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9" r:id="rId14"/>
    <p:sldId id="270" r:id="rId15"/>
    <p:sldId id="268" r:id="rId16"/>
    <p:sldId id="272" r:id="rId17"/>
    <p:sldId id="271" r:id="rId18"/>
    <p:sldId id="273" r:id="rId19"/>
    <p:sldId id="274" r:id="rId20"/>
    <p:sldId id="275" r:id="rId21"/>
    <p:sldId id="277" r:id="rId22"/>
    <p:sldId id="278" r:id="rId23"/>
    <p:sldId id="279"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15" r:id="rId38"/>
    <p:sldId id="292" r:id="rId39"/>
    <p:sldId id="293" r:id="rId40"/>
    <p:sldId id="314" r:id="rId41"/>
    <p:sldId id="294" r:id="rId42"/>
    <p:sldId id="295" r:id="rId43"/>
    <p:sldId id="296" r:id="rId44"/>
    <p:sldId id="297" r:id="rId45"/>
    <p:sldId id="299" r:id="rId46"/>
    <p:sldId id="300" r:id="rId47"/>
    <p:sldId id="301" r:id="rId48"/>
    <p:sldId id="302" r:id="rId49"/>
    <p:sldId id="303" r:id="rId50"/>
    <p:sldId id="304" r:id="rId51"/>
    <p:sldId id="305" r:id="rId52"/>
    <p:sldId id="306" r:id="rId53"/>
    <p:sldId id="307" r:id="rId54"/>
    <p:sldId id="309" r:id="rId55"/>
    <p:sldId id="308" r:id="rId56"/>
    <p:sldId id="310" r:id="rId57"/>
    <p:sldId id="311" r:id="rId58"/>
    <p:sldId id="313" r:id="rId5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52" autoAdjust="0"/>
    <p:restoredTop sz="94660"/>
  </p:normalViewPr>
  <p:slideViewPr>
    <p:cSldViewPr snapToGrid="0">
      <p:cViewPr varScale="1">
        <p:scale>
          <a:sx n="65" d="100"/>
          <a:sy n="65" d="100"/>
        </p:scale>
        <p:origin x="75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A8CFF9-0830-48CB-BB4D-7EB172DD90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D9452D-3648-445E-A94E-FE46AD111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A976AC-55D4-41FB-AC39-DBEC885774A4}"/>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D45CF887-D6D4-4180-BB4E-025E4BD8D505}"/>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5A2B5B03-FD42-4030-A1E6-78CA64293591}"/>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232850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EFF51-28CC-4D99-8CA1-D478751C843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4C21A1-1BF7-4246-8997-C7BA44123B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0F7A66-A40F-4598-97DD-9D5132A80A21}"/>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A48E4392-F94A-4DB5-8DD0-068E9DC4CA37}"/>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AC207EE-AF7E-4FE7-8705-73739388E8AA}"/>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427271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7BE1999-4932-4F4D-8D1B-1F5253EACB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58BDEA-5B76-4599-BA00-BAB75B8903E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B9BB0E-96D4-46CE-9177-DB40705BEB2D}"/>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33039354-E24A-443F-AD29-03E47700CA98}"/>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9F8FF6E2-AE8C-49BA-B70D-0A3EB749D25B}"/>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171601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B7BDE-1292-4DA7-86BA-9FC65649E9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D518A2-A5B4-43E5-AF2F-E5E3A67A32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EC9FBF-01CD-4C38-8BCE-0B0E8126D7AD}"/>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250B5CC9-7508-4A82-93FE-FF6DA0E35235}"/>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4BF77EC1-4434-41BC-9A64-FFB5106CE4D2}"/>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319563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01E00-4F8D-4D27-A3FE-ACB3D5E399B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149E96-F8C9-4CFE-8C38-66AAEA0E4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63C9F4A-AFB1-40FD-8377-306B8D599FCE}"/>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43B54449-3ED1-4658-B149-A46334397052}"/>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C44E4A4B-54A8-470F-B6DA-2F649AD15A7F}"/>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76888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29474-5DC7-4C3E-8DAF-CE3B434F89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AC7FEA-3B41-4574-B70E-BDEAD79CC6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247B1E-DFC2-4C93-896A-E0C29667E03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4D62753-06D4-4C83-AA56-07B270B1EC0A}"/>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6" name="フッター プレースホルダー 5">
            <a:extLst>
              <a:ext uri="{FF2B5EF4-FFF2-40B4-BE49-F238E27FC236}">
                <a16:creationId xmlns:a16="http://schemas.microsoft.com/office/drawing/2014/main" id="{E0956BD1-7402-4FB4-A1D5-FF9518B0E396}"/>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15655144-D9F3-4196-8124-9E159165C107}"/>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141014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32A5F-9A62-484B-ACAD-6B456A01778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0CBBF6-510F-407D-B6FA-8FBA6D437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455B3D-CD5E-4563-9D88-CA6B14A253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ACEFC4-ECD7-4FE9-BF2A-2E95E9C7C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A07D23-82B4-4BE3-90AB-4E6416AC179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18CC43-7E51-49AB-8D4B-A1DE7150AC86}"/>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8" name="フッター プレースホルダー 7">
            <a:extLst>
              <a:ext uri="{FF2B5EF4-FFF2-40B4-BE49-F238E27FC236}">
                <a16:creationId xmlns:a16="http://schemas.microsoft.com/office/drawing/2014/main" id="{2BBB53B5-A97D-48FB-8233-7AF71F5476C4}"/>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38D54E63-F749-4E36-8888-AD530524612A}"/>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28460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489D0-6743-4D77-AAB6-8100D1D69A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2C5653B-928B-4F0B-A045-D89B7049AD03}"/>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4" name="フッター プレースホルダー 3">
            <a:extLst>
              <a:ext uri="{FF2B5EF4-FFF2-40B4-BE49-F238E27FC236}">
                <a16:creationId xmlns:a16="http://schemas.microsoft.com/office/drawing/2014/main" id="{9079205F-9DA9-4C53-9EEF-AB636B2E8A4F}"/>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F8E58403-16E6-437E-8F56-DD2664C2C29C}"/>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64160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883258-0516-4C4B-B541-A276AD12D568}"/>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3" name="フッター プレースホルダー 2">
            <a:extLst>
              <a:ext uri="{FF2B5EF4-FFF2-40B4-BE49-F238E27FC236}">
                <a16:creationId xmlns:a16="http://schemas.microsoft.com/office/drawing/2014/main" id="{99A97586-DF8F-4B77-9684-9B94F613F1D6}"/>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F23690F-6AC9-4AC2-ACD3-5A6FDD0406BB}"/>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324979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9098-73AC-477F-BE44-CE4C3FDA6D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17B7C1-7883-415B-A4D1-E351F0C9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00FB26-1D8F-4EF4-A0BC-D26D2B524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0510E5-AC55-4646-9C09-0B39E5BD3D83}"/>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6" name="フッター プレースホルダー 5">
            <a:extLst>
              <a:ext uri="{FF2B5EF4-FFF2-40B4-BE49-F238E27FC236}">
                <a16:creationId xmlns:a16="http://schemas.microsoft.com/office/drawing/2014/main" id="{0709F49B-22BE-4D1D-948E-D6E3558242AA}"/>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5E4784B3-E191-4301-9CC4-37689803F04B}"/>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128682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B4453-BE01-4641-AF1E-41161FFE55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DC4323C-F463-4049-9C9E-F9B217FB5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7F792459-8A81-4AB5-87EE-1240C670B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58DB9E9-596D-4EE2-8595-4A0B8FDB8AA5}"/>
              </a:ext>
            </a:extLst>
          </p:cNvPr>
          <p:cNvSpPr>
            <a:spLocks noGrp="1"/>
          </p:cNvSpPr>
          <p:nvPr>
            <p:ph type="dt" sz="half" idx="10"/>
          </p:nvPr>
        </p:nvSpPr>
        <p:spPr/>
        <p:txBody>
          <a:bodyPr/>
          <a:lstStyle/>
          <a:p>
            <a:fld id="{EB4FDBFC-993C-459D-A80D-048D03E0E6C8}" type="datetimeFigureOut">
              <a:rPr kumimoji="1" lang="ja-JP" altLang="en-US" smtClean="0"/>
              <a:t>2018/5/22</a:t>
            </a:fld>
            <a:endParaRPr kumimoji="1" lang="ja-JP" altLang="en-US" dirty="0"/>
          </a:p>
        </p:txBody>
      </p:sp>
      <p:sp>
        <p:nvSpPr>
          <p:cNvPr id="6" name="フッター プレースホルダー 5">
            <a:extLst>
              <a:ext uri="{FF2B5EF4-FFF2-40B4-BE49-F238E27FC236}">
                <a16:creationId xmlns:a16="http://schemas.microsoft.com/office/drawing/2014/main" id="{2B812D89-8EC4-4A33-86D8-2C9731C4B52A}"/>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BF96DC5D-6B24-4370-BE15-0BBD08259045}"/>
              </a:ext>
            </a:extLst>
          </p:cNvPr>
          <p:cNvSpPr>
            <a:spLocks noGrp="1"/>
          </p:cNvSpPr>
          <p:nvPr>
            <p:ph type="sldNum" sz="quarter" idx="12"/>
          </p:nvPr>
        </p:nvSpPr>
        <p:spPr/>
        <p:txBody>
          <a:body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30638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E46D96-FB9F-4301-A8D7-ACE188587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6450F2-1EA2-4E79-A93F-D6F3E71B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BA9C99-97E4-4B2D-BD0E-0BC2A2123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FDBFC-993C-459D-A80D-048D03E0E6C8}" type="datetimeFigureOut">
              <a:rPr kumimoji="1" lang="ja-JP" altLang="en-US" smtClean="0"/>
              <a:t>2018/5/22</a:t>
            </a:fld>
            <a:endParaRPr kumimoji="1" lang="ja-JP" altLang="en-US" dirty="0"/>
          </a:p>
        </p:txBody>
      </p:sp>
      <p:sp>
        <p:nvSpPr>
          <p:cNvPr id="5" name="フッター プレースホルダー 4">
            <a:extLst>
              <a:ext uri="{FF2B5EF4-FFF2-40B4-BE49-F238E27FC236}">
                <a16:creationId xmlns:a16="http://schemas.microsoft.com/office/drawing/2014/main" id="{A96001C0-01EF-4395-9ECA-9D3216752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EEA0E78B-9917-45CF-B36B-CBF601A9D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36F93-8AF8-4C5E-BB3F-BBACAC0A4163}" type="slidenum">
              <a:rPr kumimoji="1" lang="ja-JP" altLang="en-US" smtClean="0"/>
              <a:t>‹#›</a:t>
            </a:fld>
            <a:endParaRPr kumimoji="1" lang="ja-JP" altLang="en-US" dirty="0"/>
          </a:p>
        </p:txBody>
      </p:sp>
    </p:spTree>
    <p:extLst>
      <p:ext uri="{BB962C8B-B14F-4D97-AF65-F5344CB8AC3E}">
        <p14:creationId xmlns:p14="http://schemas.microsoft.com/office/powerpoint/2010/main" val="219912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08DE1-9271-4060-B679-F93AEA68487D}"/>
              </a:ext>
            </a:extLst>
          </p:cNvPr>
          <p:cNvSpPr>
            <a:spLocks noGrp="1"/>
          </p:cNvSpPr>
          <p:nvPr>
            <p:ph type="ctrTitle"/>
          </p:nvPr>
        </p:nvSpPr>
        <p:spPr/>
        <p:txBody>
          <a:bodyPr/>
          <a:lstStyle/>
          <a:p>
            <a:r>
              <a:rPr kumimoji="1" lang="ja-JP" altLang="en-US" dirty="0"/>
              <a:t>入門講習第三回</a:t>
            </a:r>
          </a:p>
        </p:txBody>
      </p:sp>
      <p:sp>
        <p:nvSpPr>
          <p:cNvPr id="3" name="字幕 2">
            <a:extLst>
              <a:ext uri="{FF2B5EF4-FFF2-40B4-BE49-F238E27FC236}">
                <a16:creationId xmlns:a16="http://schemas.microsoft.com/office/drawing/2014/main" id="{952D23F2-5312-4987-9439-C83ED5B9C190}"/>
              </a:ext>
            </a:extLst>
          </p:cNvPr>
          <p:cNvSpPr>
            <a:spLocks noGrp="1"/>
          </p:cNvSpPr>
          <p:nvPr>
            <p:ph type="subTitle" idx="1"/>
          </p:nvPr>
        </p:nvSpPr>
        <p:spPr/>
        <p:txBody>
          <a:bodyPr/>
          <a:lstStyle/>
          <a:p>
            <a:r>
              <a:rPr kumimoji="1" lang="ja-JP" altLang="en-US" dirty="0"/>
              <a:t>ループ文</a:t>
            </a:r>
          </a:p>
        </p:txBody>
      </p:sp>
    </p:spTree>
    <p:extLst>
      <p:ext uri="{BB962C8B-B14F-4D97-AF65-F5344CB8AC3E}">
        <p14:creationId xmlns:p14="http://schemas.microsoft.com/office/powerpoint/2010/main" val="379498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14F87-DB83-4C12-8C94-7BED38474102}"/>
              </a:ext>
            </a:extLst>
          </p:cNvPr>
          <p:cNvSpPr>
            <a:spLocks noGrp="1"/>
          </p:cNvSpPr>
          <p:nvPr>
            <p:ph type="title"/>
          </p:nvPr>
        </p:nvSpPr>
        <p:spPr/>
        <p:txBody>
          <a:bodyPr/>
          <a:lstStyle/>
          <a:p>
            <a:r>
              <a:rPr kumimoji="1" lang="ja-JP" altLang="en-US" dirty="0"/>
              <a:t>単項</a:t>
            </a:r>
            <a:r>
              <a:rPr kumimoji="1" lang="en-US" altLang="ja-JP" dirty="0"/>
              <a:t>-</a:t>
            </a:r>
            <a:r>
              <a:rPr kumimoji="1" lang="ja-JP" altLang="en-US" dirty="0"/>
              <a:t>演算子</a:t>
            </a:r>
          </a:p>
        </p:txBody>
      </p:sp>
      <p:sp>
        <p:nvSpPr>
          <p:cNvPr id="3" name="コンテンツ プレースホルダー 2">
            <a:extLst>
              <a:ext uri="{FF2B5EF4-FFF2-40B4-BE49-F238E27FC236}">
                <a16:creationId xmlns:a16="http://schemas.microsoft.com/office/drawing/2014/main" id="{13AE7627-88A8-4790-8977-BAC2CEA75ED5}"/>
              </a:ext>
            </a:extLst>
          </p:cNvPr>
          <p:cNvSpPr>
            <a:spLocks noGrp="1"/>
          </p:cNvSpPr>
          <p:nvPr>
            <p:ph idx="1"/>
          </p:nvPr>
        </p:nvSpPr>
        <p:spPr/>
        <p:txBody>
          <a:bodyPr/>
          <a:lstStyle/>
          <a:p>
            <a:r>
              <a:rPr kumimoji="1" lang="ja-JP" altLang="en-US" dirty="0"/>
              <a:t>単項演算子</a:t>
            </a:r>
            <a:r>
              <a:rPr kumimoji="1" lang="en-US" altLang="ja-JP" dirty="0"/>
              <a:t>: </a:t>
            </a:r>
            <a:r>
              <a:rPr kumimoji="1" lang="ja-JP" altLang="en-US" dirty="0"/>
              <a:t>項が１つしかない演算子</a:t>
            </a:r>
            <a:endParaRPr kumimoji="1" lang="en-US" altLang="ja-JP" dirty="0"/>
          </a:p>
          <a:p>
            <a:pPr>
              <a:buFont typeface="Wingdings" panose="05000000000000000000" pitchFamily="2" charset="2"/>
              <a:buChar char="Ø"/>
            </a:pPr>
            <a:r>
              <a:rPr kumimoji="1" lang="ja-JP" altLang="en-US" dirty="0"/>
              <a:t>例</a:t>
            </a:r>
            <a:r>
              <a:rPr kumimoji="1" lang="en-US" altLang="ja-JP" dirty="0"/>
              <a:t>: x++, x—</a:t>
            </a:r>
          </a:p>
          <a:p>
            <a:pPr marL="0" indent="0">
              <a:buNone/>
            </a:pPr>
            <a:endParaRPr kumimoji="1" lang="en-US" altLang="ja-JP" dirty="0"/>
          </a:p>
        </p:txBody>
      </p:sp>
    </p:spTree>
    <p:extLst>
      <p:ext uri="{BB962C8B-B14F-4D97-AF65-F5344CB8AC3E}">
        <p14:creationId xmlns:p14="http://schemas.microsoft.com/office/powerpoint/2010/main" val="35380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830EA-E5B4-4F0A-84E5-E990431BEB6A}"/>
              </a:ext>
            </a:extLst>
          </p:cNvPr>
          <p:cNvSpPr>
            <a:spLocks noGrp="1"/>
          </p:cNvSpPr>
          <p:nvPr>
            <p:ph type="title"/>
          </p:nvPr>
        </p:nvSpPr>
        <p:spPr/>
        <p:txBody>
          <a:bodyPr/>
          <a:lstStyle/>
          <a:p>
            <a:r>
              <a:rPr kumimoji="1" lang="ja-JP" altLang="en-US" dirty="0"/>
              <a:t>単項</a:t>
            </a:r>
            <a:r>
              <a:rPr kumimoji="1" lang="en-US" altLang="ja-JP" dirty="0"/>
              <a:t> – </a:t>
            </a:r>
            <a:r>
              <a:rPr kumimoji="1" lang="ja-JP" altLang="en-US" dirty="0"/>
              <a:t>演算子</a:t>
            </a:r>
          </a:p>
        </p:txBody>
      </p:sp>
      <p:sp>
        <p:nvSpPr>
          <p:cNvPr id="3" name="コンテンツ プレースホルダー 2">
            <a:extLst>
              <a:ext uri="{FF2B5EF4-FFF2-40B4-BE49-F238E27FC236}">
                <a16:creationId xmlns:a16="http://schemas.microsoft.com/office/drawing/2014/main" id="{BC981C80-446E-4517-9BCB-C3A4E62E5A37}"/>
              </a:ext>
            </a:extLst>
          </p:cNvPr>
          <p:cNvSpPr>
            <a:spLocks noGrp="1"/>
          </p:cNvSpPr>
          <p:nvPr>
            <p:ph idx="1"/>
          </p:nvPr>
        </p:nvSpPr>
        <p:spPr/>
        <p:txBody>
          <a:bodyPr/>
          <a:lstStyle/>
          <a:p>
            <a:r>
              <a:rPr lang="ja-JP" altLang="en-US" dirty="0"/>
              <a:t>単項</a:t>
            </a:r>
            <a:r>
              <a:rPr lang="en-US" altLang="ja-JP" dirty="0"/>
              <a:t>-</a:t>
            </a:r>
            <a:r>
              <a:rPr lang="ja-JP" altLang="en-US" dirty="0"/>
              <a:t>演算子</a:t>
            </a:r>
            <a:r>
              <a:rPr lang="en-US" altLang="ja-JP" dirty="0"/>
              <a:t>: </a:t>
            </a:r>
            <a:r>
              <a:rPr lang="ja-JP" altLang="en-US" dirty="0"/>
              <a:t>符号を反転させる演算子</a:t>
            </a:r>
            <a:endParaRPr lang="en-US" altLang="ja-JP" dirty="0"/>
          </a:p>
          <a:p>
            <a:pPr marL="0" indent="0">
              <a:buNone/>
            </a:pPr>
            <a:r>
              <a:rPr lang="ja-JP" altLang="en-US" dirty="0"/>
              <a:t>例</a:t>
            </a:r>
            <a:r>
              <a:rPr lang="en-US" altLang="ja-JP" dirty="0"/>
              <a:t>: </a:t>
            </a:r>
            <a:r>
              <a:rPr lang="ja-JP" altLang="en-US" dirty="0"/>
              <a:t>変数</a:t>
            </a:r>
            <a:r>
              <a:rPr lang="en-US" altLang="ja-JP" dirty="0"/>
              <a:t>x</a:t>
            </a:r>
            <a:r>
              <a:rPr lang="ja-JP" altLang="en-US" dirty="0"/>
              <a:t>の符号を反転させた結果を出す</a:t>
            </a:r>
            <a:endParaRPr lang="en-US" altLang="ja-JP" dirty="0"/>
          </a:p>
          <a:p>
            <a:endParaRPr kumimoji="1" lang="ja-JP" altLang="en-US" dirty="0"/>
          </a:p>
        </p:txBody>
      </p:sp>
      <p:sp>
        <p:nvSpPr>
          <p:cNvPr id="4" name="テキスト ボックス 3">
            <a:extLst>
              <a:ext uri="{FF2B5EF4-FFF2-40B4-BE49-F238E27FC236}">
                <a16:creationId xmlns:a16="http://schemas.microsoft.com/office/drawing/2014/main" id="{08923E88-92E5-4D4E-A13E-E15C2832103A}"/>
              </a:ext>
            </a:extLst>
          </p:cNvPr>
          <p:cNvSpPr txBox="1"/>
          <p:nvPr/>
        </p:nvSpPr>
        <p:spPr>
          <a:xfrm>
            <a:off x="5329085" y="3447296"/>
            <a:ext cx="1256070" cy="1107996"/>
          </a:xfrm>
          <a:prstGeom prst="rect">
            <a:avLst/>
          </a:prstGeom>
          <a:noFill/>
        </p:spPr>
        <p:txBody>
          <a:bodyPr wrap="square" rtlCol="0">
            <a:spAutoFit/>
          </a:bodyPr>
          <a:lstStyle/>
          <a:p>
            <a:r>
              <a:rPr lang="en-US" altLang="ja-JP" sz="6600" b="1"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-x</a:t>
            </a:r>
            <a:endParaRPr kumimoji="1" lang="ja-JP" altLang="en-US" sz="6600" b="1" dirty="0"/>
          </a:p>
        </p:txBody>
      </p:sp>
    </p:spTree>
    <p:extLst>
      <p:ext uri="{BB962C8B-B14F-4D97-AF65-F5344CB8AC3E}">
        <p14:creationId xmlns:p14="http://schemas.microsoft.com/office/powerpoint/2010/main" val="73633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87E14-3005-4AD9-BCA1-B344FC86B9AB}"/>
              </a:ext>
            </a:extLst>
          </p:cNvPr>
          <p:cNvSpPr>
            <a:spLocks noGrp="1"/>
          </p:cNvSpPr>
          <p:nvPr>
            <p:ph type="title"/>
          </p:nvPr>
        </p:nvSpPr>
        <p:spPr/>
        <p:txBody>
          <a:bodyPr/>
          <a:lstStyle/>
          <a:p>
            <a:r>
              <a:rPr lang="ja-JP" altLang="en-US" dirty="0"/>
              <a:t>絶対値</a:t>
            </a:r>
            <a:endParaRPr kumimoji="1" lang="ja-JP" altLang="en-US" dirty="0"/>
          </a:p>
        </p:txBody>
      </p:sp>
      <p:sp>
        <p:nvSpPr>
          <p:cNvPr id="4" name="正方形/長方形 3">
            <a:extLst>
              <a:ext uri="{FF2B5EF4-FFF2-40B4-BE49-F238E27FC236}">
                <a16:creationId xmlns:a16="http://schemas.microsoft.com/office/drawing/2014/main" id="{5FA1EEAF-5978-4C27-823C-6AADC6EDDD53}"/>
              </a:ext>
            </a:extLst>
          </p:cNvPr>
          <p:cNvSpPr/>
          <p:nvPr/>
        </p:nvSpPr>
        <p:spPr>
          <a:xfrm>
            <a:off x="1366684" y="1690688"/>
            <a:ext cx="6096000" cy="4622676"/>
          </a:xfrm>
          <a:prstGeom prst="rect">
            <a:avLst/>
          </a:prstGeom>
        </p:spPr>
        <p:txBody>
          <a:bodyPr>
            <a:spAutoFit/>
          </a:bodyPr>
          <a:lstStyle/>
          <a:p>
            <a:pPr>
              <a:lnSpc>
                <a:spcPct val="150000"/>
              </a:lnSpc>
            </a:pP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ja-JP" altLang="en-US"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(x &lt; </a:t>
            </a:r>
            <a:r>
              <a:rPr lang="en-US" altLang="ja-JP"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else</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pic>
        <p:nvPicPr>
          <p:cNvPr id="5" name="図 4">
            <a:extLst>
              <a:ext uri="{FF2B5EF4-FFF2-40B4-BE49-F238E27FC236}">
                <a16:creationId xmlns:a16="http://schemas.microsoft.com/office/drawing/2014/main" id="{51C86E17-3BB7-4C47-87B3-AE8EED7D357A}"/>
              </a:ext>
            </a:extLst>
          </p:cNvPr>
          <p:cNvPicPr>
            <a:picLocks noChangeAspect="1"/>
          </p:cNvPicPr>
          <p:nvPr/>
        </p:nvPicPr>
        <p:blipFill>
          <a:blip r:embed="rId2"/>
          <a:stretch>
            <a:fillRect/>
          </a:stretch>
        </p:blipFill>
        <p:spPr>
          <a:xfrm>
            <a:off x="6538143" y="2408902"/>
            <a:ext cx="4184337" cy="886747"/>
          </a:xfrm>
          <a:prstGeom prst="rect">
            <a:avLst/>
          </a:prstGeom>
        </p:spPr>
      </p:pic>
      <p:pic>
        <p:nvPicPr>
          <p:cNvPr id="6" name="図 5">
            <a:extLst>
              <a:ext uri="{FF2B5EF4-FFF2-40B4-BE49-F238E27FC236}">
                <a16:creationId xmlns:a16="http://schemas.microsoft.com/office/drawing/2014/main" id="{4307E205-47DC-48B4-8006-3062CD34D303}"/>
              </a:ext>
            </a:extLst>
          </p:cNvPr>
          <p:cNvPicPr>
            <a:picLocks noChangeAspect="1"/>
          </p:cNvPicPr>
          <p:nvPr/>
        </p:nvPicPr>
        <p:blipFill rotWithShape="1">
          <a:blip r:embed="rId3"/>
          <a:srcRect r="3514" b="1538"/>
          <a:stretch/>
        </p:blipFill>
        <p:spPr>
          <a:xfrm>
            <a:off x="6538143" y="3570489"/>
            <a:ext cx="4184337" cy="886747"/>
          </a:xfrm>
          <a:prstGeom prst="rect">
            <a:avLst/>
          </a:prstGeom>
        </p:spPr>
      </p:pic>
    </p:spTree>
    <p:extLst>
      <p:ext uri="{BB962C8B-B14F-4D97-AF65-F5344CB8AC3E}">
        <p14:creationId xmlns:p14="http://schemas.microsoft.com/office/powerpoint/2010/main" val="14490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9F0A3-6BD4-49CC-A2CF-A5A9373DB656}"/>
              </a:ext>
            </a:extLst>
          </p:cNvPr>
          <p:cNvSpPr>
            <a:spLocks noGrp="1"/>
          </p:cNvSpPr>
          <p:nvPr>
            <p:ph type="title"/>
          </p:nvPr>
        </p:nvSpPr>
        <p:spPr/>
        <p:txBody>
          <a:bodyPr/>
          <a:lstStyle/>
          <a:p>
            <a:r>
              <a:rPr kumimoji="1" lang="ja-JP" altLang="en-US" dirty="0"/>
              <a:t>絶対値</a:t>
            </a:r>
          </a:p>
        </p:txBody>
      </p:sp>
      <p:sp>
        <p:nvSpPr>
          <p:cNvPr id="3" name="コンテンツ プレースホルダー 2">
            <a:extLst>
              <a:ext uri="{FF2B5EF4-FFF2-40B4-BE49-F238E27FC236}">
                <a16:creationId xmlns:a16="http://schemas.microsoft.com/office/drawing/2014/main" id="{1D7C66C6-2BBF-47AD-BDE0-EB3FA78ED0B8}"/>
              </a:ext>
            </a:extLst>
          </p:cNvPr>
          <p:cNvSpPr>
            <a:spLocks noGrp="1"/>
          </p:cNvSpPr>
          <p:nvPr>
            <p:ph idx="1"/>
          </p:nvPr>
        </p:nvSpPr>
        <p:spPr/>
        <p:txBody>
          <a:bodyPr/>
          <a:lstStyle/>
          <a:p>
            <a:r>
              <a:rPr kumimoji="1" lang="ja-JP" altLang="en-US" dirty="0"/>
              <a:t>応用</a:t>
            </a:r>
            <a:r>
              <a:rPr kumimoji="1" lang="en-US" altLang="ja-JP" dirty="0"/>
              <a:t>: </a:t>
            </a:r>
            <a:r>
              <a:rPr kumimoji="1" lang="ja-JP" altLang="en-US" dirty="0"/>
              <a:t>数直線上の２点間の距離 など</a:t>
            </a:r>
            <a:endParaRPr kumimoji="1" lang="en-US" altLang="ja-JP" dirty="0"/>
          </a:p>
          <a:p>
            <a:r>
              <a:rPr lang="en-US" altLang="ja-JP" dirty="0"/>
              <a:t>if</a:t>
            </a:r>
            <a:r>
              <a:rPr lang="ja-JP" altLang="en-US" dirty="0"/>
              <a:t>文いちいち</a:t>
            </a:r>
            <a:r>
              <a:rPr lang="ja-JP" altLang="en-US" dirty="0" err="1"/>
              <a:t>書くのめん</a:t>
            </a:r>
            <a:r>
              <a:rPr lang="ja-JP" altLang="en-US" dirty="0"/>
              <a:t>どい</a:t>
            </a:r>
            <a:endParaRPr kumimoji="1" lang="ja-JP" altLang="en-US" dirty="0"/>
          </a:p>
        </p:txBody>
      </p:sp>
    </p:spTree>
    <p:extLst>
      <p:ext uri="{BB962C8B-B14F-4D97-AF65-F5344CB8AC3E}">
        <p14:creationId xmlns:p14="http://schemas.microsoft.com/office/powerpoint/2010/main" val="1205108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9F0A3-6BD4-49CC-A2CF-A5A9373DB656}"/>
              </a:ext>
            </a:extLst>
          </p:cNvPr>
          <p:cNvSpPr>
            <a:spLocks noGrp="1"/>
          </p:cNvSpPr>
          <p:nvPr>
            <p:ph type="title"/>
          </p:nvPr>
        </p:nvSpPr>
        <p:spPr/>
        <p:txBody>
          <a:bodyPr/>
          <a:lstStyle/>
          <a:p>
            <a:r>
              <a:rPr kumimoji="1" lang="ja-JP" altLang="en-US" dirty="0"/>
              <a:t>絶対値</a:t>
            </a:r>
          </a:p>
        </p:txBody>
      </p:sp>
      <p:sp>
        <p:nvSpPr>
          <p:cNvPr id="3" name="コンテンツ プレースホルダー 2">
            <a:extLst>
              <a:ext uri="{FF2B5EF4-FFF2-40B4-BE49-F238E27FC236}">
                <a16:creationId xmlns:a16="http://schemas.microsoft.com/office/drawing/2014/main" id="{1D7C66C6-2BBF-47AD-BDE0-EB3FA78ED0B8}"/>
              </a:ext>
            </a:extLst>
          </p:cNvPr>
          <p:cNvSpPr>
            <a:spLocks noGrp="1"/>
          </p:cNvSpPr>
          <p:nvPr>
            <p:ph idx="1"/>
          </p:nvPr>
        </p:nvSpPr>
        <p:spPr/>
        <p:txBody>
          <a:bodyPr>
            <a:normAutofit/>
          </a:bodyPr>
          <a:lstStyle/>
          <a:p>
            <a:pPr marL="457200" lvl="1" indent="0">
              <a:buNone/>
            </a:pPr>
            <a:r>
              <a:rPr lang="en-US" altLang="ja-JP" sz="36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abs(</a:t>
            </a:r>
            <a:r>
              <a:rPr lang="ja-JP" altLang="ja-JP" sz="36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整数値</a:t>
            </a:r>
            <a:r>
              <a:rPr lang="en-US" altLang="ja-JP" sz="36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p>
          <a:p>
            <a:pPr marL="0" indent="0">
              <a:buNone/>
            </a:pPr>
            <a:r>
              <a:rPr lang="ja-JP" altLang="en-US" kern="0" dirty="0">
                <a:solidFill>
                  <a:srgbClr val="000000"/>
                </a:solidFill>
                <a:latin typeface="+mn-ea"/>
                <a:cs typeface="ＭＳ Ｐゴシック" panose="020B0600070205080204" pitchFamily="50" charset="-128"/>
              </a:rPr>
              <a:t>で絶対値が求められる</a:t>
            </a:r>
            <a:endParaRPr lang="en-US" altLang="ja-JP" kern="0" dirty="0">
              <a:solidFill>
                <a:srgbClr val="000000"/>
              </a:solidFill>
              <a:latin typeface="+mn-ea"/>
              <a:cs typeface="ＭＳ Ｐゴシック" panose="020B0600070205080204" pitchFamily="50" charset="-128"/>
            </a:endParaRPr>
          </a:p>
          <a:p>
            <a:pPr marL="457200" lvl="1" indent="0">
              <a:buNone/>
            </a:pPr>
            <a:r>
              <a:rPr lang="en-US" altLang="ja-JP" sz="32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32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32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math.h</a:t>
            </a:r>
            <a:r>
              <a:rPr lang="en-US" altLang="ja-JP" sz="32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p>
          <a:p>
            <a:pPr marL="0" indent="0">
              <a:buNone/>
            </a:pPr>
            <a:r>
              <a:rPr lang="ja-JP" altLang="en-US" kern="0" dirty="0">
                <a:solidFill>
                  <a:srgbClr val="000000"/>
                </a:solidFill>
                <a:latin typeface="+mn-ea"/>
                <a:cs typeface="ＭＳ Ｐゴシック" panose="020B0600070205080204" pitchFamily="50" charset="-128"/>
              </a:rPr>
              <a:t>が必要</a:t>
            </a:r>
            <a:endParaRPr lang="en-US" altLang="ja-JP" sz="3600" kern="0" dirty="0">
              <a:solidFill>
                <a:srgbClr val="000000"/>
              </a:solidFill>
              <a:latin typeface="+mn-ea"/>
              <a:cs typeface="ＭＳ Ｐゴシック" panose="020B0600070205080204" pitchFamily="50" charset="-128"/>
            </a:endParaRPr>
          </a:p>
          <a:p>
            <a:pPr marL="0" indent="0">
              <a:buNone/>
            </a:pPr>
            <a:endParaRPr lang="en-US" altLang="ja-JP" sz="3600" kern="0" dirty="0">
              <a:solidFill>
                <a:srgbClr val="000000"/>
              </a:solidFill>
              <a:latin typeface="+mn-ea"/>
              <a:cs typeface="ＭＳ Ｐゴシック" panose="020B0600070205080204" pitchFamily="50" charset="-128"/>
            </a:endParaRPr>
          </a:p>
        </p:txBody>
      </p:sp>
    </p:spTree>
    <p:extLst>
      <p:ext uri="{BB962C8B-B14F-4D97-AF65-F5344CB8AC3E}">
        <p14:creationId xmlns:p14="http://schemas.microsoft.com/office/powerpoint/2010/main" val="142466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87E14-3005-4AD9-BCA1-B344FC86B9AB}"/>
              </a:ext>
            </a:extLst>
          </p:cNvPr>
          <p:cNvSpPr>
            <a:spLocks noGrp="1"/>
          </p:cNvSpPr>
          <p:nvPr>
            <p:ph type="title"/>
          </p:nvPr>
        </p:nvSpPr>
        <p:spPr/>
        <p:txBody>
          <a:bodyPr/>
          <a:lstStyle/>
          <a:p>
            <a:r>
              <a:rPr lang="ja-JP" altLang="en-US" dirty="0"/>
              <a:t>絶対値</a:t>
            </a:r>
            <a:endParaRPr kumimoji="1" lang="ja-JP" altLang="en-US" dirty="0"/>
          </a:p>
        </p:txBody>
      </p:sp>
      <p:sp>
        <p:nvSpPr>
          <p:cNvPr id="3" name="正方形/長方形 2">
            <a:extLst>
              <a:ext uri="{FF2B5EF4-FFF2-40B4-BE49-F238E27FC236}">
                <a16:creationId xmlns:a16="http://schemas.microsoft.com/office/drawing/2014/main" id="{2A20560A-ABB3-430D-A8FA-CEEDFC7639B9}"/>
              </a:ext>
            </a:extLst>
          </p:cNvPr>
          <p:cNvSpPr/>
          <p:nvPr/>
        </p:nvSpPr>
        <p:spPr>
          <a:xfrm>
            <a:off x="1359310" y="1690688"/>
            <a:ext cx="6096000" cy="4622676"/>
          </a:xfrm>
          <a:prstGeom prst="rect">
            <a:avLst/>
          </a:prstGeom>
        </p:spPr>
        <p:txBody>
          <a:bodyPr>
            <a:spAutoFit/>
          </a:bodyPr>
          <a:lstStyle/>
          <a:p>
            <a:pPr>
              <a:lnSpc>
                <a:spcPct val="150000"/>
              </a:lnSpc>
            </a:pP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math.h</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abs(x));</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600" dirty="0"/>
          </a:p>
        </p:txBody>
      </p:sp>
    </p:spTree>
    <p:extLst>
      <p:ext uri="{BB962C8B-B14F-4D97-AF65-F5344CB8AC3E}">
        <p14:creationId xmlns:p14="http://schemas.microsoft.com/office/powerpoint/2010/main" val="65782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6BBA03-382C-451A-BA03-006A4012B74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519C7203-9744-4389-9ECF-3317BC8ADBAE}"/>
              </a:ext>
            </a:extLst>
          </p:cNvPr>
          <p:cNvSpPr>
            <a:spLocks noGrp="1"/>
          </p:cNvSpPr>
          <p:nvPr>
            <p:ph idx="1"/>
          </p:nvPr>
        </p:nvSpPr>
        <p:spPr/>
        <p:txBody>
          <a:bodyPr/>
          <a:lstStyle/>
          <a:p>
            <a:r>
              <a:rPr kumimoji="1" lang="en-US" altLang="ja-JP" dirty="0"/>
              <a:t>-○</a:t>
            </a:r>
            <a:r>
              <a:rPr kumimoji="1" lang="ja-JP" altLang="en-US" dirty="0"/>
              <a:t>で符号反転</a:t>
            </a:r>
            <a:endParaRPr kumimoji="1" lang="en-US" altLang="ja-JP" dirty="0"/>
          </a:p>
          <a:p>
            <a:r>
              <a:rPr lang="en-US" altLang="ja-JP" dirty="0"/>
              <a:t>abs(</a:t>
            </a:r>
            <a:r>
              <a:rPr lang="ja-JP" altLang="en-US" dirty="0"/>
              <a:t>整数</a:t>
            </a:r>
            <a:r>
              <a:rPr lang="en-US" altLang="ja-JP" dirty="0"/>
              <a:t>)</a:t>
            </a:r>
            <a:r>
              <a:rPr lang="ja-JP" altLang="en-US" dirty="0"/>
              <a:t>で絶対値が求められる</a:t>
            </a:r>
            <a:endParaRPr lang="en-US" altLang="ja-JP" dirty="0"/>
          </a:p>
          <a:p>
            <a:r>
              <a:rPr kumimoji="1" lang="en-US" altLang="ja-JP" dirty="0"/>
              <a:t>abs</a:t>
            </a:r>
            <a:r>
              <a:rPr kumimoji="1" lang="ja-JP" altLang="en-US" dirty="0"/>
              <a:t>を使うためには</a:t>
            </a:r>
            <a:r>
              <a:rPr lang="en-US" altLang="ja-JP" dirty="0"/>
              <a:t>#include &lt;</a:t>
            </a:r>
            <a:r>
              <a:rPr lang="en-US" altLang="ja-JP" dirty="0" err="1"/>
              <a:t>math.h</a:t>
            </a:r>
            <a:r>
              <a:rPr lang="en-US" altLang="ja-JP" dirty="0"/>
              <a:t>&gt;</a:t>
            </a:r>
            <a:r>
              <a:rPr lang="ja-JP" altLang="en-US" dirty="0"/>
              <a:t>が必要</a:t>
            </a:r>
            <a:endParaRPr kumimoji="1" lang="en-US" altLang="ja-JP" dirty="0"/>
          </a:p>
          <a:p>
            <a:endParaRPr kumimoji="1" lang="ja-JP" altLang="en-US" dirty="0"/>
          </a:p>
        </p:txBody>
      </p:sp>
    </p:spTree>
    <p:extLst>
      <p:ext uri="{BB962C8B-B14F-4D97-AF65-F5344CB8AC3E}">
        <p14:creationId xmlns:p14="http://schemas.microsoft.com/office/powerpoint/2010/main" val="2311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6E808-75A4-436A-978A-41F35B053AB4}"/>
              </a:ext>
            </a:extLst>
          </p:cNvPr>
          <p:cNvSpPr>
            <a:spLocks noGrp="1"/>
          </p:cNvSpPr>
          <p:nvPr>
            <p:ph type="title"/>
          </p:nvPr>
        </p:nvSpPr>
        <p:spPr/>
        <p:txBody>
          <a:bodyPr/>
          <a:lstStyle/>
          <a:p>
            <a:r>
              <a:rPr kumimoji="1" lang="en-US" altLang="ja-JP" dirty="0" err="1"/>
              <a:t>printf</a:t>
            </a:r>
            <a:r>
              <a:rPr kumimoji="1" lang="ja-JP" altLang="en-US" dirty="0"/>
              <a:t>補足</a:t>
            </a:r>
          </a:p>
        </p:txBody>
      </p:sp>
      <p:sp>
        <p:nvSpPr>
          <p:cNvPr id="3" name="コンテンツ プレースホルダー 2">
            <a:extLst>
              <a:ext uri="{FF2B5EF4-FFF2-40B4-BE49-F238E27FC236}">
                <a16:creationId xmlns:a16="http://schemas.microsoft.com/office/drawing/2014/main" id="{9A6097B8-E6C5-4191-AA49-A5BADCE58986}"/>
              </a:ext>
            </a:extLst>
          </p:cNvPr>
          <p:cNvSpPr>
            <a:spLocks noGrp="1"/>
          </p:cNvSpPr>
          <p:nvPr>
            <p:ph idx="1"/>
          </p:nvPr>
        </p:nvSpPr>
        <p:spPr>
          <a:xfrm>
            <a:off x="838200" y="3156155"/>
            <a:ext cx="10515600" cy="3020807"/>
          </a:xfrm>
        </p:spPr>
        <p:txBody>
          <a:bodyPr/>
          <a:lstStyle/>
          <a:p>
            <a:r>
              <a:rPr kumimoji="1" lang="en-US" altLang="ja-JP" dirty="0"/>
              <a:t>3</a:t>
            </a:r>
            <a:r>
              <a:rPr kumimoji="1" lang="ja-JP" altLang="en-US" dirty="0"/>
              <a:t>桁で整数値をそろえて表示</a:t>
            </a:r>
          </a:p>
        </p:txBody>
      </p:sp>
      <p:sp>
        <p:nvSpPr>
          <p:cNvPr id="5" name="正方形/長方形 4">
            <a:extLst>
              <a:ext uri="{FF2B5EF4-FFF2-40B4-BE49-F238E27FC236}">
                <a16:creationId xmlns:a16="http://schemas.microsoft.com/office/drawing/2014/main" id="{0DF79BBD-E2DB-4703-99F7-45A5A417885A}"/>
              </a:ext>
            </a:extLst>
          </p:cNvPr>
          <p:cNvSpPr/>
          <p:nvPr/>
        </p:nvSpPr>
        <p:spPr>
          <a:xfrm>
            <a:off x="3233678" y="1692686"/>
            <a:ext cx="5724644" cy="769441"/>
          </a:xfrm>
          <a:prstGeom prst="rect">
            <a:avLst/>
          </a:prstGeom>
        </p:spPr>
        <p:txBody>
          <a:bodyPr wrap="none">
            <a:spAutoFit/>
          </a:bodyPr>
          <a:lstStyle/>
          <a:p>
            <a:r>
              <a:rPr lang="en-US" altLang="ja-JP" sz="44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"%3d"</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値</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7200" dirty="0"/>
          </a:p>
        </p:txBody>
      </p:sp>
    </p:spTree>
    <p:extLst>
      <p:ext uri="{BB962C8B-B14F-4D97-AF65-F5344CB8AC3E}">
        <p14:creationId xmlns:p14="http://schemas.microsoft.com/office/powerpoint/2010/main" val="357365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6E808-75A4-436A-978A-41F35B053AB4}"/>
              </a:ext>
            </a:extLst>
          </p:cNvPr>
          <p:cNvSpPr>
            <a:spLocks noGrp="1"/>
          </p:cNvSpPr>
          <p:nvPr>
            <p:ph type="title"/>
          </p:nvPr>
        </p:nvSpPr>
        <p:spPr/>
        <p:txBody>
          <a:bodyPr/>
          <a:lstStyle/>
          <a:p>
            <a:r>
              <a:rPr kumimoji="1" lang="en-US" altLang="ja-JP" dirty="0" err="1"/>
              <a:t>printf</a:t>
            </a:r>
            <a:r>
              <a:rPr kumimoji="1" lang="ja-JP" altLang="en-US" dirty="0"/>
              <a:t>補足</a:t>
            </a:r>
          </a:p>
        </p:txBody>
      </p:sp>
      <p:sp>
        <p:nvSpPr>
          <p:cNvPr id="3" name="コンテンツ プレースホルダー 2">
            <a:extLst>
              <a:ext uri="{FF2B5EF4-FFF2-40B4-BE49-F238E27FC236}">
                <a16:creationId xmlns:a16="http://schemas.microsoft.com/office/drawing/2014/main" id="{9A6097B8-E6C5-4191-AA49-A5BADCE58986}"/>
              </a:ext>
            </a:extLst>
          </p:cNvPr>
          <p:cNvSpPr>
            <a:spLocks noGrp="1"/>
          </p:cNvSpPr>
          <p:nvPr>
            <p:ph idx="1"/>
          </p:nvPr>
        </p:nvSpPr>
        <p:spPr>
          <a:xfrm>
            <a:off x="838200" y="3156155"/>
            <a:ext cx="10515600" cy="3020807"/>
          </a:xfrm>
        </p:spPr>
        <p:txBody>
          <a:bodyPr/>
          <a:lstStyle/>
          <a:p>
            <a:r>
              <a:rPr kumimoji="1" lang="en-US" altLang="ja-JP" dirty="0"/>
              <a:t>3</a:t>
            </a:r>
            <a:r>
              <a:rPr kumimoji="1" lang="ja-JP" altLang="en-US" dirty="0"/>
              <a:t>桁で整数値をそろえて表示。空いた部分を</a:t>
            </a:r>
            <a:r>
              <a:rPr kumimoji="1" lang="en-US" altLang="ja-JP" dirty="0"/>
              <a:t>0</a:t>
            </a:r>
            <a:r>
              <a:rPr kumimoji="1" lang="ja-JP" altLang="en-US" dirty="0"/>
              <a:t>埋め</a:t>
            </a:r>
            <a:endParaRPr kumimoji="1" lang="en-US" altLang="ja-JP" dirty="0"/>
          </a:p>
        </p:txBody>
      </p:sp>
      <p:sp>
        <p:nvSpPr>
          <p:cNvPr id="5" name="正方形/長方形 4">
            <a:extLst>
              <a:ext uri="{FF2B5EF4-FFF2-40B4-BE49-F238E27FC236}">
                <a16:creationId xmlns:a16="http://schemas.microsoft.com/office/drawing/2014/main" id="{0DF79BBD-E2DB-4703-99F7-45A5A417885A}"/>
              </a:ext>
            </a:extLst>
          </p:cNvPr>
          <p:cNvSpPr/>
          <p:nvPr/>
        </p:nvSpPr>
        <p:spPr>
          <a:xfrm>
            <a:off x="3233678" y="1692686"/>
            <a:ext cx="6035627" cy="769441"/>
          </a:xfrm>
          <a:prstGeom prst="rect">
            <a:avLst/>
          </a:prstGeom>
        </p:spPr>
        <p:txBody>
          <a:bodyPr wrap="none">
            <a:spAutoFit/>
          </a:bodyPr>
          <a:lstStyle/>
          <a:p>
            <a:r>
              <a:rPr lang="en-US" altLang="ja-JP" sz="44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4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"%03d"</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値</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7200" dirty="0"/>
          </a:p>
        </p:txBody>
      </p:sp>
    </p:spTree>
    <p:extLst>
      <p:ext uri="{BB962C8B-B14F-4D97-AF65-F5344CB8AC3E}">
        <p14:creationId xmlns:p14="http://schemas.microsoft.com/office/powerpoint/2010/main" val="200192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94576-1196-4782-86B3-06F0D46F0B00}"/>
              </a:ext>
            </a:extLst>
          </p:cNvPr>
          <p:cNvSpPr>
            <a:spLocks noGrp="1"/>
          </p:cNvSpPr>
          <p:nvPr>
            <p:ph type="title"/>
          </p:nvPr>
        </p:nvSpPr>
        <p:spPr/>
        <p:txBody>
          <a:bodyPr/>
          <a:lstStyle/>
          <a:p>
            <a:r>
              <a:rPr kumimoji="1" lang="en-US" altLang="ja-JP" dirty="0" err="1"/>
              <a:t>printf</a:t>
            </a:r>
            <a:r>
              <a:rPr kumimoji="1" lang="ja-JP" altLang="en-US" dirty="0"/>
              <a:t>補足</a:t>
            </a:r>
          </a:p>
        </p:txBody>
      </p:sp>
      <p:sp>
        <p:nvSpPr>
          <p:cNvPr id="5" name="正方形/長方形 4">
            <a:extLst>
              <a:ext uri="{FF2B5EF4-FFF2-40B4-BE49-F238E27FC236}">
                <a16:creationId xmlns:a16="http://schemas.microsoft.com/office/drawing/2014/main" id="{4D6F4021-67B5-4570-8C0A-0F973195CCE5}"/>
              </a:ext>
            </a:extLst>
          </p:cNvPr>
          <p:cNvSpPr/>
          <p:nvPr/>
        </p:nvSpPr>
        <p:spPr>
          <a:xfrm>
            <a:off x="838200" y="1690688"/>
            <a:ext cx="9876503" cy="4470839"/>
          </a:xfrm>
          <a:prstGeom prst="rect">
            <a:avLst/>
          </a:prstGeom>
        </p:spPr>
        <p:txBody>
          <a:bodyPr wrap="square">
            <a:spAutoFit/>
          </a:bodyPr>
          <a:lstStyle/>
          <a:p>
            <a:pPr>
              <a:lnSpc>
                <a:spcPct val="150000"/>
              </a:lnSpc>
            </a:pPr>
            <a:r>
              <a:rPr lang="en-US" altLang="ja-JP" sz="2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4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"%3d\n%3d\n\n"</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64</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256</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4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"%04d\n%04d\n"</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64</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256</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4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pic>
        <p:nvPicPr>
          <p:cNvPr id="3" name="図 2">
            <a:extLst>
              <a:ext uri="{FF2B5EF4-FFF2-40B4-BE49-F238E27FC236}">
                <a16:creationId xmlns:a16="http://schemas.microsoft.com/office/drawing/2014/main" id="{B07AB5F9-B7B2-496B-8920-459BB5FB6E32}"/>
              </a:ext>
            </a:extLst>
          </p:cNvPr>
          <p:cNvPicPr>
            <a:picLocks noChangeAspect="1"/>
          </p:cNvPicPr>
          <p:nvPr/>
        </p:nvPicPr>
        <p:blipFill rotWithShape="1">
          <a:blip r:embed="rId2"/>
          <a:srcRect r="26205"/>
          <a:stretch/>
        </p:blipFill>
        <p:spPr>
          <a:xfrm>
            <a:off x="7426579" y="2235380"/>
            <a:ext cx="4377160" cy="2387240"/>
          </a:xfrm>
          <a:prstGeom prst="rect">
            <a:avLst/>
          </a:prstGeom>
        </p:spPr>
      </p:pic>
    </p:spTree>
    <p:extLst>
      <p:ext uri="{BB962C8B-B14F-4D97-AF65-F5344CB8AC3E}">
        <p14:creationId xmlns:p14="http://schemas.microsoft.com/office/powerpoint/2010/main" val="249286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AFD79-8603-4DA8-95B9-7317755208E9}"/>
              </a:ext>
            </a:extLst>
          </p:cNvPr>
          <p:cNvSpPr>
            <a:spLocks noGrp="1"/>
          </p:cNvSpPr>
          <p:nvPr>
            <p:ph type="title"/>
          </p:nvPr>
        </p:nvSpPr>
        <p:spPr/>
        <p:txBody>
          <a:bodyPr/>
          <a:lstStyle/>
          <a:p>
            <a:r>
              <a:rPr kumimoji="1" lang="ja-JP" altLang="en-US" dirty="0"/>
              <a:t>本日のお題</a:t>
            </a:r>
          </a:p>
        </p:txBody>
      </p:sp>
      <p:sp>
        <p:nvSpPr>
          <p:cNvPr id="3" name="コンテンツ プレースホルダー 2">
            <a:extLst>
              <a:ext uri="{FF2B5EF4-FFF2-40B4-BE49-F238E27FC236}">
                <a16:creationId xmlns:a16="http://schemas.microsoft.com/office/drawing/2014/main" id="{11007B80-555C-429C-A444-C2E960A9C470}"/>
              </a:ext>
            </a:extLst>
          </p:cNvPr>
          <p:cNvSpPr>
            <a:spLocks noGrp="1"/>
          </p:cNvSpPr>
          <p:nvPr>
            <p:ph idx="1"/>
          </p:nvPr>
        </p:nvSpPr>
        <p:spPr>
          <a:xfrm>
            <a:off x="838200" y="2278625"/>
            <a:ext cx="10515600" cy="3898337"/>
          </a:xfrm>
        </p:spPr>
        <p:txBody>
          <a:bodyPr>
            <a:normAutofit/>
          </a:bodyPr>
          <a:lstStyle/>
          <a:p>
            <a:pPr marL="0" indent="0" algn="ctr">
              <a:buNone/>
            </a:pPr>
            <a:r>
              <a:rPr kumimoji="1" lang="en-US" altLang="ja-JP" sz="9600" dirty="0"/>
              <a:t>ABC081 B</a:t>
            </a:r>
            <a:endParaRPr kumimoji="1" lang="ja-JP" altLang="en-US" sz="9600" dirty="0"/>
          </a:p>
        </p:txBody>
      </p:sp>
    </p:spTree>
    <p:extLst>
      <p:ext uri="{BB962C8B-B14F-4D97-AF65-F5344CB8AC3E}">
        <p14:creationId xmlns:p14="http://schemas.microsoft.com/office/powerpoint/2010/main" val="404469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4AF42-978A-4F56-84BE-936577EB9849}"/>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2800EBE-D573-416B-B10F-B3E6DFD55390}"/>
              </a:ext>
            </a:extLst>
          </p:cNvPr>
          <p:cNvSpPr>
            <a:spLocks noGrp="1"/>
          </p:cNvSpPr>
          <p:nvPr>
            <p:ph idx="1"/>
          </p:nvPr>
        </p:nvSpPr>
        <p:spPr/>
        <p:txBody>
          <a:bodyPr/>
          <a:lstStyle/>
          <a:p>
            <a:r>
              <a:rPr lang="en-US" altLang="ja-JP" dirty="0"/>
              <a:t>%☆d</a:t>
            </a:r>
            <a:r>
              <a:rPr lang="ja-JP" altLang="en-US" dirty="0"/>
              <a:t>で、☆桁揃え</a:t>
            </a:r>
            <a:endParaRPr lang="en-US" altLang="ja-JP" dirty="0"/>
          </a:p>
          <a:p>
            <a:r>
              <a:rPr kumimoji="1" lang="en-US" altLang="ja-JP" dirty="0"/>
              <a:t>%0☆d</a:t>
            </a:r>
            <a:r>
              <a:rPr kumimoji="1" lang="ja-JP" altLang="en-US" dirty="0"/>
              <a:t>で、☆桁揃え。空いた部分を</a:t>
            </a:r>
            <a:r>
              <a:rPr kumimoji="1" lang="en-US" altLang="ja-JP" dirty="0"/>
              <a:t>0</a:t>
            </a:r>
            <a:r>
              <a:rPr kumimoji="1" lang="ja-JP" altLang="en-US" dirty="0"/>
              <a:t>で埋める</a:t>
            </a:r>
          </a:p>
        </p:txBody>
      </p:sp>
    </p:spTree>
    <p:extLst>
      <p:ext uri="{BB962C8B-B14F-4D97-AF65-F5344CB8AC3E}">
        <p14:creationId xmlns:p14="http://schemas.microsoft.com/office/powerpoint/2010/main" val="381723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8F816-E724-4EC5-ACEE-5BE6E3899419}"/>
              </a:ext>
            </a:extLst>
          </p:cNvPr>
          <p:cNvSpPr>
            <a:spLocks noGrp="1"/>
          </p:cNvSpPr>
          <p:nvPr>
            <p:ph type="title"/>
          </p:nvPr>
        </p:nvSpPr>
        <p:spPr/>
        <p:txBody>
          <a:bodyPr/>
          <a:lstStyle/>
          <a:p>
            <a:r>
              <a:rPr kumimoji="1" lang="ja-JP" altLang="en-US" dirty="0"/>
              <a:t>配列初期化の補足</a:t>
            </a:r>
          </a:p>
        </p:txBody>
      </p:sp>
      <p:sp>
        <p:nvSpPr>
          <p:cNvPr id="4" name="正方形/長方形 3">
            <a:extLst>
              <a:ext uri="{FF2B5EF4-FFF2-40B4-BE49-F238E27FC236}">
                <a16:creationId xmlns:a16="http://schemas.microsoft.com/office/drawing/2014/main" id="{61520133-033D-4C97-8868-7D2D4EBC8233}"/>
              </a:ext>
            </a:extLst>
          </p:cNvPr>
          <p:cNvSpPr/>
          <p:nvPr/>
        </p:nvSpPr>
        <p:spPr>
          <a:xfrm>
            <a:off x="1982429" y="4492072"/>
            <a:ext cx="8227142" cy="926472"/>
          </a:xfrm>
          <a:prstGeom prst="rect">
            <a:avLst/>
          </a:prstGeom>
        </p:spPr>
        <p:txBody>
          <a:bodyPr wrap="square">
            <a:spAutoFit/>
          </a:bodyPr>
          <a:lstStyle/>
          <a:p>
            <a:pPr>
              <a:lnSpc>
                <a:spcPct val="150000"/>
              </a:lnSpc>
            </a:pPr>
            <a:r>
              <a:rPr lang="en-US" altLang="ja-JP" sz="4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
        <p:nvSpPr>
          <p:cNvPr id="6" name="正方形/長方形 5">
            <a:extLst>
              <a:ext uri="{FF2B5EF4-FFF2-40B4-BE49-F238E27FC236}">
                <a16:creationId xmlns:a16="http://schemas.microsoft.com/office/drawing/2014/main" id="{FEEFB4A9-A807-4382-8FF8-66DFB7EE1359}"/>
              </a:ext>
            </a:extLst>
          </p:cNvPr>
          <p:cNvSpPr/>
          <p:nvPr/>
        </p:nvSpPr>
        <p:spPr>
          <a:xfrm>
            <a:off x="1982429" y="1690688"/>
            <a:ext cx="5262979" cy="922753"/>
          </a:xfrm>
          <a:prstGeom prst="rect">
            <a:avLst/>
          </a:prstGeom>
        </p:spPr>
        <p:txBody>
          <a:bodyPr wrap="none">
            <a:spAutoFit/>
          </a:bodyPr>
          <a:lstStyle/>
          <a:p>
            <a:pPr lvl="0">
              <a:lnSpc>
                <a:spcPct val="150000"/>
              </a:lnSpc>
            </a:pPr>
            <a:r>
              <a:rPr lang="en-US" altLang="ja-JP" sz="4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5</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2</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4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4</a:t>
            </a:r>
            <a:r>
              <a:rPr lang="en-US" altLang="ja-JP" sz="4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4000" kern="100" dirty="0">
              <a:solidFill>
                <a:prstClr val="black"/>
              </a:solidFill>
              <a:latin typeface="游明朝" panose="02020400000000000000" pitchFamily="18" charset="-128"/>
              <a:ea typeface="游明朝" panose="02020400000000000000" pitchFamily="18" charset="-128"/>
              <a:cs typeface="Times New Roman" panose="02020603050405020304" pitchFamily="18" charset="0"/>
            </a:endParaRPr>
          </a:p>
        </p:txBody>
      </p:sp>
      <p:sp>
        <p:nvSpPr>
          <p:cNvPr id="7" name="次の値と等しい 6">
            <a:extLst>
              <a:ext uri="{FF2B5EF4-FFF2-40B4-BE49-F238E27FC236}">
                <a16:creationId xmlns:a16="http://schemas.microsoft.com/office/drawing/2014/main" id="{F50D19AC-443B-48FF-900E-4B27642826F6}"/>
              </a:ext>
            </a:extLst>
          </p:cNvPr>
          <p:cNvSpPr/>
          <p:nvPr/>
        </p:nvSpPr>
        <p:spPr>
          <a:xfrm rot="5400000">
            <a:off x="4178247" y="2758748"/>
            <a:ext cx="1269549" cy="1784555"/>
          </a:xfrm>
          <a:prstGeom prst="mathEqual">
            <a:avLst>
              <a:gd name="adj1" fmla="val 3272"/>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27506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FA0DC-B68E-4506-95B3-425A797482DD}"/>
              </a:ext>
            </a:extLst>
          </p:cNvPr>
          <p:cNvSpPr>
            <a:spLocks noGrp="1"/>
          </p:cNvSpPr>
          <p:nvPr>
            <p:ph type="title"/>
          </p:nvPr>
        </p:nvSpPr>
        <p:spPr/>
        <p:txBody>
          <a:bodyPr/>
          <a:lstStyle/>
          <a:p>
            <a:r>
              <a:rPr kumimoji="1" lang="ja-JP" altLang="en-US" dirty="0"/>
              <a:t>配列初期化の補足</a:t>
            </a:r>
          </a:p>
        </p:txBody>
      </p:sp>
      <p:sp>
        <p:nvSpPr>
          <p:cNvPr id="3" name="コンテンツ プレースホルダー 2">
            <a:extLst>
              <a:ext uri="{FF2B5EF4-FFF2-40B4-BE49-F238E27FC236}">
                <a16:creationId xmlns:a16="http://schemas.microsoft.com/office/drawing/2014/main" id="{DC9AC970-ED13-43F1-9199-E8BCBFFC8DEE}"/>
              </a:ext>
            </a:extLst>
          </p:cNvPr>
          <p:cNvSpPr>
            <a:spLocks noGrp="1"/>
          </p:cNvSpPr>
          <p:nvPr>
            <p:ph idx="1"/>
          </p:nvPr>
        </p:nvSpPr>
        <p:spPr>
          <a:xfrm>
            <a:off x="838200" y="3856703"/>
            <a:ext cx="10515600" cy="2320260"/>
          </a:xfrm>
        </p:spPr>
        <p:txBody>
          <a:bodyPr/>
          <a:lstStyle/>
          <a:p>
            <a:pPr marL="0" indent="0">
              <a:buNone/>
            </a:pPr>
            <a:r>
              <a:rPr kumimoji="1" lang="ja-JP" altLang="en-US" dirty="0"/>
              <a:t>配列の全要素を</a:t>
            </a:r>
            <a:r>
              <a:rPr kumimoji="1" lang="en-US" altLang="ja-JP" dirty="0"/>
              <a:t>0</a:t>
            </a:r>
            <a:r>
              <a:rPr kumimoji="1" lang="ja-JP" altLang="en-US" dirty="0"/>
              <a:t>で初期化したいときの例</a:t>
            </a:r>
            <a:r>
              <a:rPr kumimoji="1" lang="en-US" altLang="ja-JP" dirty="0"/>
              <a:t>(</a:t>
            </a:r>
            <a:r>
              <a:rPr kumimoji="1" lang="ja-JP" altLang="en-US" dirty="0"/>
              <a:t>ローカル変数の場合</a:t>
            </a:r>
            <a:r>
              <a:rPr kumimoji="1" lang="en-US" altLang="ja-JP" dirty="0"/>
              <a:t>)</a:t>
            </a:r>
            <a:endParaRPr kumimoji="1" lang="ja-JP" altLang="en-US" dirty="0"/>
          </a:p>
        </p:txBody>
      </p:sp>
      <p:sp>
        <p:nvSpPr>
          <p:cNvPr id="4" name="正方形/長方形 3">
            <a:extLst>
              <a:ext uri="{FF2B5EF4-FFF2-40B4-BE49-F238E27FC236}">
                <a16:creationId xmlns:a16="http://schemas.microsoft.com/office/drawing/2014/main" id="{C7127C4E-79FA-46D6-BB5F-24C351EF3657}"/>
              </a:ext>
            </a:extLst>
          </p:cNvPr>
          <p:cNvSpPr/>
          <p:nvPr/>
        </p:nvSpPr>
        <p:spPr>
          <a:xfrm>
            <a:off x="3360315" y="1995857"/>
            <a:ext cx="5471370" cy="769441"/>
          </a:xfrm>
          <a:prstGeom prst="rect">
            <a:avLst/>
          </a:prstGeom>
        </p:spPr>
        <p:txBody>
          <a:bodyPr wrap="none">
            <a:spAutoFit/>
          </a:bodyPr>
          <a:lstStyle/>
          <a:p>
            <a:r>
              <a:rPr lang="en-US" altLang="ja-JP" sz="44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100</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44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44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400" dirty="0"/>
          </a:p>
        </p:txBody>
      </p:sp>
    </p:spTree>
    <p:extLst>
      <p:ext uri="{BB962C8B-B14F-4D97-AF65-F5344CB8AC3E}">
        <p14:creationId xmlns:p14="http://schemas.microsoft.com/office/powerpoint/2010/main" val="3664150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23B02-5FF0-4E28-9D46-139EF9719C7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43A48CCF-51E1-4663-9DCC-16E564A10B38}"/>
              </a:ext>
            </a:extLst>
          </p:cNvPr>
          <p:cNvSpPr>
            <a:spLocks noGrp="1"/>
          </p:cNvSpPr>
          <p:nvPr>
            <p:ph idx="1"/>
          </p:nvPr>
        </p:nvSpPr>
        <p:spPr>
          <a:xfrm>
            <a:off x="838200" y="1836173"/>
            <a:ext cx="10515600" cy="4340789"/>
          </a:xfrm>
        </p:spPr>
        <p:txBody>
          <a:bodyPr/>
          <a:lstStyle/>
          <a:p>
            <a:r>
              <a:rPr kumimoji="1" lang="ja-JP" altLang="en-US" dirty="0"/>
              <a:t>配列初期化のとき要素を省略すると、残りは</a:t>
            </a:r>
            <a:r>
              <a:rPr kumimoji="1" lang="en-US" altLang="ja-JP" dirty="0"/>
              <a:t>0</a:t>
            </a:r>
            <a:r>
              <a:rPr kumimoji="1" lang="ja-JP" altLang="en-US" dirty="0"/>
              <a:t>で埋まる</a:t>
            </a:r>
            <a:endParaRPr kumimoji="1" lang="en-US" altLang="ja-JP" dirty="0"/>
          </a:p>
          <a:p>
            <a:r>
              <a:rPr kumimoji="1" lang="ja-JP" altLang="en-US" dirty="0"/>
              <a:t>配列</a:t>
            </a:r>
            <a:r>
              <a:rPr kumimoji="1" lang="en-US" altLang="ja-JP" dirty="0"/>
              <a:t>0</a:t>
            </a:r>
            <a:r>
              <a:rPr kumimoji="1" lang="ja-JP" altLang="en-US" dirty="0"/>
              <a:t>初期化の定型文</a:t>
            </a:r>
            <a:r>
              <a:rPr lang="en-US" altLang="ja-JP" dirty="0">
                <a:sym typeface="Wingdings" panose="05000000000000000000" pitchFamily="2" charset="2"/>
              </a:rPr>
              <a:t>(</a:t>
            </a:r>
            <a:r>
              <a:rPr lang="ja-JP" altLang="en-US" dirty="0">
                <a:sym typeface="Wingdings" panose="05000000000000000000" pitchFamily="2" charset="2"/>
              </a:rPr>
              <a:t>ローカル変数</a:t>
            </a:r>
            <a:r>
              <a:rPr lang="en-US" altLang="ja-JP" dirty="0">
                <a:sym typeface="Wingdings" panose="05000000000000000000" pitchFamily="2" charset="2"/>
              </a:rPr>
              <a:t>):</a:t>
            </a:r>
            <a:r>
              <a:rPr kumimoji="1" lang="en-US" altLang="ja-JP" dirty="0"/>
              <a:t> </a:t>
            </a:r>
            <a:endParaRPr kumimoji="1" lang="ja-JP" altLang="en-US" dirty="0"/>
          </a:p>
        </p:txBody>
      </p:sp>
      <p:sp>
        <p:nvSpPr>
          <p:cNvPr id="4" name="正方形/長方形 3">
            <a:extLst>
              <a:ext uri="{FF2B5EF4-FFF2-40B4-BE49-F238E27FC236}">
                <a16:creationId xmlns:a16="http://schemas.microsoft.com/office/drawing/2014/main" id="{7D246DAA-C5F6-4333-B96C-0DC6DE51474D}"/>
              </a:ext>
            </a:extLst>
          </p:cNvPr>
          <p:cNvSpPr/>
          <p:nvPr/>
        </p:nvSpPr>
        <p:spPr>
          <a:xfrm>
            <a:off x="3362632" y="3077618"/>
            <a:ext cx="5466736" cy="584775"/>
          </a:xfrm>
          <a:prstGeom prst="rect">
            <a:avLst/>
          </a:prstGeom>
        </p:spPr>
        <p:txBody>
          <a:bodyPr wrap="square">
            <a:spAutoFit/>
          </a:bodyPr>
          <a:lstStyle/>
          <a:p>
            <a:pPr lvl="1"/>
            <a:r>
              <a:rPr lang="ja-JP" altLang="en-US" sz="320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型</a:t>
            </a:r>
            <a:r>
              <a:rPr lang="en-US" altLang="ja-JP" sz="320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en-US" sz="320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配列名</a:t>
            </a:r>
            <a:r>
              <a:rPr lang="en-US" altLang="ja-JP" sz="320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ja-JP" altLang="en-US" sz="320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要素数</a:t>
            </a:r>
            <a:r>
              <a:rPr lang="en-US" altLang="ja-JP" sz="320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ea typeface="ＭＳ Ｐゴシック" panose="020B0600070205080204" pitchFamily="50" charset="-128"/>
              </a:rPr>
              <a:t>}</a:t>
            </a:r>
          </a:p>
        </p:txBody>
      </p:sp>
    </p:spTree>
    <p:extLst>
      <p:ext uri="{BB962C8B-B14F-4D97-AF65-F5344CB8AC3E}">
        <p14:creationId xmlns:p14="http://schemas.microsoft.com/office/powerpoint/2010/main" val="1354367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0C004-2060-4E9C-999B-303930ADB986}"/>
              </a:ext>
            </a:extLst>
          </p:cNvPr>
          <p:cNvSpPr>
            <a:spLocks noGrp="1"/>
          </p:cNvSpPr>
          <p:nvPr>
            <p:ph type="title"/>
          </p:nvPr>
        </p:nvSpPr>
        <p:spPr/>
        <p:txBody>
          <a:bodyPr/>
          <a:lstStyle/>
          <a:p>
            <a:r>
              <a:rPr lang="en-US" altLang="ja-JP" dirty="0"/>
              <a:t>while</a:t>
            </a:r>
            <a:r>
              <a:rPr lang="ja-JP" altLang="en-US" dirty="0"/>
              <a:t>文</a:t>
            </a:r>
            <a:endParaRPr kumimoji="1" lang="ja-JP" altLang="en-US" dirty="0"/>
          </a:p>
        </p:txBody>
      </p:sp>
      <p:sp>
        <p:nvSpPr>
          <p:cNvPr id="3" name="コンテンツ プレースホルダー 2">
            <a:extLst>
              <a:ext uri="{FF2B5EF4-FFF2-40B4-BE49-F238E27FC236}">
                <a16:creationId xmlns:a16="http://schemas.microsoft.com/office/drawing/2014/main" id="{0EB43CDE-F5B2-4D9A-A873-A9604697F379}"/>
              </a:ext>
            </a:extLst>
          </p:cNvPr>
          <p:cNvSpPr>
            <a:spLocks noGrp="1"/>
          </p:cNvSpPr>
          <p:nvPr>
            <p:ph idx="1"/>
          </p:nvPr>
        </p:nvSpPr>
        <p:spPr>
          <a:xfrm>
            <a:off x="838200" y="3318387"/>
            <a:ext cx="10515600" cy="2858576"/>
          </a:xfrm>
        </p:spPr>
        <p:txBody>
          <a:bodyPr/>
          <a:lstStyle/>
          <a:p>
            <a:r>
              <a:rPr kumimoji="1" lang="ja-JP" altLang="en-US" dirty="0"/>
              <a:t>継続条件が</a:t>
            </a:r>
            <a:r>
              <a:rPr lang="en-US" altLang="ja-JP" dirty="0"/>
              <a:t>1</a:t>
            </a:r>
            <a:r>
              <a:rPr lang="ja-JP" altLang="en-US" dirty="0"/>
              <a:t>の間、処理を繰り返す</a:t>
            </a:r>
            <a:endParaRPr lang="en-US" altLang="ja-JP" dirty="0"/>
          </a:p>
          <a:p>
            <a:r>
              <a:rPr kumimoji="1" lang="ja-JP" altLang="en-US" dirty="0"/>
              <a:t>処理部を </a:t>
            </a:r>
            <a:r>
              <a:rPr kumimoji="1" lang="en-US" altLang="ja-JP" dirty="0"/>
              <a:t>{ } </a:t>
            </a:r>
            <a:r>
              <a:rPr kumimoji="1" lang="ja-JP" altLang="en-US" dirty="0"/>
              <a:t>でくくると複数処理が書ける</a:t>
            </a:r>
          </a:p>
        </p:txBody>
      </p:sp>
      <p:sp>
        <p:nvSpPr>
          <p:cNvPr id="4" name="正方形/長方形 3">
            <a:extLst>
              <a:ext uri="{FF2B5EF4-FFF2-40B4-BE49-F238E27FC236}">
                <a16:creationId xmlns:a16="http://schemas.microsoft.com/office/drawing/2014/main" id="{FCAA8F89-BC8D-4719-91E8-CDEE53F3D682}"/>
              </a:ext>
            </a:extLst>
          </p:cNvPr>
          <p:cNvSpPr/>
          <p:nvPr/>
        </p:nvSpPr>
        <p:spPr>
          <a:xfrm>
            <a:off x="2911474" y="2063177"/>
            <a:ext cx="6369051" cy="769441"/>
          </a:xfrm>
          <a:prstGeom prst="rect">
            <a:avLst/>
          </a:prstGeom>
        </p:spPr>
        <p:txBody>
          <a:bodyPr wrap="none">
            <a:spAutoFit/>
          </a:bodyPr>
          <a:lstStyle/>
          <a:p>
            <a:r>
              <a:rPr lang="en-US" altLang="ja-JP" sz="4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endParaRPr lang="ja-JP" altLang="en-US" sz="7200" dirty="0"/>
          </a:p>
        </p:txBody>
      </p:sp>
    </p:spTree>
    <p:extLst>
      <p:ext uri="{BB962C8B-B14F-4D97-AF65-F5344CB8AC3E}">
        <p14:creationId xmlns:p14="http://schemas.microsoft.com/office/powerpoint/2010/main" val="3329198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CDBC80-2484-4760-B1B7-5E53B3CA862F}"/>
              </a:ext>
            </a:extLst>
          </p:cNvPr>
          <p:cNvSpPr>
            <a:spLocks noGrp="1"/>
          </p:cNvSpPr>
          <p:nvPr>
            <p:ph type="title"/>
          </p:nvPr>
        </p:nvSpPr>
        <p:spPr/>
        <p:txBody>
          <a:bodyPr/>
          <a:lstStyle/>
          <a:p>
            <a:r>
              <a:rPr kumimoji="1" lang="en-US" altLang="ja-JP" dirty="0"/>
              <a:t>while</a:t>
            </a:r>
            <a:r>
              <a:rPr kumimoji="1" lang="ja-JP" altLang="en-US" dirty="0"/>
              <a:t>文</a:t>
            </a:r>
          </a:p>
        </p:txBody>
      </p:sp>
      <p:pic>
        <p:nvPicPr>
          <p:cNvPr id="16" name="図 15">
            <a:extLst>
              <a:ext uri="{FF2B5EF4-FFF2-40B4-BE49-F238E27FC236}">
                <a16:creationId xmlns:a16="http://schemas.microsoft.com/office/drawing/2014/main" id="{0103CA61-733C-41FC-B7C2-78A50881E44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l="7041" r="22919"/>
          <a:stretch/>
        </p:blipFill>
        <p:spPr>
          <a:xfrm>
            <a:off x="2448232" y="1198647"/>
            <a:ext cx="7295536" cy="5294228"/>
          </a:xfrm>
          <a:prstGeom prst="rect">
            <a:avLst/>
          </a:prstGeom>
        </p:spPr>
      </p:pic>
    </p:spTree>
    <p:extLst>
      <p:ext uri="{BB962C8B-B14F-4D97-AF65-F5344CB8AC3E}">
        <p14:creationId xmlns:p14="http://schemas.microsoft.com/office/powerpoint/2010/main" val="311557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8FAAC70-3C6C-4A72-A5EF-A972B3A86916}"/>
              </a:ext>
            </a:extLst>
          </p:cNvPr>
          <p:cNvSpPr/>
          <p:nvPr/>
        </p:nvSpPr>
        <p:spPr>
          <a:xfrm>
            <a:off x="808704" y="473946"/>
            <a:ext cx="6096000" cy="6049348"/>
          </a:xfrm>
          <a:prstGeom prst="rect">
            <a:avLst/>
          </a:prstGeom>
        </p:spPr>
        <p:txBody>
          <a:bodyPr>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p>
          <a:p>
            <a:pPr>
              <a:lnSpc>
                <a:spcPct val="150000"/>
              </a:lnSpc>
            </a:pPr>
            <a:endParaRPr lang="en-US" altLang="ja-JP" sz="2000"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Times New Roman" panose="02020603050405020304" pitchFamily="18" charset="0"/>
              </a:rPr>
              <a:t>    </a:t>
            </a:r>
            <a:r>
              <a:rPr lang="ja-JP" altLang="ja-JP" sz="2000" kern="0" dirty="0">
                <a:solidFill>
                  <a:srgbClr val="000000"/>
                </a:solidFill>
                <a:effectLst/>
                <a:ea typeface="Consolas" panose="020B0609020204030204" pitchFamily="49" charset="0"/>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pic>
        <p:nvPicPr>
          <p:cNvPr id="2" name="図 1">
            <a:extLst>
              <a:ext uri="{FF2B5EF4-FFF2-40B4-BE49-F238E27FC236}">
                <a16:creationId xmlns:a16="http://schemas.microsoft.com/office/drawing/2014/main" id="{F47C6284-5538-425B-AC09-BA35E24A7950}"/>
              </a:ext>
            </a:extLst>
          </p:cNvPr>
          <p:cNvPicPr>
            <a:picLocks noChangeAspect="1"/>
          </p:cNvPicPr>
          <p:nvPr/>
        </p:nvPicPr>
        <p:blipFill>
          <a:blip r:embed="rId2"/>
          <a:stretch>
            <a:fillRect/>
          </a:stretch>
        </p:blipFill>
        <p:spPr>
          <a:xfrm>
            <a:off x="7870568" y="900880"/>
            <a:ext cx="2158335" cy="5056239"/>
          </a:xfrm>
          <a:prstGeom prst="rect">
            <a:avLst/>
          </a:prstGeom>
        </p:spPr>
      </p:pic>
    </p:spTree>
    <p:extLst>
      <p:ext uri="{BB962C8B-B14F-4D97-AF65-F5344CB8AC3E}">
        <p14:creationId xmlns:p14="http://schemas.microsoft.com/office/powerpoint/2010/main" val="778924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AD13-B442-4354-906B-EA3D97BD16AC}"/>
              </a:ext>
            </a:extLst>
          </p:cNvPr>
          <p:cNvSpPr>
            <a:spLocks noGrp="1"/>
          </p:cNvSpPr>
          <p:nvPr>
            <p:ph type="title"/>
          </p:nvPr>
        </p:nvSpPr>
        <p:spPr/>
        <p:txBody>
          <a:bodyPr/>
          <a:lstStyle/>
          <a:p>
            <a:r>
              <a:rPr kumimoji="1" lang="ja-JP" altLang="en-US" dirty="0"/>
              <a:t>まとめ</a:t>
            </a:r>
          </a:p>
        </p:txBody>
      </p:sp>
      <p:sp>
        <p:nvSpPr>
          <p:cNvPr id="5" name="正方形/長方形 4">
            <a:extLst>
              <a:ext uri="{FF2B5EF4-FFF2-40B4-BE49-F238E27FC236}">
                <a16:creationId xmlns:a16="http://schemas.microsoft.com/office/drawing/2014/main" id="{DDCAC278-562E-4486-A610-76FC1995C3D6}"/>
              </a:ext>
            </a:extLst>
          </p:cNvPr>
          <p:cNvSpPr/>
          <p:nvPr/>
        </p:nvSpPr>
        <p:spPr>
          <a:xfrm>
            <a:off x="2911474" y="2063177"/>
            <a:ext cx="6369051" cy="769441"/>
          </a:xfrm>
          <a:prstGeom prst="rect">
            <a:avLst/>
          </a:prstGeom>
        </p:spPr>
        <p:txBody>
          <a:bodyPr wrap="none">
            <a:spAutoFit/>
          </a:bodyPr>
          <a:lstStyle/>
          <a:p>
            <a:r>
              <a:rPr lang="en-US" altLang="ja-JP" sz="4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endParaRPr lang="ja-JP" altLang="en-US" sz="7200" dirty="0"/>
          </a:p>
        </p:txBody>
      </p:sp>
      <p:sp>
        <p:nvSpPr>
          <p:cNvPr id="6" name="コンテンツ プレースホルダー 2">
            <a:extLst>
              <a:ext uri="{FF2B5EF4-FFF2-40B4-BE49-F238E27FC236}">
                <a16:creationId xmlns:a16="http://schemas.microsoft.com/office/drawing/2014/main" id="{F6B3FCEC-6628-4DDB-A7D5-5713788EB8A0}"/>
              </a:ext>
            </a:extLst>
          </p:cNvPr>
          <p:cNvSpPr>
            <a:spLocks noGrp="1"/>
          </p:cNvSpPr>
          <p:nvPr>
            <p:ph idx="1"/>
          </p:nvPr>
        </p:nvSpPr>
        <p:spPr>
          <a:xfrm>
            <a:off x="838200" y="3318387"/>
            <a:ext cx="10515600" cy="2858576"/>
          </a:xfrm>
        </p:spPr>
        <p:txBody>
          <a:bodyPr/>
          <a:lstStyle/>
          <a:p>
            <a:r>
              <a:rPr kumimoji="1" lang="ja-JP" altLang="en-US" dirty="0"/>
              <a:t>継続条件が</a:t>
            </a:r>
            <a:r>
              <a:rPr lang="en-US" altLang="ja-JP" dirty="0"/>
              <a:t>1</a:t>
            </a:r>
            <a:r>
              <a:rPr lang="ja-JP" altLang="en-US" dirty="0"/>
              <a:t>の間、処理を繰り返す</a:t>
            </a:r>
            <a:endParaRPr lang="en-US" altLang="ja-JP" dirty="0"/>
          </a:p>
          <a:p>
            <a:r>
              <a:rPr lang="ja-JP" altLang="en-US" dirty="0"/>
              <a:t>処理部を </a:t>
            </a:r>
            <a:r>
              <a:rPr lang="en-US" altLang="ja-JP" dirty="0"/>
              <a:t>{ } </a:t>
            </a:r>
            <a:r>
              <a:rPr lang="ja-JP" altLang="en-US" dirty="0"/>
              <a:t>でくくると複数処理が書ける</a:t>
            </a:r>
            <a:endParaRPr lang="en-US" altLang="ja-JP" dirty="0"/>
          </a:p>
          <a:p>
            <a:r>
              <a:rPr kumimoji="1" lang="ja-JP" altLang="en-US" dirty="0"/>
              <a:t>継続条件は処理の手前で見られる</a:t>
            </a:r>
          </a:p>
        </p:txBody>
      </p:sp>
    </p:spTree>
    <p:extLst>
      <p:ext uri="{BB962C8B-B14F-4D97-AF65-F5344CB8AC3E}">
        <p14:creationId xmlns:p14="http://schemas.microsoft.com/office/powerpoint/2010/main" val="1183455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0C004-2060-4E9C-999B-303930ADB986}"/>
              </a:ext>
            </a:extLst>
          </p:cNvPr>
          <p:cNvSpPr>
            <a:spLocks noGrp="1"/>
          </p:cNvSpPr>
          <p:nvPr>
            <p:ph type="title"/>
          </p:nvPr>
        </p:nvSpPr>
        <p:spPr/>
        <p:txBody>
          <a:bodyPr/>
          <a:lstStyle/>
          <a:p>
            <a:r>
              <a:rPr lang="en-US" altLang="ja-JP" dirty="0"/>
              <a:t>do-while</a:t>
            </a:r>
            <a:r>
              <a:rPr lang="ja-JP" altLang="en-US" dirty="0"/>
              <a:t>文</a:t>
            </a:r>
            <a:endParaRPr kumimoji="1" lang="ja-JP" altLang="en-US" dirty="0"/>
          </a:p>
        </p:txBody>
      </p:sp>
      <p:sp>
        <p:nvSpPr>
          <p:cNvPr id="3" name="コンテンツ プレースホルダー 2">
            <a:extLst>
              <a:ext uri="{FF2B5EF4-FFF2-40B4-BE49-F238E27FC236}">
                <a16:creationId xmlns:a16="http://schemas.microsoft.com/office/drawing/2014/main" id="{0EB43CDE-F5B2-4D9A-A873-A9604697F379}"/>
              </a:ext>
            </a:extLst>
          </p:cNvPr>
          <p:cNvSpPr>
            <a:spLocks noGrp="1"/>
          </p:cNvSpPr>
          <p:nvPr>
            <p:ph idx="1"/>
          </p:nvPr>
        </p:nvSpPr>
        <p:spPr>
          <a:xfrm>
            <a:off x="838200" y="3561735"/>
            <a:ext cx="10515600" cy="2615228"/>
          </a:xfrm>
        </p:spPr>
        <p:txBody>
          <a:bodyPr/>
          <a:lstStyle/>
          <a:p>
            <a:r>
              <a:rPr kumimoji="1" lang="ja-JP" altLang="en-US" dirty="0"/>
              <a:t>継続条件が</a:t>
            </a:r>
            <a:r>
              <a:rPr lang="en-US" altLang="ja-JP" dirty="0"/>
              <a:t>1</a:t>
            </a:r>
            <a:r>
              <a:rPr lang="ja-JP" altLang="en-US" dirty="0"/>
              <a:t>の間、処理を繰り返す</a:t>
            </a:r>
            <a:endParaRPr lang="en-US" altLang="ja-JP" dirty="0"/>
          </a:p>
          <a:p>
            <a:r>
              <a:rPr lang="ja-JP" altLang="en-US" dirty="0"/>
              <a:t>処理部を </a:t>
            </a:r>
            <a:r>
              <a:rPr lang="en-US" altLang="ja-JP" dirty="0"/>
              <a:t>{ } </a:t>
            </a:r>
            <a:r>
              <a:rPr lang="ja-JP" altLang="en-US" dirty="0"/>
              <a:t>でくくると複数処理が書ける</a:t>
            </a:r>
          </a:p>
        </p:txBody>
      </p:sp>
      <p:sp>
        <p:nvSpPr>
          <p:cNvPr id="4" name="正方形/長方形 3">
            <a:extLst>
              <a:ext uri="{FF2B5EF4-FFF2-40B4-BE49-F238E27FC236}">
                <a16:creationId xmlns:a16="http://schemas.microsoft.com/office/drawing/2014/main" id="{FCAA8F89-BC8D-4719-91E8-CDEE53F3D682}"/>
              </a:ext>
            </a:extLst>
          </p:cNvPr>
          <p:cNvSpPr/>
          <p:nvPr/>
        </p:nvSpPr>
        <p:spPr>
          <a:xfrm>
            <a:off x="2364850" y="2070552"/>
            <a:ext cx="7462299" cy="769441"/>
          </a:xfrm>
          <a:prstGeom prst="rect">
            <a:avLst/>
          </a:prstGeom>
        </p:spPr>
        <p:txBody>
          <a:bodyPr wrap="none">
            <a:spAutoFit/>
          </a:bodyPr>
          <a:lstStyle/>
          <a:p>
            <a:r>
              <a:rPr lang="en-US" altLang="ja-JP" sz="4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do </a:t>
            </a:r>
            <a:r>
              <a:rPr lang="ja-JP" altLang="ja-JP" sz="4400" kern="0" dirty="0">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r>
              <a:rPr lang="ja-JP" altLang="ja-JP" sz="4400" kern="0" dirty="0">
                <a:solidFill>
                  <a:srgbClr val="0000FF"/>
                </a:solidFill>
                <a:effectLst/>
                <a:ea typeface="Consolas" panose="020B0609020204030204" pitchFamily="49" charset="0"/>
                <a:cs typeface="ＭＳ Ｐゴシック" panose="020B0600070205080204" pitchFamily="50" charset="-128"/>
              </a:rPr>
              <a:t> </a:t>
            </a:r>
            <a:r>
              <a:rPr lang="en-US" altLang="ja-JP" sz="4400" kern="0" dirty="0">
                <a:solidFill>
                  <a:srgbClr val="0000FF"/>
                </a:solidFill>
                <a:effectLst/>
                <a:latin typeface="Consolas" panose="020B0609020204030204" pitchFamily="49" charset="0"/>
                <a:ea typeface="Consolas" panose="020B0609020204030204" pitchFamily="49" charset="0"/>
                <a:cs typeface="ＭＳ Ｐゴシック" panose="020B0600070205080204" pitchFamily="50" charset="-128"/>
              </a:rPr>
              <a:t>while</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7200" dirty="0"/>
          </a:p>
        </p:txBody>
      </p:sp>
    </p:spTree>
    <p:extLst>
      <p:ext uri="{BB962C8B-B14F-4D97-AF65-F5344CB8AC3E}">
        <p14:creationId xmlns:p14="http://schemas.microsoft.com/office/powerpoint/2010/main" val="362679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3E88B-5F7E-4655-9023-04B4610522FB}"/>
              </a:ext>
            </a:extLst>
          </p:cNvPr>
          <p:cNvSpPr>
            <a:spLocks noGrp="1"/>
          </p:cNvSpPr>
          <p:nvPr>
            <p:ph type="title"/>
          </p:nvPr>
        </p:nvSpPr>
        <p:spPr/>
        <p:txBody>
          <a:bodyPr/>
          <a:lstStyle/>
          <a:p>
            <a:r>
              <a:rPr kumimoji="1" lang="en-US" altLang="ja-JP" dirty="0"/>
              <a:t>do-while</a:t>
            </a:r>
            <a:r>
              <a:rPr kumimoji="1" lang="ja-JP" altLang="en-US" dirty="0"/>
              <a:t>文</a:t>
            </a:r>
          </a:p>
        </p:txBody>
      </p:sp>
      <p:pic>
        <p:nvPicPr>
          <p:cNvPr id="16" name="図 15">
            <a:extLst>
              <a:ext uri="{FF2B5EF4-FFF2-40B4-BE49-F238E27FC236}">
                <a16:creationId xmlns:a16="http://schemas.microsoft.com/office/drawing/2014/main" id="{30D3F9D4-0A30-4BE8-9048-DE77A3403A6D}"/>
              </a:ext>
            </a:extLst>
          </p:cNvPr>
          <p:cNvPicPr>
            <a:picLocks noChangeAspect="1"/>
          </p:cNvPicPr>
          <p:nvPr/>
        </p:nvPicPr>
        <p:blipFill rotWithShape="1">
          <a:blip r:embed="rId2"/>
          <a:srcRect l="8741" r="25346" b="2906"/>
          <a:stretch/>
        </p:blipFill>
        <p:spPr>
          <a:xfrm>
            <a:off x="2620935" y="1289154"/>
            <a:ext cx="6950130" cy="5203721"/>
          </a:xfrm>
          <a:prstGeom prst="rect">
            <a:avLst/>
          </a:prstGeom>
        </p:spPr>
      </p:pic>
    </p:spTree>
    <p:extLst>
      <p:ext uri="{BB962C8B-B14F-4D97-AF65-F5344CB8AC3E}">
        <p14:creationId xmlns:p14="http://schemas.microsoft.com/office/powerpoint/2010/main" val="358246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6F26983-7514-42DE-B831-D4E1A6875E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18257" y="0"/>
            <a:ext cx="7904169" cy="6304310"/>
          </a:xfrm>
          <a:prstGeom prst="rect">
            <a:avLst/>
          </a:prstGeom>
        </p:spPr>
      </p:pic>
      <p:sp>
        <p:nvSpPr>
          <p:cNvPr id="5" name="テキスト ボックス 4">
            <a:extLst>
              <a:ext uri="{FF2B5EF4-FFF2-40B4-BE49-F238E27FC236}">
                <a16:creationId xmlns:a16="http://schemas.microsoft.com/office/drawing/2014/main" id="{BF10633B-8DA2-4B67-9A78-BED4D4916759}"/>
              </a:ext>
            </a:extLst>
          </p:cNvPr>
          <p:cNvSpPr txBox="1"/>
          <p:nvPr/>
        </p:nvSpPr>
        <p:spPr>
          <a:xfrm>
            <a:off x="5604387" y="6488668"/>
            <a:ext cx="5751896" cy="369332"/>
          </a:xfrm>
          <a:prstGeom prst="rect">
            <a:avLst/>
          </a:prstGeom>
          <a:noFill/>
        </p:spPr>
        <p:txBody>
          <a:bodyPr wrap="none" rtlCol="0">
            <a:spAutoFit/>
          </a:bodyPr>
          <a:lstStyle/>
          <a:p>
            <a:r>
              <a:rPr lang="en-US" altLang="ja-JP" dirty="0"/>
              <a:t>(https://abc081.contest.atcoder.jp/tasks/abc081_b)</a:t>
            </a:r>
            <a:endParaRPr kumimoji="1" lang="ja-JP" altLang="en-US" dirty="0"/>
          </a:p>
        </p:txBody>
      </p:sp>
    </p:spTree>
    <p:extLst>
      <p:ext uri="{BB962C8B-B14F-4D97-AF65-F5344CB8AC3E}">
        <p14:creationId xmlns:p14="http://schemas.microsoft.com/office/powerpoint/2010/main" val="428280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839FE0F-46AA-4C24-B7CC-793DC23BFF12}"/>
              </a:ext>
            </a:extLst>
          </p:cNvPr>
          <p:cNvSpPr/>
          <p:nvPr/>
        </p:nvSpPr>
        <p:spPr>
          <a:xfrm>
            <a:off x="823451" y="404326"/>
            <a:ext cx="6096000" cy="6049348"/>
          </a:xfrm>
          <a:prstGeom prst="rect">
            <a:avLst/>
          </a:prstGeom>
        </p:spPr>
        <p:txBody>
          <a:bodyPr>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do</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while</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10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Times New Roman" panose="02020603050405020304" pitchFamily="18" charset="0"/>
              </a:rPr>
              <a:t>    </a:t>
            </a: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Times New Roman" panose="02020603050405020304" pitchFamily="18" charset="0"/>
              </a:rPr>
              <a:t>    </a:t>
            </a:r>
            <a:r>
              <a:rPr lang="ja-JP" altLang="ja-JP" sz="2000" kern="0" dirty="0">
                <a:solidFill>
                  <a:srgbClr val="000000"/>
                </a:solidFill>
                <a:effectLst/>
                <a:ea typeface="Consolas" panose="020B0609020204030204" pitchFamily="49" charset="0"/>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pic>
        <p:nvPicPr>
          <p:cNvPr id="3" name="図 2">
            <a:extLst>
              <a:ext uri="{FF2B5EF4-FFF2-40B4-BE49-F238E27FC236}">
                <a16:creationId xmlns:a16="http://schemas.microsoft.com/office/drawing/2014/main" id="{AD7015EA-1EF9-43C8-84A9-AC59DB64E55A}"/>
              </a:ext>
            </a:extLst>
          </p:cNvPr>
          <p:cNvPicPr>
            <a:picLocks noChangeAspect="1"/>
          </p:cNvPicPr>
          <p:nvPr/>
        </p:nvPicPr>
        <p:blipFill>
          <a:blip r:embed="rId2"/>
          <a:stretch>
            <a:fillRect/>
          </a:stretch>
        </p:blipFill>
        <p:spPr>
          <a:xfrm>
            <a:off x="7870568" y="900880"/>
            <a:ext cx="2158335" cy="5056239"/>
          </a:xfrm>
          <a:prstGeom prst="rect">
            <a:avLst/>
          </a:prstGeom>
        </p:spPr>
      </p:pic>
    </p:spTree>
    <p:extLst>
      <p:ext uri="{BB962C8B-B14F-4D97-AF65-F5344CB8AC3E}">
        <p14:creationId xmlns:p14="http://schemas.microsoft.com/office/powerpoint/2010/main" val="96638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AD13-B442-4354-906B-EA3D97BD16AC}"/>
              </a:ext>
            </a:extLst>
          </p:cNvPr>
          <p:cNvSpPr>
            <a:spLocks noGrp="1"/>
          </p:cNvSpPr>
          <p:nvPr>
            <p:ph type="title"/>
          </p:nvPr>
        </p:nvSpPr>
        <p:spPr/>
        <p:txBody>
          <a:bodyPr/>
          <a:lstStyle/>
          <a:p>
            <a:r>
              <a:rPr kumimoji="1" lang="ja-JP" altLang="en-US" dirty="0"/>
              <a:t>まとめ</a:t>
            </a:r>
          </a:p>
        </p:txBody>
      </p:sp>
      <p:sp>
        <p:nvSpPr>
          <p:cNvPr id="5" name="正方形/長方形 4">
            <a:extLst>
              <a:ext uri="{FF2B5EF4-FFF2-40B4-BE49-F238E27FC236}">
                <a16:creationId xmlns:a16="http://schemas.microsoft.com/office/drawing/2014/main" id="{DDCAC278-562E-4486-A610-76FC1995C3D6}"/>
              </a:ext>
            </a:extLst>
          </p:cNvPr>
          <p:cNvSpPr/>
          <p:nvPr/>
        </p:nvSpPr>
        <p:spPr>
          <a:xfrm>
            <a:off x="2364850" y="1930442"/>
            <a:ext cx="7462299" cy="769441"/>
          </a:xfrm>
          <a:prstGeom prst="rect">
            <a:avLst/>
          </a:prstGeom>
        </p:spPr>
        <p:txBody>
          <a:bodyPr wrap="none">
            <a:spAutoFit/>
          </a:bodyPr>
          <a:lstStyle/>
          <a:p>
            <a:r>
              <a:rPr lang="en-US" altLang="ja-JP" sz="4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do </a:t>
            </a:r>
            <a:r>
              <a:rPr lang="ja-JP" altLang="ja-JP" sz="4400" kern="0" dirty="0">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r>
              <a:rPr lang="ja-JP" altLang="ja-JP" sz="4400" kern="0" dirty="0">
                <a:solidFill>
                  <a:srgbClr val="0000FF"/>
                </a:solidFill>
                <a:effectLst/>
                <a:ea typeface="Consolas" panose="020B0609020204030204" pitchFamily="49" charset="0"/>
                <a:cs typeface="ＭＳ Ｐゴシック" panose="020B0600070205080204" pitchFamily="50" charset="-128"/>
              </a:rPr>
              <a:t> </a:t>
            </a:r>
            <a:r>
              <a:rPr lang="en-US" altLang="ja-JP" sz="4400" kern="0" dirty="0">
                <a:solidFill>
                  <a:srgbClr val="0000FF"/>
                </a:solidFill>
                <a:effectLst/>
                <a:latin typeface="Consolas" panose="020B0609020204030204" pitchFamily="49" charset="0"/>
                <a:ea typeface="Consolas" panose="020B0609020204030204" pitchFamily="49" charset="0"/>
                <a:cs typeface="ＭＳ Ｐゴシック" panose="020B0600070205080204" pitchFamily="50" charset="-128"/>
              </a:rPr>
              <a:t>while</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7200" dirty="0"/>
          </a:p>
        </p:txBody>
      </p:sp>
      <p:sp>
        <p:nvSpPr>
          <p:cNvPr id="6" name="コンテンツ プレースホルダー 2">
            <a:extLst>
              <a:ext uri="{FF2B5EF4-FFF2-40B4-BE49-F238E27FC236}">
                <a16:creationId xmlns:a16="http://schemas.microsoft.com/office/drawing/2014/main" id="{F6B3FCEC-6628-4DDB-A7D5-5713788EB8A0}"/>
              </a:ext>
            </a:extLst>
          </p:cNvPr>
          <p:cNvSpPr>
            <a:spLocks noGrp="1"/>
          </p:cNvSpPr>
          <p:nvPr>
            <p:ph idx="1"/>
          </p:nvPr>
        </p:nvSpPr>
        <p:spPr>
          <a:xfrm>
            <a:off x="838200" y="3318387"/>
            <a:ext cx="10515600" cy="2858576"/>
          </a:xfrm>
        </p:spPr>
        <p:txBody>
          <a:bodyPr/>
          <a:lstStyle/>
          <a:p>
            <a:r>
              <a:rPr kumimoji="1" lang="ja-JP" altLang="en-US" dirty="0"/>
              <a:t>継続条件が</a:t>
            </a:r>
            <a:r>
              <a:rPr lang="en-US" altLang="ja-JP" dirty="0"/>
              <a:t>1</a:t>
            </a:r>
            <a:r>
              <a:rPr lang="ja-JP" altLang="en-US" dirty="0"/>
              <a:t>の間、処理を繰り返す</a:t>
            </a:r>
            <a:endParaRPr lang="en-US" altLang="ja-JP" dirty="0"/>
          </a:p>
          <a:p>
            <a:r>
              <a:rPr lang="ja-JP" altLang="en-US" dirty="0"/>
              <a:t>処理部を </a:t>
            </a:r>
            <a:r>
              <a:rPr lang="en-US" altLang="ja-JP" dirty="0"/>
              <a:t>{ } </a:t>
            </a:r>
            <a:r>
              <a:rPr lang="ja-JP" altLang="en-US" dirty="0"/>
              <a:t>でくくると複数処理が書ける</a:t>
            </a:r>
            <a:endParaRPr lang="en-US" altLang="ja-JP" dirty="0"/>
          </a:p>
          <a:p>
            <a:r>
              <a:rPr kumimoji="1" lang="ja-JP" altLang="en-US" dirty="0"/>
              <a:t>継続条件は処理の後に見られる</a:t>
            </a:r>
          </a:p>
        </p:txBody>
      </p:sp>
    </p:spTree>
    <p:extLst>
      <p:ext uri="{BB962C8B-B14F-4D97-AF65-F5344CB8AC3E}">
        <p14:creationId xmlns:p14="http://schemas.microsoft.com/office/powerpoint/2010/main" val="3567099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03013-89AB-491E-8393-15C52C78AEEC}"/>
              </a:ext>
            </a:extLst>
          </p:cNvPr>
          <p:cNvSpPr>
            <a:spLocks noGrp="1"/>
          </p:cNvSpPr>
          <p:nvPr>
            <p:ph type="title"/>
          </p:nvPr>
        </p:nvSpPr>
        <p:spPr/>
        <p:txBody>
          <a:bodyPr/>
          <a:lstStyle/>
          <a:p>
            <a:r>
              <a:rPr kumimoji="1" lang="en-US" altLang="ja-JP" dirty="0"/>
              <a:t>for</a:t>
            </a:r>
            <a:r>
              <a:rPr kumimoji="1" lang="ja-JP" altLang="en-US" dirty="0"/>
              <a:t>文</a:t>
            </a:r>
          </a:p>
        </p:txBody>
      </p:sp>
      <p:sp>
        <p:nvSpPr>
          <p:cNvPr id="3" name="コンテンツ プレースホルダー 2">
            <a:extLst>
              <a:ext uri="{FF2B5EF4-FFF2-40B4-BE49-F238E27FC236}">
                <a16:creationId xmlns:a16="http://schemas.microsoft.com/office/drawing/2014/main" id="{4494D14B-96F7-44B7-BC4E-BE9B55162CC7}"/>
              </a:ext>
            </a:extLst>
          </p:cNvPr>
          <p:cNvSpPr>
            <a:spLocks noGrp="1"/>
          </p:cNvSpPr>
          <p:nvPr>
            <p:ph idx="1"/>
          </p:nvPr>
        </p:nvSpPr>
        <p:spPr>
          <a:xfrm>
            <a:off x="838200" y="3274142"/>
            <a:ext cx="10515600" cy="2902821"/>
          </a:xfrm>
        </p:spPr>
        <p:txBody>
          <a:bodyPr/>
          <a:lstStyle/>
          <a:p>
            <a:r>
              <a:rPr lang="en-US" altLang="ja-JP" dirty="0"/>
              <a:t>for = while</a:t>
            </a:r>
            <a:r>
              <a:rPr lang="ja-JP" altLang="en-US" dirty="0"/>
              <a:t> </a:t>
            </a:r>
            <a:r>
              <a:rPr lang="en-US" altLang="ja-JP" dirty="0"/>
              <a:t>+ </a:t>
            </a:r>
            <a:r>
              <a:rPr lang="ja-JP" altLang="en-US" dirty="0"/>
              <a:t>前処理 </a:t>
            </a:r>
            <a:r>
              <a:rPr lang="en-US" altLang="ja-JP" dirty="0"/>
              <a:t>+ </a:t>
            </a:r>
            <a:r>
              <a:rPr lang="ja-JP" altLang="en-US" dirty="0"/>
              <a:t>更新処理</a:t>
            </a:r>
            <a:endParaRPr lang="en-US" altLang="ja-JP" dirty="0"/>
          </a:p>
          <a:p>
            <a:r>
              <a:rPr lang="ja-JP" altLang="en-US" dirty="0"/>
              <a:t>処理部を </a:t>
            </a:r>
            <a:r>
              <a:rPr lang="en-US" altLang="ja-JP" dirty="0"/>
              <a:t>{ } </a:t>
            </a:r>
            <a:r>
              <a:rPr lang="ja-JP" altLang="en-US" dirty="0"/>
              <a:t>でくくると複数処理が書ける</a:t>
            </a:r>
            <a:endParaRPr lang="en-US" altLang="ja-JP" dirty="0"/>
          </a:p>
          <a:p>
            <a:endParaRPr kumimoji="1" lang="ja-JP" altLang="en-US" dirty="0"/>
          </a:p>
        </p:txBody>
      </p:sp>
      <p:sp>
        <p:nvSpPr>
          <p:cNvPr id="4" name="正方形/長方形 3">
            <a:extLst>
              <a:ext uri="{FF2B5EF4-FFF2-40B4-BE49-F238E27FC236}">
                <a16:creationId xmlns:a16="http://schemas.microsoft.com/office/drawing/2014/main" id="{7E2747C9-7E2A-4F63-90AD-E95FB34B7923}"/>
              </a:ext>
            </a:extLst>
          </p:cNvPr>
          <p:cNvSpPr/>
          <p:nvPr/>
        </p:nvSpPr>
        <p:spPr>
          <a:xfrm>
            <a:off x="1117714" y="2055803"/>
            <a:ext cx="9956572" cy="707886"/>
          </a:xfrm>
          <a:prstGeom prst="rect">
            <a:avLst/>
          </a:prstGeom>
        </p:spPr>
        <p:txBody>
          <a:bodyPr wrap="none">
            <a:spAutoFit/>
          </a:bodyPr>
          <a:lstStyle/>
          <a:p>
            <a:r>
              <a:rPr lang="en-US" altLang="ja-JP" sz="4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前処理</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更新処理</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endParaRPr lang="ja-JP" altLang="en-US" sz="6600" dirty="0"/>
          </a:p>
        </p:txBody>
      </p:sp>
    </p:spTree>
    <p:extLst>
      <p:ext uri="{BB962C8B-B14F-4D97-AF65-F5344CB8AC3E}">
        <p14:creationId xmlns:p14="http://schemas.microsoft.com/office/powerpoint/2010/main" val="201022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4738A-54BE-47EE-BA1B-338484E723D0}"/>
              </a:ext>
            </a:extLst>
          </p:cNvPr>
          <p:cNvSpPr>
            <a:spLocks noGrp="1"/>
          </p:cNvSpPr>
          <p:nvPr>
            <p:ph type="title"/>
          </p:nvPr>
        </p:nvSpPr>
        <p:spPr/>
        <p:txBody>
          <a:bodyPr/>
          <a:lstStyle/>
          <a:p>
            <a:r>
              <a:rPr kumimoji="1" lang="en-US" altLang="ja-JP" dirty="0"/>
              <a:t>for</a:t>
            </a:r>
            <a:r>
              <a:rPr kumimoji="1" lang="ja-JP" altLang="en-US" dirty="0"/>
              <a:t>文</a:t>
            </a:r>
          </a:p>
        </p:txBody>
      </p:sp>
      <p:pic>
        <p:nvPicPr>
          <p:cNvPr id="20" name="図 19">
            <a:extLst>
              <a:ext uri="{FF2B5EF4-FFF2-40B4-BE49-F238E27FC236}">
                <a16:creationId xmlns:a16="http://schemas.microsoft.com/office/drawing/2014/main" id="{7CBB52F5-D183-4AD5-8FA0-0DB0EDB2BDDD}"/>
              </a:ext>
            </a:extLst>
          </p:cNvPr>
          <p:cNvPicPr>
            <a:picLocks noChangeAspect="1"/>
          </p:cNvPicPr>
          <p:nvPr/>
        </p:nvPicPr>
        <p:blipFill rotWithShape="1">
          <a:blip r:embed="rId2"/>
          <a:srcRect l="5549" r="21045"/>
          <a:stretch/>
        </p:blipFill>
        <p:spPr>
          <a:xfrm>
            <a:off x="3072983" y="580410"/>
            <a:ext cx="6046033" cy="6277590"/>
          </a:xfrm>
          <a:prstGeom prst="rect">
            <a:avLst/>
          </a:prstGeom>
        </p:spPr>
      </p:pic>
    </p:spTree>
    <p:extLst>
      <p:ext uri="{BB962C8B-B14F-4D97-AF65-F5344CB8AC3E}">
        <p14:creationId xmlns:p14="http://schemas.microsoft.com/office/powerpoint/2010/main" val="351233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D7884A9-F6CD-48F0-BFCF-7377CD8C1D53}"/>
              </a:ext>
            </a:extLst>
          </p:cNvPr>
          <p:cNvSpPr/>
          <p:nvPr/>
        </p:nvSpPr>
        <p:spPr>
          <a:xfrm>
            <a:off x="887361" y="635158"/>
            <a:ext cx="6096000" cy="5587683"/>
          </a:xfrm>
          <a:prstGeom prst="rect">
            <a:avLst/>
          </a:prstGeom>
        </p:spPr>
        <p:txBody>
          <a:bodyPr>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Hello%d</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pic>
        <p:nvPicPr>
          <p:cNvPr id="2" name="図 1">
            <a:extLst>
              <a:ext uri="{FF2B5EF4-FFF2-40B4-BE49-F238E27FC236}">
                <a16:creationId xmlns:a16="http://schemas.microsoft.com/office/drawing/2014/main" id="{95EECA8B-2F86-42F8-AA9A-ED266FDA9B64}"/>
              </a:ext>
            </a:extLst>
          </p:cNvPr>
          <p:cNvPicPr>
            <a:picLocks noChangeAspect="1"/>
          </p:cNvPicPr>
          <p:nvPr/>
        </p:nvPicPr>
        <p:blipFill>
          <a:blip r:embed="rId2"/>
          <a:stretch>
            <a:fillRect/>
          </a:stretch>
        </p:blipFill>
        <p:spPr>
          <a:xfrm>
            <a:off x="7772707" y="1935006"/>
            <a:ext cx="2396306" cy="2987986"/>
          </a:xfrm>
          <a:prstGeom prst="rect">
            <a:avLst/>
          </a:prstGeom>
        </p:spPr>
      </p:pic>
    </p:spTree>
    <p:extLst>
      <p:ext uri="{BB962C8B-B14F-4D97-AF65-F5344CB8AC3E}">
        <p14:creationId xmlns:p14="http://schemas.microsoft.com/office/powerpoint/2010/main" val="1027573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3EE49-262F-44F2-9FD5-EFAB09DA77BC}"/>
              </a:ext>
            </a:extLst>
          </p:cNvPr>
          <p:cNvSpPr>
            <a:spLocks noGrp="1"/>
          </p:cNvSpPr>
          <p:nvPr>
            <p:ph type="title"/>
          </p:nvPr>
        </p:nvSpPr>
        <p:spPr/>
        <p:txBody>
          <a:bodyPr/>
          <a:lstStyle/>
          <a:p>
            <a:r>
              <a:rPr kumimoji="1" lang="ja-JP" altLang="en-US" dirty="0"/>
              <a:t>比較</a:t>
            </a:r>
          </a:p>
        </p:txBody>
      </p:sp>
      <p:sp>
        <p:nvSpPr>
          <p:cNvPr id="4" name="正方形/長方形 3">
            <a:extLst>
              <a:ext uri="{FF2B5EF4-FFF2-40B4-BE49-F238E27FC236}">
                <a16:creationId xmlns:a16="http://schemas.microsoft.com/office/drawing/2014/main" id="{FAC92A76-74B1-4C9C-B25E-B4271E869F9A}"/>
              </a:ext>
            </a:extLst>
          </p:cNvPr>
          <p:cNvSpPr/>
          <p:nvPr/>
        </p:nvSpPr>
        <p:spPr>
          <a:xfrm>
            <a:off x="1165122" y="2340841"/>
            <a:ext cx="4930878" cy="1432700"/>
          </a:xfrm>
          <a:prstGeom prst="rect">
            <a:avLst/>
          </a:prstGeom>
        </p:spPr>
        <p:txBody>
          <a:bodyPr wrap="square">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Hello%d</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
        <p:nvSpPr>
          <p:cNvPr id="6" name="正方形/長方形 5">
            <a:extLst>
              <a:ext uri="{FF2B5EF4-FFF2-40B4-BE49-F238E27FC236}">
                <a16:creationId xmlns:a16="http://schemas.microsoft.com/office/drawing/2014/main" id="{CB99FAD9-779E-4632-89B9-2260E0474B0C}"/>
              </a:ext>
            </a:extLst>
          </p:cNvPr>
          <p:cNvSpPr/>
          <p:nvPr/>
        </p:nvSpPr>
        <p:spPr>
          <a:xfrm>
            <a:off x="6096000" y="2340841"/>
            <a:ext cx="4370439" cy="2356030"/>
          </a:xfrm>
          <a:prstGeom prst="rect">
            <a:avLst/>
          </a:prstGeom>
        </p:spPr>
        <p:txBody>
          <a:bodyPr wrap="square">
            <a:spAutoFit/>
          </a:bodyPr>
          <a:lstStyle/>
          <a:p>
            <a:pPr>
              <a:lnSpc>
                <a:spcPct val="150000"/>
              </a:lnSpc>
            </a:pP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while</a:t>
            </a:r>
            <a:r>
              <a:rPr lang="ja-JP"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Hello%d</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spTree>
    <p:extLst>
      <p:ext uri="{BB962C8B-B14F-4D97-AF65-F5344CB8AC3E}">
        <p14:creationId xmlns:p14="http://schemas.microsoft.com/office/powerpoint/2010/main" val="3520488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03013-89AB-491E-8393-15C52C78AEE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4494D14B-96F7-44B7-BC4E-BE9B55162CC7}"/>
              </a:ext>
            </a:extLst>
          </p:cNvPr>
          <p:cNvSpPr>
            <a:spLocks noGrp="1"/>
          </p:cNvSpPr>
          <p:nvPr>
            <p:ph idx="1"/>
          </p:nvPr>
        </p:nvSpPr>
        <p:spPr>
          <a:xfrm>
            <a:off x="838200" y="3274142"/>
            <a:ext cx="10515600" cy="2902821"/>
          </a:xfrm>
        </p:spPr>
        <p:txBody>
          <a:bodyPr/>
          <a:lstStyle/>
          <a:p>
            <a:r>
              <a:rPr lang="en-US" altLang="ja-JP" dirty="0"/>
              <a:t>for = while</a:t>
            </a:r>
            <a:r>
              <a:rPr lang="ja-JP" altLang="en-US" dirty="0"/>
              <a:t> </a:t>
            </a:r>
            <a:r>
              <a:rPr lang="en-US" altLang="ja-JP" dirty="0"/>
              <a:t>+ </a:t>
            </a:r>
            <a:r>
              <a:rPr lang="ja-JP" altLang="en-US" dirty="0"/>
              <a:t>前処理 </a:t>
            </a:r>
            <a:r>
              <a:rPr lang="en-US" altLang="ja-JP" dirty="0"/>
              <a:t>+ </a:t>
            </a:r>
            <a:r>
              <a:rPr lang="ja-JP" altLang="en-US" dirty="0"/>
              <a:t>更新処理</a:t>
            </a:r>
            <a:endParaRPr lang="en-US" altLang="ja-JP" dirty="0"/>
          </a:p>
          <a:p>
            <a:r>
              <a:rPr lang="ja-JP" altLang="en-US" dirty="0"/>
              <a:t>処理部を </a:t>
            </a:r>
            <a:r>
              <a:rPr lang="en-US" altLang="ja-JP" dirty="0"/>
              <a:t>{ } </a:t>
            </a:r>
            <a:r>
              <a:rPr lang="ja-JP" altLang="en-US" dirty="0"/>
              <a:t>でくくると複数処理が書ける</a:t>
            </a:r>
            <a:endParaRPr lang="en-US" altLang="ja-JP" dirty="0"/>
          </a:p>
          <a:p>
            <a:r>
              <a:rPr lang="en-US" altLang="ja-JP" dirty="0"/>
              <a:t>while</a:t>
            </a:r>
            <a:r>
              <a:rPr lang="ja-JP" altLang="en-US" dirty="0"/>
              <a:t>と</a:t>
            </a:r>
            <a:r>
              <a:rPr lang="en-US" altLang="ja-JP" dirty="0"/>
              <a:t>for</a:t>
            </a:r>
            <a:r>
              <a:rPr lang="ja-JP" altLang="en-US" dirty="0"/>
              <a:t>は臨機応変に使おう</a:t>
            </a:r>
            <a:endParaRPr lang="en-US" altLang="ja-JP" dirty="0"/>
          </a:p>
          <a:p>
            <a:endParaRPr kumimoji="1" lang="ja-JP" altLang="en-US" dirty="0"/>
          </a:p>
        </p:txBody>
      </p:sp>
      <p:sp>
        <p:nvSpPr>
          <p:cNvPr id="4" name="正方形/長方形 3">
            <a:extLst>
              <a:ext uri="{FF2B5EF4-FFF2-40B4-BE49-F238E27FC236}">
                <a16:creationId xmlns:a16="http://schemas.microsoft.com/office/drawing/2014/main" id="{7E2747C9-7E2A-4F63-90AD-E95FB34B7923}"/>
              </a:ext>
            </a:extLst>
          </p:cNvPr>
          <p:cNvSpPr/>
          <p:nvPr/>
        </p:nvSpPr>
        <p:spPr>
          <a:xfrm>
            <a:off x="1117714" y="2055803"/>
            <a:ext cx="9956572" cy="707886"/>
          </a:xfrm>
          <a:prstGeom prst="rect">
            <a:avLst/>
          </a:prstGeom>
        </p:spPr>
        <p:txBody>
          <a:bodyPr wrap="none">
            <a:spAutoFit/>
          </a:bodyPr>
          <a:lstStyle/>
          <a:p>
            <a:r>
              <a:rPr lang="en-US" altLang="ja-JP" sz="4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前処理</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継続条件</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更新処理</a:t>
            </a:r>
            <a:r>
              <a:rPr lang="en-US"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ja-JP" altLang="ja-JP" sz="4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処理</a:t>
            </a:r>
            <a:endParaRPr lang="ja-JP" altLang="en-US" sz="6600" dirty="0"/>
          </a:p>
        </p:txBody>
      </p:sp>
    </p:spTree>
    <p:extLst>
      <p:ext uri="{BB962C8B-B14F-4D97-AF65-F5344CB8AC3E}">
        <p14:creationId xmlns:p14="http://schemas.microsoft.com/office/powerpoint/2010/main" val="1424400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E28C9-52D3-4116-91ED-0117C264269D}"/>
              </a:ext>
            </a:extLst>
          </p:cNvPr>
          <p:cNvSpPr>
            <a:spLocks noGrp="1"/>
          </p:cNvSpPr>
          <p:nvPr>
            <p:ph type="title"/>
          </p:nvPr>
        </p:nvSpPr>
        <p:spPr/>
        <p:txBody>
          <a:bodyPr/>
          <a:lstStyle/>
          <a:p>
            <a:r>
              <a:rPr kumimoji="1" lang="ja-JP" altLang="en-US" dirty="0"/>
              <a:t>演習</a:t>
            </a:r>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8479101-27CF-4949-93D3-A340D6A43E13}"/>
                  </a:ext>
                </a:extLst>
              </p:cNvPr>
              <p:cNvSpPr>
                <a:spLocks noGrp="1"/>
              </p:cNvSpPr>
              <p:nvPr>
                <p:ph idx="1"/>
              </p:nvPr>
            </p:nvSpPr>
            <p:spPr>
              <a:xfrm>
                <a:off x="838200" y="1825625"/>
                <a:ext cx="4714568" cy="4351338"/>
              </a:xfrm>
            </p:spPr>
            <p:txBody>
              <a:bodyPr>
                <a:normAutofit/>
              </a:bodyPr>
              <a:lstStyle/>
              <a:p>
                <a:r>
                  <a:rPr lang="ja-JP" altLang="en-US" dirty="0"/>
                  <a:t>入力を整数</a:t>
                </a:r>
                <a:r>
                  <a:rPr lang="en-US" altLang="ja-JP" dirty="0"/>
                  <a:t>N</a:t>
                </a:r>
                <a:r>
                  <a:rPr lang="ja-JP" altLang="en-US" dirty="0" err="1"/>
                  <a:t>、</a:t>
                </a:r>
                <a:r>
                  <a:rPr lang="ja-JP" altLang="en-US" dirty="0"/>
                  <a:t>文字列</a:t>
                </a:r>
                <a:r>
                  <a:rPr lang="en-US" altLang="ja-JP" dirty="0"/>
                  <a:t>S(</a:t>
                </a:r>
                <a14:m>
                  <m:oMath xmlns:m="http://schemas.openxmlformats.org/officeDocument/2006/math">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≤100,</m:t>
                    </m:r>
                    <m:r>
                      <a:rPr lang="ja-JP" altLang="en-US" i="1">
                        <a:latin typeface="Cambria Math" panose="02040503050406030204" pitchFamily="18" charset="0"/>
                      </a:rPr>
                      <m:t>空白</m:t>
                    </m:r>
                  </m:oMath>
                </a14:m>
                <a:r>
                  <a:rPr lang="ja-JP" altLang="en-US" dirty="0">
                    <a:latin typeface="+mn-ea"/>
                  </a:rPr>
                  <a:t>文字含まない</a:t>
                </a:r>
                <a:r>
                  <a:rPr lang="en-US" altLang="ja-JP" dirty="0"/>
                  <a:t>)</a:t>
                </a:r>
                <a:r>
                  <a:rPr lang="ja-JP" altLang="en-US" dirty="0"/>
                  <a:t>とする。</a:t>
                </a:r>
                <a:r>
                  <a:rPr lang="en-US" altLang="ja-JP" dirty="0"/>
                  <a:t>S+[</a:t>
                </a:r>
                <a:r>
                  <a:rPr lang="ja-JP" altLang="en-US" dirty="0"/>
                  <a:t>改行</a:t>
                </a:r>
                <a:r>
                  <a:rPr lang="en-US" altLang="ja-JP" dirty="0"/>
                  <a:t>]</a:t>
                </a:r>
                <a:r>
                  <a:rPr lang="ja-JP" altLang="en-US" dirty="0"/>
                  <a:t>を</a:t>
                </a:r>
                <a:r>
                  <a:rPr lang="en-US" altLang="ja-JP" dirty="0"/>
                  <a:t>N</a:t>
                </a:r>
                <a:r>
                  <a:rPr lang="ja-JP" altLang="en-US" dirty="0"/>
                  <a:t>回出力するプログラムを作成せよ。</a:t>
                </a:r>
                <a:endParaRPr lang="en-US" altLang="ja-JP" dirty="0"/>
              </a:p>
              <a:p>
                <a:r>
                  <a:rPr lang="ja-JP" altLang="en-US" dirty="0"/>
                  <a:t>例</a:t>
                </a:r>
                <a:r>
                  <a:rPr lang="en-US" altLang="ja-JP" dirty="0"/>
                  <a:t>:</a:t>
                </a:r>
              </a:p>
              <a:p>
                <a:pPr marL="0" indent="0">
                  <a:buNone/>
                </a:pPr>
                <a:endParaRPr lang="en-US" altLang="ja-JP" dirty="0"/>
              </a:p>
              <a:p>
                <a:pPr marL="0" indent="0">
                  <a:buNone/>
                </a:pPr>
                <a:endParaRPr lang="en-US" altLang="ja-JP" dirty="0"/>
              </a:p>
              <a:p>
                <a:pPr marL="0" indent="0">
                  <a:buNone/>
                </a:pPr>
                <a:endParaRPr lang="ja-JP" altLang="en-US" dirty="0"/>
              </a:p>
            </p:txBody>
          </p:sp>
        </mc:Choice>
        <mc:Fallback xmlns="">
          <p:sp>
            <p:nvSpPr>
              <p:cNvPr id="3" name="コンテンツ プレースホルダー 2">
                <a:extLst>
                  <a:ext uri="{FF2B5EF4-FFF2-40B4-BE49-F238E27FC236}">
                    <a16:creationId xmlns:a16="http://schemas.microsoft.com/office/drawing/2014/main" id="{88479101-27CF-4949-93D3-A340D6A43E13}"/>
                  </a:ext>
                </a:extLst>
              </p:cNvPr>
              <p:cNvSpPr>
                <a:spLocks noGrp="1" noRot="1" noChangeAspect="1" noMove="1" noResize="1" noEditPoints="1" noAdjustHandles="1" noChangeArrowheads="1" noChangeShapeType="1" noTextEdit="1"/>
              </p:cNvSpPr>
              <p:nvPr>
                <p:ph idx="1"/>
              </p:nvPr>
            </p:nvSpPr>
            <p:spPr>
              <a:xfrm>
                <a:off x="838200" y="1825625"/>
                <a:ext cx="4714568" cy="4351338"/>
              </a:xfrm>
              <a:blipFill>
                <a:blip r:embed="rId2"/>
                <a:stretch>
                  <a:fillRect l="-2329" t="-2241"/>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348F1977-D40C-4D87-BD33-C415BD8143A8}"/>
              </a:ext>
            </a:extLst>
          </p:cNvPr>
          <p:cNvGraphicFramePr>
            <a:graphicFrameLocks noGrp="1"/>
          </p:cNvGraphicFramePr>
          <p:nvPr>
            <p:extLst>
              <p:ext uri="{D42A27DB-BD31-4B8C-83A1-F6EECF244321}">
                <p14:modId xmlns:p14="http://schemas.microsoft.com/office/powerpoint/2010/main" val="3240206540"/>
              </p:ext>
            </p:extLst>
          </p:nvPr>
        </p:nvGraphicFramePr>
        <p:xfrm>
          <a:off x="1814870" y="4001294"/>
          <a:ext cx="3252839" cy="2651760"/>
        </p:xfrm>
        <a:graphic>
          <a:graphicData uri="http://schemas.openxmlformats.org/drawingml/2006/table">
            <a:tbl>
              <a:tblPr firstRow="1" bandRow="1">
                <a:tableStyleId>{2D5ABB26-0587-4C30-8999-92F81FD0307C}</a:tableStyleId>
              </a:tblPr>
              <a:tblGrid>
                <a:gridCol w="3252839">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GoodBye,World</a:t>
                      </a:r>
                      <a:endParaRPr kumimoji="1" lang="en-US" altLang="ja-JP" sz="2400" dirty="0">
                        <a:solidFill>
                          <a:schemeClr val="bg1"/>
                        </a:solidFill>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a:solidFill>
                            <a:schemeClr val="bg1"/>
                          </a:solidFill>
                          <a:latin typeface="ＭＳ ゴシック" panose="020B0609070205080204" pitchFamily="49" charset="-128"/>
                          <a:ea typeface="ＭＳ ゴシック" panose="020B0609070205080204" pitchFamily="49" charset="-128"/>
                        </a:rPr>
                        <a:t>GoodBye,World</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
        <p:nvSpPr>
          <p:cNvPr id="6" name="コンテンツ プレースホルダー 2">
            <a:extLst>
              <a:ext uri="{FF2B5EF4-FFF2-40B4-BE49-F238E27FC236}">
                <a16:creationId xmlns:a16="http://schemas.microsoft.com/office/drawing/2014/main" id="{7923A426-3B3D-4E09-A9B8-5B856C600221}"/>
              </a:ext>
            </a:extLst>
          </p:cNvPr>
          <p:cNvSpPr txBox="1">
            <a:spLocks/>
          </p:cNvSpPr>
          <p:nvPr/>
        </p:nvSpPr>
        <p:spPr>
          <a:xfrm>
            <a:off x="6096000" y="1825625"/>
            <a:ext cx="47145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0</a:t>
            </a:r>
            <a:r>
              <a:rPr lang="ja-JP" altLang="en-US" dirty="0"/>
              <a:t>を偶数回目、</a:t>
            </a:r>
            <a:r>
              <a:rPr lang="en-US" altLang="ja-JP" dirty="0"/>
              <a:t>1</a:t>
            </a:r>
            <a:r>
              <a:rPr lang="ja-JP" altLang="en-US" dirty="0"/>
              <a:t>を奇数回目、合計</a:t>
            </a:r>
            <a:r>
              <a:rPr lang="en-US" altLang="ja-JP" dirty="0"/>
              <a:t>N</a:t>
            </a:r>
            <a:r>
              <a:rPr lang="ja-JP" altLang="en-US" dirty="0"/>
              <a:t>回出力するプログラムを作成せよ。</a:t>
            </a:r>
            <a:endParaRPr lang="en-US" altLang="ja-JP" dirty="0"/>
          </a:p>
          <a:p>
            <a:pPr marL="0" indent="0">
              <a:buNone/>
            </a:pPr>
            <a:r>
              <a:rPr lang="ja-JP" altLang="en-US" dirty="0"/>
              <a:t>例</a:t>
            </a:r>
            <a:r>
              <a:rPr lang="en-US" altLang="ja-JP" dirty="0"/>
              <a:t>:</a:t>
            </a:r>
            <a:endParaRPr lang="ja-JP" altLang="en-US" dirty="0"/>
          </a:p>
        </p:txBody>
      </p:sp>
      <p:graphicFrame>
        <p:nvGraphicFramePr>
          <p:cNvPr id="7" name="表 6">
            <a:extLst>
              <a:ext uri="{FF2B5EF4-FFF2-40B4-BE49-F238E27FC236}">
                <a16:creationId xmlns:a16="http://schemas.microsoft.com/office/drawing/2014/main" id="{C84BBB45-DF65-478A-8158-311EC836847E}"/>
              </a:ext>
            </a:extLst>
          </p:cNvPr>
          <p:cNvGraphicFramePr>
            <a:graphicFrameLocks noGrp="1"/>
          </p:cNvGraphicFramePr>
          <p:nvPr>
            <p:extLst/>
          </p:nvPr>
        </p:nvGraphicFramePr>
        <p:xfrm>
          <a:off x="7124290" y="3429000"/>
          <a:ext cx="2657987" cy="822960"/>
        </p:xfrm>
        <a:graphic>
          <a:graphicData uri="http://schemas.openxmlformats.org/drawingml/2006/table">
            <a:tbl>
              <a:tblPr firstRow="1" bandRow="1">
                <a:tableStyleId>{2D5ABB26-0587-4C30-8999-92F81FD0307C}</a:tableStyleId>
              </a:tblPr>
              <a:tblGrid>
                <a:gridCol w="2657987">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01010</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Tree>
    <p:extLst>
      <p:ext uri="{BB962C8B-B14F-4D97-AF65-F5344CB8AC3E}">
        <p14:creationId xmlns:p14="http://schemas.microsoft.com/office/powerpoint/2010/main" val="394929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C3ACC-F4C8-430E-8A2C-40E55FD34665}"/>
              </a:ext>
            </a:extLst>
          </p:cNvPr>
          <p:cNvSpPr>
            <a:spLocks noGrp="1"/>
          </p:cNvSpPr>
          <p:nvPr>
            <p:ph type="title"/>
          </p:nvPr>
        </p:nvSpPr>
        <p:spPr/>
        <p:txBody>
          <a:bodyPr/>
          <a:lstStyle/>
          <a:p>
            <a:r>
              <a:rPr kumimoji="1" lang="ja-JP" altLang="en-US" dirty="0"/>
              <a:t>多重ループ</a:t>
            </a:r>
          </a:p>
        </p:txBody>
      </p:sp>
      <p:sp>
        <p:nvSpPr>
          <p:cNvPr id="3" name="コンテンツ プレースホルダー 2">
            <a:extLst>
              <a:ext uri="{FF2B5EF4-FFF2-40B4-BE49-F238E27FC236}">
                <a16:creationId xmlns:a16="http://schemas.microsoft.com/office/drawing/2014/main" id="{8496F2DE-0C2D-4E39-AB32-17AA2D3B7EB6}"/>
              </a:ext>
            </a:extLst>
          </p:cNvPr>
          <p:cNvSpPr>
            <a:spLocks noGrp="1"/>
          </p:cNvSpPr>
          <p:nvPr>
            <p:ph idx="1"/>
          </p:nvPr>
        </p:nvSpPr>
        <p:spPr/>
        <p:txBody>
          <a:bodyPr/>
          <a:lstStyle/>
          <a:p>
            <a:r>
              <a:rPr kumimoji="1" lang="ja-JP" altLang="en-US" dirty="0"/>
              <a:t>ループ文の中にループ文を書くことはざらにあります。</a:t>
            </a:r>
            <a:endParaRPr kumimoji="1" lang="en-US" altLang="ja-JP" dirty="0"/>
          </a:p>
          <a:p>
            <a:r>
              <a:rPr kumimoji="1" lang="ja-JP" altLang="en-US" dirty="0"/>
              <a:t>ループの深さに応じて二重ループ、三重ループ、･･･という。</a:t>
            </a:r>
          </a:p>
        </p:txBody>
      </p:sp>
    </p:spTree>
    <p:extLst>
      <p:ext uri="{BB962C8B-B14F-4D97-AF65-F5344CB8AC3E}">
        <p14:creationId xmlns:p14="http://schemas.microsoft.com/office/powerpoint/2010/main" val="504248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791815B-67AD-43BD-8EE7-CA4814E68837}"/>
              </a:ext>
            </a:extLst>
          </p:cNvPr>
          <p:cNvSpPr/>
          <p:nvPr/>
        </p:nvSpPr>
        <p:spPr>
          <a:xfrm>
            <a:off x="717755" y="635158"/>
            <a:ext cx="6096000" cy="6049348"/>
          </a:xfrm>
          <a:prstGeom prst="rect">
            <a:avLst/>
          </a:prstGeom>
        </p:spPr>
        <p:txBody>
          <a:bodyPr>
            <a:spAutoFit/>
          </a:bodyPr>
          <a:lstStyle/>
          <a:p>
            <a:pPr>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"%3d"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j);</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p>
          <a:p>
            <a:pPr lvl="1">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000" dirty="0"/>
          </a:p>
        </p:txBody>
      </p:sp>
      <p:pic>
        <p:nvPicPr>
          <p:cNvPr id="2" name="図 1">
            <a:extLst>
              <a:ext uri="{FF2B5EF4-FFF2-40B4-BE49-F238E27FC236}">
                <a16:creationId xmlns:a16="http://schemas.microsoft.com/office/drawing/2014/main" id="{C6CF86FB-3BA2-4546-A9D5-EC67FAE6933D}"/>
              </a:ext>
            </a:extLst>
          </p:cNvPr>
          <p:cNvPicPr>
            <a:picLocks noChangeAspect="1"/>
          </p:cNvPicPr>
          <p:nvPr/>
        </p:nvPicPr>
        <p:blipFill>
          <a:blip r:embed="rId2"/>
          <a:stretch>
            <a:fillRect/>
          </a:stretch>
        </p:blipFill>
        <p:spPr>
          <a:xfrm>
            <a:off x="6813755" y="1759871"/>
            <a:ext cx="4902021" cy="3338255"/>
          </a:xfrm>
          <a:prstGeom prst="rect">
            <a:avLst/>
          </a:prstGeom>
        </p:spPr>
      </p:pic>
    </p:spTree>
    <p:extLst>
      <p:ext uri="{BB962C8B-B14F-4D97-AF65-F5344CB8AC3E}">
        <p14:creationId xmlns:p14="http://schemas.microsoft.com/office/powerpoint/2010/main" val="323110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527A0-1632-4BFB-9FDE-85DF1ECCEEEA}"/>
              </a:ext>
            </a:extLst>
          </p:cNvPr>
          <p:cNvSpPr>
            <a:spLocks noGrp="1"/>
          </p:cNvSpPr>
          <p:nvPr>
            <p:ph type="title"/>
          </p:nvPr>
        </p:nvSpPr>
        <p:spPr/>
        <p:txBody>
          <a:bodyPr/>
          <a:lstStyle/>
          <a:p>
            <a:r>
              <a:rPr kumimoji="1" lang="en-US" altLang="ja-JP" dirty="0"/>
              <a:t>ABC081 B</a:t>
            </a:r>
            <a:endParaRPr kumimoji="1" lang="ja-JP" altLang="en-US" dirty="0"/>
          </a:p>
        </p:txBody>
      </p:sp>
      <p:sp>
        <p:nvSpPr>
          <p:cNvPr id="3" name="コンテンツ プレースホルダー 2">
            <a:extLst>
              <a:ext uri="{FF2B5EF4-FFF2-40B4-BE49-F238E27FC236}">
                <a16:creationId xmlns:a16="http://schemas.microsoft.com/office/drawing/2014/main" id="{B48471F0-003B-4B4D-9CBE-C0E60DD89F50}"/>
              </a:ext>
            </a:extLst>
          </p:cNvPr>
          <p:cNvSpPr>
            <a:spLocks noGrp="1"/>
          </p:cNvSpPr>
          <p:nvPr>
            <p:ph idx="1"/>
          </p:nvPr>
        </p:nvSpPr>
        <p:spPr/>
        <p:txBody>
          <a:bodyPr/>
          <a:lstStyle/>
          <a:p>
            <a:r>
              <a:rPr kumimoji="1" lang="ja-JP" altLang="en-US" dirty="0"/>
              <a:t>黒板の全ての数字が</a:t>
            </a:r>
            <a:r>
              <a:rPr kumimoji="1" lang="en-US" altLang="ja-JP" dirty="0"/>
              <a:t>2</a:t>
            </a:r>
            <a:r>
              <a:rPr kumimoji="1" lang="ja-JP" altLang="en-US" dirty="0"/>
              <a:t>で割れなくなるまで</a:t>
            </a:r>
            <a:r>
              <a:rPr kumimoji="1" lang="en-US" altLang="ja-JP" dirty="0"/>
              <a:t>2</a:t>
            </a:r>
            <a:r>
              <a:rPr kumimoji="1" lang="ja-JP" altLang="en-US" dirty="0"/>
              <a:t>で割り続ければ良い</a:t>
            </a:r>
            <a:endParaRPr kumimoji="1" lang="en-US" altLang="ja-JP" dirty="0"/>
          </a:p>
          <a:p>
            <a:r>
              <a:rPr kumimoji="1" lang="ja-JP" altLang="en-US" dirty="0"/>
              <a:t>求めるのは操作回数</a:t>
            </a:r>
            <a:endParaRPr kumimoji="1" lang="en-US" altLang="ja-JP" dirty="0"/>
          </a:p>
          <a:p>
            <a:endParaRPr kumimoji="1" lang="ja-JP" altLang="en-US" dirty="0"/>
          </a:p>
        </p:txBody>
      </p:sp>
    </p:spTree>
    <p:extLst>
      <p:ext uri="{BB962C8B-B14F-4D97-AF65-F5344CB8AC3E}">
        <p14:creationId xmlns:p14="http://schemas.microsoft.com/office/powerpoint/2010/main" val="386364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791815B-67AD-43BD-8EE7-CA4814E68837}"/>
              </a:ext>
            </a:extLst>
          </p:cNvPr>
          <p:cNvSpPr/>
          <p:nvPr/>
        </p:nvSpPr>
        <p:spPr>
          <a:xfrm>
            <a:off x="717755" y="635158"/>
            <a:ext cx="6096000" cy="6049348"/>
          </a:xfrm>
          <a:prstGeom prst="rect">
            <a:avLst/>
          </a:prstGeom>
        </p:spPr>
        <p:txBody>
          <a:bodyPr>
            <a:spAutoFit/>
          </a:bodyPr>
          <a:lstStyle/>
          <a:p>
            <a:pPr>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for </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 =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1</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j &lt;=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9</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j++</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"%3d"</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 j);</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p>
          <a:p>
            <a:pPr lvl="1">
              <a:lnSpc>
                <a:spcPct val="150000"/>
              </a:lnSpc>
            </a:pPr>
            <a:r>
              <a:rPr lang="en-US" altLang="ja-JP" sz="2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2000" dirty="0"/>
          </a:p>
        </p:txBody>
      </p:sp>
      <p:pic>
        <p:nvPicPr>
          <p:cNvPr id="2" name="図 1">
            <a:extLst>
              <a:ext uri="{FF2B5EF4-FFF2-40B4-BE49-F238E27FC236}">
                <a16:creationId xmlns:a16="http://schemas.microsoft.com/office/drawing/2014/main" id="{C6CF86FB-3BA2-4546-A9D5-EC67FAE6933D}"/>
              </a:ext>
            </a:extLst>
          </p:cNvPr>
          <p:cNvPicPr>
            <a:picLocks noChangeAspect="1"/>
          </p:cNvPicPr>
          <p:nvPr/>
        </p:nvPicPr>
        <p:blipFill>
          <a:blip r:embed="rId2"/>
          <a:stretch>
            <a:fillRect/>
          </a:stretch>
        </p:blipFill>
        <p:spPr>
          <a:xfrm>
            <a:off x="6813755" y="1759871"/>
            <a:ext cx="4902021" cy="3338255"/>
          </a:xfrm>
          <a:prstGeom prst="rect">
            <a:avLst/>
          </a:prstGeom>
        </p:spPr>
      </p:pic>
      <p:sp>
        <p:nvSpPr>
          <p:cNvPr id="4" name="テキスト ボックス 3">
            <a:extLst>
              <a:ext uri="{FF2B5EF4-FFF2-40B4-BE49-F238E27FC236}">
                <a16:creationId xmlns:a16="http://schemas.microsoft.com/office/drawing/2014/main" id="{D0756310-C454-4FF2-8470-03A4042DA289}"/>
              </a:ext>
            </a:extLst>
          </p:cNvPr>
          <p:cNvSpPr txBox="1"/>
          <p:nvPr/>
        </p:nvSpPr>
        <p:spPr>
          <a:xfrm>
            <a:off x="6813755" y="1175096"/>
            <a:ext cx="324464" cy="584775"/>
          </a:xfrm>
          <a:prstGeom prst="rect">
            <a:avLst/>
          </a:prstGeom>
          <a:noFill/>
        </p:spPr>
        <p:txBody>
          <a:bodyPr wrap="square" rtlCol="0">
            <a:spAutoFit/>
          </a:bodyPr>
          <a:lstStyle/>
          <a:p>
            <a:r>
              <a:rPr kumimoji="1" lang="en-US" altLang="ja-JP" sz="3200" b="1" dirty="0">
                <a:latin typeface="ＭＳ Ｐゴシック" panose="020B0600070205080204" pitchFamily="50" charset="-128"/>
                <a:ea typeface="ＭＳ Ｐゴシック" panose="020B0600070205080204" pitchFamily="50" charset="-128"/>
              </a:rPr>
              <a:t>j</a:t>
            </a:r>
            <a:endParaRPr kumimoji="1" lang="ja-JP" altLang="en-US" sz="3200" b="1"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7FB9DF6D-F01A-4237-BB0A-F2DAD750666A}"/>
              </a:ext>
            </a:extLst>
          </p:cNvPr>
          <p:cNvSpPr txBox="1"/>
          <p:nvPr/>
        </p:nvSpPr>
        <p:spPr>
          <a:xfrm>
            <a:off x="6489291" y="1641884"/>
            <a:ext cx="324464" cy="584775"/>
          </a:xfrm>
          <a:prstGeom prst="rect">
            <a:avLst/>
          </a:prstGeom>
          <a:noFill/>
        </p:spPr>
        <p:txBody>
          <a:bodyPr wrap="square" rtlCol="0">
            <a:spAutoFit/>
          </a:bodyPr>
          <a:lstStyle/>
          <a:p>
            <a:r>
              <a:rPr kumimoji="1" lang="en-US" altLang="ja-JP" sz="3200" b="1" dirty="0" err="1">
                <a:latin typeface="ＭＳ Ｐゴシック" panose="020B0600070205080204" pitchFamily="50" charset="-128"/>
                <a:ea typeface="ＭＳ Ｐゴシック" panose="020B0600070205080204" pitchFamily="50" charset="-128"/>
              </a:rPr>
              <a:t>i</a:t>
            </a:r>
            <a:endParaRPr kumimoji="1" lang="ja-JP" altLang="en-US" sz="3200" b="1" dirty="0">
              <a:latin typeface="ＭＳ Ｐゴシック" panose="020B0600070205080204" pitchFamily="50" charset="-128"/>
              <a:ea typeface="ＭＳ Ｐゴシック" panose="020B0600070205080204" pitchFamily="50" charset="-128"/>
            </a:endParaRPr>
          </a:p>
        </p:txBody>
      </p:sp>
      <p:cxnSp>
        <p:nvCxnSpPr>
          <p:cNvPr id="9" name="直線矢印コネクタ 8">
            <a:extLst>
              <a:ext uri="{FF2B5EF4-FFF2-40B4-BE49-F238E27FC236}">
                <a16:creationId xmlns:a16="http://schemas.microsoft.com/office/drawing/2014/main" id="{7FBD8F2B-3875-421A-82EA-037793FF5065}"/>
              </a:ext>
            </a:extLst>
          </p:cNvPr>
          <p:cNvCxnSpPr>
            <a:stCxn id="4" idx="3"/>
          </p:cNvCxnSpPr>
          <p:nvPr/>
        </p:nvCxnSpPr>
        <p:spPr>
          <a:xfrm flipV="1">
            <a:off x="7138219" y="1467483"/>
            <a:ext cx="4446639" cy="1"/>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a:extLst>
              <a:ext uri="{FF2B5EF4-FFF2-40B4-BE49-F238E27FC236}">
                <a16:creationId xmlns:a16="http://schemas.microsoft.com/office/drawing/2014/main" id="{A7EBEC96-9DA3-4437-8F2C-3CAFAC4BB4A2}"/>
              </a:ext>
            </a:extLst>
          </p:cNvPr>
          <p:cNvCxnSpPr>
            <a:stCxn id="7" idx="2"/>
          </p:cNvCxnSpPr>
          <p:nvPr/>
        </p:nvCxnSpPr>
        <p:spPr>
          <a:xfrm>
            <a:off x="6651523" y="2226659"/>
            <a:ext cx="0" cy="28714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751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00AE1-45D7-4631-9F8B-B783E23C0C3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0F4699D9-C59C-4AEB-B7BE-274C9B2587D5}"/>
              </a:ext>
            </a:extLst>
          </p:cNvPr>
          <p:cNvSpPr>
            <a:spLocks noGrp="1"/>
          </p:cNvSpPr>
          <p:nvPr>
            <p:ph idx="1"/>
          </p:nvPr>
        </p:nvSpPr>
        <p:spPr/>
        <p:txBody>
          <a:bodyPr/>
          <a:lstStyle/>
          <a:p>
            <a:r>
              <a:rPr kumimoji="1" lang="ja-JP" altLang="en-US" dirty="0"/>
              <a:t>多重ループに慣れよう。</a:t>
            </a:r>
          </a:p>
        </p:txBody>
      </p:sp>
    </p:spTree>
    <p:extLst>
      <p:ext uri="{BB962C8B-B14F-4D97-AF65-F5344CB8AC3E}">
        <p14:creationId xmlns:p14="http://schemas.microsoft.com/office/powerpoint/2010/main" val="2786890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2BD6E-7899-42A7-9047-1DE20F63FACC}"/>
              </a:ext>
            </a:extLst>
          </p:cNvPr>
          <p:cNvSpPr>
            <a:spLocks noGrp="1"/>
          </p:cNvSpPr>
          <p:nvPr>
            <p:ph type="title"/>
          </p:nvPr>
        </p:nvSpPr>
        <p:spPr/>
        <p:txBody>
          <a:bodyPr/>
          <a:lstStyle/>
          <a:p>
            <a:r>
              <a:rPr kumimoji="1" lang="en-US" altLang="ja-JP" dirty="0"/>
              <a:t>break</a:t>
            </a:r>
            <a:r>
              <a:rPr kumimoji="1" lang="ja-JP" altLang="en-US" dirty="0"/>
              <a:t>文</a:t>
            </a:r>
          </a:p>
        </p:txBody>
      </p:sp>
      <p:sp>
        <p:nvSpPr>
          <p:cNvPr id="3" name="コンテンツ プレースホルダー 2">
            <a:extLst>
              <a:ext uri="{FF2B5EF4-FFF2-40B4-BE49-F238E27FC236}">
                <a16:creationId xmlns:a16="http://schemas.microsoft.com/office/drawing/2014/main" id="{ED49CB4F-12A9-4230-96D1-976B756084AA}"/>
              </a:ext>
            </a:extLst>
          </p:cNvPr>
          <p:cNvSpPr>
            <a:spLocks noGrp="1"/>
          </p:cNvSpPr>
          <p:nvPr>
            <p:ph idx="1"/>
          </p:nvPr>
        </p:nvSpPr>
        <p:spPr>
          <a:xfrm>
            <a:off x="838200" y="3428999"/>
            <a:ext cx="10515600" cy="2747963"/>
          </a:xfrm>
        </p:spPr>
        <p:txBody>
          <a:bodyPr/>
          <a:lstStyle/>
          <a:p>
            <a:r>
              <a:rPr kumimoji="1" lang="ja-JP" altLang="en-US" dirty="0"/>
              <a:t>ループ文中で使えば、途中でループを抜けられる</a:t>
            </a:r>
            <a:endParaRPr kumimoji="1" lang="en-US" altLang="ja-JP" dirty="0"/>
          </a:p>
          <a:p>
            <a:pPr marL="0" indent="0">
              <a:buNone/>
            </a:pPr>
            <a:r>
              <a:rPr kumimoji="1" lang="en-US" altLang="ja-JP" dirty="0"/>
              <a:t>※switch</a:t>
            </a:r>
            <a:r>
              <a:rPr kumimoji="1" lang="ja-JP" altLang="en-US" dirty="0"/>
              <a:t>文中で使うと、</a:t>
            </a:r>
            <a:r>
              <a:rPr kumimoji="1" lang="en-US" altLang="ja-JP" dirty="0"/>
              <a:t>switch</a:t>
            </a:r>
            <a:r>
              <a:rPr kumimoji="1" lang="ja-JP" altLang="en-US" dirty="0"/>
              <a:t>を抜けられる</a:t>
            </a:r>
          </a:p>
        </p:txBody>
      </p:sp>
      <p:sp>
        <p:nvSpPr>
          <p:cNvPr id="4" name="正方形/長方形 3">
            <a:extLst>
              <a:ext uri="{FF2B5EF4-FFF2-40B4-BE49-F238E27FC236}">
                <a16:creationId xmlns:a16="http://schemas.microsoft.com/office/drawing/2014/main" id="{97309ACA-516A-4479-BFD8-3DFD6B972973}"/>
              </a:ext>
            </a:extLst>
          </p:cNvPr>
          <p:cNvSpPr/>
          <p:nvPr/>
        </p:nvSpPr>
        <p:spPr>
          <a:xfrm>
            <a:off x="4734088" y="1828488"/>
            <a:ext cx="2723823" cy="1015663"/>
          </a:xfrm>
          <a:prstGeom prst="rect">
            <a:avLst/>
          </a:prstGeom>
        </p:spPr>
        <p:txBody>
          <a:bodyPr wrap="none">
            <a:spAutoFit/>
          </a:bodyPr>
          <a:lstStyle/>
          <a:p>
            <a:r>
              <a:rPr lang="en-US" altLang="ja-JP" sz="6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break</a:t>
            </a:r>
            <a:r>
              <a:rPr lang="en-US" altLang="ja-JP" sz="6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6000" dirty="0"/>
          </a:p>
        </p:txBody>
      </p:sp>
    </p:spTree>
    <p:extLst>
      <p:ext uri="{BB962C8B-B14F-4D97-AF65-F5344CB8AC3E}">
        <p14:creationId xmlns:p14="http://schemas.microsoft.com/office/powerpoint/2010/main" val="1723924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CFC000E-57AC-4F7C-B814-46115FD9A0C2}"/>
              </a:ext>
            </a:extLst>
          </p:cNvPr>
          <p:cNvSpPr/>
          <p:nvPr/>
        </p:nvSpPr>
        <p:spPr>
          <a:xfrm>
            <a:off x="902109" y="404326"/>
            <a:ext cx="8743335" cy="6049348"/>
          </a:xfrm>
          <a:prstGeom prst="rect">
            <a:avLst/>
          </a:prstGeom>
        </p:spPr>
        <p:txBody>
          <a:bodyPr wrap="square">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ja-JP"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7</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break</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Hello%d</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pic>
        <p:nvPicPr>
          <p:cNvPr id="2" name="図 1">
            <a:extLst>
              <a:ext uri="{FF2B5EF4-FFF2-40B4-BE49-F238E27FC236}">
                <a16:creationId xmlns:a16="http://schemas.microsoft.com/office/drawing/2014/main" id="{2A208037-0FF1-4BA8-AF5F-4E7807C7349F}"/>
              </a:ext>
            </a:extLst>
          </p:cNvPr>
          <p:cNvPicPr>
            <a:picLocks noChangeAspect="1"/>
          </p:cNvPicPr>
          <p:nvPr/>
        </p:nvPicPr>
        <p:blipFill>
          <a:blip r:embed="rId2"/>
          <a:stretch>
            <a:fillRect/>
          </a:stretch>
        </p:blipFill>
        <p:spPr>
          <a:xfrm>
            <a:off x="7916349" y="1514257"/>
            <a:ext cx="3159690" cy="3829486"/>
          </a:xfrm>
          <a:prstGeom prst="rect">
            <a:avLst/>
          </a:prstGeom>
        </p:spPr>
      </p:pic>
    </p:spTree>
    <p:extLst>
      <p:ext uri="{BB962C8B-B14F-4D97-AF65-F5344CB8AC3E}">
        <p14:creationId xmlns:p14="http://schemas.microsoft.com/office/powerpoint/2010/main" val="1360635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1CEB7-4C95-40EB-9CD0-BC0488DB580C}"/>
              </a:ext>
            </a:extLst>
          </p:cNvPr>
          <p:cNvSpPr>
            <a:spLocks noGrp="1"/>
          </p:cNvSpPr>
          <p:nvPr>
            <p:ph type="title"/>
          </p:nvPr>
        </p:nvSpPr>
        <p:spPr/>
        <p:txBody>
          <a:bodyPr/>
          <a:lstStyle/>
          <a:p>
            <a:r>
              <a:rPr kumimoji="1" lang="en-US" altLang="ja-JP" dirty="0"/>
              <a:t>break</a:t>
            </a:r>
            <a:r>
              <a:rPr kumimoji="1" lang="ja-JP" altLang="en-US" dirty="0"/>
              <a:t>文</a:t>
            </a:r>
          </a:p>
        </p:txBody>
      </p:sp>
      <p:sp>
        <p:nvSpPr>
          <p:cNvPr id="3" name="コンテンツ プレースホルダー 2">
            <a:extLst>
              <a:ext uri="{FF2B5EF4-FFF2-40B4-BE49-F238E27FC236}">
                <a16:creationId xmlns:a16="http://schemas.microsoft.com/office/drawing/2014/main" id="{6C4BC2F3-EE0B-45E2-9196-5BE41B3655BC}"/>
              </a:ext>
            </a:extLst>
          </p:cNvPr>
          <p:cNvSpPr>
            <a:spLocks noGrp="1"/>
          </p:cNvSpPr>
          <p:nvPr>
            <p:ph idx="1"/>
          </p:nvPr>
        </p:nvSpPr>
        <p:spPr>
          <a:xfrm>
            <a:off x="838200" y="1825625"/>
            <a:ext cx="10515600" cy="600485"/>
          </a:xfrm>
        </p:spPr>
        <p:txBody>
          <a:bodyPr/>
          <a:lstStyle/>
          <a:p>
            <a:pPr marL="0" indent="0">
              <a:buNone/>
            </a:pPr>
            <a:r>
              <a:rPr kumimoji="1" lang="ja-JP" altLang="en-US" dirty="0"/>
              <a:t>抜けられるのは１つのループのみ</a:t>
            </a:r>
          </a:p>
        </p:txBody>
      </p:sp>
      <p:sp>
        <p:nvSpPr>
          <p:cNvPr id="6" name="正方形/長方形 5">
            <a:extLst>
              <a:ext uri="{FF2B5EF4-FFF2-40B4-BE49-F238E27FC236}">
                <a16:creationId xmlns:a16="http://schemas.microsoft.com/office/drawing/2014/main" id="{7F628EB7-94CF-4C58-81B0-BCF043047B96}"/>
              </a:ext>
            </a:extLst>
          </p:cNvPr>
          <p:cNvSpPr/>
          <p:nvPr/>
        </p:nvSpPr>
        <p:spPr>
          <a:xfrm>
            <a:off x="1683774" y="2392995"/>
            <a:ext cx="5808406" cy="4465005"/>
          </a:xfrm>
          <a:prstGeom prst="rect">
            <a:avLst/>
          </a:prstGeom>
        </p:spPr>
        <p:txBody>
          <a:bodyPr wrap="square">
            <a:spAutoFit/>
          </a:bodyPr>
          <a:lstStyle/>
          <a:p>
            <a:pPr>
              <a:lnSpc>
                <a:spcPct val="150000"/>
              </a:lnSpc>
            </a:pPr>
            <a:r>
              <a:rPr lang="en-US" altLang="ja-JP" sz="2400" b="0" dirty="0">
                <a:solidFill>
                  <a:srgbClr val="0000FF"/>
                </a:solidFill>
                <a:effectLst/>
                <a:latin typeface="Consolas" panose="020B0609020204030204" pitchFamily="49" charset="0"/>
              </a:rPr>
              <a:t>for</a:t>
            </a:r>
            <a:r>
              <a:rPr lang="en-US" altLang="ja-JP" sz="2400" b="0" dirty="0">
                <a:solidFill>
                  <a:srgbClr val="000000"/>
                </a:solidFill>
                <a:effectLst/>
                <a:latin typeface="Consolas" panose="020B0609020204030204" pitchFamily="49" charset="0"/>
              </a:rPr>
              <a:t>(</a:t>
            </a:r>
            <a:r>
              <a:rPr lang="ja-JP" altLang="en-US" sz="2400" b="0" dirty="0">
                <a:solidFill>
                  <a:srgbClr val="000000"/>
                </a:solidFill>
                <a:effectLst/>
                <a:latin typeface="Consolas" panose="020B0609020204030204" pitchFamily="49" charset="0"/>
              </a:rPr>
              <a:t>なんか書く</a:t>
            </a:r>
            <a:r>
              <a:rPr lang="en-US" altLang="ja-JP" sz="2400" b="0" dirty="0">
                <a:solidFill>
                  <a:srgbClr val="000000"/>
                </a:solidFill>
                <a:effectLst/>
                <a:latin typeface="Consolas" panose="020B0609020204030204" pitchFamily="49" charset="0"/>
              </a:rPr>
              <a:t>) {</a:t>
            </a:r>
          </a:p>
          <a:p>
            <a:pPr lvl="1">
              <a:lnSpc>
                <a:spcPct val="150000"/>
              </a:lnSpc>
            </a:pPr>
            <a:r>
              <a:rPr lang="en-US" altLang="ja-JP" sz="2400" b="0" dirty="0">
                <a:solidFill>
                  <a:srgbClr val="0000FF"/>
                </a:solidFill>
                <a:effectLst/>
                <a:latin typeface="Consolas" panose="020B0609020204030204" pitchFamily="49" charset="0"/>
              </a:rPr>
              <a:t>for</a:t>
            </a:r>
            <a:r>
              <a:rPr lang="en-US" altLang="ja-JP" sz="2400" b="0" dirty="0">
                <a:solidFill>
                  <a:srgbClr val="000000"/>
                </a:solidFill>
                <a:effectLst/>
                <a:latin typeface="Consolas" panose="020B0609020204030204" pitchFamily="49" charset="0"/>
              </a:rPr>
              <a:t>(</a:t>
            </a:r>
            <a:r>
              <a:rPr lang="ja-JP" altLang="en-US" sz="2400" b="0" dirty="0">
                <a:solidFill>
                  <a:srgbClr val="000000"/>
                </a:solidFill>
                <a:effectLst/>
                <a:latin typeface="Consolas" panose="020B0609020204030204" pitchFamily="49" charset="0"/>
              </a:rPr>
              <a:t>なんか書く</a:t>
            </a:r>
            <a:r>
              <a:rPr lang="en-US" altLang="ja-JP" sz="2400" b="0" dirty="0">
                <a:solidFill>
                  <a:srgbClr val="000000"/>
                </a:solidFill>
                <a:effectLst/>
                <a:latin typeface="Consolas" panose="020B0609020204030204" pitchFamily="49" charset="0"/>
              </a:rPr>
              <a:t>) {</a:t>
            </a:r>
          </a:p>
          <a:p>
            <a:pPr lvl="2">
              <a:lnSpc>
                <a:spcPct val="150000"/>
              </a:lnSpc>
            </a:pPr>
            <a:r>
              <a:rPr lang="ja-JP" altLang="en-US" sz="2400" b="0" dirty="0">
                <a:solidFill>
                  <a:srgbClr val="000000"/>
                </a:solidFill>
                <a:effectLst/>
                <a:latin typeface="Consolas" panose="020B0609020204030204" pitchFamily="49" charset="0"/>
              </a:rPr>
              <a:t>なんか処理</a:t>
            </a:r>
            <a:r>
              <a:rPr lang="en-US" altLang="ja-JP" sz="2400" b="0" dirty="0">
                <a:solidFill>
                  <a:srgbClr val="000000"/>
                </a:solidFill>
                <a:effectLst/>
                <a:latin typeface="Consolas" panose="020B0609020204030204" pitchFamily="49" charset="0"/>
              </a:rPr>
              <a:t>...</a:t>
            </a:r>
          </a:p>
          <a:p>
            <a:pPr lvl="2">
              <a:lnSpc>
                <a:spcPct val="150000"/>
              </a:lnSpc>
            </a:pPr>
            <a:r>
              <a:rPr lang="en-US" altLang="ja-JP" sz="2400" b="0" dirty="0">
                <a:solidFill>
                  <a:srgbClr val="0000FF"/>
                </a:solidFill>
                <a:effectLst/>
                <a:latin typeface="Consolas" panose="020B0609020204030204" pitchFamily="49" charset="0"/>
              </a:rPr>
              <a:t>break</a:t>
            </a:r>
            <a:r>
              <a:rPr lang="en-US" altLang="ja-JP" sz="2400" b="0" dirty="0">
                <a:solidFill>
                  <a:srgbClr val="000000"/>
                </a:solidFill>
                <a:effectLst/>
                <a:latin typeface="Consolas" panose="020B0609020204030204" pitchFamily="49" charset="0"/>
              </a:rPr>
              <a:t>;</a:t>
            </a:r>
          </a:p>
          <a:p>
            <a:pPr lvl="2">
              <a:lnSpc>
                <a:spcPct val="150000"/>
              </a:lnSpc>
            </a:pPr>
            <a:r>
              <a:rPr lang="ja-JP" altLang="en-US" sz="2400" b="0" dirty="0">
                <a:solidFill>
                  <a:srgbClr val="000000"/>
                </a:solidFill>
                <a:effectLst/>
                <a:latin typeface="Consolas" panose="020B0609020204030204" pitchFamily="49" charset="0"/>
              </a:rPr>
              <a:t>なんか処理</a:t>
            </a:r>
            <a:r>
              <a:rPr lang="en-US" altLang="ja-JP" sz="2400" b="0" dirty="0">
                <a:solidFill>
                  <a:srgbClr val="000000"/>
                </a:solidFill>
                <a:effectLst/>
                <a:latin typeface="Consolas" panose="020B0609020204030204" pitchFamily="49" charset="0"/>
              </a:rPr>
              <a:t>...</a:t>
            </a:r>
          </a:p>
          <a:p>
            <a:pPr lvl="1">
              <a:lnSpc>
                <a:spcPct val="150000"/>
              </a:lnSpc>
            </a:pPr>
            <a:r>
              <a:rPr lang="en-US" altLang="ja-JP" sz="2400" b="0" dirty="0">
                <a:solidFill>
                  <a:srgbClr val="000000"/>
                </a:solidFill>
                <a:effectLst/>
                <a:latin typeface="Consolas" panose="020B0609020204030204" pitchFamily="49" charset="0"/>
              </a:rPr>
              <a:t>}</a:t>
            </a:r>
          </a:p>
          <a:p>
            <a:pPr lvl="1">
              <a:lnSpc>
                <a:spcPct val="150000"/>
              </a:lnSpc>
            </a:pPr>
            <a:endParaRPr lang="en-US" altLang="ja-JP" sz="2400" b="0" dirty="0">
              <a:solidFill>
                <a:srgbClr val="000000"/>
              </a:solidFill>
              <a:effectLst/>
              <a:latin typeface="Consolas" panose="020B0609020204030204" pitchFamily="49" charset="0"/>
            </a:endParaRPr>
          </a:p>
          <a:p>
            <a:pPr>
              <a:lnSpc>
                <a:spcPct val="150000"/>
              </a:lnSpc>
            </a:pPr>
            <a:r>
              <a:rPr lang="en-US" altLang="ja-JP" sz="2400" b="0" dirty="0">
                <a:solidFill>
                  <a:srgbClr val="000000"/>
                </a:solidFill>
                <a:effectLst/>
                <a:latin typeface="Consolas" panose="020B0609020204030204" pitchFamily="49" charset="0"/>
              </a:rPr>
              <a:t>}</a:t>
            </a:r>
          </a:p>
        </p:txBody>
      </p:sp>
      <p:sp>
        <p:nvSpPr>
          <p:cNvPr id="9" name="正方形/長方形 8">
            <a:extLst>
              <a:ext uri="{FF2B5EF4-FFF2-40B4-BE49-F238E27FC236}">
                <a16:creationId xmlns:a16="http://schemas.microsoft.com/office/drawing/2014/main" id="{18D8E6D7-DB63-4E77-9B87-0D9A99C1A0EA}"/>
              </a:ext>
            </a:extLst>
          </p:cNvPr>
          <p:cNvSpPr/>
          <p:nvPr/>
        </p:nvSpPr>
        <p:spPr>
          <a:xfrm>
            <a:off x="3782961" y="4273345"/>
            <a:ext cx="228600" cy="317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8B3B209-B39C-46FD-BB9D-87B06594B0F4}"/>
              </a:ext>
            </a:extLst>
          </p:cNvPr>
          <p:cNvSpPr/>
          <p:nvPr/>
        </p:nvSpPr>
        <p:spPr>
          <a:xfrm>
            <a:off x="2143432" y="5896897"/>
            <a:ext cx="228600" cy="317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1851AC8D-9859-4226-B2E1-D5634D87E9D9}"/>
              </a:ext>
            </a:extLst>
          </p:cNvPr>
          <p:cNvCxnSpPr>
            <a:stCxn id="9" idx="3"/>
            <a:endCxn id="10" idx="3"/>
          </p:cNvCxnSpPr>
          <p:nvPr/>
        </p:nvCxnSpPr>
        <p:spPr>
          <a:xfrm flipH="1">
            <a:off x="2372032" y="4431891"/>
            <a:ext cx="1639529" cy="1623552"/>
          </a:xfrm>
          <a:prstGeom prst="bentConnector3">
            <a:avLst>
              <a:gd name="adj1" fmla="val -73763"/>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59398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2BD6E-7899-42A7-9047-1DE20F63FAC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D49CB4F-12A9-4230-96D1-976B756084AA}"/>
              </a:ext>
            </a:extLst>
          </p:cNvPr>
          <p:cNvSpPr>
            <a:spLocks noGrp="1"/>
          </p:cNvSpPr>
          <p:nvPr>
            <p:ph idx="1"/>
          </p:nvPr>
        </p:nvSpPr>
        <p:spPr>
          <a:xfrm>
            <a:off x="838200" y="3428999"/>
            <a:ext cx="10515600" cy="2747963"/>
          </a:xfrm>
        </p:spPr>
        <p:txBody>
          <a:bodyPr/>
          <a:lstStyle/>
          <a:p>
            <a:r>
              <a:rPr kumimoji="1" lang="ja-JP" altLang="en-US" dirty="0"/>
              <a:t>ループ文中で使えば、途中でループを抜けられる</a:t>
            </a:r>
            <a:endParaRPr kumimoji="1" lang="en-US" altLang="ja-JP" dirty="0"/>
          </a:p>
          <a:p>
            <a:r>
              <a:rPr kumimoji="1" lang="ja-JP" altLang="en-US" dirty="0"/>
              <a:t>抜けられるのは１つのループのみ</a:t>
            </a:r>
            <a:endParaRPr kumimoji="1" lang="en-US" altLang="ja-JP" dirty="0"/>
          </a:p>
        </p:txBody>
      </p:sp>
      <p:sp>
        <p:nvSpPr>
          <p:cNvPr id="4" name="正方形/長方形 3">
            <a:extLst>
              <a:ext uri="{FF2B5EF4-FFF2-40B4-BE49-F238E27FC236}">
                <a16:creationId xmlns:a16="http://schemas.microsoft.com/office/drawing/2014/main" id="{97309ACA-516A-4479-BFD8-3DFD6B972973}"/>
              </a:ext>
            </a:extLst>
          </p:cNvPr>
          <p:cNvSpPr/>
          <p:nvPr/>
        </p:nvSpPr>
        <p:spPr>
          <a:xfrm>
            <a:off x="4734088" y="1828488"/>
            <a:ext cx="2723823" cy="1015663"/>
          </a:xfrm>
          <a:prstGeom prst="rect">
            <a:avLst/>
          </a:prstGeom>
        </p:spPr>
        <p:txBody>
          <a:bodyPr wrap="none">
            <a:spAutoFit/>
          </a:bodyPr>
          <a:lstStyle/>
          <a:p>
            <a:r>
              <a:rPr lang="en-US" altLang="ja-JP" sz="6000" kern="0" dirty="0">
                <a:solidFill>
                  <a:srgbClr val="0000FF"/>
                </a:solidFill>
                <a:latin typeface="Consolas" panose="020B0609020204030204" pitchFamily="49" charset="0"/>
                <a:ea typeface="ＭＳ Ｐゴシック" panose="020B0600070205080204" pitchFamily="50" charset="-128"/>
                <a:cs typeface="ＭＳ Ｐゴシック" panose="020B0600070205080204" pitchFamily="50" charset="-128"/>
              </a:rPr>
              <a:t>break</a:t>
            </a:r>
            <a:r>
              <a:rPr lang="en-US" altLang="ja-JP" sz="6000" kern="0" dirty="0">
                <a:solidFill>
                  <a:srgbClr val="000000"/>
                </a:solidFill>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6000" dirty="0"/>
          </a:p>
        </p:txBody>
      </p:sp>
    </p:spTree>
    <p:extLst>
      <p:ext uri="{BB962C8B-B14F-4D97-AF65-F5344CB8AC3E}">
        <p14:creationId xmlns:p14="http://schemas.microsoft.com/office/powerpoint/2010/main" val="1169928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150D7-7F4A-42EA-9FDA-258A71DFF5B4}"/>
              </a:ext>
            </a:extLst>
          </p:cNvPr>
          <p:cNvSpPr>
            <a:spLocks noGrp="1"/>
          </p:cNvSpPr>
          <p:nvPr>
            <p:ph type="title"/>
          </p:nvPr>
        </p:nvSpPr>
        <p:spPr/>
        <p:txBody>
          <a:bodyPr/>
          <a:lstStyle/>
          <a:p>
            <a:r>
              <a:rPr kumimoji="1" lang="en-US" altLang="ja-JP" dirty="0"/>
              <a:t>continue</a:t>
            </a:r>
            <a:r>
              <a:rPr kumimoji="1" lang="ja-JP" altLang="en-US" dirty="0"/>
              <a:t>文</a:t>
            </a:r>
          </a:p>
        </p:txBody>
      </p:sp>
      <p:sp>
        <p:nvSpPr>
          <p:cNvPr id="3" name="コンテンツ プレースホルダー 2">
            <a:extLst>
              <a:ext uri="{FF2B5EF4-FFF2-40B4-BE49-F238E27FC236}">
                <a16:creationId xmlns:a16="http://schemas.microsoft.com/office/drawing/2014/main" id="{71282450-2E42-4CA6-99EC-4BD52D8848A3}"/>
              </a:ext>
            </a:extLst>
          </p:cNvPr>
          <p:cNvSpPr>
            <a:spLocks noGrp="1"/>
          </p:cNvSpPr>
          <p:nvPr>
            <p:ph idx="1"/>
          </p:nvPr>
        </p:nvSpPr>
        <p:spPr>
          <a:xfrm>
            <a:off x="838200" y="3163529"/>
            <a:ext cx="10515600" cy="3013433"/>
          </a:xfrm>
        </p:spPr>
        <p:txBody>
          <a:bodyPr/>
          <a:lstStyle/>
          <a:p>
            <a:r>
              <a:rPr kumimoji="1" lang="ja-JP" altLang="en-US" dirty="0"/>
              <a:t>処理をスキップしてループの先頭に戻る</a:t>
            </a:r>
            <a:endParaRPr kumimoji="1" lang="en-US" altLang="ja-JP" dirty="0"/>
          </a:p>
          <a:p>
            <a:r>
              <a:rPr kumimoji="1" lang="en-US" altLang="ja-JP" dirty="0"/>
              <a:t>for</a:t>
            </a:r>
            <a:r>
              <a:rPr kumimoji="1" lang="ja-JP" altLang="en-US" dirty="0"/>
              <a:t>の時、更新処理は行われる</a:t>
            </a:r>
          </a:p>
        </p:txBody>
      </p:sp>
      <p:sp>
        <p:nvSpPr>
          <p:cNvPr id="4" name="正方形/長方形 3">
            <a:extLst>
              <a:ext uri="{FF2B5EF4-FFF2-40B4-BE49-F238E27FC236}">
                <a16:creationId xmlns:a16="http://schemas.microsoft.com/office/drawing/2014/main" id="{A2FDFD03-2CFA-420A-B710-F8640D43EC13}"/>
              </a:ext>
            </a:extLst>
          </p:cNvPr>
          <p:cNvSpPr/>
          <p:nvPr/>
        </p:nvSpPr>
        <p:spPr>
          <a:xfrm>
            <a:off x="4213413" y="1782957"/>
            <a:ext cx="3618298" cy="923330"/>
          </a:xfrm>
          <a:prstGeom prst="rect">
            <a:avLst/>
          </a:prstGeom>
        </p:spPr>
        <p:txBody>
          <a:bodyPr wrap="none">
            <a:spAutoFit/>
          </a:bodyPr>
          <a:lstStyle/>
          <a:p>
            <a:r>
              <a:rPr lang="en-US" altLang="ja-JP" sz="5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continue</a:t>
            </a:r>
            <a:r>
              <a:rPr lang="en-US" altLang="ja-JP" sz="5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8800" dirty="0"/>
          </a:p>
        </p:txBody>
      </p:sp>
    </p:spTree>
    <p:extLst>
      <p:ext uri="{BB962C8B-B14F-4D97-AF65-F5344CB8AC3E}">
        <p14:creationId xmlns:p14="http://schemas.microsoft.com/office/powerpoint/2010/main" val="2813921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2C00A9D-12D0-4798-8D48-4DDA87C37913}"/>
              </a:ext>
            </a:extLst>
          </p:cNvPr>
          <p:cNvSpPr/>
          <p:nvPr/>
        </p:nvSpPr>
        <p:spPr>
          <a:xfrm>
            <a:off x="872613" y="425165"/>
            <a:ext cx="6096000" cy="6007670"/>
          </a:xfrm>
          <a:prstGeom prst="rect">
            <a:avLst/>
          </a:prstGeom>
        </p:spPr>
        <p:txBody>
          <a:bodyPr>
            <a:spAutoFit/>
          </a:bodyPr>
          <a:lstStyle/>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3</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continue</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20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Hello%d</a:t>
            </a:r>
            <a:r>
              <a:rPr lang="en-US" altLang="ja-JP" sz="20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20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20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4000" dirty="0"/>
          </a:p>
        </p:txBody>
      </p:sp>
      <p:pic>
        <p:nvPicPr>
          <p:cNvPr id="2" name="図 1">
            <a:extLst>
              <a:ext uri="{FF2B5EF4-FFF2-40B4-BE49-F238E27FC236}">
                <a16:creationId xmlns:a16="http://schemas.microsoft.com/office/drawing/2014/main" id="{2FF126DE-5708-487D-8ADF-D1253C48CAF2}"/>
              </a:ext>
            </a:extLst>
          </p:cNvPr>
          <p:cNvPicPr>
            <a:picLocks noChangeAspect="1"/>
          </p:cNvPicPr>
          <p:nvPr/>
        </p:nvPicPr>
        <p:blipFill>
          <a:blip r:embed="rId2"/>
          <a:stretch>
            <a:fillRect/>
          </a:stretch>
        </p:blipFill>
        <p:spPr>
          <a:xfrm>
            <a:off x="8021278" y="777721"/>
            <a:ext cx="2427953" cy="5302558"/>
          </a:xfrm>
          <a:prstGeom prst="rect">
            <a:avLst/>
          </a:prstGeom>
        </p:spPr>
      </p:pic>
    </p:spTree>
    <p:extLst>
      <p:ext uri="{BB962C8B-B14F-4D97-AF65-F5344CB8AC3E}">
        <p14:creationId xmlns:p14="http://schemas.microsoft.com/office/powerpoint/2010/main" val="3507629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150D7-7F4A-42EA-9FDA-258A71DFF5B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1282450-2E42-4CA6-99EC-4BD52D8848A3}"/>
              </a:ext>
            </a:extLst>
          </p:cNvPr>
          <p:cNvSpPr>
            <a:spLocks noGrp="1"/>
          </p:cNvSpPr>
          <p:nvPr>
            <p:ph idx="1"/>
          </p:nvPr>
        </p:nvSpPr>
        <p:spPr>
          <a:xfrm>
            <a:off x="838200" y="3163529"/>
            <a:ext cx="10515600" cy="3013433"/>
          </a:xfrm>
        </p:spPr>
        <p:txBody>
          <a:bodyPr/>
          <a:lstStyle/>
          <a:p>
            <a:r>
              <a:rPr kumimoji="1" lang="ja-JP" altLang="en-US" dirty="0"/>
              <a:t>処理をスキップしてループの先頭に戻る</a:t>
            </a:r>
            <a:endParaRPr kumimoji="1" lang="en-US" altLang="ja-JP" dirty="0"/>
          </a:p>
          <a:p>
            <a:r>
              <a:rPr kumimoji="1" lang="en-US" altLang="ja-JP" dirty="0"/>
              <a:t>for</a:t>
            </a:r>
            <a:r>
              <a:rPr kumimoji="1" lang="ja-JP" altLang="en-US" dirty="0"/>
              <a:t>の時、更新処理は行われる</a:t>
            </a:r>
          </a:p>
        </p:txBody>
      </p:sp>
      <p:sp>
        <p:nvSpPr>
          <p:cNvPr id="4" name="正方形/長方形 3">
            <a:extLst>
              <a:ext uri="{FF2B5EF4-FFF2-40B4-BE49-F238E27FC236}">
                <a16:creationId xmlns:a16="http://schemas.microsoft.com/office/drawing/2014/main" id="{A2FDFD03-2CFA-420A-B710-F8640D43EC13}"/>
              </a:ext>
            </a:extLst>
          </p:cNvPr>
          <p:cNvSpPr/>
          <p:nvPr/>
        </p:nvSpPr>
        <p:spPr>
          <a:xfrm>
            <a:off x="4213413" y="1782957"/>
            <a:ext cx="3618298" cy="923330"/>
          </a:xfrm>
          <a:prstGeom prst="rect">
            <a:avLst/>
          </a:prstGeom>
        </p:spPr>
        <p:txBody>
          <a:bodyPr wrap="none">
            <a:spAutoFit/>
          </a:bodyPr>
          <a:lstStyle/>
          <a:p>
            <a:r>
              <a:rPr lang="en-US" altLang="ja-JP" sz="54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continue</a:t>
            </a:r>
            <a:r>
              <a:rPr lang="en-US" altLang="ja-JP" sz="54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8800" dirty="0"/>
          </a:p>
        </p:txBody>
      </p:sp>
    </p:spTree>
    <p:extLst>
      <p:ext uri="{BB962C8B-B14F-4D97-AF65-F5344CB8AC3E}">
        <p14:creationId xmlns:p14="http://schemas.microsoft.com/office/powerpoint/2010/main" val="1643616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57EBC-7562-4786-B63A-818FF8572A6E}"/>
              </a:ext>
            </a:extLst>
          </p:cNvPr>
          <p:cNvSpPr>
            <a:spLocks noGrp="1"/>
          </p:cNvSpPr>
          <p:nvPr>
            <p:ph type="title"/>
          </p:nvPr>
        </p:nvSpPr>
        <p:spPr/>
        <p:txBody>
          <a:bodyPr/>
          <a:lstStyle/>
          <a:p>
            <a:r>
              <a:rPr kumimoji="1" lang="ja-JP" altLang="en-US" dirty="0"/>
              <a:t>ループのいろいろな例</a:t>
            </a:r>
          </a:p>
        </p:txBody>
      </p:sp>
      <p:sp>
        <p:nvSpPr>
          <p:cNvPr id="3" name="コンテンツ プレースホルダー 2">
            <a:extLst>
              <a:ext uri="{FF2B5EF4-FFF2-40B4-BE49-F238E27FC236}">
                <a16:creationId xmlns:a16="http://schemas.microsoft.com/office/drawing/2014/main" id="{1A5B5067-C055-42BA-87C9-7C22BCFEE1F2}"/>
              </a:ext>
            </a:extLst>
          </p:cNvPr>
          <p:cNvSpPr>
            <a:spLocks noGrp="1"/>
          </p:cNvSpPr>
          <p:nvPr>
            <p:ph idx="1"/>
          </p:nvPr>
        </p:nvSpPr>
        <p:spPr/>
        <p:txBody>
          <a:bodyPr/>
          <a:lstStyle/>
          <a:p>
            <a:r>
              <a:rPr kumimoji="1" lang="ja-JP" altLang="en-US" dirty="0"/>
              <a:t>数が多すぎるためスライドには載せません</a:t>
            </a:r>
            <a:endParaRPr kumimoji="1" lang="en-US" altLang="ja-JP" dirty="0"/>
          </a:p>
          <a:p>
            <a:r>
              <a:rPr kumimoji="1" lang="ja-JP" altLang="en-US" dirty="0"/>
              <a:t>代わりに実演します</a:t>
            </a:r>
          </a:p>
        </p:txBody>
      </p:sp>
    </p:spTree>
    <p:extLst>
      <p:ext uri="{BB962C8B-B14F-4D97-AF65-F5344CB8AC3E}">
        <p14:creationId xmlns:p14="http://schemas.microsoft.com/office/powerpoint/2010/main" val="34656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7EEDC-1768-495D-8184-57E74ED4BF8F}"/>
              </a:ext>
            </a:extLst>
          </p:cNvPr>
          <p:cNvSpPr>
            <a:spLocks noGrp="1"/>
          </p:cNvSpPr>
          <p:nvPr>
            <p:ph type="title"/>
          </p:nvPr>
        </p:nvSpPr>
        <p:spPr/>
        <p:txBody>
          <a:bodyPr/>
          <a:lstStyle/>
          <a:p>
            <a:r>
              <a:rPr kumimoji="1" lang="en-US" altLang="ja-JP" dirty="0"/>
              <a:t>ABC081 B</a:t>
            </a:r>
            <a:endParaRPr kumimoji="1" lang="ja-JP" altLang="en-US" dirty="0"/>
          </a:p>
        </p:txBody>
      </p:sp>
      <p:sp>
        <p:nvSpPr>
          <p:cNvPr id="3" name="コンテンツ プレースホルダー 2">
            <a:extLst>
              <a:ext uri="{FF2B5EF4-FFF2-40B4-BE49-F238E27FC236}">
                <a16:creationId xmlns:a16="http://schemas.microsoft.com/office/drawing/2014/main" id="{66EE44CC-25BC-4F3D-9E33-9999915D5AD0}"/>
              </a:ext>
            </a:extLst>
          </p:cNvPr>
          <p:cNvSpPr>
            <a:spLocks noGrp="1"/>
          </p:cNvSpPr>
          <p:nvPr>
            <p:ph idx="1"/>
          </p:nvPr>
        </p:nvSpPr>
        <p:spPr/>
        <p:txBody>
          <a:bodyPr/>
          <a:lstStyle/>
          <a:p>
            <a:pPr marL="0" indent="0">
              <a:buNone/>
            </a:pPr>
            <a:r>
              <a:rPr kumimoji="1" lang="ja-JP" altLang="en-US" dirty="0"/>
              <a:t>こんな感じ</a:t>
            </a:r>
            <a:endParaRPr kumimoji="1" lang="en-US" altLang="ja-JP" dirty="0"/>
          </a:p>
          <a:p>
            <a:r>
              <a:rPr lang="en-US" altLang="ja-JP" dirty="0"/>
              <a:t>A</a:t>
            </a:r>
            <a:r>
              <a:rPr lang="en-US" altLang="ja-JP" baseline="-25000" dirty="0"/>
              <a:t>1</a:t>
            </a:r>
            <a:r>
              <a:rPr lang="en-US" altLang="ja-JP" dirty="0"/>
              <a:t>, A</a:t>
            </a:r>
            <a:r>
              <a:rPr lang="en-US" altLang="ja-JP" baseline="-25000" dirty="0"/>
              <a:t>2,</a:t>
            </a:r>
            <a:r>
              <a:rPr lang="en-US" altLang="ja-JP" dirty="0"/>
              <a:t> … , A</a:t>
            </a:r>
            <a:r>
              <a:rPr lang="en-US" altLang="ja-JP" baseline="-25000" dirty="0"/>
              <a:t>N  </a:t>
            </a:r>
            <a:r>
              <a:rPr lang="en-US" altLang="ja-JP" dirty="0"/>
              <a:t>: </a:t>
            </a:r>
            <a:r>
              <a:rPr lang="ja-JP" altLang="en-US" dirty="0"/>
              <a:t>配列に入れる</a:t>
            </a:r>
            <a:endParaRPr lang="en-US" altLang="ja-JP" dirty="0"/>
          </a:p>
          <a:p>
            <a:r>
              <a:rPr kumimoji="1" lang="ja-JP" altLang="en-US" dirty="0"/>
              <a:t>操作回数をメモ</a:t>
            </a:r>
            <a:r>
              <a:rPr kumimoji="1" lang="ja-JP" altLang="en-US" dirty="0" err="1"/>
              <a:t>る</a:t>
            </a:r>
            <a:r>
              <a:rPr kumimoji="1" lang="ja-JP" altLang="en-US" dirty="0"/>
              <a:t>変数をつくる</a:t>
            </a:r>
          </a:p>
        </p:txBody>
      </p:sp>
    </p:spTree>
    <p:extLst>
      <p:ext uri="{BB962C8B-B14F-4D97-AF65-F5344CB8AC3E}">
        <p14:creationId xmlns:p14="http://schemas.microsoft.com/office/powerpoint/2010/main" val="4142992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1D526-3E59-4339-B109-695154948A42}"/>
              </a:ext>
            </a:extLst>
          </p:cNvPr>
          <p:cNvSpPr>
            <a:spLocks noGrp="1"/>
          </p:cNvSpPr>
          <p:nvPr>
            <p:ph type="title"/>
          </p:nvPr>
        </p:nvSpPr>
        <p:spPr/>
        <p:txBody>
          <a:bodyPr/>
          <a:lstStyle/>
          <a:p>
            <a:r>
              <a:rPr kumimoji="1" lang="ja-JP" altLang="en-US" dirty="0"/>
              <a:t>変数のスコープ</a:t>
            </a:r>
          </a:p>
        </p:txBody>
      </p:sp>
      <p:sp>
        <p:nvSpPr>
          <p:cNvPr id="3" name="コンテンツ プレースホルダー 2">
            <a:extLst>
              <a:ext uri="{FF2B5EF4-FFF2-40B4-BE49-F238E27FC236}">
                <a16:creationId xmlns:a16="http://schemas.microsoft.com/office/drawing/2014/main" id="{DF056947-7848-45EF-8AF9-2CA841F60218}"/>
              </a:ext>
            </a:extLst>
          </p:cNvPr>
          <p:cNvSpPr>
            <a:spLocks noGrp="1"/>
          </p:cNvSpPr>
          <p:nvPr>
            <p:ph idx="1"/>
          </p:nvPr>
        </p:nvSpPr>
        <p:spPr>
          <a:xfrm>
            <a:off x="838200" y="1825625"/>
            <a:ext cx="10515600" cy="526743"/>
          </a:xfrm>
        </p:spPr>
        <p:txBody>
          <a:bodyPr/>
          <a:lstStyle/>
          <a:p>
            <a:r>
              <a:rPr kumimoji="1" lang="ja-JP" altLang="en-US" dirty="0"/>
              <a:t>スコープ</a:t>
            </a:r>
            <a:r>
              <a:rPr kumimoji="1" lang="en-US" altLang="ja-JP" dirty="0"/>
              <a:t>: </a:t>
            </a:r>
            <a:r>
              <a:rPr kumimoji="1" lang="ja-JP" altLang="en-US" dirty="0"/>
              <a:t>変数の寿命</a:t>
            </a:r>
            <a:r>
              <a:rPr kumimoji="1" lang="en-US" altLang="ja-JP" dirty="0"/>
              <a:t>(</a:t>
            </a:r>
            <a:r>
              <a:rPr kumimoji="1" lang="ja-JP" altLang="en-US" dirty="0"/>
              <a:t>の範囲</a:t>
            </a:r>
            <a:r>
              <a:rPr kumimoji="1" lang="en-US" altLang="ja-JP" dirty="0"/>
              <a:t>)</a:t>
            </a:r>
          </a:p>
          <a:p>
            <a:endParaRPr kumimoji="1" lang="ja-JP" altLang="en-US" dirty="0"/>
          </a:p>
        </p:txBody>
      </p:sp>
      <p:sp>
        <p:nvSpPr>
          <p:cNvPr id="4" name="正方形/長方形 3">
            <a:extLst>
              <a:ext uri="{FF2B5EF4-FFF2-40B4-BE49-F238E27FC236}">
                <a16:creationId xmlns:a16="http://schemas.microsoft.com/office/drawing/2014/main" id="{44E3A390-C23F-4845-82B3-92A3249C2C18}"/>
              </a:ext>
            </a:extLst>
          </p:cNvPr>
          <p:cNvSpPr/>
          <p:nvPr/>
        </p:nvSpPr>
        <p:spPr>
          <a:xfrm>
            <a:off x="1366683" y="2610465"/>
            <a:ext cx="6096000" cy="3416320"/>
          </a:xfrm>
          <a:prstGeom prst="rect">
            <a:avLst/>
          </a:prstGeom>
        </p:spPr>
        <p:txBody>
          <a:bodyPr>
            <a:spAutoFit/>
          </a:bodyPr>
          <a:lstStyle/>
          <a:p>
            <a:r>
              <a:rPr lang="en-US" altLang="ja-JP" sz="2400" b="0" dirty="0">
                <a:solidFill>
                  <a:srgbClr val="000000"/>
                </a:solidFill>
                <a:effectLst/>
                <a:latin typeface="Consolas" panose="020B0609020204030204" pitchFamily="49" charset="0"/>
              </a:rPr>
              <a:t>{</a:t>
            </a:r>
          </a:p>
          <a:p>
            <a:pPr lvl="1"/>
            <a:r>
              <a:rPr lang="en-US" altLang="ja-JP" sz="2400" b="0" dirty="0">
                <a:solidFill>
                  <a:srgbClr val="0000FF"/>
                </a:solidFill>
                <a:effectLst/>
                <a:latin typeface="Consolas" panose="020B0609020204030204" pitchFamily="49" charset="0"/>
              </a:rPr>
              <a:t>int</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a; </a:t>
            </a:r>
          </a:p>
          <a:p>
            <a:pPr lvl="1"/>
            <a:br>
              <a:rPr lang="en-US" altLang="ja-JP" sz="2400" b="0" dirty="0">
                <a:solidFill>
                  <a:srgbClr val="000000"/>
                </a:solidFill>
                <a:effectLst/>
                <a:latin typeface="Consolas" panose="020B0609020204030204" pitchFamily="49" charset="0"/>
              </a:rPr>
            </a:br>
            <a:r>
              <a:rPr lang="en-US" altLang="ja-JP" sz="2400" b="0" dirty="0">
                <a:solidFill>
                  <a:srgbClr val="000000"/>
                </a:solidFill>
                <a:effectLst/>
                <a:latin typeface="Consolas" panose="020B0609020204030204" pitchFamily="49" charset="0"/>
              </a:rPr>
              <a:t>...</a:t>
            </a:r>
          </a:p>
          <a:p>
            <a:pPr lvl="1"/>
            <a:r>
              <a:rPr lang="ja-JP" altLang="en-US" sz="2400" b="0" dirty="0">
                <a:solidFill>
                  <a:srgbClr val="000000"/>
                </a:solidFill>
                <a:effectLst/>
                <a:latin typeface="Consolas" panose="020B0609020204030204" pitchFamily="49" charset="0"/>
              </a:rPr>
              <a:t>なんかいろいろ処理</a:t>
            </a:r>
          </a:p>
          <a:p>
            <a:pPr lvl="1"/>
            <a:r>
              <a:rPr lang="en-US" altLang="ja-JP" sz="2400" b="0" dirty="0">
                <a:solidFill>
                  <a:srgbClr val="000000"/>
                </a:solidFill>
                <a:effectLst/>
                <a:latin typeface="Consolas" panose="020B0609020204030204" pitchFamily="49" charset="0"/>
              </a:rPr>
              <a:t>...</a:t>
            </a:r>
          </a:p>
          <a:p>
            <a:pPr lvl="1"/>
            <a:br>
              <a:rPr lang="en-US" altLang="ja-JP" sz="2400" b="0" dirty="0">
                <a:solidFill>
                  <a:srgbClr val="000000"/>
                </a:solidFill>
                <a:effectLst/>
                <a:latin typeface="Consolas" panose="020B0609020204030204" pitchFamily="49" charset="0"/>
              </a:rPr>
            </a:br>
            <a:endParaRPr lang="en-US" altLang="ja-JP" sz="2400" b="0" dirty="0">
              <a:solidFill>
                <a:srgbClr val="000000"/>
              </a:solidFill>
              <a:effectLst/>
              <a:latin typeface="Consolas" panose="020B0609020204030204" pitchFamily="49" charset="0"/>
            </a:endParaRPr>
          </a:p>
          <a:p>
            <a:r>
              <a:rPr lang="en-US" altLang="ja-JP" sz="2400" b="0" dirty="0">
                <a:solidFill>
                  <a:srgbClr val="000000"/>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A42484B9-D64E-4304-885F-B93F3AF62143}"/>
              </a:ext>
            </a:extLst>
          </p:cNvPr>
          <p:cNvSpPr txBox="1"/>
          <p:nvPr/>
        </p:nvSpPr>
        <p:spPr>
          <a:xfrm>
            <a:off x="4026310" y="2967335"/>
            <a:ext cx="206969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変数</a:t>
            </a:r>
            <a:r>
              <a:rPr kumimoji="1" lang="en-US" altLang="ja-JP" sz="2400" dirty="0"/>
              <a:t>a</a:t>
            </a:r>
            <a:r>
              <a:rPr kumimoji="1" lang="ja-JP" altLang="en-US" sz="2400" dirty="0"/>
              <a:t>の誕生</a:t>
            </a:r>
          </a:p>
        </p:txBody>
      </p:sp>
      <p:sp>
        <p:nvSpPr>
          <p:cNvPr id="6" name="テキスト ボックス 5">
            <a:extLst>
              <a:ext uri="{FF2B5EF4-FFF2-40B4-BE49-F238E27FC236}">
                <a16:creationId xmlns:a16="http://schemas.microsoft.com/office/drawing/2014/main" id="{A9ADF46A-94AB-41A0-BDA6-81F09C8484CD}"/>
              </a:ext>
            </a:extLst>
          </p:cNvPr>
          <p:cNvSpPr txBox="1"/>
          <p:nvPr/>
        </p:nvSpPr>
        <p:spPr>
          <a:xfrm>
            <a:off x="4026310" y="5169761"/>
            <a:ext cx="206969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変数</a:t>
            </a:r>
            <a:r>
              <a:rPr kumimoji="1" lang="en-US" altLang="ja-JP" sz="2400" dirty="0"/>
              <a:t>a</a:t>
            </a:r>
            <a:r>
              <a:rPr kumimoji="1" lang="ja-JP" altLang="en-US" sz="2400" dirty="0"/>
              <a:t>の死亡</a:t>
            </a:r>
          </a:p>
        </p:txBody>
      </p:sp>
      <p:sp>
        <p:nvSpPr>
          <p:cNvPr id="7" name="右中かっこ 6">
            <a:extLst>
              <a:ext uri="{FF2B5EF4-FFF2-40B4-BE49-F238E27FC236}">
                <a16:creationId xmlns:a16="http://schemas.microsoft.com/office/drawing/2014/main" id="{109EF69D-40E8-4942-8565-3B586A69A011}"/>
              </a:ext>
            </a:extLst>
          </p:cNvPr>
          <p:cNvSpPr/>
          <p:nvPr/>
        </p:nvSpPr>
        <p:spPr>
          <a:xfrm>
            <a:off x="7027606" y="2487305"/>
            <a:ext cx="848033" cy="3657600"/>
          </a:xfrm>
          <a:prstGeom prst="rightBrace">
            <a:avLst>
              <a:gd name="adj1" fmla="val 55280"/>
              <a:gd name="adj2" fmla="val 493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967944D-509C-45FC-9882-F4AE047F6AC5}"/>
              </a:ext>
            </a:extLst>
          </p:cNvPr>
          <p:cNvSpPr txBox="1"/>
          <p:nvPr/>
        </p:nvSpPr>
        <p:spPr>
          <a:xfrm>
            <a:off x="8059995" y="4054495"/>
            <a:ext cx="2949676" cy="523220"/>
          </a:xfrm>
          <a:prstGeom prst="rect">
            <a:avLst/>
          </a:prstGeom>
          <a:noFill/>
        </p:spPr>
        <p:txBody>
          <a:bodyPr wrap="square" rtlCol="0">
            <a:spAutoFit/>
          </a:bodyPr>
          <a:lstStyle/>
          <a:p>
            <a:r>
              <a:rPr kumimoji="1" lang="ja-JP" altLang="en-US" sz="2800" dirty="0"/>
              <a:t>変数</a:t>
            </a:r>
            <a:r>
              <a:rPr kumimoji="1" lang="en-US" altLang="ja-JP" sz="2800" dirty="0"/>
              <a:t>a</a:t>
            </a:r>
            <a:r>
              <a:rPr kumimoji="1" lang="ja-JP" altLang="en-US" sz="2800" dirty="0"/>
              <a:t>のスコープ</a:t>
            </a:r>
          </a:p>
        </p:txBody>
      </p:sp>
    </p:spTree>
    <p:extLst>
      <p:ext uri="{BB962C8B-B14F-4D97-AF65-F5344CB8AC3E}">
        <p14:creationId xmlns:p14="http://schemas.microsoft.com/office/powerpoint/2010/main" val="2062210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F28DCE5-79C2-4196-81B4-6FD0368CEF09}"/>
              </a:ext>
            </a:extLst>
          </p:cNvPr>
          <p:cNvSpPr/>
          <p:nvPr/>
        </p:nvSpPr>
        <p:spPr>
          <a:xfrm>
            <a:off x="806245" y="446004"/>
            <a:ext cx="6096000" cy="5965992"/>
          </a:xfrm>
          <a:prstGeom prst="rect">
            <a:avLst/>
          </a:prstGeom>
        </p:spPr>
        <p:txBody>
          <a:bodyPr>
            <a:spAutoFit/>
          </a:bodyPr>
          <a:lstStyle/>
          <a:p>
            <a:pPr>
              <a:lnSpc>
                <a:spcPct val="150000"/>
              </a:lnSpc>
            </a:pP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#include </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&lt;</a:t>
            </a:r>
            <a:r>
              <a:rPr lang="en-US" altLang="ja-JP" sz="1600" kern="0" dirty="0" err="1">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stdio.h</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&gt;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main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void</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N;</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sum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&amp;N);</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for</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&lt; N;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i</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int</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scanf</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&amp;A);</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sum += A;</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err="1">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printf</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r>
              <a:rPr lang="en-US" altLang="ja-JP" sz="1600" kern="0" dirty="0">
                <a:solidFill>
                  <a:srgbClr val="A31515"/>
                </a:solidFill>
                <a:effectLst/>
                <a:latin typeface="Consolas" panose="020B0609020204030204" pitchFamily="49" charset="0"/>
                <a:ea typeface="ＭＳ Ｐゴシック" panose="020B0600070205080204" pitchFamily="50" charset="-128"/>
                <a:cs typeface="ＭＳ Ｐゴシック" panose="020B0600070205080204" pitchFamily="50" charset="-128"/>
              </a:rPr>
              <a:t>"%d\n"</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sum);</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000FF"/>
                </a:solidFill>
                <a:effectLst/>
                <a:latin typeface="Consolas" panose="020B0609020204030204" pitchFamily="49" charset="0"/>
                <a:ea typeface="ＭＳ Ｐゴシック" panose="020B0600070205080204" pitchFamily="50" charset="-128"/>
                <a:cs typeface="ＭＳ Ｐゴシック" panose="020B0600070205080204" pitchFamily="50" charset="-128"/>
              </a:rPr>
              <a:t>return</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 </a:t>
            </a:r>
            <a:r>
              <a:rPr lang="en-US" altLang="ja-JP" sz="1600" kern="0" dirty="0">
                <a:solidFill>
                  <a:srgbClr val="09885A"/>
                </a:solidFill>
                <a:effectLst/>
                <a:latin typeface="Consolas" panose="020B0609020204030204" pitchFamily="49" charset="0"/>
                <a:ea typeface="ＭＳ Ｐゴシック" panose="020B0600070205080204" pitchFamily="50" charset="-128"/>
                <a:cs typeface="ＭＳ Ｐゴシック" panose="020B0600070205080204" pitchFamily="50" charset="-128"/>
              </a:rPr>
              <a:t>0</a:t>
            </a: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nSpc>
                <a:spcPct val="150000"/>
              </a:lnSpc>
            </a:pPr>
            <a:r>
              <a:rPr lang="en-US" altLang="ja-JP" sz="1600" kern="0" dirty="0">
                <a:solidFill>
                  <a:srgbClr val="000000"/>
                </a:solidFill>
                <a:effectLst/>
                <a:latin typeface="Consolas" panose="020B0609020204030204" pitchFamily="49" charset="0"/>
                <a:ea typeface="ＭＳ Ｐゴシック" panose="020B0600070205080204" pitchFamily="50" charset="-128"/>
                <a:cs typeface="ＭＳ Ｐゴシック" panose="020B0600070205080204" pitchFamily="50" charset="-128"/>
              </a:rPr>
              <a:t>}</a:t>
            </a:r>
            <a:endParaRPr lang="ja-JP" altLang="en-US" sz="3200" dirty="0"/>
          </a:p>
        </p:txBody>
      </p:sp>
      <p:pic>
        <p:nvPicPr>
          <p:cNvPr id="2" name="図 1">
            <a:extLst>
              <a:ext uri="{FF2B5EF4-FFF2-40B4-BE49-F238E27FC236}">
                <a16:creationId xmlns:a16="http://schemas.microsoft.com/office/drawing/2014/main" id="{53B61F57-62F7-457C-9E94-29411ECF42CB}"/>
              </a:ext>
            </a:extLst>
          </p:cNvPr>
          <p:cNvPicPr>
            <a:picLocks noChangeAspect="1"/>
          </p:cNvPicPr>
          <p:nvPr/>
        </p:nvPicPr>
        <p:blipFill>
          <a:blip r:embed="rId2"/>
          <a:stretch>
            <a:fillRect/>
          </a:stretch>
        </p:blipFill>
        <p:spPr>
          <a:xfrm>
            <a:off x="6902245" y="2448923"/>
            <a:ext cx="3565612" cy="1960153"/>
          </a:xfrm>
          <a:prstGeom prst="rect">
            <a:avLst/>
          </a:prstGeom>
        </p:spPr>
      </p:pic>
    </p:spTree>
    <p:extLst>
      <p:ext uri="{BB962C8B-B14F-4D97-AF65-F5344CB8AC3E}">
        <p14:creationId xmlns:p14="http://schemas.microsoft.com/office/powerpoint/2010/main" val="3303291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A485E-765F-4DFB-B9B5-E579BF716BBF}"/>
              </a:ext>
            </a:extLst>
          </p:cNvPr>
          <p:cNvSpPr>
            <a:spLocks noGrp="1"/>
          </p:cNvSpPr>
          <p:nvPr>
            <p:ph type="title"/>
          </p:nvPr>
        </p:nvSpPr>
        <p:spPr/>
        <p:txBody>
          <a:bodyPr/>
          <a:lstStyle/>
          <a:p>
            <a:r>
              <a:rPr kumimoji="1" lang="ja-JP" altLang="en-US" dirty="0"/>
              <a:t>変数のスコープ</a:t>
            </a:r>
          </a:p>
        </p:txBody>
      </p:sp>
      <p:sp>
        <p:nvSpPr>
          <p:cNvPr id="4" name="正方形/長方形 3">
            <a:extLst>
              <a:ext uri="{FF2B5EF4-FFF2-40B4-BE49-F238E27FC236}">
                <a16:creationId xmlns:a16="http://schemas.microsoft.com/office/drawing/2014/main" id="{DAD4D4E4-4511-42C4-84C6-4E448C5AE1A5}"/>
              </a:ext>
            </a:extLst>
          </p:cNvPr>
          <p:cNvSpPr/>
          <p:nvPr/>
        </p:nvSpPr>
        <p:spPr>
          <a:xfrm>
            <a:off x="838200" y="1414562"/>
            <a:ext cx="6096000" cy="5078313"/>
          </a:xfrm>
          <a:prstGeom prst="rect">
            <a:avLst/>
          </a:prstGeom>
        </p:spPr>
        <p:txBody>
          <a:bodyPr>
            <a:spAutoFit/>
          </a:bodyPr>
          <a:lstStyle/>
          <a:p>
            <a:r>
              <a:rPr lang="en-US" altLang="ja-JP" b="0" dirty="0">
                <a:solidFill>
                  <a:srgbClr val="0000FF"/>
                </a:solidFill>
                <a:effectLst/>
                <a:latin typeface="Consolas" panose="020B0609020204030204" pitchFamily="49" charset="0"/>
              </a:rPr>
              <a:t>#include </a:t>
            </a:r>
            <a:r>
              <a:rPr lang="en-US" altLang="ja-JP" b="0" dirty="0">
                <a:solidFill>
                  <a:srgbClr val="A31515"/>
                </a:solidFill>
                <a:effectLst/>
                <a:latin typeface="Consolas" panose="020B0609020204030204" pitchFamily="49" charset="0"/>
              </a:rPr>
              <a:t>&lt;</a:t>
            </a:r>
            <a:r>
              <a:rPr lang="en-US" altLang="ja-JP" b="0" dirty="0" err="1">
                <a:solidFill>
                  <a:srgbClr val="A31515"/>
                </a:solidFill>
                <a:effectLst/>
                <a:latin typeface="Consolas" panose="020B0609020204030204" pitchFamily="49" charset="0"/>
              </a:rPr>
              <a:t>stdio.h</a:t>
            </a:r>
            <a:r>
              <a:rPr lang="en-US" altLang="ja-JP" b="0" dirty="0">
                <a:solidFill>
                  <a:srgbClr val="A31515"/>
                </a:solidFill>
                <a:effectLst/>
                <a:latin typeface="Consolas" panose="020B0609020204030204" pitchFamily="49" charset="0"/>
              </a:rPr>
              <a:t>&gt;</a:t>
            </a:r>
            <a:endParaRPr lang="en-US" altLang="ja-JP" b="0" dirty="0">
              <a:solidFill>
                <a:srgbClr val="000000"/>
              </a:solidFill>
              <a:effectLst/>
              <a:latin typeface="Consolas" panose="020B0609020204030204" pitchFamily="49" charset="0"/>
            </a:endParaRP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a:t>
            </a: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main(</a:t>
            </a:r>
            <a:r>
              <a:rPr lang="en-US" altLang="ja-JP" b="0" dirty="0">
                <a:solidFill>
                  <a:srgbClr val="0000FF"/>
                </a:solidFill>
                <a:effectLst/>
                <a:latin typeface="Consolas" panose="020B0609020204030204" pitchFamily="49" charset="0"/>
              </a:rPr>
              <a:t>void</a:t>
            </a:r>
            <a:r>
              <a:rPr lang="en-US" altLang="ja-JP" b="0" dirty="0">
                <a:solidFill>
                  <a:srgbClr val="000000"/>
                </a:solidFill>
                <a:effectLst/>
                <a:latin typeface="Consolas" panose="020B0609020204030204" pitchFamily="49" charset="0"/>
              </a:rPr>
              <a:t>) {</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b;</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なんか書く</a:t>
            </a:r>
            <a:r>
              <a:rPr lang="en-US" altLang="ja-JP" b="0" dirty="0">
                <a:solidFill>
                  <a:srgbClr val="000000"/>
                </a:solidFill>
                <a:effectLst/>
                <a:latin typeface="Consolas" panose="020B0609020204030204" pitchFamily="49" charset="0"/>
              </a:rPr>
              <a:t>) {</a:t>
            </a:r>
          </a:p>
          <a:p>
            <a:pPr lvl="2"/>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c;</a:t>
            </a:r>
          </a:p>
          <a:p>
            <a:pPr lvl="2"/>
            <a:r>
              <a:rPr lang="ja-JP" altLang="en-US" b="0" dirty="0">
                <a:solidFill>
                  <a:srgbClr val="000000"/>
                </a:solidFill>
                <a:effectLst/>
                <a:latin typeface="Consolas" panose="020B0609020204030204" pitchFamily="49" charset="0"/>
              </a:rPr>
              <a:t>なんか処理</a:t>
            </a:r>
          </a:p>
          <a:p>
            <a:pPr lvl="1"/>
            <a:r>
              <a:rPr lang="en-US" altLang="ja-JP" b="0" dirty="0">
                <a:solidFill>
                  <a:srgbClr val="000000"/>
                </a:solidFill>
                <a:effectLst/>
                <a:latin typeface="Consolas" panose="020B0609020204030204" pitchFamily="49" charset="0"/>
              </a:rPr>
              <a:t>}</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return</a:t>
            </a:r>
            <a:r>
              <a:rPr lang="en-US" altLang="ja-JP" b="0" dirty="0">
                <a:solidFill>
                  <a:srgbClr val="000000"/>
                </a:solidFill>
                <a:effectLst/>
                <a:latin typeface="Consolas" panose="020B0609020204030204" pitchFamily="49" charset="0"/>
              </a:rPr>
              <a:t>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39509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A485E-765F-4DFB-B9B5-E579BF716BBF}"/>
              </a:ext>
            </a:extLst>
          </p:cNvPr>
          <p:cNvSpPr>
            <a:spLocks noGrp="1"/>
          </p:cNvSpPr>
          <p:nvPr>
            <p:ph type="title"/>
          </p:nvPr>
        </p:nvSpPr>
        <p:spPr/>
        <p:txBody>
          <a:bodyPr/>
          <a:lstStyle/>
          <a:p>
            <a:r>
              <a:rPr kumimoji="1" lang="ja-JP" altLang="en-US" dirty="0"/>
              <a:t>変数のスコープ</a:t>
            </a:r>
          </a:p>
        </p:txBody>
      </p:sp>
      <p:sp>
        <p:nvSpPr>
          <p:cNvPr id="4" name="正方形/長方形 3">
            <a:extLst>
              <a:ext uri="{FF2B5EF4-FFF2-40B4-BE49-F238E27FC236}">
                <a16:creationId xmlns:a16="http://schemas.microsoft.com/office/drawing/2014/main" id="{DAD4D4E4-4511-42C4-84C6-4E448C5AE1A5}"/>
              </a:ext>
            </a:extLst>
          </p:cNvPr>
          <p:cNvSpPr/>
          <p:nvPr/>
        </p:nvSpPr>
        <p:spPr>
          <a:xfrm>
            <a:off x="838200" y="1414562"/>
            <a:ext cx="6096000" cy="5078313"/>
          </a:xfrm>
          <a:prstGeom prst="rect">
            <a:avLst/>
          </a:prstGeom>
        </p:spPr>
        <p:txBody>
          <a:bodyPr>
            <a:spAutoFit/>
          </a:bodyPr>
          <a:lstStyle/>
          <a:p>
            <a:r>
              <a:rPr lang="en-US" altLang="ja-JP" b="0" dirty="0">
                <a:solidFill>
                  <a:srgbClr val="0000FF"/>
                </a:solidFill>
                <a:effectLst/>
                <a:latin typeface="Consolas" panose="020B0609020204030204" pitchFamily="49" charset="0"/>
              </a:rPr>
              <a:t>#include </a:t>
            </a:r>
            <a:r>
              <a:rPr lang="en-US" altLang="ja-JP" b="0" dirty="0">
                <a:solidFill>
                  <a:srgbClr val="A31515"/>
                </a:solidFill>
                <a:effectLst/>
                <a:latin typeface="Consolas" panose="020B0609020204030204" pitchFamily="49" charset="0"/>
              </a:rPr>
              <a:t>&lt;</a:t>
            </a:r>
            <a:r>
              <a:rPr lang="en-US" altLang="ja-JP" b="0" dirty="0" err="1">
                <a:solidFill>
                  <a:srgbClr val="A31515"/>
                </a:solidFill>
                <a:effectLst/>
                <a:latin typeface="Consolas" panose="020B0609020204030204" pitchFamily="49" charset="0"/>
              </a:rPr>
              <a:t>stdio.h</a:t>
            </a:r>
            <a:r>
              <a:rPr lang="en-US" altLang="ja-JP" b="0" dirty="0">
                <a:solidFill>
                  <a:srgbClr val="A31515"/>
                </a:solidFill>
                <a:effectLst/>
                <a:latin typeface="Consolas" panose="020B0609020204030204" pitchFamily="49" charset="0"/>
              </a:rPr>
              <a:t>&gt;</a:t>
            </a:r>
            <a:endParaRPr lang="en-US" altLang="ja-JP" b="0" dirty="0">
              <a:solidFill>
                <a:srgbClr val="000000"/>
              </a:solidFill>
              <a:effectLst/>
              <a:latin typeface="Consolas" panose="020B0609020204030204" pitchFamily="49" charset="0"/>
            </a:endParaRP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a:t>
            </a: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main(</a:t>
            </a:r>
            <a:r>
              <a:rPr lang="en-US" altLang="ja-JP" b="0" dirty="0">
                <a:solidFill>
                  <a:srgbClr val="0000FF"/>
                </a:solidFill>
                <a:effectLst/>
                <a:latin typeface="Consolas" panose="020B0609020204030204" pitchFamily="49" charset="0"/>
              </a:rPr>
              <a:t>void</a:t>
            </a:r>
            <a:r>
              <a:rPr lang="en-US" altLang="ja-JP" b="0" dirty="0">
                <a:solidFill>
                  <a:srgbClr val="000000"/>
                </a:solidFill>
                <a:effectLst/>
                <a:latin typeface="Consolas" panose="020B0609020204030204" pitchFamily="49" charset="0"/>
              </a:rPr>
              <a:t>) {</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b;</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なんか書く</a:t>
            </a:r>
            <a:r>
              <a:rPr lang="en-US" altLang="ja-JP" b="0" dirty="0">
                <a:solidFill>
                  <a:srgbClr val="000000"/>
                </a:solidFill>
                <a:effectLst/>
                <a:latin typeface="Consolas" panose="020B0609020204030204" pitchFamily="49" charset="0"/>
              </a:rPr>
              <a:t>) {</a:t>
            </a:r>
          </a:p>
          <a:p>
            <a:pPr lvl="2"/>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c;</a:t>
            </a:r>
          </a:p>
          <a:p>
            <a:pPr lvl="2"/>
            <a:r>
              <a:rPr lang="ja-JP" altLang="en-US" b="0" dirty="0">
                <a:solidFill>
                  <a:srgbClr val="000000"/>
                </a:solidFill>
                <a:effectLst/>
                <a:latin typeface="Consolas" panose="020B0609020204030204" pitchFamily="49" charset="0"/>
              </a:rPr>
              <a:t>なんか処理</a:t>
            </a:r>
          </a:p>
          <a:p>
            <a:pPr lvl="1"/>
            <a:r>
              <a:rPr lang="en-US" altLang="ja-JP" b="0" dirty="0">
                <a:solidFill>
                  <a:srgbClr val="000000"/>
                </a:solidFill>
                <a:effectLst/>
                <a:latin typeface="Consolas" panose="020B0609020204030204" pitchFamily="49" charset="0"/>
              </a:rPr>
              <a:t>}</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return</a:t>
            </a:r>
            <a:r>
              <a:rPr lang="en-US" altLang="ja-JP" b="0" dirty="0">
                <a:solidFill>
                  <a:srgbClr val="000000"/>
                </a:solidFill>
                <a:effectLst/>
                <a:latin typeface="Consolas" panose="020B0609020204030204" pitchFamily="49" charset="0"/>
              </a:rPr>
              <a:t>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
        <p:nvSpPr>
          <p:cNvPr id="3" name="正方形/長方形 2">
            <a:extLst>
              <a:ext uri="{FF2B5EF4-FFF2-40B4-BE49-F238E27FC236}">
                <a16:creationId xmlns:a16="http://schemas.microsoft.com/office/drawing/2014/main" id="{7D6DDD8B-CB71-4292-8D9E-E1B248B6CC7E}"/>
              </a:ext>
            </a:extLst>
          </p:cNvPr>
          <p:cNvSpPr/>
          <p:nvPr/>
        </p:nvSpPr>
        <p:spPr>
          <a:xfrm>
            <a:off x="838200" y="1905451"/>
            <a:ext cx="946355" cy="461665"/>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A67315B-15AB-4DF5-8D44-C60174102D60}"/>
              </a:ext>
            </a:extLst>
          </p:cNvPr>
          <p:cNvSpPr/>
          <p:nvPr/>
        </p:nvSpPr>
        <p:spPr>
          <a:xfrm>
            <a:off x="1304003" y="2759789"/>
            <a:ext cx="946355" cy="412955"/>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75402ED-7B10-482D-8B4A-87843CC8BE2C}"/>
              </a:ext>
            </a:extLst>
          </p:cNvPr>
          <p:cNvSpPr/>
          <p:nvPr/>
        </p:nvSpPr>
        <p:spPr>
          <a:xfrm>
            <a:off x="1714500" y="4128931"/>
            <a:ext cx="946355" cy="412955"/>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1CB6D2A-6920-408D-B596-037D25009B7F}"/>
              </a:ext>
            </a:extLst>
          </p:cNvPr>
          <p:cNvSpPr txBox="1"/>
          <p:nvPr/>
        </p:nvSpPr>
        <p:spPr>
          <a:xfrm>
            <a:off x="6014885" y="1905451"/>
            <a:ext cx="250968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グローバル変数</a:t>
            </a:r>
          </a:p>
        </p:txBody>
      </p:sp>
      <p:sp>
        <p:nvSpPr>
          <p:cNvPr id="8" name="テキスト ボックス 7">
            <a:extLst>
              <a:ext uri="{FF2B5EF4-FFF2-40B4-BE49-F238E27FC236}">
                <a16:creationId xmlns:a16="http://schemas.microsoft.com/office/drawing/2014/main" id="{2B85498E-0AE4-48C5-A4FF-593E7EE3F5D4}"/>
              </a:ext>
            </a:extLst>
          </p:cNvPr>
          <p:cNvSpPr txBox="1"/>
          <p:nvPr/>
        </p:nvSpPr>
        <p:spPr>
          <a:xfrm>
            <a:off x="6014885" y="3291902"/>
            <a:ext cx="216063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t>ローカル変数</a:t>
            </a:r>
          </a:p>
        </p:txBody>
      </p:sp>
      <p:cxnSp>
        <p:nvCxnSpPr>
          <p:cNvPr id="10" name="直線矢印コネクタ 9">
            <a:extLst>
              <a:ext uri="{FF2B5EF4-FFF2-40B4-BE49-F238E27FC236}">
                <a16:creationId xmlns:a16="http://schemas.microsoft.com/office/drawing/2014/main" id="{75D89A7E-1B1A-431D-A7B2-DD99A89C941F}"/>
              </a:ext>
            </a:extLst>
          </p:cNvPr>
          <p:cNvCxnSpPr>
            <a:cxnSpLocks/>
            <a:stCxn id="7" idx="1"/>
            <a:endCxn id="3" idx="3"/>
          </p:cNvCxnSpPr>
          <p:nvPr/>
        </p:nvCxnSpPr>
        <p:spPr>
          <a:xfrm flipH="1">
            <a:off x="1784555" y="2136284"/>
            <a:ext cx="4230330"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BB9EB3DB-8065-4CD3-A6E5-1EA7AC175770}"/>
              </a:ext>
            </a:extLst>
          </p:cNvPr>
          <p:cNvCxnSpPr>
            <a:stCxn id="8" idx="1"/>
            <a:endCxn id="5" idx="3"/>
          </p:cNvCxnSpPr>
          <p:nvPr/>
        </p:nvCxnSpPr>
        <p:spPr>
          <a:xfrm flipH="1" flipV="1">
            <a:off x="2250358" y="2966267"/>
            <a:ext cx="3764527" cy="5564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7DCFF88B-27DF-4D3B-AD23-2F1C7053B80E}"/>
              </a:ext>
            </a:extLst>
          </p:cNvPr>
          <p:cNvCxnSpPr>
            <a:stCxn id="8" idx="1"/>
          </p:cNvCxnSpPr>
          <p:nvPr/>
        </p:nvCxnSpPr>
        <p:spPr>
          <a:xfrm flipH="1">
            <a:off x="2660855" y="3522735"/>
            <a:ext cx="3354030" cy="812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4412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A485E-765F-4DFB-B9B5-E579BF716BBF}"/>
              </a:ext>
            </a:extLst>
          </p:cNvPr>
          <p:cNvSpPr>
            <a:spLocks noGrp="1"/>
          </p:cNvSpPr>
          <p:nvPr>
            <p:ph type="title"/>
          </p:nvPr>
        </p:nvSpPr>
        <p:spPr/>
        <p:txBody>
          <a:bodyPr/>
          <a:lstStyle/>
          <a:p>
            <a:r>
              <a:rPr kumimoji="1" lang="ja-JP" altLang="en-US" dirty="0"/>
              <a:t>変数のスコープ</a:t>
            </a:r>
          </a:p>
        </p:txBody>
      </p:sp>
      <p:sp>
        <p:nvSpPr>
          <p:cNvPr id="4" name="正方形/長方形 3">
            <a:extLst>
              <a:ext uri="{FF2B5EF4-FFF2-40B4-BE49-F238E27FC236}">
                <a16:creationId xmlns:a16="http://schemas.microsoft.com/office/drawing/2014/main" id="{DAD4D4E4-4511-42C4-84C6-4E448C5AE1A5}"/>
              </a:ext>
            </a:extLst>
          </p:cNvPr>
          <p:cNvSpPr/>
          <p:nvPr/>
        </p:nvSpPr>
        <p:spPr>
          <a:xfrm>
            <a:off x="838200" y="1414562"/>
            <a:ext cx="6096000" cy="5078313"/>
          </a:xfrm>
          <a:prstGeom prst="rect">
            <a:avLst/>
          </a:prstGeom>
        </p:spPr>
        <p:txBody>
          <a:bodyPr>
            <a:spAutoFit/>
          </a:bodyPr>
          <a:lstStyle/>
          <a:p>
            <a:r>
              <a:rPr lang="en-US" altLang="ja-JP" b="0" dirty="0">
                <a:solidFill>
                  <a:srgbClr val="0000FF"/>
                </a:solidFill>
                <a:effectLst/>
                <a:latin typeface="Consolas" panose="020B0609020204030204" pitchFamily="49" charset="0"/>
              </a:rPr>
              <a:t>#include </a:t>
            </a:r>
            <a:r>
              <a:rPr lang="en-US" altLang="ja-JP" b="0" dirty="0">
                <a:solidFill>
                  <a:srgbClr val="A31515"/>
                </a:solidFill>
                <a:effectLst/>
                <a:latin typeface="Consolas" panose="020B0609020204030204" pitchFamily="49" charset="0"/>
              </a:rPr>
              <a:t>&lt;</a:t>
            </a:r>
            <a:r>
              <a:rPr lang="en-US" altLang="ja-JP" b="0" dirty="0" err="1">
                <a:solidFill>
                  <a:srgbClr val="A31515"/>
                </a:solidFill>
                <a:effectLst/>
                <a:latin typeface="Consolas" panose="020B0609020204030204" pitchFamily="49" charset="0"/>
              </a:rPr>
              <a:t>stdio.h</a:t>
            </a:r>
            <a:r>
              <a:rPr lang="en-US" altLang="ja-JP" b="0" dirty="0">
                <a:solidFill>
                  <a:srgbClr val="A31515"/>
                </a:solidFill>
                <a:effectLst/>
                <a:latin typeface="Consolas" panose="020B0609020204030204" pitchFamily="49" charset="0"/>
              </a:rPr>
              <a:t>&gt;</a:t>
            </a:r>
            <a:endParaRPr lang="en-US" altLang="ja-JP" b="0" dirty="0">
              <a:solidFill>
                <a:srgbClr val="000000"/>
              </a:solidFill>
              <a:effectLst/>
              <a:latin typeface="Consolas" panose="020B0609020204030204" pitchFamily="49" charset="0"/>
            </a:endParaRP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a:t>
            </a:r>
          </a:p>
          <a:p>
            <a:br>
              <a:rPr lang="en-US" altLang="ja-JP"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main(</a:t>
            </a:r>
            <a:r>
              <a:rPr lang="en-US" altLang="ja-JP" b="0" dirty="0">
                <a:solidFill>
                  <a:srgbClr val="0000FF"/>
                </a:solidFill>
                <a:effectLst/>
                <a:latin typeface="Consolas" panose="020B0609020204030204" pitchFamily="49" charset="0"/>
              </a:rPr>
              <a:t>void</a:t>
            </a:r>
            <a:r>
              <a:rPr lang="en-US" altLang="ja-JP" b="0" dirty="0">
                <a:solidFill>
                  <a:srgbClr val="000000"/>
                </a:solidFill>
                <a:effectLst/>
                <a:latin typeface="Consolas" panose="020B0609020204030204" pitchFamily="49" charset="0"/>
              </a:rPr>
              <a:t>) {</a:t>
            </a:r>
          </a:p>
          <a:p>
            <a:pPr lvl="1"/>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b;</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なんか書く</a:t>
            </a:r>
            <a:r>
              <a:rPr lang="en-US" altLang="ja-JP" b="0" dirty="0">
                <a:solidFill>
                  <a:srgbClr val="000000"/>
                </a:solidFill>
                <a:effectLst/>
                <a:latin typeface="Consolas" panose="020B0609020204030204" pitchFamily="49" charset="0"/>
              </a:rPr>
              <a:t>) {</a:t>
            </a:r>
          </a:p>
          <a:p>
            <a:pPr lvl="2"/>
            <a:r>
              <a:rPr lang="en-US" altLang="ja-JP" b="0" dirty="0">
                <a:solidFill>
                  <a:srgbClr val="0000F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c;</a:t>
            </a:r>
          </a:p>
          <a:p>
            <a:pPr lvl="2"/>
            <a:r>
              <a:rPr lang="ja-JP" altLang="en-US" b="0" dirty="0">
                <a:solidFill>
                  <a:srgbClr val="000000"/>
                </a:solidFill>
                <a:effectLst/>
                <a:latin typeface="Consolas" panose="020B0609020204030204" pitchFamily="49" charset="0"/>
              </a:rPr>
              <a:t>なんか処理</a:t>
            </a:r>
          </a:p>
          <a:p>
            <a:pPr lvl="1"/>
            <a:r>
              <a:rPr lang="en-US" altLang="ja-JP" b="0" dirty="0">
                <a:solidFill>
                  <a:srgbClr val="000000"/>
                </a:solidFill>
                <a:effectLst/>
                <a:latin typeface="Consolas" panose="020B0609020204030204" pitchFamily="49" charset="0"/>
              </a:rPr>
              <a:t>}</a:t>
            </a:r>
          </a:p>
          <a:p>
            <a:pPr lvl="1"/>
            <a:br>
              <a:rPr lang="en-US" altLang="ja-JP" b="0" dirty="0">
                <a:solidFill>
                  <a:srgbClr val="000000"/>
                </a:solidFill>
                <a:effectLst/>
                <a:latin typeface="Consolas" panose="020B0609020204030204" pitchFamily="49" charset="0"/>
              </a:rPr>
            </a:br>
            <a:r>
              <a:rPr lang="ja-JP" altLang="en-US" b="0" dirty="0">
                <a:solidFill>
                  <a:srgbClr val="000000"/>
                </a:solidFill>
                <a:effectLst/>
                <a:latin typeface="Consolas" panose="020B0609020204030204" pitchFamily="49" charset="0"/>
              </a:rPr>
              <a:t>なんか処理</a:t>
            </a:r>
          </a:p>
          <a:p>
            <a:pPr lvl="1"/>
            <a:br>
              <a:rPr lang="ja-JP" altLang="en-US" b="0" dirty="0">
                <a:solidFill>
                  <a:srgbClr val="000000"/>
                </a:solidFill>
                <a:effectLst/>
                <a:latin typeface="Consolas" panose="020B0609020204030204" pitchFamily="49" charset="0"/>
              </a:rPr>
            </a:br>
            <a:r>
              <a:rPr lang="en-US" altLang="ja-JP" b="0" dirty="0">
                <a:solidFill>
                  <a:srgbClr val="0000FF"/>
                </a:solidFill>
                <a:effectLst/>
                <a:latin typeface="Consolas" panose="020B0609020204030204" pitchFamily="49" charset="0"/>
              </a:rPr>
              <a:t>return</a:t>
            </a:r>
            <a:r>
              <a:rPr lang="en-US" altLang="ja-JP" b="0" dirty="0">
                <a:solidFill>
                  <a:srgbClr val="000000"/>
                </a:solidFill>
                <a:effectLst/>
                <a:latin typeface="Consolas" panose="020B0609020204030204" pitchFamily="49" charset="0"/>
              </a:rPr>
              <a:t> </a:t>
            </a:r>
            <a:r>
              <a:rPr lang="en-US" altLang="ja-JP" b="0" dirty="0">
                <a:solidFill>
                  <a:srgbClr val="09885A"/>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a:t>
            </a:r>
          </a:p>
        </p:txBody>
      </p:sp>
      <p:sp>
        <p:nvSpPr>
          <p:cNvPr id="12" name="右中かっこ 11">
            <a:extLst>
              <a:ext uri="{FF2B5EF4-FFF2-40B4-BE49-F238E27FC236}">
                <a16:creationId xmlns:a16="http://schemas.microsoft.com/office/drawing/2014/main" id="{FFCC92DF-BCA6-4FDF-8E63-91690E086821}"/>
              </a:ext>
            </a:extLst>
          </p:cNvPr>
          <p:cNvSpPr/>
          <p:nvPr/>
        </p:nvSpPr>
        <p:spPr>
          <a:xfrm>
            <a:off x="3362632" y="4114799"/>
            <a:ext cx="265471" cy="914400"/>
          </a:xfrm>
          <a:prstGeom prst="rightBrace">
            <a:avLst>
              <a:gd name="adj1" fmla="val 55280"/>
              <a:gd name="adj2" fmla="val 493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2493439-7C41-4835-9529-DD28EB6513C2}"/>
              </a:ext>
            </a:extLst>
          </p:cNvPr>
          <p:cNvSpPr txBox="1"/>
          <p:nvPr/>
        </p:nvSpPr>
        <p:spPr>
          <a:xfrm>
            <a:off x="3829665" y="4371944"/>
            <a:ext cx="1737851" cy="400110"/>
          </a:xfrm>
          <a:prstGeom prst="rect">
            <a:avLst/>
          </a:prstGeom>
          <a:noFill/>
        </p:spPr>
        <p:txBody>
          <a:bodyPr wrap="square" rtlCol="0">
            <a:spAutoFit/>
          </a:bodyPr>
          <a:lstStyle/>
          <a:p>
            <a:r>
              <a:rPr kumimoji="1" lang="en-US" altLang="ja-JP" sz="2000" dirty="0"/>
              <a:t>c</a:t>
            </a:r>
            <a:r>
              <a:rPr kumimoji="1" lang="ja-JP" altLang="en-US" sz="2000" dirty="0"/>
              <a:t>のスコープ</a:t>
            </a:r>
          </a:p>
        </p:txBody>
      </p:sp>
      <p:sp>
        <p:nvSpPr>
          <p:cNvPr id="14" name="右中かっこ 13">
            <a:extLst>
              <a:ext uri="{FF2B5EF4-FFF2-40B4-BE49-F238E27FC236}">
                <a16:creationId xmlns:a16="http://schemas.microsoft.com/office/drawing/2014/main" id="{0AECD5DF-086C-420D-8715-FA035E256F90}"/>
              </a:ext>
            </a:extLst>
          </p:cNvPr>
          <p:cNvSpPr/>
          <p:nvPr/>
        </p:nvSpPr>
        <p:spPr>
          <a:xfrm>
            <a:off x="5466735" y="2740125"/>
            <a:ext cx="498988" cy="3550063"/>
          </a:xfrm>
          <a:prstGeom prst="rightBrace">
            <a:avLst>
              <a:gd name="adj1" fmla="val 55280"/>
              <a:gd name="adj2" fmla="val 493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AFF2EB-4690-4291-B8C6-EBCFA7C33B7A}"/>
              </a:ext>
            </a:extLst>
          </p:cNvPr>
          <p:cNvSpPr txBox="1"/>
          <p:nvPr/>
        </p:nvSpPr>
        <p:spPr>
          <a:xfrm>
            <a:off x="8490155" y="4014819"/>
            <a:ext cx="1737851" cy="400110"/>
          </a:xfrm>
          <a:prstGeom prst="rect">
            <a:avLst/>
          </a:prstGeom>
          <a:noFill/>
        </p:spPr>
        <p:txBody>
          <a:bodyPr wrap="square" rtlCol="0">
            <a:spAutoFit/>
          </a:bodyPr>
          <a:lstStyle/>
          <a:p>
            <a:r>
              <a:rPr kumimoji="1" lang="en-US" altLang="ja-JP" sz="2000" dirty="0"/>
              <a:t>a</a:t>
            </a:r>
            <a:r>
              <a:rPr kumimoji="1" lang="ja-JP" altLang="en-US" sz="2000" dirty="0"/>
              <a:t>のスコープ</a:t>
            </a:r>
          </a:p>
        </p:txBody>
      </p:sp>
      <p:sp>
        <p:nvSpPr>
          <p:cNvPr id="16" name="右中かっこ 15">
            <a:extLst>
              <a:ext uri="{FF2B5EF4-FFF2-40B4-BE49-F238E27FC236}">
                <a16:creationId xmlns:a16="http://schemas.microsoft.com/office/drawing/2014/main" id="{C22BB366-1C37-4228-8523-AD653AB1A324}"/>
              </a:ext>
            </a:extLst>
          </p:cNvPr>
          <p:cNvSpPr/>
          <p:nvPr/>
        </p:nvSpPr>
        <p:spPr>
          <a:xfrm>
            <a:off x="7821559" y="2044493"/>
            <a:ext cx="503905" cy="4448382"/>
          </a:xfrm>
          <a:prstGeom prst="rightBrace">
            <a:avLst>
              <a:gd name="adj1" fmla="val 55280"/>
              <a:gd name="adj2" fmla="val 49395"/>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DFC5800-5328-49B8-B134-81BD9E364764}"/>
              </a:ext>
            </a:extLst>
          </p:cNvPr>
          <p:cNvSpPr txBox="1"/>
          <p:nvPr/>
        </p:nvSpPr>
        <p:spPr>
          <a:xfrm>
            <a:off x="6236109" y="4467501"/>
            <a:ext cx="1737851" cy="400110"/>
          </a:xfrm>
          <a:prstGeom prst="rect">
            <a:avLst/>
          </a:prstGeom>
          <a:noFill/>
        </p:spPr>
        <p:txBody>
          <a:bodyPr wrap="square" rtlCol="0">
            <a:spAutoFit/>
          </a:bodyPr>
          <a:lstStyle/>
          <a:p>
            <a:r>
              <a:rPr kumimoji="1" lang="en-US" altLang="ja-JP" sz="2000" dirty="0"/>
              <a:t>b</a:t>
            </a:r>
            <a:r>
              <a:rPr kumimoji="1" lang="ja-JP" altLang="en-US" sz="2000" dirty="0"/>
              <a:t>のスコープ</a:t>
            </a:r>
          </a:p>
        </p:txBody>
      </p:sp>
    </p:spTree>
    <p:extLst>
      <p:ext uri="{BB962C8B-B14F-4D97-AF65-F5344CB8AC3E}">
        <p14:creationId xmlns:p14="http://schemas.microsoft.com/office/powerpoint/2010/main" val="976225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04CB3-4403-4E99-8AAA-18D2CEAB02AB}"/>
              </a:ext>
            </a:extLst>
          </p:cNvPr>
          <p:cNvSpPr>
            <a:spLocks noGrp="1"/>
          </p:cNvSpPr>
          <p:nvPr>
            <p:ph type="title"/>
          </p:nvPr>
        </p:nvSpPr>
        <p:spPr/>
        <p:txBody>
          <a:bodyPr/>
          <a:lstStyle/>
          <a:p>
            <a:r>
              <a:rPr kumimoji="1" lang="ja-JP" altLang="en-US" dirty="0"/>
              <a:t>変数のスコープ</a:t>
            </a:r>
          </a:p>
        </p:txBody>
      </p:sp>
      <p:sp>
        <p:nvSpPr>
          <p:cNvPr id="3" name="コンテンツ プレースホルダー 2">
            <a:extLst>
              <a:ext uri="{FF2B5EF4-FFF2-40B4-BE49-F238E27FC236}">
                <a16:creationId xmlns:a16="http://schemas.microsoft.com/office/drawing/2014/main" id="{433EC49E-761E-425D-ABF2-78F257FE4E41}"/>
              </a:ext>
            </a:extLst>
          </p:cNvPr>
          <p:cNvSpPr>
            <a:spLocks noGrp="1"/>
          </p:cNvSpPr>
          <p:nvPr>
            <p:ph idx="1"/>
          </p:nvPr>
        </p:nvSpPr>
        <p:spPr/>
        <p:txBody>
          <a:bodyPr/>
          <a:lstStyle/>
          <a:p>
            <a:r>
              <a:rPr kumimoji="1" lang="ja-JP" altLang="en-US" dirty="0"/>
              <a:t>スコープはなるべく小さくなるようにすべき</a:t>
            </a:r>
            <a:endParaRPr kumimoji="1" lang="en-US" altLang="ja-JP" dirty="0"/>
          </a:p>
          <a:p>
            <a:pPr>
              <a:buFont typeface="Wingdings" panose="05000000000000000000" pitchFamily="2" charset="2"/>
              <a:buChar char="Ø"/>
            </a:pPr>
            <a:r>
              <a:rPr kumimoji="1" lang="ja-JP" altLang="en-US" dirty="0"/>
              <a:t>変数の挙動の把握がしやすいため</a:t>
            </a:r>
            <a:endParaRPr kumimoji="1" lang="en-US" altLang="ja-JP" dirty="0"/>
          </a:p>
          <a:p>
            <a:r>
              <a:rPr kumimoji="1" lang="ja-JP" altLang="en-US" dirty="0"/>
              <a:t>グローバル変数はあまり使うべきでない、というのが</a:t>
            </a:r>
            <a:r>
              <a:rPr kumimoji="1" lang="ja-JP" altLang="en-US" b="1" u="sng" dirty="0"/>
              <a:t>一般論</a:t>
            </a:r>
          </a:p>
        </p:txBody>
      </p:sp>
    </p:spTree>
    <p:extLst>
      <p:ext uri="{BB962C8B-B14F-4D97-AF65-F5344CB8AC3E}">
        <p14:creationId xmlns:p14="http://schemas.microsoft.com/office/powerpoint/2010/main" val="214080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49D74-5FFB-4C38-8C02-F981D20C2CD4}"/>
              </a:ext>
            </a:extLst>
          </p:cNvPr>
          <p:cNvSpPr>
            <a:spLocks noGrp="1"/>
          </p:cNvSpPr>
          <p:nvPr>
            <p:ph type="title"/>
          </p:nvPr>
        </p:nvSpPr>
        <p:spPr/>
        <p:txBody>
          <a:bodyPr/>
          <a:lstStyle/>
          <a:p>
            <a:r>
              <a:rPr kumimoji="1" lang="ja-JP" altLang="en-US" dirty="0"/>
              <a:t>変数のスコープ</a:t>
            </a:r>
          </a:p>
        </p:txBody>
      </p:sp>
      <p:sp>
        <p:nvSpPr>
          <p:cNvPr id="3" name="コンテンツ プレースホルダー 2">
            <a:extLst>
              <a:ext uri="{FF2B5EF4-FFF2-40B4-BE49-F238E27FC236}">
                <a16:creationId xmlns:a16="http://schemas.microsoft.com/office/drawing/2014/main" id="{D4ADDB69-029D-490C-AA07-8E1DC4CEF07C}"/>
              </a:ext>
            </a:extLst>
          </p:cNvPr>
          <p:cNvSpPr>
            <a:spLocks noGrp="1"/>
          </p:cNvSpPr>
          <p:nvPr>
            <p:ph idx="1"/>
          </p:nvPr>
        </p:nvSpPr>
        <p:spPr/>
        <p:txBody>
          <a:bodyPr/>
          <a:lstStyle/>
          <a:p>
            <a:pPr marL="0" indent="0">
              <a:buNone/>
            </a:pPr>
            <a:r>
              <a:rPr kumimoji="1" lang="ja-JP" altLang="en-US" dirty="0"/>
              <a:t>しかし･･･</a:t>
            </a:r>
            <a:endParaRPr kumimoji="1" lang="en-US" altLang="ja-JP" dirty="0"/>
          </a:p>
          <a:p>
            <a:r>
              <a:rPr kumimoji="1" lang="ja-JP" altLang="en-US" dirty="0"/>
              <a:t>競プロではスコープによって挙動が把握しづらくなるほど大規模なプログラムを書くことはあまりない</a:t>
            </a:r>
            <a:r>
              <a:rPr kumimoji="1" lang="en-US" altLang="ja-JP" dirty="0"/>
              <a:t>(</a:t>
            </a:r>
            <a:r>
              <a:rPr kumimoji="1" lang="ja-JP" altLang="en-US" dirty="0"/>
              <a:t>と思う</a:t>
            </a:r>
            <a:r>
              <a:rPr kumimoji="1" lang="en-US" altLang="ja-JP" dirty="0"/>
              <a:t>)</a:t>
            </a:r>
          </a:p>
          <a:p>
            <a:endParaRPr kumimoji="1" lang="en-US" altLang="ja-JP" dirty="0"/>
          </a:p>
          <a:p>
            <a:pPr marL="0" indent="0">
              <a:buNone/>
            </a:pPr>
            <a:r>
              <a:rPr kumimoji="1" lang="ja-JP" altLang="en-US" dirty="0"/>
              <a:t>グローバル変数の利点</a:t>
            </a:r>
            <a:endParaRPr kumimoji="1" lang="en-US" altLang="ja-JP" dirty="0"/>
          </a:p>
          <a:p>
            <a:r>
              <a:rPr kumimoji="1" lang="ja-JP" altLang="en-US" dirty="0"/>
              <a:t>どこからでも使える</a:t>
            </a:r>
            <a:endParaRPr kumimoji="1" lang="en-US" altLang="ja-JP" dirty="0"/>
          </a:p>
          <a:p>
            <a:r>
              <a:rPr kumimoji="1" lang="ja-JP" altLang="en-US" dirty="0"/>
              <a:t>明示せずとも配列の</a:t>
            </a:r>
            <a:r>
              <a:rPr kumimoji="1" lang="en-US" altLang="ja-JP" dirty="0"/>
              <a:t>0</a:t>
            </a:r>
            <a:r>
              <a:rPr kumimoji="1" lang="ja-JP" altLang="en-US" dirty="0"/>
              <a:t>初期化が行われる</a:t>
            </a:r>
            <a:endParaRPr kumimoji="1" lang="en-US" altLang="ja-JP" dirty="0"/>
          </a:p>
          <a:p>
            <a:r>
              <a:rPr kumimoji="1" lang="ja-JP" altLang="en-US" dirty="0"/>
              <a:t>配列の要素数が大きめに宣言できる</a:t>
            </a:r>
          </a:p>
        </p:txBody>
      </p:sp>
    </p:spTree>
    <p:extLst>
      <p:ext uri="{BB962C8B-B14F-4D97-AF65-F5344CB8AC3E}">
        <p14:creationId xmlns:p14="http://schemas.microsoft.com/office/powerpoint/2010/main" val="863908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A6C90-FBFA-4152-8C41-BAB4232A5F7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6DB6D56-A34B-462A-9B49-4FA08DA68048}"/>
              </a:ext>
            </a:extLst>
          </p:cNvPr>
          <p:cNvSpPr>
            <a:spLocks noGrp="1"/>
          </p:cNvSpPr>
          <p:nvPr>
            <p:ph idx="1"/>
          </p:nvPr>
        </p:nvSpPr>
        <p:spPr/>
        <p:txBody>
          <a:bodyPr/>
          <a:lstStyle/>
          <a:p>
            <a:r>
              <a:rPr kumimoji="1" lang="ja-JP" altLang="en-US" dirty="0"/>
              <a:t>変数のスコープ</a:t>
            </a:r>
            <a:r>
              <a:rPr kumimoji="1" lang="en-US" altLang="ja-JP" dirty="0"/>
              <a:t>(</a:t>
            </a:r>
            <a:r>
              <a:rPr kumimoji="1" lang="ja-JP" altLang="en-US" dirty="0"/>
              <a:t>寿命</a:t>
            </a:r>
            <a:r>
              <a:rPr kumimoji="1" lang="en-US" altLang="ja-JP" dirty="0"/>
              <a:t>)</a:t>
            </a:r>
            <a:r>
              <a:rPr kumimoji="1" lang="ja-JP" altLang="en-US" dirty="0"/>
              <a:t>はブロックの始まりから終わりまで</a:t>
            </a:r>
            <a:endParaRPr kumimoji="1" lang="en-US" altLang="ja-JP" dirty="0"/>
          </a:p>
          <a:p>
            <a:r>
              <a:rPr kumimoji="1" lang="en-US" altLang="ja-JP" dirty="0"/>
              <a:t>int main() </a:t>
            </a:r>
            <a:r>
              <a:rPr kumimoji="1" lang="ja-JP" altLang="en-US" dirty="0"/>
              <a:t>外で変数宣言するとグローバル変数になる</a:t>
            </a:r>
            <a:endParaRPr lang="en-US" altLang="ja-JP" dirty="0"/>
          </a:p>
          <a:p>
            <a:r>
              <a:rPr kumimoji="1" lang="ja-JP" altLang="en-US" dirty="0"/>
              <a:t>グローバル変数を使うことを</a:t>
            </a:r>
            <a:r>
              <a:rPr kumimoji="1" lang="en-US" altLang="ja-JP" dirty="0"/>
              <a:t>(</a:t>
            </a:r>
            <a:r>
              <a:rPr kumimoji="1" lang="ja-JP" altLang="en-US" dirty="0"/>
              <a:t>競プロでは</a:t>
            </a:r>
            <a:r>
              <a:rPr kumimoji="1" lang="en-US" altLang="ja-JP"/>
              <a:t>)</a:t>
            </a:r>
            <a:r>
              <a:rPr kumimoji="1" lang="ja-JP" altLang="en-US"/>
              <a:t>あまりためらわなくて良い。</a:t>
            </a:r>
            <a:endParaRPr kumimoji="1" lang="en-US" altLang="ja-JP" dirty="0"/>
          </a:p>
        </p:txBody>
      </p:sp>
    </p:spTree>
    <p:extLst>
      <p:ext uri="{BB962C8B-B14F-4D97-AF65-F5344CB8AC3E}">
        <p14:creationId xmlns:p14="http://schemas.microsoft.com/office/powerpoint/2010/main" val="3590789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8D54A-0410-4E35-BAF5-AB94566F3077}"/>
              </a:ext>
            </a:extLst>
          </p:cNvPr>
          <p:cNvSpPr>
            <a:spLocks noGrp="1"/>
          </p:cNvSpPr>
          <p:nvPr>
            <p:ph type="title"/>
          </p:nvPr>
        </p:nvSpPr>
        <p:spPr/>
        <p:txBody>
          <a:bodyPr/>
          <a:lstStyle/>
          <a:p>
            <a:r>
              <a:rPr kumimoji="1" lang="ja-JP" altLang="en-US" dirty="0"/>
              <a:t>演習</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264043E6-D82D-48A1-9638-3050B462E8DD}"/>
              </a:ext>
            </a:extLst>
          </p:cNvPr>
          <p:cNvSpPr>
            <a:spLocks noGrp="1"/>
          </p:cNvSpPr>
          <p:nvPr>
            <p:ph idx="1"/>
          </p:nvPr>
        </p:nvSpPr>
        <p:spPr>
          <a:xfrm>
            <a:off x="240891" y="1833307"/>
            <a:ext cx="2767780" cy="4351338"/>
          </a:xfrm>
        </p:spPr>
        <p:txBody>
          <a:bodyPr/>
          <a:lstStyle/>
          <a:p>
            <a:r>
              <a:rPr lang="en-US" altLang="ja-JP" sz="2400" dirty="0"/>
              <a:t>n</a:t>
            </a:r>
            <a:r>
              <a:rPr lang="ja-JP" altLang="en-US" sz="2400" dirty="0"/>
              <a:t>段ピラミッドを描画するプログラムを作成せよ。</a:t>
            </a:r>
            <a:endParaRPr lang="en-US" altLang="ja-JP" sz="2400" dirty="0"/>
          </a:p>
          <a:p>
            <a:pPr marL="0" indent="0">
              <a:buNone/>
            </a:pPr>
            <a:r>
              <a:rPr kumimoji="1" lang="ja-JP" altLang="en-US" sz="2400" dirty="0"/>
              <a:t>例</a:t>
            </a:r>
            <a:r>
              <a:rPr kumimoji="1" lang="en-US" altLang="ja-JP" sz="2400" dirty="0"/>
              <a:t>:</a:t>
            </a:r>
            <a:endParaRPr kumimoji="1" lang="ja-JP" altLang="en-US" sz="2400" dirty="0"/>
          </a:p>
        </p:txBody>
      </p:sp>
      <p:graphicFrame>
        <p:nvGraphicFramePr>
          <p:cNvPr id="4" name="表 3">
            <a:extLst>
              <a:ext uri="{FF2B5EF4-FFF2-40B4-BE49-F238E27FC236}">
                <a16:creationId xmlns:a16="http://schemas.microsoft.com/office/drawing/2014/main" id="{C7632BD3-CD3F-4D25-8389-822D70613174}"/>
              </a:ext>
            </a:extLst>
          </p:cNvPr>
          <p:cNvGraphicFramePr>
            <a:graphicFrameLocks noGrp="1"/>
          </p:cNvGraphicFramePr>
          <p:nvPr>
            <p:extLst/>
          </p:nvPr>
        </p:nvGraphicFramePr>
        <p:xfrm>
          <a:off x="382638" y="3429000"/>
          <a:ext cx="2484285" cy="228600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5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solidFill>
                  </a:tcPr>
                </a:tc>
                <a:extLst>
                  <a:ext uri="{0D108BD9-81ED-4DB2-BD59-A6C34878D82A}">
                    <a16:rowId xmlns:a16="http://schemas.microsoft.com/office/drawing/2014/main" val="546966801"/>
                  </a:ext>
                </a:extLst>
              </a:tr>
            </a:tbl>
          </a:graphicData>
        </a:graphic>
      </p:graphicFrame>
      <p:sp>
        <p:nvSpPr>
          <p:cNvPr id="5" name="コンテンツ プレースホルダー 2">
            <a:extLst>
              <a:ext uri="{FF2B5EF4-FFF2-40B4-BE49-F238E27FC236}">
                <a16:creationId xmlns:a16="http://schemas.microsoft.com/office/drawing/2014/main" id="{D3A0F36E-0109-4B57-A669-5F96B0AB3FE7}"/>
              </a:ext>
            </a:extLst>
          </p:cNvPr>
          <p:cNvSpPr txBox="1">
            <a:spLocks/>
          </p:cNvSpPr>
          <p:nvPr/>
        </p:nvSpPr>
        <p:spPr>
          <a:xfrm>
            <a:off x="3156156" y="1833307"/>
            <a:ext cx="29398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o</a:t>
            </a:r>
            <a:r>
              <a:rPr lang="ja-JP" altLang="en-US" sz="2400" dirty="0"/>
              <a:t>と</a:t>
            </a:r>
            <a:r>
              <a:rPr lang="en-US" altLang="ja-JP" sz="2400" dirty="0"/>
              <a:t>x</a:t>
            </a:r>
            <a:r>
              <a:rPr lang="ja-JP" altLang="en-US" sz="2400" dirty="0"/>
              <a:t>で構成された文字列から、</a:t>
            </a:r>
            <a:r>
              <a:rPr lang="en-US" altLang="ja-JP" sz="2400" dirty="0"/>
              <a:t>o</a:t>
            </a:r>
            <a:r>
              <a:rPr lang="ja-JP" altLang="en-US" sz="2400" dirty="0"/>
              <a:t>の個数を数えるプログラムを作成せよ。</a:t>
            </a:r>
            <a:endParaRPr lang="en-US" altLang="ja-JP" sz="2400" dirty="0"/>
          </a:p>
          <a:p>
            <a:pPr marL="0" indent="0">
              <a:buNone/>
            </a:pPr>
            <a:r>
              <a:rPr lang="ja-JP" altLang="en-US" sz="2400" dirty="0"/>
              <a:t>例</a:t>
            </a:r>
            <a:r>
              <a:rPr lang="en-US" altLang="ja-JP" sz="2400" dirty="0"/>
              <a:t>:</a:t>
            </a:r>
          </a:p>
          <a:p>
            <a:pPr marL="0" indent="0">
              <a:buNone/>
            </a:pPr>
            <a:endParaRPr lang="en-US" altLang="ja-JP" dirty="0"/>
          </a:p>
        </p:txBody>
      </p:sp>
      <p:graphicFrame>
        <p:nvGraphicFramePr>
          <p:cNvPr id="6" name="表 5">
            <a:extLst>
              <a:ext uri="{FF2B5EF4-FFF2-40B4-BE49-F238E27FC236}">
                <a16:creationId xmlns:a16="http://schemas.microsoft.com/office/drawing/2014/main" id="{DA6AEB5F-832E-4709-B880-6CCBCCD53440}"/>
              </a:ext>
            </a:extLst>
          </p:cNvPr>
          <p:cNvGraphicFramePr>
            <a:graphicFrameLocks noGrp="1"/>
          </p:cNvGraphicFramePr>
          <p:nvPr>
            <p:extLst/>
          </p:nvPr>
        </p:nvGraphicFramePr>
        <p:xfrm>
          <a:off x="3383936" y="3899967"/>
          <a:ext cx="2484285" cy="82296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err="1">
                          <a:solidFill>
                            <a:schemeClr val="bg1"/>
                          </a:solidFill>
                          <a:latin typeface="ＭＳ ゴシック" panose="020B0609070205080204" pitchFamily="49" charset="-128"/>
                          <a:ea typeface="ＭＳ ゴシック" panose="020B0609070205080204" pitchFamily="49" charset="-128"/>
                        </a:rPr>
                        <a:t>xoxxoxo</a:t>
                      </a:r>
                      <a:r>
                        <a:rPr kumimoji="1" lang="en-US" altLang="ja-JP" sz="2400" dirty="0">
                          <a:solidFill>
                            <a:schemeClr val="bg1"/>
                          </a:solidFill>
                          <a:latin typeface="ＭＳ ゴシック" panose="020B0609070205080204" pitchFamily="49" charset="-128"/>
                          <a:ea typeface="ＭＳ ゴシック" panose="020B0609070205080204" pitchFamily="49" charset="-128"/>
                        </a:rPr>
                        <a:t>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3</a:t>
                      </a:r>
                    </a:p>
                  </a:txBody>
                  <a:tcPr>
                    <a:solidFill>
                      <a:schemeClr val="tx1"/>
                    </a:solidFill>
                  </a:tcPr>
                </a:tc>
                <a:extLst>
                  <a:ext uri="{0D108BD9-81ED-4DB2-BD59-A6C34878D82A}">
                    <a16:rowId xmlns:a16="http://schemas.microsoft.com/office/drawing/2014/main" val="546966801"/>
                  </a:ext>
                </a:extLst>
              </a:tr>
            </a:tbl>
          </a:graphicData>
        </a:graphic>
      </p:graphicFrame>
      <p:sp>
        <p:nvSpPr>
          <p:cNvPr id="7" name="コンテンツ プレースホルダー 2">
            <a:extLst>
              <a:ext uri="{FF2B5EF4-FFF2-40B4-BE49-F238E27FC236}">
                <a16:creationId xmlns:a16="http://schemas.microsoft.com/office/drawing/2014/main" id="{B6708853-D346-42E4-85D7-68923C171197}"/>
              </a:ext>
            </a:extLst>
          </p:cNvPr>
          <p:cNvSpPr txBox="1">
            <a:spLocks/>
          </p:cNvSpPr>
          <p:nvPr/>
        </p:nvSpPr>
        <p:spPr>
          <a:xfrm>
            <a:off x="6243487" y="1833307"/>
            <a:ext cx="2767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a</a:t>
            </a:r>
            <a:r>
              <a:rPr lang="ja-JP" altLang="en-US" sz="2400" dirty="0"/>
              <a:t>の</a:t>
            </a:r>
            <a:r>
              <a:rPr lang="en-US" altLang="ja-JP" sz="2400" dirty="0"/>
              <a:t>n</a:t>
            </a:r>
            <a:r>
              <a:rPr lang="ja-JP" altLang="en-US" sz="2400" dirty="0"/>
              <a:t>乗を求めるプログラムを作成せよ</a:t>
            </a:r>
            <a:endParaRPr lang="en-US" altLang="ja-JP" sz="2400" dirty="0"/>
          </a:p>
          <a:p>
            <a:pPr marL="0" indent="0">
              <a:buNone/>
            </a:pPr>
            <a:r>
              <a:rPr lang="ja-JP" altLang="en-US" sz="2400" dirty="0"/>
              <a:t>例</a:t>
            </a:r>
            <a:r>
              <a:rPr lang="en-US" altLang="ja-JP" sz="2400" dirty="0"/>
              <a:t>: 2</a:t>
            </a:r>
            <a:r>
              <a:rPr lang="ja-JP" altLang="en-US" sz="2400" dirty="0"/>
              <a:t>の</a:t>
            </a:r>
            <a:r>
              <a:rPr lang="en-US" altLang="ja-JP" sz="2400" dirty="0"/>
              <a:t>10</a:t>
            </a:r>
            <a:r>
              <a:rPr lang="ja-JP" altLang="en-US" sz="2400" dirty="0"/>
              <a:t>乗</a:t>
            </a:r>
            <a:endParaRPr lang="en-US" altLang="ja-JP" sz="2400" dirty="0"/>
          </a:p>
          <a:p>
            <a:pPr marL="0" indent="0">
              <a:buNone/>
            </a:pPr>
            <a:endParaRPr lang="en-US" altLang="ja-JP" dirty="0"/>
          </a:p>
        </p:txBody>
      </p:sp>
      <p:graphicFrame>
        <p:nvGraphicFramePr>
          <p:cNvPr id="8" name="表 7">
            <a:extLst>
              <a:ext uri="{FF2B5EF4-FFF2-40B4-BE49-F238E27FC236}">
                <a16:creationId xmlns:a16="http://schemas.microsoft.com/office/drawing/2014/main" id="{D7DA27B7-2858-4C0D-8F81-38D4D611C8D8}"/>
              </a:ext>
            </a:extLst>
          </p:cNvPr>
          <p:cNvGraphicFramePr>
            <a:graphicFrameLocks noGrp="1"/>
          </p:cNvGraphicFramePr>
          <p:nvPr>
            <p:extLst/>
          </p:nvPr>
        </p:nvGraphicFramePr>
        <p:xfrm>
          <a:off x="6385234" y="3488487"/>
          <a:ext cx="2484285" cy="822960"/>
        </p:xfrm>
        <a:graphic>
          <a:graphicData uri="http://schemas.openxmlformats.org/drawingml/2006/table">
            <a:tbl>
              <a:tblPr firstRow="1" bandRow="1">
                <a:tableStyleId>{2D5ABB26-0587-4C30-8999-92F81FD0307C}</a:tableStyleId>
              </a:tblPr>
              <a:tblGrid>
                <a:gridCol w="2484285">
                  <a:extLst>
                    <a:ext uri="{9D8B030D-6E8A-4147-A177-3AD203B41FA5}">
                      <a16:colId xmlns:a16="http://schemas.microsoft.com/office/drawing/2014/main" val="2177321634"/>
                    </a:ext>
                  </a:extLst>
                </a:gridCol>
              </a:tblGrid>
              <a:tr h="0">
                <a:tc>
                  <a:txBody>
                    <a:bodyPr/>
                    <a:lstStyle/>
                    <a:p>
                      <a:r>
                        <a:rPr kumimoji="1" lang="en-US" altLang="ja-JP" sz="2400" dirty="0">
                          <a:solidFill>
                            <a:schemeClr val="bg1"/>
                          </a:solidFill>
                          <a:latin typeface="ＭＳ ゴシック" panose="020B0609070205080204" pitchFamily="49" charset="-128"/>
                          <a:ea typeface="ＭＳ ゴシック" panose="020B0609070205080204" pitchFamily="49" charset="-128"/>
                        </a:rPr>
                        <a:t>2 10 (</a:t>
                      </a:r>
                      <a:r>
                        <a:rPr kumimoji="1" lang="ja-JP" altLang="en-US" sz="2400" dirty="0">
                          <a:solidFill>
                            <a:schemeClr val="bg1"/>
                          </a:solidFill>
                          <a:latin typeface="ＭＳ ゴシック" panose="020B0609070205080204" pitchFamily="49" charset="-128"/>
                          <a:ea typeface="ＭＳ ゴシック" panose="020B0609070205080204" pitchFamily="49" charset="-128"/>
                        </a:rPr>
                        <a:t>入力</a:t>
                      </a:r>
                      <a:r>
                        <a:rPr kumimoji="1" lang="en-US" altLang="ja-JP" sz="2400" dirty="0">
                          <a:solidFill>
                            <a:schemeClr val="bg1"/>
                          </a:solidFill>
                          <a:latin typeface="ＭＳ ゴシック" panose="020B0609070205080204" pitchFamily="49" charset="-128"/>
                          <a:ea typeface="ＭＳ ゴシック" panose="020B0609070205080204" pitchFamily="49" charset="-128"/>
                        </a:rPr>
                        <a:t>)</a:t>
                      </a:r>
                    </a:p>
                    <a:p>
                      <a:r>
                        <a:rPr kumimoji="1" lang="en-US" altLang="ja-JP" sz="2400" dirty="0">
                          <a:solidFill>
                            <a:schemeClr val="bg1"/>
                          </a:solidFill>
                          <a:latin typeface="ＭＳ ゴシック" panose="020B0609070205080204" pitchFamily="49" charset="-128"/>
                          <a:ea typeface="ＭＳ ゴシック" panose="020B0609070205080204" pitchFamily="49" charset="-128"/>
                        </a:rPr>
                        <a:t>1024</a:t>
                      </a:r>
                    </a:p>
                  </a:txBody>
                  <a:tcPr>
                    <a:solidFill>
                      <a:schemeClr val="tx1"/>
                    </a:solidFill>
                  </a:tcPr>
                </a:tc>
                <a:extLst>
                  <a:ext uri="{0D108BD9-81ED-4DB2-BD59-A6C34878D82A}">
                    <a16:rowId xmlns:a16="http://schemas.microsoft.com/office/drawing/2014/main" val="546966801"/>
                  </a:ext>
                </a:extLst>
              </a:tr>
            </a:tbl>
          </a:graphicData>
        </a:graphic>
      </p:graphicFrame>
      <p:sp>
        <p:nvSpPr>
          <p:cNvPr id="9" name="コンテンツ プレースホルダー 2">
            <a:extLst>
              <a:ext uri="{FF2B5EF4-FFF2-40B4-BE49-F238E27FC236}">
                <a16:creationId xmlns:a16="http://schemas.microsoft.com/office/drawing/2014/main" id="{6A7A040F-6641-414F-ACEB-C24C65871C1E}"/>
              </a:ext>
            </a:extLst>
          </p:cNvPr>
          <p:cNvSpPr txBox="1">
            <a:spLocks/>
          </p:cNvSpPr>
          <p:nvPr/>
        </p:nvSpPr>
        <p:spPr>
          <a:xfrm>
            <a:off x="9011266" y="1833307"/>
            <a:ext cx="27677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ABC005_B</a:t>
            </a:r>
          </a:p>
          <a:p>
            <a:r>
              <a:rPr lang="en-US" altLang="ja-JP" sz="2400" dirty="0"/>
              <a:t>ABC081_B</a:t>
            </a:r>
          </a:p>
          <a:p>
            <a:pPr marL="0" indent="0">
              <a:buNone/>
            </a:pPr>
            <a:endParaRPr lang="en-US" altLang="ja-JP" sz="2400" dirty="0"/>
          </a:p>
          <a:p>
            <a:pPr marL="0" indent="0">
              <a:buNone/>
            </a:pPr>
            <a:r>
              <a:rPr lang="en-US" altLang="ja-JP" sz="2000" dirty="0"/>
              <a:t>[</a:t>
            </a:r>
            <a:r>
              <a:rPr lang="ja-JP" altLang="en-US" sz="2000" dirty="0"/>
              <a:t>早く終わった人向け</a:t>
            </a:r>
            <a:r>
              <a:rPr lang="en-US" altLang="ja-JP" sz="2000" dirty="0"/>
              <a:t>]</a:t>
            </a:r>
          </a:p>
          <a:p>
            <a:r>
              <a:rPr lang="en-US" altLang="ja-JP" sz="2400" dirty="0"/>
              <a:t>ABC014_A</a:t>
            </a:r>
          </a:p>
          <a:p>
            <a:r>
              <a:rPr lang="en-US" altLang="ja-JP" sz="2400" dirty="0"/>
              <a:t>ABC046_B</a:t>
            </a:r>
          </a:p>
        </p:txBody>
      </p:sp>
    </p:spTree>
    <p:extLst>
      <p:ext uri="{BB962C8B-B14F-4D97-AF65-F5344CB8AC3E}">
        <p14:creationId xmlns:p14="http://schemas.microsoft.com/office/powerpoint/2010/main" val="336882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7EEDC-1768-495D-8184-57E74ED4BF8F}"/>
              </a:ext>
            </a:extLst>
          </p:cNvPr>
          <p:cNvSpPr>
            <a:spLocks noGrp="1"/>
          </p:cNvSpPr>
          <p:nvPr>
            <p:ph type="title"/>
          </p:nvPr>
        </p:nvSpPr>
        <p:spPr/>
        <p:txBody>
          <a:bodyPr/>
          <a:lstStyle/>
          <a:p>
            <a:r>
              <a:rPr kumimoji="1" lang="en-US" altLang="ja-JP" dirty="0"/>
              <a:t>ABC081 B</a:t>
            </a:r>
            <a:endParaRPr kumimoji="1" lang="ja-JP" altLang="en-US" dirty="0"/>
          </a:p>
        </p:txBody>
      </p:sp>
      <p:sp>
        <p:nvSpPr>
          <p:cNvPr id="3" name="コンテンツ プレースホルダー 2">
            <a:extLst>
              <a:ext uri="{FF2B5EF4-FFF2-40B4-BE49-F238E27FC236}">
                <a16:creationId xmlns:a16="http://schemas.microsoft.com/office/drawing/2014/main" id="{66EE44CC-25BC-4F3D-9E33-9999915D5AD0}"/>
              </a:ext>
            </a:extLst>
          </p:cNvPr>
          <p:cNvSpPr>
            <a:spLocks noGrp="1"/>
          </p:cNvSpPr>
          <p:nvPr>
            <p:ph idx="1"/>
          </p:nvPr>
        </p:nvSpPr>
        <p:spPr/>
        <p:txBody>
          <a:bodyPr/>
          <a:lstStyle/>
          <a:p>
            <a:pPr marL="0" indent="0">
              <a:buNone/>
            </a:pPr>
            <a:r>
              <a:rPr kumimoji="1" lang="ja-JP" altLang="en-US" dirty="0"/>
              <a:t>こんな感じ</a:t>
            </a:r>
          </a:p>
          <a:p>
            <a:pPr marL="514350" indent="-514350">
              <a:buFont typeface="+mj-ea"/>
              <a:buAutoNum type="circleNumDbPlain"/>
            </a:pPr>
            <a:r>
              <a:rPr lang="ja-JP" altLang="ja-JP" dirty="0"/>
              <a:t>数を</a:t>
            </a:r>
            <a:r>
              <a:rPr lang="en-US" altLang="ja-JP" b="1" u="sng" dirty="0"/>
              <a:t>A</a:t>
            </a:r>
            <a:r>
              <a:rPr lang="en-US" altLang="ja-JP" b="1" u="sng" baseline="-25000" dirty="0"/>
              <a:t>1</a:t>
            </a:r>
            <a:r>
              <a:rPr lang="ja-JP" altLang="ja-JP" b="1" u="sng" dirty="0"/>
              <a:t>から</a:t>
            </a:r>
            <a:r>
              <a:rPr lang="en-US" altLang="ja-JP" b="1" u="sng" dirty="0"/>
              <a:t>A</a:t>
            </a:r>
            <a:r>
              <a:rPr lang="en-US" altLang="ja-JP" b="1" u="sng" baseline="-25000" dirty="0"/>
              <a:t>N</a:t>
            </a:r>
            <a:r>
              <a:rPr lang="ja-JP" altLang="ja-JP" b="1" u="sng" dirty="0"/>
              <a:t>に向かって順に見て</a:t>
            </a:r>
            <a:r>
              <a:rPr lang="ja-JP" altLang="en-US" b="1" u="sng" dirty="0"/>
              <a:t>いく</a:t>
            </a:r>
            <a:r>
              <a:rPr lang="ja-JP" altLang="en-US" dirty="0"/>
              <a:t>。</a:t>
            </a:r>
            <a:endParaRPr lang="en-US" altLang="ja-JP" dirty="0"/>
          </a:p>
          <a:p>
            <a:pPr marL="514350" indent="-514350">
              <a:buFont typeface="+mj-ea"/>
              <a:buAutoNum type="circleNumDbPlain"/>
            </a:pPr>
            <a:r>
              <a:rPr lang="en-US" altLang="ja-JP" dirty="0"/>
              <a:t>2</a:t>
            </a:r>
            <a:r>
              <a:rPr lang="ja-JP" altLang="ja-JP" dirty="0"/>
              <a:t>で割り切れる</a:t>
            </a:r>
            <a:r>
              <a:rPr lang="ja-JP" altLang="en-US" dirty="0"/>
              <a:t>→</a:t>
            </a:r>
            <a:r>
              <a:rPr lang="en-US" altLang="ja-JP" dirty="0"/>
              <a:t>2</a:t>
            </a:r>
            <a:r>
              <a:rPr lang="ja-JP" altLang="ja-JP" dirty="0"/>
              <a:t>で割る。</a:t>
            </a:r>
            <a:endParaRPr lang="en-US" altLang="ja-JP" dirty="0"/>
          </a:p>
          <a:p>
            <a:pPr marL="514350" indent="-514350">
              <a:buFont typeface="+mj-ea"/>
              <a:buAutoNum type="circleNumDbPlain"/>
            </a:pPr>
            <a:r>
              <a:rPr lang="en-US" altLang="ja-JP" dirty="0"/>
              <a:t>2</a:t>
            </a:r>
            <a:r>
              <a:rPr lang="ja-JP" altLang="ja-JP" dirty="0"/>
              <a:t>で割り切れない数が</a:t>
            </a:r>
            <a:r>
              <a:rPr lang="ja-JP" altLang="en-US" dirty="0"/>
              <a:t>でた→</a:t>
            </a:r>
            <a:r>
              <a:rPr lang="ja-JP" altLang="ja-JP" b="1" u="sng" dirty="0"/>
              <a:t>操作をやめる</a:t>
            </a:r>
            <a:r>
              <a:rPr lang="ja-JP" altLang="ja-JP" dirty="0"/>
              <a:t>。</a:t>
            </a:r>
            <a:endParaRPr lang="en-US" altLang="ja-JP" dirty="0"/>
          </a:p>
          <a:p>
            <a:pPr marL="514350" indent="-514350">
              <a:buFont typeface="+mj-ea"/>
              <a:buAutoNum type="circleNumDbPlain"/>
            </a:pPr>
            <a:r>
              <a:rPr lang="en-US" altLang="ja-JP" dirty="0"/>
              <a:t>A</a:t>
            </a:r>
            <a:r>
              <a:rPr lang="en-US" altLang="ja-JP" baseline="-25000" dirty="0"/>
              <a:t>1</a:t>
            </a:r>
            <a:r>
              <a:rPr lang="ja-JP" altLang="ja-JP" dirty="0"/>
              <a:t>から</a:t>
            </a:r>
            <a:r>
              <a:rPr lang="en-US" altLang="ja-JP" dirty="0"/>
              <a:t>A</a:t>
            </a:r>
            <a:r>
              <a:rPr lang="en-US" altLang="ja-JP" baseline="-25000" dirty="0"/>
              <a:t>N</a:t>
            </a:r>
            <a:r>
              <a:rPr lang="ja-JP" altLang="ja-JP" dirty="0" err="1"/>
              <a:t>まで</a:t>
            </a:r>
            <a:r>
              <a:rPr lang="ja-JP" altLang="ja-JP" dirty="0"/>
              <a:t>見ることができた</a:t>
            </a:r>
            <a:r>
              <a:rPr lang="ja-JP" altLang="en-US" dirty="0"/>
              <a:t>→</a:t>
            </a:r>
            <a:r>
              <a:rPr lang="ja-JP" altLang="ja-JP" dirty="0"/>
              <a:t>操作回数に</a:t>
            </a:r>
            <a:r>
              <a:rPr lang="en-US" altLang="ja-JP" dirty="0"/>
              <a:t>1</a:t>
            </a:r>
            <a:r>
              <a:rPr lang="ja-JP" altLang="ja-JP" dirty="0"/>
              <a:t>加える。</a:t>
            </a:r>
            <a:endParaRPr lang="en-US" altLang="ja-JP" dirty="0"/>
          </a:p>
          <a:p>
            <a:pPr marL="514350" indent="-514350">
              <a:buFont typeface="+mj-ea"/>
              <a:buAutoNum type="circleNumDbPlain"/>
            </a:pPr>
            <a:r>
              <a:rPr lang="ja-JP" altLang="ja-JP" b="1" u="sng" dirty="0"/>
              <a:t>①に戻る</a:t>
            </a:r>
            <a:endParaRPr lang="en-US" altLang="ja-JP" dirty="0"/>
          </a:p>
          <a:p>
            <a:pPr marL="514350" indent="-514350">
              <a:buFont typeface="+mj-ea"/>
              <a:buAutoNum type="circleNumDbPlain"/>
            </a:pPr>
            <a:endParaRPr kumimoji="1" lang="ja-JP" altLang="en-US" b="1" dirty="0"/>
          </a:p>
        </p:txBody>
      </p:sp>
    </p:spTree>
    <p:extLst>
      <p:ext uri="{BB962C8B-B14F-4D97-AF65-F5344CB8AC3E}">
        <p14:creationId xmlns:p14="http://schemas.microsoft.com/office/powerpoint/2010/main" val="44704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D796F-0122-44C5-A665-6F4899AE06D1}"/>
              </a:ext>
            </a:extLst>
          </p:cNvPr>
          <p:cNvSpPr>
            <a:spLocks noGrp="1"/>
          </p:cNvSpPr>
          <p:nvPr>
            <p:ph type="title"/>
          </p:nvPr>
        </p:nvSpPr>
        <p:spPr/>
        <p:txBody>
          <a:bodyPr/>
          <a:lstStyle/>
          <a:p>
            <a:r>
              <a:rPr kumimoji="1" lang="ja-JP" altLang="en-US" dirty="0"/>
              <a:t>どう</a:t>
            </a:r>
            <a:r>
              <a:rPr kumimoji="1" lang="ja-JP" altLang="en-US" dirty="0" err="1"/>
              <a:t>やるん</a:t>
            </a:r>
            <a:r>
              <a:rPr kumimoji="1" lang="ja-JP" altLang="en-US" dirty="0"/>
              <a:t>？</a:t>
            </a:r>
          </a:p>
        </p:txBody>
      </p:sp>
      <p:sp>
        <p:nvSpPr>
          <p:cNvPr id="3" name="コンテンツ プレースホルダー 2">
            <a:extLst>
              <a:ext uri="{FF2B5EF4-FFF2-40B4-BE49-F238E27FC236}">
                <a16:creationId xmlns:a16="http://schemas.microsoft.com/office/drawing/2014/main" id="{9A2839C1-3AAF-4C82-996F-161ECE1BC918}"/>
              </a:ext>
            </a:extLst>
          </p:cNvPr>
          <p:cNvSpPr>
            <a:spLocks noGrp="1"/>
          </p:cNvSpPr>
          <p:nvPr>
            <p:ph idx="1"/>
          </p:nvPr>
        </p:nvSpPr>
        <p:spPr/>
        <p:txBody>
          <a:bodyPr/>
          <a:lstStyle/>
          <a:p>
            <a:r>
              <a:rPr kumimoji="1" lang="ja-JP" altLang="en-US" dirty="0"/>
              <a:t>繰り返しの処理を学びましょう。</a:t>
            </a:r>
          </a:p>
        </p:txBody>
      </p:sp>
    </p:spTree>
    <p:extLst>
      <p:ext uri="{BB962C8B-B14F-4D97-AF65-F5344CB8AC3E}">
        <p14:creationId xmlns:p14="http://schemas.microsoft.com/office/powerpoint/2010/main" val="21301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A3029-32C8-4E3C-B50A-A56F8C689DB1}"/>
              </a:ext>
            </a:extLst>
          </p:cNvPr>
          <p:cNvSpPr>
            <a:spLocks noGrp="1"/>
          </p:cNvSpPr>
          <p:nvPr>
            <p:ph type="title"/>
          </p:nvPr>
        </p:nvSpPr>
        <p:spPr/>
        <p:txBody>
          <a:bodyPr/>
          <a:lstStyle/>
          <a:p>
            <a:r>
              <a:rPr kumimoji="1" lang="ja-JP" altLang="en-US" dirty="0"/>
              <a:t>内容</a:t>
            </a:r>
            <a:r>
              <a:rPr kumimoji="1" lang="en-US" altLang="ja-JP" dirty="0"/>
              <a:t>(</a:t>
            </a:r>
            <a:r>
              <a:rPr kumimoji="1" lang="ja-JP" altLang="en-US" dirty="0"/>
              <a:t>寄り道</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F0DF218-AE5C-4CA8-8D69-1D45B98439A4}"/>
              </a:ext>
            </a:extLst>
          </p:cNvPr>
          <p:cNvSpPr>
            <a:spLocks noGrp="1"/>
          </p:cNvSpPr>
          <p:nvPr>
            <p:ph idx="1"/>
          </p:nvPr>
        </p:nvSpPr>
        <p:spPr/>
        <p:txBody>
          <a:bodyPr>
            <a:normAutofit/>
          </a:bodyPr>
          <a:lstStyle/>
          <a:p>
            <a:pPr marL="514350" indent="-514350">
              <a:buFont typeface="+mj-lt"/>
              <a:buAutoNum type="arabicPeriod"/>
            </a:pPr>
            <a:r>
              <a:rPr kumimoji="1" lang="ja-JP" altLang="en-US" dirty="0"/>
              <a:t>単項 </a:t>
            </a:r>
            <a:r>
              <a:rPr kumimoji="1" lang="en-US" altLang="ja-JP" dirty="0"/>
              <a:t>- </a:t>
            </a:r>
            <a:r>
              <a:rPr kumimoji="1" lang="ja-JP" altLang="en-US" dirty="0"/>
              <a:t>演算子 と 絶対値の話</a:t>
            </a:r>
            <a:endParaRPr kumimoji="1" lang="en-US" altLang="ja-JP" dirty="0"/>
          </a:p>
          <a:p>
            <a:pPr marL="514350" indent="-514350">
              <a:buFont typeface="+mj-lt"/>
              <a:buAutoNum type="arabicPeriod"/>
            </a:pPr>
            <a:r>
              <a:rPr lang="en-US" altLang="ja-JP" dirty="0" err="1"/>
              <a:t>printf</a:t>
            </a:r>
            <a:r>
              <a:rPr lang="ja-JP" altLang="en-US" dirty="0"/>
              <a:t>の書式の補足</a:t>
            </a:r>
            <a:endParaRPr lang="en-US" altLang="ja-JP" dirty="0"/>
          </a:p>
          <a:p>
            <a:pPr marL="514350" indent="-514350">
              <a:buFont typeface="+mj-lt"/>
              <a:buAutoNum type="arabicPeriod"/>
            </a:pPr>
            <a:r>
              <a:rPr lang="ja-JP" altLang="en-US" dirty="0"/>
              <a:t>配列の初期化の補足</a:t>
            </a:r>
            <a:endParaRPr lang="en-US" altLang="ja-JP" dirty="0"/>
          </a:p>
        </p:txBody>
      </p:sp>
    </p:spTree>
    <p:extLst>
      <p:ext uri="{BB962C8B-B14F-4D97-AF65-F5344CB8AC3E}">
        <p14:creationId xmlns:p14="http://schemas.microsoft.com/office/powerpoint/2010/main" val="351405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94BCC-9CEF-4A76-8D3F-3C9692498B48}"/>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36348C6F-A587-48B4-8AFA-64B007B02AE7}"/>
              </a:ext>
            </a:extLst>
          </p:cNvPr>
          <p:cNvSpPr>
            <a:spLocks noGrp="1"/>
          </p:cNvSpPr>
          <p:nvPr>
            <p:ph idx="1"/>
          </p:nvPr>
        </p:nvSpPr>
        <p:spPr/>
        <p:txBody>
          <a:bodyPr/>
          <a:lstStyle/>
          <a:p>
            <a:pPr marL="514350" indent="-514350">
              <a:buFont typeface="+mj-lt"/>
              <a:buAutoNum type="arabicPeriod"/>
            </a:pPr>
            <a:r>
              <a:rPr lang="en-US" altLang="ja-JP" dirty="0"/>
              <a:t>while</a:t>
            </a:r>
            <a:r>
              <a:rPr lang="ja-JP" altLang="en-US" dirty="0"/>
              <a:t>文</a:t>
            </a:r>
            <a:endParaRPr lang="en-US" altLang="ja-JP" dirty="0"/>
          </a:p>
          <a:p>
            <a:pPr marL="514350" indent="-514350">
              <a:buFont typeface="+mj-lt"/>
              <a:buAutoNum type="arabicPeriod"/>
            </a:pPr>
            <a:r>
              <a:rPr lang="en-US" altLang="ja-JP" dirty="0"/>
              <a:t>do-while</a:t>
            </a:r>
            <a:r>
              <a:rPr lang="ja-JP" altLang="en-US" dirty="0"/>
              <a:t>文</a:t>
            </a:r>
            <a:endParaRPr lang="en-US" altLang="ja-JP" dirty="0"/>
          </a:p>
          <a:p>
            <a:pPr marL="514350" indent="-514350">
              <a:buFont typeface="+mj-lt"/>
              <a:buAutoNum type="arabicPeriod"/>
            </a:pPr>
            <a:r>
              <a:rPr lang="en-US" altLang="ja-JP" dirty="0"/>
              <a:t>for</a:t>
            </a:r>
            <a:r>
              <a:rPr lang="ja-JP" altLang="en-US" dirty="0"/>
              <a:t>文</a:t>
            </a:r>
            <a:endParaRPr lang="en-US" altLang="ja-JP" dirty="0"/>
          </a:p>
          <a:p>
            <a:pPr marL="514350" indent="-514350">
              <a:buFont typeface="+mj-lt"/>
              <a:buAutoNum type="arabicPeriod"/>
            </a:pPr>
            <a:r>
              <a:rPr lang="ja-JP" altLang="en-US" dirty="0"/>
              <a:t>多重ループ</a:t>
            </a:r>
            <a:endParaRPr lang="en-US" altLang="ja-JP" dirty="0"/>
          </a:p>
          <a:p>
            <a:pPr marL="514350" indent="-514350">
              <a:buFont typeface="+mj-lt"/>
              <a:buAutoNum type="arabicPeriod"/>
            </a:pPr>
            <a:r>
              <a:rPr lang="en-US" altLang="ja-JP" dirty="0"/>
              <a:t>break</a:t>
            </a:r>
            <a:r>
              <a:rPr lang="ja-JP" altLang="en-US" dirty="0"/>
              <a:t>文</a:t>
            </a:r>
            <a:endParaRPr lang="en-US" altLang="ja-JP" dirty="0"/>
          </a:p>
          <a:p>
            <a:pPr marL="514350" indent="-514350">
              <a:buFont typeface="+mj-lt"/>
              <a:buAutoNum type="arabicPeriod"/>
            </a:pPr>
            <a:r>
              <a:rPr lang="en-US" altLang="ja-JP" dirty="0"/>
              <a:t>continue</a:t>
            </a:r>
            <a:r>
              <a:rPr lang="ja-JP" altLang="en-US" dirty="0"/>
              <a:t>文</a:t>
            </a:r>
            <a:endParaRPr lang="en-US" altLang="ja-JP" dirty="0"/>
          </a:p>
          <a:p>
            <a:pPr marL="514350" indent="-514350">
              <a:buFont typeface="+mj-lt"/>
              <a:buAutoNum type="arabicPeriod"/>
            </a:pPr>
            <a:r>
              <a:rPr lang="ja-JP" altLang="en-US" dirty="0"/>
              <a:t>いろいろな例</a:t>
            </a:r>
            <a:endParaRPr lang="en-US" altLang="ja-JP" dirty="0"/>
          </a:p>
          <a:p>
            <a:pPr marL="514350" indent="-514350">
              <a:buFont typeface="+mj-lt"/>
              <a:buAutoNum type="arabicPeriod"/>
            </a:pPr>
            <a:r>
              <a:rPr lang="ja-JP" altLang="en-US" dirty="0"/>
              <a:t>変数のスコープ</a:t>
            </a:r>
          </a:p>
        </p:txBody>
      </p:sp>
    </p:spTree>
    <p:extLst>
      <p:ext uri="{BB962C8B-B14F-4D97-AF65-F5344CB8AC3E}">
        <p14:creationId xmlns:p14="http://schemas.microsoft.com/office/powerpoint/2010/main" val="417489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1337</Words>
  <Application>Microsoft Office PowerPoint</Application>
  <PresentationFormat>ワイド画面</PresentationFormat>
  <Paragraphs>396</Paragraphs>
  <Slides>58</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58</vt:i4>
      </vt:variant>
    </vt:vector>
  </HeadingPairs>
  <TitlesOfParts>
    <vt:vector size="69" baseType="lpstr">
      <vt:lpstr>ＭＳ Ｐゴシック</vt:lpstr>
      <vt:lpstr>ＭＳ ゴシック</vt:lpstr>
      <vt:lpstr>游ゴシック</vt:lpstr>
      <vt:lpstr>游ゴシック Light</vt:lpstr>
      <vt:lpstr>游明朝</vt:lpstr>
      <vt:lpstr>Arial</vt:lpstr>
      <vt:lpstr>Cambria Math</vt:lpstr>
      <vt:lpstr>Consolas</vt:lpstr>
      <vt:lpstr>Times New Roman</vt:lpstr>
      <vt:lpstr>Wingdings</vt:lpstr>
      <vt:lpstr>Office テーマ</vt:lpstr>
      <vt:lpstr>入門講習第三回</vt:lpstr>
      <vt:lpstr>本日のお題</vt:lpstr>
      <vt:lpstr>PowerPoint プレゼンテーション</vt:lpstr>
      <vt:lpstr>ABC081 B</vt:lpstr>
      <vt:lpstr>ABC081 B</vt:lpstr>
      <vt:lpstr>ABC081 B</vt:lpstr>
      <vt:lpstr>どうやるん？</vt:lpstr>
      <vt:lpstr>内容(寄り道)</vt:lpstr>
      <vt:lpstr>内容</vt:lpstr>
      <vt:lpstr>単項-演算子</vt:lpstr>
      <vt:lpstr>単項 – 演算子</vt:lpstr>
      <vt:lpstr>絶対値</vt:lpstr>
      <vt:lpstr>絶対値</vt:lpstr>
      <vt:lpstr>絶対値</vt:lpstr>
      <vt:lpstr>絶対値</vt:lpstr>
      <vt:lpstr>まとめ</vt:lpstr>
      <vt:lpstr>printf補足</vt:lpstr>
      <vt:lpstr>printf補足</vt:lpstr>
      <vt:lpstr>printf補足</vt:lpstr>
      <vt:lpstr>まとめ</vt:lpstr>
      <vt:lpstr>配列初期化の補足</vt:lpstr>
      <vt:lpstr>配列初期化の補足</vt:lpstr>
      <vt:lpstr>まとめ</vt:lpstr>
      <vt:lpstr>while文</vt:lpstr>
      <vt:lpstr>while文</vt:lpstr>
      <vt:lpstr>PowerPoint プレゼンテーション</vt:lpstr>
      <vt:lpstr>まとめ</vt:lpstr>
      <vt:lpstr>do-while文</vt:lpstr>
      <vt:lpstr>do-while文</vt:lpstr>
      <vt:lpstr>PowerPoint プレゼンテーション</vt:lpstr>
      <vt:lpstr>まとめ</vt:lpstr>
      <vt:lpstr>for文</vt:lpstr>
      <vt:lpstr>for文</vt:lpstr>
      <vt:lpstr>PowerPoint プレゼンテーション</vt:lpstr>
      <vt:lpstr>比較</vt:lpstr>
      <vt:lpstr>まとめ</vt:lpstr>
      <vt:lpstr>演習(1)</vt:lpstr>
      <vt:lpstr>多重ループ</vt:lpstr>
      <vt:lpstr>PowerPoint プレゼンテーション</vt:lpstr>
      <vt:lpstr>PowerPoint プレゼンテーション</vt:lpstr>
      <vt:lpstr>まとめ</vt:lpstr>
      <vt:lpstr>break文</vt:lpstr>
      <vt:lpstr>PowerPoint プレゼンテーション</vt:lpstr>
      <vt:lpstr>break文</vt:lpstr>
      <vt:lpstr>まとめ</vt:lpstr>
      <vt:lpstr>continue文</vt:lpstr>
      <vt:lpstr>PowerPoint プレゼンテーション</vt:lpstr>
      <vt:lpstr>まとめ</vt:lpstr>
      <vt:lpstr>ループのいろいろな例</vt:lpstr>
      <vt:lpstr>変数のスコープ</vt:lpstr>
      <vt:lpstr>PowerPoint プレゼンテーション</vt:lpstr>
      <vt:lpstr>変数のスコープ</vt:lpstr>
      <vt:lpstr>変数のスコープ</vt:lpstr>
      <vt:lpstr>変数のスコープ</vt:lpstr>
      <vt:lpstr>変数のスコープ</vt:lpstr>
      <vt:lpstr>変数のスコープ</vt:lpstr>
      <vt:lpstr>まとめ</vt:lpstr>
      <vt:lpstr>演習(2)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r.yamamoto.032</dc:creator>
  <cp:lastModifiedBy>r.yamamoto.032</cp:lastModifiedBy>
  <cp:revision>117</cp:revision>
  <dcterms:created xsi:type="dcterms:W3CDTF">2018-05-20T06:10:14Z</dcterms:created>
  <dcterms:modified xsi:type="dcterms:W3CDTF">2018-05-22T02:56:52Z</dcterms:modified>
</cp:coreProperties>
</file>