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45C66-B88E-460E-845A-2D80705706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3ADCD8-A384-4160-98AD-8564369F2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BF1F2E8-328B-452E-B2E9-5A008355CE86}"/>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5" name="フッター プレースホルダー 4">
            <a:extLst>
              <a:ext uri="{FF2B5EF4-FFF2-40B4-BE49-F238E27FC236}">
                <a16:creationId xmlns:a16="http://schemas.microsoft.com/office/drawing/2014/main" id="{4E02A8C2-9D30-490E-B050-9EF36B3E74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A7F8B1-6E76-4325-B54C-3DEA757AE0A4}"/>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174977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262AD-CDFF-469E-AE65-5912E52379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8AC536-4209-4158-8D5D-E7865311D8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9C3CD7-0035-4CB7-81E9-F18CA57C515D}"/>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5" name="フッター プレースホルダー 4">
            <a:extLst>
              <a:ext uri="{FF2B5EF4-FFF2-40B4-BE49-F238E27FC236}">
                <a16:creationId xmlns:a16="http://schemas.microsoft.com/office/drawing/2014/main" id="{07FD8135-EF5F-43D0-B058-BF7DCD7350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0F066C-6E1E-43D7-85A4-278F6B49964F}"/>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205623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2132C47-8962-4893-877F-127973B09B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7B94C6-352B-483A-B3CC-CD97ABC8EE8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B133CD-5A5C-4B7D-8F29-9220BDDDA8ED}"/>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5" name="フッター プレースホルダー 4">
            <a:extLst>
              <a:ext uri="{FF2B5EF4-FFF2-40B4-BE49-F238E27FC236}">
                <a16:creationId xmlns:a16="http://schemas.microsoft.com/office/drawing/2014/main" id="{15B6BFC2-7BEB-4152-852C-BD52951DB3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C02701-9F96-42F5-BA42-3154398AB2A3}"/>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267989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978EA1-E1C8-46DF-BCCB-C3CCD08676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96EF3E-0F56-4929-A345-3B03099E9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1BBD11-FF63-442C-8A9A-2018812406FC}"/>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5" name="フッター プレースホルダー 4">
            <a:extLst>
              <a:ext uri="{FF2B5EF4-FFF2-40B4-BE49-F238E27FC236}">
                <a16:creationId xmlns:a16="http://schemas.microsoft.com/office/drawing/2014/main" id="{2B597AD5-7785-4186-AC42-F6D35948CA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D83008-A588-4199-8FEC-BCD695909A70}"/>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243622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DB3E7-DBD9-4CB1-B180-012BA6F3AC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E97CD9-0C25-4A0D-A5B9-14CDD6857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B57C936-134A-4EDD-8DB7-4A6591278EA9}"/>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5" name="フッター プレースホルダー 4">
            <a:extLst>
              <a:ext uri="{FF2B5EF4-FFF2-40B4-BE49-F238E27FC236}">
                <a16:creationId xmlns:a16="http://schemas.microsoft.com/office/drawing/2014/main" id="{EF5541EF-9816-4CEE-A417-58D3957C51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3CA70D-0D7C-4990-8EA0-57A9260F331E}"/>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302629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13DA0-327A-409B-8AA4-F64EF7CAB15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BB0856-77C8-4810-B037-199EAD8958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EC57EAD-D3D0-4ED7-ADCE-3944F235973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998CA1-80D9-4E95-BE00-9D3295396014}"/>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6" name="フッター プレースホルダー 5">
            <a:extLst>
              <a:ext uri="{FF2B5EF4-FFF2-40B4-BE49-F238E27FC236}">
                <a16:creationId xmlns:a16="http://schemas.microsoft.com/office/drawing/2014/main" id="{4448F255-6A49-4823-B4D7-C772042CB9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41490-364F-4624-99A0-88AA5A5337ED}"/>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4002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265854-C4ED-4BCA-BA4B-C270D69FF36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F71202-4388-4016-9348-0C46097102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CE8076-1E83-4C2A-91C4-68C5A7D850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AB97C1-C95B-4F46-8151-577C25D9BF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3C7C3A0-9EC4-4A6A-B404-B2DD4AE6D0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EA4E077-1926-4A64-A6A7-104B88997FCA}"/>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8" name="フッター プレースホルダー 7">
            <a:extLst>
              <a:ext uri="{FF2B5EF4-FFF2-40B4-BE49-F238E27FC236}">
                <a16:creationId xmlns:a16="http://schemas.microsoft.com/office/drawing/2014/main" id="{8CE9B754-02CF-4973-8B6C-6D818AC4BAA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C8FD62-6626-4423-A51D-6FCF960100B9}"/>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413304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5377F-D811-48BC-9194-F0811A57D8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E0E6CED-4702-4BBA-9746-B2E1709C1D38}"/>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4" name="フッター プレースホルダー 3">
            <a:extLst>
              <a:ext uri="{FF2B5EF4-FFF2-40B4-BE49-F238E27FC236}">
                <a16:creationId xmlns:a16="http://schemas.microsoft.com/office/drawing/2014/main" id="{490AC3CA-FA40-47DC-A998-70DEAC23561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1E93AE-44A6-4F72-B92D-551262F8F28F}"/>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403617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DC145A-7CC4-4F8F-901C-99FB00E462C0}"/>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3" name="フッター プレースホルダー 2">
            <a:extLst>
              <a:ext uri="{FF2B5EF4-FFF2-40B4-BE49-F238E27FC236}">
                <a16:creationId xmlns:a16="http://schemas.microsoft.com/office/drawing/2014/main" id="{22749E89-0FA5-43CA-ADAE-A3DEEEE9D6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7741B0-8BAC-4C07-AD93-6DA5069B51F3}"/>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176934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F0817-40DB-42AA-B6EA-ADDCCE5156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AF07A7-0A64-416E-B892-FB8B640AC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C15A0D-E769-4163-B0B1-65D2ABB5D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6B57A10-AB42-4905-A6DF-7555D7713D5C}"/>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6" name="フッター プレースホルダー 5">
            <a:extLst>
              <a:ext uri="{FF2B5EF4-FFF2-40B4-BE49-F238E27FC236}">
                <a16:creationId xmlns:a16="http://schemas.microsoft.com/office/drawing/2014/main" id="{864F2671-C827-43DB-9B64-2FCDE675B8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BCF2A3-592A-4506-BC4B-BD2170A0455D}"/>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423205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EF7D6-8F13-496A-A7A5-DB3A188B21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4F0EAE-B3B0-47E5-99F0-E62F8D031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5C5DB09-E50A-4AA9-9FA8-20D68E55C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ED0A9B-4B18-43A8-87EE-F09E819C06D7}"/>
              </a:ext>
            </a:extLst>
          </p:cNvPr>
          <p:cNvSpPr>
            <a:spLocks noGrp="1"/>
          </p:cNvSpPr>
          <p:nvPr>
            <p:ph type="dt" sz="half" idx="10"/>
          </p:nvPr>
        </p:nvSpPr>
        <p:spPr/>
        <p:txBody>
          <a:bodyPr/>
          <a:lstStyle/>
          <a:p>
            <a:fld id="{D85D1AF6-C6EF-4F6D-B08F-797EFE6C4EB3}" type="datetimeFigureOut">
              <a:rPr kumimoji="1" lang="ja-JP" altLang="en-US" smtClean="0"/>
              <a:t>2018/5/29</a:t>
            </a:fld>
            <a:endParaRPr kumimoji="1" lang="ja-JP" altLang="en-US"/>
          </a:p>
        </p:txBody>
      </p:sp>
      <p:sp>
        <p:nvSpPr>
          <p:cNvPr id="6" name="フッター プレースホルダー 5">
            <a:extLst>
              <a:ext uri="{FF2B5EF4-FFF2-40B4-BE49-F238E27FC236}">
                <a16:creationId xmlns:a16="http://schemas.microsoft.com/office/drawing/2014/main" id="{8ABCDF85-869B-41DD-AD4B-AD62F8990F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5C99E5-B216-422F-8984-1D6004EF8ED9}"/>
              </a:ext>
            </a:extLst>
          </p:cNvPr>
          <p:cNvSpPr>
            <a:spLocks noGrp="1"/>
          </p:cNvSpPr>
          <p:nvPr>
            <p:ph type="sldNum" sz="quarter" idx="12"/>
          </p:nvPr>
        </p:nvSpPr>
        <p:spPr/>
        <p:txBody>
          <a:body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322426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CEBA3D-1438-478A-8B9E-EB997DAB3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5CDA6F-04A1-4A17-BA0B-4B9C22EDB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BFA426-DF16-4541-9138-1B003667A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D1AF6-C6EF-4F6D-B08F-797EFE6C4EB3}" type="datetimeFigureOut">
              <a:rPr kumimoji="1" lang="ja-JP" altLang="en-US" smtClean="0"/>
              <a:t>2018/5/29</a:t>
            </a:fld>
            <a:endParaRPr kumimoji="1" lang="ja-JP" altLang="en-US"/>
          </a:p>
        </p:txBody>
      </p:sp>
      <p:sp>
        <p:nvSpPr>
          <p:cNvPr id="5" name="フッター プレースホルダー 4">
            <a:extLst>
              <a:ext uri="{FF2B5EF4-FFF2-40B4-BE49-F238E27FC236}">
                <a16:creationId xmlns:a16="http://schemas.microsoft.com/office/drawing/2014/main" id="{619694CD-1EFF-4CB0-A5EE-CC4D00A4C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5E0DF57-83D2-419C-9C50-EB4937A44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B8FF9-73A3-4ACD-84DC-9801BA016E58}" type="slidenum">
              <a:rPr kumimoji="1" lang="ja-JP" altLang="en-US" smtClean="0"/>
              <a:t>‹#›</a:t>
            </a:fld>
            <a:endParaRPr kumimoji="1" lang="ja-JP" altLang="en-US"/>
          </a:p>
        </p:txBody>
      </p:sp>
    </p:spTree>
    <p:extLst>
      <p:ext uri="{BB962C8B-B14F-4D97-AF65-F5344CB8AC3E}">
        <p14:creationId xmlns:p14="http://schemas.microsoft.com/office/powerpoint/2010/main" val="328212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34CAB-6630-4739-84BB-06A08160043C}"/>
              </a:ext>
            </a:extLst>
          </p:cNvPr>
          <p:cNvSpPr>
            <a:spLocks noGrp="1"/>
          </p:cNvSpPr>
          <p:nvPr>
            <p:ph type="ctrTitle"/>
          </p:nvPr>
        </p:nvSpPr>
        <p:spPr/>
        <p:txBody>
          <a:bodyPr/>
          <a:lstStyle/>
          <a:p>
            <a:r>
              <a:rPr kumimoji="1" lang="ja-JP" altLang="en-US" dirty="0"/>
              <a:t>入門講習会 第四回</a:t>
            </a:r>
          </a:p>
        </p:txBody>
      </p:sp>
      <p:sp>
        <p:nvSpPr>
          <p:cNvPr id="3" name="字幕 2">
            <a:extLst>
              <a:ext uri="{FF2B5EF4-FFF2-40B4-BE49-F238E27FC236}">
                <a16:creationId xmlns:a16="http://schemas.microsoft.com/office/drawing/2014/main" id="{FE4F40D1-4846-4221-A40B-6C5ADDCC8D24}"/>
              </a:ext>
            </a:extLst>
          </p:cNvPr>
          <p:cNvSpPr>
            <a:spLocks noGrp="1"/>
          </p:cNvSpPr>
          <p:nvPr>
            <p:ph type="subTitle" idx="1"/>
          </p:nvPr>
        </p:nvSpPr>
        <p:spPr/>
        <p:txBody>
          <a:bodyPr/>
          <a:lstStyle/>
          <a:p>
            <a:r>
              <a:rPr kumimoji="1" lang="ja-JP" altLang="en-US" dirty="0"/>
              <a:t>未分類</a:t>
            </a:r>
          </a:p>
        </p:txBody>
      </p:sp>
    </p:spTree>
    <p:extLst>
      <p:ext uri="{BB962C8B-B14F-4D97-AF65-F5344CB8AC3E}">
        <p14:creationId xmlns:p14="http://schemas.microsoft.com/office/powerpoint/2010/main" val="2497667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99BAA1-9EF8-43F7-9D18-6FEBE5C6C098}"/>
              </a:ext>
            </a:extLst>
          </p:cNvPr>
          <p:cNvSpPr>
            <a:spLocks noGrp="1"/>
          </p:cNvSpPr>
          <p:nvPr>
            <p:ph type="title"/>
          </p:nvPr>
        </p:nvSpPr>
        <p:spPr/>
        <p:txBody>
          <a:bodyPr/>
          <a:lstStyle/>
          <a:p>
            <a:r>
              <a:rPr kumimoji="1" lang="ja-JP" altLang="en-US" dirty="0"/>
              <a:t>暗黙の型変換</a:t>
            </a:r>
          </a:p>
        </p:txBody>
      </p:sp>
      <p:sp>
        <p:nvSpPr>
          <p:cNvPr id="4" name="正方形/長方形 3">
            <a:extLst>
              <a:ext uri="{FF2B5EF4-FFF2-40B4-BE49-F238E27FC236}">
                <a16:creationId xmlns:a16="http://schemas.microsoft.com/office/drawing/2014/main" id="{2B3BA262-CD23-4137-9CA0-16825B3CA369}"/>
              </a:ext>
            </a:extLst>
          </p:cNvPr>
          <p:cNvSpPr/>
          <p:nvPr/>
        </p:nvSpPr>
        <p:spPr>
          <a:xfrm>
            <a:off x="1058830" y="3784391"/>
            <a:ext cx="2605548" cy="400110"/>
          </a:xfrm>
          <a:prstGeom prst="rect">
            <a:avLst/>
          </a:prstGeom>
        </p:spPr>
        <p:txBody>
          <a:bodyPr wrap="square">
            <a:spAutoFit/>
          </a:bodyPr>
          <a:lstStyle/>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c1 = (a + b)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p:txBody>
      </p:sp>
      <p:pic>
        <p:nvPicPr>
          <p:cNvPr id="6" name="コンテンツ プレースホルダー 23">
            <a:extLst>
              <a:ext uri="{FF2B5EF4-FFF2-40B4-BE49-F238E27FC236}">
                <a16:creationId xmlns:a16="http://schemas.microsoft.com/office/drawing/2014/main" id="{9C565C6E-9A44-4A0B-B8C4-839828C6D419}"/>
              </a:ext>
            </a:extLst>
          </p:cNvPr>
          <p:cNvPicPr>
            <a:picLocks noGrp="1" noChangeAspect="1"/>
          </p:cNvPicPr>
          <p:nvPr>
            <p:ph idx="1"/>
          </p:nvPr>
        </p:nvPicPr>
        <p:blipFill>
          <a:blip r:embed="rId2"/>
          <a:stretch>
            <a:fillRect/>
          </a:stretch>
        </p:blipFill>
        <p:spPr>
          <a:xfrm>
            <a:off x="4229405" y="2878553"/>
            <a:ext cx="7962595" cy="2756592"/>
          </a:xfrm>
          <a:prstGeom prst="rect">
            <a:avLst/>
          </a:prstGeom>
        </p:spPr>
      </p:pic>
      <p:sp>
        <p:nvSpPr>
          <p:cNvPr id="7" name="コンテンツ プレースホルダー 2">
            <a:extLst>
              <a:ext uri="{FF2B5EF4-FFF2-40B4-BE49-F238E27FC236}">
                <a16:creationId xmlns:a16="http://schemas.microsoft.com/office/drawing/2014/main" id="{5FBB81C1-39E7-42E8-B668-9D33A945AC8E}"/>
              </a:ext>
            </a:extLst>
          </p:cNvPr>
          <p:cNvSpPr txBox="1">
            <a:spLocks/>
          </p:cNvSpPr>
          <p:nvPr/>
        </p:nvSpPr>
        <p:spPr>
          <a:xfrm>
            <a:off x="838200" y="1784555"/>
            <a:ext cx="10515600" cy="4399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型変換が行われているタイミングに注目</a:t>
            </a:r>
          </a:p>
        </p:txBody>
      </p:sp>
      <p:sp>
        <p:nvSpPr>
          <p:cNvPr id="8" name="正方形/長方形 7">
            <a:extLst>
              <a:ext uri="{FF2B5EF4-FFF2-40B4-BE49-F238E27FC236}">
                <a16:creationId xmlns:a16="http://schemas.microsoft.com/office/drawing/2014/main" id="{F603E220-FE0A-420D-A3BE-23037FEB933C}"/>
              </a:ext>
            </a:extLst>
          </p:cNvPr>
          <p:cNvSpPr/>
          <p:nvPr/>
        </p:nvSpPr>
        <p:spPr>
          <a:xfrm>
            <a:off x="1058830" y="5164245"/>
            <a:ext cx="2864887" cy="400110"/>
          </a:xfrm>
          <a:prstGeom prst="rect">
            <a:avLst/>
          </a:prstGeom>
        </p:spPr>
        <p:txBody>
          <a:bodyPr wrap="none">
            <a:spAutoFit/>
          </a:bodyPr>
          <a:lstStyle/>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c2 = (a + b)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62253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DA454-5E4D-4974-ACAB-51A4B43E2E27}"/>
              </a:ext>
            </a:extLst>
          </p:cNvPr>
          <p:cNvSpPr>
            <a:spLocks noGrp="1"/>
          </p:cNvSpPr>
          <p:nvPr>
            <p:ph type="title"/>
          </p:nvPr>
        </p:nvSpPr>
        <p:spPr/>
        <p:txBody>
          <a:bodyPr/>
          <a:lstStyle/>
          <a:p>
            <a:r>
              <a:rPr kumimoji="1" lang="ja-JP" altLang="en-US" dirty="0"/>
              <a:t>暗黙の型変換</a:t>
            </a:r>
          </a:p>
        </p:txBody>
      </p:sp>
      <p:sp>
        <p:nvSpPr>
          <p:cNvPr id="3" name="コンテンツ プレースホルダー 2">
            <a:extLst>
              <a:ext uri="{FF2B5EF4-FFF2-40B4-BE49-F238E27FC236}">
                <a16:creationId xmlns:a16="http://schemas.microsoft.com/office/drawing/2014/main" id="{95216534-11DC-4FED-B593-6ACFB1095553}"/>
              </a:ext>
            </a:extLst>
          </p:cNvPr>
          <p:cNvSpPr>
            <a:spLocks noGrp="1"/>
          </p:cNvSpPr>
          <p:nvPr>
            <p:ph idx="1"/>
          </p:nvPr>
        </p:nvSpPr>
        <p:spPr/>
        <p:txBody>
          <a:bodyPr/>
          <a:lstStyle/>
          <a:p>
            <a:r>
              <a:rPr kumimoji="1" lang="ja-JP" altLang="en-US" dirty="0"/>
              <a:t>想定していない暗黙の型変換は怖い。</a:t>
            </a:r>
            <a:endParaRPr kumimoji="1" lang="en-US" altLang="ja-JP" dirty="0"/>
          </a:p>
          <a:p>
            <a:r>
              <a:rPr lang="ja-JP" altLang="en-US" dirty="0"/>
              <a:t>バグの元。</a:t>
            </a:r>
            <a:endParaRPr lang="en-US" altLang="ja-JP" dirty="0"/>
          </a:p>
          <a:p>
            <a:r>
              <a:rPr kumimoji="1" lang="ja-JP" altLang="en-US" dirty="0"/>
              <a:t>気を付けて</a:t>
            </a:r>
            <a:r>
              <a:rPr kumimoji="1" lang="en-US" altLang="ja-JP" dirty="0"/>
              <a:t>(</a:t>
            </a:r>
            <a:r>
              <a:rPr kumimoji="1" lang="ja-JP" altLang="en-US" dirty="0"/>
              <a:t>経験者は語る</a:t>
            </a:r>
            <a:r>
              <a:rPr kumimoji="1" lang="en-US" altLang="ja-JP" dirty="0"/>
              <a:t>)</a:t>
            </a:r>
            <a:r>
              <a:rPr kumimoji="1" lang="ja-JP" altLang="en-US" dirty="0" err="1"/>
              <a:t>。</a:t>
            </a:r>
            <a:endParaRPr kumimoji="1" lang="ja-JP" altLang="en-US" dirty="0"/>
          </a:p>
        </p:txBody>
      </p:sp>
    </p:spTree>
    <p:extLst>
      <p:ext uri="{BB962C8B-B14F-4D97-AF65-F5344CB8AC3E}">
        <p14:creationId xmlns:p14="http://schemas.microsoft.com/office/powerpoint/2010/main" val="132605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81B8F-525E-4CCC-B4FB-A9FF03E21861}"/>
              </a:ext>
            </a:extLst>
          </p:cNvPr>
          <p:cNvSpPr>
            <a:spLocks noGrp="1"/>
          </p:cNvSpPr>
          <p:nvPr>
            <p:ph type="title"/>
          </p:nvPr>
        </p:nvSpPr>
        <p:spPr/>
        <p:txBody>
          <a:bodyPr/>
          <a:lstStyle/>
          <a:p>
            <a:r>
              <a:rPr kumimoji="1" lang="ja-JP" altLang="en-US" dirty="0"/>
              <a:t>四捨五入</a:t>
            </a:r>
          </a:p>
        </p:txBody>
      </p:sp>
      <p:sp>
        <p:nvSpPr>
          <p:cNvPr id="3" name="コンテンツ プレースホルダー 2">
            <a:extLst>
              <a:ext uri="{FF2B5EF4-FFF2-40B4-BE49-F238E27FC236}">
                <a16:creationId xmlns:a16="http://schemas.microsoft.com/office/drawing/2014/main" id="{C4231F90-C5C8-4979-84CC-1EBD38CCCD0B}"/>
              </a:ext>
            </a:extLst>
          </p:cNvPr>
          <p:cNvSpPr>
            <a:spLocks noGrp="1"/>
          </p:cNvSpPr>
          <p:nvPr>
            <p:ph idx="1"/>
          </p:nvPr>
        </p:nvSpPr>
        <p:spPr/>
        <p:txBody>
          <a:bodyPr/>
          <a:lstStyle/>
          <a:p>
            <a:r>
              <a:rPr kumimoji="1" lang="en-US" altLang="ja-JP" dirty="0"/>
              <a:t>a / b </a:t>
            </a:r>
            <a:r>
              <a:rPr lang="ja-JP" altLang="en-US" dirty="0"/>
              <a:t>は 切り捨て</a:t>
            </a:r>
            <a:endParaRPr lang="en-US" altLang="ja-JP" dirty="0"/>
          </a:p>
          <a:p>
            <a:r>
              <a:rPr kumimoji="1" lang="ja-JP" altLang="en-US" dirty="0"/>
              <a:t>小数第一位四捨五入するには？</a:t>
            </a:r>
            <a:endParaRPr kumimoji="1" lang="en-US" altLang="ja-JP" dirty="0"/>
          </a:p>
          <a:p>
            <a:pPr>
              <a:buFont typeface="Wingdings" panose="05000000000000000000" pitchFamily="2" charset="2"/>
              <a:buChar char="Ø"/>
            </a:pPr>
            <a:r>
              <a:rPr lang="ja-JP" altLang="en-US" dirty="0"/>
              <a:t>実数値に変換して</a:t>
            </a:r>
            <a:r>
              <a:rPr lang="en-US" altLang="ja-JP" dirty="0"/>
              <a:t>0.5</a:t>
            </a:r>
            <a:r>
              <a:rPr lang="ja-JP" altLang="en-US" dirty="0"/>
              <a:t>加えて整数値に戻す。</a:t>
            </a:r>
            <a:endParaRPr kumimoji="1" lang="ja-JP" altLang="en-US" dirty="0"/>
          </a:p>
        </p:txBody>
      </p:sp>
      <p:pic>
        <p:nvPicPr>
          <p:cNvPr id="12" name="図 11">
            <a:extLst>
              <a:ext uri="{FF2B5EF4-FFF2-40B4-BE49-F238E27FC236}">
                <a16:creationId xmlns:a16="http://schemas.microsoft.com/office/drawing/2014/main" id="{33B79E5E-0C13-4AEB-B96C-33FF521B8E7C}"/>
              </a:ext>
            </a:extLst>
          </p:cNvPr>
          <p:cNvPicPr>
            <a:picLocks noChangeAspect="1"/>
          </p:cNvPicPr>
          <p:nvPr/>
        </p:nvPicPr>
        <p:blipFill>
          <a:blip r:embed="rId2"/>
          <a:stretch>
            <a:fillRect/>
          </a:stretch>
        </p:blipFill>
        <p:spPr>
          <a:xfrm>
            <a:off x="1769797" y="3656617"/>
            <a:ext cx="6518797" cy="2118609"/>
          </a:xfrm>
          <a:prstGeom prst="rect">
            <a:avLst/>
          </a:prstGeom>
        </p:spPr>
      </p:pic>
    </p:spTree>
    <p:extLst>
      <p:ext uri="{BB962C8B-B14F-4D97-AF65-F5344CB8AC3E}">
        <p14:creationId xmlns:p14="http://schemas.microsoft.com/office/powerpoint/2010/main" val="422203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4C9A0-2089-4092-B1FD-84F88F69A222}"/>
              </a:ext>
            </a:extLst>
          </p:cNvPr>
          <p:cNvSpPr>
            <a:spLocks noGrp="1"/>
          </p:cNvSpPr>
          <p:nvPr>
            <p:ph type="title"/>
          </p:nvPr>
        </p:nvSpPr>
        <p:spPr/>
        <p:txBody>
          <a:bodyPr/>
          <a:lstStyle/>
          <a:p>
            <a:r>
              <a:rPr kumimoji="1" lang="ja-JP" altLang="en-US" dirty="0"/>
              <a:t>四捨五入</a:t>
            </a:r>
          </a:p>
        </p:txBody>
      </p:sp>
      <p:sp>
        <p:nvSpPr>
          <p:cNvPr id="4" name="正方形/長方形 3">
            <a:extLst>
              <a:ext uri="{FF2B5EF4-FFF2-40B4-BE49-F238E27FC236}">
                <a16:creationId xmlns:a16="http://schemas.microsoft.com/office/drawing/2014/main" id="{B4452B55-B558-4E36-AF79-DEC8370F545C}"/>
              </a:ext>
            </a:extLst>
          </p:cNvPr>
          <p:cNvSpPr/>
          <p:nvPr/>
        </p:nvSpPr>
        <p:spPr>
          <a:xfrm>
            <a:off x="838200" y="1690688"/>
            <a:ext cx="6096000" cy="4524315"/>
          </a:xfrm>
          <a:prstGeom prst="rect">
            <a:avLst/>
          </a:prstGeom>
        </p:spPr>
        <p:txBody>
          <a:bodyPr>
            <a:spAutoFit/>
          </a:bodyPr>
          <a:lstStyle/>
          <a:p>
            <a:r>
              <a:rPr lang="en-US" altLang="ja-JP" sz="2400" b="0" dirty="0">
                <a:solidFill>
                  <a:srgbClr val="0000FF"/>
                </a:solidFill>
                <a:effectLst/>
                <a:latin typeface="Consolas" panose="020B0609020204030204" pitchFamily="49" charset="0"/>
              </a:rPr>
              <a:t>#include </a:t>
            </a:r>
            <a:r>
              <a:rPr lang="en-US" altLang="ja-JP" sz="2400" b="0" dirty="0">
                <a:solidFill>
                  <a:srgbClr val="A31515"/>
                </a:solidFill>
                <a:effectLst/>
                <a:latin typeface="Consolas" panose="020B0609020204030204" pitchFamily="49" charset="0"/>
              </a:rPr>
              <a:t>&lt;</a:t>
            </a:r>
            <a:r>
              <a:rPr lang="en-US" altLang="ja-JP" sz="2400" b="0" dirty="0" err="1">
                <a:solidFill>
                  <a:srgbClr val="A31515"/>
                </a:solidFill>
                <a:effectLst/>
                <a:latin typeface="Consolas" panose="020B0609020204030204" pitchFamily="49" charset="0"/>
              </a:rPr>
              <a:t>stdio.h</a:t>
            </a:r>
            <a:r>
              <a:rPr lang="en-US" altLang="ja-JP" sz="2400" b="0" dirty="0">
                <a:solidFill>
                  <a:srgbClr val="A31515"/>
                </a:solidFill>
                <a:effectLst/>
                <a:latin typeface="Consolas" panose="020B0609020204030204" pitchFamily="49" charset="0"/>
              </a:rPr>
              <a:t>&gt;</a:t>
            </a:r>
            <a:endParaRPr lang="en-US" altLang="ja-JP" sz="2400" b="0" dirty="0">
              <a:solidFill>
                <a:srgbClr val="000000"/>
              </a:solidFill>
              <a:effectLst/>
              <a:latin typeface="Consolas" panose="020B0609020204030204" pitchFamily="49" charset="0"/>
            </a:endParaRPr>
          </a:p>
          <a:p>
            <a:br>
              <a:rPr lang="en-US" altLang="ja-JP" sz="2400" b="0" dirty="0">
                <a:solidFill>
                  <a:srgbClr val="000000"/>
                </a:solidFill>
                <a:effectLst/>
                <a:latin typeface="Consolas" panose="020B0609020204030204" pitchFamily="49" charset="0"/>
              </a:rPr>
            </a:b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main(</a:t>
            </a:r>
            <a:r>
              <a:rPr lang="en-US" altLang="ja-JP" sz="2400" b="0" dirty="0">
                <a:solidFill>
                  <a:srgbClr val="0000FF"/>
                </a:solidFill>
                <a:effectLst/>
                <a:latin typeface="Consolas" panose="020B0609020204030204" pitchFamily="49" charset="0"/>
              </a:rPr>
              <a:t>void</a:t>
            </a:r>
            <a:r>
              <a:rPr lang="en-US" altLang="ja-JP" sz="2400" b="0" dirty="0">
                <a:solidFill>
                  <a:srgbClr val="000000"/>
                </a:solidFill>
                <a:effectLst/>
                <a:latin typeface="Consolas" panose="020B0609020204030204" pitchFamily="49" charset="0"/>
              </a:rPr>
              <a:t>) {</a:t>
            </a:r>
          </a:p>
          <a:p>
            <a:r>
              <a:rPr lang="en-US" altLang="ja-JP" sz="2400" b="0" dirty="0">
                <a:solidFill>
                  <a:srgbClr val="000000"/>
                </a:solidFill>
                <a:effectLst/>
                <a:latin typeface="Consolas" panose="020B0609020204030204" pitchFamily="49" charset="0"/>
              </a:rPr>
              <a:t>   </a:t>
            </a:r>
            <a:r>
              <a:rPr lang="en-US" altLang="ja-JP" sz="2400" b="0" dirty="0">
                <a:solidFill>
                  <a:srgbClr val="0000FF"/>
                </a:solidFill>
                <a:effectLst/>
                <a:latin typeface="Consolas" panose="020B0609020204030204" pitchFamily="49" charset="0"/>
              </a:rPr>
              <a:t>double</a:t>
            </a:r>
            <a:r>
              <a:rPr lang="en-US" altLang="ja-JP" sz="2400" b="0" dirty="0">
                <a:solidFill>
                  <a:srgbClr val="000000"/>
                </a:solidFill>
                <a:effectLst/>
                <a:latin typeface="Consolas" panose="020B0609020204030204" pitchFamily="49" charset="0"/>
              </a:rPr>
              <a:t> x;</a:t>
            </a:r>
          </a:p>
          <a:p>
            <a:r>
              <a:rPr lang="en-US" altLang="ja-JP" sz="2400" b="0" dirty="0">
                <a:solidFill>
                  <a:srgbClr val="000000"/>
                </a:solidFill>
                <a:effectLst/>
                <a:latin typeface="Consolas" panose="020B0609020204030204" pitchFamily="49" charset="0"/>
              </a:rPr>
              <a:t>   </a:t>
            </a: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y;</a:t>
            </a:r>
          </a:p>
          <a:p>
            <a:br>
              <a:rPr lang="en-US" altLang="ja-JP" sz="2400" b="0" dirty="0">
                <a:solidFill>
                  <a:srgbClr val="000000"/>
                </a:solidFill>
                <a:effectLst/>
                <a:latin typeface="Consolas" panose="020B0609020204030204" pitchFamily="49" charset="0"/>
              </a:rPr>
            </a:br>
            <a:r>
              <a:rPr lang="en-US" altLang="ja-JP" sz="2400" b="0" dirty="0">
                <a:solidFill>
                  <a:srgbClr val="000000"/>
                </a:solidFill>
                <a:effectLst/>
                <a:latin typeface="Consolas" panose="020B0609020204030204" pitchFamily="49" charset="0"/>
              </a:rPr>
              <a:t>   </a:t>
            </a:r>
            <a:r>
              <a:rPr lang="en-US" altLang="ja-JP" sz="2400" b="0" dirty="0" err="1">
                <a:solidFill>
                  <a:srgbClr val="000000"/>
                </a:solidFill>
                <a:effectLst/>
                <a:latin typeface="Consolas" panose="020B0609020204030204" pitchFamily="49" charset="0"/>
              </a:rPr>
              <a:t>scanf</a:t>
            </a:r>
            <a:r>
              <a:rPr lang="en-US" altLang="ja-JP" sz="2400" b="0" dirty="0">
                <a:solidFill>
                  <a:srgbClr val="000000"/>
                </a:solidFill>
                <a:effectLst/>
                <a:latin typeface="Consolas" panose="020B0609020204030204" pitchFamily="49" charset="0"/>
              </a:rPr>
              <a:t>(</a:t>
            </a:r>
            <a:r>
              <a:rPr lang="en-US" altLang="ja-JP" sz="2400" b="0" dirty="0">
                <a:solidFill>
                  <a:srgbClr val="A31515"/>
                </a:solidFill>
                <a:effectLst/>
                <a:latin typeface="Consolas" panose="020B0609020204030204" pitchFamily="49" charset="0"/>
              </a:rPr>
              <a:t>"%</a:t>
            </a:r>
            <a:r>
              <a:rPr lang="en-US" altLang="ja-JP" sz="2400" b="0" dirty="0" err="1">
                <a:solidFill>
                  <a:srgbClr val="A31515"/>
                </a:solidFill>
                <a:effectLst/>
                <a:latin typeface="Consolas" panose="020B0609020204030204" pitchFamily="49" charset="0"/>
              </a:rPr>
              <a:t>lf</a:t>
            </a:r>
            <a:r>
              <a:rPr lang="en-US" altLang="ja-JP" sz="2400" b="0" dirty="0">
                <a:solidFill>
                  <a:srgbClr val="A31515"/>
                </a:solidFill>
                <a:effectLst/>
                <a:latin typeface="Consolas" panose="020B0609020204030204" pitchFamily="49" charset="0"/>
              </a:rPr>
              <a:t>"</a:t>
            </a:r>
            <a:r>
              <a:rPr lang="en-US" altLang="ja-JP" sz="2400" b="0" dirty="0">
                <a:solidFill>
                  <a:srgbClr val="000000"/>
                </a:solidFill>
                <a:effectLst/>
                <a:latin typeface="Consolas" panose="020B0609020204030204" pitchFamily="49" charset="0"/>
              </a:rPr>
              <a:t>, &amp;x);</a:t>
            </a:r>
          </a:p>
          <a:p>
            <a:r>
              <a:rPr lang="en-US" altLang="ja-JP" sz="2400" b="0" dirty="0">
                <a:solidFill>
                  <a:srgbClr val="000000"/>
                </a:solidFill>
                <a:effectLst/>
                <a:latin typeface="Consolas" panose="020B0609020204030204" pitchFamily="49" charset="0"/>
              </a:rPr>
              <a:t>   y = (</a:t>
            </a: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)(x + </a:t>
            </a:r>
            <a:r>
              <a:rPr lang="en-US" altLang="ja-JP" sz="2400" b="0" dirty="0">
                <a:solidFill>
                  <a:srgbClr val="09885A"/>
                </a:solidFill>
                <a:effectLst/>
                <a:latin typeface="Consolas" panose="020B0609020204030204" pitchFamily="49" charset="0"/>
              </a:rPr>
              <a:t>0.5</a:t>
            </a:r>
            <a:r>
              <a:rPr lang="en-US" altLang="ja-JP" sz="2400" b="0" dirty="0">
                <a:solidFill>
                  <a:srgbClr val="000000"/>
                </a:solidFill>
                <a:effectLst/>
                <a:latin typeface="Consolas" panose="020B0609020204030204" pitchFamily="49" charset="0"/>
              </a:rPr>
              <a:t>);</a:t>
            </a:r>
          </a:p>
          <a:p>
            <a:r>
              <a:rPr lang="en-US" altLang="ja-JP" sz="2400" b="0" dirty="0">
                <a:solidFill>
                  <a:srgbClr val="000000"/>
                </a:solidFill>
                <a:effectLst/>
                <a:latin typeface="Consolas" panose="020B0609020204030204" pitchFamily="49" charset="0"/>
              </a:rPr>
              <a:t>   </a:t>
            </a:r>
            <a:r>
              <a:rPr lang="en-US" altLang="ja-JP" sz="2400" b="0" dirty="0" err="1">
                <a:solidFill>
                  <a:srgbClr val="000000"/>
                </a:solidFill>
                <a:effectLst/>
                <a:latin typeface="Consolas" panose="020B0609020204030204" pitchFamily="49" charset="0"/>
              </a:rPr>
              <a:t>printf</a:t>
            </a:r>
            <a:r>
              <a:rPr lang="en-US" altLang="ja-JP" sz="2400" b="0" dirty="0">
                <a:solidFill>
                  <a:srgbClr val="000000"/>
                </a:solidFill>
                <a:effectLst/>
                <a:latin typeface="Consolas" panose="020B0609020204030204" pitchFamily="49" charset="0"/>
              </a:rPr>
              <a:t>(</a:t>
            </a:r>
            <a:r>
              <a:rPr lang="en-US" altLang="ja-JP" sz="2400" b="0" dirty="0">
                <a:solidFill>
                  <a:srgbClr val="A31515"/>
                </a:solidFill>
                <a:effectLst/>
                <a:latin typeface="Consolas" panose="020B0609020204030204" pitchFamily="49" charset="0"/>
              </a:rPr>
              <a:t>"%d\n"</a:t>
            </a:r>
            <a:r>
              <a:rPr lang="en-US" altLang="ja-JP" sz="2400" b="0" dirty="0">
                <a:solidFill>
                  <a:srgbClr val="000000"/>
                </a:solidFill>
                <a:effectLst/>
                <a:latin typeface="Consolas" panose="020B0609020204030204" pitchFamily="49" charset="0"/>
              </a:rPr>
              <a:t>, y);</a:t>
            </a:r>
          </a:p>
          <a:p>
            <a:pPr lvl="1"/>
            <a:br>
              <a:rPr lang="en-US" altLang="ja-JP" sz="2400" b="0" dirty="0">
                <a:solidFill>
                  <a:srgbClr val="000000"/>
                </a:solidFill>
                <a:effectLst/>
                <a:latin typeface="Consolas" panose="020B0609020204030204" pitchFamily="49" charset="0"/>
              </a:rPr>
            </a:br>
            <a:r>
              <a:rPr lang="en-US" altLang="ja-JP" sz="2400" b="0" dirty="0">
                <a:solidFill>
                  <a:srgbClr val="0000FF"/>
                </a:solidFill>
                <a:effectLst/>
                <a:latin typeface="Consolas" panose="020B0609020204030204" pitchFamily="49" charset="0"/>
              </a:rPr>
              <a:t>return</a:t>
            </a:r>
            <a:r>
              <a:rPr lang="en-US" altLang="ja-JP" sz="2400" b="0" dirty="0">
                <a:solidFill>
                  <a:srgbClr val="000000"/>
                </a:solidFill>
                <a:effectLst/>
                <a:latin typeface="Consolas" panose="020B0609020204030204" pitchFamily="49" charset="0"/>
              </a:rPr>
              <a:t> </a:t>
            </a:r>
            <a:r>
              <a:rPr lang="en-US" altLang="ja-JP" sz="2400" b="0" dirty="0">
                <a:solidFill>
                  <a:srgbClr val="09885A"/>
                </a:solidFill>
                <a:effectLst/>
                <a:latin typeface="Consolas" panose="020B0609020204030204" pitchFamily="49" charset="0"/>
              </a:rPr>
              <a:t>0</a:t>
            </a:r>
            <a:r>
              <a:rPr lang="en-US" altLang="ja-JP" sz="2400" b="0" dirty="0">
                <a:solidFill>
                  <a:srgbClr val="000000"/>
                </a:solidFill>
                <a:effectLst/>
                <a:latin typeface="Consolas" panose="020B0609020204030204" pitchFamily="49" charset="0"/>
              </a:rPr>
              <a:t>;</a:t>
            </a:r>
          </a:p>
          <a:p>
            <a:r>
              <a:rPr lang="en-US" altLang="ja-JP" sz="2400" b="0" dirty="0">
                <a:solidFill>
                  <a:srgbClr val="000000"/>
                </a:solidFill>
                <a:effectLst/>
                <a:latin typeface="Consolas" panose="020B0609020204030204" pitchFamily="49" charset="0"/>
              </a:rPr>
              <a:t>}</a:t>
            </a:r>
          </a:p>
        </p:txBody>
      </p:sp>
      <p:graphicFrame>
        <p:nvGraphicFramePr>
          <p:cNvPr id="5" name="表 4">
            <a:extLst>
              <a:ext uri="{FF2B5EF4-FFF2-40B4-BE49-F238E27FC236}">
                <a16:creationId xmlns:a16="http://schemas.microsoft.com/office/drawing/2014/main" id="{4E1D2461-55B4-47B0-8833-4F378F6AB3EA}"/>
              </a:ext>
            </a:extLst>
          </p:cNvPr>
          <p:cNvGraphicFramePr>
            <a:graphicFrameLocks noGrp="1"/>
          </p:cNvGraphicFramePr>
          <p:nvPr>
            <p:extLst>
              <p:ext uri="{D42A27DB-BD31-4B8C-83A1-F6EECF244321}">
                <p14:modId xmlns:p14="http://schemas.microsoft.com/office/powerpoint/2010/main" val="3383371250"/>
              </p:ext>
            </p:extLst>
          </p:nvPr>
        </p:nvGraphicFramePr>
        <p:xfrm>
          <a:off x="6934200" y="2303586"/>
          <a:ext cx="3311361" cy="1141440"/>
        </p:xfrm>
        <a:graphic>
          <a:graphicData uri="http://schemas.openxmlformats.org/drawingml/2006/table">
            <a:tbl>
              <a:tblPr firstRow="1" firstCol="1" bandRow="1">
                <a:tableStyleId>{7E9639D4-E3E2-4D34-9284-5A2195B3D0D7}</a:tableStyleId>
              </a:tblPr>
              <a:tblGrid>
                <a:gridCol w="3311361">
                  <a:extLst>
                    <a:ext uri="{9D8B030D-6E8A-4147-A177-3AD203B41FA5}">
                      <a16:colId xmlns:a16="http://schemas.microsoft.com/office/drawing/2014/main" val="20887693"/>
                    </a:ext>
                  </a:extLst>
                </a:gridCol>
              </a:tblGrid>
              <a:tr h="0">
                <a:tc>
                  <a:txBody>
                    <a:bodyPr/>
                    <a:lstStyle/>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3.613 (</a:t>
                      </a:r>
                      <a:r>
                        <a:rPr lang="ja-JP" altLang="en-US" sz="2800" b="0" kern="100" dirty="0">
                          <a:effectLst/>
                          <a:latin typeface="ＭＳ Ｐゴシック" panose="020B0600070205080204" pitchFamily="50" charset="-128"/>
                          <a:ea typeface="ＭＳ Ｐゴシック" panose="020B0600070205080204" pitchFamily="50" charset="-128"/>
                        </a:rPr>
                        <a:t>入力</a:t>
                      </a:r>
                      <a:r>
                        <a:rPr lang="en-US" altLang="ja-JP" sz="2800" b="0" kern="100" dirty="0">
                          <a:effectLst/>
                          <a:latin typeface="ＭＳ Ｐゴシック" panose="020B0600070205080204" pitchFamily="50" charset="-128"/>
                          <a:ea typeface="ＭＳ Ｐゴシック" panose="020B0600070205080204" pitchFamily="50" charset="-128"/>
                        </a:rPr>
                        <a:t>)</a:t>
                      </a:r>
                      <a:endParaRPr lang="en-US" sz="28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4</a:t>
                      </a:r>
                    </a:p>
                  </a:txBody>
                  <a:tcPr marL="68580" marR="68580" marT="144000" marB="144000"/>
                </a:tc>
                <a:extLst>
                  <a:ext uri="{0D108BD9-81ED-4DB2-BD59-A6C34878D82A}">
                    <a16:rowId xmlns:a16="http://schemas.microsoft.com/office/drawing/2014/main" val="2663791847"/>
                  </a:ext>
                </a:extLst>
              </a:tr>
            </a:tbl>
          </a:graphicData>
        </a:graphic>
      </p:graphicFrame>
      <p:graphicFrame>
        <p:nvGraphicFramePr>
          <p:cNvPr id="6" name="表 5">
            <a:extLst>
              <a:ext uri="{FF2B5EF4-FFF2-40B4-BE49-F238E27FC236}">
                <a16:creationId xmlns:a16="http://schemas.microsoft.com/office/drawing/2014/main" id="{0B3F9DB0-C3FD-47F9-8BFC-FE3F6338838F}"/>
              </a:ext>
            </a:extLst>
          </p:cNvPr>
          <p:cNvGraphicFramePr>
            <a:graphicFrameLocks noGrp="1"/>
          </p:cNvGraphicFramePr>
          <p:nvPr>
            <p:extLst>
              <p:ext uri="{D42A27DB-BD31-4B8C-83A1-F6EECF244321}">
                <p14:modId xmlns:p14="http://schemas.microsoft.com/office/powerpoint/2010/main" val="3640683591"/>
              </p:ext>
            </p:extLst>
          </p:nvPr>
        </p:nvGraphicFramePr>
        <p:xfrm>
          <a:off x="6934200" y="4033944"/>
          <a:ext cx="3311361" cy="1141440"/>
        </p:xfrm>
        <a:graphic>
          <a:graphicData uri="http://schemas.openxmlformats.org/drawingml/2006/table">
            <a:tbl>
              <a:tblPr firstRow="1" firstCol="1" bandRow="1">
                <a:tableStyleId>{7E9639D4-E3E2-4D34-9284-5A2195B3D0D7}</a:tableStyleId>
              </a:tblPr>
              <a:tblGrid>
                <a:gridCol w="3311361">
                  <a:extLst>
                    <a:ext uri="{9D8B030D-6E8A-4147-A177-3AD203B41FA5}">
                      <a16:colId xmlns:a16="http://schemas.microsoft.com/office/drawing/2014/main" val="20887693"/>
                    </a:ext>
                  </a:extLst>
                </a:gridCol>
              </a:tblGrid>
              <a:tr h="0">
                <a:tc>
                  <a:txBody>
                    <a:bodyPr/>
                    <a:lstStyle/>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5.12 (</a:t>
                      </a:r>
                      <a:r>
                        <a:rPr lang="ja-JP" altLang="en-US" sz="2800" b="0" kern="100" dirty="0">
                          <a:effectLst/>
                          <a:latin typeface="ＭＳ Ｐゴシック" panose="020B0600070205080204" pitchFamily="50" charset="-128"/>
                          <a:ea typeface="ＭＳ Ｐゴシック" panose="020B0600070205080204" pitchFamily="50" charset="-128"/>
                        </a:rPr>
                        <a:t>入力</a:t>
                      </a:r>
                      <a:r>
                        <a:rPr lang="en-US" altLang="ja-JP" sz="2800" b="0" kern="100" dirty="0">
                          <a:effectLst/>
                          <a:latin typeface="ＭＳ Ｐゴシック" panose="020B0600070205080204" pitchFamily="50" charset="-128"/>
                          <a:ea typeface="ＭＳ Ｐゴシック" panose="020B0600070205080204" pitchFamily="50" charset="-128"/>
                        </a:rPr>
                        <a:t>)</a:t>
                      </a:r>
                      <a:endParaRPr lang="en-US" sz="28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5</a:t>
                      </a:r>
                    </a:p>
                  </a:txBody>
                  <a:tcPr marL="68580" marR="68580" marT="144000" marB="144000"/>
                </a:tc>
                <a:extLst>
                  <a:ext uri="{0D108BD9-81ED-4DB2-BD59-A6C34878D82A}">
                    <a16:rowId xmlns:a16="http://schemas.microsoft.com/office/drawing/2014/main" val="2663791847"/>
                  </a:ext>
                </a:extLst>
              </a:tr>
            </a:tbl>
          </a:graphicData>
        </a:graphic>
      </p:graphicFrame>
    </p:spTree>
    <p:extLst>
      <p:ext uri="{BB962C8B-B14F-4D97-AF65-F5344CB8AC3E}">
        <p14:creationId xmlns:p14="http://schemas.microsoft.com/office/powerpoint/2010/main" val="107154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0917B-FACB-4E70-8FDC-332B1751DF89}"/>
              </a:ext>
            </a:extLst>
          </p:cNvPr>
          <p:cNvSpPr>
            <a:spLocks noGrp="1"/>
          </p:cNvSpPr>
          <p:nvPr>
            <p:ph type="title"/>
          </p:nvPr>
        </p:nvSpPr>
        <p:spPr/>
        <p:txBody>
          <a:bodyPr/>
          <a:lstStyle/>
          <a:p>
            <a:r>
              <a:rPr kumimoji="1" lang="ja-JP" altLang="en-US" dirty="0"/>
              <a:t>四捨五入</a:t>
            </a:r>
          </a:p>
        </p:txBody>
      </p:sp>
      <p:sp>
        <p:nvSpPr>
          <p:cNvPr id="3" name="コンテンツ プレースホルダー 2">
            <a:extLst>
              <a:ext uri="{FF2B5EF4-FFF2-40B4-BE49-F238E27FC236}">
                <a16:creationId xmlns:a16="http://schemas.microsoft.com/office/drawing/2014/main" id="{71422635-B564-460C-9C3B-96F7CD8AF3A3}"/>
              </a:ext>
            </a:extLst>
          </p:cNvPr>
          <p:cNvSpPr>
            <a:spLocks noGrp="1"/>
          </p:cNvSpPr>
          <p:nvPr>
            <p:ph idx="1"/>
          </p:nvPr>
        </p:nvSpPr>
        <p:spPr>
          <a:xfrm>
            <a:off x="6934200" y="1825625"/>
            <a:ext cx="4419600" cy="4351338"/>
          </a:xfrm>
        </p:spPr>
        <p:txBody>
          <a:bodyPr/>
          <a:lstStyle/>
          <a:p>
            <a:r>
              <a:rPr kumimoji="1" lang="en-US" altLang="ja-JP" dirty="0"/>
              <a:t>round</a:t>
            </a:r>
            <a:r>
              <a:rPr kumimoji="1" lang="ja-JP" altLang="en-US" dirty="0"/>
              <a:t>という関数があります。</a:t>
            </a:r>
            <a:endParaRPr kumimoji="1" lang="en-US" altLang="ja-JP" dirty="0"/>
          </a:p>
          <a:p>
            <a:r>
              <a:rPr lang="en-US" altLang="ja-JP" dirty="0"/>
              <a:t>round</a:t>
            </a:r>
            <a:r>
              <a:rPr lang="ja-JP" altLang="en-US" dirty="0"/>
              <a:t>は小数第一位を丸めてくれるが</a:t>
            </a:r>
            <a:r>
              <a:rPr lang="en-US" altLang="ja-JP" dirty="0"/>
              <a:t>double</a:t>
            </a:r>
            <a:r>
              <a:rPr lang="ja-JP" altLang="en-US" dirty="0"/>
              <a:t>型の値を返すので注意。</a:t>
            </a:r>
            <a:endParaRPr lang="en-US" altLang="ja-JP" dirty="0"/>
          </a:p>
          <a:p>
            <a:r>
              <a:rPr kumimoji="1" lang="en-US" altLang="ja-JP" dirty="0" err="1"/>
              <a:t>ma</a:t>
            </a:r>
            <a:r>
              <a:rPr lang="en-US" altLang="ja-JP" dirty="0" err="1"/>
              <a:t>th.h</a:t>
            </a:r>
            <a:r>
              <a:rPr lang="ja-JP" altLang="en-US" dirty="0"/>
              <a:t>を</a:t>
            </a:r>
            <a:r>
              <a:rPr lang="en-US" altLang="ja-JP" dirty="0"/>
              <a:t>include</a:t>
            </a:r>
            <a:r>
              <a:rPr lang="ja-JP" altLang="en-US" dirty="0"/>
              <a:t>。</a:t>
            </a:r>
            <a:endParaRPr kumimoji="1" lang="ja-JP" altLang="en-US" dirty="0"/>
          </a:p>
        </p:txBody>
      </p:sp>
      <p:sp>
        <p:nvSpPr>
          <p:cNvPr id="5" name="正方形/長方形 4">
            <a:extLst>
              <a:ext uri="{FF2B5EF4-FFF2-40B4-BE49-F238E27FC236}">
                <a16:creationId xmlns:a16="http://schemas.microsoft.com/office/drawing/2014/main" id="{A7380873-91A5-4193-B7AF-D8080FD1D358}"/>
              </a:ext>
            </a:extLst>
          </p:cNvPr>
          <p:cNvSpPr/>
          <p:nvPr/>
        </p:nvSpPr>
        <p:spPr>
          <a:xfrm>
            <a:off x="838200" y="1690688"/>
            <a:ext cx="6096000" cy="4893647"/>
          </a:xfrm>
          <a:prstGeom prst="rect">
            <a:avLst/>
          </a:prstGeom>
        </p:spPr>
        <p:txBody>
          <a:bodyPr>
            <a:spAutoFit/>
          </a:bodyPr>
          <a:lstStyle/>
          <a:p>
            <a:r>
              <a:rPr lang="en-US" altLang="ja-JP" sz="2400" b="0" dirty="0">
                <a:solidFill>
                  <a:srgbClr val="0000FF"/>
                </a:solidFill>
                <a:effectLst/>
                <a:latin typeface="Consolas" panose="020B0609020204030204" pitchFamily="49" charset="0"/>
              </a:rPr>
              <a:t>#include </a:t>
            </a:r>
            <a:r>
              <a:rPr lang="en-US" altLang="ja-JP" sz="2400" b="0" dirty="0">
                <a:solidFill>
                  <a:srgbClr val="A31515"/>
                </a:solidFill>
                <a:effectLst/>
                <a:latin typeface="Consolas" panose="020B0609020204030204" pitchFamily="49" charset="0"/>
              </a:rPr>
              <a:t>&lt;</a:t>
            </a:r>
            <a:r>
              <a:rPr lang="en-US" altLang="ja-JP" sz="2400" b="0" dirty="0" err="1">
                <a:solidFill>
                  <a:srgbClr val="A31515"/>
                </a:solidFill>
                <a:effectLst/>
                <a:latin typeface="Consolas" panose="020B0609020204030204" pitchFamily="49" charset="0"/>
              </a:rPr>
              <a:t>stdio.h</a:t>
            </a:r>
            <a:r>
              <a:rPr lang="en-US" altLang="ja-JP" sz="2400" b="0" dirty="0">
                <a:solidFill>
                  <a:srgbClr val="A31515"/>
                </a:solidFill>
                <a:effectLst/>
                <a:latin typeface="Consolas" panose="020B0609020204030204" pitchFamily="49" charset="0"/>
              </a:rPr>
              <a:t>&gt;</a:t>
            </a:r>
            <a:endParaRPr lang="en-US" altLang="ja-JP" sz="2400" b="0" dirty="0">
              <a:solidFill>
                <a:srgbClr val="000000"/>
              </a:solidFill>
              <a:effectLst/>
              <a:latin typeface="Consolas" panose="020B0609020204030204" pitchFamily="49" charset="0"/>
            </a:endParaRPr>
          </a:p>
          <a:p>
            <a:r>
              <a:rPr lang="en-US" altLang="ja-JP" sz="2400" b="0" dirty="0">
                <a:solidFill>
                  <a:srgbClr val="0000FF"/>
                </a:solidFill>
                <a:effectLst/>
                <a:latin typeface="Consolas" panose="020B0609020204030204" pitchFamily="49" charset="0"/>
              </a:rPr>
              <a:t>#include </a:t>
            </a:r>
            <a:r>
              <a:rPr lang="en-US" altLang="ja-JP" sz="2400" b="0" dirty="0">
                <a:solidFill>
                  <a:srgbClr val="A31515"/>
                </a:solidFill>
                <a:effectLst/>
                <a:latin typeface="Consolas" panose="020B0609020204030204" pitchFamily="49" charset="0"/>
              </a:rPr>
              <a:t>&lt;</a:t>
            </a:r>
            <a:r>
              <a:rPr lang="en-US" altLang="ja-JP" sz="2400" b="0" dirty="0" err="1">
                <a:solidFill>
                  <a:srgbClr val="A31515"/>
                </a:solidFill>
                <a:effectLst/>
                <a:latin typeface="Consolas" panose="020B0609020204030204" pitchFamily="49" charset="0"/>
              </a:rPr>
              <a:t>math.h</a:t>
            </a:r>
            <a:r>
              <a:rPr lang="en-US" altLang="ja-JP" sz="2400" b="0" dirty="0">
                <a:solidFill>
                  <a:srgbClr val="A31515"/>
                </a:solidFill>
                <a:effectLst/>
                <a:latin typeface="Consolas" panose="020B0609020204030204" pitchFamily="49" charset="0"/>
              </a:rPr>
              <a:t>&gt;</a:t>
            </a:r>
            <a:endParaRPr lang="en-US" altLang="ja-JP" sz="2400" b="0" dirty="0">
              <a:solidFill>
                <a:srgbClr val="000000"/>
              </a:solidFill>
              <a:effectLst/>
              <a:latin typeface="Consolas" panose="020B0609020204030204" pitchFamily="49" charset="0"/>
            </a:endParaRPr>
          </a:p>
          <a:p>
            <a:br>
              <a:rPr lang="en-US" altLang="ja-JP" sz="2400" b="0" dirty="0">
                <a:solidFill>
                  <a:srgbClr val="000000"/>
                </a:solidFill>
                <a:effectLst/>
                <a:latin typeface="Consolas" panose="020B0609020204030204" pitchFamily="49" charset="0"/>
              </a:rPr>
            </a:b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main(</a:t>
            </a:r>
            <a:r>
              <a:rPr lang="en-US" altLang="ja-JP" sz="2400" b="0" dirty="0">
                <a:solidFill>
                  <a:srgbClr val="0000FF"/>
                </a:solidFill>
                <a:effectLst/>
                <a:latin typeface="Consolas" panose="020B0609020204030204" pitchFamily="49" charset="0"/>
              </a:rPr>
              <a:t>void</a:t>
            </a:r>
            <a:r>
              <a:rPr lang="en-US" altLang="ja-JP" sz="2400" b="0" dirty="0">
                <a:solidFill>
                  <a:srgbClr val="000000"/>
                </a:solidFill>
                <a:effectLst/>
                <a:latin typeface="Consolas" panose="020B0609020204030204" pitchFamily="49" charset="0"/>
              </a:rPr>
              <a:t>) {</a:t>
            </a:r>
          </a:p>
          <a:p>
            <a:r>
              <a:rPr lang="en-US" altLang="ja-JP" sz="2400" b="0" dirty="0">
                <a:solidFill>
                  <a:srgbClr val="000000"/>
                </a:solidFill>
                <a:effectLst/>
                <a:latin typeface="Consolas" panose="020B0609020204030204" pitchFamily="49" charset="0"/>
              </a:rPr>
              <a:t>   </a:t>
            </a:r>
            <a:r>
              <a:rPr lang="en-US" altLang="ja-JP" sz="2400" b="0" dirty="0">
                <a:solidFill>
                  <a:srgbClr val="0000FF"/>
                </a:solidFill>
                <a:effectLst/>
                <a:latin typeface="Consolas" panose="020B0609020204030204" pitchFamily="49" charset="0"/>
              </a:rPr>
              <a:t>double</a:t>
            </a:r>
            <a:r>
              <a:rPr lang="en-US" altLang="ja-JP" sz="2400" b="0" dirty="0">
                <a:solidFill>
                  <a:srgbClr val="000000"/>
                </a:solidFill>
                <a:effectLst/>
                <a:latin typeface="Consolas" panose="020B0609020204030204" pitchFamily="49" charset="0"/>
              </a:rPr>
              <a:t> x;</a:t>
            </a:r>
          </a:p>
          <a:p>
            <a:r>
              <a:rPr lang="en-US" altLang="ja-JP" sz="2400" b="0" dirty="0">
                <a:solidFill>
                  <a:srgbClr val="000000"/>
                </a:solidFill>
                <a:effectLst/>
                <a:latin typeface="Consolas" panose="020B0609020204030204" pitchFamily="49" charset="0"/>
              </a:rPr>
              <a:t>   </a:t>
            </a: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y;</a:t>
            </a:r>
          </a:p>
          <a:p>
            <a:br>
              <a:rPr lang="en-US" altLang="ja-JP" sz="2400" b="0" dirty="0">
                <a:solidFill>
                  <a:srgbClr val="000000"/>
                </a:solidFill>
                <a:effectLst/>
                <a:latin typeface="Consolas" panose="020B0609020204030204" pitchFamily="49" charset="0"/>
              </a:rPr>
            </a:br>
            <a:r>
              <a:rPr lang="en-US" altLang="ja-JP" sz="2400" b="0" dirty="0">
                <a:solidFill>
                  <a:srgbClr val="000000"/>
                </a:solidFill>
                <a:effectLst/>
                <a:latin typeface="Consolas" panose="020B0609020204030204" pitchFamily="49" charset="0"/>
              </a:rPr>
              <a:t>   </a:t>
            </a:r>
            <a:r>
              <a:rPr lang="en-US" altLang="ja-JP" sz="2400" b="0" dirty="0" err="1">
                <a:solidFill>
                  <a:srgbClr val="000000"/>
                </a:solidFill>
                <a:effectLst/>
                <a:latin typeface="Consolas" panose="020B0609020204030204" pitchFamily="49" charset="0"/>
              </a:rPr>
              <a:t>scanf</a:t>
            </a:r>
            <a:r>
              <a:rPr lang="en-US" altLang="ja-JP" sz="2400" b="0" dirty="0">
                <a:solidFill>
                  <a:srgbClr val="000000"/>
                </a:solidFill>
                <a:effectLst/>
                <a:latin typeface="Consolas" panose="020B0609020204030204" pitchFamily="49" charset="0"/>
              </a:rPr>
              <a:t>(</a:t>
            </a:r>
            <a:r>
              <a:rPr lang="en-US" altLang="ja-JP" sz="2400" b="0" dirty="0">
                <a:solidFill>
                  <a:srgbClr val="A31515"/>
                </a:solidFill>
                <a:effectLst/>
                <a:latin typeface="Consolas" panose="020B0609020204030204" pitchFamily="49" charset="0"/>
              </a:rPr>
              <a:t>"%</a:t>
            </a:r>
            <a:r>
              <a:rPr lang="en-US" altLang="ja-JP" sz="2400" b="0" dirty="0" err="1">
                <a:solidFill>
                  <a:srgbClr val="A31515"/>
                </a:solidFill>
                <a:effectLst/>
                <a:latin typeface="Consolas" panose="020B0609020204030204" pitchFamily="49" charset="0"/>
              </a:rPr>
              <a:t>lf</a:t>
            </a:r>
            <a:r>
              <a:rPr lang="en-US" altLang="ja-JP" sz="2400" b="0" dirty="0">
                <a:solidFill>
                  <a:srgbClr val="A31515"/>
                </a:solidFill>
                <a:effectLst/>
                <a:latin typeface="Consolas" panose="020B0609020204030204" pitchFamily="49" charset="0"/>
              </a:rPr>
              <a:t>"</a:t>
            </a:r>
            <a:r>
              <a:rPr lang="en-US" altLang="ja-JP" sz="2400" b="0" dirty="0">
                <a:solidFill>
                  <a:srgbClr val="000000"/>
                </a:solidFill>
                <a:effectLst/>
                <a:latin typeface="Consolas" panose="020B0609020204030204" pitchFamily="49" charset="0"/>
              </a:rPr>
              <a:t>, &amp;x);</a:t>
            </a:r>
          </a:p>
          <a:p>
            <a:r>
              <a:rPr lang="en-US" altLang="ja-JP" sz="2400" b="0" dirty="0">
                <a:solidFill>
                  <a:srgbClr val="000000"/>
                </a:solidFill>
                <a:effectLst/>
                <a:latin typeface="Consolas" panose="020B0609020204030204" pitchFamily="49" charset="0"/>
              </a:rPr>
              <a:t>   y = (</a:t>
            </a: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)round(x);</a:t>
            </a:r>
          </a:p>
          <a:p>
            <a:r>
              <a:rPr lang="en-US" altLang="ja-JP" sz="2400" b="0" dirty="0">
                <a:solidFill>
                  <a:srgbClr val="000000"/>
                </a:solidFill>
                <a:effectLst/>
                <a:latin typeface="Consolas" panose="020B0609020204030204" pitchFamily="49" charset="0"/>
              </a:rPr>
              <a:t>   </a:t>
            </a:r>
            <a:r>
              <a:rPr lang="en-US" altLang="ja-JP" sz="2400" b="0" dirty="0" err="1">
                <a:solidFill>
                  <a:srgbClr val="000000"/>
                </a:solidFill>
                <a:effectLst/>
                <a:latin typeface="Consolas" panose="020B0609020204030204" pitchFamily="49" charset="0"/>
              </a:rPr>
              <a:t>printf</a:t>
            </a:r>
            <a:r>
              <a:rPr lang="en-US" altLang="ja-JP" sz="2400" b="0" dirty="0">
                <a:solidFill>
                  <a:srgbClr val="000000"/>
                </a:solidFill>
                <a:effectLst/>
                <a:latin typeface="Consolas" panose="020B0609020204030204" pitchFamily="49" charset="0"/>
              </a:rPr>
              <a:t>(</a:t>
            </a:r>
            <a:r>
              <a:rPr lang="en-US" altLang="ja-JP" sz="2400" b="0" dirty="0">
                <a:solidFill>
                  <a:srgbClr val="A31515"/>
                </a:solidFill>
                <a:effectLst/>
                <a:latin typeface="Consolas" panose="020B0609020204030204" pitchFamily="49" charset="0"/>
              </a:rPr>
              <a:t>"%d\n"</a:t>
            </a:r>
            <a:r>
              <a:rPr lang="en-US" altLang="ja-JP" sz="2400" b="0" dirty="0">
                <a:solidFill>
                  <a:srgbClr val="000000"/>
                </a:solidFill>
                <a:effectLst/>
                <a:latin typeface="Consolas" panose="020B0609020204030204" pitchFamily="49" charset="0"/>
              </a:rPr>
              <a:t>, y);</a:t>
            </a:r>
          </a:p>
          <a:p>
            <a:pPr lvl="1"/>
            <a:br>
              <a:rPr lang="en-US" altLang="ja-JP" sz="2400" b="0" dirty="0">
                <a:solidFill>
                  <a:srgbClr val="000000"/>
                </a:solidFill>
                <a:effectLst/>
                <a:latin typeface="Consolas" panose="020B0609020204030204" pitchFamily="49" charset="0"/>
              </a:rPr>
            </a:br>
            <a:r>
              <a:rPr lang="en-US" altLang="ja-JP" sz="2400" b="0" dirty="0">
                <a:solidFill>
                  <a:srgbClr val="0000FF"/>
                </a:solidFill>
                <a:effectLst/>
                <a:latin typeface="Consolas" panose="020B0609020204030204" pitchFamily="49" charset="0"/>
              </a:rPr>
              <a:t>return</a:t>
            </a:r>
            <a:r>
              <a:rPr lang="en-US" altLang="ja-JP" sz="2400" b="0" dirty="0">
                <a:solidFill>
                  <a:srgbClr val="000000"/>
                </a:solidFill>
                <a:effectLst/>
                <a:latin typeface="Consolas" panose="020B0609020204030204" pitchFamily="49" charset="0"/>
              </a:rPr>
              <a:t> </a:t>
            </a:r>
            <a:r>
              <a:rPr lang="en-US" altLang="ja-JP" sz="2400" b="0" dirty="0">
                <a:solidFill>
                  <a:srgbClr val="09885A"/>
                </a:solidFill>
                <a:effectLst/>
                <a:latin typeface="Consolas" panose="020B0609020204030204" pitchFamily="49" charset="0"/>
              </a:rPr>
              <a:t>0</a:t>
            </a:r>
            <a:r>
              <a:rPr lang="en-US" altLang="ja-JP" sz="2400" b="0" dirty="0">
                <a:solidFill>
                  <a:srgbClr val="000000"/>
                </a:solidFill>
                <a:effectLst/>
                <a:latin typeface="Consolas" panose="020B0609020204030204" pitchFamily="49" charset="0"/>
              </a:rPr>
              <a:t>;</a:t>
            </a:r>
          </a:p>
          <a:p>
            <a:r>
              <a:rPr lang="en-US" altLang="ja-JP"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2555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6BA23-07C1-4188-9608-AC8C77BA4A45}"/>
              </a:ext>
            </a:extLst>
          </p:cNvPr>
          <p:cNvSpPr>
            <a:spLocks noGrp="1"/>
          </p:cNvSpPr>
          <p:nvPr>
            <p:ph type="title"/>
          </p:nvPr>
        </p:nvSpPr>
        <p:spPr/>
        <p:txBody>
          <a:bodyPr/>
          <a:lstStyle/>
          <a:p>
            <a:r>
              <a:rPr lang="ja-JP" altLang="en-US" dirty="0"/>
              <a:t>切り上げ</a:t>
            </a:r>
            <a:endParaRPr kumimoji="1" lang="ja-JP" altLang="en-US" dirty="0"/>
          </a:p>
        </p:txBody>
      </p:sp>
      <p:sp>
        <p:nvSpPr>
          <p:cNvPr id="3" name="コンテンツ プレースホルダー 2">
            <a:extLst>
              <a:ext uri="{FF2B5EF4-FFF2-40B4-BE49-F238E27FC236}">
                <a16:creationId xmlns:a16="http://schemas.microsoft.com/office/drawing/2014/main" id="{879AD123-1CD9-40F7-AC6F-43CF8507D5B5}"/>
              </a:ext>
            </a:extLst>
          </p:cNvPr>
          <p:cNvSpPr>
            <a:spLocks noGrp="1"/>
          </p:cNvSpPr>
          <p:nvPr>
            <p:ph idx="1"/>
          </p:nvPr>
        </p:nvSpPr>
        <p:spPr/>
        <p:txBody>
          <a:bodyPr/>
          <a:lstStyle/>
          <a:p>
            <a:r>
              <a:rPr kumimoji="1" lang="ja-JP" altLang="en-US" dirty="0"/>
              <a:t>小数点以下切り上げを考える</a:t>
            </a:r>
            <a:endParaRPr kumimoji="1" lang="en-US" altLang="ja-JP" dirty="0"/>
          </a:p>
          <a:p>
            <a:r>
              <a:rPr lang="ja-JP" altLang="en-US" dirty="0"/>
              <a:t>小数点以下切り上げ：</a:t>
            </a:r>
            <a:endParaRPr lang="en-US" altLang="ja-JP" dirty="0"/>
          </a:p>
          <a:p>
            <a:pPr marL="457200" lvl="1" indent="0">
              <a:buNone/>
            </a:pPr>
            <a:r>
              <a:rPr lang="ja-JP" altLang="en-US" sz="2800" dirty="0"/>
              <a:t>ある数について、小数部分が</a:t>
            </a:r>
            <a:r>
              <a:rPr lang="en-US" altLang="ja-JP" sz="2800" dirty="0"/>
              <a:t>0</a:t>
            </a:r>
            <a:r>
              <a:rPr lang="ja-JP" altLang="en-US" sz="2800" dirty="0"/>
              <a:t>より大きいならば、その数に</a:t>
            </a:r>
            <a:r>
              <a:rPr lang="en-US" altLang="ja-JP" sz="2800" dirty="0"/>
              <a:t>1</a:t>
            </a:r>
            <a:r>
              <a:rPr lang="ja-JP" altLang="en-US" sz="2800" dirty="0"/>
              <a:t>を加えて小数点以下を切り捨てる</a:t>
            </a:r>
            <a:endParaRPr lang="en-US" altLang="ja-JP" sz="2800" dirty="0"/>
          </a:p>
          <a:p>
            <a:pPr marL="457200" lvl="1" indent="0">
              <a:buNone/>
            </a:pPr>
            <a:endParaRPr lang="en-US" altLang="ja-JP" sz="2800" dirty="0"/>
          </a:p>
          <a:p>
            <a:r>
              <a:rPr lang="ja-JP" altLang="en-US" dirty="0"/>
              <a:t>「</a:t>
            </a:r>
            <a:r>
              <a:rPr lang="en-US" altLang="ja-JP" dirty="0"/>
              <a:t>(</a:t>
            </a:r>
            <a:r>
              <a:rPr lang="ja-JP" altLang="en-US" dirty="0"/>
              <a:t>小数部分</a:t>
            </a:r>
            <a:r>
              <a:rPr lang="en-US" altLang="ja-JP" dirty="0"/>
              <a:t>) &gt; 0 </a:t>
            </a:r>
            <a:r>
              <a:rPr lang="ja-JP" altLang="en-US" dirty="0"/>
              <a:t>ならば、小数点以下切り捨てて</a:t>
            </a:r>
            <a:r>
              <a:rPr lang="en-US" altLang="ja-JP" dirty="0"/>
              <a:t>1</a:t>
            </a:r>
            <a:r>
              <a:rPr lang="ja-JP" altLang="en-US" dirty="0"/>
              <a:t>加える」とすればよさそう</a:t>
            </a:r>
            <a:endParaRPr lang="en-US" altLang="ja-JP" dirty="0"/>
          </a:p>
          <a:p>
            <a:r>
              <a:rPr lang="en-US" altLang="ja-JP" dirty="0"/>
              <a:t>(</a:t>
            </a:r>
            <a:r>
              <a:rPr lang="ja-JP" altLang="en-US" dirty="0"/>
              <a:t>小数部分</a:t>
            </a:r>
            <a:r>
              <a:rPr lang="en-US" altLang="ja-JP" dirty="0"/>
              <a:t>) = (</a:t>
            </a:r>
            <a:r>
              <a:rPr lang="ja-JP" altLang="en-US" dirty="0"/>
              <a:t>実数</a:t>
            </a:r>
            <a:r>
              <a:rPr lang="en-US" altLang="ja-JP" dirty="0"/>
              <a:t>) – (</a:t>
            </a:r>
            <a:r>
              <a:rPr lang="ja-JP" altLang="en-US" dirty="0"/>
              <a:t>整数部分</a:t>
            </a:r>
            <a:r>
              <a:rPr lang="en-US" altLang="ja-JP" dirty="0"/>
              <a:t>)</a:t>
            </a:r>
          </a:p>
          <a:p>
            <a:endParaRPr kumimoji="1" lang="ja-JP" altLang="en-US" dirty="0"/>
          </a:p>
        </p:txBody>
      </p:sp>
    </p:spTree>
    <p:extLst>
      <p:ext uri="{BB962C8B-B14F-4D97-AF65-F5344CB8AC3E}">
        <p14:creationId xmlns:p14="http://schemas.microsoft.com/office/powerpoint/2010/main" val="370575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E9D008-2309-4500-88DB-258506437E3B}"/>
              </a:ext>
            </a:extLst>
          </p:cNvPr>
          <p:cNvSpPr>
            <a:spLocks noGrp="1"/>
          </p:cNvSpPr>
          <p:nvPr>
            <p:ph type="title"/>
          </p:nvPr>
        </p:nvSpPr>
        <p:spPr/>
        <p:txBody>
          <a:bodyPr/>
          <a:lstStyle/>
          <a:p>
            <a:r>
              <a:rPr kumimoji="1" lang="ja-JP" altLang="en-US" dirty="0"/>
              <a:t>切り上げ</a:t>
            </a:r>
          </a:p>
        </p:txBody>
      </p:sp>
      <p:sp>
        <p:nvSpPr>
          <p:cNvPr id="5" name="正方形/長方形 4">
            <a:extLst>
              <a:ext uri="{FF2B5EF4-FFF2-40B4-BE49-F238E27FC236}">
                <a16:creationId xmlns:a16="http://schemas.microsoft.com/office/drawing/2014/main" id="{2BF6B2D9-561B-4E97-810D-F14BEC6E39E3}"/>
              </a:ext>
            </a:extLst>
          </p:cNvPr>
          <p:cNvSpPr/>
          <p:nvPr/>
        </p:nvSpPr>
        <p:spPr>
          <a:xfrm>
            <a:off x="838200" y="2146273"/>
            <a:ext cx="7275872" cy="3477875"/>
          </a:xfrm>
          <a:prstGeom prst="rect">
            <a:avLst/>
          </a:prstGeom>
        </p:spPr>
        <p:txBody>
          <a:bodyPr wrap="square">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lf</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&amp;x);</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(x -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)x &gt;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)x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)x);</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000" dirty="0"/>
          </a:p>
        </p:txBody>
      </p:sp>
      <p:graphicFrame>
        <p:nvGraphicFramePr>
          <p:cNvPr id="6" name="表 5">
            <a:extLst>
              <a:ext uri="{FF2B5EF4-FFF2-40B4-BE49-F238E27FC236}">
                <a16:creationId xmlns:a16="http://schemas.microsoft.com/office/drawing/2014/main" id="{41427BC5-4D18-4148-B1B6-BC190CDCF1C7}"/>
              </a:ext>
            </a:extLst>
          </p:cNvPr>
          <p:cNvGraphicFramePr>
            <a:graphicFrameLocks noGrp="1"/>
          </p:cNvGraphicFramePr>
          <p:nvPr>
            <p:extLst>
              <p:ext uri="{D42A27DB-BD31-4B8C-83A1-F6EECF244321}">
                <p14:modId xmlns:p14="http://schemas.microsoft.com/office/powerpoint/2010/main" val="650813976"/>
              </p:ext>
            </p:extLst>
          </p:nvPr>
        </p:nvGraphicFramePr>
        <p:xfrm>
          <a:off x="8114072" y="3314490"/>
          <a:ext cx="3311361" cy="1141440"/>
        </p:xfrm>
        <a:graphic>
          <a:graphicData uri="http://schemas.openxmlformats.org/drawingml/2006/table">
            <a:tbl>
              <a:tblPr firstRow="1" firstCol="1" bandRow="1">
                <a:tableStyleId>{7E9639D4-E3E2-4D34-9284-5A2195B3D0D7}</a:tableStyleId>
              </a:tblPr>
              <a:tblGrid>
                <a:gridCol w="3311361">
                  <a:extLst>
                    <a:ext uri="{9D8B030D-6E8A-4147-A177-3AD203B41FA5}">
                      <a16:colId xmlns:a16="http://schemas.microsoft.com/office/drawing/2014/main" val="20887693"/>
                    </a:ext>
                  </a:extLst>
                </a:gridCol>
              </a:tblGrid>
              <a:tr h="0">
                <a:tc>
                  <a:txBody>
                    <a:bodyPr/>
                    <a:lstStyle/>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5.012 (</a:t>
                      </a:r>
                      <a:r>
                        <a:rPr lang="ja-JP" altLang="en-US" sz="2800" b="0" kern="100" dirty="0">
                          <a:effectLst/>
                          <a:latin typeface="ＭＳ Ｐゴシック" panose="020B0600070205080204" pitchFamily="50" charset="-128"/>
                          <a:ea typeface="ＭＳ Ｐゴシック" panose="020B0600070205080204" pitchFamily="50" charset="-128"/>
                        </a:rPr>
                        <a:t>入力</a:t>
                      </a:r>
                      <a:r>
                        <a:rPr lang="en-US" altLang="ja-JP" sz="2800" b="0" kern="100" dirty="0">
                          <a:effectLst/>
                          <a:latin typeface="ＭＳ Ｐゴシック" panose="020B0600070205080204" pitchFamily="50" charset="-128"/>
                          <a:ea typeface="ＭＳ Ｐゴシック" panose="020B0600070205080204" pitchFamily="50" charset="-128"/>
                        </a:rPr>
                        <a:t>)</a:t>
                      </a:r>
                      <a:endParaRPr lang="en-US" sz="28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6</a:t>
                      </a:r>
                    </a:p>
                  </a:txBody>
                  <a:tcPr marL="68580" marR="68580" marT="144000" marB="144000"/>
                </a:tc>
                <a:extLst>
                  <a:ext uri="{0D108BD9-81ED-4DB2-BD59-A6C34878D82A}">
                    <a16:rowId xmlns:a16="http://schemas.microsoft.com/office/drawing/2014/main" val="2663791847"/>
                  </a:ext>
                </a:extLst>
              </a:tr>
            </a:tbl>
          </a:graphicData>
        </a:graphic>
      </p:graphicFrame>
    </p:spTree>
    <p:extLst>
      <p:ext uri="{BB962C8B-B14F-4D97-AF65-F5344CB8AC3E}">
        <p14:creationId xmlns:p14="http://schemas.microsoft.com/office/powerpoint/2010/main" val="302894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BDB964-48C0-4050-A82A-35643D99CF15}"/>
              </a:ext>
            </a:extLst>
          </p:cNvPr>
          <p:cNvSpPr>
            <a:spLocks noGrp="1"/>
          </p:cNvSpPr>
          <p:nvPr>
            <p:ph type="title"/>
          </p:nvPr>
        </p:nvSpPr>
        <p:spPr/>
        <p:txBody>
          <a:bodyPr/>
          <a:lstStyle/>
          <a:p>
            <a:r>
              <a:rPr kumimoji="1" lang="ja-JP" altLang="en-US" dirty="0"/>
              <a:t>切り上げ</a:t>
            </a:r>
          </a:p>
        </p:txBody>
      </p:sp>
      <p:sp>
        <p:nvSpPr>
          <p:cNvPr id="3" name="コンテンツ プレースホルダー 2">
            <a:extLst>
              <a:ext uri="{FF2B5EF4-FFF2-40B4-BE49-F238E27FC236}">
                <a16:creationId xmlns:a16="http://schemas.microsoft.com/office/drawing/2014/main" id="{66C36203-FDF8-4A81-B4AB-97DA0DAC90DC}"/>
              </a:ext>
            </a:extLst>
          </p:cNvPr>
          <p:cNvSpPr>
            <a:spLocks noGrp="1"/>
          </p:cNvSpPr>
          <p:nvPr>
            <p:ph idx="1"/>
          </p:nvPr>
        </p:nvSpPr>
        <p:spPr>
          <a:xfrm>
            <a:off x="6096000" y="1825625"/>
            <a:ext cx="5257799" cy="4351338"/>
          </a:xfrm>
        </p:spPr>
        <p:txBody>
          <a:bodyPr/>
          <a:lstStyle/>
          <a:p>
            <a:r>
              <a:rPr lang="en-US" altLang="ja-JP" dirty="0"/>
              <a:t>ceil</a:t>
            </a:r>
            <a:r>
              <a:rPr lang="ja-JP" altLang="en-US" dirty="0"/>
              <a:t>という関数があります。</a:t>
            </a:r>
            <a:endParaRPr lang="en-US" altLang="ja-JP" dirty="0"/>
          </a:p>
          <a:p>
            <a:r>
              <a:rPr lang="ja-JP" altLang="en-US" dirty="0"/>
              <a:t>整数値に切り上げてくれるが</a:t>
            </a:r>
            <a:r>
              <a:rPr lang="en-US" altLang="ja-JP" dirty="0"/>
              <a:t>double</a:t>
            </a:r>
            <a:r>
              <a:rPr lang="ja-JP" altLang="en-US" dirty="0"/>
              <a:t>型の値を返すので注意。</a:t>
            </a:r>
            <a:endParaRPr lang="en-US" altLang="ja-JP" dirty="0"/>
          </a:p>
          <a:p>
            <a:r>
              <a:rPr lang="en-US" altLang="ja-JP" dirty="0" err="1"/>
              <a:t>m</a:t>
            </a:r>
            <a:r>
              <a:rPr kumimoji="1" lang="en-US" altLang="ja-JP" dirty="0" err="1"/>
              <a:t>ath.h</a:t>
            </a:r>
            <a:r>
              <a:rPr kumimoji="1" lang="ja-JP" altLang="en-US" dirty="0"/>
              <a:t>を</a:t>
            </a:r>
            <a:r>
              <a:rPr kumimoji="1" lang="en-US" altLang="ja-JP" dirty="0"/>
              <a:t>include</a:t>
            </a:r>
            <a:r>
              <a:rPr kumimoji="1" lang="ja-JP" altLang="en-US" dirty="0" err="1"/>
              <a:t>。</a:t>
            </a:r>
            <a:endParaRPr kumimoji="1" lang="ja-JP" altLang="en-US" dirty="0"/>
          </a:p>
        </p:txBody>
      </p:sp>
      <p:sp>
        <p:nvSpPr>
          <p:cNvPr id="4" name="正方形/長方形 3">
            <a:extLst>
              <a:ext uri="{FF2B5EF4-FFF2-40B4-BE49-F238E27FC236}">
                <a16:creationId xmlns:a16="http://schemas.microsoft.com/office/drawing/2014/main" id="{4F298271-BEF8-49C3-B771-49C316C44A96}"/>
              </a:ext>
            </a:extLst>
          </p:cNvPr>
          <p:cNvSpPr/>
          <p:nvPr/>
        </p:nvSpPr>
        <p:spPr>
          <a:xfrm>
            <a:off x="838200" y="2262356"/>
            <a:ext cx="6096000" cy="3477875"/>
          </a:xfrm>
          <a:prstGeom prst="rect">
            <a:avLst/>
          </a:prstGeom>
        </p:spPr>
        <p:txBody>
          <a:bodyPr>
            <a:spAutoFit/>
          </a:bodyPr>
          <a:lstStyle/>
          <a:p>
            <a:r>
              <a:rPr lang="en-US" altLang="ja-JP" sz="2000" b="0" dirty="0">
                <a:solidFill>
                  <a:srgbClr val="0000FF"/>
                </a:solidFill>
                <a:effectLst/>
                <a:latin typeface="Consolas" panose="020B0609020204030204" pitchFamily="49" charset="0"/>
              </a:rPr>
              <a:t>#include </a:t>
            </a:r>
            <a:r>
              <a:rPr lang="en-US" altLang="ja-JP" sz="2000" b="0" dirty="0">
                <a:solidFill>
                  <a:srgbClr val="A31515"/>
                </a:solidFill>
                <a:effectLst/>
                <a:latin typeface="Consolas" panose="020B0609020204030204" pitchFamily="49" charset="0"/>
              </a:rPr>
              <a:t>&lt;</a:t>
            </a:r>
            <a:r>
              <a:rPr lang="en-US" altLang="ja-JP" sz="2000" b="0" dirty="0" err="1">
                <a:solidFill>
                  <a:srgbClr val="A31515"/>
                </a:solidFill>
                <a:effectLst/>
                <a:latin typeface="Consolas" panose="020B0609020204030204" pitchFamily="49" charset="0"/>
              </a:rPr>
              <a:t>stdio.h</a:t>
            </a:r>
            <a:r>
              <a:rPr lang="en-US" altLang="ja-JP" sz="2000" b="0" dirty="0">
                <a:solidFill>
                  <a:srgbClr val="A31515"/>
                </a:solidFill>
                <a:effectLst/>
                <a:latin typeface="Consolas" panose="020B0609020204030204" pitchFamily="49" charset="0"/>
              </a:rPr>
              <a:t>&gt;</a:t>
            </a:r>
            <a:endParaRPr lang="en-US" altLang="ja-JP" sz="2000" b="0" dirty="0">
              <a:solidFill>
                <a:srgbClr val="000000"/>
              </a:solidFill>
              <a:effectLst/>
              <a:latin typeface="Consolas" panose="020B0609020204030204" pitchFamily="49" charset="0"/>
            </a:endParaRPr>
          </a:p>
          <a:p>
            <a:r>
              <a:rPr lang="en-US" altLang="ja-JP" sz="2000" b="0" dirty="0">
                <a:solidFill>
                  <a:srgbClr val="0000FF"/>
                </a:solidFill>
                <a:effectLst/>
                <a:latin typeface="Consolas" panose="020B0609020204030204" pitchFamily="49" charset="0"/>
              </a:rPr>
              <a:t>#include </a:t>
            </a:r>
            <a:r>
              <a:rPr lang="en-US" altLang="ja-JP" sz="2000" b="0" dirty="0">
                <a:solidFill>
                  <a:srgbClr val="A31515"/>
                </a:solidFill>
                <a:effectLst/>
                <a:latin typeface="Consolas" panose="020B0609020204030204" pitchFamily="49" charset="0"/>
              </a:rPr>
              <a:t>&lt;</a:t>
            </a:r>
            <a:r>
              <a:rPr lang="en-US" altLang="ja-JP" sz="2000" b="0" dirty="0" err="1">
                <a:solidFill>
                  <a:srgbClr val="A31515"/>
                </a:solidFill>
                <a:effectLst/>
                <a:latin typeface="Consolas" panose="020B0609020204030204" pitchFamily="49" charset="0"/>
              </a:rPr>
              <a:t>math.h</a:t>
            </a:r>
            <a:r>
              <a:rPr lang="en-US" altLang="ja-JP" sz="2000" b="0" dirty="0">
                <a:solidFill>
                  <a:srgbClr val="A31515"/>
                </a:solidFill>
                <a:effectLst/>
                <a:latin typeface="Consolas" panose="020B0609020204030204" pitchFamily="49" charset="0"/>
              </a:rPr>
              <a:t>&gt;</a:t>
            </a:r>
            <a:endParaRPr lang="en-US" altLang="ja-JP" sz="2000" b="0" dirty="0">
              <a:solidFill>
                <a:srgbClr val="000000"/>
              </a:solidFill>
              <a:effectLst/>
              <a:latin typeface="Consolas" panose="020B0609020204030204" pitchFamily="49" charset="0"/>
            </a:endParaRPr>
          </a:p>
          <a:p>
            <a:br>
              <a:rPr lang="en-US" altLang="ja-JP" sz="2000" b="0" dirty="0">
                <a:solidFill>
                  <a:srgbClr val="000000"/>
                </a:solidFill>
                <a:effectLst/>
                <a:latin typeface="Consolas" panose="020B0609020204030204" pitchFamily="49" charset="0"/>
              </a:rPr>
            </a:br>
            <a:r>
              <a:rPr lang="en-US" altLang="ja-JP" sz="2000" b="0" dirty="0">
                <a:solidFill>
                  <a:srgbClr val="0000FF"/>
                </a:solidFill>
                <a:effectLst/>
                <a:latin typeface="Consolas" panose="020B0609020204030204" pitchFamily="49" charset="0"/>
              </a:rPr>
              <a:t>int</a:t>
            </a:r>
            <a:r>
              <a:rPr lang="en-US" altLang="ja-JP" sz="2000" b="0" dirty="0">
                <a:solidFill>
                  <a:srgbClr val="000000"/>
                </a:solidFill>
                <a:effectLst/>
                <a:latin typeface="Consolas" panose="020B0609020204030204" pitchFamily="49" charset="0"/>
              </a:rPr>
              <a:t> main(</a:t>
            </a:r>
            <a:r>
              <a:rPr lang="en-US" altLang="ja-JP" sz="2000" b="0" dirty="0">
                <a:solidFill>
                  <a:srgbClr val="0000FF"/>
                </a:solidFill>
                <a:effectLst/>
                <a:latin typeface="Consolas" panose="020B0609020204030204" pitchFamily="49" charset="0"/>
              </a:rPr>
              <a:t>void</a:t>
            </a:r>
            <a:r>
              <a:rPr lang="en-US" altLang="ja-JP" sz="2000" b="0" dirty="0">
                <a:solidFill>
                  <a:srgbClr val="000000"/>
                </a:solidFill>
                <a:effectLst/>
                <a:latin typeface="Consolas" panose="020B0609020204030204" pitchFamily="49" charset="0"/>
              </a:rPr>
              <a:t>) {</a:t>
            </a:r>
          </a:p>
          <a:p>
            <a:r>
              <a:rPr lang="en-US" altLang="ja-JP" sz="2000" b="0" dirty="0">
                <a:solidFill>
                  <a:srgbClr val="000000"/>
                </a:solidFill>
                <a:effectLst/>
                <a:latin typeface="Consolas" panose="020B0609020204030204" pitchFamily="49" charset="0"/>
              </a:rPr>
              <a:t>    </a:t>
            </a:r>
            <a:r>
              <a:rPr lang="en-US" altLang="ja-JP" sz="2000" b="0" dirty="0">
                <a:solidFill>
                  <a:srgbClr val="0000FF"/>
                </a:solidFill>
                <a:effectLst/>
                <a:latin typeface="Consolas" panose="020B0609020204030204" pitchFamily="49" charset="0"/>
              </a:rPr>
              <a:t>double</a:t>
            </a:r>
            <a:r>
              <a:rPr lang="en-US" altLang="ja-JP" sz="2000" b="0" dirty="0">
                <a:solidFill>
                  <a:srgbClr val="000000"/>
                </a:solidFill>
                <a:effectLst/>
                <a:latin typeface="Consolas" panose="020B0609020204030204" pitchFamily="49" charset="0"/>
              </a:rPr>
              <a:t> x;</a:t>
            </a:r>
          </a:p>
          <a:p>
            <a:br>
              <a:rPr lang="en-US" altLang="ja-JP" sz="2000" b="0" dirty="0">
                <a:solidFill>
                  <a:srgbClr val="000000"/>
                </a:solidFill>
                <a:effectLst/>
                <a:latin typeface="Consolas" panose="020B0609020204030204" pitchFamily="49" charset="0"/>
              </a:rPr>
            </a:br>
            <a:r>
              <a:rPr lang="en-US" altLang="ja-JP" sz="2000" b="0" dirty="0">
                <a:solidFill>
                  <a:srgbClr val="000000"/>
                </a:solidFill>
                <a:effectLst/>
                <a:latin typeface="Consolas" panose="020B0609020204030204" pitchFamily="49" charset="0"/>
              </a:rPr>
              <a:t>    </a:t>
            </a:r>
            <a:r>
              <a:rPr lang="en-US" altLang="ja-JP" sz="2000" b="0" dirty="0" err="1">
                <a:solidFill>
                  <a:srgbClr val="000000"/>
                </a:solidFill>
                <a:effectLst/>
                <a:latin typeface="Consolas" panose="020B0609020204030204" pitchFamily="49" charset="0"/>
              </a:rPr>
              <a:t>scanf</a:t>
            </a:r>
            <a:r>
              <a:rPr lang="en-US" altLang="ja-JP" sz="2000" b="0" dirty="0">
                <a:solidFill>
                  <a:srgbClr val="000000"/>
                </a:solidFill>
                <a:effectLst/>
                <a:latin typeface="Consolas" panose="020B0609020204030204" pitchFamily="49" charset="0"/>
              </a:rPr>
              <a:t>(</a:t>
            </a:r>
            <a:r>
              <a:rPr lang="en-US" altLang="ja-JP" sz="2000" b="0" dirty="0">
                <a:solidFill>
                  <a:srgbClr val="A31515"/>
                </a:solidFill>
                <a:effectLst/>
                <a:latin typeface="Consolas" panose="020B0609020204030204" pitchFamily="49" charset="0"/>
              </a:rPr>
              <a:t>"%</a:t>
            </a:r>
            <a:r>
              <a:rPr lang="en-US" altLang="ja-JP" sz="2000" b="0" dirty="0" err="1">
                <a:solidFill>
                  <a:srgbClr val="A31515"/>
                </a:solidFill>
                <a:effectLst/>
                <a:latin typeface="Consolas" panose="020B0609020204030204" pitchFamily="49" charset="0"/>
              </a:rPr>
              <a:t>lf</a:t>
            </a:r>
            <a:r>
              <a:rPr lang="en-US" altLang="ja-JP" sz="2000" b="0" dirty="0">
                <a:solidFill>
                  <a:srgbClr val="A31515"/>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&amp;x);</a:t>
            </a:r>
          </a:p>
          <a:p>
            <a:r>
              <a:rPr lang="en-US" altLang="ja-JP" sz="2000" b="0" dirty="0">
                <a:solidFill>
                  <a:srgbClr val="000000"/>
                </a:solidFill>
                <a:effectLst/>
                <a:latin typeface="Consolas" panose="020B0609020204030204" pitchFamily="49" charset="0"/>
              </a:rPr>
              <a:t>    </a:t>
            </a:r>
            <a:r>
              <a:rPr lang="en-US" altLang="ja-JP" sz="2000" b="0" dirty="0" err="1">
                <a:solidFill>
                  <a:srgbClr val="000000"/>
                </a:solidFill>
                <a:effectLst/>
                <a:latin typeface="Consolas" panose="020B0609020204030204" pitchFamily="49" charset="0"/>
              </a:rPr>
              <a:t>printf</a:t>
            </a:r>
            <a:r>
              <a:rPr lang="en-US" altLang="ja-JP" sz="2000" b="0" dirty="0">
                <a:solidFill>
                  <a:srgbClr val="000000"/>
                </a:solidFill>
                <a:effectLst/>
                <a:latin typeface="Consolas" panose="020B0609020204030204" pitchFamily="49" charset="0"/>
              </a:rPr>
              <a:t>(</a:t>
            </a:r>
            <a:r>
              <a:rPr lang="en-US" altLang="ja-JP" sz="2000" b="0" dirty="0">
                <a:solidFill>
                  <a:srgbClr val="A31515"/>
                </a:solidFill>
                <a:effectLst/>
                <a:latin typeface="Consolas" panose="020B0609020204030204" pitchFamily="49" charset="0"/>
              </a:rPr>
              <a:t>"%d\n"</a:t>
            </a:r>
            <a:r>
              <a:rPr lang="en-US" altLang="ja-JP" sz="2000" b="0" dirty="0">
                <a:solidFill>
                  <a:srgbClr val="000000"/>
                </a:solidFill>
                <a:effectLst/>
                <a:latin typeface="Consolas" panose="020B0609020204030204" pitchFamily="49" charset="0"/>
              </a:rPr>
              <a:t>, (</a:t>
            </a:r>
            <a:r>
              <a:rPr lang="en-US" altLang="ja-JP" sz="2000" b="0" dirty="0">
                <a:solidFill>
                  <a:srgbClr val="0000FF"/>
                </a:solidFill>
                <a:effectLst/>
                <a:latin typeface="Consolas" panose="020B0609020204030204" pitchFamily="49" charset="0"/>
              </a:rPr>
              <a:t>int</a:t>
            </a:r>
            <a:r>
              <a:rPr lang="en-US" altLang="ja-JP" sz="2000" b="0" dirty="0">
                <a:solidFill>
                  <a:srgbClr val="000000"/>
                </a:solidFill>
                <a:effectLst/>
                <a:latin typeface="Consolas" panose="020B0609020204030204" pitchFamily="49" charset="0"/>
              </a:rPr>
              <a:t>)ceil(x));</a:t>
            </a:r>
          </a:p>
          <a:p>
            <a:pPr lvl="1"/>
            <a:br>
              <a:rPr lang="en-US" altLang="ja-JP" sz="2000" b="0" dirty="0">
                <a:solidFill>
                  <a:srgbClr val="000000"/>
                </a:solidFill>
                <a:effectLst/>
                <a:latin typeface="Consolas" panose="020B0609020204030204" pitchFamily="49" charset="0"/>
              </a:rPr>
            </a:br>
            <a:r>
              <a:rPr lang="en-US" altLang="ja-JP" sz="2000" b="0" dirty="0">
                <a:solidFill>
                  <a:srgbClr val="0000FF"/>
                </a:solidFill>
                <a:effectLst/>
                <a:latin typeface="Consolas" panose="020B0609020204030204" pitchFamily="49" charset="0"/>
              </a:rPr>
              <a:t>return</a:t>
            </a:r>
            <a:r>
              <a:rPr lang="en-US" altLang="ja-JP" sz="2000" b="0" dirty="0">
                <a:solidFill>
                  <a:srgbClr val="000000"/>
                </a:solidFill>
                <a:effectLst/>
                <a:latin typeface="Consolas" panose="020B0609020204030204" pitchFamily="49" charset="0"/>
              </a:rPr>
              <a:t> </a:t>
            </a:r>
            <a:r>
              <a:rPr lang="en-US" altLang="ja-JP" sz="2000" b="0" dirty="0">
                <a:solidFill>
                  <a:srgbClr val="09885A"/>
                </a:solidFill>
                <a:effectLst/>
                <a:latin typeface="Consolas" panose="020B0609020204030204" pitchFamily="49" charset="0"/>
              </a:rPr>
              <a:t>0</a:t>
            </a:r>
            <a:r>
              <a:rPr lang="en-US" altLang="ja-JP" sz="2000" b="0" dirty="0">
                <a:solidFill>
                  <a:srgbClr val="000000"/>
                </a:solidFill>
                <a:effectLst/>
                <a:latin typeface="Consolas" panose="020B0609020204030204" pitchFamily="49" charset="0"/>
              </a:rPr>
              <a:t>;</a:t>
            </a:r>
          </a:p>
          <a:p>
            <a:r>
              <a:rPr lang="en-US" altLang="ja-JP"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2106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61E05-A6DA-492E-89E4-3A5D3FEBB776}"/>
              </a:ext>
            </a:extLst>
          </p:cNvPr>
          <p:cNvSpPr>
            <a:spLocks noGrp="1"/>
          </p:cNvSpPr>
          <p:nvPr>
            <p:ph type="title"/>
          </p:nvPr>
        </p:nvSpPr>
        <p:spPr/>
        <p:txBody>
          <a:bodyPr/>
          <a:lstStyle/>
          <a:p>
            <a:r>
              <a:rPr kumimoji="1" lang="ja-JP" altLang="en-US" dirty="0"/>
              <a:t>切り上げ</a:t>
            </a:r>
          </a:p>
        </p:txBody>
      </p:sp>
      <p:sp>
        <p:nvSpPr>
          <p:cNvPr id="3" name="コンテンツ プレースホルダー 2">
            <a:extLst>
              <a:ext uri="{FF2B5EF4-FFF2-40B4-BE49-F238E27FC236}">
                <a16:creationId xmlns:a16="http://schemas.microsoft.com/office/drawing/2014/main" id="{4143B548-7D4D-47E3-BE11-5539DAD68E26}"/>
              </a:ext>
            </a:extLst>
          </p:cNvPr>
          <p:cNvSpPr>
            <a:spLocks noGrp="1"/>
          </p:cNvSpPr>
          <p:nvPr>
            <p:ph idx="1"/>
          </p:nvPr>
        </p:nvSpPr>
        <p:spPr/>
        <p:txBody>
          <a:bodyPr/>
          <a:lstStyle/>
          <a:p>
            <a:r>
              <a:rPr kumimoji="1" lang="en-US" altLang="ja-JP" dirty="0"/>
              <a:t>double</a:t>
            </a:r>
            <a:r>
              <a:rPr kumimoji="1" lang="ja-JP" altLang="en-US" dirty="0"/>
              <a:t>の精度に注意。</a:t>
            </a:r>
            <a:endParaRPr kumimoji="1" lang="en-US" altLang="ja-JP" dirty="0"/>
          </a:p>
          <a:p>
            <a:r>
              <a:rPr kumimoji="1" lang="ja-JP" altLang="en-US" dirty="0"/>
              <a:t>さっきの</a:t>
            </a:r>
            <a:r>
              <a:rPr kumimoji="1" lang="en-US" altLang="ja-JP" dirty="0"/>
              <a:t>2</a:t>
            </a:r>
            <a:r>
              <a:rPr kumimoji="1" lang="ja-JP" altLang="en-US" dirty="0" err="1"/>
              <a:t>つの</a:t>
            </a:r>
            <a:r>
              <a:rPr kumimoji="1" lang="ja-JP" altLang="en-US" dirty="0"/>
              <a:t>プログラムとも、</a:t>
            </a:r>
            <a:r>
              <a:rPr lang="en-US" altLang="ja-JP" dirty="0"/>
              <a:t>5.0000000000000001</a:t>
            </a:r>
            <a:r>
              <a:rPr lang="ja-JP" altLang="en-US" dirty="0"/>
              <a:t>という入力に対して切り上げをしてくれない。</a:t>
            </a:r>
            <a:endParaRPr kumimoji="1" lang="ja-JP" altLang="en-US" dirty="0"/>
          </a:p>
        </p:txBody>
      </p:sp>
      <p:graphicFrame>
        <p:nvGraphicFramePr>
          <p:cNvPr id="4" name="表 3">
            <a:extLst>
              <a:ext uri="{FF2B5EF4-FFF2-40B4-BE49-F238E27FC236}">
                <a16:creationId xmlns:a16="http://schemas.microsoft.com/office/drawing/2014/main" id="{D40A06FA-657E-4147-8DAC-86DB5EEA902D}"/>
              </a:ext>
            </a:extLst>
          </p:cNvPr>
          <p:cNvGraphicFramePr>
            <a:graphicFrameLocks noGrp="1"/>
          </p:cNvGraphicFramePr>
          <p:nvPr>
            <p:extLst>
              <p:ext uri="{D42A27DB-BD31-4B8C-83A1-F6EECF244321}">
                <p14:modId xmlns:p14="http://schemas.microsoft.com/office/powerpoint/2010/main" val="1766064326"/>
              </p:ext>
            </p:extLst>
          </p:nvPr>
        </p:nvGraphicFramePr>
        <p:xfrm>
          <a:off x="1698522" y="3429000"/>
          <a:ext cx="4397478" cy="1141440"/>
        </p:xfrm>
        <a:graphic>
          <a:graphicData uri="http://schemas.openxmlformats.org/drawingml/2006/table">
            <a:tbl>
              <a:tblPr firstRow="1" firstCol="1" bandRow="1">
                <a:tableStyleId>{7E9639D4-E3E2-4D34-9284-5A2195B3D0D7}</a:tableStyleId>
              </a:tblPr>
              <a:tblGrid>
                <a:gridCol w="4397478">
                  <a:extLst>
                    <a:ext uri="{9D8B030D-6E8A-4147-A177-3AD203B41FA5}">
                      <a16:colId xmlns:a16="http://schemas.microsoft.com/office/drawing/2014/main" val="20887693"/>
                    </a:ext>
                  </a:extLst>
                </a:gridCol>
              </a:tblGrid>
              <a:tr h="0">
                <a:tc>
                  <a:txBody>
                    <a:bodyPr/>
                    <a:lstStyle/>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5.0000000000000001 (</a:t>
                      </a:r>
                      <a:r>
                        <a:rPr lang="ja-JP" altLang="en-US" sz="2800" b="0" kern="100" dirty="0">
                          <a:effectLst/>
                          <a:latin typeface="ＭＳ Ｐゴシック" panose="020B0600070205080204" pitchFamily="50" charset="-128"/>
                          <a:ea typeface="ＭＳ Ｐゴシック" panose="020B0600070205080204" pitchFamily="50" charset="-128"/>
                        </a:rPr>
                        <a:t>入力</a:t>
                      </a:r>
                      <a:r>
                        <a:rPr lang="en-US" altLang="ja-JP" sz="2800" b="0" kern="100" dirty="0">
                          <a:effectLst/>
                          <a:latin typeface="ＭＳ Ｐゴシック" panose="020B0600070205080204" pitchFamily="50" charset="-128"/>
                          <a:ea typeface="ＭＳ Ｐゴシック" panose="020B0600070205080204" pitchFamily="50" charset="-128"/>
                        </a:rPr>
                        <a:t>)</a:t>
                      </a:r>
                      <a:endParaRPr lang="en-US" sz="28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5</a:t>
                      </a:r>
                    </a:p>
                  </a:txBody>
                  <a:tcPr marL="68580" marR="68580" marT="144000" marB="144000"/>
                </a:tc>
                <a:extLst>
                  <a:ext uri="{0D108BD9-81ED-4DB2-BD59-A6C34878D82A}">
                    <a16:rowId xmlns:a16="http://schemas.microsoft.com/office/drawing/2014/main" val="2663791847"/>
                  </a:ext>
                </a:extLst>
              </a:tr>
            </a:tbl>
          </a:graphicData>
        </a:graphic>
      </p:graphicFrame>
    </p:spTree>
    <p:extLst>
      <p:ext uri="{BB962C8B-B14F-4D97-AF65-F5344CB8AC3E}">
        <p14:creationId xmlns:p14="http://schemas.microsoft.com/office/powerpoint/2010/main" val="103307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1B2F82-AE3C-4A47-9F56-12B2FA537625}"/>
              </a:ext>
            </a:extLst>
          </p:cNvPr>
          <p:cNvSpPr>
            <a:spLocks noGrp="1"/>
          </p:cNvSpPr>
          <p:nvPr>
            <p:ph type="title"/>
          </p:nvPr>
        </p:nvSpPr>
        <p:spPr/>
        <p:txBody>
          <a:bodyPr/>
          <a:lstStyle/>
          <a:p>
            <a:r>
              <a:rPr lang="ja-JP" altLang="en-US" dirty="0"/>
              <a:t>正整数</a:t>
            </a:r>
            <a:r>
              <a:rPr kumimoji="1" lang="ja-JP" altLang="en-US" dirty="0"/>
              <a:t>の割り算切り上げ</a:t>
            </a:r>
          </a:p>
        </p:txBody>
      </p:sp>
      <p:sp>
        <p:nvSpPr>
          <p:cNvPr id="3" name="コンテンツ プレースホルダー 2">
            <a:extLst>
              <a:ext uri="{FF2B5EF4-FFF2-40B4-BE49-F238E27FC236}">
                <a16:creationId xmlns:a16="http://schemas.microsoft.com/office/drawing/2014/main" id="{4C080D9A-8DAB-44E0-A8A2-C841707CBAEA}"/>
              </a:ext>
            </a:extLst>
          </p:cNvPr>
          <p:cNvSpPr>
            <a:spLocks noGrp="1"/>
          </p:cNvSpPr>
          <p:nvPr>
            <p:ph idx="1"/>
          </p:nvPr>
        </p:nvSpPr>
        <p:spPr/>
        <p:txBody>
          <a:bodyPr/>
          <a:lstStyle/>
          <a:p>
            <a:r>
              <a:rPr kumimoji="1" lang="ja-JP" altLang="en-US" dirty="0"/>
              <a:t>割り算切り上げしたいときがたまにある。</a:t>
            </a:r>
            <a:endParaRPr kumimoji="1" lang="en-US" altLang="ja-JP" dirty="0"/>
          </a:p>
          <a:p>
            <a:r>
              <a:rPr lang="ja-JP" altLang="en-US" dirty="0"/>
              <a:t>そこで、正整数</a:t>
            </a:r>
            <a:r>
              <a:rPr lang="en-US" altLang="ja-JP" dirty="0"/>
              <a:t>a, b</a:t>
            </a:r>
            <a:r>
              <a:rPr lang="ja-JP" altLang="en-US" dirty="0"/>
              <a:t>に対し</a:t>
            </a:r>
            <a:r>
              <a:rPr lang="en-US" altLang="ja-JP" dirty="0"/>
              <a:t>a ÷ b </a:t>
            </a:r>
            <a:r>
              <a:rPr lang="ja-JP" altLang="en-US" dirty="0"/>
              <a:t>を切り上げて</a:t>
            </a:r>
            <a:r>
              <a:rPr lang="en-US" altLang="ja-JP" dirty="0"/>
              <a:t>c</a:t>
            </a:r>
            <a:r>
              <a:rPr lang="ja-JP" altLang="en-US" dirty="0"/>
              <a:t>に代入することを考える</a:t>
            </a:r>
            <a:endParaRPr lang="en-US" altLang="ja-JP" dirty="0"/>
          </a:p>
          <a:p>
            <a:pPr marL="0" indent="0">
              <a:buNone/>
            </a:pP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3801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2CC9D0-24D8-4118-92BA-5271DB5B47C6}"/>
              </a:ext>
            </a:extLst>
          </p:cNvPr>
          <p:cNvSpPr>
            <a:spLocks noGrp="1"/>
          </p:cNvSpPr>
          <p:nvPr>
            <p:ph type="title"/>
          </p:nvPr>
        </p:nvSpPr>
        <p:spPr/>
        <p:txBody>
          <a:bodyPr/>
          <a:lstStyle/>
          <a:p>
            <a:r>
              <a:rPr lang="ja-JP" altLang="en-US" dirty="0"/>
              <a:t>今日やること</a:t>
            </a:r>
            <a:endParaRPr kumimoji="1" lang="ja-JP" altLang="en-US" dirty="0"/>
          </a:p>
        </p:txBody>
      </p:sp>
      <p:sp>
        <p:nvSpPr>
          <p:cNvPr id="3" name="コンテンツ プレースホルダー 2">
            <a:extLst>
              <a:ext uri="{FF2B5EF4-FFF2-40B4-BE49-F238E27FC236}">
                <a16:creationId xmlns:a16="http://schemas.microsoft.com/office/drawing/2014/main" id="{8FCB1435-19DD-445D-9333-830AA411B6DE}"/>
              </a:ext>
            </a:extLst>
          </p:cNvPr>
          <p:cNvSpPr>
            <a:spLocks noGrp="1"/>
          </p:cNvSpPr>
          <p:nvPr>
            <p:ph idx="1"/>
          </p:nvPr>
        </p:nvSpPr>
        <p:spPr/>
        <p:txBody>
          <a:bodyPr/>
          <a:lstStyle/>
          <a:p>
            <a:pPr marL="514350" indent="-514350">
              <a:buFont typeface="+mj-lt"/>
              <a:buAutoNum type="arabicPeriod"/>
            </a:pPr>
            <a:r>
              <a:rPr kumimoji="1" lang="ja-JP" altLang="en-US" dirty="0"/>
              <a:t>不定値</a:t>
            </a:r>
            <a:endParaRPr kumimoji="1" lang="en-US" altLang="ja-JP" dirty="0"/>
          </a:p>
          <a:p>
            <a:pPr marL="514350" indent="-514350">
              <a:buFont typeface="+mj-lt"/>
              <a:buAutoNum type="arabicPeriod"/>
            </a:pPr>
            <a:r>
              <a:rPr lang="ja-JP" altLang="en-US" dirty="0"/>
              <a:t>キャスト</a:t>
            </a:r>
            <a:endParaRPr lang="en-US" altLang="ja-JP" dirty="0"/>
          </a:p>
          <a:p>
            <a:pPr marL="514350" indent="-514350">
              <a:buFont typeface="+mj-lt"/>
              <a:buAutoNum type="arabicPeriod"/>
            </a:pPr>
            <a:r>
              <a:rPr kumimoji="1" lang="ja-JP" altLang="en-US" dirty="0"/>
              <a:t>暗黙の型変換</a:t>
            </a:r>
            <a:endParaRPr kumimoji="1" lang="en-US" altLang="ja-JP" dirty="0"/>
          </a:p>
          <a:p>
            <a:pPr marL="514350" indent="-514350">
              <a:buFont typeface="+mj-lt"/>
              <a:buAutoNum type="arabicPeriod"/>
            </a:pPr>
            <a:r>
              <a:rPr lang="ja-JP" altLang="en-US" dirty="0"/>
              <a:t>四捨五入</a:t>
            </a:r>
            <a:endParaRPr lang="en-US" altLang="ja-JP" dirty="0"/>
          </a:p>
          <a:p>
            <a:pPr marL="514350" indent="-514350">
              <a:buFont typeface="+mj-lt"/>
              <a:buAutoNum type="arabicPeriod"/>
            </a:pPr>
            <a:r>
              <a:rPr kumimoji="1" lang="ja-JP" altLang="en-US" dirty="0"/>
              <a:t>切り上げと整数割り算の切り上げ</a:t>
            </a:r>
          </a:p>
        </p:txBody>
      </p:sp>
    </p:spTree>
    <p:extLst>
      <p:ext uri="{BB962C8B-B14F-4D97-AF65-F5344CB8AC3E}">
        <p14:creationId xmlns:p14="http://schemas.microsoft.com/office/powerpoint/2010/main" val="1480377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15540-2866-4DB6-8CED-87073DE3A318}"/>
              </a:ext>
            </a:extLst>
          </p:cNvPr>
          <p:cNvSpPr>
            <a:spLocks noGrp="1"/>
          </p:cNvSpPr>
          <p:nvPr>
            <p:ph type="title"/>
          </p:nvPr>
        </p:nvSpPr>
        <p:spPr/>
        <p:txBody>
          <a:bodyPr/>
          <a:lstStyle/>
          <a:p>
            <a:r>
              <a:rPr lang="ja-JP" altLang="en-US" dirty="0"/>
              <a:t>正整数の割り算切り上げ</a:t>
            </a:r>
            <a:endParaRPr kumimoji="1" lang="ja-JP" altLang="en-US" dirty="0"/>
          </a:p>
        </p:txBody>
      </p:sp>
      <p:sp>
        <p:nvSpPr>
          <p:cNvPr id="3" name="コンテンツ プレースホルダー 2">
            <a:extLst>
              <a:ext uri="{FF2B5EF4-FFF2-40B4-BE49-F238E27FC236}">
                <a16:creationId xmlns:a16="http://schemas.microsoft.com/office/drawing/2014/main" id="{C1C66D70-B65B-4528-8F17-86AFBE19DC0C}"/>
              </a:ext>
            </a:extLst>
          </p:cNvPr>
          <p:cNvSpPr>
            <a:spLocks noGrp="1"/>
          </p:cNvSpPr>
          <p:nvPr>
            <p:ph idx="1"/>
          </p:nvPr>
        </p:nvSpPr>
        <p:spPr/>
        <p:txBody>
          <a:bodyPr>
            <a:normAutofit/>
          </a:bodyPr>
          <a:lstStyle/>
          <a:p>
            <a:pPr marL="0" indent="0">
              <a:buNone/>
            </a:pPr>
            <a:r>
              <a:rPr kumimoji="1" lang="ja-JP" altLang="en-US" dirty="0"/>
              <a:t>方法</a:t>
            </a:r>
            <a:r>
              <a:rPr kumimoji="1" lang="en-US" altLang="ja-JP" dirty="0"/>
              <a:t>1: </a:t>
            </a:r>
            <a:r>
              <a:rPr kumimoji="1" lang="ja-JP" altLang="en-US" dirty="0"/>
              <a:t>実数世界に飛んで切り上げて整数世界に戻ってくる</a:t>
            </a:r>
            <a:endParaRPr kumimoji="1" lang="en-US" altLang="ja-JP" dirty="0"/>
          </a:p>
          <a:p>
            <a:pPr marL="0" indent="0">
              <a:buNone/>
            </a:pPr>
            <a:endParaRPr kumimoji="1" lang="en-US" altLang="ja-JP" dirty="0"/>
          </a:p>
          <a:p>
            <a:pPr marL="457200" lvl="1" indent="0">
              <a:buNone/>
            </a:pP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c =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)ceil(</a:t>
            </a:r>
            <a:r>
              <a:rPr lang="en-US" altLang="ja-JP" sz="2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 </a:t>
            </a:r>
            <a:r>
              <a:rPr lang="en-US" altLang="ja-JP" sz="2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b);</a:t>
            </a:r>
          </a:p>
          <a:p>
            <a:pPr marL="0" indent="0">
              <a:buNone/>
            </a:pPr>
            <a:endParaRPr kumimoji="1" lang="en-US" altLang="ja-JP" kern="0" dirty="0">
              <a:solidFill>
                <a:srgbClr val="000000"/>
              </a:solidFill>
              <a:latin typeface="Consolas" panose="020B0609020204030204" pitchFamily="49" charset="0"/>
              <a:ea typeface="ＭＳ Ｐゴシック" panose="020B0600070205080204" pitchFamily="50" charset="-128"/>
            </a:endParaRPr>
          </a:p>
          <a:p>
            <a:r>
              <a:rPr lang="ja-JP" altLang="en-US" dirty="0"/>
              <a:t>整数</a:t>
            </a:r>
            <a:r>
              <a:rPr lang="en-US" altLang="ja-JP" dirty="0"/>
              <a:t>a, b</a:t>
            </a:r>
            <a:r>
              <a:rPr lang="ja-JP" altLang="en-US" dirty="0"/>
              <a:t>を</a:t>
            </a:r>
            <a:r>
              <a:rPr lang="en-US" altLang="ja-JP" dirty="0"/>
              <a:t>double</a:t>
            </a:r>
            <a:r>
              <a:rPr lang="ja-JP" altLang="en-US" dirty="0"/>
              <a:t>に変換して</a:t>
            </a:r>
            <a:endParaRPr lang="en-US" altLang="ja-JP" dirty="0"/>
          </a:p>
          <a:p>
            <a:r>
              <a:rPr lang="ja-JP" altLang="en-US" dirty="0"/>
              <a:t>割り算結果を</a:t>
            </a:r>
            <a:r>
              <a:rPr lang="en-US" altLang="ja-JP" dirty="0"/>
              <a:t>ceil</a:t>
            </a:r>
            <a:r>
              <a:rPr lang="ja-JP" altLang="en-US" dirty="0"/>
              <a:t>に突っ込んで</a:t>
            </a:r>
            <a:r>
              <a:rPr lang="en-US" altLang="ja-JP" dirty="0"/>
              <a:t>int</a:t>
            </a:r>
            <a:r>
              <a:rPr lang="ja-JP" altLang="en-US" dirty="0"/>
              <a:t>に変換</a:t>
            </a:r>
            <a:endParaRPr lang="en-US" altLang="ja-JP" dirty="0"/>
          </a:p>
          <a:p>
            <a:endParaRPr kumimoji="1" lang="en-US" altLang="ja-JP" dirty="0"/>
          </a:p>
          <a:p>
            <a:pPr marL="0" indent="0">
              <a:buNone/>
            </a:pPr>
            <a:r>
              <a:rPr lang="ja-JP" altLang="en-US" dirty="0"/>
              <a:t>でもなるべく整数世界で計算したい</a:t>
            </a:r>
            <a:r>
              <a:rPr lang="en-US" altLang="ja-JP" dirty="0"/>
              <a:t>(</a:t>
            </a:r>
            <a:r>
              <a:rPr lang="ja-JP" altLang="en-US" dirty="0"/>
              <a:t>実数は精度や誤差が怖い</a:t>
            </a:r>
            <a:r>
              <a:rPr lang="en-US" altLang="ja-JP" dirty="0"/>
              <a:t>)</a:t>
            </a:r>
            <a:endParaRPr kumimoji="1" lang="ja-JP" altLang="en-US" dirty="0"/>
          </a:p>
        </p:txBody>
      </p:sp>
    </p:spTree>
    <p:extLst>
      <p:ext uri="{BB962C8B-B14F-4D97-AF65-F5344CB8AC3E}">
        <p14:creationId xmlns:p14="http://schemas.microsoft.com/office/powerpoint/2010/main" val="362840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3EA75-6363-40E4-8367-985358241C67}"/>
              </a:ext>
            </a:extLst>
          </p:cNvPr>
          <p:cNvSpPr>
            <a:spLocks noGrp="1"/>
          </p:cNvSpPr>
          <p:nvPr>
            <p:ph type="title"/>
          </p:nvPr>
        </p:nvSpPr>
        <p:spPr/>
        <p:txBody>
          <a:bodyPr/>
          <a:lstStyle/>
          <a:p>
            <a:r>
              <a:rPr lang="ja-JP" altLang="en-US" dirty="0"/>
              <a:t>正整数の割り算切り上げ</a:t>
            </a:r>
            <a:endParaRPr kumimoji="1" lang="ja-JP" altLang="en-US" dirty="0"/>
          </a:p>
        </p:txBody>
      </p:sp>
      <p:sp>
        <p:nvSpPr>
          <p:cNvPr id="3" name="コンテンツ プレースホルダー 2">
            <a:extLst>
              <a:ext uri="{FF2B5EF4-FFF2-40B4-BE49-F238E27FC236}">
                <a16:creationId xmlns:a16="http://schemas.microsoft.com/office/drawing/2014/main" id="{4AB55B78-7BC1-4E70-9BB3-4EE5886B4C45}"/>
              </a:ext>
            </a:extLst>
          </p:cNvPr>
          <p:cNvSpPr>
            <a:spLocks noGrp="1"/>
          </p:cNvSpPr>
          <p:nvPr>
            <p:ph idx="1"/>
          </p:nvPr>
        </p:nvSpPr>
        <p:spPr/>
        <p:txBody>
          <a:bodyPr/>
          <a:lstStyle/>
          <a:p>
            <a:pPr marL="0" indent="0">
              <a:buNone/>
            </a:pPr>
            <a:r>
              <a:rPr kumimoji="1" lang="ja-JP" altLang="en-US" dirty="0"/>
              <a:t>方法</a:t>
            </a:r>
            <a:r>
              <a:rPr kumimoji="1" lang="en-US" altLang="ja-JP" dirty="0"/>
              <a:t>2: </a:t>
            </a:r>
            <a:r>
              <a:rPr kumimoji="1" lang="ja-JP" altLang="en-US" dirty="0"/>
              <a:t>余りは端数の印</a:t>
            </a:r>
            <a:endParaRPr kumimoji="1" lang="en-US" altLang="ja-JP" dirty="0"/>
          </a:p>
          <a:p>
            <a:pPr marL="0" indent="0">
              <a:buNone/>
            </a:pPr>
            <a:endParaRPr kumimoji="1" lang="en-US" altLang="ja-JP" dirty="0"/>
          </a:p>
          <a:p>
            <a:pPr marL="457200" lvl="1" indent="0">
              <a:buNone/>
            </a:pP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 </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 b &gt;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c = a / b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pPr marL="457200" lvl="1" indent="0">
              <a:buNone/>
            </a:pP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c = a / b;</a:t>
            </a:r>
          </a:p>
          <a:p>
            <a:pPr marL="0" indent="0">
              <a:buNone/>
            </a:pPr>
            <a:endParaRPr lang="en-US" altLang="ja-JP" kern="0" dirty="0">
              <a:solidFill>
                <a:srgbClr val="000000"/>
              </a:solidFill>
              <a:latin typeface="Consolas" panose="020B0609020204030204" pitchFamily="49" charset="0"/>
              <a:ea typeface="ＭＳ Ｐゴシック" panose="020B0600070205080204" pitchFamily="50" charset="-128"/>
            </a:endParaRPr>
          </a:p>
          <a:p>
            <a:r>
              <a:rPr lang="en-US" altLang="ja-JP" dirty="0" err="1"/>
              <a:t>a÷b</a:t>
            </a:r>
            <a:r>
              <a:rPr lang="ja-JP" altLang="en-US" dirty="0"/>
              <a:t>が割り切れない→小数点以下は</a:t>
            </a:r>
            <a:r>
              <a:rPr lang="en-US" altLang="ja-JP" dirty="0"/>
              <a:t>0</a:t>
            </a:r>
            <a:r>
              <a:rPr lang="ja-JP" altLang="en-US" dirty="0"/>
              <a:t>にならないので切り上げ</a:t>
            </a:r>
            <a:endParaRPr lang="en-US" altLang="ja-JP" dirty="0"/>
          </a:p>
          <a:p>
            <a:r>
              <a:rPr lang="ja-JP" altLang="en-US" dirty="0"/>
              <a:t>割と分かりやすい気がする。</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717301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CD06E-A61B-447E-AE29-3E75C44F615F}"/>
              </a:ext>
            </a:extLst>
          </p:cNvPr>
          <p:cNvSpPr>
            <a:spLocks noGrp="1"/>
          </p:cNvSpPr>
          <p:nvPr>
            <p:ph type="title"/>
          </p:nvPr>
        </p:nvSpPr>
        <p:spPr/>
        <p:txBody>
          <a:bodyPr/>
          <a:lstStyle/>
          <a:p>
            <a:r>
              <a:rPr lang="ja-JP" altLang="en-US" dirty="0"/>
              <a:t>正整数の割り算切り上げ</a:t>
            </a:r>
            <a:endParaRPr kumimoji="1" lang="ja-JP" altLang="en-US" dirty="0"/>
          </a:p>
        </p:txBody>
      </p:sp>
      <p:sp>
        <p:nvSpPr>
          <p:cNvPr id="3" name="コンテンツ プレースホルダー 2">
            <a:extLst>
              <a:ext uri="{FF2B5EF4-FFF2-40B4-BE49-F238E27FC236}">
                <a16:creationId xmlns:a16="http://schemas.microsoft.com/office/drawing/2014/main" id="{FB3DE1AD-5812-42B7-9A40-532588ED39B5}"/>
              </a:ext>
            </a:extLst>
          </p:cNvPr>
          <p:cNvSpPr>
            <a:spLocks noGrp="1"/>
          </p:cNvSpPr>
          <p:nvPr>
            <p:ph idx="1"/>
          </p:nvPr>
        </p:nvSpPr>
        <p:spPr/>
        <p:txBody>
          <a:bodyPr/>
          <a:lstStyle/>
          <a:p>
            <a:pPr marL="0" indent="0">
              <a:buNone/>
            </a:pPr>
            <a:r>
              <a:rPr kumimoji="1" lang="ja-JP" altLang="en-US" dirty="0"/>
              <a:t>方法</a:t>
            </a:r>
            <a:r>
              <a:rPr kumimoji="1" lang="en-US" altLang="ja-JP" dirty="0"/>
              <a:t>3: </a:t>
            </a:r>
            <a:r>
              <a:rPr kumimoji="1" lang="ja-JP" altLang="en-US" dirty="0"/>
              <a:t>超スマート</a:t>
            </a:r>
            <a:endParaRPr kumimoji="1" lang="en-US" altLang="ja-JP" dirty="0"/>
          </a:p>
          <a:p>
            <a:pPr marL="0" indent="0">
              <a:buNone/>
            </a:pPr>
            <a:endParaRPr lang="en-US" altLang="ja-JP" dirty="0"/>
          </a:p>
          <a:p>
            <a:pPr marL="457200" lvl="1" indent="0">
              <a:buNone/>
            </a:pPr>
            <a:r>
              <a:rPr lang="en-US" altLang="ja-JP" sz="2800" b="0" dirty="0">
                <a:solidFill>
                  <a:srgbClr val="000000"/>
                </a:solidFill>
                <a:effectLst/>
                <a:latin typeface="Consolas" panose="020B0609020204030204" pitchFamily="49" charset="0"/>
              </a:rPr>
              <a:t>c = (a + b - </a:t>
            </a:r>
            <a:r>
              <a:rPr lang="en-US" altLang="ja-JP" sz="2800" b="0" dirty="0">
                <a:solidFill>
                  <a:srgbClr val="09885A"/>
                </a:solidFill>
                <a:effectLst/>
                <a:latin typeface="Consolas" panose="020B0609020204030204" pitchFamily="49" charset="0"/>
              </a:rPr>
              <a:t>1</a:t>
            </a:r>
            <a:r>
              <a:rPr lang="en-US" altLang="ja-JP" sz="2800" b="0" dirty="0">
                <a:solidFill>
                  <a:srgbClr val="000000"/>
                </a:solidFill>
                <a:effectLst/>
                <a:latin typeface="Consolas" panose="020B0609020204030204" pitchFamily="49" charset="0"/>
              </a:rPr>
              <a:t>) / b; </a:t>
            </a:r>
          </a:p>
          <a:p>
            <a:pPr marL="457200" lvl="1" indent="0">
              <a:buNone/>
            </a:pPr>
            <a:endParaRPr lang="en-US" altLang="ja-JP" sz="2800" dirty="0">
              <a:solidFill>
                <a:srgbClr val="000000"/>
              </a:solidFill>
              <a:latin typeface="Consolas" panose="020B0609020204030204" pitchFamily="49" charset="0"/>
            </a:endParaRPr>
          </a:p>
          <a:p>
            <a:r>
              <a:rPr lang="ja-JP" altLang="en-US" b="0" dirty="0">
                <a:solidFill>
                  <a:srgbClr val="000000"/>
                </a:solidFill>
                <a:effectLst/>
                <a:latin typeface="Consolas" panose="020B0609020204030204" pitchFamily="49" charset="0"/>
              </a:rPr>
              <a:t>ぱっと見なんでこれで切り上がるのかわからん</a:t>
            </a:r>
            <a:endParaRPr lang="en-US" altLang="ja-JP" b="0" dirty="0">
              <a:solidFill>
                <a:srgbClr val="000000"/>
              </a:solidFill>
              <a:effectLst/>
              <a:latin typeface="Consolas" panose="020B0609020204030204" pitchFamily="49" charset="0"/>
            </a:endParaRPr>
          </a:p>
          <a:p>
            <a:r>
              <a:rPr lang="en-US" altLang="ja-JP" dirty="0">
                <a:solidFill>
                  <a:srgbClr val="000000"/>
                </a:solidFill>
                <a:latin typeface="Consolas" panose="020B0609020204030204" pitchFamily="49" charset="0"/>
              </a:rPr>
              <a:t>b</a:t>
            </a:r>
            <a:r>
              <a:rPr lang="ja-JP" altLang="en-US" dirty="0">
                <a:solidFill>
                  <a:srgbClr val="000000"/>
                </a:solidFill>
                <a:latin typeface="Consolas" panose="020B0609020204030204" pitchFamily="49" charset="0"/>
              </a:rPr>
              <a:t>のぎりぎり手前の</a:t>
            </a:r>
            <a:r>
              <a:rPr lang="en-US" altLang="ja-JP" dirty="0">
                <a:solidFill>
                  <a:srgbClr val="000000"/>
                </a:solidFill>
                <a:latin typeface="Consolas" panose="020B0609020204030204" pitchFamily="49" charset="0"/>
              </a:rPr>
              <a:t>(b-1)</a:t>
            </a:r>
            <a:r>
              <a:rPr lang="ja-JP" altLang="en-US" dirty="0">
                <a:solidFill>
                  <a:srgbClr val="000000"/>
                </a:solidFill>
                <a:latin typeface="Consolas" panose="020B0609020204030204" pitchFamily="49" charset="0"/>
              </a:rPr>
              <a:t>を</a:t>
            </a:r>
            <a:r>
              <a:rPr lang="en-US" altLang="ja-JP" dirty="0">
                <a:solidFill>
                  <a:srgbClr val="000000"/>
                </a:solidFill>
                <a:latin typeface="Consolas" panose="020B0609020204030204" pitchFamily="49" charset="0"/>
              </a:rPr>
              <a:t>a</a:t>
            </a:r>
            <a:r>
              <a:rPr lang="ja-JP" altLang="en-US" dirty="0">
                <a:solidFill>
                  <a:srgbClr val="000000"/>
                </a:solidFill>
                <a:latin typeface="Consolas" panose="020B0609020204030204" pitchFamily="49" charset="0"/>
              </a:rPr>
              <a:t>に加えて</a:t>
            </a:r>
            <a:r>
              <a:rPr lang="en-US" altLang="ja-JP" dirty="0">
                <a:solidFill>
                  <a:srgbClr val="000000"/>
                </a:solidFill>
                <a:latin typeface="Consolas" panose="020B0609020204030204" pitchFamily="49" charset="0"/>
              </a:rPr>
              <a:t>b</a:t>
            </a:r>
            <a:r>
              <a:rPr lang="ja-JP" altLang="en-US" dirty="0">
                <a:solidFill>
                  <a:srgbClr val="000000"/>
                </a:solidFill>
                <a:latin typeface="Consolas" panose="020B0609020204030204" pitchFamily="49" charset="0"/>
              </a:rPr>
              <a:t>で割るので切り上がる</a:t>
            </a:r>
            <a:endParaRPr lang="en-US" altLang="ja-JP" sz="3200" b="0" dirty="0">
              <a:solidFill>
                <a:srgbClr val="000000"/>
              </a:solidFill>
              <a:effectLst/>
              <a:latin typeface="Consolas" panose="020B0609020204030204" pitchFamily="49" charset="0"/>
            </a:endParaRP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58337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C108C-5E6F-458E-8B9F-D479BA06EB33}"/>
              </a:ext>
            </a:extLst>
          </p:cNvPr>
          <p:cNvSpPr>
            <a:spLocks noGrp="1"/>
          </p:cNvSpPr>
          <p:nvPr>
            <p:ph type="title"/>
          </p:nvPr>
        </p:nvSpPr>
        <p:spPr/>
        <p:txBody>
          <a:bodyPr/>
          <a:lstStyle/>
          <a:p>
            <a:r>
              <a:rPr lang="ja-JP" altLang="en-US" dirty="0"/>
              <a:t>正整数の割り算切り上げ</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3DF5F83-92E0-4B60-A6D6-B256814DAAFE}"/>
                  </a:ext>
                </a:extLst>
              </p:cNvPr>
              <p:cNvSpPr>
                <a:spLocks noGrp="1"/>
              </p:cNvSpPr>
              <p:nvPr>
                <p:ph idx="1"/>
              </p:nvPr>
            </p:nvSpPr>
            <p:spPr>
              <a:xfrm>
                <a:off x="838200" y="1467465"/>
                <a:ext cx="10515600" cy="4955458"/>
              </a:xfrm>
            </p:spPr>
            <p:txBody>
              <a:bodyPr>
                <a:normAutofit/>
              </a:bodyPr>
              <a:lstStyle/>
              <a:p>
                <a:pPr marL="0" indent="0">
                  <a:buNone/>
                </a:pPr>
                <a:r>
                  <a:rPr kumimoji="1" lang="ja-JP" altLang="en-US" dirty="0"/>
                  <a:t>方法</a:t>
                </a:r>
                <a:r>
                  <a:rPr kumimoji="1" lang="en-US" altLang="ja-JP" dirty="0"/>
                  <a:t>3</a:t>
                </a:r>
                <a:r>
                  <a:rPr lang="ja-JP" altLang="en-US" dirty="0"/>
                  <a:t>が切り上げになることの</a:t>
                </a:r>
                <a:r>
                  <a:rPr kumimoji="1" lang="ja-JP" altLang="en-US" dirty="0"/>
                  <a:t>厳密な証明</a:t>
                </a:r>
                <a:endParaRPr kumimoji="1" lang="en-US" altLang="ja-JP" dirty="0"/>
              </a:p>
              <a:p>
                <a:pPr marL="0" indent="0">
                  <a:buNone/>
                </a:pPr>
                <a:endParaRPr kumimoji="1" lang="en-US" altLang="ja-JP" dirty="0"/>
              </a:p>
              <a:p>
                <a:pPr marL="0" indent="0">
                  <a:buNone/>
                </a:pPr>
                <a:r>
                  <a:rPr lang="en-US" altLang="ja-JP" dirty="0"/>
                  <a:t>a</a:t>
                </a:r>
                <a:r>
                  <a:rPr lang="ja-JP" altLang="en-US" dirty="0"/>
                  <a:t>を</a:t>
                </a:r>
                <a:r>
                  <a:rPr lang="en-US" altLang="ja-JP" dirty="0"/>
                  <a:t>b</a:t>
                </a:r>
                <a:r>
                  <a:rPr lang="ja-JP" altLang="en-US" dirty="0"/>
                  <a:t>で割った商を</a:t>
                </a:r>
                <a:r>
                  <a:rPr lang="en-US" altLang="ja-JP" dirty="0"/>
                  <a:t>r</a:t>
                </a:r>
                <a:r>
                  <a:rPr lang="ja-JP" altLang="en-US" dirty="0" err="1"/>
                  <a:t>、</a:t>
                </a:r>
                <a:r>
                  <a:rPr lang="ja-JP" altLang="en-US" dirty="0"/>
                  <a:t>余りを</a:t>
                </a:r>
                <a:r>
                  <a:rPr lang="en-US" altLang="ja-JP" dirty="0"/>
                  <a:t>m</a:t>
                </a:r>
                <a:r>
                  <a:rPr lang="ja-JP" altLang="en-US" dirty="0"/>
                  <a:t>とすると、</a:t>
                </a:r>
                <a:r>
                  <a:rPr lang="en-US" altLang="ja-JP" dirty="0"/>
                  <a:t> </a:t>
                </a:r>
              </a:p>
              <a:p>
                <a:pPr marL="0" indent="0">
                  <a:buNone/>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𝑎</m:t>
                      </m:r>
                      <m:r>
                        <a:rPr lang="en-US" altLang="ja-JP" i="1" dirty="0" smtClean="0">
                          <a:latin typeface="Cambria Math" panose="02040503050406030204" pitchFamily="18" charset="0"/>
                        </a:rPr>
                        <m:t> = </m:t>
                      </m:r>
                      <m:r>
                        <a:rPr lang="en-US" altLang="ja-JP" i="1" dirty="0" err="1" smtClean="0">
                          <a:latin typeface="Cambria Math" panose="02040503050406030204" pitchFamily="18" charset="0"/>
                        </a:rPr>
                        <m:t>𝑏𝑟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𝑚</m:t>
                      </m:r>
                      <m:r>
                        <a:rPr lang="en-US" altLang="ja-JP" i="1" dirty="0" smtClean="0">
                          <a:latin typeface="Cambria Math" panose="02040503050406030204" pitchFamily="18" charset="0"/>
                        </a:rPr>
                        <m:t> (</m:t>
                      </m:r>
                      <m:r>
                        <a:rPr lang="en-US" altLang="ja-JP" b="0" i="1" dirty="0" smtClean="0">
                          <a:latin typeface="Cambria Math" panose="02040503050406030204" pitchFamily="18" charset="0"/>
                        </a:rPr>
                        <m:t>𝑚</m:t>
                      </m:r>
                      <m:r>
                        <a:rPr lang="en-US" altLang="ja-JP" i="1" dirty="0" smtClean="0">
                          <a:latin typeface="Cambria Math" panose="02040503050406030204" pitchFamily="18" charset="0"/>
                        </a:rPr>
                        <m:t> = 1, 2, …, </m:t>
                      </m:r>
                      <m:r>
                        <a:rPr lang="en-US" altLang="ja-JP" b="0" i="1" dirty="0" smtClean="0">
                          <a:latin typeface="Cambria Math" panose="02040503050406030204" pitchFamily="18" charset="0"/>
                        </a:rPr>
                        <m:t>𝑏</m:t>
                      </m:r>
                      <m:r>
                        <a:rPr lang="en-US" altLang="ja-JP" i="1" dirty="0" smtClean="0">
                          <a:latin typeface="Cambria Math" panose="02040503050406030204" pitchFamily="18" charset="0"/>
                        </a:rPr>
                        <m:t> – 1)</m:t>
                      </m:r>
                    </m:oMath>
                  </m:oMathPara>
                </a14:m>
                <a:endParaRPr lang="en-US" altLang="ja-JP" dirty="0"/>
              </a:p>
              <a:p>
                <a:pPr marL="0" indent="0">
                  <a:buNone/>
                </a:pPr>
                <a:r>
                  <a:rPr lang="ja-JP" altLang="en-US" dirty="0"/>
                  <a:t>とおける。このとき、</a:t>
                </a:r>
                <a:endParaRPr lang="en-US" altLang="ja-JP" dirty="0"/>
              </a:p>
              <a:p>
                <a:pPr marL="0" indent="0">
                  <a:buNone/>
                </a:pP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m:rPr>
                              <m:sty m:val="p"/>
                            </m:rPr>
                            <a:rPr lang="en-US" altLang="ja-JP">
                              <a:latin typeface="Cambria Math" panose="02040503050406030204" pitchFamily="18" charset="0"/>
                            </a:rPr>
                            <m:t>a</m:t>
                          </m:r>
                          <m:r>
                            <a:rPr lang="en-US" altLang="ja-JP">
                              <a:latin typeface="Cambria Math" panose="02040503050406030204" pitchFamily="18" charset="0"/>
                            </a:rPr>
                            <m:t>+</m:t>
                          </m:r>
                          <m:r>
                            <m:rPr>
                              <m:sty m:val="p"/>
                            </m:rPr>
                            <a:rPr lang="en-US" altLang="ja-JP">
                              <a:latin typeface="Cambria Math" panose="02040503050406030204" pitchFamily="18" charset="0"/>
                            </a:rPr>
                            <m:t>b</m:t>
                          </m:r>
                          <m:r>
                            <a:rPr lang="en-US" altLang="ja-JP" i="1">
                              <a:latin typeface="Cambria Math" panose="02040503050406030204" pitchFamily="18" charset="0"/>
                            </a:rPr>
                            <m:t>−</m:t>
                          </m:r>
                          <m:r>
                            <a:rPr lang="en-US" altLang="ja-JP">
                              <a:latin typeface="Cambria Math" panose="02040503050406030204" pitchFamily="18" charset="0"/>
                            </a:rPr>
                            <m:t>1</m:t>
                          </m:r>
                        </m:num>
                        <m:den>
                          <m:r>
                            <m:rPr>
                              <m:sty m:val="p"/>
                            </m:rPr>
                            <a:rPr lang="en-US" altLang="ja-JP">
                              <a:latin typeface="Cambria Math" panose="02040503050406030204" pitchFamily="18" charset="0"/>
                            </a:rPr>
                            <m:t>b</m:t>
                          </m:r>
                        </m:den>
                      </m:f>
                      <m:r>
                        <a:rPr lang="en-US" altLang="ja-JP" i="1">
                          <a:latin typeface="Cambria Math" panose="02040503050406030204" pitchFamily="18" charset="0"/>
                        </a:rPr>
                        <m:t>=</m:t>
                      </m:r>
                      <m:f>
                        <m:fPr>
                          <m:ctrlPr>
                            <a:rPr lang="ja-JP" altLang="ja-JP" i="1">
                              <a:latin typeface="Cambria Math" panose="02040503050406030204" pitchFamily="18" charset="0"/>
                            </a:rPr>
                          </m:ctrlPr>
                        </m:fPr>
                        <m:num>
                          <m:r>
                            <a:rPr lang="en-US" altLang="ja-JP" b="0" i="1" smtClean="0">
                              <a:latin typeface="Cambria Math" panose="02040503050406030204" pitchFamily="18" charset="0"/>
                            </a:rPr>
                            <m:t>𝑏𝑟</m:t>
                          </m:r>
                          <m:r>
                            <a:rPr lang="en-US" altLang="ja-JP" i="1">
                              <a:latin typeface="Cambria Math" panose="02040503050406030204" pitchFamily="18" charset="0"/>
                            </a:rPr>
                            <m:t>+</m:t>
                          </m:r>
                          <m:r>
                            <a:rPr lang="en-US" altLang="ja-JP" i="1">
                              <a:latin typeface="Cambria Math" panose="02040503050406030204" pitchFamily="18" charset="0"/>
                            </a:rPr>
                            <m:t>𝑚</m:t>
                          </m:r>
                          <m:r>
                            <a:rPr lang="en-US" altLang="ja-JP" i="1">
                              <a:latin typeface="Cambria Math" panose="02040503050406030204" pitchFamily="18" charset="0"/>
                            </a:rPr>
                            <m:t> +</m:t>
                          </m:r>
                          <m:r>
                            <a:rPr lang="en-US" altLang="ja-JP" i="1">
                              <a:latin typeface="Cambria Math" panose="02040503050406030204" pitchFamily="18" charset="0"/>
                            </a:rPr>
                            <m:t>𝑏</m:t>
                          </m:r>
                          <m:r>
                            <a:rPr lang="en-US" altLang="ja-JP" i="1">
                              <a:latin typeface="Cambria Math" panose="02040503050406030204" pitchFamily="18" charset="0"/>
                            </a:rPr>
                            <m:t>−1</m:t>
                          </m:r>
                        </m:num>
                        <m:den>
                          <m:r>
                            <a:rPr lang="en-US" altLang="ja-JP" i="1">
                              <a:latin typeface="Cambria Math" panose="02040503050406030204" pitchFamily="18" charset="0"/>
                            </a:rPr>
                            <m:t>𝑏</m:t>
                          </m:r>
                        </m:den>
                      </m:f>
                      <m:r>
                        <a:rPr lang="en-US" altLang="ja-JP" i="1">
                          <a:latin typeface="Cambria Math" panose="02040503050406030204" pitchFamily="18" charset="0"/>
                        </a:rPr>
                        <m:t>=</m:t>
                      </m:r>
                      <m:r>
                        <a:rPr lang="en-US" altLang="ja-JP" b="0" i="1" smtClean="0">
                          <a:latin typeface="Cambria Math" panose="02040503050406030204" pitchFamily="18" charset="0"/>
                        </a:rPr>
                        <m:t>𝑟</m:t>
                      </m:r>
                      <m:r>
                        <a:rPr lang="en-US" altLang="ja-JP" i="1">
                          <a:latin typeface="Cambria Math" panose="02040503050406030204" pitchFamily="18" charset="0"/>
                        </a:rPr>
                        <m:t>+1+</m:t>
                      </m:r>
                      <m:f>
                        <m:fPr>
                          <m:ctrlPr>
                            <a:rPr lang="ja-JP" altLang="ja-JP" i="1">
                              <a:latin typeface="Cambria Math" panose="02040503050406030204" pitchFamily="18" charset="0"/>
                            </a:rPr>
                          </m:ctrlPr>
                        </m:fPr>
                        <m:num>
                          <m:r>
                            <a:rPr lang="en-US" altLang="ja-JP" i="1">
                              <a:latin typeface="Cambria Math" panose="02040503050406030204" pitchFamily="18" charset="0"/>
                            </a:rPr>
                            <m:t>𝑚</m:t>
                          </m:r>
                          <m:r>
                            <a:rPr lang="en-US" altLang="ja-JP" i="1">
                              <a:latin typeface="Cambria Math" panose="02040503050406030204" pitchFamily="18" charset="0"/>
                            </a:rPr>
                            <m:t>− 1</m:t>
                          </m:r>
                        </m:num>
                        <m:den>
                          <m:r>
                            <a:rPr lang="en-US" altLang="ja-JP" i="1">
                              <a:latin typeface="Cambria Math" panose="02040503050406030204" pitchFamily="18" charset="0"/>
                            </a:rPr>
                            <m:t>𝑏</m:t>
                          </m:r>
                        </m:den>
                      </m:f>
                    </m:oMath>
                  </m:oMathPara>
                </a14:m>
                <a:endParaRPr lang="ja-JP" altLang="ja-JP" dirty="0"/>
              </a:p>
              <a:p>
                <a:pPr marL="0" indent="0">
                  <a:buNone/>
                </a:pPr>
                <a14:m>
                  <m:oMath xmlns:m="http://schemas.openxmlformats.org/officeDocument/2006/math">
                    <m:r>
                      <a:rPr lang="en-US" altLang="ja-JP" i="1" dirty="0">
                        <a:latin typeface="Cambria Math" panose="02040503050406030204" pitchFamily="18" charset="0"/>
                      </a:rPr>
                      <m:t>𝑚</m:t>
                    </m:r>
                    <m:r>
                      <a:rPr lang="en-US" altLang="ja-JP" i="1" dirty="0">
                        <a:latin typeface="Cambria Math" panose="02040503050406030204" pitchFamily="18" charset="0"/>
                      </a:rPr>
                      <m:t> = 1, 2, …, </m:t>
                    </m:r>
                    <m:r>
                      <a:rPr lang="en-US" altLang="ja-JP" i="1" dirty="0">
                        <a:latin typeface="Cambria Math" panose="02040503050406030204" pitchFamily="18" charset="0"/>
                      </a:rPr>
                      <m:t>𝑏</m:t>
                    </m:r>
                    <m:r>
                      <a:rPr lang="en-US" altLang="ja-JP" i="1" dirty="0">
                        <a:latin typeface="Cambria Math" panose="02040503050406030204" pitchFamily="18" charset="0"/>
                      </a:rPr>
                      <m:t> – 1</m:t>
                    </m:r>
                  </m:oMath>
                </a14:m>
                <a:r>
                  <a:rPr lang="ja-JP" altLang="ja-JP" dirty="0"/>
                  <a:t>のとき、</a:t>
                </a:r>
                <a14:m>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𝑚</m:t>
                        </m:r>
                        <m:r>
                          <a:rPr lang="en-US" altLang="ja-JP" i="1">
                            <a:latin typeface="Cambria Math" panose="02040503050406030204" pitchFamily="18" charset="0"/>
                          </a:rPr>
                          <m:t>− 1</m:t>
                        </m:r>
                      </m:num>
                      <m:den>
                        <m:r>
                          <a:rPr lang="en-US" altLang="ja-JP" i="1">
                            <a:latin typeface="Cambria Math" panose="02040503050406030204" pitchFamily="18" charset="0"/>
                          </a:rPr>
                          <m:t>𝑏</m:t>
                        </m:r>
                      </m:den>
                    </m:f>
                    <m:r>
                      <a:rPr lang="en-US" altLang="ja-JP" i="1">
                        <a:latin typeface="Cambria Math" panose="02040503050406030204" pitchFamily="18" charset="0"/>
                      </a:rPr>
                      <m:t>&lt;1</m:t>
                    </m:r>
                  </m:oMath>
                </a14:m>
                <a:r>
                  <a:rPr lang="ja-JP" altLang="en-US" dirty="0"/>
                  <a:t>であるから、この部分は除算によって切り捨てられる。</a:t>
                </a:r>
                <a:endParaRPr lang="en-US" altLang="ja-JP" dirty="0"/>
              </a:p>
              <a:p>
                <a:pPr marL="0" indent="0">
                  <a:buNone/>
                </a:pPr>
                <a:r>
                  <a:rPr lang="ja-JP" altLang="en-US" dirty="0"/>
                  <a:t>よって、</a:t>
                </a:r>
                <a:r>
                  <a:rPr lang="en-US" altLang="ja-JP" dirty="0"/>
                  <a:t>(a+b-1)/b = r + 1</a:t>
                </a:r>
                <a:r>
                  <a:rPr lang="ja-JP" altLang="en-US" dirty="0"/>
                  <a:t>となる。</a:t>
                </a:r>
                <a:endParaRPr lang="en-US" altLang="ja-JP" dirty="0"/>
              </a:p>
            </p:txBody>
          </p:sp>
        </mc:Choice>
        <mc:Fallback>
          <p:sp>
            <p:nvSpPr>
              <p:cNvPr id="3" name="コンテンツ プレースホルダー 2">
                <a:extLst>
                  <a:ext uri="{FF2B5EF4-FFF2-40B4-BE49-F238E27FC236}">
                    <a16:creationId xmlns:a16="http://schemas.microsoft.com/office/drawing/2014/main" id="{53DF5F83-92E0-4B60-A6D6-B256814DAAFE}"/>
                  </a:ext>
                </a:extLst>
              </p:cNvPr>
              <p:cNvSpPr>
                <a:spLocks noGrp="1" noRot="1" noChangeAspect="1" noMove="1" noResize="1" noEditPoints="1" noAdjustHandles="1" noChangeArrowheads="1" noChangeShapeType="1" noTextEdit="1"/>
              </p:cNvSpPr>
              <p:nvPr>
                <p:ph idx="1"/>
              </p:nvPr>
            </p:nvSpPr>
            <p:spPr>
              <a:xfrm>
                <a:off x="838200" y="1467465"/>
                <a:ext cx="10515600" cy="4955458"/>
              </a:xfrm>
              <a:blipFill>
                <a:blip r:embed="rId2"/>
                <a:stretch>
                  <a:fillRect l="-1217" t="-2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676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823E2-F2ED-4F0B-A4F1-962D704C8F1D}"/>
              </a:ext>
            </a:extLst>
          </p:cNvPr>
          <p:cNvSpPr>
            <a:spLocks noGrp="1"/>
          </p:cNvSpPr>
          <p:nvPr>
            <p:ph type="title"/>
          </p:nvPr>
        </p:nvSpPr>
        <p:spPr/>
        <p:txBody>
          <a:bodyPr/>
          <a:lstStyle/>
          <a:p>
            <a:r>
              <a:rPr kumimoji="1" lang="ja-JP" altLang="en-US" dirty="0"/>
              <a:t>正整数の割り算切り上げ</a:t>
            </a:r>
          </a:p>
        </p:txBody>
      </p:sp>
      <p:sp>
        <p:nvSpPr>
          <p:cNvPr id="3" name="コンテンツ プレースホルダー 2">
            <a:extLst>
              <a:ext uri="{FF2B5EF4-FFF2-40B4-BE49-F238E27FC236}">
                <a16:creationId xmlns:a16="http://schemas.microsoft.com/office/drawing/2014/main" id="{62A4F7E1-F1AA-4A85-B9B5-9CBE015029E7}"/>
              </a:ext>
            </a:extLst>
          </p:cNvPr>
          <p:cNvSpPr>
            <a:spLocks noGrp="1"/>
          </p:cNvSpPr>
          <p:nvPr>
            <p:ph idx="1"/>
          </p:nvPr>
        </p:nvSpPr>
        <p:spPr/>
        <p:txBody>
          <a:bodyPr/>
          <a:lstStyle/>
          <a:p>
            <a:r>
              <a:rPr kumimoji="1" lang="ja-JP" altLang="en-US" dirty="0"/>
              <a:t>で、どれを使えばいいのよ</a:t>
            </a:r>
            <a:endParaRPr kumimoji="1" lang="en-US" altLang="ja-JP" dirty="0"/>
          </a:p>
          <a:p>
            <a:pPr>
              <a:buFont typeface="Wingdings" panose="05000000000000000000" pitchFamily="2" charset="2"/>
              <a:buChar char="Ø"/>
            </a:pPr>
            <a:r>
              <a:rPr kumimoji="1" lang="ja-JP" altLang="en-US" dirty="0"/>
              <a:t>方法</a:t>
            </a:r>
            <a:r>
              <a:rPr kumimoji="1" lang="en-US" altLang="ja-JP" dirty="0"/>
              <a:t>2, 3</a:t>
            </a:r>
            <a:r>
              <a:rPr kumimoji="1" lang="ja-JP" altLang="en-US" dirty="0"/>
              <a:t>がいいと思う</a:t>
            </a:r>
            <a:endParaRPr kumimoji="1" lang="en-US" altLang="ja-JP" dirty="0"/>
          </a:p>
          <a:p>
            <a:pPr>
              <a:buFont typeface="Wingdings" panose="05000000000000000000" pitchFamily="2" charset="2"/>
              <a:buChar char="Ø"/>
            </a:pPr>
            <a:endParaRPr kumimoji="1" lang="en-US" altLang="ja-JP" dirty="0"/>
          </a:p>
          <a:p>
            <a:r>
              <a:rPr lang="ja-JP" altLang="en-US" dirty="0"/>
              <a:t>方法</a:t>
            </a:r>
            <a:r>
              <a:rPr lang="en-US" altLang="ja-JP" dirty="0"/>
              <a:t>2</a:t>
            </a:r>
            <a:r>
              <a:rPr lang="ja-JP" altLang="en-US" dirty="0"/>
              <a:t>と</a:t>
            </a:r>
            <a:r>
              <a:rPr lang="en-US" altLang="ja-JP" dirty="0"/>
              <a:t>3</a:t>
            </a:r>
            <a:r>
              <a:rPr lang="ja-JP" altLang="en-US" dirty="0"/>
              <a:t>どっちがいいのよ</a:t>
            </a:r>
            <a:endParaRPr lang="en-US" altLang="ja-JP" dirty="0"/>
          </a:p>
          <a:p>
            <a:pPr>
              <a:buFont typeface="Wingdings" panose="05000000000000000000" pitchFamily="2" charset="2"/>
              <a:buChar char="Ø"/>
            </a:pPr>
            <a:r>
              <a:rPr kumimoji="1" lang="ja-JP" altLang="en-US" dirty="0"/>
              <a:t>どっちでもいい</a:t>
            </a:r>
            <a:endParaRPr kumimoji="1" lang="en-US" altLang="ja-JP" dirty="0"/>
          </a:p>
          <a:p>
            <a:pPr>
              <a:buFont typeface="Wingdings" panose="05000000000000000000" pitchFamily="2" charset="2"/>
              <a:buChar char="Ø"/>
            </a:pPr>
            <a:r>
              <a:rPr lang="ja-JP" altLang="en-US" dirty="0"/>
              <a:t>方法</a:t>
            </a:r>
            <a:r>
              <a:rPr lang="en-US" altLang="ja-JP" dirty="0"/>
              <a:t>2</a:t>
            </a:r>
            <a:r>
              <a:rPr lang="ja-JP" altLang="en-US" dirty="0"/>
              <a:t>は分かりやすい</a:t>
            </a:r>
            <a:endParaRPr lang="en-US" altLang="ja-JP" dirty="0"/>
          </a:p>
          <a:p>
            <a:pPr>
              <a:buFont typeface="Wingdings" panose="05000000000000000000" pitchFamily="2" charset="2"/>
              <a:buChar char="Ø"/>
            </a:pPr>
            <a:r>
              <a:rPr kumimoji="1" lang="ja-JP" altLang="en-US" dirty="0"/>
              <a:t>方法</a:t>
            </a:r>
            <a:r>
              <a:rPr kumimoji="1" lang="en-US" altLang="ja-JP" dirty="0"/>
              <a:t>3</a:t>
            </a:r>
            <a:r>
              <a:rPr kumimoji="1" lang="ja-JP" altLang="en-US" dirty="0"/>
              <a:t>は簡潔</a:t>
            </a:r>
            <a:endParaRPr kumimoji="1" lang="en-US" altLang="ja-JP" dirty="0"/>
          </a:p>
        </p:txBody>
      </p:sp>
    </p:spTree>
    <p:extLst>
      <p:ext uri="{BB962C8B-B14F-4D97-AF65-F5344CB8AC3E}">
        <p14:creationId xmlns:p14="http://schemas.microsoft.com/office/powerpoint/2010/main" val="2110773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49E578-1208-456B-AC99-0CFAF630186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61F80AAA-E6C1-4C68-A642-7724E79354BE}"/>
              </a:ext>
            </a:extLst>
          </p:cNvPr>
          <p:cNvSpPr>
            <a:spLocks noGrp="1"/>
          </p:cNvSpPr>
          <p:nvPr>
            <p:ph idx="1"/>
          </p:nvPr>
        </p:nvSpPr>
        <p:spPr/>
        <p:txBody>
          <a:bodyPr/>
          <a:lstStyle/>
          <a:p>
            <a:pPr marL="0" indent="0">
              <a:buNone/>
            </a:pPr>
            <a:r>
              <a:rPr kumimoji="1" lang="en-US" altLang="ja-JP" dirty="0"/>
              <a:t>[</a:t>
            </a:r>
            <a:r>
              <a:rPr kumimoji="1" lang="ja-JP" altLang="en-US" dirty="0"/>
              <a:t>不定値</a:t>
            </a:r>
            <a:r>
              <a:rPr kumimoji="1" lang="en-US" altLang="ja-JP" dirty="0"/>
              <a:t>]</a:t>
            </a:r>
          </a:p>
          <a:p>
            <a:pPr marL="0" indent="0">
              <a:buNone/>
            </a:pPr>
            <a:r>
              <a:rPr kumimoji="1" lang="ja-JP" altLang="en-US" dirty="0"/>
              <a:t>代入も初期化もしていない値にはゴミの値が入っているので使わないように気を付ける</a:t>
            </a:r>
            <a:endParaRPr kumimoji="1" lang="en-US" altLang="ja-JP" dirty="0"/>
          </a:p>
        </p:txBody>
      </p:sp>
    </p:spTree>
    <p:extLst>
      <p:ext uri="{BB962C8B-B14F-4D97-AF65-F5344CB8AC3E}">
        <p14:creationId xmlns:p14="http://schemas.microsoft.com/office/powerpoint/2010/main" val="1436321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9D973-C463-49AF-8EB7-3F12DB2F571A}"/>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6DF2904C-9E72-4D32-896F-79201722639F}"/>
              </a:ext>
            </a:extLst>
          </p:cNvPr>
          <p:cNvSpPr>
            <a:spLocks noGrp="1"/>
          </p:cNvSpPr>
          <p:nvPr>
            <p:ph idx="1"/>
          </p:nvPr>
        </p:nvSpPr>
        <p:spPr/>
        <p:txBody>
          <a:bodyPr/>
          <a:lstStyle/>
          <a:p>
            <a:pPr marL="0" indent="0">
              <a:buNone/>
            </a:pPr>
            <a:r>
              <a:rPr lang="en-US" altLang="ja-JP" dirty="0"/>
              <a:t>[</a:t>
            </a:r>
            <a:r>
              <a:rPr lang="ja-JP" altLang="en-US" dirty="0"/>
              <a:t>キャスト演算子</a:t>
            </a:r>
            <a:r>
              <a:rPr lang="en-US" altLang="ja-JP" dirty="0"/>
              <a:t>]</a:t>
            </a:r>
          </a:p>
          <a:p>
            <a:pPr marL="457200" lvl="1" indent="0">
              <a:buNone/>
            </a:pP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型</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値</a:t>
            </a:r>
            <a:endParaRPr lang="ja-JP" altLang="en-US" sz="2800" dirty="0"/>
          </a:p>
          <a:p>
            <a:pPr marL="0" indent="0">
              <a:buNone/>
            </a:pPr>
            <a:r>
              <a:rPr lang="ja-JP" altLang="en-US" dirty="0"/>
              <a:t>の書式で型を明示的に変換できる</a:t>
            </a:r>
            <a:endParaRPr lang="en-US" altLang="ja-JP" dirty="0"/>
          </a:p>
          <a:p>
            <a:pPr marL="0" indent="0">
              <a:buNone/>
            </a:pPr>
            <a:endParaRPr lang="en-US" altLang="ja-JP" dirty="0"/>
          </a:p>
          <a:p>
            <a:pPr marL="0" indent="0">
              <a:buNone/>
            </a:pPr>
            <a:r>
              <a:rPr lang="en-US" altLang="ja-JP" dirty="0"/>
              <a:t>[</a:t>
            </a:r>
            <a:r>
              <a:rPr lang="ja-JP" altLang="en-US" dirty="0"/>
              <a:t>暗黙の型変換</a:t>
            </a:r>
            <a:r>
              <a:rPr lang="en-US" altLang="ja-JP" dirty="0"/>
              <a:t>]</a:t>
            </a:r>
          </a:p>
          <a:p>
            <a:pPr marL="0" indent="0">
              <a:buNone/>
            </a:pPr>
            <a:r>
              <a:rPr lang="ja-JP" altLang="en-US" dirty="0"/>
              <a:t>代入・演算時にキャストしなかった場合、勝手に型変換されるのでバグに気を付ける</a:t>
            </a:r>
            <a:endParaRPr lang="en-US" altLang="ja-JP" dirty="0"/>
          </a:p>
          <a:p>
            <a:endParaRPr kumimoji="1" lang="ja-JP" altLang="en-US" dirty="0"/>
          </a:p>
        </p:txBody>
      </p:sp>
    </p:spTree>
    <p:extLst>
      <p:ext uri="{BB962C8B-B14F-4D97-AF65-F5344CB8AC3E}">
        <p14:creationId xmlns:p14="http://schemas.microsoft.com/office/powerpoint/2010/main" val="3846384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235057-3B08-417F-B010-B959E97F990A}"/>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114B0D87-E1E1-4367-AEBD-ADC00D8AAD6B}"/>
              </a:ext>
            </a:extLst>
          </p:cNvPr>
          <p:cNvSpPr>
            <a:spLocks noGrp="1"/>
          </p:cNvSpPr>
          <p:nvPr>
            <p:ph idx="1"/>
          </p:nvPr>
        </p:nvSpPr>
        <p:spPr/>
        <p:txBody>
          <a:bodyPr/>
          <a:lstStyle/>
          <a:p>
            <a:pPr marL="0" indent="0">
              <a:buNone/>
            </a:pPr>
            <a:r>
              <a:rPr kumimoji="1" lang="en-US" altLang="ja-JP" dirty="0"/>
              <a:t>[</a:t>
            </a:r>
            <a:r>
              <a:rPr kumimoji="1" lang="ja-JP" altLang="en-US" dirty="0"/>
              <a:t>四捨五入</a:t>
            </a:r>
            <a:r>
              <a:rPr kumimoji="1" lang="en-US" altLang="ja-JP" dirty="0"/>
              <a:t>]</a:t>
            </a:r>
          </a:p>
          <a:p>
            <a:pPr marL="0" indent="0">
              <a:buNone/>
            </a:pPr>
            <a:r>
              <a:rPr lang="ja-JP" altLang="en-US" dirty="0"/>
              <a:t>小数第一位を四捨五入したいなら、</a:t>
            </a:r>
            <a:r>
              <a:rPr lang="en-US" altLang="ja-JP" dirty="0"/>
              <a:t>0.5</a:t>
            </a:r>
            <a:r>
              <a:rPr lang="ja-JP" altLang="en-US" dirty="0"/>
              <a:t>加えて整数型にキャスト</a:t>
            </a:r>
            <a:endParaRPr lang="en-US" altLang="ja-JP" dirty="0"/>
          </a:p>
          <a:p>
            <a:pPr marL="0" indent="0">
              <a:buNone/>
            </a:pPr>
            <a:endParaRPr lang="en-US" altLang="ja-JP" dirty="0"/>
          </a:p>
          <a:p>
            <a:pPr marL="0" indent="0">
              <a:buNone/>
            </a:pPr>
            <a:r>
              <a:rPr lang="en-US" altLang="ja-JP" dirty="0"/>
              <a:t>[</a:t>
            </a:r>
            <a:r>
              <a:rPr lang="ja-JP" altLang="en-US" dirty="0"/>
              <a:t>切り上げ</a:t>
            </a:r>
            <a:r>
              <a:rPr lang="en-US" altLang="ja-JP" dirty="0"/>
              <a:t>]</a:t>
            </a:r>
          </a:p>
          <a:p>
            <a:pPr marL="0" indent="0">
              <a:buNone/>
            </a:pPr>
            <a:r>
              <a:rPr lang="en-US" altLang="ja-JP" dirty="0"/>
              <a:t>(</a:t>
            </a:r>
            <a:r>
              <a:rPr lang="ja-JP" altLang="en-US" dirty="0"/>
              <a:t>小数部分</a:t>
            </a:r>
            <a:r>
              <a:rPr lang="en-US" altLang="ja-JP" dirty="0"/>
              <a:t>) &gt; 0</a:t>
            </a:r>
            <a:r>
              <a:rPr lang="ja-JP" altLang="en-US" dirty="0"/>
              <a:t>を判定。</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4014564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2251CD-576D-40A0-803E-51645D92A952}"/>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F05304AF-F676-490B-B53E-42181FA6B2FD}"/>
              </a:ext>
            </a:extLst>
          </p:cNvPr>
          <p:cNvSpPr>
            <a:spLocks noGrp="1"/>
          </p:cNvSpPr>
          <p:nvPr>
            <p:ph idx="1"/>
          </p:nvPr>
        </p:nvSpPr>
        <p:spPr/>
        <p:txBody>
          <a:bodyPr/>
          <a:lstStyle/>
          <a:p>
            <a:pPr marL="0" indent="0">
              <a:buNone/>
            </a:pPr>
            <a:r>
              <a:rPr lang="en-US" altLang="ja-JP" dirty="0"/>
              <a:t>[</a:t>
            </a:r>
            <a:r>
              <a:rPr lang="ja-JP" altLang="en-US" dirty="0"/>
              <a:t>正整数割り算切り上げ</a:t>
            </a:r>
            <a:r>
              <a:rPr lang="en-US" altLang="ja-JP" dirty="0"/>
              <a:t>]</a:t>
            </a:r>
          </a:p>
          <a:p>
            <a:pPr marL="0" indent="0">
              <a:buNone/>
            </a:pPr>
            <a:r>
              <a:rPr lang="en-US" altLang="ja-JP" dirty="0" err="1"/>
              <a:t>a÷b</a:t>
            </a:r>
            <a:r>
              <a:rPr lang="ja-JP" altLang="en-US" dirty="0"/>
              <a:t>の切り上げ</a:t>
            </a:r>
            <a:endParaRPr lang="en-US" altLang="ja-JP" dirty="0"/>
          </a:p>
          <a:p>
            <a:pPr marL="0" indent="0">
              <a:buNone/>
            </a:pPr>
            <a:r>
              <a:rPr kumimoji="1" lang="ja-JP" altLang="en-US" dirty="0"/>
              <a:t>方法</a:t>
            </a:r>
            <a:r>
              <a:rPr kumimoji="1" lang="en-US" altLang="ja-JP" dirty="0"/>
              <a:t>2: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 b &gt;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 </a:t>
            </a:r>
            <a:r>
              <a:rPr lang="ja-JP" altLang="en-US" dirty="0"/>
              <a:t>なら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 b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p>
          <a:p>
            <a:pPr marL="0" indent="0">
              <a:buNone/>
            </a:pPr>
            <a:r>
              <a:rPr kumimoji="1" lang="ja-JP" altLang="en-US" dirty="0"/>
              <a:t>方法</a:t>
            </a:r>
            <a:r>
              <a:rPr kumimoji="1" lang="en-US" altLang="ja-JP" dirty="0"/>
              <a:t>3: </a:t>
            </a:r>
            <a:r>
              <a:rPr lang="en-US" altLang="ja-JP" dirty="0">
                <a:solidFill>
                  <a:srgbClr val="000000"/>
                </a:solidFill>
                <a:latin typeface="Consolas" panose="020B0609020204030204" pitchFamily="49" charset="0"/>
              </a:rPr>
              <a:t>(a + b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 b</a:t>
            </a:r>
            <a:endParaRPr kumimoji="1" lang="ja-JP" altLang="en-US" dirty="0"/>
          </a:p>
        </p:txBody>
      </p:sp>
    </p:spTree>
    <p:extLst>
      <p:ext uri="{BB962C8B-B14F-4D97-AF65-F5344CB8AC3E}">
        <p14:creationId xmlns:p14="http://schemas.microsoft.com/office/powerpoint/2010/main" val="184726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811DC-4EC5-49A5-A4E4-248840D8AAB7}"/>
              </a:ext>
            </a:extLst>
          </p:cNvPr>
          <p:cNvSpPr>
            <a:spLocks noGrp="1"/>
          </p:cNvSpPr>
          <p:nvPr>
            <p:ph type="title"/>
          </p:nvPr>
        </p:nvSpPr>
        <p:spPr/>
        <p:txBody>
          <a:bodyPr/>
          <a:lstStyle/>
          <a:p>
            <a:r>
              <a:rPr kumimoji="1" lang="ja-JP" altLang="en-US" dirty="0"/>
              <a:t>不定値</a:t>
            </a:r>
          </a:p>
        </p:txBody>
      </p:sp>
      <p:sp>
        <p:nvSpPr>
          <p:cNvPr id="3" name="コンテンツ プレースホルダー 2">
            <a:extLst>
              <a:ext uri="{FF2B5EF4-FFF2-40B4-BE49-F238E27FC236}">
                <a16:creationId xmlns:a16="http://schemas.microsoft.com/office/drawing/2014/main" id="{D3F2BBD6-4E9D-4E3E-B49C-F663DB2273DE}"/>
              </a:ext>
            </a:extLst>
          </p:cNvPr>
          <p:cNvSpPr>
            <a:spLocks noGrp="1"/>
          </p:cNvSpPr>
          <p:nvPr>
            <p:ph idx="1"/>
          </p:nvPr>
        </p:nvSpPr>
        <p:spPr/>
        <p:txBody>
          <a:bodyPr/>
          <a:lstStyle/>
          <a:p>
            <a:r>
              <a:rPr kumimoji="1" lang="ja-JP" altLang="en-US" dirty="0"/>
              <a:t>初期化も代入もしていない変数にはゴミの値</a:t>
            </a:r>
            <a:r>
              <a:rPr lang="ja-JP" altLang="en-US" dirty="0"/>
              <a:t>が入っている。</a:t>
            </a:r>
            <a:endParaRPr lang="en-US" altLang="ja-JP" dirty="0"/>
          </a:p>
          <a:p>
            <a:r>
              <a:rPr kumimoji="1" lang="ja-JP" altLang="en-US" dirty="0"/>
              <a:t>これを誤って使うバグに気をつけよう。</a:t>
            </a:r>
          </a:p>
        </p:txBody>
      </p:sp>
    </p:spTree>
    <p:extLst>
      <p:ext uri="{BB962C8B-B14F-4D97-AF65-F5344CB8AC3E}">
        <p14:creationId xmlns:p14="http://schemas.microsoft.com/office/powerpoint/2010/main" val="5538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24FAF-A311-4E0F-8BD7-16B512292C13}"/>
              </a:ext>
            </a:extLst>
          </p:cNvPr>
          <p:cNvSpPr>
            <a:spLocks noGrp="1"/>
          </p:cNvSpPr>
          <p:nvPr>
            <p:ph type="title"/>
          </p:nvPr>
        </p:nvSpPr>
        <p:spPr/>
        <p:txBody>
          <a:bodyPr/>
          <a:lstStyle/>
          <a:p>
            <a:r>
              <a:rPr kumimoji="1" lang="ja-JP" altLang="en-US" dirty="0"/>
              <a:t>キャスト演算子</a:t>
            </a:r>
          </a:p>
        </p:txBody>
      </p:sp>
      <p:sp>
        <p:nvSpPr>
          <p:cNvPr id="3" name="コンテンツ プレースホルダー 2">
            <a:extLst>
              <a:ext uri="{FF2B5EF4-FFF2-40B4-BE49-F238E27FC236}">
                <a16:creationId xmlns:a16="http://schemas.microsoft.com/office/drawing/2014/main" id="{A8042BF3-050A-4A09-BE37-E83FF5AEE90D}"/>
              </a:ext>
            </a:extLst>
          </p:cNvPr>
          <p:cNvSpPr>
            <a:spLocks noGrp="1"/>
          </p:cNvSpPr>
          <p:nvPr>
            <p:ph idx="1"/>
          </p:nvPr>
        </p:nvSpPr>
        <p:spPr>
          <a:xfrm>
            <a:off x="838200" y="2763220"/>
            <a:ext cx="10515600" cy="3413743"/>
          </a:xfrm>
        </p:spPr>
        <p:txBody>
          <a:bodyPr/>
          <a:lstStyle/>
          <a:p>
            <a:r>
              <a:rPr kumimoji="1" lang="ja-JP" altLang="en-US" dirty="0"/>
              <a:t>明示的に値の型を変換できる。</a:t>
            </a:r>
            <a:endParaRPr kumimoji="1" lang="en-US" altLang="ja-JP" dirty="0"/>
          </a:p>
          <a:p>
            <a:r>
              <a:rPr lang="ja-JP" altLang="en-US" dirty="0"/>
              <a:t>たまに使う。</a:t>
            </a:r>
            <a:endParaRPr lang="en-US" altLang="ja-JP" dirty="0"/>
          </a:p>
        </p:txBody>
      </p:sp>
      <p:sp>
        <p:nvSpPr>
          <p:cNvPr id="4" name="正方形/長方形 3">
            <a:extLst>
              <a:ext uri="{FF2B5EF4-FFF2-40B4-BE49-F238E27FC236}">
                <a16:creationId xmlns:a16="http://schemas.microsoft.com/office/drawing/2014/main" id="{15F3DA0F-38E4-42F0-A7B3-47E048EF21FB}"/>
              </a:ext>
            </a:extLst>
          </p:cNvPr>
          <p:cNvSpPr/>
          <p:nvPr/>
        </p:nvSpPr>
        <p:spPr>
          <a:xfrm>
            <a:off x="5049880" y="1437657"/>
            <a:ext cx="2092239" cy="830997"/>
          </a:xfrm>
          <a:prstGeom prst="rect">
            <a:avLst/>
          </a:prstGeom>
        </p:spPr>
        <p:txBody>
          <a:bodyPr wrap="none">
            <a:spAutoFit/>
          </a:bodyPr>
          <a:lstStyle/>
          <a:p>
            <a:r>
              <a:rPr lang="en-US" altLang="ja-JP" sz="4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4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型</a:t>
            </a:r>
            <a:r>
              <a:rPr lang="en-US" altLang="ja-JP" sz="4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4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値</a:t>
            </a:r>
            <a:endParaRPr lang="ja-JP" altLang="en-US" sz="4800" dirty="0"/>
          </a:p>
        </p:txBody>
      </p:sp>
    </p:spTree>
    <p:extLst>
      <p:ext uri="{BB962C8B-B14F-4D97-AF65-F5344CB8AC3E}">
        <p14:creationId xmlns:p14="http://schemas.microsoft.com/office/powerpoint/2010/main" val="2021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19D8C-BC6C-40CE-A388-B8C0251A9D41}"/>
              </a:ext>
            </a:extLst>
          </p:cNvPr>
          <p:cNvSpPr>
            <a:spLocks noGrp="1"/>
          </p:cNvSpPr>
          <p:nvPr>
            <p:ph type="title"/>
          </p:nvPr>
        </p:nvSpPr>
        <p:spPr/>
        <p:txBody>
          <a:bodyPr/>
          <a:lstStyle/>
          <a:p>
            <a:r>
              <a:rPr kumimoji="1" lang="ja-JP" altLang="en-US" dirty="0"/>
              <a:t>キャスト演算子</a:t>
            </a:r>
          </a:p>
        </p:txBody>
      </p:sp>
      <p:sp>
        <p:nvSpPr>
          <p:cNvPr id="4" name="正方形/長方形 3">
            <a:extLst>
              <a:ext uri="{FF2B5EF4-FFF2-40B4-BE49-F238E27FC236}">
                <a16:creationId xmlns:a16="http://schemas.microsoft.com/office/drawing/2014/main" id="{383FF2DE-5B5E-4E69-85B1-F2D6A2FEEF50}"/>
              </a:ext>
            </a:extLst>
          </p:cNvPr>
          <p:cNvSpPr/>
          <p:nvPr/>
        </p:nvSpPr>
        <p:spPr>
          <a:xfrm>
            <a:off x="838200" y="1599228"/>
            <a:ext cx="6096000" cy="4893647"/>
          </a:xfrm>
          <a:prstGeom prst="rect">
            <a:avLst/>
          </a:prstGeom>
        </p:spPr>
        <p:txBody>
          <a:bodyPr>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lf</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 =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"x: %f\n"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"y: %d\n"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400" dirty="0"/>
          </a:p>
        </p:txBody>
      </p:sp>
      <p:graphicFrame>
        <p:nvGraphicFramePr>
          <p:cNvPr id="7" name="表 6">
            <a:extLst>
              <a:ext uri="{FF2B5EF4-FFF2-40B4-BE49-F238E27FC236}">
                <a16:creationId xmlns:a16="http://schemas.microsoft.com/office/drawing/2014/main" id="{B54404E0-6A7F-4AB7-9D3C-3160E2881A06}"/>
              </a:ext>
            </a:extLst>
          </p:cNvPr>
          <p:cNvGraphicFramePr>
            <a:graphicFrameLocks noGrp="1"/>
          </p:cNvGraphicFramePr>
          <p:nvPr>
            <p:extLst>
              <p:ext uri="{D42A27DB-BD31-4B8C-83A1-F6EECF244321}">
                <p14:modId xmlns:p14="http://schemas.microsoft.com/office/powerpoint/2010/main" val="1573786809"/>
              </p:ext>
            </p:extLst>
          </p:nvPr>
        </p:nvGraphicFramePr>
        <p:xfrm>
          <a:off x="6934200" y="3261971"/>
          <a:ext cx="3311361" cy="1568160"/>
        </p:xfrm>
        <a:graphic>
          <a:graphicData uri="http://schemas.openxmlformats.org/drawingml/2006/table">
            <a:tbl>
              <a:tblPr firstRow="1" firstCol="1" bandRow="1">
                <a:tableStyleId>{7E9639D4-E3E2-4D34-9284-5A2195B3D0D7}</a:tableStyleId>
              </a:tblPr>
              <a:tblGrid>
                <a:gridCol w="3311361">
                  <a:extLst>
                    <a:ext uri="{9D8B030D-6E8A-4147-A177-3AD203B41FA5}">
                      <a16:colId xmlns:a16="http://schemas.microsoft.com/office/drawing/2014/main" val="20887693"/>
                    </a:ext>
                  </a:extLst>
                </a:gridCol>
              </a:tblGrid>
              <a:tr h="0">
                <a:tc>
                  <a:txBody>
                    <a:bodyPr/>
                    <a:lstStyle/>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15.13(</a:t>
                      </a:r>
                      <a:r>
                        <a:rPr lang="ja-JP" altLang="en-US" sz="2800" b="0" kern="100" dirty="0">
                          <a:effectLst/>
                          <a:latin typeface="ＭＳ Ｐゴシック" panose="020B0600070205080204" pitchFamily="50" charset="-128"/>
                          <a:ea typeface="ＭＳ Ｐゴシック" panose="020B0600070205080204" pitchFamily="50" charset="-128"/>
                        </a:rPr>
                        <a:t>入力</a:t>
                      </a:r>
                      <a:r>
                        <a:rPr lang="en-US" altLang="ja-JP" sz="2800" b="0" kern="100" dirty="0">
                          <a:effectLst/>
                          <a:latin typeface="ＭＳ Ｐゴシック" panose="020B0600070205080204" pitchFamily="50" charset="-128"/>
                          <a:ea typeface="ＭＳ Ｐゴシック" panose="020B0600070205080204" pitchFamily="50" charset="-128"/>
                        </a:rPr>
                        <a:t>)</a:t>
                      </a:r>
                      <a:endParaRPr lang="ja-JP" sz="20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x: 15.130000</a:t>
                      </a:r>
                      <a:endParaRPr lang="en-US" sz="20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y: 15</a:t>
                      </a:r>
                      <a:endParaRPr lang="ja-JP" sz="2000" b="0"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144000" marB="144000"/>
                </a:tc>
                <a:extLst>
                  <a:ext uri="{0D108BD9-81ED-4DB2-BD59-A6C34878D82A}">
                    <a16:rowId xmlns:a16="http://schemas.microsoft.com/office/drawing/2014/main" val="2663791847"/>
                  </a:ext>
                </a:extLst>
              </a:tr>
            </a:tbl>
          </a:graphicData>
        </a:graphic>
      </p:graphicFrame>
    </p:spTree>
    <p:extLst>
      <p:ext uri="{BB962C8B-B14F-4D97-AF65-F5344CB8AC3E}">
        <p14:creationId xmlns:p14="http://schemas.microsoft.com/office/powerpoint/2010/main" val="104035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78AC6-6D46-4BF5-BD60-B6F7700022CE}"/>
              </a:ext>
            </a:extLst>
          </p:cNvPr>
          <p:cNvSpPr>
            <a:spLocks noGrp="1"/>
          </p:cNvSpPr>
          <p:nvPr>
            <p:ph type="title"/>
          </p:nvPr>
        </p:nvSpPr>
        <p:spPr/>
        <p:txBody>
          <a:bodyPr/>
          <a:lstStyle/>
          <a:p>
            <a:r>
              <a:rPr kumimoji="1" lang="ja-JP" altLang="en-US" dirty="0"/>
              <a:t>暗黙の型変換</a:t>
            </a:r>
          </a:p>
        </p:txBody>
      </p:sp>
      <p:sp>
        <p:nvSpPr>
          <p:cNvPr id="3" name="コンテンツ プレースホルダー 2">
            <a:extLst>
              <a:ext uri="{FF2B5EF4-FFF2-40B4-BE49-F238E27FC236}">
                <a16:creationId xmlns:a16="http://schemas.microsoft.com/office/drawing/2014/main" id="{D9661CFE-4AAB-4C7E-8C44-3CD1F7FE337A}"/>
              </a:ext>
            </a:extLst>
          </p:cNvPr>
          <p:cNvSpPr>
            <a:spLocks noGrp="1"/>
          </p:cNvSpPr>
          <p:nvPr>
            <p:ph idx="1"/>
          </p:nvPr>
        </p:nvSpPr>
        <p:spPr/>
        <p:txBody>
          <a:bodyPr/>
          <a:lstStyle/>
          <a:p>
            <a:r>
              <a:rPr lang="ja-JP" altLang="en-US" dirty="0"/>
              <a:t>実数値をキャストせずに整数型の変数に突っ込むとどうなる？</a:t>
            </a:r>
            <a:endParaRPr lang="en-US" altLang="ja-JP" dirty="0"/>
          </a:p>
          <a:p>
            <a:pPr>
              <a:buFont typeface="Wingdings" panose="05000000000000000000" pitchFamily="2" charset="2"/>
              <a:buChar char="Ø"/>
            </a:pPr>
            <a:r>
              <a:rPr lang="ja-JP" altLang="en-US" dirty="0"/>
              <a:t>勝手に内部で型変換されます。</a:t>
            </a:r>
            <a:endParaRPr kumimoji="1" lang="ja-JP" altLang="en-US" dirty="0"/>
          </a:p>
        </p:txBody>
      </p:sp>
    </p:spTree>
    <p:extLst>
      <p:ext uri="{BB962C8B-B14F-4D97-AF65-F5344CB8AC3E}">
        <p14:creationId xmlns:p14="http://schemas.microsoft.com/office/powerpoint/2010/main" val="106804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19D8C-BC6C-40CE-A388-B8C0251A9D41}"/>
              </a:ext>
            </a:extLst>
          </p:cNvPr>
          <p:cNvSpPr>
            <a:spLocks noGrp="1"/>
          </p:cNvSpPr>
          <p:nvPr>
            <p:ph type="title"/>
          </p:nvPr>
        </p:nvSpPr>
        <p:spPr/>
        <p:txBody>
          <a:bodyPr/>
          <a:lstStyle/>
          <a:p>
            <a:r>
              <a:rPr lang="ja-JP" altLang="en-US" dirty="0"/>
              <a:t>暗黙の型変換</a:t>
            </a:r>
            <a:endParaRPr kumimoji="1" lang="ja-JP" altLang="en-US" dirty="0"/>
          </a:p>
        </p:txBody>
      </p:sp>
      <p:sp>
        <p:nvSpPr>
          <p:cNvPr id="4" name="正方形/長方形 3">
            <a:extLst>
              <a:ext uri="{FF2B5EF4-FFF2-40B4-BE49-F238E27FC236}">
                <a16:creationId xmlns:a16="http://schemas.microsoft.com/office/drawing/2014/main" id="{383FF2DE-5B5E-4E69-85B1-F2D6A2FEEF50}"/>
              </a:ext>
            </a:extLst>
          </p:cNvPr>
          <p:cNvSpPr/>
          <p:nvPr/>
        </p:nvSpPr>
        <p:spPr>
          <a:xfrm>
            <a:off x="838200" y="1599228"/>
            <a:ext cx="6096000" cy="4893647"/>
          </a:xfrm>
          <a:prstGeom prst="rect">
            <a:avLst/>
          </a:prstGeom>
        </p:spPr>
        <p:txBody>
          <a:bodyPr>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lf</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 = 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"x: %f\n"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"y: %d\n"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400" dirty="0"/>
          </a:p>
        </p:txBody>
      </p:sp>
      <p:graphicFrame>
        <p:nvGraphicFramePr>
          <p:cNvPr id="7" name="表 6">
            <a:extLst>
              <a:ext uri="{FF2B5EF4-FFF2-40B4-BE49-F238E27FC236}">
                <a16:creationId xmlns:a16="http://schemas.microsoft.com/office/drawing/2014/main" id="{B54404E0-6A7F-4AB7-9D3C-3160E2881A06}"/>
              </a:ext>
            </a:extLst>
          </p:cNvPr>
          <p:cNvGraphicFramePr>
            <a:graphicFrameLocks noGrp="1"/>
          </p:cNvGraphicFramePr>
          <p:nvPr/>
        </p:nvGraphicFramePr>
        <p:xfrm>
          <a:off x="6934200" y="3261971"/>
          <a:ext cx="3311361" cy="1568160"/>
        </p:xfrm>
        <a:graphic>
          <a:graphicData uri="http://schemas.openxmlformats.org/drawingml/2006/table">
            <a:tbl>
              <a:tblPr firstRow="1" firstCol="1" bandRow="1">
                <a:tableStyleId>{7E9639D4-E3E2-4D34-9284-5A2195B3D0D7}</a:tableStyleId>
              </a:tblPr>
              <a:tblGrid>
                <a:gridCol w="3311361">
                  <a:extLst>
                    <a:ext uri="{9D8B030D-6E8A-4147-A177-3AD203B41FA5}">
                      <a16:colId xmlns:a16="http://schemas.microsoft.com/office/drawing/2014/main" val="20887693"/>
                    </a:ext>
                  </a:extLst>
                </a:gridCol>
              </a:tblGrid>
              <a:tr h="0">
                <a:tc>
                  <a:txBody>
                    <a:bodyPr/>
                    <a:lstStyle/>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15.13(</a:t>
                      </a:r>
                      <a:r>
                        <a:rPr lang="ja-JP" altLang="en-US" sz="2800" b="0" kern="100" dirty="0">
                          <a:effectLst/>
                          <a:latin typeface="ＭＳ Ｐゴシック" panose="020B0600070205080204" pitchFamily="50" charset="-128"/>
                          <a:ea typeface="ＭＳ Ｐゴシック" panose="020B0600070205080204" pitchFamily="50" charset="-128"/>
                        </a:rPr>
                        <a:t>入力</a:t>
                      </a:r>
                      <a:r>
                        <a:rPr lang="en-US" altLang="ja-JP" sz="2800" b="0" kern="100" dirty="0">
                          <a:effectLst/>
                          <a:latin typeface="ＭＳ Ｐゴシック" panose="020B0600070205080204" pitchFamily="50" charset="-128"/>
                          <a:ea typeface="ＭＳ Ｐゴシック" panose="020B0600070205080204" pitchFamily="50" charset="-128"/>
                        </a:rPr>
                        <a:t>)</a:t>
                      </a:r>
                      <a:endParaRPr lang="ja-JP" sz="20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x: 15.130000</a:t>
                      </a:r>
                      <a:endParaRPr lang="en-US" sz="20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y: 15</a:t>
                      </a:r>
                      <a:endParaRPr lang="ja-JP" sz="2000" b="0"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144000" marB="144000"/>
                </a:tc>
                <a:extLst>
                  <a:ext uri="{0D108BD9-81ED-4DB2-BD59-A6C34878D82A}">
                    <a16:rowId xmlns:a16="http://schemas.microsoft.com/office/drawing/2014/main" val="2663791847"/>
                  </a:ext>
                </a:extLst>
              </a:tr>
            </a:tbl>
          </a:graphicData>
        </a:graphic>
      </p:graphicFrame>
    </p:spTree>
    <p:extLst>
      <p:ext uri="{BB962C8B-B14F-4D97-AF65-F5344CB8AC3E}">
        <p14:creationId xmlns:p14="http://schemas.microsoft.com/office/powerpoint/2010/main" val="288507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21E96-5E07-464A-AFC8-21238A69907B}"/>
              </a:ext>
            </a:extLst>
          </p:cNvPr>
          <p:cNvSpPr>
            <a:spLocks noGrp="1"/>
          </p:cNvSpPr>
          <p:nvPr>
            <p:ph type="title"/>
          </p:nvPr>
        </p:nvSpPr>
        <p:spPr/>
        <p:txBody>
          <a:bodyPr/>
          <a:lstStyle/>
          <a:p>
            <a:r>
              <a:rPr kumimoji="1" lang="ja-JP" altLang="en-US" dirty="0"/>
              <a:t>暗黙の型変換</a:t>
            </a:r>
          </a:p>
        </p:txBody>
      </p:sp>
      <p:sp>
        <p:nvSpPr>
          <p:cNvPr id="3" name="コンテンツ プレースホルダー 2">
            <a:extLst>
              <a:ext uri="{FF2B5EF4-FFF2-40B4-BE49-F238E27FC236}">
                <a16:creationId xmlns:a16="http://schemas.microsoft.com/office/drawing/2014/main" id="{6946A6F0-B92E-4C86-A03C-7C638617D568}"/>
              </a:ext>
            </a:extLst>
          </p:cNvPr>
          <p:cNvSpPr>
            <a:spLocks noGrp="1"/>
          </p:cNvSpPr>
          <p:nvPr>
            <p:ph idx="1"/>
          </p:nvPr>
        </p:nvSpPr>
        <p:spPr/>
        <p:txBody>
          <a:bodyPr/>
          <a:lstStyle/>
          <a:p>
            <a:r>
              <a:rPr kumimoji="1" lang="ja-JP" altLang="en-US" dirty="0"/>
              <a:t>いつ行われる？</a:t>
            </a:r>
            <a:endParaRPr kumimoji="1" lang="en-US" altLang="ja-JP" dirty="0"/>
          </a:p>
          <a:p>
            <a:pPr>
              <a:buFont typeface="Wingdings" panose="05000000000000000000" pitchFamily="2" charset="2"/>
              <a:buChar char="Ø"/>
            </a:pPr>
            <a:r>
              <a:rPr kumimoji="1" lang="ja-JP" altLang="en-US" dirty="0"/>
              <a:t>色々</a:t>
            </a:r>
            <a:r>
              <a:rPr lang="ja-JP" altLang="en-US" dirty="0"/>
              <a:t>。規則や順番があって割と複雑。</a:t>
            </a:r>
            <a:endParaRPr lang="en-US" altLang="ja-JP" dirty="0"/>
          </a:p>
          <a:p>
            <a:pPr>
              <a:buFont typeface="Wingdings" panose="05000000000000000000" pitchFamily="2" charset="2"/>
              <a:buChar char="Ø"/>
            </a:pPr>
            <a:r>
              <a:rPr kumimoji="1" lang="ja-JP" altLang="en-US" dirty="0"/>
              <a:t>とりあえず今は次の</a:t>
            </a:r>
            <a:r>
              <a:rPr kumimoji="1" lang="en-US" altLang="ja-JP" dirty="0"/>
              <a:t>2</a:t>
            </a:r>
            <a:r>
              <a:rPr kumimoji="1" lang="ja-JP" altLang="en-US" dirty="0" err="1"/>
              <a:t>つを</a:t>
            </a:r>
            <a:r>
              <a:rPr kumimoji="1" lang="ja-JP" altLang="en-US" dirty="0"/>
              <a:t>覚えておけばよいと思う。</a:t>
            </a:r>
            <a:endParaRPr kumimoji="1" lang="en-US" altLang="ja-JP" dirty="0"/>
          </a:p>
          <a:p>
            <a:pPr marL="0" indent="0">
              <a:buNone/>
            </a:pPr>
            <a:endParaRPr kumimoji="1" lang="en-US" altLang="ja-JP" dirty="0"/>
          </a:p>
          <a:p>
            <a:pPr marL="514350" indent="-514350">
              <a:buFont typeface="+mj-lt"/>
              <a:buAutoNum type="arabicPeriod"/>
            </a:pPr>
            <a:r>
              <a:rPr kumimoji="1" lang="ja-JP" altLang="en-US" dirty="0"/>
              <a:t>代入時</a:t>
            </a:r>
            <a:r>
              <a:rPr kumimoji="1" lang="en-US" altLang="ja-JP" dirty="0"/>
              <a:t>(</a:t>
            </a:r>
            <a:r>
              <a:rPr kumimoji="1" lang="ja-JP" altLang="en-US" dirty="0"/>
              <a:t>さっきの例</a:t>
            </a:r>
            <a:r>
              <a:rPr kumimoji="1" lang="en-US" altLang="ja-JP" dirty="0"/>
              <a:t>)</a:t>
            </a:r>
            <a:r>
              <a:rPr lang="ja-JP" altLang="en-US" dirty="0"/>
              <a:t>→代入する変数の型に変換</a:t>
            </a:r>
            <a:endParaRPr kumimoji="1" lang="en-US" altLang="ja-JP" dirty="0"/>
          </a:p>
          <a:p>
            <a:pPr marL="514350" indent="-514350">
              <a:buFont typeface="+mj-lt"/>
              <a:buAutoNum type="arabicPeriod"/>
            </a:pPr>
            <a:r>
              <a:rPr lang="ja-JP" altLang="en-US" dirty="0"/>
              <a:t>算術演算するとき→なるべく表現力の高い項の型に変換</a:t>
            </a:r>
            <a:endParaRPr lang="en-US" altLang="ja-JP" dirty="0"/>
          </a:p>
          <a:p>
            <a:pPr marL="457200" lvl="1" indent="0">
              <a:buNone/>
            </a:pPr>
            <a:r>
              <a:rPr kumimoji="1" lang="ja-JP" altLang="en-US" dirty="0"/>
              <a:t>例</a:t>
            </a:r>
            <a:r>
              <a:rPr kumimoji="1" lang="en-US" altLang="ja-JP" dirty="0"/>
              <a:t>: (</a:t>
            </a:r>
            <a:r>
              <a:rPr kumimoji="1" lang="ja-JP" altLang="en-US" dirty="0"/>
              <a:t>整数</a:t>
            </a:r>
            <a:r>
              <a:rPr kumimoji="1" lang="en-US" altLang="ja-JP" dirty="0"/>
              <a:t>) + </a:t>
            </a:r>
            <a:r>
              <a:rPr kumimoji="1" lang="en-US" altLang="ja-JP" u="sng" dirty="0"/>
              <a:t>(</a:t>
            </a:r>
            <a:r>
              <a:rPr lang="ja-JP" altLang="en-US" u="sng" dirty="0"/>
              <a:t>実数</a:t>
            </a:r>
            <a:r>
              <a:rPr lang="en-US" altLang="ja-JP" u="sng" dirty="0"/>
              <a:t>)</a:t>
            </a:r>
            <a:r>
              <a:rPr lang="en-US" altLang="ja-JP" dirty="0"/>
              <a:t> = (</a:t>
            </a:r>
            <a:r>
              <a:rPr lang="ja-JP" altLang="en-US" dirty="0"/>
              <a:t>実数）</a:t>
            </a:r>
            <a:endParaRPr kumimoji="1" lang="ja-JP" altLang="en-US" dirty="0"/>
          </a:p>
        </p:txBody>
      </p:sp>
    </p:spTree>
    <p:extLst>
      <p:ext uri="{BB962C8B-B14F-4D97-AF65-F5344CB8AC3E}">
        <p14:creationId xmlns:p14="http://schemas.microsoft.com/office/powerpoint/2010/main" val="144272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8DCB8-F01E-42C6-8986-EEBC1F82352A}"/>
              </a:ext>
            </a:extLst>
          </p:cNvPr>
          <p:cNvSpPr>
            <a:spLocks noGrp="1"/>
          </p:cNvSpPr>
          <p:nvPr>
            <p:ph type="title"/>
          </p:nvPr>
        </p:nvSpPr>
        <p:spPr/>
        <p:txBody>
          <a:bodyPr/>
          <a:lstStyle/>
          <a:p>
            <a:r>
              <a:rPr kumimoji="1" lang="ja-JP" altLang="en-US" dirty="0"/>
              <a:t>暗黙の型変換</a:t>
            </a:r>
          </a:p>
        </p:txBody>
      </p:sp>
      <p:sp>
        <p:nvSpPr>
          <p:cNvPr id="4" name="正方形/長方形 3">
            <a:extLst>
              <a:ext uri="{FF2B5EF4-FFF2-40B4-BE49-F238E27FC236}">
                <a16:creationId xmlns:a16="http://schemas.microsoft.com/office/drawing/2014/main" id="{5165D08C-5255-4606-AD63-E38D48D48482}"/>
              </a:ext>
            </a:extLst>
          </p:cNvPr>
          <p:cNvSpPr/>
          <p:nvPr/>
        </p:nvSpPr>
        <p:spPr>
          <a:xfrm>
            <a:off x="838200" y="1690688"/>
            <a:ext cx="6096000" cy="4893647"/>
          </a:xfrm>
          <a:prstGeom prst="rect">
            <a:avLst/>
          </a:prstGeom>
        </p:spPr>
        <p:txBody>
          <a:bodyPr>
            <a:spAutoFit/>
          </a:bodyPr>
          <a:lstStyle/>
          <a:p>
            <a:r>
              <a:rPr lang="en-US" altLang="ja-JP" sz="2400" b="0" dirty="0">
                <a:solidFill>
                  <a:srgbClr val="0000FF"/>
                </a:solidFill>
                <a:effectLst/>
                <a:latin typeface="Consolas" panose="020B0609020204030204" pitchFamily="49" charset="0"/>
              </a:rPr>
              <a:t>#include </a:t>
            </a:r>
            <a:r>
              <a:rPr lang="en-US" altLang="ja-JP" sz="2400" b="0" dirty="0">
                <a:solidFill>
                  <a:srgbClr val="A31515"/>
                </a:solidFill>
                <a:effectLst/>
                <a:latin typeface="Consolas" panose="020B0609020204030204" pitchFamily="49" charset="0"/>
              </a:rPr>
              <a:t>&lt;</a:t>
            </a:r>
            <a:r>
              <a:rPr lang="en-US" altLang="ja-JP" sz="2400" b="0" dirty="0" err="1">
                <a:solidFill>
                  <a:srgbClr val="A31515"/>
                </a:solidFill>
                <a:effectLst/>
                <a:latin typeface="Consolas" panose="020B0609020204030204" pitchFamily="49" charset="0"/>
              </a:rPr>
              <a:t>stdio.h</a:t>
            </a:r>
            <a:r>
              <a:rPr lang="en-US" altLang="ja-JP" sz="2400" b="0" dirty="0">
                <a:solidFill>
                  <a:srgbClr val="A31515"/>
                </a:solidFill>
                <a:effectLst/>
                <a:latin typeface="Consolas" panose="020B0609020204030204" pitchFamily="49" charset="0"/>
              </a:rPr>
              <a:t>&gt;</a:t>
            </a:r>
            <a:endParaRPr lang="en-US" altLang="ja-JP" sz="2400" b="0" dirty="0">
              <a:solidFill>
                <a:srgbClr val="000000"/>
              </a:solidFill>
              <a:effectLst/>
              <a:latin typeface="Consolas" panose="020B0609020204030204" pitchFamily="49" charset="0"/>
            </a:endParaRPr>
          </a:p>
          <a:p>
            <a:br>
              <a:rPr lang="en-US" altLang="ja-JP" sz="2400" b="0" dirty="0">
                <a:solidFill>
                  <a:srgbClr val="000000"/>
                </a:solidFill>
                <a:effectLst/>
                <a:latin typeface="Consolas" panose="020B0609020204030204" pitchFamily="49" charset="0"/>
              </a:rPr>
            </a:br>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main(</a:t>
            </a:r>
            <a:r>
              <a:rPr lang="en-US" altLang="ja-JP" sz="2400" b="0" dirty="0">
                <a:solidFill>
                  <a:srgbClr val="0000FF"/>
                </a:solidFill>
                <a:effectLst/>
                <a:latin typeface="Consolas" panose="020B0609020204030204" pitchFamily="49" charset="0"/>
              </a:rPr>
              <a:t>void</a:t>
            </a:r>
            <a:r>
              <a:rPr lang="en-US" altLang="ja-JP" sz="2400" b="0" dirty="0">
                <a:solidFill>
                  <a:srgbClr val="000000"/>
                </a:solidFill>
                <a:effectLst/>
                <a:latin typeface="Consolas" panose="020B0609020204030204" pitchFamily="49" charset="0"/>
              </a:rPr>
              <a:t>) {</a:t>
            </a:r>
          </a:p>
          <a:p>
            <a:pPr lvl="1"/>
            <a:r>
              <a:rPr lang="en-US" altLang="ja-JP" sz="2400" b="0" dirty="0">
                <a:solidFill>
                  <a:srgbClr val="0000FF"/>
                </a:solidFill>
                <a:effectLst/>
                <a:latin typeface="Consolas" panose="020B0609020204030204" pitchFamily="49" charset="0"/>
              </a:rPr>
              <a:t>int</a:t>
            </a:r>
            <a:r>
              <a:rPr lang="en-US" altLang="ja-JP" sz="2400" b="0" dirty="0">
                <a:solidFill>
                  <a:srgbClr val="000000"/>
                </a:solidFill>
                <a:effectLst/>
                <a:latin typeface="Consolas" panose="020B0609020204030204" pitchFamily="49" charset="0"/>
              </a:rPr>
              <a:t> a, b;</a:t>
            </a:r>
          </a:p>
          <a:p>
            <a:pPr lvl="1"/>
            <a:r>
              <a:rPr lang="en-US" altLang="ja-JP" sz="2400" b="0" dirty="0">
                <a:solidFill>
                  <a:srgbClr val="0000FF"/>
                </a:solidFill>
                <a:effectLst/>
                <a:latin typeface="Consolas" panose="020B0609020204030204" pitchFamily="49" charset="0"/>
              </a:rPr>
              <a:t>double</a:t>
            </a:r>
            <a:r>
              <a:rPr lang="en-US" altLang="ja-JP" sz="2400" b="0" dirty="0">
                <a:solidFill>
                  <a:srgbClr val="000000"/>
                </a:solidFill>
                <a:effectLst/>
                <a:latin typeface="Consolas" panose="020B0609020204030204" pitchFamily="49" charset="0"/>
              </a:rPr>
              <a:t> c1, c2;</a:t>
            </a:r>
          </a:p>
          <a:p>
            <a:pPr lvl="1"/>
            <a:br>
              <a:rPr lang="en-US" altLang="ja-JP" sz="2400" b="0" dirty="0">
                <a:solidFill>
                  <a:srgbClr val="000000"/>
                </a:solidFill>
                <a:effectLst/>
                <a:latin typeface="Consolas" panose="020B0609020204030204" pitchFamily="49" charset="0"/>
              </a:rPr>
            </a:br>
            <a:r>
              <a:rPr lang="en-US" altLang="ja-JP" sz="2400" b="0" dirty="0" err="1">
                <a:solidFill>
                  <a:srgbClr val="000000"/>
                </a:solidFill>
                <a:effectLst/>
                <a:latin typeface="Consolas" panose="020B0609020204030204" pitchFamily="49" charset="0"/>
              </a:rPr>
              <a:t>scanf</a:t>
            </a:r>
            <a:r>
              <a:rPr lang="en-US" altLang="ja-JP" sz="2400" b="0" dirty="0">
                <a:solidFill>
                  <a:srgbClr val="000000"/>
                </a:solidFill>
                <a:effectLst/>
                <a:latin typeface="Consolas" panose="020B0609020204030204" pitchFamily="49" charset="0"/>
              </a:rPr>
              <a:t>(</a:t>
            </a:r>
            <a:r>
              <a:rPr lang="en-US" altLang="ja-JP" sz="2400" b="0" dirty="0">
                <a:solidFill>
                  <a:srgbClr val="A31515"/>
                </a:solidFill>
                <a:effectLst/>
                <a:latin typeface="Consolas" panose="020B0609020204030204" pitchFamily="49" charset="0"/>
              </a:rPr>
              <a:t>"%d %d"</a:t>
            </a:r>
            <a:r>
              <a:rPr lang="en-US" altLang="ja-JP" sz="2400" b="0" dirty="0">
                <a:solidFill>
                  <a:srgbClr val="000000"/>
                </a:solidFill>
                <a:effectLst/>
                <a:latin typeface="Consolas" panose="020B0609020204030204" pitchFamily="49" charset="0"/>
              </a:rPr>
              <a:t>, a, b);</a:t>
            </a:r>
          </a:p>
          <a:p>
            <a:pPr lvl="1"/>
            <a:r>
              <a:rPr lang="en-US" altLang="ja-JP" sz="2400" b="0" dirty="0">
                <a:solidFill>
                  <a:srgbClr val="000000"/>
                </a:solidFill>
                <a:effectLst/>
                <a:latin typeface="Consolas" panose="020B0609020204030204" pitchFamily="49" charset="0"/>
              </a:rPr>
              <a:t>c1 = (a + b) / </a:t>
            </a:r>
            <a:r>
              <a:rPr lang="en-US" altLang="ja-JP" sz="2400" b="0" dirty="0">
                <a:solidFill>
                  <a:srgbClr val="09885A"/>
                </a:solidFill>
                <a:effectLst/>
                <a:latin typeface="Consolas" panose="020B0609020204030204" pitchFamily="49" charset="0"/>
              </a:rPr>
              <a:t>2</a:t>
            </a:r>
            <a:r>
              <a:rPr lang="en-US" altLang="ja-JP" sz="2400" b="0" dirty="0">
                <a:solidFill>
                  <a:srgbClr val="000000"/>
                </a:solidFill>
                <a:effectLst/>
                <a:latin typeface="Consolas" panose="020B0609020204030204" pitchFamily="49" charset="0"/>
              </a:rPr>
              <a:t>;</a:t>
            </a:r>
          </a:p>
          <a:p>
            <a:pPr lvl="1"/>
            <a:r>
              <a:rPr lang="en-US" altLang="ja-JP" sz="2400" b="0" dirty="0">
                <a:solidFill>
                  <a:srgbClr val="000000"/>
                </a:solidFill>
                <a:effectLst/>
                <a:latin typeface="Consolas" panose="020B0609020204030204" pitchFamily="49" charset="0"/>
              </a:rPr>
              <a:t>c2 = (a + b) / </a:t>
            </a:r>
            <a:r>
              <a:rPr lang="en-US" altLang="ja-JP" sz="2400" b="0" dirty="0">
                <a:solidFill>
                  <a:srgbClr val="09885A"/>
                </a:solidFill>
                <a:effectLst/>
                <a:latin typeface="Consolas" panose="020B0609020204030204" pitchFamily="49" charset="0"/>
              </a:rPr>
              <a:t>2.0</a:t>
            </a:r>
            <a:r>
              <a:rPr lang="en-US" altLang="ja-JP" sz="2400" b="0" dirty="0">
                <a:solidFill>
                  <a:srgbClr val="000000"/>
                </a:solidFill>
                <a:effectLst/>
                <a:latin typeface="Consolas" panose="020B0609020204030204" pitchFamily="49" charset="0"/>
              </a:rPr>
              <a:t>;</a:t>
            </a:r>
          </a:p>
          <a:p>
            <a:pPr lvl="1"/>
            <a:r>
              <a:rPr lang="en-US" altLang="ja-JP" sz="2400" b="0" dirty="0" err="1">
                <a:solidFill>
                  <a:srgbClr val="000000"/>
                </a:solidFill>
                <a:effectLst/>
                <a:latin typeface="Consolas" panose="020B0609020204030204" pitchFamily="49" charset="0"/>
              </a:rPr>
              <a:t>printf</a:t>
            </a:r>
            <a:r>
              <a:rPr lang="en-US" altLang="ja-JP" sz="2400" b="0" dirty="0">
                <a:solidFill>
                  <a:srgbClr val="000000"/>
                </a:solidFill>
                <a:effectLst/>
                <a:latin typeface="Consolas" panose="020B0609020204030204" pitchFamily="49" charset="0"/>
              </a:rPr>
              <a:t>(</a:t>
            </a:r>
            <a:r>
              <a:rPr lang="en-US" altLang="ja-JP" sz="2400" b="0" dirty="0">
                <a:solidFill>
                  <a:srgbClr val="A31515"/>
                </a:solidFill>
                <a:effectLst/>
                <a:latin typeface="Consolas" panose="020B0609020204030204" pitchFamily="49" charset="0"/>
              </a:rPr>
              <a:t>"%f\</a:t>
            </a:r>
            <a:r>
              <a:rPr lang="en-US" altLang="ja-JP" sz="2400" b="0" dirty="0" err="1">
                <a:solidFill>
                  <a:srgbClr val="A31515"/>
                </a:solidFill>
                <a:effectLst/>
                <a:latin typeface="Consolas" panose="020B0609020204030204" pitchFamily="49" charset="0"/>
              </a:rPr>
              <a:t>n%f</a:t>
            </a:r>
            <a:r>
              <a:rPr lang="en-US" altLang="ja-JP" sz="2400" b="0" dirty="0">
                <a:solidFill>
                  <a:srgbClr val="A31515"/>
                </a:solidFill>
                <a:effectLst/>
                <a:latin typeface="Consolas" panose="020B0609020204030204" pitchFamily="49" charset="0"/>
              </a:rPr>
              <a:t>\n"</a:t>
            </a:r>
            <a:r>
              <a:rPr lang="en-US" altLang="ja-JP" sz="2400" b="0" dirty="0">
                <a:solidFill>
                  <a:srgbClr val="000000"/>
                </a:solidFill>
                <a:effectLst/>
                <a:latin typeface="Consolas" panose="020B0609020204030204" pitchFamily="49" charset="0"/>
              </a:rPr>
              <a:t>, c1, c2);</a:t>
            </a:r>
          </a:p>
          <a:p>
            <a:pPr lvl="1"/>
            <a:br>
              <a:rPr lang="en-US" altLang="ja-JP" sz="2400" b="0" dirty="0">
                <a:solidFill>
                  <a:srgbClr val="000000"/>
                </a:solidFill>
                <a:effectLst/>
                <a:latin typeface="Consolas" panose="020B0609020204030204" pitchFamily="49" charset="0"/>
              </a:rPr>
            </a:br>
            <a:r>
              <a:rPr lang="en-US" altLang="ja-JP" sz="2400" b="0" dirty="0">
                <a:solidFill>
                  <a:srgbClr val="0000FF"/>
                </a:solidFill>
                <a:effectLst/>
                <a:latin typeface="Consolas" panose="020B0609020204030204" pitchFamily="49" charset="0"/>
              </a:rPr>
              <a:t>return</a:t>
            </a:r>
            <a:r>
              <a:rPr lang="en-US" altLang="ja-JP" sz="2400" b="0" dirty="0">
                <a:solidFill>
                  <a:srgbClr val="000000"/>
                </a:solidFill>
                <a:effectLst/>
                <a:latin typeface="Consolas" panose="020B0609020204030204" pitchFamily="49" charset="0"/>
              </a:rPr>
              <a:t> </a:t>
            </a:r>
            <a:r>
              <a:rPr lang="en-US" altLang="ja-JP" sz="2400" b="0" dirty="0">
                <a:solidFill>
                  <a:srgbClr val="09885A"/>
                </a:solidFill>
                <a:effectLst/>
                <a:latin typeface="Consolas" panose="020B0609020204030204" pitchFamily="49" charset="0"/>
              </a:rPr>
              <a:t>0</a:t>
            </a:r>
            <a:r>
              <a:rPr lang="en-US" altLang="ja-JP" sz="2400" b="0" dirty="0">
                <a:solidFill>
                  <a:srgbClr val="000000"/>
                </a:solidFill>
                <a:effectLst/>
                <a:latin typeface="Consolas" panose="020B0609020204030204" pitchFamily="49" charset="0"/>
              </a:rPr>
              <a:t>;</a:t>
            </a:r>
          </a:p>
          <a:p>
            <a:r>
              <a:rPr lang="en-US" altLang="ja-JP" sz="2400" b="0" dirty="0">
                <a:solidFill>
                  <a:srgbClr val="000000"/>
                </a:solidFill>
                <a:effectLst/>
                <a:latin typeface="Consolas" panose="020B0609020204030204" pitchFamily="49" charset="0"/>
              </a:rPr>
              <a:t>}</a:t>
            </a:r>
          </a:p>
        </p:txBody>
      </p:sp>
      <p:graphicFrame>
        <p:nvGraphicFramePr>
          <p:cNvPr id="5" name="表 4">
            <a:extLst>
              <a:ext uri="{FF2B5EF4-FFF2-40B4-BE49-F238E27FC236}">
                <a16:creationId xmlns:a16="http://schemas.microsoft.com/office/drawing/2014/main" id="{2324AF7C-7DF4-41E2-AB91-A1A4B7BB421A}"/>
              </a:ext>
            </a:extLst>
          </p:cNvPr>
          <p:cNvGraphicFramePr>
            <a:graphicFrameLocks noGrp="1"/>
          </p:cNvGraphicFramePr>
          <p:nvPr>
            <p:extLst>
              <p:ext uri="{D42A27DB-BD31-4B8C-83A1-F6EECF244321}">
                <p14:modId xmlns:p14="http://schemas.microsoft.com/office/powerpoint/2010/main" val="456609938"/>
              </p:ext>
            </p:extLst>
          </p:nvPr>
        </p:nvGraphicFramePr>
        <p:xfrm>
          <a:off x="6934200" y="3261971"/>
          <a:ext cx="3311361" cy="1568160"/>
        </p:xfrm>
        <a:graphic>
          <a:graphicData uri="http://schemas.openxmlformats.org/drawingml/2006/table">
            <a:tbl>
              <a:tblPr firstRow="1" firstCol="1" bandRow="1">
                <a:tableStyleId>{7E9639D4-E3E2-4D34-9284-5A2195B3D0D7}</a:tableStyleId>
              </a:tblPr>
              <a:tblGrid>
                <a:gridCol w="3311361">
                  <a:extLst>
                    <a:ext uri="{9D8B030D-6E8A-4147-A177-3AD203B41FA5}">
                      <a16:colId xmlns:a16="http://schemas.microsoft.com/office/drawing/2014/main" val="20887693"/>
                    </a:ext>
                  </a:extLst>
                </a:gridCol>
              </a:tblGrid>
              <a:tr h="0">
                <a:tc>
                  <a:txBody>
                    <a:bodyPr/>
                    <a:lstStyle/>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3 4 (</a:t>
                      </a:r>
                      <a:r>
                        <a:rPr lang="ja-JP" altLang="en-US" sz="2800" b="0" kern="100" dirty="0">
                          <a:effectLst/>
                          <a:latin typeface="ＭＳ Ｐゴシック" panose="020B0600070205080204" pitchFamily="50" charset="-128"/>
                          <a:ea typeface="ＭＳ Ｐゴシック" panose="020B0600070205080204" pitchFamily="50" charset="-128"/>
                        </a:rPr>
                        <a:t>入力</a:t>
                      </a:r>
                      <a:r>
                        <a:rPr lang="en-US" altLang="ja-JP" sz="2800" b="0" kern="100" dirty="0">
                          <a:effectLst/>
                          <a:latin typeface="ＭＳ Ｐゴシック" panose="020B0600070205080204" pitchFamily="50" charset="-128"/>
                          <a:ea typeface="ＭＳ Ｐゴシック" panose="020B0600070205080204" pitchFamily="50" charset="-128"/>
                        </a:rPr>
                        <a:t>)</a:t>
                      </a:r>
                      <a:endParaRPr lang="en-US" sz="2800" b="0" kern="100" dirty="0">
                        <a:effectLst/>
                        <a:latin typeface="ＭＳ Ｐゴシック" panose="020B0600070205080204" pitchFamily="50" charset="-128"/>
                        <a:ea typeface="ＭＳ Ｐゴシック" panose="020B0600070205080204" pitchFamily="50" charset="-128"/>
                      </a:endParaRP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3.000000</a:t>
                      </a:r>
                    </a:p>
                    <a:p>
                      <a:pPr algn="just">
                        <a:spcAft>
                          <a:spcPts val="0"/>
                        </a:spcAft>
                      </a:pPr>
                      <a:r>
                        <a:rPr lang="en-US" sz="2800" b="0" kern="100" dirty="0">
                          <a:effectLst/>
                          <a:latin typeface="ＭＳ Ｐゴシック" panose="020B0600070205080204" pitchFamily="50" charset="-128"/>
                          <a:ea typeface="ＭＳ Ｐゴシック" panose="020B0600070205080204" pitchFamily="50" charset="-128"/>
                        </a:rPr>
                        <a:t>3.500000</a:t>
                      </a:r>
                    </a:p>
                  </a:txBody>
                  <a:tcPr marL="68580" marR="68580" marT="144000" marB="144000"/>
                </a:tc>
                <a:extLst>
                  <a:ext uri="{0D108BD9-81ED-4DB2-BD59-A6C34878D82A}">
                    <a16:rowId xmlns:a16="http://schemas.microsoft.com/office/drawing/2014/main" val="2663791847"/>
                  </a:ext>
                </a:extLst>
              </a:tr>
            </a:tbl>
          </a:graphicData>
        </a:graphic>
      </p:graphicFrame>
    </p:spTree>
    <p:extLst>
      <p:ext uri="{BB962C8B-B14F-4D97-AF65-F5344CB8AC3E}">
        <p14:creationId xmlns:p14="http://schemas.microsoft.com/office/powerpoint/2010/main" val="20504947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1007</Words>
  <Application>Microsoft Office PowerPoint</Application>
  <PresentationFormat>ワイド画面</PresentationFormat>
  <Paragraphs>218</Paragraphs>
  <Slides>28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28</vt:i4>
      </vt:variant>
    </vt:vector>
  </HeadingPairs>
  <TitlesOfParts>
    <vt:vector size="38" baseType="lpstr">
      <vt:lpstr>ＭＳ Ｐゴシック</vt:lpstr>
      <vt:lpstr>游ゴシック</vt:lpstr>
      <vt:lpstr>游ゴシック Light</vt:lpstr>
      <vt:lpstr>游明朝</vt:lpstr>
      <vt:lpstr>Arial</vt:lpstr>
      <vt:lpstr>Cambria Math</vt:lpstr>
      <vt:lpstr>Consolas</vt:lpstr>
      <vt:lpstr>Times New Roman</vt:lpstr>
      <vt:lpstr>Wingdings</vt:lpstr>
      <vt:lpstr>Office テーマ</vt:lpstr>
      <vt:lpstr>入門講習会 第四回</vt:lpstr>
      <vt:lpstr>今日やること</vt:lpstr>
      <vt:lpstr>不定値</vt:lpstr>
      <vt:lpstr>キャスト演算子</vt:lpstr>
      <vt:lpstr>キャスト演算子</vt:lpstr>
      <vt:lpstr>暗黙の型変換</vt:lpstr>
      <vt:lpstr>暗黙の型変換</vt:lpstr>
      <vt:lpstr>暗黙の型変換</vt:lpstr>
      <vt:lpstr>暗黙の型変換</vt:lpstr>
      <vt:lpstr>暗黙の型変換</vt:lpstr>
      <vt:lpstr>暗黙の型変換</vt:lpstr>
      <vt:lpstr>四捨五入</vt:lpstr>
      <vt:lpstr>四捨五入</vt:lpstr>
      <vt:lpstr>四捨五入</vt:lpstr>
      <vt:lpstr>切り上げ</vt:lpstr>
      <vt:lpstr>切り上げ</vt:lpstr>
      <vt:lpstr>切り上げ</vt:lpstr>
      <vt:lpstr>切り上げ</vt:lpstr>
      <vt:lpstr>正整数の割り算切り上げ</vt:lpstr>
      <vt:lpstr>正整数の割り算切り上げ</vt:lpstr>
      <vt:lpstr>正整数の割り算切り上げ</vt:lpstr>
      <vt:lpstr>正整数の割り算切り上げ</vt:lpstr>
      <vt:lpstr>正整数の割り算切り上げ</vt:lpstr>
      <vt:lpstr>正整数の割り算切り上げ</vt:lpstr>
      <vt:lpstr>まとめ</vt:lpstr>
      <vt:lpstr>まとめ</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入門講習会 第四回</dc:title>
  <dc:creator>r.yamamoto.032</dc:creator>
  <cp:lastModifiedBy>r.yamamoto.032</cp:lastModifiedBy>
  <cp:revision>89</cp:revision>
  <dcterms:created xsi:type="dcterms:W3CDTF">2018-05-27T12:52:54Z</dcterms:created>
  <dcterms:modified xsi:type="dcterms:W3CDTF">2018-05-29T03:43:23Z</dcterms:modified>
</cp:coreProperties>
</file>