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7" r:id="rId3"/>
    <p:sldId id="258" r:id="rId4"/>
    <p:sldId id="308" r:id="rId5"/>
    <p:sldId id="309" r:id="rId6"/>
    <p:sldId id="257" r:id="rId7"/>
    <p:sldId id="259" r:id="rId8"/>
    <p:sldId id="260" r:id="rId9"/>
    <p:sldId id="261" r:id="rId10"/>
    <p:sldId id="262" r:id="rId11"/>
    <p:sldId id="263" r:id="rId12"/>
    <p:sldId id="264" r:id="rId13"/>
    <p:sldId id="265" r:id="rId14"/>
    <p:sldId id="306"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9" r:id="rId28"/>
    <p:sldId id="280" r:id="rId29"/>
    <p:sldId id="281" r:id="rId30"/>
    <p:sldId id="282" r:id="rId31"/>
    <p:sldId id="284" r:id="rId32"/>
    <p:sldId id="285" r:id="rId33"/>
    <p:sldId id="286" r:id="rId34"/>
    <p:sldId id="288" r:id="rId35"/>
    <p:sldId id="287"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5" d="100"/>
          <a:sy n="65" d="100"/>
        </p:scale>
        <p:origin x="726"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0EE861-F3B4-4225-8A89-A17654FA1B5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30A84AF-F5BC-486C-BE02-FF3A828DA6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5420CB1-C983-4716-9E2E-2C48AF012053}"/>
              </a:ext>
            </a:extLst>
          </p:cNvPr>
          <p:cNvSpPr>
            <a:spLocks noGrp="1"/>
          </p:cNvSpPr>
          <p:nvPr>
            <p:ph type="dt" sz="half" idx="10"/>
          </p:nvPr>
        </p:nvSpPr>
        <p:spPr/>
        <p:txBody>
          <a:bodyPr/>
          <a:lstStyle/>
          <a:p>
            <a:fld id="{2727B044-88DC-4600-9768-05DE9DB7B21D}" type="datetimeFigureOut">
              <a:rPr kumimoji="1" lang="ja-JP" altLang="en-US" smtClean="0"/>
              <a:t>2018/6/12</a:t>
            </a:fld>
            <a:endParaRPr kumimoji="1" lang="ja-JP" altLang="en-US"/>
          </a:p>
        </p:txBody>
      </p:sp>
      <p:sp>
        <p:nvSpPr>
          <p:cNvPr id="5" name="フッター プレースホルダー 4">
            <a:extLst>
              <a:ext uri="{FF2B5EF4-FFF2-40B4-BE49-F238E27FC236}">
                <a16:creationId xmlns:a16="http://schemas.microsoft.com/office/drawing/2014/main" id="{89A67EAC-AB8F-441D-8B43-E7DC87CA653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E92366-F19D-447E-8F0E-46E4D3FD6F3C}"/>
              </a:ext>
            </a:extLst>
          </p:cNvPr>
          <p:cNvSpPr>
            <a:spLocks noGrp="1"/>
          </p:cNvSpPr>
          <p:nvPr>
            <p:ph type="sldNum" sz="quarter" idx="12"/>
          </p:nvPr>
        </p:nvSpPr>
        <p:spPr/>
        <p:txBody>
          <a:bodyPr/>
          <a:lstStyle/>
          <a:p>
            <a:fld id="{A369A2C7-BC5E-49F4-A7D8-CC6DC5CA3BB1}" type="slidenum">
              <a:rPr kumimoji="1" lang="ja-JP" altLang="en-US" smtClean="0"/>
              <a:t>‹#›</a:t>
            </a:fld>
            <a:endParaRPr kumimoji="1" lang="ja-JP" altLang="en-US"/>
          </a:p>
        </p:txBody>
      </p:sp>
    </p:spTree>
    <p:extLst>
      <p:ext uri="{BB962C8B-B14F-4D97-AF65-F5344CB8AC3E}">
        <p14:creationId xmlns:p14="http://schemas.microsoft.com/office/powerpoint/2010/main" val="343285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CA21E3-6D6A-4932-A4F0-13912E0DF48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2518DA1-8782-41C3-B9E2-41EE7DDBB5D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796E168-175F-429F-9717-E239C2860072}"/>
              </a:ext>
            </a:extLst>
          </p:cNvPr>
          <p:cNvSpPr>
            <a:spLocks noGrp="1"/>
          </p:cNvSpPr>
          <p:nvPr>
            <p:ph type="dt" sz="half" idx="10"/>
          </p:nvPr>
        </p:nvSpPr>
        <p:spPr/>
        <p:txBody>
          <a:bodyPr/>
          <a:lstStyle/>
          <a:p>
            <a:fld id="{2727B044-88DC-4600-9768-05DE9DB7B21D}" type="datetimeFigureOut">
              <a:rPr kumimoji="1" lang="ja-JP" altLang="en-US" smtClean="0"/>
              <a:t>2018/6/12</a:t>
            </a:fld>
            <a:endParaRPr kumimoji="1" lang="ja-JP" altLang="en-US"/>
          </a:p>
        </p:txBody>
      </p:sp>
      <p:sp>
        <p:nvSpPr>
          <p:cNvPr id="5" name="フッター プレースホルダー 4">
            <a:extLst>
              <a:ext uri="{FF2B5EF4-FFF2-40B4-BE49-F238E27FC236}">
                <a16:creationId xmlns:a16="http://schemas.microsoft.com/office/drawing/2014/main" id="{6D8B3123-EFD5-49BB-A77E-DCA1136BFE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759B3F9-8130-4891-A4ED-58B0DB6F9723}"/>
              </a:ext>
            </a:extLst>
          </p:cNvPr>
          <p:cNvSpPr>
            <a:spLocks noGrp="1"/>
          </p:cNvSpPr>
          <p:nvPr>
            <p:ph type="sldNum" sz="quarter" idx="12"/>
          </p:nvPr>
        </p:nvSpPr>
        <p:spPr/>
        <p:txBody>
          <a:bodyPr/>
          <a:lstStyle/>
          <a:p>
            <a:fld id="{A369A2C7-BC5E-49F4-A7D8-CC6DC5CA3BB1}" type="slidenum">
              <a:rPr kumimoji="1" lang="ja-JP" altLang="en-US" smtClean="0"/>
              <a:t>‹#›</a:t>
            </a:fld>
            <a:endParaRPr kumimoji="1" lang="ja-JP" altLang="en-US"/>
          </a:p>
        </p:txBody>
      </p:sp>
    </p:spTree>
    <p:extLst>
      <p:ext uri="{BB962C8B-B14F-4D97-AF65-F5344CB8AC3E}">
        <p14:creationId xmlns:p14="http://schemas.microsoft.com/office/powerpoint/2010/main" val="73239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6D5F9CB-C964-401C-9509-9D32ACE3D3E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92300AA-6FB2-47FF-9A9C-2DF4567A704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E3A569-8A70-4443-85F6-87FD5B925BA7}"/>
              </a:ext>
            </a:extLst>
          </p:cNvPr>
          <p:cNvSpPr>
            <a:spLocks noGrp="1"/>
          </p:cNvSpPr>
          <p:nvPr>
            <p:ph type="dt" sz="half" idx="10"/>
          </p:nvPr>
        </p:nvSpPr>
        <p:spPr/>
        <p:txBody>
          <a:bodyPr/>
          <a:lstStyle/>
          <a:p>
            <a:fld id="{2727B044-88DC-4600-9768-05DE9DB7B21D}" type="datetimeFigureOut">
              <a:rPr kumimoji="1" lang="ja-JP" altLang="en-US" smtClean="0"/>
              <a:t>2018/6/12</a:t>
            </a:fld>
            <a:endParaRPr kumimoji="1" lang="ja-JP" altLang="en-US"/>
          </a:p>
        </p:txBody>
      </p:sp>
      <p:sp>
        <p:nvSpPr>
          <p:cNvPr id="5" name="フッター プレースホルダー 4">
            <a:extLst>
              <a:ext uri="{FF2B5EF4-FFF2-40B4-BE49-F238E27FC236}">
                <a16:creationId xmlns:a16="http://schemas.microsoft.com/office/drawing/2014/main" id="{4D238736-5392-4EF6-8546-C18228845D6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0FD16BD-D439-4728-AB3E-8B3E08679E27}"/>
              </a:ext>
            </a:extLst>
          </p:cNvPr>
          <p:cNvSpPr>
            <a:spLocks noGrp="1"/>
          </p:cNvSpPr>
          <p:nvPr>
            <p:ph type="sldNum" sz="quarter" idx="12"/>
          </p:nvPr>
        </p:nvSpPr>
        <p:spPr/>
        <p:txBody>
          <a:bodyPr/>
          <a:lstStyle/>
          <a:p>
            <a:fld id="{A369A2C7-BC5E-49F4-A7D8-CC6DC5CA3BB1}" type="slidenum">
              <a:rPr kumimoji="1" lang="ja-JP" altLang="en-US" smtClean="0"/>
              <a:t>‹#›</a:t>
            </a:fld>
            <a:endParaRPr kumimoji="1" lang="ja-JP" altLang="en-US"/>
          </a:p>
        </p:txBody>
      </p:sp>
    </p:spTree>
    <p:extLst>
      <p:ext uri="{BB962C8B-B14F-4D97-AF65-F5344CB8AC3E}">
        <p14:creationId xmlns:p14="http://schemas.microsoft.com/office/powerpoint/2010/main" val="3882063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38AFC6-A8BC-4C3B-B344-C1103C0653F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65802CC-0918-4E68-8A3C-07B353F4FBC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C2968F-3EEF-48CE-BEDA-0D2418B19C23}"/>
              </a:ext>
            </a:extLst>
          </p:cNvPr>
          <p:cNvSpPr>
            <a:spLocks noGrp="1"/>
          </p:cNvSpPr>
          <p:nvPr>
            <p:ph type="dt" sz="half" idx="10"/>
          </p:nvPr>
        </p:nvSpPr>
        <p:spPr/>
        <p:txBody>
          <a:bodyPr/>
          <a:lstStyle/>
          <a:p>
            <a:fld id="{2727B044-88DC-4600-9768-05DE9DB7B21D}" type="datetimeFigureOut">
              <a:rPr kumimoji="1" lang="ja-JP" altLang="en-US" smtClean="0"/>
              <a:t>2018/6/12</a:t>
            </a:fld>
            <a:endParaRPr kumimoji="1" lang="ja-JP" altLang="en-US"/>
          </a:p>
        </p:txBody>
      </p:sp>
      <p:sp>
        <p:nvSpPr>
          <p:cNvPr id="5" name="フッター プレースホルダー 4">
            <a:extLst>
              <a:ext uri="{FF2B5EF4-FFF2-40B4-BE49-F238E27FC236}">
                <a16:creationId xmlns:a16="http://schemas.microsoft.com/office/drawing/2014/main" id="{BC924EFF-7918-43F5-838F-6D8DF1A5E1C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07894E2-8155-459A-ADE8-FB2116C094D0}"/>
              </a:ext>
            </a:extLst>
          </p:cNvPr>
          <p:cNvSpPr>
            <a:spLocks noGrp="1"/>
          </p:cNvSpPr>
          <p:nvPr>
            <p:ph type="sldNum" sz="quarter" idx="12"/>
          </p:nvPr>
        </p:nvSpPr>
        <p:spPr/>
        <p:txBody>
          <a:bodyPr/>
          <a:lstStyle/>
          <a:p>
            <a:fld id="{A369A2C7-BC5E-49F4-A7D8-CC6DC5CA3BB1}" type="slidenum">
              <a:rPr kumimoji="1" lang="ja-JP" altLang="en-US" smtClean="0"/>
              <a:t>‹#›</a:t>
            </a:fld>
            <a:endParaRPr kumimoji="1" lang="ja-JP" altLang="en-US"/>
          </a:p>
        </p:txBody>
      </p:sp>
    </p:spTree>
    <p:extLst>
      <p:ext uri="{BB962C8B-B14F-4D97-AF65-F5344CB8AC3E}">
        <p14:creationId xmlns:p14="http://schemas.microsoft.com/office/powerpoint/2010/main" val="3250373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D6B704-2945-4609-AC29-67938A62D53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F0D466-275E-4ECD-962A-2699EF148C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4F9E708-2812-427A-AC58-9D6F4BCB0860}"/>
              </a:ext>
            </a:extLst>
          </p:cNvPr>
          <p:cNvSpPr>
            <a:spLocks noGrp="1"/>
          </p:cNvSpPr>
          <p:nvPr>
            <p:ph type="dt" sz="half" idx="10"/>
          </p:nvPr>
        </p:nvSpPr>
        <p:spPr/>
        <p:txBody>
          <a:bodyPr/>
          <a:lstStyle/>
          <a:p>
            <a:fld id="{2727B044-88DC-4600-9768-05DE9DB7B21D}" type="datetimeFigureOut">
              <a:rPr kumimoji="1" lang="ja-JP" altLang="en-US" smtClean="0"/>
              <a:t>2018/6/12</a:t>
            </a:fld>
            <a:endParaRPr kumimoji="1" lang="ja-JP" altLang="en-US"/>
          </a:p>
        </p:txBody>
      </p:sp>
      <p:sp>
        <p:nvSpPr>
          <p:cNvPr id="5" name="フッター プレースホルダー 4">
            <a:extLst>
              <a:ext uri="{FF2B5EF4-FFF2-40B4-BE49-F238E27FC236}">
                <a16:creationId xmlns:a16="http://schemas.microsoft.com/office/drawing/2014/main" id="{F5150A7E-2A02-4EAE-AE6F-2F29D60565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C3B81B0-6524-43AD-A2D2-0740EA77F4F2}"/>
              </a:ext>
            </a:extLst>
          </p:cNvPr>
          <p:cNvSpPr>
            <a:spLocks noGrp="1"/>
          </p:cNvSpPr>
          <p:nvPr>
            <p:ph type="sldNum" sz="quarter" idx="12"/>
          </p:nvPr>
        </p:nvSpPr>
        <p:spPr/>
        <p:txBody>
          <a:bodyPr/>
          <a:lstStyle/>
          <a:p>
            <a:fld id="{A369A2C7-BC5E-49F4-A7D8-CC6DC5CA3BB1}" type="slidenum">
              <a:rPr kumimoji="1" lang="ja-JP" altLang="en-US" smtClean="0"/>
              <a:t>‹#›</a:t>
            </a:fld>
            <a:endParaRPr kumimoji="1" lang="ja-JP" altLang="en-US"/>
          </a:p>
        </p:txBody>
      </p:sp>
    </p:spTree>
    <p:extLst>
      <p:ext uri="{BB962C8B-B14F-4D97-AF65-F5344CB8AC3E}">
        <p14:creationId xmlns:p14="http://schemas.microsoft.com/office/powerpoint/2010/main" val="3017176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EA034E-7FD9-46BE-A69E-9BE6F747D4D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6318410-9E9E-4A9D-B60D-B79757B1D88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E33E87F-E26F-4475-8A22-6F40EFEB613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6DBA3FC-CDF3-4478-BF4B-4448102785A2}"/>
              </a:ext>
            </a:extLst>
          </p:cNvPr>
          <p:cNvSpPr>
            <a:spLocks noGrp="1"/>
          </p:cNvSpPr>
          <p:nvPr>
            <p:ph type="dt" sz="half" idx="10"/>
          </p:nvPr>
        </p:nvSpPr>
        <p:spPr/>
        <p:txBody>
          <a:bodyPr/>
          <a:lstStyle/>
          <a:p>
            <a:fld id="{2727B044-88DC-4600-9768-05DE9DB7B21D}" type="datetimeFigureOut">
              <a:rPr kumimoji="1" lang="ja-JP" altLang="en-US" smtClean="0"/>
              <a:t>2018/6/12</a:t>
            </a:fld>
            <a:endParaRPr kumimoji="1" lang="ja-JP" altLang="en-US"/>
          </a:p>
        </p:txBody>
      </p:sp>
      <p:sp>
        <p:nvSpPr>
          <p:cNvPr id="6" name="フッター プレースホルダー 5">
            <a:extLst>
              <a:ext uri="{FF2B5EF4-FFF2-40B4-BE49-F238E27FC236}">
                <a16:creationId xmlns:a16="http://schemas.microsoft.com/office/drawing/2014/main" id="{6ACBFE50-FB96-4489-AD54-E93633704C9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8526EEF-97DB-4E57-894C-82307F8BBFC4}"/>
              </a:ext>
            </a:extLst>
          </p:cNvPr>
          <p:cNvSpPr>
            <a:spLocks noGrp="1"/>
          </p:cNvSpPr>
          <p:nvPr>
            <p:ph type="sldNum" sz="quarter" idx="12"/>
          </p:nvPr>
        </p:nvSpPr>
        <p:spPr/>
        <p:txBody>
          <a:bodyPr/>
          <a:lstStyle/>
          <a:p>
            <a:fld id="{A369A2C7-BC5E-49F4-A7D8-CC6DC5CA3BB1}" type="slidenum">
              <a:rPr kumimoji="1" lang="ja-JP" altLang="en-US" smtClean="0"/>
              <a:t>‹#›</a:t>
            </a:fld>
            <a:endParaRPr kumimoji="1" lang="ja-JP" altLang="en-US"/>
          </a:p>
        </p:txBody>
      </p:sp>
    </p:spTree>
    <p:extLst>
      <p:ext uri="{BB962C8B-B14F-4D97-AF65-F5344CB8AC3E}">
        <p14:creationId xmlns:p14="http://schemas.microsoft.com/office/powerpoint/2010/main" val="982334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49DCB3-1DE2-4C4D-9A47-24CCAC5FEDF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D9936E4-3AF4-4C74-B7FC-BB42B251A3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D267F3D-F217-446F-A071-0ECBC6D58F4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F70009D-2A1E-495F-ABBA-664E48C745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0455ECD-9B72-4703-8D3A-E81833880D6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DA4FBDA-DF50-4F90-B7B4-D164BF9F8093}"/>
              </a:ext>
            </a:extLst>
          </p:cNvPr>
          <p:cNvSpPr>
            <a:spLocks noGrp="1"/>
          </p:cNvSpPr>
          <p:nvPr>
            <p:ph type="dt" sz="half" idx="10"/>
          </p:nvPr>
        </p:nvSpPr>
        <p:spPr/>
        <p:txBody>
          <a:bodyPr/>
          <a:lstStyle/>
          <a:p>
            <a:fld id="{2727B044-88DC-4600-9768-05DE9DB7B21D}" type="datetimeFigureOut">
              <a:rPr kumimoji="1" lang="ja-JP" altLang="en-US" smtClean="0"/>
              <a:t>2018/6/12</a:t>
            </a:fld>
            <a:endParaRPr kumimoji="1" lang="ja-JP" altLang="en-US"/>
          </a:p>
        </p:txBody>
      </p:sp>
      <p:sp>
        <p:nvSpPr>
          <p:cNvPr id="8" name="フッター プレースホルダー 7">
            <a:extLst>
              <a:ext uri="{FF2B5EF4-FFF2-40B4-BE49-F238E27FC236}">
                <a16:creationId xmlns:a16="http://schemas.microsoft.com/office/drawing/2014/main" id="{A7194372-ECBC-401C-BFA9-D68789EB0F1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4C36386-7D59-4065-8FC4-75CD83430103}"/>
              </a:ext>
            </a:extLst>
          </p:cNvPr>
          <p:cNvSpPr>
            <a:spLocks noGrp="1"/>
          </p:cNvSpPr>
          <p:nvPr>
            <p:ph type="sldNum" sz="quarter" idx="12"/>
          </p:nvPr>
        </p:nvSpPr>
        <p:spPr/>
        <p:txBody>
          <a:bodyPr/>
          <a:lstStyle/>
          <a:p>
            <a:fld id="{A369A2C7-BC5E-49F4-A7D8-CC6DC5CA3BB1}" type="slidenum">
              <a:rPr kumimoji="1" lang="ja-JP" altLang="en-US" smtClean="0"/>
              <a:t>‹#›</a:t>
            </a:fld>
            <a:endParaRPr kumimoji="1" lang="ja-JP" altLang="en-US"/>
          </a:p>
        </p:txBody>
      </p:sp>
    </p:spTree>
    <p:extLst>
      <p:ext uri="{BB962C8B-B14F-4D97-AF65-F5344CB8AC3E}">
        <p14:creationId xmlns:p14="http://schemas.microsoft.com/office/powerpoint/2010/main" val="4137240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C8A3AC-2B46-4140-8B06-829902283D0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208E9E6-A781-4CE9-87AB-FBE7A9771330}"/>
              </a:ext>
            </a:extLst>
          </p:cNvPr>
          <p:cNvSpPr>
            <a:spLocks noGrp="1"/>
          </p:cNvSpPr>
          <p:nvPr>
            <p:ph type="dt" sz="half" idx="10"/>
          </p:nvPr>
        </p:nvSpPr>
        <p:spPr/>
        <p:txBody>
          <a:bodyPr/>
          <a:lstStyle/>
          <a:p>
            <a:fld id="{2727B044-88DC-4600-9768-05DE9DB7B21D}" type="datetimeFigureOut">
              <a:rPr kumimoji="1" lang="ja-JP" altLang="en-US" smtClean="0"/>
              <a:t>2018/6/12</a:t>
            </a:fld>
            <a:endParaRPr kumimoji="1" lang="ja-JP" altLang="en-US"/>
          </a:p>
        </p:txBody>
      </p:sp>
      <p:sp>
        <p:nvSpPr>
          <p:cNvPr id="4" name="フッター プレースホルダー 3">
            <a:extLst>
              <a:ext uri="{FF2B5EF4-FFF2-40B4-BE49-F238E27FC236}">
                <a16:creationId xmlns:a16="http://schemas.microsoft.com/office/drawing/2014/main" id="{37A95487-FEAA-480C-9945-8C8A2720B7A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DA46A3D-6B37-4C1B-BF0E-F0F8CFC57D06}"/>
              </a:ext>
            </a:extLst>
          </p:cNvPr>
          <p:cNvSpPr>
            <a:spLocks noGrp="1"/>
          </p:cNvSpPr>
          <p:nvPr>
            <p:ph type="sldNum" sz="quarter" idx="12"/>
          </p:nvPr>
        </p:nvSpPr>
        <p:spPr/>
        <p:txBody>
          <a:bodyPr/>
          <a:lstStyle/>
          <a:p>
            <a:fld id="{A369A2C7-BC5E-49F4-A7D8-CC6DC5CA3BB1}" type="slidenum">
              <a:rPr kumimoji="1" lang="ja-JP" altLang="en-US" smtClean="0"/>
              <a:t>‹#›</a:t>
            </a:fld>
            <a:endParaRPr kumimoji="1" lang="ja-JP" altLang="en-US"/>
          </a:p>
        </p:txBody>
      </p:sp>
    </p:spTree>
    <p:extLst>
      <p:ext uri="{BB962C8B-B14F-4D97-AF65-F5344CB8AC3E}">
        <p14:creationId xmlns:p14="http://schemas.microsoft.com/office/powerpoint/2010/main" val="788507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6F59532-6486-4590-85ED-50C906489E90}"/>
              </a:ext>
            </a:extLst>
          </p:cNvPr>
          <p:cNvSpPr>
            <a:spLocks noGrp="1"/>
          </p:cNvSpPr>
          <p:nvPr>
            <p:ph type="dt" sz="half" idx="10"/>
          </p:nvPr>
        </p:nvSpPr>
        <p:spPr/>
        <p:txBody>
          <a:bodyPr/>
          <a:lstStyle/>
          <a:p>
            <a:fld id="{2727B044-88DC-4600-9768-05DE9DB7B21D}" type="datetimeFigureOut">
              <a:rPr kumimoji="1" lang="ja-JP" altLang="en-US" smtClean="0"/>
              <a:t>2018/6/12</a:t>
            </a:fld>
            <a:endParaRPr kumimoji="1" lang="ja-JP" altLang="en-US"/>
          </a:p>
        </p:txBody>
      </p:sp>
      <p:sp>
        <p:nvSpPr>
          <p:cNvPr id="3" name="フッター プレースホルダー 2">
            <a:extLst>
              <a:ext uri="{FF2B5EF4-FFF2-40B4-BE49-F238E27FC236}">
                <a16:creationId xmlns:a16="http://schemas.microsoft.com/office/drawing/2014/main" id="{FDDF2C26-AA6F-47E9-8835-31F2C8CF213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ADD3141-4C98-45EA-B2FE-9B1295A9735C}"/>
              </a:ext>
            </a:extLst>
          </p:cNvPr>
          <p:cNvSpPr>
            <a:spLocks noGrp="1"/>
          </p:cNvSpPr>
          <p:nvPr>
            <p:ph type="sldNum" sz="quarter" idx="12"/>
          </p:nvPr>
        </p:nvSpPr>
        <p:spPr/>
        <p:txBody>
          <a:bodyPr/>
          <a:lstStyle/>
          <a:p>
            <a:fld id="{A369A2C7-BC5E-49F4-A7D8-CC6DC5CA3BB1}" type="slidenum">
              <a:rPr kumimoji="1" lang="ja-JP" altLang="en-US" smtClean="0"/>
              <a:t>‹#›</a:t>
            </a:fld>
            <a:endParaRPr kumimoji="1" lang="ja-JP" altLang="en-US"/>
          </a:p>
        </p:txBody>
      </p:sp>
    </p:spTree>
    <p:extLst>
      <p:ext uri="{BB962C8B-B14F-4D97-AF65-F5344CB8AC3E}">
        <p14:creationId xmlns:p14="http://schemas.microsoft.com/office/powerpoint/2010/main" val="1323382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4C1422-CEF9-4FD8-A51F-A335CCE9B41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BAB419F-24ED-4A14-A125-266D836156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2A1824F-D5C3-499C-9D2A-70BF788048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3806372-E202-4F89-80B6-E700E12D6875}"/>
              </a:ext>
            </a:extLst>
          </p:cNvPr>
          <p:cNvSpPr>
            <a:spLocks noGrp="1"/>
          </p:cNvSpPr>
          <p:nvPr>
            <p:ph type="dt" sz="half" idx="10"/>
          </p:nvPr>
        </p:nvSpPr>
        <p:spPr/>
        <p:txBody>
          <a:bodyPr/>
          <a:lstStyle/>
          <a:p>
            <a:fld id="{2727B044-88DC-4600-9768-05DE9DB7B21D}" type="datetimeFigureOut">
              <a:rPr kumimoji="1" lang="ja-JP" altLang="en-US" smtClean="0"/>
              <a:t>2018/6/12</a:t>
            </a:fld>
            <a:endParaRPr kumimoji="1" lang="ja-JP" altLang="en-US"/>
          </a:p>
        </p:txBody>
      </p:sp>
      <p:sp>
        <p:nvSpPr>
          <p:cNvPr id="6" name="フッター プレースホルダー 5">
            <a:extLst>
              <a:ext uri="{FF2B5EF4-FFF2-40B4-BE49-F238E27FC236}">
                <a16:creationId xmlns:a16="http://schemas.microsoft.com/office/drawing/2014/main" id="{4A5C52E9-BBDE-413B-BED7-6D7AEFDB5D5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43641A7-C65E-4ED3-81F8-3C60A2D9F72A}"/>
              </a:ext>
            </a:extLst>
          </p:cNvPr>
          <p:cNvSpPr>
            <a:spLocks noGrp="1"/>
          </p:cNvSpPr>
          <p:nvPr>
            <p:ph type="sldNum" sz="quarter" idx="12"/>
          </p:nvPr>
        </p:nvSpPr>
        <p:spPr/>
        <p:txBody>
          <a:bodyPr/>
          <a:lstStyle/>
          <a:p>
            <a:fld id="{A369A2C7-BC5E-49F4-A7D8-CC6DC5CA3BB1}" type="slidenum">
              <a:rPr kumimoji="1" lang="ja-JP" altLang="en-US" smtClean="0"/>
              <a:t>‹#›</a:t>
            </a:fld>
            <a:endParaRPr kumimoji="1" lang="ja-JP" altLang="en-US"/>
          </a:p>
        </p:txBody>
      </p:sp>
    </p:spTree>
    <p:extLst>
      <p:ext uri="{BB962C8B-B14F-4D97-AF65-F5344CB8AC3E}">
        <p14:creationId xmlns:p14="http://schemas.microsoft.com/office/powerpoint/2010/main" val="901453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3115F3-291C-47DC-BE07-3CFC5B05624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CFF0D16-7498-4641-980F-3889C80812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67CF679-F490-4851-B40A-131A7E8569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F0CC1E8-B7E2-47C8-8272-EBCCB28EBB89}"/>
              </a:ext>
            </a:extLst>
          </p:cNvPr>
          <p:cNvSpPr>
            <a:spLocks noGrp="1"/>
          </p:cNvSpPr>
          <p:nvPr>
            <p:ph type="dt" sz="half" idx="10"/>
          </p:nvPr>
        </p:nvSpPr>
        <p:spPr/>
        <p:txBody>
          <a:bodyPr/>
          <a:lstStyle/>
          <a:p>
            <a:fld id="{2727B044-88DC-4600-9768-05DE9DB7B21D}" type="datetimeFigureOut">
              <a:rPr kumimoji="1" lang="ja-JP" altLang="en-US" smtClean="0"/>
              <a:t>2018/6/12</a:t>
            </a:fld>
            <a:endParaRPr kumimoji="1" lang="ja-JP" altLang="en-US"/>
          </a:p>
        </p:txBody>
      </p:sp>
      <p:sp>
        <p:nvSpPr>
          <p:cNvPr id="6" name="フッター プレースホルダー 5">
            <a:extLst>
              <a:ext uri="{FF2B5EF4-FFF2-40B4-BE49-F238E27FC236}">
                <a16:creationId xmlns:a16="http://schemas.microsoft.com/office/drawing/2014/main" id="{DF94041A-85EE-4179-AC05-9FAB050D993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71A3F65-CF73-4D74-AED5-06B83AB81BEB}"/>
              </a:ext>
            </a:extLst>
          </p:cNvPr>
          <p:cNvSpPr>
            <a:spLocks noGrp="1"/>
          </p:cNvSpPr>
          <p:nvPr>
            <p:ph type="sldNum" sz="quarter" idx="12"/>
          </p:nvPr>
        </p:nvSpPr>
        <p:spPr/>
        <p:txBody>
          <a:bodyPr/>
          <a:lstStyle/>
          <a:p>
            <a:fld id="{A369A2C7-BC5E-49F4-A7D8-CC6DC5CA3BB1}" type="slidenum">
              <a:rPr kumimoji="1" lang="ja-JP" altLang="en-US" smtClean="0"/>
              <a:t>‹#›</a:t>
            </a:fld>
            <a:endParaRPr kumimoji="1" lang="ja-JP" altLang="en-US"/>
          </a:p>
        </p:txBody>
      </p:sp>
    </p:spTree>
    <p:extLst>
      <p:ext uri="{BB962C8B-B14F-4D97-AF65-F5344CB8AC3E}">
        <p14:creationId xmlns:p14="http://schemas.microsoft.com/office/powerpoint/2010/main" val="2429170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48737BD-43C2-40D9-95E6-35272E7D17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93EDB3F-4FA5-4436-9F5A-017ADCBFB5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6FDB082-2AAC-472C-8819-B846E51873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27B044-88DC-4600-9768-05DE9DB7B21D}" type="datetimeFigureOut">
              <a:rPr kumimoji="1" lang="ja-JP" altLang="en-US" smtClean="0"/>
              <a:t>2018/6/12</a:t>
            </a:fld>
            <a:endParaRPr kumimoji="1" lang="ja-JP" altLang="en-US"/>
          </a:p>
        </p:txBody>
      </p:sp>
      <p:sp>
        <p:nvSpPr>
          <p:cNvPr id="5" name="フッター プレースホルダー 4">
            <a:extLst>
              <a:ext uri="{FF2B5EF4-FFF2-40B4-BE49-F238E27FC236}">
                <a16:creationId xmlns:a16="http://schemas.microsoft.com/office/drawing/2014/main" id="{09E8311B-F65F-4FEA-B457-D4285CAD04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57B64BF-944E-4557-AD8E-899FBA6230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9A2C7-BC5E-49F4-A7D8-CC6DC5CA3BB1}" type="slidenum">
              <a:rPr kumimoji="1" lang="ja-JP" altLang="en-US" smtClean="0"/>
              <a:t>‹#›</a:t>
            </a:fld>
            <a:endParaRPr kumimoji="1" lang="ja-JP" altLang="en-US"/>
          </a:p>
        </p:txBody>
      </p:sp>
    </p:spTree>
    <p:extLst>
      <p:ext uri="{BB962C8B-B14F-4D97-AF65-F5344CB8AC3E}">
        <p14:creationId xmlns:p14="http://schemas.microsoft.com/office/powerpoint/2010/main" val="1850080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FA84BC-1370-4368-AE2B-81559EA05391}"/>
              </a:ext>
            </a:extLst>
          </p:cNvPr>
          <p:cNvSpPr>
            <a:spLocks noGrp="1"/>
          </p:cNvSpPr>
          <p:nvPr>
            <p:ph type="ctrTitle"/>
          </p:nvPr>
        </p:nvSpPr>
        <p:spPr/>
        <p:txBody>
          <a:bodyPr/>
          <a:lstStyle/>
          <a:p>
            <a:r>
              <a:rPr kumimoji="1" lang="ja-JP" altLang="en-US" dirty="0"/>
              <a:t>入門講習会</a:t>
            </a:r>
          </a:p>
        </p:txBody>
      </p:sp>
      <p:sp>
        <p:nvSpPr>
          <p:cNvPr id="3" name="字幕 2">
            <a:extLst>
              <a:ext uri="{FF2B5EF4-FFF2-40B4-BE49-F238E27FC236}">
                <a16:creationId xmlns:a16="http://schemas.microsoft.com/office/drawing/2014/main" id="{560B4A2D-9B78-4B7C-AE5C-21AA4F609669}"/>
              </a:ext>
            </a:extLst>
          </p:cNvPr>
          <p:cNvSpPr>
            <a:spLocks noGrp="1"/>
          </p:cNvSpPr>
          <p:nvPr>
            <p:ph type="subTitle" idx="1"/>
          </p:nvPr>
        </p:nvSpPr>
        <p:spPr/>
        <p:txBody>
          <a:bodyPr/>
          <a:lstStyle/>
          <a:p>
            <a:r>
              <a:rPr kumimoji="1" lang="ja-JP" altLang="en-US"/>
              <a:t>第五回</a:t>
            </a:r>
            <a:endParaRPr kumimoji="1" lang="en-US" altLang="ja-JP" dirty="0"/>
          </a:p>
          <a:p>
            <a:r>
              <a:rPr lang="ja-JP" altLang="en-US" dirty="0"/>
              <a:t>多次元配列、関数</a:t>
            </a:r>
            <a:endParaRPr lang="en-US" altLang="ja-JP" dirty="0"/>
          </a:p>
        </p:txBody>
      </p:sp>
    </p:spTree>
    <p:extLst>
      <p:ext uri="{BB962C8B-B14F-4D97-AF65-F5344CB8AC3E}">
        <p14:creationId xmlns:p14="http://schemas.microsoft.com/office/powerpoint/2010/main" val="2093417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88B949-97B6-4038-A399-5B34387A6BE3}"/>
              </a:ext>
            </a:extLst>
          </p:cNvPr>
          <p:cNvSpPr>
            <a:spLocks noGrp="1"/>
          </p:cNvSpPr>
          <p:nvPr>
            <p:ph type="title"/>
          </p:nvPr>
        </p:nvSpPr>
        <p:spPr/>
        <p:txBody>
          <a:bodyPr/>
          <a:lstStyle/>
          <a:p>
            <a:r>
              <a:rPr kumimoji="1" lang="ja-JP" altLang="en-US" dirty="0"/>
              <a:t>多次元配列</a:t>
            </a:r>
          </a:p>
        </p:txBody>
      </p:sp>
      <p:sp>
        <p:nvSpPr>
          <p:cNvPr id="3" name="コンテンツ プレースホルダー 2">
            <a:extLst>
              <a:ext uri="{FF2B5EF4-FFF2-40B4-BE49-F238E27FC236}">
                <a16:creationId xmlns:a16="http://schemas.microsoft.com/office/drawing/2014/main" id="{859D88D2-92F7-4E88-A0FB-171F5796FBE6}"/>
              </a:ext>
            </a:extLst>
          </p:cNvPr>
          <p:cNvSpPr>
            <a:spLocks noGrp="1"/>
          </p:cNvSpPr>
          <p:nvPr>
            <p:ph idx="1"/>
          </p:nvPr>
        </p:nvSpPr>
        <p:spPr/>
        <p:txBody>
          <a:bodyPr/>
          <a:lstStyle/>
          <a:p>
            <a:r>
              <a:rPr lang="en-US" altLang="ja-JP" dirty="0"/>
              <a:t>int</a:t>
            </a:r>
            <a:r>
              <a:rPr lang="ja-JP" altLang="en-US" dirty="0"/>
              <a:t>型で</a:t>
            </a:r>
            <a:r>
              <a:rPr lang="en-US" altLang="ja-JP" dirty="0"/>
              <a:t>3×4</a:t>
            </a:r>
            <a:r>
              <a:rPr lang="ja-JP" altLang="en-US" dirty="0"/>
              <a:t>の二次元配列を宣言</a:t>
            </a:r>
            <a:endParaRPr kumimoji="1" lang="en-US" altLang="ja-JP" dirty="0"/>
          </a:p>
          <a:p>
            <a:pPr marL="914400" lvl="2" indent="0">
              <a:buNone/>
            </a:pPr>
            <a:r>
              <a:rPr lang="en-US" altLang="ja-JP" sz="32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32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a:t>
            </a:r>
            <a:r>
              <a:rPr lang="en-US" altLang="ja-JP" sz="32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3</a:t>
            </a:r>
            <a:r>
              <a:rPr lang="en-US" altLang="ja-JP" sz="32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32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4</a:t>
            </a:r>
            <a:r>
              <a:rPr lang="en-US" altLang="ja-JP" sz="32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p>
          <a:p>
            <a:pPr marL="914400" lvl="2" indent="0">
              <a:buNone/>
            </a:pPr>
            <a:endParaRPr kumimoji="1" lang="en-US" altLang="ja-JP" sz="3600" kern="0" dirty="0">
              <a:solidFill>
                <a:srgbClr val="000000"/>
              </a:solidFill>
              <a:latin typeface="Consolas" panose="020B0609020204030204" pitchFamily="49" charset="0"/>
              <a:ea typeface="ＭＳ Ｐゴシック" panose="020B0600070205080204" pitchFamily="50" charset="-128"/>
            </a:endParaRPr>
          </a:p>
          <a:p>
            <a:r>
              <a:rPr kumimoji="1" lang="ja-JP" altLang="en-US" dirty="0"/>
              <a:t>初期化</a:t>
            </a:r>
            <a:endParaRPr kumimoji="1" lang="en-US" altLang="ja-JP" dirty="0"/>
          </a:p>
          <a:p>
            <a:pPr marL="457200" lvl="1" indent="0">
              <a:buNone/>
            </a:pPr>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3</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4</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2</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3</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4</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2</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4</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6</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8</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3</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6</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9</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12</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kumimoji="1" lang="ja-JP" altLang="en-US" sz="2000" dirty="0"/>
          </a:p>
        </p:txBody>
      </p:sp>
      <p:sp>
        <p:nvSpPr>
          <p:cNvPr id="4" name="テキスト ボックス 3">
            <a:extLst>
              <a:ext uri="{FF2B5EF4-FFF2-40B4-BE49-F238E27FC236}">
                <a16:creationId xmlns:a16="http://schemas.microsoft.com/office/drawing/2014/main" id="{A92E3E78-9D0D-4CCF-AFD4-5E33BBF03AA1}"/>
              </a:ext>
            </a:extLst>
          </p:cNvPr>
          <p:cNvSpPr txBox="1"/>
          <p:nvPr/>
        </p:nvSpPr>
        <p:spPr>
          <a:xfrm>
            <a:off x="3418115" y="4630058"/>
            <a:ext cx="8396514" cy="954107"/>
          </a:xfrm>
          <a:prstGeom prst="rect">
            <a:avLst/>
          </a:prstGeom>
          <a:noFill/>
        </p:spPr>
        <p:txBody>
          <a:bodyPr wrap="square" rtlCol="0">
            <a:spAutoFit/>
          </a:bodyPr>
          <a:lstStyle/>
          <a:p>
            <a:r>
              <a:rPr kumimoji="1" lang="en-US" altLang="ja-JP" sz="2800" dirty="0"/>
              <a:t>『</a:t>
            </a:r>
            <a:r>
              <a:rPr kumimoji="1" lang="ja-JP" altLang="en-US" sz="2800" dirty="0"/>
              <a:t>要素数</a:t>
            </a:r>
            <a:r>
              <a:rPr kumimoji="1" lang="en-US" altLang="ja-JP" sz="2800" dirty="0"/>
              <a:t>4</a:t>
            </a:r>
            <a:r>
              <a:rPr kumimoji="1" lang="ja-JP" altLang="en-US" sz="2800" dirty="0"/>
              <a:t>の配列</a:t>
            </a:r>
            <a:r>
              <a:rPr kumimoji="1" lang="en-US" altLang="ja-JP" sz="2800" dirty="0"/>
              <a:t>』</a:t>
            </a:r>
            <a:r>
              <a:rPr kumimoji="1" lang="ja-JP" altLang="en-US" sz="2800" dirty="0"/>
              <a:t>を要素とする、要素数</a:t>
            </a:r>
            <a:r>
              <a:rPr kumimoji="1" lang="en-US" altLang="ja-JP" sz="2800" dirty="0"/>
              <a:t>3</a:t>
            </a:r>
            <a:r>
              <a:rPr kumimoji="1" lang="ja-JP" altLang="en-US" sz="2800" dirty="0"/>
              <a:t>の配列</a:t>
            </a:r>
            <a:endParaRPr kumimoji="1" lang="en-US" altLang="ja-JP" sz="2800" dirty="0"/>
          </a:p>
          <a:p>
            <a:r>
              <a:rPr lang="ja-JP" altLang="en-US" sz="2800" dirty="0"/>
              <a:t>というのが本質</a:t>
            </a:r>
            <a:endParaRPr kumimoji="1" lang="ja-JP" altLang="en-US" sz="2800" dirty="0"/>
          </a:p>
        </p:txBody>
      </p:sp>
    </p:spTree>
    <p:extLst>
      <p:ext uri="{BB962C8B-B14F-4D97-AF65-F5344CB8AC3E}">
        <p14:creationId xmlns:p14="http://schemas.microsoft.com/office/powerpoint/2010/main" val="664769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4">
            <a:extLst>
              <a:ext uri="{FF2B5EF4-FFF2-40B4-BE49-F238E27FC236}">
                <a16:creationId xmlns:a16="http://schemas.microsoft.com/office/drawing/2014/main" id="{17416204-7193-4525-97B6-48CD69674524}"/>
              </a:ext>
            </a:extLst>
          </p:cNvPr>
          <p:cNvGraphicFramePr>
            <a:graphicFrameLocks noGrp="1"/>
          </p:cNvGraphicFramePr>
          <p:nvPr>
            <p:extLst>
              <p:ext uri="{D42A27DB-BD31-4B8C-83A1-F6EECF244321}">
                <p14:modId xmlns:p14="http://schemas.microsoft.com/office/powerpoint/2010/main" val="2186116598"/>
              </p:ext>
            </p:extLst>
          </p:nvPr>
        </p:nvGraphicFramePr>
        <p:xfrm>
          <a:off x="549910" y="629226"/>
          <a:ext cx="5473520" cy="5760720"/>
        </p:xfrm>
        <a:graphic>
          <a:graphicData uri="http://schemas.openxmlformats.org/drawingml/2006/table">
            <a:tbl>
              <a:tblPr firstRow="1" firstCol="1" bandRow="1"/>
              <a:tblGrid>
                <a:gridCol w="5473520">
                  <a:extLst>
                    <a:ext uri="{9D8B030D-6E8A-4147-A177-3AD203B41FA5}">
                      <a16:colId xmlns:a16="http://schemas.microsoft.com/office/drawing/2014/main" val="3664313245"/>
                    </a:ext>
                  </a:extLst>
                </a:gridCol>
              </a:tblGrid>
              <a:tr h="984250">
                <a:tc>
                  <a:txBody>
                    <a:bodyPr/>
                    <a:lstStyle/>
                    <a:p>
                      <a:pPr algn="l">
                        <a:lnSpc>
                          <a:spcPct val="100000"/>
                        </a:lnSpc>
                        <a:spcAft>
                          <a:spcPts val="0"/>
                        </a:spcAft>
                      </a:pPr>
                      <a:r>
                        <a:rPr lang="en-US" sz="1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#include </a:t>
                      </a:r>
                      <a:r>
                        <a:rPr lang="en-US" sz="1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&lt;</a:t>
                      </a:r>
                      <a:r>
                        <a:rPr lang="en-US" sz="1800" kern="0" dirty="0" err="1">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stdio.h</a:t>
                      </a:r>
                      <a:r>
                        <a:rPr lang="en-US" sz="1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&gt;</a:t>
                      </a:r>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sz="1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main(</a:t>
                      </a:r>
                      <a:r>
                        <a:rPr lang="en-US" sz="1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void</a:t>
                      </a: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sz="1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a:t>
                      </a:r>
                      <a:r>
                        <a:rPr lang="en-US" sz="18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5</a:t>
                      </a: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sz="18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5</a:t>
                      </a: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sz="1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sz="18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j;</a:t>
                      </a:r>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sz="1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for</a:t>
                      </a: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sz="18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sz="18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sz="18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&lt; </a:t>
                      </a:r>
                      <a:r>
                        <a:rPr lang="en-US" sz="18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5</a:t>
                      </a: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sz="18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sz="1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for</a:t>
                      </a: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(j = </a:t>
                      </a:r>
                      <a:r>
                        <a:rPr lang="en-US" sz="18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j &lt; </a:t>
                      </a:r>
                      <a:r>
                        <a:rPr lang="en-US" sz="18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5</a:t>
                      </a: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sz="18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j++</a:t>
                      </a: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sz="18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scanf</a:t>
                      </a: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sz="1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"%d"</a:t>
                      </a: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&amp;a[</a:t>
                      </a:r>
                      <a:r>
                        <a:rPr lang="en-US" sz="18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][j]);</a:t>
                      </a:r>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sz="1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for</a:t>
                      </a: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sz="18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sz="18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sz="18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&lt; </a:t>
                      </a:r>
                      <a:r>
                        <a:rPr lang="en-US" sz="18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5</a:t>
                      </a: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sz="18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sz="1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for</a:t>
                      </a: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(j = </a:t>
                      </a:r>
                      <a:r>
                        <a:rPr lang="en-US" sz="18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j &lt; </a:t>
                      </a:r>
                      <a:r>
                        <a:rPr lang="en-US" sz="18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5</a:t>
                      </a: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sz="18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j++</a:t>
                      </a: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sz="18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sz="1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"%d "</a:t>
                      </a: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a:t>
                      </a:r>
                      <a:r>
                        <a:rPr lang="en-US" sz="18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][j] + </a:t>
                      </a:r>
                      <a:r>
                        <a:rPr lang="en-US" sz="18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2</a:t>
                      </a: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sz="18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sz="18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"\n"</a:t>
                      </a: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sz="18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sz="18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sz="18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4771755"/>
                  </a:ext>
                </a:extLst>
              </a:tr>
            </a:tbl>
          </a:graphicData>
        </a:graphic>
      </p:graphicFrame>
      <p:graphicFrame>
        <p:nvGraphicFramePr>
          <p:cNvPr id="7" name="表 6">
            <a:extLst>
              <a:ext uri="{FF2B5EF4-FFF2-40B4-BE49-F238E27FC236}">
                <a16:creationId xmlns:a16="http://schemas.microsoft.com/office/drawing/2014/main" id="{C56FA9E8-C8FC-4F6A-BA83-55331E3F5B97}"/>
              </a:ext>
            </a:extLst>
          </p:cNvPr>
          <p:cNvGraphicFramePr>
            <a:graphicFrameLocks noGrp="1"/>
          </p:cNvGraphicFramePr>
          <p:nvPr>
            <p:extLst>
              <p:ext uri="{D42A27DB-BD31-4B8C-83A1-F6EECF244321}">
                <p14:modId xmlns:p14="http://schemas.microsoft.com/office/powerpoint/2010/main" val="1426138961"/>
              </p:ext>
            </p:extLst>
          </p:nvPr>
        </p:nvGraphicFramePr>
        <p:xfrm>
          <a:off x="6926126" y="1600200"/>
          <a:ext cx="4162788" cy="3657600"/>
        </p:xfrm>
        <a:graphic>
          <a:graphicData uri="http://schemas.openxmlformats.org/drawingml/2006/table">
            <a:tbl>
              <a:tblPr firstRow="1" firstCol="1" bandRow="1"/>
              <a:tblGrid>
                <a:gridCol w="4162788">
                  <a:extLst>
                    <a:ext uri="{9D8B030D-6E8A-4147-A177-3AD203B41FA5}">
                      <a16:colId xmlns:a16="http://schemas.microsoft.com/office/drawing/2014/main" val="2500298454"/>
                    </a:ext>
                  </a:extLst>
                </a:gridCol>
              </a:tblGrid>
              <a:tr h="0">
                <a:tc>
                  <a:txBody>
                    <a:bodyPr/>
                    <a:lstStyle/>
                    <a:p>
                      <a:pPr algn="just">
                        <a:spcAft>
                          <a:spcPts val="0"/>
                        </a:spcAft>
                      </a:pPr>
                      <a:r>
                        <a:rPr lang="en-US" altLang="ja-JP" sz="2400" kern="100" dirty="0">
                          <a:solidFill>
                            <a:schemeClr val="bg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rPr>
                        <a:t>4 3 5 6 8 </a:t>
                      </a:r>
                      <a:r>
                        <a:rPr lang="ja-JP" altLang="en-US" sz="2400" kern="100" dirty="0">
                          <a:solidFill>
                            <a:schemeClr val="bg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rPr>
                        <a:t>  </a:t>
                      </a:r>
                      <a:r>
                        <a:rPr lang="en-US" altLang="ja-JP" sz="2400" kern="100" dirty="0">
                          <a:solidFill>
                            <a:schemeClr val="bg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rPr>
                        <a:t>(</a:t>
                      </a:r>
                      <a:r>
                        <a:rPr lang="ja-JP" altLang="en-US" sz="2400" kern="100" dirty="0">
                          <a:solidFill>
                            <a:schemeClr val="bg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rPr>
                        <a:t>入力</a:t>
                      </a:r>
                      <a:r>
                        <a:rPr lang="en-US" altLang="ja-JP" sz="2400" kern="100" dirty="0">
                          <a:solidFill>
                            <a:schemeClr val="bg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rPr>
                        <a:t>)</a:t>
                      </a:r>
                    </a:p>
                    <a:p>
                      <a:pPr algn="just">
                        <a:spcAft>
                          <a:spcPts val="0"/>
                        </a:spcAft>
                      </a:pPr>
                      <a:r>
                        <a:rPr lang="en-US" altLang="ja-JP" sz="2400" kern="100" dirty="0">
                          <a:solidFill>
                            <a:schemeClr val="bg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rPr>
                        <a:t>2 10 8 9 2 (</a:t>
                      </a:r>
                      <a:r>
                        <a:rPr lang="ja-JP" altLang="en-US" sz="2400" kern="100" dirty="0">
                          <a:solidFill>
                            <a:schemeClr val="bg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rPr>
                        <a:t>入力</a:t>
                      </a:r>
                      <a:r>
                        <a:rPr lang="en-US" altLang="ja-JP" sz="2400" kern="100" dirty="0">
                          <a:solidFill>
                            <a:schemeClr val="bg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rPr>
                        <a:t>)</a:t>
                      </a:r>
                    </a:p>
                    <a:p>
                      <a:pPr algn="just">
                        <a:spcAft>
                          <a:spcPts val="0"/>
                        </a:spcAft>
                      </a:pPr>
                      <a:r>
                        <a:rPr lang="en-US" altLang="ja-JP" sz="2400" kern="100" dirty="0">
                          <a:solidFill>
                            <a:schemeClr val="bg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rPr>
                        <a:t>0 0 1 2 3   (</a:t>
                      </a:r>
                      <a:r>
                        <a:rPr lang="ja-JP" altLang="en-US" sz="2400" kern="100" dirty="0">
                          <a:solidFill>
                            <a:schemeClr val="bg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rPr>
                        <a:t>入力</a:t>
                      </a:r>
                      <a:r>
                        <a:rPr lang="en-US" altLang="ja-JP" sz="2400" kern="100" dirty="0">
                          <a:solidFill>
                            <a:schemeClr val="bg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rPr>
                        <a:t>)</a:t>
                      </a:r>
                    </a:p>
                    <a:p>
                      <a:pPr algn="just">
                        <a:spcAft>
                          <a:spcPts val="0"/>
                        </a:spcAft>
                      </a:pPr>
                      <a:r>
                        <a:rPr lang="en-US" altLang="ja-JP" sz="2400" kern="100" dirty="0">
                          <a:solidFill>
                            <a:schemeClr val="bg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rPr>
                        <a:t>4 8 9 12 3 (</a:t>
                      </a:r>
                      <a:r>
                        <a:rPr lang="ja-JP" altLang="en-US" sz="2400" kern="100" dirty="0">
                          <a:solidFill>
                            <a:schemeClr val="bg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rPr>
                        <a:t>入力</a:t>
                      </a:r>
                      <a:r>
                        <a:rPr lang="en-US" altLang="ja-JP" sz="2400" kern="100" dirty="0">
                          <a:solidFill>
                            <a:schemeClr val="bg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rPr>
                        <a:t>)</a:t>
                      </a:r>
                    </a:p>
                    <a:p>
                      <a:pPr algn="just">
                        <a:spcAft>
                          <a:spcPts val="0"/>
                        </a:spcAft>
                      </a:pPr>
                      <a:r>
                        <a:rPr lang="en-US" altLang="ja-JP" sz="2400" kern="100" dirty="0">
                          <a:solidFill>
                            <a:schemeClr val="bg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rPr>
                        <a:t>0 0 0 0 0   (</a:t>
                      </a:r>
                      <a:r>
                        <a:rPr lang="ja-JP" altLang="en-US" sz="2400" kern="100" dirty="0">
                          <a:solidFill>
                            <a:schemeClr val="bg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rPr>
                        <a:t>入力</a:t>
                      </a:r>
                      <a:r>
                        <a:rPr lang="en-US" altLang="ja-JP" sz="2400" kern="100" dirty="0">
                          <a:solidFill>
                            <a:schemeClr val="bg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rPr>
                        <a:t>)</a:t>
                      </a:r>
                      <a:endParaRPr lang="en-US" sz="2400" kern="100" dirty="0">
                        <a:solidFill>
                          <a:schemeClr val="bg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endParaRPr>
                    </a:p>
                    <a:p>
                      <a:pPr algn="just">
                        <a:spcAft>
                          <a:spcPts val="0"/>
                        </a:spcAft>
                      </a:pPr>
                      <a:r>
                        <a:rPr lang="en-US" sz="2400" kern="100" dirty="0">
                          <a:solidFill>
                            <a:schemeClr val="bg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rPr>
                        <a:t>6 5 7 8 10</a:t>
                      </a:r>
                      <a:endParaRPr lang="ja-JP" sz="1800" kern="100" dirty="0">
                        <a:solidFill>
                          <a:schemeClr val="bg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endParaRPr>
                    </a:p>
                    <a:p>
                      <a:pPr algn="just">
                        <a:spcAft>
                          <a:spcPts val="0"/>
                        </a:spcAft>
                      </a:pPr>
                      <a:r>
                        <a:rPr lang="en-US" sz="2400" kern="100" dirty="0">
                          <a:solidFill>
                            <a:schemeClr val="bg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rPr>
                        <a:t>4 12 10 11 4</a:t>
                      </a:r>
                      <a:endParaRPr lang="ja-JP" sz="1800" kern="100" dirty="0">
                        <a:solidFill>
                          <a:schemeClr val="bg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endParaRPr>
                    </a:p>
                    <a:p>
                      <a:pPr algn="just">
                        <a:spcAft>
                          <a:spcPts val="0"/>
                        </a:spcAft>
                      </a:pPr>
                      <a:r>
                        <a:rPr lang="en-US" sz="2400" kern="100" dirty="0">
                          <a:solidFill>
                            <a:schemeClr val="bg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rPr>
                        <a:t>2 2 3 4 5</a:t>
                      </a:r>
                      <a:endParaRPr lang="ja-JP" sz="1800" kern="100" dirty="0">
                        <a:solidFill>
                          <a:schemeClr val="bg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endParaRPr>
                    </a:p>
                    <a:p>
                      <a:pPr algn="just">
                        <a:spcAft>
                          <a:spcPts val="0"/>
                        </a:spcAft>
                      </a:pPr>
                      <a:r>
                        <a:rPr lang="en-US" sz="2400" kern="100" dirty="0">
                          <a:solidFill>
                            <a:schemeClr val="bg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rPr>
                        <a:t>6 10 11 14 5</a:t>
                      </a:r>
                      <a:endParaRPr lang="en-US" sz="1800" kern="100" dirty="0">
                        <a:solidFill>
                          <a:schemeClr val="bg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endParaRPr>
                    </a:p>
                    <a:p>
                      <a:pPr algn="just">
                        <a:spcAft>
                          <a:spcPts val="0"/>
                        </a:spcAft>
                      </a:pPr>
                      <a:r>
                        <a:rPr lang="en-US" sz="2400" kern="100" dirty="0">
                          <a:solidFill>
                            <a:schemeClr val="bg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rPr>
                        <a:t>2 2 2 2 2</a:t>
                      </a:r>
                      <a:endParaRPr lang="ja-JP" sz="1800" kern="100" dirty="0">
                        <a:solidFill>
                          <a:schemeClr val="bg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947920593"/>
                  </a:ext>
                </a:extLst>
              </a:tr>
            </a:tbl>
          </a:graphicData>
        </a:graphic>
      </p:graphicFrame>
      <p:sp>
        <p:nvSpPr>
          <p:cNvPr id="8" name="テキスト ボックス 7">
            <a:extLst>
              <a:ext uri="{FF2B5EF4-FFF2-40B4-BE49-F238E27FC236}">
                <a16:creationId xmlns:a16="http://schemas.microsoft.com/office/drawing/2014/main" id="{7922D506-3345-4FFE-B86C-2B3E7303C08A}"/>
              </a:ext>
            </a:extLst>
          </p:cNvPr>
          <p:cNvSpPr txBox="1"/>
          <p:nvPr/>
        </p:nvSpPr>
        <p:spPr>
          <a:xfrm>
            <a:off x="6699749" y="827314"/>
            <a:ext cx="4615541" cy="461665"/>
          </a:xfrm>
          <a:prstGeom prst="rect">
            <a:avLst/>
          </a:prstGeom>
          <a:noFill/>
        </p:spPr>
        <p:txBody>
          <a:bodyPr wrap="square" rtlCol="0">
            <a:spAutoFit/>
          </a:bodyPr>
          <a:lstStyle/>
          <a:p>
            <a:r>
              <a:rPr kumimoji="1" lang="ja-JP" altLang="en-US" sz="2400" dirty="0"/>
              <a:t>入力値に</a:t>
            </a:r>
            <a:r>
              <a:rPr kumimoji="1" lang="en-US" altLang="ja-JP" sz="2400" dirty="0"/>
              <a:t>2</a:t>
            </a:r>
            <a:r>
              <a:rPr kumimoji="1" lang="ja-JP" altLang="en-US" sz="2400" dirty="0"/>
              <a:t>を加えたものを出力</a:t>
            </a:r>
          </a:p>
        </p:txBody>
      </p:sp>
    </p:spTree>
    <p:extLst>
      <p:ext uri="{BB962C8B-B14F-4D97-AF65-F5344CB8AC3E}">
        <p14:creationId xmlns:p14="http://schemas.microsoft.com/office/powerpoint/2010/main" val="4133884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4">
            <a:extLst>
              <a:ext uri="{FF2B5EF4-FFF2-40B4-BE49-F238E27FC236}">
                <a16:creationId xmlns:a16="http://schemas.microsoft.com/office/drawing/2014/main" id="{27E4A87A-1B40-46E5-AB71-3FAB2DC78DF1}"/>
              </a:ext>
            </a:extLst>
          </p:cNvPr>
          <p:cNvGraphicFramePr>
            <a:graphicFrameLocks noGrp="1"/>
          </p:cNvGraphicFramePr>
          <p:nvPr>
            <p:extLst>
              <p:ext uri="{D42A27DB-BD31-4B8C-83A1-F6EECF244321}">
                <p14:modId xmlns:p14="http://schemas.microsoft.com/office/powerpoint/2010/main" val="1755283339"/>
              </p:ext>
            </p:extLst>
          </p:nvPr>
        </p:nvGraphicFramePr>
        <p:xfrm>
          <a:off x="787510" y="1618343"/>
          <a:ext cx="10707804" cy="4905828"/>
        </p:xfrm>
        <a:graphic>
          <a:graphicData uri="http://schemas.openxmlformats.org/drawingml/2006/table">
            <a:tbl>
              <a:tblPr firstRow="1" firstCol="1" bandRow="1"/>
              <a:tblGrid>
                <a:gridCol w="5353902">
                  <a:extLst>
                    <a:ext uri="{9D8B030D-6E8A-4147-A177-3AD203B41FA5}">
                      <a16:colId xmlns:a16="http://schemas.microsoft.com/office/drawing/2014/main" val="1401837883"/>
                    </a:ext>
                  </a:extLst>
                </a:gridCol>
                <a:gridCol w="5353902">
                  <a:extLst>
                    <a:ext uri="{9D8B030D-6E8A-4147-A177-3AD203B41FA5}">
                      <a16:colId xmlns:a16="http://schemas.microsoft.com/office/drawing/2014/main" val="968750057"/>
                    </a:ext>
                  </a:extLst>
                </a:gridCol>
              </a:tblGrid>
              <a:tr h="4905828">
                <a:tc>
                  <a:txBody>
                    <a:bodyPr/>
                    <a:lstStyle/>
                    <a:p>
                      <a:pPr algn="l">
                        <a:lnSpc>
                          <a:spcPct val="100000"/>
                        </a:lnSpc>
                        <a:spcAft>
                          <a:spcPts val="0"/>
                        </a:spcAft>
                      </a:pPr>
                      <a:r>
                        <a:rPr lang="en-US" sz="16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#include </a:t>
                      </a:r>
                      <a:r>
                        <a:rPr lang="en-US" sz="16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&lt;</a:t>
                      </a:r>
                      <a:r>
                        <a:rPr lang="en-US" sz="1600" kern="0" dirty="0" err="1">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stdio.h</a:t>
                      </a:r>
                      <a:r>
                        <a:rPr lang="en-US" sz="16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&gt;</a:t>
                      </a:r>
                      <a:endParaRPr 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sz="16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main() {</a:t>
                      </a:r>
                      <a:endParaRPr 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sz="16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a:t>
                      </a:r>
                      <a:r>
                        <a:rPr lang="en-US" sz="16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4</a:t>
                      </a: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sz="16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3</a:t>
                      </a: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B[</a:t>
                      </a:r>
                      <a:r>
                        <a:rPr lang="en-US" sz="16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3</a:t>
                      </a: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sz="16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5</a:t>
                      </a: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C[</a:t>
                      </a:r>
                      <a:r>
                        <a:rPr lang="en-US" sz="16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4</a:t>
                      </a: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sz="16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5</a:t>
                      </a: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 { </a:t>
                      </a:r>
                      <a:r>
                        <a:rPr lang="en-US" sz="16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sz="16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sz="16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j, k;</a:t>
                      </a:r>
                      <a:endParaRPr 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sz="1600" kern="0" dirty="0">
                          <a:solidFill>
                            <a:srgbClr val="008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sz="1600" kern="0" dirty="0">
                          <a:solidFill>
                            <a:srgbClr val="008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入力部分</a:t>
                      </a:r>
                      <a:r>
                        <a:rPr lang="en-US" sz="1600" kern="0" dirty="0">
                          <a:solidFill>
                            <a:srgbClr val="008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sz="16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sz="16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"A:\n"</a:t>
                      </a: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sz="16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for</a:t>
                      </a: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sz="16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sz="16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sz="16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&lt; </a:t>
                      </a:r>
                      <a:r>
                        <a:rPr lang="en-US" sz="16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4</a:t>
                      </a: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sz="16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sz="16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for</a:t>
                      </a: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(j = </a:t>
                      </a:r>
                      <a:r>
                        <a:rPr lang="en-US" sz="16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j &lt; </a:t>
                      </a:r>
                      <a:r>
                        <a:rPr lang="en-US" sz="16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3</a:t>
                      </a: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sz="16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j++</a:t>
                      </a: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sz="16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scanf</a:t>
                      </a: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sz="16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"%d"</a:t>
                      </a: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&amp;A[</a:t>
                      </a:r>
                      <a:r>
                        <a:rPr lang="en-US" sz="16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][j]);</a:t>
                      </a:r>
                      <a:endParaRPr 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sz="16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sz="16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"B:\n"</a:t>
                      </a: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sz="16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for</a:t>
                      </a: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sz="16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sz="16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sz="16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&lt; </a:t>
                      </a:r>
                      <a:r>
                        <a:rPr lang="en-US" sz="16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3</a:t>
                      </a: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sz="16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sz="16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for</a:t>
                      </a: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(j = </a:t>
                      </a:r>
                      <a:r>
                        <a:rPr lang="en-US" sz="16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j &lt; </a:t>
                      </a:r>
                      <a:r>
                        <a:rPr lang="en-US" sz="16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5</a:t>
                      </a: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sz="16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j++</a:t>
                      </a: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sz="16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scanf</a:t>
                      </a: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sz="16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"%d"</a:t>
                      </a: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&amp;B[</a:t>
                      </a:r>
                      <a:r>
                        <a:rPr lang="en-US" sz="16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][j]);</a:t>
                      </a:r>
                      <a:endParaRPr 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43089" marR="43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600" kern="0" dirty="0">
                          <a:solidFill>
                            <a:srgbClr val="008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600" kern="0" dirty="0">
                          <a:solidFill>
                            <a:srgbClr val="008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積を計算する部分</a:t>
                      </a:r>
                      <a:r>
                        <a:rPr lang="en-US" altLang="ja-JP" sz="1600" kern="0" dirty="0">
                          <a:solidFill>
                            <a:srgbClr val="008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6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for</a:t>
                      </a: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6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sz="16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6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&lt; </a:t>
                      </a:r>
                      <a:r>
                        <a:rPr lang="en-US" altLang="ja-JP" sz="16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4</a:t>
                      </a: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6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6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for</a:t>
                      </a: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(j = </a:t>
                      </a:r>
                      <a:r>
                        <a:rPr lang="en-US" altLang="ja-JP" sz="16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j &lt; </a:t>
                      </a:r>
                      <a:r>
                        <a:rPr lang="en-US" altLang="ja-JP" sz="16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5</a:t>
                      </a: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6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j++</a:t>
                      </a: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6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for</a:t>
                      </a: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(k = </a:t>
                      </a:r>
                      <a:r>
                        <a:rPr lang="en-US" altLang="ja-JP" sz="16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k &lt; </a:t>
                      </a:r>
                      <a:r>
                        <a:rPr lang="en-US" altLang="ja-JP" sz="16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3</a:t>
                      </a: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k++) {</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C[</a:t>
                      </a:r>
                      <a:r>
                        <a:rPr lang="en-US" altLang="ja-JP" sz="16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][j] += A[</a:t>
                      </a:r>
                      <a:r>
                        <a:rPr lang="en-US" altLang="ja-JP" sz="16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][k] * B[k][j];</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600" kern="0" dirty="0">
                          <a:solidFill>
                            <a:srgbClr val="008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1600" kern="0" dirty="0">
                          <a:solidFill>
                            <a:srgbClr val="008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出力部分</a:t>
                      </a:r>
                      <a:r>
                        <a:rPr lang="en-US" altLang="ja-JP" sz="1600" kern="0" dirty="0">
                          <a:solidFill>
                            <a:srgbClr val="008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6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for</a:t>
                      </a: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6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sz="16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6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&lt; </a:t>
                      </a:r>
                      <a:r>
                        <a:rPr lang="en-US" altLang="ja-JP" sz="16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4</a:t>
                      </a: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6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6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for</a:t>
                      </a: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(j = </a:t>
                      </a:r>
                      <a:r>
                        <a:rPr lang="en-US" altLang="ja-JP" sz="16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j &lt; </a:t>
                      </a:r>
                      <a:r>
                        <a:rPr lang="en-US" altLang="ja-JP" sz="16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5</a:t>
                      </a: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6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j++</a:t>
                      </a: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6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6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"%d "</a:t>
                      </a: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C[</a:t>
                      </a:r>
                      <a:r>
                        <a:rPr lang="en-US" altLang="ja-JP" sz="16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][j]);</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6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6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"\n"</a:t>
                      </a: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6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6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ct val="100000"/>
                        </a:lnSpc>
                        <a:spcAft>
                          <a:spcPts val="0"/>
                        </a:spcAft>
                      </a:pP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43089" marR="43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655545"/>
                  </a:ext>
                </a:extLst>
              </a:tr>
            </a:tbl>
          </a:graphicData>
        </a:graphic>
      </p:graphicFrame>
      <p:sp>
        <p:nvSpPr>
          <p:cNvPr id="6" name="テキスト ボックス 5">
            <a:extLst>
              <a:ext uri="{FF2B5EF4-FFF2-40B4-BE49-F238E27FC236}">
                <a16:creationId xmlns:a16="http://schemas.microsoft.com/office/drawing/2014/main" id="{F099F30C-1A98-4540-89D1-C7D6DD4483F1}"/>
              </a:ext>
            </a:extLst>
          </p:cNvPr>
          <p:cNvSpPr txBox="1"/>
          <p:nvPr/>
        </p:nvSpPr>
        <p:spPr>
          <a:xfrm>
            <a:off x="6699750" y="827314"/>
            <a:ext cx="4200480" cy="461665"/>
          </a:xfrm>
          <a:prstGeom prst="rect">
            <a:avLst/>
          </a:prstGeom>
          <a:noFill/>
        </p:spPr>
        <p:txBody>
          <a:bodyPr wrap="square" rtlCol="0">
            <a:spAutoFit/>
          </a:bodyPr>
          <a:lstStyle/>
          <a:p>
            <a:r>
              <a:rPr lang="en-US" altLang="ja-JP" sz="2400" dirty="0"/>
              <a:t>4×3</a:t>
            </a:r>
            <a:r>
              <a:rPr lang="ja-JP" altLang="en-US" sz="2400" dirty="0"/>
              <a:t>行列と</a:t>
            </a:r>
            <a:r>
              <a:rPr lang="en-US" altLang="ja-JP" sz="2400" dirty="0"/>
              <a:t>3×5</a:t>
            </a:r>
            <a:r>
              <a:rPr lang="ja-JP" altLang="en-US" sz="2400" dirty="0"/>
              <a:t>行列の積</a:t>
            </a:r>
            <a:endParaRPr kumimoji="1" lang="ja-JP" altLang="en-US" sz="2400" dirty="0"/>
          </a:p>
        </p:txBody>
      </p:sp>
    </p:spTree>
    <p:extLst>
      <p:ext uri="{BB962C8B-B14F-4D97-AF65-F5344CB8AC3E}">
        <p14:creationId xmlns:p14="http://schemas.microsoft.com/office/powerpoint/2010/main" val="4163082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FD7C2094-8168-4E9C-B867-63288844401D}"/>
              </a:ext>
            </a:extLst>
          </p:cNvPr>
          <p:cNvSpPr/>
          <p:nvPr/>
        </p:nvSpPr>
        <p:spPr>
          <a:xfrm>
            <a:off x="341084" y="2282095"/>
            <a:ext cx="6756401" cy="2554545"/>
          </a:xfrm>
          <a:prstGeom prst="rect">
            <a:avLst/>
          </a:prstGeom>
        </p:spPr>
        <p:txBody>
          <a:bodyPr wrap="square">
            <a:spAutoFit/>
          </a:bodyPr>
          <a:lstStyle/>
          <a:p>
            <a:r>
              <a:rPr lang="en-US" altLang="ja-JP" sz="2000" kern="0" dirty="0">
                <a:solidFill>
                  <a:srgbClr val="008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sz="2000" kern="0" dirty="0">
                <a:solidFill>
                  <a:srgbClr val="008000"/>
                </a:solidFill>
                <a:latin typeface="Consolas" panose="020B0609020204030204" pitchFamily="49" charset="0"/>
                <a:ea typeface="ＭＳ Ｐゴシック" panose="020B0600070205080204" pitchFamily="50" charset="-128"/>
                <a:cs typeface="ＭＳ Ｐゴシック" panose="020B0600070205080204" pitchFamily="50" charset="-128"/>
              </a:rPr>
              <a:t>積を計算する部分</a:t>
            </a:r>
            <a:r>
              <a:rPr lang="en-US" altLang="ja-JP" sz="2000" kern="0" dirty="0">
                <a:solidFill>
                  <a:srgbClr val="008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for</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0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sz="2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&lt; </a:t>
            </a:r>
            <a:r>
              <a:rPr lang="en-US" altLang="ja-JP" sz="2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4</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for</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(j = </a:t>
            </a:r>
            <a:r>
              <a:rPr lang="en-US" altLang="ja-JP" sz="2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j &lt; </a:t>
            </a:r>
            <a:r>
              <a:rPr lang="en-US" altLang="ja-JP" sz="2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5</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j++</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for</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(k = </a:t>
            </a:r>
            <a:r>
              <a:rPr lang="en-US" altLang="ja-JP" sz="2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k &lt; </a:t>
            </a:r>
            <a:r>
              <a:rPr lang="en-US" altLang="ja-JP" sz="2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3</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k++)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C[</a:t>
            </a:r>
            <a:r>
              <a:rPr lang="en-US" altLang="ja-JP" sz="20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][j] += A[</a:t>
            </a:r>
            <a:r>
              <a:rPr lang="en-US" altLang="ja-JP" sz="20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][k] * B[k][j];</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701C1B5-18DD-4064-B7D1-070A67D6CB1F}"/>
                  </a:ext>
                </a:extLst>
              </p:cNvPr>
              <p:cNvSpPr txBox="1"/>
              <p:nvPr/>
            </p:nvSpPr>
            <p:spPr>
              <a:xfrm>
                <a:off x="7865710" y="3152383"/>
                <a:ext cx="2139368" cy="10386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𝑐</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nary>
                        <m:naryPr>
                          <m:chr m:val="∑"/>
                          <m:ctrlPr>
                            <a:rPr kumimoji="1" lang="en-US" altLang="ja-JP" sz="2400" b="0" i="1" smtClean="0">
                              <a:latin typeface="Cambria Math" panose="02040503050406030204" pitchFamily="18" charset="0"/>
                            </a:rPr>
                          </m:ctrlPr>
                        </m:naryPr>
                        <m:sub>
                          <m:r>
                            <m:rPr>
                              <m:brk m:alnAt="23"/>
                            </m:rPr>
                            <a:rPr kumimoji="1" lang="en-US" altLang="ja-JP" sz="2400" b="0" i="1" smtClean="0">
                              <a:latin typeface="Cambria Math" panose="02040503050406030204" pitchFamily="18" charset="0"/>
                            </a:rPr>
                            <m:t>𝑘</m:t>
                          </m:r>
                          <m:r>
                            <a:rPr kumimoji="1" lang="en-US" altLang="ja-JP" sz="2400" b="0" i="1" smtClean="0">
                              <a:latin typeface="Cambria Math" panose="02040503050406030204" pitchFamily="18" charset="0"/>
                            </a:rPr>
                            <m:t>=0</m:t>
                          </m:r>
                        </m:sub>
                        <m:sup>
                          <m:r>
                            <a:rPr kumimoji="1" lang="en-US" altLang="ja-JP" sz="2400" b="0" i="1" smtClean="0">
                              <a:latin typeface="Cambria Math" panose="02040503050406030204" pitchFamily="18" charset="0"/>
                            </a:rPr>
                            <m:t>2</m:t>
                          </m:r>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𝑎</m:t>
                              </m:r>
                            </m:e>
                            <m:sub>
                              <m:r>
                                <a:rPr kumimoji="1" lang="en-US" altLang="ja-JP" sz="2400" b="0" i="1" smtClean="0">
                                  <a:latin typeface="Cambria Math" panose="02040503050406030204" pitchFamily="18" charset="0"/>
                                </a:rPr>
                                <m:t>𝑖𝑘</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𝑏</m:t>
                              </m:r>
                            </m:e>
                            <m:sub>
                              <m:r>
                                <a:rPr kumimoji="1" lang="en-US" altLang="ja-JP" sz="2400" b="0" i="1" smtClean="0">
                                  <a:latin typeface="Cambria Math" panose="02040503050406030204" pitchFamily="18" charset="0"/>
                                </a:rPr>
                                <m:t>𝑘𝑗</m:t>
                              </m:r>
                            </m:sub>
                          </m:sSub>
                        </m:e>
                      </m:nary>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E701C1B5-18DD-4064-B7D1-070A67D6CB1F}"/>
                  </a:ext>
                </a:extLst>
              </p:cNvPr>
              <p:cNvSpPr txBox="1">
                <a:spLocks noRot="1" noChangeAspect="1" noMove="1" noResize="1" noEditPoints="1" noAdjustHandles="1" noChangeArrowheads="1" noChangeShapeType="1" noTextEdit="1"/>
              </p:cNvSpPr>
              <p:nvPr/>
            </p:nvSpPr>
            <p:spPr>
              <a:xfrm>
                <a:off x="7865710" y="3152383"/>
                <a:ext cx="2139368" cy="1038618"/>
              </a:xfrm>
              <a:prstGeom prst="rect">
                <a:avLst/>
              </a:prstGeom>
              <a:blipFill>
                <a:blip r:embed="rId2"/>
                <a:stretch>
                  <a:fillRect/>
                </a:stretch>
              </a:blipFill>
            </p:spPr>
            <p:txBody>
              <a:bodyPr/>
              <a:lstStyle/>
              <a:p>
                <a:r>
                  <a:rPr lang="ja-JP" altLang="en-US">
                    <a:noFill/>
                  </a:rPr>
                  <a:t> </a:t>
                </a:r>
              </a:p>
            </p:txBody>
          </p:sp>
        </mc:Fallback>
      </mc:AlternateContent>
      <p:sp>
        <p:nvSpPr>
          <p:cNvPr id="8" name="右中かっこ 7">
            <a:extLst>
              <a:ext uri="{FF2B5EF4-FFF2-40B4-BE49-F238E27FC236}">
                <a16:creationId xmlns:a16="http://schemas.microsoft.com/office/drawing/2014/main" id="{B8ECA8F4-6A28-4072-A3E8-17FAEF29FACA}"/>
              </a:ext>
            </a:extLst>
          </p:cNvPr>
          <p:cNvSpPr/>
          <p:nvPr/>
        </p:nvSpPr>
        <p:spPr>
          <a:xfrm>
            <a:off x="7315200" y="3276601"/>
            <a:ext cx="332795" cy="914400"/>
          </a:xfrm>
          <a:prstGeom prst="rightBrace">
            <a:avLst>
              <a:gd name="adj1" fmla="val 25820"/>
              <a:gd name="adj2" fmla="val 50000"/>
            </a:avLst>
          </a:prstGeom>
          <a:ln/>
        </p:spPr>
        <p:style>
          <a:lnRef idx="3">
            <a:schemeClr val="accent2"/>
          </a:lnRef>
          <a:fillRef idx="0">
            <a:schemeClr val="accent2"/>
          </a:fillRef>
          <a:effectRef idx="2">
            <a:schemeClr val="accent2"/>
          </a:effectRef>
          <a:fontRef idx="minor">
            <a:schemeClr val="tx1"/>
          </a:fontRef>
        </p:style>
        <p:txBody>
          <a:bodyPr rtlCol="0" anchor="ctr"/>
          <a:lstStyle/>
          <a:p>
            <a:pPr algn="ctr"/>
            <a:endParaRPr kumimoji="1" lang="ja-JP" altLang="en-US" dirty="0"/>
          </a:p>
        </p:txBody>
      </p:sp>
    </p:spTree>
    <p:extLst>
      <p:ext uri="{BB962C8B-B14F-4D97-AF65-F5344CB8AC3E}">
        <p14:creationId xmlns:p14="http://schemas.microsoft.com/office/powerpoint/2010/main" val="3986730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71CD72C6-E5C7-4094-8F76-38B33AA60099}"/>
              </a:ext>
            </a:extLst>
          </p:cNvPr>
          <p:cNvSpPr/>
          <p:nvPr/>
        </p:nvSpPr>
        <p:spPr>
          <a:xfrm>
            <a:off x="400665" y="981217"/>
            <a:ext cx="10011697" cy="5355312"/>
          </a:xfrm>
          <a:prstGeom prst="rect">
            <a:avLst/>
          </a:prstGeom>
        </p:spPr>
        <p:txBody>
          <a:bodyPr wrap="square">
            <a:spAutoFit/>
          </a:bodyPr>
          <a:lstStyle/>
          <a:p>
            <a:r>
              <a:rPr lang="en-US" altLang="ja-JP" sz="1600" dirty="0">
                <a:solidFill>
                  <a:srgbClr val="0000FF"/>
                </a:solidFill>
                <a:latin typeface="Consolas" panose="020B0609020204030204" pitchFamily="49" charset="0"/>
              </a:rPr>
              <a:t>#include </a:t>
            </a:r>
            <a:r>
              <a:rPr lang="en-US" altLang="ja-JP" sz="1600" dirty="0">
                <a:solidFill>
                  <a:srgbClr val="A31515"/>
                </a:solidFill>
                <a:latin typeface="Consolas" panose="020B0609020204030204" pitchFamily="49" charset="0"/>
              </a:rPr>
              <a:t>&lt;</a:t>
            </a:r>
            <a:r>
              <a:rPr lang="en-US" altLang="ja-JP" sz="1600" dirty="0" err="1">
                <a:solidFill>
                  <a:srgbClr val="A31515"/>
                </a:solidFill>
                <a:latin typeface="Consolas" panose="020B0609020204030204" pitchFamily="49" charset="0"/>
              </a:rPr>
              <a:t>stdio.h</a:t>
            </a:r>
            <a:r>
              <a:rPr lang="en-US" altLang="ja-JP" sz="1600" dirty="0">
                <a:solidFill>
                  <a:srgbClr val="A31515"/>
                </a:solidFill>
                <a:latin typeface="Consolas" panose="020B0609020204030204" pitchFamily="49" charset="0"/>
              </a:rPr>
              <a:t>&gt;</a:t>
            </a:r>
            <a:endParaRPr lang="en-US" altLang="ja-JP" sz="1600" dirty="0">
              <a:solidFill>
                <a:srgbClr val="000000"/>
              </a:solidFill>
              <a:latin typeface="Consolas" panose="020B0609020204030204" pitchFamily="49" charset="0"/>
            </a:endParaRPr>
          </a:p>
          <a:p>
            <a:br>
              <a:rPr lang="en-US" altLang="ja-JP" sz="1600" dirty="0">
                <a:solidFill>
                  <a:srgbClr val="000000"/>
                </a:solidFill>
                <a:latin typeface="Consolas" panose="020B0609020204030204" pitchFamily="49" charset="0"/>
              </a:rPr>
            </a:br>
            <a:r>
              <a:rPr lang="en-US" altLang="ja-JP" sz="1600" dirty="0">
                <a:solidFill>
                  <a:srgbClr val="0000FF"/>
                </a:solidFill>
                <a:latin typeface="Consolas" panose="020B0609020204030204" pitchFamily="49" charset="0"/>
              </a:rPr>
              <a:t>int</a:t>
            </a:r>
            <a:r>
              <a:rPr lang="en-US" altLang="ja-JP" sz="1600" dirty="0">
                <a:solidFill>
                  <a:srgbClr val="000000"/>
                </a:solidFill>
                <a:latin typeface="Consolas" panose="020B0609020204030204" pitchFamily="49" charset="0"/>
              </a:rPr>
              <a:t> main(</a:t>
            </a:r>
            <a:r>
              <a:rPr lang="en-US" altLang="ja-JP" sz="1600" dirty="0">
                <a:solidFill>
                  <a:srgbClr val="0000FF"/>
                </a:solidFill>
                <a:latin typeface="Consolas" panose="020B0609020204030204" pitchFamily="49" charset="0"/>
              </a:rPr>
              <a:t>void</a:t>
            </a:r>
            <a:r>
              <a:rPr lang="en-US" altLang="ja-JP" sz="1600" dirty="0">
                <a:solidFill>
                  <a:srgbClr val="000000"/>
                </a:solidFill>
                <a:latin typeface="Consolas" panose="020B0609020204030204" pitchFamily="49" charset="0"/>
              </a:rPr>
              <a:t>) {</a:t>
            </a:r>
          </a:p>
          <a:p>
            <a:pPr lvl="1"/>
            <a:r>
              <a:rPr lang="en-US" altLang="ja-JP" sz="1600" dirty="0">
                <a:solidFill>
                  <a:srgbClr val="0000FF"/>
                </a:solidFill>
                <a:latin typeface="Consolas" panose="020B0609020204030204" pitchFamily="49" charset="0"/>
              </a:rPr>
              <a:t>int</a:t>
            </a:r>
            <a:r>
              <a:rPr lang="en-US" altLang="ja-JP" sz="1600" dirty="0">
                <a:solidFill>
                  <a:srgbClr val="000000"/>
                </a:solidFill>
                <a:latin typeface="Consolas" panose="020B0609020204030204" pitchFamily="49" charset="0"/>
              </a:rPr>
              <a:t> pan[</a:t>
            </a:r>
            <a:r>
              <a:rPr lang="en-US" altLang="ja-JP" sz="1600" dirty="0">
                <a:solidFill>
                  <a:srgbClr val="09885A"/>
                </a:solidFill>
                <a:latin typeface="Consolas" panose="020B0609020204030204" pitchFamily="49" charset="0"/>
              </a:rPr>
              <a:t>3</a:t>
            </a:r>
            <a:r>
              <a:rPr lang="en-US" altLang="ja-JP" sz="1600" dirty="0">
                <a:solidFill>
                  <a:srgbClr val="000000"/>
                </a:solidFill>
                <a:latin typeface="Consolas" panose="020B0609020204030204" pitchFamily="49" charset="0"/>
              </a:rPr>
              <a:t>][</a:t>
            </a:r>
            <a:r>
              <a:rPr lang="en-US" altLang="ja-JP" sz="1600" dirty="0">
                <a:solidFill>
                  <a:srgbClr val="09885A"/>
                </a:solidFill>
                <a:latin typeface="Consolas" panose="020B0609020204030204" pitchFamily="49" charset="0"/>
              </a:rPr>
              <a:t>3</a:t>
            </a:r>
            <a:r>
              <a:rPr lang="en-US" altLang="ja-JP" sz="1600" dirty="0">
                <a:solidFill>
                  <a:srgbClr val="000000"/>
                </a:solidFill>
                <a:latin typeface="Consolas" panose="020B0609020204030204" pitchFamily="49" charset="0"/>
              </a:rPr>
              <a:t>];</a:t>
            </a:r>
          </a:p>
          <a:p>
            <a:pPr lvl="1"/>
            <a:r>
              <a:rPr lang="en-US" altLang="ja-JP" sz="1600" dirty="0">
                <a:solidFill>
                  <a:srgbClr val="0000FF"/>
                </a:solidFill>
                <a:latin typeface="Consolas" panose="020B0609020204030204" pitchFamily="49" charset="0"/>
              </a:rPr>
              <a:t>int</a:t>
            </a:r>
            <a:r>
              <a:rPr lang="en-US" altLang="ja-JP" sz="1600" dirty="0">
                <a:solidFill>
                  <a:srgbClr val="000000"/>
                </a:solidFill>
                <a:latin typeface="Consolas" panose="020B0609020204030204" pitchFamily="49" charset="0"/>
              </a:rPr>
              <a:t> </a:t>
            </a:r>
            <a:r>
              <a:rPr lang="en-US" altLang="ja-JP" sz="1600" dirty="0" err="1">
                <a:solidFill>
                  <a:srgbClr val="000000"/>
                </a:solidFill>
                <a:latin typeface="Consolas" panose="020B0609020204030204" pitchFamily="49" charset="0"/>
              </a:rPr>
              <a:t>i</a:t>
            </a:r>
            <a:r>
              <a:rPr lang="en-US" altLang="ja-JP" sz="1600" dirty="0">
                <a:solidFill>
                  <a:srgbClr val="000000"/>
                </a:solidFill>
                <a:latin typeface="Consolas" panose="020B0609020204030204" pitchFamily="49" charset="0"/>
              </a:rPr>
              <a:t>, j;</a:t>
            </a:r>
          </a:p>
          <a:p>
            <a:pPr lvl="1"/>
            <a:br>
              <a:rPr lang="en-US" altLang="ja-JP" sz="1600" dirty="0">
                <a:solidFill>
                  <a:srgbClr val="000000"/>
                </a:solidFill>
                <a:latin typeface="Consolas" panose="020B0609020204030204" pitchFamily="49" charset="0"/>
              </a:rPr>
            </a:br>
            <a:r>
              <a:rPr lang="en-US" altLang="ja-JP" sz="1600" dirty="0">
                <a:solidFill>
                  <a:srgbClr val="0000FF"/>
                </a:solidFill>
                <a:latin typeface="Consolas" panose="020B0609020204030204" pitchFamily="49" charset="0"/>
              </a:rPr>
              <a:t>for</a:t>
            </a:r>
            <a:r>
              <a:rPr lang="en-US" altLang="ja-JP" sz="1600" dirty="0">
                <a:solidFill>
                  <a:srgbClr val="000000"/>
                </a:solidFill>
                <a:latin typeface="Consolas" panose="020B0609020204030204" pitchFamily="49" charset="0"/>
              </a:rPr>
              <a:t>(</a:t>
            </a:r>
            <a:r>
              <a:rPr lang="en-US" altLang="ja-JP" sz="1600" dirty="0" err="1">
                <a:solidFill>
                  <a:srgbClr val="000000"/>
                </a:solidFill>
                <a:latin typeface="Consolas" panose="020B0609020204030204" pitchFamily="49" charset="0"/>
              </a:rPr>
              <a:t>i</a:t>
            </a:r>
            <a:r>
              <a:rPr lang="en-US" altLang="ja-JP" sz="1600" dirty="0">
                <a:solidFill>
                  <a:srgbClr val="000000"/>
                </a:solidFill>
                <a:latin typeface="Consolas" panose="020B0609020204030204" pitchFamily="49" charset="0"/>
              </a:rPr>
              <a:t> = </a:t>
            </a:r>
            <a:r>
              <a:rPr lang="en-US" altLang="ja-JP" sz="1600" dirty="0">
                <a:solidFill>
                  <a:srgbClr val="09885A"/>
                </a:solidFill>
                <a:latin typeface="Consolas" panose="020B0609020204030204" pitchFamily="49" charset="0"/>
              </a:rPr>
              <a:t>0</a:t>
            </a:r>
            <a:r>
              <a:rPr lang="en-US" altLang="ja-JP" sz="1600" dirty="0">
                <a:solidFill>
                  <a:srgbClr val="000000"/>
                </a:solidFill>
                <a:latin typeface="Consolas" panose="020B0609020204030204" pitchFamily="49" charset="0"/>
              </a:rPr>
              <a:t>; </a:t>
            </a:r>
            <a:r>
              <a:rPr lang="en-US" altLang="ja-JP" sz="1600" dirty="0" err="1">
                <a:solidFill>
                  <a:srgbClr val="000000"/>
                </a:solidFill>
                <a:latin typeface="Consolas" panose="020B0609020204030204" pitchFamily="49" charset="0"/>
              </a:rPr>
              <a:t>i</a:t>
            </a:r>
            <a:r>
              <a:rPr lang="en-US" altLang="ja-JP" sz="1600" dirty="0">
                <a:solidFill>
                  <a:srgbClr val="000000"/>
                </a:solidFill>
                <a:latin typeface="Consolas" panose="020B0609020204030204" pitchFamily="49" charset="0"/>
              </a:rPr>
              <a:t> &lt; </a:t>
            </a:r>
            <a:r>
              <a:rPr lang="en-US" altLang="ja-JP" sz="1600" dirty="0">
                <a:solidFill>
                  <a:srgbClr val="09885A"/>
                </a:solidFill>
                <a:latin typeface="Consolas" panose="020B0609020204030204" pitchFamily="49" charset="0"/>
              </a:rPr>
              <a:t>4</a:t>
            </a:r>
            <a:r>
              <a:rPr lang="en-US" altLang="ja-JP" sz="1600" dirty="0">
                <a:solidFill>
                  <a:srgbClr val="000000"/>
                </a:solidFill>
                <a:latin typeface="Consolas" panose="020B0609020204030204" pitchFamily="49" charset="0"/>
              </a:rPr>
              <a:t>; </a:t>
            </a:r>
            <a:r>
              <a:rPr lang="en-US" altLang="ja-JP" sz="1600" dirty="0" err="1">
                <a:solidFill>
                  <a:srgbClr val="000000"/>
                </a:solidFill>
                <a:latin typeface="Consolas" panose="020B0609020204030204" pitchFamily="49" charset="0"/>
              </a:rPr>
              <a:t>i</a:t>
            </a:r>
            <a:r>
              <a:rPr lang="en-US" altLang="ja-JP" sz="1600" dirty="0">
                <a:solidFill>
                  <a:srgbClr val="000000"/>
                </a:solidFill>
                <a:latin typeface="Consolas" panose="020B0609020204030204" pitchFamily="49" charset="0"/>
              </a:rPr>
              <a:t>++) {</a:t>
            </a:r>
          </a:p>
          <a:p>
            <a:pPr lvl="2"/>
            <a:r>
              <a:rPr lang="en-US" altLang="ja-JP" sz="1600" dirty="0">
                <a:solidFill>
                  <a:srgbClr val="0000FF"/>
                </a:solidFill>
                <a:latin typeface="Consolas" panose="020B0609020204030204" pitchFamily="49" charset="0"/>
              </a:rPr>
              <a:t>for</a:t>
            </a:r>
            <a:r>
              <a:rPr lang="en-US" altLang="ja-JP" sz="1600" dirty="0">
                <a:solidFill>
                  <a:srgbClr val="000000"/>
                </a:solidFill>
                <a:latin typeface="Consolas" panose="020B0609020204030204" pitchFamily="49" charset="0"/>
              </a:rPr>
              <a:t>(j = </a:t>
            </a:r>
            <a:r>
              <a:rPr lang="en-US" altLang="ja-JP" sz="1600" dirty="0">
                <a:solidFill>
                  <a:srgbClr val="09885A"/>
                </a:solidFill>
                <a:latin typeface="Consolas" panose="020B0609020204030204" pitchFamily="49" charset="0"/>
              </a:rPr>
              <a:t>0</a:t>
            </a:r>
            <a:r>
              <a:rPr lang="en-US" altLang="ja-JP" sz="1600" dirty="0">
                <a:solidFill>
                  <a:srgbClr val="000000"/>
                </a:solidFill>
                <a:latin typeface="Consolas" panose="020B0609020204030204" pitchFamily="49" charset="0"/>
              </a:rPr>
              <a:t>; j &lt; </a:t>
            </a:r>
            <a:r>
              <a:rPr lang="en-US" altLang="ja-JP" sz="1600" dirty="0">
                <a:solidFill>
                  <a:srgbClr val="09885A"/>
                </a:solidFill>
                <a:latin typeface="Consolas" panose="020B0609020204030204" pitchFamily="49" charset="0"/>
              </a:rPr>
              <a:t>3</a:t>
            </a:r>
            <a:r>
              <a:rPr lang="en-US" altLang="ja-JP" sz="1600" dirty="0">
                <a:solidFill>
                  <a:srgbClr val="000000"/>
                </a:solidFill>
                <a:latin typeface="Consolas" panose="020B0609020204030204" pitchFamily="49" charset="0"/>
              </a:rPr>
              <a:t>; </a:t>
            </a:r>
            <a:r>
              <a:rPr lang="en-US" altLang="ja-JP" sz="1600" dirty="0" err="1">
                <a:solidFill>
                  <a:srgbClr val="000000"/>
                </a:solidFill>
                <a:latin typeface="Consolas" panose="020B0609020204030204" pitchFamily="49" charset="0"/>
              </a:rPr>
              <a:t>j++</a:t>
            </a:r>
            <a:r>
              <a:rPr lang="en-US" altLang="ja-JP" sz="1600" dirty="0">
                <a:solidFill>
                  <a:srgbClr val="000000"/>
                </a:solidFill>
                <a:latin typeface="Consolas" panose="020B0609020204030204" pitchFamily="49" charset="0"/>
              </a:rPr>
              <a:t>) {</a:t>
            </a:r>
          </a:p>
          <a:p>
            <a:pPr lvl="3"/>
            <a:r>
              <a:rPr lang="en-US" altLang="ja-JP" sz="1600" dirty="0" err="1">
                <a:solidFill>
                  <a:srgbClr val="000000"/>
                </a:solidFill>
                <a:latin typeface="Consolas" panose="020B0609020204030204" pitchFamily="49" charset="0"/>
              </a:rPr>
              <a:t>scanf</a:t>
            </a:r>
            <a:r>
              <a:rPr lang="en-US" altLang="ja-JP" sz="1600" dirty="0">
                <a:solidFill>
                  <a:srgbClr val="000000"/>
                </a:solidFill>
                <a:latin typeface="Consolas" panose="020B0609020204030204" pitchFamily="49" charset="0"/>
              </a:rPr>
              <a:t>(</a:t>
            </a:r>
            <a:r>
              <a:rPr lang="en-US" altLang="ja-JP" sz="1600" dirty="0">
                <a:solidFill>
                  <a:srgbClr val="A31515"/>
                </a:solidFill>
                <a:latin typeface="Consolas" panose="020B0609020204030204" pitchFamily="49" charset="0"/>
              </a:rPr>
              <a:t>"%d"</a:t>
            </a:r>
            <a:r>
              <a:rPr lang="en-US" altLang="ja-JP" sz="1600" dirty="0">
                <a:solidFill>
                  <a:srgbClr val="000000"/>
                </a:solidFill>
                <a:latin typeface="Consolas" panose="020B0609020204030204" pitchFamily="49" charset="0"/>
              </a:rPr>
              <a:t>, &amp;pan[</a:t>
            </a:r>
            <a:r>
              <a:rPr lang="en-US" altLang="ja-JP" sz="1600" dirty="0" err="1">
                <a:solidFill>
                  <a:srgbClr val="000000"/>
                </a:solidFill>
                <a:latin typeface="Consolas" panose="020B0609020204030204" pitchFamily="49" charset="0"/>
              </a:rPr>
              <a:t>i</a:t>
            </a:r>
            <a:r>
              <a:rPr lang="en-US" altLang="ja-JP" sz="1600" dirty="0">
                <a:solidFill>
                  <a:srgbClr val="000000"/>
                </a:solidFill>
                <a:latin typeface="Consolas" panose="020B0609020204030204" pitchFamily="49" charset="0"/>
              </a:rPr>
              <a:t>][j]);</a:t>
            </a:r>
          </a:p>
          <a:p>
            <a:pPr lvl="2"/>
            <a:r>
              <a:rPr lang="en-US" altLang="ja-JP" sz="1600" dirty="0">
                <a:solidFill>
                  <a:srgbClr val="000000"/>
                </a:solidFill>
                <a:latin typeface="Consolas" panose="020B0609020204030204" pitchFamily="49" charset="0"/>
              </a:rPr>
              <a:t>}</a:t>
            </a:r>
          </a:p>
          <a:p>
            <a:pPr lvl="1"/>
            <a:r>
              <a:rPr lang="en-US" altLang="ja-JP" sz="1600" dirty="0">
                <a:solidFill>
                  <a:srgbClr val="000000"/>
                </a:solidFill>
                <a:latin typeface="Consolas" panose="020B0609020204030204" pitchFamily="49" charset="0"/>
              </a:rPr>
              <a:t>}</a:t>
            </a:r>
          </a:p>
          <a:p>
            <a:pPr lvl="1"/>
            <a:br>
              <a:rPr lang="en-US" altLang="ja-JP" sz="1600" dirty="0">
                <a:solidFill>
                  <a:srgbClr val="000000"/>
                </a:solidFill>
                <a:latin typeface="Consolas" panose="020B0609020204030204" pitchFamily="49" charset="0"/>
              </a:rPr>
            </a:br>
            <a:r>
              <a:rPr lang="en-US" altLang="ja-JP" sz="1600" dirty="0" err="1">
                <a:solidFill>
                  <a:srgbClr val="000000"/>
                </a:solidFill>
                <a:latin typeface="Consolas" panose="020B0609020204030204" pitchFamily="49" charset="0"/>
              </a:rPr>
              <a:t>printf</a:t>
            </a:r>
            <a:r>
              <a:rPr lang="en-US" altLang="ja-JP" sz="1600" dirty="0">
                <a:solidFill>
                  <a:srgbClr val="000000"/>
                </a:solidFill>
                <a:latin typeface="Consolas" panose="020B0609020204030204" pitchFamily="49" charset="0"/>
              </a:rPr>
              <a:t>(</a:t>
            </a:r>
            <a:r>
              <a:rPr lang="en-US" altLang="ja-JP" sz="1600" dirty="0">
                <a:solidFill>
                  <a:srgbClr val="A31515"/>
                </a:solidFill>
                <a:latin typeface="Consolas" panose="020B0609020204030204" pitchFamily="49" charset="0"/>
              </a:rPr>
              <a:t>"Ichiro:\n"</a:t>
            </a:r>
            <a:r>
              <a:rPr lang="en-US" altLang="ja-JP" sz="1600" dirty="0">
                <a:solidFill>
                  <a:srgbClr val="000000"/>
                </a:solidFill>
                <a:latin typeface="Consolas" panose="020B0609020204030204" pitchFamily="49" charset="0"/>
              </a:rPr>
              <a:t>)</a:t>
            </a:r>
          </a:p>
          <a:p>
            <a:pPr lvl="1"/>
            <a:r>
              <a:rPr lang="en-US" altLang="ja-JP" sz="1600" dirty="0" err="1">
                <a:solidFill>
                  <a:srgbClr val="000000"/>
                </a:solidFill>
                <a:latin typeface="Consolas" panose="020B0609020204030204" pitchFamily="49" charset="0"/>
              </a:rPr>
              <a:t>printf</a:t>
            </a:r>
            <a:r>
              <a:rPr lang="en-US" altLang="ja-JP" sz="1600" dirty="0">
                <a:solidFill>
                  <a:srgbClr val="000000"/>
                </a:solidFill>
                <a:latin typeface="Consolas" panose="020B0609020204030204" pitchFamily="49" charset="0"/>
              </a:rPr>
              <a:t>(</a:t>
            </a:r>
            <a:r>
              <a:rPr lang="en-US" altLang="ja-JP" sz="1600" dirty="0">
                <a:solidFill>
                  <a:srgbClr val="A31515"/>
                </a:solidFill>
                <a:latin typeface="Consolas" panose="020B0609020204030204" pitchFamily="49" charset="0"/>
              </a:rPr>
              <a:t>"</a:t>
            </a:r>
            <a:r>
              <a:rPr lang="en-US" altLang="ja-JP" sz="1600" dirty="0" err="1">
                <a:solidFill>
                  <a:srgbClr val="A31515"/>
                </a:solidFill>
                <a:latin typeface="Consolas" panose="020B0609020204030204" pitchFamily="49" charset="0"/>
              </a:rPr>
              <a:t>Anpan</a:t>
            </a:r>
            <a:r>
              <a:rPr lang="en-US" altLang="ja-JP" sz="1600" dirty="0">
                <a:solidFill>
                  <a:srgbClr val="A31515"/>
                </a:solidFill>
                <a:latin typeface="Consolas" panose="020B0609020204030204" pitchFamily="49" charset="0"/>
              </a:rPr>
              <a:t>: %d, </a:t>
            </a:r>
            <a:r>
              <a:rPr lang="en-US" altLang="ja-JP" sz="1600" dirty="0" err="1">
                <a:solidFill>
                  <a:srgbClr val="A31515"/>
                </a:solidFill>
                <a:latin typeface="Consolas" panose="020B0609020204030204" pitchFamily="49" charset="0"/>
              </a:rPr>
              <a:t>Shokupan</a:t>
            </a:r>
            <a:r>
              <a:rPr lang="en-US" altLang="ja-JP" sz="1600" dirty="0">
                <a:solidFill>
                  <a:srgbClr val="A31515"/>
                </a:solidFill>
                <a:latin typeface="Consolas" panose="020B0609020204030204" pitchFamily="49" charset="0"/>
              </a:rPr>
              <a:t>: %d, </a:t>
            </a:r>
            <a:r>
              <a:rPr lang="en-US" altLang="ja-JP" sz="1600" dirty="0" err="1">
                <a:solidFill>
                  <a:srgbClr val="A31515"/>
                </a:solidFill>
                <a:latin typeface="Consolas" panose="020B0609020204030204" pitchFamily="49" charset="0"/>
              </a:rPr>
              <a:t>Currypan</a:t>
            </a:r>
            <a:r>
              <a:rPr lang="en-US" altLang="ja-JP" sz="1600" dirty="0">
                <a:solidFill>
                  <a:srgbClr val="A31515"/>
                </a:solidFill>
                <a:latin typeface="Consolas" panose="020B0609020204030204" pitchFamily="49" charset="0"/>
              </a:rPr>
              <a:t>: %d\n"</a:t>
            </a:r>
            <a:r>
              <a:rPr lang="en-US" altLang="ja-JP" sz="1600" dirty="0">
                <a:solidFill>
                  <a:srgbClr val="000000"/>
                </a:solidFill>
                <a:latin typeface="Consolas" panose="020B0609020204030204" pitchFamily="49" charset="0"/>
              </a:rPr>
              <a:t>, pan[</a:t>
            </a:r>
            <a:r>
              <a:rPr lang="en-US" altLang="ja-JP" sz="1600" dirty="0">
                <a:solidFill>
                  <a:srgbClr val="09885A"/>
                </a:solidFill>
                <a:latin typeface="Consolas" panose="020B0609020204030204" pitchFamily="49" charset="0"/>
              </a:rPr>
              <a:t>0</a:t>
            </a:r>
            <a:r>
              <a:rPr lang="en-US" altLang="ja-JP" sz="1600" dirty="0">
                <a:solidFill>
                  <a:srgbClr val="000000"/>
                </a:solidFill>
                <a:latin typeface="Consolas" panose="020B0609020204030204" pitchFamily="49" charset="0"/>
              </a:rPr>
              <a:t>][</a:t>
            </a:r>
            <a:r>
              <a:rPr lang="en-US" altLang="ja-JP" sz="1600" dirty="0">
                <a:solidFill>
                  <a:srgbClr val="09885A"/>
                </a:solidFill>
                <a:latin typeface="Consolas" panose="020B0609020204030204" pitchFamily="49" charset="0"/>
              </a:rPr>
              <a:t>0</a:t>
            </a:r>
            <a:r>
              <a:rPr lang="en-US" altLang="ja-JP" sz="1600" dirty="0">
                <a:solidFill>
                  <a:srgbClr val="000000"/>
                </a:solidFill>
                <a:latin typeface="Consolas" panose="020B0609020204030204" pitchFamily="49" charset="0"/>
              </a:rPr>
              <a:t>], pan[</a:t>
            </a:r>
            <a:r>
              <a:rPr lang="en-US" altLang="ja-JP" sz="1600" dirty="0">
                <a:solidFill>
                  <a:srgbClr val="09885A"/>
                </a:solidFill>
                <a:latin typeface="Consolas" panose="020B0609020204030204" pitchFamily="49" charset="0"/>
              </a:rPr>
              <a:t>0</a:t>
            </a:r>
            <a:r>
              <a:rPr lang="en-US" altLang="ja-JP" sz="1600" dirty="0">
                <a:solidFill>
                  <a:srgbClr val="000000"/>
                </a:solidFill>
                <a:latin typeface="Consolas" panose="020B0609020204030204" pitchFamily="49" charset="0"/>
              </a:rPr>
              <a:t>][</a:t>
            </a:r>
            <a:r>
              <a:rPr lang="en-US" altLang="ja-JP" sz="1600" dirty="0">
                <a:solidFill>
                  <a:srgbClr val="09885A"/>
                </a:solidFill>
                <a:latin typeface="Consolas" panose="020B0609020204030204" pitchFamily="49" charset="0"/>
              </a:rPr>
              <a:t>1</a:t>
            </a:r>
            <a:r>
              <a:rPr lang="en-US" altLang="ja-JP" sz="1600" dirty="0">
                <a:solidFill>
                  <a:srgbClr val="000000"/>
                </a:solidFill>
                <a:latin typeface="Consolas" panose="020B0609020204030204" pitchFamily="49" charset="0"/>
              </a:rPr>
              <a:t>], pan[</a:t>
            </a:r>
            <a:r>
              <a:rPr lang="en-US" altLang="ja-JP" sz="1600" dirty="0">
                <a:solidFill>
                  <a:srgbClr val="09885A"/>
                </a:solidFill>
                <a:latin typeface="Consolas" panose="020B0609020204030204" pitchFamily="49" charset="0"/>
              </a:rPr>
              <a:t>0</a:t>
            </a:r>
            <a:r>
              <a:rPr lang="en-US" altLang="ja-JP" sz="1600" dirty="0">
                <a:solidFill>
                  <a:srgbClr val="000000"/>
                </a:solidFill>
                <a:latin typeface="Consolas" panose="020B0609020204030204" pitchFamily="49" charset="0"/>
              </a:rPr>
              <a:t>][</a:t>
            </a:r>
            <a:r>
              <a:rPr lang="en-US" altLang="ja-JP" sz="1600" dirty="0">
                <a:solidFill>
                  <a:srgbClr val="09885A"/>
                </a:solidFill>
                <a:latin typeface="Consolas" panose="020B0609020204030204" pitchFamily="49" charset="0"/>
              </a:rPr>
              <a:t>2</a:t>
            </a:r>
            <a:r>
              <a:rPr lang="en-US" altLang="ja-JP" sz="1600" dirty="0">
                <a:solidFill>
                  <a:srgbClr val="000000"/>
                </a:solidFill>
                <a:latin typeface="Consolas" panose="020B0609020204030204" pitchFamily="49" charset="0"/>
              </a:rPr>
              <a:t>]);</a:t>
            </a:r>
          </a:p>
          <a:p>
            <a:pPr lvl="1"/>
            <a:r>
              <a:rPr lang="en-US" altLang="ja-JP" sz="1600" dirty="0" err="1">
                <a:solidFill>
                  <a:srgbClr val="000000"/>
                </a:solidFill>
                <a:latin typeface="Consolas" panose="020B0609020204030204" pitchFamily="49" charset="0"/>
              </a:rPr>
              <a:t>printf</a:t>
            </a:r>
            <a:r>
              <a:rPr lang="en-US" altLang="ja-JP" sz="1600" dirty="0">
                <a:solidFill>
                  <a:srgbClr val="000000"/>
                </a:solidFill>
                <a:latin typeface="Consolas" panose="020B0609020204030204" pitchFamily="49" charset="0"/>
              </a:rPr>
              <a:t>(</a:t>
            </a:r>
            <a:r>
              <a:rPr lang="en-US" altLang="ja-JP" sz="1600" dirty="0">
                <a:solidFill>
                  <a:srgbClr val="A31515"/>
                </a:solidFill>
                <a:latin typeface="Consolas" panose="020B0609020204030204" pitchFamily="49" charset="0"/>
              </a:rPr>
              <a:t>"Jiro:\n"</a:t>
            </a:r>
            <a:r>
              <a:rPr lang="en-US" altLang="ja-JP" sz="1600" dirty="0">
                <a:solidFill>
                  <a:srgbClr val="000000"/>
                </a:solidFill>
                <a:latin typeface="Consolas" panose="020B0609020204030204" pitchFamily="49" charset="0"/>
              </a:rPr>
              <a:t>)</a:t>
            </a:r>
          </a:p>
          <a:p>
            <a:pPr lvl="1"/>
            <a:r>
              <a:rPr lang="en-US" altLang="ja-JP" sz="1600" dirty="0" err="1">
                <a:solidFill>
                  <a:srgbClr val="000000"/>
                </a:solidFill>
                <a:latin typeface="Consolas" panose="020B0609020204030204" pitchFamily="49" charset="0"/>
              </a:rPr>
              <a:t>printf</a:t>
            </a:r>
            <a:r>
              <a:rPr lang="en-US" altLang="ja-JP" sz="1600" dirty="0">
                <a:solidFill>
                  <a:srgbClr val="000000"/>
                </a:solidFill>
                <a:latin typeface="Consolas" panose="020B0609020204030204" pitchFamily="49" charset="0"/>
              </a:rPr>
              <a:t>(</a:t>
            </a:r>
            <a:r>
              <a:rPr lang="en-US" altLang="ja-JP" sz="1600" dirty="0">
                <a:solidFill>
                  <a:srgbClr val="A31515"/>
                </a:solidFill>
                <a:latin typeface="Consolas" panose="020B0609020204030204" pitchFamily="49" charset="0"/>
              </a:rPr>
              <a:t>"</a:t>
            </a:r>
            <a:r>
              <a:rPr lang="en-US" altLang="ja-JP" sz="1600" dirty="0" err="1">
                <a:solidFill>
                  <a:srgbClr val="A31515"/>
                </a:solidFill>
                <a:latin typeface="Consolas" panose="020B0609020204030204" pitchFamily="49" charset="0"/>
              </a:rPr>
              <a:t>Anpan</a:t>
            </a:r>
            <a:r>
              <a:rPr lang="en-US" altLang="ja-JP" sz="1600" dirty="0">
                <a:solidFill>
                  <a:srgbClr val="A31515"/>
                </a:solidFill>
                <a:latin typeface="Consolas" panose="020B0609020204030204" pitchFamily="49" charset="0"/>
              </a:rPr>
              <a:t>: %d, </a:t>
            </a:r>
            <a:r>
              <a:rPr lang="en-US" altLang="ja-JP" sz="1600" dirty="0" err="1">
                <a:solidFill>
                  <a:srgbClr val="A31515"/>
                </a:solidFill>
                <a:latin typeface="Consolas" panose="020B0609020204030204" pitchFamily="49" charset="0"/>
              </a:rPr>
              <a:t>Shokupan</a:t>
            </a:r>
            <a:r>
              <a:rPr lang="en-US" altLang="ja-JP" sz="1600" dirty="0">
                <a:solidFill>
                  <a:srgbClr val="A31515"/>
                </a:solidFill>
                <a:latin typeface="Consolas" panose="020B0609020204030204" pitchFamily="49" charset="0"/>
              </a:rPr>
              <a:t>: %d, </a:t>
            </a:r>
            <a:r>
              <a:rPr lang="en-US" altLang="ja-JP" sz="1600" dirty="0" err="1">
                <a:solidFill>
                  <a:srgbClr val="A31515"/>
                </a:solidFill>
                <a:latin typeface="Consolas" panose="020B0609020204030204" pitchFamily="49" charset="0"/>
              </a:rPr>
              <a:t>Currypan</a:t>
            </a:r>
            <a:r>
              <a:rPr lang="en-US" altLang="ja-JP" sz="1600" dirty="0">
                <a:solidFill>
                  <a:srgbClr val="A31515"/>
                </a:solidFill>
                <a:latin typeface="Consolas" panose="020B0609020204030204" pitchFamily="49" charset="0"/>
              </a:rPr>
              <a:t>: %d\n"</a:t>
            </a:r>
            <a:r>
              <a:rPr lang="en-US" altLang="ja-JP" sz="1600" dirty="0">
                <a:solidFill>
                  <a:srgbClr val="000000"/>
                </a:solidFill>
                <a:latin typeface="Consolas" panose="020B0609020204030204" pitchFamily="49" charset="0"/>
              </a:rPr>
              <a:t>, pan[</a:t>
            </a:r>
            <a:r>
              <a:rPr lang="en-US" altLang="ja-JP" sz="1600" dirty="0">
                <a:solidFill>
                  <a:srgbClr val="09885A"/>
                </a:solidFill>
                <a:latin typeface="Consolas" panose="020B0609020204030204" pitchFamily="49" charset="0"/>
              </a:rPr>
              <a:t>1</a:t>
            </a:r>
            <a:r>
              <a:rPr lang="en-US" altLang="ja-JP" sz="1600" dirty="0">
                <a:solidFill>
                  <a:srgbClr val="000000"/>
                </a:solidFill>
                <a:latin typeface="Consolas" panose="020B0609020204030204" pitchFamily="49" charset="0"/>
              </a:rPr>
              <a:t>][</a:t>
            </a:r>
            <a:r>
              <a:rPr lang="en-US" altLang="ja-JP" sz="1600" dirty="0">
                <a:solidFill>
                  <a:srgbClr val="09885A"/>
                </a:solidFill>
                <a:latin typeface="Consolas" panose="020B0609020204030204" pitchFamily="49" charset="0"/>
              </a:rPr>
              <a:t>0</a:t>
            </a:r>
            <a:r>
              <a:rPr lang="en-US" altLang="ja-JP" sz="1600" dirty="0">
                <a:solidFill>
                  <a:srgbClr val="000000"/>
                </a:solidFill>
                <a:latin typeface="Consolas" panose="020B0609020204030204" pitchFamily="49" charset="0"/>
              </a:rPr>
              <a:t>], pan[</a:t>
            </a:r>
            <a:r>
              <a:rPr lang="en-US" altLang="ja-JP" sz="1600" dirty="0">
                <a:solidFill>
                  <a:srgbClr val="09885A"/>
                </a:solidFill>
                <a:latin typeface="Consolas" panose="020B0609020204030204" pitchFamily="49" charset="0"/>
              </a:rPr>
              <a:t>1</a:t>
            </a:r>
            <a:r>
              <a:rPr lang="en-US" altLang="ja-JP" sz="1600" dirty="0">
                <a:solidFill>
                  <a:srgbClr val="000000"/>
                </a:solidFill>
                <a:latin typeface="Consolas" panose="020B0609020204030204" pitchFamily="49" charset="0"/>
              </a:rPr>
              <a:t>][</a:t>
            </a:r>
            <a:r>
              <a:rPr lang="en-US" altLang="ja-JP" sz="1600" dirty="0">
                <a:solidFill>
                  <a:srgbClr val="09885A"/>
                </a:solidFill>
                <a:latin typeface="Consolas" panose="020B0609020204030204" pitchFamily="49" charset="0"/>
              </a:rPr>
              <a:t>1</a:t>
            </a:r>
            <a:r>
              <a:rPr lang="en-US" altLang="ja-JP" sz="1600" dirty="0">
                <a:solidFill>
                  <a:srgbClr val="000000"/>
                </a:solidFill>
                <a:latin typeface="Consolas" panose="020B0609020204030204" pitchFamily="49" charset="0"/>
              </a:rPr>
              <a:t>], pan[</a:t>
            </a:r>
            <a:r>
              <a:rPr lang="en-US" altLang="ja-JP" sz="1600" dirty="0">
                <a:solidFill>
                  <a:srgbClr val="09885A"/>
                </a:solidFill>
                <a:latin typeface="Consolas" panose="020B0609020204030204" pitchFamily="49" charset="0"/>
              </a:rPr>
              <a:t>1</a:t>
            </a:r>
            <a:r>
              <a:rPr lang="en-US" altLang="ja-JP" sz="1600" dirty="0">
                <a:solidFill>
                  <a:srgbClr val="000000"/>
                </a:solidFill>
                <a:latin typeface="Consolas" panose="020B0609020204030204" pitchFamily="49" charset="0"/>
              </a:rPr>
              <a:t>][</a:t>
            </a:r>
            <a:r>
              <a:rPr lang="en-US" altLang="ja-JP" sz="1600" dirty="0">
                <a:solidFill>
                  <a:srgbClr val="09885A"/>
                </a:solidFill>
                <a:latin typeface="Consolas" panose="020B0609020204030204" pitchFamily="49" charset="0"/>
              </a:rPr>
              <a:t>2</a:t>
            </a:r>
            <a:r>
              <a:rPr lang="en-US" altLang="ja-JP" sz="1600" dirty="0">
                <a:solidFill>
                  <a:srgbClr val="000000"/>
                </a:solidFill>
                <a:latin typeface="Consolas" panose="020B0609020204030204" pitchFamily="49" charset="0"/>
              </a:rPr>
              <a:t>]);</a:t>
            </a:r>
          </a:p>
          <a:p>
            <a:pPr lvl="1"/>
            <a:r>
              <a:rPr lang="en-US" altLang="ja-JP" sz="1600" dirty="0" err="1">
                <a:solidFill>
                  <a:srgbClr val="000000"/>
                </a:solidFill>
                <a:latin typeface="Consolas" panose="020B0609020204030204" pitchFamily="49" charset="0"/>
              </a:rPr>
              <a:t>printf</a:t>
            </a:r>
            <a:r>
              <a:rPr lang="en-US" altLang="ja-JP" sz="1600" dirty="0">
                <a:solidFill>
                  <a:srgbClr val="000000"/>
                </a:solidFill>
                <a:latin typeface="Consolas" panose="020B0609020204030204" pitchFamily="49" charset="0"/>
              </a:rPr>
              <a:t>(</a:t>
            </a:r>
            <a:r>
              <a:rPr lang="en-US" altLang="ja-JP" sz="1600" dirty="0">
                <a:solidFill>
                  <a:srgbClr val="A31515"/>
                </a:solidFill>
                <a:latin typeface="Consolas" panose="020B0609020204030204" pitchFamily="49" charset="0"/>
              </a:rPr>
              <a:t>"</a:t>
            </a:r>
            <a:r>
              <a:rPr lang="en-US" altLang="ja-JP" sz="1600" dirty="0" err="1">
                <a:solidFill>
                  <a:srgbClr val="A31515"/>
                </a:solidFill>
                <a:latin typeface="Consolas" panose="020B0609020204030204" pitchFamily="49" charset="0"/>
              </a:rPr>
              <a:t>Saburo</a:t>
            </a:r>
            <a:r>
              <a:rPr lang="en-US" altLang="ja-JP" sz="1600" dirty="0">
                <a:solidFill>
                  <a:srgbClr val="A31515"/>
                </a:solidFill>
                <a:latin typeface="Consolas" panose="020B0609020204030204" pitchFamily="49" charset="0"/>
              </a:rPr>
              <a:t>:\n"</a:t>
            </a:r>
            <a:r>
              <a:rPr lang="en-US" altLang="ja-JP" sz="1600" dirty="0">
                <a:solidFill>
                  <a:srgbClr val="000000"/>
                </a:solidFill>
                <a:latin typeface="Consolas" panose="020B0609020204030204" pitchFamily="49" charset="0"/>
              </a:rPr>
              <a:t>)</a:t>
            </a:r>
          </a:p>
          <a:p>
            <a:pPr lvl="1"/>
            <a:r>
              <a:rPr lang="en-US" altLang="ja-JP" sz="1600" dirty="0" err="1">
                <a:solidFill>
                  <a:srgbClr val="000000"/>
                </a:solidFill>
                <a:latin typeface="Consolas" panose="020B0609020204030204" pitchFamily="49" charset="0"/>
              </a:rPr>
              <a:t>printf</a:t>
            </a:r>
            <a:r>
              <a:rPr lang="en-US" altLang="ja-JP" sz="1600" dirty="0">
                <a:solidFill>
                  <a:srgbClr val="000000"/>
                </a:solidFill>
                <a:latin typeface="Consolas" panose="020B0609020204030204" pitchFamily="49" charset="0"/>
              </a:rPr>
              <a:t>(</a:t>
            </a:r>
            <a:r>
              <a:rPr lang="en-US" altLang="ja-JP" sz="1600" dirty="0">
                <a:solidFill>
                  <a:srgbClr val="A31515"/>
                </a:solidFill>
                <a:latin typeface="Consolas" panose="020B0609020204030204" pitchFamily="49" charset="0"/>
              </a:rPr>
              <a:t>"</a:t>
            </a:r>
            <a:r>
              <a:rPr lang="en-US" altLang="ja-JP" sz="1600" dirty="0" err="1">
                <a:solidFill>
                  <a:srgbClr val="A31515"/>
                </a:solidFill>
                <a:latin typeface="Consolas" panose="020B0609020204030204" pitchFamily="49" charset="0"/>
              </a:rPr>
              <a:t>Anpan</a:t>
            </a:r>
            <a:r>
              <a:rPr lang="en-US" altLang="ja-JP" sz="1600" dirty="0">
                <a:solidFill>
                  <a:srgbClr val="A31515"/>
                </a:solidFill>
                <a:latin typeface="Consolas" panose="020B0609020204030204" pitchFamily="49" charset="0"/>
              </a:rPr>
              <a:t>: %d, </a:t>
            </a:r>
            <a:r>
              <a:rPr lang="en-US" altLang="ja-JP" sz="1600" dirty="0" err="1">
                <a:solidFill>
                  <a:srgbClr val="A31515"/>
                </a:solidFill>
                <a:latin typeface="Consolas" panose="020B0609020204030204" pitchFamily="49" charset="0"/>
              </a:rPr>
              <a:t>Shokupan</a:t>
            </a:r>
            <a:r>
              <a:rPr lang="en-US" altLang="ja-JP" sz="1600" dirty="0">
                <a:solidFill>
                  <a:srgbClr val="A31515"/>
                </a:solidFill>
                <a:latin typeface="Consolas" panose="020B0609020204030204" pitchFamily="49" charset="0"/>
              </a:rPr>
              <a:t>: %d, </a:t>
            </a:r>
            <a:r>
              <a:rPr lang="en-US" altLang="ja-JP" sz="1600" dirty="0" err="1">
                <a:solidFill>
                  <a:srgbClr val="A31515"/>
                </a:solidFill>
                <a:latin typeface="Consolas" panose="020B0609020204030204" pitchFamily="49" charset="0"/>
              </a:rPr>
              <a:t>Currypan</a:t>
            </a:r>
            <a:r>
              <a:rPr lang="en-US" altLang="ja-JP" sz="1600" dirty="0">
                <a:solidFill>
                  <a:srgbClr val="A31515"/>
                </a:solidFill>
                <a:latin typeface="Consolas" panose="020B0609020204030204" pitchFamily="49" charset="0"/>
              </a:rPr>
              <a:t>: %d\n"</a:t>
            </a:r>
            <a:r>
              <a:rPr lang="en-US" altLang="ja-JP" sz="1600" dirty="0">
                <a:solidFill>
                  <a:srgbClr val="000000"/>
                </a:solidFill>
                <a:latin typeface="Consolas" panose="020B0609020204030204" pitchFamily="49" charset="0"/>
              </a:rPr>
              <a:t>, pan[</a:t>
            </a:r>
            <a:r>
              <a:rPr lang="en-US" altLang="ja-JP" sz="1600" dirty="0">
                <a:solidFill>
                  <a:srgbClr val="09885A"/>
                </a:solidFill>
                <a:latin typeface="Consolas" panose="020B0609020204030204" pitchFamily="49" charset="0"/>
              </a:rPr>
              <a:t>2</a:t>
            </a:r>
            <a:r>
              <a:rPr lang="en-US" altLang="ja-JP" sz="1600" dirty="0">
                <a:solidFill>
                  <a:srgbClr val="000000"/>
                </a:solidFill>
                <a:latin typeface="Consolas" panose="020B0609020204030204" pitchFamily="49" charset="0"/>
              </a:rPr>
              <a:t>][</a:t>
            </a:r>
            <a:r>
              <a:rPr lang="en-US" altLang="ja-JP" sz="1600" dirty="0">
                <a:solidFill>
                  <a:srgbClr val="09885A"/>
                </a:solidFill>
                <a:latin typeface="Consolas" panose="020B0609020204030204" pitchFamily="49" charset="0"/>
              </a:rPr>
              <a:t>0</a:t>
            </a:r>
            <a:r>
              <a:rPr lang="en-US" altLang="ja-JP" sz="1600" dirty="0">
                <a:solidFill>
                  <a:srgbClr val="000000"/>
                </a:solidFill>
                <a:latin typeface="Consolas" panose="020B0609020204030204" pitchFamily="49" charset="0"/>
              </a:rPr>
              <a:t>], pan[</a:t>
            </a:r>
            <a:r>
              <a:rPr lang="en-US" altLang="ja-JP" sz="1600" dirty="0">
                <a:solidFill>
                  <a:srgbClr val="09885A"/>
                </a:solidFill>
                <a:latin typeface="Consolas" panose="020B0609020204030204" pitchFamily="49" charset="0"/>
              </a:rPr>
              <a:t>2</a:t>
            </a:r>
            <a:r>
              <a:rPr lang="en-US" altLang="ja-JP" sz="1600" dirty="0">
                <a:solidFill>
                  <a:srgbClr val="000000"/>
                </a:solidFill>
                <a:latin typeface="Consolas" panose="020B0609020204030204" pitchFamily="49" charset="0"/>
              </a:rPr>
              <a:t>][</a:t>
            </a:r>
            <a:r>
              <a:rPr lang="en-US" altLang="ja-JP" sz="1600" dirty="0">
                <a:solidFill>
                  <a:srgbClr val="09885A"/>
                </a:solidFill>
                <a:latin typeface="Consolas" panose="020B0609020204030204" pitchFamily="49" charset="0"/>
              </a:rPr>
              <a:t>1</a:t>
            </a:r>
            <a:r>
              <a:rPr lang="en-US" altLang="ja-JP" sz="1600" dirty="0">
                <a:solidFill>
                  <a:srgbClr val="000000"/>
                </a:solidFill>
                <a:latin typeface="Consolas" panose="020B0609020204030204" pitchFamily="49" charset="0"/>
              </a:rPr>
              <a:t>], pan[</a:t>
            </a:r>
            <a:r>
              <a:rPr lang="en-US" altLang="ja-JP" sz="1600" dirty="0">
                <a:solidFill>
                  <a:srgbClr val="09885A"/>
                </a:solidFill>
                <a:latin typeface="Consolas" panose="020B0609020204030204" pitchFamily="49" charset="0"/>
              </a:rPr>
              <a:t>2</a:t>
            </a:r>
            <a:r>
              <a:rPr lang="en-US" altLang="ja-JP" sz="1600" dirty="0">
                <a:solidFill>
                  <a:srgbClr val="000000"/>
                </a:solidFill>
                <a:latin typeface="Consolas" panose="020B0609020204030204" pitchFamily="49" charset="0"/>
              </a:rPr>
              <a:t>][</a:t>
            </a:r>
            <a:r>
              <a:rPr lang="en-US" altLang="ja-JP" sz="1600" dirty="0">
                <a:solidFill>
                  <a:srgbClr val="09885A"/>
                </a:solidFill>
                <a:latin typeface="Consolas" panose="020B0609020204030204" pitchFamily="49" charset="0"/>
              </a:rPr>
              <a:t>2</a:t>
            </a:r>
            <a:r>
              <a:rPr lang="en-US" altLang="ja-JP" sz="1600" dirty="0">
                <a:solidFill>
                  <a:srgbClr val="000000"/>
                </a:solidFill>
                <a:latin typeface="Consolas" panose="020B0609020204030204" pitchFamily="49" charset="0"/>
              </a:rPr>
              <a:t>]);</a:t>
            </a:r>
          </a:p>
          <a:p>
            <a:pPr lvl="1"/>
            <a:br>
              <a:rPr lang="en-US" altLang="ja-JP" sz="1600" dirty="0">
                <a:solidFill>
                  <a:srgbClr val="000000"/>
                </a:solidFill>
                <a:latin typeface="Consolas" panose="020B0609020204030204" pitchFamily="49" charset="0"/>
              </a:rPr>
            </a:br>
            <a:r>
              <a:rPr lang="en-US" altLang="ja-JP" sz="1600" dirty="0">
                <a:solidFill>
                  <a:srgbClr val="0000FF"/>
                </a:solidFill>
                <a:latin typeface="Consolas" panose="020B0609020204030204" pitchFamily="49" charset="0"/>
              </a:rPr>
              <a:t>return</a:t>
            </a:r>
            <a:r>
              <a:rPr lang="en-US" altLang="ja-JP" sz="1600" dirty="0">
                <a:solidFill>
                  <a:srgbClr val="000000"/>
                </a:solidFill>
                <a:latin typeface="Consolas" panose="020B0609020204030204" pitchFamily="49" charset="0"/>
              </a:rPr>
              <a:t> </a:t>
            </a:r>
            <a:r>
              <a:rPr lang="en-US" altLang="ja-JP" sz="1600" dirty="0">
                <a:solidFill>
                  <a:srgbClr val="09885A"/>
                </a:solidFill>
                <a:latin typeface="Consolas" panose="020B0609020204030204" pitchFamily="49" charset="0"/>
              </a:rPr>
              <a:t>0</a:t>
            </a:r>
            <a:r>
              <a:rPr lang="en-US" altLang="ja-JP" sz="1600" dirty="0">
                <a:solidFill>
                  <a:srgbClr val="000000"/>
                </a:solidFill>
                <a:latin typeface="Consolas" panose="020B0609020204030204" pitchFamily="49" charset="0"/>
              </a:rPr>
              <a:t>; </a:t>
            </a:r>
          </a:p>
          <a:p>
            <a:r>
              <a:rPr lang="en-US" altLang="ja-JP" sz="1600" dirty="0">
                <a:solidFill>
                  <a:srgbClr val="000000"/>
                </a:solidFill>
                <a:latin typeface="Consolas" panose="020B0609020204030204" pitchFamily="49" charset="0"/>
              </a:rPr>
              <a:t>}</a:t>
            </a:r>
          </a:p>
        </p:txBody>
      </p:sp>
      <p:graphicFrame>
        <p:nvGraphicFramePr>
          <p:cNvPr id="5" name="表 4">
            <a:extLst>
              <a:ext uri="{FF2B5EF4-FFF2-40B4-BE49-F238E27FC236}">
                <a16:creationId xmlns:a16="http://schemas.microsoft.com/office/drawing/2014/main" id="{1FF5FAE0-8E3F-4064-87D8-15D1D88FE7F4}"/>
              </a:ext>
            </a:extLst>
          </p:cNvPr>
          <p:cNvGraphicFramePr>
            <a:graphicFrameLocks noGrp="1"/>
          </p:cNvGraphicFramePr>
          <p:nvPr>
            <p:extLst>
              <p:ext uri="{D42A27DB-BD31-4B8C-83A1-F6EECF244321}">
                <p14:modId xmlns:p14="http://schemas.microsoft.com/office/powerpoint/2010/main" val="1384401484"/>
              </p:ext>
            </p:extLst>
          </p:nvPr>
        </p:nvGraphicFramePr>
        <p:xfrm>
          <a:off x="6316406" y="1098553"/>
          <a:ext cx="4737510" cy="2560320"/>
        </p:xfrm>
        <a:graphic>
          <a:graphicData uri="http://schemas.openxmlformats.org/drawingml/2006/table">
            <a:tbl>
              <a:tblPr firstRow="1" bandRow="1">
                <a:tableStyleId>{073A0DAA-6AF3-43AB-8588-CEC1D06C72B9}</a:tableStyleId>
              </a:tblPr>
              <a:tblGrid>
                <a:gridCol w="4737510">
                  <a:extLst>
                    <a:ext uri="{9D8B030D-6E8A-4147-A177-3AD203B41FA5}">
                      <a16:colId xmlns:a16="http://schemas.microsoft.com/office/drawing/2014/main" val="455985482"/>
                    </a:ext>
                  </a:extLst>
                </a:gridCol>
              </a:tblGrid>
              <a:tr h="370840">
                <a:tc>
                  <a:txBody>
                    <a:bodyPr/>
                    <a:lstStyle/>
                    <a:p>
                      <a:r>
                        <a:rPr kumimoji="1" lang="en-US" altLang="ja-JP" dirty="0">
                          <a:latin typeface="ＭＳ ゴシック" panose="020B0609070205080204" pitchFamily="49" charset="-128"/>
                          <a:ea typeface="ＭＳ ゴシック" panose="020B0609070205080204" pitchFamily="49" charset="-128"/>
                        </a:rPr>
                        <a:t>1 1 3     (</a:t>
                      </a:r>
                      <a:r>
                        <a:rPr kumimoji="1" lang="ja-JP" altLang="en-US" dirty="0">
                          <a:latin typeface="ＭＳ ゴシック" panose="020B0609070205080204" pitchFamily="49" charset="-128"/>
                          <a:ea typeface="ＭＳ ゴシック" panose="020B0609070205080204" pitchFamily="49" charset="-128"/>
                        </a:rPr>
                        <a:t>入力</a:t>
                      </a:r>
                      <a:r>
                        <a:rPr kumimoji="1" lang="en-US" altLang="ja-JP" dirty="0">
                          <a:latin typeface="ＭＳ ゴシック" panose="020B0609070205080204" pitchFamily="49" charset="-128"/>
                          <a:ea typeface="ＭＳ ゴシック" panose="020B0609070205080204" pitchFamily="49" charset="-128"/>
                        </a:rPr>
                        <a:t>)</a:t>
                      </a:r>
                    </a:p>
                    <a:p>
                      <a:r>
                        <a:rPr kumimoji="1" lang="en-US" altLang="ja-JP" dirty="0">
                          <a:latin typeface="ＭＳ ゴシック" panose="020B0609070205080204" pitchFamily="49" charset="-128"/>
                          <a:ea typeface="ＭＳ ゴシック" panose="020B0609070205080204" pitchFamily="49" charset="-128"/>
                        </a:rPr>
                        <a:t>3 1 2     (</a:t>
                      </a:r>
                      <a:r>
                        <a:rPr kumimoji="1" lang="ja-JP" altLang="en-US" dirty="0">
                          <a:latin typeface="ＭＳ ゴシック" panose="020B0609070205080204" pitchFamily="49" charset="-128"/>
                          <a:ea typeface="ＭＳ ゴシック" panose="020B0609070205080204" pitchFamily="49" charset="-128"/>
                        </a:rPr>
                        <a:t>入力</a:t>
                      </a:r>
                      <a:r>
                        <a:rPr kumimoji="1" lang="en-US" altLang="ja-JP" dirty="0">
                          <a:latin typeface="ＭＳ ゴシック" panose="020B0609070205080204" pitchFamily="49" charset="-128"/>
                          <a:ea typeface="ＭＳ ゴシック" panose="020B0609070205080204" pitchFamily="49" charset="-128"/>
                        </a:rPr>
                        <a:t>)</a:t>
                      </a:r>
                    </a:p>
                    <a:p>
                      <a:r>
                        <a:rPr kumimoji="1" lang="en-US" altLang="ja-JP" dirty="0">
                          <a:latin typeface="ＭＳ ゴシック" panose="020B0609070205080204" pitchFamily="49" charset="-128"/>
                          <a:ea typeface="ＭＳ ゴシック" panose="020B0609070205080204" pitchFamily="49" charset="-128"/>
                        </a:rPr>
                        <a:t>5 100 100 (</a:t>
                      </a:r>
                      <a:r>
                        <a:rPr kumimoji="1" lang="ja-JP" altLang="en-US" dirty="0">
                          <a:latin typeface="ＭＳ ゴシック" panose="020B0609070205080204" pitchFamily="49" charset="-128"/>
                          <a:ea typeface="ＭＳ ゴシック" panose="020B0609070205080204" pitchFamily="49" charset="-128"/>
                        </a:rPr>
                        <a:t>入力</a:t>
                      </a:r>
                      <a:r>
                        <a:rPr kumimoji="1" lang="en-US" altLang="ja-JP" dirty="0">
                          <a:latin typeface="ＭＳ ゴシック" panose="020B0609070205080204" pitchFamily="49" charset="-128"/>
                          <a:ea typeface="ＭＳ ゴシック" panose="020B0609070205080204" pitchFamily="49" charset="-128"/>
                        </a:rPr>
                        <a:t>)</a:t>
                      </a:r>
                    </a:p>
                    <a:p>
                      <a:r>
                        <a:rPr kumimoji="1" lang="en-US" altLang="ja-JP" dirty="0">
                          <a:latin typeface="ＭＳ ゴシック" panose="020B0609070205080204" pitchFamily="49" charset="-128"/>
                          <a:ea typeface="ＭＳ ゴシック" panose="020B0609070205080204" pitchFamily="49" charset="-128"/>
                        </a:rPr>
                        <a:t>Ichiro:</a:t>
                      </a:r>
                    </a:p>
                    <a:p>
                      <a:r>
                        <a:rPr kumimoji="1" lang="en-US" altLang="ja-JP" dirty="0" err="1">
                          <a:latin typeface="ＭＳ ゴシック" panose="020B0609070205080204" pitchFamily="49" charset="-128"/>
                          <a:ea typeface="ＭＳ ゴシック" panose="020B0609070205080204" pitchFamily="49" charset="-128"/>
                        </a:rPr>
                        <a:t>Anpan</a:t>
                      </a:r>
                      <a:r>
                        <a:rPr kumimoji="1" lang="en-US" altLang="ja-JP" dirty="0">
                          <a:latin typeface="ＭＳ ゴシック" panose="020B0609070205080204" pitchFamily="49" charset="-128"/>
                          <a:ea typeface="ＭＳ ゴシック" panose="020B0609070205080204" pitchFamily="49" charset="-128"/>
                        </a:rPr>
                        <a:t>: 1, </a:t>
                      </a:r>
                      <a:r>
                        <a:rPr kumimoji="1" lang="en-US" altLang="ja-JP" dirty="0" err="1">
                          <a:latin typeface="ＭＳ ゴシック" panose="020B0609070205080204" pitchFamily="49" charset="-128"/>
                          <a:ea typeface="ＭＳ ゴシック" panose="020B0609070205080204" pitchFamily="49" charset="-128"/>
                        </a:rPr>
                        <a:t>Shokupan</a:t>
                      </a:r>
                      <a:r>
                        <a:rPr kumimoji="1" lang="en-US" altLang="ja-JP" dirty="0">
                          <a:latin typeface="ＭＳ ゴシック" panose="020B0609070205080204" pitchFamily="49" charset="-128"/>
                          <a:ea typeface="ＭＳ ゴシック" panose="020B0609070205080204" pitchFamily="49" charset="-128"/>
                        </a:rPr>
                        <a:t>: 1, </a:t>
                      </a:r>
                      <a:r>
                        <a:rPr kumimoji="1" lang="en-US" altLang="ja-JP" dirty="0" err="1">
                          <a:latin typeface="ＭＳ ゴシック" panose="020B0609070205080204" pitchFamily="49" charset="-128"/>
                          <a:ea typeface="ＭＳ ゴシック" panose="020B0609070205080204" pitchFamily="49" charset="-128"/>
                        </a:rPr>
                        <a:t>Currypan</a:t>
                      </a:r>
                      <a:r>
                        <a:rPr kumimoji="1" lang="en-US" altLang="ja-JP" dirty="0">
                          <a:latin typeface="ＭＳ ゴシック" panose="020B0609070205080204" pitchFamily="49" charset="-128"/>
                          <a:ea typeface="ＭＳ ゴシック" panose="020B0609070205080204" pitchFamily="49" charset="-128"/>
                        </a:rPr>
                        <a:t>: 3</a:t>
                      </a:r>
                    </a:p>
                    <a:p>
                      <a:r>
                        <a:rPr kumimoji="1" lang="en-US" altLang="ja-JP" dirty="0">
                          <a:latin typeface="ＭＳ ゴシック" panose="020B0609070205080204" pitchFamily="49" charset="-128"/>
                          <a:ea typeface="ＭＳ ゴシック" panose="020B0609070205080204" pitchFamily="49" charset="-128"/>
                        </a:rPr>
                        <a:t>Jiro:</a:t>
                      </a:r>
                    </a:p>
                    <a:p>
                      <a:r>
                        <a:rPr kumimoji="1" lang="en-US" altLang="ja-JP" dirty="0" err="1">
                          <a:latin typeface="ＭＳ ゴシック" panose="020B0609070205080204" pitchFamily="49" charset="-128"/>
                          <a:ea typeface="ＭＳ ゴシック" panose="020B0609070205080204" pitchFamily="49" charset="-128"/>
                        </a:rPr>
                        <a:t>Anpan</a:t>
                      </a:r>
                      <a:r>
                        <a:rPr kumimoji="1" lang="en-US" altLang="ja-JP" dirty="0">
                          <a:latin typeface="ＭＳ ゴシック" panose="020B0609070205080204" pitchFamily="49" charset="-128"/>
                          <a:ea typeface="ＭＳ ゴシック" panose="020B0609070205080204" pitchFamily="49" charset="-128"/>
                        </a:rPr>
                        <a:t>: 3, </a:t>
                      </a:r>
                      <a:r>
                        <a:rPr kumimoji="1" lang="en-US" altLang="ja-JP" dirty="0" err="1">
                          <a:latin typeface="ＭＳ ゴシック" panose="020B0609070205080204" pitchFamily="49" charset="-128"/>
                          <a:ea typeface="ＭＳ ゴシック" panose="020B0609070205080204" pitchFamily="49" charset="-128"/>
                        </a:rPr>
                        <a:t>Shokupan</a:t>
                      </a:r>
                      <a:r>
                        <a:rPr kumimoji="1" lang="en-US" altLang="ja-JP" dirty="0">
                          <a:latin typeface="ＭＳ ゴシック" panose="020B0609070205080204" pitchFamily="49" charset="-128"/>
                          <a:ea typeface="ＭＳ ゴシック" panose="020B0609070205080204" pitchFamily="49" charset="-128"/>
                        </a:rPr>
                        <a:t>: 1, </a:t>
                      </a:r>
                      <a:r>
                        <a:rPr kumimoji="1" lang="en-US" altLang="ja-JP" dirty="0" err="1">
                          <a:latin typeface="ＭＳ ゴシック" panose="020B0609070205080204" pitchFamily="49" charset="-128"/>
                          <a:ea typeface="ＭＳ ゴシック" panose="020B0609070205080204" pitchFamily="49" charset="-128"/>
                        </a:rPr>
                        <a:t>Currypan</a:t>
                      </a:r>
                      <a:r>
                        <a:rPr kumimoji="1" lang="en-US" altLang="ja-JP" dirty="0">
                          <a:latin typeface="ＭＳ ゴシック" panose="020B0609070205080204" pitchFamily="49" charset="-128"/>
                          <a:ea typeface="ＭＳ ゴシック" panose="020B0609070205080204" pitchFamily="49" charset="-128"/>
                        </a:rPr>
                        <a:t>: 2</a:t>
                      </a:r>
                    </a:p>
                    <a:p>
                      <a:r>
                        <a:rPr kumimoji="1" lang="en-US" altLang="ja-JP" dirty="0" err="1">
                          <a:latin typeface="ＭＳ ゴシック" panose="020B0609070205080204" pitchFamily="49" charset="-128"/>
                          <a:ea typeface="ＭＳ ゴシック" panose="020B0609070205080204" pitchFamily="49" charset="-128"/>
                        </a:rPr>
                        <a:t>Saburo</a:t>
                      </a:r>
                      <a:r>
                        <a:rPr kumimoji="1" lang="en-US" altLang="ja-JP" dirty="0">
                          <a:latin typeface="ＭＳ ゴシック" panose="020B0609070205080204" pitchFamily="49" charset="-128"/>
                          <a:ea typeface="ＭＳ ゴシック" panose="020B0609070205080204" pitchFamily="49" charset="-128"/>
                        </a:rPr>
                        <a:t>:</a:t>
                      </a:r>
                    </a:p>
                    <a:p>
                      <a:r>
                        <a:rPr kumimoji="1" lang="en-US" altLang="ja-JP" dirty="0" err="1">
                          <a:latin typeface="ＭＳ ゴシック" panose="020B0609070205080204" pitchFamily="49" charset="-128"/>
                          <a:ea typeface="ＭＳ ゴシック" panose="020B0609070205080204" pitchFamily="49" charset="-128"/>
                        </a:rPr>
                        <a:t>Anpan</a:t>
                      </a:r>
                      <a:r>
                        <a:rPr kumimoji="1" lang="en-US" altLang="ja-JP" dirty="0">
                          <a:latin typeface="ＭＳ ゴシック" panose="020B0609070205080204" pitchFamily="49" charset="-128"/>
                          <a:ea typeface="ＭＳ ゴシック" panose="020B0609070205080204" pitchFamily="49" charset="-128"/>
                        </a:rPr>
                        <a:t>: 5, </a:t>
                      </a:r>
                      <a:r>
                        <a:rPr kumimoji="1" lang="en-US" altLang="ja-JP" dirty="0" err="1">
                          <a:latin typeface="ＭＳ ゴシック" panose="020B0609070205080204" pitchFamily="49" charset="-128"/>
                          <a:ea typeface="ＭＳ ゴシック" panose="020B0609070205080204" pitchFamily="49" charset="-128"/>
                        </a:rPr>
                        <a:t>Shokupan</a:t>
                      </a:r>
                      <a:r>
                        <a:rPr kumimoji="1" lang="en-US" altLang="ja-JP" dirty="0">
                          <a:latin typeface="ＭＳ ゴシック" panose="020B0609070205080204" pitchFamily="49" charset="-128"/>
                          <a:ea typeface="ＭＳ ゴシック" panose="020B0609070205080204" pitchFamily="49" charset="-128"/>
                        </a:rPr>
                        <a:t>: 100, </a:t>
                      </a:r>
                      <a:r>
                        <a:rPr kumimoji="1" lang="en-US" altLang="ja-JP" dirty="0" err="1">
                          <a:latin typeface="ＭＳ ゴシック" panose="020B0609070205080204" pitchFamily="49" charset="-128"/>
                          <a:ea typeface="ＭＳ ゴシック" panose="020B0609070205080204" pitchFamily="49" charset="-128"/>
                        </a:rPr>
                        <a:t>Currypan</a:t>
                      </a:r>
                      <a:r>
                        <a:rPr kumimoji="1" lang="en-US" altLang="ja-JP" dirty="0">
                          <a:latin typeface="ＭＳ ゴシック" panose="020B0609070205080204" pitchFamily="49" charset="-128"/>
                          <a:ea typeface="ＭＳ ゴシック" panose="020B0609070205080204" pitchFamily="49" charset="-128"/>
                        </a:rPr>
                        <a:t>: 100</a:t>
                      </a:r>
                      <a:endParaRPr kumimoji="1" lang="ja-JP" altLang="en-US"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88947827"/>
                  </a:ext>
                </a:extLst>
              </a:tr>
            </a:tbl>
          </a:graphicData>
        </a:graphic>
      </p:graphicFrame>
      <p:sp>
        <p:nvSpPr>
          <p:cNvPr id="6" name="テキスト ボックス 5">
            <a:extLst>
              <a:ext uri="{FF2B5EF4-FFF2-40B4-BE49-F238E27FC236}">
                <a16:creationId xmlns:a16="http://schemas.microsoft.com/office/drawing/2014/main" id="{93F85551-DBAB-4E60-89C7-113E5C56EBAC}"/>
              </a:ext>
            </a:extLst>
          </p:cNvPr>
          <p:cNvSpPr txBox="1"/>
          <p:nvPr/>
        </p:nvSpPr>
        <p:spPr>
          <a:xfrm>
            <a:off x="6009967" y="267556"/>
            <a:ext cx="5781368" cy="830997"/>
          </a:xfrm>
          <a:prstGeom prst="rect">
            <a:avLst/>
          </a:prstGeom>
          <a:noFill/>
        </p:spPr>
        <p:txBody>
          <a:bodyPr wrap="square" rtlCol="0">
            <a:spAutoFit/>
          </a:bodyPr>
          <a:lstStyle/>
          <a:p>
            <a:r>
              <a:rPr lang="ja-JP" altLang="en-US" sz="2400" dirty="0"/>
              <a:t>一郎・次郎・三郎が</a:t>
            </a:r>
            <a:r>
              <a:rPr lang="ja-JP" altLang="en-US" sz="2400" dirty="0" err="1"/>
              <a:t>あん</a:t>
            </a:r>
            <a:r>
              <a:rPr lang="ja-JP" altLang="en-US" sz="2400" dirty="0"/>
              <a:t>パン・食パン・カレーパンをいくつ持っているか</a:t>
            </a:r>
            <a:endParaRPr kumimoji="1" lang="ja-JP" altLang="en-US" sz="2400" dirty="0"/>
          </a:p>
        </p:txBody>
      </p:sp>
    </p:spTree>
    <p:extLst>
      <p:ext uri="{BB962C8B-B14F-4D97-AF65-F5344CB8AC3E}">
        <p14:creationId xmlns:p14="http://schemas.microsoft.com/office/powerpoint/2010/main" val="3537241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7D4930-38DC-4B79-8B9A-9A3B0ECDA8B3}"/>
              </a:ext>
            </a:extLst>
          </p:cNvPr>
          <p:cNvSpPr>
            <a:spLocks noGrp="1"/>
          </p:cNvSpPr>
          <p:nvPr>
            <p:ph type="title"/>
          </p:nvPr>
        </p:nvSpPr>
        <p:spPr/>
        <p:txBody>
          <a:bodyPr/>
          <a:lstStyle/>
          <a:p>
            <a:r>
              <a:rPr kumimoji="1" lang="ja-JP" altLang="en-US" dirty="0"/>
              <a:t>文字列の配列</a:t>
            </a:r>
          </a:p>
        </p:txBody>
      </p:sp>
      <p:sp>
        <p:nvSpPr>
          <p:cNvPr id="3" name="コンテンツ プレースホルダー 2">
            <a:extLst>
              <a:ext uri="{FF2B5EF4-FFF2-40B4-BE49-F238E27FC236}">
                <a16:creationId xmlns:a16="http://schemas.microsoft.com/office/drawing/2014/main" id="{51434FA1-0A8B-47B3-9A1E-BF542C4EA2D5}"/>
              </a:ext>
            </a:extLst>
          </p:cNvPr>
          <p:cNvSpPr>
            <a:spLocks noGrp="1"/>
          </p:cNvSpPr>
          <p:nvPr>
            <p:ph idx="1"/>
          </p:nvPr>
        </p:nvSpPr>
        <p:spPr/>
        <p:txBody>
          <a:bodyPr/>
          <a:lstStyle/>
          <a:p>
            <a:r>
              <a:rPr kumimoji="1" lang="ja-JP" altLang="en-US" dirty="0"/>
              <a:t>文字型の二次元配列を入力するときはどうすべき？</a:t>
            </a:r>
          </a:p>
        </p:txBody>
      </p:sp>
    </p:spTree>
    <p:extLst>
      <p:ext uri="{BB962C8B-B14F-4D97-AF65-F5344CB8AC3E}">
        <p14:creationId xmlns:p14="http://schemas.microsoft.com/office/powerpoint/2010/main" val="629901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7D4930-38DC-4B79-8B9A-9A3B0ECDA8B3}"/>
              </a:ext>
            </a:extLst>
          </p:cNvPr>
          <p:cNvSpPr>
            <a:spLocks noGrp="1"/>
          </p:cNvSpPr>
          <p:nvPr>
            <p:ph type="title"/>
          </p:nvPr>
        </p:nvSpPr>
        <p:spPr/>
        <p:txBody>
          <a:bodyPr/>
          <a:lstStyle/>
          <a:p>
            <a:r>
              <a:rPr kumimoji="1" lang="ja-JP" altLang="en-US" dirty="0"/>
              <a:t>文字列の配列</a:t>
            </a:r>
          </a:p>
        </p:txBody>
      </p:sp>
      <p:sp>
        <p:nvSpPr>
          <p:cNvPr id="3" name="コンテンツ プレースホルダー 2">
            <a:extLst>
              <a:ext uri="{FF2B5EF4-FFF2-40B4-BE49-F238E27FC236}">
                <a16:creationId xmlns:a16="http://schemas.microsoft.com/office/drawing/2014/main" id="{51434FA1-0A8B-47B3-9A1E-BF542C4EA2D5}"/>
              </a:ext>
            </a:extLst>
          </p:cNvPr>
          <p:cNvSpPr>
            <a:spLocks noGrp="1"/>
          </p:cNvSpPr>
          <p:nvPr>
            <p:ph idx="1"/>
          </p:nvPr>
        </p:nvSpPr>
        <p:spPr/>
        <p:txBody>
          <a:bodyPr/>
          <a:lstStyle/>
          <a:p>
            <a:r>
              <a:rPr kumimoji="1" lang="ja-JP" altLang="en-US" dirty="0"/>
              <a:t>こうすればいけそう？</a:t>
            </a:r>
          </a:p>
        </p:txBody>
      </p:sp>
      <p:sp>
        <p:nvSpPr>
          <p:cNvPr id="4" name="正方形/長方形 3">
            <a:extLst>
              <a:ext uri="{FF2B5EF4-FFF2-40B4-BE49-F238E27FC236}">
                <a16:creationId xmlns:a16="http://schemas.microsoft.com/office/drawing/2014/main" id="{606B0D21-FD98-4DD3-B016-04841993B17A}"/>
              </a:ext>
            </a:extLst>
          </p:cNvPr>
          <p:cNvSpPr/>
          <p:nvPr/>
        </p:nvSpPr>
        <p:spPr>
          <a:xfrm>
            <a:off x="1538515" y="2584246"/>
            <a:ext cx="6096000" cy="2585323"/>
          </a:xfrm>
          <a:prstGeom prst="rect">
            <a:avLst/>
          </a:prstGeom>
        </p:spPr>
        <p:txBody>
          <a:bodyPr>
            <a:spAutoFit/>
          </a:bodyPr>
          <a:lstStyle/>
          <a:p>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j;</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char</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c[</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10</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10</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8000"/>
                </a:solidFill>
                <a:latin typeface="Consolas" panose="020B0609020204030204" pitchFamily="49" charset="0"/>
                <a:ea typeface="ＭＳ Ｐゴシック" panose="020B0600070205080204" pitchFamily="50" charset="-128"/>
                <a:cs typeface="ＭＳ Ｐゴシック" panose="020B0600070205080204" pitchFamily="50" charset="-128"/>
              </a:rPr>
              <a:t>/*5×5</a:t>
            </a:r>
            <a:r>
              <a:rPr lang="ja-JP" altLang="ja-JP" kern="0" dirty="0">
                <a:solidFill>
                  <a:srgbClr val="008000"/>
                </a:solidFill>
                <a:latin typeface="Consolas" panose="020B0609020204030204" pitchFamily="49" charset="0"/>
                <a:ea typeface="ＭＳ Ｐゴシック" panose="020B0600070205080204" pitchFamily="50" charset="-128"/>
                <a:cs typeface="ＭＳ Ｐゴシック" panose="020B0600070205080204" pitchFamily="50" charset="-128"/>
              </a:rPr>
              <a:t>個の文字を入力</a:t>
            </a:r>
            <a:r>
              <a:rPr lang="en-US" altLang="ja-JP" kern="0" dirty="0">
                <a:solidFill>
                  <a:srgbClr val="008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kern="0" dirty="0">
                <a:solidFill>
                  <a:srgbClr val="008000"/>
                </a:solidFill>
                <a:latin typeface="Consolas" panose="020B0609020204030204" pitchFamily="49" charset="0"/>
                <a:ea typeface="ＭＳ Ｐゴシック" panose="020B0600070205080204" pitchFamily="50" charset="-128"/>
                <a:cs typeface="ＭＳ Ｐゴシック" panose="020B0600070205080204" pitchFamily="50" charset="-128"/>
              </a:rPr>
              <a:t>配列の要素は多めにとっている</a:t>
            </a:r>
            <a:r>
              <a:rPr lang="en-US" altLang="ja-JP" kern="0" dirty="0">
                <a:solidFill>
                  <a:srgbClr val="008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for</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&lt;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5</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for</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j =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j &lt;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5</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j++</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scanf</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"%c"</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&amp;c[</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][j]);</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dirty="0"/>
          </a:p>
        </p:txBody>
      </p:sp>
    </p:spTree>
    <p:extLst>
      <p:ext uri="{BB962C8B-B14F-4D97-AF65-F5344CB8AC3E}">
        <p14:creationId xmlns:p14="http://schemas.microsoft.com/office/powerpoint/2010/main" val="90069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1434FA1-0A8B-47B3-9A1E-BF542C4EA2D5}"/>
              </a:ext>
            </a:extLst>
          </p:cNvPr>
          <p:cNvSpPr>
            <a:spLocks noGrp="1"/>
          </p:cNvSpPr>
          <p:nvPr>
            <p:ph idx="1"/>
          </p:nvPr>
        </p:nvSpPr>
        <p:spPr>
          <a:xfrm>
            <a:off x="7239000" y="991053"/>
            <a:ext cx="2471057" cy="489404"/>
          </a:xfrm>
        </p:spPr>
        <p:txBody>
          <a:bodyPr>
            <a:normAutofit/>
          </a:bodyPr>
          <a:lstStyle/>
          <a:p>
            <a:pPr marL="0" indent="0">
              <a:buNone/>
            </a:pPr>
            <a:r>
              <a:rPr kumimoji="1" lang="ja-JP" altLang="en-US" dirty="0"/>
              <a:t>表示がバグる。</a:t>
            </a:r>
          </a:p>
        </p:txBody>
      </p:sp>
      <p:graphicFrame>
        <p:nvGraphicFramePr>
          <p:cNvPr id="5" name="表 4">
            <a:extLst>
              <a:ext uri="{FF2B5EF4-FFF2-40B4-BE49-F238E27FC236}">
                <a16:creationId xmlns:a16="http://schemas.microsoft.com/office/drawing/2014/main" id="{1D493A50-83EF-4DCF-8218-C26D79734D24}"/>
              </a:ext>
            </a:extLst>
          </p:cNvPr>
          <p:cNvGraphicFramePr>
            <a:graphicFrameLocks noGrp="1"/>
          </p:cNvGraphicFramePr>
          <p:nvPr>
            <p:extLst>
              <p:ext uri="{D42A27DB-BD31-4B8C-83A1-F6EECF244321}">
                <p14:modId xmlns:p14="http://schemas.microsoft.com/office/powerpoint/2010/main" val="769671486"/>
              </p:ext>
            </p:extLst>
          </p:nvPr>
        </p:nvGraphicFramePr>
        <p:xfrm>
          <a:off x="7239000" y="1687740"/>
          <a:ext cx="3018971" cy="4358640"/>
        </p:xfrm>
        <a:graphic>
          <a:graphicData uri="http://schemas.openxmlformats.org/drawingml/2006/table">
            <a:tbl>
              <a:tblPr firstRow="1" bandRow="1">
                <a:tableStyleId>{073A0DAA-6AF3-43AB-8588-CEC1D06C72B9}</a:tableStyleId>
              </a:tblPr>
              <a:tblGrid>
                <a:gridCol w="3018971">
                  <a:extLst>
                    <a:ext uri="{9D8B030D-6E8A-4147-A177-3AD203B41FA5}">
                      <a16:colId xmlns:a16="http://schemas.microsoft.com/office/drawing/2014/main" val="2339116074"/>
                    </a:ext>
                  </a:extLst>
                </a:gridCol>
              </a:tblGrid>
              <a:tr h="3714448">
                <a:tc>
                  <a:txBody>
                    <a:bodyPr/>
                    <a:lstStyle/>
                    <a:p>
                      <a:r>
                        <a:rPr kumimoji="1" lang="en-US" altLang="ja-JP" sz="2000" dirty="0"/>
                        <a:t>hello    (</a:t>
                      </a:r>
                      <a:r>
                        <a:rPr kumimoji="1" lang="ja-JP" altLang="en-US" sz="2000" dirty="0"/>
                        <a:t>入力</a:t>
                      </a:r>
                      <a:r>
                        <a:rPr kumimoji="1" lang="en-US" altLang="ja-JP" sz="2000" dirty="0"/>
                        <a:t>)</a:t>
                      </a:r>
                    </a:p>
                    <a:p>
                      <a:r>
                        <a:rPr kumimoji="1" lang="en-US" altLang="ja-JP" sz="2000" dirty="0" err="1"/>
                        <a:t>goodb</a:t>
                      </a:r>
                      <a:r>
                        <a:rPr kumimoji="1" lang="en-US" altLang="ja-JP" sz="2000" dirty="0"/>
                        <a:t>  (</a:t>
                      </a:r>
                      <a:r>
                        <a:rPr kumimoji="1" lang="ja-JP" altLang="en-US" sz="2000" dirty="0"/>
                        <a:t>入力</a:t>
                      </a:r>
                      <a:r>
                        <a:rPr kumimoji="1" lang="en-US" altLang="ja-JP" sz="2000" dirty="0"/>
                        <a:t>)</a:t>
                      </a:r>
                    </a:p>
                    <a:p>
                      <a:r>
                        <a:rPr kumimoji="1" lang="en-US" altLang="ja-JP" sz="2000" dirty="0" err="1"/>
                        <a:t>yetnt</a:t>
                      </a:r>
                      <a:r>
                        <a:rPr kumimoji="1" lang="en-US" altLang="ja-JP" sz="2000" dirty="0"/>
                        <a:t>    (</a:t>
                      </a:r>
                      <a:r>
                        <a:rPr kumimoji="1" lang="ja-JP" altLang="en-US" sz="2000" dirty="0"/>
                        <a:t>入力</a:t>
                      </a:r>
                      <a:r>
                        <a:rPr kumimoji="1" lang="en-US" altLang="ja-JP" sz="2000" dirty="0"/>
                        <a:t>)</a:t>
                      </a:r>
                    </a:p>
                    <a:p>
                      <a:r>
                        <a:rPr kumimoji="1" lang="en-US" altLang="ja-JP" sz="2000" dirty="0" err="1"/>
                        <a:t>pompo</a:t>
                      </a:r>
                      <a:r>
                        <a:rPr kumimoji="1" lang="en-US" altLang="ja-JP" sz="2000" dirty="0"/>
                        <a:t> (</a:t>
                      </a:r>
                      <a:r>
                        <a:rPr kumimoji="1" lang="ja-JP" altLang="en-US" sz="2000" dirty="0"/>
                        <a:t>入力</a:t>
                      </a:r>
                      <a:r>
                        <a:rPr kumimoji="1" lang="en-US" altLang="ja-JP" sz="2000" dirty="0"/>
                        <a:t>)</a:t>
                      </a:r>
                    </a:p>
                    <a:p>
                      <a:r>
                        <a:rPr kumimoji="1" lang="en-US" altLang="ja-JP" sz="2000" dirty="0" err="1"/>
                        <a:t>mprin</a:t>
                      </a:r>
                      <a:r>
                        <a:rPr kumimoji="1" lang="en-US" altLang="ja-JP" sz="2000" dirty="0"/>
                        <a:t>   (</a:t>
                      </a:r>
                      <a:r>
                        <a:rPr kumimoji="1" lang="ja-JP" altLang="en-US" sz="2000" dirty="0"/>
                        <a:t>入力</a:t>
                      </a:r>
                      <a:r>
                        <a:rPr kumimoji="1" lang="en-US" altLang="ja-JP" sz="2000" dirty="0"/>
                        <a:t>)</a:t>
                      </a:r>
                    </a:p>
                    <a:p>
                      <a:r>
                        <a:rPr kumimoji="1" lang="en-US" altLang="ja-JP" sz="2000" dirty="0"/>
                        <a:t>hello</a:t>
                      </a:r>
                    </a:p>
                    <a:p>
                      <a:endParaRPr kumimoji="1" lang="en-US" altLang="ja-JP" sz="2000" dirty="0"/>
                    </a:p>
                    <a:p>
                      <a:r>
                        <a:rPr kumimoji="1" lang="en-US" altLang="ja-JP" sz="2000" dirty="0"/>
                        <a:t>good</a:t>
                      </a:r>
                    </a:p>
                    <a:p>
                      <a:r>
                        <a:rPr kumimoji="1" lang="en-US" altLang="ja-JP" sz="2000" dirty="0"/>
                        <a:t>b</a:t>
                      </a:r>
                    </a:p>
                    <a:p>
                      <a:r>
                        <a:rPr kumimoji="1" lang="en-US" altLang="ja-JP" sz="2000" dirty="0"/>
                        <a:t>yet</a:t>
                      </a:r>
                    </a:p>
                    <a:p>
                      <a:r>
                        <a:rPr kumimoji="1" lang="en-US" altLang="ja-JP" sz="2000" dirty="0" err="1"/>
                        <a:t>nt</a:t>
                      </a:r>
                      <a:endParaRPr kumimoji="1" lang="en-US" altLang="ja-JP" sz="2000" dirty="0"/>
                    </a:p>
                    <a:p>
                      <a:r>
                        <a:rPr kumimoji="1" lang="en-US" altLang="ja-JP" sz="2000" dirty="0"/>
                        <a:t>po</a:t>
                      </a:r>
                    </a:p>
                    <a:p>
                      <a:r>
                        <a:rPr kumimoji="1" lang="en-US" altLang="ja-JP" sz="2000" dirty="0" err="1"/>
                        <a:t>mpo</a:t>
                      </a:r>
                      <a:endParaRPr kumimoji="1" lang="en-US" altLang="ja-JP" sz="2000" dirty="0"/>
                    </a:p>
                    <a:p>
                      <a:r>
                        <a:rPr kumimoji="1" lang="en-US" altLang="ja-JP" sz="2000" dirty="0"/>
                        <a:t>m</a:t>
                      </a:r>
                      <a:endParaRPr kumimoji="1" lang="ja-JP" altLang="en-US" sz="20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1496277048"/>
                  </a:ext>
                </a:extLst>
              </a:tr>
            </a:tbl>
          </a:graphicData>
        </a:graphic>
      </p:graphicFrame>
      <p:sp>
        <p:nvSpPr>
          <p:cNvPr id="7" name="正方形/長方形 6">
            <a:extLst>
              <a:ext uri="{FF2B5EF4-FFF2-40B4-BE49-F238E27FC236}">
                <a16:creationId xmlns:a16="http://schemas.microsoft.com/office/drawing/2014/main" id="{C79E087A-D19D-4162-A90B-8533F56E140D}"/>
              </a:ext>
            </a:extLst>
          </p:cNvPr>
          <p:cNvSpPr/>
          <p:nvPr/>
        </p:nvSpPr>
        <p:spPr>
          <a:xfrm>
            <a:off x="674914" y="474345"/>
            <a:ext cx="6096000" cy="5909310"/>
          </a:xfrm>
          <a:prstGeom prst="rect">
            <a:avLst/>
          </a:prstGeom>
        </p:spPr>
        <p:txBody>
          <a:bodyPr>
            <a:spAutoFit/>
          </a:bodyPr>
          <a:lstStyle/>
          <a:p>
            <a:r>
              <a:rPr lang="en-US" altLang="ja-JP" b="0" dirty="0">
                <a:solidFill>
                  <a:srgbClr val="0000FF"/>
                </a:solidFill>
                <a:effectLst/>
                <a:latin typeface="Consolas" panose="020B0609020204030204" pitchFamily="49" charset="0"/>
              </a:rPr>
              <a:t>#include </a:t>
            </a:r>
            <a:r>
              <a:rPr lang="en-US" altLang="ja-JP" b="0" dirty="0">
                <a:solidFill>
                  <a:srgbClr val="A31515"/>
                </a:solidFill>
                <a:effectLst/>
                <a:latin typeface="Consolas" panose="020B0609020204030204" pitchFamily="49" charset="0"/>
              </a:rPr>
              <a:t>&lt;</a:t>
            </a:r>
            <a:r>
              <a:rPr lang="en-US" altLang="ja-JP" b="0" dirty="0" err="1">
                <a:solidFill>
                  <a:srgbClr val="A31515"/>
                </a:solidFill>
                <a:effectLst/>
                <a:latin typeface="Consolas" panose="020B0609020204030204" pitchFamily="49" charset="0"/>
              </a:rPr>
              <a:t>stdio.h</a:t>
            </a:r>
            <a:r>
              <a:rPr lang="en-US" altLang="ja-JP" b="0" dirty="0">
                <a:solidFill>
                  <a:srgbClr val="A31515"/>
                </a:solidFill>
                <a:effectLst/>
                <a:latin typeface="Consolas" panose="020B0609020204030204" pitchFamily="49" charset="0"/>
              </a:rPr>
              <a:t>&gt;</a:t>
            </a:r>
            <a:endParaRPr lang="en-US" altLang="ja-JP" b="0" dirty="0">
              <a:solidFill>
                <a:srgbClr val="000000"/>
              </a:solidFill>
              <a:effectLst/>
              <a:latin typeface="Consolas" panose="020B0609020204030204" pitchFamily="49" charset="0"/>
            </a:endParaRPr>
          </a:p>
          <a:p>
            <a:br>
              <a:rPr lang="en-US" altLang="ja-JP" b="0" dirty="0">
                <a:solidFill>
                  <a:srgbClr val="000000"/>
                </a:solidFill>
                <a:effectLst/>
                <a:latin typeface="Consolas" panose="020B0609020204030204" pitchFamily="49" charset="0"/>
              </a:rPr>
            </a:br>
            <a:r>
              <a:rPr lang="en-US" altLang="ja-JP" b="0" dirty="0">
                <a:solidFill>
                  <a:srgbClr val="0000F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 main() {</a:t>
            </a:r>
          </a:p>
          <a:p>
            <a:r>
              <a:rPr lang="en-US" altLang="ja-JP" b="0" dirty="0">
                <a:solidFill>
                  <a:srgbClr val="000000"/>
                </a:solidFill>
                <a:effectLst/>
                <a:latin typeface="Consolas" panose="020B0609020204030204" pitchFamily="49" charset="0"/>
              </a:rPr>
              <a:t>    </a:t>
            </a:r>
            <a:r>
              <a:rPr lang="en-US" altLang="ja-JP" b="0" dirty="0">
                <a:solidFill>
                  <a:srgbClr val="0000F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j;</a:t>
            </a:r>
          </a:p>
          <a:p>
            <a:r>
              <a:rPr lang="en-US" altLang="ja-JP" b="0" dirty="0">
                <a:solidFill>
                  <a:srgbClr val="000000"/>
                </a:solidFill>
                <a:effectLst/>
                <a:latin typeface="Consolas" panose="020B0609020204030204" pitchFamily="49" charset="0"/>
              </a:rPr>
              <a:t>    </a:t>
            </a:r>
            <a:r>
              <a:rPr lang="en-US" altLang="ja-JP" b="0" dirty="0">
                <a:solidFill>
                  <a:srgbClr val="0000FF"/>
                </a:solidFill>
                <a:effectLst/>
                <a:latin typeface="Consolas" panose="020B0609020204030204" pitchFamily="49" charset="0"/>
              </a:rPr>
              <a:t>char</a:t>
            </a:r>
            <a:r>
              <a:rPr lang="en-US" altLang="ja-JP" b="0" dirty="0">
                <a:solidFill>
                  <a:srgbClr val="000000"/>
                </a:solidFill>
                <a:effectLst/>
                <a:latin typeface="Consolas" panose="020B0609020204030204" pitchFamily="49" charset="0"/>
              </a:rPr>
              <a:t> c[</a:t>
            </a:r>
            <a:r>
              <a:rPr lang="en-US" altLang="ja-JP" b="0" dirty="0">
                <a:solidFill>
                  <a:srgbClr val="09885A"/>
                </a:solidFill>
                <a:effectLst/>
                <a:latin typeface="Consolas" panose="020B0609020204030204" pitchFamily="49" charset="0"/>
              </a:rPr>
              <a:t>10</a:t>
            </a:r>
            <a:r>
              <a:rPr lang="en-US" altLang="ja-JP" b="0" dirty="0">
                <a:solidFill>
                  <a:srgbClr val="000000"/>
                </a:solidFill>
                <a:effectLst/>
                <a:latin typeface="Consolas" panose="020B0609020204030204" pitchFamily="49" charset="0"/>
              </a:rPr>
              <a:t>][</a:t>
            </a:r>
            <a:r>
              <a:rPr lang="en-US" altLang="ja-JP" b="0" dirty="0">
                <a:solidFill>
                  <a:srgbClr val="09885A"/>
                </a:solidFill>
                <a:effectLst/>
                <a:latin typeface="Consolas" panose="020B0609020204030204" pitchFamily="49" charset="0"/>
              </a:rPr>
              <a:t>10</a:t>
            </a:r>
            <a:r>
              <a:rPr lang="en-US" altLang="ja-JP" b="0" dirty="0">
                <a:solidFill>
                  <a:srgbClr val="000000"/>
                </a:solidFill>
                <a:effectLst/>
                <a:latin typeface="Consolas" panose="020B0609020204030204" pitchFamily="49" charset="0"/>
              </a:rPr>
              <a:t>];</a:t>
            </a:r>
          </a:p>
          <a:p>
            <a:br>
              <a:rPr lang="en-US" altLang="ja-JP" b="0" dirty="0">
                <a:solidFill>
                  <a:srgbClr val="000000"/>
                </a:solidFill>
                <a:effectLst/>
                <a:latin typeface="Consolas" panose="020B0609020204030204" pitchFamily="49" charset="0"/>
              </a:rPr>
            </a:br>
            <a:r>
              <a:rPr lang="en-US" altLang="ja-JP" b="0" dirty="0">
                <a:solidFill>
                  <a:srgbClr val="000000"/>
                </a:solidFill>
                <a:effectLst/>
                <a:latin typeface="Consolas" panose="020B0609020204030204" pitchFamily="49" charset="0"/>
              </a:rPr>
              <a:t>    </a:t>
            </a:r>
            <a:r>
              <a:rPr lang="en-US" altLang="ja-JP" b="0" dirty="0">
                <a:solidFill>
                  <a:srgbClr val="0000FF"/>
                </a:solidFill>
                <a:effectLst/>
                <a:latin typeface="Consolas" panose="020B0609020204030204" pitchFamily="49" charset="0"/>
              </a:rPr>
              <a:t>for</a:t>
            </a:r>
            <a:r>
              <a:rPr lang="en-US" altLang="ja-JP" b="0" dirty="0">
                <a:solidFill>
                  <a:srgbClr val="000000"/>
                </a:solidFill>
                <a:effectLst/>
                <a:latin typeface="Consolas" panose="020B0609020204030204" pitchFamily="49" charset="0"/>
              </a:rPr>
              <a:t>(</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 </a:t>
            </a:r>
            <a:r>
              <a:rPr lang="en-US" altLang="ja-JP" b="0" dirty="0">
                <a:solidFill>
                  <a:srgbClr val="09885A"/>
                </a:solidFill>
                <a:effectLst/>
                <a:latin typeface="Consolas" panose="020B0609020204030204" pitchFamily="49" charset="0"/>
              </a:rPr>
              <a:t>0</a:t>
            </a:r>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&lt; </a:t>
            </a:r>
            <a:r>
              <a:rPr lang="en-US" altLang="ja-JP" b="0" dirty="0">
                <a:solidFill>
                  <a:srgbClr val="09885A"/>
                </a:solidFill>
                <a:effectLst/>
                <a:latin typeface="Consolas" panose="020B0609020204030204" pitchFamily="49" charset="0"/>
              </a:rPr>
              <a:t>5</a:t>
            </a:r>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a:t>
            </a:r>
          </a:p>
          <a:p>
            <a:r>
              <a:rPr lang="en-US" altLang="ja-JP" b="0" dirty="0">
                <a:solidFill>
                  <a:srgbClr val="000000"/>
                </a:solidFill>
                <a:effectLst/>
                <a:latin typeface="Consolas" panose="020B0609020204030204" pitchFamily="49" charset="0"/>
              </a:rPr>
              <a:t>        </a:t>
            </a:r>
            <a:r>
              <a:rPr lang="en-US" altLang="ja-JP" b="0" dirty="0">
                <a:solidFill>
                  <a:srgbClr val="0000FF"/>
                </a:solidFill>
                <a:effectLst/>
                <a:latin typeface="Consolas" panose="020B0609020204030204" pitchFamily="49" charset="0"/>
              </a:rPr>
              <a:t>for</a:t>
            </a:r>
            <a:r>
              <a:rPr lang="en-US" altLang="ja-JP" b="0" dirty="0">
                <a:solidFill>
                  <a:srgbClr val="000000"/>
                </a:solidFill>
                <a:effectLst/>
                <a:latin typeface="Consolas" panose="020B0609020204030204" pitchFamily="49" charset="0"/>
              </a:rPr>
              <a:t>(j = </a:t>
            </a:r>
            <a:r>
              <a:rPr lang="en-US" altLang="ja-JP" b="0" dirty="0">
                <a:solidFill>
                  <a:srgbClr val="09885A"/>
                </a:solidFill>
                <a:effectLst/>
                <a:latin typeface="Consolas" panose="020B0609020204030204" pitchFamily="49" charset="0"/>
              </a:rPr>
              <a:t>0</a:t>
            </a:r>
            <a:r>
              <a:rPr lang="en-US" altLang="ja-JP" b="0" dirty="0">
                <a:solidFill>
                  <a:srgbClr val="000000"/>
                </a:solidFill>
                <a:effectLst/>
                <a:latin typeface="Consolas" panose="020B0609020204030204" pitchFamily="49" charset="0"/>
              </a:rPr>
              <a:t>; j &lt; </a:t>
            </a:r>
            <a:r>
              <a:rPr lang="en-US" altLang="ja-JP" b="0" dirty="0">
                <a:solidFill>
                  <a:srgbClr val="09885A"/>
                </a:solidFill>
                <a:effectLst/>
                <a:latin typeface="Consolas" panose="020B0609020204030204" pitchFamily="49" charset="0"/>
              </a:rPr>
              <a:t>5</a:t>
            </a:r>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j++</a:t>
            </a:r>
            <a:r>
              <a:rPr lang="en-US" altLang="ja-JP" b="0" dirty="0">
                <a:solidFill>
                  <a:srgbClr val="000000"/>
                </a:solidFill>
                <a:effectLst/>
                <a:latin typeface="Consolas" panose="020B0609020204030204" pitchFamily="49" charset="0"/>
              </a:rPr>
              <a:t>) {</a:t>
            </a:r>
          </a:p>
          <a:p>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scanf</a:t>
            </a:r>
            <a:r>
              <a:rPr lang="en-US" altLang="ja-JP" b="0" dirty="0">
                <a:solidFill>
                  <a:srgbClr val="000000"/>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"%c"</a:t>
            </a:r>
            <a:r>
              <a:rPr lang="en-US" altLang="ja-JP" b="0" dirty="0">
                <a:solidFill>
                  <a:srgbClr val="000000"/>
                </a:solidFill>
                <a:effectLst/>
                <a:latin typeface="Consolas" panose="020B0609020204030204" pitchFamily="49" charset="0"/>
              </a:rPr>
              <a:t>, c[</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][j]);</a:t>
            </a:r>
          </a:p>
          <a:p>
            <a:r>
              <a:rPr lang="en-US" altLang="ja-JP" b="0" dirty="0">
                <a:solidFill>
                  <a:srgbClr val="000000"/>
                </a:solidFill>
                <a:effectLst/>
                <a:latin typeface="Consolas" panose="020B0609020204030204" pitchFamily="49" charset="0"/>
              </a:rPr>
              <a:t>        }</a:t>
            </a:r>
          </a:p>
          <a:p>
            <a:r>
              <a:rPr lang="en-US" altLang="ja-JP" b="0" dirty="0">
                <a:solidFill>
                  <a:srgbClr val="000000"/>
                </a:solidFill>
                <a:effectLst/>
                <a:latin typeface="Consolas" panose="020B0609020204030204" pitchFamily="49" charset="0"/>
              </a:rPr>
              <a:t>    }</a:t>
            </a:r>
          </a:p>
          <a:p>
            <a:br>
              <a:rPr lang="en-US" altLang="ja-JP" b="0" dirty="0">
                <a:solidFill>
                  <a:srgbClr val="000000"/>
                </a:solidFill>
                <a:effectLst/>
                <a:latin typeface="Consolas" panose="020B0609020204030204" pitchFamily="49" charset="0"/>
              </a:rPr>
            </a:br>
            <a:r>
              <a:rPr lang="en-US" altLang="ja-JP" b="0" dirty="0">
                <a:solidFill>
                  <a:srgbClr val="000000"/>
                </a:solidFill>
                <a:effectLst/>
                <a:latin typeface="Consolas" panose="020B0609020204030204" pitchFamily="49" charset="0"/>
              </a:rPr>
              <a:t>    </a:t>
            </a:r>
            <a:r>
              <a:rPr lang="en-US" altLang="ja-JP" b="0" dirty="0">
                <a:solidFill>
                  <a:srgbClr val="0000FF"/>
                </a:solidFill>
                <a:effectLst/>
                <a:latin typeface="Consolas" panose="020B0609020204030204" pitchFamily="49" charset="0"/>
              </a:rPr>
              <a:t>for</a:t>
            </a:r>
            <a:r>
              <a:rPr lang="en-US" altLang="ja-JP" b="0" dirty="0">
                <a:solidFill>
                  <a:srgbClr val="000000"/>
                </a:solidFill>
                <a:effectLst/>
                <a:latin typeface="Consolas" panose="020B0609020204030204" pitchFamily="49" charset="0"/>
              </a:rPr>
              <a:t>(</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 </a:t>
            </a:r>
            <a:r>
              <a:rPr lang="en-US" altLang="ja-JP" b="0" dirty="0">
                <a:solidFill>
                  <a:srgbClr val="09885A"/>
                </a:solidFill>
                <a:effectLst/>
                <a:latin typeface="Consolas" panose="020B0609020204030204" pitchFamily="49" charset="0"/>
              </a:rPr>
              <a:t>0</a:t>
            </a:r>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&lt; </a:t>
            </a:r>
            <a:r>
              <a:rPr lang="en-US" altLang="ja-JP" b="0" dirty="0">
                <a:solidFill>
                  <a:srgbClr val="09885A"/>
                </a:solidFill>
                <a:effectLst/>
                <a:latin typeface="Consolas" panose="020B0609020204030204" pitchFamily="49" charset="0"/>
              </a:rPr>
              <a:t>5</a:t>
            </a:r>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a:t>
            </a:r>
          </a:p>
          <a:p>
            <a:r>
              <a:rPr lang="en-US" altLang="ja-JP" b="0" dirty="0">
                <a:solidFill>
                  <a:srgbClr val="000000"/>
                </a:solidFill>
                <a:effectLst/>
                <a:latin typeface="Consolas" panose="020B0609020204030204" pitchFamily="49" charset="0"/>
              </a:rPr>
              <a:t>        </a:t>
            </a:r>
            <a:r>
              <a:rPr lang="en-US" altLang="ja-JP" b="0" dirty="0">
                <a:solidFill>
                  <a:srgbClr val="0000FF"/>
                </a:solidFill>
                <a:effectLst/>
                <a:latin typeface="Consolas" panose="020B0609020204030204" pitchFamily="49" charset="0"/>
              </a:rPr>
              <a:t>for</a:t>
            </a:r>
            <a:r>
              <a:rPr lang="en-US" altLang="ja-JP" b="0" dirty="0">
                <a:solidFill>
                  <a:srgbClr val="000000"/>
                </a:solidFill>
                <a:effectLst/>
                <a:latin typeface="Consolas" panose="020B0609020204030204" pitchFamily="49" charset="0"/>
              </a:rPr>
              <a:t>(j = </a:t>
            </a:r>
            <a:r>
              <a:rPr lang="en-US" altLang="ja-JP" b="0" dirty="0">
                <a:solidFill>
                  <a:srgbClr val="09885A"/>
                </a:solidFill>
                <a:effectLst/>
                <a:latin typeface="Consolas" panose="020B0609020204030204" pitchFamily="49" charset="0"/>
              </a:rPr>
              <a:t>0</a:t>
            </a:r>
            <a:r>
              <a:rPr lang="en-US" altLang="ja-JP" b="0" dirty="0">
                <a:solidFill>
                  <a:srgbClr val="000000"/>
                </a:solidFill>
                <a:effectLst/>
                <a:latin typeface="Consolas" panose="020B0609020204030204" pitchFamily="49" charset="0"/>
              </a:rPr>
              <a:t>; j &lt; </a:t>
            </a:r>
            <a:r>
              <a:rPr lang="en-US" altLang="ja-JP" b="0" dirty="0">
                <a:solidFill>
                  <a:srgbClr val="09885A"/>
                </a:solidFill>
                <a:effectLst/>
                <a:latin typeface="Consolas" panose="020B0609020204030204" pitchFamily="49" charset="0"/>
              </a:rPr>
              <a:t>5</a:t>
            </a:r>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j++</a:t>
            </a:r>
            <a:r>
              <a:rPr lang="en-US" altLang="ja-JP" b="0" dirty="0">
                <a:solidFill>
                  <a:srgbClr val="000000"/>
                </a:solidFill>
                <a:effectLst/>
                <a:latin typeface="Consolas" panose="020B0609020204030204" pitchFamily="49" charset="0"/>
              </a:rPr>
              <a:t>) {</a:t>
            </a:r>
          </a:p>
          <a:p>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printf</a:t>
            </a:r>
            <a:r>
              <a:rPr lang="en-US" altLang="ja-JP" b="0" dirty="0">
                <a:solidFill>
                  <a:srgbClr val="000000"/>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"%c"</a:t>
            </a:r>
            <a:r>
              <a:rPr lang="en-US" altLang="ja-JP" b="0" dirty="0">
                <a:solidFill>
                  <a:srgbClr val="000000"/>
                </a:solidFill>
                <a:effectLst/>
                <a:latin typeface="Consolas" panose="020B0609020204030204" pitchFamily="49" charset="0"/>
              </a:rPr>
              <a:t>, c[</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][j]);</a:t>
            </a:r>
          </a:p>
          <a:p>
            <a:r>
              <a:rPr lang="en-US" altLang="ja-JP" b="0" dirty="0">
                <a:solidFill>
                  <a:srgbClr val="000000"/>
                </a:solidFill>
                <a:effectLst/>
                <a:latin typeface="Consolas" panose="020B0609020204030204" pitchFamily="49" charset="0"/>
              </a:rPr>
              <a:t>        }</a:t>
            </a:r>
          </a:p>
          <a:p>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printf</a:t>
            </a:r>
            <a:r>
              <a:rPr lang="en-US" altLang="ja-JP" b="0" dirty="0">
                <a:solidFill>
                  <a:srgbClr val="000000"/>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"\n"</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p>
          <a:p>
            <a:br>
              <a:rPr lang="en-US" altLang="ja-JP" b="0" dirty="0">
                <a:solidFill>
                  <a:srgbClr val="000000"/>
                </a:solidFill>
                <a:effectLst/>
                <a:latin typeface="Consolas" panose="020B0609020204030204" pitchFamily="49" charset="0"/>
              </a:rPr>
            </a:br>
            <a:r>
              <a:rPr lang="en-US" altLang="ja-JP" b="0" dirty="0">
                <a:solidFill>
                  <a:srgbClr val="000000"/>
                </a:solidFill>
                <a:effectLst/>
                <a:latin typeface="Consolas" panose="020B0609020204030204" pitchFamily="49" charset="0"/>
              </a:rPr>
              <a:t>    </a:t>
            </a:r>
            <a:r>
              <a:rPr lang="en-US" altLang="ja-JP" b="0" dirty="0">
                <a:solidFill>
                  <a:srgbClr val="0000FF"/>
                </a:solidFill>
                <a:effectLst/>
                <a:latin typeface="Consolas" panose="020B0609020204030204" pitchFamily="49" charset="0"/>
              </a:rPr>
              <a:t>return</a:t>
            </a:r>
            <a:r>
              <a:rPr lang="en-US" altLang="ja-JP" b="0" dirty="0">
                <a:solidFill>
                  <a:srgbClr val="000000"/>
                </a:solidFill>
                <a:effectLst/>
                <a:latin typeface="Consolas" panose="020B0609020204030204" pitchFamily="49" charset="0"/>
              </a:rPr>
              <a:t> </a:t>
            </a:r>
            <a:r>
              <a:rPr lang="en-US" altLang="ja-JP" b="0" dirty="0">
                <a:solidFill>
                  <a:srgbClr val="09885A"/>
                </a:solidFill>
                <a:effectLst/>
                <a:latin typeface="Consolas" panose="020B0609020204030204" pitchFamily="49" charset="0"/>
              </a:rPr>
              <a:t>0</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28922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F0153E-579C-448A-8205-7242D2EC28F4}"/>
              </a:ext>
            </a:extLst>
          </p:cNvPr>
          <p:cNvSpPr>
            <a:spLocks noGrp="1"/>
          </p:cNvSpPr>
          <p:nvPr>
            <p:ph type="title"/>
          </p:nvPr>
        </p:nvSpPr>
        <p:spPr/>
        <p:txBody>
          <a:bodyPr/>
          <a:lstStyle/>
          <a:p>
            <a:r>
              <a:rPr kumimoji="1" lang="ja-JP" altLang="en-US" dirty="0"/>
              <a:t>文字列の配列</a:t>
            </a:r>
          </a:p>
        </p:txBody>
      </p:sp>
      <p:sp>
        <p:nvSpPr>
          <p:cNvPr id="3" name="コンテンツ プレースホルダー 2">
            <a:extLst>
              <a:ext uri="{FF2B5EF4-FFF2-40B4-BE49-F238E27FC236}">
                <a16:creationId xmlns:a16="http://schemas.microsoft.com/office/drawing/2014/main" id="{EB380A0F-1DF1-4D2E-8C51-1403E8244291}"/>
              </a:ext>
            </a:extLst>
          </p:cNvPr>
          <p:cNvSpPr>
            <a:spLocks noGrp="1"/>
          </p:cNvSpPr>
          <p:nvPr>
            <p:ph idx="1"/>
          </p:nvPr>
        </p:nvSpPr>
        <p:spPr>
          <a:xfrm>
            <a:off x="838200" y="1429657"/>
            <a:ext cx="7630886" cy="4747306"/>
          </a:xfrm>
        </p:spPr>
        <p:txBody>
          <a:bodyPr/>
          <a:lstStyle/>
          <a:p>
            <a:r>
              <a:rPr kumimoji="1" lang="ja-JP" altLang="en-US" dirty="0"/>
              <a:t>何が起こったのか</a:t>
            </a:r>
            <a:endParaRPr kumimoji="1" lang="en-US" altLang="ja-JP" dirty="0"/>
          </a:p>
          <a:p>
            <a:pPr>
              <a:buFont typeface="Wingdings" panose="05000000000000000000" pitchFamily="2" charset="2"/>
              <a:buChar char="Ø"/>
            </a:pPr>
            <a:r>
              <a:rPr lang="en-US" altLang="ja-JP" dirty="0" err="1"/>
              <a:t>scanf</a:t>
            </a:r>
            <a:r>
              <a:rPr lang="ja-JP" altLang="en-US" dirty="0"/>
              <a:t>の</a:t>
            </a:r>
            <a:r>
              <a:rPr lang="en-US" altLang="ja-JP" dirty="0"/>
              <a:t>%c</a:t>
            </a:r>
            <a:r>
              <a:rPr lang="ja-JP" altLang="en-US" dirty="0"/>
              <a:t>には「改行文字も入力に含む」という仕様がある</a:t>
            </a:r>
            <a:endParaRPr lang="en-US" altLang="ja-JP" dirty="0"/>
          </a:p>
          <a:p>
            <a:pPr marL="0" indent="0">
              <a:buNone/>
            </a:pPr>
            <a:endParaRPr kumimoji="1" lang="en-US" altLang="ja-JP" dirty="0"/>
          </a:p>
          <a:p>
            <a:pPr marL="0" indent="0">
              <a:buNone/>
            </a:pPr>
            <a:endParaRPr kumimoji="1" lang="ja-JP" altLang="en-US" dirty="0"/>
          </a:p>
        </p:txBody>
      </p:sp>
      <p:graphicFrame>
        <p:nvGraphicFramePr>
          <p:cNvPr id="4" name="表 3">
            <a:extLst>
              <a:ext uri="{FF2B5EF4-FFF2-40B4-BE49-F238E27FC236}">
                <a16:creationId xmlns:a16="http://schemas.microsoft.com/office/drawing/2014/main" id="{973CFC2C-FC42-4BC6-B844-71E5CA7A246C}"/>
              </a:ext>
            </a:extLst>
          </p:cNvPr>
          <p:cNvGraphicFramePr>
            <a:graphicFrameLocks noGrp="1"/>
          </p:cNvGraphicFramePr>
          <p:nvPr>
            <p:extLst>
              <p:ext uri="{D42A27DB-BD31-4B8C-83A1-F6EECF244321}">
                <p14:modId xmlns:p14="http://schemas.microsoft.com/office/powerpoint/2010/main" val="2755134472"/>
              </p:ext>
            </p:extLst>
          </p:nvPr>
        </p:nvGraphicFramePr>
        <p:xfrm>
          <a:off x="8610600" y="1818323"/>
          <a:ext cx="3018971" cy="4358640"/>
        </p:xfrm>
        <a:graphic>
          <a:graphicData uri="http://schemas.openxmlformats.org/drawingml/2006/table">
            <a:tbl>
              <a:tblPr firstRow="1" bandRow="1">
                <a:tableStyleId>{073A0DAA-6AF3-43AB-8588-CEC1D06C72B9}</a:tableStyleId>
              </a:tblPr>
              <a:tblGrid>
                <a:gridCol w="3018971">
                  <a:extLst>
                    <a:ext uri="{9D8B030D-6E8A-4147-A177-3AD203B41FA5}">
                      <a16:colId xmlns:a16="http://schemas.microsoft.com/office/drawing/2014/main" val="2339116074"/>
                    </a:ext>
                  </a:extLst>
                </a:gridCol>
              </a:tblGrid>
              <a:tr h="3714448">
                <a:tc>
                  <a:txBody>
                    <a:bodyPr/>
                    <a:lstStyle/>
                    <a:p>
                      <a:r>
                        <a:rPr kumimoji="1" lang="en-US" altLang="ja-JP" sz="2000" dirty="0"/>
                        <a:t>hello    (</a:t>
                      </a:r>
                      <a:r>
                        <a:rPr kumimoji="1" lang="ja-JP" altLang="en-US" sz="2000" dirty="0"/>
                        <a:t>入力</a:t>
                      </a:r>
                      <a:r>
                        <a:rPr kumimoji="1" lang="en-US" altLang="ja-JP" sz="2000" dirty="0"/>
                        <a:t>)</a:t>
                      </a:r>
                    </a:p>
                    <a:p>
                      <a:r>
                        <a:rPr kumimoji="1" lang="en-US" altLang="ja-JP" sz="2000" dirty="0" err="1"/>
                        <a:t>goodb</a:t>
                      </a:r>
                      <a:r>
                        <a:rPr kumimoji="1" lang="en-US" altLang="ja-JP" sz="2000" dirty="0"/>
                        <a:t>  (</a:t>
                      </a:r>
                      <a:r>
                        <a:rPr kumimoji="1" lang="ja-JP" altLang="en-US" sz="2000" dirty="0"/>
                        <a:t>入力</a:t>
                      </a:r>
                      <a:r>
                        <a:rPr kumimoji="1" lang="en-US" altLang="ja-JP" sz="2000" dirty="0"/>
                        <a:t>)</a:t>
                      </a:r>
                    </a:p>
                    <a:p>
                      <a:r>
                        <a:rPr kumimoji="1" lang="en-US" altLang="ja-JP" sz="2000" dirty="0" err="1"/>
                        <a:t>yetnt</a:t>
                      </a:r>
                      <a:r>
                        <a:rPr kumimoji="1" lang="en-US" altLang="ja-JP" sz="2000" dirty="0"/>
                        <a:t>    (</a:t>
                      </a:r>
                      <a:r>
                        <a:rPr kumimoji="1" lang="ja-JP" altLang="en-US" sz="2000" dirty="0"/>
                        <a:t>入力</a:t>
                      </a:r>
                      <a:r>
                        <a:rPr kumimoji="1" lang="en-US" altLang="ja-JP" sz="2000" dirty="0"/>
                        <a:t>)</a:t>
                      </a:r>
                    </a:p>
                    <a:p>
                      <a:r>
                        <a:rPr kumimoji="1" lang="en-US" altLang="ja-JP" sz="2000" dirty="0" err="1"/>
                        <a:t>pompo</a:t>
                      </a:r>
                      <a:r>
                        <a:rPr kumimoji="1" lang="en-US" altLang="ja-JP" sz="2000" dirty="0"/>
                        <a:t> (</a:t>
                      </a:r>
                      <a:r>
                        <a:rPr kumimoji="1" lang="ja-JP" altLang="en-US" sz="2000" dirty="0"/>
                        <a:t>入力</a:t>
                      </a:r>
                      <a:r>
                        <a:rPr kumimoji="1" lang="en-US" altLang="ja-JP" sz="2000" dirty="0"/>
                        <a:t>)</a:t>
                      </a:r>
                    </a:p>
                    <a:p>
                      <a:r>
                        <a:rPr kumimoji="1" lang="en-US" altLang="ja-JP" sz="2000" dirty="0" err="1"/>
                        <a:t>mprin</a:t>
                      </a:r>
                      <a:r>
                        <a:rPr kumimoji="1" lang="en-US" altLang="ja-JP" sz="2000" dirty="0"/>
                        <a:t>   (</a:t>
                      </a:r>
                      <a:r>
                        <a:rPr kumimoji="1" lang="ja-JP" altLang="en-US" sz="2000" dirty="0"/>
                        <a:t>入力</a:t>
                      </a:r>
                      <a:r>
                        <a:rPr kumimoji="1" lang="en-US" altLang="ja-JP" sz="2000" dirty="0"/>
                        <a:t>)</a:t>
                      </a:r>
                    </a:p>
                    <a:p>
                      <a:r>
                        <a:rPr kumimoji="1" lang="en-US" altLang="ja-JP" sz="2000" dirty="0"/>
                        <a:t>hello</a:t>
                      </a:r>
                    </a:p>
                    <a:p>
                      <a:endParaRPr kumimoji="1" lang="en-US" altLang="ja-JP" sz="2000" dirty="0"/>
                    </a:p>
                    <a:p>
                      <a:r>
                        <a:rPr kumimoji="1" lang="en-US" altLang="ja-JP" sz="2000" dirty="0"/>
                        <a:t>good</a:t>
                      </a:r>
                    </a:p>
                    <a:p>
                      <a:r>
                        <a:rPr kumimoji="1" lang="en-US" altLang="ja-JP" sz="2000" dirty="0"/>
                        <a:t>b</a:t>
                      </a:r>
                    </a:p>
                    <a:p>
                      <a:r>
                        <a:rPr kumimoji="1" lang="en-US" altLang="ja-JP" sz="2000" dirty="0"/>
                        <a:t>yet</a:t>
                      </a:r>
                    </a:p>
                    <a:p>
                      <a:r>
                        <a:rPr kumimoji="1" lang="en-US" altLang="ja-JP" sz="2000" dirty="0" err="1"/>
                        <a:t>nt</a:t>
                      </a:r>
                      <a:endParaRPr kumimoji="1" lang="en-US" altLang="ja-JP" sz="2000" dirty="0"/>
                    </a:p>
                    <a:p>
                      <a:r>
                        <a:rPr kumimoji="1" lang="en-US" altLang="ja-JP" sz="2000" dirty="0"/>
                        <a:t>po</a:t>
                      </a:r>
                    </a:p>
                    <a:p>
                      <a:r>
                        <a:rPr kumimoji="1" lang="en-US" altLang="ja-JP" sz="2000" dirty="0" err="1"/>
                        <a:t>mpo</a:t>
                      </a:r>
                      <a:endParaRPr kumimoji="1" lang="en-US" altLang="ja-JP" sz="2000" dirty="0"/>
                    </a:p>
                    <a:p>
                      <a:r>
                        <a:rPr kumimoji="1" lang="en-US" altLang="ja-JP" sz="2000" dirty="0"/>
                        <a:t>m</a:t>
                      </a:r>
                      <a:endParaRPr kumimoji="1" lang="ja-JP" altLang="en-US" sz="20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1496277048"/>
                  </a:ext>
                </a:extLst>
              </a:tr>
            </a:tbl>
          </a:graphicData>
        </a:graphic>
      </p:graphicFrame>
      <p:graphicFrame>
        <p:nvGraphicFramePr>
          <p:cNvPr id="5" name="表 4">
            <a:extLst>
              <a:ext uri="{FF2B5EF4-FFF2-40B4-BE49-F238E27FC236}">
                <a16:creationId xmlns:a16="http://schemas.microsoft.com/office/drawing/2014/main" id="{F69D8C80-8CD7-44F2-89D1-B577DBC0543E}"/>
              </a:ext>
            </a:extLst>
          </p:cNvPr>
          <p:cNvGraphicFramePr>
            <a:graphicFrameLocks noGrp="1"/>
          </p:cNvGraphicFramePr>
          <p:nvPr>
            <p:extLst>
              <p:ext uri="{D42A27DB-BD31-4B8C-83A1-F6EECF244321}">
                <p14:modId xmlns:p14="http://schemas.microsoft.com/office/powerpoint/2010/main" val="3058859590"/>
              </p:ext>
            </p:extLst>
          </p:nvPr>
        </p:nvGraphicFramePr>
        <p:xfrm>
          <a:off x="2496572" y="2820875"/>
          <a:ext cx="3672000" cy="367200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079355999"/>
                    </a:ext>
                  </a:extLst>
                </a:gridCol>
                <a:gridCol w="612000">
                  <a:extLst>
                    <a:ext uri="{9D8B030D-6E8A-4147-A177-3AD203B41FA5}">
                      <a16:colId xmlns:a16="http://schemas.microsoft.com/office/drawing/2014/main" val="279639874"/>
                    </a:ext>
                  </a:extLst>
                </a:gridCol>
                <a:gridCol w="612000">
                  <a:extLst>
                    <a:ext uri="{9D8B030D-6E8A-4147-A177-3AD203B41FA5}">
                      <a16:colId xmlns:a16="http://schemas.microsoft.com/office/drawing/2014/main" val="3207048979"/>
                    </a:ext>
                  </a:extLst>
                </a:gridCol>
                <a:gridCol w="612000">
                  <a:extLst>
                    <a:ext uri="{9D8B030D-6E8A-4147-A177-3AD203B41FA5}">
                      <a16:colId xmlns:a16="http://schemas.microsoft.com/office/drawing/2014/main" val="2613030069"/>
                    </a:ext>
                  </a:extLst>
                </a:gridCol>
                <a:gridCol w="612000">
                  <a:extLst>
                    <a:ext uri="{9D8B030D-6E8A-4147-A177-3AD203B41FA5}">
                      <a16:colId xmlns:a16="http://schemas.microsoft.com/office/drawing/2014/main" val="3585641391"/>
                    </a:ext>
                  </a:extLst>
                </a:gridCol>
                <a:gridCol w="612000">
                  <a:extLst>
                    <a:ext uri="{9D8B030D-6E8A-4147-A177-3AD203B41FA5}">
                      <a16:colId xmlns:a16="http://schemas.microsoft.com/office/drawing/2014/main" val="3830959944"/>
                    </a:ext>
                  </a:extLst>
                </a:gridCol>
              </a:tblGrid>
              <a:tr h="612000">
                <a:tc>
                  <a:txBody>
                    <a:bodyPr/>
                    <a:lstStyle/>
                    <a:p>
                      <a:pPr algn="ctr">
                        <a:lnSpc>
                          <a:spcPct val="100000"/>
                        </a:lnSpc>
                      </a:pPr>
                      <a:endParaRPr kumimoji="1" lang="ja-JP" altLang="en-US" sz="2400" dirty="0">
                        <a:latin typeface="ＭＳ Ｐゴシック" panose="020B0600070205080204" pitchFamily="50" charset="-128"/>
                        <a:ea typeface="ＭＳ Ｐゴシック" panose="020B0600070205080204" pitchFamily="50" charset="-128"/>
                      </a:endParaRPr>
                    </a:p>
                  </a:txBody>
                  <a:tcPr>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2"/>
                    </a:solidFill>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0</a:t>
                      </a:r>
                      <a:endParaRPr kumimoji="1" lang="ja-JP" altLang="en-US" sz="2400" dirty="0">
                        <a:latin typeface="ＭＳ Ｐゴシック" panose="020B0600070205080204" pitchFamily="50" charset="-128"/>
                        <a:ea typeface="ＭＳ Ｐゴシック" panose="020B0600070205080204" pitchFamily="50" charset="-128"/>
                      </a:endParaRPr>
                    </a:p>
                  </a:txBody>
                  <a:tcPr>
                    <a:lnB w="12700" cap="flat" cmpd="sng" algn="ctr">
                      <a:solidFill>
                        <a:schemeClr val="tx1"/>
                      </a:solidFill>
                      <a:prstDash val="solid"/>
                      <a:round/>
                      <a:headEnd type="none" w="med" len="med"/>
                      <a:tailEnd type="none" w="med" len="med"/>
                    </a:lnB>
                    <a:solidFill>
                      <a:schemeClr val="bg2"/>
                    </a:solidFill>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1</a:t>
                      </a:r>
                      <a:endParaRPr kumimoji="1" lang="ja-JP" altLang="en-US" sz="2400" dirty="0">
                        <a:latin typeface="ＭＳ Ｐゴシック" panose="020B0600070205080204" pitchFamily="50" charset="-128"/>
                        <a:ea typeface="ＭＳ Ｐゴシック" panose="020B0600070205080204" pitchFamily="50" charset="-128"/>
                      </a:endParaRPr>
                    </a:p>
                  </a:txBody>
                  <a:tcPr>
                    <a:lnB w="12700" cap="flat" cmpd="sng" algn="ctr">
                      <a:solidFill>
                        <a:schemeClr val="tx1"/>
                      </a:solidFill>
                      <a:prstDash val="solid"/>
                      <a:round/>
                      <a:headEnd type="none" w="med" len="med"/>
                      <a:tailEnd type="none" w="med" len="med"/>
                    </a:lnB>
                    <a:solidFill>
                      <a:schemeClr val="bg2"/>
                    </a:solidFill>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2</a:t>
                      </a:r>
                      <a:endParaRPr kumimoji="1" lang="ja-JP" altLang="en-US" sz="2400" dirty="0">
                        <a:latin typeface="ＭＳ Ｐゴシック" panose="020B0600070205080204" pitchFamily="50" charset="-128"/>
                        <a:ea typeface="ＭＳ Ｐゴシック" panose="020B0600070205080204" pitchFamily="50" charset="-128"/>
                      </a:endParaRPr>
                    </a:p>
                  </a:txBody>
                  <a:tcPr>
                    <a:lnB w="12700" cap="flat" cmpd="sng" algn="ctr">
                      <a:solidFill>
                        <a:schemeClr val="tx1"/>
                      </a:solidFill>
                      <a:prstDash val="solid"/>
                      <a:round/>
                      <a:headEnd type="none" w="med" len="med"/>
                      <a:tailEnd type="none" w="med" len="med"/>
                    </a:lnB>
                    <a:solidFill>
                      <a:schemeClr val="bg2"/>
                    </a:solidFill>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3</a:t>
                      </a:r>
                      <a:endParaRPr kumimoji="1" lang="ja-JP" altLang="en-US" sz="2400" dirty="0">
                        <a:latin typeface="ＭＳ Ｐゴシック" panose="020B0600070205080204" pitchFamily="50" charset="-128"/>
                        <a:ea typeface="ＭＳ Ｐゴシック" panose="020B0600070205080204" pitchFamily="50" charset="-128"/>
                      </a:endParaRPr>
                    </a:p>
                  </a:txBody>
                  <a:tcPr>
                    <a:lnB w="12700" cap="flat" cmpd="sng" algn="ctr">
                      <a:solidFill>
                        <a:schemeClr val="tx1"/>
                      </a:solidFill>
                      <a:prstDash val="solid"/>
                      <a:round/>
                      <a:headEnd type="none" w="med" len="med"/>
                      <a:tailEnd type="none" w="med" len="med"/>
                    </a:lnB>
                    <a:solidFill>
                      <a:schemeClr val="bg2"/>
                    </a:solidFill>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4</a:t>
                      </a:r>
                      <a:endParaRPr kumimoji="1" lang="ja-JP" altLang="en-US" sz="2400" dirty="0">
                        <a:latin typeface="ＭＳ Ｐゴシック" panose="020B0600070205080204" pitchFamily="50" charset="-128"/>
                        <a:ea typeface="ＭＳ Ｐゴシック" panose="020B0600070205080204" pitchFamily="50" charset="-128"/>
                      </a:endParaRPr>
                    </a:p>
                  </a:txBody>
                  <a:tcPr>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877097254"/>
                  </a:ext>
                </a:extLst>
              </a:tr>
              <a:tr h="612000">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0</a:t>
                      </a:r>
                      <a:endParaRPr kumimoji="1" lang="ja-JP" altLang="en-US" sz="2400" dirty="0">
                        <a:latin typeface="ＭＳ Ｐゴシック" panose="020B0600070205080204" pitchFamily="50" charset="-128"/>
                        <a:ea typeface="ＭＳ Ｐゴシック" panose="020B0600070205080204" pitchFamily="50" charset="-128"/>
                      </a:endParaRPr>
                    </a:p>
                  </a:txBody>
                  <a:tcPr>
                    <a:lnT w="12700" cap="flat" cmpd="sng" algn="ctr">
                      <a:solidFill>
                        <a:schemeClr val="tx1"/>
                      </a:solidFill>
                      <a:prstDash val="solid"/>
                      <a:round/>
                      <a:headEnd type="none" w="med" len="med"/>
                      <a:tailEnd type="none" w="med" len="med"/>
                    </a:lnT>
                    <a:solidFill>
                      <a:schemeClr val="bg2"/>
                    </a:solidFill>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h</a:t>
                      </a:r>
                      <a:endParaRPr kumimoji="1" lang="ja-JP" altLang="en-US" sz="2400" dirty="0">
                        <a:latin typeface="ＭＳ Ｐゴシック" panose="020B0600070205080204" pitchFamily="50" charset="-128"/>
                        <a:ea typeface="ＭＳ Ｐゴシック" panose="020B0600070205080204" pitchFamily="50" charset="-128"/>
                      </a:endParaRPr>
                    </a:p>
                  </a:txBody>
                  <a:tcPr>
                    <a:lnT w="12700" cap="flat" cmpd="sng" algn="ctr">
                      <a:solidFill>
                        <a:schemeClr val="tx1"/>
                      </a:solidFill>
                      <a:prstDash val="solid"/>
                      <a:round/>
                      <a:headEnd type="none" w="med" len="med"/>
                      <a:tailEnd type="none" w="med" len="med"/>
                    </a:lnT>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e</a:t>
                      </a:r>
                      <a:endParaRPr kumimoji="1" lang="ja-JP" altLang="en-US" sz="2400" dirty="0">
                        <a:latin typeface="ＭＳ Ｐゴシック" panose="020B0600070205080204" pitchFamily="50" charset="-128"/>
                        <a:ea typeface="ＭＳ Ｐゴシック" panose="020B0600070205080204" pitchFamily="50" charset="-128"/>
                      </a:endParaRPr>
                    </a:p>
                  </a:txBody>
                  <a:tcPr>
                    <a:lnT w="12700" cap="flat" cmpd="sng" algn="ctr">
                      <a:solidFill>
                        <a:schemeClr val="tx1"/>
                      </a:solidFill>
                      <a:prstDash val="solid"/>
                      <a:round/>
                      <a:headEnd type="none" w="med" len="med"/>
                      <a:tailEnd type="none" w="med" len="med"/>
                    </a:lnT>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l</a:t>
                      </a:r>
                      <a:endParaRPr kumimoji="1" lang="ja-JP" altLang="en-US" sz="2400" dirty="0">
                        <a:latin typeface="ＭＳ Ｐゴシック" panose="020B0600070205080204" pitchFamily="50" charset="-128"/>
                        <a:ea typeface="ＭＳ Ｐゴシック" panose="020B0600070205080204" pitchFamily="50" charset="-128"/>
                      </a:endParaRPr>
                    </a:p>
                  </a:txBody>
                  <a:tcPr>
                    <a:lnT w="12700" cap="flat" cmpd="sng" algn="ctr">
                      <a:solidFill>
                        <a:schemeClr val="tx1"/>
                      </a:solidFill>
                      <a:prstDash val="solid"/>
                      <a:round/>
                      <a:headEnd type="none" w="med" len="med"/>
                      <a:tailEnd type="none" w="med" len="med"/>
                    </a:lnT>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l</a:t>
                      </a:r>
                      <a:endParaRPr kumimoji="1" lang="ja-JP" altLang="en-US" sz="2400" dirty="0">
                        <a:latin typeface="ＭＳ Ｐゴシック" panose="020B0600070205080204" pitchFamily="50" charset="-128"/>
                        <a:ea typeface="ＭＳ Ｐゴシック" panose="020B0600070205080204" pitchFamily="50" charset="-128"/>
                      </a:endParaRPr>
                    </a:p>
                  </a:txBody>
                  <a:tcPr>
                    <a:lnT w="12700" cap="flat" cmpd="sng" algn="ctr">
                      <a:solidFill>
                        <a:schemeClr val="tx1"/>
                      </a:solidFill>
                      <a:prstDash val="solid"/>
                      <a:round/>
                      <a:headEnd type="none" w="med" len="med"/>
                      <a:tailEnd type="none" w="med" len="med"/>
                    </a:lnT>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o</a:t>
                      </a:r>
                      <a:endParaRPr kumimoji="1" lang="ja-JP" altLang="en-US" sz="2400" dirty="0">
                        <a:latin typeface="ＭＳ Ｐゴシック" panose="020B0600070205080204" pitchFamily="50" charset="-128"/>
                        <a:ea typeface="ＭＳ Ｐゴシック" panose="020B0600070205080204" pitchFamily="50" charset="-128"/>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09972614"/>
                  </a:ext>
                </a:extLst>
              </a:tr>
              <a:tr h="612000">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1</a:t>
                      </a:r>
                      <a:endParaRPr kumimoji="1" lang="ja-JP" altLang="en-US" sz="2400" dirty="0">
                        <a:latin typeface="ＭＳ Ｐゴシック" panose="020B0600070205080204" pitchFamily="50" charset="-128"/>
                        <a:ea typeface="ＭＳ Ｐゴシック" panose="020B0600070205080204" pitchFamily="50" charset="-128"/>
                      </a:endParaRPr>
                    </a:p>
                  </a:txBody>
                  <a:tcPr>
                    <a:solidFill>
                      <a:schemeClr val="bg2"/>
                    </a:solidFill>
                  </a:tcPr>
                </a:tc>
                <a:tc>
                  <a:txBody>
                    <a:bodyPr/>
                    <a:lstStyle/>
                    <a:p>
                      <a:pPr algn="ctr">
                        <a:lnSpc>
                          <a:spcPct val="100000"/>
                        </a:lnSpc>
                      </a:pPr>
                      <a:r>
                        <a:rPr kumimoji="1" lang="en-US" altLang="ja-JP" sz="2400" dirty="0">
                          <a:solidFill>
                            <a:srgbClr val="FF0000"/>
                          </a:solidFill>
                          <a:latin typeface="ＭＳ Ｐゴシック" panose="020B0600070205080204" pitchFamily="50" charset="-128"/>
                          <a:ea typeface="ＭＳ Ｐゴシック" panose="020B0600070205080204" pitchFamily="50" charset="-128"/>
                        </a:rPr>
                        <a:t>\n</a:t>
                      </a:r>
                      <a:endParaRPr kumimoji="1" lang="ja-JP" altLang="en-US" sz="2400" dirty="0">
                        <a:solidFill>
                          <a:srgbClr val="FF0000"/>
                        </a:solidFill>
                        <a:latin typeface="ＭＳ Ｐゴシック" panose="020B0600070205080204" pitchFamily="50" charset="-128"/>
                        <a:ea typeface="ＭＳ Ｐゴシック" panose="020B0600070205080204" pitchFamily="50" charset="-128"/>
                      </a:endParaRPr>
                    </a:p>
                  </a:txBody>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g</a:t>
                      </a:r>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o</a:t>
                      </a:r>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o</a:t>
                      </a:r>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d</a:t>
                      </a:r>
                      <a:endParaRPr kumimoji="1" lang="ja-JP" altLang="en-US" sz="24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2190025327"/>
                  </a:ext>
                </a:extLst>
              </a:tr>
              <a:tr h="612000">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2</a:t>
                      </a:r>
                      <a:endParaRPr kumimoji="1" lang="ja-JP" altLang="en-US" sz="2400" dirty="0">
                        <a:latin typeface="ＭＳ Ｐゴシック" panose="020B0600070205080204" pitchFamily="50" charset="-128"/>
                        <a:ea typeface="ＭＳ Ｐゴシック" panose="020B0600070205080204" pitchFamily="50" charset="-128"/>
                      </a:endParaRPr>
                    </a:p>
                  </a:txBody>
                  <a:tcPr>
                    <a:solidFill>
                      <a:schemeClr val="bg2"/>
                    </a:solidFill>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b</a:t>
                      </a:r>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lnSpc>
                          <a:spcPct val="100000"/>
                        </a:lnSpc>
                      </a:pPr>
                      <a:r>
                        <a:rPr kumimoji="1" lang="en-US" altLang="ja-JP" sz="2400" dirty="0">
                          <a:solidFill>
                            <a:srgbClr val="FF0000"/>
                          </a:solidFill>
                          <a:latin typeface="ＭＳ Ｐゴシック" panose="020B0600070205080204" pitchFamily="50" charset="-128"/>
                          <a:ea typeface="ＭＳ Ｐゴシック" panose="020B0600070205080204" pitchFamily="50" charset="-128"/>
                        </a:rPr>
                        <a:t>\n</a:t>
                      </a:r>
                      <a:endParaRPr kumimoji="1" lang="ja-JP" altLang="en-US" sz="2400" dirty="0">
                        <a:solidFill>
                          <a:srgbClr val="FF0000"/>
                        </a:solidFill>
                        <a:latin typeface="ＭＳ Ｐゴシック" panose="020B0600070205080204" pitchFamily="50" charset="-128"/>
                        <a:ea typeface="ＭＳ Ｐゴシック" panose="020B0600070205080204" pitchFamily="50" charset="-128"/>
                      </a:endParaRPr>
                    </a:p>
                  </a:txBody>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y</a:t>
                      </a:r>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e</a:t>
                      </a:r>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t</a:t>
                      </a:r>
                      <a:endParaRPr kumimoji="1" lang="ja-JP" altLang="en-US" sz="24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1641513535"/>
                  </a:ext>
                </a:extLst>
              </a:tr>
              <a:tr h="612000">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3</a:t>
                      </a:r>
                      <a:endParaRPr kumimoji="1" lang="ja-JP" altLang="en-US" sz="2400" dirty="0">
                        <a:latin typeface="ＭＳ Ｐゴシック" panose="020B0600070205080204" pitchFamily="50" charset="-128"/>
                        <a:ea typeface="ＭＳ Ｐゴシック" panose="020B0600070205080204" pitchFamily="50" charset="-128"/>
                      </a:endParaRPr>
                    </a:p>
                  </a:txBody>
                  <a:tcPr>
                    <a:solidFill>
                      <a:schemeClr val="bg2"/>
                    </a:solidFill>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n</a:t>
                      </a:r>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t</a:t>
                      </a:r>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lnSpc>
                          <a:spcPct val="100000"/>
                        </a:lnSpc>
                      </a:pPr>
                      <a:r>
                        <a:rPr kumimoji="1" lang="en-US" altLang="ja-JP" sz="2400" dirty="0">
                          <a:solidFill>
                            <a:srgbClr val="FF0000"/>
                          </a:solidFill>
                          <a:latin typeface="ＭＳ Ｐゴシック" panose="020B0600070205080204" pitchFamily="50" charset="-128"/>
                          <a:ea typeface="ＭＳ Ｐゴシック" panose="020B0600070205080204" pitchFamily="50" charset="-128"/>
                        </a:rPr>
                        <a:t>\n</a:t>
                      </a:r>
                      <a:endParaRPr kumimoji="1" lang="ja-JP" altLang="en-US" sz="2400" dirty="0">
                        <a:solidFill>
                          <a:srgbClr val="FF0000"/>
                        </a:solidFill>
                        <a:latin typeface="ＭＳ Ｐゴシック" panose="020B0600070205080204" pitchFamily="50" charset="-128"/>
                        <a:ea typeface="ＭＳ Ｐゴシック" panose="020B0600070205080204" pitchFamily="50" charset="-128"/>
                      </a:endParaRPr>
                    </a:p>
                  </a:txBody>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p</a:t>
                      </a:r>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o</a:t>
                      </a:r>
                      <a:endParaRPr kumimoji="1" lang="ja-JP" altLang="en-US" sz="24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2622845071"/>
                  </a:ext>
                </a:extLst>
              </a:tr>
              <a:tr h="612000">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4</a:t>
                      </a:r>
                      <a:endParaRPr kumimoji="1" lang="ja-JP" altLang="en-US" sz="2400" dirty="0">
                        <a:latin typeface="ＭＳ Ｐゴシック" panose="020B0600070205080204" pitchFamily="50" charset="-128"/>
                        <a:ea typeface="ＭＳ Ｐゴシック" panose="020B0600070205080204" pitchFamily="50" charset="-128"/>
                      </a:endParaRPr>
                    </a:p>
                  </a:txBody>
                  <a:tcPr>
                    <a:solidFill>
                      <a:schemeClr val="bg2"/>
                    </a:solidFill>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m</a:t>
                      </a:r>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p</a:t>
                      </a:r>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o</a:t>
                      </a:r>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lnSpc>
                          <a:spcPct val="100000"/>
                        </a:lnSpc>
                      </a:pPr>
                      <a:r>
                        <a:rPr kumimoji="1" lang="en-US" altLang="ja-JP" sz="2400" dirty="0">
                          <a:solidFill>
                            <a:srgbClr val="FF0000"/>
                          </a:solidFill>
                          <a:latin typeface="ＭＳ Ｐゴシック" panose="020B0600070205080204" pitchFamily="50" charset="-128"/>
                          <a:ea typeface="ＭＳ Ｐゴシック" panose="020B0600070205080204" pitchFamily="50" charset="-128"/>
                        </a:rPr>
                        <a:t>\n</a:t>
                      </a:r>
                      <a:endParaRPr kumimoji="1" lang="ja-JP" altLang="en-US" sz="2400" dirty="0">
                        <a:solidFill>
                          <a:srgbClr val="FF0000"/>
                        </a:solidFill>
                        <a:latin typeface="ＭＳ Ｐゴシック" panose="020B0600070205080204" pitchFamily="50" charset="-128"/>
                        <a:ea typeface="ＭＳ Ｐゴシック" panose="020B0600070205080204" pitchFamily="50" charset="-128"/>
                      </a:endParaRPr>
                    </a:p>
                  </a:txBody>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m</a:t>
                      </a:r>
                      <a:endParaRPr kumimoji="1" lang="ja-JP" altLang="en-US" sz="24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3476189571"/>
                  </a:ext>
                </a:extLst>
              </a:tr>
            </a:tbl>
          </a:graphicData>
        </a:graphic>
      </p:graphicFrame>
    </p:spTree>
    <p:extLst>
      <p:ext uri="{BB962C8B-B14F-4D97-AF65-F5344CB8AC3E}">
        <p14:creationId xmlns:p14="http://schemas.microsoft.com/office/powerpoint/2010/main" val="1811767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0F2789-49E0-472B-894F-04873AF3DEAB}"/>
              </a:ext>
            </a:extLst>
          </p:cNvPr>
          <p:cNvSpPr>
            <a:spLocks noGrp="1"/>
          </p:cNvSpPr>
          <p:nvPr>
            <p:ph type="title"/>
          </p:nvPr>
        </p:nvSpPr>
        <p:spPr/>
        <p:txBody>
          <a:bodyPr/>
          <a:lstStyle/>
          <a:p>
            <a:r>
              <a:rPr kumimoji="1" lang="ja-JP" altLang="en-US" dirty="0"/>
              <a:t>文字列の配列</a:t>
            </a:r>
          </a:p>
        </p:txBody>
      </p:sp>
      <p:sp>
        <p:nvSpPr>
          <p:cNvPr id="3" name="コンテンツ プレースホルダー 2">
            <a:extLst>
              <a:ext uri="{FF2B5EF4-FFF2-40B4-BE49-F238E27FC236}">
                <a16:creationId xmlns:a16="http://schemas.microsoft.com/office/drawing/2014/main" id="{D8F5AE85-CF1B-45F2-A526-DF49DF4EE879}"/>
              </a:ext>
            </a:extLst>
          </p:cNvPr>
          <p:cNvSpPr>
            <a:spLocks noGrp="1"/>
          </p:cNvSpPr>
          <p:nvPr>
            <p:ph idx="1"/>
          </p:nvPr>
        </p:nvSpPr>
        <p:spPr/>
        <p:txBody>
          <a:bodyPr/>
          <a:lstStyle/>
          <a:p>
            <a:r>
              <a:rPr kumimoji="1" lang="ja-JP" altLang="en-US" dirty="0"/>
              <a:t>対策方法</a:t>
            </a:r>
            <a:endParaRPr kumimoji="1" lang="en-US" altLang="ja-JP" dirty="0"/>
          </a:p>
          <a:p>
            <a:pPr marL="514350" indent="-514350">
              <a:buFont typeface="+mj-lt"/>
              <a:buAutoNum type="arabicPeriod"/>
            </a:pPr>
            <a:r>
              <a:rPr lang="en-US" altLang="ja-JP" dirty="0" err="1"/>
              <a:t>scanf</a:t>
            </a:r>
            <a:r>
              <a:rPr lang="ja-JP" altLang="en-US" dirty="0"/>
              <a:t>ではない入力関数を使う</a:t>
            </a:r>
            <a:r>
              <a:rPr lang="en-US" altLang="ja-JP" dirty="0"/>
              <a:t>(</a:t>
            </a:r>
            <a:r>
              <a:rPr lang="ja-JP" altLang="en-US" dirty="0"/>
              <a:t>後期の</a:t>
            </a:r>
            <a:r>
              <a:rPr lang="en-US" altLang="ja-JP" dirty="0"/>
              <a:t>C++</a:t>
            </a:r>
            <a:r>
              <a:rPr lang="ja-JP" altLang="en-US" dirty="0"/>
              <a:t>では</a:t>
            </a:r>
            <a:r>
              <a:rPr lang="en-US" altLang="ja-JP" dirty="0" err="1"/>
              <a:t>scanf</a:t>
            </a:r>
            <a:r>
              <a:rPr lang="ja-JP" altLang="en-US" dirty="0"/>
              <a:t>を使いません</a:t>
            </a:r>
            <a:r>
              <a:rPr lang="en-US" altLang="ja-JP" dirty="0"/>
              <a:t>)</a:t>
            </a:r>
          </a:p>
          <a:p>
            <a:pPr marL="514350" indent="-514350">
              <a:buFont typeface="+mj-lt"/>
              <a:buAutoNum type="arabicPeriod"/>
            </a:pPr>
            <a:r>
              <a:rPr kumimoji="1" lang="ja-JP" altLang="en-US" dirty="0"/>
              <a:t>二次元配列を文字型の配列とみなして</a:t>
            </a:r>
            <a:r>
              <a:rPr lang="en-US" altLang="ja-JP" dirty="0"/>
              <a:t>%s</a:t>
            </a:r>
            <a:r>
              <a:rPr lang="ja-JP" altLang="en-US" dirty="0"/>
              <a:t>で入力させる</a:t>
            </a:r>
            <a:endParaRPr lang="en-US" altLang="ja-JP" dirty="0"/>
          </a:p>
          <a:p>
            <a:pPr marL="0" indent="0">
              <a:buNone/>
            </a:pPr>
            <a:endParaRPr kumimoji="1" lang="en-US" altLang="ja-JP" dirty="0"/>
          </a:p>
          <a:p>
            <a:pPr marL="0" indent="0">
              <a:buNone/>
            </a:pPr>
            <a:r>
              <a:rPr lang="ja-JP" altLang="en-US" dirty="0"/>
              <a:t>今回は</a:t>
            </a:r>
            <a:r>
              <a:rPr lang="en-US" altLang="ja-JP" dirty="0"/>
              <a:t>2</a:t>
            </a:r>
            <a:r>
              <a:rPr lang="ja-JP" altLang="en-US" dirty="0"/>
              <a:t>を扱います。</a:t>
            </a:r>
            <a:endParaRPr kumimoji="1" lang="ja-JP" altLang="en-US" dirty="0"/>
          </a:p>
        </p:txBody>
      </p:sp>
    </p:spTree>
    <p:extLst>
      <p:ext uri="{BB962C8B-B14F-4D97-AF65-F5344CB8AC3E}">
        <p14:creationId xmlns:p14="http://schemas.microsoft.com/office/powerpoint/2010/main" val="3622754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20F0AC-FF9E-4C94-A481-68FA7E561048}"/>
              </a:ext>
            </a:extLst>
          </p:cNvPr>
          <p:cNvSpPr>
            <a:spLocks noGrp="1"/>
          </p:cNvSpPr>
          <p:nvPr>
            <p:ph type="title"/>
          </p:nvPr>
        </p:nvSpPr>
        <p:spPr/>
        <p:txBody>
          <a:bodyPr/>
          <a:lstStyle/>
          <a:p>
            <a:r>
              <a:rPr lang="ja-JP" altLang="en-US" dirty="0"/>
              <a:t>今日やること</a:t>
            </a:r>
            <a:r>
              <a:rPr lang="en-US" altLang="ja-JP" dirty="0"/>
              <a:t>(</a:t>
            </a:r>
            <a:r>
              <a:rPr lang="ja-JP" altLang="en-US" dirty="0"/>
              <a:t>寄り道</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06B0E0B5-DF0F-4760-BF33-62998D43444D}"/>
              </a:ext>
            </a:extLst>
          </p:cNvPr>
          <p:cNvSpPr>
            <a:spLocks noGrp="1"/>
          </p:cNvSpPr>
          <p:nvPr>
            <p:ph idx="1"/>
          </p:nvPr>
        </p:nvSpPr>
        <p:spPr/>
        <p:txBody>
          <a:bodyPr/>
          <a:lstStyle/>
          <a:p>
            <a:pPr marL="514350" indent="-514350">
              <a:buFont typeface="+mj-lt"/>
              <a:buAutoNum type="arabicPeriod"/>
            </a:pPr>
            <a:r>
              <a:rPr kumimoji="1" lang="ja-JP" altLang="en-US" dirty="0"/>
              <a:t>変数のサイズ</a:t>
            </a:r>
          </a:p>
        </p:txBody>
      </p:sp>
    </p:spTree>
    <p:extLst>
      <p:ext uri="{BB962C8B-B14F-4D97-AF65-F5344CB8AC3E}">
        <p14:creationId xmlns:p14="http://schemas.microsoft.com/office/powerpoint/2010/main" val="1173824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775C33-DB53-490B-9893-68ABB2C9C20B}"/>
              </a:ext>
            </a:extLst>
          </p:cNvPr>
          <p:cNvSpPr>
            <a:spLocks noGrp="1"/>
          </p:cNvSpPr>
          <p:nvPr>
            <p:ph type="title"/>
          </p:nvPr>
        </p:nvSpPr>
        <p:spPr/>
        <p:txBody>
          <a:bodyPr/>
          <a:lstStyle/>
          <a:p>
            <a:r>
              <a:rPr kumimoji="1" lang="ja-JP" altLang="en-US" dirty="0"/>
              <a:t>文字列の配列</a:t>
            </a:r>
          </a:p>
        </p:txBody>
      </p:sp>
      <p:sp>
        <p:nvSpPr>
          <p:cNvPr id="3" name="コンテンツ プレースホルダー 2">
            <a:extLst>
              <a:ext uri="{FF2B5EF4-FFF2-40B4-BE49-F238E27FC236}">
                <a16:creationId xmlns:a16="http://schemas.microsoft.com/office/drawing/2014/main" id="{3DFAF149-A3AD-4FA8-A250-889B0EE34B96}"/>
              </a:ext>
            </a:extLst>
          </p:cNvPr>
          <p:cNvSpPr>
            <a:spLocks noGrp="1"/>
          </p:cNvSpPr>
          <p:nvPr>
            <p:ph idx="1"/>
          </p:nvPr>
        </p:nvSpPr>
        <p:spPr>
          <a:xfrm>
            <a:off x="838200" y="1825625"/>
            <a:ext cx="9002486" cy="4255861"/>
          </a:xfrm>
        </p:spPr>
        <p:txBody>
          <a:bodyPr/>
          <a:lstStyle/>
          <a:p>
            <a:r>
              <a:rPr lang="ja-JP" altLang="en-US" dirty="0"/>
              <a:t>文字列は「文字型の配列」とみなせた。</a:t>
            </a:r>
            <a:endParaRPr lang="en-US" altLang="ja-JP" dirty="0"/>
          </a:p>
          <a:p>
            <a:endParaRPr lang="en-US" altLang="ja-JP" dirty="0"/>
          </a:p>
          <a:p>
            <a:pPr marL="0" indent="0">
              <a:buNone/>
            </a:pPr>
            <a:endParaRPr kumimoji="1" lang="en-US" altLang="ja-JP" dirty="0"/>
          </a:p>
          <a:p>
            <a:endParaRPr kumimoji="1" lang="en-US" altLang="ja-JP" dirty="0"/>
          </a:p>
          <a:p>
            <a:r>
              <a:rPr kumimoji="1" lang="ja-JP" altLang="en-US" dirty="0"/>
              <a:t>文字型の</a:t>
            </a:r>
            <a:r>
              <a:rPr lang="ja-JP" altLang="en-US" dirty="0"/>
              <a:t>二次元配列は「文字列の配列」とみなせる</a:t>
            </a:r>
            <a:endParaRPr lang="en-US" altLang="ja-JP" dirty="0"/>
          </a:p>
          <a:p>
            <a:endParaRPr kumimoji="1" lang="en-US" altLang="ja-JP" dirty="0"/>
          </a:p>
          <a:p>
            <a:endParaRPr lang="en-US" altLang="ja-JP" dirty="0"/>
          </a:p>
        </p:txBody>
      </p:sp>
      <p:sp>
        <p:nvSpPr>
          <p:cNvPr id="4" name="正方形/長方形 3">
            <a:extLst>
              <a:ext uri="{FF2B5EF4-FFF2-40B4-BE49-F238E27FC236}">
                <a16:creationId xmlns:a16="http://schemas.microsoft.com/office/drawing/2014/main" id="{12DF9BE6-B280-415B-9616-4CC84BEBE5F0}"/>
              </a:ext>
            </a:extLst>
          </p:cNvPr>
          <p:cNvSpPr/>
          <p:nvPr/>
        </p:nvSpPr>
        <p:spPr>
          <a:xfrm>
            <a:off x="1857660" y="2471955"/>
            <a:ext cx="3730508" cy="646331"/>
          </a:xfrm>
          <a:prstGeom prst="rect">
            <a:avLst/>
          </a:prstGeom>
        </p:spPr>
        <p:txBody>
          <a:bodyPr wrap="none">
            <a:spAutoFit/>
          </a:bodyPr>
          <a:lstStyle/>
          <a:p>
            <a:r>
              <a:rPr lang="en-US" altLang="ja-JP" sz="3600" b="0" dirty="0">
                <a:solidFill>
                  <a:srgbClr val="0000FF"/>
                </a:solidFill>
                <a:effectLst/>
                <a:latin typeface="Consolas" panose="020B0609020204030204" pitchFamily="49" charset="0"/>
              </a:rPr>
              <a:t>char</a:t>
            </a:r>
            <a:r>
              <a:rPr lang="en-US" altLang="ja-JP" sz="3600" b="0" dirty="0">
                <a:solidFill>
                  <a:srgbClr val="000000"/>
                </a:solidFill>
                <a:effectLst/>
                <a:latin typeface="Consolas" panose="020B0609020204030204" pitchFamily="49" charset="0"/>
              </a:rPr>
              <a:t> str[</a:t>
            </a:r>
            <a:r>
              <a:rPr lang="en-US" altLang="ja-JP" sz="3600" b="0" dirty="0">
                <a:solidFill>
                  <a:srgbClr val="09885A"/>
                </a:solidFill>
                <a:effectLst/>
                <a:latin typeface="Consolas" panose="020B0609020204030204" pitchFamily="49" charset="0"/>
              </a:rPr>
              <a:t>100</a:t>
            </a:r>
            <a:r>
              <a:rPr lang="en-US" altLang="ja-JP" sz="3600" b="0" dirty="0">
                <a:solidFill>
                  <a:srgbClr val="000000"/>
                </a:solidFill>
                <a:effectLst/>
                <a:latin typeface="Consolas" panose="020B0609020204030204" pitchFamily="49" charset="0"/>
              </a:rPr>
              <a:t>];</a:t>
            </a:r>
          </a:p>
        </p:txBody>
      </p:sp>
      <p:sp>
        <p:nvSpPr>
          <p:cNvPr id="6" name="正方形/長方形 5">
            <a:extLst>
              <a:ext uri="{FF2B5EF4-FFF2-40B4-BE49-F238E27FC236}">
                <a16:creationId xmlns:a16="http://schemas.microsoft.com/office/drawing/2014/main" id="{B73DE144-375D-457A-9802-1727BF4F2DCF}"/>
              </a:ext>
            </a:extLst>
          </p:cNvPr>
          <p:cNvSpPr/>
          <p:nvPr/>
        </p:nvSpPr>
        <p:spPr>
          <a:xfrm>
            <a:off x="1857660" y="4367211"/>
            <a:ext cx="4743606" cy="646331"/>
          </a:xfrm>
          <a:prstGeom prst="rect">
            <a:avLst/>
          </a:prstGeom>
        </p:spPr>
        <p:txBody>
          <a:bodyPr wrap="none">
            <a:spAutoFit/>
          </a:bodyPr>
          <a:lstStyle/>
          <a:p>
            <a:r>
              <a:rPr lang="en-US" altLang="ja-JP" sz="3600" b="0" dirty="0">
                <a:solidFill>
                  <a:srgbClr val="0000FF"/>
                </a:solidFill>
                <a:effectLst/>
                <a:latin typeface="Consolas" panose="020B0609020204030204" pitchFamily="49" charset="0"/>
              </a:rPr>
              <a:t>char</a:t>
            </a:r>
            <a:r>
              <a:rPr lang="en-US" altLang="ja-JP" sz="3600" b="0" dirty="0">
                <a:solidFill>
                  <a:srgbClr val="000000"/>
                </a:solidFill>
                <a:effectLst/>
                <a:latin typeface="Consolas" panose="020B0609020204030204" pitchFamily="49" charset="0"/>
              </a:rPr>
              <a:t> </a:t>
            </a:r>
            <a:r>
              <a:rPr lang="en-US" altLang="ja-JP" sz="3600" b="0" dirty="0" err="1">
                <a:solidFill>
                  <a:srgbClr val="000000"/>
                </a:solidFill>
                <a:effectLst/>
                <a:latin typeface="Consolas" panose="020B0609020204030204" pitchFamily="49" charset="0"/>
              </a:rPr>
              <a:t>stra</a:t>
            </a:r>
            <a:r>
              <a:rPr lang="en-US" altLang="ja-JP" sz="3600" b="0" dirty="0">
                <a:solidFill>
                  <a:srgbClr val="000000"/>
                </a:solidFill>
                <a:effectLst/>
                <a:latin typeface="Consolas" panose="020B0609020204030204" pitchFamily="49" charset="0"/>
              </a:rPr>
              <a:t>[</a:t>
            </a:r>
            <a:r>
              <a:rPr lang="en-US" altLang="ja-JP" sz="3600" b="0" dirty="0">
                <a:solidFill>
                  <a:srgbClr val="09885A"/>
                </a:solidFill>
                <a:effectLst/>
                <a:latin typeface="Consolas" panose="020B0609020204030204" pitchFamily="49" charset="0"/>
              </a:rPr>
              <a:t>3</a:t>
            </a:r>
            <a:r>
              <a:rPr lang="en-US" altLang="ja-JP" sz="3600" b="0" dirty="0">
                <a:solidFill>
                  <a:srgbClr val="000000"/>
                </a:solidFill>
                <a:effectLst/>
                <a:latin typeface="Consolas" panose="020B0609020204030204" pitchFamily="49" charset="0"/>
              </a:rPr>
              <a:t>][</a:t>
            </a:r>
            <a:r>
              <a:rPr lang="en-US" altLang="ja-JP" sz="3600" b="0" dirty="0">
                <a:solidFill>
                  <a:srgbClr val="09885A"/>
                </a:solidFill>
                <a:effectLst/>
                <a:latin typeface="Consolas" panose="020B0609020204030204" pitchFamily="49" charset="0"/>
              </a:rPr>
              <a:t>100</a:t>
            </a:r>
            <a:r>
              <a:rPr lang="en-US" altLang="ja-JP" sz="3600" b="0" dirty="0">
                <a:solidFill>
                  <a:srgbClr val="000000"/>
                </a:solidFill>
                <a:effectLst/>
                <a:latin typeface="Consolas" panose="020B0609020204030204" pitchFamily="49" charset="0"/>
              </a:rPr>
              <a:t>];</a:t>
            </a:r>
          </a:p>
        </p:txBody>
      </p:sp>
      <p:sp>
        <p:nvSpPr>
          <p:cNvPr id="7" name="テキスト ボックス 6">
            <a:extLst>
              <a:ext uri="{FF2B5EF4-FFF2-40B4-BE49-F238E27FC236}">
                <a16:creationId xmlns:a16="http://schemas.microsoft.com/office/drawing/2014/main" id="{C1E59448-D644-4357-A5F1-2DD916B6C201}"/>
              </a:ext>
            </a:extLst>
          </p:cNvPr>
          <p:cNvSpPr txBox="1"/>
          <p:nvPr/>
        </p:nvSpPr>
        <p:spPr>
          <a:xfrm>
            <a:off x="3113314" y="3190263"/>
            <a:ext cx="2699657" cy="584775"/>
          </a:xfrm>
          <a:prstGeom prst="rect">
            <a:avLst/>
          </a:prstGeom>
          <a:noFill/>
        </p:spPr>
        <p:txBody>
          <a:bodyPr wrap="square" rtlCol="0">
            <a:spAutoFit/>
          </a:bodyPr>
          <a:lstStyle/>
          <a:p>
            <a:r>
              <a:rPr kumimoji="1" lang="ja-JP" altLang="en-US" sz="3200" dirty="0"/>
              <a:t>文字列</a:t>
            </a:r>
            <a:r>
              <a:rPr kumimoji="1" lang="en-US" altLang="ja-JP" sz="3200" dirty="0"/>
              <a:t>str</a:t>
            </a:r>
            <a:endParaRPr kumimoji="1" lang="ja-JP" altLang="en-US" sz="3200" dirty="0"/>
          </a:p>
        </p:txBody>
      </p:sp>
      <p:sp>
        <p:nvSpPr>
          <p:cNvPr id="8" name="テキスト ボックス 7">
            <a:extLst>
              <a:ext uri="{FF2B5EF4-FFF2-40B4-BE49-F238E27FC236}">
                <a16:creationId xmlns:a16="http://schemas.microsoft.com/office/drawing/2014/main" id="{30AA0AC8-144A-4534-924F-0B9C2EEE4882}"/>
              </a:ext>
            </a:extLst>
          </p:cNvPr>
          <p:cNvSpPr txBox="1"/>
          <p:nvPr/>
        </p:nvSpPr>
        <p:spPr>
          <a:xfrm>
            <a:off x="3113314" y="5085519"/>
            <a:ext cx="6865257" cy="584775"/>
          </a:xfrm>
          <a:prstGeom prst="rect">
            <a:avLst/>
          </a:prstGeom>
          <a:noFill/>
        </p:spPr>
        <p:txBody>
          <a:bodyPr wrap="square" rtlCol="0">
            <a:spAutoFit/>
          </a:bodyPr>
          <a:lstStyle/>
          <a:p>
            <a:r>
              <a:rPr kumimoji="1" lang="ja-JP" altLang="en-US" sz="3200" dirty="0"/>
              <a:t>文字列</a:t>
            </a:r>
            <a:r>
              <a:rPr kumimoji="1" lang="en-US" altLang="ja-JP" sz="3200" dirty="0" err="1"/>
              <a:t>stra</a:t>
            </a:r>
            <a:r>
              <a:rPr kumimoji="1" lang="en-US" altLang="ja-JP" sz="3200" dirty="0"/>
              <a:t>[0]</a:t>
            </a:r>
            <a:r>
              <a:rPr kumimoji="1" lang="ja-JP" altLang="en-US" sz="3200" dirty="0" err="1"/>
              <a:t>、</a:t>
            </a:r>
            <a:r>
              <a:rPr kumimoji="1" lang="en-US" altLang="ja-JP" sz="3200" dirty="0" err="1"/>
              <a:t>stra</a:t>
            </a:r>
            <a:r>
              <a:rPr kumimoji="1" lang="en-US" altLang="ja-JP" sz="3200" dirty="0"/>
              <a:t>[1]</a:t>
            </a:r>
            <a:r>
              <a:rPr kumimoji="1" lang="ja-JP" altLang="en-US" sz="3200" dirty="0" err="1"/>
              <a:t>、</a:t>
            </a:r>
            <a:r>
              <a:rPr kumimoji="1" lang="en-US" altLang="ja-JP" sz="3200" dirty="0" err="1"/>
              <a:t>stra</a:t>
            </a:r>
            <a:r>
              <a:rPr kumimoji="1" lang="en-US" altLang="ja-JP" sz="3200" dirty="0"/>
              <a:t>[2]</a:t>
            </a:r>
            <a:endParaRPr kumimoji="1" lang="ja-JP" altLang="en-US" sz="3200" dirty="0"/>
          </a:p>
        </p:txBody>
      </p:sp>
    </p:spTree>
    <p:extLst>
      <p:ext uri="{BB962C8B-B14F-4D97-AF65-F5344CB8AC3E}">
        <p14:creationId xmlns:p14="http://schemas.microsoft.com/office/powerpoint/2010/main" val="2971497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9AF2E9-9BC5-4A47-816F-9C5F470E0393}"/>
              </a:ext>
            </a:extLst>
          </p:cNvPr>
          <p:cNvSpPr>
            <a:spLocks noGrp="1"/>
          </p:cNvSpPr>
          <p:nvPr>
            <p:ph type="title"/>
          </p:nvPr>
        </p:nvSpPr>
        <p:spPr/>
        <p:txBody>
          <a:bodyPr/>
          <a:lstStyle/>
          <a:p>
            <a:r>
              <a:rPr kumimoji="1" lang="ja-JP" altLang="en-US" dirty="0"/>
              <a:t>文字列の配列</a:t>
            </a:r>
          </a:p>
        </p:txBody>
      </p:sp>
      <p:sp>
        <p:nvSpPr>
          <p:cNvPr id="4" name="正方形/長方形 3">
            <a:extLst>
              <a:ext uri="{FF2B5EF4-FFF2-40B4-BE49-F238E27FC236}">
                <a16:creationId xmlns:a16="http://schemas.microsoft.com/office/drawing/2014/main" id="{287E3FC9-2E58-4E2D-ABD1-12698F090DE1}"/>
              </a:ext>
            </a:extLst>
          </p:cNvPr>
          <p:cNvSpPr/>
          <p:nvPr/>
        </p:nvSpPr>
        <p:spPr>
          <a:xfrm>
            <a:off x="1349828" y="3218880"/>
            <a:ext cx="6669315" cy="2031325"/>
          </a:xfrm>
          <a:prstGeom prst="rect">
            <a:avLst/>
          </a:prstGeom>
        </p:spPr>
        <p:txBody>
          <a:bodyPr wrap="square">
            <a:spAutoFit/>
          </a:bodyPr>
          <a:lstStyle/>
          <a:p>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j;</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char</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c[</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10</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10</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8000"/>
                </a:solidFill>
                <a:latin typeface="Consolas" panose="020B0609020204030204" pitchFamily="49" charset="0"/>
                <a:ea typeface="ＭＳ Ｐゴシック" panose="020B0600070205080204" pitchFamily="50" charset="-128"/>
                <a:cs typeface="ＭＳ Ｐゴシック" panose="020B0600070205080204" pitchFamily="50" charset="-128"/>
              </a:rPr>
              <a:t>/*5</a:t>
            </a:r>
            <a:r>
              <a:rPr lang="ja-JP" altLang="ja-JP" kern="0" dirty="0">
                <a:solidFill>
                  <a:srgbClr val="008000"/>
                </a:solidFill>
                <a:latin typeface="Consolas" panose="020B0609020204030204" pitchFamily="49" charset="0"/>
                <a:ea typeface="ＭＳ Ｐゴシック" panose="020B0600070205080204" pitchFamily="50" charset="-128"/>
                <a:cs typeface="ＭＳ Ｐゴシック" panose="020B0600070205080204" pitchFamily="50" charset="-128"/>
              </a:rPr>
              <a:t>個の文字列を入力</a:t>
            </a:r>
            <a:r>
              <a:rPr lang="en-US" altLang="ja-JP" kern="0" dirty="0">
                <a:solidFill>
                  <a:srgbClr val="008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ja-JP" kern="0" dirty="0">
                <a:solidFill>
                  <a:srgbClr val="008000"/>
                </a:solidFill>
                <a:latin typeface="Consolas" panose="020B0609020204030204" pitchFamily="49" charset="0"/>
                <a:ea typeface="ＭＳ Ｐゴシック" panose="020B0600070205080204" pitchFamily="50" charset="-128"/>
                <a:cs typeface="ＭＳ Ｐゴシック" panose="020B0600070205080204" pitchFamily="50" charset="-128"/>
              </a:rPr>
              <a:t>配列の要素は多めにとっている</a:t>
            </a:r>
            <a:r>
              <a:rPr lang="en-US" altLang="ja-JP" kern="0" dirty="0">
                <a:solidFill>
                  <a:srgbClr val="008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for</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&lt;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5</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scanf</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"%s"</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c[</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dirty="0"/>
          </a:p>
        </p:txBody>
      </p:sp>
      <p:sp>
        <p:nvSpPr>
          <p:cNvPr id="5" name="コンテンツ プレースホルダー 2">
            <a:extLst>
              <a:ext uri="{FF2B5EF4-FFF2-40B4-BE49-F238E27FC236}">
                <a16:creationId xmlns:a16="http://schemas.microsoft.com/office/drawing/2014/main" id="{0294A11A-FB20-4923-8297-38A793169690}"/>
              </a:ext>
            </a:extLst>
          </p:cNvPr>
          <p:cNvSpPr>
            <a:spLocks noGrp="1"/>
          </p:cNvSpPr>
          <p:nvPr>
            <p:ph idx="1"/>
          </p:nvPr>
        </p:nvSpPr>
        <p:spPr>
          <a:xfrm>
            <a:off x="838200" y="1825625"/>
            <a:ext cx="10515600" cy="4351338"/>
          </a:xfrm>
        </p:spPr>
        <p:txBody>
          <a:bodyPr/>
          <a:lstStyle/>
          <a:p>
            <a:r>
              <a:rPr kumimoji="1" lang="ja-JP" altLang="en-US" dirty="0"/>
              <a:t>「</a:t>
            </a:r>
            <a:r>
              <a:rPr kumimoji="1" lang="en-US" altLang="ja-JP" dirty="0"/>
              <a:t>5×5</a:t>
            </a:r>
            <a:r>
              <a:rPr kumimoji="1" lang="ja-JP" altLang="en-US" dirty="0"/>
              <a:t>の文字型の二次元配列」を、</a:t>
            </a:r>
            <a:endParaRPr kumimoji="1" lang="en-US" altLang="ja-JP" dirty="0"/>
          </a:p>
          <a:p>
            <a:pPr marL="0" indent="0">
              <a:buNone/>
            </a:pPr>
            <a:r>
              <a:rPr lang="ja-JP" altLang="en-US" dirty="0"/>
              <a:t>「文字数</a:t>
            </a:r>
            <a:r>
              <a:rPr lang="en-US" altLang="ja-JP" dirty="0"/>
              <a:t>5</a:t>
            </a:r>
            <a:r>
              <a:rPr lang="ja-JP" altLang="en-US" dirty="0"/>
              <a:t>の文字列を</a:t>
            </a:r>
            <a:r>
              <a:rPr lang="en-US" altLang="ja-JP" dirty="0"/>
              <a:t>5</a:t>
            </a:r>
            <a:r>
              <a:rPr lang="ja-JP" altLang="en-US" dirty="0"/>
              <a:t>つ持つ配列」とみる。</a:t>
            </a:r>
            <a:endParaRPr kumimoji="1" lang="ja-JP" altLang="en-US" dirty="0"/>
          </a:p>
        </p:txBody>
      </p:sp>
    </p:spTree>
    <p:extLst>
      <p:ext uri="{BB962C8B-B14F-4D97-AF65-F5344CB8AC3E}">
        <p14:creationId xmlns:p14="http://schemas.microsoft.com/office/powerpoint/2010/main" val="1661492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a:extLst>
              <a:ext uri="{FF2B5EF4-FFF2-40B4-BE49-F238E27FC236}">
                <a16:creationId xmlns:a16="http://schemas.microsoft.com/office/drawing/2014/main" id="{7184506B-30D2-4B9C-A54B-B2A72F5E898A}"/>
              </a:ext>
            </a:extLst>
          </p:cNvPr>
          <p:cNvGraphicFramePr>
            <a:graphicFrameLocks noGrp="1"/>
          </p:cNvGraphicFramePr>
          <p:nvPr>
            <p:extLst>
              <p:ext uri="{D42A27DB-BD31-4B8C-83A1-F6EECF244321}">
                <p14:modId xmlns:p14="http://schemas.microsoft.com/office/powerpoint/2010/main" val="2520832837"/>
              </p:ext>
            </p:extLst>
          </p:nvPr>
        </p:nvGraphicFramePr>
        <p:xfrm>
          <a:off x="8610600" y="1818323"/>
          <a:ext cx="3018971" cy="3297963"/>
        </p:xfrm>
        <a:graphic>
          <a:graphicData uri="http://schemas.openxmlformats.org/drawingml/2006/table">
            <a:tbl>
              <a:tblPr firstRow="1" bandRow="1">
                <a:tableStyleId>{073A0DAA-6AF3-43AB-8588-CEC1D06C72B9}</a:tableStyleId>
              </a:tblPr>
              <a:tblGrid>
                <a:gridCol w="3018971">
                  <a:extLst>
                    <a:ext uri="{9D8B030D-6E8A-4147-A177-3AD203B41FA5}">
                      <a16:colId xmlns:a16="http://schemas.microsoft.com/office/drawing/2014/main" val="2339116074"/>
                    </a:ext>
                  </a:extLst>
                </a:gridCol>
              </a:tblGrid>
              <a:tr h="3297963">
                <a:tc>
                  <a:txBody>
                    <a:bodyPr/>
                    <a:lstStyle/>
                    <a:p>
                      <a:r>
                        <a:rPr kumimoji="1" lang="en-US" altLang="ja-JP" sz="2000" dirty="0"/>
                        <a:t>hello    (</a:t>
                      </a:r>
                      <a:r>
                        <a:rPr kumimoji="1" lang="ja-JP" altLang="en-US" sz="2000" dirty="0"/>
                        <a:t>入力</a:t>
                      </a:r>
                      <a:r>
                        <a:rPr kumimoji="1" lang="en-US" altLang="ja-JP" sz="2000" dirty="0"/>
                        <a:t>)</a:t>
                      </a:r>
                    </a:p>
                    <a:p>
                      <a:r>
                        <a:rPr kumimoji="1" lang="en-US" altLang="ja-JP" sz="2000" dirty="0" err="1"/>
                        <a:t>goodb</a:t>
                      </a:r>
                      <a:r>
                        <a:rPr kumimoji="1" lang="en-US" altLang="ja-JP" sz="2000" dirty="0"/>
                        <a:t>  (</a:t>
                      </a:r>
                      <a:r>
                        <a:rPr kumimoji="1" lang="ja-JP" altLang="en-US" sz="2000" dirty="0"/>
                        <a:t>入力</a:t>
                      </a:r>
                      <a:r>
                        <a:rPr kumimoji="1" lang="en-US" altLang="ja-JP" sz="2000" dirty="0"/>
                        <a:t>)</a:t>
                      </a:r>
                    </a:p>
                    <a:p>
                      <a:r>
                        <a:rPr kumimoji="1" lang="en-US" altLang="ja-JP" sz="2000" dirty="0" err="1"/>
                        <a:t>yetnt</a:t>
                      </a:r>
                      <a:r>
                        <a:rPr kumimoji="1" lang="en-US" altLang="ja-JP" sz="2000" dirty="0"/>
                        <a:t>    (</a:t>
                      </a:r>
                      <a:r>
                        <a:rPr kumimoji="1" lang="ja-JP" altLang="en-US" sz="2000" dirty="0"/>
                        <a:t>入力</a:t>
                      </a:r>
                      <a:r>
                        <a:rPr kumimoji="1" lang="en-US" altLang="ja-JP" sz="2000" dirty="0"/>
                        <a:t>)</a:t>
                      </a:r>
                    </a:p>
                    <a:p>
                      <a:r>
                        <a:rPr kumimoji="1" lang="en-US" altLang="ja-JP" sz="2000" dirty="0" err="1"/>
                        <a:t>pompo</a:t>
                      </a:r>
                      <a:r>
                        <a:rPr kumimoji="1" lang="en-US" altLang="ja-JP" sz="2000" dirty="0"/>
                        <a:t> (</a:t>
                      </a:r>
                      <a:r>
                        <a:rPr kumimoji="1" lang="ja-JP" altLang="en-US" sz="2000" dirty="0"/>
                        <a:t>入力</a:t>
                      </a:r>
                      <a:r>
                        <a:rPr kumimoji="1" lang="en-US" altLang="ja-JP" sz="2000" dirty="0"/>
                        <a:t>)</a:t>
                      </a:r>
                    </a:p>
                    <a:p>
                      <a:r>
                        <a:rPr kumimoji="1" lang="en-US" altLang="ja-JP" sz="2000" dirty="0" err="1"/>
                        <a:t>mprin</a:t>
                      </a:r>
                      <a:r>
                        <a:rPr kumimoji="1" lang="en-US" altLang="ja-JP" sz="2000" dirty="0"/>
                        <a:t>   (</a:t>
                      </a:r>
                      <a:r>
                        <a:rPr kumimoji="1" lang="ja-JP" altLang="en-US" sz="2000" dirty="0"/>
                        <a:t>入力</a:t>
                      </a:r>
                      <a:r>
                        <a:rPr kumimoji="1" lang="en-US" altLang="ja-JP" sz="2000" dirty="0"/>
                        <a:t>)</a:t>
                      </a:r>
                    </a:p>
                    <a:p>
                      <a:r>
                        <a:rPr kumimoji="1" lang="en-US" altLang="ja-JP" sz="2000" dirty="0"/>
                        <a:t>hello</a:t>
                      </a:r>
                    </a:p>
                    <a:p>
                      <a:r>
                        <a:rPr kumimoji="1" lang="en-US" altLang="ja-JP" sz="2000" dirty="0" err="1"/>
                        <a:t>goodb</a:t>
                      </a:r>
                      <a:endParaRPr kumimoji="1" lang="en-US" altLang="ja-JP" sz="2000" dirty="0"/>
                    </a:p>
                    <a:p>
                      <a:r>
                        <a:rPr kumimoji="1" lang="en-US" altLang="ja-JP" sz="2000" dirty="0" err="1"/>
                        <a:t>yetnt</a:t>
                      </a:r>
                      <a:endParaRPr kumimoji="1" lang="en-US" altLang="ja-JP" sz="2000" dirty="0"/>
                    </a:p>
                    <a:p>
                      <a:r>
                        <a:rPr kumimoji="1" lang="en-US" altLang="ja-JP" sz="2000" dirty="0" err="1"/>
                        <a:t>pompo</a:t>
                      </a:r>
                      <a:endParaRPr kumimoji="1" lang="en-US" altLang="ja-JP" sz="2000" dirty="0"/>
                    </a:p>
                    <a:p>
                      <a:r>
                        <a:rPr kumimoji="1" lang="en-US" altLang="ja-JP" sz="2000" dirty="0" err="1"/>
                        <a:t>mprin</a:t>
                      </a:r>
                      <a:endParaRPr kumimoji="1" lang="ja-JP" altLang="en-US" sz="20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1496277048"/>
                  </a:ext>
                </a:extLst>
              </a:tr>
            </a:tbl>
          </a:graphicData>
        </a:graphic>
      </p:graphicFrame>
      <p:sp>
        <p:nvSpPr>
          <p:cNvPr id="7" name="正方形/長方形 6">
            <a:extLst>
              <a:ext uri="{FF2B5EF4-FFF2-40B4-BE49-F238E27FC236}">
                <a16:creationId xmlns:a16="http://schemas.microsoft.com/office/drawing/2014/main" id="{A811835B-313B-48F3-A7E5-67F3CF7573D2}"/>
              </a:ext>
            </a:extLst>
          </p:cNvPr>
          <p:cNvSpPr/>
          <p:nvPr/>
        </p:nvSpPr>
        <p:spPr>
          <a:xfrm>
            <a:off x="783772" y="612844"/>
            <a:ext cx="6096000" cy="5632311"/>
          </a:xfrm>
          <a:prstGeom prst="rect">
            <a:avLst/>
          </a:prstGeom>
        </p:spPr>
        <p:txBody>
          <a:bodyPr>
            <a:spAutoFit/>
          </a:bodyPr>
          <a:lstStyle/>
          <a:p>
            <a:r>
              <a:rPr lang="en-US" altLang="ja-JP" dirty="0">
                <a:solidFill>
                  <a:srgbClr val="0000FF"/>
                </a:solidFill>
                <a:latin typeface="Consolas" panose="020B0609020204030204" pitchFamily="49" charset="0"/>
              </a:rPr>
              <a:t>#include </a:t>
            </a:r>
            <a:r>
              <a:rPr lang="en-US" altLang="ja-JP" dirty="0">
                <a:solidFill>
                  <a:srgbClr val="A31515"/>
                </a:solidFill>
                <a:latin typeface="Consolas" panose="020B0609020204030204" pitchFamily="49" charset="0"/>
              </a:rPr>
              <a:t>&lt;</a:t>
            </a:r>
            <a:r>
              <a:rPr lang="en-US" altLang="ja-JP" dirty="0" err="1">
                <a:solidFill>
                  <a:srgbClr val="A31515"/>
                </a:solidFill>
                <a:latin typeface="Consolas" panose="020B0609020204030204" pitchFamily="49" charset="0"/>
              </a:rPr>
              <a:t>stdio.h</a:t>
            </a:r>
            <a:r>
              <a:rPr lang="en-US" altLang="ja-JP" dirty="0">
                <a:solidFill>
                  <a:srgbClr val="A31515"/>
                </a:solidFill>
                <a:latin typeface="Consolas" panose="020B0609020204030204" pitchFamily="49" charset="0"/>
              </a:rPr>
              <a:t>&gt;</a:t>
            </a:r>
            <a:endParaRPr lang="en-US" altLang="ja-JP" dirty="0">
              <a:solidFill>
                <a:srgbClr val="000000"/>
              </a:solidFill>
              <a:latin typeface="Consolas" panose="020B0609020204030204" pitchFamily="49" charset="0"/>
            </a:endParaRPr>
          </a:p>
          <a:p>
            <a:br>
              <a:rPr lang="en-US" altLang="ja-JP" dirty="0">
                <a:solidFill>
                  <a:srgbClr val="000000"/>
                </a:solidFill>
                <a:latin typeface="Consolas" panose="020B0609020204030204" pitchFamily="49" charset="0"/>
              </a:rPr>
            </a:b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main(</a:t>
            </a:r>
            <a:r>
              <a:rPr lang="en-US" altLang="ja-JP" dirty="0">
                <a:solidFill>
                  <a:srgbClr val="0000FF"/>
                </a:solidFill>
                <a:latin typeface="Consolas" panose="020B0609020204030204" pitchFamily="49" charset="0"/>
              </a:rPr>
              <a:t>void</a:t>
            </a:r>
            <a:r>
              <a:rPr lang="en-US" altLang="ja-JP" dirty="0">
                <a:solidFill>
                  <a:srgbClr val="000000"/>
                </a:solidFill>
                <a:latin typeface="Consolas" panose="020B0609020204030204" pitchFamily="49" charset="0"/>
              </a:rPr>
              <a:t>) {</a:t>
            </a:r>
          </a:p>
          <a:p>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j;</a:t>
            </a:r>
          </a:p>
          <a:p>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char</a:t>
            </a:r>
            <a:r>
              <a:rPr lang="en-US" altLang="ja-JP" dirty="0">
                <a:solidFill>
                  <a:srgbClr val="000000"/>
                </a:solidFill>
                <a:latin typeface="Consolas" panose="020B0609020204030204" pitchFamily="49" charset="0"/>
              </a:rPr>
              <a:t> c[</a:t>
            </a:r>
            <a:r>
              <a:rPr lang="en-US" altLang="ja-JP" dirty="0">
                <a:solidFill>
                  <a:srgbClr val="09885A"/>
                </a:solidFill>
                <a:latin typeface="Consolas" panose="020B0609020204030204" pitchFamily="49" charset="0"/>
              </a:rPr>
              <a:t>10</a:t>
            </a:r>
            <a:r>
              <a:rPr lang="en-US" altLang="ja-JP" dirty="0">
                <a:solidFill>
                  <a:srgbClr val="000000"/>
                </a:solidFill>
                <a:latin typeface="Consolas" panose="020B0609020204030204" pitchFamily="49" charset="0"/>
              </a:rPr>
              <a:t>][</a:t>
            </a:r>
            <a:r>
              <a:rPr lang="en-US" altLang="ja-JP" dirty="0">
                <a:solidFill>
                  <a:srgbClr val="09885A"/>
                </a:solidFill>
                <a:latin typeface="Consolas" panose="020B0609020204030204" pitchFamily="49" charset="0"/>
              </a:rPr>
              <a:t>10</a:t>
            </a:r>
            <a:r>
              <a:rPr lang="en-US" altLang="ja-JP" dirty="0">
                <a:solidFill>
                  <a:srgbClr val="000000"/>
                </a:solidFill>
                <a:latin typeface="Consolas" panose="020B0609020204030204" pitchFamily="49" charset="0"/>
              </a:rPr>
              <a:t>];</a:t>
            </a:r>
          </a:p>
          <a:p>
            <a:br>
              <a:rPr lang="en-US" altLang="ja-JP" dirty="0">
                <a:solidFill>
                  <a:srgbClr val="000000"/>
                </a:solidFill>
                <a:latin typeface="Consolas" panose="020B0609020204030204" pitchFamily="49" charset="0"/>
              </a:rPr>
            </a:b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for</a:t>
            </a:r>
            <a:r>
              <a:rPr lang="en-US" altLang="ja-JP" dirty="0">
                <a:solidFill>
                  <a:srgbClr val="000000"/>
                </a:solidFill>
                <a:latin typeface="Consolas" panose="020B0609020204030204" pitchFamily="49" charset="0"/>
              </a:rPr>
              <a:t>(</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&lt; </a:t>
            </a:r>
            <a:r>
              <a:rPr lang="en-US" altLang="ja-JP" dirty="0">
                <a:solidFill>
                  <a:srgbClr val="09885A"/>
                </a:solidFill>
                <a:latin typeface="Consolas" panose="020B0609020204030204" pitchFamily="49" charset="0"/>
              </a:rPr>
              <a:t>5</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a:t>
            </a:r>
          </a:p>
          <a:p>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scanf</a:t>
            </a:r>
            <a:r>
              <a:rPr lang="en-US" altLang="ja-JP" dirty="0">
                <a:solidFill>
                  <a:srgbClr val="000000"/>
                </a:solidFill>
                <a:latin typeface="Consolas" panose="020B0609020204030204" pitchFamily="49" charset="0"/>
              </a:rPr>
              <a:t>(</a:t>
            </a:r>
            <a:r>
              <a:rPr lang="en-US" altLang="ja-JP" dirty="0">
                <a:solidFill>
                  <a:srgbClr val="A31515"/>
                </a:solidFill>
                <a:latin typeface="Consolas" panose="020B0609020204030204" pitchFamily="49" charset="0"/>
              </a:rPr>
              <a:t>"%s"</a:t>
            </a:r>
            <a:r>
              <a:rPr lang="en-US" altLang="ja-JP" dirty="0">
                <a:solidFill>
                  <a:srgbClr val="000000"/>
                </a:solidFill>
                <a:latin typeface="Consolas" panose="020B0609020204030204" pitchFamily="49" charset="0"/>
              </a:rPr>
              <a:t>, c[</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    }</a:t>
            </a:r>
          </a:p>
          <a:p>
            <a:br>
              <a:rPr lang="en-US" altLang="ja-JP" dirty="0">
                <a:solidFill>
                  <a:srgbClr val="000000"/>
                </a:solidFill>
                <a:latin typeface="Consolas" panose="020B0609020204030204" pitchFamily="49" charset="0"/>
              </a:rPr>
            </a:br>
            <a:br>
              <a:rPr lang="en-US" altLang="ja-JP" dirty="0">
                <a:solidFill>
                  <a:srgbClr val="000000"/>
                </a:solidFill>
                <a:latin typeface="Consolas" panose="020B0609020204030204" pitchFamily="49" charset="0"/>
              </a:rPr>
            </a:b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for</a:t>
            </a:r>
            <a:r>
              <a:rPr lang="en-US" altLang="ja-JP" dirty="0">
                <a:solidFill>
                  <a:srgbClr val="000000"/>
                </a:solidFill>
                <a:latin typeface="Consolas" panose="020B0609020204030204" pitchFamily="49" charset="0"/>
              </a:rPr>
              <a:t>(</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&lt; </a:t>
            </a:r>
            <a:r>
              <a:rPr lang="en-US" altLang="ja-JP" dirty="0">
                <a:solidFill>
                  <a:srgbClr val="09885A"/>
                </a:solidFill>
                <a:latin typeface="Consolas" panose="020B0609020204030204" pitchFamily="49" charset="0"/>
              </a:rPr>
              <a:t>5</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a:t>
            </a:r>
          </a:p>
          <a:p>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for</a:t>
            </a:r>
            <a:r>
              <a:rPr lang="en-US" altLang="ja-JP" dirty="0">
                <a:solidFill>
                  <a:srgbClr val="000000"/>
                </a:solidFill>
                <a:latin typeface="Consolas" panose="020B0609020204030204" pitchFamily="49" charset="0"/>
              </a:rPr>
              <a:t>(j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j &lt; </a:t>
            </a:r>
            <a:r>
              <a:rPr lang="en-US" altLang="ja-JP" dirty="0">
                <a:solidFill>
                  <a:srgbClr val="09885A"/>
                </a:solidFill>
                <a:latin typeface="Consolas" panose="020B0609020204030204" pitchFamily="49" charset="0"/>
              </a:rPr>
              <a:t>5</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j++</a:t>
            </a:r>
            <a:r>
              <a:rPr lang="en-US" altLang="ja-JP" dirty="0">
                <a:solidFill>
                  <a:srgbClr val="000000"/>
                </a:solidFill>
                <a:latin typeface="Consolas" panose="020B0609020204030204" pitchFamily="49" charset="0"/>
              </a:rPr>
              <a:t>) {</a:t>
            </a:r>
          </a:p>
          <a:p>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printf</a:t>
            </a:r>
            <a:r>
              <a:rPr lang="en-US" altLang="ja-JP" dirty="0">
                <a:solidFill>
                  <a:srgbClr val="000000"/>
                </a:solidFill>
                <a:latin typeface="Consolas" panose="020B0609020204030204" pitchFamily="49" charset="0"/>
              </a:rPr>
              <a:t>(</a:t>
            </a:r>
            <a:r>
              <a:rPr lang="en-US" altLang="ja-JP" dirty="0">
                <a:solidFill>
                  <a:srgbClr val="A31515"/>
                </a:solidFill>
                <a:latin typeface="Consolas" panose="020B0609020204030204" pitchFamily="49" charset="0"/>
              </a:rPr>
              <a:t>"%c"</a:t>
            </a:r>
            <a:r>
              <a:rPr lang="en-US" altLang="ja-JP" dirty="0">
                <a:solidFill>
                  <a:srgbClr val="000000"/>
                </a:solidFill>
                <a:latin typeface="Consolas" panose="020B0609020204030204" pitchFamily="49" charset="0"/>
              </a:rPr>
              <a:t>, c[</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][j]);</a:t>
            </a:r>
          </a:p>
          <a:p>
            <a:r>
              <a:rPr lang="en-US" altLang="ja-JP" dirty="0">
                <a:solidFill>
                  <a:srgbClr val="000000"/>
                </a:solidFill>
                <a:latin typeface="Consolas" panose="020B0609020204030204" pitchFamily="49" charset="0"/>
              </a:rPr>
              <a:t>        }</a:t>
            </a:r>
          </a:p>
          <a:p>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printf</a:t>
            </a:r>
            <a:r>
              <a:rPr lang="en-US" altLang="ja-JP" dirty="0">
                <a:solidFill>
                  <a:srgbClr val="000000"/>
                </a:solidFill>
                <a:latin typeface="Consolas" panose="020B0609020204030204" pitchFamily="49" charset="0"/>
              </a:rPr>
              <a:t>(</a:t>
            </a:r>
            <a:r>
              <a:rPr lang="en-US" altLang="ja-JP" dirty="0">
                <a:solidFill>
                  <a:srgbClr val="A31515"/>
                </a:solidFill>
                <a:latin typeface="Consolas" panose="020B0609020204030204" pitchFamily="49" charset="0"/>
              </a:rPr>
              <a:t>"\n"</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    }</a:t>
            </a:r>
          </a:p>
          <a:p>
            <a:br>
              <a:rPr lang="en-US" altLang="ja-JP" dirty="0">
                <a:solidFill>
                  <a:srgbClr val="000000"/>
                </a:solidFill>
                <a:latin typeface="Consolas" panose="020B0609020204030204" pitchFamily="49" charset="0"/>
              </a:rPr>
            </a:b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return</a:t>
            </a:r>
            <a:r>
              <a:rPr lang="en-US" altLang="ja-JP" dirty="0">
                <a:solidFill>
                  <a:srgbClr val="000000"/>
                </a:solidFill>
                <a:latin typeface="Consolas" panose="020B0609020204030204" pitchFamily="49" charset="0"/>
              </a:rPr>
              <a:t>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642541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a:extLst>
              <a:ext uri="{FF2B5EF4-FFF2-40B4-BE49-F238E27FC236}">
                <a16:creationId xmlns:a16="http://schemas.microsoft.com/office/drawing/2014/main" id="{7184506B-30D2-4B9C-A54B-B2A72F5E898A}"/>
              </a:ext>
            </a:extLst>
          </p:cNvPr>
          <p:cNvGraphicFramePr>
            <a:graphicFrameLocks noGrp="1"/>
          </p:cNvGraphicFramePr>
          <p:nvPr/>
        </p:nvGraphicFramePr>
        <p:xfrm>
          <a:off x="8610600" y="1818323"/>
          <a:ext cx="3018971" cy="3297963"/>
        </p:xfrm>
        <a:graphic>
          <a:graphicData uri="http://schemas.openxmlformats.org/drawingml/2006/table">
            <a:tbl>
              <a:tblPr firstRow="1" bandRow="1">
                <a:tableStyleId>{073A0DAA-6AF3-43AB-8588-CEC1D06C72B9}</a:tableStyleId>
              </a:tblPr>
              <a:tblGrid>
                <a:gridCol w="3018971">
                  <a:extLst>
                    <a:ext uri="{9D8B030D-6E8A-4147-A177-3AD203B41FA5}">
                      <a16:colId xmlns:a16="http://schemas.microsoft.com/office/drawing/2014/main" val="2339116074"/>
                    </a:ext>
                  </a:extLst>
                </a:gridCol>
              </a:tblGrid>
              <a:tr h="3297963">
                <a:tc>
                  <a:txBody>
                    <a:bodyPr/>
                    <a:lstStyle/>
                    <a:p>
                      <a:r>
                        <a:rPr kumimoji="1" lang="en-US" altLang="ja-JP" sz="2000" dirty="0"/>
                        <a:t>hello    (</a:t>
                      </a:r>
                      <a:r>
                        <a:rPr kumimoji="1" lang="ja-JP" altLang="en-US" sz="2000" dirty="0"/>
                        <a:t>入力</a:t>
                      </a:r>
                      <a:r>
                        <a:rPr kumimoji="1" lang="en-US" altLang="ja-JP" sz="2000" dirty="0"/>
                        <a:t>)</a:t>
                      </a:r>
                    </a:p>
                    <a:p>
                      <a:r>
                        <a:rPr kumimoji="1" lang="en-US" altLang="ja-JP" sz="2000" dirty="0" err="1"/>
                        <a:t>goodb</a:t>
                      </a:r>
                      <a:r>
                        <a:rPr kumimoji="1" lang="en-US" altLang="ja-JP" sz="2000" dirty="0"/>
                        <a:t>  (</a:t>
                      </a:r>
                      <a:r>
                        <a:rPr kumimoji="1" lang="ja-JP" altLang="en-US" sz="2000" dirty="0"/>
                        <a:t>入力</a:t>
                      </a:r>
                      <a:r>
                        <a:rPr kumimoji="1" lang="en-US" altLang="ja-JP" sz="2000" dirty="0"/>
                        <a:t>)</a:t>
                      </a:r>
                    </a:p>
                    <a:p>
                      <a:r>
                        <a:rPr kumimoji="1" lang="en-US" altLang="ja-JP" sz="2000" dirty="0" err="1"/>
                        <a:t>yetnt</a:t>
                      </a:r>
                      <a:r>
                        <a:rPr kumimoji="1" lang="en-US" altLang="ja-JP" sz="2000" dirty="0"/>
                        <a:t>    (</a:t>
                      </a:r>
                      <a:r>
                        <a:rPr kumimoji="1" lang="ja-JP" altLang="en-US" sz="2000" dirty="0"/>
                        <a:t>入力</a:t>
                      </a:r>
                      <a:r>
                        <a:rPr kumimoji="1" lang="en-US" altLang="ja-JP" sz="2000" dirty="0"/>
                        <a:t>)</a:t>
                      </a:r>
                    </a:p>
                    <a:p>
                      <a:r>
                        <a:rPr kumimoji="1" lang="en-US" altLang="ja-JP" sz="2000" dirty="0" err="1"/>
                        <a:t>pompo</a:t>
                      </a:r>
                      <a:r>
                        <a:rPr kumimoji="1" lang="en-US" altLang="ja-JP" sz="2000" dirty="0"/>
                        <a:t> (</a:t>
                      </a:r>
                      <a:r>
                        <a:rPr kumimoji="1" lang="ja-JP" altLang="en-US" sz="2000" dirty="0"/>
                        <a:t>入力</a:t>
                      </a:r>
                      <a:r>
                        <a:rPr kumimoji="1" lang="en-US" altLang="ja-JP" sz="2000" dirty="0"/>
                        <a:t>)</a:t>
                      </a:r>
                    </a:p>
                    <a:p>
                      <a:r>
                        <a:rPr kumimoji="1" lang="en-US" altLang="ja-JP" sz="2000" dirty="0" err="1"/>
                        <a:t>mprin</a:t>
                      </a:r>
                      <a:r>
                        <a:rPr kumimoji="1" lang="en-US" altLang="ja-JP" sz="2000" dirty="0"/>
                        <a:t>   (</a:t>
                      </a:r>
                      <a:r>
                        <a:rPr kumimoji="1" lang="ja-JP" altLang="en-US" sz="2000" dirty="0"/>
                        <a:t>入力</a:t>
                      </a:r>
                      <a:r>
                        <a:rPr kumimoji="1" lang="en-US" altLang="ja-JP" sz="2000" dirty="0"/>
                        <a:t>)</a:t>
                      </a:r>
                    </a:p>
                    <a:p>
                      <a:r>
                        <a:rPr kumimoji="1" lang="en-US" altLang="ja-JP" sz="2000" dirty="0"/>
                        <a:t>hello</a:t>
                      </a:r>
                    </a:p>
                    <a:p>
                      <a:r>
                        <a:rPr kumimoji="1" lang="en-US" altLang="ja-JP" sz="2000" dirty="0" err="1"/>
                        <a:t>goodb</a:t>
                      </a:r>
                      <a:endParaRPr kumimoji="1" lang="en-US" altLang="ja-JP" sz="2000" dirty="0"/>
                    </a:p>
                    <a:p>
                      <a:r>
                        <a:rPr kumimoji="1" lang="en-US" altLang="ja-JP" sz="2000" dirty="0" err="1"/>
                        <a:t>yetnt</a:t>
                      </a:r>
                      <a:endParaRPr kumimoji="1" lang="en-US" altLang="ja-JP" sz="2000" dirty="0"/>
                    </a:p>
                    <a:p>
                      <a:r>
                        <a:rPr kumimoji="1" lang="en-US" altLang="ja-JP" sz="2000" dirty="0" err="1"/>
                        <a:t>pompo</a:t>
                      </a:r>
                      <a:endParaRPr kumimoji="1" lang="en-US" altLang="ja-JP" sz="2000" dirty="0"/>
                    </a:p>
                    <a:p>
                      <a:r>
                        <a:rPr kumimoji="1" lang="en-US" altLang="ja-JP" sz="2000" dirty="0" err="1"/>
                        <a:t>mprin</a:t>
                      </a:r>
                      <a:endParaRPr kumimoji="1" lang="ja-JP" altLang="en-US" sz="20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1496277048"/>
                  </a:ext>
                </a:extLst>
              </a:tr>
            </a:tbl>
          </a:graphicData>
        </a:graphic>
      </p:graphicFrame>
      <p:graphicFrame>
        <p:nvGraphicFramePr>
          <p:cNvPr id="4" name="表 3">
            <a:extLst>
              <a:ext uri="{FF2B5EF4-FFF2-40B4-BE49-F238E27FC236}">
                <a16:creationId xmlns:a16="http://schemas.microsoft.com/office/drawing/2014/main" id="{71CCE870-9561-49DA-92E2-A304B2C04EF2}"/>
              </a:ext>
            </a:extLst>
          </p:cNvPr>
          <p:cNvGraphicFramePr>
            <a:graphicFrameLocks noGrp="1"/>
          </p:cNvGraphicFramePr>
          <p:nvPr>
            <p:extLst>
              <p:ext uri="{D42A27DB-BD31-4B8C-83A1-F6EECF244321}">
                <p14:modId xmlns:p14="http://schemas.microsoft.com/office/powerpoint/2010/main" val="1948125474"/>
              </p:ext>
            </p:extLst>
          </p:nvPr>
        </p:nvGraphicFramePr>
        <p:xfrm>
          <a:off x="2424000" y="2504963"/>
          <a:ext cx="4284000" cy="367200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079355999"/>
                    </a:ext>
                  </a:extLst>
                </a:gridCol>
                <a:gridCol w="612000">
                  <a:extLst>
                    <a:ext uri="{9D8B030D-6E8A-4147-A177-3AD203B41FA5}">
                      <a16:colId xmlns:a16="http://schemas.microsoft.com/office/drawing/2014/main" val="279639874"/>
                    </a:ext>
                  </a:extLst>
                </a:gridCol>
                <a:gridCol w="612000">
                  <a:extLst>
                    <a:ext uri="{9D8B030D-6E8A-4147-A177-3AD203B41FA5}">
                      <a16:colId xmlns:a16="http://schemas.microsoft.com/office/drawing/2014/main" val="3207048979"/>
                    </a:ext>
                  </a:extLst>
                </a:gridCol>
                <a:gridCol w="612000">
                  <a:extLst>
                    <a:ext uri="{9D8B030D-6E8A-4147-A177-3AD203B41FA5}">
                      <a16:colId xmlns:a16="http://schemas.microsoft.com/office/drawing/2014/main" val="2613030069"/>
                    </a:ext>
                  </a:extLst>
                </a:gridCol>
                <a:gridCol w="612000">
                  <a:extLst>
                    <a:ext uri="{9D8B030D-6E8A-4147-A177-3AD203B41FA5}">
                      <a16:colId xmlns:a16="http://schemas.microsoft.com/office/drawing/2014/main" val="3585641391"/>
                    </a:ext>
                  </a:extLst>
                </a:gridCol>
                <a:gridCol w="612000">
                  <a:extLst>
                    <a:ext uri="{9D8B030D-6E8A-4147-A177-3AD203B41FA5}">
                      <a16:colId xmlns:a16="http://schemas.microsoft.com/office/drawing/2014/main" val="3830959944"/>
                    </a:ext>
                  </a:extLst>
                </a:gridCol>
                <a:gridCol w="612000">
                  <a:extLst>
                    <a:ext uri="{9D8B030D-6E8A-4147-A177-3AD203B41FA5}">
                      <a16:colId xmlns:a16="http://schemas.microsoft.com/office/drawing/2014/main" val="4018064670"/>
                    </a:ext>
                  </a:extLst>
                </a:gridCol>
              </a:tblGrid>
              <a:tr h="612000">
                <a:tc>
                  <a:txBody>
                    <a:bodyPr/>
                    <a:lstStyle/>
                    <a:p>
                      <a:pPr algn="ctr">
                        <a:lnSpc>
                          <a:spcPct val="100000"/>
                        </a:lnSpc>
                      </a:pPr>
                      <a:endParaRPr kumimoji="1" lang="ja-JP" altLang="en-US" sz="2400" dirty="0">
                        <a:latin typeface="ＭＳ Ｐゴシック" panose="020B0600070205080204" pitchFamily="50" charset="-128"/>
                        <a:ea typeface="ＭＳ Ｐゴシック" panose="020B0600070205080204" pitchFamily="50" charset="-128"/>
                      </a:endParaRPr>
                    </a:p>
                  </a:txBody>
                  <a:tcPr>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2"/>
                    </a:solidFill>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0</a:t>
                      </a:r>
                      <a:endParaRPr kumimoji="1" lang="ja-JP" altLang="en-US" sz="2400" dirty="0">
                        <a:latin typeface="ＭＳ Ｐゴシック" panose="020B0600070205080204" pitchFamily="50" charset="-128"/>
                        <a:ea typeface="ＭＳ Ｐゴシック" panose="020B0600070205080204" pitchFamily="50" charset="-128"/>
                      </a:endParaRPr>
                    </a:p>
                  </a:txBody>
                  <a:tcPr>
                    <a:lnB w="12700" cap="flat" cmpd="sng" algn="ctr">
                      <a:solidFill>
                        <a:schemeClr val="tx1"/>
                      </a:solidFill>
                      <a:prstDash val="solid"/>
                      <a:round/>
                      <a:headEnd type="none" w="med" len="med"/>
                      <a:tailEnd type="none" w="med" len="med"/>
                    </a:lnB>
                    <a:solidFill>
                      <a:schemeClr val="bg2"/>
                    </a:solidFill>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1</a:t>
                      </a:r>
                      <a:endParaRPr kumimoji="1" lang="ja-JP" altLang="en-US" sz="2400" dirty="0">
                        <a:latin typeface="ＭＳ Ｐゴシック" panose="020B0600070205080204" pitchFamily="50" charset="-128"/>
                        <a:ea typeface="ＭＳ Ｐゴシック" panose="020B0600070205080204" pitchFamily="50" charset="-128"/>
                      </a:endParaRPr>
                    </a:p>
                  </a:txBody>
                  <a:tcPr>
                    <a:lnB w="12700" cap="flat" cmpd="sng" algn="ctr">
                      <a:solidFill>
                        <a:schemeClr val="tx1"/>
                      </a:solidFill>
                      <a:prstDash val="solid"/>
                      <a:round/>
                      <a:headEnd type="none" w="med" len="med"/>
                      <a:tailEnd type="none" w="med" len="med"/>
                    </a:lnB>
                    <a:solidFill>
                      <a:schemeClr val="bg2"/>
                    </a:solidFill>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2</a:t>
                      </a:r>
                      <a:endParaRPr kumimoji="1" lang="ja-JP" altLang="en-US" sz="2400" dirty="0">
                        <a:latin typeface="ＭＳ Ｐゴシック" panose="020B0600070205080204" pitchFamily="50" charset="-128"/>
                        <a:ea typeface="ＭＳ Ｐゴシック" panose="020B0600070205080204" pitchFamily="50" charset="-128"/>
                      </a:endParaRPr>
                    </a:p>
                  </a:txBody>
                  <a:tcPr>
                    <a:lnB w="12700" cap="flat" cmpd="sng" algn="ctr">
                      <a:solidFill>
                        <a:schemeClr val="tx1"/>
                      </a:solidFill>
                      <a:prstDash val="solid"/>
                      <a:round/>
                      <a:headEnd type="none" w="med" len="med"/>
                      <a:tailEnd type="none" w="med" len="med"/>
                    </a:lnB>
                    <a:solidFill>
                      <a:schemeClr val="bg2"/>
                    </a:solidFill>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3</a:t>
                      </a:r>
                      <a:endParaRPr kumimoji="1" lang="ja-JP" altLang="en-US" sz="2400" dirty="0">
                        <a:latin typeface="ＭＳ Ｐゴシック" panose="020B0600070205080204" pitchFamily="50" charset="-128"/>
                        <a:ea typeface="ＭＳ Ｐゴシック" panose="020B0600070205080204" pitchFamily="50" charset="-128"/>
                      </a:endParaRPr>
                    </a:p>
                  </a:txBody>
                  <a:tcPr>
                    <a:lnB w="12700" cap="flat" cmpd="sng" algn="ctr">
                      <a:solidFill>
                        <a:schemeClr val="tx1"/>
                      </a:solidFill>
                      <a:prstDash val="solid"/>
                      <a:round/>
                      <a:headEnd type="none" w="med" len="med"/>
                      <a:tailEnd type="none" w="med" len="med"/>
                    </a:lnB>
                    <a:solidFill>
                      <a:schemeClr val="bg2"/>
                    </a:solidFill>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4</a:t>
                      </a:r>
                      <a:endParaRPr kumimoji="1" lang="ja-JP" altLang="en-US" sz="2400" dirty="0">
                        <a:latin typeface="ＭＳ Ｐゴシック" panose="020B0600070205080204" pitchFamily="50" charset="-128"/>
                        <a:ea typeface="ＭＳ Ｐゴシック" panose="020B0600070205080204" pitchFamily="50" charset="-128"/>
                      </a:endParaRPr>
                    </a:p>
                  </a:txBody>
                  <a:tcPr>
                    <a:lnB w="12700" cap="flat" cmpd="sng" algn="ctr">
                      <a:solidFill>
                        <a:schemeClr val="tx1"/>
                      </a:solidFill>
                      <a:prstDash val="solid"/>
                      <a:round/>
                      <a:headEnd type="none" w="med" len="med"/>
                      <a:tailEnd type="none" w="med" len="med"/>
                    </a:lnB>
                    <a:solidFill>
                      <a:schemeClr val="bg2"/>
                    </a:solidFill>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5</a:t>
                      </a:r>
                      <a:endParaRPr kumimoji="1" lang="ja-JP" altLang="en-US" sz="2400" dirty="0">
                        <a:latin typeface="ＭＳ Ｐゴシック" panose="020B0600070205080204" pitchFamily="50" charset="-128"/>
                        <a:ea typeface="ＭＳ Ｐゴシック" panose="020B0600070205080204" pitchFamily="50" charset="-128"/>
                      </a:endParaRPr>
                    </a:p>
                  </a:txBody>
                  <a:tcPr>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877097254"/>
                  </a:ext>
                </a:extLst>
              </a:tr>
              <a:tr h="612000">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0</a:t>
                      </a:r>
                      <a:endParaRPr kumimoji="1" lang="ja-JP" altLang="en-US" sz="2400" dirty="0">
                        <a:latin typeface="ＭＳ Ｐゴシック" panose="020B0600070205080204" pitchFamily="50" charset="-128"/>
                        <a:ea typeface="ＭＳ Ｐゴシック" panose="020B0600070205080204" pitchFamily="50" charset="-128"/>
                      </a:endParaRPr>
                    </a:p>
                  </a:txBody>
                  <a:tcPr>
                    <a:lnT w="12700" cap="flat" cmpd="sng" algn="ctr">
                      <a:solidFill>
                        <a:schemeClr val="tx1"/>
                      </a:solidFill>
                      <a:prstDash val="solid"/>
                      <a:round/>
                      <a:headEnd type="none" w="med" len="med"/>
                      <a:tailEnd type="none" w="med" len="med"/>
                    </a:lnT>
                    <a:solidFill>
                      <a:schemeClr val="bg2"/>
                    </a:solidFill>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h</a:t>
                      </a:r>
                      <a:endParaRPr kumimoji="1" lang="ja-JP" altLang="en-US" sz="2400" dirty="0">
                        <a:latin typeface="ＭＳ Ｐゴシック" panose="020B0600070205080204" pitchFamily="50" charset="-128"/>
                        <a:ea typeface="ＭＳ Ｐゴシック" panose="020B0600070205080204" pitchFamily="50" charset="-128"/>
                      </a:endParaRPr>
                    </a:p>
                  </a:txBody>
                  <a:tcPr>
                    <a:lnT w="12700" cap="flat" cmpd="sng" algn="ctr">
                      <a:solidFill>
                        <a:schemeClr val="tx1"/>
                      </a:solidFill>
                      <a:prstDash val="solid"/>
                      <a:round/>
                      <a:headEnd type="none" w="med" len="med"/>
                      <a:tailEnd type="none" w="med" len="med"/>
                    </a:lnT>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e</a:t>
                      </a:r>
                      <a:endParaRPr kumimoji="1" lang="ja-JP" altLang="en-US" sz="2400" dirty="0">
                        <a:latin typeface="ＭＳ Ｐゴシック" panose="020B0600070205080204" pitchFamily="50" charset="-128"/>
                        <a:ea typeface="ＭＳ Ｐゴシック" panose="020B0600070205080204" pitchFamily="50" charset="-128"/>
                      </a:endParaRPr>
                    </a:p>
                  </a:txBody>
                  <a:tcPr>
                    <a:lnT w="12700" cap="flat" cmpd="sng" algn="ctr">
                      <a:solidFill>
                        <a:schemeClr val="tx1"/>
                      </a:solidFill>
                      <a:prstDash val="solid"/>
                      <a:round/>
                      <a:headEnd type="none" w="med" len="med"/>
                      <a:tailEnd type="none" w="med" len="med"/>
                    </a:lnT>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l</a:t>
                      </a:r>
                      <a:endParaRPr kumimoji="1" lang="ja-JP" altLang="en-US" sz="2400" dirty="0">
                        <a:latin typeface="ＭＳ Ｐゴシック" panose="020B0600070205080204" pitchFamily="50" charset="-128"/>
                        <a:ea typeface="ＭＳ Ｐゴシック" panose="020B0600070205080204" pitchFamily="50" charset="-128"/>
                      </a:endParaRPr>
                    </a:p>
                  </a:txBody>
                  <a:tcPr>
                    <a:lnT w="12700" cap="flat" cmpd="sng" algn="ctr">
                      <a:solidFill>
                        <a:schemeClr val="tx1"/>
                      </a:solidFill>
                      <a:prstDash val="solid"/>
                      <a:round/>
                      <a:headEnd type="none" w="med" len="med"/>
                      <a:tailEnd type="none" w="med" len="med"/>
                    </a:lnT>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l</a:t>
                      </a:r>
                      <a:endParaRPr kumimoji="1" lang="ja-JP" altLang="en-US" sz="2400" dirty="0">
                        <a:latin typeface="ＭＳ Ｐゴシック" panose="020B0600070205080204" pitchFamily="50" charset="-128"/>
                        <a:ea typeface="ＭＳ Ｐゴシック" panose="020B0600070205080204" pitchFamily="50" charset="-128"/>
                      </a:endParaRPr>
                    </a:p>
                  </a:txBody>
                  <a:tcPr>
                    <a:lnT w="12700" cap="flat" cmpd="sng" algn="ctr">
                      <a:solidFill>
                        <a:schemeClr val="tx1"/>
                      </a:solidFill>
                      <a:prstDash val="solid"/>
                      <a:round/>
                      <a:headEnd type="none" w="med" len="med"/>
                      <a:tailEnd type="none" w="med" len="med"/>
                    </a:lnT>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o</a:t>
                      </a:r>
                      <a:endParaRPr kumimoji="1" lang="ja-JP" altLang="en-US" sz="2400" dirty="0">
                        <a:latin typeface="ＭＳ Ｐゴシック" panose="020B0600070205080204" pitchFamily="50" charset="-128"/>
                        <a:ea typeface="ＭＳ Ｐゴシック" panose="020B0600070205080204" pitchFamily="50" charset="-128"/>
                      </a:endParaRPr>
                    </a:p>
                  </a:txBody>
                  <a:tcP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solidFill>
                            <a:schemeClr val="tx1"/>
                          </a:solidFill>
                          <a:latin typeface="ＭＳ Ｐゴシック" panose="020B0600070205080204" pitchFamily="50" charset="-128"/>
                          <a:ea typeface="ＭＳ Ｐゴシック" panose="020B0600070205080204" pitchFamily="50" charset="-128"/>
                        </a:rPr>
                        <a:t>\0</a:t>
                      </a:r>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09972614"/>
                  </a:ext>
                </a:extLst>
              </a:tr>
              <a:tr h="612000">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1</a:t>
                      </a:r>
                      <a:endParaRPr kumimoji="1" lang="ja-JP" altLang="en-US" sz="2400" dirty="0">
                        <a:latin typeface="ＭＳ Ｐゴシック" panose="020B0600070205080204" pitchFamily="50" charset="-128"/>
                        <a:ea typeface="ＭＳ Ｐゴシック" panose="020B0600070205080204" pitchFamily="50" charset="-128"/>
                      </a:endParaRPr>
                    </a:p>
                  </a:txBody>
                  <a:tcPr>
                    <a:solidFill>
                      <a:schemeClr val="bg2"/>
                    </a:solidFill>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g</a:t>
                      </a:r>
                      <a:endParaRPr kumimoji="1" lang="ja-JP" altLang="en-US" sz="2400" dirty="0">
                        <a:solidFill>
                          <a:srgbClr val="FF0000"/>
                        </a:solidFill>
                        <a:latin typeface="ＭＳ Ｐゴシック" panose="020B0600070205080204" pitchFamily="50" charset="-128"/>
                        <a:ea typeface="ＭＳ Ｐゴシック" panose="020B0600070205080204" pitchFamily="50" charset="-128"/>
                      </a:endParaRPr>
                    </a:p>
                  </a:txBody>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o</a:t>
                      </a:r>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o</a:t>
                      </a:r>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l</a:t>
                      </a:r>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b</a:t>
                      </a:r>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lnSpc>
                          <a:spcPct val="100000"/>
                        </a:lnSpc>
                      </a:pPr>
                      <a:r>
                        <a:rPr kumimoji="1" lang="en-US" altLang="ja-JP" sz="2400" dirty="0">
                          <a:solidFill>
                            <a:schemeClr val="tx1"/>
                          </a:solidFill>
                          <a:latin typeface="ＭＳ Ｐゴシック" panose="020B0600070205080204" pitchFamily="50" charset="-128"/>
                          <a:ea typeface="ＭＳ Ｐゴシック" panose="020B0600070205080204" pitchFamily="50" charset="-128"/>
                        </a:rPr>
                        <a:t>\0</a:t>
                      </a:r>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2190025327"/>
                  </a:ext>
                </a:extLst>
              </a:tr>
              <a:tr h="612000">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2</a:t>
                      </a:r>
                      <a:endParaRPr kumimoji="1" lang="ja-JP" altLang="en-US" sz="2400" dirty="0">
                        <a:latin typeface="ＭＳ Ｐゴシック" panose="020B0600070205080204" pitchFamily="50" charset="-128"/>
                        <a:ea typeface="ＭＳ Ｐゴシック" panose="020B0600070205080204" pitchFamily="50" charset="-128"/>
                      </a:endParaRPr>
                    </a:p>
                  </a:txBody>
                  <a:tcPr>
                    <a:solidFill>
                      <a:schemeClr val="bg2"/>
                    </a:solidFill>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y</a:t>
                      </a:r>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e</a:t>
                      </a:r>
                      <a:endParaRPr kumimoji="1" lang="ja-JP" altLang="en-US" sz="2400" dirty="0">
                        <a:solidFill>
                          <a:srgbClr val="FF0000"/>
                        </a:solidFill>
                        <a:latin typeface="ＭＳ Ｐゴシック" panose="020B0600070205080204" pitchFamily="50" charset="-128"/>
                        <a:ea typeface="ＭＳ Ｐゴシック" panose="020B0600070205080204" pitchFamily="50" charset="-128"/>
                      </a:endParaRPr>
                    </a:p>
                  </a:txBody>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t</a:t>
                      </a:r>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n</a:t>
                      </a:r>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t</a:t>
                      </a:r>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lnSpc>
                          <a:spcPct val="100000"/>
                        </a:lnSpc>
                      </a:pPr>
                      <a:r>
                        <a:rPr kumimoji="1" lang="en-US" altLang="ja-JP" sz="2400" dirty="0">
                          <a:solidFill>
                            <a:schemeClr val="tx1"/>
                          </a:solidFill>
                          <a:latin typeface="ＭＳ Ｐゴシック" panose="020B0600070205080204" pitchFamily="50" charset="-128"/>
                          <a:ea typeface="ＭＳ Ｐゴシック" panose="020B0600070205080204" pitchFamily="50" charset="-128"/>
                        </a:rPr>
                        <a:t>\0</a:t>
                      </a:r>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1641513535"/>
                  </a:ext>
                </a:extLst>
              </a:tr>
              <a:tr h="612000">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3</a:t>
                      </a:r>
                      <a:endParaRPr kumimoji="1" lang="ja-JP" altLang="en-US" sz="2400" dirty="0">
                        <a:latin typeface="ＭＳ Ｐゴシック" panose="020B0600070205080204" pitchFamily="50" charset="-128"/>
                        <a:ea typeface="ＭＳ Ｐゴシック" panose="020B0600070205080204" pitchFamily="50" charset="-128"/>
                      </a:endParaRPr>
                    </a:p>
                  </a:txBody>
                  <a:tcPr>
                    <a:solidFill>
                      <a:schemeClr val="bg2"/>
                    </a:solidFill>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p</a:t>
                      </a:r>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o</a:t>
                      </a:r>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lnSpc>
                          <a:spcPct val="100000"/>
                        </a:lnSpc>
                      </a:pPr>
                      <a:r>
                        <a:rPr kumimoji="1" lang="en-US" altLang="ja-JP" sz="2400" dirty="0">
                          <a:solidFill>
                            <a:schemeClr val="tx1"/>
                          </a:solidFill>
                          <a:latin typeface="ＭＳ Ｐゴシック" panose="020B0600070205080204" pitchFamily="50" charset="-128"/>
                          <a:ea typeface="ＭＳ Ｐゴシック" panose="020B0600070205080204" pitchFamily="50" charset="-128"/>
                        </a:rPr>
                        <a:t>m</a:t>
                      </a:r>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p</a:t>
                      </a:r>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o</a:t>
                      </a:r>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lnSpc>
                          <a:spcPct val="100000"/>
                        </a:lnSpc>
                      </a:pPr>
                      <a:r>
                        <a:rPr kumimoji="1" lang="en-US" altLang="ja-JP" sz="2400" dirty="0">
                          <a:solidFill>
                            <a:schemeClr val="tx1"/>
                          </a:solidFill>
                          <a:latin typeface="ＭＳ Ｐゴシック" panose="020B0600070205080204" pitchFamily="50" charset="-128"/>
                          <a:ea typeface="ＭＳ Ｐゴシック" panose="020B0600070205080204" pitchFamily="50" charset="-128"/>
                        </a:rPr>
                        <a:t>\0</a:t>
                      </a:r>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2622845071"/>
                  </a:ext>
                </a:extLst>
              </a:tr>
              <a:tr h="612000">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4</a:t>
                      </a:r>
                      <a:endParaRPr kumimoji="1" lang="ja-JP" altLang="en-US" sz="2400" dirty="0">
                        <a:latin typeface="ＭＳ Ｐゴシック" panose="020B0600070205080204" pitchFamily="50" charset="-128"/>
                        <a:ea typeface="ＭＳ Ｐゴシック" panose="020B0600070205080204" pitchFamily="50" charset="-128"/>
                      </a:endParaRPr>
                    </a:p>
                  </a:txBody>
                  <a:tcPr>
                    <a:solidFill>
                      <a:schemeClr val="bg2"/>
                    </a:solidFill>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m</a:t>
                      </a:r>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p</a:t>
                      </a:r>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r</a:t>
                      </a:r>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lnSpc>
                          <a:spcPct val="100000"/>
                        </a:lnSpc>
                      </a:pPr>
                      <a:r>
                        <a:rPr kumimoji="1" lang="en-US" altLang="ja-JP" sz="2400" dirty="0" err="1">
                          <a:solidFill>
                            <a:schemeClr val="tx1"/>
                          </a:solidFill>
                          <a:latin typeface="ＭＳ Ｐゴシック" panose="020B0600070205080204" pitchFamily="50" charset="-128"/>
                          <a:ea typeface="ＭＳ Ｐゴシック" panose="020B0600070205080204" pitchFamily="50" charset="-128"/>
                        </a:rPr>
                        <a:t>i</a:t>
                      </a:r>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tc>
                <a:tc>
                  <a:txBody>
                    <a:bodyPr/>
                    <a:lstStyle/>
                    <a:p>
                      <a:pPr algn="ctr">
                        <a:lnSpc>
                          <a:spcPct val="100000"/>
                        </a:lnSpc>
                      </a:pPr>
                      <a:r>
                        <a:rPr kumimoji="1" lang="en-US" altLang="ja-JP" sz="2400" dirty="0">
                          <a:latin typeface="ＭＳ Ｐゴシック" panose="020B0600070205080204" pitchFamily="50" charset="-128"/>
                          <a:ea typeface="ＭＳ Ｐゴシック" panose="020B0600070205080204" pitchFamily="50" charset="-128"/>
                        </a:rPr>
                        <a:t>n</a:t>
                      </a:r>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lnSpc>
                          <a:spcPct val="100000"/>
                        </a:lnSpc>
                      </a:pPr>
                      <a:r>
                        <a:rPr kumimoji="1" lang="en-US" altLang="ja-JP" sz="2400" dirty="0">
                          <a:solidFill>
                            <a:schemeClr val="tx1"/>
                          </a:solidFill>
                          <a:latin typeface="ＭＳ Ｐゴシック" panose="020B0600070205080204" pitchFamily="50" charset="-128"/>
                          <a:ea typeface="ＭＳ Ｐゴシック" panose="020B0600070205080204" pitchFamily="50" charset="-128"/>
                        </a:rPr>
                        <a:t>\0</a:t>
                      </a:r>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3476189571"/>
                  </a:ext>
                </a:extLst>
              </a:tr>
            </a:tbl>
          </a:graphicData>
        </a:graphic>
      </p:graphicFrame>
      <p:sp>
        <p:nvSpPr>
          <p:cNvPr id="5" name="コンテンツ プレースホルダー 2">
            <a:extLst>
              <a:ext uri="{FF2B5EF4-FFF2-40B4-BE49-F238E27FC236}">
                <a16:creationId xmlns:a16="http://schemas.microsoft.com/office/drawing/2014/main" id="{3FA340E9-DE9B-4DF5-8D5F-DDAA46215813}"/>
              </a:ext>
            </a:extLst>
          </p:cNvPr>
          <p:cNvSpPr>
            <a:spLocks noGrp="1"/>
          </p:cNvSpPr>
          <p:nvPr>
            <p:ph idx="1"/>
          </p:nvPr>
        </p:nvSpPr>
        <p:spPr>
          <a:xfrm>
            <a:off x="838200" y="1429657"/>
            <a:ext cx="7630886" cy="4747306"/>
          </a:xfrm>
        </p:spPr>
        <p:txBody>
          <a:bodyPr/>
          <a:lstStyle/>
          <a:p>
            <a:r>
              <a:rPr lang="ja-JP" altLang="en-US" dirty="0"/>
              <a:t>ちなみに文字列として入力したので、ヌル文字が最後に入っている</a:t>
            </a:r>
            <a:endParaRPr kumimoji="1" lang="en-US" altLang="ja-JP" dirty="0"/>
          </a:p>
          <a:p>
            <a:pPr marL="0" indent="0">
              <a:buNone/>
            </a:pP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1425436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23469A-1DE1-4428-9187-A37086739EE1}"/>
              </a:ext>
            </a:extLst>
          </p:cNvPr>
          <p:cNvSpPr>
            <a:spLocks noGrp="1"/>
          </p:cNvSpPr>
          <p:nvPr>
            <p:ph type="title"/>
          </p:nvPr>
        </p:nvSpPr>
        <p:spPr/>
        <p:txBody>
          <a:bodyPr/>
          <a:lstStyle/>
          <a:p>
            <a:r>
              <a:rPr kumimoji="1" lang="ja-JP" altLang="en-US" dirty="0"/>
              <a:t>文字列の配列</a:t>
            </a:r>
          </a:p>
        </p:txBody>
      </p:sp>
      <p:sp>
        <p:nvSpPr>
          <p:cNvPr id="3" name="コンテンツ プレースホルダー 2">
            <a:extLst>
              <a:ext uri="{FF2B5EF4-FFF2-40B4-BE49-F238E27FC236}">
                <a16:creationId xmlns:a16="http://schemas.microsoft.com/office/drawing/2014/main" id="{59B44128-4751-4C6E-91CE-A0B755A70C42}"/>
              </a:ext>
            </a:extLst>
          </p:cNvPr>
          <p:cNvSpPr>
            <a:spLocks noGrp="1"/>
          </p:cNvSpPr>
          <p:nvPr>
            <p:ph idx="1"/>
          </p:nvPr>
        </p:nvSpPr>
        <p:spPr>
          <a:xfrm>
            <a:off x="838199" y="1825625"/>
            <a:ext cx="7151915" cy="4351338"/>
          </a:xfrm>
        </p:spPr>
        <p:txBody>
          <a:bodyPr>
            <a:normAutofit lnSpcReduction="10000"/>
          </a:bodyPr>
          <a:lstStyle/>
          <a:p>
            <a:pPr marL="0" indent="0">
              <a:buNone/>
            </a:pPr>
            <a:r>
              <a:rPr kumimoji="1" lang="ja-JP" altLang="en-US" dirty="0"/>
              <a:t>注意点</a:t>
            </a:r>
            <a:endParaRPr kumimoji="1" lang="en-US" altLang="ja-JP" dirty="0"/>
          </a:p>
          <a:p>
            <a:r>
              <a:rPr lang="ja-JP" altLang="en-US" dirty="0"/>
              <a:t>本当に</a:t>
            </a:r>
            <a:r>
              <a:rPr lang="en-US" altLang="ja-JP" dirty="0"/>
              <a:t>5</a:t>
            </a:r>
            <a:r>
              <a:rPr lang="ja-JP" altLang="en-US" dirty="0"/>
              <a:t>文字ずつ入力したのかを判定できない</a:t>
            </a:r>
            <a:endParaRPr lang="en-US" altLang="ja-JP" dirty="0"/>
          </a:p>
          <a:p>
            <a:pPr>
              <a:buFont typeface="Wingdings" panose="05000000000000000000" pitchFamily="2" charset="2"/>
              <a:buChar char="Ø"/>
            </a:pPr>
            <a:r>
              <a:rPr lang="en-US" altLang="ja-JP" dirty="0"/>
              <a:t>8</a:t>
            </a:r>
            <a:r>
              <a:rPr lang="ja-JP" altLang="en-US" dirty="0"/>
              <a:t>文字入力してもちゃんと動いてしまう。</a:t>
            </a:r>
            <a:endParaRPr lang="en-US" altLang="ja-JP" dirty="0"/>
          </a:p>
          <a:p>
            <a:pPr>
              <a:buFont typeface="Wingdings" panose="05000000000000000000" pitchFamily="2" charset="2"/>
              <a:buChar char="Ø"/>
            </a:pPr>
            <a:r>
              <a:rPr kumimoji="1" lang="ja-JP" altLang="en-US" dirty="0"/>
              <a:t>実用上は問題</a:t>
            </a:r>
            <a:r>
              <a:rPr lang="en-US" altLang="ja-JP" dirty="0"/>
              <a:t>(</a:t>
            </a:r>
            <a:r>
              <a:rPr lang="ja-JP" altLang="en-US" dirty="0"/>
              <a:t>そもそも実用で</a:t>
            </a:r>
            <a:r>
              <a:rPr lang="en-US" altLang="ja-JP" dirty="0" err="1"/>
              <a:t>scanf</a:t>
            </a:r>
            <a:r>
              <a:rPr lang="ja-JP" altLang="en-US" dirty="0"/>
              <a:t>を使うべきでないことが知られている</a:t>
            </a:r>
            <a:r>
              <a:rPr lang="en-US" altLang="ja-JP" dirty="0"/>
              <a:t>)</a:t>
            </a:r>
            <a:endParaRPr kumimoji="1" lang="en-US" altLang="ja-JP" dirty="0"/>
          </a:p>
          <a:p>
            <a:pPr>
              <a:buFont typeface="Wingdings" panose="05000000000000000000" pitchFamily="2" charset="2"/>
              <a:buChar char="Ø"/>
            </a:pPr>
            <a:r>
              <a:rPr kumimoji="1" lang="ja-JP" altLang="en-US" dirty="0"/>
              <a:t>競プロ的には問題ない</a:t>
            </a:r>
            <a:r>
              <a:rPr kumimoji="1" lang="en-US" altLang="ja-JP" dirty="0"/>
              <a:t>(</a:t>
            </a:r>
            <a:r>
              <a:rPr kumimoji="1" lang="ja-JP" altLang="en-US" dirty="0"/>
              <a:t>入力値が正しいことが保証されているため</a:t>
            </a:r>
            <a:r>
              <a:rPr kumimoji="1" lang="en-US" altLang="ja-JP" dirty="0"/>
              <a:t>)</a:t>
            </a:r>
          </a:p>
          <a:p>
            <a:r>
              <a:rPr lang="ja-JP" altLang="en-US"/>
              <a:t>スペース区切りの入力では正しく</a:t>
            </a:r>
            <a:r>
              <a:rPr lang="ja-JP" altLang="en-US" dirty="0"/>
              <a:t>入力されない</a:t>
            </a:r>
            <a:r>
              <a:rPr lang="en-US" altLang="ja-JP" dirty="0"/>
              <a:t>(</a:t>
            </a:r>
            <a:r>
              <a:rPr lang="ja-JP" altLang="en-US" dirty="0"/>
              <a:t>回避方法はあるが割愛</a:t>
            </a:r>
            <a:r>
              <a:rPr lang="en-US" altLang="ja-JP" dirty="0"/>
              <a:t>)</a:t>
            </a:r>
            <a:endParaRPr kumimoji="1" lang="ja-JP" altLang="en-US" dirty="0"/>
          </a:p>
        </p:txBody>
      </p:sp>
      <p:graphicFrame>
        <p:nvGraphicFramePr>
          <p:cNvPr id="4" name="表 3">
            <a:extLst>
              <a:ext uri="{FF2B5EF4-FFF2-40B4-BE49-F238E27FC236}">
                <a16:creationId xmlns:a16="http://schemas.microsoft.com/office/drawing/2014/main" id="{8191ABEA-F75D-4BB6-B52A-EA2C6EFDA284}"/>
              </a:ext>
            </a:extLst>
          </p:cNvPr>
          <p:cNvGraphicFramePr>
            <a:graphicFrameLocks noGrp="1"/>
          </p:cNvGraphicFramePr>
          <p:nvPr>
            <p:extLst>
              <p:ext uri="{D42A27DB-BD31-4B8C-83A1-F6EECF244321}">
                <p14:modId xmlns:p14="http://schemas.microsoft.com/office/powerpoint/2010/main" val="3029292544"/>
              </p:ext>
            </p:extLst>
          </p:nvPr>
        </p:nvGraphicFramePr>
        <p:xfrm>
          <a:off x="8610600" y="1818323"/>
          <a:ext cx="3018971" cy="3297963"/>
        </p:xfrm>
        <a:graphic>
          <a:graphicData uri="http://schemas.openxmlformats.org/drawingml/2006/table">
            <a:tbl>
              <a:tblPr firstRow="1" bandRow="1">
                <a:tableStyleId>{073A0DAA-6AF3-43AB-8588-CEC1D06C72B9}</a:tableStyleId>
              </a:tblPr>
              <a:tblGrid>
                <a:gridCol w="3018971">
                  <a:extLst>
                    <a:ext uri="{9D8B030D-6E8A-4147-A177-3AD203B41FA5}">
                      <a16:colId xmlns:a16="http://schemas.microsoft.com/office/drawing/2014/main" val="2339116074"/>
                    </a:ext>
                  </a:extLst>
                </a:gridCol>
              </a:tblGrid>
              <a:tr h="3297963">
                <a:tc>
                  <a:txBody>
                    <a:bodyPr/>
                    <a:lstStyle/>
                    <a:p>
                      <a:r>
                        <a:rPr kumimoji="1" lang="en-US" altLang="ja-JP" sz="2000" dirty="0" err="1"/>
                        <a:t>likeadog</a:t>
                      </a:r>
                      <a:r>
                        <a:rPr kumimoji="1" lang="en-US" altLang="ja-JP" sz="2000" dirty="0"/>
                        <a:t>    (</a:t>
                      </a:r>
                      <a:r>
                        <a:rPr kumimoji="1" lang="ja-JP" altLang="en-US" sz="2000" dirty="0"/>
                        <a:t>入力</a:t>
                      </a:r>
                      <a:r>
                        <a:rPr kumimoji="1" lang="en-US" altLang="ja-JP" sz="2000" dirty="0"/>
                        <a:t>)</a:t>
                      </a:r>
                    </a:p>
                    <a:p>
                      <a:r>
                        <a:rPr kumimoji="1" lang="en-US" altLang="ja-JP" sz="2000" dirty="0" err="1"/>
                        <a:t>goodb</a:t>
                      </a:r>
                      <a:r>
                        <a:rPr kumimoji="1" lang="en-US" altLang="ja-JP" sz="2000" dirty="0"/>
                        <a:t>  (</a:t>
                      </a:r>
                      <a:r>
                        <a:rPr kumimoji="1" lang="ja-JP" altLang="en-US" sz="2000" dirty="0"/>
                        <a:t>入力</a:t>
                      </a:r>
                      <a:r>
                        <a:rPr kumimoji="1" lang="en-US" altLang="ja-JP" sz="2000" dirty="0"/>
                        <a:t>)</a:t>
                      </a:r>
                    </a:p>
                    <a:p>
                      <a:r>
                        <a:rPr kumimoji="1" lang="en-US" altLang="ja-JP" sz="2000" dirty="0" err="1"/>
                        <a:t>yetnt</a:t>
                      </a:r>
                      <a:r>
                        <a:rPr kumimoji="1" lang="en-US" altLang="ja-JP" sz="2000" dirty="0"/>
                        <a:t>    (</a:t>
                      </a:r>
                      <a:r>
                        <a:rPr kumimoji="1" lang="ja-JP" altLang="en-US" sz="2000" dirty="0"/>
                        <a:t>入力</a:t>
                      </a:r>
                      <a:r>
                        <a:rPr kumimoji="1" lang="en-US" altLang="ja-JP" sz="2000" dirty="0"/>
                        <a:t>)</a:t>
                      </a:r>
                    </a:p>
                    <a:p>
                      <a:r>
                        <a:rPr kumimoji="1" lang="en-US" altLang="ja-JP" sz="2000" dirty="0" err="1"/>
                        <a:t>pompo</a:t>
                      </a:r>
                      <a:r>
                        <a:rPr kumimoji="1" lang="en-US" altLang="ja-JP" sz="2000" dirty="0"/>
                        <a:t> (</a:t>
                      </a:r>
                      <a:r>
                        <a:rPr kumimoji="1" lang="ja-JP" altLang="en-US" sz="2000" dirty="0"/>
                        <a:t>入力</a:t>
                      </a:r>
                      <a:r>
                        <a:rPr kumimoji="1" lang="en-US" altLang="ja-JP" sz="2000" dirty="0"/>
                        <a:t>)</a:t>
                      </a:r>
                    </a:p>
                    <a:p>
                      <a:r>
                        <a:rPr kumimoji="1" lang="en-US" altLang="ja-JP" sz="2000" dirty="0" err="1"/>
                        <a:t>mprin</a:t>
                      </a:r>
                      <a:r>
                        <a:rPr kumimoji="1" lang="en-US" altLang="ja-JP" sz="2000" dirty="0"/>
                        <a:t>   (</a:t>
                      </a:r>
                      <a:r>
                        <a:rPr kumimoji="1" lang="ja-JP" altLang="en-US" sz="2000" dirty="0"/>
                        <a:t>入力</a:t>
                      </a:r>
                      <a:r>
                        <a:rPr kumimoji="1" lang="en-US" altLang="ja-JP" sz="2000" dirty="0"/>
                        <a:t>)</a:t>
                      </a:r>
                    </a:p>
                    <a:p>
                      <a:r>
                        <a:rPr kumimoji="1" lang="en-US" altLang="ja-JP" sz="2000" dirty="0" err="1"/>
                        <a:t>likeadog</a:t>
                      </a:r>
                      <a:endParaRPr kumimoji="1" lang="en-US" altLang="ja-JP" sz="2000" dirty="0"/>
                    </a:p>
                    <a:p>
                      <a:r>
                        <a:rPr kumimoji="1" lang="en-US" altLang="ja-JP" sz="2000" dirty="0" err="1"/>
                        <a:t>goodb</a:t>
                      </a:r>
                      <a:endParaRPr kumimoji="1" lang="en-US" altLang="ja-JP" sz="2000" dirty="0"/>
                    </a:p>
                    <a:p>
                      <a:r>
                        <a:rPr kumimoji="1" lang="en-US" altLang="ja-JP" sz="2000" dirty="0" err="1"/>
                        <a:t>yetnt</a:t>
                      </a:r>
                      <a:endParaRPr kumimoji="1" lang="en-US" altLang="ja-JP" sz="2000" dirty="0"/>
                    </a:p>
                    <a:p>
                      <a:r>
                        <a:rPr kumimoji="1" lang="en-US" altLang="ja-JP" sz="2000" dirty="0" err="1"/>
                        <a:t>pompo</a:t>
                      </a:r>
                      <a:endParaRPr kumimoji="1" lang="en-US" altLang="ja-JP" sz="2000" dirty="0"/>
                    </a:p>
                    <a:p>
                      <a:r>
                        <a:rPr kumimoji="1" lang="en-US" altLang="ja-JP" sz="2000" dirty="0" err="1"/>
                        <a:t>Mprin</a:t>
                      </a:r>
                      <a:endParaRPr kumimoji="1" lang="ja-JP" altLang="en-US" sz="20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1496277048"/>
                  </a:ext>
                </a:extLst>
              </a:tr>
            </a:tbl>
          </a:graphicData>
        </a:graphic>
      </p:graphicFrame>
    </p:spTree>
    <p:extLst>
      <p:ext uri="{BB962C8B-B14F-4D97-AF65-F5344CB8AC3E}">
        <p14:creationId xmlns:p14="http://schemas.microsoft.com/office/powerpoint/2010/main" val="19809298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9A2314-0E42-4065-8A59-E8B71173459B}"/>
              </a:ext>
            </a:extLst>
          </p:cNvPr>
          <p:cNvSpPr>
            <a:spLocks noGrp="1"/>
          </p:cNvSpPr>
          <p:nvPr>
            <p:ph type="title"/>
          </p:nvPr>
        </p:nvSpPr>
        <p:spPr/>
        <p:txBody>
          <a:bodyPr/>
          <a:lstStyle/>
          <a:p>
            <a:r>
              <a:rPr kumimoji="1" lang="ja-JP" altLang="en-US" dirty="0"/>
              <a:t>関数</a:t>
            </a:r>
          </a:p>
        </p:txBody>
      </p:sp>
      <p:sp>
        <p:nvSpPr>
          <p:cNvPr id="3" name="コンテンツ プレースホルダー 2">
            <a:extLst>
              <a:ext uri="{FF2B5EF4-FFF2-40B4-BE49-F238E27FC236}">
                <a16:creationId xmlns:a16="http://schemas.microsoft.com/office/drawing/2014/main" id="{4F498C40-2746-4582-B3B5-74A5F5CF289E}"/>
              </a:ext>
            </a:extLst>
          </p:cNvPr>
          <p:cNvSpPr>
            <a:spLocks noGrp="1"/>
          </p:cNvSpPr>
          <p:nvPr>
            <p:ph idx="1"/>
          </p:nvPr>
        </p:nvSpPr>
        <p:spPr/>
        <p:txBody>
          <a:bodyPr/>
          <a:lstStyle/>
          <a:p>
            <a:pPr marL="0" indent="0">
              <a:buNone/>
            </a:pPr>
            <a:r>
              <a:rPr lang="ja-JP" altLang="en-US" dirty="0"/>
              <a:t>関数とは</a:t>
            </a:r>
            <a:r>
              <a:rPr lang="en-US" altLang="ja-JP" dirty="0"/>
              <a:t>: </a:t>
            </a:r>
          </a:p>
          <a:p>
            <a:r>
              <a:rPr lang="ja-JP" altLang="ja-JP" dirty="0"/>
              <a:t>入力に対してなんか色々処理して、何かの値を出力する機械のようなもの</a:t>
            </a:r>
            <a:endParaRPr lang="en-US" altLang="ja-JP" dirty="0"/>
          </a:p>
          <a:p>
            <a:r>
              <a:rPr lang="ja-JP" altLang="en-US" dirty="0"/>
              <a:t>引数</a:t>
            </a:r>
            <a:r>
              <a:rPr lang="en-US" altLang="ja-JP" dirty="0"/>
              <a:t>: </a:t>
            </a:r>
            <a:r>
              <a:rPr lang="ja-JP" altLang="en-US" dirty="0"/>
              <a:t>入力値のこと</a:t>
            </a:r>
            <a:endParaRPr lang="en-US" altLang="ja-JP" dirty="0"/>
          </a:p>
          <a:p>
            <a:r>
              <a:rPr lang="ja-JP" altLang="en-US" dirty="0"/>
              <a:t>返り値</a:t>
            </a:r>
            <a:r>
              <a:rPr lang="en-US" altLang="ja-JP" dirty="0"/>
              <a:t>(</a:t>
            </a:r>
            <a:r>
              <a:rPr lang="ja-JP" altLang="en-US" dirty="0"/>
              <a:t>戻り値</a:t>
            </a:r>
            <a:r>
              <a:rPr lang="en-US" altLang="ja-JP" dirty="0"/>
              <a:t>): </a:t>
            </a:r>
            <a:r>
              <a:rPr lang="ja-JP" altLang="en-US" dirty="0"/>
              <a:t>出力値のこと</a:t>
            </a:r>
            <a:endParaRPr lang="ja-JP" altLang="ja-JP" dirty="0"/>
          </a:p>
          <a:p>
            <a:endParaRPr kumimoji="1" lang="ja-JP" altLang="en-US" dirty="0"/>
          </a:p>
        </p:txBody>
      </p:sp>
    </p:spTree>
    <p:extLst>
      <p:ext uri="{BB962C8B-B14F-4D97-AF65-F5344CB8AC3E}">
        <p14:creationId xmlns:p14="http://schemas.microsoft.com/office/powerpoint/2010/main" val="4216156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4C54F3-C83A-4275-AE73-5EB3B2C47E7B}"/>
              </a:ext>
            </a:extLst>
          </p:cNvPr>
          <p:cNvSpPr>
            <a:spLocks noGrp="1"/>
          </p:cNvSpPr>
          <p:nvPr>
            <p:ph type="title"/>
          </p:nvPr>
        </p:nvSpPr>
        <p:spPr/>
        <p:txBody>
          <a:bodyPr/>
          <a:lstStyle/>
          <a:p>
            <a:r>
              <a:rPr lang="ja-JP" altLang="en-US" dirty="0"/>
              <a:t>関数</a:t>
            </a:r>
            <a:endParaRPr kumimoji="1" lang="ja-JP" altLang="en-US" dirty="0"/>
          </a:p>
        </p:txBody>
      </p:sp>
      <p:pic>
        <p:nvPicPr>
          <p:cNvPr id="14" name="図 13">
            <a:extLst>
              <a:ext uri="{FF2B5EF4-FFF2-40B4-BE49-F238E27FC236}">
                <a16:creationId xmlns:a16="http://schemas.microsoft.com/office/drawing/2014/main" id="{637AA317-3313-49D3-B4E0-E435E7A35603}"/>
              </a:ext>
            </a:extLst>
          </p:cNvPr>
          <p:cNvPicPr>
            <a:picLocks noChangeAspect="1"/>
          </p:cNvPicPr>
          <p:nvPr/>
        </p:nvPicPr>
        <p:blipFill>
          <a:blip r:embed="rId2"/>
          <a:stretch>
            <a:fillRect/>
          </a:stretch>
        </p:blipFill>
        <p:spPr>
          <a:xfrm>
            <a:off x="2244480" y="1815280"/>
            <a:ext cx="7501863" cy="3316373"/>
          </a:xfrm>
          <a:prstGeom prst="rect">
            <a:avLst/>
          </a:prstGeom>
        </p:spPr>
      </p:pic>
      <p:sp>
        <p:nvSpPr>
          <p:cNvPr id="15" name="テキスト ボックス 14">
            <a:extLst>
              <a:ext uri="{FF2B5EF4-FFF2-40B4-BE49-F238E27FC236}">
                <a16:creationId xmlns:a16="http://schemas.microsoft.com/office/drawing/2014/main" id="{32B4CC31-3DEE-452D-9411-1E8424547EC9}"/>
              </a:ext>
            </a:extLst>
          </p:cNvPr>
          <p:cNvSpPr txBox="1"/>
          <p:nvPr/>
        </p:nvSpPr>
        <p:spPr>
          <a:xfrm>
            <a:off x="7380514" y="2256970"/>
            <a:ext cx="820057" cy="461665"/>
          </a:xfrm>
          <a:prstGeom prst="rect">
            <a:avLst/>
          </a:prstGeom>
          <a:noFill/>
        </p:spPr>
        <p:txBody>
          <a:bodyPr wrap="square" rtlCol="0">
            <a:spAutoFit/>
          </a:bodyPr>
          <a:lstStyle/>
          <a:p>
            <a:r>
              <a:rPr kumimoji="1" lang="ja-JP" altLang="en-US" sz="2400" dirty="0"/>
              <a:t>出力</a:t>
            </a:r>
          </a:p>
        </p:txBody>
      </p:sp>
      <p:sp>
        <p:nvSpPr>
          <p:cNvPr id="16" name="テキスト ボックス 15">
            <a:extLst>
              <a:ext uri="{FF2B5EF4-FFF2-40B4-BE49-F238E27FC236}">
                <a16:creationId xmlns:a16="http://schemas.microsoft.com/office/drawing/2014/main" id="{D84F93D4-B6A0-48A4-88E4-AA40115E34AE}"/>
              </a:ext>
            </a:extLst>
          </p:cNvPr>
          <p:cNvSpPr txBox="1"/>
          <p:nvPr/>
        </p:nvSpPr>
        <p:spPr>
          <a:xfrm>
            <a:off x="4143828" y="2256971"/>
            <a:ext cx="820057" cy="461665"/>
          </a:xfrm>
          <a:prstGeom prst="rect">
            <a:avLst/>
          </a:prstGeom>
          <a:noFill/>
        </p:spPr>
        <p:txBody>
          <a:bodyPr wrap="square" rtlCol="0">
            <a:spAutoFit/>
          </a:bodyPr>
          <a:lstStyle/>
          <a:p>
            <a:r>
              <a:rPr kumimoji="1" lang="ja-JP" altLang="en-US" sz="2400" dirty="0"/>
              <a:t>入力</a:t>
            </a:r>
          </a:p>
        </p:txBody>
      </p:sp>
    </p:spTree>
    <p:extLst>
      <p:ext uri="{BB962C8B-B14F-4D97-AF65-F5344CB8AC3E}">
        <p14:creationId xmlns:p14="http://schemas.microsoft.com/office/powerpoint/2010/main" val="4148511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5E7286-F727-4A88-92AC-F4392AA27906}"/>
              </a:ext>
            </a:extLst>
          </p:cNvPr>
          <p:cNvSpPr>
            <a:spLocks noGrp="1"/>
          </p:cNvSpPr>
          <p:nvPr>
            <p:ph type="title"/>
          </p:nvPr>
        </p:nvSpPr>
        <p:spPr/>
        <p:txBody>
          <a:bodyPr/>
          <a:lstStyle/>
          <a:p>
            <a:r>
              <a:rPr kumimoji="1" lang="ja-JP" altLang="en-US" dirty="0"/>
              <a:t>関数</a:t>
            </a:r>
          </a:p>
        </p:txBody>
      </p:sp>
      <p:sp>
        <p:nvSpPr>
          <p:cNvPr id="3" name="コンテンツ プレースホルダー 2">
            <a:extLst>
              <a:ext uri="{FF2B5EF4-FFF2-40B4-BE49-F238E27FC236}">
                <a16:creationId xmlns:a16="http://schemas.microsoft.com/office/drawing/2014/main" id="{5246F5D7-D66A-47D3-9AD8-D81322BEC98C}"/>
              </a:ext>
            </a:extLst>
          </p:cNvPr>
          <p:cNvSpPr>
            <a:spLocks noGrp="1"/>
          </p:cNvSpPr>
          <p:nvPr>
            <p:ph idx="1"/>
          </p:nvPr>
        </p:nvSpPr>
        <p:spPr/>
        <p:txBody>
          <a:bodyPr/>
          <a:lstStyle/>
          <a:p>
            <a:pPr marL="0" indent="0">
              <a:buNone/>
            </a:pPr>
            <a:r>
              <a:rPr kumimoji="1" lang="ja-JP" altLang="en-US" dirty="0"/>
              <a:t>関数を作る目的</a:t>
            </a:r>
            <a:r>
              <a:rPr kumimoji="1" lang="en-US" altLang="ja-JP" dirty="0"/>
              <a:t>: </a:t>
            </a:r>
          </a:p>
          <a:p>
            <a:r>
              <a:rPr lang="ja-JP" altLang="ja-JP" dirty="0"/>
              <a:t>処理を意味的に分けたい</a:t>
            </a:r>
          </a:p>
          <a:p>
            <a:r>
              <a:rPr lang="ja-JP" altLang="ja-JP" dirty="0"/>
              <a:t>処理を分割して、汎用性を高める</a:t>
            </a:r>
          </a:p>
          <a:p>
            <a:r>
              <a:rPr lang="ja-JP" altLang="ja-JP" dirty="0"/>
              <a:t>再帰処理をする</a:t>
            </a:r>
            <a:r>
              <a:rPr lang="en-US" altLang="ja-JP" dirty="0"/>
              <a:t>(</a:t>
            </a:r>
            <a:r>
              <a:rPr lang="ja-JP" altLang="en-US" dirty="0"/>
              <a:t>これは後日やります</a:t>
            </a:r>
            <a:r>
              <a:rPr lang="en-US" altLang="ja-JP" dirty="0"/>
              <a:t>)</a:t>
            </a:r>
            <a:endParaRPr lang="ja-JP" altLang="ja-JP" dirty="0"/>
          </a:p>
          <a:p>
            <a:pPr marL="0" indent="0">
              <a:buNone/>
            </a:pPr>
            <a:endParaRPr kumimoji="1" lang="ja-JP" altLang="en-US" dirty="0"/>
          </a:p>
        </p:txBody>
      </p:sp>
    </p:spTree>
    <p:extLst>
      <p:ext uri="{BB962C8B-B14F-4D97-AF65-F5344CB8AC3E}">
        <p14:creationId xmlns:p14="http://schemas.microsoft.com/office/powerpoint/2010/main" val="3687119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DA23AA-E519-45DA-9D15-68A80F7ABB82}"/>
              </a:ext>
            </a:extLst>
          </p:cNvPr>
          <p:cNvSpPr>
            <a:spLocks noGrp="1"/>
          </p:cNvSpPr>
          <p:nvPr>
            <p:ph type="title"/>
          </p:nvPr>
        </p:nvSpPr>
        <p:spPr/>
        <p:txBody>
          <a:bodyPr/>
          <a:lstStyle/>
          <a:p>
            <a:r>
              <a:rPr kumimoji="1" lang="ja-JP" altLang="en-US" dirty="0"/>
              <a:t>関数</a:t>
            </a:r>
          </a:p>
        </p:txBody>
      </p:sp>
      <p:sp>
        <p:nvSpPr>
          <p:cNvPr id="3" name="コンテンツ プレースホルダー 2">
            <a:extLst>
              <a:ext uri="{FF2B5EF4-FFF2-40B4-BE49-F238E27FC236}">
                <a16:creationId xmlns:a16="http://schemas.microsoft.com/office/drawing/2014/main" id="{195FF5AB-7FD9-4905-8E1E-B890E3D59FFC}"/>
              </a:ext>
            </a:extLst>
          </p:cNvPr>
          <p:cNvSpPr>
            <a:spLocks noGrp="1"/>
          </p:cNvSpPr>
          <p:nvPr>
            <p:ph idx="1"/>
          </p:nvPr>
        </p:nvSpPr>
        <p:spPr>
          <a:xfrm>
            <a:off x="838200" y="1825625"/>
            <a:ext cx="10515600" cy="1091746"/>
          </a:xfrm>
        </p:spPr>
        <p:txBody>
          <a:bodyPr/>
          <a:lstStyle/>
          <a:p>
            <a:r>
              <a:rPr kumimoji="1" lang="ja-JP" altLang="en-US" dirty="0"/>
              <a:t>関数は定義した後、呼び出して使う</a:t>
            </a:r>
            <a:endParaRPr kumimoji="1" lang="en-US" altLang="ja-JP" dirty="0"/>
          </a:p>
          <a:p>
            <a:r>
              <a:rPr kumimoji="1" lang="ja-JP" altLang="en-US" dirty="0" err="1"/>
              <a:t>なので</a:t>
            </a:r>
            <a:r>
              <a:rPr kumimoji="1" lang="ja-JP" altLang="en-US" dirty="0"/>
              <a:t>呼び出し元が必ず存在する</a:t>
            </a:r>
          </a:p>
        </p:txBody>
      </p:sp>
      <p:pic>
        <p:nvPicPr>
          <p:cNvPr id="14" name="図 13">
            <a:extLst>
              <a:ext uri="{FF2B5EF4-FFF2-40B4-BE49-F238E27FC236}">
                <a16:creationId xmlns:a16="http://schemas.microsoft.com/office/drawing/2014/main" id="{1E7017F3-E79A-4C6F-BFAD-52B5BDD9776E}"/>
              </a:ext>
            </a:extLst>
          </p:cNvPr>
          <p:cNvPicPr>
            <a:picLocks noChangeAspect="1"/>
          </p:cNvPicPr>
          <p:nvPr/>
        </p:nvPicPr>
        <p:blipFill>
          <a:blip r:embed="rId2"/>
          <a:stretch>
            <a:fillRect/>
          </a:stretch>
        </p:blipFill>
        <p:spPr>
          <a:xfrm>
            <a:off x="2507149" y="3079902"/>
            <a:ext cx="6673138" cy="3086521"/>
          </a:xfrm>
          <a:prstGeom prst="rect">
            <a:avLst/>
          </a:prstGeom>
        </p:spPr>
      </p:pic>
    </p:spTree>
    <p:extLst>
      <p:ext uri="{BB962C8B-B14F-4D97-AF65-F5344CB8AC3E}">
        <p14:creationId xmlns:p14="http://schemas.microsoft.com/office/powerpoint/2010/main" val="1229019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6425F7-E3F4-4091-9C30-36E6CF77B88F}"/>
              </a:ext>
            </a:extLst>
          </p:cNvPr>
          <p:cNvSpPr>
            <a:spLocks noGrp="1"/>
          </p:cNvSpPr>
          <p:nvPr>
            <p:ph type="title"/>
          </p:nvPr>
        </p:nvSpPr>
        <p:spPr/>
        <p:txBody>
          <a:bodyPr/>
          <a:lstStyle/>
          <a:p>
            <a:r>
              <a:rPr kumimoji="1" lang="ja-JP" altLang="en-US" dirty="0"/>
              <a:t>関数</a:t>
            </a:r>
            <a:r>
              <a:rPr kumimoji="1" lang="en-US" altLang="ja-JP" dirty="0"/>
              <a:t>(</a:t>
            </a:r>
            <a:r>
              <a:rPr kumimoji="1" lang="ja-JP" altLang="en-US" dirty="0"/>
              <a:t>例</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F6460FD7-FE4A-47CD-AEE3-1CDA894074FC}"/>
              </a:ext>
            </a:extLst>
          </p:cNvPr>
          <p:cNvSpPr>
            <a:spLocks noGrp="1"/>
          </p:cNvSpPr>
          <p:nvPr>
            <p:ph idx="1"/>
          </p:nvPr>
        </p:nvSpPr>
        <p:spPr>
          <a:xfrm>
            <a:off x="6959600" y="1825625"/>
            <a:ext cx="4394200" cy="4351338"/>
          </a:xfrm>
        </p:spPr>
        <p:txBody>
          <a:bodyPr/>
          <a:lstStyle/>
          <a:p>
            <a:r>
              <a:rPr kumimoji="1" lang="ja-JP" altLang="en-US" dirty="0"/>
              <a:t>等差数列の和を求めるプログラム</a:t>
            </a:r>
            <a:endParaRPr kumimoji="1" lang="en-US" altLang="ja-JP" dirty="0"/>
          </a:p>
          <a:p>
            <a:r>
              <a:rPr lang="en-US" altLang="ja-JP" dirty="0"/>
              <a:t>a</a:t>
            </a:r>
            <a:r>
              <a:rPr lang="ja-JP" altLang="en-US" dirty="0"/>
              <a:t>が初項、</a:t>
            </a:r>
            <a:r>
              <a:rPr lang="en-US" altLang="ja-JP" dirty="0"/>
              <a:t>b</a:t>
            </a:r>
            <a:r>
              <a:rPr lang="ja-JP" altLang="en-US" dirty="0"/>
              <a:t>が公差、</a:t>
            </a:r>
            <a:r>
              <a:rPr lang="en-US" altLang="ja-JP" dirty="0"/>
              <a:t>c</a:t>
            </a:r>
            <a:r>
              <a:rPr lang="ja-JP" altLang="en-US" dirty="0"/>
              <a:t>が項数</a:t>
            </a:r>
            <a:endParaRPr kumimoji="1" lang="ja-JP" altLang="en-US" dirty="0"/>
          </a:p>
        </p:txBody>
      </p:sp>
      <p:sp>
        <p:nvSpPr>
          <p:cNvPr id="6" name="正方形/長方形 5">
            <a:extLst>
              <a:ext uri="{FF2B5EF4-FFF2-40B4-BE49-F238E27FC236}">
                <a16:creationId xmlns:a16="http://schemas.microsoft.com/office/drawing/2014/main" id="{30A755D4-288D-4F1C-9FFD-532A4FC8B9DC}"/>
              </a:ext>
            </a:extLst>
          </p:cNvPr>
          <p:cNvSpPr/>
          <p:nvPr/>
        </p:nvSpPr>
        <p:spPr>
          <a:xfrm>
            <a:off x="838200" y="1825625"/>
            <a:ext cx="7728857" cy="3170099"/>
          </a:xfrm>
          <a:prstGeom prst="rect">
            <a:avLst/>
          </a:prstGeom>
        </p:spPr>
        <p:txBody>
          <a:bodyPr wrap="square">
            <a:spAutoFit/>
          </a:bodyPr>
          <a:lstStyle/>
          <a:p>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#include </a:t>
            </a:r>
            <a:r>
              <a:rPr lang="en-US" altLang="ja-JP" sz="20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&lt;</a:t>
            </a:r>
            <a:r>
              <a:rPr lang="en-US" altLang="ja-JP" sz="2000" kern="0" dirty="0" err="1">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stdio.h</a:t>
            </a:r>
            <a:r>
              <a:rPr lang="en-US" altLang="ja-JP" sz="20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&gt;</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main(</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void</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 b, c;</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scanf</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0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"%d %d %d"</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&amp;a, &amp;b, &amp;c);</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0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"%d\n"</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c * (</a:t>
            </a:r>
            <a:r>
              <a:rPr lang="en-US" altLang="ja-JP" sz="2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2</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 + (c - </a:t>
            </a:r>
            <a:r>
              <a:rPr lang="en-US" altLang="ja-JP" sz="2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b) / </a:t>
            </a:r>
            <a:r>
              <a:rPr lang="en-US" altLang="ja-JP" sz="2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2</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400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FE72AE5-1ABB-404F-973A-AC0CFF8B672F}"/>
                  </a:ext>
                </a:extLst>
              </p:cNvPr>
              <p:cNvSpPr txBox="1"/>
              <p:nvPr/>
            </p:nvSpPr>
            <p:spPr>
              <a:xfrm>
                <a:off x="4702628" y="5217236"/>
                <a:ext cx="6388287" cy="7382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ja-JP" sz="2400" i="1" smtClean="0">
                              <a:latin typeface="Cambria Math" panose="02040503050406030204" pitchFamily="18" charset="0"/>
                            </a:rPr>
                          </m:ctrlPr>
                        </m:fPr>
                        <m:num>
                          <m:r>
                            <a:rPr lang="en-US" altLang="ja-JP" sz="2400" i="1">
                              <a:latin typeface="Cambria Math" panose="02040503050406030204" pitchFamily="18" charset="0"/>
                            </a:rPr>
                            <m:t>(</m:t>
                          </m:r>
                          <m:r>
                            <a:rPr lang="ja-JP" altLang="en-US" sz="2400" i="1">
                              <a:latin typeface="Cambria Math" panose="02040503050406030204" pitchFamily="18" charset="0"/>
                            </a:rPr>
                            <m:t>項数</m:t>
                          </m:r>
                          <m:r>
                            <a:rPr lang="en-US" altLang="ja-JP" sz="2400" i="1">
                              <a:latin typeface="Cambria Math" panose="02040503050406030204" pitchFamily="18" charset="0"/>
                            </a:rPr>
                            <m:t>)</m:t>
                          </m:r>
                          <m:r>
                            <m:rPr>
                              <m:nor/>
                            </m:rPr>
                            <a:rPr lang="en-US" altLang="ja-JP" sz="2400" dirty="0"/>
                            <m:t>×</m:t>
                          </m:r>
                          <m:d>
                            <m:dPr>
                              <m:begChr m:val="{"/>
                              <m:endChr m:val="}"/>
                              <m:ctrlPr>
                                <a:rPr lang="en-US" altLang="ja-JP" sz="2400" i="1" dirty="0" smtClean="0">
                                  <a:latin typeface="Cambria Math" panose="02040503050406030204" pitchFamily="18" charset="0"/>
                                </a:rPr>
                              </m:ctrlPr>
                            </m:dPr>
                            <m:e>
                              <m:d>
                                <m:dPr>
                                  <m:ctrlPr>
                                    <a:rPr lang="en-US" altLang="ja-JP" sz="2400" b="0" i="1" dirty="0" smtClean="0">
                                      <a:latin typeface="Cambria Math" panose="02040503050406030204" pitchFamily="18" charset="0"/>
                                      <a:ea typeface="Cambria Math" panose="02040503050406030204" pitchFamily="18" charset="0"/>
                                    </a:rPr>
                                  </m:ctrlPr>
                                </m:dPr>
                                <m:e>
                                  <m:r>
                                    <a:rPr lang="ja-JP" altLang="en-US" sz="2400" i="1" dirty="0">
                                      <a:latin typeface="Cambria Math" panose="02040503050406030204" pitchFamily="18" charset="0"/>
                                      <a:ea typeface="Cambria Math" panose="02040503050406030204" pitchFamily="18" charset="0"/>
                                    </a:rPr>
                                    <m:t>初項</m:t>
                                  </m:r>
                                </m:e>
                              </m:d>
                              <m:r>
                                <a:rPr lang="en-US" altLang="ja-JP" sz="2400" b="0" i="1" dirty="0" smtClean="0">
                                  <a:latin typeface="Cambria Math" panose="02040503050406030204" pitchFamily="18" charset="0"/>
                                  <a:ea typeface="Cambria Math" panose="02040503050406030204" pitchFamily="18" charset="0"/>
                                </a:rPr>
                                <m:t>+(</m:t>
                              </m:r>
                              <m:r>
                                <a:rPr lang="ja-JP" altLang="en-US" sz="2400" i="1" dirty="0">
                                  <a:latin typeface="Cambria Math" panose="02040503050406030204" pitchFamily="18" charset="0"/>
                                  <a:ea typeface="Cambria Math" panose="02040503050406030204" pitchFamily="18" charset="0"/>
                                </a:rPr>
                                <m:t>末項</m:t>
                              </m:r>
                              <m:r>
                                <a:rPr lang="en-US" altLang="ja-JP" sz="2400" b="0" i="1" dirty="0" smtClean="0">
                                  <a:latin typeface="Cambria Math" panose="02040503050406030204" pitchFamily="18" charset="0"/>
                                  <a:ea typeface="Cambria Math" panose="02040503050406030204" pitchFamily="18" charset="0"/>
                                </a:rPr>
                                <m:t>) </m:t>
                              </m:r>
                            </m:e>
                          </m:d>
                        </m:num>
                        <m:den>
                          <m:r>
                            <a:rPr lang="en-US" altLang="ja-JP" sz="2400" i="1">
                              <a:latin typeface="Cambria Math" panose="02040503050406030204" pitchFamily="18" charset="0"/>
                            </a:rPr>
                            <m:t>2</m:t>
                          </m:r>
                        </m:den>
                      </m:f>
                      <m:r>
                        <a:rPr lang="en-US" altLang="ja-JP" sz="2400" b="0" i="1" smtClean="0">
                          <a:latin typeface="Cambria Math" panose="02040503050406030204" pitchFamily="18" charset="0"/>
                        </a:rPr>
                        <m:t>= </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𝑐</m:t>
                          </m:r>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𝑎</m:t>
                          </m:r>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𝑐</m:t>
                              </m:r>
                              <m:r>
                                <a:rPr kumimoji="1" lang="en-US" altLang="ja-JP" sz="2400" b="0" i="1" smtClean="0">
                                  <a:latin typeface="Cambria Math" panose="02040503050406030204" pitchFamily="18" charset="0"/>
                                </a:rPr>
                                <m:t>−1</m:t>
                              </m:r>
                            </m:e>
                          </m:d>
                          <m:r>
                            <a:rPr kumimoji="1" lang="en-US" altLang="ja-JP" sz="2400" b="0" i="1" smtClean="0">
                              <a:latin typeface="Cambria Math" panose="02040503050406030204" pitchFamily="18" charset="0"/>
                            </a:rPr>
                            <m:t>𝑏</m:t>
                          </m:r>
                          <m:r>
                            <a:rPr kumimoji="1" lang="en-US" altLang="ja-JP" sz="2400" b="0" i="1" smtClean="0">
                              <a:latin typeface="Cambria Math" panose="02040503050406030204" pitchFamily="18" charset="0"/>
                            </a:rPr>
                            <m:t>}</m:t>
                          </m:r>
                        </m:num>
                        <m:den>
                          <m:r>
                            <a:rPr kumimoji="1" lang="en-US" altLang="ja-JP" sz="2400" b="0" i="1" smtClean="0">
                              <a:latin typeface="Cambria Math" panose="02040503050406030204" pitchFamily="18" charset="0"/>
                            </a:rPr>
                            <m:t>2</m:t>
                          </m:r>
                        </m:den>
                      </m:f>
                    </m:oMath>
                  </m:oMathPara>
                </a14:m>
                <a:endParaRPr kumimoji="1" lang="ja-JP" altLang="en-US" sz="2400" dirty="0"/>
              </a:p>
            </p:txBody>
          </p:sp>
        </mc:Choice>
        <mc:Fallback xmlns="">
          <p:sp>
            <p:nvSpPr>
              <p:cNvPr id="7" name="テキスト ボックス 6">
                <a:extLst>
                  <a:ext uri="{FF2B5EF4-FFF2-40B4-BE49-F238E27FC236}">
                    <a16:creationId xmlns:a16="http://schemas.microsoft.com/office/drawing/2014/main" id="{4FE72AE5-1ABB-404F-973A-AC0CFF8B672F}"/>
                  </a:ext>
                </a:extLst>
              </p:cNvPr>
              <p:cNvSpPr txBox="1">
                <a:spLocks noRot="1" noChangeAspect="1" noMove="1" noResize="1" noEditPoints="1" noAdjustHandles="1" noChangeArrowheads="1" noChangeShapeType="1" noTextEdit="1"/>
              </p:cNvSpPr>
              <p:nvPr/>
            </p:nvSpPr>
            <p:spPr>
              <a:xfrm>
                <a:off x="4702628" y="5217236"/>
                <a:ext cx="6388287" cy="738215"/>
              </a:xfrm>
              <a:prstGeom prst="rect">
                <a:avLst/>
              </a:prstGeom>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47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28A367-FA6B-43C9-B28B-078BD47BB9CE}"/>
              </a:ext>
            </a:extLst>
          </p:cNvPr>
          <p:cNvSpPr>
            <a:spLocks noGrp="1"/>
          </p:cNvSpPr>
          <p:nvPr>
            <p:ph type="title"/>
          </p:nvPr>
        </p:nvSpPr>
        <p:spPr/>
        <p:txBody>
          <a:bodyPr/>
          <a:lstStyle/>
          <a:p>
            <a:r>
              <a:rPr kumimoji="1" lang="ja-JP" altLang="en-US" dirty="0"/>
              <a:t>今日やること</a:t>
            </a:r>
          </a:p>
        </p:txBody>
      </p:sp>
      <p:sp>
        <p:nvSpPr>
          <p:cNvPr id="3" name="コンテンツ プレースホルダー 2">
            <a:extLst>
              <a:ext uri="{FF2B5EF4-FFF2-40B4-BE49-F238E27FC236}">
                <a16:creationId xmlns:a16="http://schemas.microsoft.com/office/drawing/2014/main" id="{34612CE3-EEE2-4FAB-AE7E-F735D2443B75}"/>
              </a:ext>
            </a:extLst>
          </p:cNvPr>
          <p:cNvSpPr>
            <a:spLocks noGrp="1"/>
          </p:cNvSpPr>
          <p:nvPr>
            <p:ph idx="1"/>
          </p:nvPr>
        </p:nvSpPr>
        <p:spPr/>
        <p:txBody>
          <a:bodyPr/>
          <a:lstStyle/>
          <a:p>
            <a:pPr marL="514350" indent="-514350">
              <a:buFont typeface="+mj-lt"/>
              <a:buAutoNum type="arabicPeriod"/>
            </a:pPr>
            <a:r>
              <a:rPr kumimoji="1" lang="ja-JP" altLang="en-US" dirty="0"/>
              <a:t>多次元配列</a:t>
            </a:r>
            <a:endParaRPr kumimoji="1" lang="en-US" altLang="ja-JP" dirty="0"/>
          </a:p>
          <a:p>
            <a:pPr marL="514350" indent="-514350">
              <a:buFont typeface="+mj-lt"/>
              <a:buAutoNum type="arabicPeriod"/>
            </a:pPr>
            <a:r>
              <a:rPr lang="ja-JP" altLang="en-US" dirty="0"/>
              <a:t>文字列の配列</a:t>
            </a:r>
            <a:endParaRPr lang="en-US" altLang="ja-JP" dirty="0"/>
          </a:p>
          <a:p>
            <a:pPr marL="514350" indent="-514350">
              <a:buFont typeface="+mj-lt"/>
              <a:buAutoNum type="arabicPeriod"/>
            </a:pPr>
            <a:r>
              <a:rPr kumimoji="1" lang="ja-JP" altLang="en-US" dirty="0"/>
              <a:t>関数</a:t>
            </a:r>
          </a:p>
        </p:txBody>
      </p:sp>
    </p:spTree>
    <p:extLst>
      <p:ext uri="{BB962C8B-B14F-4D97-AF65-F5344CB8AC3E}">
        <p14:creationId xmlns:p14="http://schemas.microsoft.com/office/powerpoint/2010/main" val="39540060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6425F7-E3F4-4091-9C30-36E6CF77B88F}"/>
              </a:ext>
            </a:extLst>
          </p:cNvPr>
          <p:cNvSpPr>
            <a:spLocks noGrp="1"/>
          </p:cNvSpPr>
          <p:nvPr>
            <p:ph type="title"/>
          </p:nvPr>
        </p:nvSpPr>
        <p:spPr/>
        <p:txBody>
          <a:bodyPr/>
          <a:lstStyle/>
          <a:p>
            <a:r>
              <a:rPr kumimoji="1" lang="ja-JP" altLang="en-US" dirty="0"/>
              <a:t>関数</a:t>
            </a:r>
            <a:r>
              <a:rPr lang="en-US" altLang="ja-JP" dirty="0"/>
              <a:t>(</a:t>
            </a:r>
            <a:r>
              <a:rPr lang="ja-JP" altLang="en-US" dirty="0"/>
              <a:t>例</a:t>
            </a:r>
            <a:r>
              <a:rPr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F6460FD7-FE4A-47CD-AEE3-1CDA894074FC}"/>
              </a:ext>
            </a:extLst>
          </p:cNvPr>
          <p:cNvSpPr>
            <a:spLocks noGrp="1"/>
          </p:cNvSpPr>
          <p:nvPr>
            <p:ph idx="1"/>
          </p:nvPr>
        </p:nvSpPr>
        <p:spPr>
          <a:xfrm>
            <a:off x="7024914" y="1825625"/>
            <a:ext cx="4328886" cy="4351338"/>
          </a:xfrm>
        </p:spPr>
        <p:txBody>
          <a:bodyPr/>
          <a:lstStyle/>
          <a:p>
            <a:r>
              <a:rPr kumimoji="1" lang="ja-JP" altLang="en-US" dirty="0"/>
              <a:t>等差数列の和を求める部分を関数に分離してみた</a:t>
            </a:r>
          </a:p>
        </p:txBody>
      </p:sp>
      <p:sp>
        <p:nvSpPr>
          <p:cNvPr id="4" name="正方形/長方形 3">
            <a:extLst>
              <a:ext uri="{FF2B5EF4-FFF2-40B4-BE49-F238E27FC236}">
                <a16:creationId xmlns:a16="http://schemas.microsoft.com/office/drawing/2014/main" id="{83F9CDDB-8610-4BEE-BA3C-D920C77E0C8F}"/>
              </a:ext>
            </a:extLst>
          </p:cNvPr>
          <p:cNvSpPr/>
          <p:nvPr/>
        </p:nvSpPr>
        <p:spPr>
          <a:xfrm>
            <a:off x="838200" y="1825625"/>
            <a:ext cx="6096000" cy="4401205"/>
          </a:xfrm>
          <a:prstGeom prst="rect">
            <a:avLst/>
          </a:prstGeom>
        </p:spPr>
        <p:txBody>
          <a:bodyPr>
            <a:spAutoFit/>
          </a:bodyPr>
          <a:lstStyle/>
          <a:p>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#include </a:t>
            </a:r>
            <a:r>
              <a:rPr lang="en-US" altLang="ja-JP" sz="20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&lt;</a:t>
            </a:r>
            <a:r>
              <a:rPr lang="en-US" altLang="ja-JP" sz="2000" kern="0" dirty="0" err="1">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stdio.h</a:t>
            </a:r>
            <a:r>
              <a:rPr lang="en-US" altLang="ja-JP" sz="20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&gt;</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sumtousa</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 </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d, </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n)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n * (</a:t>
            </a:r>
            <a:r>
              <a:rPr lang="en-US" altLang="ja-JP" sz="2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2</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 + (n - </a:t>
            </a:r>
            <a:r>
              <a:rPr lang="en-US" altLang="ja-JP" sz="2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d) / </a:t>
            </a:r>
            <a:r>
              <a:rPr lang="en-US" altLang="ja-JP" sz="2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2</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main(</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void</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 b, c;</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scanf</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0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"%d %d %d"</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&amp;a, &amp;b, &amp;c);</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0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"%d\n"</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sumtousa</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 b, c));</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4000" dirty="0"/>
          </a:p>
        </p:txBody>
      </p:sp>
    </p:spTree>
    <p:extLst>
      <p:ext uri="{BB962C8B-B14F-4D97-AF65-F5344CB8AC3E}">
        <p14:creationId xmlns:p14="http://schemas.microsoft.com/office/powerpoint/2010/main" val="30419935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6425F7-E3F4-4091-9C30-36E6CF77B88F}"/>
              </a:ext>
            </a:extLst>
          </p:cNvPr>
          <p:cNvSpPr>
            <a:spLocks noGrp="1"/>
          </p:cNvSpPr>
          <p:nvPr>
            <p:ph type="title"/>
          </p:nvPr>
        </p:nvSpPr>
        <p:spPr/>
        <p:txBody>
          <a:bodyPr/>
          <a:lstStyle/>
          <a:p>
            <a:r>
              <a:rPr kumimoji="1" lang="ja-JP" altLang="en-US" dirty="0"/>
              <a:t>関数</a:t>
            </a:r>
            <a:r>
              <a:rPr lang="en-US" altLang="ja-JP" dirty="0"/>
              <a:t>(</a:t>
            </a:r>
            <a:r>
              <a:rPr lang="ja-JP" altLang="en-US" dirty="0"/>
              <a:t>例</a:t>
            </a:r>
            <a:r>
              <a:rPr lang="en-US" altLang="ja-JP" dirty="0"/>
              <a:t>1)</a:t>
            </a:r>
            <a:endParaRPr kumimoji="1" lang="ja-JP" altLang="en-US" dirty="0"/>
          </a:p>
        </p:txBody>
      </p:sp>
      <p:sp>
        <p:nvSpPr>
          <p:cNvPr id="4" name="正方形/長方形 3">
            <a:extLst>
              <a:ext uri="{FF2B5EF4-FFF2-40B4-BE49-F238E27FC236}">
                <a16:creationId xmlns:a16="http://schemas.microsoft.com/office/drawing/2014/main" id="{83F9CDDB-8610-4BEE-BA3C-D920C77E0C8F}"/>
              </a:ext>
            </a:extLst>
          </p:cNvPr>
          <p:cNvSpPr/>
          <p:nvPr/>
        </p:nvSpPr>
        <p:spPr>
          <a:xfrm>
            <a:off x="838200" y="1825625"/>
            <a:ext cx="6096000" cy="4401205"/>
          </a:xfrm>
          <a:prstGeom prst="rect">
            <a:avLst/>
          </a:prstGeom>
        </p:spPr>
        <p:txBody>
          <a:bodyPr>
            <a:spAutoFit/>
          </a:bodyPr>
          <a:lstStyle/>
          <a:p>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#include </a:t>
            </a:r>
            <a:r>
              <a:rPr lang="en-US" altLang="ja-JP" sz="20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&lt;</a:t>
            </a:r>
            <a:r>
              <a:rPr lang="en-US" altLang="ja-JP" sz="2000" kern="0" dirty="0" err="1">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stdio.h</a:t>
            </a:r>
            <a:r>
              <a:rPr lang="en-US" altLang="ja-JP" sz="20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&gt;</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sumtousa</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 </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d, </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n)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n * (</a:t>
            </a:r>
            <a:r>
              <a:rPr lang="en-US" altLang="ja-JP" sz="2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2</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 + (n - </a:t>
            </a:r>
            <a:r>
              <a:rPr lang="en-US" altLang="ja-JP" sz="2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d) / </a:t>
            </a:r>
            <a:r>
              <a:rPr lang="en-US" altLang="ja-JP" sz="2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2</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main(</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void</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 b, c;</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scanf</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0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"%d %d %d"</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&amp;a, &amp;b, &amp;c);</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0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"%d\n"</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sumtousa</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 b, c));</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4000" dirty="0"/>
          </a:p>
        </p:txBody>
      </p:sp>
      <p:sp>
        <p:nvSpPr>
          <p:cNvPr id="8" name="右中かっこ 7">
            <a:extLst>
              <a:ext uri="{FF2B5EF4-FFF2-40B4-BE49-F238E27FC236}">
                <a16:creationId xmlns:a16="http://schemas.microsoft.com/office/drawing/2014/main" id="{65DDA470-130E-41CE-A96C-F6B9FA0F9702}"/>
              </a:ext>
            </a:extLst>
          </p:cNvPr>
          <p:cNvSpPr/>
          <p:nvPr/>
        </p:nvSpPr>
        <p:spPr>
          <a:xfrm>
            <a:off x="7090229" y="2409371"/>
            <a:ext cx="322942" cy="1019629"/>
          </a:xfrm>
          <a:prstGeom prst="rightBrace">
            <a:avLst>
              <a:gd name="adj1" fmla="val 53220"/>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8D3495BF-C74E-4C5D-A02B-C83763040A04}"/>
              </a:ext>
            </a:extLst>
          </p:cNvPr>
          <p:cNvSpPr txBox="1"/>
          <p:nvPr/>
        </p:nvSpPr>
        <p:spPr>
          <a:xfrm>
            <a:off x="7663543" y="2706914"/>
            <a:ext cx="1741714" cy="461665"/>
          </a:xfrm>
          <a:prstGeom prst="rect">
            <a:avLst/>
          </a:prstGeom>
          <a:noFill/>
        </p:spPr>
        <p:txBody>
          <a:bodyPr wrap="square" rtlCol="0">
            <a:spAutoFit/>
          </a:bodyPr>
          <a:lstStyle/>
          <a:p>
            <a:r>
              <a:rPr kumimoji="1" lang="ja-JP" altLang="en-US" sz="2400" dirty="0"/>
              <a:t>関数の定義</a:t>
            </a:r>
          </a:p>
        </p:txBody>
      </p:sp>
    </p:spTree>
    <p:extLst>
      <p:ext uri="{BB962C8B-B14F-4D97-AF65-F5344CB8AC3E}">
        <p14:creationId xmlns:p14="http://schemas.microsoft.com/office/powerpoint/2010/main" val="40659631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9F0698-035E-4D9A-8107-272756B50AE3}"/>
              </a:ext>
            </a:extLst>
          </p:cNvPr>
          <p:cNvSpPr>
            <a:spLocks noGrp="1"/>
          </p:cNvSpPr>
          <p:nvPr>
            <p:ph type="title"/>
          </p:nvPr>
        </p:nvSpPr>
        <p:spPr/>
        <p:txBody>
          <a:bodyPr/>
          <a:lstStyle/>
          <a:p>
            <a:r>
              <a:rPr kumimoji="1" lang="ja-JP" altLang="en-US" dirty="0"/>
              <a:t>関数</a:t>
            </a:r>
            <a:r>
              <a:rPr lang="en-US" altLang="ja-JP" dirty="0"/>
              <a:t>(</a:t>
            </a:r>
            <a:r>
              <a:rPr lang="ja-JP" altLang="en-US" dirty="0"/>
              <a:t>例</a:t>
            </a:r>
            <a:r>
              <a:rPr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099362D7-9A7D-4254-96E1-EA67C4C09F2A}"/>
              </a:ext>
            </a:extLst>
          </p:cNvPr>
          <p:cNvSpPr>
            <a:spLocks noGrp="1"/>
          </p:cNvSpPr>
          <p:nvPr>
            <p:ph idx="1"/>
          </p:nvPr>
        </p:nvSpPr>
        <p:spPr>
          <a:xfrm>
            <a:off x="838200" y="1825626"/>
            <a:ext cx="10515600" cy="641804"/>
          </a:xfrm>
        </p:spPr>
        <p:txBody>
          <a:bodyPr/>
          <a:lstStyle/>
          <a:p>
            <a:r>
              <a:rPr kumimoji="1" lang="ja-JP" altLang="en-US" dirty="0"/>
              <a:t>関数の定義</a:t>
            </a:r>
            <a:r>
              <a:rPr kumimoji="1" lang="en-US" altLang="ja-JP" dirty="0"/>
              <a:t>(</a:t>
            </a:r>
            <a:r>
              <a:rPr kumimoji="1" lang="ja-JP" altLang="en-US" dirty="0"/>
              <a:t>実装</a:t>
            </a:r>
            <a:r>
              <a:rPr kumimoji="1" lang="en-US" altLang="ja-JP" dirty="0"/>
              <a:t>)</a:t>
            </a:r>
            <a:endParaRPr kumimoji="1" lang="ja-JP" altLang="en-US" dirty="0"/>
          </a:p>
        </p:txBody>
      </p:sp>
      <p:sp>
        <p:nvSpPr>
          <p:cNvPr id="5" name="正方形/長方形 4">
            <a:extLst>
              <a:ext uri="{FF2B5EF4-FFF2-40B4-BE49-F238E27FC236}">
                <a16:creationId xmlns:a16="http://schemas.microsoft.com/office/drawing/2014/main" id="{283D8AF5-DF02-47FF-BD70-35FE3ECD71B3}"/>
              </a:ext>
            </a:extLst>
          </p:cNvPr>
          <p:cNvSpPr/>
          <p:nvPr/>
        </p:nvSpPr>
        <p:spPr>
          <a:xfrm>
            <a:off x="1611085" y="3251202"/>
            <a:ext cx="7953829" cy="1938992"/>
          </a:xfrm>
          <a:prstGeom prst="rect">
            <a:avLst/>
          </a:prstGeom>
        </p:spPr>
        <p:txBody>
          <a:bodyPr wrap="square">
            <a:spAutoFit/>
          </a:bodyPr>
          <a:lstStyle/>
          <a:p>
            <a:pPr marL="533400" lvl="0"/>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sumtousa</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 </a:t>
            </a:r>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d, </a:t>
            </a:r>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n) {</a:t>
            </a:r>
          </a:p>
          <a:p>
            <a:pPr marL="533400" lvl="0"/>
            <a:endParaRPr lang="ja-JP" altLang="ja-JP" sz="2400" kern="100" dirty="0">
              <a:solidFill>
                <a:prstClr val="black"/>
              </a:solidFill>
              <a:latin typeface="游明朝" panose="02020400000000000000" pitchFamily="18" charset="-128"/>
              <a:ea typeface="游明朝" panose="02020400000000000000" pitchFamily="18" charset="-128"/>
              <a:cs typeface="Times New Roman" panose="02020603050405020304" pitchFamily="18" charset="0"/>
            </a:endParaRPr>
          </a:p>
          <a:p>
            <a:pPr marL="533400" lvl="0"/>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n * (</a:t>
            </a:r>
            <a:r>
              <a:rPr lang="en-US" altLang="ja-JP" sz="2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2</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 + (n - </a:t>
            </a:r>
            <a:r>
              <a:rPr lang="en-US" altLang="ja-JP" sz="2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d) / </a:t>
            </a:r>
            <a:r>
              <a:rPr lang="en-US" altLang="ja-JP" sz="2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2</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400" kern="100" dirty="0">
              <a:solidFill>
                <a:prstClr val="black"/>
              </a:solidFill>
              <a:latin typeface="游明朝" panose="02020400000000000000" pitchFamily="18" charset="-128"/>
              <a:ea typeface="游明朝" panose="02020400000000000000" pitchFamily="18" charset="-128"/>
              <a:cs typeface="Times New Roman" panose="02020603050405020304" pitchFamily="18" charset="0"/>
            </a:endParaRPr>
          </a:p>
          <a:p>
            <a:pPr marL="533400" lvl="0"/>
            <a:endPar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endParaRPr>
          </a:p>
          <a:p>
            <a:pPr marL="533400" lvl="0"/>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400" kern="100" dirty="0">
              <a:solidFill>
                <a:prstClr val="black"/>
              </a:solidFill>
              <a:latin typeface="游明朝" panose="02020400000000000000" pitchFamily="18" charset="-128"/>
              <a:ea typeface="游明朝" panose="02020400000000000000" pitchFamily="18"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DA291435-C2CD-42F8-9799-0B7DEDE5F1F8}"/>
              </a:ext>
            </a:extLst>
          </p:cNvPr>
          <p:cNvSpPr txBox="1"/>
          <p:nvPr/>
        </p:nvSpPr>
        <p:spPr>
          <a:xfrm>
            <a:off x="397325" y="2789535"/>
            <a:ext cx="1748973"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2400" dirty="0"/>
              <a:t>返り値の型</a:t>
            </a:r>
          </a:p>
        </p:txBody>
      </p:sp>
      <p:sp>
        <p:nvSpPr>
          <p:cNvPr id="7" name="テキスト ボックス 6">
            <a:extLst>
              <a:ext uri="{FF2B5EF4-FFF2-40B4-BE49-F238E27FC236}">
                <a16:creationId xmlns:a16="http://schemas.microsoft.com/office/drawing/2014/main" id="{842CAC0A-A3CB-4D75-9B48-1D66A9EB780F}"/>
              </a:ext>
            </a:extLst>
          </p:cNvPr>
          <p:cNvSpPr txBox="1"/>
          <p:nvPr/>
        </p:nvSpPr>
        <p:spPr>
          <a:xfrm>
            <a:off x="5675538" y="2327870"/>
            <a:ext cx="1276348"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2400" dirty="0"/>
              <a:t>仮引数</a:t>
            </a:r>
          </a:p>
        </p:txBody>
      </p:sp>
      <p:sp>
        <p:nvSpPr>
          <p:cNvPr id="8" name="テキスト ボックス 7">
            <a:extLst>
              <a:ext uri="{FF2B5EF4-FFF2-40B4-BE49-F238E27FC236}">
                <a16:creationId xmlns:a16="http://schemas.microsoft.com/office/drawing/2014/main" id="{086C630C-0682-4DA0-BE36-03C6D33D0B09}"/>
              </a:ext>
            </a:extLst>
          </p:cNvPr>
          <p:cNvSpPr txBox="1"/>
          <p:nvPr/>
        </p:nvSpPr>
        <p:spPr>
          <a:xfrm>
            <a:off x="2988127" y="2282233"/>
            <a:ext cx="1175658"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2400" dirty="0"/>
              <a:t>関数名</a:t>
            </a:r>
          </a:p>
        </p:txBody>
      </p:sp>
      <p:cxnSp>
        <p:nvCxnSpPr>
          <p:cNvPr id="10" name="直線矢印コネクタ 9">
            <a:extLst>
              <a:ext uri="{FF2B5EF4-FFF2-40B4-BE49-F238E27FC236}">
                <a16:creationId xmlns:a16="http://schemas.microsoft.com/office/drawing/2014/main" id="{E98EF338-B63D-4291-A88C-D82FA37A2E89}"/>
              </a:ext>
            </a:extLst>
          </p:cNvPr>
          <p:cNvCxnSpPr>
            <a:stCxn id="6" idx="3"/>
          </p:cNvCxnSpPr>
          <p:nvPr/>
        </p:nvCxnSpPr>
        <p:spPr>
          <a:xfrm>
            <a:off x="2146298" y="3020368"/>
            <a:ext cx="342902" cy="28163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F078C4CB-3955-4F95-A7E6-7A401493871A}"/>
              </a:ext>
            </a:extLst>
          </p:cNvPr>
          <p:cNvCxnSpPr>
            <a:stCxn id="8" idx="2"/>
          </p:cNvCxnSpPr>
          <p:nvPr/>
        </p:nvCxnSpPr>
        <p:spPr>
          <a:xfrm flipH="1">
            <a:off x="3570514" y="2743898"/>
            <a:ext cx="5442" cy="55810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 name="直線矢印コネクタ 15">
            <a:extLst>
              <a:ext uri="{FF2B5EF4-FFF2-40B4-BE49-F238E27FC236}">
                <a16:creationId xmlns:a16="http://schemas.microsoft.com/office/drawing/2014/main" id="{1774F753-A34F-439C-A919-915D5176819F}"/>
              </a:ext>
            </a:extLst>
          </p:cNvPr>
          <p:cNvCxnSpPr>
            <a:cxnSpLocks/>
            <a:stCxn id="7" idx="2"/>
          </p:cNvCxnSpPr>
          <p:nvPr/>
        </p:nvCxnSpPr>
        <p:spPr>
          <a:xfrm flipH="1">
            <a:off x="4826000" y="2789535"/>
            <a:ext cx="1487712" cy="50224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直線矢印コネクタ 17">
            <a:extLst>
              <a:ext uri="{FF2B5EF4-FFF2-40B4-BE49-F238E27FC236}">
                <a16:creationId xmlns:a16="http://schemas.microsoft.com/office/drawing/2014/main" id="{03B3D338-D1DA-4269-AE1D-8488822F563A}"/>
              </a:ext>
            </a:extLst>
          </p:cNvPr>
          <p:cNvCxnSpPr>
            <a:cxnSpLocks/>
            <a:stCxn id="7" idx="2"/>
          </p:cNvCxnSpPr>
          <p:nvPr/>
        </p:nvCxnSpPr>
        <p:spPr>
          <a:xfrm flipH="1">
            <a:off x="6096000" y="2789535"/>
            <a:ext cx="217712" cy="50224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2771A5D0-A955-4FA3-8D76-F8A51343ECAD}"/>
              </a:ext>
            </a:extLst>
          </p:cNvPr>
          <p:cNvCxnSpPr>
            <a:cxnSpLocks/>
            <a:stCxn id="7" idx="2"/>
          </p:cNvCxnSpPr>
          <p:nvPr/>
        </p:nvCxnSpPr>
        <p:spPr>
          <a:xfrm>
            <a:off x="6313712" y="2789535"/>
            <a:ext cx="849538" cy="46166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2" name="右中かっこ 41">
            <a:extLst>
              <a:ext uri="{FF2B5EF4-FFF2-40B4-BE49-F238E27FC236}">
                <a16:creationId xmlns:a16="http://schemas.microsoft.com/office/drawing/2014/main" id="{7E0DAB05-C994-4384-9C10-516CD91BD966}"/>
              </a:ext>
            </a:extLst>
          </p:cNvPr>
          <p:cNvSpPr/>
          <p:nvPr/>
        </p:nvSpPr>
        <p:spPr>
          <a:xfrm>
            <a:off x="9241972" y="3672114"/>
            <a:ext cx="322942" cy="1019629"/>
          </a:xfrm>
          <a:prstGeom prst="rightBrace">
            <a:avLst>
              <a:gd name="adj1" fmla="val 53220"/>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26C12AC1-1677-4D1B-9B0A-87B2FA522FB9}"/>
              </a:ext>
            </a:extLst>
          </p:cNvPr>
          <p:cNvSpPr txBox="1"/>
          <p:nvPr/>
        </p:nvSpPr>
        <p:spPr>
          <a:xfrm>
            <a:off x="9815286" y="3969657"/>
            <a:ext cx="1538514" cy="461665"/>
          </a:xfrm>
          <a:prstGeom prst="rect">
            <a:avLst/>
          </a:prstGeom>
          <a:noFill/>
        </p:spPr>
        <p:txBody>
          <a:bodyPr wrap="square" rtlCol="0">
            <a:spAutoFit/>
          </a:bodyPr>
          <a:lstStyle/>
          <a:p>
            <a:r>
              <a:rPr kumimoji="1" lang="ja-JP" altLang="en-US" sz="2400" dirty="0"/>
              <a:t>行う処理</a:t>
            </a:r>
          </a:p>
        </p:txBody>
      </p:sp>
    </p:spTree>
    <p:extLst>
      <p:ext uri="{BB962C8B-B14F-4D97-AF65-F5344CB8AC3E}">
        <p14:creationId xmlns:p14="http://schemas.microsoft.com/office/powerpoint/2010/main" val="5857166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9F0698-035E-4D9A-8107-272756B50AE3}"/>
              </a:ext>
            </a:extLst>
          </p:cNvPr>
          <p:cNvSpPr>
            <a:spLocks noGrp="1"/>
          </p:cNvSpPr>
          <p:nvPr>
            <p:ph type="title"/>
          </p:nvPr>
        </p:nvSpPr>
        <p:spPr/>
        <p:txBody>
          <a:bodyPr/>
          <a:lstStyle/>
          <a:p>
            <a:r>
              <a:rPr kumimoji="1" lang="ja-JP" altLang="en-US" dirty="0"/>
              <a:t>関数</a:t>
            </a:r>
            <a:r>
              <a:rPr lang="en-US" altLang="ja-JP" dirty="0"/>
              <a:t>(</a:t>
            </a:r>
            <a:r>
              <a:rPr lang="ja-JP" altLang="en-US" dirty="0"/>
              <a:t>例</a:t>
            </a:r>
            <a:r>
              <a:rPr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099362D7-9A7D-4254-96E1-EA67C4C09F2A}"/>
              </a:ext>
            </a:extLst>
          </p:cNvPr>
          <p:cNvSpPr>
            <a:spLocks noGrp="1"/>
          </p:cNvSpPr>
          <p:nvPr>
            <p:ph idx="1"/>
          </p:nvPr>
        </p:nvSpPr>
        <p:spPr>
          <a:xfrm>
            <a:off x="838200" y="1825626"/>
            <a:ext cx="10515600" cy="4219574"/>
          </a:xfrm>
        </p:spPr>
        <p:txBody>
          <a:bodyPr/>
          <a:lstStyle/>
          <a:p>
            <a:r>
              <a:rPr lang="en-US" altLang="ja-JP" dirty="0"/>
              <a:t>return</a:t>
            </a:r>
            <a:r>
              <a:rPr lang="ja-JP" altLang="en-US" dirty="0"/>
              <a:t>文</a:t>
            </a:r>
            <a:endParaRPr kumimoji="1" lang="en-US" altLang="ja-JP" dirty="0"/>
          </a:p>
          <a:p>
            <a:endParaRPr lang="en-US" altLang="ja-JP" dirty="0"/>
          </a:p>
          <a:p>
            <a:pPr marL="0" indent="0">
              <a:buNone/>
            </a:pPr>
            <a:endParaRPr kumimoji="1" lang="en-US" altLang="ja-JP" dirty="0"/>
          </a:p>
          <a:p>
            <a:pPr marL="0" indent="0">
              <a:buNone/>
            </a:pPr>
            <a:r>
              <a:rPr kumimoji="1" lang="ja-JP" altLang="en-US" dirty="0"/>
              <a:t>によって、</a:t>
            </a:r>
            <a:r>
              <a:rPr lang="ja-JP" altLang="en-US"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返り値</a:t>
            </a:r>
            <a:r>
              <a:rPr kumimoji="1" lang="ja-JP" altLang="en-US" dirty="0"/>
              <a:t>とともに呼び出し元に戻る</a:t>
            </a:r>
          </a:p>
        </p:txBody>
      </p:sp>
      <p:sp>
        <p:nvSpPr>
          <p:cNvPr id="5" name="正方形/長方形 4">
            <a:extLst>
              <a:ext uri="{FF2B5EF4-FFF2-40B4-BE49-F238E27FC236}">
                <a16:creationId xmlns:a16="http://schemas.microsoft.com/office/drawing/2014/main" id="{283D8AF5-DF02-47FF-BD70-35FE3ECD71B3}"/>
              </a:ext>
            </a:extLst>
          </p:cNvPr>
          <p:cNvSpPr/>
          <p:nvPr/>
        </p:nvSpPr>
        <p:spPr>
          <a:xfrm>
            <a:off x="1473200" y="2467430"/>
            <a:ext cx="7953829" cy="584775"/>
          </a:xfrm>
          <a:prstGeom prst="rect">
            <a:avLst/>
          </a:prstGeom>
        </p:spPr>
        <p:txBody>
          <a:bodyPr wrap="square">
            <a:spAutoFit/>
          </a:bodyPr>
          <a:lstStyle/>
          <a:p>
            <a:pPr marL="533400" lvl="0"/>
            <a:r>
              <a:rPr lang="en-US" altLang="ja-JP" sz="32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 </a:t>
            </a:r>
            <a:r>
              <a:rPr lang="ja-JP" altLang="en-US" sz="32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返り値</a:t>
            </a:r>
            <a:r>
              <a:rPr lang="en-US" altLang="ja-JP" sz="32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3200" kern="100" dirty="0">
              <a:solidFill>
                <a:prstClr val="black"/>
              </a:solidFill>
              <a:latin typeface="游明朝" panose="02020400000000000000" pitchFamily="18" charset="-128"/>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14984185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6425F7-E3F4-4091-9C30-36E6CF77B88F}"/>
              </a:ext>
            </a:extLst>
          </p:cNvPr>
          <p:cNvSpPr>
            <a:spLocks noGrp="1"/>
          </p:cNvSpPr>
          <p:nvPr>
            <p:ph type="title"/>
          </p:nvPr>
        </p:nvSpPr>
        <p:spPr/>
        <p:txBody>
          <a:bodyPr/>
          <a:lstStyle/>
          <a:p>
            <a:r>
              <a:rPr kumimoji="1" lang="ja-JP" altLang="en-US" dirty="0"/>
              <a:t>関数</a:t>
            </a:r>
            <a:r>
              <a:rPr lang="en-US" altLang="ja-JP" dirty="0"/>
              <a:t>(</a:t>
            </a:r>
            <a:r>
              <a:rPr lang="ja-JP" altLang="en-US" dirty="0"/>
              <a:t>例</a:t>
            </a:r>
            <a:r>
              <a:rPr lang="en-US" altLang="ja-JP" dirty="0"/>
              <a:t>1)</a:t>
            </a:r>
            <a:endParaRPr kumimoji="1" lang="ja-JP" altLang="en-US" dirty="0"/>
          </a:p>
        </p:txBody>
      </p:sp>
      <p:sp>
        <p:nvSpPr>
          <p:cNvPr id="4" name="正方形/長方形 3">
            <a:extLst>
              <a:ext uri="{FF2B5EF4-FFF2-40B4-BE49-F238E27FC236}">
                <a16:creationId xmlns:a16="http://schemas.microsoft.com/office/drawing/2014/main" id="{83F9CDDB-8610-4BEE-BA3C-D920C77E0C8F}"/>
              </a:ext>
            </a:extLst>
          </p:cNvPr>
          <p:cNvSpPr/>
          <p:nvPr/>
        </p:nvSpPr>
        <p:spPr>
          <a:xfrm>
            <a:off x="838200" y="1825625"/>
            <a:ext cx="6096000" cy="4401205"/>
          </a:xfrm>
          <a:prstGeom prst="rect">
            <a:avLst/>
          </a:prstGeom>
        </p:spPr>
        <p:txBody>
          <a:bodyPr>
            <a:spAutoFit/>
          </a:bodyPr>
          <a:lstStyle/>
          <a:p>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#include </a:t>
            </a:r>
            <a:r>
              <a:rPr lang="en-US" altLang="ja-JP" sz="20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&lt;</a:t>
            </a:r>
            <a:r>
              <a:rPr lang="en-US" altLang="ja-JP" sz="2000" kern="0" dirty="0" err="1">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stdio.h</a:t>
            </a:r>
            <a:r>
              <a:rPr lang="en-US" altLang="ja-JP" sz="20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&gt;</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sumtousa</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 </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d, </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n)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n * (</a:t>
            </a:r>
            <a:r>
              <a:rPr lang="en-US" altLang="ja-JP" sz="2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2</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 + (n - </a:t>
            </a:r>
            <a:r>
              <a:rPr lang="en-US" altLang="ja-JP" sz="2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d) / </a:t>
            </a:r>
            <a:r>
              <a:rPr lang="en-US" altLang="ja-JP" sz="2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2</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main(</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void</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 b, c;</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scanf</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0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"%d %d %d"</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&amp;a, &amp;b, &amp;c);</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0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"%d\n"</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sumtousa</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 b, c));</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4000" dirty="0"/>
          </a:p>
        </p:txBody>
      </p:sp>
      <p:sp>
        <p:nvSpPr>
          <p:cNvPr id="12" name="正方形/長方形 11">
            <a:extLst>
              <a:ext uri="{FF2B5EF4-FFF2-40B4-BE49-F238E27FC236}">
                <a16:creationId xmlns:a16="http://schemas.microsoft.com/office/drawing/2014/main" id="{7B5971A9-1FBA-4E50-90B1-D636DFA7DB02}"/>
              </a:ext>
            </a:extLst>
          </p:cNvPr>
          <p:cNvSpPr/>
          <p:nvPr/>
        </p:nvSpPr>
        <p:spPr>
          <a:xfrm>
            <a:off x="3534229" y="4934856"/>
            <a:ext cx="2438400" cy="304801"/>
          </a:xfrm>
          <a:prstGeom prst="rect">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2AC9886C-7748-4FE3-A72C-6AC9F78DE5EE}"/>
              </a:ext>
            </a:extLst>
          </p:cNvPr>
          <p:cNvSpPr txBox="1"/>
          <p:nvPr/>
        </p:nvSpPr>
        <p:spPr>
          <a:xfrm>
            <a:off x="4259943" y="5374594"/>
            <a:ext cx="2336800" cy="461665"/>
          </a:xfrm>
          <a:prstGeom prst="rect">
            <a:avLst/>
          </a:prstGeom>
          <a:noFill/>
        </p:spPr>
        <p:txBody>
          <a:bodyPr wrap="square" rtlCol="0">
            <a:spAutoFit/>
          </a:bodyPr>
          <a:lstStyle/>
          <a:p>
            <a:r>
              <a:rPr kumimoji="1" lang="ja-JP" altLang="en-US" sz="2400" dirty="0"/>
              <a:t>関数の呼び出し</a:t>
            </a:r>
          </a:p>
        </p:txBody>
      </p:sp>
    </p:spTree>
    <p:extLst>
      <p:ext uri="{BB962C8B-B14F-4D97-AF65-F5344CB8AC3E}">
        <p14:creationId xmlns:p14="http://schemas.microsoft.com/office/powerpoint/2010/main" val="2566797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F6BABD-754C-427D-9974-9F055B76AF1E}"/>
              </a:ext>
            </a:extLst>
          </p:cNvPr>
          <p:cNvSpPr>
            <a:spLocks noGrp="1"/>
          </p:cNvSpPr>
          <p:nvPr>
            <p:ph type="title"/>
          </p:nvPr>
        </p:nvSpPr>
        <p:spPr/>
        <p:txBody>
          <a:bodyPr/>
          <a:lstStyle/>
          <a:p>
            <a:r>
              <a:rPr lang="ja-JP" altLang="en-US" dirty="0"/>
              <a:t>関数</a:t>
            </a:r>
            <a:r>
              <a:rPr lang="en-US" altLang="ja-JP" dirty="0"/>
              <a:t>(</a:t>
            </a:r>
            <a:r>
              <a:rPr lang="ja-JP" altLang="en-US" dirty="0"/>
              <a:t>例</a:t>
            </a:r>
            <a:r>
              <a:rPr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EFE0E901-C4AC-434E-8E89-AC9D42532164}"/>
              </a:ext>
            </a:extLst>
          </p:cNvPr>
          <p:cNvSpPr>
            <a:spLocks noGrp="1"/>
          </p:cNvSpPr>
          <p:nvPr>
            <p:ph idx="1"/>
          </p:nvPr>
        </p:nvSpPr>
        <p:spPr>
          <a:xfrm>
            <a:off x="838200" y="1825625"/>
            <a:ext cx="10515600" cy="445861"/>
          </a:xfrm>
        </p:spPr>
        <p:txBody>
          <a:bodyPr>
            <a:normAutofit lnSpcReduction="10000"/>
          </a:bodyPr>
          <a:lstStyle/>
          <a:p>
            <a:r>
              <a:rPr kumimoji="1" lang="ja-JP" altLang="en-US" dirty="0"/>
              <a:t>関数呼び出し</a:t>
            </a:r>
            <a:endParaRPr kumimoji="1" lang="en-US" altLang="ja-JP" dirty="0"/>
          </a:p>
          <a:p>
            <a:pPr marL="0" indent="0">
              <a:buNone/>
            </a:pPr>
            <a:endParaRPr lang="en-US" altLang="ja-JP" dirty="0"/>
          </a:p>
          <a:p>
            <a:pPr marL="0" indent="0">
              <a:buNone/>
            </a:pPr>
            <a:endParaRPr kumimoji="1" lang="ja-JP" altLang="en-US" dirty="0"/>
          </a:p>
        </p:txBody>
      </p:sp>
      <p:sp>
        <p:nvSpPr>
          <p:cNvPr id="4" name="正方形/長方形 3">
            <a:extLst>
              <a:ext uri="{FF2B5EF4-FFF2-40B4-BE49-F238E27FC236}">
                <a16:creationId xmlns:a16="http://schemas.microsoft.com/office/drawing/2014/main" id="{F7F4CEFF-D760-4602-814E-48321FF4E979}"/>
              </a:ext>
            </a:extLst>
          </p:cNvPr>
          <p:cNvSpPr/>
          <p:nvPr/>
        </p:nvSpPr>
        <p:spPr>
          <a:xfrm>
            <a:off x="2774518" y="3518692"/>
            <a:ext cx="4490332" cy="646331"/>
          </a:xfrm>
          <a:prstGeom prst="rect">
            <a:avLst/>
          </a:prstGeom>
        </p:spPr>
        <p:txBody>
          <a:bodyPr wrap="none">
            <a:spAutoFit/>
          </a:bodyPr>
          <a:lstStyle/>
          <a:p>
            <a:r>
              <a:rPr lang="en-US" altLang="ja-JP" sz="36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sumtousa</a:t>
            </a:r>
            <a:r>
              <a:rPr lang="en-US" altLang="ja-JP" sz="36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 b, c)</a:t>
            </a:r>
            <a:endParaRPr lang="ja-JP" altLang="en-US" sz="6000" dirty="0"/>
          </a:p>
        </p:txBody>
      </p:sp>
      <p:sp>
        <p:nvSpPr>
          <p:cNvPr id="5" name="テキスト ボックス 4">
            <a:extLst>
              <a:ext uri="{FF2B5EF4-FFF2-40B4-BE49-F238E27FC236}">
                <a16:creationId xmlns:a16="http://schemas.microsoft.com/office/drawing/2014/main" id="{32E027DF-DEF6-4FC1-8525-40EC7F68446A}"/>
              </a:ext>
            </a:extLst>
          </p:cNvPr>
          <p:cNvSpPr txBox="1"/>
          <p:nvPr/>
        </p:nvSpPr>
        <p:spPr>
          <a:xfrm>
            <a:off x="5777138" y="2452060"/>
            <a:ext cx="1276348"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2400" dirty="0"/>
              <a:t>実</a:t>
            </a:r>
            <a:r>
              <a:rPr kumimoji="1" lang="ja-JP" altLang="en-US" sz="2400" dirty="0"/>
              <a:t>引数</a:t>
            </a:r>
          </a:p>
        </p:txBody>
      </p:sp>
      <p:sp>
        <p:nvSpPr>
          <p:cNvPr id="6" name="テキスト ボックス 5">
            <a:extLst>
              <a:ext uri="{FF2B5EF4-FFF2-40B4-BE49-F238E27FC236}">
                <a16:creationId xmlns:a16="http://schemas.microsoft.com/office/drawing/2014/main" id="{C0ADA212-AB54-4D60-82B2-59DA38A43807}"/>
              </a:ext>
            </a:extLst>
          </p:cNvPr>
          <p:cNvSpPr txBox="1"/>
          <p:nvPr/>
        </p:nvSpPr>
        <p:spPr>
          <a:xfrm>
            <a:off x="3089727" y="2406423"/>
            <a:ext cx="1175658"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2400" dirty="0"/>
              <a:t>関数名</a:t>
            </a:r>
          </a:p>
        </p:txBody>
      </p:sp>
      <p:cxnSp>
        <p:nvCxnSpPr>
          <p:cNvPr id="7" name="直線矢印コネクタ 6">
            <a:extLst>
              <a:ext uri="{FF2B5EF4-FFF2-40B4-BE49-F238E27FC236}">
                <a16:creationId xmlns:a16="http://schemas.microsoft.com/office/drawing/2014/main" id="{47A62588-BA86-45D6-A938-829C39F5F3A0}"/>
              </a:ext>
            </a:extLst>
          </p:cNvPr>
          <p:cNvCxnSpPr>
            <a:stCxn id="6" idx="2"/>
          </p:cNvCxnSpPr>
          <p:nvPr/>
        </p:nvCxnSpPr>
        <p:spPr>
          <a:xfrm flipH="1">
            <a:off x="3672114" y="2868088"/>
            <a:ext cx="5442" cy="55810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 name="直線矢印コネクタ 7">
            <a:extLst>
              <a:ext uri="{FF2B5EF4-FFF2-40B4-BE49-F238E27FC236}">
                <a16:creationId xmlns:a16="http://schemas.microsoft.com/office/drawing/2014/main" id="{BBC68CB1-0202-4FAA-8581-845A74AE3D3E}"/>
              </a:ext>
            </a:extLst>
          </p:cNvPr>
          <p:cNvCxnSpPr>
            <a:cxnSpLocks/>
            <a:stCxn id="5" idx="2"/>
          </p:cNvCxnSpPr>
          <p:nvPr/>
        </p:nvCxnSpPr>
        <p:spPr>
          <a:xfrm flipH="1">
            <a:off x="5297714" y="2913725"/>
            <a:ext cx="1117598" cy="60496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 name="直線矢印コネクタ 8">
            <a:extLst>
              <a:ext uri="{FF2B5EF4-FFF2-40B4-BE49-F238E27FC236}">
                <a16:creationId xmlns:a16="http://schemas.microsoft.com/office/drawing/2014/main" id="{5FFB55D4-9C10-4596-84EE-672CD018A390}"/>
              </a:ext>
            </a:extLst>
          </p:cNvPr>
          <p:cNvCxnSpPr>
            <a:cxnSpLocks/>
            <a:stCxn id="5" idx="2"/>
          </p:cNvCxnSpPr>
          <p:nvPr/>
        </p:nvCxnSpPr>
        <p:spPr>
          <a:xfrm flipH="1">
            <a:off x="6088743" y="2913725"/>
            <a:ext cx="326569" cy="67701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直線矢印コネクタ 9">
            <a:extLst>
              <a:ext uri="{FF2B5EF4-FFF2-40B4-BE49-F238E27FC236}">
                <a16:creationId xmlns:a16="http://schemas.microsoft.com/office/drawing/2014/main" id="{12EC88BD-7CAA-4478-A750-0A6613DF7372}"/>
              </a:ext>
            </a:extLst>
          </p:cNvPr>
          <p:cNvCxnSpPr>
            <a:cxnSpLocks/>
            <a:stCxn id="5" idx="2"/>
          </p:cNvCxnSpPr>
          <p:nvPr/>
        </p:nvCxnSpPr>
        <p:spPr>
          <a:xfrm>
            <a:off x="6415312" y="2913725"/>
            <a:ext cx="413659" cy="60496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 name="テキスト ボックス 13">
            <a:extLst>
              <a:ext uri="{FF2B5EF4-FFF2-40B4-BE49-F238E27FC236}">
                <a16:creationId xmlns:a16="http://schemas.microsoft.com/office/drawing/2014/main" id="{FE173A03-CED6-4479-8809-9BCA4E4D1DDF}"/>
              </a:ext>
            </a:extLst>
          </p:cNvPr>
          <p:cNvSpPr txBox="1"/>
          <p:nvPr/>
        </p:nvSpPr>
        <p:spPr>
          <a:xfrm>
            <a:off x="1397452" y="4996730"/>
            <a:ext cx="8759371" cy="830997"/>
          </a:xfrm>
          <a:prstGeom prst="rect">
            <a:avLst/>
          </a:prstGeom>
          <a:noFill/>
        </p:spPr>
        <p:txBody>
          <a:bodyPr wrap="square" rtlCol="0">
            <a:spAutoFit/>
          </a:bodyPr>
          <a:lstStyle/>
          <a:p>
            <a:r>
              <a:rPr kumimoji="1" lang="en-US" altLang="ja-JP" sz="2400" dirty="0"/>
              <a:t>※</a:t>
            </a:r>
            <a:r>
              <a:rPr kumimoji="1" lang="ja-JP" altLang="en-US" sz="2400" dirty="0"/>
              <a:t>関数</a:t>
            </a:r>
            <a:r>
              <a:rPr kumimoji="1" lang="en-US" altLang="ja-JP" sz="2400" dirty="0" err="1"/>
              <a:t>sumtousa</a:t>
            </a:r>
            <a:r>
              <a:rPr kumimoji="1" lang="ja-JP" altLang="en-US" sz="2400" dirty="0"/>
              <a:t>に実引数として</a:t>
            </a:r>
            <a:r>
              <a:rPr kumimoji="1" lang="en-US" altLang="ja-JP" sz="2400" dirty="0"/>
              <a:t>a, b, c</a:t>
            </a:r>
            <a:r>
              <a:rPr kumimoji="1" lang="ja-JP" altLang="en-US" sz="2400" dirty="0"/>
              <a:t>を指定することを</a:t>
            </a:r>
            <a:endParaRPr kumimoji="1" lang="en-US" altLang="ja-JP" sz="2400" dirty="0"/>
          </a:p>
          <a:p>
            <a:r>
              <a:rPr kumimoji="1" lang="ja-JP" altLang="en-US" sz="2400" dirty="0"/>
              <a:t>「</a:t>
            </a:r>
            <a:r>
              <a:rPr kumimoji="1" lang="en-US" altLang="ja-JP" sz="2400" dirty="0" err="1"/>
              <a:t>sumtousa</a:t>
            </a:r>
            <a:r>
              <a:rPr kumimoji="1" lang="ja-JP" altLang="en-US" sz="2400" dirty="0"/>
              <a:t>に</a:t>
            </a:r>
            <a:r>
              <a:rPr kumimoji="1" lang="en-US" altLang="ja-JP" sz="2400" dirty="0"/>
              <a:t>a, b, c</a:t>
            </a:r>
            <a:r>
              <a:rPr kumimoji="1" lang="ja-JP" altLang="en-US" sz="2400" dirty="0"/>
              <a:t>を</a:t>
            </a:r>
            <a:r>
              <a:rPr kumimoji="1" lang="ja-JP" altLang="en-US" sz="2400" u="sng" dirty="0"/>
              <a:t>渡す</a:t>
            </a:r>
            <a:r>
              <a:rPr kumimoji="1" lang="ja-JP" altLang="en-US" sz="2400" dirty="0"/>
              <a:t>」と表現することがある。</a:t>
            </a:r>
            <a:endParaRPr kumimoji="1" lang="en-US" altLang="ja-JP" sz="2400" dirty="0"/>
          </a:p>
        </p:txBody>
      </p:sp>
    </p:spTree>
    <p:extLst>
      <p:ext uri="{BB962C8B-B14F-4D97-AF65-F5344CB8AC3E}">
        <p14:creationId xmlns:p14="http://schemas.microsoft.com/office/powerpoint/2010/main" val="27275093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0AA8D7-253A-44C4-91A1-511E87425BA7}"/>
              </a:ext>
            </a:extLst>
          </p:cNvPr>
          <p:cNvSpPr>
            <a:spLocks noGrp="1"/>
          </p:cNvSpPr>
          <p:nvPr>
            <p:ph type="title"/>
          </p:nvPr>
        </p:nvSpPr>
        <p:spPr/>
        <p:txBody>
          <a:bodyPr/>
          <a:lstStyle/>
          <a:p>
            <a:r>
              <a:rPr kumimoji="1" lang="ja-JP" altLang="en-US" dirty="0"/>
              <a:t>関数</a:t>
            </a:r>
            <a:r>
              <a:rPr lang="en-US" altLang="ja-JP" dirty="0"/>
              <a:t>(</a:t>
            </a:r>
            <a:r>
              <a:rPr lang="ja-JP" altLang="en-US" dirty="0"/>
              <a:t>例</a:t>
            </a:r>
            <a:r>
              <a:rPr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B972E965-C176-4ED0-A657-FDCCC3447719}"/>
              </a:ext>
            </a:extLst>
          </p:cNvPr>
          <p:cNvSpPr>
            <a:spLocks noGrp="1"/>
          </p:cNvSpPr>
          <p:nvPr>
            <p:ph idx="1"/>
          </p:nvPr>
        </p:nvSpPr>
        <p:spPr>
          <a:xfrm>
            <a:off x="838200" y="1825625"/>
            <a:ext cx="10515600" cy="547461"/>
          </a:xfrm>
        </p:spPr>
        <p:txBody>
          <a:bodyPr/>
          <a:lstStyle/>
          <a:p>
            <a:r>
              <a:rPr kumimoji="1" lang="ja-JP" altLang="en-US" dirty="0"/>
              <a:t>関数呼び出しから戻ってくるまでの流れ</a:t>
            </a:r>
          </a:p>
        </p:txBody>
      </p:sp>
      <p:pic>
        <p:nvPicPr>
          <p:cNvPr id="4" name="図 3">
            <a:extLst>
              <a:ext uri="{FF2B5EF4-FFF2-40B4-BE49-F238E27FC236}">
                <a16:creationId xmlns:a16="http://schemas.microsoft.com/office/drawing/2014/main" id="{CB7F5A29-AEAD-47F5-B1EF-DCE4F1F1F9C4}"/>
              </a:ext>
            </a:extLst>
          </p:cNvPr>
          <p:cNvPicPr>
            <a:picLocks noChangeAspect="1"/>
          </p:cNvPicPr>
          <p:nvPr/>
        </p:nvPicPr>
        <p:blipFill>
          <a:blip r:embed="rId2"/>
          <a:stretch>
            <a:fillRect/>
          </a:stretch>
        </p:blipFill>
        <p:spPr>
          <a:xfrm>
            <a:off x="1914738" y="2508023"/>
            <a:ext cx="8185611" cy="3773836"/>
          </a:xfrm>
          <a:prstGeom prst="rect">
            <a:avLst/>
          </a:prstGeom>
        </p:spPr>
      </p:pic>
    </p:spTree>
    <p:extLst>
      <p:ext uri="{BB962C8B-B14F-4D97-AF65-F5344CB8AC3E}">
        <p14:creationId xmlns:p14="http://schemas.microsoft.com/office/powerpoint/2010/main" val="21590919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64306AF-AEEA-4840-870A-B4EB5C00073B}"/>
              </a:ext>
            </a:extLst>
          </p:cNvPr>
          <p:cNvSpPr/>
          <p:nvPr/>
        </p:nvSpPr>
        <p:spPr>
          <a:xfrm>
            <a:off x="1117601" y="1498759"/>
            <a:ext cx="4978399" cy="4678204"/>
          </a:xfrm>
          <a:prstGeom prst="rect">
            <a:avLst/>
          </a:prstGeom>
        </p:spPr>
        <p:txBody>
          <a:bodyPr wrap="square">
            <a:spAutoFit/>
          </a:bodyPr>
          <a:lstStyle/>
          <a:p>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#include </a:t>
            </a:r>
            <a:r>
              <a:rPr lang="en-US" altLang="ja-JP" sz="20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&lt;</a:t>
            </a:r>
            <a:r>
              <a:rPr lang="en-US" altLang="ja-JP" sz="2000" kern="0" dirty="0" err="1">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stdio.h</a:t>
            </a:r>
            <a:r>
              <a:rPr lang="en-US" altLang="ja-JP" sz="20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&gt;</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main(</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void</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n;</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sum = </a:t>
            </a:r>
            <a:r>
              <a:rPr lang="en-US" altLang="ja-JP" sz="2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scanf</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0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"%d"</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&amp;n);</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while</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(n &gt; </a:t>
            </a:r>
            <a:r>
              <a:rPr lang="en-US" altLang="ja-JP" sz="2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sum += n % </a:t>
            </a:r>
            <a:r>
              <a:rPr lang="en-US" altLang="ja-JP" sz="2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10</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n /= </a:t>
            </a:r>
            <a:r>
              <a:rPr lang="en-US" altLang="ja-JP" sz="2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10</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0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"%d\n"</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sum);</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2000" dirty="0"/>
          </a:p>
        </p:txBody>
      </p:sp>
      <p:sp>
        <p:nvSpPr>
          <p:cNvPr id="5" name="コンテンツ プレースホルダー 2">
            <a:extLst>
              <a:ext uri="{FF2B5EF4-FFF2-40B4-BE49-F238E27FC236}">
                <a16:creationId xmlns:a16="http://schemas.microsoft.com/office/drawing/2014/main" id="{A119D610-B0A6-4B9B-AAA8-91D73A99BC67}"/>
              </a:ext>
            </a:extLst>
          </p:cNvPr>
          <p:cNvSpPr>
            <a:spLocks noGrp="1"/>
          </p:cNvSpPr>
          <p:nvPr>
            <p:ph idx="1"/>
          </p:nvPr>
        </p:nvSpPr>
        <p:spPr>
          <a:xfrm>
            <a:off x="7024914" y="1825625"/>
            <a:ext cx="4328886" cy="4351338"/>
          </a:xfrm>
        </p:spPr>
        <p:txBody>
          <a:bodyPr/>
          <a:lstStyle/>
          <a:p>
            <a:r>
              <a:rPr kumimoji="1" lang="ja-JP" altLang="en-US" dirty="0"/>
              <a:t>入力整数値の各桁の和を求めるプログラム</a:t>
            </a:r>
          </a:p>
        </p:txBody>
      </p:sp>
      <p:sp>
        <p:nvSpPr>
          <p:cNvPr id="6" name="タイトル 1">
            <a:extLst>
              <a:ext uri="{FF2B5EF4-FFF2-40B4-BE49-F238E27FC236}">
                <a16:creationId xmlns:a16="http://schemas.microsoft.com/office/drawing/2014/main" id="{0CB5BD0F-ECF0-42A5-95F8-6A4B155F95FC}"/>
              </a:ext>
            </a:extLst>
          </p:cNvPr>
          <p:cNvSpPr>
            <a:spLocks noGrp="1"/>
          </p:cNvSpPr>
          <p:nvPr>
            <p:ph type="title"/>
          </p:nvPr>
        </p:nvSpPr>
        <p:spPr>
          <a:xfrm>
            <a:off x="838200" y="365125"/>
            <a:ext cx="10515600" cy="1325563"/>
          </a:xfrm>
        </p:spPr>
        <p:txBody>
          <a:bodyPr/>
          <a:lstStyle/>
          <a:p>
            <a:r>
              <a:rPr kumimoji="1" lang="ja-JP" altLang="en-US" dirty="0"/>
              <a:t>関数</a:t>
            </a:r>
            <a:r>
              <a:rPr lang="en-US" altLang="ja-JP" dirty="0"/>
              <a:t>(</a:t>
            </a:r>
            <a:r>
              <a:rPr lang="ja-JP" altLang="en-US" dirty="0"/>
              <a:t>例</a:t>
            </a:r>
            <a:r>
              <a:rPr lang="en-US" altLang="ja-JP" dirty="0"/>
              <a:t>2)</a:t>
            </a:r>
            <a:endParaRPr kumimoji="1" lang="ja-JP" altLang="en-US" dirty="0"/>
          </a:p>
        </p:txBody>
      </p:sp>
    </p:spTree>
    <p:extLst>
      <p:ext uri="{BB962C8B-B14F-4D97-AF65-F5344CB8AC3E}">
        <p14:creationId xmlns:p14="http://schemas.microsoft.com/office/powerpoint/2010/main" val="39288607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a:extLst>
              <a:ext uri="{FF2B5EF4-FFF2-40B4-BE49-F238E27FC236}">
                <a16:creationId xmlns:a16="http://schemas.microsoft.com/office/drawing/2014/main" id="{A119D610-B0A6-4B9B-AAA8-91D73A99BC67}"/>
              </a:ext>
            </a:extLst>
          </p:cNvPr>
          <p:cNvSpPr>
            <a:spLocks noGrp="1"/>
          </p:cNvSpPr>
          <p:nvPr>
            <p:ph idx="1"/>
          </p:nvPr>
        </p:nvSpPr>
        <p:spPr>
          <a:xfrm>
            <a:off x="7024914" y="1825625"/>
            <a:ext cx="4328886" cy="4351338"/>
          </a:xfrm>
        </p:spPr>
        <p:txBody>
          <a:bodyPr/>
          <a:lstStyle/>
          <a:p>
            <a:r>
              <a:rPr kumimoji="1" lang="ja-JP" altLang="en-US" dirty="0"/>
              <a:t>入力整数値の各桁の和を求める部分を関数に分離</a:t>
            </a:r>
            <a:endParaRPr kumimoji="1" lang="en-US" altLang="ja-JP" dirty="0"/>
          </a:p>
          <a:p>
            <a:r>
              <a:rPr lang="en-US" altLang="ja-JP" dirty="0"/>
              <a:t>main</a:t>
            </a:r>
            <a:r>
              <a:rPr lang="ja-JP" altLang="en-US" dirty="0"/>
              <a:t>部分がすっきり</a:t>
            </a:r>
            <a:endParaRPr kumimoji="1" lang="ja-JP" altLang="en-US" dirty="0"/>
          </a:p>
        </p:txBody>
      </p:sp>
      <p:sp>
        <p:nvSpPr>
          <p:cNvPr id="2" name="正方形/長方形 1">
            <a:extLst>
              <a:ext uri="{FF2B5EF4-FFF2-40B4-BE49-F238E27FC236}">
                <a16:creationId xmlns:a16="http://schemas.microsoft.com/office/drawing/2014/main" id="{A908A568-43E3-4C6C-B0A1-3EC3A410F708}"/>
              </a:ext>
            </a:extLst>
          </p:cNvPr>
          <p:cNvSpPr/>
          <p:nvPr/>
        </p:nvSpPr>
        <p:spPr>
          <a:xfrm>
            <a:off x="529771" y="305068"/>
            <a:ext cx="6096000" cy="6247864"/>
          </a:xfrm>
          <a:prstGeom prst="rect">
            <a:avLst/>
          </a:prstGeom>
        </p:spPr>
        <p:txBody>
          <a:bodyPr>
            <a:spAutoFit/>
          </a:bodyPr>
          <a:lstStyle/>
          <a:p>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#include </a:t>
            </a:r>
            <a:r>
              <a:rPr lang="en-US" altLang="ja-JP" sz="20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&lt;</a:t>
            </a:r>
            <a:r>
              <a:rPr lang="en-US" altLang="ja-JP" sz="2000" kern="0" dirty="0" err="1">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stdio.h</a:t>
            </a:r>
            <a:r>
              <a:rPr lang="en-US" altLang="ja-JP" sz="20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&gt;</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sumdigit</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num)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sum = </a:t>
            </a:r>
            <a:r>
              <a:rPr lang="en-US" altLang="ja-JP" sz="2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while</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(num &lt; </a:t>
            </a:r>
            <a:r>
              <a:rPr lang="en-US" altLang="ja-JP" sz="2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sum += num % </a:t>
            </a:r>
            <a:r>
              <a:rPr lang="en-US" altLang="ja-JP" sz="2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10</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num /= </a:t>
            </a:r>
            <a:r>
              <a:rPr lang="en-US" altLang="ja-JP" sz="2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10</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sum;</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main(</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void</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n;</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scanf</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0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"%d"</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&amp;n);</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0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"%d\n"</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sumdigit</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(n));</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4000" dirty="0"/>
          </a:p>
        </p:txBody>
      </p:sp>
    </p:spTree>
    <p:extLst>
      <p:ext uri="{BB962C8B-B14F-4D97-AF65-F5344CB8AC3E}">
        <p14:creationId xmlns:p14="http://schemas.microsoft.com/office/powerpoint/2010/main" val="12066693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0C9741D3-4B27-435B-BC17-0596D4BEF9FE}"/>
              </a:ext>
            </a:extLst>
          </p:cNvPr>
          <p:cNvSpPr>
            <a:spLocks noGrp="1"/>
          </p:cNvSpPr>
          <p:nvPr>
            <p:ph idx="1"/>
          </p:nvPr>
        </p:nvSpPr>
        <p:spPr>
          <a:xfrm>
            <a:off x="838200" y="1825625"/>
            <a:ext cx="10515600" cy="1062718"/>
          </a:xfrm>
        </p:spPr>
        <p:txBody>
          <a:bodyPr/>
          <a:lstStyle/>
          <a:p>
            <a:r>
              <a:rPr kumimoji="1" lang="en-US" altLang="ja-JP" dirty="0" err="1"/>
              <a:t>printf</a:t>
            </a:r>
            <a:r>
              <a:rPr kumimoji="1" lang="ja-JP" altLang="en-US" dirty="0"/>
              <a:t>で</a:t>
            </a:r>
            <a:r>
              <a:rPr kumimoji="1" lang="en-US" altLang="ja-JP" dirty="0"/>
              <a:t>a/b</a:t>
            </a:r>
            <a:r>
              <a:rPr kumimoji="1" lang="ja-JP" altLang="en-US" dirty="0"/>
              <a:t>の値を出力するだけの関数</a:t>
            </a:r>
            <a:r>
              <a:rPr kumimoji="1" lang="en-US" altLang="ja-JP" dirty="0"/>
              <a:t>(main</a:t>
            </a:r>
            <a:r>
              <a:rPr kumimoji="1" lang="ja-JP" altLang="en-US" dirty="0"/>
              <a:t>部分</a:t>
            </a:r>
            <a:r>
              <a:rPr lang="ja-JP" altLang="en-US" dirty="0"/>
              <a:t>は書いてない</a:t>
            </a:r>
            <a:r>
              <a:rPr lang="en-US" altLang="ja-JP" dirty="0"/>
              <a:t>)</a:t>
            </a:r>
            <a:endParaRPr kumimoji="1" lang="en-US" altLang="ja-JP" dirty="0"/>
          </a:p>
          <a:p>
            <a:r>
              <a:rPr lang="ja-JP" altLang="en-US" dirty="0"/>
              <a:t>何も値を返す必要がないなら、返り値の型に</a:t>
            </a:r>
            <a:r>
              <a:rPr lang="en-US" altLang="ja-JP" dirty="0"/>
              <a:t>void</a:t>
            </a:r>
            <a:r>
              <a:rPr lang="ja-JP" altLang="en-US" dirty="0"/>
              <a:t>を書く</a:t>
            </a:r>
            <a:endParaRPr lang="en-US" altLang="ja-JP" dirty="0"/>
          </a:p>
        </p:txBody>
      </p:sp>
      <p:sp>
        <p:nvSpPr>
          <p:cNvPr id="5" name="タイトル 4">
            <a:extLst>
              <a:ext uri="{FF2B5EF4-FFF2-40B4-BE49-F238E27FC236}">
                <a16:creationId xmlns:a16="http://schemas.microsoft.com/office/drawing/2014/main" id="{958AF3F5-97C9-484A-81C7-0E8B095DFCE4}"/>
              </a:ext>
            </a:extLst>
          </p:cNvPr>
          <p:cNvSpPr>
            <a:spLocks noGrp="1"/>
          </p:cNvSpPr>
          <p:nvPr>
            <p:ph type="title"/>
          </p:nvPr>
        </p:nvSpPr>
        <p:spPr/>
        <p:txBody>
          <a:bodyPr/>
          <a:lstStyle/>
          <a:p>
            <a:r>
              <a:rPr lang="ja-JP" altLang="en-US" dirty="0"/>
              <a:t>関数</a:t>
            </a:r>
            <a:r>
              <a:rPr lang="en-US" altLang="ja-JP" dirty="0"/>
              <a:t>(</a:t>
            </a:r>
            <a:r>
              <a:rPr lang="ja-JP" altLang="en-US" dirty="0"/>
              <a:t>例</a:t>
            </a:r>
            <a:r>
              <a:rPr lang="en-US" altLang="ja-JP" dirty="0"/>
              <a:t>3)</a:t>
            </a:r>
            <a:endParaRPr lang="ja-JP" altLang="en-US" dirty="0"/>
          </a:p>
        </p:txBody>
      </p:sp>
      <p:sp>
        <p:nvSpPr>
          <p:cNvPr id="6" name="正方形/長方形 5">
            <a:extLst>
              <a:ext uri="{FF2B5EF4-FFF2-40B4-BE49-F238E27FC236}">
                <a16:creationId xmlns:a16="http://schemas.microsoft.com/office/drawing/2014/main" id="{05C5CF11-BEE8-47F4-B3B6-07EA784BF0A5}"/>
              </a:ext>
            </a:extLst>
          </p:cNvPr>
          <p:cNvSpPr/>
          <p:nvPr/>
        </p:nvSpPr>
        <p:spPr>
          <a:xfrm>
            <a:off x="1828800" y="3157965"/>
            <a:ext cx="7692572" cy="1815882"/>
          </a:xfrm>
          <a:prstGeom prst="rect">
            <a:avLst/>
          </a:prstGeom>
        </p:spPr>
        <p:txBody>
          <a:bodyPr wrap="square">
            <a:spAutoFit/>
          </a:bodyPr>
          <a:lstStyle/>
          <a:p>
            <a:r>
              <a:rPr lang="en-US" altLang="ja-JP" sz="28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void</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8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showdiv</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8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double</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 </a:t>
            </a:r>
            <a:r>
              <a:rPr lang="en-US" altLang="ja-JP" sz="28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double</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b) {</a:t>
            </a:r>
            <a:endParaRPr lang="ja-JP" altLang="ja-JP" sz="28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8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8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"a / b = %f"</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 / b);</a:t>
            </a:r>
            <a:endParaRPr lang="ja-JP" altLang="ja-JP" sz="28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8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8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4800" dirty="0"/>
          </a:p>
        </p:txBody>
      </p:sp>
    </p:spTree>
    <p:extLst>
      <p:ext uri="{BB962C8B-B14F-4D97-AF65-F5344CB8AC3E}">
        <p14:creationId xmlns:p14="http://schemas.microsoft.com/office/powerpoint/2010/main" val="1843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BF0450-3961-436F-82CD-36F4FB4BE107}"/>
              </a:ext>
            </a:extLst>
          </p:cNvPr>
          <p:cNvSpPr>
            <a:spLocks noGrp="1"/>
          </p:cNvSpPr>
          <p:nvPr>
            <p:ph type="title"/>
          </p:nvPr>
        </p:nvSpPr>
        <p:spPr/>
        <p:txBody>
          <a:bodyPr/>
          <a:lstStyle/>
          <a:p>
            <a:r>
              <a:rPr kumimoji="1" lang="ja-JP" altLang="en-US" dirty="0"/>
              <a:t>変数のサイズ</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247ABE6-E2E9-44CD-8D21-5FDB3702532A}"/>
                  </a:ext>
                </a:extLst>
              </p:cNvPr>
              <p:cNvSpPr>
                <a:spLocks noGrp="1"/>
              </p:cNvSpPr>
              <p:nvPr>
                <p:ph idx="1"/>
              </p:nvPr>
            </p:nvSpPr>
            <p:spPr/>
            <p:txBody>
              <a:bodyPr/>
              <a:lstStyle/>
              <a:p>
                <a:r>
                  <a:rPr kumimoji="1" lang="ja-JP" altLang="en-US" dirty="0"/>
                  <a:t>変数には大きさが決まっています。</a:t>
                </a:r>
                <a:endParaRPr kumimoji="1" lang="en-US" altLang="ja-JP" dirty="0"/>
              </a:p>
              <a:p>
                <a:r>
                  <a:rPr kumimoji="1" lang="en-US" altLang="ja-JP" dirty="0"/>
                  <a:t>int</a:t>
                </a:r>
                <a:r>
                  <a:rPr kumimoji="1" lang="ja-JP" altLang="en-US" dirty="0"/>
                  <a:t>型は多くの場合、</a:t>
                </a:r>
                <a14:m>
                  <m:oMath xmlns:m="http://schemas.openxmlformats.org/officeDocument/2006/math">
                    <m:r>
                      <a:rPr kumimoji="1" lang="en-US" altLang="ja-JP" b="0" i="0"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0" smtClean="0">
                            <a:latin typeface="Cambria Math" panose="02040503050406030204" pitchFamily="18" charset="0"/>
                          </a:rPr>
                          <m:t>2</m:t>
                        </m:r>
                      </m:e>
                      <m:sup>
                        <m:r>
                          <a:rPr kumimoji="1" lang="en-US" altLang="ja-JP" b="0" i="0" smtClean="0">
                            <a:latin typeface="Cambria Math" panose="02040503050406030204" pitchFamily="18" charset="0"/>
                          </a:rPr>
                          <m:t>31</m:t>
                        </m:r>
                      </m:sup>
                    </m:sSup>
                    <m:r>
                      <a:rPr kumimoji="1" lang="en-US" altLang="ja-JP" b="0" i="0" smtClean="0">
                        <a:latin typeface="Cambria Math" panose="02040503050406030204" pitchFamily="18" charset="0"/>
                      </a:rPr>
                      <m:t>−1</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b="0" i="1" smtClean="0">
                            <a:latin typeface="Cambria Math" panose="02040503050406030204" pitchFamily="18" charset="0"/>
                          </a:rPr>
                          <m:t>31</m:t>
                        </m:r>
                      </m:sup>
                    </m:sSup>
                  </m:oMath>
                </a14:m>
                <a:r>
                  <a:rPr kumimoji="1" lang="ja-JP" altLang="en-US" dirty="0"/>
                  <a:t>の整数が表現できる。</a:t>
                </a:r>
                <a:endParaRPr kumimoji="1" lang="en-US" altLang="ja-JP" dirty="0"/>
              </a:p>
              <a:p>
                <a:r>
                  <a:rPr lang="ja-JP" altLang="en-US" dirty="0"/>
                  <a:t>サイズを超えた値を代入するとバグ</a:t>
                </a:r>
                <a:r>
                  <a:rPr lang="ja-JP" altLang="en-US" dirty="0" err="1"/>
                  <a:t>る</a:t>
                </a:r>
                <a:endParaRPr lang="en-US" altLang="ja-JP" dirty="0"/>
              </a:p>
              <a:p>
                <a:r>
                  <a:rPr lang="ja-JP" altLang="en-US" dirty="0"/>
                  <a:t>これを算術オーバーフロー</a:t>
                </a:r>
                <a:r>
                  <a:rPr lang="en-US" altLang="ja-JP" dirty="0"/>
                  <a:t>(</a:t>
                </a:r>
                <a:r>
                  <a:rPr lang="ja-JP" altLang="en-US" dirty="0"/>
                  <a:t>桁あふれ</a:t>
                </a:r>
                <a:r>
                  <a:rPr lang="en-US" altLang="ja-JP" dirty="0"/>
                  <a:t>)</a:t>
                </a:r>
                <a:r>
                  <a:rPr lang="ja-JP" altLang="en-US" dirty="0"/>
                  <a:t>という</a:t>
                </a:r>
                <a:endParaRPr kumimoji="1" lang="en-US" altLang="ja-JP" dirty="0"/>
              </a:p>
              <a:p>
                <a:pPr marL="0" indent="0">
                  <a:buNone/>
                </a:pP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C247ABE6-E2E9-44CD-8D21-5FDB3702532A}"/>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474879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6E181E-D4B1-41CA-8A63-CAFAC397EB9B}"/>
              </a:ext>
            </a:extLst>
          </p:cNvPr>
          <p:cNvSpPr>
            <a:spLocks noGrp="1"/>
          </p:cNvSpPr>
          <p:nvPr>
            <p:ph type="title"/>
          </p:nvPr>
        </p:nvSpPr>
        <p:spPr/>
        <p:txBody>
          <a:bodyPr/>
          <a:lstStyle/>
          <a:p>
            <a:r>
              <a:rPr kumimoji="1" lang="ja-JP" altLang="en-US" dirty="0"/>
              <a:t>関数</a:t>
            </a:r>
            <a:r>
              <a:rPr lang="en-US" altLang="ja-JP" dirty="0"/>
              <a:t>(</a:t>
            </a:r>
            <a:r>
              <a:rPr lang="ja-JP" altLang="en-US" dirty="0"/>
              <a:t>例</a:t>
            </a:r>
            <a:r>
              <a:rPr lang="en-US" altLang="ja-JP" dirty="0"/>
              <a:t>3)</a:t>
            </a:r>
            <a:endParaRPr kumimoji="1" lang="ja-JP" altLang="en-US" dirty="0"/>
          </a:p>
        </p:txBody>
      </p:sp>
      <p:sp>
        <p:nvSpPr>
          <p:cNvPr id="3" name="コンテンツ プレースホルダー 2">
            <a:extLst>
              <a:ext uri="{FF2B5EF4-FFF2-40B4-BE49-F238E27FC236}">
                <a16:creationId xmlns:a16="http://schemas.microsoft.com/office/drawing/2014/main" id="{54F1286E-2B74-4DD7-8082-9EEA339EF45F}"/>
              </a:ext>
            </a:extLst>
          </p:cNvPr>
          <p:cNvSpPr>
            <a:spLocks noGrp="1"/>
          </p:cNvSpPr>
          <p:nvPr>
            <p:ph idx="1"/>
          </p:nvPr>
        </p:nvSpPr>
        <p:spPr>
          <a:xfrm>
            <a:off x="838200" y="1825625"/>
            <a:ext cx="10515600" cy="634546"/>
          </a:xfrm>
        </p:spPr>
        <p:txBody>
          <a:bodyPr/>
          <a:lstStyle/>
          <a:p>
            <a:r>
              <a:rPr kumimoji="1" lang="en-US" altLang="ja-JP" dirty="0"/>
              <a:t> </a:t>
            </a:r>
            <a:r>
              <a:rPr kumimoji="1" lang="ja-JP" altLang="en-US" dirty="0"/>
              <a:t>返り値の型が</a:t>
            </a:r>
            <a:r>
              <a:rPr kumimoji="1" lang="en-US" altLang="ja-JP" dirty="0"/>
              <a:t>void</a:t>
            </a:r>
            <a:r>
              <a:rPr kumimoji="1" lang="ja-JP" altLang="en-US" dirty="0"/>
              <a:t>の関数は</a:t>
            </a:r>
            <a:r>
              <a:rPr kumimoji="1" lang="en-US" altLang="ja-JP" dirty="0"/>
              <a:t>return</a:t>
            </a:r>
            <a:r>
              <a:rPr kumimoji="1" lang="ja-JP" altLang="en-US" dirty="0"/>
              <a:t>を省略しても</a:t>
            </a:r>
            <a:r>
              <a:rPr kumimoji="1" lang="en-US" altLang="ja-JP" dirty="0"/>
              <a:t>OK</a:t>
            </a:r>
            <a:endParaRPr kumimoji="1" lang="ja-JP" altLang="en-US" dirty="0"/>
          </a:p>
        </p:txBody>
      </p:sp>
      <p:sp>
        <p:nvSpPr>
          <p:cNvPr id="4" name="正方形/長方形 3">
            <a:extLst>
              <a:ext uri="{FF2B5EF4-FFF2-40B4-BE49-F238E27FC236}">
                <a16:creationId xmlns:a16="http://schemas.microsoft.com/office/drawing/2014/main" id="{F591146A-BDA7-4D8F-889F-09A58D3ECA28}"/>
              </a:ext>
            </a:extLst>
          </p:cNvPr>
          <p:cNvSpPr/>
          <p:nvPr/>
        </p:nvSpPr>
        <p:spPr>
          <a:xfrm>
            <a:off x="1843313" y="2595108"/>
            <a:ext cx="7053943" cy="1384995"/>
          </a:xfrm>
          <a:prstGeom prst="rect">
            <a:avLst/>
          </a:prstGeom>
        </p:spPr>
        <p:txBody>
          <a:bodyPr wrap="square">
            <a:spAutoFit/>
          </a:bodyPr>
          <a:lstStyle/>
          <a:p>
            <a:r>
              <a:rPr lang="en-US" altLang="ja-JP" sz="28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void</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8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showdiv</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8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double</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 </a:t>
            </a:r>
            <a:r>
              <a:rPr lang="en-US" altLang="ja-JP" sz="28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double</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b) {</a:t>
            </a:r>
            <a:endParaRPr lang="ja-JP" altLang="ja-JP" sz="28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8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8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"a / b = %f"</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 / b);</a:t>
            </a:r>
            <a:endParaRPr lang="ja-JP" altLang="ja-JP" sz="28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2800" dirty="0"/>
          </a:p>
        </p:txBody>
      </p:sp>
    </p:spTree>
    <p:extLst>
      <p:ext uri="{BB962C8B-B14F-4D97-AF65-F5344CB8AC3E}">
        <p14:creationId xmlns:p14="http://schemas.microsoft.com/office/powerpoint/2010/main" val="16728320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AA40C4-66B8-4E61-91D0-8AAA9E2AC0B9}"/>
              </a:ext>
            </a:extLst>
          </p:cNvPr>
          <p:cNvSpPr>
            <a:spLocks noGrp="1"/>
          </p:cNvSpPr>
          <p:nvPr>
            <p:ph type="title"/>
          </p:nvPr>
        </p:nvSpPr>
        <p:spPr/>
        <p:txBody>
          <a:bodyPr/>
          <a:lstStyle/>
          <a:p>
            <a:r>
              <a:rPr kumimoji="1" lang="ja-JP" altLang="en-US" dirty="0"/>
              <a:t>関数</a:t>
            </a:r>
            <a:r>
              <a:rPr lang="en-US" altLang="ja-JP" dirty="0"/>
              <a:t>(</a:t>
            </a:r>
            <a:r>
              <a:rPr lang="ja-JP" altLang="en-US" dirty="0"/>
              <a:t>例</a:t>
            </a:r>
            <a:r>
              <a:rPr lang="en-US" altLang="ja-JP" dirty="0"/>
              <a:t>4)</a:t>
            </a:r>
            <a:endParaRPr kumimoji="1" lang="ja-JP" altLang="en-US" dirty="0"/>
          </a:p>
        </p:txBody>
      </p:sp>
      <p:sp>
        <p:nvSpPr>
          <p:cNvPr id="3" name="コンテンツ プレースホルダー 2">
            <a:extLst>
              <a:ext uri="{FF2B5EF4-FFF2-40B4-BE49-F238E27FC236}">
                <a16:creationId xmlns:a16="http://schemas.microsoft.com/office/drawing/2014/main" id="{F1945B24-D9A7-49DA-B122-C6B6DB5260E0}"/>
              </a:ext>
            </a:extLst>
          </p:cNvPr>
          <p:cNvSpPr>
            <a:spLocks noGrp="1"/>
          </p:cNvSpPr>
          <p:nvPr>
            <p:ph idx="1"/>
          </p:nvPr>
        </p:nvSpPr>
        <p:spPr>
          <a:xfrm>
            <a:off x="838200" y="1825625"/>
            <a:ext cx="10515600" cy="525689"/>
          </a:xfrm>
        </p:spPr>
        <p:txBody>
          <a:bodyPr/>
          <a:lstStyle/>
          <a:p>
            <a:r>
              <a:rPr kumimoji="1" lang="en-US" altLang="ja-JP" dirty="0"/>
              <a:t>int</a:t>
            </a:r>
            <a:r>
              <a:rPr kumimoji="1" lang="ja-JP" altLang="en-US" dirty="0"/>
              <a:t>型の関数</a:t>
            </a:r>
            <a:r>
              <a:rPr kumimoji="1" lang="en-US" altLang="ja-JP" dirty="0" err="1"/>
              <a:t>suc</a:t>
            </a:r>
            <a:r>
              <a:rPr kumimoji="1" lang="ja-JP" altLang="en-US" dirty="0"/>
              <a:t>をこんな感じで定義してみる</a:t>
            </a:r>
          </a:p>
        </p:txBody>
      </p:sp>
      <p:sp>
        <p:nvSpPr>
          <p:cNvPr id="4" name="正方形/長方形 3">
            <a:extLst>
              <a:ext uri="{FF2B5EF4-FFF2-40B4-BE49-F238E27FC236}">
                <a16:creationId xmlns:a16="http://schemas.microsoft.com/office/drawing/2014/main" id="{9DF72AD2-FAF8-4293-A956-8B5A15CF4DCE}"/>
              </a:ext>
            </a:extLst>
          </p:cNvPr>
          <p:cNvSpPr/>
          <p:nvPr/>
        </p:nvSpPr>
        <p:spPr>
          <a:xfrm>
            <a:off x="3599543" y="2644170"/>
            <a:ext cx="4992914" cy="1569660"/>
          </a:xfrm>
          <a:prstGeom prst="rect">
            <a:avLst/>
          </a:prstGeom>
        </p:spPr>
        <p:txBody>
          <a:bodyPr wrap="square">
            <a:spAutoFit/>
          </a:bodyPr>
          <a:lstStyle/>
          <a:p>
            <a:r>
              <a:rPr lang="en-US" altLang="ja-JP" sz="32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32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32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suc</a:t>
            </a:r>
            <a:r>
              <a:rPr lang="en-US" altLang="ja-JP" sz="32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32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32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num) {</a:t>
            </a:r>
            <a:endParaRPr lang="ja-JP" altLang="ja-JP" sz="32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32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32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32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num + </a:t>
            </a:r>
            <a:r>
              <a:rPr lang="en-US" altLang="ja-JP" sz="32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32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32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32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3200" dirty="0"/>
          </a:p>
        </p:txBody>
      </p:sp>
    </p:spTree>
    <p:extLst>
      <p:ext uri="{BB962C8B-B14F-4D97-AF65-F5344CB8AC3E}">
        <p14:creationId xmlns:p14="http://schemas.microsoft.com/office/powerpoint/2010/main" val="4624198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5054E2-24E1-459F-9B79-D7D7A43CC026}"/>
              </a:ext>
            </a:extLst>
          </p:cNvPr>
          <p:cNvSpPr>
            <a:spLocks noGrp="1"/>
          </p:cNvSpPr>
          <p:nvPr>
            <p:ph type="title"/>
          </p:nvPr>
        </p:nvSpPr>
        <p:spPr/>
        <p:txBody>
          <a:bodyPr/>
          <a:lstStyle/>
          <a:p>
            <a:r>
              <a:rPr lang="ja-JP" altLang="en-US" dirty="0"/>
              <a:t>関数</a:t>
            </a:r>
            <a:r>
              <a:rPr lang="en-US" altLang="ja-JP" dirty="0"/>
              <a:t>(</a:t>
            </a:r>
            <a:r>
              <a:rPr lang="ja-JP" altLang="en-US" dirty="0"/>
              <a:t>例</a:t>
            </a:r>
            <a:r>
              <a:rPr lang="en-US" altLang="ja-JP" dirty="0"/>
              <a:t>4)</a:t>
            </a:r>
            <a:endParaRPr kumimoji="1" lang="ja-JP" altLang="en-US" dirty="0"/>
          </a:p>
        </p:txBody>
      </p:sp>
      <p:sp>
        <p:nvSpPr>
          <p:cNvPr id="4" name="正方形/長方形 3">
            <a:extLst>
              <a:ext uri="{FF2B5EF4-FFF2-40B4-BE49-F238E27FC236}">
                <a16:creationId xmlns:a16="http://schemas.microsoft.com/office/drawing/2014/main" id="{710BEC90-94DE-48D9-89F3-DA32EBFAC73A}"/>
              </a:ext>
            </a:extLst>
          </p:cNvPr>
          <p:cNvSpPr/>
          <p:nvPr/>
        </p:nvSpPr>
        <p:spPr>
          <a:xfrm>
            <a:off x="1168400" y="1690688"/>
            <a:ext cx="6096000" cy="4524315"/>
          </a:xfrm>
          <a:prstGeom prst="rect">
            <a:avLst/>
          </a:prstGeom>
        </p:spPr>
        <p:txBody>
          <a:bodyPr>
            <a:spAutoFit/>
          </a:bodyPr>
          <a:lstStyle/>
          <a:p>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#include </a:t>
            </a:r>
            <a:r>
              <a:rPr lang="en-US" altLang="ja-JP" sz="24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&lt;</a:t>
            </a:r>
            <a:r>
              <a:rPr lang="en-US" altLang="ja-JP" sz="2400" kern="0" dirty="0" err="1">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stdio.h</a:t>
            </a:r>
            <a:r>
              <a:rPr lang="en-US" altLang="ja-JP" sz="24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&gt;</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suc</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num) {</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num + </a:t>
            </a:r>
            <a:r>
              <a:rPr lang="en-US" altLang="ja-JP" sz="2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main(</a:t>
            </a:r>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void</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four;</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four = </a:t>
            </a:r>
            <a:r>
              <a:rPr lang="en-US" altLang="ja-JP" sz="24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suc</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4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suc</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4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suc</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4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suc</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4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"%d\n"</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four);</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r>
              <a:rPr lang="en-US" altLang="ja-JP" sz="2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4400" dirty="0"/>
          </a:p>
        </p:txBody>
      </p:sp>
      <p:sp>
        <p:nvSpPr>
          <p:cNvPr id="5" name="コンテンツ プレースホルダー 2">
            <a:extLst>
              <a:ext uri="{FF2B5EF4-FFF2-40B4-BE49-F238E27FC236}">
                <a16:creationId xmlns:a16="http://schemas.microsoft.com/office/drawing/2014/main" id="{30A3C738-C2BF-40EE-95AA-83AD81267DEA}"/>
              </a:ext>
            </a:extLst>
          </p:cNvPr>
          <p:cNvSpPr>
            <a:spLocks noGrp="1"/>
          </p:cNvSpPr>
          <p:nvPr>
            <p:ph idx="1"/>
          </p:nvPr>
        </p:nvSpPr>
        <p:spPr>
          <a:xfrm>
            <a:off x="7024914" y="1825625"/>
            <a:ext cx="4796972" cy="4351338"/>
          </a:xfrm>
        </p:spPr>
        <p:txBody>
          <a:bodyPr/>
          <a:lstStyle/>
          <a:p>
            <a:r>
              <a:rPr kumimoji="1" lang="en-US" altLang="ja-JP" dirty="0"/>
              <a:t>4</a:t>
            </a:r>
            <a:r>
              <a:rPr lang="ja-JP" altLang="en-US" dirty="0"/>
              <a:t>が出力されるプログラム</a:t>
            </a:r>
            <a:endParaRPr kumimoji="1" lang="ja-JP" altLang="en-US" dirty="0"/>
          </a:p>
        </p:txBody>
      </p:sp>
      <p:sp>
        <p:nvSpPr>
          <p:cNvPr id="6" name="正方形/長方形 5">
            <a:extLst>
              <a:ext uri="{FF2B5EF4-FFF2-40B4-BE49-F238E27FC236}">
                <a16:creationId xmlns:a16="http://schemas.microsoft.com/office/drawing/2014/main" id="{77975694-3D9F-452E-A698-AEA7C5C22C90}"/>
              </a:ext>
            </a:extLst>
          </p:cNvPr>
          <p:cNvSpPr/>
          <p:nvPr/>
        </p:nvSpPr>
        <p:spPr>
          <a:xfrm>
            <a:off x="1872343" y="4673600"/>
            <a:ext cx="4738915" cy="362857"/>
          </a:xfrm>
          <a:prstGeom prst="rect">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8826743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A6B1FA-801C-4482-B588-43EBCD000F4C}"/>
              </a:ext>
            </a:extLst>
          </p:cNvPr>
          <p:cNvSpPr>
            <a:spLocks noGrp="1"/>
          </p:cNvSpPr>
          <p:nvPr>
            <p:ph type="title"/>
          </p:nvPr>
        </p:nvSpPr>
        <p:spPr/>
        <p:txBody>
          <a:bodyPr/>
          <a:lstStyle/>
          <a:p>
            <a:r>
              <a:rPr kumimoji="1" lang="ja-JP" altLang="en-US" dirty="0"/>
              <a:t>関数</a:t>
            </a:r>
            <a:r>
              <a:rPr kumimoji="1" lang="en-US" altLang="ja-JP" dirty="0"/>
              <a:t>(</a:t>
            </a:r>
            <a:r>
              <a:rPr kumimoji="1" lang="ja-JP" altLang="en-US" dirty="0"/>
              <a:t>例</a:t>
            </a:r>
            <a:r>
              <a:rPr kumimoji="1" lang="en-US" altLang="ja-JP" dirty="0"/>
              <a:t>4)</a:t>
            </a:r>
            <a:endParaRPr kumimoji="1" lang="ja-JP" altLang="en-US" dirty="0"/>
          </a:p>
        </p:txBody>
      </p:sp>
      <p:sp>
        <p:nvSpPr>
          <p:cNvPr id="3" name="コンテンツ プレースホルダー 2">
            <a:extLst>
              <a:ext uri="{FF2B5EF4-FFF2-40B4-BE49-F238E27FC236}">
                <a16:creationId xmlns:a16="http://schemas.microsoft.com/office/drawing/2014/main" id="{74671B31-E691-4AD9-95BF-A2441BA90A09}"/>
              </a:ext>
            </a:extLst>
          </p:cNvPr>
          <p:cNvSpPr>
            <a:spLocks noGrp="1"/>
          </p:cNvSpPr>
          <p:nvPr>
            <p:ph idx="1"/>
          </p:nvPr>
        </p:nvSpPr>
        <p:spPr>
          <a:xfrm>
            <a:off x="838200" y="1825624"/>
            <a:ext cx="10515600" cy="4843689"/>
          </a:xfrm>
        </p:spPr>
        <p:txBody>
          <a:bodyPr/>
          <a:lstStyle/>
          <a:p>
            <a:pPr marL="304800" indent="0" algn="just">
              <a:spcAft>
                <a:spcPts val="0"/>
              </a:spcAft>
              <a:buNone/>
            </a:pP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four =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suc</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suc</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suc</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u="sng"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suc</a:t>
            </a:r>
            <a:r>
              <a:rPr lang="en-US" altLang="ja-JP" u="sng"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u="sng"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u="sng"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p>
          <a:p>
            <a:pPr marL="304800" indent="0" algn="just">
              <a:spcAft>
                <a:spcPts val="0"/>
              </a:spcAft>
              <a:buNone/>
            </a:pPr>
            <a:endParaRPr lang="en-US" altLang="ja-JP" kern="0" dirty="0">
              <a:solidFill>
                <a:srgbClr val="000000"/>
              </a:solidFill>
              <a:latin typeface="Consolas" panose="020B0609020204030204" pitchFamily="49" charset="0"/>
              <a:ea typeface="ＭＳ Ｐゴシック" panose="020B0600070205080204" pitchFamily="50" charset="-128"/>
              <a:cs typeface="Times New Roman" panose="02020603050405020304" pitchFamily="18" charset="0"/>
            </a:endParaRPr>
          </a:p>
          <a:p>
            <a:pPr marL="304800" indent="0" algn="just">
              <a:spcAft>
                <a:spcPts val="0"/>
              </a:spcAft>
              <a:buNone/>
            </a:pP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four =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suc</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suc</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u="sng"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suc</a:t>
            </a:r>
            <a:r>
              <a:rPr lang="en-US" altLang="ja-JP" u="sng"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u="sng"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u="sng"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p>
          <a:p>
            <a:pPr marL="304800" indent="0" algn="just">
              <a:spcAft>
                <a:spcPts val="0"/>
              </a:spcAft>
              <a:buNone/>
            </a:pPr>
            <a:endParaRPr lang="en-US" altLang="ja-JP" kern="0" dirty="0">
              <a:solidFill>
                <a:srgbClr val="000000"/>
              </a:solidFill>
              <a:latin typeface="Consolas" panose="020B0609020204030204" pitchFamily="49" charset="0"/>
              <a:ea typeface="ＭＳ Ｐゴシック" panose="020B0600070205080204" pitchFamily="50" charset="-128"/>
              <a:cs typeface="Times New Roman" panose="02020603050405020304" pitchFamily="18" charset="0"/>
            </a:endParaRPr>
          </a:p>
          <a:p>
            <a:pPr marL="304800" indent="0" algn="just">
              <a:spcAft>
                <a:spcPts val="0"/>
              </a:spcAft>
              <a:buNone/>
            </a:pP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four = </a:t>
            </a:r>
            <a:r>
              <a:rPr lang="en-US" altLang="ja-JP"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suc</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u="sng"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suc</a:t>
            </a:r>
            <a:r>
              <a:rPr lang="en-US" altLang="ja-JP" u="sng"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u="sng"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2</a:t>
            </a:r>
            <a:r>
              <a:rPr lang="en-US" altLang="ja-JP" u="sng"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p>
          <a:p>
            <a:pPr marL="304800" indent="0" algn="just">
              <a:spcAft>
                <a:spcPts val="0"/>
              </a:spcAft>
              <a:buNone/>
            </a:pPr>
            <a:endParaRPr lang="en-US" altLang="ja-JP" kern="0" dirty="0">
              <a:solidFill>
                <a:srgbClr val="000000"/>
              </a:solidFill>
              <a:latin typeface="Consolas" panose="020B0609020204030204" pitchFamily="49" charset="0"/>
              <a:ea typeface="ＭＳ Ｐゴシック" panose="020B0600070205080204" pitchFamily="50" charset="-128"/>
              <a:cs typeface="Times New Roman" panose="02020603050405020304" pitchFamily="18" charset="0"/>
            </a:endParaRPr>
          </a:p>
          <a:p>
            <a:pPr marL="304800" indent="0" algn="just">
              <a:spcAft>
                <a:spcPts val="0"/>
              </a:spcAft>
              <a:buNone/>
            </a:pP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four = </a:t>
            </a:r>
            <a:r>
              <a:rPr lang="en-US" altLang="ja-JP" u="sng"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suc</a:t>
            </a:r>
            <a:r>
              <a:rPr lang="en-US" altLang="ja-JP" u="sng"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u="sng"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3</a:t>
            </a:r>
            <a:r>
              <a:rPr lang="en-US" altLang="ja-JP" u="sng"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u="sng" kern="100" dirty="0">
              <a:latin typeface="游明朝" panose="02020400000000000000" pitchFamily="18" charset="-128"/>
              <a:ea typeface="游明朝" panose="02020400000000000000" pitchFamily="18" charset="-128"/>
              <a:cs typeface="Times New Roman" panose="02020603050405020304" pitchFamily="18" charset="0"/>
            </a:endParaRPr>
          </a:p>
          <a:p>
            <a:pPr marL="304800" indent="0" algn="just">
              <a:spcAft>
                <a:spcPts val="0"/>
              </a:spcAft>
              <a:buNone/>
            </a:pP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pPr marL="304800" indent="0" algn="just">
              <a:spcAft>
                <a:spcPts val="0"/>
              </a:spcAft>
              <a:buNone/>
            </a:pP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four =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4</a:t>
            </a: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pPr marL="304800" indent="0" algn="just">
              <a:spcAft>
                <a:spcPts val="0"/>
              </a:spcAft>
              <a:buNone/>
            </a:pPr>
            <a:endParaRPr lang="ja-JP" altLang="ja-JP" kern="100" dirty="0">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cxnSp>
        <p:nvCxnSpPr>
          <p:cNvPr id="5" name="直線矢印コネクタ 4">
            <a:extLst>
              <a:ext uri="{FF2B5EF4-FFF2-40B4-BE49-F238E27FC236}">
                <a16:creationId xmlns:a16="http://schemas.microsoft.com/office/drawing/2014/main" id="{0DE215E0-187D-4E60-A9D6-B0B1CD1247B2}"/>
              </a:ext>
            </a:extLst>
          </p:cNvPr>
          <p:cNvCxnSpPr>
            <a:cxnSpLocks/>
          </p:cNvCxnSpPr>
          <p:nvPr/>
        </p:nvCxnSpPr>
        <p:spPr>
          <a:xfrm flipH="1">
            <a:off x="5072743" y="2191657"/>
            <a:ext cx="203200" cy="660400"/>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6" name="直線矢印コネクタ 5">
            <a:extLst>
              <a:ext uri="{FF2B5EF4-FFF2-40B4-BE49-F238E27FC236}">
                <a16:creationId xmlns:a16="http://schemas.microsoft.com/office/drawing/2014/main" id="{EC9F28CD-879B-4C6E-A6BD-B322B45774DE}"/>
              </a:ext>
            </a:extLst>
          </p:cNvPr>
          <p:cNvCxnSpPr>
            <a:cxnSpLocks/>
          </p:cNvCxnSpPr>
          <p:nvPr/>
        </p:nvCxnSpPr>
        <p:spPr>
          <a:xfrm flipH="1">
            <a:off x="4238172" y="3214914"/>
            <a:ext cx="268514" cy="696686"/>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1" name="直線矢印コネクタ 10">
            <a:extLst>
              <a:ext uri="{FF2B5EF4-FFF2-40B4-BE49-F238E27FC236}">
                <a16:creationId xmlns:a16="http://schemas.microsoft.com/office/drawing/2014/main" id="{3F607C3A-0C14-417C-902B-2D4B17B8015D}"/>
              </a:ext>
            </a:extLst>
          </p:cNvPr>
          <p:cNvCxnSpPr>
            <a:cxnSpLocks/>
          </p:cNvCxnSpPr>
          <p:nvPr/>
        </p:nvCxnSpPr>
        <p:spPr>
          <a:xfrm flipH="1">
            <a:off x="3439887" y="4238171"/>
            <a:ext cx="239484" cy="705983"/>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4" name="直線矢印コネクタ 13">
            <a:extLst>
              <a:ext uri="{FF2B5EF4-FFF2-40B4-BE49-F238E27FC236}">
                <a16:creationId xmlns:a16="http://schemas.microsoft.com/office/drawing/2014/main" id="{7DB7A86E-AA83-4766-B154-FDB0071CB8F1}"/>
              </a:ext>
            </a:extLst>
          </p:cNvPr>
          <p:cNvCxnSpPr>
            <a:cxnSpLocks/>
          </p:cNvCxnSpPr>
          <p:nvPr/>
        </p:nvCxnSpPr>
        <p:spPr>
          <a:xfrm flipH="1">
            <a:off x="2721429" y="5254171"/>
            <a:ext cx="283028" cy="653143"/>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461349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620511-A80A-407E-BBF3-0B78D9B34C8C}"/>
              </a:ext>
            </a:extLst>
          </p:cNvPr>
          <p:cNvSpPr>
            <a:spLocks noGrp="1"/>
          </p:cNvSpPr>
          <p:nvPr>
            <p:ph type="title"/>
          </p:nvPr>
        </p:nvSpPr>
        <p:spPr/>
        <p:txBody>
          <a:bodyPr/>
          <a:lstStyle/>
          <a:p>
            <a:r>
              <a:rPr kumimoji="1" lang="ja-JP" altLang="en-US" dirty="0"/>
              <a:t>関数</a:t>
            </a:r>
          </a:p>
        </p:txBody>
      </p:sp>
      <p:sp>
        <p:nvSpPr>
          <p:cNvPr id="3" name="コンテンツ プレースホルダー 2">
            <a:extLst>
              <a:ext uri="{FF2B5EF4-FFF2-40B4-BE49-F238E27FC236}">
                <a16:creationId xmlns:a16="http://schemas.microsoft.com/office/drawing/2014/main" id="{CA59AE05-D6DF-48F1-8258-2A98C94A3893}"/>
              </a:ext>
            </a:extLst>
          </p:cNvPr>
          <p:cNvSpPr>
            <a:spLocks noGrp="1"/>
          </p:cNvSpPr>
          <p:nvPr>
            <p:ph idx="1"/>
          </p:nvPr>
        </p:nvSpPr>
        <p:spPr/>
        <p:txBody>
          <a:bodyPr/>
          <a:lstStyle/>
          <a:p>
            <a:r>
              <a:rPr kumimoji="1" lang="ja-JP" altLang="en-US" dirty="0"/>
              <a:t>いままで使ってきた</a:t>
            </a:r>
            <a:endParaRPr kumimoji="1" lang="en-US" altLang="ja-JP" dirty="0"/>
          </a:p>
          <a:p>
            <a:pPr marL="457200" lvl="1" indent="0">
              <a:buNone/>
            </a:pPr>
            <a:r>
              <a:rPr kumimoji="1" lang="en-US" altLang="ja-JP" dirty="0" err="1"/>
              <a:t>printf</a:t>
            </a:r>
            <a:r>
              <a:rPr kumimoji="1" lang="en-US" altLang="ja-JP" dirty="0"/>
              <a:t> </a:t>
            </a:r>
            <a:r>
              <a:rPr kumimoji="1" lang="en-US" altLang="ja-JP" dirty="0" err="1"/>
              <a:t>scanf</a:t>
            </a:r>
            <a:endParaRPr lang="en-US" altLang="ja-JP" dirty="0"/>
          </a:p>
          <a:p>
            <a:pPr marL="0" indent="0">
              <a:buNone/>
            </a:pPr>
            <a:r>
              <a:rPr lang="ja-JP" altLang="en-US" dirty="0"/>
              <a:t>も関数。</a:t>
            </a:r>
            <a:endParaRPr lang="en-US" altLang="ja-JP" dirty="0"/>
          </a:p>
          <a:p>
            <a:r>
              <a:rPr kumimoji="1" lang="ja-JP" altLang="en-US" dirty="0"/>
              <a:t>ちょっとだけ紹介した</a:t>
            </a:r>
            <a:endParaRPr kumimoji="1" lang="en-US" altLang="ja-JP" dirty="0"/>
          </a:p>
          <a:p>
            <a:pPr marL="457200" lvl="1" indent="0">
              <a:buNone/>
            </a:pPr>
            <a:r>
              <a:rPr lang="en-US" altLang="ja-JP" dirty="0"/>
              <a:t>abs round floor ceil</a:t>
            </a:r>
          </a:p>
          <a:p>
            <a:pPr marL="457200" lvl="1" indent="0">
              <a:buNone/>
            </a:pPr>
            <a:r>
              <a:rPr kumimoji="1" lang="en-US" altLang="ja-JP" dirty="0" err="1"/>
              <a:t>strlen</a:t>
            </a:r>
            <a:endParaRPr kumimoji="1" lang="en-US" altLang="ja-JP" dirty="0"/>
          </a:p>
          <a:p>
            <a:pPr marL="0" indent="0">
              <a:buNone/>
            </a:pPr>
            <a:r>
              <a:rPr lang="ja-JP" altLang="en-US" dirty="0"/>
              <a:t>も関数。</a:t>
            </a:r>
            <a:endParaRPr kumimoji="1" lang="en-US" altLang="ja-JP" dirty="0"/>
          </a:p>
          <a:p>
            <a:pPr marL="457200" lvl="1" indent="0">
              <a:buNone/>
            </a:pPr>
            <a:endParaRPr kumimoji="1" lang="en-US" altLang="ja-JP" dirty="0"/>
          </a:p>
          <a:p>
            <a:pPr marL="457200" lvl="1" indent="0">
              <a:buNone/>
            </a:pPr>
            <a:endParaRPr kumimoji="1" lang="ja-JP" altLang="en-US" dirty="0"/>
          </a:p>
        </p:txBody>
      </p:sp>
    </p:spTree>
    <p:extLst>
      <p:ext uri="{BB962C8B-B14F-4D97-AF65-F5344CB8AC3E}">
        <p14:creationId xmlns:p14="http://schemas.microsoft.com/office/powerpoint/2010/main" val="10566633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620511-A80A-407E-BBF3-0B78D9B34C8C}"/>
              </a:ext>
            </a:extLst>
          </p:cNvPr>
          <p:cNvSpPr>
            <a:spLocks noGrp="1"/>
          </p:cNvSpPr>
          <p:nvPr>
            <p:ph type="title"/>
          </p:nvPr>
        </p:nvSpPr>
        <p:spPr/>
        <p:txBody>
          <a:bodyPr/>
          <a:lstStyle/>
          <a:p>
            <a:r>
              <a:rPr kumimoji="1" lang="ja-JP" altLang="en-US" dirty="0"/>
              <a:t>関数</a:t>
            </a:r>
          </a:p>
        </p:txBody>
      </p:sp>
      <p:sp>
        <p:nvSpPr>
          <p:cNvPr id="3" name="コンテンツ プレースホルダー 2">
            <a:extLst>
              <a:ext uri="{FF2B5EF4-FFF2-40B4-BE49-F238E27FC236}">
                <a16:creationId xmlns:a16="http://schemas.microsoft.com/office/drawing/2014/main" id="{CA59AE05-D6DF-48F1-8258-2A98C94A3893}"/>
              </a:ext>
            </a:extLst>
          </p:cNvPr>
          <p:cNvSpPr>
            <a:spLocks noGrp="1"/>
          </p:cNvSpPr>
          <p:nvPr>
            <p:ph idx="1"/>
          </p:nvPr>
        </p:nvSpPr>
        <p:spPr>
          <a:xfrm>
            <a:off x="838200" y="1825625"/>
            <a:ext cx="10874829" cy="4351338"/>
          </a:xfrm>
        </p:spPr>
        <p:txBody>
          <a:bodyPr/>
          <a:lstStyle/>
          <a:p>
            <a:r>
              <a:rPr kumimoji="1" lang="ja-JP" altLang="en-US" dirty="0"/>
              <a:t>それらの関数の実装はどこに？</a:t>
            </a:r>
            <a:endParaRPr kumimoji="1" lang="en-US" altLang="ja-JP" dirty="0"/>
          </a:p>
          <a:p>
            <a:pPr>
              <a:buFont typeface="Wingdings" panose="05000000000000000000" pitchFamily="2" charset="2"/>
              <a:buChar char="Ø"/>
            </a:pPr>
            <a:r>
              <a:rPr lang="en-US" altLang="ja-JP" dirty="0" err="1"/>
              <a:t>stdio.h</a:t>
            </a:r>
            <a:r>
              <a:rPr lang="ja-JP" altLang="en-US" dirty="0" err="1"/>
              <a:t>、</a:t>
            </a:r>
            <a:r>
              <a:rPr lang="en-US" altLang="ja-JP" dirty="0" err="1"/>
              <a:t>math.h</a:t>
            </a:r>
            <a:r>
              <a:rPr lang="ja-JP" altLang="en-US" dirty="0" err="1"/>
              <a:t>、</a:t>
            </a:r>
            <a:r>
              <a:rPr lang="en-US" altLang="ja-JP" dirty="0" err="1"/>
              <a:t>string.h</a:t>
            </a:r>
            <a:r>
              <a:rPr lang="en-US" altLang="ja-JP" dirty="0"/>
              <a:t> </a:t>
            </a:r>
            <a:r>
              <a:rPr lang="ja-JP" altLang="en-US" dirty="0"/>
              <a:t>などに書かれている</a:t>
            </a:r>
            <a:r>
              <a:rPr lang="en-US" altLang="ja-JP" dirty="0"/>
              <a:t>(</a:t>
            </a:r>
            <a:r>
              <a:rPr lang="ja-JP" altLang="en-US" dirty="0"/>
              <a:t>厳密には違う</a:t>
            </a:r>
            <a:r>
              <a:rPr lang="en-US" altLang="ja-JP" dirty="0"/>
              <a:t>)</a:t>
            </a:r>
          </a:p>
          <a:p>
            <a:pPr>
              <a:buFont typeface="Wingdings" panose="05000000000000000000" pitchFamily="2" charset="2"/>
              <a:buChar char="Ø"/>
            </a:pPr>
            <a:r>
              <a:rPr kumimoji="1" lang="en-US" altLang="ja-JP" dirty="0"/>
              <a:t>include </a:t>
            </a:r>
            <a:r>
              <a:rPr lang="ja-JP" altLang="en-US" dirty="0"/>
              <a:t>という命令によってそれらを読み込んでいる</a:t>
            </a:r>
            <a:endParaRPr lang="en-US" altLang="ja-JP" dirty="0"/>
          </a:p>
          <a:p>
            <a:pPr marL="0" indent="0">
              <a:buNone/>
            </a:pPr>
            <a:endParaRPr lang="en-US" altLang="ja-JP" dirty="0">
              <a:solidFill>
                <a:srgbClr val="0000FF"/>
              </a:solidFill>
              <a:latin typeface="Consolas" panose="020B0609020204030204" pitchFamily="49" charset="0"/>
            </a:endParaRPr>
          </a:p>
          <a:p>
            <a:pPr marL="0" indent="0">
              <a:buNone/>
            </a:pPr>
            <a:r>
              <a:rPr lang="ja-JP" altLang="en-US" dirty="0">
                <a:latin typeface="Consolas" panose="020B0609020204030204" pitchFamily="49" charset="0"/>
              </a:rPr>
              <a:t>→</a:t>
            </a:r>
            <a:r>
              <a:rPr lang="en-US" altLang="ja-JP" dirty="0">
                <a:solidFill>
                  <a:srgbClr val="0000FF"/>
                </a:solidFill>
                <a:latin typeface="Consolas" panose="020B0609020204030204" pitchFamily="49" charset="0"/>
              </a:rPr>
              <a:t>#include </a:t>
            </a:r>
            <a:r>
              <a:rPr lang="en-US" altLang="ja-JP" dirty="0">
                <a:solidFill>
                  <a:srgbClr val="A31515"/>
                </a:solidFill>
                <a:latin typeface="Consolas" panose="020B0609020204030204" pitchFamily="49" charset="0"/>
              </a:rPr>
              <a:t>&lt;</a:t>
            </a:r>
            <a:r>
              <a:rPr lang="en-US" altLang="ja-JP" dirty="0" err="1">
                <a:solidFill>
                  <a:srgbClr val="A31515"/>
                </a:solidFill>
                <a:latin typeface="Consolas" panose="020B0609020204030204" pitchFamily="49" charset="0"/>
              </a:rPr>
              <a:t>stdio.h</a:t>
            </a:r>
            <a:r>
              <a:rPr lang="en-US" altLang="ja-JP" dirty="0">
                <a:solidFill>
                  <a:srgbClr val="A31515"/>
                </a:solidFill>
                <a:latin typeface="Consolas" panose="020B0609020204030204" pitchFamily="49" charset="0"/>
              </a:rPr>
              <a:t>&gt;</a:t>
            </a:r>
            <a:r>
              <a:rPr lang="ja-JP" altLang="en-US" dirty="0">
                <a:latin typeface="Consolas" panose="020B0609020204030204" pitchFamily="49" charset="0"/>
              </a:rPr>
              <a:t>は、</a:t>
            </a:r>
            <a:r>
              <a:rPr lang="en-US" altLang="ja-JP" dirty="0" err="1">
                <a:latin typeface="Consolas" panose="020B0609020204030204" pitchFamily="49" charset="0"/>
              </a:rPr>
              <a:t>stdio.h</a:t>
            </a:r>
            <a:r>
              <a:rPr lang="ja-JP" altLang="en-US" dirty="0">
                <a:latin typeface="Consolas" panose="020B0609020204030204" pitchFamily="49" charset="0"/>
              </a:rPr>
              <a:t>に書かれている</a:t>
            </a:r>
            <a:r>
              <a:rPr lang="en-US" altLang="ja-JP" dirty="0" err="1">
                <a:latin typeface="Consolas" panose="020B0609020204030204" pitchFamily="49" charset="0"/>
              </a:rPr>
              <a:t>printf</a:t>
            </a:r>
            <a:r>
              <a:rPr lang="ja-JP" altLang="en-US" dirty="0">
                <a:latin typeface="Consolas" panose="020B0609020204030204" pitchFamily="49" charset="0"/>
              </a:rPr>
              <a:t>や</a:t>
            </a:r>
            <a:r>
              <a:rPr lang="en-US" altLang="ja-JP" dirty="0" err="1">
                <a:latin typeface="Consolas" panose="020B0609020204030204" pitchFamily="49" charset="0"/>
              </a:rPr>
              <a:t>scanf</a:t>
            </a:r>
            <a:r>
              <a:rPr lang="ja-JP" altLang="en-US" dirty="0">
                <a:latin typeface="Consolas" panose="020B0609020204030204" pitchFamily="49" charset="0"/>
              </a:rPr>
              <a:t>関数を呼び出せるようにするための命令だった！</a:t>
            </a:r>
            <a:endParaRPr lang="en-US" altLang="ja-JP" dirty="0">
              <a:latin typeface="Consolas" panose="020B0609020204030204" pitchFamily="49" charset="0"/>
            </a:endParaRPr>
          </a:p>
          <a:p>
            <a:pPr marL="0" indent="0">
              <a:buNone/>
            </a:pPr>
            <a:r>
              <a:rPr kumimoji="1" lang="en-US" altLang="ja-JP" dirty="0">
                <a:latin typeface="Consolas" panose="020B0609020204030204" pitchFamily="49" charset="0"/>
              </a:rPr>
              <a:t>※</a:t>
            </a:r>
            <a:r>
              <a:rPr kumimoji="1" lang="en-US" altLang="ja-JP" dirty="0" err="1">
                <a:latin typeface="Consolas" panose="020B0609020204030204" pitchFamily="49" charset="0"/>
              </a:rPr>
              <a:t>stdio</a:t>
            </a:r>
            <a:r>
              <a:rPr kumimoji="1" lang="ja-JP" altLang="en-US" dirty="0">
                <a:latin typeface="Consolas" panose="020B0609020204030204" pitchFamily="49" charset="0"/>
              </a:rPr>
              <a:t>とは</a:t>
            </a:r>
            <a:r>
              <a:rPr kumimoji="1" lang="en-US" altLang="ja-JP" u="sng" dirty="0">
                <a:latin typeface="Consolas" panose="020B0609020204030204" pitchFamily="49" charset="0"/>
              </a:rPr>
              <a:t>st</a:t>
            </a:r>
            <a:r>
              <a:rPr kumimoji="1" lang="en-US" altLang="ja-JP" dirty="0">
                <a:latin typeface="Consolas" panose="020B0609020204030204" pitchFamily="49" charset="0"/>
              </a:rPr>
              <a:t>andar</a:t>
            </a:r>
            <a:r>
              <a:rPr kumimoji="1" lang="en-US" altLang="ja-JP" u="sng" dirty="0">
                <a:latin typeface="Consolas" panose="020B0609020204030204" pitchFamily="49" charset="0"/>
              </a:rPr>
              <a:t>d</a:t>
            </a:r>
            <a:r>
              <a:rPr kumimoji="1" lang="en-US" altLang="ja-JP" dirty="0">
                <a:latin typeface="Consolas" panose="020B0609020204030204" pitchFamily="49" charset="0"/>
              </a:rPr>
              <a:t> </a:t>
            </a:r>
            <a:r>
              <a:rPr kumimoji="1" lang="en-US" altLang="ja-JP" u="sng" dirty="0">
                <a:latin typeface="Consolas" panose="020B0609020204030204" pitchFamily="49" charset="0"/>
              </a:rPr>
              <a:t>I</a:t>
            </a:r>
            <a:r>
              <a:rPr kumimoji="1" lang="en-US" altLang="ja-JP" dirty="0">
                <a:latin typeface="Consolas" panose="020B0609020204030204" pitchFamily="49" charset="0"/>
              </a:rPr>
              <a:t>nput/</a:t>
            </a:r>
            <a:r>
              <a:rPr kumimoji="1" lang="en-US" altLang="ja-JP" u="sng" dirty="0">
                <a:latin typeface="Consolas" panose="020B0609020204030204" pitchFamily="49" charset="0"/>
              </a:rPr>
              <a:t>O</a:t>
            </a:r>
            <a:r>
              <a:rPr kumimoji="1" lang="en-US" altLang="ja-JP" dirty="0">
                <a:latin typeface="Consolas" panose="020B0609020204030204" pitchFamily="49" charset="0"/>
              </a:rPr>
              <a:t>utput</a:t>
            </a:r>
            <a:r>
              <a:rPr lang="en-US" altLang="ja-JP" dirty="0">
                <a:latin typeface="Consolas" panose="020B0609020204030204" pitchFamily="49" charset="0"/>
              </a:rPr>
              <a:t>(</a:t>
            </a:r>
            <a:r>
              <a:rPr lang="ja-JP" altLang="en-US" dirty="0">
                <a:latin typeface="Consolas" panose="020B0609020204030204" pitchFamily="49" charset="0"/>
              </a:rPr>
              <a:t>標準入出力</a:t>
            </a:r>
            <a:r>
              <a:rPr lang="en-US" altLang="ja-JP" dirty="0">
                <a:latin typeface="Consolas" panose="020B0609020204030204" pitchFamily="49" charset="0"/>
              </a:rPr>
              <a:t>)</a:t>
            </a:r>
            <a:r>
              <a:rPr lang="ja-JP" altLang="en-US" dirty="0">
                <a:latin typeface="Consolas" panose="020B0609020204030204" pitchFamily="49" charset="0"/>
              </a:rPr>
              <a:t>の略。</a:t>
            </a:r>
            <a:endParaRPr kumimoji="1" lang="ja-JP" altLang="en-US" dirty="0"/>
          </a:p>
        </p:txBody>
      </p:sp>
    </p:spTree>
    <p:extLst>
      <p:ext uri="{BB962C8B-B14F-4D97-AF65-F5344CB8AC3E}">
        <p14:creationId xmlns:p14="http://schemas.microsoft.com/office/powerpoint/2010/main" val="3888866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8FDBBD-428B-4B5A-BD6B-96CABBE969E6}"/>
              </a:ext>
            </a:extLst>
          </p:cNvPr>
          <p:cNvSpPr>
            <a:spLocks noGrp="1"/>
          </p:cNvSpPr>
          <p:nvPr>
            <p:ph type="title"/>
          </p:nvPr>
        </p:nvSpPr>
        <p:spPr/>
        <p:txBody>
          <a:bodyPr/>
          <a:lstStyle/>
          <a:p>
            <a:r>
              <a:rPr kumimoji="1" lang="ja-JP" altLang="en-US" dirty="0"/>
              <a:t>関数</a:t>
            </a:r>
          </a:p>
        </p:txBody>
      </p:sp>
      <p:sp>
        <p:nvSpPr>
          <p:cNvPr id="3" name="コンテンツ プレースホルダー 2">
            <a:extLst>
              <a:ext uri="{FF2B5EF4-FFF2-40B4-BE49-F238E27FC236}">
                <a16:creationId xmlns:a16="http://schemas.microsoft.com/office/drawing/2014/main" id="{20BD837D-3B7C-43CB-968F-5251593A6467}"/>
              </a:ext>
            </a:extLst>
          </p:cNvPr>
          <p:cNvSpPr>
            <a:spLocks noGrp="1"/>
          </p:cNvSpPr>
          <p:nvPr>
            <p:ph idx="1"/>
          </p:nvPr>
        </p:nvSpPr>
        <p:spPr/>
        <p:txBody>
          <a:bodyPr/>
          <a:lstStyle/>
          <a:p>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main(</a:t>
            </a:r>
            <a:r>
              <a:rPr lang="en-US" altLang="ja-JP" dirty="0">
                <a:solidFill>
                  <a:srgbClr val="0000FF"/>
                </a:solidFill>
                <a:latin typeface="Consolas" panose="020B0609020204030204" pitchFamily="49" charset="0"/>
              </a:rPr>
              <a:t>void</a:t>
            </a:r>
            <a:r>
              <a:rPr lang="en-US" altLang="ja-JP" dirty="0">
                <a:solidFill>
                  <a:srgbClr val="000000"/>
                </a:solidFill>
                <a:latin typeface="Consolas" panose="020B0609020204030204" pitchFamily="49" charset="0"/>
              </a:rPr>
              <a:t>) { … }</a:t>
            </a:r>
            <a:r>
              <a:rPr lang="ja-JP" altLang="en-US" dirty="0" err="1">
                <a:solidFill>
                  <a:srgbClr val="000000"/>
                </a:solidFill>
                <a:latin typeface="Consolas" panose="020B0609020204030204" pitchFamily="49" charset="0"/>
              </a:rPr>
              <a:t>って</a:t>
            </a:r>
            <a:r>
              <a:rPr lang="ja-JP" altLang="en-US" dirty="0">
                <a:solidFill>
                  <a:srgbClr val="000000"/>
                </a:solidFill>
                <a:latin typeface="Consolas" panose="020B0609020204030204" pitchFamily="49" charset="0"/>
              </a:rPr>
              <a:t>関数に似てない？</a:t>
            </a:r>
            <a:endParaRPr lang="en-US" altLang="ja-JP" dirty="0">
              <a:solidFill>
                <a:srgbClr val="000000"/>
              </a:solidFill>
              <a:latin typeface="Consolas" panose="020B0609020204030204" pitchFamily="49" charset="0"/>
            </a:endParaRPr>
          </a:p>
          <a:p>
            <a:pPr>
              <a:buFont typeface="Wingdings" panose="05000000000000000000" pitchFamily="2" charset="2"/>
              <a:buChar char="Ø"/>
            </a:pPr>
            <a:r>
              <a:rPr lang="ja-JP" altLang="en-US" dirty="0">
                <a:solidFill>
                  <a:srgbClr val="000000"/>
                </a:solidFill>
                <a:latin typeface="Consolas" panose="020B0609020204030204" pitchFamily="49" charset="0"/>
              </a:rPr>
              <a:t>実は関数です。</a:t>
            </a:r>
            <a:endParaRPr lang="en-US" altLang="ja-JP" dirty="0">
              <a:solidFill>
                <a:srgbClr val="000000"/>
              </a:solidFill>
              <a:latin typeface="Consolas" panose="020B0609020204030204" pitchFamily="49" charset="0"/>
            </a:endParaRPr>
          </a:p>
          <a:p>
            <a:pPr>
              <a:buFont typeface="Wingdings" panose="05000000000000000000" pitchFamily="2" charset="2"/>
              <a:buChar char="Ø"/>
            </a:pPr>
            <a:r>
              <a:rPr lang="en-US" altLang="ja-JP" dirty="0">
                <a:solidFill>
                  <a:srgbClr val="000000"/>
                </a:solidFill>
                <a:latin typeface="Consolas" panose="020B0609020204030204" pitchFamily="49" charset="0"/>
              </a:rPr>
              <a:t>int</a:t>
            </a:r>
            <a:r>
              <a:rPr lang="ja-JP" altLang="en-US" dirty="0">
                <a:solidFill>
                  <a:srgbClr val="000000"/>
                </a:solidFill>
                <a:latin typeface="Consolas" panose="020B0609020204030204" pitchFamily="49" charset="0"/>
              </a:rPr>
              <a:t>型を返し、引数無しの関数</a:t>
            </a:r>
            <a:endParaRPr lang="en-US" altLang="ja-JP" dirty="0">
              <a:solidFill>
                <a:srgbClr val="000000"/>
              </a:solidFill>
              <a:latin typeface="Consolas" panose="020B0609020204030204" pitchFamily="49" charset="0"/>
            </a:endParaRPr>
          </a:p>
          <a:p>
            <a:pPr>
              <a:buFont typeface="Wingdings" panose="05000000000000000000" pitchFamily="2" charset="2"/>
              <a:buChar char="Ø"/>
            </a:pPr>
            <a:r>
              <a:rPr lang="ja-JP" altLang="en-US" dirty="0">
                <a:latin typeface="Consolas" panose="020B0609020204030204" pitchFamily="49" charset="0"/>
              </a:rPr>
              <a:t>実はある特殊な引数を指定することも可能</a:t>
            </a:r>
            <a:r>
              <a:rPr lang="en-US" altLang="ja-JP" dirty="0">
                <a:latin typeface="Consolas" panose="020B0609020204030204" pitchFamily="49" charset="0"/>
              </a:rPr>
              <a:t>(</a:t>
            </a:r>
            <a:r>
              <a:rPr lang="ja-JP" altLang="en-US" dirty="0">
                <a:latin typeface="Consolas" panose="020B0609020204030204" pitchFamily="49" charset="0"/>
              </a:rPr>
              <a:t>割愛</a:t>
            </a:r>
            <a:r>
              <a:rPr lang="en-US" altLang="ja-JP" dirty="0">
                <a:latin typeface="Consolas" panose="020B0609020204030204" pitchFamily="49" charset="0"/>
              </a:rPr>
              <a:t>)</a:t>
            </a:r>
          </a:p>
          <a:p>
            <a:pPr>
              <a:buFont typeface="Wingdings" panose="05000000000000000000" pitchFamily="2" charset="2"/>
              <a:buChar char="Ø"/>
            </a:pPr>
            <a:r>
              <a:rPr lang="ja-JP" altLang="en-US" dirty="0">
                <a:solidFill>
                  <a:srgbClr val="000000"/>
                </a:solidFill>
                <a:latin typeface="Consolas" panose="020B0609020204030204" pitchFamily="49" charset="0"/>
              </a:rPr>
              <a:t>プログラムの始まりは</a:t>
            </a:r>
            <a:r>
              <a:rPr lang="en-US" altLang="ja-JP" dirty="0">
                <a:solidFill>
                  <a:srgbClr val="000000"/>
                </a:solidFill>
                <a:latin typeface="Consolas" panose="020B0609020204030204" pitchFamily="49" charset="0"/>
              </a:rPr>
              <a:t>main</a:t>
            </a:r>
            <a:r>
              <a:rPr lang="ja-JP" altLang="en-US">
                <a:solidFill>
                  <a:srgbClr val="000000"/>
                </a:solidFill>
                <a:latin typeface="Consolas" panose="020B0609020204030204" pitchFamily="49" charset="0"/>
              </a:rPr>
              <a:t>からという決まりになっている</a:t>
            </a:r>
            <a:endParaRPr lang="en-US" altLang="ja-JP" dirty="0">
              <a:solidFill>
                <a:srgbClr val="000000"/>
              </a:solidFill>
              <a:latin typeface="Consolas" panose="020B0609020204030204" pitchFamily="49" charset="0"/>
            </a:endParaRPr>
          </a:p>
          <a:p>
            <a:pPr>
              <a:buFont typeface="Wingdings" panose="05000000000000000000" pitchFamily="2" charset="2"/>
              <a:buChar char="Ø"/>
            </a:pPr>
            <a:endParaRPr lang="en-US" altLang="ja-JP" dirty="0">
              <a:solidFill>
                <a:srgbClr val="000000"/>
              </a:solidFill>
              <a:latin typeface="Consolas" panose="020B0609020204030204" pitchFamily="49" charset="0"/>
            </a:endParaRPr>
          </a:p>
          <a:p>
            <a:r>
              <a:rPr lang="ja-JP" altLang="en-US" dirty="0">
                <a:solidFill>
                  <a:srgbClr val="000000"/>
                </a:solidFill>
                <a:latin typeface="Consolas" panose="020B0609020204030204" pitchFamily="49" charset="0"/>
              </a:rPr>
              <a:t>引数に何も指定しないときは</a:t>
            </a:r>
            <a:r>
              <a:rPr lang="en-US" altLang="ja-JP" dirty="0">
                <a:solidFill>
                  <a:srgbClr val="000000"/>
                </a:solidFill>
                <a:latin typeface="Consolas" panose="020B0609020204030204" pitchFamily="49" charset="0"/>
              </a:rPr>
              <a:t>(C</a:t>
            </a:r>
            <a:r>
              <a:rPr lang="ja-JP" altLang="en-US" dirty="0">
                <a:solidFill>
                  <a:srgbClr val="000000"/>
                </a:solidFill>
                <a:latin typeface="Consolas" panose="020B0609020204030204" pitchFamily="49" charset="0"/>
              </a:rPr>
              <a:t>言語では</a:t>
            </a:r>
            <a:r>
              <a:rPr lang="en-US" altLang="ja-JP" dirty="0">
                <a:solidFill>
                  <a:srgbClr val="000000"/>
                </a:solidFill>
                <a:latin typeface="Consolas" panose="020B0609020204030204" pitchFamily="49" charset="0"/>
              </a:rPr>
              <a:t>)</a:t>
            </a:r>
            <a:r>
              <a:rPr lang="en-US" altLang="ja-JP" dirty="0">
                <a:solidFill>
                  <a:srgbClr val="0000FF"/>
                </a:solidFill>
                <a:latin typeface="Consolas" panose="020B0609020204030204" pitchFamily="49" charset="0"/>
              </a:rPr>
              <a:t> void</a:t>
            </a:r>
            <a:r>
              <a:rPr lang="ja-JP" altLang="en-US" dirty="0">
                <a:latin typeface="Consolas" panose="020B0609020204030204" pitchFamily="49" charset="0"/>
              </a:rPr>
              <a:t>を指定する。</a:t>
            </a:r>
            <a:endParaRPr lang="en-US" altLang="ja-JP" dirty="0">
              <a:latin typeface="Consolas" panose="020B0609020204030204" pitchFamily="49" charset="0"/>
            </a:endParaRPr>
          </a:p>
          <a:p>
            <a:endParaRPr lang="en-US" altLang="ja-JP" dirty="0">
              <a:latin typeface="Consolas" panose="020B0609020204030204" pitchFamily="49" charset="0"/>
            </a:endParaRPr>
          </a:p>
          <a:p>
            <a:endParaRPr lang="en-US" altLang="ja-JP" dirty="0">
              <a:latin typeface="Consolas" panose="020B0609020204030204" pitchFamily="49" charset="0"/>
            </a:endParaRPr>
          </a:p>
          <a:p>
            <a:pPr marL="0" indent="0">
              <a:buNone/>
            </a:pPr>
            <a:endParaRPr kumimoji="1" lang="ja-JP" altLang="en-US" dirty="0"/>
          </a:p>
        </p:txBody>
      </p:sp>
    </p:spTree>
    <p:extLst>
      <p:ext uri="{BB962C8B-B14F-4D97-AF65-F5344CB8AC3E}">
        <p14:creationId xmlns:p14="http://schemas.microsoft.com/office/powerpoint/2010/main" val="15238280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8FDBBD-428B-4B5A-BD6B-96CABBE969E6}"/>
              </a:ext>
            </a:extLst>
          </p:cNvPr>
          <p:cNvSpPr>
            <a:spLocks noGrp="1"/>
          </p:cNvSpPr>
          <p:nvPr>
            <p:ph type="title"/>
          </p:nvPr>
        </p:nvSpPr>
        <p:spPr/>
        <p:txBody>
          <a:bodyPr/>
          <a:lstStyle/>
          <a:p>
            <a:r>
              <a:rPr kumimoji="1" lang="ja-JP" altLang="en-US" dirty="0"/>
              <a:t>関数</a:t>
            </a:r>
          </a:p>
        </p:txBody>
      </p:sp>
      <p:sp>
        <p:nvSpPr>
          <p:cNvPr id="3" name="コンテンツ プレースホルダー 2">
            <a:extLst>
              <a:ext uri="{FF2B5EF4-FFF2-40B4-BE49-F238E27FC236}">
                <a16:creationId xmlns:a16="http://schemas.microsoft.com/office/drawing/2014/main" id="{20BD837D-3B7C-43CB-968F-5251593A6467}"/>
              </a:ext>
            </a:extLst>
          </p:cNvPr>
          <p:cNvSpPr>
            <a:spLocks noGrp="1"/>
          </p:cNvSpPr>
          <p:nvPr>
            <p:ph idx="1"/>
          </p:nvPr>
        </p:nvSpPr>
        <p:spPr/>
        <p:txBody>
          <a:bodyPr/>
          <a:lstStyle/>
          <a:p>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main(</a:t>
            </a:r>
            <a:r>
              <a:rPr lang="en-US" altLang="ja-JP" dirty="0">
                <a:solidFill>
                  <a:srgbClr val="0000FF"/>
                </a:solidFill>
                <a:latin typeface="Consolas" panose="020B0609020204030204" pitchFamily="49" charset="0"/>
              </a:rPr>
              <a:t>void</a:t>
            </a:r>
            <a:r>
              <a:rPr lang="en-US" altLang="ja-JP" dirty="0">
                <a:solidFill>
                  <a:srgbClr val="000000"/>
                </a:solidFill>
                <a:latin typeface="Consolas" panose="020B0609020204030204" pitchFamily="49" charset="0"/>
              </a:rPr>
              <a:t>)</a:t>
            </a:r>
            <a:r>
              <a:rPr lang="ja-JP" altLang="en-US" dirty="0">
                <a:solidFill>
                  <a:srgbClr val="000000"/>
                </a:solidFill>
                <a:latin typeface="Consolas" panose="020B0609020204030204" pitchFamily="49" charset="0"/>
              </a:rPr>
              <a:t>内で</a:t>
            </a:r>
            <a:r>
              <a:rPr lang="en-US" altLang="ja-JP" dirty="0">
                <a:solidFill>
                  <a:srgbClr val="0000FF"/>
                </a:solidFill>
                <a:latin typeface="Consolas" panose="020B0609020204030204" pitchFamily="49" charset="0"/>
              </a:rPr>
              <a:t>return</a:t>
            </a:r>
            <a:r>
              <a:rPr lang="en-US" altLang="ja-JP" dirty="0">
                <a:solidFill>
                  <a:srgbClr val="000000"/>
                </a:solidFill>
                <a:latin typeface="Consolas" panose="020B0609020204030204" pitchFamily="49" charset="0"/>
              </a:rPr>
              <a:t>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a:t>
            </a:r>
            <a:r>
              <a:rPr lang="ja-JP" altLang="en-US" dirty="0">
                <a:solidFill>
                  <a:srgbClr val="000000"/>
                </a:solidFill>
                <a:latin typeface="Consolas" panose="020B0609020204030204" pitchFamily="49" charset="0"/>
              </a:rPr>
              <a:t>するとどこに返っていく？</a:t>
            </a:r>
            <a:endParaRPr lang="en-US" altLang="ja-JP" dirty="0">
              <a:solidFill>
                <a:srgbClr val="000000"/>
              </a:solidFill>
              <a:latin typeface="Consolas" panose="020B0609020204030204" pitchFamily="49" charset="0"/>
            </a:endParaRPr>
          </a:p>
          <a:p>
            <a:pPr>
              <a:buFont typeface="Wingdings" panose="05000000000000000000" pitchFamily="2" charset="2"/>
              <a:buChar char="Ø"/>
            </a:pPr>
            <a:r>
              <a:rPr lang="ja-JP" altLang="en-US" dirty="0">
                <a:solidFill>
                  <a:srgbClr val="000000"/>
                </a:solidFill>
                <a:latin typeface="Consolas" panose="020B0609020204030204" pitchFamily="49" charset="0"/>
              </a:rPr>
              <a:t>プログラムの呼び出したところ。</a:t>
            </a:r>
            <a:endParaRPr lang="en-US" altLang="ja-JP" dirty="0">
              <a:solidFill>
                <a:srgbClr val="000000"/>
              </a:solidFill>
              <a:latin typeface="Consolas" panose="020B0609020204030204" pitchFamily="49" charset="0"/>
            </a:endParaRPr>
          </a:p>
          <a:p>
            <a:pPr>
              <a:buFont typeface="Wingdings" panose="05000000000000000000" pitchFamily="2" charset="2"/>
              <a:buChar char="Ø"/>
            </a:pPr>
            <a:r>
              <a:rPr lang="en-US" altLang="ja-JP" dirty="0">
                <a:solidFill>
                  <a:srgbClr val="000000"/>
                </a:solidFill>
                <a:latin typeface="Consolas" panose="020B0609020204030204" pitchFamily="49" charset="0"/>
              </a:rPr>
              <a:t>0</a:t>
            </a:r>
            <a:r>
              <a:rPr lang="ja-JP" altLang="en-US" dirty="0">
                <a:solidFill>
                  <a:srgbClr val="000000"/>
                </a:solidFill>
                <a:latin typeface="Consolas" panose="020B0609020204030204" pitchFamily="49" charset="0"/>
              </a:rPr>
              <a:t>は「終了コード」という形で、呼び出し元に返される。</a:t>
            </a:r>
            <a:endParaRPr lang="en-US" altLang="ja-JP" dirty="0">
              <a:latin typeface="Consolas" panose="020B0609020204030204" pitchFamily="49" charset="0"/>
            </a:endParaRPr>
          </a:p>
          <a:p>
            <a:endParaRPr lang="en-US" altLang="ja-JP" dirty="0">
              <a:latin typeface="Consolas" panose="020B0609020204030204" pitchFamily="49" charset="0"/>
            </a:endParaRPr>
          </a:p>
          <a:p>
            <a:pPr marL="0" indent="0">
              <a:buNone/>
            </a:pPr>
            <a:endParaRPr kumimoji="1" lang="ja-JP" altLang="en-US" dirty="0"/>
          </a:p>
        </p:txBody>
      </p:sp>
    </p:spTree>
    <p:extLst>
      <p:ext uri="{BB962C8B-B14F-4D97-AF65-F5344CB8AC3E}">
        <p14:creationId xmlns:p14="http://schemas.microsoft.com/office/powerpoint/2010/main" val="19361726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857110-7E82-4806-BB0E-A4FC9D67CC81}"/>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56987A06-6065-4E73-9093-E56AB88E6ACA}"/>
              </a:ext>
            </a:extLst>
          </p:cNvPr>
          <p:cNvSpPr>
            <a:spLocks noGrp="1"/>
          </p:cNvSpPr>
          <p:nvPr>
            <p:ph idx="1"/>
          </p:nvPr>
        </p:nvSpPr>
        <p:spPr/>
        <p:txBody>
          <a:bodyPr/>
          <a:lstStyle/>
          <a:p>
            <a:pPr marL="0" indent="0">
              <a:buNone/>
            </a:pPr>
            <a:r>
              <a:rPr kumimoji="1" lang="en-US" altLang="ja-JP" dirty="0"/>
              <a:t>[</a:t>
            </a:r>
            <a:r>
              <a:rPr kumimoji="1" lang="ja-JP" altLang="en-US" dirty="0"/>
              <a:t>多次元配列</a:t>
            </a:r>
            <a:r>
              <a:rPr kumimoji="1" lang="en-US" altLang="ja-JP" dirty="0"/>
              <a:t>]</a:t>
            </a:r>
          </a:p>
          <a:p>
            <a:r>
              <a:rPr kumimoji="1" lang="ja-JP" altLang="en-US" dirty="0"/>
              <a:t>「配列</a:t>
            </a:r>
            <a:r>
              <a:rPr lang="ja-JP" altLang="en-US" dirty="0"/>
              <a:t>を要素とする配列」を二次元配列と呼ぶことがある。</a:t>
            </a:r>
            <a:endParaRPr lang="en-US" altLang="ja-JP" dirty="0"/>
          </a:p>
          <a:p>
            <a:r>
              <a:rPr kumimoji="1" lang="ja-JP" altLang="en-US" dirty="0"/>
              <a:t>二次元配列の宣言例：</a:t>
            </a:r>
            <a:endParaRPr kumimoji="1" lang="en-US" altLang="ja-JP" dirty="0"/>
          </a:p>
          <a:p>
            <a:endParaRPr lang="en-US" altLang="ja-JP" dirty="0"/>
          </a:p>
          <a:p>
            <a:endParaRPr kumimoji="1" lang="en-US" altLang="ja-JP" dirty="0"/>
          </a:p>
          <a:p>
            <a:r>
              <a:rPr kumimoji="1" lang="ja-JP" altLang="en-US" dirty="0"/>
              <a:t>文字型の二次元配列を</a:t>
            </a:r>
            <a:r>
              <a:rPr kumimoji="1" lang="en-US" altLang="ja-JP" dirty="0" err="1"/>
              <a:t>scanf</a:t>
            </a:r>
            <a:r>
              <a:rPr kumimoji="1" lang="ja-JP" altLang="en-US" dirty="0"/>
              <a:t>で入力するとき</a:t>
            </a:r>
            <a:endParaRPr kumimoji="1" lang="en-US" altLang="ja-JP" dirty="0"/>
          </a:p>
          <a:p>
            <a:pPr>
              <a:buFont typeface="Wingdings" panose="05000000000000000000" pitchFamily="2" charset="2"/>
              <a:buChar char="Ø"/>
            </a:pPr>
            <a:r>
              <a:rPr kumimoji="1" lang="ja-JP" altLang="en-US" dirty="0"/>
              <a:t>二次元配列を「</a:t>
            </a:r>
            <a:r>
              <a:rPr lang="ja-JP" altLang="en-US" dirty="0"/>
              <a:t>文字列の配列」とみて</a:t>
            </a:r>
            <a:r>
              <a:rPr lang="en-US" altLang="ja-JP" dirty="0"/>
              <a:t>%s</a:t>
            </a:r>
            <a:endParaRPr kumimoji="1" lang="en-US" altLang="ja-JP" dirty="0"/>
          </a:p>
        </p:txBody>
      </p:sp>
      <p:sp>
        <p:nvSpPr>
          <p:cNvPr id="4" name="正方形/長方形 3">
            <a:extLst>
              <a:ext uri="{FF2B5EF4-FFF2-40B4-BE49-F238E27FC236}">
                <a16:creationId xmlns:a16="http://schemas.microsoft.com/office/drawing/2014/main" id="{D5AB68AE-4FF7-4814-A466-12A7BA4C53D9}"/>
              </a:ext>
            </a:extLst>
          </p:cNvPr>
          <p:cNvSpPr/>
          <p:nvPr/>
        </p:nvSpPr>
        <p:spPr>
          <a:xfrm>
            <a:off x="838200" y="3429000"/>
            <a:ext cx="3820277" cy="535531"/>
          </a:xfrm>
          <a:prstGeom prst="rect">
            <a:avLst/>
          </a:prstGeom>
        </p:spPr>
        <p:txBody>
          <a:bodyPr wrap="none">
            <a:spAutoFit/>
          </a:bodyPr>
          <a:lstStyle/>
          <a:p>
            <a:pPr lvl="2">
              <a:lnSpc>
                <a:spcPct val="90000"/>
              </a:lnSpc>
              <a:spcBef>
                <a:spcPts val="500"/>
              </a:spcBef>
            </a:pPr>
            <a:r>
              <a:rPr lang="en-US" altLang="ja-JP" sz="32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32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a:t>
            </a:r>
            <a:r>
              <a:rPr lang="en-US" altLang="ja-JP" sz="32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3</a:t>
            </a:r>
            <a:r>
              <a:rPr lang="en-US" altLang="ja-JP" sz="32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32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4</a:t>
            </a:r>
            <a:r>
              <a:rPr lang="en-US" altLang="ja-JP" sz="32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p>
        </p:txBody>
      </p:sp>
    </p:spTree>
    <p:extLst>
      <p:ext uri="{BB962C8B-B14F-4D97-AF65-F5344CB8AC3E}">
        <p14:creationId xmlns:p14="http://schemas.microsoft.com/office/powerpoint/2010/main" val="28404945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3A3675-5F53-4500-ACF6-B206AB2D35C6}"/>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2E525C9C-B4AD-41E9-9769-7BD484C260BF}"/>
              </a:ext>
            </a:extLst>
          </p:cNvPr>
          <p:cNvSpPr>
            <a:spLocks noGrp="1"/>
          </p:cNvSpPr>
          <p:nvPr>
            <p:ph idx="1"/>
          </p:nvPr>
        </p:nvSpPr>
        <p:spPr/>
        <p:txBody>
          <a:bodyPr/>
          <a:lstStyle/>
          <a:p>
            <a:pPr marL="0" indent="0">
              <a:buNone/>
            </a:pPr>
            <a:r>
              <a:rPr kumimoji="1" lang="en-US" altLang="ja-JP" dirty="0"/>
              <a:t>[</a:t>
            </a:r>
            <a:r>
              <a:rPr kumimoji="1" lang="ja-JP" altLang="en-US" dirty="0"/>
              <a:t>関数</a:t>
            </a:r>
            <a:r>
              <a:rPr kumimoji="1" lang="en-US" altLang="ja-JP" dirty="0"/>
              <a:t>]</a:t>
            </a:r>
          </a:p>
          <a:p>
            <a:r>
              <a:rPr lang="ja-JP" altLang="en-US" dirty="0"/>
              <a:t>関数とは「入力した値に対して色々処理して値を出力してくれるもの」</a:t>
            </a:r>
            <a:endParaRPr lang="en-US" altLang="ja-JP" dirty="0"/>
          </a:p>
          <a:p>
            <a:r>
              <a:rPr kumimoji="1" lang="ja-JP" altLang="en-US" dirty="0"/>
              <a:t>入力値を引数、出力値を返り値</a:t>
            </a:r>
            <a:r>
              <a:rPr kumimoji="1" lang="en-US" altLang="ja-JP" dirty="0"/>
              <a:t>(</a:t>
            </a:r>
            <a:r>
              <a:rPr kumimoji="1" lang="ja-JP" altLang="en-US" dirty="0"/>
              <a:t>戻り値</a:t>
            </a:r>
            <a:r>
              <a:rPr kumimoji="1" lang="en-US" altLang="ja-JP" dirty="0"/>
              <a:t>)</a:t>
            </a:r>
            <a:r>
              <a:rPr kumimoji="1" lang="ja-JP" altLang="en-US" dirty="0"/>
              <a:t>と呼ぶ。</a:t>
            </a:r>
            <a:endParaRPr kumimoji="1" lang="en-US" altLang="ja-JP" dirty="0"/>
          </a:p>
          <a:p>
            <a:pPr marL="0" indent="0">
              <a:buNone/>
            </a:pPr>
            <a:endParaRPr kumimoji="1" lang="en-US" altLang="ja-JP" dirty="0"/>
          </a:p>
          <a:p>
            <a:pPr marL="0" indent="0">
              <a:buNone/>
            </a:pPr>
            <a:endParaRPr kumimoji="1" lang="en-US" altLang="ja-JP" dirty="0"/>
          </a:p>
          <a:p>
            <a:endParaRPr kumimoji="1" lang="ja-JP" altLang="en-US" dirty="0"/>
          </a:p>
        </p:txBody>
      </p:sp>
    </p:spTree>
    <p:extLst>
      <p:ext uri="{BB962C8B-B14F-4D97-AF65-F5344CB8AC3E}">
        <p14:creationId xmlns:p14="http://schemas.microsoft.com/office/powerpoint/2010/main" val="1242068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F3628F-EA4F-4895-AB34-AFB8AD37F578}"/>
              </a:ext>
            </a:extLst>
          </p:cNvPr>
          <p:cNvSpPr>
            <a:spLocks noGrp="1"/>
          </p:cNvSpPr>
          <p:nvPr>
            <p:ph type="title"/>
          </p:nvPr>
        </p:nvSpPr>
        <p:spPr/>
        <p:txBody>
          <a:bodyPr/>
          <a:lstStyle/>
          <a:p>
            <a:r>
              <a:rPr kumimoji="1" lang="ja-JP" altLang="en-US" dirty="0"/>
              <a:t>変数のサイズ</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07284EA-8F85-45BB-A0DB-6564C529AEE1}"/>
                  </a:ext>
                </a:extLst>
              </p:cNvPr>
              <p:cNvSpPr>
                <a:spLocks noGrp="1"/>
              </p:cNvSpPr>
              <p:nvPr>
                <p:ph idx="1"/>
              </p:nvPr>
            </p:nvSpPr>
            <p:spPr/>
            <p:txBody>
              <a:bodyPr>
                <a:normAutofit/>
              </a:bodyPr>
              <a:lstStyle/>
              <a:p>
                <a:r>
                  <a:rPr kumimoji="1" lang="ja-JP" altLang="en-US" dirty="0"/>
                  <a:t>もっと大きな値を扱いたい</a:t>
                </a:r>
                <a:r>
                  <a:rPr lang="ja-JP" altLang="en-US" dirty="0"/>
                  <a:t>人のための型</a:t>
                </a:r>
                <a:endParaRPr lang="en-US" altLang="ja-JP" dirty="0"/>
              </a:p>
              <a:p>
                <a:pPr marL="457200" lvl="1" indent="0">
                  <a:buNone/>
                </a:pPr>
                <a:r>
                  <a:rPr lang="en-US" altLang="ja-JP" sz="3600" dirty="0">
                    <a:solidFill>
                      <a:srgbClr val="0000FF"/>
                    </a:solidFill>
                    <a:latin typeface="Consolas" panose="020B0609020204030204" pitchFamily="49" charset="0"/>
                  </a:rPr>
                  <a:t>long</a:t>
                </a:r>
                <a:r>
                  <a:rPr lang="en-US" altLang="ja-JP" sz="3600" dirty="0">
                    <a:solidFill>
                      <a:srgbClr val="000000"/>
                    </a:solidFill>
                    <a:latin typeface="Consolas" panose="020B0609020204030204" pitchFamily="49" charset="0"/>
                  </a:rPr>
                  <a:t> </a:t>
                </a:r>
                <a:r>
                  <a:rPr lang="en-US" altLang="ja-JP" sz="3600" dirty="0" err="1">
                    <a:solidFill>
                      <a:srgbClr val="0000FF"/>
                    </a:solidFill>
                    <a:latin typeface="Consolas" panose="020B0609020204030204" pitchFamily="49" charset="0"/>
                  </a:rPr>
                  <a:t>long</a:t>
                </a:r>
                <a:endParaRPr lang="en-US" altLang="ja-JP" sz="3600" dirty="0">
                  <a:solidFill>
                    <a:srgbClr val="0000FF"/>
                  </a:solidFill>
                  <a:latin typeface="Consolas" panose="020B0609020204030204" pitchFamily="49" charset="0"/>
                </a:endParaRPr>
              </a:p>
              <a:p>
                <a14:m>
                  <m:oMath xmlns:m="http://schemas.openxmlformats.org/officeDocument/2006/math">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2</m:t>
                        </m:r>
                      </m:e>
                      <m:sup>
                        <m:r>
                          <a:rPr lang="en-US" altLang="ja-JP" b="0" i="0" smtClean="0">
                            <a:latin typeface="Cambria Math" panose="02040503050406030204" pitchFamily="18" charset="0"/>
                          </a:rPr>
                          <m:t>63</m:t>
                        </m:r>
                      </m:sup>
                    </m:sSup>
                    <m:r>
                      <a:rPr lang="en-US" altLang="ja-JP">
                        <a:latin typeface="Cambria Math" panose="02040503050406030204" pitchFamily="18" charset="0"/>
                      </a:rPr>
                      <m:t>−1</m:t>
                    </m:r>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2</m:t>
                        </m:r>
                      </m:e>
                      <m:sup>
                        <m:r>
                          <a:rPr lang="en-US" altLang="ja-JP" b="0" i="1" smtClean="0">
                            <a:latin typeface="Cambria Math" panose="02040503050406030204" pitchFamily="18" charset="0"/>
                          </a:rPr>
                          <m:t>63</m:t>
                        </m:r>
                      </m:sup>
                    </m:sSup>
                  </m:oMath>
                </a14:m>
                <a:r>
                  <a:rPr lang="ja-JP" altLang="en-US" dirty="0" err="1">
                    <a:solidFill>
                      <a:srgbClr val="000000"/>
                    </a:solidFill>
                    <a:latin typeface="Consolas" panose="020B0609020204030204" pitchFamily="49" charset="0"/>
                  </a:rPr>
                  <a:t>までの</a:t>
                </a:r>
                <a:r>
                  <a:rPr lang="ja-JP" altLang="en-US" dirty="0">
                    <a:solidFill>
                      <a:srgbClr val="000000"/>
                    </a:solidFill>
                    <a:latin typeface="Consolas" panose="020B0609020204030204" pitchFamily="49" charset="0"/>
                  </a:rPr>
                  <a:t>値が表現できる。</a:t>
                </a:r>
                <a:endParaRPr lang="en-US" altLang="ja-JP" dirty="0">
                  <a:solidFill>
                    <a:srgbClr val="000000"/>
                  </a:solidFill>
                  <a:latin typeface="Consolas" panose="020B0609020204030204" pitchFamily="49" charset="0"/>
                </a:endParaRPr>
              </a:p>
              <a:p>
                <a:pPr marL="0" indent="0">
                  <a:buNone/>
                </a:pPr>
                <a:r>
                  <a:rPr lang="en-US" altLang="ja-JP" dirty="0">
                    <a:solidFill>
                      <a:srgbClr val="000000"/>
                    </a:solidFill>
                    <a:latin typeface="Consolas" panose="020B0609020204030204" pitchFamily="49" charset="0"/>
                  </a:rPr>
                  <a:t>※C90</a:t>
                </a:r>
                <a:r>
                  <a:rPr lang="ja-JP" altLang="en-US" dirty="0">
                    <a:solidFill>
                      <a:srgbClr val="000000"/>
                    </a:solidFill>
                    <a:latin typeface="Consolas" panose="020B0609020204030204" pitchFamily="49" charset="0"/>
                  </a:rPr>
                  <a:t>の規格には存在しない型</a:t>
                </a:r>
                <a:endParaRPr lang="en-US" altLang="ja-JP" dirty="0">
                  <a:solidFill>
                    <a:srgbClr val="000000"/>
                  </a:solidFill>
                  <a:latin typeface="Consolas" panose="020B0609020204030204" pitchFamily="49" charset="0"/>
                </a:endParaRPr>
              </a:p>
              <a:p>
                <a:pPr marL="0" indent="0">
                  <a:buNone/>
                </a:pPr>
                <a:endParaRPr lang="en-US" altLang="ja-JP" dirty="0">
                  <a:solidFill>
                    <a:srgbClr val="000000"/>
                  </a:solidFill>
                  <a:latin typeface="Consolas" panose="020B0609020204030204" pitchFamily="49" charset="0"/>
                </a:endParaRPr>
              </a:p>
              <a:p>
                <a:r>
                  <a:rPr lang="ja-JP" altLang="en-US" dirty="0">
                    <a:solidFill>
                      <a:srgbClr val="000000"/>
                    </a:solidFill>
                    <a:latin typeface="Consolas" panose="020B0609020204030204" pitchFamily="49" charset="0"/>
                  </a:rPr>
                  <a:t>これ以上大きな型を扱うような機会はあまりない。</a:t>
                </a:r>
                <a:endParaRPr lang="en-US" altLang="ja-JP" dirty="0">
                  <a:solidFill>
                    <a:srgbClr val="000000"/>
                  </a:solidFill>
                  <a:latin typeface="Consolas" panose="020B0609020204030204" pitchFamily="49" charset="0"/>
                </a:endParaRPr>
              </a:p>
              <a:p>
                <a:r>
                  <a:rPr lang="ja-JP" altLang="en-US" dirty="0">
                    <a:solidFill>
                      <a:srgbClr val="000000"/>
                    </a:solidFill>
                    <a:latin typeface="Consolas" panose="020B0609020204030204" pitchFamily="49" charset="0"/>
                  </a:rPr>
                  <a:t>大きな値になるような場合、「〇〇で割った余りを</a:t>
                </a:r>
                <a:r>
                  <a:rPr lang="ja-JP" altLang="en-US">
                    <a:solidFill>
                      <a:srgbClr val="000000"/>
                    </a:solidFill>
                    <a:latin typeface="Consolas" panose="020B0609020204030204" pitchFamily="49" charset="0"/>
                  </a:rPr>
                  <a:t>出力せよ</a:t>
                </a:r>
                <a:r>
                  <a:rPr lang="ja-JP" altLang="en-US" dirty="0">
                    <a:solidFill>
                      <a:srgbClr val="000000"/>
                    </a:solidFill>
                    <a:latin typeface="Consolas" panose="020B0609020204030204" pitchFamily="49" charset="0"/>
                  </a:rPr>
                  <a:t>」</a:t>
                </a:r>
                <a:r>
                  <a:rPr lang="ja-JP" altLang="en-US">
                    <a:solidFill>
                      <a:srgbClr val="000000"/>
                    </a:solidFill>
                    <a:latin typeface="Consolas" panose="020B0609020204030204" pitchFamily="49" charset="0"/>
                  </a:rPr>
                  <a:t>と</a:t>
                </a:r>
                <a:r>
                  <a:rPr lang="ja-JP" altLang="en-US" dirty="0">
                    <a:solidFill>
                      <a:srgbClr val="000000"/>
                    </a:solidFill>
                    <a:latin typeface="Consolas" panose="020B0609020204030204" pitchFamily="49" charset="0"/>
                  </a:rPr>
                  <a:t>問題に指定があることが多い。</a:t>
                </a:r>
                <a:endParaRPr lang="en-US" altLang="ja-JP" dirty="0">
                  <a:solidFill>
                    <a:srgbClr val="000000"/>
                  </a:solidFill>
                  <a:latin typeface="Consolas" panose="020B0609020204030204" pitchFamily="49" charset="0"/>
                </a:endParaRPr>
              </a:p>
              <a:p>
                <a:endParaRPr lang="en-US" altLang="ja-JP" dirty="0">
                  <a:solidFill>
                    <a:srgbClr val="000000"/>
                  </a:solidFill>
                  <a:latin typeface="Consolas" panose="020B0609020204030204" pitchFamily="49" charset="0"/>
                </a:endParaRPr>
              </a:p>
              <a:p>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907284EA-8F85-45BB-A0DB-6564C529AEE1}"/>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406855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31C4A0-D83B-4E76-B4BF-9CBE5966970D}"/>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2ECCA90C-55D8-4969-801C-35C706250887}"/>
              </a:ext>
            </a:extLst>
          </p:cNvPr>
          <p:cNvSpPr>
            <a:spLocks noGrp="1"/>
          </p:cNvSpPr>
          <p:nvPr>
            <p:ph idx="1"/>
          </p:nvPr>
        </p:nvSpPr>
        <p:spPr/>
        <p:txBody>
          <a:bodyPr/>
          <a:lstStyle/>
          <a:p>
            <a:pPr marL="0" indent="0">
              <a:buNone/>
            </a:pPr>
            <a:r>
              <a:rPr kumimoji="1" lang="en-US" altLang="ja-JP" dirty="0"/>
              <a:t>[</a:t>
            </a:r>
            <a:r>
              <a:rPr kumimoji="1" lang="ja-JP" altLang="en-US" dirty="0"/>
              <a:t>関数</a:t>
            </a:r>
            <a:r>
              <a:rPr kumimoji="1" lang="en-US" altLang="ja-JP" dirty="0"/>
              <a:t>]</a:t>
            </a:r>
          </a:p>
          <a:p>
            <a:r>
              <a:rPr lang="ja-JP" altLang="en-US" dirty="0"/>
              <a:t>関数定義</a:t>
            </a:r>
            <a:r>
              <a:rPr lang="en-US" altLang="ja-JP" dirty="0"/>
              <a:t>:</a:t>
            </a:r>
          </a:p>
          <a:p>
            <a:endParaRPr lang="en-US" altLang="ja-JP" dirty="0"/>
          </a:p>
          <a:p>
            <a:endParaRPr lang="en-US" altLang="ja-JP" dirty="0"/>
          </a:p>
          <a:p>
            <a:endParaRPr lang="en-US" altLang="ja-JP" dirty="0"/>
          </a:p>
          <a:p>
            <a:r>
              <a:rPr lang="en-US" altLang="ja-JP" dirty="0"/>
              <a:t>return</a:t>
            </a:r>
            <a:r>
              <a:rPr lang="ja-JP" altLang="en-US" dirty="0"/>
              <a:t>文</a:t>
            </a:r>
            <a:r>
              <a:rPr lang="en-US" altLang="ja-JP" dirty="0"/>
              <a:t>: </a:t>
            </a:r>
          </a:p>
          <a:p>
            <a:endParaRPr lang="en-US" altLang="ja-JP" dirty="0"/>
          </a:p>
        </p:txBody>
      </p:sp>
      <p:sp>
        <p:nvSpPr>
          <p:cNvPr id="4" name="正方形/長方形 3">
            <a:extLst>
              <a:ext uri="{FF2B5EF4-FFF2-40B4-BE49-F238E27FC236}">
                <a16:creationId xmlns:a16="http://schemas.microsoft.com/office/drawing/2014/main" id="{2A329AB1-F884-407A-A1B9-9A458F732B33}"/>
              </a:ext>
            </a:extLst>
          </p:cNvPr>
          <p:cNvSpPr/>
          <p:nvPr/>
        </p:nvSpPr>
        <p:spPr>
          <a:xfrm>
            <a:off x="1374058" y="2790166"/>
            <a:ext cx="5292213" cy="1384995"/>
          </a:xfrm>
          <a:prstGeom prst="rect">
            <a:avLst/>
          </a:prstGeom>
        </p:spPr>
        <p:txBody>
          <a:bodyPr wrap="square">
            <a:spAutoFit/>
          </a:bodyPr>
          <a:lstStyle/>
          <a:p>
            <a:pPr lvl="0"/>
            <a:r>
              <a:rPr lang="ja-JP" altLang="en-US" sz="28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返り値の型</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en-US"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関数名</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en-US"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仮引数</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800" kern="100" dirty="0">
              <a:solidFill>
                <a:prstClr val="black"/>
              </a:solidFill>
              <a:latin typeface="游明朝" panose="02020400000000000000" pitchFamily="18" charset="-128"/>
              <a:ea typeface="游明朝" panose="02020400000000000000" pitchFamily="18" charset="-128"/>
              <a:cs typeface="Times New Roman" panose="02020603050405020304" pitchFamily="18" charset="0"/>
            </a:endParaRPr>
          </a:p>
          <a:p>
            <a:pPr lvl="0"/>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en-US"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なんか処理</a:t>
            </a:r>
            <a:endPar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endParaRPr>
          </a:p>
          <a:p>
            <a:pPr lvl="0"/>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2800" dirty="0">
              <a:solidFill>
                <a:prstClr val="black"/>
              </a:solidFill>
            </a:endParaRPr>
          </a:p>
        </p:txBody>
      </p:sp>
      <p:sp>
        <p:nvSpPr>
          <p:cNvPr id="5" name="正方形/長方形 4">
            <a:extLst>
              <a:ext uri="{FF2B5EF4-FFF2-40B4-BE49-F238E27FC236}">
                <a16:creationId xmlns:a16="http://schemas.microsoft.com/office/drawing/2014/main" id="{FFAA91CF-72F6-40DA-967B-4FBB9FB9DB94}"/>
              </a:ext>
            </a:extLst>
          </p:cNvPr>
          <p:cNvSpPr/>
          <p:nvPr/>
        </p:nvSpPr>
        <p:spPr>
          <a:xfrm>
            <a:off x="838200" y="4914452"/>
            <a:ext cx="4154129" cy="523220"/>
          </a:xfrm>
          <a:prstGeom prst="rect">
            <a:avLst/>
          </a:prstGeom>
        </p:spPr>
        <p:txBody>
          <a:bodyPr wrap="square">
            <a:spAutoFit/>
          </a:bodyPr>
          <a:lstStyle/>
          <a:p>
            <a:pPr marL="533400" lvl="0"/>
            <a:r>
              <a:rPr lang="en-US" altLang="ja-JP" sz="28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 </a:t>
            </a:r>
            <a:r>
              <a:rPr lang="ja-JP" altLang="en-US" sz="28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返り値</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800" kern="100" dirty="0">
              <a:solidFill>
                <a:prstClr val="black"/>
              </a:solidFill>
              <a:latin typeface="游明朝" panose="02020400000000000000" pitchFamily="18" charset="-128"/>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24840184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31C4A0-D83B-4E76-B4BF-9CBE5966970D}"/>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2ECCA90C-55D8-4969-801C-35C706250887}"/>
              </a:ext>
            </a:extLst>
          </p:cNvPr>
          <p:cNvSpPr>
            <a:spLocks noGrp="1"/>
          </p:cNvSpPr>
          <p:nvPr>
            <p:ph idx="1"/>
          </p:nvPr>
        </p:nvSpPr>
        <p:spPr/>
        <p:txBody>
          <a:bodyPr/>
          <a:lstStyle/>
          <a:p>
            <a:pPr marL="0" indent="0">
              <a:buNone/>
            </a:pPr>
            <a:r>
              <a:rPr kumimoji="1" lang="en-US" altLang="ja-JP" dirty="0"/>
              <a:t>[</a:t>
            </a:r>
            <a:r>
              <a:rPr kumimoji="1" lang="ja-JP" altLang="en-US" dirty="0"/>
              <a:t>関数</a:t>
            </a:r>
            <a:r>
              <a:rPr kumimoji="1" lang="en-US" altLang="ja-JP" dirty="0"/>
              <a:t>]</a:t>
            </a:r>
          </a:p>
          <a:p>
            <a:r>
              <a:rPr lang="ja-JP" altLang="en-US" dirty="0"/>
              <a:t>関数呼び出し</a:t>
            </a:r>
            <a:r>
              <a:rPr lang="en-US" altLang="ja-JP" dirty="0"/>
              <a:t>:</a:t>
            </a:r>
          </a:p>
          <a:p>
            <a:endParaRPr lang="en-US" altLang="ja-JP" dirty="0"/>
          </a:p>
          <a:p>
            <a:endParaRPr lang="en-US" altLang="ja-JP" dirty="0"/>
          </a:p>
          <a:p>
            <a:r>
              <a:rPr lang="ja-JP" altLang="en-US" dirty="0"/>
              <a:t>呼び出しが起こると、実引数の値が仮引数に代入される</a:t>
            </a:r>
            <a:endParaRPr lang="en-US" altLang="ja-JP" dirty="0"/>
          </a:p>
          <a:p>
            <a:endParaRPr lang="en-US" altLang="ja-JP" dirty="0"/>
          </a:p>
          <a:p>
            <a:endParaRPr lang="en-US" altLang="ja-JP" dirty="0"/>
          </a:p>
        </p:txBody>
      </p:sp>
      <p:sp>
        <p:nvSpPr>
          <p:cNvPr id="4" name="正方形/長方形 3">
            <a:extLst>
              <a:ext uri="{FF2B5EF4-FFF2-40B4-BE49-F238E27FC236}">
                <a16:creationId xmlns:a16="http://schemas.microsoft.com/office/drawing/2014/main" id="{2A329AB1-F884-407A-A1B9-9A458F732B33}"/>
              </a:ext>
            </a:extLst>
          </p:cNvPr>
          <p:cNvSpPr/>
          <p:nvPr/>
        </p:nvSpPr>
        <p:spPr>
          <a:xfrm>
            <a:off x="1374058" y="2974521"/>
            <a:ext cx="5292213" cy="523220"/>
          </a:xfrm>
          <a:prstGeom prst="rect">
            <a:avLst/>
          </a:prstGeom>
        </p:spPr>
        <p:txBody>
          <a:bodyPr wrap="square">
            <a:spAutoFit/>
          </a:bodyPr>
          <a:lstStyle/>
          <a:p>
            <a:pPr lvl="0"/>
            <a:r>
              <a:rPr lang="ja-JP" altLang="en-US"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関数名</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en-US"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実引数</a:t>
            </a:r>
            <a:r>
              <a:rPr lang="en-US" altLang="ja-JP" sz="28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800" kern="100" dirty="0">
              <a:solidFill>
                <a:prstClr val="black"/>
              </a:solidFill>
              <a:latin typeface="游明朝" panose="02020400000000000000" pitchFamily="18" charset="-128"/>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41840896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C1033C-889C-4528-893B-127DCC0EB031}"/>
              </a:ext>
            </a:extLst>
          </p:cNvPr>
          <p:cNvSpPr>
            <a:spLocks noGrp="1"/>
          </p:cNvSpPr>
          <p:nvPr>
            <p:ph type="title"/>
          </p:nvPr>
        </p:nvSpPr>
        <p:spPr/>
        <p:txBody>
          <a:bodyPr/>
          <a:lstStyle/>
          <a:p>
            <a:r>
              <a:rPr kumimoji="1" lang="ja-JP" altLang="en-US" dirty="0"/>
              <a:t>演習</a:t>
            </a:r>
          </a:p>
        </p:txBody>
      </p:sp>
      <p:sp>
        <p:nvSpPr>
          <p:cNvPr id="3" name="コンテンツ プレースホルダー 2">
            <a:extLst>
              <a:ext uri="{FF2B5EF4-FFF2-40B4-BE49-F238E27FC236}">
                <a16:creationId xmlns:a16="http://schemas.microsoft.com/office/drawing/2014/main" id="{E5FA9791-50CF-4FC4-9AE1-B079410224E6}"/>
              </a:ext>
            </a:extLst>
          </p:cNvPr>
          <p:cNvSpPr>
            <a:spLocks noGrp="1"/>
          </p:cNvSpPr>
          <p:nvPr>
            <p:ph idx="1"/>
          </p:nvPr>
        </p:nvSpPr>
        <p:spPr>
          <a:xfrm>
            <a:off x="300857" y="1825625"/>
            <a:ext cx="2258961" cy="4825898"/>
          </a:xfrm>
        </p:spPr>
        <p:txBody>
          <a:bodyPr>
            <a:normAutofit/>
          </a:bodyPr>
          <a:lstStyle/>
          <a:p>
            <a:pPr marL="0" indent="0">
              <a:buNone/>
            </a:pPr>
            <a:r>
              <a:rPr lang="en-US" altLang="ja-JP" dirty="0"/>
              <a:t>ABC090_A</a:t>
            </a:r>
          </a:p>
          <a:p>
            <a:pPr marL="0" indent="0">
              <a:buNone/>
            </a:pPr>
            <a:r>
              <a:rPr lang="en-US" altLang="ja-JP"/>
              <a:t>ABC036</a:t>
            </a:r>
            <a:r>
              <a:rPr lang="en-US" altLang="ja-JP" dirty="0"/>
              <a:t>_B</a:t>
            </a:r>
          </a:p>
          <a:p>
            <a:pPr marL="0" indent="0">
              <a:buNone/>
            </a:pPr>
            <a:r>
              <a:rPr lang="en-US" altLang="ja-JP" dirty="0"/>
              <a:t>ABC083_B</a:t>
            </a:r>
          </a:p>
          <a:p>
            <a:pPr marL="0" indent="0">
              <a:buNone/>
            </a:pPr>
            <a:r>
              <a:rPr lang="ja-JP" altLang="en-US" dirty="0"/>
              <a:t>・</a:t>
            </a:r>
            <a:r>
              <a:rPr lang="ja-JP" altLang="en-US" sz="2400" dirty="0"/>
              <a:t>実数値を引数にとり、その絶対値を実数値で返す関数</a:t>
            </a:r>
            <a:r>
              <a:rPr lang="en-US" altLang="ja-JP" sz="2400" dirty="0" err="1"/>
              <a:t>my_abs</a:t>
            </a:r>
            <a:r>
              <a:rPr lang="en-US" altLang="ja-JP" sz="2400" dirty="0"/>
              <a:t>()</a:t>
            </a:r>
            <a:r>
              <a:rPr lang="ja-JP" altLang="en-US" sz="2400" dirty="0"/>
              <a:t>を実装してください。</a:t>
            </a:r>
            <a:endParaRPr lang="en-US" altLang="ja-JP" dirty="0"/>
          </a:p>
          <a:p>
            <a:pPr marL="0" indent="0">
              <a:buNone/>
            </a:pPr>
            <a:endParaRPr lang="en-US" altLang="ja-JP" dirty="0"/>
          </a:p>
          <a:p>
            <a:pPr marL="0" indent="0">
              <a:buNone/>
            </a:pPr>
            <a:endParaRPr kumimoji="1" lang="ja-JP" altLang="en-US" dirty="0"/>
          </a:p>
        </p:txBody>
      </p:sp>
      <p:sp>
        <p:nvSpPr>
          <p:cNvPr id="4" name="コンテンツ プレースホルダー 2">
            <a:extLst>
              <a:ext uri="{FF2B5EF4-FFF2-40B4-BE49-F238E27FC236}">
                <a16:creationId xmlns:a16="http://schemas.microsoft.com/office/drawing/2014/main" id="{3B5D6328-A99A-451A-B18D-753A45C074F8}"/>
              </a:ext>
            </a:extLst>
          </p:cNvPr>
          <p:cNvSpPr txBox="1">
            <a:spLocks/>
          </p:cNvSpPr>
          <p:nvPr/>
        </p:nvSpPr>
        <p:spPr>
          <a:xfrm>
            <a:off x="2488790" y="1825625"/>
            <a:ext cx="559701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入力整数値</a:t>
            </a:r>
            <a:r>
              <a:rPr lang="en-US" altLang="ja-JP" dirty="0"/>
              <a:t>N(0</a:t>
            </a:r>
            <a:r>
              <a:rPr lang="ja-JP" altLang="en-US" dirty="0"/>
              <a:t>≦</a:t>
            </a:r>
            <a:r>
              <a:rPr lang="en-US" altLang="ja-JP" dirty="0"/>
              <a:t>N</a:t>
            </a:r>
            <a:r>
              <a:rPr lang="ja-JP" altLang="en-US" dirty="0"/>
              <a:t>≦</a:t>
            </a:r>
            <a:r>
              <a:rPr lang="en-US" altLang="ja-JP" dirty="0"/>
              <a:t>10)</a:t>
            </a:r>
            <a:r>
              <a:rPr lang="ja-JP" altLang="en-US" dirty="0"/>
              <a:t>に対して、</a:t>
            </a:r>
            <a:r>
              <a:rPr lang="en-US" altLang="ja-JP" dirty="0"/>
              <a:t>0</a:t>
            </a:r>
            <a:r>
              <a:rPr lang="ja-JP" altLang="en-US" dirty="0"/>
              <a:t>～</a:t>
            </a:r>
            <a:r>
              <a:rPr lang="en-US" altLang="ja-JP" dirty="0"/>
              <a:t>N</a:t>
            </a:r>
            <a:r>
              <a:rPr lang="ja-JP" altLang="en-US" dirty="0"/>
              <a:t>段までのパスカルの三角形を表示するプログラムを作成してください。</a:t>
            </a:r>
            <a:endParaRPr lang="en-US" altLang="ja-JP" dirty="0"/>
          </a:p>
          <a:p>
            <a:pPr marL="0" indent="0">
              <a:buNone/>
            </a:pPr>
            <a:r>
              <a:rPr lang="ja-JP" altLang="en-US" dirty="0"/>
              <a:t>例</a:t>
            </a:r>
            <a:r>
              <a:rPr lang="en-US" altLang="ja-JP" dirty="0"/>
              <a:t>:</a:t>
            </a:r>
            <a:endParaRPr lang="ja-JP" altLang="en-US" dirty="0"/>
          </a:p>
        </p:txBody>
      </p:sp>
      <p:graphicFrame>
        <p:nvGraphicFramePr>
          <p:cNvPr id="5" name="表 4">
            <a:extLst>
              <a:ext uri="{FF2B5EF4-FFF2-40B4-BE49-F238E27FC236}">
                <a16:creationId xmlns:a16="http://schemas.microsoft.com/office/drawing/2014/main" id="{4861B6A9-791A-4B65-8DEF-6825E2E86E7A}"/>
              </a:ext>
            </a:extLst>
          </p:cNvPr>
          <p:cNvGraphicFramePr>
            <a:graphicFrameLocks noGrp="1"/>
          </p:cNvGraphicFramePr>
          <p:nvPr>
            <p:extLst>
              <p:ext uri="{D42A27DB-BD31-4B8C-83A1-F6EECF244321}">
                <p14:modId xmlns:p14="http://schemas.microsoft.com/office/powerpoint/2010/main" val="4268439020"/>
              </p:ext>
            </p:extLst>
          </p:nvPr>
        </p:nvGraphicFramePr>
        <p:xfrm>
          <a:off x="3177303" y="3581543"/>
          <a:ext cx="4742581" cy="3017520"/>
        </p:xfrm>
        <a:graphic>
          <a:graphicData uri="http://schemas.openxmlformats.org/drawingml/2006/table">
            <a:tbl>
              <a:tblPr firstRow="1" bandRow="1">
                <a:tableStyleId>{073A0DAA-6AF3-43AB-8588-CEC1D06C72B9}</a:tableStyleId>
              </a:tblPr>
              <a:tblGrid>
                <a:gridCol w="4742581">
                  <a:extLst>
                    <a:ext uri="{9D8B030D-6E8A-4147-A177-3AD203B41FA5}">
                      <a16:colId xmlns:a16="http://schemas.microsoft.com/office/drawing/2014/main" val="719745557"/>
                    </a:ext>
                  </a:extLst>
                </a:gridCol>
              </a:tblGrid>
              <a:tr h="370840">
                <a:tc>
                  <a:txBody>
                    <a:bodyPr/>
                    <a:lstStyle/>
                    <a:p>
                      <a:r>
                        <a:rPr kumimoji="1" lang="en-US" altLang="ja-JP" sz="1600" dirty="0">
                          <a:latin typeface="ＭＳ Ｐゴシック" panose="020B0600070205080204" pitchFamily="50" charset="-128"/>
                          <a:ea typeface="ＭＳ Ｐゴシック" panose="020B0600070205080204" pitchFamily="50" charset="-128"/>
                        </a:rPr>
                        <a:t>10 (</a:t>
                      </a:r>
                      <a:r>
                        <a:rPr kumimoji="1" lang="ja-JP" altLang="en-US" sz="1600" dirty="0">
                          <a:latin typeface="ＭＳ Ｐゴシック" panose="020B0600070205080204" pitchFamily="50" charset="-128"/>
                          <a:ea typeface="ＭＳ Ｐゴシック" panose="020B0600070205080204" pitchFamily="50" charset="-128"/>
                        </a:rPr>
                        <a:t>入力</a:t>
                      </a:r>
                      <a:r>
                        <a:rPr kumimoji="1" lang="en-US" altLang="ja-JP" sz="1600" dirty="0">
                          <a:latin typeface="ＭＳ Ｐゴシック" panose="020B0600070205080204" pitchFamily="50" charset="-128"/>
                          <a:ea typeface="ＭＳ Ｐゴシック" panose="020B0600070205080204" pitchFamily="50" charset="-128"/>
                        </a:rPr>
                        <a:t>)</a:t>
                      </a:r>
                    </a:p>
                    <a:p>
                      <a:r>
                        <a:rPr kumimoji="1" lang="en-US" altLang="ja-JP" sz="1600" dirty="0">
                          <a:latin typeface="ＭＳ ゴシック" panose="020B0609070205080204" pitchFamily="49" charset="-128"/>
                          <a:ea typeface="ＭＳ ゴシック" panose="020B0609070205080204" pitchFamily="49" charset="-128"/>
                        </a:rPr>
                        <a:t>  1</a:t>
                      </a:r>
                    </a:p>
                    <a:p>
                      <a:r>
                        <a:rPr kumimoji="1" lang="en-US" altLang="ja-JP" sz="1600" dirty="0">
                          <a:latin typeface="ＭＳ ゴシック" panose="020B0609070205080204" pitchFamily="49" charset="-128"/>
                          <a:ea typeface="ＭＳ ゴシック" panose="020B0609070205080204" pitchFamily="49" charset="-128"/>
                        </a:rPr>
                        <a:t>  1   1</a:t>
                      </a:r>
                    </a:p>
                    <a:p>
                      <a:r>
                        <a:rPr kumimoji="1" lang="en-US" altLang="ja-JP" sz="1600" dirty="0">
                          <a:latin typeface="ＭＳ ゴシック" panose="020B0609070205080204" pitchFamily="49" charset="-128"/>
                          <a:ea typeface="ＭＳ ゴシック" panose="020B0609070205080204" pitchFamily="49" charset="-128"/>
                        </a:rPr>
                        <a:t>  1   2   1</a:t>
                      </a:r>
                    </a:p>
                    <a:p>
                      <a:r>
                        <a:rPr kumimoji="1" lang="en-US" altLang="ja-JP" sz="1600" dirty="0">
                          <a:latin typeface="ＭＳ ゴシック" panose="020B0609070205080204" pitchFamily="49" charset="-128"/>
                          <a:ea typeface="ＭＳ ゴシック" panose="020B0609070205080204" pitchFamily="49" charset="-128"/>
                        </a:rPr>
                        <a:t>  1   3   3   1</a:t>
                      </a:r>
                    </a:p>
                    <a:p>
                      <a:r>
                        <a:rPr kumimoji="1" lang="en-US" altLang="ja-JP" sz="1600" dirty="0">
                          <a:latin typeface="ＭＳ ゴシック" panose="020B0609070205080204" pitchFamily="49" charset="-128"/>
                          <a:ea typeface="ＭＳ ゴシック" panose="020B0609070205080204" pitchFamily="49" charset="-128"/>
                        </a:rPr>
                        <a:t>  1   4   6   4   1</a:t>
                      </a:r>
                    </a:p>
                    <a:p>
                      <a:r>
                        <a:rPr kumimoji="1" lang="en-US" altLang="ja-JP" sz="1600" dirty="0">
                          <a:latin typeface="ＭＳ ゴシック" panose="020B0609070205080204" pitchFamily="49" charset="-128"/>
                          <a:ea typeface="ＭＳ ゴシック" panose="020B0609070205080204" pitchFamily="49" charset="-128"/>
                        </a:rPr>
                        <a:t>  1   5  10  10   5   1</a:t>
                      </a:r>
                    </a:p>
                    <a:p>
                      <a:r>
                        <a:rPr kumimoji="1" lang="en-US" altLang="ja-JP" sz="1600" dirty="0">
                          <a:latin typeface="ＭＳ ゴシック" panose="020B0609070205080204" pitchFamily="49" charset="-128"/>
                          <a:ea typeface="ＭＳ ゴシック" panose="020B0609070205080204" pitchFamily="49" charset="-128"/>
                        </a:rPr>
                        <a:t>  1   6  15  20  15   6   1</a:t>
                      </a:r>
                    </a:p>
                    <a:p>
                      <a:r>
                        <a:rPr kumimoji="1" lang="en-US" altLang="ja-JP" sz="1600" dirty="0">
                          <a:latin typeface="ＭＳ ゴシック" panose="020B0609070205080204" pitchFamily="49" charset="-128"/>
                          <a:ea typeface="ＭＳ ゴシック" panose="020B0609070205080204" pitchFamily="49" charset="-128"/>
                        </a:rPr>
                        <a:t>  1   7  21  35  35  21   7   1</a:t>
                      </a:r>
                    </a:p>
                    <a:p>
                      <a:r>
                        <a:rPr kumimoji="1" lang="en-US" altLang="ja-JP" sz="1600" dirty="0">
                          <a:latin typeface="ＭＳ ゴシック" panose="020B0609070205080204" pitchFamily="49" charset="-128"/>
                          <a:ea typeface="ＭＳ ゴシック" panose="020B0609070205080204" pitchFamily="49" charset="-128"/>
                        </a:rPr>
                        <a:t>  1   8  28  56  70  56  28   8   1</a:t>
                      </a:r>
                    </a:p>
                    <a:p>
                      <a:r>
                        <a:rPr kumimoji="1" lang="en-US" altLang="ja-JP" sz="1600" dirty="0">
                          <a:latin typeface="ＭＳ ゴシック" panose="020B0609070205080204" pitchFamily="49" charset="-128"/>
                          <a:ea typeface="ＭＳ ゴシック" panose="020B0609070205080204" pitchFamily="49" charset="-128"/>
                        </a:rPr>
                        <a:t>  1   9  36  84 126 126  84  36   9   1</a:t>
                      </a:r>
                    </a:p>
                    <a:p>
                      <a:r>
                        <a:rPr kumimoji="1" lang="en-US" altLang="ja-JP" sz="1600" dirty="0">
                          <a:latin typeface="ＭＳ ゴシック" panose="020B0609070205080204" pitchFamily="49" charset="-128"/>
                          <a:ea typeface="ＭＳ ゴシック" panose="020B0609070205080204" pitchFamily="49" charset="-128"/>
                        </a:rPr>
                        <a:t>  1  10  45 120 210 252 210 120  45  10   1</a:t>
                      </a:r>
                      <a:endParaRPr kumimoji="1" lang="ja-JP"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3060230482"/>
                  </a:ext>
                </a:extLst>
              </a:tr>
            </a:tbl>
          </a:graphicData>
        </a:graphic>
      </p:graphicFrame>
      <p:sp>
        <p:nvSpPr>
          <p:cNvPr id="6" name="コンテンツ プレースホルダー 2">
            <a:extLst>
              <a:ext uri="{FF2B5EF4-FFF2-40B4-BE49-F238E27FC236}">
                <a16:creationId xmlns:a16="http://schemas.microsoft.com/office/drawing/2014/main" id="{44C286C2-5A12-4E15-B206-0620F1B98245}"/>
              </a:ext>
            </a:extLst>
          </p:cNvPr>
          <p:cNvSpPr txBox="1">
            <a:spLocks/>
          </p:cNvSpPr>
          <p:nvPr/>
        </p:nvSpPr>
        <p:spPr>
          <a:xfrm>
            <a:off x="8014774" y="1849489"/>
            <a:ext cx="4071530" cy="48258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a:t>
            </a:r>
            <a:r>
              <a:rPr lang="ja-JP" altLang="en-US" dirty="0"/>
              <a:t>量増し</a:t>
            </a:r>
            <a:r>
              <a:rPr lang="en-US" altLang="ja-JP" dirty="0"/>
              <a:t>]</a:t>
            </a:r>
          </a:p>
          <a:p>
            <a:r>
              <a:rPr lang="ja-JP" altLang="en-US" dirty="0"/>
              <a:t>前問の制約を</a:t>
            </a:r>
            <a:r>
              <a:rPr lang="en-US" altLang="ja-JP" dirty="0"/>
              <a:t>0</a:t>
            </a:r>
            <a:r>
              <a:rPr lang="ja-JP" altLang="en-US" dirty="0"/>
              <a:t>≦</a:t>
            </a:r>
            <a:r>
              <a:rPr lang="en-US" altLang="ja-JP" dirty="0"/>
              <a:t>N</a:t>
            </a:r>
            <a:r>
              <a:rPr lang="ja-JP" altLang="en-US" dirty="0"/>
              <a:t>≦</a:t>
            </a:r>
            <a:r>
              <a:rPr lang="en-US" altLang="ja-JP" dirty="0"/>
              <a:t>100</a:t>
            </a:r>
            <a:r>
              <a:rPr lang="ja-JP" altLang="en-US" dirty="0"/>
              <a:t>に書き換えます。パスカルの三角形上の数字そのものを表示するのではなく、</a:t>
            </a:r>
            <a:r>
              <a:rPr lang="en-US" altLang="ja-JP" dirty="0"/>
              <a:t>2</a:t>
            </a:r>
            <a:r>
              <a:rPr lang="ja-JP" altLang="en-US" dirty="0"/>
              <a:t>で割った余りが</a:t>
            </a:r>
            <a:r>
              <a:rPr lang="en-US" altLang="ja-JP" dirty="0"/>
              <a:t>0</a:t>
            </a:r>
            <a:r>
              <a:rPr lang="ja-JP" altLang="en-US" dirty="0"/>
              <a:t>ならスペース、</a:t>
            </a:r>
            <a:r>
              <a:rPr lang="en-US" altLang="ja-JP" dirty="0"/>
              <a:t>1</a:t>
            </a:r>
            <a:r>
              <a:rPr lang="ja-JP" altLang="en-US" dirty="0"/>
              <a:t>ならアスタリスクを表示するよう変えてください。</a:t>
            </a:r>
            <a:endParaRPr lang="en-US" altLang="ja-JP" dirty="0"/>
          </a:p>
          <a:p>
            <a:pPr marL="0" indent="0">
              <a:buNone/>
            </a:pPr>
            <a:r>
              <a:rPr lang="en-US" altLang="ja-JP" dirty="0"/>
              <a:t>ABC087_B</a:t>
            </a:r>
          </a:p>
          <a:p>
            <a:pPr marL="0" indent="0">
              <a:buNone/>
            </a:pPr>
            <a:r>
              <a:rPr lang="en-US" altLang="ja-JP" dirty="0"/>
              <a:t>ABC060_B</a:t>
            </a:r>
          </a:p>
          <a:p>
            <a:pPr marL="0" indent="0">
              <a:buFont typeface="Arial" panose="020B0604020202020204" pitchFamily="34" charset="0"/>
              <a:buNone/>
            </a:pPr>
            <a:endParaRPr lang="ja-JP" altLang="en-US" dirty="0"/>
          </a:p>
        </p:txBody>
      </p:sp>
    </p:spTree>
    <p:extLst>
      <p:ext uri="{BB962C8B-B14F-4D97-AF65-F5344CB8AC3E}">
        <p14:creationId xmlns:p14="http://schemas.microsoft.com/office/powerpoint/2010/main" val="906988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DB2A75-15E0-4748-93CB-0C1935CB05EE}"/>
              </a:ext>
            </a:extLst>
          </p:cNvPr>
          <p:cNvSpPr>
            <a:spLocks noGrp="1"/>
          </p:cNvSpPr>
          <p:nvPr>
            <p:ph type="title"/>
          </p:nvPr>
        </p:nvSpPr>
        <p:spPr/>
        <p:txBody>
          <a:bodyPr/>
          <a:lstStyle/>
          <a:p>
            <a:r>
              <a:rPr kumimoji="1" lang="ja-JP" altLang="en-US" dirty="0"/>
              <a:t>多次元配列</a:t>
            </a:r>
          </a:p>
        </p:txBody>
      </p:sp>
      <p:sp>
        <p:nvSpPr>
          <p:cNvPr id="3" name="コンテンツ プレースホルダー 2">
            <a:extLst>
              <a:ext uri="{FF2B5EF4-FFF2-40B4-BE49-F238E27FC236}">
                <a16:creationId xmlns:a16="http://schemas.microsoft.com/office/drawing/2014/main" id="{6DDFCBD1-E740-46DB-B3A5-C660CB3FCFA1}"/>
              </a:ext>
            </a:extLst>
          </p:cNvPr>
          <p:cNvSpPr>
            <a:spLocks noGrp="1"/>
          </p:cNvSpPr>
          <p:nvPr>
            <p:ph idx="1"/>
          </p:nvPr>
        </p:nvSpPr>
        <p:spPr/>
        <p:txBody>
          <a:bodyPr/>
          <a:lstStyle/>
          <a:p>
            <a:r>
              <a:rPr kumimoji="1" lang="ja-JP" altLang="en-US" dirty="0"/>
              <a:t>配列を要素とする配列は二次元配列</a:t>
            </a:r>
            <a:endParaRPr kumimoji="1" lang="en-US" altLang="ja-JP" dirty="0"/>
          </a:p>
          <a:p>
            <a:r>
              <a:rPr lang="ja-JP" altLang="en-US" dirty="0"/>
              <a:t>「配列を要素とする配列」を要素とする配列は三次元配列</a:t>
            </a:r>
            <a:endParaRPr kumimoji="1" lang="en-US" altLang="ja-JP" dirty="0"/>
          </a:p>
          <a:p>
            <a:r>
              <a:rPr lang="ja-JP" altLang="en-US" dirty="0"/>
              <a:t>四次元配列、五次元配列などもまとめて「多次元配列」と呼ばれる</a:t>
            </a:r>
            <a:endParaRPr lang="en-US" altLang="ja-JP" dirty="0"/>
          </a:p>
          <a:p>
            <a:r>
              <a:rPr lang="ja-JP" altLang="en-US" dirty="0"/>
              <a:t>「どんな情報を入れるか」「どんな風に使えるか」</a:t>
            </a:r>
            <a:endParaRPr lang="en-US" altLang="ja-JP" dirty="0"/>
          </a:p>
          <a:p>
            <a:pPr>
              <a:buFont typeface="Wingdings" panose="05000000000000000000" pitchFamily="2" charset="2"/>
              <a:buChar char="Ø"/>
            </a:pPr>
            <a:r>
              <a:rPr lang="ja-JP" altLang="en-US" dirty="0"/>
              <a:t>色々ありすぎる</a:t>
            </a:r>
          </a:p>
          <a:p>
            <a:pPr marL="0" indent="0">
              <a:buNone/>
            </a:pPr>
            <a:endParaRPr kumimoji="1" lang="ja-JP" altLang="en-US" dirty="0"/>
          </a:p>
        </p:txBody>
      </p:sp>
    </p:spTree>
    <p:extLst>
      <p:ext uri="{BB962C8B-B14F-4D97-AF65-F5344CB8AC3E}">
        <p14:creationId xmlns:p14="http://schemas.microsoft.com/office/powerpoint/2010/main" val="1827086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25EC2D-701B-4BA3-923B-82E546076BBE}"/>
              </a:ext>
            </a:extLst>
          </p:cNvPr>
          <p:cNvSpPr>
            <a:spLocks noGrp="1"/>
          </p:cNvSpPr>
          <p:nvPr>
            <p:ph type="title"/>
          </p:nvPr>
        </p:nvSpPr>
        <p:spPr/>
        <p:txBody>
          <a:bodyPr/>
          <a:lstStyle/>
          <a:p>
            <a:r>
              <a:rPr lang="ja-JP" altLang="en-US" dirty="0"/>
              <a:t>多次元配列</a:t>
            </a:r>
            <a:endParaRPr kumimoji="1" lang="ja-JP" altLang="en-US" dirty="0"/>
          </a:p>
        </p:txBody>
      </p:sp>
      <p:sp>
        <p:nvSpPr>
          <p:cNvPr id="3" name="コンテンツ プレースホルダー 2">
            <a:extLst>
              <a:ext uri="{FF2B5EF4-FFF2-40B4-BE49-F238E27FC236}">
                <a16:creationId xmlns:a16="http://schemas.microsoft.com/office/drawing/2014/main" id="{2654C11A-64BF-4B7B-BCB9-F01B44E56109}"/>
              </a:ext>
            </a:extLst>
          </p:cNvPr>
          <p:cNvSpPr>
            <a:spLocks noGrp="1"/>
          </p:cNvSpPr>
          <p:nvPr>
            <p:ph idx="1"/>
          </p:nvPr>
        </p:nvSpPr>
        <p:spPr/>
        <p:txBody>
          <a:bodyPr/>
          <a:lstStyle/>
          <a:p>
            <a:r>
              <a:rPr kumimoji="1" lang="ja-JP" altLang="en-US" dirty="0"/>
              <a:t>配列のイメージ</a:t>
            </a:r>
          </a:p>
        </p:txBody>
      </p:sp>
      <p:sp>
        <p:nvSpPr>
          <p:cNvPr id="10" name="直方体 9">
            <a:extLst>
              <a:ext uri="{FF2B5EF4-FFF2-40B4-BE49-F238E27FC236}">
                <a16:creationId xmlns:a16="http://schemas.microsoft.com/office/drawing/2014/main" id="{D1DE273A-0216-4EDF-91B4-81D82F7CFAB5}"/>
              </a:ext>
            </a:extLst>
          </p:cNvPr>
          <p:cNvSpPr/>
          <p:nvPr/>
        </p:nvSpPr>
        <p:spPr>
          <a:xfrm>
            <a:off x="1531825" y="3429000"/>
            <a:ext cx="2101103" cy="165181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t>0</a:t>
            </a:r>
            <a:endParaRPr kumimoji="1" lang="ja-JP" altLang="en-US" sz="3600" b="1" dirty="0"/>
          </a:p>
        </p:txBody>
      </p:sp>
      <p:sp>
        <p:nvSpPr>
          <p:cNvPr id="11" name="平行四辺形 10">
            <a:extLst>
              <a:ext uri="{FF2B5EF4-FFF2-40B4-BE49-F238E27FC236}">
                <a16:creationId xmlns:a16="http://schemas.microsoft.com/office/drawing/2014/main" id="{BAFA96A0-8DC0-47D5-A750-E8C24325A7CD}"/>
              </a:ext>
            </a:extLst>
          </p:cNvPr>
          <p:cNvSpPr/>
          <p:nvPr/>
        </p:nvSpPr>
        <p:spPr>
          <a:xfrm>
            <a:off x="1636330" y="3483830"/>
            <a:ext cx="1892091" cy="326315"/>
          </a:xfrm>
          <a:prstGeom prst="parallelogram">
            <a:avLst>
              <a:gd name="adj" fmla="val 10168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 name="直方体 11">
            <a:extLst>
              <a:ext uri="{FF2B5EF4-FFF2-40B4-BE49-F238E27FC236}">
                <a16:creationId xmlns:a16="http://schemas.microsoft.com/office/drawing/2014/main" id="{406B2755-2EF5-4463-B4EB-612A8BFE56A7}"/>
              </a:ext>
            </a:extLst>
          </p:cNvPr>
          <p:cNvSpPr/>
          <p:nvPr/>
        </p:nvSpPr>
        <p:spPr>
          <a:xfrm>
            <a:off x="3277051" y="3429000"/>
            <a:ext cx="2101103" cy="165181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t>1</a:t>
            </a:r>
            <a:endParaRPr kumimoji="1" lang="ja-JP" altLang="en-US" sz="3600" b="1" dirty="0"/>
          </a:p>
        </p:txBody>
      </p:sp>
      <p:sp>
        <p:nvSpPr>
          <p:cNvPr id="13" name="平行四辺形 12">
            <a:extLst>
              <a:ext uri="{FF2B5EF4-FFF2-40B4-BE49-F238E27FC236}">
                <a16:creationId xmlns:a16="http://schemas.microsoft.com/office/drawing/2014/main" id="{93ACD2F8-A350-43BB-98B0-736B9B128D2E}"/>
              </a:ext>
            </a:extLst>
          </p:cNvPr>
          <p:cNvSpPr/>
          <p:nvPr/>
        </p:nvSpPr>
        <p:spPr>
          <a:xfrm>
            <a:off x="3381556" y="3483830"/>
            <a:ext cx="1892091" cy="326315"/>
          </a:xfrm>
          <a:prstGeom prst="parallelogram">
            <a:avLst>
              <a:gd name="adj" fmla="val 10168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直方体 13">
            <a:extLst>
              <a:ext uri="{FF2B5EF4-FFF2-40B4-BE49-F238E27FC236}">
                <a16:creationId xmlns:a16="http://schemas.microsoft.com/office/drawing/2014/main" id="{D342902F-939B-4633-BBA5-53F37311AFE0}"/>
              </a:ext>
            </a:extLst>
          </p:cNvPr>
          <p:cNvSpPr/>
          <p:nvPr/>
        </p:nvSpPr>
        <p:spPr>
          <a:xfrm>
            <a:off x="5022277" y="3429000"/>
            <a:ext cx="2101103" cy="165181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t>2</a:t>
            </a:r>
            <a:endParaRPr kumimoji="1" lang="ja-JP" altLang="en-US" sz="3600" b="1" dirty="0"/>
          </a:p>
        </p:txBody>
      </p:sp>
      <p:sp>
        <p:nvSpPr>
          <p:cNvPr id="15" name="平行四辺形 14">
            <a:extLst>
              <a:ext uri="{FF2B5EF4-FFF2-40B4-BE49-F238E27FC236}">
                <a16:creationId xmlns:a16="http://schemas.microsoft.com/office/drawing/2014/main" id="{31714508-65A5-473C-8112-53319EA789D3}"/>
              </a:ext>
            </a:extLst>
          </p:cNvPr>
          <p:cNvSpPr/>
          <p:nvPr/>
        </p:nvSpPr>
        <p:spPr>
          <a:xfrm>
            <a:off x="5126782" y="3483830"/>
            <a:ext cx="1892091" cy="326315"/>
          </a:xfrm>
          <a:prstGeom prst="parallelogram">
            <a:avLst>
              <a:gd name="adj" fmla="val 10168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直方体 15">
            <a:extLst>
              <a:ext uri="{FF2B5EF4-FFF2-40B4-BE49-F238E27FC236}">
                <a16:creationId xmlns:a16="http://schemas.microsoft.com/office/drawing/2014/main" id="{38E5F389-7A90-4F33-821B-90E5F39F1268}"/>
              </a:ext>
            </a:extLst>
          </p:cNvPr>
          <p:cNvSpPr/>
          <p:nvPr/>
        </p:nvSpPr>
        <p:spPr>
          <a:xfrm>
            <a:off x="6767503" y="3429000"/>
            <a:ext cx="2101103" cy="165181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t>3</a:t>
            </a:r>
            <a:endParaRPr kumimoji="1" lang="ja-JP" altLang="en-US" sz="3600" b="1" dirty="0"/>
          </a:p>
        </p:txBody>
      </p:sp>
      <p:sp>
        <p:nvSpPr>
          <p:cNvPr id="17" name="平行四辺形 16">
            <a:extLst>
              <a:ext uri="{FF2B5EF4-FFF2-40B4-BE49-F238E27FC236}">
                <a16:creationId xmlns:a16="http://schemas.microsoft.com/office/drawing/2014/main" id="{E3A46217-DCAC-4F3F-839F-D75B0E79544D}"/>
              </a:ext>
            </a:extLst>
          </p:cNvPr>
          <p:cNvSpPr/>
          <p:nvPr/>
        </p:nvSpPr>
        <p:spPr>
          <a:xfrm>
            <a:off x="6872008" y="3483830"/>
            <a:ext cx="1892091" cy="326315"/>
          </a:xfrm>
          <a:prstGeom prst="parallelogram">
            <a:avLst>
              <a:gd name="adj" fmla="val 10168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直方体 17">
            <a:extLst>
              <a:ext uri="{FF2B5EF4-FFF2-40B4-BE49-F238E27FC236}">
                <a16:creationId xmlns:a16="http://schemas.microsoft.com/office/drawing/2014/main" id="{C4390665-8BEA-46F9-AC3B-759009C7474C}"/>
              </a:ext>
            </a:extLst>
          </p:cNvPr>
          <p:cNvSpPr/>
          <p:nvPr/>
        </p:nvSpPr>
        <p:spPr>
          <a:xfrm>
            <a:off x="8512729" y="3429000"/>
            <a:ext cx="2101103" cy="165181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t>4</a:t>
            </a:r>
            <a:endParaRPr kumimoji="1" lang="ja-JP" altLang="en-US" sz="3600" b="1" dirty="0"/>
          </a:p>
        </p:txBody>
      </p:sp>
      <p:sp>
        <p:nvSpPr>
          <p:cNvPr id="19" name="平行四辺形 18">
            <a:extLst>
              <a:ext uri="{FF2B5EF4-FFF2-40B4-BE49-F238E27FC236}">
                <a16:creationId xmlns:a16="http://schemas.microsoft.com/office/drawing/2014/main" id="{68758900-9AA7-4E98-9886-6CC4F7E2B951}"/>
              </a:ext>
            </a:extLst>
          </p:cNvPr>
          <p:cNvSpPr/>
          <p:nvPr/>
        </p:nvSpPr>
        <p:spPr>
          <a:xfrm>
            <a:off x="8617234" y="3483830"/>
            <a:ext cx="1892091" cy="326315"/>
          </a:xfrm>
          <a:prstGeom prst="parallelogram">
            <a:avLst>
              <a:gd name="adj" fmla="val 10168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96243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25EC2D-701B-4BA3-923B-82E546076BBE}"/>
              </a:ext>
            </a:extLst>
          </p:cNvPr>
          <p:cNvSpPr>
            <a:spLocks noGrp="1"/>
          </p:cNvSpPr>
          <p:nvPr>
            <p:ph type="title"/>
          </p:nvPr>
        </p:nvSpPr>
        <p:spPr/>
        <p:txBody>
          <a:bodyPr/>
          <a:lstStyle/>
          <a:p>
            <a:r>
              <a:rPr lang="ja-JP" altLang="en-US" dirty="0"/>
              <a:t>多次元配列</a:t>
            </a:r>
            <a:endParaRPr kumimoji="1" lang="ja-JP" altLang="en-US" dirty="0"/>
          </a:p>
        </p:txBody>
      </p:sp>
      <p:sp>
        <p:nvSpPr>
          <p:cNvPr id="3" name="コンテンツ プレースホルダー 2">
            <a:extLst>
              <a:ext uri="{FF2B5EF4-FFF2-40B4-BE49-F238E27FC236}">
                <a16:creationId xmlns:a16="http://schemas.microsoft.com/office/drawing/2014/main" id="{2654C11A-64BF-4B7B-BCB9-F01B44E56109}"/>
              </a:ext>
            </a:extLst>
          </p:cNvPr>
          <p:cNvSpPr>
            <a:spLocks noGrp="1"/>
          </p:cNvSpPr>
          <p:nvPr>
            <p:ph idx="1"/>
          </p:nvPr>
        </p:nvSpPr>
        <p:spPr>
          <a:xfrm>
            <a:off x="838200" y="1825625"/>
            <a:ext cx="10515600" cy="4351338"/>
          </a:xfrm>
        </p:spPr>
        <p:txBody>
          <a:bodyPr/>
          <a:lstStyle/>
          <a:p>
            <a:r>
              <a:rPr kumimoji="1" lang="ja-JP" altLang="en-US" dirty="0"/>
              <a:t>二次元配列のイメージ</a:t>
            </a:r>
          </a:p>
        </p:txBody>
      </p:sp>
      <p:sp>
        <p:nvSpPr>
          <p:cNvPr id="10" name="直方体 9">
            <a:extLst>
              <a:ext uri="{FF2B5EF4-FFF2-40B4-BE49-F238E27FC236}">
                <a16:creationId xmlns:a16="http://schemas.microsoft.com/office/drawing/2014/main" id="{D1DE273A-0216-4EDF-91B4-81D82F7CFAB5}"/>
              </a:ext>
            </a:extLst>
          </p:cNvPr>
          <p:cNvSpPr/>
          <p:nvPr/>
        </p:nvSpPr>
        <p:spPr>
          <a:xfrm>
            <a:off x="2445991" y="2455606"/>
            <a:ext cx="1575828" cy="1238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t>0,0</a:t>
            </a:r>
            <a:endParaRPr kumimoji="1" lang="ja-JP" altLang="en-US" sz="3600" b="1" dirty="0"/>
          </a:p>
        </p:txBody>
      </p:sp>
      <p:sp>
        <p:nvSpPr>
          <p:cNvPr id="11" name="平行四辺形 10">
            <a:extLst>
              <a:ext uri="{FF2B5EF4-FFF2-40B4-BE49-F238E27FC236}">
                <a16:creationId xmlns:a16="http://schemas.microsoft.com/office/drawing/2014/main" id="{BAFA96A0-8DC0-47D5-A750-E8C24325A7CD}"/>
              </a:ext>
            </a:extLst>
          </p:cNvPr>
          <p:cNvSpPr/>
          <p:nvPr/>
        </p:nvSpPr>
        <p:spPr>
          <a:xfrm>
            <a:off x="2524371" y="2485037"/>
            <a:ext cx="1419067" cy="244736"/>
          </a:xfrm>
          <a:prstGeom prst="parallelogram">
            <a:avLst>
              <a:gd name="adj" fmla="val 10168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 name="直方体 11">
            <a:extLst>
              <a:ext uri="{FF2B5EF4-FFF2-40B4-BE49-F238E27FC236}">
                <a16:creationId xmlns:a16="http://schemas.microsoft.com/office/drawing/2014/main" id="{406B2755-2EF5-4463-B4EB-612A8BFE56A7}"/>
              </a:ext>
            </a:extLst>
          </p:cNvPr>
          <p:cNvSpPr/>
          <p:nvPr/>
        </p:nvSpPr>
        <p:spPr>
          <a:xfrm>
            <a:off x="3821644" y="2455606"/>
            <a:ext cx="1575828" cy="1238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t>0,1</a:t>
            </a:r>
            <a:endParaRPr lang="ja-JP" altLang="en-US" sz="3600" b="1" dirty="0"/>
          </a:p>
        </p:txBody>
      </p:sp>
      <p:sp>
        <p:nvSpPr>
          <p:cNvPr id="13" name="平行四辺形 12">
            <a:extLst>
              <a:ext uri="{FF2B5EF4-FFF2-40B4-BE49-F238E27FC236}">
                <a16:creationId xmlns:a16="http://schemas.microsoft.com/office/drawing/2014/main" id="{93ACD2F8-A350-43BB-98B0-736B9B128D2E}"/>
              </a:ext>
            </a:extLst>
          </p:cNvPr>
          <p:cNvSpPr/>
          <p:nvPr/>
        </p:nvSpPr>
        <p:spPr>
          <a:xfrm>
            <a:off x="3895603" y="2485767"/>
            <a:ext cx="1419067" cy="244736"/>
          </a:xfrm>
          <a:prstGeom prst="parallelogram">
            <a:avLst>
              <a:gd name="adj" fmla="val 10168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直方体 13">
            <a:extLst>
              <a:ext uri="{FF2B5EF4-FFF2-40B4-BE49-F238E27FC236}">
                <a16:creationId xmlns:a16="http://schemas.microsoft.com/office/drawing/2014/main" id="{D342902F-939B-4633-BBA5-53F37311AFE0}"/>
              </a:ext>
            </a:extLst>
          </p:cNvPr>
          <p:cNvSpPr/>
          <p:nvPr/>
        </p:nvSpPr>
        <p:spPr>
          <a:xfrm>
            <a:off x="5197297" y="2455606"/>
            <a:ext cx="1575828" cy="1238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t>0,2</a:t>
            </a:r>
            <a:endParaRPr lang="ja-JP" altLang="en-US" sz="3600" b="1" dirty="0"/>
          </a:p>
        </p:txBody>
      </p:sp>
      <p:sp>
        <p:nvSpPr>
          <p:cNvPr id="15" name="平行四辺形 14">
            <a:extLst>
              <a:ext uri="{FF2B5EF4-FFF2-40B4-BE49-F238E27FC236}">
                <a16:creationId xmlns:a16="http://schemas.microsoft.com/office/drawing/2014/main" id="{31714508-65A5-473C-8112-53319EA789D3}"/>
              </a:ext>
            </a:extLst>
          </p:cNvPr>
          <p:cNvSpPr/>
          <p:nvPr/>
        </p:nvSpPr>
        <p:spPr>
          <a:xfrm>
            <a:off x="5284520" y="2485037"/>
            <a:ext cx="1419067" cy="244736"/>
          </a:xfrm>
          <a:prstGeom prst="parallelogram">
            <a:avLst>
              <a:gd name="adj" fmla="val 10168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直方体 15">
            <a:extLst>
              <a:ext uri="{FF2B5EF4-FFF2-40B4-BE49-F238E27FC236}">
                <a16:creationId xmlns:a16="http://schemas.microsoft.com/office/drawing/2014/main" id="{38E5F389-7A90-4F33-821B-90E5F39F1268}"/>
              </a:ext>
            </a:extLst>
          </p:cNvPr>
          <p:cNvSpPr/>
          <p:nvPr/>
        </p:nvSpPr>
        <p:spPr>
          <a:xfrm>
            <a:off x="6597208" y="2455606"/>
            <a:ext cx="1575828" cy="1238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t>0,3</a:t>
            </a:r>
            <a:endParaRPr lang="ja-JP" altLang="en-US" sz="3600" b="1" dirty="0"/>
          </a:p>
        </p:txBody>
      </p:sp>
      <p:sp>
        <p:nvSpPr>
          <p:cNvPr id="17" name="平行四辺形 16">
            <a:extLst>
              <a:ext uri="{FF2B5EF4-FFF2-40B4-BE49-F238E27FC236}">
                <a16:creationId xmlns:a16="http://schemas.microsoft.com/office/drawing/2014/main" id="{E3A46217-DCAC-4F3F-839F-D75B0E79544D}"/>
              </a:ext>
            </a:extLst>
          </p:cNvPr>
          <p:cNvSpPr/>
          <p:nvPr/>
        </p:nvSpPr>
        <p:spPr>
          <a:xfrm>
            <a:off x="6690521" y="2484307"/>
            <a:ext cx="1419067" cy="244736"/>
          </a:xfrm>
          <a:prstGeom prst="parallelogram">
            <a:avLst>
              <a:gd name="adj" fmla="val 10168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直方体 17">
            <a:extLst>
              <a:ext uri="{FF2B5EF4-FFF2-40B4-BE49-F238E27FC236}">
                <a16:creationId xmlns:a16="http://schemas.microsoft.com/office/drawing/2014/main" id="{C4390665-8BEA-46F9-AC3B-759009C7474C}"/>
              </a:ext>
            </a:extLst>
          </p:cNvPr>
          <p:cNvSpPr/>
          <p:nvPr/>
        </p:nvSpPr>
        <p:spPr>
          <a:xfrm>
            <a:off x="7970512" y="2455606"/>
            <a:ext cx="1575828" cy="1238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t>0,4</a:t>
            </a:r>
            <a:endParaRPr lang="ja-JP" altLang="en-US" sz="3600" b="1" dirty="0"/>
          </a:p>
        </p:txBody>
      </p:sp>
      <p:sp>
        <p:nvSpPr>
          <p:cNvPr id="19" name="平行四辺形 18">
            <a:extLst>
              <a:ext uri="{FF2B5EF4-FFF2-40B4-BE49-F238E27FC236}">
                <a16:creationId xmlns:a16="http://schemas.microsoft.com/office/drawing/2014/main" id="{68758900-9AA7-4E98-9886-6CC4F7E2B951}"/>
              </a:ext>
            </a:extLst>
          </p:cNvPr>
          <p:cNvSpPr/>
          <p:nvPr/>
        </p:nvSpPr>
        <p:spPr>
          <a:xfrm>
            <a:off x="8058707" y="2484672"/>
            <a:ext cx="1419067" cy="244736"/>
          </a:xfrm>
          <a:prstGeom prst="parallelogram">
            <a:avLst>
              <a:gd name="adj" fmla="val 10168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直方体 29">
            <a:extLst>
              <a:ext uri="{FF2B5EF4-FFF2-40B4-BE49-F238E27FC236}">
                <a16:creationId xmlns:a16="http://schemas.microsoft.com/office/drawing/2014/main" id="{EF61E6E4-61C0-448A-B891-23FB37583E15}"/>
              </a:ext>
            </a:extLst>
          </p:cNvPr>
          <p:cNvSpPr/>
          <p:nvPr/>
        </p:nvSpPr>
        <p:spPr>
          <a:xfrm>
            <a:off x="2445991" y="3829408"/>
            <a:ext cx="1575828" cy="1238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t>1,0</a:t>
            </a:r>
            <a:endParaRPr lang="ja-JP" altLang="en-US" sz="4400" b="1" dirty="0"/>
          </a:p>
        </p:txBody>
      </p:sp>
      <p:sp>
        <p:nvSpPr>
          <p:cNvPr id="31" name="平行四辺形 30">
            <a:extLst>
              <a:ext uri="{FF2B5EF4-FFF2-40B4-BE49-F238E27FC236}">
                <a16:creationId xmlns:a16="http://schemas.microsoft.com/office/drawing/2014/main" id="{85DB96A6-3FD6-4821-87FA-6304C9459241}"/>
              </a:ext>
            </a:extLst>
          </p:cNvPr>
          <p:cNvSpPr/>
          <p:nvPr/>
        </p:nvSpPr>
        <p:spPr>
          <a:xfrm>
            <a:off x="2524371" y="3858839"/>
            <a:ext cx="1419067" cy="244736"/>
          </a:xfrm>
          <a:prstGeom prst="parallelogram">
            <a:avLst>
              <a:gd name="adj" fmla="val 10168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直方体 31">
            <a:extLst>
              <a:ext uri="{FF2B5EF4-FFF2-40B4-BE49-F238E27FC236}">
                <a16:creationId xmlns:a16="http://schemas.microsoft.com/office/drawing/2014/main" id="{9D37161F-478D-44D5-A965-34B744CE1D94}"/>
              </a:ext>
            </a:extLst>
          </p:cNvPr>
          <p:cNvSpPr/>
          <p:nvPr/>
        </p:nvSpPr>
        <p:spPr>
          <a:xfrm>
            <a:off x="3821644" y="3829408"/>
            <a:ext cx="1575828" cy="1238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t>1,1</a:t>
            </a:r>
            <a:endParaRPr lang="ja-JP" altLang="en-US" sz="4400" b="1" dirty="0"/>
          </a:p>
        </p:txBody>
      </p:sp>
      <p:sp>
        <p:nvSpPr>
          <p:cNvPr id="33" name="平行四辺形 32">
            <a:extLst>
              <a:ext uri="{FF2B5EF4-FFF2-40B4-BE49-F238E27FC236}">
                <a16:creationId xmlns:a16="http://schemas.microsoft.com/office/drawing/2014/main" id="{09828FBB-BB81-45FC-8A5B-1EB7F643AE4E}"/>
              </a:ext>
            </a:extLst>
          </p:cNvPr>
          <p:cNvSpPr/>
          <p:nvPr/>
        </p:nvSpPr>
        <p:spPr>
          <a:xfrm>
            <a:off x="3895603" y="3859569"/>
            <a:ext cx="1419067" cy="244736"/>
          </a:xfrm>
          <a:prstGeom prst="parallelogram">
            <a:avLst>
              <a:gd name="adj" fmla="val 10168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直方体 33">
            <a:extLst>
              <a:ext uri="{FF2B5EF4-FFF2-40B4-BE49-F238E27FC236}">
                <a16:creationId xmlns:a16="http://schemas.microsoft.com/office/drawing/2014/main" id="{1D673573-2D86-4621-8130-415E39261593}"/>
              </a:ext>
            </a:extLst>
          </p:cNvPr>
          <p:cNvSpPr/>
          <p:nvPr/>
        </p:nvSpPr>
        <p:spPr>
          <a:xfrm>
            <a:off x="5197297" y="3829408"/>
            <a:ext cx="1575828" cy="1238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t>1,2</a:t>
            </a:r>
            <a:endParaRPr lang="ja-JP" altLang="en-US" sz="4400" b="1" dirty="0"/>
          </a:p>
        </p:txBody>
      </p:sp>
      <p:sp>
        <p:nvSpPr>
          <p:cNvPr id="35" name="平行四辺形 34">
            <a:extLst>
              <a:ext uri="{FF2B5EF4-FFF2-40B4-BE49-F238E27FC236}">
                <a16:creationId xmlns:a16="http://schemas.microsoft.com/office/drawing/2014/main" id="{DFB46299-58CB-4197-9BC5-C8267FA7A7CD}"/>
              </a:ext>
            </a:extLst>
          </p:cNvPr>
          <p:cNvSpPr/>
          <p:nvPr/>
        </p:nvSpPr>
        <p:spPr>
          <a:xfrm>
            <a:off x="5284520" y="3858839"/>
            <a:ext cx="1419067" cy="244736"/>
          </a:xfrm>
          <a:prstGeom prst="parallelogram">
            <a:avLst>
              <a:gd name="adj" fmla="val 10168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直方体 35">
            <a:extLst>
              <a:ext uri="{FF2B5EF4-FFF2-40B4-BE49-F238E27FC236}">
                <a16:creationId xmlns:a16="http://schemas.microsoft.com/office/drawing/2014/main" id="{F9CD4799-4215-43F8-833A-EEA5C5F5EF42}"/>
              </a:ext>
            </a:extLst>
          </p:cNvPr>
          <p:cNvSpPr/>
          <p:nvPr/>
        </p:nvSpPr>
        <p:spPr>
          <a:xfrm>
            <a:off x="6597208" y="3829408"/>
            <a:ext cx="1575828" cy="1238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t>1,3</a:t>
            </a:r>
            <a:endParaRPr lang="ja-JP" altLang="en-US" sz="4400" b="1" dirty="0"/>
          </a:p>
        </p:txBody>
      </p:sp>
      <p:sp>
        <p:nvSpPr>
          <p:cNvPr id="37" name="平行四辺形 36">
            <a:extLst>
              <a:ext uri="{FF2B5EF4-FFF2-40B4-BE49-F238E27FC236}">
                <a16:creationId xmlns:a16="http://schemas.microsoft.com/office/drawing/2014/main" id="{7DE45CD0-2DF5-4D46-9E51-28D9F46281FC}"/>
              </a:ext>
            </a:extLst>
          </p:cNvPr>
          <p:cNvSpPr/>
          <p:nvPr/>
        </p:nvSpPr>
        <p:spPr>
          <a:xfrm>
            <a:off x="6690521" y="3858109"/>
            <a:ext cx="1419067" cy="244736"/>
          </a:xfrm>
          <a:prstGeom prst="parallelogram">
            <a:avLst>
              <a:gd name="adj" fmla="val 10168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8" name="直方体 37">
            <a:extLst>
              <a:ext uri="{FF2B5EF4-FFF2-40B4-BE49-F238E27FC236}">
                <a16:creationId xmlns:a16="http://schemas.microsoft.com/office/drawing/2014/main" id="{F8B041BC-7140-413F-96CD-BA27F7DB8FC6}"/>
              </a:ext>
            </a:extLst>
          </p:cNvPr>
          <p:cNvSpPr/>
          <p:nvPr/>
        </p:nvSpPr>
        <p:spPr>
          <a:xfrm>
            <a:off x="7970512" y="3829408"/>
            <a:ext cx="1575828" cy="1238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t>1,4</a:t>
            </a:r>
            <a:endParaRPr lang="ja-JP" altLang="en-US" sz="4400" b="1" dirty="0"/>
          </a:p>
        </p:txBody>
      </p:sp>
      <p:sp>
        <p:nvSpPr>
          <p:cNvPr id="39" name="平行四辺形 38">
            <a:extLst>
              <a:ext uri="{FF2B5EF4-FFF2-40B4-BE49-F238E27FC236}">
                <a16:creationId xmlns:a16="http://schemas.microsoft.com/office/drawing/2014/main" id="{38203DA0-C4CC-4202-8BE9-764CA6CEE397}"/>
              </a:ext>
            </a:extLst>
          </p:cNvPr>
          <p:cNvSpPr/>
          <p:nvPr/>
        </p:nvSpPr>
        <p:spPr>
          <a:xfrm>
            <a:off x="8058707" y="3858474"/>
            <a:ext cx="1419067" cy="244736"/>
          </a:xfrm>
          <a:prstGeom prst="parallelogram">
            <a:avLst>
              <a:gd name="adj" fmla="val 10168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0" name="直方体 39">
            <a:extLst>
              <a:ext uri="{FF2B5EF4-FFF2-40B4-BE49-F238E27FC236}">
                <a16:creationId xmlns:a16="http://schemas.microsoft.com/office/drawing/2014/main" id="{3FAB4E43-E237-4A0B-AA8B-7323F496F252}"/>
              </a:ext>
            </a:extLst>
          </p:cNvPr>
          <p:cNvSpPr/>
          <p:nvPr/>
        </p:nvSpPr>
        <p:spPr>
          <a:xfrm>
            <a:off x="2368438" y="5254010"/>
            <a:ext cx="1575828" cy="1238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t>2,0</a:t>
            </a:r>
            <a:endParaRPr lang="ja-JP" altLang="en-US" sz="4400" b="1" dirty="0"/>
          </a:p>
        </p:txBody>
      </p:sp>
      <p:sp>
        <p:nvSpPr>
          <p:cNvPr id="41" name="平行四辺形 40">
            <a:extLst>
              <a:ext uri="{FF2B5EF4-FFF2-40B4-BE49-F238E27FC236}">
                <a16:creationId xmlns:a16="http://schemas.microsoft.com/office/drawing/2014/main" id="{87905C67-732F-48F7-AB6D-BB81C5BE6EF0}"/>
              </a:ext>
            </a:extLst>
          </p:cNvPr>
          <p:cNvSpPr/>
          <p:nvPr/>
        </p:nvSpPr>
        <p:spPr>
          <a:xfrm>
            <a:off x="2455805" y="5283441"/>
            <a:ext cx="1419067" cy="244736"/>
          </a:xfrm>
          <a:prstGeom prst="parallelogram">
            <a:avLst>
              <a:gd name="adj" fmla="val 10168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2" name="直方体 41">
            <a:extLst>
              <a:ext uri="{FF2B5EF4-FFF2-40B4-BE49-F238E27FC236}">
                <a16:creationId xmlns:a16="http://schemas.microsoft.com/office/drawing/2014/main" id="{9CCDE5A5-6EC0-4173-964A-2B231067F6E5}"/>
              </a:ext>
            </a:extLst>
          </p:cNvPr>
          <p:cNvSpPr/>
          <p:nvPr/>
        </p:nvSpPr>
        <p:spPr>
          <a:xfrm>
            <a:off x="3753078" y="5254010"/>
            <a:ext cx="1575828" cy="1238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t>2,1</a:t>
            </a:r>
            <a:endParaRPr lang="ja-JP" altLang="en-US" sz="4400" b="1" dirty="0"/>
          </a:p>
        </p:txBody>
      </p:sp>
      <p:sp>
        <p:nvSpPr>
          <p:cNvPr id="43" name="平行四辺形 42">
            <a:extLst>
              <a:ext uri="{FF2B5EF4-FFF2-40B4-BE49-F238E27FC236}">
                <a16:creationId xmlns:a16="http://schemas.microsoft.com/office/drawing/2014/main" id="{B66CEB52-4399-4DC7-9183-EBE66F4348C4}"/>
              </a:ext>
            </a:extLst>
          </p:cNvPr>
          <p:cNvSpPr/>
          <p:nvPr/>
        </p:nvSpPr>
        <p:spPr>
          <a:xfrm>
            <a:off x="3827037" y="5284171"/>
            <a:ext cx="1419067" cy="244736"/>
          </a:xfrm>
          <a:prstGeom prst="parallelogram">
            <a:avLst>
              <a:gd name="adj" fmla="val 10168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4" name="直方体 43">
            <a:extLst>
              <a:ext uri="{FF2B5EF4-FFF2-40B4-BE49-F238E27FC236}">
                <a16:creationId xmlns:a16="http://schemas.microsoft.com/office/drawing/2014/main" id="{CC592E36-DB34-4A27-9874-6E6BC769A0F1}"/>
              </a:ext>
            </a:extLst>
          </p:cNvPr>
          <p:cNvSpPr/>
          <p:nvPr/>
        </p:nvSpPr>
        <p:spPr>
          <a:xfrm>
            <a:off x="5128731" y="5254010"/>
            <a:ext cx="1575828" cy="1238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t>2,2</a:t>
            </a:r>
            <a:endParaRPr lang="ja-JP" altLang="en-US" sz="4400" b="1" dirty="0"/>
          </a:p>
        </p:txBody>
      </p:sp>
      <p:sp>
        <p:nvSpPr>
          <p:cNvPr id="45" name="平行四辺形 44">
            <a:extLst>
              <a:ext uri="{FF2B5EF4-FFF2-40B4-BE49-F238E27FC236}">
                <a16:creationId xmlns:a16="http://schemas.microsoft.com/office/drawing/2014/main" id="{044EE0E6-C762-49E6-BF28-ABBE87F6A438}"/>
              </a:ext>
            </a:extLst>
          </p:cNvPr>
          <p:cNvSpPr/>
          <p:nvPr/>
        </p:nvSpPr>
        <p:spPr>
          <a:xfrm>
            <a:off x="5215954" y="5283441"/>
            <a:ext cx="1419067" cy="244736"/>
          </a:xfrm>
          <a:prstGeom prst="parallelogram">
            <a:avLst>
              <a:gd name="adj" fmla="val 10168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6" name="直方体 45">
            <a:extLst>
              <a:ext uri="{FF2B5EF4-FFF2-40B4-BE49-F238E27FC236}">
                <a16:creationId xmlns:a16="http://schemas.microsoft.com/office/drawing/2014/main" id="{15A00C7D-7CA0-47A9-B423-65FA4E786269}"/>
              </a:ext>
            </a:extLst>
          </p:cNvPr>
          <p:cNvSpPr/>
          <p:nvPr/>
        </p:nvSpPr>
        <p:spPr>
          <a:xfrm>
            <a:off x="6528642" y="5254010"/>
            <a:ext cx="1575828" cy="1238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t>2,3</a:t>
            </a:r>
            <a:endParaRPr lang="ja-JP" altLang="en-US" sz="4400" b="1" dirty="0"/>
          </a:p>
        </p:txBody>
      </p:sp>
      <p:sp>
        <p:nvSpPr>
          <p:cNvPr id="47" name="平行四辺形 46">
            <a:extLst>
              <a:ext uri="{FF2B5EF4-FFF2-40B4-BE49-F238E27FC236}">
                <a16:creationId xmlns:a16="http://schemas.microsoft.com/office/drawing/2014/main" id="{3423DB53-0F6F-44D4-A621-19749D5E57A5}"/>
              </a:ext>
            </a:extLst>
          </p:cNvPr>
          <p:cNvSpPr/>
          <p:nvPr/>
        </p:nvSpPr>
        <p:spPr>
          <a:xfrm>
            <a:off x="6621955" y="5282711"/>
            <a:ext cx="1419067" cy="244736"/>
          </a:xfrm>
          <a:prstGeom prst="parallelogram">
            <a:avLst>
              <a:gd name="adj" fmla="val 10168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8" name="直方体 47">
            <a:extLst>
              <a:ext uri="{FF2B5EF4-FFF2-40B4-BE49-F238E27FC236}">
                <a16:creationId xmlns:a16="http://schemas.microsoft.com/office/drawing/2014/main" id="{4A81472C-3B50-4715-A166-34CCBEBF062D}"/>
              </a:ext>
            </a:extLst>
          </p:cNvPr>
          <p:cNvSpPr/>
          <p:nvPr/>
        </p:nvSpPr>
        <p:spPr>
          <a:xfrm>
            <a:off x="7901946" y="5254010"/>
            <a:ext cx="1575828" cy="123886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t>2,4</a:t>
            </a:r>
            <a:endParaRPr lang="ja-JP" altLang="en-US" sz="4400" b="1" dirty="0"/>
          </a:p>
        </p:txBody>
      </p:sp>
      <p:sp>
        <p:nvSpPr>
          <p:cNvPr id="49" name="平行四辺形 48">
            <a:extLst>
              <a:ext uri="{FF2B5EF4-FFF2-40B4-BE49-F238E27FC236}">
                <a16:creationId xmlns:a16="http://schemas.microsoft.com/office/drawing/2014/main" id="{317CC678-C545-4080-968E-C5CFFBDFCE94}"/>
              </a:ext>
            </a:extLst>
          </p:cNvPr>
          <p:cNvSpPr/>
          <p:nvPr/>
        </p:nvSpPr>
        <p:spPr>
          <a:xfrm>
            <a:off x="7990141" y="5283076"/>
            <a:ext cx="1419067" cy="244736"/>
          </a:xfrm>
          <a:prstGeom prst="parallelogram">
            <a:avLst>
              <a:gd name="adj" fmla="val 10168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32541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88B949-97B6-4038-A399-5B34387A6BE3}"/>
              </a:ext>
            </a:extLst>
          </p:cNvPr>
          <p:cNvSpPr>
            <a:spLocks noGrp="1"/>
          </p:cNvSpPr>
          <p:nvPr>
            <p:ph type="title"/>
          </p:nvPr>
        </p:nvSpPr>
        <p:spPr/>
        <p:txBody>
          <a:bodyPr/>
          <a:lstStyle/>
          <a:p>
            <a:r>
              <a:rPr kumimoji="1" lang="ja-JP" altLang="en-US" dirty="0"/>
              <a:t>多次元配列</a:t>
            </a:r>
          </a:p>
        </p:txBody>
      </p:sp>
      <p:sp>
        <p:nvSpPr>
          <p:cNvPr id="3" name="コンテンツ プレースホルダー 2">
            <a:extLst>
              <a:ext uri="{FF2B5EF4-FFF2-40B4-BE49-F238E27FC236}">
                <a16:creationId xmlns:a16="http://schemas.microsoft.com/office/drawing/2014/main" id="{859D88D2-92F7-4E88-A0FB-171F5796FBE6}"/>
              </a:ext>
            </a:extLst>
          </p:cNvPr>
          <p:cNvSpPr>
            <a:spLocks noGrp="1"/>
          </p:cNvSpPr>
          <p:nvPr>
            <p:ph idx="1"/>
          </p:nvPr>
        </p:nvSpPr>
        <p:spPr/>
        <p:txBody>
          <a:bodyPr/>
          <a:lstStyle/>
          <a:p>
            <a:r>
              <a:rPr lang="en-US" altLang="ja-JP" dirty="0"/>
              <a:t>int</a:t>
            </a:r>
            <a:r>
              <a:rPr lang="ja-JP" altLang="en-US" dirty="0"/>
              <a:t>型で</a:t>
            </a:r>
            <a:r>
              <a:rPr lang="en-US" altLang="ja-JP" dirty="0"/>
              <a:t>3×4</a:t>
            </a:r>
            <a:r>
              <a:rPr lang="ja-JP" altLang="en-US" dirty="0"/>
              <a:t>の二次元配列を宣言</a:t>
            </a:r>
            <a:endParaRPr kumimoji="1" lang="en-US" altLang="ja-JP" dirty="0"/>
          </a:p>
          <a:p>
            <a:pPr marL="914400" lvl="2" indent="0">
              <a:buNone/>
            </a:pPr>
            <a:r>
              <a:rPr lang="en-US" altLang="ja-JP" sz="32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32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a:t>
            </a:r>
            <a:r>
              <a:rPr lang="en-US" altLang="ja-JP" sz="32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3</a:t>
            </a:r>
            <a:r>
              <a:rPr lang="en-US" altLang="ja-JP" sz="32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32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4</a:t>
            </a:r>
            <a:r>
              <a:rPr lang="en-US" altLang="ja-JP" sz="32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p>
          <a:p>
            <a:pPr marL="914400" lvl="2" indent="0">
              <a:buNone/>
            </a:pPr>
            <a:endParaRPr kumimoji="1" lang="en-US" altLang="ja-JP" sz="3600" kern="0" dirty="0">
              <a:solidFill>
                <a:srgbClr val="000000"/>
              </a:solidFill>
              <a:latin typeface="Consolas" panose="020B0609020204030204" pitchFamily="49" charset="0"/>
              <a:ea typeface="ＭＳ Ｐゴシック" panose="020B0600070205080204" pitchFamily="50" charset="-128"/>
            </a:endParaRPr>
          </a:p>
          <a:p>
            <a:r>
              <a:rPr kumimoji="1" lang="ja-JP" altLang="en-US" dirty="0"/>
              <a:t>初期化</a:t>
            </a:r>
            <a:endParaRPr kumimoji="1" lang="en-US" altLang="ja-JP" dirty="0"/>
          </a:p>
          <a:p>
            <a:pPr marL="457200" lvl="1" indent="0">
              <a:buNone/>
            </a:pPr>
            <a:r>
              <a:rPr lang="en-US" altLang="ja-JP"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3</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4</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2</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3</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4</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2</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4</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6</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8</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3</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6</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9</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12</a:t>
            </a:r>
            <a:r>
              <a:rPr lang="en-US" altLang="ja-JP"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kumimoji="1" lang="ja-JP" altLang="en-US" sz="2000" dirty="0"/>
          </a:p>
        </p:txBody>
      </p:sp>
    </p:spTree>
    <p:extLst>
      <p:ext uri="{BB962C8B-B14F-4D97-AF65-F5344CB8AC3E}">
        <p14:creationId xmlns:p14="http://schemas.microsoft.com/office/powerpoint/2010/main" val="204325625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TotalTime>
  <Words>2354</Words>
  <Application>Microsoft Office PowerPoint</Application>
  <PresentationFormat>ワイド画面</PresentationFormat>
  <Paragraphs>658</Paragraphs>
  <Slides>52</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52</vt:i4>
      </vt:variant>
    </vt:vector>
  </HeadingPairs>
  <TitlesOfParts>
    <vt:vector size="63" baseType="lpstr">
      <vt:lpstr>ＭＳ Ｐゴシック</vt:lpstr>
      <vt:lpstr>ＭＳ ゴシック</vt:lpstr>
      <vt:lpstr>游ゴシック</vt:lpstr>
      <vt:lpstr>游ゴシック Light</vt:lpstr>
      <vt:lpstr>游明朝</vt:lpstr>
      <vt:lpstr>Arial</vt:lpstr>
      <vt:lpstr>Cambria Math</vt:lpstr>
      <vt:lpstr>Consolas</vt:lpstr>
      <vt:lpstr>Times New Roman</vt:lpstr>
      <vt:lpstr>Wingdings</vt:lpstr>
      <vt:lpstr>Office テーマ</vt:lpstr>
      <vt:lpstr>入門講習会</vt:lpstr>
      <vt:lpstr>今日やること(寄り道)</vt:lpstr>
      <vt:lpstr>今日やること</vt:lpstr>
      <vt:lpstr>変数のサイズ</vt:lpstr>
      <vt:lpstr>変数のサイズ</vt:lpstr>
      <vt:lpstr>多次元配列</vt:lpstr>
      <vt:lpstr>多次元配列</vt:lpstr>
      <vt:lpstr>多次元配列</vt:lpstr>
      <vt:lpstr>多次元配列</vt:lpstr>
      <vt:lpstr>多次元配列</vt:lpstr>
      <vt:lpstr>PowerPoint プレゼンテーション</vt:lpstr>
      <vt:lpstr>PowerPoint プレゼンテーション</vt:lpstr>
      <vt:lpstr>PowerPoint プレゼンテーション</vt:lpstr>
      <vt:lpstr>PowerPoint プレゼンテーション</vt:lpstr>
      <vt:lpstr>文字列の配列</vt:lpstr>
      <vt:lpstr>文字列の配列</vt:lpstr>
      <vt:lpstr>PowerPoint プレゼンテーション</vt:lpstr>
      <vt:lpstr>文字列の配列</vt:lpstr>
      <vt:lpstr>文字列の配列</vt:lpstr>
      <vt:lpstr>文字列の配列</vt:lpstr>
      <vt:lpstr>文字列の配列</vt:lpstr>
      <vt:lpstr>PowerPoint プレゼンテーション</vt:lpstr>
      <vt:lpstr>PowerPoint プレゼンテーション</vt:lpstr>
      <vt:lpstr>文字列の配列</vt:lpstr>
      <vt:lpstr>関数</vt:lpstr>
      <vt:lpstr>関数</vt:lpstr>
      <vt:lpstr>関数</vt:lpstr>
      <vt:lpstr>関数</vt:lpstr>
      <vt:lpstr>関数(例1)</vt:lpstr>
      <vt:lpstr>関数(例1)</vt:lpstr>
      <vt:lpstr>関数(例1)</vt:lpstr>
      <vt:lpstr>関数(例1)</vt:lpstr>
      <vt:lpstr>関数(例1)</vt:lpstr>
      <vt:lpstr>関数(例1)</vt:lpstr>
      <vt:lpstr>関数(例1)</vt:lpstr>
      <vt:lpstr>関数(例1)</vt:lpstr>
      <vt:lpstr>関数(例2)</vt:lpstr>
      <vt:lpstr>PowerPoint プレゼンテーション</vt:lpstr>
      <vt:lpstr>関数(例3)</vt:lpstr>
      <vt:lpstr>関数(例3)</vt:lpstr>
      <vt:lpstr>関数(例4)</vt:lpstr>
      <vt:lpstr>関数(例4)</vt:lpstr>
      <vt:lpstr>関数(例4)</vt:lpstr>
      <vt:lpstr>関数</vt:lpstr>
      <vt:lpstr>関数</vt:lpstr>
      <vt:lpstr>関数</vt:lpstr>
      <vt:lpstr>関数</vt:lpstr>
      <vt:lpstr>まとめ</vt:lpstr>
      <vt:lpstr>まとめ</vt:lpstr>
      <vt:lpstr>まとめ</vt:lpstr>
      <vt:lpstr>まとめ</vt:lpstr>
      <vt:lpstr>演習</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入門講習会</dc:title>
  <dc:creator>r.yamamoto.032</dc:creator>
  <cp:lastModifiedBy>r.yamamoto.032</cp:lastModifiedBy>
  <cp:revision>144</cp:revision>
  <dcterms:created xsi:type="dcterms:W3CDTF">2018-06-10T01:05:00Z</dcterms:created>
  <dcterms:modified xsi:type="dcterms:W3CDTF">2018-06-12T09:09:16Z</dcterms:modified>
</cp:coreProperties>
</file>