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324" r:id="rId15"/>
    <p:sldId id="269" r:id="rId16"/>
    <p:sldId id="277" r:id="rId17"/>
    <p:sldId id="270" r:id="rId18"/>
    <p:sldId id="323" r:id="rId19"/>
    <p:sldId id="271" r:id="rId20"/>
    <p:sldId id="330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86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06" r:id="rId44"/>
    <p:sldId id="296" r:id="rId45"/>
    <p:sldId id="298" r:id="rId46"/>
    <p:sldId id="299" r:id="rId47"/>
    <p:sldId id="300" r:id="rId48"/>
    <p:sldId id="301" r:id="rId49"/>
    <p:sldId id="307" r:id="rId50"/>
    <p:sldId id="302" r:id="rId51"/>
    <p:sldId id="303" r:id="rId52"/>
    <p:sldId id="304" r:id="rId53"/>
    <p:sldId id="305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22" r:id="rId66"/>
    <p:sldId id="319" r:id="rId67"/>
    <p:sldId id="320" r:id="rId68"/>
    <p:sldId id="321" r:id="rId69"/>
    <p:sldId id="325" r:id="rId70"/>
    <p:sldId id="326" r:id="rId71"/>
    <p:sldId id="327" r:id="rId72"/>
    <p:sldId id="328" r:id="rId73"/>
    <p:sldId id="329" r:id="rId74"/>
    <p:sldId id="331" r:id="rId7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42809-633B-4B17-9BEA-8ABDAC003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81C840-CBBC-4B14-9538-9884C8984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3174A-1789-455D-850E-C4CDBDE1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6A8D7-D265-4B6F-894D-47C70C7F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F9C25-30D1-4FAC-AB15-E3AE3307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70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B5A15-E5AF-4031-842B-17AF2EB3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522BC5-C7B7-4C33-B354-617334BB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5CA5DD-242E-4DB7-AE96-76D5AF1A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CF88D9-06F0-433B-A8BB-A87B2A0D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4E0DD-A7AA-4C6E-BF8A-01A4CAE9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96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489FA2-DF34-42B8-BCA7-F57CD7B14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F71B38-7738-4EA7-BE2D-D7F825028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BBE3-F04D-4009-963C-3474364D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17784-6718-4115-B441-413BADE6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20A716-4246-45A7-864E-A3796B35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85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A44FB-164F-406B-962B-02BCE580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31EF7-2185-41BC-B815-739584C6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794BC8-F2FC-4020-83E0-DB4C2AC1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988EE-131D-467C-9C9C-D3DEEEF4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52346-A9A2-4287-9320-26C17E06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41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86FE5-863C-40D2-95CA-C7EDF976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BD4E2B-863C-461F-B59B-1B19A622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8DDE3-83E2-4D3E-A3B3-60CCE2CB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A80537-B2B1-4FDC-8C2E-A8C62CFE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CF836-42AB-4D4F-BFA9-10085ACE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28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780A8-C4CA-4702-A9D0-10CDD5B4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10FFAF-5CE4-4E95-9694-171248826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74513E-3FBF-4934-BD48-401DAF30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827B3-FFB6-49E5-8FD8-752A0F77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36F761-08A4-40DE-9566-6170E7D6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468476-1046-4F47-AE37-7F1C517A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46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117FC-EF14-446E-BBCD-2714B1B8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3EAF88-6103-45CA-94CD-D9431E78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F48F1A-AA1D-4CA7-9F6C-4C3342BD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D449E1-4369-45A5-AC00-5DE6D2CA9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A3F5F2-2CA0-492C-9153-6AC46AE1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3887E4-374F-4E2B-B6C7-B8C86344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7EE6D3-B5A7-44B6-B228-5BBEE20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2D5915-D590-40AC-8FC6-76D8F3E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10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D78F1-8918-4A9B-A998-03C2BC34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27636C-06BA-4073-9C5B-0F5A138A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F40E49-A3B5-436B-A374-C1AB733D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6313D0-4496-46EF-93AB-CF4EA0B5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309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FC0A0B-FC63-4156-956D-24820471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85500F-C547-406C-9152-7C83C71A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8C5DC-06CA-4FAE-90AF-B0CF104A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86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16020-7DF0-47EE-A29B-75D0E0A5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38E70F-85F1-46FF-91A9-9516A15D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61956E-9CE4-4521-8F48-B79692A7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BAB7D4-EAF6-49C2-B8CA-7609E0D1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FD5972-A876-42C3-8353-4EB9121D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DBE72-01E5-48CE-AD9B-A9F9F47E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255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A9F7B-BDBE-4CF6-BFCF-E0C65FFD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E7D49C-909D-428F-A9C9-1F1A707C1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1B58B-856E-48DF-9510-3E5F8A053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05290-D915-4660-847D-4C1E5419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F6736A-746B-4470-8B65-C98AB887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81DBED-20B3-4B91-929D-AAE89057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3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45277B-CC44-4E9D-B28E-4549DDB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60D0DF-A2E5-4439-AFB2-540D04A03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CCE24-4851-4C4C-B1AB-331893ECF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E05F-1100-4BD1-A188-9CAC1FB27B0A}" type="datetimeFigureOut">
              <a:rPr kumimoji="1" lang="ja-JP" altLang="en-US" smtClean="0"/>
              <a:t>2018/6/19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B0F709-507C-4A7F-92C4-0EEB8DD6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2AEBD-BACE-4442-BA2D-A19077B5E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F923-A989-4377-A905-78ED6AE35C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419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387DD-5AFE-4E00-9120-E79CE8CA5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入門講習会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1E298E-8A62-4919-BCF5-543FB498E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endParaRPr lang="en-US" altLang="ja-JP" dirty="0"/>
          </a:p>
          <a:p>
            <a:r>
              <a:rPr kumimoji="1" lang="ja-JP" altLang="en-US" dirty="0"/>
              <a:t>文字、ビット</a:t>
            </a:r>
          </a:p>
        </p:txBody>
      </p:sp>
    </p:spTree>
    <p:extLst>
      <p:ext uri="{BB962C8B-B14F-4D97-AF65-F5344CB8AC3E}">
        <p14:creationId xmlns:p14="http://schemas.microsoft.com/office/powerpoint/2010/main" val="340323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70B70-7D14-4310-A57D-B3EB654F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FF4CF-8DF2-496A-9E14-43967022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文字コードにもいろいろある</a:t>
            </a:r>
            <a:endParaRPr lang="en-US" altLang="ja-JP" dirty="0"/>
          </a:p>
          <a:p>
            <a:r>
              <a:rPr lang="ja-JP" altLang="en-US" dirty="0"/>
              <a:t>どの文字コードが使われるかは環境依存</a:t>
            </a:r>
            <a:endParaRPr lang="en-US" altLang="ja-JP" dirty="0"/>
          </a:p>
          <a:p>
            <a:r>
              <a:rPr lang="ja-JP" altLang="en-US" dirty="0"/>
              <a:t>英数字はほとんどの場合、</a:t>
            </a:r>
            <a:r>
              <a:rPr lang="en-US" altLang="ja-JP" dirty="0"/>
              <a:t>ASCII</a:t>
            </a:r>
            <a:r>
              <a:rPr lang="ja-JP" altLang="en-US" dirty="0"/>
              <a:t>コードに則している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以降は</a:t>
            </a:r>
            <a:r>
              <a:rPr kumimoji="1" lang="en-US" altLang="ja-JP" dirty="0"/>
              <a:t>ASCII</a:t>
            </a:r>
            <a:r>
              <a:rPr kumimoji="1" lang="ja-JP" altLang="en-US" dirty="0"/>
              <a:t>コードを前提にする</a:t>
            </a:r>
          </a:p>
        </p:txBody>
      </p:sp>
    </p:spTree>
    <p:extLst>
      <p:ext uri="{BB962C8B-B14F-4D97-AF65-F5344CB8AC3E}">
        <p14:creationId xmlns:p14="http://schemas.microsoft.com/office/powerpoint/2010/main" val="328190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7E8FC7E-4F9F-4FFC-9A9A-A3C633820237}"/>
              </a:ext>
            </a:extLst>
          </p:cNvPr>
          <p:cNvSpPr/>
          <p:nvPr/>
        </p:nvSpPr>
        <p:spPr>
          <a:xfrm>
            <a:off x="585019" y="2090172"/>
            <a:ext cx="65900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4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"%d %d %d"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'A'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'B'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'C'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B44A2E6-AF20-4B30-BFFF-F6031DBB0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4214"/>
              </p:ext>
            </p:extLst>
          </p:nvPr>
        </p:nvGraphicFramePr>
        <p:xfrm>
          <a:off x="8871154" y="2361928"/>
          <a:ext cx="2160640" cy="7204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640">
                  <a:extLst>
                    <a:ext uri="{9D8B030D-6E8A-4147-A177-3AD203B41FA5}">
                      <a16:colId xmlns:a16="http://schemas.microsoft.com/office/drawing/2014/main" val="4092673376"/>
                    </a:ext>
                  </a:extLst>
                </a:gridCol>
              </a:tblGrid>
              <a:tr h="720486">
                <a:tc>
                  <a:txBody>
                    <a:bodyPr/>
                    <a:lstStyle/>
                    <a:p>
                      <a:r>
                        <a:rPr kumimoji="1" lang="en-US" altLang="ja-JP" sz="36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65 66 67</a:t>
                      </a:r>
                      <a:endParaRPr kumimoji="1" lang="ja-JP" altLang="en-US" sz="3600" b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9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1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35119F-53D8-4002-B57A-D3BBBE8AA8D2}"/>
              </a:ext>
            </a:extLst>
          </p:cNvPr>
          <p:cNvSpPr/>
          <p:nvPr/>
        </p:nvSpPr>
        <p:spPr>
          <a:xfrm>
            <a:off x="828368" y="1536174"/>
            <a:ext cx="5933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4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for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=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&lt;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26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++) 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"%c"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'A'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+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}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09B7A4C-5DC1-41D6-9695-7D2D778F6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14563"/>
              </p:ext>
            </p:extLst>
          </p:nvPr>
        </p:nvGraphicFramePr>
        <p:xfrm>
          <a:off x="5361040" y="1764618"/>
          <a:ext cx="6253315" cy="7204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53315">
                  <a:extLst>
                    <a:ext uri="{9D8B030D-6E8A-4147-A177-3AD203B41FA5}">
                      <a16:colId xmlns:a16="http://schemas.microsoft.com/office/drawing/2014/main" val="4092673376"/>
                    </a:ext>
                  </a:extLst>
                </a:gridCol>
              </a:tblGrid>
              <a:tr h="720486">
                <a:tc>
                  <a:txBody>
                    <a:bodyPr/>
                    <a:lstStyle/>
                    <a:p>
                      <a:r>
                        <a:rPr kumimoji="1" lang="en-US" altLang="ja-JP" sz="36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ABCDEFGHIJKLMNOPQRSTUVWXYZ</a:t>
                      </a:r>
                      <a:endParaRPr kumimoji="1" lang="ja-JP" altLang="en-US" sz="3600" b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9391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B3548-137D-49E9-B406-04324E0D09CD}"/>
              </a:ext>
            </a:extLst>
          </p:cNvPr>
          <p:cNvSpPr txBox="1"/>
          <p:nvPr/>
        </p:nvSpPr>
        <p:spPr>
          <a:xfrm>
            <a:off x="6931742" y="3429000"/>
            <a:ext cx="4748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アルファベットの文字コードは連続している</a:t>
            </a:r>
          </a:p>
        </p:txBody>
      </p:sp>
    </p:spTree>
    <p:extLst>
      <p:ext uri="{BB962C8B-B14F-4D97-AF65-F5344CB8AC3E}">
        <p14:creationId xmlns:p14="http://schemas.microsoft.com/office/powerpoint/2010/main" val="223247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59A95A-C128-4D26-A3A8-CDD6C82BF6E0}"/>
              </a:ext>
            </a:extLst>
          </p:cNvPr>
          <p:cNvSpPr/>
          <p:nvPr/>
        </p:nvSpPr>
        <p:spPr>
          <a:xfrm>
            <a:off x="806245" y="1720840"/>
            <a:ext cx="5557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4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c;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"%c"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&amp;c);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"%d\n"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c -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'A'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6B51923-CD82-45A6-A02F-2789DED2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25849"/>
              </p:ext>
            </p:extLst>
          </p:nvPr>
        </p:nvGraphicFramePr>
        <p:xfrm>
          <a:off x="8211574" y="2484120"/>
          <a:ext cx="2488381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381">
                  <a:extLst>
                    <a:ext uri="{9D8B030D-6E8A-4147-A177-3AD203B41FA5}">
                      <a16:colId xmlns:a16="http://schemas.microsoft.com/office/drawing/2014/main" val="848269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 (</a:t>
                      </a:r>
                      <a:r>
                        <a:rPr kumimoji="1" lang="ja-JP" altLang="ja-JP" sz="28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kumimoji="1" lang="ja-JP" altLang="ja-JP" sz="2800" b="0" kern="12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2800" b="0" kern="12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17</a:t>
                      </a:r>
                      <a:endParaRPr kumimoji="1" lang="ja-JP" altLang="en-US" sz="2800" b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7763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C871E1-140C-4204-AD0A-496F143E11F9}"/>
              </a:ext>
            </a:extLst>
          </p:cNvPr>
          <p:cNvSpPr txBox="1"/>
          <p:nvPr/>
        </p:nvSpPr>
        <p:spPr>
          <a:xfrm>
            <a:off x="6363929" y="4232787"/>
            <a:ext cx="5361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文字を</a:t>
            </a:r>
            <a:r>
              <a:rPr kumimoji="1" lang="en-US" altLang="ja-JP" sz="3200" dirty="0"/>
              <a:t>‘A’</a:t>
            </a:r>
            <a:r>
              <a:rPr kumimoji="1" lang="ja-JP" altLang="en-US" sz="3200" dirty="0"/>
              <a:t>で引けば、</a:t>
            </a:r>
            <a:r>
              <a:rPr kumimoji="1" lang="en-US" altLang="ja-JP" sz="3200" dirty="0"/>
              <a:t>A</a:t>
            </a:r>
            <a:r>
              <a:rPr kumimoji="1" lang="ja-JP" altLang="en-US" sz="3200" dirty="0"/>
              <a:t>から何番目の文字かが出る</a:t>
            </a:r>
          </a:p>
        </p:txBody>
      </p:sp>
    </p:spTree>
    <p:extLst>
      <p:ext uri="{BB962C8B-B14F-4D97-AF65-F5344CB8AC3E}">
        <p14:creationId xmlns:p14="http://schemas.microsoft.com/office/powerpoint/2010/main" val="300439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DDB2060-3395-46B9-85EA-52F5B4B732E8}"/>
              </a:ext>
            </a:extLst>
          </p:cNvPr>
          <p:cNvSpPr/>
          <p:nvPr/>
        </p:nvSpPr>
        <p:spPr>
          <a:xfrm>
            <a:off x="894736" y="26441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&lt;= c &amp;&amp; c &lt;= 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E1A899-7B93-4236-9933-2F8AFE0ABD18}"/>
              </a:ext>
            </a:extLst>
          </p:cNvPr>
          <p:cNvSpPr txBox="1"/>
          <p:nvPr/>
        </p:nvSpPr>
        <p:spPr>
          <a:xfrm>
            <a:off x="7381569" y="3629055"/>
            <a:ext cx="382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</a:t>
            </a:r>
            <a:r>
              <a:rPr kumimoji="1" lang="ja-JP" altLang="en-US" sz="3200" dirty="0"/>
              <a:t>が大英字かどうか</a:t>
            </a:r>
          </a:p>
        </p:txBody>
      </p:sp>
    </p:spTree>
    <p:extLst>
      <p:ext uri="{BB962C8B-B14F-4D97-AF65-F5344CB8AC3E}">
        <p14:creationId xmlns:p14="http://schemas.microsoft.com/office/powerpoint/2010/main" val="252374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2F1F2-4877-4C5B-A08B-3424B732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A</a:t>
            </a:r>
            <a:r>
              <a:rPr kumimoji="1" lang="ja-JP" altLang="en-US" dirty="0"/>
              <a:t>の別解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C7C449-D782-40EF-B5F5-A0EF6D307D37}"/>
              </a:ext>
            </a:extLst>
          </p:cNvPr>
          <p:cNvSpPr/>
          <p:nvPr/>
        </p:nvSpPr>
        <p:spPr>
          <a:xfrm>
            <a:off x="838200" y="1782372"/>
            <a:ext cx="82320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S[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5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ans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"%s"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S);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ans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= (S[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 -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'0'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+ (S[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 -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'0'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+ (S[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 -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'0'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"%d\n"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ans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7A849F-92D6-4E24-864C-5865B3E4ED6B}"/>
              </a:ext>
            </a:extLst>
          </p:cNvPr>
          <p:cNvSpPr txBox="1"/>
          <p:nvPr/>
        </p:nvSpPr>
        <p:spPr>
          <a:xfrm>
            <a:off x="6526160" y="1203425"/>
            <a:ext cx="460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※0</a:t>
            </a:r>
            <a:r>
              <a:rPr kumimoji="1" lang="ja-JP" altLang="en-US" sz="2000" dirty="0"/>
              <a:t>と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で構成された長さ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の文字列から、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の個数を数える問題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65D57F-21CC-421E-9254-7604F2DCAEC1}"/>
              </a:ext>
            </a:extLst>
          </p:cNvPr>
          <p:cNvSpPr txBox="1"/>
          <p:nvPr/>
        </p:nvSpPr>
        <p:spPr>
          <a:xfrm>
            <a:off x="6740013" y="2259426"/>
            <a:ext cx="4822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「文字としての数字」を</a:t>
            </a:r>
            <a:r>
              <a:rPr lang="en-US" altLang="ja-JP" sz="3200" dirty="0"/>
              <a:t>’0’</a:t>
            </a:r>
            <a:r>
              <a:rPr lang="ja-JP" altLang="en-US" sz="3200" dirty="0"/>
              <a:t>で引けば、整数値としての数字が出てくる。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004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8B01D-935D-45BF-AF09-B33CA2AD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716" y="351671"/>
            <a:ext cx="5201265" cy="1325563"/>
          </a:xfrm>
        </p:spPr>
        <p:txBody>
          <a:bodyPr/>
          <a:lstStyle/>
          <a:p>
            <a:r>
              <a:rPr kumimoji="1" lang="ja-JP" altLang="en-US" dirty="0"/>
              <a:t>おまけ</a:t>
            </a:r>
            <a:r>
              <a:rPr lang="en-US" altLang="ja-JP" dirty="0"/>
              <a:t>: </a:t>
            </a:r>
            <a:r>
              <a:rPr lang="ja-JP" altLang="en-US" dirty="0"/>
              <a:t>文字列走査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DCCB8-C295-47A9-9828-B262376C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277" y="1677234"/>
            <a:ext cx="4544961" cy="4351338"/>
          </a:xfrm>
        </p:spPr>
        <p:txBody>
          <a:bodyPr/>
          <a:lstStyle/>
          <a:p>
            <a:r>
              <a:rPr kumimoji="1" lang="ja-JP" altLang="en-US" dirty="0"/>
              <a:t>入力文字列が回文かどうかを判定するプログラム</a:t>
            </a:r>
            <a:endParaRPr kumimoji="1" lang="en-US" altLang="ja-JP" dirty="0"/>
          </a:p>
          <a:p>
            <a:r>
              <a:rPr kumimoji="1" lang="ja-JP" altLang="en-US" dirty="0"/>
              <a:t>走査用の変数を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つ用意すると書きやすい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E79912-B513-49BB-B472-ACA0C8DC62FB}"/>
              </a:ext>
            </a:extLst>
          </p:cNvPr>
          <p:cNvSpPr/>
          <p:nvPr/>
        </p:nvSpPr>
        <p:spPr>
          <a:xfrm>
            <a:off x="585019" y="351671"/>
            <a:ext cx="648437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16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16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string.h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str[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100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flag = 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l, r;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"%s"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str);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l = 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r = 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strlen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(str) - 1;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while</a:t>
            </a:r>
            <a:r>
              <a:rPr lang="ja-JP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　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(l &lt; r) {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if</a:t>
            </a:r>
            <a:r>
              <a:rPr lang="ja-JP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　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(str[l] != str[r]) {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    flag = 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break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}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l++;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r--;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}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if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(flag) 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"Yes\n"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else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16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"No\n"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609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F4080-6194-4B06-B389-A9A2E0FA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har</a:t>
            </a:r>
            <a:r>
              <a:rPr kumimoji="1" lang="ja-JP" altLang="en-US" dirty="0"/>
              <a:t>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1FCC2F-B4BE-42EB-8D29-02645412D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 </a:t>
            </a:r>
            <a:r>
              <a:rPr kumimoji="1" lang="en-US" altLang="ja-JP" dirty="0"/>
              <a:t>= </a:t>
            </a:r>
            <a:r>
              <a:rPr kumimoji="1" lang="ja-JP" altLang="en-US" dirty="0"/>
              <a:t>整数値</a:t>
            </a:r>
            <a:endParaRPr kumimoji="1" lang="en-US" altLang="ja-JP" dirty="0"/>
          </a:p>
          <a:p>
            <a:r>
              <a:rPr lang="en-US" altLang="ja-JP" dirty="0"/>
              <a:t>char</a:t>
            </a:r>
            <a:r>
              <a:rPr lang="ja-JP" altLang="en-US" dirty="0"/>
              <a:t>型は文字を入れる型</a:t>
            </a:r>
            <a:endParaRPr lang="en-US" altLang="ja-JP" dirty="0"/>
          </a:p>
          <a:p>
            <a:r>
              <a:rPr kumimoji="1" lang="ja-JP" altLang="en-US" dirty="0"/>
              <a:t>ということは</a:t>
            </a:r>
            <a:r>
              <a:rPr kumimoji="1" lang="en-US" altLang="ja-JP" dirty="0"/>
              <a:t>char</a:t>
            </a:r>
            <a:r>
              <a:rPr kumimoji="1" lang="ja-JP" altLang="en-US" dirty="0"/>
              <a:t>型は整数値を入れる型？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実は、内部表現は</a:t>
            </a:r>
            <a:r>
              <a:rPr lang="en-US" altLang="ja-JP" dirty="0"/>
              <a:t>int</a:t>
            </a:r>
            <a:r>
              <a:rPr lang="ja-JP" altLang="en-US" dirty="0"/>
              <a:t>も</a:t>
            </a:r>
            <a:r>
              <a:rPr lang="en-US" altLang="ja-JP" dirty="0"/>
              <a:t>char</a:t>
            </a:r>
            <a:r>
              <a:rPr lang="ja-JP" altLang="en-US" dirty="0"/>
              <a:t>も同じ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int</a:t>
            </a:r>
            <a:r>
              <a:rPr kumimoji="1" lang="ja-JP" altLang="en-US" dirty="0"/>
              <a:t>の方がサイズが大きい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961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DC49B-771E-42C3-97F3-6F0F68FA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文字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C16F2-9D0D-4D8C-9790-232FC334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文字は内部的には整数値</a:t>
            </a:r>
            <a:endParaRPr kumimoji="1" lang="en-US" altLang="ja-JP" dirty="0"/>
          </a:p>
          <a:p>
            <a:r>
              <a:rPr kumimoji="1" lang="ja-JP" altLang="en-US" dirty="0"/>
              <a:t>文字と整数の対応関係を「文字コード」という</a:t>
            </a:r>
            <a:endParaRPr kumimoji="1" lang="en-US" altLang="ja-JP" dirty="0"/>
          </a:p>
          <a:p>
            <a:r>
              <a:rPr kumimoji="1" lang="ja-JP" altLang="en-US" dirty="0"/>
              <a:t>文字を整数とみると</a:t>
            </a:r>
            <a:r>
              <a:rPr lang="en-US" altLang="ja-JP" dirty="0"/>
              <a:t>for</a:t>
            </a:r>
            <a:r>
              <a:rPr lang="ja-JP" altLang="en-US" dirty="0"/>
              <a:t>や</a:t>
            </a:r>
            <a:r>
              <a:rPr lang="en-US" altLang="ja-JP" dirty="0"/>
              <a:t>if</a:t>
            </a:r>
            <a:r>
              <a:rPr lang="ja-JP" altLang="en-US" dirty="0"/>
              <a:t>で色々できる</a:t>
            </a:r>
            <a:endParaRPr lang="en-US" altLang="ja-JP" dirty="0"/>
          </a:p>
          <a:p>
            <a:r>
              <a:rPr kumimoji="1" lang="en-US" altLang="ja-JP" dirty="0"/>
              <a:t>char</a:t>
            </a:r>
            <a:r>
              <a:rPr kumimoji="1" lang="ja-JP" altLang="en-US" dirty="0"/>
              <a:t>型 </a:t>
            </a:r>
            <a:r>
              <a:rPr kumimoji="1" lang="en-US" altLang="ja-JP" dirty="0"/>
              <a:t>= </a:t>
            </a:r>
            <a:r>
              <a:rPr kumimoji="1" lang="ja-JP" altLang="en-US" dirty="0"/>
              <a:t>サイズの小さな</a:t>
            </a:r>
            <a:r>
              <a:rPr kumimoji="1" lang="en-US" altLang="ja-JP" dirty="0"/>
              <a:t>int</a:t>
            </a:r>
            <a:r>
              <a:rPr kumimoji="1" lang="ja-JP" altLang="en-US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103891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7C4BE-18BE-439E-A6BF-BA029A85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9D53C-96C4-4793-8206-DBCDFB65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コンピューターは</a:t>
            </a:r>
            <a:r>
              <a:rPr lang="en-US" altLang="ja-JP" dirty="0"/>
              <a:t>2</a:t>
            </a:r>
            <a:r>
              <a:rPr lang="ja-JP" altLang="en-US" dirty="0"/>
              <a:t>進数でデータを処理している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進数について学ぼう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b="1" dirty="0"/>
              <a:t>スライド作成に力尽きた</a:t>
            </a:r>
            <a:endParaRPr lang="en-US" altLang="ja-JP" b="1" dirty="0"/>
          </a:p>
          <a:p>
            <a:r>
              <a:rPr lang="en-US" altLang="ja-JP" b="1" dirty="0"/>
              <a:t>pdf</a:t>
            </a:r>
            <a:r>
              <a:rPr lang="ja-JP" altLang="en-US" b="1" dirty="0"/>
              <a:t>版の資料に詳しい話は載ってる</a:t>
            </a:r>
            <a:endParaRPr lang="en-US" altLang="ja-JP" b="1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761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96797-7688-4BEC-9662-B80523B8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今日やること</a:t>
            </a:r>
            <a:r>
              <a:rPr lang="en-US" altLang="ja-JP" dirty="0"/>
              <a:t>(</a:t>
            </a:r>
            <a:r>
              <a:rPr lang="ja-JP" altLang="en-US" dirty="0"/>
              <a:t>寄り道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802E8-DC86-41EE-B6D5-DF3C56A6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符号なし</a:t>
            </a:r>
            <a:r>
              <a:rPr kumimoji="1" lang="en-US" altLang="ja-JP" dirty="0"/>
              <a:t>/</a:t>
            </a:r>
            <a:r>
              <a:rPr kumimoji="1" lang="ja-JP" altLang="en-US" dirty="0"/>
              <a:t>符号あり変数</a:t>
            </a:r>
          </a:p>
        </p:txBody>
      </p:sp>
    </p:spTree>
    <p:extLst>
      <p:ext uri="{BB962C8B-B14F-4D97-AF65-F5344CB8AC3E}">
        <p14:creationId xmlns:p14="http://schemas.microsoft.com/office/powerpoint/2010/main" val="116939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01DED-26DB-4CFD-8FE4-55AE7667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5CAEA-FBD8-4CBB-8572-145BA6B3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分からない人がいたらここで説明します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981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18895-EB2F-4ECA-940F-BA942099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9BEFC3-8943-484E-BDBC-CBFC4949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進数の桁一つひとつを「ビット」という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)8</a:t>
            </a:r>
            <a:r>
              <a:rPr lang="ja-JP" altLang="en-US" dirty="0"/>
              <a:t>ビットの数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AF5DC97-BC52-4A4F-937A-C3791466B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71983"/>
              </p:ext>
            </p:extLst>
          </p:nvPr>
        </p:nvGraphicFramePr>
        <p:xfrm>
          <a:off x="2496000" y="3120523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298600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2854146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526392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0721722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6178977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1608F2-39F7-4488-AAD1-0413D684ABF5}"/>
              </a:ext>
            </a:extLst>
          </p:cNvPr>
          <p:cNvSpPr txBox="1"/>
          <p:nvPr/>
        </p:nvSpPr>
        <p:spPr>
          <a:xfrm>
            <a:off x="5125066" y="5084588"/>
            <a:ext cx="35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ビットが「立っている」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9B589A9-7FF7-464C-BC1C-9AC656D7D56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038168" y="4129548"/>
            <a:ext cx="3856704" cy="955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2F9823D-E4A0-4D24-8BB8-36C0AFABAAA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896465" y="4129548"/>
            <a:ext cx="1998407" cy="955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AA34A29-E604-4EA8-8776-C4BA90B02A5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656006" y="4129548"/>
            <a:ext cx="1238866" cy="955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CC704A3-B67E-4762-AC0C-40BCB797196E}"/>
              </a:ext>
            </a:extLst>
          </p:cNvPr>
          <p:cNvCxnSpPr>
            <a:stCxn id="5" idx="0"/>
          </p:cNvCxnSpPr>
          <p:nvPr/>
        </p:nvCxnSpPr>
        <p:spPr>
          <a:xfrm flipV="1">
            <a:off x="6894872" y="4129548"/>
            <a:ext cx="516193" cy="955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D6E4F46-7884-480B-AB18-BF4CACFA76BF}"/>
              </a:ext>
            </a:extLst>
          </p:cNvPr>
          <p:cNvCxnSpPr>
            <a:stCxn id="5" idx="0"/>
          </p:cNvCxnSpPr>
          <p:nvPr/>
        </p:nvCxnSpPr>
        <p:spPr>
          <a:xfrm flipV="1">
            <a:off x="6894872" y="4188542"/>
            <a:ext cx="1460089" cy="8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2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8F6D2-20C7-4FE3-A2AA-8BC165F1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D3D26A-20A2-4714-9FF9-6F477652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各ビットに「ある状態が真か偽か」という状態を入れられる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 </a:t>
            </a:r>
            <a:r>
              <a:rPr lang="ja-JP" altLang="en-US" dirty="0"/>
              <a:t>授業に出席しているか否か</a:t>
            </a:r>
            <a:r>
              <a:rPr lang="en-US" altLang="ja-JP" dirty="0"/>
              <a:t>(</a:t>
            </a:r>
            <a:r>
              <a:rPr lang="ja-JP" altLang="en-US" dirty="0"/>
              <a:t>０なら欠席</a:t>
            </a:r>
            <a:r>
              <a:rPr lang="en-US" altLang="ja-JP" dirty="0"/>
              <a:t>, 1</a:t>
            </a:r>
            <a:r>
              <a:rPr lang="ja-JP" altLang="en-US" dirty="0"/>
              <a:t>なら出席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太郎君と三郎君は出席していると分かる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5A5FD65-2EB4-4D14-BE8A-B0838EFCA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93022"/>
              </p:ext>
            </p:extLst>
          </p:nvPr>
        </p:nvGraphicFramePr>
        <p:xfrm>
          <a:off x="4746000" y="3334375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465830-7000-427F-8E92-E8EA3D8173F8}"/>
              </a:ext>
            </a:extLst>
          </p:cNvPr>
          <p:cNvSpPr txBox="1"/>
          <p:nvPr/>
        </p:nvSpPr>
        <p:spPr>
          <a:xfrm>
            <a:off x="6504565" y="4358388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FAE6-0970-4F86-8DAA-373ED75D92CC}"/>
              </a:ext>
            </a:extLst>
          </p:cNvPr>
          <p:cNvSpPr txBox="1"/>
          <p:nvPr/>
        </p:nvSpPr>
        <p:spPr>
          <a:xfrm>
            <a:off x="5616678" y="4369311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396669-31EB-499F-A583-057DD47AAE94}"/>
              </a:ext>
            </a:extLst>
          </p:cNvPr>
          <p:cNvSpPr txBox="1"/>
          <p:nvPr/>
        </p:nvSpPr>
        <p:spPr>
          <a:xfrm>
            <a:off x="4616245" y="4380234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</p:spTree>
    <p:extLst>
      <p:ext uri="{BB962C8B-B14F-4D97-AF65-F5344CB8AC3E}">
        <p14:creationId xmlns:p14="http://schemas.microsoft.com/office/powerpoint/2010/main" val="209380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8F6D2-20C7-4FE3-A2AA-8BC165F1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D3D26A-20A2-4714-9FF9-6F477652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4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複数のビットを塊で扱えば、値も表現できる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 </a:t>
            </a:r>
            <a:r>
              <a:rPr lang="ja-JP" altLang="en-US" dirty="0"/>
              <a:t>所有するパンの数</a:t>
            </a:r>
            <a:r>
              <a:rPr lang="en-US" altLang="ja-JP" dirty="0"/>
              <a:t>(0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太郎君は</a:t>
            </a:r>
            <a:r>
              <a:rPr lang="en-US" altLang="ja-JP" dirty="0"/>
              <a:t>2</a:t>
            </a:r>
            <a:r>
              <a:rPr lang="ja-JP" altLang="en-US" dirty="0"/>
              <a:t>個、次郎君は</a:t>
            </a:r>
            <a:r>
              <a:rPr lang="en-US" altLang="ja-JP" dirty="0"/>
              <a:t>2</a:t>
            </a:r>
            <a:r>
              <a:rPr lang="ja-JP" altLang="en-US" dirty="0"/>
              <a:t>個、三郎君は</a:t>
            </a:r>
            <a:r>
              <a:rPr lang="en-US" altLang="ja-JP" dirty="0"/>
              <a:t>3</a:t>
            </a:r>
            <a:r>
              <a:rPr lang="ja-JP" altLang="en-US" dirty="0"/>
              <a:t>個のパンを持っていると分かる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5A5FD65-2EB4-4D14-BE8A-B0838EFCA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51591"/>
              </p:ext>
            </p:extLst>
          </p:nvPr>
        </p:nvGraphicFramePr>
        <p:xfrm>
          <a:off x="3396000" y="3334375"/>
          <a:ext cx="54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70107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872579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657099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465830-7000-427F-8E92-E8EA3D8173F8}"/>
              </a:ext>
            </a:extLst>
          </p:cNvPr>
          <p:cNvSpPr txBox="1"/>
          <p:nvPr/>
        </p:nvSpPr>
        <p:spPr>
          <a:xfrm>
            <a:off x="7386486" y="4358388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FAE6-0970-4F86-8DAA-373ED75D92CC}"/>
              </a:ext>
            </a:extLst>
          </p:cNvPr>
          <p:cNvSpPr txBox="1"/>
          <p:nvPr/>
        </p:nvSpPr>
        <p:spPr>
          <a:xfrm>
            <a:off x="5616678" y="4369311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396669-31EB-499F-A583-057DD47AAE94}"/>
              </a:ext>
            </a:extLst>
          </p:cNvPr>
          <p:cNvSpPr txBox="1"/>
          <p:nvPr/>
        </p:nvSpPr>
        <p:spPr>
          <a:xfrm>
            <a:off x="3760839" y="4380234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</p:spTree>
    <p:extLst>
      <p:ext uri="{BB962C8B-B14F-4D97-AF65-F5344CB8AC3E}">
        <p14:creationId xmlns:p14="http://schemas.microsoft.com/office/powerpoint/2010/main" val="422116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5F691-E2B3-4FCA-AB2F-AF3E52CE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ビット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2E70D8-C93A-4D4A-B6C1-21DDAF0FA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7774" cy="4351338"/>
              </a:xfrm>
            </p:spPr>
            <p:txBody>
              <a:bodyPr/>
              <a:lstStyle/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ビットの数は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通りの</m:t>
                    </m:r>
                  </m:oMath>
                </a14:m>
                <a:r>
                  <a:rPr kumimoji="1" lang="ja-JP" altLang="en-US" dirty="0"/>
                  <a:t>表現力を持つ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(</a:t>
                </a:r>
                <a:r>
                  <a:rPr lang="ja-JP" altLang="en-US" dirty="0"/>
                  <a:t>例</a:t>
                </a:r>
                <a:r>
                  <a:rPr lang="en-US" altLang="ja-JP" dirty="0"/>
                  <a:t>) 3</a:t>
                </a:r>
                <a:r>
                  <a:rPr lang="ja-JP" altLang="en-US" dirty="0"/>
                  <a:t>ビットの数は</a:t>
                </a:r>
                <a:r>
                  <a:rPr lang="en-US" altLang="ja-JP" dirty="0"/>
                  <a:t>000, 001, 010, 011, 100, 101, 110, 111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8</a:t>
                </a:r>
                <a:r>
                  <a:rPr lang="ja-JP" altLang="en-US" dirty="0"/>
                  <a:t>通り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今まで使ってきた変数も内部では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進数で表現されている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表現方法は符号なし</a:t>
                </a:r>
                <a:r>
                  <a:rPr lang="ja-JP" altLang="en-US" dirty="0"/>
                  <a:t>整数、符号あり整数、実数などでそれぞれ異なる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割愛</a:t>
                </a:r>
                <a:r>
                  <a:rPr lang="en-US" altLang="ja-JP" dirty="0"/>
                  <a:t>)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2E70D8-C93A-4D4A-B6C1-21DDAF0FA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7774" cy="4351338"/>
              </a:xfrm>
              <a:blipFill>
                <a:blip r:embed="rId2"/>
                <a:stretch>
                  <a:fillRect l="-1182" t="-2241" r="-3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54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2A92D-33A3-4157-8700-7DD63781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変数のサイズ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CDFB38-E586-4364-9662-7F96FEB4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083"/>
            <a:ext cx="10515600" cy="4657879"/>
          </a:xfrm>
        </p:spPr>
        <p:txBody>
          <a:bodyPr/>
          <a:lstStyle/>
          <a:p>
            <a:r>
              <a:rPr lang="ja-JP" altLang="en-US" dirty="0"/>
              <a:t>変数の入れられる値には限度がある</a:t>
            </a:r>
            <a:endParaRPr lang="en-US" altLang="ja-JP" dirty="0"/>
          </a:p>
          <a:p>
            <a:r>
              <a:rPr lang="ja-JP" altLang="en-US" dirty="0"/>
              <a:t>入れられるサイズはビットを用いて表現する</a:t>
            </a:r>
            <a:endParaRPr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ビット </a:t>
            </a:r>
            <a:r>
              <a:rPr lang="en-US" altLang="ja-JP" dirty="0"/>
              <a:t>= 1</a:t>
            </a:r>
            <a:r>
              <a:rPr lang="ja-JP" altLang="en-US" dirty="0"/>
              <a:t>バイト</a:t>
            </a:r>
            <a:endParaRPr lang="en-US" altLang="ja-JP" dirty="0"/>
          </a:p>
          <a:p>
            <a:r>
              <a:rPr lang="ja-JP" altLang="en-US" dirty="0"/>
              <a:t>サイズは処理系定義だが、多くの環境ではこうなる？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9D299D-098B-4072-A585-AD1BE828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79" y="3728449"/>
            <a:ext cx="10165042" cy="2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2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37B23-1429-4ECC-8069-646D00EF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FE3B74-FCB4-4949-8612-6C801559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ビットを操作するための演算子が用意されている</a:t>
            </a:r>
            <a:endParaRPr kumimoji="1" lang="en-US" altLang="ja-JP" dirty="0"/>
          </a:p>
          <a:p>
            <a:r>
              <a:rPr kumimoji="1" lang="ja-JP" altLang="en-US" dirty="0"/>
              <a:t>まずは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ビット同士の演算子から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544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80F4A-08FA-490C-947E-9E05482A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9CA20-D0A3-436B-8CFF-1C731265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not</a:t>
            </a:r>
            <a:r>
              <a:rPr lang="en-US" altLang="ja-JP" dirty="0"/>
              <a:t> : </a:t>
            </a:r>
            <a:r>
              <a:rPr lang="ja-JP" altLang="ja-JP" dirty="0"/>
              <a:t>ビットを反転させる。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ja-JP" dirty="0"/>
              <a:t>あるビットとその演算との関係を表したものを真理値表という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55C7E6-6A45-4F6F-83D5-4FC3E758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74" y="2691581"/>
            <a:ext cx="4484251" cy="22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1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6117E-8B7B-42E4-AB33-3629265E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799DB4-3666-4498-85D6-50F1D208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or</a:t>
            </a:r>
            <a:r>
              <a:rPr kumimoji="1" lang="en-US" altLang="ja-JP" dirty="0"/>
              <a:t> : </a:t>
            </a:r>
            <a:r>
              <a:rPr lang="ja-JP" altLang="ja-JP" dirty="0"/>
              <a:t>二つのビットを比較して、二つのどちらか一方でも</a:t>
            </a:r>
            <a:r>
              <a:rPr lang="en-US" altLang="ja-JP" dirty="0"/>
              <a:t>1</a:t>
            </a:r>
            <a:r>
              <a:rPr lang="ja-JP" altLang="ja-JP" dirty="0"/>
              <a:t>なら結果として</a:t>
            </a:r>
            <a:r>
              <a:rPr lang="en-US" altLang="ja-JP" dirty="0"/>
              <a:t>1</a:t>
            </a:r>
            <a:r>
              <a:rPr lang="ja-JP" altLang="ja-JP" dirty="0"/>
              <a:t>を返す。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EB95143-BA38-41C9-8178-590FD93C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43" y="3050499"/>
            <a:ext cx="5287914" cy="29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63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4FF53-21F3-41AB-B0BD-55CA954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211D0F-F9DE-494E-9E99-7A1318F6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nd :</a:t>
            </a:r>
            <a:r>
              <a:rPr lang="ja-JP" altLang="ja-JP" dirty="0"/>
              <a:t>二つのビットを比較して、二つのどちらとも</a:t>
            </a:r>
            <a:r>
              <a:rPr lang="en-US" altLang="ja-JP" dirty="0"/>
              <a:t>1</a:t>
            </a:r>
            <a:r>
              <a:rPr lang="ja-JP" altLang="ja-JP" dirty="0"/>
              <a:t>なら結果として</a:t>
            </a:r>
            <a:r>
              <a:rPr lang="en-US" altLang="ja-JP" dirty="0"/>
              <a:t>1</a:t>
            </a:r>
            <a:r>
              <a:rPr lang="ja-JP" altLang="ja-JP" dirty="0"/>
              <a:t>を返す。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10E5DF-1301-4E91-A8EE-0097E9E9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14" y="3013023"/>
            <a:ext cx="5112172" cy="28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0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98DE-D0AB-43D4-BB90-3E896122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今日やること</a:t>
            </a:r>
            <a:r>
              <a:rPr kumimoji="1" lang="en-US" altLang="ja-JP" dirty="0"/>
              <a:t>(</a:t>
            </a:r>
            <a:r>
              <a:rPr kumimoji="1" lang="ja-JP" altLang="en-US" dirty="0"/>
              <a:t>文字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80641-33CC-46EC-A849-732B2650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文字コード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char</a:t>
            </a:r>
            <a:r>
              <a:rPr lang="ja-JP" altLang="en-US" dirty="0"/>
              <a:t>型変数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文字列走査の一例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263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ABF26-A5DB-4157-B53E-8FAA0F53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A7D96-A74C-40F1-BD26-D883CC07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en-US" altLang="ja-JP" dirty="0"/>
              <a:t> : </a:t>
            </a:r>
            <a:r>
              <a:rPr lang="ja-JP" altLang="ja-JP" dirty="0"/>
              <a:t>二つのビットを比較して、二つのどちらか一方のみが</a:t>
            </a:r>
            <a:r>
              <a:rPr lang="en-US" altLang="ja-JP" dirty="0"/>
              <a:t>1</a:t>
            </a:r>
            <a:r>
              <a:rPr lang="ja-JP" altLang="ja-JP" dirty="0"/>
              <a:t>なら</a:t>
            </a:r>
            <a:r>
              <a:rPr lang="en-US" altLang="ja-JP" dirty="0"/>
              <a:t>1</a:t>
            </a:r>
            <a:r>
              <a:rPr lang="ja-JP" altLang="ja-JP" dirty="0"/>
              <a:t>を返す。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363B39-D2F1-49E3-9582-660A781C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56" y="3011603"/>
            <a:ext cx="5175888" cy="28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30588-DD15-4176-8C3C-6DBF2F86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ビット演算子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0C084-B8C5-4717-8179-C81DD362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ちなみに</a:t>
            </a:r>
            <a:r>
              <a:rPr kumimoji="1" lang="en-US" altLang="ja-JP" dirty="0"/>
              <a:t>or, and, </a:t>
            </a:r>
            <a:r>
              <a:rPr kumimoji="1" lang="en-US" altLang="ja-JP" dirty="0" err="1"/>
              <a:t>xor</a:t>
            </a:r>
            <a:r>
              <a:rPr kumimoji="1" lang="ja-JP" altLang="en-US" dirty="0" err="1"/>
              <a:t>には</a:t>
            </a:r>
            <a:r>
              <a:rPr kumimoji="1" lang="ja-JP" altLang="en-US" dirty="0"/>
              <a:t>交換法則</a:t>
            </a:r>
            <a:r>
              <a:rPr kumimoji="1" lang="en-US" altLang="ja-JP" dirty="0"/>
              <a:t>/</a:t>
            </a:r>
            <a:r>
              <a:rPr kumimoji="1" lang="ja-JP" altLang="en-US" dirty="0"/>
              <a:t>結合法則が成り立つ</a:t>
            </a:r>
            <a:endParaRPr kumimoji="1" lang="en-US" altLang="ja-JP" dirty="0"/>
          </a:p>
          <a:p>
            <a:r>
              <a:rPr kumimoji="1" lang="ja-JP" altLang="en-US" dirty="0"/>
              <a:t>これらの演算を</a:t>
            </a:r>
            <a:r>
              <a:rPr lang="en-US" altLang="ja-JP" dirty="0"/>
              <a:t>2</a:t>
            </a:r>
            <a:r>
              <a:rPr kumimoji="1" lang="ja-JP" altLang="en-US" dirty="0"/>
              <a:t>進数の各ビットについて行うのが、ビット演算子</a:t>
            </a:r>
            <a:endParaRPr kumimoji="1"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言語では次のような記号を用いる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D8B2A-6297-4432-B5A2-793BCFA053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26" r="48900" b="15015"/>
          <a:stretch/>
        </p:blipFill>
        <p:spPr>
          <a:xfrm>
            <a:off x="3558545" y="3834580"/>
            <a:ext cx="5074909" cy="27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7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14E557-48C4-452F-9AD2-909B11BA8D5A}"/>
              </a:ext>
            </a:extLst>
          </p:cNvPr>
          <p:cNvSpPr/>
          <p:nvPr/>
        </p:nvSpPr>
        <p:spPr>
          <a:xfrm>
            <a:off x="658761" y="1690062"/>
            <a:ext cx="86695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{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   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x, y;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   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"%u %u"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&amp;x, &amp;y);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   </a:t>
            </a:r>
            <a:r>
              <a:rPr lang="en-US" altLang="ja-JP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"%u\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n%u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\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n%u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\</a:t>
            </a:r>
            <a:r>
              <a:rPr lang="en-US" altLang="ja-JP" sz="20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n%u</a:t>
            </a:r>
            <a:r>
              <a:rPr lang="en-US" altLang="ja-JP" sz="20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\n"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~x, x | y, x &amp; y, x ^ y);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   </a:t>
            </a:r>
            <a:r>
              <a:rPr lang="en-US" altLang="ja-JP" sz="20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0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0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0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E97EE-4671-4AA5-8E49-A8371199E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91479"/>
              </p:ext>
            </p:extLst>
          </p:nvPr>
        </p:nvGraphicFramePr>
        <p:xfrm>
          <a:off x="7349613" y="1142999"/>
          <a:ext cx="383703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37039">
                  <a:extLst>
                    <a:ext uri="{9D8B030D-6E8A-4147-A177-3AD203B41FA5}">
                      <a16:colId xmlns:a16="http://schemas.microsoft.com/office/drawing/2014/main" val="69269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210 (</a:t>
                      </a:r>
                      <a:r>
                        <a:rPr lang="ja-JP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118 (</a:t>
                      </a:r>
                      <a:r>
                        <a:rPr lang="ja-JP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4294967085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246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82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400" b="0" kern="1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164</a:t>
                      </a:r>
                      <a:endParaRPr lang="ja-JP" altLang="ja-JP" sz="2400" b="0" kern="1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65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B2A3EF7-081C-4DE8-879F-4695C810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2737"/>
              </p:ext>
            </p:extLst>
          </p:nvPr>
        </p:nvGraphicFramePr>
        <p:xfrm>
          <a:off x="336000" y="1929034"/>
          <a:ext cx="1152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223559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4234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8423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8839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2681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86809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356588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2047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198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8501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28888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177001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811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54978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77192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41585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632114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3953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01042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666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360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30332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8652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1178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4695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8164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46324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65392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9149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408973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47532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92258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944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A22C87-3103-410C-AE8A-881BA009A70E}"/>
              </a:ext>
            </a:extLst>
          </p:cNvPr>
          <p:cNvSpPr txBox="1"/>
          <p:nvPr/>
        </p:nvSpPr>
        <p:spPr>
          <a:xfrm>
            <a:off x="5355216" y="299916"/>
            <a:ext cx="1731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: 210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次の値と等しい 6">
            <a:extLst>
              <a:ext uri="{FF2B5EF4-FFF2-40B4-BE49-F238E27FC236}">
                <a16:creationId xmlns:a16="http://schemas.microsoft.com/office/drawing/2014/main" id="{01715B25-7F2D-4344-ACF3-215E86E81CA9}"/>
              </a:ext>
            </a:extLst>
          </p:cNvPr>
          <p:cNvSpPr/>
          <p:nvPr/>
        </p:nvSpPr>
        <p:spPr>
          <a:xfrm rot="5400000">
            <a:off x="5738352" y="1108343"/>
            <a:ext cx="715296" cy="645924"/>
          </a:xfrm>
          <a:prstGeom prst="mathEqual">
            <a:avLst>
              <a:gd name="adj1" fmla="val 13245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DDCC939E-19A0-44D1-9C1A-52286DE3796A}"/>
              </a:ext>
            </a:extLst>
          </p:cNvPr>
          <p:cNvSpPr/>
          <p:nvPr/>
        </p:nvSpPr>
        <p:spPr>
          <a:xfrm>
            <a:off x="5836196" y="2509756"/>
            <a:ext cx="519607" cy="8921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26DDD9-A7D4-4813-B221-30F3ED99C693}"/>
              </a:ext>
            </a:extLst>
          </p:cNvPr>
          <p:cNvSpPr txBox="1"/>
          <p:nvPr/>
        </p:nvSpPr>
        <p:spPr>
          <a:xfrm>
            <a:off x="6784260" y="3013213"/>
            <a:ext cx="89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not</a:t>
            </a:r>
            <a:endParaRPr kumimoji="1" lang="ja-JP" altLang="en-US" sz="28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03E72D0-5BEE-42EC-A550-A8B6EB616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4673"/>
              </p:ext>
            </p:extLst>
          </p:nvPr>
        </p:nvGraphicFramePr>
        <p:xfrm>
          <a:off x="346788" y="3798705"/>
          <a:ext cx="1152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223559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4234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84231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8839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2681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86809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356588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20476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198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8501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28888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177001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811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54978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77192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41585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632114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3953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901042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666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360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30332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8652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1178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4695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8164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46324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65392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91498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408973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47532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92258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944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DBB21F-7F53-4F5F-A8E7-E74ADC3FA5F2}"/>
              </a:ext>
            </a:extLst>
          </p:cNvPr>
          <p:cNvSpPr txBox="1"/>
          <p:nvPr/>
        </p:nvSpPr>
        <p:spPr>
          <a:xfrm>
            <a:off x="4372306" y="5199568"/>
            <a:ext cx="34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~x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4294967085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次の値と等しい 11">
            <a:extLst>
              <a:ext uri="{FF2B5EF4-FFF2-40B4-BE49-F238E27FC236}">
                <a16:creationId xmlns:a16="http://schemas.microsoft.com/office/drawing/2014/main" id="{15876AA1-8AEB-4DFE-BD7E-2E43B58577BD}"/>
              </a:ext>
            </a:extLst>
          </p:cNvPr>
          <p:cNvSpPr/>
          <p:nvPr/>
        </p:nvSpPr>
        <p:spPr>
          <a:xfrm rot="5400000">
            <a:off x="5738351" y="4285159"/>
            <a:ext cx="715296" cy="645924"/>
          </a:xfrm>
          <a:prstGeom prst="mathEqual">
            <a:avLst>
              <a:gd name="adj1" fmla="val 13245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997A05-4CE6-4256-8540-567224A6C63B}"/>
              </a:ext>
            </a:extLst>
          </p:cNvPr>
          <p:cNvSpPr txBox="1"/>
          <p:nvPr/>
        </p:nvSpPr>
        <p:spPr>
          <a:xfrm>
            <a:off x="8170607" y="5891981"/>
            <a:ext cx="359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※int</a:t>
            </a:r>
            <a:r>
              <a:rPr kumimoji="1" lang="ja-JP" altLang="en-US" sz="2400" dirty="0"/>
              <a:t>型が</a:t>
            </a:r>
            <a:r>
              <a:rPr lang="en-US" altLang="ja-JP" sz="2400" dirty="0"/>
              <a:t>4</a:t>
            </a:r>
            <a:r>
              <a:rPr lang="ja-JP" altLang="en-US" sz="2400" dirty="0"/>
              <a:t>バイトのとき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226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DC5F344-1B6A-4FA6-AE37-043A6C435689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1161755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0512E69-CEA8-495A-84BA-514DFD3B56EE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2774246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39F348-5250-49AE-8046-CFD09CD23939}"/>
              </a:ext>
            </a:extLst>
          </p:cNvPr>
          <p:cNvSpPr txBox="1"/>
          <p:nvPr/>
        </p:nvSpPr>
        <p:spPr>
          <a:xfrm>
            <a:off x="694726" y="1378589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5A503D-2928-47F7-B955-416758C353A6}"/>
              </a:ext>
            </a:extLst>
          </p:cNvPr>
          <p:cNvSpPr txBox="1"/>
          <p:nvPr/>
        </p:nvSpPr>
        <p:spPr>
          <a:xfrm>
            <a:off x="694726" y="2991080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02E7-8FDC-40EC-B68E-109A2A4F4EED}"/>
              </a:ext>
            </a:extLst>
          </p:cNvPr>
          <p:cNvSpPr txBox="1"/>
          <p:nvPr/>
        </p:nvSpPr>
        <p:spPr>
          <a:xfrm>
            <a:off x="15119" y="4616246"/>
            <a:ext cx="186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| y: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DFFDD6C-7141-48A7-ABA6-4FF3F10A0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06041"/>
              </p:ext>
            </p:extLst>
          </p:nvPr>
        </p:nvGraphicFramePr>
        <p:xfrm>
          <a:off x="1776000" y="4386737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8278F0-119F-4EDD-9ADA-0DFC48DA16A4}"/>
              </a:ext>
            </a:extLst>
          </p:cNvPr>
          <p:cNvSpPr txBox="1"/>
          <p:nvPr/>
        </p:nvSpPr>
        <p:spPr>
          <a:xfrm>
            <a:off x="10771239" y="3021857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118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607FFE-E071-4D58-87C7-63EC62A9FFA0}"/>
              </a:ext>
            </a:extLst>
          </p:cNvPr>
          <p:cNvSpPr txBox="1"/>
          <p:nvPr/>
        </p:nvSpPr>
        <p:spPr>
          <a:xfrm>
            <a:off x="10771239" y="1561766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1EFC06-AEA3-4834-92E8-43A79FFBE608}"/>
              </a:ext>
            </a:extLst>
          </p:cNvPr>
          <p:cNvSpPr txBox="1"/>
          <p:nvPr/>
        </p:nvSpPr>
        <p:spPr>
          <a:xfrm>
            <a:off x="10771239" y="4647023"/>
            <a:ext cx="905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246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7718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DC5F344-1B6A-4FA6-AE37-043A6C43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30464"/>
              </p:ext>
            </p:extLst>
          </p:nvPr>
        </p:nvGraphicFramePr>
        <p:xfrm>
          <a:off x="1776000" y="1161755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0512E69-CEA8-495A-84BA-514DFD3B5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0670"/>
              </p:ext>
            </p:extLst>
          </p:nvPr>
        </p:nvGraphicFramePr>
        <p:xfrm>
          <a:off x="1776000" y="2774246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39F348-5250-49AE-8046-CFD09CD23939}"/>
              </a:ext>
            </a:extLst>
          </p:cNvPr>
          <p:cNvSpPr txBox="1"/>
          <p:nvPr/>
        </p:nvSpPr>
        <p:spPr>
          <a:xfrm>
            <a:off x="694726" y="1378589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5A503D-2928-47F7-B955-416758C353A6}"/>
              </a:ext>
            </a:extLst>
          </p:cNvPr>
          <p:cNvSpPr txBox="1"/>
          <p:nvPr/>
        </p:nvSpPr>
        <p:spPr>
          <a:xfrm>
            <a:off x="694726" y="2991080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02E7-8FDC-40EC-B68E-109A2A4F4EED}"/>
              </a:ext>
            </a:extLst>
          </p:cNvPr>
          <p:cNvSpPr txBox="1"/>
          <p:nvPr/>
        </p:nvSpPr>
        <p:spPr>
          <a:xfrm>
            <a:off x="15119" y="4616246"/>
            <a:ext cx="186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&amp; y: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DFFDD6C-7141-48A7-ABA6-4FF3F10A0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38739"/>
              </p:ext>
            </p:extLst>
          </p:nvPr>
        </p:nvGraphicFramePr>
        <p:xfrm>
          <a:off x="1776000" y="4386737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19DDAE-39E2-43C5-A1DB-1BCF0DBECD10}"/>
              </a:ext>
            </a:extLst>
          </p:cNvPr>
          <p:cNvSpPr txBox="1"/>
          <p:nvPr/>
        </p:nvSpPr>
        <p:spPr>
          <a:xfrm>
            <a:off x="10771239" y="3021857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118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A447E3-36D5-4603-9863-D683820666A4}"/>
              </a:ext>
            </a:extLst>
          </p:cNvPr>
          <p:cNvSpPr txBox="1"/>
          <p:nvPr/>
        </p:nvSpPr>
        <p:spPr>
          <a:xfrm>
            <a:off x="10771239" y="1561766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59F7AC-3A61-4EAB-A232-C330470890BA}"/>
              </a:ext>
            </a:extLst>
          </p:cNvPr>
          <p:cNvSpPr txBox="1"/>
          <p:nvPr/>
        </p:nvSpPr>
        <p:spPr>
          <a:xfrm>
            <a:off x="10987547" y="4647023"/>
            <a:ext cx="68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82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7849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DC5F344-1B6A-4FA6-AE37-043A6C435689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1161755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0512E69-CEA8-495A-84BA-514DFD3B56EE}"/>
              </a:ext>
            </a:extLst>
          </p:cNvPr>
          <p:cNvGraphicFramePr>
            <a:graphicFrameLocks noGrp="1"/>
          </p:cNvGraphicFramePr>
          <p:nvPr/>
        </p:nvGraphicFramePr>
        <p:xfrm>
          <a:off x="1776000" y="2774246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39F348-5250-49AE-8046-CFD09CD23939}"/>
              </a:ext>
            </a:extLst>
          </p:cNvPr>
          <p:cNvSpPr txBox="1"/>
          <p:nvPr/>
        </p:nvSpPr>
        <p:spPr>
          <a:xfrm>
            <a:off x="694726" y="1378589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5A503D-2928-47F7-B955-416758C353A6}"/>
              </a:ext>
            </a:extLst>
          </p:cNvPr>
          <p:cNvSpPr txBox="1"/>
          <p:nvPr/>
        </p:nvSpPr>
        <p:spPr>
          <a:xfrm>
            <a:off x="694726" y="2991080"/>
            <a:ext cx="8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02E7-8FDC-40EC-B68E-109A2A4F4EED}"/>
              </a:ext>
            </a:extLst>
          </p:cNvPr>
          <p:cNvSpPr txBox="1"/>
          <p:nvPr/>
        </p:nvSpPr>
        <p:spPr>
          <a:xfrm>
            <a:off x="15119" y="4616246"/>
            <a:ext cx="186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^ y: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DFFDD6C-7141-48A7-ABA6-4FF3F10A0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44205"/>
              </p:ext>
            </p:extLst>
          </p:nvPr>
        </p:nvGraphicFramePr>
        <p:xfrm>
          <a:off x="1776000" y="4386737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638683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102100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39357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1801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59511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770685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3148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110856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1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000" dirty="0"/>
                        <a:t>0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5994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E3114E-14CB-44C2-9266-556B63962A0C}"/>
              </a:ext>
            </a:extLst>
          </p:cNvPr>
          <p:cNvSpPr txBox="1"/>
          <p:nvPr/>
        </p:nvSpPr>
        <p:spPr>
          <a:xfrm>
            <a:off x="10771239" y="3021857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118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DFB770-14FB-4954-8A22-D335A3FBC558}"/>
              </a:ext>
            </a:extLst>
          </p:cNvPr>
          <p:cNvSpPr txBox="1"/>
          <p:nvPr/>
        </p:nvSpPr>
        <p:spPr>
          <a:xfrm>
            <a:off x="10771239" y="1561766"/>
            <a:ext cx="9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49561F-55D3-49B5-886A-C2A860984787}"/>
              </a:ext>
            </a:extLst>
          </p:cNvPr>
          <p:cNvSpPr txBox="1"/>
          <p:nvPr/>
        </p:nvSpPr>
        <p:spPr>
          <a:xfrm>
            <a:off x="10771239" y="4647023"/>
            <a:ext cx="905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164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376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C15F2-2020-4367-A7D2-CF473C07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6E988-4F9D-4908-8DA7-9DDD7A9D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ビットシフト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ビットを右や左にずらす</a:t>
            </a:r>
            <a:endParaRPr kumimoji="1" lang="en-US" altLang="ja-JP" dirty="0"/>
          </a:p>
          <a:p>
            <a:r>
              <a:rPr lang="ja-JP" altLang="en-US" dirty="0"/>
              <a:t>論理シフトと算術シフトがある</a:t>
            </a:r>
            <a:endParaRPr lang="en-US" altLang="ja-JP" dirty="0"/>
          </a:p>
          <a:p>
            <a:r>
              <a:rPr kumimoji="1" lang="en-US" altLang="ja-JP" dirty="0"/>
              <a:t>C</a:t>
            </a:r>
            <a:r>
              <a:rPr kumimoji="1" lang="ja-JP" altLang="en-US" dirty="0"/>
              <a:t>言語で確実にできるのは論理シフト</a:t>
            </a:r>
            <a:endParaRPr kumimoji="1" lang="en-US" altLang="ja-JP" dirty="0"/>
          </a:p>
          <a:p>
            <a:r>
              <a:rPr lang="ja-JP" altLang="en-US" dirty="0"/>
              <a:t>論理シフトのみに焦点を当てて説明する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927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3F449-4806-4BD5-8D9D-7C558CB2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26BCC9-1FB2-4AC5-8B49-17B30DC4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右シフト</a:t>
                </a:r>
                <a:r>
                  <a:rPr kumimoji="1" lang="en-US" altLang="ja-JP" dirty="0"/>
                  <a:t>:</a:t>
                </a:r>
                <a:r>
                  <a:rPr lang="ja-JP" altLang="en-US" dirty="0"/>
                  <a:t> ビットを右にずらす。ずれた分は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埋め</a:t>
                </a:r>
                <a:endParaRPr lang="en-US" altLang="ja-JP" dirty="0"/>
              </a:p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ビット右シフト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で割って切り捨てる操作に該当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26BCC9-1FB2-4AC5-8B49-17B30DC4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2FF588B-9002-4296-822C-6904DBA7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40581"/>
              </p:ext>
            </p:extLst>
          </p:nvPr>
        </p:nvGraphicFramePr>
        <p:xfrm>
          <a:off x="2496000" y="2979000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696106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996748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8472658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97670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3918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86864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81220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4903777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3881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F81F021-C043-445C-95AD-475E827A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68844"/>
              </p:ext>
            </p:extLst>
          </p:nvPr>
        </p:nvGraphicFramePr>
        <p:xfrm>
          <a:off x="2496000" y="4783220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696106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996748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8472658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97670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3918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86864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81220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4903777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38813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ACAD09-8902-4B31-8F50-5674F50A379A}"/>
              </a:ext>
            </a:extLst>
          </p:cNvPr>
          <p:cNvCxnSpPr/>
          <p:nvPr/>
        </p:nvCxnSpPr>
        <p:spPr>
          <a:xfrm>
            <a:off x="2496000" y="3879000"/>
            <a:ext cx="2710181" cy="904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DA98B21-3533-4B5A-9BDD-5C3CD1450DEA}"/>
              </a:ext>
            </a:extLst>
          </p:cNvPr>
          <p:cNvCxnSpPr/>
          <p:nvPr/>
        </p:nvCxnSpPr>
        <p:spPr>
          <a:xfrm>
            <a:off x="6990735" y="3879000"/>
            <a:ext cx="2705265" cy="904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5F5DDF-0BE1-414B-9696-897F28A0050B}"/>
              </a:ext>
            </a:extLst>
          </p:cNvPr>
          <p:cNvSpPr txBox="1"/>
          <p:nvPr/>
        </p:nvSpPr>
        <p:spPr>
          <a:xfrm>
            <a:off x="10228006" y="3105834"/>
            <a:ext cx="103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217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60CF77-77EA-45DE-BE9B-2B5E9C5A6FE1}"/>
              </a:ext>
            </a:extLst>
          </p:cNvPr>
          <p:cNvSpPr txBox="1"/>
          <p:nvPr/>
        </p:nvSpPr>
        <p:spPr>
          <a:xfrm>
            <a:off x="10486102" y="4910054"/>
            <a:ext cx="77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27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27B643-1562-4A6D-AB50-011D5C3016EA}"/>
              </a:ext>
            </a:extLst>
          </p:cNvPr>
          <p:cNvCxnSpPr>
            <a:stCxn id="13" idx="2"/>
          </p:cNvCxnSpPr>
          <p:nvPr/>
        </p:nvCxnSpPr>
        <p:spPr>
          <a:xfrm>
            <a:off x="10744200" y="3752165"/>
            <a:ext cx="0" cy="952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E473286-3727-4D47-B22B-C635FB111B08}"/>
                  </a:ext>
                </a:extLst>
              </p:cNvPr>
              <p:cNvSpPr txBox="1"/>
              <p:nvPr/>
            </p:nvSpPr>
            <p:spPr>
              <a:xfrm>
                <a:off x="10873248" y="3966840"/>
                <a:ext cx="1032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E473286-3727-4D47-B22B-C635FB11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248" y="3966840"/>
                <a:ext cx="1032388" cy="523220"/>
              </a:xfrm>
              <a:prstGeom prst="rect">
                <a:avLst/>
              </a:prstGeom>
              <a:blipFill>
                <a:blip r:embed="rId3"/>
                <a:stretch>
                  <a:fillRect l="-12426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BD9B9A-67D1-4582-8270-0310245EDA0C}"/>
              </a:ext>
            </a:extLst>
          </p:cNvPr>
          <p:cNvSpPr txBox="1"/>
          <p:nvPr/>
        </p:nvSpPr>
        <p:spPr>
          <a:xfrm>
            <a:off x="468630" y="4100277"/>
            <a:ext cx="254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3</a:t>
            </a:r>
            <a:r>
              <a:rPr kumimoji="1" lang="ja-JP" altLang="en-US" sz="2400" dirty="0"/>
              <a:t>ビット右シフト</a:t>
            </a:r>
          </a:p>
        </p:txBody>
      </p:sp>
    </p:spTree>
    <p:extLst>
      <p:ext uri="{BB962C8B-B14F-4D97-AF65-F5344CB8AC3E}">
        <p14:creationId xmlns:p14="http://schemas.microsoft.com/office/powerpoint/2010/main" val="2070165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3F449-4806-4BD5-8D9D-7C558CB2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26BCC9-1FB2-4AC5-8B49-17B30DC4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左</a:t>
                </a:r>
                <a:r>
                  <a:rPr kumimoji="1" lang="ja-JP" altLang="en-US" dirty="0"/>
                  <a:t>シフト</a:t>
                </a:r>
                <a:r>
                  <a:rPr kumimoji="1" lang="en-US" altLang="ja-JP" dirty="0"/>
                  <a:t>:</a:t>
                </a:r>
                <a:r>
                  <a:rPr lang="ja-JP" altLang="en-US" dirty="0"/>
                  <a:t> ビットを左にずらす。ずれた分は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埋め</a:t>
                </a:r>
                <a:endParaRPr lang="en-US" altLang="ja-JP" dirty="0"/>
              </a:p>
              <a:p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ビット右シフト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倍する操作に該当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26BCC9-1FB2-4AC5-8B49-17B30DC4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2FF588B-9002-4296-822C-6904DBA7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87757"/>
              </p:ext>
            </p:extLst>
          </p:nvPr>
        </p:nvGraphicFramePr>
        <p:xfrm>
          <a:off x="2496000" y="2979000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696106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996748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8472658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97670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3918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86864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81220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4903777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3881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F81F021-C043-445C-95AD-475E827A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21355"/>
              </p:ext>
            </p:extLst>
          </p:nvPr>
        </p:nvGraphicFramePr>
        <p:xfrm>
          <a:off x="2496000" y="4783220"/>
          <a:ext cx="72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696106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996748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8472658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97670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3918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86864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81220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4903777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3200" dirty="0"/>
                        <a:t>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3200" dirty="0"/>
                        <a:t>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3200" dirty="0"/>
                        <a:t>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3200" dirty="0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0</a:t>
                      </a:r>
                      <a:endParaRPr kumimoji="1" lang="ja-JP" altLang="en-US" sz="3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38813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5F5DDF-0BE1-414B-9696-897F28A0050B}"/>
              </a:ext>
            </a:extLst>
          </p:cNvPr>
          <p:cNvSpPr txBox="1"/>
          <p:nvPr/>
        </p:nvSpPr>
        <p:spPr>
          <a:xfrm>
            <a:off x="10228006" y="3105834"/>
            <a:ext cx="103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217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60CF77-77EA-45DE-BE9B-2B5E9C5A6FE1}"/>
              </a:ext>
            </a:extLst>
          </p:cNvPr>
          <p:cNvSpPr txBox="1"/>
          <p:nvPr/>
        </p:nvSpPr>
        <p:spPr>
          <a:xfrm>
            <a:off x="10023127" y="4910054"/>
            <a:ext cx="123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1736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27B643-1562-4A6D-AB50-011D5C3016EA}"/>
              </a:ext>
            </a:extLst>
          </p:cNvPr>
          <p:cNvCxnSpPr>
            <a:stCxn id="13" idx="2"/>
          </p:cNvCxnSpPr>
          <p:nvPr/>
        </p:nvCxnSpPr>
        <p:spPr>
          <a:xfrm>
            <a:off x="10744200" y="3752165"/>
            <a:ext cx="0" cy="952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E473286-3727-4D47-B22B-C635FB111B08}"/>
                  </a:ext>
                </a:extLst>
              </p:cNvPr>
              <p:cNvSpPr txBox="1"/>
              <p:nvPr/>
            </p:nvSpPr>
            <p:spPr>
              <a:xfrm>
                <a:off x="10873248" y="3966840"/>
                <a:ext cx="1032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E473286-3727-4D47-B22B-C635FB11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248" y="3966840"/>
                <a:ext cx="10323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BD9B9A-67D1-4582-8270-0310245EDA0C}"/>
              </a:ext>
            </a:extLst>
          </p:cNvPr>
          <p:cNvSpPr txBox="1"/>
          <p:nvPr/>
        </p:nvSpPr>
        <p:spPr>
          <a:xfrm>
            <a:off x="468630" y="4100277"/>
            <a:ext cx="254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3</a:t>
            </a:r>
            <a:r>
              <a:rPr kumimoji="1" lang="ja-JP" altLang="en-US" sz="2400" dirty="0"/>
              <a:t>ビット左シフト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ED1C5A9-88D5-43DC-9228-641BB313AC7A}"/>
              </a:ext>
            </a:extLst>
          </p:cNvPr>
          <p:cNvCxnSpPr/>
          <p:nvPr/>
        </p:nvCxnSpPr>
        <p:spPr>
          <a:xfrm flipH="1">
            <a:off x="2496000" y="3879000"/>
            <a:ext cx="2680684" cy="904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F1E0F41-7337-4782-B40B-56AD234DA698}"/>
              </a:ext>
            </a:extLst>
          </p:cNvPr>
          <p:cNvCxnSpPr/>
          <p:nvPr/>
        </p:nvCxnSpPr>
        <p:spPr>
          <a:xfrm flipH="1">
            <a:off x="6999093" y="3878999"/>
            <a:ext cx="2680684" cy="904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6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D9717-36C1-45B2-AACB-EBAA7127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今日やること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91D5FD-1618-4BAA-B8A6-F099B3E7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</a:t>
            </a:r>
            <a:r>
              <a:rPr lang="ja-JP" altLang="en-US" dirty="0"/>
              <a:t>進数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ビット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ビット演算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ビット演算の利用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xor</a:t>
            </a:r>
            <a:r>
              <a:rPr lang="ja-JP" altLang="en-US" dirty="0"/>
              <a:t>のやや細かい話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786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D4B00-BD05-40E9-9AB1-5ED67948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47B53-8621-45EB-9948-E37389B0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327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言語ではシフト演算子を次のように書く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: </a:t>
            </a:r>
            <a:r>
              <a:rPr lang="en-US" altLang="ja-JP" dirty="0"/>
              <a:t>X</a:t>
            </a:r>
            <a:r>
              <a:rPr lang="ja-JP" altLang="en-US" dirty="0"/>
              <a:t>は</a:t>
            </a:r>
            <a:r>
              <a:rPr lang="ja-JP" altLang="en-US" b="1" u="sng" dirty="0"/>
              <a:t>符号なし変数</a:t>
            </a:r>
            <a:r>
              <a:rPr lang="ja-JP" altLang="en-US" dirty="0"/>
              <a:t>、</a:t>
            </a:r>
            <a:r>
              <a:rPr lang="en-US" altLang="ja-JP" dirty="0"/>
              <a:t>n</a:t>
            </a:r>
            <a:r>
              <a:rPr lang="ja-JP" altLang="en-US" dirty="0" err="1"/>
              <a:t>は非負</a:t>
            </a:r>
            <a:r>
              <a:rPr lang="ja-JP" altLang="en-US" dirty="0"/>
              <a:t>整数でなければならない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そうでない場合</a:t>
            </a:r>
            <a:r>
              <a:rPr lang="ja-JP" altLang="en-US" dirty="0"/>
              <a:t>の動作は保証されない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スライド</a:t>
            </a:r>
            <a:r>
              <a:rPr lang="en-US" altLang="ja-JP" dirty="0"/>
              <a:t>7</a:t>
            </a:r>
            <a:r>
              <a:rPr lang="ja-JP" altLang="en-US" dirty="0"/>
              <a:t>で述べたのはこの話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11BEA3-2D62-4881-BC1F-2A81CDB57D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03" r="29466" b="22166"/>
          <a:stretch/>
        </p:blipFill>
        <p:spPr>
          <a:xfrm>
            <a:off x="2070304" y="2755086"/>
            <a:ext cx="8051391" cy="18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2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6DF4C-C3AD-4860-9D26-E85DBA32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A537F-88ED-4A8E-B073-0C52406F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ビット演算子すべてにおいて、複合代入演算子がある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D2D248-CE13-4E2A-A98E-EAD29E8A6E07}"/>
              </a:ext>
            </a:extLst>
          </p:cNvPr>
          <p:cNvSpPr txBox="1"/>
          <p:nvPr/>
        </p:nvSpPr>
        <p:spPr>
          <a:xfrm>
            <a:off x="1991033" y="2565009"/>
            <a:ext cx="27063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x ~= a;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x &amp;= a;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</a:rPr>
              <a:t>x |= a;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x ^= a;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</a:rPr>
              <a:t>x &lt;&lt;= a;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x &gt;&gt;= a;</a:t>
            </a:r>
            <a:endParaRPr kumimoji="1" lang="en-US" altLang="ja-JP" sz="2800" dirty="0">
              <a:latin typeface="Consolas" panose="020B0609020204030204" pitchFamily="49" charset="0"/>
            </a:endParaRPr>
          </a:p>
          <a:p>
            <a:endParaRPr kumimoji="1" lang="ja-JP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69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5193F-AF9E-4935-A0DB-7EA4B513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ビット演算子の</a:t>
            </a:r>
            <a:r>
              <a:rPr lang="ja-JP" altLang="en-US" dirty="0"/>
              <a:t>利用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91DD8-D30D-4EE6-B51C-294EF3E6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いろいろあるうちの一部を紹介する</a:t>
            </a:r>
            <a:endParaRPr kumimoji="1" lang="en-US" altLang="ja-JP" dirty="0"/>
          </a:p>
          <a:p>
            <a:r>
              <a:rPr lang="ja-JP" altLang="en-US" dirty="0"/>
              <a:t>ビットを立てる</a:t>
            </a:r>
            <a:endParaRPr lang="en-US" altLang="ja-JP" dirty="0"/>
          </a:p>
          <a:p>
            <a:r>
              <a:rPr kumimoji="1" lang="ja-JP" altLang="en-US" dirty="0"/>
              <a:t>ビットを消す</a:t>
            </a:r>
            <a:endParaRPr kumimoji="1" lang="en-US" altLang="ja-JP" dirty="0"/>
          </a:p>
          <a:p>
            <a:r>
              <a:rPr lang="ja-JP" altLang="en-US" dirty="0"/>
              <a:t>ビットを取り出す</a:t>
            </a:r>
            <a:endParaRPr lang="en-US" altLang="ja-JP" dirty="0"/>
          </a:p>
          <a:p>
            <a:r>
              <a:rPr lang="ja-JP" altLang="en-US" dirty="0"/>
              <a:t>ビットをずらしながら探索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769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0170B-DEDA-46DF-9BEF-FE953CBC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F0F85-5512-42DB-823E-98B524BB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ビット目のみを立てたい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ビット目のみ</a:t>
            </a:r>
            <a:r>
              <a:rPr lang="en-US" altLang="ja-JP" dirty="0"/>
              <a:t>1</a:t>
            </a:r>
            <a:r>
              <a:rPr lang="ja-JP" altLang="en-US" dirty="0"/>
              <a:t>で、他は</a:t>
            </a:r>
            <a:r>
              <a:rPr lang="en-US" altLang="ja-JP" dirty="0"/>
              <a:t>0</a:t>
            </a:r>
            <a:r>
              <a:rPr lang="ja-JP" altLang="en-US" dirty="0"/>
              <a:t>であるような数と</a:t>
            </a:r>
            <a:r>
              <a:rPr lang="en-US" altLang="ja-JP" dirty="0"/>
              <a:t>or</a:t>
            </a:r>
            <a:r>
              <a:rPr lang="ja-JP" altLang="en-US" dirty="0"/>
              <a:t>をとる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4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95FF4-B596-419F-9B90-C8CA069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0D9E7-CFE6-4084-8835-69FED248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三兄弟の授業出席状況、初期状態は以下。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9A26173-244C-46A0-BE3C-B057F18F1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01364"/>
              </p:ext>
            </p:extLst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83A48-C181-4D36-96F8-FF0B8094B9EB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96D5FA-C87C-489A-9FC6-C106CFE4C84C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4234F5-F212-4F2F-A744-542C6987D66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0B7BD-4D69-424B-8ED9-DD1C756CB96D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91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95FF4-B596-419F-9B90-C8CA069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0D9E7-CFE6-4084-8835-69FED248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「太郎君が出席している」情報を入れる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3600" dirty="0">
                <a:latin typeface="Consolas" panose="020B0609020204030204" pitchFamily="49" charset="0"/>
              </a:rPr>
              <a:t>x = 1;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9A26173-244C-46A0-BE3C-B057F18F1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5436"/>
              </p:ext>
            </p:extLst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83A48-C181-4D36-96F8-FF0B8094B9EB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96D5FA-C87C-489A-9FC6-C106CFE4C84C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4234F5-F212-4F2F-A744-542C6987D66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0B7BD-4D69-424B-8ED9-DD1C756CB96D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175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95FF4-B596-419F-9B90-C8CA069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0D9E7-CFE6-4084-8835-69FED248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「三郎君が出席している」情報を追加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3600" dirty="0">
                <a:latin typeface="Consolas" panose="020B0609020204030204" pitchFamily="49" charset="0"/>
              </a:rPr>
              <a:t>x |= 4;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9A26173-244C-46A0-BE3C-B057F18F1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02493"/>
              </p:ext>
            </p:extLst>
          </p:nvPr>
        </p:nvGraphicFramePr>
        <p:xfrm>
          <a:off x="4746000" y="4862241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83A48-C181-4D36-96F8-FF0B8094B9EB}"/>
              </a:ext>
            </a:extLst>
          </p:cNvPr>
          <p:cNvSpPr txBox="1"/>
          <p:nvPr/>
        </p:nvSpPr>
        <p:spPr>
          <a:xfrm>
            <a:off x="6504565" y="5886254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96D5FA-C87C-489A-9FC6-C106CFE4C84C}"/>
              </a:ext>
            </a:extLst>
          </p:cNvPr>
          <p:cNvSpPr txBox="1"/>
          <p:nvPr/>
        </p:nvSpPr>
        <p:spPr>
          <a:xfrm>
            <a:off x="5616678" y="5897177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4234F5-F212-4F2F-A744-542C6987D66E}"/>
              </a:ext>
            </a:extLst>
          </p:cNvPr>
          <p:cNvSpPr txBox="1"/>
          <p:nvPr/>
        </p:nvSpPr>
        <p:spPr>
          <a:xfrm>
            <a:off x="4616245" y="5908100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0B7BD-4D69-424B-8ED9-DD1C756CB96D}"/>
              </a:ext>
            </a:extLst>
          </p:cNvPr>
          <p:cNvSpPr txBox="1"/>
          <p:nvPr/>
        </p:nvSpPr>
        <p:spPr>
          <a:xfrm>
            <a:off x="3871453" y="5021135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0B898A5-D19A-4E34-A5B3-AD162CDB7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63395"/>
              </p:ext>
            </p:extLst>
          </p:nvPr>
        </p:nvGraphicFramePr>
        <p:xfrm>
          <a:off x="4746000" y="2443037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DF0F0FF-7307-4B8F-88B9-3373CDF10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09594"/>
              </p:ext>
            </p:extLst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1D8B7CA7-A415-48F9-B51A-5E43F3D396A8}"/>
              </a:ext>
            </a:extLst>
          </p:cNvPr>
          <p:cNvSpPr/>
          <p:nvPr/>
        </p:nvSpPr>
        <p:spPr>
          <a:xfrm>
            <a:off x="5891981" y="4409768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B6257A-7E56-495E-8F09-F40996FFC339}"/>
              </a:ext>
            </a:extLst>
          </p:cNvPr>
          <p:cNvSpPr txBox="1"/>
          <p:nvPr/>
        </p:nvSpPr>
        <p:spPr>
          <a:xfrm>
            <a:off x="3964860" y="2569871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85E145-1655-4010-A356-2A7821C5567B}"/>
              </a:ext>
            </a:extLst>
          </p:cNvPr>
          <p:cNvSpPr txBox="1"/>
          <p:nvPr/>
        </p:nvSpPr>
        <p:spPr>
          <a:xfrm>
            <a:off x="3964860" y="3576633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89134-3C8F-4FBA-BF38-9A4EB7929B08}"/>
              </a:ext>
            </a:extLst>
          </p:cNvPr>
          <p:cNvSpPr txBox="1"/>
          <p:nvPr/>
        </p:nvSpPr>
        <p:spPr>
          <a:xfrm>
            <a:off x="8369710" y="3401946"/>
            <a:ext cx="2617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ビット目のみ</a:t>
            </a:r>
            <a:r>
              <a:rPr lang="en-US" altLang="ja-JP" sz="2800" dirty="0"/>
              <a:t>1</a:t>
            </a:r>
            <a:r>
              <a:rPr lang="ja-JP" altLang="en-US" sz="2800" dirty="0"/>
              <a:t>で、他は</a:t>
            </a:r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4632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95FF4-B596-419F-9B90-C8CA069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0D9E7-CFE6-4084-8835-69FED248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「太郎君と三郎君が出席している」情報をいっぺんに表現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3600" dirty="0">
                <a:latin typeface="Consolas" panose="020B0609020204030204" pitchFamily="49" charset="0"/>
              </a:rPr>
              <a:t>x = 1 | 4;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9A26173-244C-46A0-BE3C-B057F18F1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20238"/>
              </p:ext>
            </p:extLst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83A48-C181-4D36-96F8-FF0B8094B9EB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96D5FA-C87C-489A-9FC6-C106CFE4C84C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4234F5-F212-4F2F-A744-542C6987D66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0B7BD-4D69-424B-8ED9-DD1C756CB96D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DA25D8-C1DC-4A17-9DDA-942B137383D8}"/>
              </a:ext>
            </a:extLst>
          </p:cNvPr>
          <p:cNvSpPr txBox="1"/>
          <p:nvPr/>
        </p:nvSpPr>
        <p:spPr>
          <a:xfrm>
            <a:off x="4936318" y="2311671"/>
            <a:ext cx="533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ビット目</a:t>
            </a:r>
            <a:r>
              <a:rPr lang="ja-JP" altLang="en-US" sz="2400" dirty="0"/>
              <a:t>のみ</a:t>
            </a:r>
            <a:r>
              <a:rPr lang="en-US" altLang="ja-JP" sz="2400" dirty="0"/>
              <a:t>1</a:t>
            </a:r>
            <a:r>
              <a:rPr lang="ja-JP" altLang="en-US" sz="2400" dirty="0"/>
              <a:t>の数、</a:t>
            </a:r>
            <a:r>
              <a:rPr lang="en-US" altLang="ja-JP" sz="2400" dirty="0"/>
              <a:t>3</a:t>
            </a:r>
            <a:r>
              <a:rPr lang="ja-JP" altLang="en-US" sz="2400" dirty="0"/>
              <a:t>ビット目のみ</a:t>
            </a:r>
            <a:r>
              <a:rPr lang="en-US" altLang="ja-JP" sz="2400" dirty="0"/>
              <a:t>1</a:t>
            </a:r>
            <a:r>
              <a:rPr lang="ja-JP" altLang="en-US" sz="2400" dirty="0"/>
              <a:t>の数と</a:t>
            </a:r>
            <a:r>
              <a:rPr lang="en-US" altLang="ja-JP" sz="2400" dirty="0"/>
              <a:t>or</a:t>
            </a:r>
            <a:r>
              <a:rPr lang="ja-JP" altLang="en-US" sz="2400" dirty="0"/>
              <a:t>をとったもの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8606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4A22D-08B3-4BA8-A1E4-A7F57C72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ビットを立てる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7B4707-7BF2-41C1-B89F-2473D29C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344"/>
            <a:ext cx="10515600" cy="1815882"/>
          </a:xfrm>
        </p:spPr>
        <p:txBody>
          <a:bodyPr/>
          <a:lstStyle/>
          <a:p>
            <a:r>
              <a:rPr lang="ja-JP" altLang="en-US" dirty="0"/>
              <a:t>ビットが増えていくと</a:t>
            </a:r>
            <a:r>
              <a:rPr lang="en-US" altLang="ja-JP" dirty="0"/>
              <a:t>4</a:t>
            </a:r>
            <a:r>
              <a:rPr lang="ja-JP" altLang="en-US" dirty="0"/>
              <a:t>とか</a:t>
            </a:r>
            <a:r>
              <a:rPr lang="en-US" altLang="ja-JP" dirty="0"/>
              <a:t>1</a:t>
            </a:r>
            <a:r>
              <a:rPr lang="ja-JP" altLang="en-US" dirty="0"/>
              <a:t>とかが何を意味するのかが分かりにくくなる</a:t>
            </a:r>
            <a:endParaRPr lang="en-US" altLang="ja-JP" dirty="0"/>
          </a:p>
          <a:p>
            <a:r>
              <a:rPr lang="ja-JP" altLang="en-US" dirty="0"/>
              <a:t>以下のように、</a:t>
            </a:r>
            <a:r>
              <a:rPr lang="ja-JP" altLang="ja-JP" dirty="0"/>
              <a:t>太郎君</a:t>
            </a:r>
            <a:r>
              <a:rPr lang="en-US" altLang="ja-JP" dirty="0"/>
              <a:t>/</a:t>
            </a:r>
            <a:r>
              <a:rPr lang="ja-JP" altLang="ja-JP" dirty="0"/>
              <a:t>次郎君</a:t>
            </a:r>
            <a:r>
              <a:rPr lang="en-US" altLang="ja-JP" dirty="0"/>
              <a:t>/</a:t>
            </a:r>
            <a:r>
              <a:rPr lang="ja-JP" altLang="ja-JP" dirty="0"/>
              <a:t>三郎君出席フラグ</a:t>
            </a:r>
            <a:r>
              <a:rPr lang="ja-JP" altLang="en-US" dirty="0"/>
              <a:t>を作っておくと分かりやすい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704CBE-E6D2-4E22-8092-1FA23BCF479B}"/>
              </a:ext>
            </a:extLst>
          </p:cNvPr>
          <p:cNvSpPr/>
          <p:nvPr/>
        </p:nvSpPr>
        <p:spPr>
          <a:xfrm>
            <a:off x="658761" y="3650226"/>
            <a:ext cx="10874478" cy="261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ja-JP" sz="28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TARO =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</a:pPr>
            <a:r>
              <a:rPr lang="en-US" altLang="ja-JP" sz="28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JIRO =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&lt;&lt;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/*001</a:t>
            </a:r>
            <a:r>
              <a:rPr lang="ja-JP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を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ja-JP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ビット左シフトして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010*/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</a:pPr>
            <a:r>
              <a:rPr lang="en-US" altLang="ja-JP" sz="28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SABURO =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&lt;&lt;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/*001</a:t>
            </a:r>
            <a:r>
              <a:rPr lang="ja-JP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を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ja-JP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ビット左シフトして</a:t>
            </a:r>
            <a:r>
              <a:rPr lang="en-US" altLang="ja-JP" sz="2800" kern="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100*/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>
              <a:lnSpc>
                <a:spcPct val="150000"/>
              </a:lnSpc>
            </a:pP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TARO | SABURO;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87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0170B-DEDA-46DF-9BEF-FE953CBC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F0F85-5512-42DB-823E-98B524BB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ビット目のみを消したい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ビット目のみ</a:t>
            </a:r>
            <a:r>
              <a:rPr lang="en-US" altLang="ja-JP" dirty="0"/>
              <a:t>0</a:t>
            </a:r>
            <a:r>
              <a:rPr lang="ja-JP" altLang="en-US" dirty="0"/>
              <a:t>で、他は</a:t>
            </a:r>
            <a:r>
              <a:rPr lang="en-US" altLang="ja-JP" dirty="0"/>
              <a:t>1</a:t>
            </a:r>
            <a:r>
              <a:rPr lang="ja-JP" altLang="en-US" dirty="0"/>
              <a:t>であるような数と</a:t>
            </a:r>
            <a:r>
              <a:rPr lang="en-US" altLang="ja-JP" dirty="0"/>
              <a:t>and</a:t>
            </a:r>
            <a:r>
              <a:rPr lang="ja-JP" altLang="en-US" dirty="0"/>
              <a:t>をとる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363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C30CF-D800-4322-98A0-089A1C61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符号なし</a:t>
            </a:r>
            <a:r>
              <a:rPr kumimoji="1" lang="en-US" altLang="ja-JP" dirty="0"/>
              <a:t>/</a:t>
            </a:r>
            <a:r>
              <a:rPr kumimoji="1" lang="ja-JP" altLang="en-US" dirty="0"/>
              <a:t>符号あり変数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59499-05B8-4DEB-8943-9E38EC93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int</a:t>
            </a:r>
            <a:r>
              <a:rPr lang="ja-JP" altLang="en-US" dirty="0"/>
              <a:t>型や</a:t>
            </a:r>
            <a:r>
              <a:rPr lang="en-US" altLang="ja-JP" dirty="0"/>
              <a:t>char</a:t>
            </a:r>
            <a:r>
              <a:rPr lang="ja-JP" altLang="en-US" dirty="0"/>
              <a:t>型で符号なし変数を明示したいとき</a:t>
            </a: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unsigned</a:t>
            </a:r>
            <a:r>
              <a:rPr lang="ja-JP" altLang="en-US" kern="100" dirty="0"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をつける</a:t>
            </a:r>
            <a:br>
              <a:rPr lang="en-US" altLang="ja-JP" kern="100" dirty="0"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unsigned int </a:t>
            </a:r>
            <a:r>
              <a:rPr lang="en-US" altLang="ja-JP" kern="100" dirty="0">
                <a:solidFill>
                  <a:srgbClr val="000000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x;</a:t>
            </a:r>
          </a:p>
          <a:p>
            <a:endParaRPr lang="en-US" altLang="ja-JP" kern="100" dirty="0">
              <a:latin typeface="Consolas" panose="020B0609020204030204" pitchFamily="49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符号なし整数型は</a:t>
            </a:r>
            <a:r>
              <a:rPr lang="en-US" altLang="ja-JP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int</a:t>
            </a:r>
            <a:r>
              <a:rPr lang="ja-JP" altLang="en-US" kern="100" dirty="0">
                <a:ea typeface="游明朝" panose="02020400000000000000" pitchFamily="18" charset="-128"/>
                <a:cs typeface="Times New Roman" panose="02020603050405020304" pitchFamily="18" charset="0"/>
              </a:rPr>
              <a:t>を省略できる</a:t>
            </a:r>
            <a:endParaRPr lang="en-US" altLang="ja-JP" dirty="0"/>
          </a:p>
          <a:p>
            <a:pPr marL="171450" indent="0" algn="just">
              <a:spcAft>
                <a:spcPts val="0"/>
              </a:spcAft>
              <a:buNone/>
            </a:pP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unsigned </a:t>
            </a:r>
            <a:r>
              <a:rPr lang="en-US" altLang="ja-JP" kern="100" dirty="0">
                <a:solidFill>
                  <a:srgbClr val="000000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x;</a:t>
            </a:r>
          </a:p>
          <a:p>
            <a:pPr marL="171450" indent="0" algn="just">
              <a:spcAft>
                <a:spcPts val="0"/>
              </a:spcAft>
              <a:buNone/>
            </a:pP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dirty="0"/>
              <a:t>符号あり変数を明示したいとき、</a:t>
            </a: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signed</a:t>
            </a:r>
            <a:r>
              <a:rPr lang="ja-JP" altLang="en-US" kern="100" dirty="0"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をつける</a:t>
            </a:r>
            <a:endParaRPr lang="en-US" altLang="ja-JP" kern="100" dirty="0">
              <a:latin typeface="Consolas" panose="020B0609020204030204" pitchFamily="49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171450" indent="0" algn="just">
              <a:spcAft>
                <a:spcPts val="0"/>
              </a:spcAft>
              <a:buNone/>
            </a:pP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signed char </a:t>
            </a:r>
            <a:r>
              <a:rPr lang="en-US" altLang="ja-JP" kern="100" dirty="0"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a;</a:t>
            </a:r>
            <a:endParaRPr lang="ja-JP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kern="100" dirty="0">
              <a:latin typeface="Consolas" panose="020B0609020204030204" pitchFamily="49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1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三兄弟の出席状況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2F23C3-FFBB-421B-88D6-537C2D356104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9EAA9-319A-45A1-B9C0-4B025FCA5A62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58267-9F8C-452A-AC70-DAEAF4DCCD2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148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太郎君の出席を取り消したい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&amp;= ~TARO;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90819"/>
              </p:ext>
            </p:extLst>
          </p:nvPr>
        </p:nvGraphicFramePr>
        <p:xfrm>
          <a:off x="4746000" y="5013104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2F23C3-FFBB-421B-88D6-537C2D356104}"/>
              </a:ext>
            </a:extLst>
          </p:cNvPr>
          <p:cNvSpPr txBox="1"/>
          <p:nvPr/>
        </p:nvSpPr>
        <p:spPr>
          <a:xfrm>
            <a:off x="6504565" y="6037117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9EAA9-319A-45A1-B9C0-4B025FCA5A62}"/>
              </a:ext>
            </a:extLst>
          </p:cNvPr>
          <p:cNvSpPr txBox="1"/>
          <p:nvPr/>
        </p:nvSpPr>
        <p:spPr>
          <a:xfrm>
            <a:off x="5616678" y="6048040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58267-9F8C-452A-AC70-DAEAF4DCCD2E}"/>
              </a:ext>
            </a:extLst>
          </p:cNvPr>
          <p:cNvSpPr txBox="1"/>
          <p:nvPr/>
        </p:nvSpPr>
        <p:spPr>
          <a:xfrm>
            <a:off x="4616245" y="605896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5171998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2882EA2-B340-42D3-8BCD-108BE729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45283"/>
              </p:ext>
            </p:extLst>
          </p:nvPr>
        </p:nvGraphicFramePr>
        <p:xfrm>
          <a:off x="4746000" y="2750839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E4E3127-DA90-488B-A7A1-5EC9A1A23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0343"/>
              </p:ext>
            </p:extLst>
          </p:nvPr>
        </p:nvGraphicFramePr>
        <p:xfrm>
          <a:off x="4746000" y="3785775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E23996-E8EA-41E6-BCDF-F62D47D0576C}"/>
              </a:ext>
            </a:extLst>
          </p:cNvPr>
          <p:cNvSpPr txBox="1"/>
          <p:nvPr/>
        </p:nvSpPr>
        <p:spPr>
          <a:xfrm>
            <a:off x="3871453" y="2877673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68F899-3162-4154-9909-098F3DC358C3}"/>
              </a:ext>
            </a:extLst>
          </p:cNvPr>
          <p:cNvSpPr txBox="1"/>
          <p:nvPr/>
        </p:nvSpPr>
        <p:spPr>
          <a:xfrm>
            <a:off x="3089787" y="3943387"/>
            <a:ext cx="1423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~TARO: 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9066ACE3-9659-489E-8237-0B962663F838}"/>
              </a:ext>
            </a:extLst>
          </p:cNvPr>
          <p:cNvSpPr/>
          <p:nvPr/>
        </p:nvSpPr>
        <p:spPr>
          <a:xfrm>
            <a:off x="5882148" y="4657711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95FA2E-AA82-4EDE-AC27-18E0C7A69F4F}"/>
              </a:ext>
            </a:extLst>
          </p:cNvPr>
          <p:cNvSpPr txBox="1"/>
          <p:nvPr/>
        </p:nvSpPr>
        <p:spPr>
          <a:xfrm>
            <a:off x="8369710" y="3401946"/>
            <a:ext cx="2617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1</a:t>
            </a:r>
            <a:r>
              <a:rPr kumimoji="1" lang="ja-JP" altLang="en-US" sz="2800" dirty="0"/>
              <a:t>ビット目のみ</a:t>
            </a:r>
            <a:r>
              <a:rPr lang="en-US" altLang="ja-JP" sz="2800" dirty="0"/>
              <a:t>0</a:t>
            </a:r>
            <a:r>
              <a:rPr lang="ja-JP" altLang="en-US" sz="2800" dirty="0"/>
              <a:t>で、他は</a:t>
            </a:r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6214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太郎君と三郎君の出席を取り消したい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&amp;= ~(TARO | SABURO);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58713"/>
              </p:ext>
            </p:extLst>
          </p:nvPr>
        </p:nvGraphicFramePr>
        <p:xfrm>
          <a:off x="4746001" y="5079472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2F23C3-FFBB-421B-88D6-537C2D356104}"/>
              </a:ext>
            </a:extLst>
          </p:cNvPr>
          <p:cNvSpPr txBox="1"/>
          <p:nvPr/>
        </p:nvSpPr>
        <p:spPr>
          <a:xfrm>
            <a:off x="6504566" y="6103485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9EAA9-319A-45A1-B9C0-4B025FCA5A62}"/>
              </a:ext>
            </a:extLst>
          </p:cNvPr>
          <p:cNvSpPr txBox="1"/>
          <p:nvPr/>
        </p:nvSpPr>
        <p:spPr>
          <a:xfrm>
            <a:off x="5616679" y="6114408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58267-9F8C-452A-AC70-DAEAF4DCCD2E}"/>
              </a:ext>
            </a:extLst>
          </p:cNvPr>
          <p:cNvSpPr txBox="1"/>
          <p:nvPr/>
        </p:nvSpPr>
        <p:spPr>
          <a:xfrm>
            <a:off x="4616246" y="6125331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4" y="5238366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2882EA2-B340-42D3-8BCD-108BE729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51981"/>
              </p:ext>
            </p:extLst>
          </p:nvPr>
        </p:nvGraphicFramePr>
        <p:xfrm>
          <a:off x="4746001" y="2817207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E4E3127-DA90-488B-A7A1-5EC9A1A23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62742"/>
              </p:ext>
            </p:extLst>
          </p:nvPr>
        </p:nvGraphicFramePr>
        <p:xfrm>
          <a:off x="4746001" y="3852143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E23996-E8EA-41E6-BCDF-F62D47D0576C}"/>
              </a:ext>
            </a:extLst>
          </p:cNvPr>
          <p:cNvSpPr txBox="1"/>
          <p:nvPr/>
        </p:nvSpPr>
        <p:spPr>
          <a:xfrm>
            <a:off x="3871454" y="2944041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68F899-3162-4154-9909-098F3DC358C3}"/>
              </a:ext>
            </a:extLst>
          </p:cNvPr>
          <p:cNvSpPr txBox="1"/>
          <p:nvPr/>
        </p:nvSpPr>
        <p:spPr>
          <a:xfrm>
            <a:off x="838200" y="4009755"/>
            <a:ext cx="367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~(TARO | SABURO): 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9066ACE3-9659-489E-8237-0B962663F838}"/>
              </a:ext>
            </a:extLst>
          </p:cNvPr>
          <p:cNvSpPr/>
          <p:nvPr/>
        </p:nvSpPr>
        <p:spPr>
          <a:xfrm>
            <a:off x="5882149" y="4724079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E08845-3C67-42E8-81C3-2206FB652EC2}"/>
              </a:ext>
            </a:extLst>
          </p:cNvPr>
          <p:cNvSpPr txBox="1"/>
          <p:nvPr/>
        </p:nvSpPr>
        <p:spPr>
          <a:xfrm>
            <a:off x="8259097" y="3852143"/>
            <a:ext cx="27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1, 3</a:t>
            </a:r>
            <a:r>
              <a:rPr kumimoji="1" lang="ja-JP" altLang="en-US" sz="2800" dirty="0"/>
              <a:t>ビット目のみ</a:t>
            </a:r>
            <a:r>
              <a:rPr lang="en-US" altLang="ja-JP" sz="2800" dirty="0"/>
              <a:t>0</a:t>
            </a:r>
            <a:r>
              <a:rPr lang="ja-JP" altLang="en-US" sz="2800" dirty="0"/>
              <a:t>で、他は</a:t>
            </a:r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390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A084E-C726-49CB-AEE6-288DF1B5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03FCA-E5DD-4B3B-A1AE-4E47D11B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ビット目が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</a:t>
            </a:r>
            <a:r>
              <a:rPr kumimoji="1" lang="en-US" altLang="ja-JP" dirty="0"/>
              <a:t>0</a:t>
            </a:r>
            <a:r>
              <a:rPr kumimoji="1" lang="ja-JP" altLang="en-US" dirty="0" err="1"/>
              <a:t>かを</a:t>
            </a:r>
            <a:r>
              <a:rPr kumimoji="1" lang="ja-JP" altLang="en-US" dirty="0"/>
              <a:t>調べたい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ビットが最下位ビットにくるようにシフトした後、</a:t>
            </a:r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and</a:t>
            </a:r>
            <a:r>
              <a:rPr lang="ja-JP" altLang="en-US" dirty="0"/>
              <a:t>をとればよい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926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三兄弟の出席状況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6000" y="342900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2F23C3-FFBB-421B-88D6-537C2D356104}"/>
              </a:ext>
            </a:extLst>
          </p:cNvPr>
          <p:cNvSpPr txBox="1"/>
          <p:nvPr/>
        </p:nvSpPr>
        <p:spPr>
          <a:xfrm>
            <a:off x="6504565" y="4453013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太郎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89EAA9-319A-45A1-B9C0-4B025FCA5A62}"/>
              </a:ext>
            </a:extLst>
          </p:cNvPr>
          <p:cNvSpPr txBox="1"/>
          <p:nvPr/>
        </p:nvSpPr>
        <p:spPr>
          <a:xfrm>
            <a:off x="5616678" y="4463936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次郎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58267-9F8C-452A-AC70-DAEAF4DCCD2E}"/>
              </a:ext>
            </a:extLst>
          </p:cNvPr>
          <p:cNvSpPr txBox="1"/>
          <p:nvPr/>
        </p:nvSpPr>
        <p:spPr>
          <a:xfrm>
            <a:off x="4616245" y="4474859"/>
            <a:ext cx="109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三郎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3587894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6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515600" cy="4753744"/>
          </a:xfrm>
        </p:spPr>
        <p:txBody>
          <a:bodyPr/>
          <a:lstStyle/>
          <a:p>
            <a:r>
              <a:rPr kumimoji="1" lang="ja-JP" altLang="en-US" dirty="0"/>
              <a:t>三郎が出席しているかどうかを調べる</a:t>
            </a:r>
            <a:endParaRPr kumimoji="1" lang="en-US" altLang="ja-JP" dirty="0"/>
          </a:p>
          <a:p>
            <a:pPr marL="628650" lvl="1" indent="0">
              <a:lnSpc>
                <a:spcPct val="100000"/>
              </a:lnSpc>
              <a:buNone/>
            </a:pPr>
            <a:r>
              <a:rPr lang="en-US" altLang="ja-JP" sz="32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(x &gt;&gt; </a:t>
            </a:r>
            <a:r>
              <a:rPr lang="en-US" altLang="ja-JP" sz="32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en-US" altLang="ja-JP" sz="32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&amp; </a:t>
            </a:r>
            <a:r>
              <a:rPr lang="en-US" altLang="ja-JP" sz="32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endParaRPr lang="ja-JP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2989"/>
              </p:ext>
            </p:extLst>
          </p:nvPr>
        </p:nvGraphicFramePr>
        <p:xfrm>
          <a:off x="4746000" y="2122089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2280983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AF0C033-0A25-411A-85AD-79444DFB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0671"/>
              </p:ext>
            </p:extLst>
          </p:nvPr>
        </p:nvGraphicFramePr>
        <p:xfrm>
          <a:off x="4746000" y="3281472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E16F5F-DB96-49C9-A3C5-BCBC12E86D3E}"/>
              </a:ext>
            </a:extLst>
          </p:cNvPr>
          <p:cNvSpPr txBox="1"/>
          <p:nvPr/>
        </p:nvSpPr>
        <p:spPr>
          <a:xfrm>
            <a:off x="2743200" y="3440366"/>
            <a:ext cx="183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&gt;&gt; 2: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DFA7E7A-F387-44C8-BB49-FDC654171F69}"/>
              </a:ext>
            </a:extLst>
          </p:cNvPr>
          <p:cNvCxnSpPr>
            <a:cxnSpLocks/>
          </p:cNvCxnSpPr>
          <p:nvPr/>
        </p:nvCxnSpPr>
        <p:spPr>
          <a:xfrm>
            <a:off x="4746000" y="3022089"/>
            <a:ext cx="1802284" cy="2593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D7E4D32B-310D-4453-9FF6-ED206D31D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34306"/>
              </p:ext>
            </p:extLst>
          </p:nvPr>
        </p:nvGraphicFramePr>
        <p:xfrm>
          <a:off x="4746000" y="4262818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2A3C-8D6D-499E-A5C5-FA25BA14A54F}"/>
              </a:ext>
            </a:extLst>
          </p:cNvPr>
          <p:cNvSpPr txBox="1"/>
          <p:nvPr/>
        </p:nvSpPr>
        <p:spPr>
          <a:xfrm>
            <a:off x="3871453" y="4389652"/>
            <a:ext cx="70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14ADDECD-DCE0-4229-A23E-EDFDA5C6B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65715"/>
              </p:ext>
            </p:extLst>
          </p:nvPr>
        </p:nvGraphicFramePr>
        <p:xfrm>
          <a:off x="4746000" y="560007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7" name="矢印: 下 16">
            <a:extLst>
              <a:ext uri="{FF2B5EF4-FFF2-40B4-BE49-F238E27FC236}">
                <a16:creationId xmlns:a16="http://schemas.microsoft.com/office/drawing/2014/main" id="{3EC4FF5F-6481-416C-8A65-84C58795E521}"/>
              </a:ext>
            </a:extLst>
          </p:cNvPr>
          <p:cNvSpPr/>
          <p:nvPr/>
        </p:nvSpPr>
        <p:spPr>
          <a:xfrm>
            <a:off x="5882148" y="5186789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618055B-31E4-4752-B632-F6BEBD6FCFCC}"/>
              </a:ext>
            </a:extLst>
          </p:cNvPr>
          <p:cNvCxnSpPr>
            <a:cxnSpLocks/>
          </p:cNvCxnSpPr>
          <p:nvPr/>
        </p:nvCxnSpPr>
        <p:spPr>
          <a:xfrm>
            <a:off x="5647142" y="3019564"/>
            <a:ext cx="1802284" cy="2593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36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331EF-7D59-4D05-87B0-4FA536B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1A357-50ED-4C76-B3C0-B747AC3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515600" cy="4753744"/>
          </a:xfrm>
        </p:spPr>
        <p:txBody>
          <a:bodyPr/>
          <a:lstStyle/>
          <a:p>
            <a:r>
              <a:rPr kumimoji="1" lang="ja-JP" altLang="en-US" dirty="0"/>
              <a:t>次郎が出席しているかどうかを調べる</a:t>
            </a:r>
            <a:endParaRPr kumimoji="1" lang="en-US" altLang="ja-JP" dirty="0"/>
          </a:p>
          <a:p>
            <a:pPr marL="628650" lvl="1" indent="0">
              <a:lnSpc>
                <a:spcPct val="100000"/>
              </a:lnSpc>
              <a:buNone/>
            </a:pPr>
            <a:r>
              <a:rPr lang="en-US" altLang="ja-JP" sz="32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(x &gt;&gt; </a:t>
            </a:r>
            <a:r>
              <a:rPr lang="en-US" altLang="ja-JP" sz="32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32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&amp; </a:t>
            </a:r>
            <a:r>
              <a:rPr lang="en-US" altLang="ja-JP" sz="32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endParaRPr lang="ja-JP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CD1DB0-DAC5-4319-AD0A-41C38158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7174"/>
              </p:ext>
            </p:extLst>
          </p:nvPr>
        </p:nvGraphicFramePr>
        <p:xfrm>
          <a:off x="4746000" y="2122089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19CA8A-0F20-471B-918C-6CF4C3A93CFF}"/>
              </a:ext>
            </a:extLst>
          </p:cNvPr>
          <p:cNvSpPr txBox="1"/>
          <p:nvPr/>
        </p:nvSpPr>
        <p:spPr>
          <a:xfrm>
            <a:off x="3871453" y="2280983"/>
            <a:ext cx="7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AF0C033-0A25-411A-85AD-79444DFB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52598"/>
              </p:ext>
            </p:extLst>
          </p:nvPr>
        </p:nvGraphicFramePr>
        <p:xfrm>
          <a:off x="4746000" y="3281472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E16F5F-DB96-49C9-A3C5-BCBC12E86D3E}"/>
              </a:ext>
            </a:extLst>
          </p:cNvPr>
          <p:cNvSpPr txBox="1"/>
          <p:nvPr/>
        </p:nvSpPr>
        <p:spPr>
          <a:xfrm>
            <a:off x="2743200" y="3440366"/>
            <a:ext cx="183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&gt;&gt; 2: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D7E4D32B-310D-4453-9FF6-ED206D31D0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6000" y="4262818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2A3C-8D6D-499E-A5C5-FA25BA14A54F}"/>
              </a:ext>
            </a:extLst>
          </p:cNvPr>
          <p:cNvSpPr txBox="1"/>
          <p:nvPr/>
        </p:nvSpPr>
        <p:spPr>
          <a:xfrm>
            <a:off x="3871453" y="4389652"/>
            <a:ext cx="70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1: 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14ADDECD-DCE0-4229-A23E-EDFDA5C6B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977"/>
              </p:ext>
            </p:extLst>
          </p:nvPr>
        </p:nvGraphicFramePr>
        <p:xfrm>
          <a:off x="4746000" y="5600070"/>
          <a:ext cx="27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51220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2263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01502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22722"/>
                  </a:ext>
                </a:extLst>
              </a:tr>
            </a:tbl>
          </a:graphicData>
        </a:graphic>
      </p:graphicFrame>
      <p:sp>
        <p:nvSpPr>
          <p:cNvPr id="17" name="矢印: 下 16">
            <a:extLst>
              <a:ext uri="{FF2B5EF4-FFF2-40B4-BE49-F238E27FC236}">
                <a16:creationId xmlns:a16="http://schemas.microsoft.com/office/drawing/2014/main" id="{3EC4FF5F-6481-416C-8A65-84C58795E521}"/>
              </a:ext>
            </a:extLst>
          </p:cNvPr>
          <p:cNvSpPr/>
          <p:nvPr/>
        </p:nvSpPr>
        <p:spPr>
          <a:xfrm>
            <a:off x="5882148" y="5186789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618055B-31E4-4752-B632-F6BEBD6FCFCC}"/>
              </a:ext>
            </a:extLst>
          </p:cNvPr>
          <p:cNvCxnSpPr>
            <a:cxnSpLocks/>
          </p:cNvCxnSpPr>
          <p:nvPr/>
        </p:nvCxnSpPr>
        <p:spPr>
          <a:xfrm>
            <a:off x="6548284" y="3022089"/>
            <a:ext cx="901142" cy="256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5D27FBE-9E5F-417C-BF6B-0F2BCDC27582}"/>
              </a:ext>
            </a:extLst>
          </p:cNvPr>
          <p:cNvCxnSpPr>
            <a:cxnSpLocks/>
          </p:cNvCxnSpPr>
          <p:nvPr/>
        </p:nvCxnSpPr>
        <p:spPr>
          <a:xfrm>
            <a:off x="4746000" y="3022089"/>
            <a:ext cx="901142" cy="256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454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6B2CA-92AF-4C2D-BC87-CD1E1002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CF7A5D-B920-4925-AB74-7ECED213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746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例えばこんな感じで使える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2473A98-A224-42B8-AC20-7241EFD2C434}"/>
              </a:ext>
            </a:extLst>
          </p:cNvPr>
          <p:cNvSpPr/>
          <p:nvPr/>
        </p:nvSpPr>
        <p:spPr>
          <a:xfrm>
            <a:off x="2782529" y="2603090"/>
            <a:ext cx="6626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ja-JP" sz="28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if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((X &gt;&gt;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&amp; </a:t>
            </a:r>
            <a:r>
              <a:rPr lang="en-US" altLang="ja-JP" sz="28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{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ja-JP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三郎が出席していた場合の処理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28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95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D48E-548B-4F0B-BDEB-E56FF08B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ビットをずらしながら探索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D0120D-F9FB-4A33-832E-30F2ACD6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ループ文を使えば、</a:t>
            </a:r>
            <a:r>
              <a:rPr lang="en-US" altLang="ja-JP" dirty="0"/>
              <a:t>1</a:t>
            </a:r>
            <a:r>
              <a:rPr lang="ja-JP" altLang="en-US" dirty="0"/>
              <a:t>つずらしてはビットを取り出し、</a:t>
            </a:r>
            <a:r>
              <a:rPr lang="en-US" altLang="ja-JP" dirty="0"/>
              <a:t>1</a:t>
            </a:r>
            <a:r>
              <a:rPr lang="ja-JP" altLang="en-US" dirty="0"/>
              <a:t>つ取り出してはビットを取り出し</a:t>
            </a:r>
            <a:r>
              <a:rPr lang="en-US" altLang="ja-JP" dirty="0"/>
              <a:t>…</a:t>
            </a:r>
            <a:r>
              <a:rPr lang="ja-JP" altLang="en-US" dirty="0"/>
              <a:t>という処理が書ける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48889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01157A-E3F4-40B4-8ABA-47A68371C42E}"/>
              </a:ext>
            </a:extLst>
          </p:cNvPr>
          <p:cNvSpPr/>
          <p:nvPr/>
        </p:nvSpPr>
        <p:spPr>
          <a:xfrm>
            <a:off x="975852" y="612844"/>
            <a:ext cx="79985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#include 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&lt;</a:t>
            </a:r>
            <a:r>
              <a:rPr lang="en-US" altLang="ja-JP" sz="2400" kern="0" dirty="0" err="1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stdio.h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&gt;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main(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void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unsigned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x;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int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scanf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"%u"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, &amp;x);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for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=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&lt;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3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++) {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((x &gt;&gt;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&amp;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"o 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else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"x 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}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printf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(</a:t>
            </a:r>
            <a:r>
              <a:rPr lang="en-US" altLang="ja-JP" sz="2400" kern="0" dirty="0">
                <a:solidFill>
                  <a:srgbClr val="A31515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"\n"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);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   </a:t>
            </a:r>
            <a:r>
              <a:rPr lang="en-US" altLang="ja-JP" sz="2400" kern="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return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24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0</a:t>
            </a:r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24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4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  <a:endParaRPr lang="ja-JP" altLang="en-US" sz="4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B5BBB2-536D-4C6C-A005-7B2C64D86884}"/>
              </a:ext>
            </a:extLst>
          </p:cNvPr>
          <p:cNvSpPr txBox="1"/>
          <p:nvPr/>
        </p:nvSpPr>
        <p:spPr>
          <a:xfrm>
            <a:off x="7005485" y="612844"/>
            <a:ext cx="4852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800" dirty="0"/>
              <a:t>太郎君・次郎君・三郎君の出席の情報を整数値</a:t>
            </a:r>
            <a:r>
              <a:rPr lang="en-US" altLang="ja-JP" sz="2800" dirty="0"/>
              <a:t>(0</a:t>
            </a:r>
            <a:r>
              <a:rPr lang="ja-JP" altLang="ja-JP" sz="2800" dirty="0"/>
              <a:t>以上</a:t>
            </a:r>
            <a:r>
              <a:rPr lang="en-US" altLang="ja-JP" sz="2800" dirty="0"/>
              <a:t>8</a:t>
            </a:r>
            <a:r>
              <a:rPr lang="ja-JP" altLang="ja-JP" sz="2800" dirty="0"/>
              <a:t>未満</a:t>
            </a:r>
            <a:r>
              <a:rPr lang="en-US" altLang="ja-JP" sz="2800" dirty="0"/>
              <a:t>)</a:t>
            </a:r>
            <a:r>
              <a:rPr lang="ja-JP" altLang="ja-JP" sz="2800" dirty="0"/>
              <a:t>として入力</a:t>
            </a:r>
            <a:endParaRPr lang="en-US" altLang="ja-JP" sz="2800" dirty="0"/>
          </a:p>
          <a:p>
            <a:r>
              <a:rPr lang="ja-JP" altLang="ja-JP" sz="2800" dirty="0"/>
              <a:t>出席しているなら</a:t>
            </a:r>
            <a:r>
              <a:rPr lang="en-US" altLang="ja-JP" sz="2800" dirty="0"/>
              <a:t>o</a:t>
            </a:r>
            <a:r>
              <a:rPr lang="ja-JP" altLang="ja-JP" sz="2800" dirty="0" err="1"/>
              <a:t>、</a:t>
            </a:r>
            <a:r>
              <a:rPr lang="ja-JP" altLang="ja-JP" sz="2800" dirty="0"/>
              <a:t>していないなら</a:t>
            </a:r>
            <a:r>
              <a:rPr lang="en-US" altLang="ja-JP" sz="2800" dirty="0"/>
              <a:t>x</a:t>
            </a:r>
            <a:r>
              <a:rPr lang="ja-JP" altLang="ja-JP" sz="2800" dirty="0"/>
              <a:t>を、太郎君・次郎君・三郎君の順に表示</a:t>
            </a:r>
            <a:endParaRPr kumimoji="1" lang="ja-JP" altLang="en-US" sz="28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D9F70AB-6F4D-4F48-9740-BEAD3DDA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0299"/>
              </p:ext>
            </p:extLst>
          </p:nvPr>
        </p:nvGraphicFramePr>
        <p:xfrm>
          <a:off x="7638026" y="4356347"/>
          <a:ext cx="2672736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736">
                  <a:extLst>
                    <a:ext uri="{9D8B030D-6E8A-4147-A177-3AD203B41FA5}">
                      <a16:colId xmlns:a16="http://schemas.microsoft.com/office/drawing/2014/main" val="279739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b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 (</a:t>
                      </a:r>
                      <a:r>
                        <a:rPr kumimoji="1" lang="ja-JP" altLang="en-US" sz="2400" b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400" b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400" b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x o</a:t>
                      </a:r>
                      <a:endParaRPr kumimoji="1" lang="ja-JP" altLang="en-US" sz="2400" b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6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9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4F0D8-AD32-4BEC-94E4-C20A2CA4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符号なし</a:t>
            </a:r>
            <a:r>
              <a:rPr kumimoji="1" lang="en-US" altLang="ja-JP" dirty="0"/>
              <a:t>/</a:t>
            </a:r>
            <a:r>
              <a:rPr kumimoji="1" lang="ja-JP" altLang="en-US" dirty="0"/>
              <a:t>符号あり変数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0A5CA-E09F-480B-B574-2C49C06F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符号なし変数を</a:t>
            </a:r>
            <a:r>
              <a:rPr lang="en-US" altLang="ja-JP" dirty="0" err="1"/>
              <a:t>printf</a:t>
            </a:r>
            <a:r>
              <a:rPr lang="ja-JP" altLang="en-US" dirty="0"/>
              <a:t>で表示したいなら</a:t>
            </a:r>
            <a:r>
              <a:rPr lang="en-US" altLang="ja-JP" dirty="0"/>
              <a:t>%u</a:t>
            </a:r>
            <a:r>
              <a:rPr lang="ja-JP" altLang="en-US" dirty="0"/>
              <a:t>を用いる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"%u"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457200" lvl="1" indent="0">
              <a:buNone/>
            </a:pPr>
            <a:endParaRPr lang="en-US" altLang="ja-JP" sz="3200" dirty="0"/>
          </a:p>
          <a:p>
            <a:r>
              <a:rPr lang="ja-JP" altLang="en-US" dirty="0"/>
              <a:t>符号なし変数を</a:t>
            </a:r>
            <a:r>
              <a:rPr lang="en-US" altLang="ja-JP" dirty="0" err="1"/>
              <a:t>scanf</a:t>
            </a:r>
            <a:r>
              <a:rPr lang="ja-JP" altLang="en-US" dirty="0"/>
              <a:t>で表示したいなら</a:t>
            </a:r>
            <a:r>
              <a:rPr lang="en-US" altLang="ja-JP" dirty="0"/>
              <a:t>%u</a:t>
            </a:r>
            <a:r>
              <a:rPr lang="ja-JP" altLang="en-US" dirty="0"/>
              <a:t>を用いる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26878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5AF81-DBF2-45F3-BFE7-0106DFBB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8B10D-B125-4768-B158-17A6AA60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２つのビットを比較して、どちらか一方のみが</a:t>
            </a:r>
            <a:r>
              <a:rPr lang="en-US" altLang="ja-JP" dirty="0"/>
              <a:t>1</a:t>
            </a:r>
            <a:r>
              <a:rPr lang="ja-JP" altLang="ja-JP" dirty="0"/>
              <a:t>なら</a:t>
            </a:r>
            <a:r>
              <a:rPr lang="en-US" altLang="ja-JP" dirty="0"/>
              <a:t>1</a:t>
            </a:r>
            <a:r>
              <a:rPr lang="ja-JP" altLang="ja-JP" dirty="0"/>
              <a:t>を返す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2</a:t>
            </a:r>
            <a:r>
              <a:rPr lang="ja-JP" altLang="ja-JP" dirty="0" err="1"/>
              <a:t>つの</a:t>
            </a:r>
            <a:r>
              <a:rPr lang="ja-JP" altLang="ja-JP" dirty="0"/>
              <a:t>ビットを比較して、どちらとも同じ数なら、</a:t>
            </a:r>
            <a:r>
              <a:rPr lang="en-US" altLang="ja-JP" dirty="0"/>
              <a:t>0</a:t>
            </a:r>
            <a:r>
              <a:rPr lang="ja-JP" altLang="ja-JP" dirty="0"/>
              <a:t>を返す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3200" dirty="0"/>
              <a:t>(1)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X = 0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366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35F27-E6C0-4065-95FA-2ED354C5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B5DCD-8938-40A4-890F-3FD35993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(2)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ビットの数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があって、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をとると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はそのまま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をとると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のビットが反転する。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769428-9FB5-41A7-88E3-0C69DCEA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11" y="3731086"/>
            <a:ext cx="4397377" cy="24458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3D35A9-B094-4CA3-BD97-7E41E519357F}"/>
              </a:ext>
            </a:extLst>
          </p:cNvPr>
          <p:cNvSpPr txBox="1"/>
          <p:nvPr/>
        </p:nvSpPr>
        <p:spPr>
          <a:xfrm>
            <a:off x="8294688" y="3731086"/>
            <a:ext cx="3897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理由は、</a:t>
            </a:r>
            <a:r>
              <a:rPr lang="en-US" altLang="ja-JP" sz="2800" dirty="0" err="1"/>
              <a:t>xor</a:t>
            </a:r>
            <a:r>
              <a:rPr lang="ja-JP" altLang="en-US" sz="2800" dirty="0"/>
              <a:t>の</a:t>
            </a:r>
            <a:endParaRPr lang="en-US" altLang="ja-JP" sz="2800" dirty="0"/>
          </a:p>
          <a:p>
            <a:r>
              <a:rPr lang="ja-JP" altLang="en-US" sz="2800" dirty="0"/>
              <a:t>真理値表を並び替えてみると分かる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3466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D1D04-93CA-4767-9F33-B430DC8B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(3)(4)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F611F-BA67-4E6C-B2BE-DF567D33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3200" dirty="0"/>
              <a:t>(2)</a:t>
            </a:r>
            <a:r>
              <a:rPr lang="ja-JP" altLang="en-US" sz="3200" dirty="0"/>
              <a:t>より次のことが分かる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(3)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 = X</a:t>
            </a:r>
            <a:endParaRPr lang="ja-JP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/>
              <a:t>(4)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1111…11</a:t>
            </a:r>
            <a:r>
              <a:rPr lang="en-US" altLang="ja-JP" sz="3200" baseline="-25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not X</a:t>
            </a:r>
            <a:endParaRPr lang="ja-JP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7854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E4B26-CD20-4E40-8526-91DC9D0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特定のビットを反転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97CA-33B3-4D22-8DA7-1B82C67B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反転させたいビットを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それ以外を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にした数と</a:t>
            </a:r>
            <a:r>
              <a:rPr kumimoji="1" lang="en-US" altLang="ja-JP" dirty="0" err="1"/>
              <a:t>xor</a:t>
            </a:r>
            <a:r>
              <a:rPr kumimoji="1" lang="ja-JP" altLang="en-US" dirty="0"/>
              <a:t>をとる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A0E0373-98E1-4EAB-833F-6CEEE70A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70536"/>
              </p:ext>
            </p:extLst>
          </p:nvPr>
        </p:nvGraphicFramePr>
        <p:xfrm>
          <a:off x="1776000" y="2726768"/>
          <a:ext cx="86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31638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92286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817454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4337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62871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2462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028762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295337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60228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38767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56418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624329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71606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4802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8975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00178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14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70208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637C060-9FA6-48AD-935D-B383C8F10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36769"/>
              </p:ext>
            </p:extLst>
          </p:nvPr>
        </p:nvGraphicFramePr>
        <p:xfrm>
          <a:off x="1776000" y="4368755"/>
          <a:ext cx="86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31638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92286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817454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4337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62871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2462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028762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295337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460228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38767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56418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624329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71606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4802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89751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00178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14090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81F1E704-07E0-4F2B-9AB5-F3AAA5951F0D}"/>
              </a:ext>
            </a:extLst>
          </p:cNvPr>
          <p:cNvSpPr/>
          <p:nvPr/>
        </p:nvSpPr>
        <p:spPr>
          <a:xfrm>
            <a:off x="5882148" y="3941705"/>
            <a:ext cx="427703" cy="3834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1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CFC92-54B4-4D37-B598-42AA77B7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(5)(6)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699B5-3A68-4285-B1B3-D6F37021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3200" dirty="0"/>
              <a:t>(5)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Y)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 = X</a:t>
            </a:r>
            <a:endParaRPr lang="ja-JP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/>
              <a:t>(6) 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Y) 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X = Y</a:t>
            </a:r>
          </a:p>
          <a:p>
            <a:pPr marL="0" indent="0">
              <a:buNone/>
            </a:pP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/>
              <a:t>(5)(6)</a:t>
            </a:r>
            <a:r>
              <a:rPr lang="ja-JP" altLang="en-US" dirty="0"/>
              <a:t>の意味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r>
              <a:rPr lang="en-US" altLang="ja-JP" dirty="0" err="1"/>
              <a:t>xor</a:t>
            </a:r>
            <a:r>
              <a:rPr lang="ja-JP" altLang="ja-JP" dirty="0"/>
              <a:t>によって</a:t>
            </a:r>
            <a:r>
              <a:rPr lang="en-US" altLang="ja-JP" dirty="0"/>
              <a:t>2</a:t>
            </a:r>
            <a:r>
              <a:rPr lang="ja-JP" altLang="ja-JP" dirty="0" err="1"/>
              <a:t>つの</a:t>
            </a:r>
            <a:r>
              <a:rPr lang="ja-JP" altLang="ja-JP" dirty="0"/>
              <a:t>値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ja-JP" dirty="0" err="1"/>
              <a:t>つの</a:t>
            </a:r>
            <a:r>
              <a:rPr lang="ja-JP" altLang="ja-JP" dirty="0"/>
              <a:t>値として保持できる。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ja-JP" dirty="0" err="1"/>
              <a:t>つの</a:t>
            </a:r>
            <a:r>
              <a:rPr lang="ja-JP" altLang="ja-JP" dirty="0"/>
              <a:t>値が保持されている数を</a:t>
            </a:r>
            <a:r>
              <a:rPr lang="en-US" altLang="ja-JP" dirty="0"/>
              <a:t>X</a:t>
            </a:r>
            <a:r>
              <a:rPr lang="ja-JP" altLang="ja-JP" dirty="0"/>
              <a:t>とす</a:t>
            </a:r>
            <a:r>
              <a:rPr lang="ja-JP" altLang="en-US" dirty="0"/>
              <a:t>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一方の値を取り出すためには、もう一方の数と</a:t>
            </a:r>
            <a:r>
              <a:rPr lang="en-US" altLang="ja-JP" dirty="0"/>
              <a:t>X</a:t>
            </a:r>
            <a:r>
              <a:rPr lang="ja-JP" altLang="ja-JP" dirty="0"/>
              <a:t>とで</a:t>
            </a:r>
            <a:r>
              <a:rPr lang="en-US" altLang="ja-JP" dirty="0" err="1"/>
              <a:t>xor</a:t>
            </a:r>
            <a:r>
              <a:rPr lang="ja-JP" altLang="ja-JP" dirty="0"/>
              <a:t>をとればよい。</a:t>
            </a:r>
          </a:p>
          <a:p>
            <a:pPr marL="0" indent="0">
              <a:buNone/>
            </a:pPr>
            <a:endParaRPr lang="ja-JP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7871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5BCF6-1B03-4913-8721-E459A77D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の性質</a:t>
            </a:r>
            <a:r>
              <a:rPr kumimoji="1" lang="en-US" altLang="ja-JP" dirty="0"/>
              <a:t>(5)(6)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43DE6D-3410-4DE7-A887-291D9DA5C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(5)</a:t>
                </a:r>
                <a:r>
                  <a:rPr lang="ja-JP" altLang="en-US" dirty="0"/>
                  <a:t>の証明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err="1" smtClean="0">
                              <a:latin typeface="Cambria Math" panose="02040503050406030204" pitchFamily="18" charset="0"/>
                            </a:rPr>
                            <m:t>𝑥𝑜𝑟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i="1" dirty="0" err="1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 dirty="0" err="1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ja-JP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err="1" smtClean="0">
                              <a:latin typeface="Cambria Math" panose="02040503050406030204" pitchFamily="18" charset="0"/>
                            </a:rPr>
                            <m:t>𝑥𝑜𝑟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ja-JP" altLang="en-US" sz="3200" i="1" dirty="0">
                          <a:latin typeface="Cambria Math" panose="02040503050406030204" pitchFamily="18" charset="0"/>
                        </a:rPr>
                        <m:t>結合法則</m:t>
                      </m:r>
                    </m:oMath>
                  </m:oMathPara>
                </a14:m>
                <a:br>
                  <a:rPr lang="en-US" altLang="ja-JP" sz="3200" dirty="0"/>
                </a:b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0 … </m:t>
                    </m:r>
                  </m:oMath>
                </a14:m>
                <a:r>
                  <a:rPr lang="ja-JP" altLang="en-US" sz="3200" b="0" dirty="0"/>
                  <a:t>性質</a:t>
                </a:r>
                <a:r>
                  <a:rPr lang="en-US" altLang="ja-JP" sz="3200" b="0" dirty="0"/>
                  <a:t>(1)</a:t>
                </a:r>
                <a:br>
                  <a:rPr lang="en-US" altLang="ja-JP" sz="3200" b="0" dirty="0"/>
                </a:b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性質</m:t>
                    </m:r>
                  </m:oMath>
                </a14:m>
                <a:r>
                  <a:rPr lang="en-US" altLang="ja-JP" sz="3200" dirty="0"/>
                  <a:t>(3)</a:t>
                </a:r>
              </a:p>
              <a:p>
                <a:pPr marL="457200" lvl="1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r>
                  <a:rPr lang="en-US" altLang="ja-JP" dirty="0"/>
                  <a:t>(6)</a:t>
                </a:r>
                <a:r>
                  <a:rPr lang="ja-JP" altLang="en-US" dirty="0"/>
                  <a:t>の証明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 err="1">
                              <a:latin typeface="Cambria Math" panose="02040503050406030204" pitchFamily="18" charset="0"/>
                            </a:rPr>
                            <m:t>𝑥𝑜𝑟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i="1" dirty="0" err="1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𝑥𝑜𝑟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ja-JP" altLang="en-US" sz="3200" i="1" dirty="0">
                          <a:latin typeface="Cambria Math" panose="02040503050406030204" pitchFamily="18" charset="0"/>
                        </a:rPr>
                        <m:t>交換</m:t>
                      </m:r>
                      <m:r>
                        <a:rPr lang="ja-JP" altLang="en-US" sz="3200" i="1" dirty="0" smtClean="0">
                          <a:latin typeface="Cambria Math" panose="02040503050406030204" pitchFamily="18" charset="0"/>
                        </a:rPr>
                        <m:t>法則</m:t>
                      </m:r>
                    </m:oMath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性質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  <m:oMath xmlns:m="http://schemas.openxmlformats.org/officeDocument/2006/math"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43DE6D-3410-4DE7-A887-291D9DA5C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278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7B841-7C90-4317-8429-F1035FBE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技巧的なスワップ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B52B1-FE53-4712-BE1B-465A788E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414"/>
          </a:xfrm>
        </p:spPr>
        <p:txBody>
          <a:bodyPr>
            <a:normAutofit/>
          </a:bodyPr>
          <a:lstStyle/>
          <a:p>
            <a:r>
              <a:rPr lang="ja-JP" altLang="en-US" dirty="0"/>
              <a:t>二つの変数を入れ替える処理をスワップという</a:t>
            </a:r>
            <a:endParaRPr lang="en-US" altLang="ja-JP" dirty="0"/>
          </a:p>
          <a:p>
            <a:r>
              <a:rPr lang="ja-JP" altLang="en-US" dirty="0"/>
              <a:t>ふつうは、一時退避用</a:t>
            </a:r>
            <a:r>
              <a:rPr kumimoji="1" lang="ja-JP" altLang="en-US" dirty="0"/>
              <a:t>変数</a:t>
            </a:r>
            <a:r>
              <a:rPr kumimoji="1" lang="en-US" altLang="ja-JP" dirty="0" err="1"/>
              <a:t>tmp</a:t>
            </a:r>
            <a:r>
              <a:rPr kumimoji="1" lang="ja-JP" altLang="en-US" dirty="0"/>
              <a:t>を使って次のように書く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CF5412-9E2F-4E52-9FDF-E4479CCABF9A}"/>
              </a:ext>
            </a:extLst>
          </p:cNvPr>
          <p:cNvSpPr/>
          <p:nvPr/>
        </p:nvSpPr>
        <p:spPr>
          <a:xfrm>
            <a:off x="4596581" y="3429000"/>
            <a:ext cx="29988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ja-JP" sz="3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tmp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= x;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y;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 = </a:t>
            </a:r>
            <a:r>
              <a:rPr lang="en-US" altLang="ja-JP" sz="3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tmp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3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7B841-7C90-4317-8429-F1035FBE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xor</a:t>
            </a:r>
            <a:r>
              <a:rPr kumimoji="1" lang="ja-JP" altLang="en-US" dirty="0"/>
              <a:t>の利用</a:t>
            </a:r>
            <a:r>
              <a:rPr kumimoji="1" lang="en-US" altLang="ja-JP" dirty="0"/>
              <a:t>: </a:t>
            </a:r>
            <a:r>
              <a:rPr kumimoji="1" lang="ja-JP" altLang="en-US" dirty="0"/>
              <a:t>技巧的なスワップ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B52B1-FE53-4712-BE1B-465A788E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6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xor</a:t>
            </a:r>
            <a:r>
              <a:rPr lang="ja-JP" altLang="en-US" dirty="0"/>
              <a:t>を使うと</a:t>
            </a:r>
            <a:r>
              <a:rPr lang="en-US" altLang="ja-JP" dirty="0" err="1"/>
              <a:t>tmp</a:t>
            </a:r>
            <a:r>
              <a:rPr lang="ja-JP" altLang="en-US" dirty="0"/>
              <a:t>がいらない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一見何をやっているのかわからないため、コードの分かりやすさを重視するならさっきのほうがいい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CF5412-9E2F-4E52-9FDF-E4479CCABF9A}"/>
              </a:ext>
            </a:extLst>
          </p:cNvPr>
          <p:cNvSpPr/>
          <p:nvPr/>
        </p:nvSpPr>
        <p:spPr>
          <a:xfrm>
            <a:off x="5123835" y="3563936"/>
            <a:ext cx="1944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x ^= y;</a:t>
            </a:r>
            <a:endParaRPr lang="ja-JP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y ^= x;</a:t>
            </a:r>
            <a:endParaRPr lang="ja-JP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x ^= y;</a:t>
            </a:r>
            <a:endParaRPr lang="ja-JP" altLang="ja-JP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780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3B8AF-9C03-414C-856B-A1098594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xor</a:t>
            </a:r>
            <a:r>
              <a:rPr lang="ja-JP" altLang="en-US" dirty="0"/>
              <a:t>の利用</a:t>
            </a:r>
            <a:r>
              <a:rPr lang="en-US" altLang="ja-JP" dirty="0"/>
              <a:t>: </a:t>
            </a:r>
            <a:r>
              <a:rPr lang="ja-JP" altLang="en-US" dirty="0"/>
              <a:t>技巧的なスワップ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F4C89-112D-4804-8A11-A53C9A9E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6349"/>
          </a:xfrm>
        </p:spPr>
        <p:txBody>
          <a:bodyPr/>
          <a:lstStyle/>
          <a:p>
            <a:r>
              <a:rPr lang="en-US" altLang="ja-JP" dirty="0" err="1"/>
              <a:t>x,y</a:t>
            </a:r>
            <a:r>
              <a:rPr lang="ja-JP" altLang="en-US" dirty="0"/>
              <a:t>の値をそれぞれ</a:t>
            </a:r>
            <a:r>
              <a:rPr lang="en-US" altLang="ja-JP" dirty="0"/>
              <a:t>a, b</a:t>
            </a:r>
            <a:r>
              <a:rPr lang="ja-JP" altLang="en-US" dirty="0"/>
              <a:t>として、分かりやすくしてみる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F78969-37BB-4011-9208-32360EDCACC3}"/>
              </a:ext>
            </a:extLst>
          </p:cNvPr>
          <p:cNvSpPr/>
          <p:nvPr/>
        </p:nvSpPr>
        <p:spPr>
          <a:xfrm>
            <a:off x="2181531" y="2997346"/>
            <a:ext cx="98384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</a:t>
            </a:r>
            <a:r>
              <a:rPr lang="en-US" altLang="ja-JP" sz="36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</a:t>
            </a:r>
            <a:endParaRPr lang="ja-JP" altLang="ja-JP" sz="3600" b="1" u="sng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 = </a:t>
            </a:r>
            <a:r>
              <a:rPr lang="en-US" altLang="ja-JP" sz="36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b</a:t>
            </a:r>
            <a:endParaRPr lang="ja-JP" altLang="ja-JP" sz="3600" b="1" u="sng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x ^ y = a ^ b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 = x ^ y = (a ^ b) ^ b = </a:t>
            </a:r>
            <a:r>
              <a:rPr lang="en-US" altLang="ja-JP" sz="36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</a:t>
            </a:r>
            <a:r>
              <a:rPr lang="ja-JP" altLang="en-US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…(5)</a:t>
            </a:r>
            <a:endParaRPr lang="ja-JP" altLang="ja-JP" sz="3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00050"/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x ^ y = (a ^ b) ^ a = </a:t>
            </a:r>
            <a:r>
              <a:rPr lang="en-US" altLang="ja-JP" sz="3600" b="1" u="sng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b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… (6)</a:t>
            </a:r>
            <a:endParaRPr lang="ja-JP" altLang="ja-JP" sz="3600" b="1" u="sng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526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7F8C6-D4C8-491D-A19D-931DE6B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12DBD-3604-4F8D-B0D4-BECE6874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コンピューターではあらゆる情報が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lang="ja-JP" altLang="en-US" dirty="0"/>
              <a:t>進数一桁をビットという</a:t>
            </a:r>
            <a:endParaRPr lang="en-US" altLang="ja-JP" dirty="0"/>
          </a:p>
          <a:p>
            <a:r>
              <a:rPr kumimoji="1" lang="ja-JP" altLang="en-US" dirty="0"/>
              <a:t>ビットで色々表現できる</a:t>
            </a:r>
            <a:endParaRPr kumimoji="1" lang="en-US" altLang="ja-JP" dirty="0"/>
          </a:p>
          <a:p>
            <a:r>
              <a:rPr kumimoji="1" lang="ja-JP" altLang="en-US" dirty="0"/>
              <a:t>変数のサイズはビットで表される</a:t>
            </a:r>
          </a:p>
        </p:txBody>
      </p:sp>
    </p:spTree>
    <p:extLst>
      <p:ext uri="{BB962C8B-B14F-4D97-AF65-F5344CB8AC3E}">
        <p14:creationId xmlns:p14="http://schemas.microsoft.com/office/powerpoint/2010/main" val="209645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7FAD8-737A-43EC-BBBE-E7AE290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符号なし</a:t>
            </a:r>
            <a:r>
              <a:rPr kumimoji="1" lang="en-US" altLang="ja-JP" dirty="0"/>
              <a:t>/</a:t>
            </a:r>
            <a:r>
              <a:rPr kumimoji="1" lang="ja-JP" altLang="en-US" dirty="0"/>
              <a:t>符号あり変数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074B49-1862-4C81-A497-D4D7145F0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符号がなくて何が嬉しいのか？</a:t>
                </a:r>
                <a:endParaRPr kumimoji="1"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負号が無い分、扱える正数の範囲が広がる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sz="2800" dirty="0"/>
                  <a:t>多くの場合、</a:t>
                </a:r>
                <a:endParaRPr lang="en-US" altLang="ja-JP" sz="2800" dirty="0"/>
              </a:p>
              <a:p>
                <a:pPr marL="457200" lvl="1" indent="0">
                  <a:buNone/>
                </a:pPr>
                <a:r>
                  <a:rPr lang="en-US" altLang="ja-JP" sz="2800" dirty="0"/>
                  <a:t>int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−1 ~ 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altLang="ja-JP" sz="2800" dirty="0"/>
              </a:p>
              <a:p>
                <a:pPr marL="457200" lvl="1" indent="0">
                  <a:buNone/>
                </a:pPr>
                <a:r>
                  <a:rPr lang="en-US" altLang="ja-JP" sz="2800" dirty="0"/>
                  <a:t>unsigned int: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0~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ja-JP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ビットシフトでバグらない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後述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074B49-1862-4C81-A497-D4D7145F0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8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7F8C6-D4C8-491D-A19D-931DE6B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12DBD-3604-4F8D-B0D4-BECE6874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コンピューターではあらゆる情報が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lang="ja-JP" altLang="en-US" dirty="0"/>
              <a:t>進数一桁をビットという</a:t>
            </a:r>
            <a:endParaRPr lang="en-US" altLang="ja-JP" dirty="0"/>
          </a:p>
          <a:p>
            <a:r>
              <a:rPr kumimoji="1" lang="ja-JP" altLang="en-US" dirty="0"/>
              <a:t>ビットで色々表現できる</a:t>
            </a:r>
            <a:endParaRPr kumimoji="1" lang="en-US" altLang="ja-JP" dirty="0"/>
          </a:p>
          <a:p>
            <a:r>
              <a:rPr kumimoji="1" lang="ja-JP" altLang="en-US" dirty="0"/>
              <a:t>変数のサイズはビットで表される</a:t>
            </a:r>
          </a:p>
        </p:txBody>
      </p:sp>
    </p:spTree>
    <p:extLst>
      <p:ext uri="{BB962C8B-B14F-4D97-AF65-F5344CB8AC3E}">
        <p14:creationId xmlns:p14="http://schemas.microsoft.com/office/powerpoint/2010/main" val="1854107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7F8C6-D4C8-491D-A19D-931DE6B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12DBD-3604-4F8D-B0D4-BECE6874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ビット演算でビットを操作できる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974F3E-E0AD-4382-8B3D-014FA29F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92" y="2912807"/>
            <a:ext cx="4403622" cy="24029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9ECBAE-A7E5-4289-986A-05DC1BC8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816" y="2912807"/>
            <a:ext cx="6510991" cy="14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9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CCA97-3EC9-4154-92BB-46B9059E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r>
              <a:rPr lang="en-US" altLang="ja-JP" dirty="0"/>
              <a:t>(</a:t>
            </a:r>
            <a:r>
              <a:rPr lang="ja-JP" altLang="en-US" dirty="0"/>
              <a:t>ビット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53244-D513-4A80-8630-C39919A3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ビット演算でいろいろできる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ビット目のみを立てたい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ビット目のみ</a:t>
            </a:r>
            <a:r>
              <a:rPr lang="en-US" altLang="ja-JP" dirty="0"/>
              <a:t>1</a:t>
            </a:r>
            <a:r>
              <a:rPr lang="ja-JP" altLang="en-US" dirty="0"/>
              <a:t>で、他は</a:t>
            </a:r>
            <a:r>
              <a:rPr lang="en-US" altLang="ja-JP" dirty="0"/>
              <a:t>0</a:t>
            </a:r>
            <a:r>
              <a:rPr lang="ja-JP" altLang="en-US" dirty="0"/>
              <a:t>であるような数と</a:t>
            </a:r>
            <a:r>
              <a:rPr lang="en-US" altLang="ja-JP" dirty="0"/>
              <a:t>or</a:t>
            </a:r>
            <a:r>
              <a:rPr lang="ja-JP" altLang="en-US" dirty="0"/>
              <a:t>をとる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ビット目のみを消したい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ビット目のみ</a:t>
            </a:r>
            <a:r>
              <a:rPr lang="en-US" altLang="ja-JP" dirty="0"/>
              <a:t>0</a:t>
            </a:r>
            <a:r>
              <a:rPr lang="ja-JP" altLang="en-US" dirty="0"/>
              <a:t>で、他は</a:t>
            </a:r>
            <a:r>
              <a:rPr lang="en-US" altLang="ja-JP" dirty="0"/>
              <a:t>1</a:t>
            </a:r>
            <a:r>
              <a:rPr lang="ja-JP" altLang="en-US" dirty="0"/>
              <a:t>であるような数と</a:t>
            </a:r>
            <a:r>
              <a:rPr lang="en-US" altLang="ja-JP" dirty="0"/>
              <a:t>and</a:t>
            </a:r>
            <a:r>
              <a:rPr lang="ja-JP" altLang="en-US" dirty="0"/>
              <a:t>をとる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ビット目が</a:t>
            </a:r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en-US" altLang="ja-JP" dirty="0"/>
              <a:t>0</a:t>
            </a:r>
            <a:r>
              <a:rPr lang="ja-JP" altLang="en-US" dirty="0" err="1"/>
              <a:t>かを</a:t>
            </a:r>
            <a:r>
              <a:rPr lang="ja-JP" altLang="en-US" dirty="0"/>
              <a:t>調べたい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n</a:t>
            </a:r>
            <a:r>
              <a:rPr lang="ja-JP" altLang="en-US" dirty="0"/>
              <a:t>ビットが最下位ビットにくるようにシフトした後、</a:t>
            </a:r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and</a:t>
            </a:r>
            <a:r>
              <a:rPr lang="ja-JP" altLang="en-US" dirty="0"/>
              <a:t>をとる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ループ文を使えば、</a:t>
            </a:r>
            <a:r>
              <a:rPr lang="en-US" altLang="ja-JP" dirty="0"/>
              <a:t>1</a:t>
            </a:r>
            <a:r>
              <a:rPr lang="ja-JP" altLang="en-US" dirty="0"/>
              <a:t>つずらしてはビットを取り出し、</a:t>
            </a:r>
            <a:r>
              <a:rPr lang="en-US" altLang="ja-JP" dirty="0"/>
              <a:t>1</a:t>
            </a:r>
            <a:r>
              <a:rPr lang="ja-JP" altLang="en-US" dirty="0"/>
              <a:t>つ取り出してはビットを取り出し</a:t>
            </a:r>
            <a:r>
              <a:rPr lang="en-US" altLang="ja-JP" dirty="0"/>
              <a:t>…</a:t>
            </a:r>
            <a:r>
              <a:rPr lang="ja-JP" altLang="en-US" dirty="0"/>
              <a:t>という処理が書ける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7457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43427-DA4E-4DEE-BB2E-A4A87C95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64829-D81D-40B3-8284-16D6FF45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err="1"/>
              <a:t>xor</a:t>
            </a:r>
            <a:r>
              <a:rPr lang="ja-JP" altLang="en-US" dirty="0" err="1"/>
              <a:t>には</a:t>
            </a:r>
            <a:r>
              <a:rPr lang="ja-JP" altLang="en-US" dirty="0"/>
              <a:t>いろいろ面白い性質がある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ea typeface="ＭＳ ゴシック" panose="020B0609070205080204" pitchFamily="49" charset="-128"/>
              </a:rPr>
              <a:t>(1)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X = 0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/>
              <a:t>(2)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ビットの数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があって、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をとると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はそのまま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をとると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のビットが反転する。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/>
              <a:t>(3)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 = X</a:t>
            </a:r>
            <a:endParaRPr lang="ja-JP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/>
              <a:t>(4)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1111…11</a:t>
            </a:r>
            <a:r>
              <a:rPr lang="en-US" altLang="ja-JP" baseline="-25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not X</a:t>
            </a:r>
            <a:endParaRPr lang="ja-JP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14350" indent="-514350">
              <a:buAutoNum type="arabicParenBoth"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ea typeface="ＭＳ ゴシック" panose="020B0609070205080204" pitchFamily="49" charset="-128"/>
              </a:rPr>
              <a:t>(5)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Y)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 = X</a:t>
            </a:r>
            <a:endParaRPr lang="ja-JP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ea typeface="ＭＳ ゴシック" panose="020B0609070205080204" pitchFamily="49" charset="-128"/>
              </a:rPr>
              <a:t>(6)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(X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Y)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X = Y</a:t>
            </a:r>
          </a:p>
          <a:p>
            <a:pPr marL="514350" indent="-514350">
              <a:buAutoNum type="arabicParenBoth"/>
            </a:pP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589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54FEB0-C7D9-400E-8977-5B9F3E32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96"/>
            <a:ext cx="8951686" cy="522830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ABC013_A</a:t>
            </a:r>
          </a:p>
          <a:p>
            <a:r>
              <a:rPr kumimoji="1" lang="ja-JP" altLang="en-US" dirty="0"/>
              <a:t>符号なし整数型</a:t>
            </a:r>
            <a:r>
              <a:rPr kumimoji="1" lang="en-US" altLang="ja-JP" dirty="0"/>
              <a:t>x</a:t>
            </a:r>
            <a:r>
              <a:rPr kumimoji="1" lang="ja-JP" altLang="en-US" dirty="0"/>
              <a:t>を引数として、</a:t>
            </a:r>
            <a:r>
              <a:rPr kumimoji="1" lang="en-US" altLang="ja-JP" dirty="0"/>
              <a:t>x</a:t>
            </a:r>
            <a:r>
              <a:rPr lang="ja-JP" altLang="en-US" dirty="0"/>
              <a:t>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進数表示として出力し、最後に</a:t>
            </a:r>
            <a:r>
              <a:rPr lang="ja-JP" altLang="en-US" dirty="0"/>
              <a:t>改行</a:t>
            </a:r>
            <a:r>
              <a:rPr kumimoji="1" lang="ja-JP" altLang="en-US" dirty="0"/>
              <a:t>する関数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</a:rPr>
              <a:t>showBit</a:t>
            </a:r>
            <a:r>
              <a:rPr lang="en-US" altLang="ja-JP" dirty="0"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latin typeface="Consolas" panose="020B0609020204030204" pitchFamily="49" charset="0"/>
              </a:rPr>
              <a:t> x)</a:t>
            </a:r>
            <a:br>
              <a:rPr lang="en-US" altLang="ja-JP" dirty="0"/>
            </a:br>
            <a:r>
              <a:rPr lang="ja-JP" altLang="en-US" dirty="0"/>
              <a:t>を作成せよ</a:t>
            </a:r>
            <a:r>
              <a:rPr lang="en-US" altLang="ja-JP" dirty="0"/>
              <a:t>(</a:t>
            </a:r>
            <a:r>
              <a:rPr lang="ja-JP" altLang="en-US" dirty="0"/>
              <a:t>整数型は</a:t>
            </a:r>
            <a:r>
              <a:rPr lang="en-US" altLang="ja-JP" dirty="0"/>
              <a:t>32</a:t>
            </a:r>
            <a:r>
              <a:rPr lang="ja-JP" altLang="en-US" dirty="0"/>
              <a:t>ビットであると仮定してよい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/>
              <a:t>ABC014_B</a:t>
            </a:r>
          </a:p>
          <a:p>
            <a:r>
              <a:rPr lang="ja-JP" altLang="en-US" dirty="0"/>
              <a:t>符号なし整数型</a:t>
            </a:r>
            <a:r>
              <a:rPr lang="en-US" altLang="ja-JP" dirty="0"/>
              <a:t>x</a:t>
            </a:r>
            <a:r>
              <a:rPr lang="ja-JP" altLang="en-US" dirty="0" err="1"/>
              <a:t>と非負</a:t>
            </a:r>
            <a:r>
              <a:rPr lang="ja-JP" altLang="en-US" dirty="0"/>
              <a:t>整数</a:t>
            </a:r>
            <a:r>
              <a:rPr lang="en-US" altLang="ja-JP" dirty="0"/>
              <a:t>n</a:t>
            </a:r>
            <a:r>
              <a:rPr lang="ja-JP" altLang="en-US" dirty="0"/>
              <a:t>を引数とし、</a:t>
            </a:r>
            <a:r>
              <a:rPr lang="en-US" altLang="ja-JP" dirty="0"/>
              <a:t>x</a:t>
            </a:r>
            <a:r>
              <a:rPr lang="ja-JP" altLang="en-US" dirty="0"/>
              <a:t>を</a:t>
            </a:r>
            <a:r>
              <a:rPr lang="en-US" altLang="ja-JP" dirty="0"/>
              <a:t>n</a:t>
            </a:r>
            <a:r>
              <a:rPr lang="ja-JP" altLang="en-US" dirty="0"/>
              <a:t>ビット左回転した値を返す関数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</a:rPr>
              <a:t>leftRotate</a:t>
            </a:r>
            <a:r>
              <a:rPr lang="en-US" altLang="ja-JP" dirty="0"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latin typeface="Consolas" panose="020B0609020204030204" pitchFamily="49" charset="0"/>
              </a:rPr>
              <a:t> x,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latin typeface="Consolas" panose="020B0609020204030204" pitchFamily="49" charset="0"/>
              </a:rPr>
              <a:t> n)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/>
              <a:t>を作成せよ</a:t>
            </a:r>
            <a:r>
              <a:rPr lang="en-US" altLang="ja-JP" dirty="0"/>
              <a:t>(</a:t>
            </a:r>
            <a:r>
              <a:rPr lang="ja-JP" altLang="en-US" dirty="0"/>
              <a:t>整数型は</a:t>
            </a:r>
            <a:r>
              <a:rPr lang="en-US" altLang="ja-JP" dirty="0"/>
              <a:t>32</a:t>
            </a:r>
            <a:r>
              <a:rPr lang="ja-JP" altLang="en-US" dirty="0"/>
              <a:t>ビットであると仮定してよい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左回転とは、「左シフトを行ったとき、あふれた上位のビットが下位のビットに移る」という意味。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6EFED1F-649E-4AE1-B43D-D116AEC3E064}"/>
              </a:ext>
            </a:extLst>
          </p:cNvPr>
          <p:cNvSpPr txBox="1">
            <a:spLocks/>
          </p:cNvSpPr>
          <p:nvPr/>
        </p:nvSpPr>
        <p:spPr>
          <a:xfrm>
            <a:off x="9702800" y="1629697"/>
            <a:ext cx="2220686" cy="468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量増し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ABC019_B</a:t>
            </a:r>
          </a:p>
          <a:p>
            <a:r>
              <a:rPr lang="en-US" altLang="ja-JP" dirty="0"/>
              <a:t>ABC003_B</a:t>
            </a:r>
          </a:p>
          <a:p>
            <a:r>
              <a:rPr lang="en-US" altLang="ja-JP" dirty="0"/>
              <a:t>ABC053_B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DBBB6DA-BCFA-4613-B81E-34CFD889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07609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62AD1-40CD-4219-AF07-5860E766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符号なし</a:t>
            </a:r>
            <a:r>
              <a:rPr lang="en-US" altLang="ja-JP" dirty="0"/>
              <a:t>/</a:t>
            </a:r>
            <a:r>
              <a:rPr lang="ja-JP" altLang="en-US" dirty="0"/>
              <a:t>符号あり変数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B398C-7A42-43C1-AE5D-B12A1C64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14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signed</a:t>
            </a:r>
            <a:r>
              <a:rPr lang="ja-JP" altLang="en-US" dirty="0"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unsigned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をつけないとどうなる？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int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型の場合は符号ありになる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char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型の場合は処理系依存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僕の環境だと符号ありになった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はある？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ない。符号を含めるのは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char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と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int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のみ。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kern="100" dirty="0">
                <a:solidFill>
                  <a:srgbClr val="0000FF"/>
                </a:solidFill>
                <a:latin typeface="Consolas" panose="020B0609020204030204" pitchFamily="49" charset="0"/>
                <a:ea typeface="游明朝" panose="02020400000000000000" pitchFamily="18" charset="-128"/>
                <a:cs typeface="Times New Roman" panose="02020603050405020304" pitchFamily="18" charset="0"/>
              </a:rPr>
              <a:t>char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は文字型なのに符号はいらないんじゃ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後述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F8454-3C79-4D7A-B824-1B279290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AEF19-5814-4C15-9226-68569CCE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文字は内部的には整数値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800" dirty="0"/>
              <a:t>(</a:t>
            </a:r>
            <a:r>
              <a:rPr lang="ja-JP" altLang="en-US" sz="2800" dirty="0"/>
              <a:t>例</a:t>
            </a:r>
            <a:r>
              <a:rPr lang="en-US" altLang="ja-JP" sz="2800" dirty="0"/>
              <a:t>)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と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65</a:t>
            </a:r>
            <a:endParaRPr lang="en-US" altLang="ja-JP" sz="2800" dirty="0"/>
          </a:p>
          <a:p>
            <a:r>
              <a:rPr kumimoji="1" lang="ja-JP" altLang="en-US" dirty="0"/>
              <a:t>つまり文字と整数には対応関係がある</a:t>
            </a:r>
            <a:endParaRPr kumimoji="1" lang="en-US" altLang="ja-JP" dirty="0"/>
          </a:p>
          <a:p>
            <a:r>
              <a:rPr kumimoji="1" lang="ja-JP" altLang="en-US" dirty="0"/>
              <a:t>対応関係のことを「文字コード」という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528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2963</Words>
  <Application>Microsoft Office PowerPoint</Application>
  <PresentationFormat>ワイド画面</PresentationFormat>
  <Paragraphs>841</Paragraphs>
  <Slides>74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85" baseType="lpstr">
      <vt:lpstr>ＭＳ Ｐゴシック</vt:lpstr>
      <vt:lpstr>ＭＳ ゴシック</vt:lpstr>
      <vt:lpstr>游ゴシック</vt:lpstr>
      <vt:lpstr>游ゴシック Light</vt:lpstr>
      <vt:lpstr>游明朝</vt:lpstr>
      <vt:lpstr>Arial</vt:lpstr>
      <vt:lpstr>Cambria Math</vt:lpstr>
      <vt:lpstr>Consolas</vt:lpstr>
      <vt:lpstr>Times New Roman</vt:lpstr>
      <vt:lpstr>Wingdings</vt:lpstr>
      <vt:lpstr>Office テーマ</vt:lpstr>
      <vt:lpstr>入門講習会</vt:lpstr>
      <vt:lpstr>今日やること(寄り道)</vt:lpstr>
      <vt:lpstr>今日やること(文字)</vt:lpstr>
      <vt:lpstr>今日やること(ビット)</vt:lpstr>
      <vt:lpstr>符号なし/符号あり変数</vt:lpstr>
      <vt:lpstr>符号なし/符号あり変数</vt:lpstr>
      <vt:lpstr>符号なし/符号あり変数</vt:lpstr>
      <vt:lpstr>符号なし/符号あり変数</vt:lpstr>
      <vt:lpstr>文字コード</vt:lpstr>
      <vt:lpstr>文字コード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ABC081 Aの別解</vt:lpstr>
      <vt:lpstr>おまけ: 文字列走査</vt:lpstr>
      <vt:lpstr>char型</vt:lpstr>
      <vt:lpstr>まとめ(文字)</vt:lpstr>
      <vt:lpstr>2進数</vt:lpstr>
      <vt:lpstr>2進数</vt:lpstr>
      <vt:lpstr>ビット</vt:lpstr>
      <vt:lpstr>ビット</vt:lpstr>
      <vt:lpstr>ビット</vt:lpstr>
      <vt:lpstr>ビット</vt:lpstr>
      <vt:lpstr>変数のサイズ</vt:lpstr>
      <vt:lpstr>ビット演算子</vt:lpstr>
      <vt:lpstr>ビット演算子</vt:lpstr>
      <vt:lpstr>ビット演算子</vt:lpstr>
      <vt:lpstr>ビット演算子</vt:lpstr>
      <vt:lpstr>ビット演算子</vt:lpstr>
      <vt:lpstr>ビット演算子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ビット演算子</vt:lpstr>
      <vt:lpstr>ビット演算子</vt:lpstr>
      <vt:lpstr>ビット演算子</vt:lpstr>
      <vt:lpstr>ビット演算子</vt:lpstr>
      <vt:lpstr>ビット演算子</vt:lpstr>
      <vt:lpstr>ビット演算子の利用</vt:lpstr>
      <vt:lpstr>利用: ビットを立てる</vt:lpstr>
      <vt:lpstr>利用: ビットを立てる</vt:lpstr>
      <vt:lpstr>利用: ビットを立てる</vt:lpstr>
      <vt:lpstr>利用: ビットを立てる</vt:lpstr>
      <vt:lpstr>利用: ビットを立てる</vt:lpstr>
      <vt:lpstr>利用: ビットを立てる</vt:lpstr>
      <vt:lpstr>利用: ビットを消す</vt:lpstr>
      <vt:lpstr>利用: ビットを消す</vt:lpstr>
      <vt:lpstr>利用: ビットを消す</vt:lpstr>
      <vt:lpstr>利用: ビットを消す</vt:lpstr>
      <vt:lpstr>利用: ビットを取り出す</vt:lpstr>
      <vt:lpstr>利用: ビットを取り出す</vt:lpstr>
      <vt:lpstr>利用: ビットを取り出す</vt:lpstr>
      <vt:lpstr>利用: ビットを取り出す</vt:lpstr>
      <vt:lpstr>利用: ビットを取り出す</vt:lpstr>
      <vt:lpstr>利用: ビットをずらしながら探索</vt:lpstr>
      <vt:lpstr>PowerPoint プレゼンテーション</vt:lpstr>
      <vt:lpstr>xorの性質(1)</vt:lpstr>
      <vt:lpstr>xorの性質(2)</vt:lpstr>
      <vt:lpstr>xorの性質(3)(4)</vt:lpstr>
      <vt:lpstr>xorの利用: 特定のビットを反転</vt:lpstr>
      <vt:lpstr>xorの性質(5)(6)</vt:lpstr>
      <vt:lpstr>xorの性質(5)(6)</vt:lpstr>
      <vt:lpstr>xorの利用: 技巧的なスワップ</vt:lpstr>
      <vt:lpstr>xorの利用: 技巧的なスワップ</vt:lpstr>
      <vt:lpstr>xorの利用: 技巧的なスワップ</vt:lpstr>
      <vt:lpstr>まとめ(ビット)</vt:lpstr>
      <vt:lpstr>まとめ(ビット)</vt:lpstr>
      <vt:lpstr>まとめ(ビット)</vt:lpstr>
      <vt:lpstr>まとめ(ビット)</vt:lpstr>
      <vt:lpstr>まとめ(ビット)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入門講習会</dc:title>
  <dc:creator>r.yamamoto.032</dc:creator>
  <cp:lastModifiedBy>r.yamamoto.032</cp:lastModifiedBy>
  <cp:revision>186</cp:revision>
  <dcterms:created xsi:type="dcterms:W3CDTF">2018-06-17T05:19:20Z</dcterms:created>
  <dcterms:modified xsi:type="dcterms:W3CDTF">2018-06-19T10:02:07Z</dcterms:modified>
</cp:coreProperties>
</file>