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7" r:id="rId16"/>
    <p:sldId id="283" r:id="rId17"/>
    <p:sldId id="284" r:id="rId18"/>
    <p:sldId id="282" r:id="rId19"/>
    <p:sldId id="285" r:id="rId20"/>
    <p:sldId id="286" r:id="rId21"/>
    <p:sldId id="287" r:id="rId22"/>
    <p:sldId id="288" r:id="rId23"/>
    <p:sldId id="289" r:id="rId24"/>
    <p:sldId id="279" r:id="rId25"/>
    <p:sldId id="290" r:id="rId26"/>
    <p:sldId id="291" r:id="rId27"/>
    <p:sldId id="276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5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49DFE-01B5-4D7F-84F1-EAB7D7A4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08C9D0-7E33-4056-9335-0DFC64E5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8D7B6-7713-4566-8641-125891B7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032A3-9785-400F-8F7C-6AF1E88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E511B-3FAD-42B7-989C-03CB5AF7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B58F8-4F32-4ABE-9826-5504FEFA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F4E7D-6C82-45B6-A2E8-28C49AB3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4BD9-BB43-474D-8A6A-C29B419D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67B9C-A79B-4C7A-9216-240651C4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5CB9A-715B-4D1A-8786-8EBB5685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DFEBF9-3580-4778-AAEB-5392C509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1EAC3D-29AB-44A7-A5D7-C46043D8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DF3A2-8F7A-422E-8AE8-CF77527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B09CA8-0131-4B41-B36B-8964CCA5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70423-EBA0-40B1-825E-E54CC503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7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E6548-F5C6-49CB-9258-419C4E4B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07D39D-E848-4278-9EE8-71378B71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98C1B-4EF2-40BC-9FDC-5BC80A46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5F8D2-2900-4797-A14B-EA50CE9D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4F2D1-3C3B-4ED5-8D4E-972FEA62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2CDBA-3CC1-47EC-BB64-48EF1F2E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81412-D605-481C-88B0-C5D9136E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82C06-2573-42C7-9B0F-41DC1A41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F79C0-227B-437C-B83A-B0A67215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70DA3-E617-459A-9AD8-CD5B7BA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C7E9B-4692-40B0-AA84-75BD447B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20468D-FDC6-474B-8643-732D6C3A3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63060C-186C-4932-8330-D195EE0A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F48F03-88ED-4B23-8691-BC07528D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2465FE-91F9-462C-BB34-90BEBD3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E29CDA-D2ED-463D-A056-84B4D5E6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9859C-424E-42AD-A7B0-74033ACC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B13DF4-2C4D-4556-A71B-65EBEF41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183A7F-FF31-4302-BF14-FF7E9EB7D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6437B6-48E3-4323-847A-A3A927758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703DA7-8841-44BC-9C47-04922F9EE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6384EA-55B7-4608-B75D-3875F20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13DE1A-610E-4340-9343-60A6A51D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0D260A-CED0-4C33-A416-2304686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4E1C8-D60F-4FEF-9CF0-B24513E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F8534E-B886-4A86-B427-883B27F1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26815-BBDD-49D3-94D3-7C2435E2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14A289-7913-49A3-B159-15ECC993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992A8-B0A2-4862-8CCE-E7484AEB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B5BD49-C2F5-477F-9FF0-81062EA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D39E0C-C757-4078-8DCB-600F0C5A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B49A8-41F9-403D-B9F7-B680CDAE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1023F-46F0-4057-98BB-F7E9B16D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7A7D20-43C2-40CD-80B1-850910279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0DFDBC-3BE5-4694-A38D-2A68300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9F7D8-1EC1-497B-A943-3BA59D9C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19353-23BB-4CB0-B66A-E77AC2C2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9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FBF51-750D-4B20-B9EC-1C68538A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57D5A-E7CF-4EE3-97AA-8F61FF394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736365-5447-4127-979F-E64974A7D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631B8-9E00-4D32-8636-78D2D789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4BFA9-9AA8-4A2F-90D8-5487BFE5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466E43-0890-45ED-A0FC-6506CBEC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88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95EA6C-0206-4483-BC4A-649FEA0A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FF414-7817-4FB6-831B-3C2B84A4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725F5C-CD68-47CA-84FD-9337EC4C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54A-B399-4E1F-B3D5-BB27BF060265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4B8645-207D-4CFA-98C7-FB65530C8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B253E-B774-4283-974C-AF3A6CDBA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FFFC-7207-4916-8CBC-1F254D25C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9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E68C1-FA87-4A43-AB9F-B39E8905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回演習 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761A2F-E23E-4610-836E-41D7D9166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34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8351882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F3821CA-6F7A-4B8B-A398-FE394EC5CBD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D27EC1-B7D9-4C89-AC48-A00C552E5851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6E1291-9A7E-474F-AF8D-9825C4DCFB06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54C5F37-4468-4FFA-8CC8-9460056C3B75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F63D1D55-9A31-4F1D-A628-19DB77885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25534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011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52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7112415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D89006-77A0-43F5-B0ED-51D16EBCD71D}"/>
              </a:ext>
            </a:extLst>
          </p:cNvPr>
          <p:cNvSpPr/>
          <p:nvPr/>
        </p:nvSpPr>
        <p:spPr>
          <a:xfrm>
            <a:off x="7375439" y="3429000"/>
            <a:ext cx="1240084" cy="1995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AE63A345-EFBB-4189-A70C-7D723BDE4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76943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011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B72492-7C5C-43BB-974B-E8EB0B832AE7}"/>
              </a:ext>
            </a:extLst>
          </p:cNvPr>
          <p:cNvSpPr txBox="1"/>
          <p:nvPr/>
        </p:nvSpPr>
        <p:spPr>
          <a:xfrm>
            <a:off x="8574883" y="1896912"/>
            <a:ext cx="277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左シフト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38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8351882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F3821CA-6F7A-4B8B-A398-FE394EC5CBD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D27EC1-B7D9-4C89-AC48-A00C552E5851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6E1291-9A7E-474F-AF8D-9825C4DCFB06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54C5F37-4468-4FFA-8CC8-9460056C3B75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69E4BA1C-CB4A-460B-A3F1-EEF4793C0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15355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0110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DB7CA-1C4B-4239-9365-90B88A8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2362C-92A2-4995-9E9B-321BAE74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シフトして</a:t>
            </a:r>
            <a:r>
              <a:rPr lang="ja-JP" altLang="en-US" dirty="0"/>
              <a:t>は、</a:t>
            </a:r>
            <a:r>
              <a:rPr kumimoji="1" lang="ja-JP" altLang="en-US" dirty="0"/>
              <a:t>最上位が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で、他は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であるような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lang="en-US" altLang="ja-JP" dirty="0"/>
          </a:p>
          <a:p>
            <a:r>
              <a:rPr lang="ja-JP" altLang="en-US" dirty="0"/>
              <a:t>最上位が</a:t>
            </a:r>
            <a:r>
              <a:rPr lang="en-US" altLang="ja-JP" dirty="0"/>
              <a:t>1</a:t>
            </a:r>
            <a:r>
              <a:rPr lang="ja-JP" altLang="en-US" dirty="0"/>
              <a:t>で、他は</a:t>
            </a:r>
            <a:r>
              <a:rPr lang="en-US" altLang="ja-JP" dirty="0"/>
              <a:t>0</a:t>
            </a:r>
            <a:r>
              <a:rPr lang="ja-JP" altLang="en-US" dirty="0"/>
              <a:t>であるような</a:t>
            </a:r>
            <a:r>
              <a:rPr lang="en-US" altLang="ja-JP" dirty="0"/>
              <a:t>2</a:t>
            </a:r>
            <a:r>
              <a:rPr lang="ja-JP" altLang="en-US" dirty="0"/>
              <a:t>進数は</a:t>
            </a: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のサイズが</a:t>
            </a:r>
            <a:r>
              <a:rPr lang="en-US" altLang="ja-JP" dirty="0"/>
              <a:t>32</a:t>
            </a:r>
            <a:r>
              <a:rPr lang="ja-JP" altLang="en-US" dirty="0"/>
              <a:t>ビットの場合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&lt;&lt; 31</a:t>
            </a:r>
            <a:r>
              <a:rPr lang="ja-JP" altLang="en-US" dirty="0"/>
              <a:t>で作れる</a:t>
            </a:r>
            <a:endParaRPr lang="en-US" altLang="ja-JP" dirty="0"/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&lt;&lt; 31</a:t>
            </a:r>
            <a:r>
              <a:rPr lang="ja-JP" altLang="en-US" dirty="0"/>
              <a:t>と</a:t>
            </a:r>
            <a:r>
              <a:rPr lang="en-US" altLang="ja-JP" dirty="0"/>
              <a:t>and</a:t>
            </a:r>
            <a:r>
              <a:rPr lang="ja-JP" altLang="en-US" dirty="0"/>
              <a:t>をとると、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</a:t>
            </a:r>
            <a:r>
              <a:rPr lang="ja-JP" altLang="en-US" dirty="0">
                <a:latin typeface="+mn-ea"/>
              </a:rPr>
              <a:t>または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&lt;&lt; 31</a:t>
            </a:r>
            <a:r>
              <a:rPr lang="ja-JP" altLang="en-US" dirty="0"/>
              <a:t> が出てくる</a:t>
            </a:r>
            <a:endParaRPr lang="en-US" altLang="ja-JP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87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1FB496-831F-4A03-B38E-DBDECFCD35C6}"/>
              </a:ext>
            </a:extLst>
          </p:cNvPr>
          <p:cNvSpPr/>
          <p:nvPr/>
        </p:nvSpPr>
        <p:spPr>
          <a:xfrm>
            <a:off x="907142" y="1443841"/>
            <a:ext cx="8374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showBit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mask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((x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&amp; mask)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94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5DCB2-92DA-445C-80C3-FD2A79DE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E46F4-EAEB-435B-ADC9-2B6BF269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求めるのは総和</a:t>
            </a:r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ビット目が</a:t>
            </a:r>
            <a:r>
              <a:rPr lang="en-US" altLang="ja-JP" dirty="0"/>
              <a:t>1</a:t>
            </a:r>
            <a:r>
              <a:rPr lang="ja-JP" altLang="en-US" dirty="0"/>
              <a:t>なら</a:t>
            </a:r>
            <a:r>
              <a:rPr lang="en-US" altLang="ja-JP" dirty="0">
                <a:latin typeface="Consolas" panose="020B0609020204030204" pitchFamily="49" charset="0"/>
              </a:rPr>
              <a:t>sum += a[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latin typeface="+mn-ea"/>
              </a:rPr>
              <a:t>X</a:t>
            </a:r>
            <a:r>
              <a:rPr lang="ja-JP" altLang="en-US" dirty="0">
                <a:latin typeface="+mn-ea"/>
              </a:rPr>
              <a:t>を右シフトしながら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 dirty="0">
                <a:latin typeface="+mn-ea"/>
              </a:rPr>
              <a:t>と</a:t>
            </a:r>
            <a:r>
              <a:rPr lang="en-US" altLang="ja-JP" dirty="0">
                <a:latin typeface="+mn-ea"/>
              </a:rPr>
              <a:t>&amp;</a:t>
            </a:r>
            <a:r>
              <a:rPr lang="ja-JP" altLang="en-US" dirty="0">
                <a:latin typeface="+mn-ea"/>
              </a:rPr>
              <a:t>をとる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68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71556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3070688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B1B144-F2D1-436F-88B3-7891ED5E538A}"/>
              </a:ext>
            </a:extLst>
          </p:cNvPr>
          <p:cNvSpPr txBox="1"/>
          <p:nvPr/>
        </p:nvSpPr>
        <p:spPr>
          <a:xfrm>
            <a:off x="8812161" y="4359137"/>
            <a:ext cx="262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sum : 0</a:t>
            </a:r>
            <a:endParaRPr kumimoji="1" lang="ja-JP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970CC91-6B37-4554-A7CD-133DFAF7AA51}"/>
                  </a:ext>
                </a:extLst>
              </p:cNvPr>
              <p:cNvSpPr txBox="1"/>
              <p:nvPr/>
            </p:nvSpPr>
            <p:spPr>
              <a:xfrm>
                <a:off x="6360242" y="1067407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970CC91-6B37-4554-A7CD-133DFAF7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42" y="1067407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B844B4A-43A4-41CA-95A6-2918C9A4CF7C}"/>
                  </a:ext>
                </a:extLst>
              </p:cNvPr>
              <p:cNvSpPr txBox="1"/>
              <p:nvPr/>
            </p:nvSpPr>
            <p:spPr>
              <a:xfrm>
                <a:off x="3270449" y="5579807"/>
                <a:ext cx="20795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を含んでいるか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B844B4A-43A4-41CA-95A6-2918C9A4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49" y="5579807"/>
                <a:ext cx="2079522" cy="954107"/>
              </a:xfrm>
              <a:prstGeom prst="rect">
                <a:avLst/>
              </a:prstGeom>
              <a:blipFill>
                <a:blip r:embed="rId3"/>
                <a:stretch>
                  <a:fillRect l="-5848" t="-5732" r="-292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0A5B893-4DC7-45C9-A968-EEB0DBEBC35E}"/>
                  </a:ext>
                </a:extLst>
              </p:cNvPr>
              <p:cNvSpPr txBox="1"/>
              <p:nvPr/>
            </p:nvSpPr>
            <p:spPr>
              <a:xfrm>
                <a:off x="1117756" y="5583337"/>
                <a:ext cx="20795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を含んでいるか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0A5B893-4DC7-45C9-A968-EEB0DBEB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56" y="5583337"/>
                <a:ext cx="2079522" cy="954107"/>
              </a:xfrm>
              <a:prstGeom prst="rect">
                <a:avLst/>
              </a:prstGeom>
              <a:blipFill>
                <a:blip r:embed="rId4"/>
                <a:stretch>
                  <a:fillRect l="-5865" t="-6410" r="-587" b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5294DE-26A5-4DEC-B2E1-B70CC4C9F3CB}"/>
                  </a:ext>
                </a:extLst>
              </p:cNvPr>
              <p:cNvSpPr txBox="1"/>
              <p:nvPr/>
            </p:nvSpPr>
            <p:spPr>
              <a:xfrm>
                <a:off x="5923930" y="5579806"/>
                <a:ext cx="20795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を含んでいるか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5294DE-26A5-4DEC-B2E1-B70CC4C9F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30" y="5579806"/>
                <a:ext cx="2079522" cy="954107"/>
              </a:xfrm>
              <a:prstGeom prst="rect">
                <a:avLst/>
              </a:prstGeom>
              <a:blipFill>
                <a:blip r:embed="rId5"/>
                <a:stretch>
                  <a:fillRect l="-6158" t="-5732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77E3B98-B04A-42A7-AA6D-865B4486E9FA}"/>
                  </a:ext>
                </a:extLst>
              </p:cNvPr>
              <p:cNvSpPr txBox="1"/>
              <p:nvPr/>
            </p:nvSpPr>
            <p:spPr>
              <a:xfrm>
                <a:off x="8348815" y="5579805"/>
                <a:ext cx="20795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を含んでいるか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77E3B98-B04A-42A7-AA6D-865B4486E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15" y="5579805"/>
                <a:ext cx="2079522" cy="954107"/>
              </a:xfrm>
              <a:prstGeom prst="rect">
                <a:avLst/>
              </a:prstGeom>
              <a:blipFill>
                <a:blip r:embed="rId6"/>
                <a:stretch>
                  <a:fillRect l="-6158" t="-5732" r="-293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AC6FDDD-BE24-45C6-8724-76217B8C7CDB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2157517" y="4077929"/>
            <a:ext cx="1807339" cy="1505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7FB4F6-6CC3-42D1-BA96-910C5E6D25D0}"/>
              </a:ext>
            </a:extLst>
          </p:cNvPr>
          <p:cNvCxnSpPr>
            <a:cxnSpLocks/>
            <a:stCxn id="3" idx="0"/>
            <a:endCxn id="16" idx="0"/>
          </p:cNvCxnSpPr>
          <p:nvPr/>
        </p:nvCxnSpPr>
        <p:spPr>
          <a:xfrm flipV="1">
            <a:off x="4310210" y="4076631"/>
            <a:ext cx="908876" cy="1503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B8CA7C3-B845-4527-B621-D500E6586E00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H="1" flipV="1">
            <a:off x="6472082" y="4077929"/>
            <a:ext cx="491609" cy="1501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95EA980-D570-4ABF-99F7-608D5C9887ED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H="1" flipV="1">
            <a:off x="7728760" y="4072754"/>
            <a:ext cx="1659816" cy="1507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71556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3070688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614E070-AD44-448A-B6CB-94810495AC8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8B06871-FB8D-44F3-B210-6B0F4517A650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F04E2E-A2D2-4079-BBF6-43578E28D3D4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E5485A0-1BE4-4233-A1D8-20E53BAA5F99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/>
              <p:nvPr/>
            </p:nvSpPr>
            <p:spPr>
              <a:xfrm>
                <a:off x="6360242" y="1067407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42" y="1067407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EFE1CF-6DB3-4008-AD6C-1662C8A3A9BC}"/>
              </a:ext>
            </a:extLst>
          </p:cNvPr>
          <p:cNvSpPr txBox="1"/>
          <p:nvPr/>
        </p:nvSpPr>
        <p:spPr>
          <a:xfrm>
            <a:off x="8812161" y="4359137"/>
            <a:ext cx="262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sum : 5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3531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58477" y="2978965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830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55554" y="297896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4323550" y="2978966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097386" y="297896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FD7FD7-2498-4F7F-8BB6-E616820E833B}"/>
              </a:ext>
            </a:extLst>
          </p:cNvPr>
          <p:cNvSpPr txBox="1"/>
          <p:nvPr/>
        </p:nvSpPr>
        <p:spPr>
          <a:xfrm>
            <a:off x="419112" y="1896912"/>
            <a:ext cx="277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右シフト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C052BD-2E26-485C-B930-D2DCCB7FCB6E}"/>
              </a:ext>
            </a:extLst>
          </p:cNvPr>
          <p:cNvSpPr/>
          <p:nvPr/>
        </p:nvSpPr>
        <p:spPr>
          <a:xfrm>
            <a:off x="3061428" y="3429000"/>
            <a:ext cx="1261505" cy="2141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0CD8ED-482F-4CEC-9692-991504303571}"/>
                  </a:ext>
                </a:extLst>
              </p:cNvPr>
              <p:cNvSpPr txBox="1"/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0CD8ED-482F-4CEC-9692-991504303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71556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3070688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614E070-AD44-448A-B6CB-94810495AC8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8B06871-FB8D-44F3-B210-6B0F4517A650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F04E2E-A2D2-4079-BBF6-43578E28D3D4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E5485A0-1BE4-4233-A1D8-20E53BAA5F99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/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EFE1CF-6DB3-4008-AD6C-1662C8A3A9BC}"/>
              </a:ext>
            </a:extLst>
          </p:cNvPr>
          <p:cNvSpPr txBox="1"/>
          <p:nvPr/>
        </p:nvSpPr>
        <p:spPr>
          <a:xfrm>
            <a:off x="8812161" y="4359137"/>
            <a:ext cx="262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sum : 9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864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4FEB0-C7D9-400E-8977-5B9F3E32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96"/>
            <a:ext cx="8951686" cy="522830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ABC013_A</a:t>
            </a:r>
          </a:p>
          <a:p>
            <a:r>
              <a:rPr kumimoji="1" lang="ja-JP" altLang="en-US" dirty="0"/>
              <a:t>符号なし整数型</a:t>
            </a:r>
            <a:r>
              <a:rPr kumimoji="1" lang="en-US" altLang="ja-JP" dirty="0"/>
              <a:t>x</a:t>
            </a:r>
            <a:r>
              <a:rPr kumimoji="1" lang="ja-JP" altLang="en-US" dirty="0"/>
              <a:t>を引数として、</a:t>
            </a:r>
            <a:r>
              <a:rPr kumimoji="1" lang="en-US" altLang="ja-JP" dirty="0"/>
              <a:t>x</a:t>
            </a:r>
            <a:r>
              <a:rPr lang="ja-JP" altLang="en-US" dirty="0"/>
              <a:t>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進数表示として出力し、最後に</a:t>
            </a:r>
            <a:r>
              <a:rPr lang="ja-JP" altLang="en-US" dirty="0"/>
              <a:t>改行</a:t>
            </a:r>
            <a:r>
              <a:rPr kumimoji="1" lang="ja-JP" altLang="en-US" dirty="0"/>
              <a:t>する関数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showBit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x)</a:t>
            </a:r>
            <a:br>
              <a:rPr lang="en-US" altLang="ja-JP" dirty="0"/>
            </a:br>
            <a:r>
              <a:rPr lang="ja-JP" altLang="en-US" dirty="0"/>
              <a:t>を作成せよ</a:t>
            </a:r>
            <a:r>
              <a:rPr lang="en-US" altLang="ja-JP" dirty="0"/>
              <a:t>(</a:t>
            </a:r>
            <a:r>
              <a:rPr lang="ja-JP" altLang="en-US" dirty="0"/>
              <a:t>整数型は</a:t>
            </a:r>
            <a:r>
              <a:rPr lang="en-US" altLang="ja-JP" dirty="0"/>
              <a:t>32</a:t>
            </a:r>
            <a:r>
              <a:rPr lang="ja-JP" altLang="en-US" dirty="0"/>
              <a:t>ビットであると仮定してよい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ABC014_B</a:t>
            </a:r>
          </a:p>
          <a:p>
            <a:r>
              <a:rPr lang="ja-JP" altLang="en-US" dirty="0"/>
              <a:t>符号なし整数型</a:t>
            </a:r>
            <a:r>
              <a:rPr lang="en-US" altLang="ja-JP" dirty="0"/>
              <a:t>x</a:t>
            </a:r>
            <a:r>
              <a:rPr lang="ja-JP" altLang="en-US" dirty="0" err="1"/>
              <a:t>と非負</a:t>
            </a:r>
            <a:r>
              <a:rPr lang="ja-JP" altLang="en-US" dirty="0"/>
              <a:t>整数</a:t>
            </a:r>
            <a:r>
              <a:rPr lang="en-US" altLang="ja-JP" dirty="0"/>
              <a:t>n</a:t>
            </a:r>
            <a:r>
              <a:rPr lang="ja-JP" altLang="en-US" dirty="0"/>
              <a:t>を引数とし、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n</a:t>
            </a:r>
            <a:r>
              <a:rPr lang="ja-JP" altLang="en-US" dirty="0"/>
              <a:t>ビット左回転した値を返す関数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leftRotate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latin typeface="Consolas" panose="020B0609020204030204" pitchFamily="49" charset="0"/>
              </a:rPr>
              <a:t> x,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latin typeface="Consolas" panose="020B0609020204030204" pitchFamily="49" charset="0"/>
              </a:rPr>
              <a:t> n)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/>
              <a:t>を作成せよ</a:t>
            </a:r>
            <a:r>
              <a:rPr lang="en-US" altLang="ja-JP" dirty="0"/>
              <a:t>(</a:t>
            </a:r>
            <a:r>
              <a:rPr lang="ja-JP" altLang="en-US" dirty="0"/>
              <a:t>整数型は</a:t>
            </a:r>
            <a:r>
              <a:rPr lang="en-US" altLang="ja-JP" dirty="0"/>
              <a:t>32</a:t>
            </a:r>
            <a:r>
              <a:rPr lang="ja-JP" altLang="en-US" dirty="0"/>
              <a:t>ビットであると仮定してよい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左回転とは、「左シフトを行ったとき、あふれた上位のビットが下位のビットに移る」という意味。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6EFED1F-649E-4AE1-B43D-D116AEC3E064}"/>
              </a:ext>
            </a:extLst>
          </p:cNvPr>
          <p:cNvSpPr txBox="1">
            <a:spLocks/>
          </p:cNvSpPr>
          <p:nvPr/>
        </p:nvSpPr>
        <p:spPr>
          <a:xfrm>
            <a:off x="9702800" y="1629697"/>
            <a:ext cx="2220686" cy="468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量増し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ABC019_B</a:t>
            </a:r>
          </a:p>
          <a:p>
            <a:r>
              <a:rPr lang="en-US" altLang="ja-JP" dirty="0"/>
              <a:t>ABC003_B</a:t>
            </a:r>
          </a:p>
          <a:p>
            <a:r>
              <a:rPr lang="en-US" altLang="ja-JP" dirty="0"/>
              <a:t>ABC053_B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BBB6DA-BCFA-4613-B81E-34CFD889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07609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58477" y="2978965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830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55554" y="297896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4323550" y="2978966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097386" y="297896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FD7FD7-2498-4F7F-8BB6-E616820E833B}"/>
              </a:ext>
            </a:extLst>
          </p:cNvPr>
          <p:cNvSpPr txBox="1"/>
          <p:nvPr/>
        </p:nvSpPr>
        <p:spPr>
          <a:xfrm>
            <a:off x="419112" y="1896912"/>
            <a:ext cx="277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右シフト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C052BD-2E26-485C-B930-D2DCCB7FCB6E}"/>
              </a:ext>
            </a:extLst>
          </p:cNvPr>
          <p:cNvSpPr/>
          <p:nvPr/>
        </p:nvSpPr>
        <p:spPr>
          <a:xfrm>
            <a:off x="3061428" y="3429000"/>
            <a:ext cx="1261505" cy="2141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0CD8ED-482F-4CEC-9692-991504303571}"/>
                  </a:ext>
                </a:extLst>
              </p:cNvPr>
              <p:cNvSpPr txBox="1"/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0CD8ED-482F-4CEC-9692-991504303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5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71556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3070688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614E070-AD44-448A-B6CB-94810495AC8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8B06871-FB8D-44F3-B210-6B0F4517A650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F04E2E-A2D2-4079-BBF6-43578E28D3D4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E5485A0-1BE4-4233-A1D8-20E53BAA5F99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/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EFE1CF-6DB3-4008-AD6C-1662C8A3A9BC}"/>
              </a:ext>
            </a:extLst>
          </p:cNvPr>
          <p:cNvSpPr txBox="1"/>
          <p:nvPr/>
        </p:nvSpPr>
        <p:spPr>
          <a:xfrm>
            <a:off x="8812161" y="4359137"/>
            <a:ext cx="262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sum : 9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9618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58477" y="2978965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8300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55554" y="297896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4323550" y="2978966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097386" y="297896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FD7FD7-2498-4F7F-8BB6-E616820E833B}"/>
              </a:ext>
            </a:extLst>
          </p:cNvPr>
          <p:cNvSpPr txBox="1"/>
          <p:nvPr/>
        </p:nvSpPr>
        <p:spPr>
          <a:xfrm>
            <a:off x="419112" y="1896912"/>
            <a:ext cx="277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右シフト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C052BD-2E26-485C-B930-D2DCCB7FCB6E}"/>
              </a:ext>
            </a:extLst>
          </p:cNvPr>
          <p:cNvSpPr/>
          <p:nvPr/>
        </p:nvSpPr>
        <p:spPr>
          <a:xfrm>
            <a:off x="3061428" y="3429000"/>
            <a:ext cx="1261505" cy="2141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0CD8ED-482F-4CEC-9692-991504303571}"/>
                  </a:ext>
                </a:extLst>
              </p:cNvPr>
              <p:cNvSpPr txBox="1"/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80CD8ED-482F-4CEC-9692-991504303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87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8371556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2429700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3070688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5274" y="4081803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3339551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3339550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3339549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614E070-AD44-448A-B6CB-94810495AC8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8B06871-FB8D-44F3-B210-6B0F4517A650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F04E2E-A2D2-4079-BBF6-43578E28D3D4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E5485A0-1BE4-4233-A1D8-20E53BAA5F99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/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</a:rPr>
                        <m:t> = 9,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12C7242-1FFE-41FA-AD28-C8F8446C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2" y="1023162"/>
                <a:ext cx="490383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EFE1CF-6DB3-4008-AD6C-1662C8A3A9BC}"/>
              </a:ext>
            </a:extLst>
          </p:cNvPr>
          <p:cNvSpPr txBox="1"/>
          <p:nvPr/>
        </p:nvSpPr>
        <p:spPr>
          <a:xfrm>
            <a:off x="8812161" y="4359137"/>
            <a:ext cx="262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sum : 12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6799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23633C-BB46-46CB-9444-2B90EEE0751C}"/>
              </a:ext>
            </a:extLst>
          </p:cNvPr>
          <p:cNvSpPr/>
          <p:nvPr/>
        </p:nvSpPr>
        <p:spPr>
          <a:xfrm>
            <a:off x="953730" y="-54935"/>
            <a:ext cx="7651956" cy="696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n, sum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%u"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&amp;X);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((X &gt;&gt;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&amp;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sum +=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sum);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377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8802E-D4E8-4EE8-BAAB-A33AC047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ABC014_B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FAD3BCA-009A-4F0F-93ED-9FFA3D05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[</a:t>
                </a:r>
                <a:r>
                  <a:rPr kumimoji="1" lang="ja-JP" altLang="en-US" dirty="0"/>
                  <a:t>どうでもいい話</a:t>
                </a:r>
                <a:r>
                  <a:rPr kumimoji="1" lang="en-US" altLang="ja-JP" dirty="0"/>
                  <a:t>]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集合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とその部分集合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ja-JP" altLang="en-US" dirty="0"/>
                  <a:t>となる関数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lang="ja-JP" altLang="en-US" dirty="0"/>
                  <a:t>おける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の特性関数という。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つまり、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FAD3BCA-009A-4F0F-93ED-9FFA3D05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55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95FE-3D80-4B23-A7C9-A1B8121E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ABC041_B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5609F44-C17C-4C6F-80F7-C081846DF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/>
                  <a:t>[</a:t>
                </a:r>
                <a:r>
                  <a:rPr lang="ja-JP" altLang="en-US" dirty="0"/>
                  <a:t>どうでもいい話</a:t>
                </a:r>
                <a:r>
                  <a:rPr lang="en-US" altLang="ja-JP" dirty="0"/>
                  <a:t>]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これを用いると、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br>
                  <a:rPr lang="en-US" altLang="ja-JP" dirty="0"/>
                </a:br>
                <a:r>
                  <a:rPr lang="ja-JP" altLang="en-US" dirty="0"/>
                  <a:t>がいえる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証明は省略</a:t>
                </a:r>
                <a:r>
                  <a:rPr lang="en-US" altLang="ja-JP" dirty="0"/>
                  <a:t>)</a:t>
                </a:r>
                <a:r>
                  <a:rPr lang="ja-JP" altLang="en-US" dirty="0" err="1"/>
                  <a:t>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X</a:t>
                </a:r>
                <a:r>
                  <a:rPr lang="ja-JP" altLang="en-US" dirty="0"/>
                  <a:t>の部分集合と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→</a:t>
                </a:r>
                <a:r>
                  <a:rPr lang="en-US" altLang="ja-JP" dirty="0"/>
                  <a:t>{0,1}</a:t>
                </a:r>
                <a:r>
                  <a:rPr lang="ja-JP" altLang="en-US" dirty="0"/>
                  <a:t>の写像全体には一対一関係があるから、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商品の組み合わせすべてが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ビット列で表現できる。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5609F44-C17C-4C6F-80F7-C081846DF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8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3A95E-CF51-4541-BDA5-B974251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ビット回転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ここから雑になります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B6A916-B754-4CF9-92B2-08812173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上位</a:t>
            </a:r>
            <a:r>
              <a:rPr kumimoji="1" lang="en-US" altLang="ja-JP" dirty="0"/>
              <a:t>n</a:t>
            </a:r>
            <a:r>
              <a:rPr kumimoji="1" lang="ja-JP" altLang="en-US" dirty="0"/>
              <a:t>ビットを</a:t>
            </a:r>
            <a:r>
              <a:rPr lang="en-US" altLang="ja-JP" dirty="0"/>
              <a:t>&amp;</a:t>
            </a:r>
            <a:r>
              <a:rPr lang="ja-JP" altLang="en-US" dirty="0"/>
              <a:t>でうまく取り出す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取り出した</a:t>
            </a:r>
            <a:r>
              <a:rPr lang="en-US" altLang="ja-JP" dirty="0"/>
              <a:t>n</a:t>
            </a:r>
            <a:r>
              <a:rPr lang="ja-JP" altLang="en-US" dirty="0"/>
              <a:t>ビットを下位へ右シフト </a:t>
            </a:r>
            <a:r>
              <a:rPr lang="en-US" altLang="ja-JP" dirty="0"/>
              <a:t>… A</a:t>
            </a:r>
          </a:p>
          <a:p>
            <a:r>
              <a:rPr lang="ja-JP" altLang="en-US" dirty="0"/>
              <a:t>もとの数を左シフト </a:t>
            </a:r>
            <a:r>
              <a:rPr lang="en-US" altLang="ja-JP" dirty="0"/>
              <a:t>… B</a:t>
            </a:r>
          </a:p>
          <a:p>
            <a:r>
              <a:rPr lang="en-US" altLang="ja-JP" dirty="0"/>
              <a:t>A | B</a:t>
            </a:r>
          </a:p>
        </p:txBody>
      </p:sp>
    </p:spTree>
    <p:extLst>
      <p:ext uri="{BB962C8B-B14F-4D97-AF65-F5344CB8AC3E}">
        <p14:creationId xmlns:p14="http://schemas.microsoft.com/office/powerpoint/2010/main" val="413437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3A95E-CF51-4541-BDA5-B974251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ABC019_B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B6A916-B754-4CF9-92B2-08812173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どうでもいいけど</a:t>
            </a:r>
            <a:r>
              <a:rPr lang="en-US" altLang="ja-JP" dirty="0"/>
              <a:t>)</a:t>
            </a:r>
            <a:r>
              <a:rPr lang="ja-JP" altLang="en-US" dirty="0"/>
              <a:t>ランレングス符号化が背景にある問題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二つのカウンタ</a:t>
            </a:r>
            <a:r>
              <a:rPr lang="en-US" altLang="ja-JP" dirty="0" err="1"/>
              <a:t>i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を用意する。</a:t>
            </a:r>
            <a:r>
              <a:rPr lang="en-US" altLang="ja-JP" dirty="0" err="1"/>
              <a:t>i</a:t>
            </a:r>
            <a:r>
              <a:rPr lang="ja-JP" altLang="en-US" dirty="0"/>
              <a:t>は文字列走査用、</a:t>
            </a:r>
            <a:r>
              <a:rPr lang="en-US" altLang="ja-JP" dirty="0"/>
              <a:t>c</a:t>
            </a:r>
            <a:r>
              <a:rPr lang="ja-JP" altLang="en-US" dirty="0"/>
              <a:t>は同じ文字を数える用。</a:t>
            </a:r>
            <a:r>
              <a:rPr lang="en-US" altLang="ja-JP" dirty="0"/>
              <a:t>s[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をまず出力し、同じ文字が現れなくなるまで、</a:t>
            </a:r>
            <a:r>
              <a:rPr lang="en-US" altLang="ja-JP" dirty="0" err="1"/>
              <a:t>c++</a:t>
            </a:r>
            <a:r>
              <a:rPr lang="ja-JP" altLang="en-US" dirty="0"/>
              <a:t>しながら</a:t>
            </a:r>
            <a:r>
              <a:rPr lang="en-US" altLang="ja-JP" dirty="0" err="1"/>
              <a:t>i</a:t>
            </a:r>
            <a:r>
              <a:rPr lang="ja-JP" altLang="en-US" dirty="0"/>
              <a:t>を進める。その後</a:t>
            </a:r>
            <a:r>
              <a:rPr lang="en-US" altLang="ja-JP" dirty="0"/>
              <a:t>c</a:t>
            </a:r>
            <a:r>
              <a:rPr lang="ja-JP" altLang="en-US" dirty="0"/>
              <a:t>を表示する。これを繰り返す。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709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3A95E-CF51-4541-BDA5-B974251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ABC003_B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B6A916-B754-4CF9-92B2-08812173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S</a:t>
            </a:r>
            <a:r>
              <a:rPr lang="ja-JP" altLang="en-US" dirty="0"/>
              <a:t>と</a:t>
            </a:r>
            <a:r>
              <a:rPr lang="en-US" altLang="ja-JP" dirty="0"/>
              <a:t>T</a:t>
            </a:r>
            <a:r>
              <a:rPr lang="ja-JP" altLang="en-US" dirty="0"/>
              <a:t>の文字を</a:t>
            </a:r>
            <a:r>
              <a:rPr lang="en-US" altLang="ja-JP" dirty="0"/>
              <a:t>for</a:t>
            </a:r>
            <a:r>
              <a:rPr lang="ja-JP" altLang="en-US" dirty="0"/>
              <a:t>を回して比較し、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が</a:t>
            </a:r>
            <a:r>
              <a:rPr lang="en-US" altLang="ja-JP" dirty="0" err="1"/>
              <a:t>a,t,c,o,d,e,r</a:t>
            </a:r>
            <a:r>
              <a:rPr lang="en-US" altLang="ja-JP" dirty="0"/>
              <a:t>,@</a:t>
            </a:r>
            <a:r>
              <a:rPr lang="ja-JP" altLang="en-US" dirty="0"/>
              <a:t>なら</a:t>
            </a:r>
            <a:r>
              <a:rPr lang="en-US" altLang="ja-JP" dirty="0"/>
              <a:t>T[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が</a:t>
            </a:r>
            <a:r>
              <a:rPr lang="en-US" altLang="ja-JP" dirty="0" err="1"/>
              <a:t>a,t,c,o,d,e,r</a:t>
            </a:r>
            <a:r>
              <a:rPr lang="en-US" altLang="ja-JP" dirty="0"/>
              <a:t>,@</a:t>
            </a:r>
          </a:p>
          <a:p>
            <a:pPr marL="0" indent="0">
              <a:buNone/>
            </a:pPr>
            <a:r>
              <a:rPr lang="ja-JP" altLang="en-US" dirty="0"/>
              <a:t>であることを確かめる。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283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2729E-EBFE-4098-B615-9AA117CB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ABC013 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652BF-F599-4E48-98FE-713E8F18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618" y="1825625"/>
            <a:ext cx="4444181" cy="4351338"/>
          </a:xfrm>
        </p:spPr>
        <p:txBody>
          <a:bodyPr/>
          <a:lstStyle/>
          <a:p>
            <a:r>
              <a:rPr lang="en-US" altLang="ja-JP" dirty="0"/>
              <a:t>‘A’</a:t>
            </a:r>
            <a:r>
              <a:rPr lang="ja-JP" altLang="en-US" dirty="0"/>
              <a:t>で引く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番目としているので、</a:t>
            </a:r>
            <a:r>
              <a:rPr lang="en-US" altLang="ja-JP" dirty="0"/>
              <a:t>1</a:t>
            </a:r>
            <a:r>
              <a:rPr lang="ja-JP" altLang="en-US" dirty="0"/>
              <a:t>加えておく</a:t>
            </a:r>
            <a:endParaRPr lang="en-US" altLang="ja-JP" dirty="0"/>
          </a:p>
          <a:p>
            <a:r>
              <a:rPr lang="ja-JP" altLang="en-US" dirty="0"/>
              <a:t>入力値が</a:t>
            </a:r>
            <a:r>
              <a:rPr lang="en-US" altLang="ja-JP" dirty="0"/>
              <a:t>ABCDE</a:t>
            </a:r>
            <a:r>
              <a:rPr lang="ja-JP" altLang="en-US" dirty="0"/>
              <a:t>しかないので、愚直に</a:t>
            </a:r>
            <a:r>
              <a:rPr lang="en-US" altLang="ja-JP" dirty="0"/>
              <a:t>if</a:t>
            </a:r>
            <a:r>
              <a:rPr lang="ja-JP" altLang="en-US" dirty="0"/>
              <a:t>文を</a:t>
            </a:r>
            <a:r>
              <a:rPr lang="en-US" altLang="ja-JP" dirty="0"/>
              <a:t>5</a:t>
            </a:r>
            <a:r>
              <a:rPr lang="ja-JP" altLang="en-US" dirty="0"/>
              <a:t>つ書いても</a:t>
            </a:r>
            <a:r>
              <a:rPr lang="en-US" altLang="ja-JP" dirty="0"/>
              <a:t>OK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443F60-1E9E-4F57-978B-2C219AA27183}"/>
              </a:ext>
            </a:extLst>
          </p:cNvPr>
          <p:cNvSpPr/>
          <p:nvPr/>
        </p:nvSpPr>
        <p:spPr>
          <a:xfrm>
            <a:off x="639097" y="2099468"/>
            <a:ext cx="5916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X -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5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3A95E-CF51-4541-BDA5-B974251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ABC053_B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B6A916-B754-4CF9-92B2-08812173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二重</a:t>
            </a:r>
            <a:r>
              <a:rPr lang="en-US" altLang="ja-JP" dirty="0"/>
              <a:t>for</a:t>
            </a:r>
            <a:r>
              <a:rPr lang="ja-JP" altLang="en-US" dirty="0"/>
              <a:t>文で「まず</a:t>
            </a:r>
            <a:r>
              <a:rPr lang="en-US" altLang="ja-JP" dirty="0"/>
              <a:t>A</a:t>
            </a:r>
            <a:r>
              <a:rPr lang="ja-JP" altLang="en-US" dirty="0"/>
              <a:t>が現れるまで探索。その後</a:t>
            </a:r>
            <a:r>
              <a:rPr lang="en-US" altLang="ja-JP" dirty="0"/>
              <a:t>Z</a:t>
            </a:r>
            <a:r>
              <a:rPr lang="ja-JP" altLang="en-US" dirty="0"/>
              <a:t>を探索し、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Z</a:t>
            </a:r>
            <a:r>
              <a:rPr lang="ja-JP" altLang="en-US" dirty="0"/>
              <a:t>との距離を計算して、最大値を更新する」という処理を書いたが、よく見たら制約的に</a:t>
            </a:r>
            <a:r>
              <a:rPr lang="en-US" altLang="ja-JP" dirty="0"/>
              <a:t>O(n^2)</a:t>
            </a:r>
            <a:r>
              <a:rPr lang="ja-JP" altLang="en-US" dirty="0"/>
              <a:t>では間に合わない</a:t>
            </a:r>
            <a:r>
              <a:rPr lang="en-US" altLang="ja-JP" dirty="0"/>
              <a:t>(n=|s|)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そこで、もともと</a:t>
            </a:r>
            <a:r>
              <a:rPr lang="en-US" altLang="ja-JP" dirty="0"/>
              <a:t>A-Z</a:t>
            </a:r>
            <a:r>
              <a:rPr lang="ja-JP" altLang="en-US" dirty="0"/>
              <a:t>の文字列が存在することが確定していることから、次のようにする。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を文字列の先頭から探索して、その位置を</a:t>
            </a:r>
            <a:r>
              <a:rPr lang="en-US" altLang="ja-JP" dirty="0"/>
              <a:t>ap</a:t>
            </a:r>
            <a:r>
              <a:rPr lang="ja-JP" altLang="en-US" dirty="0"/>
              <a:t>とする。次に</a:t>
            </a:r>
            <a:r>
              <a:rPr lang="en-US" altLang="ja-JP" dirty="0"/>
              <a:t>Z</a:t>
            </a:r>
            <a:r>
              <a:rPr lang="ja-JP" altLang="en-US" dirty="0"/>
              <a:t>を文字列の末尾から探索して、その位置を</a:t>
            </a:r>
            <a:r>
              <a:rPr lang="en-US" altLang="ja-JP" dirty="0" err="1"/>
              <a:t>zp</a:t>
            </a:r>
            <a:r>
              <a:rPr lang="ja-JP" altLang="en-US" dirty="0"/>
              <a:t>とする。後は</a:t>
            </a:r>
            <a:r>
              <a:rPr lang="en-US" altLang="ja-JP" dirty="0"/>
              <a:t>zp-ap+1</a:t>
            </a:r>
            <a:r>
              <a:rPr lang="ja-JP" altLang="en-US" dirty="0"/>
              <a:t>で終わり。</a:t>
            </a:r>
            <a:r>
              <a:rPr lang="en-US" altLang="ja-JP" dirty="0"/>
              <a:t>O(n)</a:t>
            </a:r>
            <a:r>
              <a:rPr lang="ja-JP" altLang="en-US" dirty="0"/>
              <a:t>で可能。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47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6A0BDC-986F-4D91-BDF2-DC443451EB70}"/>
              </a:ext>
            </a:extLst>
          </p:cNvPr>
          <p:cNvSpPr/>
          <p:nvPr/>
        </p:nvSpPr>
        <p:spPr>
          <a:xfrm>
            <a:off x="835741" y="325250"/>
            <a:ext cx="757083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210000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ap,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(ap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s[ap] !=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ap++) 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s[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--) 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ap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8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DB7CA-1C4B-4239-9365-90B88A8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2362C-92A2-4995-9E9B-321BAE74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と元の数の</a:t>
            </a:r>
            <a:r>
              <a:rPr kumimoji="1" lang="en-US" altLang="ja-JP" dirty="0"/>
              <a:t>n</a:t>
            </a:r>
            <a:r>
              <a:rPr kumimoji="1" lang="ja-JP" altLang="en-US" dirty="0"/>
              <a:t>ビット左シフトした値を表示すると、</a:t>
            </a:r>
            <a:r>
              <a:rPr lang="ja-JP" altLang="en-US" dirty="0"/>
              <a:t>ビット</a:t>
            </a:r>
            <a:r>
              <a:rPr kumimoji="1" lang="ja-JP" altLang="en-US" dirty="0"/>
              <a:t>が逆向きに出力されるので注意。</a:t>
            </a:r>
            <a:endParaRPr kumimoji="1" lang="en-US" altLang="ja-JP" dirty="0"/>
          </a:p>
          <a:p>
            <a:r>
              <a:rPr lang="ja-JP" altLang="en-US" dirty="0"/>
              <a:t>ビットの最上位から順に見ていく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9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51F23-DEB6-4B23-B7A1-C8D56568A477}"/>
              </a:ext>
            </a:extLst>
          </p:cNvPr>
          <p:cNvSpPr/>
          <p:nvPr/>
        </p:nvSpPr>
        <p:spPr>
          <a:xfrm>
            <a:off x="7098888" y="296442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8357422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31E5A12-E52F-40B2-B985-6FBE3E858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94931"/>
              </p:ext>
            </p:extLst>
          </p:nvPr>
        </p:nvGraphicFramePr>
        <p:xfrm>
          <a:off x="8734275" y="5190133"/>
          <a:ext cx="2638026" cy="1067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10676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1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51F23-DEB6-4B23-B7A1-C8D56568A477}"/>
              </a:ext>
            </a:extLst>
          </p:cNvPr>
          <p:cNvSpPr/>
          <p:nvPr/>
        </p:nvSpPr>
        <p:spPr>
          <a:xfrm>
            <a:off x="7098888" y="2964425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8357422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1AF3E47-C2C6-451E-9DF1-4A585F74D3D2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204907-4A1C-4A69-9D68-F21EE02FC638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0974E94-81C4-45D1-A5F4-24F7BEE0D3B2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AFA217-E3E8-4962-97AB-B7D90D3185A2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A6E131-0C52-4D02-9336-1E834C7E277C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BA363AE6-9C24-4C39-A914-0C54DB88B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53803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2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7112415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D89006-77A0-43F5-B0ED-51D16EBCD71D}"/>
              </a:ext>
            </a:extLst>
          </p:cNvPr>
          <p:cNvSpPr/>
          <p:nvPr/>
        </p:nvSpPr>
        <p:spPr>
          <a:xfrm>
            <a:off x="7375439" y="3429000"/>
            <a:ext cx="1240084" cy="1995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BA343069-F454-4D9F-95B6-6E3B4985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19604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7A2571-D253-4088-AA84-BECE93D3093B}"/>
              </a:ext>
            </a:extLst>
          </p:cNvPr>
          <p:cNvSpPr txBox="1"/>
          <p:nvPr/>
        </p:nvSpPr>
        <p:spPr>
          <a:xfrm>
            <a:off x="8574883" y="1896912"/>
            <a:ext cx="277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左シフト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19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8351882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F2805-D23F-43F0-B53A-EF91A3719D7E}"/>
              </a:ext>
            </a:extLst>
          </p:cNvPr>
          <p:cNvSpPr/>
          <p:nvPr/>
        </p:nvSpPr>
        <p:spPr>
          <a:xfrm>
            <a:off x="7101953" y="295925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F3821CA-6F7A-4B8B-A398-FE394EC5CBD9}"/>
              </a:ext>
            </a:extLst>
          </p:cNvPr>
          <p:cNvSpPr/>
          <p:nvPr/>
        </p:nvSpPr>
        <p:spPr>
          <a:xfrm>
            <a:off x="3327599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D27EC1-B7D9-4C89-AC48-A00C552E5851}"/>
              </a:ext>
            </a:extLst>
          </p:cNvPr>
          <p:cNvSpPr/>
          <p:nvPr/>
        </p:nvSpPr>
        <p:spPr>
          <a:xfrm>
            <a:off x="4577527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6E1291-9A7E-474F-AF8D-9825C4DCFB06}"/>
              </a:ext>
            </a:extLst>
          </p:cNvPr>
          <p:cNvSpPr/>
          <p:nvPr/>
        </p:nvSpPr>
        <p:spPr>
          <a:xfrm>
            <a:off x="5818848" y="5102010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54C5F37-4468-4FFA-8CC8-9460056C3B75}"/>
              </a:ext>
            </a:extLst>
          </p:cNvPr>
          <p:cNvSpPr/>
          <p:nvPr/>
        </p:nvSpPr>
        <p:spPr>
          <a:xfrm>
            <a:off x="7083528" y="5102009"/>
            <a:ext cx="1253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lang="en-US" altLang="ja-JP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1A1AA-AE97-4A26-9D59-82C2E929EBB6}"/>
              </a:ext>
            </a:extLst>
          </p:cNvPr>
          <p:cNvSpPr txBox="1"/>
          <p:nvPr/>
        </p:nvSpPr>
        <p:spPr>
          <a:xfrm>
            <a:off x="2101637" y="4686510"/>
            <a:ext cx="11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800B6473-5741-4CE9-9B5C-ADD92EC6E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75618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01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62FC-52C6-4B47-8AC6-D235DE54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3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1EAFE3-9F3A-47EE-8D0F-EE90523FA8A1}"/>
              </a:ext>
            </a:extLst>
          </p:cNvPr>
          <p:cNvSpPr/>
          <p:nvPr/>
        </p:nvSpPr>
        <p:spPr>
          <a:xfrm>
            <a:off x="3338049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2F3D0D-3C1D-41DA-94F9-8CF2DF0F982B}"/>
              </a:ext>
            </a:extLst>
          </p:cNvPr>
          <p:cNvSpPr/>
          <p:nvPr/>
        </p:nvSpPr>
        <p:spPr>
          <a:xfrm>
            <a:off x="2079515" y="2964426"/>
            <a:ext cx="1253613" cy="11135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ブラックホール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C05231-71CA-4A82-839C-336DDBD50A96}"/>
              </a:ext>
            </a:extLst>
          </p:cNvPr>
          <p:cNvSpPr/>
          <p:nvPr/>
        </p:nvSpPr>
        <p:spPr>
          <a:xfrm>
            <a:off x="4591662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367B6-B79B-4BCF-93A7-3333E2682D6A}"/>
              </a:ext>
            </a:extLst>
          </p:cNvPr>
          <p:cNvSpPr/>
          <p:nvPr/>
        </p:nvSpPr>
        <p:spPr>
          <a:xfrm>
            <a:off x="5845275" y="29644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01058-8988-4D82-96BD-DF6A97A46F79}"/>
              </a:ext>
            </a:extLst>
          </p:cNvPr>
          <p:cNvSpPr/>
          <p:nvPr/>
        </p:nvSpPr>
        <p:spPr>
          <a:xfrm>
            <a:off x="8615523" y="2964426"/>
            <a:ext cx="626807" cy="111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0D082A-93AA-4C69-ADDC-B54277E8E3F1}"/>
              </a:ext>
            </a:extLst>
          </p:cNvPr>
          <p:cNvSpPr/>
          <p:nvPr/>
        </p:nvSpPr>
        <p:spPr>
          <a:xfrm>
            <a:off x="7112415" y="2964424"/>
            <a:ext cx="253180" cy="11135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F9B9-AAF9-4F6B-9706-3C4C58988D4F}"/>
              </a:ext>
            </a:extLst>
          </p:cNvPr>
          <p:cNvSpPr/>
          <p:nvPr/>
        </p:nvSpPr>
        <p:spPr>
          <a:xfrm>
            <a:off x="3336206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710D1-8D08-48B4-8A1C-BD5321C51867}"/>
              </a:ext>
            </a:extLst>
          </p:cNvPr>
          <p:cNvSpPr/>
          <p:nvPr/>
        </p:nvSpPr>
        <p:spPr>
          <a:xfrm>
            <a:off x="459227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7B1C02-0168-41F8-87D4-C6B8DFEDA726}"/>
              </a:ext>
            </a:extLst>
          </p:cNvPr>
          <p:cNvSpPr/>
          <p:nvPr/>
        </p:nvSpPr>
        <p:spPr>
          <a:xfrm>
            <a:off x="5848959" y="4076631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B8FCC7-DB32-4B0F-99FD-2D77188330F8}"/>
              </a:ext>
            </a:extLst>
          </p:cNvPr>
          <p:cNvSpPr/>
          <p:nvPr/>
        </p:nvSpPr>
        <p:spPr>
          <a:xfrm>
            <a:off x="7095202" y="4077926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862FC4-1D7C-4CFE-B5C6-BC7569952807}"/>
              </a:ext>
            </a:extLst>
          </p:cNvPr>
          <p:cNvSpPr/>
          <p:nvPr/>
        </p:nvSpPr>
        <p:spPr>
          <a:xfrm>
            <a:off x="7098887" y="184962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14C66A2-CC30-41BE-9C3C-185170B728E1}"/>
              </a:ext>
            </a:extLst>
          </p:cNvPr>
          <p:cNvSpPr/>
          <p:nvPr/>
        </p:nvSpPr>
        <p:spPr>
          <a:xfrm>
            <a:off x="7098886" y="732248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51B7B2-B0E4-4428-99D5-AC91A28D9F46}"/>
              </a:ext>
            </a:extLst>
          </p:cNvPr>
          <p:cNvSpPr/>
          <p:nvPr/>
        </p:nvSpPr>
        <p:spPr>
          <a:xfrm>
            <a:off x="7098885" y="-383194"/>
            <a:ext cx="1253613" cy="1113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D89006-77A0-43F5-B0ED-51D16EBCD71D}"/>
              </a:ext>
            </a:extLst>
          </p:cNvPr>
          <p:cNvSpPr/>
          <p:nvPr/>
        </p:nvSpPr>
        <p:spPr>
          <a:xfrm>
            <a:off x="7375439" y="3429000"/>
            <a:ext cx="1240084" cy="1995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80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B6460641-E05E-40ED-8068-B29BE6DDC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15174"/>
              </p:ext>
            </p:extLst>
          </p:nvPr>
        </p:nvGraphicFramePr>
        <p:xfrm>
          <a:off x="8734275" y="5275943"/>
          <a:ext cx="2638026" cy="98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026">
                  <a:extLst>
                    <a:ext uri="{9D8B030D-6E8A-4147-A177-3AD203B41FA5}">
                      <a16:colId xmlns:a16="http://schemas.microsoft.com/office/drawing/2014/main" val="3206976992"/>
                    </a:ext>
                  </a:extLst>
                </a:gridCol>
              </a:tblGrid>
              <a:tr h="981829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01</a:t>
                      </a:r>
                      <a:endParaRPr kumimoji="1" lang="ja-JP" altLang="en-US" sz="4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756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14E44A-A980-45F1-960C-B437DA49623A}"/>
              </a:ext>
            </a:extLst>
          </p:cNvPr>
          <p:cNvSpPr txBox="1"/>
          <p:nvPr/>
        </p:nvSpPr>
        <p:spPr>
          <a:xfrm>
            <a:off x="8574883" y="1896912"/>
            <a:ext cx="277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左シフト</a:t>
            </a:r>
            <a:endParaRPr kumimoji="1" lang="ja-JP" altLang="en-US" sz="4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8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1116</Words>
  <Application>Microsoft Office PowerPoint</Application>
  <PresentationFormat>ワイド画面</PresentationFormat>
  <Paragraphs>382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ＭＳ ゴシック</vt:lpstr>
      <vt:lpstr>游ゴシック</vt:lpstr>
      <vt:lpstr>游ゴシック Light</vt:lpstr>
      <vt:lpstr>Arial</vt:lpstr>
      <vt:lpstr>Cambria Math</vt:lpstr>
      <vt:lpstr>Consolas</vt:lpstr>
      <vt:lpstr>Office テーマ</vt:lpstr>
      <vt:lpstr>第6回演習 解答</vt:lpstr>
      <vt:lpstr>演習</vt:lpstr>
      <vt:lpstr>ABC013 A</vt:lpstr>
      <vt:lpstr>2進数出力</vt:lpstr>
      <vt:lpstr>2進数出力</vt:lpstr>
      <vt:lpstr>2進数出力</vt:lpstr>
      <vt:lpstr>2進数出力</vt:lpstr>
      <vt:lpstr>2進数出力</vt:lpstr>
      <vt:lpstr>2進数出力</vt:lpstr>
      <vt:lpstr>2進数出力</vt:lpstr>
      <vt:lpstr>2進数出力</vt:lpstr>
      <vt:lpstr>2進数出力</vt:lpstr>
      <vt:lpstr>2進数出力</vt:lpstr>
      <vt:lpstr>PowerPoint プレゼンテーション</vt:lpstr>
      <vt:lpstr>ABC014_B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ABC014_B</vt:lpstr>
      <vt:lpstr>ABC041_B</vt:lpstr>
      <vt:lpstr>ビット回転(ここから雑になります)</vt:lpstr>
      <vt:lpstr>ABC019_B</vt:lpstr>
      <vt:lpstr>ABC003_B</vt:lpstr>
      <vt:lpstr>ABC053_B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第6回演習 解答</dc:title>
  <dc:creator>r.yamamoto.032</dc:creator>
  <cp:lastModifiedBy>r.yamamoto.032</cp:lastModifiedBy>
  <cp:revision>59</cp:revision>
  <dcterms:created xsi:type="dcterms:W3CDTF">2018-06-19T01:30:41Z</dcterms:created>
  <dcterms:modified xsi:type="dcterms:W3CDTF">2018-06-19T08:59:21Z</dcterms:modified>
</cp:coreProperties>
</file>