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8" r:id="rId4"/>
    <p:sldId id="258" r:id="rId5"/>
    <p:sldId id="260" r:id="rId6"/>
    <p:sldId id="259" r:id="rId7"/>
    <p:sldId id="326" r:id="rId8"/>
    <p:sldId id="261" r:id="rId9"/>
    <p:sldId id="262" r:id="rId10"/>
    <p:sldId id="264" r:id="rId11"/>
    <p:sldId id="267" r:id="rId12"/>
    <p:sldId id="268" r:id="rId13"/>
    <p:sldId id="265" r:id="rId14"/>
    <p:sldId id="266" r:id="rId15"/>
    <p:sldId id="309" r:id="rId16"/>
    <p:sldId id="269" r:id="rId17"/>
    <p:sldId id="270" r:id="rId18"/>
    <p:sldId id="272" r:id="rId19"/>
    <p:sldId id="271" r:id="rId20"/>
    <p:sldId id="273" r:id="rId21"/>
    <p:sldId id="274" r:id="rId22"/>
    <p:sldId id="310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31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312" r:id="rId41"/>
    <p:sldId id="292" r:id="rId42"/>
    <p:sldId id="293" r:id="rId43"/>
    <p:sldId id="294" r:id="rId44"/>
    <p:sldId id="295" r:id="rId45"/>
    <p:sldId id="305" r:id="rId46"/>
    <p:sldId id="306" r:id="rId47"/>
    <p:sldId id="307" r:id="rId48"/>
    <p:sldId id="318" r:id="rId49"/>
    <p:sldId id="296" r:id="rId50"/>
    <p:sldId id="297" r:id="rId51"/>
    <p:sldId id="313" r:id="rId52"/>
    <p:sldId id="298" r:id="rId53"/>
    <p:sldId id="321" r:id="rId54"/>
    <p:sldId id="322" r:id="rId55"/>
    <p:sldId id="320" r:id="rId56"/>
    <p:sldId id="299" r:id="rId57"/>
    <p:sldId id="325" r:id="rId58"/>
    <p:sldId id="300" r:id="rId59"/>
    <p:sldId id="301" r:id="rId60"/>
    <p:sldId id="324" r:id="rId61"/>
    <p:sldId id="323" r:id="rId62"/>
    <p:sldId id="315" r:id="rId63"/>
    <p:sldId id="317" r:id="rId64"/>
    <p:sldId id="316" r:id="rId65"/>
    <p:sldId id="319" r:id="rId66"/>
    <p:sldId id="314" r:id="rId67"/>
    <p:sldId id="302" r:id="rId68"/>
    <p:sldId id="303" r:id="rId69"/>
    <p:sldId id="304" r:id="rId70"/>
    <p:sldId id="328" r:id="rId7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ACB13-EBA9-48F9-9CC7-886789147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0321F-D6DA-4F1A-BA34-76EA1FE2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9619C2-4781-49F8-AFC1-06E2B8DB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5A3F-D287-4303-ABE1-EAFD0FD99DD3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34D680-FC95-400A-A674-BF4C4234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F512B7-0239-4CC2-A985-40F7BCAD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766-7F1E-459E-8771-2D8C5D4C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82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494587-BBEE-4D10-817F-F1F4AB0E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930635-3422-4EA6-A3BB-E85EEB6DC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E38F52-AB04-4AD5-A576-C7D0C54F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5A3F-D287-4303-ABE1-EAFD0FD99DD3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B6C7E7-8FF9-4898-9319-3B2ABE87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561731-C1C1-469B-8A34-EED04FDF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766-7F1E-459E-8771-2D8C5D4C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38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7E1779-2AD2-4434-8319-BF11118FD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4C0723-645F-421F-A586-6B27A2A6A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68BCC3-BFA5-4E82-8FED-7928BF99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5A3F-D287-4303-ABE1-EAFD0FD99DD3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A33B8E-1479-4F84-AFC8-24357297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066270-D466-4E23-A42C-E3B05E39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766-7F1E-459E-8771-2D8C5D4C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35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B0E53-08CE-4037-AEF5-7B036A6B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3E499-0F89-432A-BF26-3D099A3D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B0D665-5932-40CC-AF3C-0E5B9C2F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5A3F-D287-4303-ABE1-EAFD0FD99DD3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B84F8-EFF3-49B4-BBD2-2AF9F989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BEBE7-113F-43B5-8786-BF1DB8BB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766-7F1E-459E-8771-2D8C5D4C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82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517FE-374D-4D89-8861-33077428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74056E-C6C8-4667-ABBA-3DC82F230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FE501D-398E-4962-A6F4-51BA06D7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5A3F-D287-4303-ABE1-EAFD0FD99DD3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DF3908-CDFC-4145-A361-D629BA5E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F55E10-58D3-4A7A-9647-D4F9FFFB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766-7F1E-459E-8771-2D8C5D4C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72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553F8-37D2-41FC-B823-31E8D414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81FB80-A172-4C83-967A-894E9E95C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B456F4-79C2-437D-85C2-F2001D6CD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3D0B4B-E5D0-4C42-8697-3A8F8865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5A3F-D287-4303-ABE1-EAFD0FD99DD3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4F95EC-6C88-4171-9C27-3EAC827B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EFABB-0145-4AD6-A17D-B919526F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766-7F1E-459E-8771-2D8C5D4C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66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F4F3C-AC8F-404A-826A-C70DA3CD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7B9D84-03D6-466C-AF2C-9E05334C1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06B231-A5EC-4AD8-9FBC-B685F202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B4CAE0-3599-4931-8174-131DADF3E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FD4152-22BF-4B88-81DE-59EEFF4BD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5B78178-602B-4D1F-8D8E-7EE5A69F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5A3F-D287-4303-ABE1-EAFD0FD99DD3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5AC864-CB9A-4AFD-A59D-33F7539A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3B28A89-C8DB-44C6-A64A-5573525B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766-7F1E-459E-8771-2D8C5D4C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8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562ED-0720-4AA5-B8BC-701C1F8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10D5B3-EC6E-4DF2-A4F1-5D51E549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5A3F-D287-4303-ABE1-EAFD0FD99DD3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64E24E-65BB-4D45-9698-03DA6139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97FCDD-999F-4999-AA2D-7552F81C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766-7F1E-459E-8771-2D8C5D4C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17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629539-F7FE-4E82-B6DD-9E858B95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5A3F-D287-4303-ABE1-EAFD0FD99DD3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429AC9-CA12-43F4-BBC6-030854E0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D90D28-4E1A-488E-BB24-9487CAE6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766-7F1E-459E-8771-2D8C5D4C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6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6B780-3BAB-46D5-9E0E-66E9FDB7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36A00E-89E7-46E3-8B46-70DE1F8E6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A80E91-808F-424A-B980-A22CC19B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A54A5D-101D-48DD-A0D5-23FE1564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5A3F-D287-4303-ABE1-EAFD0FD99DD3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BE2986-388F-4D0E-A166-0B7BD88F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3F545D-963A-4F21-805F-2D520D70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766-7F1E-459E-8771-2D8C5D4C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53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5C063-466F-4728-A506-9CADEA48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2D31A3-B516-421F-A167-43BC20AD3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3055C8-F739-4810-9D01-909F935F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809DF5-7B30-4AE6-8851-A4CE91B7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5A3F-D287-4303-ABE1-EAFD0FD99DD3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2DFD7D-0A95-4F96-8051-F45A39C8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9E8C1A-0022-4675-BE70-D0E3006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766-7F1E-459E-8771-2D8C5D4C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5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C064EA-A70F-47D5-8339-7D7DC69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0B1A91-584D-4E2D-8B2F-9267EC80F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AB8886-645F-421D-AAE7-DB4351CF9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C5A3F-D287-4303-ABE1-EAFD0FD99DD3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00AF04-90F9-4A0F-99E9-3793AE7A5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98BF0D-8B03-43CB-A00B-E50EE7EC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E766-7F1E-459E-8771-2D8C5D4C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57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B4B4A-169D-405F-80DB-BF8EE0A3A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入門講習会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6B879A-868C-41AF-A6EB-C0D8BCFB4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8</a:t>
            </a:r>
            <a:r>
              <a:rPr lang="ja-JP" altLang="en-US" dirty="0"/>
              <a:t>回</a:t>
            </a:r>
            <a:endParaRPr lang="en-US" altLang="ja-JP" dirty="0"/>
          </a:p>
          <a:p>
            <a:r>
              <a:rPr lang="ja-JP" altLang="en-US" dirty="0"/>
              <a:t>メモリ、ポインタ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039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4FCEB67D-8964-4ACF-9803-313EA34E5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62417"/>
              </p:ext>
            </p:extLst>
          </p:nvPr>
        </p:nvGraphicFramePr>
        <p:xfrm>
          <a:off x="6939116" y="117833"/>
          <a:ext cx="4312264" cy="6622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132">
                  <a:extLst>
                    <a:ext uri="{9D8B030D-6E8A-4147-A177-3AD203B41FA5}">
                      <a16:colId xmlns:a16="http://schemas.microsoft.com/office/drawing/2014/main" val="580430110"/>
                    </a:ext>
                  </a:extLst>
                </a:gridCol>
                <a:gridCol w="2156132">
                  <a:extLst>
                    <a:ext uri="{9D8B030D-6E8A-4147-A177-3AD203B41FA5}">
                      <a16:colId xmlns:a16="http://schemas.microsoft.com/office/drawing/2014/main" val="1040683631"/>
                    </a:ext>
                  </a:extLst>
                </a:gridCol>
              </a:tblGrid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アドレス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データ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07094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0123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 anchor="ctr" anchorCtr="1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1790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(0124)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335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(0125)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1712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(0126)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02748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05727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0128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82303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26819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627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7137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901861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03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2831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012F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095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9218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8823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310428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16F340E-6B99-447C-AFF5-F41C0E49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7" y="4299155"/>
            <a:ext cx="5567515" cy="2066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メモリは</a:t>
            </a:r>
            <a:r>
              <a:rPr lang="en-US" altLang="ja-JP" sz="4000" dirty="0"/>
              <a:t>1</a:t>
            </a:r>
            <a:r>
              <a:rPr lang="ja-JP" altLang="en-US" sz="4000" dirty="0"/>
              <a:t>バイト区切り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en-US" altLang="ja-JP" sz="4000" dirty="0"/>
              <a:t>int</a:t>
            </a:r>
            <a:r>
              <a:rPr kumimoji="1" lang="ja-JP" altLang="en-US" sz="4000" dirty="0"/>
              <a:t>型が</a:t>
            </a:r>
            <a:r>
              <a:rPr kumimoji="1" lang="en-US" altLang="ja-JP" sz="4000" dirty="0"/>
              <a:t>4</a:t>
            </a:r>
            <a:r>
              <a:rPr kumimoji="1" lang="ja-JP" altLang="en-US" sz="4000" dirty="0"/>
              <a:t>バイトなら</a:t>
            </a:r>
            <a:r>
              <a:rPr kumimoji="1" lang="en-US" altLang="ja-JP" sz="4000" dirty="0"/>
              <a:t>4</a:t>
            </a:r>
            <a:r>
              <a:rPr kumimoji="1" lang="ja-JP" altLang="en-US" sz="4000" dirty="0"/>
              <a:t>つ分の場所を食う</a:t>
            </a:r>
            <a:endParaRPr kumimoji="1" lang="en-US" altLang="ja-JP" sz="40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72E5A1B-90B3-46B5-8F3A-AEE607527717}"/>
              </a:ext>
            </a:extLst>
          </p:cNvPr>
          <p:cNvSpPr/>
          <p:nvPr/>
        </p:nvSpPr>
        <p:spPr>
          <a:xfrm>
            <a:off x="1612671" y="1120566"/>
            <a:ext cx="32639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4400" dirty="0">
                <a:latin typeface="Consolas" panose="020B0609020204030204" pitchFamily="49" charset="0"/>
              </a:rPr>
              <a:t> a;</a:t>
            </a:r>
            <a:br>
              <a:rPr lang="en-US" altLang="ja-JP" sz="4400" dirty="0">
                <a:latin typeface="Consolas" panose="020B0609020204030204" pitchFamily="49" charset="0"/>
              </a:rPr>
            </a:br>
            <a:r>
              <a:rPr lang="en-US" altLang="ja-JP" sz="4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4400" dirty="0">
                <a:latin typeface="Consolas" panose="020B0609020204030204" pitchFamily="49" charset="0"/>
              </a:rPr>
              <a:t> b[</a:t>
            </a:r>
            <a:r>
              <a:rPr lang="en-US" altLang="ja-JP" sz="4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ja-JP" sz="4400" dirty="0">
                <a:latin typeface="Consolas" panose="020B0609020204030204" pitchFamily="49" charset="0"/>
              </a:rPr>
              <a:t>];</a:t>
            </a:r>
            <a:br>
              <a:rPr lang="en-US" altLang="ja-JP" sz="4400" dirty="0">
                <a:latin typeface="Consolas" panose="020B0609020204030204" pitchFamily="49" charset="0"/>
              </a:rPr>
            </a:br>
            <a:r>
              <a:rPr lang="en-US" altLang="ja-JP" sz="4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4400" dirty="0">
                <a:latin typeface="Consolas" panose="020B0609020204030204" pitchFamily="49" charset="0"/>
              </a:rPr>
              <a:t> x;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E972E6-F6AD-4C0D-B96C-5ABF6A2408F4}"/>
              </a:ext>
            </a:extLst>
          </p:cNvPr>
          <p:cNvSpPr txBox="1"/>
          <p:nvPr/>
        </p:nvSpPr>
        <p:spPr>
          <a:xfrm>
            <a:off x="6533404" y="24295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F61E71-7807-434B-9689-E65E74C5A892}"/>
              </a:ext>
            </a:extLst>
          </p:cNvPr>
          <p:cNvSpPr txBox="1"/>
          <p:nvPr/>
        </p:nvSpPr>
        <p:spPr>
          <a:xfrm>
            <a:off x="6218409" y="3700552"/>
            <a:ext cx="9861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a[0]</a:t>
            </a:r>
          </a:p>
          <a:p>
            <a:r>
              <a:rPr lang="en-US" altLang="ja-JP" sz="2400" dirty="0"/>
              <a:t>a[1]</a:t>
            </a:r>
          </a:p>
          <a:p>
            <a:r>
              <a:rPr lang="en-US" altLang="ja-JP" sz="2400" dirty="0"/>
              <a:t>a[2]</a:t>
            </a:r>
          </a:p>
          <a:p>
            <a:r>
              <a:rPr lang="en-US" altLang="ja-JP" sz="2400" dirty="0"/>
              <a:t>a[3]</a:t>
            </a:r>
          </a:p>
          <a:p>
            <a:r>
              <a:rPr lang="en-US" altLang="ja-JP" sz="2400" dirty="0"/>
              <a:t>a[4]</a:t>
            </a:r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8E0E8729-BD97-4520-BA8A-D7727015917E}"/>
              </a:ext>
            </a:extLst>
          </p:cNvPr>
          <p:cNvSpPr/>
          <p:nvPr/>
        </p:nvSpPr>
        <p:spPr>
          <a:xfrm>
            <a:off x="6511284" y="542721"/>
            <a:ext cx="302472" cy="1482213"/>
          </a:xfrm>
          <a:prstGeom prst="leftBrace">
            <a:avLst>
              <a:gd name="adj1" fmla="val 53312"/>
              <a:gd name="adj2" fmla="val 4850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11EF3D-9412-4BC3-95E3-D46B3AE54397}"/>
              </a:ext>
            </a:extLst>
          </p:cNvPr>
          <p:cNvSpPr txBox="1"/>
          <p:nvPr/>
        </p:nvSpPr>
        <p:spPr>
          <a:xfrm>
            <a:off x="5996365" y="1052994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006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589036-DF71-4FCC-83CE-237C600F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アドレス演算子 </a:t>
            </a:r>
            <a:r>
              <a:rPr kumimoji="1" lang="en-US" altLang="ja-JP" dirty="0"/>
              <a:t>&amp;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A188D6-A5FB-426C-802A-6EAC423A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変数</a:t>
            </a:r>
            <a:r>
              <a:rPr lang="ja-JP" altLang="en-US" dirty="0"/>
              <a:t>がどこのアドレスに割り当てられているのか知りたい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アドレス演算子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を使う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変数を</a:t>
            </a:r>
            <a:r>
              <a:rPr kumimoji="1" lang="en-US" altLang="ja-JP" dirty="0"/>
              <a:t>a</a:t>
            </a:r>
            <a:r>
              <a:rPr kumimoji="1" lang="ja-JP" altLang="en-US" dirty="0"/>
              <a:t>としたとき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sz="4800" dirty="0">
                <a:latin typeface="Consolas" panose="020B0609020204030204" pitchFamily="49" charset="0"/>
              </a:rPr>
              <a:t>&amp;a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と書けば</a:t>
            </a:r>
            <a:r>
              <a:rPr lang="en-US" altLang="ja-JP" dirty="0">
                <a:latin typeface="+mn-ea"/>
              </a:rPr>
              <a:t>a</a:t>
            </a:r>
            <a:r>
              <a:rPr lang="ja-JP" altLang="en-US" dirty="0">
                <a:latin typeface="+mn-ea"/>
              </a:rPr>
              <a:t>のアドレスが得られる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390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426CCAD-AA11-468D-8FD8-F4820E5FBBF1}"/>
              </a:ext>
            </a:extLst>
          </p:cNvPr>
          <p:cNvSpPr/>
          <p:nvPr/>
        </p:nvSpPr>
        <p:spPr>
          <a:xfrm>
            <a:off x="1079090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"%p\n"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 &amp;a);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ECA9391-4383-4E53-B841-2665763C5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22027"/>
              </p:ext>
            </p:extLst>
          </p:nvPr>
        </p:nvGraphicFramePr>
        <p:xfrm>
          <a:off x="7027606" y="4119169"/>
          <a:ext cx="3768214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8214">
                  <a:extLst>
                    <a:ext uri="{9D8B030D-6E8A-4147-A177-3AD203B41FA5}">
                      <a16:colId xmlns:a16="http://schemas.microsoft.com/office/drawing/2014/main" val="357181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0060FEAC</a:t>
                      </a:r>
                      <a:endParaRPr kumimoji="1" lang="ja-JP" altLang="en-US" sz="3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85187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B550A4-3E0D-48DE-A8DB-BE85AC28C39C}"/>
              </a:ext>
            </a:extLst>
          </p:cNvPr>
          <p:cNvSpPr txBox="1"/>
          <p:nvPr/>
        </p:nvSpPr>
        <p:spPr>
          <a:xfrm>
            <a:off x="5574889" y="1863570"/>
            <a:ext cx="66171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アドレスを表示するには</a:t>
            </a:r>
            <a:r>
              <a:rPr kumimoji="1" lang="en-US" altLang="ja-JP" sz="2800" dirty="0"/>
              <a:t>%p</a:t>
            </a:r>
            <a:r>
              <a:rPr kumimoji="1" lang="ja-JP" altLang="en-US" sz="2800" dirty="0"/>
              <a:t>を使う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16</a:t>
            </a:r>
            <a:r>
              <a:rPr lang="ja-JP" altLang="en-US" sz="2800" dirty="0"/>
              <a:t>進数表記で出力される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必ず同じアドレスが出力されるとは限らない</a:t>
            </a:r>
            <a:r>
              <a:rPr lang="en-US" altLang="ja-JP" sz="2800" dirty="0"/>
              <a:t>(</a:t>
            </a:r>
            <a:r>
              <a:rPr lang="ja-JP" altLang="en-US" sz="2800" dirty="0"/>
              <a:t>自動で割り当てているため</a:t>
            </a:r>
            <a:r>
              <a:rPr lang="en-US" altLang="ja-JP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974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4FCEB67D-8964-4ACF-9803-313EA34E5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28682"/>
              </p:ext>
            </p:extLst>
          </p:nvPr>
        </p:nvGraphicFramePr>
        <p:xfrm>
          <a:off x="6939116" y="117833"/>
          <a:ext cx="4312264" cy="6622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132">
                  <a:extLst>
                    <a:ext uri="{9D8B030D-6E8A-4147-A177-3AD203B41FA5}">
                      <a16:colId xmlns:a16="http://schemas.microsoft.com/office/drawing/2014/main" val="580430110"/>
                    </a:ext>
                  </a:extLst>
                </a:gridCol>
                <a:gridCol w="2156132">
                  <a:extLst>
                    <a:ext uri="{9D8B030D-6E8A-4147-A177-3AD203B41FA5}">
                      <a16:colId xmlns:a16="http://schemas.microsoft.com/office/drawing/2014/main" val="1040683631"/>
                    </a:ext>
                  </a:extLst>
                </a:gridCol>
              </a:tblGrid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アドレス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データ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07094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0123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 anchor="ctr" anchorCtr="1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1790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(0124)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335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(0125)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1712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(0126)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02748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05727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0128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82303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26819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627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7137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901861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03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2831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012F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095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9218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8823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310428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16F340E-6B99-447C-AFF5-F41C0E49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76" y="4129548"/>
            <a:ext cx="5812333" cy="257535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ja-JP" altLang="en-US" dirty="0"/>
              <a:t>変数がスコープを抜ける</a:t>
            </a:r>
            <a:endParaRPr lang="en-US" altLang="ja-JP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kumimoji="1" lang="ja-JP" altLang="en-US" dirty="0"/>
              <a:t>割り当てていたメモリが勝手に解放される</a:t>
            </a:r>
            <a:br>
              <a:rPr kumimoji="1" lang="en-US" altLang="ja-JP" dirty="0"/>
            </a:br>
            <a:r>
              <a:rPr lang="en-US" altLang="ja-JP" dirty="0"/>
              <a:t>※</a:t>
            </a:r>
            <a:r>
              <a:rPr kumimoji="1" lang="ja-JP" altLang="en-US" dirty="0"/>
              <a:t>動的にメモリを確保している場合は例外</a:t>
            </a:r>
            <a:r>
              <a:rPr kumimoji="1" lang="en-US" altLang="ja-JP" dirty="0"/>
              <a:t>(</a:t>
            </a:r>
            <a:r>
              <a:rPr kumimoji="1" lang="ja-JP" altLang="en-US" dirty="0"/>
              <a:t>詳細は割愛</a:t>
            </a:r>
            <a:r>
              <a:rPr kumimoji="1" lang="en-US" altLang="ja-JP" dirty="0"/>
              <a:t>)</a:t>
            </a:r>
          </a:p>
        </p:txBody>
      </p:sp>
      <p:sp>
        <p:nvSpPr>
          <p:cNvPr id="11" name="スマイル 10">
            <a:extLst>
              <a:ext uri="{FF2B5EF4-FFF2-40B4-BE49-F238E27FC236}">
                <a16:creationId xmlns:a16="http://schemas.microsoft.com/office/drawing/2014/main" id="{55C5C809-9C00-45DE-ABE0-41D1C2351F46}"/>
              </a:ext>
            </a:extLst>
          </p:cNvPr>
          <p:cNvSpPr/>
          <p:nvPr/>
        </p:nvSpPr>
        <p:spPr>
          <a:xfrm>
            <a:off x="309717" y="1874765"/>
            <a:ext cx="2182761" cy="2182761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B1D3E356-9279-4751-96EA-EB64E5D9DF2F}"/>
              </a:ext>
            </a:extLst>
          </p:cNvPr>
          <p:cNvSpPr/>
          <p:nvPr/>
        </p:nvSpPr>
        <p:spPr>
          <a:xfrm>
            <a:off x="2678963" y="1441903"/>
            <a:ext cx="2770566" cy="1592826"/>
          </a:xfrm>
          <a:prstGeom prst="wedgeRectCallout">
            <a:avLst>
              <a:gd name="adj1" fmla="val -59220"/>
              <a:gd name="adj2" fmla="val -41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お疲れ</a:t>
            </a: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940B69E9-6314-4AE5-B6E1-3CC141AC00A1}"/>
              </a:ext>
            </a:extLst>
          </p:cNvPr>
          <p:cNvSpPr/>
          <p:nvPr/>
        </p:nvSpPr>
        <p:spPr>
          <a:xfrm>
            <a:off x="545690" y="1262708"/>
            <a:ext cx="1710813" cy="1012844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OS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EAA94F2-91C4-413E-BDC6-BD9D3145ECAE}"/>
              </a:ext>
            </a:extLst>
          </p:cNvPr>
          <p:cNvSpPr txBox="1"/>
          <p:nvPr/>
        </p:nvSpPr>
        <p:spPr>
          <a:xfrm>
            <a:off x="6533404" y="24295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8D6C0E-8A1E-4311-BEC2-610A6F952C42}"/>
              </a:ext>
            </a:extLst>
          </p:cNvPr>
          <p:cNvSpPr txBox="1"/>
          <p:nvPr/>
        </p:nvSpPr>
        <p:spPr>
          <a:xfrm>
            <a:off x="6218409" y="3700552"/>
            <a:ext cx="9861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a[0]</a:t>
            </a:r>
          </a:p>
          <a:p>
            <a:r>
              <a:rPr lang="en-US" altLang="ja-JP" sz="2400" dirty="0"/>
              <a:t>a[1]</a:t>
            </a:r>
          </a:p>
          <a:p>
            <a:r>
              <a:rPr lang="en-US" altLang="ja-JP" sz="2400" dirty="0"/>
              <a:t>a[2]</a:t>
            </a:r>
          </a:p>
          <a:p>
            <a:r>
              <a:rPr lang="en-US" altLang="ja-JP" sz="2400" dirty="0"/>
              <a:t>a[3]</a:t>
            </a:r>
          </a:p>
          <a:p>
            <a:r>
              <a:rPr lang="en-US" altLang="ja-JP" sz="2400" dirty="0"/>
              <a:t>a[4]</a:t>
            </a:r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1430E655-C775-412C-B9AE-D9050DC16974}"/>
              </a:ext>
            </a:extLst>
          </p:cNvPr>
          <p:cNvSpPr/>
          <p:nvPr/>
        </p:nvSpPr>
        <p:spPr>
          <a:xfrm>
            <a:off x="6511284" y="542721"/>
            <a:ext cx="302472" cy="1482213"/>
          </a:xfrm>
          <a:prstGeom prst="leftBrace">
            <a:avLst>
              <a:gd name="adj1" fmla="val 53312"/>
              <a:gd name="adj2" fmla="val 4850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3789050-11E9-47A3-B864-71AF794A38CE}"/>
              </a:ext>
            </a:extLst>
          </p:cNvPr>
          <p:cNvSpPr txBox="1"/>
          <p:nvPr/>
        </p:nvSpPr>
        <p:spPr>
          <a:xfrm>
            <a:off x="5996365" y="1052994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046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4FCEB67D-8964-4ACF-9803-313EA34E5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23360"/>
              </p:ext>
            </p:extLst>
          </p:nvPr>
        </p:nvGraphicFramePr>
        <p:xfrm>
          <a:off x="6939116" y="117833"/>
          <a:ext cx="4312264" cy="6622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132">
                  <a:extLst>
                    <a:ext uri="{9D8B030D-6E8A-4147-A177-3AD203B41FA5}">
                      <a16:colId xmlns:a16="http://schemas.microsoft.com/office/drawing/2014/main" val="580430110"/>
                    </a:ext>
                  </a:extLst>
                </a:gridCol>
                <a:gridCol w="2156132">
                  <a:extLst>
                    <a:ext uri="{9D8B030D-6E8A-4147-A177-3AD203B41FA5}">
                      <a16:colId xmlns:a16="http://schemas.microsoft.com/office/drawing/2014/main" val="1040683631"/>
                    </a:ext>
                  </a:extLst>
                </a:gridCol>
              </a:tblGrid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アドレス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データ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07094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0123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1790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335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1712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02748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05727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82303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426819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627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7137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901861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03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2831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012F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095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9218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8823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310428"/>
                  </a:ext>
                </a:extLst>
              </a:tr>
            </a:tbl>
          </a:graphicData>
        </a:graphic>
      </p:graphicFrame>
      <p:sp>
        <p:nvSpPr>
          <p:cNvPr id="11" name="スマイル 10">
            <a:extLst>
              <a:ext uri="{FF2B5EF4-FFF2-40B4-BE49-F238E27FC236}">
                <a16:creationId xmlns:a16="http://schemas.microsoft.com/office/drawing/2014/main" id="{55C5C809-9C00-45DE-ABE0-41D1C2351F46}"/>
              </a:ext>
            </a:extLst>
          </p:cNvPr>
          <p:cNvSpPr/>
          <p:nvPr/>
        </p:nvSpPr>
        <p:spPr>
          <a:xfrm>
            <a:off x="309717" y="1874765"/>
            <a:ext cx="2182761" cy="2182761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B1D3E356-9279-4751-96EA-EB64E5D9DF2F}"/>
              </a:ext>
            </a:extLst>
          </p:cNvPr>
          <p:cNvSpPr/>
          <p:nvPr/>
        </p:nvSpPr>
        <p:spPr>
          <a:xfrm>
            <a:off x="2678963" y="1441903"/>
            <a:ext cx="2770566" cy="1592826"/>
          </a:xfrm>
          <a:prstGeom prst="wedgeRectCallout">
            <a:avLst>
              <a:gd name="adj1" fmla="val -59220"/>
              <a:gd name="adj2" fmla="val -41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もう用済みだから</a:t>
            </a: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940B69E9-6314-4AE5-B6E1-3CC141AC00A1}"/>
              </a:ext>
            </a:extLst>
          </p:cNvPr>
          <p:cNvSpPr/>
          <p:nvPr/>
        </p:nvSpPr>
        <p:spPr>
          <a:xfrm>
            <a:off x="545690" y="1262708"/>
            <a:ext cx="1710813" cy="1012844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OS</a:t>
            </a:r>
            <a:endParaRPr kumimoji="1" lang="ja-JP" altLang="en-US" dirty="0"/>
          </a:p>
        </p:txBody>
      </p:sp>
      <p:sp>
        <p:nvSpPr>
          <p:cNvPr id="46" name="コンテンツ プレースホルダー 2">
            <a:extLst>
              <a:ext uri="{FF2B5EF4-FFF2-40B4-BE49-F238E27FC236}">
                <a16:creationId xmlns:a16="http://schemas.microsoft.com/office/drawing/2014/main" id="{DAB32F4B-1634-4F1D-99B4-F7FFDA9AEC30}"/>
              </a:ext>
            </a:extLst>
          </p:cNvPr>
          <p:cNvSpPr txBox="1">
            <a:spLocks/>
          </p:cNvSpPr>
          <p:nvPr/>
        </p:nvSpPr>
        <p:spPr>
          <a:xfrm>
            <a:off x="406076" y="4129548"/>
            <a:ext cx="5812333" cy="2575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ja-JP" altLang="en-US" dirty="0"/>
              <a:t>変数がスコープを抜ける</a:t>
            </a:r>
            <a:endParaRPr lang="en-US" altLang="ja-JP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ja-JP" altLang="en-US" dirty="0"/>
              <a:t>割り当てていたメモリが勝手に解放される</a:t>
            </a:r>
            <a:br>
              <a:rPr lang="en-US" altLang="ja-JP" dirty="0"/>
            </a:br>
            <a:r>
              <a:rPr lang="en-US" altLang="ja-JP" dirty="0"/>
              <a:t>※</a:t>
            </a:r>
            <a:r>
              <a:rPr lang="ja-JP" altLang="en-US" dirty="0"/>
              <a:t>動的にメモリを確保している場合は例外</a:t>
            </a:r>
            <a:r>
              <a:rPr lang="en-US" altLang="ja-JP" dirty="0"/>
              <a:t>(</a:t>
            </a:r>
            <a:r>
              <a:rPr lang="ja-JP" altLang="en-US" dirty="0"/>
              <a:t>詳細は割愛</a:t>
            </a:r>
            <a:r>
              <a:rPr lang="en-US" altLang="ja-JP" dirty="0"/>
              <a:t>)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B8CA2AB-FB02-4581-A497-16B4EADADB51}"/>
              </a:ext>
            </a:extLst>
          </p:cNvPr>
          <p:cNvGrpSpPr/>
          <p:nvPr/>
        </p:nvGrpSpPr>
        <p:grpSpPr>
          <a:xfrm>
            <a:off x="6011404" y="694845"/>
            <a:ext cx="826845" cy="1214895"/>
            <a:chOff x="5449527" y="333935"/>
            <a:chExt cx="826845" cy="1214895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ADBDE109-E82B-4CAD-BA1E-D418DD387611}"/>
                </a:ext>
              </a:extLst>
            </p:cNvPr>
            <p:cNvSpPr/>
            <p:nvPr/>
          </p:nvSpPr>
          <p:spPr>
            <a:xfrm rot="5400000">
              <a:off x="5746984" y="543312"/>
              <a:ext cx="213852" cy="80876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01D5AD79-4608-4898-88B8-8FE69E6643F0}"/>
                </a:ext>
              </a:extLst>
            </p:cNvPr>
            <p:cNvSpPr/>
            <p:nvPr/>
          </p:nvSpPr>
          <p:spPr>
            <a:xfrm rot="3600000">
              <a:off x="5765063" y="1037521"/>
              <a:ext cx="213852" cy="80876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94DF8406-E65C-4C52-AB30-EFD3990F0EC6}"/>
                </a:ext>
              </a:extLst>
            </p:cNvPr>
            <p:cNvSpPr/>
            <p:nvPr/>
          </p:nvSpPr>
          <p:spPr>
            <a:xfrm rot="7200000">
              <a:off x="5765064" y="36478"/>
              <a:ext cx="213852" cy="80876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ADE42A2-3736-42DB-ABB6-BCF8B2231677}"/>
              </a:ext>
            </a:extLst>
          </p:cNvPr>
          <p:cNvGrpSpPr/>
          <p:nvPr/>
        </p:nvGrpSpPr>
        <p:grpSpPr>
          <a:xfrm rot="10800000">
            <a:off x="11301109" y="701156"/>
            <a:ext cx="826845" cy="1214895"/>
            <a:chOff x="5449527" y="333935"/>
            <a:chExt cx="826845" cy="1214895"/>
          </a:xfrm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0C9E026C-71A2-4E18-8B38-9E2F78AC2FE6}"/>
                </a:ext>
              </a:extLst>
            </p:cNvPr>
            <p:cNvSpPr/>
            <p:nvPr/>
          </p:nvSpPr>
          <p:spPr>
            <a:xfrm rot="5400000">
              <a:off x="5746984" y="543312"/>
              <a:ext cx="213852" cy="80876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DD736E89-AE35-43E8-BDD9-5EBFB3C8450A}"/>
                </a:ext>
              </a:extLst>
            </p:cNvPr>
            <p:cNvSpPr/>
            <p:nvPr/>
          </p:nvSpPr>
          <p:spPr>
            <a:xfrm rot="3600000">
              <a:off x="5765063" y="1037521"/>
              <a:ext cx="213852" cy="80876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59B91570-04F6-41B8-A71F-6A55BFA0FE47}"/>
                </a:ext>
              </a:extLst>
            </p:cNvPr>
            <p:cNvSpPr/>
            <p:nvPr/>
          </p:nvSpPr>
          <p:spPr>
            <a:xfrm rot="7200000">
              <a:off x="5765064" y="36478"/>
              <a:ext cx="213852" cy="80876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63CC2BB-5FAB-406D-A3B1-F4D772D32611}"/>
              </a:ext>
            </a:extLst>
          </p:cNvPr>
          <p:cNvGrpSpPr/>
          <p:nvPr/>
        </p:nvGrpSpPr>
        <p:grpSpPr>
          <a:xfrm>
            <a:off x="6425480" y="2336860"/>
            <a:ext cx="352933" cy="518569"/>
            <a:chOff x="5449527" y="333935"/>
            <a:chExt cx="826845" cy="1214895"/>
          </a:xfrm>
        </p:grpSpPr>
        <p:sp>
          <p:nvSpPr>
            <p:cNvPr id="52" name="二等辺三角形 51">
              <a:extLst>
                <a:ext uri="{FF2B5EF4-FFF2-40B4-BE49-F238E27FC236}">
                  <a16:creationId xmlns:a16="http://schemas.microsoft.com/office/drawing/2014/main" id="{318653C3-C94B-42BB-82D4-46742C747B7E}"/>
                </a:ext>
              </a:extLst>
            </p:cNvPr>
            <p:cNvSpPr/>
            <p:nvPr/>
          </p:nvSpPr>
          <p:spPr>
            <a:xfrm rot="5400000">
              <a:off x="5746984" y="543312"/>
              <a:ext cx="213852" cy="80876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二等辺三角形 52">
              <a:extLst>
                <a:ext uri="{FF2B5EF4-FFF2-40B4-BE49-F238E27FC236}">
                  <a16:creationId xmlns:a16="http://schemas.microsoft.com/office/drawing/2014/main" id="{464D3CF1-B952-49F8-ADDE-13C7C2C150CF}"/>
                </a:ext>
              </a:extLst>
            </p:cNvPr>
            <p:cNvSpPr/>
            <p:nvPr/>
          </p:nvSpPr>
          <p:spPr>
            <a:xfrm rot="3600000">
              <a:off x="5765063" y="1037521"/>
              <a:ext cx="213852" cy="80876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二等辺三角形 53">
              <a:extLst>
                <a:ext uri="{FF2B5EF4-FFF2-40B4-BE49-F238E27FC236}">
                  <a16:creationId xmlns:a16="http://schemas.microsoft.com/office/drawing/2014/main" id="{B1842509-21CC-4D00-B443-C6258D2D2BD4}"/>
                </a:ext>
              </a:extLst>
            </p:cNvPr>
            <p:cNvSpPr/>
            <p:nvPr/>
          </p:nvSpPr>
          <p:spPr>
            <a:xfrm rot="7200000">
              <a:off x="5765064" y="36478"/>
              <a:ext cx="213852" cy="80876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3605C9DC-DE25-499A-937A-FE4CA4749E27}"/>
              </a:ext>
            </a:extLst>
          </p:cNvPr>
          <p:cNvGrpSpPr/>
          <p:nvPr/>
        </p:nvGrpSpPr>
        <p:grpSpPr>
          <a:xfrm rot="10800000">
            <a:off x="11319188" y="2339554"/>
            <a:ext cx="352933" cy="518569"/>
            <a:chOff x="5449527" y="333935"/>
            <a:chExt cx="826845" cy="1214895"/>
          </a:xfrm>
        </p:grpSpPr>
        <p:sp>
          <p:nvSpPr>
            <p:cNvPr id="56" name="二等辺三角形 55">
              <a:extLst>
                <a:ext uri="{FF2B5EF4-FFF2-40B4-BE49-F238E27FC236}">
                  <a16:creationId xmlns:a16="http://schemas.microsoft.com/office/drawing/2014/main" id="{8D6B4072-D858-42B9-96B8-A47CC460FCA6}"/>
                </a:ext>
              </a:extLst>
            </p:cNvPr>
            <p:cNvSpPr/>
            <p:nvPr/>
          </p:nvSpPr>
          <p:spPr>
            <a:xfrm rot="5400000">
              <a:off x="5746984" y="543312"/>
              <a:ext cx="213852" cy="80876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二等辺三角形 56">
              <a:extLst>
                <a:ext uri="{FF2B5EF4-FFF2-40B4-BE49-F238E27FC236}">
                  <a16:creationId xmlns:a16="http://schemas.microsoft.com/office/drawing/2014/main" id="{B77321B5-645D-47B3-8B8B-82E04DB24D6D}"/>
                </a:ext>
              </a:extLst>
            </p:cNvPr>
            <p:cNvSpPr/>
            <p:nvPr/>
          </p:nvSpPr>
          <p:spPr>
            <a:xfrm rot="3600000">
              <a:off x="5765063" y="1037521"/>
              <a:ext cx="213852" cy="80876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32C0C9CA-B231-4EC3-911B-52852926C67C}"/>
                </a:ext>
              </a:extLst>
            </p:cNvPr>
            <p:cNvSpPr/>
            <p:nvPr/>
          </p:nvSpPr>
          <p:spPr>
            <a:xfrm rot="7200000">
              <a:off x="5765064" y="36478"/>
              <a:ext cx="213852" cy="80876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085AFEEF-7851-4B46-8754-B87F9108C412}"/>
              </a:ext>
            </a:extLst>
          </p:cNvPr>
          <p:cNvGrpSpPr/>
          <p:nvPr/>
        </p:nvGrpSpPr>
        <p:grpSpPr>
          <a:xfrm>
            <a:off x="6002365" y="3606073"/>
            <a:ext cx="826845" cy="1214895"/>
            <a:chOff x="5449527" y="333935"/>
            <a:chExt cx="826845" cy="1214895"/>
          </a:xfrm>
        </p:grpSpPr>
        <p:sp>
          <p:nvSpPr>
            <p:cNvPr id="60" name="二等辺三角形 59">
              <a:extLst>
                <a:ext uri="{FF2B5EF4-FFF2-40B4-BE49-F238E27FC236}">
                  <a16:creationId xmlns:a16="http://schemas.microsoft.com/office/drawing/2014/main" id="{407E18E0-22DF-4EA5-9F92-12DFDC425CE0}"/>
                </a:ext>
              </a:extLst>
            </p:cNvPr>
            <p:cNvSpPr/>
            <p:nvPr/>
          </p:nvSpPr>
          <p:spPr>
            <a:xfrm rot="5400000">
              <a:off x="5746984" y="543312"/>
              <a:ext cx="213852" cy="80876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>
              <a:extLst>
                <a:ext uri="{FF2B5EF4-FFF2-40B4-BE49-F238E27FC236}">
                  <a16:creationId xmlns:a16="http://schemas.microsoft.com/office/drawing/2014/main" id="{C3A35866-281F-4517-A9DF-946627D600A5}"/>
                </a:ext>
              </a:extLst>
            </p:cNvPr>
            <p:cNvSpPr/>
            <p:nvPr/>
          </p:nvSpPr>
          <p:spPr>
            <a:xfrm rot="3600000">
              <a:off x="5765063" y="1037521"/>
              <a:ext cx="213852" cy="80876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二等辺三角形 61">
              <a:extLst>
                <a:ext uri="{FF2B5EF4-FFF2-40B4-BE49-F238E27FC236}">
                  <a16:creationId xmlns:a16="http://schemas.microsoft.com/office/drawing/2014/main" id="{D66507DC-2DB3-4D03-AAE3-1E7D511DA307}"/>
                </a:ext>
              </a:extLst>
            </p:cNvPr>
            <p:cNvSpPr/>
            <p:nvPr/>
          </p:nvSpPr>
          <p:spPr>
            <a:xfrm rot="7200000">
              <a:off x="5765064" y="36478"/>
              <a:ext cx="213852" cy="80876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E5A99675-D353-4F9E-86C4-CAB3D7D7866A}"/>
              </a:ext>
            </a:extLst>
          </p:cNvPr>
          <p:cNvGrpSpPr/>
          <p:nvPr/>
        </p:nvGrpSpPr>
        <p:grpSpPr>
          <a:xfrm rot="10800000">
            <a:off x="11283272" y="3612631"/>
            <a:ext cx="826845" cy="1214895"/>
            <a:chOff x="5449527" y="333935"/>
            <a:chExt cx="826845" cy="1214895"/>
          </a:xfrm>
        </p:grpSpPr>
        <p:sp>
          <p:nvSpPr>
            <p:cNvPr id="64" name="二等辺三角形 63">
              <a:extLst>
                <a:ext uri="{FF2B5EF4-FFF2-40B4-BE49-F238E27FC236}">
                  <a16:creationId xmlns:a16="http://schemas.microsoft.com/office/drawing/2014/main" id="{24D8D123-8963-4008-800C-C379BDBC2378}"/>
                </a:ext>
              </a:extLst>
            </p:cNvPr>
            <p:cNvSpPr/>
            <p:nvPr/>
          </p:nvSpPr>
          <p:spPr>
            <a:xfrm rot="5400000">
              <a:off x="5746984" y="543312"/>
              <a:ext cx="213852" cy="80876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二等辺三角形 64">
              <a:extLst>
                <a:ext uri="{FF2B5EF4-FFF2-40B4-BE49-F238E27FC236}">
                  <a16:creationId xmlns:a16="http://schemas.microsoft.com/office/drawing/2014/main" id="{609C077C-D434-4749-9E5C-978B0C78AE9B}"/>
                </a:ext>
              </a:extLst>
            </p:cNvPr>
            <p:cNvSpPr/>
            <p:nvPr/>
          </p:nvSpPr>
          <p:spPr>
            <a:xfrm rot="3600000">
              <a:off x="5765063" y="1037521"/>
              <a:ext cx="213852" cy="80876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二等辺三角形 65">
              <a:extLst>
                <a:ext uri="{FF2B5EF4-FFF2-40B4-BE49-F238E27FC236}">
                  <a16:creationId xmlns:a16="http://schemas.microsoft.com/office/drawing/2014/main" id="{92CCC91B-3EBB-4BCA-99E3-1B420B75E77C}"/>
                </a:ext>
              </a:extLst>
            </p:cNvPr>
            <p:cNvSpPr/>
            <p:nvPr/>
          </p:nvSpPr>
          <p:spPr>
            <a:xfrm rot="7200000">
              <a:off x="5765064" y="36478"/>
              <a:ext cx="213852" cy="80876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97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FE7D5-6210-443A-AFB5-30040977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ポインタ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C7C6A3-9912-4CBD-A2E3-E3D147591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07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38C47F-F707-4483-A594-8E2C221A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DD4662-68F1-437C-9E1D-B4D6D024B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ポインタとは？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b="1" u="sng" dirty="0"/>
              <a:t>アドレスを格納する</a:t>
            </a:r>
            <a:r>
              <a:rPr lang="ja-JP" altLang="en-US" dirty="0"/>
              <a:t>特殊な</a:t>
            </a:r>
            <a:r>
              <a:rPr lang="ja-JP" altLang="en-US" b="1" u="sng" dirty="0"/>
              <a:t>変数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ポインタ変数とも呼ばれる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アドレス </a:t>
            </a:r>
            <a:r>
              <a:rPr lang="en-US" altLang="ja-JP" dirty="0"/>
              <a:t>= </a:t>
            </a:r>
            <a:r>
              <a:rPr lang="ja-JP" altLang="en-US" dirty="0"/>
              <a:t>データの場所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ポインタで変数の値を</a:t>
            </a:r>
            <a:r>
              <a:rPr lang="ja-JP" altLang="en-US" dirty="0"/>
              <a:t>間接的に得たり、変えたりできる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いわゆる「遠隔操作」</a:t>
            </a:r>
          </a:p>
        </p:txBody>
      </p:sp>
    </p:spTree>
    <p:extLst>
      <p:ext uri="{BB962C8B-B14F-4D97-AF65-F5344CB8AC3E}">
        <p14:creationId xmlns:p14="http://schemas.microsoft.com/office/powerpoint/2010/main" val="1659456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40DA38-A479-483F-9F30-E747DD07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ポインタの宣言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DCB8EE-EF7A-4FA1-800C-BBE05FF0A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819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3200" dirty="0"/>
              <a:t>*</a:t>
            </a:r>
            <a:r>
              <a:rPr kumimoji="1" lang="ja-JP" altLang="en-US" sz="3200" dirty="0"/>
              <a:t>をつける</a:t>
            </a:r>
            <a:endParaRPr kumimoji="1" lang="en-US" altLang="ja-JP" sz="3200" dirty="0"/>
          </a:p>
          <a:p>
            <a:pPr marL="914400" lvl="2" indent="0">
              <a:buNone/>
            </a:pPr>
            <a:r>
              <a:rPr kumimoji="1"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sz="3200" dirty="0">
                <a:latin typeface="Consolas" panose="020B0609020204030204" pitchFamily="49" charset="0"/>
              </a:rPr>
              <a:t> *p;</a:t>
            </a:r>
          </a:p>
          <a:p>
            <a:pPr marL="0" indent="0">
              <a:buNone/>
            </a:pPr>
            <a:r>
              <a:rPr lang="ja-JP" altLang="en-US" sz="3200" dirty="0">
                <a:latin typeface="+mn-ea"/>
              </a:rPr>
              <a:t>「</a:t>
            </a:r>
            <a:r>
              <a:rPr lang="en-US" altLang="ja-JP" sz="3200" dirty="0">
                <a:latin typeface="+mn-ea"/>
              </a:rPr>
              <a:t>int </a:t>
            </a:r>
            <a:r>
              <a:rPr lang="ja-JP" altLang="en-US" sz="3200" dirty="0">
                <a:latin typeface="+mn-ea"/>
              </a:rPr>
              <a:t>型へのポインタ」</a:t>
            </a:r>
            <a:endParaRPr lang="en-US" altLang="ja-JP" sz="3200" dirty="0">
              <a:latin typeface="+mn-ea"/>
            </a:endParaRPr>
          </a:p>
          <a:p>
            <a:pPr marL="0" indent="0">
              <a:buNone/>
            </a:pPr>
            <a:r>
              <a:rPr lang="en-US" altLang="ja-JP" sz="3200" dirty="0">
                <a:latin typeface="+mn-ea"/>
              </a:rPr>
              <a:t>=</a:t>
            </a:r>
            <a:r>
              <a:rPr lang="en-US" altLang="ja-JP" sz="3200" b="1" u="sng" dirty="0">
                <a:latin typeface="+mn-ea"/>
              </a:rPr>
              <a:t>int</a:t>
            </a:r>
            <a:r>
              <a:rPr lang="ja-JP" altLang="en-US" sz="3200" b="1" u="sng" dirty="0">
                <a:latin typeface="+mn-ea"/>
              </a:rPr>
              <a:t>型変数のアドレス</a:t>
            </a:r>
            <a:r>
              <a:rPr lang="ja-JP" altLang="en-US" sz="3200" dirty="0">
                <a:latin typeface="+mn-ea"/>
              </a:rPr>
              <a:t>を格納する変数</a:t>
            </a:r>
            <a:endParaRPr lang="en-US" altLang="ja-JP" sz="3200" dirty="0">
              <a:latin typeface="+mn-ea"/>
            </a:endParaRPr>
          </a:p>
          <a:p>
            <a:pPr marL="0" indent="0">
              <a:buNone/>
            </a:pPr>
            <a:endParaRPr lang="en-US" altLang="ja-JP" sz="3200" dirty="0">
              <a:latin typeface="+mn-ea"/>
            </a:endParaRPr>
          </a:p>
          <a:p>
            <a:pPr marL="0" indent="0">
              <a:buNone/>
            </a:pPr>
            <a:r>
              <a:rPr lang="ja-JP" altLang="en-US" sz="3200" dirty="0">
                <a:latin typeface="+mn-ea"/>
              </a:rPr>
              <a:t>なんでアドレスなのに</a:t>
            </a:r>
            <a:r>
              <a:rPr lang="en-US" altLang="ja-JP" sz="3200" dirty="0">
                <a:latin typeface="+mn-ea"/>
              </a:rPr>
              <a:t>int</a:t>
            </a:r>
            <a:r>
              <a:rPr lang="ja-JP" altLang="en-US" sz="3200" dirty="0">
                <a:latin typeface="+mn-ea"/>
              </a:rPr>
              <a:t>とか</a:t>
            </a:r>
            <a:r>
              <a:rPr lang="en-US" altLang="ja-JP" sz="3200" dirty="0">
                <a:latin typeface="+mn-ea"/>
              </a:rPr>
              <a:t>char</a:t>
            </a:r>
            <a:r>
              <a:rPr lang="ja-JP" altLang="en-US" sz="3200" dirty="0">
                <a:latin typeface="+mn-ea"/>
              </a:rPr>
              <a:t>とか分ける</a:t>
            </a:r>
            <a:r>
              <a:rPr lang="ja-JP" altLang="en-US" sz="3200" dirty="0" err="1">
                <a:latin typeface="+mn-ea"/>
              </a:rPr>
              <a:t>ん</a:t>
            </a:r>
            <a:r>
              <a:rPr lang="ja-JP" altLang="en-US" sz="3200" dirty="0">
                <a:latin typeface="+mn-ea"/>
              </a:rPr>
              <a:t>？</a:t>
            </a: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3200" dirty="0">
                <a:latin typeface="+mn-ea"/>
              </a:rPr>
              <a:t>後述</a:t>
            </a:r>
            <a:endParaRPr lang="en-US" altLang="ja-JP" sz="3200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030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1784A-5B00-4A72-844E-B8BD1787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ポインタにアドレスを代入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9F8A3B-644C-422C-A684-D6E673DD2C2A}"/>
              </a:ext>
            </a:extLst>
          </p:cNvPr>
          <p:cNvSpPr txBox="1"/>
          <p:nvPr/>
        </p:nvSpPr>
        <p:spPr>
          <a:xfrm>
            <a:off x="4819849" y="2423566"/>
            <a:ext cx="2552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latin typeface="Consolas" panose="020B0609020204030204" pitchFamily="49" charset="0"/>
              </a:rPr>
              <a:t>p = &amp;a;</a:t>
            </a:r>
            <a:endParaRPr kumimoji="1" lang="ja-JP" altLang="en-US" sz="4800" dirty="0">
              <a:latin typeface="Consolas" panose="020B0609020204030204" pitchFamily="49" charset="0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6A7E3246-5A12-4698-B84C-0B6DAA579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819" y="1825625"/>
            <a:ext cx="10515600" cy="101344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+mn-ea"/>
              </a:rPr>
              <a:t>ポインタ</a:t>
            </a:r>
            <a:r>
              <a:rPr kumimoji="1" lang="en-US" altLang="ja-JP" dirty="0">
                <a:latin typeface="+mn-ea"/>
              </a:rPr>
              <a:t>p</a:t>
            </a:r>
            <a:r>
              <a:rPr kumimoji="1" lang="ja-JP" altLang="en-US" dirty="0">
                <a:latin typeface="+mn-ea"/>
              </a:rPr>
              <a:t>に</a:t>
            </a:r>
            <a:r>
              <a:rPr kumimoji="1" lang="en-US" altLang="ja-JP" dirty="0">
                <a:latin typeface="+mn-ea"/>
              </a:rPr>
              <a:t>int</a:t>
            </a:r>
            <a:r>
              <a:rPr kumimoji="1" lang="ja-JP" altLang="en-US" dirty="0">
                <a:latin typeface="+mn-ea"/>
              </a:rPr>
              <a:t>型変数</a:t>
            </a:r>
            <a:r>
              <a:rPr kumimoji="1" lang="en-US" altLang="ja-JP" dirty="0">
                <a:latin typeface="+mn-ea"/>
              </a:rPr>
              <a:t>a</a:t>
            </a:r>
            <a:r>
              <a:rPr kumimoji="1" lang="ja-JP" altLang="en-US" dirty="0">
                <a:latin typeface="+mn-ea"/>
              </a:rPr>
              <a:t>のアドレス</a:t>
            </a:r>
            <a:r>
              <a:rPr lang="ja-JP" altLang="en-US" dirty="0">
                <a:latin typeface="+mn-ea"/>
              </a:rPr>
              <a:t>を代入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309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1784A-5B00-4A72-844E-B8BD1787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ポインタにアドレスを代入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9F8A3B-644C-422C-A684-D6E673DD2C2A}"/>
              </a:ext>
            </a:extLst>
          </p:cNvPr>
          <p:cNvSpPr txBox="1"/>
          <p:nvPr/>
        </p:nvSpPr>
        <p:spPr>
          <a:xfrm>
            <a:off x="4819849" y="2423566"/>
            <a:ext cx="2552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latin typeface="Consolas" panose="020B0609020204030204" pitchFamily="49" charset="0"/>
              </a:rPr>
              <a:t>p = &amp;a;</a:t>
            </a:r>
            <a:endParaRPr kumimoji="1" lang="ja-JP" altLang="en-US" sz="4800" dirty="0">
              <a:latin typeface="Consolas" panose="020B0609020204030204" pitchFamily="49" charset="0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6A7E3246-5A12-4698-B84C-0B6DAA579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819" y="1825625"/>
            <a:ext cx="10515600" cy="101344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+mn-ea"/>
              </a:rPr>
              <a:t>ポインタ</a:t>
            </a:r>
            <a:r>
              <a:rPr kumimoji="1" lang="en-US" altLang="ja-JP" dirty="0">
                <a:latin typeface="+mn-ea"/>
              </a:rPr>
              <a:t>p</a:t>
            </a:r>
            <a:r>
              <a:rPr kumimoji="1" lang="ja-JP" altLang="en-US" dirty="0">
                <a:latin typeface="+mn-ea"/>
              </a:rPr>
              <a:t>に</a:t>
            </a:r>
            <a:r>
              <a:rPr kumimoji="1" lang="en-US" altLang="ja-JP" dirty="0">
                <a:latin typeface="+mn-ea"/>
              </a:rPr>
              <a:t>int</a:t>
            </a:r>
            <a:r>
              <a:rPr kumimoji="1" lang="ja-JP" altLang="en-US" dirty="0">
                <a:latin typeface="+mn-ea"/>
              </a:rPr>
              <a:t>型変数</a:t>
            </a:r>
            <a:r>
              <a:rPr kumimoji="1" lang="en-US" altLang="ja-JP" dirty="0">
                <a:latin typeface="+mn-ea"/>
              </a:rPr>
              <a:t>a</a:t>
            </a:r>
            <a:r>
              <a:rPr kumimoji="1" lang="ja-JP" altLang="en-US" dirty="0">
                <a:latin typeface="+mn-ea"/>
              </a:rPr>
              <a:t>のアドレス</a:t>
            </a:r>
            <a:r>
              <a:rPr lang="ja-JP" altLang="en-US" dirty="0">
                <a:latin typeface="+mn-ea"/>
              </a:rPr>
              <a:t>を代入</a:t>
            </a:r>
            <a:endParaRPr kumimoji="1" lang="ja-JP" altLang="en-US" dirty="0">
              <a:latin typeface="+mn-ea"/>
            </a:endParaRPr>
          </a:p>
        </p:txBody>
      </p:sp>
      <p:pic>
        <p:nvPicPr>
          <p:cNvPr id="11" name="グラフィックス 10" descr="ユーザー">
            <a:extLst>
              <a:ext uri="{FF2B5EF4-FFF2-40B4-BE49-F238E27FC236}">
                <a16:creationId xmlns:a16="http://schemas.microsoft.com/office/drawing/2014/main" id="{C9EDFBAB-93C5-4AA8-AD83-D02D6A216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960" y="3429000"/>
            <a:ext cx="3224981" cy="3224981"/>
          </a:xfrm>
          <a:prstGeom prst="rect">
            <a:avLst/>
          </a:prstGeom>
        </p:spPr>
      </p:pic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813E0D4E-6A5D-4FB0-86BA-4A0B64950E57}"/>
              </a:ext>
            </a:extLst>
          </p:cNvPr>
          <p:cNvSpPr/>
          <p:nvPr/>
        </p:nvSpPr>
        <p:spPr>
          <a:xfrm>
            <a:off x="3716594" y="3603438"/>
            <a:ext cx="2101646" cy="1592826"/>
          </a:xfrm>
          <a:prstGeom prst="wedgeRectCallout">
            <a:avLst>
              <a:gd name="adj1" fmla="val -62824"/>
              <a:gd name="adj2" fmla="val -1064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a</a:t>
            </a:r>
            <a:r>
              <a:rPr kumimoji="1" lang="ja-JP" altLang="en-US" sz="3600" dirty="0"/>
              <a:t>を特定しま</a:t>
            </a:r>
            <a:r>
              <a:rPr lang="ja-JP" altLang="en-US" sz="3600" dirty="0"/>
              <a:t>す</a:t>
            </a:r>
            <a:r>
              <a:rPr lang="ja-JP" altLang="en-US" sz="3600" dirty="0" err="1"/>
              <a:t>た</a:t>
            </a:r>
            <a:endParaRPr kumimoji="1" lang="ja-JP" altLang="en-US" sz="3600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2DD5F09-8330-41B5-B7AC-7E8A31C30C70}"/>
              </a:ext>
            </a:extLst>
          </p:cNvPr>
          <p:cNvSpPr/>
          <p:nvPr/>
        </p:nvSpPr>
        <p:spPr>
          <a:xfrm>
            <a:off x="1805447" y="3867762"/>
            <a:ext cx="1099986" cy="10999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>
                <a:latin typeface="Consolas" panose="020B0609020204030204" pitchFamily="49" charset="0"/>
              </a:rPr>
              <a:t>p</a:t>
            </a:r>
            <a:endParaRPr kumimoji="1" lang="ja-JP" altLang="en-US" b="1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943AC67-0203-4072-8DD3-41DF2B288B58}"/>
              </a:ext>
            </a:extLst>
          </p:cNvPr>
          <p:cNvSpPr txBox="1"/>
          <p:nvPr/>
        </p:nvSpPr>
        <p:spPr>
          <a:xfrm>
            <a:off x="6799006" y="4182918"/>
            <a:ext cx="4417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</a:t>
            </a:r>
            <a:r>
              <a:rPr kumimoji="1" lang="ja-JP" altLang="en-US" sz="3200" dirty="0"/>
              <a:t>は</a:t>
            </a:r>
            <a:r>
              <a:rPr kumimoji="1" lang="en-US" altLang="ja-JP" sz="3200" dirty="0"/>
              <a:t>a</a:t>
            </a:r>
            <a:r>
              <a:rPr kumimoji="1" lang="ja-JP" altLang="en-US" sz="3200" dirty="0"/>
              <a:t>のアドレスを知っている状態になる</a:t>
            </a:r>
          </a:p>
        </p:txBody>
      </p:sp>
    </p:spTree>
    <p:extLst>
      <p:ext uri="{BB962C8B-B14F-4D97-AF65-F5344CB8AC3E}">
        <p14:creationId xmlns:p14="http://schemas.microsoft.com/office/powerpoint/2010/main" val="112661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39C43-3C27-4D2D-AF91-9546B3D1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3A6F19-79FD-4F4A-8370-63641E27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メモリについての軽い説明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ポインタ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ポインタ演算 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ポインタの応用例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配列とポインタ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ポインタの応用例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構造体へのポインタ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0D4C64-0B1C-488D-BBB3-D437CC8C345A}"/>
              </a:ext>
            </a:extLst>
          </p:cNvPr>
          <p:cNvSpPr txBox="1"/>
          <p:nvPr/>
        </p:nvSpPr>
        <p:spPr>
          <a:xfrm>
            <a:off x="6383592" y="4926905"/>
            <a:ext cx="4906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競プロではポインタを使う機会があまりないため、詳しい話はしません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55706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9545D-2FB7-4342-BE4B-5593D487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ポインタを介して間接的に操作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1F9238-E50E-48C6-B74B-BF7B28896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ポインタを介して</a:t>
            </a:r>
            <a:r>
              <a:rPr kumimoji="1" lang="en-US" altLang="ja-JP" dirty="0"/>
              <a:t>a</a:t>
            </a:r>
            <a:r>
              <a:rPr kumimoji="1" lang="ja-JP" altLang="en-US" dirty="0"/>
              <a:t>の値を利用</a:t>
            </a:r>
            <a:r>
              <a:rPr kumimoji="1" lang="en-US" altLang="ja-JP" dirty="0"/>
              <a:t>/</a:t>
            </a:r>
            <a:r>
              <a:rPr kumimoji="1" lang="ja-JP" altLang="en-US" dirty="0"/>
              <a:t>操作</a:t>
            </a:r>
            <a:r>
              <a:rPr kumimoji="1" lang="en-US" altLang="ja-JP" dirty="0"/>
              <a:t>: *(</a:t>
            </a:r>
            <a:r>
              <a:rPr lang="ja-JP" altLang="en-US" dirty="0"/>
              <a:t>間接演算子</a:t>
            </a:r>
            <a:r>
              <a:rPr lang="en-US" altLang="ja-JP" dirty="0"/>
              <a:t>)</a:t>
            </a:r>
            <a:r>
              <a:rPr kumimoji="1" lang="ja-JP" altLang="en-US" dirty="0"/>
              <a:t>をつける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ポインタを用いて</a:t>
            </a:r>
            <a:r>
              <a:rPr kumimoji="1" lang="en-US" altLang="ja-JP" dirty="0"/>
              <a:t>a</a:t>
            </a:r>
            <a:r>
              <a:rPr kumimoji="1" lang="ja-JP" altLang="en-US" dirty="0"/>
              <a:t>の値を変える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ポインタ</a:t>
            </a:r>
            <a:r>
              <a:rPr lang="ja-JP" altLang="en-US" dirty="0"/>
              <a:t>を用いて</a:t>
            </a:r>
            <a:r>
              <a:rPr lang="en-US" altLang="ja-JP" dirty="0"/>
              <a:t>a</a:t>
            </a:r>
            <a:r>
              <a:rPr lang="ja-JP" altLang="en-US" dirty="0"/>
              <a:t>の値を計算に使う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7C5466-9CF7-4670-87DD-31F0B491B906}"/>
              </a:ext>
            </a:extLst>
          </p:cNvPr>
          <p:cNvSpPr txBox="1"/>
          <p:nvPr/>
        </p:nvSpPr>
        <p:spPr>
          <a:xfrm>
            <a:off x="2373575" y="4881716"/>
            <a:ext cx="3905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>
                <a:latin typeface="Consolas" panose="020B0609020204030204" pitchFamily="49" charset="0"/>
              </a:rPr>
              <a:t>b = </a:t>
            </a:r>
            <a:r>
              <a:rPr kumimoji="1" lang="en-US" altLang="ja-JP" sz="4800" dirty="0">
                <a:latin typeface="Consolas" panose="020B0609020204030204" pitchFamily="49" charset="0"/>
              </a:rPr>
              <a:t>*p + 1;</a:t>
            </a:r>
            <a:endParaRPr kumimoji="1" lang="ja-JP" altLang="en-US" sz="48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33DDC2-E536-44DD-A905-39B2248FFB1F}"/>
              </a:ext>
            </a:extLst>
          </p:cNvPr>
          <p:cNvSpPr txBox="1"/>
          <p:nvPr/>
        </p:nvSpPr>
        <p:spPr>
          <a:xfrm>
            <a:off x="2698113" y="3306249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latin typeface="Consolas" panose="020B0609020204030204" pitchFamily="49" charset="0"/>
              </a:rPr>
              <a:t>*p = 10;</a:t>
            </a:r>
            <a:endParaRPr kumimoji="1" lang="ja-JP" altLang="en-US" sz="4800" dirty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341611-3964-4D2A-96AE-18274E5F8173}"/>
              </a:ext>
            </a:extLst>
          </p:cNvPr>
          <p:cNvSpPr txBox="1"/>
          <p:nvPr/>
        </p:nvSpPr>
        <p:spPr>
          <a:xfrm>
            <a:off x="6780333" y="3429000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Consolas" panose="020B0609020204030204" pitchFamily="49" charset="0"/>
              </a:rPr>
              <a:t>a = 10;</a:t>
            </a:r>
            <a:r>
              <a:rPr kumimoji="1" lang="ja-JP" altLang="en-US" sz="4000" dirty="0">
                <a:latin typeface="Consolas" panose="020B0609020204030204" pitchFamily="49" charset="0"/>
              </a:rPr>
              <a:t>と同じ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10F3E8-B36A-4F13-B482-7D3F52C1DF1A}"/>
              </a:ext>
            </a:extLst>
          </p:cNvPr>
          <p:cNvSpPr txBox="1"/>
          <p:nvPr/>
        </p:nvSpPr>
        <p:spPr>
          <a:xfrm>
            <a:off x="6780333" y="4943271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Consolas" panose="020B0609020204030204" pitchFamily="49" charset="0"/>
              </a:rPr>
              <a:t>b = a + 1;</a:t>
            </a:r>
            <a:r>
              <a:rPr kumimoji="1" lang="ja-JP" altLang="en-US" sz="4000" dirty="0">
                <a:latin typeface="Consolas" panose="020B0609020204030204" pitchFamily="49" charset="0"/>
              </a:rPr>
              <a:t>と同じ</a:t>
            </a:r>
          </a:p>
        </p:txBody>
      </p:sp>
    </p:spTree>
    <p:extLst>
      <p:ext uri="{BB962C8B-B14F-4D97-AF65-F5344CB8AC3E}">
        <p14:creationId xmlns:p14="http://schemas.microsoft.com/office/powerpoint/2010/main" val="1615333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D4CF8-EEF5-4F4B-8875-27D499A3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ポインタを介して間接的に操作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AF1A9-0B38-4210-8D83-EFA2F9339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31"/>
            <a:ext cx="6418006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仕組み</a:t>
            </a:r>
            <a:r>
              <a:rPr kumimoji="1" lang="en-US" altLang="ja-JP" dirty="0"/>
              <a:t>]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によって、</a:t>
            </a:r>
            <a:r>
              <a:rPr lang="en-US" altLang="ja-JP" dirty="0"/>
              <a:t>p</a:t>
            </a:r>
            <a:r>
              <a:rPr lang="ja-JP" altLang="en-US" dirty="0"/>
              <a:t>は</a:t>
            </a:r>
            <a:r>
              <a:rPr lang="en-US" altLang="ja-JP" dirty="0"/>
              <a:t>a</a:t>
            </a:r>
            <a:r>
              <a:rPr lang="ja-JP" altLang="en-US" dirty="0"/>
              <a:t>のアドレス</a:t>
            </a:r>
            <a:br>
              <a:rPr lang="en-US" altLang="ja-JP" dirty="0"/>
            </a:br>
            <a:r>
              <a:rPr lang="ja-JP" altLang="en-US" dirty="0"/>
              <a:t>を知っている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*</a:t>
            </a:r>
            <a:r>
              <a:rPr lang="ja-JP" altLang="en-US" dirty="0"/>
              <a:t>をつけるとそのアドレスの先に</a:t>
            </a:r>
            <a:br>
              <a:rPr lang="en-US" altLang="ja-JP" dirty="0"/>
            </a:br>
            <a:r>
              <a:rPr lang="ja-JP" altLang="en-US" dirty="0"/>
              <a:t>ある値にアクセスできる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8903D9-D840-4019-9080-99F4DA71AC1C}"/>
              </a:ext>
            </a:extLst>
          </p:cNvPr>
          <p:cNvSpPr txBox="1"/>
          <p:nvPr/>
        </p:nvSpPr>
        <p:spPr>
          <a:xfrm>
            <a:off x="1280237" y="1954553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Consolas" panose="020B0609020204030204" pitchFamily="49" charset="0"/>
              </a:rPr>
              <a:t>p = &amp;a;</a:t>
            </a:r>
            <a:endParaRPr kumimoji="1" lang="ja-JP" altLang="en-US" sz="4000" dirty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984B94-E98F-4ABA-9751-58FC407A1EB6}"/>
              </a:ext>
            </a:extLst>
          </p:cNvPr>
          <p:cNvSpPr txBox="1"/>
          <p:nvPr/>
        </p:nvSpPr>
        <p:spPr>
          <a:xfrm>
            <a:off x="1280237" y="4670237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p: </a:t>
            </a:r>
            <a:r>
              <a:rPr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0060FEAC</a:t>
            </a:r>
            <a:endParaRPr lang="ja-JP" altLang="en-US" sz="4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2D14810-60C7-434E-A212-165BAB315022}"/>
              </a:ext>
            </a:extLst>
          </p:cNvPr>
          <p:cNvGrpSpPr/>
          <p:nvPr/>
        </p:nvGrpSpPr>
        <p:grpSpPr>
          <a:xfrm>
            <a:off x="9553839" y="2096933"/>
            <a:ext cx="65489" cy="417915"/>
            <a:chOff x="9553839" y="3708553"/>
            <a:chExt cx="65489" cy="417915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1242EBAD-75A2-4BAD-8924-DB5C808190F9}"/>
                </a:ext>
              </a:extLst>
            </p:cNvPr>
            <p:cNvSpPr/>
            <p:nvPr/>
          </p:nvSpPr>
          <p:spPr>
            <a:xfrm flipV="1">
              <a:off x="9553839" y="4060979"/>
              <a:ext cx="65489" cy="654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61914F8-FAF5-4E67-AEFE-9AF6E53EE922}"/>
                </a:ext>
              </a:extLst>
            </p:cNvPr>
            <p:cNvSpPr/>
            <p:nvPr/>
          </p:nvSpPr>
          <p:spPr>
            <a:xfrm flipV="1">
              <a:off x="9553839" y="3884766"/>
              <a:ext cx="65489" cy="654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5B9501AC-8DF9-48F0-A4E5-07924445CA15}"/>
                </a:ext>
              </a:extLst>
            </p:cNvPr>
            <p:cNvSpPr/>
            <p:nvPr/>
          </p:nvSpPr>
          <p:spPr>
            <a:xfrm flipV="1">
              <a:off x="9553839" y="3708553"/>
              <a:ext cx="65489" cy="654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E836737-1716-40B4-A5F7-21D6D397A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286188" y="3911338"/>
            <a:ext cx="2726606" cy="11128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6DFFEFF-3050-48C2-96E5-2784B0915F84}"/>
              </a:ext>
            </a:extLst>
          </p:cNvPr>
          <p:cNvSpPr txBox="1"/>
          <p:nvPr/>
        </p:nvSpPr>
        <p:spPr>
          <a:xfrm>
            <a:off x="4479940" y="511651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特定します</a:t>
            </a:r>
            <a:r>
              <a:rPr kumimoji="1" lang="ja-JP" altLang="en-US" sz="2800" dirty="0" err="1"/>
              <a:t>た</a:t>
            </a:r>
            <a:endParaRPr kumimoji="1"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05B08E1F-4F22-454E-B133-E88F4BB9E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529794"/>
              </p:ext>
            </p:extLst>
          </p:nvPr>
        </p:nvGraphicFramePr>
        <p:xfrm>
          <a:off x="7012794" y="2649785"/>
          <a:ext cx="5211950" cy="3458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5780">
                  <a:extLst>
                    <a:ext uri="{9D8B030D-6E8A-4147-A177-3AD203B41FA5}">
                      <a16:colId xmlns:a16="http://schemas.microsoft.com/office/drawing/2014/main" val="1983486337"/>
                    </a:ext>
                  </a:extLst>
                </a:gridCol>
                <a:gridCol w="2616170">
                  <a:extLst>
                    <a:ext uri="{9D8B030D-6E8A-4147-A177-3AD203B41FA5}">
                      <a16:colId xmlns:a16="http://schemas.microsoft.com/office/drawing/2014/main" val="359727235"/>
                    </a:ext>
                  </a:extLst>
                </a:gridCol>
              </a:tblGrid>
              <a:tr h="494071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0060FEAA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68595"/>
                  </a:ext>
                </a:extLst>
              </a:tr>
              <a:tr h="494071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0060FEAB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40754"/>
                  </a:ext>
                </a:extLst>
              </a:tr>
              <a:tr h="494071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0060FEAC</a:t>
                      </a:r>
                      <a:endParaRPr kumimoji="1" lang="ja-JP" alt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(a</a:t>
                      </a:r>
                      <a:r>
                        <a:rPr kumimoji="1" lang="ja-JP" altLang="en-US" sz="2400" dirty="0"/>
                        <a:t>の値</a:t>
                      </a:r>
                      <a:r>
                        <a:rPr kumimoji="1" lang="en-US" altLang="ja-JP" sz="2400" dirty="0"/>
                        <a:t>)</a:t>
                      </a:r>
                      <a:endParaRPr kumimoji="1" lang="ja-JP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52270"/>
                  </a:ext>
                </a:extLst>
              </a:tr>
              <a:tr h="494071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(0060FEAD)</a:t>
                      </a:r>
                      <a:endParaRPr kumimoji="1" lang="ja-JP" alt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269966"/>
                  </a:ext>
                </a:extLst>
              </a:tr>
              <a:tr h="494071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(0060FEAE)</a:t>
                      </a:r>
                      <a:endParaRPr kumimoji="1" lang="ja-JP" alt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14677"/>
                  </a:ext>
                </a:extLst>
              </a:tr>
              <a:tr h="494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(0060FEAF)</a:t>
                      </a:r>
                      <a:endParaRPr kumimoji="1" lang="ja-JP" alt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779779"/>
                  </a:ext>
                </a:extLst>
              </a:tr>
              <a:tr h="494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0060FEB0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94325"/>
                  </a:ext>
                </a:extLst>
              </a:tr>
            </a:tbl>
          </a:graphicData>
        </a:graphic>
      </p:graphicFrame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D972920-D285-491A-80F7-DE43031420A3}"/>
              </a:ext>
            </a:extLst>
          </p:cNvPr>
          <p:cNvGrpSpPr/>
          <p:nvPr/>
        </p:nvGrpSpPr>
        <p:grpSpPr>
          <a:xfrm>
            <a:off x="9586583" y="6243219"/>
            <a:ext cx="65489" cy="417915"/>
            <a:chOff x="9553839" y="3708553"/>
            <a:chExt cx="65489" cy="417915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28F083C3-9202-4C57-92CF-E3FFF2F333FA}"/>
                </a:ext>
              </a:extLst>
            </p:cNvPr>
            <p:cNvSpPr/>
            <p:nvPr/>
          </p:nvSpPr>
          <p:spPr>
            <a:xfrm flipV="1">
              <a:off x="9553839" y="4060979"/>
              <a:ext cx="65489" cy="654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366D0201-6FC8-4A63-9E06-B1DF1B8EB52F}"/>
                </a:ext>
              </a:extLst>
            </p:cNvPr>
            <p:cNvSpPr/>
            <p:nvPr/>
          </p:nvSpPr>
          <p:spPr>
            <a:xfrm flipV="1">
              <a:off x="9553839" y="3884766"/>
              <a:ext cx="65489" cy="654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A4AEE65-380E-41F3-83FB-60224A7F01AD}"/>
                </a:ext>
              </a:extLst>
            </p:cNvPr>
            <p:cNvSpPr/>
            <p:nvPr/>
          </p:nvSpPr>
          <p:spPr>
            <a:xfrm flipV="1">
              <a:off x="9553839" y="3708553"/>
              <a:ext cx="65489" cy="654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7860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FE7D5-6210-443A-AFB5-30040977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ポインタ演算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C7C6A3-9912-4CBD-A2E3-E3D147591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4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B1EFA-2CFF-4CF3-8509-7D6829AA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ポインタ演算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D5687A-B6BA-40AB-A292-33345918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ポインタの値</a:t>
            </a:r>
            <a:r>
              <a:rPr kumimoji="1" lang="en-US" altLang="ja-JP" sz="3600" dirty="0"/>
              <a:t>(</a:t>
            </a:r>
            <a:r>
              <a:rPr lang="en-US" altLang="ja-JP" sz="3600" dirty="0"/>
              <a:t>=</a:t>
            </a:r>
            <a:r>
              <a:rPr lang="ja-JP" altLang="en-US" sz="3600" dirty="0"/>
              <a:t>アドレス</a:t>
            </a:r>
            <a:r>
              <a:rPr lang="en-US" altLang="ja-JP" sz="3600" dirty="0"/>
              <a:t>)</a:t>
            </a:r>
            <a:r>
              <a:rPr lang="ja-JP" altLang="en-US" sz="3600" dirty="0"/>
              <a:t>に</a:t>
            </a:r>
            <a:r>
              <a:rPr lang="en-US" altLang="ja-JP" sz="3600" dirty="0"/>
              <a:t>1</a:t>
            </a:r>
            <a:r>
              <a:rPr lang="ja-JP" altLang="en-US" sz="3600" dirty="0"/>
              <a:t>加えたり引いたりするとどうなる？</a:t>
            </a:r>
            <a:endParaRPr lang="en-US" altLang="ja-JP" sz="36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3600" dirty="0"/>
              <a:t>やってみよう</a:t>
            </a:r>
          </a:p>
        </p:txBody>
      </p:sp>
    </p:spTree>
    <p:extLst>
      <p:ext uri="{BB962C8B-B14F-4D97-AF65-F5344CB8AC3E}">
        <p14:creationId xmlns:p14="http://schemas.microsoft.com/office/powerpoint/2010/main" val="3308321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3B2798-9EE0-4A8F-9255-1E84712B3A22}"/>
              </a:ext>
            </a:extLst>
          </p:cNvPr>
          <p:cNvSpPr/>
          <p:nvPr/>
        </p:nvSpPr>
        <p:spPr>
          <a:xfrm>
            <a:off x="81362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&amp;a;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&amp;b;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"ip-1: %p\n"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ip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  : %p\n"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"ip+1: %p\n"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"dp-1: %p\n"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  : %p\n"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"dp+1: %p\n"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3748B81-DEF6-4818-B07D-482CC54CC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87201"/>
              </p:ext>
            </p:extLst>
          </p:nvPr>
        </p:nvGraphicFramePr>
        <p:xfrm>
          <a:off x="5889523" y="2016092"/>
          <a:ext cx="3180735" cy="30868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80735">
                  <a:extLst>
                    <a:ext uri="{9D8B030D-6E8A-4147-A177-3AD203B41FA5}">
                      <a16:colId xmlns:a16="http://schemas.microsoft.com/office/drawing/2014/main" val="3107240526"/>
                    </a:ext>
                  </a:extLst>
                </a:gridCol>
              </a:tblGrid>
              <a:tr h="3086850">
                <a:tc>
                  <a:txBody>
                    <a:bodyPr/>
                    <a:lstStyle/>
                    <a:p>
                      <a:r>
                        <a:rPr kumimoji="1" lang="en-US" altLang="ja-JP" sz="320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ip-1: 0060FEA0</a:t>
                      </a:r>
                    </a:p>
                    <a:p>
                      <a:r>
                        <a:rPr kumimoji="1" lang="en-US" altLang="ja-JP" sz="3200" kern="1200" dirty="0" err="1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ip</a:t>
                      </a:r>
                      <a:r>
                        <a:rPr kumimoji="1" lang="en-US" altLang="ja-JP" sz="320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: 0060FEA4</a:t>
                      </a:r>
                    </a:p>
                    <a:p>
                      <a:r>
                        <a:rPr kumimoji="1" lang="en-US" altLang="ja-JP" sz="320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ip+1: 0060FEA8</a:t>
                      </a:r>
                    </a:p>
                    <a:p>
                      <a:r>
                        <a:rPr kumimoji="1" lang="en-US" altLang="ja-JP" sz="320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dp-1: 0060FE90</a:t>
                      </a:r>
                    </a:p>
                    <a:p>
                      <a:r>
                        <a:rPr kumimoji="1" lang="en-US" altLang="ja-JP" sz="3200" kern="1200" dirty="0" err="1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dp</a:t>
                      </a:r>
                      <a:r>
                        <a:rPr kumimoji="1" lang="en-US" altLang="ja-JP" sz="320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: 0060FE98</a:t>
                      </a:r>
                    </a:p>
                    <a:p>
                      <a:r>
                        <a:rPr kumimoji="1" lang="en-US" altLang="ja-JP" sz="320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dp+1: 0060FEA0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39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582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3B2798-9EE0-4A8F-9255-1E84712B3A22}"/>
              </a:ext>
            </a:extLst>
          </p:cNvPr>
          <p:cNvSpPr/>
          <p:nvPr/>
        </p:nvSpPr>
        <p:spPr>
          <a:xfrm>
            <a:off x="81362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&amp;a;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&amp;b;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"ip-1: %p\n"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ip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  : %p\n"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"ip+1: %p\n"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"dp-1: %p\n"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  : %p\n"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"dp+1: %p\n"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0CC4FAE-E6BB-4872-A334-20C8D52F0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5595"/>
              </p:ext>
            </p:extLst>
          </p:nvPr>
        </p:nvGraphicFramePr>
        <p:xfrm>
          <a:off x="5889523" y="2016092"/>
          <a:ext cx="3180735" cy="30868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80735">
                  <a:extLst>
                    <a:ext uri="{9D8B030D-6E8A-4147-A177-3AD203B41FA5}">
                      <a16:colId xmlns:a16="http://schemas.microsoft.com/office/drawing/2014/main" val="3107240526"/>
                    </a:ext>
                  </a:extLst>
                </a:gridCol>
              </a:tblGrid>
              <a:tr h="3086850">
                <a:tc>
                  <a:txBody>
                    <a:bodyPr/>
                    <a:lstStyle/>
                    <a:p>
                      <a:r>
                        <a:rPr kumimoji="1" lang="en-US" altLang="ja-JP" sz="320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ip-1: 0060FEA0</a:t>
                      </a:r>
                    </a:p>
                    <a:p>
                      <a:r>
                        <a:rPr kumimoji="1" lang="en-US" altLang="ja-JP" sz="3200" kern="1200" dirty="0" err="1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ip</a:t>
                      </a:r>
                      <a:r>
                        <a:rPr kumimoji="1" lang="en-US" altLang="ja-JP" sz="320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: 0060FEA4</a:t>
                      </a:r>
                    </a:p>
                    <a:p>
                      <a:r>
                        <a:rPr kumimoji="1" lang="en-US" altLang="ja-JP" sz="320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ip+1: 0060FEA8</a:t>
                      </a:r>
                    </a:p>
                    <a:p>
                      <a:r>
                        <a:rPr kumimoji="1" lang="en-US" altLang="ja-JP" sz="320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dp-1: 0060FE90</a:t>
                      </a:r>
                    </a:p>
                    <a:p>
                      <a:r>
                        <a:rPr kumimoji="1" lang="en-US" altLang="ja-JP" sz="3200" kern="1200" dirty="0" err="1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dp</a:t>
                      </a:r>
                      <a:r>
                        <a:rPr kumimoji="1" lang="en-US" altLang="ja-JP" sz="320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: 0060FE98</a:t>
                      </a:r>
                    </a:p>
                    <a:p>
                      <a:r>
                        <a:rPr kumimoji="1" lang="en-US" altLang="ja-JP" sz="320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dp+1: 0060FEA0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39345"/>
                  </a:ext>
                </a:extLst>
              </a:tr>
            </a:tbl>
          </a:graphicData>
        </a:graphic>
      </p:graphicFrame>
      <p:sp>
        <p:nvSpPr>
          <p:cNvPr id="2" name="矢印: 左カーブ 1">
            <a:extLst>
              <a:ext uri="{FF2B5EF4-FFF2-40B4-BE49-F238E27FC236}">
                <a16:creationId xmlns:a16="http://schemas.microsoft.com/office/drawing/2014/main" id="{2D4813F7-3ECF-4D43-A4A4-D58225407B51}"/>
              </a:ext>
            </a:extLst>
          </p:cNvPr>
          <p:cNvSpPr/>
          <p:nvPr/>
        </p:nvSpPr>
        <p:spPr>
          <a:xfrm>
            <a:off x="9232491" y="2286000"/>
            <a:ext cx="420329" cy="105451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矢印: 左カーブ 5">
            <a:extLst>
              <a:ext uri="{FF2B5EF4-FFF2-40B4-BE49-F238E27FC236}">
                <a16:creationId xmlns:a16="http://schemas.microsoft.com/office/drawing/2014/main" id="{2D8307E1-29CF-4A04-AB73-294615802DEB}"/>
              </a:ext>
            </a:extLst>
          </p:cNvPr>
          <p:cNvSpPr/>
          <p:nvPr/>
        </p:nvSpPr>
        <p:spPr>
          <a:xfrm>
            <a:off x="9232491" y="3743632"/>
            <a:ext cx="420329" cy="105451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6399F7-F874-494E-BE03-D4F0EEC3936B}"/>
              </a:ext>
            </a:extLst>
          </p:cNvPr>
          <p:cNvSpPr txBox="1"/>
          <p:nvPr/>
        </p:nvSpPr>
        <p:spPr>
          <a:xfrm>
            <a:off x="9652820" y="2637955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4</a:t>
            </a:r>
            <a:r>
              <a:rPr kumimoji="1" lang="ja-JP" altLang="en-US" sz="2400" b="1" dirty="0" err="1"/>
              <a:t>づつ</a:t>
            </a:r>
            <a:r>
              <a:rPr kumimoji="1" lang="ja-JP" altLang="en-US" sz="2400" b="1" dirty="0"/>
              <a:t>増えてる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BBD675-6131-4044-870F-1278E846517B}"/>
              </a:ext>
            </a:extLst>
          </p:cNvPr>
          <p:cNvSpPr txBox="1"/>
          <p:nvPr/>
        </p:nvSpPr>
        <p:spPr>
          <a:xfrm>
            <a:off x="9652820" y="4040054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8</a:t>
            </a:r>
            <a:r>
              <a:rPr kumimoji="1" lang="ja-JP" altLang="en-US" sz="2400" b="1" dirty="0" err="1"/>
              <a:t>づつ</a:t>
            </a:r>
            <a:r>
              <a:rPr kumimoji="1" lang="ja-JP" altLang="en-US" sz="2400" b="1" dirty="0"/>
              <a:t>増えてる</a:t>
            </a:r>
          </a:p>
        </p:txBody>
      </p:sp>
    </p:spTree>
    <p:extLst>
      <p:ext uri="{BB962C8B-B14F-4D97-AF65-F5344CB8AC3E}">
        <p14:creationId xmlns:p14="http://schemas.microsoft.com/office/powerpoint/2010/main" val="2828930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A65A3-9DBE-4FC4-B460-B176448C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ポインタ演算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0D6A4E-8A95-4566-BCD8-8B8C1CA37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/>
              <a:t>1</a:t>
            </a:r>
            <a:r>
              <a:rPr kumimoji="1" lang="ja-JP" altLang="en-US" sz="3600" dirty="0"/>
              <a:t>加えたり引いたりしているのに、</a:t>
            </a:r>
            <a:r>
              <a:rPr lang="ja-JP" altLang="en-US" sz="3600" dirty="0"/>
              <a:t>アドレスは</a:t>
            </a:r>
            <a:endParaRPr lang="en-US" altLang="ja-JP" sz="3600" dirty="0"/>
          </a:p>
          <a:p>
            <a:pPr marL="457200" lvl="1" indent="0">
              <a:buNone/>
            </a:pPr>
            <a:r>
              <a:rPr kumimoji="1" lang="en-US" altLang="ja-JP" sz="3600" b="1" dirty="0"/>
              <a:t>int</a:t>
            </a:r>
            <a:r>
              <a:rPr kumimoji="1" lang="ja-JP" altLang="en-US" sz="3600" b="1" dirty="0"/>
              <a:t>型へのポインタの時は</a:t>
            </a:r>
            <a:r>
              <a:rPr kumimoji="1" lang="en-US" altLang="ja-JP" sz="3600" b="1" dirty="0"/>
              <a:t>4</a:t>
            </a:r>
            <a:r>
              <a:rPr lang="ja-JP" altLang="en-US" sz="3600" b="1" dirty="0"/>
              <a:t>動く</a:t>
            </a:r>
            <a:endParaRPr lang="en-US" altLang="ja-JP" sz="3600" b="1" dirty="0"/>
          </a:p>
          <a:p>
            <a:pPr marL="457200" lvl="1" indent="0">
              <a:buNone/>
            </a:pPr>
            <a:r>
              <a:rPr kumimoji="1" lang="en-US" altLang="ja-JP" sz="3600" b="1" dirty="0"/>
              <a:t>double</a:t>
            </a:r>
            <a:r>
              <a:rPr kumimoji="1" lang="ja-JP" altLang="en-US" sz="3600" b="1" dirty="0"/>
              <a:t>型へのポインタの時は</a:t>
            </a:r>
            <a:r>
              <a:rPr kumimoji="1" lang="en-US" altLang="ja-JP" sz="3600" b="1" dirty="0"/>
              <a:t>8</a:t>
            </a:r>
            <a:r>
              <a:rPr kumimoji="1" lang="ja-JP" altLang="en-US" sz="3600" b="1" dirty="0"/>
              <a:t>動く</a:t>
            </a:r>
            <a:endParaRPr kumimoji="1" lang="en-US" altLang="ja-JP" sz="3600" b="1" dirty="0"/>
          </a:p>
          <a:p>
            <a:pPr marL="457200" lvl="1" indent="0">
              <a:buNone/>
            </a:pPr>
            <a:endParaRPr lang="en-US" altLang="ja-JP" sz="3600" dirty="0"/>
          </a:p>
          <a:p>
            <a:pPr marL="457200" lvl="1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なんで</a:t>
            </a:r>
            <a:r>
              <a:rPr lang="ja-JP" altLang="en-US" sz="3600" dirty="0" err="1"/>
              <a:t>やねん！！</a:t>
            </a:r>
            <a:r>
              <a:rPr lang="ja-JP" altLang="en-US" sz="3600" dirty="0"/>
              <a:t>！！！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595255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C5355-F685-4369-837A-69ED7329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ポインタ演算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5F0141-5312-484D-B217-8CAC497CE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7458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思い出そう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int</a:t>
            </a:r>
            <a:r>
              <a:rPr kumimoji="1" lang="ja-JP" altLang="en-US" dirty="0"/>
              <a:t>型は</a:t>
            </a:r>
            <a:r>
              <a:rPr kumimoji="1" lang="en-US" altLang="ja-JP" dirty="0"/>
              <a:t>4</a:t>
            </a:r>
            <a:r>
              <a:rPr kumimoji="1" lang="ja-JP" altLang="en-US" dirty="0"/>
              <a:t>つ分のアドレスで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データ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+1</a:t>
            </a:r>
            <a:r>
              <a:rPr lang="ja-JP" altLang="en-US" dirty="0"/>
              <a:t>すると、その領域にかぶらずに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アドレスが隣に移る</a:t>
            </a:r>
            <a:endParaRPr kumimoji="1"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70D28E2-26FF-4DDF-8A4D-9D3ACAB5F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0637"/>
              </p:ext>
            </p:extLst>
          </p:nvPr>
        </p:nvGraphicFramePr>
        <p:xfrm>
          <a:off x="6939116" y="117833"/>
          <a:ext cx="4312264" cy="6622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132">
                  <a:extLst>
                    <a:ext uri="{9D8B030D-6E8A-4147-A177-3AD203B41FA5}">
                      <a16:colId xmlns:a16="http://schemas.microsoft.com/office/drawing/2014/main" val="580430110"/>
                    </a:ext>
                  </a:extLst>
                </a:gridCol>
                <a:gridCol w="2156132">
                  <a:extLst>
                    <a:ext uri="{9D8B030D-6E8A-4147-A177-3AD203B41FA5}">
                      <a16:colId xmlns:a16="http://schemas.microsoft.com/office/drawing/2014/main" val="1040683631"/>
                    </a:ext>
                  </a:extLst>
                </a:gridCol>
              </a:tblGrid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アドレス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データ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07094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0123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 anchor="ctr" anchorCtr="1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1790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(0124)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335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(0125)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1712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(0126)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02748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05727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82303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426819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627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7137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901861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03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2831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012F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095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9218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8823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31042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E88029-78B2-4C66-97C0-210F435C4647}"/>
              </a:ext>
            </a:extLst>
          </p:cNvPr>
          <p:cNvSpPr txBox="1"/>
          <p:nvPr/>
        </p:nvSpPr>
        <p:spPr>
          <a:xfrm>
            <a:off x="5874625" y="450204"/>
            <a:ext cx="4427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ip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D6D2E5-87F3-457D-B447-6F1109A32D51}"/>
              </a:ext>
            </a:extLst>
          </p:cNvPr>
          <p:cNvSpPr txBox="1"/>
          <p:nvPr/>
        </p:nvSpPr>
        <p:spPr>
          <a:xfrm>
            <a:off x="5583831" y="2073326"/>
            <a:ext cx="102303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ip</a:t>
            </a:r>
            <a:r>
              <a:rPr kumimoji="1" lang="en-US" altLang="ja-JP" sz="2400" dirty="0"/>
              <a:t> + 1</a:t>
            </a:r>
            <a:endParaRPr kumimoji="1" lang="ja-JP" altLang="en-US" sz="2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267A607-1140-4263-90FB-8516D7C52B30}"/>
              </a:ext>
            </a:extLst>
          </p:cNvPr>
          <p:cNvCxnSpPr>
            <a:cxnSpLocks/>
          </p:cNvCxnSpPr>
          <p:nvPr/>
        </p:nvCxnSpPr>
        <p:spPr>
          <a:xfrm>
            <a:off x="6747062" y="596699"/>
            <a:ext cx="0" cy="17074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7B6406-67EF-4792-A36C-588AEC717605}"/>
              </a:ext>
            </a:extLst>
          </p:cNvPr>
          <p:cNvSpPr txBox="1"/>
          <p:nvPr/>
        </p:nvSpPr>
        <p:spPr>
          <a:xfrm>
            <a:off x="5511325" y="1129436"/>
            <a:ext cx="113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アドレスは</a:t>
            </a:r>
            <a:r>
              <a:rPr lang="en-US" altLang="ja-JP" b="1" dirty="0"/>
              <a:t>+4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6819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C5355-F685-4369-837A-69ED7329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ポインタ演算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5F0141-5312-484D-B217-8CAC497CE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6736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double</a:t>
            </a:r>
            <a:r>
              <a:rPr kumimoji="1" lang="ja-JP" altLang="en-US" dirty="0"/>
              <a:t>型は大体</a:t>
            </a:r>
            <a:r>
              <a:rPr kumimoji="1" lang="en-US" altLang="ja-JP" dirty="0"/>
              <a:t>8</a:t>
            </a:r>
            <a:r>
              <a:rPr kumimoji="1" lang="ja-JP" altLang="en-US" dirty="0"/>
              <a:t>バイト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+1</a:t>
            </a:r>
            <a:r>
              <a:rPr lang="ja-JP" altLang="en-US" dirty="0"/>
              <a:t>すると、その領域にかぶらずにアドレスが隣に移る</a:t>
            </a:r>
            <a:endParaRPr kumimoji="1"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70D28E2-26FF-4DDF-8A4D-9D3ACAB5F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41867"/>
              </p:ext>
            </p:extLst>
          </p:nvPr>
        </p:nvGraphicFramePr>
        <p:xfrm>
          <a:off x="6939116" y="117833"/>
          <a:ext cx="4312264" cy="6622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132">
                  <a:extLst>
                    <a:ext uri="{9D8B030D-6E8A-4147-A177-3AD203B41FA5}">
                      <a16:colId xmlns:a16="http://schemas.microsoft.com/office/drawing/2014/main" val="580430110"/>
                    </a:ext>
                  </a:extLst>
                </a:gridCol>
                <a:gridCol w="2156132">
                  <a:extLst>
                    <a:ext uri="{9D8B030D-6E8A-4147-A177-3AD203B41FA5}">
                      <a16:colId xmlns:a16="http://schemas.microsoft.com/office/drawing/2014/main" val="1040683631"/>
                    </a:ext>
                  </a:extLst>
                </a:gridCol>
              </a:tblGrid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アドレス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データ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07094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0123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1790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335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1712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02748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 anchor="ctr" anchorCtr="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05727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(0128)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82303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(0129)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426819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(012A)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627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(012B)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7137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(012C)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901861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(012D)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03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(012E)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2831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012F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095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9218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8823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31042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E88029-78B2-4C66-97C0-210F435C4647}"/>
              </a:ext>
            </a:extLst>
          </p:cNvPr>
          <p:cNvSpPr txBox="1"/>
          <p:nvPr/>
        </p:nvSpPr>
        <p:spPr>
          <a:xfrm>
            <a:off x="5807716" y="2038639"/>
            <a:ext cx="5405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dp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D6D2E5-87F3-457D-B447-6F1109A32D51}"/>
              </a:ext>
            </a:extLst>
          </p:cNvPr>
          <p:cNvSpPr txBox="1"/>
          <p:nvPr/>
        </p:nvSpPr>
        <p:spPr>
          <a:xfrm>
            <a:off x="5522382" y="5163113"/>
            <a:ext cx="111120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dp</a:t>
            </a:r>
            <a:r>
              <a:rPr kumimoji="1" lang="en-US" altLang="ja-JP" sz="2400" dirty="0"/>
              <a:t> + 1</a:t>
            </a:r>
            <a:endParaRPr kumimoji="1" lang="ja-JP" altLang="en-US" sz="2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267A607-1140-4263-90FB-8516D7C52B30}"/>
              </a:ext>
            </a:extLst>
          </p:cNvPr>
          <p:cNvCxnSpPr>
            <a:cxnSpLocks/>
          </p:cNvCxnSpPr>
          <p:nvPr/>
        </p:nvCxnSpPr>
        <p:spPr>
          <a:xfrm>
            <a:off x="6747062" y="2184801"/>
            <a:ext cx="0" cy="3264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7B6406-67EF-4792-A36C-588AEC717605}"/>
              </a:ext>
            </a:extLst>
          </p:cNvPr>
          <p:cNvSpPr txBox="1"/>
          <p:nvPr/>
        </p:nvSpPr>
        <p:spPr>
          <a:xfrm>
            <a:off x="5558414" y="3428999"/>
            <a:ext cx="113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アドレスは</a:t>
            </a:r>
            <a:r>
              <a:rPr lang="en-US" altLang="ja-JP" b="1" dirty="0"/>
              <a:t>+8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313682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D25FA-409E-4BBE-8164-24BB1E7F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ポインタ演算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9E687D-28A4-4DD9-A470-511E29378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/>
              <a:t>int</a:t>
            </a:r>
            <a:r>
              <a:rPr kumimoji="1" lang="ja-JP" altLang="en-US" sz="3600" dirty="0"/>
              <a:t>型へのポインタ、</a:t>
            </a:r>
            <a:r>
              <a:rPr kumimoji="1" lang="en-US" altLang="ja-JP" sz="3600" dirty="0"/>
              <a:t>double</a:t>
            </a:r>
            <a:r>
              <a:rPr kumimoji="1" lang="ja-JP" altLang="en-US" sz="3600" dirty="0"/>
              <a:t>型へのポインタによって</a:t>
            </a:r>
            <a:r>
              <a:rPr kumimoji="1" lang="en-US" altLang="ja-JP" sz="3600" dirty="0"/>
              <a:t>+1</a:t>
            </a:r>
            <a:r>
              <a:rPr lang="ja-JP" altLang="en-US" sz="3600" dirty="0"/>
              <a:t>の動きが違うみたい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この性質が何の</a:t>
            </a:r>
            <a:r>
              <a:rPr lang="ja-JP" altLang="en-US" sz="3600" dirty="0"/>
              <a:t>役に立つの？？？？？？</a:t>
            </a:r>
            <a:endParaRPr lang="en-US" altLang="ja-JP" sz="36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3600" dirty="0"/>
              <a:t>後述</a:t>
            </a:r>
          </a:p>
        </p:txBody>
      </p:sp>
    </p:spTree>
    <p:extLst>
      <p:ext uri="{BB962C8B-B14F-4D97-AF65-F5344CB8AC3E}">
        <p14:creationId xmlns:p14="http://schemas.microsoft.com/office/powerpoint/2010/main" val="115060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FE7D5-6210-443A-AFB5-30040977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メモリ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C7C6A3-9912-4CBD-A2E3-E3D147591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182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FE7D5-6210-443A-AFB5-30040977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ポインタの応用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C7C6A3-9912-4CBD-A2E3-E3D147591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78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81689-4FF2-4C1B-AEF7-5D8AC897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ポインタの応用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07F38C-4D74-43A2-9C7D-22EE527A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割とあります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競プロとはあまり関係ない分野で</a:t>
            </a:r>
            <a:r>
              <a:rPr kumimoji="1" lang="en-US" altLang="ja-JP" sz="3600" dirty="0"/>
              <a:t>)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今回は</a:t>
            </a:r>
            <a:endParaRPr lang="en-US" altLang="ja-JP" sz="3600" dirty="0"/>
          </a:p>
          <a:p>
            <a:pPr marL="457200" lvl="1" indent="0">
              <a:buNone/>
            </a:pPr>
            <a:r>
              <a:rPr kumimoji="1" lang="ja-JP" altLang="en-US" sz="3600" b="1" dirty="0"/>
              <a:t>別関数から変数を</a:t>
            </a:r>
            <a:r>
              <a:rPr kumimoji="1" lang="en-US" altLang="ja-JP" sz="3600" b="1" dirty="0"/>
              <a:t>『</a:t>
            </a:r>
            <a:r>
              <a:rPr kumimoji="1" lang="ja-JP" altLang="en-US" sz="3600" b="1" dirty="0"/>
              <a:t>遠隔操作</a:t>
            </a:r>
            <a:r>
              <a:rPr kumimoji="1" lang="en-US" altLang="ja-JP" sz="3600" b="1" dirty="0"/>
              <a:t>』</a:t>
            </a:r>
            <a:r>
              <a:rPr kumimoji="1" lang="ja-JP" altLang="en-US" sz="3600" b="1" dirty="0"/>
              <a:t>する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lang="ja-JP" altLang="en-US" sz="3600" b="1" dirty="0"/>
              <a:t>返り</a:t>
            </a:r>
            <a:r>
              <a:rPr kumimoji="1" lang="ja-JP" altLang="en-US" sz="3600" b="1" dirty="0"/>
              <a:t>値の代わりにポインタを利用する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関数</a:t>
            </a:r>
            <a:r>
              <a:rPr lang="ja-JP" altLang="en-US" sz="3600" b="1" dirty="0"/>
              <a:t>に配列を渡す</a:t>
            </a:r>
            <a:r>
              <a:rPr lang="en-US" altLang="ja-JP" sz="3600" b="1" dirty="0"/>
              <a:t>(</a:t>
            </a:r>
            <a:r>
              <a:rPr lang="ja-JP" altLang="en-US" sz="3600" b="1" dirty="0"/>
              <a:t>少し後で</a:t>
            </a:r>
            <a:r>
              <a:rPr lang="en-US" altLang="ja-JP" sz="3600" b="1" dirty="0"/>
              <a:t>)</a:t>
            </a:r>
            <a:endParaRPr kumimoji="1" lang="en-US" altLang="ja-JP" sz="3600" b="1" dirty="0"/>
          </a:p>
          <a:p>
            <a:pPr marL="0" indent="0">
              <a:buNone/>
            </a:pPr>
            <a:r>
              <a:rPr lang="ja-JP" altLang="en-US" sz="3600" dirty="0"/>
              <a:t>例を示す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781371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69E49-D89C-4547-B9CF-4315C383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swap</a:t>
            </a:r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75A2CD-B113-4330-A04A-287E3BF50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ja-JP" altLang="en-US" dirty="0"/>
              <a:t>二つの変数の値を入れ替える処理をスワップという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回でも少し触れた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0384F3-B3F0-457D-AC21-A58F2391AF52}"/>
              </a:ext>
            </a:extLst>
          </p:cNvPr>
          <p:cNvSpPr/>
          <p:nvPr/>
        </p:nvSpPr>
        <p:spPr>
          <a:xfrm>
            <a:off x="838200" y="3015000"/>
            <a:ext cx="71800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"before... x: %d, y: %d\n"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x, y);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x = y;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y =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"after... x: %d, y: %d\n"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x, y);</a:t>
            </a:r>
          </a:p>
        </p:txBody>
      </p:sp>
    </p:spTree>
    <p:extLst>
      <p:ext uri="{BB962C8B-B14F-4D97-AF65-F5344CB8AC3E}">
        <p14:creationId xmlns:p14="http://schemas.microsoft.com/office/powerpoint/2010/main" val="3105018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69E49-D89C-4547-B9CF-4315C383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swap</a:t>
            </a:r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75A2CD-B113-4330-A04A-287E3BF50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ja-JP" altLang="en-US" dirty="0"/>
              <a:t>二つの変数の値を入れ替える処理をスワップという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回でも少し触れた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0384F3-B3F0-457D-AC21-A58F2391AF52}"/>
              </a:ext>
            </a:extLst>
          </p:cNvPr>
          <p:cNvSpPr/>
          <p:nvPr/>
        </p:nvSpPr>
        <p:spPr>
          <a:xfrm>
            <a:off x="838200" y="3015000"/>
            <a:ext cx="71800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"before... x: %d, y: %d\n"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x, y);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x = y;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y =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"after... x: %d, y: %d\n"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x, y);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846D74-F382-47D9-A539-03F76CE30D11}"/>
              </a:ext>
            </a:extLst>
          </p:cNvPr>
          <p:cNvSpPr/>
          <p:nvPr/>
        </p:nvSpPr>
        <p:spPr>
          <a:xfrm>
            <a:off x="1260987" y="4807974"/>
            <a:ext cx="1533832" cy="1098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F8EB64-EA3C-4C0A-BCEB-EC6EFFC62D85}"/>
              </a:ext>
            </a:extLst>
          </p:cNvPr>
          <p:cNvSpPr txBox="1"/>
          <p:nvPr/>
        </p:nvSpPr>
        <p:spPr>
          <a:xfrm>
            <a:off x="3217606" y="4941852"/>
            <a:ext cx="359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スワップ処理</a:t>
            </a:r>
            <a:endParaRPr lang="en-US" altLang="ja-JP" sz="2400" dirty="0"/>
          </a:p>
          <a:p>
            <a:r>
              <a:rPr kumimoji="1" lang="ja-JP" altLang="en-US" sz="2400" dirty="0"/>
              <a:t>ここを関数化したい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76268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C8ED5-03FF-4C68-A46F-A01E2812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</a:t>
            </a:r>
            <a:r>
              <a:rPr kumimoji="1" lang="ja-JP" altLang="en-US" dirty="0"/>
              <a:t>処理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34F020-B3DD-4A84-8A17-4B17F9C8F023}"/>
              </a:ext>
            </a:extLst>
          </p:cNvPr>
          <p:cNvSpPr/>
          <p:nvPr/>
        </p:nvSpPr>
        <p:spPr>
          <a:xfrm>
            <a:off x="1374058" y="1905506"/>
            <a:ext cx="63393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= a;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 = b;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b =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07FB70E-0FA1-484D-BE4B-34BB18BF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806" y="4952494"/>
            <a:ext cx="3868994" cy="895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800" dirty="0"/>
              <a:t>これで</a:t>
            </a:r>
            <a:r>
              <a:rPr lang="en-US" altLang="ja-JP" sz="4800" dirty="0"/>
              <a:t>OK</a:t>
            </a:r>
            <a:r>
              <a:rPr lang="ja-JP" altLang="en-US" sz="4800" dirty="0"/>
              <a:t>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71723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C8ED5-03FF-4C68-A46F-A01E2812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だめに決まってるだろう！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34F020-B3DD-4A84-8A17-4B17F9C8F023}"/>
              </a:ext>
            </a:extLst>
          </p:cNvPr>
          <p:cNvSpPr/>
          <p:nvPr/>
        </p:nvSpPr>
        <p:spPr>
          <a:xfrm>
            <a:off x="1145458" y="3572073"/>
            <a:ext cx="63393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= a;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 = b;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b =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07FB70E-0FA1-484D-BE4B-34BB18BF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887" y="4291781"/>
            <a:ext cx="5302045" cy="232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あくまで</a:t>
            </a:r>
            <a:r>
              <a:rPr lang="en-US" altLang="ja-JP" sz="3200" dirty="0"/>
              <a:t>a, b</a:t>
            </a:r>
            <a:r>
              <a:rPr lang="ja-JP" altLang="en-US" sz="3200" dirty="0"/>
              <a:t>に</a:t>
            </a:r>
            <a:r>
              <a:rPr lang="en-US" altLang="ja-JP" sz="3200" dirty="0"/>
              <a:t>x, y</a:t>
            </a:r>
            <a:r>
              <a:rPr lang="ja-JP" altLang="en-US" sz="3200" dirty="0"/>
              <a:t>の値が代入</a:t>
            </a:r>
            <a:r>
              <a:rPr lang="en-US" altLang="ja-JP" sz="3200" dirty="0"/>
              <a:t>(=</a:t>
            </a:r>
            <a:r>
              <a:rPr lang="ja-JP" altLang="en-US" sz="3200" dirty="0"/>
              <a:t>コピー</a:t>
            </a:r>
            <a:r>
              <a:rPr lang="en-US" altLang="ja-JP" sz="3200" dirty="0"/>
              <a:t>)</a:t>
            </a:r>
            <a:r>
              <a:rPr lang="ja-JP" altLang="en-US" sz="3200" dirty="0"/>
              <a:t>されるだけで、</a:t>
            </a:r>
            <a:r>
              <a:rPr lang="en-US" altLang="ja-JP" sz="3200" dirty="0"/>
              <a:t>x, y</a:t>
            </a:r>
            <a:r>
              <a:rPr lang="ja-JP" altLang="en-US" sz="3200" dirty="0"/>
              <a:t>の値には何も影響しない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3200" dirty="0"/>
              <a:t>x</a:t>
            </a:r>
            <a:r>
              <a:rPr lang="ja-JP" altLang="en-US" sz="3200" dirty="0"/>
              <a:t>と</a:t>
            </a:r>
            <a:r>
              <a:rPr lang="en-US" altLang="ja-JP" sz="3200" dirty="0"/>
              <a:t>y</a:t>
            </a:r>
            <a:r>
              <a:rPr lang="ja-JP" altLang="en-US" sz="3200" dirty="0"/>
              <a:t>は入れ替わらない</a:t>
            </a:r>
            <a:endParaRPr kumimoji="1" lang="ja-JP" altLang="en-US" sz="32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3068B9B-A017-436E-A86E-0C104C15F5E2}"/>
              </a:ext>
            </a:extLst>
          </p:cNvPr>
          <p:cNvSpPr/>
          <p:nvPr/>
        </p:nvSpPr>
        <p:spPr>
          <a:xfrm>
            <a:off x="1145458" y="1754218"/>
            <a:ext cx="26709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swap(x, y);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EE79302-B580-4862-85A9-772DD0400870}"/>
              </a:ext>
            </a:extLst>
          </p:cNvPr>
          <p:cNvCxnSpPr>
            <a:cxnSpLocks/>
          </p:cNvCxnSpPr>
          <p:nvPr/>
        </p:nvCxnSpPr>
        <p:spPr>
          <a:xfrm>
            <a:off x="2610465" y="2307914"/>
            <a:ext cx="1843548" cy="13717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E58A0F8-39C2-4F6E-BC75-FF355F5611A1}"/>
              </a:ext>
            </a:extLst>
          </p:cNvPr>
          <p:cNvCxnSpPr>
            <a:cxnSpLocks/>
          </p:cNvCxnSpPr>
          <p:nvPr/>
        </p:nvCxnSpPr>
        <p:spPr>
          <a:xfrm>
            <a:off x="3267500" y="2307914"/>
            <a:ext cx="2661352" cy="1271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21F44B-1D4A-4D5E-89C0-B88F4F558CDC}"/>
              </a:ext>
            </a:extLst>
          </p:cNvPr>
          <p:cNvSpPr txBox="1"/>
          <p:nvPr/>
        </p:nvSpPr>
        <p:spPr>
          <a:xfrm>
            <a:off x="4614033" y="2016965"/>
            <a:ext cx="3943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関数呼び出しがあると</a:t>
            </a:r>
            <a:endParaRPr lang="en-US" altLang="ja-JP" sz="2400" dirty="0"/>
          </a:p>
          <a:p>
            <a:r>
              <a:rPr lang="en-US" altLang="ja-JP" sz="2400" dirty="0"/>
              <a:t>x, y</a:t>
            </a:r>
            <a:r>
              <a:rPr lang="ja-JP" altLang="en-US" sz="2400" dirty="0"/>
              <a:t>の</a:t>
            </a:r>
            <a:r>
              <a:rPr lang="ja-JP" altLang="en-US" sz="2400" b="1" u="sng" dirty="0"/>
              <a:t>値</a:t>
            </a:r>
            <a:r>
              <a:rPr lang="ja-JP" altLang="en-US" sz="2400" dirty="0"/>
              <a:t>が</a:t>
            </a:r>
            <a:r>
              <a:rPr lang="en-US" altLang="ja-JP" sz="2400" dirty="0"/>
              <a:t>a, b</a:t>
            </a:r>
            <a:r>
              <a:rPr lang="ja-JP" altLang="en-US" sz="2400" dirty="0"/>
              <a:t>に</a:t>
            </a:r>
            <a:r>
              <a:rPr lang="ja-JP" altLang="en-US" sz="2400" b="1" u="sng" dirty="0"/>
              <a:t>代入</a:t>
            </a:r>
            <a:r>
              <a:rPr lang="ja-JP" altLang="en-US" sz="2400" dirty="0"/>
              <a:t>される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5429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C8ED5-03FF-4C68-A46F-A01E2812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</a:t>
            </a:r>
            <a:r>
              <a:rPr kumimoji="1" lang="ja-JP" altLang="en-US" dirty="0"/>
              <a:t>処理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34F020-B3DD-4A84-8A17-4B17F9C8F023}"/>
              </a:ext>
            </a:extLst>
          </p:cNvPr>
          <p:cNvSpPr/>
          <p:nvPr/>
        </p:nvSpPr>
        <p:spPr>
          <a:xfrm>
            <a:off x="1374058" y="1905506"/>
            <a:ext cx="59337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fr-FR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*a, </a:t>
            </a:r>
            <a:r>
              <a:rPr lang="fr-FR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*b)</a:t>
            </a:r>
          </a:p>
          <a:p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tmp = *a;</a:t>
            </a:r>
          </a:p>
          <a:p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*a = *b;</a:t>
            </a:r>
          </a:p>
          <a:p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*b = tmp;</a:t>
            </a:r>
          </a:p>
          <a:p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07FB70E-0FA1-484D-BE4B-34BB18BF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909" y="5080820"/>
            <a:ext cx="7607710" cy="980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800" dirty="0"/>
              <a:t>a, b</a:t>
            </a:r>
            <a:r>
              <a:rPr kumimoji="1" lang="ja-JP" altLang="en-US" sz="4800" dirty="0"/>
              <a:t>をポインタにしてみる</a:t>
            </a:r>
          </a:p>
        </p:txBody>
      </p:sp>
    </p:spTree>
    <p:extLst>
      <p:ext uri="{BB962C8B-B14F-4D97-AF65-F5344CB8AC3E}">
        <p14:creationId xmlns:p14="http://schemas.microsoft.com/office/powerpoint/2010/main" val="3624245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C8ED5-03FF-4C68-A46F-A01E2812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swap</a:t>
            </a:r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34F020-B3DD-4A84-8A17-4B17F9C8F023}"/>
              </a:ext>
            </a:extLst>
          </p:cNvPr>
          <p:cNvSpPr/>
          <p:nvPr/>
        </p:nvSpPr>
        <p:spPr>
          <a:xfrm>
            <a:off x="1145458" y="3572073"/>
            <a:ext cx="63393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fr-FR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*a, </a:t>
            </a:r>
            <a:r>
              <a:rPr lang="fr-FR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*b)</a:t>
            </a:r>
          </a:p>
          <a:p>
            <a:pPr lvl="0"/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tmp = *a;</a:t>
            </a:r>
          </a:p>
          <a:p>
            <a:pPr lvl="0"/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*a = *b;</a:t>
            </a:r>
          </a:p>
          <a:p>
            <a:pPr lvl="0"/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*b = tmp;</a:t>
            </a:r>
          </a:p>
          <a:p>
            <a:pPr lvl="0"/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07FB70E-0FA1-484D-BE4B-34BB18BF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887" y="4844845"/>
            <a:ext cx="5302045" cy="177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アドレスを渡せば、別関数内で変数を</a:t>
            </a:r>
            <a:r>
              <a:rPr lang="en-US" altLang="ja-JP" sz="3200" dirty="0"/>
              <a:t>『</a:t>
            </a:r>
            <a:r>
              <a:rPr lang="ja-JP" altLang="en-US" sz="3200" dirty="0"/>
              <a:t>遠隔操作</a:t>
            </a:r>
            <a:r>
              <a:rPr lang="en-US" altLang="ja-JP" sz="3200" dirty="0"/>
              <a:t>』</a:t>
            </a:r>
            <a:r>
              <a:rPr lang="ja-JP" altLang="en-US" sz="3200" dirty="0"/>
              <a:t>できる</a:t>
            </a:r>
            <a:endParaRPr kumimoji="1" lang="ja-JP" altLang="en-US" sz="32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3068B9B-A017-436E-A86E-0C104C15F5E2}"/>
              </a:ext>
            </a:extLst>
          </p:cNvPr>
          <p:cNvSpPr/>
          <p:nvPr/>
        </p:nvSpPr>
        <p:spPr>
          <a:xfrm>
            <a:off x="1145458" y="1754218"/>
            <a:ext cx="3122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swap(&amp;x, &amp;y);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EE79302-B580-4862-85A9-772DD0400870}"/>
              </a:ext>
            </a:extLst>
          </p:cNvPr>
          <p:cNvCxnSpPr>
            <a:cxnSpLocks/>
          </p:cNvCxnSpPr>
          <p:nvPr/>
        </p:nvCxnSpPr>
        <p:spPr>
          <a:xfrm>
            <a:off x="2610465" y="2307914"/>
            <a:ext cx="1843548" cy="13717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E58A0F8-39C2-4F6E-BC75-FF355F5611A1}"/>
              </a:ext>
            </a:extLst>
          </p:cNvPr>
          <p:cNvCxnSpPr>
            <a:cxnSpLocks/>
          </p:cNvCxnSpPr>
          <p:nvPr/>
        </p:nvCxnSpPr>
        <p:spPr>
          <a:xfrm>
            <a:off x="3502742" y="2307914"/>
            <a:ext cx="2426110" cy="1271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21F44B-1D4A-4D5E-89C0-B88F4F558CDC}"/>
              </a:ext>
            </a:extLst>
          </p:cNvPr>
          <p:cNvSpPr txBox="1"/>
          <p:nvPr/>
        </p:nvSpPr>
        <p:spPr>
          <a:xfrm>
            <a:off x="4614033" y="2016965"/>
            <a:ext cx="4867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関数呼び出しがあると</a:t>
            </a:r>
            <a:endParaRPr lang="en-US" altLang="ja-JP" sz="2400" dirty="0"/>
          </a:p>
          <a:p>
            <a:r>
              <a:rPr lang="en-US" altLang="ja-JP" sz="2400" dirty="0"/>
              <a:t>x, y</a:t>
            </a:r>
            <a:r>
              <a:rPr lang="ja-JP" altLang="en-US" sz="2400" dirty="0"/>
              <a:t>の</a:t>
            </a:r>
            <a:r>
              <a:rPr lang="ja-JP" altLang="en-US" sz="2400" b="1" u="sng" dirty="0"/>
              <a:t>アドレス</a:t>
            </a:r>
            <a:r>
              <a:rPr lang="ja-JP" altLang="en-US" sz="2400" dirty="0"/>
              <a:t>が</a:t>
            </a:r>
            <a:r>
              <a:rPr lang="en-US" altLang="ja-JP" sz="2400" dirty="0"/>
              <a:t>a, b</a:t>
            </a:r>
            <a:r>
              <a:rPr lang="ja-JP" altLang="en-US" sz="2400" dirty="0"/>
              <a:t>に</a:t>
            </a:r>
            <a:r>
              <a:rPr lang="ja-JP" altLang="en-US" sz="2400" b="1" u="sng" dirty="0"/>
              <a:t>代入</a:t>
            </a:r>
            <a:r>
              <a:rPr lang="ja-JP" altLang="en-US" sz="2400" dirty="0"/>
              <a:t>される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3246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406BF-0703-4558-AAC9-BC567DA5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kumimoji="1" lang="en-US" altLang="ja-JP" dirty="0"/>
              <a:t>eturn </a:t>
            </a:r>
            <a:r>
              <a:rPr kumimoji="1" lang="ja-JP" altLang="en-US" dirty="0"/>
              <a:t>の代わりにポインタ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881C8-404D-4120-B620-A62EEA2E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186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a÷b</a:t>
            </a:r>
            <a:r>
              <a:rPr kumimoji="1" lang="ja-JP" altLang="en-US" dirty="0"/>
              <a:t>の商と余りを取得する関数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ふつう、</a:t>
            </a:r>
            <a:r>
              <a:rPr kumimoji="1" lang="en-US" altLang="ja-JP" dirty="0"/>
              <a:t>return</a:t>
            </a:r>
            <a:r>
              <a:rPr kumimoji="1" lang="ja-JP" altLang="en-US" dirty="0"/>
              <a:t>ではひとつの値しか返せない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代わりにポインタを使う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403EF07-6135-43BF-A663-75F2FCA9FB60}"/>
              </a:ext>
            </a:extLst>
          </p:cNvPr>
          <p:cNvSpPr/>
          <p:nvPr/>
        </p:nvSpPr>
        <p:spPr>
          <a:xfrm>
            <a:off x="1524000" y="3853849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divide(</a:t>
            </a:r>
            <a:r>
              <a:rPr lang="fr-FR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fr-FR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fr-FR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*pq, </a:t>
            </a:r>
            <a:r>
              <a:rPr lang="fr-FR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*pr) {</a:t>
            </a:r>
          </a:p>
          <a:p>
            <a:r>
              <a:rPr lang="fr-FR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*pq = a / b;</a:t>
            </a:r>
          </a:p>
          <a:p>
            <a:r>
              <a:rPr lang="fr-FR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*pr = a % b;</a:t>
            </a:r>
          </a:p>
          <a:p>
            <a:r>
              <a:rPr lang="fr-FR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FB220A-E7FC-4935-A7F1-D2A6238B68E0}"/>
              </a:ext>
            </a:extLst>
          </p:cNvPr>
          <p:cNvSpPr txBox="1"/>
          <p:nvPr/>
        </p:nvSpPr>
        <p:spPr>
          <a:xfrm>
            <a:off x="6666270" y="3129207"/>
            <a:ext cx="445401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/>
              <a:t>受け取る変数へのポインタ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C6915C-342F-4782-916D-7D9D588CA171}"/>
              </a:ext>
            </a:extLst>
          </p:cNvPr>
          <p:cNvCxnSpPr>
            <a:stCxn id="6" idx="2"/>
          </p:cNvCxnSpPr>
          <p:nvPr/>
        </p:nvCxnSpPr>
        <p:spPr>
          <a:xfrm flipH="1">
            <a:off x="7824019" y="3652427"/>
            <a:ext cx="1069258" cy="314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24095A3-4A67-4D39-8922-E843A117D09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93277" y="3652427"/>
            <a:ext cx="655074" cy="314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3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DBC329B-C235-4066-9219-D335B5C3FDED}"/>
              </a:ext>
            </a:extLst>
          </p:cNvPr>
          <p:cNvSpPr/>
          <p:nvPr/>
        </p:nvSpPr>
        <p:spPr>
          <a:xfrm>
            <a:off x="644013" y="612844"/>
            <a:ext cx="71726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divide(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pq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*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pq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a / b;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*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a % b;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16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q, r;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divide(a, b, &amp;q, &amp;r);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 %d\n"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q, r);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4608AA-EA9E-4704-9E5A-6B25AEC4D0D0}"/>
              </a:ext>
            </a:extLst>
          </p:cNvPr>
          <p:cNvSpPr txBox="1"/>
          <p:nvPr/>
        </p:nvSpPr>
        <p:spPr>
          <a:xfrm>
            <a:off x="5125064" y="3340509"/>
            <a:ext cx="6946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return</a:t>
            </a:r>
            <a:r>
              <a:rPr kumimoji="1" lang="ja-JP" altLang="en-US" sz="2400" dirty="0"/>
              <a:t>は使わず、ポインタで商と余りを受け取る</a:t>
            </a:r>
            <a:endParaRPr kumimoji="1" lang="en-US" altLang="ja-JP" sz="2400" dirty="0"/>
          </a:p>
          <a:p>
            <a:r>
              <a:rPr lang="ja-JP" altLang="en-US" sz="2400" dirty="0"/>
              <a:t>受け取るための変数</a:t>
            </a:r>
            <a:r>
              <a:rPr lang="en-US" altLang="ja-JP" sz="2400" dirty="0"/>
              <a:t>q, r</a:t>
            </a:r>
            <a:r>
              <a:rPr lang="ja-JP" altLang="en-US" sz="2400" dirty="0"/>
              <a:t>を呼び出し元で用意しておいて、そのアドレスを関数に渡している</a:t>
            </a: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/>
              <a:t>遠隔的に</a:t>
            </a:r>
            <a:r>
              <a:rPr lang="en-US" altLang="ja-JP" sz="2400" dirty="0"/>
              <a:t>q, r</a:t>
            </a:r>
            <a:r>
              <a:rPr lang="ja-JP" altLang="en-US" sz="2400" dirty="0"/>
              <a:t>値を入れる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16436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8B9A3-E9E4-4E86-8264-935F6E9F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4729C-878D-4C34-AC78-91576616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メモリとは？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データを</a:t>
            </a:r>
            <a:r>
              <a:rPr kumimoji="1" lang="ja-JP" altLang="en-US" b="1" u="sng" dirty="0"/>
              <a:t>一時的に保持する</a:t>
            </a:r>
            <a:r>
              <a:rPr kumimoji="1" lang="ja-JP" altLang="en-US" dirty="0"/>
              <a:t>場所</a:t>
            </a:r>
            <a:r>
              <a:rPr kumimoji="1" lang="en-US" altLang="ja-JP" dirty="0"/>
              <a:t>(</a:t>
            </a:r>
            <a:r>
              <a:rPr kumimoji="1" lang="ja-JP" altLang="en-US" dirty="0"/>
              <a:t>人間でいうメモ用紙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※</a:t>
            </a:r>
            <a:r>
              <a:rPr lang="ja-JP" altLang="en-US" dirty="0"/>
              <a:t>データをずっと保持する場所は</a:t>
            </a:r>
            <a:r>
              <a:rPr lang="en-US" altLang="ja-JP" dirty="0"/>
              <a:t>HDD</a:t>
            </a:r>
            <a:r>
              <a:rPr lang="ja-JP" altLang="en-US" dirty="0"/>
              <a:t>など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メモリからデータを取り出したり計算したり</a:t>
            </a:r>
          </a:p>
        </p:txBody>
      </p:sp>
    </p:spTree>
    <p:extLst>
      <p:ext uri="{BB962C8B-B14F-4D97-AF65-F5344CB8AC3E}">
        <p14:creationId xmlns:p14="http://schemas.microsoft.com/office/powerpoint/2010/main" val="225790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FE7D5-6210-443A-AFB5-30040977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配列とポインタ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C7C6A3-9912-4CBD-A2E3-E3D147591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606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B43E2-3C7D-450F-B276-B415B52D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配列とポインタ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F8AEA8-ED07-479D-928D-E33D6CA5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7200" b="1" dirty="0"/>
              <a:t>配列名は</a:t>
            </a:r>
            <a:endParaRPr kumimoji="1" lang="en-US" altLang="ja-JP" sz="7200" b="1" dirty="0"/>
          </a:p>
          <a:p>
            <a:pPr marL="0" indent="0" algn="ctr">
              <a:buNone/>
            </a:pPr>
            <a:r>
              <a:rPr lang="ja-JP" altLang="en-US" sz="7200" b="1" dirty="0"/>
              <a:t>配列の先頭要素への</a:t>
            </a:r>
            <a:endParaRPr lang="en-US" altLang="ja-JP" sz="7200" b="1" dirty="0"/>
          </a:p>
          <a:p>
            <a:pPr marL="0" indent="0" algn="ctr">
              <a:buNone/>
            </a:pPr>
            <a:r>
              <a:rPr kumimoji="1" lang="ja-JP" altLang="en-US" sz="7200" b="1" dirty="0"/>
              <a:t>ポインタ</a:t>
            </a:r>
          </a:p>
        </p:txBody>
      </p:sp>
    </p:spTree>
    <p:extLst>
      <p:ext uri="{BB962C8B-B14F-4D97-AF65-F5344CB8AC3E}">
        <p14:creationId xmlns:p14="http://schemas.microsoft.com/office/powerpoint/2010/main" val="1326094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77805-CAB6-4776-87D2-8400A8B9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配列と</a:t>
            </a:r>
            <a:r>
              <a:rPr lang="ja-JP" altLang="en-US" dirty="0"/>
              <a:t>ポインタ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4BA61F-82E9-4DCC-A487-731166966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例</a:t>
            </a:r>
            <a:r>
              <a:rPr kumimoji="1" lang="en-US" altLang="ja-JP" dirty="0"/>
              <a:t>:</a:t>
            </a:r>
          </a:p>
          <a:p>
            <a:pPr marL="457200" lvl="1" indent="0">
              <a:buNone/>
            </a:pPr>
            <a:r>
              <a:rPr lang="en-US" altLang="ja-JP" sz="3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600" dirty="0">
                <a:latin typeface="Consolas" panose="020B0609020204030204" pitchFamily="49" charset="0"/>
              </a:rPr>
              <a:t> a[3]</a:t>
            </a:r>
          </a:p>
          <a:p>
            <a:pPr marL="0" indent="0">
              <a:buNone/>
            </a:pPr>
            <a:r>
              <a:rPr kumimoji="1" lang="en-US" altLang="ja-JP" sz="3600" b="1" dirty="0">
                <a:latin typeface="Consolas" panose="020B0609020204030204" pitchFamily="49" charset="0"/>
              </a:rPr>
              <a:t>a</a:t>
            </a:r>
            <a:r>
              <a:rPr kumimoji="1" lang="ja-JP" altLang="en-US" sz="3600" b="1" dirty="0"/>
              <a:t>は配列の先頭要素</a:t>
            </a:r>
            <a:r>
              <a:rPr kumimoji="1" lang="en-US" altLang="ja-JP" sz="3600" b="1" dirty="0"/>
              <a:t>(=</a:t>
            </a:r>
            <a:r>
              <a:rPr kumimoji="1" lang="en-US" altLang="ja-JP" sz="3600" b="1" dirty="0">
                <a:latin typeface="Consolas" panose="020B0609020204030204" pitchFamily="49" charset="0"/>
              </a:rPr>
              <a:t>a[0]</a:t>
            </a:r>
            <a:r>
              <a:rPr kumimoji="1" lang="en-US" altLang="ja-JP" sz="3600" b="1" dirty="0"/>
              <a:t>)</a:t>
            </a:r>
            <a:r>
              <a:rPr kumimoji="1" lang="ja-JP" altLang="en-US" sz="3600" b="1" dirty="0" err="1"/>
              <a:t>への</a:t>
            </a:r>
            <a:r>
              <a:rPr kumimoji="1" lang="ja-JP" altLang="en-US" sz="3600" b="1" dirty="0"/>
              <a:t>ポインタ</a:t>
            </a:r>
            <a:endParaRPr kumimoji="1" lang="en-US" altLang="ja-JP" sz="3600" b="1" dirty="0"/>
          </a:p>
          <a:p>
            <a:pPr marL="0" indent="0">
              <a:buNone/>
            </a:pPr>
            <a:r>
              <a:rPr lang="ja-JP" altLang="en-US" sz="3600" dirty="0"/>
              <a:t>つまり、</a:t>
            </a:r>
            <a:endParaRPr lang="en-US" altLang="ja-JP" sz="3600" dirty="0"/>
          </a:p>
          <a:p>
            <a:pPr marL="457200" lvl="1" indent="0">
              <a:buNone/>
            </a:pPr>
            <a:r>
              <a:rPr lang="en-US" altLang="ja-JP" sz="3600" b="1" dirty="0">
                <a:latin typeface="Consolas" panose="020B0609020204030204" pitchFamily="49" charset="0"/>
              </a:rPr>
              <a:t>a</a:t>
            </a:r>
            <a:r>
              <a:rPr lang="ja-JP" altLang="en-US" sz="3600" b="1" dirty="0" err="1"/>
              <a:t>には</a:t>
            </a:r>
            <a:r>
              <a:rPr lang="en-US" altLang="ja-JP" sz="3600" b="1" dirty="0">
                <a:latin typeface="Consolas" panose="020B0609020204030204" pitchFamily="49" charset="0"/>
              </a:rPr>
              <a:t>&amp;a[0]</a:t>
            </a:r>
            <a:r>
              <a:rPr lang="ja-JP" altLang="en-US" sz="3600" b="1" dirty="0"/>
              <a:t>の値が入っている</a:t>
            </a:r>
            <a:endParaRPr lang="en-US" altLang="ja-JP" sz="3600" b="1" dirty="0"/>
          </a:p>
          <a:p>
            <a:pPr marL="0" indent="0">
              <a:buNone/>
            </a:pPr>
            <a:r>
              <a:rPr kumimoji="1" lang="ja-JP" altLang="en-US" sz="3600" dirty="0"/>
              <a:t>つまり、</a:t>
            </a:r>
            <a:endParaRPr kumimoji="1" lang="en-US" altLang="ja-JP" sz="3600" dirty="0"/>
          </a:p>
          <a:p>
            <a:pPr marL="457200" lvl="1" indent="0">
              <a:buNone/>
            </a:pPr>
            <a:r>
              <a:rPr kumimoji="1" lang="en-US" altLang="ja-JP" sz="3600" b="1" dirty="0">
                <a:latin typeface="Consolas" panose="020B0609020204030204" pitchFamily="49" charset="0"/>
              </a:rPr>
              <a:t>*a</a:t>
            </a:r>
            <a:r>
              <a:rPr kumimoji="1" lang="ja-JP" altLang="en-US" sz="3600" b="1" dirty="0">
                <a:latin typeface="+mn-ea"/>
              </a:rPr>
              <a:t>⇔</a:t>
            </a:r>
            <a:r>
              <a:rPr kumimoji="1" lang="en-US" altLang="ja-JP" sz="3600" b="1" dirty="0">
                <a:latin typeface="Consolas" panose="020B0609020204030204" pitchFamily="49" charset="0"/>
              </a:rPr>
              <a:t>a[0]</a:t>
            </a:r>
            <a:endParaRPr kumimoji="1" lang="ja-JP" altLang="en-US" sz="3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45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DD8EA-FFEC-4EDD-8FAA-23E18195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配列とポインタ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C493B1-8F11-4A68-A3F6-B4A305BCA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4400" dirty="0"/>
              <a:t>実はさらに、</a:t>
            </a:r>
            <a:endParaRPr kumimoji="1" lang="en-US" altLang="ja-JP" sz="4400" dirty="0"/>
          </a:p>
          <a:p>
            <a:pPr marL="457200" lvl="1" indent="0">
              <a:buNone/>
            </a:pPr>
            <a:r>
              <a:rPr lang="en-US" altLang="ja-JP" sz="4400" dirty="0">
                <a:latin typeface="Consolas" panose="020B0609020204030204" pitchFamily="49" charset="0"/>
              </a:rPr>
              <a:t>*(a + </a:t>
            </a:r>
            <a:r>
              <a:rPr lang="en-US" altLang="ja-JP" sz="4400" dirty="0" err="1">
                <a:latin typeface="Consolas" panose="020B0609020204030204" pitchFamily="49" charset="0"/>
              </a:rPr>
              <a:t>i</a:t>
            </a:r>
            <a:r>
              <a:rPr lang="en-US" altLang="ja-JP" sz="4400" dirty="0">
                <a:latin typeface="Consolas" panose="020B0609020204030204" pitchFamily="49" charset="0"/>
              </a:rPr>
              <a:t>) </a:t>
            </a:r>
            <a:r>
              <a:rPr lang="ja-JP" altLang="en-US" sz="4400" dirty="0"/>
              <a:t>⇔ </a:t>
            </a:r>
            <a:r>
              <a:rPr lang="en-US" altLang="ja-JP" sz="4400" dirty="0">
                <a:latin typeface="Consolas" panose="020B0609020204030204" pitchFamily="49" charset="0"/>
              </a:rPr>
              <a:t>a[</a:t>
            </a:r>
            <a:r>
              <a:rPr lang="en-US" altLang="ja-JP" sz="4400" dirty="0" err="1">
                <a:latin typeface="Consolas" panose="020B0609020204030204" pitchFamily="49" charset="0"/>
              </a:rPr>
              <a:t>i</a:t>
            </a:r>
            <a:r>
              <a:rPr lang="en-US" altLang="ja-JP" sz="4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03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DD8EA-FFEC-4EDD-8FAA-23E18195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配列とポインタ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C493B1-8F11-4A68-A3F6-B4A305BCA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4400" dirty="0"/>
              <a:t>実はさらに、</a:t>
            </a:r>
            <a:endParaRPr kumimoji="1" lang="en-US" altLang="ja-JP" sz="4400" dirty="0"/>
          </a:p>
          <a:p>
            <a:pPr marL="457200" lvl="1" indent="0">
              <a:buNone/>
            </a:pPr>
            <a:r>
              <a:rPr lang="en-US" altLang="ja-JP" sz="4400" dirty="0">
                <a:latin typeface="Consolas" panose="020B0609020204030204" pitchFamily="49" charset="0"/>
              </a:rPr>
              <a:t>*(</a:t>
            </a:r>
            <a:r>
              <a:rPr lang="en-US" altLang="ja-JP" sz="4400" u="sng" dirty="0">
                <a:latin typeface="Consolas" panose="020B0609020204030204" pitchFamily="49" charset="0"/>
              </a:rPr>
              <a:t>a + </a:t>
            </a:r>
            <a:r>
              <a:rPr lang="en-US" altLang="ja-JP" sz="4400" u="sng" dirty="0" err="1">
                <a:latin typeface="Consolas" panose="020B0609020204030204" pitchFamily="49" charset="0"/>
              </a:rPr>
              <a:t>i</a:t>
            </a:r>
            <a:r>
              <a:rPr lang="en-US" altLang="ja-JP" sz="4400" dirty="0">
                <a:latin typeface="Consolas" panose="020B0609020204030204" pitchFamily="49" charset="0"/>
              </a:rPr>
              <a:t>) </a:t>
            </a:r>
            <a:r>
              <a:rPr lang="ja-JP" altLang="en-US" sz="4400" dirty="0"/>
              <a:t>⇔ </a:t>
            </a:r>
            <a:r>
              <a:rPr lang="en-US" altLang="ja-JP" sz="4400" dirty="0">
                <a:latin typeface="Consolas" panose="020B0609020204030204" pitchFamily="49" charset="0"/>
              </a:rPr>
              <a:t>a[</a:t>
            </a:r>
            <a:r>
              <a:rPr lang="en-US" altLang="ja-JP" sz="4400" dirty="0" err="1">
                <a:latin typeface="Consolas" panose="020B0609020204030204" pitchFamily="49" charset="0"/>
              </a:rPr>
              <a:t>i</a:t>
            </a:r>
            <a:r>
              <a:rPr lang="en-US" altLang="ja-JP" sz="4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707DB37-7ADC-4DBD-BD4C-3DD3CD2D3C7F}"/>
              </a:ext>
            </a:extLst>
          </p:cNvPr>
          <p:cNvCxnSpPr/>
          <p:nvPr/>
        </p:nvCxnSpPr>
        <p:spPr>
          <a:xfrm flipV="1">
            <a:off x="2780071" y="3148781"/>
            <a:ext cx="0" cy="14084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A6A658-4BD0-4ACC-94C9-7321B2004250}"/>
              </a:ext>
            </a:extLst>
          </p:cNvPr>
          <p:cNvSpPr txBox="1"/>
          <p:nvPr/>
        </p:nvSpPr>
        <p:spPr>
          <a:xfrm>
            <a:off x="1578078" y="4582277"/>
            <a:ext cx="4741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ポインタ演算</a:t>
            </a:r>
            <a:endParaRPr kumimoji="1" lang="en-US" altLang="ja-JP" sz="3200" dirty="0"/>
          </a:p>
          <a:p>
            <a:r>
              <a:rPr kumimoji="1" lang="en-US" altLang="ja-JP" sz="3200" dirty="0"/>
              <a:t>int</a:t>
            </a:r>
            <a:r>
              <a:rPr kumimoji="1" lang="ja-JP" altLang="en-US" sz="3200" dirty="0"/>
              <a:t>型へのポインタなら、</a:t>
            </a:r>
            <a:br>
              <a:rPr kumimoji="1" lang="en-US" altLang="ja-JP" sz="3200" dirty="0"/>
            </a:br>
            <a:r>
              <a:rPr kumimoji="1" lang="en-US" altLang="ja-JP" sz="3200" dirty="0"/>
              <a:t>4×i</a:t>
            </a:r>
            <a:r>
              <a:rPr kumimoji="1" lang="ja-JP" altLang="en-US" sz="3200" dirty="0"/>
              <a:t>分アドレスが進む</a:t>
            </a:r>
          </a:p>
        </p:txBody>
      </p:sp>
    </p:spTree>
    <p:extLst>
      <p:ext uri="{BB962C8B-B14F-4D97-AF65-F5344CB8AC3E}">
        <p14:creationId xmlns:p14="http://schemas.microsoft.com/office/powerpoint/2010/main" val="2034118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4835E-FF2C-4E57-9708-4AE96483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配列とポインタ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94FA57-1917-437E-8ECA-C3AF9285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/>
              <a:t>ほんとかよ</a:t>
            </a:r>
            <a:r>
              <a:rPr lang="ja-JP" altLang="en-US" sz="4400" dirty="0"/>
              <a:t>？？？？？じゃあ確認しろよ</a:t>
            </a:r>
            <a:endParaRPr kumimoji="1" lang="en-US" altLang="ja-JP" sz="4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4400" dirty="0"/>
              <a:t>確認します</a:t>
            </a:r>
          </a:p>
        </p:txBody>
      </p:sp>
    </p:spTree>
    <p:extLst>
      <p:ext uri="{BB962C8B-B14F-4D97-AF65-F5344CB8AC3E}">
        <p14:creationId xmlns:p14="http://schemas.microsoft.com/office/powerpoint/2010/main" val="2167077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7AF923-EC76-421D-B50D-C9FB29AA6E64}"/>
              </a:ext>
            </a:extLst>
          </p:cNvPr>
          <p:cNvSpPr/>
          <p:nvPr/>
        </p:nvSpPr>
        <p:spPr>
          <a:xfrm>
            <a:off x="430161" y="936010"/>
            <a:ext cx="925215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pt-BR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pt-BR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pt-BR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81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68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</a:t>
            </a:r>
            <a:r>
              <a:rPr lang="pt-BR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"a    : %p, &amp;a[0]: %p\n"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  a    , &amp;a[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</a:t>
            </a:r>
            <a:r>
              <a:rPr lang="pt-BR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"a + 1: %p, &amp;a[1]: %p\n"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  a + 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&amp;a[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</a:t>
            </a:r>
            <a:r>
              <a:rPr lang="pt-BR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"a + 2: %p, &amp;a[2]: %p\n\n"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a + 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&amp;a[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</a:t>
            </a:r>
            <a:r>
              <a:rPr lang="pt-BR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"*a      : %d, a[0]: %d\n"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  *a      , a[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</a:t>
            </a:r>
            <a:r>
              <a:rPr lang="pt-BR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"*(a + 1): %d, a[1]: %d\n"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  *(a + 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), a[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</a:t>
            </a:r>
            <a:r>
              <a:rPr lang="pt-BR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"*(a + 2): %d, a[2]: %d\n\n"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*(a + 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), a[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6606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7AF923-EC76-421D-B50D-C9FB29AA6E64}"/>
              </a:ext>
            </a:extLst>
          </p:cNvPr>
          <p:cNvSpPr/>
          <p:nvPr/>
        </p:nvSpPr>
        <p:spPr>
          <a:xfrm>
            <a:off x="430161" y="936010"/>
            <a:ext cx="925215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pt-BR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pt-BR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pt-BR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81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68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</a:t>
            </a:r>
            <a:r>
              <a:rPr lang="pt-BR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"a    : %p, &amp;a[0]: %p\n"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  a    , &amp;a[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</a:t>
            </a:r>
            <a:r>
              <a:rPr lang="pt-BR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"a + 1: %p, &amp;a[1]: %p\n"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  a + 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&amp;a[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</a:t>
            </a:r>
            <a:r>
              <a:rPr lang="pt-BR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"a + 2: %p, &amp;a[2]: %p\n\n"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a + 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&amp;a[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</a:t>
            </a:r>
            <a:r>
              <a:rPr lang="pt-BR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"*a      : %d, a[0]: %d\n"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  *a      , a[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</a:t>
            </a:r>
            <a:r>
              <a:rPr lang="pt-BR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"*(a + 1): %d, a[1]: %d\n"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  *(a + 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), a[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</a:t>
            </a:r>
            <a:r>
              <a:rPr lang="pt-BR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"*(a + 2): %d, a[2]: %d\n\n"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*(a + 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), a[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9284CC2-D7D2-40D1-843A-472962C6E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79122"/>
              </p:ext>
            </p:extLst>
          </p:nvPr>
        </p:nvGraphicFramePr>
        <p:xfrm>
          <a:off x="4703915" y="550060"/>
          <a:ext cx="6895691" cy="307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95691">
                  <a:extLst>
                    <a:ext uri="{9D8B030D-6E8A-4147-A177-3AD203B41FA5}">
                      <a16:colId xmlns:a16="http://schemas.microsoft.com/office/drawing/2014/main" val="1462451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    : 0060FEA4, &amp;a[0]: 0060FEA4</a:t>
                      </a:r>
                    </a:p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 + 1: 0060FEA8, &amp;a[1]: 0060FEA8</a:t>
                      </a:r>
                    </a:p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 + 2: 0060FEAC, &amp;a[2]: 0060FEAC</a:t>
                      </a:r>
                    </a:p>
                    <a:p>
                      <a:endParaRPr kumimoji="1" lang="en-US" altLang="ja-JP" sz="2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*a      : 81, a[0]: 81</a:t>
                      </a:r>
                    </a:p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*(a + 1): 24, a[1]: 24</a:t>
                      </a:r>
                    </a:p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*(a + 2): 68, a[2]: 68</a:t>
                      </a:r>
                      <a:endParaRPr kumimoji="1" lang="ja-JP" altLang="en-US" sz="2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6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995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C44D93C-F45E-4621-934D-4075B6884A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39116" y="117833"/>
          <a:ext cx="4312264" cy="6619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132">
                  <a:extLst>
                    <a:ext uri="{9D8B030D-6E8A-4147-A177-3AD203B41FA5}">
                      <a16:colId xmlns:a16="http://schemas.microsoft.com/office/drawing/2014/main" val="580430110"/>
                    </a:ext>
                  </a:extLst>
                </a:gridCol>
                <a:gridCol w="2156132">
                  <a:extLst>
                    <a:ext uri="{9D8B030D-6E8A-4147-A177-3AD203B41FA5}">
                      <a16:colId xmlns:a16="http://schemas.microsoft.com/office/drawing/2014/main" val="1040683631"/>
                    </a:ext>
                  </a:extLst>
                </a:gridCol>
              </a:tblGrid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アドレス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データ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07094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0060FEA4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81</a:t>
                      </a:r>
                      <a:endParaRPr kumimoji="1" lang="ja-JP" altLang="en-US" sz="2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1790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</a:t>
                      </a:r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0060FEA5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335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</a:t>
                      </a:r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0060FEA6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1712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</a:t>
                      </a:r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0060FEA7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02748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24</a:t>
                      </a:r>
                      <a:endParaRPr kumimoji="1" lang="ja-JP" altLang="en-US" sz="2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05727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</a:t>
                      </a:r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0060FEA9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82303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</a:t>
                      </a:r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0060FEAA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426819"/>
                  </a:ext>
                </a:extLst>
              </a:tr>
              <a:tr h="3865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</a:t>
                      </a:r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0060FEAB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627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68</a:t>
                      </a:r>
                      <a:endParaRPr kumimoji="1" lang="ja-JP" altLang="en-US" sz="2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7137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</a:t>
                      </a:r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0060FEAE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901861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</a:t>
                      </a:r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0060FEAF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03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</a:t>
                      </a:r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0060FEB0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2831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0060FEB1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095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0060FEB2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9218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0060FEB3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8823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0060FEB4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310428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6B8BC4-E824-4767-B3A2-EA4463AEBE10}"/>
              </a:ext>
            </a:extLst>
          </p:cNvPr>
          <p:cNvSpPr/>
          <p:nvPr/>
        </p:nvSpPr>
        <p:spPr>
          <a:xfrm>
            <a:off x="5430965" y="463072"/>
            <a:ext cx="1644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2400" dirty="0">
                <a:solidFill>
                  <a:prstClr val="black"/>
                </a:solidFill>
              </a:rPr>
              <a:t>a=&amp;a[0]=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EF6882D-C98D-4548-A544-0C3CC2B88E8C}"/>
              </a:ext>
            </a:extLst>
          </p:cNvPr>
          <p:cNvSpPr/>
          <p:nvPr/>
        </p:nvSpPr>
        <p:spPr>
          <a:xfrm>
            <a:off x="4836814" y="2021621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prstClr val="black"/>
                </a:solidFill>
              </a:rPr>
              <a:t>a + 1=&amp;a[1]=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027861C-CDAE-4761-B139-E87FF5D40FF9}"/>
              </a:ext>
            </a:extLst>
          </p:cNvPr>
          <p:cNvSpPr/>
          <p:nvPr/>
        </p:nvSpPr>
        <p:spPr>
          <a:xfrm>
            <a:off x="4836814" y="3633280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prstClr val="black"/>
                </a:solidFill>
              </a:rPr>
              <a:t>a + 2=&amp;a[2]=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6F1F68-ADFD-4FB0-ADE5-7EE7ED745207}"/>
              </a:ext>
            </a:extLst>
          </p:cNvPr>
          <p:cNvSpPr txBox="1"/>
          <p:nvPr/>
        </p:nvSpPr>
        <p:spPr>
          <a:xfrm>
            <a:off x="353962" y="5282120"/>
            <a:ext cx="5899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配列はメモリ上で連続している</a:t>
            </a:r>
          </a:p>
        </p:txBody>
      </p:sp>
    </p:spTree>
    <p:extLst>
      <p:ext uri="{BB962C8B-B14F-4D97-AF65-F5344CB8AC3E}">
        <p14:creationId xmlns:p14="http://schemas.microsoft.com/office/powerpoint/2010/main" val="4071430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C44D93C-F45E-4621-934D-4075B6884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68140"/>
              </p:ext>
            </p:extLst>
          </p:nvPr>
        </p:nvGraphicFramePr>
        <p:xfrm>
          <a:off x="6939116" y="117833"/>
          <a:ext cx="4312264" cy="6619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132">
                  <a:extLst>
                    <a:ext uri="{9D8B030D-6E8A-4147-A177-3AD203B41FA5}">
                      <a16:colId xmlns:a16="http://schemas.microsoft.com/office/drawing/2014/main" val="580430110"/>
                    </a:ext>
                  </a:extLst>
                </a:gridCol>
                <a:gridCol w="2156132">
                  <a:extLst>
                    <a:ext uri="{9D8B030D-6E8A-4147-A177-3AD203B41FA5}">
                      <a16:colId xmlns:a16="http://schemas.microsoft.com/office/drawing/2014/main" val="1040683631"/>
                    </a:ext>
                  </a:extLst>
                </a:gridCol>
              </a:tblGrid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アドレス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データ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07094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0060FEA4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81</a:t>
                      </a:r>
                      <a:endParaRPr kumimoji="1" lang="ja-JP" altLang="en-US" sz="2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1790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</a:t>
                      </a:r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0060FEA5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335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</a:t>
                      </a:r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0060FEA6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1712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</a:t>
                      </a:r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0060FEA7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02748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24</a:t>
                      </a:r>
                      <a:endParaRPr kumimoji="1" lang="ja-JP" altLang="en-US" sz="2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05727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</a:t>
                      </a:r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0060FEA9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82303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</a:t>
                      </a:r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0060FEAA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426819"/>
                  </a:ext>
                </a:extLst>
              </a:tr>
              <a:tr h="3865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</a:t>
                      </a:r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0060FEAB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627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68</a:t>
                      </a:r>
                      <a:endParaRPr kumimoji="1" lang="ja-JP" altLang="en-US" sz="2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7137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</a:t>
                      </a:r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0060FEAE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901861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</a:t>
                      </a:r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0060FEAF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03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</a:t>
                      </a:r>
                      <a:r>
                        <a:rPr kumimoji="1" lang="en-US" altLang="ja-JP" sz="18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0060FEB0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2831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0060FEB1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095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0060FEB2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9218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0060FEB3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8823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0060FEB4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310428"/>
                  </a:ext>
                </a:extLst>
              </a:tr>
            </a:tbl>
          </a:graphicData>
        </a:graphic>
      </p:graphicFrame>
      <p:sp>
        <p:nvSpPr>
          <p:cNvPr id="6" name="左中かっこ 5">
            <a:extLst>
              <a:ext uri="{FF2B5EF4-FFF2-40B4-BE49-F238E27FC236}">
                <a16:creationId xmlns:a16="http://schemas.microsoft.com/office/drawing/2014/main" id="{65CE04A0-8192-4143-A177-D8B72CD943A7}"/>
              </a:ext>
            </a:extLst>
          </p:cNvPr>
          <p:cNvSpPr/>
          <p:nvPr/>
        </p:nvSpPr>
        <p:spPr>
          <a:xfrm>
            <a:off x="6511284" y="542721"/>
            <a:ext cx="302472" cy="1482213"/>
          </a:xfrm>
          <a:prstGeom prst="leftBrace">
            <a:avLst>
              <a:gd name="adj1" fmla="val 53312"/>
              <a:gd name="adj2" fmla="val 2164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6B8BC4-E824-4767-B3A2-EA4463AEBE10}"/>
              </a:ext>
            </a:extLst>
          </p:cNvPr>
          <p:cNvSpPr/>
          <p:nvPr/>
        </p:nvSpPr>
        <p:spPr>
          <a:xfrm>
            <a:off x="4889090" y="662161"/>
            <a:ext cx="1622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2400" dirty="0">
                <a:solidFill>
                  <a:prstClr val="black"/>
                </a:solidFill>
              </a:rPr>
              <a:t>*a</a:t>
            </a:r>
            <a:r>
              <a:rPr lang="ja-JP" altLang="en-US" sz="2400" dirty="0"/>
              <a:t> ⇔ </a:t>
            </a:r>
            <a:r>
              <a:rPr lang="en-US" altLang="ja-JP" sz="2400" dirty="0">
                <a:solidFill>
                  <a:prstClr val="black"/>
                </a:solidFill>
              </a:rPr>
              <a:t>a[0]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EF6882D-C98D-4548-A544-0C3CC2B88E8C}"/>
              </a:ext>
            </a:extLst>
          </p:cNvPr>
          <p:cNvSpPr/>
          <p:nvPr/>
        </p:nvSpPr>
        <p:spPr>
          <a:xfrm>
            <a:off x="4136916" y="2263949"/>
            <a:ext cx="2374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prstClr val="black"/>
                </a:solidFill>
              </a:rPr>
              <a:t>*(a + 1)</a:t>
            </a:r>
            <a:r>
              <a:rPr lang="ja-JP" altLang="en-US" sz="2400" dirty="0"/>
              <a:t> ⇔ </a:t>
            </a:r>
            <a:r>
              <a:rPr lang="en-US" altLang="ja-JP" sz="2400" dirty="0">
                <a:solidFill>
                  <a:prstClr val="black"/>
                </a:solidFill>
              </a:rPr>
              <a:t>a[1]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027861C-CDAE-4761-B139-E87FF5D40FF9}"/>
              </a:ext>
            </a:extLst>
          </p:cNvPr>
          <p:cNvSpPr/>
          <p:nvPr/>
        </p:nvSpPr>
        <p:spPr>
          <a:xfrm>
            <a:off x="4136916" y="3789481"/>
            <a:ext cx="2374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prstClr val="black"/>
                </a:solidFill>
              </a:rPr>
              <a:t>*(a + 2)</a:t>
            </a:r>
            <a:r>
              <a:rPr lang="ja-JP" altLang="en-US" sz="2400" dirty="0"/>
              <a:t> ⇔ </a:t>
            </a:r>
            <a:r>
              <a:rPr lang="en-US" altLang="ja-JP" sz="2400" dirty="0">
                <a:solidFill>
                  <a:prstClr val="black"/>
                </a:solidFill>
              </a:rPr>
              <a:t>a[2]</a:t>
            </a:r>
          </a:p>
        </p:txBody>
      </p:sp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02AA2211-8985-4A4D-81D0-A625ED99D98E}"/>
              </a:ext>
            </a:extLst>
          </p:cNvPr>
          <p:cNvSpPr/>
          <p:nvPr/>
        </p:nvSpPr>
        <p:spPr>
          <a:xfrm>
            <a:off x="6514972" y="2155004"/>
            <a:ext cx="302472" cy="1482213"/>
          </a:xfrm>
          <a:prstGeom prst="leftBrace">
            <a:avLst>
              <a:gd name="adj1" fmla="val 53312"/>
              <a:gd name="adj2" fmla="val 2164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9C50B6EE-3B4C-463F-8F35-BB7868AA8F9F}"/>
              </a:ext>
            </a:extLst>
          </p:cNvPr>
          <p:cNvSpPr/>
          <p:nvPr/>
        </p:nvSpPr>
        <p:spPr>
          <a:xfrm>
            <a:off x="6514972" y="3686435"/>
            <a:ext cx="302472" cy="1482213"/>
          </a:xfrm>
          <a:prstGeom prst="leftBrace">
            <a:avLst>
              <a:gd name="adj1" fmla="val 53312"/>
              <a:gd name="adj2" fmla="val 2164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6F1F68-ADFD-4FB0-ADE5-7EE7ED745207}"/>
              </a:ext>
            </a:extLst>
          </p:cNvPr>
          <p:cNvSpPr txBox="1"/>
          <p:nvPr/>
        </p:nvSpPr>
        <p:spPr>
          <a:xfrm>
            <a:off x="353962" y="5282120"/>
            <a:ext cx="5899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配列はメモリ上で連続している</a:t>
            </a:r>
          </a:p>
        </p:txBody>
      </p:sp>
    </p:spTree>
    <p:extLst>
      <p:ext uri="{BB962C8B-B14F-4D97-AF65-F5344CB8AC3E}">
        <p14:creationId xmlns:p14="http://schemas.microsoft.com/office/powerpoint/2010/main" val="356914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家">
            <a:extLst>
              <a:ext uri="{FF2B5EF4-FFF2-40B4-BE49-F238E27FC236}">
                <a16:creationId xmlns:a16="http://schemas.microsoft.com/office/drawing/2014/main" id="{95A80173-5BD7-4890-8641-E9359D312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716" y="3227437"/>
            <a:ext cx="2686666" cy="2686666"/>
          </a:xfrm>
          <a:prstGeom prst="rect">
            <a:avLst/>
          </a:prstGeom>
        </p:spPr>
      </p:pic>
      <p:pic>
        <p:nvPicPr>
          <p:cNvPr id="6" name="グラフィックス 5" descr="家">
            <a:extLst>
              <a:ext uri="{FF2B5EF4-FFF2-40B4-BE49-F238E27FC236}">
                <a16:creationId xmlns:a16="http://schemas.microsoft.com/office/drawing/2014/main" id="{D7122C7D-882C-4931-B143-18084076D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3470" y="3227437"/>
            <a:ext cx="2686666" cy="2686666"/>
          </a:xfrm>
          <a:prstGeom prst="rect">
            <a:avLst/>
          </a:prstGeom>
        </p:spPr>
      </p:pic>
      <p:pic>
        <p:nvPicPr>
          <p:cNvPr id="7" name="グラフィックス 6" descr="家">
            <a:extLst>
              <a:ext uri="{FF2B5EF4-FFF2-40B4-BE49-F238E27FC236}">
                <a16:creationId xmlns:a16="http://schemas.microsoft.com/office/drawing/2014/main" id="{E015E626-F38D-4D75-BF41-7018D633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0136" y="3289896"/>
            <a:ext cx="2686666" cy="2686666"/>
          </a:xfrm>
          <a:prstGeom prst="rect">
            <a:avLst/>
          </a:prstGeom>
        </p:spPr>
      </p:pic>
      <p:pic>
        <p:nvPicPr>
          <p:cNvPr id="8" name="グラフィックス 7" descr="家">
            <a:extLst>
              <a:ext uri="{FF2B5EF4-FFF2-40B4-BE49-F238E27FC236}">
                <a16:creationId xmlns:a16="http://schemas.microsoft.com/office/drawing/2014/main" id="{403D7B59-086B-44DD-B059-8E5FBB75F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4618" y="3227437"/>
            <a:ext cx="2686666" cy="2686666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B6AF861-E479-4831-8D84-A7A98E31D4FE}"/>
              </a:ext>
            </a:extLst>
          </p:cNvPr>
          <p:cNvSpPr/>
          <p:nvPr/>
        </p:nvSpPr>
        <p:spPr>
          <a:xfrm>
            <a:off x="801328" y="5718465"/>
            <a:ext cx="2448234" cy="516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10-9-2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8F9A859-B46F-419B-B5DD-94313CBFD8EB}"/>
              </a:ext>
            </a:extLst>
          </p:cNvPr>
          <p:cNvSpPr/>
          <p:nvPr/>
        </p:nvSpPr>
        <p:spPr>
          <a:xfrm>
            <a:off x="3400732" y="5687236"/>
            <a:ext cx="2448234" cy="516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10-9-3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0A3F61-285B-4F0F-A9DA-FA240B7D334D}"/>
              </a:ext>
            </a:extLst>
          </p:cNvPr>
          <p:cNvSpPr/>
          <p:nvPr/>
        </p:nvSpPr>
        <p:spPr>
          <a:xfrm>
            <a:off x="6151306" y="5687235"/>
            <a:ext cx="2448234" cy="516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10-9-4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9D5933-8F23-4A08-9515-AB847B7293D0}"/>
              </a:ext>
            </a:extLst>
          </p:cNvPr>
          <p:cNvSpPr/>
          <p:nvPr/>
        </p:nvSpPr>
        <p:spPr>
          <a:xfrm>
            <a:off x="8933834" y="5656006"/>
            <a:ext cx="2448234" cy="516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10-9-5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86854AF3-6412-4C74-9BF0-06A225BB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04" y="881437"/>
            <a:ext cx="10864648" cy="2119133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家には住所がある</a:t>
            </a:r>
            <a:endParaRPr lang="en-US" altLang="ja-JP" sz="36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3600" dirty="0"/>
              <a:t>誰の家がどこにあるかが分かる</a:t>
            </a:r>
          </a:p>
        </p:txBody>
      </p:sp>
    </p:spTree>
    <p:extLst>
      <p:ext uri="{BB962C8B-B14F-4D97-AF65-F5344CB8AC3E}">
        <p14:creationId xmlns:p14="http://schemas.microsoft.com/office/powerpoint/2010/main" val="1676265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064A63-BA43-49BF-9B2E-D791FF46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配列とポインタ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0AE25E-B6B8-477D-B57D-899BE1599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ポインタ演算の不思議な性質のおかげ</a:t>
            </a:r>
            <a:r>
              <a:rPr kumimoji="1" lang="ja-JP" altLang="en-US" sz="4000" dirty="0" err="1"/>
              <a:t>て</a:t>
            </a:r>
            <a:endParaRPr kumimoji="1" lang="en-US" altLang="ja-JP" sz="4000" dirty="0"/>
          </a:p>
          <a:p>
            <a:pPr marL="457200" lvl="1" indent="0">
              <a:buNone/>
            </a:pPr>
            <a:r>
              <a:rPr kumimoji="1" lang="ja-JP" altLang="en-US" sz="4000" dirty="0"/>
              <a:t>配列とポインタ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 sz="4000" dirty="0"/>
              <a:t>が</a:t>
            </a:r>
            <a:r>
              <a:rPr kumimoji="1" lang="ja-JP" altLang="en-US" sz="4000" b="1" u="sng" dirty="0"/>
              <a:t>ほとんど</a:t>
            </a:r>
            <a:r>
              <a:rPr kumimoji="1" lang="ja-JP" altLang="en-US" sz="4000" dirty="0"/>
              <a:t>似たようなものとみなせる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en-US" altLang="ja-JP" sz="2400" dirty="0"/>
              <a:t>※</a:t>
            </a:r>
            <a:r>
              <a:rPr kumimoji="1" lang="ja-JP" altLang="en-US" sz="2400" dirty="0"/>
              <a:t>厳密にはポインタ</a:t>
            </a:r>
            <a:r>
              <a:rPr lang="ja-JP" altLang="en-US" sz="2400" dirty="0"/>
              <a:t>と配列は完全に同じではないのだが、詳しくは割愛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136617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FE7D5-6210-443A-AFB5-30040977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ポインタの応用</a:t>
            </a:r>
            <a:r>
              <a:rPr kumimoji="1"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C7C6A3-9912-4CBD-A2E3-E3D147591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27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DF97A-935C-4468-8BAC-9E00A19E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関数に配列を渡す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FD434F-17CA-481D-B36A-78256293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825625"/>
            <a:ext cx="11253019" cy="629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復習</a:t>
            </a:r>
            <a:r>
              <a:rPr lang="en-US" altLang="ja-JP" dirty="0"/>
              <a:t>)</a:t>
            </a:r>
            <a:r>
              <a:rPr lang="ja-JP" altLang="en-US" dirty="0"/>
              <a:t>関数に値</a:t>
            </a:r>
            <a:r>
              <a:rPr lang="en-US" altLang="ja-JP" dirty="0"/>
              <a:t>(=</a:t>
            </a:r>
            <a:r>
              <a:rPr lang="ja-JP" altLang="en-US" dirty="0"/>
              <a:t>変数</a:t>
            </a:r>
            <a:r>
              <a:rPr lang="en-US" altLang="ja-JP" dirty="0"/>
              <a:t>)</a:t>
            </a:r>
            <a:r>
              <a:rPr lang="ja-JP" altLang="en-US" dirty="0"/>
              <a:t>を渡すと、その値が仮引数にコピーされる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09382EC-05DE-46E9-80A3-5E009A39FD78}"/>
              </a:ext>
            </a:extLst>
          </p:cNvPr>
          <p:cNvSpPr/>
          <p:nvPr/>
        </p:nvSpPr>
        <p:spPr>
          <a:xfrm>
            <a:off x="3048000" y="4001294"/>
            <a:ext cx="5321710" cy="2062103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func(</a:t>
            </a:r>
            <a:r>
              <a:rPr lang="fr-FR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fr-F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6678A2-F89B-42FD-AC47-9A25E74358D1}"/>
              </a:ext>
            </a:extLst>
          </p:cNvPr>
          <p:cNvSpPr/>
          <p:nvPr/>
        </p:nvSpPr>
        <p:spPr>
          <a:xfrm>
            <a:off x="3048000" y="2590543"/>
            <a:ext cx="2813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ja-JP" altLang="en-US" sz="3200" u="sng" dirty="0">
                <a:solidFill>
                  <a:srgbClr val="000000"/>
                </a:solidFill>
                <a:latin typeface="Consolas" panose="020B0609020204030204" pitchFamily="49" charset="0"/>
              </a:rPr>
              <a:t>〇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3200" u="sng" dirty="0">
                <a:solidFill>
                  <a:srgbClr val="000000"/>
                </a:solidFill>
                <a:latin typeface="Consolas" panose="020B0609020204030204" pitchFamily="49" charset="0"/>
              </a:rPr>
              <a:t>□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2110A91-E063-40DC-88A3-7871B844D33C}"/>
              </a:ext>
            </a:extLst>
          </p:cNvPr>
          <p:cNvCxnSpPr/>
          <p:nvPr/>
        </p:nvCxnSpPr>
        <p:spPr>
          <a:xfrm>
            <a:off x="4564626" y="3060290"/>
            <a:ext cx="1531374" cy="1106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472A0F1-A541-4A0E-88BE-54678D814D69}"/>
              </a:ext>
            </a:extLst>
          </p:cNvPr>
          <p:cNvCxnSpPr>
            <a:cxnSpLocks/>
          </p:cNvCxnSpPr>
          <p:nvPr/>
        </p:nvCxnSpPr>
        <p:spPr>
          <a:xfrm>
            <a:off x="5330313" y="3060290"/>
            <a:ext cx="2412590" cy="1056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3CD80B-DEDB-4316-9E28-B68A4FDCBE7B}"/>
              </a:ext>
            </a:extLst>
          </p:cNvPr>
          <p:cNvSpPr txBox="1"/>
          <p:nvPr/>
        </p:nvSpPr>
        <p:spPr>
          <a:xfrm>
            <a:off x="6972300" y="2812951"/>
            <a:ext cx="3867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〇、□の値が</a:t>
            </a:r>
            <a:endParaRPr kumimoji="1" lang="en-US" altLang="ja-JP" sz="2400" dirty="0"/>
          </a:p>
          <a:p>
            <a:r>
              <a:rPr lang="en-US" altLang="ja-JP" sz="2400" dirty="0"/>
              <a:t>x, y</a:t>
            </a:r>
            <a:r>
              <a:rPr lang="ja-JP" altLang="en-US" sz="2400" dirty="0"/>
              <a:t>にコピー</a:t>
            </a:r>
            <a:r>
              <a:rPr lang="en-US" altLang="ja-JP" sz="2400" dirty="0"/>
              <a:t>(=</a:t>
            </a:r>
            <a:r>
              <a:rPr lang="ja-JP" altLang="en-US" sz="2400" dirty="0"/>
              <a:t>代入</a:t>
            </a:r>
            <a:r>
              <a:rPr lang="en-US" altLang="ja-JP" sz="2400" dirty="0"/>
              <a:t>)</a:t>
            </a:r>
            <a:r>
              <a:rPr lang="ja-JP" altLang="en-US" sz="2400" dirty="0"/>
              <a:t>される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72988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9467C-59E6-41FC-9733-A1B89DB5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関数に配列を渡す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D4FA88-6F2E-462C-B0B4-445814DD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ja-JP" altLang="en-US" dirty="0">
                <a:solidFill>
                  <a:prstClr val="black"/>
                </a:solidFill>
              </a:rPr>
              <a:t>配列を渡すと、</a:t>
            </a:r>
            <a:br>
              <a:rPr lang="en-US" altLang="ja-JP" dirty="0">
                <a:solidFill>
                  <a:prstClr val="black"/>
                </a:solidFill>
              </a:rPr>
            </a:br>
            <a:r>
              <a:rPr lang="ja-JP" altLang="en-US" dirty="0">
                <a:solidFill>
                  <a:prstClr val="black"/>
                </a:solidFill>
              </a:rPr>
              <a:t>配列の値を仮引数にコピーされる？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2E1C63A0-BAF3-4B02-B5B1-BC43A65CE308}"/>
              </a:ext>
            </a:extLst>
          </p:cNvPr>
          <p:cNvGrpSpPr/>
          <p:nvPr/>
        </p:nvGrpSpPr>
        <p:grpSpPr>
          <a:xfrm>
            <a:off x="2856271" y="3200469"/>
            <a:ext cx="7323150" cy="3417767"/>
            <a:chOff x="3143864" y="2894133"/>
            <a:chExt cx="7323150" cy="3417767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24CAB12-1D0F-40BA-B7E1-730735701062}"/>
                </a:ext>
              </a:extLst>
            </p:cNvPr>
            <p:cNvSpPr/>
            <p:nvPr/>
          </p:nvSpPr>
          <p:spPr>
            <a:xfrm>
              <a:off x="3143864" y="4249797"/>
              <a:ext cx="5107858" cy="2062103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fr-FR" altLang="ja-JP" sz="3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fr-FR" altLang="ja-JP" sz="3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func(</a:t>
              </a:r>
              <a:r>
                <a:rPr lang="fr-FR" altLang="ja-JP" sz="3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fr-FR" altLang="ja-JP" sz="3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a[5])</a:t>
              </a:r>
            </a:p>
            <a:p>
              <a:r>
                <a:rPr lang="fr-FR" altLang="ja-JP" sz="3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fr-FR" altLang="ja-JP" sz="3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...</a:t>
              </a:r>
            </a:p>
            <a:p>
              <a:r>
                <a:rPr lang="fr-FR" altLang="ja-JP" sz="3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1D3B0C8-7BFD-4EDD-855A-B6779F9418BA}"/>
                </a:ext>
              </a:extLst>
            </p:cNvPr>
            <p:cNvSpPr/>
            <p:nvPr/>
          </p:nvSpPr>
          <p:spPr>
            <a:xfrm>
              <a:off x="3143864" y="2894133"/>
              <a:ext cx="236154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func</a:t>
              </a:r>
              <a:r>
                <a:rPr lang="en-US" altLang="ja-JP" sz="3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ja-JP" altLang="en-US" sz="3200" u="sng" dirty="0">
                  <a:solidFill>
                    <a:srgbClr val="000000"/>
                  </a:solidFill>
                  <a:latin typeface="Consolas" panose="020B0609020204030204" pitchFamily="49" charset="0"/>
                </a:rPr>
                <a:t>配列</a:t>
              </a:r>
              <a:r>
                <a:rPr lang="en-US" altLang="ja-JP" sz="3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10026E95-7C40-4FFC-98FB-D50CC94A984D}"/>
                </a:ext>
              </a:extLst>
            </p:cNvPr>
            <p:cNvCxnSpPr>
              <a:cxnSpLocks/>
            </p:cNvCxnSpPr>
            <p:nvPr/>
          </p:nvCxnSpPr>
          <p:spPr>
            <a:xfrm>
              <a:off x="4762499" y="3411340"/>
              <a:ext cx="1429365" cy="10035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6D69179-AF26-451C-9BBD-9859396450A7}"/>
                </a:ext>
              </a:extLst>
            </p:cNvPr>
            <p:cNvSpPr txBox="1"/>
            <p:nvPr/>
          </p:nvSpPr>
          <p:spPr>
            <a:xfrm>
              <a:off x="6599249" y="3096555"/>
              <a:ext cx="3867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配列の値が</a:t>
              </a:r>
              <a:r>
                <a:rPr kumimoji="1" lang="en-US" altLang="ja-JP" sz="2400" dirty="0"/>
                <a:t>a</a:t>
              </a:r>
              <a:r>
                <a:rPr kumimoji="1" lang="ja-JP" altLang="en-US" sz="2400" dirty="0"/>
                <a:t>にコピーされる</a:t>
              </a:r>
              <a:r>
                <a:rPr kumimoji="1" lang="en-US" altLang="ja-JP" sz="2400" dirty="0"/>
                <a:t>(</a:t>
              </a:r>
              <a:r>
                <a:rPr kumimoji="1" lang="ja-JP" altLang="en-US" sz="2400" dirty="0"/>
                <a:t>？</a:t>
              </a:r>
              <a:r>
                <a:rPr kumimoji="1" lang="en-US" altLang="ja-JP" sz="2400" dirty="0"/>
                <a:t>)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2231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D4FA88-6F2E-462C-B0B4-445814DD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ja-JP" altLang="en-US" dirty="0">
                <a:solidFill>
                  <a:prstClr val="black"/>
                </a:solidFill>
              </a:rPr>
              <a:t>配列を渡すと、</a:t>
            </a:r>
            <a:br>
              <a:rPr lang="en-US" altLang="ja-JP" dirty="0">
                <a:solidFill>
                  <a:prstClr val="black"/>
                </a:solidFill>
              </a:rPr>
            </a:br>
            <a:r>
              <a:rPr lang="ja-JP" altLang="en-US" dirty="0">
                <a:solidFill>
                  <a:prstClr val="black"/>
                </a:solidFill>
              </a:rPr>
              <a:t>配列の値を仮引数にコピーされる？</a:t>
            </a:r>
            <a:endParaRPr lang="en-US" altLang="ja-JP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kumimoji="1" lang="ja-JP" altLang="en-US" dirty="0">
                <a:solidFill>
                  <a:prstClr val="black"/>
                </a:solidFill>
              </a:rPr>
              <a:t>文法的に無理</a:t>
            </a: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F9467C-59E6-41FC-9733-A1B89DB5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関数に配列を渡す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EA60FE1-F74A-4AB3-BEF4-11A66D3806C9}"/>
              </a:ext>
            </a:extLst>
          </p:cNvPr>
          <p:cNvGrpSpPr/>
          <p:nvPr/>
        </p:nvGrpSpPr>
        <p:grpSpPr>
          <a:xfrm>
            <a:off x="2856271" y="3200469"/>
            <a:ext cx="7323150" cy="3417767"/>
            <a:chOff x="3143864" y="2894133"/>
            <a:chExt cx="7323150" cy="3417767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53A54CE-314D-4603-84F1-3ADB537B0DF2}"/>
                </a:ext>
              </a:extLst>
            </p:cNvPr>
            <p:cNvSpPr/>
            <p:nvPr/>
          </p:nvSpPr>
          <p:spPr>
            <a:xfrm>
              <a:off x="3143864" y="4249797"/>
              <a:ext cx="5107858" cy="2062103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fr-FR" altLang="ja-JP" sz="3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fr-FR" altLang="ja-JP" sz="3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func(</a:t>
              </a:r>
              <a:r>
                <a:rPr lang="fr-FR" altLang="ja-JP" sz="3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fr-FR" altLang="ja-JP" sz="3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a[5])</a:t>
              </a:r>
            </a:p>
            <a:p>
              <a:r>
                <a:rPr lang="fr-FR" altLang="ja-JP" sz="3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fr-FR" altLang="ja-JP" sz="3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...</a:t>
              </a:r>
            </a:p>
            <a:p>
              <a:r>
                <a:rPr lang="fr-FR" altLang="ja-JP" sz="3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18EDDD3-CEE8-4320-A817-5011B445956A}"/>
                </a:ext>
              </a:extLst>
            </p:cNvPr>
            <p:cNvSpPr/>
            <p:nvPr/>
          </p:nvSpPr>
          <p:spPr>
            <a:xfrm>
              <a:off x="3143864" y="2894133"/>
              <a:ext cx="236154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func</a:t>
              </a:r>
              <a:r>
                <a:rPr lang="en-US" altLang="ja-JP" sz="3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ja-JP" altLang="en-US" sz="3200" u="sng" dirty="0">
                  <a:solidFill>
                    <a:srgbClr val="000000"/>
                  </a:solidFill>
                  <a:latin typeface="Consolas" panose="020B0609020204030204" pitchFamily="49" charset="0"/>
                </a:rPr>
                <a:t>配列</a:t>
              </a:r>
              <a:r>
                <a:rPr lang="en-US" altLang="ja-JP" sz="3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7535E292-2457-448B-8E5C-7EA4663B3656}"/>
                </a:ext>
              </a:extLst>
            </p:cNvPr>
            <p:cNvCxnSpPr>
              <a:cxnSpLocks/>
            </p:cNvCxnSpPr>
            <p:nvPr/>
          </p:nvCxnSpPr>
          <p:spPr>
            <a:xfrm>
              <a:off x="4762499" y="3411340"/>
              <a:ext cx="1429365" cy="10035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41693EE-D699-4D8C-969F-DDF27654DBF1}"/>
                </a:ext>
              </a:extLst>
            </p:cNvPr>
            <p:cNvSpPr txBox="1"/>
            <p:nvPr/>
          </p:nvSpPr>
          <p:spPr>
            <a:xfrm>
              <a:off x="6599249" y="3096555"/>
              <a:ext cx="3867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配列の値が</a:t>
              </a:r>
              <a:r>
                <a:rPr kumimoji="1" lang="en-US" altLang="ja-JP" sz="2400" dirty="0"/>
                <a:t>a</a:t>
              </a:r>
              <a:r>
                <a:rPr kumimoji="1" lang="ja-JP" altLang="en-US" sz="2400" dirty="0"/>
                <a:t>にコピーされる</a:t>
              </a:r>
              <a:r>
                <a:rPr kumimoji="1" lang="en-US" altLang="ja-JP" sz="2400" dirty="0"/>
                <a:t>(</a:t>
              </a:r>
              <a:r>
                <a:rPr kumimoji="1" lang="ja-JP" altLang="en-US" sz="2400" dirty="0"/>
                <a:t>？</a:t>
              </a:r>
              <a:r>
                <a:rPr kumimoji="1" lang="en-US" altLang="ja-JP" sz="2400" dirty="0"/>
                <a:t>)</a:t>
              </a:r>
              <a:endParaRPr kumimoji="1" lang="ja-JP" altLang="en-US" sz="2400" dirty="0"/>
            </a:p>
          </p:txBody>
        </p:sp>
      </p:grpSp>
      <p:sp>
        <p:nvSpPr>
          <p:cNvPr id="7" name="乗算記号 6">
            <a:extLst>
              <a:ext uri="{FF2B5EF4-FFF2-40B4-BE49-F238E27FC236}">
                <a16:creationId xmlns:a16="http://schemas.microsoft.com/office/drawing/2014/main" id="{F8D38BAD-E71F-4CAE-B23E-33EA435CF60D}"/>
              </a:ext>
            </a:extLst>
          </p:cNvPr>
          <p:cNvSpPr/>
          <p:nvPr/>
        </p:nvSpPr>
        <p:spPr>
          <a:xfrm>
            <a:off x="231633" y="2099279"/>
            <a:ext cx="12160045" cy="5243958"/>
          </a:xfrm>
          <a:prstGeom prst="mathMultiply">
            <a:avLst>
              <a:gd name="adj1" fmla="val 5021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026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9467C-59E6-41FC-9733-A1B89DB5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関数に配列を渡す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D4FA88-6F2E-462C-B0B4-445814DD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ja-JP" altLang="en-US" dirty="0">
                <a:solidFill>
                  <a:prstClr val="black"/>
                </a:solidFill>
              </a:rPr>
              <a:t>配列を渡して、</a:t>
            </a:r>
            <a:br>
              <a:rPr lang="en-US" altLang="ja-JP" dirty="0">
                <a:solidFill>
                  <a:prstClr val="black"/>
                </a:solidFill>
              </a:rPr>
            </a:br>
            <a:r>
              <a:rPr lang="ja-JP" altLang="en-US" dirty="0">
                <a:solidFill>
                  <a:prstClr val="black"/>
                </a:solidFill>
              </a:rPr>
              <a:t>配列の値を仮引数にコピーするような処理は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ja-JP" altLang="en-US" dirty="0">
                <a:solidFill>
                  <a:prstClr val="black"/>
                </a:solidFill>
              </a:rPr>
              <a:t>文法的に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r>
              <a:rPr lang="ja-JP" altLang="en-US" dirty="0">
                <a:solidFill>
                  <a:prstClr val="black"/>
                </a:solidFill>
              </a:rPr>
              <a:t>書けない</a:t>
            </a:r>
            <a:endParaRPr lang="en-US" altLang="ja-JP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ja-JP" sz="1600" dirty="0">
                <a:solidFill>
                  <a:prstClr val="black"/>
                </a:solidFill>
              </a:rPr>
              <a:t>(</a:t>
            </a:r>
            <a:r>
              <a:rPr lang="ja-JP" altLang="en-US" sz="1600" dirty="0">
                <a:solidFill>
                  <a:prstClr val="black"/>
                </a:solidFill>
              </a:rPr>
              <a:t>構造体を使えば無理やりできなくもない</a:t>
            </a:r>
            <a:r>
              <a:rPr lang="en-US" altLang="ja-JP" sz="1600" dirty="0">
                <a:solidFill>
                  <a:prstClr val="black"/>
                </a:solidFill>
              </a:rPr>
              <a:t>(</a:t>
            </a:r>
            <a:r>
              <a:rPr lang="ja-JP" altLang="en-US" sz="1600" dirty="0">
                <a:solidFill>
                  <a:prstClr val="black"/>
                </a:solidFill>
              </a:rPr>
              <a:t>割愛</a:t>
            </a:r>
            <a:r>
              <a:rPr lang="en-US" altLang="ja-JP" sz="1600" dirty="0">
                <a:solidFill>
                  <a:prstClr val="black"/>
                </a:solidFill>
              </a:rPr>
              <a:t>)</a:t>
            </a:r>
            <a:r>
              <a:rPr lang="ja-JP" altLang="en-US" sz="1600" dirty="0">
                <a:solidFill>
                  <a:prstClr val="black"/>
                </a:solidFill>
              </a:rPr>
              <a:t>が、コピー処理で重くなるためあまりやりたくない</a:t>
            </a:r>
            <a:r>
              <a:rPr lang="en-US" altLang="ja-JP" sz="1600" dirty="0">
                <a:solidFill>
                  <a:prstClr val="black"/>
                </a:solidFill>
              </a:rPr>
              <a:t>)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ja-JP" altLang="en-US" sz="3200" dirty="0">
                <a:solidFill>
                  <a:prstClr val="black"/>
                </a:solidFill>
              </a:rPr>
              <a:t>代わりにポインタとして配列を渡す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29713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852CC-C326-43D7-8BB3-AAE30976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関数に配列を渡す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8AF7468-F1F8-4B7D-A19F-F8FBF538558A}"/>
              </a:ext>
            </a:extLst>
          </p:cNvPr>
          <p:cNvSpPr/>
          <p:nvPr/>
        </p:nvSpPr>
        <p:spPr>
          <a:xfrm>
            <a:off x="1310148" y="2428086"/>
            <a:ext cx="65876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showArray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*a,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A96BDD-CCF4-4F2B-9CEF-F6402E14F334}"/>
              </a:ext>
            </a:extLst>
          </p:cNvPr>
          <p:cNvSpPr txBox="1"/>
          <p:nvPr/>
        </p:nvSpPr>
        <p:spPr>
          <a:xfrm>
            <a:off x="7765026" y="1629697"/>
            <a:ext cx="3855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Consolas" panose="020B0609020204030204" pitchFamily="49" charset="0"/>
              </a:rPr>
              <a:t>a[]</a:t>
            </a:r>
            <a:r>
              <a:rPr kumimoji="1" lang="ja-JP" altLang="en-US" sz="3200" b="1" dirty="0"/>
              <a:t>と書いても同じ</a:t>
            </a:r>
            <a:endParaRPr kumimoji="1" lang="en-US" altLang="ja-JP" sz="3200" b="1" dirty="0"/>
          </a:p>
          <a:p>
            <a:r>
              <a:rPr lang="ja-JP" altLang="en-US" sz="3200" dirty="0"/>
              <a:t>要素数を渡しておく</a:t>
            </a:r>
            <a:endParaRPr kumimoji="1" lang="ja-JP" altLang="en-US" sz="32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1A1F270-90D6-491D-883F-82FC27B06B23}"/>
              </a:ext>
            </a:extLst>
          </p:cNvPr>
          <p:cNvCxnSpPr/>
          <p:nvPr/>
        </p:nvCxnSpPr>
        <p:spPr>
          <a:xfrm flipH="1">
            <a:off x="5383161" y="1954161"/>
            <a:ext cx="2344994" cy="538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0E603EC-241F-4EB7-BE38-A5FC6B273BA7}"/>
              </a:ext>
            </a:extLst>
          </p:cNvPr>
          <p:cNvCxnSpPr>
            <a:cxnSpLocks/>
          </p:cNvCxnSpPr>
          <p:nvPr/>
        </p:nvCxnSpPr>
        <p:spPr>
          <a:xfrm flipH="1">
            <a:off x="6743700" y="2416944"/>
            <a:ext cx="1021326" cy="164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36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852CC-C326-43D7-8BB3-AAE30976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関数に配列を渡す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8AF7468-F1F8-4B7D-A19F-F8FBF538558A}"/>
              </a:ext>
            </a:extLst>
          </p:cNvPr>
          <p:cNvSpPr/>
          <p:nvPr/>
        </p:nvSpPr>
        <p:spPr>
          <a:xfrm>
            <a:off x="1310148" y="2428086"/>
            <a:ext cx="65876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showArray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*a,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0E603EC-241F-4EB7-BE38-A5FC6B273BA7}"/>
              </a:ext>
            </a:extLst>
          </p:cNvPr>
          <p:cNvCxnSpPr>
            <a:cxnSpLocks/>
          </p:cNvCxnSpPr>
          <p:nvPr/>
        </p:nvCxnSpPr>
        <p:spPr>
          <a:xfrm flipH="1" flipV="1">
            <a:off x="6157452" y="4623620"/>
            <a:ext cx="1401096" cy="650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B1C585-C5D9-4A6C-8BB4-A6075D56ACD4}"/>
              </a:ext>
            </a:extLst>
          </p:cNvPr>
          <p:cNvSpPr txBox="1"/>
          <p:nvPr/>
        </p:nvSpPr>
        <p:spPr>
          <a:xfrm>
            <a:off x="7558548" y="4982081"/>
            <a:ext cx="3323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Consolas" panose="020B0609020204030204" pitchFamily="49" charset="0"/>
              </a:rPr>
              <a:t>a[</a:t>
            </a:r>
            <a:r>
              <a:rPr kumimoji="1" lang="en-US" altLang="ja-JP" sz="3200" dirty="0" err="1">
                <a:latin typeface="Consolas" panose="020B0609020204030204" pitchFamily="49" charset="0"/>
              </a:rPr>
              <a:t>i</a:t>
            </a:r>
            <a:r>
              <a:rPr kumimoji="1" lang="en-US" altLang="ja-JP" sz="3200" dirty="0">
                <a:latin typeface="Consolas" panose="020B0609020204030204" pitchFamily="49" charset="0"/>
              </a:rPr>
              <a:t>]</a:t>
            </a:r>
            <a:r>
              <a:rPr kumimoji="1" lang="ja-JP" altLang="en-US" sz="3200" dirty="0">
                <a:latin typeface="Consolas" panose="020B0609020204030204" pitchFamily="49" charset="0"/>
              </a:rPr>
              <a:t>⇔</a:t>
            </a:r>
            <a:r>
              <a:rPr kumimoji="1" lang="en-US" altLang="ja-JP" sz="3200" dirty="0">
                <a:latin typeface="Consolas" panose="020B0609020204030204" pitchFamily="49" charset="0"/>
              </a:rPr>
              <a:t>*(a + </a:t>
            </a:r>
            <a:r>
              <a:rPr kumimoji="1" lang="en-US" altLang="ja-JP" sz="3200" dirty="0" err="1">
                <a:latin typeface="Consolas" panose="020B0609020204030204" pitchFamily="49" charset="0"/>
              </a:rPr>
              <a:t>i</a:t>
            </a:r>
            <a:r>
              <a:rPr kumimoji="1" lang="en-US" altLang="ja-JP" sz="3200" dirty="0">
                <a:latin typeface="Consolas" panose="020B0609020204030204" pitchFamily="49" charset="0"/>
              </a:rPr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9602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FB4139-2C22-4469-8F76-D41C20830682}"/>
              </a:ext>
            </a:extLst>
          </p:cNvPr>
          <p:cNvSpPr/>
          <p:nvPr/>
        </p:nvSpPr>
        <p:spPr>
          <a:xfrm>
            <a:off x="857865" y="428178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showArray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*a,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x[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showArray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(x,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735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B53F16-45B3-45BD-B2BE-63C36135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関数に配列を渡す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2A726E-FFAA-42B3-837F-EB3256E6E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アドレスを渡しているため、配列の値を間接的に見ている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関数内で配列をいじるともとの配列も書き換わるので注意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040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4FCEB67D-8964-4ACF-9803-313EA34E5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72146"/>
              </p:ext>
            </p:extLst>
          </p:nvPr>
        </p:nvGraphicFramePr>
        <p:xfrm>
          <a:off x="6939116" y="117833"/>
          <a:ext cx="4312264" cy="6622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132">
                  <a:extLst>
                    <a:ext uri="{9D8B030D-6E8A-4147-A177-3AD203B41FA5}">
                      <a16:colId xmlns:a16="http://schemas.microsoft.com/office/drawing/2014/main" val="580430110"/>
                    </a:ext>
                  </a:extLst>
                </a:gridCol>
                <a:gridCol w="2156132">
                  <a:extLst>
                    <a:ext uri="{9D8B030D-6E8A-4147-A177-3AD203B41FA5}">
                      <a16:colId xmlns:a16="http://schemas.microsoft.com/office/drawing/2014/main" val="1040683631"/>
                    </a:ext>
                  </a:extLst>
                </a:gridCol>
              </a:tblGrid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アドレス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データ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07094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0123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631790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335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712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02748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05727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82303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26819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627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7137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01861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903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12831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8095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9218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8823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310428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16F340E-6B99-447C-AFF5-F41C0E49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1" y="877529"/>
            <a:ext cx="6113207" cy="5488158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メモリにも住所がある</a:t>
            </a:r>
            <a:endParaRPr kumimoji="1" lang="en-US" altLang="ja-JP" sz="3600" dirty="0"/>
          </a:p>
          <a:p>
            <a:r>
              <a:rPr kumimoji="1" lang="ja-JP" altLang="en-US" sz="3600" dirty="0"/>
              <a:t>これをアドレスという</a:t>
            </a:r>
            <a:endParaRPr kumimoji="1" lang="en-US" altLang="ja-JP" sz="36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3600" dirty="0"/>
              <a:t>何のデータがどこにあるのかが分かる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683878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B53F16-45B3-45BD-B2BE-63C36135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関数に配列を渡す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2A726E-FFAA-42B3-837F-EB3256E6E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181" y="1825625"/>
            <a:ext cx="5316793" cy="4471936"/>
          </a:xfrm>
        </p:spPr>
        <p:txBody>
          <a:bodyPr>
            <a:normAutofit/>
          </a:bodyPr>
          <a:lstStyle/>
          <a:p>
            <a:r>
              <a:rPr lang="ja-JP" altLang="en-US" dirty="0"/>
              <a:t>配列</a:t>
            </a:r>
            <a:r>
              <a:rPr lang="en-US" altLang="ja-JP" dirty="0"/>
              <a:t>x</a:t>
            </a:r>
            <a:r>
              <a:rPr lang="ja-JP" altLang="en-US" dirty="0"/>
              <a:t>は</a:t>
            </a:r>
            <a:r>
              <a:rPr kumimoji="1" lang="ja-JP" altLang="en-US" dirty="0"/>
              <a:t>関数内ではポインタ</a:t>
            </a:r>
            <a:r>
              <a:rPr kumimoji="1" lang="en-US" altLang="ja-JP" dirty="0"/>
              <a:t>a</a:t>
            </a:r>
            <a:r>
              <a:rPr kumimoji="1" lang="ja-JP" altLang="en-US" dirty="0"/>
              <a:t>として扱われる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呼び出された関数にとっては、渡されたものが配列であることが分からない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このことを知っておくのは大事です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729E07-C0CC-4CBC-AAFA-1B620D7FD87C}"/>
              </a:ext>
            </a:extLst>
          </p:cNvPr>
          <p:cNvSpPr/>
          <p:nvPr/>
        </p:nvSpPr>
        <p:spPr>
          <a:xfrm>
            <a:off x="838200" y="389252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showArray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*a,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lvl="0"/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0"/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0"/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9BEE14-53E4-4469-A448-FF30CDB123CF}"/>
              </a:ext>
            </a:extLst>
          </p:cNvPr>
          <p:cNvSpPr/>
          <p:nvPr/>
        </p:nvSpPr>
        <p:spPr>
          <a:xfrm>
            <a:off x="838200" y="1825625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showArray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(x,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8B56ED1-88DA-4718-B1B9-C681C786541B}"/>
              </a:ext>
            </a:extLst>
          </p:cNvPr>
          <p:cNvCxnSpPr>
            <a:cxnSpLocks/>
          </p:cNvCxnSpPr>
          <p:nvPr/>
        </p:nvCxnSpPr>
        <p:spPr>
          <a:xfrm>
            <a:off x="2743200" y="2191881"/>
            <a:ext cx="1600200" cy="170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F05929F-0647-42A9-BFEB-910DF194C3B6}"/>
              </a:ext>
            </a:extLst>
          </p:cNvPr>
          <p:cNvCxnSpPr>
            <a:cxnSpLocks/>
          </p:cNvCxnSpPr>
          <p:nvPr/>
        </p:nvCxnSpPr>
        <p:spPr>
          <a:xfrm>
            <a:off x="3242380" y="2191881"/>
            <a:ext cx="2310388" cy="1796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AB4873-8A39-460E-A210-2EBE02EE9FDA}"/>
              </a:ext>
            </a:extLst>
          </p:cNvPr>
          <p:cNvSpPr txBox="1"/>
          <p:nvPr/>
        </p:nvSpPr>
        <p:spPr>
          <a:xfrm>
            <a:off x="350659" y="2788483"/>
            <a:ext cx="274546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/>
              <a:t>x</a:t>
            </a:r>
            <a:r>
              <a:rPr kumimoji="1" lang="ja-JP" altLang="en-US" sz="2400" dirty="0"/>
              <a:t>の値</a:t>
            </a:r>
            <a:r>
              <a:rPr kumimoji="1" lang="en-US" altLang="ja-JP" sz="2400" dirty="0"/>
              <a:t>(=&amp;x[0])</a:t>
            </a:r>
            <a:r>
              <a:rPr kumimoji="1" lang="ja-JP" altLang="en-US" sz="2400" dirty="0"/>
              <a:t>が</a:t>
            </a:r>
            <a:r>
              <a:rPr kumimoji="1" lang="en-US" altLang="ja-JP" sz="2400" dirty="0"/>
              <a:t>a</a:t>
            </a:r>
            <a:r>
              <a:rPr kumimoji="1" lang="ja-JP" altLang="en-US" sz="2400" dirty="0"/>
              <a:t>にコピーされる</a:t>
            </a:r>
          </a:p>
        </p:txBody>
      </p:sp>
    </p:spTree>
    <p:extLst>
      <p:ext uri="{BB962C8B-B14F-4D97-AF65-F5344CB8AC3E}">
        <p14:creationId xmlns:p14="http://schemas.microsoft.com/office/powerpoint/2010/main" val="23168759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87889-95D4-4817-A4F4-7C33966F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関数に配列を渡す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C5D54D-BBA8-4142-B66A-96FB0F25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多次元配列を渡すときの例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実際に使った試しがないため詳しくは割愛します</a:t>
            </a:r>
            <a:r>
              <a:rPr lang="en-US" altLang="ja-JP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32D6F2-0425-4872-9745-5CE2B0287C21}"/>
              </a:ext>
            </a:extLst>
          </p:cNvPr>
          <p:cNvSpPr/>
          <p:nvPr/>
        </p:nvSpPr>
        <p:spPr>
          <a:xfrm>
            <a:off x="1809135" y="3006864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showArray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a[][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(j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21387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CF237-E966-4D2C-B720-F11A42AE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関数に配列を渡す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060116-540C-4C3B-B970-4DD1E31C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文字列を渡すときは要素数の指定がいらない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‘\0’</a:t>
            </a:r>
            <a:r>
              <a:rPr kumimoji="1" lang="ja-JP" altLang="en-US" dirty="0"/>
              <a:t>で文字列の終端を判定できるため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/>
          </a:p>
          <a:p>
            <a:r>
              <a:rPr kumimoji="1" lang="ja-JP" altLang="en-US" dirty="0"/>
              <a:t>文字列を操作する関数</a:t>
            </a:r>
            <a:r>
              <a:rPr kumimoji="1" lang="ja-JP" altLang="en-US"/>
              <a:t>は</a:t>
            </a:r>
            <a:r>
              <a:rPr lang="ja-JP" altLang="en-US"/>
              <a:t>ポインタであることを意識すると簡潔</a:t>
            </a:r>
            <a:r>
              <a:rPr lang="ja-JP" altLang="en-US" dirty="0"/>
              <a:t>に書けることがある</a:t>
            </a:r>
            <a:r>
              <a:rPr lang="en-US" altLang="ja-JP" dirty="0"/>
              <a:t>(</a:t>
            </a:r>
            <a:r>
              <a:rPr lang="ja-JP" altLang="en-US" u="sng" dirty="0"/>
              <a:t>理解しやすいかは別として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52539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5D793-042A-4634-B223-EF5EDF42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ja-JP" dirty="0"/>
            </a:br>
            <a:r>
              <a:rPr lang="en-US" altLang="ja-JP" dirty="0"/>
              <a:t>W, w</a:t>
            </a:r>
            <a:r>
              <a:rPr lang="ja-JP" altLang="en-US" dirty="0"/>
              <a:t>を</a:t>
            </a:r>
            <a:r>
              <a:rPr lang="en-US" altLang="ja-JP" dirty="0"/>
              <a:t>M, m</a:t>
            </a:r>
            <a:r>
              <a:rPr lang="ja-JP" altLang="en-US" dirty="0"/>
              <a:t>に</a:t>
            </a:r>
            <a:br>
              <a:rPr lang="en-US" altLang="ja-JP" dirty="0"/>
            </a:br>
            <a:r>
              <a:rPr lang="en-US" altLang="ja-JP" dirty="0" err="1"/>
              <a:t>M</a:t>
            </a:r>
            <a:r>
              <a:rPr lang="en-US" altLang="ja-JP" dirty="0"/>
              <a:t>, m</a:t>
            </a:r>
            <a:r>
              <a:rPr lang="ja-JP" altLang="en-US" dirty="0"/>
              <a:t>を</a:t>
            </a:r>
            <a:r>
              <a:rPr lang="en-US" altLang="ja-JP" dirty="0"/>
              <a:t>W, w</a:t>
            </a:r>
            <a:r>
              <a:rPr lang="ja-JP" altLang="en-US" dirty="0"/>
              <a:t>に変換する関数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BEB995-5D4C-46EA-A8CD-51744472C2E8}"/>
              </a:ext>
            </a:extLst>
          </p:cNvPr>
          <p:cNvSpPr/>
          <p:nvPr/>
        </p:nvSpPr>
        <p:spPr>
          <a:xfrm>
            <a:off x="838200" y="242876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changeWM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p[])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p[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(p[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p[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(p[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p[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(p[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p[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(p[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p[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6845CAA-797C-406C-9285-CC8D4979F4CB}"/>
              </a:ext>
            </a:extLst>
          </p:cNvPr>
          <p:cNvSpPr/>
          <p:nvPr/>
        </p:nvSpPr>
        <p:spPr>
          <a:xfrm>
            <a:off x="6096000" y="2428762"/>
            <a:ext cx="5257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changeWM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*p)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(*p !=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(*p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*p 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(*p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*p 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(*p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*p 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(*p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*p 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p++;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4AD57E-DB95-4FBE-A21E-C6348839E821}"/>
              </a:ext>
            </a:extLst>
          </p:cNvPr>
          <p:cNvSpPr txBox="1"/>
          <p:nvPr/>
        </p:nvSpPr>
        <p:spPr>
          <a:xfrm>
            <a:off x="7631677" y="5607382"/>
            <a:ext cx="257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ポインタ</a:t>
            </a:r>
            <a:r>
              <a:rPr kumimoji="1" lang="en-US" altLang="ja-JP" sz="3200" dirty="0" err="1"/>
              <a:t>ver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64A655-9710-4F68-9740-C99DD400F1C9}"/>
              </a:ext>
            </a:extLst>
          </p:cNvPr>
          <p:cNvSpPr txBox="1"/>
          <p:nvPr/>
        </p:nvSpPr>
        <p:spPr>
          <a:xfrm>
            <a:off x="2982861" y="5568083"/>
            <a:ext cx="1806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配列</a:t>
            </a:r>
            <a:r>
              <a:rPr kumimoji="1" lang="en-US" altLang="ja-JP" sz="3200" dirty="0" err="1"/>
              <a:t>ver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42027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F0FCA5C-13B6-45C2-8AF1-D83ADBA43367}"/>
              </a:ext>
            </a:extLst>
          </p:cNvPr>
          <p:cNvSpPr/>
          <p:nvPr/>
        </p:nvSpPr>
        <p:spPr>
          <a:xfrm>
            <a:off x="422787" y="197346"/>
            <a:ext cx="483501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changeWM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*p)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(*p !=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(*p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*p 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(*p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*p 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(*p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*p 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(*p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*p 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p++;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str[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str);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changeWM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(str);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"%s\n"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str);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B06163B-535E-4C7F-9E58-7BA2DCE06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32896"/>
              </p:ext>
            </p:extLst>
          </p:nvPr>
        </p:nvGraphicFramePr>
        <p:xfrm>
          <a:off x="7046450" y="977762"/>
          <a:ext cx="4103329" cy="94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03329">
                  <a:extLst>
                    <a:ext uri="{9D8B030D-6E8A-4147-A177-3AD203B41FA5}">
                      <a16:colId xmlns:a16="http://schemas.microsoft.com/office/drawing/2014/main" val="28349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err="1"/>
                        <a:t>Hello,World</a:t>
                      </a:r>
                      <a:r>
                        <a:rPr kumimoji="1" lang="en-US" altLang="ja-JP" sz="2800" dirty="0"/>
                        <a:t>! (</a:t>
                      </a:r>
                      <a:r>
                        <a:rPr kumimoji="1" lang="ja-JP" altLang="en-US" sz="2800" dirty="0"/>
                        <a:t>入力</a:t>
                      </a:r>
                      <a:r>
                        <a:rPr kumimoji="1" lang="en-US" altLang="ja-JP" sz="2800" dirty="0"/>
                        <a:t>)</a:t>
                      </a:r>
                    </a:p>
                    <a:p>
                      <a:r>
                        <a:rPr kumimoji="1" lang="en-US" altLang="ja-JP" sz="2800" dirty="0" err="1"/>
                        <a:t>Hello,Morld</a:t>
                      </a:r>
                      <a:r>
                        <a:rPr kumimoji="1" lang="en-US" altLang="ja-JP" sz="2800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877030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23EC21B-212A-494F-9481-62FE680D8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20372"/>
              </p:ext>
            </p:extLst>
          </p:nvPr>
        </p:nvGraphicFramePr>
        <p:xfrm>
          <a:off x="7046450" y="2332155"/>
          <a:ext cx="4103329" cy="94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03329">
                  <a:extLst>
                    <a:ext uri="{9D8B030D-6E8A-4147-A177-3AD203B41FA5}">
                      <a16:colId xmlns:a16="http://schemas.microsoft.com/office/drawing/2014/main" val="28349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err="1"/>
                        <a:t>Don’tworry</a:t>
                      </a:r>
                      <a:r>
                        <a:rPr kumimoji="1" lang="en-US" altLang="ja-JP" sz="2800" dirty="0"/>
                        <a:t>. (</a:t>
                      </a:r>
                      <a:r>
                        <a:rPr kumimoji="1" lang="ja-JP" altLang="en-US" sz="2800" dirty="0"/>
                        <a:t>入力</a:t>
                      </a:r>
                      <a:r>
                        <a:rPr kumimoji="1" lang="en-US" altLang="ja-JP" sz="2800" dirty="0"/>
                        <a:t>)</a:t>
                      </a:r>
                    </a:p>
                    <a:p>
                      <a:r>
                        <a:rPr kumimoji="1" lang="en-US" altLang="ja-JP" sz="2800" dirty="0" err="1"/>
                        <a:t>Don’tmorry</a:t>
                      </a:r>
                      <a:r>
                        <a:rPr kumimoji="1" lang="en-US" altLang="ja-JP" sz="2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87703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4FDD99EB-8B15-42C9-8FB6-99B78B302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7627"/>
              </p:ext>
            </p:extLst>
          </p:nvPr>
        </p:nvGraphicFramePr>
        <p:xfrm>
          <a:off x="7046450" y="3686548"/>
          <a:ext cx="4103329" cy="94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03329">
                  <a:extLst>
                    <a:ext uri="{9D8B030D-6E8A-4147-A177-3AD203B41FA5}">
                      <a16:colId xmlns:a16="http://schemas.microsoft.com/office/drawing/2014/main" val="28349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wombat (</a:t>
                      </a:r>
                      <a:r>
                        <a:rPr kumimoji="1" lang="ja-JP" altLang="en-US" sz="2800" dirty="0"/>
                        <a:t>入力</a:t>
                      </a:r>
                      <a:r>
                        <a:rPr kumimoji="1" lang="en-US" altLang="ja-JP" sz="2800" dirty="0"/>
                        <a:t>)</a:t>
                      </a:r>
                    </a:p>
                    <a:p>
                      <a:r>
                        <a:rPr kumimoji="1" lang="en-US" altLang="ja-JP" sz="2800" dirty="0" err="1"/>
                        <a:t>mowbat</a:t>
                      </a:r>
                      <a:endParaRPr kumimoji="1" lang="en-US" altLang="ja-JP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877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0786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821E4-1D80-433C-8302-4CE625C7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</a:t>
            </a:r>
            <a:r>
              <a:rPr kumimoji="1" lang="en-US" altLang="ja-JP" dirty="0" err="1"/>
              <a:t>canf</a:t>
            </a:r>
            <a:r>
              <a:rPr kumimoji="1" lang="ja-JP" altLang="en-US" dirty="0"/>
              <a:t>の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意味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FC4B9-955F-43DB-9F63-05AAAB49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scanf</a:t>
            </a:r>
            <a:r>
              <a:rPr lang="ja-JP" altLang="en-US" dirty="0"/>
              <a:t>関数で</a:t>
            </a:r>
            <a:r>
              <a:rPr lang="en-US" altLang="ja-JP" dirty="0"/>
              <a:t>&amp;</a:t>
            </a:r>
            <a:r>
              <a:rPr lang="ja-JP" altLang="en-US" dirty="0"/>
              <a:t>を変数につけていたのは、アドレスを渡したかったから。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&amp;x);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文字列のときには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をつけなかったのは、文字列名そのものがアドレスを表していたから。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str);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6937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FE7D5-6210-443A-AFB5-30040977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構造体へのポインタ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C7C6A3-9912-4CBD-A2E3-E3D147591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995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8CC84-341D-4B14-B08F-E4CF896A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構造体へのポインタ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25E11-B187-41F1-8359-9450058A5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普通のポインタと使い方は同じ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前回の構造体</a:t>
            </a:r>
            <a:r>
              <a:rPr lang="en-US" altLang="ja-JP" dirty="0"/>
              <a:t>Human</a:t>
            </a:r>
            <a:r>
              <a:rPr lang="ja-JP" altLang="en-US" dirty="0"/>
              <a:t>型のポインタ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41BF550-17D5-4EDE-B235-160F3D4D5A33}"/>
              </a:ext>
            </a:extLst>
          </p:cNvPr>
          <p:cNvSpPr/>
          <p:nvPr/>
        </p:nvSpPr>
        <p:spPr>
          <a:xfrm>
            <a:off x="1440425" y="342900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Human a;</a:t>
            </a:r>
          </a:p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Human *p;</a:t>
            </a:r>
          </a:p>
          <a:p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(*p).x 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(*p).y 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064804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8CC84-341D-4B14-B08F-E4CF896A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構造体へのポインタ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25E11-B187-41F1-8359-9450058A5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2149"/>
          </a:xfrm>
        </p:spPr>
        <p:txBody>
          <a:bodyPr>
            <a:normAutofit/>
          </a:bodyPr>
          <a:lstStyle/>
          <a:p>
            <a:r>
              <a:rPr lang="ja-JP" altLang="en-US" dirty="0"/>
              <a:t>ただし、省略記法があります</a:t>
            </a:r>
            <a:br>
              <a:rPr lang="en-US" altLang="ja-JP" dirty="0"/>
            </a:br>
            <a:r>
              <a:rPr lang="ja-JP" altLang="en-US" dirty="0"/>
              <a:t>アロー演算子</a:t>
            </a:r>
            <a:r>
              <a:rPr lang="en-US" altLang="ja-JP" dirty="0">
                <a:latin typeface="Consolas" panose="020B0609020204030204" pitchFamily="49" charset="0"/>
              </a:rPr>
              <a:t>-&gt;</a:t>
            </a:r>
            <a:br>
              <a:rPr lang="en-US" altLang="ja-JP" dirty="0"/>
            </a:br>
            <a:r>
              <a:rPr lang="ja-JP" altLang="en-US" dirty="0"/>
              <a:t>ポインタが指すデータのメンバにアクセスする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41BF550-17D5-4EDE-B235-160F3D4D5A33}"/>
              </a:ext>
            </a:extLst>
          </p:cNvPr>
          <p:cNvSpPr/>
          <p:nvPr/>
        </p:nvSpPr>
        <p:spPr>
          <a:xfrm>
            <a:off x="1440425" y="3429000"/>
            <a:ext cx="39869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Human a;</a:t>
            </a:r>
          </a:p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Human *p;</a:t>
            </a:r>
          </a:p>
          <a:p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p-&gt;x 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p-&gt;y 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1F197B-5FE7-49D2-883F-05E6F7D9221F}"/>
              </a:ext>
            </a:extLst>
          </p:cNvPr>
          <p:cNvSpPr/>
          <p:nvPr/>
        </p:nvSpPr>
        <p:spPr>
          <a:xfrm>
            <a:off x="5127522" y="515254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(*p).x 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と同義</a:t>
            </a:r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(*p).y 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と同義</a:t>
            </a:r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742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4307D-6969-46A0-80AF-D7DEB15C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おわりに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48ECB-CF8C-4054-9301-23C5364B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競プロでポインタを意識したプログラムを書くことは</a:t>
            </a:r>
            <a:r>
              <a:rPr kumimoji="1" lang="ja-JP" altLang="en-US" dirty="0" err="1"/>
              <a:t>ほ</a:t>
            </a:r>
            <a:r>
              <a:rPr kumimoji="1" lang="ja-JP" altLang="en-US" dirty="0"/>
              <a:t>どんどない</a:t>
            </a:r>
            <a:r>
              <a:rPr lang="en-US" altLang="ja-JP" dirty="0"/>
              <a:t>(</a:t>
            </a:r>
            <a:r>
              <a:rPr lang="ja-JP" altLang="en-US" dirty="0"/>
              <a:t>僕は経験が一度もない</a:t>
            </a:r>
            <a:r>
              <a:rPr lang="en-US" altLang="ja-JP" dirty="0"/>
              <a:t>)</a:t>
            </a:r>
          </a:p>
          <a:p>
            <a:pPr>
              <a:lnSpc>
                <a:spcPct val="100000"/>
              </a:lnSpc>
            </a:pPr>
            <a:r>
              <a:rPr kumimoji="1" lang="ja-JP" altLang="en-US" dirty="0" err="1"/>
              <a:t>なので</a:t>
            </a:r>
            <a:r>
              <a:rPr kumimoji="1" lang="ja-JP" altLang="en-US" dirty="0"/>
              <a:t>今回の話はほとんど忘れてもらって構いません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ただしそれは競プロでの話</a:t>
            </a:r>
            <a:r>
              <a:rPr kumimoji="1" lang="en-US" altLang="ja-JP" dirty="0"/>
              <a:t>)</a:t>
            </a:r>
          </a:p>
          <a:p>
            <a:pPr>
              <a:lnSpc>
                <a:spcPct val="100000"/>
              </a:lnSpc>
            </a:pPr>
            <a:r>
              <a:rPr kumimoji="1" lang="ja-JP" altLang="en-US" dirty="0"/>
              <a:t>でも学校の授業では扱うので覚えておいたほうがいいよ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917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D85D65C-7D98-49DB-90DD-F8BE3DEB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97" y="107887"/>
            <a:ext cx="10284736" cy="6642226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C7F4EBFB-4538-49E1-A348-9511A0638567}"/>
              </a:ext>
            </a:extLst>
          </p:cNvPr>
          <p:cNvSpPr/>
          <p:nvPr/>
        </p:nvSpPr>
        <p:spPr>
          <a:xfrm rot="12819772">
            <a:off x="2987804" y="2480267"/>
            <a:ext cx="3003768" cy="1285479"/>
          </a:xfrm>
          <a:prstGeom prst="parallelogram">
            <a:avLst>
              <a:gd name="adj" fmla="val 47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22A594CC-ADA9-4948-848F-7642AE90140C}"/>
              </a:ext>
            </a:extLst>
          </p:cNvPr>
          <p:cNvSpPr/>
          <p:nvPr/>
        </p:nvSpPr>
        <p:spPr>
          <a:xfrm rot="19794728">
            <a:off x="2193504" y="1468179"/>
            <a:ext cx="2296645" cy="1016614"/>
          </a:xfrm>
          <a:prstGeom prst="parallelogram">
            <a:avLst>
              <a:gd name="adj" fmla="val 69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0CEAE5E4-1BE9-4473-AD2D-7C8A26727F91}"/>
              </a:ext>
            </a:extLst>
          </p:cNvPr>
          <p:cNvSpPr/>
          <p:nvPr/>
        </p:nvSpPr>
        <p:spPr>
          <a:xfrm rot="5684519">
            <a:off x="3962106" y="1083924"/>
            <a:ext cx="2296645" cy="2227007"/>
          </a:xfrm>
          <a:prstGeom prst="parallelogram">
            <a:avLst>
              <a:gd name="adj" fmla="val 46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498CD215-A0BD-43FE-9B1A-976CE84EBCCF}"/>
              </a:ext>
            </a:extLst>
          </p:cNvPr>
          <p:cNvSpPr/>
          <p:nvPr/>
        </p:nvSpPr>
        <p:spPr>
          <a:xfrm rot="19794728">
            <a:off x="4348127" y="2704624"/>
            <a:ext cx="2296645" cy="1016614"/>
          </a:xfrm>
          <a:prstGeom prst="parallelogram">
            <a:avLst>
              <a:gd name="adj" fmla="val 69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/>
              <a:t>変数</a:t>
            </a:r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C99E6598-3876-44B2-88F9-0CAEDB000043}"/>
              </a:ext>
            </a:extLst>
          </p:cNvPr>
          <p:cNvSpPr/>
          <p:nvPr/>
        </p:nvSpPr>
        <p:spPr>
          <a:xfrm rot="5684519">
            <a:off x="2579525" y="1878485"/>
            <a:ext cx="2296645" cy="2227007"/>
          </a:xfrm>
          <a:prstGeom prst="parallelogram">
            <a:avLst>
              <a:gd name="adj" fmla="val 46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31C6310-6998-4B79-8C58-53770B3817D0}"/>
              </a:ext>
            </a:extLst>
          </p:cNvPr>
          <p:cNvSpPr/>
          <p:nvPr/>
        </p:nvSpPr>
        <p:spPr>
          <a:xfrm>
            <a:off x="5110428" y="5543074"/>
            <a:ext cx="634019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4000" dirty="0"/>
              <a:t>変数も実はメモリ上にある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600073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9F9AB-BF1D-4931-97B5-14A9146E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46CA87-D44B-4A5F-B230-9AB7D1172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50194" cy="4351338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int</a:t>
            </a:r>
            <a:r>
              <a:rPr kumimoji="1" lang="ja-JP" altLang="en-US" sz="2400" dirty="0"/>
              <a:t>型の配列と要素数を引数</a:t>
            </a:r>
            <a:r>
              <a:rPr lang="ja-JP" altLang="en-US" sz="2400" dirty="0"/>
              <a:t>にとり、配列の総和を</a:t>
            </a:r>
            <a:r>
              <a:rPr lang="en-US" altLang="ja-JP" sz="2400" dirty="0"/>
              <a:t>int</a:t>
            </a:r>
            <a:r>
              <a:rPr lang="ja-JP" altLang="en-US" sz="2400" dirty="0"/>
              <a:t>型で返す関数</a:t>
            </a:r>
            <a:r>
              <a:rPr lang="en-US" altLang="ja-JP" sz="2400" dirty="0" err="1">
                <a:latin typeface="Consolas" panose="020B0609020204030204" pitchFamily="49" charset="0"/>
              </a:rPr>
              <a:t>sumOfArray</a:t>
            </a:r>
            <a:r>
              <a:rPr lang="ja-JP" altLang="en-US" sz="2400" dirty="0"/>
              <a:t>を作成してください</a:t>
            </a:r>
            <a:endParaRPr lang="en-US" altLang="ja-JP" sz="2400" dirty="0"/>
          </a:p>
          <a:p>
            <a:pPr marL="457200" lvl="1" indent="0">
              <a:buNone/>
            </a:pP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latin typeface="Consolas" panose="020B0609020204030204" pitchFamily="49" charset="0"/>
              </a:rPr>
              <a:t> </a:t>
            </a:r>
            <a:r>
              <a:rPr kumimoji="1" lang="en-US" altLang="ja-JP" dirty="0" err="1">
                <a:latin typeface="Consolas" panose="020B0609020204030204" pitchFamily="49" charset="0"/>
              </a:rPr>
              <a:t>sumOfArray</a:t>
            </a:r>
            <a:r>
              <a:rPr kumimoji="1" lang="en-US" altLang="ja-JP" dirty="0">
                <a:latin typeface="Consolas" panose="020B0609020204030204" pitchFamily="49" charset="0"/>
              </a:rPr>
              <a:t>(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latin typeface="Consolas" panose="020B0609020204030204" pitchFamily="49" charset="0"/>
              </a:rPr>
              <a:t> *a, 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latin typeface="Consolas" panose="020B0609020204030204" pitchFamily="49" charset="0"/>
              </a:rPr>
              <a:t> n)</a:t>
            </a:r>
          </a:p>
          <a:p>
            <a:pPr marL="457200" lvl="1" indent="0">
              <a:buNone/>
            </a:pPr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ja-JP" altLang="en-US" sz="2400" dirty="0">
                <a:latin typeface="Consolas" panose="020B0609020204030204" pitchFamily="49" charset="0"/>
              </a:rPr>
              <a:t>引数に取った文字列を反転させる関数</a:t>
            </a:r>
            <a:r>
              <a:rPr kumimoji="1" lang="en-US" altLang="ja-JP" sz="2400" dirty="0" err="1">
                <a:latin typeface="Consolas" panose="020B0609020204030204" pitchFamily="49" charset="0"/>
              </a:rPr>
              <a:t>revStr</a:t>
            </a:r>
            <a:r>
              <a:rPr lang="ja-JP" altLang="en-US" sz="2400" dirty="0">
                <a:latin typeface="Consolas" panose="020B0609020204030204" pitchFamily="49" charset="0"/>
              </a:rPr>
              <a:t>を作成してください</a:t>
            </a:r>
            <a:br>
              <a:rPr lang="en-US" altLang="ja-JP" sz="2400" dirty="0">
                <a:latin typeface="Consolas" panose="020B0609020204030204" pitchFamily="49" charset="0"/>
              </a:rPr>
            </a:br>
            <a:r>
              <a:rPr lang="ja-JP" altLang="en-US" sz="2400" dirty="0">
                <a:latin typeface="Consolas" panose="020B0609020204030204" pitchFamily="49" charset="0"/>
              </a:rPr>
              <a:t>必要ならば、文字列の長さを返す関数</a:t>
            </a:r>
            <a:r>
              <a:rPr lang="en-US" altLang="ja-JP" sz="2400" dirty="0" err="1">
                <a:latin typeface="Consolas" panose="020B0609020204030204" pitchFamily="49" charset="0"/>
              </a:rPr>
              <a:t>strlen</a:t>
            </a:r>
            <a:r>
              <a:rPr lang="ja-JP" altLang="en-US" sz="2400" dirty="0">
                <a:latin typeface="Consolas" panose="020B0609020204030204" pitchFamily="49" charset="0"/>
              </a:rPr>
              <a:t>を利用しても構いません</a:t>
            </a:r>
            <a:endParaRPr lang="en-US" altLang="ja-JP" sz="24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oid</a:t>
            </a:r>
            <a:r>
              <a:rPr kumimoji="1" lang="en-US" altLang="ja-JP" dirty="0">
                <a:latin typeface="Consolas" panose="020B0609020204030204" pitchFamily="49" charset="0"/>
              </a:rPr>
              <a:t> </a:t>
            </a:r>
            <a:r>
              <a:rPr kumimoji="1" lang="en-US" altLang="ja-JP" dirty="0" err="1">
                <a:latin typeface="Consolas" panose="020B0609020204030204" pitchFamily="49" charset="0"/>
              </a:rPr>
              <a:t>revStr</a:t>
            </a:r>
            <a:r>
              <a:rPr kumimoji="1" lang="en-US" altLang="ja-JP" dirty="0">
                <a:latin typeface="Consolas" panose="020B0609020204030204" pitchFamily="49" charset="0"/>
              </a:rPr>
              <a:t>(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kumimoji="1" lang="en-US" altLang="ja-JP" dirty="0">
                <a:latin typeface="Consolas" panose="020B0609020204030204" pitchFamily="49" charset="0"/>
              </a:rPr>
              <a:t> *str)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AF2722-CE56-4AF9-BC6C-AA8BE71F5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5090" y="1825625"/>
            <a:ext cx="417871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先週の復習</a:t>
            </a:r>
            <a:r>
              <a:rPr lang="en-US" altLang="ja-JP" dirty="0"/>
              <a:t>(</a:t>
            </a:r>
            <a:r>
              <a:rPr lang="ja-JP" altLang="en-US" dirty="0"/>
              <a:t>のつもり</a:t>
            </a:r>
            <a:r>
              <a:rPr lang="en-US" altLang="ja-JP" dirty="0"/>
              <a:t>)]</a:t>
            </a:r>
          </a:p>
          <a:p>
            <a:pPr marL="0" indent="0">
              <a:buNone/>
            </a:pPr>
            <a:r>
              <a:rPr lang="en-US" altLang="ja-JP" dirty="0"/>
              <a:t>ABC033_B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量増し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r>
              <a:rPr lang="en-US" altLang="ja-JP" dirty="0"/>
              <a:t>ABC074_B</a:t>
            </a:r>
          </a:p>
          <a:p>
            <a:pPr marL="0" indent="0">
              <a:buNone/>
            </a:pPr>
            <a:r>
              <a:rPr lang="en-US" altLang="ja-JP" dirty="0"/>
              <a:t>AOJ1192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063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4FCEB67D-8964-4ACF-9803-313EA34E5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86376"/>
              </p:ext>
            </p:extLst>
          </p:nvPr>
        </p:nvGraphicFramePr>
        <p:xfrm>
          <a:off x="6939116" y="117833"/>
          <a:ext cx="4312264" cy="6622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132">
                  <a:extLst>
                    <a:ext uri="{9D8B030D-6E8A-4147-A177-3AD203B41FA5}">
                      <a16:colId xmlns:a16="http://schemas.microsoft.com/office/drawing/2014/main" val="580430110"/>
                    </a:ext>
                  </a:extLst>
                </a:gridCol>
                <a:gridCol w="2156132">
                  <a:extLst>
                    <a:ext uri="{9D8B030D-6E8A-4147-A177-3AD203B41FA5}">
                      <a16:colId xmlns:a16="http://schemas.microsoft.com/office/drawing/2014/main" val="1040683631"/>
                    </a:ext>
                  </a:extLst>
                </a:gridCol>
              </a:tblGrid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アドレス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データ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07094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0123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631790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335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712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02748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05727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0128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82303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26819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627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7137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01861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903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12831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8095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9218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8823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310428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16F340E-6B99-447C-AFF5-F41C0E49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7" y="4830097"/>
            <a:ext cx="6422922" cy="202790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ja-JP" altLang="en-US" sz="4000" dirty="0"/>
              <a:t>変数宣言</a:t>
            </a:r>
            <a:r>
              <a:rPr kumimoji="1" lang="en-US" altLang="ja-JP" sz="4000" dirty="0"/>
              <a:t>/</a:t>
            </a:r>
            <a:r>
              <a:rPr kumimoji="1" lang="ja-JP" altLang="en-US" sz="4000" dirty="0"/>
              <a:t>初期化</a:t>
            </a:r>
            <a:endParaRPr kumimoji="1" lang="en-US" altLang="ja-JP" sz="40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ja-JP" altLang="en-US" sz="4000" dirty="0"/>
              <a:t>コンピュータ</a:t>
            </a:r>
            <a:r>
              <a:rPr kumimoji="1" lang="en-US" altLang="ja-JP" sz="4000" dirty="0"/>
              <a:t>(OS)</a:t>
            </a:r>
            <a:r>
              <a:rPr kumimoji="1" lang="ja-JP" altLang="en-US" sz="4000" dirty="0"/>
              <a:t>が自動でアドレスを割り当ててくれる</a:t>
            </a:r>
            <a:endParaRPr kumimoji="1" lang="en-US" altLang="ja-JP" sz="40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72E5A1B-90B3-46B5-8F3A-AEE607527717}"/>
              </a:ext>
            </a:extLst>
          </p:cNvPr>
          <p:cNvSpPr/>
          <p:nvPr/>
        </p:nvSpPr>
        <p:spPr>
          <a:xfrm>
            <a:off x="2340406" y="1083695"/>
            <a:ext cx="23615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4400" dirty="0">
                <a:latin typeface="Consolas" panose="020B0609020204030204" pitchFamily="49" charset="0"/>
              </a:rPr>
              <a:t> a;</a:t>
            </a:r>
          </a:p>
        </p:txBody>
      </p:sp>
      <p:sp>
        <p:nvSpPr>
          <p:cNvPr id="3" name="スマイル 2">
            <a:extLst>
              <a:ext uri="{FF2B5EF4-FFF2-40B4-BE49-F238E27FC236}">
                <a16:creationId xmlns:a16="http://schemas.microsoft.com/office/drawing/2014/main" id="{F9727120-D368-4C13-B556-4DD202A66DAE}"/>
              </a:ext>
            </a:extLst>
          </p:cNvPr>
          <p:cNvSpPr/>
          <p:nvPr/>
        </p:nvSpPr>
        <p:spPr>
          <a:xfrm>
            <a:off x="309717" y="2588341"/>
            <a:ext cx="2182761" cy="2182761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6B5C0E48-6026-4E04-92C2-FFFFD83BB7BA}"/>
              </a:ext>
            </a:extLst>
          </p:cNvPr>
          <p:cNvSpPr/>
          <p:nvPr/>
        </p:nvSpPr>
        <p:spPr>
          <a:xfrm>
            <a:off x="2678963" y="2155479"/>
            <a:ext cx="4045974" cy="1592826"/>
          </a:xfrm>
          <a:prstGeom prst="wedgeRectCallout">
            <a:avLst>
              <a:gd name="adj1" fmla="val -60019"/>
              <a:gd name="adj2" fmla="val -12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0128</a:t>
            </a:r>
            <a:r>
              <a:rPr lang="ja-JP" altLang="en-US" sz="3600" dirty="0"/>
              <a:t>番地を変数</a:t>
            </a:r>
            <a:r>
              <a:rPr lang="en-US" altLang="ja-JP" sz="3600" dirty="0"/>
              <a:t>a</a:t>
            </a:r>
            <a:r>
              <a:rPr lang="ja-JP" altLang="en-US" sz="3600" dirty="0"/>
              <a:t>の住所とする！</a:t>
            </a:r>
            <a:endParaRPr kumimoji="1" lang="ja-JP" altLang="en-US" sz="3600" dirty="0"/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19322AF2-BF60-4524-912B-499F0377879F}"/>
              </a:ext>
            </a:extLst>
          </p:cNvPr>
          <p:cNvSpPr/>
          <p:nvPr/>
        </p:nvSpPr>
        <p:spPr>
          <a:xfrm>
            <a:off x="545690" y="1976284"/>
            <a:ext cx="1710813" cy="1012844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OS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28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4FCEB67D-8964-4ACF-9803-313EA34E5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7796"/>
              </p:ext>
            </p:extLst>
          </p:nvPr>
        </p:nvGraphicFramePr>
        <p:xfrm>
          <a:off x="6939116" y="117833"/>
          <a:ext cx="4312264" cy="6622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132">
                  <a:extLst>
                    <a:ext uri="{9D8B030D-6E8A-4147-A177-3AD203B41FA5}">
                      <a16:colId xmlns:a16="http://schemas.microsoft.com/office/drawing/2014/main" val="580430110"/>
                    </a:ext>
                  </a:extLst>
                </a:gridCol>
                <a:gridCol w="2156132">
                  <a:extLst>
                    <a:ext uri="{9D8B030D-6E8A-4147-A177-3AD203B41FA5}">
                      <a16:colId xmlns:a16="http://schemas.microsoft.com/office/drawing/2014/main" val="1040683631"/>
                    </a:ext>
                  </a:extLst>
                </a:gridCol>
              </a:tblGrid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アドレス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データ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07094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0123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631790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335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712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02748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05727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0128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82303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26819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6278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71374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901861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0355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28310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012F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0956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9218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88232"/>
                  </a:ext>
                </a:extLst>
              </a:tr>
              <a:tr h="38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310428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16F340E-6B99-447C-AFF5-F41C0E49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7" y="5073445"/>
            <a:ext cx="5567515" cy="1292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配列はメモリ上に連続して確保される</a:t>
            </a:r>
            <a:endParaRPr kumimoji="1" lang="en-US" altLang="ja-JP" sz="40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72E5A1B-90B3-46B5-8F3A-AEE607527717}"/>
              </a:ext>
            </a:extLst>
          </p:cNvPr>
          <p:cNvSpPr/>
          <p:nvPr/>
        </p:nvSpPr>
        <p:spPr>
          <a:xfrm>
            <a:off x="1612671" y="1120566"/>
            <a:ext cx="32639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4400" dirty="0">
                <a:latin typeface="Consolas" panose="020B0609020204030204" pitchFamily="49" charset="0"/>
              </a:rPr>
              <a:t> a;</a:t>
            </a:r>
            <a:br>
              <a:rPr lang="en-US" altLang="ja-JP" sz="4400" dirty="0">
                <a:latin typeface="Consolas" panose="020B0609020204030204" pitchFamily="49" charset="0"/>
              </a:rPr>
            </a:br>
            <a:r>
              <a:rPr lang="en-US" altLang="ja-JP" sz="4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4400" dirty="0">
                <a:latin typeface="Consolas" panose="020B0609020204030204" pitchFamily="49" charset="0"/>
              </a:rPr>
              <a:t> b[</a:t>
            </a:r>
            <a:r>
              <a:rPr lang="en-US" altLang="ja-JP" sz="4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ja-JP" sz="4400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E972E6-F6AD-4C0D-B96C-5ABF6A2408F4}"/>
              </a:ext>
            </a:extLst>
          </p:cNvPr>
          <p:cNvSpPr txBox="1"/>
          <p:nvPr/>
        </p:nvSpPr>
        <p:spPr>
          <a:xfrm>
            <a:off x="6533404" y="24295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F61E71-7807-434B-9689-E65E74C5A892}"/>
              </a:ext>
            </a:extLst>
          </p:cNvPr>
          <p:cNvSpPr txBox="1"/>
          <p:nvPr/>
        </p:nvSpPr>
        <p:spPr>
          <a:xfrm>
            <a:off x="6218409" y="3700552"/>
            <a:ext cx="9861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a[0]</a:t>
            </a:r>
          </a:p>
          <a:p>
            <a:r>
              <a:rPr lang="en-US" altLang="ja-JP" sz="2400" dirty="0"/>
              <a:t>a[1]</a:t>
            </a:r>
          </a:p>
          <a:p>
            <a:r>
              <a:rPr lang="en-US" altLang="ja-JP" sz="2400" dirty="0"/>
              <a:t>a[2]</a:t>
            </a:r>
          </a:p>
          <a:p>
            <a:r>
              <a:rPr lang="en-US" altLang="ja-JP" sz="2400" dirty="0"/>
              <a:t>a[3]</a:t>
            </a:r>
          </a:p>
          <a:p>
            <a:r>
              <a:rPr lang="en-US" altLang="ja-JP" sz="2400" dirty="0"/>
              <a:t>a[4]</a:t>
            </a:r>
          </a:p>
        </p:txBody>
      </p:sp>
    </p:spTree>
    <p:extLst>
      <p:ext uri="{BB962C8B-B14F-4D97-AF65-F5344CB8AC3E}">
        <p14:creationId xmlns:p14="http://schemas.microsoft.com/office/powerpoint/2010/main" val="34567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2537</Words>
  <Application>Microsoft Office PowerPoint</Application>
  <PresentationFormat>ワイド画面</PresentationFormat>
  <Paragraphs>868</Paragraphs>
  <Slides>70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70</vt:i4>
      </vt:variant>
    </vt:vector>
  </HeadingPairs>
  <TitlesOfParts>
    <vt:vector size="77" baseType="lpstr">
      <vt:lpstr>ＭＳ ゴシック</vt:lpstr>
      <vt:lpstr>游ゴシック</vt:lpstr>
      <vt:lpstr>游ゴシック Light</vt:lpstr>
      <vt:lpstr>Arial</vt:lpstr>
      <vt:lpstr>Consolas</vt:lpstr>
      <vt:lpstr>Wingdings</vt:lpstr>
      <vt:lpstr>Office テーマ</vt:lpstr>
      <vt:lpstr>入門講習会</vt:lpstr>
      <vt:lpstr>今日やること</vt:lpstr>
      <vt:lpstr>メモリ</vt:lpstr>
      <vt:lpstr>メモリ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アドレス演算子 &amp;</vt:lpstr>
      <vt:lpstr>PowerPoint プレゼンテーション</vt:lpstr>
      <vt:lpstr>PowerPoint プレゼンテーション</vt:lpstr>
      <vt:lpstr>PowerPoint プレゼンテーション</vt:lpstr>
      <vt:lpstr>ポインタ</vt:lpstr>
      <vt:lpstr>ポインタ</vt:lpstr>
      <vt:lpstr>ポインタの宣言</vt:lpstr>
      <vt:lpstr>ポインタにアドレスを代入</vt:lpstr>
      <vt:lpstr>ポインタにアドレスを代入</vt:lpstr>
      <vt:lpstr>ポインタを介して間接的に操作</vt:lpstr>
      <vt:lpstr>ポインタを介して間接的に操作</vt:lpstr>
      <vt:lpstr>ポインタ演算</vt:lpstr>
      <vt:lpstr>ポインタ演算</vt:lpstr>
      <vt:lpstr>PowerPoint プレゼンテーション</vt:lpstr>
      <vt:lpstr>PowerPoint プレゼンテーション</vt:lpstr>
      <vt:lpstr>ポインタ演算</vt:lpstr>
      <vt:lpstr>ポインタ演算</vt:lpstr>
      <vt:lpstr>ポインタ演算</vt:lpstr>
      <vt:lpstr>ポインタ演算</vt:lpstr>
      <vt:lpstr>ポインタの応用</vt:lpstr>
      <vt:lpstr>ポインタの応用</vt:lpstr>
      <vt:lpstr>swap処理</vt:lpstr>
      <vt:lpstr>swap処理</vt:lpstr>
      <vt:lpstr>swap処理</vt:lpstr>
      <vt:lpstr>だめに決まってるだろう！</vt:lpstr>
      <vt:lpstr>swap処理</vt:lpstr>
      <vt:lpstr>swap処理</vt:lpstr>
      <vt:lpstr>return の代わりにポインタ</vt:lpstr>
      <vt:lpstr>PowerPoint プレゼンテーション</vt:lpstr>
      <vt:lpstr>配列とポインタ</vt:lpstr>
      <vt:lpstr>配列とポインタ</vt:lpstr>
      <vt:lpstr>配列とポインタ</vt:lpstr>
      <vt:lpstr>配列とポインタ</vt:lpstr>
      <vt:lpstr>配列とポインタ</vt:lpstr>
      <vt:lpstr>配列とポインタ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配列とポインタ</vt:lpstr>
      <vt:lpstr>ポインタの応用(続き)</vt:lpstr>
      <vt:lpstr>関数に配列を渡す</vt:lpstr>
      <vt:lpstr>関数に配列を渡す</vt:lpstr>
      <vt:lpstr>関数に配列を渡す</vt:lpstr>
      <vt:lpstr>関数に配列を渡す</vt:lpstr>
      <vt:lpstr>関数に配列を渡す</vt:lpstr>
      <vt:lpstr>関数に配列を渡す</vt:lpstr>
      <vt:lpstr>PowerPoint プレゼンテーション</vt:lpstr>
      <vt:lpstr>関数に配列を渡す</vt:lpstr>
      <vt:lpstr>関数に配列を渡す</vt:lpstr>
      <vt:lpstr>関数に配列を渡す</vt:lpstr>
      <vt:lpstr>関数に配列を渡す</vt:lpstr>
      <vt:lpstr> W, wをM, mに M, mをW, wに変換する関数 </vt:lpstr>
      <vt:lpstr>PowerPoint プレゼンテーション</vt:lpstr>
      <vt:lpstr>scanfの&amp;意味</vt:lpstr>
      <vt:lpstr>構造体へのポインタ</vt:lpstr>
      <vt:lpstr>構造体へのポインタ</vt:lpstr>
      <vt:lpstr>構造体へのポインタ</vt:lpstr>
      <vt:lpstr>おわりに</vt:lpstr>
      <vt:lpstr>演習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入門講習会</dc:title>
  <dc:creator>r.yamamoto.032</dc:creator>
  <cp:lastModifiedBy>r.yamamoto.032</cp:lastModifiedBy>
  <cp:revision>243</cp:revision>
  <dcterms:created xsi:type="dcterms:W3CDTF">2018-06-26T01:32:53Z</dcterms:created>
  <dcterms:modified xsi:type="dcterms:W3CDTF">2018-07-03T06:08:55Z</dcterms:modified>
</cp:coreProperties>
</file>