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350" r:id="rId4"/>
    <p:sldId id="327" r:id="rId5"/>
    <p:sldId id="258" r:id="rId6"/>
    <p:sldId id="259" r:id="rId7"/>
    <p:sldId id="261" r:id="rId8"/>
    <p:sldId id="260" r:id="rId9"/>
    <p:sldId id="262" r:id="rId10"/>
    <p:sldId id="308" r:id="rId11"/>
    <p:sldId id="306" r:id="rId12"/>
    <p:sldId id="305" r:id="rId13"/>
    <p:sldId id="307" r:id="rId14"/>
    <p:sldId id="304" r:id="rId15"/>
    <p:sldId id="309" r:id="rId16"/>
    <p:sldId id="326" r:id="rId17"/>
    <p:sldId id="303" r:id="rId18"/>
    <p:sldId id="311" r:id="rId19"/>
    <p:sldId id="312" r:id="rId20"/>
    <p:sldId id="313" r:id="rId21"/>
    <p:sldId id="317" r:id="rId22"/>
    <p:sldId id="314" r:id="rId23"/>
    <p:sldId id="315" r:id="rId24"/>
    <p:sldId id="316" r:id="rId25"/>
    <p:sldId id="318" r:id="rId26"/>
    <p:sldId id="319" r:id="rId27"/>
    <p:sldId id="321" r:id="rId28"/>
    <p:sldId id="328" r:id="rId29"/>
    <p:sldId id="322" r:id="rId30"/>
    <p:sldId id="323" r:id="rId31"/>
    <p:sldId id="324" r:id="rId32"/>
    <p:sldId id="331" r:id="rId33"/>
    <p:sldId id="332" r:id="rId34"/>
    <p:sldId id="346" r:id="rId35"/>
    <p:sldId id="329" r:id="rId36"/>
    <p:sldId id="333" r:id="rId37"/>
    <p:sldId id="320" r:id="rId38"/>
    <p:sldId id="335" r:id="rId39"/>
    <p:sldId id="330" r:id="rId40"/>
    <p:sldId id="334" r:id="rId41"/>
    <p:sldId id="338" r:id="rId42"/>
    <p:sldId id="336" r:id="rId43"/>
    <p:sldId id="337" r:id="rId44"/>
    <p:sldId id="345" r:id="rId45"/>
    <p:sldId id="354" r:id="rId46"/>
    <p:sldId id="356" r:id="rId47"/>
    <p:sldId id="342" r:id="rId48"/>
    <p:sldId id="344" r:id="rId49"/>
    <p:sldId id="347" r:id="rId50"/>
    <p:sldId id="348" r:id="rId51"/>
    <p:sldId id="352" r:id="rId52"/>
    <p:sldId id="349" r:id="rId53"/>
    <p:sldId id="351" r:id="rId54"/>
    <p:sldId id="353" r:id="rId55"/>
    <p:sldId id="340" r:id="rId5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91" autoAdjust="0"/>
    <p:restoredTop sz="83701" autoAdjust="0"/>
  </p:normalViewPr>
  <p:slideViewPr>
    <p:cSldViewPr snapToGrid="0">
      <p:cViewPr varScale="1">
        <p:scale>
          <a:sx n="54" d="100"/>
          <a:sy n="54" d="100"/>
        </p:scale>
        <p:origin x="1173" y="24"/>
      </p:cViewPr>
      <p:guideLst/>
    </p:cSldViewPr>
  </p:slideViewPr>
  <p:notesTextViewPr>
    <p:cViewPr>
      <p:scale>
        <a:sx n="1" d="1"/>
        <a:sy n="1" d="1"/>
      </p:scale>
      <p:origin x="0" y="-40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9FE2AD-D0DE-436C-82DF-E7F1E7904F80}" type="datetimeFigureOut">
              <a:rPr kumimoji="1" lang="ja-JP" altLang="en-US" smtClean="0"/>
              <a:t>2018/10/3</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D49B1-F379-467A-9481-24A2A9B74B6E}" type="slidenum">
              <a:rPr kumimoji="1" lang="ja-JP" altLang="en-US" smtClean="0"/>
              <a:t>‹#›</a:t>
            </a:fld>
            <a:endParaRPr kumimoji="1" lang="ja-JP" altLang="en-US" dirty="0"/>
          </a:p>
        </p:txBody>
      </p:sp>
    </p:spTree>
    <p:extLst>
      <p:ext uri="{BB962C8B-B14F-4D97-AF65-F5344CB8AC3E}">
        <p14:creationId xmlns:p14="http://schemas.microsoft.com/office/powerpoint/2010/main" val="11833886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2</a:t>
            </a:fld>
            <a:endParaRPr kumimoji="1" lang="ja-JP" altLang="en-US" dirty="0"/>
          </a:p>
        </p:txBody>
      </p:sp>
    </p:spTree>
    <p:extLst>
      <p:ext uri="{BB962C8B-B14F-4D97-AF65-F5344CB8AC3E}">
        <p14:creationId xmlns:p14="http://schemas.microsoft.com/office/powerpoint/2010/main" val="476973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僕は</a:t>
            </a:r>
            <a:r>
              <a:rPr kumimoji="1" lang="en-US" altLang="ja-JP" dirty="0"/>
              <a:t>return</a:t>
            </a:r>
            <a:r>
              <a:rPr kumimoji="1" lang="ja-JP" altLang="en-US" dirty="0"/>
              <a:t>がないのはなんとなく気持ち悪いのでつけてます</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33</a:t>
            </a:fld>
            <a:endParaRPr kumimoji="1" lang="ja-JP" altLang="en-US"/>
          </a:p>
        </p:txBody>
      </p:sp>
    </p:spTree>
    <p:extLst>
      <p:ext uri="{BB962C8B-B14F-4D97-AF65-F5344CB8AC3E}">
        <p14:creationId xmlns:p14="http://schemas.microsoft.com/office/powerpoint/2010/main" val="1754580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名前空間は</a:t>
            </a:r>
            <a:r>
              <a:rPr kumimoji="1" lang="en-US" altLang="ja-JP" dirty="0"/>
              <a:t>std</a:t>
            </a:r>
            <a:r>
              <a:rPr kumimoji="1" lang="ja-JP" altLang="en-US" dirty="0" err="1"/>
              <a:t>らし</a:t>
            </a:r>
            <a:r>
              <a:rPr kumimoji="1" lang="ja-JP" altLang="en-US" dirty="0"/>
              <a:t>いけど、</a:t>
            </a:r>
            <a:r>
              <a:rPr kumimoji="1" lang="en-US" altLang="ja-JP" dirty="0"/>
              <a:t>GCC</a:t>
            </a:r>
            <a:r>
              <a:rPr kumimoji="1" lang="ja-JP" altLang="en-US" dirty="0"/>
              <a:t>だと</a:t>
            </a:r>
            <a:r>
              <a:rPr kumimoji="1" lang="en-US" altLang="ja-JP" dirty="0"/>
              <a:t>::</a:t>
            </a:r>
            <a:r>
              <a:rPr kumimoji="1" lang="ja-JP" altLang="en-US" dirty="0"/>
              <a:t>つけなくても動きます</a:t>
            </a:r>
            <a:endParaRPr kumimoji="1" lang="en-US" altLang="ja-JP" dirty="0"/>
          </a:p>
          <a:p>
            <a:r>
              <a:rPr kumimoji="1" lang="en-US" altLang="ja-JP" dirty="0"/>
              <a:t>C</a:t>
            </a:r>
            <a:r>
              <a:rPr kumimoji="1" lang="ja-JP" altLang="en-US" dirty="0"/>
              <a:t>との互換性の維持？</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34</a:t>
            </a:fld>
            <a:endParaRPr kumimoji="1" lang="ja-JP" altLang="en-US" dirty="0"/>
          </a:p>
        </p:txBody>
      </p:sp>
    </p:spTree>
    <p:extLst>
      <p:ext uri="{BB962C8B-B14F-4D97-AF65-F5344CB8AC3E}">
        <p14:creationId xmlns:p14="http://schemas.microsoft.com/office/powerpoint/2010/main" val="1192888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オブジェクト指向の説明ではなく、</a:t>
            </a:r>
            <a:r>
              <a:rPr kumimoji="1" lang="en-US" altLang="ja-JP" dirty="0"/>
              <a:t>C++</a:t>
            </a:r>
            <a:r>
              <a:rPr kumimoji="1" lang="ja-JP" altLang="en-US" dirty="0"/>
              <a:t>の言語機能</a:t>
            </a:r>
            <a:r>
              <a:rPr kumimoji="1" lang="ja-JP" altLang="en-US"/>
              <a:t>である</a:t>
            </a:r>
            <a:endParaRPr kumimoji="1" lang="en-US" altLang="ja-JP"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35</a:t>
            </a:fld>
            <a:endParaRPr kumimoji="1" lang="ja-JP" altLang="en-US" dirty="0"/>
          </a:p>
        </p:txBody>
      </p:sp>
    </p:spTree>
    <p:extLst>
      <p:ext uri="{BB962C8B-B14F-4D97-AF65-F5344CB8AC3E}">
        <p14:creationId xmlns:p14="http://schemas.microsoft.com/office/powerpoint/2010/main" val="130229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赤矢印は進化の方向を表す</a:t>
            </a:r>
            <a:endParaRPr kumimoji="1" lang="en-US" altLang="ja-JP" dirty="0"/>
          </a:p>
          <a:p>
            <a:r>
              <a:rPr kumimoji="1" lang="ja-JP" altLang="en-US" dirty="0"/>
              <a:t>基本型が集まって構造体、それに関数がプラスされてクラスができた</a:t>
            </a:r>
            <a:endParaRPr kumimoji="1" lang="en-US" altLang="ja-JP" dirty="0"/>
          </a:p>
          <a:p>
            <a:r>
              <a:rPr kumimoji="1" lang="ja-JP" altLang="en-US" dirty="0"/>
              <a:t>基本型のときは変数、構造体のときは構造体変数、クラスのときはインスタンスと呼ばれる</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36</a:t>
            </a:fld>
            <a:endParaRPr kumimoji="1" lang="ja-JP" altLang="en-US" dirty="0"/>
          </a:p>
        </p:txBody>
      </p:sp>
    </p:spTree>
    <p:extLst>
      <p:ext uri="{BB962C8B-B14F-4D97-AF65-F5344CB8AC3E}">
        <p14:creationId xmlns:p14="http://schemas.microsoft.com/office/powerpoint/2010/main" val="4096534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クラスはあくまで「型」</a:t>
            </a:r>
            <a:r>
              <a:rPr kumimoji="1" lang="en-US" altLang="ja-JP" dirty="0"/>
              <a:t>, </a:t>
            </a:r>
            <a:r>
              <a:rPr kumimoji="1" lang="ja-JP" altLang="en-US" dirty="0"/>
              <a:t>構造体でも似た話をした</a:t>
            </a:r>
            <a:endParaRPr kumimoji="1" lang="en-US" altLang="ja-JP" dirty="0"/>
          </a:p>
          <a:p>
            <a:r>
              <a:rPr kumimoji="1" lang="en-US" altLang="ja-JP" dirty="0"/>
              <a:t>C++</a:t>
            </a:r>
            <a:r>
              <a:rPr kumimoji="1" lang="ja-JP" altLang="en-US" dirty="0"/>
              <a:t>の構造体はメンバに関数が入れられる。</a:t>
            </a:r>
            <a:endParaRPr kumimoji="1" lang="en-US" altLang="ja-JP" dirty="0"/>
          </a:p>
          <a:p>
            <a:r>
              <a:rPr kumimoji="1" lang="ja-JP" altLang="en-US" dirty="0"/>
              <a:t>権限に関して微妙に機能が違うが割愛</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37</a:t>
            </a:fld>
            <a:endParaRPr kumimoji="1" lang="ja-JP" altLang="en-US" dirty="0"/>
          </a:p>
        </p:txBody>
      </p:sp>
    </p:spTree>
    <p:extLst>
      <p:ext uri="{BB962C8B-B14F-4D97-AF65-F5344CB8AC3E}">
        <p14:creationId xmlns:p14="http://schemas.microsoft.com/office/powerpoint/2010/main" val="3550873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38</a:t>
            </a:fld>
            <a:endParaRPr kumimoji="1" lang="ja-JP" altLang="en-US" dirty="0"/>
          </a:p>
        </p:txBody>
      </p:sp>
    </p:spTree>
    <p:extLst>
      <p:ext uri="{BB962C8B-B14F-4D97-AF65-F5344CB8AC3E}">
        <p14:creationId xmlns:p14="http://schemas.microsoft.com/office/powerpoint/2010/main" val="1621112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型から変数を作る</a:t>
            </a:r>
            <a:endParaRPr kumimoji="1" lang="en-US" altLang="ja-JP" dirty="0"/>
          </a:p>
          <a:p>
            <a:r>
              <a:rPr kumimoji="1" lang="ja-JP" altLang="en-US" dirty="0"/>
              <a:t>構造体から構造体変数を作る</a:t>
            </a:r>
            <a:endParaRPr kumimoji="1" lang="en-US" altLang="ja-JP" dirty="0"/>
          </a:p>
          <a:p>
            <a:r>
              <a:rPr kumimoji="1" lang="ja-JP" altLang="en-US" dirty="0"/>
              <a:t>クラスからインスタンスを作る</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39</a:t>
            </a:fld>
            <a:endParaRPr kumimoji="1" lang="ja-JP" altLang="en-US" dirty="0"/>
          </a:p>
        </p:txBody>
      </p:sp>
    </p:spTree>
    <p:extLst>
      <p:ext uri="{BB962C8B-B14F-4D97-AF65-F5344CB8AC3E}">
        <p14:creationId xmlns:p14="http://schemas.microsoft.com/office/powerpoint/2010/main" val="1506174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まとまりが生まれる、という表現は曖昧だが、</a:t>
            </a:r>
            <a:endParaRPr kumimoji="1" lang="en-US" altLang="ja-JP" dirty="0"/>
          </a:p>
          <a:p>
            <a:r>
              <a:rPr kumimoji="1" lang="ja-JP" altLang="en-US" dirty="0"/>
              <a:t>今のところはこの程度の理解でよい</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40</a:t>
            </a:fld>
            <a:endParaRPr kumimoji="1" lang="ja-JP" altLang="en-US" dirty="0"/>
          </a:p>
        </p:txBody>
      </p:sp>
    </p:spTree>
    <p:extLst>
      <p:ext uri="{BB962C8B-B14F-4D97-AF65-F5344CB8AC3E}">
        <p14:creationId xmlns:p14="http://schemas.microsoft.com/office/powerpoint/2010/main" val="33364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構造体のときとほとんど同じ</a:t>
            </a:r>
            <a:endParaRPr kumimoji="1" lang="en-US" altLang="ja-JP" dirty="0"/>
          </a:p>
          <a:p>
            <a:r>
              <a:rPr kumimoji="1" lang="ja-JP" altLang="en-US" dirty="0"/>
              <a:t>ドット演算子を使う</a:t>
            </a:r>
            <a:endParaRPr kumimoji="1" lang="en-US" altLang="ja-JP" dirty="0"/>
          </a:p>
          <a:p>
            <a:r>
              <a:rPr kumimoji="1" lang="ja-JP" altLang="en-US" dirty="0"/>
              <a:t>クラスは書かなくても</a:t>
            </a:r>
            <a:r>
              <a:rPr kumimoji="1" lang="en-US" altLang="ja-JP" dirty="0"/>
              <a:t>STL</a:t>
            </a:r>
            <a:r>
              <a:rPr kumimoji="1" lang="ja-JP" altLang="en-US" dirty="0"/>
              <a:t>を使うときにこれを書くことがあるので覚えておくこと</a:t>
            </a:r>
            <a:endParaRPr kumimoji="1" lang="en-US" altLang="ja-JP" dirty="0"/>
          </a:p>
          <a:p>
            <a:r>
              <a:rPr kumimoji="1" lang="ja-JP" altLang="en-US" dirty="0"/>
              <a:t>下のメンバ関数の意味は来週やります</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41</a:t>
            </a:fld>
            <a:endParaRPr kumimoji="1" lang="ja-JP" altLang="en-US" dirty="0"/>
          </a:p>
        </p:txBody>
      </p:sp>
    </p:spTree>
    <p:extLst>
      <p:ext uri="{BB962C8B-B14F-4D97-AF65-F5344CB8AC3E}">
        <p14:creationId xmlns:p14="http://schemas.microsoft.com/office/powerpoint/2010/main" val="496457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cin</a:t>
            </a:r>
            <a:r>
              <a:rPr kumimoji="1" lang="ja-JP" altLang="en-US" dirty="0"/>
              <a:t>や</a:t>
            </a:r>
            <a:r>
              <a:rPr kumimoji="1" lang="en-US" altLang="ja-JP" dirty="0" err="1"/>
              <a:t>cout</a:t>
            </a:r>
            <a:r>
              <a:rPr kumimoji="1" lang="ja-JP" altLang="en-US" dirty="0"/>
              <a:t>はストリームオブジェクトである、と説明したが、</a:t>
            </a:r>
            <a:endParaRPr kumimoji="1" lang="en-US" altLang="ja-JP" dirty="0"/>
          </a:p>
          <a:p>
            <a:r>
              <a:rPr kumimoji="1" lang="ja-JP" altLang="en-US" dirty="0"/>
              <a:t>厳密には、</a:t>
            </a:r>
            <a:endParaRPr kumimoji="1" lang="en-US" altLang="ja-JP" dirty="0"/>
          </a:p>
          <a:p>
            <a:r>
              <a:rPr kumimoji="1" lang="en-US" altLang="ja-JP" dirty="0" err="1"/>
              <a:t>cin</a:t>
            </a:r>
            <a:r>
              <a:rPr kumimoji="1" lang="ja-JP" altLang="en-US" dirty="0"/>
              <a:t>は</a:t>
            </a:r>
            <a:r>
              <a:rPr kumimoji="1" lang="en-US" altLang="ja-JP" dirty="0" err="1"/>
              <a:t>istream</a:t>
            </a:r>
            <a:r>
              <a:rPr kumimoji="1" lang="ja-JP" altLang="en-US" dirty="0"/>
              <a:t>クラスのインスタンス</a:t>
            </a:r>
            <a:endParaRPr kumimoji="1" lang="en-US" altLang="ja-JP" dirty="0"/>
          </a:p>
          <a:p>
            <a:r>
              <a:rPr kumimoji="1" lang="en-US" altLang="ja-JP" dirty="0" err="1"/>
              <a:t>cout</a:t>
            </a:r>
            <a:r>
              <a:rPr kumimoji="1" lang="ja-JP" altLang="en-US" dirty="0"/>
              <a:t>は</a:t>
            </a:r>
            <a:r>
              <a:rPr kumimoji="1" lang="en-US" altLang="ja-JP" dirty="0" err="1"/>
              <a:t>ostream</a:t>
            </a:r>
            <a:r>
              <a:rPr kumimoji="1" lang="ja-JP" altLang="en-US" dirty="0"/>
              <a:t>クラスのインスタンス</a:t>
            </a:r>
            <a:endParaRPr kumimoji="1" lang="en-US" altLang="ja-JP" dirty="0"/>
          </a:p>
          <a:p>
            <a:endParaRPr kumimoji="1" lang="en-US" altLang="ja-JP" dirty="0"/>
          </a:p>
          <a:p>
            <a:r>
              <a:rPr kumimoji="1" lang="ja-JP" altLang="en-US" dirty="0"/>
              <a:t>オブジェクト指向についてはちゃんと説明しようとすると長くなるし</a:t>
            </a:r>
            <a:endParaRPr kumimoji="1" lang="en-US" altLang="ja-JP" dirty="0"/>
          </a:p>
          <a:p>
            <a:r>
              <a:rPr kumimoji="1" lang="ja-JP" altLang="en-US" dirty="0"/>
              <a:t>僕が完全に理解していないし</a:t>
            </a:r>
            <a:endParaRPr kumimoji="1" lang="en-US" altLang="ja-JP" dirty="0"/>
          </a:p>
          <a:p>
            <a:r>
              <a:rPr kumimoji="1" lang="ja-JP" altLang="en-US" dirty="0"/>
              <a:t>競プロにはあまり関係ないので割愛</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44</a:t>
            </a:fld>
            <a:endParaRPr kumimoji="1" lang="ja-JP" altLang="en-US" dirty="0"/>
          </a:p>
        </p:txBody>
      </p:sp>
    </p:spTree>
    <p:extLst>
      <p:ext uri="{BB962C8B-B14F-4D97-AF65-F5344CB8AC3E}">
        <p14:creationId xmlns:p14="http://schemas.microsoft.com/office/powerpoint/2010/main" val="286625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5</a:t>
            </a:fld>
            <a:endParaRPr kumimoji="1" lang="ja-JP" altLang="en-US"/>
          </a:p>
        </p:txBody>
      </p:sp>
    </p:spTree>
    <p:extLst>
      <p:ext uri="{BB962C8B-B14F-4D97-AF65-F5344CB8AC3E}">
        <p14:creationId xmlns:p14="http://schemas.microsoft.com/office/powerpoint/2010/main" val="3123997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フラグ</a:t>
            </a:r>
            <a:r>
              <a:rPr kumimoji="1" lang="en-US" altLang="ja-JP" dirty="0"/>
              <a:t>:</a:t>
            </a:r>
            <a:r>
              <a:rPr kumimoji="1" lang="ja-JP" altLang="en-US" dirty="0"/>
              <a:t> ある出来事が起こったか起こっていないかを保持する変数。</a:t>
            </a:r>
            <a:endParaRPr kumimoji="1" lang="en-US" altLang="ja-JP" dirty="0"/>
          </a:p>
          <a:p>
            <a:r>
              <a:rPr kumimoji="1" lang="en-US" altLang="ja-JP" dirty="0"/>
              <a:t>ABC081 B Shift Only</a:t>
            </a:r>
            <a:r>
              <a:rPr kumimoji="1" lang="ja-JP" altLang="en-US" dirty="0"/>
              <a:t>の解答例で僕が使っていた</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46</a:t>
            </a:fld>
            <a:endParaRPr kumimoji="1" lang="ja-JP" altLang="en-US" dirty="0"/>
          </a:p>
        </p:txBody>
      </p:sp>
    </p:spTree>
    <p:extLst>
      <p:ext uri="{BB962C8B-B14F-4D97-AF65-F5344CB8AC3E}">
        <p14:creationId xmlns:p14="http://schemas.microsoft.com/office/powerpoint/2010/main" val="4254179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t>
            </a:r>
            <a:r>
              <a:rPr kumimoji="1" lang="ja-JP" altLang="en-US" dirty="0"/>
              <a:t>言語では文字列を「文字型の配列」と捉えていた</a:t>
            </a:r>
            <a:endParaRPr kumimoji="1" lang="en-US" altLang="ja-JP" dirty="0"/>
          </a:p>
          <a:p>
            <a:r>
              <a:rPr kumimoji="1" lang="en-US" altLang="ja-JP" dirty="0"/>
              <a:t>C++</a:t>
            </a:r>
            <a:r>
              <a:rPr kumimoji="1" lang="ja-JP" altLang="en-US" dirty="0"/>
              <a:t>では文字列専用のクラスが用意されてるので利用するとよい</a:t>
            </a:r>
            <a:endParaRPr kumimoji="1" lang="en-US" altLang="ja-JP"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48</a:t>
            </a:fld>
            <a:endParaRPr kumimoji="1" lang="ja-JP" altLang="en-US" dirty="0"/>
          </a:p>
        </p:txBody>
      </p:sp>
    </p:spTree>
    <p:extLst>
      <p:ext uri="{BB962C8B-B14F-4D97-AF65-F5344CB8AC3E}">
        <p14:creationId xmlns:p14="http://schemas.microsoft.com/office/powerpoint/2010/main" val="2731504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むしろ</a:t>
            </a:r>
            <a:r>
              <a:rPr kumimoji="1" lang="en-US" altLang="ja-JP" dirty="0"/>
              <a:t>C++</a:t>
            </a:r>
            <a:r>
              <a:rPr kumimoji="1" lang="ja-JP" altLang="en-US" dirty="0"/>
              <a:t>の方が行数が多くなったので恩恵を感じないかもしれない</a:t>
            </a:r>
            <a:endParaRPr kumimoji="1" lang="en-US" altLang="ja-JP" dirty="0"/>
          </a:p>
          <a:p>
            <a:r>
              <a:rPr kumimoji="1" lang="en-US" altLang="ja-JP" dirty="0"/>
              <a:t>char</a:t>
            </a:r>
            <a:r>
              <a:rPr kumimoji="1" lang="ja-JP" altLang="en-US" dirty="0"/>
              <a:t>型配列と同じように、配列の添え字のような書き方で</a:t>
            </a:r>
            <a:endParaRPr kumimoji="1" lang="en-US" altLang="ja-JP" dirty="0"/>
          </a:p>
          <a:p>
            <a:r>
              <a:rPr kumimoji="1" lang="ja-JP" altLang="en-US" dirty="0"/>
              <a:t>文字を参照できる。</a:t>
            </a:r>
            <a:endParaRPr kumimoji="1" lang="en-US" altLang="ja-JP" dirty="0"/>
          </a:p>
          <a:p>
            <a:r>
              <a:rPr kumimoji="1" lang="en-US" altLang="ja-JP" dirty="0"/>
              <a:t>C</a:t>
            </a:r>
            <a:r>
              <a:rPr kumimoji="1" lang="ja-JP" altLang="en-US" dirty="0"/>
              <a:t>では</a:t>
            </a:r>
            <a:r>
              <a:rPr kumimoji="1" lang="en-US" altLang="ja-JP" dirty="0" err="1"/>
              <a:t>strlen</a:t>
            </a:r>
            <a:r>
              <a:rPr kumimoji="1" lang="ja-JP" altLang="en-US" dirty="0"/>
              <a:t>という外部関数を呼び出していたが、</a:t>
            </a:r>
            <a:endParaRPr kumimoji="1" lang="en-US" altLang="ja-JP" dirty="0"/>
          </a:p>
          <a:p>
            <a:r>
              <a:rPr kumimoji="1" lang="en-US" altLang="ja-JP" dirty="0"/>
              <a:t>C++</a:t>
            </a:r>
            <a:r>
              <a:rPr kumimoji="1" lang="ja-JP" altLang="en-US" dirty="0"/>
              <a:t>では</a:t>
            </a:r>
            <a:r>
              <a:rPr kumimoji="1" lang="en-US" altLang="ja-JP" dirty="0"/>
              <a:t>str</a:t>
            </a:r>
            <a:r>
              <a:rPr kumimoji="1" lang="ja-JP" altLang="en-US" dirty="0"/>
              <a:t>そのものが持っている</a:t>
            </a:r>
            <a:r>
              <a:rPr kumimoji="1" lang="en-US" altLang="ja-JP" dirty="0"/>
              <a:t>size</a:t>
            </a:r>
            <a:r>
              <a:rPr kumimoji="1" lang="ja-JP" altLang="en-US" dirty="0"/>
              <a:t>という関数で自身のサイズを取得している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string</a:t>
            </a:r>
            <a:r>
              <a:rPr kumimoji="1" lang="ja-JP" altLang="en-US" dirty="0"/>
              <a:t>のより便利な使い方については来週説明する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cout</a:t>
            </a:r>
            <a:r>
              <a:rPr kumimoji="1" lang="ja-JP" altLang="en-US" dirty="0"/>
              <a:t>は図のように、行をまたいで書けるので、見やすい形に整形しやすい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初めの行にセミコロンが付いていないことに注意</a:t>
            </a:r>
            <a:r>
              <a:rPr kumimoji="1" lang="en-US" altLang="ja-JP"/>
              <a:t>)</a:t>
            </a:r>
            <a:endParaRPr kumimoji="1" lang="en-US" altLang="ja-JP"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50</a:t>
            </a:fld>
            <a:endParaRPr kumimoji="1" lang="ja-JP" altLang="en-US" dirty="0"/>
          </a:p>
        </p:txBody>
      </p:sp>
    </p:spTree>
    <p:extLst>
      <p:ext uri="{BB962C8B-B14F-4D97-AF65-F5344CB8AC3E}">
        <p14:creationId xmlns:p14="http://schemas.microsoft.com/office/powerpoint/2010/main" val="3624083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初めのうちは</a:t>
            </a:r>
            <a:r>
              <a:rPr kumimoji="1" lang="en-US" altLang="ja-JP" dirty="0"/>
              <a:t>g++</a:t>
            </a:r>
            <a:r>
              <a:rPr kumimoji="1" lang="ja-JP" altLang="en-US" dirty="0"/>
              <a:t>と打つところを</a:t>
            </a:r>
            <a:r>
              <a:rPr kumimoji="1" lang="en-US" altLang="ja-JP" dirty="0" err="1"/>
              <a:t>gcc</a:t>
            </a:r>
            <a:r>
              <a:rPr kumimoji="1" lang="ja-JP" altLang="en-US" dirty="0"/>
              <a:t>と打ってしまうことがあるので注意</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53</a:t>
            </a:fld>
            <a:endParaRPr kumimoji="1" lang="ja-JP" altLang="en-US" dirty="0"/>
          </a:p>
        </p:txBody>
      </p:sp>
    </p:spTree>
    <p:extLst>
      <p:ext uri="{BB962C8B-B14F-4D97-AF65-F5344CB8AC3E}">
        <p14:creationId xmlns:p14="http://schemas.microsoft.com/office/powerpoint/2010/main" val="3590778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t>
            </a:r>
            <a:r>
              <a:rPr kumimoji="1" lang="ja-JP" altLang="en-US" dirty="0"/>
              <a:t>は些細なミスで大量のエラーを吐きます。</a:t>
            </a:r>
            <a:endParaRPr kumimoji="1" lang="en-US" altLang="ja-JP" dirty="0"/>
          </a:p>
          <a:p>
            <a:r>
              <a:rPr kumimoji="1" lang="ja-JP" altLang="en-US" dirty="0"/>
              <a:t>流れるエラーを初めて見たときは面食らいます。</a:t>
            </a:r>
            <a:endParaRPr kumimoji="1" lang="en-US" altLang="ja-JP" dirty="0"/>
          </a:p>
          <a:p>
            <a:r>
              <a:rPr kumimoji="1" lang="ja-JP" altLang="en-US" dirty="0"/>
              <a:t>エラー内容は意味不明ですが、該当コードの部分を読んでみると原因が分かることが多い。</a:t>
            </a:r>
            <a:endParaRPr kumimoji="1" lang="en-US" altLang="ja-JP"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54</a:t>
            </a:fld>
            <a:endParaRPr kumimoji="1" lang="ja-JP" altLang="en-US" dirty="0"/>
          </a:p>
        </p:txBody>
      </p:sp>
    </p:spTree>
    <p:extLst>
      <p:ext uri="{BB962C8B-B14F-4D97-AF65-F5344CB8AC3E}">
        <p14:creationId xmlns:p14="http://schemas.microsoft.com/office/powerpoint/2010/main" val="3897985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55</a:t>
            </a:fld>
            <a:endParaRPr kumimoji="1" lang="ja-JP" altLang="en-US" dirty="0"/>
          </a:p>
        </p:txBody>
      </p:sp>
    </p:spTree>
    <p:extLst>
      <p:ext uri="{BB962C8B-B14F-4D97-AF65-F5344CB8AC3E}">
        <p14:creationId xmlns:p14="http://schemas.microsoft.com/office/powerpoint/2010/main" val="82826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t>
            </a:r>
            <a:r>
              <a:rPr kumimoji="1" lang="ja-JP" altLang="en-US" dirty="0"/>
              <a:t>言語入門者であった僕がこれを見て思った第一印象</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6</a:t>
            </a:fld>
            <a:endParaRPr kumimoji="1" lang="ja-JP" altLang="en-US"/>
          </a:p>
        </p:txBody>
      </p:sp>
    </p:spTree>
    <p:extLst>
      <p:ext uri="{BB962C8B-B14F-4D97-AF65-F5344CB8AC3E}">
        <p14:creationId xmlns:p14="http://schemas.microsoft.com/office/powerpoint/2010/main" val="115217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dirty="0">
                <a:solidFill>
                  <a:srgbClr val="000000"/>
                </a:solidFill>
              </a:rPr>
              <a:t>C</a:t>
            </a:r>
            <a:r>
              <a:rPr lang="ja-JP" altLang="en-US" b="0" dirty="0">
                <a:solidFill>
                  <a:srgbClr val="000000"/>
                </a:solidFill>
              </a:rPr>
              <a:t>の</a:t>
            </a:r>
            <a:r>
              <a:rPr lang="en-US" altLang="ja-JP" b="0" dirty="0">
                <a:solidFill>
                  <a:srgbClr val="000000"/>
                </a:solidFill>
              </a:rPr>
              <a:t>Hello, World</a:t>
            </a:r>
            <a:r>
              <a:rPr lang="ja-JP" altLang="en-US" b="0" dirty="0">
                <a:solidFill>
                  <a:srgbClr val="000000"/>
                </a:solidFill>
              </a:rPr>
              <a:t>より長くなってない？</a:t>
            </a:r>
            <a:endParaRPr lang="en-US" altLang="ja-JP" b="0" dirty="0">
              <a:solidFill>
                <a:srgbClr val="000000"/>
              </a:solidFill>
            </a:endParaRPr>
          </a:p>
          <a:p>
            <a:r>
              <a:rPr lang="en-US" altLang="ja-JP" b="0" dirty="0">
                <a:solidFill>
                  <a:srgbClr val="000000"/>
                </a:solidFill>
              </a:rPr>
              <a:t>::</a:t>
            </a:r>
            <a:r>
              <a:rPr lang="ja-JP" altLang="en-US" b="0" dirty="0">
                <a:solidFill>
                  <a:srgbClr val="000000"/>
                </a:solidFill>
              </a:rPr>
              <a:t>という字面が気持ち悪い</a:t>
            </a:r>
            <a:endParaRPr lang="en-US" altLang="ja-JP" b="0" dirty="0">
              <a:solidFill>
                <a:srgbClr val="000000"/>
              </a:solidFill>
            </a:endParaRPr>
          </a:p>
          <a:p>
            <a:r>
              <a:rPr kumimoji="1" lang="en-US" altLang="ja-JP" b="0" dirty="0">
                <a:solidFill>
                  <a:srgbClr val="000000"/>
                </a:solidFill>
              </a:rPr>
              <a:t>&lt;&lt;</a:t>
            </a:r>
            <a:r>
              <a:rPr lang="ja-JP" altLang="en-US" b="0" dirty="0" err="1">
                <a:solidFill>
                  <a:srgbClr val="000000"/>
                </a:solidFill>
              </a:rPr>
              <a:t>って</a:t>
            </a:r>
            <a:r>
              <a:rPr lang="ja-JP" altLang="en-US" dirty="0">
                <a:solidFill>
                  <a:srgbClr val="000000"/>
                </a:solidFill>
              </a:rPr>
              <a:t>シフト演算子じゃないの？</a:t>
            </a:r>
            <a:endParaRPr kumimoji="1" lang="ja-JP" altLang="en-US"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7</a:t>
            </a:fld>
            <a:endParaRPr kumimoji="1" lang="ja-JP" altLang="en-US"/>
          </a:p>
        </p:txBody>
      </p:sp>
    </p:spTree>
    <p:extLst>
      <p:ext uri="{BB962C8B-B14F-4D97-AF65-F5344CB8AC3E}">
        <p14:creationId xmlns:p14="http://schemas.microsoft.com/office/powerpoint/2010/main" val="4136715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character out = </a:t>
            </a:r>
            <a:r>
              <a:rPr kumimoji="1" lang="en-US" altLang="ja-JP" dirty="0" err="1"/>
              <a:t>cout</a:t>
            </a:r>
            <a:endParaRPr kumimoji="1" lang="en-US" altLang="ja-JP" dirty="0"/>
          </a:p>
          <a:p>
            <a:r>
              <a:rPr kumimoji="1" lang="en-US" altLang="ja-JP" dirty="0" err="1"/>
              <a:t>printf</a:t>
            </a:r>
            <a:r>
              <a:rPr kumimoji="1" lang="ja-JP" altLang="en-US" dirty="0"/>
              <a:t>に比べて長くなったけど、</a:t>
            </a:r>
            <a:r>
              <a:rPr kumimoji="1" lang="en-US" altLang="ja-JP" dirty="0"/>
              <a:t>%d</a:t>
            </a:r>
            <a:r>
              <a:rPr kumimoji="1" lang="ja-JP" altLang="en-US" dirty="0"/>
              <a:t>とか</a:t>
            </a:r>
            <a:r>
              <a:rPr kumimoji="1" lang="en-US" altLang="ja-JP" dirty="0"/>
              <a:t>%c</a:t>
            </a:r>
            <a:r>
              <a:rPr kumimoji="1" lang="ja-JP" altLang="en-US" dirty="0"/>
              <a:t>とかを考えなくてもよい</a:t>
            </a:r>
            <a:endParaRPr kumimoji="1" lang="en-US" altLang="ja-JP"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15</a:t>
            </a:fld>
            <a:endParaRPr kumimoji="1" lang="ja-JP" altLang="en-US"/>
          </a:p>
        </p:txBody>
      </p:sp>
    </p:spTree>
    <p:extLst>
      <p:ext uri="{BB962C8B-B14F-4D97-AF65-F5344CB8AC3E}">
        <p14:creationId xmlns:p14="http://schemas.microsoft.com/office/powerpoint/2010/main" val="37371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&lt;&lt;</a:t>
            </a:r>
            <a:r>
              <a:rPr kumimoji="1" lang="ja-JP" altLang="en-US" dirty="0"/>
              <a:t>の理由はシェルのリダイレクトと似せたかったらだとどこかで見た気がする。</a:t>
            </a:r>
            <a:endParaRPr kumimoji="1" lang="en-US" altLang="ja-JP" dirty="0"/>
          </a:p>
          <a:p>
            <a:r>
              <a:rPr kumimoji="1" lang="ja-JP" altLang="en-US" dirty="0"/>
              <a:t>ソースは分からないので不確か。</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16</a:t>
            </a:fld>
            <a:endParaRPr kumimoji="1" lang="ja-JP" altLang="en-US"/>
          </a:p>
        </p:txBody>
      </p:sp>
    </p:spTree>
    <p:extLst>
      <p:ext uri="{BB962C8B-B14F-4D97-AF65-F5344CB8AC3E}">
        <p14:creationId xmlns:p14="http://schemas.microsoft.com/office/powerpoint/2010/main" val="1631566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勿論この文より前に</a:t>
            </a:r>
            <a:r>
              <a:rPr kumimoji="1" lang="en-US" altLang="ja-JP" dirty="0" err="1"/>
              <a:t>val</a:t>
            </a:r>
            <a:r>
              <a:rPr kumimoji="1" lang="ja-JP" altLang="en-US" dirty="0"/>
              <a:t>を宣言しておかなければならない</a:t>
            </a:r>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18</a:t>
            </a:fld>
            <a:endParaRPr kumimoji="1" lang="ja-JP" altLang="en-US"/>
          </a:p>
        </p:txBody>
      </p:sp>
    </p:spTree>
    <p:extLst>
      <p:ext uri="{BB962C8B-B14F-4D97-AF65-F5344CB8AC3E}">
        <p14:creationId xmlns:p14="http://schemas.microsoft.com/office/powerpoint/2010/main" val="1344751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22</a:t>
            </a:fld>
            <a:endParaRPr kumimoji="1" lang="ja-JP" altLang="en-US"/>
          </a:p>
        </p:txBody>
      </p:sp>
    </p:spTree>
    <p:extLst>
      <p:ext uri="{BB962C8B-B14F-4D97-AF65-F5344CB8AC3E}">
        <p14:creationId xmlns:p14="http://schemas.microsoft.com/office/powerpoint/2010/main" val="1046584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ABD49B1-F379-467A-9481-24A2A9B74B6E}" type="slidenum">
              <a:rPr kumimoji="1" lang="ja-JP" altLang="en-US" smtClean="0"/>
              <a:t>23</a:t>
            </a:fld>
            <a:endParaRPr kumimoji="1" lang="ja-JP" altLang="en-US"/>
          </a:p>
        </p:txBody>
      </p:sp>
    </p:spTree>
    <p:extLst>
      <p:ext uri="{BB962C8B-B14F-4D97-AF65-F5344CB8AC3E}">
        <p14:creationId xmlns:p14="http://schemas.microsoft.com/office/powerpoint/2010/main" val="4120776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BBC53-62B1-41E9-BC77-060FF6885B1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E19CDE2-4862-40BE-9128-35A30D7A51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BA58EB-D49D-42FD-B814-80F4D5813ED7}"/>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5" name="フッター プレースホルダー 4">
            <a:extLst>
              <a:ext uri="{FF2B5EF4-FFF2-40B4-BE49-F238E27FC236}">
                <a16:creationId xmlns:a16="http://schemas.microsoft.com/office/drawing/2014/main" id="{0685BF6B-693C-4B19-80B7-F48CE516FA5D}"/>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6B94312A-7C21-4D01-BB0B-6B8FEDAD229F}"/>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266660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83A6B3-961C-4F00-B71C-2DDEDD2F0F6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1DE13EB-CA7C-4F51-8087-822D79597DB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539D10-2027-4C04-AE8C-5075928A90FD}"/>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5" name="フッター プレースホルダー 4">
            <a:extLst>
              <a:ext uri="{FF2B5EF4-FFF2-40B4-BE49-F238E27FC236}">
                <a16:creationId xmlns:a16="http://schemas.microsoft.com/office/drawing/2014/main" id="{85A2ABC5-83AF-4E65-AC8A-F3B2AC3FBB6C}"/>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CA64C4A9-4C7C-4EA4-8518-773DC6719654}"/>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48748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A5A7633-AC59-47FB-825A-FB71C012C4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29D4288-35A7-4114-A490-89479397C12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25AB34-57CC-40C5-A7F5-89DC73516844}"/>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5" name="フッター プレースホルダー 4">
            <a:extLst>
              <a:ext uri="{FF2B5EF4-FFF2-40B4-BE49-F238E27FC236}">
                <a16:creationId xmlns:a16="http://schemas.microsoft.com/office/drawing/2014/main" id="{0047AB25-55E1-4443-BBAF-4E0CEF4CD5C7}"/>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A1B2465A-4480-439D-B00A-30AED4B28EA6}"/>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200180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55090-33B2-4185-86C4-5B251EF11C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1710E0-4420-4685-B98A-D46945989B1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B77199-5B2A-42F8-BDE6-1607256155FD}"/>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5" name="フッター プレースホルダー 4">
            <a:extLst>
              <a:ext uri="{FF2B5EF4-FFF2-40B4-BE49-F238E27FC236}">
                <a16:creationId xmlns:a16="http://schemas.microsoft.com/office/drawing/2014/main" id="{26A13AC0-61BE-4680-8F66-79D6B8752DEC}"/>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5D1E0C27-2916-4BD7-BDEB-1C2EAFCF1E34}"/>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3668496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79AEE2-F0BA-4902-82F9-64D8E7726B2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C2EAB66-6F64-48CF-A0BE-C026C1796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B9DD02E-CBBB-4D9F-8A48-1EE7C7956FFC}"/>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5" name="フッター プレースホルダー 4">
            <a:extLst>
              <a:ext uri="{FF2B5EF4-FFF2-40B4-BE49-F238E27FC236}">
                <a16:creationId xmlns:a16="http://schemas.microsoft.com/office/drawing/2014/main" id="{F478B389-431E-4332-924E-4E5B2233C487}"/>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1FF871E1-E92D-46F1-99E0-2FCAA8F1C359}"/>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29257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326878-699B-4366-A845-6A63FF99E24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F2B72C-EF28-4179-827B-3AC7E7F88EC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F3527FC-47E4-4355-BB15-CDF7FA27B75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C593951-7AB4-4AB4-84B7-8D6B8E7A9C90}"/>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6" name="フッター プレースホルダー 5">
            <a:extLst>
              <a:ext uri="{FF2B5EF4-FFF2-40B4-BE49-F238E27FC236}">
                <a16:creationId xmlns:a16="http://schemas.microsoft.com/office/drawing/2014/main" id="{E37DD0A9-49B2-49E2-A8AC-A7CC257CA6AD}"/>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50FAB35F-F05C-43E9-A6AB-C02DABC16A73}"/>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59404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2FA94-F370-4B5C-B0B8-04DBC8A436E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D9A19C-8988-4FF8-9EF5-C90B3B0C7B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90F06A1-B0D0-406C-811F-B165AAA97C9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FF6EF5D-AE93-41EE-B6CE-9AE8016FB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D5088E2-6084-41C9-BCE7-38756AF2F1E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99730A1-9868-4CF2-A944-D526ACECE393}"/>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8" name="フッター プレースホルダー 7">
            <a:extLst>
              <a:ext uri="{FF2B5EF4-FFF2-40B4-BE49-F238E27FC236}">
                <a16:creationId xmlns:a16="http://schemas.microsoft.com/office/drawing/2014/main" id="{8AD37A6C-17BC-4DAA-8CA2-68E4EE98702F}"/>
              </a:ext>
            </a:extLst>
          </p:cNvPr>
          <p:cNvSpPr>
            <a:spLocks noGrp="1"/>
          </p:cNvSpPr>
          <p:nvPr>
            <p:ph type="ftr" sz="quarter" idx="11"/>
          </p:nvPr>
        </p:nvSpPr>
        <p:spPr/>
        <p:txBody>
          <a:bodyPr/>
          <a:lstStyle/>
          <a:p>
            <a:endParaRPr kumimoji="1" lang="ja-JP" altLang="en-US" dirty="0"/>
          </a:p>
        </p:txBody>
      </p:sp>
      <p:sp>
        <p:nvSpPr>
          <p:cNvPr id="9" name="スライド番号プレースホルダー 8">
            <a:extLst>
              <a:ext uri="{FF2B5EF4-FFF2-40B4-BE49-F238E27FC236}">
                <a16:creationId xmlns:a16="http://schemas.microsoft.com/office/drawing/2014/main" id="{DBB2FA55-C979-42AE-BD23-823ECE8F53CF}"/>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284159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61CD7-F7F8-4E4B-9907-656E5844EC3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4927DFF-D754-49F4-842B-EBEF2636B348}"/>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4" name="フッター プレースホルダー 3">
            <a:extLst>
              <a:ext uri="{FF2B5EF4-FFF2-40B4-BE49-F238E27FC236}">
                <a16:creationId xmlns:a16="http://schemas.microsoft.com/office/drawing/2014/main" id="{C934E889-7413-4511-89B0-BD52C3C1464A}"/>
              </a:ext>
            </a:extLst>
          </p:cNvPr>
          <p:cNvSpPr>
            <a:spLocks noGrp="1"/>
          </p:cNvSpPr>
          <p:nvPr>
            <p:ph type="ftr" sz="quarter" idx="11"/>
          </p:nvPr>
        </p:nvSpPr>
        <p:spPr/>
        <p:txBody>
          <a:bodyPr/>
          <a:lstStyle/>
          <a:p>
            <a:endParaRPr kumimoji="1" lang="ja-JP" altLang="en-US" dirty="0"/>
          </a:p>
        </p:txBody>
      </p:sp>
      <p:sp>
        <p:nvSpPr>
          <p:cNvPr id="5" name="スライド番号プレースホルダー 4">
            <a:extLst>
              <a:ext uri="{FF2B5EF4-FFF2-40B4-BE49-F238E27FC236}">
                <a16:creationId xmlns:a16="http://schemas.microsoft.com/office/drawing/2014/main" id="{74AE271C-2CBD-4C74-9F43-9F39CF5DF912}"/>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188494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B589C7D-9201-44C8-950E-CAF5AB18FBA3}"/>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3" name="フッター プレースホルダー 2">
            <a:extLst>
              <a:ext uri="{FF2B5EF4-FFF2-40B4-BE49-F238E27FC236}">
                <a16:creationId xmlns:a16="http://schemas.microsoft.com/office/drawing/2014/main" id="{5708B92E-FCB2-4D83-ADC4-B8AE0C4D33B6}"/>
              </a:ext>
            </a:extLst>
          </p:cNvPr>
          <p:cNvSpPr>
            <a:spLocks noGrp="1"/>
          </p:cNvSpPr>
          <p:nvPr>
            <p:ph type="ftr" sz="quarter" idx="1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64957DB-D970-4BB5-86CD-42F193A313A5}"/>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158946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7D4433-D67E-4EC1-92B6-8AC65B62643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E6A1AA-E6FD-40EC-8F76-EF146B6FA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FFB7AF1-E891-4304-8B06-A1314A7BF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C8F0B8-49A7-4AB8-AF5E-A5D08E5C0162}"/>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6" name="フッター プレースホルダー 5">
            <a:extLst>
              <a:ext uri="{FF2B5EF4-FFF2-40B4-BE49-F238E27FC236}">
                <a16:creationId xmlns:a16="http://schemas.microsoft.com/office/drawing/2014/main" id="{BB891A58-F846-4E5C-B048-7DFC164235CA}"/>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E8DBEFB5-D8AC-4FFA-A4FE-83864F1B5467}"/>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939937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9A8154-5A67-40B6-BDF3-6A504DD7B5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67A2338-D10C-446E-87BB-8EB8E9DDB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a:extLst>
              <a:ext uri="{FF2B5EF4-FFF2-40B4-BE49-F238E27FC236}">
                <a16:creationId xmlns:a16="http://schemas.microsoft.com/office/drawing/2014/main" id="{608A659E-2D91-44B2-8567-DA19F3CA7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0921EC-E160-42E1-A94D-13E3C108C8AA}"/>
              </a:ext>
            </a:extLst>
          </p:cNvPr>
          <p:cNvSpPr>
            <a:spLocks noGrp="1"/>
          </p:cNvSpPr>
          <p:nvPr>
            <p:ph type="dt" sz="half" idx="10"/>
          </p:nvPr>
        </p:nvSpPr>
        <p:spPr/>
        <p:txBody>
          <a:bodyPr/>
          <a:lstStyle/>
          <a:p>
            <a:fld id="{5980E71F-E712-4533-85A5-4F8EDC0D1810}" type="datetimeFigureOut">
              <a:rPr kumimoji="1" lang="ja-JP" altLang="en-US" smtClean="0"/>
              <a:t>2018/10/3</a:t>
            </a:fld>
            <a:endParaRPr kumimoji="1" lang="ja-JP" altLang="en-US" dirty="0"/>
          </a:p>
        </p:txBody>
      </p:sp>
      <p:sp>
        <p:nvSpPr>
          <p:cNvPr id="6" name="フッター プレースホルダー 5">
            <a:extLst>
              <a:ext uri="{FF2B5EF4-FFF2-40B4-BE49-F238E27FC236}">
                <a16:creationId xmlns:a16="http://schemas.microsoft.com/office/drawing/2014/main" id="{4271DF60-211C-42A9-9027-59DC9B28514E}"/>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DB3CE83E-164A-47CB-AA14-CA28B1835110}"/>
              </a:ext>
            </a:extLst>
          </p:cNvPr>
          <p:cNvSpPr>
            <a:spLocks noGrp="1"/>
          </p:cNvSpPr>
          <p:nvPr>
            <p:ph type="sldNum" sz="quarter" idx="12"/>
          </p:nvPr>
        </p:nvSpPr>
        <p:spPr/>
        <p:txBody>
          <a:body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67419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1AA4CF2-582F-40E5-842C-A21823357F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3A7C96-478D-4ECC-B1D3-7DA5DBF9EE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B85A45-6B07-48F4-8892-3B104C19CD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0E71F-E712-4533-85A5-4F8EDC0D1810}" type="datetimeFigureOut">
              <a:rPr kumimoji="1" lang="ja-JP" altLang="en-US" smtClean="0"/>
              <a:t>2018/10/3</a:t>
            </a:fld>
            <a:endParaRPr kumimoji="1" lang="ja-JP" altLang="en-US" dirty="0"/>
          </a:p>
        </p:txBody>
      </p:sp>
      <p:sp>
        <p:nvSpPr>
          <p:cNvPr id="5" name="フッター プレースホルダー 4">
            <a:extLst>
              <a:ext uri="{FF2B5EF4-FFF2-40B4-BE49-F238E27FC236}">
                <a16:creationId xmlns:a16="http://schemas.microsoft.com/office/drawing/2014/main" id="{D4095844-3456-43DE-ACEC-CAB1C7B9E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184E37EE-AAB2-4337-B4BA-8A91D2C649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CF596-9632-4FA1-A90D-3F1685A91292}" type="slidenum">
              <a:rPr kumimoji="1" lang="ja-JP" altLang="en-US" smtClean="0"/>
              <a:t>‹#›</a:t>
            </a:fld>
            <a:endParaRPr kumimoji="1" lang="ja-JP" altLang="en-US" dirty="0"/>
          </a:p>
        </p:txBody>
      </p:sp>
    </p:spTree>
    <p:extLst>
      <p:ext uri="{BB962C8B-B14F-4D97-AF65-F5344CB8AC3E}">
        <p14:creationId xmlns:p14="http://schemas.microsoft.com/office/powerpoint/2010/main" val="182567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747F7-5D75-42B8-96E8-CF68E044CCB9}"/>
              </a:ext>
            </a:extLst>
          </p:cNvPr>
          <p:cNvSpPr>
            <a:spLocks noGrp="1"/>
          </p:cNvSpPr>
          <p:nvPr>
            <p:ph type="ctrTitle"/>
          </p:nvPr>
        </p:nvSpPr>
        <p:spPr/>
        <p:txBody>
          <a:bodyPr/>
          <a:lstStyle/>
          <a:p>
            <a:r>
              <a:rPr lang="ja-JP" altLang="en-US" dirty="0"/>
              <a:t>入門講習会</a:t>
            </a:r>
            <a:r>
              <a:rPr lang="en-US" altLang="ja-JP" dirty="0"/>
              <a:t>[</a:t>
            </a:r>
            <a:r>
              <a:rPr lang="ja-JP" altLang="en-US" dirty="0"/>
              <a:t>後期</a:t>
            </a:r>
            <a:r>
              <a:rPr lang="en-US" altLang="ja-JP" dirty="0"/>
              <a:t>]</a:t>
            </a:r>
            <a:endParaRPr kumimoji="1" lang="ja-JP" altLang="en-US" dirty="0"/>
          </a:p>
        </p:txBody>
      </p:sp>
      <p:sp>
        <p:nvSpPr>
          <p:cNvPr id="3" name="字幕 2">
            <a:extLst>
              <a:ext uri="{FF2B5EF4-FFF2-40B4-BE49-F238E27FC236}">
                <a16:creationId xmlns:a16="http://schemas.microsoft.com/office/drawing/2014/main" id="{A2AB105E-68E3-4BEA-9423-A65DA7A7523E}"/>
              </a:ext>
            </a:extLst>
          </p:cNvPr>
          <p:cNvSpPr>
            <a:spLocks noGrp="1"/>
          </p:cNvSpPr>
          <p:nvPr>
            <p:ph type="subTitle" idx="1"/>
          </p:nvPr>
        </p:nvSpPr>
        <p:spPr/>
        <p:txBody>
          <a:bodyPr/>
          <a:lstStyle/>
          <a:p>
            <a:r>
              <a:rPr kumimoji="1" lang="ja-JP" altLang="en-US" dirty="0"/>
              <a:t>第</a:t>
            </a:r>
            <a:r>
              <a:rPr kumimoji="1" lang="en-US" altLang="ja-JP" dirty="0"/>
              <a:t>1</a:t>
            </a:r>
            <a:r>
              <a:rPr kumimoji="1" lang="ja-JP" altLang="en-US" dirty="0"/>
              <a:t>回</a:t>
            </a:r>
          </a:p>
        </p:txBody>
      </p:sp>
    </p:spTree>
    <p:extLst>
      <p:ext uri="{BB962C8B-B14F-4D97-AF65-F5344CB8AC3E}">
        <p14:creationId xmlns:p14="http://schemas.microsoft.com/office/powerpoint/2010/main" val="1694584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62683A8-ABE5-4901-AA93-638751577479}"/>
              </a:ext>
            </a:extLst>
          </p:cNvPr>
          <p:cNvSpPr/>
          <p:nvPr/>
        </p:nvSpPr>
        <p:spPr>
          <a:xfrm>
            <a:off x="263718" y="1675897"/>
            <a:ext cx="11664563" cy="646331"/>
          </a:xfrm>
          <a:prstGeom prst="rect">
            <a:avLst/>
          </a:prstGeom>
        </p:spPr>
        <p:txBody>
          <a:bodyPr wrap="square">
            <a:spAutoFit/>
          </a:bodyPr>
          <a:lstStyle/>
          <a:p>
            <a:pPr lvl="1"/>
            <a:r>
              <a:rPr lang="en-US" altLang="ja-JP" sz="3600" dirty="0">
                <a:solidFill>
                  <a:srgbClr val="000000"/>
                </a:solidFill>
                <a:latin typeface="Consolas" panose="020B0609020204030204" pitchFamily="49" charset="0"/>
              </a:rPr>
              <a:t>std::</a:t>
            </a:r>
            <a:r>
              <a:rPr lang="en-US" altLang="ja-JP" sz="3600" dirty="0" err="1">
                <a:solidFill>
                  <a:srgbClr val="000000"/>
                </a:solidFill>
                <a:latin typeface="Consolas" panose="020B0609020204030204" pitchFamily="49" charset="0"/>
              </a:rPr>
              <a:t>cout</a:t>
            </a:r>
            <a:r>
              <a:rPr lang="en-US" altLang="ja-JP" sz="3600" dirty="0">
                <a:solidFill>
                  <a:srgbClr val="000000"/>
                </a:solidFill>
                <a:latin typeface="Consolas" panose="020B0609020204030204" pitchFamily="49" charset="0"/>
              </a:rPr>
              <a:t> &lt;&lt; </a:t>
            </a:r>
            <a:r>
              <a:rPr lang="en-US" altLang="ja-JP" sz="3600" dirty="0">
                <a:solidFill>
                  <a:srgbClr val="A31515"/>
                </a:solidFill>
                <a:latin typeface="Consolas" panose="020B0609020204030204" pitchFamily="49" charset="0"/>
              </a:rPr>
              <a:t>"Hello, World!"</a:t>
            </a:r>
            <a:r>
              <a:rPr lang="en-US" altLang="ja-JP" sz="3600" dirty="0">
                <a:solidFill>
                  <a:srgbClr val="000000"/>
                </a:solidFill>
                <a:latin typeface="Consolas" panose="020B0609020204030204" pitchFamily="49" charset="0"/>
              </a:rPr>
              <a:t> &lt;&lt; std::</a:t>
            </a:r>
            <a:r>
              <a:rPr lang="en-US" altLang="ja-JP" sz="3600" dirty="0" err="1">
                <a:solidFill>
                  <a:srgbClr val="000000"/>
                </a:solidFill>
                <a:latin typeface="Consolas" panose="020B0609020204030204" pitchFamily="49" charset="0"/>
              </a:rPr>
              <a:t>endl</a:t>
            </a:r>
            <a:r>
              <a:rPr lang="en-US" altLang="ja-JP" sz="3600" dirty="0">
                <a:solidFill>
                  <a:srgbClr val="000000"/>
                </a:solidFill>
                <a:latin typeface="Consolas" panose="020B0609020204030204" pitchFamily="49" charset="0"/>
              </a:rPr>
              <a:t>;</a:t>
            </a:r>
          </a:p>
        </p:txBody>
      </p:sp>
      <p:sp>
        <p:nvSpPr>
          <p:cNvPr id="8" name="四角形: 角を丸くする 7">
            <a:extLst>
              <a:ext uri="{FF2B5EF4-FFF2-40B4-BE49-F238E27FC236}">
                <a16:creationId xmlns:a16="http://schemas.microsoft.com/office/drawing/2014/main" id="{5EFBA2F7-8BB3-41DF-90EB-437B0EC32C49}"/>
              </a:ext>
            </a:extLst>
          </p:cNvPr>
          <p:cNvSpPr/>
          <p:nvPr/>
        </p:nvSpPr>
        <p:spPr>
          <a:xfrm>
            <a:off x="716941" y="1644315"/>
            <a:ext cx="2425148" cy="709494"/>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DD51CF6-6987-4082-A64D-DCBE3BCA43A1}"/>
              </a:ext>
            </a:extLst>
          </p:cNvPr>
          <p:cNvSpPr txBox="1"/>
          <p:nvPr/>
        </p:nvSpPr>
        <p:spPr>
          <a:xfrm>
            <a:off x="2234314" y="3238169"/>
            <a:ext cx="7723369" cy="1569660"/>
          </a:xfrm>
          <a:prstGeom prst="rect">
            <a:avLst/>
          </a:prstGeom>
          <a:noFill/>
        </p:spPr>
        <p:txBody>
          <a:bodyPr wrap="square" rtlCol="0">
            <a:spAutoFit/>
          </a:bodyPr>
          <a:lstStyle/>
          <a:p>
            <a:r>
              <a:rPr kumimoji="1" lang="en-US" altLang="ja-JP" sz="4800" dirty="0"/>
              <a:t>“Hello, World”</a:t>
            </a:r>
            <a:r>
              <a:rPr kumimoji="1" lang="ja-JP" altLang="en-US" sz="4800" dirty="0"/>
              <a:t>を</a:t>
            </a:r>
            <a:endParaRPr kumimoji="1" lang="en-US" altLang="ja-JP" sz="4800" dirty="0"/>
          </a:p>
          <a:p>
            <a:r>
              <a:rPr kumimoji="1" lang="ja-JP" altLang="en-US" sz="4800" dirty="0"/>
              <a:t>標準</a:t>
            </a:r>
            <a:r>
              <a:rPr lang="ja-JP" altLang="en-US" sz="4800" dirty="0"/>
              <a:t>出力</a:t>
            </a:r>
            <a:r>
              <a:rPr kumimoji="1" lang="ja-JP" altLang="en-US" sz="4800" dirty="0"/>
              <a:t>ストリームに</a:t>
            </a:r>
            <a:r>
              <a:rPr kumimoji="1" lang="ja-JP" altLang="en-US" sz="4800" b="1" dirty="0"/>
              <a:t>流す</a:t>
            </a:r>
            <a:endParaRPr kumimoji="1" lang="ja-JP" altLang="en-US" sz="4800" dirty="0"/>
          </a:p>
        </p:txBody>
      </p:sp>
      <p:sp>
        <p:nvSpPr>
          <p:cNvPr id="7" name="四角形: 角を丸くする 6">
            <a:extLst>
              <a:ext uri="{FF2B5EF4-FFF2-40B4-BE49-F238E27FC236}">
                <a16:creationId xmlns:a16="http://schemas.microsoft.com/office/drawing/2014/main" id="{0C8A922E-068A-4DF6-AE13-0FF19234BBA1}"/>
              </a:ext>
            </a:extLst>
          </p:cNvPr>
          <p:cNvSpPr/>
          <p:nvPr/>
        </p:nvSpPr>
        <p:spPr>
          <a:xfrm>
            <a:off x="3278586" y="1644315"/>
            <a:ext cx="593699" cy="70949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0E7063BC-BBA3-462F-BE8D-FD514541BC21}"/>
              </a:ext>
            </a:extLst>
          </p:cNvPr>
          <p:cNvSpPr/>
          <p:nvPr/>
        </p:nvSpPr>
        <p:spPr>
          <a:xfrm>
            <a:off x="8022867" y="1683313"/>
            <a:ext cx="593699" cy="70949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46538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CB45E9-B034-4BE9-BA67-A880E0D2DD66}"/>
              </a:ext>
            </a:extLst>
          </p:cNvPr>
          <p:cNvSpPr>
            <a:spLocks noGrp="1"/>
          </p:cNvSpPr>
          <p:nvPr>
            <p:ph type="title"/>
          </p:nvPr>
        </p:nvSpPr>
        <p:spPr/>
        <p:txBody>
          <a:bodyPr/>
          <a:lstStyle/>
          <a:p>
            <a:r>
              <a:rPr kumimoji="1" lang="ja-JP" altLang="en-US" dirty="0"/>
              <a:t>ストリーム</a:t>
            </a:r>
            <a:r>
              <a:rPr kumimoji="1" lang="en-US" altLang="ja-JP" dirty="0"/>
              <a:t>(</a:t>
            </a:r>
            <a:r>
              <a:rPr lang="ja-JP" altLang="en-US" dirty="0"/>
              <a:t>第</a:t>
            </a:r>
            <a:r>
              <a:rPr lang="en-US" altLang="ja-JP" dirty="0"/>
              <a:t>9</a:t>
            </a:r>
            <a:r>
              <a:rPr lang="ja-JP" altLang="en-US" dirty="0"/>
              <a:t>回復習</a:t>
            </a:r>
            <a:r>
              <a:rPr lang="en-US" altLang="ja-JP" dirty="0"/>
              <a:t>)</a:t>
            </a:r>
            <a:endParaRPr kumimoji="1" lang="ja-JP" altLang="en-US" dirty="0"/>
          </a:p>
        </p:txBody>
      </p:sp>
      <p:sp>
        <p:nvSpPr>
          <p:cNvPr id="18" name="正方形/長方形 17">
            <a:extLst>
              <a:ext uri="{FF2B5EF4-FFF2-40B4-BE49-F238E27FC236}">
                <a16:creationId xmlns:a16="http://schemas.microsoft.com/office/drawing/2014/main" id="{7BC22BB2-6E0D-4382-BF22-6E2604DDD1F0}"/>
              </a:ext>
            </a:extLst>
          </p:cNvPr>
          <p:cNvSpPr/>
          <p:nvPr/>
        </p:nvSpPr>
        <p:spPr>
          <a:xfrm>
            <a:off x="592824" y="4359121"/>
            <a:ext cx="2559587" cy="1681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t>プログラム</a:t>
            </a:r>
          </a:p>
        </p:txBody>
      </p:sp>
      <p:pic>
        <p:nvPicPr>
          <p:cNvPr id="13" name="グラフィックス 12" descr="モニター">
            <a:extLst>
              <a:ext uri="{FF2B5EF4-FFF2-40B4-BE49-F238E27FC236}">
                <a16:creationId xmlns:a16="http://schemas.microsoft.com/office/drawing/2014/main" id="{1B1D1E83-0163-4244-9638-CCEBC17ECD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4368" y="431932"/>
            <a:ext cx="2997068" cy="2997068"/>
          </a:xfrm>
          <a:prstGeom prst="rect">
            <a:avLst/>
          </a:prstGeom>
        </p:spPr>
      </p:pic>
      <p:sp>
        <p:nvSpPr>
          <p:cNvPr id="19" name="テキスト ボックス 18">
            <a:extLst>
              <a:ext uri="{FF2B5EF4-FFF2-40B4-BE49-F238E27FC236}">
                <a16:creationId xmlns:a16="http://schemas.microsoft.com/office/drawing/2014/main" id="{EBB377E1-2423-4248-9F7B-07DE17041EAD}"/>
              </a:ext>
            </a:extLst>
          </p:cNvPr>
          <p:cNvSpPr txBox="1"/>
          <p:nvPr/>
        </p:nvSpPr>
        <p:spPr>
          <a:xfrm>
            <a:off x="8983214" y="3450754"/>
            <a:ext cx="267937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ディスプレイ</a:t>
            </a:r>
          </a:p>
        </p:txBody>
      </p:sp>
    </p:spTree>
    <p:extLst>
      <p:ext uri="{BB962C8B-B14F-4D97-AF65-F5344CB8AC3E}">
        <p14:creationId xmlns:p14="http://schemas.microsoft.com/office/powerpoint/2010/main" val="223964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CB45E9-B034-4BE9-BA67-A880E0D2DD66}"/>
              </a:ext>
            </a:extLst>
          </p:cNvPr>
          <p:cNvSpPr>
            <a:spLocks noGrp="1"/>
          </p:cNvSpPr>
          <p:nvPr>
            <p:ph type="title"/>
          </p:nvPr>
        </p:nvSpPr>
        <p:spPr/>
        <p:txBody>
          <a:bodyPr/>
          <a:lstStyle/>
          <a:p>
            <a:r>
              <a:rPr kumimoji="1" lang="ja-JP" altLang="en-US" dirty="0"/>
              <a:t>ストリーム</a:t>
            </a:r>
          </a:p>
        </p:txBody>
      </p:sp>
      <p:sp>
        <p:nvSpPr>
          <p:cNvPr id="18" name="正方形/長方形 17">
            <a:extLst>
              <a:ext uri="{FF2B5EF4-FFF2-40B4-BE49-F238E27FC236}">
                <a16:creationId xmlns:a16="http://schemas.microsoft.com/office/drawing/2014/main" id="{7BC22BB2-6E0D-4382-BF22-6E2604DDD1F0}"/>
              </a:ext>
            </a:extLst>
          </p:cNvPr>
          <p:cNvSpPr/>
          <p:nvPr/>
        </p:nvSpPr>
        <p:spPr>
          <a:xfrm>
            <a:off x="592824" y="4359121"/>
            <a:ext cx="2559587" cy="1681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t>プログラム</a:t>
            </a:r>
          </a:p>
        </p:txBody>
      </p:sp>
      <p:pic>
        <p:nvPicPr>
          <p:cNvPr id="13" name="グラフィックス 12" descr="モニター">
            <a:extLst>
              <a:ext uri="{FF2B5EF4-FFF2-40B4-BE49-F238E27FC236}">
                <a16:creationId xmlns:a16="http://schemas.microsoft.com/office/drawing/2014/main" id="{1B1D1E83-0163-4244-9638-CCEBC17ECD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4368" y="431932"/>
            <a:ext cx="2997068" cy="2997068"/>
          </a:xfrm>
          <a:prstGeom prst="rect">
            <a:avLst/>
          </a:prstGeom>
        </p:spPr>
      </p:pic>
      <p:sp>
        <p:nvSpPr>
          <p:cNvPr id="19" name="テキスト ボックス 18">
            <a:extLst>
              <a:ext uri="{FF2B5EF4-FFF2-40B4-BE49-F238E27FC236}">
                <a16:creationId xmlns:a16="http://schemas.microsoft.com/office/drawing/2014/main" id="{EBB377E1-2423-4248-9F7B-07DE17041EAD}"/>
              </a:ext>
            </a:extLst>
          </p:cNvPr>
          <p:cNvSpPr txBox="1"/>
          <p:nvPr/>
        </p:nvSpPr>
        <p:spPr>
          <a:xfrm>
            <a:off x="8983214" y="3450754"/>
            <a:ext cx="267937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ディスプレイ</a:t>
            </a:r>
          </a:p>
        </p:txBody>
      </p:sp>
      <p:sp>
        <p:nvSpPr>
          <p:cNvPr id="4" name="テキスト ボックス 3">
            <a:extLst>
              <a:ext uri="{FF2B5EF4-FFF2-40B4-BE49-F238E27FC236}">
                <a16:creationId xmlns:a16="http://schemas.microsoft.com/office/drawing/2014/main" id="{5B35A1B6-7618-43F1-9B17-6466ED271C84}"/>
              </a:ext>
            </a:extLst>
          </p:cNvPr>
          <p:cNvSpPr txBox="1"/>
          <p:nvPr/>
        </p:nvSpPr>
        <p:spPr>
          <a:xfrm>
            <a:off x="3103004" y="2588979"/>
            <a:ext cx="5985991" cy="2308324"/>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600" b="1" dirty="0"/>
              <a:t>プログラムがディスプレイを用いて何か出力したい</a:t>
            </a:r>
            <a:endParaRPr kumimoji="1" lang="en-US" altLang="ja-JP" sz="3600" b="1" dirty="0"/>
          </a:p>
          <a:p>
            <a:pPr marL="285750" indent="-285750">
              <a:buFont typeface="Wingdings" panose="05000000000000000000" pitchFamily="2" charset="2"/>
              <a:buChar char="Ø"/>
            </a:pPr>
            <a:r>
              <a:rPr kumimoji="1" lang="ja-JP" altLang="en-US" sz="3600" b="1" dirty="0"/>
              <a:t>ディスプレイとプログラムが繋がって欲しい</a:t>
            </a:r>
          </a:p>
        </p:txBody>
      </p:sp>
    </p:spTree>
    <p:extLst>
      <p:ext uri="{BB962C8B-B14F-4D97-AF65-F5344CB8AC3E}">
        <p14:creationId xmlns:p14="http://schemas.microsoft.com/office/powerpoint/2010/main" val="3339521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CB45E9-B034-4BE9-BA67-A880E0D2DD66}"/>
              </a:ext>
            </a:extLst>
          </p:cNvPr>
          <p:cNvSpPr>
            <a:spLocks noGrp="1"/>
          </p:cNvSpPr>
          <p:nvPr>
            <p:ph type="title"/>
          </p:nvPr>
        </p:nvSpPr>
        <p:spPr/>
        <p:txBody>
          <a:bodyPr/>
          <a:lstStyle/>
          <a:p>
            <a:r>
              <a:rPr kumimoji="1" lang="ja-JP" altLang="en-US" dirty="0"/>
              <a:t>ストリーム</a:t>
            </a:r>
          </a:p>
        </p:txBody>
      </p:sp>
      <p:grpSp>
        <p:nvGrpSpPr>
          <p:cNvPr id="11" name="グループ化 10">
            <a:extLst>
              <a:ext uri="{FF2B5EF4-FFF2-40B4-BE49-F238E27FC236}">
                <a16:creationId xmlns:a16="http://schemas.microsoft.com/office/drawing/2014/main" id="{1E45CCB9-2823-4A19-8CFC-5364BF8B92FA}"/>
              </a:ext>
            </a:extLst>
          </p:cNvPr>
          <p:cNvGrpSpPr/>
          <p:nvPr/>
        </p:nvGrpSpPr>
        <p:grpSpPr>
          <a:xfrm rot="969119">
            <a:off x="3230098" y="2047672"/>
            <a:ext cx="5613815" cy="3907243"/>
            <a:chOff x="3220936" y="1440418"/>
            <a:chExt cx="5613815" cy="3907243"/>
          </a:xfrm>
        </p:grpSpPr>
        <p:grpSp>
          <p:nvGrpSpPr>
            <p:cNvPr id="7" name="グループ化 6">
              <a:extLst>
                <a:ext uri="{FF2B5EF4-FFF2-40B4-BE49-F238E27FC236}">
                  <a16:creationId xmlns:a16="http://schemas.microsoft.com/office/drawing/2014/main" id="{60BBED83-926B-4204-A9FB-2E6E4A3A2DD4}"/>
                </a:ext>
              </a:extLst>
            </p:cNvPr>
            <p:cNvGrpSpPr/>
            <p:nvPr/>
          </p:nvGrpSpPr>
          <p:grpSpPr>
            <a:xfrm>
              <a:off x="3220936" y="3429000"/>
              <a:ext cx="2993795" cy="1918661"/>
              <a:chOff x="3139820" y="3298911"/>
              <a:chExt cx="2993795" cy="1918661"/>
            </a:xfrm>
          </p:grpSpPr>
          <p:sp>
            <p:nvSpPr>
              <p:cNvPr id="5" name="小波 4">
                <a:extLst>
                  <a:ext uri="{FF2B5EF4-FFF2-40B4-BE49-F238E27FC236}">
                    <a16:creationId xmlns:a16="http://schemas.microsoft.com/office/drawing/2014/main" id="{41D565A0-74D1-463C-82DA-B86BC9084129}"/>
                  </a:ext>
                </a:extLst>
              </p:cNvPr>
              <p:cNvSpPr/>
              <p:nvPr/>
            </p:nvSpPr>
            <p:spPr>
              <a:xfrm rot="19319832">
                <a:off x="3139820" y="4309809"/>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小波 5">
                <a:extLst>
                  <a:ext uri="{FF2B5EF4-FFF2-40B4-BE49-F238E27FC236}">
                    <a16:creationId xmlns:a16="http://schemas.microsoft.com/office/drawing/2014/main" id="{3C210F5D-FE6C-465F-91C5-ACD3B6BD0C57}"/>
                  </a:ext>
                </a:extLst>
              </p:cNvPr>
              <p:cNvSpPr/>
              <p:nvPr/>
            </p:nvSpPr>
            <p:spPr>
              <a:xfrm rot="19319832">
                <a:off x="4449968" y="3298911"/>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652B85DF-EBC8-4CCC-9C98-E3AD8DE2CD95}"/>
                </a:ext>
              </a:extLst>
            </p:cNvPr>
            <p:cNvGrpSpPr/>
            <p:nvPr/>
          </p:nvGrpSpPr>
          <p:grpSpPr>
            <a:xfrm>
              <a:off x="5840956" y="1440418"/>
              <a:ext cx="2993795" cy="1918661"/>
              <a:chOff x="3139820" y="3298911"/>
              <a:chExt cx="2993795" cy="1918661"/>
            </a:xfrm>
          </p:grpSpPr>
          <p:sp>
            <p:nvSpPr>
              <p:cNvPr id="9" name="小波 8">
                <a:extLst>
                  <a:ext uri="{FF2B5EF4-FFF2-40B4-BE49-F238E27FC236}">
                    <a16:creationId xmlns:a16="http://schemas.microsoft.com/office/drawing/2014/main" id="{B8222066-2E1A-47AE-AE74-656448C56833}"/>
                  </a:ext>
                </a:extLst>
              </p:cNvPr>
              <p:cNvSpPr/>
              <p:nvPr/>
            </p:nvSpPr>
            <p:spPr>
              <a:xfrm rot="19319832">
                <a:off x="3139820" y="4309809"/>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小波 9">
                <a:extLst>
                  <a:ext uri="{FF2B5EF4-FFF2-40B4-BE49-F238E27FC236}">
                    <a16:creationId xmlns:a16="http://schemas.microsoft.com/office/drawing/2014/main" id="{7C312422-D99F-4EE9-A481-E819807B5B51}"/>
                  </a:ext>
                </a:extLst>
              </p:cNvPr>
              <p:cNvSpPr/>
              <p:nvPr/>
            </p:nvSpPr>
            <p:spPr>
              <a:xfrm rot="19319832">
                <a:off x="4449968" y="3298911"/>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7" name="テキスト ボックス 16">
            <a:extLst>
              <a:ext uri="{FF2B5EF4-FFF2-40B4-BE49-F238E27FC236}">
                <a16:creationId xmlns:a16="http://schemas.microsoft.com/office/drawing/2014/main" id="{275DEA87-7474-4DD7-8811-9E20F792C139}"/>
              </a:ext>
            </a:extLst>
          </p:cNvPr>
          <p:cNvSpPr txBox="1"/>
          <p:nvPr/>
        </p:nvSpPr>
        <p:spPr>
          <a:xfrm>
            <a:off x="5052837" y="5055064"/>
            <a:ext cx="3029279"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200" b="1" dirty="0"/>
              <a:t>出力ストリーム</a:t>
            </a:r>
          </a:p>
        </p:txBody>
      </p:sp>
      <p:sp>
        <p:nvSpPr>
          <p:cNvPr id="18" name="正方形/長方形 17">
            <a:extLst>
              <a:ext uri="{FF2B5EF4-FFF2-40B4-BE49-F238E27FC236}">
                <a16:creationId xmlns:a16="http://schemas.microsoft.com/office/drawing/2014/main" id="{7BC22BB2-6E0D-4382-BF22-6E2604DDD1F0}"/>
              </a:ext>
            </a:extLst>
          </p:cNvPr>
          <p:cNvSpPr/>
          <p:nvPr/>
        </p:nvSpPr>
        <p:spPr>
          <a:xfrm>
            <a:off x="592824" y="4359121"/>
            <a:ext cx="2559587" cy="1681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t>プログラム</a:t>
            </a:r>
          </a:p>
        </p:txBody>
      </p:sp>
      <p:pic>
        <p:nvPicPr>
          <p:cNvPr id="13" name="グラフィックス 12" descr="モニター">
            <a:extLst>
              <a:ext uri="{FF2B5EF4-FFF2-40B4-BE49-F238E27FC236}">
                <a16:creationId xmlns:a16="http://schemas.microsoft.com/office/drawing/2014/main" id="{1B1D1E83-0163-4244-9638-CCEBC17ECD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4368" y="431932"/>
            <a:ext cx="2997068" cy="2997068"/>
          </a:xfrm>
          <a:prstGeom prst="rect">
            <a:avLst/>
          </a:prstGeom>
        </p:spPr>
      </p:pic>
      <p:sp>
        <p:nvSpPr>
          <p:cNvPr id="19" name="テキスト ボックス 18">
            <a:extLst>
              <a:ext uri="{FF2B5EF4-FFF2-40B4-BE49-F238E27FC236}">
                <a16:creationId xmlns:a16="http://schemas.microsoft.com/office/drawing/2014/main" id="{EBB377E1-2423-4248-9F7B-07DE17041EAD}"/>
              </a:ext>
            </a:extLst>
          </p:cNvPr>
          <p:cNvSpPr txBox="1"/>
          <p:nvPr/>
        </p:nvSpPr>
        <p:spPr>
          <a:xfrm>
            <a:off x="8983214" y="3450754"/>
            <a:ext cx="267937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ディスプレイ</a:t>
            </a:r>
          </a:p>
        </p:txBody>
      </p:sp>
      <p:sp>
        <p:nvSpPr>
          <p:cNvPr id="20" name="テキスト ボックス 19">
            <a:extLst>
              <a:ext uri="{FF2B5EF4-FFF2-40B4-BE49-F238E27FC236}">
                <a16:creationId xmlns:a16="http://schemas.microsoft.com/office/drawing/2014/main" id="{5AF2DDB9-D0ED-4724-8568-FCDF2805DB9B}"/>
              </a:ext>
            </a:extLst>
          </p:cNvPr>
          <p:cNvSpPr txBox="1"/>
          <p:nvPr/>
        </p:nvSpPr>
        <p:spPr>
          <a:xfrm>
            <a:off x="1012149" y="2580582"/>
            <a:ext cx="4372019" cy="646331"/>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600" b="1" dirty="0"/>
              <a:t>つなげてやりました</a:t>
            </a:r>
          </a:p>
        </p:txBody>
      </p:sp>
      <p:sp>
        <p:nvSpPr>
          <p:cNvPr id="21" name="テキスト ボックス 20">
            <a:extLst>
              <a:ext uri="{FF2B5EF4-FFF2-40B4-BE49-F238E27FC236}">
                <a16:creationId xmlns:a16="http://schemas.microsoft.com/office/drawing/2014/main" id="{5EC4ED2A-22D5-4EBD-9835-524D00BA4611}"/>
              </a:ext>
            </a:extLst>
          </p:cNvPr>
          <p:cNvSpPr txBox="1"/>
          <p:nvPr/>
        </p:nvSpPr>
        <p:spPr>
          <a:xfrm rot="20146666">
            <a:off x="4286604" y="4279821"/>
            <a:ext cx="98863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2000" dirty="0"/>
              <a:t>Hello!</a:t>
            </a:r>
            <a:endParaRPr kumimoji="1" lang="ja-JP" altLang="en-US" sz="2000" dirty="0"/>
          </a:p>
        </p:txBody>
      </p:sp>
      <p:cxnSp>
        <p:nvCxnSpPr>
          <p:cNvPr id="12" name="直線矢印コネクタ 11">
            <a:extLst>
              <a:ext uri="{FF2B5EF4-FFF2-40B4-BE49-F238E27FC236}">
                <a16:creationId xmlns:a16="http://schemas.microsoft.com/office/drawing/2014/main" id="{8C920ECF-260F-4865-A865-E536DFA8CA68}"/>
              </a:ext>
            </a:extLst>
          </p:cNvPr>
          <p:cNvCxnSpPr>
            <a:cxnSpLocks/>
          </p:cNvCxnSpPr>
          <p:nvPr/>
        </p:nvCxnSpPr>
        <p:spPr>
          <a:xfrm flipV="1">
            <a:off x="3892544" y="2784996"/>
            <a:ext cx="3372024" cy="1406200"/>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89340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CB45E9-B034-4BE9-BA67-A880E0D2DD66}"/>
              </a:ext>
            </a:extLst>
          </p:cNvPr>
          <p:cNvSpPr>
            <a:spLocks noGrp="1"/>
          </p:cNvSpPr>
          <p:nvPr>
            <p:ph type="title"/>
          </p:nvPr>
        </p:nvSpPr>
        <p:spPr/>
        <p:txBody>
          <a:bodyPr/>
          <a:lstStyle/>
          <a:p>
            <a:r>
              <a:rPr kumimoji="1" lang="ja-JP" altLang="en-US" dirty="0"/>
              <a:t>ストリーム</a:t>
            </a:r>
          </a:p>
        </p:txBody>
      </p:sp>
      <p:grpSp>
        <p:nvGrpSpPr>
          <p:cNvPr id="11" name="グループ化 10">
            <a:extLst>
              <a:ext uri="{FF2B5EF4-FFF2-40B4-BE49-F238E27FC236}">
                <a16:creationId xmlns:a16="http://schemas.microsoft.com/office/drawing/2014/main" id="{1E45CCB9-2823-4A19-8CFC-5364BF8B92FA}"/>
              </a:ext>
            </a:extLst>
          </p:cNvPr>
          <p:cNvGrpSpPr/>
          <p:nvPr/>
        </p:nvGrpSpPr>
        <p:grpSpPr>
          <a:xfrm rot="969119">
            <a:off x="3230098" y="2047672"/>
            <a:ext cx="5613815" cy="3907243"/>
            <a:chOff x="3220936" y="1440418"/>
            <a:chExt cx="5613815" cy="3907243"/>
          </a:xfrm>
        </p:grpSpPr>
        <p:grpSp>
          <p:nvGrpSpPr>
            <p:cNvPr id="7" name="グループ化 6">
              <a:extLst>
                <a:ext uri="{FF2B5EF4-FFF2-40B4-BE49-F238E27FC236}">
                  <a16:creationId xmlns:a16="http://schemas.microsoft.com/office/drawing/2014/main" id="{60BBED83-926B-4204-A9FB-2E6E4A3A2DD4}"/>
                </a:ext>
              </a:extLst>
            </p:cNvPr>
            <p:cNvGrpSpPr/>
            <p:nvPr/>
          </p:nvGrpSpPr>
          <p:grpSpPr>
            <a:xfrm>
              <a:off x="3220936" y="3429000"/>
              <a:ext cx="2993795" cy="1918661"/>
              <a:chOff x="3139820" y="3298911"/>
              <a:chExt cx="2993795" cy="1918661"/>
            </a:xfrm>
          </p:grpSpPr>
          <p:sp>
            <p:nvSpPr>
              <p:cNvPr id="5" name="小波 4">
                <a:extLst>
                  <a:ext uri="{FF2B5EF4-FFF2-40B4-BE49-F238E27FC236}">
                    <a16:creationId xmlns:a16="http://schemas.microsoft.com/office/drawing/2014/main" id="{41D565A0-74D1-463C-82DA-B86BC9084129}"/>
                  </a:ext>
                </a:extLst>
              </p:cNvPr>
              <p:cNvSpPr/>
              <p:nvPr/>
            </p:nvSpPr>
            <p:spPr>
              <a:xfrm rot="19319832">
                <a:off x="3139820" y="4309809"/>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小波 5">
                <a:extLst>
                  <a:ext uri="{FF2B5EF4-FFF2-40B4-BE49-F238E27FC236}">
                    <a16:creationId xmlns:a16="http://schemas.microsoft.com/office/drawing/2014/main" id="{3C210F5D-FE6C-465F-91C5-ACD3B6BD0C57}"/>
                  </a:ext>
                </a:extLst>
              </p:cNvPr>
              <p:cNvSpPr/>
              <p:nvPr/>
            </p:nvSpPr>
            <p:spPr>
              <a:xfrm rot="19319832">
                <a:off x="4449968" y="3298911"/>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652B85DF-EBC8-4CCC-9C98-E3AD8DE2CD95}"/>
                </a:ext>
              </a:extLst>
            </p:cNvPr>
            <p:cNvGrpSpPr/>
            <p:nvPr/>
          </p:nvGrpSpPr>
          <p:grpSpPr>
            <a:xfrm>
              <a:off x="5840956" y="1440418"/>
              <a:ext cx="2993795" cy="1918661"/>
              <a:chOff x="3139820" y="3298911"/>
              <a:chExt cx="2993795" cy="1918661"/>
            </a:xfrm>
          </p:grpSpPr>
          <p:sp>
            <p:nvSpPr>
              <p:cNvPr id="9" name="小波 8">
                <a:extLst>
                  <a:ext uri="{FF2B5EF4-FFF2-40B4-BE49-F238E27FC236}">
                    <a16:creationId xmlns:a16="http://schemas.microsoft.com/office/drawing/2014/main" id="{B8222066-2E1A-47AE-AE74-656448C56833}"/>
                  </a:ext>
                </a:extLst>
              </p:cNvPr>
              <p:cNvSpPr/>
              <p:nvPr/>
            </p:nvSpPr>
            <p:spPr>
              <a:xfrm rot="19319832">
                <a:off x="3139820" y="4309809"/>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小波 9">
                <a:extLst>
                  <a:ext uri="{FF2B5EF4-FFF2-40B4-BE49-F238E27FC236}">
                    <a16:creationId xmlns:a16="http://schemas.microsoft.com/office/drawing/2014/main" id="{7C312422-D99F-4EE9-A481-E819807B5B51}"/>
                  </a:ext>
                </a:extLst>
              </p:cNvPr>
              <p:cNvSpPr/>
              <p:nvPr/>
            </p:nvSpPr>
            <p:spPr>
              <a:xfrm rot="19319832">
                <a:off x="4449968" y="3298911"/>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7" name="テキスト ボックス 16">
            <a:extLst>
              <a:ext uri="{FF2B5EF4-FFF2-40B4-BE49-F238E27FC236}">
                <a16:creationId xmlns:a16="http://schemas.microsoft.com/office/drawing/2014/main" id="{275DEA87-7474-4DD7-8811-9E20F792C139}"/>
              </a:ext>
            </a:extLst>
          </p:cNvPr>
          <p:cNvSpPr txBox="1"/>
          <p:nvPr/>
        </p:nvSpPr>
        <p:spPr>
          <a:xfrm>
            <a:off x="5052837" y="5055064"/>
            <a:ext cx="3029279"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200" b="1" dirty="0"/>
              <a:t>出力ストリーム</a:t>
            </a:r>
          </a:p>
        </p:txBody>
      </p:sp>
      <p:sp>
        <p:nvSpPr>
          <p:cNvPr id="18" name="正方形/長方形 17">
            <a:extLst>
              <a:ext uri="{FF2B5EF4-FFF2-40B4-BE49-F238E27FC236}">
                <a16:creationId xmlns:a16="http://schemas.microsoft.com/office/drawing/2014/main" id="{7BC22BB2-6E0D-4382-BF22-6E2604DDD1F0}"/>
              </a:ext>
            </a:extLst>
          </p:cNvPr>
          <p:cNvSpPr/>
          <p:nvPr/>
        </p:nvSpPr>
        <p:spPr>
          <a:xfrm>
            <a:off x="592824" y="4359121"/>
            <a:ext cx="2559587" cy="1681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t>プログラム</a:t>
            </a:r>
          </a:p>
        </p:txBody>
      </p:sp>
      <p:pic>
        <p:nvPicPr>
          <p:cNvPr id="13" name="グラフィックス 12" descr="モニター">
            <a:extLst>
              <a:ext uri="{FF2B5EF4-FFF2-40B4-BE49-F238E27FC236}">
                <a16:creationId xmlns:a16="http://schemas.microsoft.com/office/drawing/2014/main" id="{1B1D1E83-0163-4244-9638-CCEBC17ECD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4368" y="431932"/>
            <a:ext cx="2997068" cy="2997068"/>
          </a:xfrm>
          <a:prstGeom prst="rect">
            <a:avLst/>
          </a:prstGeom>
        </p:spPr>
      </p:pic>
      <p:sp>
        <p:nvSpPr>
          <p:cNvPr id="19" name="テキスト ボックス 18">
            <a:extLst>
              <a:ext uri="{FF2B5EF4-FFF2-40B4-BE49-F238E27FC236}">
                <a16:creationId xmlns:a16="http://schemas.microsoft.com/office/drawing/2014/main" id="{EBB377E1-2423-4248-9F7B-07DE17041EAD}"/>
              </a:ext>
            </a:extLst>
          </p:cNvPr>
          <p:cNvSpPr txBox="1"/>
          <p:nvPr/>
        </p:nvSpPr>
        <p:spPr>
          <a:xfrm>
            <a:off x="8983214" y="3450754"/>
            <a:ext cx="267937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ディスプレイ</a:t>
            </a:r>
          </a:p>
        </p:txBody>
      </p:sp>
      <p:sp>
        <p:nvSpPr>
          <p:cNvPr id="20" name="テキスト ボックス 19">
            <a:extLst>
              <a:ext uri="{FF2B5EF4-FFF2-40B4-BE49-F238E27FC236}">
                <a16:creationId xmlns:a16="http://schemas.microsoft.com/office/drawing/2014/main" id="{5AF2DDB9-D0ED-4724-8568-FCDF2805DB9B}"/>
              </a:ext>
            </a:extLst>
          </p:cNvPr>
          <p:cNvSpPr txBox="1"/>
          <p:nvPr/>
        </p:nvSpPr>
        <p:spPr>
          <a:xfrm>
            <a:off x="1012149" y="2580582"/>
            <a:ext cx="4372019" cy="646331"/>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600" b="1" dirty="0"/>
              <a:t>つなげてやりました</a:t>
            </a:r>
          </a:p>
        </p:txBody>
      </p:sp>
      <p:sp>
        <p:nvSpPr>
          <p:cNvPr id="22" name="テキスト ボックス 21">
            <a:extLst>
              <a:ext uri="{FF2B5EF4-FFF2-40B4-BE49-F238E27FC236}">
                <a16:creationId xmlns:a16="http://schemas.microsoft.com/office/drawing/2014/main" id="{FD7E2BEF-3D8E-4CB1-A865-9577DE81123F}"/>
              </a:ext>
            </a:extLst>
          </p:cNvPr>
          <p:cNvSpPr txBox="1"/>
          <p:nvPr/>
        </p:nvSpPr>
        <p:spPr>
          <a:xfrm>
            <a:off x="9431594" y="1319981"/>
            <a:ext cx="1622322" cy="369332"/>
          </a:xfrm>
          <a:prstGeom prst="rect">
            <a:avLst/>
          </a:prstGeom>
          <a:noFill/>
        </p:spPr>
        <p:txBody>
          <a:bodyPr wrap="square" rtlCol="0">
            <a:spAutoFit/>
          </a:bodyPr>
          <a:lstStyle/>
          <a:p>
            <a:r>
              <a:rPr kumimoji="1" lang="en-US" altLang="ja-JP" dirty="0"/>
              <a:t>Hello!</a:t>
            </a:r>
            <a:endParaRPr kumimoji="1" lang="ja-JP" altLang="en-US" dirty="0"/>
          </a:p>
        </p:txBody>
      </p:sp>
    </p:spTree>
    <p:extLst>
      <p:ext uri="{BB962C8B-B14F-4D97-AF65-F5344CB8AC3E}">
        <p14:creationId xmlns:p14="http://schemas.microsoft.com/office/powerpoint/2010/main" val="1196601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CFF94F9-D930-44F3-BB10-2434BAB33710}"/>
              </a:ext>
            </a:extLst>
          </p:cNvPr>
          <p:cNvSpPr>
            <a:spLocks noGrp="1"/>
          </p:cNvSpPr>
          <p:nvPr>
            <p:ph idx="1"/>
          </p:nvPr>
        </p:nvSpPr>
        <p:spPr>
          <a:xfrm>
            <a:off x="838200" y="2934031"/>
            <a:ext cx="10515600" cy="3242932"/>
          </a:xfrm>
        </p:spPr>
        <p:txBody>
          <a:bodyPr/>
          <a:lstStyle/>
          <a:p>
            <a:r>
              <a:rPr kumimoji="1" lang="en-US" altLang="ja-JP" dirty="0"/>
              <a:t>std::</a:t>
            </a:r>
            <a:r>
              <a:rPr kumimoji="1" lang="en-US" altLang="ja-JP" dirty="0" err="1"/>
              <a:t>cout</a:t>
            </a:r>
            <a:r>
              <a:rPr kumimoji="1" lang="ja-JP" altLang="en-US" dirty="0"/>
              <a:t>は</a:t>
            </a:r>
            <a:r>
              <a:rPr lang="ja-JP" altLang="en-US" dirty="0"/>
              <a:t>標準</a:t>
            </a:r>
            <a:r>
              <a:rPr kumimoji="1" lang="ja-JP" altLang="en-US" dirty="0"/>
              <a:t>出力ストリームに結びつけられた「ストリームオブジェクト」と呼ばれるもの</a:t>
            </a:r>
            <a:br>
              <a:rPr lang="en-US" altLang="ja-JP" dirty="0"/>
            </a:br>
            <a:r>
              <a:rPr lang="en-US" altLang="ja-JP" dirty="0"/>
              <a:t>(</a:t>
            </a:r>
            <a:r>
              <a:rPr lang="ja-JP" altLang="en-US" dirty="0"/>
              <a:t>オブジェクトについては後述</a:t>
            </a:r>
            <a:r>
              <a:rPr lang="en-US" altLang="ja-JP" dirty="0"/>
              <a:t>)</a:t>
            </a:r>
            <a:endParaRPr kumimoji="1" lang="en-US" altLang="ja-JP" dirty="0"/>
          </a:p>
          <a:p>
            <a:r>
              <a:rPr lang="en-US" altLang="ja-JP" dirty="0"/>
              <a:t>std::</a:t>
            </a:r>
            <a:r>
              <a:rPr lang="en-US" altLang="ja-JP" dirty="0" err="1"/>
              <a:t>cout</a:t>
            </a:r>
            <a:r>
              <a:rPr lang="ja-JP" altLang="en-US" dirty="0"/>
              <a:t>のあとに </a:t>
            </a:r>
            <a:r>
              <a:rPr lang="en-US" altLang="ja-JP" dirty="0"/>
              <a:t>&lt;&lt; </a:t>
            </a:r>
            <a:r>
              <a:rPr lang="ja-JP" altLang="en-US" dirty="0"/>
              <a:t>で数値や文字列をつなげるだけで出力できる</a:t>
            </a:r>
            <a:endParaRPr lang="en-US" altLang="ja-JP" dirty="0"/>
          </a:p>
          <a:p>
            <a:pPr>
              <a:buFont typeface="Wingdings" panose="05000000000000000000" pitchFamily="2" charset="2"/>
              <a:buChar char="Ø"/>
            </a:pPr>
            <a:r>
              <a:rPr lang="en-US" altLang="ja-JP" dirty="0"/>
              <a:t>%d</a:t>
            </a:r>
            <a:r>
              <a:rPr lang="ja-JP" altLang="en-US" dirty="0"/>
              <a:t>とか</a:t>
            </a:r>
            <a:r>
              <a:rPr lang="en-US" altLang="ja-JP" dirty="0"/>
              <a:t>%c</a:t>
            </a:r>
            <a:r>
              <a:rPr lang="ja-JP" altLang="en-US" dirty="0"/>
              <a:t>とか</a:t>
            </a:r>
            <a:r>
              <a:rPr lang="en-US" altLang="ja-JP" dirty="0"/>
              <a:t>%s</a:t>
            </a:r>
            <a:r>
              <a:rPr lang="ja-JP" altLang="en-US" dirty="0"/>
              <a:t>とか考えなくてもよくなった！</a:t>
            </a:r>
            <a:endParaRPr kumimoji="1" lang="en-US" altLang="ja-JP" dirty="0"/>
          </a:p>
          <a:p>
            <a:endParaRPr kumimoji="1" lang="ja-JP" altLang="en-US" dirty="0"/>
          </a:p>
        </p:txBody>
      </p:sp>
      <p:sp>
        <p:nvSpPr>
          <p:cNvPr id="4" name="正方形/長方形 3">
            <a:extLst>
              <a:ext uri="{FF2B5EF4-FFF2-40B4-BE49-F238E27FC236}">
                <a16:creationId xmlns:a16="http://schemas.microsoft.com/office/drawing/2014/main" id="{E29C80DB-ADF4-4674-AB94-CB75F9F390D8}"/>
              </a:ext>
            </a:extLst>
          </p:cNvPr>
          <p:cNvSpPr/>
          <p:nvPr/>
        </p:nvSpPr>
        <p:spPr>
          <a:xfrm>
            <a:off x="263718" y="1675897"/>
            <a:ext cx="11664563" cy="646331"/>
          </a:xfrm>
          <a:prstGeom prst="rect">
            <a:avLst/>
          </a:prstGeom>
        </p:spPr>
        <p:txBody>
          <a:bodyPr wrap="square">
            <a:spAutoFit/>
          </a:bodyPr>
          <a:lstStyle/>
          <a:p>
            <a:pPr lvl="1"/>
            <a:r>
              <a:rPr lang="en-US" altLang="ja-JP" sz="3600" dirty="0">
                <a:solidFill>
                  <a:srgbClr val="000000"/>
                </a:solidFill>
                <a:latin typeface="Consolas" panose="020B0609020204030204" pitchFamily="49" charset="0"/>
              </a:rPr>
              <a:t>std::</a:t>
            </a:r>
            <a:r>
              <a:rPr lang="en-US" altLang="ja-JP" sz="3600" dirty="0" err="1">
                <a:solidFill>
                  <a:srgbClr val="000000"/>
                </a:solidFill>
                <a:latin typeface="Consolas" panose="020B0609020204030204" pitchFamily="49" charset="0"/>
              </a:rPr>
              <a:t>cout</a:t>
            </a:r>
            <a:r>
              <a:rPr lang="en-US" altLang="ja-JP" sz="3600" dirty="0">
                <a:solidFill>
                  <a:srgbClr val="000000"/>
                </a:solidFill>
                <a:latin typeface="Consolas" panose="020B0609020204030204" pitchFamily="49" charset="0"/>
              </a:rPr>
              <a:t> &lt;&lt; </a:t>
            </a:r>
            <a:r>
              <a:rPr lang="en-US" altLang="ja-JP" sz="3600" dirty="0">
                <a:solidFill>
                  <a:srgbClr val="A31515"/>
                </a:solidFill>
                <a:latin typeface="Consolas" panose="020B0609020204030204" pitchFamily="49" charset="0"/>
              </a:rPr>
              <a:t>"Hello, World!"</a:t>
            </a:r>
            <a:r>
              <a:rPr lang="en-US" altLang="ja-JP" sz="3600" dirty="0">
                <a:solidFill>
                  <a:srgbClr val="000000"/>
                </a:solidFill>
                <a:latin typeface="Consolas" panose="020B0609020204030204" pitchFamily="49" charset="0"/>
              </a:rPr>
              <a:t> &lt;&lt; std::</a:t>
            </a:r>
            <a:r>
              <a:rPr lang="en-US" altLang="ja-JP" sz="3600" dirty="0" err="1">
                <a:solidFill>
                  <a:srgbClr val="000000"/>
                </a:solidFill>
                <a:latin typeface="Consolas" panose="020B0609020204030204" pitchFamily="49" charset="0"/>
              </a:rPr>
              <a:t>endl</a:t>
            </a:r>
            <a:r>
              <a:rPr lang="en-US" altLang="ja-JP" sz="3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67552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CFF94F9-D930-44F3-BB10-2434BAB33710}"/>
              </a:ext>
            </a:extLst>
          </p:cNvPr>
          <p:cNvSpPr>
            <a:spLocks noGrp="1"/>
          </p:cNvSpPr>
          <p:nvPr>
            <p:ph idx="1"/>
          </p:nvPr>
        </p:nvSpPr>
        <p:spPr>
          <a:xfrm>
            <a:off x="838200" y="2934031"/>
            <a:ext cx="10515600" cy="3242932"/>
          </a:xfrm>
        </p:spPr>
        <p:txBody>
          <a:bodyPr/>
          <a:lstStyle/>
          <a:p>
            <a:r>
              <a:rPr lang="ja-JP" altLang="en-US" dirty="0"/>
              <a:t>なぜシフト演算子</a:t>
            </a:r>
            <a:r>
              <a:rPr lang="en-US" altLang="ja-JP" dirty="0"/>
              <a:t>&lt;&lt;</a:t>
            </a:r>
            <a:r>
              <a:rPr lang="ja-JP" altLang="en-US" dirty="0" err="1"/>
              <a:t>なのか</a:t>
            </a:r>
            <a:endParaRPr lang="en-US" altLang="ja-JP" dirty="0"/>
          </a:p>
          <a:p>
            <a:pPr>
              <a:buFont typeface="Wingdings" panose="05000000000000000000" pitchFamily="2" charset="2"/>
              <a:buChar char="Ø"/>
            </a:pPr>
            <a:r>
              <a:rPr lang="ja-JP" altLang="en-US" dirty="0"/>
              <a:t>ここでの</a:t>
            </a:r>
            <a:r>
              <a:rPr lang="en-US" altLang="ja-JP" dirty="0"/>
              <a:t>&lt;&lt;</a:t>
            </a:r>
            <a:r>
              <a:rPr lang="ja-JP" altLang="en-US" dirty="0"/>
              <a:t>はシフト演算子ではなくなっている</a:t>
            </a:r>
            <a:endParaRPr lang="en-US" altLang="ja-JP" dirty="0"/>
          </a:p>
          <a:p>
            <a:r>
              <a:rPr kumimoji="1" lang="ja-JP" altLang="en-US" dirty="0"/>
              <a:t>演算子オーバーロード </a:t>
            </a:r>
            <a:endParaRPr kumimoji="1" lang="en-US" altLang="ja-JP" dirty="0"/>
          </a:p>
          <a:p>
            <a:pPr>
              <a:buFont typeface="Wingdings" panose="05000000000000000000" pitchFamily="2" charset="2"/>
              <a:buChar char="Ø"/>
            </a:pPr>
            <a:r>
              <a:rPr kumimoji="1" lang="en-US" altLang="ja-JP" dirty="0"/>
              <a:t>std::</a:t>
            </a:r>
            <a:r>
              <a:rPr kumimoji="1" lang="en-US" altLang="ja-JP" dirty="0" err="1"/>
              <a:t>cout</a:t>
            </a:r>
            <a:r>
              <a:rPr kumimoji="1" lang="en-US" altLang="ja-JP" dirty="0"/>
              <a:t> </a:t>
            </a:r>
            <a:r>
              <a:rPr kumimoji="1" lang="ja-JP" altLang="en-US" dirty="0"/>
              <a:t>と </a:t>
            </a:r>
            <a:r>
              <a:rPr kumimoji="1" lang="en-US" altLang="ja-JP" dirty="0"/>
              <a:t>“Hello, World”</a:t>
            </a:r>
            <a:r>
              <a:rPr kumimoji="1" lang="ja-JP" altLang="en-US" dirty="0"/>
              <a:t>に対しての演算子</a:t>
            </a:r>
            <a:r>
              <a:rPr kumimoji="1" lang="en-US" altLang="ja-JP" dirty="0"/>
              <a:t>&lt;&lt;</a:t>
            </a:r>
            <a:r>
              <a:rPr kumimoji="1" lang="ja-JP" altLang="en-US" dirty="0"/>
              <a:t>はシフト演算子とは</a:t>
            </a:r>
            <a:r>
              <a:rPr kumimoji="1" lang="ja-JP" altLang="en-US" b="1" dirty="0"/>
              <a:t>別の意味を持つように定義されている</a:t>
            </a:r>
          </a:p>
        </p:txBody>
      </p:sp>
      <p:sp>
        <p:nvSpPr>
          <p:cNvPr id="4" name="正方形/長方形 3">
            <a:extLst>
              <a:ext uri="{FF2B5EF4-FFF2-40B4-BE49-F238E27FC236}">
                <a16:creationId xmlns:a16="http://schemas.microsoft.com/office/drawing/2014/main" id="{E29C80DB-ADF4-4674-AB94-CB75F9F390D8}"/>
              </a:ext>
            </a:extLst>
          </p:cNvPr>
          <p:cNvSpPr/>
          <p:nvPr/>
        </p:nvSpPr>
        <p:spPr>
          <a:xfrm>
            <a:off x="263718" y="1675897"/>
            <a:ext cx="11664563" cy="646331"/>
          </a:xfrm>
          <a:prstGeom prst="rect">
            <a:avLst/>
          </a:prstGeom>
        </p:spPr>
        <p:txBody>
          <a:bodyPr wrap="square">
            <a:spAutoFit/>
          </a:bodyPr>
          <a:lstStyle/>
          <a:p>
            <a:pPr lvl="1"/>
            <a:r>
              <a:rPr lang="en-US" altLang="ja-JP" sz="3600" dirty="0">
                <a:solidFill>
                  <a:srgbClr val="000000"/>
                </a:solidFill>
                <a:latin typeface="Consolas" panose="020B0609020204030204" pitchFamily="49" charset="0"/>
              </a:rPr>
              <a:t>std::</a:t>
            </a:r>
            <a:r>
              <a:rPr lang="en-US" altLang="ja-JP" sz="3600" dirty="0" err="1">
                <a:solidFill>
                  <a:srgbClr val="000000"/>
                </a:solidFill>
                <a:latin typeface="Consolas" panose="020B0609020204030204" pitchFamily="49" charset="0"/>
              </a:rPr>
              <a:t>cout</a:t>
            </a:r>
            <a:r>
              <a:rPr lang="en-US" altLang="ja-JP" sz="3600" dirty="0">
                <a:solidFill>
                  <a:srgbClr val="000000"/>
                </a:solidFill>
                <a:latin typeface="Consolas" panose="020B0609020204030204" pitchFamily="49" charset="0"/>
              </a:rPr>
              <a:t> &lt;&lt; </a:t>
            </a:r>
            <a:r>
              <a:rPr lang="en-US" altLang="ja-JP" sz="3600" dirty="0">
                <a:solidFill>
                  <a:srgbClr val="A31515"/>
                </a:solidFill>
                <a:latin typeface="Consolas" panose="020B0609020204030204" pitchFamily="49" charset="0"/>
              </a:rPr>
              <a:t>"Hello, World!"</a:t>
            </a:r>
            <a:r>
              <a:rPr lang="en-US" altLang="ja-JP" sz="3600" dirty="0">
                <a:solidFill>
                  <a:srgbClr val="000000"/>
                </a:solidFill>
                <a:latin typeface="Consolas" panose="020B0609020204030204" pitchFamily="49" charset="0"/>
              </a:rPr>
              <a:t> &lt;&lt; std::</a:t>
            </a:r>
            <a:r>
              <a:rPr lang="en-US" altLang="ja-JP" sz="3600" dirty="0" err="1">
                <a:solidFill>
                  <a:srgbClr val="000000"/>
                </a:solidFill>
                <a:latin typeface="Consolas" panose="020B0609020204030204" pitchFamily="49" charset="0"/>
              </a:rPr>
              <a:t>endl</a:t>
            </a:r>
            <a:r>
              <a:rPr lang="en-US" altLang="ja-JP" sz="3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913763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CB45E9-B034-4BE9-BA67-A880E0D2DD66}"/>
              </a:ext>
            </a:extLst>
          </p:cNvPr>
          <p:cNvSpPr>
            <a:spLocks noGrp="1"/>
          </p:cNvSpPr>
          <p:nvPr>
            <p:ph type="title"/>
          </p:nvPr>
        </p:nvSpPr>
        <p:spPr/>
        <p:txBody>
          <a:bodyPr/>
          <a:lstStyle/>
          <a:p>
            <a:r>
              <a:rPr kumimoji="1" lang="ja-JP" altLang="en-US" dirty="0"/>
              <a:t>ストリーム</a:t>
            </a:r>
            <a:r>
              <a:rPr kumimoji="1" lang="en-US" altLang="ja-JP" dirty="0"/>
              <a:t>(</a:t>
            </a:r>
            <a:r>
              <a:rPr kumimoji="1" lang="ja-JP" altLang="en-US" dirty="0"/>
              <a:t>第</a:t>
            </a:r>
            <a:r>
              <a:rPr kumimoji="1" lang="en-US" altLang="ja-JP" dirty="0"/>
              <a:t>9</a:t>
            </a:r>
            <a:r>
              <a:rPr kumimoji="1" lang="ja-JP" altLang="en-US" dirty="0"/>
              <a:t>回復習</a:t>
            </a:r>
            <a:r>
              <a:rPr kumimoji="1" lang="en-US" altLang="ja-JP" dirty="0"/>
              <a:t>)</a:t>
            </a:r>
            <a:endParaRPr kumimoji="1" lang="ja-JP" altLang="en-US" dirty="0"/>
          </a:p>
        </p:txBody>
      </p:sp>
      <p:grpSp>
        <p:nvGrpSpPr>
          <p:cNvPr id="11" name="グループ化 10">
            <a:extLst>
              <a:ext uri="{FF2B5EF4-FFF2-40B4-BE49-F238E27FC236}">
                <a16:creationId xmlns:a16="http://schemas.microsoft.com/office/drawing/2014/main" id="{1E45CCB9-2823-4A19-8CFC-5364BF8B92FA}"/>
              </a:ext>
            </a:extLst>
          </p:cNvPr>
          <p:cNvGrpSpPr/>
          <p:nvPr/>
        </p:nvGrpSpPr>
        <p:grpSpPr>
          <a:xfrm rot="969119">
            <a:off x="3230098" y="2047672"/>
            <a:ext cx="5613815" cy="3907243"/>
            <a:chOff x="3220936" y="1440418"/>
            <a:chExt cx="5613815" cy="3907243"/>
          </a:xfrm>
        </p:grpSpPr>
        <p:grpSp>
          <p:nvGrpSpPr>
            <p:cNvPr id="7" name="グループ化 6">
              <a:extLst>
                <a:ext uri="{FF2B5EF4-FFF2-40B4-BE49-F238E27FC236}">
                  <a16:creationId xmlns:a16="http://schemas.microsoft.com/office/drawing/2014/main" id="{60BBED83-926B-4204-A9FB-2E6E4A3A2DD4}"/>
                </a:ext>
              </a:extLst>
            </p:cNvPr>
            <p:cNvGrpSpPr/>
            <p:nvPr/>
          </p:nvGrpSpPr>
          <p:grpSpPr>
            <a:xfrm>
              <a:off x="3220936" y="3429000"/>
              <a:ext cx="2993795" cy="1918661"/>
              <a:chOff x="3139820" y="3298911"/>
              <a:chExt cx="2993795" cy="1918661"/>
            </a:xfrm>
          </p:grpSpPr>
          <p:sp>
            <p:nvSpPr>
              <p:cNvPr id="5" name="小波 4">
                <a:extLst>
                  <a:ext uri="{FF2B5EF4-FFF2-40B4-BE49-F238E27FC236}">
                    <a16:creationId xmlns:a16="http://schemas.microsoft.com/office/drawing/2014/main" id="{41D565A0-74D1-463C-82DA-B86BC9084129}"/>
                  </a:ext>
                </a:extLst>
              </p:cNvPr>
              <p:cNvSpPr/>
              <p:nvPr/>
            </p:nvSpPr>
            <p:spPr>
              <a:xfrm rot="19319832">
                <a:off x="3139820" y="4309809"/>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小波 5">
                <a:extLst>
                  <a:ext uri="{FF2B5EF4-FFF2-40B4-BE49-F238E27FC236}">
                    <a16:creationId xmlns:a16="http://schemas.microsoft.com/office/drawing/2014/main" id="{3C210F5D-FE6C-465F-91C5-ACD3B6BD0C57}"/>
                  </a:ext>
                </a:extLst>
              </p:cNvPr>
              <p:cNvSpPr/>
              <p:nvPr/>
            </p:nvSpPr>
            <p:spPr>
              <a:xfrm rot="19319832">
                <a:off x="4449968" y="3298911"/>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652B85DF-EBC8-4CCC-9C98-E3AD8DE2CD95}"/>
                </a:ext>
              </a:extLst>
            </p:cNvPr>
            <p:cNvGrpSpPr/>
            <p:nvPr/>
          </p:nvGrpSpPr>
          <p:grpSpPr>
            <a:xfrm>
              <a:off x="5840956" y="1440418"/>
              <a:ext cx="2993795" cy="1918661"/>
              <a:chOff x="3139820" y="3298911"/>
              <a:chExt cx="2993795" cy="1918661"/>
            </a:xfrm>
          </p:grpSpPr>
          <p:sp>
            <p:nvSpPr>
              <p:cNvPr id="9" name="小波 8">
                <a:extLst>
                  <a:ext uri="{FF2B5EF4-FFF2-40B4-BE49-F238E27FC236}">
                    <a16:creationId xmlns:a16="http://schemas.microsoft.com/office/drawing/2014/main" id="{B8222066-2E1A-47AE-AE74-656448C56833}"/>
                  </a:ext>
                </a:extLst>
              </p:cNvPr>
              <p:cNvSpPr/>
              <p:nvPr/>
            </p:nvSpPr>
            <p:spPr>
              <a:xfrm rot="19319832">
                <a:off x="3139820" y="4309809"/>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小波 9">
                <a:extLst>
                  <a:ext uri="{FF2B5EF4-FFF2-40B4-BE49-F238E27FC236}">
                    <a16:creationId xmlns:a16="http://schemas.microsoft.com/office/drawing/2014/main" id="{7C312422-D99F-4EE9-A481-E819807B5B51}"/>
                  </a:ext>
                </a:extLst>
              </p:cNvPr>
              <p:cNvSpPr/>
              <p:nvPr/>
            </p:nvSpPr>
            <p:spPr>
              <a:xfrm rot="19319832">
                <a:off x="4449968" y="3298911"/>
                <a:ext cx="1683647" cy="907763"/>
              </a:xfrm>
              <a:prstGeom prst="doubleWave">
                <a:avLst>
                  <a:gd name="adj1" fmla="val 12500"/>
                  <a:gd name="adj2" fmla="val 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2" name="正方形/長方形 11">
            <a:extLst>
              <a:ext uri="{FF2B5EF4-FFF2-40B4-BE49-F238E27FC236}">
                <a16:creationId xmlns:a16="http://schemas.microsoft.com/office/drawing/2014/main" id="{DDBD0EF9-9328-4AF7-A198-2CF9058CB3A9}"/>
              </a:ext>
            </a:extLst>
          </p:cNvPr>
          <p:cNvSpPr/>
          <p:nvPr/>
        </p:nvSpPr>
        <p:spPr>
          <a:xfrm>
            <a:off x="8794213" y="1623295"/>
            <a:ext cx="2559587" cy="1681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a:t>プログラム</a:t>
            </a:r>
          </a:p>
        </p:txBody>
      </p:sp>
      <p:pic>
        <p:nvPicPr>
          <p:cNvPr id="15" name="グラフィックス 14" descr="タイプライター">
            <a:extLst>
              <a:ext uri="{FF2B5EF4-FFF2-40B4-BE49-F238E27FC236}">
                <a16:creationId xmlns:a16="http://schemas.microsoft.com/office/drawing/2014/main" id="{76267A70-01B2-45F1-BE24-87241FC55DB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0619" t="48430" r="8155" b="8764"/>
          <a:stretch/>
        </p:blipFill>
        <p:spPr>
          <a:xfrm>
            <a:off x="342640" y="4528395"/>
            <a:ext cx="2934929" cy="1546685"/>
          </a:xfrm>
          <a:prstGeom prst="rect">
            <a:avLst/>
          </a:prstGeom>
        </p:spPr>
      </p:pic>
      <p:sp>
        <p:nvSpPr>
          <p:cNvPr id="16" name="テキスト ボックス 15">
            <a:extLst>
              <a:ext uri="{FF2B5EF4-FFF2-40B4-BE49-F238E27FC236}">
                <a16:creationId xmlns:a16="http://schemas.microsoft.com/office/drawing/2014/main" id="{6312577E-B816-436F-BAAC-F8E285EBD773}"/>
              </a:ext>
            </a:extLst>
          </p:cNvPr>
          <p:cNvSpPr txBox="1"/>
          <p:nvPr/>
        </p:nvSpPr>
        <p:spPr>
          <a:xfrm>
            <a:off x="629263" y="3860991"/>
            <a:ext cx="2361681"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キーボード</a:t>
            </a:r>
          </a:p>
        </p:txBody>
      </p:sp>
      <p:sp>
        <p:nvSpPr>
          <p:cNvPr id="17" name="テキスト ボックス 16">
            <a:extLst>
              <a:ext uri="{FF2B5EF4-FFF2-40B4-BE49-F238E27FC236}">
                <a16:creationId xmlns:a16="http://schemas.microsoft.com/office/drawing/2014/main" id="{275DEA87-7474-4DD7-8811-9E20F792C139}"/>
              </a:ext>
            </a:extLst>
          </p:cNvPr>
          <p:cNvSpPr txBox="1"/>
          <p:nvPr/>
        </p:nvSpPr>
        <p:spPr>
          <a:xfrm>
            <a:off x="5052837" y="5055064"/>
            <a:ext cx="3029279"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200" b="1" dirty="0"/>
              <a:t>入力ストリーム</a:t>
            </a:r>
          </a:p>
        </p:txBody>
      </p:sp>
      <p:sp>
        <p:nvSpPr>
          <p:cNvPr id="18" name="テキスト ボックス 17">
            <a:extLst>
              <a:ext uri="{FF2B5EF4-FFF2-40B4-BE49-F238E27FC236}">
                <a16:creationId xmlns:a16="http://schemas.microsoft.com/office/drawing/2014/main" id="{C6427717-D838-4440-ACF8-D1666ABEA4EE}"/>
              </a:ext>
            </a:extLst>
          </p:cNvPr>
          <p:cNvSpPr txBox="1"/>
          <p:nvPr/>
        </p:nvSpPr>
        <p:spPr>
          <a:xfrm>
            <a:off x="1012149" y="2580582"/>
            <a:ext cx="3876942" cy="646331"/>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600" b="1" dirty="0"/>
              <a:t>入力の場合も同じ</a:t>
            </a:r>
          </a:p>
        </p:txBody>
      </p:sp>
      <p:cxnSp>
        <p:nvCxnSpPr>
          <p:cNvPr id="19" name="直線矢印コネクタ 18">
            <a:extLst>
              <a:ext uri="{FF2B5EF4-FFF2-40B4-BE49-F238E27FC236}">
                <a16:creationId xmlns:a16="http://schemas.microsoft.com/office/drawing/2014/main" id="{0017A99E-48AF-46B2-8F00-A1FD693B0B01}"/>
              </a:ext>
            </a:extLst>
          </p:cNvPr>
          <p:cNvCxnSpPr>
            <a:cxnSpLocks/>
          </p:cNvCxnSpPr>
          <p:nvPr/>
        </p:nvCxnSpPr>
        <p:spPr>
          <a:xfrm flipV="1">
            <a:off x="3892544" y="2784996"/>
            <a:ext cx="3372024" cy="1406200"/>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99130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9648BE6-879F-4C15-8FC1-7454B43DFC86}"/>
              </a:ext>
            </a:extLst>
          </p:cNvPr>
          <p:cNvSpPr>
            <a:spLocks noGrp="1"/>
          </p:cNvSpPr>
          <p:nvPr>
            <p:ph idx="1"/>
          </p:nvPr>
        </p:nvSpPr>
        <p:spPr>
          <a:xfrm>
            <a:off x="838200" y="3498574"/>
            <a:ext cx="10515600" cy="2678388"/>
          </a:xfrm>
        </p:spPr>
        <p:txBody>
          <a:bodyPr/>
          <a:lstStyle/>
          <a:p>
            <a:r>
              <a:rPr kumimoji="1" lang="ja-JP" altLang="en-US" dirty="0"/>
              <a:t>入力の場合は</a:t>
            </a:r>
            <a:r>
              <a:rPr kumimoji="1" lang="en-US" altLang="ja-JP" dirty="0"/>
              <a:t>std::</a:t>
            </a:r>
            <a:r>
              <a:rPr kumimoji="1" lang="en-US" altLang="ja-JP" dirty="0" err="1"/>
              <a:t>cin</a:t>
            </a:r>
            <a:endParaRPr kumimoji="1" lang="en-US" altLang="ja-JP" dirty="0"/>
          </a:p>
          <a:p>
            <a:r>
              <a:rPr kumimoji="1" lang="ja-JP" altLang="en-US" dirty="0"/>
              <a:t>上の例</a:t>
            </a:r>
            <a:r>
              <a:rPr kumimoji="1" lang="en-US" altLang="ja-JP" dirty="0"/>
              <a:t>: </a:t>
            </a:r>
            <a:r>
              <a:rPr kumimoji="1" lang="ja-JP" altLang="en-US" dirty="0"/>
              <a:t>キーボードからの入力値を</a:t>
            </a:r>
            <a:r>
              <a:rPr kumimoji="1" lang="en-US" altLang="ja-JP" dirty="0"/>
              <a:t>int</a:t>
            </a:r>
            <a:r>
              <a:rPr kumimoji="1" lang="ja-JP" altLang="en-US" dirty="0"/>
              <a:t>型変数</a:t>
            </a:r>
            <a:r>
              <a:rPr kumimoji="1" lang="en-US" altLang="ja-JP" dirty="0" err="1"/>
              <a:t>val</a:t>
            </a:r>
            <a:r>
              <a:rPr kumimoji="1" lang="ja-JP" altLang="en-US" dirty="0"/>
              <a:t>に入れる</a:t>
            </a:r>
            <a:endParaRPr kumimoji="1" lang="en-US" altLang="ja-JP" dirty="0"/>
          </a:p>
          <a:p>
            <a:r>
              <a:rPr lang="en-US" altLang="ja-JP" dirty="0" err="1"/>
              <a:t>cin</a:t>
            </a:r>
            <a:r>
              <a:rPr lang="ja-JP" altLang="en-US" dirty="0"/>
              <a:t>のときは</a:t>
            </a:r>
            <a:r>
              <a:rPr lang="en-US" altLang="ja-JP" dirty="0"/>
              <a:t>&gt;&gt;,</a:t>
            </a:r>
            <a:r>
              <a:rPr lang="ja-JP" altLang="en-US" dirty="0"/>
              <a:t> </a:t>
            </a:r>
            <a:r>
              <a:rPr lang="en-US" altLang="ja-JP" dirty="0" err="1"/>
              <a:t>cout</a:t>
            </a:r>
            <a:r>
              <a:rPr lang="ja-JP" altLang="en-US" dirty="0"/>
              <a:t>のときは</a:t>
            </a:r>
            <a:r>
              <a:rPr lang="en-US" altLang="ja-JP" dirty="0"/>
              <a:t>&lt;&lt;</a:t>
            </a:r>
          </a:p>
          <a:p>
            <a:pPr>
              <a:buFont typeface="Wingdings" panose="05000000000000000000" pitchFamily="2" charset="2"/>
              <a:buChar char="Ø"/>
            </a:pPr>
            <a:r>
              <a:rPr lang="ja-JP" altLang="en-US" dirty="0"/>
              <a:t>川</a:t>
            </a:r>
            <a:r>
              <a:rPr lang="en-US" altLang="ja-JP" dirty="0"/>
              <a:t>(</a:t>
            </a:r>
            <a:r>
              <a:rPr lang="ja-JP" altLang="en-US" dirty="0"/>
              <a:t>ストリーム</a:t>
            </a:r>
            <a:r>
              <a:rPr lang="en-US" altLang="ja-JP" dirty="0"/>
              <a:t>)</a:t>
            </a:r>
            <a:r>
              <a:rPr lang="ja-JP" altLang="en-US" dirty="0"/>
              <a:t>の流れを意識すれば</a:t>
            </a:r>
            <a:r>
              <a:rPr lang="en-US" altLang="ja-JP" dirty="0"/>
              <a:t>&gt;&gt;</a:t>
            </a:r>
            <a:r>
              <a:rPr lang="ja-JP" altLang="en-US" dirty="0"/>
              <a:t>と</a:t>
            </a:r>
            <a:r>
              <a:rPr lang="en-US" altLang="ja-JP" dirty="0"/>
              <a:t>&lt;&lt;</a:t>
            </a:r>
            <a:r>
              <a:rPr lang="ja-JP" altLang="en-US" dirty="0"/>
              <a:t>は間違えない</a:t>
            </a:r>
            <a:br>
              <a:rPr lang="en-US" altLang="ja-JP" dirty="0"/>
            </a:br>
            <a:endParaRPr kumimoji="1" lang="en-US" altLang="ja-JP" dirty="0"/>
          </a:p>
          <a:p>
            <a:endParaRPr kumimoji="1" lang="ja-JP" altLang="en-US" dirty="0"/>
          </a:p>
        </p:txBody>
      </p:sp>
      <p:sp>
        <p:nvSpPr>
          <p:cNvPr id="4" name="正方形/長方形 3">
            <a:extLst>
              <a:ext uri="{FF2B5EF4-FFF2-40B4-BE49-F238E27FC236}">
                <a16:creationId xmlns:a16="http://schemas.microsoft.com/office/drawing/2014/main" id="{A2E0D048-57AD-41DD-A1D9-45906CBF9967}"/>
              </a:ext>
            </a:extLst>
          </p:cNvPr>
          <p:cNvSpPr/>
          <p:nvPr/>
        </p:nvSpPr>
        <p:spPr>
          <a:xfrm>
            <a:off x="3665965" y="1666650"/>
            <a:ext cx="4860070" cy="707886"/>
          </a:xfrm>
          <a:prstGeom prst="rect">
            <a:avLst/>
          </a:prstGeom>
        </p:spPr>
        <p:txBody>
          <a:bodyPr wrap="square">
            <a:spAutoFit/>
          </a:bodyPr>
          <a:lstStyle/>
          <a:p>
            <a:r>
              <a:rPr lang="en-US" altLang="ja-JP" sz="4000" dirty="0">
                <a:solidFill>
                  <a:srgbClr val="000000"/>
                </a:solidFill>
                <a:latin typeface="Consolas" panose="020B0609020204030204" pitchFamily="49" charset="0"/>
              </a:rPr>
              <a:t>std::</a:t>
            </a:r>
            <a:r>
              <a:rPr lang="en-US" altLang="ja-JP" sz="4000" dirty="0" err="1">
                <a:solidFill>
                  <a:srgbClr val="000000"/>
                </a:solidFill>
                <a:latin typeface="Consolas" panose="020B0609020204030204" pitchFamily="49" charset="0"/>
              </a:rPr>
              <a:t>cin</a:t>
            </a:r>
            <a:r>
              <a:rPr lang="en-US" altLang="ja-JP" sz="4000" dirty="0">
                <a:solidFill>
                  <a:srgbClr val="000000"/>
                </a:solidFill>
                <a:latin typeface="Consolas" panose="020B0609020204030204" pitchFamily="49" charset="0"/>
              </a:rPr>
              <a:t> &gt;&gt; </a:t>
            </a:r>
            <a:r>
              <a:rPr lang="en-US" altLang="ja-JP" sz="4000" dirty="0" err="1">
                <a:solidFill>
                  <a:srgbClr val="000000"/>
                </a:solidFill>
                <a:latin typeface="Consolas" panose="020B0609020204030204" pitchFamily="49" charset="0"/>
              </a:rPr>
              <a:t>val</a:t>
            </a:r>
            <a:r>
              <a:rPr lang="en-US" altLang="ja-JP" sz="4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26252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E7E6258-9FFC-4226-80B5-3E17D08349F4}"/>
              </a:ext>
            </a:extLst>
          </p:cNvPr>
          <p:cNvSpPr>
            <a:spLocks noGrp="1"/>
          </p:cNvSpPr>
          <p:nvPr>
            <p:ph idx="1"/>
          </p:nvPr>
        </p:nvSpPr>
        <p:spPr>
          <a:xfrm>
            <a:off x="838200" y="3562183"/>
            <a:ext cx="10515600" cy="2614779"/>
          </a:xfrm>
        </p:spPr>
        <p:txBody>
          <a:bodyPr/>
          <a:lstStyle/>
          <a:p>
            <a:r>
              <a:rPr lang="ja-JP" altLang="en-US" dirty="0"/>
              <a:t>上の例</a:t>
            </a:r>
            <a:r>
              <a:rPr lang="en-US" altLang="ja-JP" dirty="0"/>
              <a:t>: </a:t>
            </a:r>
            <a:r>
              <a:rPr lang="ja-JP" altLang="en-US" dirty="0"/>
              <a:t>キーボードからの入力値を変数</a:t>
            </a:r>
            <a:r>
              <a:rPr lang="en-US" altLang="ja-JP" dirty="0"/>
              <a:t>a, b, c</a:t>
            </a:r>
            <a:r>
              <a:rPr lang="ja-JP" altLang="en-US" dirty="0"/>
              <a:t>の順に入れる</a:t>
            </a:r>
            <a:endParaRPr kumimoji="1" lang="ja-JP" altLang="en-US" dirty="0"/>
          </a:p>
        </p:txBody>
      </p:sp>
      <p:sp>
        <p:nvSpPr>
          <p:cNvPr id="4" name="正方形/長方形 3">
            <a:extLst>
              <a:ext uri="{FF2B5EF4-FFF2-40B4-BE49-F238E27FC236}">
                <a16:creationId xmlns:a16="http://schemas.microsoft.com/office/drawing/2014/main" id="{00D43C18-FCA6-4455-9DD9-E6BEC2E9CD90}"/>
              </a:ext>
            </a:extLst>
          </p:cNvPr>
          <p:cNvSpPr/>
          <p:nvPr/>
        </p:nvSpPr>
        <p:spPr>
          <a:xfrm>
            <a:off x="2618125" y="1709732"/>
            <a:ext cx="6955750" cy="707886"/>
          </a:xfrm>
          <a:prstGeom prst="rect">
            <a:avLst/>
          </a:prstGeom>
        </p:spPr>
        <p:txBody>
          <a:bodyPr wrap="none">
            <a:spAutoFit/>
          </a:bodyPr>
          <a:lstStyle/>
          <a:p>
            <a:r>
              <a:rPr lang="en-US" altLang="ja-JP" sz="4000" dirty="0">
                <a:solidFill>
                  <a:srgbClr val="000000"/>
                </a:solidFill>
                <a:latin typeface="Consolas" panose="020B0609020204030204" pitchFamily="49" charset="0"/>
              </a:rPr>
              <a:t>std::</a:t>
            </a:r>
            <a:r>
              <a:rPr lang="en-US" altLang="ja-JP" sz="4000" dirty="0" err="1">
                <a:solidFill>
                  <a:srgbClr val="000000"/>
                </a:solidFill>
                <a:latin typeface="Consolas" panose="020B0609020204030204" pitchFamily="49" charset="0"/>
              </a:rPr>
              <a:t>cin</a:t>
            </a:r>
            <a:r>
              <a:rPr lang="en-US" altLang="ja-JP" sz="4000" dirty="0">
                <a:solidFill>
                  <a:srgbClr val="000000"/>
                </a:solidFill>
                <a:latin typeface="Consolas" panose="020B0609020204030204" pitchFamily="49" charset="0"/>
              </a:rPr>
              <a:t> &gt;&gt; a &gt;&gt; b &gt;&gt; c;</a:t>
            </a:r>
          </a:p>
        </p:txBody>
      </p:sp>
    </p:spTree>
    <p:extLst>
      <p:ext uri="{BB962C8B-B14F-4D97-AF65-F5344CB8AC3E}">
        <p14:creationId xmlns:p14="http://schemas.microsoft.com/office/powerpoint/2010/main" val="3111754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C4A8AC-CD56-4429-AC7D-6531DF320B3F}"/>
              </a:ext>
            </a:extLst>
          </p:cNvPr>
          <p:cNvSpPr>
            <a:spLocks noGrp="1"/>
          </p:cNvSpPr>
          <p:nvPr>
            <p:ph type="title"/>
          </p:nvPr>
        </p:nvSpPr>
        <p:spPr/>
        <p:txBody>
          <a:bodyPr/>
          <a:lstStyle/>
          <a:p>
            <a:r>
              <a:rPr kumimoji="1" lang="en-US" altLang="ja-JP" dirty="0"/>
              <a:t>C++</a:t>
            </a:r>
            <a:endParaRPr kumimoji="1" lang="ja-JP" altLang="en-US" dirty="0"/>
          </a:p>
        </p:txBody>
      </p:sp>
      <p:sp>
        <p:nvSpPr>
          <p:cNvPr id="3" name="コンテンツ プレースホルダー 2">
            <a:extLst>
              <a:ext uri="{FF2B5EF4-FFF2-40B4-BE49-F238E27FC236}">
                <a16:creationId xmlns:a16="http://schemas.microsoft.com/office/drawing/2014/main" id="{8C3CEEF5-B1E9-4326-930A-37812F22D215}"/>
              </a:ext>
            </a:extLst>
          </p:cNvPr>
          <p:cNvSpPr>
            <a:spLocks noGrp="1"/>
          </p:cNvSpPr>
          <p:nvPr>
            <p:ph idx="1"/>
          </p:nvPr>
        </p:nvSpPr>
        <p:spPr/>
        <p:txBody>
          <a:bodyPr/>
          <a:lstStyle/>
          <a:p>
            <a:r>
              <a:rPr kumimoji="1" lang="en-US" altLang="ja-JP" dirty="0"/>
              <a:t>C</a:t>
            </a:r>
            <a:r>
              <a:rPr kumimoji="1" lang="ja-JP" altLang="en-US" dirty="0"/>
              <a:t>言語の後継者</a:t>
            </a:r>
            <a:endParaRPr kumimoji="1" lang="en-US" altLang="ja-JP" dirty="0"/>
          </a:p>
          <a:p>
            <a:r>
              <a:rPr kumimoji="1" lang="ja-JP" altLang="en-US" dirty="0"/>
              <a:t>ちゃんと学ぼうとするとかなり大変な言語</a:t>
            </a:r>
            <a:endParaRPr kumimoji="1" lang="en-US" altLang="ja-JP" dirty="0"/>
          </a:p>
          <a:p>
            <a:pPr>
              <a:buFont typeface="Wingdings" panose="05000000000000000000" pitchFamily="2" charset="2"/>
              <a:buChar char="Ø"/>
            </a:pPr>
            <a:r>
              <a:rPr lang="ja-JP" altLang="en-US" dirty="0"/>
              <a:t>言語仕様の膨大さ</a:t>
            </a:r>
            <a:endParaRPr lang="en-US" altLang="ja-JP" dirty="0"/>
          </a:p>
          <a:p>
            <a:r>
              <a:rPr kumimoji="1" lang="ja-JP" altLang="en-US" dirty="0"/>
              <a:t>競プロではそのごく一部を学んでおけば</a:t>
            </a:r>
            <a:r>
              <a:rPr lang="en-US" altLang="ja-JP" dirty="0"/>
              <a:t>OK</a:t>
            </a:r>
            <a:endParaRPr kumimoji="1" lang="en-US" altLang="ja-JP" dirty="0"/>
          </a:p>
          <a:p>
            <a:pPr>
              <a:buFont typeface="Wingdings" panose="05000000000000000000" pitchFamily="2" charset="2"/>
              <a:buChar char="Ø"/>
            </a:pPr>
            <a:r>
              <a:rPr lang="en-US" altLang="ja-JP" dirty="0"/>
              <a:t>Better C</a:t>
            </a:r>
            <a:r>
              <a:rPr lang="ja-JP" altLang="en-US" dirty="0"/>
              <a:t>としての使い方</a:t>
            </a:r>
            <a:endParaRPr kumimoji="1" lang="ja-JP" altLang="en-US" dirty="0"/>
          </a:p>
        </p:txBody>
      </p:sp>
    </p:spTree>
    <p:extLst>
      <p:ext uri="{BB962C8B-B14F-4D97-AF65-F5344CB8AC3E}">
        <p14:creationId xmlns:p14="http://schemas.microsoft.com/office/powerpoint/2010/main" val="3076567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2628AF-FD75-4373-8516-7424EEAE796E}"/>
              </a:ext>
            </a:extLst>
          </p:cNvPr>
          <p:cNvSpPr>
            <a:spLocks noGrp="1"/>
          </p:cNvSpPr>
          <p:nvPr>
            <p:ph type="title"/>
          </p:nvPr>
        </p:nvSpPr>
        <p:spPr/>
        <p:txBody>
          <a:bodyPr/>
          <a:lstStyle/>
          <a:p>
            <a:r>
              <a:rPr kumimoji="1" lang="en-US" altLang="ja-JP" dirty="0"/>
              <a:t>Hello, World (C++)</a:t>
            </a:r>
            <a:endParaRPr kumimoji="1" lang="ja-JP" altLang="en-US" dirty="0"/>
          </a:p>
        </p:txBody>
      </p:sp>
      <p:sp>
        <p:nvSpPr>
          <p:cNvPr id="4" name="正方形/長方形 3">
            <a:extLst>
              <a:ext uri="{FF2B5EF4-FFF2-40B4-BE49-F238E27FC236}">
                <a16:creationId xmlns:a16="http://schemas.microsoft.com/office/drawing/2014/main" id="{11F2F135-A89F-4EA9-B20D-8976A849916F}"/>
              </a:ext>
            </a:extLst>
          </p:cNvPr>
          <p:cNvSpPr/>
          <p:nvPr/>
        </p:nvSpPr>
        <p:spPr>
          <a:xfrm>
            <a:off x="723275" y="1918662"/>
            <a:ext cx="11468725" cy="3970318"/>
          </a:xfrm>
          <a:prstGeom prst="rect">
            <a:avLst/>
          </a:prstGeom>
        </p:spPr>
        <p:txBody>
          <a:bodyPr wrap="square">
            <a:spAutoFit/>
          </a:bodyPr>
          <a:lstStyle/>
          <a:p>
            <a:r>
              <a:rPr lang="en-US" altLang="ja-JP" sz="3600" dirty="0">
                <a:solidFill>
                  <a:srgbClr val="0000FF"/>
                </a:solidFill>
                <a:latin typeface="Consolas" panose="020B0609020204030204" pitchFamily="49" charset="0"/>
              </a:rPr>
              <a:t>#include </a:t>
            </a:r>
            <a:r>
              <a:rPr lang="en-US" altLang="ja-JP" sz="3600" dirty="0">
                <a:solidFill>
                  <a:srgbClr val="A31515"/>
                </a:solidFill>
                <a:latin typeface="Consolas" panose="020B0609020204030204" pitchFamily="49" charset="0"/>
              </a:rPr>
              <a:t>&lt;iostream&gt;</a:t>
            </a:r>
            <a:endParaRPr lang="en-US" altLang="ja-JP" sz="3600" dirty="0">
              <a:solidFill>
                <a:srgbClr val="000000"/>
              </a:solidFill>
              <a:latin typeface="Consolas" panose="020B0609020204030204" pitchFamily="49" charset="0"/>
            </a:endParaRPr>
          </a:p>
          <a:p>
            <a:br>
              <a:rPr lang="en-US" altLang="ja-JP" sz="3600" dirty="0">
                <a:solidFill>
                  <a:srgbClr val="000000"/>
                </a:solidFill>
                <a:latin typeface="Consolas" panose="020B0609020204030204" pitchFamily="49" charset="0"/>
              </a:rPr>
            </a:br>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main()</a:t>
            </a:r>
          </a:p>
          <a:p>
            <a:r>
              <a:rPr lang="en-US" altLang="ja-JP" sz="3600" dirty="0">
                <a:solidFill>
                  <a:srgbClr val="000000"/>
                </a:solidFill>
                <a:latin typeface="Consolas" panose="020B0609020204030204" pitchFamily="49" charset="0"/>
              </a:rPr>
              <a:t>{</a:t>
            </a:r>
          </a:p>
          <a:p>
            <a:pPr lvl="1"/>
            <a:r>
              <a:rPr lang="en-US" altLang="ja-JP" sz="3600" dirty="0">
                <a:solidFill>
                  <a:srgbClr val="000000"/>
                </a:solidFill>
                <a:latin typeface="Consolas" panose="020B0609020204030204" pitchFamily="49" charset="0"/>
              </a:rPr>
              <a:t>std::</a:t>
            </a:r>
            <a:r>
              <a:rPr lang="en-US" altLang="ja-JP" sz="3600" dirty="0" err="1">
                <a:solidFill>
                  <a:srgbClr val="000000"/>
                </a:solidFill>
                <a:latin typeface="Consolas" panose="020B0609020204030204" pitchFamily="49" charset="0"/>
              </a:rPr>
              <a:t>cout</a:t>
            </a:r>
            <a:r>
              <a:rPr lang="en-US" altLang="ja-JP" sz="3600" dirty="0">
                <a:solidFill>
                  <a:srgbClr val="000000"/>
                </a:solidFill>
                <a:latin typeface="Consolas" panose="020B0609020204030204" pitchFamily="49" charset="0"/>
              </a:rPr>
              <a:t> &lt;&lt; </a:t>
            </a:r>
            <a:r>
              <a:rPr lang="en-US" altLang="ja-JP" sz="3600" dirty="0">
                <a:solidFill>
                  <a:srgbClr val="A31515"/>
                </a:solidFill>
                <a:latin typeface="Consolas" panose="020B0609020204030204" pitchFamily="49" charset="0"/>
              </a:rPr>
              <a:t>"Hello, World!"</a:t>
            </a:r>
            <a:r>
              <a:rPr lang="en-US" altLang="ja-JP" sz="3600" dirty="0">
                <a:solidFill>
                  <a:srgbClr val="000000"/>
                </a:solidFill>
                <a:latin typeface="Consolas" panose="020B0609020204030204" pitchFamily="49" charset="0"/>
              </a:rPr>
              <a:t> &lt;&lt; std::</a:t>
            </a:r>
            <a:r>
              <a:rPr lang="en-US" altLang="ja-JP" sz="3600" dirty="0" err="1">
                <a:solidFill>
                  <a:srgbClr val="000000"/>
                </a:solidFill>
                <a:latin typeface="Consolas" panose="020B0609020204030204" pitchFamily="49" charset="0"/>
              </a:rPr>
              <a:t>endl</a:t>
            </a:r>
            <a:r>
              <a:rPr lang="en-US" altLang="ja-JP" sz="3600" dirty="0">
                <a:solidFill>
                  <a:srgbClr val="000000"/>
                </a:solidFill>
                <a:latin typeface="Consolas" panose="020B0609020204030204" pitchFamily="49" charset="0"/>
              </a:rPr>
              <a:t>;</a:t>
            </a:r>
          </a:p>
          <a:p>
            <a:pPr lvl="1"/>
            <a:r>
              <a:rPr lang="en-US" altLang="ja-JP" sz="3600" dirty="0">
                <a:solidFill>
                  <a:srgbClr val="0000FF"/>
                </a:solidFill>
                <a:latin typeface="Consolas" panose="020B0609020204030204" pitchFamily="49" charset="0"/>
              </a:rPr>
              <a:t>return</a:t>
            </a:r>
            <a:r>
              <a:rPr lang="en-US" altLang="ja-JP" sz="3600" dirty="0">
                <a:solidFill>
                  <a:srgbClr val="000000"/>
                </a:solidFill>
                <a:latin typeface="Consolas" panose="020B0609020204030204" pitchFamily="49" charset="0"/>
              </a:rPr>
              <a:t> </a:t>
            </a:r>
            <a:r>
              <a:rPr lang="en-US" altLang="ja-JP" sz="3600" dirty="0">
                <a:solidFill>
                  <a:srgbClr val="09885A"/>
                </a:solidFill>
                <a:latin typeface="Consolas" panose="020B0609020204030204" pitchFamily="49" charset="0"/>
              </a:rPr>
              <a:t>0</a:t>
            </a:r>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p:txBody>
      </p:sp>
      <p:sp>
        <p:nvSpPr>
          <p:cNvPr id="5" name="四角形: 角を丸くする 4">
            <a:extLst>
              <a:ext uri="{FF2B5EF4-FFF2-40B4-BE49-F238E27FC236}">
                <a16:creationId xmlns:a16="http://schemas.microsoft.com/office/drawing/2014/main" id="{07331C61-A6A4-4777-9270-40E6FDFC749C}"/>
              </a:ext>
            </a:extLst>
          </p:cNvPr>
          <p:cNvSpPr/>
          <p:nvPr/>
        </p:nvSpPr>
        <p:spPr>
          <a:xfrm>
            <a:off x="723276" y="1812897"/>
            <a:ext cx="5120934" cy="866692"/>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240CD91-5EA6-4ADB-8F77-48DB67D7F1A7}"/>
              </a:ext>
            </a:extLst>
          </p:cNvPr>
          <p:cNvSpPr txBox="1"/>
          <p:nvPr/>
        </p:nvSpPr>
        <p:spPr>
          <a:xfrm>
            <a:off x="6457637" y="1796453"/>
            <a:ext cx="4071068" cy="1077218"/>
          </a:xfrm>
          <a:prstGeom prst="rect">
            <a:avLst/>
          </a:prstGeom>
          <a:noFill/>
        </p:spPr>
        <p:txBody>
          <a:bodyPr wrap="square" rtlCol="0">
            <a:spAutoFit/>
          </a:bodyPr>
          <a:lstStyle/>
          <a:p>
            <a:r>
              <a:rPr kumimoji="1" lang="en-US" altLang="ja-JP" sz="3200" dirty="0"/>
              <a:t>std::</a:t>
            </a:r>
            <a:r>
              <a:rPr kumimoji="1" lang="en-US" altLang="ja-JP" sz="3200" dirty="0" err="1"/>
              <a:t>cin</a:t>
            </a:r>
            <a:r>
              <a:rPr kumimoji="1" lang="ja-JP" altLang="en-US" sz="3200" dirty="0"/>
              <a:t>や</a:t>
            </a:r>
            <a:r>
              <a:rPr kumimoji="1" lang="en-US" altLang="ja-JP" sz="3200" dirty="0"/>
              <a:t>std::</a:t>
            </a:r>
            <a:r>
              <a:rPr kumimoji="1" lang="en-US" altLang="ja-JP" sz="3200" dirty="0" err="1"/>
              <a:t>cout</a:t>
            </a:r>
            <a:r>
              <a:rPr kumimoji="1" lang="ja-JP" altLang="en-US" sz="3200" dirty="0"/>
              <a:t>を使うなら</a:t>
            </a:r>
            <a:r>
              <a:rPr kumimoji="1" lang="en-US" altLang="ja-JP" sz="3200" dirty="0"/>
              <a:t>iostream</a:t>
            </a:r>
            <a:endParaRPr kumimoji="1" lang="ja-JP" altLang="en-US" sz="3200" dirty="0"/>
          </a:p>
        </p:txBody>
      </p:sp>
    </p:spTree>
    <p:extLst>
      <p:ext uri="{BB962C8B-B14F-4D97-AF65-F5344CB8AC3E}">
        <p14:creationId xmlns:p14="http://schemas.microsoft.com/office/powerpoint/2010/main" val="1037608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59D97D4-2893-4055-95F1-D4A1F1A666A7}"/>
              </a:ext>
            </a:extLst>
          </p:cNvPr>
          <p:cNvSpPr>
            <a:spLocks noGrp="1"/>
          </p:cNvSpPr>
          <p:nvPr>
            <p:ph idx="1"/>
          </p:nvPr>
        </p:nvSpPr>
        <p:spPr>
          <a:xfrm>
            <a:off x="838200" y="2798859"/>
            <a:ext cx="10515600" cy="3378103"/>
          </a:xfrm>
        </p:spPr>
        <p:txBody>
          <a:bodyPr/>
          <a:lstStyle/>
          <a:p>
            <a:pPr marL="0" indent="0">
              <a:buNone/>
            </a:pPr>
            <a:r>
              <a:rPr lang="en-US" altLang="ja-JP" dirty="0"/>
              <a:t>std</a:t>
            </a:r>
            <a:r>
              <a:rPr lang="ja-JP" altLang="en-US" dirty="0"/>
              <a:t>という</a:t>
            </a:r>
            <a:r>
              <a:rPr lang="ja-JP" altLang="en-US" b="1" dirty="0"/>
              <a:t>名前空間</a:t>
            </a:r>
            <a:r>
              <a:rPr lang="ja-JP" altLang="en-US" dirty="0"/>
              <a:t>に属している</a:t>
            </a:r>
            <a:endParaRPr kumimoji="1" lang="ja-JP" altLang="en-US" dirty="0"/>
          </a:p>
        </p:txBody>
      </p:sp>
      <p:sp>
        <p:nvSpPr>
          <p:cNvPr id="6" name="正方形/長方形 5">
            <a:extLst>
              <a:ext uri="{FF2B5EF4-FFF2-40B4-BE49-F238E27FC236}">
                <a16:creationId xmlns:a16="http://schemas.microsoft.com/office/drawing/2014/main" id="{F5966C0F-19D5-40D8-BFD6-92013183971A}"/>
              </a:ext>
            </a:extLst>
          </p:cNvPr>
          <p:cNvSpPr/>
          <p:nvPr/>
        </p:nvSpPr>
        <p:spPr>
          <a:xfrm>
            <a:off x="708079" y="1626673"/>
            <a:ext cx="4388707" cy="646331"/>
          </a:xfrm>
          <a:prstGeom prst="rect">
            <a:avLst/>
          </a:prstGeom>
        </p:spPr>
        <p:txBody>
          <a:bodyPr wrap="square">
            <a:spAutoFit/>
          </a:bodyPr>
          <a:lstStyle/>
          <a:p>
            <a:r>
              <a:rPr lang="en-US" altLang="ja-JP" sz="3600" dirty="0">
                <a:solidFill>
                  <a:srgbClr val="000000"/>
                </a:solidFill>
                <a:latin typeface="Consolas" panose="020B0609020204030204" pitchFamily="49" charset="0"/>
              </a:rPr>
              <a:t>std::</a:t>
            </a:r>
            <a:r>
              <a:rPr lang="en-US" altLang="ja-JP" sz="3600" dirty="0" err="1">
                <a:solidFill>
                  <a:srgbClr val="000000"/>
                </a:solidFill>
                <a:latin typeface="Consolas" panose="020B0609020204030204" pitchFamily="49" charset="0"/>
              </a:rPr>
              <a:t>cin</a:t>
            </a:r>
            <a:r>
              <a:rPr lang="en-US" altLang="ja-JP" sz="3600" dirty="0">
                <a:solidFill>
                  <a:srgbClr val="000000"/>
                </a:solidFill>
                <a:latin typeface="Consolas" panose="020B0609020204030204" pitchFamily="49" charset="0"/>
              </a:rPr>
              <a:t> &gt;&gt; </a:t>
            </a:r>
            <a:r>
              <a:rPr lang="en-US" altLang="ja-JP" sz="3600" dirty="0" err="1">
                <a:solidFill>
                  <a:srgbClr val="000000"/>
                </a:solidFill>
                <a:latin typeface="Consolas" panose="020B0609020204030204" pitchFamily="49" charset="0"/>
              </a:rPr>
              <a:t>val</a:t>
            </a:r>
            <a:r>
              <a:rPr lang="en-US" altLang="ja-JP" sz="3600" dirty="0">
                <a:solidFill>
                  <a:srgbClr val="000000"/>
                </a:solidFill>
                <a:latin typeface="Consolas" panose="020B0609020204030204" pitchFamily="49" charset="0"/>
              </a:rPr>
              <a:t>;</a:t>
            </a:r>
          </a:p>
        </p:txBody>
      </p:sp>
      <p:sp>
        <p:nvSpPr>
          <p:cNvPr id="8" name="正方形/長方形 7">
            <a:extLst>
              <a:ext uri="{FF2B5EF4-FFF2-40B4-BE49-F238E27FC236}">
                <a16:creationId xmlns:a16="http://schemas.microsoft.com/office/drawing/2014/main" id="{8AB2EE5A-B913-44A9-B5DF-286F5498F22C}"/>
              </a:ext>
            </a:extLst>
          </p:cNvPr>
          <p:cNvSpPr/>
          <p:nvPr/>
        </p:nvSpPr>
        <p:spPr>
          <a:xfrm>
            <a:off x="263718" y="1001292"/>
            <a:ext cx="11664563" cy="646331"/>
          </a:xfrm>
          <a:prstGeom prst="rect">
            <a:avLst/>
          </a:prstGeom>
        </p:spPr>
        <p:txBody>
          <a:bodyPr wrap="square">
            <a:spAutoFit/>
          </a:bodyPr>
          <a:lstStyle/>
          <a:p>
            <a:pPr lvl="1"/>
            <a:r>
              <a:rPr lang="en-US" altLang="ja-JP" sz="3600" dirty="0">
                <a:solidFill>
                  <a:srgbClr val="000000"/>
                </a:solidFill>
                <a:latin typeface="Consolas" panose="020B0609020204030204" pitchFamily="49" charset="0"/>
              </a:rPr>
              <a:t>std::</a:t>
            </a:r>
            <a:r>
              <a:rPr lang="en-US" altLang="ja-JP" sz="3600" dirty="0" err="1">
                <a:solidFill>
                  <a:srgbClr val="000000"/>
                </a:solidFill>
                <a:latin typeface="Consolas" panose="020B0609020204030204" pitchFamily="49" charset="0"/>
              </a:rPr>
              <a:t>cout</a:t>
            </a:r>
            <a:r>
              <a:rPr lang="en-US" altLang="ja-JP" sz="3600" dirty="0">
                <a:solidFill>
                  <a:srgbClr val="000000"/>
                </a:solidFill>
                <a:latin typeface="Consolas" panose="020B0609020204030204" pitchFamily="49" charset="0"/>
              </a:rPr>
              <a:t> &lt;&lt; </a:t>
            </a:r>
            <a:r>
              <a:rPr lang="en-US" altLang="ja-JP" sz="3600" dirty="0">
                <a:solidFill>
                  <a:srgbClr val="A31515"/>
                </a:solidFill>
                <a:latin typeface="Consolas" panose="020B0609020204030204" pitchFamily="49" charset="0"/>
              </a:rPr>
              <a:t>"Hello, World!"</a:t>
            </a:r>
            <a:r>
              <a:rPr lang="en-US" altLang="ja-JP" sz="3600" dirty="0">
                <a:solidFill>
                  <a:srgbClr val="000000"/>
                </a:solidFill>
                <a:latin typeface="Consolas" panose="020B0609020204030204" pitchFamily="49" charset="0"/>
              </a:rPr>
              <a:t> &lt;&lt; std::</a:t>
            </a:r>
            <a:r>
              <a:rPr lang="en-US" altLang="ja-JP" sz="3600" dirty="0" err="1">
                <a:solidFill>
                  <a:srgbClr val="000000"/>
                </a:solidFill>
                <a:latin typeface="Consolas" panose="020B0609020204030204" pitchFamily="49" charset="0"/>
              </a:rPr>
              <a:t>endl</a:t>
            </a:r>
            <a:r>
              <a:rPr lang="en-US" altLang="ja-JP" sz="3600" dirty="0">
                <a:solidFill>
                  <a:srgbClr val="000000"/>
                </a:solidFill>
                <a:latin typeface="Consolas" panose="020B0609020204030204" pitchFamily="49" charset="0"/>
              </a:rPr>
              <a:t>;</a:t>
            </a:r>
          </a:p>
        </p:txBody>
      </p:sp>
      <p:sp>
        <p:nvSpPr>
          <p:cNvPr id="9" name="四角形: 角を丸くする 8">
            <a:extLst>
              <a:ext uri="{FF2B5EF4-FFF2-40B4-BE49-F238E27FC236}">
                <a16:creationId xmlns:a16="http://schemas.microsoft.com/office/drawing/2014/main" id="{3DA4EE40-45EF-42EF-825B-B5C739E86AC7}"/>
              </a:ext>
            </a:extLst>
          </p:cNvPr>
          <p:cNvSpPr/>
          <p:nvPr/>
        </p:nvSpPr>
        <p:spPr>
          <a:xfrm>
            <a:off x="708079" y="1034520"/>
            <a:ext cx="1375163" cy="123848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B8AED3E4-394A-4D01-BF12-ADCA0938998D}"/>
              </a:ext>
            </a:extLst>
          </p:cNvPr>
          <p:cNvSpPr/>
          <p:nvPr/>
        </p:nvSpPr>
        <p:spPr>
          <a:xfrm>
            <a:off x="8764076" y="1001292"/>
            <a:ext cx="1278422" cy="646331"/>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73910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C55757-1812-479E-BA24-AABE7600EA02}"/>
              </a:ext>
            </a:extLst>
          </p:cNvPr>
          <p:cNvSpPr>
            <a:spLocks noGrp="1"/>
          </p:cNvSpPr>
          <p:nvPr>
            <p:ph type="title"/>
          </p:nvPr>
        </p:nvSpPr>
        <p:spPr/>
        <p:txBody>
          <a:bodyPr/>
          <a:lstStyle/>
          <a:p>
            <a:r>
              <a:rPr kumimoji="1" lang="en-US" altLang="ja-JP" dirty="0"/>
              <a:t>std:: </a:t>
            </a:r>
            <a:r>
              <a:rPr kumimoji="1" lang="ja-JP" altLang="en-US" dirty="0"/>
              <a:t>とは</a:t>
            </a:r>
          </a:p>
        </p:txBody>
      </p:sp>
      <p:sp>
        <p:nvSpPr>
          <p:cNvPr id="3" name="コンテンツ プレースホルダー 2">
            <a:extLst>
              <a:ext uri="{FF2B5EF4-FFF2-40B4-BE49-F238E27FC236}">
                <a16:creationId xmlns:a16="http://schemas.microsoft.com/office/drawing/2014/main" id="{35CF95CB-7EB1-4EB7-91A7-E6444A6FEBB0}"/>
              </a:ext>
            </a:extLst>
          </p:cNvPr>
          <p:cNvSpPr>
            <a:spLocks noGrp="1"/>
          </p:cNvSpPr>
          <p:nvPr>
            <p:ph idx="1"/>
          </p:nvPr>
        </p:nvSpPr>
        <p:spPr>
          <a:xfrm>
            <a:off x="838200" y="1825625"/>
            <a:ext cx="10515600" cy="512058"/>
          </a:xfrm>
        </p:spPr>
        <p:txBody>
          <a:bodyPr/>
          <a:lstStyle/>
          <a:p>
            <a:r>
              <a:rPr kumimoji="1" lang="en-US" altLang="ja-JP" dirty="0"/>
              <a:t>std</a:t>
            </a:r>
            <a:r>
              <a:rPr kumimoji="1" lang="ja-JP" altLang="en-US" dirty="0"/>
              <a:t>という</a:t>
            </a:r>
            <a:r>
              <a:rPr kumimoji="1" lang="ja-JP" altLang="en-US" b="1" dirty="0"/>
              <a:t>名前空間</a:t>
            </a:r>
            <a:r>
              <a:rPr kumimoji="1" lang="ja-JP" altLang="en-US" dirty="0"/>
              <a:t>に属している、という意味</a:t>
            </a:r>
          </a:p>
        </p:txBody>
      </p:sp>
      <p:sp>
        <p:nvSpPr>
          <p:cNvPr id="4" name="正方形/長方形 3">
            <a:extLst>
              <a:ext uri="{FF2B5EF4-FFF2-40B4-BE49-F238E27FC236}">
                <a16:creationId xmlns:a16="http://schemas.microsoft.com/office/drawing/2014/main" id="{8B8EDF50-683D-49A1-98B4-FCE5F9ABAE55}"/>
              </a:ext>
            </a:extLst>
          </p:cNvPr>
          <p:cNvSpPr/>
          <p:nvPr/>
        </p:nvSpPr>
        <p:spPr>
          <a:xfrm>
            <a:off x="1288111" y="3641697"/>
            <a:ext cx="3617844" cy="2313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11" name="グラフィックス 10" descr="2 人の子供がいる家族">
            <a:extLst>
              <a:ext uri="{FF2B5EF4-FFF2-40B4-BE49-F238E27FC236}">
                <a16:creationId xmlns:a16="http://schemas.microsoft.com/office/drawing/2014/main" id="{353634D7-B57E-4CB1-B913-6BE3A17760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6677" y="3324943"/>
            <a:ext cx="2977101" cy="2977101"/>
          </a:xfrm>
          <a:prstGeom prst="rect">
            <a:avLst/>
          </a:prstGeom>
        </p:spPr>
      </p:pic>
      <p:sp>
        <p:nvSpPr>
          <p:cNvPr id="12" name="二等辺三角形 11">
            <a:extLst>
              <a:ext uri="{FF2B5EF4-FFF2-40B4-BE49-F238E27FC236}">
                <a16:creationId xmlns:a16="http://schemas.microsoft.com/office/drawing/2014/main" id="{6A9CA463-97DA-4603-B498-C6BDD2D50549}"/>
              </a:ext>
            </a:extLst>
          </p:cNvPr>
          <p:cNvSpPr/>
          <p:nvPr/>
        </p:nvSpPr>
        <p:spPr>
          <a:xfrm>
            <a:off x="540688" y="2337683"/>
            <a:ext cx="5049080" cy="1304014"/>
          </a:xfrm>
          <a:prstGeom prst="triangl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4E615924-3E3E-450F-BBF6-1CE3E346BA86}"/>
              </a:ext>
            </a:extLst>
          </p:cNvPr>
          <p:cNvSpPr txBox="1"/>
          <p:nvPr/>
        </p:nvSpPr>
        <p:spPr>
          <a:xfrm>
            <a:off x="5653377" y="2862360"/>
            <a:ext cx="6257677" cy="2062103"/>
          </a:xfrm>
          <a:prstGeom prst="rect">
            <a:avLst/>
          </a:prstGeom>
          <a:noFill/>
        </p:spPr>
        <p:txBody>
          <a:bodyPr wrap="square" rtlCol="0">
            <a:spAutoFit/>
          </a:bodyPr>
          <a:lstStyle/>
          <a:p>
            <a:r>
              <a:rPr kumimoji="1" lang="ja-JP" altLang="en-US" sz="3200" dirty="0"/>
              <a:t>山本さん</a:t>
            </a:r>
            <a:r>
              <a:rPr kumimoji="1" lang="ja-JP" altLang="en-US" sz="3200" dirty="0" err="1"/>
              <a:t>ちの</a:t>
            </a:r>
            <a:r>
              <a:rPr kumimoji="1" lang="ja-JP" altLang="en-US" sz="3200" dirty="0"/>
              <a:t>太郎</a:t>
            </a:r>
            <a:r>
              <a:rPr lang="en-US" altLang="ja-JP" sz="3200" dirty="0"/>
              <a:t>…</a:t>
            </a:r>
            <a:r>
              <a:rPr kumimoji="1" lang="en-US" altLang="ja-JP" sz="3200" dirty="0"/>
              <a:t> </a:t>
            </a:r>
            <a:r>
              <a:rPr kumimoji="1" lang="ja-JP" altLang="en-US" sz="3200" dirty="0"/>
              <a:t>山本</a:t>
            </a:r>
            <a:r>
              <a:rPr kumimoji="1" lang="en-US" altLang="ja-JP" sz="3200" dirty="0"/>
              <a:t>::</a:t>
            </a:r>
            <a:r>
              <a:rPr kumimoji="1" lang="ja-JP" altLang="en-US" sz="3200" dirty="0"/>
              <a:t>太郎</a:t>
            </a:r>
            <a:endParaRPr lang="en-US" altLang="ja-JP" sz="3200" dirty="0"/>
          </a:p>
          <a:p>
            <a:r>
              <a:rPr kumimoji="1" lang="ja-JP" altLang="en-US" sz="3200" dirty="0"/>
              <a:t>山本さん</a:t>
            </a:r>
            <a:r>
              <a:rPr kumimoji="1" lang="ja-JP" altLang="en-US" sz="3200" dirty="0" err="1"/>
              <a:t>ちの</a:t>
            </a:r>
            <a:r>
              <a:rPr kumimoji="1" lang="ja-JP" altLang="en-US" sz="3200" dirty="0"/>
              <a:t>花子</a:t>
            </a:r>
            <a:r>
              <a:rPr lang="en-US" altLang="ja-JP" sz="3200" dirty="0"/>
              <a:t>… </a:t>
            </a:r>
            <a:r>
              <a:rPr kumimoji="1" lang="ja-JP" altLang="en-US" sz="3200" dirty="0"/>
              <a:t>山本</a:t>
            </a:r>
            <a:r>
              <a:rPr kumimoji="1" lang="en-US" altLang="ja-JP" sz="3200" dirty="0"/>
              <a:t>::</a:t>
            </a:r>
            <a:r>
              <a:rPr kumimoji="1" lang="ja-JP" altLang="en-US" sz="3200" dirty="0"/>
              <a:t>花子</a:t>
            </a:r>
            <a:endParaRPr kumimoji="1" lang="en-US" altLang="ja-JP" sz="3200" dirty="0"/>
          </a:p>
          <a:p>
            <a:r>
              <a:rPr lang="ja-JP" altLang="en-US" sz="3200" dirty="0"/>
              <a:t>山本さん</a:t>
            </a:r>
            <a:r>
              <a:rPr lang="ja-JP" altLang="en-US" sz="3200" dirty="0" err="1"/>
              <a:t>ちの哲</a:t>
            </a:r>
            <a:r>
              <a:rPr lang="ja-JP" altLang="en-US" sz="3200" dirty="0"/>
              <a:t>和</a:t>
            </a:r>
            <a:r>
              <a:rPr lang="en-US" altLang="ja-JP" sz="3200" dirty="0"/>
              <a:t>… </a:t>
            </a:r>
            <a:r>
              <a:rPr lang="ja-JP" altLang="en-US" sz="3200" dirty="0"/>
              <a:t>山本</a:t>
            </a:r>
            <a:r>
              <a:rPr lang="en-US" altLang="ja-JP" sz="3200" dirty="0"/>
              <a:t>::</a:t>
            </a:r>
            <a:r>
              <a:rPr lang="ja-JP" altLang="en-US" sz="3200" dirty="0"/>
              <a:t>哲和</a:t>
            </a:r>
            <a:endParaRPr lang="en-US" altLang="ja-JP" sz="3200" dirty="0"/>
          </a:p>
          <a:p>
            <a:r>
              <a:rPr kumimoji="1" lang="ja-JP" altLang="en-US" sz="3200" dirty="0"/>
              <a:t>山本さん</a:t>
            </a:r>
            <a:r>
              <a:rPr kumimoji="1" lang="ja-JP" altLang="en-US" sz="3200" dirty="0" err="1"/>
              <a:t>ちの澄</a:t>
            </a:r>
            <a:r>
              <a:rPr kumimoji="1" lang="ja-JP" altLang="en-US" sz="3200" dirty="0"/>
              <a:t>子</a:t>
            </a:r>
            <a:r>
              <a:rPr lang="en-US" altLang="ja-JP" sz="3200" dirty="0"/>
              <a:t>… </a:t>
            </a:r>
            <a:r>
              <a:rPr kumimoji="1" lang="ja-JP" altLang="en-US" sz="3200" dirty="0"/>
              <a:t>山本</a:t>
            </a:r>
            <a:r>
              <a:rPr kumimoji="1" lang="en-US" altLang="ja-JP" sz="3200" dirty="0"/>
              <a:t>::</a:t>
            </a:r>
            <a:r>
              <a:rPr kumimoji="1" lang="ja-JP" altLang="en-US" sz="3200" dirty="0"/>
              <a:t>澄子</a:t>
            </a:r>
          </a:p>
        </p:txBody>
      </p:sp>
      <p:sp>
        <p:nvSpPr>
          <p:cNvPr id="14" name="正方形/長方形 13">
            <a:extLst>
              <a:ext uri="{FF2B5EF4-FFF2-40B4-BE49-F238E27FC236}">
                <a16:creationId xmlns:a16="http://schemas.microsoft.com/office/drawing/2014/main" id="{777C186C-3F61-4113-80A8-199C5D2A3F86}"/>
              </a:ext>
            </a:extLst>
          </p:cNvPr>
          <p:cNvSpPr/>
          <p:nvPr/>
        </p:nvSpPr>
        <p:spPr>
          <a:xfrm>
            <a:off x="2459933" y="2862360"/>
            <a:ext cx="1210588" cy="7078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ja-JP" altLang="en-US" sz="4000" dirty="0"/>
              <a:t>山本</a:t>
            </a:r>
          </a:p>
        </p:txBody>
      </p:sp>
    </p:spTree>
    <p:extLst>
      <p:ext uri="{BB962C8B-B14F-4D97-AF65-F5344CB8AC3E}">
        <p14:creationId xmlns:p14="http://schemas.microsoft.com/office/powerpoint/2010/main" val="1752871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C55757-1812-479E-BA24-AABE7600EA02}"/>
              </a:ext>
            </a:extLst>
          </p:cNvPr>
          <p:cNvSpPr>
            <a:spLocks noGrp="1"/>
          </p:cNvSpPr>
          <p:nvPr>
            <p:ph type="title"/>
          </p:nvPr>
        </p:nvSpPr>
        <p:spPr/>
        <p:txBody>
          <a:bodyPr/>
          <a:lstStyle/>
          <a:p>
            <a:r>
              <a:rPr kumimoji="1" lang="en-US" altLang="ja-JP" dirty="0"/>
              <a:t>std:: </a:t>
            </a:r>
            <a:r>
              <a:rPr kumimoji="1" lang="ja-JP" altLang="en-US" dirty="0"/>
              <a:t>とは</a:t>
            </a:r>
          </a:p>
        </p:txBody>
      </p:sp>
      <p:sp>
        <p:nvSpPr>
          <p:cNvPr id="3" name="コンテンツ プレースホルダー 2">
            <a:extLst>
              <a:ext uri="{FF2B5EF4-FFF2-40B4-BE49-F238E27FC236}">
                <a16:creationId xmlns:a16="http://schemas.microsoft.com/office/drawing/2014/main" id="{35CF95CB-7EB1-4EB7-91A7-E6444A6FEBB0}"/>
              </a:ext>
            </a:extLst>
          </p:cNvPr>
          <p:cNvSpPr>
            <a:spLocks noGrp="1"/>
          </p:cNvSpPr>
          <p:nvPr>
            <p:ph idx="1"/>
          </p:nvPr>
        </p:nvSpPr>
        <p:spPr>
          <a:xfrm>
            <a:off x="838200" y="1825625"/>
            <a:ext cx="10515600" cy="512058"/>
          </a:xfrm>
        </p:spPr>
        <p:txBody>
          <a:bodyPr/>
          <a:lstStyle/>
          <a:p>
            <a:r>
              <a:rPr kumimoji="1" lang="en-US" altLang="ja-JP" dirty="0"/>
              <a:t>std</a:t>
            </a:r>
            <a:r>
              <a:rPr kumimoji="1" lang="ja-JP" altLang="en-US" dirty="0"/>
              <a:t>という</a:t>
            </a:r>
            <a:r>
              <a:rPr kumimoji="1" lang="ja-JP" altLang="en-US" b="1" dirty="0"/>
              <a:t>名前空間</a:t>
            </a:r>
            <a:r>
              <a:rPr kumimoji="1" lang="ja-JP" altLang="en-US" dirty="0"/>
              <a:t>に属している、という意味</a:t>
            </a:r>
          </a:p>
        </p:txBody>
      </p:sp>
      <p:sp>
        <p:nvSpPr>
          <p:cNvPr id="4" name="正方形/長方形 3">
            <a:extLst>
              <a:ext uri="{FF2B5EF4-FFF2-40B4-BE49-F238E27FC236}">
                <a16:creationId xmlns:a16="http://schemas.microsoft.com/office/drawing/2014/main" id="{8B8EDF50-683D-49A1-98B4-FCE5F9ABAE55}"/>
              </a:ext>
            </a:extLst>
          </p:cNvPr>
          <p:cNvSpPr/>
          <p:nvPr/>
        </p:nvSpPr>
        <p:spPr>
          <a:xfrm>
            <a:off x="1288111" y="3641697"/>
            <a:ext cx="3617844" cy="2313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二等辺三角形 11">
            <a:extLst>
              <a:ext uri="{FF2B5EF4-FFF2-40B4-BE49-F238E27FC236}">
                <a16:creationId xmlns:a16="http://schemas.microsoft.com/office/drawing/2014/main" id="{6A9CA463-97DA-4603-B498-C6BDD2D50549}"/>
              </a:ext>
            </a:extLst>
          </p:cNvPr>
          <p:cNvSpPr/>
          <p:nvPr/>
        </p:nvSpPr>
        <p:spPr>
          <a:xfrm>
            <a:off x="540688" y="2337683"/>
            <a:ext cx="5049080" cy="1304014"/>
          </a:xfrm>
          <a:prstGeom prst="triangl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4E615924-3E3E-450F-BBF6-1CE3E346BA86}"/>
              </a:ext>
            </a:extLst>
          </p:cNvPr>
          <p:cNvSpPr txBox="1"/>
          <p:nvPr/>
        </p:nvSpPr>
        <p:spPr>
          <a:xfrm>
            <a:off x="5653378" y="2862360"/>
            <a:ext cx="6225872" cy="2554545"/>
          </a:xfrm>
          <a:prstGeom prst="rect">
            <a:avLst/>
          </a:prstGeom>
          <a:noFill/>
        </p:spPr>
        <p:txBody>
          <a:bodyPr wrap="square" rtlCol="0">
            <a:spAutoFit/>
          </a:bodyPr>
          <a:lstStyle/>
          <a:p>
            <a:r>
              <a:rPr kumimoji="1" lang="en-US" altLang="ja-JP" sz="3200" dirty="0"/>
              <a:t>std</a:t>
            </a:r>
            <a:r>
              <a:rPr kumimoji="1" lang="ja-JP" altLang="en-US" sz="3200" dirty="0" err="1"/>
              <a:t>さんちの</a:t>
            </a:r>
            <a:r>
              <a:rPr kumimoji="1" lang="en-US" altLang="ja-JP" sz="3200" dirty="0" err="1"/>
              <a:t>cout</a:t>
            </a:r>
            <a:r>
              <a:rPr kumimoji="1" lang="en-US" altLang="ja-JP" sz="3200" dirty="0"/>
              <a:t>… std::</a:t>
            </a:r>
            <a:r>
              <a:rPr kumimoji="1" lang="en-US" altLang="ja-JP" sz="3200" dirty="0" err="1"/>
              <a:t>cout</a:t>
            </a:r>
            <a:endParaRPr kumimoji="1" lang="en-US" altLang="ja-JP" sz="3200" dirty="0"/>
          </a:p>
          <a:p>
            <a:r>
              <a:rPr lang="en-US" altLang="ja-JP" sz="3200" dirty="0"/>
              <a:t>std</a:t>
            </a:r>
            <a:r>
              <a:rPr lang="ja-JP" altLang="en-US" sz="3200" dirty="0" err="1"/>
              <a:t>さんちの</a:t>
            </a:r>
            <a:r>
              <a:rPr lang="en-US" altLang="ja-JP" sz="3200" dirty="0" err="1"/>
              <a:t>cin</a:t>
            </a:r>
            <a:r>
              <a:rPr lang="en-US" altLang="ja-JP" sz="3200" dirty="0"/>
              <a:t>… std::</a:t>
            </a:r>
            <a:r>
              <a:rPr lang="en-US" altLang="ja-JP" sz="3200" dirty="0" err="1"/>
              <a:t>cin</a:t>
            </a:r>
            <a:endParaRPr lang="en-US" altLang="ja-JP" sz="3200" dirty="0"/>
          </a:p>
          <a:p>
            <a:r>
              <a:rPr kumimoji="1" lang="en-US" altLang="ja-JP" sz="3200" dirty="0"/>
              <a:t>std</a:t>
            </a:r>
            <a:r>
              <a:rPr kumimoji="1" lang="ja-JP" altLang="en-US" sz="3200" dirty="0" err="1"/>
              <a:t>さんちの</a:t>
            </a:r>
            <a:r>
              <a:rPr kumimoji="1" lang="en-US" altLang="ja-JP" sz="3200" dirty="0"/>
              <a:t>vector… std::vector</a:t>
            </a:r>
          </a:p>
          <a:p>
            <a:r>
              <a:rPr lang="en-US" altLang="ja-JP" sz="3200" dirty="0"/>
              <a:t>std</a:t>
            </a:r>
            <a:r>
              <a:rPr lang="ja-JP" altLang="en-US" sz="3200" dirty="0" err="1"/>
              <a:t>さんちの</a:t>
            </a:r>
            <a:r>
              <a:rPr lang="en-US" altLang="ja-JP" sz="3200" dirty="0"/>
              <a:t>string… std::string</a:t>
            </a:r>
          </a:p>
          <a:p>
            <a:r>
              <a:rPr kumimoji="1" lang="en-US" altLang="ja-JP" sz="3200" dirty="0"/>
              <a:t>…</a:t>
            </a:r>
            <a:endParaRPr kumimoji="1" lang="ja-JP" altLang="en-US" sz="3200" dirty="0"/>
          </a:p>
        </p:txBody>
      </p:sp>
      <p:sp>
        <p:nvSpPr>
          <p:cNvPr id="14" name="正方形/長方形 13">
            <a:extLst>
              <a:ext uri="{FF2B5EF4-FFF2-40B4-BE49-F238E27FC236}">
                <a16:creationId xmlns:a16="http://schemas.microsoft.com/office/drawing/2014/main" id="{777C186C-3F61-4113-80A8-199C5D2A3F86}"/>
              </a:ext>
            </a:extLst>
          </p:cNvPr>
          <p:cNvSpPr/>
          <p:nvPr/>
        </p:nvSpPr>
        <p:spPr>
          <a:xfrm>
            <a:off x="2603401" y="2862360"/>
            <a:ext cx="923651" cy="7078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ja-JP" sz="4000" dirty="0"/>
              <a:t>std</a:t>
            </a:r>
            <a:endParaRPr lang="ja-JP" altLang="en-US" sz="4000" dirty="0"/>
          </a:p>
        </p:txBody>
      </p:sp>
      <p:pic>
        <p:nvPicPr>
          <p:cNvPr id="15" name="グラフィックス 14" descr="グループ">
            <a:extLst>
              <a:ext uri="{FF2B5EF4-FFF2-40B4-BE49-F238E27FC236}">
                <a16:creationId xmlns:a16="http://schemas.microsoft.com/office/drawing/2014/main" id="{11B9E9EE-E2C6-4BC3-B1A7-2A5D114363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0444" y="3570246"/>
            <a:ext cx="1738492" cy="1738492"/>
          </a:xfrm>
          <a:prstGeom prst="rect">
            <a:avLst/>
          </a:prstGeom>
        </p:spPr>
      </p:pic>
      <p:pic>
        <p:nvPicPr>
          <p:cNvPr id="17" name="グラフィックス 16" descr="グループ">
            <a:extLst>
              <a:ext uri="{FF2B5EF4-FFF2-40B4-BE49-F238E27FC236}">
                <a16:creationId xmlns:a16="http://schemas.microsoft.com/office/drawing/2014/main" id="{2AA1165F-1CE2-47C0-B9BF-C355539797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4502" y="4365705"/>
            <a:ext cx="1738492" cy="1738492"/>
          </a:xfrm>
          <a:prstGeom prst="rect">
            <a:avLst/>
          </a:prstGeom>
        </p:spPr>
      </p:pic>
      <p:pic>
        <p:nvPicPr>
          <p:cNvPr id="20" name="グラフィックス 19" descr="グループ">
            <a:extLst>
              <a:ext uri="{FF2B5EF4-FFF2-40B4-BE49-F238E27FC236}">
                <a16:creationId xmlns:a16="http://schemas.microsoft.com/office/drawing/2014/main" id="{2F732424-3638-486E-935A-B167861A12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19142" y="3570246"/>
            <a:ext cx="1738492" cy="1738492"/>
          </a:xfrm>
          <a:prstGeom prst="rect">
            <a:avLst/>
          </a:prstGeom>
        </p:spPr>
      </p:pic>
      <p:pic>
        <p:nvPicPr>
          <p:cNvPr id="21" name="グラフィックス 20" descr="グループ">
            <a:extLst>
              <a:ext uri="{FF2B5EF4-FFF2-40B4-BE49-F238E27FC236}">
                <a16:creationId xmlns:a16="http://schemas.microsoft.com/office/drawing/2014/main" id="{51777047-1530-4345-B613-F19CA161D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33200" y="4365705"/>
            <a:ext cx="1738492" cy="1738492"/>
          </a:xfrm>
          <a:prstGeom prst="rect">
            <a:avLst/>
          </a:prstGeom>
        </p:spPr>
      </p:pic>
    </p:spTree>
    <p:extLst>
      <p:ext uri="{BB962C8B-B14F-4D97-AF65-F5344CB8AC3E}">
        <p14:creationId xmlns:p14="http://schemas.microsoft.com/office/powerpoint/2010/main" val="3582194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E30BFB-B7DD-4500-8422-7637E60727D1}"/>
              </a:ext>
            </a:extLst>
          </p:cNvPr>
          <p:cNvSpPr>
            <a:spLocks noGrp="1"/>
          </p:cNvSpPr>
          <p:nvPr>
            <p:ph type="title"/>
          </p:nvPr>
        </p:nvSpPr>
        <p:spPr/>
        <p:txBody>
          <a:bodyPr/>
          <a:lstStyle/>
          <a:p>
            <a:r>
              <a:rPr kumimoji="1" lang="en-US" altLang="ja-JP" dirty="0"/>
              <a:t>std:: </a:t>
            </a:r>
            <a:r>
              <a:rPr kumimoji="1" lang="ja-JP" altLang="en-US" dirty="0"/>
              <a:t>とは</a:t>
            </a:r>
          </a:p>
        </p:txBody>
      </p:sp>
      <p:sp>
        <p:nvSpPr>
          <p:cNvPr id="3" name="コンテンツ プレースホルダー 2">
            <a:extLst>
              <a:ext uri="{FF2B5EF4-FFF2-40B4-BE49-F238E27FC236}">
                <a16:creationId xmlns:a16="http://schemas.microsoft.com/office/drawing/2014/main" id="{A23293B8-5C48-401E-B9C1-AD9750D6B361}"/>
              </a:ext>
            </a:extLst>
          </p:cNvPr>
          <p:cNvSpPr>
            <a:spLocks noGrp="1"/>
          </p:cNvSpPr>
          <p:nvPr>
            <p:ph idx="1"/>
          </p:nvPr>
        </p:nvSpPr>
        <p:spPr>
          <a:xfrm>
            <a:off x="838200" y="1825625"/>
            <a:ext cx="10515600" cy="766500"/>
          </a:xfrm>
        </p:spPr>
        <p:txBody>
          <a:bodyPr/>
          <a:lstStyle/>
          <a:p>
            <a:r>
              <a:rPr kumimoji="1" lang="ja-JP" altLang="en-US" dirty="0"/>
              <a:t>名前空間のおかげで、同名の変数や関数が区別できる</a:t>
            </a:r>
          </a:p>
        </p:txBody>
      </p:sp>
      <p:pic>
        <p:nvPicPr>
          <p:cNvPr id="5" name="グラフィックス 4" descr="男性">
            <a:extLst>
              <a:ext uri="{FF2B5EF4-FFF2-40B4-BE49-F238E27FC236}">
                <a16:creationId xmlns:a16="http://schemas.microsoft.com/office/drawing/2014/main" id="{7E2F4824-2441-4A29-B670-B54E6D97EB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0248" y="2450847"/>
            <a:ext cx="3294490" cy="3294490"/>
          </a:xfrm>
          <a:prstGeom prst="rect">
            <a:avLst/>
          </a:prstGeom>
        </p:spPr>
      </p:pic>
      <p:pic>
        <p:nvPicPr>
          <p:cNvPr id="7" name="グラフィックス 6" descr="女性">
            <a:extLst>
              <a:ext uri="{FF2B5EF4-FFF2-40B4-BE49-F238E27FC236}">
                <a16:creationId xmlns:a16="http://schemas.microsoft.com/office/drawing/2014/main" id="{481B489D-F615-45C0-B87A-63390A2EB2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11006" y="2450847"/>
            <a:ext cx="3294000" cy="3294000"/>
          </a:xfrm>
          <a:prstGeom prst="rect">
            <a:avLst/>
          </a:prstGeom>
        </p:spPr>
      </p:pic>
      <p:sp>
        <p:nvSpPr>
          <p:cNvPr id="8" name="テキスト ボックス 7">
            <a:extLst>
              <a:ext uri="{FF2B5EF4-FFF2-40B4-BE49-F238E27FC236}">
                <a16:creationId xmlns:a16="http://schemas.microsoft.com/office/drawing/2014/main" id="{2272E3F0-C743-42AB-8586-4C8FB5108035}"/>
              </a:ext>
            </a:extLst>
          </p:cNvPr>
          <p:cNvSpPr txBox="1"/>
          <p:nvPr/>
        </p:nvSpPr>
        <p:spPr>
          <a:xfrm>
            <a:off x="7524336" y="5846544"/>
            <a:ext cx="20673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3600" dirty="0"/>
              <a:t>BBB::</a:t>
            </a:r>
            <a:r>
              <a:rPr kumimoji="1" lang="en-US" altLang="ja-JP" sz="3600" dirty="0" err="1"/>
              <a:t>val</a:t>
            </a:r>
            <a:endParaRPr kumimoji="1" lang="ja-JP" altLang="en-US" sz="3600" dirty="0"/>
          </a:p>
        </p:txBody>
      </p:sp>
      <p:sp>
        <p:nvSpPr>
          <p:cNvPr id="9" name="テキスト ボックス 8">
            <a:extLst>
              <a:ext uri="{FF2B5EF4-FFF2-40B4-BE49-F238E27FC236}">
                <a16:creationId xmlns:a16="http://schemas.microsoft.com/office/drawing/2014/main" id="{85E64899-5403-4171-93CE-D6234780FDB7}"/>
              </a:ext>
            </a:extLst>
          </p:cNvPr>
          <p:cNvSpPr txBox="1"/>
          <p:nvPr/>
        </p:nvSpPr>
        <p:spPr>
          <a:xfrm>
            <a:off x="2423823" y="5846543"/>
            <a:ext cx="20673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3600" dirty="0"/>
              <a:t>AAA::</a:t>
            </a:r>
            <a:r>
              <a:rPr kumimoji="1" lang="en-US" altLang="ja-JP" sz="3600" dirty="0" err="1"/>
              <a:t>val</a:t>
            </a:r>
            <a:endParaRPr kumimoji="1" lang="ja-JP" altLang="en-US" sz="3600" dirty="0"/>
          </a:p>
        </p:txBody>
      </p:sp>
      <p:sp>
        <p:nvSpPr>
          <p:cNvPr id="10" name="等号否定 9">
            <a:extLst>
              <a:ext uri="{FF2B5EF4-FFF2-40B4-BE49-F238E27FC236}">
                <a16:creationId xmlns:a16="http://schemas.microsoft.com/office/drawing/2014/main" id="{9C97C776-A2D4-43AC-B5D7-4ECC34C22C8A}"/>
              </a:ext>
            </a:extLst>
          </p:cNvPr>
          <p:cNvSpPr/>
          <p:nvPr/>
        </p:nvSpPr>
        <p:spPr>
          <a:xfrm>
            <a:off x="4848309" y="3713260"/>
            <a:ext cx="2456953" cy="1105231"/>
          </a:xfrm>
          <a:prstGeom prst="mathNotEqual">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567381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B9DAC-0E90-46F5-979F-4E9C3ADB911A}"/>
              </a:ext>
            </a:extLst>
          </p:cNvPr>
          <p:cNvSpPr>
            <a:spLocks noGrp="1"/>
          </p:cNvSpPr>
          <p:nvPr>
            <p:ph type="title"/>
          </p:nvPr>
        </p:nvSpPr>
        <p:spPr/>
        <p:txBody>
          <a:bodyPr/>
          <a:lstStyle/>
          <a:p>
            <a:r>
              <a:rPr kumimoji="1" lang="en-US" altLang="ja-JP" dirty="0"/>
              <a:t>std:: </a:t>
            </a:r>
            <a:endParaRPr kumimoji="1" lang="ja-JP" altLang="en-US" dirty="0"/>
          </a:p>
        </p:txBody>
      </p:sp>
      <p:sp>
        <p:nvSpPr>
          <p:cNvPr id="3" name="コンテンツ プレースホルダー 2">
            <a:extLst>
              <a:ext uri="{FF2B5EF4-FFF2-40B4-BE49-F238E27FC236}">
                <a16:creationId xmlns:a16="http://schemas.microsoft.com/office/drawing/2014/main" id="{0982678A-1E7A-4B1B-9D5C-B967FEA6A70D}"/>
              </a:ext>
            </a:extLst>
          </p:cNvPr>
          <p:cNvSpPr>
            <a:spLocks noGrp="1"/>
          </p:cNvSpPr>
          <p:nvPr>
            <p:ph idx="1"/>
          </p:nvPr>
        </p:nvSpPr>
        <p:spPr/>
        <p:txBody>
          <a:bodyPr/>
          <a:lstStyle/>
          <a:p>
            <a:r>
              <a:rPr lang="en-US" altLang="ja-JP" dirty="0"/>
              <a:t>std::</a:t>
            </a:r>
            <a:r>
              <a:rPr lang="ja-JP" altLang="en-US" dirty="0"/>
              <a:t>を</a:t>
            </a:r>
            <a:r>
              <a:rPr lang="en-US" altLang="ja-JP" dirty="0"/>
              <a:t>(</a:t>
            </a:r>
            <a:r>
              <a:rPr lang="ja-JP" altLang="en-US" b="1" dirty="0"/>
              <a:t>競プロで</a:t>
            </a:r>
            <a:r>
              <a:rPr lang="en-US" altLang="ja-JP" dirty="0"/>
              <a:t>)</a:t>
            </a:r>
            <a:r>
              <a:rPr lang="ja-JP" altLang="en-US" dirty="0"/>
              <a:t>いちいち書くのは面倒</a:t>
            </a:r>
            <a:endParaRPr lang="en-US" altLang="ja-JP" dirty="0"/>
          </a:p>
          <a:p>
            <a:pPr>
              <a:buFont typeface="Wingdings" panose="05000000000000000000" pitchFamily="2" charset="2"/>
              <a:buChar char="Ø"/>
            </a:pPr>
            <a:r>
              <a:rPr lang="ja-JP" altLang="en-US" dirty="0"/>
              <a:t>早解きするなら、タイプ速度すら命取りになる世界</a:t>
            </a:r>
            <a:endParaRPr lang="en-US" altLang="ja-JP" dirty="0"/>
          </a:p>
          <a:p>
            <a:r>
              <a:rPr lang="ja-JP" altLang="en-US" dirty="0"/>
              <a:t>省略したい</a:t>
            </a:r>
            <a:endParaRPr lang="en-US" altLang="ja-JP" dirty="0"/>
          </a:p>
        </p:txBody>
      </p:sp>
    </p:spTree>
    <p:extLst>
      <p:ext uri="{BB962C8B-B14F-4D97-AF65-F5344CB8AC3E}">
        <p14:creationId xmlns:p14="http://schemas.microsoft.com/office/powerpoint/2010/main" val="1094135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76BCA6-8E96-4E1E-8F72-9BD5E3FBD55C}"/>
              </a:ext>
            </a:extLst>
          </p:cNvPr>
          <p:cNvSpPr>
            <a:spLocks noGrp="1"/>
          </p:cNvSpPr>
          <p:nvPr>
            <p:ph type="title"/>
          </p:nvPr>
        </p:nvSpPr>
        <p:spPr/>
        <p:txBody>
          <a:bodyPr/>
          <a:lstStyle/>
          <a:p>
            <a:r>
              <a:rPr kumimoji="1" lang="en-US" altLang="ja-JP" dirty="0"/>
              <a:t>usin</a:t>
            </a:r>
            <a:r>
              <a:rPr lang="en-US" altLang="ja-JP" dirty="0"/>
              <a:t>g namespace </a:t>
            </a:r>
            <a:endParaRPr kumimoji="1" lang="ja-JP" altLang="en-US" dirty="0"/>
          </a:p>
        </p:txBody>
      </p:sp>
      <p:sp>
        <p:nvSpPr>
          <p:cNvPr id="4" name="正方形/長方形 3">
            <a:extLst>
              <a:ext uri="{FF2B5EF4-FFF2-40B4-BE49-F238E27FC236}">
                <a16:creationId xmlns:a16="http://schemas.microsoft.com/office/drawing/2014/main" id="{9BB09622-4ED1-46C1-8510-F6702A809C99}"/>
              </a:ext>
            </a:extLst>
          </p:cNvPr>
          <p:cNvSpPr/>
          <p:nvPr/>
        </p:nvSpPr>
        <p:spPr>
          <a:xfrm>
            <a:off x="1386177" y="1690688"/>
            <a:ext cx="8497294" cy="4524315"/>
          </a:xfrm>
          <a:prstGeom prst="rect">
            <a:avLst/>
          </a:prstGeom>
        </p:spPr>
        <p:txBody>
          <a:bodyPr wrap="square">
            <a:spAutoFit/>
          </a:bodyPr>
          <a:lstStyle/>
          <a:p>
            <a:r>
              <a:rPr lang="en-US" altLang="ja-JP" sz="3200" dirty="0">
                <a:solidFill>
                  <a:srgbClr val="0000FF"/>
                </a:solidFill>
                <a:latin typeface="Consolas" panose="020B0609020204030204" pitchFamily="49" charset="0"/>
              </a:rPr>
              <a:t>#include </a:t>
            </a:r>
            <a:r>
              <a:rPr lang="en-US" altLang="ja-JP" sz="3200" dirty="0">
                <a:solidFill>
                  <a:srgbClr val="A31515"/>
                </a:solidFill>
                <a:latin typeface="Consolas" panose="020B0609020204030204" pitchFamily="49" charset="0"/>
              </a:rPr>
              <a:t>&lt;iostream&gt;</a:t>
            </a:r>
            <a:endParaRPr lang="en-US" altLang="ja-JP" sz="3200" dirty="0">
              <a:solidFill>
                <a:srgbClr val="000000"/>
              </a:solidFill>
              <a:latin typeface="Consolas" panose="020B0609020204030204" pitchFamily="49" charset="0"/>
            </a:endParaRPr>
          </a:p>
          <a:p>
            <a:br>
              <a:rPr lang="en-US" altLang="ja-JP" sz="3200" dirty="0">
                <a:solidFill>
                  <a:srgbClr val="000000"/>
                </a:solidFill>
                <a:latin typeface="Consolas" panose="020B0609020204030204" pitchFamily="49" charset="0"/>
              </a:rPr>
            </a:br>
            <a:r>
              <a:rPr lang="en-US" altLang="ja-JP" sz="3200" dirty="0">
                <a:solidFill>
                  <a:srgbClr val="0000FF"/>
                </a:solidFill>
                <a:latin typeface="Consolas" panose="020B0609020204030204" pitchFamily="49" charset="0"/>
              </a:rPr>
              <a:t>using</a:t>
            </a:r>
            <a:r>
              <a:rPr lang="en-US" altLang="ja-JP" sz="3200" dirty="0">
                <a:solidFill>
                  <a:srgbClr val="000000"/>
                </a:solidFill>
                <a:latin typeface="Consolas" panose="020B0609020204030204" pitchFamily="49" charset="0"/>
              </a:rPr>
              <a:t> </a:t>
            </a:r>
            <a:r>
              <a:rPr lang="en-US" altLang="ja-JP" sz="3200" dirty="0">
                <a:solidFill>
                  <a:srgbClr val="0000FF"/>
                </a:solidFill>
                <a:latin typeface="Consolas" panose="020B0609020204030204" pitchFamily="49" charset="0"/>
              </a:rPr>
              <a:t>namespace</a:t>
            </a:r>
            <a:r>
              <a:rPr lang="en-US" altLang="ja-JP" sz="3200" dirty="0">
                <a:solidFill>
                  <a:srgbClr val="000000"/>
                </a:solidFill>
                <a:latin typeface="Consolas" panose="020B0609020204030204" pitchFamily="49" charset="0"/>
              </a:rPr>
              <a:t> std;</a:t>
            </a:r>
          </a:p>
          <a:p>
            <a:br>
              <a:rPr lang="en-US" altLang="ja-JP" sz="3200" dirty="0">
                <a:solidFill>
                  <a:srgbClr val="000000"/>
                </a:solidFill>
                <a:latin typeface="Consolas" panose="020B0609020204030204" pitchFamily="49" charset="0"/>
              </a:rPr>
            </a:br>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main()</a:t>
            </a:r>
          </a:p>
          <a:p>
            <a:r>
              <a:rPr lang="en-US" altLang="ja-JP" sz="3200" dirty="0">
                <a:solidFill>
                  <a:srgbClr val="000000"/>
                </a:solidFill>
                <a:latin typeface="Consolas" panose="020B0609020204030204" pitchFamily="49" charset="0"/>
              </a:rPr>
              <a:t>{</a:t>
            </a:r>
          </a:p>
          <a:p>
            <a:pPr lvl="1"/>
            <a:r>
              <a:rPr lang="en-US" altLang="ja-JP" sz="3200" dirty="0" err="1">
                <a:solidFill>
                  <a:srgbClr val="000000"/>
                </a:solidFill>
                <a:latin typeface="Consolas" panose="020B0609020204030204" pitchFamily="49" charset="0"/>
              </a:rPr>
              <a:t>cout</a:t>
            </a:r>
            <a:r>
              <a:rPr lang="en-US" altLang="ja-JP" sz="3200" dirty="0">
                <a:solidFill>
                  <a:srgbClr val="000000"/>
                </a:solidFill>
                <a:latin typeface="Consolas" panose="020B0609020204030204" pitchFamily="49" charset="0"/>
              </a:rPr>
              <a:t> &lt;&lt; </a:t>
            </a:r>
            <a:r>
              <a:rPr lang="en-US" altLang="ja-JP" sz="3200" dirty="0">
                <a:solidFill>
                  <a:srgbClr val="A31515"/>
                </a:solidFill>
                <a:latin typeface="Consolas" panose="020B0609020204030204" pitchFamily="49" charset="0"/>
              </a:rPr>
              <a:t>"Hello, World!"</a:t>
            </a:r>
            <a:r>
              <a:rPr lang="en-US" altLang="ja-JP" sz="3200" dirty="0">
                <a:solidFill>
                  <a:srgbClr val="000000"/>
                </a:solidFill>
                <a:latin typeface="Consolas" panose="020B0609020204030204" pitchFamily="49" charset="0"/>
              </a:rPr>
              <a:t> &lt;&lt; </a:t>
            </a:r>
            <a:r>
              <a:rPr lang="en-US" altLang="ja-JP" sz="3200" dirty="0" err="1">
                <a:solidFill>
                  <a:srgbClr val="000000"/>
                </a:solidFill>
                <a:latin typeface="Consolas" panose="020B0609020204030204" pitchFamily="49" charset="0"/>
              </a:rPr>
              <a:t>endl</a:t>
            </a:r>
            <a:r>
              <a:rPr lang="en-US" altLang="ja-JP" sz="3200" dirty="0">
                <a:solidFill>
                  <a:srgbClr val="000000"/>
                </a:solidFill>
                <a:latin typeface="Consolas" panose="020B0609020204030204" pitchFamily="49" charset="0"/>
              </a:rPr>
              <a:t>;</a:t>
            </a:r>
          </a:p>
          <a:p>
            <a:pPr lvl="1"/>
            <a:r>
              <a:rPr lang="en-US" altLang="ja-JP" sz="3200" dirty="0">
                <a:solidFill>
                  <a:srgbClr val="0000FF"/>
                </a:solidFill>
                <a:latin typeface="Consolas" panose="020B0609020204030204" pitchFamily="49" charset="0"/>
              </a:rPr>
              <a:t>return</a:t>
            </a:r>
            <a:r>
              <a:rPr lang="en-US" altLang="ja-JP" sz="3200" dirty="0">
                <a:solidFill>
                  <a:srgbClr val="000000"/>
                </a:solidFill>
                <a:latin typeface="Consolas" panose="020B0609020204030204" pitchFamily="49" charset="0"/>
              </a:rPr>
              <a:t> </a:t>
            </a:r>
            <a:r>
              <a:rPr lang="en-US" altLang="ja-JP" sz="3200" dirty="0">
                <a:solidFill>
                  <a:srgbClr val="09885A"/>
                </a:solidFill>
                <a:latin typeface="Consolas" panose="020B0609020204030204" pitchFamily="49" charset="0"/>
              </a:rPr>
              <a:t>0</a:t>
            </a:r>
            <a:r>
              <a:rPr lang="en-US" altLang="ja-JP" sz="3200" dirty="0">
                <a:solidFill>
                  <a:srgbClr val="000000"/>
                </a:solidFill>
                <a:latin typeface="Consolas" panose="020B0609020204030204" pitchFamily="49" charset="0"/>
              </a:rPr>
              <a:t>;</a:t>
            </a:r>
          </a:p>
          <a:p>
            <a:r>
              <a:rPr lang="en-US" altLang="ja-JP" sz="3200" dirty="0">
                <a:solidFill>
                  <a:srgbClr val="000000"/>
                </a:solidFill>
                <a:latin typeface="Consolas" panose="020B0609020204030204" pitchFamily="49" charset="0"/>
              </a:rPr>
              <a:t>}</a:t>
            </a:r>
          </a:p>
        </p:txBody>
      </p:sp>
      <p:sp>
        <p:nvSpPr>
          <p:cNvPr id="5" name="四角形: 角を丸くする 4">
            <a:extLst>
              <a:ext uri="{FF2B5EF4-FFF2-40B4-BE49-F238E27FC236}">
                <a16:creationId xmlns:a16="http://schemas.microsoft.com/office/drawing/2014/main" id="{862B4163-B45B-466E-B7F5-B0F0660148DE}"/>
              </a:ext>
            </a:extLst>
          </p:cNvPr>
          <p:cNvSpPr/>
          <p:nvPr/>
        </p:nvSpPr>
        <p:spPr>
          <a:xfrm>
            <a:off x="1386177" y="2639833"/>
            <a:ext cx="4648863" cy="64405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566440F7-4B81-4599-A4BD-475DBD4C6B98}"/>
              </a:ext>
            </a:extLst>
          </p:cNvPr>
          <p:cNvSpPr txBox="1"/>
          <p:nvPr/>
        </p:nvSpPr>
        <p:spPr>
          <a:xfrm>
            <a:off x="6265629" y="2361696"/>
            <a:ext cx="571963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600" dirty="0"/>
              <a:t>名前空間</a:t>
            </a:r>
            <a:r>
              <a:rPr kumimoji="1" lang="en-US" altLang="ja-JP" sz="3600" dirty="0"/>
              <a:t>std</a:t>
            </a:r>
            <a:r>
              <a:rPr kumimoji="1" lang="ja-JP" altLang="en-US" sz="3600" dirty="0"/>
              <a:t>を使う</a:t>
            </a:r>
            <a:endParaRPr kumimoji="1" lang="en-US" altLang="ja-JP" sz="3600" dirty="0"/>
          </a:p>
          <a:p>
            <a:r>
              <a:rPr lang="ja-JP" altLang="en-US" sz="3600" dirty="0"/>
              <a:t>以降</a:t>
            </a:r>
            <a:r>
              <a:rPr lang="en-US" altLang="ja-JP" sz="3600" dirty="0"/>
              <a:t>std::</a:t>
            </a:r>
            <a:r>
              <a:rPr lang="ja-JP" altLang="en-US" sz="3600" dirty="0"/>
              <a:t>を省略して書ける</a:t>
            </a:r>
            <a:endParaRPr kumimoji="1" lang="ja-JP" altLang="en-US" sz="3600" dirty="0"/>
          </a:p>
        </p:txBody>
      </p:sp>
    </p:spTree>
    <p:extLst>
      <p:ext uri="{BB962C8B-B14F-4D97-AF65-F5344CB8AC3E}">
        <p14:creationId xmlns:p14="http://schemas.microsoft.com/office/powerpoint/2010/main" val="4050350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A53C4-0F38-47D2-96EB-509F97146508}"/>
              </a:ext>
            </a:extLst>
          </p:cNvPr>
          <p:cNvSpPr>
            <a:spLocks noGrp="1"/>
          </p:cNvSpPr>
          <p:nvPr>
            <p:ph type="title"/>
          </p:nvPr>
        </p:nvSpPr>
        <p:spPr/>
        <p:txBody>
          <a:bodyPr/>
          <a:lstStyle/>
          <a:p>
            <a:r>
              <a:rPr kumimoji="1" lang="en-US" altLang="ja-JP" dirty="0"/>
              <a:t>using namespace </a:t>
            </a:r>
            <a:endParaRPr kumimoji="1" lang="ja-JP" altLang="en-US" dirty="0"/>
          </a:p>
        </p:txBody>
      </p:sp>
      <p:sp>
        <p:nvSpPr>
          <p:cNvPr id="3" name="コンテンツ プレースホルダー 2">
            <a:extLst>
              <a:ext uri="{FF2B5EF4-FFF2-40B4-BE49-F238E27FC236}">
                <a16:creationId xmlns:a16="http://schemas.microsoft.com/office/drawing/2014/main" id="{E18E8A68-E528-4325-A594-74E297C10033}"/>
              </a:ext>
            </a:extLst>
          </p:cNvPr>
          <p:cNvSpPr>
            <a:spLocks noGrp="1"/>
          </p:cNvSpPr>
          <p:nvPr>
            <p:ph idx="1"/>
          </p:nvPr>
        </p:nvSpPr>
        <p:spPr/>
        <p:txBody>
          <a:bodyPr/>
          <a:lstStyle/>
          <a:p>
            <a:r>
              <a:rPr lang="en-US" altLang="ja-JP" dirty="0"/>
              <a:t>u</a:t>
            </a:r>
            <a:r>
              <a:rPr kumimoji="1" lang="en-US" altLang="ja-JP" dirty="0"/>
              <a:t>sing namespace </a:t>
            </a:r>
            <a:r>
              <a:rPr kumimoji="1" lang="ja-JP" altLang="en-US" dirty="0"/>
              <a:t>を使うのは競プロだけの方がいいかも</a:t>
            </a:r>
            <a:endParaRPr kumimoji="1" lang="en-US" altLang="ja-JP" dirty="0"/>
          </a:p>
          <a:p>
            <a:pPr>
              <a:buFont typeface="Wingdings" panose="05000000000000000000" pitchFamily="2" charset="2"/>
              <a:buChar char="Ø"/>
            </a:pPr>
            <a:r>
              <a:rPr lang="ja-JP" altLang="en-US" dirty="0"/>
              <a:t>正しく理解して使わないと他の名前空間との混在で訳が分からなくなるため</a:t>
            </a:r>
            <a:br>
              <a:rPr lang="en-US" altLang="ja-JP" dirty="0"/>
            </a:br>
            <a:endParaRPr kumimoji="1" lang="ja-JP" altLang="en-US" dirty="0"/>
          </a:p>
        </p:txBody>
      </p:sp>
    </p:spTree>
    <p:extLst>
      <p:ext uri="{BB962C8B-B14F-4D97-AF65-F5344CB8AC3E}">
        <p14:creationId xmlns:p14="http://schemas.microsoft.com/office/powerpoint/2010/main" val="665230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2879B-F5B4-4C46-8F7B-813A10809AC8}"/>
              </a:ext>
            </a:extLst>
          </p:cNvPr>
          <p:cNvSpPr>
            <a:spLocks noGrp="1"/>
          </p:cNvSpPr>
          <p:nvPr>
            <p:ph type="title"/>
          </p:nvPr>
        </p:nvSpPr>
        <p:spPr/>
        <p:txBody>
          <a:bodyPr/>
          <a:lstStyle/>
          <a:p>
            <a:r>
              <a:rPr kumimoji="1" lang="en-US" altLang="ja-JP" dirty="0"/>
              <a:t>C(C90)</a:t>
            </a:r>
            <a:r>
              <a:rPr kumimoji="1" lang="ja-JP" altLang="en-US" dirty="0"/>
              <a:t>と</a:t>
            </a:r>
            <a:r>
              <a:rPr kumimoji="1" lang="en-US" altLang="ja-JP" dirty="0"/>
              <a:t>C++</a:t>
            </a:r>
            <a:r>
              <a:rPr kumimoji="1" lang="ja-JP" altLang="en-US" dirty="0"/>
              <a:t>の細かい違い</a:t>
            </a:r>
          </a:p>
        </p:txBody>
      </p:sp>
      <p:sp>
        <p:nvSpPr>
          <p:cNvPr id="3" name="テキスト プレースホルダー 2">
            <a:extLst>
              <a:ext uri="{FF2B5EF4-FFF2-40B4-BE49-F238E27FC236}">
                <a16:creationId xmlns:a16="http://schemas.microsoft.com/office/drawing/2014/main" id="{BC94CAE3-9F70-4A55-88BE-846D3FB333D7}"/>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032832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B2889-F4C0-4105-8236-AB6CDD65CDB6}"/>
              </a:ext>
            </a:extLst>
          </p:cNvPr>
          <p:cNvSpPr>
            <a:spLocks noGrp="1"/>
          </p:cNvSpPr>
          <p:nvPr>
            <p:ph type="title"/>
          </p:nvPr>
        </p:nvSpPr>
        <p:spPr/>
        <p:txBody>
          <a:bodyPr/>
          <a:lstStyle/>
          <a:p>
            <a:r>
              <a:rPr kumimoji="1" lang="ja-JP" altLang="en-US" dirty="0"/>
              <a:t>変数の宣言</a:t>
            </a:r>
            <a:r>
              <a:rPr lang="ja-JP" altLang="en-US" dirty="0"/>
              <a:t>位置</a:t>
            </a:r>
            <a:endParaRPr kumimoji="1" lang="ja-JP" altLang="en-US" dirty="0"/>
          </a:p>
        </p:txBody>
      </p:sp>
      <p:sp>
        <p:nvSpPr>
          <p:cNvPr id="3" name="コンテンツ プレースホルダー 2">
            <a:extLst>
              <a:ext uri="{FF2B5EF4-FFF2-40B4-BE49-F238E27FC236}">
                <a16:creationId xmlns:a16="http://schemas.microsoft.com/office/drawing/2014/main" id="{8C263CE2-34AD-4049-9B36-EE1363AA0EA6}"/>
              </a:ext>
            </a:extLst>
          </p:cNvPr>
          <p:cNvSpPr>
            <a:spLocks noGrp="1"/>
          </p:cNvSpPr>
          <p:nvPr>
            <p:ph idx="1"/>
          </p:nvPr>
        </p:nvSpPr>
        <p:spPr>
          <a:xfrm>
            <a:off x="838200" y="1825625"/>
            <a:ext cx="4409661" cy="4351338"/>
          </a:xfrm>
        </p:spPr>
        <p:txBody>
          <a:bodyPr/>
          <a:lstStyle/>
          <a:p>
            <a:r>
              <a:rPr kumimoji="1" lang="en-US" altLang="ja-JP" dirty="0"/>
              <a:t>C: </a:t>
            </a:r>
            <a:r>
              <a:rPr kumimoji="1" lang="ja-JP" altLang="en-US" dirty="0"/>
              <a:t>ブロックの先頭</a:t>
            </a:r>
            <a:endParaRPr kumimoji="1" lang="en-US" altLang="ja-JP" dirty="0"/>
          </a:p>
          <a:p>
            <a:r>
              <a:rPr lang="en-US" altLang="ja-JP" dirty="0"/>
              <a:t>C++: </a:t>
            </a:r>
            <a:r>
              <a:rPr lang="ja-JP" altLang="en-US" b="1" dirty="0"/>
              <a:t>どこでも</a:t>
            </a:r>
            <a:r>
              <a:rPr lang="en-US" altLang="ja-JP" b="1" dirty="0"/>
              <a:t>OK</a:t>
            </a:r>
          </a:p>
          <a:p>
            <a:pPr>
              <a:buFont typeface="Wingdings" panose="05000000000000000000" pitchFamily="2" charset="2"/>
              <a:buChar char="Ø"/>
            </a:pPr>
            <a:r>
              <a:rPr kumimoji="1" lang="ja-JP" altLang="en-US" dirty="0"/>
              <a:t>変数のスコープは、宣言の位置からブロックの終わりまで</a:t>
            </a:r>
            <a:endParaRPr kumimoji="1" lang="en-US" altLang="ja-JP" dirty="0"/>
          </a:p>
        </p:txBody>
      </p:sp>
      <p:sp>
        <p:nvSpPr>
          <p:cNvPr id="4" name="正方形/長方形 3">
            <a:extLst>
              <a:ext uri="{FF2B5EF4-FFF2-40B4-BE49-F238E27FC236}">
                <a16:creationId xmlns:a16="http://schemas.microsoft.com/office/drawing/2014/main" id="{E2118BD6-23AE-4DDC-9F27-9587B2BC9622}"/>
              </a:ext>
            </a:extLst>
          </p:cNvPr>
          <p:cNvSpPr/>
          <p:nvPr/>
        </p:nvSpPr>
        <p:spPr>
          <a:xfrm>
            <a:off x="6681744" y="364490"/>
            <a:ext cx="4752231" cy="6124754"/>
          </a:xfrm>
          <a:prstGeom prst="rect">
            <a:avLst/>
          </a:prstGeom>
        </p:spPr>
        <p:txBody>
          <a:bodyPr wrap="square">
            <a:spAutoFit/>
          </a:bodyPr>
          <a:lstStyle/>
          <a:p>
            <a:r>
              <a:rPr lang="en-US" altLang="ja-JP" sz="2800" dirty="0">
                <a:solidFill>
                  <a:srgbClr val="0000FF"/>
                </a:solidFill>
                <a:latin typeface="Consolas" panose="020B0609020204030204" pitchFamily="49" charset="0"/>
              </a:rPr>
              <a:t>#include </a:t>
            </a:r>
            <a:r>
              <a:rPr lang="en-US" altLang="ja-JP" sz="2800" dirty="0">
                <a:solidFill>
                  <a:srgbClr val="A31515"/>
                </a:solidFill>
                <a:latin typeface="Consolas" panose="020B0609020204030204" pitchFamily="49" charset="0"/>
              </a:rPr>
              <a:t>&lt;iostream&gt;</a:t>
            </a:r>
            <a:endParaRPr lang="en-US" altLang="ja-JP" sz="2800" dirty="0">
              <a:solidFill>
                <a:srgbClr val="000000"/>
              </a:solidFill>
              <a:latin typeface="Consolas" panose="020B0609020204030204" pitchFamily="49" charset="0"/>
            </a:endParaRPr>
          </a:p>
          <a:p>
            <a:br>
              <a:rPr lang="en-US" altLang="ja-JP" sz="2800" dirty="0">
                <a:solidFill>
                  <a:srgbClr val="000000"/>
                </a:solidFill>
                <a:latin typeface="Consolas" panose="020B0609020204030204" pitchFamily="49" charset="0"/>
              </a:rPr>
            </a:br>
            <a:r>
              <a:rPr lang="en-US" altLang="ja-JP" sz="2800" dirty="0">
                <a:solidFill>
                  <a:srgbClr val="0000FF"/>
                </a:solidFill>
                <a:latin typeface="Consolas" panose="020B0609020204030204" pitchFamily="49" charset="0"/>
              </a:rPr>
              <a:t>using</a:t>
            </a:r>
            <a:r>
              <a:rPr lang="en-US" altLang="ja-JP" sz="2800" dirty="0">
                <a:solidFill>
                  <a:srgbClr val="000000"/>
                </a:solidFill>
                <a:latin typeface="Consolas" panose="020B0609020204030204" pitchFamily="49" charset="0"/>
              </a:rPr>
              <a:t> </a:t>
            </a:r>
            <a:r>
              <a:rPr lang="en-US" altLang="ja-JP" sz="2800" dirty="0">
                <a:solidFill>
                  <a:srgbClr val="0000FF"/>
                </a:solidFill>
                <a:latin typeface="Consolas" panose="020B0609020204030204" pitchFamily="49" charset="0"/>
              </a:rPr>
              <a:t>namespace</a:t>
            </a:r>
            <a:r>
              <a:rPr lang="en-US" altLang="ja-JP" sz="2800" dirty="0">
                <a:solidFill>
                  <a:srgbClr val="000000"/>
                </a:solidFill>
                <a:latin typeface="Consolas" panose="020B0609020204030204" pitchFamily="49" charset="0"/>
              </a:rPr>
              <a:t> std;</a:t>
            </a:r>
          </a:p>
          <a:p>
            <a:br>
              <a:rPr lang="en-US" altLang="ja-JP" sz="2800" dirty="0">
                <a:solidFill>
                  <a:srgbClr val="000000"/>
                </a:solidFill>
                <a:latin typeface="Consolas" panose="020B0609020204030204" pitchFamily="49" charset="0"/>
              </a:rPr>
            </a:br>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main()</a:t>
            </a:r>
          </a:p>
          <a:p>
            <a:r>
              <a:rPr lang="en-US" altLang="ja-JP" sz="2800" dirty="0">
                <a:solidFill>
                  <a:srgbClr val="000000"/>
                </a:solidFill>
                <a:latin typeface="Consolas" panose="020B0609020204030204" pitchFamily="49" charset="0"/>
              </a:rPr>
              <a:t>{</a:t>
            </a:r>
          </a:p>
          <a:p>
            <a:pPr lvl="2"/>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a, b;</a:t>
            </a:r>
          </a:p>
          <a:p>
            <a:pPr lvl="2"/>
            <a:r>
              <a:rPr lang="en-US" altLang="ja-JP" sz="2800" dirty="0" err="1">
                <a:solidFill>
                  <a:srgbClr val="000000"/>
                </a:solidFill>
                <a:latin typeface="Consolas" panose="020B0609020204030204" pitchFamily="49" charset="0"/>
              </a:rPr>
              <a:t>cin</a:t>
            </a:r>
            <a:r>
              <a:rPr lang="en-US" altLang="ja-JP" sz="2800" dirty="0">
                <a:solidFill>
                  <a:srgbClr val="000000"/>
                </a:solidFill>
                <a:latin typeface="Consolas" panose="020B0609020204030204" pitchFamily="49" charset="0"/>
              </a:rPr>
              <a:t> &gt;&gt; a &gt;&gt; b;</a:t>
            </a:r>
          </a:p>
          <a:p>
            <a:pPr lvl="2"/>
            <a:br>
              <a:rPr lang="en-US" altLang="ja-JP" sz="2800" dirty="0">
                <a:solidFill>
                  <a:srgbClr val="000000"/>
                </a:solidFill>
                <a:latin typeface="Consolas" panose="020B0609020204030204" pitchFamily="49" charset="0"/>
              </a:rPr>
            </a:br>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c = a * b;</a:t>
            </a:r>
          </a:p>
          <a:p>
            <a:pPr lvl="2"/>
            <a:r>
              <a:rPr lang="en-US" altLang="ja-JP" sz="2800" dirty="0" err="1">
                <a:solidFill>
                  <a:srgbClr val="000000"/>
                </a:solidFill>
                <a:latin typeface="Consolas" panose="020B0609020204030204" pitchFamily="49" charset="0"/>
              </a:rPr>
              <a:t>cout</a:t>
            </a:r>
            <a:r>
              <a:rPr lang="en-US" altLang="ja-JP" sz="2800" dirty="0">
                <a:solidFill>
                  <a:srgbClr val="000000"/>
                </a:solidFill>
                <a:latin typeface="Consolas" panose="020B0609020204030204" pitchFamily="49" charset="0"/>
              </a:rPr>
              <a:t> &lt;&lt; c;</a:t>
            </a:r>
          </a:p>
          <a:p>
            <a:pPr lvl="2"/>
            <a:br>
              <a:rPr lang="en-US" altLang="ja-JP" sz="2800" dirty="0">
                <a:solidFill>
                  <a:srgbClr val="000000"/>
                </a:solidFill>
                <a:latin typeface="Consolas" panose="020B0609020204030204" pitchFamily="49" charset="0"/>
              </a:rPr>
            </a:br>
            <a:r>
              <a:rPr lang="en-US" altLang="ja-JP" sz="2800" dirty="0">
                <a:solidFill>
                  <a:srgbClr val="0000FF"/>
                </a:solidFill>
                <a:latin typeface="Consolas" panose="020B0609020204030204" pitchFamily="49" charset="0"/>
              </a:rPr>
              <a:t>return</a:t>
            </a:r>
            <a:r>
              <a:rPr lang="en-US" altLang="ja-JP" sz="2800" dirty="0">
                <a:solidFill>
                  <a:srgbClr val="000000"/>
                </a:solidFill>
                <a:latin typeface="Consolas" panose="020B0609020204030204" pitchFamily="49" charset="0"/>
              </a:rPr>
              <a:t> </a:t>
            </a:r>
            <a:r>
              <a:rPr lang="en-US" altLang="ja-JP" sz="2800" dirty="0">
                <a:solidFill>
                  <a:srgbClr val="09885A"/>
                </a:solidFill>
                <a:latin typeface="Consolas" panose="020B0609020204030204" pitchFamily="49" charset="0"/>
              </a:rPr>
              <a:t>0</a:t>
            </a:r>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a:t>
            </a:r>
          </a:p>
        </p:txBody>
      </p:sp>
      <p:sp>
        <p:nvSpPr>
          <p:cNvPr id="5" name="四角形: 角を丸くする 4">
            <a:extLst>
              <a:ext uri="{FF2B5EF4-FFF2-40B4-BE49-F238E27FC236}">
                <a16:creationId xmlns:a16="http://schemas.microsoft.com/office/drawing/2014/main" id="{912ADEC4-B41B-4D40-BBE7-8E8E203FA88D}"/>
              </a:ext>
            </a:extLst>
          </p:cNvPr>
          <p:cNvSpPr/>
          <p:nvPr/>
        </p:nvSpPr>
        <p:spPr>
          <a:xfrm>
            <a:off x="7543138" y="4134679"/>
            <a:ext cx="3055952" cy="64405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8935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88C563-D9B3-4015-B64E-046E20665C88}"/>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7E1D8167-859E-47F0-B21C-E9C7BB7C9498}"/>
              </a:ext>
            </a:extLst>
          </p:cNvPr>
          <p:cNvSpPr>
            <a:spLocks noGrp="1"/>
          </p:cNvSpPr>
          <p:nvPr>
            <p:ph idx="1"/>
          </p:nvPr>
        </p:nvSpPr>
        <p:spPr/>
        <p:txBody>
          <a:bodyPr/>
          <a:lstStyle/>
          <a:p>
            <a:pPr marL="514350" indent="-514350">
              <a:buFont typeface="+mj-lt"/>
              <a:buAutoNum type="arabicPeriod"/>
            </a:pPr>
            <a:r>
              <a:rPr kumimoji="1" lang="en-US" altLang="ja-JP" dirty="0"/>
              <a:t>Hello,</a:t>
            </a:r>
            <a:r>
              <a:rPr lang="en-US" altLang="ja-JP" dirty="0"/>
              <a:t> World</a:t>
            </a:r>
            <a:r>
              <a:rPr lang="ja-JP" altLang="en-US" dirty="0"/>
              <a:t>から学ぶ</a:t>
            </a:r>
            <a:r>
              <a:rPr lang="en-US" altLang="ja-JP" dirty="0"/>
              <a:t>C++</a:t>
            </a:r>
          </a:p>
          <a:p>
            <a:pPr marL="514350" indent="-514350">
              <a:buFont typeface="+mj-lt"/>
              <a:buAutoNum type="arabicPeriod"/>
            </a:pPr>
            <a:r>
              <a:rPr kumimoji="1" lang="en-US" altLang="ja-JP" dirty="0"/>
              <a:t>C</a:t>
            </a:r>
            <a:r>
              <a:rPr kumimoji="1" lang="ja-JP" altLang="en-US" dirty="0"/>
              <a:t>と</a:t>
            </a:r>
            <a:r>
              <a:rPr kumimoji="1" lang="en-US" altLang="ja-JP" dirty="0"/>
              <a:t>C++</a:t>
            </a:r>
            <a:r>
              <a:rPr kumimoji="1" lang="ja-JP" altLang="en-US" dirty="0"/>
              <a:t>の細かい違い</a:t>
            </a:r>
            <a:endParaRPr kumimoji="1" lang="en-US" altLang="ja-JP" dirty="0"/>
          </a:p>
          <a:p>
            <a:pPr marL="514350" indent="-514350">
              <a:buFont typeface="+mj-lt"/>
              <a:buAutoNum type="arabicPeriod"/>
            </a:pPr>
            <a:r>
              <a:rPr lang="ja-JP" altLang="en-US" dirty="0"/>
              <a:t>クラスとインスタンス</a:t>
            </a:r>
            <a:endParaRPr lang="en-US" altLang="ja-JP" dirty="0"/>
          </a:p>
          <a:p>
            <a:pPr marL="514350" indent="-514350">
              <a:buFont typeface="+mj-lt"/>
              <a:buAutoNum type="arabicPeriod"/>
            </a:pPr>
            <a:r>
              <a:rPr kumimoji="1" lang="en-US" altLang="ja-JP"/>
              <a:t>bool</a:t>
            </a:r>
            <a:r>
              <a:rPr kumimoji="1" lang="ja-JP" altLang="en-US" dirty="0"/>
              <a:t>型の紹介</a:t>
            </a:r>
            <a:endParaRPr kumimoji="1" lang="en-US" altLang="ja-JP" dirty="0"/>
          </a:p>
          <a:p>
            <a:pPr marL="514350" indent="-514350">
              <a:buFont typeface="+mj-lt"/>
              <a:buAutoNum type="arabicPeriod"/>
            </a:pPr>
            <a:r>
              <a:rPr kumimoji="1" lang="en-US" altLang="ja-JP" dirty="0"/>
              <a:t>std::string</a:t>
            </a:r>
            <a:r>
              <a:rPr kumimoji="1" lang="ja-JP" altLang="en-US" dirty="0"/>
              <a:t>の紹介</a:t>
            </a:r>
            <a:endParaRPr kumimoji="1" lang="en-US" altLang="ja-JP" dirty="0"/>
          </a:p>
          <a:p>
            <a:pPr marL="514350" indent="-514350">
              <a:buFont typeface="+mj-lt"/>
              <a:buAutoNum type="arabicPeriod"/>
            </a:pPr>
            <a:r>
              <a:rPr lang="ja-JP" altLang="en-US" dirty="0"/>
              <a:t>結局何を覚えてほしいのか</a:t>
            </a:r>
            <a:endParaRPr lang="en-US" altLang="ja-JP" dirty="0"/>
          </a:p>
        </p:txBody>
      </p:sp>
    </p:spTree>
    <p:extLst>
      <p:ext uri="{BB962C8B-B14F-4D97-AF65-F5344CB8AC3E}">
        <p14:creationId xmlns:p14="http://schemas.microsoft.com/office/powerpoint/2010/main" val="688131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51B20-13D0-4B6D-897F-1D44006CFC8A}"/>
              </a:ext>
            </a:extLst>
          </p:cNvPr>
          <p:cNvSpPr>
            <a:spLocks noGrp="1"/>
          </p:cNvSpPr>
          <p:nvPr>
            <p:ph type="title"/>
          </p:nvPr>
        </p:nvSpPr>
        <p:spPr/>
        <p:txBody>
          <a:bodyPr/>
          <a:lstStyle/>
          <a:p>
            <a:r>
              <a:rPr kumimoji="1" lang="en-US" altLang="ja-JP" dirty="0"/>
              <a:t>for</a:t>
            </a:r>
            <a:r>
              <a:rPr kumimoji="1" lang="ja-JP" altLang="en-US" dirty="0"/>
              <a:t>文の</a:t>
            </a:r>
            <a:r>
              <a:rPr kumimoji="1" lang="en-US" altLang="ja-JP" dirty="0"/>
              <a:t>()</a:t>
            </a:r>
            <a:r>
              <a:rPr kumimoji="1" lang="ja-JP" altLang="en-US" dirty="0"/>
              <a:t>内で変数宣言</a:t>
            </a:r>
          </a:p>
        </p:txBody>
      </p:sp>
      <p:sp>
        <p:nvSpPr>
          <p:cNvPr id="3" name="コンテンツ プレースホルダー 2">
            <a:extLst>
              <a:ext uri="{FF2B5EF4-FFF2-40B4-BE49-F238E27FC236}">
                <a16:creationId xmlns:a16="http://schemas.microsoft.com/office/drawing/2014/main" id="{5285119C-E2F8-45E6-B2C2-441E1A2B4023}"/>
              </a:ext>
            </a:extLst>
          </p:cNvPr>
          <p:cNvSpPr>
            <a:spLocks noGrp="1"/>
          </p:cNvSpPr>
          <p:nvPr>
            <p:ph idx="1"/>
          </p:nvPr>
        </p:nvSpPr>
        <p:spPr>
          <a:xfrm>
            <a:off x="838200" y="1825625"/>
            <a:ext cx="10515600" cy="4351338"/>
          </a:xfrm>
        </p:spPr>
        <p:txBody>
          <a:bodyPr/>
          <a:lstStyle/>
          <a:p>
            <a:r>
              <a:rPr kumimoji="1" lang="en-US" altLang="ja-JP" dirty="0"/>
              <a:t>C++: for</a:t>
            </a:r>
            <a:r>
              <a:rPr kumimoji="1" lang="ja-JP" altLang="en-US" dirty="0"/>
              <a:t>文の初期化部で変数宣言できる</a:t>
            </a:r>
            <a:endParaRPr kumimoji="1" lang="en-US" altLang="ja-JP" dirty="0"/>
          </a:p>
          <a:p>
            <a:pPr>
              <a:buFont typeface="Wingdings" panose="05000000000000000000" pitchFamily="2" charset="2"/>
              <a:buChar char="Ø"/>
            </a:pPr>
            <a:r>
              <a:rPr lang="ja-JP" altLang="en-US" dirty="0"/>
              <a:t>スコープは</a:t>
            </a:r>
            <a:r>
              <a:rPr lang="en-US" altLang="ja-JP" dirty="0"/>
              <a:t>for</a:t>
            </a:r>
            <a:r>
              <a:rPr lang="ja-JP" altLang="en-US" dirty="0"/>
              <a:t>文のブロック内のみ</a:t>
            </a:r>
            <a:endParaRPr kumimoji="1" lang="ja-JP" altLang="en-US" dirty="0"/>
          </a:p>
        </p:txBody>
      </p:sp>
      <p:sp>
        <p:nvSpPr>
          <p:cNvPr id="4" name="正方形/長方形 3">
            <a:extLst>
              <a:ext uri="{FF2B5EF4-FFF2-40B4-BE49-F238E27FC236}">
                <a16:creationId xmlns:a16="http://schemas.microsoft.com/office/drawing/2014/main" id="{EE3F1C76-2E45-46FE-8F21-F9320F4DD51F}"/>
              </a:ext>
            </a:extLst>
          </p:cNvPr>
          <p:cNvSpPr/>
          <p:nvPr/>
        </p:nvSpPr>
        <p:spPr>
          <a:xfrm>
            <a:off x="2201185" y="3429000"/>
            <a:ext cx="7789629" cy="1754326"/>
          </a:xfrm>
          <a:prstGeom prst="rect">
            <a:avLst/>
          </a:prstGeom>
        </p:spPr>
        <p:txBody>
          <a:bodyPr wrap="square">
            <a:spAutoFit/>
          </a:bodyPr>
          <a:lstStyle/>
          <a:p>
            <a:r>
              <a:rPr lang="nn-NO" altLang="ja-JP" sz="3600" dirty="0">
                <a:solidFill>
                  <a:srgbClr val="0000FF"/>
                </a:solidFill>
                <a:latin typeface="Consolas" panose="020B0609020204030204" pitchFamily="49" charset="0"/>
              </a:rPr>
              <a:t>for</a:t>
            </a:r>
            <a:r>
              <a:rPr lang="nn-NO" altLang="ja-JP" sz="3600" dirty="0">
                <a:solidFill>
                  <a:srgbClr val="000000"/>
                </a:solidFill>
                <a:latin typeface="Consolas" panose="020B0609020204030204" pitchFamily="49" charset="0"/>
              </a:rPr>
              <a:t> (</a:t>
            </a:r>
            <a:r>
              <a:rPr lang="nn-NO" altLang="ja-JP" sz="3600" dirty="0">
                <a:solidFill>
                  <a:srgbClr val="0000FF"/>
                </a:solidFill>
                <a:latin typeface="Consolas" panose="020B0609020204030204" pitchFamily="49" charset="0"/>
              </a:rPr>
              <a:t>int</a:t>
            </a:r>
            <a:r>
              <a:rPr lang="nn-NO" altLang="ja-JP" sz="3600" dirty="0">
                <a:solidFill>
                  <a:srgbClr val="000000"/>
                </a:solidFill>
                <a:latin typeface="Consolas" panose="020B0609020204030204" pitchFamily="49" charset="0"/>
              </a:rPr>
              <a:t> i = </a:t>
            </a:r>
            <a:r>
              <a:rPr lang="nn-NO" altLang="ja-JP" sz="3600" dirty="0">
                <a:solidFill>
                  <a:srgbClr val="09885A"/>
                </a:solidFill>
                <a:latin typeface="Consolas" panose="020B0609020204030204" pitchFamily="49" charset="0"/>
              </a:rPr>
              <a:t>0</a:t>
            </a:r>
            <a:r>
              <a:rPr lang="nn-NO" altLang="ja-JP" sz="3600" dirty="0">
                <a:solidFill>
                  <a:srgbClr val="000000"/>
                </a:solidFill>
                <a:latin typeface="Consolas" panose="020B0609020204030204" pitchFamily="49" charset="0"/>
              </a:rPr>
              <a:t>; i &lt; </a:t>
            </a:r>
            <a:r>
              <a:rPr lang="nn-NO" altLang="ja-JP" sz="3600" dirty="0">
                <a:solidFill>
                  <a:srgbClr val="09885A"/>
                </a:solidFill>
                <a:latin typeface="Consolas" panose="020B0609020204030204" pitchFamily="49" charset="0"/>
              </a:rPr>
              <a:t>10</a:t>
            </a:r>
            <a:r>
              <a:rPr lang="nn-NO" altLang="ja-JP" sz="3600" dirty="0">
                <a:solidFill>
                  <a:srgbClr val="000000"/>
                </a:solidFill>
                <a:latin typeface="Consolas" panose="020B0609020204030204" pitchFamily="49" charset="0"/>
              </a:rPr>
              <a:t>; i++) {</a:t>
            </a:r>
          </a:p>
          <a:p>
            <a:pPr lvl="1"/>
            <a:r>
              <a:rPr lang="nn-NO" altLang="ja-JP" sz="3600" dirty="0">
                <a:solidFill>
                  <a:srgbClr val="000000"/>
                </a:solidFill>
                <a:latin typeface="Consolas" panose="020B0609020204030204" pitchFamily="49" charset="0"/>
              </a:rPr>
              <a:t>cout &lt;&lt; </a:t>
            </a:r>
            <a:r>
              <a:rPr lang="nn-NO" altLang="ja-JP" sz="3600" dirty="0">
                <a:solidFill>
                  <a:srgbClr val="A31515"/>
                </a:solidFill>
                <a:latin typeface="Consolas" panose="020B0609020204030204" pitchFamily="49" charset="0"/>
              </a:rPr>
              <a:t>"Hello"</a:t>
            </a:r>
            <a:r>
              <a:rPr lang="nn-NO" altLang="ja-JP" sz="3600" dirty="0">
                <a:solidFill>
                  <a:srgbClr val="000000"/>
                </a:solidFill>
                <a:latin typeface="Consolas" panose="020B0609020204030204" pitchFamily="49" charset="0"/>
              </a:rPr>
              <a:t> &lt;&lt; endl;</a:t>
            </a:r>
          </a:p>
          <a:p>
            <a:r>
              <a:rPr lang="nn-NO" altLang="ja-JP" sz="3600" dirty="0">
                <a:solidFill>
                  <a:srgbClr val="000000"/>
                </a:solidFill>
                <a:latin typeface="Consolas" panose="020B0609020204030204" pitchFamily="49" charset="0"/>
              </a:rPr>
              <a:t>}</a:t>
            </a:r>
          </a:p>
        </p:txBody>
      </p:sp>
      <p:sp>
        <p:nvSpPr>
          <p:cNvPr id="5" name="四角形: 角を丸くする 4">
            <a:extLst>
              <a:ext uri="{FF2B5EF4-FFF2-40B4-BE49-F238E27FC236}">
                <a16:creationId xmlns:a16="http://schemas.microsoft.com/office/drawing/2014/main" id="{7D856D2A-1CDA-4419-9142-654EE5D9E095}"/>
              </a:ext>
            </a:extLst>
          </p:cNvPr>
          <p:cNvSpPr/>
          <p:nvPr/>
        </p:nvSpPr>
        <p:spPr>
          <a:xfrm>
            <a:off x="3538330" y="3429000"/>
            <a:ext cx="2289976" cy="64405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46378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C0CC4-0A6E-4EB3-96BD-5C03D5E295FB}"/>
              </a:ext>
            </a:extLst>
          </p:cNvPr>
          <p:cNvSpPr>
            <a:spLocks noGrp="1"/>
          </p:cNvSpPr>
          <p:nvPr>
            <p:ph type="title"/>
          </p:nvPr>
        </p:nvSpPr>
        <p:spPr/>
        <p:txBody>
          <a:bodyPr/>
          <a:lstStyle/>
          <a:p>
            <a:r>
              <a:rPr kumimoji="1" lang="ja-JP" altLang="en-US" dirty="0"/>
              <a:t>引数なし関数の扱い</a:t>
            </a:r>
          </a:p>
        </p:txBody>
      </p:sp>
      <p:sp>
        <p:nvSpPr>
          <p:cNvPr id="3" name="コンテンツ プレースホルダー 2">
            <a:extLst>
              <a:ext uri="{FF2B5EF4-FFF2-40B4-BE49-F238E27FC236}">
                <a16:creationId xmlns:a16="http://schemas.microsoft.com/office/drawing/2014/main" id="{AC206D8B-38B6-42A6-8419-2050FA697C50}"/>
              </a:ext>
            </a:extLst>
          </p:cNvPr>
          <p:cNvSpPr>
            <a:spLocks noGrp="1"/>
          </p:cNvSpPr>
          <p:nvPr>
            <p:ph idx="1"/>
          </p:nvPr>
        </p:nvSpPr>
        <p:spPr>
          <a:xfrm>
            <a:off x="838199" y="1825625"/>
            <a:ext cx="11088757" cy="4351338"/>
          </a:xfrm>
        </p:spPr>
        <p:txBody>
          <a:bodyPr/>
          <a:lstStyle/>
          <a:p>
            <a:pPr marL="0" indent="0">
              <a:buNone/>
            </a:pPr>
            <a:r>
              <a:rPr kumimoji="1" lang="ja-JP" altLang="en-US" dirty="0"/>
              <a:t>関数定義のとき</a:t>
            </a:r>
            <a:r>
              <a:rPr lang="ja-JP" altLang="en-US" dirty="0"/>
              <a:t>、</a:t>
            </a:r>
            <a:r>
              <a:rPr kumimoji="1" lang="en-US" altLang="ja-JP" dirty="0"/>
              <a:t>C++</a:t>
            </a:r>
            <a:r>
              <a:rPr kumimoji="1" lang="ja-JP" altLang="en-US" dirty="0"/>
              <a:t>だと</a:t>
            </a:r>
            <a:r>
              <a:rPr kumimoji="1" lang="en-US" altLang="ja-JP" dirty="0"/>
              <a:t>void</a:t>
            </a:r>
            <a:r>
              <a:rPr kumimoji="1" lang="ja-JP" altLang="en-US" dirty="0"/>
              <a:t>を付けなくてもよくなった</a:t>
            </a:r>
            <a:endParaRPr kumimoji="1" lang="en-US" altLang="ja-JP" dirty="0"/>
          </a:p>
        </p:txBody>
      </p:sp>
      <p:sp>
        <p:nvSpPr>
          <p:cNvPr id="4" name="正方形/長方形 3">
            <a:extLst>
              <a:ext uri="{FF2B5EF4-FFF2-40B4-BE49-F238E27FC236}">
                <a16:creationId xmlns:a16="http://schemas.microsoft.com/office/drawing/2014/main" id="{0267DAD3-2885-4FE3-BC88-A0784CD361D3}"/>
              </a:ext>
            </a:extLst>
          </p:cNvPr>
          <p:cNvSpPr/>
          <p:nvPr/>
        </p:nvSpPr>
        <p:spPr>
          <a:xfrm>
            <a:off x="7100033" y="3294575"/>
            <a:ext cx="2717411" cy="2308324"/>
          </a:xfrm>
          <a:prstGeom prst="rect">
            <a:avLst/>
          </a:prstGeom>
        </p:spPr>
        <p:txBody>
          <a:bodyPr wrap="none">
            <a:spAutoFit/>
          </a:bodyPr>
          <a:lstStyle/>
          <a:p>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main()</a:t>
            </a:r>
          </a:p>
          <a:p>
            <a:r>
              <a:rPr lang="en-US" altLang="ja-JP" sz="3600" dirty="0">
                <a:solidFill>
                  <a:srgbClr val="000000"/>
                </a:solidFill>
                <a:latin typeface="Consolas" panose="020B0609020204030204" pitchFamily="49" charset="0"/>
              </a:rPr>
              <a:t>{</a:t>
            </a:r>
          </a:p>
          <a:p>
            <a:pPr lvl="1"/>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p:txBody>
      </p:sp>
      <p:sp>
        <p:nvSpPr>
          <p:cNvPr id="5" name="正方形/長方形 4">
            <a:extLst>
              <a:ext uri="{FF2B5EF4-FFF2-40B4-BE49-F238E27FC236}">
                <a16:creationId xmlns:a16="http://schemas.microsoft.com/office/drawing/2014/main" id="{B12BE941-5A37-4194-B0A4-C1688B990DF5}"/>
              </a:ext>
            </a:extLst>
          </p:cNvPr>
          <p:cNvSpPr/>
          <p:nvPr/>
        </p:nvSpPr>
        <p:spPr>
          <a:xfrm>
            <a:off x="1716738" y="3294575"/>
            <a:ext cx="3730508" cy="2308324"/>
          </a:xfrm>
          <a:prstGeom prst="rect">
            <a:avLst/>
          </a:prstGeom>
        </p:spPr>
        <p:txBody>
          <a:bodyPr wrap="none">
            <a:spAutoFit/>
          </a:bodyPr>
          <a:lstStyle/>
          <a:p>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main(</a:t>
            </a:r>
            <a:r>
              <a:rPr lang="en-US" altLang="ja-JP" sz="3600" dirty="0">
                <a:solidFill>
                  <a:srgbClr val="0000FF"/>
                </a:solidFill>
                <a:latin typeface="Consolas" panose="020B0609020204030204" pitchFamily="49" charset="0"/>
              </a:rPr>
              <a:t>void</a:t>
            </a:r>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a:p>
            <a:pPr lvl="1"/>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p:txBody>
      </p:sp>
      <p:sp>
        <p:nvSpPr>
          <p:cNvPr id="6" name="テキスト ボックス 5">
            <a:extLst>
              <a:ext uri="{FF2B5EF4-FFF2-40B4-BE49-F238E27FC236}">
                <a16:creationId xmlns:a16="http://schemas.microsoft.com/office/drawing/2014/main" id="{CD82674F-BE4F-49C6-8E5B-16CC3DD4154F}"/>
              </a:ext>
            </a:extLst>
          </p:cNvPr>
          <p:cNvSpPr txBox="1"/>
          <p:nvPr/>
        </p:nvSpPr>
        <p:spPr>
          <a:xfrm>
            <a:off x="1264351" y="2513307"/>
            <a:ext cx="1733167"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600" dirty="0"/>
              <a:t>C, C++</a:t>
            </a:r>
            <a:endParaRPr kumimoji="1" lang="ja-JP" altLang="en-US" sz="3600" dirty="0"/>
          </a:p>
        </p:txBody>
      </p:sp>
      <p:sp>
        <p:nvSpPr>
          <p:cNvPr id="7" name="テキスト ボックス 6">
            <a:extLst>
              <a:ext uri="{FF2B5EF4-FFF2-40B4-BE49-F238E27FC236}">
                <a16:creationId xmlns:a16="http://schemas.microsoft.com/office/drawing/2014/main" id="{3E54B7DC-5CE3-4954-A8FE-8A7B9B470DCD}"/>
              </a:ext>
            </a:extLst>
          </p:cNvPr>
          <p:cNvSpPr txBox="1"/>
          <p:nvPr/>
        </p:nvSpPr>
        <p:spPr>
          <a:xfrm>
            <a:off x="6515578" y="2513307"/>
            <a:ext cx="1168910"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600" dirty="0"/>
              <a:t>C++</a:t>
            </a:r>
            <a:endParaRPr kumimoji="1" lang="ja-JP" altLang="en-US" sz="3600" dirty="0"/>
          </a:p>
        </p:txBody>
      </p:sp>
    </p:spTree>
    <p:extLst>
      <p:ext uri="{BB962C8B-B14F-4D97-AF65-F5344CB8AC3E}">
        <p14:creationId xmlns:p14="http://schemas.microsoft.com/office/powerpoint/2010/main" val="497252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E951D-9F23-49C9-BF9D-8568F47E1386}"/>
              </a:ext>
            </a:extLst>
          </p:cNvPr>
          <p:cNvSpPr>
            <a:spLocks noGrp="1"/>
          </p:cNvSpPr>
          <p:nvPr>
            <p:ph type="title"/>
          </p:nvPr>
        </p:nvSpPr>
        <p:spPr/>
        <p:txBody>
          <a:bodyPr/>
          <a:lstStyle/>
          <a:p>
            <a:r>
              <a:rPr kumimoji="1" lang="ja-JP" altLang="en-US" dirty="0"/>
              <a:t>構造体変数の宣言</a:t>
            </a:r>
          </a:p>
        </p:txBody>
      </p:sp>
      <p:sp>
        <p:nvSpPr>
          <p:cNvPr id="3" name="コンテンツ プレースホルダー 2">
            <a:extLst>
              <a:ext uri="{FF2B5EF4-FFF2-40B4-BE49-F238E27FC236}">
                <a16:creationId xmlns:a16="http://schemas.microsoft.com/office/drawing/2014/main" id="{D9E20A7F-6449-4620-BF0C-F64609CE9187}"/>
              </a:ext>
            </a:extLst>
          </p:cNvPr>
          <p:cNvSpPr>
            <a:spLocks noGrp="1"/>
          </p:cNvSpPr>
          <p:nvPr>
            <p:ph idx="1"/>
          </p:nvPr>
        </p:nvSpPr>
        <p:spPr/>
        <p:txBody>
          <a:bodyPr/>
          <a:lstStyle/>
          <a:p>
            <a:pPr marL="0" indent="0">
              <a:buNone/>
            </a:pPr>
            <a:r>
              <a:rPr kumimoji="1" lang="en-US" altLang="ja-JP" dirty="0"/>
              <a:t>C++</a:t>
            </a:r>
            <a:r>
              <a:rPr kumimoji="1" lang="ja-JP" altLang="en-US" dirty="0"/>
              <a:t>だと</a:t>
            </a:r>
            <a:r>
              <a:rPr kumimoji="1" lang="en-US" altLang="ja-JP" dirty="0"/>
              <a:t>struct</a:t>
            </a:r>
            <a:r>
              <a:rPr kumimoji="1" lang="ja-JP" altLang="en-US" dirty="0"/>
              <a:t>を付けなくてもよくなった</a:t>
            </a:r>
          </a:p>
        </p:txBody>
      </p:sp>
      <p:sp>
        <p:nvSpPr>
          <p:cNvPr id="4" name="正方形/長方形 3">
            <a:extLst>
              <a:ext uri="{FF2B5EF4-FFF2-40B4-BE49-F238E27FC236}">
                <a16:creationId xmlns:a16="http://schemas.microsoft.com/office/drawing/2014/main" id="{2D61DE7D-52C8-4D6F-8FD7-E634043132C5}"/>
              </a:ext>
            </a:extLst>
          </p:cNvPr>
          <p:cNvSpPr/>
          <p:nvPr/>
        </p:nvSpPr>
        <p:spPr>
          <a:xfrm>
            <a:off x="1233332" y="3647351"/>
            <a:ext cx="4134465" cy="707886"/>
          </a:xfrm>
          <a:prstGeom prst="rect">
            <a:avLst/>
          </a:prstGeom>
        </p:spPr>
        <p:txBody>
          <a:bodyPr wrap="none">
            <a:spAutoFit/>
          </a:bodyPr>
          <a:lstStyle/>
          <a:p>
            <a:r>
              <a:rPr lang="en-US" altLang="ja-JP" sz="4000" dirty="0">
                <a:solidFill>
                  <a:srgbClr val="0000FF"/>
                </a:solidFill>
                <a:latin typeface="Consolas" panose="020B0609020204030204" pitchFamily="49" charset="0"/>
              </a:rPr>
              <a:t>struct</a:t>
            </a:r>
            <a:r>
              <a:rPr lang="en-US" altLang="ja-JP" sz="4000" dirty="0">
                <a:solidFill>
                  <a:srgbClr val="000000"/>
                </a:solidFill>
                <a:latin typeface="Consolas" panose="020B0609020204030204" pitchFamily="49" charset="0"/>
              </a:rPr>
              <a:t> Hoge h;</a:t>
            </a:r>
          </a:p>
        </p:txBody>
      </p:sp>
      <p:sp>
        <p:nvSpPr>
          <p:cNvPr id="5" name="正方形/長方形 4">
            <a:extLst>
              <a:ext uri="{FF2B5EF4-FFF2-40B4-BE49-F238E27FC236}">
                <a16:creationId xmlns:a16="http://schemas.microsoft.com/office/drawing/2014/main" id="{6AC220AB-9F89-4C28-867E-7F9B150FAEA5}"/>
              </a:ext>
            </a:extLst>
          </p:cNvPr>
          <p:cNvSpPr/>
          <p:nvPr/>
        </p:nvSpPr>
        <p:spPr>
          <a:xfrm>
            <a:off x="7281015" y="3647351"/>
            <a:ext cx="2159566" cy="707886"/>
          </a:xfrm>
          <a:prstGeom prst="rect">
            <a:avLst/>
          </a:prstGeom>
        </p:spPr>
        <p:txBody>
          <a:bodyPr wrap="none">
            <a:spAutoFit/>
          </a:bodyPr>
          <a:lstStyle/>
          <a:p>
            <a:r>
              <a:rPr lang="en-US" altLang="ja-JP" sz="4000" dirty="0">
                <a:solidFill>
                  <a:srgbClr val="000000"/>
                </a:solidFill>
                <a:latin typeface="Consolas" panose="020B0609020204030204" pitchFamily="49" charset="0"/>
              </a:rPr>
              <a:t>Hoge h;</a:t>
            </a:r>
          </a:p>
        </p:txBody>
      </p:sp>
      <p:sp>
        <p:nvSpPr>
          <p:cNvPr id="6" name="テキスト ボックス 5">
            <a:extLst>
              <a:ext uri="{FF2B5EF4-FFF2-40B4-BE49-F238E27FC236}">
                <a16:creationId xmlns:a16="http://schemas.microsoft.com/office/drawing/2014/main" id="{79625FF0-5AE5-45E0-9B0E-C1EDB2A02502}"/>
              </a:ext>
            </a:extLst>
          </p:cNvPr>
          <p:cNvSpPr txBox="1"/>
          <p:nvPr/>
        </p:nvSpPr>
        <p:spPr>
          <a:xfrm>
            <a:off x="1018252" y="2887483"/>
            <a:ext cx="1733167"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600" dirty="0"/>
              <a:t>C, C++</a:t>
            </a:r>
            <a:endParaRPr kumimoji="1" lang="ja-JP" altLang="en-US" sz="3600" dirty="0"/>
          </a:p>
        </p:txBody>
      </p:sp>
      <p:sp>
        <p:nvSpPr>
          <p:cNvPr id="7" name="テキスト ボックス 6">
            <a:extLst>
              <a:ext uri="{FF2B5EF4-FFF2-40B4-BE49-F238E27FC236}">
                <a16:creationId xmlns:a16="http://schemas.microsoft.com/office/drawing/2014/main" id="{3C39514B-923C-43EC-966B-B379DABEDB58}"/>
              </a:ext>
            </a:extLst>
          </p:cNvPr>
          <p:cNvSpPr txBox="1"/>
          <p:nvPr/>
        </p:nvSpPr>
        <p:spPr>
          <a:xfrm>
            <a:off x="6824205" y="2887483"/>
            <a:ext cx="1168910"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600" dirty="0"/>
              <a:t>C++</a:t>
            </a:r>
            <a:endParaRPr kumimoji="1" lang="ja-JP" altLang="en-US" sz="3600" dirty="0"/>
          </a:p>
        </p:txBody>
      </p:sp>
    </p:spTree>
    <p:extLst>
      <p:ext uri="{BB962C8B-B14F-4D97-AF65-F5344CB8AC3E}">
        <p14:creationId xmlns:p14="http://schemas.microsoft.com/office/powerpoint/2010/main" val="538078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6C7A2-5A98-4998-B388-C674A6A5DC3A}"/>
              </a:ext>
            </a:extLst>
          </p:cNvPr>
          <p:cNvSpPr>
            <a:spLocks noGrp="1"/>
          </p:cNvSpPr>
          <p:nvPr>
            <p:ph type="title"/>
          </p:nvPr>
        </p:nvSpPr>
        <p:spPr/>
        <p:txBody>
          <a:bodyPr/>
          <a:lstStyle/>
          <a:p>
            <a:r>
              <a:rPr kumimoji="1" lang="en-US" altLang="ja-JP" dirty="0"/>
              <a:t>return 0;</a:t>
            </a:r>
            <a:endParaRPr kumimoji="1" lang="ja-JP" altLang="en-US" dirty="0"/>
          </a:p>
        </p:txBody>
      </p:sp>
      <p:sp>
        <p:nvSpPr>
          <p:cNvPr id="3" name="コンテンツ プレースホルダー 2">
            <a:extLst>
              <a:ext uri="{FF2B5EF4-FFF2-40B4-BE49-F238E27FC236}">
                <a16:creationId xmlns:a16="http://schemas.microsoft.com/office/drawing/2014/main" id="{9C4B525E-3A85-4DAE-9667-2A497A800DCA}"/>
              </a:ext>
            </a:extLst>
          </p:cNvPr>
          <p:cNvSpPr>
            <a:spLocks noGrp="1"/>
          </p:cNvSpPr>
          <p:nvPr>
            <p:ph idx="1"/>
          </p:nvPr>
        </p:nvSpPr>
        <p:spPr/>
        <p:txBody>
          <a:bodyPr/>
          <a:lstStyle/>
          <a:p>
            <a:r>
              <a:rPr kumimoji="1" lang="en-US" altLang="ja-JP" dirty="0"/>
              <a:t>C++</a:t>
            </a:r>
            <a:r>
              <a:rPr kumimoji="1" lang="ja-JP" altLang="en-US" dirty="0"/>
              <a:t>では</a:t>
            </a:r>
            <a:r>
              <a:rPr kumimoji="1" lang="en-US" altLang="ja-JP" dirty="0"/>
              <a:t>main</a:t>
            </a:r>
            <a:r>
              <a:rPr kumimoji="1" lang="ja-JP" altLang="en-US" dirty="0"/>
              <a:t>関数の最後に</a:t>
            </a:r>
            <a:r>
              <a:rPr kumimoji="1" lang="en-US" altLang="ja-JP" dirty="0"/>
              <a:t>return 0;</a:t>
            </a:r>
            <a:r>
              <a:rPr kumimoji="1" lang="ja-JP" altLang="en-US" dirty="0"/>
              <a:t>を付けなくてもよくなった</a:t>
            </a:r>
          </a:p>
        </p:txBody>
      </p:sp>
      <p:sp>
        <p:nvSpPr>
          <p:cNvPr id="8" name="正方形/長方形 7">
            <a:extLst>
              <a:ext uri="{FF2B5EF4-FFF2-40B4-BE49-F238E27FC236}">
                <a16:creationId xmlns:a16="http://schemas.microsoft.com/office/drawing/2014/main" id="{7A92FE0A-4544-472C-914D-1C7AA4F4DC94}"/>
              </a:ext>
            </a:extLst>
          </p:cNvPr>
          <p:cNvSpPr/>
          <p:nvPr/>
        </p:nvSpPr>
        <p:spPr>
          <a:xfrm>
            <a:off x="7100033" y="3294575"/>
            <a:ext cx="3730508" cy="2308324"/>
          </a:xfrm>
          <a:prstGeom prst="rect">
            <a:avLst/>
          </a:prstGeom>
        </p:spPr>
        <p:txBody>
          <a:bodyPr wrap="square">
            <a:spAutoFit/>
          </a:bodyPr>
          <a:lstStyle/>
          <a:p>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main()</a:t>
            </a:r>
          </a:p>
          <a:p>
            <a:r>
              <a:rPr lang="en-US" altLang="ja-JP" sz="3600" dirty="0">
                <a:solidFill>
                  <a:srgbClr val="000000"/>
                </a:solidFill>
                <a:latin typeface="Consolas" panose="020B0609020204030204" pitchFamily="49" charset="0"/>
              </a:rPr>
              <a:t>{</a:t>
            </a:r>
          </a:p>
          <a:p>
            <a:pPr lvl="1"/>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p:txBody>
      </p:sp>
      <p:sp>
        <p:nvSpPr>
          <p:cNvPr id="9" name="正方形/長方形 8">
            <a:extLst>
              <a:ext uri="{FF2B5EF4-FFF2-40B4-BE49-F238E27FC236}">
                <a16:creationId xmlns:a16="http://schemas.microsoft.com/office/drawing/2014/main" id="{AC1A26BA-7FC3-458E-9D0F-59F08F2AC57B}"/>
              </a:ext>
            </a:extLst>
          </p:cNvPr>
          <p:cNvSpPr/>
          <p:nvPr/>
        </p:nvSpPr>
        <p:spPr>
          <a:xfrm>
            <a:off x="1716738" y="3294575"/>
            <a:ext cx="3730508" cy="2862322"/>
          </a:xfrm>
          <a:prstGeom prst="rect">
            <a:avLst/>
          </a:prstGeom>
        </p:spPr>
        <p:txBody>
          <a:bodyPr wrap="none">
            <a:spAutoFit/>
          </a:bodyPr>
          <a:lstStyle/>
          <a:p>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main(</a:t>
            </a:r>
            <a:r>
              <a:rPr lang="en-US" altLang="ja-JP" sz="3600" dirty="0">
                <a:solidFill>
                  <a:srgbClr val="0000FF"/>
                </a:solidFill>
                <a:latin typeface="Consolas" panose="020B0609020204030204" pitchFamily="49" charset="0"/>
              </a:rPr>
              <a:t>void</a:t>
            </a:r>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a:p>
            <a:pPr lvl="1"/>
            <a:r>
              <a:rPr lang="en-US" altLang="ja-JP" sz="3600" dirty="0">
                <a:solidFill>
                  <a:srgbClr val="000000"/>
                </a:solidFill>
                <a:latin typeface="Consolas" panose="020B0609020204030204" pitchFamily="49" charset="0"/>
              </a:rPr>
              <a:t>…</a:t>
            </a:r>
          </a:p>
          <a:p>
            <a:pPr lvl="1"/>
            <a:r>
              <a:rPr lang="en-US" altLang="ja-JP" sz="3600" dirty="0">
                <a:solidFill>
                  <a:srgbClr val="0000FF"/>
                </a:solidFill>
                <a:latin typeface="Consolas" panose="020B0609020204030204" pitchFamily="49" charset="0"/>
              </a:rPr>
              <a:t>return</a:t>
            </a:r>
            <a:r>
              <a:rPr lang="en-US" altLang="ja-JP" sz="3600" dirty="0">
                <a:solidFill>
                  <a:srgbClr val="000000"/>
                </a:solidFill>
                <a:latin typeface="Consolas" panose="020B0609020204030204" pitchFamily="49" charset="0"/>
              </a:rPr>
              <a:t> </a:t>
            </a:r>
            <a:r>
              <a:rPr lang="en-US" altLang="ja-JP" sz="3600" dirty="0">
                <a:solidFill>
                  <a:srgbClr val="09885A"/>
                </a:solidFill>
                <a:latin typeface="Consolas" panose="020B0609020204030204" pitchFamily="49" charset="0"/>
              </a:rPr>
              <a:t>0</a:t>
            </a:r>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p:txBody>
      </p:sp>
      <p:sp>
        <p:nvSpPr>
          <p:cNvPr id="10" name="テキスト ボックス 9">
            <a:extLst>
              <a:ext uri="{FF2B5EF4-FFF2-40B4-BE49-F238E27FC236}">
                <a16:creationId xmlns:a16="http://schemas.microsoft.com/office/drawing/2014/main" id="{551AE85C-69DE-408E-9E54-1A97E04FDD91}"/>
              </a:ext>
            </a:extLst>
          </p:cNvPr>
          <p:cNvSpPr txBox="1"/>
          <p:nvPr/>
        </p:nvSpPr>
        <p:spPr>
          <a:xfrm>
            <a:off x="1264351" y="2513307"/>
            <a:ext cx="1733167"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600" dirty="0"/>
              <a:t>C, C++</a:t>
            </a:r>
            <a:endParaRPr kumimoji="1" lang="ja-JP" altLang="en-US" sz="3600" dirty="0"/>
          </a:p>
        </p:txBody>
      </p:sp>
      <p:sp>
        <p:nvSpPr>
          <p:cNvPr id="11" name="テキスト ボックス 10">
            <a:extLst>
              <a:ext uri="{FF2B5EF4-FFF2-40B4-BE49-F238E27FC236}">
                <a16:creationId xmlns:a16="http://schemas.microsoft.com/office/drawing/2014/main" id="{504FB52D-58BD-42C2-92B9-97996F376F0D}"/>
              </a:ext>
            </a:extLst>
          </p:cNvPr>
          <p:cNvSpPr txBox="1"/>
          <p:nvPr/>
        </p:nvSpPr>
        <p:spPr>
          <a:xfrm>
            <a:off x="6515578" y="2513307"/>
            <a:ext cx="1168910"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600" dirty="0"/>
              <a:t>C++</a:t>
            </a:r>
            <a:endParaRPr kumimoji="1" lang="ja-JP" altLang="en-US" sz="3600" dirty="0"/>
          </a:p>
        </p:txBody>
      </p:sp>
    </p:spTree>
    <p:extLst>
      <p:ext uri="{BB962C8B-B14F-4D97-AF65-F5344CB8AC3E}">
        <p14:creationId xmlns:p14="http://schemas.microsoft.com/office/powerpoint/2010/main" val="2135516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DE1321-F259-4B3F-B76D-9BE90D38B6E5}"/>
              </a:ext>
            </a:extLst>
          </p:cNvPr>
          <p:cNvSpPr>
            <a:spLocks noGrp="1"/>
          </p:cNvSpPr>
          <p:nvPr>
            <p:ph type="title"/>
          </p:nvPr>
        </p:nvSpPr>
        <p:spPr/>
        <p:txBody>
          <a:bodyPr/>
          <a:lstStyle/>
          <a:p>
            <a:r>
              <a:rPr kumimoji="1" lang="en-US" altLang="ja-JP" dirty="0"/>
              <a:t>C++</a:t>
            </a:r>
            <a:r>
              <a:rPr kumimoji="1" lang="ja-JP" altLang="en-US" dirty="0"/>
              <a:t>で</a:t>
            </a:r>
            <a:r>
              <a:rPr kumimoji="1" lang="en-US" altLang="ja-JP" dirty="0"/>
              <a:t>C</a:t>
            </a:r>
            <a:r>
              <a:rPr kumimoji="1" lang="ja-JP" altLang="en-US" dirty="0"/>
              <a:t>の関数が使いたい</a:t>
            </a:r>
          </a:p>
        </p:txBody>
      </p:sp>
      <p:sp>
        <p:nvSpPr>
          <p:cNvPr id="3" name="コンテンツ プレースホルダー 2">
            <a:extLst>
              <a:ext uri="{FF2B5EF4-FFF2-40B4-BE49-F238E27FC236}">
                <a16:creationId xmlns:a16="http://schemas.microsoft.com/office/drawing/2014/main" id="{58E773C9-0A04-42BD-A659-214666662E8B}"/>
              </a:ext>
            </a:extLst>
          </p:cNvPr>
          <p:cNvSpPr>
            <a:spLocks noGrp="1"/>
          </p:cNvSpPr>
          <p:nvPr>
            <p:ph idx="1"/>
          </p:nvPr>
        </p:nvSpPr>
        <p:spPr>
          <a:xfrm>
            <a:off x="838200" y="1690688"/>
            <a:ext cx="4680568" cy="4955389"/>
          </a:xfrm>
        </p:spPr>
        <p:txBody>
          <a:bodyPr>
            <a:normAutofit/>
          </a:bodyPr>
          <a:lstStyle/>
          <a:p>
            <a:r>
              <a:rPr kumimoji="1" lang="en-US" altLang="ja-JP" dirty="0"/>
              <a:t>C</a:t>
            </a:r>
            <a:r>
              <a:rPr kumimoji="1" lang="ja-JP" altLang="en-US" dirty="0" err="1"/>
              <a:t>での</a:t>
            </a:r>
            <a:r>
              <a:rPr kumimoji="1" lang="ja-JP" altLang="en-US" dirty="0"/>
              <a:t>ヘッダファイルが</a:t>
            </a:r>
            <a:r>
              <a:rPr kumimoji="1" lang="en-US" altLang="ja-JP" dirty="0" err="1"/>
              <a:t>AAA.h</a:t>
            </a:r>
            <a:r>
              <a:rPr kumimoji="1" lang="ja-JP" altLang="en-US" dirty="0"/>
              <a:t>なら</a:t>
            </a:r>
            <a:r>
              <a:rPr kumimoji="1" lang="en-US" altLang="ja-JP" dirty="0"/>
              <a:t>C++</a:t>
            </a:r>
            <a:r>
              <a:rPr kumimoji="1" lang="ja-JP" altLang="en-US" dirty="0"/>
              <a:t>では</a:t>
            </a:r>
            <a:endParaRPr kumimoji="1" lang="en-US" altLang="ja-JP" dirty="0"/>
          </a:p>
          <a:p>
            <a:pPr marL="457200" lvl="1" indent="0">
              <a:lnSpc>
                <a:spcPct val="100000"/>
              </a:lnSpc>
              <a:spcBef>
                <a:spcPts val="0"/>
              </a:spcBef>
              <a:buNone/>
            </a:pPr>
            <a:r>
              <a:rPr lang="en-US" altLang="ja-JP" sz="3200" dirty="0">
                <a:solidFill>
                  <a:srgbClr val="0000FF"/>
                </a:solidFill>
                <a:latin typeface="Consolas" panose="020B0609020204030204" pitchFamily="49" charset="0"/>
              </a:rPr>
              <a:t>#include </a:t>
            </a:r>
            <a:r>
              <a:rPr lang="en-US" altLang="ja-JP" sz="3200" dirty="0">
                <a:solidFill>
                  <a:srgbClr val="A31515"/>
                </a:solidFill>
                <a:latin typeface="Consolas" panose="020B0609020204030204" pitchFamily="49" charset="0"/>
              </a:rPr>
              <a:t>&lt;</a:t>
            </a:r>
            <a:r>
              <a:rPr lang="en-US" altLang="ja-JP" sz="3200" dirty="0" err="1">
                <a:solidFill>
                  <a:srgbClr val="A31515"/>
                </a:solidFill>
                <a:latin typeface="Consolas" panose="020B0609020204030204" pitchFamily="49" charset="0"/>
              </a:rPr>
              <a:t>cAAA</a:t>
            </a:r>
            <a:r>
              <a:rPr lang="en-US" altLang="ja-JP" sz="3200" dirty="0">
                <a:solidFill>
                  <a:srgbClr val="A31515"/>
                </a:solidFill>
                <a:latin typeface="Consolas" panose="020B0609020204030204" pitchFamily="49" charset="0"/>
              </a:rPr>
              <a:t>&gt;</a:t>
            </a:r>
            <a:endParaRPr lang="en-US" altLang="ja-JP" sz="3200" dirty="0">
              <a:solidFill>
                <a:srgbClr val="000000"/>
              </a:solidFill>
              <a:latin typeface="Consolas" panose="020B0609020204030204" pitchFamily="49" charset="0"/>
            </a:endParaRPr>
          </a:p>
          <a:p>
            <a:pPr marL="0" indent="0">
              <a:buNone/>
            </a:pPr>
            <a:r>
              <a:rPr kumimoji="1" lang="ja-JP" altLang="en-US" dirty="0"/>
              <a:t>となる。</a:t>
            </a:r>
            <a:r>
              <a:rPr kumimoji="1" lang="en-US" altLang="ja-JP" dirty="0"/>
              <a:t>(</a:t>
            </a:r>
            <a:r>
              <a:rPr kumimoji="1" lang="en-US" altLang="ja-JP" dirty="0" err="1"/>
              <a:t>AAA.h</a:t>
            </a:r>
            <a:r>
              <a:rPr kumimoji="1" lang="ja-JP" altLang="en-US" dirty="0"/>
              <a:t>でもいいけど非推奨になっている</a:t>
            </a:r>
            <a:r>
              <a:rPr kumimoji="1" lang="en-US" altLang="ja-JP" dirty="0"/>
              <a:t>)</a:t>
            </a:r>
          </a:p>
          <a:p>
            <a:pPr>
              <a:buFont typeface="Wingdings" panose="05000000000000000000" pitchFamily="2" charset="2"/>
              <a:buChar char="Ø"/>
            </a:pPr>
            <a:r>
              <a:rPr kumimoji="1" lang="en-US" altLang="ja-JP" sz="2400" dirty="0" err="1"/>
              <a:t>stdio.h</a:t>
            </a:r>
            <a:r>
              <a:rPr kumimoji="1" lang="ja-JP" altLang="en-US" sz="2400" dirty="0"/>
              <a:t> </a:t>
            </a:r>
            <a:r>
              <a:rPr lang="ja-JP" altLang="en-US" sz="2400" dirty="0"/>
              <a:t>→ </a:t>
            </a:r>
            <a:r>
              <a:rPr lang="en-US" altLang="ja-JP" sz="2400" dirty="0" err="1"/>
              <a:t>cstdio</a:t>
            </a:r>
            <a:endParaRPr lang="en-US" altLang="ja-JP" sz="2400" dirty="0"/>
          </a:p>
          <a:p>
            <a:pPr>
              <a:buFont typeface="Wingdings" panose="05000000000000000000" pitchFamily="2" charset="2"/>
              <a:buChar char="Ø"/>
            </a:pPr>
            <a:r>
              <a:rPr kumimoji="1" lang="en-US" altLang="ja-JP" sz="2400" dirty="0" err="1"/>
              <a:t>stdlib.h</a:t>
            </a:r>
            <a:r>
              <a:rPr kumimoji="1" lang="en-US" altLang="ja-JP" sz="2400" dirty="0"/>
              <a:t> </a:t>
            </a:r>
            <a:r>
              <a:rPr kumimoji="1" lang="ja-JP" altLang="en-US" sz="2400" dirty="0"/>
              <a:t>→ </a:t>
            </a:r>
            <a:r>
              <a:rPr kumimoji="1" lang="en-US" altLang="ja-JP" sz="2400" dirty="0" err="1"/>
              <a:t>cstdlib</a:t>
            </a:r>
            <a:endParaRPr kumimoji="1" lang="en-US" altLang="ja-JP" sz="2400" dirty="0"/>
          </a:p>
          <a:p>
            <a:pPr>
              <a:buFont typeface="Wingdings" panose="05000000000000000000" pitchFamily="2" charset="2"/>
              <a:buChar char="Ø"/>
            </a:pPr>
            <a:r>
              <a:rPr kumimoji="1" lang="en-US" altLang="ja-JP" sz="2400" dirty="0" err="1"/>
              <a:t>String.h</a:t>
            </a:r>
            <a:r>
              <a:rPr kumimoji="1" lang="en-US" altLang="ja-JP" sz="2400" dirty="0"/>
              <a:t> </a:t>
            </a:r>
            <a:r>
              <a:rPr kumimoji="1" lang="ja-JP" altLang="en-US" sz="2400" dirty="0"/>
              <a:t>→ </a:t>
            </a:r>
            <a:r>
              <a:rPr kumimoji="1" lang="en-US" altLang="ja-JP" sz="2400" dirty="0" err="1"/>
              <a:t>cstring</a:t>
            </a:r>
            <a:endParaRPr kumimoji="1" lang="en-US" altLang="ja-JP" sz="2400" dirty="0"/>
          </a:p>
          <a:p>
            <a:pPr>
              <a:buFont typeface="Wingdings" panose="05000000000000000000" pitchFamily="2" charset="2"/>
              <a:buChar char="Ø"/>
            </a:pPr>
            <a:r>
              <a:rPr lang="en-US" altLang="ja-JP" sz="2400" dirty="0" err="1"/>
              <a:t>math.h</a:t>
            </a:r>
            <a:r>
              <a:rPr lang="en-US" altLang="ja-JP" sz="2400" dirty="0"/>
              <a:t> </a:t>
            </a:r>
            <a:r>
              <a:rPr lang="ja-JP" altLang="en-US" sz="2400" dirty="0"/>
              <a:t>→ </a:t>
            </a:r>
            <a:r>
              <a:rPr lang="en-US" altLang="ja-JP" sz="2400" dirty="0" err="1"/>
              <a:t>cmath</a:t>
            </a:r>
            <a:r>
              <a:rPr kumimoji="1" lang="ja-JP" altLang="en-US" sz="2400" dirty="0"/>
              <a:t> </a:t>
            </a:r>
          </a:p>
          <a:p>
            <a:r>
              <a:rPr lang="ja-JP" altLang="en-US" dirty="0"/>
              <a:t>名前空間は</a:t>
            </a:r>
            <a:r>
              <a:rPr lang="en-US" altLang="ja-JP" dirty="0"/>
              <a:t>std</a:t>
            </a:r>
            <a:endParaRPr kumimoji="1" lang="ja-JP" altLang="en-US" dirty="0"/>
          </a:p>
        </p:txBody>
      </p:sp>
      <p:sp>
        <p:nvSpPr>
          <p:cNvPr id="4" name="正方形/長方形 3">
            <a:extLst>
              <a:ext uri="{FF2B5EF4-FFF2-40B4-BE49-F238E27FC236}">
                <a16:creationId xmlns:a16="http://schemas.microsoft.com/office/drawing/2014/main" id="{7BE23187-9044-4621-8B3E-573E6A5E8BB1}"/>
              </a:ext>
            </a:extLst>
          </p:cNvPr>
          <p:cNvSpPr/>
          <p:nvPr/>
        </p:nvSpPr>
        <p:spPr>
          <a:xfrm>
            <a:off x="5632057" y="1690801"/>
            <a:ext cx="6487115" cy="4524315"/>
          </a:xfrm>
          <a:prstGeom prst="rect">
            <a:avLst/>
          </a:prstGeom>
        </p:spPr>
        <p:txBody>
          <a:bodyPr wrap="square">
            <a:spAutoFit/>
          </a:bodyPr>
          <a:lstStyle/>
          <a:p>
            <a:r>
              <a:rPr lang="en-US" altLang="ja-JP" sz="3200" dirty="0">
                <a:solidFill>
                  <a:srgbClr val="0000FF"/>
                </a:solidFill>
                <a:latin typeface="Consolas" panose="020B0609020204030204" pitchFamily="49" charset="0"/>
              </a:rPr>
              <a:t>#include </a:t>
            </a:r>
            <a:r>
              <a:rPr lang="en-US" altLang="ja-JP" sz="3200" dirty="0">
                <a:solidFill>
                  <a:srgbClr val="A31515"/>
                </a:solidFill>
                <a:latin typeface="Consolas" panose="020B0609020204030204" pitchFamily="49" charset="0"/>
              </a:rPr>
              <a:t>&lt;</a:t>
            </a:r>
            <a:r>
              <a:rPr lang="en-US" altLang="ja-JP" sz="3200" dirty="0" err="1">
                <a:solidFill>
                  <a:srgbClr val="A31515"/>
                </a:solidFill>
                <a:latin typeface="Consolas" panose="020B0609020204030204" pitchFamily="49" charset="0"/>
              </a:rPr>
              <a:t>cstdio</a:t>
            </a:r>
            <a:r>
              <a:rPr lang="en-US" altLang="ja-JP" sz="3200" dirty="0">
                <a:solidFill>
                  <a:srgbClr val="A31515"/>
                </a:solidFill>
                <a:latin typeface="Consolas" panose="020B0609020204030204" pitchFamily="49" charset="0"/>
              </a:rPr>
              <a:t>&gt;</a:t>
            </a:r>
            <a:endParaRPr lang="en-US" altLang="ja-JP" sz="3200" dirty="0">
              <a:solidFill>
                <a:srgbClr val="000000"/>
              </a:solidFill>
              <a:latin typeface="Consolas" panose="020B0609020204030204" pitchFamily="49" charset="0"/>
            </a:endParaRPr>
          </a:p>
          <a:p>
            <a:br>
              <a:rPr lang="en-US" altLang="ja-JP" sz="3200" dirty="0">
                <a:solidFill>
                  <a:srgbClr val="000000"/>
                </a:solidFill>
                <a:latin typeface="Consolas" panose="020B0609020204030204" pitchFamily="49" charset="0"/>
              </a:rPr>
            </a:br>
            <a:r>
              <a:rPr lang="en-US" altLang="ja-JP" sz="3200" dirty="0">
                <a:solidFill>
                  <a:srgbClr val="0000FF"/>
                </a:solidFill>
                <a:latin typeface="Consolas" panose="020B0609020204030204" pitchFamily="49" charset="0"/>
              </a:rPr>
              <a:t>using</a:t>
            </a:r>
            <a:r>
              <a:rPr lang="en-US" altLang="ja-JP" sz="3200" dirty="0">
                <a:solidFill>
                  <a:srgbClr val="000000"/>
                </a:solidFill>
                <a:latin typeface="Consolas" panose="020B0609020204030204" pitchFamily="49" charset="0"/>
              </a:rPr>
              <a:t> </a:t>
            </a:r>
            <a:r>
              <a:rPr lang="en-US" altLang="ja-JP" sz="3200" dirty="0">
                <a:solidFill>
                  <a:srgbClr val="0000FF"/>
                </a:solidFill>
                <a:latin typeface="Consolas" panose="020B0609020204030204" pitchFamily="49" charset="0"/>
              </a:rPr>
              <a:t>namespace</a:t>
            </a:r>
            <a:r>
              <a:rPr lang="en-US" altLang="ja-JP" sz="3200" dirty="0">
                <a:solidFill>
                  <a:srgbClr val="000000"/>
                </a:solidFill>
                <a:latin typeface="Consolas" panose="020B0609020204030204" pitchFamily="49" charset="0"/>
              </a:rPr>
              <a:t> std;</a:t>
            </a:r>
          </a:p>
          <a:p>
            <a:br>
              <a:rPr lang="en-US" altLang="ja-JP" sz="3200" dirty="0">
                <a:solidFill>
                  <a:srgbClr val="000000"/>
                </a:solidFill>
                <a:latin typeface="Consolas" panose="020B0609020204030204" pitchFamily="49" charset="0"/>
              </a:rPr>
            </a:br>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main()</a:t>
            </a:r>
          </a:p>
          <a:p>
            <a:r>
              <a:rPr lang="en-US" altLang="ja-JP" sz="3200" dirty="0">
                <a:solidFill>
                  <a:srgbClr val="000000"/>
                </a:solidFill>
                <a:latin typeface="Consolas" panose="020B0609020204030204" pitchFamily="49" charset="0"/>
              </a:rPr>
              <a:t>{</a:t>
            </a:r>
          </a:p>
          <a:p>
            <a:pPr lvl="1"/>
            <a:r>
              <a:rPr lang="en-US" altLang="ja-JP" sz="3200" dirty="0" err="1">
                <a:solidFill>
                  <a:srgbClr val="000000"/>
                </a:solidFill>
                <a:latin typeface="Consolas" panose="020B0609020204030204" pitchFamily="49" charset="0"/>
              </a:rPr>
              <a:t>printf</a:t>
            </a:r>
            <a:r>
              <a:rPr lang="en-US" altLang="ja-JP" sz="3200" dirty="0">
                <a:solidFill>
                  <a:srgbClr val="000000"/>
                </a:solidFill>
                <a:latin typeface="Consolas" panose="020B0609020204030204" pitchFamily="49" charset="0"/>
              </a:rPr>
              <a:t>(</a:t>
            </a:r>
            <a:r>
              <a:rPr lang="en-US" altLang="ja-JP" sz="3200" dirty="0">
                <a:solidFill>
                  <a:srgbClr val="A31515"/>
                </a:solidFill>
                <a:latin typeface="Consolas" panose="020B0609020204030204" pitchFamily="49" charset="0"/>
              </a:rPr>
              <a:t>"Hello, World!\n"</a:t>
            </a:r>
            <a:r>
              <a:rPr lang="en-US" altLang="ja-JP" sz="3200" dirty="0">
                <a:solidFill>
                  <a:srgbClr val="000000"/>
                </a:solidFill>
                <a:latin typeface="Consolas" panose="020B0609020204030204" pitchFamily="49" charset="0"/>
              </a:rPr>
              <a:t>);</a:t>
            </a:r>
          </a:p>
          <a:p>
            <a:pPr lvl="1"/>
            <a:r>
              <a:rPr lang="en-US" altLang="ja-JP" sz="3200" dirty="0">
                <a:solidFill>
                  <a:srgbClr val="0000FF"/>
                </a:solidFill>
                <a:latin typeface="Consolas" panose="020B0609020204030204" pitchFamily="49" charset="0"/>
              </a:rPr>
              <a:t>return</a:t>
            </a:r>
            <a:r>
              <a:rPr lang="en-US" altLang="ja-JP" sz="3200" dirty="0">
                <a:solidFill>
                  <a:srgbClr val="000000"/>
                </a:solidFill>
                <a:latin typeface="Consolas" panose="020B0609020204030204" pitchFamily="49" charset="0"/>
              </a:rPr>
              <a:t> </a:t>
            </a:r>
            <a:r>
              <a:rPr lang="en-US" altLang="ja-JP" sz="3200" dirty="0">
                <a:solidFill>
                  <a:srgbClr val="09885A"/>
                </a:solidFill>
                <a:latin typeface="Consolas" panose="020B0609020204030204" pitchFamily="49" charset="0"/>
              </a:rPr>
              <a:t>0</a:t>
            </a:r>
            <a:r>
              <a:rPr lang="en-US" altLang="ja-JP" sz="3200" dirty="0">
                <a:solidFill>
                  <a:srgbClr val="000000"/>
                </a:solidFill>
                <a:latin typeface="Consolas" panose="020B0609020204030204" pitchFamily="49" charset="0"/>
              </a:rPr>
              <a:t>;</a:t>
            </a:r>
          </a:p>
          <a:p>
            <a:r>
              <a:rPr lang="en-US" altLang="ja-JP" sz="3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643467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6FA47-03EB-4D73-81A8-FD2E964DBCBD}"/>
              </a:ext>
            </a:extLst>
          </p:cNvPr>
          <p:cNvSpPr>
            <a:spLocks noGrp="1"/>
          </p:cNvSpPr>
          <p:nvPr>
            <p:ph type="title"/>
          </p:nvPr>
        </p:nvSpPr>
        <p:spPr/>
        <p:txBody>
          <a:bodyPr/>
          <a:lstStyle/>
          <a:p>
            <a:r>
              <a:rPr kumimoji="1" lang="ja-JP" altLang="en-US" dirty="0"/>
              <a:t>クラスとインスタンス</a:t>
            </a:r>
          </a:p>
        </p:txBody>
      </p:sp>
      <p:sp>
        <p:nvSpPr>
          <p:cNvPr id="3" name="テキスト プレースホルダー 2">
            <a:extLst>
              <a:ext uri="{FF2B5EF4-FFF2-40B4-BE49-F238E27FC236}">
                <a16:creationId xmlns:a16="http://schemas.microsoft.com/office/drawing/2014/main" id="{5E1AC7F8-FE10-4BD6-BAB4-319F64087AAD}"/>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159349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C27AEF-27F9-4D41-99F9-6BD0BB891AD7}"/>
              </a:ext>
            </a:extLst>
          </p:cNvPr>
          <p:cNvSpPr>
            <a:spLocks noGrp="1"/>
          </p:cNvSpPr>
          <p:nvPr>
            <p:ph type="title"/>
          </p:nvPr>
        </p:nvSpPr>
        <p:spPr/>
        <p:txBody>
          <a:bodyPr/>
          <a:lstStyle/>
          <a:p>
            <a:r>
              <a:rPr kumimoji="1" lang="ja-JP" altLang="en-US" dirty="0"/>
              <a:t>用語</a:t>
            </a:r>
          </a:p>
        </p:txBody>
      </p:sp>
      <p:grpSp>
        <p:nvGrpSpPr>
          <p:cNvPr id="3" name="グループ化 2">
            <a:extLst>
              <a:ext uri="{FF2B5EF4-FFF2-40B4-BE49-F238E27FC236}">
                <a16:creationId xmlns:a16="http://schemas.microsoft.com/office/drawing/2014/main" id="{39DC2BCE-8F3E-44D8-97FD-B0DE153DE6A9}"/>
              </a:ext>
            </a:extLst>
          </p:cNvPr>
          <p:cNvGrpSpPr/>
          <p:nvPr/>
        </p:nvGrpSpPr>
        <p:grpSpPr>
          <a:xfrm>
            <a:off x="440874" y="2464200"/>
            <a:ext cx="11310251" cy="2278052"/>
            <a:chOff x="514936" y="2464200"/>
            <a:chExt cx="11310251" cy="2278052"/>
          </a:xfrm>
        </p:grpSpPr>
        <p:sp>
          <p:nvSpPr>
            <p:cNvPr id="6" name="テキスト ボックス 5">
              <a:extLst>
                <a:ext uri="{FF2B5EF4-FFF2-40B4-BE49-F238E27FC236}">
                  <a16:creationId xmlns:a16="http://schemas.microsoft.com/office/drawing/2014/main" id="{2CE8659E-D9BA-4B38-9122-0BC50C21FC08}"/>
                </a:ext>
              </a:extLst>
            </p:cNvPr>
            <p:cNvSpPr txBox="1"/>
            <p:nvPr/>
          </p:nvSpPr>
          <p:spPr>
            <a:xfrm>
              <a:off x="4014608" y="2464201"/>
              <a:ext cx="1723549"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4000" dirty="0"/>
                <a:t>構造体</a:t>
              </a:r>
            </a:p>
          </p:txBody>
        </p:sp>
        <p:sp>
          <p:nvSpPr>
            <p:cNvPr id="7" name="テキスト ボックス 6">
              <a:extLst>
                <a:ext uri="{FF2B5EF4-FFF2-40B4-BE49-F238E27FC236}">
                  <a16:creationId xmlns:a16="http://schemas.microsoft.com/office/drawing/2014/main" id="{7F68FEAF-CD77-4B4A-AD62-A71B1D51FAC3}"/>
                </a:ext>
              </a:extLst>
            </p:cNvPr>
            <p:cNvSpPr txBox="1"/>
            <p:nvPr/>
          </p:nvSpPr>
          <p:spPr>
            <a:xfrm>
              <a:off x="4014608" y="4034366"/>
              <a:ext cx="2749471"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4000" dirty="0"/>
                <a:t>構造体変数</a:t>
              </a:r>
              <a:endParaRPr kumimoji="1" lang="en-US" altLang="ja-JP" sz="4000" dirty="0"/>
            </a:p>
          </p:txBody>
        </p:sp>
        <p:sp>
          <p:nvSpPr>
            <p:cNvPr id="8" name="テキスト ボックス 7">
              <a:extLst>
                <a:ext uri="{FF2B5EF4-FFF2-40B4-BE49-F238E27FC236}">
                  <a16:creationId xmlns:a16="http://schemas.microsoft.com/office/drawing/2014/main" id="{D54398BA-79CB-42EC-A2F1-C1FEC27736F9}"/>
                </a:ext>
              </a:extLst>
            </p:cNvPr>
            <p:cNvSpPr txBox="1"/>
            <p:nvPr/>
          </p:nvSpPr>
          <p:spPr>
            <a:xfrm>
              <a:off x="8562755" y="4034366"/>
              <a:ext cx="3262432"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4000" b="1" dirty="0"/>
                <a:t>インスタンス</a:t>
              </a:r>
            </a:p>
          </p:txBody>
        </p:sp>
        <p:sp>
          <p:nvSpPr>
            <p:cNvPr id="9" name="テキスト ボックス 8">
              <a:extLst>
                <a:ext uri="{FF2B5EF4-FFF2-40B4-BE49-F238E27FC236}">
                  <a16:creationId xmlns:a16="http://schemas.microsoft.com/office/drawing/2014/main" id="{1FFEACBC-66E1-47C0-B9E7-54A76463F015}"/>
                </a:ext>
              </a:extLst>
            </p:cNvPr>
            <p:cNvSpPr txBox="1"/>
            <p:nvPr/>
          </p:nvSpPr>
          <p:spPr>
            <a:xfrm>
              <a:off x="8562755" y="2464200"/>
              <a:ext cx="1723549"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4000" b="1" dirty="0"/>
                <a:t>クラス</a:t>
              </a:r>
            </a:p>
          </p:txBody>
        </p:sp>
        <p:sp>
          <p:nvSpPr>
            <p:cNvPr id="10" name="矢印: 右 9">
              <a:extLst>
                <a:ext uri="{FF2B5EF4-FFF2-40B4-BE49-F238E27FC236}">
                  <a16:creationId xmlns:a16="http://schemas.microsoft.com/office/drawing/2014/main" id="{8EEBEA38-0FE2-4E44-BBCC-27D6C8814BC2}"/>
                </a:ext>
              </a:extLst>
            </p:cNvPr>
            <p:cNvSpPr/>
            <p:nvPr/>
          </p:nvSpPr>
          <p:spPr>
            <a:xfrm>
              <a:off x="6184622" y="2619360"/>
              <a:ext cx="1931667" cy="397565"/>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3EB98144-6EEE-48A1-A8E1-855B89696048}"/>
                </a:ext>
              </a:extLst>
            </p:cNvPr>
            <p:cNvSpPr/>
            <p:nvPr/>
          </p:nvSpPr>
          <p:spPr>
            <a:xfrm>
              <a:off x="7096715" y="4190201"/>
              <a:ext cx="1205713" cy="397565"/>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3594611-22B6-4F81-87CA-40B84116899B}"/>
                </a:ext>
              </a:extLst>
            </p:cNvPr>
            <p:cNvSpPr txBox="1"/>
            <p:nvPr/>
          </p:nvSpPr>
          <p:spPr>
            <a:xfrm>
              <a:off x="514937" y="2464200"/>
              <a:ext cx="1723549"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sz="4000" dirty="0"/>
                <a:t>基本型</a:t>
              </a:r>
              <a:endParaRPr kumimoji="1" lang="ja-JP" altLang="en-US" sz="4000" dirty="0"/>
            </a:p>
          </p:txBody>
        </p:sp>
        <p:sp>
          <p:nvSpPr>
            <p:cNvPr id="16" name="テキスト ボックス 15">
              <a:extLst>
                <a:ext uri="{FF2B5EF4-FFF2-40B4-BE49-F238E27FC236}">
                  <a16:creationId xmlns:a16="http://schemas.microsoft.com/office/drawing/2014/main" id="{3F610A57-AEE3-4D25-BDF4-3972136925D8}"/>
                </a:ext>
              </a:extLst>
            </p:cNvPr>
            <p:cNvSpPr txBox="1"/>
            <p:nvPr/>
          </p:nvSpPr>
          <p:spPr>
            <a:xfrm>
              <a:off x="514936" y="4034365"/>
              <a:ext cx="1210588"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4000" dirty="0"/>
                <a:t>変数</a:t>
              </a:r>
            </a:p>
          </p:txBody>
        </p:sp>
        <p:sp>
          <p:nvSpPr>
            <p:cNvPr id="17" name="矢印: 右 16">
              <a:extLst>
                <a:ext uri="{FF2B5EF4-FFF2-40B4-BE49-F238E27FC236}">
                  <a16:creationId xmlns:a16="http://schemas.microsoft.com/office/drawing/2014/main" id="{F66FD9C6-032B-488B-8A24-88227E39EA5E}"/>
                </a:ext>
              </a:extLst>
            </p:cNvPr>
            <p:cNvSpPr/>
            <p:nvPr/>
          </p:nvSpPr>
          <p:spPr>
            <a:xfrm>
              <a:off x="2418527" y="2619360"/>
              <a:ext cx="1447516" cy="397565"/>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21488039-6E30-4571-A546-46EA0C3FA1EA}"/>
                </a:ext>
              </a:extLst>
            </p:cNvPr>
            <p:cNvSpPr/>
            <p:nvPr/>
          </p:nvSpPr>
          <p:spPr>
            <a:xfrm>
              <a:off x="1936572" y="4190201"/>
              <a:ext cx="1929471" cy="397565"/>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20100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EDEE4-1A89-4BDD-91C8-FA11525512A7}"/>
              </a:ext>
            </a:extLst>
          </p:cNvPr>
          <p:cNvSpPr>
            <a:spLocks noGrp="1"/>
          </p:cNvSpPr>
          <p:nvPr>
            <p:ph type="title"/>
          </p:nvPr>
        </p:nvSpPr>
        <p:spPr/>
        <p:txBody>
          <a:bodyPr/>
          <a:lstStyle/>
          <a:p>
            <a:r>
              <a:rPr kumimoji="1" lang="ja-JP" altLang="en-US" dirty="0"/>
              <a:t>クラス</a:t>
            </a:r>
          </a:p>
        </p:txBody>
      </p:sp>
      <p:sp>
        <p:nvSpPr>
          <p:cNvPr id="3" name="コンテンツ プレースホルダー 2">
            <a:extLst>
              <a:ext uri="{FF2B5EF4-FFF2-40B4-BE49-F238E27FC236}">
                <a16:creationId xmlns:a16="http://schemas.microsoft.com/office/drawing/2014/main" id="{A0EFF676-2A8E-4C7F-86DA-259344A26314}"/>
              </a:ext>
            </a:extLst>
          </p:cNvPr>
          <p:cNvSpPr>
            <a:spLocks noGrp="1"/>
          </p:cNvSpPr>
          <p:nvPr>
            <p:ph idx="1"/>
          </p:nvPr>
        </p:nvSpPr>
        <p:spPr/>
        <p:txBody>
          <a:bodyPr/>
          <a:lstStyle/>
          <a:p>
            <a:r>
              <a:rPr kumimoji="1" lang="en-US" altLang="ja-JP" dirty="0"/>
              <a:t>C</a:t>
            </a:r>
            <a:r>
              <a:rPr kumimoji="1" lang="ja-JP" altLang="en-US" dirty="0"/>
              <a:t>言語の構造体の</a:t>
            </a:r>
            <a:r>
              <a:rPr kumimoji="1" lang="ja-JP" altLang="en-US" b="1" dirty="0"/>
              <a:t>メンバに関数が入れられるようになった</a:t>
            </a:r>
            <a:r>
              <a:rPr kumimoji="1" lang="ja-JP" altLang="en-US" dirty="0"/>
              <a:t>もの</a:t>
            </a:r>
            <a:endParaRPr kumimoji="1" lang="en-US" altLang="ja-JP" dirty="0"/>
          </a:p>
          <a:p>
            <a:r>
              <a:rPr kumimoji="1" lang="ja-JP" altLang="en-US" dirty="0"/>
              <a:t>クラスはあくまで「型」なので実体はない</a:t>
            </a:r>
            <a:endParaRPr kumimoji="1" lang="en-US" altLang="ja-JP" dirty="0"/>
          </a:p>
          <a:p>
            <a:pPr>
              <a:buFont typeface="Wingdings" panose="05000000000000000000" pitchFamily="2" charset="2"/>
              <a:buChar char="Ø"/>
            </a:pPr>
            <a:r>
              <a:rPr lang="ja-JP" altLang="en-US" dirty="0"/>
              <a:t>変数やインスタンス</a:t>
            </a:r>
            <a:r>
              <a:rPr lang="en-US" altLang="ja-JP" dirty="0"/>
              <a:t>(</a:t>
            </a:r>
            <a:r>
              <a:rPr lang="ja-JP" altLang="en-US" dirty="0"/>
              <a:t>後述</a:t>
            </a:r>
            <a:r>
              <a:rPr lang="en-US" altLang="ja-JP" dirty="0"/>
              <a:t>)</a:t>
            </a:r>
            <a:r>
              <a:rPr lang="ja-JP" altLang="en-US" dirty="0"/>
              <a:t>を作るための「設計図」</a:t>
            </a:r>
            <a:endParaRPr lang="en-US" altLang="ja-JP" dirty="0"/>
          </a:p>
        </p:txBody>
      </p:sp>
    </p:spTree>
    <p:extLst>
      <p:ext uri="{BB962C8B-B14F-4D97-AF65-F5344CB8AC3E}">
        <p14:creationId xmlns:p14="http://schemas.microsoft.com/office/powerpoint/2010/main" val="2932872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BA547-7BC7-42B1-B0FA-EFFA20BD1FBA}"/>
              </a:ext>
            </a:extLst>
          </p:cNvPr>
          <p:cNvSpPr>
            <a:spLocks noGrp="1"/>
          </p:cNvSpPr>
          <p:nvPr>
            <p:ph type="title"/>
          </p:nvPr>
        </p:nvSpPr>
        <p:spPr/>
        <p:txBody>
          <a:bodyPr/>
          <a:lstStyle/>
          <a:p>
            <a:r>
              <a:rPr kumimoji="1" lang="ja-JP" altLang="en-US" dirty="0"/>
              <a:t>インスタンス</a:t>
            </a:r>
          </a:p>
        </p:txBody>
      </p:sp>
      <p:sp>
        <p:nvSpPr>
          <p:cNvPr id="3" name="コンテンツ プレースホルダー 2">
            <a:extLst>
              <a:ext uri="{FF2B5EF4-FFF2-40B4-BE49-F238E27FC236}">
                <a16:creationId xmlns:a16="http://schemas.microsoft.com/office/drawing/2014/main" id="{A3314DA1-219F-47DE-B42A-F3E3CDD2E30C}"/>
              </a:ext>
            </a:extLst>
          </p:cNvPr>
          <p:cNvSpPr>
            <a:spLocks noGrp="1"/>
          </p:cNvSpPr>
          <p:nvPr>
            <p:ph idx="1"/>
          </p:nvPr>
        </p:nvSpPr>
        <p:spPr/>
        <p:txBody>
          <a:bodyPr/>
          <a:lstStyle/>
          <a:p>
            <a:r>
              <a:rPr kumimoji="1" lang="ja-JP" altLang="en-US" dirty="0"/>
              <a:t>クラスをもとにインスタンス</a:t>
            </a:r>
            <a:r>
              <a:rPr kumimoji="1" lang="en-US" altLang="ja-JP" dirty="0"/>
              <a:t>(=</a:t>
            </a:r>
            <a:r>
              <a:rPr kumimoji="1" lang="ja-JP" altLang="en-US" dirty="0"/>
              <a:t>実体</a:t>
            </a:r>
            <a:r>
              <a:rPr kumimoji="1" lang="en-US" altLang="ja-JP" dirty="0"/>
              <a:t>)</a:t>
            </a:r>
            <a:r>
              <a:rPr kumimoji="1" lang="ja-JP" altLang="en-US" dirty="0"/>
              <a:t>を作る</a:t>
            </a:r>
            <a:endParaRPr kumimoji="1" lang="en-US" altLang="ja-JP" dirty="0"/>
          </a:p>
        </p:txBody>
      </p:sp>
      <p:sp>
        <p:nvSpPr>
          <p:cNvPr id="4" name="スクロール: 縦 3">
            <a:extLst>
              <a:ext uri="{FF2B5EF4-FFF2-40B4-BE49-F238E27FC236}">
                <a16:creationId xmlns:a16="http://schemas.microsoft.com/office/drawing/2014/main" id="{C3E382FF-1F93-468E-A6F9-8A49C834F7A8}"/>
              </a:ext>
            </a:extLst>
          </p:cNvPr>
          <p:cNvSpPr/>
          <p:nvPr/>
        </p:nvSpPr>
        <p:spPr>
          <a:xfrm>
            <a:off x="1701580" y="3120086"/>
            <a:ext cx="2854518" cy="2751151"/>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600" dirty="0"/>
              <a:t>自動車の設計図</a:t>
            </a:r>
            <a:endParaRPr kumimoji="1" lang="ja-JP" altLang="en-US" sz="3600" dirty="0"/>
          </a:p>
        </p:txBody>
      </p:sp>
      <p:cxnSp>
        <p:nvCxnSpPr>
          <p:cNvPr id="9" name="直線矢印コネクタ 8">
            <a:extLst>
              <a:ext uri="{FF2B5EF4-FFF2-40B4-BE49-F238E27FC236}">
                <a16:creationId xmlns:a16="http://schemas.microsoft.com/office/drawing/2014/main" id="{5021EFA4-57C4-4643-9CDE-9F2E367B9C29}"/>
              </a:ext>
            </a:extLst>
          </p:cNvPr>
          <p:cNvCxnSpPr>
            <a:cxnSpLocks/>
          </p:cNvCxnSpPr>
          <p:nvPr/>
        </p:nvCxnSpPr>
        <p:spPr>
          <a:xfrm flipV="1">
            <a:off x="4723075" y="3120086"/>
            <a:ext cx="2107096" cy="1388304"/>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1" name="直線矢印コネクタ 10">
            <a:extLst>
              <a:ext uri="{FF2B5EF4-FFF2-40B4-BE49-F238E27FC236}">
                <a16:creationId xmlns:a16="http://schemas.microsoft.com/office/drawing/2014/main" id="{F22790F7-CF7F-488E-A679-ABD2F494B1C7}"/>
              </a:ext>
            </a:extLst>
          </p:cNvPr>
          <p:cNvCxnSpPr>
            <a:cxnSpLocks/>
          </p:cNvCxnSpPr>
          <p:nvPr/>
        </p:nvCxnSpPr>
        <p:spPr>
          <a:xfrm>
            <a:off x="4699221" y="4524292"/>
            <a:ext cx="2146852"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直線矢印コネクタ 12">
            <a:extLst>
              <a:ext uri="{FF2B5EF4-FFF2-40B4-BE49-F238E27FC236}">
                <a16:creationId xmlns:a16="http://schemas.microsoft.com/office/drawing/2014/main" id="{F107D53D-BDEF-4B85-B800-2C0C647EDC79}"/>
              </a:ext>
            </a:extLst>
          </p:cNvPr>
          <p:cNvCxnSpPr>
            <a:cxnSpLocks/>
          </p:cNvCxnSpPr>
          <p:nvPr/>
        </p:nvCxnSpPr>
        <p:spPr>
          <a:xfrm>
            <a:off x="4723075" y="4508390"/>
            <a:ext cx="2202511" cy="147099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pic>
        <p:nvPicPr>
          <p:cNvPr id="12" name="グラフィックス 11" descr="車">
            <a:extLst>
              <a:ext uri="{FF2B5EF4-FFF2-40B4-BE49-F238E27FC236}">
                <a16:creationId xmlns:a16="http://schemas.microsoft.com/office/drawing/2014/main" id="{DA359BAD-5448-401B-9A2D-9296338AA7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24476" y="2066538"/>
            <a:ext cx="2107096" cy="2107096"/>
          </a:xfrm>
          <a:prstGeom prst="rect">
            <a:avLst/>
          </a:prstGeom>
        </p:spPr>
      </p:pic>
      <p:pic>
        <p:nvPicPr>
          <p:cNvPr id="14" name="グラフィックス 13" descr="車">
            <a:extLst>
              <a:ext uri="{FF2B5EF4-FFF2-40B4-BE49-F238E27FC236}">
                <a16:creationId xmlns:a16="http://schemas.microsoft.com/office/drawing/2014/main" id="{C077C9F5-9625-4C3C-9787-046410D5FC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71522" y="3470744"/>
            <a:ext cx="2107096" cy="2107096"/>
          </a:xfrm>
          <a:prstGeom prst="rect">
            <a:avLst/>
          </a:prstGeom>
        </p:spPr>
      </p:pic>
      <p:pic>
        <p:nvPicPr>
          <p:cNvPr id="15" name="グラフィックス 14" descr="車">
            <a:extLst>
              <a:ext uri="{FF2B5EF4-FFF2-40B4-BE49-F238E27FC236}">
                <a16:creationId xmlns:a16="http://schemas.microsoft.com/office/drawing/2014/main" id="{26FD0368-3DCF-421C-8B70-CF8E8A8529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8568" y="4925833"/>
            <a:ext cx="2107096" cy="2107096"/>
          </a:xfrm>
          <a:prstGeom prst="rect">
            <a:avLst/>
          </a:prstGeom>
        </p:spPr>
      </p:pic>
    </p:spTree>
    <p:extLst>
      <p:ext uri="{BB962C8B-B14F-4D97-AF65-F5344CB8AC3E}">
        <p14:creationId xmlns:p14="http://schemas.microsoft.com/office/powerpoint/2010/main" val="1784913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BA547-7BC7-42B1-B0FA-EFFA20BD1FBA}"/>
              </a:ext>
            </a:extLst>
          </p:cNvPr>
          <p:cNvSpPr>
            <a:spLocks noGrp="1"/>
          </p:cNvSpPr>
          <p:nvPr>
            <p:ph type="title"/>
          </p:nvPr>
        </p:nvSpPr>
        <p:spPr/>
        <p:txBody>
          <a:bodyPr/>
          <a:lstStyle/>
          <a:p>
            <a:r>
              <a:rPr kumimoji="1" lang="ja-JP" altLang="en-US" dirty="0"/>
              <a:t>インスタンス</a:t>
            </a:r>
          </a:p>
        </p:txBody>
      </p:sp>
      <p:sp>
        <p:nvSpPr>
          <p:cNvPr id="3" name="コンテンツ プレースホルダー 2">
            <a:extLst>
              <a:ext uri="{FF2B5EF4-FFF2-40B4-BE49-F238E27FC236}">
                <a16:creationId xmlns:a16="http://schemas.microsoft.com/office/drawing/2014/main" id="{A3314DA1-219F-47DE-B42A-F3E3CDD2E30C}"/>
              </a:ext>
            </a:extLst>
          </p:cNvPr>
          <p:cNvSpPr>
            <a:spLocks noGrp="1"/>
          </p:cNvSpPr>
          <p:nvPr>
            <p:ph idx="1"/>
          </p:nvPr>
        </p:nvSpPr>
        <p:spPr/>
        <p:txBody>
          <a:bodyPr/>
          <a:lstStyle/>
          <a:p>
            <a:r>
              <a:rPr kumimoji="1" lang="ja-JP" altLang="en-US" dirty="0"/>
              <a:t>クラスをもとにインスタンス</a:t>
            </a:r>
            <a:r>
              <a:rPr kumimoji="1" lang="en-US" altLang="ja-JP" dirty="0"/>
              <a:t>(=</a:t>
            </a:r>
            <a:r>
              <a:rPr kumimoji="1" lang="ja-JP" altLang="en-US" dirty="0"/>
              <a:t>実体</a:t>
            </a:r>
            <a:r>
              <a:rPr kumimoji="1" lang="en-US" altLang="ja-JP" dirty="0"/>
              <a:t>)</a:t>
            </a:r>
            <a:r>
              <a:rPr kumimoji="1" lang="ja-JP" altLang="en-US" dirty="0"/>
              <a:t>を作る</a:t>
            </a:r>
          </a:p>
        </p:txBody>
      </p:sp>
      <p:sp>
        <p:nvSpPr>
          <p:cNvPr id="4" name="スクロール: 縦 3">
            <a:extLst>
              <a:ext uri="{FF2B5EF4-FFF2-40B4-BE49-F238E27FC236}">
                <a16:creationId xmlns:a16="http://schemas.microsoft.com/office/drawing/2014/main" id="{C3E382FF-1F93-468E-A6F9-8A49C834F7A8}"/>
              </a:ext>
            </a:extLst>
          </p:cNvPr>
          <p:cNvSpPr/>
          <p:nvPr/>
        </p:nvSpPr>
        <p:spPr>
          <a:xfrm>
            <a:off x="1685677" y="3120086"/>
            <a:ext cx="2854518" cy="2751151"/>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a:t>クラス</a:t>
            </a:r>
          </a:p>
        </p:txBody>
      </p:sp>
      <p:sp>
        <p:nvSpPr>
          <p:cNvPr id="5" name="直方体 4">
            <a:extLst>
              <a:ext uri="{FF2B5EF4-FFF2-40B4-BE49-F238E27FC236}">
                <a16:creationId xmlns:a16="http://schemas.microsoft.com/office/drawing/2014/main" id="{A6FEE91F-FA72-46B9-9A3F-99EEC0A572A8}"/>
              </a:ext>
            </a:extLst>
          </p:cNvPr>
          <p:cNvSpPr/>
          <p:nvPr/>
        </p:nvSpPr>
        <p:spPr>
          <a:xfrm>
            <a:off x="7187979" y="2353586"/>
            <a:ext cx="2798860" cy="1200647"/>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インスタンス</a:t>
            </a:r>
            <a:endParaRPr kumimoji="1" lang="ja-JP" altLang="en-US" dirty="0"/>
          </a:p>
        </p:txBody>
      </p:sp>
      <p:sp>
        <p:nvSpPr>
          <p:cNvPr id="6" name="直方体 5">
            <a:extLst>
              <a:ext uri="{FF2B5EF4-FFF2-40B4-BE49-F238E27FC236}">
                <a16:creationId xmlns:a16="http://schemas.microsoft.com/office/drawing/2014/main" id="{2B63766F-0028-4D68-A5C2-9F93DF229D09}"/>
              </a:ext>
            </a:extLst>
          </p:cNvPr>
          <p:cNvSpPr/>
          <p:nvPr/>
        </p:nvSpPr>
        <p:spPr>
          <a:xfrm>
            <a:off x="7187979" y="3754803"/>
            <a:ext cx="2798860" cy="1200647"/>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インスタンス</a:t>
            </a:r>
          </a:p>
        </p:txBody>
      </p:sp>
      <p:sp>
        <p:nvSpPr>
          <p:cNvPr id="7" name="直方体 6">
            <a:extLst>
              <a:ext uri="{FF2B5EF4-FFF2-40B4-BE49-F238E27FC236}">
                <a16:creationId xmlns:a16="http://schemas.microsoft.com/office/drawing/2014/main" id="{D7A6E679-4695-4B54-856D-2778109DF4DB}"/>
              </a:ext>
            </a:extLst>
          </p:cNvPr>
          <p:cNvSpPr/>
          <p:nvPr/>
        </p:nvSpPr>
        <p:spPr>
          <a:xfrm>
            <a:off x="7187979" y="5217336"/>
            <a:ext cx="2798860" cy="1200647"/>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インスタンス</a:t>
            </a:r>
          </a:p>
        </p:txBody>
      </p:sp>
      <p:cxnSp>
        <p:nvCxnSpPr>
          <p:cNvPr id="9" name="直線矢印コネクタ 8">
            <a:extLst>
              <a:ext uri="{FF2B5EF4-FFF2-40B4-BE49-F238E27FC236}">
                <a16:creationId xmlns:a16="http://schemas.microsoft.com/office/drawing/2014/main" id="{5021EFA4-57C4-4643-9CDE-9F2E367B9C29}"/>
              </a:ext>
            </a:extLst>
          </p:cNvPr>
          <p:cNvCxnSpPr/>
          <p:nvPr/>
        </p:nvCxnSpPr>
        <p:spPr>
          <a:xfrm flipV="1">
            <a:off x="4707172" y="3120086"/>
            <a:ext cx="2107096" cy="1388304"/>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1" name="直線矢印コネクタ 10">
            <a:extLst>
              <a:ext uri="{FF2B5EF4-FFF2-40B4-BE49-F238E27FC236}">
                <a16:creationId xmlns:a16="http://schemas.microsoft.com/office/drawing/2014/main" id="{F22790F7-CF7F-488E-A679-ABD2F494B1C7}"/>
              </a:ext>
            </a:extLst>
          </p:cNvPr>
          <p:cNvCxnSpPr/>
          <p:nvPr/>
        </p:nvCxnSpPr>
        <p:spPr>
          <a:xfrm>
            <a:off x="4683318" y="4524292"/>
            <a:ext cx="2146852"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直線矢印コネクタ 12">
            <a:extLst>
              <a:ext uri="{FF2B5EF4-FFF2-40B4-BE49-F238E27FC236}">
                <a16:creationId xmlns:a16="http://schemas.microsoft.com/office/drawing/2014/main" id="{F107D53D-BDEF-4B85-B800-2C0C647EDC79}"/>
              </a:ext>
            </a:extLst>
          </p:cNvPr>
          <p:cNvCxnSpPr/>
          <p:nvPr/>
        </p:nvCxnSpPr>
        <p:spPr>
          <a:xfrm>
            <a:off x="4707172" y="4508390"/>
            <a:ext cx="2202511" cy="147099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38379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E658AF-886A-4B91-97AD-5440FD55532F}"/>
              </a:ext>
            </a:extLst>
          </p:cNvPr>
          <p:cNvSpPr>
            <a:spLocks noGrp="1"/>
          </p:cNvSpPr>
          <p:nvPr>
            <p:ph type="title"/>
          </p:nvPr>
        </p:nvSpPr>
        <p:spPr/>
        <p:txBody>
          <a:bodyPr/>
          <a:lstStyle/>
          <a:p>
            <a:r>
              <a:rPr kumimoji="1" lang="en-US" altLang="ja-JP" dirty="0"/>
              <a:t>Hello, World</a:t>
            </a:r>
            <a:r>
              <a:rPr kumimoji="1" lang="ja-JP" altLang="en-US" dirty="0"/>
              <a:t>から学ぶ</a:t>
            </a:r>
            <a:r>
              <a:rPr kumimoji="1" lang="en-US" altLang="ja-JP" dirty="0"/>
              <a:t>C++</a:t>
            </a:r>
            <a:endParaRPr kumimoji="1" lang="ja-JP" altLang="en-US" dirty="0"/>
          </a:p>
        </p:txBody>
      </p:sp>
      <p:sp>
        <p:nvSpPr>
          <p:cNvPr id="3" name="テキスト プレースホルダー 2">
            <a:extLst>
              <a:ext uri="{FF2B5EF4-FFF2-40B4-BE49-F238E27FC236}">
                <a16:creationId xmlns:a16="http://schemas.microsoft.com/office/drawing/2014/main" id="{F080E3B8-ECAE-463E-8B7E-60EF5AB25DDA}"/>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5299674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7725D6-4CA3-46AA-BD2B-62B90101918D}"/>
              </a:ext>
            </a:extLst>
          </p:cNvPr>
          <p:cNvSpPr>
            <a:spLocks noGrp="1"/>
          </p:cNvSpPr>
          <p:nvPr>
            <p:ph type="title"/>
          </p:nvPr>
        </p:nvSpPr>
        <p:spPr/>
        <p:txBody>
          <a:bodyPr/>
          <a:lstStyle/>
          <a:p>
            <a:r>
              <a:rPr kumimoji="1" lang="ja-JP" altLang="en-US" dirty="0"/>
              <a:t>クラス</a:t>
            </a:r>
          </a:p>
        </p:txBody>
      </p:sp>
      <p:sp>
        <p:nvSpPr>
          <p:cNvPr id="3" name="コンテンツ プレースホルダー 2">
            <a:extLst>
              <a:ext uri="{FF2B5EF4-FFF2-40B4-BE49-F238E27FC236}">
                <a16:creationId xmlns:a16="http://schemas.microsoft.com/office/drawing/2014/main" id="{B08C2672-16D9-43E9-9B70-28BC4C5B9CF3}"/>
              </a:ext>
            </a:extLst>
          </p:cNvPr>
          <p:cNvSpPr>
            <a:spLocks noGrp="1"/>
          </p:cNvSpPr>
          <p:nvPr>
            <p:ph idx="1"/>
          </p:nvPr>
        </p:nvSpPr>
        <p:spPr/>
        <p:txBody>
          <a:bodyPr/>
          <a:lstStyle/>
          <a:p>
            <a:r>
              <a:rPr lang="ja-JP" altLang="en-US" b="1" dirty="0"/>
              <a:t>メンバに関数が入れられるようになった</a:t>
            </a:r>
            <a:r>
              <a:rPr lang="ja-JP" altLang="en-US" dirty="0"/>
              <a:t>が、何が嬉しいのか？</a:t>
            </a:r>
            <a:endParaRPr lang="en-US" altLang="ja-JP" dirty="0"/>
          </a:p>
          <a:p>
            <a:pPr>
              <a:buFont typeface="Wingdings" panose="05000000000000000000" pitchFamily="2" charset="2"/>
              <a:buChar char="Ø"/>
            </a:pPr>
            <a:r>
              <a:rPr lang="ja-JP" altLang="en-US" dirty="0"/>
              <a:t>インスタンス内に入っている情報を処理する関数が自身のインスタンスに入っているので、まとまりが生まれる</a:t>
            </a:r>
            <a:endParaRPr kumimoji="1" lang="ja-JP" altLang="en-US" dirty="0"/>
          </a:p>
        </p:txBody>
      </p:sp>
      <p:sp>
        <p:nvSpPr>
          <p:cNvPr id="4" name="スクロール: 縦 3">
            <a:extLst>
              <a:ext uri="{FF2B5EF4-FFF2-40B4-BE49-F238E27FC236}">
                <a16:creationId xmlns:a16="http://schemas.microsoft.com/office/drawing/2014/main" id="{FC02B44A-46FB-407B-8D5C-A5F70FE13D27}"/>
              </a:ext>
            </a:extLst>
          </p:cNvPr>
          <p:cNvSpPr/>
          <p:nvPr/>
        </p:nvSpPr>
        <p:spPr>
          <a:xfrm>
            <a:off x="1620742" y="3429000"/>
            <a:ext cx="3460141" cy="2572247"/>
          </a:xfrm>
          <a:prstGeom prst="verticalScroll">
            <a:avLst/>
          </a:prstGeom>
        </p:spPr>
        <p:style>
          <a:lnRef idx="2">
            <a:schemeClr val="accent6"/>
          </a:lnRef>
          <a:fillRef idx="1">
            <a:schemeClr val="lt1"/>
          </a:fillRef>
          <a:effectRef idx="0">
            <a:schemeClr val="accent6"/>
          </a:effectRef>
          <a:fontRef idx="minor">
            <a:schemeClr val="dk1"/>
          </a:fontRef>
        </p:style>
        <p:txBody>
          <a:bodyPr rtlCol="0" anchor="t" anchorCtr="0"/>
          <a:lstStyle/>
          <a:p>
            <a:r>
              <a:rPr kumimoji="1" lang="en-US" altLang="ja-JP" sz="2400" dirty="0"/>
              <a:t>[</a:t>
            </a:r>
            <a:r>
              <a:rPr kumimoji="1" lang="ja-JP" altLang="en-US" sz="2400" dirty="0"/>
              <a:t>自動車の設計</a:t>
            </a:r>
            <a:r>
              <a:rPr lang="ja-JP" altLang="en-US" sz="2400" dirty="0"/>
              <a:t>図</a:t>
            </a:r>
            <a:r>
              <a:rPr lang="en-US" altLang="ja-JP" sz="2400" dirty="0"/>
              <a:t>]</a:t>
            </a:r>
          </a:p>
          <a:p>
            <a:r>
              <a:rPr kumimoji="1" lang="ja-JP" altLang="en-US" sz="2400" dirty="0"/>
              <a:t>・燃料</a:t>
            </a:r>
            <a:endParaRPr kumimoji="1" lang="en-US" altLang="ja-JP" sz="2400" dirty="0"/>
          </a:p>
          <a:p>
            <a:r>
              <a:rPr lang="ja-JP" altLang="en-US" sz="2400" dirty="0"/>
              <a:t>・タイヤ</a:t>
            </a:r>
            <a:endParaRPr lang="en-US" altLang="ja-JP" sz="2400" dirty="0"/>
          </a:p>
          <a:p>
            <a:r>
              <a:rPr kumimoji="1" lang="ja-JP" altLang="en-US" sz="2400" b="1" dirty="0"/>
              <a:t>・アクセル</a:t>
            </a:r>
            <a:r>
              <a:rPr kumimoji="1" lang="en-US" altLang="ja-JP" sz="2400" b="1" dirty="0"/>
              <a:t>(</a:t>
            </a:r>
            <a:r>
              <a:rPr kumimoji="1" lang="ja-JP" altLang="en-US" sz="2400" b="1" dirty="0"/>
              <a:t>操作</a:t>
            </a:r>
            <a:r>
              <a:rPr kumimoji="1" lang="en-US" altLang="ja-JP" sz="2400" b="1" dirty="0"/>
              <a:t>)</a:t>
            </a:r>
          </a:p>
          <a:p>
            <a:r>
              <a:rPr lang="ja-JP" altLang="en-US" sz="2400" b="1" dirty="0"/>
              <a:t>・ブレーキ</a:t>
            </a:r>
            <a:r>
              <a:rPr lang="en-US" altLang="ja-JP" sz="2400" b="1" dirty="0"/>
              <a:t>(</a:t>
            </a:r>
            <a:r>
              <a:rPr lang="ja-JP" altLang="en-US" sz="2400" b="1" dirty="0"/>
              <a:t>操作</a:t>
            </a:r>
            <a:r>
              <a:rPr lang="en-US" altLang="ja-JP" sz="2400" b="1" dirty="0"/>
              <a:t>)</a:t>
            </a:r>
            <a:endParaRPr kumimoji="1" lang="ja-JP" altLang="en-US" sz="2400" b="1" dirty="0"/>
          </a:p>
        </p:txBody>
      </p:sp>
      <p:sp>
        <p:nvSpPr>
          <p:cNvPr id="5" name="スクロール: 縦 4">
            <a:extLst>
              <a:ext uri="{FF2B5EF4-FFF2-40B4-BE49-F238E27FC236}">
                <a16:creationId xmlns:a16="http://schemas.microsoft.com/office/drawing/2014/main" id="{C14E8624-E3B9-4EC5-975F-F6B52C0C3ABC}"/>
              </a:ext>
            </a:extLst>
          </p:cNvPr>
          <p:cNvSpPr/>
          <p:nvPr/>
        </p:nvSpPr>
        <p:spPr>
          <a:xfrm>
            <a:off x="6198042" y="3429000"/>
            <a:ext cx="4146605" cy="2882901"/>
          </a:xfrm>
          <a:prstGeom prst="verticalScroll">
            <a:avLst/>
          </a:prstGeom>
        </p:spPr>
        <p:style>
          <a:lnRef idx="2">
            <a:schemeClr val="accent6"/>
          </a:lnRef>
          <a:fillRef idx="1">
            <a:schemeClr val="lt1"/>
          </a:fillRef>
          <a:effectRef idx="0">
            <a:schemeClr val="accent6"/>
          </a:effectRef>
          <a:fontRef idx="minor">
            <a:schemeClr val="dk1"/>
          </a:fontRef>
        </p:style>
        <p:txBody>
          <a:bodyPr rtlCol="0" anchor="t" anchorCtr="0"/>
          <a:lstStyle/>
          <a:p>
            <a:r>
              <a:rPr kumimoji="1" lang="en-US" altLang="ja-JP" sz="2400" dirty="0"/>
              <a:t>[Hoge</a:t>
            </a:r>
            <a:r>
              <a:rPr kumimoji="1" lang="ja-JP" altLang="en-US" sz="2400" dirty="0"/>
              <a:t>クラス</a:t>
            </a:r>
            <a:r>
              <a:rPr lang="en-US" altLang="ja-JP" sz="2400" dirty="0"/>
              <a:t>]</a:t>
            </a:r>
          </a:p>
          <a:p>
            <a:pPr lvl="1"/>
            <a:r>
              <a:rPr lang="en-US" altLang="ja-JP" sz="2400" dirty="0"/>
              <a:t>int x;</a:t>
            </a:r>
          </a:p>
          <a:p>
            <a:pPr lvl="1"/>
            <a:r>
              <a:rPr kumimoji="1" lang="en-US" altLang="ja-JP" sz="2400" dirty="0"/>
              <a:t>int y;</a:t>
            </a:r>
          </a:p>
          <a:p>
            <a:pPr lvl="1"/>
            <a:r>
              <a:rPr lang="en-US" altLang="ja-JP" sz="2400" b="1" dirty="0"/>
              <a:t>int  f() {</a:t>
            </a:r>
          </a:p>
          <a:p>
            <a:pPr lvl="2"/>
            <a:r>
              <a:rPr lang="en-US" altLang="ja-JP" sz="2400" b="1" dirty="0"/>
              <a:t>return (x + y);</a:t>
            </a:r>
          </a:p>
          <a:p>
            <a:pPr lvl="1"/>
            <a:r>
              <a:rPr kumimoji="1" lang="en-US" altLang="ja-JP" sz="2400" b="1" dirty="0"/>
              <a:t>}</a:t>
            </a:r>
            <a:endParaRPr kumimoji="1" lang="ja-JP" altLang="en-US" sz="2400" b="1" dirty="0"/>
          </a:p>
        </p:txBody>
      </p:sp>
    </p:spTree>
    <p:extLst>
      <p:ext uri="{BB962C8B-B14F-4D97-AF65-F5344CB8AC3E}">
        <p14:creationId xmlns:p14="http://schemas.microsoft.com/office/powerpoint/2010/main" val="550004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33D922-44F1-412B-BD4B-7E9CD49D029F}"/>
              </a:ext>
            </a:extLst>
          </p:cNvPr>
          <p:cNvSpPr>
            <a:spLocks noGrp="1"/>
          </p:cNvSpPr>
          <p:nvPr>
            <p:ph type="title"/>
          </p:nvPr>
        </p:nvSpPr>
        <p:spPr/>
        <p:txBody>
          <a:bodyPr/>
          <a:lstStyle/>
          <a:p>
            <a:r>
              <a:rPr kumimoji="1" lang="ja-JP" altLang="en-US" dirty="0"/>
              <a:t>メンバ関数の呼び出し</a:t>
            </a:r>
          </a:p>
        </p:txBody>
      </p:sp>
      <p:sp>
        <p:nvSpPr>
          <p:cNvPr id="3" name="コンテンツ プレースホルダー 2">
            <a:extLst>
              <a:ext uri="{FF2B5EF4-FFF2-40B4-BE49-F238E27FC236}">
                <a16:creationId xmlns:a16="http://schemas.microsoft.com/office/drawing/2014/main" id="{825BD97C-9911-4066-9729-F80EF2522011}"/>
              </a:ext>
            </a:extLst>
          </p:cNvPr>
          <p:cNvSpPr>
            <a:spLocks noGrp="1"/>
          </p:cNvSpPr>
          <p:nvPr>
            <p:ph idx="1"/>
          </p:nvPr>
        </p:nvSpPr>
        <p:spPr>
          <a:xfrm>
            <a:off x="838200" y="1825625"/>
            <a:ext cx="10515600" cy="4351338"/>
          </a:xfrm>
        </p:spPr>
        <p:txBody>
          <a:bodyPr/>
          <a:lstStyle/>
          <a:p>
            <a:pPr marL="0" indent="0">
              <a:buNone/>
            </a:pP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5183FB7-6F92-4E86-91B3-532CF7B0B454}"/>
              </a:ext>
            </a:extLst>
          </p:cNvPr>
          <p:cNvSpPr/>
          <p:nvPr/>
        </p:nvSpPr>
        <p:spPr>
          <a:xfrm>
            <a:off x="2759189" y="2271975"/>
            <a:ext cx="6673622" cy="707886"/>
          </a:xfrm>
          <a:prstGeom prst="rect">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wrap="none">
            <a:spAutoFit/>
          </a:bodyPr>
          <a:lstStyle/>
          <a:p>
            <a:pPr lvl="0"/>
            <a:r>
              <a:rPr lang="ja-JP" altLang="en-US" sz="4000" dirty="0">
                <a:solidFill>
                  <a:srgbClr val="000000"/>
                </a:solidFill>
                <a:latin typeface="Consolas" panose="020B0609020204030204" pitchFamily="49" charset="0"/>
              </a:rPr>
              <a:t>インスタンス</a:t>
            </a:r>
            <a:r>
              <a:rPr lang="en-US" altLang="ja-JP" sz="4000" dirty="0">
                <a:solidFill>
                  <a:srgbClr val="000000"/>
                </a:solidFill>
                <a:latin typeface="Consolas" panose="020B0609020204030204" pitchFamily="49" charset="0"/>
              </a:rPr>
              <a:t>.</a:t>
            </a:r>
            <a:r>
              <a:rPr lang="ja-JP" altLang="en-US" sz="4000" dirty="0">
                <a:solidFill>
                  <a:srgbClr val="000000"/>
                </a:solidFill>
                <a:latin typeface="Consolas" panose="020B0609020204030204" pitchFamily="49" charset="0"/>
              </a:rPr>
              <a:t>メンバ</a:t>
            </a:r>
            <a:r>
              <a:rPr lang="en-US" altLang="ja-JP" sz="4000" dirty="0">
                <a:solidFill>
                  <a:srgbClr val="000000"/>
                </a:solidFill>
                <a:latin typeface="Consolas" panose="020B0609020204030204" pitchFamily="49" charset="0"/>
              </a:rPr>
              <a:t>(</a:t>
            </a:r>
            <a:r>
              <a:rPr lang="ja-JP" altLang="en-US" sz="4000" dirty="0">
                <a:solidFill>
                  <a:srgbClr val="000000"/>
                </a:solidFill>
                <a:latin typeface="Consolas" panose="020B0609020204030204" pitchFamily="49" charset="0"/>
              </a:rPr>
              <a:t>引数</a:t>
            </a:r>
            <a:r>
              <a:rPr lang="en-US" altLang="ja-JP" sz="4000" dirty="0">
                <a:solidFill>
                  <a:srgbClr val="000000"/>
                </a:solidFill>
                <a:latin typeface="Consolas" panose="020B0609020204030204" pitchFamily="49" charset="0"/>
              </a:rPr>
              <a:t>)</a:t>
            </a:r>
          </a:p>
        </p:txBody>
      </p:sp>
      <p:sp>
        <p:nvSpPr>
          <p:cNvPr id="5" name="正方形/長方形 4">
            <a:extLst>
              <a:ext uri="{FF2B5EF4-FFF2-40B4-BE49-F238E27FC236}">
                <a16:creationId xmlns:a16="http://schemas.microsoft.com/office/drawing/2014/main" id="{1B47A9AD-CFC3-4746-A0F5-2E8B8CB58C06}"/>
              </a:ext>
            </a:extLst>
          </p:cNvPr>
          <p:cNvSpPr/>
          <p:nvPr/>
        </p:nvSpPr>
        <p:spPr>
          <a:xfrm>
            <a:off x="3792944" y="4136231"/>
            <a:ext cx="3742414" cy="1569660"/>
          </a:xfrm>
          <a:prstGeom prst="rect">
            <a:avLst/>
          </a:prstGeom>
        </p:spPr>
        <p:txBody>
          <a:bodyPr wrap="square">
            <a:spAutoFit/>
          </a:bodyPr>
          <a:lstStyle/>
          <a:p>
            <a:r>
              <a:rPr lang="en-US" altLang="ja-JP" sz="3200" dirty="0" err="1">
                <a:solidFill>
                  <a:srgbClr val="000000"/>
                </a:solidFill>
                <a:latin typeface="Consolas" panose="020B0609020204030204" pitchFamily="49" charset="0"/>
              </a:rPr>
              <a:t>v.push_back</a:t>
            </a:r>
            <a:r>
              <a:rPr lang="en-US" altLang="ja-JP" sz="3200" dirty="0">
                <a:solidFill>
                  <a:srgbClr val="000000"/>
                </a:solidFill>
                <a:latin typeface="Consolas" panose="020B0609020204030204" pitchFamily="49" charset="0"/>
              </a:rPr>
              <a:t>(</a:t>
            </a:r>
            <a:r>
              <a:rPr lang="en-US" altLang="ja-JP" sz="3200" dirty="0">
                <a:solidFill>
                  <a:srgbClr val="09885A"/>
                </a:solidFill>
                <a:latin typeface="Consolas" panose="020B0609020204030204" pitchFamily="49" charset="0"/>
              </a:rPr>
              <a:t>1</a:t>
            </a:r>
            <a:r>
              <a:rPr lang="en-US" altLang="ja-JP" sz="3200" dirty="0">
                <a:solidFill>
                  <a:srgbClr val="000000"/>
                </a:solidFill>
                <a:latin typeface="Consolas" panose="020B0609020204030204" pitchFamily="49" charset="0"/>
              </a:rPr>
              <a:t>);</a:t>
            </a:r>
          </a:p>
          <a:p>
            <a:r>
              <a:rPr lang="en-US" altLang="ja-JP" sz="3200" dirty="0" err="1">
                <a:solidFill>
                  <a:srgbClr val="000000"/>
                </a:solidFill>
                <a:latin typeface="Consolas" panose="020B0609020204030204" pitchFamily="49" charset="0"/>
              </a:rPr>
              <a:t>v.size</a:t>
            </a:r>
            <a:r>
              <a:rPr lang="en-US" altLang="ja-JP" sz="3200" dirty="0">
                <a:solidFill>
                  <a:srgbClr val="000000"/>
                </a:solidFill>
                <a:latin typeface="Consolas" panose="020B0609020204030204" pitchFamily="49" charset="0"/>
              </a:rPr>
              <a:t>();</a:t>
            </a:r>
          </a:p>
          <a:p>
            <a:r>
              <a:rPr lang="en-US" altLang="ja-JP" sz="3200" dirty="0" err="1">
                <a:solidFill>
                  <a:srgbClr val="000000"/>
                </a:solidFill>
                <a:latin typeface="Consolas" panose="020B0609020204030204" pitchFamily="49" charset="0"/>
              </a:rPr>
              <a:t>s.substr</a:t>
            </a:r>
            <a:r>
              <a:rPr lang="en-US" altLang="ja-JP" sz="3200" dirty="0">
                <a:solidFill>
                  <a:srgbClr val="000000"/>
                </a:solidFill>
                <a:latin typeface="Consolas" panose="020B0609020204030204" pitchFamily="49" charset="0"/>
              </a:rPr>
              <a:t>(</a:t>
            </a:r>
            <a:r>
              <a:rPr lang="en-US" altLang="ja-JP" sz="3200" dirty="0">
                <a:solidFill>
                  <a:srgbClr val="09885A"/>
                </a:solidFill>
                <a:latin typeface="Consolas" panose="020B0609020204030204" pitchFamily="49" charset="0"/>
              </a:rPr>
              <a:t>2</a:t>
            </a:r>
            <a:r>
              <a:rPr lang="en-US" altLang="ja-JP" sz="3200" dirty="0">
                <a:solidFill>
                  <a:srgbClr val="000000"/>
                </a:solidFill>
                <a:latin typeface="Consolas" panose="020B0609020204030204" pitchFamily="49" charset="0"/>
              </a:rPr>
              <a:t>, </a:t>
            </a:r>
            <a:r>
              <a:rPr lang="en-US" altLang="ja-JP" sz="3200" dirty="0">
                <a:solidFill>
                  <a:srgbClr val="09885A"/>
                </a:solidFill>
                <a:latin typeface="Consolas" panose="020B0609020204030204" pitchFamily="49" charset="0"/>
              </a:rPr>
              <a:t>6</a:t>
            </a:r>
            <a:r>
              <a:rPr lang="en-US" altLang="ja-JP" sz="3200" dirty="0">
                <a:solidFill>
                  <a:srgbClr val="000000"/>
                </a:solidFill>
                <a:latin typeface="Consolas" panose="020B0609020204030204" pitchFamily="49" charset="0"/>
              </a:rPr>
              <a:t>);</a:t>
            </a:r>
          </a:p>
        </p:txBody>
      </p:sp>
      <p:sp>
        <p:nvSpPr>
          <p:cNvPr id="6" name="テキスト ボックス 5">
            <a:extLst>
              <a:ext uri="{FF2B5EF4-FFF2-40B4-BE49-F238E27FC236}">
                <a16:creationId xmlns:a16="http://schemas.microsoft.com/office/drawing/2014/main" id="{3493D808-3783-4697-B79E-9D06748F0AC0}"/>
              </a:ext>
            </a:extLst>
          </p:cNvPr>
          <p:cNvSpPr txBox="1"/>
          <p:nvPr/>
        </p:nvSpPr>
        <p:spPr>
          <a:xfrm>
            <a:off x="2759189" y="3478074"/>
            <a:ext cx="3315694" cy="523220"/>
          </a:xfrm>
          <a:prstGeom prst="rect">
            <a:avLst/>
          </a:prstGeom>
          <a:noFill/>
        </p:spPr>
        <p:txBody>
          <a:bodyPr wrap="square" rtlCol="0">
            <a:spAutoFit/>
          </a:bodyPr>
          <a:lstStyle/>
          <a:p>
            <a:r>
              <a:rPr kumimoji="1" lang="ja-JP" altLang="en-US" sz="2800" dirty="0"/>
              <a:t>こんな感じで使う</a:t>
            </a:r>
            <a:r>
              <a:rPr kumimoji="1" lang="en-US" altLang="ja-JP" sz="2800" dirty="0"/>
              <a:t>:</a:t>
            </a:r>
            <a:endParaRPr kumimoji="1" lang="ja-JP" altLang="en-US" sz="2800" dirty="0"/>
          </a:p>
        </p:txBody>
      </p:sp>
    </p:spTree>
    <p:extLst>
      <p:ext uri="{BB962C8B-B14F-4D97-AF65-F5344CB8AC3E}">
        <p14:creationId xmlns:p14="http://schemas.microsoft.com/office/powerpoint/2010/main" val="3203702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80E422-8D27-4958-9079-7F5FC5E5C9CF}"/>
              </a:ext>
            </a:extLst>
          </p:cNvPr>
          <p:cNvSpPr>
            <a:spLocks noGrp="1"/>
          </p:cNvSpPr>
          <p:nvPr>
            <p:ph type="title"/>
          </p:nvPr>
        </p:nvSpPr>
        <p:spPr/>
        <p:txBody>
          <a:bodyPr/>
          <a:lstStyle/>
          <a:p>
            <a:r>
              <a:rPr kumimoji="1" lang="ja-JP" altLang="en-US" dirty="0"/>
              <a:t>実際のプログラム</a:t>
            </a:r>
          </a:p>
        </p:txBody>
      </p:sp>
      <p:sp>
        <p:nvSpPr>
          <p:cNvPr id="3" name="コンテンツ プレースホルダー 2">
            <a:extLst>
              <a:ext uri="{FF2B5EF4-FFF2-40B4-BE49-F238E27FC236}">
                <a16:creationId xmlns:a16="http://schemas.microsoft.com/office/drawing/2014/main" id="{C14720E4-4A2A-497D-9D08-F7E168D11BDE}"/>
              </a:ext>
            </a:extLst>
          </p:cNvPr>
          <p:cNvSpPr>
            <a:spLocks noGrp="1"/>
          </p:cNvSpPr>
          <p:nvPr>
            <p:ph idx="1"/>
          </p:nvPr>
        </p:nvSpPr>
        <p:spPr/>
        <p:txBody>
          <a:bodyPr/>
          <a:lstStyle/>
          <a:p>
            <a:r>
              <a:rPr kumimoji="1" lang="ja-JP" altLang="en-US" dirty="0"/>
              <a:t>競プロでクラスを書くことはあまりない</a:t>
            </a:r>
            <a:endParaRPr lang="en-US" altLang="ja-JP" dirty="0"/>
          </a:p>
          <a:p>
            <a:pPr>
              <a:buFont typeface="Wingdings" panose="05000000000000000000" pitchFamily="2" charset="2"/>
              <a:buChar char="Ø"/>
            </a:pPr>
            <a:r>
              <a:rPr kumimoji="1" lang="ja-JP" altLang="en-US" dirty="0"/>
              <a:t>ライブラリを自作する際に使うことがあるくらい</a:t>
            </a:r>
            <a:endParaRPr kumimoji="1" lang="en-US" altLang="ja-JP" dirty="0"/>
          </a:p>
          <a:p>
            <a:r>
              <a:rPr kumimoji="1" lang="ja-JP" altLang="en-US" dirty="0"/>
              <a:t>詳しい文法は割愛</a:t>
            </a:r>
            <a:endParaRPr kumimoji="1" lang="en-US" altLang="ja-JP" dirty="0"/>
          </a:p>
          <a:p>
            <a:pPr>
              <a:buFont typeface="Wingdings" panose="05000000000000000000" pitchFamily="2" charset="2"/>
              <a:buChar char="Ø"/>
            </a:pPr>
            <a:r>
              <a:rPr kumimoji="1" lang="ja-JP" altLang="en-US" dirty="0"/>
              <a:t>雰囲気だけで読んでください</a:t>
            </a:r>
          </a:p>
        </p:txBody>
      </p:sp>
    </p:spTree>
    <p:extLst>
      <p:ext uri="{BB962C8B-B14F-4D97-AF65-F5344CB8AC3E}">
        <p14:creationId xmlns:p14="http://schemas.microsoft.com/office/powerpoint/2010/main" val="693004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CD94F88-95AB-4079-8778-89F59D19D3FC}"/>
              </a:ext>
            </a:extLst>
          </p:cNvPr>
          <p:cNvSpPr/>
          <p:nvPr/>
        </p:nvSpPr>
        <p:spPr>
          <a:xfrm>
            <a:off x="702366" y="289679"/>
            <a:ext cx="6096000" cy="6524863"/>
          </a:xfrm>
          <a:prstGeom prst="rect">
            <a:avLst/>
          </a:prstGeom>
        </p:spPr>
        <p:txBody>
          <a:bodyPr>
            <a:spAutoFit/>
          </a:bodyPr>
          <a:lstStyle/>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&lt;iostream&gt;</a:t>
            </a:r>
            <a:endParaRPr lang="en-US" altLang="ja-JP" sz="2000" dirty="0">
              <a:solidFill>
                <a:srgbClr val="000000"/>
              </a:solidFill>
              <a:latin typeface="Consolas" panose="020B0609020204030204" pitchFamily="49" charset="0"/>
            </a:endParaRP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using</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namespace</a:t>
            </a:r>
            <a:r>
              <a:rPr lang="en-US" altLang="ja-JP" sz="2000" dirty="0">
                <a:solidFill>
                  <a:srgbClr val="000000"/>
                </a:solidFill>
                <a:latin typeface="Consolas" panose="020B0609020204030204" pitchFamily="49" charset="0"/>
              </a:rPr>
              <a:t> std;</a:t>
            </a: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class</a:t>
            </a:r>
            <a:r>
              <a:rPr lang="en-US" altLang="ja-JP" sz="2000" dirty="0">
                <a:solidFill>
                  <a:srgbClr val="000000"/>
                </a:solidFill>
                <a:latin typeface="Consolas" panose="020B0609020204030204" pitchFamily="49" charset="0"/>
              </a:rPr>
              <a:t> Hoge {</a:t>
            </a:r>
          </a:p>
          <a:p>
            <a:pPr lvl="1"/>
            <a:r>
              <a:rPr lang="en-US" altLang="ja-JP" sz="2000" dirty="0">
                <a:solidFill>
                  <a:srgbClr val="0000FF"/>
                </a:solidFill>
                <a:latin typeface="Consolas" panose="020B0609020204030204" pitchFamily="49" charset="0"/>
              </a:rPr>
              <a:t>public:</a:t>
            </a:r>
            <a:endParaRPr lang="en-US" altLang="ja-JP" sz="2000" dirty="0">
              <a:solidFill>
                <a:srgbClr val="000000"/>
              </a:solidFill>
              <a:latin typeface="Consolas" panose="020B0609020204030204" pitchFamily="49" charset="0"/>
            </a:endParaRPr>
          </a:p>
          <a:p>
            <a:pPr lvl="1"/>
            <a:r>
              <a:rPr lang="en-US" altLang="ja-JP" sz="2000" dirty="0">
                <a:solidFill>
                  <a:srgbClr val="0000FF"/>
                </a:solidFill>
                <a:latin typeface="Consolas" panose="020B0609020204030204" pitchFamily="49" charset="0"/>
              </a:rPr>
              <a:t>void</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setX</a:t>
            </a:r>
            <a:r>
              <a:rPr lang="en-US" altLang="ja-JP" sz="2000" dirty="0">
                <a:solidFill>
                  <a:srgbClr val="000000"/>
                </a:solidFill>
                <a:latin typeface="Consolas" panose="020B0609020204030204" pitchFamily="49" charset="0"/>
              </a:rPr>
              <a:t>(</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n) {</a:t>
            </a:r>
          </a:p>
          <a:p>
            <a:pPr lvl="2"/>
            <a:r>
              <a:rPr lang="en-US" altLang="ja-JP" sz="2000" dirty="0">
                <a:solidFill>
                  <a:srgbClr val="000000"/>
                </a:solidFill>
                <a:latin typeface="Consolas" panose="020B0609020204030204" pitchFamily="49" charset="0"/>
              </a:rPr>
              <a:t>x = n;</a:t>
            </a:r>
          </a:p>
          <a:p>
            <a:pPr lvl="1"/>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void</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setY</a:t>
            </a:r>
            <a:r>
              <a:rPr lang="en-US" altLang="ja-JP" sz="2000" dirty="0">
                <a:solidFill>
                  <a:srgbClr val="000000"/>
                </a:solidFill>
                <a:latin typeface="Consolas" panose="020B0609020204030204" pitchFamily="49" charset="0"/>
              </a:rPr>
              <a:t>(</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n) {</a:t>
            </a:r>
          </a:p>
          <a:p>
            <a:pPr lvl="2"/>
            <a:r>
              <a:rPr lang="en-US" altLang="ja-JP" sz="2000" dirty="0">
                <a:solidFill>
                  <a:srgbClr val="000000"/>
                </a:solidFill>
                <a:latin typeface="Consolas" panose="020B0609020204030204" pitchFamily="49" charset="0"/>
              </a:rPr>
              <a:t>y = n;</a:t>
            </a:r>
          </a:p>
          <a:p>
            <a:pPr lvl="1"/>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getSum</a:t>
            </a:r>
            <a:r>
              <a:rPr lang="en-US" altLang="ja-JP" sz="2000" dirty="0">
                <a:solidFill>
                  <a:srgbClr val="000000"/>
                </a:solidFill>
                <a:latin typeface="Consolas" panose="020B0609020204030204" pitchFamily="49" charset="0"/>
              </a:rPr>
              <a:t>() {</a:t>
            </a:r>
          </a:p>
          <a:p>
            <a:pPr lvl="2"/>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(x + y);</a:t>
            </a:r>
          </a:p>
          <a:p>
            <a:pPr lvl="1"/>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private:</a:t>
            </a:r>
            <a:endParaRPr lang="en-US" altLang="ja-JP" sz="2000" dirty="0">
              <a:solidFill>
                <a:srgbClr val="000000"/>
              </a:solidFill>
              <a:latin typeface="Consolas" panose="020B0609020204030204" pitchFamily="49" charset="0"/>
            </a:endParaRP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x;</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y;</a:t>
            </a:r>
          </a:p>
          <a:p>
            <a:r>
              <a:rPr lang="en-US" altLang="ja-JP" sz="2000" dirty="0">
                <a:solidFill>
                  <a:srgbClr val="000000"/>
                </a:solidFill>
                <a:latin typeface="Consolas" panose="020B0609020204030204" pitchFamily="49" charset="0"/>
              </a:rPr>
              <a:t>};</a:t>
            </a:r>
          </a:p>
          <a:p>
            <a:endParaRPr lang="en-US" altLang="ja-JP" sz="2000" dirty="0">
              <a:solidFill>
                <a:srgbClr val="000000"/>
              </a:solidFill>
              <a:latin typeface="Consolas" panose="020B0609020204030204" pitchFamily="49" charset="0"/>
            </a:endParaRPr>
          </a:p>
        </p:txBody>
      </p:sp>
      <p:sp>
        <p:nvSpPr>
          <p:cNvPr id="5" name="正方形/長方形 4">
            <a:extLst>
              <a:ext uri="{FF2B5EF4-FFF2-40B4-BE49-F238E27FC236}">
                <a16:creationId xmlns:a16="http://schemas.microsoft.com/office/drawing/2014/main" id="{84FF1777-7F38-45C7-9DB5-E8D525B94143}"/>
              </a:ext>
            </a:extLst>
          </p:cNvPr>
          <p:cNvSpPr/>
          <p:nvPr/>
        </p:nvSpPr>
        <p:spPr>
          <a:xfrm>
            <a:off x="6096000" y="289679"/>
            <a:ext cx="6096000" cy="3447098"/>
          </a:xfrm>
          <a:prstGeom prst="rect">
            <a:avLst/>
          </a:prstGeom>
        </p:spPr>
        <p:txBody>
          <a:bodyPr>
            <a:spAutoFit/>
          </a:bodyPr>
          <a:lstStyle/>
          <a:p>
            <a:pPr lvl="0"/>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a:t>
            </a:r>
          </a:p>
          <a:p>
            <a:pPr lvl="0"/>
            <a:r>
              <a:rPr lang="en-US" altLang="ja-JP" sz="2000" dirty="0">
                <a:solidFill>
                  <a:srgbClr val="000000"/>
                </a:solidFill>
                <a:latin typeface="Consolas" panose="020B0609020204030204" pitchFamily="49" charset="0"/>
              </a:rPr>
              <a:t>{</a:t>
            </a:r>
          </a:p>
          <a:p>
            <a:pPr lvl="1"/>
            <a:r>
              <a:rPr lang="en-US" altLang="ja-JP" sz="2000" dirty="0">
                <a:solidFill>
                  <a:srgbClr val="000000"/>
                </a:solidFill>
                <a:latin typeface="Consolas" panose="020B0609020204030204" pitchFamily="49" charset="0"/>
              </a:rPr>
              <a:t>Hoge h;</a:t>
            </a:r>
          </a:p>
          <a:p>
            <a:pPr lvl="1"/>
            <a:br>
              <a:rPr lang="en-US" altLang="ja-JP" sz="2000" dirty="0">
                <a:solidFill>
                  <a:srgbClr val="000000"/>
                </a:solidFill>
                <a:latin typeface="Consolas" panose="020B0609020204030204" pitchFamily="49" charset="0"/>
              </a:rPr>
            </a:br>
            <a:r>
              <a:rPr lang="en-US" altLang="ja-JP" sz="2000" dirty="0" err="1">
                <a:solidFill>
                  <a:srgbClr val="000000"/>
                </a:solidFill>
                <a:latin typeface="Consolas" panose="020B0609020204030204" pitchFamily="49" charset="0"/>
              </a:rPr>
              <a:t>h.setX</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12</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h.setY</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23</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cout</a:t>
            </a:r>
            <a:r>
              <a:rPr lang="en-US" altLang="ja-JP" sz="2000" dirty="0">
                <a:solidFill>
                  <a:srgbClr val="000000"/>
                </a:solidFill>
                <a:latin typeface="Consolas" panose="020B0609020204030204" pitchFamily="49" charset="0"/>
              </a:rPr>
              <a:t> &lt;&lt; </a:t>
            </a:r>
            <a:r>
              <a:rPr lang="en-US" altLang="ja-JP" sz="2000" dirty="0" err="1">
                <a:solidFill>
                  <a:srgbClr val="000000"/>
                </a:solidFill>
                <a:latin typeface="Consolas" panose="020B0609020204030204" pitchFamily="49" charset="0"/>
              </a:rPr>
              <a:t>h.getSum</a:t>
            </a:r>
            <a:r>
              <a:rPr lang="en-US" altLang="ja-JP" sz="2000" dirty="0">
                <a:solidFill>
                  <a:srgbClr val="000000"/>
                </a:solidFill>
                <a:latin typeface="Consolas" panose="020B0609020204030204" pitchFamily="49" charset="0"/>
              </a:rPr>
              <a:t>() &lt;&lt; </a:t>
            </a:r>
            <a:r>
              <a:rPr lang="en-US" altLang="ja-JP" sz="2000" dirty="0" err="1">
                <a:solidFill>
                  <a:srgbClr val="000000"/>
                </a:solidFill>
                <a:latin typeface="Consolas" panose="020B0609020204030204" pitchFamily="49" charset="0"/>
              </a:rPr>
              <a:t>endl</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pPr lvl="0"/>
            <a:r>
              <a:rPr lang="en-US" altLang="ja-JP" sz="2000" dirty="0">
                <a:solidFill>
                  <a:srgbClr val="000000"/>
                </a:solidFill>
                <a:latin typeface="Consolas" panose="020B0609020204030204" pitchFamily="49" charset="0"/>
              </a:rPr>
              <a:t>}</a:t>
            </a:r>
            <a:endParaRPr lang="ja-JP" altLang="en-US" sz="2000" dirty="0"/>
          </a:p>
        </p:txBody>
      </p:sp>
      <p:graphicFrame>
        <p:nvGraphicFramePr>
          <p:cNvPr id="6" name="表 5">
            <a:extLst>
              <a:ext uri="{FF2B5EF4-FFF2-40B4-BE49-F238E27FC236}">
                <a16:creationId xmlns:a16="http://schemas.microsoft.com/office/drawing/2014/main" id="{8A12F85D-2E87-4FA6-AAB1-924EA4DABF7D}"/>
              </a:ext>
            </a:extLst>
          </p:cNvPr>
          <p:cNvGraphicFramePr>
            <a:graphicFrameLocks noGrp="1"/>
          </p:cNvGraphicFramePr>
          <p:nvPr>
            <p:extLst>
              <p:ext uri="{D42A27DB-BD31-4B8C-83A1-F6EECF244321}">
                <p14:modId xmlns:p14="http://schemas.microsoft.com/office/powerpoint/2010/main" val="3120668586"/>
              </p:ext>
            </p:extLst>
          </p:nvPr>
        </p:nvGraphicFramePr>
        <p:xfrm>
          <a:off x="6096000" y="5275764"/>
          <a:ext cx="5394518" cy="822960"/>
        </p:xfrm>
        <a:graphic>
          <a:graphicData uri="http://schemas.openxmlformats.org/drawingml/2006/table">
            <a:tbl>
              <a:tblPr firstRow="1" bandRow="1">
                <a:tableStyleId>{073A0DAA-6AF3-43AB-8588-CEC1D06C72B9}</a:tableStyleId>
              </a:tblPr>
              <a:tblGrid>
                <a:gridCol w="5394518">
                  <a:extLst>
                    <a:ext uri="{9D8B030D-6E8A-4147-A177-3AD203B41FA5}">
                      <a16:colId xmlns:a16="http://schemas.microsoft.com/office/drawing/2014/main" val="3099017859"/>
                    </a:ext>
                  </a:extLst>
                </a:gridCol>
              </a:tblGrid>
              <a:tr h="370840">
                <a:tc>
                  <a:txBody>
                    <a:bodyPr/>
                    <a:lstStyle/>
                    <a:p>
                      <a:r>
                        <a:rPr kumimoji="1" lang="en-US" altLang="ja-JP" sz="4800" dirty="0"/>
                        <a:t>35</a:t>
                      </a:r>
                      <a:endParaRPr kumimoji="1" lang="ja-JP" altLang="en-US" sz="4800" dirty="0"/>
                    </a:p>
                  </a:txBody>
                  <a:tcPr/>
                </a:tc>
                <a:extLst>
                  <a:ext uri="{0D108BD9-81ED-4DB2-BD59-A6C34878D82A}">
                    <a16:rowId xmlns:a16="http://schemas.microsoft.com/office/drawing/2014/main" val="407394862"/>
                  </a:ext>
                </a:extLst>
              </a:tr>
            </a:tbl>
          </a:graphicData>
        </a:graphic>
      </p:graphicFrame>
    </p:spTree>
    <p:extLst>
      <p:ext uri="{BB962C8B-B14F-4D97-AF65-F5344CB8AC3E}">
        <p14:creationId xmlns:p14="http://schemas.microsoft.com/office/powerpoint/2010/main" val="2125567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0F749-56E8-4326-97F9-3936906FA059}"/>
              </a:ext>
            </a:extLst>
          </p:cNvPr>
          <p:cNvSpPr>
            <a:spLocks noGrp="1"/>
          </p:cNvSpPr>
          <p:nvPr>
            <p:ph type="title"/>
          </p:nvPr>
        </p:nvSpPr>
        <p:spPr/>
        <p:txBody>
          <a:bodyPr/>
          <a:lstStyle/>
          <a:p>
            <a:r>
              <a:rPr kumimoji="1" lang="ja-JP" altLang="en-US" dirty="0"/>
              <a:t>オブジェクト</a:t>
            </a:r>
          </a:p>
        </p:txBody>
      </p:sp>
      <p:sp>
        <p:nvSpPr>
          <p:cNvPr id="3" name="コンテンツ プレースホルダー 2">
            <a:extLst>
              <a:ext uri="{FF2B5EF4-FFF2-40B4-BE49-F238E27FC236}">
                <a16:creationId xmlns:a16="http://schemas.microsoft.com/office/drawing/2014/main" id="{C29F68B6-830C-4B3C-93FC-59BA979D1AB8}"/>
              </a:ext>
            </a:extLst>
          </p:cNvPr>
          <p:cNvSpPr>
            <a:spLocks noGrp="1"/>
          </p:cNvSpPr>
          <p:nvPr>
            <p:ph idx="1"/>
          </p:nvPr>
        </p:nvSpPr>
        <p:spPr/>
        <p:txBody>
          <a:bodyPr/>
          <a:lstStyle/>
          <a:p>
            <a:r>
              <a:rPr kumimoji="1" lang="ja-JP" altLang="en-US" dirty="0"/>
              <a:t>「オブジェクト」って何</a:t>
            </a:r>
            <a:endParaRPr kumimoji="1" lang="en-US" altLang="ja-JP" dirty="0"/>
          </a:p>
          <a:p>
            <a:pPr>
              <a:buFont typeface="Wingdings" panose="05000000000000000000" pitchFamily="2" charset="2"/>
              <a:buChar char="Ø"/>
            </a:pPr>
            <a:r>
              <a:rPr kumimoji="1" lang="ja-JP" altLang="en-US" dirty="0"/>
              <a:t>クラスによって生成された実体。</a:t>
            </a:r>
            <a:r>
              <a:rPr kumimoji="1" lang="ja-JP" altLang="en-US" b="1" dirty="0"/>
              <a:t>インスタンスと同義。</a:t>
            </a:r>
            <a:endParaRPr kumimoji="1" lang="en-US" altLang="ja-JP" b="1" dirty="0"/>
          </a:p>
          <a:p>
            <a:pPr marL="0" indent="0">
              <a:buNone/>
            </a:pPr>
            <a:endParaRPr lang="en-US" altLang="ja-JP" b="1" dirty="0"/>
          </a:p>
          <a:p>
            <a:pPr marL="0" indent="0">
              <a:buNone/>
            </a:pPr>
            <a:endParaRPr kumimoji="1" lang="en-US" altLang="ja-JP" b="1" dirty="0"/>
          </a:p>
          <a:p>
            <a:pPr marL="0" indent="0">
              <a:buNone/>
            </a:pPr>
            <a:endParaRPr lang="en-US" altLang="ja-JP" b="1" dirty="0"/>
          </a:p>
          <a:p>
            <a:pPr marL="0" indent="0">
              <a:buNone/>
            </a:pPr>
            <a:r>
              <a:rPr kumimoji="1" lang="en-US" altLang="ja-JP" b="1" dirty="0"/>
              <a:t>『</a:t>
            </a:r>
            <a:r>
              <a:rPr lang="ja-JP" altLang="en-US" sz="2400" dirty="0"/>
              <a:t>クラスのインスタンスは、</a:t>
            </a:r>
            <a:r>
              <a:rPr lang="ja-JP" altLang="en-US" sz="2400" b="1" dirty="0"/>
              <a:t>オブジェクト</a:t>
            </a:r>
            <a:r>
              <a:rPr lang="en-US" altLang="ja-JP" sz="2400" dirty="0"/>
              <a:t>(object)</a:t>
            </a:r>
            <a:r>
              <a:rPr lang="ja-JP" altLang="en-US" sz="2400" dirty="0"/>
              <a:t>とも呼ばれます</a:t>
            </a:r>
            <a:r>
              <a:rPr lang="en-US" altLang="ja-JP" sz="2400" dirty="0"/>
              <a:t>』</a:t>
            </a:r>
          </a:p>
          <a:p>
            <a:pPr marL="0" indent="0">
              <a:buNone/>
            </a:pPr>
            <a:r>
              <a:rPr kumimoji="1" lang="en-US" altLang="ja-JP" sz="2400" dirty="0"/>
              <a:t>(</a:t>
            </a:r>
            <a:r>
              <a:rPr kumimoji="1" lang="ja-JP" altLang="en-US" sz="2400" dirty="0"/>
              <a:t>猫でもわかる</a:t>
            </a:r>
            <a:r>
              <a:rPr kumimoji="1" lang="en-US" altLang="ja-JP" sz="2400" dirty="0"/>
              <a:t>C++</a:t>
            </a:r>
            <a:r>
              <a:rPr kumimoji="1" lang="ja-JP" altLang="en-US" sz="2400" dirty="0"/>
              <a:t>プログラミング 初版 </a:t>
            </a:r>
            <a:r>
              <a:rPr kumimoji="1" lang="en-US" altLang="ja-JP" sz="2400" dirty="0"/>
              <a:t>P.220)</a:t>
            </a:r>
            <a:endParaRPr kumimoji="1" lang="ja-JP" altLang="en-US" dirty="0"/>
          </a:p>
        </p:txBody>
      </p:sp>
    </p:spTree>
    <p:extLst>
      <p:ext uri="{BB962C8B-B14F-4D97-AF65-F5344CB8AC3E}">
        <p14:creationId xmlns:p14="http://schemas.microsoft.com/office/powerpoint/2010/main" val="1933822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29B743-0D7A-4DD0-86C2-B21A307A89E4}"/>
              </a:ext>
            </a:extLst>
          </p:cNvPr>
          <p:cNvSpPr>
            <a:spLocks noGrp="1"/>
          </p:cNvSpPr>
          <p:nvPr>
            <p:ph type="title"/>
          </p:nvPr>
        </p:nvSpPr>
        <p:spPr/>
        <p:txBody>
          <a:bodyPr/>
          <a:lstStyle/>
          <a:p>
            <a:r>
              <a:rPr kumimoji="1" lang="en-US" altLang="ja-JP" dirty="0"/>
              <a:t>bool</a:t>
            </a:r>
            <a:r>
              <a:rPr kumimoji="1" lang="ja-JP" altLang="en-US" dirty="0"/>
              <a:t>型の紹介</a:t>
            </a:r>
          </a:p>
        </p:txBody>
      </p:sp>
      <p:sp>
        <p:nvSpPr>
          <p:cNvPr id="3" name="テキスト プレースホルダー 2">
            <a:extLst>
              <a:ext uri="{FF2B5EF4-FFF2-40B4-BE49-F238E27FC236}">
                <a16:creationId xmlns:a16="http://schemas.microsoft.com/office/drawing/2014/main" id="{3E99E0DE-78A6-4228-B3BE-D6351EBAF27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313978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A69185-2765-4533-AD88-201E4E1AD41E}"/>
              </a:ext>
            </a:extLst>
          </p:cNvPr>
          <p:cNvSpPr>
            <a:spLocks noGrp="1"/>
          </p:cNvSpPr>
          <p:nvPr>
            <p:ph type="title"/>
          </p:nvPr>
        </p:nvSpPr>
        <p:spPr/>
        <p:txBody>
          <a:bodyPr/>
          <a:lstStyle/>
          <a:p>
            <a:r>
              <a:rPr kumimoji="1" lang="en-US" altLang="ja-JP" dirty="0"/>
              <a:t>bool</a:t>
            </a:r>
            <a:r>
              <a:rPr kumimoji="1" lang="ja-JP" altLang="en-US" dirty="0"/>
              <a:t>型</a:t>
            </a:r>
          </a:p>
        </p:txBody>
      </p:sp>
      <p:sp>
        <p:nvSpPr>
          <p:cNvPr id="3" name="コンテンツ プレースホルダー 2">
            <a:extLst>
              <a:ext uri="{FF2B5EF4-FFF2-40B4-BE49-F238E27FC236}">
                <a16:creationId xmlns:a16="http://schemas.microsoft.com/office/drawing/2014/main" id="{1AD33DC2-CA4F-45D0-B9BF-DDEF0E055A80}"/>
              </a:ext>
            </a:extLst>
          </p:cNvPr>
          <p:cNvSpPr>
            <a:spLocks noGrp="1"/>
          </p:cNvSpPr>
          <p:nvPr>
            <p:ph idx="1"/>
          </p:nvPr>
        </p:nvSpPr>
        <p:spPr>
          <a:xfrm>
            <a:off x="346230" y="1825625"/>
            <a:ext cx="6232124" cy="4351338"/>
          </a:xfrm>
        </p:spPr>
        <p:txBody>
          <a:bodyPr/>
          <a:lstStyle/>
          <a:p>
            <a:r>
              <a:rPr kumimoji="1" lang="ja-JP" altLang="en-US" b="1" dirty="0"/>
              <a:t>真偽値を扱う型</a:t>
            </a:r>
            <a:r>
              <a:rPr lang="ja-JP" altLang="en-US" dirty="0"/>
              <a:t>。</a:t>
            </a:r>
            <a:r>
              <a:rPr lang="en-US" altLang="ja-JP" dirty="0" err="1"/>
              <a:t>boolean</a:t>
            </a:r>
            <a:r>
              <a:rPr lang="ja-JP" altLang="en-US" dirty="0"/>
              <a:t>の略</a:t>
            </a:r>
            <a:endParaRPr lang="en-US" altLang="ja-JP" dirty="0"/>
          </a:p>
          <a:p>
            <a:r>
              <a:rPr lang="ja-JP" altLang="en-US" dirty="0"/>
              <a:t>入れられる値は</a:t>
            </a:r>
            <a:r>
              <a:rPr lang="en-US" altLang="ja-JP" dirty="0"/>
              <a:t>true</a:t>
            </a:r>
            <a:r>
              <a:rPr lang="ja-JP" altLang="en-US" dirty="0"/>
              <a:t>と</a:t>
            </a:r>
            <a:r>
              <a:rPr lang="en-US" altLang="ja-JP" dirty="0"/>
              <a:t>false</a:t>
            </a:r>
            <a:r>
              <a:rPr lang="ja-JP" altLang="en-US" dirty="0"/>
              <a:t>のみ</a:t>
            </a:r>
            <a:endParaRPr lang="en-US" altLang="ja-JP" dirty="0"/>
          </a:p>
          <a:p>
            <a:r>
              <a:rPr lang="en-US" altLang="ja-JP" dirty="0"/>
              <a:t>C</a:t>
            </a:r>
            <a:r>
              <a:rPr lang="ja-JP" altLang="en-US" dirty="0"/>
              <a:t>言語の時はフラグ用変数を</a:t>
            </a:r>
            <a:r>
              <a:rPr lang="en-US" altLang="ja-JP" dirty="0"/>
              <a:t>int</a:t>
            </a:r>
            <a:r>
              <a:rPr lang="ja-JP" altLang="en-US" dirty="0"/>
              <a:t>型で代用していたが、</a:t>
            </a:r>
            <a:r>
              <a:rPr lang="en-US" altLang="ja-JP" dirty="0"/>
              <a:t>C++</a:t>
            </a:r>
            <a:r>
              <a:rPr lang="ja-JP" altLang="en-US" dirty="0"/>
              <a:t>からは</a:t>
            </a:r>
            <a:r>
              <a:rPr lang="en-US" altLang="ja-JP" dirty="0"/>
              <a:t>bool</a:t>
            </a:r>
            <a:r>
              <a:rPr lang="ja-JP" altLang="en-US" dirty="0"/>
              <a:t>を使おう</a:t>
            </a:r>
            <a:endParaRPr lang="en-US" altLang="ja-JP" dirty="0"/>
          </a:p>
          <a:p>
            <a:pPr>
              <a:buFont typeface="Wingdings" panose="05000000000000000000" pitchFamily="2" charset="2"/>
              <a:buChar char="Ø"/>
            </a:pPr>
            <a:r>
              <a:rPr kumimoji="1" lang="en-US" altLang="ja-JP" dirty="0"/>
              <a:t>int</a:t>
            </a:r>
            <a:r>
              <a:rPr kumimoji="1" lang="ja-JP" altLang="en-US" dirty="0"/>
              <a:t>型に比べてメモリを食わない</a:t>
            </a:r>
            <a:endParaRPr kumimoji="1" lang="en-US" altLang="ja-JP" dirty="0"/>
          </a:p>
        </p:txBody>
      </p:sp>
      <p:sp>
        <p:nvSpPr>
          <p:cNvPr id="4" name="正方形/長方形 3">
            <a:extLst>
              <a:ext uri="{FF2B5EF4-FFF2-40B4-BE49-F238E27FC236}">
                <a16:creationId xmlns:a16="http://schemas.microsoft.com/office/drawing/2014/main" id="{46B7A098-6534-4A7C-A2CD-F2D8CC5F5949}"/>
              </a:ext>
            </a:extLst>
          </p:cNvPr>
          <p:cNvSpPr/>
          <p:nvPr/>
        </p:nvSpPr>
        <p:spPr>
          <a:xfrm>
            <a:off x="6578354" y="458956"/>
            <a:ext cx="5613646" cy="5632311"/>
          </a:xfrm>
          <a:prstGeom prst="rect">
            <a:avLst/>
          </a:prstGeom>
        </p:spPr>
        <p:txBody>
          <a:bodyPr wrap="square">
            <a:spAutoFit/>
          </a:bodyPr>
          <a:lstStyle/>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&lt;iostream&gt;</a:t>
            </a:r>
            <a:endParaRPr lang="en-US" altLang="ja-JP" sz="2000" dirty="0">
              <a:solidFill>
                <a:srgbClr val="000000"/>
              </a:solidFill>
              <a:latin typeface="Consolas" panose="020B0609020204030204" pitchFamily="49" charset="0"/>
            </a:endParaRP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using</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namespace</a:t>
            </a:r>
            <a:r>
              <a:rPr lang="en-US" altLang="ja-JP" sz="2000" dirty="0">
                <a:solidFill>
                  <a:srgbClr val="000000"/>
                </a:solidFill>
                <a:latin typeface="Consolas" panose="020B0609020204030204" pitchFamily="49" charset="0"/>
              </a:rPr>
              <a:t> std;</a:t>
            </a: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a:t>
            </a:r>
          </a:p>
          <a:p>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x = </a:t>
            </a:r>
            <a:r>
              <a:rPr lang="en-US" altLang="ja-JP" sz="2000" dirty="0">
                <a:solidFill>
                  <a:srgbClr val="09885A"/>
                </a:solidFill>
                <a:latin typeface="Consolas" panose="020B0609020204030204" pitchFamily="49" charset="0"/>
              </a:rPr>
              <a:t>4</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y = </a:t>
            </a:r>
            <a:r>
              <a:rPr lang="en-US" altLang="ja-JP" sz="2000" dirty="0">
                <a:solidFill>
                  <a:srgbClr val="09885A"/>
                </a:solidFill>
                <a:latin typeface="Consolas" panose="020B0609020204030204" pitchFamily="49" charset="0"/>
              </a:rPr>
              <a:t>3</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bool</a:t>
            </a:r>
            <a:r>
              <a:rPr lang="en-US" altLang="ja-JP" sz="2000" dirty="0">
                <a:solidFill>
                  <a:srgbClr val="000000"/>
                </a:solidFill>
                <a:latin typeface="Consolas" panose="020B0609020204030204" pitchFamily="49" charset="0"/>
              </a:rPr>
              <a:t> flag = </a:t>
            </a:r>
            <a:r>
              <a:rPr lang="en-US" altLang="ja-JP" sz="2000" dirty="0">
                <a:solidFill>
                  <a:srgbClr val="0000FF"/>
                </a:solidFill>
                <a:latin typeface="Consolas" panose="020B0609020204030204" pitchFamily="49" charset="0"/>
              </a:rPr>
              <a:t>false</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if</a:t>
            </a:r>
            <a:r>
              <a:rPr lang="en-US" altLang="ja-JP" sz="2000" dirty="0">
                <a:solidFill>
                  <a:srgbClr val="000000"/>
                </a:solidFill>
                <a:latin typeface="Consolas" panose="020B0609020204030204" pitchFamily="49" charset="0"/>
              </a:rPr>
              <a:t> (x % </a:t>
            </a:r>
            <a:r>
              <a:rPr lang="en-US" altLang="ja-JP" sz="2000" dirty="0">
                <a:solidFill>
                  <a:srgbClr val="09885A"/>
                </a:solidFill>
                <a:latin typeface="Consolas" panose="020B0609020204030204" pitchFamily="49" charset="0"/>
              </a:rPr>
              <a:t>2</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 flag = </a:t>
            </a:r>
            <a:r>
              <a:rPr lang="en-US" altLang="ja-JP" sz="2000" dirty="0">
                <a:solidFill>
                  <a:srgbClr val="0000FF"/>
                </a:solidFill>
                <a:latin typeface="Consolas" panose="020B0609020204030204" pitchFamily="49" charset="0"/>
              </a:rPr>
              <a:t>true</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if</a:t>
            </a:r>
            <a:r>
              <a:rPr lang="en-US" altLang="ja-JP" sz="2000" dirty="0">
                <a:solidFill>
                  <a:srgbClr val="000000"/>
                </a:solidFill>
                <a:latin typeface="Consolas" panose="020B0609020204030204" pitchFamily="49" charset="0"/>
              </a:rPr>
              <a:t> (y % </a:t>
            </a:r>
            <a:r>
              <a:rPr lang="en-US" altLang="ja-JP" sz="2000" dirty="0">
                <a:solidFill>
                  <a:srgbClr val="09885A"/>
                </a:solidFill>
                <a:latin typeface="Consolas" panose="020B0609020204030204" pitchFamily="49" charset="0"/>
              </a:rPr>
              <a:t>2</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 flag = </a:t>
            </a:r>
            <a:r>
              <a:rPr lang="en-US" altLang="ja-JP" sz="2000" dirty="0">
                <a:solidFill>
                  <a:srgbClr val="0000FF"/>
                </a:solidFill>
                <a:latin typeface="Consolas" panose="020B0609020204030204" pitchFamily="49" charset="0"/>
              </a:rPr>
              <a:t>true</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if</a:t>
            </a:r>
            <a:r>
              <a:rPr lang="en-US" altLang="ja-JP" sz="2000" dirty="0">
                <a:solidFill>
                  <a:srgbClr val="000000"/>
                </a:solidFill>
                <a:latin typeface="Consolas" panose="020B0609020204030204" pitchFamily="49" charset="0"/>
              </a:rPr>
              <a:t> (flag) </a:t>
            </a:r>
            <a:r>
              <a:rPr lang="en-US" altLang="ja-JP" sz="2000" dirty="0" err="1">
                <a:solidFill>
                  <a:srgbClr val="000000"/>
                </a:solidFill>
                <a:latin typeface="Consolas" panose="020B0609020204030204" pitchFamily="49" charset="0"/>
              </a:rPr>
              <a:t>cout</a:t>
            </a:r>
            <a:r>
              <a:rPr lang="en-US" altLang="ja-JP" sz="2000" dirty="0">
                <a:solidFill>
                  <a:srgbClr val="000000"/>
                </a:solidFill>
                <a:latin typeface="Consolas" panose="020B0609020204030204" pitchFamily="49" charset="0"/>
              </a:rPr>
              <a:t> &lt;&lt; </a:t>
            </a:r>
            <a:r>
              <a:rPr lang="en-US" altLang="ja-JP" sz="2000" dirty="0">
                <a:solidFill>
                  <a:srgbClr val="A31515"/>
                </a:solidFill>
                <a:latin typeface="Consolas" panose="020B0609020204030204" pitchFamily="49" charset="0"/>
              </a:rPr>
              <a:t>"Hello"</a:t>
            </a:r>
            <a:r>
              <a:rPr lang="en-US" altLang="ja-JP" sz="2000" dirty="0">
                <a:solidFill>
                  <a:srgbClr val="000000"/>
                </a:solidFill>
                <a:latin typeface="Consolas" panose="020B0609020204030204" pitchFamily="49" charset="0"/>
              </a:rPr>
              <a:t> &lt;&lt; </a:t>
            </a:r>
            <a:r>
              <a:rPr lang="en-US" altLang="ja-JP" sz="2000" dirty="0" err="1">
                <a:solidFill>
                  <a:srgbClr val="000000"/>
                </a:solidFill>
                <a:latin typeface="Consolas" panose="020B0609020204030204" pitchFamily="49" charset="0"/>
              </a:rPr>
              <a:t>endl</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else</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cout</a:t>
            </a:r>
            <a:r>
              <a:rPr lang="en-US" altLang="ja-JP" sz="2000" dirty="0">
                <a:solidFill>
                  <a:srgbClr val="000000"/>
                </a:solidFill>
                <a:latin typeface="Consolas" panose="020B0609020204030204" pitchFamily="49" charset="0"/>
              </a:rPr>
              <a:t> &lt;&lt; </a:t>
            </a:r>
            <a:r>
              <a:rPr lang="en-US" altLang="ja-JP" sz="2000" dirty="0">
                <a:solidFill>
                  <a:srgbClr val="A31515"/>
                </a:solidFill>
                <a:latin typeface="Consolas" panose="020B0609020204030204" pitchFamily="49" charset="0"/>
              </a:rPr>
              <a:t>"Bye"</a:t>
            </a:r>
            <a:r>
              <a:rPr lang="en-US" altLang="ja-JP" sz="2000" dirty="0">
                <a:solidFill>
                  <a:srgbClr val="000000"/>
                </a:solidFill>
                <a:latin typeface="Consolas" panose="020B0609020204030204" pitchFamily="49" charset="0"/>
              </a:rPr>
              <a:t> &lt;&lt; </a:t>
            </a:r>
            <a:r>
              <a:rPr lang="en-US" altLang="ja-JP" sz="2000" dirty="0" err="1">
                <a:solidFill>
                  <a:srgbClr val="000000"/>
                </a:solidFill>
                <a:latin typeface="Consolas" panose="020B0609020204030204" pitchFamily="49" charset="0"/>
              </a:rPr>
              <a:t>endl</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57491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02531-D7F9-47FF-9C59-5404E1CF8D6D}"/>
              </a:ext>
            </a:extLst>
          </p:cNvPr>
          <p:cNvSpPr>
            <a:spLocks noGrp="1"/>
          </p:cNvSpPr>
          <p:nvPr>
            <p:ph type="title"/>
          </p:nvPr>
        </p:nvSpPr>
        <p:spPr/>
        <p:txBody>
          <a:bodyPr/>
          <a:lstStyle/>
          <a:p>
            <a:r>
              <a:rPr lang="en-US" altLang="ja-JP" dirty="0"/>
              <a:t>std::string</a:t>
            </a:r>
            <a:r>
              <a:rPr lang="ja-JP" altLang="en-US" dirty="0"/>
              <a:t>の紹介</a:t>
            </a:r>
            <a:endParaRPr kumimoji="1" lang="ja-JP" altLang="en-US" dirty="0"/>
          </a:p>
        </p:txBody>
      </p:sp>
      <p:sp>
        <p:nvSpPr>
          <p:cNvPr id="3" name="テキスト プレースホルダー 2">
            <a:extLst>
              <a:ext uri="{FF2B5EF4-FFF2-40B4-BE49-F238E27FC236}">
                <a16:creationId xmlns:a16="http://schemas.microsoft.com/office/drawing/2014/main" id="{41050CF5-E646-42AB-BB0B-6349D134EF57}"/>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0576502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DB973B-3E9F-44AA-BAB6-D5B79619742A}"/>
              </a:ext>
            </a:extLst>
          </p:cNvPr>
          <p:cNvSpPr>
            <a:spLocks noGrp="1"/>
          </p:cNvSpPr>
          <p:nvPr>
            <p:ph type="title"/>
          </p:nvPr>
        </p:nvSpPr>
        <p:spPr/>
        <p:txBody>
          <a:bodyPr/>
          <a:lstStyle/>
          <a:p>
            <a:r>
              <a:rPr kumimoji="1" lang="en-US" altLang="ja-JP" dirty="0"/>
              <a:t>std::string</a:t>
            </a:r>
            <a:endParaRPr kumimoji="1" lang="ja-JP" altLang="en-US" dirty="0"/>
          </a:p>
        </p:txBody>
      </p:sp>
      <p:sp>
        <p:nvSpPr>
          <p:cNvPr id="3" name="コンテンツ プレースホルダー 2">
            <a:extLst>
              <a:ext uri="{FF2B5EF4-FFF2-40B4-BE49-F238E27FC236}">
                <a16:creationId xmlns:a16="http://schemas.microsoft.com/office/drawing/2014/main" id="{F3B32C7E-1DA5-4999-A738-95577F8AD8CD}"/>
              </a:ext>
            </a:extLst>
          </p:cNvPr>
          <p:cNvSpPr>
            <a:spLocks noGrp="1"/>
          </p:cNvSpPr>
          <p:nvPr>
            <p:ph idx="1"/>
          </p:nvPr>
        </p:nvSpPr>
        <p:spPr/>
        <p:txBody>
          <a:bodyPr/>
          <a:lstStyle/>
          <a:p>
            <a:r>
              <a:rPr kumimoji="1" lang="ja-JP" altLang="en-US" dirty="0"/>
              <a:t>文字列を扱うためのクラス</a:t>
            </a:r>
            <a:r>
              <a:rPr kumimoji="1" lang="en-US" altLang="ja-JP" dirty="0"/>
              <a:t>std::string</a:t>
            </a:r>
            <a:r>
              <a:rPr kumimoji="1" lang="ja-JP" altLang="en-US" dirty="0"/>
              <a:t>が用意されている</a:t>
            </a:r>
            <a:endParaRPr kumimoji="1" lang="en-US" altLang="ja-JP" dirty="0"/>
          </a:p>
          <a:p>
            <a:r>
              <a:rPr kumimoji="1" lang="en-US" altLang="ja-JP" dirty="0"/>
              <a:t>#include&lt;string&gt;</a:t>
            </a:r>
            <a:r>
              <a:rPr kumimoji="1" lang="ja-JP" altLang="en-US" dirty="0"/>
              <a:t>を宣言して使う</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436834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2BE7C-EF37-4BAD-A844-C1B5F5C99ED5}"/>
              </a:ext>
            </a:extLst>
          </p:cNvPr>
          <p:cNvSpPr>
            <a:spLocks noGrp="1"/>
          </p:cNvSpPr>
          <p:nvPr>
            <p:ph type="title"/>
          </p:nvPr>
        </p:nvSpPr>
        <p:spPr/>
        <p:txBody>
          <a:bodyPr/>
          <a:lstStyle/>
          <a:p>
            <a:r>
              <a:rPr kumimoji="1" lang="en-US" altLang="ja-JP" dirty="0"/>
              <a:t>C</a:t>
            </a:r>
            <a:r>
              <a:rPr kumimoji="1" lang="ja-JP" altLang="en-US" dirty="0"/>
              <a:t>言語</a:t>
            </a:r>
          </a:p>
        </p:txBody>
      </p:sp>
      <p:sp>
        <p:nvSpPr>
          <p:cNvPr id="4" name="正方形/長方形 3">
            <a:extLst>
              <a:ext uri="{FF2B5EF4-FFF2-40B4-BE49-F238E27FC236}">
                <a16:creationId xmlns:a16="http://schemas.microsoft.com/office/drawing/2014/main" id="{3087B0F5-535F-4CF6-96C6-52B0D8ADD14E}"/>
              </a:ext>
            </a:extLst>
          </p:cNvPr>
          <p:cNvSpPr/>
          <p:nvPr/>
        </p:nvSpPr>
        <p:spPr>
          <a:xfrm>
            <a:off x="838200" y="1534724"/>
            <a:ext cx="9001715" cy="4524315"/>
          </a:xfrm>
          <a:prstGeom prst="rect">
            <a:avLst/>
          </a:prstGeom>
        </p:spPr>
        <p:txBody>
          <a:bodyPr wrap="square">
            <a:spAutoFit/>
          </a:bodyPr>
          <a:lstStyle/>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a:t>
            </a:r>
            <a:r>
              <a:rPr lang="en-US" altLang="ja-JP" sz="2400" dirty="0" err="1">
                <a:solidFill>
                  <a:srgbClr val="A31515"/>
                </a:solidFill>
                <a:latin typeface="Consolas" panose="020B0609020204030204" pitchFamily="49" charset="0"/>
              </a:rPr>
              <a:t>stdio.h</a:t>
            </a:r>
            <a:r>
              <a:rPr lang="en-US" altLang="ja-JP" sz="2400" dirty="0">
                <a:solidFill>
                  <a:srgbClr val="A31515"/>
                </a:solidFill>
                <a:latin typeface="Consolas" panose="020B0609020204030204" pitchFamily="49" charset="0"/>
              </a:rPr>
              <a:t>&gt;</a:t>
            </a:r>
            <a:endParaRPr lang="en-US" altLang="ja-JP" sz="2400" dirty="0">
              <a:solidFill>
                <a:srgbClr val="000000"/>
              </a:solidFill>
              <a:latin typeface="Consolas" panose="020B0609020204030204" pitchFamily="49" charset="0"/>
            </a:endParaRPr>
          </a:p>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a:t>
            </a:r>
            <a:r>
              <a:rPr lang="en-US" altLang="ja-JP" sz="2400" dirty="0" err="1">
                <a:solidFill>
                  <a:srgbClr val="A31515"/>
                </a:solidFill>
                <a:latin typeface="Consolas" panose="020B0609020204030204" pitchFamily="49" charset="0"/>
              </a:rPr>
              <a:t>string.h</a:t>
            </a:r>
            <a:r>
              <a:rPr lang="en-US" altLang="ja-JP" sz="2400" dirty="0">
                <a:solidFill>
                  <a:srgbClr val="A31515"/>
                </a:solidFill>
                <a:latin typeface="Consolas" panose="020B0609020204030204" pitchFamily="49" charset="0"/>
              </a:rPr>
              <a:t>&gt;</a:t>
            </a:r>
            <a:endParaRPr lang="en-US" altLang="ja-JP" sz="2400" dirty="0">
              <a:solidFill>
                <a:srgbClr val="000000"/>
              </a:solidFill>
              <a:latin typeface="Consolas" panose="020B0609020204030204" pitchFamily="49" charset="0"/>
            </a:endParaRPr>
          </a:p>
          <a:p>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main(</a:t>
            </a:r>
            <a:r>
              <a:rPr lang="en-US" altLang="ja-JP" sz="2400" dirty="0">
                <a:solidFill>
                  <a:srgbClr val="0000FF"/>
                </a:solidFill>
                <a:latin typeface="Consolas" panose="020B0609020204030204" pitchFamily="49" charset="0"/>
              </a:rPr>
              <a:t>void</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a:p>
            <a:pPr lvl="1"/>
            <a:r>
              <a:rPr lang="en-US" altLang="ja-JP" sz="2400" dirty="0">
                <a:solidFill>
                  <a:srgbClr val="0000FF"/>
                </a:solidFill>
                <a:latin typeface="Consolas" panose="020B0609020204030204" pitchFamily="49" charset="0"/>
              </a:rPr>
              <a:t>char</a:t>
            </a:r>
            <a:r>
              <a:rPr lang="en-US" altLang="ja-JP" sz="2400" dirty="0">
                <a:solidFill>
                  <a:srgbClr val="000000"/>
                </a:solidFill>
                <a:latin typeface="Consolas" panose="020B0609020204030204" pitchFamily="49" charset="0"/>
              </a:rPr>
              <a:t> str[</a:t>
            </a:r>
            <a:r>
              <a:rPr lang="en-US" altLang="ja-JP" sz="2400" dirty="0">
                <a:solidFill>
                  <a:srgbClr val="09885A"/>
                </a:solidFill>
                <a:latin typeface="Consolas" panose="020B0609020204030204" pitchFamily="49" charset="0"/>
              </a:rPr>
              <a:t>1000</a:t>
            </a:r>
            <a:r>
              <a:rPr lang="en-US" altLang="ja-JP" sz="2400" dirty="0">
                <a:solidFill>
                  <a:srgbClr val="000000"/>
                </a:solidFill>
                <a:latin typeface="Consolas" panose="020B0609020204030204" pitchFamily="49" charset="0"/>
              </a:rPr>
              <a:t>];</a:t>
            </a:r>
          </a:p>
          <a:p>
            <a:pPr lvl="1"/>
            <a:br>
              <a:rPr lang="en-US" altLang="ja-JP" sz="2400" dirty="0">
                <a:solidFill>
                  <a:srgbClr val="000000"/>
                </a:solidFill>
                <a:latin typeface="Consolas" panose="020B0609020204030204" pitchFamily="49" charset="0"/>
              </a:rPr>
            </a:br>
            <a:r>
              <a:rPr lang="en-US" altLang="ja-JP" sz="2400" dirty="0" err="1">
                <a:solidFill>
                  <a:srgbClr val="000000"/>
                </a:solidFill>
                <a:latin typeface="Consolas" panose="020B0609020204030204" pitchFamily="49" charset="0"/>
              </a:rPr>
              <a:t>scanf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"%s"</a:t>
            </a:r>
            <a:r>
              <a:rPr lang="en-US" altLang="ja-JP" sz="2400" dirty="0">
                <a:solidFill>
                  <a:srgbClr val="000000"/>
                </a:solidFill>
                <a:latin typeface="Consolas" panose="020B0609020204030204" pitchFamily="49" charset="0"/>
              </a:rPr>
              <a:t>, str);</a:t>
            </a:r>
          </a:p>
          <a:p>
            <a:pPr lvl="1"/>
            <a:r>
              <a:rPr lang="en-US" altLang="ja-JP" sz="2400" dirty="0" err="1">
                <a:solidFill>
                  <a:srgbClr val="000000"/>
                </a:solidFill>
                <a:latin typeface="Consolas" panose="020B0609020204030204" pitchFamily="49" charset="0"/>
              </a:rPr>
              <a:t>printf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"%c %c\n"</a:t>
            </a:r>
            <a:r>
              <a:rPr lang="en-US" altLang="ja-JP" sz="2400" dirty="0">
                <a:solidFill>
                  <a:srgbClr val="000000"/>
                </a:solidFill>
                <a:latin typeface="Consolas" panose="020B0609020204030204" pitchFamily="49" charset="0"/>
              </a:rPr>
              <a:t>, str[</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str[</a:t>
            </a:r>
            <a:r>
              <a:rPr lang="en-US" altLang="ja-JP" sz="2400" dirty="0" err="1">
                <a:solidFill>
                  <a:srgbClr val="000000"/>
                </a:solidFill>
                <a:latin typeface="Consolas" panose="020B0609020204030204" pitchFamily="49" charset="0"/>
              </a:rPr>
              <a:t>strlen</a:t>
            </a:r>
            <a:r>
              <a:rPr lang="en-US" altLang="ja-JP" sz="2400" dirty="0">
                <a:solidFill>
                  <a:srgbClr val="000000"/>
                </a:solidFill>
                <a:latin typeface="Consolas" panose="020B0609020204030204" pitchFamily="49" charset="0"/>
              </a:rPr>
              <a:t>(str)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a:t>
            </a:r>
          </a:p>
          <a:p>
            <a:pPr lvl="1"/>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p:txBody>
      </p:sp>
      <p:sp>
        <p:nvSpPr>
          <p:cNvPr id="5" name="テキスト ボックス 4">
            <a:extLst>
              <a:ext uri="{FF2B5EF4-FFF2-40B4-BE49-F238E27FC236}">
                <a16:creationId xmlns:a16="http://schemas.microsoft.com/office/drawing/2014/main" id="{A4D4C730-DFA7-4AAA-94E5-072CB17E4DF1}"/>
              </a:ext>
            </a:extLst>
          </p:cNvPr>
          <p:cNvSpPr txBox="1"/>
          <p:nvPr/>
        </p:nvSpPr>
        <p:spPr>
          <a:xfrm>
            <a:off x="6806076" y="857756"/>
            <a:ext cx="4547724"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入力文字列の最初と最後の文字を出力するプログラム</a:t>
            </a:r>
          </a:p>
        </p:txBody>
      </p:sp>
    </p:spTree>
    <p:extLst>
      <p:ext uri="{BB962C8B-B14F-4D97-AF65-F5344CB8AC3E}">
        <p14:creationId xmlns:p14="http://schemas.microsoft.com/office/powerpoint/2010/main" val="1466143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D36E3-C863-44C2-8A34-1C026DD68C71}"/>
              </a:ext>
            </a:extLst>
          </p:cNvPr>
          <p:cNvSpPr>
            <a:spLocks noGrp="1"/>
          </p:cNvSpPr>
          <p:nvPr>
            <p:ph type="title"/>
          </p:nvPr>
        </p:nvSpPr>
        <p:spPr/>
        <p:txBody>
          <a:bodyPr/>
          <a:lstStyle/>
          <a:p>
            <a:r>
              <a:rPr kumimoji="1" lang="en-US" altLang="ja-JP" dirty="0"/>
              <a:t>Hello, World (</a:t>
            </a:r>
            <a:r>
              <a:rPr kumimoji="1" lang="ja-JP" altLang="en-US" dirty="0"/>
              <a:t>復習</a:t>
            </a:r>
            <a:r>
              <a:rPr kumimoji="1" lang="en-US" altLang="ja-JP" dirty="0"/>
              <a:t>)</a:t>
            </a:r>
            <a:endParaRPr kumimoji="1" lang="ja-JP" altLang="en-US" dirty="0"/>
          </a:p>
        </p:txBody>
      </p:sp>
      <p:sp>
        <p:nvSpPr>
          <p:cNvPr id="4" name="正方形/長方形 3">
            <a:extLst>
              <a:ext uri="{FF2B5EF4-FFF2-40B4-BE49-F238E27FC236}">
                <a16:creationId xmlns:a16="http://schemas.microsoft.com/office/drawing/2014/main" id="{FF0547E0-4368-400C-832F-9DF67F782F3B}"/>
              </a:ext>
            </a:extLst>
          </p:cNvPr>
          <p:cNvSpPr/>
          <p:nvPr/>
        </p:nvSpPr>
        <p:spPr>
          <a:xfrm>
            <a:off x="838200" y="1896177"/>
            <a:ext cx="7932295" cy="3970318"/>
          </a:xfrm>
          <a:prstGeom prst="rect">
            <a:avLst/>
          </a:prstGeom>
        </p:spPr>
        <p:txBody>
          <a:bodyPr wrap="square">
            <a:spAutoFit/>
          </a:bodyPr>
          <a:lstStyle/>
          <a:p>
            <a:r>
              <a:rPr lang="en-US" altLang="ja-JP" sz="3600" dirty="0">
                <a:solidFill>
                  <a:srgbClr val="0000FF"/>
                </a:solidFill>
                <a:latin typeface="Consolas" panose="020B0609020204030204" pitchFamily="49" charset="0"/>
              </a:rPr>
              <a:t>#include </a:t>
            </a:r>
            <a:r>
              <a:rPr lang="en-US" altLang="ja-JP" sz="3600" dirty="0">
                <a:solidFill>
                  <a:srgbClr val="A31515"/>
                </a:solidFill>
                <a:latin typeface="Consolas" panose="020B0609020204030204" pitchFamily="49" charset="0"/>
              </a:rPr>
              <a:t>&lt;</a:t>
            </a:r>
            <a:r>
              <a:rPr lang="en-US" altLang="ja-JP" sz="3600" dirty="0" err="1">
                <a:solidFill>
                  <a:srgbClr val="A31515"/>
                </a:solidFill>
                <a:latin typeface="Consolas" panose="020B0609020204030204" pitchFamily="49" charset="0"/>
              </a:rPr>
              <a:t>stdio.h</a:t>
            </a:r>
            <a:r>
              <a:rPr lang="en-US" altLang="ja-JP" sz="3600" dirty="0">
                <a:solidFill>
                  <a:srgbClr val="A31515"/>
                </a:solidFill>
                <a:latin typeface="Consolas" panose="020B0609020204030204" pitchFamily="49" charset="0"/>
              </a:rPr>
              <a:t>&gt;</a:t>
            </a:r>
            <a:endParaRPr lang="en-US" altLang="ja-JP" sz="3600" dirty="0">
              <a:solidFill>
                <a:srgbClr val="000000"/>
              </a:solidFill>
              <a:latin typeface="Consolas" panose="020B0609020204030204" pitchFamily="49" charset="0"/>
            </a:endParaRPr>
          </a:p>
          <a:p>
            <a:br>
              <a:rPr lang="en-US" altLang="ja-JP" sz="3600" dirty="0">
                <a:solidFill>
                  <a:srgbClr val="000000"/>
                </a:solidFill>
                <a:latin typeface="Consolas" panose="020B0609020204030204" pitchFamily="49" charset="0"/>
              </a:rPr>
            </a:br>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main(</a:t>
            </a:r>
            <a:r>
              <a:rPr lang="en-US" altLang="ja-JP" sz="3600" dirty="0">
                <a:solidFill>
                  <a:srgbClr val="0000FF"/>
                </a:solidFill>
                <a:latin typeface="Consolas" panose="020B0609020204030204" pitchFamily="49" charset="0"/>
              </a:rPr>
              <a:t>void</a:t>
            </a:r>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a:p>
            <a:pPr lvl="1"/>
            <a:r>
              <a:rPr lang="en-US" altLang="ja-JP" sz="3600" dirty="0" err="1">
                <a:solidFill>
                  <a:srgbClr val="000000"/>
                </a:solidFill>
                <a:latin typeface="Consolas" panose="020B0609020204030204" pitchFamily="49" charset="0"/>
              </a:rPr>
              <a:t>printf</a:t>
            </a:r>
            <a:r>
              <a:rPr lang="en-US" altLang="ja-JP" sz="3600" dirty="0">
                <a:solidFill>
                  <a:srgbClr val="000000"/>
                </a:solidFill>
                <a:latin typeface="Consolas" panose="020B0609020204030204" pitchFamily="49" charset="0"/>
              </a:rPr>
              <a:t>(</a:t>
            </a:r>
            <a:r>
              <a:rPr lang="en-US" altLang="ja-JP" sz="3600" dirty="0">
                <a:solidFill>
                  <a:srgbClr val="A31515"/>
                </a:solidFill>
                <a:latin typeface="Consolas" panose="020B0609020204030204" pitchFamily="49" charset="0"/>
              </a:rPr>
              <a:t>"Hello, World!\n"</a:t>
            </a:r>
            <a:r>
              <a:rPr lang="en-US" altLang="ja-JP" sz="3600" dirty="0">
                <a:solidFill>
                  <a:srgbClr val="000000"/>
                </a:solidFill>
                <a:latin typeface="Consolas" panose="020B0609020204030204" pitchFamily="49" charset="0"/>
              </a:rPr>
              <a:t>);</a:t>
            </a:r>
          </a:p>
          <a:p>
            <a:pPr lvl="1"/>
            <a:r>
              <a:rPr lang="en-US" altLang="ja-JP" sz="3600" dirty="0">
                <a:solidFill>
                  <a:srgbClr val="0000FF"/>
                </a:solidFill>
                <a:latin typeface="Consolas" panose="020B0609020204030204" pitchFamily="49" charset="0"/>
              </a:rPr>
              <a:t>return</a:t>
            </a:r>
            <a:r>
              <a:rPr lang="en-US" altLang="ja-JP" sz="3600" dirty="0">
                <a:solidFill>
                  <a:srgbClr val="000000"/>
                </a:solidFill>
                <a:latin typeface="Consolas" panose="020B0609020204030204" pitchFamily="49" charset="0"/>
              </a:rPr>
              <a:t> </a:t>
            </a:r>
            <a:r>
              <a:rPr lang="en-US" altLang="ja-JP" sz="3600" dirty="0">
                <a:solidFill>
                  <a:srgbClr val="09885A"/>
                </a:solidFill>
                <a:latin typeface="Consolas" panose="020B0609020204030204" pitchFamily="49" charset="0"/>
              </a:rPr>
              <a:t>0</a:t>
            </a:r>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186501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2BE7C-EF37-4BAD-A844-C1B5F5C99ED5}"/>
              </a:ext>
            </a:extLst>
          </p:cNvPr>
          <p:cNvSpPr>
            <a:spLocks noGrp="1"/>
          </p:cNvSpPr>
          <p:nvPr>
            <p:ph type="title"/>
          </p:nvPr>
        </p:nvSpPr>
        <p:spPr>
          <a:xfrm>
            <a:off x="838200" y="194974"/>
            <a:ext cx="10515600" cy="1325563"/>
          </a:xfrm>
        </p:spPr>
        <p:txBody>
          <a:bodyPr/>
          <a:lstStyle/>
          <a:p>
            <a:r>
              <a:rPr kumimoji="1" lang="en-US" altLang="ja-JP" dirty="0"/>
              <a:t>C++</a:t>
            </a:r>
            <a:endParaRPr kumimoji="1" lang="ja-JP" altLang="en-US" dirty="0"/>
          </a:p>
        </p:txBody>
      </p:sp>
      <p:sp>
        <p:nvSpPr>
          <p:cNvPr id="4" name="正方形/長方形 3">
            <a:extLst>
              <a:ext uri="{FF2B5EF4-FFF2-40B4-BE49-F238E27FC236}">
                <a16:creationId xmlns:a16="http://schemas.microsoft.com/office/drawing/2014/main" id="{3087B0F5-535F-4CF6-96C6-52B0D8ADD14E}"/>
              </a:ext>
            </a:extLst>
          </p:cNvPr>
          <p:cNvSpPr/>
          <p:nvPr/>
        </p:nvSpPr>
        <p:spPr>
          <a:xfrm>
            <a:off x="838200" y="1211092"/>
            <a:ext cx="8697927" cy="5632311"/>
          </a:xfrm>
          <a:prstGeom prst="rect">
            <a:avLst/>
          </a:prstGeom>
        </p:spPr>
        <p:txBody>
          <a:bodyPr wrap="square">
            <a:spAutoFit/>
          </a:bodyPr>
          <a:lstStyle/>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&lt;iostream&gt;</a:t>
            </a:r>
            <a:endParaRPr lang="en-US" altLang="ja-JP" sz="2400" dirty="0">
              <a:solidFill>
                <a:srgbClr val="000000"/>
              </a:solidFill>
              <a:latin typeface="Consolas" panose="020B0609020204030204" pitchFamily="49" charset="0"/>
            </a:endParaRPr>
          </a:p>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&lt;string&gt;</a:t>
            </a:r>
            <a:endParaRPr lang="en-US" altLang="ja-JP" sz="2400" dirty="0">
              <a:solidFill>
                <a:srgbClr val="000000"/>
              </a:solidFill>
              <a:latin typeface="Consolas" panose="020B0609020204030204" pitchFamily="49" charset="0"/>
            </a:endParaRPr>
          </a:p>
          <a:p>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using</a:t>
            </a: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namespace</a:t>
            </a:r>
            <a:r>
              <a:rPr lang="en-US" altLang="ja-JP" sz="2400" dirty="0">
                <a:solidFill>
                  <a:srgbClr val="000000"/>
                </a:solidFill>
                <a:latin typeface="Consolas" panose="020B0609020204030204" pitchFamily="49" charset="0"/>
              </a:rPr>
              <a:t> std;</a:t>
            </a:r>
          </a:p>
          <a:p>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main()</a:t>
            </a:r>
          </a:p>
          <a:p>
            <a:r>
              <a:rPr lang="en-US" altLang="ja-JP" sz="2400" dirty="0">
                <a:solidFill>
                  <a:srgbClr val="000000"/>
                </a:solidFill>
                <a:latin typeface="Consolas" panose="020B0609020204030204" pitchFamily="49" charset="0"/>
              </a:rPr>
              <a:t>{</a:t>
            </a:r>
          </a:p>
          <a:p>
            <a:pPr lvl="1"/>
            <a:r>
              <a:rPr lang="en-US" altLang="ja-JP" sz="2400" dirty="0">
                <a:solidFill>
                  <a:srgbClr val="000000"/>
                </a:solidFill>
                <a:latin typeface="Consolas" panose="020B0609020204030204" pitchFamily="49" charset="0"/>
              </a:rPr>
              <a:t>string str;</a:t>
            </a:r>
          </a:p>
          <a:p>
            <a:pPr lvl="1"/>
            <a:r>
              <a:rPr lang="en-US" altLang="ja-JP" sz="2400" dirty="0" err="1">
                <a:solidFill>
                  <a:srgbClr val="000000"/>
                </a:solidFill>
                <a:latin typeface="Consolas" panose="020B0609020204030204" pitchFamily="49" charset="0"/>
              </a:rPr>
              <a:t>cin</a:t>
            </a:r>
            <a:r>
              <a:rPr lang="en-US" altLang="ja-JP" sz="2400" dirty="0">
                <a:solidFill>
                  <a:srgbClr val="000000"/>
                </a:solidFill>
                <a:latin typeface="Consolas" panose="020B0609020204030204" pitchFamily="49" charset="0"/>
              </a:rPr>
              <a:t> &gt;&gt; str;</a:t>
            </a:r>
          </a:p>
          <a:p>
            <a:pPr lvl="1"/>
            <a:br>
              <a:rPr lang="en-US" altLang="ja-JP" sz="2400" dirty="0">
                <a:solidFill>
                  <a:srgbClr val="000000"/>
                </a:solidFill>
                <a:latin typeface="Consolas" panose="020B0609020204030204" pitchFamily="49" charset="0"/>
              </a:rPr>
            </a:br>
            <a:r>
              <a:rPr lang="en-US" altLang="ja-JP" sz="2400" dirty="0" err="1">
                <a:solidFill>
                  <a:srgbClr val="000000"/>
                </a:solidFill>
                <a:latin typeface="Consolas" panose="020B0609020204030204" pitchFamily="49" charset="0"/>
              </a:rPr>
              <a:t>cout</a:t>
            </a:r>
            <a:r>
              <a:rPr lang="en-US" altLang="ja-JP" sz="2400" dirty="0">
                <a:solidFill>
                  <a:srgbClr val="000000"/>
                </a:solidFill>
                <a:latin typeface="Consolas" panose="020B0609020204030204" pitchFamily="49" charset="0"/>
              </a:rPr>
              <a:t> &lt;&lt; str[</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&lt;&lt; </a:t>
            </a:r>
            <a:r>
              <a:rPr lang="en-US" altLang="ja-JP" sz="2400" dirty="0">
                <a:solidFill>
                  <a:srgbClr val="A31515"/>
                </a:solidFill>
                <a:latin typeface="Consolas" panose="020B0609020204030204" pitchFamily="49" charset="0"/>
              </a:rPr>
              <a:t>‘ ‘</a:t>
            </a:r>
            <a:endParaRPr lang="en-US" altLang="ja-JP" sz="2400" dirty="0">
              <a:solidFill>
                <a:srgbClr val="000000"/>
              </a:solidFill>
              <a:latin typeface="Consolas" panose="020B0609020204030204" pitchFamily="49" charset="0"/>
            </a:endParaRPr>
          </a:p>
          <a:p>
            <a:pPr lvl="1"/>
            <a:r>
              <a:rPr lang="en-US" altLang="ja-JP" sz="2400" dirty="0">
                <a:solidFill>
                  <a:srgbClr val="000000"/>
                </a:solidFill>
                <a:latin typeface="Consolas" panose="020B0609020204030204" pitchFamily="49" charset="0"/>
              </a:rPr>
              <a:t>     &lt;&lt; str[</a:t>
            </a:r>
            <a:r>
              <a:rPr lang="en-US" altLang="ja-JP" sz="2400" dirty="0" err="1">
                <a:solidFill>
                  <a:srgbClr val="000000"/>
                </a:solidFill>
                <a:latin typeface="Consolas" panose="020B0609020204030204" pitchFamily="49" charset="0"/>
              </a:rPr>
              <a:t>str.size</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 &lt;&lt; </a:t>
            </a:r>
            <a:r>
              <a:rPr lang="en-US" altLang="ja-JP" sz="2400" dirty="0" err="1">
                <a:solidFill>
                  <a:srgbClr val="000000"/>
                </a:solidFill>
                <a:latin typeface="Consolas" panose="020B0609020204030204" pitchFamily="49" charset="0"/>
              </a:rPr>
              <a:t>endl</a:t>
            </a:r>
            <a:r>
              <a:rPr lang="en-US" altLang="ja-JP" sz="2400" dirty="0">
                <a:solidFill>
                  <a:srgbClr val="000000"/>
                </a:solidFill>
                <a:latin typeface="Consolas" panose="020B0609020204030204" pitchFamily="49" charset="0"/>
              </a:rPr>
              <a:t>;</a:t>
            </a:r>
          </a:p>
          <a:p>
            <a:pPr lvl="1"/>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p:txBody>
      </p:sp>
      <p:sp>
        <p:nvSpPr>
          <p:cNvPr id="5" name="テキスト ボックス 4">
            <a:extLst>
              <a:ext uri="{FF2B5EF4-FFF2-40B4-BE49-F238E27FC236}">
                <a16:creationId xmlns:a16="http://schemas.microsoft.com/office/drawing/2014/main" id="{A4D4C730-DFA7-4AAA-94E5-072CB17E4DF1}"/>
              </a:ext>
            </a:extLst>
          </p:cNvPr>
          <p:cNvSpPr txBox="1"/>
          <p:nvPr/>
        </p:nvSpPr>
        <p:spPr>
          <a:xfrm>
            <a:off x="6806076" y="857756"/>
            <a:ext cx="4547724"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入力文字列の最初と最後の文字を出力するプログラム</a:t>
            </a:r>
          </a:p>
        </p:txBody>
      </p:sp>
    </p:spTree>
    <p:extLst>
      <p:ext uri="{BB962C8B-B14F-4D97-AF65-F5344CB8AC3E}">
        <p14:creationId xmlns:p14="http://schemas.microsoft.com/office/powerpoint/2010/main" val="30099511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0CF08-C462-448E-9601-CD000518D02E}"/>
              </a:ext>
            </a:extLst>
          </p:cNvPr>
          <p:cNvSpPr>
            <a:spLocks noGrp="1"/>
          </p:cNvSpPr>
          <p:nvPr>
            <p:ph type="title"/>
          </p:nvPr>
        </p:nvSpPr>
        <p:spPr/>
        <p:txBody>
          <a:bodyPr/>
          <a:lstStyle/>
          <a:p>
            <a:r>
              <a:rPr lang="ja-JP" altLang="en-US" dirty="0"/>
              <a:t>結局、</a:t>
            </a:r>
            <a:r>
              <a:rPr kumimoji="1" lang="ja-JP" altLang="en-US" dirty="0"/>
              <a:t>何を覚えてほしいのか</a:t>
            </a:r>
          </a:p>
        </p:txBody>
      </p:sp>
      <p:sp>
        <p:nvSpPr>
          <p:cNvPr id="3" name="テキスト プレースホルダー 2">
            <a:extLst>
              <a:ext uri="{FF2B5EF4-FFF2-40B4-BE49-F238E27FC236}">
                <a16:creationId xmlns:a16="http://schemas.microsoft.com/office/drawing/2014/main" id="{CD3C6A29-3F42-42AD-A2CC-C550B38D432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94212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0B96F0-B590-4E64-9B27-0832A48B8958}"/>
              </a:ext>
            </a:extLst>
          </p:cNvPr>
          <p:cNvSpPr>
            <a:spLocks noGrp="1"/>
          </p:cNvSpPr>
          <p:nvPr>
            <p:ph type="title"/>
          </p:nvPr>
        </p:nvSpPr>
        <p:spPr/>
        <p:txBody>
          <a:bodyPr/>
          <a:lstStyle/>
          <a:p>
            <a:r>
              <a:rPr kumimoji="1" lang="ja-JP" altLang="en-US" dirty="0"/>
              <a:t>結局覚えておいてほしいこと</a:t>
            </a:r>
          </a:p>
        </p:txBody>
      </p:sp>
      <p:sp>
        <p:nvSpPr>
          <p:cNvPr id="3" name="コンテンツ プレースホルダー 2">
            <a:extLst>
              <a:ext uri="{FF2B5EF4-FFF2-40B4-BE49-F238E27FC236}">
                <a16:creationId xmlns:a16="http://schemas.microsoft.com/office/drawing/2014/main" id="{6443CF05-FAA7-4420-A22A-885F55C08C06}"/>
              </a:ext>
            </a:extLst>
          </p:cNvPr>
          <p:cNvSpPr>
            <a:spLocks noGrp="1"/>
          </p:cNvSpPr>
          <p:nvPr>
            <p:ph idx="1"/>
          </p:nvPr>
        </p:nvSpPr>
        <p:spPr>
          <a:xfrm>
            <a:off x="838200" y="1825625"/>
            <a:ext cx="5464946" cy="4351338"/>
          </a:xfrm>
        </p:spPr>
        <p:txBody>
          <a:bodyPr/>
          <a:lstStyle/>
          <a:p>
            <a:r>
              <a:rPr kumimoji="1" lang="ja-JP" altLang="en-US" dirty="0"/>
              <a:t>基本形→</a:t>
            </a:r>
            <a:endParaRPr kumimoji="1" lang="en-US" altLang="ja-JP" dirty="0"/>
          </a:p>
          <a:p>
            <a:r>
              <a:rPr lang="en-US" altLang="ja-JP" dirty="0" err="1"/>
              <a:t>cin</a:t>
            </a:r>
            <a:r>
              <a:rPr lang="ja-JP" altLang="en-US" dirty="0"/>
              <a:t>と</a:t>
            </a:r>
            <a:r>
              <a:rPr lang="en-US" altLang="ja-JP" dirty="0" err="1"/>
              <a:t>cout</a:t>
            </a:r>
            <a:r>
              <a:rPr lang="ja-JP" altLang="en-US" dirty="0"/>
              <a:t>で入出力</a:t>
            </a:r>
            <a:endParaRPr lang="en-US" altLang="ja-JP" dirty="0"/>
          </a:p>
          <a:p>
            <a:pPr>
              <a:buFont typeface="Wingdings" panose="05000000000000000000" pitchFamily="2" charset="2"/>
              <a:buChar char="Ø"/>
            </a:pPr>
            <a:r>
              <a:rPr kumimoji="1" lang="en-US" altLang="ja-JP" dirty="0"/>
              <a:t>&gt;&gt;</a:t>
            </a:r>
            <a:r>
              <a:rPr kumimoji="1" lang="ja-JP" altLang="en-US" dirty="0"/>
              <a:t>や</a:t>
            </a:r>
            <a:r>
              <a:rPr kumimoji="1" lang="en-US" altLang="ja-JP" dirty="0"/>
              <a:t>&lt;&lt;</a:t>
            </a:r>
            <a:r>
              <a:rPr kumimoji="1" lang="ja-JP" altLang="en-US" dirty="0"/>
              <a:t>でつなげる</a:t>
            </a:r>
            <a:endParaRPr lang="en-US" altLang="ja-JP" dirty="0"/>
          </a:p>
          <a:p>
            <a:r>
              <a:rPr kumimoji="1" lang="ja-JP" altLang="en-US" dirty="0"/>
              <a:t>メンバ関数を呼び出すときは</a:t>
            </a:r>
            <a:br>
              <a:rPr kumimoji="1" lang="en-US" altLang="ja-JP" dirty="0"/>
            </a:br>
            <a:r>
              <a:rPr kumimoji="1" lang="ja-JP" altLang="en-US" dirty="0"/>
              <a:t>インスタンス名</a:t>
            </a:r>
            <a:r>
              <a:rPr kumimoji="1" lang="en-US" altLang="ja-JP" dirty="0"/>
              <a:t>.</a:t>
            </a:r>
            <a:r>
              <a:rPr lang="ja-JP" altLang="en-US" dirty="0"/>
              <a:t>メンバ</a:t>
            </a:r>
            <a:r>
              <a:rPr lang="en-US" altLang="ja-JP" dirty="0"/>
              <a:t>(</a:t>
            </a:r>
            <a:r>
              <a:rPr lang="ja-JP" altLang="en-US" dirty="0"/>
              <a:t>引数</a:t>
            </a:r>
            <a:r>
              <a:rPr lang="en-US" altLang="ja-JP" dirty="0"/>
              <a:t>)</a:t>
            </a:r>
            <a:endParaRPr kumimoji="1" lang="en-US" altLang="ja-JP" dirty="0"/>
          </a:p>
          <a:p>
            <a:r>
              <a:rPr lang="ja-JP" altLang="en-US" dirty="0"/>
              <a:t>真偽値を扱うのに</a:t>
            </a:r>
            <a:r>
              <a:rPr lang="en-US" altLang="ja-JP" dirty="0"/>
              <a:t>bool</a:t>
            </a:r>
            <a:r>
              <a:rPr lang="ja-JP" altLang="en-US" dirty="0"/>
              <a:t>便利</a:t>
            </a:r>
            <a:endParaRPr kumimoji="1" lang="en-US" altLang="ja-JP" dirty="0"/>
          </a:p>
          <a:p>
            <a:r>
              <a:rPr lang="ja-JP" altLang="en-US" dirty="0"/>
              <a:t>文字列を扱うのに</a:t>
            </a:r>
            <a:r>
              <a:rPr lang="en-US" altLang="ja-JP" dirty="0"/>
              <a:t>string</a:t>
            </a:r>
            <a:r>
              <a:rPr lang="ja-JP" altLang="en-US" dirty="0"/>
              <a:t>便利</a:t>
            </a:r>
            <a:endParaRPr kumimoji="1" lang="ja-JP" altLang="en-US" dirty="0"/>
          </a:p>
        </p:txBody>
      </p:sp>
      <p:sp>
        <p:nvSpPr>
          <p:cNvPr id="4" name="正方形/長方形 3">
            <a:extLst>
              <a:ext uri="{FF2B5EF4-FFF2-40B4-BE49-F238E27FC236}">
                <a16:creationId xmlns:a16="http://schemas.microsoft.com/office/drawing/2014/main" id="{CD62BD02-FF3C-44BB-9396-ACC4C3D3A92D}"/>
              </a:ext>
            </a:extLst>
          </p:cNvPr>
          <p:cNvSpPr/>
          <p:nvPr/>
        </p:nvSpPr>
        <p:spPr>
          <a:xfrm>
            <a:off x="6711518" y="1690688"/>
            <a:ext cx="5056574" cy="4524315"/>
          </a:xfrm>
          <a:prstGeom prst="rect">
            <a:avLst/>
          </a:prstGeom>
        </p:spPr>
        <p:txBody>
          <a:bodyPr wrap="square">
            <a:spAutoFit/>
          </a:bodyPr>
          <a:lstStyle/>
          <a:p>
            <a:r>
              <a:rPr lang="en-US" altLang="ja-JP" sz="3200" dirty="0">
                <a:solidFill>
                  <a:srgbClr val="0000FF"/>
                </a:solidFill>
                <a:latin typeface="Consolas" panose="020B0609020204030204" pitchFamily="49" charset="0"/>
              </a:rPr>
              <a:t>#include </a:t>
            </a:r>
            <a:r>
              <a:rPr lang="en-US" altLang="ja-JP" sz="3200" dirty="0">
                <a:solidFill>
                  <a:srgbClr val="A31515"/>
                </a:solidFill>
                <a:latin typeface="Consolas" panose="020B0609020204030204" pitchFamily="49" charset="0"/>
              </a:rPr>
              <a:t>&lt;iostream&gt;</a:t>
            </a:r>
            <a:endParaRPr lang="en-US" altLang="ja-JP" sz="3200" dirty="0">
              <a:solidFill>
                <a:srgbClr val="000000"/>
              </a:solidFill>
              <a:latin typeface="Consolas" panose="020B0609020204030204" pitchFamily="49" charset="0"/>
            </a:endParaRPr>
          </a:p>
          <a:p>
            <a:br>
              <a:rPr lang="en-US" altLang="ja-JP" sz="3200" dirty="0">
                <a:solidFill>
                  <a:srgbClr val="000000"/>
                </a:solidFill>
                <a:latin typeface="Consolas" panose="020B0609020204030204" pitchFamily="49" charset="0"/>
              </a:rPr>
            </a:br>
            <a:r>
              <a:rPr lang="en-US" altLang="ja-JP" sz="3200" dirty="0">
                <a:solidFill>
                  <a:srgbClr val="0000FF"/>
                </a:solidFill>
                <a:latin typeface="Consolas" panose="020B0609020204030204" pitchFamily="49" charset="0"/>
              </a:rPr>
              <a:t>using</a:t>
            </a:r>
            <a:r>
              <a:rPr lang="en-US" altLang="ja-JP" sz="3200" dirty="0">
                <a:solidFill>
                  <a:srgbClr val="000000"/>
                </a:solidFill>
                <a:latin typeface="Consolas" panose="020B0609020204030204" pitchFamily="49" charset="0"/>
              </a:rPr>
              <a:t> </a:t>
            </a:r>
            <a:r>
              <a:rPr lang="en-US" altLang="ja-JP" sz="3200" dirty="0">
                <a:solidFill>
                  <a:srgbClr val="0000FF"/>
                </a:solidFill>
                <a:latin typeface="Consolas" panose="020B0609020204030204" pitchFamily="49" charset="0"/>
              </a:rPr>
              <a:t>namespace</a:t>
            </a:r>
            <a:r>
              <a:rPr lang="en-US" altLang="ja-JP" sz="3200" dirty="0">
                <a:solidFill>
                  <a:srgbClr val="000000"/>
                </a:solidFill>
                <a:latin typeface="Consolas" panose="020B0609020204030204" pitchFamily="49" charset="0"/>
              </a:rPr>
              <a:t> std;</a:t>
            </a:r>
          </a:p>
          <a:p>
            <a:br>
              <a:rPr lang="en-US" altLang="ja-JP" sz="3200" dirty="0">
                <a:solidFill>
                  <a:srgbClr val="000000"/>
                </a:solidFill>
                <a:latin typeface="Consolas" panose="020B0609020204030204" pitchFamily="49" charset="0"/>
              </a:rPr>
            </a:br>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main()</a:t>
            </a:r>
          </a:p>
          <a:p>
            <a:r>
              <a:rPr lang="en-US" altLang="ja-JP" sz="3200" dirty="0">
                <a:solidFill>
                  <a:srgbClr val="000000"/>
                </a:solidFill>
                <a:latin typeface="Consolas" panose="020B0609020204030204" pitchFamily="49" charset="0"/>
              </a:rPr>
              <a:t>{</a:t>
            </a:r>
          </a:p>
          <a:p>
            <a:pPr lvl="1"/>
            <a:r>
              <a:rPr lang="en-US" altLang="ja-JP" sz="3200" dirty="0">
                <a:solidFill>
                  <a:srgbClr val="000000"/>
                </a:solidFill>
                <a:latin typeface="Consolas" panose="020B0609020204030204" pitchFamily="49" charset="0"/>
              </a:rPr>
              <a:t>(</a:t>
            </a:r>
            <a:r>
              <a:rPr lang="ja-JP" altLang="en-US" sz="3200" dirty="0">
                <a:solidFill>
                  <a:srgbClr val="000000"/>
                </a:solidFill>
                <a:latin typeface="Consolas" panose="020B0609020204030204" pitchFamily="49" charset="0"/>
              </a:rPr>
              <a:t>処理</a:t>
            </a:r>
            <a:r>
              <a:rPr lang="en-US" altLang="ja-JP" sz="3200" dirty="0">
                <a:solidFill>
                  <a:srgbClr val="000000"/>
                </a:solidFill>
                <a:latin typeface="Consolas" panose="020B0609020204030204" pitchFamily="49" charset="0"/>
              </a:rPr>
              <a:t>)</a:t>
            </a:r>
            <a:br>
              <a:rPr lang="en-US" altLang="ja-JP" sz="3200" dirty="0">
                <a:solidFill>
                  <a:srgbClr val="000000"/>
                </a:solidFill>
                <a:latin typeface="Consolas" panose="020B0609020204030204" pitchFamily="49" charset="0"/>
              </a:rPr>
            </a:br>
            <a:r>
              <a:rPr lang="en-US" altLang="ja-JP" sz="3200" dirty="0">
                <a:solidFill>
                  <a:srgbClr val="0000FF"/>
                </a:solidFill>
                <a:latin typeface="Consolas" panose="020B0609020204030204" pitchFamily="49" charset="0"/>
              </a:rPr>
              <a:t>return</a:t>
            </a:r>
            <a:r>
              <a:rPr lang="en-US" altLang="ja-JP" sz="3200" dirty="0">
                <a:solidFill>
                  <a:srgbClr val="000000"/>
                </a:solidFill>
                <a:latin typeface="Consolas" panose="020B0609020204030204" pitchFamily="49" charset="0"/>
              </a:rPr>
              <a:t> </a:t>
            </a:r>
            <a:r>
              <a:rPr lang="en-US" altLang="ja-JP" sz="3200" dirty="0">
                <a:solidFill>
                  <a:srgbClr val="09885A"/>
                </a:solidFill>
                <a:latin typeface="Consolas" panose="020B0609020204030204" pitchFamily="49" charset="0"/>
              </a:rPr>
              <a:t>0</a:t>
            </a:r>
            <a:r>
              <a:rPr lang="en-US" altLang="ja-JP" sz="3200" dirty="0">
                <a:solidFill>
                  <a:srgbClr val="000000"/>
                </a:solidFill>
                <a:latin typeface="Consolas" panose="020B0609020204030204" pitchFamily="49" charset="0"/>
              </a:rPr>
              <a:t>;</a:t>
            </a:r>
          </a:p>
          <a:p>
            <a:r>
              <a:rPr lang="en-US" altLang="ja-JP" sz="3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6452957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927435-1FD6-4A19-9C9D-D4D93920C1EC}"/>
              </a:ext>
            </a:extLst>
          </p:cNvPr>
          <p:cNvSpPr>
            <a:spLocks noGrp="1"/>
          </p:cNvSpPr>
          <p:nvPr>
            <p:ph type="title"/>
          </p:nvPr>
        </p:nvSpPr>
        <p:spPr/>
        <p:txBody>
          <a:bodyPr/>
          <a:lstStyle/>
          <a:p>
            <a:r>
              <a:rPr kumimoji="1" lang="en-US" altLang="ja-JP" dirty="0"/>
              <a:t>C++</a:t>
            </a:r>
            <a:r>
              <a:rPr kumimoji="1" lang="ja-JP" altLang="en-US" dirty="0" err="1"/>
              <a:t>での</a:t>
            </a:r>
            <a:r>
              <a:rPr kumimoji="1" lang="ja-JP" altLang="en-US" dirty="0"/>
              <a:t>コンパイル方法</a:t>
            </a:r>
          </a:p>
        </p:txBody>
      </p:sp>
      <p:sp>
        <p:nvSpPr>
          <p:cNvPr id="3" name="コンテンツ プレースホルダー 2">
            <a:extLst>
              <a:ext uri="{FF2B5EF4-FFF2-40B4-BE49-F238E27FC236}">
                <a16:creationId xmlns:a16="http://schemas.microsoft.com/office/drawing/2014/main" id="{D338A982-A1A1-4995-85D5-A6F659D7C58F}"/>
              </a:ext>
            </a:extLst>
          </p:cNvPr>
          <p:cNvSpPr>
            <a:spLocks noGrp="1"/>
          </p:cNvSpPr>
          <p:nvPr>
            <p:ph idx="1"/>
          </p:nvPr>
        </p:nvSpPr>
        <p:spPr/>
        <p:txBody>
          <a:bodyPr/>
          <a:lstStyle/>
          <a:p>
            <a:r>
              <a:rPr kumimoji="1" lang="en-US" altLang="ja-JP" dirty="0"/>
              <a:t>C+</a:t>
            </a:r>
            <a:r>
              <a:rPr lang="en-US" altLang="ja-JP" dirty="0"/>
              <a:t>+</a:t>
            </a:r>
            <a:r>
              <a:rPr lang="ja-JP" altLang="en-US" dirty="0"/>
              <a:t>のファイルの拡張子は</a:t>
            </a:r>
            <a:r>
              <a:rPr lang="en-US" altLang="ja-JP" dirty="0"/>
              <a:t>.c</a:t>
            </a:r>
            <a:r>
              <a:rPr lang="ja-JP" altLang="en-US" dirty="0"/>
              <a:t>ではなく</a:t>
            </a:r>
            <a:r>
              <a:rPr lang="en-US" altLang="ja-JP" dirty="0"/>
              <a:t>.</a:t>
            </a:r>
            <a:r>
              <a:rPr lang="en-US" altLang="ja-JP" dirty="0" err="1"/>
              <a:t>cpp</a:t>
            </a:r>
            <a:endParaRPr kumimoji="1" lang="en-US" altLang="ja-JP" dirty="0"/>
          </a:p>
          <a:p>
            <a:r>
              <a:rPr kumimoji="1" lang="ja-JP" altLang="en-US" dirty="0"/>
              <a:t>コンパイルコマンド</a:t>
            </a:r>
            <a:endParaRPr kumimoji="1" lang="en-US" altLang="ja-JP" dirty="0"/>
          </a:p>
          <a:p>
            <a:pPr marL="0" indent="0">
              <a:buNone/>
            </a:pPr>
            <a:endParaRPr kumimoji="1" lang="ja-JP" altLang="en-US" dirty="0"/>
          </a:p>
        </p:txBody>
      </p:sp>
      <p:graphicFrame>
        <p:nvGraphicFramePr>
          <p:cNvPr id="5" name="表 4">
            <a:extLst>
              <a:ext uri="{FF2B5EF4-FFF2-40B4-BE49-F238E27FC236}">
                <a16:creationId xmlns:a16="http://schemas.microsoft.com/office/drawing/2014/main" id="{D3F065EA-A9C4-4E25-8EF6-E6469620A6FC}"/>
              </a:ext>
            </a:extLst>
          </p:cNvPr>
          <p:cNvGraphicFramePr>
            <a:graphicFrameLocks noGrp="1"/>
          </p:cNvGraphicFramePr>
          <p:nvPr>
            <p:extLst>
              <p:ext uri="{D42A27DB-BD31-4B8C-83A1-F6EECF244321}">
                <p14:modId xmlns:p14="http://schemas.microsoft.com/office/powerpoint/2010/main" val="695308291"/>
              </p:ext>
            </p:extLst>
          </p:nvPr>
        </p:nvGraphicFramePr>
        <p:xfrm>
          <a:off x="1783425" y="3108960"/>
          <a:ext cx="5007992" cy="640080"/>
        </p:xfrm>
        <a:graphic>
          <a:graphicData uri="http://schemas.openxmlformats.org/drawingml/2006/table">
            <a:tbl>
              <a:tblPr firstRow="1" bandRow="1">
                <a:tableStyleId>{073A0DAA-6AF3-43AB-8588-CEC1D06C72B9}</a:tableStyleId>
              </a:tblPr>
              <a:tblGrid>
                <a:gridCol w="5007992">
                  <a:extLst>
                    <a:ext uri="{9D8B030D-6E8A-4147-A177-3AD203B41FA5}">
                      <a16:colId xmlns:a16="http://schemas.microsoft.com/office/drawing/2014/main" val="1076909892"/>
                    </a:ext>
                  </a:extLst>
                </a:gridCol>
              </a:tblGrid>
              <a:tr h="370840">
                <a:tc>
                  <a:txBody>
                    <a:bodyPr/>
                    <a:lstStyle/>
                    <a:p>
                      <a:r>
                        <a:rPr kumimoji="1" lang="en-US" altLang="ja-JP" sz="3600" dirty="0"/>
                        <a:t>g++ </a:t>
                      </a:r>
                      <a:r>
                        <a:rPr kumimoji="1" lang="ja-JP" altLang="en-US" sz="3600" dirty="0"/>
                        <a:t>ファイル名</a:t>
                      </a:r>
                      <a:r>
                        <a:rPr kumimoji="1" lang="en-US" altLang="ja-JP" sz="3600" dirty="0"/>
                        <a:t>.</a:t>
                      </a:r>
                      <a:r>
                        <a:rPr kumimoji="1" lang="en-US" altLang="ja-JP" sz="3600" dirty="0" err="1"/>
                        <a:t>cpp</a:t>
                      </a:r>
                      <a:r>
                        <a:rPr kumimoji="1" lang="en-US" altLang="ja-JP" sz="3600" dirty="0"/>
                        <a:t> </a:t>
                      </a:r>
                      <a:endParaRPr kumimoji="1" lang="ja-JP" altLang="en-US" sz="3600" dirty="0"/>
                    </a:p>
                  </a:txBody>
                  <a:tcPr/>
                </a:tc>
                <a:extLst>
                  <a:ext uri="{0D108BD9-81ED-4DB2-BD59-A6C34878D82A}">
                    <a16:rowId xmlns:a16="http://schemas.microsoft.com/office/drawing/2014/main" val="1655250602"/>
                  </a:ext>
                </a:extLst>
              </a:tr>
            </a:tbl>
          </a:graphicData>
        </a:graphic>
      </p:graphicFrame>
    </p:spTree>
    <p:extLst>
      <p:ext uri="{BB962C8B-B14F-4D97-AF65-F5344CB8AC3E}">
        <p14:creationId xmlns:p14="http://schemas.microsoft.com/office/powerpoint/2010/main" val="10669119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9FC2F-D9EC-4D83-A04C-1B3CCC08A5F2}"/>
              </a:ext>
            </a:extLst>
          </p:cNvPr>
          <p:cNvSpPr>
            <a:spLocks noGrp="1"/>
          </p:cNvSpPr>
          <p:nvPr>
            <p:ph type="title"/>
          </p:nvPr>
        </p:nvSpPr>
        <p:spPr/>
        <p:txBody>
          <a:bodyPr/>
          <a:lstStyle/>
          <a:p>
            <a:r>
              <a:rPr kumimoji="1" lang="ja-JP" altLang="en-US" dirty="0"/>
              <a:t>エラー</a:t>
            </a:r>
            <a:r>
              <a:rPr kumimoji="1" lang="ja-JP" altLang="en-US" dirty="0" err="1"/>
              <a:t>めっちゃ</a:t>
            </a:r>
            <a:r>
              <a:rPr kumimoji="1" lang="ja-JP" altLang="en-US" dirty="0"/>
              <a:t>出るんだけど</a:t>
            </a:r>
          </a:p>
        </p:txBody>
      </p:sp>
      <p:sp>
        <p:nvSpPr>
          <p:cNvPr id="3" name="コンテンツ プレースホルダー 2">
            <a:extLst>
              <a:ext uri="{FF2B5EF4-FFF2-40B4-BE49-F238E27FC236}">
                <a16:creationId xmlns:a16="http://schemas.microsoft.com/office/drawing/2014/main" id="{81642961-D080-4E69-BE14-49822C9C9E87}"/>
              </a:ext>
            </a:extLst>
          </p:cNvPr>
          <p:cNvSpPr>
            <a:spLocks noGrp="1"/>
          </p:cNvSpPr>
          <p:nvPr>
            <p:ph idx="1"/>
          </p:nvPr>
        </p:nvSpPr>
        <p:spPr/>
        <p:txBody>
          <a:bodyPr/>
          <a:lstStyle/>
          <a:p>
            <a:pPr marL="0" indent="0">
              <a:buNone/>
            </a:pPr>
            <a:r>
              <a:rPr lang="ja-JP" altLang="en-US" dirty="0"/>
              <a:t>ありがちなミス</a:t>
            </a:r>
            <a:endParaRPr kumimoji="1" lang="en-US" altLang="ja-JP" dirty="0"/>
          </a:p>
          <a:p>
            <a:r>
              <a:rPr kumimoji="1" lang="en-US" altLang="ja-JP" dirty="0"/>
              <a:t>using namespace </a:t>
            </a:r>
            <a:r>
              <a:rPr kumimoji="1" lang="ja-JP" altLang="en-US" dirty="0"/>
              <a:t>が無い → </a:t>
            </a:r>
            <a:r>
              <a:rPr kumimoji="1" lang="ja-JP" altLang="en-US" dirty="0" err="1"/>
              <a:t>そこそこ</a:t>
            </a:r>
            <a:r>
              <a:rPr kumimoji="1" lang="ja-JP" altLang="en-US" dirty="0"/>
              <a:t>エラー出る</a:t>
            </a:r>
            <a:endParaRPr kumimoji="1" lang="en-US" altLang="ja-JP" dirty="0"/>
          </a:p>
          <a:p>
            <a:r>
              <a:rPr kumimoji="1" lang="en-US" altLang="ja-JP" dirty="0"/>
              <a:t>&gt;&gt;</a:t>
            </a:r>
            <a:r>
              <a:rPr kumimoji="1" lang="ja-JP" altLang="en-US" dirty="0"/>
              <a:t>と</a:t>
            </a:r>
            <a:r>
              <a:rPr kumimoji="1" lang="en-US" altLang="ja-JP" dirty="0"/>
              <a:t>&lt;&lt;</a:t>
            </a:r>
            <a:r>
              <a:rPr kumimoji="1" lang="ja-JP" altLang="en-US" dirty="0"/>
              <a:t>を逆に書いている → すごいエラー出る</a:t>
            </a:r>
            <a:endParaRPr kumimoji="1" lang="en-US" altLang="ja-JP" dirty="0"/>
          </a:p>
          <a:p>
            <a:r>
              <a:rPr kumimoji="1" lang="ja-JP" altLang="en-US" dirty="0"/>
              <a:t>大量のエラーを吐いたら、エラーログの初めの部分だけ読んでしまえば原因が分かること</a:t>
            </a:r>
            <a:r>
              <a:rPr kumimoji="1" lang="ja-JP" altLang="en-US"/>
              <a:t>が多い</a:t>
            </a:r>
            <a:endParaRPr kumimoji="1" lang="en-US" altLang="ja-JP" dirty="0"/>
          </a:p>
          <a:p>
            <a:endParaRPr kumimoji="1" lang="ja-JP" altLang="en-US" dirty="0"/>
          </a:p>
        </p:txBody>
      </p:sp>
    </p:spTree>
    <p:extLst>
      <p:ext uri="{BB962C8B-B14F-4D97-AF65-F5344CB8AC3E}">
        <p14:creationId xmlns:p14="http://schemas.microsoft.com/office/powerpoint/2010/main" val="4809678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9B46C6-C259-48F5-87A0-9A14BC67B3BD}"/>
              </a:ext>
            </a:extLst>
          </p:cNvPr>
          <p:cNvSpPr>
            <a:spLocks noGrp="1"/>
          </p:cNvSpPr>
          <p:nvPr>
            <p:ph type="title"/>
          </p:nvPr>
        </p:nvSpPr>
        <p:spPr/>
        <p:txBody>
          <a:bodyPr/>
          <a:lstStyle/>
          <a:p>
            <a:r>
              <a:rPr lang="ja-JP" altLang="en-US" dirty="0"/>
              <a:t>演習</a:t>
            </a:r>
            <a:endParaRPr kumimoji="1" lang="ja-JP" altLang="en-US" dirty="0"/>
          </a:p>
        </p:txBody>
      </p:sp>
      <p:sp>
        <p:nvSpPr>
          <p:cNvPr id="3" name="コンテンツ プレースホルダー 2">
            <a:extLst>
              <a:ext uri="{FF2B5EF4-FFF2-40B4-BE49-F238E27FC236}">
                <a16:creationId xmlns:a16="http://schemas.microsoft.com/office/drawing/2014/main" id="{62EAE612-D1A5-49E4-ADA9-E8B74EFCFD15}"/>
              </a:ext>
            </a:extLst>
          </p:cNvPr>
          <p:cNvSpPr>
            <a:spLocks noGrp="1"/>
          </p:cNvSpPr>
          <p:nvPr>
            <p:ph idx="1"/>
          </p:nvPr>
        </p:nvSpPr>
        <p:spPr/>
        <p:txBody>
          <a:bodyPr/>
          <a:lstStyle/>
          <a:p>
            <a:r>
              <a:rPr lang="en-US" altLang="ja-JP" dirty="0" err="1"/>
              <a:t>AtCoder</a:t>
            </a:r>
            <a:r>
              <a:rPr lang="en-US" altLang="ja-JP" dirty="0"/>
              <a:t> Beginners Selection</a:t>
            </a:r>
            <a:r>
              <a:rPr lang="ja-JP" altLang="en-US" dirty="0"/>
              <a:t>の問題を上から</a:t>
            </a:r>
            <a:r>
              <a:rPr lang="en-US" altLang="ja-JP" dirty="0"/>
              <a:t>4</a:t>
            </a:r>
            <a:r>
              <a:rPr lang="ja-JP" altLang="en-US" dirty="0"/>
              <a:t>つ分解いてください</a:t>
            </a:r>
            <a:endParaRPr lang="en-US" altLang="ja-JP" dirty="0"/>
          </a:p>
          <a:p>
            <a:pPr>
              <a:buFont typeface="Wingdings" panose="05000000000000000000" pitchFamily="2" charset="2"/>
              <a:buChar char="Ø"/>
            </a:pPr>
            <a:r>
              <a:rPr lang="en-US" altLang="ja-JP" dirty="0"/>
              <a:t>Practice A</a:t>
            </a:r>
          </a:p>
          <a:p>
            <a:pPr>
              <a:buFont typeface="Wingdings" panose="05000000000000000000" pitchFamily="2" charset="2"/>
              <a:buChar char="Ø"/>
            </a:pPr>
            <a:r>
              <a:rPr lang="en-US" altLang="ja-JP" dirty="0"/>
              <a:t>ABC086_A</a:t>
            </a:r>
          </a:p>
          <a:p>
            <a:pPr>
              <a:buFont typeface="Wingdings" panose="05000000000000000000" pitchFamily="2" charset="2"/>
              <a:buChar char="Ø"/>
            </a:pPr>
            <a:r>
              <a:rPr lang="en-US" altLang="ja-JP" dirty="0"/>
              <a:t>ABC081_A</a:t>
            </a:r>
          </a:p>
          <a:p>
            <a:pPr>
              <a:buFont typeface="Wingdings" panose="05000000000000000000" pitchFamily="2" charset="2"/>
              <a:buChar char="Ø"/>
            </a:pPr>
            <a:r>
              <a:rPr lang="en-US" altLang="ja-JP" dirty="0"/>
              <a:t>ABC081_B</a:t>
            </a:r>
          </a:p>
        </p:txBody>
      </p:sp>
    </p:spTree>
    <p:extLst>
      <p:ext uri="{BB962C8B-B14F-4D97-AF65-F5344CB8AC3E}">
        <p14:creationId xmlns:p14="http://schemas.microsoft.com/office/powerpoint/2010/main" val="427103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2628AF-FD75-4373-8516-7424EEAE796E}"/>
              </a:ext>
            </a:extLst>
          </p:cNvPr>
          <p:cNvSpPr>
            <a:spLocks noGrp="1"/>
          </p:cNvSpPr>
          <p:nvPr>
            <p:ph type="title"/>
          </p:nvPr>
        </p:nvSpPr>
        <p:spPr/>
        <p:txBody>
          <a:bodyPr/>
          <a:lstStyle/>
          <a:p>
            <a:r>
              <a:rPr kumimoji="1" lang="en-US" altLang="ja-JP" dirty="0"/>
              <a:t>Hello, World (C++)</a:t>
            </a:r>
            <a:endParaRPr kumimoji="1" lang="ja-JP" altLang="en-US" dirty="0"/>
          </a:p>
        </p:txBody>
      </p:sp>
      <p:sp>
        <p:nvSpPr>
          <p:cNvPr id="4" name="正方形/長方形 3">
            <a:extLst>
              <a:ext uri="{FF2B5EF4-FFF2-40B4-BE49-F238E27FC236}">
                <a16:creationId xmlns:a16="http://schemas.microsoft.com/office/drawing/2014/main" id="{11F2F135-A89F-4EA9-B20D-8976A849916F}"/>
              </a:ext>
            </a:extLst>
          </p:cNvPr>
          <p:cNvSpPr/>
          <p:nvPr/>
        </p:nvSpPr>
        <p:spPr>
          <a:xfrm>
            <a:off x="723275" y="1918662"/>
            <a:ext cx="11468725" cy="3970318"/>
          </a:xfrm>
          <a:prstGeom prst="rect">
            <a:avLst/>
          </a:prstGeom>
        </p:spPr>
        <p:txBody>
          <a:bodyPr wrap="square">
            <a:spAutoFit/>
          </a:bodyPr>
          <a:lstStyle/>
          <a:p>
            <a:r>
              <a:rPr lang="en-US" altLang="ja-JP" sz="3600" dirty="0">
                <a:solidFill>
                  <a:srgbClr val="0000FF"/>
                </a:solidFill>
                <a:latin typeface="Consolas" panose="020B0609020204030204" pitchFamily="49" charset="0"/>
              </a:rPr>
              <a:t>#include </a:t>
            </a:r>
            <a:r>
              <a:rPr lang="en-US" altLang="ja-JP" sz="3600" dirty="0">
                <a:solidFill>
                  <a:srgbClr val="A31515"/>
                </a:solidFill>
                <a:latin typeface="Consolas" panose="020B0609020204030204" pitchFamily="49" charset="0"/>
              </a:rPr>
              <a:t>&lt;iostream&gt;</a:t>
            </a:r>
            <a:endParaRPr lang="en-US" altLang="ja-JP" sz="3600" dirty="0">
              <a:solidFill>
                <a:srgbClr val="000000"/>
              </a:solidFill>
              <a:latin typeface="Consolas" panose="020B0609020204030204" pitchFamily="49" charset="0"/>
            </a:endParaRPr>
          </a:p>
          <a:p>
            <a:br>
              <a:rPr lang="en-US" altLang="ja-JP" sz="3600" dirty="0">
                <a:solidFill>
                  <a:srgbClr val="000000"/>
                </a:solidFill>
                <a:latin typeface="Consolas" panose="020B0609020204030204" pitchFamily="49" charset="0"/>
              </a:rPr>
            </a:br>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main()</a:t>
            </a:r>
          </a:p>
          <a:p>
            <a:r>
              <a:rPr lang="en-US" altLang="ja-JP" sz="3600" dirty="0">
                <a:solidFill>
                  <a:srgbClr val="000000"/>
                </a:solidFill>
                <a:latin typeface="Consolas" panose="020B0609020204030204" pitchFamily="49" charset="0"/>
              </a:rPr>
              <a:t>{</a:t>
            </a:r>
          </a:p>
          <a:p>
            <a:pPr lvl="1"/>
            <a:r>
              <a:rPr lang="en-US" altLang="ja-JP" sz="3600" dirty="0">
                <a:solidFill>
                  <a:srgbClr val="000000"/>
                </a:solidFill>
                <a:latin typeface="Consolas" panose="020B0609020204030204" pitchFamily="49" charset="0"/>
              </a:rPr>
              <a:t>std::</a:t>
            </a:r>
            <a:r>
              <a:rPr lang="en-US" altLang="ja-JP" sz="3600" dirty="0" err="1">
                <a:solidFill>
                  <a:srgbClr val="000000"/>
                </a:solidFill>
                <a:latin typeface="Consolas" panose="020B0609020204030204" pitchFamily="49" charset="0"/>
              </a:rPr>
              <a:t>cout</a:t>
            </a:r>
            <a:r>
              <a:rPr lang="en-US" altLang="ja-JP" sz="3600" dirty="0">
                <a:solidFill>
                  <a:srgbClr val="000000"/>
                </a:solidFill>
                <a:latin typeface="Consolas" panose="020B0609020204030204" pitchFamily="49" charset="0"/>
              </a:rPr>
              <a:t> &lt;&lt; </a:t>
            </a:r>
            <a:r>
              <a:rPr lang="en-US" altLang="ja-JP" sz="3600" dirty="0">
                <a:solidFill>
                  <a:srgbClr val="A31515"/>
                </a:solidFill>
                <a:latin typeface="Consolas" panose="020B0609020204030204" pitchFamily="49" charset="0"/>
              </a:rPr>
              <a:t>"Hello, World!"</a:t>
            </a:r>
            <a:r>
              <a:rPr lang="en-US" altLang="ja-JP" sz="3600" dirty="0">
                <a:solidFill>
                  <a:srgbClr val="000000"/>
                </a:solidFill>
                <a:latin typeface="Consolas" panose="020B0609020204030204" pitchFamily="49" charset="0"/>
              </a:rPr>
              <a:t> &lt;&lt; std::</a:t>
            </a:r>
            <a:r>
              <a:rPr lang="en-US" altLang="ja-JP" sz="3600" dirty="0" err="1">
                <a:solidFill>
                  <a:srgbClr val="000000"/>
                </a:solidFill>
                <a:latin typeface="Consolas" panose="020B0609020204030204" pitchFamily="49" charset="0"/>
              </a:rPr>
              <a:t>endl</a:t>
            </a:r>
            <a:r>
              <a:rPr lang="en-US" altLang="ja-JP" sz="3600" dirty="0">
                <a:solidFill>
                  <a:srgbClr val="000000"/>
                </a:solidFill>
                <a:latin typeface="Consolas" panose="020B0609020204030204" pitchFamily="49" charset="0"/>
              </a:rPr>
              <a:t>;</a:t>
            </a:r>
          </a:p>
          <a:p>
            <a:pPr lvl="1"/>
            <a:r>
              <a:rPr lang="en-US" altLang="ja-JP" sz="3600" dirty="0">
                <a:solidFill>
                  <a:srgbClr val="0000FF"/>
                </a:solidFill>
                <a:latin typeface="Consolas" panose="020B0609020204030204" pitchFamily="49" charset="0"/>
              </a:rPr>
              <a:t>return</a:t>
            </a:r>
            <a:r>
              <a:rPr lang="en-US" altLang="ja-JP" sz="3600" dirty="0">
                <a:solidFill>
                  <a:srgbClr val="000000"/>
                </a:solidFill>
                <a:latin typeface="Consolas" panose="020B0609020204030204" pitchFamily="49" charset="0"/>
              </a:rPr>
              <a:t> </a:t>
            </a:r>
            <a:r>
              <a:rPr lang="en-US" altLang="ja-JP" sz="3600" dirty="0">
                <a:solidFill>
                  <a:srgbClr val="09885A"/>
                </a:solidFill>
                <a:latin typeface="Consolas" panose="020B0609020204030204" pitchFamily="49" charset="0"/>
              </a:rPr>
              <a:t>0</a:t>
            </a:r>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960255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2628AF-FD75-4373-8516-7424EEAE796E}"/>
              </a:ext>
            </a:extLst>
          </p:cNvPr>
          <p:cNvSpPr>
            <a:spLocks noGrp="1"/>
          </p:cNvSpPr>
          <p:nvPr>
            <p:ph type="title"/>
          </p:nvPr>
        </p:nvSpPr>
        <p:spPr/>
        <p:txBody>
          <a:bodyPr/>
          <a:lstStyle/>
          <a:p>
            <a:r>
              <a:rPr kumimoji="1" lang="en-US" altLang="ja-JP" dirty="0"/>
              <a:t>Hello, World (C++)</a:t>
            </a:r>
            <a:endParaRPr kumimoji="1" lang="ja-JP" altLang="en-US" dirty="0"/>
          </a:p>
        </p:txBody>
      </p:sp>
      <p:sp>
        <p:nvSpPr>
          <p:cNvPr id="4" name="正方形/長方形 3">
            <a:extLst>
              <a:ext uri="{FF2B5EF4-FFF2-40B4-BE49-F238E27FC236}">
                <a16:creationId xmlns:a16="http://schemas.microsoft.com/office/drawing/2014/main" id="{11F2F135-A89F-4EA9-B20D-8976A849916F}"/>
              </a:ext>
            </a:extLst>
          </p:cNvPr>
          <p:cNvSpPr/>
          <p:nvPr/>
        </p:nvSpPr>
        <p:spPr>
          <a:xfrm>
            <a:off x="723275" y="1918662"/>
            <a:ext cx="11468725" cy="3970318"/>
          </a:xfrm>
          <a:prstGeom prst="rect">
            <a:avLst/>
          </a:prstGeom>
        </p:spPr>
        <p:txBody>
          <a:bodyPr wrap="square">
            <a:spAutoFit/>
          </a:bodyPr>
          <a:lstStyle/>
          <a:p>
            <a:r>
              <a:rPr lang="en-US" altLang="ja-JP" sz="3600" dirty="0">
                <a:solidFill>
                  <a:srgbClr val="0000FF"/>
                </a:solidFill>
                <a:latin typeface="Consolas" panose="020B0609020204030204" pitchFamily="49" charset="0"/>
              </a:rPr>
              <a:t>#include </a:t>
            </a:r>
            <a:r>
              <a:rPr lang="en-US" altLang="ja-JP" sz="3600" dirty="0">
                <a:solidFill>
                  <a:srgbClr val="A31515"/>
                </a:solidFill>
                <a:latin typeface="Consolas" panose="020B0609020204030204" pitchFamily="49" charset="0"/>
              </a:rPr>
              <a:t>&lt;iostream&gt;</a:t>
            </a:r>
            <a:endParaRPr lang="en-US" altLang="ja-JP" sz="3600" dirty="0">
              <a:solidFill>
                <a:srgbClr val="000000"/>
              </a:solidFill>
              <a:latin typeface="Consolas" panose="020B0609020204030204" pitchFamily="49" charset="0"/>
            </a:endParaRPr>
          </a:p>
          <a:p>
            <a:br>
              <a:rPr lang="en-US" altLang="ja-JP" sz="3600" dirty="0">
                <a:solidFill>
                  <a:srgbClr val="000000"/>
                </a:solidFill>
                <a:latin typeface="Consolas" panose="020B0609020204030204" pitchFamily="49" charset="0"/>
              </a:rPr>
            </a:br>
            <a:r>
              <a:rPr lang="en-US" altLang="ja-JP" sz="3600" dirty="0">
                <a:solidFill>
                  <a:srgbClr val="0000FF"/>
                </a:solidFill>
                <a:latin typeface="Consolas" panose="020B0609020204030204" pitchFamily="49" charset="0"/>
              </a:rPr>
              <a:t>int</a:t>
            </a:r>
            <a:r>
              <a:rPr lang="en-US" altLang="ja-JP" sz="3600" dirty="0">
                <a:solidFill>
                  <a:srgbClr val="000000"/>
                </a:solidFill>
                <a:latin typeface="Consolas" panose="020B0609020204030204" pitchFamily="49" charset="0"/>
              </a:rPr>
              <a:t> main()</a:t>
            </a:r>
          </a:p>
          <a:p>
            <a:r>
              <a:rPr lang="en-US" altLang="ja-JP" sz="3600" dirty="0">
                <a:solidFill>
                  <a:srgbClr val="000000"/>
                </a:solidFill>
                <a:latin typeface="Consolas" panose="020B0609020204030204" pitchFamily="49" charset="0"/>
              </a:rPr>
              <a:t>{</a:t>
            </a:r>
          </a:p>
          <a:p>
            <a:pPr lvl="1"/>
            <a:r>
              <a:rPr lang="en-US" altLang="ja-JP" sz="3600" dirty="0">
                <a:solidFill>
                  <a:srgbClr val="000000"/>
                </a:solidFill>
                <a:latin typeface="Consolas" panose="020B0609020204030204" pitchFamily="49" charset="0"/>
              </a:rPr>
              <a:t>std::</a:t>
            </a:r>
            <a:r>
              <a:rPr lang="en-US" altLang="ja-JP" sz="3600" dirty="0" err="1">
                <a:solidFill>
                  <a:srgbClr val="000000"/>
                </a:solidFill>
                <a:latin typeface="Consolas" panose="020B0609020204030204" pitchFamily="49" charset="0"/>
              </a:rPr>
              <a:t>cout</a:t>
            </a:r>
            <a:r>
              <a:rPr lang="en-US" altLang="ja-JP" sz="3600" dirty="0">
                <a:solidFill>
                  <a:srgbClr val="000000"/>
                </a:solidFill>
                <a:latin typeface="Consolas" panose="020B0609020204030204" pitchFamily="49" charset="0"/>
              </a:rPr>
              <a:t> &lt;&lt; </a:t>
            </a:r>
            <a:r>
              <a:rPr lang="en-US" altLang="ja-JP" sz="3600" dirty="0">
                <a:solidFill>
                  <a:srgbClr val="A31515"/>
                </a:solidFill>
                <a:latin typeface="Consolas" panose="020B0609020204030204" pitchFamily="49" charset="0"/>
              </a:rPr>
              <a:t>"Hello, World!"</a:t>
            </a:r>
            <a:r>
              <a:rPr lang="en-US" altLang="ja-JP" sz="3600" dirty="0">
                <a:solidFill>
                  <a:srgbClr val="000000"/>
                </a:solidFill>
                <a:latin typeface="Consolas" panose="020B0609020204030204" pitchFamily="49" charset="0"/>
              </a:rPr>
              <a:t> &lt;&lt; std::</a:t>
            </a:r>
            <a:r>
              <a:rPr lang="en-US" altLang="ja-JP" sz="3600" dirty="0" err="1">
                <a:solidFill>
                  <a:srgbClr val="000000"/>
                </a:solidFill>
                <a:latin typeface="Consolas" panose="020B0609020204030204" pitchFamily="49" charset="0"/>
              </a:rPr>
              <a:t>endl</a:t>
            </a:r>
            <a:r>
              <a:rPr lang="en-US" altLang="ja-JP" sz="3600" dirty="0">
                <a:solidFill>
                  <a:srgbClr val="000000"/>
                </a:solidFill>
                <a:latin typeface="Consolas" panose="020B0609020204030204" pitchFamily="49" charset="0"/>
              </a:rPr>
              <a:t>;</a:t>
            </a:r>
          </a:p>
          <a:p>
            <a:pPr lvl="1"/>
            <a:r>
              <a:rPr lang="en-US" altLang="ja-JP" sz="3600" dirty="0">
                <a:solidFill>
                  <a:srgbClr val="0000FF"/>
                </a:solidFill>
                <a:latin typeface="Consolas" panose="020B0609020204030204" pitchFamily="49" charset="0"/>
              </a:rPr>
              <a:t>return</a:t>
            </a:r>
            <a:r>
              <a:rPr lang="en-US" altLang="ja-JP" sz="3600" dirty="0">
                <a:solidFill>
                  <a:srgbClr val="000000"/>
                </a:solidFill>
                <a:latin typeface="Consolas" panose="020B0609020204030204" pitchFamily="49" charset="0"/>
              </a:rPr>
              <a:t> </a:t>
            </a:r>
            <a:r>
              <a:rPr lang="en-US" altLang="ja-JP" sz="3600" dirty="0">
                <a:solidFill>
                  <a:srgbClr val="09885A"/>
                </a:solidFill>
                <a:latin typeface="Consolas" panose="020B0609020204030204" pitchFamily="49" charset="0"/>
              </a:rPr>
              <a:t>0</a:t>
            </a:r>
            <a:r>
              <a:rPr lang="en-US" altLang="ja-JP" sz="3600" dirty="0">
                <a:solidFill>
                  <a:srgbClr val="000000"/>
                </a:solidFill>
                <a:latin typeface="Consolas" panose="020B0609020204030204" pitchFamily="49" charset="0"/>
              </a:rPr>
              <a:t>;</a:t>
            </a:r>
          </a:p>
          <a:p>
            <a:r>
              <a:rPr lang="en-US" altLang="ja-JP" sz="3600" dirty="0">
                <a:solidFill>
                  <a:srgbClr val="000000"/>
                </a:solidFill>
                <a:latin typeface="Consolas" panose="020B0609020204030204" pitchFamily="49" charset="0"/>
              </a:rPr>
              <a:t>}</a:t>
            </a:r>
          </a:p>
        </p:txBody>
      </p:sp>
      <p:sp>
        <p:nvSpPr>
          <p:cNvPr id="5" name="テキスト ボックス 4">
            <a:extLst>
              <a:ext uri="{FF2B5EF4-FFF2-40B4-BE49-F238E27FC236}">
                <a16:creationId xmlns:a16="http://schemas.microsoft.com/office/drawing/2014/main" id="{4EA8D5D3-6C9A-4EAC-9DFF-5B8EFD2049E8}"/>
              </a:ext>
            </a:extLst>
          </p:cNvPr>
          <p:cNvSpPr txBox="1"/>
          <p:nvPr/>
        </p:nvSpPr>
        <p:spPr>
          <a:xfrm>
            <a:off x="7847350" y="235015"/>
            <a:ext cx="4107305" cy="1569660"/>
          </a:xfrm>
          <a:prstGeom prst="rect">
            <a:avLst/>
          </a:prstGeom>
          <a:ln w="762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9600" dirty="0"/>
              <a:t>きもい</a:t>
            </a:r>
          </a:p>
        </p:txBody>
      </p:sp>
      <p:sp>
        <p:nvSpPr>
          <p:cNvPr id="7" name="楕円 6">
            <a:extLst>
              <a:ext uri="{FF2B5EF4-FFF2-40B4-BE49-F238E27FC236}">
                <a16:creationId xmlns:a16="http://schemas.microsoft.com/office/drawing/2014/main" id="{6CB2625E-B2B8-4A26-B483-1033E98126A8}"/>
              </a:ext>
            </a:extLst>
          </p:cNvPr>
          <p:cNvSpPr/>
          <p:nvPr/>
        </p:nvSpPr>
        <p:spPr>
          <a:xfrm>
            <a:off x="1956216" y="4122297"/>
            <a:ext cx="622092" cy="66706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959A3F4-FC57-48F1-9C13-8C48E513AE3A}"/>
              </a:ext>
            </a:extLst>
          </p:cNvPr>
          <p:cNvSpPr/>
          <p:nvPr/>
        </p:nvSpPr>
        <p:spPr>
          <a:xfrm>
            <a:off x="3750039" y="4122297"/>
            <a:ext cx="622092" cy="66706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A99F18A6-A713-4F94-BCA7-FDFD6B88B291}"/>
              </a:ext>
            </a:extLst>
          </p:cNvPr>
          <p:cNvCxnSpPr>
            <a:stCxn id="5" idx="2"/>
            <a:endCxn id="7" idx="0"/>
          </p:cNvCxnSpPr>
          <p:nvPr/>
        </p:nvCxnSpPr>
        <p:spPr>
          <a:xfrm flipH="1">
            <a:off x="2267262" y="1804675"/>
            <a:ext cx="7633741" cy="2317622"/>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1F6A5A75-9F17-447B-97D7-8227C3CD10FF}"/>
              </a:ext>
            </a:extLst>
          </p:cNvPr>
          <p:cNvCxnSpPr>
            <a:cxnSpLocks/>
            <a:stCxn id="5" idx="2"/>
            <a:endCxn id="8" idx="0"/>
          </p:cNvCxnSpPr>
          <p:nvPr/>
        </p:nvCxnSpPr>
        <p:spPr>
          <a:xfrm flipH="1">
            <a:off x="4061085" y="1804675"/>
            <a:ext cx="5839918" cy="2317622"/>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369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2508F-ACE5-4CDD-8737-251F10A09E0B}"/>
              </a:ext>
            </a:extLst>
          </p:cNvPr>
          <p:cNvSpPr>
            <a:spLocks noGrp="1"/>
          </p:cNvSpPr>
          <p:nvPr>
            <p:ph type="title"/>
          </p:nvPr>
        </p:nvSpPr>
        <p:spPr/>
        <p:txBody>
          <a:bodyPr/>
          <a:lstStyle/>
          <a:p>
            <a:r>
              <a:rPr kumimoji="1" lang="ja-JP" altLang="en-US" dirty="0"/>
              <a:t>きもい</a:t>
            </a:r>
          </a:p>
        </p:txBody>
      </p:sp>
      <p:sp>
        <p:nvSpPr>
          <p:cNvPr id="3" name="コンテンツ プレースホルダー 2">
            <a:extLst>
              <a:ext uri="{FF2B5EF4-FFF2-40B4-BE49-F238E27FC236}">
                <a16:creationId xmlns:a16="http://schemas.microsoft.com/office/drawing/2014/main" id="{CA93985E-5BCA-4B3F-935F-7E645C970582}"/>
              </a:ext>
            </a:extLst>
          </p:cNvPr>
          <p:cNvSpPr>
            <a:spLocks noGrp="1"/>
          </p:cNvSpPr>
          <p:nvPr>
            <p:ph idx="1"/>
          </p:nvPr>
        </p:nvSpPr>
        <p:spPr/>
        <p:txBody>
          <a:bodyPr/>
          <a:lstStyle/>
          <a:p>
            <a:r>
              <a:rPr lang="en-US" altLang="ja-JP" dirty="0">
                <a:solidFill>
                  <a:srgbClr val="000000"/>
                </a:solidFill>
              </a:rPr>
              <a:t>C</a:t>
            </a:r>
            <a:r>
              <a:rPr lang="ja-JP" altLang="en-US" dirty="0">
                <a:solidFill>
                  <a:srgbClr val="000000"/>
                </a:solidFill>
              </a:rPr>
              <a:t>の</a:t>
            </a:r>
            <a:r>
              <a:rPr lang="en-US" altLang="ja-JP" dirty="0">
                <a:solidFill>
                  <a:srgbClr val="000000"/>
                </a:solidFill>
              </a:rPr>
              <a:t>Hello, World</a:t>
            </a:r>
            <a:r>
              <a:rPr lang="ja-JP" altLang="en-US" dirty="0">
                <a:solidFill>
                  <a:srgbClr val="000000"/>
                </a:solidFill>
              </a:rPr>
              <a:t>より長くなってない？</a:t>
            </a:r>
            <a:endParaRPr lang="en-US" altLang="ja-JP" dirty="0">
              <a:solidFill>
                <a:srgbClr val="000000"/>
              </a:solidFill>
            </a:endParaRPr>
          </a:p>
          <a:p>
            <a:r>
              <a:rPr lang="en-US" altLang="ja-JP" dirty="0">
                <a:solidFill>
                  <a:srgbClr val="000000"/>
                </a:solidFill>
              </a:rPr>
              <a:t>::</a:t>
            </a:r>
            <a:r>
              <a:rPr lang="ja-JP" altLang="en-US" dirty="0">
                <a:solidFill>
                  <a:srgbClr val="000000"/>
                </a:solidFill>
              </a:rPr>
              <a:t>という字面が気持ち悪い</a:t>
            </a:r>
            <a:endParaRPr lang="en-US" altLang="ja-JP" dirty="0">
              <a:solidFill>
                <a:srgbClr val="000000"/>
              </a:solidFill>
            </a:endParaRPr>
          </a:p>
          <a:p>
            <a:r>
              <a:rPr kumimoji="1" lang="en-US" altLang="ja-JP" dirty="0">
                <a:solidFill>
                  <a:srgbClr val="000000"/>
                </a:solidFill>
              </a:rPr>
              <a:t>&lt;&lt;</a:t>
            </a:r>
            <a:r>
              <a:rPr lang="ja-JP" altLang="en-US" dirty="0" err="1">
                <a:solidFill>
                  <a:srgbClr val="000000"/>
                </a:solidFill>
              </a:rPr>
              <a:t>って</a:t>
            </a:r>
            <a:r>
              <a:rPr lang="ja-JP" altLang="en-US" dirty="0">
                <a:solidFill>
                  <a:srgbClr val="000000"/>
                </a:solidFill>
              </a:rPr>
              <a:t>シフト演算子じゃないの？</a:t>
            </a:r>
            <a:endParaRPr kumimoji="1" lang="ja-JP" altLang="en-US" dirty="0"/>
          </a:p>
        </p:txBody>
      </p:sp>
    </p:spTree>
    <p:extLst>
      <p:ext uri="{BB962C8B-B14F-4D97-AF65-F5344CB8AC3E}">
        <p14:creationId xmlns:p14="http://schemas.microsoft.com/office/powerpoint/2010/main" val="4102881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62683A8-ABE5-4901-AA93-638751577479}"/>
              </a:ext>
            </a:extLst>
          </p:cNvPr>
          <p:cNvSpPr/>
          <p:nvPr/>
        </p:nvSpPr>
        <p:spPr>
          <a:xfrm>
            <a:off x="263718" y="1675897"/>
            <a:ext cx="11664563" cy="646331"/>
          </a:xfrm>
          <a:prstGeom prst="rect">
            <a:avLst/>
          </a:prstGeom>
        </p:spPr>
        <p:txBody>
          <a:bodyPr wrap="square">
            <a:spAutoFit/>
          </a:bodyPr>
          <a:lstStyle/>
          <a:p>
            <a:pPr lvl="1"/>
            <a:r>
              <a:rPr lang="en-US" altLang="ja-JP" sz="3600" dirty="0">
                <a:solidFill>
                  <a:srgbClr val="000000"/>
                </a:solidFill>
                <a:latin typeface="Consolas" panose="020B0609020204030204" pitchFamily="49" charset="0"/>
              </a:rPr>
              <a:t>std::</a:t>
            </a:r>
            <a:r>
              <a:rPr lang="en-US" altLang="ja-JP" sz="3600" dirty="0" err="1">
                <a:solidFill>
                  <a:srgbClr val="000000"/>
                </a:solidFill>
                <a:latin typeface="Consolas" panose="020B0609020204030204" pitchFamily="49" charset="0"/>
              </a:rPr>
              <a:t>cout</a:t>
            </a:r>
            <a:r>
              <a:rPr lang="en-US" altLang="ja-JP" sz="3600" dirty="0">
                <a:solidFill>
                  <a:srgbClr val="000000"/>
                </a:solidFill>
                <a:latin typeface="Consolas" panose="020B0609020204030204" pitchFamily="49" charset="0"/>
              </a:rPr>
              <a:t> &lt;&lt; </a:t>
            </a:r>
            <a:r>
              <a:rPr lang="en-US" altLang="ja-JP" sz="3600" dirty="0">
                <a:solidFill>
                  <a:srgbClr val="A31515"/>
                </a:solidFill>
                <a:latin typeface="Consolas" panose="020B0609020204030204" pitchFamily="49" charset="0"/>
              </a:rPr>
              <a:t>"Hello, World!"</a:t>
            </a:r>
            <a:r>
              <a:rPr lang="en-US" altLang="ja-JP" sz="3600" dirty="0">
                <a:solidFill>
                  <a:srgbClr val="000000"/>
                </a:solidFill>
                <a:latin typeface="Consolas" panose="020B0609020204030204" pitchFamily="49" charset="0"/>
              </a:rPr>
              <a:t> &lt;&lt; std::</a:t>
            </a:r>
            <a:r>
              <a:rPr lang="en-US" altLang="ja-JP" sz="3600" dirty="0" err="1">
                <a:solidFill>
                  <a:srgbClr val="000000"/>
                </a:solidFill>
                <a:latin typeface="Consolas" panose="020B0609020204030204" pitchFamily="49" charset="0"/>
              </a:rPr>
              <a:t>endl</a:t>
            </a:r>
            <a:r>
              <a:rPr lang="en-US" altLang="ja-JP" sz="3600" dirty="0">
                <a:solidFill>
                  <a:srgbClr val="000000"/>
                </a:solidFill>
                <a:latin typeface="Consolas" panose="020B0609020204030204" pitchFamily="49" charset="0"/>
              </a:rPr>
              <a:t>;</a:t>
            </a:r>
          </a:p>
        </p:txBody>
      </p:sp>
      <p:sp>
        <p:nvSpPr>
          <p:cNvPr id="5" name="正方形/長方形 4">
            <a:extLst>
              <a:ext uri="{FF2B5EF4-FFF2-40B4-BE49-F238E27FC236}">
                <a16:creationId xmlns:a16="http://schemas.microsoft.com/office/drawing/2014/main" id="{E6DDF587-5A51-453D-91CE-4C4349BEEC0E}"/>
              </a:ext>
            </a:extLst>
          </p:cNvPr>
          <p:cNvSpPr/>
          <p:nvPr/>
        </p:nvSpPr>
        <p:spPr>
          <a:xfrm>
            <a:off x="1775791" y="3822748"/>
            <a:ext cx="8449586" cy="646331"/>
          </a:xfrm>
          <a:prstGeom prst="rect">
            <a:avLst/>
          </a:prstGeom>
        </p:spPr>
        <p:txBody>
          <a:bodyPr wrap="square">
            <a:spAutoFit/>
          </a:bodyPr>
          <a:lstStyle/>
          <a:p>
            <a:pPr lvl="1"/>
            <a:r>
              <a:rPr lang="en-US" altLang="ja-JP" sz="3600" dirty="0" err="1">
                <a:solidFill>
                  <a:srgbClr val="000000"/>
                </a:solidFill>
                <a:latin typeface="Consolas" panose="020B0609020204030204" pitchFamily="49" charset="0"/>
              </a:rPr>
              <a:t>printf</a:t>
            </a:r>
            <a:r>
              <a:rPr lang="en-US" altLang="ja-JP" sz="3600" dirty="0">
                <a:solidFill>
                  <a:srgbClr val="000000"/>
                </a:solidFill>
                <a:latin typeface="Consolas" panose="020B0609020204030204" pitchFamily="49" charset="0"/>
              </a:rPr>
              <a:t>(</a:t>
            </a:r>
            <a:r>
              <a:rPr lang="en-US" altLang="ja-JP" sz="3600" dirty="0">
                <a:solidFill>
                  <a:srgbClr val="A31515"/>
                </a:solidFill>
                <a:latin typeface="Consolas" panose="020B0609020204030204" pitchFamily="49" charset="0"/>
              </a:rPr>
              <a:t>"Hello, World!\n"</a:t>
            </a:r>
            <a:r>
              <a:rPr lang="en-US" altLang="ja-JP" sz="3600" dirty="0">
                <a:solidFill>
                  <a:srgbClr val="000000"/>
                </a:solidFill>
                <a:latin typeface="Consolas" panose="020B0609020204030204" pitchFamily="49" charset="0"/>
              </a:rPr>
              <a:t>);</a:t>
            </a:r>
          </a:p>
        </p:txBody>
      </p:sp>
      <p:sp>
        <p:nvSpPr>
          <p:cNvPr id="8" name="四角形: 角を丸くする 7">
            <a:extLst>
              <a:ext uri="{FF2B5EF4-FFF2-40B4-BE49-F238E27FC236}">
                <a16:creationId xmlns:a16="http://schemas.microsoft.com/office/drawing/2014/main" id="{5EFBA2F7-8BB3-41DF-90EB-437B0EC32C49}"/>
              </a:ext>
            </a:extLst>
          </p:cNvPr>
          <p:cNvSpPr/>
          <p:nvPr/>
        </p:nvSpPr>
        <p:spPr>
          <a:xfrm>
            <a:off x="8723905" y="1675897"/>
            <a:ext cx="2425148" cy="70949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BE8C4E06-B211-4868-AB41-161D4D6A5267}"/>
              </a:ext>
            </a:extLst>
          </p:cNvPr>
          <p:cNvSpPr/>
          <p:nvPr/>
        </p:nvSpPr>
        <p:spPr>
          <a:xfrm>
            <a:off x="7561691" y="3791166"/>
            <a:ext cx="644056" cy="70949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次の値と等しい 1">
            <a:extLst>
              <a:ext uri="{FF2B5EF4-FFF2-40B4-BE49-F238E27FC236}">
                <a16:creationId xmlns:a16="http://schemas.microsoft.com/office/drawing/2014/main" id="{A4BCE240-0F1B-4F11-856C-F61A3C368CA3}"/>
              </a:ext>
            </a:extLst>
          </p:cNvPr>
          <p:cNvSpPr/>
          <p:nvPr/>
        </p:nvSpPr>
        <p:spPr>
          <a:xfrm rot="7829730">
            <a:off x="8039473" y="2814366"/>
            <a:ext cx="1836751" cy="64633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5454199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2114</Words>
  <Application>Microsoft Office PowerPoint</Application>
  <PresentationFormat>ワイド画面</PresentationFormat>
  <Paragraphs>436</Paragraphs>
  <Slides>55</Slides>
  <Notes>25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55</vt:i4>
      </vt:variant>
    </vt:vector>
  </HeadingPairs>
  <TitlesOfParts>
    <vt:vector size="61" baseType="lpstr">
      <vt:lpstr>游ゴシック</vt:lpstr>
      <vt:lpstr>游ゴシック Light</vt:lpstr>
      <vt:lpstr>Arial</vt:lpstr>
      <vt:lpstr>Consolas</vt:lpstr>
      <vt:lpstr>Wingdings</vt:lpstr>
      <vt:lpstr>Office テーマ</vt:lpstr>
      <vt:lpstr>入門講習会[後期]</vt:lpstr>
      <vt:lpstr>C++</vt:lpstr>
      <vt:lpstr>目次</vt:lpstr>
      <vt:lpstr>Hello, Worldから学ぶC++</vt:lpstr>
      <vt:lpstr>Hello, World (復習)</vt:lpstr>
      <vt:lpstr>Hello, World (C++)</vt:lpstr>
      <vt:lpstr>Hello, World (C++)</vt:lpstr>
      <vt:lpstr>きもい</vt:lpstr>
      <vt:lpstr>PowerPoint プレゼンテーション</vt:lpstr>
      <vt:lpstr>PowerPoint プレゼンテーション</vt:lpstr>
      <vt:lpstr>ストリーム(第9回復習)</vt:lpstr>
      <vt:lpstr>ストリーム</vt:lpstr>
      <vt:lpstr>ストリーム</vt:lpstr>
      <vt:lpstr>ストリーム</vt:lpstr>
      <vt:lpstr>PowerPoint プレゼンテーション</vt:lpstr>
      <vt:lpstr>PowerPoint プレゼンテーション</vt:lpstr>
      <vt:lpstr>ストリーム(第9回復習)</vt:lpstr>
      <vt:lpstr>PowerPoint プレゼンテーション</vt:lpstr>
      <vt:lpstr>PowerPoint プレゼンテーション</vt:lpstr>
      <vt:lpstr>Hello, World (C++)</vt:lpstr>
      <vt:lpstr>PowerPoint プレゼンテーション</vt:lpstr>
      <vt:lpstr>std:: とは</vt:lpstr>
      <vt:lpstr>std:: とは</vt:lpstr>
      <vt:lpstr>std:: とは</vt:lpstr>
      <vt:lpstr>std:: </vt:lpstr>
      <vt:lpstr>using namespace </vt:lpstr>
      <vt:lpstr>using namespace </vt:lpstr>
      <vt:lpstr>C(C90)とC++の細かい違い</vt:lpstr>
      <vt:lpstr>変数の宣言位置</vt:lpstr>
      <vt:lpstr>for文の()内で変数宣言</vt:lpstr>
      <vt:lpstr>引数なし関数の扱い</vt:lpstr>
      <vt:lpstr>構造体変数の宣言</vt:lpstr>
      <vt:lpstr>return 0;</vt:lpstr>
      <vt:lpstr>C++でCの関数が使いたい</vt:lpstr>
      <vt:lpstr>クラスとインスタンス</vt:lpstr>
      <vt:lpstr>用語</vt:lpstr>
      <vt:lpstr>クラス</vt:lpstr>
      <vt:lpstr>インスタンス</vt:lpstr>
      <vt:lpstr>インスタンス</vt:lpstr>
      <vt:lpstr>クラス</vt:lpstr>
      <vt:lpstr>メンバ関数の呼び出し</vt:lpstr>
      <vt:lpstr>実際のプログラム</vt:lpstr>
      <vt:lpstr>PowerPoint プレゼンテーション</vt:lpstr>
      <vt:lpstr>オブジェクト</vt:lpstr>
      <vt:lpstr>bool型の紹介</vt:lpstr>
      <vt:lpstr>bool型</vt:lpstr>
      <vt:lpstr>std::stringの紹介</vt:lpstr>
      <vt:lpstr>std::string</vt:lpstr>
      <vt:lpstr>C言語</vt:lpstr>
      <vt:lpstr>C++</vt:lpstr>
      <vt:lpstr>結局、何を覚えてほしいのか</vt:lpstr>
      <vt:lpstr>結局覚えておいてほしいこと</vt:lpstr>
      <vt:lpstr>C++でのコンパイル方法</vt:lpstr>
      <vt:lpstr>エラーめっちゃ出るんだけど</vt:lpstr>
      <vt:lpstr>演習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r.yamamoto.032</dc:creator>
  <cp:lastModifiedBy>r.yamamoto.032</cp:lastModifiedBy>
  <cp:revision>114</cp:revision>
  <dcterms:created xsi:type="dcterms:W3CDTF">2018-09-26T08:45:06Z</dcterms:created>
  <dcterms:modified xsi:type="dcterms:W3CDTF">2018-10-02T21:43:57Z</dcterms:modified>
</cp:coreProperties>
</file>