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321" r:id="rId17"/>
    <p:sldId id="271" r:id="rId18"/>
    <p:sldId id="307" r:id="rId19"/>
    <p:sldId id="346" r:id="rId20"/>
    <p:sldId id="347" r:id="rId21"/>
    <p:sldId id="348" r:id="rId22"/>
    <p:sldId id="349" r:id="rId23"/>
    <p:sldId id="350" r:id="rId24"/>
    <p:sldId id="341" r:id="rId25"/>
    <p:sldId id="342" r:id="rId26"/>
    <p:sldId id="343" r:id="rId27"/>
    <p:sldId id="344" r:id="rId28"/>
    <p:sldId id="352" r:id="rId29"/>
    <p:sldId id="351" r:id="rId3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FF"/>
    <a:srgbClr val="09885A"/>
    <a:srgbClr val="3E7E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3446" autoAdjust="0"/>
  </p:normalViewPr>
  <p:slideViewPr>
    <p:cSldViewPr snapToGrid="0">
      <p:cViewPr varScale="1">
        <p:scale>
          <a:sx n="60" d="100"/>
          <a:sy n="60" d="100"/>
        </p:scale>
        <p:origin x="906" y="33"/>
      </p:cViewPr>
      <p:guideLst/>
    </p:cSldViewPr>
  </p:slideViewPr>
  <p:outlineViewPr>
    <p:cViewPr>
      <p:scale>
        <a:sx n="33" d="100"/>
        <a:sy n="33" d="100"/>
      </p:scale>
      <p:origin x="0" y="-28467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659359-D117-43A7-9076-2A7A0EE10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5DE7FDA-A3E1-4E0C-9655-2C52AF0AC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886F53-E8F2-4E1F-91F0-0A10D6844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1558-FBD9-46FC-B164-4504FDBF8507}" type="datetimeFigureOut">
              <a:rPr kumimoji="1" lang="ja-JP" altLang="en-US" smtClean="0"/>
              <a:t>2018/12/19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B21E8D-A19A-4599-B95B-E861B2BC9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7274EA-8152-4474-A414-8E94C92AB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1123-9FAF-49AE-A530-DD2B4CFACE9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8330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A91F2B-CF04-4D86-B347-0FC1DA33D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94065D2-D668-41EE-85CA-3F0C97FDC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7CF5E0-0B8F-4FCE-93D1-18C4EA74D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1558-FBD9-46FC-B164-4504FDBF8507}" type="datetimeFigureOut">
              <a:rPr kumimoji="1" lang="ja-JP" altLang="en-US" smtClean="0"/>
              <a:t>2018/12/19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0C5F36-F68A-45C1-BFC4-85CAC419B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42361B-B1C9-4A83-B636-763EA624D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1123-9FAF-49AE-A530-DD2B4CFACE9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6587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DF53C54-2A97-4C65-8610-9230432C09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01B087D-7A48-4ED4-8F27-2CE8A2ADA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639D35-B3ED-493D-B707-D1B4CB1B9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1558-FBD9-46FC-B164-4504FDBF8507}" type="datetimeFigureOut">
              <a:rPr kumimoji="1" lang="ja-JP" altLang="en-US" smtClean="0"/>
              <a:t>2018/12/19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48E0C5-CD94-4A10-B03E-D59641193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82829E-FCDF-4870-865C-3ABCF46DE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1123-9FAF-49AE-A530-DD2B4CFACE9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0604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E3B28A-068A-4B7D-AF6E-99F313174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76A3A0-6D28-44A0-9498-FF155755D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F5B0AF-5514-46CA-9029-A71106E19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1558-FBD9-46FC-B164-4504FDBF8507}" type="datetimeFigureOut">
              <a:rPr kumimoji="1" lang="ja-JP" altLang="en-US" smtClean="0"/>
              <a:t>2018/12/19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BA9D51-271B-47C2-9CD5-88A18F634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976BC7-4512-45E6-9BFE-E066BE93B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1123-9FAF-49AE-A530-DD2B4CFACE9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1795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B1A8CB-E10B-472F-AA27-3B3DCDDB8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E21E0D-A1B6-4E2D-9340-4D25DA88A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6B2C3E-C844-4C77-9C66-C0F8C31D3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1558-FBD9-46FC-B164-4504FDBF8507}" type="datetimeFigureOut">
              <a:rPr kumimoji="1" lang="ja-JP" altLang="en-US" smtClean="0"/>
              <a:t>2018/12/19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D158D6-0DF2-4091-A1C9-DC0BFCABD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D430BC-776F-49E9-93E3-007B922F9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1123-9FAF-49AE-A530-DD2B4CFACE9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0251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08E4A3-E6F5-4A68-B99D-EBA7A396D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BB524B-4401-431F-AB6D-6EB45CFA4A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54C9F8-E011-4CFC-B4EA-EC6BA3417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361A4A0-4CC3-4D5A-9CD6-71AB7C74E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1558-FBD9-46FC-B164-4504FDBF8507}" type="datetimeFigureOut">
              <a:rPr kumimoji="1" lang="ja-JP" altLang="en-US" smtClean="0"/>
              <a:t>2018/12/19</a:t>
            </a:fld>
            <a:endParaRPr kumimoji="1"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7BE5073-83E3-4F15-8477-4631E9CDE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64FEFE7-FBDF-454E-BD83-BB234B306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1123-9FAF-49AE-A530-DD2B4CFACE9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9368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2DB3D8-9B31-4F77-B9DE-90A26E563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B103E2-F802-4AED-BB1F-3FA0EF413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34F6DF6-DDA6-43FD-962B-45CDD051E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414B36B-86AE-401E-A8EE-0D74070207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DC7F90B-8993-4F6D-8CC9-90B0EF7BCF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7D26A8C-FB65-4672-8586-7F3EC8940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1558-FBD9-46FC-B164-4504FDBF8507}" type="datetimeFigureOut">
              <a:rPr kumimoji="1" lang="ja-JP" altLang="en-US" smtClean="0"/>
              <a:t>2018/12/19</a:t>
            </a:fld>
            <a:endParaRPr kumimoji="1" lang="ja-JP" alt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AE725A2-8B28-4F6B-9E46-C277DD6A9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183B597-66D8-40B0-81B5-CC2F5A3E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1123-9FAF-49AE-A530-DD2B4CFACE9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023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9E237C-F1E4-419C-B6B8-4EE60E29E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4732550-C77B-4079-A859-F4DF374B9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1558-FBD9-46FC-B164-4504FDBF8507}" type="datetimeFigureOut">
              <a:rPr kumimoji="1" lang="ja-JP" altLang="en-US" smtClean="0"/>
              <a:t>2018/12/19</a:t>
            </a:fld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7610068-46B0-4BCA-8E0C-9A66E811C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101F28C-329B-4FC1-AE60-688DCB17A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1123-9FAF-49AE-A530-DD2B4CFACE9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5163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CB448C0-C671-4E56-9FF3-49EB04B33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1558-FBD9-46FC-B164-4504FDBF8507}" type="datetimeFigureOut">
              <a:rPr kumimoji="1" lang="ja-JP" altLang="en-US" smtClean="0"/>
              <a:t>2018/12/19</a:t>
            </a:fld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20A3161-CF24-40BD-84D2-CF5CF796E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2FDB289-E18E-4396-87D7-524FCC4F5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1123-9FAF-49AE-A530-DD2B4CFACE9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6373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DE82A8-A518-4629-A27E-C2D3B66EE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18D1DB-50D3-416F-A14D-4C298AD5E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86D5D40-4813-466F-BC6C-C875DB48F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75303A3-4DA9-4800-9B5F-A17084ACA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1558-FBD9-46FC-B164-4504FDBF8507}" type="datetimeFigureOut">
              <a:rPr kumimoji="1" lang="ja-JP" altLang="en-US" smtClean="0"/>
              <a:t>2018/12/19</a:t>
            </a:fld>
            <a:endParaRPr kumimoji="1"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E365176-BE65-4AC5-8A3A-DF2411788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547EA79-F62F-4B41-8641-719639CE3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1123-9FAF-49AE-A530-DD2B4CFACE9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332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F3BBA8-5A53-4BF4-80D0-27EDE4B4A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1BDB58A-465A-4F16-8FCD-E2AE6A2949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95E26E6-17ED-4FD9-A3C0-418FC051B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B80BD8-6F66-4D75-90A7-DC015E863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1558-FBD9-46FC-B164-4504FDBF8507}" type="datetimeFigureOut">
              <a:rPr kumimoji="1" lang="ja-JP" altLang="en-US" smtClean="0"/>
              <a:t>2018/12/19</a:t>
            </a:fld>
            <a:endParaRPr kumimoji="1"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8825140-F975-44BF-A5F4-110C48181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86437B2-2BF9-4242-8CBB-442D40B15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1123-9FAF-49AE-A530-DD2B4CFACE9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7441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A0872F3-77F3-4041-BA70-BE4BB7BE6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75D8DA-10C0-473E-A496-4E95B0D45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A014C2-692D-4094-B700-59001E2FF2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E1558-FBD9-46FC-B164-4504FDBF8507}" type="datetimeFigureOut">
              <a:rPr kumimoji="1" lang="ja-JP" altLang="en-US" smtClean="0"/>
              <a:t>2018/12/19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7002D1-B2CD-4E5F-B2B8-628033E0BD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30F2E2-1FA7-4C72-9DD8-2EFBBDA3B6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D1123-9FAF-49AE-A530-DD2B4CFACE9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86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6D85B0-2B3D-43CD-B493-094792C6FC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動的計画法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EA85C18-AB08-4C9A-B052-9E64A7EC4D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2051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E00C7A-D85F-4436-BA74-197B06D5A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DP</a:t>
            </a:r>
            <a:r>
              <a:rPr kumimoji="1" lang="ja-JP" altLang="en-US" dirty="0"/>
              <a:t>の具体例</a:t>
            </a:r>
            <a:r>
              <a:rPr kumimoji="1" lang="en-US" altLang="ja-JP" dirty="0"/>
              <a:t>1: </a:t>
            </a:r>
            <a:r>
              <a:rPr kumimoji="1" lang="ja-JP" altLang="en-US" dirty="0"/>
              <a:t>フィボナッチ数列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2B83E6-1021-4038-BC00-42B47F7A1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同じ遷移を</a:t>
            </a:r>
            <a:r>
              <a:rPr kumimoji="1" lang="en-US" altLang="ja-JP" dirty="0"/>
              <a:t>2</a:t>
            </a:r>
            <a:r>
              <a:rPr kumimoji="1" lang="ja-JP" altLang="en-US" dirty="0"/>
              <a:t>回以上しているのは無駄では</a:t>
            </a:r>
            <a:r>
              <a:rPr kumimoji="1" lang="en-US" altLang="ja-JP" dirty="0"/>
              <a:t>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1" lang="ja-JP" altLang="en-US" dirty="0"/>
              <a:t>超無駄</a:t>
            </a:r>
            <a:r>
              <a:rPr kumimoji="1" lang="en-US" altLang="ja-JP" dirty="0"/>
              <a:t>.</a:t>
            </a:r>
            <a:r>
              <a:rPr kumimoji="1" lang="ja-JP" altLang="en-US" dirty="0"/>
              <a:t>同じ計算は何度もしたくない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ja-JP" altLang="en-US" dirty="0"/>
              <a:t>そこで</a:t>
            </a:r>
            <a:r>
              <a:rPr kumimoji="1" lang="en-US" altLang="ja-JP" dirty="0"/>
              <a:t>, 1</a:t>
            </a:r>
            <a:r>
              <a:rPr kumimoji="1" lang="ja-JP" altLang="en-US" dirty="0"/>
              <a:t>度計算した結果を</a:t>
            </a:r>
            <a:r>
              <a:rPr kumimoji="1" lang="en-US" altLang="ja-JP" dirty="0"/>
              <a:t>,</a:t>
            </a:r>
            <a:r>
              <a:rPr kumimoji="1" lang="ja-JP" altLang="en-US" dirty="0"/>
              <a:t>再び利用できるときのために</a:t>
            </a:r>
            <a:r>
              <a:rPr kumimoji="1" lang="ja-JP" altLang="en-US" b="1" dirty="0"/>
              <a:t>メモしておけばよい</a:t>
            </a:r>
            <a:r>
              <a:rPr kumimoji="1" lang="ja-JP" altLang="en-US" dirty="0"/>
              <a:t>！</a:t>
            </a:r>
            <a:endParaRPr lang="en-US" altLang="ja-JP" dirty="0"/>
          </a:p>
          <a:p>
            <a:r>
              <a:rPr kumimoji="1" lang="ja-JP" altLang="en-US" dirty="0"/>
              <a:t>これが</a:t>
            </a:r>
            <a:r>
              <a:rPr kumimoji="1" lang="ja-JP" altLang="en-US" b="1" dirty="0"/>
              <a:t>メモ化再帰</a:t>
            </a:r>
            <a:r>
              <a:rPr kumimoji="1" lang="ja-JP" altLang="en-US" dirty="0"/>
              <a:t>の発想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82913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F0D39A-75A9-4167-82A6-72C5C981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DP</a:t>
            </a:r>
            <a:r>
              <a:rPr kumimoji="1" lang="ja-JP" altLang="en-US" dirty="0"/>
              <a:t>の具体例</a:t>
            </a:r>
            <a:r>
              <a:rPr kumimoji="1" lang="en-US" altLang="ja-JP" dirty="0"/>
              <a:t>1: </a:t>
            </a:r>
            <a:r>
              <a:rPr kumimoji="1" lang="ja-JP" altLang="en-US" dirty="0"/>
              <a:t>フィボナッチ数列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B73762-AFA8-4666-B4DE-6327B9D77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次のメモ用の配列</a:t>
            </a:r>
            <a:r>
              <a:rPr kumimoji="1" lang="en-US" altLang="ja-JP" dirty="0"/>
              <a:t>(DP</a:t>
            </a:r>
            <a:r>
              <a:rPr kumimoji="1" lang="ja-JP" altLang="en-US" dirty="0"/>
              <a:t>テーブル</a:t>
            </a:r>
            <a:r>
              <a:rPr kumimoji="1" lang="en-US" altLang="ja-JP" dirty="0"/>
              <a:t>)</a:t>
            </a:r>
            <a:r>
              <a:rPr kumimoji="1" lang="ja-JP" altLang="en-US" dirty="0"/>
              <a:t>を定義する </a:t>
            </a:r>
            <a:r>
              <a:rPr kumimoji="1" lang="en-US" altLang="ja-JP" dirty="0"/>
              <a:t>:</a:t>
            </a:r>
          </a:p>
          <a:p>
            <a:pPr marL="0" indent="0" algn="ctr">
              <a:buNone/>
            </a:pPr>
            <a:r>
              <a:rPr kumimoji="1" lang="en-US" altLang="ja-JP" sz="3600" b="1" dirty="0" err="1">
                <a:latin typeface="Consolas" panose="020B0609020204030204" pitchFamily="49" charset="0"/>
                <a:ea typeface="MS Gothic" panose="020B0609070205080204" pitchFamily="49" charset="-128"/>
              </a:rPr>
              <a:t>dp</a:t>
            </a:r>
            <a:r>
              <a:rPr kumimoji="1" lang="en-US" altLang="ja-JP" sz="3600" b="1" dirty="0">
                <a:latin typeface="Consolas" panose="020B0609020204030204" pitchFamily="49" charset="0"/>
                <a:ea typeface="MS Gothic" panose="020B0609070205080204" pitchFamily="49" charset="-128"/>
              </a:rPr>
              <a:t>[</a:t>
            </a:r>
            <a:r>
              <a:rPr kumimoji="1" lang="en-US" altLang="ja-JP" sz="3600" b="1" dirty="0" err="1">
                <a:latin typeface="Consolas" panose="020B0609020204030204" pitchFamily="49" charset="0"/>
                <a:ea typeface="MS Gothic" panose="020B0609070205080204" pitchFamily="49" charset="-128"/>
              </a:rPr>
              <a:t>i</a:t>
            </a:r>
            <a:r>
              <a:rPr kumimoji="1" lang="en-US" altLang="ja-JP" sz="3600" b="1" dirty="0">
                <a:latin typeface="Consolas" panose="020B0609020204030204" pitchFamily="49" charset="0"/>
                <a:ea typeface="MS Gothic" panose="020B0609070205080204" pitchFamily="49" charset="-128"/>
              </a:rPr>
              <a:t>] = fib(</a:t>
            </a:r>
            <a:r>
              <a:rPr kumimoji="1" lang="en-US" altLang="ja-JP" sz="3600" b="1" dirty="0" err="1">
                <a:latin typeface="Consolas" panose="020B0609020204030204" pitchFamily="49" charset="0"/>
                <a:ea typeface="MS Gothic" panose="020B0609070205080204" pitchFamily="49" charset="-128"/>
              </a:rPr>
              <a:t>i</a:t>
            </a:r>
            <a:r>
              <a:rPr kumimoji="1" lang="en-US" altLang="ja-JP" sz="3600" b="1" dirty="0">
                <a:latin typeface="Consolas" panose="020B0609020204030204" pitchFamily="49" charset="0"/>
                <a:ea typeface="MS Gothic" panose="020B0609070205080204" pitchFamily="49" charset="-128"/>
              </a:rPr>
              <a:t>)</a:t>
            </a:r>
          </a:p>
          <a:p>
            <a:r>
              <a:rPr kumimoji="1" lang="en-US" altLang="ja-JP" b="1" dirty="0" err="1">
                <a:latin typeface="Consolas" panose="020B0609020204030204" pitchFamily="49" charset="0"/>
              </a:rPr>
              <a:t>dp</a:t>
            </a:r>
            <a:r>
              <a:rPr kumimoji="1" lang="en-US" altLang="ja-JP" b="1" dirty="0">
                <a:latin typeface="Consolas" panose="020B0609020204030204" pitchFamily="49" charset="0"/>
              </a:rPr>
              <a:t>[0] = 0, </a:t>
            </a:r>
            <a:br>
              <a:rPr kumimoji="1" lang="en-US" altLang="ja-JP" b="1" dirty="0">
                <a:latin typeface="Consolas" panose="020B0609020204030204" pitchFamily="49" charset="0"/>
              </a:rPr>
            </a:br>
            <a:r>
              <a:rPr kumimoji="1" lang="en-US" altLang="ja-JP" b="1" dirty="0" err="1">
                <a:latin typeface="Consolas" panose="020B0609020204030204" pitchFamily="49" charset="0"/>
              </a:rPr>
              <a:t>dp</a:t>
            </a:r>
            <a:r>
              <a:rPr kumimoji="1" lang="en-US" altLang="ja-JP" b="1" dirty="0">
                <a:latin typeface="Consolas" panose="020B0609020204030204" pitchFamily="49" charset="0"/>
              </a:rPr>
              <a:t>[1] = 1, </a:t>
            </a:r>
            <a:br>
              <a:rPr kumimoji="1" lang="en-US" altLang="ja-JP" b="1" dirty="0">
                <a:latin typeface="Consolas" panose="020B0609020204030204" pitchFamily="49" charset="0"/>
              </a:rPr>
            </a:br>
            <a:r>
              <a:rPr kumimoji="1" lang="en-US" altLang="ja-JP" b="1" dirty="0" err="1">
                <a:latin typeface="Consolas" panose="020B0609020204030204" pitchFamily="49" charset="0"/>
              </a:rPr>
              <a:t>dp</a:t>
            </a:r>
            <a:r>
              <a:rPr kumimoji="1" lang="en-US" altLang="ja-JP" b="1" dirty="0">
                <a:latin typeface="Consolas" panose="020B0609020204030204" pitchFamily="49" charset="0"/>
              </a:rPr>
              <a:t>[</a:t>
            </a:r>
            <a:r>
              <a:rPr kumimoji="1" lang="en-US" altLang="ja-JP" b="1" dirty="0" err="1">
                <a:latin typeface="Consolas" panose="020B0609020204030204" pitchFamily="49" charset="0"/>
              </a:rPr>
              <a:t>i</a:t>
            </a:r>
            <a:r>
              <a:rPr kumimoji="1" lang="en-US" altLang="ja-JP" b="1" dirty="0">
                <a:latin typeface="Consolas" panose="020B0609020204030204" pitchFamily="49" charset="0"/>
              </a:rPr>
              <a:t>] = -1 (</a:t>
            </a:r>
            <a:r>
              <a:rPr kumimoji="1" lang="en-US" altLang="ja-JP" b="1" dirty="0" err="1">
                <a:latin typeface="Consolas" panose="020B0609020204030204" pitchFamily="49" charset="0"/>
              </a:rPr>
              <a:t>i</a:t>
            </a:r>
            <a:r>
              <a:rPr kumimoji="1" lang="ja-JP" altLang="en-US" b="1" dirty="0">
                <a:latin typeface="Consolas" panose="020B0609020204030204" pitchFamily="49" charset="0"/>
              </a:rPr>
              <a:t>≠</a:t>
            </a:r>
            <a:r>
              <a:rPr kumimoji="1" lang="en-US" altLang="ja-JP" b="1" dirty="0">
                <a:latin typeface="Consolas" panose="020B0609020204030204" pitchFamily="49" charset="0"/>
              </a:rPr>
              <a:t>0,1)</a:t>
            </a:r>
            <a:r>
              <a:rPr kumimoji="1" lang="ja-JP" altLang="en-US" dirty="0"/>
              <a:t>で初期化しておく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en-US" altLang="ja-JP" dirty="0"/>
              <a:t>fib(n)</a:t>
            </a:r>
            <a:r>
              <a:rPr lang="ja-JP" altLang="en-US" dirty="0"/>
              <a:t>について</a:t>
            </a:r>
            <a:r>
              <a:rPr lang="en-US" altLang="ja-JP" dirty="0"/>
              <a:t>,</a:t>
            </a:r>
            <a:r>
              <a:rPr lang="ja-JP" altLang="en-US" dirty="0"/>
              <a:t>もし</a:t>
            </a:r>
            <a:r>
              <a:rPr lang="en-US" altLang="ja-JP" dirty="0" err="1"/>
              <a:t>dp</a:t>
            </a:r>
            <a:r>
              <a:rPr lang="en-US" altLang="ja-JP" dirty="0"/>
              <a:t>[n]</a:t>
            </a:r>
            <a:r>
              <a:rPr lang="ja-JP" altLang="en-US" dirty="0"/>
              <a:t>にメモされていたらそれを使う</a:t>
            </a:r>
            <a:r>
              <a:rPr lang="en-US" altLang="ja-JP" dirty="0"/>
              <a:t>.</a:t>
            </a:r>
            <a:br>
              <a:rPr lang="en-US" altLang="ja-JP" dirty="0"/>
            </a:br>
            <a:r>
              <a:rPr lang="ja-JP" altLang="en-US" dirty="0"/>
              <a:t>メモされていなかったら計算して結果を書き込む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24027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D979235-8F42-4F87-9938-55ACD2D844C4}"/>
              </a:ext>
            </a:extLst>
          </p:cNvPr>
          <p:cNvSpPr/>
          <p:nvPr/>
        </p:nvSpPr>
        <p:spPr>
          <a:xfrm>
            <a:off x="859435" y="1874728"/>
            <a:ext cx="1007588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dp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sz="2800" dirty="0">
                <a:solidFill>
                  <a:srgbClr val="09885A"/>
                </a:solidFill>
                <a:latin typeface="Consolas" panose="020B0609020204030204" pitchFamily="49" charset="0"/>
              </a:rPr>
              <a:t>100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b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fib(</a:t>
            </a:r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n)</a:t>
            </a:r>
          </a:p>
          <a:p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dp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[n] &gt;= </a:t>
            </a:r>
            <a:r>
              <a:rPr lang="en-US" altLang="ja-JP" sz="28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dp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[n];</a:t>
            </a:r>
          </a:p>
          <a:p>
            <a:pPr lvl="1"/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dp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[n] = fib(n - </a:t>
            </a:r>
            <a:r>
              <a:rPr lang="en-US" altLang="ja-JP" sz="28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) + fib(n - </a:t>
            </a:r>
            <a:r>
              <a:rPr lang="en-US" altLang="ja-JP" sz="28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0B8EE1D-A4D6-4E26-9CB6-F64A3058E444}"/>
              </a:ext>
            </a:extLst>
          </p:cNvPr>
          <p:cNvSpPr txBox="1"/>
          <p:nvPr/>
        </p:nvSpPr>
        <p:spPr>
          <a:xfrm>
            <a:off x="4534523" y="4612183"/>
            <a:ext cx="6858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※</a:t>
            </a:r>
            <a:r>
              <a:rPr lang="ja-JP" altLang="en-US" sz="2000" dirty="0"/>
              <a:t>↑</a:t>
            </a:r>
            <a:r>
              <a:rPr lang="en-US" altLang="ja-JP" sz="2000" dirty="0" err="1"/>
              <a:t>dp</a:t>
            </a:r>
            <a:r>
              <a:rPr lang="en-US" altLang="ja-JP" sz="2000" dirty="0"/>
              <a:t>[n]</a:t>
            </a:r>
            <a:r>
              <a:rPr lang="ja-JP" altLang="en-US" sz="2000" dirty="0"/>
              <a:t>に</a:t>
            </a:r>
            <a:r>
              <a:rPr lang="en-US" altLang="ja-JP" sz="2000" dirty="0"/>
              <a:t>fib(n-1)+fib(n-2)</a:t>
            </a:r>
            <a:r>
              <a:rPr lang="ja-JP" altLang="en-US" sz="2000" dirty="0"/>
              <a:t>を代入して</a:t>
            </a:r>
            <a:r>
              <a:rPr lang="en-US" altLang="ja-JP" sz="2000" dirty="0"/>
              <a:t>,</a:t>
            </a:r>
            <a:r>
              <a:rPr lang="ja-JP" altLang="en-US" sz="2000" dirty="0"/>
              <a:t>その値を返す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0159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8272362-BCA6-4467-A43C-311EDCD30260}"/>
              </a:ext>
            </a:extLst>
          </p:cNvPr>
          <p:cNvSpPr/>
          <p:nvPr/>
        </p:nvSpPr>
        <p:spPr>
          <a:xfrm>
            <a:off x="1284158" y="612844"/>
            <a:ext cx="680303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pPr lvl="1"/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&gt;&gt; n;</a:t>
            </a:r>
          </a:p>
          <a:p>
            <a:pPr lvl="1"/>
            <a:b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altLang="ja-JP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dp</a:t>
            </a:r>
            <a:r>
              <a:rPr lang="ja-JP" alt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テーブルの初期化</a:t>
            </a:r>
            <a:endParaRPr lang="ja-JP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100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dp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] = -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dp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dp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fib(n) &lt;&lt; </a:t>
            </a:r>
            <a:r>
              <a:rPr lang="en-US" altLang="ja-JP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b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6725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C3542B-EF66-4019-9BE5-8F70B1F57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DP</a:t>
            </a:r>
            <a:r>
              <a:rPr kumimoji="1" lang="ja-JP" altLang="en-US" dirty="0"/>
              <a:t>の具体例</a:t>
            </a:r>
            <a:r>
              <a:rPr kumimoji="1" lang="en-US" altLang="ja-JP" dirty="0"/>
              <a:t>: </a:t>
            </a:r>
            <a:r>
              <a:rPr kumimoji="1" lang="ja-JP" altLang="en-US" dirty="0"/>
              <a:t>フィボナッチ数列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BAEEDB-FDDD-4A44-B73D-B76ABAC6F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別の解法</a:t>
            </a:r>
            <a:r>
              <a:rPr kumimoji="1" lang="en-US" altLang="ja-JP" dirty="0"/>
              <a:t>: </a:t>
            </a:r>
            <a:r>
              <a:rPr kumimoji="1" lang="ja-JP" altLang="en-US" dirty="0"/>
              <a:t>漸化式を立てる</a:t>
            </a:r>
            <a:endParaRPr kumimoji="1" lang="en-US" altLang="ja-JP" dirty="0"/>
          </a:p>
          <a:p>
            <a:r>
              <a:rPr kumimoji="1" lang="ja-JP" altLang="en-US" dirty="0"/>
              <a:t>フィボナッチ数列の定義そのものが漸化式になる</a:t>
            </a:r>
            <a:r>
              <a:rPr kumimoji="1" lang="en-US" altLang="ja-JP" dirty="0"/>
              <a:t>:</a:t>
            </a:r>
          </a:p>
          <a:p>
            <a:pPr marL="457200" lvl="1" indent="0">
              <a:buNone/>
            </a:pPr>
            <a:r>
              <a:rPr lang="en-US" altLang="ja-JP" sz="2800" dirty="0" err="1">
                <a:latin typeface="Consolas" panose="020B0609020204030204" pitchFamily="49" charset="0"/>
              </a:rPr>
              <a:t>dp</a:t>
            </a:r>
            <a:r>
              <a:rPr lang="en-US" altLang="ja-JP" sz="2800" dirty="0">
                <a:latin typeface="Consolas" panose="020B0609020204030204" pitchFamily="49" charset="0"/>
              </a:rPr>
              <a:t>[</a:t>
            </a:r>
            <a:r>
              <a:rPr lang="en-US" altLang="ja-JP" sz="28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800" dirty="0">
                <a:latin typeface="Consolas" panose="020B0609020204030204" pitchFamily="49" charset="0"/>
              </a:rPr>
              <a:t>] = </a:t>
            </a:r>
            <a:r>
              <a:rPr lang="en-US" altLang="ja-JP" sz="28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800" dirty="0">
                <a:latin typeface="Consolas" panose="020B0609020204030204" pitchFamily="49" charset="0"/>
              </a:rPr>
              <a:t>, </a:t>
            </a:r>
            <a:r>
              <a:rPr lang="en-US" altLang="ja-JP" sz="2800" dirty="0" err="1">
                <a:latin typeface="Consolas" panose="020B0609020204030204" pitchFamily="49" charset="0"/>
              </a:rPr>
              <a:t>dp</a:t>
            </a:r>
            <a:r>
              <a:rPr lang="en-US" altLang="ja-JP" sz="2800" dirty="0">
                <a:latin typeface="Consolas" panose="020B0609020204030204" pitchFamily="49" charset="0"/>
              </a:rPr>
              <a:t>[</a:t>
            </a:r>
            <a:r>
              <a:rPr lang="en-US" altLang="ja-JP" sz="28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800" dirty="0">
                <a:latin typeface="Consolas" panose="020B0609020204030204" pitchFamily="49" charset="0"/>
              </a:rPr>
              <a:t>] = </a:t>
            </a:r>
            <a:r>
              <a:rPr lang="en-US" altLang="ja-JP" sz="28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</a:p>
          <a:p>
            <a:pPr marL="457200" lvl="1" indent="0">
              <a:buNone/>
            </a:pPr>
            <a:r>
              <a:rPr kumimoji="1" lang="en-US" altLang="ja-JP" sz="2800" dirty="0" err="1">
                <a:latin typeface="Consolas" panose="020B0609020204030204" pitchFamily="49" charset="0"/>
              </a:rPr>
              <a:t>dp</a:t>
            </a:r>
            <a:r>
              <a:rPr kumimoji="1" lang="en-US" altLang="ja-JP" sz="2800" dirty="0">
                <a:latin typeface="Consolas" panose="020B0609020204030204" pitchFamily="49" charset="0"/>
              </a:rPr>
              <a:t>[</a:t>
            </a:r>
            <a:r>
              <a:rPr kumimoji="1" lang="en-US" altLang="ja-JP" sz="2800" dirty="0" err="1">
                <a:latin typeface="Consolas" panose="020B0609020204030204" pitchFamily="49" charset="0"/>
              </a:rPr>
              <a:t>i</a:t>
            </a:r>
            <a:r>
              <a:rPr kumimoji="1" lang="en-US" altLang="ja-JP" sz="2800" dirty="0">
                <a:latin typeface="Consolas" panose="020B0609020204030204" pitchFamily="49" charset="0"/>
              </a:rPr>
              <a:t> + </a:t>
            </a:r>
            <a:r>
              <a:rPr kumimoji="1" lang="en-US" altLang="ja-JP" sz="28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kumimoji="1" lang="en-US" altLang="ja-JP" sz="2800" dirty="0">
                <a:latin typeface="Consolas" panose="020B0609020204030204" pitchFamily="49" charset="0"/>
              </a:rPr>
              <a:t>] = </a:t>
            </a:r>
            <a:r>
              <a:rPr kumimoji="1" lang="en-US" altLang="ja-JP" sz="2800" dirty="0" err="1">
                <a:latin typeface="Consolas" panose="020B0609020204030204" pitchFamily="49" charset="0"/>
              </a:rPr>
              <a:t>dp</a:t>
            </a:r>
            <a:r>
              <a:rPr kumimoji="1" lang="en-US" altLang="ja-JP" sz="2800" dirty="0">
                <a:latin typeface="Consolas" panose="020B0609020204030204" pitchFamily="49" charset="0"/>
              </a:rPr>
              <a:t>[</a:t>
            </a:r>
            <a:r>
              <a:rPr kumimoji="1" lang="en-US" altLang="ja-JP" sz="2800" dirty="0" err="1">
                <a:latin typeface="Consolas" panose="020B0609020204030204" pitchFamily="49" charset="0"/>
              </a:rPr>
              <a:t>i</a:t>
            </a:r>
            <a:r>
              <a:rPr lang="en-US" altLang="ja-JP" sz="2800" dirty="0">
                <a:latin typeface="Consolas" panose="020B0609020204030204" pitchFamily="49" charset="0"/>
              </a:rPr>
              <a:t> + </a:t>
            </a:r>
            <a:r>
              <a:rPr lang="en-US" altLang="ja-JP" sz="28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800" dirty="0">
                <a:latin typeface="Consolas" panose="020B0609020204030204" pitchFamily="49" charset="0"/>
              </a:rPr>
              <a:t>] + </a:t>
            </a:r>
            <a:r>
              <a:rPr lang="en-US" altLang="ja-JP" sz="2800" dirty="0" err="1">
                <a:latin typeface="Consolas" panose="020B0609020204030204" pitchFamily="49" charset="0"/>
              </a:rPr>
              <a:t>dp</a:t>
            </a:r>
            <a:r>
              <a:rPr lang="en-US" altLang="ja-JP" sz="2800" dirty="0">
                <a:latin typeface="Consolas" panose="020B0609020204030204" pitchFamily="49" charset="0"/>
              </a:rPr>
              <a:t>[</a:t>
            </a:r>
            <a:r>
              <a:rPr lang="en-US" altLang="ja-JP" sz="2800" dirty="0" err="1">
                <a:latin typeface="Consolas" panose="020B0609020204030204" pitchFamily="49" charset="0"/>
              </a:rPr>
              <a:t>i</a:t>
            </a:r>
            <a:r>
              <a:rPr lang="en-US" altLang="ja-JP" sz="2800" dirty="0">
                <a:latin typeface="Consolas" panose="020B0609020204030204" pitchFamily="49" charset="0"/>
              </a:rPr>
              <a:t>]</a:t>
            </a:r>
          </a:p>
          <a:p>
            <a:r>
              <a:rPr kumimoji="1" lang="ja-JP" altLang="en-US" dirty="0">
                <a:latin typeface="Consolas" panose="020B0609020204030204" pitchFamily="49" charset="0"/>
              </a:rPr>
              <a:t>これを元にループを回せばよい</a:t>
            </a:r>
            <a:endParaRPr kumimoji="1" lang="en-US" altLang="ja-JP" dirty="0">
              <a:latin typeface="Consolas" panose="020B0609020204030204" pitchFamily="49" charset="0"/>
            </a:endParaRPr>
          </a:p>
          <a:p>
            <a:r>
              <a:rPr kumimoji="1" lang="ja-JP" altLang="en-US" dirty="0"/>
              <a:t>メモ化再帰の場合も</a:t>
            </a:r>
            <a:r>
              <a:rPr kumimoji="1" lang="en-US" altLang="ja-JP" dirty="0"/>
              <a:t>,</a:t>
            </a:r>
            <a:r>
              <a:rPr kumimoji="1" lang="ja-JP" altLang="en-US" dirty="0"/>
              <a:t>漸化式の場合も計算量は</a:t>
            </a:r>
            <a:r>
              <a:rPr kumimoji="1" lang="en-US" altLang="ja-JP" dirty="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2846683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962126D-CA3B-43EB-B982-DDD10DAA1175}"/>
              </a:ext>
            </a:extLst>
          </p:cNvPr>
          <p:cNvSpPr/>
          <p:nvPr/>
        </p:nvSpPr>
        <p:spPr>
          <a:xfrm>
            <a:off x="1054308" y="305068"/>
            <a:ext cx="6096000" cy="62478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dp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100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b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pPr lvl="1"/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&gt;&gt; n;</a:t>
            </a:r>
          </a:p>
          <a:p>
            <a:pPr lvl="1"/>
            <a:b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altLang="ja-JP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dp</a:t>
            </a:r>
            <a:r>
              <a:rPr lang="ja-JP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テーブルの初期化</a:t>
            </a:r>
            <a:endParaRPr lang="ja-JP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dp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dp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b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漸化式通りに計算する</a:t>
            </a:r>
            <a:endParaRPr lang="ja-JP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&lt;= n;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dp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dp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dp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1"/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b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dp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[n] &lt;&lt; </a:t>
            </a:r>
            <a:r>
              <a:rPr lang="en-US" altLang="ja-JP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b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4625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44DC44-B621-473F-804B-20489692F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DP</a:t>
            </a:r>
            <a:r>
              <a:rPr kumimoji="1" lang="ja-JP" altLang="en-US" dirty="0"/>
              <a:t>の具体例</a:t>
            </a:r>
            <a:r>
              <a:rPr kumimoji="1" lang="en-US" altLang="ja-JP" dirty="0"/>
              <a:t>1: </a:t>
            </a:r>
            <a:r>
              <a:rPr kumimoji="1" lang="ja-JP" altLang="en-US" dirty="0"/>
              <a:t>フィボナッチ数列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267DC2-BD30-4BD9-9052-2F872B618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計算量は</a:t>
            </a:r>
            <a:r>
              <a:rPr kumimoji="1" lang="en-US" altLang="ja-JP" dirty="0"/>
              <a:t>,</a:t>
            </a:r>
            <a:r>
              <a:rPr kumimoji="1" lang="ja-JP" altLang="en-US" dirty="0"/>
              <a:t>メモ化再帰・漸化式ともに</a:t>
            </a:r>
            <a:r>
              <a:rPr kumimoji="1" lang="en-US" altLang="ja-JP" dirty="0"/>
              <a:t>O(N)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33603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8FC039-3120-4C33-9D83-FB8D86746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DP</a:t>
            </a:r>
            <a:r>
              <a:rPr kumimoji="1" lang="ja-JP" altLang="en-US" dirty="0"/>
              <a:t>の具体例</a:t>
            </a:r>
            <a:r>
              <a:rPr kumimoji="1" lang="en-US" altLang="ja-JP" dirty="0"/>
              <a:t>1: </a:t>
            </a:r>
            <a:r>
              <a:rPr kumimoji="1" lang="ja-JP" altLang="en-US" dirty="0"/>
              <a:t>フィボナッチ数列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E8A3F4-ED3E-45EE-BE3B-8EA66706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67138" cy="4667250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状態と遷移という考え方で説明すると</a:t>
            </a:r>
            <a:r>
              <a:rPr lang="en-US" altLang="ja-JP" dirty="0"/>
              <a:t>,</a:t>
            </a:r>
          </a:p>
          <a:p>
            <a:pPr marL="0" indent="0">
              <a:buNone/>
            </a:pP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 err="1">
                <a:latin typeface="Consolas" panose="020B0609020204030204" pitchFamily="49" charset="0"/>
              </a:rPr>
              <a:t>dp</a:t>
            </a:r>
            <a:r>
              <a:rPr lang="en-US" altLang="ja-JP" dirty="0">
                <a:latin typeface="Consolas" panose="020B0609020204030204" pitchFamily="49" charset="0"/>
              </a:rPr>
              <a:t>[</a:t>
            </a:r>
            <a:r>
              <a:rPr lang="en-US" altLang="ja-JP" dirty="0" err="1">
                <a:latin typeface="Consolas" panose="020B0609020204030204" pitchFamily="49" charset="0"/>
              </a:rPr>
              <a:t>i</a:t>
            </a:r>
            <a:r>
              <a:rPr lang="en-US" altLang="ja-JP" dirty="0">
                <a:latin typeface="Consolas" panose="020B0609020204030204" pitchFamily="49" charset="0"/>
              </a:rPr>
              <a:t>], </a:t>
            </a:r>
            <a:r>
              <a:rPr lang="en-US" altLang="ja-JP" dirty="0" err="1">
                <a:latin typeface="Consolas" panose="020B0609020204030204" pitchFamily="49" charset="0"/>
              </a:rPr>
              <a:t>dp</a:t>
            </a:r>
            <a:r>
              <a:rPr lang="en-US" altLang="ja-JP" dirty="0">
                <a:latin typeface="Consolas" panose="020B0609020204030204" pitchFamily="49" charset="0"/>
              </a:rPr>
              <a:t>[</a:t>
            </a:r>
            <a:r>
              <a:rPr lang="en-US" altLang="ja-JP" dirty="0" err="1">
                <a:latin typeface="Consolas" panose="020B0609020204030204" pitchFamily="49" charset="0"/>
              </a:rPr>
              <a:t>i</a:t>
            </a:r>
            <a:r>
              <a:rPr lang="en-US" altLang="ja-JP" dirty="0">
                <a:latin typeface="Consolas" panose="020B0609020204030204" pitchFamily="49" charset="0"/>
              </a:rPr>
              <a:t> + 1]</a:t>
            </a:r>
            <a:r>
              <a:rPr lang="ja-JP" altLang="en-US" dirty="0"/>
              <a:t>の</a:t>
            </a:r>
            <a:r>
              <a:rPr lang="en-US" altLang="ja-JP" dirty="0"/>
              <a:t>2</a:t>
            </a:r>
            <a:r>
              <a:rPr lang="ja-JP" altLang="en-US" dirty="0" err="1"/>
              <a:t>つの</a:t>
            </a:r>
            <a:r>
              <a:rPr lang="ja-JP" altLang="en-US" dirty="0"/>
              <a:t>状態から</a:t>
            </a:r>
            <a:r>
              <a:rPr lang="en-US" altLang="ja-JP" dirty="0"/>
              <a:t>,</a:t>
            </a:r>
            <a:br>
              <a:rPr lang="en-US" altLang="ja-JP" dirty="0"/>
            </a:br>
            <a:r>
              <a:rPr lang="en-US" altLang="ja-JP" dirty="0" err="1">
                <a:latin typeface="Consolas" panose="020B0609020204030204" pitchFamily="49" charset="0"/>
              </a:rPr>
              <a:t>dp</a:t>
            </a:r>
            <a:r>
              <a:rPr lang="en-US" altLang="ja-JP" dirty="0">
                <a:latin typeface="Consolas" panose="020B0609020204030204" pitchFamily="49" charset="0"/>
              </a:rPr>
              <a:t>[</a:t>
            </a:r>
            <a:r>
              <a:rPr lang="en-US" altLang="ja-JP" dirty="0" err="1">
                <a:latin typeface="Consolas" panose="020B0609020204030204" pitchFamily="49" charset="0"/>
              </a:rPr>
              <a:t>i</a:t>
            </a:r>
            <a:r>
              <a:rPr lang="en-US" altLang="ja-JP" dirty="0">
                <a:latin typeface="Consolas" panose="020B0609020204030204" pitchFamily="49" charset="0"/>
              </a:rPr>
              <a:t> + 2]</a:t>
            </a:r>
            <a:r>
              <a:rPr lang="ja-JP" altLang="en-US" dirty="0"/>
              <a:t>に遷移する</a:t>
            </a:r>
            <a:endParaRPr lang="en-US" altLang="ja-JP" dirty="0"/>
          </a:p>
        </p:txBody>
      </p:sp>
      <p:pic>
        <p:nvPicPr>
          <p:cNvPr id="5" name="図 4" descr="物体 が含まれている画像&#10;&#10;自動的に生成された説明">
            <a:extLst>
              <a:ext uri="{FF2B5EF4-FFF2-40B4-BE49-F238E27FC236}">
                <a16:creationId xmlns:a16="http://schemas.microsoft.com/office/drawing/2014/main" id="{D66892E1-95CD-43C2-8A44-9C237046B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656" y="2446827"/>
            <a:ext cx="4272275" cy="310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827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7EFE95-91D1-4E6A-AF7E-3EEF7F122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DP</a:t>
            </a:r>
            <a:r>
              <a:rPr kumimoji="1" lang="ja-JP" altLang="en-US" dirty="0"/>
              <a:t>の具体例</a:t>
            </a:r>
            <a:r>
              <a:rPr kumimoji="1" lang="en-US" altLang="ja-JP" dirty="0"/>
              <a:t>: </a:t>
            </a:r>
            <a:r>
              <a:rPr kumimoji="1" lang="ja-JP" altLang="en-US" dirty="0"/>
              <a:t>フィボナッチ数列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935E2E-9DD7-4528-9417-C39BF0AD7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メモ化再帰の計算の順番</a:t>
            </a:r>
            <a:r>
              <a:rPr lang="en-US" altLang="ja-JP" dirty="0"/>
              <a:t>: </a:t>
            </a:r>
            <a:r>
              <a:rPr lang="ja-JP" altLang="en-US" b="1" dirty="0"/>
              <a:t>トップダウン</a:t>
            </a:r>
            <a:br>
              <a:rPr lang="en-US" altLang="ja-JP" dirty="0"/>
            </a:br>
            <a:r>
              <a:rPr lang="ja-JP" altLang="en-US" dirty="0"/>
              <a:t>大きな数から小さな数へ</a:t>
            </a:r>
            <a:br>
              <a:rPr lang="en-US" altLang="ja-JP" dirty="0"/>
            </a:br>
            <a:r>
              <a:rPr lang="en-US" altLang="ja-JP" dirty="0"/>
              <a:t>fib(12)</a:t>
            </a:r>
            <a:r>
              <a:rPr lang="ja-JP" altLang="en-US" dirty="0"/>
              <a:t>を計算するために</a:t>
            </a:r>
            <a:r>
              <a:rPr lang="en-US" altLang="ja-JP" dirty="0"/>
              <a:t>fib(11),fib(10)</a:t>
            </a:r>
            <a:r>
              <a:rPr lang="ja-JP" altLang="en-US" dirty="0"/>
              <a:t>呼び出し</a:t>
            </a:r>
            <a:r>
              <a:rPr lang="en-US" altLang="ja-JP" dirty="0"/>
              <a:t>,</a:t>
            </a:r>
            <a:br>
              <a:rPr lang="en-US" altLang="ja-JP" dirty="0"/>
            </a:br>
            <a:r>
              <a:rPr lang="en-US" altLang="ja-JP" dirty="0"/>
              <a:t>fib(11)</a:t>
            </a:r>
            <a:r>
              <a:rPr lang="ja-JP" altLang="en-US" dirty="0"/>
              <a:t>を計算するために</a:t>
            </a:r>
            <a:r>
              <a:rPr lang="en-US" altLang="ja-JP" dirty="0"/>
              <a:t>fib(10),fib(9)</a:t>
            </a:r>
            <a:r>
              <a:rPr lang="ja-JP" altLang="en-US" dirty="0"/>
              <a:t>を呼び出し</a:t>
            </a:r>
            <a:r>
              <a:rPr lang="en-US" altLang="ja-JP" dirty="0"/>
              <a:t>,</a:t>
            </a:r>
            <a:br>
              <a:rPr lang="en-US" altLang="ja-JP" dirty="0"/>
            </a:br>
            <a:r>
              <a:rPr lang="en-US" altLang="ja-JP" dirty="0"/>
              <a:t>fib(10)</a:t>
            </a:r>
            <a:r>
              <a:rPr lang="ja-JP" altLang="en-US" dirty="0"/>
              <a:t>を計算するために</a:t>
            </a:r>
            <a:r>
              <a:rPr lang="en-US" altLang="ja-JP" dirty="0"/>
              <a:t>fib(9),fib(8)</a:t>
            </a:r>
            <a:r>
              <a:rPr lang="ja-JP" altLang="en-US" dirty="0"/>
              <a:t>を呼び出し</a:t>
            </a:r>
            <a:r>
              <a:rPr lang="en-US" altLang="ja-JP" dirty="0"/>
              <a:t>…</a:t>
            </a:r>
          </a:p>
          <a:p>
            <a:r>
              <a:rPr lang="ja-JP" altLang="en-US" dirty="0"/>
              <a:t>漸化式の計算の順番</a:t>
            </a:r>
            <a:r>
              <a:rPr lang="en-US" altLang="ja-JP" dirty="0"/>
              <a:t>: </a:t>
            </a:r>
            <a:r>
              <a:rPr lang="ja-JP" altLang="en-US" b="1" dirty="0"/>
              <a:t>ボトムアップ</a:t>
            </a:r>
            <a:br>
              <a:rPr lang="en-US" altLang="ja-JP" b="1" dirty="0"/>
            </a:br>
            <a:r>
              <a:rPr lang="ja-JP" altLang="en-US" dirty="0"/>
              <a:t>小さな数から大きな数へ</a:t>
            </a:r>
            <a:br>
              <a:rPr lang="en-US" altLang="ja-JP" dirty="0"/>
            </a:br>
            <a:r>
              <a:rPr lang="en-US" altLang="ja-JP" dirty="0"/>
              <a:t>fib(0),fib(1)</a:t>
            </a:r>
            <a:r>
              <a:rPr lang="ja-JP" altLang="en-US" dirty="0"/>
              <a:t>から</a:t>
            </a:r>
            <a:r>
              <a:rPr lang="en-US" altLang="ja-JP" dirty="0"/>
              <a:t>fib(2)</a:t>
            </a:r>
            <a:r>
              <a:rPr lang="ja-JP" altLang="en-US" dirty="0"/>
              <a:t>を計算</a:t>
            </a:r>
            <a:br>
              <a:rPr lang="en-US" altLang="ja-JP" dirty="0"/>
            </a:br>
            <a:r>
              <a:rPr lang="en-US" altLang="ja-JP" dirty="0"/>
              <a:t>fib(1),fib(2)</a:t>
            </a:r>
            <a:r>
              <a:rPr lang="ja-JP" altLang="en-US" dirty="0"/>
              <a:t>から</a:t>
            </a:r>
            <a:r>
              <a:rPr lang="en-US" altLang="ja-JP" dirty="0"/>
              <a:t>fib(3)</a:t>
            </a:r>
            <a:r>
              <a:rPr lang="ja-JP" altLang="en-US" dirty="0"/>
              <a:t>を計算</a:t>
            </a:r>
            <a:br>
              <a:rPr lang="en-US" altLang="ja-JP" dirty="0"/>
            </a:br>
            <a:r>
              <a:rPr lang="en-US" altLang="ja-JP" dirty="0"/>
              <a:t>fib(2),fib(3)</a:t>
            </a:r>
            <a:r>
              <a:rPr lang="ja-JP" altLang="en-US" dirty="0"/>
              <a:t>から</a:t>
            </a:r>
            <a:r>
              <a:rPr lang="en-US" altLang="ja-JP" dirty="0"/>
              <a:t>fib(4)</a:t>
            </a:r>
            <a:r>
              <a:rPr lang="ja-JP" altLang="en-US" dirty="0"/>
              <a:t>を計算</a:t>
            </a:r>
            <a:r>
              <a:rPr lang="en-US" altLang="ja-JP" dirty="0"/>
              <a:t>…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A69EA99-EE79-4E2D-B59E-790A31CAC16C}"/>
              </a:ext>
            </a:extLst>
          </p:cNvPr>
          <p:cNvSpPr txBox="1"/>
          <p:nvPr/>
        </p:nvSpPr>
        <p:spPr>
          <a:xfrm>
            <a:off x="7330190" y="4257207"/>
            <a:ext cx="43396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問題によって書きやすさが異なる</a:t>
            </a:r>
            <a:endParaRPr kumimoji="1" lang="en-US" altLang="ja-JP" sz="2800" dirty="0"/>
          </a:p>
          <a:p>
            <a:r>
              <a:rPr kumimoji="1" lang="ja-JP" altLang="en-US" sz="2800" dirty="0"/>
              <a:t>メモ化再帰の場合</a:t>
            </a:r>
            <a:r>
              <a:rPr kumimoji="1" lang="en-US" altLang="ja-JP" sz="2800" dirty="0"/>
              <a:t>,</a:t>
            </a:r>
            <a:r>
              <a:rPr kumimoji="1" lang="ja-JP" altLang="en-US" sz="2800" dirty="0"/>
              <a:t>自然にトップダウンになりやすい気がする</a:t>
            </a:r>
          </a:p>
        </p:txBody>
      </p:sp>
    </p:spTree>
    <p:extLst>
      <p:ext uri="{BB962C8B-B14F-4D97-AF65-F5344CB8AC3E}">
        <p14:creationId xmlns:p14="http://schemas.microsoft.com/office/powerpoint/2010/main" val="243532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8629B1-2324-434A-A84D-215D74641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部分和問題</a:t>
            </a:r>
            <a:br>
              <a:rPr lang="en-US" altLang="ja-JP" dirty="0"/>
            </a:br>
            <a:r>
              <a:rPr lang="en-US" altLang="ja-JP" dirty="0"/>
              <a:t>(</a:t>
            </a:r>
            <a:r>
              <a:rPr lang="ja-JP" altLang="en-US" dirty="0"/>
              <a:t>別スライドへ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D3EB4D2-3AC4-4745-B8E4-B14E714FBC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9590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6ADDD0-4CF6-4AAD-AC53-E68A01C5D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動的計画法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F1F9F8-972D-4DD6-B98A-3F0939EB2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通称</a:t>
            </a:r>
            <a:r>
              <a:rPr lang="en-US" altLang="ja-JP" dirty="0"/>
              <a:t>DP(Dynamic Programming)</a:t>
            </a:r>
            <a:endParaRPr kumimoji="1" lang="en-US" altLang="ja-JP" dirty="0"/>
          </a:p>
          <a:p>
            <a:r>
              <a:rPr kumimoji="1" lang="ja-JP" altLang="en-US" dirty="0"/>
              <a:t>よくある説明</a:t>
            </a:r>
            <a:r>
              <a:rPr kumimoji="1" lang="en-US" altLang="ja-JP" dirty="0"/>
              <a:t>:</a:t>
            </a:r>
            <a:br>
              <a:rPr kumimoji="1" lang="en-US" altLang="ja-JP" dirty="0"/>
            </a:br>
            <a:r>
              <a:rPr kumimoji="1" lang="ja-JP" altLang="en-US" dirty="0"/>
              <a:t>問題を解くために</a:t>
            </a:r>
            <a:r>
              <a:rPr kumimoji="1" lang="en-US" altLang="ja-JP" dirty="0"/>
              <a:t>,</a:t>
            </a:r>
            <a:r>
              <a:rPr kumimoji="1" lang="ja-JP" altLang="en-US" dirty="0"/>
              <a:t>それより</a:t>
            </a:r>
            <a:r>
              <a:rPr kumimoji="1" lang="ja-JP" altLang="en-US" b="1" dirty="0"/>
              <a:t>規模の小さな問題</a:t>
            </a:r>
            <a:r>
              <a:rPr kumimoji="1" lang="ja-JP" altLang="en-US" dirty="0"/>
              <a:t>を利用する方法</a:t>
            </a:r>
            <a:endParaRPr kumimoji="1" lang="en-US" altLang="ja-JP" dirty="0"/>
          </a:p>
          <a:p>
            <a:r>
              <a:rPr lang="ja-JP" altLang="en-US" dirty="0"/>
              <a:t>具体的なアルゴリズムという訳では無い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5902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AC44D0-EFA4-45BB-B134-D91A044D2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ナップサック問題</a:t>
            </a:r>
            <a:br>
              <a:rPr kumimoji="1" lang="en-US" altLang="ja-JP" dirty="0"/>
            </a:br>
            <a:r>
              <a:rPr kumimoji="1" lang="en-US" altLang="ja-JP" dirty="0"/>
              <a:t>(</a:t>
            </a:r>
            <a:r>
              <a:rPr kumimoji="1" lang="ja-JP" altLang="en-US" dirty="0"/>
              <a:t>別スライドへ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F2BE028-E1C0-4BFF-9ECA-2E71986562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9586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9DFB32-C9CF-44C8-B134-604923045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動的計画法まとめ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1D7409-A55F-4603-BFD6-92FD47EEF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DP</a:t>
            </a:r>
            <a:r>
              <a:rPr lang="ja-JP" altLang="en-US" dirty="0"/>
              <a:t>を考えるとき</a:t>
            </a:r>
            <a:r>
              <a:rPr lang="en-US" altLang="ja-JP" dirty="0"/>
              <a:t>,</a:t>
            </a:r>
          </a:p>
          <a:p>
            <a:r>
              <a:rPr lang="ja-JP" altLang="en-US" sz="3200" b="1" dirty="0"/>
              <a:t>状態</a:t>
            </a:r>
            <a:r>
              <a:rPr lang="ja-JP" altLang="en-US" sz="3200" dirty="0"/>
              <a:t>は何か</a:t>
            </a:r>
            <a:r>
              <a:rPr lang="en-US" altLang="ja-JP" sz="3200" dirty="0"/>
              <a:t>?</a:t>
            </a:r>
          </a:p>
          <a:p>
            <a:r>
              <a:rPr kumimoji="1" lang="ja-JP" altLang="en-US" sz="3200" b="1" dirty="0"/>
              <a:t>遷移</a:t>
            </a:r>
            <a:r>
              <a:rPr kumimoji="1" lang="ja-JP" altLang="en-US" sz="3200" dirty="0"/>
              <a:t>は何か</a:t>
            </a:r>
            <a:r>
              <a:rPr kumimoji="1" lang="en-US" altLang="ja-JP" sz="3200" dirty="0"/>
              <a:t>?</a:t>
            </a:r>
          </a:p>
          <a:p>
            <a:r>
              <a:rPr lang="ja-JP" altLang="en-US" sz="3200" b="1" dirty="0"/>
              <a:t>初期状態</a:t>
            </a:r>
            <a:r>
              <a:rPr lang="ja-JP" altLang="en-US" sz="3200" dirty="0"/>
              <a:t>は何か</a:t>
            </a:r>
            <a:r>
              <a:rPr lang="en-US" altLang="ja-JP" sz="3200" dirty="0"/>
              <a:t>?</a:t>
            </a:r>
          </a:p>
          <a:p>
            <a:r>
              <a:rPr kumimoji="1" lang="ja-JP" altLang="en-US" sz="3200" dirty="0"/>
              <a:t>答えをどう持たせるか</a:t>
            </a:r>
            <a:r>
              <a:rPr kumimoji="1" lang="en-US" altLang="ja-JP" sz="3200" dirty="0"/>
              <a:t>?</a:t>
            </a:r>
          </a:p>
          <a:p>
            <a:pPr marL="0" indent="0">
              <a:buNone/>
            </a:pPr>
            <a:r>
              <a:rPr lang="ja-JP" altLang="en-US" dirty="0"/>
              <a:t>を決めなくてはならない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14383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BEB199-F205-4649-8765-5C61E3405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動的計画法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30B678-C3FE-46DA-8192-A8171995F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部分和問題の例</a:t>
            </a:r>
            <a:endParaRPr kumimoji="1" lang="en-US" altLang="ja-JP" dirty="0"/>
          </a:p>
          <a:p>
            <a:r>
              <a:rPr lang="ja-JP" altLang="en-US" dirty="0"/>
              <a:t>状態</a:t>
            </a:r>
            <a:r>
              <a:rPr lang="en-US" altLang="ja-JP" dirty="0"/>
              <a:t>: </a:t>
            </a:r>
            <a:r>
              <a:rPr lang="en-US" altLang="ja-JP" dirty="0" err="1"/>
              <a:t>dp</a:t>
            </a:r>
            <a:r>
              <a:rPr lang="en-US" altLang="ja-JP" dirty="0"/>
              <a:t>[</a:t>
            </a:r>
            <a:r>
              <a:rPr lang="en-US" altLang="ja-JP" dirty="0" err="1"/>
              <a:t>i</a:t>
            </a:r>
            <a:r>
              <a:rPr lang="en-US" altLang="ja-JP" dirty="0"/>
              <a:t>][j] := (</a:t>
            </a:r>
            <a:r>
              <a:rPr lang="en-US" altLang="ja-JP" dirty="0" err="1"/>
              <a:t>i</a:t>
            </a:r>
            <a:r>
              <a:rPr lang="ja-JP" altLang="en-US" dirty="0"/>
              <a:t>個目までみたときに</a:t>
            </a:r>
            <a:r>
              <a:rPr lang="en-US" altLang="ja-JP" dirty="0"/>
              <a:t>j</a:t>
            </a:r>
            <a:r>
              <a:rPr lang="ja-JP" altLang="en-US" dirty="0"/>
              <a:t>を作れるか</a:t>
            </a:r>
            <a:r>
              <a:rPr lang="en-US" altLang="ja-JP" dirty="0"/>
              <a:t>)</a:t>
            </a:r>
          </a:p>
          <a:p>
            <a:r>
              <a:rPr kumimoji="1" lang="ja-JP" altLang="en-US" dirty="0"/>
              <a:t>遷移</a:t>
            </a:r>
            <a:r>
              <a:rPr kumimoji="1" lang="en-US" altLang="ja-JP" dirty="0"/>
              <a:t>:</a:t>
            </a:r>
            <a:br>
              <a:rPr kumimoji="1" lang="en-US" altLang="ja-JP" dirty="0"/>
            </a:br>
            <a:r>
              <a:rPr kumimoji="1" lang="en-US" altLang="ja-JP" dirty="0" err="1"/>
              <a:t>dp</a:t>
            </a:r>
            <a:r>
              <a:rPr kumimoji="1" lang="en-US" altLang="ja-JP" dirty="0"/>
              <a:t>[i+1][j] = </a:t>
            </a:r>
            <a:r>
              <a:rPr kumimoji="1" lang="en-US" altLang="ja-JP" dirty="0" err="1"/>
              <a:t>dp</a:t>
            </a:r>
            <a:r>
              <a:rPr kumimoji="1" lang="en-US" altLang="ja-JP" dirty="0"/>
              <a:t>[i</a:t>
            </a:r>
            <a:r>
              <a:rPr lang="en-US" altLang="ja-JP" dirty="0"/>
              <a:t>+1][j] | </a:t>
            </a:r>
            <a:r>
              <a:rPr kumimoji="1" lang="en-US" altLang="ja-JP" dirty="0" err="1"/>
              <a:t>dp</a:t>
            </a:r>
            <a:r>
              <a:rPr kumimoji="1" lang="en-US" altLang="ja-JP" dirty="0"/>
              <a:t>[</a:t>
            </a:r>
            <a:r>
              <a:rPr kumimoji="1" lang="en-US" altLang="ja-JP" dirty="0" err="1"/>
              <a:t>i</a:t>
            </a:r>
            <a:r>
              <a:rPr kumimoji="1" lang="en-US" altLang="ja-JP" dirty="0"/>
              <a:t>][j]</a:t>
            </a:r>
            <a:br>
              <a:rPr lang="en-US" altLang="ja-JP" dirty="0"/>
            </a:br>
            <a:r>
              <a:rPr lang="en-US" altLang="ja-JP" dirty="0" err="1"/>
              <a:t>dp</a:t>
            </a:r>
            <a:r>
              <a:rPr lang="en-US" altLang="ja-JP" dirty="0"/>
              <a:t>[i+1][</a:t>
            </a:r>
            <a:r>
              <a:rPr lang="en-US" altLang="ja-JP" dirty="0" err="1"/>
              <a:t>j+a</a:t>
            </a:r>
            <a:r>
              <a:rPr lang="en-US" altLang="ja-JP" dirty="0"/>
              <a:t>[</a:t>
            </a:r>
            <a:r>
              <a:rPr lang="en-US" altLang="ja-JP" dirty="0" err="1"/>
              <a:t>i</a:t>
            </a:r>
            <a:r>
              <a:rPr lang="en-US" altLang="ja-JP" dirty="0"/>
              <a:t>]]</a:t>
            </a:r>
            <a:r>
              <a:rPr lang="ja-JP" altLang="en-US" dirty="0"/>
              <a:t> </a:t>
            </a:r>
            <a:r>
              <a:rPr lang="en-US" altLang="ja-JP" dirty="0"/>
              <a:t>=</a:t>
            </a:r>
            <a:r>
              <a:rPr lang="ja-JP" altLang="en-US" dirty="0"/>
              <a:t> </a:t>
            </a:r>
            <a:r>
              <a:rPr lang="en-US" altLang="ja-JP" dirty="0" err="1"/>
              <a:t>dp</a:t>
            </a:r>
            <a:r>
              <a:rPr lang="en-US" altLang="ja-JP" dirty="0"/>
              <a:t>[i+1][j + a[</a:t>
            </a:r>
            <a:r>
              <a:rPr lang="en-US" altLang="ja-JP" dirty="0" err="1"/>
              <a:t>i</a:t>
            </a:r>
            <a:r>
              <a:rPr lang="en-US" altLang="ja-JP" dirty="0"/>
              <a:t>]] | </a:t>
            </a:r>
            <a:r>
              <a:rPr lang="en-US" altLang="ja-JP" dirty="0" err="1"/>
              <a:t>dp</a:t>
            </a:r>
            <a:r>
              <a:rPr lang="en-US" altLang="ja-JP" dirty="0"/>
              <a:t>[</a:t>
            </a:r>
            <a:r>
              <a:rPr lang="en-US" altLang="ja-JP" dirty="0" err="1"/>
              <a:t>i</a:t>
            </a:r>
            <a:r>
              <a:rPr lang="en-US" altLang="ja-JP" dirty="0"/>
              <a:t>][j]</a:t>
            </a:r>
          </a:p>
          <a:p>
            <a:r>
              <a:rPr kumimoji="1" lang="ja-JP" altLang="en-US" dirty="0"/>
              <a:t>初期状態</a:t>
            </a:r>
            <a:r>
              <a:rPr kumimoji="1" lang="en-US" altLang="ja-JP" dirty="0"/>
              <a:t>:</a:t>
            </a:r>
            <a:br>
              <a:rPr lang="en-US" altLang="ja-JP" dirty="0"/>
            </a:br>
            <a:r>
              <a:rPr lang="en-US" altLang="ja-JP" dirty="0" err="1"/>
              <a:t>dp</a:t>
            </a:r>
            <a:r>
              <a:rPr lang="en-US" altLang="ja-JP" dirty="0"/>
              <a:t>[0][0] = true,</a:t>
            </a:r>
            <a:r>
              <a:rPr lang="ja-JP" altLang="en-US" dirty="0"/>
              <a:t> </a:t>
            </a:r>
            <a:r>
              <a:rPr lang="en-US" altLang="ja-JP" dirty="0" err="1"/>
              <a:t>dp</a:t>
            </a:r>
            <a:r>
              <a:rPr lang="en-US" altLang="ja-JP" dirty="0"/>
              <a:t>[</a:t>
            </a:r>
            <a:r>
              <a:rPr lang="en-US" altLang="ja-JP" dirty="0" err="1"/>
              <a:t>i</a:t>
            </a:r>
            <a:r>
              <a:rPr lang="en-US" altLang="ja-JP" dirty="0"/>
              <a:t>][j] = false ((</a:t>
            </a:r>
            <a:r>
              <a:rPr lang="en-US" altLang="ja-JP" dirty="0" err="1"/>
              <a:t>i,j</a:t>
            </a:r>
            <a:r>
              <a:rPr lang="en-US" altLang="ja-JP" dirty="0"/>
              <a:t>)</a:t>
            </a:r>
            <a:r>
              <a:rPr lang="ja-JP" altLang="en-US" dirty="0"/>
              <a:t>≠</a:t>
            </a:r>
            <a:r>
              <a:rPr lang="en-US" altLang="ja-JP" dirty="0"/>
              <a:t>(0,0))</a:t>
            </a:r>
          </a:p>
          <a:p>
            <a:r>
              <a:rPr kumimoji="1" lang="ja-JP" altLang="en-US" dirty="0"/>
              <a:t>答え</a:t>
            </a:r>
            <a:r>
              <a:rPr lang="en-US" altLang="ja-JP" dirty="0"/>
              <a:t>:</a:t>
            </a:r>
            <a:r>
              <a:rPr lang="ja-JP" altLang="en-US" dirty="0"/>
              <a:t> </a:t>
            </a:r>
            <a:r>
              <a:rPr lang="en-US" altLang="ja-JP" dirty="0" err="1"/>
              <a:t>dp</a:t>
            </a:r>
            <a:r>
              <a:rPr lang="en-US" altLang="ja-JP" dirty="0"/>
              <a:t>[N][K]</a:t>
            </a:r>
            <a:r>
              <a:rPr lang="ja-JP" altLang="en-US" dirty="0"/>
              <a:t>の値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56638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BEB199-F205-4649-8765-5C61E3405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動的計画法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30B678-C3FE-46DA-8192-A8171995F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ナップサック問題の例</a:t>
            </a:r>
            <a:endParaRPr kumimoji="1" lang="en-US" altLang="ja-JP" dirty="0"/>
          </a:p>
          <a:p>
            <a:r>
              <a:rPr lang="ja-JP" altLang="en-US" dirty="0"/>
              <a:t>状態</a:t>
            </a:r>
            <a:r>
              <a:rPr lang="en-US" altLang="ja-JP" dirty="0"/>
              <a:t>: </a:t>
            </a:r>
            <a:r>
              <a:rPr lang="en-US" altLang="ja-JP" dirty="0" err="1"/>
              <a:t>dp</a:t>
            </a:r>
            <a:r>
              <a:rPr lang="en-US" altLang="ja-JP" dirty="0"/>
              <a:t>[</a:t>
            </a:r>
            <a:r>
              <a:rPr lang="en-US" altLang="ja-JP" dirty="0" err="1"/>
              <a:t>i</a:t>
            </a:r>
            <a:r>
              <a:rPr lang="en-US" altLang="ja-JP" dirty="0"/>
              <a:t>][j] := (</a:t>
            </a:r>
            <a:r>
              <a:rPr lang="en-US" altLang="ja-JP" dirty="0" err="1"/>
              <a:t>i</a:t>
            </a:r>
            <a:r>
              <a:rPr lang="ja-JP" altLang="en-US" dirty="0"/>
              <a:t>個目までみたとき</a:t>
            </a:r>
            <a:r>
              <a:rPr lang="en-US" altLang="ja-JP" dirty="0"/>
              <a:t>,</a:t>
            </a:r>
            <a:r>
              <a:rPr lang="ja-JP" altLang="en-US" dirty="0"/>
              <a:t>容量</a:t>
            </a:r>
            <a:r>
              <a:rPr lang="en-US" altLang="ja-JP" dirty="0"/>
              <a:t>j</a:t>
            </a:r>
            <a:r>
              <a:rPr lang="ja-JP" altLang="en-US" dirty="0"/>
              <a:t>に入る価値の</a:t>
            </a:r>
            <a:r>
              <a:rPr lang="en-US" altLang="ja-JP" dirty="0"/>
              <a:t>max)</a:t>
            </a:r>
          </a:p>
          <a:p>
            <a:r>
              <a:rPr kumimoji="1" lang="ja-JP" altLang="en-US" dirty="0"/>
              <a:t>遷移</a:t>
            </a:r>
            <a:r>
              <a:rPr kumimoji="1" lang="en-US" altLang="ja-JP" dirty="0"/>
              <a:t>:</a:t>
            </a:r>
            <a:br>
              <a:rPr kumimoji="1" lang="en-US" altLang="ja-JP" dirty="0"/>
            </a:br>
            <a:r>
              <a:rPr kumimoji="1" lang="en-US" altLang="ja-JP" dirty="0" err="1"/>
              <a:t>dp</a:t>
            </a:r>
            <a:r>
              <a:rPr kumimoji="1" lang="en-US" altLang="ja-JP" dirty="0"/>
              <a:t>[i+1][j] = max(</a:t>
            </a:r>
            <a:r>
              <a:rPr kumimoji="1" lang="en-US" altLang="ja-JP" dirty="0" err="1"/>
              <a:t>dp</a:t>
            </a:r>
            <a:r>
              <a:rPr kumimoji="1" lang="en-US" altLang="ja-JP" dirty="0"/>
              <a:t>[i</a:t>
            </a:r>
            <a:r>
              <a:rPr lang="en-US" altLang="ja-JP" dirty="0"/>
              <a:t>+1][j] , </a:t>
            </a:r>
            <a:r>
              <a:rPr kumimoji="1" lang="en-US" altLang="ja-JP" dirty="0" err="1"/>
              <a:t>dp</a:t>
            </a:r>
            <a:r>
              <a:rPr kumimoji="1" lang="en-US" altLang="ja-JP" dirty="0"/>
              <a:t>[</a:t>
            </a:r>
            <a:r>
              <a:rPr kumimoji="1" lang="en-US" altLang="ja-JP" dirty="0" err="1"/>
              <a:t>i</a:t>
            </a:r>
            <a:r>
              <a:rPr kumimoji="1" lang="en-US" altLang="ja-JP" dirty="0"/>
              <a:t>][j])</a:t>
            </a:r>
            <a:br>
              <a:rPr lang="en-US" altLang="ja-JP" dirty="0"/>
            </a:br>
            <a:r>
              <a:rPr lang="en-US" altLang="ja-JP" dirty="0" err="1"/>
              <a:t>dp</a:t>
            </a:r>
            <a:r>
              <a:rPr lang="en-US" altLang="ja-JP" dirty="0"/>
              <a:t>[i+1][</a:t>
            </a:r>
            <a:r>
              <a:rPr lang="en-US" altLang="ja-JP" dirty="0" err="1"/>
              <a:t>j+w</a:t>
            </a:r>
            <a:r>
              <a:rPr lang="en-US" altLang="ja-JP" dirty="0"/>
              <a:t>[</a:t>
            </a:r>
            <a:r>
              <a:rPr lang="en-US" altLang="ja-JP" dirty="0" err="1"/>
              <a:t>i</a:t>
            </a:r>
            <a:r>
              <a:rPr lang="en-US" altLang="ja-JP" dirty="0"/>
              <a:t>]]</a:t>
            </a:r>
            <a:r>
              <a:rPr lang="ja-JP" altLang="en-US" dirty="0"/>
              <a:t> </a:t>
            </a:r>
            <a:r>
              <a:rPr lang="en-US" altLang="ja-JP" dirty="0"/>
              <a:t>=</a:t>
            </a:r>
            <a:r>
              <a:rPr lang="ja-JP" altLang="en-US" dirty="0"/>
              <a:t> </a:t>
            </a:r>
            <a:r>
              <a:rPr lang="en-US" altLang="ja-JP" dirty="0"/>
              <a:t>max(</a:t>
            </a:r>
            <a:r>
              <a:rPr lang="en-US" altLang="ja-JP" dirty="0" err="1"/>
              <a:t>dp</a:t>
            </a:r>
            <a:r>
              <a:rPr lang="en-US" altLang="ja-JP" dirty="0"/>
              <a:t>[i+1][j + w[</a:t>
            </a:r>
            <a:r>
              <a:rPr lang="en-US" altLang="ja-JP" dirty="0" err="1"/>
              <a:t>i</a:t>
            </a:r>
            <a:r>
              <a:rPr lang="en-US" altLang="ja-JP" dirty="0"/>
              <a:t>]] , </a:t>
            </a:r>
            <a:r>
              <a:rPr lang="en-US" altLang="ja-JP" dirty="0" err="1"/>
              <a:t>dp</a:t>
            </a:r>
            <a:r>
              <a:rPr lang="en-US" altLang="ja-JP" dirty="0"/>
              <a:t>[</a:t>
            </a:r>
            <a:r>
              <a:rPr lang="en-US" altLang="ja-JP" dirty="0" err="1"/>
              <a:t>i</a:t>
            </a:r>
            <a:r>
              <a:rPr lang="en-US" altLang="ja-JP" dirty="0"/>
              <a:t>][j] + v[</a:t>
            </a:r>
            <a:r>
              <a:rPr lang="en-US" altLang="ja-JP" dirty="0" err="1"/>
              <a:t>i</a:t>
            </a:r>
            <a:r>
              <a:rPr lang="en-US" altLang="ja-JP" dirty="0"/>
              <a:t>])</a:t>
            </a:r>
          </a:p>
          <a:p>
            <a:r>
              <a:rPr kumimoji="1" lang="ja-JP" altLang="en-US" dirty="0"/>
              <a:t>初期状態</a:t>
            </a:r>
            <a:r>
              <a:rPr kumimoji="1" lang="en-US" altLang="ja-JP" dirty="0"/>
              <a:t>:</a:t>
            </a:r>
            <a:br>
              <a:rPr lang="en-US" altLang="ja-JP" dirty="0"/>
            </a:br>
            <a:r>
              <a:rPr lang="en-US" altLang="ja-JP" dirty="0" err="1"/>
              <a:t>dp</a:t>
            </a:r>
            <a:r>
              <a:rPr lang="en-US" altLang="ja-JP" dirty="0"/>
              <a:t>[</a:t>
            </a:r>
            <a:r>
              <a:rPr lang="en-US" altLang="ja-JP" dirty="0" err="1"/>
              <a:t>i</a:t>
            </a:r>
            <a:r>
              <a:rPr lang="en-US" altLang="ja-JP" dirty="0"/>
              <a:t>][j] = 0</a:t>
            </a:r>
          </a:p>
          <a:p>
            <a:r>
              <a:rPr kumimoji="1" lang="ja-JP" altLang="en-US" dirty="0"/>
              <a:t>答え</a:t>
            </a:r>
            <a:r>
              <a:rPr lang="en-US" altLang="ja-JP" dirty="0"/>
              <a:t>:</a:t>
            </a:r>
            <a:r>
              <a:rPr lang="ja-JP" altLang="en-US" dirty="0"/>
              <a:t> </a:t>
            </a:r>
            <a:r>
              <a:rPr lang="en-US" altLang="ja-JP" dirty="0" err="1"/>
              <a:t>dp</a:t>
            </a:r>
            <a:r>
              <a:rPr lang="en-US" altLang="ja-JP" dirty="0"/>
              <a:t>[N][W]</a:t>
            </a:r>
            <a:r>
              <a:rPr lang="ja-JP" altLang="en-US" dirty="0"/>
              <a:t>の値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550287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E2F474-7C94-4FAA-9835-509026C35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動的計画法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539D75-E99E-4404-8386-EC4D74858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DP</a:t>
            </a:r>
            <a:r>
              <a:rPr lang="ja-JP" altLang="en-US" dirty="0"/>
              <a:t>を使いたいと思うタイミング</a:t>
            </a:r>
            <a:r>
              <a:rPr lang="en-US" altLang="ja-JP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ja-JP" dirty="0"/>
              <a:t>Greedy</a:t>
            </a:r>
            <a:r>
              <a:rPr lang="ja-JP" altLang="en-US" dirty="0"/>
              <a:t>に</a:t>
            </a:r>
            <a:r>
              <a:rPr lang="ja-JP" altLang="en-US"/>
              <a:t>求める方法は見つかりそう</a:t>
            </a:r>
            <a:r>
              <a:rPr lang="ja-JP" altLang="en-US" dirty="0"/>
              <a:t>にない</a:t>
            </a:r>
            <a:br>
              <a:rPr lang="en-US" altLang="ja-JP" dirty="0"/>
            </a:br>
            <a:r>
              <a:rPr lang="ja-JP" altLang="en-US" dirty="0"/>
              <a:t>全探索したいが</a:t>
            </a:r>
            <a:r>
              <a:rPr lang="en-US" altLang="ja-JP" dirty="0"/>
              <a:t>,</a:t>
            </a:r>
            <a:r>
              <a:rPr lang="ja-JP" altLang="en-US" dirty="0"/>
              <a:t>計算量的に無理そう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DP</a:t>
            </a:r>
            <a:r>
              <a:rPr lang="ja-JP" altLang="en-US" dirty="0"/>
              <a:t>の難しさ</a:t>
            </a:r>
            <a:r>
              <a:rPr lang="en-US" altLang="ja-JP" dirty="0"/>
              <a:t>: </a:t>
            </a:r>
            <a:r>
              <a:rPr lang="ja-JP" altLang="en-US" dirty="0"/>
              <a:t>状態</a:t>
            </a:r>
            <a:r>
              <a:rPr lang="en-US" altLang="ja-JP" dirty="0"/>
              <a:t>, </a:t>
            </a:r>
            <a:r>
              <a:rPr lang="ja-JP" altLang="en-US" dirty="0"/>
              <a:t>遷移のうまい決め方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ja-JP" dirty="0"/>
              <a:t>DP</a:t>
            </a:r>
            <a:r>
              <a:rPr kumimoji="1" lang="ja-JP" altLang="en-US" dirty="0"/>
              <a:t>テーブルにどんな状態を持たせるか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dirty="0"/>
              <a:t>状態からどんな状態へ遷移すべきか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14085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E2F474-7C94-4FAA-9835-509026C35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動的計画法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539D75-E99E-4404-8386-EC4D74858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例えば</a:t>
            </a:r>
            <a:r>
              <a:rPr lang="en-US" altLang="ja-JP" dirty="0"/>
              <a:t>,</a:t>
            </a:r>
            <a:r>
              <a:rPr lang="ja-JP" altLang="en-US" dirty="0"/>
              <a:t>さっきのナップサック問題で</a:t>
            </a:r>
            <a:r>
              <a:rPr lang="en-US" altLang="ja-JP" dirty="0"/>
              <a:t>,</a:t>
            </a:r>
          </a:p>
          <a:p>
            <a:pPr marL="0" indent="0" algn="ctr">
              <a:buNone/>
            </a:pPr>
            <a:r>
              <a:rPr kumimoji="1" lang="en-US" altLang="ja-JP" dirty="0" err="1"/>
              <a:t>dp</a:t>
            </a:r>
            <a:r>
              <a:rPr kumimoji="1" lang="en-US" altLang="ja-JP" dirty="0"/>
              <a:t>[</a:t>
            </a:r>
            <a:r>
              <a:rPr kumimoji="1" lang="en-US" altLang="ja-JP" dirty="0" err="1"/>
              <a:t>i</a:t>
            </a:r>
            <a:r>
              <a:rPr kumimoji="1" lang="en-US" altLang="ja-JP" dirty="0"/>
              <a:t>] := (</a:t>
            </a:r>
            <a:r>
              <a:rPr kumimoji="1" lang="en-US" altLang="ja-JP" dirty="0" err="1"/>
              <a:t>i</a:t>
            </a:r>
            <a:r>
              <a:rPr lang="ja-JP" altLang="en-US" dirty="0"/>
              <a:t>個目までみたときの価値の最大値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kumimoji="1" lang="ja-JP" altLang="en-US" dirty="0"/>
              <a:t>と定義したくなるかもしれないが</a:t>
            </a:r>
            <a:r>
              <a:rPr kumimoji="1" lang="en-US" altLang="ja-JP" dirty="0"/>
              <a:t>,</a:t>
            </a:r>
            <a:r>
              <a:rPr kumimoji="1" lang="ja-JP" altLang="en-US" dirty="0"/>
              <a:t>これだと遷移が決められない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なぜか</a:t>
            </a:r>
            <a:r>
              <a:rPr kumimoji="1" lang="en-US" altLang="ja-JP" dirty="0"/>
              <a:t>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b="1" dirty="0"/>
              <a:t>状態が曖昧だから</a:t>
            </a:r>
            <a:endParaRPr lang="en-US" altLang="ja-JP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dirty="0"/>
              <a:t>この状態の定義では</a:t>
            </a:r>
            <a:r>
              <a:rPr lang="en-US" altLang="ja-JP" dirty="0"/>
              <a:t>,i+1</a:t>
            </a:r>
            <a:r>
              <a:rPr lang="ja-JP" altLang="en-US" dirty="0"/>
              <a:t>個目の品物を加えたときに容量オーバーするか否かが分からない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01252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89292D-D705-4124-97AF-9C3F7B4AB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動的計画法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276DB5-B97C-44EF-B2D0-4DD244EC7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状態には</a:t>
            </a:r>
            <a:r>
              <a:rPr kumimoji="1" lang="en-US" altLang="ja-JP" dirty="0"/>
              <a:t>,</a:t>
            </a:r>
            <a:r>
              <a:rPr kumimoji="1" lang="ja-JP" altLang="en-US" dirty="0"/>
              <a:t>解を求めるに足るような情報を持たせないといけない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dirty="0"/>
              <a:t>情報量 </a:t>
            </a:r>
            <a:r>
              <a:rPr lang="en-US" altLang="ja-JP" dirty="0"/>
              <a:t>= DP</a:t>
            </a:r>
            <a:r>
              <a:rPr lang="ja-JP" altLang="en-US" dirty="0"/>
              <a:t>テーブルの次元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Ø"/>
            </a:pPr>
            <a:endParaRPr lang="en-US" altLang="ja-JP" dirty="0"/>
          </a:p>
          <a:p>
            <a:r>
              <a:rPr lang="ja-JP" altLang="en-US" dirty="0"/>
              <a:t>自分で状態を定義するときは</a:t>
            </a:r>
            <a:r>
              <a:rPr lang="en-US" altLang="ja-JP" dirty="0"/>
              <a:t>,</a:t>
            </a:r>
            <a:r>
              <a:rPr lang="ja-JP" altLang="en-US" dirty="0"/>
              <a:t>まずは低次元の状態から始めてみて</a:t>
            </a:r>
            <a:r>
              <a:rPr lang="en-US" altLang="ja-JP" dirty="0"/>
              <a:t>,</a:t>
            </a:r>
            <a:r>
              <a:rPr lang="ja-JP" altLang="en-US" dirty="0"/>
              <a:t>情報が足りなそうなら次元を増やしていく</a:t>
            </a:r>
            <a:r>
              <a:rPr lang="en-US" altLang="ja-JP" dirty="0"/>
              <a:t>,</a:t>
            </a:r>
            <a:r>
              <a:rPr lang="ja-JP" altLang="en-US" dirty="0"/>
              <a:t>という流れをとるとよい</a:t>
            </a:r>
            <a:r>
              <a:rPr lang="en-US" altLang="ja-JP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dirty="0"/>
              <a:t>「</a:t>
            </a:r>
            <a:r>
              <a:rPr lang="en-US" altLang="ja-JP" dirty="0" err="1"/>
              <a:t>dp</a:t>
            </a:r>
            <a:r>
              <a:rPr lang="en-US" altLang="ja-JP" dirty="0"/>
              <a:t>[</a:t>
            </a:r>
            <a:r>
              <a:rPr lang="en-US" altLang="ja-JP" dirty="0" err="1"/>
              <a:t>i</a:t>
            </a:r>
            <a:r>
              <a:rPr lang="en-US" altLang="ja-JP" dirty="0"/>
              <a:t>]</a:t>
            </a:r>
            <a:r>
              <a:rPr lang="ja-JP" altLang="en-US" dirty="0"/>
              <a:t>では無理そう」→「じゃあ</a:t>
            </a:r>
            <a:r>
              <a:rPr lang="en-US" altLang="ja-JP" dirty="0" err="1"/>
              <a:t>dp</a:t>
            </a:r>
            <a:r>
              <a:rPr lang="en-US" altLang="ja-JP" dirty="0"/>
              <a:t>[</a:t>
            </a:r>
            <a:r>
              <a:rPr lang="en-US" altLang="ja-JP" dirty="0" err="1"/>
              <a:t>i</a:t>
            </a:r>
            <a:r>
              <a:rPr lang="en-US" altLang="ja-JP" dirty="0"/>
              <a:t>][j]</a:t>
            </a:r>
            <a:r>
              <a:rPr lang="ja-JP" altLang="en-US" dirty="0"/>
              <a:t>はどうか？」</a:t>
            </a:r>
            <a:br>
              <a:rPr lang="en-US" altLang="ja-JP" dirty="0"/>
            </a:br>
            <a:r>
              <a:rPr lang="ja-JP" altLang="en-US" dirty="0"/>
              <a:t>→「だめそう」→「じゃあ</a:t>
            </a:r>
            <a:r>
              <a:rPr lang="en-US" altLang="ja-JP" dirty="0" err="1"/>
              <a:t>dp</a:t>
            </a:r>
            <a:r>
              <a:rPr lang="en-US" altLang="ja-JP" dirty="0"/>
              <a:t>[</a:t>
            </a:r>
            <a:r>
              <a:rPr lang="en-US" altLang="ja-JP" dirty="0" err="1"/>
              <a:t>i</a:t>
            </a:r>
            <a:r>
              <a:rPr lang="en-US" altLang="ja-JP" dirty="0"/>
              <a:t>][j][k]</a:t>
            </a:r>
            <a:r>
              <a:rPr lang="ja-JP" altLang="en-US" dirty="0"/>
              <a:t>はどうか？」→</a:t>
            </a:r>
            <a:r>
              <a:rPr lang="en-US" altLang="ja-JP" dirty="0"/>
              <a:t>…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dirty="0"/>
              <a:t>次元がそのまま計算量に直結するので注意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386607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8E787F-3BAB-4236-81FD-326AE9279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動的計画法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B29CAA-F21D-437E-A7C7-18D9A7040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とはいえ自分で状態を定義することは</a:t>
            </a:r>
            <a:r>
              <a:rPr kumimoji="1" lang="en-US" altLang="ja-JP" dirty="0"/>
              <a:t>,</a:t>
            </a:r>
            <a:r>
              <a:rPr kumimoji="1" lang="ja-JP" altLang="en-US" dirty="0"/>
              <a:t>慣れていないと難しい</a:t>
            </a:r>
            <a:br>
              <a:rPr lang="en-US" altLang="ja-JP" dirty="0"/>
            </a:br>
            <a:r>
              <a:rPr lang="en-US" altLang="ja-JP" sz="2000" dirty="0"/>
              <a:t>(</a:t>
            </a:r>
            <a:r>
              <a:rPr lang="ja-JP" altLang="en-US" sz="2000" dirty="0"/>
              <a:t>僕も未だに慣れない</a:t>
            </a:r>
            <a:r>
              <a:rPr lang="en-US" altLang="ja-JP" sz="2000" dirty="0"/>
              <a:t>)</a:t>
            </a:r>
            <a:endParaRPr kumimoji="1" lang="en-US" altLang="ja-JP" dirty="0"/>
          </a:p>
          <a:p>
            <a:r>
              <a:rPr lang="ja-JP" altLang="en-US" dirty="0"/>
              <a:t>まずは部分和問題やナップサック問題などの</a:t>
            </a:r>
            <a:r>
              <a:rPr lang="en-US" altLang="ja-JP" dirty="0"/>
              <a:t>,</a:t>
            </a:r>
            <a:r>
              <a:rPr lang="ja-JP" altLang="en-US" dirty="0"/>
              <a:t>有名問題の</a:t>
            </a:r>
            <a:r>
              <a:rPr lang="en-US" altLang="ja-JP" dirty="0"/>
              <a:t>DP</a:t>
            </a:r>
            <a:r>
              <a:rPr lang="ja-JP" altLang="en-US" dirty="0" err="1"/>
              <a:t>のを</a:t>
            </a:r>
            <a:r>
              <a:rPr lang="ja-JP" altLang="en-US" dirty="0"/>
              <a:t>覚える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dirty="0"/>
              <a:t>問題文を読み替えてみて</a:t>
            </a:r>
            <a:r>
              <a:rPr lang="en-US" altLang="ja-JP" dirty="0"/>
              <a:t>,</a:t>
            </a:r>
            <a:r>
              <a:rPr lang="ja-JP" altLang="en-US" dirty="0"/>
              <a:t>「読み替えてみたら部分和問題だった」「ナップサック問題と同じ感じでできそう」などのケースがたまにある</a:t>
            </a:r>
            <a:endParaRPr lang="en-US" altLang="ja-JP" dirty="0"/>
          </a:p>
          <a:p>
            <a:r>
              <a:rPr lang="ja-JP" altLang="en-US" dirty="0"/>
              <a:t>様々な問題の</a:t>
            </a:r>
            <a:r>
              <a:rPr lang="en-US" altLang="ja-JP" dirty="0"/>
              <a:t>DP</a:t>
            </a:r>
            <a:r>
              <a:rPr lang="ja-JP" altLang="en-US" dirty="0"/>
              <a:t>に触れて</a:t>
            </a:r>
            <a:r>
              <a:rPr lang="en-US" altLang="ja-JP" dirty="0"/>
              <a:t>,</a:t>
            </a:r>
            <a:r>
              <a:rPr lang="ja-JP" altLang="en-US" dirty="0"/>
              <a:t>状態の作り方に慣れる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405422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084D6A-0191-4D9D-A799-73FB2286A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動的計画法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21496E-7403-49C8-9934-C61BAAF59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DP</a:t>
            </a:r>
            <a:r>
              <a:rPr kumimoji="1" lang="ja-JP" altLang="en-US" dirty="0" err="1"/>
              <a:t>には</a:t>
            </a:r>
            <a:endParaRPr kumimoji="1" lang="en-US" altLang="ja-JP" dirty="0"/>
          </a:p>
          <a:p>
            <a:r>
              <a:rPr kumimoji="1" lang="ja-JP" altLang="en-US" dirty="0"/>
              <a:t>メモ化再帰</a:t>
            </a:r>
            <a:endParaRPr kumimoji="1" lang="en-US" altLang="ja-JP" dirty="0"/>
          </a:p>
          <a:p>
            <a:r>
              <a:rPr lang="ja-JP" altLang="en-US" dirty="0"/>
              <a:t>貰う</a:t>
            </a:r>
            <a:r>
              <a:rPr lang="en-US" altLang="ja-JP" dirty="0"/>
              <a:t>DP</a:t>
            </a:r>
            <a:endParaRPr kumimoji="1" lang="en-US" altLang="ja-JP" dirty="0"/>
          </a:p>
          <a:p>
            <a:r>
              <a:rPr lang="ja-JP" altLang="en-US" dirty="0"/>
              <a:t>配る</a:t>
            </a:r>
            <a:r>
              <a:rPr lang="en-US" altLang="ja-JP" dirty="0"/>
              <a:t>DP</a:t>
            </a:r>
          </a:p>
          <a:p>
            <a:pPr marL="0" indent="0">
              <a:buNone/>
            </a:pPr>
            <a:r>
              <a:rPr kumimoji="1" lang="ja-JP" altLang="en-US" dirty="0"/>
              <a:t>の</a:t>
            </a:r>
            <a:r>
              <a:rPr kumimoji="1" lang="en-US" altLang="ja-JP" dirty="0"/>
              <a:t>3</a:t>
            </a:r>
            <a:r>
              <a:rPr kumimoji="1" lang="ja-JP" altLang="en-US" dirty="0"/>
              <a:t>種がある</a:t>
            </a:r>
            <a:r>
              <a:rPr kumimoji="1" lang="en-US" altLang="ja-JP" dirty="0"/>
              <a:t>.</a:t>
            </a:r>
            <a:r>
              <a:rPr kumimoji="1" lang="ja-JP" altLang="en-US" dirty="0"/>
              <a:t> 計算量に違いはないが</a:t>
            </a:r>
            <a:r>
              <a:rPr kumimoji="1" lang="en-US" altLang="ja-JP" dirty="0"/>
              <a:t>,</a:t>
            </a:r>
            <a:r>
              <a:rPr kumimoji="1" lang="ja-JP" altLang="en-US" dirty="0"/>
              <a:t>発展的な問題になると書きやすさに違いが出てくる</a:t>
            </a:r>
            <a:r>
              <a:rPr kumimoji="1" lang="en-US" altLang="ja-JP" dirty="0"/>
              <a:t>(</a:t>
            </a:r>
            <a:r>
              <a:rPr kumimoji="1" lang="ja-JP" altLang="en-US" dirty="0"/>
              <a:t>現時点で気にする必要はない</a:t>
            </a:r>
            <a:r>
              <a:rPr kumimoji="1" lang="en-US" altLang="ja-JP" dirty="0"/>
              <a:t>)</a:t>
            </a:r>
          </a:p>
          <a:p>
            <a:pPr marL="0" indent="0">
              <a:buNone/>
            </a:pPr>
            <a:r>
              <a:rPr kumimoji="1" lang="ja-JP" altLang="en-US" dirty="0"/>
              <a:t>どれも書けるようになるのがベスト</a:t>
            </a:r>
            <a:endParaRPr kumimoji="1" lang="en-US" altLang="ja-JP" dirty="0"/>
          </a:p>
          <a:p>
            <a:r>
              <a:rPr kumimoji="1" lang="ja-JP" altLang="en-US" dirty="0"/>
              <a:t>僕の場合は配る</a:t>
            </a:r>
            <a:r>
              <a:rPr lang="en-US" altLang="ja-JP" dirty="0"/>
              <a:t>DP</a:t>
            </a:r>
            <a:r>
              <a:rPr lang="ja-JP" altLang="en-US" dirty="0"/>
              <a:t>で書くことが多いです</a:t>
            </a:r>
            <a:br>
              <a:rPr lang="en-US" altLang="ja-JP" dirty="0"/>
            </a:br>
            <a:r>
              <a:rPr lang="en-US" altLang="ja-JP" dirty="0"/>
              <a:t>(</a:t>
            </a:r>
            <a:r>
              <a:rPr lang="ja-JP" altLang="en-US" dirty="0"/>
              <a:t>演習の解答も配る</a:t>
            </a:r>
            <a:r>
              <a:rPr lang="en-US" altLang="ja-JP" dirty="0"/>
              <a:t>DP</a:t>
            </a:r>
            <a:r>
              <a:rPr lang="ja-JP" altLang="en-US" dirty="0"/>
              <a:t>で書きます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23205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ED6F98-AFF3-4660-9407-149799D84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937E0A-52FC-4866-813A-22E26C0E5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AOJ DPL_1_B - Combinatorial - 0-1 Knapsack Problem</a:t>
            </a:r>
          </a:p>
          <a:p>
            <a:r>
              <a:rPr kumimoji="1" lang="en-US" altLang="ja-JP" dirty="0"/>
              <a:t>ABC040 C – </a:t>
            </a:r>
            <a:r>
              <a:rPr lang="ja-JP" altLang="en-US" dirty="0" err="1"/>
              <a:t>柱柱</a:t>
            </a:r>
            <a:r>
              <a:rPr lang="ja-JP" altLang="en-US" dirty="0"/>
              <a:t>柱柱柱</a:t>
            </a:r>
            <a:endParaRPr kumimoji="1" lang="en-US" altLang="ja-JP" dirty="0"/>
          </a:p>
          <a:p>
            <a:r>
              <a:rPr lang="en-US" altLang="ja-JP" dirty="0" err="1"/>
              <a:t>AtCoder</a:t>
            </a:r>
            <a:r>
              <a:rPr lang="en-US" altLang="ja-JP" dirty="0"/>
              <a:t> Typical DP Contest A – </a:t>
            </a:r>
            <a:r>
              <a:rPr lang="ja-JP" altLang="en-US" dirty="0"/>
              <a:t>コンテスト</a:t>
            </a: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[</a:t>
            </a:r>
            <a:r>
              <a:rPr lang="ja-JP" altLang="en-US" dirty="0"/>
              <a:t>早く終わった人</a:t>
            </a:r>
            <a:r>
              <a:rPr lang="en-US" altLang="ja-JP" dirty="0"/>
              <a:t>]</a:t>
            </a:r>
          </a:p>
          <a:p>
            <a:r>
              <a:rPr kumimoji="1" lang="en-US" altLang="ja-JP" dirty="0"/>
              <a:t>ABC015 D – </a:t>
            </a:r>
            <a:r>
              <a:rPr kumimoji="1" lang="ja-JP" altLang="en-US" dirty="0"/>
              <a:t>高橋君の苦悩</a:t>
            </a:r>
          </a:p>
        </p:txBody>
      </p:sp>
    </p:spTree>
    <p:extLst>
      <p:ext uri="{BB962C8B-B14F-4D97-AF65-F5344CB8AC3E}">
        <p14:creationId xmlns:p14="http://schemas.microsoft.com/office/powerpoint/2010/main" val="3660588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C81A4F-A293-4911-942D-9C521AC5C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動的計画法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BF84C8-2661-4397-BCEB-F6CF8196D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705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動的計画法には大きく分けて</a:t>
            </a:r>
            <a:r>
              <a:rPr lang="en-US" altLang="ja-JP" dirty="0"/>
              <a:t>2</a:t>
            </a:r>
            <a:r>
              <a:rPr lang="ja-JP" altLang="en-US" dirty="0"/>
              <a:t>種類ある</a:t>
            </a:r>
            <a:endParaRPr lang="en-US" altLang="ja-JP" dirty="0"/>
          </a:p>
          <a:p>
            <a:r>
              <a:rPr lang="ja-JP" altLang="en-US" dirty="0"/>
              <a:t>メモ化再帰</a:t>
            </a:r>
            <a:r>
              <a:rPr lang="en-US" altLang="ja-JP" dirty="0"/>
              <a:t>:</a:t>
            </a:r>
            <a:br>
              <a:rPr lang="en-US" altLang="ja-JP" dirty="0"/>
            </a:br>
            <a:r>
              <a:rPr lang="ja-JP" altLang="en-US" dirty="0"/>
              <a:t>再帰関数内での状態をメモする</a:t>
            </a:r>
            <a:r>
              <a:rPr lang="en-US" altLang="ja-JP" dirty="0"/>
              <a:t>.</a:t>
            </a:r>
            <a:br>
              <a:rPr lang="en-US" altLang="ja-JP" dirty="0"/>
            </a:br>
            <a:r>
              <a:rPr lang="ja-JP" altLang="en-US" dirty="0"/>
              <a:t>状態を再利用することで遷移を減らす</a:t>
            </a:r>
            <a:endParaRPr lang="en-US" altLang="ja-JP" dirty="0"/>
          </a:p>
          <a:p>
            <a:r>
              <a:rPr lang="ja-JP" altLang="en-US" dirty="0"/>
              <a:t>漸化式</a:t>
            </a:r>
            <a:r>
              <a:rPr lang="en-US" altLang="ja-JP" dirty="0"/>
              <a:t>(</a:t>
            </a:r>
            <a:r>
              <a:rPr lang="ja-JP" altLang="en-US" dirty="0"/>
              <a:t>状態遷移の式</a:t>
            </a:r>
            <a:r>
              <a:rPr lang="en-US" altLang="ja-JP" dirty="0"/>
              <a:t>)</a:t>
            </a:r>
            <a:r>
              <a:rPr lang="ja-JP" altLang="en-US" dirty="0"/>
              <a:t>を立てる方法</a:t>
            </a:r>
            <a:r>
              <a:rPr lang="en-US" altLang="ja-JP" dirty="0"/>
              <a:t>:</a:t>
            </a:r>
            <a:br>
              <a:rPr lang="en-US" altLang="ja-JP" dirty="0"/>
            </a:br>
            <a:r>
              <a:rPr lang="en-US" altLang="ja-JP" dirty="0"/>
              <a:t>for</a:t>
            </a:r>
            <a:r>
              <a:rPr lang="ja-JP" altLang="en-US" dirty="0"/>
              <a:t>ループを回す</a:t>
            </a:r>
            <a:r>
              <a:rPr lang="en-US" altLang="ja-JP" dirty="0"/>
              <a:t>.</a:t>
            </a:r>
            <a:br>
              <a:rPr lang="en-US" altLang="ja-JP" dirty="0"/>
            </a:br>
            <a:r>
              <a:rPr lang="ja-JP" altLang="en-US" dirty="0"/>
              <a:t>こちらを特に</a:t>
            </a:r>
            <a:r>
              <a:rPr lang="en-US" altLang="ja-JP" dirty="0"/>
              <a:t>DP</a:t>
            </a:r>
            <a:r>
              <a:rPr lang="ja-JP" altLang="en-US" dirty="0"/>
              <a:t>と呼ぶことがある</a:t>
            </a:r>
            <a:r>
              <a:rPr lang="en-US" altLang="ja-JP" dirty="0"/>
              <a:t>.</a:t>
            </a:r>
            <a:br>
              <a:rPr lang="en-US" altLang="ja-JP" dirty="0"/>
            </a:br>
            <a:r>
              <a:rPr lang="ja-JP" altLang="en-US" dirty="0"/>
              <a:t>さらに「貰う</a:t>
            </a:r>
            <a:r>
              <a:rPr lang="en-US" altLang="ja-JP" dirty="0"/>
              <a:t>DP</a:t>
            </a:r>
            <a:r>
              <a:rPr lang="ja-JP" altLang="en-US" dirty="0"/>
              <a:t>」と「配る</a:t>
            </a:r>
            <a:r>
              <a:rPr lang="en-US" altLang="ja-JP" dirty="0"/>
              <a:t>DP</a:t>
            </a:r>
            <a:r>
              <a:rPr lang="ja-JP" altLang="en-US" dirty="0"/>
              <a:t>」がある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5850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AAE9D6-AFA1-48F5-BE30-FD9D79C1A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ja-JP" dirty="0"/>
              <a:t>DP</a:t>
            </a:r>
            <a:r>
              <a:rPr lang="ja-JP" altLang="en-US" dirty="0"/>
              <a:t>を自分で書くときのポイント</a:t>
            </a:r>
            <a:r>
              <a:rPr lang="en-US" altLang="ja-JP" dirty="0"/>
              <a:t>: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 algn="ctr">
              <a:buNone/>
            </a:pPr>
            <a:r>
              <a:rPr lang="ja-JP" altLang="en-US" sz="6000" b="1" dirty="0"/>
              <a:t>状態</a:t>
            </a:r>
            <a:r>
              <a:rPr lang="ja-JP" altLang="en-US" sz="6000" dirty="0"/>
              <a:t>と</a:t>
            </a:r>
            <a:r>
              <a:rPr lang="ja-JP" altLang="en-US" sz="6000" b="1" dirty="0"/>
              <a:t>遷移</a:t>
            </a:r>
            <a:endParaRPr lang="en-US" altLang="ja-JP" sz="6000" b="1" dirty="0"/>
          </a:p>
          <a:p>
            <a:endParaRPr kumimoji="1" lang="en-US" altLang="ja-JP" dirty="0"/>
          </a:p>
          <a:p>
            <a:r>
              <a:rPr kumimoji="1" lang="ja-JP" altLang="en-US" dirty="0"/>
              <a:t>状態をどう決めるか</a:t>
            </a:r>
            <a:r>
              <a:rPr kumimoji="1" lang="en-US" altLang="ja-JP" dirty="0"/>
              <a:t>?</a:t>
            </a:r>
          </a:p>
          <a:p>
            <a:r>
              <a:rPr kumimoji="1" lang="ja-JP" altLang="en-US" dirty="0"/>
              <a:t>状態から状態への遷移はどうなるのか</a:t>
            </a:r>
            <a:r>
              <a:rPr kumimoji="1" lang="en-US" altLang="ja-JP" dirty="0"/>
              <a:t>?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9757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520911-3F47-4B8A-B00D-C9741489E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DP</a:t>
            </a:r>
            <a:r>
              <a:rPr kumimoji="1" lang="ja-JP" altLang="en-US" dirty="0"/>
              <a:t>の具体例</a:t>
            </a:r>
            <a:r>
              <a:rPr kumimoji="1" lang="en-US" altLang="ja-JP" dirty="0"/>
              <a:t>1: </a:t>
            </a:r>
            <a:r>
              <a:rPr kumimoji="1" lang="ja-JP" altLang="en-US" dirty="0"/>
              <a:t>フィボナッチ数列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8CA3F7-DBB0-422E-B3E2-ED86390A7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3140"/>
            <a:ext cx="5030449" cy="4351338"/>
          </a:xfrm>
        </p:spPr>
        <p:txBody>
          <a:bodyPr/>
          <a:lstStyle/>
          <a:p>
            <a:r>
              <a:rPr kumimoji="1" lang="ja-JP" altLang="en-US" dirty="0"/>
              <a:t>フィボナッチ数列の漸化式</a:t>
            </a:r>
            <a:r>
              <a:rPr kumimoji="1" lang="en-US" altLang="ja-JP" dirty="0"/>
              <a:t>:</a:t>
            </a:r>
            <a:br>
              <a:rPr kumimoji="1" lang="en-US" altLang="ja-JP" dirty="0"/>
            </a:br>
            <a:endParaRPr kumimoji="1" lang="en-US" altLang="ja-JP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948508E1-9197-4A8F-86C4-FB1AD1F2948D}"/>
                  </a:ext>
                </a:extLst>
              </p:cNvPr>
              <p:cNvSpPr/>
              <p:nvPr/>
            </p:nvSpPr>
            <p:spPr>
              <a:xfrm>
                <a:off x="1369101" y="2347219"/>
                <a:ext cx="3390275" cy="14219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5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ja-JP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ja-JP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ja-JP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altLang="ja-JP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ja-JP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ja-JP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ja-JP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948508E1-9197-4A8F-86C4-FB1AD1F294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9101" y="2347219"/>
                <a:ext cx="3390275" cy="14219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4FBB64C8-0EC8-44C3-BFCA-D2DFBDD15AE4}"/>
              </a:ext>
            </a:extLst>
          </p:cNvPr>
          <p:cNvSpPr txBox="1">
            <a:spLocks/>
          </p:cNvSpPr>
          <p:nvPr/>
        </p:nvSpPr>
        <p:spPr>
          <a:xfrm>
            <a:off x="5868649" y="1803140"/>
            <a:ext cx="503044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再帰を使ったプログラム</a:t>
            </a:r>
            <a:br>
              <a:rPr lang="en-US" altLang="ja-JP" dirty="0"/>
            </a:br>
            <a:endParaRPr lang="en-US" altLang="ja-JP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61768DB-0F06-4FC3-931D-F44854C6DF0C}"/>
              </a:ext>
            </a:extLst>
          </p:cNvPr>
          <p:cNvSpPr/>
          <p:nvPr/>
        </p:nvSpPr>
        <p:spPr>
          <a:xfrm>
            <a:off x="6096000" y="2347219"/>
            <a:ext cx="58286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long </a:t>
            </a:r>
            <a:r>
              <a:rPr lang="en-US" altLang="ja-JP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fib(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n)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(n ==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(n ==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 fib(n -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 + fib(n - </a:t>
            </a:r>
            <a:r>
              <a:rPr lang="en-US" altLang="ja-JP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6610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D31722-03B6-48B1-BAD8-0DA542F0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9626"/>
            <a:ext cx="5179102" cy="5607337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再帰を使ったプログラムの時間計測結果</a:t>
            </a:r>
            <a:endParaRPr kumimoji="1" lang="en-US" altLang="ja-JP" dirty="0"/>
          </a:p>
          <a:p>
            <a:r>
              <a:rPr lang="ja-JP" altLang="en-US" dirty="0"/>
              <a:t>僕の</a:t>
            </a:r>
            <a:r>
              <a:rPr lang="en-US" altLang="ja-JP" dirty="0"/>
              <a:t>PC</a:t>
            </a:r>
            <a:r>
              <a:rPr lang="ja-JP" altLang="en-US" dirty="0"/>
              <a:t>では</a:t>
            </a:r>
            <a:r>
              <a:rPr lang="en-US" altLang="ja-JP" dirty="0"/>
              <a:t>fib(48)</a:t>
            </a:r>
            <a:r>
              <a:rPr lang="ja-JP" altLang="en-US" dirty="0"/>
              <a:t>の計算で</a:t>
            </a:r>
            <a:r>
              <a:rPr lang="en-US" altLang="ja-JP" dirty="0"/>
              <a:t>40</a:t>
            </a:r>
            <a:r>
              <a:rPr lang="ja-JP" altLang="en-US" dirty="0"/>
              <a:t>秒もかかってるみたい</a:t>
            </a:r>
            <a:endParaRPr lang="en-US" altLang="ja-JP" dirty="0"/>
          </a:p>
          <a:p>
            <a:r>
              <a:rPr lang="ja-JP" altLang="en-US" dirty="0"/>
              <a:t>割ときれいな指数関数</a:t>
            </a:r>
            <a:endParaRPr lang="en-US" altLang="ja-JP" dirty="0"/>
          </a:p>
          <a:p>
            <a:r>
              <a:rPr kumimoji="1" lang="ja-JP" altLang="en-US" dirty="0"/>
              <a:t>計算量は</a:t>
            </a:r>
            <a:r>
              <a:rPr kumimoji="1" lang="en-US" altLang="ja-JP" dirty="0"/>
              <a:t>O(2</a:t>
            </a:r>
            <a:r>
              <a:rPr kumimoji="1" lang="en-US" altLang="ja-JP" baseline="30000" dirty="0"/>
              <a:t>n</a:t>
            </a:r>
            <a:r>
              <a:rPr kumimoji="1" lang="en-US" altLang="ja-JP" dirty="0"/>
              <a:t>)</a:t>
            </a:r>
            <a:r>
              <a:rPr kumimoji="1" lang="ja-JP" altLang="en-US" dirty="0"/>
              <a:t>であることが知られている</a:t>
            </a:r>
            <a:endParaRPr kumimoji="1" lang="en-US" altLang="ja-JP" dirty="0"/>
          </a:p>
          <a:p>
            <a:endParaRPr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ja-JP" b="1" dirty="0"/>
              <a:t>n</a:t>
            </a:r>
            <a:r>
              <a:rPr kumimoji="1" lang="ja-JP" altLang="en-US" b="1" dirty="0"/>
              <a:t>が大きいと実用的じゃない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DC8E894-223A-4CD2-B033-9454C20C0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661" y="390352"/>
            <a:ext cx="5267795" cy="607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19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EFE0D2A-B7BB-44CE-88EB-FBEA9D3A8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081" y="1004341"/>
            <a:ext cx="6953838" cy="4976656"/>
          </a:xfrm>
          <a:prstGeom prst="rect">
            <a:avLst/>
          </a:prstGeom>
        </p:spPr>
      </p:pic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FC6A341-CCCC-4C4E-B5E9-78115980846A}"/>
              </a:ext>
            </a:extLst>
          </p:cNvPr>
          <p:cNvSpPr txBox="1">
            <a:spLocks/>
          </p:cNvSpPr>
          <p:nvPr/>
        </p:nvSpPr>
        <p:spPr>
          <a:xfrm>
            <a:off x="838200" y="569626"/>
            <a:ext cx="5179102" cy="6145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再帰の状態遷移図</a:t>
            </a:r>
            <a:r>
              <a:rPr lang="en-US" altLang="ja-JP" dirty="0"/>
              <a:t>: fib(5)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8780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EFE0D2A-B7BB-44CE-88EB-FBEA9D3A8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081" y="1004341"/>
            <a:ext cx="6953838" cy="4976656"/>
          </a:xfrm>
          <a:prstGeom prst="rect">
            <a:avLst/>
          </a:prstGeom>
        </p:spPr>
      </p:pic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FC6A341-CCCC-4C4E-B5E9-78115980846A}"/>
              </a:ext>
            </a:extLst>
          </p:cNvPr>
          <p:cNvSpPr txBox="1">
            <a:spLocks/>
          </p:cNvSpPr>
          <p:nvPr/>
        </p:nvSpPr>
        <p:spPr>
          <a:xfrm>
            <a:off x="838200" y="569626"/>
            <a:ext cx="5179102" cy="10942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再帰の状態遷移図</a:t>
            </a:r>
            <a:r>
              <a:rPr lang="en-US" altLang="ja-JP" dirty="0"/>
              <a:t>: fib(5)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よく見ると同じ遷移をしている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68C3D38-79C5-4628-90F1-54F84E550B03}"/>
              </a:ext>
            </a:extLst>
          </p:cNvPr>
          <p:cNvSpPr/>
          <p:nvPr/>
        </p:nvSpPr>
        <p:spPr>
          <a:xfrm>
            <a:off x="2390930" y="3013022"/>
            <a:ext cx="2848131" cy="311795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20F3B87-C8AF-4409-9088-50FAE615C8FB}"/>
              </a:ext>
            </a:extLst>
          </p:cNvPr>
          <p:cNvSpPr/>
          <p:nvPr/>
        </p:nvSpPr>
        <p:spPr>
          <a:xfrm>
            <a:off x="7427627" y="1933691"/>
            <a:ext cx="2435902" cy="311795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7292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地図, テキスト が含まれている画像&#10;&#10;自動的に生成された説明">
            <a:extLst>
              <a:ext uri="{FF2B5EF4-FFF2-40B4-BE49-F238E27FC236}">
                <a16:creationId xmlns:a16="http://schemas.microsoft.com/office/drawing/2014/main" id="{660A6E5B-C77A-4A01-B859-1A53DA8A7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61" y="2412347"/>
            <a:ext cx="11767278" cy="3353559"/>
          </a:xfrm>
          <a:prstGeom prst="rect">
            <a:avLst/>
          </a:prstGeom>
        </p:spPr>
      </p:pic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D2254674-CCC6-4A93-A424-56763E51C9F4}"/>
              </a:ext>
            </a:extLst>
          </p:cNvPr>
          <p:cNvSpPr txBox="1">
            <a:spLocks/>
          </p:cNvSpPr>
          <p:nvPr/>
        </p:nvSpPr>
        <p:spPr>
          <a:xfrm>
            <a:off x="838200" y="569626"/>
            <a:ext cx="5179102" cy="10942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再帰の状態遷移図</a:t>
            </a:r>
            <a:r>
              <a:rPr lang="en-US" altLang="ja-JP" dirty="0"/>
              <a:t>: fib(8)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よく見ると同じ遷移をしている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AE512DA-2FB8-4EF2-BB36-A2417585B6E4}"/>
              </a:ext>
            </a:extLst>
          </p:cNvPr>
          <p:cNvSpPr/>
          <p:nvPr/>
        </p:nvSpPr>
        <p:spPr>
          <a:xfrm>
            <a:off x="104930" y="3215389"/>
            <a:ext cx="4759377" cy="274320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2867C80-12DB-4156-939F-AAB2AB1CCC23}"/>
              </a:ext>
            </a:extLst>
          </p:cNvPr>
          <p:cNvSpPr/>
          <p:nvPr/>
        </p:nvSpPr>
        <p:spPr>
          <a:xfrm>
            <a:off x="7327693" y="2795666"/>
            <a:ext cx="4759377" cy="263077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285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888</Words>
  <Application>Microsoft Office PowerPoint</Application>
  <PresentationFormat>ワイド画面</PresentationFormat>
  <Paragraphs>162</Paragraphs>
  <Slides>29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6" baseType="lpstr">
      <vt:lpstr>游ゴシック</vt:lpstr>
      <vt:lpstr>游ゴシック Light</vt:lpstr>
      <vt:lpstr>Arial</vt:lpstr>
      <vt:lpstr>Cambria Math</vt:lpstr>
      <vt:lpstr>Consolas</vt:lpstr>
      <vt:lpstr>Wingdings</vt:lpstr>
      <vt:lpstr>Office テーマ</vt:lpstr>
      <vt:lpstr>動的計画法</vt:lpstr>
      <vt:lpstr>動的計画法</vt:lpstr>
      <vt:lpstr>動的計画法</vt:lpstr>
      <vt:lpstr>PowerPoint プレゼンテーション</vt:lpstr>
      <vt:lpstr>DPの具体例1: フィボナッチ数列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DPの具体例1: フィボナッチ数列</vt:lpstr>
      <vt:lpstr>DPの具体例1: フィボナッチ数列</vt:lpstr>
      <vt:lpstr>PowerPoint プレゼンテーション</vt:lpstr>
      <vt:lpstr>PowerPoint プレゼンテーション</vt:lpstr>
      <vt:lpstr>DPの具体例: フィボナッチ数列</vt:lpstr>
      <vt:lpstr>PowerPoint プレゼンテーション</vt:lpstr>
      <vt:lpstr>DPの具体例1: フィボナッチ数列</vt:lpstr>
      <vt:lpstr>DPの具体例1: フィボナッチ数列</vt:lpstr>
      <vt:lpstr>DPの具体例: フィボナッチ数列</vt:lpstr>
      <vt:lpstr>部分和問題 (別スライドへ)</vt:lpstr>
      <vt:lpstr>ナップサック問題 (別スライドへ)</vt:lpstr>
      <vt:lpstr>動的計画法まとめ</vt:lpstr>
      <vt:lpstr>動的計画法</vt:lpstr>
      <vt:lpstr>動的計画法</vt:lpstr>
      <vt:lpstr>動的計画法</vt:lpstr>
      <vt:lpstr>動的計画法</vt:lpstr>
      <vt:lpstr>動的計画法</vt:lpstr>
      <vt:lpstr>動的計画法</vt:lpstr>
      <vt:lpstr>動的計画法</vt:lpstr>
      <vt:lpstr>演習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動的計画法</dc:title>
  <dc:creator>r.yamamoto.032</dc:creator>
  <cp:lastModifiedBy>r.yamamoto.032</cp:lastModifiedBy>
  <cp:revision>157</cp:revision>
  <dcterms:created xsi:type="dcterms:W3CDTF">2018-12-13T00:50:12Z</dcterms:created>
  <dcterms:modified xsi:type="dcterms:W3CDTF">2018-12-19T10:08:47Z</dcterms:modified>
</cp:coreProperties>
</file>