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5" r:id="rId4"/>
    <p:sldId id="276" r:id="rId5"/>
    <p:sldId id="274" r:id="rId6"/>
    <p:sldId id="277" r:id="rId7"/>
    <p:sldId id="278" r:id="rId8"/>
    <p:sldId id="348" r:id="rId9"/>
    <p:sldId id="345" r:id="rId10"/>
    <p:sldId id="279" r:id="rId11"/>
    <p:sldId id="281" r:id="rId12"/>
    <p:sldId id="282" r:id="rId13"/>
    <p:sldId id="283" r:id="rId14"/>
    <p:sldId id="285" r:id="rId15"/>
    <p:sldId id="286" r:id="rId16"/>
    <p:sldId id="315" r:id="rId17"/>
    <p:sldId id="316" r:id="rId18"/>
    <p:sldId id="317" r:id="rId19"/>
    <p:sldId id="318" r:id="rId20"/>
    <p:sldId id="319" r:id="rId21"/>
    <p:sldId id="320" r:id="rId22"/>
    <p:sldId id="322" r:id="rId23"/>
    <p:sldId id="324" r:id="rId24"/>
    <p:sldId id="346" r:id="rId25"/>
    <p:sldId id="325" r:id="rId26"/>
    <p:sldId id="326" r:id="rId27"/>
    <p:sldId id="329" r:id="rId28"/>
    <p:sldId id="339" r:id="rId29"/>
    <p:sldId id="330" r:id="rId30"/>
    <p:sldId id="331" r:id="rId31"/>
    <p:sldId id="347" r:id="rId32"/>
    <p:sldId id="332" r:id="rId33"/>
    <p:sldId id="333" r:id="rId34"/>
    <p:sldId id="334" r:id="rId35"/>
    <p:sldId id="336" r:id="rId36"/>
    <p:sldId id="337" r:id="rId37"/>
    <p:sldId id="338" r:id="rId38"/>
    <p:sldId id="340" r:id="rId3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885A"/>
    <a:srgbClr val="FF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4" d="100"/>
          <a:sy n="64" d="100"/>
        </p:scale>
        <p:origin x="76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C2DB30-7869-4D25-8564-890841E401F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8497B97-1C60-48B7-B27F-DFA47FDF6F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9375874-5184-462F-BF5A-F7B4F3B976E9}"/>
              </a:ext>
            </a:extLst>
          </p:cNvPr>
          <p:cNvSpPr>
            <a:spLocks noGrp="1"/>
          </p:cNvSpPr>
          <p:nvPr>
            <p:ph type="dt" sz="half" idx="10"/>
          </p:nvPr>
        </p:nvSpPr>
        <p:spPr/>
        <p:txBody>
          <a:bodyPr/>
          <a:lstStyle/>
          <a:p>
            <a:fld id="{D103B6D6-5056-4F50-B395-A6E5A29B0207}" type="datetimeFigureOut">
              <a:rPr kumimoji="1" lang="ja-JP" altLang="en-US" smtClean="0"/>
              <a:t>2018/12/19</a:t>
            </a:fld>
            <a:endParaRPr kumimoji="1" lang="ja-JP" altLang="en-US"/>
          </a:p>
        </p:txBody>
      </p:sp>
      <p:sp>
        <p:nvSpPr>
          <p:cNvPr id="5" name="フッター プレースホルダー 4">
            <a:extLst>
              <a:ext uri="{FF2B5EF4-FFF2-40B4-BE49-F238E27FC236}">
                <a16:creationId xmlns:a16="http://schemas.microsoft.com/office/drawing/2014/main" id="{CAAC6D7D-0B69-4B43-BEE3-4AF1A2815A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14B282A-EDF0-4948-BE1C-7509B022C9F2}"/>
              </a:ext>
            </a:extLst>
          </p:cNvPr>
          <p:cNvSpPr>
            <a:spLocks noGrp="1"/>
          </p:cNvSpPr>
          <p:nvPr>
            <p:ph type="sldNum" sz="quarter" idx="12"/>
          </p:nvPr>
        </p:nvSpPr>
        <p:spPr/>
        <p:txBody>
          <a:bodyPr/>
          <a:lstStyle/>
          <a:p>
            <a:fld id="{778CF08C-1AED-4138-83B9-0C9A52D45DC5}" type="slidenum">
              <a:rPr kumimoji="1" lang="ja-JP" altLang="en-US" smtClean="0"/>
              <a:t>‹#›</a:t>
            </a:fld>
            <a:endParaRPr kumimoji="1" lang="ja-JP" altLang="en-US"/>
          </a:p>
        </p:txBody>
      </p:sp>
    </p:spTree>
    <p:extLst>
      <p:ext uri="{BB962C8B-B14F-4D97-AF65-F5344CB8AC3E}">
        <p14:creationId xmlns:p14="http://schemas.microsoft.com/office/powerpoint/2010/main" val="405720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33C8D9-8CFB-4AC1-BC6C-AAA6CE5200B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B5D2C26-0A8D-4D35-B90B-7FAC9CD378E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A40E86D-2717-40CE-B261-008847E2407A}"/>
              </a:ext>
            </a:extLst>
          </p:cNvPr>
          <p:cNvSpPr>
            <a:spLocks noGrp="1"/>
          </p:cNvSpPr>
          <p:nvPr>
            <p:ph type="dt" sz="half" idx="10"/>
          </p:nvPr>
        </p:nvSpPr>
        <p:spPr/>
        <p:txBody>
          <a:bodyPr/>
          <a:lstStyle/>
          <a:p>
            <a:fld id="{D103B6D6-5056-4F50-B395-A6E5A29B0207}" type="datetimeFigureOut">
              <a:rPr kumimoji="1" lang="ja-JP" altLang="en-US" smtClean="0"/>
              <a:t>2018/12/19</a:t>
            </a:fld>
            <a:endParaRPr kumimoji="1" lang="ja-JP" altLang="en-US"/>
          </a:p>
        </p:txBody>
      </p:sp>
      <p:sp>
        <p:nvSpPr>
          <p:cNvPr id="5" name="フッター プレースホルダー 4">
            <a:extLst>
              <a:ext uri="{FF2B5EF4-FFF2-40B4-BE49-F238E27FC236}">
                <a16:creationId xmlns:a16="http://schemas.microsoft.com/office/drawing/2014/main" id="{1DDA3996-81FB-46E5-8F7F-E33C880F01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3638E5-8FF4-4C9A-83B3-448BF4CB647C}"/>
              </a:ext>
            </a:extLst>
          </p:cNvPr>
          <p:cNvSpPr>
            <a:spLocks noGrp="1"/>
          </p:cNvSpPr>
          <p:nvPr>
            <p:ph type="sldNum" sz="quarter" idx="12"/>
          </p:nvPr>
        </p:nvSpPr>
        <p:spPr/>
        <p:txBody>
          <a:bodyPr/>
          <a:lstStyle/>
          <a:p>
            <a:fld id="{778CF08C-1AED-4138-83B9-0C9A52D45DC5}" type="slidenum">
              <a:rPr kumimoji="1" lang="ja-JP" altLang="en-US" smtClean="0"/>
              <a:t>‹#›</a:t>
            </a:fld>
            <a:endParaRPr kumimoji="1" lang="ja-JP" altLang="en-US"/>
          </a:p>
        </p:txBody>
      </p:sp>
    </p:spTree>
    <p:extLst>
      <p:ext uri="{BB962C8B-B14F-4D97-AF65-F5344CB8AC3E}">
        <p14:creationId xmlns:p14="http://schemas.microsoft.com/office/powerpoint/2010/main" val="3387901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B7A5465-C736-405C-9115-604F1BA188A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D335928-0770-47B7-B9B0-21DACCB58CE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2FCC1E-E225-4785-9E93-BB5DE939BCF2}"/>
              </a:ext>
            </a:extLst>
          </p:cNvPr>
          <p:cNvSpPr>
            <a:spLocks noGrp="1"/>
          </p:cNvSpPr>
          <p:nvPr>
            <p:ph type="dt" sz="half" idx="10"/>
          </p:nvPr>
        </p:nvSpPr>
        <p:spPr/>
        <p:txBody>
          <a:bodyPr/>
          <a:lstStyle/>
          <a:p>
            <a:fld id="{D103B6D6-5056-4F50-B395-A6E5A29B0207}" type="datetimeFigureOut">
              <a:rPr kumimoji="1" lang="ja-JP" altLang="en-US" smtClean="0"/>
              <a:t>2018/12/19</a:t>
            </a:fld>
            <a:endParaRPr kumimoji="1" lang="ja-JP" altLang="en-US"/>
          </a:p>
        </p:txBody>
      </p:sp>
      <p:sp>
        <p:nvSpPr>
          <p:cNvPr id="5" name="フッター プレースホルダー 4">
            <a:extLst>
              <a:ext uri="{FF2B5EF4-FFF2-40B4-BE49-F238E27FC236}">
                <a16:creationId xmlns:a16="http://schemas.microsoft.com/office/drawing/2014/main" id="{74FDF6A2-4C51-4455-8847-BB5478BF989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AA0F75-2D56-400D-A3ED-DF1ABD094EE6}"/>
              </a:ext>
            </a:extLst>
          </p:cNvPr>
          <p:cNvSpPr>
            <a:spLocks noGrp="1"/>
          </p:cNvSpPr>
          <p:nvPr>
            <p:ph type="sldNum" sz="quarter" idx="12"/>
          </p:nvPr>
        </p:nvSpPr>
        <p:spPr/>
        <p:txBody>
          <a:bodyPr/>
          <a:lstStyle/>
          <a:p>
            <a:fld id="{778CF08C-1AED-4138-83B9-0C9A52D45DC5}" type="slidenum">
              <a:rPr kumimoji="1" lang="ja-JP" altLang="en-US" smtClean="0"/>
              <a:t>‹#›</a:t>
            </a:fld>
            <a:endParaRPr kumimoji="1" lang="ja-JP" altLang="en-US"/>
          </a:p>
        </p:txBody>
      </p:sp>
    </p:spTree>
    <p:extLst>
      <p:ext uri="{BB962C8B-B14F-4D97-AF65-F5344CB8AC3E}">
        <p14:creationId xmlns:p14="http://schemas.microsoft.com/office/powerpoint/2010/main" val="413729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1FE836-5C6F-490A-8F97-B20307E96DD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4621024-2950-42B1-9519-5742B44CF83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19B534C-AD52-4346-9449-F99C3C3601FA}"/>
              </a:ext>
            </a:extLst>
          </p:cNvPr>
          <p:cNvSpPr>
            <a:spLocks noGrp="1"/>
          </p:cNvSpPr>
          <p:nvPr>
            <p:ph type="dt" sz="half" idx="10"/>
          </p:nvPr>
        </p:nvSpPr>
        <p:spPr/>
        <p:txBody>
          <a:bodyPr/>
          <a:lstStyle/>
          <a:p>
            <a:fld id="{D103B6D6-5056-4F50-B395-A6E5A29B0207}" type="datetimeFigureOut">
              <a:rPr kumimoji="1" lang="ja-JP" altLang="en-US" smtClean="0"/>
              <a:t>2018/12/19</a:t>
            </a:fld>
            <a:endParaRPr kumimoji="1" lang="ja-JP" altLang="en-US"/>
          </a:p>
        </p:txBody>
      </p:sp>
      <p:sp>
        <p:nvSpPr>
          <p:cNvPr id="5" name="フッター プレースホルダー 4">
            <a:extLst>
              <a:ext uri="{FF2B5EF4-FFF2-40B4-BE49-F238E27FC236}">
                <a16:creationId xmlns:a16="http://schemas.microsoft.com/office/drawing/2014/main" id="{FCCE6A26-CF57-4293-9229-605609E0B22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3D7F6A-FA28-4D8F-9775-AC6FA074FC9F}"/>
              </a:ext>
            </a:extLst>
          </p:cNvPr>
          <p:cNvSpPr>
            <a:spLocks noGrp="1"/>
          </p:cNvSpPr>
          <p:nvPr>
            <p:ph type="sldNum" sz="quarter" idx="12"/>
          </p:nvPr>
        </p:nvSpPr>
        <p:spPr/>
        <p:txBody>
          <a:bodyPr/>
          <a:lstStyle/>
          <a:p>
            <a:fld id="{778CF08C-1AED-4138-83B9-0C9A52D45DC5}" type="slidenum">
              <a:rPr kumimoji="1" lang="ja-JP" altLang="en-US" smtClean="0"/>
              <a:t>‹#›</a:t>
            </a:fld>
            <a:endParaRPr kumimoji="1" lang="ja-JP" altLang="en-US"/>
          </a:p>
        </p:txBody>
      </p:sp>
    </p:spTree>
    <p:extLst>
      <p:ext uri="{BB962C8B-B14F-4D97-AF65-F5344CB8AC3E}">
        <p14:creationId xmlns:p14="http://schemas.microsoft.com/office/powerpoint/2010/main" val="76919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2FF411-44D6-40FC-85F9-D3A748B68A8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AA06602-CC28-478F-B472-FB526DDF2F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6DE473A-5E25-4A1E-9AC9-8F54DBFC4763}"/>
              </a:ext>
            </a:extLst>
          </p:cNvPr>
          <p:cNvSpPr>
            <a:spLocks noGrp="1"/>
          </p:cNvSpPr>
          <p:nvPr>
            <p:ph type="dt" sz="half" idx="10"/>
          </p:nvPr>
        </p:nvSpPr>
        <p:spPr/>
        <p:txBody>
          <a:bodyPr/>
          <a:lstStyle/>
          <a:p>
            <a:fld id="{D103B6D6-5056-4F50-B395-A6E5A29B0207}" type="datetimeFigureOut">
              <a:rPr kumimoji="1" lang="ja-JP" altLang="en-US" smtClean="0"/>
              <a:t>2018/12/19</a:t>
            </a:fld>
            <a:endParaRPr kumimoji="1" lang="ja-JP" altLang="en-US"/>
          </a:p>
        </p:txBody>
      </p:sp>
      <p:sp>
        <p:nvSpPr>
          <p:cNvPr id="5" name="フッター プレースホルダー 4">
            <a:extLst>
              <a:ext uri="{FF2B5EF4-FFF2-40B4-BE49-F238E27FC236}">
                <a16:creationId xmlns:a16="http://schemas.microsoft.com/office/drawing/2014/main" id="{2263291E-ED76-4508-8393-6972ED2977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4A041D-F993-49FA-B5EE-2E2E07FAD1D7}"/>
              </a:ext>
            </a:extLst>
          </p:cNvPr>
          <p:cNvSpPr>
            <a:spLocks noGrp="1"/>
          </p:cNvSpPr>
          <p:nvPr>
            <p:ph type="sldNum" sz="quarter" idx="12"/>
          </p:nvPr>
        </p:nvSpPr>
        <p:spPr/>
        <p:txBody>
          <a:bodyPr/>
          <a:lstStyle/>
          <a:p>
            <a:fld id="{778CF08C-1AED-4138-83B9-0C9A52D45DC5}" type="slidenum">
              <a:rPr kumimoji="1" lang="ja-JP" altLang="en-US" smtClean="0"/>
              <a:t>‹#›</a:t>
            </a:fld>
            <a:endParaRPr kumimoji="1" lang="ja-JP" altLang="en-US"/>
          </a:p>
        </p:txBody>
      </p:sp>
    </p:spTree>
    <p:extLst>
      <p:ext uri="{BB962C8B-B14F-4D97-AF65-F5344CB8AC3E}">
        <p14:creationId xmlns:p14="http://schemas.microsoft.com/office/powerpoint/2010/main" val="558350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15A5EA-58D6-48B3-B250-F22285C5836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60135EB-1D86-4F6B-B1EA-5CBFF3338A3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635ADCA-8C31-4430-AAF9-CC80FD6A318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C757DBF-1471-4B09-8D42-6592AC3672F7}"/>
              </a:ext>
            </a:extLst>
          </p:cNvPr>
          <p:cNvSpPr>
            <a:spLocks noGrp="1"/>
          </p:cNvSpPr>
          <p:nvPr>
            <p:ph type="dt" sz="half" idx="10"/>
          </p:nvPr>
        </p:nvSpPr>
        <p:spPr/>
        <p:txBody>
          <a:bodyPr/>
          <a:lstStyle/>
          <a:p>
            <a:fld id="{D103B6D6-5056-4F50-B395-A6E5A29B0207}" type="datetimeFigureOut">
              <a:rPr kumimoji="1" lang="ja-JP" altLang="en-US" smtClean="0"/>
              <a:t>2018/12/19</a:t>
            </a:fld>
            <a:endParaRPr kumimoji="1" lang="ja-JP" altLang="en-US"/>
          </a:p>
        </p:txBody>
      </p:sp>
      <p:sp>
        <p:nvSpPr>
          <p:cNvPr id="6" name="フッター プレースホルダー 5">
            <a:extLst>
              <a:ext uri="{FF2B5EF4-FFF2-40B4-BE49-F238E27FC236}">
                <a16:creationId xmlns:a16="http://schemas.microsoft.com/office/drawing/2014/main" id="{DA10CB19-64E0-4E98-BC0E-6A7EA5BA444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CF35CAB-3005-4A20-86D6-0EE3365E4BD1}"/>
              </a:ext>
            </a:extLst>
          </p:cNvPr>
          <p:cNvSpPr>
            <a:spLocks noGrp="1"/>
          </p:cNvSpPr>
          <p:nvPr>
            <p:ph type="sldNum" sz="quarter" idx="12"/>
          </p:nvPr>
        </p:nvSpPr>
        <p:spPr/>
        <p:txBody>
          <a:bodyPr/>
          <a:lstStyle/>
          <a:p>
            <a:fld id="{778CF08C-1AED-4138-83B9-0C9A52D45DC5}" type="slidenum">
              <a:rPr kumimoji="1" lang="ja-JP" altLang="en-US" smtClean="0"/>
              <a:t>‹#›</a:t>
            </a:fld>
            <a:endParaRPr kumimoji="1" lang="ja-JP" altLang="en-US"/>
          </a:p>
        </p:txBody>
      </p:sp>
    </p:spTree>
    <p:extLst>
      <p:ext uri="{BB962C8B-B14F-4D97-AF65-F5344CB8AC3E}">
        <p14:creationId xmlns:p14="http://schemas.microsoft.com/office/powerpoint/2010/main" val="4091601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5A9C25-C2A6-49A3-B70A-38793F40AD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ACDD89C-DE4D-4BFA-988F-AF95AC4018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8876A9F-1085-4CFC-9CFC-DF5417F8A3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26D0D5F-A46C-457B-A0B3-4B90E3B694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8CFEFFD-96C5-4766-AB96-A0CA9608002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17B231A-48C4-4556-B09D-D19CAF026A33}"/>
              </a:ext>
            </a:extLst>
          </p:cNvPr>
          <p:cNvSpPr>
            <a:spLocks noGrp="1"/>
          </p:cNvSpPr>
          <p:nvPr>
            <p:ph type="dt" sz="half" idx="10"/>
          </p:nvPr>
        </p:nvSpPr>
        <p:spPr/>
        <p:txBody>
          <a:bodyPr/>
          <a:lstStyle/>
          <a:p>
            <a:fld id="{D103B6D6-5056-4F50-B395-A6E5A29B0207}" type="datetimeFigureOut">
              <a:rPr kumimoji="1" lang="ja-JP" altLang="en-US" smtClean="0"/>
              <a:t>2018/12/19</a:t>
            </a:fld>
            <a:endParaRPr kumimoji="1" lang="ja-JP" altLang="en-US"/>
          </a:p>
        </p:txBody>
      </p:sp>
      <p:sp>
        <p:nvSpPr>
          <p:cNvPr id="8" name="フッター プレースホルダー 7">
            <a:extLst>
              <a:ext uri="{FF2B5EF4-FFF2-40B4-BE49-F238E27FC236}">
                <a16:creationId xmlns:a16="http://schemas.microsoft.com/office/drawing/2014/main" id="{557819DE-01A1-494E-9E31-8332D7B22FE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98875AD-125A-4F53-9667-A0A3EA5908E4}"/>
              </a:ext>
            </a:extLst>
          </p:cNvPr>
          <p:cNvSpPr>
            <a:spLocks noGrp="1"/>
          </p:cNvSpPr>
          <p:nvPr>
            <p:ph type="sldNum" sz="quarter" idx="12"/>
          </p:nvPr>
        </p:nvSpPr>
        <p:spPr/>
        <p:txBody>
          <a:bodyPr/>
          <a:lstStyle/>
          <a:p>
            <a:fld id="{778CF08C-1AED-4138-83B9-0C9A52D45DC5}" type="slidenum">
              <a:rPr kumimoji="1" lang="ja-JP" altLang="en-US" smtClean="0"/>
              <a:t>‹#›</a:t>
            </a:fld>
            <a:endParaRPr kumimoji="1" lang="ja-JP" altLang="en-US"/>
          </a:p>
        </p:txBody>
      </p:sp>
    </p:spTree>
    <p:extLst>
      <p:ext uri="{BB962C8B-B14F-4D97-AF65-F5344CB8AC3E}">
        <p14:creationId xmlns:p14="http://schemas.microsoft.com/office/powerpoint/2010/main" val="2590510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BA2509-6A9A-43AD-B00D-0D6209CB449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44F5594-C916-4ECF-95AF-0EC4FCB82480}"/>
              </a:ext>
            </a:extLst>
          </p:cNvPr>
          <p:cNvSpPr>
            <a:spLocks noGrp="1"/>
          </p:cNvSpPr>
          <p:nvPr>
            <p:ph type="dt" sz="half" idx="10"/>
          </p:nvPr>
        </p:nvSpPr>
        <p:spPr/>
        <p:txBody>
          <a:bodyPr/>
          <a:lstStyle/>
          <a:p>
            <a:fld id="{D103B6D6-5056-4F50-B395-A6E5A29B0207}" type="datetimeFigureOut">
              <a:rPr kumimoji="1" lang="ja-JP" altLang="en-US" smtClean="0"/>
              <a:t>2018/12/19</a:t>
            </a:fld>
            <a:endParaRPr kumimoji="1" lang="ja-JP" altLang="en-US"/>
          </a:p>
        </p:txBody>
      </p:sp>
      <p:sp>
        <p:nvSpPr>
          <p:cNvPr id="4" name="フッター プレースホルダー 3">
            <a:extLst>
              <a:ext uri="{FF2B5EF4-FFF2-40B4-BE49-F238E27FC236}">
                <a16:creationId xmlns:a16="http://schemas.microsoft.com/office/drawing/2014/main" id="{06A700FB-03EE-402A-96FE-B67E1B17FE4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E356EEB-C1BA-43F7-A4C3-7D5DE7F21392}"/>
              </a:ext>
            </a:extLst>
          </p:cNvPr>
          <p:cNvSpPr>
            <a:spLocks noGrp="1"/>
          </p:cNvSpPr>
          <p:nvPr>
            <p:ph type="sldNum" sz="quarter" idx="12"/>
          </p:nvPr>
        </p:nvSpPr>
        <p:spPr/>
        <p:txBody>
          <a:bodyPr/>
          <a:lstStyle/>
          <a:p>
            <a:fld id="{778CF08C-1AED-4138-83B9-0C9A52D45DC5}" type="slidenum">
              <a:rPr kumimoji="1" lang="ja-JP" altLang="en-US" smtClean="0"/>
              <a:t>‹#›</a:t>
            </a:fld>
            <a:endParaRPr kumimoji="1" lang="ja-JP" altLang="en-US"/>
          </a:p>
        </p:txBody>
      </p:sp>
    </p:spTree>
    <p:extLst>
      <p:ext uri="{BB962C8B-B14F-4D97-AF65-F5344CB8AC3E}">
        <p14:creationId xmlns:p14="http://schemas.microsoft.com/office/powerpoint/2010/main" val="1614496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F73FD6D-2C58-4D57-814C-AC6762C09384}"/>
              </a:ext>
            </a:extLst>
          </p:cNvPr>
          <p:cNvSpPr>
            <a:spLocks noGrp="1"/>
          </p:cNvSpPr>
          <p:nvPr>
            <p:ph type="dt" sz="half" idx="10"/>
          </p:nvPr>
        </p:nvSpPr>
        <p:spPr/>
        <p:txBody>
          <a:bodyPr/>
          <a:lstStyle/>
          <a:p>
            <a:fld id="{D103B6D6-5056-4F50-B395-A6E5A29B0207}" type="datetimeFigureOut">
              <a:rPr kumimoji="1" lang="ja-JP" altLang="en-US" smtClean="0"/>
              <a:t>2018/12/19</a:t>
            </a:fld>
            <a:endParaRPr kumimoji="1" lang="ja-JP" altLang="en-US"/>
          </a:p>
        </p:txBody>
      </p:sp>
      <p:sp>
        <p:nvSpPr>
          <p:cNvPr id="3" name="フッター プレースホルダー 2">
            <a:extLst>
              <a:ext uri="{FF2B5EF4-FFF2-40B4-BE49-F238E27FC236}">
                <a16:creationId xmlns:a16="http://schemas.microsoft.com/office/drawing/2014/main" id="{673264F8-7672-4579-9990-5D55FDD7A91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C675B29-AAA0-4678-B0AF-E8EC53EED4DC}"/>
              </a:ext>
            </a:extLst>
          </p:cNvPr>
          <p:cNvSpPr>
            <a:spLocks noGrp="1"/>
          </p:cNvSpPr>
          <p:nvPr>
            <p:ph type="sldNum" sz="quarter" idx="12"/>
          </p:nvPr>
        </p:nvSpPr>
        <p:spPr/>
        <p:txBody>
          <a:bodyPr/>
          <a:lstStyle/>
          <a:p>
            <a:fld id="{778CF08C-1AED-4138-83B9-0C9A52D45DC5}" type="slidenum">
              <a:rPr kumimoji="1" lang="ja-JP" altLang="en-US" smtClean="0"/>
              <a:t>‹#›</a:t>
            </a:fld>
            <a:endParaRPr kumimoji="1" lang="ja-JP" altLang="en-US"/>
          </a:p>
        </p:txBody>
      </p:sp>
    </p:spTree>
    <p:extLst>
      <p:ext uri="{BB962C8B-B14F-4D97-AF65-F5344CB8AC3E}">
        <p14:creationId xmlns:p14="http://schemas.microsoft.com/office/powerpoint/2010/main" val="1211534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1C5A8-62ED-4DD5-B146-54B9854BBD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8405585-124C-4A04-B431-D7D8D1687F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049016C-EBCC-43B4-82DA-F8C2F83A0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00C8B4C-F644-40DE-AAAF-ABFA1F5010E7}"/>
              </a:ext>
            </a:extLst>
          </p:cNvPr>
          <p:cNvSpPr>
            <a:spLocks noGrp="1"/>
          </p:cNvSpPr>
          <p:nvPr>
            <p:ph type="dt" sz="half" idx="10"/>
          </p:nvPr>
        </p:nvSpPr>
        <p:spPr/>
        <p:txBody>
          <a:bodyPr/>
          <a:lstStyle/>
          <a:p>
            <a:fld id="{D103B6D6-5056-4F50-B395-A6E5A29B0207}" type="datetimeFigureOut">
              <a:rPr kumimoji="1" lang="ja-JP" altLang="en-US" smtClean="0"/>
              <a:t>2018/12/19</a:t>
            </a:fld>
            <a:endParaRPr kumimoji="1" lang="ja-JP" altLang="en-US"/>
          </a:p>
        </p:txBody>
      </p:sp>
      <p:sp>
        <p:nvSpPr>
          <p:cNvPr id="6" name="フッター プレースホルダー 5">
            <a:extLst>
              <a:ext uri="{FF2B5EF4-FFF2-40B4-BE49-F238E27FC236}">
                <a16:creationId xmlns:a16="http://schemas.microsoft.com/office/drawing/2014/main" id="{839BBF5F-EDAE-44D3-A60D-A8C4B5C28AA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9B986D7-0D53-431E-B1F6-FA9DE58E3C8D}"/>
              </a:ext>
            </a:extLst>
          </p:cNvPr>
          <p:cNvSpPr>
            <a:spLocks noGrp="1"/>
          </p:cNvSpPr>
          <p:nvPr>
            <p:ph type="sldNum" sz="quarter" idx="12"/>
          </p:nvPr>
        </p:nvSpPr>
        <p:spPr/>
        <p:txBody>
          <a:bodyPr/>
          <a:lstStyle/>
          <a:p>
            <a:fld id="{778CF08C-1AED-4138-83B9-0C9A52D45DC5}" type="slidenum">
              <a:rPr kumimoji="1" lang="ja-JP" altLang="en-US" smtClean="0"/>
              <a:t>‹#›</a:t>
            </a:fld>
            <a:endParaRPr kumimoji="1" lang="ja-JP" altLang="en-US"/>
          </a:p>
        </p:txBody>
      </p:sp>
    </p:spTree>
    <p:extLst>
      <p:ext uri="{BB962C8B-B14F-4D97-AF65-F5344CB8AC3E}">
        <p14:creationId xmlns:p14="http://schemas.microsoft.com/office/powerpoint/2010/main" val="144621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B6B9F5-59E6-46CF-A380-5530A0A26BE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6885031-0ECD-47F8-AA69-7774506536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87A723F-AAC2-4596-8C65-FF9594758A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81E19B0-0100-43D8-84F3-D47BB36D9787}"/>
              </a:ext>
            </a:extLst>
          </p:cNvPr>
          <p:cNvSpPr>
            <a:spLocks noGrp="1"/>
          </p:cNvSpPr>
          <p:nvPr>
            <p:ph type="dt" sz="half" idx="10"/>
          </p:nvPr>
        </p:nvSpPr>
        <p:spPr/>
        <p:txBody>
          <a:bodyPr/>
          <a:lstStyle/>
          <a:p>
            <a:fld id="{D103B6D6-5056-4F50-B395-A6E5A29B0207}" type="datetimeFigureOut">
              <a:rPr kumimoji="1" lang="ja-JP" altLang="en-US" smtClean="0"/>
              <a:t>2018/12/19</a:t>
            </a:fld>
            <a:endParaRPr kumimoji="1" lang="ja-JP" altLang="en-US"/>
          </a:p>
        </p:txBody>
      </p:sp>
      <p:sp>
        <p:nvSpPr>
          <p:cNvPr id="6" name="フッター プレースホルダー 5">
            <a:extLst>
              <a:ext uri="{FF2B5EF4-FFF2-40B4-BE49-F238E27FC236}">
                <a16:creationId xmlns:a16="http://schemas.microsoft.com/office/drawing/2014/main" id="{8770E6D1-3E9D-4134-A332-18F1DB226E3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F01FBCD-BB2E-4F4C-8AB3-2A0FE4DA77F8}"/>
              </a:ext>
            </a:extLst>
          </p:cNvPr>
          <p:cNvSpPr>
            <a:spLocks noGrp="1"/>
          </p:cNvSpPr>
          <p:nvPr>
            <p:ph type="sldNum" sz="quarter" idx="12"/>
          </p:nvPr>
        </p:nvSpPr>
        <p:spPr/>
        <p:txBody>
          <a:bodyPr/>
          <a:lstStyle/>
          <a:p>
            <a:fld id="{778CF08C-1AED-4138-83B9-0C9A52D45DC5}" type="slidenum">
              <a:rPr kumimoji="1" lang="ja-JP" altLang="en-US" smtClean="0"/>
              <a:t>‹#›</a:t>
            </a:fld>
            <a:endParaRPr kumimoji="1" lang="ja-JP" altLang="en-US"/>
          </a:p>
        </p:txBody>
      </p:sp>
    </p:spTree>
    <p:extLst>
      <p:ext uri="{BB962C8B-B14F-4D97-AF65-F5344CB8AC3E}">
        <p14:creationId xmlns:p14="http://schemas.microsoft.com/office/powerpoint/2010/main" val="2501591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84B423A-3FE5-4EB1-9D6C-7EEF28E15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82B33E-63B9-4B79-B5A8-7AA046342B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F20EC4-E3FC-464F-958D-054638F39D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03B6D6-5056-4F50-B395-A6E5A29B0207}" type="datetimeFigureOut">
              <a:rPr kumimoji="1" lang="ja-JP" altLang="en-US" smtClean="0"/>
              <a:t>2018/12/19</a:t>
            </a:fld>
            <a:endParaRPr kumimoji="1" lang="ja-JP" altLang="en-US"/>
          </a:p>
        </p:txBody>
      </p:sp>
      <p:sp>
        <p:nvSpPr>
          <p:cNvPr id="5" name="フッター プレースホルダー 4">
            <a:extLst>
              <a:ext uri="{FF2B5EF4-FFF2-40B4-BE49-F238E27FC236}">
                <a16:creationId xmlns:a16="http://schemas.microsoft.com/office/drawing/2014/main" id="{5CFB82C7-4C19-42D3-9494-9AB467759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6AE6CE4-3F08-4E2E-897D-91028202A1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8CF08C-1AED-4138-83B9-0C9A52D45DC5}" type="slidenum">
              <a:rPr kumimoji="1" lang="ja-JP" altLang="en-US" smtClean="0"/>
              <a:t>‹#›</a:t>
            </a:fld>
            <a:endParaRPr kumimoji="1" lang="ja-JP" altLang="en-US"/>
          </a:p>
        </p:txBody>
      </p:sp>
    </p:spTree>
    <p:extLst>
      <p:ext uri="{BB962C8B-B14F-4D97-AF65-F5344CB8AC3E}">
        <p14:creationId xmlns:p14="http://schemas.microsoft.com/office/powerpoint/2010/main" val="1415714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521F47-47B4-4423-8F1F-179150784865}"/>
              </a:ext>
            </a:extLst>
          </p:cNvPr>
          <p:cNvSpPr>
            <a:spLocks noGrp="1"/>
          </p:cNvSpPr>
          <p:nvPr>
            <p:ph type="ctrTitle"/>
          </p:nvPr>
        </p:nvSpPr>
        <p:spPr/>
        <p:txBody>
          <a:bodyPr/>
          <a:lstStyle/>
          <a:p>
            <a:r>
              <a:rPr kumimoji="1" lang="ja-JP" altLang="en-US" dirty="0"/>
              <a:t>動的計画法</a:t>
            </a:r>
          </a:p>
        </p:txBody>
      </p:sp>
      <p:sp>
        <p:nvSpPr>
          <p:cNvPr id="3" name="字幕 2">
            <a:extLst>
              <a:ext uri="{FF2B5EF4-FFF2-40B4-BE49-F238E27FC236}">
                <a16:creationId xmlns:a16="http://schemas.microsoft.com/office/drawing/2014/main" id="{8491785D-E4F1-4F91-9F55-B0C9D6D030C8}"/>
              </a:ext>
            </a:extLst>
          </p:cNvPr>
          <p:cNvSpPr>
            <a:spLocks noGrp="1"/>
          </p:cNvSpPr>
          <p:nvPr>
            <p:ph type="subTitle" idx="1"/>
          </p:nvPr>
        </p:nvSpPr>
        <p:spPr/>
        <p:txBody>
          <a:bodyPr/>
          <a:lstStyle/>
          <a:p>
            <a:r>
              <a:rPr kumimoji="1" lang="ja-JP" altLang="en-US" dirty="0"/>
              <a:t>ナップサック問題</a:t>
            </a:r>
          </a:p>
        </p:txBody>
      </p:sp>
    </p:spTree>
    <p:extLst>
      <p:ext uri="{BB962C8B-B14F-4D97-AF65-F5344CB8AC3E}">
        <p14:creationId xmlns:p14="http://schemas.microsoft.com/office/powerpoint/2010/main" val="623455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グラフィックス 23">
            <a:extLst>
              <a:ext uri="{FF2B5EF4-FFF2-40B4-BE49-F238E27FC236}">
                <a16:creationId xmlns:a16="http://schemas.microsoft.com/office/drawing/2014/main" id="{16AF3AFE-B07F-482A-8EB0-DED4D535BF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69677" y="153130"/>
            <a:ext cx="1761389" cy="2586461"/>
          </a:xfrm>
          <a:prstGeom prst="rect">
            <a:avLst/>
          </a:prstGeom>
        </p:spPr>
      </p:pic>
      <p:grpSp>
        <p:nvGrpSpPr>
          <p:cNvPr id="76" name="グループ化 75">
            <a:extLst>
              <a:ext uri="{FF2B5EF4-FFF2-40B4-BE49-F238E27FC236}">
                <a16:creationId xmlns:a16="http://schemas.microsoft.com/office/drawing/2014/main" id="{307D1BD0-EB09-4331-9EED-C0C7B8AECBC0}"/>
              </a:ext>
            </a:extLst>
          </p:cNvPr>
          <p:cNvGrpSpPr/>
          <p:nvPr/>
        </p:nvGrpSpPr>
        <p:grpSpPr>
          <a:xfrm>
            <a:off x="7669674" y="955976"/>
            <a:ext cx="1761398" cy="1131569"/>
            <a:chOff x="7669674" y="4609642"/>
            <a:chExt cx="1761398" cy="1131569"/>
          </a:xfrm>
        </p:grpSpPr>
        <p:sp>
          <p:nvSpPr>
            <p:cNvPr id="77" name="正方形/長方形 76">
              <a:extLst>
                <a:ext uri="{FF2B5EF4-FFF2-40B4-BE49-F238E27FC236}">
                  <a16:creationId xmlns:a16="http://schemas.microsoft.com/office/drawing/2014/main" id="{E5D37FF9-04D9-4C1E-B2A0-96F82D803ABD}"/>
                </a:ext>
              </a:extLst>
            </p:cNvPr>
            <p:cNvSpPr/>
            <p:nvPr/>
          </p:nvSpPr>
          <p:spPr>
            <a:xfrm>
              <a:off x="7669677" y="5099050"/>
              <a:ext cx="1761389" cy="1432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nvGrpSpPr>
            <p:cNvPr id="78" name="グループ化 77">
              <a:extLst>
                <a:ext uri="{FF2B5EF4-FFF2-40B4-BE49-F238E27FC236}">
                  <a16:creationId xmlns:a16="http://schemas.microsoft.com/office/drawing/2014/main" id="{8435E391-F26A-4EB0-8015-B551C6C53643}"/>
                </a:ext>
              </a:extLst>
            </p:cNvPr>
            <p:cNvGrpSpPr/>
            <p:nvPr/>
          </p:nvGrpSpPr>
          <p:grpSpPr>
            <a:xfrm>
              <a:off x="7669674" y="4609642"/>
              <a:ext cx="1761398" cy="1131569"/>
              <a:chOff x="7669674" y="4609642"/>
              <a:chExt cx="1761398" cy="1131569"/>
            </a:xfrm>
          </p:grpSpPr>
          <p:sp>
            <p:nvSpPr>
              <p:cNvPr id="79" name="正方形/長方形 78">
                <a:extLst>
                  <a:ext uri="{FF2B5EF4-FFF2-40B4-BE49-F238E27FC236}">
                    <a16:creationId xmlns:a16="http://schemas.microsoft.com/office/drawing/2014/main" id="{99B14F73-C947-4505-A440-55D5230693C4}"/>
                  </a:ext>
                </a:extLst>
              </p:cNvPr>
              <p:cNvSpPr/>
              <p:nvPr/>
            </p:nvSpPr>
            <p:spPr>
              <a:xfrm>
                <a:off x="7669675" y="5237228"/>
                <a:ext cx="1761389" cy="3291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811CD61E-F1B7-4387-BAE3-84F139F19340}"/>
                  </a:ext>
                </a:extLst>
              </p:cNvPr>
              <p:cNvSpPr/>
              <p:nvPr/>
            </p:nvSpPr>
            <p:spPr>
              <a:xfrm>
                <a:off x="7669683" y="4952009"/>
                <a:ext cx="1761389" cy="14326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C2E6617B-DBD8-4C98-A801-A3CD295BB2FF}"/>
                  </a:ext>
                </a:extLst>
              </p:cNvPr>
              <p:cNvSpPr/>
              <p:nvPr/>
            </p:nvSpPr>
            <p:spPr>
              <a:xfrm>
                <a:off x="7669676" y="4609642"/>
                <a:ext cx="1761389" cy="337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30DAD690-BA4E-4393-A7B6-0247B1441495}"/>
                  </a:ext>
                </a:extLst>
              </p:cNvPr>
              <p:cNvSpPr/>
              <p:nvPr/>
            </p:nvSpPr>
            <p:spPr>
              <a:xfrm>
                <a:off x="7669674" y="5566410"/>
                <a:ext cx="1761389" cy="1748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grpSp>
      <p:pic>
        <p:nvPicPr>
          <p:cNvPr id="50" name="グラフィックス 49">
            <a:extLst>
              <a:ext uri="{FF2B5EF4-FFF2-40B4-BE49-F238E27FC236}">
                <a16:creationId xmlns:a16="http://schemas.microsoft.com/office/drawing/2014/main" id="{6CE60126-732B-46A3-AEA7-B94F2DA5003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27270"/>
          <a:stretch/>
        </p:blipFill>
        <p:spPr>
          <a:xfrm>
            <a:off x="7669677" y="3869655"/>
            <a:ext cx="1761389" cy="1881144"/>
          </a:xfrm>
          <a:prstGeom prst="rect">
            <a:avLst/>
          </a:prstGeom>
        </p:spPr>
      </p:pic>
      <p:grpSp>
        <p:nvGrpSpPr>
          <p:cNvPr id="69" name="グループ化 68">
            <a:extLst>
              <a:ext uri="{FF2B5EF4-FFF2-40B4-BE49-F238E27FC236}">
                <a16:creationId xmlns:a16="http://schemas.microsoft.com/office/drawing/2014/main" id="{7F83C2C6-5677-4470-8E0B-C23EDC45E155}"/>
              </a:ext>
            </a:extLst>
          </p:cNvPr>
          <p:cNvGrpSpPr/>
          <p:nvPr/>
        </p:nvGrpSpPr>
        <p:grpSpPr>
          <a:xfrm>
            <a:off x="7669674" y="4609642"/>
            <a:ext cx="1761398" cy="1131569"/>
            <a:chOff x="7669674" y="4609642"/>
            <a:chExt cx="1761398" cy="1131569"/>
          </a:xfrm>
        </p:grpSpPr>
        <p:sp>
          <p:nvSpPr>
            <p:cNvPr id="70" name="正方形/長方形 69">
              <a:extLst>
                <a:ext uri="{FF2B5EF4-FFF2-40B4-BE49-F238E27FC236}">
                  <a16:creationId xmlns:a16="http://schemas.microsoft.com/office/drawing/2014/main" id="{B8DE34C3-5EE9-4561-A752-6518BE4150EF}"/>
                </a:ext>
              </a:extLst>
            </p:cNvPr>
            <p:cNvSpPr/>
            <p:nvPr/>
          </p:nvSpPr>
          <p:spPr>
            <a:xfrm>
              <a:off x="7669677" y="5099050"/>
              <a:ext cx="1761389" cy="1432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nvGrpSpPr>
            <p:cNvPr id="71" name="グループ化 70">
              <a:extLst>
                <a:ext uri="{FF2B5EF4-FFF2-40B4-BE49-F238E27FC236}">
                  <a16:creationId xmlns:a16="http://schemas.microsoft.com/office/drawing/2014/main" id="{1CC9DC60-A756-443D-9C61-6A3129507F05}"/>
                </a:ext>
              </a:extLst>
            </p:cNvPr>
            <p:cNvGrpSpPr/>
            <p:nvPr/>
          </p:nvGrpSpPr>
          <p:grpSpPr>
            <a:xfrm>
              <a:off x="7669674" y="4609642"/>
              <a:ext cx="1761398" cy="1131569"/>
              <a:chOff x="7669674" y="4609642"/>
              <a:chExt cx="1761398" cy="1131569"/>
            </a:xfrm>
          </p:grpSpPr>
          <p:sp>
            <p:nvSpPr>
              <p:cNvPr id="72" name="正方形/長方形 71">
                <a:extLst>
                  <a:ext uri="{FF2B5EF4-FFF2-40B4-BE49-F238E27FC236}">
                    <a16:creationId xmlns:a16="http://schemas.microsoft.com/office/drawing/2014/main" id="{496EA181-51BE-4C55-8F3E-3BBEE5284FEF}"/>
                  </a:ext>
                </a:extLst>
              </p:cNvPr>
              <p:cNvSpPr/>
              <p:nvPr/>
            </p:nvSpPr>
            <p:spPr>
              <a:xfrm>
                <a:off x="7669675" y="5237228"/>
                <a:ext cx="1761389" cy="3291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151DB02E-BAF5-47CC-9744-E1D7185EC28D}"/>
                  </a:ext>
                </a:extLst>
              </p:cNvPr>
              <p:cNvSpPr/>
              <p:nvPr/>
            </p:nvSpPr>
            <p:spPr>
              <a:xfrm>
                <a:off x="7669683" y="4952009"/>
                <a:ext cx="1761389" cy="14326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C28F1353-439D-464A-BA41-967BD5859C85}"/>
                  </a:ext>
                </a:extLst>
              </p:cNvPr>
              <p:cNvSpPr/>
              <p:nvPr/>
            </p:nvSpPr>
            <p:spPr>
              <a:xfrm>
                <a:off x="7669676" y="4609642"/>
                <a:ext cx="1761389" cy="337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97558C7D-7704-4024-AC65-EDC19FFB1E35}"/>
                  </a:ext>
                </a:extLst>
              </p:cNvPr>
              <p:cNvSpPr/>
              <p:nvPr/>
            </p:nvSpPr>
            <p:spPr>
              <a:xfrm>
                <a:off x="7669674" y="5566410"/>
                <a:ext cx="1761389" cy="1748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grpSp>
      <p:sp>
        <p:nvSpPr>
          <p:cNvPr id="56" name="テキスト ボックス 55">
            <a:extLst>
              <a:ext uri="{FF2B5EF4-FFF2-40B4-BE49-F238E27FC236}">
                <a16:creationId xmlns:a16="http://schemas.microsoft.com/office/drawing/2014/main" id="{D258AADB-94F7-45AD-9F80-08FB20D45A0B}"/>
              </a:ext>
            </a:extLst>
          </p:cNvPr>
          <p:cNvSpPr txBox="1"/>
          <p:nvPr/>
        </p:nvSpPr>
        <p:spPr>
          <a:xfrm>
            <a:off x="7793288" y="4737088"/>
            <a:ext cx="1514159"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400" dirty="0"/>
              <a:t>容量</a:t>
            </a:r>
            <a:endParaRPr kumimoji="1" lang="en-US" altLang="ja-JP" sz="2400" dirty="0"/>
          </a:p>
          <a:p>
            <a:r>
              <a:rPr kumimoji="1" lang="en-US" altLang="ja-JP" sz="2400" dirty="0"/>
              <a:t>j – w[i-1]</a:t>
            </a:r>
            <a:endParaRPr kumimoji="1" lang="ja-JP" altLang="en-US" sz="2400" dirty="0"/>
          </a:p>
        </p:txBody>
      </p:sp>
      <p:pic>
        <p:nvPicPr>
          <p:cNvPr id="41" name="グラフィックス 40">
            <a:extLst>
              <a:ext uri="{FF2B5EF4-FFF2-40B4-BE49-F238E27FC236}">
                <a16:creationId xmlns:a16="http://schemas.microsoft.com/office/drawing/2014/main" id="{30BD3858-FC39-4D3E-8C12-3641B5DEE6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8028" y="181730"/>
            <a:ext cx="1761389" cy="2586461"/>
          </a:xfrm>
          <a:prstGeom prst="rect">
            <a:avLst/>
          </a:prstGeom>
        </p:spPr>
      </p:pic>
      <p:grpSp>
        <p:nvGrpSpPr>
          <p:cNvPr id="42" name="グループ化 41">
            <a:extLst>
              <a:ext uri="{FF2B5EF4-FFF2-40B4-BE49-F238E27FC236}">
                <a16:creationId xmlns:a16="http://schemas.microsoft.com/office/drawing/2014/main" id="{9A667A04-0A63-405A-807B-E410431E985F}"/>
              </a:ext>
            </a:extLst>
          </p:cNvPr>
          <p:cNvGrpSpPr/>
          <p:nvPr/>
        </p:nvGrpSpPr>
        <p:grpSpPr>
          <a:xfrm>
            <a:off x="2648028" y="887481"/>
            <a:ext cx="1761396" cy="1888122"/>
            <a:chOff x="2648020" y="4552975"/>
            <a:chExt cx="1761396" cy="1888122"/>
          </a:xfrm>
        </p:grpSpPr>
        <p:sp>
          <p:nvSpPr>
            <p:cNvPr id="43" name="正方形/長方形 42">
              <a:extLst>
                <a:ext uri="{FF2B5EF4-FFF2-40B4-BE49-F238E27FC236}">
                  <a16:creationId xmlns:a16="http://schemas.microsoft.com/office/drawing/2014/main" id="{C9A4A3E8-83AD-426E-BE35-EA8070D2743F}"/>
                </a:ext>
              </a:extLst>
            </p:cNvPr>
            <p:cNvSpPr/>
            <p:nvPr/>
          </p:nvSpPr>
          <p:spPr>
            <a:xfrm>
              <a:off x="2648027" y="5868620"/>
              <a:ext cx="1761389" cy="5724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B8A32171-3B3E-4611-B40F-3A608D48EC51}"/>
                </a:ext>
              </a:extLst>
            </p:cNvPr>
            <p:cNvSpPr/>
            <p:nvPr/>
          </p:nvSpPr>
          <p:spPr>
            <a:xfrm>
              <a:off x="2648026" y="5576904"/>
              <a:ext cx="1761389" cy="2917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397C9C00-2986-4251-8588-82725D30CA21}"/>
                </a:ext>
              </a:extLst>
            </p:cNvPr>
            <p:cNvSpPr/>
            <p:nvPr/>
          </p:nvSpPr>
          <p:spPr>
            <a:xfrm>
              <a:off x="2648024" y="4814889"/>
              <a:ext cx="1761389" cy="7642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30F08BCD-45FA-4967-B6C1-A6BDE31BA946}"/>
                </a:ext>
              </a:extLst>
            </p:cNvPr>
            <p:cNvSpPr/>
            <p:nvPr/>
          </p:nvSpPr>
          <p:spPr>
            <a:xfrm>
              <a:off x="2648020" y="4552975"/>
              <a:ext cx="1761389" cy="257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7" name="テキスト ボックス 46">
            <a:extLst>
              <a:ext uri="{FF2B5EF4-FFF2-40B4-BE49-F238E27FC236}">
                <a16:creationId xmlns:a16="http://schemas.microsoft.com/office/drawing/2014/main" id="{1E577334-E7D3-4E14-BEEC-EF2869598D8C}"/>
              </a:ext>
            </a:extLst>
          </p:cNvPr>
          <p:cNvSpPr txBox="1"/>
          <p:nvPr/>
        </p:nvSpPr>
        <p:spPr>
          <a:xfrm>
            <a:off x="2991632" y="1919389"/>
            <a:ext cx="107418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800" dirty="0"/>
              <a:t>容量</a:t>
            </a:r>
            <a:r>
              <a:rPr kumimoji="1" lang="en-US" altLang="ja-JP" sz="2800" dirty="0"/>
              <a:t>j</a:t>
            </a:r>
            <a:endParaRPr kumimoji="1" lang="ja-JP" altLang="en-US" sz="2800" dirty="0"/>
          </a:p>
        </p:txBody>
      </p:sp>
      <p:pic>
        <p:nvPicPr>
          <p:cNvPr id="19" name="グラフィックス 18">
            <a:extLst>
              <a:ext uri="{FF2B5EF4-FFF2-40B4-BE49-F238E27FC236}">
                <a16:creationId xmlns:a16="http://schemas.microsoft.com/office/drawing/2014/main" id="{1844A7EA-0FE6-4491-A37C-6068644F6F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8028" y="3869655"/>
            <a:ext cx="1761389" cy="2586461"/>
          </a:xfrm>
          <a:prstGeom prst="rect">
            <a:avLst/>
          </a:prstGeom>
        </p:spPr>
      </p:pic>
      <p:grpSp>
        <p:nvGrpSpPr>
          <p:cNvPr id="28" name="グループ化 27">
            <a:extLst>
              <a:ext uri="{FF2B5EF4-FFF2-40B4-BE49-F238E27FC236}">
                <a16:creationId xmlns:a16="http://schemas.microsoft.com/office/drawing/2014/main" id="{55A363E9-DE85-4F7B-B750-278602967ACA}"/>
              </a:ext>
            </a:extLst>
          </p:cNvPr>
          <p:cNvGrpSpPr/>
          <p:nvPr/>
        </p:nvGrpSpPr>
        <p:grpSpPr>
          <a:xfrm>
            <a:off x="2648028" y="4575406"/>
            <a:ext cx="1761396" cy="1888122"/>
            <a:chOff x="2648020" y="4552975"/>
            <a:chExt cx="1761396" cy="1888122"/>
          </a:xfrm>
        </p:grpSpPr>
        <p:sp>
          <p:nvSpPr>
            <p:cNvPr id="29" name="正方形/長方形 28">
              <a:extLst>
                <a:ext uri="{FF2B5EF4-FFF2-40B4-BE49-F238E27FC236}">
                  <a16:creationId xmlns:a16="http://schemas.microsoft.com/office/drawing/2014/main" id="{94AF868D-6663-4EF0-9B78-C080173CA876}"/>
                </a:ext>
              </a:extLst>
            </p:cNvPr>
            <p:cNvSpPr/>
            <p:nvPr/>
          </p:nvSpPr>
          <p:spPr>
            <a:xfrm>
              <a:off x="2648027" y="5868620"/>
              <a:ext cx="1761389" cy="5724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5353B56A-40C1-4C8F-8F0C-865EDB501D81}"/>
                </a:ext>
              </a:extLst>
            </p:cNvPr>
            <p:cNvSpPr/>
            <p:nvPr/>
          </p:nvSpPr>
          <p:spPr>
            <a:xfrm>
              <a:off x="2648026" y="5576904"/>
              <a:ext cx="1761389" cy="2917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20578E08-E8A2-4F58-BF02-C9395E6DA79F}"/>
                </a:ext>
              </a:extLst>
            </p:cNvPr>
            <p:cNvSpPr/>
            <p:nvPr/>
          </p:nvSpPr>
          <p:spPr>
            <a:xfrm>
              <a:off x="2648024" y="4814889"/>
              <a:ext cx="1761389" cy="7642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9603EEA8-5367-4F45-9D5C-05035FE2B703}"/>
                </a:ext>
              </a:extLst>
            </p:cNvPr>
            <p:cNvSpPr/>
            <p:nvPr/>
          </p:nvSpPr>
          <p:spPr>
            <a:xfrm>
              <a:off x="2648020" y="4552975"/>
              <a:ext cx="1761389" cy="257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E2722115-4318-476B-ADBE-53C62B9309E5}"/>
              </a:ext>
            </a:extLst>
          </p:cNvPr>
          <p:cNvSpPr txBox="1"/>
          <p:nvPr/>
        </p:nvSpPr>
        <p:spPr>
          <a:xfrm>
            <a:off x="2991632" y="5607314"/>
            <a:ext cx="107418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800" dirty="0"/>
              <a:t>容量</a:t>
            </a:r>
            <a:r>
              <a:rPr kumimoji="1" lang="en-US" altLang="ja-JP" sz="2800" dirty="0"/>
              <a:t>j</a:t>
            </a:r>
            <a:endParaRPr kumimoji="1" lang="ja-JP" altLang="en-US" sz="2800" dirty="0"/>
          </a:p>
        </p:txBody>
      </p:sp>
      <p:sp>
        <p:nvSpPr>
          <p:cNvPr id="14" name="矢印: 下 13">
            <a:extLst>
              <a:ext uri="{FF2B5EF4-FFF2-40B4-BE49-F238E27FC236}">
                <a16:creationId xmlns:a16="http://schemas.microsoft.com/office/drawing/2014/main" id="{08828CD3-BDAF-4D85-9D53-6907DDECD76B}"/>
              </a:ext>
            </a:extLst>
          </p:cNvPr>
          <p:cNvSpPr/>
          <p:nvPr/>
        </p:nvSpPr>
        <p:spPr>
          <a:xfrm rot="10800000">
            <a:off x="3295643" y="2793710"/>
            <a:ext cx="466157" cy="986456"/>
          </a:xfrm>
          <a:prstGeom prst="down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F34C8C9-1C7D-4639-8750-52BCA5F5F189}"/>
              </a:ext>
            </a:extLst>
          </p:cNvPr>
          <p:cNvSpPr txBox="1"/>
          <p:nvPr/>
        </p:nvSpPr>
        <p:spPr>
          <a:xfrm>
            <a:off x="4653346" y="1469926"/>
            <a:ext cx="2797549" cy="954107"/>
          </a:xfrm>
          <a:prstGeom prst="rect">
            <a:avLst/>
          </a:prstGeom>
          <a:noFill/>
        </p:spPr>
        <p:txBody>
          <a:bodyPr wrap="square" rtlCol="0">
            <a:spAutoFit/>
          </a:bodyPr>
          <a:lstStyle/>
          <a:p>
            <a:r>
              <a:rPr kumimoji="1" lang="ja-JP" altLang="en-US" sz="2800" dirty="0"/>
              <a:t>価値の大きい方</a:t>
            </a:r>
            <a:br>
              <a:rPr kumimoji="1" lang="en-US" altLang="ja-JP" sz="2800" dirty="0"/>
            </a:br>
            <a:r>
              <a:rPr kumimoji="1" lang="ja-JP" altLang="en-US" sz="2800" dirty="0"/>
              <a:t>を選ぶ</a:t>
            </a:r>
          </a:p>
        </p:txBody>
      </p:sp>
      <p:sp>
        <p:nvSpPr>
          <p:cNvPr id="17" name="テキスト ボックス 16">
            <a:extLst>
              <a:ext uri="{FF2B5EF4-FFF2-40B4-BE49-F238E27FC236}">
                <a16:creationId xmlns:a16="http://schemas.microsoft.com/office/drawing/2014/main" id="{C95B0F0A-424A-4803-8C41-8BD00DF4DBD6}"/>
              </a:ext>
            </a:extLst>
          </p:cNvPr>
          <p:cNvSpPr txBox="1"/>
          <p:nvPr/>
        </p:nvSpPr>
        <p:spPr>
          <a:xfrm>
            <a:off x="952254" y="401884"/>
            <a:ext cx="1782090" cy="461665"/>
          </a:xfrm>
          <a:prstGeom prst="rect">
            <a:avLst/>
          </a:prstGeom>
          <a:noFill/>
        </p:spPr>
        <p:txBody>
          <a:bodyPr wrap="square" rtlCol="0">
            <a:spAutoFit/>
          </a:bodyPr>
          <a:lstStyle/>
          <a:p>
            <a:r>
              <a:rPr kumimoji="1" lang="en-US" altLang="ja-JP" sz="2400" dirty="0" err="1"/>
              <a:t>i</a:t>
            </a:r>
            <a:r>
              <a:rPr kumimoji="1" lang="en-US" altLang="ja-JP" sz="2400" dirty="0"/>
              <a:t> </a:t>
            </a:r>
            <a:r>
              <a:rPr kumimoji="1" lang="ja-JP" altLang="en-US" sz="2400" dirty="0"/>
              <a:t>個目まで</a:t>
            </a:r>
          </a:p>
        </p:txBody>
      </p:sp>
      <p:sp>
        <p:nvSpPr>
          <p:cNvPr id="18" name="テキスト ボックス 17">
            <a:extLst>
              <a:ext uri="{FF2B5EF4-FFF2-40B4-BE49-F238E27FC236}">
                <a16:creationId xmlns:a16="http://schemas.microsoft.com/office/drawing/2014/main" id="{885486B7-EA28-4DE8-A4F1-18BC607E0509}"/>
              </a:ext>
            </a:extLst>
          </p:cNvPr>
          <p:cNvSpPr txBox="1"/>
          <p:nvPr/>
        </p:nvSpPr>
        <p:spPr>
          <a:xfrm>
            <a:off x="895508" y="3813300"/>
            <a:ext cx="1895582" cy="461665"/>
          </a:xfrm>
          <a:prstGeom prst="rect">
            <a:avLst/>
          </a:prstGeom>
          <a:noFill/>
        </p:spPr>
        <p:txBody>
          <a:bodyPr wrap="square" rtlCol="0">
            <a:spAutoFit/>
          </a:bodyPr>
          <a:lstStyle/>
          <a:p>
            <a:r>
              <a:rPr kumimoji="1" lang="en-US" altLang="ja-JP" sz="2400" dirty="0"/>
              <a:t>i-1 </a:t>
            </a:r>
            <a:r>
              <a:rPr kumimoji="1" lang="ja-JP" altLang="en-US" sz="2400" dirty="0"/>
              <a:t>個目まで</a:t>
            </a:r>
          </a:p>
        </p:txBody>
      </p:sp>
      <p:sp>
        <p:nvSpPr>
          <p:cNvPr id="22" name="テキスト ボックス 21">
            <a:extLst>
              <a:ext uri="{FF2B5EF4-FFF2-40B4-BE49-F238E27FC236}">
                <a16:creationId xmlns:a16="http://schemas.microsoft.com/office/drawing/2014/main" id="{FAFB21B2-9C2D-448D-8A84-E5D3FA6A6FD7}"/>
              </a:ext>
            </a:extLst>
          </p:cNvPr>
          <p:cNvSpPr txBox="1"/>
          <p:nvPr/>
        </p:nvSpPr>
        <p:spPr>
          <a:xfrm>
            <a:off x="2991632" y="1914355"/>
            <a:ext cx="1074180" cy="523220"/>
          </a:xfrm>
          <a:prstGeom prst="rect">
            <a:avLst/>
          </a:prstGeom>
          <a:noFill/>
        </p:spPr>
        <p:txBody>
          <a:bodyPr wrap="square" rtlCol="0">
            <a:spAutoFit/>
          </a:bodyPr>
          <a:lstStyle/>
          <a:p>
            <a:r>
              <a:rPr kumimoji="1" lang="ja-JP" altLang="en-US" sz="2800" dirty="0"/>
              <a:t>容量</a:t>
            </a:r>
            <a:r>
              <a:rPr kumimoji="1" lang="en-US" altLang="ja-JP" sz="2800" dirty="0"/>
              <a:t>j</a:t>
            </a:r>
            <a:endParaRPr kumimoji="1" lang="ja-JP" altLang="en-US" sz="2800" dirty="0"/>
          </a:p>
        </p:txBody>
      </p:sp>
      <p:sp>
        <p:nvSpPr>
          <p:cNvPr id="2" name="テキスト ボックス 1">
            <a:extLst>
              <a:ext uri="{FF2B5EF4-FFF2-40B4-BE49-F238E27FC236}">
                <a16:creationId xmlns:a16="http://schemas.microsoft.com/office/drawing/2014/main" id="{152E1B10-B232-46CE-9E9F-F1C6C0CA9EA0}"/>
              </a:ext>
            </a:extLst>
          </p:cNvPr>
          <p:cNvSpPr txBox="1"/>
          <p:nvPr/>
        </p:nvSpPr>
        <p:spPr>
          <a:xfrm>
            <a:off x="2081751" y="3147370"/>
            <a:ext cx="279754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dirty="0"/>
              <a:t>品物</a:t>
            </a:r>
            <a:r>
              <a:rPr kumimoji="1" lang="en-US" altLang="ja-JP" sz="2400" dirty="0"/>
              <a:t>i-1</a:t>
            </a:r>
            <a:r>
              <a:rPr kumimoji="1" lang="ja-JP" altLang="en-US" sz="2400" dirty="0"/>
              <a:t>を加えない</a:t>
            </a:r>
          </a:p>
        </p:txBody>
      </p:sp>
      <p:cxnSp>
        <p:nvCxnSpPr>
          <p:cNvPr id="4" name="直線コネクタ 3">
            <a:extLst>
              <a:ext uri="{FF2B5EF4-FFF2-40B4-BE49-F238E27FC236}">
                <a16:creationId xmlns:a16="http://schemas.microsoft.com/office/drawing/2014/main" id="{59C2715C-E2E5-4F2A-9F7A-D8903AABB7B3}"/>
              </a:ext>
            </a:extLst>
          </p:cNvPr>
          <p:cNvCxnSpPr>
            <a:cxnSpLocks/>
          </p:cNvCxnSpPr>
          <p:nvPr/>
        </p:nvCxnSpPr>
        <p:spPr>
          <a:xfrm>
            <a:off x="7671160" y="5744562"/>
            <a:ext cx="1759906" cy="0"/>
          </a:xfrm>
          <a:prstGeom prst="line">
            <a:avLst/>
          </a:prstGeom>
          <a:ln w="12700"/>
        </p:spPr>
        <p:style>
          <a:lnRef idx="1">
            <a:schemeClr val="dk1"/>
          </a:lnRef>
          <a:fillRef idx="0">
            <a:schemeClr val="dk1"/>
          </a:fillRef>
          <a:effectRef idx="0">
            <a:schemeClr val="dk1"/>
          </a:effectRef>
          <a:fontRef idx="minor">
            <a:schemeClr val="tx1"/>
          </a:fontRef>
        </p:style>
      </p:cxnSp>
      <p:sp>
        <p:nvSpPr>
          <p:cNvPr id="26" name="正方形/長方形 25">
            <a:extLst>
              <a:ext uri="{FF2B5EF4-FFF2-40B4-BE49-F238E27FC236}">
                <a16:creationId xmlns:a16="http://schemas.microsoft.com/office/drawing/2014/main" id="{153613CF-3306-4F75-95DC-B83981358FE4}"/>
              </a:ext>
            </a:extLst>
          </p:cNvPr>
          <p:cNvSpPr/>
          <p:nvPr/>
        </p:nvSpPr>
        <p:spPr>
          <a:xfrm>
            <a:off x="7669676" y="2088428"/>
            <a:ext cx="1761389" cy="65116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品物</a:t>
            </a:r>
            <a:r>
              <a:rPr kumimoji="1" lang="en-US" altLang="ja-JP" sz="3200" dirty="0"/>
              <a:t>i-1</a:t>
            </a:r>
            <a:endParaRPr kumimoji="1" lang="ja-JP" altLang="en-US" sz="3200" dirty="0"/>
          </a:p>
        </p:txBody>
      </p:sp>
      <p:sp>
        <p:nvSpPr>
          <p:cNvPr id="27" name="矢印: 下 26">
            <a:extLst>
              <a:ext uri="{FF2B5EF4-FFF2-40B4-BE49-F238E27FC236}">
                <a16:creationId xmlns:a16="http://schemas.microsoft.com/office/drawing/2014/main" id="{901D6CF6-7D45-44A6-92CC-EC39A871F193}"/>
              </a:ext>
            </a:extLst>
          </p:cNvPr>
          <p:cNvSpPr/>
          <p:nvPr/>
        </p:nvSpPr>
        <p:spPr>
          <a:xfrm rot="10800000">
            <a:off x="8317291" y="2791333"/>
            <a:ext cx="466157" cy="986456"/>
          </a:xfrm>
          <a:prstGeom prst="down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662EEEEF-5A8F-40A8-A626-81BDDA9CB551}"/>
              </a:ext>
            </a:extLst>
          </p:cNvPr>
          <p:cNvSpPr txBox="1"/>
          <p:nvPr/>
        </p:nvSpPr>
        <p:spPr>
          <a:xfrm>
            <a:off x="7312703" y="3147369"/>
            <a:ext cx="2475332"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400" dirty="0"/>
              <a:t>品物</a:t>
            </a:r>
            <a:r>
              <a:rPr kumimoji="1" lang="en-US" altLang="ja-JP" sz="2400" dirty="0"/>
              <a:t>i-1</a:t>
            </a:r>
            <a:r>
              <a:rPr kumimoji="1" lang="ja-JP" altLang="en-US" sz="2400" dirty="0"/>
              <a:t>を加える</a:t>
            </a:r>
          </a:p>
        </p:txBody>
      </p:sp>
      <p:sp>
        <p:nvSpPr>
          <p:cNvPr id="20" name="テキスト ボックス 19">
            <a:extLst>
              <a:ext uri="{FF2B5EF4-FFF2-40B4-BE49-F238E27FC236}">
                <a16:creationId xmlns:a16="http://schemas.microsoft.com/office/drawing/2014/main" id="{3571D502-18B6-4F14-A541-E0F778CE9EDE}"/>
              </a:ext>
            </a:extLst>
          </p:cNvPr>
          <p:cNvSpPr txBox="1"/>
          <p:nvPr/>
        </p:nvSpPr>
        <p:spPr>
          <a:xfrm>
            <a:off x="4232146" y="406529"/>
            <a:ext cx="3524916"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2000" dirty="0" err="1"/>
              <a:t>i</a:t>
            </a:r>
            <a:r>
              <a:rPr kumimoji="1" lang="ja-JP" altLang="en-US" sz="2000" dirty="0"/>
              <a:t>個目まで見たときに</a:t>
            </a:r>
            <a:r>
              <a:rPr lang="en-US" altLang="ja-JP" sz="2000" dirty="0"/>
              <a:t>,</a:t>
            </a:r>
            <a:r>
              <a:rPr lang="ja-JP" altLang="en-US" sz="2000" dirty="0"/>
              <a:t>容量</a:t>
            </a:r>
            <a:r>
              <a:rPr lang="en-US" altLang="ja-JP" sz="2000" dirty="0"/>
              <a:t>j</a:t>
            </a:r>
            <a:r>
              <a:rPr lang="ja-JP" altLang="en-US" sz="2000" dirty="0"/>
              <a:t>における最大価値の入れ方の作り方は</a:t>
            </a:r>
            <a:r>
              <a:rPr lang="en-US" altLang="ja-JP" sz="2000" dirty="0"/>
              <a:t>2</a:t>
            </a:r>
            <a:r>
              <a:rPr lang="ja-JP" altLang="en-US" sz="2000" dirty="0"/>
              <a:t>パターン</a:t>
            </a:r>
            <a:endParaRPr kumimoji="1" lang="ja-JP" altLang="en-US" sz="2000" dirty="0"/>
          </a:p>
        </p:txBody>
      </p:sp>
      <p:sp>
        <p:nvSpPr>
          <p:cNvPr id="25" name="テキスト ボックス 24">
            <a:extLst>
              <a:ext uri="{FF2B5EF4-FFF2-40B4-BE49-F238E27FC236}">
                <a16:creationId xmlns:a16="http://schemas.microsoft.com/office/drawing/2014/main" id="{B1A13FC1-32EA-47AF-A7D1-05E2F7D74AA9}"/>
              </a:ext>
            </a:extLst>
          </p:cNvPr>
          <p:cNvSpPr txBox="1"/>
          <p:nvPr/>
        </p:nvSpPr>
        <p:spPr>
          <a:xfrm>
            <a:off x="8013280" y="1479449"/>
            <a:ext cx="107418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800" dirty="0"/>
              <a:t>容量</a:t>
            </a:r>
            <a:r>
              <a:rPr kumimoji="1" lang="en-US" altLang="ja-JP" sz="2800" dirty="0"/>
              <a:t>j</a:t>
            </a:r>
            <a:endParaRPr kumimoji="1" lang="ja-JP" altLang="en-US" sz="2800" dirty="0"/>
          </a:p>
        </p:txBody>
      </p:sp>
    </p:spTree>
    <p:extLst>
      <p:ext uri="{BB962C8B-B14F-4D97-AF65-F5344CB8AC3E}">
        <p14:creationId xmlns:p14="http://schemas.microsoft.com/office/powerpoint/2010/main" val="1363977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矢印: 下 13">
            <a:extLst>
              <a:ext uri="{FF2B5EF4-FFF2-40B4-BE49-F238E27FC236}">
                <a16:creationId xmlns:a16="http://schemas.microsoft.com/office/drawing/2014/main" id="{08828CD3-BDAF-4D85-9D53-6907DDECD76B}"/>
              </a:ext>
            </a:extLst>
          </p:cNvPr>
          <p:cNvSpPr/>
          <p:nvPr/>
        </p:nvSpPr>
        <p:spPr>
          <a:xfrm rot="10800000">
            <a:off x="3295643" y="2793710"/>
            <a:ext cx="466157" cy="986456"/>
          </a:xfrm>
          <a:prstGeom prst="down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C95B0F0A-424A-4803-8C41-8BD00DF4DBD6}"/>
              </a:ext>
            </a:extLst>
          </p:cNvPr>
          <p:cNvSpPr txBox="1"/>
          <p:nvPr/>
        </p:nvSpPr>
        <p:spPr>
          <a:xfrm>
            <a:off x="952254" y="401884"/>
            <a:ext cx="1782090" cy="461665"/>
          </a:xfrm>
          <a:prstGeom prst="rect">
            <a:avLst/>
          </a:prstGeom>
          <a:noFill/>
        </p:spPr>
        <p:txBody>
          <a:bodyPr wrap="square" rtlCol="0">
            <a:spAutoFit/>
          </a:bodyPr>
          <a:lstStyle/>
          <a:p>
            <a:r>
              <a:rPr kumimoji="1" lang="en-US" altLang="ja-JP" sz="2400" dirty="0" err="1"/>
              <a:t>i</a:t>
            </a:r>
            <a:r>
              <a:rPr kumimoji="1" lang="en-US" altLang="ja-JP" sz="2400" dirty="0"/>
              <a:t> </a:t>
            </a:r>
            <a:r>
              <a:rPr kumimoji="1" lang="ja-JP" altLang="en-US" sz="2400" dirty="0"/>
              <a:t>個目まで</a:t>
            </a:r>
          </a:p>
        </p:txBody>
      </p:sp>
      <p:sp>
        <p:nvSpPr>
          <p:cNvPr id="18" name="テキスト ボックス 17">
            <a:extLst>
              <a:ext uri="{FF2B5EF4-FFF2-40B4-BE49-F238E27FC236}">
                <a16:creationId xmlns:a16="http://schemas.microsoft.com/office/drawing/2014/main" id="{885486B7-EA28-4DE8-A4F1-18BC607E0509}"/>
              </a:ext>
            </a:extLst>
          </p:cNvPr>
          <p:cNvSpPr txBox="1"/>
          <p:nvPr/>
        </p:nvSpPr>
        <p:spPr>
          <a:xfrm>
            <a:off x="895508" y="3813300"/>
            <a:ext cx="1895582" cy="461665"/>
          </a:xfrm>
          <a:prstGeom prst="rect">
            <a:avLst/>
          </a:prstGeom>
          <a:noFill/>
        </p:spPr>
        <p:txBody>
          <a:bodyPr wrap="square" rtlCol="0">
            <a:spAutoFit/>
          </a:bodyPr>
          <a:lstStyle/>
          <a:p>
            <a:r>
              <a:rPr kumimoji="1" lang="en-US" altLang="ja-JP" sz="2400" dirty="0"/>
              <a:t>i-1 </a:t>
            </a:r>
            <a:r>
              <a:rPr kumimoji="1" lang="ja-JP" altLang="en-US" sz="2400" dirty="0"/>
              <a:t>個目まで</a:t>
            </a:r>
          </a:p>
        </p:txBody>
      </p:sp>
      <p:sp>
        <p:nvSpPr>
          <p:cNvPr id="2" name="テキスト ボックス 1">
            <a:extLst>
              <a:ext uri="{FF2B5EF4-FFF2-40B4-BE49-F238E27FC236}">
                <a16:creationId xmlns:a16="http://schemas.microsoft.com/office/drawing/2014/main" id="{152E1B10-B232-46CE-9E9F-F1C6C0CA9EA0}"/>
              </a:ext>
            </a:extLst>
          </p:cNvPr>
          <p:cNvSpPr txBox="1"/>
          <p:nvPr/>
        </p:nvSpPr>
        <p:spPr>
          <a:xfrm>
            <a:off x="2081751" y="3147370"/>
            <a:ext cx="279754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dirty="0"/>
              <a:t>品物</a:t>
            </a:r>
            <a:r>
              <a:rPr kumimoji="1" lang="en-US" altLang="ja-JP" sz="2400" dirty="0"/>
              <a:t>i-1</a:t>
            </a:r>
            <a:r>
              <a:rPr kumimoji="1" lang="ja-JP" altLang="en-US" sz="2400" dirty="0"/>
              <a:t>を加えない</a:t>
            </a:r>
          </a:p>
        </p:txBody>
      </p:sp>
      <p:sp>
        <p:nvSpPr>
          <p:cNvPr id="27" name="矢印: 下 26">
            <a:extLst>
              <a:ext uri="{FF2B5EF4-FFF2-40B4-BE49-F238E27FC236}">
                <a16:creationId xmlns:a16="http://schemas.microsoft.com/office/drawing/2014/main" id="{901D6CF6-7D45-44A6-92CC-EC39A871F193}"/>
              </a:ext>
            </a:extLst>
          </p:cNvPr>
          <p:cNvSpPr/>
          <p:nvPr/>
        </p:nvSpPr>
        <p:spPr>
          <a:xfrm rot="10800000">
            <a:off x="8317291" y="2791333"/>
            <a:ext cx="466157" cy="986456"/>
          </a:xfrm>
          <a:prstGeom prst="down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662EEEEF-5A8F-40A8-A626-81BDDA9CB551}"/>
              </a:ext>
            </a:extLst>
          </p:cNvPr>
          <p:cNvSpPr txBox="1"/>
          <p:nvPr/>
        </p:nvSpPr>
        <p:spPr>
          <a:xfrm>
            <a:off x="7312703" y="3147369"/>
            <a:ext cx="2475332"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400" dirty="0"/>
              <a:t>品物</a:t>
            </a:r>
            <a:r>
              <a:rPr kumimoji="1" lang="en-US" altLang="ja-JP" sz="2400" dirty="0"/>
              <a:t>i-1</a:t>
            </a:r>
            <a:r>
              <a:rPr kumimoji="1" lang="ja-JP" altLang="en-US" sz="2400" dirty="0"/>
              <a:t>を加える</a:t>
            </a:r>
          </a:p>
        </p:txBody>
      </p:sp>
      <p:sp>
        <p:nvSpPr>
          <p:cNvPr id="28" name="正方形/長方形 27">
            <a:extLst>
              <a:ext uri="{FF2B5EF4-FFF2-40B4-BE49-F238E27FC236}">
                <a16:creationId xmlns:a16="http://schemas.microsoft.com/office/drawing/2014/main" id="{29FE07F0-8A2F-4957-9DBD-75F1B307B79F}"/>
              </a:ext>
            </a:extLst>
          </p:cNvPr>
          <p:cNvSpPr/>
          <p:nvPr/>
        </p:nvSpPr>
        <p:spPr>
          <a:xfrm>
            <a:off x="6914344" y="4462201"/>
            <a:ext cx="3272050" cy="58477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ja-JP" sz="3200" dirty="0" err="1"/>
              <a:t>dfs</a:t>
            </a:r>
            <a:r>
              <a:rPr lang="en-US" altLang="ja-JP" sz="3200" dirty="0"/>
              <a:t>(i-1, j-w[i-1])</a:t>
            </a:r>
            <a:endParaRPr lang="ja-JP" altLang="en-US" sz="3200" dirty="0"/>
          </a:p>
        </p:txBody>
      </p:sp>
      <p:sp>
        <p:nvSpPr>
          <p:cNvPr id="29" name="正方形/長方形 28">
            <a:extLst>
              <a:ext uri="{FF2B5EF4-FFF2-40B4-BE49-F238E27FC236}">
                <a16:creationId xmlns:a16="http://schemas.microsoft.com/office/drawing/2014/main" id="{C9F944D5-CFF6-4064-8F66-6ECEF4650A3E}"/>
              </a:ext>
            </a:extLst>
          </p:cNvPr>
          <p:cNvSpPr/>
          <p:nvPr/>
        </p:nvSpPr>
        <p:spPr>
          <a:xfrm>
            <a:off x="2556339" y="4462202"/>
            <a:ext cx="1944763" cy="58477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ja-JP" sz="3200" dirty="0" err="1"/>
              <a:t>dfs</a:t>
            </a:r>
            <a:r>
              <a:rPr lang="en-US" altLang="ja-JP" sz="3200" dirty="0"/>
              <a:t>(i-1, j)</a:t>
            </a:r>
            <a:endParaRPr lang="ja-JP" altLang="en-US" sz="3200" dirty="0"/>
          </a:p>
        </p:txBody>
      </p:sp>
      <p:sp>
        <p:nvSpPr>
          <p:cNvPr id="30" name="正方形/長方形 29">
            <a:extLst>
              <a:ext uri="{FF2B5EF4-FFF2-40B4-BE49-F238E27FC236}">
                <a16:creationId xmlns:a16="http://schemas.microsoft.com/office/drawing/2014/main" id="{9811C4B8-497A-4C8A-9979-3391449673E2}"/>
              </a:ext>
            </a:extLst>
          </p:cNvPr>
          <p:cNvSpPr/>
          <p:nvPr/>
        </p:nvSpPr>
        <p:spPr>
          <a:xfrm>
            <a:off x="2508143" y="1537737"/>
            <a:ext cx="1944763" cy="58477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ja-JP" sz="3200" dirty="0" err="1"/>
              <a:t>dfs</a:t>
            </a:r>
            <a:r>
              <a:rPr lang="en-US" altLang="ja-JP" sz="3200" dirty="0"/>
              <a:t>(i-1, j)</a:t>
            </a:r>
            <a:endParaRPr lang="ja-JP" altLang="en-US" sz="3200" dirty="0"/>
          </a:p>
        </p:txBody>
      </p:sp>
      <p:sp>
        <p:nvSpPr>
          <p:cNvPr id="31" name="正方形/長方形 30">
            <a:extLst>
              <a:ext uri="{FF2B5EF4-FFF2-40B4-BE49-F238E27FC236}">
                <a16:creationId xmlns:a16="http://schemas.microsoft.com/office/drawing/2014/main" id="{2361131C-0D50-46FC-8134-01B4641195A0}"/>
              </a:ext>
            </a:extLst>
          </p:cNvPr>
          <p:cNvSpPr/>
          <p:nvPr/>
        </p:nvSpPr>
        <p:spPr>
          <a:xfrm>
            <a:off x="6453480" y="1537736"/>
            <a:ext cx="4193777" cy="58477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ja-JP" sz="3200" dirty="0" err="1"/>
              <a:t>dfs</a:t>
            </a:r>
            <a:r>
              <a:rPr lang="en-US" altLang="ja-JP" sz="3200" dirty="0"/>
              <a:t>(i-1, j-w[i-1])+v[</a:t>
            </a:r>
            <a:r>
              <a:rPr lang="en-US" altLang="ja-JP" sz="3200" dirty="0" err="1"/>
              <a:t>i</a:t>
            </a:r>
            <a:r>
              <a:rPr lang="en-US" altLang="ja-JP" sz="3200" dirty="0"/>
              <a:t>]</a:t>
            </a:r>
            <a:endParaRPr lang="ja-JP" altLang="en-US" sz="3200" dirty="0"/>
          </a:p>
        </p:txBody>
      </p:sp>
      <p:sp>
        <p:nvSpPr>
          <p:cNvPr id="3" name="正方形/長方形 2">
            <a:extLst>
              <a:ext uri="{FF2B5EF4-FFF2-40B4-BE49-F238E27FC236}">
                <a16:creationId xmlns:a16="http://schemas.microsoft.com/office/drawing/2014/main" id="{8A621841-6E15-41EC-AB74-DC68399104FF}"/>
              </a:ext>
            </a:extLst>
          </p:cNvPr>
          <p:cNvSpPr/>
          <p:nvPr/>
        </p:nvSpPr>
        <p:spPr>
          <a:xfrm>
            <a:off x="1606963" y="1217209"/>
            <a:ext cx="9268402" cy="1178590"/>
          </a:xfrm>
          <a:prstGeom prst="rect">
            <a:avLst/>
          </a:prstGeom>
          <a:noFill/>
          <a:ln w="3810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BD668E8-61BC-4B97-9C01-1B6E3098F549}"/>
              </a:ext>
            </a:extLst>
          </p:cNvPr>
          <p:cNvSpPr/>
          <p:nvPr/>
        </p:nvSpPr>
        <p:spPr>
          <a:xfrm>
            <a:off x="1843299" y="781830"/>
            <a:ext cx="1539204" cy="58477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ja-JP" sz="3200" dirty="0" err="1"/>
              <a:t>dfs</a:t>
            </a:r>
            <a:r>
              <a:rPr lang="en-US" altLang="ja-JP" sz="3200" dirty="0"/>
              <a:t>(</a:t>
            </a:r>
            <a:r>
              <a:rPr lang="en-US" altLang="ja-JP" sz="3200" dirty="0" err="1"/>
              <a:t>i</a:t>
            </a:r>
            <a:r>
              <a:rPr lang="en-US" altLang="ja-JP" sz="3200" dirty="0"/>
              <a:t>, j)</a:t>
            </a:r>
            <a:endParaRPr lang="ja-JP" altLang="en-US" sz="3200" dirty="0"/>
          </a:p>
        </p:txBody>
      </p:sp>
      <p:sp>
        <p:nvSpPr>
          <p:cNvPr id="5" name="テキスト ボックス 4">
            <a:extLst>
              <a:ext uri="{FF2B5EF4-FFF2-40B4-BE49-F238E27FC236}">
                <a16:creationId xmlns:a16="http://schemas.microsoft.com/office/drawing/2014/main" id="{2C05284E-59BF-46F4-81CD-FDE22BAC6EE9}"/>
              </a:ext>
            </a:extLst>
          </p:cNvPr>
          <p:cNvSpPr txBox="1"/>
          <p:nvPr/>
        </p:nvSpPr>
        <p:spPr>
          <a:xfrm>
            <a:off x="5164111" y="1537736"/>
            <a:ext cx="779488" cy="584775"/>
          </a:xfrm>
          <a:prstGeom prst="rect">
            <a:avLst/>
          </a:prstGeom>
          <a:noFill/>
        </p:spPr>
        <p:txBody>
          <a:bodyPr wrap="square" rtlCol="0">
            <a:spAutoFit/>
          </a:bodyPr>
          <a:lstStyle/>
          <a:p>
            <a:r>
              <a:rPr kumimoji="1" lang="en-US" altLang="ja-JP" sz="3200" dirty="0"/>
              <a:t>or</a:t>
            </a:r>
            <a:endParaRPr kumimoji="1" lang="ja-JP" altLang="en-US" sz="3200" dirty="0"/>
          </a:p>
        </p:txBody>
      </p:sp>
      <p:sp>
        <p:nvSpPr>
          <p:cNvPr id="8" name="四角形: 角を丸くする 7">
            <a:extLst>
              <a:ext uri="{FF2B5EF4-FFF2-40B4-BE49-F238E27FC236}">
                <a16:creationId xmlns:a16="http://schemas.microsoft.com/office/drawing/2014/main" id="{4CF9C6F9-98E9-425D-8DB3-2D63559F9693}"/>
              </a:ext>
            </a:extLst>
          </p:cNvPr>
          <p:cNvSpPr/>
          <p:nvPr/>
        </p:nvSpPr>
        <p:spPr>
          <a:xfrm>
            <a:off x="1083862" y="1537736"/>
            <a:ext cx="914400" cy="5847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dirty="0"/>
              <a:t>max</a:t>
            </a:r>
            <a:endParaRPr lang="ja-JP" altLang="en-US" sz="2400" dirty="0"/>
          </a:p>
        </p:txBody>
      </p:sp>
      <p:sp>
        <p:nvSpPr>
          <p:cNvPr id="9" name="テキスト ボックス 8">
            <a:extLst>
              <a:ext uri="{FF2B5EF4-FFF2-40B4-BE49-F238E27FC236}">
                <a16:creationId xmlns:a16="http://schemas.microsoft.com/office/drawing/2014/main" id="{7C117F7F-9865-4BA2-92F7-392350951642}"/>
              </a:ext>
            </a:extLst>
          </p:cNvPr>
          <p:cNvSpPr txBox="1"/>
          <p:nvPr/>
        </p:nvSpPr>
        <p:spPr>
          <a:xfrm>
            <a:off x="6572505" y="5521025"/>
            <a:ext cx="4421885" cy="646331"/>
          </a:xfrm>
          <a:prstGeom prst="rect">
            <a:avLst/>
          </a:prstGeom>
          <a:noFill/>
        </p:spPr>
        <p:txBody>
          <a:bodyPr wrap="square" rtlCol="0">
            <a:spAutoFit/>
          </a:bodyPr>
          <a:lstStyle/>
          <a:p>
            <a:r>
              <a:rPr kumimoji="1" lang="en-US" altLang="ja-JP" dirty="0"/>
              <a:t>j – w[i</a:t>
            </a:r>
            <a:r>
              <a:rPr lang="en-US" altLang="ja-JP" dirty="0"/>
              <a:t>-1]</a:t>
            </a:r>
            <a:r>
              <a:rPr lang="ja-JP" altLang="en-US" dirty="0" err="1"/>
              <a:t>が負に</a:t>
            </a:r>
            <a:r>
              <a:rPr lang="ja-JP" altLang="en-US" dirty="0"/>
              <a:t>なると容量オーバーになるため</a:t>
            </a:r>
            <a:r>
              <a:rPr lang="en-US" altLang="ja-JP" dirty="0"/>
              <a:t>,</a:t>
            </a:r>
            <a:r>
              <a:rPr lang="ja-JP" altLang="en-US" dirty="0"/>
              <a:t>そのときは処理しない</a:t>
            </a:r>
            <a:endParaRPr kumimoji="1" lang="ja-JP" altLang="en-US" dirty="0"/>
          </a:p>
        </p:txBody>
      </p:sp>
    </p:spTree>
    <p:extLst>
      <p:ext uri="{BB962C8B-B14F-4D97-AF65-F5344CB8AC3E}">
        <p14:creationId xmlns:p14="http://schemas.microsoft.com/office/powerpoint/2010/main" val="436489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B0EF00-BC83-4AB7-B21E-550160C9BCE2}"/>
              </a:ext>
            </a:extLst>
          </p:cNvPr>
          <p:cNvSpPr>
            <a:spLocks noGrp="1"/>
          </p:cNvSpPr>
          <p:nvPr>
            <p:ph type="title"/>
          </p:nvPr>
        </p:nvSpPr>
        <p:spPr/>
        <p:txBody>
          <a:bodyPr/>
          <a:lstStyle/>
          <a:p>
            <a:r>
              <a:rPr lang="en-US" altLang="ja-JP" dirty="0"/>
              <a:t>01</a:t>
            </a:r>
            <a:r>
              <a:rPr lang="ja-JP" altLang="en-US" dirty="0"/>
              <a:t>ナップサック問題</a:t>
            </a:r>
            <a:r>
              <a:rPr lang="en-US" altLang="ja-JP" dirty="0"/>
              <a:t>: </a:t>
            </a:r>
            <a:r>
              <a:rPr lang="ja-JP" altLang="en-US" dirty="0"/>
              <a:t>ナイーブ実装</a:t>
            </a:r>
            <a:endParaRPr kumimoji="1" lang="ja-JP" altLang="en-US" dirty="0"/>
          </a:p>
        </p:txBody>
      </p:sp>
      <p:sp>
        <p:nvSpPr>
          <p:cNvPr id="3" name="コンテンツ プレースホルダー 2">
            <a:extLst>
              <a:ext uri="{FF2B5EF4-FFF2-40B4-BE49-F238E27FC236}">
                <a16:creationId xmlns:a16="http://schemas.microsoft.com/office/drawing/2014/main" id="{30141CC5-7D22-444B-8491-B364758627C0}"/>
              </a:ext>
            </a:extLst>
          </p:cNvPr>
          <p:cNvSpPr>
            <a:spLocks noGrp="1"/>
          </p:cNvSpPr>
          <p:nvPr>
            <p:ph idx="1"/>
          </p:nvPr>
        </p:nvSpPr>
        <p:spPr/>
        <p:txBody>
          <a:bodyPr/>
          <a:lstStyle/>
          <a:p>
            <a:pPr marL="0" indent="0" algn="ctr">
              <a:buNone/>
            </a:pPr>
            <a:r>
              <a:rPr lang="en-US" altLang="ja-JP" sz="3600" dirty="0">
                <a:solidFill>
                  <a:srgbClr val="0000FF"/>
                </a:solidFill>
                <a:latin typeface="Consolas" panose="020B0609020204030204" pitchFamily="49" charset="0"/>
              </a:rPr>
              <a:t>int</a:t>
            </a:r>
            <a:r>
              <a:rPr lang="en-US" altLang="ja-JP" sz="3600" dirty="0">
                <a:latin typeface="Consolas" panose="020B0609020204030204" pitchFamily="49" charset="0"/>
              </a:rPr>
              <a:t> </a:t>
            </a:r>
            <a:r>
              <a:rPr lang="en-US" altLang="ja-JP" sz="3600" dirty="0" err="1">
                <a:latin typeface="Consolas" panose="020B0609020204030204" pitchFamily="49" charset="0"/>
              </a:rPr>
              <a:t>dfs</a:t>
            </a:r>
            <a:r>
              <a:rPr lang="en-US" altLang="ja-JP" sz="3600" dirty="0">
                <a:latin typeface="Consolas" panose="020B0609020204030204" pitchFamily="49" charset="0"/>
              </a:rPr>
              <a:t>(</a:t>
            </a:r>
            <a:r>
              <a:rPr lang="en-US" altLang="ja-JP" sz="3600" dirty="0">
                <a:solidFill>
                  <a:srgbClr val="0000FF"/>
                </a:solidFill>
                <a:latin typeface="Consolas" panose="020B0609020204030204" pitchFamily="49" charset="0"/>
              </a:rPr>
              <a:t>int</a:t>
            </a:r>
            <a:r>
              <a:rPr lang="en-US" altLang="ja-JP" sz="3600" dirty="0">
                <a:latin typeface="Consolas" panose="020B0609020204030204" pitchFamily="49" charset="0"/>
              </a:rPr>
              <a:t> </a:t>
            </a:r>
            <a:r>
              <a:rPr lang="en-US" altLang="ja-JP" sz="3600" dirty="0" err="1">
                <a:latin typeface="Consolas" panose="020B0609020204030204" pitchFamily="49" charset="0"/>
              </a:rPr>
              <a:t>i</a:t>
            </a:r>
            <a:r>
              <a:rPr lang="en-US" altLang="ja-JP" sz="3600" dirty="0">
                <a:latin typeface="Consolas" panose="020B0609020204030204" pitchFamily="49" charset="0"/>
              </a:rPr>
              <a:t>, </a:t>
            </a:r>
            <a:r>
              <a:rPr lang="en-US" altLang="ja-JP" sz="3600" dirty="0">
                <a:solidFill>
                  <a:srgbClr val="0000FF"/>
                </a:solidFill>
                <a:latin typeface="Consolas" panose="020B0609020204030204" pitchFamily="49" charset="0"/>
              </a:rPr>
              <a:t>int</a:t>
            </a:r>
            <a:r>
              <a:rPr lang="en-US" altLang="ja-JP" sz="3600" dirty="0">
                <a:latin typeface="Consolas" panose="020B0609020204030204" pitchFamily="49" charset="0"/>
              </a:rPr>
              <a:t> j)</a:t>
            </a:r>
          </a:p>
          <a:p>
            <a:pPr marL="0" indent="0">
              <a:buNone/>
            </a:pPr>
            <a:r>
              <a:rPr lang="en-US" altLang="ja-JP" dirty="0" err="1"/>
              <a:t>i</a:t>
            </a:r>
            <a:r>
              <a:rPr lang="ja-JP" altLang="en-US" dirty="0"/>
              <a:t>個目まで見たときに</a:t>
            </a:r>
            <a:r>
              <a:rPr lang="en-US" altLang="ja-JP" dirty="0"/>
              <a:t>,</a:t>
            </a:r>
          </a:p>
          <a:p>
            <a:pPr marL="0" indent="0">
              <a:buNone/>
            </a:pPr>
            <a:r>
              <a:rPr lang="ja-JP" altLang="en-US" dirty="0"/>
              <a:t>容量</a:t>
            </a:r>
            <a:r>
              <a:rPr lang="en-US" altLang="ja-JP" dirty="0"/>
              <a:t>j</a:t>
            </a:r>
            <a:r>
              <a:rPr lang="ja-JP" altLang="en-US" dirty="0"/>
              <a:t>のナップサックに入れられる価値の最大値</a:t>
            </a:r>
            <a:endParaRPr lang="en-US" altLang="ja-JP" dirty="0"/>
          </a:p>
          <a:p>
            <a:pPr marL="0" indent="0">
              <a:buNone/>
            </a:pPr>
            <a:endParaRPr lang="en-US" altLang="ja-JP" dirty="0"/>
          </a:p>
          <a:p>
            <a:pPr marL="0" indent="0">
              <a:buNone/>
            </a:pPr>
            <a:r>
              <a:rPr lang="en-US" altLang="ja-JP" dirty="0"/>
              <a:t>j – w[i-1] &lt; 0 : </a:t>
            </a:r>
            <a:r>
              <a:rPr lang="ja-JP" altLang="en-US" dirty="0"/>
              <a:t>重さ</a:t>
            </a:r>
            <a:r>
              <a:rPr lang="en-US" altLang="ja-JP" dirty="0"/>
              <a:t>w[i-1]</a:t>
            </a:r>
            <a:r>
              <a:rPr lang="ja-JP" altLang="en-US" dirty="0"/>
              <a:t>の品物は入らない</a:t>
            </a:r>
            <a:endParaRPr lang="en-US" altLang="ja-JP" dirty="0"/>
          </a:p>
          <a:p>
            <a:pPr>
              <a:buFont typeface="Wingdings" panose="05000000000000000000" pitchFamily="2" charset="2"/>
              <a:buChar char="Ø"/>
            </a:pPr>
            <a:r>
              <a:rPr lang="en-US" altLang="ja-JP" dirty="0" err="1"/>
              <a:t>dfs</a:t>
            </a:r>
            <a:r>
              <a:rPr lang="en-US" altLang="ja-JP" dirty="0"/>
              <a:t>(</a:t>
            </a:r>
            <a:r>
              <a:rPr lang="en-US" altLang="ja-JP" dirty="0" err="1"/>
              <a:t>i</a:t>
            </a:r>
            <a:r>
              <a:rPr lang="en-US" altLang="ja-JP" dirty="0"/>
              <a:t> – 1, j)</a:t>
            </a:r>
            <a:r>
              <a:rPr lang="ja-JP" altLang="en-US" dirty="0"/>
              <a:t>を返す</a:t>
            </a:r>
            <a:endParaRPr lang="en-US" altLang="ja-JP" dirty="0"/>
          </a:p>
          <a:p>
            <a:pPr marL="0" indent="0">
              <a:buNone/>
            </a:pPr>
            <a:r>
              <a:rPr lang="en-US" altLang="ja-JP" dirty="0"/>
              <a:t>j – w[</a:t>
            </a:r>
            <a:r>
              <a:rPr lang="en-US" altLang="ja-JP" dirty="0" err="1"/>
              <a:t>i</a:t>
            </a:r>
            <a:r>
              <a:rPr lang="en-US" altLang="ja-JP" dirty="0"/>
              <a:t>] </a:t>
            </a:r>
            <a:r>
              <a:rPr lang="ja-JP" altLang="en-US"/>
              <a:t>≧ </a:t>
            </a:r>
            <a:r>
              <a:rPr lang="en-US" altLang="ja-JP"/>
              <a:t>0</a:t>
            </a:r>
            <a:r>
              <a:rPr lang="ja-JP" altLang="en-US" dirty="0"/>
              <a:t> </a:t>
            </a:r>
            <a:r>
              <a:rPr lang="en-US" altLang="ja-JP" dirty="0"/>
              <a:t>: </a:t>
            </a:r>
            <a:r>
              <a:rPr lang="ja-JP" altLang="en-US" dirty="0"/>
              <a:t>重さ</a:t>
            </a:r>
            <a:r>
              <a:rPr lang="en-US" altLang="ja-JP" dirty="0"/>
              <a:t>w[</a:t>
            </a:r>
            <a:r>
              <a:rPr lang="en-US" altLang="ja-JP" dirty="0" err="1"/>
              <a:t>i</a:t>
            </a:r>
            <a:r>
              <a:rPr lang="en-US" altLang="ja-JP" dirty="0"/>
              <a:t>]</a:t>
            </a:r>
            <a:r>
              <a:rPr lang="ja-JP" altLang="en-US" dirty="0"/>
              <a:t>の品物を入れられる</a:t>
            </a:r>
            <a:endParaRPr lang="en-US" altLang="ja-JP" dirty="0"/>
          </a:p>
          <a:p>
            <a:pPr>
              <a:buFont typeface="Wingdings" panose="05000000000000000000" pitchFamily="2" charset="2"/>
              <a:buChar char="Ø"/>
            </a:pPr>
            <a:r>
              <a:rPr lang="en-US" altLang="ja-JP" dirty="0" err="1"/>
              <a:t>dfs</a:t>
            </a:r>
            <a:r>
              <a:rPr lang="en-US" altLang="ja-JP" dirty="0"/>
              <a:t>(</a:t>
            </a:r>
            <a:r>
              <a:rPr lang="en-US" altLang="ja-JP" dirty="0" err="1"/>
              <a:t>i</a:t>
            </a:r>
            <a:r>
              <a:rPr lang="en-US" altLang="ja-JP" dirty="0"/>
              <a:t> – 1, j), </a:t>
            </a:r>
            <a:r>
              <a:rPr lang="en-US" altLang="ja-JP" dirty="0" err="1"/>
              <a:t>dfs</a:t>
            </a:r>
            <a:r>
              <a:rPr lang="en-US" altLang="ja-JP" dirty="0"/>
              <a:t>(</a:t>
            </a:r>
            <a:r>
              <a:rPr lang="en-US" altLang="ja-JP" dirty="0" err="1"/>
              <a:t>i</a:t>
            </a:r>
            <a:r>
              <a:rPr lang="en-US" altLang="ja-JP" dirty="0"/>
              <a:t> – 1, j – a[i-1]) + v[i-1]</a:t>
            </a:r>
            <a:r>
              <a:rPr lang="ja-JP" altLang="en-US" dirty="0"/>
              <a:t>のうち大きい方を返す</a:t>
            </a:r>
            <a:r>
              <a:rPr lang="en-US" altLang="ja-JP" dirty="0"/>
              <a:t> </a:t>
            </a:r>
          </a:p>
          <a:p>
            <a:endParaRPr kumimoji="1" lang="ja-JP" altLang="en-US" dirty="0"/>
          </a:p>
        </p:txBody>
      </p:sp>
    </p:spTree>
    <p:extLst>
      <p:ext uri="{BB962C8B-B14F-4D97-AF65-F5344CB8AC3E}">
        <p14:creationId xmlns:p14="http://schemas.microsoft.com/office/powerpoint/2010/main" val="2119342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DECEB01-6A27-4421-A970-64544344D994}"/>
              </a:ext>
            </a:extLst>
          </p:cNvPr>
          <p:cNvSpPr/>
          <p:nvPr/>
        </p:nvSpPr>
        <p:spPr>
          <a:xfrm>
            <a:off x="1031822" y="428178"/>
            <a:ext cx="8981608" cy="6001643"/>
          </a:xfrm>
          <a:prstGeom prst="rect">
            <a:avLst/>
          </a:prstGeom>
        </p:spPr>
        <p:txBody>
          <a:bodyPr wrap="square">
            <a:spAutoFit/>
          </a:bodyPr>
          <a:lstStyle/>
          <a:p>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dfs</a:t>
            </a:r>
            <a:r>
              <a:rPr lang="en-US" altLang="ja-JP" sz="2400" dirty="0">
                <a:solidFill>
                  <a:srgbClr val="000000"/>
                </a:solidFill>
                <a:latin typeface="Consolas" panose="020B0609020204030204" pitchFamily="49" charset="0"/>
              </a:rPr>
              <a:t>(</a:t>
            </a: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j)</a:t>
            </a:r>
          </a:p>
          <a:p>
            <a:r>
              <a:rPr lang="en-US" altLang="ja-JP" sz="2400" dirty="0">
                <a:solidFill>
                  <a:srgbClr val="000000"/>
                </a:solidFill>
                <a:latin typeface="Consolas" panose="020B0609020204030204" pitchFamily="49" charset="0"/>
              </a:rPr>
              <a:t>{</a:t>
            </a:r>
          </a:p>
          <a:p>
            <a:pPr lvl="1"/>
            <a:r>
              <a:rPr lang="en-US" altLang="ja-JP" sz="2400" dirty="0">
                <a:solidFill>
                  <a:srgbClr val="008000"/>
                </a:solidFill>
                <a:latin typeface="Consolas" panose="020B0609020204030204" pitchFamily="49" charset="0"/>
              </a:rPr>
              <a:t>// </a:t>
            </a:r>
            <a:r>
              <a:rPr lang="ja-JP" altLang="en-US" sz="2400" dirty="0">
                <a:solidFill>
                  <a:srgbClr val="008000"/>
                </a:solidFill>
                <a:latin typeface="Consolas" panose="020B0609020204030204" pitchFamily="49" charset="0"/>
              </a:rPr>
              <a:t>何も選んでいないとき</a:t>
            </a:r>
            <a:r>
              <a:rPr lang="en-US" altLang="ja-JP" sz="2400" dirty="0">
                <a:solidFill>
                  <a:srgbClr val="008000"/>
                </a:solidFill>
                <a:latin typeface="Consolas" panose="020B0609020204030204" pitchFamily="49" charset="0"/>
              </a:rPr>
              <a:t>,</a:t>
            </a:r>
            <a:r>
              <a:rPr lang="ja-JP" altLang="en-US" sz="2400" dirty="0">
                <a:solidFill>
                  <a:srgbClr val="008000"/>
                </a:solidFill>
                <a:latin typeface="Consolas" panose="020B0609020204030204" pitchFamily="49" charset="0"/>
              </a:rPr>
              <a:t>価値は</a:t>
            </a:r>
            <a:r>
              <a:rPr lang="en-US" altLang="ja-JP" sz="2400" dirty="0">
                <a:solidFill>
                  <a:srgbClr val="008000"/>
                </a:solidFill>
                <a:latin typeface="Consolas" panose="020B0609020204030204" pitchFamily="49" charset="0"/>
              </a:rPr>
              <a:t>0</a:t>
            </a:r>
            <a:endParaRPr lang="en-US" altLang="ja-JP" sz="2400" dirty="0">
              <a:solidFill>
                <a:srgbClr val="000000"/>
              </a:solidFill>
              <a:latin typeface="Consolas" panose="020B0609020204030204" pitchFamily="49" charset="0"/>
            </a:endParaRPr>
          </a:p>
          <a:p>
            <a:pPr lvl="1"/>
            <a:r>
              <a:rPr lang="en-US" altLang="ja-JP" sz="2400" dirty="0">
                <a:solidFill>
                  <a:srgbClr val="0000FF"/>
                </a:solidFill>
                <a:latin typeface="Consolas" panose="020B0609020204030204" pitchFamily="49" charset="0"/>
              </a:rPr>
              <a:t>if</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return</a:t>
            </a:r>
            <a:r>
              <a:rPr lang="en-US" altLang="ja-JP" sz="2400" dirty="0">
                <a:solidFill>
                  <a:srgbClr val="000000"/>
                </a:solidFill>
                <a:latin typeface="Consolas" panose="020B0609020204030204" pitchFamily="49" charset="0"/>
              </a:rPr>
              <a:t>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a:t>
            </a:r>
          </a:p>
          <a:p>
            <a:pPr lvl="1"/>
            <a:br>
              <a:rPr lang="en-US" altLang="ja-JP" sz="2400" dirty="0">
                <a:solidFill>
                  <a:srgbClr val="000000"/>
                </a:solidFill>
                <a:latin typeface="Consolas" panose="020B0609020204030204" pitchFamily="49" charset="0"/>
              </a:rPr>
            </a:b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notuse</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1</a:t>
            </a:r>
            <a:r>
              <a:rPr lang="en-US" altLang="ja-JP" sz="2400" dirty="0">
                <a:solidFill>
                  <a:srgbClr val="000000"/>
                </a:solidFill>
                <a:latin typeface="Consolas" panose="020B0609020204030204" pitchFamily="49" charset="0"/>
              </a:rPr>
              <a:t>, use = -</a:t>
            </a:r>
            <a:r>
              <a:rPr lang="en-US" altLang="ja-JP" sz="2400" dirty="0">
                <a:solidFill>
                  <a:srgbClr val="09885A"/>
                </a:solidFill>
                <a:latin typeface="Consolas" panose="020B0609020204030204" pitchFamily="49" charset="0"/>
              </a:rPr>
              <a:t>1</a:t>
            </a:r>
            <a:r>
              <a:rPr lang="en-US" altLang="ja-JP" sz="2400" dirty="0">
                <a:solidFill>
                  <a:srgbClr val="000000"/>
                </a:solidFill>
                <a:latin typeface="Consolas" panose="020B0609020204030204" pitchFamily="49" charset="0"/>
              </a:rPr>
              <a:t>;</a:t>
            </a:r>
          </a:p>
          <a:p>
            <a:pPr lvl="1"/>
            <a:r>
              <a:rPr lang="en-US" altLang="ja-JP" sz="2400" dirty="0">
                <a:solidFill>
                  <a:srgbClr val="008000"/>
                </a:solidFill>
                <a:latin typeface="Consolas" panose="020B0609020204030204" pitchFamily="49" charset="0"/>
              </a:rPr>
              <a:t>// </a:t>
            </a:r>
            <a:r>
              <a:rPr lang="en-US" altLang="ja-JP" sz="2400" dirty="0" err="1">
                <a:solidFill>
                  <a:srgbClr val="008000"/>
                </a:solidFill>
                <a:latin typeface="Consolas" panose="020B0609020204030204" pitchFamily="49" charset="0"/>
              </a:rPr>
              <a:t>i</a:t>
            </a:r>
            <a:r>
              <a:rPr lang="ja-JP" altLang="en-US" sz="2400" dirty="0">
                <a:solidFill>
                  <a:srgbClr val="008000"/>
                </a:solidFill>
                <a:latin typeface="Consolas" panose="020B0609020204030204" pitchFamily="49" charset="0"/>
              </a:rPr>
              <a:t>個目の品物を選ばない場合</a:t>
            </a:r>
            <a:endParaRPr lang="ja-JP" altLang="en-US" sz="2400" dirty="0">
              <a:solidFill>
                <a:srgbClr val="000000"/>
              </a:solidFill>
              <a:latin typeface="Consolas" panose="020B0609020204030204" pitchFamily="49" charset="0"/>
            </a:endParaRPr>
          </a:p>
          <a:p>
            <a:pPr lvl="1"/>
            <a:r>
              <a:rPr lang="en-US" altLang="ja-JP" sz="2400" dirty="0" err="1">
                <a:solidFill>
                  <a:srgbClr val="000000"/>
                </a:solidFill>
                <a:latin typeface="Consolas" panose="020B0609020204030204" pitchFamily="49" charset="0"/>
              </a:rPr>
              <a:t>notuse</a:t>
            </a:r>
            <a:r>
              <a:rPr lang="en-US" altLang="ja-JP" sz="2400" dirty="0">
                <a:solidFill>
                  <a:srgbClr val="000000"/>
                </a:solidFill>
                <a:latin typeface="Consolas" panose="020B0609020204030204" pitchFamily="49" charset="0"/>
              </a:rPr>
              <a:t> = </a:t>
            </a:r>
            <a:r>
              <a:rPr lang="en-US" altLang="ja-JP" sz="2400" dirty="0" err="1">
                <a:solidFill>
                  <a:srgbClr val="000000"/>
                </a:solidFill>
                <a:latin typeface="Consolas" panose="020B0609020204030204" pitchFamily="49" charset="0"/>
              </a:rPr>
              <a:t>dfs</a:t>
            </a:r>
            <a:r>
              <a:rPr lang="en-US" altLang="ja-JP" sz="2400" dirty="0">
                <a:solidFill>
                  <a:srgbClr val="000000"/>
                </a:solidFill>
                <a:latin typeface="Consolas" panose="020B0609020204030204" pitchFamily="49" charset="0"/>
              </a:rPr>
              <a:t>(</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1</a:t>
            </a:r>
            <a:r>
              <a:rPr lang="en-US" altLang="ja-JP" sz="2400" dirty="0">
                <a:solidFill>
                  <a:srgbClr val="000000"/>
                </a:solidFill>
                <a:latin typeface="Consolas" panose="020B0609020204030204" pitchFamily="49" charset="0"/>
              </a:rPr>
              <a:t>, j);</a:t>
            </a:r>
          </a:p>
          <a:p>
            <a:pPr lvl="1"/>
            <a:br>
              <a:rPr lang="en-US" altLang="ja-JP" sz="2400" dirty="0">
                <a:solidFill>
                  <a:srgbClr val="000000"/>
                </a:solidFill>
                <a:latin typeface="Consolas" panose="020B0609020204030204" pitchFamily="49" charset="0"/>
              </a:rPr>
            </a:br>
            <a:r>
              <a:rPr lang="en-US" altLang="ja-JP" sz="2400" dirty="0">
                <a:solidFill>
                  <a:srgbClr val="008000"/>
                </a:solidFill>
                <a:latin typeface="Consolas" panose="020B0609020204030204" pitchFamily="49" charset="0"/>
              </a:rPr>
              <a:t>// </a:t>
            </a:r>
            <a:r>
              <a:rPr lang="en-US" altLang="ja-JP" sz="2400" dirty="0" err="1">
                <a:solidFill>
                  <a:srgbClr val="008000"/>
                </a:solidFill>
                <a:latin typeface="Consolas" panose="020B0609020204030204" pitchFamily="49" charset="0"/>
              </a:rPr>
              <a:t>i</a:t>
            </a:r>
            <a:r>
              <a:rPr lang="ja-JP" altLang="en-US" sz="2400" dirty="0">
                <a:solidFill>
                  <a:srgbClr val="008000"/>
                </a:solidFill>
                <a:latin typeface="Consolas" panose="020B0609020204030204" pitchFamily="49" charset="0"/>
              </a:rPr>
              <a:t>個目の品物を選ぶ場合</a:t>
            </a:r>
            <a:endParaRPr lang="ja-JP" altLang="en-US" sz="2400" dirty="0">
              <a:solidFill>
                <a:srgbClr val="000000"/>
              </a:solidFill>
              <a:latin typeface="Consolas" panose="020B0609020204030204" pitchFamily="49" charset="0"/>
            </a:endParaRPr>
          </a:p>
          <a:p>
            <a:pPr lvl="1"/>
            <a:r>
              <a:rPr lang="en-US" altLang="ja-JP" sz="2400" dirty="0">
                <a:solidFill>
                  <a:srgbClr val="0000FF"/>
                </a:solidFill>
                <a:latin typeface="Consolas" panose="020B0609020204030204" pitchFamily="49" charset="0"/>
              </a:rPr>
              <a:t>if</a:t>
            </a:r>
            <a:r>
              <a:rPr lang="en-US" altLang="ja-JP" sz="2400" dirty="0">
                <a:solidFill>
                  <a:srgbClr val="000000"/>
                </a:solidFill>
                <a:latin typeface="Consolas" panose="020B0609020204030204" pitchFamily="49" charset="0"/>
              </a:rPr>
              <a:t> (j - w[</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1</a:t>
            </a:r>
            <a:r>
              <a:rPr lang="en-US" altLang="ja-JP" sz="2400" dirty="0">
                <a:solidFill>
                  <a:srgbClr val="000000"/>
                </a:solidFill>
                <a:latin typeface="Consolas" panose="020B0609020204030204" pitchFamily="49" charset="0"/>
              </a:rPr>
              <a:t>] &gt;=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a:t>
            </a:r>
          </a:p>
          <a:p>
            <a:pPr lvl="2"/>
            <a:r>
              <a:rPr lang="en-US" altLang="ja-JP" sz="2400" dirty="0">
                <a:solidFill>
                  <a:srgbClr val="000000"/>
                </a:solidFill>
                <a:latin typeface="Consolas" panose="020B0609020204030204" pitchFamily="49" charset="0"/>
              </a:rPr>
              <a:t>use = </a:t>
            </a:r>
            <a:r>
              <a:rPr lang="en-US" altLang="ja-JP" sz="2400" dirty="0" err="1">
                <a:solidFill>
                  <a:srgbClr val="000000"/>
                </a:solidFill>
                <a:latin typeface="Consolas" panose="020B0609020204030204" pitchFamily="49" charset="0"/>
              </a:rPr>
              <a:t>dfs</a:t>
            </a:r>
            <a:r>
              <a:rPr lang="en-US" altLang="ja-JP" sz="2400" dirty="0">
                <a:solidFill>
                  <a:srgbClr val="000000"/>
                </a:solidFill>
                <a:latin typeface="Consolas" panose="020B0609020204030204" pitchFamily="49" charset="0"/>
              </a:rPr>
              <a:t>(</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1</a:t>
            </a:r>
            <a:r>
              <a:rPr lang="en-US" altLang="ja-JP" sz="2400" dirty="0">
                <a:solidFill>
                  <a:srgbClr val="000000"/>
                </a:solidFill>
                <a:latin typeface="Consolas" panose="020B0609020204030204" pitchFamily="49" charset="0"/>
              </a:rPr>
              <a:t>, j - w[</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1</a:t>
            </a:r>
            <a:r>
              <a:rPr lang="en-US" altLang="ja-JP" sz="2400" dirty="0">
                <a:solidFill>
                  <a:srgbClr val="000000"/>
                </a:solidFill>
                <a:latin typeface="Consolas" panose="020B0609020204030204" pitchFamily="49" charset="0"/>
              </a:rPr>
              <a:t>]) + v[</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1</a:t>
            </a:r>
            <a:r>
              <a:rPr lang="en-US" altLang="ja-JP" sz="2400" dirty="0">
                <a:solidFill>
                  <a:srgbClr val="000000"/>
                </a:solidFill>
                <a:latin typeface="Consolas" panose="020B0609020204030204" pitchFamily="49" charset="0"/>
              </a:rPr>
              <a:t>];</a:t>
            </a:r>
          </a:p>
          <a:p>
            <a:pPr lvl="1"/>
            <a:br>
              <a:rPr lang="en-US" altLang="ja-JP" sz="2400" dirty="0">
                <a:solidFill>
                  <a:srgbClr val="000000"/>
                </a:solidFill>
                <a:latin typeface="Consolas" panose="020B0609020204030204" pitchFamily="49" charset="0"/>
              </a:rPr>
            </a:br>
            <a:r>
              <a:rPr lang="en-US" altLang="ja-JP" sz="2400" dirty="0">
                <a:solidFill>
                  <a:srgbClr val="008000"/>
                </a:solidFill>
                <a:latin typeface="Consolas" panose="020B0609020204030204" pitchFamily="49" charset="0"/>
              </a:rPr>
              <a:t>// </a:t>
            </a:r>
            <a:r>
              <a:rPr lang="ja-JP" altLang="en-US" sz="2400" dirty="0">
                <a:solidFill>
                  <a:srgbClr val="008000"/>
                </a:solidFill>
                <a:latin typeface="Consolas" panose="020B0609020204030204" pitchFamily="49" charset="0"/>
              </a:rPr>
              <a:t>選ばない </a:t>
            </a:r>
            <a:r>
              <a:rPr lang="en-US" altLang="ja-JP" sz="2400" dirty="0">
                <a:solidFill>
                  <a:srgbClr val="008000"/>
                </a:solidFill>
                <a:latin typeface="Consolas" panose="020B0609020204030204" pitchFamily="49" charset="0"/>
              </a:rPr>
              <a:t>or </a:t>
            </a:r>
            <a:r>
              <a:rPr lang="ja-JP" altLang="en-US" sz="2400" dirty="0">
                <a:solidFill>
                  <a:srgbClr val="008000"/>
                </a:solidFill>
                <a:latin typeface="Consolas" panose="020B0609020204030204" pitchFamily="49" charset="0"/>
              </a:rPr>
              <a:t>選ぶ のうち大きい方を選ぶ</a:t>
            </a:r>
            <a:endParaRPr lang="ja-JP" altLang="en-US" sz="2400" dirty="0">
              <a:solidFill>
                <a:srgbClr val="000000"/>
              </a:solidFill>
              <a:latin typeface="Consolas" panose="020B0609020204030204" pitchFamily="49" charset="0"/>
            </a:endParaRPr>
          </a:p>
          <a:p>
            <a:pPr lvl="1"/>
            <a:r>
              <a:rPr lang="en-US" altLang="ja-JP" sz="2400" dirty="0">
                <a:solidFill>
                  <a:srgbClr val="0000FF"/>
                </a:solidFill>
                <a:latin typeface="Consolas" panose="020B0609020204030204" pitchFamily="49" charset="0"/>
              </a:rPr>
              <a:t>return</a:t>
            </a:r>
            <a:r>
              <a:rPr lang="en-US" altLang="ja-JP" sz="2400" dirty="0">
                <a:solidFill>
                  <a:srgbClr val="000000"/>
                </a:solidFill>
                <a:latin typeface="Consolas" panose="020B0609020204030204" pitchFamily="49" charset="0"/>
              </a:rPr>
              <a:t> max(</a:t>
            </a:r>
            <a:r>
              <a:rPr lang="en-US" altLang="ja-JP" sz="2400" dirty="0" err="1">
                <a:solidFill>
                  <a:srgbClr val="000000"/>
                </a:solidFill>
                <a:latin typeface="Consolas" panose="020B0609020204030204" pitchFamily="49" charset="0"/>
              </a:rPr>
              <a:t>notuse</a:t>
            </a:r>
            <a:r>
              <a:rPr lang="en-US" altLang="ja-JP" sz="2400" dirty="0">
                <a:solidFill>
                  <a:srgbClr val="000000"/>
                </a:solidFill>
                <a:latin typeface="Consolas" panose="020B0609020204030204" pitchFamily="49" charset="0"/>
              </a:rPr>
              <a:t>, use);</a:t>
            </a:r>
          </a:p>
          <a:p>
            <a:r>
              <a:rPr lang="en-US" altLang="ja-JP" sz="2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40839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地図 が含まれている画像&#10;&#10;自動的に生成された説明">
            <a:extLst>
              <a:ext uri="{FF2B5EF4-FFF2-40B4-BE49-F238E27FC236}">
                <a16:creationId xmlns:a16="http://schemas.microsoft.com/office/drawing/2014/main" id="{06ACA02B-16B4-4C61-A1FB-BF6A1BBC6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836" y="1970751"/>
            <a:ext cx="11692328" cy="2916498"/>
          </a:xfrm>
          <a:prstGeom prst="rect">
            <a:avLst/>
          </a:prstGeom>
        </p:spPr>
      </p:pic>
      <p:sp>
        <p:nvSpPr>
          <p:cNvPr id="4" name="テキスト ボックス 3">
            <a:extLst>
              <a:ext uri="{FF2B5EF4-FFF2-40B4-BE49-F238E27FC236}">
                <a16:creationId xmlns:a16="http://schemas.microsoft.com/office/drawing/2014/main" id="{94F1D980-F543-4857-90E5-5B35483204BC}"/>
              </a:ext>
            </a:extLst>
          </p:cNvPr>
          <p:cNvSpPr txBox="1"/>
          <p:nvPr/>
        </p:nvSpPr>
        <p:spPr>
          <a:xfrm>
            <a:off x="408718" y="286649"/>
            <a:ext cx="2208550" cy="2677656"/>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800" dirty="0"/>
              <a:t>入力</a:t>
            </a:r>
            <a:r>
              <a:rPr lang="en-US" altLang="ja-JP" dirty="0"/>
              <a:t>(</a:t>
            </a:r>
            <a:r>
              <a:rPr lang="ja-JP" altLang="en-US" dirty="0"/>
              <a:t>蟻本より</a:t>
            </a:r>
            <a:r>
              <a:rPr lang="en-US" altLang="ja-JP" dirty="0"/>
              <a:t>)</a:t>
            </a:r>
            <a:r>
              <a:rPr lang="en-US" altLang="ja-JP" sz="2800" dirty="0"/>
              <a:t>:</a:t>
            </a:r>
            <a:endParaRPr kumimoji="1" lang="en-US" altLang="ja-JP" sz="2800" dirty="0"/>
          </a:p>
          <a:p>
            <a:r>
              <a:rPr kumimoji="1" lang="en-US" altLang="ja-JP" sz="2800" dirty="0"/>
              <a:t>4 5</a:t>
            </a:r>
            <a:br>
              <a:rPr kumimoji="1" lang="en-US" altLang="ja-JP" sz="2800" dirty="0"/>
            </a:br>
            <a:r>
              <a:rPr kumimoji="1" lang="en-US" altLang="ja-JP" sz="2800" dirty="0"/>
              <a:t>3 2</a:t>
            </a:r>
            <a:br>
              <a:rPr lang="en-US" altLang="ja-JP" sz="2800" dirty="0"/>
            </a:br>
            <a:r>
              <a:rPr lang="en-US" altLang="ja-JP" sz="2800" dirty="0"/>
              <a:t>2 1</a:t>
            </a:r>
            <a:br>
              <a:rPr lang="en-US" altLang="ja-JP" sz="2800" dirty="0"/>
            </a:br>
            <a:r>
              <a:rPr lang="en-US" altLang="ja-JP" sz="2800" dirty="0"/>
              <a:t>4 3</a:t>
            </a:r>
          </a:p>
          <a:p>
            <a:r>
              <a:rPr lang="en-US" altLang="ja-JP" sz="2800" dirty="0"/>
              <a:t>2 2</a:t>
            </a:r>
          </a:p>
        </p:txBody>
      </p:sp>
    </p:spTree>
    <p:extLst>
      <p:ext uri="{BB962C8B-B14F-4D97-AF65-F5344CB8AC3E}">
        <p14:creationId xmlns:p14="http://schemas.microsoft.com/office/powerpoint/2010/main" val="428650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地図 が含まれている画像&#10;&#10;自動的に生成された説明">
            <a:extLst>
              <a:ext uri="{FF2B5EF4-FFF2-40B4-BE49-F238E27FC236}">
                <a16:creationId xmlns:a16="http://schemas.microsoft.com/office/drawing/2014/main" id="{06ACA02B-16B4-4C61-A1FB-BF6A1BBC6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836" y="1970751"/>
            <a:ext cx="11692328" cy="2916498"/>
          </a:xfrm>
          <a:prstGeom prst="rect">
            <a:avLst/>
          </a:prstGeom>
        </p:spPr>
      </p:pic>
      <p:pic>
        <p:nvPicPr>
          <p:cNvPr id="5" name="図 4" descr="地図 が含まれている画像&#10;&#10;自動的に生成された説明">
            <a:extLst>
              <a:ext uri="{FF2B5EF4-FFF2-40B4-BE49-F238E27FC236}">
                <a16:creationId xmlns:a16="http://schemas.microsoft.com/office/drawing/2014/main" id="{B3EC8042-3030-495A-A9D0-76456557539A}"/>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266520" y="1152236"/>
            <a:ext cx="9558728" cy="1637029"/>
          </a:xfrm>
          <a:prstGeom prst="rect">
            <a:avLst/>
          </a:prstGeom>
          <a:ln w="38100">
            <a:solidFill>
              <a:schemeClr val="tx1"/>
            </a:solidFill>
          </a:ln>
        </p:spPr>
      </p:pic>
      <p:sp>
        <p:nvSpPr>
          <p:cNvPr id="2" name="正方形/長方形 1">
            <a:extLst>
              <a:ext uri="{FF2B5EF4-FFF2-40B4-BE49-F238E27FC236}">
                <a16:creationId xmlns:a16="http://schemas.microsoft.com/office/drawing/2014/main" id="{A8298F9F-1AD6-4B17-A42A-512C2C4CB46C}"/>
              </a:ext>
            </a:extLst>
          </p:cNvPr>
          <p:cNvSpPr/>
          <p:nvPr/>
        </p:nvSpPr>
        <p:spPr>
          <a:xfrm>
            <a:off x="3530184" y="3635115"/>
            <a:ext cx="6783049" cy="1394085"/>
          </a:xfrm>
          <a:prstGeom prst="rect">
            <a:avLst/>
          </a:prstGeom>
          <a:noFill/>
          <a:ln w="38100">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 name="矢印: 上 5">
            <a:extLst>
              <a:ext uri="{FF2B5EF4-FFF2-40B4-BE49-F238E27FC236}">
                <a16:creationId xmlns:a16="http://schemas.microsoft.com/office/drawing/2014/main" id="{9EBB5C32-B590-476D-AE58-18A1EF6367CA}"/>
              </a:ext>
            </a:extLst>
          </p:cNvPr>
          <p:cNvSpPr/>
          <p:nvPr/>
        </p:nvSpPr>
        <p:spPr>
          <a:xfrm>
            <a:off x="6648138" y="2860241"/>
            <a:ext cx="734518" cy="1055712"/>
          </a:xfrm>
          <a:prstGeom prst="up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950EAB9D-4CB3-43DE-9936-27363F1C0C68}"/>
              </a:ext>
            </a:extLst>
          </p:cNvPr>
          <p:cNvSpPr/>
          <p:nvPr/>
        </p:nvSpPr>
        <p:spPr>
          <a:xfrm>
            <a:off x="2266520" y="1395180"/>
            <a:ext cx="2312975" cy="1394085"/>
          </a:xfrm>
          <a:prstGeom prst="rect">
            <a:avLst/>
          </a:prstGeom>
          <a:noFill/>
          <a:ln w="38100">
            <a:solidFill>
              <a:srgbClr val="FF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EA28D36-30B7-40AE-B778-CE99EFDE6A83}"/>
              </a:ext>
            </a:extLst>
          </p:cNvPr>
          <p:cNvSpPr/>
          <p:nvPr/>
        </p:nvSpPr>
        <p:spPr>
          <a:xfrm>
            <a:off x="9453815" y="1395179"/>
            <a:ext cx="2312975" cy="1394085"/>
          </a:xfrm>
          <a:prstGeom prst="rect">
            <a:avLst/>
          </a:prstGeom>
          <a:noFill/>
          <a:ln w="38100">
            <a:solidFill>
              <a:srgbClr val="FF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6F59055-5220-495D-A3FF-C21D294B3FA0}"/>
              </a:ext>
            </a:extLst>
          </p:cNvPr>
          <p:cNvSpPr/>
          <p:nvPr/>
        </p:nvSpPr>
        <p:spPr>
          <a:xfrm>
            <a:off x="185368" y="162831"/>
            <a:ext cx="6096000" cy="1384995"/>
          </a:xfrm>
          <a:prstGeom prst="rect">
            <a:avLst/>
          </a:prstGeom>
        </p:spPr>
        <p:txBody>
          <a:bodyPr>
            <a:spAutoFit/>
          </a:bodyPr>
          <a:lstStyle/>
          <a:p>
            <a:pPr lvl="0"/>
            <a:r>
              <a:rPr lang="ja-JP" altLang="en-US" sz="2800" dirty="0">
                <a:solidFill>
                  <a:prstClr val="black"/>
                </a:solidFill>
              </a:rPr>
              <a:t>同じ遷移があるので無駄</a:t>
            </a:r>
            <a:endParaRPr lang="en-US" altLang="ja-JP" sz="2800" dirty="0">
              <a:solidFill>
                <a:prstClr val="black"/>
              </a:solidFill>
            </a:endParaRPr>
          </a:p>
          <a:p>
            <a:pPr lvl="0"/>
            <a:r>
              <a:rPr lang="ja-JP" altLang="en-US" sz="2800" dirty="0">
                <a:solidFill>
                  <a:prstClr val="black"/>
                </a:solidFill>
              </a:rPr>
              <a:t>同じ遷移は</a:t>
            </a:r>
            <a:r>
              <a:rPr lang="en-US" altLang="ja-JP" sz="2800" dirty="0">
                <a:solidFill>
                  <a:prstClr val="black"/>
                </a:solidFill>
              </a:rPr>
              <a:t>1</a:t>
            </a:r>
            <a:r>
              <a:rPr lang="ja-JP" altLang="en-US" sz="2800" dirty="0">
                <a:solidFill>
                  <a:prstClr val="black"/>
                </a:solidFill>
              </a:rPr>
              <a:t>回だけにしたい</a:t>
            </a:r>
            <a:endParaRPr lang="en-US" altLang="ja-JP" sz="2800" dirty="0">
              <a:solidFill>
                <a:prstClr val="black"/>
              </a:solidFill>
            </a:endParaRPr>
          </a:p>
          <a:p>
            <a:pPr marL="514350" lvl="0" indent="-514350">
              <a:buFont typeface="Wingdings" panose="05000000000000000000" pitchFamily="2" charset="2"/>
              <a:buChar char="Ø"/>
            </a:pPr>
            <a:r>
              <a:rPr lang="ja-JP" altLang="en-US" sz="2800" b="1" dirty="0">
                <a:solidFill>
                  <a:prstClr val="black"/>
                </a:solidFill>
              </a:rPr>
              <a:t>メモ化</a:t>
            </a:r>
          </a:p>
        </p:txBody>
      </p:sp>
    </p:spTree>
    <p:extLst>
      <p:ext uri="{BB962C8B-B14F-4D97-AF65-F5344CB8AC3E}">
        <p14:creationId xmlns:p14="http://schemas.microsoft.com/office/powerpoint/2010/main" val="3150071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AE77BB-0DFF-4844-9592-CD3D0DC9444B}"/>
              </a:ext>
            </a:extLst>
          </p:cNvPr>
          <p:cNvSpPr>
            <a:spLocks noGrp="1"/>
          </p:cNvSpPr>
          <p:nvPr>
            <p:ph type="title"/>
          </p:nvPr>
        </p:nvSpPr>
        <p:spPr/>
        <p:txBody>
          <a:bodyPr/>
          <a:lstStyle/>
          <a:p>
            <a:r>
              <a:rPr lang="en-US" altLang="ja-JP" dirty="0"/>
              <a:t>01</a:t>
            </a:r>
            <a:r>
              <a:rPr lang="ja-JP" altLang="en-US" dirty="0"/>
              <a:t>ナップサック問題</a:t>
            </a:r>
            <a:r>
              <a:rPr lang="en-US" altLang="ja-JP" dirty="0"/>
              <a:t>: </a:t>
            </a:r>
            <a:r>
              <a:rPr lang="ja-JP" altLang="en-US" dirty="0"/>
              <a:t>メモ化再帰</a:t>
            </a:r>
            <a:endParaRPr kumimoji="1" lang="ja-JP" altLang="en-US" dirty="0"/>
          </a:p>
        </p:txBody>
      </p:sp>
      <p:sp>
        <p:nvSpPr>
          <p:cNvPr id="3" name="コンテンツ プレースホルダー 2">
            <a:extLst>
              <a:ext uri="{FF2B5EF4-FFF2-40B4-BE49-F238E27FC236}">
                <a16:creationId xmlns:a16="http://schemas.microsoft.com/office/drawing/2014/main" id="{F800D259-F688-4E2A-82CB-6F478E3E519D}"/>
              </a:ext>
            </a:extLst>
          </p:cNvPr>
          <p:cNvSpPr>
            <a:spLocks noGrp="1"/>
          </p:cNvSpPr>
          <p:nvPr>
            <p:ph idx="1"/>
          </p:nvPr>
        </p:nvSpPr>
        <p:spPr/>
        <p:txBody>
          <a:bodyPr/>
          <a:lstStyle/>
          <a:p>
            <a:r>
              <a:rPr lang="ja-JP" altLang="en-US" dirty="0"/>
              <a:t>メモ用のテーブルの定義</a:t>
            </a:r>
            <a:r>
              <a:rPr lang="en-US" altLang="ja-JP" dirty="0"/>
              <a:t>:</a:t>
            </a:r>
          </a:p>
          <a:p>
            <a:pPr marL="0" indent="0" algn="ctr">
              <a:buNone/>
            </a:pPr>
            <a:r>
              <a:rPr kumimoji="1" lang="en-US" altLang="ja-JP" dirty="0">
                <a:solidFill>
                  <a:srgbClr val="0000FF"/>
                </a:solidFill>
                <a:latin typeface="Consolas" panose="020B0609020204030204" pitchFamily="49" charset="0"/>
              </a:rPr>
              <a:t>int</a:t>
            </a:r>
            <a:r>
              <a:rPr kumimoji="1" lang="en-US" altLang="ja-JP" dirty="0">
                <a:latin typeface="Consolas" panose="020B0609020204030204" pitchFamily="49" charset="0"/>
              </a:rPr>
              <a:t> </a:t>
            </a:r>
            <a:r>
              <a:rPr lang="en-US" altLang="ja-JP" dirty="0" err="1">
                <a:latin typeface="Consolas" panose="020B0609020204030204" pitchFamily="49" charset="0"/>
              </a:rPr>
              <a:t>dp</a:t>
            </a:r>
            <a:r>
              <a:rPr lang="en-US" altLang="ja-JP" dirty="0">
                <a:latin typeface="Consolas" panose="020B0609020204030204" pitchFamily="49" charset="0"/>
              </a:rPr>
              <a:t>[</a:t>
            </a:r>
            <a:r>
              <a:rPr lang="en-US" altLang="ja-JP" dirty="0" err="1">
                <a:latin typeface="Consolas" panose="020B0609020204030204" pitchFamily="49" charset="0"/>
              </a:rPr>
              <a:t>i</a:t>
            </a:r>
            <a:r>
              <a:rPr lang="en-US" altLang="ja-JP" dirty="0">
                <a:latin typeface="Consolas" panose="020B0609020204030204" pitchFamily="49" charset="0"/>
              </a:rPr>
              <a:t>][j] </a:t>
            </a:r>
            <a:r>
              <a:rPr lang="en-US" altLang="ja-JP" dirty="0"/>
              <a:t>:= (</a:t>
            </a:r>
            <a:r>
              <a:rPr lang="en-US" altLang="ja-JP" dirty="0" err="1"/>
              <a:t>i</a:t>
            </a:r>
            <a:r>
              <a:rPr lang="ja-JP" altLang="en-US" dirty="0"/>
              <a:t>番目までみたとき</a:t>
            </a:r>
            <a:r>
              <a:rPr lang="en-US" altLang="ja-JP" dirty="0"/>
              <a:t>,</a:t>
            </a:r>
            <a:r>
              <a:rPr lang="ja-JP" altLang="en-US" dirty="0"/>
              <a:t>容量</a:t>
            </a:r>
            <a:r>
              <a:rPr lang="en-US" altLang="ja-JP" dirty="0"/>
              <a:t>j</a:t>
            </a:r>
            <a:r>
              <a:rPr lang="ja-JP" altLang="en-US" dirty="0"/>
              <a:t>に入れられる価値の最大値</a:t>
            </a:r>
            <a:r>
              <a:rPr lang="en-US" altLang="ja-JP" dirty="0"/>
              <a:t>)</a:t>
            </a:r>
            <a:endParaRPr kumimoji="1" lang="en-US" altLang="ja-JP" dirty="0"/>
          </a:p>
          <a:p>
            <a:r>
              <a:rPr lang="ja-JP" altLang="en-US" dirty="0"/>
              <a:t>未探索</a:t>
            </a:r>
            <a:r>
              <a:rPr lang="en-US" altLang="ja-JP" dirty="0"/>
              <a:t>: </a:t>
            </a:r>
            <a:r>
              <a:rPr lang="en-US" altLang="ja-JP" dirty="0">
                <a:latin typeface="Consolas" panose="020B0609020204030204" pitchFamily="49" charset="0"/>
              </a:rPr>
              <a:t>-</a:t>
            </a:r>
            <a:r>
              <a:rPr lang="en-US" altLang="ja-JP" dirty="0">
                <a:solidFill>
                  <a:srgbClr val="09885A"/>
                </a:solidFill>
                <a:latin typeface="Consolas" panose="020B0609020204030204" pitchFamily="49" charset="0"/>
              </a:rPr>
              <a:t>1 </a:t>
            </a:r>
            <a:r>
              <a:rPr lang="ja-JP" altLang="en-US" dirty="0"/>
              <a:t>と決める</a:t>
            </a:r>
            <a:endParaRPr lang="en-US" altLang="ja-JP" dirty="0"/>
          </a:p>
          <a:p>
            <a:endParaRPr kumimoji="1" lang="ja-JP" altLang="en-US" dirty="0"/>
          </a:p>
        </p:txBody>
      </p:sp>
    </p:spTree>
    <p:extLst>
      <p:ext uri="{BB962C8B-B14F-4D97-AF65-F5344CB8AC3E}">
        <p14:creationId xmlns:p14="http://schemas.microsoft.com/office/powerpoint/2010/main" val="3397467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AE77BB-0DFF-4844-9592-CD3D0DC9444B}"/>
              </a:ext>
            </a:extLst>
          </p:cNvPr>
          <p:cNvSpPr>
            <a:spLocks noGrp="1"/>
          </p:cNvSpPr>
          <p:nvPr>
            <p:ph type="title"/>
          </p:nvPr>
        </p:nvSpPr>
        <p:spPr/>
        <p:txBody>
          <a:bodyPr/>
          <a:lstStyle/>
          <a:p>
            <a:r>
              <a:rPr lang="en-US" altLang="ja-JP" dirty="0"/>
              <a:t>01</a:t>
            </a:r>
            <a:r>
              <a:rPr lang="ja-JP" altLang="en-US" dirty="0"/>
              <a:t>ナップサック問題</a:t>
            </a:r>
            <a:r>
              <a:rPr lang="en-US" altLang="ja-JP" dirty="0"/>
              <a:t>: </a:t>
            </a:r>
            <a:r>
              <a:rPr lang="ja-JP" altLang="en-US" dirty="0"/>
              <a:t>メモ化再帰</a:t>
            </a:r>
            <a:endParaRPr kumimoji="1" lang="ja-JP" altLang="en-US" dirty="0"/>
          </a:p>
        </p:txBody>
      </p:sp>
      <p:sp>
        <p:nvSpPr>
          <p:cNvPr id="3" name="コンテンツ プレースホルダー 2">
            <a:extLst>
              <a:ext uri="{FF2B5EF4-FFF2-40B4-BE49-F238E27FC236}">
                <a16:creationId xmlns:a16="http://schemas.microsoft.com/office/drawing/2014/main" id="{F800D259-F688-4E2A-82CB-6F478E3E519D}"/>
              </a:ext>
            </a:extLst>
          </p:cNvPr>
          <p:cNvSpPr>
            <a:spLocks noGrp="1"/>
          </p:cNvSpPr>
          <p:nvPr>
            <p:ph idx="1"/>
          </p:nvPr>
        </p:nvSpPr>
        <p:spPr/>
        <p:txBody>
          <a:bodyPr/>
          <a:lstStyle/>
          <a:p>
            <a:r>
              <a:rPr lang="ja-JP" altLang="en-US" dirty="0"/>
              <a:t>初期状態</a:t>
            </a:r>
            <a:r>
              <a:rPr lang="en-US" altLang="ja-JP" dirty="0"/>
              <a:t>:</a:t>
            </a:r>
            <a:br>
              <a:rPr lang="en-US" altLang="ja-JP" dirty="0"/>
            </a:br>
            <a:r>
              <a:rPr lang="en-US" altLang="ja-JP" dirty="0"/>
              <a:t>0</a:t>
            </a:r>
            <a:r>
              <a:rPr lang="ja-JP" altLang="en-US" dirty="0"/>
              <a:t>個目</a:t>
            </a:r>
            <a:r>
              <a:rPr lang="en-US" altLang="ja-JP" dirty="0"/>
              <a:t>(</a:t>
            </a:r>
            <a:r>
              <a:rPr lang="ja-JP" altLang="en-US" dirty="0"/>
              <a:t>まだ何もみていない</a:t>
            </a:r>
            <a:r>
              <a:rPr lang="en-US" altLang="ja-JP" dirty="0"/>
              <a:t>)</a:t>
            </a:r>
            <a:r>
              <a:rPr lang="ja-JP" altLang="en-US" dirty="0"/>
              <a:t>ときは</a:t>
            </a:r>
            <a:r>
              <a:rPr lang="en-US" altLang="ja-JP" dirty="0"/>
              <a:t>,</a:t>
            </a:r>
            <a:r>
              <a:rPr lang="ja-JP" altLang="en-US" dirty="0"/>
              <a:t>容量がどうであろうと価値は</a:t>
            </a:r>
            <a:r>
              <a:rPr lang="en-US" altLang="ja-JP" dirty="0"/>
              <a:t>0</a:t>
            </a:r>
            <a:r>
              <a:rPr lang="ja-JP" altLang="en-US" dirty="0" err="1"/>
              <a:t>なの</a:t>
            </a:r>
            <a:r>
              <a:rPr lang="ja-JP" altLang="en-US" dirty="0"/>
              <a:t>で</a:t>
            </a:r>
            <a:br>
              <a:rPr lang="en-US" altLang="ja-JP" dirty="0"/>
            </a:br>
            <a:r>
              <a:rPr lang="en-US" altLang="ja-JP" dirty="0" err="1">
                <a:latin typeface="Consolas" panose="020B0609020204030204" pitchFamily="49" charset="0"/>
              </a:rPr>
              <a:t>dp</a:t>
            </a:r>
            <a:r>
              <a:rPr lang="en-US" altLang="ja-JP" dirty="0">
                <a:latin typeface="Consolas" panose="020B0609020204030204" pitchFamily="49" charset="0"/>
              </a:rPr>
              <a:t>[</a:t>
            </a:r>
            <a:r>
              <a:rPr lang="en-US" altLang="ja-JP" dirty="0">
                <a:solidFill>
                  <a:srgbClr val="09885A"/>
                </a:solidFill>
                <a:latin typeface="Consolas" panose="020B0609020204030204" pitchFamily="49" charset="0"/>
              </a:rPr>
              <a:t>0</a:t>
            </a:r>
            <a:r>
              <a:rPr lang="en-US" altLang="ja-JP" dirty="0">
                <a:latin typeface="Consolas" panose="020B0609020204030204" pitchFamily="49" charset="0"/>
              </a:rPr>
              <a:t>][</a:t>
            </a:r>
            <a:r>
              <a:rPr lang="en-US" altLang="ja-JP" dirty="0" err="1">
                <a:latin typeface="Consolas" panose="020B0609020204030204" pitchFamily="49" charset="0"/>
              </a:rPr>
              <a:t>i</a:t>
            </a:r>
            <a:r>
              <a:rPr lang="en-US" altLang="ja-JP" dirty="0">
                <a:latin typeface="Consolas" panose="020B0609020204030204" pitchFamily="49" charset="0"/>
              </a:rPr>
              <a:t>] = </a:t>
            </a:r>
            <a:r>
              <a:rPr lang="en-US" altLang="ja-JP" dirty="0">
                <a:solidFill>
                  <a:srgbClr val="09885A"/>
                </a:solidFill>
                <a:latin typeface="Consolas" panose="020B0609020204030204" pitchFamily="49" charset="0"/>
              </a:rPr>
              <a:t>0</a:t>
            </a:r>
            <a:br>
              <a:rPr lang="en-US" altLang="ja-JP" dirty="0">
                <a:solidFill>
                  <a:srgbClr val="09885A"/>
                </a:solidFill>
                <a:latin typeface="Consolas" panose="020B0609020204030204" pitchFamily="49" charset="0"/>
              </a:rPr>
            </a:br>
            <a:r>
              <a:rPr lang="ja-JP" altLang="en-US" dirty="0"/>
              <a:t>それ以外</a:t>
            </a:r>
            <a:r>
              <a:rPr lang="en-US" altLang="ja-JP" dirty="0"/>
              <a:t>: </a:t>
            </a:r>
            <a:r>
              <a:rPr lang="en-US" altLang="ja-JP" dirty="0" err="1">
                <a:latin typeface="Consolas" panose="020B0609020204030204" pitchFamily="49" charset="0"/>
              </a:rPr>
              <a:t>dp</a:t>
            </a:r>
            <a:r>
              <a:rPr lang="en-US" altLang="ja-JP" dirty="0">
                <a:latin typeface="Consolas" panose="020B0609020204030204" pitchFamily="49" charset="0"/>
              </a:rPr>
              <a:t>[</a:t>
            </a:r>
            <a:r>
              <a:rPr lang="en-US" altLang="ja-JP" dirty="0" err="1">
                <a:latin typeface="Consolas" panose="020B0609020204030204" pitchFamily="49" charset="0"/>
              </a:rPr>
              <a:t>i</a:t>
            </a:r>
            <a:r>
              <a:rPr lang="en-US" altLang="ja-JP" dirty="0">
                <a:latin typeface="Consolas" panose="020B0609020204030204" pitchFamily="49" charset="0"/>
              </a:rPr>
              <a:t>][j] = -</a:t>
            </a:r>
            <a:r>
              <a:rPr lang="en-US" altLang="ja-JP" dirty="0">
                <a:solidFill>
                  <a:srgbClr val="09885A"/>
                </a:solidFill>
                <a:latin typeface="Consolas" panose="020B0609020204030204" pitchFamily="49" charset="0"/>
              </a:rPr>
              <a:t>1</a:t>
            </a:r>
            <a:r>
              <a:rPr lang="ja-JP" altLang="en-US" dirty="0"/>
              <a:t>とする</a:t>
            </a:r>
            <a:r>
              <a:rPr lang="en-US" altLang="ja-JP" dirty="0"/>
              <a:t>.</a:t>
            </a:r>
          </a:p>
          <a:p>
            <a:endParaRPr lang="en-US" altLang="ja-JP" dirty="0"/>
          </a:p>
          <a:p>
            <a:r>
              <a:rPr lang="ja-JP" altLang="en-US" dirty="0"/>
              <a:t>再帰呼び出し時</a:t>
            </a:r>
            <a:r>
              <a:rPr lang="en-US" altLang="ja-JP" dirty="0"/>
              <a:t>,</a:t>
            </a:r>
            <a:r>
              <a:rPr lang="ja-JP" altLang="en-US" dirty="0"/>
              <a:t>メモ用テーブルが</a:t>
            </a:r>
            <a:r>
              <a:rPr lang="en-US" altLang="ja-JP" dirty="0"/>
              <a:t>-1</a:t>
            </a:r>
            <a:r>
              <a:rPr lang="ja-JP" altLang="en-US" dirty="0"/>
              <a:t>でなければその値を返す</a:t>
            </a:r>
            <a:endParaRPr lang="en-US" altLang="ja-JP" dirty="0"/>
          </a:p>
          <a:p>
            <a:r>
              <a:rPr lang="ja-JP" altLang="en-US" dirty="0"/>
              <a:t>メモ用テーブルが</a:t>
            </a:r>
            <a:r>
              <a:rPr lang="en-US" altLang="ja-JP" dirty="0"/>
              <a:t>-1</a:t>
            </a:r>
            <a:r>
              <a:rPr lang="ja-JP" altLang="en-US" dirty="0"/>
              <a:t>であれば</a:t>
            </a:r>
            <a:r>
              <a:rPr lang="en-US" altLang="ja-JP" dirty="0"/>
              <a:t>,</a:t>
            </a:r>
            <a:r>
              <a:rPr lang="ja-JP" altLang="en-US" dirty="0"/>
              <a:t>値を書き込む</a:t>
            </a:r>
            <a:endParaRPr lang="en-US" altLang="ja-JP" dirty="0"/>
          </a:p>
          <a:p>
            <a:endParaRPr kumimoji="1" lang="ja-JP" altLang="en-US" dirty="0"/>
          </a:p>
        </p:txBody>
      </p:sp>
    </p:spTree>
    <p:extLst>
      <p:ext uri="{BB962C8B-B14F-4D97-AF65-F5344CB8AC3E}">
        <p14:creationId xmlns:p14="http://schemas.microsoft.com/office/powerpoint/2010/main" val="814031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A6B4BE8-0E18-4FC1-AFD6-1EA628A55681}"/>
              </a:ext>
            </a:extLst>
          </p:cNvPr>
          <p:cNvSpPr/>
          <p:nvPr/>
        </p:nvSpPr>
        <p:spPr>
          <a:xfrm>
            <a:off x="694543" y="458956"/>
            <a:ext cx="10368197" cy="5940088"/>
          </a:xfrm>
          <a:prstGeom prst="rect">
            <a:avLst/>
          </a:prstGeom>
        </p:spPr>
        <p:txBody>
          <a:bodyPr wrap="square">
            <a:spAutoFit/>
          </a:bodyPr>
          <a:lstStyle/>
          <a:p>
            <a:r>
              <a:rPr lang="en-US" altLang="ja-JP" sz="2000" dirty="0">
                <a:solidFill>
                  <a:srgbClr val="008000"/>
                </a:solidFill>
                <a:latin typeface="Consolas" panose="020B0609020204030204" pitchFamily="49" charset="0"/>
              </a:rPr>
              <a:t>// </a:t>
            </a:r>
            <a:r>
              <a:rPr lang="en-US" altLang="ja-JP" sz="2000" dirty="0" err="1">
                <a:solidFill>
                  <a:srgbClr val="008000"/>
                </a:solidFill>
                <a:latin typeface="Consolas" panose="020B0609020204030204" pitchFamily="49" charset="0"/>
              </a:rPr>
              <a:t>dp</a:t>
            </a:r>
            <a:r>
              <a:rPr lang="en-US" altLang="ja-JP" sz="2000" dirty="0">
                <a:solidFill>
                  <a:srgbClr val="008000"/>
                </a:solidFill>
                <a:latin typeface="Consolas" panose="020B0609020204030204" pitchFamily="49" charset="0"/>
              </a:rPr>
              <a:t>[</a:t>
            </a:r>
            <a:r>
              <a:rPr lang="en-US" altLang="ja-JP" sz="2000" dirty="0" err="1">
                <a:solidFill>
                  <a:srgbClr val="008000"/>
                </a:solidFill>
                <a:latin typeface="Consolas" panose="020B0609020204030204" pitchFamily="49" charset="0"/>
              </a:rPr>
              <a:t>i</a:t>
            </a:r>
            <a:r>
              <a:rPr lang="en-US" altLang="ja-JP" sz="2000" dirty="0">
                <a:solidFill>
                  <a:srgbClr val="008000"/>
                </a:solidFill>
                <a:latin typeface="Consolas" panose="020B0609020204030204" pitchFamily="49" charset="0"/>
              </a:rPr>
              <a:t>][j] := </a:t>
            </a:r>
            <a:r>
              <a:rPr lang="en-US" altLang="ja-JP" sz="2000" dirty="0" err="1">
                <a:solidFill>
                  <a:srgbClr val="008000"/>
                </a:solidFill>
                <a:latin typeface="Consolas" panose="020B0609020204030204" pitchFamily="49" charset="0"/>
              </a:rPr>
              <a:t>i</a:t>
            </a:r>
            <a:r>
              <a:rPr lang="ja-JP" altLang="en-US" sz="2000" dirty="0">
                <a:solidFill>
                  <a:srgbClr val="008000"/>
                </a:solidFill>
                <a:latin typeface="Consolas" panose="020B0609020204030204" pitchFamily="49" charset="0"/>
              </a:rPr>
              <a:t>番目までみたときに</a:t>
            </a:r>
            <a:r>
              <a:rPr lang="en-US" altLang="ja-JP" sz="2000" dirty="0">
                <a:solidFill>
                  <a:srgbClr val="008000"/>
                </a:solidFill>
                <a:latin typeface="Consolas" panose="020B0609020204030204" pitchFamily="49" charset="0"/>
              </a:rPr>
              <a:t>,</a:t>
            </a:r>
            <a:r>
              <a:rPr lang="ja-JP" altLang="en-US" sz="2000" dirty="0">
                <a:solidFill>
                  <a:srgbClr val="008000"/>
                </a:solidFill>
                <a:latin typeface="Consolas" panose="020B0609020204030204" pitchFamily="49" charset="0"/>
              </a:rPr>
              <a:t>容量</a:t>
            </a:r>
            <a:r>
              <a:rPr lang="en-US" altLang="ja-JP" sz="2000" dirty="0">
                <a:solidFill>
                  <a:srgbClr val="008000"/>
                </a:solidFill>
                <a:latin typeface="Consolas" panose="020B0609020204030204" pitchFamily="49" charset="0"/>
              </a:rPr>
              <a:t>j</a:t>
            </a:r>
            <a:r>
              <a:rPr lang="ja-JP" altLang="en-US" sz="2000" dirty="0">
                <a:solidFill>
                  <a:srgbClr val="008000"/>
                </a:solidFill>
                <a:latin typeface="Consolas" panose="020B0609020204030204" pitchFamily="49" charset="0"/>
              </a:rPr>
              <a:t>における価値の最大値</a:t>
            </a:r>
            <a:endParaRPr lang="en-US" altLang="ja-JP" sz="2000" dirty="0">
              <a:solidFill>
                <a:srgbClr val="0000FF"/>
              </a:solidFill>
              <a:latin typeface="Consolas" panose="020B0609020204030204" pitchFamily="49" charset="0"/>
            </a:endParaRPr>
          </a:p>
          <a:p>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dp</a:t>
            </a:r>
            <a:r>
              <a:rPr lang="en-US" altLang="ja-JP" sz="2000" dirty="0">
                <a:solidFill>
                  <a:srgbClr val="000000"/>
                </a:solidFill>
                <a:latin typeface="Consolas" panose="020B0609020204030204" pitchFamily="49" charset="0"/>
              </a:rPr>
              <a:t>[</a:t>
            </a:r>
            <a:r>
              <a:rPr lang="en-US" altLang="ja-JP" sz="2000" dirty="0">
                <a:solidFill>
                  <a:srgbClr val="09885A"/>
                </a:solidFill>
                <a:latin typeface="Consolas" panose="020B0609020204030204" pitchFamily="49" charset="0"/>
              </a:rPr>
              <a:t>110</a:t>
            </a:r>
            <a:r>
              <a:rPr lang="en-US" altLang="ja-JP" sz="2000" dirty="0">
                <a:solidFill>
                  <a:srgbClr val="000000"/>
                </a:solidFill>
                <a:latin typeface="Consolas" panose="020B0609020204030204" pitchFamily="49" charset="0"/>
              </a:rPr>
              <a:t>][</a:t>
            </a:r>
            <a:r>
              <a:rPr lang="en-US" altLang="ja-JP" sz="2000" dirty="0">
                <a:solidFill>
                  <a:srgbClr val="09885A"/>
                </a:solidFill>
                <a:latin typeface="Consolas" panose="020B0609020204030204" pitchFamily="49" charset="0"/>
              </a:rPr>
              <a:t>11000</a:t>
            </a:r>
            <a:r>
              <a:rPr lang="en-US" altLang="ja-JP" sz="2000" dirty="0">
                <a:solidFill>
                  <a:srgbClr val="000000"/>
                </a:solidFill>
                <a:latin typeface="Consolas" panose="020B0609020204030204" pitchFamily="49" charset="0"/>
              </a:rPr>
              <a:t>];</a:t>
            </a:r>
          </a:p>
          <a:p>
            <a:endParaRPr lang="en-US" altLang="ja-JP" sz="2000" dirty="0">
              <a:solidFill>
                <a:srgbClr val="008000"/>
              </a:solidFill>
              <a:latin typeface="Consolas" panose="020B0609020204030204" pitchFamily="49" charset="0"/>
            </a:endParaRPr>
          </a:p>
          <a:p>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dfs</a:t>
            </a:r>
            <a:r>
              <a:rPr lang="en-US" altLang="ja-JP" sz="2000" dirty="0">
                <a:solidFill>
                  <a:srgbClr val="000000"/>
                </a:solidFill>
                <a:latin typeface="Consolas" panose="020B0609020204030204" pitchFamily="49" charset="0"/>
              </a:rPr>
              <a:t>(</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j)</a:t>
            </a:r>
          </a:p>
          <a:p>
            <a:r>
              <a:rPr lang="en-US" altLang="ja-JP" sz="2000" dirty="0">
                <a:solidFill>
                  <a:srgbClr val="000000"/>
                </a:solidFill>
                <a:latin typeface="Consolas" panose="020B0609020204030204" pitchFamily="49" charset="0"/>
              </a:rPr>
              <a:t>{</a:t>
            </a:r>
          </a:p>
          <a:p>
            <a:pPr lvl="1"/>
            <a:r>
              <a:rPr lang="en-US" altLang="ja-JP" sz="2000" dirty="0">
                <a:solidFill>
                  <a:srgbClr val="008000"/>
                </a:solidFill>
                <a:latin typeface="Consolas" panose="020B0609020204030204" pitchFamily="49" charset="0"/>
              </a:rPr>
              <a:t>// </a:t>
            </a:r>
            <a:r>
              <a:rPr lang="ja-JP" altLang="en-US" sz="2000" dirty="0">
                <a:solidFill>
                  <a:srgbClr val="008000"/>
                </a:solidFill>
                <a:latin typeface="Consolas" panose="020B0609020204030204" pitchFamily="49" charset="0"/>
              </a:rPr>
              <a:t>既に探索済みならその値を再利用する</a:t>
            </a:r>
            <a:endParaRPr lang="ja-JP" altLang="en-US" sz="2000" dirty="0">
              <a:solidFill>
                <a:srgbClr val="000000"/>
              </a:solidFill>
              <a:latin typeface="Consolas" panose="020B0609020204030204" pitchFamily="49" charset="0"/>
            </a:endParaRPr>
          </a:p>
          <a:p>
            <a:pPr lvl="1"/>
            <a:r>
              <a:rPr lang="en-US" altLang="ja-JP" sz="2000" dirty="0">
                <a:solidFill>
                  <a:srgbClr val="0000FF"/>
                </a:solidFill>
                <a:latin typeface="Consolas" panose="020B0609020204030204" pitchFamily="49" charset="0"/>
              </a:rPr>
              <a:t>if</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dp</a:t>
            </a:r>
            <a:r>
              <a:rPr lang="en-US" altLang="ja-JP" sz="2000" dirty="0">
                <a:solidFill>
                  <a:srgbClr val="000000"/>
                </a:solidFill>
                <a:latin typeface="Consolas" panose="020B0609020204030204" pitchFamily="49" charset="0"/>
              </a:rPr>
              <a:t>[</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][j] &gt;=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return</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dp</a:t>
            </a:r>
            <a:r>
              <a:rPr lang="en-US" altLang="ja-JP" sz="2000" dirty="0">
                <a:solidFill>
                  <a:srgbClr val="000000"/>
                </a:solidFill>
                <a:latin typeface="Consolas" panose="020B0609020204030204" pitchFamily="49" charset="0"/>
              </a:rPr>
              <a:t>[</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][j];</a:t>
            </a:r>
          </a:p>
          <a:p>
            <a:pPr lvl="1"/>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notuse</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1</a:t>
            </a:r>
            <a:r>
              <a:rPr lang="en-US" altLang="ja-JP" sz="2000" dirty="0">
                <a:solidFill>
                  <a:srgbClr val="000000"/>
                </a:solidFill>
                <a:latin typeface="Consolas" panose="020B0609020204030204" pitchFamily="49" charset="0"/>
              </a:rPr>
              <a:t>, use = -</a:t>
            </a:r>
            <a:r>
              <a:rPr lang="en-US" altLang="ja-JP" sz="2000" dirty="0">
                <a:solidFill>
                  <a:srgbClr val="09885A"/>
                </a:solidFill>
                <a:latin typeface="Consolas" panose="020B0609020204030204" pitchFamily="49" charset="0"/>
              </a:rPr>
              <a:t>1</a:t>
            </a:r>
            <a:r>
              <a:rPr lang="en-US" altLang="ja-JP" sz="2000" dirty="0">
                <a:solidFill>
                  <a:srgbClr val="000000"/>
                </a:solidFill>
                <a:latin typeface="Consolas" panose="020B0609020204030204" pitchFamily="49" charset="0"/>
              </a:rPr>
              <a:t>;</a:t>
            </a:r>
          </a:p>
          <a:p>
            <a:pPr lvl="1"/>
            <a:r>
              <a:rPr lang="en-US" altLang="ja-JP" sz="2000" dirty="0">
                <a:solidFill>
                  <a:srgbClr val="008000"/>
                </a:solidFill>
                <a:latin typeface="Consolas" panose="020B0609020204030204" pitchFamily="49" charset="0"/>
              </a:rPr>
              <a:t>// </a:t>
            </a:r>
            <a:r>
              <a:rPr lang="en-US" altLang="ja-JP" sz="2000" dirty="0" err="1">
                <a:solidFill>
                  <a:srgbClr val="008000"/>
                </a:solidFill>
                <a:latin typeface="Consolas" panose="020B0609020204030204" pitchFamily="49" charset="0"/>
              </a:rPr>
              <a:t>i</a:t>
            </a:r>
            <a:r>
              <a:rPr lang="ja-JP" altLang="en-US" sz="2000" dirty="0">
                <a:solidFill>
                  <a:srgbClr val="008000"/>
                </a:solidFill>
                <a:latin typeface="Consolas" panose="020B0609020204030204" pitchFamily="49" charset="0"/>
              </a:rPr>
              <a:t>個目の品物を選ばない場合</a:t>
            </a:r>
            <a:endParaRPr lang="ja-JP" altLang="en-US" sz="2000" dirty="0">
              <a:solidFill>
                <a:srgbClr val="000000"/>
              </a:solidFill>
              <a:latin typeface="Consolas" panose="020B0609020204030204" pitchFamily="49" charset="0"/>
            </a:endParaRPr>
          </a:p>
          <a:p>
            <a:pPr lvl="1"/>
            <a:r>
              <a:rPr lang="en-US" altLang="ja-JP" sz="2000" dirty="0" err="1">
                <a:solidFill>
                  <a:srgbClr val="000000"/>
                </a:solidFill>
                <a:latin typeface="Consolas" panose="020B0609020204030204" pitchFamily="49" charset="0"/>
              </a:rPr>
              <a:t>notuse</a:t>
            </a:r>
            <a:r>
              <a:rPr lang="en-US" altLang="ja-JP" sz="2000" dirty="0">
                <a:solidFill>
                  <a:srgbClr val="000000"/>
                </a:solidFill>
                <a:latin typeface="Consolas" panose="020B0609020204030204" pitchFamily="49" charset="0"/>
              </a:rPr>
              <a:t> = </a:t>
            </a:r>
            <a:r>
              <a:rPr lang="en-US" altLang="ja-JP" sz="2000" dirty="0" err="1">
                <a:solidFill>
                  <a:srgbClr val="000000"/>
                </a:solidFill>
                <a:latin typeface="Consolas" panose="020B0609020204030204" pitchFamily="49" charset="0"/>
              </a:rPr>
              <a:t>dfs</a:t>
            </a:r>
            <a:r>
              <a:rPr lang="en-US" altLang="ja-JP" sz="2000" dirty="0">
                <a:solidFill>
                  <a:srgbClr val="000000"/>
                </a:solidFill>
                <a:latin typeface="Consolas" panose="020B0609020204030204" pitchFamily="49" charset="0"/>
              </a:rPr>
              <a:t>(</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1</a:t>
            </a:r>
            <a:r>
              <a:rPr lang="en-US" altLang="ja-JP" sz="2000" dirty="0">
                <a:solidFill>
                  <a:srgbClr val="000000"/>
                </a:solidFill>
                <a:latin typeface="Consolas" panose="020B0609020204030204" pitchFamily="49" charset="0"/>
              </a:rPr>
              <a:t>, j);</a:t>
            </a:r>
          </a:p>
          <a:p>
            <a:pPr lvl="1"/>
            <a:br>
              <a:rPr lang="en-US" altLang="ja-JP" sz="2000" dirty="0">
                <a:solidFill>
                  <a:srgbClr val="000000"/>
                </a:solidFill>
                <a:latin typeface="Consolas" panose="020B0609020204030204" pitchFamily="49" charset="0"/>
              </a:rPr>
            </a:br>
            <a:r>
              <a:rPr lang="en-US" altLang="ja-JP" sz="2000" dirty="0">
                <a:solidFill>
                  <a:srgbClr val="008000"/>
                </a:solidFill>
                <a:latin typeface="Consolas" panose="020B0609020204030204" pitchFamily="49" charset="0"/>
              </a:rPr>
              <a:t>// </a:t>
            </a:r>
            <a:r>
              <a:rPr lang="en-US" altLang="ja-JP" sz="2000" dirty="0" err="1">
                <a:solidFill>
                  <a:srgbClr val="008000"/>
                </a:solidFill>
                <a:latin typeface="Consolas" panose="020B0609020204030204" pitchFamily="49" charset="0"/>
              </a:rPr>
              <a:t>i</a:t>
            </a:r>
            <a:r>
              <a:rPr lang="ja-JP" altLang="en-US" sz="2000" dirty="0">
                <a:solidFill>
                  <a:srgbClr val="008000"/>
                </a:solidFill>
                <a:latin typeface="Consolas" panose="020B0609020204030204" pitchFamily="49" charset="0"/>
              </a:rPr>
              <a:t>個目の品物を選ぶ場合</a:t>
            </a:r>
            <a:endParaRPr lang="ja-JP" altLang="en-US" sz="2000" dirty="0">
              <a:solidFill>
                <a:srgbClr val="000000"/>
              </a:solidFill>
              <a:latin typeface="Consolas" panose="020B0609020204030204" pitchFamily="49" charset="0"/>
            </a:endParaRPr>
          </a:p>
          <a:p>
            <a:pPr lvl="1"/>
            <a:r>
              <a:rPr lang="en-US" altLang="ja-JP" sz="2000" dirty="0">
                <a:solidFill>
                  <a:srgbClr val="0000FF"/>
                </a:solidFill>
                <a:latin typeface="Consolas" panose="020B0609020204030204" pitchFamily="49" charset="0"/>
              </a:rPr>
              <a:t>if</a:t>
            </a:r>
            <a:r>
              <a:rPr lang="en-US" altLang="ja-JP" sz="2000" dirty="0">
                <a:solidFill>
                  <a:srgbClr val="000000"/>
                </a:solidFill>
                <a:latin typeface="Consolas" panose="020B0609020204030204" pitchFamily="49" charset="0"/>
              </a:rPr>
              <a:t> (j - w[</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1</a:t>
            </a:r>
            <a:r>
              <a:rPr lang="en-US" altLang="ja-JP" sz="2000" dirty="0">
                <a:solidFill>
                  <a:srgbClr val="000000"/>
                </a:solidFill>
                <a:latin typeface="Consolas" panose="020B0609020204030204" pitchFamily="49" charset="0"/>
              </a:rPr>
              <a:t>] &gt;=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a:t>
            </a:r>
          </a:p>
          <a:p>
            <a:pPr lvl="2"/>
            <a:r>
              <a:rPr lang="en-US" altLang="ja-JP" sz="2000" dirty="0">
                <a:solidFill>
                  <a:srgbClr val="000000"/>
                </a:solidFill>
                <a:latin typeface="Consolas" panose="020B0609020204030204" pitchFamily="49" charset="0"/>
              </a:rPr>
              <a:t>use = </a:t>
            </a:r>
            <a:r>
              <a:rPr lang="en-US" altLang="ja-JP" sz="2000" dirty="0" err="1">
                <a:solidFill>
                  <a:srgbClr val="000000"/>
                </a:solidFill>
                <a:latin typeface="Consolas" panose="020B0609020204030204" pitchFamily="49" charset="0"/>
              </a:rPr>
              <a:t>dfs</a:t>
            </a:r>
            <a:r>
              <a:rPr lang="en-US" altLang="ja-JP" sz="2000" dirty="0">
                <a:solidFill>
                  <a:srgbClr val="000000"/>
                </a:solidFill>
                <a:latin typeface="Consolas" panose="020B0609020204030204" pitchFamily="49" charset="0"/>
              </a:rPr>
              <a:t>(</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1</a:t>
            </a:r>
            <a:r>
              <a:rPr lang="en-US" altLang="ja-JP" sz="2000" dirty="0">
                <a:solidFill>
                  <a:srgbClr val="000000"/>
                </a:solidFill>
                <a:latin typeface="Consolas" panose="020B0609020204030204" pitchFamily="49" charset="0"/>
              </a:rPr>
              <a:t>, j - w[</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1</a:t>
            </a:r>
            <a:r>
              <a:rPr lang="en-US" altLang="ja-JP" sz="2000" dirty="0">
                <a:solidFill>
                  <a:srgbClr val="000000"/>
                </a:solidFill>
                <a:latin typeface="Consolas" panose="020B0609020204030204" pitchFamily="49" charset="0"/>
              </a:rPr>
              <a:t>]) + v[</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1</a:t>
            </a:r>
            <a:r>
              <a:rPr lang="en-US" altLang="ja-JP" sz="2000" dirty="0">
                <a:solidFill>
                  <a:srgbClr val="000000"/>
                </a:solidFill>
                <a:latin typeface="Consolas" panose="020B0609020204030204" pitchFamily="49" charset="0"/>
              </a:rPr>
              <a:t>];</a:t>
            </a:r>
          </a:p>
          <a:p>
            <a:pPr lvl="1"/>
            <a:br>
              <a:rPr lang="en-US" altLang="ja-JP" sz="2000" dirty="0">
                <a:solidFill>
                  <a:srgbClr val="000000"/>
                </a:solidFill>
                <a:latin typeface="Consolas" panose="020B0609020204030204" pitchFamily="49" charset="0"/>
              </a:rPr>
            </a:br>
            <a:r>
              <a:rPr lang="en-US" altLang="ja-JP" sz="2000" dirty="0">
                <a:solidFill>
                  <a:srgbClr val="008000"/>
                </a:solidFill>
                <a:latin typeface="Consolas" panose="020B0609020204030204" pitchFamily="49" charset="0"/>
              </a:rPr>
              <a:t>// </a:t>
            </a:r>
            <a:r>
              <a:rPr lang="ja-JP" altLang="en-US" sz="2000" dirty="0">
                <a:solidFill>
                  <a:srgbClr val="008000"/>
                </a:solidFill>
                <a:latin typeface="Consolas" panose="020B0609020204030204" pitchFamily="49" charset="0"/>
              </a:rPr>
              <a:t>選ばない </a:t>
            </a:r>
            <a:r>
              <a:rPr lang="en-US" altLang="ja-JP" sz="2000" dirty="0">
                <a:solidFill>
                  <a:srgbClr val="008000"/>
                </a:solidFill>
                <a:latin typeface="Consolas" panose="020B0609020204030204" pitchFamily="49" charset="0"/>
              </a:rPr>
              <a:t>or </a:t>
            </a:r>
            <a:r>
              <a:rPr lang="ja-JP" altLang="en-US" sz="2000" dirty="0">
                <a:solidFill>
                  <a:srgbClr val="008000"/>
                </a:solidFill>
                <a:latin typeface="Consolas" panose="020B0609020204030204" pitchFamily="49" charset="0"/>
              </a:rPr>
              <a:t>選ぶ のうち大きい方を選ぶ</a:t>
            </a:r>
            <a:endParaRPr lang="ja-JP" altLang="en-US" sz="2000" dirty="0">
              <a:solidFill>
                <a:srgbClr val="000000"/>
              </a:solidFill>
              <a:latin typeface="Consolas" panose="020B0609020204030204" pitchFamily="49" charset="0"/>
            </a:endParaRPr>
          </a:p>
          <a:p>
            <a:pPr lvl="1"/>
            <a:r>
              <a:rPr lang="en-US" altLang="ja-JP" sz="2000" dirty="0">
                <a:solidFill>
                  <a:srgbClr val="0000FF"/>
                </a:solidFill>
                <a:latin typeface="Consolas" panose="020B0609020204030204" pitchFamily="49" charset="0"/>
              </a:rPr>
              <a:t>return</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dp</a:t>
            </a:r>
            <a:r>
              <a:rPr lang="en-US" altLang="ja-JP" sz="2000" dirty="0">
                <a:solidFill>
                  <a:srgbClr val="000000"/>
                </a:solidFill>
                <a:latin typeface="Consolas" panose="020B0609020204030204" pitchFamily="49" charset="0"/>
              </a:rPr>
              <a:t>[</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][j] = max(</a:t>
            </a:r>
            <a:r>
              <a:rPr lang="en-US" altLang="ja-JP" sz="2000" dirty="0" err="1">
                <a:solidFill>
                  <a:srgbClr val="000000"/>
                </a:solidFill>
                <a:latin typeface="Consolas" panose="020B0609020204030204" pitchFamily="49" charset="0"/>
              </a:rPr>
              <a:t>notuse</a:t>
            </a:r>
            <a:r>
              <a:rPr lang="en-US" altLang="ja-JP" sz="2000" dirty="0">
                <a:solidFill>
                  <a:srgbClr val="000000"/>
                </a:solidFill>
                <a:latin typeface="Consolas" panose="020B0609020204030204" pitchFamily="49" charset="0"/>
              </a:rPr>
              <a:t>, use);</a:t>
            </a:r>
          </a:p>
          <a:p>
            <a:r>
              <a:rPr lang="en-US" altLang="ja-JP" sz="2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230720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1F861F9-8331-4A14-A446-43C81C4B2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5836"/>
            <a:ext cx="12192000" cy="3546327"/>
          </a:xfrm>
          <a:prstGeom prst="rect">
            <a:avLst/>
          </a:prstGeom>
        </p:spPr>
      </p:pic>
      <p:sp>
        <p:nvSpPr>
          <p:cNvPr id="5" name="正方形/長方形 4">
            <a:extLst>
              <a:ext uri="{FF2B5EF4-FFF2-40B4-BE49-F238E27FC236}">
                <a16:creationId xmlns:a16="http://schemas.microsoft.com/office/drawing/2014/main" id="{C292F4EF-8EFE-4A4A-B821-AB70E4663C59}"/>
              </a:ext>
            </a:extLst>
          </p:cNvPr>
          <p:cNvSpPr/>
          <p:nvPr/>
        </p:nvSpPr>
        <p:spPr>
          <a:xfrm>
            <a:off x="4009870" y="3919928"/>
            <a:ext cx="6153462" cy="1282235"/>
          </a:xfrm>
          <a:prstGeom prst="rect">
            <a:avLst/>
          </a:prstGeom>
          <a:noFill/>
          <a:ln w="38100">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AEC94622-D21D-41FF-9A80-578FB716E202}"/>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30380" y="885175"/>
            <a:ext cx="7817371" cy="1965389"/>
          </a:xfrm>
          <a:prstGeom prst="rect">
            <a:avLst/>
          </a:prstGeom>
          <a:ln w="38100">
            <a:solidFill>
              <a:schemeClr val="tx1"/>
            </a:solidFill>
          </a:ln>
        </p:spPr>
      </p:pic>
      <p:sp>
        <p:nvSpPr>
          <p:cNvPr id="7" name="矢印: 上 6">
            <a:extLst>
              <a:ext uri="{FF2B5EF4-FFF2-40B4-BE49-F238E27FC236}">
                <a16:creationId xmlns:a16="http://schemas.microsoft.com/office/drawing/2014/main" id="{6F46FC91-6EDA-489A-A0E1-C184A54EB0C1}"/>
              </a:ext>
            </a:extLst>
          </p:cNvPr>
          <p:cNvSpPr/>
          <p:nvPr/>
        </p:nvSpPr>
        <p:spPr>
          <a:xfrm>
            <a:off x="6648138" y="2860241"/>
            <a:ext cx="734518" cy="1055712"/>
          </a:xfrm>
          <a:prstGeom prst="up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675A646-E9E3-437D-8BE0-AD5FA272D518}"/>
              </a:ext>
            </a:extLst>
          </p:cNvPr>
          <p:cNvSpPr/>
          <p:nvPr/>
        </p:nvSpPr>
        <p:spPr>
          <a:xfrm>
            <a:off x="185368" y="162831"/>
            <a:ext cx="6096000" cy="523220"/>
          </a:xfrm>
          <a:prstGeom prst="rect">
            <a:avLst/>
          </a:prstGeom>
        </p:spPr>
        <p:txBody>
          <a:bodyPr>
            <a:spAutoFit/>
          </a:bodyPr>
          <a:lstStyle/>
          <a:p>
            <a:r>
              <a:rPr lang="en-US" altLang="ja-JP" sz="2800" dirty="0" err="1"/>
              <a:t>dfs</a:t>
            </a:r>
            <a:r>
              <a:rPr lang="en-US" altLang="ja-JP" sz="2800" dirty="0"/>
              <a:t>(1, 2)</a:t>
            </a:r>
            <a:r>
              <a:rPr lang="ja-JP" altLang="en-US" sz="2800" dirty="0"/>
              <a:t>が</a:t>
            </a:r>
            <a:r>
              <a:rPr lang="en-US" altLang="ja-JP" sz="2800" dirty="0"/>
              <a:t>1</a:t>
            </a:r>
            <a:r>
              <a:rPr lang="ja-JP" altLang="en-US" sz="2800" dirty="0"/>
              <a:t>回だけの遷移になった！</a:t>
            </a:r>
            <a:endParaRPr lang="ja-JP" altLang="en-US" sz="2800" b="1" dirty="0"/>
          </a:p>
        </p:txBody>
      </p:sp>
      <p:sp>
        <p:nvSpPr>
          <p:cNvPr id="9" name="正方形/長方形 8">
            <a:extLst>
              <a:ext uri="{FF2B5EF4-FFF2-40B4-BE49-F238E27FC236}">
                <a16:creationId xmlns:a16="http://schemas.microsoft.com/office/drawing/2014/main" id="{11DE2961-6866-483A-9712-9F6A9353D998}"/>
              </a:ext>
            </a:extLst>
          </p:cNvPr>
          <p:cNvSpPr/>
          <p:nvPr/>
        </p:nvSpPr>
        <p:spPr>
          <a:xfrm>
            <a:off x="3276170" y="1257300"/>
            <a:ext cx="2502330" cy="1580255"/>
          </a:xfrm>
          <a:prstGeom prst="rect">
            <a:avLst/>
          </a:prstGeom>
          <a:noFill/>
          <a:ln w="38100">
            <a:solidFill>
              <a:srgbClr val="FF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6536382-0268-4D56-993A-FF07D7F8220F}"/>
              </a:ext>
            </a:extLst>
          </p:cNvPr>
          <p:cNvSpPr/>
          <p:nvPr/>
        </p:nvSpPr>
        <p:spPr>
          <a:xfrm>
            <a:off x="9796586" y="1257301"/>
            <a:ext cx="1251165" cy="673100"/>
          </a:xfrm>
          <a:prstGeom prst="rect">
            <a:avLst/>
          </a:prstGeom>
          <a:noFill/>
          <a:ln w="38100">
            <a:solidFill>
              <a:srgbClr val="FF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426624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04C7F9-3FB6-4F49-9EB7-66296BE2BCF4}"/>
              </a:ext>
            </a:extLst>
          </p:cNvPr>
          <p:cNvSpPr>
            <a:spLocks noGrp="1"/>
          </p:cNvSpPr>
          <p:nvPr>
            <p:ph type="title"/>
          </p:nvPr>
        </p:nvSpPr>
        <p:spPr/>
        <p:txBody>
          <a:bodyPr/>
          <a:lstStyle/>
          <a:p>
            <a:r>
              <a:rPr lang="ja-JP" altLang="en-US" dirty="0"/>
              <a:t>ナップサック問題</a:t>
            </a:r>
            <a:endParaRPr kumimoji="1" lang="ja-JP" altLang="en-US" dirty="0"/>
          </a:p>
        </p:txBody>
      </p:sp>
      <p:sp>
        <p:nvSpPr>
          <p:cNvPr id="3" name="コンテンツ プレースホルダー 2">
            <a:extLst>
              <a:ext uri="{FF2B5EF4-FFF2-40B4-BE49-F238E27FC236}">
                <a16:creationId xmlns:a16="http://schemas.microsoft.com/office/drawing/2014/main" id="{F5FDE4BA-7F38-4418-B590-08D9F733F6B2}"/>
              </a:ext>
            </a:extLst>
          </p:cNvPr>
          <p:cNvSpPr>
            <a:spLocks noGrp="1"/>
          </p:cNvSpPr>
          <p:nvPr>
            <p:ph idx="1"/>
          </p:nvPr>
        </p:nvSpPr>
        <p:spPr>
          <a:xfrm>
            <a:off x="838200" y="1825625"/>
            <a:ext cx="10515600" cy="1906900"/>
          </a:xfrm>
        </p:spPr>
        <p:txBody>
          <a:bodyPr/>
          <a:lstStyle/>
          <a:p>
            <a:r>
              <a:rPr lang="ja-JP" altLang="en-US" dirty="0"/>
              <a:t>容量</a:t>
            </a:r>
            <a:r>
              <a:rPr lang="en-US" altLang="ja-JP" dirty="0"/>
              <a:t>W</a:t>
            </a:r>
            <a:r>
              <a:rPr lang="ja-JP" altLang="en-US" dirty="0"/>
              <a:t>のナップサックがある</a:t>
            </a:r>
            <a:r>
              <a:rPr lang="en-US" altLang="ja-JP" dirty="0"/>
              <a:t>.</a:t>
            </a:r>
          </a:p>
          <a:p>
            <a:r>
              <a:rPr lang="en-US" altLang="ja-JP" dirty="0"/>
              <a:t>N</a:t>
            </a:r>
            <a:r>
              <a:rPr lang="ja-JP" altLang="en-US" dirty="0"/>
              <a:t>個の品物がある</a:t>
            </a:r>
            <a:r>
              <a:rPr lang="en-US" altLang="ja-JP" dirty="0"/>
              <a:t>. </a:t>
            </a:r>
            <a:r>
              <a:rPr lang="en-US" altLang="ja-JP" dirty="0" err="1"/>
              <a:t>i</a:t>
            </a:r>
            <a:r>
              <a:rPr lang="ja-JP" altLang="en-US" dirty="0"/>
              <a:t>番目の品物は価値</a:t>
            </a:r>
            <a:r>
              <a:rPr lang="en-US" altLang="ja-JP" dirty="0"/>
              <a:t>v</a:t>
            </a:r>
            <a:r>
              <a:rPr lang="en-US" altLang="ja-JP" baseline="-25000" dirty="0"/>
              <a:t>i</a:t>
            </a:r>
            <a:r>
              <a:rPr lang="en-US" altLang="ja-JP" dirty="0"/>
              <a:t>,</a:t>
            </a:r>
            <a:r>
              <a:rPr lang="ja-JP" altLang="en-US" dirty="0"/>
              <a:t>重さ</a:t>
            </a:r>
            <a:r>
              <a:rPr lang="en-US" altLang="ja-JP" dirty="0" err="1"/>
              <a:t>w</a:t>
            </a:r>
            <a:r>
              <a:rPr lang="en-US" altLang="ja-JP" baseline="-25000" dirty="0" err="1"/>
              <a:t>i</a:t>
            </a:r>
            <a:r>
              <a:rPr lang="ja-JP" altLang="en-US" dirty="0"/>
              <a:t>である</a:t>
            </a:r>
            <a:r>
              <a:rPr lang="en-US" altLang="ja-JP" dirty="0"/>
              <a:t>.</a:t>
            </a:r>
          </a:p>
          <a:p>
            <a:r>
              <a:rPr lang="ja-JP" altLang="en-US" dirty="0"/>
              <a:t>容量</a:t>
            </a:r>
            <a:r>
              <a:rPr lang="en-US" altLang="ja-JP" dirty="0"/>
              <a:t>W</a:t>
            </a:r>
            <a:r>
              <a:rPr lang="ja-JP" altLang="en-US" dirty="0"/>
              <a:t>を超えないように</a:t>
            </a:r>
            <a:r>
              <a:rPr lang="en-US" altLang="ja-JP" dirty="0"/>
              <a:t>,</a:t>
            </a:r>
            <a:r>
              <a:rPr lang="ja-JP" altLang="en-US" dirty="0"/>
              <a:t>ナップサックに入れられる価値の最大値を求める</a:t>
            </a:r>
            <a:r>
              <a:rPr lang="en-US" altLang="ja-JP" dirty="0"/>
              <a:t>.</a:t>
            </a:r>
          </a:p>
          <a:p>
            <a:endParaRPr kumimoji="1" lang="ja-JP" altLang="en-US" dirty="0"/>
          </a:p>
        </p:txBody>
      </p:sp>
      <p:pic>
        <p:nvPicPr>
          <p:cNvPr id="8" name="グラフィックス 7">
            <a:extLst>
              <a:ext uri="{FF2B5EF4-FFF2-40B4-BE49-F238E27FC236}">
                <a16:creationId xmlns:a16="http://schemas.microsoft.com/office/drawing/2014/main" id="{123552DF-DD3A-4A25-9CDD-BF466BD1A0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52265" y="3644820"/>
            <a:ext cx="2094095" cy="3075013"/>
          </a:xfrm>
          <a:prstGeom prst="rect">
            <a:avLst/>
          </a:prstGeom>
        </p:spPr>
      </p:pic>
      <p:sp>
        <p:nvSpPr>
          <p:cNvPr id="12" name="楕円 11">
            <a:extLst>
              <a:ext uri="{FF2B5EF4-FFF2-40B4-BE49-F238E27FC236}">
                <a16:creationId xmlns:a16="http://schemas.microsoft.com/office/drawing/2014/main" id="{DFD13EA8-8FED-4358-8C6D-C1BEC84157A1}"/>
              </a:ext>
            </a:extLst>
          </p:cNvPr>
          <p:cNvSpPr/>
          <p:nvPr/>
        </p:nvSpPr>
        <p:spPr>
          <a:xfrm>
            <a:off x="6250897" y="5279509"/>
            <a:ext cx="1056807" cy="10568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\10</a:t>
            </a:r>
            <a:endParaRPr kumimoji="1" lang="ja-JP" altLang="en-US" dirty="0"/>
          </a:p>
        </p:txBody>
      </p:sp>
      <p:sp>
        <p:nvSpPr>
          <p:cNvPr id="14" name="二等辺三角形 13">
            <a:extLst>
              <a:ext uri="{FF2B5EF4-FFF2-40B4-BE49-F238E27FC236}">
                <a16:creationId xmlns:a16="http://schemas.microsoft.com/office/drawing/2014/main" id="{5E8A381B-E650-458A-AFA4-03111ACF0B8A}"/>
              </a:ext>
            </a:extLst>
          </p:cNvPr>
          <p:cNvSpPr/>
          <p:nvPr/>
        </p:nvSpPr>
        <p:spPr>
          <a:xfrm>
            <a:off x="8492221" y="5062907"/>
            <a:ext cx="1676762" cy="1247641"/>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dirty="0"/>
              <a:t>\1</a:t>
            </a:r>
            <a:endParaRPr kumimoji="1" lang="ja-JP" altLang="en-US" dirty="0"/>
          </a:p>
        </p:txBody>
      </p:sp>
      <p:sp>
        <p:nvSpPr>
          <p:cNvPr id="15" name="正方形/長方形 14">
            <a:extLst>
              <a:ext uri="{FF2B5EF4-FFF2-40B4-BE49-F238E27FC236}">
                <a16:creationId xmlns:a16="http://schemas.microsoft.com/office/drawing/2014/main" id="{F857897D-04A5-4837-9B05-79D44F3906E9}"/>
              </a:ext>
            </a:extLst>
          </p:cNvPr>
          <p:cNvSpPr/>
          <p:nvPr/>
        </p:nvSpPr>
        <p:spPr>
          <a:xfrm>
            <a:off x="7251492" y="4101903"/>
            <a:ext cx="1056807" cy="10568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a:t>\23</a:t>
            </a:r>
            <a:endParaRPr kumimoji="1" lang="ja-JP" altLang="en-US" dirty="0"/>
          </a:p>
        </p:txBody>
      </p:sp>
      <p:sp>
        <p:nvSpPr>
          <p:cNvPr id="16" name="矢印: 下カーブ 15">
            <a:extLst>
              <a:ext uri="{FF2B5EF4-FFF2-40B4-BE49-F238E27FC236}">
                <a16:creationId xmlns:a16="http://schemas.microsoft.com/office/drawing/2014/main" id="{85BEFDBC-FD3A-4C45-B634-59E5B9370086}"/>
              </a:ext>
            </a:extLst>
          </p:cNvPr>
          <p:cNvSpPr/>
          <p:nvPr/>
        </p:nvSpPr>
        <p:spPr>
          <a:xfrm rot="1083712" flipH="1">
            <a:off x="4710556" y="3389976"/>
            <a:ext cx="2308688" cy="954971"/>
          </a:xfrm>
          <a:prstGeom prst="curvedDownArrow">
            <a:avLst>
              <a:gd name="adj1" fmla="val 17195"/>
              <a:gd name="adj2" fmla="val 48502"/>
              <a:gd name="adj3" fmla="val 4922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278593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AE77BB-0DFF-4844-9592-CD3D0DC9444B}"/>
              </a:ext>
            </a:extLst>
          </p:cNvPr>
          <p:cNvSpPr>
            <a:spLocks noGrp="1"/>
          </p:cNvSpPr>
          <p:nvPr>
            <p:ph type="title"/>
          </p:nvPr>
        </p:nvSpPr>
        <p:spPr/>
        <p:txBody>
          <a:bodyPr/>
          <a:lstStyle/>
          <a:p>
            <a:r>
              <a:rPr lang="en-US" altLang="ja-JP" dirty="0"/>
              <a:t>01</a:t>
            </a:r>
            <a:r>
              <a:rPr lang="ja-JP" altLang="en-US" dirty="0"/>
              <a:t>ナップサック問題</a:t>
            </a:r>
            <a:r>
              <a:rPr lang="en-US" altLang="ja-JP" dirty="0"/>
              <a:t>: </a:t>
            </a:r>
            <a:r>
              <a:rPr lang="ja-JP" altLang="en-US" dirty="0"/>
              <a:t>メモ化再帰</a:t>
            </a:r>
            <a:endParaRPr kumimoji="1" lang="ja-JP" altLang="en-US" dirty="0"/>
          </a:p>
        </p:txBody>
      </p:sp>
      <p:sp>
        <p:nvSpPr>
          <p:cNvPr id="3" name="コンテンツ プレースホルダー 2">
            <a:extLst>
              <a:ext uri="{FF2B5EF4-FFF2-40B4-BE49-F238E27FC236}">
                <a16:creationId xmlns:a16="http://schemas.microsoft.com/office/drawing/2014/main" id="{F800D259-F688-4E2A-82CB-6F478E3E519D}"/>
              </a:ext>
            </a:extLst>
          </p:cNvPr>
          <p:cNvSpPr>
            <a:spLocks noGrp="1"/>
          </p:cNvSpPr>
          <p:nvPr>
            <p:ph idx="1"/>
          </p:nvPr>
        </p:nvSpPr>
        <p:spPr/>
        <p:txBody>
          <a:bodyPr/>
          <a:lstStyle/>
          <a:p>
            <a:r>
              <a:rPr kumimoji="1" lang="ja-JP" altLang="en-US" dirty="0"/>
              <a:t>計算量</a:t>
            </a:r>
            <a:r>
              <a:rPr kumimoji="1" lang="en-US" altLang="ja-JP" dirty="0"/>
              <a:t>:</a:t>
            </a:r>
            <a:br>
              <a:rPr kumimoji="1" lang="en-US" altLang="ja-JP" dirty="0"/>
            </a:br>
            <a:r>
              <a:rPr kumimoji="1" lang="ja-JP" altLang="en-US" dirty="0"/>
              <a:t>メモ用テーブルを利用して問題を解く</a:t>
            </a:r>
            <a:br>
              <a:rPr lang="en-US" altLang="ja-JP" dirty="0"/>
            </a:br>
            <a:r>
              <a:rPr lang="ja-JP" altLang="en-US" dirty="0"/>
              <a:t>テーブル全体を使う場合が最悪ケース→</a:t>
            </a:r>
            <a:r>
              <a:rPr kumimoji="1" lang="en-US" altLang="ja-JP" dirty="0"/>
              <a:t>O(NW)</a:t>
            </a:r>
          </a:p>
          <a:p>
            <a:endParaRPr lang="en-US" altLang="ja-JP" dirty="0"/>
          </a:p>
          <a:p>
            <a:r>
              <a:rPr lang="en-US" altLang="ja-JP" dirty="0"/>
              <a:t>1 ≤ N ≤ 100, 1 ≤ W ≤ 10000</a:t>
            </a:r>
            <a:r>
              <a:rPr lang="ja-JP" altLang="en-US" dirty="0" err="1"/>
              <a:t>なので</a:t>
            </a:r>
            <a:r>
              <a:rPr lang="ja-JP" altLang="en-US" dirty="0"/>
              <a:t>間に合う</a:t>
            </a:r>
          </a:p>
          <a:p>
            <a:endParaRPr kumimoji="1" lang="ja-JP" altLang="en-US" dirty="0"/>
          </a:p>
        </p:txBody>
      </p:sp>
    </p:spTree>
    <p:extLst>
      <p:ext uri="{BB962C8B-B14F-4D97-AF65-F5344CB8AC3E}">
        <p14:creationId xmlns:p14="http://schemas.microsoft.com/office/powerpoint/2010/main" val="1062073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994994-386B-42D2-A095-D2B2546D0E9E}"/>
              </a:ext>
            </a:extLst>
          </p:cNvPr>
          <p:cNvSpPr>
            <a:spLocks noGrp="1"/>
          </p:cNvSpPr>
          <p:nvPr>
            <p:ph type="title"/>
          </p:nvPr>
        </p:nvSpPr>
        <p:spPr/>
        <p:txBody>
          <a:bodyPr/>
          <a:lstStyle/>
          <a:p>
            <a:r>
              <a:rPr lang="en-US" altLang="ja-JP" dirty="0"/>
              <a:t>01</a:t>
            </a:r>
            <a:r>
              <a:rPr lang="ja-JP" altLang="en-US" dirty="0"/>
              <a:t>ナップサック問題</a:t>
            </a:r>
            <a:r>
              <a:rPr lang="en-US" altLang="ja-JP" dirty="0"/>
              <a:t>: </a:t>
            </a:r>
            <a:r>
              <a:rPr lang="ja-JP" altLang="en-US" dirty="0"/>
              <a:t>メモ化再帰</a:t>
            </a:r>
            <a:endParaRPr kumimoji="1" lang="ja-JP" altLang="en-US" dirty="0"/>
          </a:p>
        </p:txBody>
      </p:sp>
      <p:sp>
        <p:nvSpPr>
          <p:cNvPr id="3" name="コンテンツ プレースホルダー 2">
            <a:extLst>
              <a:ext uri="{FF2B5EF4-FFF2-40B4-BE49-F238E27FC236}">
                <a16:creationId xmlns:a16="http://schemas.microsoft.com/office/drawing/2014/main" id="{0F226068-31F8-45EB-A622-AEE5EA661A50}"/>
              </a:ext>
            </a:extLst>
          </p:cNvPr>
          <p:cNvSpPr>
            <a:spLocks noGrp="1"/>
          </p:cNvSpPr>
          <p:nvPr>
            <p:ph idx="1"/>
          </p:nvPr>
        </p:nvSpPr>
        <p:spPr/>
        <p:txBody>
          <a:bodyPr/>
          <a:lstStyle/>
          <a:p>
            <a:r>
              <a:rPr lang="ja-JP" altLang="en-US" dirty="0"/>
              <a:t>今度は再帰ではなくループで書いてみる</a:t>
            </a:r>
            <a:endParaRPr lang="en-US" altLang="ja-JP" dirty="0"/>
          </a:p>
          <a:p>
            <a:r>
              <a:rPr lang="ja-JP" altLang="en-US" dirty="0"/>
              <a:t>状態と遷移を決める</a:t>
            </a:r>
            <a:endParaRPr lang="en-US" altLang="ja-JP" dirty="0"/>
          </a:p>
          <a:p>
            <a:r>
              <a:rPr lang="ja-JP" altLang="en-US" dirty="0"/>
              <a:t>遷移は</a:t>
            </a:r>
            <a:r>
              <a:rPr lang="en-US" altLang="ja-JP" dirty="0"/>
              <a:t>,</a:t>
            </a:r>
            <a:r>
              <a:rPr lang="ja-JP" altLang="en-US" dirty="0"/>
              <a:t>今回はボトムアップに書きます</a:t>
            </a:r>
            <a:r>
              <a:rPr lang="en-US" altLang="ja-JP" sz="2400" dirty="0"/>
              <a:t>(</a:t>
            </a:r>
            <a:r>
              <a:rPr lang="ja-JP" altLang="en-US" sz="2400" dirty="0"/>
              <a:t>単に僕が考えやすいから</a:t>
            </a:r>
            <a:r>
              <a:rPr lang="en-US" altLang="ja-JP" sz="2400" dirty="0"/>
              <a:t>)</a:t>
            </a:r>
          </a:p>
          <a:p>
            <a:r>
              <a:rPr lang="ja-JP" altLang="en-US" b="1" dirty="0"/>
              <a:t>貰う</a:t>
            </a:r>
            <a:r>
              <a:rPr lang="en-US" altLang="ja-JP" b="1" dirty="0"/>
              <a:t>DP</a:t>
            </a:r>
            <a:r>
              <a:rPr lang="ja-JP" altLang="en-US" dirty="0"/>
              <a:t>と</a:t>
            </a:r>
            <a:r>
              <a:rPr lang="ja-JP" altLang="en-US" b="1" dirty="0"/>
              <a:t>配る</a:t>
            </a:r>
            <a:r>
              <a:rPr lang="en-US" altLang="ja-JP" b="1" dirty="0"/>
              <a:t>DP</a:t>
            </a:r>
            <a:r>
              <a:rPr lang="ja-JP" altLang="en-US" dirty="0"/>
              <a:t>の両方説明します</a:t>
            </a:r>
            <a:endParaRPr lang="en-US" altLang="ja-JP" dirty="0"/>
          </a:p>
        </p:txBody>
      </p:sp>
    </p:spTree>
    <p:extLst>
      <p:ext uri="{BB962C8B-B14F-4D97-AF65-F5344CB8AC3E}">
        <p14:creationId xmlns:p14="http://schemas.microsoft.com/office/powerpoint/2010/main" val="3981535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A39F6-D16C-4242-86E6-6E7C7E158408}"/>
              </a:ext>
            </a:extLst>
          </p:cNvPr>
          <p:cNvSpPr>
            <a:spLocks noGrp="1"/>
          </p:cNvSpPr>
          <p:nvPr>
            <p:ph type="title"/>
          </p:nvPr>
        </p:nvSpPr>
        <p:spPr/>
        <p:txBody>
          <a:bodyPr/>
          <a:lstStyle/>
          <a:p>
            <a:r>
              <a:rPr lang="en-US" altLang="ja-JP" dirty="0"/>
              <a:t>01</a:t>
            </a:r>
            <a:r>
              <a:rPr lang="ja-JP" altLang="en-US" dirty="0"/>
              <a:t>ナップサック問題</a:t>
            </a:r>
            <a:r>
              <a:rPr lang="en-US" altLang="ja-JP" dirty="0"/>
              <a:t>: </a:t>
            </a:r>
            <a:r>
              <a:rPr lang="ja-JP" altLang="en-US" dirty="0"/>
              <a:t>貰う</a:t>
            </a:r>
            <a:r>
              <a:rPr lang="en-US" altLang="ja-JP" dirty="0"/>
              <a:t>DP</a:t>
            </a:r>
            <a:endParaRPr kumimoji="1" lang="ja-JP" altLang="en-US" dirty="0"/>
          </a:p>
        </p:txBody>
      </p:sp>
      <p:sp>
        <p:nvSpPr>
          <p:cNvPr id="3" name="コンテンツ プレースホルダー 2">
            <a:extLst>
              <a:ext uri="{FF2B5EF4-FFF2-40B4-BE49-F238E27FC236}">
                <a16:creationId xmlns:a16="http://schemas.microsoft.com/office/drawing/2014/main" id="{319D5683-A103-48C0-97D4-2B612175EDAC}"/>
              </a:ext>
            </a:extLst>
          </p:cNvPr>
          <p:cNvSpPr>
            <a:spLocks noGrp="1"/>
          </p:cNvSpPr>
          <p:nvPr>
            <p:ph idx="1"/>
          </p:nvPr>
        </p:nvSpPr>
        <p:spPr/>
        <p:txBody>
          <a:bodyPr/>
          <a:lstStyle/>
          <a:p>
            <a:pPr marL="0" indent="0">
              <a:buNone/>
            </a:pPr>
            <a:r>
              <a:rPr kumimoji="1" lang="ja-JP" altLang="en-US" dirty="0"/>
              <a:t>状態</a:t>
            </a:r>
            <a:r>
              <a:rPr kumimoji="1" lang="en-US" altLang="ja-JP" dirty="0"/>
              <a:t>:</a:t>
            </a:r>
          </a:p>
          <a:p>
            <a:pPr marL="457200" lvl="1" indent="0">
              <a:buNone/>
            </a:pPr>
            <a:r>
              <a:rPr kumimoji="1" lang="en-US" altLang="ja-JP" sz="2800" dirty="0">
                <a:solidFill>
                  <a:srgbClr val="0000FF"/>
                </a:solidFill>
                <a:latin typeface="Consolas" panose="020B0609020204030204" pitchFamily="49" charset="0"/>
              </a:rPr>
              <a:t>int</a:t>
            </a:r>
            <a:r>
              <a:rPr kumimoji="1" lang="en-US" altLang="ja-JP" sz="2800" dirty="0">
                <a:latin typeface="Consolas" panose="020B0609020204030204" pitchFamily="49" charset="0"/>
              </a:rPr>
              <a:t> </a:t>
            </a:r>
            <a:r>
              <a:rPr kumimoji="1" lang="en-US" altLang="ja-JP" sz="2800" dirty="0" err="1">
                <a:latin typeface="Consolas" panose="020B0609020204030204" pitchFamily="49" charset="0"/>
              </a:rPr>
              <a:t>dp</a:t>
            </a:r>
            <a:r>
              <a:rPr kumimoji="1" lang="en-US" altLang="ja-JP" sz="2800" dirty="0">
                <a:latin typeface="Consolas" panose="020B0609020204030204" pitchFamily="49" charset="0"/>
              </a:rPr>
              <a:t>[</a:t>
            </a:r>
            <a:r>
              <a:rPr kumimoji="1" lang="en-US" altLang="ja-JP" sz="2800" dirty="0" err="1">
                <a:latin typeface="Consolas" panose="020B0609020204030204" pitchFamily="49" charset="0"/>
              </a:rPr>
              <a:t>i</a:t>
            </a:r>
            <a:r>
              <a:rPr kumimoji="1" lang="en-US" altLang="ja-JP" sz="2800" dirty="0">
                <a:latin typeface="Consolas" panose="020B0609020204030204" pitchFamily="49" charset="0"/>
              </a:rPr>
              <a:t>][j]</a:t>
            </a:r>
            <a:br>
              <a:rPr lang="en-US" altLang="ja-JP" sz="2800" dirty="0">
                <a:latin typeface="Consolas" panose="020B0609020204030204" pitchFamily="49" charset="0"/>
              </a:rPr>
            </a:br>
            <a:r>
              <a:rPr kumimoji="1" lang="en-US" altLang="ja-JP" sz="2800" dirty="0"/>
              <a:t>:= (</a:t>
            </a:r>
            <a:r>
              <a:rPr kumimoji="1" lang="en-US" altLang="ja-JP" sz="2800" dirty="0" err="1">
                <a:latin typeface="Consolas" panose="020B0609020204030204" pitchFamily="49" charset="0"/>
              </a:rPr>
              <a:t>i</a:t>
            </a:r>
            <a:r>
              <a:rPr kumimoji="1" lang="ja-JP" altLang="en-US" sz="2800" dirty="0">
                <a:latin typeface="Consolas" panose="020B0609020204030204" pitchFamily="49" charset="0"/>
              </a:rPr>
              <a:t>個</a:t>
            </a:r>
            <a:r>
              <a:rPr kumimoji="1" lang="ja-JP" altLang="en-US" sz="2800" dirty="0"/>
              <a:t>目までみたときに</a:t>
            </a:r>
            <a:r>
              <a:rPr kumimoji="1" lang="en-US" altLang="ja-JP" sz="2800" dirty="0"/>
              <a:t>,</a:t>
            </a:r>
            <a:r>
              <a:rPr kumimoji="1" lang="ja-JP" altLang="en-US" sz="2800" dirty="0"/>
              <a:t>容量</a:t>
            </a:r>
            <a:r>
              <a:rPr kumimoji="1" lang="en-US" altLang="ja-JP" sz="2800" dirty="0">
                <a:latin typeface="Consolas" panose="020B0609020204030204" pitchFamily="49" charset="0"/>
              </a:rPr>
              <a:t>j</a:t>
            </a:r>
            <a:r>
              <a:rPr kumimoji="1" lang="ja-JP" altLang="en-US" sz="2800" dirty="0"/>
              <a:t>に入れられる価値の最大値</a:t>
            </a:r>
            <a:r>
              <a:rPr lang="en-US" altLang="ja-JP" sz="2800" dirty="0"/>
              <a:t>)</a:t>
            </a:r>
          </a:p>
          <a:p>
            <a:pPr marL="0" indent="0">
              <a:buNone/>
            </a:pPr>
            <a:r>
              <a:rPr lang="ja-JP" altLang="en-US" dirty="0"/>
              <a:t>初期状態</a:t>
            </a:r>
            <a:r>
              <a:rPr lang="en-US" altLang="ja-JP" dirty="0"/>
              <a:t>:</a:t>
            </a:r>
          </a:p>
          <a:p>
            <a:pPr marL="457200" lvl="1" indent="0">
              <a:buNone/>
            </a:pPr>
            <a:r>
              <a:rPr lang="en-US" altLang="ja-JP" sz="2800" dirty="0" err="1">
                <a:latin typeface="Consolas" panose="020B0609020204030204" pitchFamily="49" charset="0"/>
              </a:rPr>
              <a:t>dp</a:t>
            </a:r>
            <a:r>
              <a:rPr lang="en-US" altLang="ja-JP" sz="2800" dirty="0">
                <a:latin typeface="Consolas" panose="020B0609020204030204" pitchFamily="49" charset="0"/>
              </a:rPr>
              <a:t>[</a:t>
            </a:r>
            <a:r>
              <a:rPr lang="en-US" altLang="ja-JP" sz="2800" dirty="0" err="1">
                <a:latin typeface="Consolas" panose="020B0609020204030204" pitchFamily="49" charset="0"/>
              </a:rPr>
              <a:t>i</a:t>
            </a:r>
            <a:r>
              <a:rPr lang="en-US" altLang="ja-JP" sz="2800" dirty="0">
                <a:latin typeface="Consolas" panose="020B0609020204030204" pitchFamily="49" charset="0"/>
              </a:rPr>
              <a:t>][j] = </a:t>
            </a:r>
            <a:r>
              <a:rPr lang="en-US" altLang="ja-JP" sz="2800" dirty="0">
                <a:solidFill>
                  <a:srgbClr val="09885A"/>
                </a:solidFill>
                <a:latin typeface="Consolas" panose="020B0609020204030204" pitchFamily="49" charset="0"/>
              </a:rPr>
              <a:t>0</a:t>
            </a:r>
            <a:endParaRPr lang="en-US" altLang="ja-JP" sz="2800" dirty="0">
              <a:solidFill>
                <a:srgbClr val="09885A"/>
              </a:solidFill>
            </a:endParaRPr>
          </a:p>
          <a:p>
            <a:pPr marL="0" indent="0">
              <a:buNone/>
            </a:pPr>
            <a:r>
              <a:rPr lang="ja-JP" altLang="en-US" dirty="0"/>
              <a:t>遷移</a:t>
            </a:r>
            <a:r>
              <a:rPr lang="en-US" altLang="ja-JP" dirty="0"/>
              <a:t>:</a:t>
            </a:r>
          </a:p>
          <a:p>
            <a:pPr marL="0" indent="0">
              <a:buNone/>
            </a:pPr>
            <a:r>
              <a:rPr lang="en-US" altLang="ja-JP" dirty="0"/>
              <a:t>(index</a:t>
            </a:r>
            <a:r>
              <a:rPr lang="ja-JP" altLang="en-US" dirty="0" err="1"/>
              <a:t>が負に</a:t>
            </a:r>
            <a:r>
              <a:rPr lang="ja-JP" altLang="en-US" dirty="0"/>
              <a:t>なるのが嫌なので</a:t>
            </a:r>
            <a:r>
              <a:rPr lang="en-US" altLang="ja-JP" dirty="0"/>
              <a:t>)</a:t>
            </a:r>
            <a:r>
              <a:rPr lang="en-US" altLang="ja-JP" dirty="0" err="1"/>
              <a:t>i</a:t>
            </a:r>
            <a:r>
              <a:rPr lang="ja-JP" altLang="en-US" dirty="0"/>
              <a:t>ではなく</a:t>
            </a:r>
            <a:r>
              <a:rPr lang="en-US" altLang="ja-JP" dirty="0"/>
              <a:t>i+1</a:t>
            </a:r>
            <a:r>
              <a:rPr lang="ja-JP" altLang="en-US" dirty="0" err="1"/>
              <a:t>への</a:t>
            </a:r>
            <a:r>
              <a:rPr lang="ja-JP" altLang="en-US" dirty="0"/>
              <a:t>遷移を考える</a:t>
            </a:r>
            <a:endParaRPr lang="en-US" altLang="ja-JP" dirty="0"/>
          </a:p>
          <a:p>
            <a:pPr marL="0" indent="0">
              <a:buNone/>
            </a:pPr>
            <a:r>
              <a:rPr lang="en-US" altLang="ja-JP" dirty="0"/>
              <a:t>i+1</a:t>
            </a:r>
            <a:r>
              <a:rPr lang="ja-JP" altLang="en-US" dirty="0"/>
              <a:t>個目まで見たときに</a:t>
            </a:r>
            <a:r>
              <a:rPr lang="en-US" altLang="ja-JP" dirty="0"/>
              <a:t>j</a:t>
            </a:r>
            <a:r>
              <a:rPr lang="ja-JP" altLang="en-US" dirty="0"/>
              <a:t>が作れるか</a:t>
            </a:r>
            <a:endParaRPr lang="en-US" altLang="ja-JP" dirty="0"/>
          </a:p>
        </p:txBody>
      </p:sp>
    </p:spTree>
    <p:extLst>
      <p:ext uri="{BB962C8B-B14F-4D97-AF65-F5344CB8AC3E}">
        <p14:creationId xmlns:p14="http://schemas.microsoft.com/office/powerpoint/2010/main" val="2649819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913026B-7C40-461C-9C08-6BED45390A08}"/>
              </a:ext>
            </a:extLst>
          </p:cNvPr>
          <p:cNvSpPr>
            <a:spLocks noGrp="1"/>
          </p:cNvSpPr>
          <p:nvPr>
            <p:ph idx="1"/>
          </p:nvPr>
        </p:nvSpPr>
        <p:spPr>
          <a:xfrm>
            <a:off x="848816" y="386458"/>
            <a:ext cx="10515600" cy="542933"/>
          </a:xfrm>
        </p:spPr>
        <p:txBody>
          <a:bodyPr/>
          <a:lstStyle/>
          <a:p>
            <a:r>
              <a:rPr kumimoji="1" lang="ja-JP" altLang="en-US" dirty="0"/>
              <a:t>状態の遷移</a:t>
            </a:r>
            <a:r>
              <a:rPr kumimoji="1" lang="en-US" altLang="ja-JP" dirty="0"/>
              <a:t>: i+1</a:t>
            </a:r>
            <a:r>
              <a:rPr kumimoji="1" lang="ja-JP" altLang="en-US" dirty="0"/>
              <a:t>個目品物を選ぶ </a:t>
            </a:r>
            <a:r>
              <a:rPr kumimoji="1" lang="en-US" altLang="ja-JP" dirty="0"/>
              <a:t>or </a:t>
            </a:r>
            <a:r>
              <a:rPr kumimoji="1" lang="ja-JP" altLang="en-US" dirty="0"/>
              <a:t>選ばない</a:t>
            </a:r>
          </a:p>
        </p:txBody>
      </p:sp>
      <p:sp>
        <p:nvSpPr>
          <p:cNvPr id="18" name="テキスト ボックス 17">
            <a:extLst>
              <a:ext uri="{FF2B5EF4-FFF2-40B4-BE49-F238E27FC236}">
                <a16:creationId xmlns:a16="http://schemas.microsoft.com/office/drawing/2014/main" id="{DC071736-1A85-4863-8097-6D3B9861E2D3}"/>
              </a:ext>
            </a:extLst>
          </p:cNvPr>
          <p:cNvSpPr txBox="1"/>
          <p:nvPr/>
        </p:nvSpPr>
        <p:spPr>
          <a:xfrm>
            <a:off x="228614" y="5162675"/>
            <a:ext cx="1695602" cy="584775"/>
          </a:xfrm>
          <a:prstGeom prst="rect">
            <a:avLst/>
          </a:prstGeom>
          <a:noFill/>
        </p:spPr>
        <p:txBody>
          <a:bodyPr wrap="square" rtlCol="0">
            <a:spAutoFit/>
          </a:bodyPr>
          <a:lstStyle/>
          <a:p>
            <a:r>
              <a:rPr kumimoji="1" lang="en-US" altLang="ja-JP" sz="3200" dirty="0"/>
              <a:t>i+1</a:t>
            </a:r>
            <a:r>
              <a:rPr lang="ja-JP" altLang="en-US" sz="3200" dirty="0"/>
              <a:t>個</a:t>
            </a:r>
            <a:r>
              <a:rPr kumimoji="1" lang="ja-JP" altLang="en-US" sz="3200" dirty="0"/>
              <a:t>目</a:t>
            </a:r>
          </a:p>
        </p:txBody>
      </p:sp>
      <p:sp>
        <p:nvSpPr>
          <p:cNvPr id="6" name="テキスト ボックス 5">
            <a:extLst>
              <a:ext uri="{FF2B5EF4-FFF2-40B4-BE49-F238E27FC236}">
                <a16:creationId xmlns:a16="http://schemas.microsoft.com/office/drawing/2014/main" id="{3086F540-1C75-4FC7-BA09-EB9BC3BC998D}"/>
              </a:ext>
            </a:extLst>
          </p:cNvPr>
          <p:cNvSpPr txBox="1"/>
          <p:nvPr/>
        </p:nvSpPr>
        <p:spPr>
          <a:xfrm>
            <a:off x="7167686" y="5193452"/>
            <a:ext cx="3344679" cy="523220"/>
          </a:xfrm>
          <a:prstGeom prst="rect">
            <a:avLst/>
          </a:prstGeom>
          <a:noFill/>
        </p:spPr>
        <p:txBody>
          <a:bodyPr wrap="square" rtlCol="0">
            <a:spAutoFit/>
          </a:bodyPr>
          <a:lstStyle/>
          <a:p>
            <a:r>
              <a:rPr kumimoji="1" lang="ja-JP" altLang="en-US" sz="2800" dirty="0"/>
              <a:t>価値の情報を</a:t>
            </a:r>
            <a:r>
              <a:rPr kumimoji="1" lang="ja-JP" altLang="en-US" sz="2800" b="1" dirty="0"/>
              <a:t>貰う</a:t>
            </a:r>
          </a:p>
        </p:txBody>
      </p:sp>
      <p:pic>
        <p:nvPicPr>
          <p:cNvPr id="28" name="グラフィックス 27">
            <a:extLst>
              <a:ext uri="{FF2B5EF4-FFF2-40B4-BE49-F238E27FC236}">
                <a16:creationId xmlns:a16="http://schemas.microsoft.com/office/drawing/2014/main" id="{4D352143-3BE9-41F7-BDF9-2A437D6630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41094" y="4006439"/>
            <a:ext cx="1761389" cy="2586461"/>
          </a:xfrm>
          <a:prstGeom prst="rect">
            <a:avLst/>
          </a:prstGeom>
        </p:spPr>
      </p:pic>
      <p:sp>
        <p:nvSpPr>
          <p:cNvPr id="2" name="雲 1">
            <a:extLst>
              <a:ext uri="{FF2B5EF4-FFF2-40B4-BE49-F238E27FC236}">
                <a16:creationId xmlns:a16="http://schemas.microsoft.com/office/drawing/2014/main" id="{9A3F3615-DD05-44ED-9F32-19FDD9A3A9BC}"/>
              </a:ext>
            </a:extLst>
          </p:cNvPr>
          <p:cNvSpPr/>
          <p:nvPr/>
        </p:nvSpPr>
        <p:spPr>
          <a:xfrm>
            <a:off x="4941094" y="4623212"/>
            <a:ext cx="1761389" cy="1663700"/>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sz="5400" dirty="0"/>
              <a:t>?</a:t>
            </a:r>
            <a:endParaRPr kumimoji="1" lang="ja-JP" altLang="en-US" sz="5400" dirty="0"/>
          </a:p>
        </p:txBody>
      </p:sp>
      <p:sp>
        <p:nvSpPr>
          <p:cNvPr id="29" name="テキスト ボックス 28">
            <a:extLst>
              <a:ext uri="{FF2B5EF4-FFF2-40B4-BE49-F238E27FC236}">
                <a16:creationId xmlns:a16="http://schemas.microsoft.com/office/drawing/2014/main" id="{7BFD0CBF-A66B-497F-8518-3331CBB43FC0}"/>
              </a:ext>
            </a:extLst>
          </p:cNvPr>
          <p:cNvSpPr txBox="1"/>
          <p:nvPr/>
        </p:nvSpPr>
        <p:spPr>
          <a:xfrm>
            <a:off x="5284698" y="5744098"/>
            <a:ext cx="107418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800" dirty="0"/>
              <a:t>容量</a:t>
            </a:r>
            <a:r>
              <a:rPr kumimoji="1" lang="en-US" altLang="ja-JP" sz="2800" dirty="0"/>
              <a:t>j</a:t>
            </a:r>
            <a:endParaRPr kumimoji="1" lang="ja-JP" altLang="en-US" sz="2800" dirty="0"/>
          </a:p>
        </p:txBody>
      </p:sp>
    </p:spTree>
    <p:extLst>
      <p:ext uri="{BB962C8B-B14F-4D97-AF65-F5344CB8AC3E}">
        <p14:creationId xmlns:p14="http://schemas.microsoft.com/office/powerpoint/2010/main" val="1625588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グラフィックス 27">
            <a:extLst>
              <a:ext uri="{FF2B5EF4-FFF2-40B4-BE49-F238E27FC236}">
                <a16:creationId xmlns:a16="http://schemas.microsoft.com/office/drawing/2014/main" id="{4D352143-3BE9-41F7-BDF9-2A437D6630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41094" y="4006439"/>
            <a:ext cx="1761389" cy="2586461"/>
          </a:xfrm>
          <a:prstGeom prst="rect">
            <a:avLst/>
          </a:prstGeom>
        </p:spPr>
      </p:pic>
      <p:sp>
        <p:nvSpPr>
          <p:cNvPr id="46" name="雲 45">
            <a:extLst>
              <a:ext uri="{FF2B5EF4-FFF2-40B4-BE49-F238E27FC236}">
                <a16:creationId xmlns:a16="http://schemas.microsoft.com/office/drawing/2014/main" id="{94531B27-F3B8-450B-A388-6F072D4769F0}"/>
              </a:ext>
            </a:extLst>
          </p:cNvPr>
          <p:cNvSpPr/>
          <p:nvPr/>
        </p:nvSpPr>
        <p:spPr>
          <a:xfrm>
            <a:off x="4941094" y="4623212"/>
            <a:ext cx="1761389" cy="1663700"/>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sz="5400" dirty="0"/>
              <a:t>?</a:t>
            </a:r>
            <a:endParaRPr kumimoji="1" lang="ja-JP" altLang="en-US" sz="5400" dirty="0"/>
          </a:p>
        </p:txBody>
      </p:sp>
      <p:pic>
        <p:nvPicPr>
          <p:cNvPr id="21" name="グラフィックス 20">
            <a:extLst>
              <a:ext uri="{FF2B5EF4-FFF2-40B4-BE49-F238E27FC236}">
                <a16:creationId xmlns:a16="http://schemas.microsoft.com/office/drawing/2014/main" id="{C82FF4B1-17FA-479E-995E-A00C06D1464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27270"/>
          <a:stretch/>
        </p:blipFill>
        <p:spPr>
          <a:xfrm>
            <a:off x="7869385" y="1107277"/>
            <a:ext cx="1761389" cy="1881144"/>
          </a:xfrm>
          <a:prstGeom prst="rect">
            <a:avLst/>
          </a:prstGeom>
        </p:spPr>
      </p:pic>
      <p:grpSp>
        <p:nvGrpSpPr>
          <p:cNvPr id="38" name="グループ化 37">
            <a:extLst>
              <a:ext uri="{FF2B5EF4-FFF2-40B4-BE49-F238E27FC236}">
                <a16:creationId xmlns:a16="http://schemas.microsoft.com/office/drawing/2014/main" id="{17873B5C-5E03-4D34-99B0-2F40DAF41DA9}"/>
              </a:ext>
            </a:extLst>
          </p:cNvPr>
          <p:cNvGrpSpPr/>
          <p:nvPr/>
        </p:nvGrpSpPr>
        <p:grpSpPr>
          <a:xfrm>
            <a:off x="7869382" y="1847264"/>
            <a:ext cx="1761398" cy="1131569"/>
            <a:chOff x="7669674" y="4609642"/>
            <a:chExt cx="1761398" cy="1131569"/>
          </a:xfrm>
        </p:grpSpPr>
        <p:sp>
          <p:nvSpPr>
            <p:cNvPr id="39" name="正方形/長方形 38">
              <a:extLst>
                <a:ext uri="{FF2B5EF4-FFF2-40B4-BE49-F238E27FC236}">
                  <a16:creationId xmlns:a16="http://schemas.microsoft.com/office/drawing/2014/main" id="{4A44FCE1-65AE-468F-9E55-AD60471752E2}"/>
                </a:ext>
              </a:extLst>
            </p:cNvPr>
            <p:cNvSpPr/>
            <p:nvPr/>
          </p:nvSpPr>
          <p:spPr>
            <a:xfrm>
              <a:off x="7669677" y="5099050"/>
              <a:ext cx="1761389" cy="1432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68A9ABBC-F83E-4662-AC1B-7E3B7ECB3E7C}"/>
                </a:ext>
              </a:extLst>
            </p:cNvPr>
            <p:cNvGrpSpPr/>
            <p:nvPr/>
          </p:nvGrpSpPr>
          <p:grpSpPr>
            <a:xfrm>
              <a:off x="7669674" y="4609642"/>
              <a:ext cx="1761398" cy="1131569"/>
              <a:chOff x="7669674" y="4609642"/>
              <a:chExt cx="1761398" cy="1131569"/>
            </a:xfrm>
          </p:grpSpPr>
          <p:sp>
            <p:nvSpPr>
              <p:cNvPr id="41" name="正方形/長方形 40">
                <a:extLst>
                  <a:ext uri="{FF2B5EF4-FFF2-40B4-BE49-F238E27FC236}">
                    <a16:creationId xmlns:a16="http://schemas.microsoft.com/office/drawing/2014/main" id="{BDCDC37C-77DF-4099-9100-B49824B9FEAA}"/>
                  </a:ext>
                </a:extLst>
              </p:cNvPr>
              <p:cNvSpPr/>
              <p:nvPr/>
            </p:nvSpPr>
            <p:spPr>
              <a:xfrm>
                <a:off x="7669675" y="5237228"/>
                <a:ext cx="1761389" cy="3291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16248826-B8C3-40BB-B4CC-435994F2D768}"/>
                  </a:ext>
                </a:extLst>
              </p:cNvPr>
              <p:cNvSpPr/>
              <p:nvPr/>
            </p:nvSpPr>
            <p:spPr>
              <a:xfrm>
                <a:off x="7669683" y="4952009"/>
                <a:ext cx="1761389" cy="14326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E74D8EAB-938B-4F17-8852-D52F811F0E85}"/>
                  </a:ext>
                </a:extLst>
              </p:cNvPr>
              <p:cNvSpPr/>
              <p:nvPr/>
            </p:nvSpPr>
            <p:spPr>
              <a:xfrm>
                <a:off x="7669676" y="4609642"/>
                <a:ext cx="1761389" cy="337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13B0DDAA-160A-4E2B-A6CB-337FF395D446}"/>
                  </a:ext>
                </a:extLst>
              </p:cNvPr>
              <p:cNvSpPr/>
              <p:nvPr/>
            </p:nvSpPr>
            <p:spPr>
              <a:xfrm>
                <a:off x="7669674" y="5566410"/>
                <a:ext cx="1761389" cy="1748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grpSp>
      <p:sp>
        <p:nvSpPr>
          <p:cNvPr id="45" name="テキスト ボックス 44">
            <a:extLst>
              <a:ext uri="{FF2B5EF4-FFF2-40B4-BE49-F238E27FC236}">
                <a16:creationId xmlns:a16="http://schemas.microsoft.com/office/drawing/2014/main" id="{04D62CD5-2DF7-446F-9F2D-E1F77DF15D04}"/>
              </a:ext>
            </a:extLst>
          </p:cNvPr>
          <p:cNvSpPr txBox="1"/>
          <p:nvPr/>
        </p:nvSpPr>
        <p:spPr>
          <a:xfrm>
            <a:off x="7992996" y="1974710"/>
            <a:ext cx="1514159"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400" dirty="0"/>
              <a:t>容量</a:t>
            </a:r>
            <a:endParaRPr kumimoji="1" lang="en-US" altLang="ja-JP" sz="2400" dirty="0"/>
          </a:p>
          <a:p>
            <a:r>
              <a:rPr kumimoji="1" lang="en-US" altLang="ja-JP" sz="2400" dirty="0"/>
              <a:t>j – w[i-1]</a:t>
            </a:r>
            <a:endParaRPr kumimoji="1" lang="ja-JP" altLang="en-US" sz="2400" dirty="0"/>
          </a:p>
        </p:txBody>
      </p:sp>
      <p:pic>
        <p:nvPicPr>
          <p:cNvPr id="22" name="グラフィックス 21">
            <a:extLst>
              <a:ext uri="{FF2B5EF4-FFF2-40B4-BE49-F238E27FC236}">
                <a16:creationId xmlns:a16="http://schemas.microsoft.com/office/drawing/2014/main" id="{DBF2FD7D-DF15-4938-BA3D-D8BB4F037C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08554" y="929391"/>
            <a:ext cx="1761389" cy="2586461"/>
          </a:xfrm>
          <a:prstGeom prst="rect">
            <a:avLst/>
          </a:prstGeom>
        </p:spPr>
      </p:pic>
      <p:grpSp>
        <p:nvGrpSpPr>
          <p:cNvPr id="30" name="グループ化 29">
            <a:extLst>
              <a:ext uri="{FF2B5EF4-FFF2-40B4-BE49-F238E27FC236}">
                <a16:creationId xmlns:a16="http://schemas.microsoft.com/office/drawing/2014/main" id="{ABDFDA43-028F-47F8-A450-86E336B7FC9F}"/>
              </a:ext>
            </a:extLst>
          </p:cNvPr>
          <p:cNvGrpSpPr/>
          <p:nvPr/>
        </p:nvGrpSpPr>
        <p:grpSpPr>
          <a:xfrm>
            <a:off x="2208547" y="1627730"/>
            <a:ext cx="1761396" cy="1888122"/>
            <a:chOff x="2648020" y="4552975"/>
            <a:chExt cx="1761396" cy="1888122"/>
          </a:xfrm>
        </p:grpSpPr>
        <p:sp>
          <p:nvSpPr>
            <p:cNvPr id="31" name="正方形/長方形 30">
              <a:extLst>
                <a:ext uri="{FF2B5EF4-FFF2-40B4-BE49-F238E27FC236}">
                  <a16:creationId xmlns:a16="http://schemas.microsoft.com/office/drawing/2014/main" id="{95302736-7E04-40D9-8231-2B64E340F699}"/>
                </a:ext>
              </a:extLst>
            </p:cNvPr>
            <p:cNvSpPr/>
            <p:nvPr/>
          </p:nvSpPr>
          <p:spPr>
            <a:xfrm>
              <a:off x="2648027" y="5868620"/>
              <a:ext cx="1761389" cy="5724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69900635-B0FB-449F-AF2D-3D2828939652}"/>
                </a:ext>
              </a:extLst>
            </p:cNvPr>
            <p:cNvSpPr/>
            <p:nvPr/>
          </p:nvSpPr>
          <p:spPr>
            <a:xfrm>
              <a:off x="2648026" y="5576904"/>
              <a:ext cx="1761389" cy="2917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38092A44-719C-40DE-A79F-6DDCF35EE834}"/>
                </a:ext>
              </a:extLst>
            </p:cNvPr>
            <p:cNvSpPr/>
            <p:nvPr/>
          </p:nvSpPr>
          <p:spPr>
            <a:xfrm>
              <a:off x="2648024" y="4814889"/>
              <a:ext cx="1761389" cy="7642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B593FBC8-6195-4410-A422-ECC7841087EC}"/>
                </a:ext>
              </a:extLst>
            </p:cNvPr>
            <p:cNvSpPr/>
            <p:nvPr/>
          </p:nvSpPr>
          <p:spPr>
            <a:xfrm>
              <a:off x="2648020" y="4552975"/>
              <a:ext cx="1761389" cy="257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ボックス 36">
            <a:extLst>
              <a:ext uri="{FF2B5EF4-FFF2-40B4-BE49-F238E27FC236}">
                <a16:creationId xmlns:a16="http://schemas.microsoft.com/office/drawing/2014/main" id="{C5C2FA3F-D70E-4526-8AA1-2FD595BBF957}"/>
              </a:ext>
            </a:extLst>
          </p:cNvPr>
          <p:cNvSpPr txBox="1"/>
          <p:nvPr/>
        </p:nvSpPr>
        <p:spPr>
          <a:xfrm>
            <a:off x="2552158" y="2667050"/>
            <a:ext cx="107418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800" dirty="0"/>
              <a:t>容量</a:t>
            </a:r>
            <a:r>
              <a:rPr kumimoji="1" lang="en-US" altLang="ja-JP" sz="2800" dirty="0"/>
              <a:t>j</a:t>
            </a:r>
            <a:endParaRPr kumimoji="1" lang="ja-JP" altLang="en-US" sz="2800" dirty="0"/>
          </a:p>
        </p:txBody>
      </p:sp>
      <p:sp>
        <p:nvSpPr>
          <p:cNvPr id="3" name="コンテンツ プレースホルダー 2">
            <a:extLst>
              <a:ext uri="{FF2B5EF4-FFF2-40B4-BE49-F238E27FC236}">
                <a16:creationId xmlns:a16="http://schemas.microsoft.com/office/drawing/2014/main" id="{4913026B-7C40-461C-9C08-6BED45390A08}"/>
              </a:ext>
            </a:extLst>
          </p:cNvPr>
          <p:cNvSpPr>
            <a:spLocks noGrp="1"/>
          </p:cNvSpPr>
          <p:nvPr>
            <p:ph idx="1"/>
          </p:nvPr>
        </p:nvSpPr>
        <p:spPr>
          <a:xfrm>
            <a:off x="848816" y="386458"/>
            <a:ext cx="10515600" cy="542933"/>
          </a:xfrm>
        </p:spPr>
        <p:txBody>
          <a:bodyPr/>
          <a:lstStyle/>
          <a:p>
            <a:r>
              <a:rPr kumimoji="1" lang="ja-JP" altLang="en-US" dirty="0"/>
              <a:t>状態の遷移</a:t>
            </a:r>
            <a:r>
              <a:rPr kumimoji="1" lang="en-US" altLang="ja-JP" dirty="0"/>
              <a:t>: i+1</a:t>
            </a:r>
            <a:r>
              <a:rPr kumimoji="1" lang="ja-JP" altLang="en-US" dirty="0"/>
              <a:t>個目品物を選ぶ </a:t>
            </a:r>
            <a:r>
              <a:rPr kumimoji="1" lang="en-US" altLang="ja-JP" dirty="0"/>
              <a:t>or </a:t>
            </a:r>
            <a:r>
              <a:rPr kumimoji="1" lang="ja-JP" altLang="en-US" dirty="0"/>
              <a:t>選ばない</a:t>
            </a:r>
          </a:p>
        </p:txBody>
      </p:sp>
      <p:sp>
        <p:nvSpPr>
          <p:cNvPr id="4" name="矢印: 下 3">
            <a:extLst>
              <a:ext uri="{FF2B5EF4-FFF2-40B4-BE49-F238E27FC236}">
                <a16:creationId xmlns:a16="http://schemas.microsoft.com/office/drawing/2014/main" id="{06C81138-6520-4A59-8118-A9529819BC4A}"/>
              </a:ext>
            </a:extLst>
          </p:cNvPr>
          <p:cNvSpPr/>
          <p:nvPr/>
        </p:nvSpPr>
        <p:spPr>
          <a:xfrm rot="18900000">
            <a:off x="4382297" y="2995775"/>
            <a:ext cx="899410" cy="99239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下 16">
            <a:extLst>
              <a:ext uri="{FF2B5EF4-FFF2-40B4-BE49-F238E27FC236}">
                <a16:creationId xmlns:a16="http://schemas.microsoft.com/office/drawing/2014/main" id="{D0BFAAAC-CA30-47D4-A384-165806EF87B4}"/>
              </a:ext>
            </a:extLst>
          </p:cNvPr>
          <p:cNvSpPr/>
          <p:nvPr/>
        </p:nvSpPr>
        <p:spPr>
          <a:xfrm rot="2700000" flipH="1">
            <a:off x="6289594" y="2991707"/>
            <a:ext cx="899410" cy="102018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8B63C73-16B1-401C-8B39-DA82209C59FC}"/>
              </a:ext>
            </a:extLst>
          </p:cNvPr>
          <p:cNvSpPr txBox="1"/>
          <p:nvPr/>
        </p:nvSpPr>
        <p:spPr>
          <a:xfrm>
            <a:off x="228614" y="1402937"/>
            <a:ext cx="1240404" cy="584775"/>
          </a:xfrm>
          <a:prstGeom prst="rect">
            <a:avLst/>
          </a:prstGeom>
          <a:noFill/>
        </p:spPr>
        <p:txBody>
          <a:bodyPr wrap="square" rtlCol="0">
            <a:spAutoFit/>
          </a:bodyPr>
          <a:lstStyle/>
          <a:p>
            <a:r>
              <a:rPr kumimoji="1" lang="en-US" altLang="ja-JP" sz="3200" dirty="0" err="1"/>
              <a:t>i</a:t>
            </a:r>
            <a:r>
              <a:rPr lang="ja-JP" altLang="en-US" sz="3200" dirty="0"/>
              <a:t>個</a:t>
            </a:r>
            <a:r>
              <a:rPr kumimoji="1" lang="ja-JP" altLang="en-US" sz="3200" dirty="0"/>
              <a:t>目</a:t>
            </a:r>
          </a:p>
        </p:txBody>
      </p:sp>
      <p:sp>
        <p:nvSpPr>
          <p:cNvPr id="18" name="テキスト ボックス 17">
            <a:extLst>
              <a:ext uri="{FF2B5EF4-FFF2-40B4-BE49-F238E27FC236}">
                <a16:creationId xmlns:a16="http://schemas.microsoft.com/office/drawing/2014/main" id="{DC071736-1A85-4863-8097-6D3B9861E2D3}"/>
              </a:ext>
            </a:extLst>
          </p:cNvPr>
          <p:cNvSpPr txBox="1"/>
          <p:nvPr/>
        </p:nvSpPr>
        <p:spPr>
          <a:xfrm>
            <a:off x="228614" y="5162675"/>
            <a:ext cx="1695602" cy="584775"/>
          </a:xfrm>
          <a:prstGeom prst="rect">
            <a:avLst/>
          </a:prstGeom>
          <a:noFill/>
        </p:spPr>
        <p:txBody>
          <a:bodyPr wrap="square" rtlCol="0">
            <a:spAutoFit/>
          </a:bodyPr>
          <a:lstStyle/>
          <a:p>
            <a:r>
              <a:rPr kumimoji="1" lang="en-US" altLang="ja-JP" sz="3200" dirty="0"/>
              <a:t>i+1</a:t>
            </a:r>
            <a:r>
              <a:rPr lang="ja-JP" altLang="en-US" sz="3200" dirty="0"/>
              <a:t>個</a:t>
            </a:r>
            <a:r>
              <a:rPr kumimoji="1" lang="ja-JP" altLang="en-US" sz="3200" dirty="0"/>
              <a:t>目</a:t>
            </a:r>
          </a:p>
        </p:txBody>
      </p:sp>
      <p:sp>
        <p:nvSpPr>
          <p:cNvPr id="6" name="テキスト ボックス 5">
            <a:extLst>
              <a:ext uri="{FF2B5EF4-FFF2-40B4-BE49-F238E27FC236}">
                <a16:creationId xmlns:a16="http://schemas.microsoft.com/office/drawing/2014/main" id="{3086F540-1C75-4FC7-BA09-EB9BC3BC998D}"/>
              </a:ext>
            </a:extLst>
          </p:cNvPr>
          <p:cNvSpPr txBox="1"/>
          <p:nvPr/>
        </p:nvSpPr>
        <p:spPr>
          <a:xfrm>
            <a:off x="7167686" y="5193452"/>
            <a:ext cx="3344679" cy="523220"/>
          </a:xfrm>
          <a:prstGeom prst="rect">
            <a:avLst/>
          </a:prstGeom>
          <a:noFill/>
        </p:spPr>
        <p:txBody>
          <a:bodyPr wrap="square" rtlCol="0">
            <a:spAutoFit/>
          </a:bodyPr>
          <a:lstStyle/>
          <a:p>
            <a:r>
              <a:rPr kumimoji="1" lang="ja-JP" altLang="en-US" sz="2800" dirty="0"/>
              <a:t>価値の情報を</a:t>
            </a:r>
            <a:r>
              <a:rPr kumimoji="1" lang="ja-JP" altLang="en-US" sz="2800" b="1" dirty="0"/>
              <a:t>貰う</a:t>
            </a:r>
          </a:p>
        </p:txBody>
      </p:sp>
      <p:cxnSp>
        <p:nvCxnSpPr>
          <p:cNvPr id="27" name="直線コネクタ 26">
            <a:extLst>
              <a:ext uri="{FF2B5EF4-FFF2-40B4-BE49-F238E27FC236}">
                <a16:creationId xmlns:a16="http://schemas.microsoft.com/office/drawing/2014/main" id="{1B36A884-EDC5-4ACB-A746-3D97321851AC}"/>
              </a:ext>
            </a:extLst>
          </p:cNvPr>
          <p:cNvCxnSpPr>
            <a:cxnSpLocks/>
          </p:cNvCxnSpPr>
          <p:nvPr/>
        </p:nvCxnSpPr>
        <p:spPr>
          <a:xfrm>
            <a:off x="7870874" y="2982184"/>
            <a:ext cx="1759906" cy="0"/>
          </a:xfrm>
          <a:prstGeom prst="line">
            <a:avLst/>
          </a:prstGeom>
          <a:ln w="12700"/>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7BFD0CBF-A66B-497F-8518-3331CBB43FC0}"/>
              </a:ext>
            </a:extLst>
          </p:cNvPr>
          <p:cNvSpPr txBox="1"/>
          <p:nvPr/>
        </p:nvSpPr>
        <p:spPr>
          <a:xfrm>
            <a:off x="5284698" y="5744098"/>
            <a:ext cx="107418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800" dirty="0"/>
              <a:t>容量</a:t>
            </a:r>
            <a:r>
              <a:rPr kumimoji="1" lang="en-US" altLang="ja-JP" sz="2800" dirty="0"/>
              <a:t>j</a:t>
            </a:r>
            <a:endParaRPr kumimoji="1" lang="ja-JP" altLang="en-US" sz="2800" dirty="0"/>
          </a:p>
        </p:txBody>
      </p:sp>
      <p:sp>
        <p:nvSpPr>
          <p:cNvPr id="33" name="正方形/長方形 32">
            <a:extLst>
              <a:ext uri="{FF2B5EF4-FFF2-40B4-BE49-F238E27FC236}">
                <a16:creationId xmlns:a16="http://schemas.microsoft.com/office/drawing/2014/main" id="{41259CD0-533F-4D9C-BC07-45716F5C43B7}"/>
              </a:ext>
            </a:extLst>
          </p:cNvPr>
          <p:cNvSpPr/>
          <p:nvPr/>
        </p:nvSpPr>
        <p:spPr>
          <a:xfrm>
            <a:off x="9980935" y="2331022"/>
            <a:ext cx="1761389" cy="65116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品物</a:t>
            </a:r>
            <a:r>
              <a:rPr kumimoji="1" lang="en-US" altLang="ja-JP" sz="3200" dirty="0"/>
              <a:t>i</a:t>
            </a:r>
            <a:r>
              <a:rPr lang="en-US" altLang="ja-JP" sz="3200" dirty="0"/>
              <a:t>+1</a:t>
            </a:r>
            <a:endParaRPr kumimoji="1" lang="ja-JP" altLang="en-US" sz="3200" dirty="0"/>
          </a:p>
        </p:txBody>
      </p:sp>
      <p:sp>
        <p:nvSpPr>
          <p:cNvPr id="2" name="テキスト ボックス 1">
            <a:extLst>
              <a:ext uri="{FF2B5EF4-FFF2-40B4-BE49-F238E27FC236}">
                <a16:creationId xmlns:a16="http://schemas.microsoft.com/office/drawing/2014/main" id="{F7568A3D-68CB-42DA-968A-BC29EB0AD965}"/>
              </a:ext>
            </a:extLst>
          </p:cNvPr>
          <p:cNvSpPr txBox="1"/>
          <p:nvPr/>
        </p:nvSpPr>
        <p:spPr>
          <a:xfrm>
            <a:off x="1989187" y="3699163"/>
            <a:ext cx="2248863" cy="923330"/>
          </a:xfrm>
          <a:prstGeom prst="rect">
            <a:avLst/>
          </a:prstGeom>
          <a:noFill/>
        </p:spPr>
        <p:txBody>
          <a:bodyPr wrap="square" rtlCol="0">
            <a:spAutoFit/>
          </a:bodyPr>
          <a:lstStyle/>
          <a:p>
            <a:r>
              <a:rPr kumimoji="1" lang="en-US" altLang="ja-JP" dirty="0" err="1"/>
              <a:t>i</a:t>
            </a:r>
            <a:r>
              <a:rPr kumimoji="1" lang="ja-JP" altLang="en-US" dirty="0"/>
              <a:t>個目</a:t>
            </a:r>
            <a:r>
              <a:rPr lang="ja-JP" altLang="en-US" dirty="0"/>
              <a:t>まで見たとき</a:t>
            </a:r>
            <a:r>
              <a:rPr lang="en-US" altLang="ja-JP" dirty="0"/>
              <a:t>,</a:t>
            </a:r>
          </a:p>
          <a:p>
            <a:r>
              <a:rPr lang="ja-JP" altLang="en-US" dirty="0"/>
              <a:t>容量</a:t>
            </a:r>
            <a:r>
              <a:rPr lang="en-US" altLang="ja-JP" dirty="0"/>
              <a:t>j</a:t>
            </a:r>
            <a:r>
              <a:rPr lang="ja-JP" altLang="en-US" dirty="0"/>
              <a:t>における価値の最大値</a:t>
            </a:r>
            <a:endParaRPr kumimoji="1" lang="ja-JP" altLang="en-US" dirty="0"/>
          </a:p>
        </p:txBody>
      </p:sp>
      <p:sp>
        <p:nvSpPr>
          <p:cNvPr id="35" name="テキスト ボックス 34">
            <a:extLst>
              <a:ext uri="{FF2B5EF4-FFF2-40B4-BE49-F238E27FC236}">
                <a16:creationId xmlns:a16="http://schemas.microsoft.com/office/drawing/2014/main" id="{E7F9DC83-0473-48D6-A809-75D8CD5CC7D5}"/>
              </a:ext>
            </a:extLst>
          </p:cNvPr>
          <p:cNvSpPr txBox="1"/>
          <p:nvPr/>
        </p:nvSpPr>
        <p:spPr>
          <a:xfrm>
            <a:off x="7625598" y="3276837"/>
            <a:ext cx="2886767" cy="1200329"/>
          </a:xfrm>
          <a:prstGeom prst="rect">
            <a:avLst/>
          </a:prstGeom>
          <a:noFill/>
        </p:spPr>
        <p:txBody>
          <a:bodyPr wrap="square" rtlCol="0">
            <a:spAutoFit/>
          </a:bodyPr>
          <a:lstStyle/>
          <a:p>
            <a:r>
              <a:rPr kumimoji="1" lang="en-US" altLang="ja-JP" dirty="0" err="1"/>
              <a:t>i</a:t>
            </a:r>
            <a:r>
              <a:rPr kumimoji="1" lang="ja-JP" altLang="en-US" dirty="0"/>
              <a:t>個目</a:t>
            </a:r>
            <a:r>
              <a:rPr lang="ja-JP" altLang="en-US" dirty="0"/>
              <a:t>まで見たとき</a:t>
            </a:r>
            <a:r>
              <a:rPr lang="en-US" altLang="ja-JP" dirty="0"/>
              <a:t>,</a:t>
            </a:r>
          </a:p>
          <a:p>
            <a:r>
              <a:rPr lang="ja-JP" altLang="en-US" dirty="0"/>
              <a:t>容量</a:t>
            </a:r>
            <a:r>
              <a:rPr lang="en-US" altLang="ja-JP" dirty="0"/>
              <a:t>j-w[</a:t>
            </a:r>
            <a:r>
              <a:rPr lang="en-US" altLang="ja-JP" dirty="0" err="1"/>
              <a:t>i</a:t>
            </a:r>
            <a:r>
              <a:rPr lang="en-US" altLang="ja-JP" dirty="0"/>
              <a:t>]</a:t>
            </a:r>
            <a:r>
              <a:rPr lang="ja-JP" altLang="en-US" dirty="0"/>
              <a:t>における価値の最大値</a:t>
            </a:r>
            <a:br>
              <a:rPr lang="en-US" altLang="ja-JP" dirty="0"/>
            </a:br>
            <a:r>
              <a:rPr lang="ja-JP" altLang="en-US" dirty="0"/>
              <a:t>に</a:t>
            </a:r>
            <a:r>
              <a:rPr lang="en-US" altLang="ja-JP" dirty="0" err="1"/>
              <a:t>i</a:t>
            </a:r>
            <a:r>
              <a:rPr lang="ja-JP" altLang="en-US" dirty="0"/>
              <a:t>番目の品物</a:t>
            </a:r>
            <a:r>
              <a:rPr lang="en-US" altLang="ja-JP" dirty="0"/>
              <a:t>i+1</a:t>
            </a:r>
            <a:r>
              <a:rPr lang="ja-JP" altLang="en-US" dirty="0"/>
              <a:t>を加える</a:t>
            </a:r>
            <a:endParaRPr kumimoji="1" lang="ja-JP" altLang="en-US" dirty="0"/>
          </a:p>
        </p:txBody>
      </p:sp>
      <p:sp>
        <p:nvSpPr>
          <p:cNvPr id="7" name="テキスト ボックス 6">
            <a:extLst>
              <a:ext uri="{FF2B5EF4-FFF2-40B4-BE49-F238E27FC236}">
                <a16:creationId xmlns:a16="http://schemas.microsoft.com/office/drawing/2014/main" id="{2B6228F7-FEA3-43D4-84ED-E51E773C3C6E}"/>
              </a:ext>
            </a:extLst>
          </p:cNvPr>
          <p:cNvSpPr txBox="1"/>
          <p:nvPr/>
        </p:nvSpPr>
        <p:spPr>
          <a:xfrm>
            <a:off x="4238050" y="2469335"/>
            <a:ext cx="3500203" cy="461665"/>
          </a:xfrm>
          <a:prstGeom prst="rect">
            <a:avLst/>
          </a:prstGeom>
          <a:noFill/>
        </p:spPr>
        <p:txBody>
          <a:bodyPr wrap="square" rtlCol="0">
            <a:spAutoFit/>
          </a:bodyPr>
          <a:lstStyle/>
          <a:p>
            <a:r>
              <a:rPr lang="ja-JP" altLang="en-US" sz="2400" dirty="0"/>
              <a:t>価値の大きい方を選ぶ</a:t>
            </a:r>
            <a:endParaRPr kumimoji="1" lang="ja-JP" altLang="en-US" sz="2400" dirty="0"/>
          </a:p>
        </p:txBody>
      </p:sp>
      <p:sp>
        <p:nvSpPr>
          <p:cNvPr id="20" name="テキスト ボックス 19">
            <a:extLst>
              <a:ext uri="{FF2B5EF4-FFF2-40B4-BE49-F238E27FC236}">
                <a16:creationId xmlns:a16="http://schemas.microsoft.com/office/drawing/2014/main" id="{955E4C1C-43FA-4733-AE33-88C0848ACFEF}"/>
              </a:ext>
            </a:extLst>
          </p:cNvPr>
          <p:cNvSpPr txBox="1"/>
          <p:nvPr/>
        </p:nvSpPr>
        <p:spPr>
          <a:xfrm>
            <a:off x="2950594" y="1448254"/>
            <a:ext cx="574238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400" b="1" dirty="0"/>
              <a:t>すでに最大価値の入れ方が分かっている</a:t>
            </a:r>
          </a:p>
        </p:txBody>
      </p:sp>
    </p:spTree>
    <p:extLst>
      <p:ext uri="{BB962C8B-B14F-4D97-AF65-F5344CB8AC3E}">
        <p14:creationId xmlns:p14="http://schemas.microsoft.com/office/powerpoint/2010/main" val="141835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913026B-7C40-461C-9C08-6BED45390A08}"/>
              </a:ext>
            </a:extLst>
          </p:cNvPr>
          <p:cNvSpPr>
            <a:spLocks noGrp="1"/>
          </p:cNvSpPr>
          <p:nvPr>
            <p:ph idx="1"/>
          </p:nvPr>
        </p:nvSpPr>
        <p:spPr>
          <a:xfrm>
            <a:off x="848816" y="386458"/>
            <a:ext cx="10515600" cy="542933"/>
          </a:xfrm>
        </p:spPr>
        <p:txBody>
          <a:bodyPr/>
          <a:lstStyle/>
          <a:p>
            <a:r>
              <a:rPr kumimoji="1" lang="ja-JP" altLang="en-US" dirty="0"/>
              <a:t>状態の遷移</a:t>
            </a:r>
            <a:r>
              <a:rPr kumimoji="1" lang="en-US" altLang="ja-JP" dirty="0"/>
              <a:t>: i+1</a:t>
            </a:r>
            <a:r>
              <a:rPr kumimoji="1" lang="ja-JP" altLang="en-US" dirty="0"/>
              <a:t>個目の品物を選ぶ </a:t>
            </a:r>
            <a:r>
              <a:rPr kumimoji="1" lang="en-US" altLang="ja-JP" dirty="0"/>
              <a:t>or </a:t>
            </a:r>
            <a:r>
              <a:rPr kumimoji="1" lang="ja-JP" altLang="en-US" dirty="0"/>
              <a:t>選ばない</a:t>
            </a:r>
          </a:p>
        </p:txBody>
      </p:sp>
      <p:sp>
        <p:nvSpPr>
          <p:cNvPr id="4" name="矢印: 下 3">
            <a:extLst>
              <a:ext uri="{FF2B5EF4-FFF2-40B4-BE49-F238E27FC236}">
                <a16:creationId xmlns:a16="http://schemas.microsoft.com/office/drawing/2014/main" id="{06C81138-6520-4A59-8118-A9529819BC4A}"/>
              </a:ext>
            </a:extLst>
          </p:cNvPr>
          <p:cNvSpPr/>
          <p:nvPr/>
        </p:nvSpPr>
        <p:spPr>
          <a:xfrm rot="18900000">
            <a:off x="4076083" y="3066342"/>
            <a:ext cx="899410" cy="141634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下 16">
            <a:extLst>
              <a:ext uri="{FF2B5EF4-FFF2-40B4-BE49-F238E27FC236}">
                <a16:creationId xmlns:a16="http://schemas.microsoft.com/office/drawing/2014/main" id="{D0BFAAAC-CA30-47D4-A384-165806EF87B4}"/>
              </a:ext>
            </a:extLst>
          </p:cNvPr>
          <p:cNvSpPr/>
          <p:nvPr/>
        </p:nvSpPr>
        <p:spPr>
          <a:xfrm rot="2700000" flipH="1">
            <a:off x="6588317" y="3004554"/>
            <a:ext cx="899410" cy="148873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8B63C73-16B1-401C-8B39-DA82209C59FC}"/>
              </a:ext>
            </a:extLst>
          </p:cNvPr>
          <p:cNvSpPr txBox="1"/>
          <p:nvPr/>
        </p:nvSpPr>
        <p:spPr>
          <a:xfrm>
            <a:off x="228614" y="1705125"/>
            <a:ext cx="1240404" cy="584775"/>
          </a:xfrm>
          <a:prstGeom prst="rect">
            <a:avLst/>
          </a:prstGeom>
          <a:noFill/>
        </p:spPr>
        <p:txBody>
          <a:bodyPr wrap="square" rtlCol="0">
            <a:spAutoFit/>
          </a:bodyPr>
          <a:lstStyle/>
          <a:p>
            <a:r>
              <a:rPr kumimoji="1" lang="en-US" altLang="ja-JP" sz="3200" dirty="0" err="1"/>
              <a:t>i</a:t>
            </a:r>
            <a:r>
              <a:rPr lang="ja-JP" altLang="en-US" sz="3200" dirty="0"/>
              <a:t>個</a:t>
            </a:r>
            <a:r>
              <a:rPr kumimoji="1" lang="ja-JP" altLang="en-US" sz="3200" dirty="0"/>
              <a:t>目</a:t>
            </a:r>
          </a:p>
        </p:txBody>
      </p:sp>
      <p:sp>
        <p:nvSpPr>
          <p:cNvPr id="18" name="テキスト ボックス 17">
            <a:extLst>
              <a:ext uri="{FF2B5EF4-FFF2-40B4-BE49-F238E27FC236}">
                <a16:creationId xmlns:a16="http://schemas.microsoft.com/office/drawing/2014/main" id="{DC071736-1A85-4863-8097-6D3B9861E2D3}"/>
              </a:ext>
            </a:extLst>
          </p:cNvPr>
          <p:cNvSpPr txBox="1"/>
          <p:nvPr/>
        </p:nvSpPr>
        <p:spPr>
          <a:xfrm>
            <a:off x="228614" y="5162675"/>
            <a:ext cx="1695602" cy="584775"/>
          </a:xfrm>
          <a:prstGeom prst="rect">
            <a:avLst/>
          </a:prstGeom>
          <a:noFill/>
        </p:spPr>
        <p:txBody>
          <a:bodyPr wrap="square" rtlCol="0">
            <a:spAutoFit/>
          </a:bodyPr>
          <a:lstStyle/>
          <a:p>
            <a:r>
              <a:rPr kumimoji="1" lang="en-US" altLang="ja-JP" sz="3200" dirty="0"/>
              <a:t>i+1</a:t>
            </a:r>
            <a:r>
              <a:rPr lang="ja-JP" altLang="en-US" sz="3200" dirty="0"/>
              <a:t>個</a:t>
            </a:r>
            <a:r>
              <a:rPr kumimoji="1" lang="ja-JP" altLang="en-US" sz="3200" dirty="0"/>
              <a:t>目</a:t>
            </a:r>
          </a:p>
        </p:txBody>
      </p:sp>
      <p:sp>
        <p:nvSpPr>
          <p:cNvPr id="6" name="テキスト ボックス 5">
            <a:extLst>
              <a:ext uri="{FF2B5EF4-FFF2-40B4-BE49-F238E27FC236}">
                <a16:creationId xmlns:a16="http://schemas.microsoft.com/office/drawing/2014/main" id="{3086F540-1C75-4FC7-BA09-EB9BC3BC998D}"/>
              </a:ext>
            </a:extLst>
          </p:cNvPr>
          <p:cNvSpPr txBox="1"/>
          <p:nvPr/>
        </p:nvSpPr>
        <p:spPr>
          <a:xfrm>
            <a:off x="7769729" y="5224230"/>
            <a:ext cx="3344679" cy="523220"/>
          </a:xfrm>
          <a:prstGeom prst="rect">
            <a:avLst/>
          </a:prstGeom>
          <a:noFill/>
        </p:spPr>
        <p:txBody>
          <a:bodyPr wrap="square" rtlCol="0">
            <a:spAutoFit/>
          </a:bodyPr>
          <a:lstStyle/>
          <a:p>
            <a:r>
              <a:rPr kumimoji="1" lang="ja-JP" altLang="en-US" sz="2800" dirty="0"/>
              <a:t>価値の情報を</a:t>
            </a:r>
            <a:r>
              <a:rPr kumimoji="1" lang="ja-JP" altLang="en-US" sz="2800" b="1" dirty="0"/>
              <a:t>貰う</a:t>
            </a:r>
          </a:p>
        </p:txBody>
      </p:sp>
      <p:sp>
        <p:nvSpPr>
          <p:cNvPr id="2" name="テキスト ボックス 1">
            <a:extLst>
              <a:ext uri="{FF2B5EF4-FFF2-40B4-BE49-F238E27FC236}">
                <a16:creationId xmlns:a16="http://schemas.microsoft.com/office/drawing/2014/main" id="{F7568A3D-68CB-42DA-968A-BC29EB0AD965}"/>
              </a:ext>
            </a:extLst>
          </p:cNvPr>
          <p:cNvSpPr txBox="1"/>
          <p:nvPr/>
        </p:nvSpPr>
        <p:spPr>
          <a:xfrm>
            <a:off x="1819553" y="2674529"/>
            <a:ext cx="2248863" cy="923330"/>
          </a:xfrm>
          <a:prstGeom prst="rect">
            <a:avLst/>
          </a:prstGeom>
          <a:noFill/>
        </p:spPr>
        <p:txBody>
          <a:bodyPr wrap="square" rtlCol="0">
            <a:spAutoFit/>
          </a:bodyPr>
          <a:lstStyle/>
          <a:p>
            <a:r>
              <a:rPr kumimoji="1" lang="en-US" altLang="ja-JP" dirty="0" err="1"/>
              <a:t>i</a:t>
            </a:r>
            <a:r>
              <a:rPr kumimoji="1" lang="ja-JP" altLang="en-US" dirty="0"/>
              <a:t>個目</a:t>
            </a:r>
            <a:r>
              <a:rPr lang="ja-JP" altLang="en-US" dirty="0"/>
              <a:t>まで見たとき</a:t>
            </a:r>
            <a:r>
              <a:rPr lang="en-US" altLang="ja-JP" dirty="0"/>
              <a:t>,</a:t>
            </a:r>
          </a:p>
          <a:p>
            <a:r>
              <a:rPr lang="ja-JP" altLang="en-US" dirty="0"/>
              <a:t>容量</a:t>
            </a:r>
            <a:r>
              <a:rPr lang="en-US" altLang="ja-JP" dirty="0"/>
              <a:t>j</a:t>
            </a:r>
            <a:r>
              <a:rPr lang="ja-JP" altLang="en-US" dirty="0"/>
              <a:t>における価値の最大値</a:t>
            </a:r>
            <a:endParaRPr kumimoji="1" lang="ja-JP" altLang="en-US" dirty="0"/>
          </a:p>
        </p:txBody>
      </p:sp>
      <p:sp>
        <p:nvSpPr>
          <p:cNvPr id="35" name="テキスト ボックス 34">
            <a:extLst>
              <a:ext uri="{FF2B5EF4-FFF2-40B4-BE49-F238E27FC236}">
                <a16:creationId xmlns:a16="http://schemas.microsoft.com/office/drawing/2014/main" id="{E7F9DC83-0473-48D6-A809-75D8CD5CC7D5}"/>
              </a:ext>
            </a:extLst>
          </p:cNvPr>
          <p:cNvSpPr txBox="1"/>
          <p:nvPr/>
        </p:nvSpPr>
        <p:spPr>
          <a:xfrm>
            <a:off x="8123586" y="2536029"/>
            <a:ext cx="2886767" cy="1200329"/>
          </a:xfrm>
          <a:prstGeom prst="rect">
            <a:avLst/>
          </a:prstGeom>
          <a:noFill/>
        </p:spPr>
        <p:txBody>
          <a:bodyPr wrap="square" rtlCol="0">
            <a:spAutoFit/>
          </a:bodyPr>
          <a:lstStyle/>
          <a:p>
            <a:r>
              <a:rPr kumimoji="1" lang="en-US" altLang="ja-JP" dirty="0" err="1"/>
              <a:t>i</a:t>
            </a:r>
            <a:r>
              <a:rPr kumimoji="1" lang="ja-JP" altLang="en-US" dirty="0"/>
              <a:t>個目</a:t>
            </a:r>
            <a:r>
              <a:rPr lang="ja-JP" altLang="en-US" dirty="0"/>
              <a:t>まで見たとき</a:t>
            </a:r>
            <a:r>
              <a:rPr lang="en-US" altLang="ja-JP" dirty="0"/>
              <a:t>,</a:t>
            </a:r>
          </a:p>
          <a:p>
            <a:r>
              <a:rPr lang="ja-JP" altLang="en-US" dirty="0"/>
              <a:t>容量</a:t>
            </a:r>
            <a:r>
              <a:rPr lang="en-US" altLang="ja-JP" dirty="0"/>
              <a:t>j-w[</a:t>
            </a:r>
            <a:r>
              <a:rPr lang="en-US" altLang="ja-JP" dirty="0" err="1"/>
              <a:t>i</a:t>
            </a:r>
            <a:r>
              <a:rPr lang="en-US" altLang="ja-JP" dirty="0"/>
              <a:t>]</a:t>
            </a:r>
            <a:r>
              <a:rPr lang="ja-JP" altLang="en-US" dirty="0"/>
              <a:t>における価値の最大値</a:t>
            </a:r>
            <a:br>
              <a:rPr lang="en-US" altLang="ja-JP" dirty="0"/>
            </a:br>
            <a:r>
              <a:rPr lang="ja-JP" altLang="en-US" dirty="0"/>
              <a:t>に</a:t>
            </a:r>
            <a:r>
              <a:rPr lang="en-US" altLang="ja-JP" dirty="0" err="1"/>
              <a:t>i</a:t>
            </a:r>
            <a:r>
              <a:rPr lang="ja-JP" altLang="en-US" dirty="0"/>
              <a:t>番目の品物</a:t>
            </a:r>
            <a:r>
              <a:rPr lang="en-US" altLang="ja-JP" dirty="0"/>
              <a:t>i+1</a:t>
            </a:r>
            <a:r>
              <a:rPr lang="ja-JP" altLang="en-US" dirty="0"/>
              <a:t>を加える</a:t>
            </a:r>
            <a:endParaRPr kumimoji="1" lang="ja-JP" altLang="en-US" dirty="0"/>
          </a:p>
        </p:txBody>
      </p:sp>
      <p:sp>
        <p:nvSpPr>
          <p:cNvPr id="19" name="テキスト ボックス 18">
            <a:extLst>
              <a:ext uri="{FF2B5EF4-FFF2-40B4-BE49-F238E27FC236}">
                <a16:creationId xmlns:a16="http://schemas.microsoft.com/office/drawing/2014/main" id="{C047A4E1-5FB1-4E87-B931-DBDF47E7B91F}"/>
              </a:ext>
            </a:extLst>
          </p:cNvPr>
          <p:cNvSpPr txBox="1"/>
          <p:nvPr/>
        </p:nvSpPr>
        <p:spPr>
          <a:xfrm>
            <a:off x="1469018" y="1577099"/>
            <a:ext cx="2949934"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4800" dirty="0" err="1">
                <a:latin typeface="Consolas" panose="020B0609020204030204" pitchFamily="49" charset="0"/>
              </a:rPr>
              <a:t>dp</a:t>
            </a:r>
            <a:r>
              <a:rPr kumimoji="1" lang="en-US" altLang="ja-JP" sz="4800" dirty="0">
                <a:latin typeface="Consolas" panose="020B0609020204030204" pitchFamily="49" charset="0"/>
              </a:rPr>
              <a:t>[</a:t>
            </a:r>
            <a:r>
              <a:rPr kumimoji="1" lang="en-US" altLang="ja-JP" sz="4800" dirty="0" err="1">
                <a:latin typeface="Consolas" panose="020B0609020204030204" pitchFamily="49" charset="0"/>
              </a:rPr>
              <a:t>i</a:t>
            </a:r>
            <a:r>
              <a:rPr kumimoji="1" lang="en-US" altLang="ja-JP" sz="4800" dirty="0">
                <a:latin typeface="Consolas" panose="020B0609020204030204" pitchFamily="49" charset="0"/>
              </a:rPr>
              <a:t>][j]</a:t>
            </a:r>
            <a:endParaRPr kumimoji="1" lang="ja-JP" altLang="en-US" sz="4800" dirty="0">
              <a:latin typeface="Consolas" panose="020B0609020204030204" pitchFamily="49" charset="0"/>
            </a:endParaRPr>
          </a:p>
        </p:txBody>
      </p:sp>
      <p:sp>
        <p:nvSpPr>
          <p:cNvPr id="20" name="テキスト ボックス 19">
            <a:extLst>
              <a:ext uri="{FF2B5EF4-FFF2-40B4-BE49-F238E27FC236}">
                <a16:creationId xmlns:a16="http://schemas.microsoft.com/office/drawing/2014/main" id="{19C570D1-A868-4055-B1ED-8AD39FF825AB}"/>
              </a:ext>
            </a:extLst>
          </p:cNvPr>
          <p:cNvSpPr txBox="1"/>
          <p:nvPr/>
        </p:nvSpPr>
        <p:spPr>
          <a:xfrm>
            <a:off x="6384096" y="1577098"/>
            <a:ext cx="4702838"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4800" dirty="0" err="1">
                <a:latin typeface="Consolas" panose="020B0609020204030204" pitchFamily="49" charset="0"/>
              </a:rPr>
              <a:t>dp</a:t>
            </a:r>
            <a:r>
              <a:rPr kumimoji="1" lang="en-US" altLang="ja-JP" sz="4800" dirty="0">
                <a:latin typeface="Consolas" panose="020B0609020204030204" pitchFamily="49" charset="0"/>
              </a:rPr>
              <a:t>[</a:t>
            </a:r>
            <a:r>
              <a:rPr kumimoji="1" lang="en-US" altLang="ja-JP" sz="4800" dirty="0" err="1">
                <a:latin typeface="Consolas" panose="020B0609020204030204" pitchFamily="49" charset="0"/>
              </a:rPr>
              <a:t>i</a:t>
            </a:r>
            <a:r>
              <a:rPr kumimoji="1" lang="en-US" altLang="ja-JP" sz="4800" dirty="0">
                <a:latin typeface="Consolas" panose="020B0609020204030204" pitchFamily="49" charset="0"/>
              </a:rPr>
              <a:t>][j-w[</a:t>
            </a:r>
            <a:r>
              <a:rPr kumimoji="1" lang="en-US" altLang="ja-JP" sz="4800" dirty="0" err="1">
                <a:latin typeface="Consolas" panose="020B0609020204030204" pitchFamily="49" charset="0"/>
              </a:rPr>
              <a:t>i</a:t>
            </a:r>
            <a:r>
              <a:rPr kumimoji="1" lang="en-US" altLang="ja-JP" sz="4800" dirty="0">
                <a:latin typeface="Consolas" panose="020B0609020204030204" pitchFamily="49" charset="0"/>
              </a:rPr>
              <a:t>]]</a:t>
            </a:r>
            <a:endParaRPr kumimoji="1" lang="ja-JP" altLang="en-US" sz="4800" dirty="0">
              <a:latin typeface="Consolas" panose="020B0609020204030204" pitchFamily="49" charset="0"/>
            </a:endParaRPr>
          </a:p>
        </p:txBody>
      </p:sp>
      <p:sp>
        <p:nvSpPr>
          <p:cNvPr id="21" name="テキスト ボックス 20">
            <a:extLst>
              <a:ext uri="{FF2B5EF4-FFF2-40B4-BE49-F238E27FC236}">
                <a16:creationId xmlns:a16="http://schemas.microsoft.com/office/drawing/2014/main" id="{B7037BD2-AE51-450F-A38E-071F8311D98B}"/>
              </a:ext>
            </a:extLst>
          </p:cNvPr>
          <p:cNvSpPr txBox="1"/>
          <p:nvPr/>
        </p:nvSpPr>
        <p:spPr>
          <a:xfrm>
            <a:off x="3891110" y="5034246"/>
            <a:ext cx="3584065"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4800" dirty="0" err="1">
                <a:latin typeface="Consolas" panose="020B0609020204030204" pitchFamily="49" charset="0"/>
              </a:rPr>
              <a:t>dp</a:t>
            </a:r>
            <a:r>
              <a:rPr kumimoji="1" lang="en-US" altLang="ja-JP" sz="4800" dirty="0">
                <a:latin typeface="Consolas" panose="020B0609020204030204" pitchFamily="49" charset="0"/>
              </a:rPr>
              <a:t>[i+1][j]</a:t>
            </a:r>
            <a:endParaRPr kumimoji="1" lang="ja-JP" altLang="en-US" sz="4800" dirty="0">
              <a:latin typeface="Consolas" panose="020B0609020204030204" pitchFamily="49" charset="0"/>
            </a:endParaRPr>
          </a:p>
        </p:txBody>
      </p:sp>
      <p:sp>
        <p:nvSpPr>
          <p:cNvPr id="7" name="テキスト ボックス 6">
            <a:extLst>
              <a:ext uri="{FF2B5EF4-FFF2-40B4-BE49-F238E27FC236}">
                <a16:creationId xmlns:a16="http://schemas.microsoft.com/office/drawing/2014/main" id="{68A70482-0F07-4486-A3D6-CB055BCF311C}"/>
              </a:ext>
            </a:extLst>
          </p:cNvPr>
          <p:cNvSpPr txBox="1"/>
          <p:nvPr/>
        </p:nvSpPr>
        <p:spPr>
          <a:xfrm>
            <a:off x="7470861" y="3772408"/>
            <a:ext cx="1971207"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en-US" altLang="ja-JP" sz="4000" dirty="0">
                <a:latin typeface="Consolas" panose="020B0609020204030204" pitchFamily="49" charset="0"/>
              </a:rPr>
              <a:t>+ v[</a:t>
            </a:r>
            <a:r>
              <a:rPr kumimoji="1" lang="en-US" altLang="ja-JP" sz="4000" dirty="0" err="1">
                <a:latin typeface="Consolas" panose="020B0609020204030204" pitchFamily="49" charset="0"/>
              </a:rPr>
              <a:t>i</a:t>
            </a:r>
            <a:r>
              <a:rPr kumimoji="1" lang="en-US" altLang="ja-JP" sz="4000" dirty="0">
                <a:latin typeface="Consolas" panose="020B0609020204030204" pitchFamily="49" charset="0"/>
              </a:rPr>
              <a:t>]</a:t>
            </a:r>
            <a:endParaRPr kumimoji="1" lang="ja-JP" altLang="en-US" sz="4000" dirty="0">
              <a:latin typeface="Consolas" panose="020B0609020204030204" pitchFamily="49" charset="0"/>
            </a:endParaRPr>
          </a:p>
        </p:txBody>
      </p:sp>
      <p:sp>
        <p:nvSpPr>
          <p:cNvPr id="22" name="テキスト ボックス 21">
            <a:extLst>
              <a:ext uri="{FF2B5EF4-FFF2-40B4-BE49-F238E27FC236}">
                <a16:creationId xmlns:a16="http://schemas.microsoft.com/office/drawing/2014/main" id="{CBFED384-6F92-4081-A3BD-AB3D2BD8389B}"/>
              </a:ext>
            </a:extLst>
          </p:cNvPr>
          <p:cNvSpPr txBox="1"/>
          <p:nvPr/>
        </p:nvSpPr>
        <p:spPr>
          <a:xfrm>
            <a:off x="4202356" y="2795756"/>
            <a:ext cx="3500203" cy="461665"/>
          </a:xfrm>
          <a:prstGeom prst="rect">
            <a:avLst/>
          </a:prstGeom>
          <a:noFill/>
        </p:spPr>
        <p:txBody>
          <a:bodyPr wrap="square" rtlCol="0">
            <a:spAutoFit/>
          </a:bodyPr>
          <a:lstStyle/>
          <a:p>
            <a:r>
              <a:rPr lang="ja-JP" altLang="en-US" sz="2400" dirty="0"/>
              <a:t>価値の大きい方を選ぶ</a:t>
            </a:r>
            <a:endParaRPr kumimoji="1" lang="ja-JP" altLang="en-US" sz="2400" dirty="0"/>
          </a:p>
        </p:txBody>
      </p:sp>
    </p:spTree>
    <p:extLst>
      <p:ext uri="{BB962C8B-B14F-4D97-AF65-F5344CB8AC3E}">
        <p14:creationId xmlns:p14="http://schemas.microsoft.com/office/powerpoint/2010/main" val="1865374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A39F6-D16C-4242-86E6-6E7C7E158408}"/>
              </a:ext>
            </a:extLst>
          </p:cNvPr>
          <p:cNvSpPr>
            <a:spLocks noGrp="1"/>
          </p:cNvSpPr>
          <p:nvPr>
            <p:ph type="title"/>
          </p:nvPr>
        </p:nvSpPr>
        <p:spPr/>
        <p:txBody>
          <a:bodyPr/>
          <a:lstStyle/>
          <a:p>
            <a:r>
              <a:rPr lang="en-US" altLang="ja-JP" dirty="0"/>
              <a:t>01</a:t>
            </a:r>
            <a:r>
              <a:rPr lang="ja-JP" altLang="en-US" dirty="0"/>
              <a:t>ナップサック問題</a:t>
            </a:r>
            <a:r>
              <a:rPr lang="en-US" altLang="ja-JP" dirty="0"/>
              <a:t>: </a:t>
            </a:r>
            <a:r>
              <a:rPr lang="ja-JP" altLang="en-US" dirty="0"/>
              <a:t>貰う</a:t>
            </a:r>
            <a:r>
              <a:rPr lang="en-US" altLang="ja-JP" dirty="0"/>
              <a:t>DP</a:t>
            </a:r>
            <a:endParaRPr kumimoji="1" lang="ja-JP" altLang="en-US" dirty="0"/>
          </a:p>
        </p:txBody>
      </p:sp>
      <p:sp>
        <p:nvSpPr>
          <p:cNvPr id="3" name="コンテンツ プレースホルダー 2">
            <a:extLst>
              <a:ext uri="{FF2B5EF4-FFF2-40B4-BE49-F238E27FC236}">
                <a16:creationId xmlns:a16="http://schemas.microsoft.com/office/drawing/2014/main" id="{319D5683-A103-48C0-97D4-2B612175EDAC}"/>
              </a:ext>
            </a:extLst>
          </p:cNvPr>
          <p:cNvSpPr>
            <a:spLocks noGrp="1"/>
          </p:cNvSpPr>
          <p:nvPr>
            <p:ph idx="1"/>
          </p:nvPr>
        </p:nvSpPr>
        <p:spPr/>
        <p:txBody>
          <a:bodyPr/>
          <a:lstStyle/>
          <a:p>
            <a:pPr marL="0" indent="0">
              <a:buNone/>
            </a:pPr>
            <a:r>
              <a:rPr kumimoji="1" lang="ja-JP" altLang="en-US" dirty="0"/>
              <a:t>状態</a:t>
            </a:r>
            <a:r>
              <a:rPr kumimoji="1" lang="en-US" altLang="ja-JP" dirty="0"/>
              <a:t>:</a:t>
            </a:r>
          </a:p>
          <a:p>
            <a:pPr marL="457200" lvl="1" indent="0">
              <a:buNone/>
            </a:pPr>
            <a:r>
              <a:rPr kumimoji="1" lang="en-US" altLang="ja-JP" sz="2800" dirty="0">
                <a:solidFill>
                  <a:srgbClr val="0000FF"/>
                </a:solidFill>
                <a:latin typeface="Consolas" panose="020B0609020204030204" pitchFamily="49" charset="0"/>
              </a:rPr>
              <a:t>int</a:t>
            </a:r>
            <a:r>
              <a:rPr kumimoji="1" lang="en-US" altLang="ja-JP" sz="2800" dirty="0">
                <a:latin typeface="Consolas" panose="020B0609020204030204" pitchFamily="49" charset="0"/>
              </a:rPr>
              <a:t> </a:t>
            </a:r>
            <a:r>
              <a:rPr kumimoji="1" lang="en-US" altLang="ja-JP" sz="2800" dirty="0" err="1">
                <a:latin typeface="Consolas" panose="020B0609020204030204" pitchFamily="49" charset="0"/>
              </a:rPr>
              <a:t>dp</a:t>
            </a:r>
            <a:r>
              <a:rPr kumimoji="1" lang="en-US" altLang="ja-JP" sz="2800" dirty="0">
                <a:latin typeface="Consolas" panose="020B0609020204030204" pitchFamily="49" charset="0"/>
              </a:rPr>
              <a:t>[</a:t>
            </a:r>
            <a:r>
              <a:rPr kumimoji="1" lang="en-US" altLang="ja-JP" sz="2800" dirty="0" err="1">
                <a:latin typeface="Consolas" panose="020B0609020204030204" pitchFamily="49" charset="0"/>
              </a:rPr>
              <a:t>i</a:t>
            </a:r>
            <a:r>
              <a:rPr kumimoji="1" lang="en-US" altLang="ja-JP" sz="2800" dirty="0">
                <a:latin typeface="Consolas" panose="020B0609020204030204" pitchFamily="49" charset="0"/>
              </a:rPr>
              <a:t>][j]</a:t>
            </a:r>
            <a:br>
              <a:rPr lang="en-US" altLang="ja-JP" sz="2800" dirty="0">
                <a:latin typeface="Consolas" panose="020B0609020204030204" pitchFamily="49" charset="0"/>
              </a:rPr>
            </a:br>
            <a:r>
              <a:rPr kumimoji="1" lang="en-US" altLang="ja-JP" sz="2800" dirty="0"/>
              <a:t>:= (</a:t>
            </a:r>
            <a:r>
              <a:rPr kumimoji="1" lang="en-US" altLang="ja-JP" sz="2800" dirty="0" err="1">
                <a:latin typeface="Consolas" panose="020B0609020204030204" pitchFamily="49" charset="0"/>
              </a:rPr>
              <a:t>i</a:t>
            </a:r>
            <a:r>
              <a:rPr kumimoji="1" lang="ja-JP" altLang="en-US" sz="2800" dirty="0">
                <a:latin typeface="Consolas" panose="020B0609020204030204" pitchFamily="49" charset="0"/>
              </a:rPr>
              <a:t>個</a:t>
            </a:r>
            <a:r>
              <a:rPr kumimoji="1" lang="ja-JP" altLang="en-US" sz="2800" dirty="0"/>
              <a:t>目までみたときに</a:t>
            </a:r>
            <a:r>
              <a:rPr kumimoji="1" lang="en-US" altLang="ja-JP" sz="2800" dirty="0"/>
              <a:t>,</a:t>
            </a:r>
            <a:r>
              <a:rPr kumimoji="1" lang="ja-JP" altLang="en-US" sz="2800" dirty="0"/>
              <a:t>容量</a:t>
            </a:r>
            <a:r>
              <a:rPr kumimoji="1" lang="en-US" altLang="ja-JP" sz="2800" dirty="0">
                <a:latin typeface="Consolas" panose="020B0609020204030204" pitchFamily="49" charset="0"/>
              </a:rPr>
              <a:t>j</a:t>
            </a:r>
            <a:r>
              <a:rPr kumimoji="1" lang="ja-JP" altLang="en-US" sz="2800" dirty="0"/>
              <a:t>に入れられる価値の最大値</a:t>
            </a:r>
            <a:r>
              <a:rPr lang="en-US" altLang="ja-JP" sz="2800" dirty="0"/>
              <a:t>)</a:t>
            </a:r>
          </a:p>
          <a:p>
            <a:pPr marL="0" indent="0">
              <a:buNone/>
            </a:pPr>
            <a:r>
              <a:rPr lang="ja-JP" altLang="en-US" dirty="0"/>
              <a:t>遷移</a:t>
            </a:r>
            <a:r>
              <a:rPr lang="en-US" altLang="ja-JP" dirty="0"/>
              <a:t>:</a:t>
            </a:r>
          </a:p>
          <a:p>
            <a:pPr marL="0" indent="0">
              <a:buNone/>
            </a:pPr>
            <a:r>
              <a:rPr lang="en-US" altLang="ja-JP" dirty="0">
                <a:latin typeface="Consolas" panose="020B0609020204030204" pitchFamily="49" charset="0"/>
              </a:rPr>
              <a:t>j – w[</a:t>
            </a:r>
            <a:r>
              <a:rPr lang="en-US" altLang="ja-JP" dirty="0" err="1">
                <a:latin typeface="Consolas" panose="020B0609020204030204" pitchFamily="49" charset="0"/>
              </a:rPr>
              <a:t>i</a:t>
            </a:r>
            <a:r>
              <a:rPr lang="en-US" altLang="ja-JP" dirty="0">
                <a:latin typeface="Consolas" panose="020B0609020204030204" pitchFamily="49" charset="0"/>
              </a:rPr>
              <a:t>]</a:t>
            </a:r>
            <a:r>
              <a:rPr lang="ja-JP" altLang="en-US" dirty="0" err="1"/>
              <a:t>が負に</a:t>
            </a:r>
            <a:r>
              <a:rPr lang="ja-JP" altLang="en-US" dirty="0"/>
              <a:t>なると</a:t>
            </a:r>
            <a:r>
              <a:rPr lang="en-US" altLang="ja-JP" dirty="0"/>
              <a:t>(</a:t>
            </a:r>
            <a:r>
              <a:rPr lang="ja-JP" altLang="en-US" dirty="0"/>
              <a:t>添え字が</a:t>
            </a:r>
            <a:r>
              <a:rPr lang="en-US" altLang="ja-JP" dirty="0"/>
              <a:t>)</a:t>
            </a:r>
            <a:r>
              <a:rPr lang="ja-JP" altLang="en-US" dirty="0"/>
              <a:t>まずいので場合分け</a:t>
            </a:r>
            <a:endParaRPr lang="en-US" altLang="ja-JP" dirty="0"/>
          </a:p>
          <a:p>
            <a:r>
              <a:rPr lang="en-US" altLang="ja-JP" dirty="0">
                <a:latin typeface="Consolas" panose="020B0609020204030204" pitchFamily="49" charset="0"/>
              </a:rPr>
              <a:t>j – w[</a:t>
            </a:r>
            <a:r>
              <a:rPr lang="en-US" altLang="ja-JP" dirty="0" err="1">
                <a:latin typeface="Consolas" panose="020B0609020204030204" pitchFamily="49" charset="0"/>
              </a:rPr>
              <a:t>i</a:t>
            </a:r>
            <a:r>
              <a:rPr lang="en-US" altLang="ja-JP" dirty="0">
                <a:latin typeface="Consolas" panose="020B0609020204030204" pitchFamily="49" charset="0"/>
              </a:rPr>
              <a:t>] &lt; </a:t>
            </a:r>
            <a:r>
              <a:rPr lang="en-US" altLang="ja-JP" dirty="0">
                <a:solidFill>
                  <a:srgbClr val="008000"/>
                </a:solidFill>
                <a:latin typeface="Consolas" panose="020B0609020204030204" pitchFamily="49" charset="0"/>
              </a:rPr>
              <a:t>0</a:t>
            </a:r>
            <a:r>
              <a:rPr lang="en-US" altLang="ja-JP" dirty="0">
                <a:latin typeface="Consolas" panose="020B0609020204030204" pitchFamily="49" charset="0"/>
              </a:rPr>
              <a:t> </a:t>
            </a:r>
            <a:r>
              <a:rPr lang="ja-JP" altLang="en-US" dirty="0"/>
              <a:t>のとき</a:t>
            </a:r>
            <a:r>
              <a:rPr lang="en-US" altLang="ja-JP" dirty="0"/>
              <a:t>,</a:t>
            </a:r>
          </a:p>
          <a:p>
            <a:pPr marL="457200" lvl="1" indent="0">
              <a:buNone/>
            </a:pPr>
            <a:r>
              <a:rPr lang="en-US" altLang="ja-JP" sz="2800" dirty="0" err="1">
                <a:latin typeface="Consolas" panose="020B0609020204030204" pitchFamily="49" charset="0"/>
              </a:rPr>
              <a:t>dp</a:t>
            </a:r>
            <a:r>
              <a:rPr lang="en-US" altLang="ja-JP" sz="2800" dirty="0">
                <a:latin typeface="Consolas" panose="020B0609020204030204" pitchFamily="49" charset="0"/>
              </a:rPr>
              <a:t>[i+</a:t>
            </a:r>
            <a:r>
              <a:rPr lang="en-US" altLang="ja-JP" sz="2800" dirty="0">
                <a:solidFill>
                  <a:srgbClr val="008000"/>
                </a:solidFill>
                <a:latin typeface="Consolas" panose="020B0609020204030204" pitchFamily="49" charset="0"/>
              </a:rPr>
              <a:t>1</a:t>
            </a:r>
            <a:r>
              <a:rPr lang="en-US" altLang="ja-JP" sz="2800" dirty="0">
                <a:latin typeface="Consolas" panose="020B0609020204030204" pitchFamily="49" charset="0"/>
              </a:rPr>
              <a:t>][j] = </a:t>
            </a:r>
            <a:r>
              <a:rPr lang="en-US" altLang="ja-JP" sz="2800" dirty="0" err="1">
                <a:latin typeface="Consolas" panose="020B0609020204030204" pitchFamily="49" charset="0"/>
              </a:rPr>
              <a:t>dp</a:t>
            </a:r>
            <a:r>
              <a:rPr lang="en-US" altLang="ja-JP" sz="2800" dirty="0">
                <a:latin typeface="Consolas" panose="020B0609020204030204" pitchFamily="49" charset="0"/>
              </a:rPr>
              <a:t>[</a:t>
            </a:r>
            <a:r>
              <a:rPr lang="en-US" altLang="ja-JP" sz="2800" dirty="0" err="1">
                <a:latin typeface="Consolas" panose="020B0609020204030204" pitchFamily="49" charset="0"/>
              </a:rPr>
              <a:t>i</a:t>
            </a:r>
            <a:r>
              <a:rPr lang="en-US" altLang="ja-JP" sz="2800" dirty="0">
                <a:latin typeface="Consolas" panose="020B0609020204030204" pitchFamily="49" charset="0"/>
              </a:rPr>
              <a:t>][j]</a:t>
            </a:r>
          </a:p>
          <a:p>
            <a:r>
              <a:rPr lang="en-US" altLang="ja-JP" dirty="0">
                <a:latin typeface="Consolas" panose="020B0609020204030204" pitchFamily="49" charset="0"/>
              </a:rPr>
              <a:t>j – w[</a:t>
            </a:r>
            <a:r>
              <a:rPr lang="en-US" altLang="ja-JP" dirty="0" err="1">
                <a:latin typeface="Consolas" panose="020B0609020204030204" pitchFamily="49" charset="0"/>
              </a:rPr>
              <a:t>i</a:t>
            </a:r>
            <a:r>
              <a:rPr lang="en-US" altLang="ja-JP" dirty="0">
                <a:latin typeface="Consolas" panose="020B0609020204030204" pitchFamily="49" charset="0"/>
              </a:rPr>
              <a:t>] &gt;= </a:t>
            </a:r>
            <a:r>
              <a:rPr lang="en-US" altLang="ja-JP" dirty="0">
                <a:solidFill>
                  <a:srgbClr val="008000"/>
                </a:solidFill>
                <a:latin typeface="Consolas" panose="020B0609020204030204" pitchFamily="49" charset="0"/>
              </a:rPr>
              <a:t>0</a:t>
            </a:r>
            <a:r>
              <a:rPr lang="ja-JP" altLang="en-US" dirty="0"/>
              <a:t>のとき</a:t>
            </a:r>
            <a:r>
              <a:rPr lang="en-US" altLang="ja-JP" dirty="0"/>
              <a:t>,</a:t>
            </a:r>
          </a:p>
          <a:p>
            <a:pPr marL="457200" lvl="1" indent="0">
              <a:buNone/>
            </a:pPr>
            <a:r>
              <a:rPr lang="en-US" altLang="ja-JP" sz="2800" dirty="0" err="1">
                <a:latin typeface="Consolas" panose="020B0609020204030204" pitchFamily="49" charset="0"/>
              </a:rPr>
              <a:t>dp</a:t>
            </a:r>
            <a:r>
              <a:rPr lang="en-US" altLang="ja-JP" sz="2800" dirty="0">
                <a:latin typeface="Consolas" panose="020B0609020204030204" pitchFamily="49" charset="0"/>
              </a:rPr>
              <a:t>[i+</a:t>
            </a:r>
            <a:r>
              <a:rPr lang="en-US" altLang="ja-JP" sz="2800" dirty="0">
                <a:solidFill>
                  <a:srgbClr val="008000"/>
                </a:solidFill>
                <a:latin typeface="Consolas" panose="020B0609020204030204" pitchFamily="49" charset="0"/>
              </a:rPr>
              <a:t>1</a:t>
            </a:r>
            <a:r>
              <a:rPr lang="en-US" altLang="ja-JP" sz="2800" dirty="0">
                <a:latin typeface="Consolas" panose="020B0609020204030204" pitchFamily="49" charset="0"/>
              </a:rPr>
              <a:t>][j] = max(</a:t>
            </a:r>
            <a:r>
              <a:rPr lang="en-US" altLang="ja-JP" sz="2800" dirty="0" err="1">
                <a:latin typeface="Consolas" panose="020B0609020204030204" pitchFamily="49" charset="0"/>
              </a:rPr>
              <a:t>dp</a:t>
            </a:r>
            <a:r>
              <a:rPr lang="en-US" altLang="ja-JP" sz="2800" dirty="0">
                <a:latin typeface="Consolas" panose="020B0609020204030204" pitchFamily="49" charset="0"/>
              </a:rPr>
              <a:t>[</a:t>
            </a:r>
            <a:r>
              <a:rPr lang="en-US" altLang="ja-JP" sz="2800" dirty="0" err="1">
                <a:latin typeface="Consolas" panose="020B0609020204030204" pitchFamily="49" charset="0"/>
              </a:rPr>
              <a:t>i</a:t>
            </a:r>
            <a:r>
              <a:rPr lang="en-US" altLang="ja-JP" sz="2800" dirty="0">
                <a:latin typeface="Consolas" panose="020B0609020204030204" pitchFamily="49" charset="0"/>
              </a:rPr>
              <a:t>][j – w[</a:t>
            </a:r>
            <a:r>
              <a:rPr lang="en-US" altLang="ja-JP" sz="2800" dirty="0" err="1">
                <a:latin typeface="Consolas" panose="020B0609020204030204" pitchFamily="49" charset="0"/>
              </a:rPr>
              <a:t>i</a:t>
            </a:r>
            <a:r>
              <a:rPr lang="en-US" altLang="ja-JP" sz="2800" dirty="0">
                <a:latin typeface="Consolas" panose="020B0609020204030204" pitchFamily="49" charset="0"/>
              </a:rPr>
              <a:t>]] + v[</a:t>
            </a:r>
            <a:r>
              <a:rPr lang="en-US" altLang="ja-JP" sz="2800" dirty="0" err="1">
                <a:latin typeface="Consolas" panose="020B0609020204030204" pitchFamily="49" charset="0"/>
              </a:rPr>
              <a:t>i</a:t>
            </a:r>
            <a:r>
              <a:rPr lang="en-US" altLang="ja-JP" sz="2800" dirty="0">
                <a:latin typeface="Consolas" panose="020B0609020204030204" pitchFamily="49" charset="0"/>
              </a:rPr>
              <a:t>], </a:t>
            </a:r>
            <a:r>
              <a:rPr lang="en-US" altLang="ja-JP" sz="2800" dirty="0" err="1">
                <a:latin typeface="Consolas" panose="020B0609020204030204" pitchFamily="49" charset="0"/>
              </a:rPr>
              <a:t>dp</a:t>
            </a:r>
            <a:r>
              <a:rPr lang="en-US" altLang="ja-JP" sz="2800" dirty="0">
                <a:latin typeface="Consolas" panose="020B0609020204030204" pitchFamily="49" charset="0"/>
              </a:rPr>
              <a:t>[</a:t>
            </a:r>
            <a:r>
              <a:rPr lang="en-US" altLang="ja-JP" sz="2800" dirty="0" err="1">
                <a:latin typeface="Consolas" panose="020B0609020204030204" pitchFamily="49" charset="0"/>
              </a:rPr>
              <a:t>i</a:t>
            </a:r>
            <a:r>
              <a:rPr lang="en-US" altLang="ja-JP" sz="2800" dirty="0">
                <a:latin typeface="Consolas" panose="020B0609020204030204" pitchFamily="49" charset="0"/>
              </a:rPr>
              <a:t>][j])</a:t>
            </a:r>
          </a:p>
          <a:p>
            <a:pPr marL="0" indent="0">
              <a:buNone/>
            </a:pPr>
            <a:endParaRPr lang="en-US" altLang="ja-JP" dirty="0"/>
          </a:p>
        </p:txBody>
      </p:sp>
    </p:spTree>
    <p:extLst>
      <p:ext uri="{BB962C8B-B14F-4D97-AF65-F5344CB8AC3E}">
        <p14:creationId xmlns:p14="http://schemas.microsoft.com/office/powerpoint/2010/main" val="416379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4B86B-AC1C-4BFE-AE23-4083294AB985}"/>
              </a:ext>
            </a:extLst>
          </p:cNvPr>
          <p:cNvSpPr>
            <a:spLocks noGrp="1"/>
          </p:cNvSpPr>
          <p:nvPr>
            <p:ph type="title"/>
          </p:nvPr>
        </p:nvSpPr>
        <p:spPr/>
        <p:txBody>
          <a:bodyPr/>
          <a:lstStyle/>
          <a:p>
            <a:r>
              <a:rPr lang="en-US" altLang="ja-JP" dirty="0"/>
              <a:t>01</a:t>
            </a:r>
            <a:r>
              <a:rPr lang="ja-JP" altLang="en-US" dirty="0"/>
              <a:t>ナップサック問題</a:t>
            </a:r>
            <a:r>
              <a:rPr lang="en-US" altLang="ja-JP" dirty="0"/>
              <a:t>: </a:t>
            </a:r>
            <a:r>
              <a:rPr lang="ja-JP" altLang="en-US" dirty="0"/>
              <a:t>貰う</a:t>
            </a:r>
            <a:r>
              <a:rPr lang="en-US" altLang="ja-JP" dirty="0"/>
              <a:t>DP</a:t>
            </a:r>
            <a:endParaRPr kumimoji="1" lang="ja-JP" altLang="en-US" dirty="0"/>
          </a:p>
        </p:txBody>
      </p:sp>
      <p:sp>
        <p:nvSpPr>
          <p:cNvPr id="3" name="コンテンツ プレースホルダー 2">
            <a:extLst>
              <a:ext uri="{FF2B5EF4-FFF2-40B4-BE49-F238E27FC236}">
                <a16:creationId xmlns:a16="http://schemas.microsoft.com/office/drawing/2014/main" id="{7D2AAD10-8DF2-4633-A21A-7A1DB348ECE5}"/>
              </a:ext>
            </a:extLst>
          </p:cNvPr>
          <p:cNvSpPr>
            <a:spLocks noGrp="1"/>
          </p:cNvSpPr>
          <p:nvPr>
            <p:ph idx="1"/>
          </p:nvPr>
        </p:nvSpPr>
        <p:spPr/>
        <p:txBody>
          <a:bodyPr/>
          <a:lstStyle/>
          <a:p>
            <a:pPr marL="0" indent="0">
              <a:buNone/>
            </a:pPr>
            <a:r>
              <a:rPr kumimoji="1" lang="ja-JP" altLang="en-US" dirty="0"/>
              <a:t>実装</a:t>
            </a:r>
            <a:endParaRPr kumimoji="1" lang="en-US" altLang="ja-JP" dirty="0"/>
          </a:p>
          <a:p>
            <a:r>
              <a:rPr kumimoji="1" lang="en-US" altLang="ja-JP" dirty="0" err="1"/>
              <a:t>dp</a:t>
            </a:r>
            <a:r>
              <a:rPr kumimoji="1" lang="ja-JP" altLang="en-US" dirty="0"/>
              <a:t>テーブルをグローバル変数にしておけば</a:t>
            </a:r>
            <a:r>
              <a:rPr kumimoji="1" lang="en-US" altLang="ja-JP" dirty="0"/>
              <a:t>,</a:t>
            </a:r>
            <a:r>
              <a:rPr lang="ja-JP" altLang="en-US" dirty="0"/>
              <a:t>すべて</a:t>
            </a:r>
            <a:r>
              <a:rPr lang="en-US" altLang="ja-JP" dirty="0"/>
              <a:t>0</a:t>
            </a:r>
            <a:r>
              <a:rPr lang="ja-JP" altLang="en-US" dirty="0"/>
              <a:t>で初期化される</a:t>
            </a:r>
            <a:endParaRPr lang="en-US" altLang="ja-JP" dirty="0"/>
          </a:p>
        </p:txBody>
      </p:sp>
    </p:spTree>
    <p:extLst>
      <p:ext uri="{BB962C8B-B14F-4D97-AF65-F5344CB8AC3E}">
        <p14:creationId xmlns:p14="http://schemas.microsoft.com/office/powerpoint/2010/main" val="2246775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52F1EBA-251B-4003-934C-91574AEF6491}"/>
              </a:ext>
            </a:extLst>
          </p:cNvPr>
          <p:cNvSpPr/>
          <p:nvPr/>
        </p:nvSpPr>
        <p:spPr>
          <a:xfrm>
            <a:off x="747009" y="58846"/>
            <a:ext cx="6096000" cy="6740307"/>
          </a:xfrm>
          <a:prstGeom prst="rect">
            <a:avLst/>
          </a:prstGeom>
        </p:spPr>
        <p:txBody>
          <a:bodyPr>
            <a:spAutoFit/>
          </a:bodyPr>
          <a:lstStyle/>
          <a:p>
            <a:r>
              <a:rPr lang="en-US" altLang="ja-JP" sz="2400" dirty="0">
                <a:solidFill>
                  <a:srgbClr val="0000FF"/>
                </a:solidFill>
                <a:latin typeface="Consolas" panose="020B0609020204030204" pitchFamily="49" charset="0"/>
              </a:rPr>
              <a:t>#include </a:t>
            </a:r>
            <a:r>
              <a:rPr lang="en-US" altLang="ja-JP" sz="2400" dirty="0">
                <a:solidFill>
                  <a:srgbClr val="A31515"/>
                </a:solidFill>
                <a:latin typeface="Consolas" panose="020B0609020204030204" pitchFamily="49" charset="0"/>
              </a:rPr>
              <a:t>&lt;iostream&gt;</a:t>
            </a:r>
            <a:endParaRPr lang="en-US" altLang="ja-JP" sz="2400" dirty="0">
              <a:solidFill>
                <a:srgbClr val="000000"/>
              </a:solidFill>
              <a:latin typeface="Consolas" panose="020B0609020204030204" pitchFamily="49" charset="0"/>
            </a:endParaRPr>
          </a:p>
          <a:p>
            <a:r>
              <a:rPr lang="en-US" altLang="ja-JP" sz="2400" dirty="0">
                <a:solidFill>
                  <a:srgbClr val="0000FF"/>
                </a:solidFill>
                <a:latin typeface="Consolas" panose="020B0609020204030204" pitchFamily="49" charset="0"/>
              </a:rPr>
              <a:t>#include </a:t>
            </a:r>
            <a:r>
              <a:rPr lang="en-US" altLang="ja-JP" sz="2400" dirty="0">
                <a:solidFill>
                  <a:srgbClr val="A31515"/>
                </a:solidFill>
                <a:latin typeface="Consolas" panose="020B0609020204030204" pitchFamily="49" charset="0"/>
              </a:rPr>
              <a:t>&lt;vector&gt;</a:t>
            </a:r>
            <a:endParaRPr lang="en-US" altLang="ja-JP" sz="2400" dirty="0">
              <a:solidFill>
                <a:srgbClr val="000000"/>
              </a:solidFill>
              <a:latin typeface="Consolas" panose="020B0609020204030204" pitchFamily="49" charset="0"/>
            </a:endParaRPr>
          </a:p>
          <a:p>
            <a:br>
              <a:rPr lang="en-US" altLang="ja-JP" sz="2400" dirty="0">
                <a:solidFill>
                  <a:srgbClr val="000000"/>
                </a:solidFill>
                <a:latin typeface="Consolas" panose="020B0609020204030204" pitchFamily="49" charset="0"/>
              </a:rPr>
            </a:br>
            <a:r>
              <a:rPr lang="en-US" altLang="ja-JP" sz="2400" dirty="0">
                <a:solidFill>
                  <a:srgbClr val="0000FF"/>
                </a:solidFill>
                <a:latin typeface="Consolas" panose="020B0609020204030204" pitchFamily="49" charset="0"/>
              </a:rPr>
              <a:t>using</a:t>
            </a:r>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namespace</a:t>
            </a:r>
            <a:r>
              <a:rPr lang="en-US" altLang="ja-JP" sz="2400" dirty="0">
                <a:solidFill>
                  <a:srgbClr val="000000"/>
                </a:solidFill>
                <a:latin typeface="Consolas" panose="020B0609020204030204" pitchFamily="49" charset="0"/>
              </a:rPr>
              <a:t> std;</a:t>
            </a:r>
          </a:p>
          <a:p>
            <a:br>
              <a:rPr lang="en-US" altLang="ja-JP" sz="2400" dirty="0">
                <a:solidFill>
                  <a:srgbClr val="000000"/>
                </a:solidFill>
                <a:latin typeface="Consolas" panose="020B0609020204030204" pitchFamily="49" charset="0"/>
              </a:rPr>
            </a:b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N, W;</a:t>
            </a:r>
          </a:p>
          <a:p>
            <a:r>
              <a:rPr lang="en-US" altLang="ja-JP" sz="2400" dirty="0">
                <a:solidFill>
                  <a:srgbClr val="000000"/>
                </a:solidFill>
                <a:latin typeface="Consolas" panose="020B0609020204030204" pitchFamily="49" charset="0"/>
              </a:rPr>
              <a:t>vector&lt;</a:t>
            </a: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&gt; v, w;</a:t>
            </a:r>
          </a:p>
          <a:p>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dp</a:t>
            </a:r>
            <a:r>
              <a:rPr lang="en-US" altLang="ja-JP" sz="2400" dirty="0">
                <a:solidFill>
                  <a:srgbClr val="000000"/>
                </a:solidFill>
                <a:latin typeface="Consolas" panose="020B0609020204030204" pitchFamily="49" charset="0"/>
              </a:rPr>
              <a:t>[</a:t>
            </a:r>
            <a:r>
              <a:rPr lang="en-US" altLang="ja-JP" sz="2400" dirty="0">
                <a:solidFill>
                  <a:srgbClr val="09885A"/>
                </a:solidFill>
                <a:latin typeface="Consolas" panose="020B0609020204030204" pitchFamily="49" charset="0"/>
              </a:rPr>
              <a:t>110</a:t>
            </a:r>
            <a:r>
              <a:rPr lang="en-US" altLang="ja-JP" sz="2400" dirty="0">
                <a:solidFill>
                  <a:srgbClr val="000000"/>
                </a:solidFill>
                <a:latin typeface="Consolas" panose="020B0609020204030204" pitchFamily="49" charset="0"/>
              </a:rPr>
              <a:t>][</a:t>
            </a:r>
            <a:r>
              <a:rPr lang="en-US" altLang="ja-JP" sz="2400" dirty="0">
                <a:solidFill>
                  <a:srgbClr val="09885A"/>
                </a:solidFill>
                <a:latin typeface="Consolas" panose="020B0609020204030204" pitchFamily="49" charset="0"/>
              </a:rPr>
              <a:t>11000</a:t>
            </a:r>
            <a:r>
              <a:rPr lang="en-US" altLang="ja-JP" sz="2400" dirty="0">
                <a:solidFill>
                  <a:srgbClr val="000000"/>
                </a:solidFill>
                <a:latin typeface="Consolas" panose="020B0609020204030204" pitchFamily="49" charset="0"/>
              </a:rPr>
              <a:t>];</a:t>
            </a:r>
          </a:p>
          <a:p>
            <a:br>
              <a:rPr lang="en-US" altLang="ja-JP" sz="2400" dirty="0">
                <a:solidFill>
                  <a:srgbClr val="000000"/>
                </a:solidFill>
                <a:latin typeface="Consolas" panose="020B0609020204030204" pitchFamily="49" charset="0"/>
              </a:rPr>
            </a:b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main()</a:t>
            </a:r>
          </a:p>
          <a:p>
            <a:r>
              <a:rPr lang="en-US" altLang="ja-JP" sz="2400" dirty="0">
                <a:solidFill>
                  <a:srgbClr val="000000"/>
                </a:solidFill>
                <a:latin typeface="Consolas" panose="020B0609020204030204" pitchFamily="49" charset="0"/>
              </a:rPr>
              <a:t>{</a:t>
            </a:r>
          </a:p>
          <a:p>
            <a:pPr lvl="1"/>
            <a:r>
              <a:rPr lang="en-US" altLang="ja-JP" sz="2400" dirty="0" err="1">
                <a:solidFill>
                  <a:srgbClr val="000000"/>
                </a:solidFill>
                <a:latin typeface="Consolas" panose="020B0609020204030204" pitchFamily="49" charset="0"/>
              </a:rPr>
              <a:t>cin</a:t>
            </a:r>
            <a:r>
              <a:rPr lang="en-US" altLang="ja-JP" sz="2400" dirty="0">
                <a:solidFill>
                  <a:srgbClr val="000000"/>
                </a:solidFill>
                <a:latin typeface="Consolas" panose="020B0609020204030204" pitchFamily="49" charset="0"/>
              </a:rPr>
              <a:t> &gt;&gt; N &gt;&gt; W;</a:t>
            </a:r>
          </a:p>
          <a:p>
            <a:pPr lvl="1"/>
            <a:r>
              <a:rPr lang="en-US" altLang="ja-JP" sz="2400" dirty="0">
                <a:solidFill>
                  <a:srgbClr val="0000FF"/>
                </a:solidFill>
                <a:latin typeface="Consolas" panose="020B0609020204030204" pitchFamily="49" charset="0"/>
              </a:rPr>
              <a:t>for</a:t>
            </a:r>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&lt; N;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a:t>
            </a:r>
          </a:p>
          <a:p>
            <a:pPr lvl="2"/>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vi, </a:t>
            </a:r>
            <a:r>
              <a:rPr lang="en-US" altLang="ja-JP" sz="2400" dirty="0" err="1">
                <a:solidFill>
                  <a:srgbClr val="000000"/>
                </a:solidFill>
                <a:latin typeface="Consolas" panose="020B0609020204030204" pitchFamily="49" charset="0"/>
              </a:rPr>
              <a:t>wi</a:t>
            </a:r>
            <a:r>
              <a:rPr lang="en-US" altLang="ja-JP" sz="2400" dirty="0">
                <a:solidFill>
                  <a:srgbClr val="000000"/>
                </a:solidFill>
                <a:latin typeface="Consolas" panose="020B0609020204030204" pitchFamily="49" charset="0"/>
              </a:rPr>
              <a:t>;</a:t>
            </a:r>
          </a:p>
          <a:p>
            <a:pPr lvl="2"/>
            <a:r>
              <a:rPr lang="en-US" altLang="ja-JP" sz="2400" dirty="0" err="1">
                <a:solidFill>
                  <a:srgbClr val="000000"/>
                </a:solidFill>
                <a:latin typeface="Consolas" panose="020B0609020204030204" pitchFamily="49" charset="0"/>
              </a:rPr>
              <a:t>cin</a:t>
            </a:r>
            <a:r>
              <a:rPr lang="en-US" altLang="ja-JP" sz="2400" dirty="0">
                <a:solidFill>
                  <a:srgbClr val="000000"/>
                </a:solidFill>
                <a:latin typeface="Consolas" panose="020B0609020204030204" pitchFamily="49" charset="0"/>
              </a:rPr>
              <a:t> &gt;&gt; vi &gt;&gt; </a:t>
            </a:r>
            <a:r>
              <a:rPr lang="en-US" altLang="ja-JP" sz="2400" dirty="0" err="1">
                <a:solidFill>
                  <a:srgbClr val="000000"/>
                </a:solidFill>
                <a:latin typeface="Consolas" panose="020B0609020204030204" pitchFamily="49" charset="0"/>
              </a:rPr>
              <a:t>wi</a:t>
            </a:r>
            <a:r>
              <a:rPr lang="en-US" altLang="ja-JP" sz="2400" dirty="0">
                <a:solidFill>
                  <a:srgbClr val="000000"/>
                </a:solidFill>
                <a:latin typeface="Consolas" panose="020B0609020204030204" pitchFamily="49" charset="0"/>
              </a:rPr>
              <a:t>;</a:t>
            </a:r>
          </a:p>
          <a:p>
            <a:pPr lvl="2"/>
            <a:r>
              <a:rPr lang="en-US" altLang="ja-JP" sz="2400" dirty="0" err="1">
                <a:solidFill>
                  <a:srgbClr val="000000"/>
                </a:solidFill>
                <a:latin typeface="Consolas" panose="020B0609020204030204" pitchFamily="49" charset="0"/>
              </a:rPr>
              <a:t>v.push_back</a:t>
            </a:r>
            <a:r>
              <a:rPr lang="en-US" altLang="ja-JP" sz="2400" dirty="0">
                <a:solidFill>
                  <a:srgbClr val="000000"/>
                </a:solidFill>
                <a:latin typeface="Consolas" panose="020B0609020204030204" pitchFamily="49" charset="0"/>
              </a:rPr>
              <a:t>(vi);</a:t>
            </a:r>
          </a:p>
          <a:p>
            <a:pPr lvl="2"/>
            <a:r>
              <a:rPr lang="en-US" altLang="ja-JP" sz="2400" dirty="0" err="1">
                <a:solidFill>
                  <a:srgbClr val="000000"/>
                </a:solidFill>
                <a:latin typeface="Consolas" panose="020B0609020204030204" pitchFamily="49" charset="0"/>
              </a:rPr>
              <a:t>w.push_back</a:t>
            </a:r>
            <a:r>
              <a:rPr lang="en-US" altLang="ja-JP" sz="2400" dirty="0">
                <a:solidFill>
                  <a:srgbClr val="000000"/>
                </a:solidFill>
                <a:latin typeface="Consolas" panose="020B0609020204030204" pitchFamily="49" charset="0"/>
              </a:rPr>
              <a:t>(</a:t>
            </a:r>
            <a:r>
              <a:rPr lang="en-US" altLang="ja-JP" sz="2400" dirty="0" err="1">
                <a:solidFill>
                  <a:srgbClr val="000000"/>
                </a:solidFill>
                <a:latin typeface="Consolas" panose="020B0609020204030204" pitchFamily="49" charset="0"/>
              </a:rPr>
              <a:t>wi</a:t>
            </a:r>
            <a:r>
              <a:rPr lang="en-US" altLang="ja-JP" sz="2400" dirty="0">
                <a:solidFill>
                  <a:srgbClr val="000000"/>
                </a:solidFill>
                <a:latin typeface="Consolas" panose="020B0609020204030204" pitchFamily="49" charset="0"/>
              </a:rPr>
              <a:t>);</a:t>
            </a:r>
          </a:p>
          <a:p>
            <a:pPr lvl="1"/>
            <a:r>
              <a:rPr lang="en-US" altLang="ja-JP" sz="2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453308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F64EB37-5BCA-4D05-A310-036F77869349}"/>
              </a:ext>
            </a:extLst>
          </p:cNvPr>
          <p:cNvSpPr/>
          <p:nvPr/>
        </p:nvSpPr>
        <p:spPr>
          <a:xfrm>
            <a:off x="665814" y="1463296"/>
            <a:ext cx="11633616" cy="4524315"/>
          </a:xfrm>
          <a:prstGeom prst="rect">
            <a:avLst/>
          </a:prstGeom>
        </p:spPr>
        <p:txBody>
          <a:bodyPr wrap="square">
            <a:spAutoFit/>
          </a:bodyPr>
          <a:lstStyle/>
          <a:p>
            <a:pPr lvl="1"/>
            <a:r>
              <a:rPr lang="en-US" altLang="ja-JP" sz="2400" dirty="0">
                <a:solidFill>
                  <a:srgbClr val="0000FF"/>
                </a:solidFill>
                <a:latin typeface="Consolas" panose="020B0609020204030204" pitchFamily="49" charset="0"/>
              </a:rPr>
              <a:t>for</a:t>
            </a:r>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&lt; N;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a:t>
            </a:r>
          </a:p>
          <a:p>
            <a:pPr lvl="2"/>
            <a:r>
              <a:rPr lang="en-US" altLang="ja-JP" sz="2400" dirty="0">
                <a:solidFill>
                  <a:srgbClr val="0000FF"/>
                </a:solidFill>
                <a:latin typeface="Consolas" panose="020B0609020204030204" pitchFamily="49" charset="0"/>
              </a:rPr>
              <a:t>for</a:t>
            </a:r>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j =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 j &lt;= W; </a:t>
            </a:r>
            <a:r>
              <a:rPr lang="en-US" altLang="ja-JP" sz="2400" dirty="0" err="1">
                <a:solidFill>
                  <a:srgbClr val="000000"/>
                </a:solidFill>
                <a:latin typeface="Consolas" panose="020B0609020204030204" pitchFamily="49" charset="0"/>
              </a:rPr>
              <a:t>j++</a:t>
            </a:r>
            <a:r>
              <a:rPr lang="en-US" altLang="ja-JP" sz="2400" dirty="0">
                <a:solidFill>
                  <a:srgbClr val="000000"/>
                </a:solidFill>
                <a:latin typeface="Consolas" panose="020B0609020204030204" pitchFamily="49" charset="0"/>
              </a:rPr>
              <a:t>) {</a:t>
            </a:r>
          </a:p>
          <a:p>
            <a:pPr lvl="3"/>
            <a:r>
              <a:rPr lang="en-US" altLang="ja-JP" sz="2400" dirty="0">
                <a:solidFill>
                  <a:srgbClr val="0000FF"/>
                </a:solidFill>
                <a:latin typeface="Consolas" panose="020B0609020204030204" pitchFamily="49" charset="0"/>
              </a:rPr>
              <a:t>if</a:t>
            </a:r>
            <a:r>
              <a:rPr lang="en-US" altLang="ja-JP" sz="2400" dirty="0">
                <a:solidFill>
                  <a:srgbClr val="000000"/>
                </a:solidFill>
                <a:latin typeface="Consolas" panose="020B0609020204030204" pitchFamily="49" charset="0"/>
              </a:rPr>
              <a:t> (j - w[</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&lt;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a:t>
            </a:r>
          </a:p>
          <a:p>
            <a:pPr lvl="4"/>
            <a:r>
              <a:rPr lang="en-US" altLang="ja-JP" sz="2400" dirty="0" err="1">
                <a:solidFill>
                  <a:srgbClr val="000000"/>
                </a:solidFill>
                <a:latin typeface="Consolas" panose="020B0609020204030204" pitchFamily="49" charset="0"/>
              </a:rPr>
              <a:t>dp</a:t>
            </a:r>
            <a:r>
              <a:rPr lang="en-US" altLang="ja-JP" sz="2400" dirty="0">
                <a:solidFill>
                  <a:srgbClr val="000000"/>
                </a:solidFill>
                <a:latin typeface="Consolas" panose="020B0609020204030204" pitchFamily="49" charset="0"/>
              </a:rPr>
              <a:t>[</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1</a:t>
            </a:r>
            <a:r>
              <a:rPr lang="en-US" altLang="ja-JP" sz="2400" dirty="0">
                <a:solidFill>
                  <a:srgbClr val="000000"/>
                </a:solidFill>
                <a:latin typeface="Consolas" panose="020B0609020204030204" pitchFamily="49" charset="0"/>
              </a:rPr>
              <a:t>][j] = </a:t>
            </a:r>
            <a:r>
              <a:rPr lang="en-US" altLang="ja-JP" sz="2400" dirty="0" err="1">
                <a:solidFill>
                  <a:srgbClr val="000000"/>
                </a:solidFill>
                <a:latin typeface="Consolas" panose="020B0609020204030204" pitchFamily="49" charset="0"/>
              </a:rPr>
              <a:t>dp</a:t>
            </a:r>
            <a:r>
              <a:rPr lang="en-US" altLang="ja-JP" sz="2400" dirty="0">
                <a:solidFill>
                  <a:srgbClr val="000000"/>
                </a:solidFill>
                <a:latin typeface="Consolas" panose="020B0609020204030204" pitchFamily="49" charset="0"/>
              </a:rPr>
              <a:t>[</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][j];</a:t>
            </a:r>
          </a:p>
          <a:p>
            <a:pPr lvl="3"/>
            <a:r>
              <a:rPr lang="en-US" altLang="ja-JP" sz="2400" dirty="0">
                <a:solidFill>
                  <a:srgbClr val="0000FF"/>
                </a:solidFill>
                <a:latin typeface="Consolas" panose="020B0609020204030204" pitchFamily="49" charset="0"/>
              </a:rPr>
              <a:t>else</a:t>
            </a:r>
            <a:endParaRPr lang="en-US" altLang="ja-JP" sz="2400" dirty="0">
              <a:solidFill>
                <a:srgbClr val="000000"/>
              </a:solidFill>
              <a:latin typeface="Consolas" panose="020B0609020204030204" pitchFamily="49" charset="0"/>
            </a:endParaRPr>
          </a:p>
          <a:p>
            <a:pPr lvl="4"/>
            <a:r>
              <a:rPr lang="en-US" altLang="ja-JP" sz="2400" dirty="0" err="1">
                <a:solidFill>
                  <a:srgbClr val="000000"/>
                </a:solidFill>
                <a:latin typeface="Consolas" panose="020B0609020204030204" pitchFamily="49" charset="0"/>
              </a:rPr>
              <a:t>dp</a:t>
            </a:r>
            <a:r>
              <a:rPr lang="en-US" altLang="ja-JP" sz="2400" dirty="0">
                <a:solidFill>
                  <a:srgbClr val="000000"/>
                </a:solidFill>
                <a:latin typeface="Consolas" panose="020B0609020204030204" pitchFamily="49" charset="0"/>
              </a:rPr>
              <a:t>[</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1</a:t>
            </a:r>
            <a:r>
              <a:rPr lang="en-US" altLang="ja-JP" sz="2400" dirty="0">
                <a:solidFill>
                  <a:srgbClr val="000000"/>
                </a:solidFill>
                <a:latin typeface="Consolas" panose="020B0609020204030204" pitchFamily="49" charset="0"/>
              </a:rPr>
              <a:t>][j] = max(</a:t>
            </a:r>
            <a:r>
              <a:rPr lang="en-US" altLang="ja-JP" sz="2400" dirty="0" err="1">
                <a:solidFill>
                  <a:srgbClr val="000000"/>
                </a:solidFill>
                <a:latin typeface="Consolas" panose="020B0609020204030204" pitchFamily="49" charset="0"/>
              </a:rPr>
              <a:t>dp</a:t>
            </a:r>
            <a:r>
              <a:rPr lang="en-US" altLang="ja-JP" sz="2400" dirty="0">
                <a:solidFill>
                  <a:srgbClr val="000000"/>
                </a:solidFill>
                <a:latin typeface="Consolas" panose="020B0609020204030204" pitchFamily="49" charset="0"/>
              </a:rPr>
              <a:t>[</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][j], </a:t>
            </a:r>
            <a:r>
              <a:rPr lang="en-US" altLang="ja-JP" sz="2400" dirty="0" err="1">
                <a:solidFill>
                  <a:srgbClr val="000000"/>
                </a:solidFill>
                <a:latin typeface="Consolas" panose="020B0609020204030204" pitchFamily="49" charset="0"/>
              </a:rPr>
              <a:t>dp</a:t>
            </a:r>
            <a:r>
              <a:rPr lang="en-US" altLang="ja-JP" sz="2400" dirty="0">
                <a:solidFill>
                  <a:srgbClr val="000000"/>
                </a:solidFill>
                <a:latin typeface="Consolas" panose="020B0609020204030204" pitchFamily="49" charset="0"/>
              </a:rPr>
              <a:t>[</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][j - w[</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 v[</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a:t>
            </a:r>
          </a:p>
          <a:p>
            <a:pPr lvl="2"/>
            <a:r>
              <a:rPr lang="en-US" altLang="ja-JP" sz="2400" dirty="0">
                <a:solidFill>
                  <a:srgbClr val="000000"/>
                </a:solidFill>
                <a:latin typeface="Consolas" panose="020B0609020204030204" pitchFamily="49" charset="0"/>
              </a:rPr>
              <a:t>}</a:t>
            </a:r>
          </a:p>
          <a:p>
            <a:pPr lvl="1"/>
            <a:r>
              <a:rPr lang="en-US" altLang="ja-JP" sz="2400" dirty="0">
                <a:solidFill>
                  <a:srgbClr val="000000"/>
                </a:solidFill>
                <a:latin typeface="Consolas" panose="020B0609020204030204" pitchFamily="49" charset="0"/>
              </a:rPr>
              <a:t>}</a:t>
            </a:r>
          </a:p>
          <a:p>
            <a:pPr lvl="1"/>
            <a:r>
              <a:rPr lang="en-US" altLang="ja-JP" sz="2400" dirty="0" err="1">
                <a:solidFill>
                  <a:srgbClr val="000000"/>
                </a:solidFill>
                <a:latin typeface="Consolas" panose="020B0609020204030204" pitchFamily="49" charset="0"/>
              </a:rPr>
              <a:t>cout</a:t>
            </a:r>
            <a:r>
              <a:rPr lang="en-US" altLang="ja-JP" sz="2400" dirty="0">
                <a:solidFill>
                  <a:srgbClr val="000000"/>
                </a:solidFill>
                <a:latin typeface="Consolas" panose="020B0609020204030204" pitchFamily="49" charset="0"/>
              </a:rPr>
              <a:t> &lt;&lt; </a:t>
            </a:r>
            <a:r>
              <a:rPr lang="en-US" altLang="ja-JP" sz="2400" dirty="0" err="1">
                <a:solidFill>
                  <a:srgbClr val="000000"/>
                </a:solidFill>
                <a:latin typeface="Consolas" panose="020B0609020204030204" pitchFamily="49" charset="0"/>
              </a:rPr>
              <a:t>dp</a:t>
            </a:r>
            <a:r>
              <a:rPr lang="en-US" altLang="ja-JP" sz="2400" dirty="0">
                <a:solidFill>
                  <a:srgbClr val="000000"/>
                </a:solidFill>
                <a:latin typeface="Consolas" panose="020B0609020204030204" pitchFamily="49" charset="0"/>
              </a:rPr>
              <a:t>[N][W] &lt;&lt; </a:t>
            </a:r>
            <a:r>
              <a:rPr lang="en-US" altLang="ja-JP" sz="2400" dirty="0" err="1">
                <a:solidFill>
                  <a:srgbClr val="000000"/>
                </a:solidFill>
                <a:latin typeface="Consolas" panose="020B0609020204030204" pitchFamily="49" charset="0"/>
              </a:rPr>
              <a:t>endl</a:t>
            </a:r>
            <a:r>
              <a:rPr lang="en-US" altLang="ja-JP" sz="2400" dirty="0">
                <a:solidFill>
                  <a:srgbClr val="000000"/>
                </a:solidFill>
                <a:latin typeface="Consolas" panose="020B0609020204030204" pitchFamily="49" charset="0"/>
              </a:rPr>
              <a:t>;</a:t>
            </a:r>
          </a:p>
          <a:p>
            <a:pPr lvl="1"/>
            <a:br>
              <a:rPr lang="en-US" altLang="ja-JP" sz="2400" dirty="0">
                <a:solidFill>
                  <a:srgbClr val="000000"/>
                </a:solidFill>
                <a:latin typeface="Consolas" panose="020B0609020204030204" pitchFamily="49" charset="0"/>
              </a:rPr>
            </a:br>
            <a:r>
              <a:rPr lang="en-US" altLang="ja-JP" sz="2400" dirty="0">
                <a:solidFill>
                  <a:srgbClr val="0000FF"/>
                </a:solidFill>
                <a:latin typeface="Consolas" panose="020B0609020204030204" pitchFamily="49" charset="0"/>
              </a:rPr>
              <a:t>return</a:t>
            </a:r>
            <a:r>
              <a:rPr lang="en-US" altLang="ja-JP" sz="2400" dirty="0">
                <a:solidFill>
                  <a:srgbClr val="000000"/>
                </a:solidFill>
                <a:latin typeface="Consolas" panose="020B0609020204030204" pitchFamily="49" charset="0"/>
              </a:rPr>
              <a:t>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938196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B8CADD-5603-4CCB-85B4-BF80AA131129}"/>
              </a:ext>
            </a:extLst>
          </p:cNvPr>
          <p:cNvSpPr>
            <a:spLocks noGrp="1"/>
          </p:cNvSpPr>
          <p:nvPr>
            <p:ph type="title"/>
          </p:nvPr>
        </p:nvSpPr>
        <p:spPr/>
        <p:txBody>
          <a:bodyPr/>
          <a:lstStyle/>
          <a:p>
            <a:r>
              <a:rPr kumimoji="1" lang="en-US" altLang="ja-JP" dirty="0"/>
              <a:t>01</a:t>
            </a:r>
            <a:r>
              <a:rPr kumimoji="1" lang="ja-JP" altLang="en-US" dirty="0"/>
              <a:t>ナップサック問題</a:t>
            </a:r>
          </a:p>
        </p:txBody>
      </p:sp>
      <p:sp>
        <p:nvSpPr>
          <p:cNvPr id="3" name="コンテンツ プレースホルダー 2">
            <a:extLst>
              <a:ext uri="{FF2B5EF4-FFF2-40B4-BE49-F238E27FC236}">
                <a16:creationId xmlns:a16="http://schemas.microsoft.com/office/drawing/2014/main" id="{F442BF8D-11CD-47E8-B88F-F51FC569C5DC}"/>
              </a:ext>
            </a:extLst>
          </p:cNvPr>
          <p:cNvSpPr>
            <a:spLocks noGrp="1"/>
          </p:cNvSpPr>
          <p:nvPr>
            <p:ph idx="1"/>
          </p:nvPr>
        </p:nvSpPr>
        <p:spPr/>
        <p:txBody>
          <a:bodyPr/>
          <a:lstStyle/>
          <a:p>
            <a:r>
              <a:rPr lang="en-US" altLang="ja-JP" dirty="0"/>
              <a:t>01</a:t>
            </a:r>
            <a:r>
              <a:rPr lang="ja-JP" altLang="en-US" dirty="0"/>
              <a:t>ナップサック問題</a:t>
            </a:r>
            <a:r>
              <a:rPr lang="en-US" altLang="ja-JP" dirty="0"/>
              <a:t>:</a:t>
            </a:r>
            <a:br>
              <a:rPr lang="en-US" altLang="ja-JP" dirty="0"/>
            </a:br>
            <a:r>
              <a:rPr lang="en-US" altLang="ja-JP" dirty="0"/>
              <a:t>1</a:t>
            </a:r>
            <a:r>
              <a:rPr lang="ja-JP" altLang="en-US" dirty="0" err="1"/>
              <a:t>つの</a:t>
            </a:r>
            <a:r>
              <a:rPr lang="ja-JP" altLang="en-US" dirty="0"/>
              <a:t>品物に対して選ぶ</a:t>
            </a:r>
            <a:r>
              <a:rPr lang="en-US" altLang="ja-JP" dirty="0"/>
              <a:t>(=0)or</a:t>
            </a:r>
            <a:r>
              <a:rPr lang="ja-JP" altLang="en-US" dirty="0"/>
              <a:t>選ばない</a:t>
            </a:r>
            <a:r>
              <a:rPr lang="en-US" altLang="ja-JP" dirty="0"/>
              <a:t>(=1)</a:t>
            </a:r>
            <a:r>
              <a:rPr lang="ja-JP" altLang="en-US" dirty="0"/>
              <a:t>の</a:t>
            </a:r>
            <a:r>
              <a:rPr lang="en-US" altLang="ja-JP" dirty="0"/>
              <a:t>2</a:t>
            </a:r>
            <a:r>
              <a:rPr lang="ja-JP" altLang="en-US" dirty="0"/>
              <a:t>パターンのみ</a:t>
            </a:r>
            <a:endParaRPr lang="en-US" altLang="ja-JP" dirty="0"/>
          </a:p>
        </p:txBody>
      </p:sp>
      <p:pic>
        <p:nvPicPr>
          <p:cNvPr id="4" name="グラフィックス 3">
            <a:extLst>
              <a:ext uri="{FF2B5EF4-FFF2-40B4-BE49-F238E27FC236}">
                <a16:creationId xmlns:a16="http://schemas.microsoft.com/office/drawing/2014/main" id="{613B792E-CA2A-4E6B-BC77-12C7008D20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52265" y="3644820"/>
            <a:ext cx="2094095" cy="3075013"/>
          </a:xfrm>
          <a:prstGeom prst="rect">
            <a:avLst/>
          </a:prstGeom>
        </p:spPr>
      </p:pic>
      <p:sp>
        <p:nvSpPr>
          <p:cNvPr id="5" name="楕円 4">
            <a:extLst>
              <a:ext uri="{FF2B5EF4-FFF2-40B4-BE49-F238E27FC236}">
                <a16:creationId xmlns:a16="http://schemas.microsoft.com/office/drawing/2014/main" id="{3FA00603-A74D-4725-A7AF-AB5D35CBEA2C}"/>
              </a:ext>
            </a:extLst>
          </p:cNvPr>
          <p:cNvSpPr/>
          <p:nvPr/>
        </p:nvSpPr>
        <p:spPr>
          <a:xfrm>
            <a:off x="6250897" y="5279509"/>
            <a:ext cx="1056807" cy="10568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\10</a:t>
            </a:r>
            <a:endParaRPr kumimoji="1" lang="ja-JP" altLang="en-US" dirty="0"/>
          </a:p>
        </p:txBody>
      </p:sp>
      <p:sp>
        <p:nvSpPr>
          <p:cNvPr id="6" name="二等辺三角形 5">
            <a:extLst>
              <a:ext uri="{FF2B5EF4-FFF2-40B4-BE49-F238E27FC236}">
                <a16:creationId xmlns:a16="http://schemas.microsoft.com/office/drawing/2014/main" id="{2F3D065F-BA19-40CB-BA7E-7C958D5268BD}"/>
              </a:ext>
            </a:extLst>
          </p:cNvPr>
          <p:cNvSpPr/>
          <p:nvPr/>
        </p:nvSpPr>
        <p:spPr>
          <a:xfrm>
            <a:off x="8492221" y="5062907"/>
            <a:ext cx="1676762" cy="1247641"/>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dirty="0"/>
              <a:t>\1</a:t>
            </a:r>
            <a:endParaRPr kumimoji="1" lang="ja-JP" altLang="en-US" dirty="0"/>
          </a:p>
        </p:txBody>
      </p:sp>
      <p:sp>
        <p:nvSpPr>
          <p:cNvPr id="7" name="正方形/長方形 6">
            <a:extLst>
              <a:ext uri="{FF2B5EF4-FFF2-40B4-BE49-F238E27FC236}">
                <a16:creationId xmlns:a16="http://schemas.microsoft.com/office/drawing/2014/main" id="{13F6C8A9-1189-4F40-91F0-9DEA12AEEF9A}"/>
              </a:ext>
            </a:extLst>
          </p:cNvPr>
          <p:cNvSpPr/>
          <p:nvPr/>
        </p:nvSpPr>
        <p:spPr>
          <a:xfrm>
            <a:off x="7251492" y="4101903"/>
            <a:ext cx="1056807" cy="10568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a:t>\23</a:t>
            </a:r>
            <a:endParaRPr kumimoji="1" lang="ja-JP" altLang="en-US" dirty="0"/>
          </a:p>
        </p:txBody>
      </p:sp>
      <p:sp>
        <p:nvSpPr>
          <p:cNvPr id="8" name="矢印: 下カーブ 7">
            <a:extLst>
              <a:ext uri="{FF2B5EF4-FFF2-40B4-BE49-F238E27FC236}">
                <a16:creationId xmlns:a16="http://schemas.microsoft.com/office/drawing/2014/main" id="{7A5A0663-F9A8-4148-B8B8-648CDE8B8827}"/>
              </a:ext>
            </a:extLst>
          </p:cNvPr>
          <p:cNvSpPr/>
          <p:nvPr/>
        </p:nvSpPr>
        <p:spPr>
          <a:xfrm rot="1083712" flipH="1">
            <a:off x="4710556" y="3389976"/>
            <a:ext cx="2308688" cy="954971"/>
          </a:xfrm>
          <a:prstGeom prst="curvedDownArrow">
            <a:avLst>
              <a:gd name="adj1" fmla="val 17195"/>
              <a:gd name="adj2" fmla="val 48502"/>
              <a:gd name="adj3" fmla="val 4922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6158737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A39F6-D16C-4242-86E6-6E7C7E158408}"/>
              </a:ext>
            </a:extLst>
          </p:cNvPr>
          <p:cNvSpPr>
            <a:spLocks noGrp="1"/>
          </p:cNvSpPr>
          <p:nvPr>
            <p:ph type="title"/>
          </p:nvPr>
        </p:nvSpPr>
        <p:spPr/>
        <p:txBody>
          <a:bodyPr/>
          <a:lstStyle/>
          <a:p>
            <a:r>
              <a:rPr lang="en-US" altLang="ja-JP" dirty="0"/>
              <a:t>01</a:t>
            </a:r>
            <a:r>
              <a:rPr lang="ja-JP" altLang="en-US" dirty="0"/>
              <a:t>ナップサック問題</a:t>
            </a:r>
            <a:r>
              <a:rPr lang="en-US" altLang="ja-JP" dirty="0"/>
              <a:t>: </a:t>
            </a:r>
            <a:r>
              <a:rPr lang="ja-JP" altLang="en-US" dirty="0"/>
              <a:t>配る</a:t>
            </a:r>
            <a:r>
              <a:rPr lang="en-US" altLang="ja-JP" dirty="0"/>
              <a:t>DP</a:t>
            </a:r>
            <a:endParaRPr kumimoji="1" lang="ja-JP" altLang="en-US" dirty="0"/>
          </a:p>
        </p:txBody>
      </p:sp>
      <p:sp>
        <p:nvSpPr>
          <p:cNvPr id="3" name="コンテンツ プレースホルダー 2">
            <a:extLst>
              <a:ext uri="{FF2B5EF4-FFF2-40B4-BE49-F238E27FC236}">
                <a16:creationId xmlns:a16="http://schemas.microsoft.com/office/drawing/2014/main" id="{319D5683-A103-48C0-97D4-2B612175EDAC}"/>
              </a:ext>
            </a:extLst>
          </p:cNvPr>
          <p:cNvSpPr>
            <a:spLocks noGrp="1"/>
          </p:cNvSpPr>
          <p:nvPr>
            <p:ph idx="1"/>
          </p:nvPr>
        </p:nvSpPr>
        <p:spPr/>
        <p:txBody>
          <a:bodyPr/>
          <a:lstStyle/>
          <a:p>
            <a:pPr marL="0" indent="0">
              <a:buNone/>
            </a:pPr>
            <a:r>
              <a:rPr kumimoji="1" lang="ja-JP" altLang="en-US" dirty="0"/>
              <a:t>状態</a:t>
            </a:r>
            <a:r>
              <a:rPr lang="en-US" altLang="ja-JP" dirty="0"/>
              <a:t>(</a:t>
            </a:r>
            <a:r>
              <a:rPr lang="ja-JP" altLang="en-US" dirty="0"/>
              <a:t>貰う</a:t>
            </a:r>
            <a:r>
              <a:rPr lang="en-US" altLang="ja-JP" dirty="0"/>
              <a:t>DP</a:t>
            </a:r>
            <a:r>
              <a:rPr lang="ja-JP" altLang="en-US" dirty="0"/>
              <a:t>と同じ</a:t>
            </a:r>
            <a:r>
              <a:rPr lang="en-US" altLang="ja-JP" dirty="0"/>
              <a:t>)</a:t>
            </a:r>
            <a:r>
              <a:rPr kumimoji="1" lang="en-US" altLang="ja-JP" dirty="0"/>
              <a:t>:</a:t>
            </a:r>
          </a:p>
          <a:p>
            <a:pPr marL="457200" lvl="1" indent="0">
              <a:buNone/>
            </a:pPr>
            <a:r>
              <a:rPr lang="en-US" altLang="ja-JP" sz="2800" dirty="0">
                <a:solidFill>
                  <a:srgbClr val="0000FF"/>
                </a:solidFill>
                <a:latin typeface="Consolas" panose="020B0609020204030204" pitchFamily="49" charset="0"/>
              </a:rPr>
              <a:t>int</a:t>
            </a:r>
            <a:r>
              <a:rPr lang="en-US" altLang="ja-JP" sz="2800" dirty="0">
                <a:latin typeface="Consolas" panose="020B0609020204030204" pitchFamily="49" charset="0"/>
              </a:rPr>
              <a:t> </a:t>
            </a:r>
            <a:r>
              <a:rPr lang="en-US" altLang="ja-JP" sz="2800" dirty="0" err="1">
                <a:latin typeface="Consolas" panose="020B0609020204030204" pitchFamily="49" charset="0"/>
              </a:rPr>
              <a:t>dp</a:t>
            </a:r>
            <a:r>
              <a:rPr lang="en-US" altLang="ja-JP" sz="2800" dirty="0">
                <a:latin typeface="Consolas" panose="020B0609020204030204" pitchFamily="49" charset="0"/>
              </a:rPr>
              <a:t>[</a:t>
            </a:r>
            <a:r>
              <a:rPr lang="en-US" altLang="ja-JP" sz="2800" dirty="0" err="1">
                <a:latin typeface="Consolas" panose="020B0609020204030204" pitchFamily="49" charset="0"/>
              </a:rPr>
              <a:t>i</a:t>
            </a:r>
            <a:r>
              <a:rPr lang="en-US" altLang="ja-JP" sz="2800" dirty="0">
                <a:latin typeface="Consolas" panose="020B0609020204030204" pitchFamily="49" charset="0"/>
              </a:rPr>
              <a:t>][j]</a:t>
            </a:r>
            <a:br>
              <a:rPr lang="en-US" altLang="ja-JP" sz="2800" dirty="0">
                <a:latin typeface="Consolas" panose="020B0609020204030204" pitchFamily="49" charset="0"/>
              </a:rPr>
            </a:br>
            <a:r>
              <a:rPr lang="en-US" altLang="ja-JP" sz="2800" dirty="0"/>
              <a:t>:= (</a:t>
            </a:r>
            <a:r>
              <a:rPr lang="en-US" altLang="ja-JP" sz="2800" dirty="0" err="1">
                <a:latin typeface="Consolas" panose="020B0609020204030204" pitchFamily="49" charset="0"/>
              </a:rPr>
              <a:t>i</a:t>
            </a:r>
            <a:r>
              <a:rPr lang="ja-JP" altLang="en-US" sz="2800" dirty="0">
                <a:latin typeface="Consolas" panose="020B0609020204030204" pitchFamily="49" charset="0"/>
              </a:rPr>
              <a:t>個</a:t>
            </a:r>
            <a:r>
              <a:rPr lang="ja-JP" altLang="en-US" sz="2800" dirty="0"/>
              <a:t>目までみたときに</a:t>
            </a:r>
            <a:r>
              <a:rPr lang="en-US" altLang="ja-JP" sz="2800" dirty="0"/>
              <a:t>,</a:t>
            </a:r>
            <a:r>
              <a:rPr lang="ja-JP" altLang="en-US" sz="2800" dirty="0"/>
              <a:t>容量</a:t>
            </a:r>
            <a:r>
              <a:rPr lang="en-US" altLang="ja-JP" sz="2800" dirty="0">
                <a:latin typeface="Consolas" panose="020B0609020204030204" pitchFamily="49" charset="0"/>
              </a:rPr>
              <a:t>j</a:t>
            </a:r>
            <a:r>
              <a:rPr lang="ja-JP" altLang="en-US" sz="2800" dirty="0"/>
              <a:t>に入れられる価値の最大値</a:t>
            </a:r>
            <a:r>
              <a:rPr lang="en-US" altLang="ja-JP" sz="2800" dirty="0"/>
              <a:t>)</a:t>
            </a:r>
          </a:p>
          <a:p>
            <a:pPr marL="0" indent="0">
              <a:buNone/>
            </a:pPr>
            <a:r>
              <a:rPr lang="ja-JP" altLang="en-US" dirty="0"/>
              <a:t>初期状態</a:t>
            </a:r>
            <a:r>
              <a:rPr lang="en-US" altLang="ja-JP" dirty="0"/>
              <a:t>(</a:t>
            </a:r>
            <a:r>
              <a:rPr lang="ja-JP" altLang="en-US" dirty="0"/>
              <a:t>貰う</a:t>
            </a:r>
            <a:r>
              <a:rPr lang="en-US" altLang="ja-JP" dirty="0"/>
              <a:t>DP</a:t>
            </a:r>
            <a:r>
              <a:rPr lang="ja-JP" altLang="en-US" dirty="0"/>
              <a:t>と同じ</a:t>
            </a:r>
            <a:r>
              <a:rPr lang="en-US" altLang="ja-JP" dirty="0"/>
              <a:t>):</a:t>
            </a:r>
          </a:p>
          <a:p>
            <a:pPr marL="457200" lvl="1" indent="0">
              <a:buNone/>
            </a:pPr>
            <a:r>
              <a:rPr lang="en-US" altLang="ja-JP" sz="2800" dirty="0" err="1">
                <a:latin typeface="Consolas" panose="020B0609020204030204" pitchFamily="49" charset="0"/>
              </a:rPr>
              <a:t>dp</a:t>
            </a:r>
            <a:r>
              <a:rPr lang="en-US" altLang="ja-JP" sz="2800" dirty="0">
                <a:latin typeface="Consolas" panose="020B0609020204030204" pitchFamily="49" charset="0"/>
              </a:rPr>
              <a:t>[</a:t>
            </a:r>
            <a:r>
              <a:rPr lang="en-US" altLang="ja-JP" sz="2800" dirty="0" err="1">
                <a:latin typeface="Consolas" panose="020B0609020204030204" pitchFamily="49" charset="0"/>
              </a:rPr>
              <a:t>i</a:t>
            </a:r>
            <a:r>
              <a:rPr lang="en-US" altLang="ja-JP" sz="2800" dirty="0">
                <a:latin typeface="Consolas" panose="020B0609020204030204" pitchFamily="49" charset="0"/>
              </a:rPr>
              <a:t>][j] = </a:t>
            </a:r>
            <a:r>
              <a:rPr lang="en-US" altLang="ja-JP" sz="2800" dirty="0">
                <a:solidFill>
                  <a:srgbClr val="09885A"/>
                </a:solidFill>
                <a:latin typeface="Consolas" panose="020B0609020204030204" pitchFamily="49" charset="0"/>
              </a:rPr>
              <a:t>0</a:t>
            </a:r>
            <a:endParaRPr lang="en-US" altLang="ja-JP" sz="2800" dirty="0">
              <a:solidFill>
                <a:srgbClr val="09885A"/>
              </a:solidFill>
            </a:endParaRPr>
          </a:p>
          <a:p>
            <a:pPr marL="0" indent="0">
              <a:buNone/>
            </a:pPr>
            <a:r>
              <a:rPr lang="ja-JP" altLang="en-US" dirty="0"/>
              <a:t>遷移</a:t>
            </a:r>
            <a:r>
              <a:rPr lang="en-US" altLang="ja-JP" dirty="0"/>
              <a:t>(</a:t>
            </a:r>
            <a:r>
              <a:rPr lang="ja-JP" altLang="en-US" dirty="0"/>
              <a:t>貰う</a:t>
            </a:r>
            <a:r>
              <a:rPr lang="en-US" altLang="ja-JP" dirty="0"/>
              <a:t>DP</a:t>
            </a:r>
            <a:r>
              <a:rPr lang="ja-JP" altLang="en-US" dirty="0"/>
              <a:t>と異なる</a:t>
            </a:r>
            <a:r>
              <a:rPr lang="en-US" altLang="ja-JP" dirty="0"/>
              <a:t>):</a:t>
            </a:r>
          </a:p>
          <a:p>
            <a:pPr marL="0" indent="0">
              <a:buNone/>
            </a:pPr>
            <a:r>
              <a:rPr lang="en-US" altLang="ja-JP" dirty="0"/>
              <a:t>(index</a:t>
            </a:r>
            <a:r>
              <a:rPr lang="ja-JP" altLang="en-US" dirty="0" err="1"/>
              <a:t>が負に</a:t>
            </a:r>
            <a:r>
              <a:rPr lang="ja-JP" altLang="en-US" dirty="0"/>
              <a:t>なるのが嫌なので</a:t>
            </a:r>
            <a:r>
              <a:rPr lang="en-US" altLang="ja-JP" dirty="0"/>
              <a:t>)</a:t>
            </a:r>
            <a:r>
              <a:rPr lang="en-US" altLang="ja-JP" dirty="0" err="1"/>
              <a:t>i</a:t>
            </a:r>
            <a:r>
              <a:rPr lang="ja-JP" altLang="en-US" dirty="0"/>
              <a:t>ではなく</a:t>
            </a:r>
            <a:r>
              <a:rPr lang="en-US" altLang="ja-JP" dirty="0"/>
              <a:t>i+1</a:t>
            </a:r>
            <a:r>
              <a:rPr lang="ja-JP" altLang="en-US" dirty="0" err="1"/>
              <a:t>への</a:t>
            </a:r>
            <a:r>
              <a:rPr lang="ja-JP" altLang="en-US" dirty="0"/>
              <a:t>遷移を考える</a:t>
            </a:r>
            <a:endParaRPr lang="en-US" altLang="ja-JP" dirty="0"/>
          </a:p>
          <a:p>
            <a:pPr marL="0" indent="0">
              <a:buNone/>
            </a:pPr>
            <a:r>
              <a:rPr lang="en-US" altLang="ja-JP" dirty="0"/>
              <a:t>i+1</a:t>
            </a:r>
            <a:r>
              <a:rPr lang="ja-JP" altLang="en-US" dirty="0"/>
              <a:t>個目まで見たときに</a:t>
            </a:r>
            <a:r>
              <a:rPr lang="en-US" altLang="ja-JP" dirty="0"/>
              <a:t>j</a:t>
            </a:r>
            <a:r>
              <a:rPr lang="ja-JP" altLang="en-US" dirty="0"/>
              <a:t>が作れるか</a:t>
            </a:r>
            <a:endParaRPr lang="en-US" altLang="ja-JP" dirty="0"/>
          </a:p>
        </p:txBody>
      </p:sp>
    </p:spTree>
    <p:extLst>
      <p:ext uri="{BB962C8B-B14F-4D97-AF65-F5344CB8AC3E}">
        <p14:creationId xmlns:p14="http://schemas.microsoft.com/office/powerpoint/2010/main" val="4294850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913026B-7C40-461C-9C08-6BED45390A08}"/>
              </a:ext>
            </a:extLst>
          </p:cNvPr>
          <p:cNvSpPr>
            <a:spLocks noGrp="1"/>
          </p:cNvSpPr>
          <p:nvPr>
            <p:ph idx="1"/>
          </p:nvPr>
        </p:nvSpPr>
        <p:spPr>
          <a:xfrm>
            <a:off x="848816" y="386458"/>
            <a:ext cx="10515600" cy="542933"/>
          </a:xfrm>
        </p:spPr>
        <p:txBody>
          <a:bodyPr/>
          <a:lstStyle/>
          <a:p>
            <a:r>
              <a:rPr kumimoji="1" lang="ja-JP" altLang="en-US" dirty="0"/>
              <a:t>状態の遷移</a:t>
            </a:r>
            <a:r>
              <a:rPr kumimoji="1" lang="en-US" altLang="ja-JP" dirty="0"/>
              <a:t>: i+1</a:t>
            </a:r>
            <a:r>
              <a:rPr kumimoji="1" lang="ja-JP" altLang="en-US" dirty="0"/>
              <a:t>個目の品物を選ぶ </a:t>
            </a:r>
            <a:r>
              <a:rPr kumimoji="1" lang="en-US" altLang="ja-JP" dirty="0"/>
              <a:t>or </a:t>
            </a:r>
            <a:r>
              <a:rPr kumimoji="1" lang="ja-JP" altLang="en-US" dirty="0"/>
              <a:t>選ばない</a:t>
            </a:r>
          </a:p>
        </p:txBody>
      </p:sp>
      <p:sp>
        <p:nvSpPr>
          <p:cNvPr id="5" name="テキスト ボックス 4">
            <a:extLst>
              <a:ext uri="{FF2B5EF4-FFF2-40B4-BE49-F238E27FC236}">
                <a16:creationId xmlns:a16="http://schemas.microsoft.com/office/drawing/2014/main" id="{F8B63C73-16B1-401C-8B39-DA82209C59FC}"/>
              </a:ext>
            </a:extLst>
          </p:cNvPr>
          <p:cNvSpPr txBox="1"/>
          <p:nvPr/>
        </p:nvSpPr>
        <p:spPr>
          <a:xfrm>
            <a:off x="228614" y="1402937"/>
            <a:ext cx="1240404" cy="584775"/>
          </a:xfrm>
          <a:prstGeom prst="rect">
            <a:avLst/>
          </a:prstGeom>
          <a:noFill/>
        </p:spPr>
        <p:txBody>
          <a:bodyPr wrap="square" rtlCol="0">
            <a:spAutoFit/>
          </a:bodyPr>
          <a:lstStyle/>
          <a:p>
            <a:r>
              <a:rPr kumimoji="1" lang="en-US" altLang="ja-JP" sz="3200" dirty="0" err="1"/>
              <a:t>i</a:t>
            </a:r>
            <a:r>
              <a:rPr lang="ja-JP" altLang="en-US" sz="3200" dirty="0"/>
              <a:t>個</a:t>
            </a:r>
            <a:r>
              <a:rPr kumimoji="1" lang="ja-JP" altLang="en-US" sz="3200" dirty="0"/>
              <a:t>目</a:t>
            </a:r>
          </a:p>
        </p:txBody>
      </p:sp>
      <p:pic>
        <p:nvPicPr>
          <p:cNvPr id="25" name="グラフィックス 24">
            <a:extLst>
              <a:ext uri="{FF2B5EF4-FFF2-40B4-BE49-F238E27FC236}">
                <a16:creationId xmlns:a16="http://schemas.microsoft.com/office/drawing/2014/main" id="{84E94271-8FE2-441B-8C41-7016A0BD2C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37682" y="986104"/>
            <a:ext cx="1507928" cy="2214273"/>
          </a:xfrm>
          <a:prstGeom prst="rect">
            <a:avLst/>
          </a:prstGeom>
        </p:spPr>
      </p:pic>
      <p:grpSp>
        <p:nvGrpSpPr>
          <p:cNvPr id="8" name="グループ化 7">
            <a:extLst>
              <a:ext uri="{FF2B5EF4-FFF2-40B4-BE49-F238E27FC236}">
                <a16:creationId xmlns:a16="http://schemas.microsoft.com/office/drawing/2014/main" id="{6160605C-84F8-4B69-BE5C-895177D1E386}"/>
              </a:ext>
            </a:extLst>
          </p:cNvPr>
          <p:cNvGrpSpPr/>
          <p:nvPr/>
        </p:nvGrpSpPr>
        <p:grpSpPr>
          <a:xfrm>
            <a:off x="5339041" y="1571729"/>
            <a:ext cx="1506569" cy="1614961"/>
            <a:chOff x="2648020" y="4552975"/>
            <a:chExt cx="1761396" cy="1888122"/>
          </a:xfrm>
        </p:grpSpPr>
        <p:sp>
          <p:nvSpPr>
            <p:cNvPr id="9" name="正方形/長方形 8">
              <a:extLst>
                <a:ext uri="{FF2B5EF4-FFF2-40B4-BE49-F238E27FC236}">
                  <a16:creationId xmlns:a16="http://schemas.microsoft.com/office/drawing/2014/main" id="{F510F914-6121-4404-A849-3BC43C540C25}"/>
                </a:ext>
              </a:extLst>
            </p:cNvPr>
            <p:cNvSpPr/>
            <p:nvPr/>
          </p:nvSpPr>
          <p:spPr>
            <a:xfrm>
              <a:off x="2648027" y="5868620"/>
              <a:ext cx="1761389" cy="5724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E4017795-26F2-4570-965F-4FB219BD0B8A}"/>
                </a:ext>
              </a:extLst>
            </p:cNvPr>
            <p:cNvSpPr/>
            <p:nvPr/>
          </p:nvSpPr>
          <p:spPr>
            <a:xfrm>
              <a:off x="2648026" y="5576904"/>
              <a:ext cx="1761389" cy="2917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1488276-26BB-4F8C-9CED-B89C338704AA}"/>
                </a:ext>
              </a:extLst>
            </p:cNvPr>
            <p:cNvSpPr/>
            <p:nvPr/>
          </p:nvSpPr>
          <p:spPr>
            <a:xfrm>
              <a:off x="2648024" y="4814889"/>
              <a:ext cx="1761389" cy="7642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77B62B0D-4E82-408C-9B80-EE90B542D6CE}"/>
                </a:ext>
              </a:extLst>
            </p:cNvPr>
            <p:cNvSpPr/>
            <p:nvPr/>
          </p:nvSpPr>
          <p:spPr>
            <a:xfrm>
              <a:off x="2648020" y="4552975"/>
              <a:ext cx="1761389" cy="257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85F65764-5D22-446C-9AE7-08AFB8E836F5}"/>
              </a:ext>
            </a:extLst>
          </p:cNvPr>
          <p:cNvSpPr txBox="1"/>
          <p:nvPr/>
        </p:nvSpPr>
        <p:spPr>
          <a:xfrm>
            <a:off x="5569526" y="2394993"/>
            <a:ext cx="107418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800" dirty="0"/>
              <a:t>容量</a:t>
            </a:r>
            <a:r>
              <a:rPr kumimoji="1" lang="en-US" altLang="ja-JP" sz="2800" dirty="0"/>
              <a:t>j</a:t>
            </a:r>
            <a:endParaRPr kumimoji="1" lang="ja-JP" altLang="en-US" sz="2800" dirty="0"/>
          </a:p>
        </p:txBody>
      </p:sp>
      <p:sp>
        <p:nvSpPr>
          <p:cNvPr id="19" name="テキスト ボックス 18">
            <a:extLst>
              <a:ext uri="{FF2B5EF4-FFF2-40B4-BE49-F238E27FC236}">
                <a16:creationId xmlns:a16="http://schemas.microsoft.com/office/drawing/2014/main" id="{763C2EDC-12F2-44F2-84B6-7D08AD6A121F}"/>
              </a:ext>
            </a:extLst>
          </p:cNvPr>
          <p:cNvSpPr txBox="1"/>
          <p:nvPr/>
        </p:nvSpPr>
        <p:spPr>
          <a:xfrm>
            <a:off x="3220452" y="1526047"/>
            <a:ext cx="574238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400" b="1" dirty="0"/>
              <a:t>すでに最大価値の入れ方が分かっている</a:t>
            </a:r>
          </a:p>
        </p:txBody>
      </p:sp>
      <p:sp>
        <p:nvSpPr>
          <p:cNvPr id="20" name="テキスト ボックス 19">
            <a:extLst>
              <a:ext uri="{FF2B5EF4-FFF2-40B4-BE49-F238E27FC236}">
                <a16:creationId xmlns:a16="http://schemas.microsoft.com/office/drawing/2014/main" id="{C5FBC255-DF2D-4F1F-8C34-022A91E8D56A}"/>
              </a:ext>
            </a:extLst>
          </p:cNvPr>
          <p:cNvSpPr txBox="1"/>
          <p:nvPr/>
        </p:nvSpPr>
        <p:spPr>
          <a:xfrm>
            <a:off x="4982184" y="3429000"/>
            <a:ext cx="2248863" cy="923330"/>
          </a:xfrm>
          <a:prstGeom prst="rect">
            <a:avLst/>
          </a:prstGeom>
          <a:noFill/>
        </p:spPr>
        <p:txBody>
          <a:bodyPr wrap="square" rtlCol="0">
            <a:spAutoFit/>
          </a:bodyPr>
          <a:lstStyle/>
          <a:p>
            <a:r>
              <a:rPr kumimoji="1" lang="en-US" altLang="ja-JP" dirty="0" err="1"/>
              <a:t>i</a:t>
            </a:r>
            <a:r>
              <a:rPr kumimoji="1" lang="ja-JP" altLang="en-US" dirty="0"/>
              <a:t>個目</a:t>
            </a:r>
            <a:r>
              <a:rPr lang="ja-JP" altLang="en-US" dirty="0"/>
              <a:t>まで見たとき</a:t>
            </a:r>
            <a:r>
              <a:rPr lang="en-US" altLang="ja-JP" dirty="0"/>
              <a:t>,</a:t>
            </a:r>
          </a:p>
          <a:p>
            <a:r>
              <a:rPr lang="ja-JP" altLang="en-US" dirty="0"/>
              <a:t>容量</a:t>
            </a:r>
            <a:r>
              <a:rPr lang="en-US" altLang="ja-JP" dirty="0"/>
              <a:t>j</a:t>
            </a:r>
            <a:r>
              <a:rPr lang="ja-JP" altLang="en-US" dirty="0"/>
              <a:t>における価値の最大値</a:t>
            </a:r>
            <a:endParaRPr kumimoji="1" lang="ja-JP" altLang="en-US" dirty="0"/>
          </a:p>
        </p:txBody>
      </p:sp>
    </p:spTree>
    <p:extLst>
      <p:ext uri="{BB962C8B-B14F-4D97-AF65-F5344CB8AC3E}">
        <p14:creationId xmlns:p14="http://schemas.microsoft.com/office/powerpoint/2010/main" val="2197306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グラフィックス 30">
            <a:extLst>
              <a:ext uri="{FF2B5EF4-FFF2-40B4-BE49-F238E27FC236}">
                <a16:creationId xmlns:a16="http://schemas.microsoft.com/office/drawing/2014/main" id="{955E1C13-85E8-457F-BE11-CDC63FCCDD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8480" y="4047308"/>
            <a:ext cx="1507928" cy="2214273"/>
          </a:xfrm>
          <a:prstGeom prst="rect">
            <a:avLst/>
          </a:prstGeom>
        </p:spPr>
      </p:pic>
      <p:grpSp>
        <p:nvGrpSpPr>
          <p:cNvPr id="28" name="グループ化 27">
            <a:extLst>
              <a:ext uri="{FF2B5EF4-FFF2-40B4-BE49-F238E27FC236}">
                <a16:creationId xmlns:a16="http://schemas.microsoft.com/office/drawing/2014/main" id="{583297FA-6D7B-42E3-A429-A56F3432FDB8}"/>
              </a:ext>
            </a:extLst>
          </p:cNvPr>
          <p:cNvGrpSpPr/>
          <p:nvPr/>
        </p:nvGrpSpPr>
        <p:grpSpPr>
          <a:xfrm>
            <a:off x="2258479" y="4646620"/>
            <a:ext cx="1506569" cy="1614961"/>
            <a:chOff x="2648020" y="4552975"/>
            <a:chExt cx="1761396" cy="1888122"/>
          </a:xfrm>
        </p:grpSpPr>
        <p:sp>
          <p:nvSpPr>
            <p:cNvPr id="30" name="正方形/長方形 29">
              <a:extLst>
                <a:ext uri="{FF2B5EF4-FFF2-40B4-BE49-F238E27FC236}">
                  <a16:creationId xmlns:a16="http://schemas.microsoft.com/office/drawing/2014/main" id="{965FE272-AD64-4F17-8CF5-F220731885EB}"/>
                </a:ext>
              </a:extLst>
            </p:cNvPr>
            <p:cNvSpPr/>
            <p:nvPr/>
          </p:nvSpPr>
          <p:spPr>
            <a:xfrm>
              <a:off x="2648027" y="5868620"/>
              <a:ext cx="1761389" cy="5724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F7DC8181-E3AF-4FA4-ACD7-2639210020E4}"/>
                </a:ext>
              </a:extLst>
            </p:cNvPr>
            <p:cNvSpPr/>
            <p:nvPr/>
          </p:nvSpPr>
          <p:spPr>
            <a:xfrm>
              <a:off x="2648026" y="5576904"/>
              <a:ext cx="1761389" cy="2917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E7FC4EE3-E986-408D-A7C2-3902964BA198}"/>
                </a:ext>
              </a:extLst>
            </p:cNvPr>
            <p:cNvSpPr/>
            <p:nvPr/>
          </p:nvSpPr>
          <p:spPr>
            <a:xfrm>
              <a:off x="2648024" y="4814889"/>
              <a:ext cx="1761389" cy="7642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D145444F-3B10-40EF-8DFD-B62623387321}"/>
                </a:ext>
              </a:extLst>
            </p:cNvPr>
            <p:cNvSpPr/>
            <p:nvPr/>
          </p:nvSpPr>
          <p:spPr>
            <a:xfrm>
              <a:off x="2648020" y="4552975"/>
              <a:ext cx="1761389" cy="257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5" name="グラフィックス 24">
            <a:extLst>
              <a:ext uri="{FF2B5EF4-FFF2-40B4-BE49-F238E27FC236}">
                <a16:creationId xmlns:a16="http://schemas.microsoft.com/office/drawing/2014/main" id="{84E94271-8FE2-441B-8C41-7016A0BD2C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37682" y="986104"/>
            <a:ext cx="1507928" cy="2214273"/>
          </a:xfrm>
          <a:prstGeom prst="rect">
            <a:avLst/>
          </a:prstGeom>
        </p:spPr>
      </p:pic>
      <p:grpSp>
        <p:nvGrpSpPr>
          <p:cNvPr id="20" name="グループ化 19">
            <a:extLst>
              <a:ext uri="{FF2B5EF4-FFF2-40B4-BE49-F238E27FC236}">
                <a16:creationId xmlns:a16="http://schemas.microsoft.com/office/drawing/2014/main" id="{7AA7BC01-52E6-4386-898E-F9001E8402AC}"/>
              </a:ext>
            </a:extLst>
          </p:cNvPr>
          <p:cNvGrpSpPr/>
          <p:nvPr/>
        </p:nvGrpSpPr>
        <p:grpSpPr>
          <a:xfrm>
            <a:off x="5339041" y="1571729"/>
            <a:ext cx="1506569" cy="1614961"/>
            <a:chOff x="2648020" y="4552975"/>
            <a:chExt cx="1761396" cy="1888122"/>
          </a:xfrm>
        </p:grpSpPr>
        <p:sp>
          <p:nvSpPr>
            <p:cNvPr id="21" name="正方形/長方形 20">
              <a:extLst>
                <a:ext uri="{FF2B5EF4-FFF2-40B4-BE49-F238E27FC236}">
                  <a16:creationId xmlns:a16="http://schemas.microsoft.com/office/drawing/2014/main" id="{0DDFF95B-8602-4663-A5E4-82D091DB560C}"/>
                </a:ext>
              </a:extLst>
            </p:cNvPr>
            <p:cNvSpPr/>
            <p:nvPr/>
          </p:nvSpPr>
          <p:spPr>
            <a:xfrm>
              <a:off x="2648027" y="5868620"/>
              <a:ext cx="1761389" cy="5724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7DB4D159-CBBA-4390-96FB-1F4E5918849F}"/>
                </a:ext>
              </a:extLst>
            </p:cNvPr>
            <p:cNvSpPr/>
            <p:nvPr/>
          </p:nvSpPr>
          <p:spPr>
            <a:xfrm>
              <a:off x="2648026" y="5576904"/>
              <a:ext cx="1761389" cy="2917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711A17C7-0725-41D2-B884-7725E3339E1F}"/>
                </a:ext>
              </a:extLst>
            </p:cNvPr>
            <p:cNvSpPr/>
            <p:nvPr/>
          </p:nvSpPr>
          <p:spPr>
            <a:xfrm>
              <a:off x="2648024" y="4814889"/>
              <a:ext cx="1761389" cy="7642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FF1CF2CE-DE20-4F63-B3EA-6499CF8B1CDC}"/>
                </a:ext>
              </a:extLst>
            </p:cNvPr>
            <p:cNvSpPr/>
            <p:nvPr/>
          </p:nvSpPr>
          <p:spPr>
            <a:xfrm>
              <a:off x="2648020" y="4552975"/>
              <a:ext cx="1761389" cy="257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コンテンツ プレースホルダー 2">
            <a:extLst>
              <a:ext uri="{FF2B5EF4-FFF2-40B4-BE49-F238E27FC236}">
                <a16:creationId xmlns:a16="http://schemas.microsoft.com/office/drawing/2014/main" id="{4913026B-7C40-461C-9C08-6BED45390A08}"/>
              </a:ext>
            </a:extLst>
          </p:cNvPr>
          <p:cNvSpPr>
            <a:spLocks noGrp="1"/>
          </p:cNvSpPr>
          <p:nvPr>
            <p:ph idx="1"/>
          </p:nvPr>
        </p:nvSpPr>
        <p:spPr>
          <a:xfrm>
            <a:off x="848816" y="386458"/>
            <a:ext cx="10515600" cy="542933"/>
          </a:xfrm>
        </p:spPr>
        <p:txBody>
          <a:bodyPr/>
          <a:lstStyle/>
          <a:p>
            <a:r>
              <a:rPr kumimoji="1" lang="ja-JP" altLang="en-US" dirty="0"/>
              <a:t>状態の遷移</a:t>
            </a:r>
            <a:r>
              <a:rPr kumimoji="1" lang="en-US" altLang="ja-JP" dirty="0"/>
              <a:t>: i+1</a:t>
            </a:r>
            <a:r>
              <a:rPr kumimoji="1" lang="ja-JP" altLang="en-US" dirty="0"/>
              <a:t>個目の品物を選ぶ </a:t>
            </a:r>
            <a:r>
              <a:rPr kumimoji="1" lang="en-US" altLang="ja-JP" dirty="0"/>
              <a:t>or </a:t>
            </a:r>
            <a:r>
              <a:rPr kumimoji="1" lang="ja-JP" altLang="en-US" dirty="0"/>
              <a:t>選ばない</a:t>
            </a:r>
          </a:p>
        </p:txBody>
      </p:sp>
      <p:sp>
        <p:nvSpPr>
          <p:cNvPr id="4" name="矢印: 下 3">
            <a:extLst>
              <a:ext uri="{FF2B5EF4-FFF2-40B4-BE49-F238E27FC236}">
                <a16:creationId xmlns:a16="http://schemas.microsoft.com/office/drawing/2014/main" id="{06C81138-6520-4A59-8118-A9529819BC4A}"/>
              </a:ext>
            </a:extLst>
          </p:cNvPr>
          <p:cNvSpPr/>
          <p:nvPr/>
        </p:nvSpPr>
        <p:spPr>
          <a:xfrm rot="18900000">
            <a:off x="7401128" y="2987764"/>
            <a:ext cx="899410" cy="128296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下 16">
            <a:extLst>
              <a:ext uri="{FF2B5EF4-FFF2-40B4-BE49-F238E27FC236}">
                <a16:creationId xmlns:a16="http://schemas.microsoft.com/office/drawing/2014/main" id="{D0BFAAAC-CA30-47D4-A384-165806EF87B4}"/>
              </a:ext>
            </a:extLst>
          </p:cNvPr>
          <p:cNvSpPr/>
          <p:nvPr/>
        </p:nvSpPr>
        <p:spPr>
          <a:xfrm rot="2700000" flipH="1">
            <a:off x="3879186" y="3022630"/>
            <a:ext cx="899410" cy="123312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8B63C73-16B1-401C-8B39-DA82209C59FC}"/>
              </a:ext>
            </a:extLst>
          </p:cNvPr>
          <p:cNvSpPr txBox="1"/>
          <p:nvPr/>
        </p:nvSpPr>
        <p:spPr>
          <a:xfrm>
            <a:off x="228614" y="1402937"/>
            <a:ext cx="1240404" cy="584775"/>
          </a:xfrm>
          <a:prstGeom prst="rect">
            <a:avLst/>
          </a:prstGeom>
          <a:noFill/>
        </p:spPr>
        <p:txBody>
          <a:bodyPr wrap="square" rtlCol="0">
            <a:spAutoFit/>
          </a:bodyPr>
          <a:lstStyle/>
          <a:p>
            <a:r>
              <a:rPr kumimoji="1" lang="en-US" altLang="ja-JP" sz="3200" dirty="0" err="1"/>
              <a:t>i</a:t>
            </a:r>
            <a:r>
              <a:rPr lang="ja-JP" altLang="en-US" sz="3200" dirty="0"/>
              <a:t>個</a:t>
            </a:r>
            <a:r>
              <a:rPr kumimoji="1" lang="ja-JP" altLang="en-US" sz="3200" dirty="0"/>
              <a:t>目</a:t>
            </a:r>
          </a:p>
        </p:txBody>
      </p:sp>
      <p:sp>
        <p:nvSpPr>
          <p:cNvPr id="18" name="テキスト ボックス 17">
            <a:extLst>
              <a:ext uri="{FF2B5EF4-FFF2-40B4-BE49-F238E27FC236}">
                <a16:creationId xmlns:a16="http://schemas.microsoft.com/office/drawing/2014/main" id="{DC071736-1A85-4863-8097-6D3B9861E2D3}"/>
              </a:ext>
            </a:extLst>
          </p:cNvPr>
          <p:cNvSpPr txBox="1"/>
          <p:nvPr/>
        </p:nvSpPr>
        <p:spPr>
          <a:xfrm>
            <a:off x="228614" y="5162675"/>
            <a:ext cx="1695602" cy="584775"/>
          </a:xfrm>
          <a:prstGeom prst="rect">
            <a:avLst/>
          </a:prstGeom>
          <a:noFill/>
        </p:spPr>
        <p:txBody>
          <a:bodyPr wrap="square" rtlCol="0">
            <a:spAutoFit/>
          </a:bodyPr>
          <a:lstStyle/>
          <a:p>
            <a:r>
              <a:rPr kumimoji="1" lang="en-US" altLang="ja-JP" sz="3200" dirty="0"/>
              <a:t>i+1</a:t>
            </a:r>
            <a:r>
              <a:rPr lang="ja-JP" altLang="en-US" sz="3200" dirty="0"/>
              <a:t>個</a:t>
            </a:r>
            <a:r>
              <a:rPr kumimoji="1" lang="ja-JP" altLang="en-US" sz="3200" dirty="0"/>
              <a:t>目</a:t>
            </a:r>
          </a:p>
        </p:txBody>
      </p:sp>
      <p:sp>
        <p:nvSpPr>
          <p:cNvPr id="26" name="テキスト ボックス 25">
            <a:extLst>
              <a:ext uri="{FF2B5EF4-FFF2-40B4-BE49-F238E27FC236}">
                <a16:creationId xmlns:a16="http://schemas.microsoft.com/office/drawing/2014/main" id="{E5E5BE12-A41C-4D12-9F36-4EABE19FEC5F}"/>
              </a:ext>
            </a:extLst>
          </p:cNvPr>
          <p:cNvSpPr txBox="1"/>
          <p:nvPr/>
        </p:nvSpPr>
        <p:spPr>
          <a:xfrm>
            <a:off x="5569526" y="2394993"/>
            <a:ext cx="107418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800" dirty="0"/>
              <a:t>容量</a:t>
            </a:r>
            <a:r>
              <a:rPr kumimoji="1" lang="en-US" altLang="ja-JP" sz="2800" dirty="0"/>
              <a:t>j</a:t>
            </a:r>
            <a:endParaRPr kumimoji="1" lang="ja-JP" altLang="en-US" sz="2800" dirty="0"/>
          </a:p>
        </p:txBody>
      </p:sp>
      <p:sp>
        <p:nvSpPr>
          <p:cNvPr id="29" name="正方形/長方形 28">
            <a:extLst>
              <a:ext uri="{FF2B5EF4-FFF2-40B4-BE49-F238E27FC236}">
                <a16:creationId xmlns:a16="http://schemas.microsoft.com/office/drawing/2014/main" id="{7184768E-4970-4112-B50D-2D560E5F8BA9}"/>
              </a:ext>
            </a:extLst>
          </p:cNvPr>
          <p:cNvSpPr/>
          <p:nvPr/>
        </p:nvSpPr>
        <p:spPr>
          <a:xfrm>
            <a:off x="8622420" y="5610419"/>
            <a:ext cx="1507928" cy="65116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品物</a:t>
            </a:r>
            <a:r>
              <a:rPr kumimoji="1" lang="en-US" altLang="ja-JP" sz="2800" dirty="0"/>
              <a:t>i</a:t>
            </a:r>
            <a:r>
              <a:rPr lang="en-US" altLang="ja-JP" sz="2800" dirty="0"/>
              <a:t>+1</a:t>
            </a:r>
            <a:endParaRPr kumimoji="1" lang="ja-JP" altLang="en-US" sz="2800" dirty="0"/>
          </a:p>
        </p:txBody>
      </p:sp>
      <p:sp>
        <p:nvSpPr>
          <p:cNvPr id="32" name="テキスト ボックス 31">
            <a:extLst>
              <a:ext uri="{FF2B5EF4-FFF2-40B4-BE49-F238E27FC236}">
                <a16:creationId xmlns:a16="http://schemas.microsoft.com/office/drawing/2014/main" id="{D98D0596-81E4-4C43-8B61-02963FC87BBB}"/>
              </a:ext>
            </a:extLst>
          </p:cNvPr>
          <p:cNvSpPr txBox="1"/>
          <p:nvPr/>
        </p:nvSpPr>
        <p:spPr>
          <a:xfrm>
            <a:off x="2490324" y="5456197"/>
            <a:ext cx="107418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800" dirty="0"/>
              <a:t>容量</a:t>
            </a:r>
            <a:r>
              <a:rPr kumimoji="1" lang="en-US" altLang="ja-JP" sz="2800" dirty="0"/>
              <a:t>j</a:t>
            </a:r>
            <a:endParaRPr kumimoji="1" lang="ja-JP" altLang="en-US" sz="2800" dirty="0"/>
          </a:p>
        </p:txBody>
      </p:sp>
      <p:pic>
        <p:nvPicPr>
          <p:cNvPr id="33" name="グラフィックス 32">
            <a:extLst>
              <a:ext uri="{FF2B5EF4-FFF2-40B4-BE49-F238E27FC236}">
                <a16:creationId xmlns:a16="http://schemas.microsoft.com/office/drawing/2014/main" id="{3C2FD473-4E46-433C-94CD-CCA45090C3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22419" y="3404376"/>
            <a:ext cx="1507928" cy="2214273"/>
          </a:xfrm>
          <a:prstGeom prst="rect">
            <a:avLst/>
          </a:prstGeom>
        </p:spPr>
      </p:pic>
      <p:sp>
        <p:nvSpPr>
          <p:cNvPr id="37" name="テキスト ボックス 36">
            <a:extLst>
              <a:ext uri="{FF2B5EF4-FFF2-40B4-BE49-F238E27FC236}">
                <a16:creationId xmlns:a16="http://schemas.microsoft.com/office/drawing/2014/main" id="{16421412-0A65-40D0-8042-D0289BD16728}"/>
              </a:ext>
            </a:extLst>
          </p:cNvPr>
          <p:cNvSpPr txBox="1"/>
          <p:nvPr/>
        </p:nvSpPr>
        <p:spPr>
          <a:xfrm>
            <a:off x="5860805" y="5405553"/>
            <a:ext cx="2176578"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800" dirty="0"/>
              <a:t>容量</a:t>
            </a:r>
            <a:r>
              <a:rPr kumimoji="1" lang="en-US" altLang="ja-JP" sz="2800" dirty="0"/>
              <a:t>j</a:t>
            </a:r>
            <a:r>
              <a:rPr lang="ja-JP" altLang="en-US" sz="2800" dirty="0"/>
              <a:t> </a:t>
            </a:r>
            <a:r>
              <a:rPr lang="en-US" altLang="ja-JP" sz="2800" dirty="0"/>
              <a:t>+</a:t>
            </a:r>
            <a:r>
              <a:rPr lang="ja-JP" altLang="en-US" sz="2800" dirty="0"/>
              <a:t> </a:t>
            </a:r>
            <a:r>
              <a:rPr lang="en-US" altLang="ja-JP" sz="2800" dirty="0"/>
              <a:t>w[</a:t>
            </a:r>
            <a:r>
              <a:rPr lang="en-US" altLang="ja-JP" sz="2800" dirty="0" err="1"/>
              <a:t>i</a:t>
            </a:r>
            <a:r>
              <a:rPr lang="en-US" altLang="ja-JP" sz="2800" dirty="0"/>
              <a:t>]</a:t>
            </a:r>
            <a:endParaRPr kumimoji="1" lang="ja-JP" altLang="en-US" sz="2800" dirty="0"/>
          </a:p>
        </p:txBody>
      </p:sp>
      <p:sp>
        <p:nvSpPr>
          <p:cNvPr id="2" name="左中かっこ 1">
            <a:extLst>
              <a:ext uri="{FF2B5EF4-FFF2-40B4-BE49-F238E27FC236}">
                <a16:creationId xmlns:a16="http://schemas.microsoft.com/office/drawing/2014/main" id="{64C7F98F-F0FC-4E35-A49B-06BEBD3DDD15}"/>
              </a:ext>
            </a:extLst>
          </p:cNvPr>
          <p:cNvSpPr/>
          <p:nvPr/>
        </p:nvSpPr>
        <p:spPr>
          <a:xfrm>
            <a:off x="8261342" y="3889948"/>
            <a:ext cx="295382" cy="2371633"/>
          </a:xfrm>
          <a:prstGeom prst="leftBrace">
            <a:avLst>
              <a:gd name="adj1" fmla="val 86993"/>
              <a:gd name="adj2" fmla="val 73702"/>
            </a:avLst>
          </a:prstGeom>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EDA3662-BD4F-4CE4-930C-3A49E2E17E6F}"/>
              </a:ext>
            </a:extLst>
          </p:cNvPr>
          <p:cNvSpPr txBox="1"/>
          <p:nvPr/>
        </p:nvSpPr>
        <p:spPr>
          <a:xfrm>
            <a:off x="4709757" y="3889948"/>
            <a:ext cx="2742589" cy="461665"/>
          </a:xfrm>
          <a:prstGeom prst="rect">
            <a:avLst/>
          </a:prstGeom>
          <a:noFill/>
        </p:spPr>
        <p:txBody>
          <a:bodyPr wrap="square" rtlCol="0">
            <a:spAutoFit/>
          </a:bodyPr>
          <a:lstStyle/>
          <a:p>
            <a:r>
              <a:rPr kumimoji="1" lang="ja-JP" altLang="en-US" sz="2400" dirty="0"/>
              <a:t>価値の情報を</a:t>
            </a:r>
            <a:r>
              <a:rPr kumimoji="1" lang="ja-JP" altLang="en-US" sz="2400" b="1" dirty="0"/>
              <a:t>配る</a:t>
            </a:r>
          </a:p>
        </p:txBody>
      </p:sp>
      <p:sp>
        <p:nvSpPr>
          <p:cNvPr id="10" name="テキスト ボックス 9">
            <a:extLst>
              <a:ext uri="{FF2B5EF4-FFF2-40B4-BE49-F238E27FC236}">
                <a16:creationId xmlns:a16="http://schemas.microsoft.com/office/drawing/2014/main" id="{66166869-E781-4DCD-8C69-C378EA611CCF}"/>
              </a:ext>
            </a:extLst>
          </p:cNvPr>
          <p:cNvSpPr txBox="1"/>
          <p:nvPr/>
        </p:nvSpPr>
        <p:spPr>
          <a:xfrm>
            <a:off x="8065439" y="2438907"/>
            <a:ext cx="2226994" cy="830997"/>
          </a:xfrm>
          <a:prstGeom prst="rect">
            <a:avLst/>
          </a:prstGeom>
          <a:noFill/>
        </p:spPr>
        <p:txBody>
          <a:bodyPr wrap="square" rtlCol="0">
            <a:spAutoFit/>
          </a:bodyPr>
          <a:lstStyle/>
          <a:p>
            <a:r>
              <a:rPr lang="en-US" altLang="ja-JP" sz="2400" dirty="0"/>
              <a:t>i+1</a:t>
            </a:r>
            <a:r>
              <a:rPr lang="ja-JP" altLang="en-US" sz="2400" dirty="0"/>
              <a:t>個目の品物を選ぶ</a:t>
            </a:r>
            <a:endParaRPr kumimoji="1" lang="ja-JP" altLang="en-US" sz="2400" dirty="0"/>
          </a:p>
        </p:txBody>
      </p:sp>
      <p:sp>
        <p:nvSpPr>
          <p:cNvPr id="38" name="テキスト ボックス 37">
            <a:extLst>
              <a:ext uri="{FF2B5EF4-FFF2-40B4-BE49-F238E27FC236}">
                <a16:creationId xmlns:a16="http://schemas.microsoft.com/office/drawing/2014/main" id="{ECAA5088-7E85-4718-8CF1-A1FE1BF29380}"/>
              </a:ext>
            </a:extLst>
          </p:cNvPr>
          <p:cNvSpPr txBox="1"/>
          <p:nvPr/>
        </p:nvSpPr>
        <p:spPr>
          <a:xfrm>
            <a:off x="1489610" y="2438907"/>
            <a:ext cx="2226994" cy="830997"/>
          </a:xfrm>
          <a:prstGeom prst="rect">
            <a:avLst/>
          </a:prstGeom>
          <a:noFill/>
        </p:spPr>
        <p:txBody>
          <a:bodyPr wrap="square" rtlCol="0">
            <a:spAutoFit/>
          </a:bodyPr>
          <a:lstStyle/>
          <a:p>
            <a:r>
              <a:rPr lang="en-US" altLang="ja-JP" sz="2400" dirty="0"/>
              <a:t>i+1</a:t>
            </a:r>
            <a:r>
              <a:rPr lang="ja-JP" altLang="en-US" sz="2400" dirty="0"/>
              <a:t>個目の品物を選ばない</a:t>
            </a:r>
            <a:endParaRPr kumimoji="1" lang="ja-JP" altLang="en-US" sz="2400" dirty="0"/>
          </a:p>
        </p:txBody>
      </p:sp>
      <p:grpSp>
        <p:nvGrpSpPr>
          <p:cNvPr id="39" name="グループ化 38">
            <a:extLst>
              <a:ext uri="{FF2B5EF4-FFF2-40B4-BE49-F238E27FC236}">
                <a16:creationId xmlns:a16="http://schemas.microsoft.com/office/drawing/2014/main" id="{51E6BCAE-3D45-4FF9-8C1F-E5C8161232B8}"/>
              </a:ext>
            </a:extLst>
          </p:cNvPr>
          <p:cNvGrpSpPr/>
          <p:nvPr/>
        </p:nvGrpSpPr>
        <p:grpSpPr>
          <a:xfrm>
            <a:off x="8623778" y="3995458"/>
            <a:ext cx="1506569" cy="1614961"/>
            <a:chOff x="2648020" y="4552975"/>
            <a:chExt cx="1761396" cy="1888122"/>
          </a:xfrm>
        </p:grpSpPr>
        <p:sp>
          <p:nvSpPr>
            <p:cNvPr id="40" name="正方形/長方形 39">
              <a:extLst>
                <a:ext uri="{FF2B5EF4-FFF2-40B4-BE49-F238E27FC236}">
                  <a16:creationId xmlns:a16="http://schemas.microsoft.com/office/drawing/2014/main" id="{0F688C70-B366-48E2-881F-F15619851A95}"/>
                </a:ext>
              </a:extLst>
            </p:cNvPr>
            <p:cNvSpPr/>
            <p:nvPr/>
          </p:nvSpPr>
          <p:spPr>
            <a:xfrm>
              <a:off x="2648027" y="5868620"/>
              <a:ext cx="1761389" cy="5724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9E9BBE1F-2ECF-487D-9512-09D271B5ACC7}"/>
                </a:ext>
              </a:extLst>
            </p:cNvPr>
            <p:cNvSpPr/>
            <p:nvPr/>
          </p:nvSpPr>
          <p:spPr>
            <a:xfrm>
              <a:off x="2648026" y="5576904"/>
              <a:ext cx="1761389" cy="2917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D287505E-A31C-44FA-AC28-BCB249E26AF9}"/>
                </a:ext>
              </a:extLst>
            </p:cNvPr>
            <p:cNvSpPr/>
            <p:nvPr/>
          </p:nvSpPr>
          <p:spPr>
            <a:xfrm>
              <a:off x="2648024" y="4814889"/>
              <a:ext cx="1761389" cy="7642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FCF02389-BF9B-47D5-BCDA-6EAA7990DB34}"/>
                </a:ext>
              </a:extLst>
            </p:cNvPr>
            <p:cNvSpPr/>
            <p:nvPr/>
          </p:nvSpPr>
          <p:spPr>
            <a:xfrm>
              <a:off x="2648020" y="4552975"/>
              <a:ext cx="1761389" cy="257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テキスト ボックス 5">
            <a:extLst>
              <a:ext uri="{FF2B5EF4-FFF2-40B4-BE49-F238E27FC236}">
                <a16:creationId xmlns:a16="http://schemas.microsoft.com/office/drawing/2014/main" id="{977E14F3-89DB-4A34-A88B-2FB71211E195}"/>
              </a:ext>
            </a:extLst>
          </p:cNvPr>
          <p:cNvSpPr txBox="1"/>
          <p:nvPr/>
        </p:nvSpPr>
        <p:spPr>
          <a:xfrm>
            <a:off x="3781932" y="5944280"/>
            <a:ext cx="1555750" cy="400110"/>
          </a:xfrm>
          <a:prstGeom prst="rect">
            <a:avLst/>
          </a:prstGeom>
          <a:noFill/>
        </p:spPr>
        <p:txBody>
          <a:bodyPr wrap="square" rtlCol="0">
            <a:spAutoFit/>
          </a:bodyPr>
          <a:lstStyle/>
          <a:p>
            <a:r>
              <a:rPr lang="ja-JP" altLang="en-US" sz="2000" dirty="0"/>
              <a:t>価値最大</a:t>
            </a:r>
            <a:r>
              <a:rPr lang="en-US" altLang="ja-JP" sz="2000" dirty="0"/>
              <a:t>?</a:t>
            </a:r>
            <a:endParaRPr kumimoji="1" lang="ja-JP" altLang="en-US" sz="2000" dirty="0"/>
          </a:p>
        </p:txBody>
      </p:sp>
      <p:sp>
        <p:nvSpPr>
          <p:cNvPr id="44" name="テキスト ボックス 43">
            <a:extLst>
              <a:ext uri="{FF2B5EF4-FFF2-40B4-BE49-F238E27FC236}">
                <a16:creationId xmlns:a16="http://schemas.microsoft.com/office/drawing/2014/main" id="{6D3B514B-338A-4839-B02D-D3B81054F377}"/>
              </a:ext>
            </a:extLst>
          </p:cNvPr>
          <p:cNvSpPr txBox="1"/>
          <p:nvPr/>
        </p:nvSpPr>
        <p:spPr>
          <a:xfrm>
            <a:off x="10196044" y="5897106"/>
            <a:ext cx="1555750" cy="400110"/>
          </a:xfrm>
          <a:prstGeom prst="rect">
            <a:avLst/>
          </a:prstGeom>
          <a:noFill/>
        </p:spPr>
        <p:txBody>
          <a:bodyPr wrap="square" rtlCol="0">
            <a:spAutoFit/>
          </a:bodyPr>
          <a:lstStyle/>
          <a:p>
            <a:r>
              <a:rPr lang="ja-JP" altLang="en-US" sz="2000" dirty="0"/>
              <a:t>価値最大</a:t>
            </a:r>
            <a:r>
              <a:rPr lang="en-US" altLang="ja-JP" sz="2000" dirty="0"/>
              <a:t>?</a:t>
            </a:r>
            <a:endParaRPr kumimoji="1" lang="ja-JP" altLang="en-US" sz="2000" dirty="0"/>
          </a:p>
        </p:txBody>
      </p:sp>
    </p:spTree>
    <p:extLst>
      <p:ext uri="{BB962C8B-B14F-4D97-AF65-F5344CB8AC3E}">
        <p14:creationId xmlns:p14="http://schemas.microsoft.com/office/powerpoint/2010/main" val="455636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2">
            <a:extLst>
              <a:ext uri="{FF2B5EF4-FFF2-40B4-BE49-F238E27FC236}">
                <a16:creationId xmlns:a16="http://schemas.microsoft.com/office/drawing/2014/main" id="{EF19F850-EC5C-40C5-B209-AD903329BD81}"/>
              </a:ext>
            </a:extLst>
          </p:cNvPr>
          <p:cNvSpPr txBox="1">
            <a:spLocks/>
          </p:cNvSpPr>
          <p:nvPr/>
        </p:nvSpPr>
        <p:spPr>
          <a:xfrm>
            <a:off x="848816" y="386458"/>
            <a:ext cx="10515600" cy="5429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状態の遷移</a:t>
            </a:r>
            <a:r>
              <a:rPr lang="en-US" altLang="ja-JP" dirty="0"/>
              <a:t>: i+1</a:t>
            </a:r>
            <a:r>
              <a:rPr lang="ja-JP" altLang="en-US" dirty="0"/>
              <a:t>個目の品物を選ぶ </a:t>
            </a:r>
            <a:r>
              <a:rPr lang="en-US" altLang="ja-JP" dirty="0"/>
              <a:t>or </a:t>
            </a:r>
            <a:r>
              <a:rPr lang="ja-JP" altLang="en-US" dirty="0"/>
              <a:t>選ばない</a:t>
            </a:r>
          </a:p>
        </p:txBody>
      </p:sp>
      <p:sp>
        <p:nvSpPr>
          <p:cNvPr id="5" name="矢印: 下 4">
            <a:extLst>
              <a:ext uri="{FF2B5EF4-FFF2-40B4-BE49-F238E27FC236}">
                <a16:creationId xmlns:a16="http://schemas.microsoft.com/office/drawing/2014/main" id="{30E29F60-C385-4D02-AAF5-53E76E4B47D8}"/>
              </a:ext>
            </a:extLst>
          </p:cNvPr>
          <p:cNvSpPr/>
          <p:nvPr/>
        </p:nvSpPr>
        <p:spPr>
          <a:xfrm rot="18900000">
            <a:off x="7203897" y="2525291"/>
            <a:ext cx="899410" cy="181579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下 5">
            <a:extLst>
              <a:ext uri="{FF2B5EF4-FFF2-40B4-BE49-F238E27FC236}">
                <a16:creationId xmlns:a16="http://schemas.microsoft.com/office/drawing/2014/main" id="{9ABF5645-4205-497D-B2A2-05B1C0D6BCE7}"/>
              </a:ext>
            </a:extLst>
          </p:cNvPr>
          <p:cNvSpPr/>
          <p:nvPr/>
        </p:nvSpPr>
        <p:spPr>
          <a:xfrm rot="2700000" flipH="1">
            <a:off x="4085191" y="2525290"/>
            <a:ext cx="899410" cy="181579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26572FE-3624-4CD7-9397-A9FEE7020A93}"/>
              </a:ext>
            </a:extLst>
          </p:cNvPr>
          <p:cNvSpPr txBox="1"/>
          <p:nvPr/>
        </p:nvSpPr>
        <p:spPr>
          <a:xfrm>
            <a:off x="228614" y="1402937"/>
            <a:ext cx="1240404" cy="584775"/>
          </a:xfrm>
          <a:prstGeom prst="rect">
            <a:avLst/>
          </a:prstGeom>
          <a:noFill/>
        </p:spPr>
        <p:txBody>
          <a:bodyPr wrap="square" rtlCol="0">
            <a:spAutoFit/>
          </a:bodyPr>
          <a:lstStyle/>
          <a:p>
            <a:r>
              <a:rPr kumimoji="1" lang="en-US" altLang="ja-JP" sz="3200" dirty="0" err="1"/>
              <a:t>i</a:t>
            </a:r>
            <a:r>
              <a:rPr lang="ja-JP" altLang="en-US" sz="3200" dirty="0"/>
              <a:t>個</a:t>
            </a:r>
            <a:r>
              <a:rPr kumimoji="1" lang="ja-JP" altLang="en-US" sz="3200" dirty="0"/>
              <a:t>目</a:t>
            </a:r>
          </a:p>
        </p:txBody>
      </p:sp>
      <p:sp>
        <p:nvSpPr>
          <p:cNvPr id="8" name="テキスト ボックス 7">
            <a:extLst>
              <a:ext uri="{FF2B5EF4-FFF2-40B4-BE49-F238E27FC236}">
                <a16:creationId xmlns:a16="http://schemas.microsoft.com/office/drawing/2014/main" id="{E1037782-4DC7-472E-A829-300544534A7F}"/>
              </a:ext>
            </a:extLst>
          </p:cNvPr>
          <p:cNvSpPr txBox="1"/>
          <p:nvPr/>
        </p:nvSpPr>
        <p:spPr>
          <a:xfrm>
            <a:off x="228614" y="5162675"/>
            <a:ext cx="1695602" cy="584775"/>
          </a:xfrm>
          <a:prstGeom prst="rect">
            <a:avLst/>
          </a:prstGeom>
          <a:noFill/>
        </p:spPr>
        <p:txBody>
          <a:bodyPr wrap="square" rtlCol="0">
            <a:spAutoFit/>
          </a:bodyPr>
          <a:lstStyle/>
          <a:p>
            <a:r>
              <a:rPr kumimoji="1" lang="en-US" altLang="ja-JP" sz="3200" dirty="0"/>
              <a:t>i+1</a:t>
            </a:r>
            <a:r>
              <a:rPr lang="ja-JP" altLang="en-US" sz="3200" dirty="0"/>
              <a:t>個</a:t>
            </a:r>
            <a:r>
              <a:rPr kumimoji="1" lang="ja-JP" altLang="en-US" sz="3200" dirty="0"/>
              <a:t>目</a:t>
            </a:r>
          </a:p>
        </p:txBody>
      </p:sp>
      <p:sp>
        <p:nvSpPr>
          <p:cNvPr id="10" name="テキスト ボックス 9">
            <a:extLst>
              <a:ext uri="{FF2B5EF4-FFF2-40B4-BE49-F238E27FC236}">
                <a16:creationId xmlns:a16="http://schemas.microsoft.com/office/drawing/2014/main" id="{24D22A9B-7E40-40CF-9404-D95F0CCEFBE9}"/>
              </a:ext>
            </a:extLst>
          </p:cNvPr>
          <p:cNvSpPr txBox="1"/>
          <p:nvPr/>
        </p:nvSpPr>
        <p:spPr>
          <a:xfrm>
            <a:off x="7902814" y="2753645"/>
            <a:ext cx="1599588"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en-US" altLang="ja-JP" sz="3200" b="1" dirty="0">
                <a:latin typeface="Consolas" panose="020B0609020204030204" pitchFamily="49" charset="0"/>
              </a:rPr>
              <a:t>+ v[</a:t>
            </a:r>
            <a:r>
              <a:rPr kumimoji="1" lang="en-US" altLang="ja-JP" sz="3200" b="1" dirty="0" err="1">
                <a:latin typeface="Consolas" panose="020B0609020204030204" pitchFamily="49" charset="0"/>
              </a:rPr>
              <a:t>i</a:t>
            </a:r>
            <a:r>
              <a:rPr kumimoji="1" lang="en-US" altLang="ja-JP" sz="3200" b="1" dirty="0">
                <a:latin typeface="Consolas" panose="020B0609020204030204" pitchFamily="49" charset="0"/>
              </a:rPr>
              <a:t>]</a:t>
            </a:r>
            <a:endParaRPr kumimoji="1" lang="ja-JP" altLang="en-US" sz="3200" b="1" dirty="0">
              <a:latin typeface="Consolas" panose="020B0609020204030204" pitchFamily="49" charset="0"/>
            </a:endParaRPr>
          </a:p>
        </p:txBody>
      </p:sp>
      <p:sp>
        <p:nvSpPr>
          <p:cNvPr id="11" name="テキスト ボックス 10">
            <a:extLst>
              <a:ext uri="{FF2B5EF4-FFF2-40B4-BE49-F238E27FC236}">
                <a16:creationId xmlns:a16="http://schemas.microsoft.com/office/drawing/2014/main" id="{4843EBF1-4903-4F25-AD42-90AF801974B7}"/>
              </a:ext>
            </a:extLst>
          </p:cNvPr>
          <p:cNvSpPr txBox="1"/>
          <p:nvPr/>
        </p:nvSpPr>
        <p:spPr>
          <a:xfrm>
            <a:off x="4621032" y="1302279"/>
            <a:ext cx="2949934"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4800" dirty="0" err="1">
                <a:latin typeface="Consolas" panose="020B0609020204030204" pitchFamily="49" charset="0"/>
              </a:rPr>
              <a:t>dp</a:t>
            </a:r>
            <a:r>
              <a:rPr kumimoji="1" lang="en-US" altLang="ja-JP" sz="4800" dirty="0">
                <a:latin typeface="Consolas" panose="020B0609020204030204" pitchFamily="49" charset="0"/>
              </a:rPr>
              <a:t>[</a:t>
            </a:r>
            <a:r>
              <a:rPr kumimoji="1" lang="en-US" altLang="ja-JP" sz="4800" dirty="0" err="1">
                <a:latin typeface="Consolas" panose="020B0609020204030204" pitchFamily="49" charset="0"/>
              </a:rPr>
              <a:t>i</a:t>
            </a:r>
            <a:r>
              <a:rPr kumimoji="1" lang="en-US" altLang="ja-JP" sz="4800" dirty="0">
                <a:latin typeface="Consolas" panose="020B0609020204030204" pitchFamily="49" charset="0"/>
              </a:rPr>
              <a:t>][j]</a:t>
            </a:r>
            <a:endParaRPr kumimoji="1" lang="ja-JP" altLang="en-US" sz="4800" dirty="0">
              <a:latin typeface="Consolas" panose="020B0609020204030204" pitchFamily="49" charset="0"/>
            </a:endParaRPr>
          </a:p>
        </p:txBody>
      </p:sp>
      <p:sp>
        <p:nvSpPr>
          <p:cNvPr id="12" name="テキスト ボックス 11">
            <a:extLst>
              <a:ext uri="{FF2B5EF4-FFF2-40B4-BE49-F238E27FC236}">
                <a16:creationId xmlns:a16="http://schemas.microsoft.com/office/drawing/2014/main" id="{0A763AC4-FF8F-4912-A9DE-30792286E968}"/>
              </a:ext>
            </a:extLst>
          </p:cNvPr>
          <p:cNvSpPr txBox="1"/>
          <p:nvPr/>
        </p:nvSpPr>
        <p:spPr>
          <a:xfrm>
            <a:off x="2017156" y="4796887"/>
            <a:ext cx="373711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4800" dirty="0" err="1">
                <a:latin typeface="Consolas" panose="020B0609020204030204" pitchFamily="49" charset="0"/>
              </a:rPr>
              <a:t>dp</a:t>
            </a:r>
            <a:r>
              <a:rPr kumimoji="1" lang="en-US" altLang="ja-JP" sz="4800" dirty="0">
                <a:latin typeface="Consolas" panose="020B0609020204030204" pitchFamily="49" charset="0"/>
              </a:rPr>
              <a:t>[i+</a:t>
            </a:r>
            <a:r>
              <a:rPr kumimoji="1" lang="en-US" altLang="ja-JP" sz="4800" dirty="0">
                <a:solidFill>
                  <a:srgbClr val="008000"/>
                </a:solidFill>
                <a:latin typeface="Consolas" panose="020B0609020204030204" pitchFamily="49" charset="0"/>
              </a:rPr>
              <a:t>1</a:t>
            </a:r>
            <a:r>
              <a:rPr kumimoji="1" lang="en-US" altLang="ja-JP" sz="4800" dirty="0">
                <a:latin typeface="Consolas" panose="020B0609020204030204" pitchFamily="49" charset="0"/>
              </a:rPr>
              <a:t>][j]</a:t>
            </a:r>
            <a:endParaRPr kumimoji="1" lang="ja-JP" altLang="en-US" sz="4800" dirty="0">
              <a:latin typeface="Consolas" panose="020B0609020204030204" pitchFamily="49" charset="0"/>
            </a:endParaRPr>
          </a:p>
        </p:txBody>
      </p:sp>
      <p:sp>
        <p:nvSpPr>
          <p:cNvPr id="13" name="テキスト ボックス 12">
            <a:extLst>
              <a:ext uri="{FF2B5EF4-FFF2-40B4-BE49-F238E27FC236}">
                <a16:creationId xmlns:a16="http://schemas.microsoft.com/office/drawing/2014/main" id="{7F0E5AA1-A76B-4D79-B683-4C226546E732}"/>
              </a:ext>
            </a:extLst>
          </p:cNvPr>
          <p:cNvSpPr txBox="1"/>
          <p:nvPr/>
        </p:nvSpPr>
        <p:spPr>
          <a:xfrm>
            <a:off x="6150279" y="4796887"/>
            <a:ext cx="525780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4800" dirty="0" err="1">
                <a:latin typeface="Consolas" panose="020B0609020204030204" pitchFamily="49" charset="0"/>
              </a:rPr>
              <a:t>dp</a:t>
            </a:r>
            <a:r>
              <a:rPr kumimoji="1" lang="en-US" altLang="ja-JP" sz="4800" dirty="0">
                <a:latin typeface="Consolas" panose="020B0609020204030204" pitchFamily="49" charset="0"/>
              </a:rPr>
              <a:t>[i+</a:t>
            </a:r>
            <a:r>
              <a:rPr kumimoji="1" lang="en-US" altLang="ja-JP" sz="4800" dirty="0">
                <a:solidFill>
                  <a:srgbClr val="008000"/>
                </a:solidFill>
                <a:latin typeface="Consolas" panose="020B0609020204030204" pitchFamily="49" charset="0"/>
              </a:rPr>
              <a:t>1</a:t>
            </a:r>
            <a:r>
              <a:rPr kumimoji="1" lang="en-US" altLang="ja-JP" sz="4800" dirty="0">
                <a:latin typeface="Consolas" panose="020B0609020204030204" pitchFamily="49" charset="0"/>
              </a:rPr>
              <a:t>][</a:t>
            </a:r>
            <a:r>
              <a:rPr kumimoji="1" lang="en-US" altLang="ja-JP" sz="4800" dirty="0" err="1">
                <a:latin typeface="Consolas" panose="020B0609020204030204" pitchFamily="49" charset="0"/>
              </a:rPr>
              <a:t>j+a</a:t>
            </a:r>
            <a:r>
              <a:rPr kumimoji="1" lang="en-US" altLang="ja-JP" sz="4800" dirty="0">
                <a:latin typeface="Consolas" panose="020B0609020204030204" pitchFamily="49" charset="0"/>
              </a:rPr>
              <a:t>[</a:t>
            </a:r>
            <a:r>
              <a:rPr kumimoji="1" lang="en-US" altLang="ja-JP" sz="4800" dirty="0" err="1">
                <a:latin typeface="Consolas" panose="020B0609020204030204" pitchFamily="49" charset="0"/>
              </a:rPr>
              <a:t>i</a:t>
            </a:r>
            <a:r>
              <a:rPr kumimoji="1" lang="en-US" altLang="ja-JP" sz="4800" dirty="0">
                <a:latin typeface="Consolas" panose="020B0609020204030204" pitchFamily="49" charset="0"/>
              </a:rPr>
              <a:t>]]</a:t>
            </a:r>
            <a:endParaRPr kumimoji="1" lang="ja-JP" altLang="en-US" sz="4800" dirty="0">
              <a:latin typeface="Consolas" panose="020B0609020204030204" pitchFamily="49" charset="0"/>
            </a:endParaRPr>
          </a:p>
        </p:txBody>
      </p:sp>
      <p:sp>
        <p:nvSpPr>
          <p:cNvPr id="14" name="テキスト ボックス 13">
            <a:extLst>
              <a:ext uri="{FF2B5EF4-FFF2-40B4-BE49-F238E27FC236}">
                <a16:creationId xmlns:a16="http://schemas.microsoft.com/office/drawing/2014/main" id="{2B2EE87F-5306-42A1-B470-DBA6289698AD}"/>
              </a:ext>
            </a:extLst>
          </p:cNvPr>
          <p:cNvSpPr txBox="1"/>
          <p:nvPr/>
        </p:nvSpPr>
        <p:spPr>
          <a:xfrm>
            <a:off x="4778984" y="3429000"/>
            <a:ext cx="2742589" cy="461665"/>
          </a:xfrm>
          <a:prstGeom prst="rect">
            <a:avLst/>
          </a:prstGeom>
          <a:noFill/>
        </p:spPr>
        <p:txBody>
          <a:bodyPr wrap="square" rtlCol="0">
            <a:spAutoFit/>
          </a:bodyPr>
          <a:lstStyle/>
          <a:p>
            <a:r>
              <a:rPr kumimoji="1" lang="ja-JP" altLang="en-US" sz="2400" dirty="0"/>
              <a:t>価値の情報を</a:t>
            </a:r>
            <a:r>
              <a:rPr kumimoji="1" lang="ja-JP" altLang="en-US" sz="2400" b="1" dirty="0"/>
              <a:t>配る</a:t>
            </a:r>
          </a:p>
        </p:txBody>
      </p:sp>
      <p:sp>
        <p:nvSpPr>
          <p:cNvPr id="16" name="テキスト ボックス 15">
            <a:extLst>
              <a:ext uri="{FF2B5EF4-FFF2-40B4-BE49-F238E27FC236}">
                <a16:creationId xmlns:a16="http://schemas.microsoft.com/office/drawing/2014/main" id="{1B594318-CC3B-4762-8FB0-DB6CBEF1B2DA}"/>
              </a:ext>
            </a:extLst>
          </p:cNvPr>
          <p:cNvSpPr txBox="1"/>
          <p:nvPr/>
        </p:nvSpPr>
        <p:spPr>
          <a:xfrm>
            <a:off x="9588893" y="2338146"/>
            <a:ext cx="2226994" cy="830997"/>
          </a:xfrm>
          <a:prstGeom prst="rect">
            <a:avLst/>
          </a:prstGeom>
          <a:noFill/>
        </p:spPr>
        <p:txBody>
          <a:bodyPr wrap="square" rtlCol="0">
            <a:spAutoFit/>
          </a:bodyPr>
          <a:lstStyle/>
          <a:p>
            <a:r>
              <a:rPr lang="en-US" altLang="ja-JP" sz="2400" dirty="0"/>
              <a:t>i+1</a:t>
            </a:r>
            <a:r>
              <a:rPr lang="ja-JP" altLang="en-US" sz="2400" dirty="0"/>
              <a:t>個目の品物を選ぶ</a:t>
            </a:r>
            <a:endParaRPr kumimoji="1" lang="ja-JP" altLang="en-US" sz="2400" dirty="0"/>
          </a:p>
        </p:txBody>
      </p:sp>
      <p:sp>
        <p:nvSpPr>
          <p:cNvPr id="17" name="テキスト ボックス 16">
            <a:extLst>
              <a:ext uri="{FF2B5EF4-FFF2-40B4-BE49-F238E27FC236}">
                <a16:creationId xmlns:a16="http://schemas.microsoft.com/office/drawing/2014/main" id="{4217A2EF-0D0B-46C8-A3A8-071EBFFE0EDB}"/>
              </a:ext>
            </a:extLst>
          </p:cNvPr>
          <p:cNvSpPr txBox="1"/>
          <p:nvPr/>
        </p:nvSpPr>
        <p:spPr>
          <a:xfrm>
            <a:off x="1489610" y="2438907"/>
            <a:ext cx="2226994" cy="830997"/>
          </a:xfrm>
          <a:prstGeom prst="rect">
            <a:avLst/>
          </a:prstGeom>
          <a:noFill/>
        </p:spPr>
        <p:txBody>
          <a:bodyPr wrap="square" rtlCol="0">
            <a:spAutoFit/>
          </a:bodyPr>
          <a:lstStyle/>
          <a:p>
            <a:r>
              <a:rPr lang="en-US" altLang="ja-JP" sz="2400" dirty="0"/>
              <a:t>i+1</a:t>
            </a:r>
            <a:r>
              <a:rPr lang="ja-JP" altLang="en-US" sz="2400" dirty="0"/>
              <a:t>個目の品物を選ばない</a:t>
            </a:r>
            <a:endParaRPr kumimoji="1" lang="ja-JP" altLang="en-US" sz="2400" dirty="0"/>
          </a:p>
        </p:txBody>
      </p:sp>
      <p:sp>
        <p:nvSpPr>
          <p:cNvPr id="15" name="テキスト ボックス 14">
            <a:extLst>
              <a:ext uri="{FF2B5EF4-FFF2-40B4-BE49-F238E27FC236}">
                <a16:creationId xmlns:a16="http://schemas.microsoft.com/office/drawing/2014/main" id="{383E6A57-5D4B-4838-BB41-36C9C2D5D258}"/>
              </a:ext>
            </a:extLst>
          </p:cNvPr>
          <p:cNvSpPr txBox="1"/>
          <p:nvPr/>
        </p:nvSpPr>
        <p:spPr>
          <a:xfrm>
            <a:off x="3781932" y="5944280"/>
            <a:ext cx="1555750" cy="400110"/>
          </a:xfrm>
          <a:prstGeom prst="rect">
            <a:avLst/>
          </a:prstGeom>
          <a:noFill/>
        </p:spPr>
        <p:txBody>
          <a:bodyPr wrap="square" rtlCol="0">
            <a:spAutoFit/>
          </a:bodyPr>
          <a:lstStyle/>
          <a:p>
            <a:r>
              <a:rPr lang="ja-JP" altLang="en-US" sz="2000" dirty="0"/>
              <a:t>価値最大</a:t>
            </a:r>
            <a:r>
              <a:rPr lang="en-US" altLang="ja-JP" sz="2000" dirty="0"/>
              <a:t>?</a:t>
            </a:r>
            <a:endParaRPr kumimoji="1" lang="ja-JP" altLang="en-US" sz="2000" dirty="0"/>
          </a:p>
        </p:txBody>
      </p:sp>
      <p:sp>
        <p:nvSpPr>
          <p:cNvPr id="18" name="テキスト ボックス 17">
            <a:extLst>
              <a:ext uri="{FF2B5EF4-FFF2-40B4-BE49-F238E27FC236}">
                <a16:creationId xmlns:a16="http://schemas.microsoft.com/office/drawing/2014/main" id="{18C9C325-908F-4980-97B9-24DAD80D86C7}"/>
              </a:ext>
            </a:extLst>
          </p:cNvPr>
          <p:cNvSpPr txBox="1"/>
          <p:nvPr/>
        </p:nvSpPr>
        <p:spPr>
          <a:xfrm>
            <a:off x="10196044" y="5897106"/>
            <a:ext cx="1555750" cy="400110"/>
          </a:xfrm>
          <a:prstGeom prst="rect">
            <a:avLst/>
          </a:prstGeom>
          <a:noFill/>
        </p:spPr>
        <p:txBody>
          <a:bodyPr wrap="square" rtlCol="0">
            <a:spAutoFit/>
          </a:bodyPr>
          <a:lstStyle/>
          <a:p>
            <a:r>
              <a:rPr lang="ja-JP" altLang="en-US" sz="2000" dirty="0"/>
              <a:t>価値最大</a:t>
            </a:r>
            <a:r>
              <a:rPr lang="en-US" altLang="ja-JP" sz="2000" dirty="0"/>
              <a:t>?</a:t>
            </a:r>
            <a:endParaRPr kumimoji="1" lang="ja-JP" altLang="en-US" sz="2000" dirty="0"/>
          </a:p>
        </p:txBody>
      </p:sp>
    </p:spTree>
    <p:extLst>
      <p:ext uri="{BB962C8B-B14F-4D97-AF65-F5344CB8AC3E}">
        <p14:creationId xmlns:p14="http://schemas.microsoft.com/office/powerpoint/2010/main" val="3854877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A39F6-D16C-4242-86E6-6E7C7E158408}"/>
              </a:ext>
            </a:extLst>
          </p:cNvPr>
          <p:cNvSpPr>
            <a:spLocks noGrp="1"/>
          </p:cNvSpPr>
          <p:nvPr>
            <p:ph type="title"/>
          </p:nvPr>
        </p:nvSpPr>
        <p:spPr/>
        <p:txBody>
          <a:bodyPr/>
          <a:lstStyle/>
          <a:p>
            <a:r>
              <a:rPr lang="ja-JP" altLang="en-US" dirty="0"/>
              <a:t>部分和問題</a:t>
            </a:r>
            <a:r>
              <a:rPr lang="en-US" altLang="ja-JP" dirty="0"/>
              <a:t>: </a:t>
            </a:r>
            <a:r>
              <a:rPr lang="ja-JP" altLang="en-US" dirty="0"/>
              <a:t>配る</a:t>
            </a:r>
            <a:r>
              <a:rPr lang="en-US" altLang="ja-JP" dirty="0"/>
              <a:t>DP</a:t>
            </a:r>
            <a:endParaRPr kumimoji="1" lang="ja-JP" altLang="en-US" dirty="0"/>
          </a:p>
        </p:txBody>
      </p:sp>
      <p:sp>
        <p:nvSpPr>
          <p:cNvPr id="3" name="コンテンツ プレースホルダー 2">
            <a:extLst>
              <a:ext uri="{FF2B5EF4-FFF2-40B4-BE49-F238E27FC236}">
                <a16:creationId xmlns:a16="http://schemas.microsoft.com/office/drawing/2014/main" id="{319D5683-A103-48C0-97D4-2B612175EDAC}"/>
              </a:ext>
            </a:extLst>
          </p:cNvPr>
          <p:cNvSpPr>
            <a:spLocks noGrp="1"/>
          </p:cNvSpPr>
          <p:nvPr>
            <p:ph idx="1"/>
          </p:nvPr>
        </p:nvSpPr>
        <p:spPr>
          <a:xfrm>
            <a:off x="838200" y="1825625"/>
            <a:ext cx="10966554" cy="4351338"/>
          </a:xfrm>
        </p:spPr>
        <p:txBody>
          <a:bodyPr/>
          <a:lstStyle/>
          <a:p>
            <a:pPr marL="0" indent="0">
              <a:buNone/>
            </a:pPr>
            <a:r>
              <a:rPr kumimoji="1" lang="ja-JP" altLang="en-US" dirty="0"/>
              <a:t>状態</a:t>
            </a:r>
            <a:r>
              <a:rPr kumimoji="1" lang="en-US" altLang="ja-JP" dirty="0"/>
              <a:t>:</a:t>
            </a:r>
          </a:p>
          <a:p>
            <a:pPr marL="457200" lvl="1" indent="0">
              <a:buNone/>
            </a:pPr>
            <a:r>
              <a:rPr lang="en-US" altLang="ja-JP" sz="2800" dirty="0">
                <a:solidFill>
                  <a:srgbClr val="0000FF"/>
                </a:solidFill>
                <a:latin typeface="Consolas" panose="020B0609020204030204" pitchFamily="49" charset="0"/>
              </a:rPr>
              <a:t>int</a:t>
            </a:r>
            <a:r>
              <a:rPr lang="en-US" altLang="ja-JP" sz="2800" dirty="0">
                <a:latin typeface="Consolas" panose="020B0609020204030204" pitchFamily="49" charset="0"/>
              </a:rPr>
              <a:t> </a:t>
            </a:r>
            <a:r>
              <a:rPr lang="en-US" altLang="ja-JP" sz="2800" dirty="0" err="1">
                <a:latin typeface="Consolas" panose="020B0609020204030204" pitchFamily="49" charset="0"/>
              </a:rPr>
              <a:t>dp</a:t>
            </a:r>
            <a:r>
              <a:rPr lang="en-US" altLang="ja-JP" sz="2800" dirty="0">
                <a:latin typeface="Consolas" panose="020B0609020204030204" pitchFamily="49" charset="0"/>
              </a:rPr>
              <a:t>[</a:t>
            </a:r>
            <a:r>
              <a:rPr lang="en-US" altLang="ja-JP" sz="2800" dirty="0" err="1">
                <a:latin typeface="Consolas" panose="020B0609020204030204" pitchFamily="49" charset="0"/>
              </a:rPr>
              <a:t>i</a:t>
            </a:r>
            <a:r>
              <a:rPr lang="en-US" altLang="ja-JP" sz="2800" dirty="0">
                <a:latin typeface="Consolas" panose="020B0609020204030204" pitchFamily="49" charset="0"/>
              </a:rPr>
              <a:t>][j]</a:t>
            </a:r>
            <a:br>
              <a:rPr lang="en-US" altLang="ja-JP" sz="2800" dirty="0">
                <a:latin typeface="Consolas" panose="020B0609020204030204" pitchFamily="49" charset="0"/>
              </a:rPr>
            </a:br>
            <a:r>
              <a:rPr lang="en-US" altLang="ja-JP" sz="2800" dirty="0"/>
              <a:t>:= (</a:t>
            </a:r>
            <a:r>
              <a:rPr lang="en-US" altLang="ja-JP" sz="2800" dirty="0" err="1">
                <a:latin typeface="Consolas" panose="020B0609020204030204" pitchFamily="49" charset="0"/>
              </a:rPr>
              <a:t>i</a:t>
            </a:r>
            <a:r>
              <a:rPr lang="ja-JP" altLang="en-US" sz="2800" dirty="0">
                <a:latin typeface="Consolas" panose="020B0609020204030204" pitchFamily="49" charset="0"/>
              </a:rPr>
              <a:t>個</a:t>
            </a:r>
            <a:r>
              <a:rPr lang="ja-JP" altLang="en-US" sz="2800" dirty="0"/>
              <a:t>目までみたときに</a:t>
            </a:r>
            <a:r>
              <a:rPr lang="en-US" altLang="ja-JP" sz="2800" dirty="0"/>
              <a:t>,</a:t>
            </a:r>
            <a:r>
              <a:rPr lang="ja-JP" altLang="en-US" sz="2800" dirty="0"/>
              <a:t>容量</a:t>
            </a:r>
            <a:r>
              <a:rPr lang="en-US" altLang="ja-JP" sz="2800" dirty="0">
                <a:latin typeface="Consolas" panose="020B0609020204030204" pitchFamily="49" charset="0"/>
              </a:rPr>
              <a:t>j</a:t>
            </a:r>
            <a:r>
              <a:rPr lang="ja-JP" altLang="en-US" sz="2800" dirty="0"/>
              <a:t>に入れられる価値の最大値</a:t>
            </a:r>
            <a:r>
              <a:rPr lang="en-US" altLang="ja-JP" sz="2800" dirty="0"/>
              <a:t>)</a:t>
            </a:r>
          </a:p>
          <a:p>
            <a:pPr marL="0" indent="0">
              <a:buNone/>
            </a:pPr>
            <a:r>
              <a:rPr lang="ja-JP" altLang="en-US" dirty="0"/>
              <a:t>遷移</a:t>
            </a:r>
            <a:r>
              <a:rPr lang="en-US" altLang="ja-JP" dirty="0"/>
              <a:t>:</a:t>
            </a:r>
          </a:p>
          <a:p>
            <a:pPr marL="0" indent="0">
              <a:buNone/>
            </a:pPr>
            <a:r>
              <a:rPr lang="ja-JP" altLang="en-US" dirty="0"/>
              <a:t>配る情報が必ずしも最大値とは限らないので</a:t>
            </a:r>
            <a:r>
              <a:rPr lang="en-US" altLang="ja-JP" dirty="0"/>
              <a:t>,</a:t>
            </a:r>
            <a:r>
              <a:rPr lang="ja-JP" altLang="en-US" dirty="0"/>
              <a:t>元の数との</a:t>
            </a:r>
            <a:r>
              <a:rPr lang="en-US" altLang="ja-JP" dirty="0"/>
              <a:t>max</a:t>
            </a:r>
            <a:r>
              <a:rPr lang="ja-JP" altLang="en-US" dirty="0"/>
              <a:t>をとる</a:t>
            </a:r>
            <a:endParaRPr lang="en-US" altLang="ja-JP" dirty="0"/>
          </a:p>
          <a:p>
            <a:pPr lvl="1"/>
            <a:r>
              <a:rPr lang="en-US" altLang="ja-JP" sz="2800" dirty="0" err="1">
                <a:latin typeface="Consolas" panose="020B0609020204030204" pitchFamily="49" charset="0"/>
              </a:rPr>
              <a:t>dp</a:t>
            </a:r>
            <a:r>
              <a:rPr lang="en-US" altLang="ja-JP" sz="2800" dirty="0">
                <a:latin typeface="Consolas" panose="020B0609020204030204" pitchFamily="49" charset="0"/>
              </a:rPr>
              <a:t>[</a:t>
            </a:r>
            <a:r>
              <a:rPr lang="en-US" altLang="ja-JP" sz="2800" dirty="0" err="1">
                <a:latin typeface="Consolas" panose="020B0609020204030204" pitchFamily="49" charset="0"/>
              </a:rPr>
              <a:t>i</a:t>
            </a:r>
            <a:r>
              <a:rPr lang="ja-JP" altLang="en-US" sz="2800" dirty="0">
                <a:latin typeface="Consolas" panose="020B0609020204030204" pitchFamily="49" charset="0"/>
              </a:rPr>
              <a:t> </a:t>
            </a:r>
            <a:r>
              <a:rPr lang="en-US" altLang="ja-JP" sz="2800" dirty="0">
                <a:latin typeface="Consolas" panose="020B0609020204030204" pitchFamily="49" charset="0"/>
              </a:rPr>
              <a:t>+ </a:t>
            </a:r>
            <a:r>
              <a:rPr lang="en-US" altLang="ja-JP" sz="2800" dirty="0">
                <a:solidFill>
                  <a:srgbClr val="008000"/>
                </a:solidFill>
                <a:latin typeface="Consolas" panose="020B0609020204030204" pitchFamily="49" charset="0"/>
              </a:rPr>
              <a:t>1</a:t>
            </a:r>
            <a:r>
              <a:rPr lang="en-US" altLang="ja-JP" sz="2800" dirty="0">
                <a:latin typeface="Consolas" panose="020B0609020204030204" pitchFamily="49" charset="0"/>
              </a:rPr>
              <a:t>][j] = max(</a:t>
            </a:r>
            <a:r>
              <a:rPr lang="en-US" altLang="ja-JP" sz="2800" dirty="0" err="1">
                <a:latin typeface="Consolas" panose="020B0609020204030204" pitchFamily="49" charset="0"/>
              </a:rPr>
              <a:t>dp</a:t>
            </a:r>
            <a:r>
              <a:rPr lang="en-US" altLang="ja-JP" sz="2800" dirty="0">
                <a:latin typeface="Consolas" panose="020B0609020204030204" pitchFamily="49" charset="0"/>
              </a:rPr>
              <a:t>[</a:t>
            </a:r>
            <a:r>
              <a:rPr lang="en-US" altLang="ja-JP" sz="2800" dirty="0" err="1">
                <a:latin typeface="Consolas" panose="020B0609020204030204" pitchFamily="49" charset="0"/>
              </a:rPr>
              <a:t>i</a:t>
            </a:r>
            <a:r>
              <a:rPr lang="en-US" altLang="ja-JP" sz="2800" dirty="0">
                <a:latin typeface="Consolas" panose="020B0609020204030204" pitchFamily="49" charset="0"/>
              </a:rPr>
              <a:t> + </a:t>
            </a:r>
            <a:r>
              <a:rPr lang="en-US" altLang="ja-JP" sz="2800" dirty="0">
                <a:solidFill>
                  <a:srgbClr val="09885A"/>
                </a:solidFill>
                <a:latin typeface="Consolas" panose="020B0609020204030204" pitchFamily="49" charset="0"/>
              </a:rPr>
              <a:t>1</a:t>
            </a:r>
            <a:r>
              <a:rPr lang="en-US" altLang="ja-JP" sz="2800" dirty="0">
                <a:latin typeface="Consolas" panose="020B0609020204030204" pitchFamily="49" charset="0"/>
              </a:rPr>
              <a:t>][j],</a:t>
            </a:r>
            <a:r>
              <a:rPr lang="en-US" altLang="ja-JP" sz="2800" b="1" u="sng" dirty="0" err="1">
                <a:latin typeface="Consolas" panose="020B0609020204030204" pitchFamily="49" charset="0"/>
              </a:rPr>
              <a:t>dp</a:t>
            </a:r>
            <a:r>
              <a:rPr lang="en-US" altLang="ja-JP" sz="2800" b="1" u="sng" dirty="0">
                <a:latin typeface="Consolas" panose="020B0609020204030204" pitchFamily="49" charset="0"/>
              </a:rPr>
              <a:t>[</a:t>
            </a:r>
            <a:r>
              <a:rPr lang="en-US" altLang="ja-JP" sz="2800" b="1" u="sng" dirty="0" err="1">
                <a:latin typeface="Consolas" panose="020B0609020204030204" pitchFamily="49" charset="0"/>
              </a:rPr>
              <a:t>i</a:t>
            </a:r>
            <a:r>
              <a:rPr lang="en-US" altLang="ja-JP" sz="2800" b="1" u="sng" dirty="0">
                <a:latin typeface="Consolas" panose="020B0609020204030204" pitchFamily="49" charset="0"/>
              </a:rPr>
              <a:t>][j]</a:t>
            </a:r>
            <a:r>
              <a:rPr lang="en-US" altLang="ja-JP" sz="2800" dirty="0">
                <a:latin typeface="Consolas" panose="020B0609020204030204" pitchFamily="49" charset="0"/>
              </a:rPr>
              <a:t>)</a:t>
            </a:r>
          </a:p>
          <a:p>
            <a:pPr lvl="1"/>
            <a:r>
              <a:rPr lang="en-US" altLang="ja-JP" sz="2800" dirty="0" err="1">
                <a:latin typeface="Consolas" panose="020B0609020204030204" pitchFamily="49" charset="0"/>
              </a:rPr>
              <a:t>dp</a:t>
            </a:r>
            <a:r>
              <a:rPr lang="en-US" altLang="ja-JP" sz="2800" dirty="0">
                <a:latin typeface="Consolas" panose="020B0609020204030204" pitchFamily="49" charset="0"/>
              </a:rPr>
              <a:t>[</a:t>
            </a:r>
            <a:r>
              <a:rPr lang="en-US" altLang="ja-JP" sz="2800" dirty="0" err="1">
                <a:latin typeface="Consolas" panose="020B0609020204030204" pitchFamily="49" charset="0"/>
              </a:rPr>
              <a:t>i</a:t>
            </a:r>
            <a:r>
              <a:rPr lang="en-US" altLang="ja-JP" sz="2800" dirty="0">
                <a:latin typeface="Consolas" panose="020B0609020204030204" pitchFamily="49" charset="0"/>
              </a:rPr>
              <a:t> + </a:t>
            </a:r>
            <a:r>
              <a:rPr lang="en-US" altLang="ja-JP" sz="2800" dirty="0">
                <a:solidFill>
                  <a:srgbClr val="008000"/>
                </a:solidFill>
                <a:latin typeface="Consolas" panose="020B0609020204030204" pitchFamily="49" charset="0"/>
              </a:rPr>
              <a:t>1</a:t>
            </a:r>
            <a:r>
              <a:rPr lang="en-US" altLang="ja-JP" sz="2800" dirty="0">
                <a:latin typeface="Consolas" panose="020B0609020204030204" pitchFamily="49" charset="0"/>
              </a:rPr>
              <a:t>][j + w[</a:t>
            </a:r>
            <a:r>
              <a:rPr lang="en-US" altLang="ja-JP" sz="2800" dirty="0" err="1">
                <a:latin typeface="Consolas" panose="020B0609020204030204" pitchFamily="49" charset="0"/>
              </a:rPr>
              <a:t>i</a:t>
            </a:r>
            <a:r>
              <a:rPr lang="en-US" altLang="ja-JP" sz="2800" dirty="0">
                <a:latin typeface="Consolas" panose="020B0609020204030204" pitchFamily="49" charset="0"/>
              </a:rPr>
              <a:t>]] </a:t>
            </a:r>
            <a:br>
              <a:rPr lang="en-US" altLang="ja-JP" sz="2800" dirty="0">
                <a:latin typeface="Consolas" panose="020B0609020204030204" pitchFamily="49" charset="0"/>
              </a:rPr>
            </a:br>
            <a:r>
              <a:rPr lang="en-US" altLang="ja-JP" sz="2800" dirty="0">
                <a:latin typeface="Consolas" panose="020B0609020204030204" pitchFamily="49" charset="0"/>
              </a:rPr>
              <a:t>= max(</a:t>
            </a:r>
            <a:r>
              <a:rPr lang="en-US" altLang="ja-JP" sz="2800" dirty="0" err="1">
                <a:latin typeface="Consolas" panose="020B0609020204030204" pitchFamily="49" charset="0"/>
              </a:rPr>
              <a:t>dp</a:t>
            </a:r>
            <a:r>
              <a:rPr lang="en-US" altLang="ja-JP" sz="2800" dirty="0">
                <a:latin typeface="Consolas" panose="020B0609020204030204" pitchFamily="49" charset="0"/>
              </a:rPr>
              <a:t>[</a:t>
            </a:r>
            <a:r>
              <a:rPr lang="en-US" altLang="ja-JP" sz="2800" dirty="0" err="1">
                <a:latin typeface="Consolas" panose="020B0609020204030204" pitchFamily="49" charset="0"/>
              </a:rPr>
              <a:t>i</a:t>
            </a:r>
            <a:r>
              <a:rPr lang="en-US" altLang="ja-JP" sz="2800" dirty="0">
                <a:latin typeface="Consolas" panose="020B0609020204030204" pitchFamily="49" charset="0"/>
              </a:rPr>
              <a:t> + </a:t>
            </a:r>
            <a:r>
              <a:rPr lang="en-US" altLang="ja-JP" sz="2800" dirty="0">
                <a:solidFill>
                  <a:srgbClr val="09885A"/>
                </a:solidFill>
                <a:latin typeface="Consolas" panose="020B0609020204030204" pitchFamily="49" charset="0"/>
              </a:rPr>
              <a:t>1</a:t>
            </a:r>
            <a:r>
              <a:rPr lang="en-US" altLang="ja-JP" sz="2800" dirty="0">
                <a:latin typeface="Consolas" panose="020B0609020204030204" pitchFamily="49" charset="0"/>
              </a:rPr>
              <a:t>][j + w[</a:t>
            </a:r>
            <a:r>
              <a:rPr lang="en-US" altLang="ja-JP" sz="2800" dirty="0" err="1">
                <a:latin typeface="Consolas" panose="020B0609020204030204" pitchFamily="49" charset="0"/>
              </a:rPr>
              <a:t>i</a:t>
            </a:r>
            <a:r>
              <a:rPr lang="en-US" altLang="ja-JP" sz="2800" dirty="0">
                <a:latin typeface="Consolas" panose="020B0609020204030204" pitchFamily="49" charset="0"/>
              </a:rPr>
              <a:t>]],</a:t>
            </a:r>
            <a:r>
              <a:rPr lang="en-US" altLang="ja-JP" sz="2800" b="1" u="sng" dirty="0" err="1">
                <a:latin typeface="Consolas" panose="020B0609020204030204" pitchFamily="49" charset="0"/>
              </a:rPr>
              <a:t>dp</a:t>
            </a:r>
            <a:r>
              <a:rPr lang="en-US" altLang="ja-JP" sz="2800" b="1" u="sng" dirty="0">
                <a:latin typeface="Consolas" panose="020B0609020204030204" pitchFamily="49" charset="0"/>
              </a:rPr>
              <a:t>[</a:t>
            </a:r>
            <a:r>
              <a:rPr lang="en-US" altLang="ja-JP" sz="2800" b="1" u="sng" dirty="0" err="1">
                <a:latin typeface="Consolas" panose="020B0609020204030204" pitchFamily="49" charset="0"/>
              </a:rPr>
              <a:t>i</a:t>
            </a:r>
            <a:r>
              <a:rPr lang="en-US" altLang="ja-JP" sz="2800" b="1" u="sng" dirty="0">
                <a:latin typeface="Consolas" panose="020B0609020204030204" pitchFamily="49" charset="0"/>
              </a:rPr>
              <a:t>][j] + v[</a:t>
            </a:r>
            <a:r>
              <a:rPr lang="en-US" altLang="ja-JP" sz="2800" b="1" u="sng" dirty="0" err="1">
                <a:latin typeface="Consolas" panose="020B0609020204030204" pitchFamily="49" charset="0"/>
              </a:rPr>
              <a:t>i</a:t>
            </a:r>
            <a:r>
              <a:rPr lang="en-US" altLang="ja-JP" sz="2800" b="1" u="sng" dirty="0">
                <a:latin typeface="Consolas" panose="020B0609020204030204" pitchFamily="49" charset="0"/>
              </a:rPr>
              <a:t>]</a:t>
            </a:r>
            <a:r>
              <a:rPr lang="en-US" altLang="ja-JP" sz="2800" dirty="0">
                <a:latin typeface="Consolas" panose="020B0609020204030204" pitchFamily="49" charset="0"/>
              </a:rPr>
              <a:t>)</a:t>
            </a:r>
          </a:p>
        </p:txBody>
      </p:sp>
    </p:spTree>
    <p:extLst>
      <p:ext uri="{BB962C8B-B14F-4D97-AF65-F5344CB8AC3E}">
        <p14:creationId xmlns:p14="http://schemas.microsoft.com/office/powerpoint/2010/main" val="473729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A39F6-D16C-4242-86E6-6E7C7E158408}"/>
              </a:ext>
            </a:extLst>
          </p:cNvPr>
          <p:cNvSpPr>
            <a:spLocks noGrp="1"/>
          </p:cNvSpPr>
          <p:nvPr>
            <p:ph type="title"/>
          </p:nvPr>
        </p:nvSpPr>
        <p:spPr/>
        <p:txBody>
          <a:bodyPr/>
          <a:lstStyle/>
          <a:p>
            <a:r>
              <a:rPr lang="ja-JP" altLang="en-US" dirty="0"/>
              <a:t>部分和問題</a:t>
            </a:r>
            <a:r>
              <a:rPr lang="en-US" altLang="ja-JP" dirty="0"/>
              <a:t>: </a:t>
            </a:r>
            <a:r>
              <a:rPr lang="ja-JP" altLang="en-US" dirty="0"/>
              <a:t>配る</a:t>
            </a:r>
            <a:r>
              <a:rPr lang="en-US" altLang="ja-JP" dirty="0"/>
              <a:t>DP</a:t>
            </a:r>
            <a:endParaRPr kumimoji="1" lang="ja-JP" altLang="en-US" dirty="0"/>
          </a:p>
        </p:txBody>
      </p:sp>
      <p:sp>
        <p:nvSpPr>
          <p:cNvPr id="3" name="コンテンツ プレースホルダー 2">
            <a:extLst>
              <a:ext uri="{FF2B5EF4-FFF2-40B4-BE49-F238E27FC236}">
                <a16:creationId xmlns:a16="http://schemas.microsoft.com/office/drawing/2014/main" id="{319D5683-A103-48C0-97D4-2B612175EDAC}"/>
              </a:ext>
            </a:extLst>
          </p:cNvPr>
          <p:cNvSpPr>
            <a:spLocks noGrp="1"/>
          </p:cNvSpPr>
          <p:nvPr>
            <p:ph idx="1"/>
          </p:nvPr>
        </p:nvSpPr>
        <p:spPr>
          <a:xfrm>
            <a:off x="838200" y="1825625"/>
            <a:ext cx="10966554" cy="4351338"/>
          </a:xfrm>
        </p:spPr>
        <p:txBody>
          <a:bodyPr/>
          <a:lstStyle/>
          <a:p>
            <a:pPr marL="0" indent="0">
              <a:buNone/>
            </a:pPr>
            <a:r>
              <a:rPr lang="ja-JP" altLang="en-US" dirty="0"/>
              <a:t>実装</a:t>
            </a:r>
            <a:endParaRPr lang="en-US" altLang="ja-JP" dirty="0"/>
          </a:p>
          <a:p>
            <a:r>
              <a:rPr lang="ja-JP" altLang="en-US" dirty="0"/>
              <a:t>要素数多めにしておけば配列外参照は心配いらない</a:t>
            </a:r>
            <a:endParaRPr lang="en-US" altLang="ja-JP" dirty="0"/>
          </a:p>
          <a:p>
            <a:r>
              <a:rPr lang="en-US" altLang="ja-JP" dirty="0"/>
              <a:t>j + w[</a:t>
            </a:r>
            <a:r>
              <a:rPr lang="en-US" altLang="ja-JP" dirty="0" err="1"/>
              <a:t>i</a:t>
            </a:r>
            <a:r>
              <a:rPr lang="en-US" altLang="ja-JP" dirty="0"/>
              <a:t>] </a:t>
            </a:r>
            <a:r>
              <a:rPr lang="ja-JP" altLang="en-US" dirty="0"/>
              <a:t>≦</a:t>
            </a:r>
            <a:r>
              <a:rPr lang="en-US" altLang="ja-JP" dirty="0"/>
              <a:t> 11000</a:t>
            </a:r>
            <a:r>
              <a:rPr lang="ja-JP" altLang="en-US" dirty="0" err="1"/>
              <a:t>なの</a:t>
            </a:r>
            <a:r>
              <a:rPr lang="ja-JP" altLang="en-US" dirty="0"/>
              <a:t>で</a:t>
            </a:r>
            <a:r>
              <a:rPr lang="en-US" altLang="ja-JP" dirty="0"/>
              <a:t>,</a:t>
            </a:r>
            <a:r>
              <a:rPr lang="en-US" altLang="ja-JP" dirty="0" err="1"/>
              <a:t>dp</a:t>
            </a:r>
            <a:r>
              <a:rPr lang="en-US" altLang="ja-JP" dirty="0"/>
              <a:t>[110][12000]</a:t>
            </a:r>
            <a:r>
              <a:rPr lang="ja-JP" altLang="en-US" dirty="0"/>
              <a:t>くらい確保しておく</a:t>
            </a:r>
            <a:endParaRPr lang="en-US" altLang="ja-JP" dirty="0"/>
          </a:p>
        </p:txBody>
      </p:sp>
    </p:spTree>
    <p:extLst>
      <p:ext uri="{BB962C8B-B14F-4D97-AF65-F5344CB8AC3E}">
        <p14:creationId xmlns:p14="http://schemas.microsoft.com/office/powerpoint/2010/main" val="27497143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D9AF3CF-3F80-4B8C-99D9-61EF03A70A70}"/>
              </a:ext>
            </a:extLst>
          </p:cNvPr>
          <p:cNvSpPr/>
          <p:nvPr/>
        </p:nvSpPr>
        <p:spPr>
          <a:xfrm>
            <a:off x="552139" y="612844"/>
            <a:ext cx="6965428" cy="5632311"/>
          </a:xfrm>
          <a:prstGeom prst="rect">
            <a:avLst/>
          </a:prstGeom>
        </p:spPr>
        <p:txBody>
          <a:bodyPr wrap="square">
            <a:spAutoFit/>
          </a:bodyPr>
          <a:lstStyle/>
          <a:p>
            <a:r>
              <a:rPr lang="en-US" altLang="ja-JP" sz="2000" dirty="0">
                <a:solidFill>
                  <a:srgbClr val="0000FF"/>
                </a:solidFill>
                <a:latin typeface="Consolas" panose="020B0609020204030204" pitchFamily="49" charset="0"/>
              </a:rPr>
              <a:t>#include </a:t>
            </a:r>
            <a:r>
              <a:rPr lang="en-US" altLang="ja-JP" sz="2000" dirty="0">
                <a:solidFill>
                  <a:srgbClr val="A31515"/>
                </a:solidFill>
                <a:latin typeface="Consolas" panose="020B0609020204030204" pitchFamily="49" charset="0"/>
              </a:rPr>
              <a:t>&lt;iostream&gt;</a:t>
            </a:r>
            <a:endParaRPr lang="en-US" altLang="ja-JP" sz="2000" dirty="0">
              <a:solidFill>
                <a:srgbClr val="000000"/>
              </a:solidFill>
              <a:latin typeface="Consolas" panose="020B0609020204030204" pitchFamily="49" charset="0"/>
            </a:endParaRPr>
          </a:p>
          <a:p>
            <a:r>
              <a:rPr lang="en-US" altLang="ja-JP" sz="2000" dirty="0">
                <a:solidFill>
                  <a:srgbClr val="0000FF"/>
                </a:solidFill>
                <a:latin typeface="Consolas" panose="020B0609020204030204" pitchFamily="49" charset="0"/>
              </a:rPr>
              <a:t>#include </a:t>
            </a:r>
            <a:r>
              <a:rPr lang="en-US" altLang="ja-JP" sz="2000" dirty="0">
                <a:solidFill>
                  <a:srgbClr val="A31515"/>
                </a:solidFill>
                <a:latin typeface="Consolas" panose="020B0609020204030204" pitchFamily="49" charset="0"/>
              </a:rPr>
              <a:t>&lt;vector&gt;</a:t>
            </a:r>
            <a:endParaRPr lang="en-US" altLang="ja-JP" sz="2000" dirty="0">
              <a:solidFill>
                <a:srgbClr val="000000"/>
              </a:solidFill>
              <a:latin typeface="Consolas" panose="020B0609020204030204" pitchFamily="49" charset="0"/>
            </a:endParaRPr>
          </a:p>
          <a:p>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using</a:t>
            </a:r>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namespace</a:t>
            </a:r>
            <a:r>
              <a:rPr lang="en-US" altLang="ja-JP" sz="2000" dirty="0">
                <a:solidFill>
                  <a:srgbClr val="000000"/>
                </a:solidFill>
                <a:latin typeface="Consolas" panose="020B0609020204030204" pitchFamily="49" charset="0"/>
              </a:rPr>
              <a:t> std;</a:t>
            </a:r>
          </a:p>
          <a:p>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N, W;</a:t>
            </a:r>
          </a:p>
          <a:p>
            <a:r>
              <a:rPr lang="en-US" altLang="ja-JP" sz="2000" dirty="0">
                <a:solidFill>
                  <a:srgbClr val="000000"/>
                </a:solidFill>
                <a:latin typeface="Consolas" panose="020B0609020204030204" pitchFamily="49" charset="0"/>
              </a:rPr>
              <a:t>vector&lt;</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&gt; v, w;</a:t>
            </a:r>
          </a:p>
          <a:p>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dp</a:t>
            </a:r>
            <a:r>
              <a:rPr lang="en-US" altLang="ja-JP" sz="2000" dirty="0">
                <a:solidFill>
                  <a:srgbClr val="000000"/>
                </a:solidFill>
                <a:latin typeface="Consolas" panose="020B0609020204030204" pitchFamily="49" charset="0"/>
              </a:rPr>
              <a:t>[</a:t>
            </a:r>
            <a:r>
              <a:rPr lang="en-US" altLang="ja-JP" sz="2000" dirty="0">
                <a:solidFill>
                  <a:srgbClr val="09885A"/>
                </a:solidFill>
                <a:latin typeface="Consolas" panose="020B0609020204030204" pitchFamily="49" charset="0"/>
              </a:rPr>
              <a:t>120</a:t>
            </a:r>
            <a:r>
              <a:rPr lang="en-US" altLang="ja-JP" sz="2000" dirty="0">
                <a:solidFill>
                  <a:srgbClr val="000000"/>
                </a:solidFill>
                <a:latin typeface="Consolas" panose="020B0609020204030204" pitchFamily="49" charset="0"/>
              </a:rPr>
              <a:t>][</a:t>
            </a:r>
            <a:r>
              <a:rPr lang="en-US" altLang="ja-JP" sz="2000" dirty="0">
                <a:solidFill>
                  <a:srgbClr val="09885A"/>
                </a:solidFill>
                <a:latin typeface="Consolas" panose="020B0609020204030204" pitchFamily="49" charset="0"/>
              </a:rPr>
              <a:t>12000</a:t>
            </a:r>
            <a:r>
              <a:rPr lang="en-US" altLang="ja-JP" sz="2000" dirty="0">
                <a:solidFill>
                  <a:srgbClr val="000000"/>
                </a:solidFill>
                <a:latin typeface="Consolas" panose="020B0609020204030204" pitchFamily="49" charset="0"/>
              </a:rPr>
              <a:t>];</a:t>
            </a:r>
          </a:p>
          <a:p>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main()</a:t>
            </a:r>
          </a:p>
          <a:p>
            <a:r>
              <a:rPr lang="en-US" altLang="ja-JP" sz="2000" dirty="0">
                <a:solidFill>
                  <a:srgbClr val="000000"/>
                </a:solidFill>
                <a:latin typeface="Consolas" panose="020B0609020204030204" pitchFamily="49" charset="0"/>
              </a:rPr>
              <a:t>{</a:t>
            </a:r>
          </a:p>
          <a:p>
            <a:pPr lvl="1"/>
            <a:r>
              <a:rPr lang="en-US" altLang="ja-JP" sz="2000" dirty="0" err="1">
                <a:solidFill>
                  <a:srgbClr val="000000"/>
                </a:solidFill>
                <a:latin typeface="Consolas" panose="020B0609020204030204" pitchFamily="49" charset="0"/>
              </a:rPr>
              <a:t>cin</a:t>
            </a:r>
            <a:r>
              <a:rPr lang="en-US" altLang="ja-JP" sz="2000" dirty="0">
                <a:solidFill>
                  <a:srgbClr val="000000"/>
                </a:solidFill>
                <a:latin typeface="Consolas" panose="020B0609020204030204" pitchFamily="49" charset="0"/>
              </a:rPr>
              <a:t> &gt;&gt; N &gt;&gt; W;</a:t>
            </a:r>
          </a:p>
          <a:p>
            <a:pPr lvl="1"/>
            <a:r>
              <a:rPr lang="en-US" altLang="ja-JP" sz="2000" dirty="0">
                <a:solidFill>
                  <a:srgbClr val="0000FF"/>
                </a:solidFill>
                <a:latin typeface="Consolas" panose="020B0609020204030204" pitchFamily="49" charset="0"/>
              </a:rPr>
              <a:t>for</a:t>
            </a:r>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&lt; N;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a:t>
            </a:r>
          </a:p>
          <a:p>
            <a:pPr lvl="2"/>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vi, </a:t>
            </a:r>
            <a:r>
              <a:rPr lang="en-US" altLang="ja-JP" sz="2000" dirty="0" err="1">
                <a:solidFill>
                  <a:srgbClr val="000000"/>
                </a:solidFill>
                <a:latin typeface="Consolas" panose="020B0609020204030204" pitchFamily="49" charset="0"/>
              </a:rPr>
              <a:t>wi</a:t>
            </a:r>
            <a:r>
              <a:rPr lang="en-US" altLang="ja-JP" sz="2000" dirty="0">
                <a:solidFill>
                  <a:srgbClr val="000000"/>
                </a:solidFill>
                <a:latin typeface="Consolas" panose="020B0609020204030204" pitchFamily="49" charset="0"/>
              </a:rPr>
              <a:t>;</a:t>
            </a:r>
          </a:p>
          <a:p>
            <a:pPr lvl="2"/>
            <a:r>
              <a:rPr lang="en-US" altLang="ja-JP" sz="2000" dirty="0" err="1">
                <a:solidFill>
                  <a:srgbClr val="000000"/>
                </a:solidFill>
                <a:latin typeface="Consolas" panose="020B0609020204030204" pitchFamily="49" charset="0"/>
              </a:rPr>
              <a:t>cin</a:t>
            </a:r>
            <a:r>
              <a:rPr lang="en-US" altLang="ja-JP" sz="2000" dirty="0">
                <a:solidFill>
                  <a:srgbClr val="000000"/>
                </a:solidFill>
                <a:latin typeface="Consolas" panose="020B0609020204030204" pitchFamily="49" charset="0"/>
              </a:rPr>
              <a:t> &gt;&gt; vi &gt;&gt; </a:t>
            </a:r>
            <a:r>
              <a:rPr lang="en-US" altLang="ja-JP" sz="2000" dirty="0" err="1">
                <a:solidFill>
                  <a:srgbClr val="000000"/>
                </a:solidFill>
                <a:latin typeface="Consolas" panose="020B0609020204030204" pitchFamily="49" charset="0"/>
              </a:rPr>
              <a:t>wi</a:t>
            </a:r>
            <a:r>
              <a:rPr lang="en-US" altLang="ja-JP" sz="2000" dirty="0">
                <a:solidFill>
                  <a:srgbClr val="000000"/>
                </a:solidFill>
                <a:latin typeface="Consolas" panose="020B0609020204030204" pitchFamily="49" charset="0"/>
              </a:rPr>
              <a:t>;</a:t>
            </a:r>
          </a:p>
          <a:p>
            <a:pPr lvl="2"/>
            <a:r>
              <a:rPr lang="en-US" altLang="ja-JP" sz="2000" dirty="0" err="1">
                <a:solidFill>
                  <a:srgbClr val="000000"/>
                </a:solidFill>
                <a:latin typeface="Consolas" panose="020B0609020204030204" pitchFamily="49" charset="0"/>
              </a:rPr>
              <a:t>v.push_back</a:t>
            </a:r>
            <a:r>
              <a:rPr lang="en-US" altLang="ja-JP" sz="2000" dirty="0">
                <a:solidFill>
                  <a:srgbClr val="000000"/>
                </a:solidFill>
                <a:latin typeface="Consolas" panose="020B0609020204030204" pitchFamily="49" charset="0"/>
              </a:rPr>
              <a:t>(vi);</a:t>
            </a:r>
          </a:p>
          <a:p>
            <a:pPr lvl="2"/>
            <a:r>
              <a:rPr lang="en-US" altLang="ja-JP" sz="2000" dirty="0" err="1">
                <a:solidFill>
                  <a:srgbClr val="000000"/>
                </a:solidFill>
                <a:latin typeface="Consolas" panose="020B0609020204030204" pitchFamily="49" charset="0"/>
              </a:rPr>
              <a:t>w.push_back</a:t>
            </a:r>
            <a:r>
              <a:rPr lang="en-US" altLang="ja-JP" sz="2000" dirty="0">
                <a:solidFill>
                  <a:srgbClr val="000000"/>
                </a:solidFill>
                <a:latin typeface="Consolas" panose="020B0609020204030204" pitchFamily="49" charset="0"/>
              </a:rPr>
              <a:t>(</a:t>
            </a:r>
            <a:r>
              <a:rPr lang="en-US" altLang="ja-JP" sz="2000" dirty="0" err="1">
                <a:solidFill>
                  <a:srgbClr val="000000"/>
                </a:solidFill>
                <a:latin typeface="Consolas" panose="020B0609020204030204" pitchFamily="49" charset="0"/>
              </a:rPr>
              <a:t>wi</a:t>
            </a:r>
            <a:r>
              <a:rPr lang="en-US" altLang="ja-JP" sz="2000" dirty="0">
                <a:solidFill>
                  <a:srgbClr val="000000"/>
                </a:solidFill>
                <a:latin typeface="Consolas" panose="020B0609020204030204" pitchFamily="49" charset="0"/>
              </a:rPr>
              <a:t>);</a:t>
            </a:r>
          </a:p>
          <a:p>
            <a:pPr lvl="1"/>
            <a:r>
              <a:rPr lang="en-US" altLang="ja-JP" sz="2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923963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32EFACC-E481-4102-A118-089FF429BC6E}"/>
              </a:ext>
            </a:extLst>
          </p:cNvPr>
          <p:cNvSpPr/>
          <p:nvPr/>
        </p:nvSpPr>
        <p:spPr>
          <a:xfrm>
            <a:off x="613972" y="754612"/>
            <a:ext cx="10964056" cy="3170099"/>
          </a:xfrm>
          <a:prstGeom prst="rect">
            <a:avLst/>
          </a:prstGeom>
        </p:spPr>
        <p:txBody>
          <a:bodyPr wrap="square">
            <a:spAutoFit/>
          </a:bodyPr>
          <a:lstStyle/>
          <a:p>
            <a:pPr lvl="1"/>
            <a:r>
              <a:rPr lang="en-US" altLang="ja-JP" sz="2000" dirty="0">
                <a:solidFill>
                  <a:srgbClr val="0000FF"/>
                </a:solidFill>
                <a:latin typeface="Consolas" panose="020B0609020204030204" pitchFamily="49" charset="0"/>
              </a:rPr>
              <a:t>for</a:t>
            </a:r>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&lt; N;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a:t>
            </a:r>
          </a:p>
          <a:p>
            <a:pPr lvl="2"/>
            <a:r>
              <a:rPr lang="en-US" altLang="ja-JP" sz="2000" dirty="0">
                <a:solidFill>
                  <a:srgbClr val="0000FF"/>
                </a:solidFill>
                <a:latin typeface="Consolas" panose="020B0609020204030204" pitchFamily="49" charset="0"/>
              </a:rPr>
              <a:t>for</a:t>
            </a:r>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j =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 j &lt;= W; </a:t>
            </a:r>
            <a:r>
              <a:rPr lang="en-US" altLang="ja-JP" sz="2000" dirty="0" err="1">
                <a:solidFill>
                  <a:srgbClr val="000000"/>
                </a:solidFill>
                <a:latin typeface="Consolas" panose="020B0609020204030204" pitchFamily="49" charset="0"/>
              </a:rPr>
              <a:t>j++</a:t>
            </a:r>
            <a:r>
              <a:rPr lang="en-US" altLang="ja-JP" sz="2000" dirty="0">
                <a:solidFill>
                  <a:srgbClr val="000000"/>
                </a:solidFill>
                <a:latin typeface="Consolas" panose="020B0609020204030204" pitchFamily="49" charset="0"/>
              </a:rPr>
              <a:t>) {</a:t>
            </a:r>
          </a:p>
          <a:p>
            <a:pPr lvl="3"/>
            <a:r>
              <a:rPr lang="en-US" altLang="ja-JP" sz="2000" dirty="0" err="1">
                <a:solidFill>
                  <a:srgbClr val="000000"/>
                </a:solidFill>
                <a:latin typeface="Consolas" panose="020B0609020204030204" pitchFamily="49" charset="0"/>
              </a:rPr>
              <a:t>dp</a:t>
            </a:r>
            <a:r>
              <a:rPr lang="en-US" altLang="ja-JP" sz="2000" dirty="0">
                <a:solidFill>
                  <a:srgbClr val="000000"/>
                </a:solidFill>
                <a:latin typeface="Consolas" panose="020B0609020204030204" pitchFamily="49" charset="0"/>
              </a:rPr>
              <a:t>[</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1</a:t>
            </a:r>
            <a:r>
              <a:rPr lang="en-US" altLang="ja-JP" sz="2000" dirty="0">
                <a:solidFill>
                  <a:srgbClr val="000000"/>
                </a:solidFill>
                <a:latin typeface="Consolas" panose="020B0609020204030204" pitchFamily="49" charset="0"/>
              </a:rPr>
              <a:t>][j] = max(</a:t>
            </a:r>
            <a:r>
              <a:rPr lang="en-US" altLang="ja-JP" sz="2000" dirty="0" err="1">
                <a:solidFill>
                  <a:srgbClr val="000000"/>
                </a:solidFill>
                <a:latin typeface="Consolas" panose="020B0609020204030204" pitchFamily="49" charset="0"/>
              </a:rPr>
              <a:t>dp</a:t>
            </a:r>
            <a:r>
              <a:rPr lang="en-US" altLang="ja-JP" sz="2000" dirty="0">
                <a:solidFill>
                  <a:srgbClr val="000000"/>
                </a:solidFill>
                <a:latin typeface="Consolas" panose="020B0609020204030204" pitchFamily="49" charset="0"/>
              </a:rPr>
              <a:t>[</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1</a:t>
            </a:r>
            <a:r>
              <a:rPr lang="en-US" altLang="ja-JP" sz="2000" dirty="0">
                <a:solidFill>
                  <a:srgbClr val="000000"/>
                </a:solidFill>
                <a:latin typeface="Consolas" panose="020B0609020204030204" pitchFamily="49" charset="0"/>
              </a:rPr>
              <a:t>][j], </a:t>
            </a:r>
            <a:r>
              <a:rPr lang="en-US" altLang="ja-JP" sz="2000" dirty="0" err="1">
                <a:solidFill>
                  <a:srgbClr val="000000"/>
                </a:solidFill>
                <a:latin typeface="Consolas" panose="020B0609020204030204" pitchFamily="49" charset="0"/>
              </a:rPr>
              <a:t>dp</a:t>
            </a:r>
            <a:r>
              <a:rPr lang="en-US" altLang="ja-JP" sz="2000" dirty="0">
                <a:solidFill>
                  <a:srgbClr val="000000"/>
                </a:solidFill>
                <a:latin typeface="Consolas" panose="020B0609020204030204" pitchFamily="49" charset="0"/>
              </a:rPr>
              <a:t>[</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][j]);</a:t>
            </a:r>
          </a:p>
          <a:p>
            <a:pPr lvl="3"/>
            <a:r>
              <a:rPr lang="en-US" altLang="ja-JP" sz="2000" dirty="0" err="1">
                <a:solidFill>
                  <a:srgbClr val="000000"/>
                </a:solidFill>
                <a:latin typeface="Consolas" panose="020B0609020204030204" pitchFamily="49" charset="0"/>
              </a:rPr>
              <a:t>dp</a:t>
            </a:r>
            <a:r>
              <a:rPr lang="en-US" altLang="ja-JP" sz="2000" dirty="0">
                <a:solidFill>
                  <a:srgbClr val="000000"/>
                </a:solidFill>
                <a:latin typeface="Consolas" panose="020B0609020204030204" pitchFamily="49" charset="0"/>
              </a:rPr>
              <a:t>[</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1</a:t>
            </a:r>
            <a:r>
              <a:rPr lang="en-US" altLang="ja-JP" sz="2000" dirty="0">
                <a:solidFill>
                  <a:srgbClr val="000000"/>
                </a:solidFill>
                <a:latin typeface="Consolas" panose="020B0609020204030204" pitchFamily="49" charset="0"/>
              </a:rPr>
              <a:t>][j + w[</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 max(</a:t>
            </a:r>
            <a:r>
              <a:rPr lang="en-US" altLang="ja-JP" sz="2000" dirty="0" err="1">
                <a:solidFill>
                  <a:srgbClr val="000000"/>
                </a:solidFill>
                <a:latin typeface="Consolas" panose="020B0609020204030204" pitchFamily="49" charset="0"/>
              </a:rPr>
              <a:t>dp</a:t>
            </a:r>
            <a:r>
              <a:rPr lang="en-US" altLang="ja-JP" sz="2000" dirty="0">
                <a:solidFill>
                  <a:srgbClr val="000000"/>
                </a:solidFill>
                <a:latin typeface="Consolas" panose="020B0609020204030204" pitchFamily="49" charset="0"/>
              </a:rPr>
              <a:t>[</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1</a:t>
            </a:r>
            <a:r>
              <a:rPr lang="en-US" altLang="ja-JP" sz="2000" dirty="0">
                <a:solidFill>
                  <a:srgbClr val="000000"/>
                </a:solidFill>
                <a:latin typeface="Consolas" panose="020B0609020204030204" pitchFamily="49" charset="0"/>
              </a:rPr>
              <a:t>][j + w[</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dp</a:t>
            </a:r>
            <a:r>
              <a:rPr lang="en-US" altLang="ja-JP" sz="2000" dirty="0">
                <a:solidFill>
                  <a:srgbClr val="000000"/>
                </a:solidFill>
                <a:latin typeface="Consolas" panose="020B0609020204030204" pitchFamily="49" charset="0"/>
              </a:rPr>
              <a:t>[</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][j] + v[</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a:t>
            </a:r>
          </a:p>
          <a:p>
            <a:pPr lvl="2"/>
            <a:r>
              <a:rPr lang="en-US" altLang="ja-JP" sz="2000" dirty="0">
                <a:solidFill>
                  <a:srgbClr val="000000"/>
                </a:solidFill>
                <a:latin typeface="Consolas" panose="020B0609020204030204" pitchFamily="49" charset="0"/>
              </a:rPr>
              <a:t>}</a:t>
            </a:r>
          </a:p>
          <a:p>
            <a:pPr lvl="1"/>
            <a:r>
              <a:rPr lang="en-US" altLang="ja-JP" sz="2000" dirty="0">
                <a:solidFill>
                  <a:srgbClr val="000000"/>
                </a:solidFill>
                <a:latin typeface="Consolas" panose="020B0609020204030204" pitchFamily="49" charset="0"/>
              </a:rPr>
              <a:t>}</a:t>
            </a:r>
          </a:p>
          <a:p>
            <a:pPr lvl="1"/>
            <a:r>
              <a:rPr lang="en-US" altLang="ja-JP" sz="2000" dirty="0" err="1">
                <a:solidFill>
                  <a:srgbClr val="000000"/>
                </a:solidFill>
                <a:latin typeface="Consolas" panose="020B0609020204030204" pitchFamily="49" charset="0"/>
              </a:rPr>
              <a:t>cout</a:t>
            </a:r>
            <a:r>
              <a:rPr lang="en-US" altLang="ja-JP" sz="2000" dirty="0">
                <a:solidFill>
                  <a:srgbClr val="000000"/>
                </a:solidFill>
                <a:latin typeface="Consolas" panose="020B0609020204030204" pitchFamily="49" charset="0"/>
              </a:rPr>
              <a:t> &lt;&lt; </a:t>
            </a:r>
            <a:r>
              <a:rPr lang="en-US" altLang="ja-JP" sz="2000" dirty="0" err="1">
                <a:solidFill>
                  <a:srgbClr val="000000"/>
                </a:solidFill>
                <a:latin typeface="Consolas" panose="020B0609020204030204" pitchFamily="49" charset="0"/>
              </a:rPr>
              <a:t>dp</a:t>
            </a:r>
            <a:r>
              <a:rPr lang="en-US" altLang="ja-JP" sz="2000" dirty="0">
                <a:solidFill>
                  <a:srgbClr val="000000"/>
                </a:solidFill>
                <a:latin typeface="Consolas" panose="020B0609020204030204" pitchFamily="49" charset="0"/>
              </a:rPr>
              <a:t>[N][W] &lt;&lt; </a:t>
            </a:r>
            <a:r>
              <a:rPr lang="en-US" altLang="ja-JP" sz="2000" dirty="0" err="1">
                <a:solidFill>
                  <a:srgbClr val="000000"/>
                </a:solidFill>
                <a:latin typeface="Consolas" panose="020B0609020204030204" pitchFamily="49" charset="0"/>
              </a:rPr>
              <a:t>endl</a:t>
            </a:r>
            <a:r>
              <a:rPr lang="en-US" altLang="ja-JP" sz="2000" dirty="0">
                <a:solidFill>
                  <a:srgbClr val="000000"/>
                </a:solidFill>
                <a:latin typeface="Consolas" panose="020B0609020204030204" pitchFamily="49" charset="0"/>
              </a:rPr>
              <a:t>;</a:t>
            </a:r>
          </a:p>
          <a:p>
            <a:pPr lvl="1"/>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return</a:t>
            </a:r>
            <a:r>
              <a:rPr lang="en-US" altLang="ja-JP" sz="2000" dirty="0">
                <a:solidFill>
                  <a:srgbClr val="000000"/>
                </a:solidFill>
                <a:latin typeface="Consolas" panose="020B0609020204030204" pitchFamily="49" charset="0"/>
              </a:rPr>
              <a:t>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a:t>
            </a:r>
          </a:p>
          <a:p>
            <a:pPr lvl="0"/>
            <a:r>
              <a:rPr lang="en-US" altLang="ja-JP" sz="2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509380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1FC7CC-3165-453B-B7C3-B464D35773EE}"/>
              </a:ext>
            </a:extLst>
          </p:cNvPr>
          <p:cNvSpPr>
            <a:spLocks noGrp="1"/>
          </p:cNvSpPr>
          <p:nvPr>
            <p:ph type="title"/>
          </p:nvPr>
        </p:nvSpPr>
        <p:spPr/>
        <p:txBody>
          <a:bodyPr/>
          <a:lstStyle/>
          <a:p>
            <a:r>
              <a:rPr kumimoji="1" lang="ja-JP" altLang="en-US" dirty="0"/>
              <a:t>その他のナップサック問題</a:t>
            </a:r>
          </a:p>
        </p:txBody>
      </p:sp>
      <p:sp>
        <p:nvSpPr>
          <p:cNvPr id="3" name="コンテンツ プレースホルダー 2">
            <a:extLst>
              <a:ext uri="{FF2B5EF4-FFF2-40B4-BE49-F238E27FC236}">
                <a16:creationId xmlns:a16="http://schemas.microsoft.com/office/drawing/2014/main" id="{63477228-EBB2-4022-9501-E2406801684B}"/>
              </a:ext>
            </a:extLst>
          </p:cNvPr>
          <p:cNvSpPr>
            <a:spLocks noGrp="1"/>
          </p:cNvSpPr>
          <p:nvPr>
            <p:ph idx="1"/>
          </p:nvPr>
        </p:nvSpPr>
        <p:spPr/>
        <p:txBody>
          <a:bodyPr/>
          <a:lstStyle/>
          <a:p>
            <a:pPr marL="0" indent="0">
              <a:buNone/>
            </a:pPr>
            <a:r>
              <a:rPr kumimoji="1" lang="ja-JP" altLang="en-US" dirty="0"/>
              <a:t>制約によって様々なバリエーションがあります</a:t>
            </a:r>
            <a:endParaRPr kumimoji="1" lang="en-US" altLang="ja-JP" dirty="0"/>
          </a:p>
          <a:p>
            <a:r>
              <a:rPr lang="en-US" altLang="ja-JP" dirty="0"/>
              <a:t>N</a:t>
            </a:r>
            <a:r>
              <a:rPr lang="ja-JP" altLang="en-US" dirty="0"/>
              <a:t>≦</a:t>
            </a:r>
            <a:r>
              <a:rPr lang="en-US" altLang="ja-JP" dirty="0"/>
              <a:t>20, W</a:t>
            </a:r>
            <a:r>
              <a:rPr lang="ja-JP" altLang="en-US" dirty="0"/>
              <a:t>≦</a:t>
            </a:r>
            <a:r>
              <a:rPr lang="en-US" altLang="ja-JP" dirty="0"/>
              <a:t>10</a:t>
            </a:r>
            <a:r>
              <a:rPr lang="en-US" altLang="ja-JP" baseline="30000" dirty="0"/>
              <a:t>18</a:t>
            </a:r>
            <a:r>
              <a:rPr lang="en-US" altLang="ja-JP" dirty="0"/>
              <a:t>: DP</a:t>
            </a:r>
            <a:r>
              <a:rPr lang="ja-JP" altLang="en-US" dirty="0"/>
              <a:t>だと無理</a:t>
            </a:r>
            <a:r>
              <a:rPr lang="en-US" altLang="ja-JP" dirty="0"/>
              <a:t>. </a:t>
            </a:r>
            <a:r>
              <a:rPr lang="ja-JP" altLang="en-US" dirty="0"/>
              <a:t>単純に</a:t>
            </a:r>
            <a:r>
              <a:rPr lang="en-US" altLang="ja-JP" dirty="0"/>
              <a:t>DFS</a:t>
            </a:r>
            <a:r>
              <a:rPr lang="ja-JP" altLang="en-US" dirty="0"/>
              <a:t>なら余裕</a:t>
            </a:r>
            <a:r>
              <a:rPr lang="en-US" altLang="ja-JP" dirty="0"/>
              <a:t>.</a:t>
            </a:r>
          </a:p>
          <a:p>
            <a:r>
              <a:rPr lang="en-US" altLang="ja-JP" dirty="0"/>
              <a:t>N</a:t>
            </a:r>
            <a:r>
              <a:rPr lang="ja-JP" altLang="en-US" dirty="0"/>
              <a:t>≦</a:t>
            </a:r>
            <a:r>
              <a:rPr lang="en-US" altLang="ja-JP" dirty="0"/>
              <a:t>40, W</a:t>
            </a:r>
            <a:r>
              <a:rPr lang="ja-JP" altLang="en-US" dirty="0"/>
              <a:t>≦</a:t>
            </a:r>
            <a:r>
              <a:rPr lang="en-US" altLang="ja-JP" dirty="0"/>
              <a:t>10</a:t>
            </a:r>
            <a:r>
              <a:rPr lang="en-US" altLang="ja-JP" baseline="30000" dirty="0"/>
              <a:t>18</a:t>
            </a:r>
            <a:r>
              <a:rPr lang="en-US" altLang="ja-JP" dirty="0"/>
              <a:t>: </a:t>
            </a:r>
            <a:r>
              <a:rPr lang="ja-JP" altLang="en-US" dirty="0"/>
              <a:t>半分全列挙とよばれるテクニックを使う</a:t>
            </a:r>
            <a:endParaRPr lang="en-US" altLang="ja-JP" dirty="0"/>
          </a:p>
          <a:p>
            <a:r>
              <a:rPr lang="en-US" altLang="ja-JP" dirty="0"/>
              <a:t>N</a:t>
            </a:r>
            <a:r>
              <a:rPr lang="ja-JP" altLang="en-US" dirty="0"/>
              <a:t>≦</a:t>
            </a:r>
            <a:r>
              <a:rPr lang="en-US" altLang="ja-JP" dirty="0"/>
              <a:t>100, W</a:t>
            </a:r>
            <a:r>
              <a:rPr lang="ja-JP" altLang="en-US" dirty="0"/>
              <a:t>≦</a:t>
            </a:r>
            <a:r>
              <a:rPr lang="en-US" altLang="ja-JP" dirty="0"/>
              <a:t>10</a:t>
            </a:r>
            <a:r>
              <a:rPr lang="en-US" altLang="ja-JP" baseline="30000" dirty="0"/>
              <a:t>9</a:t>
            </a:r>
            <a:r>
              <a:rPr lang="en-US" altLang="ja-JP" dirty="0"/>
              <a:t>, vi</a:t>
            </a:r>
            <a:r>
              <a:rPr lang="ja-JP" altLang="en-US" dirty="0"/>
              <a:t>≦</a:t>
            </a:r>
            <a:r>
              <a:rPr lang="en-US" altLang="ja-JP" dirty="0"/>
              <a:t>100: </a:t>
            </a:r>
            <a:r>
              <a:rPr lang="en-US" altLang="ja-JP" dirty="0" err="1"/>
              <a:t>dp</a:t>
            </a:r>
            <a:r>
              <a:rPr lang="ja-JP" altLang="en-US" dirty="0"/>
              <a:t>テーブルの持ち方を変える</a:t>
            </a:r>
            <a:endParaRPr lang="en-US" altLang="ja-JP" dirty="0"/>
          </a:p>
          <a:p>
            <a:endParaRPr lang="en-US" altLang="ja-JP" dirty="0"/>
          </a:p>
          <a:p>
            <a:pPr marL="0" indent="0">
              <a:buNone/>
            </a:pPr>
            <a:r>
              <a:rPr lang="ja-JP" altLang="en-US" dirty="0"/>
              <a:t>問題設定にも様々なバリエーションがあります</a:t>
            </a:r>
            <a:endParaRPr lang="en-US" altLang="ja-JP" dirty="0"/>
          </a:p>
          <a:p>
            <a:r>
              <a:rPr lang="ja-JP" altLang="en-US" dirty="0"/>
              <a:t>個数制限なしナップサック問題</a:t>
            </a:r>
            <a:r>
              <a:rPr lang="en-US" altLang="ja-JP" dirty="0"/>
              <a:t>: </a:t>
            </a:r>
            <a:r>
              <a:rPr lang="ja-JP" altLang="en-US" dirty="0"/>
              <a:t>同じ品物を複数回選べる</a:t>
            </a:r>
            <a:endParaRPr lang="en-US" altLang="ja-JP" dirty="0"/>
          </a:p>
          <a:p>
            <a:r>
              <a:rPr lang="ja-JP" altLang="en-US" dirty="0"/>
              <a:t>個数制約付きナップサック問題</a:t>
            </a:r>
            <a:r>
              <a:rPr lang="en-US" altLang="ja-JP" dirty="0"/>
              <a:t>: </a:t>
            </a:r>
            <a:r>
              <a:rPr lang="ja-JP" altLang="en-US" dirty="0"/>
              <a:t>「品物</a:t>
            </a:r>
            <a:r>
              <a:rPr lang="en-US" altLang="ja-JP" dirty="0" err="1"/>
              <a:t>i</a:t>
            </a:r>
            <a:r>
              <a:rPr lang="ja-JP" altLang="en-US" dirty="0"/>
              <a:t>は</a:t>
            </a:r>
            <a:r>
              <a:rPr lang="en-US" altLang="ja-JP" dirty="0"/>
              <a:t>m</a:t>
            </a:r>
            <a:r>
              <a:rPr lang="en-US" altLang="ja-JP" baseline="-25000" dirty="0"/>
              <a:t>i</a:t>
            </a:r>
            <a:r>
              <a:rPr lang="ja-JP" altLang="en-US" dirty="0"/>
              <a:t>個まで選べる」</a:t>
            </a:r>
            <a:endParaRPr lang="en-US" altLang="ja-JP" dirty="0"/>
          </a:p>
        </p:txBody>
      </p:sp>
    </p:spTree>
    <p:extLst>
      <p:ext uri="{BB962C8B-B14F-4D97-AF65-F5344CB8AC3E}">
        <p14:creationId xmlns:p14="http://schemas.microsoft.com/office/powerpoint/2010/main" val="1381428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579C39B-86B9-489F-B63C-772882257C47}"/>
              </a:ext>
            </a:extLst>
          </p:cNvPr>
          <p:cNvSpPr txBox="1"/>
          <p:nvPr/>
        </p:nvSpPr>
        <p:spPr>
          <a:xfrm>
            <a:off x="557135" y="751344"/>
            <a:ext cx="2036164" cy="267765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800" dirty="0"/>
              <a:t>入力</a:t>
            </a:r>
            <a:r>
              <a:rPr lang="en-US" altLang="ja-JP" sz="2800" dirty="0"/>
              <a:t>:</a:t>
            </a:r>
            <a:endParaRPr kumimoji="1" lang="en-US" altLang="ja-JP" sz="2800" dirty="0"/>
          </a:p>
          <a:p>
            <a:r>
              <a:rPr kumimoji="1" lang="en-US" altLang="ja-JP" sz="2800" dirty="0"/>
              <a:t>N W</a:t>
            </a:r>
          </a:p>
          <a:p>
            <a:r>
              <a:rPr kumimoji="1" lang="en-US" altLang="ja-JP" sz="2800" dirty="0"/>
              <a:t>v</a:t>
            </a:r>
            <a:r>
              <a:rPr kumimoji="1" lang="en-US" altLang="ja-JP" sz="2800" baseline="-25000" dirty="0"/>
              <a:t>0</a:t>
            </a:r>
            <a:r>
              <a:rPr kumimoji="1" lang="en-US" altLang="ja-JP" sz="2800" dirty="0"/>
              <a:t> w</a:t>
            </a:r>
            <a:r>
              <a:rPr kumimoji="1" lang="en-US" altLang="ja-JP" sz="2800" baseline="-25000" dirty="0"/>
              <a:t>0</a:t>
            </a:r>
          </a:p>
          <a:p>
            <a:r>
              <a:rPr lang="en-US" altLang="ja-JP" sz="2800" dirty="0"/>
              <a:t>v</a:t>
            </a:r>
            <a:r>
              <a:rPr lang="en-US" altLang="ja-JP" sz="2800" baseline="-25000" dirty="0"/>
              <a:t>1</a:t>
            </a:r>
            <a:r>
              <a:rPr lang="en-US" altLang="ja-JP" sz="2800" dirty="0"/>
              <a:t> w</a:t>
            </a:r>
            <a:r>
              <a:rPr lang="en-US" altLang="ja-JP" sz="2800" baseline="-25000" dirty="0"/>
              <a:t>1</a:t>
            </a:r>
          </a:p>
          <a:p>
            <a:r>
              <a:rPr kumimoji="1" lang="en-US" altLang="ja-JP" sz="2800" dirty="0"/>
              <a:t>…</a:t>
            </a:r>
          </a:p>
          <a:p>
            <a:r>
              <a:rPr lang="en-US" altLang="ja-JP" sz="2800" dirty="0"/>
              <a:t>v</a:t>
            </a:r>
            <a:r>
              <a:rPr lang="en-US" altLang="ja-JP" sz="2800" baseline="-25000" dirty="0"/>
              <a:t>N-1</a:t>
            </a:r>
            <a:r>
              <a:rPr lang="en-US" altLang="ja-JP" sz="2800" dirty="0"/>
              <a:t> w</a:t>
            </a:r>
            <a:r>
              <a:rPr lang="en-US" altLang="ja-JP" sz="2800" baseline="-25000" dirty="0"/>
              <a:t>N-1</a:t>
            </a:r>
            <a:endParaRPr kumimoji="1" lang="ja-JP" altLang="en-US" sz="2800" baseline="-25000" dirty="0"/>
          </a:p>
        </p:txBody>
      </p:sp>
      <p:sp>
        <p:nvSpPr>
          <p:cNvPr id="5" name="テキスト ボックス 4">
            <a:extLst>
              <a:ext uri="{FF2B5EF4-FFF2-40B4-BE49-F238E27FC236}">
                <a16:creationId xmlns:a16="http://schemas.microsoft.com/office/drawing/2014/main" id="{734482C3-524C-46F8-B9A3-32F4F3637BD8}"/>
              </a:ext>
            </a:extLst>
          </p:cNvPr>
          <p:cNvSpPr txBox="1"/>
          <p:nvPr/>
        </p:nvSpPr>
        <p:spPr>
          <a:xfrm>
            <a:off x="557136" y="3859887"/>
            <a:ext cx="2875612" cy="224676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800" dirty="0"/>
              <a:t>制約</a:t>
            </a:r>
            <a:r>
              <a:rPr lang="en-US" altLang="ja-JP" sz="2800" dirty="0"/>
              <a:t>:</a:t>
            </a:r>
          </a:p>
          <a:p>
            <a:r>
              <a:rPr lang="en-US" altLang="ja-JP" sz="2800" dirty="0"/>
              <a:t>1 ≤ N ≤ 100</a:t>
            </a:r>
          </a:p>
          <a:p>
            <a:r>
              <a:rPr lang="en-US" altLang="ja-JP" sz="2800" dirty="0"/>
              <a:t>1 ≤ v</a:t>
            </a:r>
            <a:r>
              <a:rPr lang="en-US" altLang="ja-JP" sz="2800" baseline="-25000" dirty="0"/>
              <a:t>i </a:t>
            </a:r>
            <a:r>
              <a:rPr lang="en-US" altLang="ja-JP" sz="2800" dirty="0"/>
              <a:t>≤ 1000</a:t>
            </a:r>
          </a:p>
          <a:p>
            <a:r>
              <a:rPr lang="en-US" altLang="ja-JP" sz="2800" dirty="0"/>
              <a:t>1 ≤ </a:t>
            </a:r>
            <a:r>
              <a:rPr lang="en-US" altLang="ja-JP" sz="2800" dirty="0" err="1"/>
              <a:t>w</a:t>
            </a:r>
            <a:r>
              <a:rPr lang="en-US" altLang="ja-JP" sz="2800" baseline="-25000" dirty="0" err="1"/>
              <a:t>i</a:t>
            </a:r>
            <a:r>
              <a:rPr lang="en-US" altLang="ja-JP" sz="2800" dirty="0"/>
              <a:t> ≤ 1000</a:t>
            </a:r>
          </a:p>
          <a:p>
            <a:r>
              <a:rPr lang="en-US" altLang="ja-JP" sz="2800" dirty="0"/>
              <a:t>1 ≤ W ≤ 10000</a:t>
            </a:r>
            <a:endParaRPr kumimoji="1" lang="ja-JP" altLang="en-US" sz="2800" dirty="0"/>
          </a:p>
        </p:txBody>
      </p:sp>
      <p:pic>
        <p:nvPicPr>
          <p:cNvPr id="8" name="グラフィックス 7">
            <a:extLst>
              <a:ext uri="{FF2B5EF4-FFF2-40B4-BE49-F238E27FC236}">
                <a16:creationId xmlns:a16="http://schemas.microsoft.com/office/drawing/2014/main" id="{07381448-3C77-4F3E-ABDD-915EBCF92C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3381" y="3166555"/>
            <a:ext cx="2094095" cy="3075013"/>
          </a:xfrm>
          <a:prstGeom prst="rect">
            <a:avLst/>
          </a:prstGeom>
        </p:spPr>
      </p:pic>
      <p:sp>
        <p:nvSpPr>
          <p:cNvPr id="9" name="テキスト ボックス 8">
            <a:extLst>
              <a:ext uri="{FF2B5EF4-FFF2-40B4-BE49-F238E27FC236}">
                <a16:creationId xmlns:a16="http://schemas.microsoft.com/office/drawing/2014/main" id="{DE45376E-2FC6-4203-9EBE-87B1044AFE44}"/>
              </a:ext>
            </a:extLst>
          </p:cNvPr>
          <p:cNvSpPr txBox="1"/>
          <p:nvPr/>
        </p:nvSpPr>
        <p:spPr>
          <a:xfrm>
            <a:off x="3181898" y="751344"/>
            <a:ext cx="2208550" cy="2677656"/>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800" dirty="0"/>
              <a:t>入力</a:t>
            </a:r>
            <a:r>
              <a:rPr lang="en-US" altLang="ja-JP" dirty="0"/>
              <a:t>(</a:t>
            </a:r>
            <a:r>
              <a:rPr lang="ja-JP" altLang="en-US" dirty="0"/>
              <a:t>蟻本より</a:t>
            </a:r>
            <a:r>
              <a:rPr lang="en-US" altLang="ja-JP" dirty="0"/>
              <a:t>)</a:t>
            </a:r>
            <a:r>
              <a:rPr lang="en-US" altLang="ja-JP" sz="2800" dirty="0"/>
              <a:t>:</a:t>
            </a:r>
            <a:endParaRPr kumimoji="1" lang="en-US" altLang="ja-JP" sz="2800" dirty="0"/>
          </a:p>
          <a:p>
            <a:r>
              <a:rPr kumimoji="1" lang="en-US" altLang="ja-JP" sz="2800" dirty="0"/>
              <a:t>4 5</a:t>
            </a:r>
            <a:br>
              <a:rPr kumimoji="1" lang="en-US" altLang="ja-JP" sz="2800" dirty="0"/>
            </a:br>
            <a:r>
              <a:rPr kumimoji="1" lang="en-US" altLang="ja-JP" sz="2800" dirty="0"/>
              <a:t>3 2</a:t>
            </a:r>
            <a:br>
              <a:rPr lang="en-US" altLang="ja-JP" sz="2800" dirty="0"/>
            </a:br>
            <a:r>
              <a:rPr lang="en-US" altLang="ja-JP" sz="2800" dirty="0"/>
              <a:t>2 1</a:t>
            </a:r>
            <a:br>
              <a:rPr lang="en-US" altLang="ja-JP" sz="2800" dirty="0"/>
            </a:br>
            <a:r>
              <a:rPr lang="en-US" altLang="ja-JP" sz="2800" dirty="0"/>
              <a:t>4 3</a:t>
            </a:r>
          </a:p>
          <a:p>
            <a:r>
              <a:rPr lang="en-US" altLang="ja-JP" sz="2800" dirty="0"/>
              <a:t>2 2</a:t>
            </a:r>
          </a:p>
        </p:txBody>
      </p:sp>
      <p:sp>
        <p:nvSpPr>
          <p:cNvPr id="10" name="テキスト ボックス 9">
            <a:extLst>
              <a:ext uri="{FF2B5EF4-FFF2-40B4-BE49-F238E27FC236}">
                <a16:creationId xmlns:a16="http://schemas.microsoft.com/office/drawing/2014/main" id="{13F6499F-ADC8-4B4B-8F9B-4794AC50DBCC}"/>
              </a:ext>
            </a:extLst>
          </p:cNvPr>
          <p:cNvSpPr txBox="1"/>
          <p:nvPr/>
        </p:nvSpPr>
        <p:spPr>
          <a:xfrm>
            <a:off x="5936106" y="751344"/>
            <a:ext cx="2208550" cy="954107"/>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800" dirty="0"/>
              <a:t>出力</a:t>
            </a:r>
            <a:r>
              <a:rPr lang="en-US" altLang="ja-JP" sz="2800" dirty="0"/>
              <a:t>:</a:t>
            </a:r>
            <a:endParaRPr kumimoji="1" lang="en-US" altLang="ja-JP" sz="2800" dirty="0"/>
          </a:p>
          <a:p>
            <a:r>
              <a:rPr lang="en-US" altLang="ja-JP" sz="2800" dirty="0"/>
              <a:t>7</a:t>
            </a:r>
          </a:p>
        </p:txBody>
      </p:sp>
      <p:sp>
        <p:nvSpPr>
          <p:cNvPr id="11" name="テキスト ボックス 10">
            <a:extLst>
              <a:ext uri="{FF2B5EF4-FFF2-40B4-BE49-F238E27FC236}">
                <a16:creationId xmlns:a16="http://schemas.microsoft.com/office/drawing/2014/main" id="{0F13AF0C-27CF-4C38-AB1C-B5F1CF92EF2E}"/>
              </a:ext>
            </a:extLst>
          </p:cNvPr>
          <p:cNvSpPr txBox="1"/>
          <p:nvPr/>
        </p:nvSpPr>
        <p:spPr>
          <a:xfrm>
            <a:off x="5684043" y="5466665"/>
            <a:ext cx="1852769" cy="584775"/>
          </a:xfrm>
          <a:prstGeom prst="rect">
            <a:avLst/>
          </a:prstGeom>
          <a:noFill/>
        </p:spPr>
        <p:txBody>
          <a:bodyPr wrap="square" rtlCol="0">
            <a:spAutoFit/>
          </a:bodyPr>
          <a:lstStyle/>
          <a:p>
            <a:r>
              <a:rPr kumimoji="1" lang="ja-JP" altLang="en-US" sz="3200" dirty="0"/>
              <a:t>容量</a:t>
            </a:r>
            <a:r>
              <a:rPr kumimoji="1" lang="en-US" altLang="ja-JP" sz="3200" dirty="0"/>
              <a:t>: 5g</a:t>
            </a:r>
            <a:endParaRPr kumimoji="1" lang="ja-JP" altLang="en-US" sz="3200" dirty="0"/>
          </a:p>
        </p:txBody>
      </p:sp>
      <p:sp>
        <p:nvSpPr>
          <p:cNvPr id="12" name="正方形/長方形 11">
            <a:extLst>
              <a:ext uri="{FF2B5EF4-FFF2-40B4-BE49-F238E27FC236}">
                <a16:creationId xmlns:a16="http://schemas.microsoft.com/office/drawing/2014/main" id="{D8ADADA6-529C-4F6F-890A-F3068DB4E5B7}"/>
              </a:ext>
            </a:extLst>
          </p:cNvPr>
          <p:cNvSpPr/>
          <p:nvPr/>
        </p:nvSpPr>
        <p:spPr>
          <a:xfrm>
            <a:off x="9189613" y="2636940"/>
            <a:ext cx="1573326" cy="6727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latin typeface="MS Gothic" panose="020B0609070205080204" pitchFamily="49" charset="-128"/>
                <a:ea typeface="MS Gothic" panose="020B0609070205080204" pitchFamily="49" charset="-128"/>
              </a:rPr>
              <a:t>\3, 2g</a:t>
            </a:r>
            <a:endParaRPr kumimoji="1" lang="ja-JP" altLang="en-US" sz="3200" dirty="0">
              <a:latin typeface="MS Gothic" panose="020B0609070205080204" pitchFamily="49" charset="-128"/>
              <a:ea typeface="MS Gothic" panose="020B0609070205080204" pitchFamily="49" charset="-128"/>
            </a:endParaRPr>
          </a:p>
        </p:txBody>
      </p:sp>
      <p:sp>
        <p:nvSpPr>
          <p:cNvPr id="13" name="正方形/長方形 12">
            <a:extLst>
              <a:ext uri="{FF2B5EF4-FFF2-40B4-BE49-F238E27FC236}">
                <a16:creationId xmlns:a16="http://schemas.microsoft.com/office/drawing/2014/main" id="{FC34772B-4F35-4EB3-B026-8FF572D281AE}"/>
              </a:ext>
            </a:extLst>
          </p:cNvPr>
          <p:cNvSpPr/>
          <p:nvPr/>
        </p:nvSpPr>
        <p:spPr>
          <a:xfrm>
            <a:off x="9189613" y="3582569"/>
            <a:ext cx="1573326" cy="6727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3200" dirty="0">
                <a:latin typeface="MS Gothic" panose="020B0609070205080204" pitchFamily="49" charset="-128"/>
                <a:ea typeface="MS Gothic" panose="020B0609070205080204" pitchFamily="49" charset="-128"/>
              </a:rPr>
              <a:t>\2, 1g</a:t>
            </a:r>
            <a:endParaRPr kumimoji="1" lang="ja-JP" altLang="en-US" sz="3200" dirty="0">
              <a:latin typeface="MS Gothic" panose="020B0609070205080204" pitchFamily="49" charset="-128"/>
              <a:ea typeface="MS Gothic" panose="020B0609070205080204" pitchFamily="49" charset="-128"/>
            </a:endParaRPr>
          </a:p>
        </p:txBody>
      </p:sp>
      <p:sp>
        <p:nvSpPr>
          <p:cNvPr id="14" name="正方形/長方形 13">
            <a:extLst>
              <a:ext uri="{FF2B5EF4-FFF2-40B4-BE49-F238E27FC236}">
                <a16:creationId xmlns:a16="http://schemas.microsoft.com/office/drawing/2014/main" id="{667BDA29-90BA-41B1-B895-0C4B28117753}"/>
              </a:ext>
            </a:extLst>
          </p:cNvPr>
          <p:cNvSpPr/>
          <p:nvPr/>
        </p:nvSpPr>
        <p:spPr>
          <a:xfrm>
            <a:off x="9189613" y="4516625"/>
            <a:ext cx="1573326" cy="67272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3200" dirty="0">
                <a:latin typeface="MS Gothic" panose="020B0609070205080204" pitchFamily="49" charset="-128"/>
                <a:ea typeface="MS Gothic" panose="020B0609070205080204" pitchFamily="49" charset="-128"/>
              </a:rPr>
              <a:t>\4, 3g</a:t>
            </a:r>
            <a:endParaRPr kumimoji="1" lang="ja-JP" altLang="en-US" sz="3200" dirty="0">
              <a:latin typeface="MS Gothic" panose="020B0609070205080204" pitchFamily="49" charset="-128"/>
              <a:ea typeface="MS Gothic" panose="020B0609070205080204" pitchFamily="49" charset="-128"/>
            </a:endParaRPr>
          </a:p>
        </p:txBody>
      </p:sp>
      <p:sp>
        <p:nvSpPr>
          <p:cNvPr id="15" name="正方形/長方形 14">
            <a:extLst>
              <a:ext uri="{FF2B5EF4-FFF2-40B4-BE49-F238E27FC236}">
                <a16:creationId xmlns:a16="http://schemas.microsoft.com/office/drawing/2014/main" id="{E3F9485A-6B42-4C9E-A920-0502AC0E24DE}"/>
              </a:ext>
            </a:extLst>
          </p:cNvPr>
          <p:cNvSpPr/>
          <p:nvPr/>
        </p:nvSpPr>
        <p:spPr>
          <a:xfrm>
            <a:off x="9189613" y="5492977"/>
            <a:ext cx="1573326" cy="6727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3200" dirty="0">
                <a:latin typeface="MS Gothic" panose="020B0609070205080204" pitchFamily="49" charset="-128"/>
                <a:ea typeface="MS Gothic" panose="020B0609070205080204" pitchFamily="49" charset="-128"/>
              </a:rPr>
              <a:t>\2, 2g</a:t>
            </a:r>
            <a:endParaRPr kumimoji="1" lang="ja-JP" altLang="en-US" sz="3200" dirty="0">
              <a:latin typeface="MS Gothic" panose="020B0609070205080204" pitchFamily="49" charset="-128"/>
              <a:ea typeface="MS Gothic" panose="020B0609070205080204" pitchFamily="49" charset="-128"/>
            </a:endParaRPr>
          </a:p>
        </p:txBody>
      </p:sp>
      <p:sp>
        <p:nvSpPr>
          <p:cNvPr id="21" name="フリーフォーム: 図形 20">
            <a:extLst>
              <a:ext uri="{FF2B5EF4-FFF2-40B4-BE49-F238E27FC236}">
                <a16:creationId xmlns:a16="http://schemas.microsoft.com/office/drawing/2014/main" id="{57EF943E-A7F4-42AB-BCBB-78343DAB35AA}"/>
              </a:ext>
            </a:extLst>
          </p:cNvPr>
          <p:cNvSpPr/>
          <p:nvPr/>
        </p:nvSpPr>
        <p:spPr>
          <a:xfrm>
            <a:off x="6655633" y="2383340"/>
            <a:ext cx="2495862" cy="629683"/>
          </a:xfrm>
          <a:custGeom>
            <a:avLst/>
            <a:gdLst>
              <a:gd name="connsiteX0" fmla="*/ 2495862 w 2495862"/>
              <a:gd name="connsiteY0" fmla="*/ 592208 h 629683"/>
              <a:gd name="connsiteX1" fmla="*/ 1056806 w 2495862"/>
              <a:gd name="connsiteY1" fmla="*/ 96 h 629683"/>
              <a:gd name="connsiteX2" fmla="*/ 0 w 2495862"/>
              <a:gd name="connsiteY2" fmla="*/ 629683 h 629683"/>
            </a:gdLst>
            <a:ahLst/>
            <a:cxnLst>
              <a:cxn ang="0">
                <a:pos x="connsiteX0" y="connsiteY0"/>
              </a:cxn>
              <a:cxn ang="0">
                <a:pos x="connsiteX1" y="connsiteY1"/>
              </a:cxn>
              <a:cxn ang="0">
                <a:pos x="connsiteX2" y="connsiteY2"/>
              </a:cxn>
            </a:cxnLst>
            <a:rect l="l" t="t" r="r" b="b"/>
            <a:pathLst>
              <a:path w="2495862" h="629683">
                <a:moveTo>
                  <a:pt x="2495862" y="592208"/>
                </a:moveTo>
                <a:cubicBezTo>
                  <a:pt x="1984322" y="293029"/>
                  <a:pt x="1472783" y="-6150"/>
                  <a:pt x="1056806" y="96"/>
                </a:cubicBezTo>
                <a:cubicBezTo>
                  <a:pt x="640829" y="6342"/>
                  <a:pt x="320414" y="318012"/>
                  <a:pt x="0" y="629683"/>
                </a:cubicBezTo>
              </a:path>
            </a:pathLst>
          </a:custGeom>
          <a:ln w="381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2" name="二等辺三角形 21">
            <a:extLst>
              <a:ext uri="{FF2B5EF4-FFF2-40B4-BE49-F238E27FC236}">
                <a16:creationId xmlns:a16="http://schemas.microsoft.com/office/drawing/2014/main" id="{E13262A4-C42E-4ADD-8E12-D0FA0341CBD2}"/>
              </a:ext>
            </a:extLst>
          </p:cNvPr>
          <p:cNvSpPr/>
          <p:nvPr/>
        </p:nvSpPr>
        <p:spPr>
          <a:xfrm rot="13500000">
            <a:off x="6594476" y="2881325"/>
            <a:ext cx="174625" cy="26183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フリーフォーム: 図形 22">
            <a:extLst>
              <a:ext uri="{FF2B5EF4-FFF2-40B4-BE49-F238E27FC236}">
                <a16:creationId xmlns:a16="http://schemas.microsoft.com/office/drawing/2014/main" id="{FC21DD02-44AF-44C9-80E8-58133D6F9B00}"/>
              </a:ext>
            </a:extLst>
          </p:cNvPr>
          <p:cNvSpPr/>
          <p:nvPr/>
        </p:nvSpPr>
        <p:spPr>
          <a:xfrm>
            <a:off x="6902450" y="2677844"/>
            <a:ext cx="2247900" cy="1259156"/>
          </a:xfrm>
          <a:custGeom>
            <a:avLst/>
            <a:gdLst>
              <a:gd name="connsiteX0" fmla="*/ 2247900 w 2247900"/>
              <a:gd name="connsiteY0" fmla="*/ 1259156 h 1259156"/>
              <a:gd name="connsiteX1" fmla="*/ 1168400 w 2247900"/>
              <a:gd name="connsiteY1" fmla="*/ 33606 h 1259156"/>
              <a:gd name="connsiteX2" fmla="*/ 0 w 2247900"/>
              <a:gd name="connsiteY2" fmla="*/ 465406 h 1259156"/>
            </a:gdLst>
            <a:ahLst/>
            <a:cxnLst>
              <a:cxn ang="0">
                <a:pos x="connsiteX0" y="connsiteY0"/>
              </a:cxn>
              <a:cxn ang="0">
                <a:pos x="connsiteX1" y="connsiteY1"/>
              </a:cxn>
              <a:cxn ang="0">
                <a:pos x="connsiteX2" y="connsiteY2"/>
              </a:cxn>
            </a:cxnLst>
            <a:rect l="l" t="t" r="r" b="b"/>
            <a:pathLst>
              <a:path w="2247900" h="1259156">
                <a:moveTo>
                  <a:pt x="2247900" y="1259156"/>
                </a:moveTo>
                <a:cubicBezTo>
                  <a:pt x="1895475" y="712527"/>
                  <a:pt x="1543050" y="165898"/>
                  <a:pt x="1168400" y="33606"/>
                </a:cubicBezTo>
                <a:cubicBezTo>
                  <a:pt x="793750" y="-98686"/>
                  <a:pt x="396875" y="183360"/>
                  <a:pt x="0" y="465406"/>
                </a:cubicBezTo>
              </a:path>
            </a:pathLst>
          </a:custGeom>
          <a:ln w="381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4" name="二等辺三角形 23">
            <a:extLst>
              <a:ext uri="{FF2B5EF4-FFF2-40B4-BE49-F238E27FC236}">
                <a16:creationId xmlns:a16="http://schemas.microsoft.com/office/drawing/2014/main" id="{D1FE7C0F-F920-4ACA-9018-9C286CA48FE9}"/>
              </a:ext>
            </a:extLst>
          </p:cNvPr>
          <p:cNvSpPr/>
          <p:nvPr/>
        </p:nvSpPr>
        <p:spPr>
          <a:xfrm rot="13500000">
            <a:off x="6841295" y="3035638"/>
            <a:ext cx="174625" cy="26183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 name="フリーフォーム: 図形 24">
            <a:extLst>
              <a:ext uri="{FF2B5EF4-FFF2-40B4-BE49-F238E27FC236}">
                <a16:creationId xmlns:a16="http://schemas.microsoft.com/office/drawing/2014/main" id="{ABE6F1E8-DDE7-4E08-A616-5899328778B4}"/>
              </a:ext>
            </a:extLst>
          </p:cNvPr>
          <p:cNvSpPr/>
          <p:nvPr/>
        </p:nvSpPr>
        <p:spPr>
          <a:xfrm>
            <a:off x="6445250" y="2057013"/>
            <a:ext cx="2736850" cy="3784987"/>
          </a:xfrm>
          <a:custGeom>
            <a:avLst/>
            <a:gdLst>
              <a:gd name="connsiteX0" fmla="*/ 2736850 w 2736850"/>
              <a:gd name="connsiteY0" fmla="*/ 3784987 h 3784987"/>
              <a:gd name="connsiteX1" fmla="*/ 1295400 w 2736850"/>
              <a:gd name="connsiteY1" fmla="*/ 159137 h 3784987"/>
              <a:gd name="connsiteX2" fmla="*/ 0 w 2736850"/>
              <a:gd name="connsiteY2" fmla="*/ 984637 h 3784987"/>
            </a:gdLst>
            <a:ahLst/>
            <a:cxnLst>
              <a:cxn ang="0">
                <a:pos x="connsiteX0" y="connsiteY0"/>
              </a:cxn>
              <a:cxn ang="0">
                <a:pos x="connsiteX1" y="connsiteY1"/>
              </a:cxn>
              <a:cxn ang="0">
                <a:pos x="connsiteX2" y="connsiteY2"/>
              </a:cxn>
            </a:cxnLst>
            <a:rect l="l" t="t" r="r" b="b"/>
            <a:pathLst>
              <a:path w="2736850" h="3784987">
                <a:moveTo>
                  <a:pt x="2736850" y="3784987"/>
                </a:moveTo>
                <a:cubicBezTo>
                  <a:pt x="2244196" y="2205424"/>
                  <a:pt x="1751542" y="625862"/>
                  <a:pt x="1295400" y="159137"/>
                </a:cubicBezTo>
                <a:cubicBezTo>
                  <a:pt x="839258" y="-307588"/>
                  <a:pt x="419629" y="338524"/>
                  <a:pt x="0" y="984637"/>
                </a:cubicBezTo>
              </a:path>
            </a:pathLst>
          </a:custGeom>
          <a:ln w="38100"/>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6" name="二等辺三角形 25">
            <a:extLst>
              <a:ext uri="{FF2B5EF4-FFF2-40B4-BE49-F238E27FC236}">
                <a16:creationId xmlns:a16="http://schemas.microsoft.com/office/drawing/2014/main" id="{1FD77F35-C651-423D-911B-FD40034E9359}"/>
              </a:ext>
            </a:extLst>
          </p:cNvPr>
          <p:cNvSpPr/>
          <p:nvPr/>
        </p:nvSpPr>
        <p:spPr>
          <a:xfrm rot="12600000">
            <a:off x="6399050" y="2859857"/>
            <a:ext cx="174625" cy="26183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4556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5EB0F5-6A06-42C4-8978-2521D686FB4A}"/>
              </a:ext>
            </a:extLst>
          </p:cNvPr>
          <p:cNvSpPr>
            <a:spLocks noGrp="1"/>
          </p:cNvSpPr>
          <p:nvPr>
            <p:ph type="title"/>
          </p:nvPr>
        </p:nvSpPr>
        <p:spPr/>
        <p:txBody>
          <a:bodyPr/>
          <a:lstStyle/>
          <a:p>
            <a:r>
              <a:rPr kumimoji="1" lang="en-US" altLang="ja-JP" dirty="0"/>
              <a:t>(</a:t>
            </a:r>
            <a:r>
              <a:rPr kumimoji="1" lang="ja-JP" altLang="en-US" dirty="0"/>
              <a:t>余談</a:t>
            </a:r>
            <a:r>
              <a:rPr kumimoji="1" lang="en-US" altLang="ja-JP" dirty="0"/>
              <a:t>)01</a:t>
            </a:r>
            <a:r>
              <a:rPr kumimoji="1" lang="ja-JP" altLang="en-US" dirty="0"/>
              <a:t>でないナップサック問題</a:t>
            </a:r>
          </a:p>
        </p:txBody>
      </p:sp>
      <p:sp>
        <p:nvSpPr>
          <p:cNvPr id="3" name="コンテンツ プレースホルダー 2">
            <a:extLst>
              <a:ext uri="{FF2B5EF4-FFF2-40B4-BE49-F238E27FC236}">
                <a16:creationId xmlns:a16="http://schemas.microsoft.com/office/drawing/2014/main" id="{AD4E3E2B-8E8B-42EC-986A-72001F779926}"/>
              </a:ext>
            </a:extLst>
          </p:cNvPr>
          <p:cNvSpPr>
            <a:spLocks noGrp="1"/>
          </p:cNvSpPr>
          <p:nvPr>
            <p:ph idx="1"/>
          </p:nvPr>
        </p:nvSpPr>
        <p:spPr/>
        <p:txBody>
          <a:bodyPr/>
          <a:lstStyle/>
          <a:p>
            <a:r>
              <a:rPr kumimoji="1" lang="en-US" altLang="ja-JP" dirty="0"/>
              <a:t>01</a:t>
            </a:r>
            <a:r>
              <a:rPr kumimoji="1" lang="ja-JP" altLang="en-US" dirty="0"/>
              <a:t>でないナップサック問題</a:t>
            </a:r>
            <a:r>
              <a:rPr kumimoji="1" lang="en-US" altLang="ja-JP" dirty="0"/>
              <a:t>:</a:t>
            </a:r>
            <a:br>
              <a:rPr kumimoji="1" lang="en-US" altLang="ja-JP" dirty="0"/>
            </a:br>
            <a:r>
              <a:rPr kumimoji="1" lang="ja-JP" altLang="en-US" dirty="0"/>
              <a:t>品物は分割できる</a:t>
            </a:r>
            <a:r>
              <a:rPr lang="en-US" altLang="ja-JP" dirty="0"/>
              <a:t>.</a:t>
            </a:r>
            <a:r>
              <a:rPr lang="ja-JP" altLang="en-US" dirty="0"/>
              <a:t>品物の</a:t>
            </a:r>
            <a:r>
              <a:rPr lang="en-US" altLang="ja-JP" dirty="0"/>
              <a:t>1/2</a:t>
            </a:r>
            <a:r>
              <a:rPr lang="ja-JP" altLang="en-US" dirty="0" err="1"/>
              <a:t>だけ</a:t>
            </a:r>
            <a:r>
              <a:rPr lang="ja-JP" altLang="en-US" dirty="0"/>
              <a:t>選ぶ</a:t>
            </a:r>
            <a:r>
              <a:rPr lang="en-US" altLang="ja-JP" dirty="0"/>
              <a:t>,</a:t>
            </a:r>
            <a:r>
              <a:rPr lang="ja-JP" altLang="en-US" dirty="0"/>
              <a:t>などの操作が許される</a:t>
            </a:r>
            <a:endParaRPr lang="en-US" altLang="ja-JP" dirty="0"/>
          </a:p>
          <a:p>
            <a:pPr>
              <a:buFont typeface="Wingdings" panose="05000000000000000000" pitchFamily="2" charset="2"/>
              <a:buChar char="Ø"/>
            </a:pPr>
            <a:r>
              <a:rPr kumimoji="1" lang="ja-JP" altLang="en-US" dirty="0"/>
              <a:t>「単位重さあたりの価値が大きいものを優先的にナップサックに入れていく」という貪欲法を用いると最適解が得られることが知られている</a:t>
            </a:r>
            <a:r>
              <a:rPr kumimoji="1" lang="en-US" altLang="ja-JP" dirty="0"/>
              <a:t>(v/w</a:t>
            </a:r>
            <a:r>
              <a:rPr lang="ja-JP" altLang="en-US" dirty="0"/>
              <a:t>順に降順ソートして先頭から選ぶ</a:t>
            </a:r>
            <a:r>
              <a:rPr lang="en-US" altLang="ja-JP" dirty="0"/>
              <a:t>)</a:t>
            </a:r>
            <a:endParaRPr kumimoji="1" lang="en-US" altLang="ja-JP" dirty="0"/>
          </a:p>
          <a:p>
            <a:pPr>
              <a:buFont typeface="Wingdings" panose="05000000000000000000" pitchFamily="2" charset="2"/>
              <a:buChar char="Ø"/>
            </a:pPr>
            <a:r>
              <a:rPr kumimoji="1" lang="ja-JP" altLang="en-US" dirty="0"/>
              <a:t>この方法は</a:t>
            </a:r>
            <a:r>
              <a:rPr kumimoji="1" lang="en-US" altLang="ja-JP" dirty="0"/>
              <a:t>0-1</a:t>
            </a:r>
            <a:r>
              <a:rPr kumimoji="1" lang="ja-JP" altLang="en-US" dirty="0"/>
              <a:t>ナップサックでは最適解にならない</a:t>
            </a:r>
          </a:p>
        </p:txBody>
      </p:sp>
      <p:sp>
        <p:nvSpPr>
          <p:cNvPr id="4" name="楕円 3">
            <a:extLst>
              <a:ext uri="{FF2B5EF4-FFF2-40B4-BE49-F238E27FC236}">
                <a16:creationId xmlns:a16="http://schemas.microsoft.com/office/drawing/2014/main" id="{E3C7A3D5-BA69-4509-B64C-384442DE01C9}"/>
              </a:ext>
            </a:extLst>
          </p:cNvPr>
          <p:cNvSpPr/>
          <p:nvPr/>
        </p:nvSpPr>
        <p:spPr>
          <a:xfrm>
            <a:off x="3470222" y="4888841"/>
            <a:ext cx="1056807" cy="10568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\10</a:t>
            </a:r>
            <a:endParaRPr kumimoji="1" lang="ja-JP" altLang="en-US" dirty="0"/>
          </a:p>
        </p:txBody>
      </p:sp>
      <p:sp>
        <p:nvSpPr>
          <p:cNvPr id="9" name="矢印: 右 8">
            <a:extLst>
              <a:ext uri="{FF2B5EF4-FFF2-40B4-BE49-F238E27FC236}">
                <a16:creationId xmlns:a16="http://schemas.microsoft.com/office/drawing/2014/main" id="{7F8AB4DE-E714-4324-B7D3-3DABC6CB5F86}"/>
              </a:ext>
            </a:extLst>
          </p:cNvPr>
          <p:cNvSpPr/>
          <p:nvPr/>
        </p:nvSpPr>
        <p:spPr>
          <a:xfrm>
            <a:off x="5299023" y="5045223"/>
            <a:ext cx="1214203" cy="62958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0B9C2B1-BC35-4D0C-BBC5-622FFE1C3B51}"/>
              </a:ext>
            </a:extLst>
          </p:cNvPr>
          <p:cNvSpPr txBox="1"/>
          <p:nvPr/>
        </p:nvSpPr>
        <p:spPr>
          <a:xfrm>
            <a:off x="5117266" y="5850235"/>
            <a:ext cx="1577716" cy="461665"/>
          </a:xfrm>
          <a:prstGeom prst="rect">
            <a:avLst/>
          </a:prstGeom>
          <a:noFill/>
        </p:spPr>
        <p:txBody>
          <a:bodyPr wrap="square" rtlCol="0">
            <a:spAutoFit/>
          </a:bodyPr>
          <a:lstStyle/>
          <a:p>
            <a:r>
              <a:rPr kumimoji="1" lang="ja-JP" altLang="en-US" sz="2400" dirty="0"/>
              <a:t>分割可能</a:t>
            </a:r>
          </a:p>
        </p:txBody>
      </p:sp>
      <p:sp>
        <p:nvSpPr>
          <p:cNvPr id="11" name="部分円 10">
            <a:extLst>
              <a:ext uri="{FF2B5EF4-FFF2-40B4-BE49-F238E27FC236}">
                <a16:creationId xmlns:a16="http://schemas.microsoft.com/office/drawing/2014/main" id="{B1ECC8A5-1F50-4277-8CA1-FE8725909A8E}"/>
              </a:ext>
            </a:extLst>
          </p:cNvPr>
          <p:cNvSpPr/>
          <p:nvPr/>
        </p:nvSpPr>
        <p:spPr>
          <a:xfrm>
            <a:off x="7466976" y="4888841"/>
            <a:ext cx="1056807" cy="1056807"/>
          </a:xfrm>
          <a:prstGeom prst="pie">
            <a:avLst>
              <a:gd name="adj1" fmla="val 5397853"/>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 name="部分円 13">
            <a:extLst>
              <a:ext uri="{FF2B5EF4-FFF2-40B4-BE49-F238E27FC236}">
                <a16:creationId xmlns:a16="http://schemas.microsoft.com/office/drawing/2014/main" id="{EECA03DA-6F6C-4F84-8523-EB05C976A39C}"/>
              </a:ext>
            </a:extLst>
          </p:cNvPr>
          <p:cNvSpPr/>
          <p:nvPr/>
        </p:nvSpPr>
        <p:spPr>
          <a:xfrm>
            <a:off x="8277691" y="4888840"/>
            <a:ext cx="1056807" cy="1056807"/>
          </a:xfrm>
          <a:prstGeom prst="pie">
            <a:avLst>
              <a:gd name="adj1" fmla="val 16182328"/>
              <a:gd name="adj2" fmla="val 53679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5" name="正方形/長方形 14">
            <a:extLst>
              <a:ext uri="{FF2B5EF4-FFF2-40B4-BE49-F238E27FC236}">
                <a16:creationId xmlns:a16="http://schemas.microsoft.com/office/drawing/2014/main" id="{48838969-B6C4-4E97-81C7-870FA36146DE}"/>
              </a:ext>
            </a:extLst>
          </p:cNvPr>
          <p:cNvSpPr/>
          <p:nvPr/>
        </p:nvSpPr>
        <p:spPr>
          <a:xfrm>
            <a:off x="8806094" y="5232577"/>
            <a:ext cx="444352" cy="369332"/>
          </a:xfrm>
          <a:prstGeom prst="rect">
            <a:avLst/>
          </a:prstGeom>
        </p:spPr>
        <p:txBody>
          <a:bodyPr wrap="none">
            <a:spAutoFit/>
          </a:bodyPr>
          <a:lstStyle/>
          <a:p>
            <a:r>
              <a:rPr lang="en-US" altLang="ja-JP" dirty="0">
                <a:solidFill>
                  <a:schemeClr val="bg1"/>
                </a:solidFill>
              </a:rPr>
              <a:t>\5</a:t>
            </a:r>
            <a:endParaRPr lang="ja-JP" altLang="en-US" dirty="0">
              <a:solidFill>
                <a:schemeClr val="bg1"/>
              </a:solidFill>
            </a:endParaRPr>
          </a:p>
        </p:txBody>
      </p:sp>
      <p:sp>
        <p:nvSpPr>
          <p:cNvPr id="16" name="正方形/長方形 15">
            <a:extLst>
              <a:ext uri="{FF2B5EF4-FFF2-40B4-BE49-F238E27FC236}">
                <a16:creationId xmlns:a16="http://schemas.microsoft.com/office/drawing/2014/main" id="{3E75A07A-3B98-48A0-AF26-AEBBF8D8807B}"/>
              </a:ext>
            </a:extLst>
          </p:cNvPr>
          <p:cNvSpPr/>
          <p:nvPr/>
        </p:nvSpPr>
        <p:spPr>
          <a:xfrm>
            <a:off x="7551027" y="5232577"/>
            <a:ext cx="444352" cy="369332"/>
          </a:xfrm>
          <a:prstGeom prst="rect">
            <a:avLst/>
          </a:prstGeom>
        </p:spPr>
        <p:txBody>
          <a:bodyPr wrap="none">
            <a:spAutoFit/>
          </a:bodyPr>
          <a:lstStyle/>
          <a:p>
            <a:r>
              <a:rPr lang="en-US" altLang="ja-JP" dirty="0">
                <a:solidFill>
                  <a:schemeClr val="bg1"/>
                </a:solidFill>
              </a:rPr>
              <a:t>\5</a:t>
            </a:r>
            <a:endParaRPr lang="ja-JP" altLang="en-US" dirty="0">
              <a:solidFill>
                <a:schemeClr val="bg1"/>
              </a:solidFill>
            </a:endParaRPr>
          </a:p>
        </p:txBody>
      </p:sp>
    </p:spTree>
    <p:extLst>
      <p:ext uri="{BB962C8B-B14F-4D97-AF65-F5344CB8AC3E}">
        <p14:creationId xmlns:p14="http://schemas.microsoft.com/office/powerpoint/2010/main" val="86630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B8CADD-5603-4CCB-85B4-BF80AA131129}"/>
              </a:ext>
            </a:extLst>
          </p:cNvPr>
          <p:cNvSpPr>
            <a:spLocks noGrp="1"/>
          </p:cNvSpPr>
          <p:nvPr>
            <p:ph type="title"/>
          </p:nvPr>
        </p:nvSpPr>
        <p:spPr/>
        <p:txBody>
          <a:bodyPr/>
          <a:lstStyle/>
          <a:p>
            <a:r>
              <a:rPr kumimoji="1" lang="en-US" altLang="ja-JP" dirty="0"/>
              <a:t>01</a:t>
            </a:r>
            <a:r>
              <a:rPr kumimoji="1" lang="ja-JP" altLang="en-US" dirty="0"/>
              <a:t>ナップサック問題</a:t>
            </a:r>
          </a:p>
        </p:txBody>
      </p:sp>
      <p:sp>
        <p:nvSpPr>
          <p:cNvPr id="3" name="コンテンツ プレースホルダー 2">
            <a:extLst>
              <a:ext uri="{FF2B5EF4-FFF2-40B4-BE49-F238E27FC236}">
                <a16:creationId xmlns:a16="http://schemas.microsoft.com/office/drawing/2014/main" id="{F442BF8D-11CD-47E8-B88F-F51FC569C5DC}"/>
              </a:ext>
            </a:extLst>
          </p:cNvPr>
          <p:cNvSpPr>
            <a:spLocks noGrp="1"/>
          </p:cNvSpPr>
          <p:nvPr>
            <p:ph idx="1"/>
          </p:nvPr>
        </p:nvSpPr>
        <p:spPr/>
        <p:txBody>
          <a:bodyPr/>
          <a:lstStyle/>
          <a:p>
            <a:r>
              <a:rPr lang="ja-JP" altLang="en-US" dirty="0"/>
              <a:t>品物を選ぶ</a:t>
            </a:r>
            <a:r>
              <a:rPr lang="en-US" altLang="ja-JP" dirty="0"/>
              <a:t>or</a:t>
            </a:r>
            <a:r>
              <a:rPr lang="ja-JP" altLang="en-US" dirty="0"/>
              <a:t>選ばないで</a:t>
            </a:r>
            <a:r>
              <a:rPr lang="en-US" altLang="ja-JP" dirty="0"/>
              <a:t>DFS</a:t>
            </a:r>
            <a:r>
              <a:rPr lang="ja-JP" altLang="en-US" dirty="0"/>
              <a:t>すれば最適解を求めることは可能</a:t>
            </a:r>
            <a:endParaRPr lang="en-US" altLang="ja-JP" dirty="0"/>
          </a:p>
          <a:p>
            <a:pPr>
              <a:buFont typeface="Wingdings" panose="05000000000000000000" pitchFamily="2" charset="2"/>
              <a:buChar char="Ø"/>
            </a:pPr>
            <a:r>
              <a:rPr lang="ja-JP" altLang="en-US" dirty="0"/>
              <a:t>計算量は</a:t>
            </a:r>
            <a:r>
              <a:rPr lang="en-US" altLang="ja-JP" dirty="0"/>
              <a:t>O(2</a:t>
            </a:r>
            <a:r>
              <a:rPr lang="en-US" altLang="ja-JP" baseline="30000" dirty="0"/>
              <a:t>N</a:t>
            </a:r>
            <a:r>
              <a:rPr lang="en-US" altLang="ja-JP" dirty="0"/>
              <a:t>)</a:t>
            </a:r>
            <a:r>
              <a:rPr lang="ja-JP" altLang="en-US" dirty="0" err="1"/>
              <a:t>なので</a:t>
            </a:r>
            <a:r>
              <a:rPr lang="ja-JP" altLang="en-US" dirty="0"/>
              <a:t>間に合わない</a:t>
            </a:r>
            <a:endParaRPr lang="en-US" altLang="ja-JP" dirty="0"/>
          </a:p>
          <a:p>
            <a:r>
              <a:rPr lang="ja-JP" altLang="en-US" dirty="0"/>
              <a:t>でも一応書いてみよう</a:t>
            </a:r>
            <a:endParaRPr lang="en-US" altLang="ja-JP" dirty="0"/>
          </a:p>
        </p:txBody>
      </p:sp>
    </p:spTree>
    <p:extLst>
      <p:ext uri="{BB962C8B-B14F-4D97-AF65-F5344CB8AC3E}">
        <p14:creationId xmlns:p14="http://schemas.microsoft.com/office/powerpoint/2010/main" val="1463385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A9E5B9-7727-4111-9541-DADF506B80D7}"/>
              </a:ext>
            </a:extLst>
          </p:cNvPr>
          <p:cNvSpPr>
            <a:spLocks noGrp="1"/>
          </p:cNvSpPr>
          <p:nvPr>
            <p:ph type="title"/>
          </p:nvPr>
        </p:nvSpPr>
        <p:spPr/>
        <p:txBody>
          <a:bodyPr/>
          <a:lstStyle/>
          <a:p>
            <a:r>
              <a:rPr lang="en-US" altLang="ja-JP" dirty="0"/>
              <a:t>01</a:t>
            </a:r>
            <a:r>
              <a:rPr lang="ja-JP" altLang="en-US" dirty="0"/>
              <a:t>ナップサック問題</a:t>
            </a:r>
            <a:r>
              <a:rPr lang="en-US" altLang="ja-JP" dirty="0"/>
              <a:t>: </a:t>
            </a:r>
            <a:r>
              <a:rPr lang="ja-JP" altLang="en-US" dirty="0"/>
              <a:t>ナイーブ実装</a:t>
            </a:r>
            <a:endParaRPr kumimoji="1" lang="ja-JP" altLang="en-US" dirty="0"/>
          </a:p>
        </p:txBody>
      </p:sp>
      <p:sp>
        <p:nvSpPr>
          <p:cNvPr id="3" name="コンテンツ プレースホルダー 2">
            <a:extLst>
              <a:ext uri="{FF2B5EF4-FFF2-40B4-BE49-F238E27FC236}">
                <a16:creationId xmlns:a16="http://schemas.microsoft.com/office/drawing/2014/main" id="{30F6272C-13C3-40EF-B669-84CBF4FB29D6}"/>
              </a:ext>
            </a:extLst>
          </p:cNvPr>
          <p:cNvSpPr>
            <a:spLocks noGrp="1"/>
          </p:cNvSpPr>
          <p:nvPr>
            <p:ph idx="1"/>
          </p:nvPr>
        </p:nvSpPr>
        <p:spPr/>
        <p:txBody>
          <a:bodyPr/>
          <a:lstStyle/>
          <a:p>
            <a:pPr marL="0" indent="0" algn="ctr">
              <a:buNone/>
            </a:pPr>
            <a:r>
              <a:rPr kumimoji="1" lang="en-US" altLang="ja-JP" sz="3600" dirty="0">
                <a:solidFill>
                  <a:srgbClr val="0000FF"/>
                </a:solidFill>
                <a:latin typeface="Consolas" panose="020B0609020204030204" pitchFamily="49" charset="0"/>
              </a:rPr>
              <a:t>int</a:t>
            </a:r>
            <a:r>
              <a:rPr kumimoji="1" lang="en-US" altLang="ja-JP" sz="3600" dirty="0">
                <a:latin typeface="Consolas" panose="020B0609020204030204" pitchFamily="49" charset="0"/>
              </a:rPr>
              <a:t> </a:t>
            </a:r>
            <a:r>
              <a:rPr kumimoji="1" lang="en-US" altLang="ja-JP" sz="3600" dirty="0" err="1">
                <a:latin typeface="Consolas" panose="020B0609020204030204" pitchFamily="49" charset="0"/>
              </a:rPr>
              <a:t>dfs</a:t>
            </a:r>
            <a:r>
              <a:rPr kumimoji="1" lang="en-US" altLang="ja-JP" sz="3600" dirty="0">
                <a:latin typeface="Consolas" panose="020B0609020204030204" pitchFamily="49" charset="0"/>
              </a:rPr>
              <a:t>(</a:t>
            </a:r>
            <a:r>
              <a:rPr kumimoji="1" lang="en-US" altLang="ja-JP" sz="3600" dirty="0">
                <a:solidFill>
                  <a:srgbClr val="0000FF"/>
                </a:solidFill>
                <a:latin typeface="Consolas" panose="020B0609020204030204" pitchFamily="49" charset="0"/>
              </a:rPr>
              <a:t>int</a:t>
            </a:r>
            <a:r>
              <a:rPr kumimoji="1" lang="en-US" altLang="ja-JP" sz="3600" dirty="0">
                <a:latin typeface="Consolas" panose="020B0609020204030204" pitchFamily="49" charset="0"/>
              </a:rPr>
              <a:t> </a:t>
            </a:r>
            <a:r>
              <a:rPr kumimoji="1" lang="en-US" altLang="ja-JP" sz="3600" dirty="0" err="1">
                <a:latin typeface="Consolas" panose="020B0609020204030204" pitchFamily="49" charset="0"/>
              </a:rPr>
              <a:t>i</a:t>
            </a:r>
            <a:r>
              <a:rPr kumimoji="1" lang="en-US" altLang="ja-JP" sz="3600" dirty="0">
                <a:latin typeface="Consolas" panose="020B0609020204030204" pitchFamily="49" charset="0"/>
              </a:rPr>
              <a:t>, </a:t>
            </a:r>
            <a:r>
              <a:rPr kumimoji="1" lang="en-US" altLang="ja-JP" sz="3600" dirty="0">
                <a:solidFill>
                  <a:srgbClr val="0000FF"/>
                </a:solidFill>
                <a:latin typeface="Consolas" panose="020B0609020204030204" pitchFamily="49" charset="0"/>
              </a:rPr>
              <a:t>int</a:t>
            </a:r>
            <a:r>
              <a:rPr kumimoji="1" lang="en-US" altLang="ja-JP" sz="3600" dirty="0">
                <a:latin typeface="Consolas" panose="020B0609020204030204" pitchFamily="49" charset="0"/>
              </a:rPr>
              <a:t> j)</a:t>
            </a:r>
          </a:p>
          <a:p>
            <a:pPr marL="0" indent="0">
              <a:buNone/>
            </a:pPr>
            <a:r>
              <a:rPr kumimoji="1" lang="en-US" altLang="ja-JP" dirty="0" err="1"/>
              <a:t>i</a:t>
            </a:r>
            <a:r>
              <a:rPr kumimoji="1" lang="ja-JP" altLang="en-US" dirty="0"/>
              <a:t>個目まで見たときに</a:t>
            </a:r>
            <a:r>
              <a:rPr kumimoji="1" lang="en-US" altLang="ja-JP" dirty="0"/>
              <a:t>,</a:t>
            </a:r>
          </a:p>
          <a:p>
            <a:pPr marL="0" indent="0">
              <a:buNone/>
            </a:pPr>
            <a:r>
              <a:rPr kumimoji="1" lang="ja-JP" altLang="en-US" dirty="0"/>
              <a:t>容量</a:t>
            </a:r>
            <a:r>
              <a:rPr kumimoji="1" lang="en-US" altLang="ja-JP" dirty="0"/>
              <a:t>j</a:t>
            </a:r>
            <a:r>
              <a:rPr kumimoji="1" lang="ja-JP" altLang="en-US" dirty="0"/>
              <a:t>のナップサックに入れられる価値の最大値</a:t>
            </a:r>
            <a:endParaRPr kumimoji="1" lang="en-US" altLang="ja-JP" dirty="0"/>
          </a:p>
          <a:p>
            <a:pPr marL="0" indent="0">
              <a:buNone/>
            </a:pPr>
            <a:endParaRPr lang="en-US" altLang="ja-JP" dirty="0"/>
          </a:p>
          <a:p>
            <a:pPr marL="0" indent="0">
              <a:buNone/>
            </a:pPr>
            <a:r>
              <a:rPr kumimoji="1" lang="en-US" altLang="ja-JP" dirty="0" err="1"/>
              <a:t>dfs</a:t>
            </a:r>
            <a:r>
              <a:rPr kumimoji="1" lang="en-US" altLang="ja-JP" dirty="0"/>
              <a:t>(N, W)</a:t>
            </a:r>
            <a:r>
              <a:rPr kumimoji="1" lang="ja-JP" altLang="en-US" dirty="0"/>
              <a:t>を呼び出して答えを求める</a:t>
            </a:r>
            <a:endParaRPr kumimoji="1" lang="en-US" altLang="ja-JP" dirty="0"/>
          </a:p>
          <a:p>
            <a:pPr marL="0" indent="0">
              <a:buNone/>
            </a:pPr>
            <a:endParaRPr lang="en-US" altLang="ja-JP" dirty="0"/>
          </a:p>
          <a:p>
            <a:pPr marL="0" indent="0">
              <a:buNone/>
            </a:pPr>
            <a:r>
              <a:rPr kumimoji="1" lang="ja-JP" altLang="en-US" dirty="0"/>
              <a:t>遷移</a:t>
            </a:r>
            <a:r>
              <a:rPr kumimoji="1" lang="en-US" altLang="ja-JP" dirty="0"/>
              <a:t>: </a:t>
            </a:r>
            <a:r>
              <a:rPr lang="en-US" altLang="ja-JP" dirty="0" err="1"/>
              <a:t>i</a:t>
            </a:r>
            <a:r>
              <a:rPr lang="ja-JP" altLang="en-US" dirty="0"/>
              <a:t>個目の品物を選ぶ </a:t>
            </a:r>
            <a:r>
              <a:rPr lang="en-US" altLang="ja-JP" dirty="0"/>
              <a:t>or </a:t>
            </a:r>
            <a:r>
              <a:rPr lang="ja-JP" altLang="en-US" dirty="0"/>
              <a:t>選ばない のうちどちらが大きいか</a:t>
            </a:r>
            <a:endParaRPr kumimoji="1" lang="ja-JP" altLang="en-US" dirty="0"/>
          </a:p>
        </p:txBody>
      </p:sp>
    </p:spTree>
    <p:extLst>
      <p:ext uri="{BB962C8B-B14F-4D97-AF65-F5344CB8AC3E}">
        <p14:creationId xmlns:p14="http://schemas.microsoft.com/office/powerpoint/2010/main" val="2680418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グラフィックス 51">
            <a:extLst>
              <a:ext uri="{FF2B5EF4-FFF2-40B4-BE49-F238E27FC236}">
                <a16:creationId xmlns:a16="http://schemas.microsoft.com/office/drawing/2014/main" id="{339BC402-F797-424C-A6AB-E62AD966D0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9385" y="147706"/>
            <a:ext cx="1761389" cy="2586461"/>
          </a:xfrm>
          <a:prstGeom prst="rect">
            <a:avLst/>
          </a:prstGeom>
        </p:spPr>
      </p:pic>
      <p:sp>
        <p:nvSpPr>
          <p:cNvPr id="53" name="雲 52">
            <a:extLst>
              <a:ext uri="{FF2B5EF4-FFF2-40B4-BE49-F238E27FC236}">
                <a16:creationId xmlns:a16="http://schemas.microsoft.com/office/drawing/2014/main" id="{0D450F26-5F3D-4E30-B44C-86EC65DED657}"/>
              </a:ext>
            </a:extLst>
          </p:cNvPr>
          <p:cNvSpPr/>
          <p:nvPr/>
        </p:nvSpPr>
        <p:spPr>
          <a:xfrm>
            <a:off x="5159385" y="764479"/>
            <a:ext cx="1761389" cy="1663700"/>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sz="5400" dirty="0"/>
              <a:t>?</a:t>
            </a:r>
            <a:endParaRPr kumimoji="1" lang="ja-JP" altLang="en-US" sz="5400" dirty="0"/>
          </a:p>
        </p:txBody>
      </p:sp>
      <p:sp>
        <p:nvSpPr>
          <p:cNvPr id="54" name="テキスト ボックス 53">
            <a:extLst>
              <a:ext uri="{FF2B5EF4-FFF2-40B4-BE49-F238E27FC236}">
                <a16:creationId xmlns:a16="http://schemas.microsoft.com/office/drawing/2014/main" id="{50CC7067-0D24-4E89-8CB6-25533A4ABF66}"/>
              </a:ext>
            </a:extLst>
          </p:cNvPr>
          <p:cNvSpPr txBox="1"/>
          <p:nvPr/>
        </p:nvSpPr>
        <p:spPr>
          <a:xfrm>
            <a:off x="5502989" y="1885365"/>
            <a:ext cx="107418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800" dirty="0"/>
              <a:t>容量</a:t>
            </a:r>
            <a:r>
              <a:rPr kumimoji="1" lang="en-US" altLang="ja-JP" sz="2800" dirty="0"/>
              <a:t>j</a:t>
            </a:r>
            <a:endParaRPr kumimoji="1" lang="ja-JP" altLang="en-US" sz="2800" dirty="0"/>
          </a:p>
        </p:txBody>
      </p:sp>
      <p:sp>
        <p:nvSpPr>
          <p:cNvPr id="48" name="テキスト ボックス 47">
            <a:extLst>
              <a:ext uri="{FF2B5EF4-FFF2-40B4-BE49-F238E27FC236}">
                <a16:creationId xmlns:a16="http://schemas.microsoft.com/office/drawing/2014/main" id="{CD839140-6798-4716-8A42-79BB8E692B8F}"/>
              </a:ext>
            </a:extLst>
          </p:cNvPr>
          <p:cNvSpPr txBox="1"/>
          <p:nvPr/>
        </p:nvSpPr>
        <p:spPr>
          <a:xfrm>
            <a:off x="2269760" y="2951946"/>
            <a:ext cx="7652479" cy="954107"/>
          </a:xfrm>
          <a:prstGeom prst="rect">
            <a:avLst/>
          </a:prstGeom>
          <a:noFill/>
        </p:spPr>
        <p:txBody>
          <a:bodyPr wrap="square" rtlCol="0">
            <a:spAutoFit/>
          </a:bodyPr>
          <a:lstStyle/>
          <a:p>
            <a:r>
              <a:rPr kumimoji="1" lang="en-US" altLang="ja-JP" sz="2800" b="1" dirty="0" err="1"/>
              <a:t>i</a:t>
            </a:r>
            <a:r>
              <a:rPr kumimoji="1" lang="ja-JP" altLang="en-US" sz="2800" b="1" dirty="0"/>
              <a:t>個目まで見たときに</a:t>
            </a:r>
            <a:r>
              <a:rPr kumimoji="1" lang="en-US" altLang="ja-JP" sz="2800" b="1" dirty="0"/>
              <a:t>,</a:t>
            </a:r>
            <a:r>
              <a:rPr kumimoji="1" lang="ja-JP" altLang="en-US" sz="2800" b="1" dirty="0"/>
              <a:t>容量</a:t>
            </a:r>
            <a:r>
              <a:rPr kumimoji="1" lang="en-US" altLang="ja-JP" sz="2800" b="1" dirty="0"/>
              <a:t>j</a:t>
            </a:r>
            <a:r>
              <a:rPr kumimoji="1" lang="ja-JP" altLang="en-US" sz="2800" b="1" dirty="0"/>
              <a:t>に入る価値の最大</a:t>
            </a:r>
            <a:r>
              <a:rPr kumimoji="1" lang="ja-JP" altLang="en-US" sz="2800" b="1" dirty="0" err="1"/>
              <a:t>をを</a:t>
            </a:r>
            <a:r>
              <a:rPr kumimoji="1" lang="ja-JP" altLang="en-US" sz="2800" b="1" dirty="0"/>
              <a:t>どう決めるか</a:t>
            </a:r>
            <a:r>
              <a:rPr kumimoji="1" lang="en-US" altLang="ja-JP" sz="2800" b="1" dirty="0"/>
              <a:t>?</a:t>
            </a:r>
            <a:endParaRPr kumimoji="1" lang="ja-JP" altLang="en-US" sz="2800" b="1" dirty="0"/>
          </a:p>
        </p:txBody>
      </p:sp>
      <p:sp>
        <p:nvSpPr>
          <p:cNvPr id="49" name="テキスト ボックス 48">
            <a:extLst>
              <a:ext uri="{FF2B5EF4-FFF2-40B4-BE49-F238E27FC236}">
                <a16:creationId xmlns:a16="http://schemas.microsoft.com/office/drawing/2014/main" id="{2CF81A32-D2F2-4513-9385-7E799E9A7551}"/>
              </a:ext>
            </a:extLst>
          </p:cNvPr>
          <p:cNvSpPr txBox="1"/>
          <p:nvPr/>
        </p:nvSpPr>
        <p:spPr>
          <a:xfrm>
            <a:off x="952254" y="401884"/>
            <a:ext cx="1782090" cy="461665"/>
          </a:xfrm>
          <a:prstGeom prst="rect">
            <a:avLst/>
          </a:prstGeom>
          <a:noFill/>
        </p:spPr>
        <p:txBody>
          <a:bodyPr wrap="square" rtlCol="0">
            <a:spAutoFit/>
          </a:bodyPr>
          <a:lstStyle/>
          <a:p>
            <a:r>
              <a:rPr kumimoji="1" lang="en-US" altLang="ja-JP" sz="2400" dirty="0" err="1"/>
              <a:t>i</a:t>
            </a:r>
            <a:r>
              <a:rPr kumimoji="1" lang="en-US" altLang="ja-JP" sz="2400" dirty="0"/>
              <a:t> </a:t>
            </a:r>
            <a:r>
              <a:rPr kumimoji="1" lang="ja-JP" altLang="en-US" sz="2400" dirty="0"/>
              <a:t>個目まで</a:t>
            </a:r>
          </a:p>
        </p:txBody>
      </p:sp>
    </p:spTree>
    <p:extLst>
      <p:ext uri="{BB962C8B-B14F-4D97-AF65-F5344CB8AC3E}">
        <p14:creationId xmlns:p14="http://schemas.microsoft.com/office/powerpoint/2010/main" val="1532082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グラフィックス 6">
            <a:extLst>
              <a:ext uri="{FF2B5EF4-FFF2-40B4-BE49-F238E27FC236}">
                <a16:creationId xmlns:a16="http://schemas.microsoft.com/office/drawing/2014/main" id="{DD6431BB-109D-40F6-9547-86397956CD51}"/>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27270"/>
          <a:stretch/>
        </p:blipFill>
        <p:spPr>
          <a:xfrm>
            <a:off x="7669677" y="3869655"/>
            <a:ext cx="1761389" cy="1881144"/>
          </a:xfrm>
          <a:prstGeom prst="rect">
            <a:avLst/>
          </a:prstGeom>
        </p:spPr>
      </p:pic>
      <p:pic>
        <p:nvPicPr>
          <p:cNvPr id="19" name="グラフィックス 18">
            <a:extLst>
              <a:ext uri="{FF2B5EF4-FFF2-40B4-BE49-F238E27FC236}">
                <a16:creationId xmlns:a16="http://schemas.microsoft.com/office/drawing/2014/main" id="{1844A7EA-0FE6-4491-A37C-6068644F6F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8028" y="3869655"/>
            <a:ext cx="1761389" cy="2586461"/>
          </a:xfrm>
          <a:prstGeom prst="rect">
            <a:avLst/>
          </a:prstGeom>
        </p:spPr>
      </p:pic>
      <p:sp>
        <p:nvSpPr>
          <p:cNvPr id="18" name="テキスト ボックス 17">
            <a:extLst>
              <a:ext uri="{FF2B5EF4-FFF2-40B4-BE49-F238E27FC236}">
                <a16:creationId xmlns:a16="http://schemas.microsoft.com/office/drawing/2014/main" id="{885486B7-EA28-4DE8-A4F1-18BC607E0509}"/>
              </a:ext>
            </a:extLst>
          </p:cNvPr>
          <p:cNvSpPr txBox="1"/>
          <p:nvPr/>
        </p:nvSpPr>
        <p:spPr>
          <a:xfrm>
            <a:off x="895508" y="3813300"/>
            <a:ext cx="1895582" cy="461665"/>
          </a:xfrm>
          <a:prstGeom prst="rect">
            <a:avLst/>
          </a:prstGeom>
          <a:noFill/>
        </p:spPr>
        <p:txBody>
          <a:bodyPr wrap="square" rtlCol="0">
            <a:spAutoFit/>
          </a:bodyPr>
          <a:lstStyle/>
          <a:p>
            <a:r>
              <a:rPr kumimoji="1" lang="en-US" altLang="ja-JP" sz="2400" dirty="0"/>
              <a:t>i-1 </a:t>
            </a:r>
            <a:r>
              <a:rPr kumimoji="1" lang="ja-JP" altLang="en-US" sz="2400" dirty="0"/>
              <a:t>個目まで</a:t>
            </a:r>
          </a:p>
        </p:txBody>
      </p:sp>
      <p:cxnSp>
        <p:nvCxnSpPr>
          <p:cNvPr id="4" name="直線コネクタ 3">
            <a:extLst>
              <a:ext uri="{FF2B5EF4-FFF2-40B4-BE49-F238E27FC236}">
                <a16:creationId xmlns:a16="http://schemas.microsoft.com/office/drawing/2014/main" id="{59C2715C-E2E5-4F2A-9F7A-D8903AABB7B3}"/>
              </a:ext>
            </a:extLst>
          </p:cNvPr>
          <p:cNvCxnSpPr>
            <a:cxnSpLocks/>
          </p:cNvCxnSpPr>
          <p:nvPr/>
        </p:nvCxnSpPr>
        <p:spPr>
          <a:xfrm>
            <a:off x="7671160" y="5744562"/>
            <a:ext cx="1759906" cy="0"/>
          </a:xfrm>
          <a:prstGeom prst="line">
            <a:avLst/>
          </a:prstGeom>
          <a:ln w="12700"/>
        </p:spPr>
        <p:style>
          <a:lnRef idx="1">
            <a:schemeClr val="dk1"/>
          </a:lnRef>
          <a:fillRef idx="0">
            <a:schemeClr val="dk1"/>
          </a:fillRef>
          <a:effectRef idx="0">
            <a:schemeClr val="dk1"/>
          </a:effectRef>
          <a:fontRef idx="minor">
            <a:schemeClr val="tx1"/>
          </a:fontRef>
        </p:style>
      </p:cxnSp>
      <p:sp>
        <p:nvSpPr>
          <p:cNvPr id="3" name="テキスト ボックス 2">
            <a:extLst>
              <a:ext uri="{FF2B5EF4-FFF2-40B4-BE49-F238E27FC236}">
                <a16:creationId xmlns:a16="http://schemas.microsoft.com/office/drawing/2014/main" id="{03D9DD8F-F52F-4387-A0C0-46E33A76ACAE}"/>
              </a:ext>
            </a:extLst>
          </p:cNvPr>
          <p:cNvSpPr txBox="1"/>
          <p:nvPr/>
        </p:nvSpPr>
        <p:spPr>
          <a:xfrm>
            <a:off x="2269760" y="3056649"/>
            <a:ext cx="7652479" cy="523220"/>
          </a:xfrm>
          <a:prstGeom prst="rect">
            <a:avLst/>
          </a:prstGeom>
          <a:noFill/>
        </p:spPr>
        <p:txBody>
          <a:bodyPr wrap="square" rtlCol="0">
            <a:spAutoFit/>
          </a:bodyPr>
          <a:lstStyle/>
          <a:p>
            <a:r>
              <a:rPr kumimoji="1" lang="ja-JP" altLang="en-US" sz="2800" b="1" dirty="0"/>
              <a:t>すでに最大価値の入れ方が分かっているとする</a:t>
            </a:r>
          </a:p>
        </p:txBody>
      </p:sp>
      <p:grpSp>
        <p:nvGrpSpPr>
          <p:cNvPr id="5" name="グループ化 4">
            <a:extLst>
              <a:ext uri="{FF2B5EF4-FFF2-40B4-BE49-F238E27FC236}">
                <a16:creationId xmlns:a16="http://schemas.microsoft.com/office/drawing/2014/main" id="{1FB5C66F-0BC3-4520-B371-C10C050910A9}"/>
              </a:ext>
            </a:extLst>
          </p:cNvPr>
          <p:cNvGrpSpPr/>
          <p:nvPr/>
        </p:nvGrpSpPr>
        <p:grpSpPr>
          <a:xfrm>
            <a:off x="2648021" y="4567994"/>
            <a:ext cx="1761396" cy="1888122"/>
            <a:chOff x="2648020" y="4552975"/>
            <a:chExt cx="1761396" cy="1888122"/>
          </a:xfrm>
        </p:grpSpPr>
        <p:sp>
          <p:nvSpPr>
            <p:cNvPr id="2" name="正方形/長方形 1">
              <a:extLst>
                <a:ext uri="{FF2B5EF4-FFF2-40B4-BE49-F238E27FC236}">
                  <a16:creationId xmlns:a16="http://schemas.microsoft.com/office/drawing/2014/main" id="{1649E71F-BC50-4081-A912-2EE6849ED6FF}"/>
                </a:ext>
              </a:extLst>
            </p:cNvPr>
            <p:cNvSpPr/>
            <p:nvPr/>
          </p:nvSpPr>
          <p:spPr>
            <a:xfrm>
              <a:off x="2648027" y="5868620"/>
              <a:ext cx="1761389" cy="5724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9870C9D2-4B2C-461F-AF1E-9542E8EFC85D}"/>
                </a:ext>
              </a:extLst>
            </p:cNvPr>
            <p:cNvSpPr/>
            <p:nvPr/>
          </p:nvSpPr>
          <p:spPr>
            <a:xfrm>
              <a:off x="2648026" y="5576904"/>
              <a:ext cx="1761389" cy="2917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CC119E7F-7021-4897-87CE-BDC64EAF38E1}"/>
                </a:ext>
              </a:extLst>
            </p:cNvPr>
            <p:cNvSpPr/>
            <p:nvPr/>
          </p:nvSpPr>
          <p:spPr>
            <a:xfrm>
              <a:off x="2648024" y="4814889"/>
              <a:ext cx="1761389" cy="7642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B93ED44C-983E-40BA-BB55-86CED704F623}"/>
                </a:ext>
              </a:extLst>
            </p:cNvPr>
            <p:cNvSpPr/>
            <p:nvPr/>
          </p:nvSpPr>
          <p:spPr>
            <a:xfrm>
              <a:off x="2648020" y="4552975"/>
              <a:ext cx="1761389" cy="257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51EEDB03-5CAB-4F9E-99A0-E68F5A22DEC1}"/>
              </a:ext>
            </a:extLst>
          </p:cNvPr>
          <p:cNvSpPr txBox="1"/>
          <p:nvPr/>
        </p:nvSpPr>
        <p:spPr>
          <a:xfrm>
            <a:off x="540896" y="4609642"/>
            <a:ext cx="3524916"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2000" dirty="0"/>
              <a:t>i-1</a:t>
            </a:r>
            <a:r>
              <a:rPr kumimoji="1" lang="ja-JP" altLang="en-US" sz="2000" dirty="0"/>
              <a:t>個目まで見たときに</a:t>
            </a:r>
            <a:r>
              <a:rPr lang="en-US" altLang="ja-JP" sz="2000" dirty="0"/>
              <a:t>,</a:t>
            </a:r>
            <a:r>
              <a:rPr lang="ja-JP" altLang="en-US" sz="2000" dirty="0"/>
              <a:t>容量</a:t>
            </a:r>
            <a:r>
              <a:rPr lang="en-US" altLang="ja-JP" sz="2000" dirty="0"/>
              <a:t>j</a:t>
            </a:r>
            <a:r>
              <a:rPr lang="ja-JP" altLang="en-US" sz="2000" dirty="0"/>
              <a:t>における最大価値の入れ方</a:t>
            </a:r>
            <a:endParaRPr kumimoji="1" lang="ja-JP" altLang="en-US" sz="2000" dirty="0"/>
          </a:p>
        </p:txBody>
      </p:sp>
      <p:sp>
        <p:nvSpPr>
          <p:cNvPr id="13" name="テキスト ボックス 12">
            <a:extLst>
              <a:ext uri="{FF2B5EF4-FFF2-40B4-BE49-F238E27FC236}">
                <a16:creationId xmlns:a16="http://schemas.microsoft.com/office/drawing/2014/main" id="{E2722115-4318-476B-ADBE-53C62B9309E5}"/>
              </a:ext>
            </a:extLst>
          </p:cNvPr>
          <p:cNvSpPr txBox="1"/>
          <p:nvPr/>
        </p:nvSpPr>
        <p:spPr>
          <a:xfrm>
            <a:off x="2991632" y="5607314"/>
            <a:ext cx="107418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800" dirty="0"/>
              <a:t>容量</a:t>
            </a:r>
            <a:r>
              <a:rPr kumimoji="1" lang="en-US" altLang="ja-JP" sz="2800" dirty="0"/>
              <a:t>j</a:t>
            </a:r>
            <a:endParaRPr kumimoji="1" lang="ja-JP" altLang="en-US" sz="2800" dirty="0"/>
          </a:p>
        </p:txBody>
      </p:sp>
      <p:grpSp>
        <p:nvGrpSpPr>
          <p:cNvPr id="9" name="グループ化 8">
            <a:extLst>
              <a:ext uri="{FF2B5EF4-FFF2-40B4-BE49-F238E27FC236}">
                <a16:creationId xmlns:a16="http://schemas.microsoft.com/office/drawing/2014/main" id="{B5E787E0-1DFE-45E0-B342-108B3509A984}"/>
              </a:ext>
            </a:extLst>
          </p:cNvPr>
          <p:cNvGrpSpPr/>
          <p:nvPr/>
        </p:nvGrpSpPr>
        <p:grpSpPr>
          <a:xfrm>
            <a:off x="7669674" y="4609642"/>
            <a:ext cx="1761398" cy="1131569"/>
            <a:chOff x="7669674" y="4609642"/>
            <a:chExt cx="1761398" cy="1131569"/>
          </a:xfrm>
        </p:grpSpPr>
        <p:sp>
          <p:nvSpPr>
            <p:cNvPr id="21" name="正方形/長方形 20">
              <a:extLst>
                <a:ext uri="{FF2B5EF4-FFF2-40B4-BE49-F238E27FC236}">
                  <a16:creationId xmlns:a16="http://schemas.microsoft.com/office/drawing/2014/main" id="{78F36F04-9E1A-4735-BA04-782AAD9C02BE}"/>
                </a:ext>
              </a:extLst>
            </p:cNvPr>
            <p:cNvSpPr/>
            <p:nvPr/>
          </p:nvSpPr>
          <p:spPr>
            <a:xfrm>
              <a:off x="7669677" y="5099050"/>
              <a:ext cx="1761389" cy="1432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1D63C045-7F3C-488C-9AF7-C7EC0705CCBB}"/>
                </a:ext>
              </a:extLst>
            </p:cNvPr>
            <p:cNvGrpSpPr/>
            <p:nvPr/>
          </p:nvGrpSpPr>
          <p:grpSpPr>
            <a:xfrm>
              <a:off x="7669674" y="4609642"/>
              <a:ext cx="1761398" cy="1131569"/>
              <a:chOff x="7669674" y="4609642"/>
              <a:chExt cx="1761398" cy="1131569"/>
            </a:xfrm>
          </p:grpSpPr>
          <p:sp>
            <p:nvSpPr>
              <p:cNvPr id="6" name="正方形/長方形 5">
                <a:extLst>
                  <a:ext uri="{FF2B5EF4-FFF2-40B4-BE49-F238E27FC236}">
                    <a16:creationId xmlns:a16="http://schemas.microsoft.com/office/drawing/2014/main" id="{02FBC21D-EE81-4A12-B70C-42AC9B68AF27}"/>
                  </a:ext>
                </a:extLst>
              </p:cNvPr>
              <p:cNvSpPr/>
              <p:nvPr/>
            </p:nvSpPr>
            <p:spPr>
              <a:xfrm>
                <a:off x="7669675" y="5237228"/>
                <a:ext cx="1761389" cy="3291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FBF1736-FD6A-41EA-A8B1-1F4901E7353C}"/>
                  </a:ext>
                </a:extLst>
              </p:cNvPr>
              <p:cNvSpPr/>
              <p:nvPr/>
            </p:nvSpPr>
            <p:spPr>
              <a:xfrm>
                <a:off x="7669683" y="4952009"/>
                <a:ext cx="1761389" cy="14326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916C2D3D-5BA6-4CC9-81E6-9022CB0443CC}"/>
                  </a:ext>
                </a:extLst>
              </p:cNvPr>
              <p:cNvSpPr/>
              <p:nvPr/>
            </p:nvSpPr>
            <p:spPr>
              <a:xfrm>
                <a:off x="7669676" y="4609642"/>
                <a:ext cx="1761389" cy="337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502EC330-334B-4109-835A-D0287E66E77F}"/>
                  </a:ext>
                </a:extLst>
              </p:cNvPr>
              <p:cNvSpPr/>
              <p:nvPr/>
            </p:nvSpPr>
            <p:spPr>
              <a:xfrm>
                <a:off x="7669674" y="5566410"/>
                <a:ext cx="1761389" cy="1748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grpSp>
      <p:sp>
        <p:nvSpPr>
          <p:cNvPr id="11" name="テキスト ボックス 10">
            <a:extLst>
              <a:ext uri="{FF2B5EF4-FFF2-40B4-BE49-F238E27FC236}">
                <a16:creationId xmlns:a16="http://schemas.microsoft.com/office/drawing/2014/main" id="{E2D721DA-232A-4C86-851F-336342AF36CA}"/>
              </a:ext>
            </a:extLst>
          </p:cNvPr>
          <p:cNvSpPr txBox="1"/>
          <p:nvPr/>
        </p:nvSpPr>
        <p:spPr>
          <a:xfrm>
            <a:off x="7793288" y="4737088"/>
            <a:ext cx="1514159"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400" dirty="0"/>
              <a:t>容量</a:t>
            </a:r>
            <a:endParaRPr kumimoji="1" lang="en-US" altLang="ja-JP" sz="2400" dirty="0"/>
          </a:p>
          <a:p>
            <a:r>
              <a:rPr kumimoji="1" lang="en-US" altLang="ja-JP" sz="2400" dirty="0"/>
              <a:t>j – w[i-1]</a:t>
            </a:r>
            <a:endParaRPr kumimoji="1" lang="ja-JP" altLang="en-US" sz="2400" dirty="0"/>
          </a:p>
        </p:txBody>
      </p:sp>
      <p:sp>
        <p:nvSpPr>
          <p:cNvPr id="28" name="テキスト ボックス 27">
            <a:extLst>
              <a:ext uri="{FF2B5EF4-FFF2-40B4-BE49-F238E27FC236}">
                <a16:creationId xmlns:a16="http://schemas.microsoft.com/office/drawing/2014/main" id="{F2AE995E-A037-4BF8-ACC3-6BD1174AF16A}"/>
              </a:ext>
            </a:extLst>
          </p:cNvPr>
          <p:cNvSpPr txBox="1"/>
          <p:nvPr/>
        </p:nvSpPr>
        <p:spPr>
          <a:xfrm>
            <a:off x="8421844" y="5563215"/>
            <a:ext cx="3524916"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2000" dirty="0"/>
              <a:t>i-1</a:t>
            </a:r>
            <a:r>
              <a:rPr kumimoji="1" lang="ja-JP" altLang="en-US" sz="2000" dirty="0"/>
              <a:t>個目まで見たときに</a:t>
            </a:r>
            <a:r>
              <a:rPr lang="en-US" altLang="ja-JP" sz="2000" dirty="0"/>
              <a:t>,</a:t>
            </a:r>
            <a:r>
              <a:rPr lang="ja-JP" altLang="en-US" sz="2000" dirty="0"/>
              <a:t>容量</a:t>
            </a:r>
            <a:r>
              <a:rPr lang="en-US" altLang="ja-JP" sz="2000" dirty="0"/>
              <a:t>j-w[</a:t>
            </a:r>
            <a:r>
              <a:rPr lang="en-US" altLang="ja-JP" sz="2000" dirty="0" err="1"/>
              <a:t>i</a:t>
            </a:r>
            <a:r>
              <a:rPr lang="en-US" altLang="ja-JP" sz="2000" dirty="0"/>
              <a:t>]</a:t>
            </a:r>
            <a:r>
              <a:rPr lang="ja-JP" altLang="en-US" sz="2000" dirty="0"/>
              <a:t>における最大価値の入れ方</a:t>
            </a:r>
            <a:endParaRPr kumimoji="1" lang="ja-JP" altLang="en-US" sz="2000" dirty="0"/>
          </a:p>
        </p:txBody>
      </p:sp>
    </p:spTree>
    <p:extLst>
      <p:ext uri="{BB962C8B-B14F-4D97-AF65-F5344CB8AC3E}">
        <p14:creationId xmlns:p14="http://schemas.microsoft.com/office/powerpoint/2010/main" val="2047421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TotalTime>
  <Words>1616</Words>
  <Application>Microsoft Office PowerPoint</Application>
  <PresentationFormat>ワイド画面</PresentationFormat>
  <Paragraphs>316</Paragraphs>
  <Slides>38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38</vt:i4>
      </vt:variant>
    </vt:vector>
  </HeadingPairs>
  <TitlesOfParts>
    <vt:vector size="45" baseType="lpstr">
      <vt:lpstr>MS Gothic</vt:lpstr>
      <vt:lpstr>游ゴシック</vt:lpstr>
      <vt:lpstr>游ゴシック Light</vt:lpstr>
      <vt:lpstr>Arial</vt:lpstr>
      <vt:lpstr>Consolas</vt:lpstr>
      <vt:lpstr>Wingdings</vt:lpstr>
      <vt:lpstr>Office テーマ</vt:lpstr>
      <vt:lpstr>動的計画法</vt:lpstr>
      <vt:lpstr>ナップサック問題</vt:lpstr>
      <vt:lpstr>01ナップサック問題</vt:lpstr>
      <vt:lpstr>PowerPoint プレゼンテーション</vt:lpstr>
      <vt:lpstr>(余談)01でないナップサック問題</vt:lpstr>
      <vt:lpstr>01ナップサック問題</vt:lpstr>
      <vt:lpstr>01ナップサック問題: ナイーブ実装</vt:lpstr>
      <vt:lpstr>PowerPoint プレゼンテーション</vt:lpstr>
      <vt:lpstr>PowerPoint プレゼンテーション</vt:lpstr>
      <vt:lpstr>PowerPoint プレゼンテーション</vt:lpstr>
      <vt:lpstr>PowerPoint プレゼンテーション</vt:lpstr>
      <vt:lpstr>01ナップサック問題: ナイーブ実装</vt:lpstr>
      <vt:lpstr>PowerPoint プレゼンテーション</vt:lpstr>
      <vt:lpstr>PowerPoint プレゼンテーション</vt:lpstr>
      <vt:lpstr>PowerPoint プレゼンテーション</vt:lpstr>
      <vt:lpstr>01ナップサック問題: メモ化再帰</vt:lpstr>
      <vt:lpstr>01ナップサック問題: メモ化再帰</vt:lpstr>
      <vt:lpstr>PowerPoint プレゼンテーション</vt:lpstr>
      <vt:lpstr>PowerPoint プレゼンテーション</vt:lpstr>
      <vt:lpstr>01ナップサック問題: メモ化再帰</vt:lpstr>
      <vt:lpstr>01ナップサック問題: メモ化再帰</vt:lpstr>
      <vt:lpstr>01ナップサック問題: 貰うDP</vt:lpstr>
      <vt:lpstr>PowerPoint プレゼンテーション</vt:lpstr>
      <vt:lpstr>PowerPoint プレゼンテーション</vt:lpstr>
      <vt:lpstr>PowerPoint プレゼンテーション</vt:lpstr>
      <vt:lpstr>01ナップサック問題: 貰うDP</vt:lpstr>
      <vt:lpstr>01ナップサック問題: 貰うDP</vt:lpstr>
      <vt:lpstr>PowerPoint プレゼンテーション</vt:lpstr>
      <vt:lpstr>PowerPoint プレゼンテーション</vt:lpstr>
      <vt:lpstr>01ナップサック問題: 配るDP</vt:lpstr>
      <vt:lpstr>PowerPoint プレゼンテーション</vt:lpstr>
      <vt:lpstr>PowerPoint プレゼンテーション</vt:lpstr>
      <vt:lpstr>PowerPoint プレゼンテーション</vt:lpstr>
      <vt:lpstr>部分和問題: 配るDP</vt:lpstr>
      <vt:lpstr>部分和問題: 配るDP</vt:lpstr>
      <vt:lpstr>PowerPoint プレゼンテーション</vt:lpstr>
      <vt:lpstr>PowerPoint プレゼンテーション</vt:lpstr>
      <vt:lpstr>その他のナップサック問題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動的計画法</dc:title>
  <dc:creator>r.yamamoto.032</dc:creator>
  <cp:lastModifiedBy>r.yamamoto.032</cp:lastModifiedBy>
  <cp:revision>187</cp:revision>
  <dcterms:created xsi:type="dcterms:W3CDTF">2018-12-15T10:29:46Z</dcterms:created>
  <dcterms:modified xsi:type="dcterms:W3CDTF">2018-12-19T14:21:08Z</dcterms:modified>
</cp:coreProperties>
</file>