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99" r:id="rId4"/>
    <p:sldId id="300" r:id="rId5"/>
    <p:sldId id="303" r:id="rId6"/>
    <p:sldId id="301" r:id="rId7"/>
    <p:sldId id="302" r:id="rId8"/>
    <p:sldId id="319" r:id="rId9"/>
    <p:sldId id="308" r:id="rId10"/>
    <p:sldId id="304" r:id="rId11"/>
    <p:sldId id="314" r:id="rId12"/>
    <p:sldId id="305" r:id="rId13"/>
    <p:sldId id="306" r:id="rId14"/>
    <p:sldId id="313" r:id="rId15"/>
    <p:sldId id="309" r:id="rId16"/>
    <p:sldId id="311" r:id="rId17"/>
    <p:sldId id="312" r:id="rId18"/>
    <p:sldId id="315" r:id="rId19"/>
    <p:sldId id="316" r:id="rId20"/>
    <p:sldId id="317" r:id="rId21"/>
    <p:sldId id="310" r:id="rId22"/>
    <p:sldId id="318" r:id="rId23"/>
    <p:sldId id="320" r:id="rId24"/>
    <p:sldId id="322" r:id="rId25"/>
    <p:sldId id="338" r:id="rId26"/>
    <p:sldId id="324" r:id="rId27"/>
    <p:sldId id="325" r:id="rId28"/>
    <p:sldId id="326" r:id="rId29"/>
    <p:sldId id="329" r:id="rId30"/>
    <p:sldId id="333" r:id="rId31"/>
    <p:sldId id="327" r:id="rId32"/>
    <p:sldId id="330" r:id="rId33"/>
    <p:sldId id="331" r:id="rId34"/>
    <p:sldId id="332" r:id="rId35"/>
    <p:sldId id="334" r:id="rId36"/>
    <p:sldId id="335" r:id="rId37"/>
    <p:sldId id="336" r:id="rId38"/>
    <p:sldId id="337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9885A"/>
    <a:srgbClr val="3E7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46" autoAdjust="0"/>
  </p:normalViewPr>
  <p:slideViewPr>
    <p:cSldViewPr snapToGrid="0">
      <p:cViewPr varScale="1">
        <p:scale>
          <a:sx n="60" d="100"/>
          <a:sy n="60" d="100"/>
        </p:scale>
        <p:origin x="906" y="33"/>
      </p:cViewPr>
      <p:guideLst/>
    </p:cSldViewPr>
  </p:slideViewPr>
  <p:outlineViewPr>
    <p:cViewPr>
      <p:scale>
        <a:sx n="33" d="100"/>
        <a:sy n="33" d="100"/>
      </p:scale>
      <p:origin x="0" y="-2846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9359-D117-43A7-9076-2A7A0EE10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E7FDA-A3E1-4E0C-9655-2C52AF0A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86F53-E8F2-4E1F-91F0-0A10D684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21E8D-A19A-4599-B95B-E861B2B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274EA-8152-4474-A414-8E94C92A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33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91F2B-CF04-4D86-B347-0FC1DA33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4065D2-D668-41EE-85CA-3F0C97FDC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CF5E0-0B8F-4FCE-93D1-18C4EA74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5F36-F68A-45C1-BFC4-85CAC41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2361B-B1C9-4A83-B636-763EA624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5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F53C54-2A97-4C65-8610-9230432C0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1B087D-7A48-4ED4-8F27-2CE8A2AD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39D35-B3ED-493D-B707-D1B4CB1B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48E0C5-CD94-4A10-B03E-D5964119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2829E-FCDF-4870-865C-3ABCF46D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0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3B28A-068A-4B7D-AF6E-99F31317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76A3A0-6D28-44A0-9498-FF155755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5B0AF-5514-46CA-9029-A71106E1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BA9D51-271B-47C2-9CD5-88A18F63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76BC7-4512-45E6-9BFE-E066BE9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7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1A8CB-E10B-472F-AA27-3B3DCDDB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E21E0D-A1B6-4E2D-9340-4D25DA88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B2C3E-C844-4C77-9C66-C0F8C31D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D158D6-0DF2-4091-A1C9-DC0BFCA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D430BC-776F-49E9-93E3-007B922F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2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8E4A3-E6F5-4A68-B99D-EBA7A396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BB524B-4401-431F-AB6D-6EB45CFA4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4C9F8-E011-4CFC-B4EA-EC6BA3417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61A4A0-4CC3-4D5A-9CD6-71AB7C74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BE5073-83E3-4F15-8477-4631E9CD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4FEFE7-FBDF-454E-BD83-BB234B30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36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DB3D8-9B31-4F77-B9DE-90A26E56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103E2-F802-4AED-BB1F-3FA0EF413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4F6DF6-DDA6-43FD-962B-45CDD051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14B36B-86AE-401E-A8EE-0D7407020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C7F90B-8993-4F6D-8CC9-90B0EF7BC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D26A8C-FB65-4672-8586-7F3EC894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E725A2-8B28-4F6B-9E46-C277DD6A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83B597-66D8-40B0-81B5-CC2F5A3E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E237C-F1E4-419C-B6B8-4EE60E2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732550-C77B-4079-A859-F4DF374B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610068-46B0-4BCA-8E0C-9A66E811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01F28C-329B-4FC1-AE60-688DCB17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16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B448C0-C671-4E56-9FF3-49EB04B3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0A3161-CF24-40BD-84D2-CF5CF79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FDB289-E18E-4396-87D7-524FCC4F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63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E82A8-A518-4629-A27E-C2D3B66E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18D1DB-50D3-416F-A14D-4C298AD5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6D5D40-4813-466F-BC6C-C875DB48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5303A3-4DA9-4800-9B5F-A17084AC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365176-BE65-4AC5-8A3A-DF241178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47EA79-F62F-4B41-8641-719639CE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3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3BBA8-5A53-4BF4-80D0-27EDE4B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BDB58A-465A-4F16-8FCD-E2AE6A294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5E26E6-17ED-4FD9-A3C0-418FC051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80BD8-6F66-4D75-90A7-DC015E86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825140-F975-44BF-A5F4-110C4818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437B2-2BF9-4242-8CBB-442D40B1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4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0872F3-77F3-4041-BA70-BE4BB7BE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75D8DA-10C0-473E-A496-4E95B0D4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014C2-692D-4094-B700-59001E2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002D1-B2CD-4E5F-B2B8-628033E0B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0F2E2-1FA7-4C72-9DD8-2EFBBDA3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8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D85B0-2B3D-43CD-B493-094792C6F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A85C18-AB08-4C9A-B052-9E64A7EC4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部分和問題</a:t>
            </a:r>
          </a:p>
        </p:txBody>
      </p:sp>
    </p:spTree>
    <p:extLst>
      <p:ext uri="{BB962C8B-B14F-4D97-AF65-F5344CB8AC3E}">
        <p14:creationId xmlns:p14="http://schemas.microsoft.com/office/powerpoint/2010/main" val="34205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3026B-7C40-461C-9C08-6BED453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6" y="386458"/>
            <a:ext cx="10515600" cy="542933"/>
          </a:xfrm>
        </p:spPr>
        <p:txBody>
          <a:bodyPr/>
          <a:lstStyle/>
          <a:p>
            <a:r>
              <a:rPr kumimoji="1" lang="ja-JP" altLang="en-US" dirty="0"/>
              <a:t>状態の遷移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個目の数</a:t>
            </a:r>
            <a:r>
              <a:rPr kumimoji="1" lang="en-US" altLang="ja-JP" dirty="0"/>
              <a:t>a[i-1]</a:t>
            </a:r>
            <a:r>
              <a:rPr kumimoji="1" lang="ja-JP" altLang="en-US" dirty="0"/>
              <a:t>を選ぶ </a:t>
            </a:r>
            <a:r>
              <a:rPr kumimoji="1" lang="en-US" altLang="ja-JP" dirty="0"/>
              <a:t>or </a:t>
            </a:r>
            <a:r>
              <a:rPr kumimoji="1" lang="ja-JP" altLang="en-US" dirty="0"/>
              <a:t>選ばない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638C72-774D-4B06-8313-9936A6FA6860}"/>
              </a:ext>
            </a:extLst>
          </p:cNvPr>
          <p:cNvSpPr txBox="1"/>
          <p:nvPr/>
        </p:nvSpPr>
        <p:spPr>
          <a:xfrm>
            <a:off x="3705691" y="1244177"/>
            <a:ext cx="458574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i</a:t>
            </a:r>
            <a:r>
              <a:rPr kumimoji="1" lang="ja-JP" altLang="en-US" sz="2800" dirty="0"/>
              <a:t>個目までの数を見たときに</a:t>
            </a:r>
            <a:r>
              <a:rPr kumimoji="1" lang="en-US" altLang="ja-JP" sz="2800" dirty="0"/>
              <a:t>,</a:t>
            </a:r>
          </a:p>
          <a:p>
            <a:r>
              <a:rPr kumimoji="1" lang="en-US" altLang="ja-JP" sz="2800" dirty="0"/>
              <a:t>j</a:t>
            </a:r>
            <a:r>
              <a:rPr kumimoji="1" lang="ja-JP" altLang="en-US" sz="2800" dirty="0"/>
              <a:t>が作れるか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4A3DA-AA11-40DC-A15C-9F8D234DCBB7}"/>
              </a:ext>
            </a:extLst>
          </p:cNvPr>
          <p:cNvSpPr txBox="1"/>
          <p:nvPr/>
        </p:nvSpPr>
        <p:spPr>
          <a:xfrm>
            <a:off x="848816" y="4166075"/>
            <a:ext cx="504169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/>
              <a:t>i-1</a:t>
            </a:r>
            <a:r>
              <a:rPr kumimoji="1" lang="ja-JP" altLang="en-US" sz="2800" dirty="0"/>
              <a:t>個目までの数を見たときに</a:t>
            </a:r>
            <a:r>
              <a:rPr kumimoji="1" lang="en-US" altLang="ja-JP" sz="2800" dirty="0"/>
              <a:t>,</a:t>
            </a:r>
          </a:p>
          <a:p>
            <a:r>
              <a:rPr kumimoji="1" lang="en-US" altLang="ja-JP" sz="2800" dirty="0"/>
              <a:t>j</a:t>
            </a:r>
            <a:r>
              <a:rPr kumimoji="1" lang="ja-JP" altLang="en-US" sz="2800" dirty="0"/>
              <a:t>が作れるか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302E63-B3DF-473D-9800-B2649ACC26EF}"/>
              </a:ext>
            </a:extLst>
          </p:cNvPr>
          <p:cNvSpPr txBox="1"/>
          <p:nvPr/>
        </p:nvSpPr>
        <p:spPr>
          <a:xfrm>
            <a:off x="6106615" y="4166074"/>
            <a:ext cx="525780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/>
              <a:t>i-1</a:t>
            </a:r>
            <a:r>
              <a:rPr kumimoji="1" lang="ja-JP" altLang="en-US" sz="2800" dirty="0"/>
              <a:t>個目までの数を見たときに</a:t>
            </a:r>
            <a:r>
              <a:rPr kumimoji="1" lang="en-US" altLang="ja-JP" sz="2800" dirty="0"/>
              <a:t>,</a:t>
            </a:r>
          </a:p>
          <a:p>
            <a:r>
              <a:rPr kumimoji="1" lang="en-US" altLang="ja-JP" sz="2800" dirty="0"/>
              <a:t>j-a[i-1]</a:t>
            </a:r>
            <a:r>
              <a:rPr kumimoji="1" lang="ja-JP" altLang="en-US" sz="2800" dirty="0"/>
              <a:t>が作れるか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16A08-27F0-4566-9EB2-5F3170A9508A}"/>
              </a:ext>
            </a:extLst>
          </p:cNvPr>
          <p:cNvSpPr txBox="1"/>
          <p:nvPr/>
        </p:nvSpPr>
        <p:spPr>
          <a:xfrm>
            <a:off x="6106615" y="5249114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 – a[i-1]</a:t>
            </a:r>
            <a:r>
              <a:rPr kumimoji="1" lang="ja-JP" altLang="en-US" sz="2400" dirty="0"/>
              <a:t>が作れるなら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それに</a:t>
            </a:r>
            <a:r>
              <a:rPr kumimoji="1" lang="en-US" altLang="ja-JP" sz="2400" dirty="0"/>
              <a:t>a[i-1]</a:t>
            </a:r>
            <a:r>
              <a:rPr kumimoji="1" lang="ja-JP" altLang="en-US" sz="2400" dirty="0"/>
              <a:t>を加えて</a:t>
            </a:r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861194-EF67-473A-96E1-C6DBFB08DE6B}"/>
              </a:ext>
            </a:extLst>
          </p:cNvPr>
          <p:cNvSpPr txBox="1"/>
          <p:nvPr/>
        </p:nvSpPr>
        <p:spPr>
          <a:xfrm>
            <a:off x="848816" y="5350691"/>
            <a:ext cx="483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a[i-1]</a:t>
            </a:r>
            <a:r>
              <a:rPr kumimoji="1" lang="ja-JP" altLang="en-US" sz="2400" dirty="0"/>
              <a:t>を使わなくても</a:t>
            </a:r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1BC547C-2A44-404E-98CE-4DD5129ECB0E}"/>
              </a:ext>
            </a:extLst>
          </p:cNvPr>
          <p:cNvSpPr/>
          <p:nvPr/>
        </p:nvSpPr>
        <p:spPr>
          <a:xfrm rot="2700000" flipV="1">
            <a:off x="4607425" y="2322178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504E846-A319-4F47-B7A7-01B2CAD80738}"/>
              </a:ext>
            </a:extLst>
          </p:cNvPr>
          <p:cNvSpPr/>
          <p:nvPr/>
        </p:nvSpPr>
        <p:spPr>
          <a:xfrm rot="18900000" flipH="1" flipV="1">
            <a:off x="6532226" y="2325108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1B02A4-0BAE-4265-8120-0AFCFD4113E9}"/>
              </a:ext>
            </a:extLst>
          </p:cNvPr>
          <p:cNvSpPr txBox="1"/>
          <p:nvPr/>
        </p:nvSpPr>
        <p:spPr>
          <a:xfrm>
            <a:off x="3257191" y="3193109"/>
            <a:ext cx="5698847" cy="52322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どちらか一方が</a:t>
            </a:r>
            <a:r>
              <a:rPr kumimoji="1" lang="en-US" altLang="ja-JP" sz="2800" dirty="0"/>
              <a:t>true</a:t>
            </a:r>
            <a:r>
              <a:rPr kumimoji="1" lang="ja-JP" altLang="en-US" sz="2800" dirty="0"/>
              <a:t>なら</a:t>
            </a:r>
            <a:r>
              <a:rPr kumimoji="1" lang="en-US" altLang="ja-JP" sz="2800" dirty="0"/>
              <a:t>,</a:t>
            </a:r>
            <a:r>
              <a:rPr lang="en-US" altLang="ja-JP" sz="2800" dirty="0"/>
              <a:t>j</a:t>
            </a:r>
            <a:r>
              <a:rPr lang="ja-JP" altLang="en-US" sz="2800" dirty="0"/>
              <a:t>が作れる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BF7B5E1-B6D1-453E-9EED-064F57222E5F}"/>
              </a:ext>
            </a:extLst>
          </p:cNvPr>
          <p:cNvSpPr txBox="1"/>
          <p:nvPr/>
        </p:nvSpPr>
        <p:spPr>
          <a:xfrm>
            <a:off x="8835901" y="1228540"/>
            <a:ext cx="2528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遷移の方向は矢印と逆です</a:t>
            </a:r>
          </a:p>
        </p:txBody>
      </p:sp>
    </p:spTree>
    <p:extLst>
      <p:ext uri="{BB962C8B-B14F-4D97-AF65-F5344CB8AC3E}">
        <p14:creationId xmlns:p14="http://schemas.microsoft.com/office/powerpoint/2010/main" val="66652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下 1">
            <a:extLst>
              <a:ext uri="{FF2B5EF4-FFF2-40B4-BE49-F238E27FC236}">
                <a16:creationId xmlns:a16="http://schemas.microsoft.com/office/drawing/2014/main" id="{22B5AA04-B34F-45E1-BF6B-569D49DD6829}"/>
              </a:ext>
            </a:extLst>
          </p:cNvPr>
          <p:cNvSpPr/>
          <p:nvPr/>
        </p:nvSpPr>
        <p:spPr>
          <a:xfrm>
            <a:off x="5657536" y="2430316"/>
            <a:ext cx="876925" cy="1632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3026B-7C40-461C-9C08-6BED453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6" y="386458"/>
            <a:ext cx="10515600" cy="109039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もとの問題を解くために</a:t>
            </a:r>
            <a:r>
              <a:rPr kumimoji="1" lang="en-US" altLang="ja-JP" dirty="0"/>
              <a:t>,</a:t>
            </a:r>
            <a:r>
              <a:rPr kumimoji="1" lang="ja-JP" altLang="en-US" dirty="0"/>
              <a:t>小さな問題へ遷移してることに注目</a:t>
            </a:r>
            <a:endParaRPr lang="en-US" altLang="ja-JP" dirty="0"/>
          </a:p>
          <a:p>
            <a:r>
              <a:rPr kumimoji="1" lang="ja-JP" altLang="en-US" dirty="0"/>
              <a:t>これが</a:t>
            </a:r>
            <a:r>
              <a:rPr lang="en-US" altLang="ja-JP" dirty="0"/>
              <a:t>DP</a:t>
            </a:r>
            <a:r>
              <a:rPr lang="ja-JP" altLang="en-US" dirty="0"/>
              <a:t>のできる根拠になる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638C72-774D-4B06-8313-9936A6FA6860}"/>
              </a:ext>
            </a:extLst>
          </p:cNvPr>
          <p:cNvSpPr txBox="1"/>
          <p:nvPr/>
        </p:nvSpPr>
        <p:spPr>
          <a:xfrm>
            <a:off x="3705691" y="1599641"/>
            <a:ext cx="458574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規模の大きな問題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302E63-B3DF-473D-9800-B2649ACC26EF}"/>
              </a:ext>
            </a:extLst>
          </p:cNvPr>
          <p:cNvSpPr txBox="1"/>
          <p:nvPr/>
        </p:nvSpPr>
        <p:spPr>
          <a:xfrm>
            <a:off x="3369660" y="4185123"/>
            <a:ext cx="525780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規模の小さな問題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3FC968-670A-4B83-AD48-E96E28F227FC}"/>
              </a:ext>
            </a:extLst>
          </p:cNvPr>
          <p:cNvSpPr txBox="1"/>
          <p:nvPr/>
        </p:nvSpPr>
        <p:spPr>
          <a:xfrm>
            <a:off x="4954249" y="2719526"/>
            <a:ext cx="2283502" cy="64633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遷移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B15FD8-72DA-4272-9F2C-1964BDE4F684}"/>
              </a:ext>
            </a:extLst>
          </p:cNvPr>
          <p:cNvSpPr txBox="1"/>
          <p:nvPr/>
        </p:nvSpPr>
        <p:spPr>
          <a:xfrm>
            <a:off x="8560009" y="1722751"/>
            <a:ext cx="335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</a:t>
            </a:r>
            <a:r>
              <a:rPr kumimoji="1" lang="ja-JP" altLang="en-US" sz="2400" dirty="0"/>
              <a:t>個目まで見たときに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BA24A39-4A5F-4DB2-855F-E2E7C4728BBF}"/>
              </a:ext>
            </a:extLst>
          </p:cNvPr>
          <p:cNvSpPr txBox="1"/>
          <p:nvPr/>
        </p:nvSpPr>
        <p:spPr>
          <a:xfrm>
            <a:off x="8627461" y="4308233"/>
            <a:ext cx="3701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i-1</a:t>
            </a:r>
            <a:r>
              <a:rPr kumimoji="1" lang="ja-JP" altLang="en-US" sz="2400" dirty="0"/>
              <a:t>個目まで見たときに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584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FAAF8-20DF-491C-9611-6D9839A7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ナイーブな実装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7CB2A-1436-4594-A316-D1227A8B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次のように再帰関数を定義すればよい</a:t>
            </a:r>
            <a:endParaRPr kumimoji="1" lang="en-US" altLang="ja-JP" dirty="0"/>
          </a:p>
          <a:p>
            <a:r>
              <a:rPr kumimoji="1" lang="en-US" altLang="ja-JP" dirty="0"/>
              <a:t>0</a:t>
            </a:r>
            <a:r>
              <a:rPr kumimoji="1" lang="ja-JP" altLang="en-US" dirty="0"/>
              <a:t>個目までの数を見たときに</a:t>
            </a:r>
            <a:r>
              <a:rPr kumimoji="1" lang="en-US" altLang="ja-JP" dirty="0"/>
              <a:t>0</a:t>
            </a:r>
            <a:r>
              <a:rPr kumimoji="1" lang="ja-JP" altLang="en-US" dirty="0"/>
              <a:t>が作れるか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ja-JP" dirty="0"/>
              <a:t>0</a:t>
            </a:r>
            <a:r>
              <a:rPr lang="ja-JP" altLang="en-US" dirty="0"/>
              <a:t>個目までの数を見たときに</a:t>
            </a:r>
            <a:r>
              <a:rPr lang="en-US" altLang="ja-JP" dirty="0"/>
              <a:t>0</a:t>
            </a:r>
            <a:r>
              <a:rPr lang="ja-JP" altLang="en-US" dirty="0"/>
              <a:t>以外の数が作れるか</a:t>
            </a:r>
            <a:r>
              <a:rPr lang="en-US" altLang="ja-JP" dirty="0"/>
              <a:t>: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 false</a:t>
            </a:r>
            <a:endParaRPr kumimoji="1" lang="en-US" altLang="ja-JP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i</a:t>
            </a:r>
            <a:r>
              <a:rPr kumimoji="1" lang="ja-JP" altLang="en-US" dirty="0">
                <a:latin typeface="Consolas" panose="020B0609020204030204" pitchFamily="49" charset="0"/>
              </a:rPr>
              <a:t>個目までみたときに</a:t>
            </a:r>
            <a:r>
              <a:rPr kumimoji="1" lang="en-US" altLang="ja-JP" dirty="0">
                <a:latin typeface="Consolas" panose="020B0609020204030204" pitchFamily="49" charset="0"/>
              </a:rPr>
              <a:t>j</a:t>
            </a:r>
            <a:r>
              <a:rPr kumimoji="1" lang="ja-JP" altLang="en-US" dirty="0">
                <a:latin typeface="Consolas" panose="020B0609020204030204" pitchFamily="49" charset="0"/>
              </a:rPr>
              <a:t>が作れるか</a:t>
            </a:r>
            <a:r>
              <a:rPr lang="en-US" altLang="ja-JP" dirty="0">
                <a:latin typeface="Consolas" panose="020B0609020204030204" pitchFamily="49" charset="0"/>
              </a:rPr>
              <a:t>: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(i-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ja-JP" altLang="en-US" dirty="0">
                <a:latin typeface="Consolas" panose="020B0609020204030204" pitchFamily="49" charset="0"/>
              </a:rPr>
              <a:t>個目まで見たときに</a:t>
            </a:r>
            <a:r>
              <a:rPr lang="en-US" altLang="ja-JP" dirty="0">
                <a:latin typeface="Consolas" panose="020B0609020204030204" pitchFamily="49" charset="0"/>
              </a:rPr>
              <a:t>j</a:t>
            </a:r>
            <a:r>
              <a:rPr lang="ja-JP" altLang="en-US" dirty="0">
                <a:latin typeface="Consolas" panose="020B0609020204030204" pitchFamily="49" charset="0"/>
              </a:rPr>
              <a:t>が作れるか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(i-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ja-JP" altLang="en-US" dirty="0">
                <a:latin typeface="Consolas" panose="020B0609020204030204" pitchFamily="49" charset="0"/>
              </a:rPr>
              <a:t>個目まで見たときに</a:t>
            </a:r>
            <a:r>
              <a:rPr lang="en-US" altLang="ja-JP" dirty="0">
                <a:latin typeface="Consolas" panose="020B0609020204030204" pitchFamily="49" charset="0"/>
              </a:rPr>
              <a:t>j-a[i-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]</a:t>
            </a:r>
            <a:r>
              <a:rPr lang="ja-JP" altLang="en-US" dirty="0">
                <a:latin typeface="Consolas" panose="020B0609020204030204" pitchFamily="49" charset="0"/>
              </a:rPr>
              <a:t>が作れるか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の一方が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ja-JP" altLang="en-US" dirty="0">
                <a:latin typeface="Consolas" panose="020B0609020204030204" pitchFamily="49" charset="0"/>
              </a:rPr>
              <a:t>なら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6659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CC86C7-CD62-427C-BD57-25B01E114331}"/>
              </a:ext>
            </a:extLst>
          </p:cNvPr>
          <p:cNvSpPr/>
          <p:nvPr/>
        </p:nvSpPr>
        <p:spPr>
          <a:xfrm>
            <a:off x="247337" y="435673"/>
            <a:ext cx="119446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番目までを見たときに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,j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を作れるかどうか</a:t>
            </a:r>
            <a:endParaRPr lang="en-US" altLang="ja-JP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j)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個目まで見たとき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(=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何もみていないとき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),0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しか作れない</a:t>
            </a:r>
            <a:endParaRPr lang="en-US" altLang="ja-JP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a[i-1]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を使わない場合</a:t>
            </a:r>
          </a:p>
          <a:p>
            <a:pPr lvl="1"/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i-1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番目を見たときに単に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が作れるかどうかをみればよい</a:t>
            </a:r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j))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a[i-1]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を使う場合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i-1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番目を見たときに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j - a[i-1]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が作れればそれに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a[i-1]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を加えて</a:t>
            </a: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にできる</a:t>
            </a:r>
            <a:endParaRPr lang="en-US" altLang="ja-JP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j - a[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 j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を作ることができなかった</a:t>
            </a:r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4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109A68-8269-4F6C-8FA6-40E674FC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319212"/>
            <a:ext cx="12134850" cy="421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B481133-7AEC-4135-B28E-E8C0603350C3}"/>
                  </a:ext>
                </a:extLst>
              </p:cNvPr>
              <p:cNvSpPr/>
              <p:nvPr/>
            </p:nvSpPr>
            <p:spPr>
              <a:xfrm>
                <a:off x="389744" y="464695"/>
                <a:ext cx="209112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3, 14, 6, 9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B481133-7AEC-4135-B28E-E8C060335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4" y="464695"/>
                <a:ext cx="2091128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9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E77BB-0DFF-4844-9592-CD3D0DC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ナイーブな実装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0D259-F688-4E2A-82CB-6F478E3E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計算量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ja-JP" altLang="en-US" dirty="0"/>
              <a:t>品物を選ぶ</a:t>
            </a:r>
            <a:r>
              <a:rPr kumimoji="1" lang="en-US" altLang="ja-JP" dirty="0"/>
              <a:t>or</a:t>
            </a:r>
            <a:r>
              <a:rPr kumimoji="1" lang="ja-JP" altLang="en-US" dirty="0" err="1"/>
              <a:t>選ばないの</a:t>
            </a:r>
            <a:r>
              <a:rPr kumimoji="1" lang="ja-JP" altLang="en-US" dirty="0"/>
              <a:t>遷移があるので</a:t>
            </a:r>
            <a:r>
              <a:rPr kumimoji="1" lang="en-US" altLang="ja-JP" dirty="0"/>
              <a:t>,O(2</a:t>
            </a:r>
            <a:r>
              <a:rPr kumimoji="1" lang="en-US" altLang="ja-JP" baseline="30000" dirty="0"/>
              <a:t>N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≦</a:t>
            </a:r>
            <a:r>
              <a:rPr lang="en-US" altLang="ja-JP" dirty="0"/>
              <a:t>27</a:t>
            </a:r>
            <a:r>
              <a:rPr lang="ja-JP" altLang="en-US" dirty="0"/>
              <a:t>くらいなら間に合う</a:t>
            </a:r>
            <a:r>
              <a:rPr lang="en-US" altLang="ja-JP" dirty="0"/>
              <a:t>(2</a:t>
            </a:r>
            <a:r>
              <a:rPr lang="en-US" altLang="ja-JP" baseline="30000" dirty="0"/>
              <a:t>27</a:t>
            </a:r>
            <a:r>
              <a:rPr lang="en-US" altLang="ja-JP" dirty="0"/>
              <a:t>=134,217,728)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計算量は</a:t>
            </a:r>
            <a:r>
              <a:rPr kumimoji="1" lang="en-US" altLang="ja-JP" dirty="0"/>
              <a:t>,</a:t>
            </a:r>
            <a:r>
              <a:rPr kumimoji="1" lang="en-US" altLang="ja-JP" b="1" dirty="0"/>
              <a:t>K</a:t>
            </a:r>
            <a:r>
              <a:rPr kumimoji="1" lang="ja-JP" altLang="en-US" b="1" dirty="0"/>
              <a:t>の大きさには無関係</a:t>
            </a:r>
            <a:endParaRPr kumimoji="1" lang="en-US" altLang="ja-JP" b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N</a:t>
            </a:r>
            <a:r>
              <a:rPr kumimoji="1" lang="ja-JP" altLang="en-US" dirty="0"/>
              <a:t>が小さければ最適なアルゴリズムといえる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555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地図, 鳥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31559DF-0F22-4783-9FC0-2A65DCBE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609"/>
            <a:ext cx="12193200" cy="307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8984C41-F3C3-4508-B2D6-6582F3F1B5A0}"/>
                  </a:ext>
                </a:extLst>
              </p:cNvPr>
              <p:cNvSpPr/>
              <p:nvPr/>
            </p:nvSpPr>
            <p:spPr>
              <a:xfrm>
                <a:off x="434716" y="314793"/>
                <a:ext cx="26082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7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10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 = 21</m:t>
                      </m:r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8984C41-F3C3-4508-B2D6-6582F3F1B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6" y="314793"/>
                <a:ext cx="2608287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52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地図, 鳥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31559DF-0F22-4783-9FC0-2A65DCBE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609"/>
            <a:ext cx="12193200" cy="307878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497A16-FE84-4E1F-B7DF-C12CFE9BDCCA}"/>
              </a:ext>
            </a:extLst>
          </p:cNvPr>
          <p:cNvSpPr/>
          <p:nvPr/>
        </p:nvSpPr>
        <p:spPr>
          <a:xfrm>
            <a:off x="4744386" y="3934917"/>
            <a:ext cx="3155430" cy="1131757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地図, 鳥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A48FB96-0148-4A00-8275-D13F5A27F9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8970" y="350219"/>
            <a:ext cx="6893030" cy="22522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821817BD-2BCC-4E50-B2C6-2343252C289F}"/>
              </a:ext>
            </a:extLst>
          </p:cNvPr>
          <p:cNvSpPr/>
          <p:nvPr/>
        </p:nvSpPr>
        <p:spPr>
          <a:xfrm rot="12727151">
            <a:off x="6220082" y="2602122"/>
            <a:ext cx="1004341" cy="13331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B7AE34C-9F95-4F60-AC41-C873269FEA7B}"/>
                  </a:ext>
                </a:extLst>
              </p:cNvPr>
              <p:cNvSpPr/>
              <p:nvPr/>
            </p:nvSpPr>
            <p:spPr>
              <a:xfrm>
                <a:off x="434716" y="314793"/>
                <a:ext cx="26082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7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10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 = 21</m:t>
                      </m:r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B7AE34C-9F95-4F60-AC41-C873269FE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6" y="314793"/>
                <a:ext cx="2608287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859743-5C4D-4486-BB87-515E2E0F0514}"/>
              </a:ext>
            </a:extLst>
          </p:cNvPr>
          <p:cNvSpPr/>
          <p:nvPr/>
        </p:nvSpPr>
        <p:spPr>
          <a:xfrm>
            <a:off x="5391461" y="639181"/>
            <a:ext cx="3235378" cy="190165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BD128F-173C-476B-9E5A-BD04DC9D4A72}"/>
              </a:ext>
            </a:extLst>
          </p:cNvPr>
          <p:cNvSpPr/>
          <p:nvPr/>
        </p:nvSpPr>
        <p:spPr>
          <a:xfrm>
            <a:off x="8901658" y="672096"/>
            <a:ext cx="3235378" cy="190165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166D48-C221-4ACB-9033-EBF137EFDEEA}"/>
              </a:ext>
            </a:extLst>
          </p:cNvPr>
          <p:cNvSpPr txBox="1"/>
          <p:nvPr/>
        </p:nvSpPr>
        <p:spPr>
          <a:xfrm>
            <a:off x="291332" y="1481103"/>
            <a:ext cx="4685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同じ遷移があるので</a:t>
            </a:r>
            <a:r>
              <a:rPr lang="ja-JP" altLang="en-US" sz="2800" dirty="0"/>
              <a:t>無駄</a:t>
            </a:r>
            <a:endParaRPr lang="en-US" altLang="ja-JP" sz="2800" dirty="0"/>
          </a:p>
          <a:p>
            <a:r>
              <a:rPr kumimoji="1" lang="ja-JP" altLang="en-US" sz="2800" dirty="0"/>
              <a:t>同じ遷移は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回だけにしたい</a:t>
            </a:r>
            <a:endParaRPr kumimoji="1" lang="en-US" altLang="ja-JP" sz="28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kumimoji="1" lang="ja-JP" altLang="en-US" sz="2800" b="1" dirty="0"/>
              <a:t>メモ化</a:t>
            </a:r>
          </a:p>
        </p:txBody>
      </p:sp>
    </p:spTree>
    <p:extLst>
      <p:ext uri="{BB962C8B-B14F-4D97-AF65-F5344CB8AC3E}">
        <p14:creationId xmlns:p14="http://schemas.microsoft.com/office/powerpoint/2010/main" val="255702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E77BB-0DFF-4844-9592-CD3D0DC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メモ化再帰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0D259-F688-4E2A-82CB-6F478E3E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メモ用のテーブルの定義</a:t>
            </a:r>
            <a:r>
              <a:rPr lang="en-US" altLang="ja-JP" dirty="0"/>
              <a:t>:</a:t>
            </a:r>
          </a:p>
          <a:p>
            <a:pPr marL="0" indent="0" algn="ctr">
              <a:buNone/>
            </a:pP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en-US" altLang="ja-JP" dirty="0" err="1">
                <a:latin typeface="Consolas" panose="020B0609020204030204" pitchFamily="49" charset="0"/>
              </a:rPr>
              <a:t>dp</a:t>
            </a:r>
            <a:r>
              <a:rPr kumimoji="1" lang="en-US" altLang="ja-JP" dirty="0">
                <a:latin typeface="Consolas" panose="020B0609020204030204" pitchFamily="49" charset="0"/>
              </a:rPr>
              <a:t>[</a:t>
            </a:r>
            <a:r>
              <a:rPr kumimoji="1" lang="en-US" altLang="ja-JP" dirty="0" err="1">
                <a:latin typeface="Consolas" panose="020B0609020204030204" pitchFamily="49" charset="0"/>
              </a:rPr>
              <a:t>i</a:t>
            </a:r>
            <a:r>
              <a:rPr kumimoji="1" lang="en-US" altLang="ja-JP" dirty="0">
                <a:latin typeface="Consolas" panose="020B0609020204030204" pitchFamily="49" charset="0"/>
              </a:rPr>
              <a:t>][j] </a:t>
            </a:r>
            <a:r>
              <a:rPr kumimoji="1" lang="en-US" altLang="ja-JP" dirty="0"/>
              <a:t>:= (</a:t>
            </a:r>
            <a:r>
              <a:rPr kumimoji="1" lang="en-US" altLang="ja-JP" dirty="0" err="1">
                <a:latin typeface="Consolas" panose="020B0609020204030204" pitchFamily="49" charset="0"/>
              </a:rPr>
              <a:t>i</a:t>
            </a:r>
            <a:r>
              <a:rPr kumimoji="1" lang="ja-JP" altLang="en-US" dirty="0"/>
              <a:t>番目まで見たときに</a:t>
            </a:r>
            <a:r>
              <a:rPr kumimoji="1" lang="en-US" altLang="ja-JP" dirty="0"/>
              <a:t>,</a:t>
            </a:r>
            <a:r>
              <a:rPr kumimoji="1" lang="ja-JP" altLang="en-US" dirty="0"/>
              <a:t>数</a:t>
            </a:r>
            <a:r>
              <a:rPr kumimoji="1" lang="en-US" altLang="ja-JP" dirty="0">
                <a:latin typeface="Consolas" panose="020B0609020204030204" pitchFamily="49" charset="0"/>
              </a:rPr>
              <a:t>j</a:t>
            </a:r>
            <a:r>
              <a:rPr kumimoji="1" lang="ja-JP" altLang="en-US" dirty="0"/>
              <a:t>を作れるか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未探索</a:t>
            </a:r>
            <a:r>
              <a:rPr lang="en-US" altLang="ja-JP" dirty="0"/>
              <a:t>: </a:t>
            </a:r>
            <a:r>
              <a:rPr lang="en-US" altLang="ja-JP" dirty="0">
                <a:latin typeface="Consolas" panose="020B0609020204030204" pitchFamily="49" charset="0"/>
              </a:rPr>
              <a:t>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ja-JP" altLang="en-US" dirty="0"/>
              <a:t>作れない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ja-JP" altLang="en-US" dirty="0"/>
              <a:t>作れる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と決める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46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E77BB-0DFF-4844-9592-CD3D0DC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メモ化再帰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0D259-F688-4E2A-82CB-6F478E3E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初期状態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0</a:t>
            </a:r>
            <a:r>
              <a:rPr lang="ja-JP" altLang="en-US" dirty="0"/>
              <a:t>個目</a:t>
            </a:r>
            <a:r>
              <a:rPr lang="en-US" altLang="ja-JP" dirty="0"/>
              <a:t>(</a:t>
            </a:r>
            <a:r>
              <a:rPr lang="ja-JP" altLang="en-US" dirty="0"/>
              <a:t>まだ何もみていない</a:t>
            </a:r>
            <a:r>
              <a:rPr lang="en-US" altLang="ja-JP" dirty="0"/>
              <a:t>)</a:t>
            </a:r>
            <a:r>
              <a:rPr lang="ja-JP" altLang="en-US" dirty="0"/>
              <a:t>ときは</a:t>
            </a:r>
            <a:r>
              <a:rPr lang="en-US" altLang="ja-JP"/>
              <a:t>,</a:t>
            </a:r>
            <a:r>
              <a:rPr lang="ja-JP" altLang="en-US"/>
              <a:t>数</a:t>
            </a:r>
            <a:r>
              <a:rPr lang="en-US" altLang="ja-JP" dirty="0"/>
              <a:t>0</a:t>
            </a:r>
            <a:r>
              <a:rPr lang="ja-JP" altLang="en-US" dirty="0"/>
              <a:t>しか作れないので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 err="1">
                <a:latin typeface="Consolas" panose="020B0609020204030204" pitchFamily="49" charset="0"/>
              </a:rPr>
              <a:t>dp</a:t>
            </a:r>
            <a:r>
              <a:rPr lang="en-US" altLang="ja-JP" dirty="0"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b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</a:br>
            <a:r>
              <a:rPr lang="ja-JP" altLang="en-US" dirty="0"/>
              <a:t>それ以外</a:t>
            </a:r>
            <a:r>
              <a:rPr lang="en-US" altLang="ja-JP" dirty="0"/>
              <a:t>: </a:t>
            </a:r>
            <a:r>
              <a:rPr lang="en-US" altLang="ja-JP" dirty="0" err="1">
                <a:latin typeface="Consolas" panose="020B0609020204030204" pitchFamily="49" charset="0"/>
              </a:rPr>
              <a:t>dp</a:t>
            </a:r>
            <a:r>
              <a:rPr lang="en-US" altLang="ja-JP" dirty="0"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][j]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ja-JP" altLang="en-US" dirty="0"/>
              <a:t>とする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ja-JP" altLang="en-US" dirty="0"/>
              <a:t>再帰呼び出し時</a:t>
            </a:r>
            <a:r>
              <a:rPr lang="en-US" altLang="ja-JP" dirty="0"/>
              <a:t>,</a:t>
            </a:r>
            <a:r>
              <a:rPr lang="ja-JP" altLang="en-US" dirty="0"/>
              <a:t>メモ用テーブルが</a:t>
            </a:r>
            <a:r>
              <a:rPr lang="en-US" altLang="ja-JP" dirty="0"/>
              <a:t>-1</a:t>
            </a:r>
            <a:r>
              <a:rPr lang="ja-JP" altLang="en-US" dirty="0"/>
              <a:t>でなければその値を返す</a:t>
            </a:r>
            <a:endParaRPr lang="en-US" altLang="ja-JP" dirty="0"/>
          </a:p>
          <a:p>
            <a:r>
              <a:rPr lang="ja-JP" altLang="en-US" dirty="0"/>
              <a:t>メモ用テーブルが</a:t>
            </a:r>
            <a:r>
              <a:rPr lang="en-US" altLang="ja-JP" dirty="0"/>
              <a:t>-1</a:t>
            </a:r>
            <a:r>
              <a:rPr lang="ja-JP" altLang="en-US" dirty="0"/>
              <a:t>であれば</a:t>
            </a:r>
            <a:r>
              <a:rPr lang="en-US" altLang="ja-JP" dirty="0"/>
              <a:t>,</a:t>
            </a:r>
            <a:r>
              <a:rPr lang="ja-JP" altLang="en-US" dirty="0"/>
              <a:t>値を書き込む</a:t>
            </a:r>
            <a:endParaRPr lang="en-US" altLang="ja-JP" dirty="0"/>
          </a:p>
          <a:p>
            <a:r>
              <a:rPr lang="ja-JP" altLang="en-US" dirty="0"/>
              <a:t>遷移時に</a:t>
            </a:r>
            <a:r>
              <a:rPr lang="en-US" altLang="ja-JP" dirty="0"/>
              <a:t>j</a:t>
            </a:r>
            <a:r>
              <a:rPr lang="ja-JP" altLang="en-US" dirty="0" err="1"/>
              <a:t>が負に</a:t>
            </a:r>
            <a:r>
              <a:rPr lang="ja-JP" altLang="en-US" dirty="0"/>
              <a:t>なると配列外参照になるので</a:t>
            </a:r>
            <a:r>
              <a:rPr lang="en-US" altLang="ja-JP" dirty="0"/>
              <a:t>,</a:t>
            </a:r>
            <a:r>
              <a:rPr lang="ja-JP" altLang="en-US" dirty="0"/>
              <a:t>そこもちゃんと考えて書く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03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4C7F9-3FB6-4F49-9EB7-66296BE2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DP</a:t>
            </a:r>
            <a:r>
              <a:rPr lang="ja-JP" altLang="en-US" dirty="0"/>
              <a:t>の具体例</a:t>
            </a:r>
            <a:r>
              <a:rPr lang="en-US" altLang="ja-JP" dirty="0"/>
              <a:t>2: </a:t>
            </a:r>
            <a:r>
              <a:rPr lang="ja-JP" altLang="en-US" dirty="0"/>
              <a:t>部分和問題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FDE4BA-7F38-4418-B590-08D9F733F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また部分和問題です</a:t>
                </a:r>
                <a:endParaRPr lang="en-US" altLang="ja-JP" dirty="0"/>
              </a:p>
              <a:p>
                <a:r>
                  <a:rPr lang="ja-JP" altLang="en-US" dirty="0"/>
                  <a:t>数の集合からいくつか要素を選んで和をとり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ある数を作ることができるかどうかを判定する問題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dirty="0"/>
                  <a:t>から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dirty="0"/>
                  <a:t>作ることができるか</a:t>
                </a:r>
                <a:r>
                  <a:rPr lang="en-US" altLang="ja-JP" dirty="0"/>
                  <a:t>?</a:t>
                </a:r>
              </a:p>
              <a:p>
                <a:r>
                  <a:rPr lang="ja-JP" altLang="en-US" dirty="0"/>
                  <a:t>例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3, 14, 6, 9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br>
                  <a:rPr lang="en-US" altLang="ja-JP" dirty="0"/>
                </a:br>
                <a:r>
                  <a:rPr lang="ja-JP" altLang="en-US" dirty="0"/>
                  <a:t>この場合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作ることができる</a:t>
                </a:r>
                <a:r>
                  <a:rPr lang="en-US" altLang="ja-JP" dirty="0"/>
                  <a:t>.3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9</a:t>
                </a:r>
                <a:r>
                  <a:rPr lang="ja-JP" altLang="en-US" dirty="0"/>
                  <a:t>を選べば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3 +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12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ここでは 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≦</a:t>
                </a:r>
                <a:r>
                  <a:rPr kumimoji="1" lang="en-US" altLang="ja-JP" dirty="0"/>
                  <a:t>N, 0</a:t>
                </a:r>
                <a:r>
                  <a:rPr kumimoji="1" lang="ja-JP" altLang="en-US" dirty="0"/>
                  <a:t>≦</a:t>
                </a:r>
                <a:r>
                  <a:rPr kumimoji="1" lang="en-US" altLang="ja-JP" dirty="0"/>
                  <a:t>K</a:t>
                </a:r>
                <a:r>
                  <a:rPr kumimoji="1" lang="ja-JP" altLang="en-US" dirty="0"/>
                  <a:t>とする</a:t>
                </a:r>
                <a:r>
                  <a:rPr kumimoji="1" lang="en-US" altLang="ja-JP" dirty="0"/>
                  <a:t>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FDE4BA-7F38-4418-B590-08D9F733F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2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F2351CC-D29C-49CF-8BED-0BAB10E247C8}"/>
              </a:ext>
            </a:extLst>
          </p:cNvPr>
          <p:cNvSpPr/>
          <p:nvPr/>
        </p:nvSpPr>
        <p:spPr>
          <a:xfrm>
            <a:off x="469693" y="151179"/>
            <a:ext cx="1045064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11000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番目までを見たときに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,j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を作れるかどうか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j)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既に訪れた状態ならそれを再利用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 == 0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のときもここに行き着く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][j] &gt;=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a[i-1]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を使わない場合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i-1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番目を見たときに単に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が作れるかどうかをみればよい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j)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a[i-1]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を使う場合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i-1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番目を見たときに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j - a[i-1]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が作れればそれに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a[i-1]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を加えて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にできる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(j -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j -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を作ることができなかった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78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8C0AF91-63DE-4A15-B241-335F6C3A7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617"/>
            <a:ext cx="12192000" cy="353876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8E09FC-9B5E-412E-B1AD-3C017E2CEE4D}"/>
              </a:ext>
            </a:extLst>
          </p:cNvPr>
          <p:cNvSpPr/>
          <p:nvPr/>
        </p:nvSpPr>
        <p:spPr>
          <a:xfrm>
            <a:off x="5411449" y="4066626"/>
            <a:ext cx="2083633" cy="1131757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0784870-6C74-4422-B459-3B694CF44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946" r="-1" b="946"/>
          <a:stretch/>
        </p:blipFill>
        <p:spPr>
          <a:xfrm>
            <a:off x="5942532" y="472080"/>
            <a:ext cx="4150599" cy="21371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961499EE-BE54-42D5-AAC2-28AC10B3EEE2}"/>
              </a:ext>
            </a:extLst>
          </p:cNvPr>
          <p:cNvSpPr/>
          <p:nvPr/>
        </p:nvSpPr>
        <p:spPr>
          <a:xfrm rot="12727151">
            <a:off x="6220082" y="2602122"/>
            <a:ext cx="1004341" cy="13331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29E5E73-23F6-446C-823F-3674F1717036}"/>
                  </a:ext>
                </a:extLst>
              </p:cNvPr>
              <p:cNvSpPr/>
              <p:nvPr/>
            </p:nvSpPr>
            <p:spPr>
              <a:xfrm>
                <a:off x="434716" y="314793"/>
                <a:ext cx="26082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7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10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 = 21</m:t>
                      </m:r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29E5E73-23F6-446C-823F-3674F1717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6" y="314793"/>
                <a:ext cx="2608287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260BF5-CFE4-4BC3-9FDE-7F655ACB8382}"/>
              </a:ext>
            </a:extLst>
          </p:cNvPr>
          <p:cNvSpPr txBox="1"/>
          <p:nvPr/>
        </p:nvSpPr>
        <p:spPr>
          <a:xfrm>
            <a:off x="313818" y="1625441"/>
            <a:ext cx="4685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dfs</a:t>
            </a:r>
            <a:r>
              <a:rPr kumimoji="1" lang="en-US" altLang="ja-JP" sz="2800" dirty="0"/>
              <a:t>(1, 11)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回だけの遷移になった！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230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E77BB-0DFF-4844-9592-CD3D0DC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メモ化再帰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0D259-F688-4E2A-82CB-6F478E3E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計算量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ja-JP" altLang="en-US" dirty="0"/>
              <a:t>メモ用テーブルを利用して問題を解く</a:t>
            </a:r>
            <a:br>
              <a:rPr lang="en-US" altLang="ja-JP" dirty="0"/>
            </a:br>
            <a:r>
              <a:rPr lang="ja-JP" altLang="en-US" dirty="0"/>
              <a:t>テーブル全体を使う場合が最悪ケース→</a:t>
            </a:r>
            <a:r>
              <a:rPr kumimoji="1" lang="en-US" altLang="ja-JP" dirty="0"/>
              <a:t>O(NK)</a:t>
            </a:r>
          </a:p>
          <a:p>
            <a:endParaRPr lang="en-US" altLang="ja-JP" dirty="0"/>
          </a:p>
          <a:p>
            <a:r>
              <a:rPr lang="en-US" altLang="ja-JP" dirty="0"/>
              <a:t>NK</a:t>
            </a:r>
            <a:r>
              <a:rPr lang="ja-JP" altLang="en-US" dirty="0"/>
              <a:t>が</a:t>
            </a:r>
            <a:r>
              <a:rPr lang="en-US" altLang="ja-JP" dirty="0"/>
              <a:t>10</a:t>
            </a:r>
            <a:r>
              <a:rPr lang="en-US" altLang="ja-JP" baseline="30000" dirty="0"/>
              <a:t>8</a:t>
            </a:r>
            <a:r>
              <a:rPr lang="ja-JP" altLang="en-US" dirty="0"/>
              <a:t>を超えなければ間に合う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例えば</a:t>
            </a:r>
            <a:r>
              <a:rPr kumimoji="1" lang="en-US" altLang="ja-JP" dirty="0"/>
              <a:t>N</a:t>
            </a:r>
            <a:r>
              <a:rPr kumimoji="1" lang="ja-JP" altLang="en-US" dirty="0"/>
              <a:t>≦</a:t>
            </a:r>
            <a:r>
              <a:rPr kumimoji="1" lang="en-US" altLang="ja-JP" dirty="0"/>
              <a:t>10</a:t>
            </a:r>
            <a:r>
              <a:rPr kumimoji="1" lang="en-US" altLang="ja-JP" baseline="30000" dirty="0"/>
              <a:t>2</a:t>
            </a:r>
            <a:r>
              <a:rPr kumimoji="1" lang="en-US" altLang="ja-JP" dirty="0"/>
              <a:t>,K</a:t>
            </a:r>
            <a:r>
              <a:rPr kumimoji="1" lang="ja-JP" altLang="en-US" dirty="0"/>
              <a:t>≦</a:t>
            </a:r>
            <a:r>
              <a:rPr kumimoji="1" lang="en-US" altLang="ja-JP" dirty="0"/>
              <a:t>10</a:t>
            </a:r>
            <a:r>
              <a:rPr kumimoji="1" lang="en-US" altLang="ja-JP" baseline="30000" dirty="0"/>
              <a:t>5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07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94994-386B-42D2-A095-D2B2546D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部分和問題</a:t>
            </a:r>
            <a:r>
              <a:rPr kumimoji="1" lang="en-US" altLang="ja-JP" dirty="0"/>
              <a:t>: </a:t>
            </a:r>
            <a:r>
              <a:rPr kumimoji="1" lang="ja-JP" altLang="en-US" dirty="0"/>
              <a:t>漸化式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26068-31F8-45EB-A622-AEE5EA66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今度は再帰ではなくループで書いてみる</a:t>
            </a:r>
            <a:endParaRPr lang="en-US" altLang="ja-JP" dirty="0"/>
          </a:p>
          <a:p>
            <a:r>
              <a:rPr lang="ja-JP" altLang="en-US" dirty="0"/>
              <a:t>状態と遷移を決める</a:t>
            </a:r>
            <a:endParaRPr lang="en-US" altLang="ja-JP" dirty="0"/>
          </a:p>
          <a:p>
            <a:r>
              <a:rPr lang="ja-JP" altLang="en-US" dirty="0"/>
              <a:t>遷移は</a:t>
            </a:r>
            <a:r>
              <a:rPr lang="en-US" altLang="ja-JP" dirty="0"/>
              <a:t>,</a:t>
            </a:r>
            <a:r>
              <a:rPr lang="ja-JP" altLang="en-US" dirty="0"/>
              <a:t>今回はボトムアップに書きます</a:t>
            </a:r>
            <a:r>
              <a:rPr lang="en-US" altLang="ja-JP" sz="2400" dirty="0"/>
              <a:t>(</a:t>
            </a:r>
            <a:r>
              <a:rPr lang="ja-JP" altLang="en-US" sz="2400" dirty="0"/>
              <a:t>単に僕が考えやすいから</a:t>
            </a:r>
            <a:r>
              <a:rPr lang="en-US" altLang="ja-JP" sz="2400" dirty="0"/>
              <a:t>)</a:t>
            </a:r>
            <a:endParaRPr lang="en-US" altLang="ja-JP" dirty="0"/>
          </a:p>
          <a:p>
            <a:r>
              <a:rPr lang="ja-JP" altLang="en-US" b="1" dirty="0"/>
              <a:t>貰う</a:t>
            </a:r>
            <a:r>
              <a:rPr lang="en-US" altLang="ja-JP" b="1" dirty="0"/>
              <a:t>DP</a:t>
            </a:r>
            <a:r>
              <a:rPr lang="ja-JP" altLang="en-US" dirty="0"/>
              <a:t>と</a:t>
            </a:r>
            <a:r>
              <a:rPr lang="ja-JP" altLang="en-US" b="1" dirty="0"/>
              <a:t>配る</a:t>
            </a:r>
            <a:r>
              <a:rPr lang="en-US" altLang="ja-JP" b="1" dirty="0"/>
              <a:t>DP</a:t>
            </a:r>
            <a:r>
              <a:rPr lang="ja-JP" altLang="en-US" dirty="0"/>
              <a:t>の両方説明します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153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A39F6-D16C-4242-86E6-6E7C7E15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貰う</a:t>
            </a:r>
            <a:r>
              <a:rPr lang="en-US" altLang="ja-JP" dirty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D5683-A103-48C0-97D4-2B61217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状態</a:t>
            </a:r>
            <a:r>
              <a:rPr kumimoji="1" lang="en-US" altLang="ja-JP" dirty="0"/>
              <a:t>:</a:t>
            </a:r>
          </a:p>
          <a:p>
            <a:pPr marL="457200" lvl="1" indent="0">
              <a:buNone/>
            </a:pPr>
            <a:r>
              <a:rPr kumimoji="1"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kumimoji="1" lang="en-US" altLang="ja-JP" sz="2800" dirty="0">
                <a:latin typeface="Consolas" panose="020B0609020204030204" pitchFamily="49" charset="0"/>
              </a:rPr>
              <a:t> 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2800" dirty="0">
                <a:latin typeface="Consolas" panose="020B0609020204030204" pitchFamily="49" charset="0"/>
              </a:rPr>
              <a:t>[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800" dirty="0">
                <a:latin typeface="Consolas" panose="020B0609020204030204" pitchFamily="49" charset="0"/>
              </a:rPr>
              <a:t>][j]</a:t>
            </a:r>
            <a:r>
              <a:rPr kumimoji="1" lang="en-US" altLang="ja-JP" sz="2800" dirty="0"/>
              <a:t> := (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ja-JP" altLang="en-US" sz="2800" dirty="0">
                <a:latin typeface="Consolas" panose="020B0609020204030204" pitchFamily="49" charset="0"/>
              </a:rPr>
              <a:t>個</a:t>
            </a:r>
            <a:r>
              <a:rPr kumimoji="1" lang="ja-JP" altLang="en-US" sz="2800" dirty="0"/>
              <a:t>目までみたときに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数</a:t>
            </a:r>
            <a:r>
              <a:rPr kumimoji="1" lang="en-US" altLang="ja-JP" sz="2800" dirty="0">
                <a:latin typeface="Consolas" panose="020B0609020204030204" pitchFamily="49" charset="0"/>
              </a:rPr>
              <a:t>j</a:t>
            </a:r>
            <a:r>
              <a:rPr lang="ja-JP" altLang="en-US" sz="2800" dirty="0"/>
              <a:t>が作れるか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lang="ja-JP" altLang="en-US" dirty="0"/>
              <a:t>初期状態</a:t>
            </a:r>
            <a:r>
              <a:rPr lang="en-US" altLang="ja-JP" dirty="0"/>
              <a:t>:</a:t>
            </a:r>
          </a:p>
          <a:p>
            <a:pPr marL="457200" lvl="1" indent="0">
              <a:buNone/>
            </a:pP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latin typeface="Consolas" panose="020B0609020204030204" pitchFamily="49" charset="0"/>
              </a:rPr>
              <a:t>][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latin typeface="Consolas" panose="020B0609020204030204" pitchFamily="49" charset="0"/>
              </a:rPr>
              <a:t>] =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800" dirty="0"/>
              <a:t>,</a:t>
            </a:r>
          </a:p>
          <a:p>
            <a:pPr marL="457200" lvl="1" indent="0">
              <a:buNone/>
            </a:pP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][j] =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800" dirty="0"/>
              <a:t> (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ja-JP" altLang="en-US" sz="2800" dirty="0">
                <a:latin typeface="Consolas" panose="020B0609020204030204" pitchFamily="49" charset="0"/>
              </a:rPr>
              <a:t>≠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/>
              <a:t>and </a:t>
            </a:r>
            <a:r>
              <a:rPr lang="en-US" altLang="ja-JP" sz="2800" dirty="0">
                <a:latin typeface="Consolas" panose="020B0609020204030204" pitchFamily="49" charset="0"/>
              </a:rPr>
              <a:t>j</a:t>
            </a:r>
            <a:r>
              <a:rPr lang="ja-JP" altLang="en-US" sz="2800" dirty="0">
                <a:latin typeface="Consolas" panose="020B0609020204030204" pitchFamily="49" charset="0"/>
              </a:rPr>
              <a:t>≠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lang="ja-JP" altLang="en-US" dirty="0"/>
              <a:t>遷移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/>
              <a:t>(index</a:t>
            </a:r>
            <a:r>
              <a:rPr lang="ja-JP" altLang="en-US" dirty="0" err="1"/>
              <a:t>が負に</a:t>
            </a:r>
            <a:r>
              <a:rPr lang="ja-JP" altLang="en-US" dirty="0"/>
              <a:t>なるのが嫌なので</a:t>
            </a:r>
            <a:r>
              <a:rPr lang="en-US" altLang="ja-JP" dirty="0"/>
              <a:t>)</a:t>
            </a:r>
            <a:r>
              <a:rPr lang="en-US" altLang="ja-JP" dirty="0" err="1"/>
              <a:t>i</a:t>
            </a:r>
            <a:r>
              <a:rPr lang="ja-JP" altLang="en-US" dirty="0"/>
              <a:t>ではなく</a:t>
            </a:r>
            <a:r>
              <a:rPr lang="en-US" altLang="ja-JP" dirty="0"/>
              <a:t>i+1</a:t>
            </a:r>
            <a:r>
              <a:rPr lang="ja-JP" altLang="en-US" dirty="0" err="1"/>
              <a:t>への</a:t>
            </a:r>
            <a:r>
              <a:rPr lang="ja-JP" altLang="en-US" dirty="0"/>
              <a:t>遷移を考える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i+1</a:t>
            </a:r>
            <a:r>
              <a:rPr lang="ja-JP" altLang="en-US" dirty="0"/>
              <a:t>個目まで見たときに</a:t>
            </a:r>
            <a:r>
              <a:rPr lang="en-US" altLang="ja-JP" dirty="0"/>
              <a:t>j</a:t>
            </a:r>
            <a:r>
              <a:rPr lang="ja-JP" altLang="en-US" dirty="0"/>
              <a:t>が作れるか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98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A39F6-D16C-4242-86E6-6E7C7E15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貰う</a:t>
            </a:r>
            <a:r>
              <a:rPr lang="en-US" altLang="ja-JP" dirty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D5683-A103-48C0-97D4-2B61217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注意</a:t>
            </a:r>
            <a:r>
              <a:rPr kumimoji="1" lang="en-US" altLang="ja-JP" dirty="0"/>
              <a:t>:</a:t>
            </a:r>
          </a:p>
          <a:p>
            <a:pPr marL="0" indent="0">
              <a:buNone/>
            </a:pPr>
            <a:r>
              <a:rPr kumimoji="1" lang="ja-JP" altLang="en-US" dirty="0"/>
              <a:t>状態の定義は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kumimoji="1" lang="en-US" altLang="ja-JP" sz="2800" dirty="0">
                <a:latin typeface="Consolas" panose="020B0609020204030204" pitchFamily="49" charset="0"/>
              </a:rPr>
              <a:t> 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2800" dirty="0">
                <a:latin typeface="Consolas" panose="020B0609020204030204" pitchFamily="49" charset="0"/>
              </a:rPr>
              <a:t>[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800" dirty="0">
                <a:latin typeface="Consolas" panose="020B0609020204030204" pitchFamily="49" charset="0"/>
              </a:rPr>
              <a:t>][j]</a:t>
            </a:r>
            <a:r>
              <a:rPr kumimoji="1" lang="en-US" altLang="ja-JP" sz="2800" dirty="0"/>
              <a:t> := (</a:t>
            </a:r>
            <a:r>
              <a:rPr lang="en-US" altLang="ja-JP" dirty="0">
                <a:latin typeface="Consolas" panose="020B0609020204030204" pitchFamily="49" charset="0"/>
              </a:rPr>
              <a:t>a[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</a:t>
            </a:r>
            <a:r>
              <a:rPr lang="ja-JP" altLang="en-US" dirty="0" err="1">
                <a:latin typeface="Consolas" panose="020B0609020204030204" pitchFamily="49" charset="0"/>
              </a:rPr>
              <a:t>まで</a:t>
            </a:r>
            <a:r>
              <a:rPr kumimoji="1" lang="ja-JP" altLang="en-US" sz="2800" dirty="0"/>
              <a:t>みたときに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数</a:t>
            </a:r>
            <a:r>
              <a:rPr kumimoji="1" lang="en-US" altLang="ja-JP" sz="2800" dirty="0">
                <a:latin typeface="Consolas" panose="020B0609020204030204" pitchFamily="49" charset="0"/>
              </a:rPr>
              <a:t>j</a:t>
            </a:r>
            <a:r>
              <a:rPr lang="ja-JP" altLang="en-US" sz="2800" dirty="0"/>
              <a:t>が作れるか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lang="ja-JP" altLang="en-US" sz="2800" dirty="0"/>
              <a:t>ではなく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dp</a:t>
            </a:r>
            <a:r>
              <a:rPr lang="en-US" altLang="ja-JP" dirty="0"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][j]</a:t>
            </a:r>
            <a:r>
              <a:rPr lang="en-US" altLang="ja-JP" dirty="0"/>
              <a:t> := (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ja-JP" altLang="en-US" dirty="0">
                <a:latin typeface="Consolas" panose="020B0609020204030204" pitchFamily="49" charset="0"/>
              </a:rPr>
              <a:t>個</a:t>
            </a:r>
            <a:r>
              <a:rPr lang="ja-JP" altLang="en-US" dirty="0"/>
              <a:t>目までみたときに</a:t>
            </a:r>
            <a:r>
              <a:rPr lang="en-US" altLang="ja-JP" dirty="0"/>
              <a:t>,</a:t>
            </a:r>
            <a:r>
              <a:rPr lang="ja-JP" altLang="en-US" dirty="0"/>
              <a:t>数</a:t>
            </a:r>
            <a:r>
              <a:rPr lang="en-US" altLang="ja-JP" dirty="0">
                <a:latin typeface="Consolas" panose="020B0609020204030204" pitchFamily="49" charset="0"/>
              </a:rPr>
              <a:t>j</a:t>
            </a:r>
            <a:r>
              <a:rPr lang="ja-JP" altLang="en-US" dirty="0"/>
              <a:t>が作れるか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sz="2800" dirty="0"/>
              <a:t>と定義している</a:t>
            </a:r>
            <a:r>
              <a:rPr lang="en-US" altLang="ja-JP" dirty="0"/>
              <a:t>.</a:t>
            </a:r>
            <a:r>
              <a:rPr lang="ja-JP" altLang="en-US" dirty="0"/>
              <a:t>つまり</a:t>
            </a:r>
            <a:r>
              <a:rPr lang="en-US" altLang="ja-JP"/>
              <a:t>index</a:t>
            </a:r>
            <a:r>
              <a:rPr lang="ja-JP" altLang="en-US"/>
              <a:t>が</a:t>
            </a:r>
            <a:r>
              <a:rPr lang="en-US" altLang="ja-JP" dirty="0"/>
              <a:t>1</a:t>
            </a:r>
            <a:r>
              <a:rPr lang="ja-JP" altLang="en-US" dirty="0"/>
              <a:t>つずれる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こうすると初期状態が書きやすくなるため</a:t>
            </a:r>
            <a:r>
              <a:rPr lang="en-US" altLang="ja-JP" dirty="0"/>
              <a:t>.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1631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3026B-7C40-461C-9C08-6BED453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6" y="386458"/>
            <a:ext cx="10515600" cy="542933"/>
          </a:xfrm>
        </p:spPr>
        <p:txBody>
          <a:bodyPr/>
          <a:lstStyle/>
          <a:p>
            <a:r>
              <a:rPr kumimoji="1" lang="ja-JP" altLang="en-US" dirty="0"/>
              <a:t>状態の遷移</a:t>
            </a:r>
            <a:r>
              <a:rPr kumimoji="1" lang="en-US" altLang="ja-JP" dirty="0"/>
              <a:t>: i+1</a:t>
            </a:r>
            <a:r>
              <a:rPr kumimoji="1" lang="ja-JP" altLang="en-US" dirty="0"/>
              <a:t>個目の数</a:t>
            </a:r>
            <a:r>
              <a:rPr kumimoji="1" lang="en-US" altLang="ja-JP" dirty="0"/>
              <a:t>a[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を選ぶ </a:t>
            </a:r>
            <a:r>
              <a:rPr kumimoji="1" lang="en-US" altLang="ja-JP" dirty="0"/>
              <a:t>or </a:t>
            </a:r>
            <a:r>
              <a:rPr kumimoji="1" lang="ja-JP" altLang="en-US" dirty="0"/>
              <a:t>選ばない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2ED38C-2FAB-468F-B082-0F5512C40909}"/>
              </a:ext>
            </a:extLst>
          </p:cNvPr>
          <p:cNvSpPr txBox="1"/>
          <p:nvPr/>
        </p:nvSpPr>
        <p:spPr>
          <a:xfrm>
            <a:off x="848816" y="2461259"/>
            <a:ext cx="483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を使わなくても</a:t>
            </a:r>
            <a:r>
              <a:rPr kumimoji="1" lang="en-US" altLang="ja-JP" sz="2400" dirty="0"/>
              <a:t>j</a:t>
            </a:r>
            <a:r>
              <a:rPr lang="ja-JP" altLang="en-US" sz="2400" dirty="0"/>
              <a:t>が作れる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16A08-27F0-4566-9EB2-5F3170A9508A}"/>
              </a:ext>
            </a:extLst>
          </p:cNvPr>
          <p:cNvSpPr txBox="1"/>
          <p:nvPr/>
        </p:nvSpPr>
        <p:spPr>
          <a:xfrm>
            <a:off x="6106615" y="2359682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 – 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が作れるなら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それに</a:t>
            </a:r>
            <a:r>
              <a:rPr kumimoji="1" lang="en-US" altLang="ja-JP" sz="2400" dirty="0"/>
              <a:t>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を加えて</a:t>
            </a:r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9E70539-2CF0-4996-845F-B6879DC5E232}"/>
              </a:ext>
            </a:extLst>
          </p:cNvPr>
          <p:cNvSpPr/>
          <p:nvPr/>
        </p:nvSpPr>
        <p:spPr>
          <a:xfrm>
            <a:off x="1672752" y="1015034"/>
            <a:ext cx="2700000" cy="12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MS Gothic" panose="020B0609070205080204" pitchFamily="49" charset="-128"/>
                <a:ea typeface="MS Gothic" panose="020B0609070205080204" pitchFamily="49" charset="-128"/>
              </a:rPr>
              <a:t>j</a:t>
            </a:r>
            <a:endParaRPr kumimoji="1" lang="ja-JP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A454DE2-FE29-47CB-9671-BBECF8B133DD}"/>
              </a:ext>
            </a:extLst>
          </p:cNvPr>
          <p:cNvSpPr/>
          <p:nvPr/>
        </p:nvSpPr>
        <p:spPr>
          <a:xfrm>
            <a:off x="7495081" y="1015034"/>
            <a:ext cx="901433" cy="1260000"/>
          </a:xfrm>
          <a:prstGeom prst="roundRect">
            <a:avLst>
              <a:gd name="adj" fmla="val 183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sz="4800" dirty="0">
              <a:solidFill>
                <a:prstClr val="white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C3377B8-6310-4BF7-AFA4-40ACA3E9037F}"/>
              </a:ext>
            </a:extLst>
          </p:cNvPr>
          <p:cNvSpPr/>
          <p:nvPr/>
        </p:nvSpPr>
        <p:spPr>
          <a:xfrm>
            <a:off x="8396514" y="1015034"/>
            <a:ext cx="1814876" cy="1260000"/>
          </a:xfrm>
          <a:prstGeom prst="roundRect">
            <a:avLst>
              <a:gd name="adj" fmla="val 10124"/>
            </a:avLst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a[</a:t>
            </a:r>
            <a:r>
              <a:rPr kumimoji="1" lang="en-US" altLang="ja-JP" sz="36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US" altLang="ja-JP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]</a:t>
            </a:r>
            <a:endParaRPr kumimoji="1" lang="ja-JP" altLang="en-US" sz="36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5CD9D6-4144-4D01-92DC-78ED05A7E907}"/>
              </a:ext>
            </a:extLst>
          </p:cNvPr>
          <p:cNvSpPr/>
          <p:nvPr/>
        </p:nvSpPr>
        <p:spPr>
          <a:xfrm>
            <a:off x="4333143" y="4910322"/>
            <a:ext cx="2700000" cy="12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MS Gothic" panose="020B0609070205080204" pitchFamily="49" charset="-128"/>
                <a:ea typeface="MS Gothic" panose="020B0609070205080204" pitchFamily="49" charset="-128"/>
              </a:rPr>
              <a:t>j</a:t>
            </a:r>
            <a:endParaRPr kumimoji="1" lang="ja-JP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06C81138-6520-4A59-8118-A9529819BC4A}"/>
              </a:ext>
            </a:extLst>
          </p:cNvPr>
          <p:cNvSpPr/>
          <p:nvPr/>
        </p:nvSpPr>
        <p:spPr>
          <a:xfrm rot="18900000">
            <a:off x="4273470" y="3092787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D0BFAAAC-CA30-47D4-A384-165806EF87B4}"/>
              </a:ext>
            </a:extLst>
          </p:cNvPr>
          <p:cNvSpPr/>
          <p:nvPr/>
        </p:nvSpPr>
        <p:spPr>
          <a:xfrm rot="2700000" flipH="1">
            <a:off x="6198271" y="3095717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B63C73-16B1-401C-8B39-DA82209C59FC}"/>
              </a:ext>
            </a:extLst>
          </p:cNvPr>
          <p:cNvSpPr txBox="1"/>
          <p:nvPr/>
        </p:nvSpPr>
        <p:spPr>
          <a:xfrm>
            <a:off x="228614" y="1402937"/>
            <a:ext cx="124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</a:t>
            </a:r>
            <a:r>
              <a:rPr lang="ja-JP" altLang="en-US" sz="3200" dirty="0"/>
              <a:t>個</a:t>
            </a:r>
            <a:r>
              <a:rPr kumimoji="1" lang="ja-JP" altLang="en-US" sz="3200" dirty="0"/>
              <a:t>目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071736-1A85-4863-8097-6D3B9861E2D3}"/>
              </a:ext>
            </a:extLst>
          </p:cNvPr>
          <p:cNvSpPr txBox="1"/>
          <p:nvPr/>
        </p:nvSpPr>
        <p:spPr>
          <a:xfrm>
            <a:off x="228614" y="5162675"/>
            <a:ext cx="169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i+1</a:t>
            </a:r>
            <a:r>
              <a:rPr lang="ja-JP" altLang="en-US" sz="3200" dirty="0"/>
              <a:t>個</a:t>
            </a:r>
            <a:r>
              <a:rPr kumimoji="1" lang="ja-JP" altLang="en-US" sz="3200" dirty="0"/>
              <a:t>目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B90B1D-7525-4F22-AF28-630C604DEB1A}"/>
              </a:ext>
            </a:extLst>
          </p:cNvPr>
          <p:cNvSpPr txBox="1"/>
          <p:nvPr/>
        </p:nvSpPr>
        <p:spPr>
          <a:xfrm>
            <a:off x="7393338" y="5428888"/>
            <a:ext cx="159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6F540-1C75-4FC7-BA09-EB9BC3BC998D}"/>
              </a:ext>
            </a:extLst>
          </p:cNvPr>
          <p:cNvSpPr txBox="1"/>
          <p:nvPr/>
        </p:nvSpPr>
        <p:spPr>
          <a:xfrm>
            <a:off x="7792278" y="3467830"/>
            <a:ext cx="3737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3200" dirty="0"/>
              <a:t> or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ja-JP" altLang="en-US" sz="3200" dirty="0"/>
              <a:t>の</a:t>
            </a:r>
            <a:endParaRPr lang="en-US" altLang="ja-JP" sz="3200" dirty="0"/>
          </a:p>
          <a:p>
            <a:r>
              <a:rPr lang="ja-JP" altLang="en-US" sz="3200" dirty="0"/>
              <a:t>情報を</a:t>
            </a:r>
            <a:r>
              <a:rPr lang="ja-JP" altLang="en-US" sz="3200" b="1" dirty="0"/>
              <a:t>貰う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25588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3026B-7C40-461C-9C08-6BED453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6" y="386458"/>
            <a:ext cx="10515600" cy="542933"/>
          </a:xfrm>
        </p:spPr>
        <p:txBody>
          <a:bodyPr/>
          <a:lstStyle/>
          <a:p>
            <a:r>
              <a:rPr kumimoji="1" lang="ja-JP" altLang="en-US" dirty="0"/>
              <a:t>状態の遷移</a:t>
            </a:r>
            <a:r>
              <a:rPr kumimoji="1" lang="en-US" altLang="ja-JP" dirty="0"/>
              <a:t>: i+1</a:t>
            </a:r>
            <a:r>
              <a:rPr kumimoji="1" lang="ja-JP" altLang="en-US" dirty="0"/>
              <a:t>個目の数</a:t>
            </a:r>
            <a:r>
              <a:rPr kumimoji="1" lang="en-US" altLang="ja-JP" dirty="0"/>
              <a:t>a[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を選ぶ </a:t>
            </a:r>
            <a:r>
              <a:rPr kumimoji="1" lang="en-US" altLang="ja-JP" dirty="0"/>
              <a:t>or </a:t>
            </a:r>
            <a:r>
              <a:rPr kumimoji="1" lang="ja-JP" altLang="en-US" dirty="0"/>
              <a:t>選ばない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2ED38C-2FAB-468F-B082-0F5512C40909}"/>
              </a:ext>
            </a:extLst>
          </p:cNvPr>
          <p:cNvSpPr txBox="1"/>
          <p:nvPr/>
        </p:nvSpPr>
        <p:spPr>
          <a:xfrm>
            <a:off x="848816" y="2461259"/>
            <a:ext cx="483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a[i-1]</a:t>
            </a:r>
            <a:r>
              <a:rPr kumimoji="1" lang="ja-JP" altLang="en-US" sz="2400" dirty="0"/>
              <a:t>を使わなくても</a:t>
            </a:r>
            <a:r>
              <a:rPr kumimoji="1" lang="en-US" altLang="ja-JP" sz="2400" dirty="0"/>
              <a:t>j</a:t>
            </a:r>
            <a:r>
              <a:rPr lang="ja-JP" altLang="en-US" sz="2400" dirty="0"/>
              <a:t>が作れる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16A08-27F0-4566-9EB2-5F3170A9508A}"/>
              </a:ext>
            </a:extLst>
          </p:cNvPr>
          <p:cNvSpPr txBox="1"/>
          <p:nvPr/>
        </p:nvSpPr>
        <p:spPr>
          <a:xfrm>
            <a:off x="6106615" y="2359682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 – 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が作れるなら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それに</a:t>
            </a:r>
            <a:r>
              <a:rPr kumimoji="1" lang="en-US" altLang="ja-JP" sz="2400" dirty="0"/>
              <a:t>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を加えて</a:t>
            </a:r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06C81138-6520-4A59-8118-A9529819BC4A}"/>
              </a:ext>
            </a:extLst>
          </p:cNvPr>
          <p:cNvSpPr/>
          <p:nvPr/>
        </p:nvSpPr>
        <p:spPr>
          <a:xfrm rot="18900000">
            <a:off x="4273470" y="3092787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D0BFAAAC-CA30-47D4-A384-165806EF87B4}"/>
              </a:ext>
            </a:extLst>
          </p:cNvPr>
          <p:cNvSpPr/>
          <p:nvPr/>
        </p:nvSpPr>
        <p:spPr>
          <a:xfrm rot="2700000" flipH="1">
            <a:off x="6198271" y="3095717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B63C73-16B1-401C-8B39-DA82209C59FC}"/>
              </a:ext>
            </a:extLst>
          </p:cNvPr>
          <p:cNvSpPr txBox="1"/>
          <p:nvPr/>
        </p:nvSpPr>
        <p:spPr>
          <a:xfrm>
            <a:off x="228614" y="1402937"/>
            <a:ext cx="124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</a:t>
            </a:r>
            <a:r>
              <a:rPr lang="ja-JP" altLang="en-US" sz="3200" dirty="0"/>
              <a:t>個</a:t>
            </a:r>
            <a:r>
              <a:rPr kumimoji="1" lang="ja-JP" altLang="en-US" sz="3200" dirty="0"/>
              <a:t>目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071736-1A85-4863-8097-6D3B9861E2D3}"/>
              </a:ext>
            </a:extLst>
          </p:cNvPr>
          <p:cNvSpPr txBox="1"/>
          <p:nvPr/>
        </p:nvSpPr>
        <p:spPr>
          <a:xfrm>
            <a:off x="228614" y="5162675"/>
            <a:ext cx="169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i+1</a:t>
            </a:r>
            <a:r>
              <a:rPr lang="ja-JP" altLang="en-US" sz="3200" dirty="0"/>
              <a:t>個</a:t>
            </a:r>
            <a:r>
              <a:rPr kumimoji="1" lang="ja-JP" altLang="en-US" sz="3200" dirty="0"/>
              <a:t>目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B90B1D-7525-4F22-AF28-630C604DEB1A}"/>
              </a:ext>
            </a:extLst>
          </p:cNvPr>
          <p:cNvSpPr txBox="1"/>
          <p:nvPr/>
        </p:nvSpPr>
        <p:spPr>
          <a:xfrm>
            <a:off x="7935721" y="5218911"/>
            <a:ext cx="159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6F540-1C75-4FC7-BA09-EB9BC3BC998D}"/>
              </a:ext>
            </a:extLst>
          </p:cNvPr>
          <p:cNvSpPr txBox="1"/>
          <p:nvPr/>
        </p:nvSpPr>
        <p:spPr>
          <a:xfrm>
            <a:off x="7792278" y="3467830"/>
            <a:ext cx="3737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3200" dirty="0"/>
              <a:t> or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ja-JP" altLang="en-US" sz="3200" dirty="0"/>
              <a:t>の</a:t>
            </a:r>
            <a:endParaRPr lang="en-US" altLang="ja-JP" sz="3200" dirty="0"/>
          </a:p>
          <a:p>
            <a:r>
              <a:rPr lang="ja-JP" altLang="en-US" sz="3200" dirty="0"/>
              <a:t>情報を</a:t>
            </a:r>
            <a:r>
              <a:rPr lang="ja-JP" altLang="en-US" sz="3200" b="1" dirty="0"/>
              <a:t>貰う</a:t>
            </a:r>
            <a:endParaRPr kumimoji="1" lang="ja-JP" altLang="en-US" sz="32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DB7EE-7FB5-4FB6-B4F9-08C7CA38479D}"/>
              </a:ext>
            </a:extLst>
          </p:cNvPr>
          <p:cNvSpPr txBox="1"/>
          <p:nvPr/>
        </p:nvSpPr>
        <p:spPr>
          <a:xfrm>
            <a:off x="1469018" y="1274911"/>
            <a:ext cx="29499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4800" dirty="0">
                <a:latin typeface="Consolas" panose="020B0609020204030204" pitchFamily="49" charset="0"/>
              </a:rPr>
              <a:t>[</a:t>
            </a:r>
            <a:r>
              <a:rPr kumimoji="1" lang="en-US" altLang="ja-JP" sz="4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4800" dirty="0">
                <a:latin typeface="Consolas" panose="020B0609020204030204" pitchFamily="49" charset="0"/>
              </a:rPr>
              <a:t>][j]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AAFC623-9281-4205-A0EB-A8F3D1C3AE5F}"/>
              </a:ext>
            </a:extLst>
          </p:cNvPr>
          <p:cNvSpPr txBox="1"/>
          <p:nvPr/>
        </p:nvSpPr>
        <p:spPr>
          <a:xfrm>
            <a:off x="6384096" y="1274910"/>
            <a:ext cx="47028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4800" dirty="0">
                <a:latin typeface="Consolas" panose="020B0609020204030204" pitchFamily="49" charset="0"/>
              </a:rPr>
              <a:t>[</a:t>
            </a:r>
            <a:r>
              <a:rPr kumimoji="1" lang="en-US" altLang="ja-JP" sz="4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4800" dirty="0">
                <a:latin typeface="Consolas" panose="020B0609020204030204" pitchFamily="49" charset="0"/>
              </a:rPr>
              <a:t>][j-a[</a:t>
            </a:r>
            <a:r>
              <a:rPr kumimoji="1" lang="en-US" altLang="ja-JP" sz="4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4800" dirty="0">
                <a:latin typeface="Consolas" panose="020B0609020204030204" pitchFamily="49" charset="0"/>
              </a:rPr>
              <a:t>]]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BCE2F9F-87B4-4507-AFC4-70160BEC2BEE}"/>
              </a:ext>
            </a:extLst>
          </p:cNvPr>
          <p:cNvSpPr txBox="1"/>
          <p:nvPr/>
        </p:nvSpPr>
        <p:spPr>
          <a:xfrm>
            <a:off x="3891110" y="5034246"/>
            <a:ext cx="358406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4800" dirty="0">
                <a:latin typeface="Consolas" panose="020B0609020204030204" pitchFamily="49" charset="0"/>
              </a:rPr>
              <a:t>[i+1][j]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A39F6-D16C-4242-86E6-6E7C7E15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貰う</a:t>
            </a:r>
            <a:r>
              <a:rPr lang="en-US" altLang="ja-JP" dirty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D5683-A103-48C0-97D4-2B61217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状態</a:t>
            </a:r>
            <a:r>
              <a:rPr kumimoji="1" lang="en-US" altLang="ja-JP" dirty="0"/>
              <a:t>:</a:t>
            </a:r>
          </a:p>
          <a:p>
            <a:pPr marL="457200" lvl="1" indent="0">
              <a:buNone/>
            </a:pPr>
            <a:r>
              <a:rPr kumimoji="1"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kumimoji="1" lang="en-US" altLang="ja-JP" sz="2800" dirty="0">
                <a:latin typeface="Consolas" panose="020B0609020204030204" pitchFamily="49" charset="0"/>
              </a:rPr>
              <a:t> 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2800" dirty="0">
                <a:latin typeface="Consolas" panose="020B0609020204030204" pitchFamily="49" charset="0"/>
              </a:rPr>
              <a:t>[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800" dirty="0">
                <a:latin typeface="Consolas" panose="020B0609020204030204" pitchFamily="49" charset="0"/>
              </a:rPr>
              <a:t>][j]</a:t>
            </a:r>
            <a:r>
              <a:rPr kumimoji="1" lang="en-US" altLang="ja-JP" sz="2800" dirty="0"/>
              <a:t> := (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ja-JP" altLang="en-US" sz="2800" dirty="0">
                <a:latin typeface="Consolas" panose="020B0609020204030204" pitchFamily="49" charset="0"/>
              </a:rPr>
              <a:t>個</a:t>
            </a:r>
            <a:r>
              <a:rPr kumimoji="1" lang="ja-JP" altLang="en-US" sz="2800" dirty="0"/>
              <a:t>目までみたときに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数</a:t>
            </a:r>
            <a:r>
              <a:rPr kumimoji="1" lang="en-US" altLang="ja-JP" sz="2800" dirty="0">
                <a:latin typeface="Consolas" panose="020B0609020204030204" pitchFamily="49" charset="0"/>
              </a:rPr>
              <a:t>j</a:t>
            </a:r>
            <a:r>
              <a:rPr lang="ja-JP" altLang="en-US" sz="2800" dirty="0"/>
              <a:t>が作れるか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lang="ja-JP" altLang="en-US" dirty="0"/>
              <a:t>遷移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j – a[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</a:t>
            </a:r>
            <a:r>
              <a:rPr lang="ja-JP" altLang="en-US" dirty="0" err="1"/>
              <a:t>が負に</a:t>
            </a:r>
            <a:r>
              <a:rPr lang="ja-JP" altLang="en-US" dirty="0"/>
              <a:t>なると</a:t>
            </a:r>
            <a:r>
              <a:rPr lang="en-US" altLang="ja-JP" dirty="0"/>
              <a:t>(</a:t>
            </a:r>
            <a:r>
              <a:rPr lang="ja-JP" altLang="en-US" dirty="0"/>
              <a:t>添え字が</a:t>
            </a:r>
            <a:r>
              <a:rPr lang="en-US" altLang="ja-JP" dirty="0"/>
              <a:t>)</a:t>
            </a:r>
            <a:r>
              <a:rPr lang="ja-JP" altLang="en-US" dirty="0"/>
              <a:t>まずいので場合分け</a:t>
            </a:r>
            <a:endParaRPr lang="en-US" altLang="ja-JP" dirty="0"/>
          </a:p>
          <a:p>
            <a:r>
              <a:rPr lang="en-US" altLang="ja-JP" dirty="0">
                <a:latin typeface="Consolas" panose="020B0609020204030204" pitchFamily="49" charset="0"/>
              </a:rPr>
              <a:t>j – a[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 &lt; 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/>
              <a:t>のとき</a:t>
            </a:r>
            <a:r>
              <a:rPr lang="en-US" altLang="ja-JP" dirty="0"/>
              <a:t>,</a:t>
            </a:r>
          </a:p>
          <a:p>
            <a:pPr marL="457200" lvl="1" indent="0">
              <a:buNone/>
            </a:pP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[i+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latin typeface="Consolas" panose="020B0609020204030204" pitchFamily="49" charset="0"/>
              </a:rPr>
              <a:t>][j] = </a:t>
            </a: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][j]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j – a[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 &gt;= 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ja-JP" altLang="en-US" dirty="0"/>
              <a:t>のとき</a:t>
            </a:r>
            <a:r>
              <a:rPr lang="en-US" altLang="ja-JP" dirty="0"/>
              <a:t>,</a:t>
            </a:r>
          </a:p>
          <a:p>
            <a:pPr marL="457200" lvl="1" indent="0">
              <a:buNone/>
            </a:pP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[i+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latin typeface="Consolas" panose="020B0609020204030204" pitchFamily="49" charset="0"/>
              </a:rPr>
              <a:t>][j] = </a:t>
            </a: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][j – a[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]] or </a:t>
            </a: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237241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4B86B-AC1C-4BFE-AE23-4083294A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貰う</a:t>
            </a:r>
            <a:r>
              <a:rPr lang="en-US" altLang="ja-JP" dirty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AAD10-8DF2-4633-A21A-7A1DB348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実装</a:t>
            </a:r>
            <a:endParaRPr kumimoji="1" lang="en-US" altLang="ja-JP" dirty="0"/>
          </a:p>
          <a:p>
            <a:r>
              <a:rPr kumimoji="1" lang="en-US" altLang="ja-JP" dirty="0" err="1"/>
              <a:t>dp</a:t>
            </a:r>
            <a:r>
              <a:rPr kumimoji="1" lang="ja-JP" altLang="en-US" dirty="0"/>
              <a:t>テーブルをグローバル変数にしておけば</a:t>
            </a:r>
            <a:r>
              <a:rPr kumimoji="1" lang="en-US" altLang="ja-JP" dirty="0"/>
              <a:t>,</a:t>
            </a:r>
            <a:r>
              <a:rPr lang="ja-JP" altLang="en-US" dirty="0"/>
              <a:t>すべて</a:t>
            </a:r>
            <a:r>
              <a:rPr lang="en-US" altLang="ja-JP" dirty="0"/>
              <a:t>0(=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false</a:t>
            </a:r>
            <a:r>
              <a:rPr lang="en-US" altLang="ja-JP" dirty="0"/>
              <a:t>)</a:t>
            </a:r>
            <a:r>
              <a:rPr lang="ja-JP" altLang="en-US" dirty="0"/>
              <a:t>で初期化される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67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619D5-03CB-42AA-A473-6E0E3353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697"/>
            <a:ext cx="10515600" cy="1596452"/>
          </a:xfrm>
        </p:spPr>
        <p:txBody>
          <a:bodyPr/>
          <a:lstStyle/>
          <a:p>
            <a:r>
              <a:rPr kumimoji="1" lang="ja-JP" altLang="en-US" dirty="0"/>
              <a:t>ある数を</a:t>
            </a:r>
            <a:r>
              <a:rPr kumimoji="1" lang="ja-JP" altLang="en-US" b="1" dirty="0"/>
              <a:t>選ぶ</a:t>
            </a:r>
            <a:r>
              <a:rPr kumimoji="1" lang="en-US" altLang="ja-JP" b="1" dirty="0"/>
              <a:t>or</a:t>
            </a:r>
            <a:r>
              <a:rPr kumimoji="1" lang="ja-JP" altLang="en-US" b="1" dirty="0"/>
              <a:t>選ばない場合を全パターン考え</a:t>
            </a:r>
            <a:r>
              <a:rPr kumimoji="1" lang="en-US" altLang="ja-JP" dirty="0"/>
              <a:t>,</a:t>
            </a:r>
            <a:r>
              <a:rPr lang="ja-JP" altLang="en-US" dirty="0"/>
              <a:t>その和が</a:t>
            </a:r>
            <a:r>
              <a:rPr lang="en-US" altLang="ja-JP" dirty="0"/>
              <a:t>K</a:t>
            </a:r>
            <a:r>
              <a:rPr lang="ja-JP" altLang="en-US" dirty="0"/>
              <a:t>と一致するかどうかを判定すればよい</a:t>
            </a:r>
            <a:r>
              <a:rPr lang="en-US" altLang="ja-JP" dirty="0"/>
              <a:t>(</a:t>
            </a:r>
            <a:r>
              <a:rPr lang="ja-JP" altLang="en-US" dirty="0"/>
              <a:t>つまり二分木を</a:t>
            </a:r>
            <a:r>
              <a:rPr lang="en-US" altLang="ja-JP" dirty="0"/>
              <a:t>DFS</a:t>
            </a:r>
            <a:r>
              <a:rPr lang="ja-JP" altLang="en-US" dirty="0"/>
              <a:t>する</a:t>
            </a:r>
            <a:r>
              <a:rPr lang="en-US" altLang="ja-JP" dirty="0"/>
              <a:t>).</a:t>
            </a:r>
          </a:p>
          <a:p>
            <a:r>
              <a:rPr kumimoji="1" lang="ja-JP" altLang="en-US" dirty="0"/>
              <a:t>暫定の和を状態とする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4C2B40E-F595-42AD-B4C6-B7C9BD58B03B}"/>
              </a:ext>
            </a:extLst>
          </p:cNvPr>
          <p:cNvCxnSpPr/>
          <p:nvPr/>
        </p:nvCxnSpPr>
        <p:spPr>
          <a:xfrm flipH="1">
            <a:off x="4572026" y="280128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54BAA7F-8BA6-4CFD-957F-FC6379080FA4}"/>
              </a:ext>
            </a:extLst>
          </p:cNvPr>
          <p:cNvCxnSpPr>
            <a:cxnSpLocks/>
          </p:cNvCxnSpPr>
          <p:nvPr/>
        </p:nvCxnSpPr>
        <p:spPr>
          <a:xfrm>
            <a:off x="6748373" y="280128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BBD234-0203-4B24-ADE6-42342A9AC613}"/>
                  </a:ext>
                </a:extLst>
              </p:cNvPr>
              <p:cNvSpPr txBox="1"/>
              <p:nvPr/>
            </p:nvSpPr>
            <p:spPr>
              <a:xfrm>
                <a:off x="3239775" y="2996547"/>
                <a:ext cx="204490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選ばない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BBD234-0203-4B24-ADE6-42342A9A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75" y="2996547"/>
                <a:ext cx="2044907" cy="461665"/>
              </a:xfrm>
              <a:prstGeom prst="rect">
                <a:avLst/>
              </a:prstGeom>
              <a:blipFill>
                <a:blip r:embed="rId2"/>
                <a:stretch>
                  <a:fillRect t="-9091" r="-2959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8DFDB0-82CC-4946-B33D-901B2414F624}"/>
                  </a:ext>
                </a:extLst>
              </p:cNvPr>
              <p:cNvSpPr txBox="1"/>
              <p:nvPr/>
            </p:nvSpPr>
            <p:spPr>
              <a:xfrm>
                <a:off x="6438574" y="2996547"/>
                <a:ext cx="155085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選</a:t>
                </a:r>
                <a:r>
                  <a:rPr lang="ja-JP" altLang="en-US" sz="2400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8DFDB0-82CC-4946-B33D-901B2414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74" y="2996547"/>
                <a:ext cx="1550857" cy="461665"/>
              </a:xfrm>
              <a:prstGeom prst="rect">
                <a:avLst/>
              </a:prstGeom>
              <a:blipFill>
                <a:blip r:embed="rId3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6419A9-E1C9-4D36-AB49-17DEC1BB7EA5}"/>
              </a:ext>
            </a:extLst>
          </p:cNvPr>
          <p:cNvCxnSpPr/>
          <p:nvPr/>
        </p:nvCxnSpPr>
        <p:spPr>
          <a:xfrm flipH="1">
            <a:off x="3080504" y="479747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A30844C-788E-4F9B-8CD1-1F47D51EF56C}"/>
              </a:ext>
            </a:extLst>
          </p:cNvPr>
          <p:cNvCxnSpPr>
            <a:cxnSpLocks/>
          </p:cNvCxnSpPr>
          <p:nvPr/>
        </p:nvCxnSpPr>
        <p:spPr>
          <a:xfrm>
            <a:off x="4487705" y="4829601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0F09C01-596F-40F9-A351-3FA8E7A19D79}"/>
              </a:ext>
            </a:extLst>
          </p:cNvPr>
          <p:cNvCxnSpPr>
            <a:cxnSpLocks/>
          </p:cNvCxnSpPr>
          <p:nvPr/>
        </p:nvCxnSpPr>
        <p:spPr>
          <a:xfrm>
            <a:off x="8253637" y="4790997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A96D532-29B0-4302-A9CC-553CF2AB3755}"/>
              </a:ext>
            </a:extLst>
          </p:cNvPr>
          <p:cNvCxnSpPr/>
          <p:nvPr/>
        </p:nvCxnSpPr>
        <p:spPr>
          <a:xfrm flipH="1">
            <a:off x="6762115" y="479747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5ADB3-6A5E-4995-85CB-FBB8B7CEBC94}"/>
                  </a:ext>
                </a:extLst>
              </p:cNvPr>
              <p:cNvSpPr txBox="1"/>
              <p:nvPr/>
            </p:nvSpPr>
            <p:spPr>
              <a:xfrm>
                <a:off x="1866311" y="5083163"/>
                <a:ext cx="18497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5ADB3-6A5E-4995-85CB-FBB8B7CE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11" y="5083163"/>
                <a:ext cx="1849722" cy="369332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36B584-5832-4F05-A986-24C3B383C3BC}"/>
                  </a:ext>
                </a:extLst>
              </p:cNvPr>
              <p:cNvSpPr txBox="1"/>
              <p:nvPr/>
            </p:nvSpPr>
            <p:spPr>
              <a:xfrm>
                <a:off x="4193918" y="5083163"/>
                <a:ext cx="1298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</a:t>
                </a:r>
                <a:r>
                  <a:rPr lang="ja-JP" altLang="en-US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36B584-5832-4F05-A986-24C3B383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18" y="5083163"/>
                <a:ext cx="1298059" cy="369332"/>
              </a:xfrm>
              <a:prstGeom prst="rect">
                <a:avLst/>
              </a:prstGeom>
              <a:blipFill>
                <a:blip r:embed="rId5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C424AD-575B-407D-A5FA-A4CE41D1C5B6}"/>
                  </a:ext>
                </a:extLst>
              </p:cNvPr>
              <p:cNvSpPr txBox="1"/>
              <p:nvPr/>
            </p:nvSpPr>
            <p:spPr>
              <a:xfrm>
                <a:off x="6392753" y="5083163"/>
                <a:ext cx="18497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C424AD-575B-407D-A5FA-A4CE41D1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53" y="5083163"/>
                <a:ext cx="1849722" cy="369332"/>
              </a:xfrm>
              <a:prstGeom prst="rect">
                <a:avLst/>
              </a:prstGeom>
              <a:blipFill>
                <a:blip r:embed="rId6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215A8E-4B9E-4329-820A-C40E93487A44}"/>
                  </a:ext>
                </a:extLst>
              </p:cNvPr>
              <p:cNvSpPr txBox="1"/>
              <p:nvPr/>
            </p:nvSpPr>
            <p:spPr>
              <a:xfrm>
                <a:off x="8447100" y="5083163"/>
                <a:ext cx="1298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</a:t>
                </a:r>
                <a:r>
                  <a:rPr lang="ja-JP" altLang="en-US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215A8E-4B9E-4329-820A-C40E9348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100" y="5083163"/>
                <a:ext cx="1298059" cy="369332"/>
              </a:xfrm>
              <a:prstGeom prst="rect">
                <a:avLst/>
              </a:prstGeom>
              <a:blipFill>
                <a:blip r:embed="rId7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01F9FDB-8444-4E92-A62F-A7DCECFBD69C}"/>
                  </a:ext>
                </a:extLst>
              </p:cNvPr>
              <p:cNvSpPr/>
              <p:nvPr/>
            </p:nvSpPr>
            <p:spPr>
              <a:xfrm>
                <a:off x="7016350" y="4005062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01F9FDB-8444-4E92-A62F-A7DCECFBD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50" y="4005062"/>
                <a:ext cx="161953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6C2B8-F600-4E5C-881C-34A13A92F9A1}"/>
                  </a:ext>
                </a:extLst>
              </p:cNvPr>
              <p:cNvSpPr/>
              <p:nvPr/>
            </p:nvSpPr>
            <p:spPr>
              <a:xfrm>
                <a:off x="5617579" y="1952640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6C2B8-F600-4E5C-881C-34A13A92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79" y="1952640"/>
                <a:ext cx="76449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ADA292D-4E40-4994-A6B5-8EACA86D64B0}"/>
                  </a:ext>
                </a:extLst>
              </p:cNvPr>
              <p:cNvSpPr/>
              <p:nvPr/>
            </p:nvSpPr>
            <p:spPr>
              <a:xfrm>
                <a:off x="3807528" y="3999501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ADA292D-4E40-4994-A6B5-8EACA86D6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28" y="3999501"/>
                <a:ext cx="76449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0C504D6-A50C-496C-BE70-F175DBB7B6D7}"/>
                  </a:ext>
                </a:extLst>
              </p:cNvPr>
              <p:cNvSpPr/>
              <p:nvPr/>
            </p:nvSpPr>
            <p:spPr>
              <a:xfrm>
                <a:off x="2782549" y="5921201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0C504D6-A50C-496C-BE70-F175DBB7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49" y="5921201"/>
                <a:ext cx="76449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5EE9834-4489-42C8-B9BD-C5B384F12BDF}"/>
                  </a:ext>
                </a:extLst>
              </p:cNvPr>
              <p:cNvSpPr/>
              <p:nvPr/>
            </p:nvSpPr>
            <p:spPr>
              <a:xfrm>
                <a:off x="4307828" y="5990317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5EE9834-4489-42C8-B9BD-C5B384F12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28" y="5990317"/>
                <a:ext cx="161953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2A83012-77B2-48F0-9B84-1E46426A7007}"/>
                  </a:ext>
                </a:extLst>
              </p:cNvPr>
              <p:cNvSpPr/>
              <p:nvPr/>
            </p:nvSpPr>
            <p:spPr>
              <a:xfrm>
                <a:off x="6022865" y="5973364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2A83012-77B2-48F0-9B84-1E46426A7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65" y="5973364"/>
                <a:ext cx="161953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EDFC74B-D241-42D1-97B2-101DD1F527B1}"/>
                  </a:ext>
                </a:extLst>
              </p:cNvPr>
              <p:cNvSpPr/>
              <p:nvPr/>
            </p:nvSpPr>
            <p:spPr>
              <a:xfrm>
                <a:off x="7768656" y="5973363"/>
                <a:ext cx="258680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EDFC74B-D241-42D1-97B2-101DD1F52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656" y="5973363"/>
                <a:ext cx="2586804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3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下 5">
            <a:extLst>
              <a:ext uri="{FF2B5EF4-FFF2-40B4-BE49-F238E27FC236}">
                <a16:creationId xmlns:a16="http://schemas.microsoft.com/office/drawing/2014/main" id="{F51D2779-7B86-460A-8C3F-289F6964393E}"/>
              </a:ext>
            </a:extLst>
          </p:cNvPr>
          <p:cNvSpPr/>
          <p:nvPr/>
        </p:nvSpPr>
        <p:spPr>
          <a:xfrm>
            <a:off x="5831711" y="4189442"/>
            <a:ext cx="528578" cy="7221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64B86B-AC1C-4BFE-AE23-4083294A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貰う</a:t>
            </a:r>
            <a:r>
              <a:rPr lang="en-US" altLang="ja-JP" dirty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AAD10-8DF2-4633-A21A-7A1DB348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実装</a:t>
            </a:r>
            <a:endParaRPr kumimoji="1" lang="en-US" altLang="ja-JP" dirty="0"/>
          </a:p>
          <a:p>
            <a:r>
              <a:rPr lang="ja-JP" altLang="en-US" dirty="0"/>
              <a:t>さっきの漸化式は若干簡略化できる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362807-24C7-4F28-85E5-EF1F02702DBC}"/>
              </a:ext>
            </a:extLst>
          </p:cNvPr>
          <p:cNvSpPr txBox="1"/>
          <p:nvPr/>
        </p:nvSpPr>
        <p:spPr>
          <a:xfrm>
            <a:off x="475090" y="2924076"/>
            <a:ext cx="1124182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(j - a[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 |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 - a[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]];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1EFAE4-D75E-47C4-89CE-0A88C90DDC42}"/>
              </a:ext>
            </a:extLst>
          </p:cNvPr>
          <p:cNvSpPr/>
          <p:nvPr/>
        </p:nvSpPr>
        <p:spPr>
          <a:xfrm>
            <a:off x="125233" y="5099745"/>
            <a:ext cx="1194153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 |=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(j - a[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 |=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 - a[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2680699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7205C63-27D3-4712-89C6-AFBBC6B9BCB8}"/>
              </a:ext>
            </a:extLst>
          </p:cNvPr>
          <p:cNvSpPr/>
          <p:nvPr/>
        </p:nvSpPr>
        <p:spPr>
          <a:xfrm>
            <a:off x="479729" y="612844"/>
            <a:ext cx="45454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x;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K;</a:t>
            </a:r>
          </a:p>
          <a:p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3C608E-E6A7-4AAF-AE7D-7F0D7129E189}"/>
              </a:ext>
            </a:extLst>
          </p:cNvPr>
          <p:cNvSpPr/>
          <p:nvPr/>
        </p:nvSpPr>
        <p:spPr>
          <a:xfrm>
            <a:off x="5025224" y="612844"/>
            <a:ext cx="66870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K;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a[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を使わないとき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|=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3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a[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を使うとき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(j -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|=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 -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]];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[N][K])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2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A39F6-D16C-4242-86E6-6E7C7E15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配る</a:t>
            </a:r>
            <a:r>
              <a:rPr lang="en-US" altLang="ja-JP" dirty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D5683-A103-48C0-97D4-2B61217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状態</a:t>
            </a:r>
            <a:r>
              <a:rPr lang="en-US" altLang="ja-JP" dirty="0"/>
              <a:t>(</a:t>
            </a:r>
            <a:r>
              <a:rPr lang="ja-JP" altLang="en-US" dirty="0"/>
              <a:t>貰う</a:t>
            </a:r>
            <a:r>
              <a:rPr lang="en-US" altLang="ja-JP" dirty="0"/>
              <a:t>DP</a:t>
            </a:r>
            <a:r>
              <a:rPr lang="ja-JP" altLang="en-US" dirty="0"/>
              <a:t>と同じ</a:t>
            </a:r>
            <a:r>
              <a:rPr lang="en-US" altLang="ja-JP" dirty="0"/>
              <a:t>)</a:t>
            </a:r>
            <a:r>
              <a:rPr kumimoji="1" lang="en-US" altLang="ja-JP" dirty="0"/>
              <a:t>:</a:t>
            </a:r>
          </a:p>
          <a:p>
            <a:pPr marL="457200" lvl="1" indent="0">
              <a:buNone/>
            </a:pPr>
            <a:r>
              <a:rPr kumimoji="1"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kumimoji="1" lang="en-US" altLang="ja-JP" sz="2800" dirty="0">
                <a:latin typeface="Consolas" panose="020B0609020204030204" pitchFamily="49" charset="0"/>
              </a:rPr>
              <a:t> 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2800" dirty="0">
                <a:latin typeface="Consolas" panose="020B0609020204030204" pitchFamily="49" charset="0"/>
              </a:rPr>
              <a:t>[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800" dirty="0">
                <a:latin typeface="Consolas" panose="020B0609020204030204" pitchFamily="49" charset="0"/>
              </a:rPr>
              <a:t>][j]</a:t>
            </a:r>
            <a:r>
              <a:rPr kumimoji="1" lang="en-US" altLang="ja-JP" sz="2800" dirty="0"/>
              <a:t> := (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ja-JP" altLang="en-US" sz="2800" dirty="0">
                <a:latin typeface="Consolas" panose="020B0609020204030204" pitchFamily="49" charset="0"/>
              </a:rPr>
              <a:t>個</a:t>
            </a:r>
            <a:r>
              <a:rPr kumimoji="1" lang="ja-JP" altLang="en-US" sz="2800" dirty="0"/>
              <a:t>目までみたときに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数</a:t>
            </a:r>
            <a:r>
              <a:rPr kumimoji="1" lang="en-US" altLang="ja-JP" sz="2800" dirty="0">
                <a:latin typeface="Consolas" panose="020B0609020204030204" pitchFamily="49" charset="0"/>
              </a:rPr>
              <a:t>j</a:t>
            </a:r>
            <a:r>
              <a:rPr lang="ja-JP" altLang="en-US" sz="2800" dirty="0"/>
              <a:t>が作れるか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lang="ja-JP" altLang="en-US" dirty="0"/>
              <a:t>初期状態</a:t>
            </a:r>
            <a:r>
              <a:rPr lang="en-US" altLang="ja-JP" dirty="0"/>
              <a:t>(</a:t>
            </a:r>
            <a:r>
              <a:rPr lang="ja-JP" altLang="en-US" dirty="0"/>
              <a:t>貰う</a:t>
            </a:r>
            <a:r>
              <a:rPr lang="en-US" altLang="ja-JP" dirty="0"/>
              <a:t>DP</a:t>
            </a:r>
            <a:r>
              <a:rPr lang="ja-JP" altLang="en-US" dirty="0"/>
              <a:t>と同じ</a:t>
            </a:r>
            <a:r>
              <a:rPr lang="en-US" altLang="ja-JP" dirty="0"/>
              <a:t>):</a:t>
            </a:r>
          </a:p>
          <a:p>
            <a:pPr marL="457200" lvl="1" indent="0">
              <a:buNone/>
            </a:pP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latin typeface="Consolas" panose="020B0609020204030204" pitchFamily="49" charset="0"/>
              </a:rPr>
              <a:t>][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latin typeface="Consolas" panose="020B0609020204030204" pitchFamily="49" charset="0"/>
              </a:rPr>
              <a:t>] =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800" dirty="0"/>
              <a:t>,</a:t>
            </a:r>
          </a:p>
          <a:p>
            <a:pPr marL="457200" lvl="1" indent="0">
              <a:buNone/>
            </a:pP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][j] =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800" dirty="0"/>
              <a:t> (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ja-JP" altLang="en-US" sz="2800" dirty="0">
                <a:latin typeface="Consolas" panose="020B0609020204030204" pitchFamily="49" charset="0"/>
              </a:rPr>
              <a:t>≠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/>
              <a:t>and </a:t>
            </a:r>
            <a:r>
              <a:rPr lang="en-US" altLang="ja-JP" sz="2800" dirty="0">
                <a:latin typeface="Consolas" panose="020B0609020204030204" pitchFamily="49" charset="0"/>
              </a:rPr>
              <a:t>j</a:t>
            </a:r>
            <a:r>
              <a:rPr lang="ja-JP" altLang="en-US" sz="2800" dirty="0">
                <a:latin typeface="Consolas" panose="020B0609020204030204" pitchFamily="49" charset="0"/>
              </a:rPr>
              <a:t>≠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lang="ja-JP" altLang="en-US" dirty="0"/>
              <a:t>遷移</a:t>
            </a:r>
            <a:r>
              <a:rPr lang="en-US" altLang="ja-JP" dirty="0"/>
              <a:t>(</a:t>
            </a:r>
            <a:r>
              <a:rPr lang="ja-JP" altLang="en-US" dirty="0"/>
              <a:t>貰う</a:t>
            </a:r>
            <a:r>
              <a:rPr lang="en-US" altLang="ja-JP" dirty="0"/>
              <a:t>DP</a:t>
            </a:r>
            <a:r>
              <a:rPr lang="ja-JP" altLang="en-US" dirty="0"/>
              <a:t>と異なる</a:t>
            </a:r>
            <a:r>
              <a:rPr lang="en-US" altLang="ja-JP" dirty="0"/>
              <a:t>):</a:t>
            </a:r>
          </a:p>
          <a:p>
            <a:pPr marL="0" indent="0">
              <a:buNone/>
            </a:pPr>
            <a:r>
              <a:rPr lang="en-US" altLang="ja-JP" dirty="0"/>
              <a:t>(index</a:t>
            </a:r>
            <a:r>
              <a:rPr lang="ja-JP" altLang="en-US" dirty="0" err="1"/>
              <a:t>が負に</a:t>
            </a:r>
            <a:r>
              <a:rPr lang="ja-JP" altLang="en-US" dirty="0"/>
              <a:t>なるのが嫌なので</a:t>
            </a:r>
            <a:r>
              <a:rPr lang="en-US" altLang="ja-JP" dirty="0"/>
              <a:t>)</a:t>
            </a:r>
            <a:r>
              <a:rPr lang="en-US" altLang="ja-JP" dirty="0" err="1"/>
              <a:t>i</a:t>
            </a:r>
            <a:r>
              <a:rPr lang="ja-JP" altLang="en-US" dirty="0"/>
              <a:t>ではなく</a:t>
            </a:r>
            <a:r>
              <a:rPr lang="en-US" altLang="ja-JP" dirty="0"/>
              <a:t>i+1</a:t>
            </a:r>
            <a:r>
              <a:rPr lang="ja-JP" altLang="en-US" dirty="0" err="1"/>
              <a:t>への</a:t>
            </a:r>
            <a:r>
              <a:rPr lang="ja-JP" altLang="en-US" dirty="0"/>
              <a:t>遷移を考える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i+1</a:t>
            </a:r>
            <a:r>
              <a:rPr lang="ja-JP" altLang="en-US" dirty="0"/>
              <a:t>個目まで見たときに</a:t>
            </a:r>
            <a:r>
              <a:rPr lang="en-US" altLang="ja-JP" dirty="0"/>
              <a:t>j</a:t>
            </a:r>
            <a:r>
              <a:rPr lang="ja-JP" altLang="en-US" dirty="0"/>
              <a:t>が作れるか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4850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3026B-7C40-461C-9C08-6BED453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6" y="386458"/>
            <a:ext cx="10515600" cy="542933"/>
          </a:xfrm>
        </p:spPr>
        <p:txBody>
          <a:bodyPr/>
          <a:lstStyle/>
          <a:p>
            <a:r>
              <a:rPr kumimoji="1" lang="ja-JP" altLang="en-US" dirty="0"/>
              <a:t>状態の遷移</a:t>
            </a:r>
            <a:r>
              <a:rPr kumimoji="1" lang="en-US" altLang="ja-JP" dirty="0"/>
              <a:t>: i+1</a:t>
            </a:r>
            <a:r>
              <a:rPr kumimoji="1" lang="ja-JP" altLang="en-US" dirty="0"/>
              <a:t>個目の数</a:t>
            </a:r>
            <a:r>
              <a:rPr kumimoji="1" lang="en-US" altLang="ja-JP" dirty="0"/>
              <a:t>a[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を選ぶ </a:t>
            </a:r>
            <a:r>
              <a:rPr kumimoji="1" lang="en-US" altLang="ja-JP" dirty="0"/>
              <a:t>or </a:t>
            </a:r>
            <a:r>
              <a:rPr kumimoji="1" lang="ja-JP" altLang="en-US" dirty="0"/>
              <a:t>選ばない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2ED38C-2FAB-468F-B082-0F5512C40909}"/>
              </a:ext>
            </a:extLst>
          </p:cNvPr>
          <p:cNvSpPr txBox="1"/>
          <p:nvPr/>
        </p:nvSpPr>
        <p:spPr>
          <a:xfrm>
            <a:off x="1468549" y="5904032"/>
            <a:ext cx="483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を使わないなら</a:t>
            </a:r>
            <a:r>
              <a:rPr kumimoji="1" lang="en-US" altLang="ja-JP" sz="2400" dirty="0"/>
              <a:t>j</a:t>
            </a:r>
            <a:r>
              <a:rPr lang="ja-JP" altLang="en-US" sz="2400" dirty="0"/>
              <a:t>が作れる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16A08-27F0-4566-9EB2-5F3170A9508A}"/>
              </a:ext>
            </a:extLst>
          </p:cNvPr>
          <p:cNvSpPr txBox="1"/>
          <p:nvPr/>
        </p:nvSpPr>
        <p:spPr>
          <a:xfrm>
            <a:off x="6675051" y="5904032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を使うなら</a:t>
            </a:r>
            <a:r>
              <a:rPr kumimoji="1" lang="en-US" altLang="ja-JP" sz="2400" dirty="0"/>
              <a:t>,j + 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C3377B8-6310-4BF7-AFA4-40ACA3E9037F}"/>
              </a:ext>
            </a:extLst>
          </p:cNvPr>
          <p:cNvSpPr/>
          <p:nvPr/>
        </p:nvSpPr>
        <p:spPr>
          <a:xfrm>
            <a:off x="9112131" y="4457807"/>
            <a:ext cx="1270090" cy="1260000"/>
          </a:xfrm>
          <a:prstGeom prst="roundRect">
            <a:avLst>
              <a:gd name="adj" fmla="val 10124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a[</a:t>
            </a:r>
            <a:r>
              <a:rPr kumimoji="1" lang="en-US" altLang="ja-JP" sz="36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US" altLang="ja-JP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]</a:t>
            </a:r>
            <a:endParaRPr kumimoji="1" lang="ja-JP" altLang="en-US" sz="36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5CD9D6-4144-4D01-92DC-78ED05A7E907}"/>
              </a:ext>
            </a:extLst>
          </p:cNvPr>
          <p:cNvSpPr/>
          <p:nvPr/>
        </p:nvSpPr>
        <p:spPr>
          <a:xfrm>
            <a:off x="5204989" y="1026993"/>
            <a:ext cx="1782021" cy="12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MS Gothic" panose="020B0609070205080204" pitchFamily="49" charset="-128"/>
                <a:ea typeface="MS Gothic" panose="020B0609070205080204" pitchFamily="49" charset="-128"/>
              </a:rPr>
              <a:t>j</a:t>
            </a:r>
            <a:endParaRPr kumimoji="1" lang="ja-JP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06C81138-6520-4A59-8118-A9529819BC4A}"/>
              </a:ext>
            </a:extLst>
          </p:cNvPr>
          <p:cNvSpPr/>
          <p:nvPr/>
        </p:nvSpPr>
        <p:spPr>
          <a:xfrm rot="18900000">
            <a:off x="7203897" y="2525291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D0BFAAAC-CA30-47D4-A384-165806EF87B4}"/>
              </a:ext>
            </a:extLst>
          </p:cNvPr>
          <p:cNvSpPr/>
          <p:nvPr/>
        </p:nvSpPr>
        <p:spPr>
          <a:xfrm rot="2700000" flipH="1">
            <a:off x="4085191" y="2525290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B63C73-16B1-401C-8B39-DA82209C59FC}"/>
              </a:ext>
            </a:extLst>
          </p:cNvPr>
          <p:cNvSpPr txBox="1"/>
          <p:nvPr/>
        </p:nvSpPr>
        <p:spPr>
          <a:xfrm>
            <a:off x="228614" y="1402937"/>
            <a:ext cx="124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</a:t>
            </a:r>
            <a:r>
              <a:rPr lang="ja-JP" altLang="en-US" sz="3200" dirty="0"/>
              <a:t>個</a:t>
            </a:r>
            <a:r>
              <a:rPr kumimoji="1" lang="ja-JP" altLang="en-US" sz="3200" dirty="0"/>
              <a:t>目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071736-1A85-4863-8097-6D3B9861E2D3}"/>
              </a:ext>
            </a:extLst>
          </p:cNvPr>
          <p:cNvSpPr txBox="1"/>
          <p:nvPr/>
        </p:nvSpPr>
        <p:spPr>
          <a:xfrm>
            <a:off x="228614" y="5162675"/>
            <a:ext cx="169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i+1</a:t>
            </a:r>
            <a:r>
              <a:rPr lang="ja-JP" altLang="en-US" sz="3200" dirty="0"/>
              <a:t>個</a:t>
            </a:r>
            <a:r>
              <a:rPr kumimoji="1" lang="ja-JP" altLang="en-US" sz="3200" dirty="0"/>
              <a:t>目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B90B1D-7525-4F22-AF28-630C604DEB1A}"/>
              </a:ext>
            </a:extLst>
          </p:cNvPr>
          <p:cNvSpPr txBox="1"/>
          <p:nvPr/>
        </p:nvSpPr>
        <p:spPr>
          <a:xfrm>
            <a:off x="7393338" y="1548422"/>
            <a:ext cx="159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6F540-1C75-4FC7-BA09-EB9BC3BC998D}"/>
              </a:ext>
            </a:extLst>
          </p:cNvPr>
          <p:cNvSpPr txBox="1"/>
          <p:nvPr/>
        </p:nvSpPr>
        <p:spPr>
          <a:xfrm>
            <a:off x="8613569" y="2890391"/>
            <a:ext cx="3737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3200" dirty="0"/>
              <a:t> or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ja-JP" altLang="en-US" sz="3200" dirty="0"/>
              <a:t>の</a:t>
            </a:r>
            <a:endParaRPr lang="en-US" altLang="ja-JP" sz="3200" dirty="0"/>
          </a:p>
          <a:p>
            <a:r>
              <a:rPr lang="ja-JP" altLang="en-US" sz="3200" dirty="0"/>
              <a:t>情報を</a:t>
            </a:r>
            <a:r>
              <a:rPr lang="ja-JP" altLang="en-US" sz="3200" b="1" dirty="0"/>
              <a:t>配る</a:t>
            </a:r>
            <a:endParaRPr kumimoji="1" lang="ja-JP" altLang="en-US" sz="3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9FBFD28-EAD2-4DA4-A499-ED36A10BA2C5}"/>
              </a:ext>
            </a:extLst>
          </p:cNvPr>
          <p:cNvSpPr/>
          <p:nvPr/>
        </p:nvSpPr>
        <p:spPr>
          <a:xfrm>
            <a:off x="2525396" y="4448263"/>
            <a:ext cx="1782021" cy="12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MS Gothic" panose="020B0609070205080204" pitchFamily="49" charset="-128"/>
                <a:ea typeface="MS Gothic" panose="020B0609070205080204" pitchFamily="49" charset="-128"/>
              </a:rPr>
              <a:t>j</a:t>
            </a:r>
            <a:endParaRPr kumimoji="1" lang="ja-JP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6F90ED7-22D4-41DE-8523-8D3F891CF8AA}"/>
              </a:ext>
            </a:extLst>
          </p:cNvPr>
          <p:cNvSpPr/>
          <p:nvPr/>
        </p:nvSpPr>
        <p:spPr>
          <a:xfrm>
            <a:off x="7319687" y="4457807"/>
            <a:ext cx="1782021" cy="12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MS Gothic" panose="020B0609070205080204" pitchFamily="49" charset="-128"/>
                <a:ea typeface="MS Gothic" panose="020B0609070205080204" pitchFamily="49" charset="-128"/>
              </a:rPr>
              <a:t>j</a:t>
            </a:r>
            <a:endParaRPr kumimoji="1" lang="ja-JP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63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F19F850-EC5C-40C5-B209-AD903329BD81}"/>
              </a:ext>
            </a:extLst>
          </p:cNvPr>
          <p:cNvSpPr txBox="1">
            <a:spLocks/>
          </p:cNvSpPr>
          <p:nvPr/>
        </p:nvSpPr>
        <p:spPr>
          <a:xfrm>
            <a:off x="848816" y="386458"/>
            <a:ext cx="10515600" cy="542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状態の遷移</a:t>
            </a:r>
            <a:r>
              <a:rPr lang="en-US" altLang="ja-JP"/>
              <a:t>: i+1</a:t>
            </a:r>
            <a:r>
              <a:rPr lang="ja-JP" altLang="en-US"/>
              <a:t>個目の数</a:t>
            </a:r>
            <a:r>
              <a:rPr lang="en-US" altLang="ja-JP"/>
              <a:t>a[i]</a:t>
            </a:r>
            <a:r>
              <a:rPr lang="ja-JP" altLang="en-US"/>
              <a:t>を選ぶ </a:t>
            </a:r>
            <a:r>
              <a:rPr lang="en-US" altLang="ja-JP"/>
              <a:t>or </a:t>
            </a:r>
            <a:r>
              <a:rPr lang="ja-JP" altLang="en-US"/>
              <a:t>選ばない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836AA1-B602-440C-BC91-CBC7492E7BE4}"/>
              </a:ext>
            </a:extLst>
          </p:cNvPr>
          <p:cNvSpPr txBox="1"/>
          <p:nvPr/>
        </p:nvSpPr>
        <p:spPr>
          <a:xfrm>
            <a:off x="1468549" y="5904032"/>
            <a:ext cx="483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を使わないなら</a:t>
            </a:r>
            <a:r>
              <a:rPr kumimoji="1" lang="en-US" altLang="ja-JP" sz="2400" dirty="0"/>
              <a:t>j</a:t>
            </a:r>
            <a:r>
              <a:rPr lang="ja-JP" altLang="en-US" sz="2400" dirty="0"/>
              <a:t>が作れる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98F3FF-99C6-4EAF-AB1C-049DD0AFFC3B}"/>
              </a:ext>
            </a:extLst>
          </p:cNvPr>
          <p:cNvSpPr txBox="1"/>
          <p:nvPr/>
        </p:nvSpPr>
        <p:spPr>
          <a:xfrm>
            <a:off x="6675051" y="5904032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を使うなら</a:t>
            </a:r>
            <a:r>
              <a:rPr kumimoji="1" lang="en-US" altLang="ja-JP" sz="2400" dirty="0"/>
              <a:t>,j + a[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30E29F60-C385-4D02-AAF5-53E76E4B47D8}"/>
              </a:ext>
            </a:extLst>
          </p:cNvPr>
          <p:cNvSpPr/>
          <p:nvPr/>
        </p:nvSpPr>
        <p:spPr>
          <a:xfrm rot="18900000">
            <a:off x="7203897" y="2525291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9ABF5645-4205-497D-B2A2-05B1C0D6BCE7}"/>
              </a:ext>
            </a:extLst>
          </p:cNvPr>
          <p:cNvSpPr/>
          <p:nvPr/>
        </p:nvSpPr>
        <p:spPr>
          <a:xfrm rot="2700000" flipH="1">
            <a:off x="4085191" y="2525290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6572FE-3624-4CD7-9397-A9FEE7020A93}"/>
              </a:ext>
            </a:extLst>
          </p:cNvPr>
          <p:cNvSpPr txBox="1"/>
          <p:nvPr/>
        </p:nvSpPr>
        <p:spPr>
          <a:xfrm>
            <a:off x="228614" y="1402937"/>
            <a:ext cx="124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</a:t>
            </a:r>
            <a:r>
              <a:rPr lang="ja-JP" altLang="en-US" sz="3200" dirty="0"/>
              <a:t>個</a:t>
            </a:r>
            <a:r>
              <a:rPr kumimoji="1" lang="ja-JP" altLang="en-US" sz="3200" dirty="0"/>
              <a:t>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037782-4DC7-472E-A829-300544534A7F}"/>
              </a:ext>
            </a:extLst>
          </p:cNvPr>
          <p:cNvSpPr txBox="1"/>
          <p:nvPr/>
        </p:nvSpPr>
        <p:spPr>
          <a:xfrm>
            <a:off x="228614" y="5162675"/>
            <a:ext cx="169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i+1</a:t>
            </a:r>
            <a:r>
              <a:rPr lang="ja-JP" altLang="en-US" sz="3200" dirty="0"/>
              <a:t>個</a:t>
            </a:r>
            <a:r>
              <a:rPr kumimoji="1" lang="ja-JP" altLang="en-US" sz="3200" dirty="0"/>
              <a:t>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3EEC75-EE21-40F9-A7B2-5840EE494061}"/>
              </a:ext>
            </a:extLst>
          </p:cNvPr>
          <p:cNvSpPr txBox="1"/>
          <p:nvPr/>
        </p:nvSpPr>
        <p:spPr>
          <a:xfrm>
            <a:off x="7813775" y="1521354"/>
            <a:ext cx="159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D22A9B-7E40-40CF-9404-D95F0CCEFBE9}"/>
              </a:ext>
            </a:extLst>
          </p:cNvPr>
          <p:cNvSpPr txBox="1"/>
          <p:nvPr/>
        </p:nvSpPr>
        <p:spPr>
          <a:xfrm>
            <a:off x="8613569" y="2890391"/>
            <a:ext cx="3737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3200" dirty="0"/>
              <a:t> or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ja-JP" altLang="en-US" sz="3200" dirty="0"/>
              <a:t>の</a:t>
            </a:r>
            <a:endParaRPr lang="en-US" altLang="ja-JP" sz="3200" dirty="0"/>
          </a:p>
          <a:p>
            <a:r>
              <a:rPr lang="ja-JP" altLang="en-US" sz="3200" dirty="0"/>
              <a:t>情報を</a:t>
            </a:r>
            <a:r>
              <a:rPr lang="ja-JP" altLang="en-US" sz="3200" b="1" dirty="0"/>
              <a:t>配る</a:t>
            </a:r>
            <a:endParaRPr kumimoji="1" lang="ja-JP" altLang="en-US" sz="3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43EBF1-4903-4F25-AD42-90AF801974B7}"/>
              </a:ext>
            </a:extLst>
          </p:cNvPr>
          <p:cNvSpPr txBox="1"/>
          <p:nvPr/>
        </p:nvSpPr>
        <p:spPr>
          <a:xfrm>
            <a:off x="4621032" y="1302279"/>
            <a:ext cx="29499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4800" dirty="0">
                <a:latin typeface="Consolas" panose="020B0609020204030204" pitchFamily="49" charset="0"/>
              </a:rPr>
              <a:t>[</a:t>
            </a:r>
            <a:r>
              <a:rPr kumimoji="1" lang="en-US" altLang="ja-JP" sz="4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4800" dirty="0">
                <a:latin typeface="Consolas" panose="020B0609020204030204" pitchFamily="49" charset="0"/>
              </a:rPr>
              <a:t>][j]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763AC4-FF8F-4912-A9DE-30792286E968}"/>
              </a:ext>
            </a:extLst>
          </p:cNvPr>
          <p:cNvSpPr txBox="1"/>
          <p:nvPr/>
        </p:nvSpPr>
        <p:spPr>
          <a:xfrm>
            <a:off x="2017156" y="4796887"/>
            <a:ext cx="37371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4800" dirty="0">
                <a:latin typeface="Consolas" panose="020B0609020204030204" pitchFamily="49" charset="0"/>
              </a:rPr>
              <a:t>[i+</a:t>
            </a:r>
            <a:r>
              <a:rPr kumimoji="1" lang="en-US" altLang="ja-JP" sz="48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sz="4800" dirty="0">
                <a:latin typeface="Consolas" panose="020B0609020204030204" pitchFamily="49" charset="0"/>
              </a:rPr>
              <a:t>][j]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0E5AA1-A76B-4D79-B683-4C226546E732}"/>
              </a:ext>
            </a:extLst>
          </p:cNvPr>
          <p:cNvSpPr txBox="1"/>
          <p:nvPr/>
        </p:nvSpPr>
        <p:spPr>
          <a:xfrm>
            <a:off x="6150279" y="4796887"/>
            <a:ext cx="5257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4800" dirty="0">
                <a:latin typeface="Consolas" panose="020B0609020204030204" pitchFamily="49" charset="0"/>
              </a:rPr>
              <a:t>[i+</a:t>
            </a:r>
            <a:r>
              <a:rPr kumimoji="1" lang="en-US" altLang="ja-JP" sz="48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sz="4800" dirty="0">
                <a:latin typeface="Consolas" panose="020B0609020204030204" pitchFamily="49" charset="0"/>
              </a:rPr>
              <a:t>][</a:t>
            </a:r>
            <a:r>
              <a:rPr kumimoji="1" lang="en-US" altLang="ja-JP" sz="4800" dirty="0" err="1">
                <a:latin typeface="Consolas" panose="020B0609020204030204" pitchFamily="49" charset="0"/>
              </a:rPr>
              <a:t>j+a</a:t>
            </a:r>
            <a:r>
              <a:rPr kumimoji="1" lang="en-US" altLang="ja-JP" sz="4800" dirty="0">
                <a:latin typeface="Consolas" panose="020B0609020204030204" pitchFamily="49" charset="0"/>
              </a:rPr>
              <a:t>[</a:t>
            </a:r>
            <a:r>
              <a:rPr kumimoji="1" lang="en-US" altLang="ja-JP" sz="4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4800" dirty="0">
                <a:latin typeface="Consolas" panose="020B0609020204030204" pitchFamily="49" charset="0"/>
              </a:rPr>
              <a:t>]]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7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A39F6-D16C-4242-86E6-6E7C7E15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配る</a:t>
            </a:r>
            <a:r>
              <a:rPr lang="en-US" altLang="ja-JP" dirty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D5683-A103-48C0-97D4-2B61217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状態</a:t>
            </a:r>
            <a:r>
              <a:rPr kumimoji="1" lang="en-US" altLang="ja-JP" dirty="0"/>
              <a:t>:</a:t>
            </a:r>
          </a:p>
          <a:p>
            <a:pPr marL="457200" lvl="1" indent="0">
              <a:buNone/>
            </a:pPr>
            <a:r>
              <a:rPr kumimoji="1"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kumimoji="1" lang="en-US" altLang="ja-JP" sz="2800" dirty="0">
                <a:latin typeface="Consolas" panose="020B0609020204030204" pitchFamily="49" charset="0"/>
              </a:rPr>
              <a:t> 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2800" dirty="0">
                <a:latin typeface="Consolas" panose="020B0609020204030204" pitchFamily="49" charset="0"/>
              </a:rPr>
              <a:t>[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800" dirty="0">
                <a:latin typeface="Consolas" panose="020B0609020204030204" pitchFamily="49" charset="0"/>
              </a:rPr>
              <a:t>][j]</a:t>
            </a:r>
            <a:r>
              <a:rPr kumimoji="1" lang="en-US" altLang="ja-JP" sz="2800" dirty="0"/>
              <a:t> := (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ja-JP" altLang="en-US" sz="2800" dirty="0">
                <a:latin typeface="Consolas" panose="020B0609020204030204" pitchFamily="49" charset="0"/>
              </a:rPr>
              <a:t>個</a:t>
            </a:r>
            <a:r>
              <a:rPr kumimoji="1" lang="ja-JP" altLang="en-US" sz="2800" dirty="0"/>
              <a:t>目までみたときに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数</a:t>
            </a:r>
            <a:r>
              <a:rPr kumimoji="1" lang="en-US" altLang="ja-JP" sz="2800" dirty="0">
                <a:latin typeface="Consolas" panose="020B0609020204030204" pitchFamily="49" charset="0"/>
              </a:rPr>
              <a:t>j</a:t>
            </a:r>
            <a:r>
              <a:rPr lang="ja-JP" altLang="en-US" sz="2800" dirty="0"/>
              <a:t>が作れるか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lang="ja-JP" altLang="en-US" dirty="0"/>
              <a:t>遷移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ja-JP" altLang="en-US" dirty="0"/>
              <a:t>もし</a:t>
            </a:r>
            <a:r>
              <a:rPr lang="en-US" altLang="ja-JP" dirty="0"/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dp</a:t>
            </a:r>
            <a:r>
              <a:rPr lang="en-US" altLang="ja-JP" dirty="0"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][j]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ja-JP" altLang="en-US" dirty="0"/>
              <a:t>なら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+ 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latin typeface="Consolas" panose="020B0609020204030204" pitchFamily="49" charset="0"/>
              </a:rPr>
              <a:t>][j] =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 + 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latin typeface="Consolas" panose="020B0609020204030204" pitchFamily="49" charset="0"/>
              </a:rPr>
              <a:t>][j + a[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]] =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3729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A93792-D09D-461B-8BFD-9545BE31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7"/>
            <a:ext cx="10515600" cy="595432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要素数多めにしておけば配列外参照は心配いらない</a:t>
            </a:r>
            <a:endParaRPr lang="en-US" altLang="ja-JP" dirty="0"/>
          </a:p>
          <a:p>
            <a:r>
              <a:rPr lang="ja-JP" altLang="en-US" dirty="0"/>
              <a:t>漸化式は若干簡略化できる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43C6F1-71ED-4390-9DA3-37F184114428}"/>
              </a:ext>
            </a:extLst>
          </p:cNvPr>
          <p:cNvSpPr/>
          <p:nvPr/>
        </p:nvSpPr>
        <p:spPr>
          <a:xfrm>
            <a:off x="1895392" y="4954648"/>
            <a:ext cx="840121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 |=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 + a[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]] |=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74C72E-1741-4FE4-90FA-1D7131B7F5B3}"/>
              </a:ext>
            </a:extLst>
          </p:cNvPr>
          <p:cNvSpPr/>
          <p:nvPr/>
        </p:nvSpPr>
        <p:spPr>
          <a:xfrm>
            <a:off x="1895392" y="1868942"/>
            <a:ext cx="715319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][j]) {</a:t>
            </a:r>
          </a:p>
          <a:p>
            <a:pPr lvl="1"/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][j + a[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]] =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021DC4B-7798-4083-81B6-0A0C5841FA15}"/>
              </a:ext>
            </a:extLst>
          </p:cNvPr>
          <p:cNvSpPr/>
          <p:nvPr/>
        </p:nvSpPr>
        <p:spPr>
          <a:xfrm>
            <a:off x="5831711" y="4087396"/>
            <a:ext cx="528578" cy="7221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63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C8529A-4EBE-400A-BC63-1F434EA73EFC}"/>
              </a:ext>
            </a:extLst>
          </p:cNvPr>
          <p:cNvSpPr/>
          <p:nvPr/>
        </p:nvSpPr>
        <p:spPr>
          <a:xfrm>
            <a:off x="527436" y="612844"/>
            <a:ext cx="53088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x;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K;</a:t>
            </a:r>
          </a:p>
          <a:p>
            <a:pPr lvl="1"/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18B3DE2-3436-426B-9431-B4E7B0C1F856}"/>
              </a:ext>
            </a:extLst>
          </p:cNvPr>
          <p:cNvSpPr/>
          <p:nvPr/>
        </p:nvSpPr>
        <p:spPr>
          <a:xfrm>
            <a:off x="5836257" y="61284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K;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a[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を使わないとき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|=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3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a[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を使うとき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 +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]] |=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[N][K])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3804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E99C-69B7-4EFF-9AA4-0CC9246D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その他の部分和問題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23EB8-57B1-4105-89F7-BC2686AA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様々なバリエーションがある</a:t>
            </a:r>
            <a:endParaRPr lang="en-US" altLang="ja-JP" dirty="0"/>
          </a:p>
          <a:p>
            <a:r>
              <a:rPr lang="ja-JP" altLang="en-US" dirty="0"/>
              <a:t>部分和数え上げ問題</a:t>
            </a:r>
            <a:r>
              <a:rPr lang="en-US" altLang="ja-JP" dirty="0"/>
              <a:t>: K</a:t>
            </a:r>
            <a:r>
              <a:rPr lang="ja-JP" altLang="en-US" dirty="0"/>
              <a:t>となる選び方の総数を求める</a:t>
            </a:r>
            <a:endParaRPr lang="en-US" altLang="ja-JP" dirty="0"/>
          </a:p>
          <a:p>
            <a:r>
              <a:rPr lang="ja-JP" altLang="en-US" dirty="0"/>
              <a:t>最小個数部分和問題</a:t>
            </a:r>
            <a:r>
              <a:rPr lang="en-US" altLang="ja-JP" dirty="0"/>
              <a:t>: K</a:t>
            </a:r>
            <a:r>
              <a:rPr lang="ja-JP" altLang="en-US" dirty="0"/>
              <a:t>となる選び方のうち</a:t>
            </a:r>
            <a:r>
              <a:rPr lang="en-US" altLang="ja-JP" dirty="0"/>
              <a:t>,</a:t>
            </a:r>
            <a:r>
              <a:rPr lang="ja-JP" altLang="en-US" dirty="0"/>
              <a:t>選ぶ個数を最小化</a:t>
            </a:r>
            <a:endParaRPr lang="en-US" altLang="ja-JP" dirty="0"/>
          </a:p>
          <a:p>
            <a:r>
              <a:rPr lang="ja-JP" altLang="en-US" dirty="0"/>
              <a:t>個数制約付き部分和問題</a:t>
            </a:r>
            <a:r>
              <a:rPr lang="en-US" altLang="ja-JP" dirty="0"/>
              <a:t>: a</a:t>
            </a:r>
            <a:r>
              <a:rPr lang="en-US" altLang="ja-JP" baseline="-25000" dirty="0"/>
              <a:t>i</a:t>
            </a:r>
            <a:r>
              <a:rPr lang="ja-JP" altLang="en-US" dirty="0"/>
              <a:t>が</a:t>
            </a:r>
            <a:r>
              <a:rPr lang="en-US" altLang="ja-JP" dirty="0"/>
              <a:t>m</a:t>
            </a:r>
            <a:r>
              <a:rPr lang="en-US" altLang="ja-JP" baseline="-25000" dirty="0"/>
              <a:t>i</a:t>
            </a:r>
            <a:r>
              <a:rPr lang="ja-JP" altLang="en-US" dirty="0"/>
              <a:t>個まで選べる</a:t>
            </a:r>
            <a:r>
              <a:rPr lang="en-US" altLang="ja-JP" dirty="0"/>
              <a:t>,</a:t>
            </a:r>
            <a:r>
              <a:rPr lang="ja-JP" altLang="en-US" dirty="0"/>
              <a:t>という制約</a:t>
            </a:r>
            <a:endParaRPr lang="en-US" altLang="ja-JP" dirty="0"/>
          </a:p>
          <a:p>
            <a:r>
              <a:rPr lang="ja-JP" altLang="en-US" dirty="0"/>
              <a:t>コイン問題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コインの両替の最小枚数を求める</a:t>
            </a:r>
            <a:r>
              <a:rPr lang="en-US" altLang="ja-JP" dirty="0"/>
              <a:t>.</a:t>
            </a:r>
            <a:r>
              <a:rPr lang="ja-JP" altLang="en-US" dirty="0"/>
              <a:t>同じ数字は何度も使ってよい</a:t>
            </a:r>
            <a:r>
              <a:rPr lang="en-US" altLang="ja-JP" dirty="0"/>
              <a:t>,</a:t>
            </a:r>
            <a:r>
              <a:rPr lang="ja-JP" altLang="en-US" dirty="0"/>
              <a:t>という条件付きの最小個数部分和問題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どれも結構重要なので各自勉強してください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759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619D5-03CB-42AA-A473-6E0E3353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697"/>
            <a:ext cx="10515600" cy="1596452"/>
          </a:xfrm>
        </p:spPr>
        <p:txBody>
          <a:bodyPr/>
          <a:lstStyle/>
          <a:p>
            <a:r>
              <a:rPr kumimoji="1" lang="ja-JP" altLang="en-US" dirty="0"/>
              <a:t>ある数を</a:t>
            </a:r>
            <a:r>
              <a:rPr kumimoji="1" lang="ja-JP" altLang="en-US" b="1" dirty="0"/>
              <a:t>選ぶ</a:t>
            </a:r>
            <a:r>
              <a:rPr kumimoji="1" lang="en-US" altLang="ja-JP" b="1" dirty="0"/>
              <a:t>or</a:t>
            </a:r>
            <a:r>
              <a:rPr kumimoji="1" lang="ja-JP" altLang="en-US" b="1" dirty="0"/>
              <a:t>選ばない場合を全パターン考え</a:t>
            </a:r>
            <a:r>
              <a:rPr kumimoji="1" lang="en-US" altLang="ja-JP" dirty="0"/>
              <a:t>,</a:t>
            </a:r>
            <a:r>
              <a:rPr lang="ja-JP" altLang="en-US" dirty="0"/>
              <a:t>その和が</a:t>
            </a:r>
            <a:r>
              <a:rPr lang="en-US" altLang="ja-JP" dirty="0"/>
              <a:t>K</a:t>
            </a:r>
            <a:r>
              <a:rPr lang="ja-JP" altLang="en-US" dirty="0"/>
              <a:t>と一致するかどうかを判定すればよい</a:t>
            </a:r>
            <a:r>
              <a:rPr lang="en-US" altLang="ja-JP" dirty="0"/>
              <a:t>(</a:t>
            </a:r>
            <a:r>
              <a:rPr lang="ja-JP" altLang="en-US" dirty="0"/>
              <a:t>つまり二分木を</a:t>
            </a:r>
            <a:r>
              <a:rPr lang="en-US" altLang="ja-JP" dirty="0"/>
              <a:t>DFS</a:t>
            </a:r>
            <a:r>
              <a:rPr lang="ja-JP" altLang="en-US" dirty="0"/>
              <a:t>する</a:t>
            </a:r>
            <a:r>
              <a:rPr lang="en-US" altLang="ja-JP" dirty="0"/>
              <a:t>).</a:t>
            </a:r>
          </a:p>
          <a:p>
            <a:r>
              <a:rPr kumimoji="1" lang="ja-JP" altLang="en-US" dirty="0"/>
              <a:t>暫定の和を状態とする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4C2B40E-F595-42AD-B4C6-B7C9BD58B03B}"/>
              </a:ext>
            </a:extLst>
          </p:cNvPr>
          <p:cNvCxnSpPr/>
          <p:nvPr/>
        </p:nvCxnSpPr>
        <p:spPr>
          <a:xfrm flipH="1">
            <a:off x="4572026" y="280128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54BAA7F-8BA6-4CFD-957F-FC6379080FA4}"/>
              </a:ext>
            </a:extLst>
          </p:cNvPr>
          <p:cNvCxnSpPr>
            <a:cxnSpLocks/>
          </p:cNvCxnSpPr>
          <p:nvPr/>
        </p:nvCxnSpPr>
        <p:spPr>
          <a:xfrm>
            <a:off x="6748373" y="280128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BBD234-0203-4B24-ADE6-42342A9AC613}"/>
                  </a:ext>
                </a:extLst>
              </p:cNvPr>
              <p:cNvSpPr txBox="1"/>
              <p:nvPr/>
            </p:nvSpPr>
            <p:spPr>
              <a:xfrm>
                <a:off x="3239775" y="2996547"/>
                <a:ext cx="204490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選ばない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BBD234-0203-4B24-ADE6-42342A9A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75" y="2996547"/>
                <a:ext cx="2044907" cy="461665"/>
              </a:xfrm>
              <a:prstGeom prst="rect">
                <a:avLst/>
              </a:prstGeom>
              <a:blipFill>
                <a:blip r:embed="rId2"/>
                <a:stretch>
                  <a:fillRect t="-9091" r="-2959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8DFDB0-82CC-4946-B33D-901B2414F624}"/>
                  </a:ext>
                </a:extLst>
              </p:cNvPr>
              <p:cNvSpPr txBox="1"/>
              <p:nvPr/>
            </p:nvSpPr>
            <p:spPr>
              <a:xfrm>
                <a:off x="6438574" y="2996547"/>
                <a:ext cx="155085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選</a:t>
                </a:r>
                <a:r>
                  <a:rPr lang="ja-JP" altLang="en-US" sz="2400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8DFDB0-82CC-4946-B33D-901B2414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74" y="2996547"/>
                <a:ext cx="1550857" cy="461665"/>
              </a:xfrm>
              <a:prstGeom prst="rect">
                <a:avLst/>
              </a:prstGeom>
              <a:blipFill>
                <a:blip r:embed="rId3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6419A9-E1C9-4D36-AB49-17DEC1BB7EA5}"/>
              </a:ext>
            </a:extLst>
          </p:cNvPr>
          <p:cNvCxnSpPr/>
          <p:nvPr/>
        </p:nvCxnSpPr>
        <p:spPr>
          <a:xfrm flipH="1">
            <a:off x="3080504" y="479747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A30844C-788E-4F9B-8CD1-1F47D51EF56C}"/>
              </a:ext>
            </a:extLst>
          </p:cNvPr>
          <p:cNvCxnSpPr>
            <a:cxnSpLocks/>
          </p:cNvCxnSpPr>
          <p:nvPr/>
        </p:nvCxnSpPr>
        <p:spPr>
          <a:xfrm>
            <a:off x="4487705" y="4829601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0F09C01-596F-40F9-A351-3FA8E7A19D79}"/>
              </a:ext>
            </a:extLst>
          </p:cNvPr>
          <p:cNvCxnSpPr>
            <a:cxnSpLocks/>
          </p:cNvCxnSpPr>
          <p:nvPr/>
        </p:nvCxnSpPr>
        <p:spPr>
          <a:xfrm>
            <a:off x="8253637" y="4790997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A96D532-29B0-4302-A9CC-553CF2AB3755}"/>
              </a:ext>
            </a:extLst>
          </p:cNvPr>
          <p:cNvCxnSpPr/>
          <p:nvPr/>
        </p:nvCxnSpPr>
        <p:spPr>
          <a:xfrm flipH="1">
            <a:off x="6762115" y="479747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5ADB3-6A5E-4995-85CB-FBB8B7CEBC94}"/>
                  </a:ext>
                </a:extLst>
              </p:cNvPr>
              <p:cNvSpPr txBox="1"/>
              <p:nvPr/>
            </p:nvSpPr>
            <p:spPr>
              <a:xfrm>
                <a:off x="1866311" y="5083163"/>
                <a:ext cx="18497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5ADB3-6A5E-4995-85CB-FBB8B7CE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11" y="5083163"/>
                <a:ext cx="1849722" cy="369332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36B584-5832-4F05-A986-24C3B383C3BC}"/>
                  </a:ext>
                </a:extLst>
              </p:cNvPr>
              <p:cNvSpPr txBox="1"/>
              <p:nvPr/>
            </p:nvSpPr>
            <p:spPr>
              <a:xfrm>
                <a:off x="4193918" y="5083163"/>
                <a:ext cx="1298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</a:t>
                </a:r>
                <a:r>
                  <a:rPr lang="ja-JP" altLang="en-US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36B584-5832-4F05-A986-24C3B383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18" y="5083163"/>
                <a:ext cx="1298059" cy="369332"/>
              </a:xfrm>
              <a:prstGeom prst="rect">
                <a:avLst/>
              </a:prstGeom>
              <a:blipFill>
                <a:blip r:embed="rId5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C424AD-575B-407D-A5FA-A4CE41D1C5B6}"/>
                  </a:ext>
                </a:extLst>
              </p:cNvPr>
              <p:cNvSpPr txBox="1"/>
              <p:nvPr/>
            </p:nvSpPr>
            <p:spPr>
              <a:xfrm>
                <a:off x="6392753" y="5083163"/>
                <a:ext cx="18497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C424AD-575B-407D-A5FA-A4CE41D1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53" y="5083163"/>
                <a:ext cx="1849722" cy="369332"/>
              </a:xfrm>
              <a:prstGeom prst="rect">
                <a:avLst/>
              </a:prstGeom>
              <a:blipFill>
                <a:blip r:embed="rId6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215A8E-4B9E-4329-820A-C40E93487A44}"/>
                  </a:ext>
                </a:extLst>
              </p:cNvPr>
              <p:cNvSpPr txBox="1"/>
              <p:nvPr/>
            </p:nvSpPr>
            <p:spPr>
              <a:xfrm>
                <a:off x="8447100" y="5083163"/>
                <a:ext cx="1298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</a:t>
                </a:r>
                <a:r>
                  <a:rPr lang="ja-JP" altLang="en-US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215A8E-4B9E-4329-820A-C40E9348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100" y="5083163"/>
                <a:ext cx="1298059" cy="369332"/>
              </a:xfrm>
              <a:prstGeom prst="rect">
                <a:avLst/>
              </a:prstGeom>
              <a:blipFill>
                <a:blip r:embed="rId7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01F9FDB-8444-4E92-A62F-A7DCECFBD69C}"/>
                  </a:ext>
                </a:extLst>
              </p:cNvPr>
              <p:cNvSpPr/>
              <p:nvPr/>
            </p:nvSpPr>
            <p:spPr>
              <a:xfrm>
                <a:off x="7016350" y="4005062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01F9FDB-8444-4E92-A62F-A7DCECFBD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50" y="4005062"/>
                <a:ext cx="161953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6C2B8-F600-4E5C-881C-34A13A92F9A1}"/>
                  </a:ext>
                </a:extLst>
              </p:cNvPr>
              <p:cNvSpPr/>
              <p:nvPr/>
            </p:nvSpPr>
            <p:spPr>
              <a:xfrm>
                <a:off x="5617579" y="1952640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6C2B8-F600-4E5C-881C-34A13A92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79" y="1952640"/>
                <a:ext cx="76449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ADA292D-4E40-4994-A6B5-8EACA86D64B0}"/>
                  </a:ext>
                </a:extLst>
              </p:cNvPr>
              <p:cNvSpPr/>
              <p:nvPr/>
            </p:nvSpPr>
            <p:spPr>
              <a:xfrm>
                <a:off x="3807528" y="3999501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ADA292D-4E40-4994-A6B5-8EACA86D6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28" y="3999501"/>
                <a:ext cx="76449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0C504D6-A50C-496C-BE70-F175DBB7B6D7}"/>
                  </a:ext>
                </a:extLst>
              </p:cNvPr>
              <p:cNvSpPr/>
              <p:nvPr/>
            </p:nvSpPr>
            <p:spPr>
              <a:xfrm>
                <a:off x="2782549" y="5921201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0C504D6-A50C-496C-BE70-F175DBB7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49" y="5921201"/>
                <a:ext cx="76449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5EE9834-4489-42C8-B9BD-C5B384F12BDF}"/>
                  </a:ext>
                </a:extLst>
              </p:cNvPr>
              <p:cNvSpPr/>
              <p:nvPr/>
            </p:nvSpPr>
            <p:spPr>
              <a:xfrm>
                <a:off x="4307828" y="5990317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5EE9834-4489-42C8-B9BD-C5B384F12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28" y="5990317"/>
                <a:ext cx="161953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2A83012-77B2-48F0-9B84-1E46426A7007}"/>
                  </a:ext>
                </a:extLst>
              </p:cNvPr>
              <p:cNvSpPr/>
              <p:nvPr/>
            </p:nvSpPr>
            <p:spPr>
              <a:xfrm>
                <a:off x="6022865" y="5973364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2A83012-77B2-48F0-9B84-1E46426A7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65" y="5973364"/>
                <a:ext cx="161953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EDFC74B-D241-42D1-97B2-101DD1F527B1}"/>
                  </a:ext>
                </a:extLst>
              </p:cNvPr>
              <p:cNvSpPr/>
              <p:nvPr/>
            </p:nvSpPr>
            <p:spPr>
              <a:xfrm>
                <a:off x="7768656" y="5973363"/>
                <a:ext cx="258680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EDFC74B-D241-42D1-97B2-101DD1F52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656" y="5973363"/>
                <a:ext cx="2586804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&quot;禁止&quot;マーク 3">
            <a:extLst>
              <a:ext uri="{FF2B5EF4-FFF2-40B4-BE49-F238E27FC236}">
                <a16:creationId xmlns:a16="http://schemas.microsoft.com/office/drawing/2014/main" id="{94270616-3D71-41D6-BFBD-979CDD63F717}"/>
              </a:ext>
            </a:extLst>
          </p:cNvPr>
          <p:cNvSpPr/>
          <p:nvPr/>
        </p:nvSpPr>
        <p:spPr>
          <a:xfrm>
            <a:off x="3219436" y="345077"/>
            <a:ext cx="6120000" cy="61200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A0D4F-7BB0-4FD8-AB87-66316E4DE511}"/>
              </a:ext>
            </a:extLst>
          </p:cNvPr>
          <p:cNvSpPr txBox="1"/>
          <p:nvPr/>
        </p:nvSpPr>
        <p:spPr>
          <a:xfrm>
            <a:off x="3210629" y="2829148"/>
            <a:ext cx="61288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7200" dirty="0"/>
              <a:t>DP</a:t>
            </a:r>
            <a:r>
              <a:rPr kumimoji="1" lang="ja-JP" altLang="en-US" sz="7200" dirty="0"/>
              <a:t>やりづらい</a:t>
            </a:r>
          </a:p>
        </p:txBody>
      </p:sp>
    </p:spTree>
    <p:extLst>
      <p:ext uri="{BB962C8B-B14F-4D97-AF65-F5344CB8AC3E}">
        <p14:creationId xmlns:p14="http://schemas.microsoft.com/office/powerpoint/2010/main" val="394270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2BBD5-BF70-485E-B180-A007E19B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D0ED6C-ED5E-4498-9BDD-E692A456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回で作った関数</a:t>
            </a:r>
            <a:r>
              <a:rPr kumimoji="1" lang="en-US" altLang="ja-JP" dirty="0"/>
              <a:t>:</a:t>
            </a:r>
          </a:p>
          <a:p>
            <a:endParaRPr lang="en-US" altLang="ja-JP" dirty="0"/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sum)</a:t>
            </a: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00"/>
                </a:solidFill>
              </a:rPr>
              <a:t>: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</a:rPr>
              <a:t>個目までみたとき</a:t>
            </a:r>
            <a:r>
              <a:rPr lang="en-US" altLang="ja-JP" sz="2800" dirty="0">
                <a:solidFill>
                  <a:srgbClr val="000000"/>
                </a:solidFill>
              </a:rPr>
              <a:t>,</a:t>
            </a:r>
            <a:r>
              <a:rPr lang="ja-JP" altLang="en-US" sz="2800" dirty="0">
                <a:solidFill>
                  <a:srgbClr val="000000"/>
                </a:solidFill>
              </a:rPr>
              <a:t>暫定和は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であるような状態</a:t>
            </a:r>
            <a:r>
              <a:rPr lang="en-US" altLang="ja-JP" sz="2800" dirty="0">
                <a:solidFill>
                  <a:srgbClr val="000000"/>
                </a:solidFill>
              </a:rPr>
              <a:t>.</a:t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初期呼び出しは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sz="2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ja-JP" altLang="en-US" sz="2800" dirty="0">
                <a:solidFill>
                  <a:srgbClr val="000000"/>
                </a:solidFill>
              </a:rPr>
              <a:t>個全てに対し選ぶ</a:t>
            </a:r>
            <a:r>
              <a:rPr lang="en-US" altLang="ja-JP" sz="2800" dirty="0">
                <a:solidFill>
                  <a:srgbClr val="000000"/>
                </a:solidFill>
              </a:rPr>
              <a:t>or</a:t>
            </a:r>
            <a:r>
              <a:rPr lang="ja-JP" altLang="en-US" sz="2800" dirty="0">
                <a:solidFill>
                  <a:srgbClr val="000000"/>
                </a:solidFill>
              </a:rPr>
              <a:t>選ばない</a:t>
            </a:r>
            <a:r>
              <a:rPr lang="ja-JP" altLang="en-US" sz="2800" dirty="0" err="1">
                <a:solidFill>
                  <a:srgbClr val="000000"/>
                </a:solidFill>
              </a:rPr>
              <a:t>を</a:t>
            </a:r>
            <a:r>
              <a:rPr lang="ja-JP" altLang="en-US" sz="2800" dirty="0">
                <a:solidFill>
                  <a:srgbClr val="000000"/>
                </a:solidFill>
              </a:rPr>
              <a:t>決めた後</a:t>
            </a:r>
            <a:r>
              <a:rPr lang="en-US" altLang="ja-JP" sz="2800" dirty="0">
                <a:solidFill>
                  <a:srgbClr val="000000"/>
                </a:solidFill>
              </a:rPr>
              <a:t>,</a:t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ja-JP" altLang="en-US" sz="2800" dirty="0">
                <a:solidFill>
                  <a:srgbClr val="000000"/>
                </a:solidFill>
              </a:rPr>
              <a:t>が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800" dirty="0">
                <a:solidFill>
                  <a:srgbClr val="000000"/>
                </a:solidFill>
              </a:rPr>
              <a:t>と等しくなるようなことがあれば</a:t>
            </a:r>
            <a:r>
              <a:rPr lang="en-US" altLang="ja-JP" sz="2800" dirty="0">
                <a:solidFill>
                  <a:srgbClr val="000000"/>
                </a:solidFill>
              </a:rPr>
              <a:t>,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ja-JP" altLang="en-US" sz="2800" dirty="0">
                <a:solidFill>
                  <a:srgbClr val="000000"/>
                </a:solidFill>
              </a:rPr>
              <a:t>を返す</a:t>
            </a:r>
            <a:r>
              <a:rPr lang="en-US" altLang="ja-JP" sz="2800" dirty="0">
                <a:solidFill>
                  <a:srgbClr val="00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ja-JP" altLang="en-US" sz="2800" dirty="0">
                <a:solidFill>
                  <a:srgbClr val="000000"/>
                </a:solidFill>
              </a:rPr>
              <a:t>どんな選び方をしても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ja-JP" altLang="en-US" sz="2800" dirty="0">
                <a:solidFill>
                  <a:srgbClr val="000000"/>
                </a:solidFill>
              </a:rPr>
              <a:t>が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800" dirty="0">
                <a:solidFill>
                  <a:srgbClr val="000000"/>
                </a:solidFill>
              </a:rPr>
              <a:t>と等しくならなければ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ja-JP" altLang="en-US" sz="2800" dirty="0">
                <a:solidFill>
                  <a:srgbClr val="000000"/>
                </a:solidFill>
              </a:rPr>
              <a:t>を返す</a:t>
            </a:r>
            <a:endParaRPr lang="en-US" altLang="ja-JP" sz="2800" dirty="0">
              <a:solidFill>
                <a:srgbClr val="00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23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DF466-D5B6-4CE8-8C7C-5EABB978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70EDF-1014-4752-9C87-71047F5F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なぜやりづらいのか</a:t>
            </a:r>
            <a:r>
              <a:rPr kumimoji="1" lang="en-US" altLang="ja-JP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そもそも</a:t>
            </a:r>
            <a:r>
              <a:rPr kumimoji="1" lang="en-US" altLang="ja-JP" dirty="0"/>
              <a:t>DP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小規模の問題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部分問題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を集めてもとの問題を解く方法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先の方法だと</a:t>
            </a:r>
            <a:r>
              <a:rPr kumimoji="1" lang="en-US" altLang="ja-JP" dirty="0"/>
              <a:t>,</a:t>
            </a:r>
            <a:r>
              <a:rPr kumimoji="1" lang="ja-JP" altLang="en-US" dirty="0"/>
              <a:t>部分問題がうまく構成できない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全選び方の情報が葉に集中してしまう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(</a:t>
            </a:r>
            <a:r>
              <a:rPr lang="ja-JP" altLang="en-US" dirty="0"/>
              <a:t>ただし枝刈り</a:t>
            </a:r>
            <a:r>
              <a:rPr lang="en-US" altLang="ja-JP" dirty="0"/>
              <a:t>DFS</a:t>
            </a:r>
            <a:r>
              <a:rPr lang="ja-JP" altLang="en-US" dirty="0"/>
              <a:t>をする際にはこの状態の持ち方が良い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r>
              <a:rPr kumimoji="1" lang="ja-JP" altLang="en-US" dirty="0"/>
              <a:t>では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再帰関数に持たせる情報を変えてみよう</a:t>
            </a:r>
          </a:p>
        </p:txBody>
      </p:sp>
    </p:spTree>
    <p:extLst>
      <p:ext uri="{BB962C8B-B14F-4D97-AF65-F5344CB8AC3E}">
        <p14:creationId xmlns:p14="http://schemas.microsoft.com/office/powerpoint/2010/main" val="40751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11BB9-834A-44DA-94E6-3E26E12D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ナイーブな実装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4789C-42C2-4D48-84DE-B8639CAA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次のように再帰関数を定義する</a:t>
            </a:r>
            <a:r>
              <a:rPr kumimoji="1" lang="en-US" altLang="ja-JP" dirty="0"/>
              <a:t>:</a:t>
            </a:r>
          </a:p>
          <a:p>
            <a:pPr marL="457200" lvl="1" indent="0">
              <a:buNone/>
            </a:pPr>
            <a:endParaRPr lang="en-US" altLang="ja-JP" sz="2800" dirty="0"/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j)</a:t>
            </a:r>
          </a:p>
          <a:p>
            <a:pPr marL="457200" lvl="1" indent="0">
              <a:buNone/>
            </a:pPr>
            <a:r>
              <a:rPr kumimoji="1" lang="en-US" altLang="ja-JP" sz="2800" dirty="0"/>
              <a:t>: 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ja-JP" altLang="en-US" sz="2800" dirty="0"/>
              <a:t>個目までの数をみたときに</a:t>
            </a:r>
            <a:r>
              <a:rPr kumimoji="1" lang="en-US" altLang="ja-JP" sz="2800" dirty="0"/>
              <a:t>,</a:t>
            </a:r>
            <a:r>
              <a:rPr kumimoji="1" lang="en-US" altLang="ja-JP" sz="2800" dirty="0">
                <a:latin typeface="Consolas" panose="020B0609020204030204" pitchFamily="49" charset="0"/>
              </a:rPr>
              <a:t>j</a:t>
            </a:r>
            <a:r>
              <a:rPr kumimoji="1" lang="ja-JP" altLang="en-US" sz="2800" dirty="0"/>
              <a:t>が作れるか</a:t>
            </a:r>
            <a:endParaRPr lang="en-US" altLang="ja-JP" sz="2800" dirty="0"/>
          </a:p>
          <a:p>
            <a:pPr marL="457200" lvl="1" indent="0">
              <a:buNone/>
            </a:pPr>
            <a:r>
              <a:rPr kumimoji="1" lang="ja-JP" altLang="en-US" sz="2800" dirty="0"/>
              <a:t>作れたら</a:t>
            </a:r>
            <a:r>
              <a:rPr kumimoji="1"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kumimoji="1" lang="en-US" altLang="ja-JP" sz="2800" dirty="0"/>
              <a:t>, </a:t>
            </a:r>
            <a:r>
              <a:rPr kumimoji="1" lang="ja-JP" altLang="en-US" sz="2800" dirty="0"/>
              <a:t>作れなかったら</a:t>
            </a:r>
            <a:r>
              <a:rPr kumimoji="1"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kumimoji="1" lang="ja-JP" altLang="en-US" sz="2800" dirty="0"/>
              <a:t>を返す</a:t>
            </a:r>
            <a:endParaRPr kumimoji="1" lang="en-US" altLang="ja-JP" sz="2800" dirty="0"/>
          </a:p>
          <a:p>
            <a:pPr marL="457200" lvl="1" indent="0">
              <a:buNone/>
            </a:pPr>
            <a:r>
              <a:rPr kumimoji="1" lang="ja-JP" altLang="en-US" sz="2800" dirty="0"/>
              <a:t>初期呼び出しは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dfs</a:t>
            </a:r>
            <a:r>
              <a:rPr kumimoji="1" lang="en-US" altLang="ja-JP" sz="2800" dirty="0">
                <a:latin typeface="Consolas" panose="020B0609020204030204" pitchFamily="49" charset="0"/>
              </a:rPr>
              <a:t>(N,K)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途中の状態も再利用できる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8373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11BB9-834A-44DA-94E6-3E26E12D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r>
              <a:rPr lang="en-US" altLang="ja-JP" dirty="0"/>
              <a:t>: </a:t>
            </a:r>
            <a:r>
              <a:rPr lang="ja-JP" altLang="en-US" dirty="0"/>
              <a:t>ナイーブな実装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4789C-42C2-4D48-84DE-B8639CAA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遷移</a:t>
            </a:r>
            <a:r>
              <a:rPr lang="en-US" altLang="ja-JP" sz="2800" dirty="0"/>
              <a:t>: </a:t>
            </a:r>
            <a:r>
              <a:rPr lang="ja-JP" altLang="en-US" sz="2800" dirty="0"/>
              <a:t>ここでは以前の</a:t>
            </a:r>
            <a:r>
              <a:rPr lang="en-US" altLang="ja-JP" sz="2800" dirty="0" err="1"/>
              <a:t>dfs</a:t>
            </a:r>
            <a:r>
              <a:rPr lang="ja-JP" altLang="en-US" sz="2800" dirty="0"/>
              <a:t>と違い</a:t>
            </a:r>
            <a:r>
              <a:rPr lang="en-US" altLang="ja-JP" sz="2800" dirty="0"/>
              <a:t>,</a:t>
            </a:r>
            <a:r>
              <a:rPr lang="ja-JP" altLang="en-US" sz="2800" dirty="0"/>
              <a:t>トップダウンに移っていくように書くことにする</a:t>
            </a:r>
            <a:r>
              <a:rPr lang="en-US" altLang="ja-JP" sz="2800" dirty="0"/>
              <a:t>(</a:t>
            </a:r>
            <a:r>
              <a:rPr lang="ja-JP" altLang="en-US" sz="2800" dirty="0"/>
              <a:t>その方が考えやすかったから</a:t>
            </a:r>
            <a:r>
              <a:rPr lang="en-US" altLang="ja-JP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/>
              <a:t>dfs</a:t>
            </a:r>
            <a:r>
              <a:rPr kumimoji="1" lang="en-US" altLang="ja-JP" dirty="0"/>
              <a:t>(</a:t>
            </a:r>
            <a:r>
              <a:rPr kumimoji="1" lang="en-US" altLang="ja-JP" b="1" dirty="0"/>
              <a:t>N</a:t>
            </a:r>
            <a:r>
              <a:rPr kumimoji="1" lang="en-US" altLang="ja-JP" dirty="0"/>
              <a:t>,K)</a:t>
            </a:r>
            <a:r>
              <a:rPr kumimoji="1" lang="ja-JP" altLang="en-US" dirty="0"/>
              <a:t>から始めて</a:t>
            </a:r>
            <a:r>
              <a:rPr kumimoji="1" lang="en-US" altLang="ja-JP" dirty="0"/>
              <a:t>,</a:t>
            </a:r>
            <a:r>
              <a:rPr kumimoji="1" lang="en-US" altLang="ja-JP" dirty="0" err="1"/>
              <a:t>dfs</a:t>
            </a:r>
            <a:r>
              <a:rPr kumimoji="1" lang="en-US" altLang="ja-JP" dirty="0"/>
              <a:t>(</a:t>
            </a:r>
            <a:r>
              <a:rPr kumimoji="1" lang="en-US" altLang="ja-JP" b="1" dirty="0"/>
              <a:t>N-1</a:t>
            </a:r>
            <a:r>
              <a:rPr kumimoji="1" lang="en-US" altLang="ja-JP" dirty="0"/>
              <a:t>, K-a[N-1]),</a:t>
            </a:r>
            <a:r>
              <a:rPr kumimoji="1" lang="en-US" altLang="ja-JP" dirty="0" err="1"/>
              <a:t>dfs</a:t>
            </a:r>
            <a:r>
              <a:rPr kumimoji="1" lang="en-US" altLang="ja-JP" dirty="0"/>
              <a:t>(</a:t>
            </a:r>
            <a:r>
              <a:rPr kumimoji="1" lang="en-US" altLang="ja-JP" b="1" dirty="0"/>
              <a:t>N-2</a:t>
            </a:r>
            <a:r>
              <a:rPr kumimoji="1" lang="en-US" altLang="ja-JP" dirty="0"/>
              <a:t>,K),…</a:t>
            </a:r>
            <a:r>
              <a:rPr kumimoji="1" lang="ja-JP" altLang="en-US" dirty="0" err="1"/>
              <a:t>のように</a:t>
            </a:r>
            <a:r>
              <a:rPr kumimoji="1" lang="en-US" altLang="ja-JP" dirty="0"/>
              <a:t>,N</a:t>
            </a:r>
            <a:r>
              <a:rPr kumimoji="1" lang="ja-JP" altLang="en-US" dirty="0"/>
              <a:t>から始めてだんだん小さくしていく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800" dirty="0"/>
              <a:t>数列は後ろからみていく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2961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矢印: 下 15">
            <a:extLst>
              <a:ext uri="{FF2B5EF4-FFF2-40B4-BE49-F238E27FC236}">
                <a16:creationId xmlns:a16="http://schemas.microsoft.com/office/drawing/2014/main" id="{76C9BA47-C08E-437D-9C97-775F3DB9F7AC}"/>
              </a:ext>
            </a:extLst>
          </p:cNvPr>
          <p:cNvSpPr/>
          <p:nvPr/>
        </p:nvSpPr>
        <p:spPr>
          <a:xfrm rot="2700000" flipV="1">
            <a:off x="4607425" y="2322178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7703007D-B178-4DB3-A5D5-3AB3A2EBCAD0}"/>
              </a:ext>
            </a:extLst>
          </p:cNvPr>
          <p:cNvSpPr/>
          <p:nvPr/>
        </p:nvSpPr>
        <p:spPr>
          <a:xfrm rot="18900000" flipH="1" flipV="1">
            <a:off x="6532226" y="2325108"/>
            <a:ext cx="899410" cy="1815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3026B-7C40-461C-9C08-6BED453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6" y="386458"/>
            <a:ext cx="10515600" cy="542933"/>
          </a:xfrm>
        </p:spPr>
        <p:txBody>
          <a:bodyPr/>
          <a:lstStyle/>
          <a:p>
            <a:r>
              <a:rPr kumimoji="1" lang="ja-JP" altLang="en-US" dirty="0"/>
              <a:t>状態の遷移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個目の数</a:t>
            </a:r>
            <a:r>
              <a:rPr kumimoji="1" lang="en-US" altLang="ja-JP" dirty="0"/>
              <a:t>a[i-1]</a:t>
            </a:r>
            <a:r>
              <a:rPr kumimoji="1" lang="ja-JP" altLang="en-US" dirty="0"/>
              <a:t>を選ぶ </a:t>
            </a:r>
            <a:r>
              <a:rPr kumimoji="1" lang="en-US" altLang="ja-JP" dirty="0"/>
              <a:t>or </a:t>
            </a:r>
            <a:r>
              <a:rPr kumimoji="1" lang="ja-JP" altLang="en-US" dirty="0"/>
              <a:t>選ばない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2ED38C-2FAB-468F-B082-0F5512C40909}"/>
              </a:ext>
            </a:extLst>
          </p:cNvPr>
          <p:cNvSpPr txBox="1"/>
          <p:nvPr/>
        </p:nvSpPr>
        <p:spPr>
          <a:xfrm>
            <a:off x="848816" y="5632332"/>
            <a:ext cx="483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a[i-1]</a:t>
            </a:r>
            <a:r>
              <a:rPr kumimoji="1" lang="ja-JP" altLang="en-US" sz="2400" dirty="0"/>
              <a:t>を使わなくても</a:t>
            </a:r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16A08-27F0-4566-9EB2-5F3170A9508A}"/>
              </a:ext>
            </a:extLst>
          </p:cNvPr>
          <p:cNvSpPr txBox="1"/>
          <p:nvPr/>
        </p:nvSpPr>
        <p:spPr>
          <a:xfrm>
            <a:off x="6106615" y="5530755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 – a[i-1]</a:t>
            </a:r>
            <a:r>
              <a:rPr kumimoji="1" lang="ja-JP" altLang="en-US" sz="2400" dirty="0"/>
              <a:t>が作れるなら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それに</a:t>
            </a:r>
            <a:r>
              <a:rPr kumimoji="1" lang="en-US" altLang="ja-JP" sz="2400" dirty="0"/>
              <a:t>a[i-1]</a:t>
            </a:r>
            <a:r>
              <a:rPr kumimoji="1" lang="ja-JP" altLang="en-US" sz="2400" dirty="0"/>
              <a:t>を加えて</a:t>
            </a:r>
            <a:r>
              <a:rPr kumimoji="1" lang="en-US" altLang="ja-JP" sz="2400" dirty="0"/>
              <a:t>j</a:t>
            </a:r>
            <a:r>
              <a:rPr kumimoji="1" lang="ja-JP" altLang="en-US" sz="2400" dirty="0"/>
              <a:t>が作れる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3FC968-670A-4B83-AD48-E96E28F227FC}"/>
              </a:ext>
            </a:extLst>
          </p:cNvPr>
          <p:cNvSpPr txBox="1"/>
          <p:nvPr/>
        </p:nvSpPr>
        <p:spPr>
          <a:xfrm>
            <a:off x="3257191" y="3193109"/>
            <a:ext cx="5698847" cy="52322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どちらか一方が</a:t>
            </a:r>
            <a:r>
              <a:rPr kumimoji="1" lang="en-US" altLang="ja-JP" sz="2800" dirty="0"/>
              <a:t>true</a:t>
            </a:r>
            <a:r>
              <a:rPr kumimoji="1" lang="ja-JP" altLang="en-US" sz="2800" dirty="0"/>
              <a:t>なら</a:t>
            </a:r>
            <a:r>
              <a:rPr kumimoji="1" lang="en-US" altLang="ja-JP" sz="2800" dirty="0"/>
              <a:t>,</a:t>
            </a:r>
            <a:r>
              <a:rPr lang="en-US" altLang="ja-JP" sz="2800" dirty="0"/>
              <a:t>j</a:t>
            </a:r>
            <a:r>
              <a:rPr lang="ja-JP" altLang="en-US" sz="2800" dirty="0"/>
              <a:t>が作れる</a:t>
            </a:r>
            <a:endParaRPr kumimoji="1" lang="ja-JP" altLang="en-US" sz="28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E32618-1953-41EA-A630-27CB00234577}"/>
              </a:ext>
            </a:extLst>
          </p:cNvPr>
          <p:cNvSpPr/>
          <p:nvPr/>
        </p:nvSpPr>
        <p:spPr>
          <a:xfrm>
            <a:off x="4746000" y="1014039"/>
            <a:ext cx="2700000" cy="12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MS Gothic" panose="020B0609070205080204" pitchFamily="49" charset="-128"/>
                <a:ea typeface="MS Gothic" panose="020B0609070205080204" pitchFamily="49" charset="-128"/>
              </a:rPr>
              <a:t>j</a:t>
            </a:r>
            <a:endParaRPr kumimoji="1" lang="ja-JP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9E70539-2CF0-4996-845F-B6879DC5E232}"/>
              </a:ext>
            </a:extLst>
          </p:cNvPr>
          <p:cNvSpPr/>
          <p:nvPr/>
        </p:nvSpPr>
        <p:spPr>
          <a:xfrm>
            <a:off x="1672752" y="4186107"/>
            <a:ext cx="2700000" cy="12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MS Gothic" panose="020B0609070205080204" pitchFamily="49" charset="-128"/>
                <a:ea typeface="MS Gothic" panose="020B0609070205080204" pitchFamily="49" charset="-128"/>
              </a:rPr>
              <a:t>j</a:t>
            </a:r>
            <a:endParaRPr kumimoji="1" lang="ja-JP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A454DE2-FE29-47CB-9671-BBECF8B133DD}"/>
              </a:ext>
            </a:extLst>
          </p:cNvPr>
          <p:cNvSpPr/>
          <p:nvPr/>
        </p:nvSpPr>
        <p:spPr>
          <a:xfrm>
            <a:off x="7495081" y="4186107"/>
            <a:ext cx="901433" cy="1260000"/>
          </a:xfrm>
          <a:prstGeom prst="roundRect">
            <a:avLst>
              <a:gd name="adj" fmla="val 183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sz="4800" dirty="0">
              <a:solidFill>
                <a:prstClr val="white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C3377B8-6310-4BF7-AFA4-40ACA3E9037F}"/>
              </a:ext>
            </a:extLst>
          </p:cNvPr>
          <p:cNvSpPr/>
          <p:nvPr/>
        </p:nvSpPr>
        <p:spPr>
          <a:xfrm>
            <a:off x="8396514" y="4186107"/>
            <a:ext cx="1814876" cy="1260000"/>
          </a:xfrm>
          <a:prstGeom prst="roundRect">
            <a:avLst>
              <a:gd name="adj" fmla="val 10124"/>
            </a:avLst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a[i-1]</a:t>
            </a:r>
            <a:endParaRPr kumimoji="1" lang="ja-JP" altLang="en-US" sz="36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4096FC-3F5D-4842-B735-B568DDA2385E}"/>
              </a:ext>
            </a:extLst>
          </p:cNvPr>
          <p:cNvSpPr txBox="1"/>
          <p:nvPr/>
        </p:nvSpPr>
        <p:spPr>
          <a:xfrm>
            <a:off x="8835901" y="1228540"/>
            <a:ext cx="2528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遷移の方向は矢印と逆です</a:t>
            </a:r>
          </a:p>
        </p:txBody>
      </p:sp>
    </p:spTree>
    <p:extLst>
      <p:ext uri="{BB962C8B-B14F-4D97-AF65-F5344CB8AC3E}">
        <p14:creationId xmlns:p14="http://schemas.microsoft.com/office/powerpoint/2010/main" val="26643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2136</Words>
  <Application>Microsoft Office PowerPoint</Application>
  <PresentationFormat>ワイド画面</PresentationFormat>
  <Paragraphs>342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6" baseType="lpstr">
      <vt:lpstr>MS Gothic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動的計画法</vt:lpstr>
      <vt:lpstr>DPの具体例2: 部分和問題</vt:lpstr>
      <vt:lpstr>PowerPoint プレゼンテーション</vt:lpstr>
      <vt:lpstr>PowerPoint プレゼンテーション</vt:lpstr>
      <vt:lpstr>部分和問題</vt:lpstr>
      <vt:lpstr>部分和問題</vt:lpstr>
      <vt:lpstr>部分和問題: ナイーブな実装</vt:lpstr>
      <vt:lpstr>部分和問題: ナイーブな実装</vt:lpstr>
      <vt:lpstr>PowerPoint プレゼンテーション</vt:lpstr>
      <vt:lpstr>PowerPoint プレゼンテーション</vt:lpstr>
      <vt:lpstr>PowerPoint プレゼンテーション</vt:lpstr>
      <vt:lpstr>部分和問題: ナイーブな実装</vt:lpstr>
      <vt:lpstr>PowerPoint プレゼンテーション</vt:lpstr>
      <vt:lpstr>PowerPoint プレゼンテーション</vt:lpstr>
      <vt:lpstr>部分和問題: ナイーブな実装</vt:lpstr>
      <vt:lpstr>PowerPoint プレゼンテーション</vt:lpstr>
      <vt:lpstr>PowerPoint プレゼンテーション</vt:lpstr>
      <vt:lpstr>部分和問題: メモ化再帰</vt:lpstr>
      <vt:lpstr>部分和問題: メモ化再帰</vt:lpstr>
      <vt:lpstr>PowerPoint プレゼンテーション</vt:lpstr>
      <vt:lpstr>PowerPoint プレゼンテーション</vt:lpstr>
      <vt:lpstr>部分和問題: メモ化再帰</vt:lpstr>
      <vt:lpstr>部分和問題: 漸化式</vt:lpstr>
      <vt:lpstr>部分和問題: 貰うDP</vt:lpstr>
      <vt:lpstr>部分和問題: 貰うDP</vt:lpstr>
      <vt:lpstr>PowerPoint プレゼンテーション</vt:lpstr>
      <vt:lpstr>PowerPoint プレゼンテーション</vt:lpstr>
      <vt:lpstr>部分和問題: 貰うDP</vt:lpstr>
      <vt:lpstr>部分和問題: 貰うDP</vt:lpstr>
      <vt:lpstr>部分和問題: 貰うDP</vt:lpstr>
      <vt:lpstr>PowerPoint プレゼンテーション</vt:lpstr>
      <vt:lpstr>部分和問題: 配るDP</vt:lpstr>
      <vt:lpstr>PowerPoint プレゼンテーション</vt:lpstr>
      <vt:lpstr>PowerPoint プレゼンテーション</vt:lpstr>
      <vt:lpstr>部分和問題: 配るDP</vt:lpstr>
      <vt:lpstr>PowerPoint プレゼンテーション</vt:lpstr>
      <vt:lpstr>PowerPoint プレゼンテーション</vt:lpstr>
      <vt:lpstr>その他の部分和問題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動的計画法</dc:title>
  <dc:creator>r.yamamoto.032</dc:creator>
  <cp:lastModifiedBy>r.yamamoto.032</cp:lastModifiedBy>
  <cp:revision>156</cp:revision>
  <dcterms:created xsi:type="dcterms:W3CDTF">2018-12-13T00:50:12Z</dcterms:created>
  <dcterms:modified xsi:type="dcterms:W3CDTF">2018-12-19T08:13:55Z</dcterms:modified>
</cp:coreProperties>
</file>