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360" r:id="rId13"/>
    <p:sldId id="362" r:id="rId14"/>
    <p:sldId id="363" r:id="rId15"/>
    <p:sldId id="366" r:id="rId16"/>
    <p:sldId id="368" r:id="rId17"/>
    <p:sldId id="367" r:id="rId18"/>
    <p:sldId id="364" r:id="rId19"/>
    <p:sldId id="36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4B593-6DD5-4CA4-9107-1ED1FB9B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1A788F-F856-4167-9DD9-255687528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1084D-E394-4D49-B22A-81F9E451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E38B92-E5C6-4B3F-AF9A-2095565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BD8BB-B557-4529-B38A-D86446A6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E44D0-7C06-473B-B49B-748F60F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F08A6B-E362-4C98-8169-1BC2F0AB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D6A95-0636-4BBF-BC68-B013D319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3B5FD-8C79-41E5-A632-22AD6CB6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A6C97-06FF-429C-8FCC-E6B8F22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4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8CCDE3-C8E1-4AE2-B028-EB4483FA4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DD9FE8-BB20-4D3A-B037-F00D06FC5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296AD-822E-4763-B015-4FF0F1E5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CC191-10E2-4FDB-9FA6-7194DD2F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036FF3-60F4-4D1B-9DA6-53EE25B4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1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D7B40-7707-463C-B732-B94D434C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31B8A-DB15-43DF-90C1-6B55002C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10FE3-AB0F-4B18-BFC2-EA9CCC59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5FEAD-03F0-43EB-A4F0-F332002D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B9130-CFDE-4795-A9B0-2CF2FE5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4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4CD72-3065-4D12-8B32-ADF04440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91315-C65D-4539-9FDE-645C5BFA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2BC0-B2BF-4C9D-9331-07623123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091653-E9C3-469A-8E3B-27C29D55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BBE39-4916-4D56-BA37-AD953E1F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6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29400-5C3B-4A81-BEC6-E2741C0C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FCAFB-C26C-4927-9AAF-556209543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FD593D-F396-4787-BEC5-53257209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D8B83-D49D-46DF-9F68-A26EEF4D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DAF3B6-99E5-4076-A6C4-001D0A0A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2166D0-0AB9-4F3B-A5A7-941EE81F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1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0BDC5-C39C-4C8B-90A7-A311C7CD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7BF77-3A39-4A10-8067-4C9CB4E6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E45FDA-8101-4AB6-96EA-503BCED6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4C48EB-8687-43C1-9893-4504EEA88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B9F809-32D4-4F5A-B8EC-7C68E6EF6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5BD16-EAF1-41DE-BA84-88057F7D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81AA2B-C096-414F-9154-0C1ED092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3A33B-D949-403F-BE31-29715A21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9B700-F2CB-4AB1-9110-5BC0C68D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A51017-97F7-496B-8197-8ABE1AB1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2A48B0-2E62-4894-95B5-588B7CFE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065E79-C08E-4DA2-A8C3-426E95F0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5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9071D9-0F2F-4390-B03A-7E26A784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24CBC-AE21-4CD4-87C5-DE8ED448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5C958A-FC2B-4667-9AD6-F6260EF8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31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76064-41AD-4F53-94F2-A518D4EF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3602E-4409-40DB-BFDD-5B805FC2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357FF0-5C2D-4C5E-948D-9A38B0FB0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24DA9F-64E9-4F21-AD8B-0DC157CE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3DD05-3445-47AF-A798-3C2EBD18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718F38-F58E-4B44-8856-E153DEEE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A777F-924E-4B65-AF95-01267252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997E6F-C8B6-490A-A8C2-53651CF51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E336C-CA43-413C-86FB-46E939EB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CE6809-373E-4040-B45C-DFBB6302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AC501-3A71-434C-A810-012B9903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2CB1B2-006B-4898-9BD3-FD6FF92D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80AC89-5157-4CB5-85C1-3E1457AA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06C19E-0A40-4E48-B499-8FFA60F1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D77DFA-A6DE-43B7-B37E-A508D9D8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8940-D8BC-4526-A5A6-5220A5B5D6F6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F2516-5524-4A37-8F25-6173F21E6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33CB0-738A-44DE-8594-3C0187A08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19C8-38DA-4C3C-B204-A2494310E3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4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B6CA8-7360-4384-A942-135F0B88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回演習解答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728DE0-AF08-4DD4-A1E7-F046044A5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30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095A4E7-9CDE-411D-918A-E067D272267E}"/>
              </a:ext>
            </a:extLst>
          </p:cNvPr>
          <p:cNvSpPr/>
          <p:nvPr/>
        </p:nvSpPr>
        <p:spPr>
          <a:xfrm>
            <a:off x="464456" y="751344"/>
            <a:ext cx="5188859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#define INF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1100000000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INF;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897BDF-0F87-4E48-8BD5-A0D50AF1B963}"/>
              </a:ext>
            </a:extLst>
          </p:cNvPr>
          <p:cNvSpPr/>
          <p:nvPr/>
        </p:nvSpPr>
        <p:spPr>
          <a:xfrm>
            <a:off x="3773714" y="301401"/>
            <a:ext cx="832394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min(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 abs(a[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-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min(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+ abs(a[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-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71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55BC9-B2DD-43EE-923F-28220CEE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C6B95-6425-4440-A09D-490D358F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おまけ</a:t>
            </a:r>
            <a:endParaRPr lang="en-US" altLang="ja-JP" dirty="0"/>
          </a:p>
          <a:p>
            <a:r>
              <a:rPr lang="en-US" altLang="ja-JP" dirty="0" err="1"/>
              <a:t>i</a:t>
            </a:r>
            <a:r>
              <a:rPr lang="ja-JP" altLang="en-US" dirty="0"/>
              <a:t> から </a:t>
            </a:r>
            <a:r>
              <a:rPr lang="en-US" altLang="ja-JP" dirty="0"/>
              <a:t>i+1, i+2</a:t>
            </a:r>
            <a:r>
              <a:rPr lang="ja-JP" altLang="en-US" dirty="0"/>
              <a:t>へ辺を張ってみる</a:t>
            </a:r>
            <a:r>
              <a:rPr lang="en-US" altLang="ja-JP" dirty="0"/>
              <a:t>.</a:t>
            </a:r>
            <a:r>
              <a:rPr lang="ja-JP" altLang="en-US" dirty="0"/>
              <a:t>コストは柱の差</a:t>
            </a:r>
            <a:endParaRPr lang="en-US" altLang="ja-JP" dirty="0"/>
          </a:p>
          <a:p>
            <a:r>
              <a:rPr kumimoji="1" lang="ja-JP" altLang="en-US" dirty="0"/>
              <a:t>すると最短経路問題とみなせるので</a:t>
            </a:r>
            <a:r>
              <a:rPr kumimoji="1" lang="en-US" altLang="ja-JP" dirty="0"/>
              <a:t>Dijkstra</a:t>
            </a:r>
            <a:r>
              <a:rPr kumimoji="1" lang="ja-JP" altLang="en-US" dirty="0"/>
              <a:t>法で殴れます</a:t>
            </a:r>
            <a:endParaRPr kumimoji="1" lang="en-US" altLang="ja-JP" dirty="0"/>
          </a:p>
          <a:p>
            <a:r>
              <a:rPr lang="en-US" altLang="ja-JP" dirty="0"/>
              <a:t>Dijkstra</a:t>
            </a:r>
            <a:r>
              <a:rPr lang="ja-JP" altLang="en-US" dirty="0"/>
              <a:t>法についてはそのうちやります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42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C77E2-3EC2-419A-9214-18119628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TPDC 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CE1BE-86E9-4797-B442-6E156819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問題文を読むと部分和問題だと分かる</a:t>
            </a:r>
            <a:endParaRPr kumimoji="1" lang="en-US" altLang="ja-JP" dirty="0"/>
          </a:p>
          <a:p>
            <a:r>
              <a:rPr kumimoji="1" lang="ja-JP" altLang="en-US" dirty="0"/>
              <a:t>だけど求めるものが「作ることのできる個数」</a:t>
            </a:r>
            <a:endParaRPr kumimoji="1" lang="en-US" altLang="ja-JP" dirty="0"/>
          </a:p>
          <a:p>
            <a:r>
              <a:rPr kumimoji="1" lang="ja-JP" altLang="en-US" dirty="0"/>
              <a:t>これは</a:t>
            </a:r>
            <a:r>
              <a:rPr kumimoji="1" lang="en-US" altLang="ja-JP" dirty="0" err="1"/>
              <a:t>dp</a:t>
            </a:r>
            <a:r>
              <a:rPr kumimoji="1" lang="ja-JP" altLang="en-US" dirty="0"/>
              <a:t>テーブルを見る部分を変えるだけで対応できる</a:t>
            </a:r>
            <a:r>
              <a:rPr kumimoji="1" lang="en-US" altLang="ja-JP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dp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][j] := (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個目まで見たときに</a:t>
            </a:r>
            <a:r>
              <a:rPr kumimoji="1" lang="en-US" altLang="ja-JP" dirty="0"/>
              <a:t>,j</a:t>
            </a:r>
            <a:r>
              <a:rPr kumimoji="1" lang="ja-JP" altLang="en-US" dirty="0"/>
              <a:t>をつくることができるか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を求めておき</a:t>
            </a:r>
            <a:r>
              <a:rPr kumimoji="1" lang="en-US" altLang="ja-JP" dirty="0"/>
              <a:t>,</a:t>
            </a:r>
            <a:br>
              <a:rPr kumimoji="1" lang="en-US" altLang="ja-JP" dirty="0"/>
            </a:br>
            <a:r>
              <a:rPr kumimoji="1" lang="en-US" altLang="ja-JP" dirty="0" err="1"/>
              <a:t>dp</a:t>
            </a:r>
            <a:r>
              <a:rPr kumimoji="1" lang="en-US" altLang="ja-JP" dirty="0"/>
              <a:t>[N][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になるものの個数を出力すれば良い</a:t>
            </a:r>
            <a:endParaRPr lang="en-US" altLang="ja-JP" dirty="0"/>
          </a:p>
          <a:p>
            <a:r>
              <a:rPr lang="ja-JP" altLang="en-US" dirty="0"/>
              <a:t>作れる数の最大値は</a:t>
            </a:r>
            <a:r>
              <a:rPr lang="en-US" altLang="ja-JP" dirty="0"/>
              <a:t>p</a:t>
            </a:r>
            <a:r>
              <a:rPr lang="en-US" altLang="ja-JP" baseline="-25000" dirty="0"/>
              <a:t>i</a:t>
            </a:r>
            <a:r>
              <a:rPr lang="ja-JP" altLang="en-US" dirty="0"/>
              <a:t>の総和なので前もって計算しておく</a:t>
            </a:r>
            <a:br>
              <a:rPr lang="en-US" altLang="ja-JP" dirty="0"/>
            </a:br>
            <a:r>
              <a:rPr lang="en-US" altLang="ja-JP" dirty="0"/>
              <a:t>N</a:t>
            </a:r>
            <a:r>
              <a:rPr lang="ja-JP" altLang="en-US" dirty="0"/>
              <a:t>≦</a:t>
            </a:r>
            <a:r>
              <a:rPr lang="en-US" altLang="ja-JP" dirty="0"/>
              <a:t>100,p</a:t>
            </a:r>
            <a:r>
              <a:rPr lang="en-US" altLang="ja-JP" baseline="-25000" dirty="0"/>
              <a:t>i</a:t>
            </a:r>
            <a:r>
              <a:rPr lang="ja-JP" altLang="en-US" dirty="0"/>
              <a:t>≦</a:t>
            </a:r>
            <a:r>
              <a:rPr lang="en-US" altLang="ja-JP" dirty="0"/>
              <a:t>100</a:t>
            </a:r>
            <a:r>
              <a:rPr lang="ja-JP" altLang="en-US" dirty="0" err="1"/>
              <a:t>なので</a:t>
            </a:r>
            <a:r>
              <a:rPr lang="ja-JP" altLang="en-US" dirty="0"/>
              <a:t>最大の総和は</a:t>
            </a:r>
            <a:r>
              <a:rPr lang="en-US" altLang="ja-JP" dirty="0"/>
              <a:t>10</a:t>
            </a:r>
            <a:r>
              <a:rPr lang="en-US" altLang="ja-JP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851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4E11117-C58B-480B-A15E-5240433BA075}"/>
              </a:ext>
            </a:extLst>
          </p:cNvPr>
          <p:cNvSpPr/>
          <p:nvPr/>
        </p:nvSpPr>
        <p:spPr>
          <a:xfrm>
            <a:off x="552137" y="751344"/>
            <a:ext cx="47768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p(N);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sum +=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541E3F-9F14-48E1-9C8C-AAD18807204F}"/>
              </a:ext>
            </a:extLst>
          </p:cNvPr>
          <p:cNvSpPr/>
          <p:nvPr/>
        </p:nvSpPr>
        <p:spPr>
          <a:xfrm>
            <a:off x="5329003" y="75134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sum;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3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p[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 |=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sum;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[N][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93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2ABAE-6A86-43F7-9D85-3B252CE4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ABC015 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8C435-1672-44F8-9146-9BA10369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よく読むとナップサック問題に似ている</a:t>
            </a:r>
            <a:endParaRPr lang="en-US" altLang="ja-JP" dirty="0"/>
          </a:p>
          <a:p>
            <a:r>
              <a:rPr kumimoji="1" lang="ja-JP" altLang="en-US" dirty="0"/>
              <a:t>ナップサック問題</a:t>
            </a:r>
            <a:r>
              <a:rPr kumimoji="1" lang="en-US" altLang="ja-JP" dirty="0"/>
              <a:t>: </a:t>
            </a:r>
            <a:r>
              <a:rPr kumimoji="1" lang="ja-JP" altLang="en-US" dirty="0"/>
              <a:t>価値を最大化</a:t>
            </a:r>
            <a:r>
              <a:rPr kumimoji="1" lang="en-US" altLang="ja-JP" dirty="0"/>
              <a:t>, </a:t>
            </a:r>
            <a:r>
              <a:rPr kumimoji="1" lang="ja-JP" altLang="en-US" dirty="0"/>
              <a:t>容量制限あり</a:t>
            </a:r>
            <a:endParaRPr kumimoji="1" lang="en-US" altLang="ja-JP" dirty="0"/>
          </a:p>
          <a:p>
            <a:r>
              <a:rPr lang="ja-JP" altLang="en-US" dirty="0"/>
              <a:t>今回の問題</a:t>
            </a:r>
            <a:r>
              <a:rPr lang="en-US" altLang="ja-JP" dirty="0"/>
              <a:t>: </a:t>
            </a:r>
            <a:r>
              <a:rPr lang="ja-JP" altLang="en-US" dirty="0"/>
              <a:t>重要度を最大化</a:t>
            </a:r>
            <a:r>
              <a:rPr lang="en-US" altLang="ja-JP" dirty="0"/>
              <a:t>, </a:t>
            </a:r>
            <a:r>
              <a:rPr lang="ja-JP" altLang="en-US" dirty="0"/>
              <a:t>枚数制限あり</a:t>
            </a:r>
            <a:r>
              <a:rPr lang="en-US" altLang="ja-JP" dirty="0"/>
              <a:t>, </a:t>
            </a:r>
            <a:r>
              <a:rPr lang="ja-JP" altLang="en-US" dirty="0"/>
              <a:t>横幅の制限あり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ナップサック</a:t>
            </a:r>
            <a:r>
              <a:rPr lang="ja-JP" altLang="en-US" dirty="0"/>
              <a:t>より制限が</a:t>
            </a:r>
            <a:r>
              <a:rPr lang="en-US" altLang="ja-JP" dirty="0"/>
              <a:t>1</a:t>
            </a:r>
            <a:r>
              <a:rPr lang="ja-JP" altLang="en-US" dirty="0"/>
              <a:t>つ多い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では</a:t>
            </a:r>
            <a:r>
              <a:rPr lang="en-US" altLang="ja-JP" dirty="0"/>
              <a:t>DP</a:t>
            </a:r>
            <a:r>
              <a:rPr lang="ja-JP" altLang="en-US" dirty="0"/>
              <a:t>に持たせる情報も増やそう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DP</a:t>
            </a:r>
            <a:r>
              <a:rPr kumimoji="1" lang="ja-JP" altLang="en-US" dirty="0"/>
              <a:t>にする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45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7B0D3-6D5B-4675-92A8-530629D5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ABC015 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A955E-AD28-4868-8602-959D912D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6377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状態</a:t>
            </a:r>
            <a:r>
              <a:rPr lang="en-US" altLang="ja-JP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:= </a:t>
            </a:r>
            <a:r>
              <a:rPr lang="en-US" altLang="ja-JP" dirty="0" err="1">
                <a:solidFill>
                  <a:srgbClr val="000000"/>
                </a:solidFill>
              </a:rPr>
              <a:t>i</a:t>
            </a:r>
            <a:r>
              <a:rPr lang="ja-JP" altLang="en-US" dirty="0">
                <a:solidFill>
                  <a:srgbClr val="000000"/>
                </a:solidFill>
              </a:rPr>
              <a:t>個目のスクリーンショットまでを見たときに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ja-JP" altLang="en-US" dirty="0">
                <a:solidFill>
                  <a:srgbClr val="000000"/>
                </a:solidFill>
              </a:rPr>
              <a:t>幅</a:t>
            </a:r>
            <a:r>
              <a:rPr lang="en-US" altLang="ja-JP" dirty="0">
                <a:solidFill>
                  <a:srgbClr val="000000"/>
                </a:solidFill>
              </a:rPr>
              <a:t>j</a:t>
            </a:r>
            <a:r>
              <a:rPr lang="ja-JP" altLang="en-US" dirty="0">
                <a:solidFill>
                  <a:srgbClr val="000000"/>
                </a:solidFill>
              </a:rPr>
              <a:t>以内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ja-JP" altLang="en-US" dirty="0">
                <a:solidFill>
                  <a:srgbClr val="000000"/>
                </a:solidFill>
              </a:rPr>
              <a:t>枚数</a:t>
            </a:r>
            <a:r>
              <a:rPr lang="en-US" altLang="ja-JP" dirty="0">
                <a:solidFill>
                  <a:srgbClr val="000000"/>
                </a:solidFill>
              </a:rPr>
              <a:t>k</a:t>
            </a:r>
            <a:r>
              <a:rPr lang="ja-JP" altLang="en-US" dirty="0">
                <a:solidFill>
                  <a:srgbClr val="000000"/>
                </a:solidFill>
              </a:rPr>
              <a:t>以内における重要度の最大値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0000"/>
                </a:solidFill>
              </a:rPr>
              <a:t>初期状態</a:t>
            </a:r>
            <a:r>
              <a:rPr kumimoji="1" lang="en-US" altLang="ja-JP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6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B09286-7422-4B11-ACA1-E086DF3D3707}"/>
              </a:ext>
            </a:extLst>
          </p:cNvPr>
          <p:cNvSpPr/>
          <p:nvPr/>
        </p:nvSpPr>
        <p:spPr>
          <a:xfrm>
            <a:off x="4673183" y="419724"/>
            <a:ext cx="2845633" cy="1184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0FF503-0479-4F97-9470-E84F147364CA}"/>
              </a:ext>
            </a:extLst>
          </p:cNvPr>
          <p:cNvSpPr/>
          <p:nvPr/>
        </p:nvSpPr>
        <p:spPr>
          <a:xfrm>
            <a:off x="4738686" y="568810"/>
            <a:ext cx="838200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82BDDF-1C5D-405B-A35B-2B45C9F1F891}"/>
              </a:ext>
            </a:extLst>
          </p:cNvPr>
          <p:cNvSpPr/>
          <p:nvPr/>
        </p:nvSpPr>
        <p:spPr>
          <a:xfrm>
            <a:off x="5642390" y="797606"/>
            <a:ext cx="615534" cy="642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DF6CE9-9E38-435D-9986-F4224747A57F}"/>
              </a:ext>
            </a:extLst>
          </p:cNvPr>
          <p:cNvSpPr/>
          <p:nvPr/>
        </p:nvSpPr>
        <p:spPr>
          <a:xfrm>
            <a:off x="6323428" y="692831"/>
            <a:ext cx="725657" cy="747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F50734-AE97-47CB-AAB1-4E32B61B5F84}"/>
              </a:ext>
            </a:extLst>
          </p:cNvPr>
          <p:cNvSpPr/>
          <p:nvPr/>
        </p:nvSpPr>
        <p:spPr>
          <a:xfrm>
            <a:off x="7114590" y="671302"/>
            <a:ext cx="353010" cy="747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0B66DB-9AEF-4524-AB19-F0E8163F960B}"/>
              </a:ext>
            </a:extLst>
          </p:cNvPr>
          <p:cNvSpPr/>
          <p:nvPr/>
        </p:nvSpPr>
        <p:spPr>
          <a:xfrm>
            <a:off x="1233298" y="3854970"/>
            <a:ext cx="2845633" cy="1184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352F7E1-2B1C-4918-B5BB-7CB43BFCBC6B}"/>
              </a:ext>
            </a:extLst>
          </p:cNvPr>
          <p:cNvSpPr/>
          <p:nvPr/>
        </p:nvSpPr>
        <p:spPr>
          <a:xfrm>
            <a:off x="1298801" y="4004056"/>
            <a:ext cx="838200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ABA751-D1A1-4AF0-9750-D1DA264EEE25}"/>
              </a:ext>
            </a:extLst>
          </p:cNvPr>
          <p:cNvSpPr/>
          <p:nvPr/>
        </p:nvSpPr>
        <p:spPr>
          <a:xfrm>
            <a:off x="2202505" y="4232852"/>
            <a:ext cx="615534" cy="642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2FC926C-6F2A-4E30-B9E0-3EB8CA5B55C1}"/>
              </a:ext>
            </a:extLst>
          </p:cNvPr>
          <p:cNvSpPr/>
          <p:nvPr/>
        </p:nvSpPr>
        <p:spPr>
          <a:xfrm>
            <a:off x="2883543" y="4128077"/>
            <a:ext cx="725657" cy="747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93F71DA-FEE4-4F0A-AE33-ED26FB37B90E}"/>
              </a:ext>
            </a:extLst>
          </p:cNvPr>
          <p:cNvSpPr/>
          <p:nvPr/>
        </p:nvSpPr>
        <p:spPr>
          <a:xfrm>
            <a:off x="3674705" y="4106548"/>
            <a:ext cx="353010" cy="747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CE0137-7CBD-4AFE-B48F-1D7B688CCDAB}"/>
              </a:ext>
            </a:extLst>
          </p:cNvPr>
          <p:cNvSpPr/>
          <p:nvPr/>
        </p:nvSpPr>
        <p:spPr>
          <a:xfrm>
            <a:off x="7628469" y="3854970"/>
            <a:ext cx="4258732" cy="1184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A770533-71ED-410D-9AB3-46BD10FD78D5}"/>
              </a:ext>
            </a:extLst>
          </p:cNvPr>
          <p:cNvSpPr/>
          <p:nvPr/>
        </p:nvSpPr>
        <p:spPr>
          <a:xfrm>
            <a:off x="7693971" y="4004056"/>
            <a:ext cx="838200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19A9F9-0781-4D24-B115-E1AACD55C0D7}"/>
              </a:ext>
            </a:extLst>
          </p:cNvPr>
          <p:cNvSpPr/>
          <p:nvPr/>
        </p:nvSpPr>
        <p:spPr>
          <a:xfrm>
            <a:off x="8597675" y="4232852"/>
            <a:ext cx="615534" cy="642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DF5B3B-8989-40D2-A9A9-6806DA2BEFAA}"/>
              </a:ext>
            </a:extLst>
          </p:cNvPr>
          <p:cNvSpPr/>
          <p:nvPr/>
        </p:nvSpPr>
        <p:spPr>
          <a:xfrm>
            <a:off x="9278713" y="4128077"/>
            <a:ext cx="725657" cy="747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0B20162-BE1C-4CDC-BD29-4C0F4821BE8F}"/>
              </a:ext>
            </a:extLst>
          </p:cNvPr>
          <p:cNvSpPr/>
          <p:nvPr/>
        </p:nvSpPr>
        <p:spPr>
          <a:xfrm>
            <a:off x="10069875" y="4106548"/>
            <a:ext cx="353010" cy="747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EE81BD2-6DCC-4159-9636-70B20B5556CD}"/>
              </a:ext>
            </a:extLst>
          </p:cNvPr>
          <p:cNvSpPr/>
          <p:nvPr/>
        </p:nvSpPr>
        <p:spPr>
          <a:xfrm>
            <a:off x="10539603" y="4004055"/>
            <a:ext cx="1267767" cy="8500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693F71-C0AA-409A-A7DF-DBAF20FA5A09}"/>
              </a:ext>
            </a:extLst>
          </p:cNvPr>
          <p:cNvSpPr txBox="1"/>
          <p:nvPr/>
        </p:nvSpPr>
        <p:spPr>
          <a:xfrm>
            <a:off x="5950157" y="2221826"/>
            <a:ext cx="46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j</a:t>
            </a:r>
            <a:endParaRPr kumimoji="1" lang="ja-JP" altLang="en-US" sz="3200" dirty="0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4F0D9F36-8CED-4D3A-9D82-A9814A5CDAC9}"/>
              </a:ext>
            </a:extLst>
          </p:cNvPr>
          <p:cNvSpPr/>
          <p:nvPr/>
        </p:nvSpPr>
        <p:spPr>
          <a:xfrm rot="16200000">
            <a:off x="5981602" y="444615"/>
            <a:ext cx="228796" cy="2845633"/>
          </a:xfrm>
          <a:prstGeom prst="leftBrace">
            <a:avLst>
              <a:gd name="adj1" fmla="val 3357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89E001-7BB3-48C0-84C4-267D49AEF788}"/>
              </a:ext>
            </a:extLst>
          </p:cNvPr>
          <p:cNvSpPr txBox="1"/>
          <p:nvPr/>
        </p:nvSpPr>
        <p:spPr>
          <a:xfrm>
            <a:off x="2464273" y="5579730"/>
            <a:ext cx="35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j</a:t>
            </a:r>
            <a:endParaRPr kumimoji="1" lang="ja-JP" altLang="en-US" sz="3200" dirty="0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931319E4-EE16-4D5A-AA3F-5863DCF15F73}"/>
              </a:ext>
            </a:extLst>
          </p:cNvPr>
          <p:cNvSpPr/>
          <p:nvPr/>
        </p:nvSpPr>
        <p:spPr>
          <a:xfrm rot="16200000">
            <a:off x="2541716" y="3840282"/>
            <a:ext cx="228796" cy="2845633"/>
          </a:xfrm>
          <a:prstGeom prst="leftBrace">
            <a:avLst>
              <a:gd name="adj1" fmla="val 3357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6C4215-5895-45E9-B3C6-E88A393F3D1A}"/>
              </a:ext>
            </a:extLst>
          </p:cNvPr>
          <p:cNvSpPr txBox="1"/>
          <p:nvPr/>
        </p:nvSpPr>
        <p:spPr>
          <a:xfrm>
            <a:off x="9272514" y="5728336"/>
            <a:ext cx="15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j + A[</a:t>
            </a:r>
            <a:r>
              <a:rPr kumimoji="1" lang="en-US" altLang="ja-JP" sz="3200" dirty="0" err="1"/>
              <a:t>i</a:t>
            </a:r>
            <a:r>
              <a:rPr kumimoji="1" lang="en-US" altLang="ja-JP" sz="3200" dirty="0"/>
              <a:t>]</a:t>
            </a:r>
            <a:endParaRPr kumimoji="1" lang="ja-JP" altLang="en-US" sz="3200" dirty="0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2B1DDDB1-BEB6-4288-AEA5-97A8100C505E}"/>
              </a:ext>
            </a:extLst>
          </p:cNvPr>
          <p:cNvSpPr/>
          <p:nvPr/>
        </p:nvSpPr>
        <p:spPr>
          <a:xfrm rot="16200000">
            <a:off x="9638638" y="3275804"/>
            <a:ext cx="228795" cy="4258733"/>
          </a:xfrm>
          <a:prstGeom prst="leftBrace">
            <a:avLst>
              <a:gd name="adj1" fmla="val 3357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C29D636-C209-4D77-953A-EEB3B5E42F25}"/>
              </a:ext>
            </a:extLst>
          </p:cNvPr>
          <p:cNvSpPr txBox="1"/>
          <p:nvPr/>
        </p:nvSpPr>
        <p:spPr>
          <a:xfrm>
            <a:off x="7797256" y="797606"/>
            <a:ext cx="12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枚数</a:t>
            </a:r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6BC118-26C4-4577-96C6-1592EFA64DD8}"/>
              </a:ext>
            </a:extLst>
          </p:cNvPr>
          <p:cNvSpPr txBox="1"/>
          <p:nvPr/>
        </p:nvSpPr>
        <p:spPr>
          <a:xfrm>
            <a:off x="2026480" y="3195197"/>
            <a:ext cx="12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枚数</a:t>
            </a:r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C27C947-08B0-4D1F-918E-4AA6B61A00C8}"/>
              </a:ext>
            </a:extLst>
          </p:cNvPr>
          <p:cNvSpPr txBox="1"/>
          <p:nvPr/>
        </p:nvSpPr>
        <p:spPr>
          <a:xfrm>
            <a:off x="9123403" y="3167390"/>
            <a:ext cx="176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枚数</a:t>
            </a:r>
            <a:r>
              <a:rPr kumimoji="1" lang="en-US" altLang="ja-JP" sz="2800" dirty="0"/>
              <a:t>k+1</a:t>
            </a:r>
            <a:endParaRPr kumimoji="1" lang="ja-JP" altLang="en-US" sz="2800" dirty="0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643D4C53-66A9-46DF-ADAB-B93CC6520DA6}"/>
              </a:ext>
            </a:extLst>
          </p:cNvPr>
          <p:cNvSpPr/>
          <p:nvPr/>
        </p:nvSpPr>
        <p:spPr>
          <a:xfrm rot="1800000">
            <a:off x="4230912" y="2239611"/>
            <a:ext cx="700086" cy="14263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7DA3EA4-EB92-4843-A8B4-2988E346EDA5}"/>
              </a:ext>
            </a:extLst>
          </p:cNvPr>
          <p:cNvSpPr/>
          <p:nvPr/>
        </p:nvSpPr>
        <p:spPr>
          <a:xfrm rot="19800000" flipH="1">
            <a:off x="7260998" y="2239610"/>
            <a:ext cx="700086" cy="14263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3BA4E1-5C66-4375-9AD0-8837D5C779EE}"/>
              </a:ext>
            </a:extLst>
          </p:cNvPr>
          <p:cNvSpPr txBox="1"/>
          <p:nvPr/>
        </p:nvSpPr>
        <p:spPr>
          <a:xfrm>
            <a:off x="1925053" y="2006383"/>
            <a:ext cx="210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i+1</a:t>
            </a:r>
            <a:r>
              <a:rPr kumimoji="1" lang="ja-JP" altLang="en-US" sz="2000" dirty="0"/>
              <a:t>個目のスクリーンショットを選ばない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5F43CC-27EA-4DFF-A7C2-3A902591746F}"/>
              </a:ext>
            </a:extLst>
          </p:cNvPr>
          <p:cNvSpPr txBox="1"/>
          <p:nvPr/>
        </p:nvSpPr>
        <p:spPr>
          <a:xfrm>
            <a:off x="8270783" y="2006383"/>
            <a:ext cx="210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i+1</a:t>
            </a:r>
            <a:r>
              <a:rPr kumimoji="1" lang="ja-JP" altLang="en-US" sz="2000" dirty="0"/>
              <a:t>個目のスクリーンショットを選</a:t>
            </a:r>
            <a:r>
              <a:rPr lang="ja-JP" altLang="en-US" sz="2000" dirty="0"/>
              <a:t>ぶ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531F1E5-A0A2-45BC-854E-AE1986E8E325}"/>
              </a:ext>
            </a:extLst>
          </p:cNvPr>
          <p:cNvSpPr txBox="1"/>
          <p:nvPr/>
        </p:nvSpPr>
        <p:spPr>
          <a:xfrm>
            <a:off x="3200982" y="169611"/>
            <a:ext cx="117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i</a:t>
            </a:r>
            <a:r>
              <a:rPr kumimoji="1" lang="ja-JP" altLang="en-US" sz="2800" dirty="0"/>
              <a:t>個目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73145F-ECE9-4B43-87F2-E297D630E0A3}"/>
              </a:ext>
            </a:extLst>
          </p:cNvPr>
          <p:cNvSpPr txBox="1"/>
          <p:nvPr/>
        </p:nvSpPr>
        <p:spPr>
          <a:xfrm>
            <a:off x="194883" y="3289748"/>
            <a:ext cx="15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i+1</a:t>
            </a:r>
            <a:r>
              <a:rPr kumimoji="1" lang="ja-JP" altLang="en-US" sz="2800" dirty="0"/>
              <a:t>個目</a:t>
            </a:r>
          </a:p>
        </p:txBody>
      </p:sp>
    </p:spTree>
    <p:extLst>
      <p:ext uri="{BB962C8B-B14F-4D97-AF65-F5344CB8AC3E}">
        <p14:creationId xmlns:p14="http://schemas.microsoft.com/office/powerpoint/2010/main" val="293970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7B0D3-6D5B-4675-92A8-530629D5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ABC015 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A955E-AD28-4868-8602-959D912D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416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状態</a:t>
            </a:r>
            <a:r>
              <a:rPr lang="en-US" altLang="ja-JP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latin typeface="Consolas" panose="020B0609020204030204" pitchFamily="49" charset="0"/>
              </a:rPr>
              <a:t>k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:= </a:t>
            </a:r>
            <a:r>
              <a:rPr lang="en-US" altLang="ja-JP" dirty="0" err="1">
                <a:solidFill>
                  <a:srgbClr val="000000"/>
                </a:solidFill>
              </a:rPr>
              <a:t>i</a:t>
            </a:r>
            <a:r>
              <a:rPr lang="ja-JP" altLang="en-US" dirty="0">
                <a:solidFill>
                  <a:srgbClr val="000000"/>
                </a:solidFill>
              </a:rPr>
              <a:t>個目のスクリーンショットまでを見たときに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ja-JP" altLang="en-US" dirty="0">
                <a:solidFill>
                  <a:srgbClr val="000000"/>
                </a:solidFill>
              </a:rPr>
              <a:t>幅</a:t>
            </a:r>
            <a:r>
              <a:rPr lang="en-US" altLang="ja-JP" dirty="0">
                <a:solidFill>
                  <a:srgbClr val="000000"/>
                </a:solidFill>
              </a:rPr>
              <a:t>j</a:t>
            </a:r>
            <a:r>
              <a:rPr lang="ja-JP" altLang="en-US" dirty="0">
                <a:solidFill>
                  <a:srgbClr val="000000"/>
                </a:solidFill>
              </a:rPr>
              <a:t>以内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ja-JP" altLang="en-US" dirty="0">
                <a:solidFill>
                  <a:srgbClr val="000000"/>
                </a:solidFill>
              </a:rPr>
              <a:t>枚数</a:t>
            </a:r>
            <a:r>
              <a:rPr lang="en-US" altLang="ja-JP" dirty="0">
                <a:solidFill>
                  <a:srgbClr val="000000"/>
                </a:solidFill>
              </a:rPr>
              <a:t>k</a:t>
            </a:r>
            <a:r>
              <a:rPr lang="ja-JP" altLang="en-US" dirty="0">
                <a:solidFill>
                  <a:srgbClr val="000000"/>
                </a:solidFill>
              </a:rPr>
              <a:t>以内における重要度の最大値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0000"/>
                </a:solidFill>
              </a:rPr>
              <a:t>遷移</a:t>
            </a:r>
            <a:r>
              <a:rPr kumimoji="1" lang="en-US" altLang="ja-JP" dirty="0">
                <a:solidFill>
                  <a:srgbClr val="000000"/>
                </a:solidFill>
              </a:rPr>
              <a:t>: i</a:t>
            </a:r>
            <a:r>
              <a:rPr lang="en-US" altLang="ja-JP" dirty="0">
                <a:solidFill>
                  <a:srgbClr val="000000"/>
                </a:solidFill>
              </a:rPr>
              <a:t>+1</a:t>
            </a:r>
            <a:r>
              <a:rPr lang="ja-JP" altLang="en-US" dirty="0">
                <a:solidFill>
                  <a:srgbClr val="000000"/>
                </a:solidFill>
              </a:rPr>
              <a:t>個目の</a:t>
            </a:r>
            <a:r>
              <a:rPr kumimoji="1" lang="ja-JP" altLang="en-US" dirty="0">
                <a:solidFill>
                  <a:srgbClr val="000000"/>
                </a:solidFill>
              </a:rPr>
              <a:t>スクリーンショットを選ぶ </a:t>
            </a:r>
            <a:r>
              <a:rPr kumimoji="1" lang="en-US" altLang="ja-JP" dirty="0">
                <a:solidFill>
                  <a:srgbClr val="000000"/>
                </a:solidFill>
              </a:rPr>
              <a:t>or </a:t>
            </a:r>
            <a:r>
              <a:rPr kumimoji="1" lang="ja-JP" altLang="en-US" dirty="0">
                <a:solidFill>
                  <a:srgbClr val="000000"/>
                </a:solidFill>
              </a:rPr>
              <a:t>選ばない</a:t>
            </a:r>
            <a:endParaRPr lang="en-US" altLang="ja-JP" dirty="0">
              <a:solidFill>
                <a:srgbClr val="000000"/>
              </a:solidFill>
            </a:endParaRP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][j][k]);</a:t>
            </a:r>
          </a:p>
          <a:p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]][k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 + B[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]][k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pPr marL="0" indent="0">
              <a:buNone/>
            </a:pP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7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902873B-666B-46D5-999F-ECFDC3531516}"/>
              </a:ext>
            </a:extLst>
          </p:cNvPr>
          <p:cNvSpPr/>
          <p:nvPr/>
        </p:nvSpPr>
        <p:spPr>
          <a:xfrm>
            <a:off x="597108" y="5525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][j][k] :=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個目のスクリーンショットまでを見たときに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幅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j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以内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枚数</a:t>
            </a:r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以内における重要度の最大値</a:t>
            </a:r>
            <a:endParaRPr lang="en-US" altLang="ja-JP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W, N, K;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W &gt;&gt; N &gt;&gt; K;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A(N), B(N);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&gt;&gt; B[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34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B45CB7-6F4F-47F0-B4ED-8556C2C79B7E}"/>
              </a:ext>
            </a:extLst>
          </p:cNvPr>
          <p:cNvSpPr/>
          <p:nvPr/>
        </p:nvSpPr>
        <p:spPr>
          <a:xfrm>
            <a:off x="0" y="130534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W;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k &lt;= K; k++) {</a:t>
            </a:r>
          </a:p>
          <a:p>
            <a:pPr lvl="4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番目のスクリーンショットを選ばないとき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][j][k]);</a:t>
            </a:r>
          </a:p>
          <a:p>
            <a:pPr lvl="4"/>
            <a:r>
              <a:rPr lang="en-US" altLang="ja-JP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番目のスクリーンショットを選ぶとき</a:t>
            </a:r>
            <a:endParaRPr lang="ja-JP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]][k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= max(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][j][k] + B[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][j +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]][k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[N][W][K]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66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D6F98-AFF3-4660-9407-149799D8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937E0A-52FC-4866-813A-22E26C0E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AOJ DPL_1_B - Combinatorial - 0-1 Knapsack Problem</a:t>
            </a:r>
          </a:p>
          <a:p>
            <a:r>
              <a:rPr kumimoji="1" lang="en-US" altLang="ja-JP" dirty="0"/>
              <a:t>ABC040 C – </a:t>
            </a:r>
            <a:r>
              <a:rPr lang="ja-JP" altLang="en-US" dirty="0" err="1"/>
              <a:t>柱柱</a:t>
            </a:r>
            <a:r>
              <a:rPr lang="ja-JP" altLang="en-US" dirty="0"/>
              <a:t>柱柱柱</a:t>
            </a:r>
            <a:endParaRPr kumimoji="1" lang="en-US" altLang="ja-JP" dirty="0"/>
          </a:p>
          <a:p>
            <a:r>
              <a:rPr lang="en-US" altLang="ja-JP" dirty="0" err="1"/>
              <a:t>AtCoder</a:t>
            </a:r>
            <a:r>
              <a:rPr lang="en-US" altLang="ja-JP" dirty="0"/>
              <a:t> Typical DP Contest A – </a:t>
            </a:r>
            <a:r>
              <a:rPr lang="ja-JP" altLang="en-US" dirty="0"/>
              <a:t>コンテスト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早く終わった人</a:t>
            </a:r>
            <a:r>
              <a:rPr lang="en-US" altLang="ja-JP" dirty="0"/>
              <a:t>]</a:t>
            </a:r>
          </a:p>
          <a:p>
            <a:r>
              <a:rPr kumimoji="1" lang="en-US" altLang="ja-JP" dirty="0"/>
              <a:t>ABC015 D – </a:t>
            </a:r>
            <a:r>
              <a:rPr kumimoji="1" lang="ja-JP" altLang="en-US" dirty="0"/>
              <a:t>高橋君の苦悩</a:t>
            </a:r>
          </a:p>
        </p:txBody>
      </p:sp>
    </p:spTree>
    <p:extLst>
      <p:ext uri="{BB962C8B-B14F-4D97-AF65-F5344CB8AC3E}">
        <p14:creationId xmlns:p14="http://schemas.microsoft.com/office/powerpoint/2010/main" val="36605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04B6B-9537-4DED-AA8D-3946C24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AOJ DPL_1_B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87A60-0A75-463E-B5D5-4927185B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ナップサック問題そのものです</a:t>
            </a:r>
            <a:endParaRPr kumimoji="1" lang="en-US" altLang="ja-JP" dirty="0"/>
          </a:p>
          <a:p>
            <a:r>
              <a:rPr lang="ja-JP" altLang="en-US" dirty="0"/>
              <a:t>解答はナップサック問題のスライドにあります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95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BD092-439C-4459-841E-5D5B85C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D2CDB-211C-4AA3-9DFF-C005D9E5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柱に飛び移っていく</a:t>
            </a:r>
            <a:r>
              <a:rPr kumimoji="1" lang="en-US" altLang="ja-JP" dirty="0"/>
              <a:t>. 1</a:t>
            </a:r>
            <a:r>
              <a:rPr kumimoji="1" lang="ja-JP" altLang="en-US" dirty="0"/>
              <a:t>個右で移るか</a:t>
            </a:r>
            <a:r>
              <a:rPr kumimoji="1" lang="en-US" altLang="ja-JP" dirty="0"/>
              <a:t>,2</a:t>
            </a:r>
            <a:r>
              <a:rPr kumimoji="1" lang="ja-JP" altLang="en-US" dirty="0"/>
              <a:t>個右で移るかの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</a:t>
            </a:r>
            <a:endParaRPr lang="en-US" altLang="ja-JP" dirty="0"/>
          </a:p>
          <a:p>
            <a:r>
              <a:rPr kumimoji="1" lang="ja-JP" altLang="en-US" dirty="0"/>
              <a:t>高さの差がコストになる</a:t>
            </a:r>
            <a:endParaRPr kumimoji="1" lang="en-US" altLang="ja-JP" dirty="0"/>
          </a:p>
          <a:p>
            <a:r>
              <a:rPr kumimoji="1" lang="ja-JP" altLang="en-US" dirty="0"/>
              <a:t>スタートから</a:t>
            </a:r>
            <a:r>
              <a:rPr lang="ja-JP" altLang="en-US" dirty="0"/>
              <a:t>ゴールまでのコストの和を最小化する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986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5DAC7-3919-4906-8A3A-48084222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F95258-E5E0-4C22-A874-AA5703E3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個右</a:t>
            </a:r>
            <a:r>
              <a:rPr lang="en-US" altLang="ja-JP" dirty="0"/>
              <a:t> or 2</a:t>
            </a:r>
            <a:r>
              <a:rPr lang="ja-JP" altLang="en-US" dirty="0"/>
              <a:t>個右のどちらか小さい方を貪欲に選んでもうまくいかない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またどちらも同じコストの場合</a:t>
            </a:r>
            <a:r>
              <a:rPr lang="en-US" altLang="ja-JP" dirty="0"/>
              <a:t>,</a:t>
            </a:r>
            <a:r>
              <a:rPr lang="ja-JP" altLang="en-US" dirty="0"/>
              <a:t>どちらを選べばよいか不明</a:t>
            </a:r>
            <a:r>
              <a:rPr lang="en-US" altLang="ja-JP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例</a:t>
            </a:r>
            <a:r>
              <a:rPr kumimoji="1" lang="en-US" altLang="ja-JP" dirty="0"/>
              <a:t>: 3, 4, 2, 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全探索したいけど時間的に無理そう</a:t>
            </a:r>
            <a:r>
              <a:rPr kumimoji="1" lang="en-US" altLang="ja-JP" dirty="0"/>
              <a:t>.</a:t>
            </a:r>
            <a:r>
              <a:rPr kumimoji="1" lang="ja-JP" altLang="en-US" dirty="0" err="1"/>
              <a:t>なの</a:t>
            </a:r>
            <a:r>
              <a:rPr kumimoji="1" lang="ja-JP" altLang="en-US" dirty="0"/>
              <a:t>で</a:t>
            </a:r>
            <a:r>
              <a:rPr kumimoji="1" lang="en-US" altLang="ja-JP" dirty="0"/>
              <a:t>DP</a:t>
            </a:r>
            <a:r>
              <a:rPr kumimoji="1" lang="ja-JP" altLang="en-US" dirty="0"/>
              <a:t>を考える</a:t>
            </a:r>
            <a:endParaRPr kumimoji="1"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424ED24-23A0-4ED9-A942-CFE387C20764}"/>
              </a:ext>
            </a:extLst>
          </p:cNvPr>
          <p:cNvCxnSpPr>
            <a:cxnSpLocks/>
          </p:cNvCxnSpPr>
          <p:nvPr/>
        </p:nvCxnSpPr>
        <p:spPr>
          <a:xfrm flipV="1">
            <a:off x="4286250" y="3052763"/>
            <a:ext cx="0" cy="2319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86B7B0D-04D4-414E-8CE6-17BC0A482CB1}"/>
              </a:ext>
            </a:extLst>
          </p:cNvPr>
          <p:cNvCxnSpPr>
            <a:cxnSpLocks/>
          </p:cNvCxnSpPr>
          <p:nvPr/>
        </p:nvCxnSpPr>
        <p:spPr>
          <a:xfrm>
            <a:off x="4286250" y="5372101"/>
            <a:ext cx="2500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095B3D-B1CC-418F-BFC0-7D8251577A21}"/>
              </a:ext>
            </a:extLst>
          </p:cNvPr>
          <p:cNvCxnSpPr>
            <a:cxnSpLocks/>
          </p:cNvCxnSpPr>
          <p:nvPr/>
        </p:nvCxnSpPr>
        <p:spPr>
          <a:xfrm>
            <a:off x="4128294" y="4443413"/>
            <a:ext cx="3095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2CB1963-B55E-4C5B-9065-7886F0DA7099}"/>
              </a:ext>
            </a:extLst>
          </p:cNvPr>
          <p:cNvCxnSpPr>
            <a:cxnSpLocks/>
          </p:cNvCxnSpPr>
          <p:nvPr/>
        </p:nvCxnSpPr>
        <p:spPr>
          <a:xfrm>
            <a:off x="4131469" y="4919663"/>
            <a:ext cx="3095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3219C46-4AE0-4AF2-91FB-1A946C2D3AE6}"/>
              </a:ext>
            </a:extLst>
          </p:cNvPr>
          <p:cNvCxnSpPr>
            <a:cxnSpLocks/>
          </p:cNvCxnSpPr>
          <p:nvPr/>
        </p:nvCxnSpPr>
        <p:spPr>
          <a:xfrm>
            <a:off x="4128294" y="3954463"/>
            <a:ext cx="3095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0E85E5-12D5-4419-A93B-33EF2F17829D}"/>
              </a:ext>
            </a:extLst>
          </p:cNvPr>
          <p:cNvCxnSpPr>
            <a:cxnSpLocks/>
          </p:cNvCxnSpPr>
          <p:nvPr/>
        </p:nvCxnSpPr>
        <p:spPr>
          <a:xfrm>
            <a:off x="4128294" y="3429000"/>
            <a:ext cx="30956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5AFEB619-4554-471B-AA72-DE895732E63C}"/>
              </a:ext>
            </a:extLst>
          </p:cNvPr>
          <p:cNvSpPr/>
          <p:nvPr/>
        </p:nvSpPr>
        <p:spPr>
          <a:xfrm>
            <a:off x="4557716" y="3889377"/>
            <a:ext cx="130172" cy="130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5B440BD-F0D4-4CDB-A948-0E30451AE658}"/>
              </a:ext>
            </a:extLst>
          </p:cNvPr>
          <p:cNvSpPr/>
          <p:nvPr/>
        </p:nvSpPr>
        <p:spPr>
          <a:xfrm>
            <a:off x="4860926" y="3363914"/>
            <a:ext cx="130172" cy="130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9A91FB6-F0E3-452D-A7A8-85826584CC97}"/>
              </a:ext>
            </a:extLst>
          </p:cNvPr>
          <p:cNvSpPr/>
          <p:nvPr/>
        </p:nvSpPr>
        <p:spPr>
          <a:xfrm>
            <a:off x="5184776" y="4378327"/>
            <a:ext cx="130172" cy="130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DE6FD78-58FB-4481-933E-561B5E77AA24}"/>
              </a:ext>
            </a:extLst>
          </p:cNvPr>
          <p:cNvSpPr/>
          <p:nvPr/>
        </p:nvSpPr>
        <p:spPr>
          <a:xfrm>
            <a:off x="5632454" y="4854577"/>
            <a:ext cx="130172" cy="130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B9F7FB-A89B-423E-99DB-37381B5A10AF}"/>
              </a:ext>
            </a:extLst>
          </p:cNvPr>
          <p:cNvSpPr txBox="1"/>
          <p:nvPr/>
        </p:nvSpPr>
        <p:spPr>
          <a:xfrm>
            <a:off x="3799604" y="4756510"/>
            <a:ext cx="3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7C774E0-8B78-4B6A-BC62-6768B72BE83D}"/>
              </a:ext>
            </a:extLst>
          </p:cNvPr>
          <p:cNvSpPr txBox="1"/>
          <p:nvPr/>
        </p:nvSpPr>
        <p:spPr>
          <a:xfrm>
            <a:off x="3799604" y="4258747"/>
            <a:ext cx="3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6ED066-E5E3-46FD-995E-01A3896919D2}"/>
              </a:ext>
            </a:extLst>
          </p:cNvPr>
          <p:cNvSpPr txBox="1"/>
          <p:nvPr/>
        </p:nvSpPr>
        <p:spPr>
          <a:xfrm>
            <a:off x="3799603" y="3769797"/>
            <a:ext cx="3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6C9A65-3B07-4818-9AFB-72BBA0F5FB65}"/>
              </a:ext>
            </a:extLst>
          </p:cNvPr>
          <p:cNvSpPr txBox="1"/>
          <p:nvPr/>
        </p:nvSpPr>
        <p:spPr>
          <a:xfrm>
            <a:off x="3799602" y="3265528"/>
            <a:ext cx="3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61BC15-C567-4C3B-9896-D4B9846D047A}"/>
              </a:ext>
            </a:extLst>
          </p:cNvPr>
          <p:cNvSpPr txBox="1"/>
          <p:nvPr/>
        </p:nvSpPr>
        <p:spPr>
          <a:xfrm>
            <a:off x="3799601" y="5187434"/>
            <a:ext cx="3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705B73-2941-4D55-9E7E-8E6534DD9E1D}"/>
              </a:ext>
            </a:extLst>
          </p:cNvPr>
          <p:cNvSpPr txBox="1"/>
          <p:nvPr/>
        </p:nvSpPr>
        <p:spPr>
          <a:xfrm>
            <a:off x="6831822" y="5197413"/>
            <a:ext cx="3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E8B2EC-103A-44B8-8699-3D7962B7B098}"/>
              </a:ext>
            </a:extLst>
          </p:cNvPr>
          <p:cNvSpPr txBox="1"/>
          <p:nvPr/>
        </p:nvSpPr>
        <p:spPr>
          <a:xfrm>
            <a:off x="3886514" y="2924216"/>
            <a:ext cx="44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baseline="-25000" dirty="0"/>
              <a:t>i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692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7EFA6-28C2-4835-8374-3EC2D103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A222A-2D22-444D-94E5-726C3497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状態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:= (</a:t>
            </a:r>
            <a:r>
              <a:rPr lang="ja-JP" altLang="en-US" dirty="0"/>
              <a:t>柱</a:t>
            </a:r>
            <a:r>
              <a:rPr lang="en-US" altLang="ja-JP" dirty="0" err="1"/>
              <a:t>i</a:t>
            </a:r>
            <a:r>
              <a:rPr lang="ja-JP" altLang="en-US" dirty="0"/>
              <a:t>にいる時点での</a:t>
            </a:r>
            <a:r>
              <a:rPr lang="en-US" altLang="ja-JP" dirty="0"/>
              <a:t>,</a:t>
            </a:r>
            <a:r>
              <a:rPr lang="ja-JP" altLang="en-US" dirty="0"/>
              <a:t>コストの最小値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初期状態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= INF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求めるもの</a:t>
            </a:r>
            <a:r>
              <a:rPr lang="en-US" altLang="ja-JP" dirty="0"/>
              <a:t>: </a:t>
            </a:r>
            <a:r>
              <a:rPr lang="en-US" altLang="ja-JP" dirty="0" err="1"/>
              <a:t>dp</a:t>
            </a:r>
            <a:r>
              <a:rPr lang="en-US" altLang="ja-JP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49361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36D8B906-FC91-4D74-A2F7-0E6A28A3EC52}"/>
              </a:ext>
            </a:extLst>
          </p:cNvPr>
          <p:cNvCxnSpPr>
            <a:cxnSpLocks/>
            <a:stCxn id="65" idx="0"/>
            <a:endCxn id="23" idx="1"/>
          </p:cNvCxnSpPr>
          <p:nvPr/>
        </p:nvCxnSpPr>
        <p:spPr>
          <a:xfrm rot="5400000" flipH="1" flipV="1">
            <a:off x="5529003" y="2711127"/>
            <a:ext cx="641111" cy="3828475"/>
          </a:xfrm>
          <a:prstGeom prst="curvedConnector3">
            <a:avLst>
              <a:gd name="adj1" fmla="val 141619"/>
            </a:avLst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9FFB92C8-B875-49BC-AA70-B920013261B2}"/>
              </a:ext>
            </a:extLst>
          </p:cNvPr>
          <p:cNvCxnSpPr>
            <a:cxnSpLocks/>
            <a:stCxn id="57" idx="7"/>
            <a:endCxn id="22" idx="7"/>
          </p:cNvCxnSpPr>
          <p:nvPr/>
        </p:nvCxnSpPr>
        <p:spPr>
          <a:xfrm rot="16200000" flipH="1">
            <a:off x="4703564" y="732410"/>
            <a:ext cx="685190" cy="2393562"/>
          </a:xfrm>
          <a:prstGeom prst="curvedConnector3">
            <a:avLst>
              <a:gd name="adj1" fmla="val -41086"/>
            </a:avLst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0F54A9-BD23-4902-9C6E-B6FC04B5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42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ABC040 C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AC13D7B-8998-4624-8863-3A2FCBA1232B}"/>
              </a:ext>
            </a:extLst>
          </p:cNvPr>
          <p:cNvCxnSpPr>
            <a:cxnSpLocks/>
          </p:cNvCxnSpPr>
          <p:nvPr/>
        </p:nvCxnSpPr>
        <p:spPr>
          <a:xfrm flipV="1">
            <a:off x="2413907" y="1872343"/>
            <a:ext cx="0" cy="3884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7ED3758-BA73-418A-8269-D162665931AA}"/>
              </a:ext>
            </a:extLst>
          </p:cNvPr>
          <p:cNvCxnSpPr>
            <a:cxnSpLocks/>
          </p:cNvCxnSpPr>
          <p:nvPr/>
        </p:nvCxnSpPr>
        <p:spPr>
          <a:xfrm>
            <a:off x="2413907" y="5756730"/>
            <a:ext cx="7833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5B8F86F2-EE11-4BF7-BBA9-1336D44D947A}"/>
              </a:ext>
            </a:extLst>
          </p:cNvPr>
          <p:cNvSpPr/>
          <p:nvPr/>
        </p:nvSpPr>
        <p:spPr>
          <a:xfrm>
            <a:off x="4601258" y="3298486"/>
            <a:ext cx="261027" cy="2610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6643D9F-5584-43E1-B662-2CFC383AE9C5}"/>
              </a:ext>
            </a:extLst>
          </p:cNvPr>
          <p:cNvSpPr/>
          <p:nvPr/>
        </p:nvSpPr>
        <p:spPr>
          <a:xfrm>
            <a:off x="6020140" y="2233559"/>
            <a:ext cx="261027" cy="2610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681F393-87E7-4C63-A45C-AA57F6D981B9}"/>
              </a:ext>
            </a:extLst>
          </p:cNvPr>
          <p:cNvSpPr/>
          <p:nvPr/>
        </p:nvSpPr>
        <p:spPr>
          <a:xfrm>
            <a:off x="7725569" y="4266581"/>
            <a:ext cx="261027" cy="2610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A02A967-14C8-4619-8AA4-63B87B2A16BB}"/>
              </a:ext>
            </a:extLst>
          </p:cNvPr>
          <p:cNvCxnSpPr>
            <a:cxnSpLocks/>
          </p:cNvCxnSpPr>
          <p:nvPr/>
        </p:nvCxnSpPr>
        <p:spPr>
          <a:xfrm>
            <a:off x="4731771" y="3559513"/>
            <a:ext cx="0" cy="220425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9234E44-3934-497B-BAB1-752D8A8DE126}"/>
              </a:ext>
            </a:extLst>
          </p:cNvPr>
          <p:cNvCxnSpPr>
            <a:cxnSpLocks/>
          </p:cNvCxnSpPr>
          <p:nvPr/>
        </p:nvCxnSpPr>
        <p:spPr>
          <a:xfrm>
            <a:off x="6150653" y="2450343"/>
            <a:ext cx="0" cy="330638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5C55775-7731-4301-BA89-94DF8FD9CF24}"/>
              </a:ext>
            </a:extLst>
          </p:cNvPr>
          <p:cNvCxnSpPr>
            <a:cxnSpLocks/>
          </p:cNvCxnSpPr>
          <p:nvPr/>
        </p:nvCxnSpPr>
        <p:spPr>
          <a:xfrm>
            <a:off x="7856082" y="4397094"/>
            <a:ext cx="0" cy="139737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53C908-CA2A-4656-B455-0EE78A78134D}"/>
              </a:ext>
            </a:extLst>
          </p:cNvPr>
          <p:cNvSpPr txBox="1"/>
          <p:nvPr/>
        </p:nvSpPr>
        <p:spPr>
          <a:xfrm>
            <a:off x="4601258" y="5845246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i</a:t>
            </a:r>
            <a:endParaRPr kumimoji="1" lang="ja-JP" altLang="en-US" sz="3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C397C4B-02AC-4CBD-AE3A-F788FA28A93D}"/>
              </a:ext>
            </a:extLst>
          </p:cNvPr>
          <p:cNvSpPr txBox="1"/>
          <p:nvPr/>
        </p:nvSpPr>
        <p:spPr>
          <a:xfrm>
            <a:off x="5789665" y="5904542"/>
            <a:ext cx="98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i+1</a:t>
            </a:r>
            <a:endParaRPr kumimoji="1" lang="ja-JP" altLang="en-US" sz="3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10B15C-8FC3-44FA-B367-8436BFD9AF40}"/>
              </a:ext>
            </a:extLst>
          </p:cNvPr>
          <p:cNvSpPr txBox="1"/>
          <p:nvPr/>
        </p:nvSpPr>
        <p:spPr>
          <a:xfrm>
            <a:off x="7495094" y="5904542"/>
            <a:ext cx="983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i+2</a:t>
            </a:r>
            <a:endParaRPr kumimoji="1" lang="ja-JP" altLang="en-US" sz="3200" dirty="0"/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583493C1-004C-46DD-B56E-A53391BA99B4}"/>
              </a:ext>
            </a:extLst>
          </p:cNvPr>
          <p:cNvCxnSpPr>
            <a:cxnSpLocks/>
            <a:stCxn id="20" idx="0"/>
            <a:endCxn id="22" idx="0"/>
          </p:cNvCxnSpPr>
          <p:nvPr/>
        </p:nvCxnSpPr>
        <p:spPr>
          <a:xfrm rot="5400000" flipH="1" flipV="1">
            <a:off x="4908750" y="2056582"/>
            <a:ext cx="1064927" cy="1418882"/>
          </a:xfrm>
          <a:prstGeom prst="curvedConnector3">
            <a:avLst>
              <a:gd name="adj1" fmla="val 12146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コネクタ: 曲線 48">
            <a:extLst>
              <a:ext uri="{FF2B5EF4-FFF2-40B4-BE49-F238E27FC236}">
                <a16:creationId xmlns:a16="http://schemas.microsoft.com/office/drawing/2014/main" id="{4D1EC03B-4C2F-4F20-8A75-BCE4D544CE9E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5809879" y="2220378"/>
            <a:ext cx="968095" cy="3124311"/>
          </a:xfrm>
          <a:prstGeom prst="curvedConnector3">
            <a:avLst>
              <a:gd name="adj1" fmla="val -2361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77B52F8-E8A8-4057-9F18-2792CC4E3198}"/>
                  </a:ext>
                </a:extLst>
              </p:cNvPr>
              <p:cNvSpPr txBox="1"/>
              <p:nvPr/>
            </p:nvSpPr>
            <p:spPr>
              <a:xfrm>
                <a:off x="2831033" y="2219510"/>
                <a:ext cx="282506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77B52F8-E8A8-4057-9F18-2792CC4E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33" y="2219510"/>
                <a:ext cx="2825061" cy="461665"/>
              </a:xfrm>
              <a:prstGeom prst="rect">
                <a:avLst/>
              </a:prstGeom>
              <a:blipFill>
                <a:blip r:embed="rId2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41CC650-C381-46DC-9E56-993C69CEE219}"/>
                  </a:ext>
                </a:extLst>
              </p:cNvPr>
              <p:cNvSpPr txBox="1"/>
              <p:nvPr/>
            </p:nvSpPr>
            <p:spPr>
              <a:xfrm>
                <a:off x="6645213" y="2967334"/>
                <a:ext cx="2825061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41CC650-C381-46DC-9E56-993C69CE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13" y="2967334"/>
                <a:ext cx="2825061" cy="461665"/>
              </a:xfrm>
              <a:prstGeom prst="rect">
                <a:avLst/>
              </a:prstGeom>
              <a:blipFill>
                <a:blip r:embed="rId3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355542-24B2-48B4-8F0D-961483CD2CA2}"/>
              </a:ext>
            </a:extLst>
          </p:cNvPr>
          <p:cNvSpPr txBox="1"/>
          <p:nvPr/>
        </p:nvSpPr>
        <p:spPr>
          <a:xfrm>
            <a:off x="1389436" y="4130325"/>
            <a:ext cx="451393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dp</a:t>
            </a:r>
            <a:r>
              <a:rPr kumimoji="1" lang="en-US" altLang="ja-JP" sz="2800" dirty="0"/>
              <a:t>[</a:t>
            </a:r>
            <a:r>
              <a:rPr kumimoji="1" lang="en-US" altLang="ja-JP" sz="2800" dirty="0" err="1"/>
              <a:t>i</a:t>
            </a:r>
            <a:r>
              <a:rPr kumimoji="1" lang="en-US" altLang="ja-JP" sz="2800" dirty="0"/>
              <a:t>]</a:t>
            </a:r>
            <a:r>
              <a:rPr kumimoji="1" lang="ja-JP" altLang="en-US" sz="2800" dirty="0"/>
              <a:t>が既に分かっている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6B909A36-2B46-4AC4-9437-3C82F6693B7F}"/>
              </a:ext>
            </a:extLst>
          </p:cNvPr>
          <p:cNvSpPr/>
          <p:nvPr/>
        </p:nvSpPr>
        <p:spPr>
          <a:xfrm>
            <a:off x="3549490" y="1533678"/>
            <a:ext cx="351341" cy="3613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87477B0D-EC4C-426A-BCA7-E4E31C5BC3A6}"/>
              </a:ext>
            </a:extLst>
          </p:cNvPr>
          <p:cNvSpPr/>
          <p:nvPr/>
        </p:nvSpPr>
        <p:spPr>
          <a:xfrm>
            <a:off x="3759650" y="4945919"/>
            <a:ext cx="351341" cy="3613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A6BB203-36EC-4D61-97C9-8975DB976C56}"/>
              </a:ext>
            </a:extLst>
          </p:cNvPr>
          <p:cNvSpPr txBox="1"/>
          <p:nvPr/>
        </p:nvSpPr>
        <p:spPr>
          <a:xfrm>
            <a:off x="5609335" y="581363"/>
            <a:ext cx="2201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他のところから遷移してくる可能性もある</a:t>
            </a:r>
          </a:p>
        </p:txBody>
      </p:sp>
    </p:spTree>
    <p:extLst>
      <p:ext uri="{BB962C8B-B14F-4D97-AF65-F5344CB8AC3E}">
        <p14:creationId xmlns:p14="http://schemas.microsoft.com/office/powerpoint/2010/main" val="5214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AF227-EB47-41AC-8017-FDD306CB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DF6F3-8C6D-4ACF-B1F1-C765A309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遷移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  <a:r>
              <a:rPr lang="ja-JP" altLang="en-US" dirty="0"/>
              <a:t>個右か</a:t>
            </a:r>
            <a:r>
              <a:rPr lang="en-US" altLang="ja-JP" dirty="0"/>
              <a:t>,2</a:t>
            </a:r>
            <a:r>
              <a:rPr lang="ja-JP" altLang="en-US" dirty="0"/>
              <a:t>個右に進むかで遷移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+ 1] = min(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+ abs(a[i+1]-a[</a:t>
            </a:r>
            <a:r>
              <a:rPr lang="en-US" altLang="ja-JP" dirty="0" err="1"/>
              <a:t>i</a:t>
            </a:r>
            <a:r>
              <a:rPr lang="en-US" altLang="ja-JP" dirty="0"/>
              <a:t>]),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+ 1])</a:t>
            </a:r>
            <a:br>
              <a:rPr lang="en-US" altLang="ja-JP" dirty="0"/>
            </a:b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+ 2] = min(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 + abs(a[</a:t>
            </a:r>
            <a:r>
              <a:rPr lang="en-US" altLang="ja-JP" dirty="0" err="1"/>
              <a:t>i</a:t>
            </a:r>
            <a:r>
              <a:rPr lang="en-US" altLang="ja-JP" dirty="0"/>
              <a:t> + 2]-a[</a:t>
            </a:r>
            <a:r>
              <a:rPr lang="en-US" altLang="ja-JP" dirty="0" err="1"/>
              <a:t>i</a:t>
            </a:r>
            <a:r>
              <a:rPr lang="en-US" altLang="ja-JP" dirty="0"/>
              <a:t>]),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+ 2])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09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5061E-D481-46A3-949F-3DFCD7FD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ABC040 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8B8AB-3360-48C7-B515-846B713E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実装</a:t>
            </a:r>
            <a:r>
              <a:rPr kumimoji="1" lang="en-US" altLang="ja-JP" dirty="0"/>
              <a:t>:</a:t>
            </a:r>
          </a:p>
          <a:p>
            <a:r>
              <a:rPr lang="en-US" altLang="ja-JP" dirty="0"/>
              <a:t>vector&lt;int&gt; a(N)</a:t>
            </a:r>
            <a:br>
              <a:rPr lang="en-US" altLang="ja-JP" dirty="0"/>
            </a:br>
            <a:r>
              <a:rPr lang="ja-JP" altLang="en-US" dirty="0"/>
              <a:t>とかやると</a:t>
            </a:r>
            <a:r>
              <a:rPr lang="en-US" altLang="ja-JP" dirty="0"/>
              <a:t>i+1,i+2</a:t>
            </a:r>
            <a:r>
              <a:rPr lang="ja-JP" altLang="en-US" dirty="0" err="1"/>
              <a:t>への</a:t>
            </a:r>
            <a:r>
              <a:rPr lang="ja-JP" altLang="en-US" dirty="0"/>
              <a:t>遷移のときに配列外参照の危険性がある</a:t>
            </a:r>
            <a:endParaRPr lang="en-US" altLang="ja-JP" dirty="0"/>
          </a:p>
          <a:p>
            <a:r>
              <a:rPr kumimoji="1" lang="en-US" altLang="ja-JP" dirty="0"/>
              <a:t>int a[11000]</a:t>
            </a:r>
            <a:r>
              <a:rPr kumimoji="1" lang="ja-JP" altLang="en-US" dirty="0"/>
              <a:t>とするか</a:t>
            </a:r>
            <a:r>
              <a:rPr kumimoji="1" lang="en-US" altLang="ja-JP" dirty="0"/>
              <a:t>,if</a:t>
            </a:r>
            <a:r>
              <a:rPr kumimoji="1" lang="ja-JP" altLang="en-US" dirty="0"/>
              <a:t>文で分ける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今回は前者で書きます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9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905</Words>
  <Application>Microsoft Office PowerPoint</Application>
  <PresentationFormat>ワイド画面</PresentationFormat>
  <Paragraphs>171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第11回演習解答</vt:lpstr>
      <vt:lpstr>演習</vt:lpstr>
      <vt:lpstr>AOJ DPL_1_B</vt:lpstr>
      <vt:lpstr>ABC040 C</vt:lpstr>
      <vt:lpstr>ABC040 C</vt:lpstr>
      <vt:lpstr>ABC040 C</vt:lpstr>
      <vt:lpstr>ABC040 C</vt:lpstr>
      <vt:lpstr>ABC040 C</vt:lpstr>
      <vt:lpstr>ABC040 C</vt:lpstr>
      <vt:lpstr>PowerPoint プレゼンテーション</vt:lpstr>
      <vt:lpstr>ABC040 C</vt:lpstr>
      <vt:lpstr>TPDC A</vt:lpstr>
      <vt:lpstr>PowerPoint プレゼンテーション</vt:lpstr>
      <vt:lpstr>ABC015 D</vt:lpstr>
      <vt:lpstr>ABC015 D</vt:lpstr>
      <vt:lpstr>PowerPoint プレゼンテーション</vt:lpstr>
      <vt:lpstr>ABC015 D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第11回演習解答</dc:title>
  <dc:creator>r.yamamoto.032</dc:creator>
  <cp:lastModifiedBy>r.yamamoto.032</cp:lastModifiedBy>
  <cp:revision>58</cp:revision>
  <dcterms:created xsi:type="dcterms:W3CDTF">2018-12-19T03:35:33Z</dcterms:created>
  <dcterms:modified xsi:type="dcterms:W3CDTF">2018-12-19T14:28:25Z</dcterms:modified>
</cp:coreProperties>
</file>