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301" r:id="rId4"/>
    <p:sldId id="300" r:id="rId5"/>
    <p:sldId id="302" r:id="rId6"/>
    <p:sldId id="303" r:id="rId7"/>
    <p:sldId id="304" r:id="rId8"/>
    <p:sldId id="305" r:id="rId9"/>
    <p:sldId id="306" r:id="rId10"/>
    <p:sldId id="307" r:id="rId11"/>
    <p:sldId id="308" r:id="rId12"/>
    <p:sldId id="259" r:id="rId13"/>
    <p:sldId id="258" r:id="rId14"/>
    <p:sldId id="260" r:id="rId15"/>
    <p:sldId id="261" r:id="rId16"/>
    <p:sldId id="262" r:id="rId17"/>
    <p:sldId id="263" r:id="rId18"/>
    <p:sldId id="265" r:id="rId19"/>
    <p:sldId id="266" r:id="rId20"/>
    <p:sldId id="268" r:id="rId21"/>
    <p:sldId id="267" r:id="rId22"/>
    <p:sldId id="270" r:id="rId23"/>
    <p:sldId id="271" r:id="rId24"/>
    <p:sldId id="341" r:id="rId25"/>
    <p:sldId id="335" r:id="rId26"/>
    <p:sldId id="274" r:id="rId27"/>
    <p:sldId id="273" r:id="rId28"/>
    <p:sldId id="275" r:id="rId29"/>
    <p:sldId id="276" r:id="rId30"/>
    <p:sldId id="277" r:id="rId31"/>
    <p:sldId id="278" r:id="rId32"/>
    <p:sldId id="336" r:id="rId33"/>
    <p:sldId id="315" r:id="rId34"/>
    <p:sldId id="316" r:id="rId35"/>
    <p:sldId id="317"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mamoto.032" initials="r" lastIdx="0" clrIdx="0">
    <p:extLst>
      <p:ext uri="{19B8F6BF-5375-455C-9EA6-DF929625EA0E}">
        <p15:presenceInfo xmlns:p15="http://schemas.microsoft.com/office/powerpoint/2012/main" userId="r.yamamoto.03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9" autoAdjust="0"/>
    <p:restoredTop sz="90536" autoAdjust="0"/>
  </p:normalViewPr>
  <p:slideViewPr>
    <p:cSldViewPr snapToGrid="0">
      <p:cViewPr varScale="1">
        <p:scale>
          <a:sx n="58" d="100"/>
          <a:sy n="58" d="100"/>
        </p:scale>
        <p:origin x="97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B9ABC-35B2-4A12-B569-3A6239E86D50}" type="datetimeFigureOut">
              <a:rPr kumimoji="1" lang="ja-JP" altLang="en-US" smtClean="0"/>
              <a:t>2018/10/10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6E3E6-8E5B-49A7-9987-4834CE5B2498}" type="slidenum">
              <a:rPr kumimoji="1" lang="ja-JP" altLang="en-US" smtClean="0"/>
              <a:t>‹#›</a:t>
            </a:fld>
            <a:endParaRPr kumimoji="1" lang="ja-JP" altLang="en-US"/>
          </a:p>
        </p:txBody>
      </p:sp>
    </p:spTree>
    <p:extLst>
      <p:ext uri="{BB962C8B-B14F-4D97-AF65-F5344CB8AC3E}">
        <p14:creationId xmlns:p14="http://schemas.microsoft.com/office/powerpoint/2010/main" val="3982606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これはヒープ木と呼ばれるもの。親が子よりも小さいように作っている</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9</a:t>
            </a:fld>
            <a:endParaRPr kumimoji="1" lang="ja-JP" altLang="en-US" dirty="0"/>
          </a:p>
        </p:txBody>
      </p:sp>
    </p:spTree>
    <p:extLst>
      <p:ext uri="{BB962C8B-B14F-4D97-AF65-F5344CB8AC3E}">
        <p14:creationId xmlns:p14="http://schemas.microsoft.com/office/powerpoint/2010/main" val="182543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コンストラクタもいろいろあるけど使った経験があまりないので</a:t>
            </a:r>
            <a:endParaRPr kumimoji="1" lang="en-US" altLang="ja-JP" dirty="0"/>
          </a:p>
          <a:p>
            <a:r>
              <a:rPr kumimoji="1" lang="ja-JP" altLang="en-US" dirty="0"/>
              <a:t>必要になったら教えます</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28</a:t>
            </a:fld>
            <a:endParaRPr kumimoji="1" lang="ja-JP" altLang="en-US"/>
          </a:p>
        </p:txBody>
      </p:sp>
    </p:spTree>
    <p:extLst>
      <p:ext uri="{BB962C8B-B14F-4D97-AF65-F5344CB8AC3E}">
        <p14:creationId xmlns:p14="http://schemas.microsoft.com/office/powerpoint/2010/main" val="3247669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の代わりに </a:t>
            </a:r>
            <a:r>
              <a:rPr kumimoji="1" lang="en-US" altLang="ja-JP" dirty="0" err="1"/>
              <a:t>push_back</a:t>
            </a:r>
            <a:r>
              <a:rPr kumimoji="1" lang="en-US" altLang="ja-JP" dirty="0"/>
              <a:t>()</a:t>
            </a:r>
            <a:r>
              <a:rPr kumimoji="1" lang="ja-JP" altLang="en-US" dirty="0"/>
              <a:t>を使っても同じ</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29</a:t>
            </a:fld>
            <a:endParaRPr kumimoji="1" lang="ja-JP" altLang="en-US"/>
          </a:p>
        </p:txBody>
      </p:sp>
    </p:spTree>
    <p:extLst>
      <p:ext uri="{BB962C8B-B14F-4D97-AF65-F5344CB8AC3E}">
        <p14:creationId xmlns:p14="http://schemas.microsoft.com/office/powerpoint/2010/main" val="287289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言語のときは、</a:t>
            </a:r>
            <a:r>
              <a:rPr kumimoji="1" lang="en-US" altLang="ja-JP" dirty="0" err="1"/>
              <a:t>strcmp</a:t>
            </a:r>
            <a:r>
              <a:rPr kumimoji="1" lang="ja-JP" altLang="en-US" dirty="0"/>
              <a:t>関数で辞書順比較をしていた。</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31</a:t>
            </a:fld>
            <a:endParaRPr kumimoji="1" lang="ja-JP" altLang="en-US"/>
          </a:p>
        </p:txBody>
      </p:sp>
    </p:spTree>
    <p:extLst>
      <p:ext uri="{BB962C8B-B14F-4D97-AF65-F5344CB8AC3E}">
        <p14:creationId xmlns:p14="http://schemas.microsoft.com/office/powerpoint/2010/main" val="256440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型に依存せず柔軟なプログラミングをしようとする考え方を「ジェネリックプログラミング」という</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14</a:t>
            </a:fld>
            <a:endParaRPr kumimoji="1" lang="ja-JP" altLang="en-US"/>
          </a:p>
        </p:txBody>
      </p:sp>
    </p:spTree>
    <p:extLst>
      <p:ext uri="{BB962C8B-B14F-4D97-AF65-F5344CB8AC3E}">
        <p14:creationId xmlns:p14="http://schemas.microsoft.com/office/powerpoint/2010/main" val="184386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関数名とクラス名の後ろに型名を指定する部分が現れただけ。</a:t>
            </a:r>
            <a:endParaRPr kumimoji="1" lang="en-US" altLang="ja-JP" dirty="0"/>
          </a:p>
          <a:p>
            <a:r>
              <a:rPr kumimoji="1" lang="ja-JP" altLang="en-US" dirty="0"/>
              <a:t>競プロでテンプレート付きの関数を宣言するのはまれなので、下のインスタンス宣言のみ覚えておこう</a:t>
            </a:r>
            <a:endParaRPr kumimoji="1" lang="en-US" altLang="ja-JP" dirty="0"/>
          </a:p>
          <a:p>
            <a:r>
              <a:rPr kumimoji="1" lang="ja-JP" altLang="en-US" dirty="0"/>
              <a:t>競プロで自分でテンプレートを作ることはほとんどないので、詳しい話は割愛</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15</a:t>
            </a:fld>
            <a:endParaRPr kumimoji="1" lang="ja-JP" altLang="en-US"/>
          </a:p>
        </p:txBody>
      </p:sp>
    </p:spTree>
    <p:extLst>
      <p:ext uri="{BB962C8B-B14F-4D97-AF65-F5344CB8AC3E}">
        <p14:creationId xmlns:p14="http://schemas.microsoft.com/office/powerpoint/2010/main" val="198223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古い</a:t>
            </a:r>
            <a:r>
              <a:rPr kumimoji="1" lang="en-US" altLang="ja-JP" dirty="0"/>
              <a:t>C++</a:t>
            </a:r>
            <a:r>
              <a:rPr kumimoji="1" lang="ja-JP" altLang="en-US" dirty="0"/>
              <a:t>だと</a:t>
            </a:r>
            <a:r>
              <a:rPr kumimoji="1" lang="en-US" altLang="ja-JP" dirty="0"/>
              <a:t>&gt;</a:t>
            </a:r>
            <a:r>
              <a:rPr kumimoji="1" lang="ja-JP" altLang="en-US" dirty="0"/>
              <a:t>と</a:t>
            </a:r>
            <a:r>
              <a:rPr kumimoji="1" lang="en-US" altLang="ja-JP" dirty="0"/>
              <a:t>&gt;</a:t>
            </a:r>
            <a:r>
              <a:rPr kumimoji="1" lang="ja-JP" altLang="en-US" dirty="0"/>
              <a:t>の間にスペース入れないと動かないので注意。</a:t>
            </a:r>
            <a:endParaRPr kumimoji="1" lang="en-US" altLang="ja-JP" dirty="0"/>
          </a:p>
          <a:p>
            <a:r>
              <a:rPr kumimoji="1" lang="en-US" altLang="ja-JP" dirty="0"/>
              <a:t>&gt;&gt;</a:t>
            </a:r>
            <a:r>
              <a:rPr kumimoji="1" lang="ja-JP" altLang="en-US" dirty="0"/>
              <a:t>はシフト演算子と解釈されるためエラーになる</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16</a:t>
            </a:fld>
            <a:endParaRPr kumimoji="1" lang="ja-JP" altLang="en-US"/>
          </a:p>
        </p:txBody>
      </p:sp>
    </p:spTree>
    <p:extLst>
      <p:ext uri="{BB962C8B-B14F-4D97-AF65-F5344CB8AC3E}">
        <p14:creationId xmlns:p14="http://schemas.microsoft.com/office/powerpoint/2010/main" val="331579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言語のときは、一度配列を宣言してしまえばその要素を変えることができなかった</a:t>
            </a:r>
            <a:endParaRPr kumimoji="1" lang="en-US" altLang="ja-JP" dirty="0"/>
          </a:p>
          <a:p>
            <a:r>
              <a:rPr kumimoji="1" lang="ja-JP" altLang="en-US" dirty="0"/>
              <a:t>名前空間が</a:t>
            </a:r>
            <a:r>
              <a:rPr kumimoji="1" lang="en-US" altLang="ja-JP" dirty="0"/>
              <a:t>std</a:t>
            </a:r>
            <a:r>
              <a:rPr kumimoji="1" lang="ja-JP" altLang="en-US" dirty="0" err="1"/>
              <a:t>なのは</a:t>
            </a:r>
            <a:r>
              <a:rPr kumimoji="1" lang="en-US" altLang="ja-JP" dirty="0"/>
              <a:t>std::vector</a:t>
            </a:r>
            <a:r>
              <a:rPr kumimoji="1" lang="ja-JP" altLang="en-US" dirty="0"/>
              <a:t>から分かり通り。</a:t>
            </a:r>
            <a:endParaRPr kumimoji="1" lang="en-US" altLang="ja-JP" dirty="0"/>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18</a:t>
            </a:fld>
            <a:endParaRPr kumimoji="1" lang="ja-JP" altLang="en-US"/>
          </a:p>
        </p:txBody>
      </p:sp>
    </p:spTree>
    <p:extLst>
      <p:ext uri="{BB962C8B-B14F-4D97-AF65-F5344CB8AC3E}">
        <p14:creationId xmlns:p14="http://schemas.microsoft.com/office/powerpoint/2010/main" val="302708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コンストラクタは様々。</a:t>
            </a:r>
            <a:endParaRPr kumimoji="1" lang="en-US" altLang="ja-JP" dirty="0"/>
          </a:p>
          <a:p>
            <a:r>
              <a:rPr kumimoji="1" lang="ja-JP" altLang="en-US" dirty="0"/>
              <a:t>複数のコンストラクタが存在できるのは関数のオーバーロード機能のおかげ。</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19</a:t>
            </a:fld>
            <a:endParaRPr kumimoji="1" lang="ja-JP" altLang="en-US"/>
          </a:p>
        </p:txBody>
      </p:sp>
    </p:spTree>
    <p:extLst>
      <p:ext uri="{BB962C8B-B14F-4D97-AF65-F5344CB8AC3E}">
        <p14:creationId xmlns:p14="http://schemas.microsoft.com/office/powerpoint/2010/main" val="336299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他にもメンバ関数はたくさんあり、使いどころが地味にあるので各自調べておくと良い</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21</a:t>
            </a:fld>
            <a:endParaRPr kumimoji="1" lang="ja-JP" altLang="en-US"/>
          </a:p>
        </p:txBody>
      </p:sp>
    </p:spTree>
    <p:extLst>
      <p:ext uri="{BB962C8B-B14F-4D97-AF65-F5344CB8AC3E}">
        <p14:creationId xmlns:p14="http://schemas.microsoft.com/office/powerpoint/2010/main" val="3746290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配列の総和を求めるプログラム。</a:t>
            </a:r>
            <a:endParaRPr kumimoji="1" lang="en-US" altLang="ja-JP" dirty="0"/>
          </a:p>
          <a:p>
            <a:r>
              <a:rPr kumimoji="1" lang="ja-JP" altLang="en-US"/>
              <a:t>本当は配列なんか作らなくても一気に求められるけど、簡単な例だったので書いた。</a:t>
            </a:r>
            <a:endParaRPr kumimoji="1" lang="en-US" altLang="ja-JP"/>
          </a:p>
          <a:p>
            <a:r>
              <a:rPr kumimoji="1" lang="en-US" altLang="ja-JP" dirty="0"/>
              <a:t>vector</a:t>
            </a:r>
            <a:r>
              <a:rPr kumimoji="1" lang="ja-JP" altLang="en-US" dirty="0"/>
              <a:t>の</a:t>
            </a:r>
            <a:r>
              <a:rPr kumimoji="1" lang="en-US" altLang="ja-JP" dirty="0"/>
              <a:t>include</a:t>
            </a:r>
            <a:r>
              <a:rPr kumimoji="1" lang="ja-JP" altLang="en-US" dirty="0"/>
              <a:t>を忘れずに。</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22</a:t>
            </a:fld>
            <a:endParaRPr kumimoji="1" lang="ja-JP" altLang="en-US"/>
          </a:p>
        </p:txBody>
      </p:sp>
    </p:spTree>
    <p:extLst>
      <p:ext uri="{BB962C8B-B14F-4D97-AF65-F5344CB8AC3E}">
        <p14:creationId xmlns:p14="http://schemas.microsoft.com/office/powerpoint/2010/main" val="211881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vector</a:t>
            </a:r>
            <a:r>
              <a:rPr kumimoji="1" lang="ja-JP" altLang="en-US" dirty="0"/>
              <a:t>を作らなくてもできるため、問題の質は微妙。</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25</a:t>
            </a:fld>
            <a:endParaRPr kumimoji="1" lang="ja-JP" altLang="en-US"/>
          </a:p>
        </p:txBody>
      </p:sp>
    </p:spTree>
    <p:extLst>
      <p:ext uri="{BB962C8B-B14F-4D97-AF65-F5344CB8AC3E}">
        <p14:creationId xmlns:p14="http://schemas.microsoft.com/office/powerpoint/2010/main" val="23633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B6FA17-1A84-4CA5-9ABC-06C3F0C17E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B40E255-49E8-4833-A73A-4F843DAF9C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38598B4-398D-46C4-A3F9-FBC978483D83}"/>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5" name="フッター プレースホルダー 4">
            <a:extLst>
              <a:ext uri="{FF2B5EF4-FFF2-40B4-BE49-F238E27FC236}">
                <a16:creationId xmlns:a16="http://schemas.microsoft.com/office/drawing/2014/main" id="{650F8AA2-974E-4308-B2AF-05368051FC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440124-4881-4FA9-8227-E784D1AB20B9}"/>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368023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390A18-71FB-47F6-A9D1-05889870142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D314E-3FA2-468A-9115-2D33DA74F23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874962-4603-42FD-87D9-BDBBE8FF8009}"/>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5" name="フッター プレースホルダー 4">
            <a:extLst>
              <a:ext uri="{FF2B5EF4-FFF2-40B4-BE49-F238E27FC236}">
                <a16:creationId xmlns:a16="http://schemas.microsoft.com/office/drawing/2014/main" id="{9D646476-AB84-440F-93C5-47434F388B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460370-AE20-45E5-89A3-8B7783F95D38}"/>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353160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2708828-D437-48E2-B254-BB8480DB62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67248F-42CA-47E9-A498-EC0A32982A5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A11703-B8DB-4FF6-AF55-2DAF0120BB65}"/>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5" name="フッター プレースホルダー 4">
            <a:extLst>
              <a:ext uri="{FF2B5EF4-FFF2-40B4-BE49-F238E27FC236}">
                <a16:creationId xmlns:a16="http://schemas.microsoft.com/office/drawing/2014/main" id="{D9B54C26-131F-4975-B736-D647236958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C074C3-D8BB-4F3E-BE18-3940C2AC2307}"/>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95394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CA063-A3E5-4964-983C-DA1F76FC9D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FC69D2-A848-4975-A345-037954EDF0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6B7445-5394-4C43-BC67-4ED50C20B5B8}"/>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5" name="フッター プレースホルダー 4">
            <a:extLst>
              <a:ext uri="{FF2B5EF4-FFF2-40B4-BE49-F238E27FC236}">
                <a16:creationId xmlns:a16="http://schemas.microsoft.com/office/drawing/2014/main" id="{E93694ED-70FC-49C4-ABE7-0E80EA8FAA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BFFCC0-1BDA-4D7E-A9BD-3823A6B545F1}"/>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32465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B34C-A535-429F-88E0-06816D26D5C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77BB8A-B456-4D45-818F-890677A521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B8D9988-6F76-4AE2-B912-46BBA9841B7E}"/>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5" name="フッター プレースホルダー 4">
            <a:extLst>
              <a:ext uri="{FF2B5EF4-FFF2-40B4-BE49-F238E27FC236}">
                <a16:creationId xmlns:a16="http://schemas.microsoft.com/office/drawing/2014/main" id="{C22E8721-734D-44B6-BF37-7072E7BE58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ABEF61-456B-40DD-8ABE-6AEB29461321}"/>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1848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0935E1-3CD5-4F1E-A070-F11348F8AF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409484-106B-4B84-B173-04B91FD94C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18E0D4C-7C8E-4884-B782-A12E8EC9A4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D77B55-BECA-4D7F-B622-A5853A33FDB5}"/>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6" name="フッター プレースホルダー 5">
            <a:extLst>
              <a:ext uri="{FF2B5EF4-FFF2-40B4-BE49-F238E27FC236}">
                <a16:creationId xmlns:a16="http://schemas.microsoft.com/office/drawing/2014/main" id="{E37D5040-1581-41E6-8CCE-F6A32665DC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3DF56FC-48FD-4B4F-9A6D-819B2EC48D00}"/>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244897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4E964-0A7B-4811-9A91-3199E6E694F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8A3E4C-46DE-48EC-BE00-59BEF9214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94C07F4-2AE5-4252-AB7A-25B55C792EF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F028C06-273B-4439-A1CD-1BE1ED1CB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DB54FBE-D6B3-4165-ADA1-A76220D7015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DB27814-BF41-45D3-839F-F5A23BDB743C}"/>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8" name="フッター プレースホルダー 7">
            <a:extLst>
              <a:ext uri="{FF2B5EF4-FFF2-40B4-BE49-F238E27FC236}">
                <a16:creationId xmlns:a16="http://schemas.microsoft.com/office/drawing/2014/main" id="{8DB5FE30-56B1-4370-8444-E02224FACC7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E2269BF-DB7F-4BE6-9572-C3C7A0504AE2}"/>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294878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E205B-70B3-432B-9A3D-3728711683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747162-94F6-46F1-83A5-BD21ABDADEEE}"/>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4" name="フッター プレースホルダー 3">
            <a:extLst>
              <a:ext uri="{FF2B5EF4-FFF2-40B4-BE49-F238E27FC236}">
                <a16:creationId xmlns:a16="http://schemas.microsoft.com/office/drawing/2014/main" id="{3DDBC113-1002-49B2-B436-F86B08660C8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16EF676-CC2E-4D97-A91A-8458ACD4CBEF}"/>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173639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A9DC84F-B4C2-487A-A0C9-ECEFECBB8FE3}"/>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3" name="フッター プレースホルダー 2">
            <a:extLst>
              <a:ext uri="{FF2B5EF4-FFF2-40B4-BE49-F238E27FC236}">
                <a16:creationId xmlns:a16="http://schemas.microsoft.com/office/drawing/2014/main" id="{CA2F9458-E861-4497-913C-5A712B9FEC5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A3DC0CC-D656-409D-9177-B2F817CB1C3D}"/>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305652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7FAEA-56DB-43D9-928B-D82017FA52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C00D90-B49F-4B86-BCA5-09FB20836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53E6A5F-AC00-4475-BD7A-D6A62B421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A36D12-5939-44E4-B6C2-F35EEB6B80BF}"/>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6" name="フッター プレースホルダー 5">
            <a:extLst>
              <a:ext uri="{FF2B5EF4-FFF2-40B4-BE49-F238E27FC236}">
                <a16:creationId xmlns:a16="http://schemas.microsoft.com/office/drawing/2014/main" id="{36527657-F3A8-4AF3-B120-40E257D774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69CFA7-6148-4107-BAFB-63157BDE3A75}"/>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102060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8A4CE-64A6-41D2-A991-DE5142BB32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C642E6A-AC8E-4C39-97BB-B128EC26D7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D365033-BA5E-4730-8BF0-87ED64D1D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6F907D-AAAD-43B2-936B-6FBAD1063439}"/>
              </a:ext>
            </a:extLst>
          </p:cNvPr>
          <p:cNvSpPr>
            <a:spLocks noGrp="1"/>
          </p:cNvSpPr>
          <p:nvPr>
            <p:ph type="dt" sz="half" idx="10"/>
          </p:nvPr>
        </p:nvSpPr>
        <p:spPr/>
        <p:txBody>
          <a:bodyPr/>
          <a:lstStyle/>
          <a:p>
            <a:fld id="{3AF763CE-F0C5-4A3D-BF7E-822CCF13D195}" type="datetimeFigureOut">
              <a:rPr kumimoji="1" lang="ja-JP" altLang="en-US" smtClean="0"/>
              <a:t>2018/10/10</a:t>
            </a:fld>
            <a:endParaRPr kumimoji="1" lang="ja-JP" altLang="en-US"/>
          </a:p>
        </p:txBody>
      </p:sp>
      <p:sp>
        <p:nvSpPr>
          <p:cNvPr id="6" name="フッター プレースホルダー 5">
            <a:extLst>
              <a:ext uri="{FF2B5EF4-FFF2-40B4-BE49-F238E27FC236}">
                <a16:creationId xmlns:a16="http://schemas.microsoft.com/office/drawing/2014/main" id="{DE193291-0A0F-4221-8E66-61A7470808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1DE60F-39EF-4DAB-BCD5-F659980FD1BA}"/>
              </a:ext>
            </a:extLst>
          </p:cNvPr>
          <p:cNvSpPr>
            <a:spLocks noGrp="1"/>
          </p:cNvSpPr>
          <p:nvPr>
            <p:ph type="sldNum" sz="quarter" idx="12"/>
          </p:nvPr>
        </p:nvSpPr>
        <p:spPr/>
        <p:txBody>
          <a:body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342745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B852DF6-5597-42BB-ADC0-8E43BB860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B111A2-EBAC-45C3-BB9E-1B4B9FEBE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DB503F-99A8-4561-BE07-838A33C41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763CE-F0C5-4A3D-BF7E-822CCF13D195}" type="datetimeFigureOut">
              <a:rPr kumimoji="1" lang="ja-JP" altLang="en-US" smtClean="0"/>
              <a:t>2018/10/10</a:t>
            </a:fld>
            <a:endParaRPr kumimoji="1" lang="ja-JP" altLang="en-US"/>
          </a:p>
        </p:txBody>
      </p:sp>
      <p:sp>
        <p:nvSpPr>
          <p:cNvPr id="5" name="フッター プレースホルダー 4">
            <a:extLst>
              <a:ext uri="{FF2B5EF4-FFF2-40B4-BE49-F238E27FC236}">
                <a16:creationId xmlns:a16="http://schemas.microsoft.com/office/drawing/2014/main" id="{6A4AA8F7-10CB-4790-AC75-704B27D414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B904A1-2FFC-4739-B84F-F7EBE288B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2CF12-E3F1-4F1D-B179-F98ED99ACD9E}" type="slidenum">
              <a:rPr kumimoji="1" lang="ja-JP" altLang="en-US" smtClean="0"/>
              <a:t>‹#›</a:t>
            </a:fld>
            <a:endParaRPr kumimoji="1" lang="ja-JP" altLang="en-US"/>
          </a:p>
        </p:txBody>
      </p:sp>
    </p:spTree>
    <p:extLst>
      <p:ext uri="{BB962C8B-B14F-4D97-AF65-F5344CB8AC3E}">
        <p14:creationId xmlns:p14="http://schemas.microsoft.com/office/powerpoint/2010/main" val="80907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F1813-83D3-4550-98A6-8D2AE2F7BED2}"/>
              </a:ext>
            </a:extLst>
          </p:cNvPr>
          <p:cNvSpPr>
            <a:spLocks noGrp="1"/>
          </p:cNvSpPr>
          <p:nvPr>
            <p:ph type="ctrTitle"/>
          </p:nvPr>
        </p:nvSpPr>
        <p:spPr/>
        <p:txBody>
          <a:bodyPr/>
          <a:lstStyle/>
          <a:p>
            <a:r>
              <a:rPr kumimoji="1" lang="ja-JP" altLang="en-US" dirty="0"/>
              <a:t>入門講習会</a:t>
            </a:r>
          </a:p>
        </p:txBody>
      </p:sp>
      <p:sp>
        <p:nvSpPr>
          <p:cNvPr id="3" name="字幕 2">
            <a:extLst>
              <a:ext uri="{FF2B5EF4-FFF2-40B4-BE49-F238E27FC236}">
                <a16:creationId xmlns:a16="http://schemas.microsoft.com/office/drawing/2014/main" id="{2E9856CA-F097-40AA-A1AD-106BC176F3A6}"/>
              </a:ext>
            </a:extLst>
          </p:cNvPr>
          <p:cNvSpPr>
            <a:spLocks noGrp="1"/>
          </p:cNvSpPr>
          <p:nvPr>
            <p:ph type="subTitle" idx="1"/>
          </p:nvPr>
        </p:nvSpPr>
        <p:spPr/>
        <p:txBody>
          <a:bodyPr/>
          <a:lstStyle/>
          <a:p>
            <a:r>
              <a:rPr kumimoji="1" lang="ja-JP" altLang="en-US" dirty="0"/>
              <a:t>第</a:t>
            </a:r>
            <a:r>
              <a:rPr kumimoji="1" lang="en-US" altLang="ja-JP" dirty="0"/>
              <a:t>2</a:t>
            </a:r>
            <a:r>
              <a:rPr kumimoji="1" lang="ja-JP" altLang="en-US" dirty="0"/>
              <a:t>回</a:t>
            </a:r>
          </a:p>
        </p:txBody>
      </p:sp>
    </p:spTree>
    <p:extLst>
      <p:ext uri="{BB962C8B-B14F-4D97-AF65-F5344CB8AC3E}">
        <p14:creationId xmlns:p14="http://schemas.microsoft.com/office/powerpoint/2010/main" val="57370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32372F-B832-4876-8F2A-9D1D55199423}"/>
              </a:ext>
            </a:extLst>
          </p:cNvPr>
          <p:cNvSpPr>
            <a:spLocks noGrp="1"/>
          </p:cNvSpPr>
          <p:nvPr>
            <p:ph type="title"/>
          </p:nvPr>
        </p:nvSpPr>
        <p:spPr/>
        <p:txBody>
          <a:bodyPr/>
          <a:lstStyle/>
          <a:p>
            <a:r>
              <a:rPr lang="ja-JP" altLang="en-US" dirty="0"/>
              <a:t>取り出し順序を制限する</a:t>
            </a:r>
            <a:endParaRPr kumimoji="1" lang="ja-JP" altLang="en-US" dirty="0"/>
          </a:p>
        </p:txBody>
      </p:sp>
      <p:sp>
        <p:nvSpPr>
          <p:cNvPr id="4" name="楕円 3">
            <a:extLst>
              <a:ext uri="{FF2B5EF4-FFF2-40B4-BE49-F238E27FC236}">
                <a16:creationId xmlns:a16="http://schemas.microsoft.com/office/drawing/2014/main" id="{065C4B59-2308-4F76-8B7C-059B9CE21E32}"/>
              </a:ext>
            </a:extLst>
          </p:cNvPr>
          <p:cNvSpPr/>
          <p:nvPr/>
        </p:nvSpPr>
        <p:spPr>
          <a:xfrm>
            <a:off x="1777823" y="5387277"/>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1</a:t>
            </a:r>
            <a:endParaRPr kumimoji="1" lang="ja-JP" altLang="en-US" sz="3200" dirty="0"/>
          </a:p>
        </p:txBody>
      </p:sp>
      <p:sp>
        <p:nvSpPr>
          <p:cNvPr id="5" name="楕円 4">
            <a:extLst>
              <a:ext uri="{FF2B5EF4-FFF2-40B4-BE49-F238E27FC236}">
                <a16:creationId xmlns:a16="http://schemas.microsoft.com/office/drawing/2014/main" id="{84DFAE81-B353-484F-8D6D-73BFA84984A7}"/>
              </a:ext>
            </a:extLst>
          </p:cNvPr>
          <p:cNvSpPr/>
          <p:nvPr/>
        </p:nvSpPr>
        <p:spPr>
          <a:xfrm>
            <a:off x="5949158" y="5037824"/>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3</a:t>
            </a:r>
            <a:endParaRPr kumimoji="1" lang="ja-JP" altLang="en-US" sz="3200" dirty="0"/>
          </a:p>
        </p:txBody>
      </p:sp>
      <p:sp>
        <p:nvSpPr>
          <p:cNvPr id="6" name="楕円 5">
            <a:extLst>
              <a:ext uri="{FF2B5EF4-FFF2-40B4-BE49-F238E27FC236}">
                <a16:creationId xmlns:a16="http://schemas.microsoft.com/office/drawing/2014/main" id="{164D2E64-5465-4A7C-80DE-53306A5345D2}"/>
              </a:ext>
            </a:extLst>
          </p:cNvPr>
          <p:cNvSpPr/>
          <p:nvPr/>
        </p:nvSpPr>
        <p:spPr>
          <a:xfrm>
            <a:off x="1767523" y="3761045"/>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2</a:t>
            </a:r>
            <a:endParaRPr kumimoji="1" lang="ja-JP" altLang="en-US" sz="3200" dirty="0"/>
          </a:p>
        </p:txBody>
      </p:sp>
      <p:sp>
        <p:nvSpPr>
          <p:cNvPr id="7" name="楕円 6">
            <a:extLst>
              <a:ext uri="{FF2B5EF4-FFF2-40B4-BE49-F238E27FC236}">
                <a16:creationId xmlns:a16="http://schemas.microsoft.com/office/drawing/2014/main" id="{3ECE1598-A9E3-4B42-936F-E1CECB605250}"/>
              </a:ext>
            </a:extLst>
          </p:cNvPr>
          <p:cNvSpPr/>
          <p:nvPr/>
        </p:nvSpPr>
        <p:spPr>
          <a:xfrm>
            <a:off x="1767523" y="2947929"/>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4</a:t>
            </a:r>
            <a:endParaRPr kumimoji="1" lang="ja-JP" altLang="en-US" sz="3200" dirty="0"/>
          </a:p>
        </p:txBody>
      </p:sp>
      <p:sp>
        <p:nvSpPr>
          <p:cNvPr id="8" name="楕円 7">
            <a:extLst>
              <a:ext uri="{FF2B5EF4-FFF2-40B4-BE49-F238E27FC236}">
                <a16:creationId xmlns:a16="http://schemas.microsoft.com/office/drawing/2014/main" id="{CD59C8C6-7BFB-4F79-BE91-D9C31E07F22B}"/>
              </a:ext>
            </a:extLst>
          </p:cNvPr>
          <p:cNvSpPr/>
          <p:nvPr/>
        </p:nvSpPr>
        <p:spPr>
          <a:xfrm>
            <a:off x="9181072" y="500656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10</a:t>
            </a:r>
            <a:endParaRPr kumimoji="1" lang="ja-JP" altLang="en-US" sz="2400" dirty="0"/>
          </a:p>
        </p:txBody>
      </p:sp>
      <p:sp>
        <p:nvSpPr>
          <p:cNvPr id="9" name="楕円 8">
            <a:extLst>
              <a:ext uri="{FF2B5EF4-FFF2-40B4-BE49-F238E27FC236}">
                <a16:creationId xmlns:a16="http://schemas.microsoft.com/office/drawing/2014/main" id="{F42C410B-8C9B-4642-A7E7-1490A9A6B3F9}"/>
              </a:ext>
            </a:extLst>
          </p:cNvPr>
          <p:cNvSpPr/>
          <p:nvPr/>
        </p:nvSpPr>
        <p:spPr>
          <a:xfrm>
            <a:off x="6759145" y="5037824"/>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5</a:t>
            </a:r>
            <a:endParaRPr kumimoji="1" lang="ja-JP" altLang="en-US" sz="3200" dirty="0"/>
          </a:p>
        </p:txBody>
      </p:sp>
      <p:sp>
        <p:nvSpPr>
          <p:cNvPr id="10" name="楕円 9">
            <a:extLst>
              <a:ext uri="{FF2B5EF4-FFF2-40B4-BE49-F238E27FC236}">
                <a16:creationId xmlns:a16="http://schemas.microsoft.com/office/drawing/2014/main" id="{5C9F514D-B25E-4745-A960-C8CA9BD3DCAC}"/>
              </a:ext>
            </a:extLst>
          </p:cNvPr>
          <p:cNvSpPr/>
          <p:nvPr/>
        </p:nvSpPr>
        <p:spPr>
          <a:xfrm>
            <a:off x="8373763" y="5026685"/>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7</a:t>
            </a:r>
            <a:endParaRPr kumimoji="1" lang="ja-JP" altLang="en-US" sz="3200" dirty="0"/>
          </a:p>
        </p:txBody>
      </p:sp>
      <p:sp>
        <p:nvSpPr>
          <p:cNvPr id="12" name="楕円 11">
            <a:extLst>
              <a:ext uri="{FF2B5EF4-FFF2-40B4-BE49-F238E27FC236}">
                <a16:creationId xmlns:a16="http://schemas.microsoft.com/office/drawing/2014/main" id="{91F7F9A1-CED5-410A-AD84-E888E19655A6}"/>
              </a:ext>
            </a:extLst>
          </p:cNvPr>
          <p:cNvSpPr/>
          <p:nvPr/>
        </p:nvSpPr>
        <p:spPr>
          <a:xfrm>
            <a:off x="1772673" y="4574161"/>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6</a:t>
            </a:r>
            <a:endParaRPr kumimoji="1" lang="ja-JP" altLang="en-US" sz="3200" dirty="0"/>
          </a:p>
        </p:txBody>
      </p:sp>
      <p:sp>
        <p:nvSpPr>
          <p:cNvPr id="13" name="楕円 12">
            <a:extLst>
              <a:ext uri="{FF2B5EF4-FFF2-40B4-BE49-F238E27FC236}">
                <a16:creationId xmlns:a16="http://schemas.microsoft.com/office/drawing/2014/main" id="{7E5FA663-F4C8-48A3-A2F3-CFD1061F1AB3}"/>
              </a:ext>
            </a:extLst>
          </p:cNvPr>
          <p:cNvSpPr/>
          <p:nvPr/>
        </p:nvSpPr>
        <p:spPr>
          <a:xfrm>
            <a:off x="7566454" y="5026685"/>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9</a:t>
            </a:r>
            <a:endParaRPr kumimoji="1" lang="ja-JP" altLang="en-US" sz="3200" dirty="0"/>
          </a:p>
        </p:txBody>
      </p:sp>
      <p:grpSp>
        <p:nvGrpSpPr>
          <p:cNvPr id="17" name="グループ化 16">
            <a:extLst>
              <a:ext uri="{FF2B5EF4-FFF2-40B4-BE49-F238E27FC236}">
                <a16:creationId xmlns:a16="http://schemas.microsoft.com/office/drawing/2014/main" id="{37C508C1-4395-413B-A05A-50E040E959BF}"/>
              </a:ext>
            </a:extLst>
          </p:cNvPr>
          <p:cNvGrpSpPr/>
          <p:nvPr/>
        </p:nvGrpSpPr>
        <p:grpSpPr>
          <a:xfrm>
            <a:off x="1424629" y="2271456"/>
            <a:ext cx="1534298" cy="3928938"/>
            <a:chOff x="838200" y="3016251"/>
            <a:chExt cx="1534298" cy="3631173"/>
          </a:xfrm>
        </p:grpSpPr>
        <p:sp>
          <p:nvSpPr>
            <p:cNvPr id="14" name="正方形/長方形 13">
              <a:extLst>
                <a:ext uri="{FF2B5EF4-FFF2-40B4-BE49-F238E27FC236}">
                  <a16:creationId xmlns:a16="http://schemas.microsoft.com/office/drawing/2014/main" id="{CF57946A-C54D-4144-8D4D-B37F423F331E}"/>
                </a:ext>
              </a:extLst>
            </p:cNvPr>
            <p:cNvSpPr/>
            <p:nvPr/>
          </p:nvSpPr>
          <p:spPr>
            <a:xfrm>
              <a:off x="906161" y="3417042"/>
              <a:ext cx="1334530" cy="323038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0F88FFEE-F878-4C8A-BB52-955A2FBE8876}"/>
                </a:ext>
              </a:extLst>
            </p:cNvPr>
            <p:cNvSpPr/>
            <p:nvPr/>
          </p:nvSpPr>
          <p:spPr>
            <a:xfrm>
              <a:off x="838200" y="3016251"/>
              <a:ext cx="1534298" cy="4065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 name="グループ化 22">
            <a:extLst>
              <a:ext uri="{FF2B5EF4-FFF2-40B4-BE49-F238E27FC236}">
                <a16:creationId xmlns:a16="http://schemas.microsoft.com/office/drawing/2014/main" id="{68629CC2-5232-4EAF-94C6-EA9B98289A36}"/>
              </a:ext>
            </a:extLst>
          </p:cNvPr>
          <p:cNvGrpSpPr/>
          <p:nvPr/>
        </p:nvGrpSpPr>
        <p:grpSpPr>
          <a:xfrm>
            <a:off x="5327435" y="4631266"/>
            <a:ext cx="5285347" cy="1569127"/>
            <a:chOff x="5117136" y="1937965"/>
            <a:chExt cx="4245941" cy="1569127"/>
          </a:xfrm>
        </p:grpSpPr>
        <p:grpSp>
          <p:nvGrpSpPr>
            <p:cNvPr id="19" name="グループ化 18">
              <a:extLst>
                <a:ext uri="{FF2B5EF4-FFF2-40B4-BE49-F238E27FC236}">
                  <a16:creationId xmlns:a16="http://schemas.microsoft.com/office/drawing/2014/main" id="{FCC134BB-7D1D-44C5-86B8-651C0C3A3894}"/>
                </a:ext>
              </a:extLst>
            </p:cNvPr>
            <p:cNvGrpSpPr/>
            <p:nvPr/>
          </p:nvGrpSpPr>
          <p:grpSpPr>
            <a:xfrm rot="5400000">
              <a:off x="6631459" y="775474"/>
              <a:ext cx="1534298" cy="3928938"/>
              <a:chOff x="838200" y="3016251"/>
              <a:chExt cx="1534298" cy="3631173"/>
            </a:xfrm>
          </p:grpSpPr>
          <p:sp>
            <p:nvSpPr>
              <p:cNvPr id="20" name="正方形/長方形 19">
                <a:extLst>
                  <a:ext uri="{FF2B5EF4-FFF2-40B4-BE49-F238E27FC236}">
                    <a16:creationId xmlns:a16="http://schemas.microsoft.com/office/drawing/2014/main" id="{EEA14636-BB47-49FC-96C8-54BD1BFE67BC}"/>
                  </a:ext>
                </a:extLst>
              </p:cNvPr>
              <p:cNvSpPr/>
              <p:nvPr/>
            </p:nvSpPr>
            <p:spPr>
              <a:xfrm>
                <a:off x="906161" y="3417042"/>
                <a:ext cx="1334530" cy="323038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3F6FE320-1733-4043-A861-901CC35A805D}"/>
                  </a:ext>
                </a:extLst>
              </p:cNvPr>
              <p:cNvSpPr/>
              <p:nvPr/>
            </p:nvSpPr>
            <p:spPr>
              <a:xfrm>
                <a:off x="838200" y="3016251"/>
                <a:ext cx="1534298" cy="4065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2" name="正方形/長方形 21">
              <a:extLst>
                <a:ext uri="{FF2B5EF4-FFF2-40B4-BE49-F238E27FC236}">
                  <a16:creationId xmlns:a16="http://schemas.microsoft.com/office/drawing/2014/main" id="{99207733-9A96-46F8-9130-CF76D2392D49}"/>
                </a:ext>
              </a:extLst>
            </p:cNvPr>
            <p:cNvSpPr/>
            <p:nvPr/>
          </p:nvSpPr>
          <p:spPr>
            <a:xfrm rot="5400000">
              <a:off x="4569936" y="2485165"/>
              <a:ext cx="1534298" cy="439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9" name="矢印: 下カーブ 28">
            <a:extLst>
              <a:ext uri="{FF2B5EF4-FFF2-40B4-BE49-F238E27FC236}">
                <a16:creationId xmlns:a16="http://schemas.microsoft.com/office/drawing/2014/main" id="{3EF2983F-8993-4EEE-8EDD-DC42B90595C7}"/>
              </a:ext>
            </a:extLst>
          </p:cNvPr>
          <p:cNvSpPr/>
          <p:nvPr/>
        </p:nvSpPr>
        <p:spPr>
          <a:xfrm rot="1770398">
            <a:off x="1226493" y="2162868"/>
            <a:ext cx="1070919" cy="433657"/>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
        <p:nvSpPr>
          <p:cNvPr id="30" name="矢印: 下カーブ 29">
            <a:extLst>
              <a:ext uri="{FF2B5EF4-FFF2-40B4-BE49-F238E27FC236}">
                <a16:creationId xmlns:a16="http://schemas.microsoft.com/office/drawing/2014/main" id="{1592B33C-7055-4516-99F9-AD010802B81F}"/>
              </a:ext>
            </a:extLst>
          </p:cNvPr>
          <p:cNvSpPr/>
          <p:nvPr/>
        </p:nvSpPr>
        <p:spPr>
          <a:xfrm rot="19726594">
            <a:off x="2144069" y="2095878"/>
            <a:ext cx="1070919" cy="433657"/>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
        <p:nvSpPr>
          <p:cNvPr id="31" name="テキスト ボックス 30">
            <a:extLst>
              <a:ext uri="{FF2B5EF4-FFF2-40B4-BE49-F238E27FC236}">
                <a16:creationId xmlns:a16="http://schemas.microsoft.com/office/drawing/2014/main" id="{CB7CEACF-B99D-4122-AE21-AE145425CEBC}"/>
              </a:ext>
            </a:extLst>
          </p:cNvPr>
          <p:cNvSpPr txBox="1"/>
          <p:nvPr/>
        </p:nvSpPr>
        <p:spPr>
          <a:xfrm>
            <a:off x="605134" y="2491404"/>
            <a:ext cx="735736" cy="646331"/>
          </a:xfrm>
          <a:prstGeom prst="rect">
            <a:avLst/>
          </a:prstGeom>
          <a:noFill/>
        </p:spPr>
        <p:txBody>
          <a:bodyPr wrap="square" rtlCol="0">
            <a:spAutoFit/>
          </a:bodyPr>
          <a:lstStyle/>
          <a:p>
            <a:r>
              <a:rPr kumimoji="1" lang="ja-JP" altLang="en-US" sz="3600" dirty="0"/>
              <a:t>入</a:t>
            </a:r>
          </a:p>
        </p:txBody>
      </p:sp>
      <p:sp>
        <p:nvSpPr>
          <p:cNvPr id="32" name="テキスト ボックス 31">
            <a:extLst>
              <a:ext uri="{FF2B5EF4-FFF2-40B4-BE49-F238E27FC236}">
                <a16:creationId xmlns:a16="http://schemas.microsoft.com/office/drawing/2014/main" id="{408CADE4-2317-4B21-81DD-DE4174133B05}"/>
              </a:ext>
            </a:extLst>
          </p:cNvPr>
          <p:cNvSpPr txBox="1"/>
          <p:nvPr/>
        </p:nvSpPr>
        <p:spPr>
          <a:xfrm>
            <a:off x="3110647" y="2538648"/>
            <a:ext cx="636554" cy="646331"/>
          </a:xfrm>
          <a:prstGeom prst="rect">
            <a:avLst/>
          </a:prstGeom>
          <a:noFill/>
        </p:spPr>
        <p:txBody>
          <a:bodyPr wrap="square" rtlCol="0">
            <a:spAutoFit/>
          </a:bodyPr>
          <a:lstStyle/>
          <a:p>
            <a:r>
              <a:rPr kumimoji="1" lang="ja-JP" altLang="en-US" sz="3600" dirty="0"/>
              <a:t>出</a:t>
            </a:r>
          </a:p>
        </p:txBody>
      </p:sp>
      <p:sp>
        <p:nvSpPr>
          <p:cNvPr id="35" name="矢印: 右 34">
            <a:extLst>
              <a:ext uri="{FF2B5EF4-FFF2-40B4-BE49-F238E27FC236}">
                <a16:creationId xmlns:a16="http://schemas.microsoft.com/office/drawing/2014/main" id="{23381247-FD2F-4787-866B-3E2789775291}"/>
              </a:ext>
            </a:extLst>
          </p:cNvPr>
          <p:cNvSpPr/>
          <p:nvPr/>
        </p:nvSpPr>
        <p:spPr>
          <a:xfrm>
            <a:off x="4787619" y="5085377"/>
            <a:ext cx="1021543" cy="626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右 35">
            <a:extLst>
              <a:ext uri="{FF2B5EF4-FFF2-40B4-BE49-F238E27FC236}">
                <a16:creationId xmlns:a16="http://schemas.microsoft.com/office/drawing/2014/main" id="{DAA88C76-631F-423F-8743-3DE5A805861B}"/>
              </a:ext>
            </a:extLst>
          </p:cNvPr>
          <p:cNvSpPr/>
          <p:nvPr/>
        </p:nvSpPr>
        <p:spPr>
          <a:xfrm>
            <a:off x="10361735" y="5073407"/>
            <a:ext cx="1021543" cy="626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ボックス 36">
            <a:extLst>
              <a:ext uri="{FF2B5EF4-FFF2-40B4-BE49-F238E27FC236}">
                <a16:creationId xmlns:a16="http://schemas.microsoft.com/office/drawing/2014/main" id="{5B1DFC15-48BB-4218-BEFF-6FC6BB2D9B83}"/>
              </a:ext>
            </a:extLst>
          </p:cNvPr>
          <p:cNvSpPr txBox="1"/>
          <p:nvPr/>
        </p:nvSpPr>
        <p:spPr>
          <a:xfrm>
            <a:off x="4061788" y="5125422"/>
            <a:ext cx="735736" cy="646331"/>
          </a:xfrm>
          <a:prstGeom prst="rect">
            <a:avLst/>
          </a:prstGeom>
          <a:noFill/>
        </p:spPr>
        <p:txBody>
          <a:bodyPr wrap="square" rtlCol="0">
            <a:spAutoFit/>
          </a:bodyPr>
          <a:lstStyle/>
          <a:p>
            <a:r>
              <a:rPr kumimoji="1" lang="ja-JP" altLang="en-US" sz="3600" dirty="0"/>
              <a:t>入</a:t>
            </a:r>
          </a:p>
        </p:txBody>
      </p:sp>
      <p:sp>
        <p:nvSpPr>
          <p:cNvPr id="38" name="テキスト ボックス 37">
            <a:extLst>
              <a:ext uri="{FF2B5EF4-FFF2-40B4-BE49-F238E27FC236}">
                <a16:creationId xmlns:a16="http://schemas.microsoft.com/office/drawing/2014/main" id="{94C87EEB-029C-47FC-A736-6506C6A0A0A1}"/>
              </a:ext>
            </a:extLst>
          </p:cNvPr>
          <p:cNvSpPr txBox="1"/>
          <p:nvPr/>
        </p:nvSpPr>
        <p:spPr>
          <a:xfrm>
            <a:off x="11438356" y="5065122"/>
            <a:ext cx="636554" cy="646331"/>
          </a:xfrm>
          <a:prstGeom prst="rect">
            <a:avLst/>
          </a:prstGeom>
          <a:noFill/>
        </p:spPr>
        <p:txBody>
          <a:bodyPr wrap="square" rtlCol="0">
            <a:spAutoFit/>
          </a:bodyPr>
          <a:lstStyle/>
          <a:p>
            <a:r>
              <a:rPr kumimoji="1" lang="ja-JP" altLang="en-US" sz="3600" dirty="0"/>
              <a:t>出</a:t>
            </a:r>
          </a:p>
        </p:txBody>
      </p:sp>
      <p:sp>
        <p:nvSpPr>
          <p:cNvPr id="40" name="テキスト ボックス 39">
            <a:extLst>
              <a:ext uri="{FF2B5EF4-FFF2-40B4-BE49-F238E27FC236}">
                <a16:creationId xmlns:a16="http://schemas.microsoft.com/office/drawing/2014/main" id="{3DFFDEF4-58A7-4108-B369-5CDAA518382E}"/>
              </a:ext>
            </a:extLst>
          </p:cNvPr>
          <p:cNvSpPr txBox="1"/>
          <p:nvPr/>
        </p:nvSpPr>
        <p:spPr>
          <a:xfrm>
            <a:off x="3747201" y="1691550"/>
            <a:ext cx="2441694" cy="769441"/>
          </a:xfrm>
          <a:prstGeom prst="rect">
            <a:avLst/>
          </a:prstGeom>
          <a:noFill/>
        </p:spPr>
        <p:txBody>
          <a:bodyPr wrap="none" rtlCol="0">
            <a:spAutoFit/>
          </a:bodyPr>
          <a:lstStyle/>
          <a:p>
            <a:r>
              <a:rPr kumimoji="1" lang="ja-JP" altLang="en-US" sz="4400" dirty="0"/>
              <a:t>スタック</a:t>
            </a:r>
          </a:p>
        </p:txBody>
      </p:sp>
      <p:sp>
        <p:nvSpPr>
          <p:cNvPr id="41" name="テキスト ボックス 40">
            <a:extLst>
              <a:ext uri="{FF2B5EF4-FFF2-40B4-BE49-F238E27FC236}">
                <a16:creationId xmlns:a16="http://schemas.microsoft.com/office/drawing/2014/main" id="{98249419-E400-4B8B-8164-71083672F5AD}"/>
              </a:ext>
            </a:extLst>
          </p:cNvPr>
          <p:cNvSpPr txBox="1"/>
          <p:nvPr/>
        </p:nvSpPr>
        <p:spPr>
          <a:xfrm>
            <a:off x="9264456" y="3683312"/>
            <a:ext cx="1877437" cy="769441"/>
          </a:xfrm>
          <a:prstGeom prst="rect">
            <a:avLst/>
          </a:prstGeom>
          <a:noFill/>
        </p:spPr>
        <p:txBody>
          <a:bodyPr wrap="none" rtlCol="0">
            <a:spAutoFit/>
          </a:bodyPr>
          <a:lstStyle/>
          <a:p>
            <a:r>
              <a:rPr kumimoji="1" lang="ja-JP" altLang="en-US" sz="4400" dirty="0"/>
              <a:t>キュー</a:t>
            </a:r>
          </a:p>
        </p:txBody>
      </p:sp>
    </p:spTree>
    <p:extLst>
      <p:ext uri="{BB962C8B-B14F-4D97-AF65-F5344CB8AC3E}">
        <p14:creationId xmlns:p14="http://schemas.microsoft.com/office/powerpoint/2010/main" val="333993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122AF-A902-4052-BC6D-87AE42390A52}"/>
              </a:ext>
            </a:extLst>
          </p:cNvPr>
          <p:cNvSpPr>
            <a:spLocks noGrp="1"/>
          </p:cNvSpPr>
          <p:nvPr>
            <p:ph type="title"/>
          </p:nvPr>
        </p:nvSpPr>
        <p:spPr/>
        <p:txBody>
          <a:bodyPr/>
          <a:lstStyle/>
          <a:p>
            <a:r>
              <a:rPr kumimoji="1" lang="ja-JP" altLang="en-US" dirty="0"/>
              <a:t>アルゴリズム</a:t>
            </a:r>
          </a:p>
        </p:txBody>
      </p:sp>
      <p:sp>
        <p:nvSpPr>
          <p:cNvPr id="3" name="コンテンツ プレースホルダー 2">
            <a:extLst>
              <a:ext uri="{FF2B5EF4-FFF2-40B4-BE49-F238E27FC236}">
                <a16:creationId xmlns:a16="http://schemas.microsoft.com/office/drawing/2014/main" id="{C105F8D1-496B-4605-B220-514B6795426A}"/>
              </a:ext>
            </a:extLst>
          </p:cNvPr>
          <p:cNvSpPr>
            <a:spLocks noGrp="1"/>
          </p:cNvSpPr>
          <p:nvPr>
            <p:ph idx="1"/>
          </p:nvPr>
        </p:nvSpPr>
        <p:spPr/>
        <p:txBody>
          <a:bodyPr/>
          <a:lstStyle/>
          <a:p>
            <a:r>
              <a:rPr kumimoji="1" lang="ja-JP" altLang="en-US" dirty="0"/>
              <a:t>ある問題を解決するための、有限回の操作で終わる手順</a:t>
            </a:r>
            <a:endParaRPr kumimoji="1" lang="en-US" altLang="ja-JP" dirty="0"/>
          </a:p>
          <a:p>
            <a:endParaRPr kumimoji="1" lang="en-US" altLang="ja-JP" dirty="0"/>
          </a:p>
          <a:p>
            <a:r>
              <a:rPr lang="ja-JP" altLang="en-US" dirty="0"/>
              <a:t>競プロの問題を解く </a:t>
            </a:r>
            <a:r>
              <a:rPr lang="en-US" altLang="ja-JP" dirty="0"/>
              <a:t>= </a:t>
            </a:r>
            <a:r>
              <a:rPr lang="ja-JP" altLang="en-US" dirty="0"/>
              <a:t>アルゴリズムを作っている、 と言える</a:t>
            </a:r>
            <a:endParaRPr lang="en-US" altLang="ja-JP" dirty="0"/>
          </a:p>
          <a:p>
            <a:r>
              <a:rPr kumimoji="1" lang="ja-JP" altLang="en-US" dirty="0"/>
              <a:t>有名なアルゴリズムがたくさんあって、それを競プロで利用したりアレンジしたりすることがよくある</a:t>
            </a:r>
            <a:endParaRPr kumimoji="1" lang="en-US" altLang="ja-JP" dirty="0"/>
          </a:p>
          <a:p>
            <a:pPr>
              <a:buFont typeface="Wingdings" panose="05000000000000000000" pitchFamily="2" charset="2"/>
              <a:buChar char="Ø"/>
            </a:pPr>
            <a:r>
              <a:rPr lang="ja-JP" altLang="en-US" dirty="0"/>
              <a:t>ダイクストラ法、二分探索法、ユークリッドの互除法、繰り返し二乗法、フォード・ファルカーソンのアルゴリズム、クラスカル法、等々</a:t>
            </a:r>
            <a:endParaRPr kumimoji="1" lang="en-US" altLang="ja-JP" dirty="0"/>
          </a:p>
        </p:txBody>
      </p:sp>
    </p:spTree>
    <p:extLst>
      <p:ext uri="{BB962C8B-B14F-4D97-AF65-F5344CB8AC3E}">
        <p14:creationId xmlns:p14="http://schemas.microsoft.com/office/powerpoint/2010/main" val="386307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082853-FB41-402E-ADDE-CCE4D6B888BC}"/>
              </a:ext>
            </a:extLst>
          </p:cNvPr>
          <p:cNvSpPr>
            <a:spLocks noGrp="1"/>
          </p:cNvSpPr>
          <p:nvPr>
            <p:ph type="title"/>
          </p:nvPr>
        </p:nvSpPr>
        <p:spPr/>
        <p:txBody>
          <a:bodyPr/>
          <a:lstStyle/>
          <a:p>
            <a:r>
              <a:rPr kumimoji="1" lang="en-US" altLang="ja-JP" dirty="0"/>
              <a:t>STL</a:t>
            </a:r>
            <a:r>
              <a:rPr lang="ja-JP" altLang="en-US" dirty="0"/>
              <a:t>・</a:t>
            </a:r>
            <a:r>
              <a:rPr kumimoji="1" lang="ja-JP" altLang="en-US" dirty="0"/>
              <a:t>テンプレート</a:t>
            </a:r>
          </a:p>
        </p:txBody>
      </p:sp>
      <p:sp>
        <p:nvSpPr>
          <p:cNvPr id="3" name="テキスト プレースホルダー 2">
            <a:extLst>
              <a:ext uri="{FF2B5EF4-FFF2-40B4-BE49-F238E27FC236}">
                <a16:creationId xmlns:a16="http://schemas.microsoft.com/office/drawing/2014/main" id="{4A81002E-87EB-45BB-B696-C03292877CCC}"/>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23977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B8742-7BC3-4716-800F-973F9E4D1776}"/>
              </a:ext>
            </a:extLst>
          </p:cNvPr>
          <p:cNvSpPr>
            <a:spLocks noGrp="1"/>
          </p:cNvSpPr>
          <p:nvPr>
            <p:ph type="title"/>
          </p:nvPr>
        </p:nvSpPr>
        <p:spPr/>
        <p:txBody>
          <a:bodyPr/>
          <a:lstStyle/>
          <a:p>
            <a:r>
              <a:rPr kumimoji="1" lang="en-US" altLang="ja-JP" dirty="0"/>
              <a:t>STL</a:t>
            </a:r>
            <a:r>
              <a:rPr kumimoji="1" lang="ja-JP" altLang="en-US" dirty="0"/>
              <a:t>とは</a:t>
            </a:r>
          </a:p>
        </p:txBody>
      </p:sp>
      <p:sp>
        <p:nvSpPr>
          <p:cNvPr id="3" name="コンテンツ プレースホルダー 2">
            <a:extLst>
              <a:ext uri="{FF2B5EF4-FFF2-40B4-BE49-F238E27FC236}">
                <a16:creationId xmlns:a16="http://schemas.microsoft.com/office/drawing/2014/main" id="{37B381AB-264F-4DFB-B439-22CE307D9AD8}"/>
              </a:ext>
            </a:extLst>
          </p:cNvPr>
          <p:cNvSpPr>
            <a:spLocks noGrp="1"/>
          </p:cNvSpPr>
          <p:nvPr>
            <p:ph idx="1"/>
          </p:nvPr>
        </p:nvSpPr>
        <p:spPr/>
        <p:txBody>
          <a:bodyPr/>
          <a:lstStyle/>
          <a:p>
            <a:r>
              <a:rPr kumimoji="1" lang="en-US" altLang="ja-JP" dirty="0"/>
              <a:t>Standard Template Library</a:t>
            </a:r>
            <a:r>
              <a:rPr kumimoji="1" lang="ja-JP" altLang="en-US" dirty="0"/>
              <a:t>の略。便利なクラスや関数の集まり</a:t>
            </a:r>
            <a:endParaRPr kumimoji="1" lang="en-US" altLang="ja-JP" dirty="0"/>
          </a:p>
          <a:p>
            <a:r>
              <a:rPr lang="ja-JP" altLang="en-US" dirty="0"/>
              <a:t>データ構造を管理するクラスを特に「コンテナ」という</a:t>
            </a:r>
            <a:endParaRPr lang="en-US" altLang="ja-JP" dirty="0"/>
          </a:p>
          <a:p>
            <a:r>
              <a:rPr kumimoji="1" lang="ja-JP" altLang="en-US" b="1" dirty="0"/>
              <a:t>テンプレート</a:t>
            </a:r>
            <a:r>
              <a:rPr kumimoji="1" lang="ja-JP" altLang="en-US" dirty="0"/>
              <a:t>という</a:t>
            </a:r>
            <a:r>
              <a:rPr kumimoji="1" lang="en-US" altLang="ja-JP" dirty="0"/>
              <a:t>C++</a:t>
            </a:r>
            <a:r>
              <a:rPr kumimoji="1" lang="ja-JP" altLang="en-US" dirty="0"/>
              <a:t>の言語機能を用いて設計されている</a:t>
            </a:r>
            <a:endParaRPr kumimoji="1" lang="en-US" altLang="ja-JP" dirty="0"/>
          </a:p>
        </p:txBody>
      </p:sp>
    </p:spTree>
    <p:extLst>
      <p:ext uri="{BB962C8B-B14F-4D97-AF65-F5344CB8AC3E}">
        <p14:creationId xmlns:p14="http://schemas.microsoft.com/office/powerpoint/2010/main" val="417246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94794D-E475-480D-942E-692B92C2B499}"/>
              </a:ext>
            </a:extLst>
          </p:cNvPr>
          <p:cNvSpPr>
            <a:spLocks noGrp="1"/>
          </p:cNvSpPr>
          <p:nvPr>
            <p:ph type="title"/>
          </p:nvPr>
        </p:nvSpPr>
        <p:spPr/>
        <p:txBody>
          <a:bodyPr/>
          <a:lstStyle/>
          <a:p>
            <a:r>
              <a:rPr kumimoji="1" lang="ja-JP" altLang="en-US" dirty="0"/>
              <a:t>テンプレートとは</a:t>
            </a:r>
          </a:p>
        </p:txBody>
      </p:sp>
      <p:sp>
        <p:nvSpPr>
          <p:cNvPr id="3" name="コンテンツ プレースホルダー 2">
            <a:extLst>
              <a:ext uri="{FF2B5EF4-FFF2-40B4-BE49-F238E27FC236}">
                <a16:creationId xmlns:a16="http://schemas.microsoft.com/office/drawing/2014/main" id="{88615373-59F4-4B2F-850D-65919871AD18}"/>
              </a:ext>
            </a:extLst>
          </p:cNvPr>
          <p:cNvSpPr>
            <a:spLocks noGrp="1"/>
          </p:cNvSpPr>
          <p:nvPr>
            <p:ph idx="1"/>
          </p:nvPr>
        </p:nvSpPr>
        <p:spPr/>
        <p:txBody>
          <a:bodyPr/>
          <a:lstStyle/>
          <a:p>
            <a:r>
              <a:rPr kumimoji="1" lang="ja-JP" altLang="en-US" dirty="0"/>
              <a:t>型に依存しない関数やクラスを定義するための仕組み</a:t>
            </a:r>
          </a:p>
        </p:txBody>
      </p:sp>
      <p:sp>
        <p:nvSpPr>
          <p:cNvPr id="4" name="正方形/長方形 3">
            <a:extLst>
              <a:ext uri="{FF2B5EF4-FFF2-40B4-BE49-F238E27FC236}">
                <a16:creationId xmlns:a16="http://schemas.microsoft.com/office/drawing/2014/main" id="{B7A30C95-F4CF-4EF0-8D4A-7766CA78D1DA}"/>
              </a:ext>
            </a:extLst>
          </p:cNvPr>
          <p:cNvSpPr/>
          <p:nvPr/>
        </p:nvSpPr>
        <p:spPr>
          <a:xfrm>
            <a:off x="7432623" y="2970242"/>
            <a:ext cx="3802505" cy="2062103"/>
          </a:xfrm>
          <a:prstGeom prst="rect">
            <a:avLst/>
          </a:prstGeom>
          <a:ln w="57150">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r>
              <a:rPr lang="fr-FR" altLang="ja-JP" sz="3200" dirty="0">
                <a:solidFill>
                  <a:srgbClr val="000000"/>
                </a:solidFill>
                <a:latin typeface="Consolas" panose="020B0609020204030204" pitchFamily="49" charset="0"/>
              </a:rPr>
              <a:t>T sum(T x, T y)</a:t>
            </a:r>
          </a:p>
          <a:p>
            <a:r>
              <a:rPr lang="fr-FR" altLang="ja-JP" sz="3200" dirty="0">
                <a:solidFill>
                  <a:srgbClr val="000000"/>
                </a:solidFill>
                <a:latin typeface="Consolas" panose="020B0609020204030204" pitchFamily="49" charset="0"/>
              </a:rPr>
              <a:t>{</a:t>
            </a:r>
          </a:p>
          <a:p>
            <a:pPr lvl="1"/>
            <a:r>
              <a:rPr lang="fr-FR" altLang="ja-JP" sz="3200" dirty="0">
                <a:solidFill>
                  <a:srgbClr val="0000FF"/>
                </a:solidFill>
                <a:latin typeface="Consolas" panose="020B0609020204030204" pitchFamily="49" charset="0"/>
              </a:rPr>
              <a:t>return</a:t>
            </a:r>
            <a:r>
              <a:rPr lang="fr-FR" altLang="ja-JP" sz="3200" dirty="0">
                <a:solidFill>
                  <a:srgbClr val="000000"/>
                </a:solidFill>
                <a:latin typeface="Consolas" panose="020B0609020204030204" pitchFamily="49" charset="0"/>
              </a:rPr>
              <a:t> x + y;</a:t>
            </a:r>
          </a:p>
          <a:p>
            <a:r>
              <a:rPr lang="fr-FR" altLang="ja-JP" sz="3200" dirty="0">
                <a:solidFill>
                  <a:srgbClr val="000000"/>
                </a:solidFill>
                <a:latin typeface="Consolas" panose="020B0609020204030204" pitchFamily="49" charset="0"/>
              </a:rPr>
              <a:t>}</a:t>
            </a:r>
          </a:p>
        </p:txBody>
      </p:sp>
      <p:sp>
        <p:nvSpPr>
          <p:cNvPr id="6" name="正方形/長方形 5">
            <a:extLst>
              <a:ext uri="{FF2B5EF4-FFF2-40B4-BE49-F238E27FC236}">
                <a16:creationId xmlns:a16="http://schemas.microsoft.com/office/drawing/2014/main" id="{343B6F19-970E-4C0F-B13E-E9E23EAD4284}"/>
              </a:ext>
            </a:extLst>
          </p:cNvPr>
          <p:cNvSpPr/>
          <p:nvPr/>
        </p:nvSpPr>
        <p:spPr>
          <a:xfrm>
            <a:off x="956872" y="2431633"/>
            <a:ext cx="4049843"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sum(</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x,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y)</a:t>
            </a:r>
          </a:p>
          <a:p>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x + y;</a:t>
            </a:r>
          </a:p>
          <a:p>
            <a:r>
              <a:rPr lang="en-US" altLang="ja-JP" sz="2400" dirty="0">
                <a:solidFill>
                  <a:srgbClr val="000000"/>
                </a:solidFill>
                <a:latin typeface="Consolas" panose="020B0609020204030204" pitchFamily="49" charset="0"/>
              </a:rPr>
              <a:t>}</a:t>
            </a:r>
          </a:p>
        </p:txBody>
      </p:sp>
      <p:sp>
        <p:nvSpPr>
          <p:cNvPr id="7" name="正方形/長方形 6">
            <a:extLst>
              <a:ext uri="{FF2B5EF4-FFF2-40B4-BE49-F238E27FC236}">
                <a16:creationId xmlns:a16="http://schemas.microsoft.com/office/drawing/2014/main" id="{C2F50263-36A0-4013-B0E1-A16A42614428}"/>
              </a:ext>
            </a:extLst>
          </p:cNvPr>
          <p:cNvSpPr/>
          <p:nvPr/>
        </p:nvSpPr>
        <p:spPr>
          <a:xfrm>
            <a:off x="956872" y="4304298"/>
            <a:ext cx="5331502"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altLang="ja-JP" sz="2400" dirty="0">
                <a:solidFill>
                  <a:srgbClr val="0000FF"/>
                </a:solidFill>
                <a:latin typeface="Consolas" panose="020B0609020204030204" pitchFamily="49" charset="0"/>
              </a:rPr>
              <a:t>double</a:t>
            </a:r>
            <a:r>
              <a:rPr lang="fr-FR" altLang="ja-JP" sz="2400" dirty="0">
                <a:solidFill>
                  <a:srgbClr val="000000"/>
                </a:solidFill>
                <a:latin typeface="Consolas" panose="020B0609020204030204" pitchFamily="49" charset="0"/>
              </a:rPr>
              <a:t> sum(</a:t>
            </a:r>
            <a:r>
              <a:rPr lang="fr-FR" altLang="ja-JP" sz="2400" dirty="0">
                <a:solidFill>
                  <a:srgbClr val="0000FF"/>
                </a:solidFill>
                <a:latin typeface="Consolas" panose="020B0609020204030204" pitchFamily="49" charset="0"/>
              </a:rPr>
              <a:t>double</a:t>
            </a:r>
            <a:r>
              <a:rPr lang="fr-FR" altLang="ja-JP" sz="2400" dirty="0">
                <a:solidFill>
                  <a:srgbClr val="000000"/>
                </a:solidFill>
                <a:latin typeface="Consolas" panose="020B0609020204030204" pitchFamily="49" charset="0"/>
              </a:rPr>
              <a:t> x, </a:t>
            </a:r>
            <a:r>
              <a:rPr lang="fr-FR" altLang="ja-JP" sz="2400" dirty="0">
                <a:solidFill>
                  <a:srgbClr val="0000FF"/>
                </a:solidFill>
                <a:latin typeface="Consolas" panose="020B0609020204030204" pitchFamily="49" charset="0"/>
              </a:rPr>
              <a:t>double</a:t>
            </a:r>
            <a:r>
              <a:rPr lang="fr-FR" altLang="ja-JP" sz="2400" dirty="0">
                <a:solidFill>
                  <a:srgbClr val="000000"/>
                </a:solidFill>
                <a:latin typeface="Consolas" panose="020B0609020204030204" pitchFamily="49" charset="0"/>
              </a:rPr>
              <a:t> y)</a:t>
            </a:r>
          </a:p>
          <a:p>
            <a:r>
              <a:rPr lang="fr-FR" altLang="ja-JP" sz="2400" dirty="0">
                <a:solidFill>
                  <a:srgbClr val="000000"/>
                </a:solidFill>
                <a:latin typeface="Consolas" panose="020B0609020204030204" pitchFamily="49" charset="0"/>
              </a:rPr>
              <a:t>{</a:t>
            </a:r>
          </a:p>
          <a:p>
            <a:pPr lvl="1"/>
            <a:r>
              <a:rPr lang="fr-FR" altLang="ja-JP" sz="2400" dirty="0">
                <a:solidFill>
                  <a:srgbClr val="0000FF"/>
                </a:solidFill>
                <a:latin typeface="Consolas" panose="020B0609020204030204" pitchFamily="49" charset="0"/>
              </a:rPr>
              <a:t>return</a:t>
            </a:r>
            <a:r>
              <a:rPr lang="fr-FR" altLang="ja-JP" sz="2400" dirty="0">
                <a:solidFill>
                  <a:srgbClr val="000000"/>
                </a:solidFill>
                <a:latin typeface="Consolas" panose="020B0609020204030204" pitchFamily="49" charset="0"/>
              </a:rPr>
              <a:t> x + y;</a:t>
            </a:r>
          </a:p>
          <a:p>
            <a:r>
              <a:rPr lang="fr-FR" altLang="ja-JP" sz="2400" dirty="0">
                <a:solidFill>
                  <a:srgbClr val="000000"/>
                </a:solidFill>
                <a:latin typeface="Consolas" panose="020B0609020204030204" pitchFamily="49" charset="0"/>
              </a:rPr>
              <a:t>}</a:t>
            </a:r>
          </a:p>
        </p:txBody>
      </p:sp>
      <p:cxnSp>
        <p:nvCxnSpPr>
          <p:cNvPr id="9" name="直線矢印コネクタ 8">
            <a:extLst>
              <a:ext uri="{FF2B5EF4-FFF2-40B4-BE49-F238E27FC236}">
                <a16:creationId xmlns:a16="http://schemas.microsoft.com/office/drawing/2014/main" id="{DD150B4F-EB73-47A8-98E4-B78D0C4FA6BE}"/>
              </a:ext>
            </a:extLst>
          </p:cNvPr>
          <p:cNvCxnSpPr>
            <a:stCxn id="6" idx="3"/>
            <a:endCxn id="4" idx="1"/>
          </p:cNvCxnSpPr>
          <p:nvPr/>
        </p:nvCxnSpPr>
        <p:spPr>
          <a:xfrm>
            <a:off x="5006715" y="3216463"/>
            <a:ext cx="2425908" cy="7848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69996F8-7DBD-434A-BE6C-B0A5A14B099F}"/>
              </a:ext>
            </a:extLst>
          </p:cNvPr>
          <p:cNvCxnSpPr>
            <a:stCxn id="7" idx="3"/>
            <a:endCxn id="4" idx="1"/>
          </p:cNvCxnSpPr>
          <p:nvPr/>
        </p:nvCxnSpPr>
        <p:spPr>
          <a:xfrm flipV="1">
            <a:off x="6288374" y="4001294"/>
            <a:ext cx="1144249" cy="10878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A999B79C-F650-4CF5-AA04-945CB3070DD1}"/>
              </a:ext>
            </a:extLst>
          </p:cNvPr>
          <p:cNvSpPr txBox="1"/>
          <p:nvPr/>
        </p:nvSpPr>
        <p:spPr>
          <a:xfrm>
            <a:off x="6882983" y="5317038"/>
            <a:ext cx="4901784" cy="461665"/>
          </a:xfrm>
          <a:prstGeom prst="rect">
            <a:avLst/>
          </a:prstGeom>
          <a:noFill/>
        </p:spPr>
        <p:txBody>
          <a:bodyPr wrap="square" rtlCol="0">
            <a:spAutoFit/>
          </a:bodyPr>
          <a:lstStyle/>
          <a:p>
            <a:r>
              <a:rPr lang="en-US" altLang="ja-JP" sz="2400" dirty="0"/>
              <a:t>int </a:t>
            </a:r>
            <a:r>
              <a:rPr lang="ja-JP" altLang="en-US" sz="2400" dirty="0" err="1"/>
              <a:t>にも</a:t>
            </a:r>
            <a:r>
              <a:rPr lang="en-US" altLang="ja-JP" sz="2400" dirty="0"/>
              <a:t>double</a:t>
            </a:r>
            <a:r>
              <a:rPr lang="ja-JP" altLang="en-US" sz="2400" dirty="0" err="1"/>
              <a:t>にも</a:t>
            </a:r>
            <a:r>
              <a:rPr lang="ja-JP" altLang="en-US" sz="2400" dirty="0"/>
              <a:t>変化しうる型</a:t>
            </a:r>
            <a:r>
              <a:rPr lang="en-US" altLang="ja-JP" sz="2400" dirty="0"/>
              <a:t>T</a:t>
            </a:r>
            <a:endParaRPr kumimoji="1" lang="ja-JP" altLang="en-US" sz="2400" dirty="0"/>
          </a:p>
        </p:txBody>
      </p:sp>
    </p:spTree>
    <p:extLst>
      <p:ext uri="{BB962C8B-B14F-4D97-AF65-F5344CB8AC3E}">
        <p14:creationId xmlns:p14="http://schemas.microsoft.com/office/powerpoint/2010/main" val="220412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FD0494-688B-4B29-BFBA-5898AD456B0C}"/>
              </a:ext>
            </a:extLst>
          </p:cNvPr>
          <p:cNvSpPr>
            <a:spLocks noGrp="1"/>
          </p:cNvSpPr>
          <p:nvPr>
            <p:ph type="title"/>
          </p:nvPr>
        </p:nvSpPr>
        <p:spPr/>
        <p:txBody>
          <a:bodyPr/>
          <a:lstStyle/>
          <a:p>
            <a:r>
              <a:rPr kumimoji="1" lang="ja-JP" altLang="en-US" dirty="0"/>
              <a:t>テンプレートの文法</a:t>
            </a:r>
          </a:p>
        </p:txBody>
      </p:sp>
      <p:sp>
        <p:nvSpPr>
          <p:cNvPr id="3" name="コンテンツ プレースホルダー 2">
            <a:extLst>
              <a:ext uri="{FF2B5EF4-FFF2-40B4-BE49-F238E27FC236}">
                <a16:creationId xmlns:a16="http://schemas.microsoft.com/office/drawing/2014/main" id="{39B241C0-4161-4E64-A1A0-18762F48C6C5}"/>
              </a:ext>
            </a:extLst>
          </p:cNvPr>
          <p:cNvSpPr>
            <a:spLocks noGrp="1"/>
          </p:cNvSpPr>
          <p:nvPr>
            <p:ph idx="1"/>
          </p:nvPr>
        </p:nvSpPr>
        <p:spPr/>
        <p:txBody>
          <a:bodyPr/>
          <a:lstStyle/>
          <a:p>
            <a:r>
              <a:rPr kumimoji="1" lang="ja-JP" altLang="en-US" dirty="0"/>
              <a:t>関数呼び出し</a:t>
            </a:r>
            <a:r>
              <a:rPr kumimoji="1" lang="en-US" altLang="ja-JP" dirty="0"/>
              <a:t>:</a:t>
            </a:r>
          </a:p>
          <a:p>
            <a:pPr marL="0" indent="0" algn="ctr">
              <a:buNone/>
            </a:pPr>
            <a:r>
              <a:rPr lang="ja-JP" altLang="en-US" b="1" dirty="0">
                <a:solidFill>
                  <a:srgbClr val="000000"/>
                </a:solidFill>
                <a:latin typeface="Consolas" panose="020B0609020204030204" pitchFamily="49" charset="0"/>
              </a:rPr>
              <a:t>関数名</a:t>
            </a:r>
            <a:r>
              <a:rPr lang="en-US" altLang="ja-JP" b="1" dirty="0">
                <a:solidFill>
                  <a:srgbClr val="000000"/>
                </a:solidFill>
                <a:latin typeface="Consolas" panose="020B0609020204030204" pitchFamily="49" charset="0"/>
              </a:rPr>
              <a:t>&lt;</a:t>
            </a:r>
            <a:r>
              <a:rPr lang="ja-JP" altLang="en-US" b="1" dirty="0">
                <a:solidFill>
                  <a:srgbClr val="0000FF"/>
                </a:solidFill>
                <a:latin typeface="Consolas" panose="020B0609020204030204" pitchFamily="49" charset="0"/>
              </a:rPr>
              <a:t>型名</a:t>
            </a:r>
            <a:r>
              <a:rPr lang="en-US" altLang="ja-JP" b="1" dirty="0">
                <a:solidFill>
                  <a:srgbClr val="000000"/>
                </a:solidFill>
                <a:latin typeface="Consolas" panose="020B0609020204030204" pitchFamily="49" charset="0"/>
              </a:rPr>
              <a:t>&gt;(</a:t>
            </a:r>
            <a:r>
              <a:rPr lang="ja-JP" altLang="en-US" b="1" dirty="0">
                <a:solidFill>
                  <a:srgbClr val="09885A"/>
                </a:solidFill>
                <a:latin typeface="Consolas" panose="020B0609020204030204" pitchFamily="49" charset="0"/>
              </a:rPr>
              <a:t>引数</a:t>
            </a:r>
            <a:r>
              <a:rPr lang="en-US" altLang="ja-JP" b="1" dirty="0">
                <a:solidFill>
                  <a:srgbClr val="000000"/>
                </a:solidFill>
                <a:latin typeface="Consolas" panose="020B0609020204030204" pitchFamily="49" charset="0"/>
              </a:rPr>
              <a:t>)</a:t>
            </a:r>
          </a:p>
          <a:p>
            <a:endParaRPr lang="en-US" altLang="ja-JP" b="1" dirty="0">
              <a:solidFill>
                <a:srgbClr val="000000"/>
              </a:solidFill>
              <a:latin typeface="Consolas" panose="020B0609020204030204" pitchFamily="49" charset="0"/>
            </a:endParaRPr>
          </a:p>
          <a:p>
            <a:r>
              <a:rPr lang="ja-JP" altLang="en-US" dirty="0">
                <a:solidFill>
                  <a:srgbClr val="000000"/>
                </a:solidFill>
                <a:latin typeface="Consolas" panose="020B0609020204030204" pitchFamily="49" charset="0"/>
              </a:rPr>
              <a:t>インスタンス宣言</a:t>
            </a:r>
            <a:r>
              <a:rPr lang="en-US" altLang="ja-JP" dirty="0">
                <a:solidFill>
                  <a:srgbClr val="000000"/>
                </a:solidFill>
                <a:latin typeface="Consolas" panose="020B0609020204030204" pitchFamily="49" charset="0"/>
              </a:rPr>
              <a:t>:</a:t>
            </a:r>
          </a:p>
          <a:p>
            <a:pPr marL="0" indent="0" algn="ctr">
              <a:buNone/>
            </a:pPr>
            <a:r>
              <a:rPr lang="ja-JP" altLang="en-US" b="1" dirty="0">
                <a:solidFill>
                  <a:srgbClr val="000000"/>
                </a:solidFill>
                <a:latin typeface="Consolas" panose="020B0609020204030204" pitchFamily="49" charset="0"/>
              </a:rPr>
              <a:t>クラス名</a:t>
            </a:r>
            <a:r>
              <a:rPr lang="en-US" altLang="ja-JP" b="1" dirty="0">
                <a:solidFill>
                  <a:srgbClr val="000000"/>
                </a:solidFill>
                <a:latin typeface="Consolas" panose="020B0609020204030204" pitchFamily="49" charset="0"/>
              </a:rPr>
              <a:t>&lt;</a:t>
            </a:r>
            <a:r>
              <a:rPr lang="ja-JP" altLang="en-US" b="1" dirty="0">
                <a:solidFill>
                  <a:srgbClr val="0000FF"/>
                </a:solidFill>
                <a:latin typeface="Consolas" panose="020B0609020204030204" pitchFamily="49" charset="0"/>
              </a:rPr>
              <a:t>型名</a:t>
            </a:r>
            <a:r>
              <a:rPr lang="en-US" altLang="ja-JP" b="1" dirty="0">
                <a:solidFill>
                  <a:srgbClr val="000000"/>
                </a:solidFill>
                <a:latin typeface="Consolas" panose="020B0609020204030204" pitchFamily="49" charset="0"/>
              </a:rPr>
              <a:t>&gt; </a:t>
            </a:r>
            <a:r>
              <a:rPr lang="ja-JP" altLang="en-US" b="1" dirty="0">
                <a:solidFill>
                  <a:srgbClr val="000000"/>
                </a:solidFill>
                <a:latin typeface="Consolas" panose="020B0609020204030204" pitchFamily="49" charset="0"/>
              </a:rPr>
              <a:t>インスタンス名</a:t>
            </a:r>
            <a:r>
              <a:rPr lang="en-US" altLang="ja-JP" b="1" dirty="0">
                <a:solidFill>
                  <a:srgbClr val="000000"/>
                </a:solidFill>
                <a:latin typeface="Consolas" panose="020B0609020204030204" pitchFamily="49" charset="0"/>
              </a:rPr>
              <a:t>;</a:t>
            </a:r>
          </a:p>
          <a:p>
            <a:pPr marL="0" indent="0" algn="ctr">
              <a:buNone/>
            </a:pPr>
            <a:r>
              <a:rPr lang="ja-JP" altLang="en-US" b="1" dirty="0">
                <a:solidFill>
                  <a:srgbClr val="000000"/>
                </a:solidFill>
                <a:latin typeface="Consolas" panose="020B0609020204030204" pitchFamily="49" charset="0"/>
              </a:rPr>
              <a:t>クラス名</a:t>
            </a:r>
            <a:r>
              <a:rPr lang="en-US" altLang="ja-JP" b="1" dirty="0">
                <a:solidFill>
                  <a:srgbClr val="000000"/>
                </a:solidFill>
                <a:latin typeface="Consolas" panose="020B0609020204030204" pitchFamily="49" charset="0"/>
              </a:rPr>
              <a:t>&lt;</a:t>
            </a:r>
            <a:r>
              <a:rPr lang="ja-JP" altLang="en-US" b="1" dirty="0">
                <a:solidFill>
                  <a:srgbClr val="0000FF"/>
                </a:solidFill>
                <a:latin typeface="Consolas" panose="020B0609020204030204" pitchFamily="49" charset="0"/>
              </a:rPr>
              <a:t>型名</a:t>
            </a:r>
            <a:r>
              <a:rPr lang="en-US" altLang="ja-JP" b="1" dirty="0">
                <a:solidFill>
                  <a:srgbClr val="000000"/>
                </a:solidFill>
                <a:latin typeface="Consolas" panose="020B0609020204030204" pitchFamily="49" charset="0"/>
              </a:rPr>
              <a:t>&gt; </a:t>
            </a:r>
            <a:r>
              <a:rPr lang="ja-JP" altLang="en-US" b="1" dirty="0">
                <a:solidFill>
                  <a:srgbClr val="000000"/>
                </a:solidFill>
                <a:latin typeface="Consolas" panose="020B0609020204030204" pitchFamily="49" charset="0"/>
              </a:rPr>
              <a:t>インスタンス名</a:t>
            </a:r>
            <a:r>
              <a:rPr lang="en-US" altLang="ja-JP" b="1" dirty="0">
                <a:solidFill>
                  <a:srgbClr val="000000"/>
                </a:solidFill>
                <a:latin typeface="Consolas" panose="020B0609020204030204" pitchFamily="49" charset="0"/>
              </a:rPr>
              <a:t>(</a:t>
            </a:r>
            <a:r>
              <a:rPr lang="ja-JP" altLang="en-US" b="1" dirty="0">
                <a:solidFill>
                  <a:srgbClr val="000000"/>
                </a:solidFill>
                <a:latin typeface="Consolas" panose="020B0609020204030204" pitchFamily="49" charset="0"/>
              </a:rPr>
              <a:t>引数</a:t>
            </a:r>
            <a:r>
              <a:rPr lang="en-US" altLang="ja-JP" b="1" dirty="0">
                <a:solidFill>
                  <a:srgbClr val="000000"/>
                </a:solidFill>
                <a:latin typeface="Consolas" panose="020B0609020204030204" pitchFamily="49" charset="0"/>
              </a:rPr>
              <a:t>);</a:t>
            </a:r>
            <a:endParaRPr lang="en-US" altLang="ja-JP" dirty="0">
              <a:solidFill>
                <a:srgbClr val="000000"/>
              </a:solidFill>
              <a:latin typeface="Consolas" panose="020B0609020204030204" pitchFamily="49" charset="0"/>
            </a:endParaRPr>
          </a:p>
          <a:p>
            <a:pPr marL="0" indent="0" algn="ctr">
              <a:buNone/>
            </a:pPr>
            <a:endParaRPr lang="en-US" altLang="ja-JP" dirty="0">
              <a:solidFill>
                <a:srgbClr val="000000"/>
              </a:solidFill>
              <a:latin typeface="Consolas" panose="020B0609020204030204" pitchFamily="49" charset="0"/>
            </a:endParaRPr>
          </a:p>
          <a:p>
            <a:endParaRPr kumimoji="1" lang="ja-JP" altLang="en-US" dirty="0"/>
          </a:p>
        </p:txBody>
      </p:sp>
      <p:sp>
        <p:nvSpPr>
          <p:cNvPr id="4" name="四角形: 角を丸くする 3">
            <a:extLst>
              <a:ext uri="{FF2B5EF4-FFF2-40B4-BE49-F238E27FC236}">
                <a16:creationId xmlns:a16="http://schemas.microsoft.com/office/drawing/2014/main" id="{B355E53E-D671-4CCD-99D4-E228BF62D222}"/>
              </a:ext>
            </a:extLst>
          </p:cNvPr>
          <p:cNvSpPr/>
          <p:nvPr/>
        </p:nvSpPr>
        <p:spPr>
          <a:xfrm>
            <a:off x="2669059" y="3847070"/>
            <a:ext cx="6853881" cy="100501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181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CFAC3-99EF-40EC-A802-5C8AD6D72964}"/>
              </a:ext>
            </a:extLst>
          </p:cNvPr>
          <p:cNvSpPr>
            <a:spLocks noGrp="1"/>
          </p:cNvSpPr>
          <p:nvPr>
            <p:ph type="title"/>
          </p:nvPr>
        </p:nvSpPr>
        <p:spPr/>
        <p:txBody>
          <a:bodyPr/>
          <a:lstStyle/>
          <a:p>
            <a:r>
              <a:rPr kumimoji="1" lang="ja-JP" altLang="en-US" dirty="0"/>
              <a:t>クラス宣言例</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341F9D91-EF7D-488C-A697-AA1AC521A697}"/>
              </a:ext>
            </a:extLst>
          </p:cNvPr>
          <p:cNvSpPr>
            <a:spLocks noGrp="1"/>
          </p:cNvSpPr>
          <p:nvPr>
            <p:ph idx="1"/>
          </p:nvPr>
        </p:nvSpPr>
        <p:spPr/>
        <p:txBody>
          <a:bodyPr/>
          <a:lstStyle/>
          <a:p>
            <a:r>
              <a:rPr lang="en-US" altLang="ja-JP" dirty="0">
                <a:solidFill>
                  <a:srgbClr val="000000"/>
                </a:solidFill>
                <a:latin typeface="Consolas" panose="020B0609020204030204" pitchFamily="49" charset="0"/>
              </a:rPr>
              <a:t>vector&lt;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vi(</a:t>
            </a:r>
            <a:r>
              <a:rPr lang="en-US" altLang="ja-JP" dirty="0">
                <a:solidFill>
                  <a:srgbClr val="09885A"/>
                </a:solidFill>
                <a:latin typeface="Consolas" panose="020B0609020204030204" pitchFamily="49" charset="0"/>
              </a:rPr>
              <a:t>100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vector&lt;string&gt; vs(</a:t>
            </a:r>
            <a:r>
              <a:rPr lang="en-US" altLang="ja-JP" dirty="0">
                <a:solidFill>
                  <a:srgbClr val="09885A"/>
                </a:solidFill>
                <a:latin typeface="Consolas" panose="020B0609020204030204" pitchFamily="49" charset="0"/>
              </a:rPr>
              <a:t>100</a:t>
            </a:r>
            <a:r>
              <a:rPr lang="en-US" altLang="ja-JP" dirty="0">
                <a:solidFill>
                  <a:srgbClr val="000000"/>
                </a:solidFill>
                <a:latin typeface="Consolas" panose="020B0609020204030204" pitchFamily="49" charset="0"/>
              </a:rPr>
              <a:t>,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vector&lt;vector&lt;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&gt;&gt; </a:t>
            </a:r>
            <a:r>
              <a:rPr lang="en-US" altLang="ja-JP" dirty="0" err="1">
                <a:solidFill>
                  <a:srgbClr val="000000"/>
                </a:solidFill>
                <a:latin typeface="Consolas" panose="020B0609020204030204" pitchFamily="49" charset="0"/>
              </a:rPr>
              <a:t>vvi</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pair&lt;</a:t>
            </a:r>
            <a:r>
              <a:rPr lang="en-US" altLang="ja-JP" dirty="0">
                <a:solidFill>
                  <a:srgbClr val="0000FF"/>
                </a:solidFill>
                <a:latin typeface="Consolas" panose="020B0609020204030204" pitchFamily="49" charset="0"/>
              </a:rPr>
              <a:t>char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p;</a:t>
            </a:r>
          </a:p>
          <a:p>
            <a:r>
              <a:rPr lang="en-US" altLang="ja-JP" dirty="0">
                <a:solidFill>
                  <a:srgbClr val="000000"/>
                </a:solidFill>
                <a:latin typeface="Consolas" panose="020B0609020204030204" pitchFamily="49" charset="0"/>
              </a:rPr>
              <a:t>map&lt;string,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a:t>
            </a:r>
            <a:r>
              <a:rPr lang="en-US" altLang="ja-JP" dirty="0" err="1">
                <a:solidFill>
                  <a:srgbClr val="000000"/>
                </a:solidFill>
                <a:latin typeface="Consolas" panose="020B0609020204030204" pitchFamily="49" charset="0"/>
              </a:rPr>
              <a:t>mp</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queue&lt;pair&lt;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&gt;&gt; q;</a:t>
            </a:r>
          </a:p>
          <a:p>
            <a:r>
              <a:rPr lang="en-US" altLang="ja-JP" dirty="0">
                <a:solidFill>
                  <a:srgbClr val="000000"/>
                </a:solidFill>
                <a:latin typeface="Consolas" panose="020B0609020204030204" pitchFamily="49" charset="0"/>
              </a:rPr>
              <a:t>vector&lt;vector&lt;pair&lt;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&gt;&gt;&gt; g;</a:t>
            </a:r>
          </a:p>
          <a:p>
            <a:pPr marL="0" indent="0">
              <a:buNone/>
            </a:pPr>
            <a:endParaRPr kumimoji="1" lang="ja-JP" altLang="en-US" dirty="0"/>
          </a:p>
        </p:txBody>
      </p:sp>
      <p:sp>
        <p:nvSpPr>
          <p:cNvPr id="4" name="テキスト ボックス 3">
            <a:extLst>
              <a:ext uri="{FF2B5EF4-FFF2-40B4-BE49-F238E27FC236}">
                <a16:creationId xmlns:a16="http://schemas.microsoft.com/office/drawing/2014/main" id="{B1EC3103-6132-4803-8E10-CFF0654959D5}"/>
              </a:ext>
            </a:extLst>
          </p:cNvPr>
          <p:cNvSpPr txBox="1"/>
          <p:nvPr/>
        </p:nvSpPr>
        <p:spPr>
          <a:xfrm>
            <a:off x="8165990" y="4460682"/>
            <a:ext cx="3586038" cy="1938992"/>
          </a:xfrm>
          <a:prstGeom prst="rect">
            <a:avLst/>
          </a:prstGeom>
          <a:noFill/>
        </p:spPr>
        <p:txBody>
          <a:bodyPr wrap="square" rtlCol="0">
            <a:spAutoFit/>
          </a:bodyPr>
          <a:lstStyle/>
          <a:p>
            <a:r>
              <a:rPr lang="en-US" altLang="ja-JP" sz="2000" dirty="0"/>
              <a:t>※</a:t>
            </a:r>
            <a:r>
              <a:rPr lang="ja-JP" altLang="en-US" sz="2000" dirty="0"/>
              <a:t>古い</a:t>
            </a:r>
            <a:r>
              <a:rPr lang="en-US" altLang="ja-JP" sz="2000" dirty="0"/>
              <a:t>C++</a:t>
            </a:r>
            <a:r>
              <a:rPr lang="ja-JP" altLang="en-US" sz="2000" dirty="0"/>
              <a:t>だと、</a:t>
            </a:r>
            <a:endParaRPr lang="en-US" altLang="ja-JP" sz="2000" dirty="0"/>
          </a:p>
          <a:p>
            <a:r>
              <a:rPr lang="en-US" altLang="ja-JP" sz="2000" dirty="0">
                <a:solidFill>
                  <a:srgbClr val="000000"/>
                </a:solidFill>
                <a:latin typeface="Consolas" panose="020B0609020204030204" pitchFamily="49" charset="0"/>
              </a:rPr>
              <a:t>XXX&lt;YYY&lt;</a:t>
            </a:r>
            <a:r>
              <a:rPr lang="en-US" altLang="ja-JP" sz="2000" dirty="0">
                <a:solidFill>
                  <a:srgbClr val="0000FF"/>
                </a:solidFill>
                <a:latin typeface="Consolas" panose="020B0609020204030204" pitchFamily="49" charset="0"/>
              </a:rPr>
              <a:t>T</a:t>
            </a:r>
            <a:r>
              <a:rPr lang="en-US" altLang="ja-JP" sz="2000" dirty="0">
                <a:solidFill>
                  <a:srgbClr val="000000"/>
                </a:solidFill>
                <a:latin typeface="Consolas" panose="020B0609020204030204" pitchFamily="49" charset="0"/>
              </a:rPr>
              <a:t>&gt;&gt;</a:t>
            </a:r>
          </a:p>
          <a:p>
            <a:r>
              <a:rPr lang="ja-JP" altLang="en-US" sz="2000" dirty="0"/>
              <a:t>は</a:t>
            </a:r>
            <a:endParaRPr lang="en-US" altLang="ja-JP" sz="2000" dirty="0"/>
          </a:p>
          <a:p>
            <a:r>
              <a:rPr lang="en-US" altLang="ja-JP" sz="2000" dirty="0">
                <a:solidFill>
                  <a:srgbClr val="000000"/>
                </a:solidFill>
                <a:latin typeface="Consolas" panose="020B0609020204030204" pitchFamily="49" charset="0"/>
              </a:rPr>
              <a:t>XXX&lt;YYY&lt;</a:t>
            </a:r>
            <a:r>
              <a:rPr lang="en-US" altLang="ja-JP" sz="2000" dirty="0">
                <a:solidFill>
                  <a:srgbClr val="0000FF"/>
                </a:solidFill>
                <a:latin typeface="Consolas" panose="020B0609020204030204" pitchFamily="49" charset="0"/>
              </a:rPr>
              <a:t>T</a:t>
            </a:r>
            <a:r>
              <a:rPr lang="en-US" altLang="ja-JP" sz="2000" dirty="0">
                <a:solidFill>
                  <a:srgbClr val="000000"/>
                </a:solidFill>
                <a:latin typeface="Consolas" panose="020B0609020204030204" pitchFamily="49" charset="0"/>
              </a:rPr>
              <a:t>&gt; &gt;</a:t>
            </a:r>
          </a:p>
          <a:p>
            <a:r>
              <a:rPr lang="ja-JP" altLang="en-US" sz="2000" dirty="0"/>
              <a:t>としないと動かないので注意</a:t>
            </a:r>
            <a:endParaRPr lang="en-US" altLang="ja-JP" sz="2000" dirty="0"/>
          </a:p>
          <a:p>
            <a:r>
              <a:rPr kumimoji="1" lang="en-US" altLang="ja-JP" sz="2000" dirty="0"/>
              <a:t>(&gt;</a:t>
            </a:r>
            <a:r>
              <a:rPr kumimoji="1" lang="ja-JP" altLang="en-US" sz="2000" dirty="0"/>
              <a:t>と</a:t>
            </a:r>
            <a:r>
              <a:rPr kumimoji="1" lang="en-US" altLang="ja-JP" sz="2000" dirty="0"/>
              <a:t>&gt;</a:t>
            </a:r>
            <a:r>
              <a:rPr kumimoji="1" lang="ja-JP" altLang="en-US" sz="2000" dirty="0"/>
              <a:t>の間にスペース</a:t>
            </a:r>
            <a:r>
              <a:rPr kumimoji="1" lang="en-US" altLang="ja-JP" sz="2000" dirty="0"/>
              <a:t>)</a:t>
            </a:r>
            <a:endParaRPr kumimoji="1" lang="ja-JP" altLang="en-US" sz="2000" dirty="0"/>
          </a:p>
        </p:txBody>
      </p:sp>
    </p:spTree>
    <p:extLst>
      <p:ext uri="{BB962C8B-B14F-4D97-AF65-F5344CB8AC3E}">
        <p14:creationId xmlns:p14="http://schemas.microsoft.com/office/powerpoint/2010/main" val="222142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6AFFEF-CE1A-4985-8766-BCBEEB00CCD4}"/>
              </a:ext>
            </a:extLst>
          </p:cNvPr>
          <p:cNvSpPr>
            <a:spLocks noGrp="1"/>
          </p:cNvSpPr>
          <p:nvPr>
            <p:ph type="title"/>
          </p:nvPr>
        </p:nvSpPr>
        <p:spPr/>
        <p:txBody>
          <a:bodyPr/>
          <a:lstStyle/>
          <a:p>
            <a:r>
              <a:rPr kumimoji="1" lang="en-US" altLang="ja-JP" dirty="0"/>
              <a:t>std::vector</a:t>
            </a:r>
            <a:endParaRPr kumimoji="1" lang="ja-JP" altLang="en-US" dirty="0"/>
          </a:p>
        </p:txBody>
      </p:sp>
      <p:sp>
        <p:nvSpPr>
          <p:cNvPr id="3" name="テキスト プレースホルダー 2">
            <a:extLst>
              <a:ext uri="{FF2B5EF4-FFF2-40B4-BE49-F238E27FC236}">
                <a16:creationId xmlns:a16="http://schemas.microsoft.com/office/drawing/2014/main" id="{81B4690C-0B68-4645-95EA-A42AA0A3CD9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56366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FF852-089D-466F-A2A2-7B96FD1D29AF}"/>
              </a:ext>
            </a:extLst>
          </p:cNvPr>
          <p:cNvSpPr>
            <a:spLocks noGrp="1"/>
          </p:cNvSpPr>
          <p:nvPr>
            <p:ph type="title"/>
          </p:nvPr>
        </p:nvSpPr>
        <p:spPr/>
        <p:txBody>
          <a:bodyPr/>
          <a:lstStyle/>
          <a:p>
            <a:r>
              <a:rPr lang="en-US" altLang="ja-JP" dirty="0"/>
              <a:t>std::vector</a:t>
            </a:r>
            <a:endParaRPr kumimoji="1" lang="ja-JP" altLang="en-US" dirty="0"/>
          </a:p>
        </p:txBody>
      </p:sp>
      <p:sp>
        <p:nvSpPr>
          <p:cNvPr id="3" name="コンテンツ プレースホルダー 2">
            <a:extLst>
              <a:ext uri="{FF2B5EF4-FFF2-40B4-BE49-F238E27FC236}">
                <a16:creationId xmlns:a16="http://schemas.microsoft.com/office/drawing/2014/main" id="{FF44DD61-8215-4B17-8326-638D5EF59DF1}"/>
              </a:ext>
            </a:extLst>
          </p:cNvPr>
          <p:cNvSpPr>
            <a:spLocks noGrp="1"/>
          </p:cNvSpPr>
          <p:nvPr>
            <p:ph idx="1"/>
          </p:nvPr>
        </p:nvSpPr>
        <p:spPr/>
        <p:txBody>
          <a:bodyPr/>
          <a:lstStyle/>
          <a:p>
            <a:r>
              <a:rPr kumimoji="1" lang="en-US" altLang="ja-JP" dirty="0"/>
              <a:t>std::vector</a:t>
            </a:r>
            <a:r>
              <a:rPr kumimoji="1" lang="ja-JP" altLang="en-US" dirty="0"/>
              <a:t>とは</a:t>
            </a:r>
            <a:r>
              <a:rPr kumimoji="1" lang="en-US" altLang="ja-JP" dirty="0"/>
              <a:t>:</a:t>
            </a:r>
            <a:br>
              <a:rPr kumimoji="1" lang="en-US" altLang="ja-JP" dirty="0"/>
            </a:br>
            <a:r>
              <a:rPr kumimoji="1" lang="ja-JP" altLang="en-US" b="1" dirty="0"/>
              <a:t>動的配列</a:t>
            </a:r>
            <a:r>
              <a:rPr kumimoji="1" lang="ja-JP" altLang="en-US" dirty="0"/>
              <a:t>を管理</a:t>
            </a:r>
            <a:r>
              <a:rPr lang="ja-JP" altLang="en-US" dirty="0"/>
              <a:t>するクラス</a:t>
            </a:r>
            <a:endParaRPr kumimoji="1" lang="en-US" altLang="ja-JP" dirty="0"/>
          </a:p>
          <a:p>
            <a:pPr>
              <a:buFont typeface="Wingdings" panose="05000000000000000000" pitchFamily="2" charset="2"/>
              <a:buChar char="Ø"/>
            </a:pPr>
            <a:r>
              <a:rPr lang="ja-JP" altLang="en-US" dirty="0"/>
              <a:t>配列の長さをプログラム中で自由に変えられる</a:t>
            </a:r>
            <a:endParaRPr lang="en-US" altLang="ja-JP" dirty="0"/>
          </a:p>
          <a:p>
            <a:r>
              <a:rPr kumimoji="1" lang="en-US" altLang="ja-JP" dirty="0"/>
              <a:t>#include&lt;vector&gt;</a:t>
            </a:r>
            <a:r>
              <a:rPr kumimoji="1" lang="ja-JP" altLang="en-US" dirty="0"/>
              <a:t>を書く</a:t>
            </a:r>
            <a:br>
              <a:rPr kumimoji="1" lang="en-US" altLang="ja-JP" dirty="0"/>
            </a:br>
            <a:endParaRPr kumimoji="1" lang="ja-JP" altLang="en-US" dirty="0"/>
          </a:p>
        </p:txBody>
      </p:sp>
    </p:spTree>
    <p:extLst>
      <p:ext uri="{BB962C8B-B14F-4D97-AF65-F5344CB8AC3E}">
        <p14:creationId xmlns:p14="http://schemas.microsoft.com/office/powerpoint/2010/main" val="244637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27989-61B1-4EFA-9475-472FE21D9A8D}"/>
              </a:ext>
            </a:extLst>
          </p:cNvPr>
          <p:cNvSpPr>
            <a:spLocks noGrp="1"/>
          </p:cNvSpPr>
          <p:nvPr>
            <p:ph type="title"/>
          </p:nvPr>
        </p:nvSpPr>
        <p:spPr/>
        <p:txBody>
          <a:bodyPr/>
          <a:lstStyle/>
          <a:p>
            <a:r>
              <a:rPr lang="ja-JP" altLang="en-US" dirty="0"/>
              <a:t>宣言</a:t>
            </a:r>
            <a:endParaRPr kumimoji="1" lang="ja-JP" altLang="en-US" dirty="0"/>
          </a:p>
        </p:txBody>
      </p:sp>
      <p:sp>
        <p:nvSpPr>
          <p:cNvPr id="3" name="コンテンツ プレースホルダー 2">
            <a:extLst>
              <a:ext uri="{FF2B5EF4-FFF2-40B4-BE49-F238E27FC236}">
                <a16:creationId xmlns:a16="http://schemas.microsoft.com/office/drawing/2014/main" id="{B2F5C9ED-BB47-434B-9AF1-F90C7001392D}"/>
              </a:ext>
            </a:extLst>
          </p:cNvPr>
          <p:cNvSpPr>
            <a:spLocks noGrp="1"/>
          </p:cNvSpPr>
          <p:nvPr>
            <p:ph idx="1"/>
          </p:nvPr>
        </p:nvSpPr>
        <p:spPr/>
        <p:txBody>
          <a:bodyPr/>
          <a:lstStyle/>
          <a:p>
            <a:r>
              <a:rPr lang="sv-SE" altLang="ja-JP" dirty="0">
                <a:solidFill>
                  <a:srgbClr val="000000"/>
                </a:solidFill>
                <a:latin typeface="Consolas" panose="020B0609020204030204" pitchFamily="49" charset="0"/>
              </a:rPr>
              <a:t>vector&lt;</a:t>
            </a:r>
            <a:r>
              <a:rPr lang="sv-SE" altLang="ja-JP" dirty="0">
                <a:solidFill>
                  <a:srgbClr val="0000FF"/>
                </a:solidFill>
                <a:latin typeface="Consolas" panose="020B0609020204030204" pitchFamily="49" charset="0"/>
              </a:rPr>
              <a:t>int</a:t>
            </a:r>
            <a:r>
              <a:rPr lang="sv-SE" altLang="ja-JP" dirty="0">
                <a:solidFill>
                  <a:srgbClr val="000000"/>
                </a:solidFill>
                <a:latin typeface="Consolas" panose="020B0609020204030204" pitchFamily="49" charset="0"/>
              </a:rPr>
              <a:t>&gt; v;</a:t>
            </a:r>
          </a:p>
          <a:p>
            <a:pPr>
              <a:buFont typeface="Wingdings" panose="05000000000000000000" pitchFamily="2" charset="2"/>
              <a:buChar char="Ø"/>
            </a:pPr>
            <a:r>
              <a:rPr lang="ja-JP" altLang="en-US" dirty="0">
                <a:solidFill>
                  <a:srgbClr val="000000"/>
                </a:solidFill>
              </a:rPr>
              <a:t>空の</a:t>
            </a:r>
            <a:r>
              <a:rPr lang="en-US" altLang="ja-JP" dirty="0">
                <a:solidFill>
                  <a:srgbClr val="000000"/>
                </a:solidFill>
              </a:rPr>
              <a:t>vector</a:t>
            </a:r>
            <a:r>
              <a:rPr lang="ja-JP" altLang="en-US" dirty="0" err="1">
                <a:solidFill>
                  <a:srgbClr val="000000"/>
                </a:solidFill>
              </a:rPr>
              <a:t>、</a:t>
            </a:r>
            <a:r>
              <a:rPr lang="ja-JP" altLang="en-US" dirty="0">
                <a:solidFill>
                  <a:srgbClr val="000000"/>
                </a:solidFill>
              </a:rPr>
              <a:t>入れる値は</a:t>
            </a:r>
            <a:r>
              <a:rPr lang="en-US" altLang="ja-JP" dirty="0">
                <a:solidFill>
                  <a:srgbClr val="000000"/>
                </a:solidFill>
              </a:rPr>
              <a:t>int</a:t>
            </a:r>
            <a:endParaRPr lang="sv-SE" altLang="ja-JP" dirty="0">
              <a:solidFill>
                <a:srgbClr val="000000"/>
              </a:solidFill>
            </a:endParaRPr>
          </a:p>
          <a:p>
            <a:r>
              <a:rPr lang="sv-SE" altLang="ja-JP" dirty="0">
                <a:solidFill>
                  <a:srgbClr val="000000"/>
                </a:solidFill>
                <a:latin typeface="Consolas" panose="020B0609020204030204" pitchFamily="49" charset="0"/>
              </a:rPr>
              <a:t>vector&lt;</a:t>
            </a:r>
            <a:r>
              <a:rPr lang="sv-SE" altLang="ja-JP" dirty="0">
                <a:solidFill>
                  <a:srgbClr val="0000FF"/>
                </a:solidFill>
                <a:latin typeface="Consolas" panose="020B0609020204030204" pitchFamily="49" charset="0"/>
              </a:rPr>
              <a:t>int</a:t>
            </a:r>
            <a:r>
              <a:rPr lang="sv-SE" altLang="ja-JP" dirty="0">
                <a:solidFill>
                  <a:srgbClr val="000000"/>
                </a:solidFill>
                <a:latin typeface="Consolas" panose="020B0609020204030204" pitchFamily="49" charset="0"/>
              </a:rPr>
              <a:t>&gt; vi(</a:t>
            </a:r>
            <a:r>
              <a:rPr lang="sv-SE" altLang="ja-JP" dirty="0">
                <a:solidFill>
                  <a:srgbClr val="09885A"/>
                </a:solidFill>
                <a:latin typeface="Consolas" panose="020B0609020204030204" pitchFamily="49" charset="0"/>
              </a:rPr>
              <a:t>100</a:t>
            </a:r>
            <a:r>
              <a:rPr lang="sv-SE" altLang="ja-JP" dirty="0">
                <a:solidFill>
                  <a:srgbClr val="000000"/>
                </a:solidFill>
                <a:latin typeface="Consolas" panose="020B0609020204030204" pitchFamily="49" charset="0"/>
              </a:rPr>
              <a:t>);</a:t>
            </a:r>
          </a:p>
          <a:p>
            <a:pPr>
              <a:buFont typeface="Wingdings" panose="05000000000000000000" pitchFamily="2" charset="2"/>
              <a:buChar char="Ø"/>
            </a:pPr>
            <a:r>
              <a:rPr lang="ja-JP" altLang="en-US" dirty="0">
                <a:solidFill>
                  <a:srgbClr val="000000"/>
                </a:solidFill>
                <a:latin typeface="+mn-ea"/>
              </a:rPr>
              <a:t>要素数</a:t>
            </a:r>
            <a:r>
              <a:rPr lang="en-US" altLang="ja-JP" dirty="0">
                <a:solidFill>
                  <a:srgbClr val="000000"/>
                </a:solidFill>
                <a:latin typeface="+mn-ea"/>
              </a:rPr>
              <a:t>100</a:t>
            </a:r>
            <a:r>
              <a:rPr lang="ja-JP" altLang="en-US" dirty="0">
                <a:solidFill>
                  <a:srgbClr val="000000"/>
                </a:solidFill>
                <a:latin typeface="+mn-ea"/>
              </a:rPr>
              <a:t>の</a:t>
            </a:r>
            <a:r>
              <a:rPr lang="en-US" altLang="ja-JP" dirty="0">
                <a:solidFill>
                  <a:srgbClr val="000000"/>
                </a:solidFill>
                <a:latin typeface="+mn-ea"/>
              </a:rPr>
              <a:t>vector</a:t>
            </a:r>
            <a:r>
              <a:rPr lang="ja-JP" altLang="en-US" dirty="0" err="1">
                <a:solidFill>
                  <a:srgbClr val="000000"/>
                </a:solidFill>
                <a:latin typeface="+mn-ea"/>
              </a:rPr>
              <a:t>、</a:t>
            </a:r>
            <a:r>
              <a:rPr lang="ja-JP" altLang="en-US" dirty="0">
                <a:solidFill>
                  <a:srgbClr val="000000"/>
                </a:solidFill>
                <a:latin typeface="+mn-ea"/>
              </a:rPr>
              <a:t>入れる値は</a:t>
            </a:r>
            <a:r>
              <a:rPr lang="en-US" altLang="ja-JP" dirty="0">
                <a:solidFill>
                  <a:srgbClr val="000000"/>
                </a:solidFill>
                <a:latin typeface="+mn-ea"/>
              </a:rPr>
              <a:t>int</a:t>
            </a:r>
            <a:endParaRPr lang="sv-SE" altLang="ja-JP" dirty="0">
              <a:solidFill>
                <a:srgbClr val="000000"/>
              </a:solidFill>
              <a:latin typeface="+mn-ea"/>
            </a:endParaRPr>
          </a:p>
          <a:p>
            <a:r>
              <a:rPr lang="en-US" altLang="ja-JP" dirty="0">
                <a:solidFill>
                  <a:srgbClr val="000000"/>
                </a:solidFill>
                <a:latin typeface="Consolas" panose="020B0609020204030204" pitchFamily="49" charset="0"/>
              </a:rPr>
              <a:t>vector&lt;</a:t>
            </a:r>
            <a:r>
              <a:rPr lang="en-US" altLang="ja-JP" dirty="0">
                <a:solidFill>
                  <a:srgbClr val="0000FF"/>
                </a:solidFill>
                <a:latin typeface="Consolas" panose="020B0609020204030204" pitchFamily="49" charset="0"/>
              </a:rPr>
              <a:t>char</a:t>
            </a:r>
            <a:r>
              <a:rPr lang="en-US" altLang="ja-JP" dirty="0">
                <a:solidFill>
                  <a:srgbClr val="000000"/>
                </a:solidFill>
                <a:latin typeface="Consolas" panose="020B0609020204030204" pitchFamily="49" charset="0"/>
              </a:rPr>
              <a:t>&gt; vi2(</a:t>
            </a:r>
            <a:r>
              <a:rPr lang="en-US" altLang="ja-JP" dirty="0">
                <a:solidFill>
                  <a:srgbClr val="09885A"/>
                </a:solidFill>
                <a:latin typeface="Consolas" panose="020B0609020204030204" pitchFamily="49" charset="0"/>
              </a:rPr>
              <a:t>200</a:t>
            </a:r>
            <a:r>
              <a:rPr lang="en-US" altLang="ja-JP" dirty="0">
                <a:solidFill>
                  <a:srgbClr val="000000"/>
                </a:solidFill>
                <a:latin typeface="Consolas" panose="020B0609020204030204" pitchFamily="49" charset="0"/>
              </a:rPr>
              <a:t>, </a:t>
            </a:r>
            <a:r>
              <a:rPr lang="en-US" altLang="ja-JP" dirty="0">
                <a:solidFill>
                  <a:srgbClr val="A31515"/>
                </a:solidFill>
                <a:latin typeface="Consolas" panose="020B0609020204030204" pitchFamily="49" charset="0"/>
              </a:rPr>
              <a:t>'a’</a:t>
            </a:r>
            <a:r>
              <a:rPr lang="en-US" altLang="ja-JP" dirty="0">
                <a:solidFill>
                  <a:srgbClr val="000000"/>
                </a:solidFill>
                <a:latin typeface="Consolas" panose="020B0609020204030204" pitchFamily="49" charset="0"/>
              </a:rPr>
              <a:t>);</a:t>
            </a:r>
          </a:p>
          <a:p>
            <a:pPr>
              <a:buFont typeface="Wingdings" panose="05000000000000000000" pitchFamily="2" charset="2"/>
              <a:buChar char="Ø"/>
            </a:pPr>
            <a:r>
              <a:rPr lang="ja-JP" altLang="en-US" dirty="0">
                <a:solidFill>
                  <a:srgbClr val="000000"/>
                </a:solidFill>
              </a:rPr>
              <a:t>要素数</a:t>
            </a:r>
            <a:r>
              <a:rPr lang="en-US" altLang="ja-JP" dirty="0">
                <a:solidFill>
                  <a:srgbClr val="000000"/>
                </a:solidFill>
              </a:rPr>
              <a:t>200</a:t>
            </a:r>
            <a:r>
              <a:rPr lang="ja-JP" altLang="en-US" dirty="0">
                <a:solidFill>
                  <a:srgbClr val="000000"/>
                </a:solidFill>
              </a:rPr>
              <a:t>の</a:t>
            </a:r>
            <a:r>
              <a:rPr lang="en-US" altLang="ja-JP" dirty="0">
                <a:solidFill>
                  <a:srgbClr val="000000"/>
                </a:solidFill>
              </a:rPr>
              <a:t>vector</a:t>
            </a:r>
            <a:r>
              <a:rPr lang="ja-JP" altLang="en-US" dirty="0" err="1">
                <a:solidFill>
                  <a:srgbClr val="000000"/>
                </a:solidFill>
              </a:rPr>
              <a:t>、</a:t>
            </a:r>
            <a:r>
              <a:rPr lang="ja-JP" altLang="en-US" dirty="0">
                <a:solidFill>
                  <a:srgbClr val="000000"/>
                </a:solidFill>
              </a:rPr>
              <a:t>入れる値は</a:t>
            </a:r>
            <a:r>
              <a:rPr lang="en-US" altLang="ja-JP" dirty="0">
                <a:solidFill>
                  <a:srgbClr val="000000"/>
                </a:solidFill>
              </a:rPr>
              <a:t>char</a:t>
            </a:r>
            <a:r>
              <a:rPr lang="ja-JP" altLang="en-US" dirty="0" err="1">
                <a:solidFill>
                  <a:srgbClr val="000000"/>
                </a:solidFill>
              </a:rPr>
              <a:t>、</a:t>
            </a:r>
            <a:r>
              <a:rPr lang="ja-JP" altLang="en-US" dirty="0">
                <a:solidFill>
                  <a:srgbClr val="000000"/>
                </a:solidFill>
              </a:rPr>
              <a:t>全要素を</a:t>
            </a:r>
            <a:r>
              <a:rPr lang="en-US" altLang="ja-JP" dirty="0">
                <a:solidFill>
                  <a:srgbClr val="000000"/>
                </a:solidFill>
              </a:rPr>
              <a:t>’a’</a:t>
            </a:r>
            <a:r>
              <a:rPr lang="ja-JP" altLang="en-US" dirty="0">
                <a:solidFill>
                  <a:srgbClr val="000000"/>
                </a:solidFill>
              </a:rPr>
              <a:t>で埋める</a:t>
            </a:r>
            <a:endParaRPr lang="en-US" altLang="ja-JP" dirty="0">
              <a:solidFill>
                <a:srgbClr val="000000"/>
              </a:solidFill>
            </a:endParaRPr>
          </a:p>
          <a:p>
            <a:pPr marL="0" indent="0">
              <a:buNone/>
            </a:pPr>
            <a:endParaRPr kumimoji="1" lang="en-US" altLang="ja-JP" dirty="0"/>
          </a:p>
        </p:txBody>
      </p:sp>
    </p:spTree>
    <p:extLst>
      <p:ext uri="{BB962C8B-B14F-4D97-AF65-F5344CB8AC3E}">
        <p14:creationId xmlns:p14="http://schemas.microsoft.com/office/powerpoint/2010/main" val="409771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2099FF-7D6D-4B81-9F05-E8DD12706EBD}"/>
              </a:ext>
            </a:extLst>
          </p:cNvPr>
          <p:cNvSpPr>
            <a:spLocks noGrp="1"/>
          </p:cNvSpPr>
          <p:nvPr>
            <p:ph type="title"/>
          </p:nvPr>
        </p:nvSpPr>
        <p:spPr/>
        <p:txBody>
          <a:bodyPr/>
          <a:lstStyle/>
          <a:p>
            <a:r>
              <a:rPr kumimoji="1" lang="ja-JP" altLang="en-US" dirty="0"/>
              <a:t>目次</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16D898F-3950-41C0-885E-74B934CAA243}"/>
              </a:ext>
            </a:extLst>
          </p:cNvPr>
          <p:cNvSpPr>
            <a:spLocks noGrp="1"/>
          </p:cNvSpPr>
          <p:nvPr>
            <p:ph idx="1"/>
          </p:nvPr>
        </p:nvSpPr>
        <p:spPr>
          <a:xfrm>
            <a:off x="838200" y="1825625"/>
            <a:ext cx="8528222" cy="4351338"/>
          </a:xfrm>
        </p:spPr>
        <p:txBody>
          <a:bodyPr>
            <a:normAutofit/>
          </a:bodyPr>
          <a:lstStyle/>
          <a:p>
            <a:pPr marL="514350" indent="-514350">
              <a:buFont typeface="+mj-lt"/>
              <a:buAutoNum type="arabicPeriod"/>
            </a:pPr>
            <a:r>
              <a:rPr kumimoji="1" lang="ja-JP" altLang="en-US" dirty="0"/>
              <a:t>データ構造・アルゴリズム</a:t>
            </a:r>
            <a:endParaRPr kumimoji="1" lang="en-US" altLang="ja-JP" dirty="0"/>
          </a:p>
          <a:p>
            <a:pPr marL="514350" indent="-514350">
              <a:buFont typeface="+mj-lt"/>
              <a:buAutoNum type="arabicPeriod"/>
            </a:pPr>
            <a:r>
              <a:rPr kumimoji="1" lang="en-US" altLang="ja-JP" dirty="0"/>
              <a:t>STL</a:t>
            </a:r>
            <a:r>
              <a:rPr kumimoji="1" lang="ja-JP" altLang="en-US" dirty="0"/>
              <a:t>・</a:t>
            </a:r>
            <a:r>
              <a:rPr lang="ja-JP" altLang="en-US" dirty="0"/>
              <a:t>テンプレート</a:t>
            </a:r>
            <a:endParaRPr kumimoji="1" lang="en-US" altLang="ja-JP" dirty="0"/>
          </a:p>
          <a:p>
            <a:pPr marL="514350" indent="-514350">
              <a:buFont typeface="+mj-lt"/>
              <a:buAutoNum type="arabicPeriod"/>
            </a:pPr>
            <a:r>
              <a:rPr kumimoji="1" lang="en-US" altLang="ja-JP" dirty="0"/>
              <a:t>std::vector</a:t>
            </a:r>
          </a:p>
          <a:p>
            <a:pPr marL="514350" indent="-514350">
              <a:buFont typeface="+mj-lt"/>
              <a:buAutoNum type="arabicPeriod"/>
            </a:pPr>
            <a:r>
              <a:rPr kumimoji="1" lang="ja-JP" altLang="en-US" dirty="0"/>
              <a:t>演習</a:t>
            </a:r>
            <a:r>
              <a:rPr kumimoji="1" lang="en-US" altLang="ja-JP" dirty="0"/>
              <a:t>(1)</a:t>
            </a:r>
          </a:p>
          <a:p>
            <a:pPr marL="514350" indent="-514350">
              <a:buFont typeface="+mj-lt"/>
              <a:buAutoNum type="arabicPeriod"/>
            </a:pPr>
            <a:r>
              <a:rPr lang="en-US" altLang="ja-JP" dirty="0"/>
              <a:t>std::string</a:t>
            </a:r>
          </a:p>
          <a:p>
            <a:pPr marL="514350" indent="-514350">
              <a:buFont typeface="+mj-lt"/>
              <a:buAutoNum type="arabicPeriod"/>
            </a:pPr>
            <a:r>
              <a:rPr lang="ja-JP" altLang="en-US" dirty="0"/>
              <a:t>演習</a:t>
            </a:r>
            <a:r>
              <a:rPr lang="en-US" altLang="ja-JP" dirty="0"/>
              <a:t>(2)</a:t>
            </a:r>
          </a:p>
        </p:txBody>
      </p:sp>
    </p:spTree>
    <p:extLst>
      <p:ext uri="{BB962C8B-B14F-4D97-AF65-F5344CB8AC3E}">
        <p14:creationId xmlns:p14="http://schemas.microsoft.com/office/powerpoint/2010/main" val="615788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754B5-1F39-4E9A-B4D2-E4F48C9A5E26}"/>
              </a:ext>
            </a:extLst>
          </p:cNvPr>
          <p:cNvSpPr>
            <a:spLocks noGrp="1"/>
          </p:cNvSpPr>
          <p:nvPr>
            <p:ph type="title"/>
          </p:nvPr>
        </p:nvSpPr>
        <p:spPr/>
        <p:txBody>
          <a:bodyPr/>
          <a:lstStyle/>
          <a:p>
            <a:r>
              <a:rPr kumimoji="1" lang="ja-JP" altLang="en-US" dirty="0"/>
              <a:t>宣言</a:t>
            </a:r>
          </a:p>
        </p:txBody>
      </p:sp>
      <p:sp>
        <p:nvSpPr>
          <p:cNvPr id="3" name="コンテンツ プレースホルダー 2">
            <a:extLst>
              <a:ext uri="{FF2B5EF4-FFF2-40B4-BE49-F238E27FC236}">
                <a16:creationId xmlns:a16="http://schemas.microsoft.com/office/drawing/2014/main" id="{568CDFC9-E6DD-47E0-8CA6-2381BB40F130}"/>
              </a:ext>
            </a:extLst>
          </p:cNvPr>
          <p:cNvSpPr>
            <a:spLocks noGrp="1"/>
          </p:cNvSpPr>
          <p:nvPr>
            <p:ph idx="1"/>
          </p:nvPr>
        </p:nvSpPr>
        <p:spPr/>
        <p:txBody>
          <a:bodyPr/>
          <a:lstStyle/>
          <a:p>
            <a:r>
              <a:rPr kumimoji="1" lang="ja-JP" altLang="en-US" dirty="0"/>
              <a:t>要素数に</a:t>
            </a:r>
            <a:r>
              <a:rPr kumimoji="1" lang="ja-JP" altLang="en-US" u="sng" dirty="0"/>
              <a:t>変数</a:t>
            </a:r>
            <a:r>
              <a:rPr lang="ja-JP" altLang="en-US" u="sng" dirty="0"/>
              <a:t>が指定できる</a:t>
            </a:r>
            <a:endParaRPr lang="en-US" altLang="ja-JP" u="sng" dirty="0"/>
          </a:p>
          <a:p>
            <a:pPr marL="0" indent="0">
              <a:buNone/>
            </a:pPr>
            <a:endParaRPr kumimoji="1" lang="en-US" altLang="ja-JP" dirty="0"/>
          </a:p>
          <a:p>
            <a:pPr marL="457200" lvl="1" indent="0">
              <a:buNone/>
            </a:pPr>
            <a:r>
              <a:rPr lang="pt-BR" altLang="ja-JP" sz="3600" dirty="0">
                <a:solidFill>
                  <a:srgbClr val="0000FF"/>
                </a:solidFill>
                <a:latin typeface="Consolas" panose="020B0609020204030204" pitchFamily="49" charset="0"/>
              </a:rPr>
              <a:t>int</a:t>
            </a:r>
            <a:r>
              <a:rPr lang="pt-BR" altLang="ja-JP" sz="3600" dirty="0">
                <a:solidFill>
                  <a:srgbClr val="000000"/>
                </a:solidFill>
                <a:latin typeface="Consolas" panose="020B0609020204030204" pitchFamily="49" charset="0"/>
              </a:rPr>
              <a:t> N;</a:t>
            </a:r>
          </a:p>
          <a:p>
            <a:pPr marL="457200" lvl="1" indent="0">
              <a:buNone/>
            </a:pPr>
            <a:r>
              <a:rPr lang="pt-BR" altLang="ja-JP" sz="3600" dirty="0">
                <a:solidFill>
                  <a:srgbClr val="000000"/>
                </a:solidFill>
                <a:latin typeface="Consolas" panose="020B0609020204030204" pitchFamily="49" charset="0"/>
              </a:rPr>
              <a:t>cin &gt;&gt; N;</a:t>
            </a:r>
          </a:p>
          <a:p>
            <a:pPr marL="457200" lvl="1" indent="0">
              <a:buNone/>
            </a:pPr>
            <a:r>
              <a:rPr lang="pt-BR" altLang="ja-JP" sz="3600" dirty="0">
                <a:solidFill>
                  <a:srgbClr val="000000"/>
                </a:solidFill>
                <a:latin typeface="Consolas" panose="020B0609020204030204" pitchFamily="49" charset="0"/>
              </a:rPr>
              <a:t>vector&lt;</a:t>
            </a:r>
            <a:r>
              <a:rPr lang="pt-BR" altLang="ja-JP" sz="3600" dirty="0">
                <a:solidFill>
                  <a:srgbClr val="0000FF"/>
                </a:solidFill>
                <a:latin typeface="Consolas" panose="020B0609020204030204" pitchFamily="49" charset="0"/>
              </a:rPr>
              <a:t>int</a:t>
            </a:r>
            <a:r>
              <a:rPr lang="pt-BR" altLang="ja-JP" sz="3600" dirty="0">
                <a:solidFill>
                  <a:srgbClr val="000000"/>
                </a:solidFill>
                <a:latin typeface="Consolas" panose="020B0609020204030204" pitchFamily="49" charset="0"/>
              </a:rPr>
              <a:t>&gt; v(N);</a:t>
            </a:r>
          </a:p>
          <a:p>
            <a:pPr marL="0" indent="0">
              <a:buNone/>
            </a:pPr>
            <a:endParaRPr kumimoji="1" lang="ja-JP" altLang="en-US" dirty="0"/>
          </a:p>
        </p:txBody>
      </p:sp>
    </p:spTree>
    <p:extLst>
      <p:ext uri="{BB962C8B-B14F-4D97-AF65-F5344CB8AC3E}">
        <p14:creationId xmlns:p14="http://schemas.microsoft.com/office/powerpoint/2010/main" val="1105432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6E6D9-3562-49C1-8814-D44AC1249970}"/>
              </a:ext>
            </a:extLst>
          </p:cNvPr>
          <p:cNvSpPr>
            <a:spLocks noGrp="1"/>
          </p:cNvSpPr>
          <p:nvPr>
            <p:ph type="title"/>
          </p:nvPr>
        </p:nvSpPr>
        <p:spPr/>
        <p:txBody>
          <a:bodyPr/>
          <a:lstStyle/>
          <a:p>
            <a:r>
              <a:rPr kumimoji="1" lang="ja-JP" altLang="en-US" dirty="0"/>
              <a:t>使う</a:t>
            </a:r>
          </a:p>
        </p:txBody>
      </p:sp>
      <p:sp>
        <p:nvSpPr>
          <p:cNvPr id="3" name="コンテンツ プレースホルダー 2">
            <a:extLst>
              <a:ext uri="{FF2B5EF4-FFF2-40B4-BE49-F238E27FC236}">
                <a16:creationId xmlns:a16="http://schemas.microsoft.com/office/drawing/2014/main" id="{CAC2F929-6481-45F3-86C7-378AE2F960E9}"/>
              </a:ext>
            </a:extLst>
          </p:cNvPr>
          <p:cNvSpPr>
            <a:spLocks noGrp="1"/>
          </p:cNvSpPr>
          <p:nvPr>
            <p:ph idx="1"/>
          </p:nvPr>
        </p:nvSpPr>
        <p:spPr>
          <a:xfrm>
            <a:off x="838200" y="1825624"/>
            <a:ext cx="5587314" cy="4459845"/>
          </a:xfrm>
        </p:spPr>
        <p:txBody>
          <a:bodyPr>
            <a:normAutofit fontScale="92500"/>
          </a:bodyPr>
          <a:lstStyle/>
          <a:p>
            <a:r>
              <a:rPr lang="en-US" altLang="ja-JP" dirty="0">
                <a:solidFill>
                  <a:srgbClr val="000000"/>
                </a:solidFill>
                <a:latin typeface="Consolas" panose="020B0609020204030204" pitchFamily="49" charset="0"/>
              </a:rPr>
              <a:t>vi[</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123</a:t>
            </a:r>
            <a:r>
              <a:rPr lang="en-US" altLang="ja-JP" dirty="0">
                <a:solidFill>
                  <a:srgbClr val="000000"/>
                </a:solidFill>
                <a:latin typeface="Consolas" panose="020B0609020204030204" pitchFamily="49" charset="0"/>
              </a:rPr>
              <a:t>;</a:t>
            </a:r>
          </a:p>
          <a:p>
            <a:endParaRPr lang="en-US" altLang="ja-JP" dirty="0">
              <a:solidFill>
                <a:srgbClr val="000000"/>
              </a:solidFill>
              <a:latin typeface="Consolas" panose="020B0609020204030204" pitchFamily="49" charset="0"/>
            </a:endParaRPr>
          </a:p>
          <a:p>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345</a:t>
            </a:r>
            <a:r>
              <a:rPr lang="en-US" altLang="ja-JP" dirty="0">
                <a:solidFill>
                  <a:srgbClr val="000000"/>
                </a:solidFill>
                <a:latin typeface="Consolas" panose="020B0609020204030204" pitchFamily="49" charset="0"/>
              </a:rPr>
              <a:t>);</a:t>
            </a:r>
          </a:p>
          <a:p>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567</a:t>
            </a:r>
            <a:r>
              <a:rPr lang="en-US" altLang="ja-JP" dirty="0">
                <a:solidFill>
                  <a:srgbClr val="000000"/>
                </a:solidFill>
                <a:latin typeface="Consolas" panose="020B0609020204030204" pitchFamily="49" charset="0"/>
              </a:rPr>
              <a:t>);</a:t>
            </a:r>
          </a:p>
          <a:p>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u="sng" dirty="0" err="1">
                <a:solidFill>
                  <a:srgbClr val="000000"/>
                </a:solidFill>
                <a:latin typeface="Consolas" panose="020B0609020204030204" pitchFamily="49" charset="0"/>
              </a:rPr>
              <a:t>v.front</a:t>
            </a:r>
            <a:r>
              <a:rPr lang="en-US" altLang="ja-JP" u="sng" dirty="0">
                <a:solidFill>
                  <a:srgbClr val="000000"/>
                </a:solidFill>
                <a:latin typeface="Consolas" panose="020B0609020204030204" pitchFamily="49" charset="0"/>
              </a:rPr>
              <a: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u="sng" dirty="0" err="1">
                <a:solidFill>
                  <a:srgbClr val="000000"/>
                </a:solidFill>
                <a:latin typeface="Consolas" panose="020B0609020204030204" pitchFamily="49" charset="0"/>
              </a:rPr>
              <a:t>v.back</a:t>
            </a:r>
            <a:r>
              <a:rPr lang="en-US" altLang="ja-JP" u="sng" dirty="0">
                <a:solidFill>
                  <a:srgbClr val="000000"/>
                </a:solidFill>
                <a:latin typeface="Consolas" panose="020B0609020204030204" pitchFamily="49" charset="0"/>
              </a:rPr>
              <a: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endParaRPr lang="en-US" altLang="ja-JP" dirty="0">
              <a:solidFill>
                <a:srgbClr val="000000"/>
              </a:solidFill>
              <a:latin typeface="Consolas" panose="020B0609020204030204" pitchFamily="49" charset="0"/>
            </a:endParaRPr>
          </a:p>
          <a:p>
            <a:r>
              <a:rPr lang="en-US" altLang="ja-JP" dirty="0">
                <a:solidFill>
                  <a:srgbClr val="000000"/>
                </a:solidFill>
                <a:latin typeface="Consolas" panose="020B0609020204030204" pitchFamily="49" charset="0"/>
              </a:rPr>
              <a:t>vi2.pop_back();</a:t>
            </a:r>
          </a:p>
          <a:p>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u="sng" dirty="0">
                <a:solidFill>
                  <a:srgbClr val="000000"/>
                </a:solidFill>
                <a:latin typeface="Consolas" panose="020B0609020204030204" pitchFamily="49" charset="0"/>
              </a:rPr>
              <a:t>vi2.size()</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endParaRPr kumimoji="1" lang="ja-JP" altLang="en-US" dirty="0"/>
          </a:p>
        </p:txBody>
      </p:sp>
      <p:sp>
        <p:nvSpPr>
          <p:cNvPr id="4" name="コンテンツ プレースホルダー 2">
            <a:extLst>
              <a:ext uri="{FF2B5EF4-FFF2-40B4-BE49-F238E27FC236}">
                <a16:creationId xmlns:a16="http://schemas.microsoft.com/office/drawing/2014/main" id="{F0E673CC-843C-470A-A5EA-D858DAD59077}"/>
              </a:ext>
            </a:extLst>
          </p:cNvPr>
          <p:cNvSpPr txBox="1">
            <a:spLocks/>
          </p:cNvSpPr>
          <p:nvPr/>
        </p:nvSpPr>
        <p:spPr>
          <a:xfrm>
            <a:off x="6425514" y="1825625"/>
            <a:ext cx="55873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配列と同じように使える</a:t>
            </a:r>
            <a:endParaRPr lang="en-US" altLang="ja-JP" dirty="0"/>
          </a:p>
          <a:p>
            <a:pPr marL="0" indent="0">
              <a:buNone/>
            </a:pPr>
            <a:endParaRPr lang="en-US" altLang="ja-JP" dirty="0"/>
          </a:p>
          <a:p>
            <a:r>
              <a:rPr lang="ja-JP" altLang="en-US" dirty="0"/>
              <a:t>値</a:t>
            </a:r>
            <a:r>
              <a:rPr lang="en-US" altLang="ja-JP" dirty="0"/>
              <a:t>345</a:t>
            </a:r>
            <a:r>
              <a:rPr lang="ja-JP" altLang="en-US" dirty="0"/>
              <a:t>と</a:t>
            </a:r>
            <a:r>
              <a:rPr lang="en-US" altLang="ja-JP" dirty="0"/>
              <a:t>567</a:t>
            </a:r>
            <a:r>
              <a:rPr lang="ja-JP" altLang="en-US" dirty="0"/>
              <a:t>を末尾に追加する</a:t>
            </a:r>
            <a:br>
              <a:rPr lang="en-US" altLang="ja-JP" dirty="0"/>
            </a:br>
            <a:r>
              <a:rPr lang="ja-JP" altLang="en-US" dirty="0"/>
              <a:t>それにより</a:t>
            </a:r>
            <a:r>
              <a:rPr lang="en-US" altLang="ja-JP" dirty="0"/>
              <a:t>v</a:t>
            </a:r>
            <a:r>
              <a:rPr lang="ja-JP" altLang="en-US" dirty="0"/>
              <a:t>のサイズが増える</a:t>
            </a:r>
            <a:endParaRPr lang="en-US" altLang="ja-JP" dirty="0"/>
          </a:p>
          <a:p>
            <a:r>
              <a:rPr lang="ja-JP" altLang="en-US" dirty="0"/>
              <a:t>添え字を使わずに、</a:t>
            </a:r>
            <a:r>
              <a:rPr lang="en-US" altLang="ja-JP" dirty="0"/>
              <a:t>front</a:t>
            </a:r>
            <a:r>
              <a:rPr lang="ja-JP" altLang="en-US" dirty="0"/>
              <a:t>と</a:t>
            </a:r>
            <a:r>
              <a:rPr lang="en-US" altLang="ja-JP" dirty="0"/>
              <a:t>back</a:t>
            </a:r>
            <a:r>
              <a:rPr lang="ja-JP" altLang="en-US" dirty="0"/>
              <a:t>で先頭と末尾を取得できる</a:t>
            </a:r>
            <a:endParaRPr lang="en-US" altLang="ja-JP" dirty="0"/>
          </a:p>
          <a:p>
            <a:endParaRPr lang="en-US" altLang="ja-JP" dirty="0"/>
          </a:p>
          <a:p>
            <a:r>
              <a:rPr lang="ja-JP" altLang="en-US" dirty="0"/>
              <a:t>末尾要素を削除</a:t>
            </a:r>
            <a:endParaRPr lang="en-US" altLang="ja-JP" dirty="0"/>
          </a:p>
          <a:p>
            <a:r>
              <a:rPr lang="ja-JP" altLang="en-US" dirty="0"/>
              <a:t>配列の要素数を取得</a:t>
            </a:r>
            <a:endParaRPr lang="en-US" altLang="ja-JP" dirty="0"/>
          </a:p>
        </p:txBody>
      </p:sp>
    </p:spTree>
    <p:extLst>
      <p:ext uri="{BB962C8B-B14F-4D97-AF65-F5344CB8AC3E}">
        <p14:creationId xmlns:p14="http://schemas.microsoft.com/office/powerpoint/2010/main" val="50811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7DE215-D863-4C33-8F72-255F3ACC846D}"/>
              </a:ext>
            </a:extLst>
          </p:cNvPr>
          <p:cNvSpPr/>
          <p:nvPr/>
        </p:nvSpPr>
        <p:spPr>
          <a:xfrm>
            <a:off x="411892" y="0"/>
            <a:ext cx="6096000" cy="6863417"/>
          </a:xfrm>
          <a:prstGeom prst="rect">
            <a:avLst/>
          </a:prstGeom>
        </p:spPr>
        <p:txBody>
          <a:bodyPr>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&lt;iostream&gt;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&lt;vector&gt;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using</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namespace</a:t>
            </a:r>
            <a:r>
              <a:rPr lang="en-US" altLang="ja-JP" sz="2000" dirty="0">
                <a:solidFill>
                  <a:srgbClr val="000000"/>
                </a:solidFill>
                <a:latin typeface="Consolas" panose="020B0609020204030204" pitchFamily="49" charset="0"/>
              </a:rPr>
              <a:t> std;</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p>
          <a:p>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a:t>
            </a:r>
          </a:p>
          <a:p>
            <a:pPr lvl="1"/>
            <a:r>
              <a:rPr lang="en-US" altLang="ja-JP" sz="2000" dirty="0" err="1">
                <a:solidFill>
                  <a:srgbClr val="000000"/>
                </a:solidFill>
                <a:latin typeface="Consolas" panose="020B0609020204030204" pitchFamily="49" charset="0"/>
              </a:rPr>
              <a:t>cin</a:t>
            </a:r>
            <a:r>
              <a:rPr lang="en-US" altLang="ja-JP" sz="2000" dirty="0">
                <a:solidFill>
                  <a:srgbClr val="000000"/>
                </a:solidFill>
                <a:latin typeface="Consolas" panose="020B0609020204030204" pitchFamily="49" charset="0"/>
              </a:rPr>
              <a:t> &gt;&gt; N;</a:t>
            </a:r>
          </a:p>
          <a:p>
            <a:pPr lvl="1"/>
            <a:r>
              <a:rPr lang="en-US" altLang="ja-JP" sz="2000" dirty="0">
                <a:solidFill>
                  <a:srgbClr val="000000"/>
                </a:solidFill>
                <a:latin typeface="Consolas" panose="020B0609020204030204" pitchFamily="49" charset="0"/>
              </a:rPr>
              <a:t>vector&lt;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&gt; a(N);</a:t>
            </a:r>
          </a:p>
          <a:p>
            <a:pPr lvl="1"/>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2"/>
            <a:r>
              <a:rPr lang="en-US" altLang="ja-JP" sz="2000" dirty="0" err="1">
                <a:solidFill>
                  <a:srgbClr val="000000"/>
                </a:solidFill>
                <a:latin typeface="Consolas" panose="020B0609020204030204" pitchFamily="49" charset="0"/>
              </a:rPr>
              <a:t>cin</a:t>
            </a:r>
            <a:r>
              <a:rPr lang="en-US" altLang="ja-JP" sz="2000" dirty="0">
                <a:solidFill>
                  <a:srgbClr val="000000"/>
                </a:solidFill>
                <a:latin typeface="Consolas" panose="020B0609020204030204" pitchFamily="49" charset="0"/>
              </a:rPr>
              <a:t> &gt;&gt; a[</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sum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2"/>
            <a:r>
              <a:rPr lang="en-US" altLang="ja-JP" sz="2000" dirty="0">
                <a:solidFill>
                  <a:srgbClr val="000000"/>
                </a:solidFill>
                <a:latin typeface="Consolas" panose="020B0609020204030204" pitchFamily="49" charset="0"/>
              </a:rPr>
              <a:t>sum += a[</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sum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
        <p:nvSpPr>
          <p:cNvPr id="3" name="四角形: 角を丸くする 2">
            <a:extLst>
              <a:ext uri="{FF2B5EF4-FFF2-40B4-BE49-F238E27FC236}">
                <a16:creationId xmlns:a16="http://schemas.microsoft.com/office/drawing/2014/main" id="{96BAA8AD-1D02-4F75-828B-BECA01AD4C3C}"/>
              </a:ext>
            </a:extLst>
          </p:cNvPr>
          <p:cNvSpPr/>
          <p:nvPr/>
        </p:nvSpPr>
        <p:spPr>
          <a:xfrm>
            <a:off x="881449" y="2767914"/>
            <a:ext cx="4390768" cy="13098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298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7DE215-D863-4C33-8F72-255F3ACC846D}"/>
              </a:ext>
            </a:extLst>
          </p:cNvPr>
          <p:cNvSpPr/>
          <p:nvPr/>
        </p:nvSpPr>
        <p:spPr>
          <a:xfrm>
            <a:off x="411892" y="0"/>
            <a:ext cx="6096000" cy="6863417"/>
          </a:xfrm>
          <a:prstGeom prst="rect">
            <a:avLst/>
          </a:prstGeom>
        </p:spPr>
        <p:txBody>
          <a:bodyPr>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&lt;iostream&gt;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&lt;vector&gt;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using</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namespace</a:t>
            </a:r>
            <a:r>
              <a:rPr lang="en-US" altLang="ja-JP" sz="2000" dirty="0">
                <a:solidFill>
                  <a:srgbClr val="000000"/>
                </a:solidFill>
                <a:latin typeface="Consolas" panose="020B0609020204030204" pitchFamily="49" charset="0"/>
              </a:rPr>
              <a:t> std;</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p>
          <a:p>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a:t>
            </a:r>
          </a:p>
          <a:p>
            <a:pPr lvl="1"/>
            <a:r>
              <a:rPr lang="en-US" altLang="ja-JP" sz="2000" dirty="0" err="1">
                <a:solidFill>
                  <a:srgbClr val="000000"/>
                </a:solidFill>
                <a:latin typeface="Consolas" panose="020B0609020204030204" pitchFamily="49" charset="0"/>
              </a:rPr>
              <a:t>cin</a:t>
            </a:r>
            <a:r>
              <a:rPr lang="en-US" altLang="ja-JP" sz="2000" dirty="0">
                <a:solidFill>
                  <a:srgbClr val="000000"/>
                </a:solidFill>
                <a:latin typeface="Consolas" panose="020B0609020204030204" pitchFamily="49" charset="0"/>
              </a:rPr>
              <a:t> &gt;&gt; N;</a:t>
            </a:r>
          </a:p>
          <a:p>
            <a:pPr lvl="1"/>
            <a:r>
              <a:rPr lang="en-US" altLang="ja-JP" sz="2000" dirty="0">
                <a:solidFill>
                  <a:srgbClr val="000000"/>
                </a:solidFill>
                <a:latin typeface="Consolas" panose="020B0609020204030204" pitchFamily="49" charset="0"/>
              </a:rPr>
              <a:t>vector&lt;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&gt; a(N);</a:t>
            </a:r>
          </a:p>
          <a:p>
            <a:pPr lvl="1"/>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2"/>
            <a:r>
              <a:rPr lang="en-US" altLang="ja-JP" sz="2000" dirty="0" err="1">
                <a:solidFill>
                  <a:srgbClr val="000000"/>
                </a:solidFill>
                <a:latin typeface="Consolas" panose="020B0609020204030204" pitchFamily="49" charset="0"/>
              </a:rPr>
              <a:t>cin</a:t>
            </a:r>
            <a:r>
              <a:rPr lang="en-US" altLang="ja-JP" sz="2000" dirty="0">
                <a:solidFill>
                  <a:srgbClr val="000000"/>
                </a:solidFill>
                <a:latin typeface="Consolas" panose="020B0609020204030204" pitchFamily="49" charset="0"/>
              </a:rPr>
              <a:t> &gt;&gt; a[</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sum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2"/>
            <a:r>
              <a:rPr lang="en-US" altLang="ja-JP" sz="2000" dirty="0">
                <a:solidFill>
                  <a:srgbClr val="000000"/>
                </a:solidFill>
                <a:latin typeface="Consolas" panose="020B0609020204030204" pitchFamily="49" charset="0"/>
              </a:rPr>
              <a:t>sum += a[</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sum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
        <p:nvSpPr>
          <p:cNvPr id="3" name="四角形: 角を丸くする 2">
            <a:extLst>
              <a:ext uri="{FF2B5EF4-FFF2-40B4-BE49-F238E27FC236}">
                <a16:creationId xmlns:a16="http://schemas.microsoft.com/office/drawing/2014/main" id="{96BAA8AD-1D02-4F75-828B-BECA01AD4C3C}"/>
              </a:ext>
            </a:extLst>
          </p:cNvPr>
          <p:cNvSpPr/>
          <p:nvPr/>
        </p:nvSpPr>
        <p:spPr>
          <a:xfrm>
            <a:off x="881449" y="2767914"/>
            <a:ext cx="4390768" cy="13098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9E0C67A-B2F4-40CA-9907-E59ABDB9B438}"/>
              </a:ext>
            </a:extLst>
          </p:cNvPr>
          <p:cNvSpPr/>
          <p:nvPr/>
        </p:nvSpPr>
        <p:spPr>
          <a:xfrm>
            <a:off x="6507892" y="1621990"/>
            <a:ext cx="537107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400" dirty="0">
                <a:solidFill>
                  <a:srgbClr val="000000"/>
                </a:solidFill>
                <a:latin typeface="+mn-ea"/>
              </a:rPr>
              <a:t>[</a:t>
            </a:r>
            <a:r>
              <a:rPr lang="ja-JP" altLang="en-US" sz="2400" dirty="0">
                <a:solidFill>
                  <a:srgbClr val="000000"/>
                </a:solidFill>
                <a:latin typeface="+mn-ea"/>
              </a:rPr>
              <a:t>別解</a:t>
            </a:r>
            <a:r>
              <a:rPr lang="en-US" altLang="ja-JP" sz="2400" dirty="0">
                <a:solidFill>
                  <a:srgbClr val="000000"/>
                </a:solidFill>
                <a:latin typeface="+mn-ea"/>
              </a:rPr>
              <a:t>]</a:t>
            </a:r>
          </a:p>
          <a:p>
            <a:r>
              <a:rPr lang="en-US" altLang="ja-JP" sz="2400" dirty="0">
                <a:solidFill>
                  <a:srgbClr val="000000"/>
                </a:solidFill>
                <a:latin typeface="Consolas" panose="020B0609020204030204" pitchFamily="49" charset="0"/>
              </a:rPr>
              <a:t>vector&lt;</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&gt; a;</a:t>
            </a:r>
          </a:p>
          <a:p>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N;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p>
          <a:p>
            <a:pPr lvl="1"/>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tmp</a:t>
            </a:r>
            <a:r>
              <a:rPr lang="en-US" altLang="ja-JP" sz="2400" dirty="0">
                <a:solidFill>
                  <a:srgbClr val="000000"/>
                </a:solidFill>
                <a:latin typeface="Consolas" panose="020B0609020204030204" pitchFamily="49" charset="0"/>
              </a:rPr>
              <a:t>;</a:t>
            </a:r>
          </a:p>
          <a:p>
            <a:pPr lvl="1"/>
            <a:r>
              <a:rPr lang="en-US" altLang="ja-JP" sz="2400" dirty="0" err="1">
                <a:solidFill>
                  <a:srgbClr val="000000"/>
                </a:solidFill>
                <a:latin typeface="Consolas" panose="020B0609020204030204" pitchFamily="49" charset="0"/>
              </a:rPr>
              <a:t>cin</a:t>
            </a:r>
            <a:r>
              <a:rPr lang="en-US" altLang="ja-JP" sz="2400" dirty="0">
                <a:solidFill>
                  <a:srgbClr val="000000"/>
                </a:solidFill>
                <a:latin typeface="Consolas" panose="020B0609020204030204" pitchFamily="49" charset="0"/>
              </a:rPr>
              <a:t> &gt;&gt; </a:t>
            </a:r>
            <a:r>
              <a:rPr lang="en-US" altLang="ja-JP" sz="2400" dirty="0" err="1">
                <a:solidFill>
                  <a:srgbClr val="000000"/>
                </a:solidFill>
                <a:latin typeface="Consolas" panose="020B0609020204030204" pitchFamily="49" charset="0"/>
              </a:rPr>
              <a:t>tmp</a:t>
            </a:r>
            <a:r>
              <a:rPr lang="en-US" altLang="ja-JP" sz="2400" dirty="0">
                <a:solidFill>
                  <a:srgbClr val="000000"/>
                </a:solidFill>
                <a:latin typeface="Consolas" panose="020B0609020204030204" pitchFamily="49" charset="0"/>
              </a:rPr>
              <a:t>;</a:t>
            </a:r>
          </a:p>
          <a:p>
            <a:pPr lvl="1"/>
            <a:r>
              <a:rPr lang="en-US" altLang="ja-JP" sz="2400" dirty="0" err="1">
                <a:solidFill>
                  <a:srgbClr val="000000"/>
                </a:solidFill>
                <a:latin typeface="Consolas" panose="020B0609020204030204" pitchFamily="49" charset="0"/>
              </a:rPr>
              <a:t>a.push_back</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tmp</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cxnSp>
        <p:nvCxnSpPr>
          <p:cNvPr id="8" name="直線コネクタ 7">
            <a:extLst>
              <a:ext uri="{FF2B5EF4-FFF2-40B4-BE49-F238E27FC236}">
                <a16:creationId xmlns:a16="http://schemas.microsoft.com/office/drawing/2014/main" id="{A3A5C12C-8806-4CCD-B2EC-96308F870483}"/>
              </a:ext>
            </a:extLst>
          </p:cNvPr>
          <p:cNvCxnSpPr>
            <a:stCxn id="3" idx="3"/>
            <a:endCxn id="4" idx="1"/>
          </p:cNvCxnSpPr>
          <p:nvPr/>
        </p:nvCxnSpPr>
        <p:spPr>
          <a:xfrm flipV="1">
            <a:off x="5272217" y="2960818"/>
            <a:ext cx="1235675" cy="46200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9226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891CA-3F6C-4087-807E-AFDAC3FBDA34}"/>
              </a:ext>
            </a:extLst>
          </p:cNvPr>
          <p:cNvSpPr>
            <a:spLocks noGrp="1"/>
          </p:cNvSpPr>
          <p:nvPr>
            <p:ph type="title"/>
          </p:nvPr>
        </p:nvSpPr>
        <p:spPr/>
        <p:txBody>
          <a:bodyPr/>
          <a:lstStyle/>
          <a:p>
            <a:r>
              <a:rPr kumimoji="1" lang="en-US" altLang="ja-JP" dirty="0"/>
              <a:t>vector&lt;vector&lt;…&gt;&gt;</a:t>
            </a:r>
            <a:endParaRPr kumimoji="1" lang="ja-JP" altLang="en-US" dirty="0"/>
          </a:p>
        </p:txBody>
      </p:sp>
      <p:sp>
        <p:nvSpPr>
          <p:cNvPr id="3" name="コンテンツ プレースホルダー 2">
            <a:extLst>
              <a:ext uri="{FF2B5EF4-FFF2-40B4-BE49-F238E27FC236}">
                <a16:creationId xmlns:a16="http://schemas.microsoft.com/office/drawing/2014/main" id="{C2D9A65F-D91C-4E9C-9585-6F14E3C935D8}"/>
              </a:ext>
            </a:extLst>
          </p:cNvPr>
          <p:cNvSpPr>
            <a:spLocks noGrp="1"/>
          </p:cNvSpPr>
          <p:nvPr>
            <p:ph idx="1"/>
          </p:nvPr>
        </p:nvSpPr>
        <p:spPr>
          <a:xfrm>
            <a:off x="838200" y="1825625"/>
            <a:ext cx="8206946" cy="4351338"/>
          </a:xfrm>
        </p:spPr>
        <p:txBody>
          <a:bodyPr/>
          <a:lstStyle/>
          <a:p>
            <a:r>
              <a:rPr kumimoji="1" lang="en-US" altLang="ja-JP" dirty="0"/>
              <a:t>vector</a:t>
            </a:r>
            <a:r>
              <a:rPr kumimoji="1" lang="ja-JP" altLang="en-US" dirty="0"/>
              <a:t>の中に</a:t>
            </a:r>
            <a:r>
              <a:rPr kumimoji="1" lang="en-US" altLang="ja-JP" dirty="0"/>
              <a:t>vector</a:t>
            </a:r>
            <a:r>
              <a:rPr kumimoji="1" lang="ja-JP" altLang="en-US" dirty="0"/>
              <a:t>を入れるときがある</a:t>
            </a:r>
            <a:br>
              <a:rPr lang="en-US" altLang="ja-JP" dirty="0"/>
            </a:br>
            <a:r>
              <a:rPr lang="ja-JP" altLang="en-US" dirty="0"/>
              <a:t>グラフの隣接リストを表現する際に使える</a:t>
            </a:r>
            <a:endParaRPr lang="en-US" altLang="ja-JP" dirty="0"/>
          </a:p>
        </p:txBody>
      </p:sp>
      <p:grpSp>
        <p:nvGrpSpPr>
          <p:cNvPr id="9" name="グループ化 8">
            <a:extLst>
              <a:ext uri="{FF2B5EF4-FFF2-40B4-BE49-F238E27FC236}">
                <a16:creationId xmlns:a16="http://schemas.microsoft.com/office/drawing/2014/main" id="{2E4297FA-5C5B-4F23-9F3D-EA3467098695}"/>
              </a:ext>
            </a:extLst>
          </p:cNvPr>
          <p:cNvGrpSpPr/>
          <p:nvPr/>
        </p:nvGrpSpPr>
        <p:grpSpPr>
          <a:xfrm>
            <a:off x="2100648" y="2957383"/>
            <a:ext cx="914400" cy="3626709"/>
            <a:chOff x="2100648" y="2957383"/>
            <a:chExt cx="914400" cy="3626709"/>
          </a:xfrm>
        </p:grpSpPr>
        <p:sp>
          <p:nvSpPr>
            <p:cNvPr id="5" name="正方形/長方形 4">
              <a:extLst>
                <a:ext uri="{FF2B5EF4-FFF2-40B4-BE49-F238E27FC236}">
                  <a16:creationId xmlns:a16="http://schemas.microsoft.com/office/drawing/2014/main" id="{65EC9989-A4C6-4A5D-B454-1146BD9761C8}"/>
                </a:ext>
              </a:extLst>
            </p:cNvPr>
            <p:cNvSpPr/>
            <p:nvPr/>
          </p:nvSpPr>
          <p:spPr>
            <a:xfrm>
              <a:off x="2100648" y="2957383"/>
              <a:ext cx="9144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800" b="1" dirty="0"/>
                <a:t>0</a:t>
              </a:r>
              <a:endParaRPr kumimoji="1" lang="ja-JP" altLang="en-US" sz="2800" b="1" dirty="0"/>
            </a:p>
          </p:txBody>
        </p:sp>
        <p:sp>
          <p:nvSpPr>
            <p:cNvPr id="6" name="正方形/長方形 5">
              <a:extLst>
                <a:ext uri="{FF2B5EF4-FFF2-40B4-BE49-F238E27FC236}">
                  <a16:creationId xmlns:a16="http://schemas.microsoft.com/office/drawing/2014/main" id="{724EEAFC-65B1-43ED-940E-BA71EB5139D0}"/>
                </a:ext>
              </a:extLst>
            </p:cNvPr>
            <p:cNvSpPr/>
            <p:nvPr/>
          </p:nvSpPr>
          <p:spPr>
            <a:xfrm>
              <a:off x="2100648" y="3871783"/>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正方形/長方形 6">
              <a:extLst>
                <a:ext uri="{FF2B5EF4-FFF2-40B4-BE49-F238E27FC236}">
                  <a16:creationId xmlns:a16="http://schemas.microsoft.com/office/drawing/2014/main" id="{D0A220B3-C99C-4F88-870F-3F8662C37000}"/>
                </a:ext>
              </a:extLst>
            </p:cNvPr>
            <p:cNvSpPr/>
            <p:nvPr/>
          </p:nvSpPr>
          <p:spPr>
            <a:xfrm>
              <a:off x="2100648" y="4773826"/>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2</a:t>
              </a:r>
              <a:endParaRPr kumimoji="1" lang="ja-JP" altLang="en-US" sz="2800" dirty="0"/>
            </a:p>
          </p:txBody>
        </p:sp>
        <p:sp>
          <p:nvSpPr>
            <p:cNvPr id="8" name="正方形/長方形 7">
              <a:extLst>
                <a:ext uri="{FF2B5EF4-FFF2-40B4-BE49-F238E27FC236}">
                  <a16:creationId xmlns:a16="http://schemas.microsoft.com/office/drawing/2014/main" id="{22AC374A-5A11-4D0A-8F18-6B2882B79F61}"/>
                </a:ext>
              </a:extLst>
            </p:cNvPr>
            <p:cNvSpPr/>
            <p:nvPr/>
          </p:nvSpPr>
          <p:spPr>
            <a:xfrm>
              <a:off x="2100648" y="5669692"/>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1</a:t>
              </a:r>
              <a:endParaRPr kumimoji="1" lang="ja-JP" altLang="en-US" sz="2800" dirty="0"/>
            </a:p>
          </p:txBody>
        </p:sp>
      </p:grpSp>
      <p:grpSp>
        <p:nvGrpSpPr>
          <p:cNvPr id="10" name="グループ化 9">
            <a:extLst>
              <a:ext uri="{FF2B5EF4-FFF2-40B4-BE49-F238E27FC236}">
                <a16:creationId xmlns:a16="http://schemas.microsoft.com/office/drawing/2014/main" id="{331F9523-6B39-45C9-85EA-83CD4058436D}"/>
              </a:ext>
            </a:extLst>
          </p:cNvPr>
          <p:cNvGrpSpPr/>
          <p:nvPr/>
        </p:nvGrpSpPr>
        <p:grpSpPr>
          <a:xfrm>
            <a:off x="3015048" y="2957383"/>
            <a:ext cx="914400" cy="3626709"/>
            <a:chOff x="2100648" y="2957383"/>
            <a:chExt cx="914400" cy="3626709"/>
          </a:xfrm>
        </p:grpSpPr>
        <p:sp>
          <p:nvSpPr>
            <p:cNvPr id="11" name="正方形/長方形 10">
              <a:extLst>
                <a:ext uri="{FF2B5EF4-FFF2-40B4-BE49-F238E27FC236}">
                  <a16:creationId xmlns:a16="http://schemas.microsoft.com/office/drawing/2014/main" id="{837963CF-E7D1-4043-8EA2-38740ADBE739}"/>
                </a:ext>
              </a:extLst>
            </p:cNvPr>
            <p:cNvSpPr/>
            <p:nvPr/>
          </p:nvSpPr>
          <p:spPr>
            <a:xfrm>
              <a:off x="2100648" y="2957383"/>
              <a:ext cx="9144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800" b="1" dirty="0"/>
                <a:t>1</a:t>
              </a:r>
              <a:endParaRPr kumimoji="1" lang="ja-JP" altLang="en-US" sz="2800" b="1" dirty="0"/>
            </a:p>
          </p:txBody>
        </p:sp>
        <p:sp>
          <p:nvSpPr>
            <p:cNvPr id="12" name="正方形/長方形 11">
              <a:extLst>
                <a:ext uri="{FF2B5EF4-FFF2-40B4-BE49-F238E27FC236}">
                  <a16:creationId xmlns:a16="http://schemas.microsoft.com/office/drawing/2014/main" id="{DDE979FC-A044-480F-9E28-D9558931B4D1}"/>
                </a:ext>
              </a:extLst>
            </p:cNvPr>
            <p:cNvSpPr/>
            <p:nvPr/>
          </p:nvSpPr>
          <p:spPr>
            <a:xfrm>
              <a:off x="2100648" y="3871783"/>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0</a:t>
              </a:r>
              <a:endParaRPr kumimoji="1" lang="ja-JP" altLang="en-US" sz="2800" dirty="0"/>
            </a:p>
          </p:txBody>
        </p:sp>
        <p:sp>
          <p:nvSpPr>
            <p:cNvPr id="13" name="正方形/長方形 12">
              <a:extLst>
                <a:ext uri="{FF2B5EF4-FFF2-40B4-BE49-F238E27FC236}">
                  <a16:creationId xmlns:a16="http://schemas.microsoft.com/office/drawing/2014/main" id="{4EDEEBCA-5577-4A46-A180-2D853730B16E}"/>
                </a:ext>
              </a:extLst>
            </p:cNvPr>
            <p:cNvSpPr/>
            <p:nvPr/>
          </p:nvSpPr>
          <p:spPr>
            <a:xfrm>
              <a:off x="2100648" y="4773826"/>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0</a:t>
              </a:r>
              <a:endParaRPr kumimoji="1" lang="ja-JP" altLang="en-US" sz="2800" dirty="0"/>
            </a:p>
          </p:txBody>
        </p:sp>
        <p:sp>
          <p:nvSpPr>
            <p:cNvPr id="14" name="正方形/長方形 13">
              <a:extLst>
                <a:ext uri="{FF2B5EF4-FFF2-40B4-BE49-F238E27FC236}">
                  <a16:creationId xmlns:a16="http://schemas.microsoft.com/office/drawing/2014/main" id="{6722B693-A368-45AE-8177-0589D4603EDD}"/>
                </a:ext>
              </a:extLst>
            </p:cNvPr>
            <p:cNvSpPr/>
            <p:nvPr/>
          </p:nvSpPr>
          <p:spPr>
            <a:xfrm>
              <a:off x="2100648" y="5669692"/>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1</a:t>
              </a:r>
              <a:endParaRPr kumimoji="1" lang="ja-JP" altLang="en-US" sz="2800" dirty="0"/>
            </a:p>
          </p:txBody>
        </p:sp>
      </p:grpSp>
      <p:grpSp>
        <p:nvGrpSpPr>
          <p:cNvPr id="15" name="グループ化 14">
            <a:extLst>
              <a:ext uri="{FF2B5EF4-FFF2-40B4-BE49-F238E27FC236}">
                <a16:creationId xmlns:a16="http://schemas.microsoft.com/office/drawing/2014/main" id="{32E47086-573C-4A2E-A60D-01093CAA8173}"/>
              </a:ext>
            </a:extLst>
          </p:cNvPr>
          <p:cNvGrpSpPr/>
          <p:nvPr/>
        </p:nvGrpSpPr>
        <p:grpSpPr>
          <a:xfrm>
            <a:off x="3929448" y="2957383"/>
            <a:ext cx="914400" cy="2730843"/>
            <a:chOff x="2100648" y="2957383"/>
            <a:chExt cx="914400" cy="2730843"/>
          </a:xfrm>
        </p:grpSpPr>
        <p:sp>
          <p:nvSpPr>
            <p:cNvPr id="16" name="正方形/長方形 15">
              <a:extLst>
                <a:ext uri="{FF2B5EF4-FFF2-40B4-BE49-F238E27FC236}">
                  <a16:creationId xmlns:a16="http://schemas.microsoft.com/office/drawing/2014/main" id="{3E196BD4-FBA3-4831-A5E3-D1B7217C8FAB}"/>
                </a:ext>
              </a:extLst>
            </p:cNvPr>
            <p:cNvSpPr/>
            <p:nvPr/>
          </p:nvSpPr>
          <p:spPr>
            <a:xfrm>
              <a:off x="2100648" y="2957383"/>
              <a:ext cx="9144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800" b="1" dirty="0"/>
                <a:t>2</a:t>
              </a:r>
              <a:endParaRPr kumimoji="1" lang="ja-JP" altLang="en-US" sz="2800" b="1" dirty="0"/>
            </a:p>
          </p:txBody>
        </p:sp>
        <p:sp>
          <p:nvSpPr>
            <p:cNvPr id="17" name="正方形/長方形 16">
              <a:extLst>
                <a:ext uri="{FF2B5EF4-FFF2-40B4-BE49-F238E27FC236}">
                  <a16:creationId xmlns:a16="http://schemas.microsoft.com/office/drawing/2014/main" id="{EEF0EE9B-1ECA-4922-A266-B4062954B5EA}"/>
                </a:ext>
              </a:extLst>
            </p:cNvPr>
            <p:cNvSpPr/>
            <p:nvPr/>
          </p:nvSpPr>
          <p:spPr>
            <a:xfrm>
              <a:off x="2100648" y="3871783"/>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8" name="正方形/長方形 17">
              <a:extLst>
                <a:ext uri="{FF2B5EF4-FFF2-40B4-BE49-F238E27FC236}">
                  <a16:creationId xmlns:a16="http://schemas.microsoft.com/office/drawing/2014/main" id="{BEC8D420-D8CB-45BD-A57E-1199332C9D52}"/>
                </a:ext>
              </a:extLst>
            </p:cNvPr>
            <p:cNvSpPr/>
            <p:nvPr/>
          </p:nvSpPr>
          <p:spPr>
            <a:xfrm>
              <a:off x="2100648" y="4773826"/>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1</a:t>
              </a:r>
              <a:endParaRPr kumimoji="1" lang="ja-JP" altLang="en-US" sz="2800" dirty="0"/>
            </a:p>
          </p:txBody>
        </p:sp>
      </p:grpSp>
      <p:grpSp>
        <p:nvGrpSpPr>
          <p:cNvPr id="20" name="グループ化 19">
            <a:extLst>
              <a:ext uri="{FF2B5EF4-FFF2-40B4-BE49-F238E27FC236}">
                <a16:creationId xmlns:a16="http://schemas.microsoft.com/office/drawing/2014/main" id="{C787D833-6D72-4D6D-AF2B-5506CDAB5AE2}"/>
              </a:ext>
            </a:extLst>
          </p:cNvPr>
          <p:cNvGrpSpPr/>
          <p:nvPr/>
        </p:nvGrpSpPr>
        <p:grpSpPr>
          <a:xfrm>
            <a:off x="4843848" y="2957383"/>
            <a:ext cx="914400" cy="2730843"/>
            <a:chOff x="2100648" y="2957383"/>
            <a:chExt cx="914400" cy="2730843"/>
          </a:xfrm>
        </p:grpSpPr>
        <p:sp>
          <p:nvSpPr>
            <p:cNvPr id="21" name="正方形/長方形 20">
              <a:extLst>
                <a:ext uri="{FF2B5EF4-FFF2-40B4-BE49-F238E27FC236}">
                  <a16:creationId xmlns:a16="http://schemas.microsoft.com/office/drawing/2014/main" id="{3E0604E2-8224-465F-A62B-21E611BD4015}"/>
                </a:ext>
              </a:extLst>
            </p:cNvPr>
            <p:cNvSpPr/>
            <p:nvPr/>
          </p:nvSpPr>
          <p:spPr>
            <a:xfrm>
              <a:off x="2100648" y="2957383"/>
              <a:ext cx="9144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800" b="1" dirty="0"/>
                <a:t>3</a:t>
              </a:r>
              <a:endParaRPr kumimoji="1" lang="ja-JP" altLang="en-US" sz="2800" b="1" dirty="0"/>
            </a:p>
          </p:txBody>
        </p:sp>
        <p:sp>
          <p:nvSpPr>
            <p:cNvPr id="23" name="正方形/長方形 22">
              <a:extLst>
                <a:ext uri="{FF2B5EF4-FFF2-40B4-BE49-F238E27FC236}">
                  <a16:creationId xmlns:a16="http://schemas.microsoft.com/office/drawing/2014/main" id="{60DB1FCD-CF52-42F3-8E77-151A2CD37278}"/>
                </a:ext>
              </a:extLst>
            </p:cNvPr>
            <p:cNvSpPr/>
            <p:nvPr/>
          </p:nvSpPr>
          <p:spPr>
            <a:xfrm>
              <a:off x="2100648" y="4773826"/>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1</a:t>
              </a:r>
              <a:endParaRPr kumimoji="1" lang="ja-JP" altLang="en-US" sz="2800" dirty="0"/>
            </a:p>
          </p:txBody>
        </p:sp>
      </p:grpSp>
      <p:grpSp>
        <p:nvGrpSpPr>
          <p:cNvPr id="30" name="グループ化 29">
            <a:extLst>
              <a:ext uri="{FF2B5EF4-FFF2-40B4-BE49-F238E27FC236}">
                <a16:creationId xmlns:a16="http://schemas.microsoft.com/office/drawing/2014/main" id="{A3B0A29E-AD79-4D9B-865D-7E85E01DAFB2}"/>
              </a:ext>
            </a:extLst>
          </p:cNvPr>
          <p:cNvGrpSpPr/>
          <p:nvPr/>
        </p:nvGrpSpPr>
        <p:grpSpPr>
          <a:xfrm>
            <a:off x="1186248" y="3874871"/>
            <a:ext cx="914400" cy="2712309"/>
            <a:chOff x="2100648" y="3871783"/>
            <a:chExt cx="914400" cy="2712309"/>
          </a:xfrm>
        </p:grpSpPr>
        <p:sp>
          <p:nvSpPr>
            <p:cNvPr id="32" name="正方形/長方形 31">
              <a:extLst>
                <a:ext uri="{FF2B5EF4-FFF2-40B4-BE49-F238E27FC236}">
                  <a16:creationId xmlns:a16="http://schemas.microsoft.com/office/drawing/2014/main" id="{AF27458D-B2D3-46C7-9595-82E2C722CB0D}"/>
                </a:ext>
              </a:extLst>
            </p:cNvPr>
            <p:cNvSpPr/>
            <p:nvPr/>
          </p:nvSpPr>
          <p:spPr>
            <a:xfrm>
              <a:off x="2100648" y="3871783"/>
              <a:ext cx="9144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800" b="1" dirty="0"/>
                <a:t>0</a:t>
              </a:r>
              <a:endParaRPr kumimoji="1" lang="ja-JP" altLang="en-US" sz="2800" b="1" dirty="0"/>
            </a:p>
          </p:txBody>
        </p:sp>
        <p:sp>
          <p:nvSpPr>
            <p:cNvPr id="33" name="正方形/長方形 32">
              <a:extLst>
                <a:ext uri="{FF2B5EF4-FFF2-40B4-BE49-F238E27FC236}">
                  <a16:creationId xmlns:a16="http://schemas.microsoft.com/office/drawing/2014/main" id="{497DDF33-A915-4BBB-B03A-B9FAA8B9EECD}"/>
                </a:ext>
              </a:extLst>
            </p:cNvPr>
            <p:cNvSpPr/>
            <p:nvPr/>
          </p:nvSpPr>
          <p:spPr>
            <a:xfrm>
              <a:off x="2100648" y="4773826"/>
              <a:ext cx="9144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800" b="1" dirty="0"/>
                <a:t>1</a:t>
              </a:r>
              <a:endParaRPr kumimoji="1" lang="ja-JP" altLang="en-US" sz="2800" b="1" dirty="0"/>
            </a:p>
          </p:txBody>
        </p:sp>
        <p:sp>
          <p:nvSpPr>
            <p:cNvPr id="34" name="正方形/長方形 33">
              <a:extLst>
                <a:ext uri="{FF2B5EF4-FFF2-40B4-BE49-F238E27FC236}">
                  <a16:creationId xmlns:a16="http://schemas.microsoft.com/office/drawing/2014/main" id="{88C054D1-F6C6-47E6-9D0F-772EE4C60228}"/>
                </a:ext>
              </a:extLst>
            </p:cNvPr>
            <p:cNvSpPr/>
            <p:nvPr/>
          </p:nvSpPr>
          <p:spPr>
            <a:xfrm>
              <a:off x="2100648" y="5669692"/>
              <a:ext cx="9144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800" b="1" dirty="0"/>
                <a:t>2</a:t>
              </a:r>
              <a:endParaRPr kumimoji="1" lang="ja-JP" altLang="en-US" sz="2800" b="1" dirty="0"/>
            </a:p>
          </p:txBody>
        </p:sp>
      </p:grpSp>
      <p:sp>
        <p:nvSpPr>
          <p:cNvPr id="35" name="テキスト ボックス 34">
            <a:extLst>
              <a:ext uri="{FF2B5EF4-FFF2-40B4-BE49-F238E27FC236}">
                <a16:creationId xmlns:a16="http://schemas.microsoft.com/office/drawing/2014/main" id="{135033E8-CBC7-4750-9826-5B8115AD4E7D}"/>
              </a:ext>
            </a:extLst>
          </p:cNvPr>
          <p:cNvSpPr txBox="1"/>
          <p:nvPr/>
        </p:nvSpPr>
        <p:spPr>
          <a:xfrm>
            <a:off x="6829167" y="2707223"/>
            <a:ext cx="4967417" cy="3785652"/>
          </a:xfrm>
          <a:prstGeom prst="rect">
            <a:avLst/>
          </a:prstGeom>
          <a:noFill/>
        </p:spPr>
        <p:txBody>
          <a:bodyPr wrap="square" rtlCol="0">
            <a:spAutoFit/>
          </a:bodyPr>
          <a:lstStyle/>
          <a:p>
            <a:r>
              <a:rPr lang="en-US" altLang="ja-JP" sz="2400" dirty="0">
                <a:solidFill>
                  <a:srgbClr val="000000"/>
                </a:solidFill>
                <a:latin typeface="Consolas" panose="020B0609020204030204" pitchFamily="49" charset="0"/>
              </a:rPr>
              <a:t>vector&lt;vector&lt;</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&gt;&gt; v(</a:t>
            </a:r>
            <a:r>
              <a:rPr lang="en-US" altLang="ja-JP" sz="2400" dirty="0">
                <a:solidFill>
                  <a:srgbClr val="09885A"/>
                </a:solidFill>
                <a:latin typeface="Consolas" panose="020B0609020204030204" pitchFamily="49" charset="0"/>
              </a:rPr>
              <a:t>3</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v[</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push_back</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2</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v[</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push_back</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v[</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push_back</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2</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v[</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push_back</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v[</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push_back</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2</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v[</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push_back</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v[</a:t>
            </a:r>
            <a:r>
              <a:rPr lang="en-US" altLang="ja-JP" sz="2400" dirty="0">
                <a:solidFill>
                  <a:srgbClr val="09885A"/>
                </a:solidFill>
                <a:latin typeface="Consolas" panose="020B0609020204030204" pitchFamily="49" charset="0"/>
              </a:rPr>
              <a:t>2</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push_back</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v[</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push_back</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v[</a:t>
            </a:r>
            <a:r>
              <a:rPr lang="en-US" altLang="ja-JP" sz="2400" dirty="0">
                <a:solidFill>
                  <a:srgbClr val="09885A"/>
                </a:solidFill>
                <a:latin typeface="Consolas" panose="020B0609020204030204" pitchFamily="49" charset="0"/>
              </a:rPr>
              <a:t>2</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push_back</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09114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7C3D5-38E8-4A60-B2A6-74EA69FA6D01}"/>
              </a:ext>
            </a:extLst>
          </p:cNvPr>
          <p:cNvSpPr>
            <a:spLocks noGrp="1"/>
          </p:cNvSpPr>
          <p:nvPr>
            <p:ph type="title"/>
          </p:nvPr>
        </p:nvSpPr>
        <p:spPr/>
        <p:txBody>
          <a:bodyPr/>
          <a:lstStyle/>
          <a:p>
            <a:r>
              <a:rPr kumimoji="1" lang="ja-JP" altLang="en-US" dirty="0"/>
              <a:t>演習</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2EEA9A1F-C471-41A3-9791-45F325899CFA}"/>
              </a:ext>
            </a:extLst>
          </p:cNvPr>
          <p:cNvSpPr>
            <a:spLocks noGrp="1"/>
          </p:cNvSpPr>
          <p:nvPr>
            <p:ph idx="1"/>
          </p:nvPr>
        </p:nvSpPr>
        <p:spPr/>
        <p:txBody>
          <a:bodyPr/>
          <a:lstStyle/>
          <a:p>
            <a:r>
              <a:rPr lang="ja-JP" altLang="en-US" dirty="0"/>
              <a:t>入力</a:t>
            </a:r>
            <a:r>
              <a:rPr lang="en-US" altLang="ja-JP" dirty="0"/>
              <a:t>a, b(a&lt;b)</a:t>
            </a:r>
            <a:r>
              <a:rPr lang="ja-JP" altLang="en-US" dirty="0"/>
              <a:t>のうち、</a:t>
            </a:r>
            <a:r>
              <a:rPr lang="en-US" altLang="ja-JP" dirty="0"/>
              <a:t>a</a:t>
            </a:r>
            <a:r>
              <a:rPr lang="ja-JP" altLang="en-US" dirty="0"/>
              <a:t>から</a:t>
            </a:r>
            <a:r>
              <a:rPr lang="en-US" altLang="ja-JP" dirty="0"/>
              <a:t>b</a:t>
            </a:r>
            <a:r>
              <a:rPr lang="ja-JP" altLang="en-US" dirty="0" err="1"/>
              <a:t>までの</a:t>
            </a:r>
            <a:r>
              <a:rPr lang="ja-JP" altLang="en-US" dirty="0"/>
              <a:t>連続する整数列を、</a:t>
            </a:r>
            <a:r>
              <a:rPr lang="ja-JP" altLang="en-US" u="sng" dirty="0"/>
              <a:t>順に</a:t>
            </a:r>
            <a:r>
              <a:rPr lang="en-US" altLang="ja-JP" u="sng" dirty="0"/>
              <a:t>vector</a:t>
            </a:r>
            <a:r>
              <a:rPr lang="ja-JP" altLang="en-US" u="sng" dirty="0"/>
              <a:t>に入れて</a:t>
            </a:r>
            <a:r>
              <a:rPr lang="ja-JP" altLang="en-US" dirty="0"/>
              <a:t>、それを空白区切りで出力するプログラムを作成せよ。</a:t>
            </a:r>
            <a:br>
              <a:rPr lang="en-US" altLang="ja-JP" dirty="0"/>
            </a:br>
            <a:r>
              <a:rPr lang="en-US" altLang="ja-JP" sz="2000" dirty="0"/>
              <a:t>※</a:t>
            </a:r>
            <a:r>
              <a:rPr lang="ja-JP" altLang="en-US" sz="2000" dirty="0"/>
              <a:t>本当は</a:t>
            </a:r>
            <a:r>
              <a:rPr lang="en-US" altLang="ja-JP" sz="2000" dirty="0"/>
              <a:t>vector</a:t>
            </a:r>
            <a:r>
              <a:rPr lang="ja-JP" altLang="en-US" sz="2000" dirty="0"/>
              <a:t>なんか作らずにできますが、練習としてやってみましょう</a:t>
            </a:r>
            <a:endParaRPr lang="en-US" altLang="ja-JP" sz="2000" dirty="0"/>
          </a:p>
          <a:p>
            <a:r>
              <a:rPr kumimoji="1" lang="en-US" altLang="ja-JP" dirty="0"/>
              <a:t>ABC061 B</a:t>
            </a:r>
            <a:endParaRPr kumimoji="1" lang="ja-JP" altLang="en-US" dirty="0"/>
          </a:p>
        </p:txBody>
      </p:sp>
      <p:graphicFrame>
        <p:nvGraphicFramePr>
          <p:cNvPr id="5" name="表 4">
            <a:extLst>
              <a:ext uri="{FF2B5EF4-FFF2-40B4-BE49-F238E27FC236}">
                <a16:creationId xmlns:a16="http://schemas.microsoft.com/office/drawing/2014/main" id="{7F33A65C-DBCC-46E7-8A64-DBE99BE5B07B}"/>
              </a:ext>
            </a:extLst>
          </p:cNvPr>
          <p:cNvGraphicFramePr>
            <a:graphicFrameLocks noGrp="1"/>
          </p:cNvGraphicFramePr>
          <p:nvPr>
            <p:extLst>
              <p:ext uri="{D42A27DB-BD31-4B8C-83A1-F6EECF244321}">
                <p14:modId xmlns:p14="http://schemas.microsoft.com/office/powerpoint/2010/main" val="1027251391"/>
              </p:ext>
            </p:extLst>
          </p:nvPr>
        </p:nvGraphicFramePr>
        <p:xfrm>
          <a:off x="6735805" y="4744403"/>
          <a:ext cx="4467654" cy="1432560"/>
        </p:xfrm>
        <a:graphic>
          <a:graphicData uri="http://schemas.openxmlformats.org/drawingml/2006/table">
            <a:tbl>
              <a:tblPr firstRow="1" bandRow="1">
                <a:tableStyleId>{073A0DAA-6AF3-43AB-8588-CEC1D06C72B9}</a:tableStyleId>
              </a:tblPr>
              <a:tblGrid>
                <a:gridCol w="4467654">
                  <a:extLst>
                    <a:ext uri="{9D8B030D-6E8A-4147-A177-3AD203B41FA5}">
                      <a16:colId xmlns:a16="http://schemas.microsoft.com/office/drawing/2014/main" val="221619577"/>
                    </a:ext>
                  </a:extLst>
                </a:gridCol>
              </a:tblGrid>
              <a:tr h="1325563">
                <a:tc>
                  <a:txBody>
                    <a:bodyPr/>
                    <a:lstStyle/>
                    <a:p>
                      <a:r>
                        <a:rPr kumimoji="1" lang="en-US" altLang="ja-JP" sz="4400" dirty="0">
                          <a:latin typeface="ＭＳ Ｐゴシック" panose="020B0600070205080204" pitchFamily="50" charset="-128"/>
                          <a:ea typeface="ＭＳ Ｐゴシック" panose="020B0600070205080204" pitchFamily="50" charset="-128"/>
                        </a:rPr>
                        <a:t>-2 5 (</a:t>
                      </a:r>
                      <a:r>
                        <a:rPr kumimoji="1" lang="ja-JP" altLang="en-US" sz="4400" dirty="0">
                          <a:latin typeface="ＭＳ Ｐゴシック" panose="020B0600070205080204" pitchFamily="50" charset="-128"/>
                          <a:ea typeface="ＭＳ Ｐゴシック" panose="020B0600070205080204" pitchFamily="50" charset="-128"/>
                        </a:rPr>
                        <a:t>入力</a:t>
                      </a:r>
                      <a:r>
                        <a:rPr kumimoji="1" lang="en-US" altLang="ja-JP" sz="4400" dirty="0">
                          <a:latin typeface="ＭＳ Ｐゴシック" panose="020B0600070205080204" pitchFamily="50" charset="-128"/>
                          <a:ea typeface="ＭＳ Ｐゴシック" panose="020B0600070205080204" pitchFamily="50" charset="-128"/>
                        </a:rPr>
                        <a:t>)</a:t>
                      </a:r>
                    </a:p>
                    <a:p>
                      <a:r>
                        <a:rPr kumimoji="1" lang="en-US" altLang="ja-JP" sz="4400" dirty="0">
                          <a:latin typeface="ＭＳ Ｐゴシック" panose="020B0600070205080204" pitchFamily="50" charset="-128"/>
                          <a:ea typeface="ＭＳ Ｐゴシック" panose="020B0600070205080204" pitchFamily="50" charset="-128"/>
                        </a:rPr>
                        <a:t>-2 -1 0 1 2 3 4 5</a:t>
                      </a:r>
                      <a:endParaRPr kumimoji="1" lang="ja-JP" altLang="en-US" sz="4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31468673"/>
                  </a:ext>
                </a:extLst>
              </a:tr>
            </a:tbl>
          </a:graphicData>
        </a:graphic>
      </p:graphicFrame>
    </p:spTree>
    <p:extLst>
      <p:ext uri="{BB962C8B-B14F-4D97-AF65-F5344CB8AC3E}">
        <p14:creationId xmlns:p14="http://schemas.microsoft.com/office/powerpoint/2010/main" val="2699068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885D6-4226-4A5F-816B-EE8DBDEE9F3B}"/>
              </a:ext>
            </a:extLst>
          </p:cNvPr>
          <p:cNvSpPr>
            <a:spLocks noGrp="1"/>
          </p:cNvSpPr>
          <p:nvPr>
            <p:ph type="title"/>
          </p:nvPr>
        </p:nvSpPr>
        <p:spPr/>
        <p:txBody>
          <a:bodyPr/>
          <a:lstStyle/>
          <a:p>
            <a:r>
              <a:rPr kumimoji="1" lang="en-US" altLang="ja-JP" dirty="0"/>
              <a:t>std::string</a:t>
            </a:r>
            <a:endParaRPr kumimoji="1" lang="ja-JP" altLang="en-US" dirty="0"/>
          </a:p>
        </p:txBody>
      </p:sp>
      <p:sp>
        <p:nvSpPr>
          <p:cNvPr id="3" name="テキスト プレースホルダー 2">
            <a:extLst>
              <a:ext uri="{FF2B5EF4-FFF2-40B4-BE49-F238E27FC236}">
                <a16:creationId xmlns:a16="http://schemas.microsoft.com/office/drawing/2014/main" id="{B2E01D70-0BC3-49D8-A3CC-A67B1177F02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877055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4E04CC-E1FF-4585-821E-2458FAA81BF8}"/>
              </a:ext>
            </a:extLst>
          </p:cNvPr>
          <p:cNvSpPr>
            <a:spLocks noGrp="1"/>
          </p:cNvSpPr>
          <p:nvPr>
            <p:ph type="title"/>
          </p:nvPr>
        </p:nvSpPr>
        <p:spPr/>
        <p:txBody>
          <a:bodyPr/>
          <a:lstStyle/>
          <a:p>
            <a:r>
              <a:rPr kumimoji="1" lang="en-US" altLang="ja-JP" dirty="0"/>
              <a:t>std::string</a:t>
            </a:r>
            <a:endParaRPr kumimoji="1" lang="ja-JP" altLang="en-US" dirty="0"/>
          </a:p>
        </p:txBody>
      </p:sp>
      <p:sp>
        <p:nvSpPr>
          <p:cNvPr id="3" name="コンテンツ プレースホルダー 2">
            <a:extLst>
              <a:ext uri="{FF2B5EF4-FFF2-40B4-BE49-F238E27FC236}">
                <a16:creationId xmlns:a16="http://schemas.microsoft.com/office/drawing/2014/main" id="{03FC362B-4C04-4D80-9AC7-A32F7839799F}"/>
              </a:ext>
            </a:extLst>
          </p:cNvPr>
          <p:cNvSpPr>
            <a:spLocks noGrp="1"/>
          </p:cNvSpPr>
          <p:nvPr>
            <p:ph idx="1"/>
          </p:nvPr>
        </p:nvSpPr>
        <p:spPr/>
        <p:txBody>
          <a:bodyPr/>
          <a:lstStyle/>
          <a:p>
            <a:r>
              <a:rPr kumimoji="1" lang="ja-JP" altLang="en-US" dirty="0"/>
              <a:t>文字列を扱うクラス</a:t>
            </a:r>
            <a:r>
              <a:rPr kumimoji="1" lang="en-US" altLang="ja-JP" dirty="0"/>
              <a:t>(</a:t>
            </a:r>
            <a:r>
              <a:rPr kumimoji="1" lang="ja-JP" altLang="en-US" dirty="0"/>
              <a:t>第</a:t>
            </a:r>
            <a:r>
              <a:rPr kumimoji="1" lang="en-US" altLang="ja-JP" dirty="0"/>
              <a:t>1</a:t>
            </a:r>
            <a:r>
              <a:rPr kumimoji="1" lang="ja-JP" altLang="en-US" dirty="0"/>
              <a:t>回でも紹介した</a:t>
            </a:r>
            <a:r>
              <a:rPr kumimoji="1" lang="en-US" altLang="ja-JP" dirty="0"/>
              <a:t>)</a:t>
            </a:r>
          </a:p>
          <a:p>
            <a:r>
              <a:rPr lang="ja-JP" altLang="en-US" dirty="0"/>
              <a:t>メンバ関数は</a:t>
            </a:r>
            <a:r>
              <a:rPr lang="en-US" altLang="ja-JP" dirty="0"/>
              <a:t>vector</a:t>
            </a:r>
            <a:r>
              <a:rPr lang="ja-JP" altLang="en-US" dirty="0"/>
              <a:t>とかぶるものがある</a:t>
            </a:r>
            <a:endParaRPr lang="en-US" altLang="ja-JP" dirty="0"/>
          </a:p>
          <a:p>
            <a:r>
              <a:rPr lang="ja-JP" altLang="en-US" dirty="0"/>
              <a:t>文字列の扱いが超便利になる</a:t>
            </a:r>
            <a:endParaRPr lang="en-US" altLang="ja-JP" dirty="0"/>
          </a:p>
          <a:p>
            <a:r>
              <a:rPr lang="en-US" altLang="ja-JP" dirty="0"/>
              <a:t>#include &lt;string&gt;</a:t>
            </a:r>
            <a:r>
              <a:rPr lang="ja-JP" altLang="en-US" dirty="0"/>
              <a:t>を書く</a:t>
            </a:r>
            <a:endParaRPr lang="en-US" altLang="ja-JP" dirty="0"/>
          </a:p>
        </p:txBody>
      </p:sp>
    </p:spTree>
    <p:extLst>
      <p:ext uri="{BB962C8B-B14F-4D97-AF65-F5344CB8AC3E}">
        <p14:creationId xmlns:p14="http://schemas.microsoft.com/office/powerpoint/2010/main" val="1491994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D52E6-9081-4854-B4B7-911E552CAE64}"/>
              </a:ext>
            </a:extLst>
          </p:cNvPr>
          <p:cNvSpPr>
            <a:spLocks noGrp="1"/>
          </p:cNvSpPr>
          <p:nvPr>
            <p:ph type="title"/>
          </p:nvPr>
        </p:nvSpPr>
        <p:spPr/>
        <p:txBody>
          <a:bodyPr/>
          <a:lstStyle/>
          <a:p>
            <a:r>
              <a:rPr kumimoji="1" lang="ja-JP" altLang="en-US" dirty="0"/>
              <a:t>宣言</a:t>
            </a:r>
          </a:p>
        </p:txBody>
      </p:sp>
      <p:sp>
        <p:nvSpPr>
          <p:cNvPr id="3" name="コンテンツ プレースホルダー 2">
            <a:extLst>
              <a:ext uri="{FF2B5EF4-FFF2-40B4-BE49-F238E27FC236}">
                <a16:creationId xmlns:a16="http://schemas.microsoft.com/office/drawing/2014/main" id="{76CDD853-40AF-44A7-B7D0-4776ACB4D9B6}"/>
              </a:ext>
            </a:extLst>
          </p:cNvPr>
          <p:cNvSpPr>
            <a:spLocks noGrp="1"/>
          </p:cNvSpPr>
          <p:nvPr>
            <p:ph idx="1"/>
          </p:nvPr>
        </p:nvSpPr>
        <p:spPr>
          <a:xfrm>
            <a:off x="838200" y="1825625"/>
            <a:ext cx="4969476" cy="4351338"/>
          </a:xfrm>
        </p:spPr>
        <p:txBody>
          <a:bodyPr/>
          <a:lstStyle/>
          <a:p>
            <a:r>
              <a:rPr lang="en-US" altLang="ja-JP" dirty="0">
                <a:solidFill>
                  <a:srgbClr val="000000"/>
                </a:solidFill>
                <a:latin typeface="Consolas" panose="020B0609020204030204" pitchFamily="49" charset="0"/>
              </a:rPr>
              <a:t>string str;</a:t>
            </a:r>
          </a:p>
          <a:p>
            <a:r>
              <a:rPr lang="en-US" altLang="ja-JP" dirty="0">
                <a:solidFill>
                  <a:srgbClr val="000000"/>
                </a:solidFill>
                <a:latin typeface="Consolas" panose="020B0609020204030204" pitchFamily="49" charset="0"/>
              </a:rPr>
              <a:t>string str1 = </a:t>
            </a:r>
            <a:r>
              <a:rPr lang="en-US" altLang="ja-JP" dirty="0">
                <a:solidFill>
                  <a:srgbClr val="A31515"/>
                </a:solidFill>
                <a:latin typeface="Consolas" panose="020B0609020204030204" pitchFamily="49" charset="0"/>
              </a:rPr>
              <a:t>"Hello"</a:t>
            </a:r>
            <a:r>
              <a:rPr lang="en-US" altLang="ja-JP" dirty="0">
                <a:solidFill>
                  <a:srgbClr val="000000"/>
                </a:solidFill>
                <a:latin typeface="Consolas" panose="020B0609020204030204" pitchFamily="49" charset="0"/>
              </a:rPr>
              <a:t>;</a:t>
            </a:r>
          </a:p>
          <a:p>
            <a:endParaRPr kumimoji="1" lang="ja-JP" altLang="en-US" dirty="0"/>
          </a:p>
        </p:txBody>
      </p:sp>
      <p:sp>
        <p:nvSpPr>
          <p:cNvPr id="4" name="コンテンツ プレースホルダー 2">
            <a:extLst>
              <a:ext uri="{FF2B5EF4-FFF2-40B4-BE49-F238E27FC236}">
                <a16:creationId xmlns:a16="http://schemas.microsoft.com/office/drawing/2014/main" id="{15B17100-50D7-4D58-9787-E2EDA6D814A2}"/>
              </a:ext>
            </a:extLst>
          </p:cNvPr>
          <p:cNvSpPr txBox="1">
            <a:spLocks/>
          </p:cNvSpPr>
          <p:nvPr/>
        </p:nvSpPr>
        <p:spPr>
          <a:xfrm>
            <a:off x="6096000" y="1825625"/>
            <a:ext cx="49694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dirty="0"/>
          </a:p>
        </p:txBody>
      </p:sp>
      <p:sp>
        <p:nvSpPr>
          <p:cNvPr id="5" name="コンテンツ プレースホルダー 2">
            <a:extLst>
              <a:ext uri="{FF2B5EF4-FFF2-40B4-BE49-F238E27FC236}">
                <a16:creationId xmlns:a16="http://schemas.microsoft.com/office/drawing/2014/main" id="{55B612EA-388D-47B3-B872-0A52E9DC637E}"/>
              </a:ext>
            </a:extLst>
          </p:cNvPr>
          <p:cNvSpPr txBox="1">
            <a:spLocks/>
          </p:cNvSpPr>
          <p:nvPr/>
        </p:nvSpPr>
        <p:spPr>
          <a:xfrm>
            <a:off x="6384324" y="1825625"/>
            <a:ext cx="49694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空の文字列</a:t>
            </a:r>
            <a:endParaRPr lang="en-US" altLang="ja-JP" dirty="0"/>
          </a:p>
          <a:p>
            <a:r>
              <a:rPr lang="ja-JP" altLang="en-US" dirty="0"/>
              <a:t>文字列で初期化</a:t>
            </a:r>
          </a:p>
        </p:txBody>
      </p:sp>
    </p:spTree>
    <p:extLst>
      <p:ext uri="{BB962C8B-B14F-4D97-AF65-F5344CB8AC3E}">
        <p14:creationId xmlns:p14="http://schemas.microsoft.com/office/powerpoint/2010/main" val="3548815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F7B48-7830-400A-82DA-7745C284FA43}"/>
              </a:ext>
            </a:extLst>
          </p:cNvPr>
          <p:cNvSpPr>
            <a:spLocks noGrp="1"/>
          </p:cNvSpPr>
          <p:nvPr>
            <p:ph type="title"/>
          </p:nvPr>
        </p:nvSpPr>
        <p:spPr/>
        <p:txBody>
          <a:bodyPr/>
          <a:lstStyle/>
          <a:p>
            <a:r>
              <a:rPr kumimoji="1" lang="ja-JP" altLang="en-US" dirty="0"/>
              <a:t>使う</a:t>
            </a:r>
          </a:p>
        </p:txBody>
      </p:sp>
      <p:sp>
        <p:nvSpPr>
          <p:cNvPr id="3" name="コンテンツ プレースホルダー 2">
            <a:extLst>
              <a:ext uri="{FF2B5EF4-FFF2-40B4-BE49-F238E27FC236}">
                <a16:creationId xmlns:a16="http://schemas.microsoft.com/office/drawing/2014/main" id="{BA8069E9-7B15-40A6-909B-CA66D93BF1BD}"/>
              </a:ext>
            </a:extLst>
          </p:cNvPr>
          <p:cNvSpPr>
            <a:spLocks noGrp="1"/>
          </p:cNvSpPr>
          <p:nvPr>
            <p:ph idx="1"/>
          </p:nvPr>
        </p:nvSpPr>
        <p:spPr>
          <a:xfrm>
            <a:off x="838200" y="1690688"/>
            <a:ext cx="5768546" cy="4351338"/>
          </a:xfrm>
        </p:spPr>
        <p:txBody>
          <a:bodyPr>
            <a:normAutofit/>
          </a:bodyPr>
          <a:lstStyle/>
          <a:p>
            <a:pPr marL="0" indent="0">
              <a:buNone/>
            </a:pPr>
            <a:r>
              <a:rPr lang="en-US" altLang="ja-JP" dirty="0">
                <a:solidFill>
                  <a:srgbClr val="000000"/>
                </a:solidFill>
                <a:latin typeface="Consolas" panose="020B0609020204030204" pitchFamily="49" charset="0"/>
              </a:rPr>
              <a:t>string str1 = </a:t>
            </a:r>
            <a:r>
              <a:rPr lang="en-US" altLang="ja-JP" dirty="0">
                <a:solidFill>
                  <a:srgbClr val="A31515"/>
                </a:solidFill>
                <a:latin typeface="Consolas" panose="020B0609020204030204" pitchFamily="49" charset="0"/>
              </a:rPr>
              <a:t>"Hello"</a:t>
            </a:r>
            <a:r>
              <a:rPr lang="en-US" altLang="ja-JP" dirty="0">
                <a:solidFill>
                  <a:srgbClr val="000000"/>
                </a:solidFill>
                <a:latin typeface="Consolas" panose="020B0609020204030204" pitchFamily="49" charset="0"/>
              </a:rPr>
              <a:t>;</a:t>
            </a:r>
          </a:p>
          <a:p>
            <a:pPr marL="0" indent="0">
              <a:buNone/>
            </a:pPr>
            <a:r>
              <a:rPr lang="en-US" altLang="ja-JP" dirty="0">
                <a:solidFill>
                  <a:srgbClr val="000000"/>
                </a:solidFill>
                <a:latin typeface="Consolas" panose="020B0609020204030204" pitchFamily="49" charset="0"/>
              </a:rPr>
              <a:t>string str2 = </a:t>
            </a:r>
            <a:r>
              <a:rPr lang="en-US" altLang="ja-JP" dirty="0">
                <a:solidFill>
                  <a:srgbClr val="A31515"/>
                </a:solidFill>
                <a:latin typeface="Consolas" panose="020B0609020204030204" pitchFamily="49" charset="0"/>
              </a:rPr>
              <a:t>", World"</a:t>
            </a:r>
            <a:r>
              <a:rPr lang="en-US" altLang="ja-JP" dirty="0">
                <a:solidFill>
                  <a:srgbClr val="000000"/>
                </a:solidFill>
                <a:latin typeface="Consolas" panose="020B0609020204030204" pitchFamily="49" charset="0"/>
              </a:rPr>
              <a:t>;</a:t>
            </a:r>
          </a:p>
          <a:p>
            <a:pPr marL="0" indent="0">
              <a:buNone/>
            </a:pPr>
            <a:r>
              <a:rPr lang="en-US" altLang="ja-JP" dirty="0">
                <a:solidFill>
                  <a:srgbClr val="000000"/>
                </a:solidFill>
                <a:latin typeface="Consolas" panose="020B0609020204030204" pitchFamily="49" charset="0"/>
              </a:rPr>
              <a:t>string str3 = str1 + str2;</a:t>
            </a:r>
          </a:p>
          <a:p>
            <a:pPr marL="0" indent="0">
              <a:buNone/>
            </a:pPr>
            <a:r>
              <a:rPr lang="en-US" altLang="ja-JP" dirty="0">
                <a:solidFill>
                  <a:srgbClr val="000000"/>
                </a:solidFill>
                <a:latin typeface="Consolas" panose="020B0609020204030204" pitchFamily="49" charset="0"/>
              </a:rPr>
              <a:t>str3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a:t>
            </a:r>
          </a:p>
          <a:p>
            <a:pPr marL="0" indent="0">
              <a:buNone/>
            </a:pP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str3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marL="0" indent="0">
              <a:buNone/>
            </a:pP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str3.size()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marL="0" indent="0">
              <a:buNone/>
            </a:pPr>
            <a:r>
              <a:rPr lang="en-US" altLang="ja-JP" dirty="0">
                <a:solidFill>
                  <a:srgbClr val="000000"/>
                </a:solidFill>
                <a:latin typeface="Consolas" panose="020B0609020204030204" pitchFamily="49" charset="0"/>
              </a:rPr>
              <a:t>str3.pop_back();</a:t>
            </a:r>
          </a:p>
          <a:p>
            <a:pPr marL="0" indent="0">
              <a:buNone/>
            </a:pP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(str3.empty()) { … }</a:t>
            </a:r>
          </a:p>
          <a:p>
            <a:pPr marL="0" indent="0">
              <a:buNone/>
            </a:pPr>
            <a:endParaRPr lang="en-US" altLang="ja-JP" dirty="0">
              <a:solidFill>
                <a:srgbClr val="000000"/>
              </a:solidFill>
              <a:latin typeface="Consolas" panose="020B0609020204030204" pitchFamily="49" charset="0"/>
            </a:endParaRPr>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524AC9F7-37D0-4292-80DF-F68D9C20059A}"/>
              </a:ext>
            </a:extLst>
          </p:cNvPr>
          <p:cNvSpPr txBox="1">
            <a:spLocks/>
          </p:cNvSpPr>
          <p:nvPr/>
        </p:nvSpPr>
        <p:spPr>
          <a:xfrm>
            <a:off x="6606746" y="1690687"/>
            <a:ext cx="5461686" cy="4874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dirty="0"/>
          </a:p>
          <a:p>
            <a:pPr marL="0" indent="0">
              <a:buNone/>
            </a:pPr>
            <a:endParaRPr lang="en-US" altLang="ja-JP" dirty="0"/>
          </a:p>
          <a:p>
            <a:r>
              <a:rPr lang="en-US" altLang="ja-JP" dirty="0"/>
              <a:t>+</a:t>
            </a:r>
            <a:r>
              <a:rPr lang="ja-JP" altLang="en-US" dirty="0"/>
              <a:t>で文字列が連結できる</a:t>
            </a:r>
            <a:endParaRPr lang="en-US" altLang="ja-JP" dirty="0"/>
          </a:p>
          <a:p>
            <a:r>
              <a:rPr lang="en-US" altLang="ja-JP" dirty="0"/>
              <a:t>+=</a:t>
            </a:r>
            <a:r>
              <a:rPr lang="ja-JP" altLang="en-US" dirty="0"/>
              <a:t>で文字列を追加できる</a:t>
            </a:r>
            <a:endParaRPr lang="en-US" altLang="ja-JP" dirty="0"/>
          </a:p>
          <a:p>
            <a:r>
              <a:rPr lang="ja-JP" altLang="en-US" dirty="0"/>
              <a:t>普通に出力できる</a:t>
            </a:r>
            <a:endParaRPr lang="en-US" altLang="ja-JP" dirty="0"/>
          </a:p>
          <a:p>
            <a:r>
              <a:rPr lang="en-US" altLang="ja-JP" dirty="0"/>
              <a:t>size</a:t>
            </a:r>
            <a:r>
              <a:rPr lang="ja-JP" altLang="en-US" dirty="0"/>
              <a:t>で文字列の長さを得る</a:t>
            </a:r>
            <a:endParaRPr lang="en-US" altLang="ja-JP" dirty="0"/>
          </a:p>
          <a:p>
            <a:r>
              <a:rPr lang="en-US" altLang="ja-JP" dirty="0" err="1"/>
              <a:t>pop_back</a:t>
            </a:r>
            <a:r>
              <a:rPr lang="ja-JP" altLang="en-US" dirty="0"/>
              <a:t>で末尾削除</a:t>
            </a:r>
            <a:r>
              <a:rPr lang="en-US" altLang="ja-JP" dirty="0"/>
              <a:t>(</a:t>
            </a:r>
            <a:r>
              <a:rPr lang="ja-JP" altLang="en-US" dirty="0"/>
              <a:t>空文字列のときにやるとエラーが出る</a:t>
            </a:r>
            <a:r>
              <a:rPr lang="en-US" altLang="ja-JP" dirty="0"/>
              <a:t>)</a:t>
            </a:r>
          </a:p>
          <a:p>
            <a:r>
              <a:rPr lang="en-US" altLang="ja-JP" dirty="0"/>
              <a:t>empty</a:t>
            </a:r>
            <a:r>
              <a:rPr lang="ja-JP" altLang="en-US" dirty="0"/>
              <a:t>は空文字列かどうかを真偽値で返す</a:t>
            </a:r>
            <a:endParaRPr lang="en-US" altLang="ja-JP" dirty="0"/>
          </a:p>
        </p:txBody>
      </p:sp>
    </p:spTree>
    <p:extLst>
      <p:ext uri="{BB962C8B-B14F-4D97-AF65-F5344CB8AC3E}">
        <p14:creationId xmlns:p14="http://schemas.microsoft.com/office/powerpoint/2010/main" val="156608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0BE90-33F5-418B-9468-3EF4BC27119A}"/>
              </a:ext>
            </a:extLst>
          </p:cNvPr>
          <p:cNvSpPr>
            <a:spLocks noGrp="1"/>
          </p:cNvSpPr>
          <p:nvPr>
            <p:ph type="title"/>
          </p:nvPr>
        </p:nvSpPr>
        <p:spPr/>
        <p:txBody>
          <a:bodyPr/>
          <a:lstStyle/>
          <a:p>
            <a:r>
              <a:rPr kumimoji="1" lang="ja-JP" altLang="en-US" dirty="0"/>
              <a:t>データ構造・アルゴリズム</a:t>
            </a:r>
          </a:p>
        </p:txBody>
      </p:sp>
      <p:sp>
        <p:nvSpPr>
          <p:cNvPr id="3" name="テキスト プレースホルダー 2">
            <a:extLst>
              <a:ext uri="{FF2B5EF4-FFF2-40B4-BE49-F238E27FC236}">
                <a16:creationId xmlns:a16="http://schemas.microsoft.com/office/drawing/2014/main" id="{4F48EEB2-52E8-4ECB-B678-EAE200EF995A}"/>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64239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E5ABE-D2AD-4678-B81C-E7DE37438D03}"/>
              </a:ext>
            </a:extLst>
          </p:cNvPr>
          <p:cNvSpPr>
            <a:spLocks noGrp="1"/>
          </p:cNvSpPr>
          <p:nvPr>
            <p:ph type="title"/>
          </p:nvPr>
        </p:nvSpPr>
        <p:spPr/>
        <p:txBody>
          <a:bodyPr/>
          <a:lstStyle/>
          <a:p>
            <a:r>
              <a:rPr kumimoji="1" lang="ja-JP" altLang="en-US" dirty="0"/>
              <a:t>使う</a:t>
            </a:r>
          </a:p>
        </p:txBody>
      </p:sp>
      <p:sp>
        <p:nvSpPr>
          <p:cNvPr id="6" name="正方形/長方形 5">
            <a:extLst>
              <a:ext uri="{FF2B5EF4-FFF2-40B4-BE49-F238E27FC236}">
                <a16:creationId xmlns:a16="http://schemas.microsoft.com/office/drawing/2014/main" id="{C4B00CF1-E3F8-4D73-A4AB-8BE749D8D203}"/>
              </a:ext>
            </a:extLst>
          </p:cNvPr>
          <p:cNvSpPr/>
          <p:nvPr/>
        </p:nvSpPr>
        <p:spPr>
          <a:xfrm>
            <a:off x="1977081" y="1578228"/>
            <a:ext cx="8237838" cy="2246769"/>
          </a:xfrm>
          <a:prstGeom prst="rect">
            <a:avLst/>
          </a:prstGeom>
        </p:spPr>
        <p:txBody>
          <a:bodyPr wrap="square">
            <a:spAutoFit/>
          </a:bodyPr>
          <a:lstStyle/>
          <a:p>
            <a:r>
              <a:rPr lang="en-US" altLang="ja-JP" sz="2800" dirty="0">
                <a:solidFill>
                  <a:srgbClr val="000000"/>
                </a:solidFill>
                <a:latin typeface="Consolas" panose="020B0609020204030204" pitchFamily="49" charset="0"/>
              </a:rPr>
              <a:t>string str4;</a:t>
            </a:r>
          </a:p>
          <a:p>
            <a:r>
              <a:rPr lang="en-US" altLang="ja-JP" sz="2800" dirty="0" err="1">
                <a:solidFill>
                  <a:srgbClr val="000000"/>
                </a:solidFill>
                <a:latin typeface="Consolas" panose="020B0609020204030204" pitchFamily="49" charset="0"/>
              </a:rPr>
              <a:t>cin</a:t>
            </a:r>
            <a:r>
              <a:rPr lang="en-US" altLang="ja-JP" sz="2800" dirty="0">
                <a:solidFill>
                  <a:srgbClr val="000000"/>
                </a:solidFill>
                <a:latin typeface="Consolas" panose="020B0609020204030204" pitchFamily="49" charset="0"/>
              </a:rPr>
              <a:t> &gt;&gt; str4;</a:t>
            </a:r>
          </a:p>
          <a:p>
            <a:r>
              <a:rPr lang="en-US" altLang="ja-JP" sz="2800" dirty="0">
                <a:solidFill>
                  <a:srgbClr val="0000FF"/>
                </a:solidFill>
                <a:latin typeface="Consolas" panose="020B0609020204030204" pitchFamily="49" charset="0"/>
              </a:rPr>
              <a:t>for</a:t>
            </a:r>
            <a:r>
              <a:rPr lang="en-US" altLang="ja-JP" sz="2800" dirty="0">
                <a:solidFill>
                  <a:srgbClr val="000000"/>
                </a:solidFill>
                <a:latin typeface="Consolas" panose="020B0609020204030204" pitchFamily="49" charset="0"/>
              </a:rPr>
              <a:t> (</a:t>
            </a: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&lt; str4.size();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a:t>
            </a:r>
          </a:p>
          <a:p>
            <a:pPr lvl="1"/>
            <a:r>
              <a:rPr lang="en-US" altLang="ja-JP" sz="2800" dirty="0" err="1">
                <a:solidFill>
                  <a:srgbClr val="000000"/>
                </a:solidFill>
                <a:latin typeface="Consolas" panose="020B0609020204030204" pitchFamily="49" charset="0"/>
              </a:rPr>
              <a:t>cout</a:t>
            </a:r>
            <a:r>
              <a:rPr lang="en-US" altLang="ja-JP" sz="2800" dirty="0">
                <a:solidFill>
                  <a:srgbClr val="000000"/>
                </a:solidFill>
                <a:latin typeface="Consolas" panose="020B0609020204030204" pitchFamily="49" charset="0"/>
              </a:rPr>
              <a:t> &lt;&lt; str4[</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&lt;&lt; </a:t>
            </a:r>
            <a:r>
              <a:rPr lang="en-US" altLang="ja-JP" sz="2800" dirty="0" err="1">
                <a:solidFill>
                  <a:srgbClr val="000000"/>
                </a:solidFill>
                <a:latin typeface="Consolas" panose="020B0609020204030204" pitchFamily="49" charset="0"/>
              </a:rPr>
              <a:t>endl</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FA5B8712-D603-4986-95B6-D53E34A33224}"/>
              </a:ext>
            </a:extLst>
          </p:cNvPr>
          <p:cNvSpPr>
            <a:spLocks noGrp="1"/>
          </p:cNvSpPr>
          <p:nvPr>
            <p:ph idx="1"/>
          </p:nvPr>
        </p:nvSpPr>
        <p:spPr>
          <a:xfrm>
            <a:off x="838200" y="4246105"/>
            <a:ext cx="8435546" cy="2246770"/>
          </a:xfrm>
        </p:spPr>
        <p:txBody>
          <a:bodyPr/>
          <a:lstStyle/>
          <a:p>
            <a:r>
              <a:rPr lang="ja-JP" altLang="en-US" dirty="0"/>
              <a:t>配列みたいに使える</a:t>
            </a:r>
            <a:endParaRPr kumimoji="1" lang="ja-JP" altLang="en-US" dirty="0"/>
          </a:p>
        </p:txBody>
      </p:sp>
    </p:spTree>
    <p:extLst>
      <p:ext uri="{BB962C8B-B14F-4D97-AF65-F5344CB8AC3E}">
        <p14:creationId xmlns:p14="http://schemas.microsoft.com/office/powerpoint/2010/main" val="1165308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7F4A6-6F3B-429A-9739-FF53BEE808FB}"/>
              </a:ext>
            </a:extLst>
          </p:cNvPr>
          <p:cNvSpPr>
            <a:spLocks noGrp="1"/>
          </p:cNvSpPr>
          <p:nvPr>
            <p:ph type="title"/>
          </p:nvPr>
        </p:nvSpPr>
        <p:spPr/>
        <p:txBody>
          <a:bodyPr/>
          <a:lstStyle/>
          <a:p>
            <a:r>
              <a:rPr lang="ja-JP" altLang="en-US" dirty="0"/>
              <a:t>使う</a:t>
            </a:r>
            <a:endParaRPr kumimoji="1" lang="ja-JP" altLang="en-US" dirty="0"/>
          </a:p>
        </p:txBody>
      </p:sp>
      <p:sp>
        <p:nvSpPr>
          <p:cNvPr id="3" name="コンテンツ プレースホルダー 2">
            <a:extLst>
              <a:ext uri="{FF2B5EF4-FFF2-40B4-BE49-F238E27FC236}">
                <a16:creationId xmlns:a16="http://schemas.microsoft.com/office/drawing/2014/main" id="{994FDB90-A964-4D62-8F0B-4A81F4112DD1}"/>
              </a:ext>
            </a:extLst>
          </p:cNvPr>
          <p:cNvSpPr>
            <a:spLocks noGrp="1"/>
          </p:cNvSpPr>
          <p:nvPr>
            <p:ph idx="1"/>
          </p:nvPr>
        </p:nvSpPr>
        <p:spPr>
          <a:xfrm>
            <a:off x="838200" y="4184821"/>
            <a:ext cx="10515600" cy="1992141"/>
          </a:xfrm>
        </p:spPr>
        <p:txBody>
          <a:bodyPr/>
          <a:lstStyle/>
          <a:p>
            <a:r>
              <a:rPr kumimoji="1" lang="en-US" altLang="ja-JP" dirty="0"/>
              <a:t>=,&lt;,&gt;</a:t>
            </a:r>
            <a:r>
              <a:rPr kumimoji="1" lang="ja-JP" altLang="en-US" dirty="0"/>
              <a:t>で辞書順比較できる</a:t>
            </a:r>
          </a:p>
        </p:txBody>
      </p:sp>
      <p:sp>
        <p:nvSpPr>
          <p:cNvPr id="4" name="正方形/長方形 3">
            <a:extLst>
              <a:ext uri="{FF2B5EF4-FFF2-40B4-BE49-F238E27FC236}">
                <a16:creationId xmlns:a16="http://schemas.microsoft.com/office/drawing/2014/main" id="{731577E5-7404-4214-A8B7-3DD0E81F84B6}"/>
              </a:ext>
            </a:extLst>
          </p:cNvPr>
          <p:cNvSpPr/>
          <p:nvPr/>
        </p:nvSpPr>
        <p:spPr>
          <a:xfrm>
            <a:off x="2286000" y="1549794"/>
            <a:ext cx="7620000" cy="2246769"/>
          </a:xfrm>
          <a:prstGeom prst="rect">
            <a:avLst/>
          </a:prstGeom>
        </p:spPr>
        <p:txBody>
          <a:bodyPr wrap="square">
            <a:spAutoFit/>
          </a:bodyPr>
          <a:lstStyle/>
          <a:p>
            <a:r>
              <a:rPr lang="en-US" altLang="ja-JP" sz="2800" dirty="0">
                <a:solidFill>
                  <a:srgbClr val="000000"/>
                </a:solidFill>
                <a:latin typeface="Consolas" panose="020B0609020204030204" pitchFamily="49" charset="0"/>
              </a:rPr>
              <a:t>string </a:t>
            </a:r>
            <a:r>
              <a:rPr lang="en-US" altLang="ja-JP" sz="2800" dirty="0" err="1">
                <a:solidFill>
                  <a:srgbClr val="000000"/>
                </a:solidFill>
                <a:latin typeface="Consolas" panose="020B0609020204030204" pitchFamily="49" charset="0"/>
              </a:rPr>
              <a:t>sa</a:t>
            </a:r>
            <a:r>
              <a:rPr lang="en-US" altLang="ja-JP" sz="2800" dirty="0">
                <a:solidFill>
                  <a:srgbClr val="000000"/>
                </a:solidFill>
                <a:latin typeface="Consolas" panose="020B0609020204030204" pitchFamily="49" charset="0"/>
              </a:rPr>
              <a:t> = </a:t>
            </a:r>
            <a:r>
              <a:rPr lang="en-US" altLang="ja-JP" sz="2800" dirty="0">
                <a:solidFill>
                  <a:srgbClr val="A31515"/>
                </a:solidFill>
                <a:latin typeface="Consolas" panose="020B0609020204030204" pitchFamily="49" charset="0"/>
              </a:rPr>
              <a:t>"</a:t>
            </a:r>
            <a:r>
              <a:rPr lang="en-US" altLang="ja-JP" sz="2800" dirty="0" err="1">
                <a:solidFill>
                  <a:srgbClr val="A31515"/>
                </a:solidFill>
                <a:latin typeface="Consolas" panose="020B0609020204030204" pitchFamily="49" charset="0"/>
              </a:rPr>
              <a:t>abc</a:t>
            </a:r>
            <a:r>
              <a:rPr lang="en-US" altLang="ja-JP" sz="2800" dirty="0">
                <a:solidFill>
                  <a:srgbClr val="A31515"/>
                </a:solidFill>
                <a:latin typeface="Consolas" panose="020B0609020204030204" pitchFamily="49" charset="0"/>
              </a:rPr>
              <a:t>"</a:t>
            </a:r>
            <a:r>
              <a:rPr lang="en-US" altLang="ja-JP" sz="2800" dirty="0">
                <a:solidFill>
                  <a:srgbClr val="000000"/>
                </a:solidFill>
                <a:latin typeface="Consolas" panose="020B0609020204030204" pitchFamily="49" charset="0"/>
              </a:rPr>
              <a:t>, sb = </a:t>
            </a:r>
            <a:r>
              <a:rPr lang="en-US" altLang="ja-JP" sz="2800" dirty="0">
                <a:solidFill>
                  <a:srgbClr val="A31515"/>
                </a:solidFill>
                <a:latin typeface="Consolas" panose="020B0609020204030204" pitchFamily="49" charset="0"/>
              </a:rPr>
              <a:t>"def"</a:t>
            </a:r>
            <a:r>
              <a:rPr lang="en-US" altLang="ja-JP" sz="2800" dirty="0">
                <a:solidFill>
                  <a:srgbClr val="000000"/>
                </a:solidFill>
                <a:latin typeface="Consolas" panose="020B0609020204030204" pitchFamily="49" charset="0"/>
              </a:rPr>
              <a:t>;</a:t>
            </a:r>
          </a:p>
          <a:p>
            <a:r>
              <a:rPr lang="en-US" altLang="ja-JP" sz="2800" dirty="0">
                <a:solidFill>
                  <a:srgbClr val="0000FF"/>
                </a:solidFill>
                <a:latin typeface="Consolas" panose="020B0609020204030204" pitchFamily="49" charset="0"/>
              </a:rPr>
              <a:t>if</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sa</a:t>
            </a:r>
            <a:r>
              <a:rPr lang="en-US" altLang="ja-JP" sz="2800" dirty="0">
                <a:solidFill>
                  <a:srgbClr val="000000"/>
                </a:solidFill>
                <a:latin typeface="Consolas" panose="020B0609020204030204" pitchFamily="49" charset="0"/>
              </a:rPr>
              <a:t> &gt; sb)</a:t>
            </a:r>
          </a:p>
          <a:p>
            <a:pPr lvl="1"/>
            <a:r>
              <a:rPr lang="en-US" altLang="ja-JP" sz="2800" dirty="0" err="1">
                <a:solidFill>
                  <a:srgbClr val="000000"/>
                </a:solidFill>
                <a:latin typeface="Consolas" panose="020B0609020204030204" pitchFamily="49" charset="0"/>
              </a:rPr>
              <a:t>cout</a:t>
            </a:r>
            <a:r>
              <a:rPr lang="en-US" altLang="ja-JP" sz="2800" dirty="0">
                <a:solidFill>
                  <a:srgbClr val="000000"/>
                </a:solidFill>
                <a:latin typeface="Consolas" panose="020B0609020204030204" pitchFamily="49" charset="0"/>
              </a:rPr>
              <a:t> &lt;&lt; </a:t>
            </a:r>
            <a:r>
              <a:rPr lang="en-US" altLang="ja-JP" sz="2800" dirty="0" err="1">
                <a:solidFill>
                  <a:srgbClr val="000000"/>
                </a:solidFill>
                <a:latin typeface="Consolas" panose="020B0609020204030204" pitchFamily="49" charset="0"/>
              </a:rPr>
              <a:t>sa</a:t>
            </a:r>
            <a:r>
              <a:rPr lang="en-US" altLang="ja-JP" sz="2800" dirty="0">
                <a:solidFill>
                  <a:srgbClr val="000000"/>
                </a:solidFill>
                <a:latin typeface="Consolas" panose="020B0609020204030204" pitchFamily="49" charset="0"/>
              </a:rPr>
              <a:t> &lt;&lt; </a:t>
            </a:r>
            <a:r>
              <a:rPr lang="en-US" altLang="ja-JP" sz="2800" dirty="0">
                <a:solidFill>
                  <a:srgbClr val="A31515"/>
                </a:solidFill>
                <a:latin typeface="Consolas" panose="020B0609020204030204" pitchFamily="49" charset="0"/>
              </a:rPr>
              <a:t>" &gt; "</a:t>
            </a:r>
            <a:r>
              <a:rPr lang="en-US" altLang="ja-JP" sz="2800" dirty="0">
                <a:solidFill>
                  <a:srgbClr val="000000"/>
                </a:solidFill>
                <a:latin typeface="Consolas" panose="020B0609020204030204" pitchFamily="49" charset="0"/>
              </a:rPr>
              <a:t> &lt;&lt; sb &lt;&lt; </a:t>
            </a:r>
            <a:r>
              <a:rPr lang="en-US" altLang="ja-JP" sz="2800" dirty="0" err="1">
                <a:solidFill>
                  <a:srgbClr val="000000"/>
                </a:solidFill>
                <a:latin typeface="Consolas" panose="020B0609020204030204" pitchFamily="49" charset="0"/>
              </a:rPr>
              <a:t>endl</a:t>
            </a:r>
            <a:r>
              <a:rPr lang="en-US" altLang="ja-JP" sz="2800" dirty="0">
                <a:solidFill>
                  <a:srgbClr val="000000"/>
                </a:solidFill>
                <a:latin typeface="Consolas" panose="020B0609020204030204" pitchFamily="49" charset="0"/>
              </a:rPr>
              <a:t>;</a:t>
            </a:r>
          </a:p>
          <a:p>
            <a:r>
              <a:rPr lang="en-US" altLang="ja-JP" sz="2800" dirty="0">
                <a:solidFill>
                  <a:srgbClr val="0000FF"/>
                </a:solidFill>
                <a:latin typeface="Consolas" panose="020B0609020204030204" pitchFamily="49" charset="0"/>
              </a:rPr>
              <a:t>else</a:t>
            </a:r>
            <a:endParaRPr lang="en-US" altLang="ja-JP" sz="2800" dirty="0">
              <a:solidFill>
                <a:srgbClr val="000000"/>
              </a:solidFill>
              <a:latin typeface="Consolas" panose="020B0609020204030204" pitchFamily="49" charset="0"/>
            </a:endParaRPr>
          </a:p>
          <a:p>
            <a:pPr lvl="1"/>
            <a:r>
              <a:rPr lang="en-US" altLang="ja-JP" sz="2800" dirty="0" err="1">
                <a:solidFill>
                  <a:srgbClr val="000000"/>
                </a:solidFill>
                <a:latin typeface="Consolas" panose="020B0609020204030204" pitchFamily="49" charset="0"/>
              </a:rPr>
              <a:t>cout</a:t>
            </a:r>
            <a:r>
              <a:rPr lang="en-US" altLang="ja-JP" sz="2800" dirty="0">
                <a:solidFill>
                  <a:srgbClr val="000000"/>
                </a:solidFill>
                <a:latin typeface="Consolas" panose="020B0609020204030204" pitchFamily="49" charset="0"/>
              </a:rPr>
              <a:t> &lt;&lt; </a:t>
            </a:r>
            <a:r>
              <a:rPr lang="en-US" altLang="ja-JP" sz="2800" dirty="0" err="1">
                <a:solidFill>
                  <a:srgbClr val="000000"/>
                </a:solidFill>
                <a:latin typeface="Consolas" panose="020B0609020204030204" pitchFamily="49" charset="0"/>
              </a:rPr>
              <a:t>sa</a:t>
            </a:r>
            <a:r>
              <a:rPr lang="en-US" altLang="ja-JP" sz="2800" dirty="0">
                <a:solidFill>
                  <a:srgbClr val="000000"/>
                </a:solidFill>
                <a:latin typeface="Consolas" panose="020B0609020204030204" pitchFamily="49" charset="0"/>
              </a:rPr>
              <a:t> &lt;&lt; </a:t>
            </a:r>
            <a:r>
              <a:rPr lang="en-US" altLang="ja-JP" sz="2800" dirty="0">
                <a:solidFill>
                  <a:srgbClr val="A31515"/>
                </a:solidFill>
                <a:latin typeface="Consolas" panose="020B0609020204030204" pitchFamily="49" charset="0"/>
              </a:rPr>
              <a:t>" &lt;= "</a:t>
            </a:r>
            <a:r>
              <a:rPr lang="en-US" altLang="ja-JP" sz="2800" dirty="0">
                <a:solidFill>
                  <a:srgbClr val="000000"/>
                </a:solidFill>
                <a:latin typeface="Consolas" panose="020B0609020204030204" pitchFamily="49" charset="0"/>
              </a:rPr>
              <a:t> &lt;&lt; sb &lt;&lt; </a:t>
            </a:r>
            <a:r>
              <a:rPr lang="en-US" altLang="ja-JP" sz="2800" dirty="0" err="1">
                <a:solidFill>
                  <a:srgbClr val="000000"/>
                </a:solidFill>
                <a:latin typeface="Consolas" panose="020B0609020204030204" pitchFamily="49" charset="0"/>
              </a:rPr>
              <a:t>endl</a:t>
            </a:r>
            <a:r>
              <a:rPr lang="en-US" altLang="ja-JP" sz="2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13044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E2AC30-DF0A-412D-B3E3-7D53EC2BA918}"/>
              </a:ext>
            </a:extLst>
          </p:cNvPr>
          <p:cNvSpPr>
            <a:spLocks noGrp="1"/>
          </p:cNvSpPr>
          <p:nvPr>
            <p:ph type="title"/>
          </p:nvPr>
        </p:nvSpPr>
        <p:spPr/>
        <p:txBody>
          <a:bodyPr/>
          <a:lstStyle/>
          <a:p>
            <a:r>
              <a:rPr kumimoji="1" lang="ja-JP" altLang="en-US" dirty="0"/>
              <a:t>演習</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D7BC208F-5349-4E15-AA08-A2210970A955}"/>
              </a:ext>
            </a:extLst>
          </p:cNvPr>
          <p:cNvSpPr>
            <a:spLocks noGrp="1"/>
          </p:cNvSpPr>
          <p:nvPr>
            <p:ph idx="1"/>
          </p:nvPr>
        </p:nvSpPr>
        <p:spPr/>
        <p:txBody>
          <a:bodyPr/>
          <a:lstStyle/>
          <a:p>
            <a:r>
              <a:rPr lang="en-US" altLang="ja-JP" dirty="0"/>
              <a:t>ABC043 B</a:t>
            </a:r>
          </a:p>
          <a:p>
            <a:r>
              <a:rPr lang="en-US" altLang="ja-JP" dirty="0"/>
              <a:t>ABC053 B</a:t>
            </a:r>
          </a:p>
          <a:p>
            <a:endParaRPr kumimoji="1" lang="en-US" altLang="ja-JP" dirty="0"/>
          </a:p>
          <a:p>
            <a:endParaRPr lang="en-US" altLang="ja-JP" dirty="0"/>
          </a:p>
          <a:p>
            <a:pPr marL="0" indent="0">
              <a:buNone/>
            </a:pPr>
            <a:r>
              <a:rPr kumimoji="1" lang="en-US" altLang="ja-JP" dirty="0"/>
              <a:t>[</a:t>
            </a:r>
            <a:r>
              <a:rPr kumimoji="1" lang="ja-JP" altLang="en-US" dirty="0"/>
              <a:t>終わった人</a:t>
            </a:r>
            <a:r>
              <a:rPr kumimoji="1" lang="en-US" altLang="ja-JP" dirty="0"/>
              <a:t>]</a:t>
            </a:r>
          </a:p>
          <a:p>
            <a:pPr marL="0" indent="0">
              <a:buNone/>
            </a:pPr>
            <a:r>
              <a:rPr lang="en-US" altLang="ja-JP" dirty="0"/>
              <a:t>ABC 112</a:t>
            </a:r>
            <a:r>
              <a:rPr lang="ja-JP" altLang="en-US" dirty="0"/>
              <a:t>を解いていてください</a:t>
            </a:r>
            <a:endParaRPr kumimoji="1" lang="en-US" altLang="ja-JP" dirty="0"/>
          </a:p>
        </p:txBody>
      </p:sp>
    </p:spTree>
    <p:extLst>
      <p:ext uri="{BB962C8B-B14F-4D97-AF65-F5344CB8AC3E}">
        <p14:creationId xmlns:p14="http://schemas.microsoft.com/office/powerpoint/2010/main" val="2674825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79698-2CF4-440D-8ECE-C3FF513F2E49}"/>
              </a:ext>
            </a:extLst>
          </p:cNvPr>
          <p:cNvSpPr>
            <a:spLocks noGrp="1"/>
          </p:cNvSpPr>
          <p:nvPr>
            <p:ph type="title"/>
          </p:nvPr>
        </p:nvSpPr>
        <p:spPr/>
        <p:txBody>
          <a:bodyPr/>
          <a:lstStyle/>
          <a:p>
            <a:r>
              <a:rPr lang="ja-JP" altLang="en-US" dirty="0"/>
              <a:t>学びのすすめ</a:t>
            </a:r>
            <a:endParaRPr kumimoji="1" lang="ja-JP" altLang="en-US" dirty="0"/>
          </a:p>
        </p:txBody>
      </p:sp>
      <p:sp>
        <p:nvSpPr>
          <p:cNvPr id="3" name="テキスト プレースホルダー 2">
            <a:extLst>
              <a:ext uri="{FF2B5EF4-FFF2-40B4-BE49-F238E27FC236}">
                <a16:creationId xmlns:a16="http://schemas.microsoft.com/office/drawing/2014/main" id="{E15F725D-A23B-4D3F-B27B-50A08E854DB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890311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35F297-7FE6-4909-9828-ED4CE1F5FAA5}"/>
              </a:ext>
            </a:extLst>
          </p:cNvPr>
          <p:cNvSpPr>
            <a:spLocks noGrp="1"/>
          </p:cNvSpPr>
          <p:nvPr>
            <p:ph type="title"/>
          </p:nvPr>
        </p:nvSpPr>
        <p:spPr/>
        <p:txBody>
          <a:bodyPr/>
          <a:lstStyle/>
          <a:p>
            <a:r>
              <a:rPr kumimoji="1" lang="ja-JP" altLang="en-US" dirty="0"/>
              <a:t>学びのすすめ</a:t>
            </a:r>
          </a:p>
        </p:txBody>
      </p:sp>
      <p:sp>
        <p:nvSpPr>
          <p:cNvPr id="3" name="コンテンツ プレースホルダー 2">
            <a:extLst>
              <a:ext uri="{FF2B5EF4-FFF2-40B4-BE49-F238E27FC236}">
                <a16:creationId xmlns:a16="http://schemas.microsoft.com/office/drawing/2014/main" id="{0007D229-FB80-425D-8C65-0B7238836A31}"/>
              </a:ext>
            </a:extLst>
          </p:cNvPr>
          <p:cNvSpPr>
            <a:spLocks noGrp="1"/>
          </p:cNvSpPr>
          <p:nvPr>
            <p:ph idx="1"/>
          </p:nvPr>
        </p:nvSpPr>
        <p:spPr/>
        <p:txBody>
          <a:bodyPr/>
          <a:lstStyle/>
          <a:p>
            <a:r>
              <a:rPr kumimoji="1" lang="ja-JP" altLang="en-US" dirty="0"/>
              <a:t>リファレンス</a:t>
            </a:r>
            <a:r>
              <a:rPr kumimoji="1" lang="en-US" altLang="ja-JP" dirty="0"/>
              <a:t>:</a:t>
            </a:r>
            <a:br>
              <a:rPr kumimoji="1" lang="en-US" altLang="ja-JP" dirty="0"/>
            </a:br>
            <a:r>
              <a:rPr kumimoji="1" lang="en-US" altLang="ja-JP" dirty="0"/>
              <a:t>『</a:t>
            </a:r>
            <a:r>
              <a:rPr kumimoji="1" lang="en-US" altLang="ja-JP" dirty="0" err="1"/>
              <a:t>cpprejp</a:t>
            </a:r>
            <a:r>
              <a:rPr lang="en-US" altLang="ja-JP" dirty="0"/>
              <a:t>』</a:t>
            </a:r>
            <a:br>
              <a:rPr lang="en-US" altLang="ja-JP" dirty="0"/>
            </a:br>
            <a:r>
              <a:rPr lang="en-US" altLang="ja-JP" dirty="0"/>
              <a:t>[https://cpprefjp.github.io/]</a:t>
            </a:r>
            <a:br>
              <a:rPr lang="en-US" altLang="ja-JP" dirty="0"/>
            </a:br>
            <a:r>
              <a:rPr kumimoji="1" lang="en-US" altLang="ja-JP" dirty="0"/>
              <a:t>STL</a:t>
            </a:r>
            <a:r>
              <a:rPr kumimoji="1" lang="ja-JP" altLang="en-US" dirty="0"/>
              <a:t>名とか関数名とかでググ</a:t>
            </a:r>
            <a:r>
              <a:rPr kumimoji="1" lang="ja-JP" altLang="en-US" dirty="0" err="1"/>
              <a:t>ると</a:t>
            </a:r>
            <a:r>
              <a:rPr kumimoji="1" lang="ja-JP" altLang="en-US" dirty="0"/>
              <a:t>たいてい出てくるサイト</a:t>
            </a:r>
            <a:br>
              <a:rPr kumimoji="1" lang="en-US" altLang="ja-JP" dirty="0"/>
            </a:br>
            <a:r>
              <a:rPr lang="ja-JP" altLang="en-US" dirty="0"/>
              <a:t>リファレンスなので厳密に書かれている</a:t>
            </a:r>
            <a:br>
              <a:rPr lang="en-US" altLang="ja-JP" dirty="0"/>
            </a:br>
            <a:r>
              <a:rPr lang="ja-JP" altLang="en-US" dirty="0"/>
              <a:t>知識が足りないと分かりにくいが、下のほうにサンプルが書かれているので雰囲気で読める</a:t>
            </a:r>
            <a:br>
              <a:rPr lang="en-US" altLang="ja-JP" dirty="0"/>
            </a:br>
            <a:endParaRPr kumimoji="1" lang="en-US" altLang="ja-JP" dirty="0"/>
          </a:p>
        </p:txBody>
      </p:sp>
    </p:spTree>
    <p:extLst>
      <p:ext uri="{BB962C8B-B14F-4D97-AF65-F5344CB8AC3E}">
        <p14:creationId xmlns:p14="http://schemas.microsoft.com/office/powerpoint/2010/main" val="1124498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D9637-FC7C-4FCB-BA51-B09D010F6011}"/>
              </a:ext>
            </a:extLst>
          </p:cNvPr>
          <p:cNvSpPr>
            <a:spLocks noGrp="1"/>
          </p:cNvSpPr>
          <p:nvPr>
            <p:ph type="title"/>
          </p:nvPr>
        </p:nvSpPr>
        <p:spPr/>
        <p:txBody>
          <a:bodyPr/>
          <a:lstStyle/>
          <a:p>
            <a:r>
              <a:rPr kumimoji="1" lang="ja-JP" altLang="en-US" dirty="0"/>
              <a:t>学びのすすめ</a:t>
            </a:r>
          </a:p>
        </p:txBody>
      </p:sp>
      <p:sp>
        <p:nvSpPr>
          <p:cNvPr id="3" name="コンテンツ プレースホルダー 2">
            <a:extLst>
              <a:ext uri="{FF2B5EF4-FFF2-40B4-BE49-F238E27FC236}">
                <a16:creationId xmlns:a16="http://schemas.microsoft.com/office/drawing/2014/main" id="{549EE930-648E-4C80-9616-A461DD56E030}"/>
              </a:ext>
            </a:extLst>
          </p:cNvPr>
          <p:cNvSpPr>
            <a:spLocks noGrp="1"/>
          </p:cNvSpPr>
          <p:nvPr>
            <p:ph idx="1"/>
          </p:nvPr>
        </p:nvSpPr>
        <p:spPr/>
        <p:txBody>
          <a:bodyPr/>
          <a:lstStyle/>
          <a:p>
            <a:r>
              <a:rPr lang="ja-JP" altLang="en-US" dirty="0"/>
              <a:t>入門サイト</a:t>
            </a:r>
            <a:r>
              <a:rPr lang="en-US" altLang="ja-JP" dirty="0"/>
              <a:t>:</a:t>
            </a:r>
            <a:br>
              <a:rPr lang="en-US" altLang="ja-JP" dirty="0"/>
            </a:br>
            <a:r>
              <a:rPr lang="en-US" altLang="ja-JP" dirty="0"/>
              <a:t>『</a:t>
            </a:r>
            <a:r>
              <a:rPr lang="ja-JP" altLang="en-US" dirty="0"/>
              <a:t>手を動かしてさくさく理解する さくさく理解する </a:t>
            </a:r>
            <a:r>
              <a:rPr lang="en-US" altLang="ja-JP" dirty="0"/>
              <a:t>C</a:t>
            </a:r>
            <a:r>
              <a:rPr lang="ja-JP" altLang="en-US" dirty="0"/>
              <a:t>言語</a:t>
            </a:r>
            <a:r>
              <a:rPr lang="en-US" altLang="ja-JP" dirty="0"/>
              <a:t>/C++ </a:t>
            </a:r>
            <a:r>
              <a:rPr lang="ja-JP" altLang="en-US" dirty="0"/>
              <a:t>プログラミング 入門 </a:t>
            </a:r>
            <a:r>
              <a:rPr lang="en-US" altLang="ja-JP" dirty="0"/>
              <a:t>(</a:t>
            </a:r>
            <a:r>
              <a:rPr lang="en-US" altLang="ja-JP" dirty="0" err="1"/>
              <a:t>ViVi</a:t>
            </a:r>
            <a:r>
              <a:rPr lang="en-US" altLang="ja-JP" dirty="0"/>
              <a:t> Home)』</a:t>
            </a:r>
            <a:br>
              <a:rPr lang="en-US" altLang="ja-JP" dirty="0"/>
            </a:br>
            <a:r>
              <a:rPr lang="en-US" altLang="ja-JP" dirty="0"/>
              <a:t>[http://vivi.dyndns.org/tech/cpp/cpp.html]</a:t>
            </a:r>
            <a:br>
              <a:rPr lang="en-US" altLang="ja-JP" dirty="0"/>
            </a:br>
            <a:r>
              <a:rPr lang="en-US" altLang="ja-JP" dirty="0"/>
              <a:t>STL</a:t>
            </a:r>
            <a:r>
              <a:rPr lang="ja-JP" altLang="en-US" dirty="0"/>
              <a:t>の機能についての記事が便利</a:t>
            </a:r>
            <a:br>
              <a:rPr lang="en-US" altLang="ja-JP" dirty="0"/>
            </a:br>
            <a:r>
              <a:rPr lang="ja-JP" altLang="en-US" dirty="0"/>
              <a:t>割と分かりやすい</a:t>
            </a:r>
            <a:endParaRPr kumimoji="1" lang="ja-JP" altLang="en-US" dirty="0"/>
          </a:p>
        </p:txBody>
      </p:sp>
    </p:spTree>
    <p:extLst>
      <p:ext uri="{BB962C8B-B14F-4D97-AF65-F5344CB8AC3E}">
        <p14:creationId xmlns:p14="http://schemas.microsoft.com/office/powerpoint/2010/main" val="260935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B7A2D-21EC-4D3D-991F-0BA80E6FAC5A}"/>
              </a:ext>
            </a:extLst>
          </p:cNvPr>
          <p:cNvSpPr>
            <a:spLocks noGrp="1"/>
          </p:cNvSpPr>
          <p:nvPr>
            <p:ph type="title"/>
          </p:nvPr>
        </p:nvSpPr>
        <p:spPr/>
        <p:txBody>
          <a:bodyPr/>
          <a:lstStyle/>
          <a:p>
            <a:r>
              <a:rPr kumimoji="1" lang="ja-JP" altLang="en-US" dirty="0"/>
              <a:t>データ構造</a:t>
            </a:r>
          </a:p>
        </p:txBody>
      </p:sp>
      <p:sp>
        <p:nvSpPr>
          <p:cNvPr id="3" name="コンテンツ プレースホルダー 2">
            <a:extLst>
              <a:ext uri="{FF2B5EF4-FFF2-40B4-BE49-F238E27FC236}">
                <a16:creationId xmlns:a16="http://schemas.microsoft.com/office/drawing/2014/main" id="{6471B097-ADC1-4B71-88AE-5594F6EA5737}"/>
              </a:ext>
            </a:extLst>
          </p:cNvPr>
          <p:cNvSpPr>
            <a:spLocks noGrp="1"/>
          </p:cNvSpPr>
          <p:nvPr>
            <p:ph idx="1"/>
          </p:nvPr>
        </p:nvSpPr>
        <p:spPr/>
        <p:txBody>
          <a:bodyPr/>
          <a:lstStyle/>
          <a:p>
            <a:r>
              <a:rPr kumimoji="1" lang="ja-JP" altLang="en-US" dirty="0"/>
              <a:t>データを便利に取り扱うために作った構造</a:t>
            </a:r>
            <a:endParaRPr kumimoji="1" lang="en-US" altLang="ja-JP" dirty="0"/>
          </a:p>
          <a:p>
            <a:r>
              <a:rPr kumimoji="1" lang="ja-JP" altLang="en-US" dirty="0"/>
              <a:t>データ保存のルール</a:t>
            </a:r>
          </a:p>
        </p:txBody>
      </p:sp>
    </p:spTree>
    <p:extLst>
      <p:ext uri="{BB962C8B-B14F-4D97-AF65-F5344CB8AC3E}">
        <p14:creationId xmlns:p14="http://schemas.microsoft.com/office/powerpoint/2010/main" val="101154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A7B9D-089F-4DF8-8BB4-8B577B62EFA3}"/>
              </a:ext>
            </a:extLst>
          </p:cNvPr>
          <p:cNvSpPr>
            <a:spLocks noGrp="1"/>
          </p:cNvSpPr>
          <p:nvPr>
            <p:ph type="title"/>
          </p:nvPr>
        </p:nvSpPr>
        <p:spPr>
          <a:xfrm>
            <a:off x="838200" y="365125"/>
            <a:ext cx="10515600" cy="1325563"/>
          </a:xfrm>
        </p:spPr>
        <p:txBody>
          <a:bodyPr/>
          <a:lstStyle/>
          <a:p>
            <a:r>
              <a:rPr kumimoji="1" lang="ja-JP" altLang="en-US" dirty="0"/>
              <a:t>バラバラの値</a:t>
            </a:r>
            <a:r>
              <a:rPr kumimoji="1" lang="en-US" altLang="ja-JP" dirty="0"/>
              <a:t>(</a:t>
            </a:r>
            <a:r>
              <a:rPr kumimoji="1" lang="ja-JP" altLang="en-US" dirty="0"/>
              <a:t>単体の変数たち</a:t>
            </a:r>
            <a:r>
              <a:rPr kumimoji="1" lang="en-US" altLang="ja-JP" dirty="0"/>
              <a:t>)</a:t>
            </a:r>
            <a:endParaRPr kumimoji="1" lang="ja-JP" altLang="en-US" dirty="0"/>
          </a:p>
        </p:txBody>
      </p:sp>
      <p:sp>
        <p:nvSpPr>
          <p:cNvPr id="4" name="楕円 3">
            <a:extLst>
              <a:ext uri="{FF2B5EF4-FFF2-40B4-BE49-F238E27FC236}">
                <a16:creationId xmlns:a16="http://schemas.microsoft.com/office/drawing/2014/main" id="{8A6789EF-99ED-4393-B8AE-FA85D7884248}"/>
              </a:ext>
            </a:extLst>
          </p:cNvPr>
          <p:cNvSpPr/>
          <p:nvPr/>
        </p:nvSpPr>
        <p:spPr>
          <a:xfrm>
            <a:off x="2026509" y="1690688"/>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1</a:t>
            </a:r>
            <a:endParaRPr kumimoji="1" lang="ja-JP" altLang="en-US" sz="3200" dirty="0"/>
          </a:p>
        </p:txBody>
      </p:sp>
      <p:sp>
        <p:nvSpPr>
          <p:cNvPr id="5" name="楕円 4">
            <a:extLst>
              <a:ext uri="{FF2B5EF4-FFF2-40B4-BE49-F238E27FC236}">
                <a16:creationId xmlns:a16="http://schemas.microsoft.com/office/drawing/2014/main" id="{D6E1FC57-682C-443F-A92F-330FFE545D94}"/>
              </a:ext>
            </a:extLst>
          </p:cNvPr>
          <p:cNvSpPr/>
          <p:nvPr/>
        </p:nvSpPr>
        <p:spPr>
          <a:xfrm>
            <a:off x="2026509" y="4138541"/>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3</a:t>
            </a:r>
            <a:endParaRPr kumimoji="1" lang="ja-JP" altLang="en-US" sz="3200" dirty="0"/>
          </a:p>
        </p:txBody>
      </p:sp>
      <p:sp>
        <p:nvSpPr>
          <p:cNvPr id="6" name="楕円 5">
            <a:extLst>
              <a:ext uri="{FF2B5EF4-FFF2-40B4-BE49-F238E27FC236}">
                <a16:creationId xmlns:a16="http://schemas.microsoft.com/office/drawing/2014/main" id="{3A281F74-D559-4FA5-A0C0-171878D248C0}"/>
              </a:ext>
            </a:extLst>
          </p:cNvPr>
          <p:cNvSpPr/>
          <p:nvPr/>
        </p:nvSpPr>
        <p:spPr>
          <a:xfrm>
            <a:off x="3780140" y="287747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2</a:t>
            </a:r>
            <a:endParaRPr kumimoji="1" lang="ja-JP" altLang="en-US" sz="3200" dirty="0"/>
          </a:p>
        </p:txBody>
      </p:sp>
      <p:sp>
        <p:nvSpPr>
          <p:cNvPr id="7" name="楕円 6">
            <a:extLst>
              <a:ext uri="{FF2B5EF4-FFF2-40B4-BE49-F238E27FC236}">
                <a16:creationId xmlns:a16="http://schemas.microsoft.com/office/drawing/2014/main" id="{EB8D6B77-83BE-4D21-B30D-A5E4D1E4B346}"/>
              </a:ext>
            </a:extLst>
          </p:cNvPr>
          <p:cNvSpPr/>
          <p:nvPr/>
        </p:nvSpPr>
        <p:spPr>
          <a:xfrm>
            <a:off x="4106562" y="529474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4</a:t>
            </a:r>
            <a:endParaRPr kumimoji="1" lang="ja-JP" altLang="en-US" sz="3200" dirty="0"/>
          </a:p>
        </p:txBody>
      </p:sp>
      <p:sp>
        <p:nvSpPr>
          <p:cNvPr id="8" name="楕円 7">
            <a:extLst>
              <a:ext uri="{FF2B5EF4-FFF2-40B4-BE49-F238E27FC236}">
                <a16:creationId xmlns:a16="http://schemas.microsoft.com/office/drawing/2014/main" id="{D6A56D33-36CF-49EF-B59A-E468713FD22E}"/>
              </a:ext>
            </a:extLst>
          </p:cNvPr>
          <p:cNvSpPr/>
          <p:nvPr/>
        </p:nvSpPr>
        <p:spPr>
          <a:xfrm>
            <a:off x="7398608" y="3016251"/>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10</a:t>
            </a:r>
            <a:endParaRPr kumimoji="1" lang="ja-JP" altLang="en-US" sz="2400" dirty="0"/>
          </a:p>
        </p:txBody>
      </p:sp>
      <p:sp>
        <p:nvSpPr>
          <p:cNvPr id="9" name="楕円 8">
            <a:extLst>
              <a:ext uri="{FF2B5EF4-FFF2-40B4-BE49-F238E27FC236}">
                <a16:creationId xmlns:a16="http://schemas.microsoft.com/office/drawing/2014/main" id="{3EA12C4E-1587-4B4E-9B30-5EFA3B4B7788}"/>
              </a:ext>
            </a:extLst>
          </p:cNvPr>
          <p:cNvSpPr/>
          <p:nvPr/>
        </p:nvSpPr>
        <p:spPr>
          <a:xfrm>
            <a:off x="7253418" y="4545099"/>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5</a:t>
            </a:r>
            <a:endParaRPr kumimoji="1" lang="ja-JP" altLang="en-US" sz="3200" dirty="0"/>
          </a:p>
        </p:txBody>
      </p:sp>
      <p:sp>
        <p:nvSpPr>
          <p:cNvPr id="10" name="楕円 9">
            <a:extLst>
              <a:ext uri="{FF2B5EF4-FFF2-40B4-BE49-F238E27FC236}">
                <a16:creationId xmlns:a16="http://schemas.microsoft.com/office/drawing/2014/main" id="{580E5E4F-ABA2-4560-9E5D-3D1B1C9C28D2}"/>
              </a:ext>
            </a:extLst>
          </p:cNvPr>
          <p:cNvSpPr/>
          <p:nvPr/>
        </p:nvSpPr>
        <p:spPr>
          <a:xfrm>
            <a:off x="5589374" y="3422809"/>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7</a:t>
            </a:r>
            <a:endParaRPr kumimoji="1" lang="ja-JP" altLang="en-US" sz="3200" dirty="0"/>
          </a:p>
        </p:txBody>
      </p:sp>
      <p:sp>
        <p:nvSpPr>
          <p:cNvPr id="11" name="楕円 10">
            <a:extLst>
              <a:ext uri="{FF2B5EF4-FFF2-40B4-BE49-F238E27FC236}">
                <a16:creationId xmlns:a16="http://schemas.microsoft.com/office/drawing/2014/main" id="{38CD8E8F-AE6A-4B3D-8BAD-4F1AA4B9DB89}"/>
              </a:ext>
            </a:extLst>
          </p:cNvPr>
          <p:cNvSpPr/>
          <p:nvPr/>
        </p:nvSpPr>
        <p:spPr>
          <a:xfrm>
            <a:off x="8942175" y="2523377"/>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8</a:t>
            </a:r>
            <a:endParaRPr kumimoji="1" lang="ja-JP" altLang="en-US" sz="3200" dirty="0"/>
          </a:p>
        </p:txBody>
      </p:sp>
      <p:sp>
        <p:nvSpPr>
          <p:cNvPr id="12" name="楕円 11">
            <a:extLst>
              <a:ext uri="{FF2B5EF4-FFF2-40B4-BE49-F238E27FC236}">
                <a16:creationId xmlns:a16="http://schemas.microsoft.com/office/drawing/2014/main" id="{AD8304CB-2B1E-4B31-B2F9-C3421F2A5F78}"/>
              </a:ext>
            </a:extLst>
          </p:cNvPr>
          <p:cNvSpPr/>
          <p:nvPr/>
        </p:nvSpPr>
        <p:spPr>
          <a:xfrm>
            <a:off x="5293841" y="1690688"/>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6</a:t>
            </a:r>
            <a:endParaRPr kumimoji="1" lang="ja-JP" altLang="en-US" sz="3200" dirty="0"/>
          </a:p>
        </p:txBody>
      </p:sp>
      <p:sp>
        <p:nvSpPr>
          <p:cNvPr id="13" name="楕円 12">
            <a:extLst>
              <a:ext uri="{FF2B5EF4-FFF2-40B4-BE49-F238E27FC236}">
                <a16:creationId xmlns:a16="http://schemas.microsoft.com/office/drawing/2014/main" id="{8CE0360C-D283-491B-8A9A-2F833DDF9AA2}"/>
              </a:ext>
            </a:extLst>
          </p:cNvPr>
          <p:cNvSpPr/>
          <p:nvPr/>
        </p:nvSpPr>
        <p:spPr>
          <a:xfrm>
            <a:off x="8942175" y="4364460"/>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9</a:t>
            </a:r>
            <a:endParaRPr kumimoji="1" lang="ja-JP" altLang="en-US" sz="3200" dirty="0"/>
          </a:p>
        </p:txBody>
      </p:sp>
    </p:spTree>
    <p:extLst>
      <p:ext uri="{BB962C8B-B14F-4D97-AF65-F5344CB8AC3E}">
        <p14:creationId xmlns:p14="http://schemas.microsoft.com/office/powerpoint/2010/main" val="20297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A7B9D-089F-4DF8-8BB4-8B577B62EFA3}"/>
              </a:ext>
            </a:extLst>
          </p:cNvPr>
          <p:cNvSpPr>
            <a:spLocks noGrp="1"/>
          </p:cNvSpPr>
          <p:nvPr>
            <p:ph type="title"/>
          </p:nvPr>
        </p:nvSpPr>
        <p:spPr>
          <a:xfrm>
            <a:off x="838200" y="365125"/>
            <a:ext cx="10515600" cy="1325563"/>
          </a:xfrm>
        </p:spPr>
        <p:txBody>
          <a:bodyPr/>
          <a:lstStyle/>
          <a:p>
            <a:r>
              <a:rPr kumimoji="1" lang="ja-JP" altLang="en-US" dirty="0"/>
              <a:t>番号を使って値にアクセス</a:t>
            </a:r>
            <a:r>
              <a:rPr kumimoji="1" lang="en-US" altLang="ja-JP" dirty="0"/>
              <a:t>(</a:t>
            </a:r>
            <a:r>
              <a:rPr kumimoji="1" lang="ja-JP" altLang="en-US" dirty="0"/>
              <a:t>配列</a:t>
            </a:r>
            <a:r>
              <a:rPr kumimoji="1" lang="en-US" altLang="ja-JP" dirty="0"/>
              <a:t>)</a:t>
            </a:r>
            <a:endParaRPr kumimoji="1" lang="ja-JP" altLang="en-US" dirty="0"/>
          </a:p>
        </p:txBody>
      </p:sp>
      <p:sp>
        <p:nvSpPr>
          <p:cNvPr id="4" name="楕円 3">
            <a:extLst>
              <a:ext uri="{FF2B5EF4-FFF2-40B4-BE49-F238E27FC236}">
                <a16:creationId xmlns:a16="http://schemas.microsoft.com/office/drawing/2014/main" id="{8A6789EF-99ED-4393-B8AE-FA85D7884248}"/>
              </a:ext>
            </a:extLst>
          </p:cNvPr>
          <p:cNvSpPr/>
          <p:nvPr/>
        </p:nvSpPr>
        <p:spPr>
          <a:xfrm>
            <a:off x="508688"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1</a:t>
            </a:r>
            <a:endParaRPr kumimoji="1" lang="ja-JP" altLang="en-US" sz="3200" dirty="0"/>
          </a:p>
        </p:txBody>
      </p:sp>
      <p:sp>
        <p:nvSpPr>
          <p:cNvPr id="5" name="楕円 4">
            <a:extLst>
              <a:ext uri="{FF2B5EF4-FFF2-40B4-BE49-F238E27FC236}">
                <a16:creationId xmlns:a16="http://schemas.microsoft.com/office/drawing/2014/main" id="{D6E1FC57-682C-443F-A92F-330FFE545D94}"/>
              </a:ext>
            </a:extLst>
          </p:cNvPr>
          <p:cNvSpPr/>
          <p:nvPr/>
        </p:nvSpPr>
        <p:spPr>
          <a:xfrm>
            <a:off x="1660842"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3</a:t>
            </a:r>
            <a:endParaRPr kumimoji="1" lang="ja-JP" altLang="en-US" sz="3200" dirty="0"/>
          </a:p>
        </p:txBody>
      </p:sp>
      <p:sp>
        <p:nvSpPr>
          <p:cNvPr id="6" name="楕円 5">
            <a:extLst>
              <a:ext uri="{FF2B5EF4-FFF2-40B4-BE49-F238E27FC236}">
                <a16:creationId xmlns:a16="http://schemas.microsoft.com/office/drawing/2014/main" id="{3A281F74-D559-4FA5-A0C0-171878D248C0}"/>
              </a:ext>
            </a:extLst>
          </p:cNvPr>
          <p:cNvSpPr/>
          <p:nvPr/>
        </p:nvSpPr>
        <p:spPr>
          <a:xfrm>
            <a:off x="2812996"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2</a:t>
            </a:r>
            <a:endParaRPr kumimoji="1" lang="ja-JP" altLang="en-US" sz="3200" dirty="0"/>
          </a:p>
        </p:txBody>
      </p:sp>
      <p:sp>
        <p:nvSpPr>
          <p:cNvPr id="7" name="楕円 6">
            <a:extLst>
              <a:ext uri="{FF2B5EF4-FFF2-40B4-BE49-F238E27FC236}">
                <a16:creationId xmlns:a16="http://schemas.microsoft.com/office/drawing/2014/main" id="{EB8D6B77-83BE-4D21-B30D-A5E4D1E4B346}"/>
              </a:ext>
            </a:extLst>
          </p:cNvPr>
          <p:cNvSpPr/>
          <p:nvPr/>
        </p:nvSpPr>
        <p:spPr>
          <a:xfrm>
            <a:off x="10878071"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4</a:t>
            </a:r>
            <a:endParaRPr kumimoji="1" lang="ja-JP" altLang="en-US" sz="3200" dirty="0"/>
          </a:p>
        </p:txBody>
      </p:sp>
      <p:sp>
        <p:nvSpPr>
          <p:cNvPr id="8" name="楕円 7">
            <a:extLst>
              <a:ext uri="{FF2B5EF4-FFF2-40B4-BE49-F238E27FC236}">
                <a16:creationId xmlns:a16="http://schemas.microsoft.com/office/drawing/2014/main" id="{D6A56D33-36CF-49EF-B59A-E468713FD22E}"/>
              </a:ext>
            </a:extLst>
          </p:cNvPr>
          <p:cNvSpPr/>
          <p:nvPr/>
        </p:nvSpPr>
        <p:spPr>
          <a:xfrm>
            <a:off x="5117304"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10</a:t>
            </a:r>
            <a:endParaRPr kumimoji="1" lang="ja-JP" altLang="en-US" sz="2400" dirty="0"/>
          </a:p>
        </p:txBody>
      </p:sp>
      <p:sp>
        <p:nvSpPr>
          <p:cNvPr id="9" name="楕円 8">
            <a:extLst>
              <a:ext uri="{FF2B5EF4-FFF2-40B4-BE49-F238E27FC236}">
                <a16:creationId xmlns:a16="http://schemas.microsoft.com/office/drawing/2014/main" id="{3EA12C4E-1587-4B4E-9B30-5EFA3B4B7788}"/>
              </a:ext>
            </a:extLst>
          </p:cNvPr>
          <p:cNvSpPr/>
          <p:nvPr/>
        </p:nvSpPr>
        <p:spPr>
          <a:xfrm>
            <a:off x="8573766"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5</a:t>
            </a:r>
            <a:endParaRPr kumimoji="1" lang="ja-JP" altLang="en-US" sz="3200" dirty="0"/>
          </a:p>
        </p:txBody>
      </p:sp>
      <p:sp>
        <p:nvSpPr>
          <p:cNvPr id="10" name="楕円 9">
            <a:extLst>
              <a:ext uri="{FF2B5EF4-FFF2-40B4-BE49-F238E27FC236}">
                <a16:creationId xmlns:a16="http://schemas.microsoft.com/office/drawing/2014/main" id="{580E5E4F-ABA2-4560-9E5D-3D1B1C9C28D2}"/>
              </a:ext>
            </a:extLst>
          </p:cNvPr>
          <p:cNvSpPr/>
          <p:nvPr/>
        </p:nvSpPr>
        <p:spPr>
          <a:xfrm>
            <a:off x="3965150"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7</a:t>
            </a:r>
            <a:endParaRPr kumimoji="1" lang="ja-JP" altLang="en-US" sz="3200" dirty="0"/>
          </a:p>
        </p:txBody>
      </p:sp>
      <p:sp>
        <p:nvSpPr>
          <p:cNvPr id="11" name="楕円 10">
            <a:extLst>
              <a:ext uri="{FF2B5EF4-FFF2-40B4-BE49-F238E27FC236}">
                <a16:creationId xmlns:a16="http://schemas.microsoft.com/office/drawing/2014/main" id="{38CD8E8F-AE6A-4B3D-8BAD-4F1AA4B9DB89}"/>
              </a:ext>
            </a:extLst>
          </p:cNvPr>
          <p:cNvSpPr/>
          <p:nvPr/>
        </p:nvSpPr>
        <p:spPr>
          <a:xfrm>
            <a:off x="7421612"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8</a:t>
            </a:r>
            <a:endParaRPr kumimoji="1" lang="ja-JP" altLang="en-US" sz="3200" dirty="0"/>
          </a:p>
        </p:txBody>
      </p:sp>
      <p:sp>
        <p:nvSpPr>
          <p:cNvPr id="12" name="楕円 11">
            <a:extLst>
              <a:ext uri="{FF2B5EF4-FFF2-40B4-BE49-F238E27FC236}">
                <a16:creationId xmlns:a16="http://schemas.microsoft.com/office/drawing/2014/main" id="{AD8304CB-2B1E-4B31-B2F9-C3421F2A5F78}"/>
              </a:ext>
            </a:extLst>
          </p:cNvPr>
          <p:cNvSpPr/>
          <p:nvPr/>
        </p:nvSpPr>
        <p:spPr>
          <a:xfrm>
            <a:off x="6269458"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6</a:t>
            </a:r>
            <a:endParaRPr kumimoji="1" lang="ja-JP" altLang="en-US" sz="3200" dirty="0"/>
          </a:p>
        </p:txBody>
      </p:sp>
      <p:sp>
        <p:nvSpPr>
          <p:cNvPr id="13" name="楕円 12">
            <a:extLst>
              <a:ext uri="{FF2B5EF4-FFF2-40B4-BE49-F238E27FC236}">
                <a16:creationId xmlns:a16="http://schemas.microsoft.com/office/drawing/2014/main" id="{8CE0360C-D283-491B-8A9A-2F833DDF9AA2}"/>
              </a:ext>
            </a:extLst>
          </p:cNvPr>
          <p:cNvSpPr/>
          <p:nvPr/>
        </p:nvSpPr>
        <p:spPr>
          <a:xfrm>
            <a:off x="9725920"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9</a:t>
            </a:r>
            <a:endParaRPr kumimoji="1" lang="ja-JP" altLang="en-US" sz="3200" dirty="0"/>
          </a:p>
        </p:txBody>
      </p:sp>
      <p:sp>
        <p:nvSpPr>
          <p:cNvPr id="3" name="テキスト ボックス 2">
            <a:extLst>
              <a:ext uri="{FF2B5EF4-FFF2-40B4-BE49-F238E27FC236}">
                <a16:creationId xmlns:a16="http://schemas.microsoft.com/office/drawing/2014/main" id="{3993848B-649F-4680-A370-8ACE0E47B6EE}"/>
              </a:ext>
            </a:extLst>
          </p:cNvPr>
          <p:cNvSpPr txBox="1"/>
          <p:nvPr/>
        </p:nvSpPr>
        <p:spPr>
          <a:xfrm>
            <a:off x="444906" y="4094205"/>
            <a:ext cx="934871" cy="769441"/>
          </a:xfrm>
          <a:prstGeom prst="rect">
            <a:avLst/>
          </a:prstGeom>
          <a:noFill/>
        </p:spPr>
        <p:txBody>
          <a:bodyPr wrap="none" rtlCol="0">
            <a:spAutoFit/>
          </a:bodyPr>
          <a:lstStyle/>
          <a:p>
            <a:r>
              <a:rPr kumimoji="1" lang="en-US" altLang="ja-JP" sz="4400" dirty="0"/>
              <a:t>[0]</a:t>
            </a:r>
            <a:endParaRPr kumimoji="1" lang="ja-JP" altLang="en-US" sz="4400" dirty="0"/>
          </a:p>
        </p:txBody>
      </p:sp>
      <p:sp>
        <p:nvSpPr>
          <p:cNvPr id="14" name="テキスト ボックス 13">
            <a:extLst>
              <a:ext uri="{FF2B5EF4-FFF2-40B4-BE49-F238E27FC236}">
                <a16:creationId xmlns:a16="http://schemas.microsoft.com/office/drawing/2014/main" id="{22A8AFAE-F47D-4C23-BB11-1498742332F1}"/>
              </a:ext>
            </a:extLst>
          </p:cNvPr>
          <p:cNvSpPr txBox="1"/>
          <p:nvPr/>
        </p:nvSpPr>
        <p:spPr>
          <a:xfrm>
            <a:off x="1597060" y="4094204"/>
            <a:ext cx="934871" cy="769441"/>
          </a:xfrm>
          <a:prstGeom prst="rect">
            <a:avLst/>
          </a:prstGeom>
          <a:noFill/>
        </p:spPr>
        <p:txBody>
          <a:bodyPr wrap="none" rtlCol="0">
            <a:spAutoFit/>
          </a:bodyPr>
          <a:lstStyle/>
          <a:p>
            <a:r>
              <a:rPr kumimoji="1" lang="en-US" altLang="ja-JP" sz="4400" dirty="0"/>
              <a:t>[1]</a:t>
            </a:r>
            <a:endParaRPr kumimoji="1" lang="ja-JP" altLang="en-US" sz="4400" dirty="0"/>
          </a:p>
        </p:txBody>
      </p:sp>
      <p:sp>
        <p:nvSpPr>
          <p:cNvPr id="15" name="テキスト ボックス 14">
            <a:extLst>
              <a:ext uri="{FF2B5EF4-FFF2-40B4-BE49-F238E27FC236}">
                <a16:creationId xmlns:a16="http://schemas.microsoft.com/office/drawing/2014/main" id="{A8144FDA-3BE2-4653-A5AB-CA7EA7DFEBB9}"/>
              </a:ext>
            </a:extLst>
          </p:cNvPr>
          <p:cNvSpPr txBox="1"/>
          <p:nvPr/>
        </p:nvSpPr>
        <p:spPr>
          <a:xfrm>
            <a:off x="2749214" y="4094204"/>
            <a:ext cx="934871" cy="769441"/>
          </a:xfrm>
          <a:prstGeom prst="rect">
            <a:avLst/>
          </a:prstGeom>
          <a:noFill/>
        </p:spPr>
        <p:txBody>
          <a:bodyPr wrap="none" rtlCol="0">
            <a:spAutoFit/>
          </a:bodyPr>
          <a:lstStyle/>
          <a:p>
            <a:r>
              <a:rPr kumimoji="1" lang="en-US" altLang="ja-JP" sz="4400" dirty="0"/>
              <a:t>[2]</a:t>
            </a:r>
            <a:endParaRPr kumimoji="1" lang="ja-JP" altLang="en-US" sz="4400" dirty="0"/>
          </a:p>
        </p:txBody>
      </p:sp>
      <p:sp>
        <p:nvSpPr>
          <p:cNvPr id="16" name="テキスト ボックス 15">
            <a:extLst>
              <a:ext uri="{FF2B5EF4-FFF2-40B4-BE49-F238E27FC236}">
                <a16:creationId xmlns:a16="http://schemas.microsoft.com/office/drawing/2014/main" id="{2CFEDF7C-2DE2-4A14-91C1-BDD9A1DD38A1}"/>
              </a:ext>
            </a:extLst>
          </p:cNvPr>
          <p:cNvSpPr txBox="1"/>
          <p:nvPr/>
        </p:nvSpPr>
        <p:spPr>
          <a:xfrm>
            <a:off x="6209403" y="4094602"/>
            <a:ext cx="934871" cy="769441"/>
          </a:xfrm>
          <a:prstGeom prst="rect">
            <a:avLst/>
          </a:prstGeom>
          <a:noFill/>
        </p:spPr>
        <p:txBody>
          <a:bodyPr wrap="none" rtlCol="0">
            <a:spAutoFit/>
          </a:bodyPr>
          <a:lstStyle/>
          <a:p>
            <a:r>
              <a:rPr kumimoji="1" lang="en-US" altLang="ja-JP" sz="4400" dirty="0"/>
              <a:t>[5]</a:t>
            </a:r>
            <a:endParaRPr kumimoji="1" lang="ja-JP" altLang="en-US" sz="4400" dirty="0"/>
          </a:p>
        </p:txBody>
      </p:sp>
      <p:sp>
        <p:nvSpPr>
          <p:cNvPr id="17" name="テキスト ボックス 16">
            <a:extLst>
              <a:ext uri="{FF2B5EF4-FFF2-40B4-BE49-F238E27FC236}">
                <a16:creationId xmlns:a16="http://schemas.microsoft.com/office/drawing/2014/main" id="{62BB48E1-3AD6-470E-97CE-330243F687F4}"/>
              </a:ext>
            </a:extLst>
          </p:cNvPr>
          <p:cNvSpPr txBox="1"/>
          <p:nvPr/>
        </p:nvSpPr>
        <p:spPr>
          <a:xfrm>
            <a:off x="5057249" y="4094204"/>
            <a:ext cx="934871" cy="769441"/>
          </a:xfrm>
          <a:prstGeom prst="rect">
            <a:avLst/>
          </a:prstGeom>
          <a:noFill/>
        </p:spPr>
        <p:txBody>
          <a:bodyPr wrap="none" rtlCol="0">
            <a:spAutoFit/>
          </a:bodyPr>
          <a:lstStyle/>
          <a:p>
            <a:r>
              <a:rPr kumimoji="1" lang="en-US" altLang="ja-JP" sz="4400" dirty="0"/>
              <a:t>[4]</a:t>
            </a:r>
            <a:endParaRPr kumimoji="1" lang="ja-JP" altLang="en-US" sz="4400" dirty="0"/>
          </a:p>
        </p:txBody>
      </p:sp>
      <p:sp>
        <p:nvSpPr>
          <p:cNvPr id="18" name="テキスト ボックス 17">
            <a:extLst>
              <a:ext uri="{FF2B5EF4-FFF2-40B4-BE49-F238E27FC236}">
                <a16:creationId xmlns:a16="http://schemas.microsoft.com/office/drawing/2014/main" id="{5DC10355-D839-4D32-87C8-EC217BD1FECE}"/>
              </a:ext>
            </a:extLst>
          </p:cNvPr>
          <p:cNvSpPr txBox="1"/>
          <p:nvPr/>
        </p:nvSpPr>
        <p:spPr>
          <a:xfrm>
            <a:off x="7355763" y="4094204"/>
            <a:ext cx="934871" cy="769441"/>
          </a:xfrm>
          <a:prstGeom prst="rect">
            <a:avLst/>
          </a:prstGeom>
          <a:noFill/>
        </p:spPr>
        <p:txBody>
          <a:bodyPr wrap="none" rtlCol="0">
            <a:spAutoFit/>
          </a:bodyPr>
          <a:lstStyle/>
          <a:p>
            <a:r>
              <a:rPr kumimoji="1" lang="en-US" altLang="ja-JP" sz="4400" dirty="0"/>
              <a:t>[6]</a:t>
            </a:r>
            <a:endParaRPr kumimoji="1" lang="ja-JP" altLang="en-US" sz="4400" dirty="0"/>
          </a:p>
        </p:txBody>
      </p:sp>
      <p:sp>
        <p:nvSpPr>
          <p:cNvPr id="19" name="テキスト ボックス 18">
            <a:extLst>
              <a:ext uri="{FF2B5EF4-FFF2-40B4-BE49-F238E27FC236}">
                <a16:creationId xmlns:a16="http://schemas.microsoft.com/office/drawing/2014/main" id="{809F8E11-13DF-443D-953A-E9B31B253E01}"/>
              </a:ext>
            </a:extLst>
          </p:cNvPr>
          <p:cNvSpPr txBox="1"/>
          <p:nvPr/>
        </p:nvSpPr>
        <p:spPr>
          <a:xfrm>
            <a:off x="8507915" y="4094204"/>
            <a:ext cx="934871" cy="769441"/>
          </a:xfrm>
          <a:prstGeom prst="rect">
            <a:avLst/>
          </a:prstGeom>
          <a:noFill/>
        </p:spPr>
        <p:txBody>
          <a:bodyPr wrap="none" rtlCol="0">
            <a:spAutoFit/>
          </a:bodyPr>
          <a:lstStyle/>
          <a:p>
            <a:r>
              <a:rPr kumimoji="1" lang="en-US" altLang="ja-JP" sz="4400" dirty="0"/>
              <a:t>[7]</a:t>
            </a:r>
            <a:endParaRPr kumimoji="1" lang="ja-JP" altLang="en-US" sz="4400" dirty="0"/>
          </a:p>
        </p:txBody>
      </p:sp>
      <p:sp>
        <p:nvSpPr>
          <p:cNvPr id="20" name="テキスト ボックス 19">
            <a:extLst>
              <a:ext uri="{FF2B5EF4-FFF2-40B4-BE49-F238E27FC236}">
                <a16:creationId xmlns:a16="http://schemas.microsoft.com/office/drawing/2014/main" id="{3C3B472B-768B-47BB-B22A-3515CE71D22F}"/>
              </a:ext>
            </a:extLst>
          </p:cNvPr>
          <p:cNvSpPr txBox="1"/>
          <p:nvPr/>
        </p:nvSpPr>
        <p:spPr>
          <a:xfrm>
            <a:off x="9662138" y="4094204"/>
            <a:ext cx="934871" cy="769441"/>
          </a:xfrm>
          <a:prstGeom prst="rect">
            <a:avLst/>
          </a:prstGeom>
          <a:noFill/>
        </p:spPr>
        <p:txBody>
          <a:bodyPr wrap="none" rtlCol="0">
            <a:spAutoFit/>
          </a:bodyPr>
          <a:lstStyle/>
          <a:p>
            <a:r>
              <a:rPr kumimoji="1" lang="en-US" altLang="ja-JP" sz="4400" dirty="0"/>
              <a:t>[8]</a:t>
            </a:r>
            <a:endParaRPr kumimoji="1" lang="ja-JP" altLang="en-US" sz="4400" dirty="0"/>
          </a:p>
        </p:txBody>
      </p:sp>
      <p:sp>
        <p:nvSpPr>
          <p:cNvPr id="21" name="テキスト ボックス 20">
            <a:extLst>
              <a:ext uri="{FF2B5EF4-FFF2-40B4-BE49-F238E27FC236}">
                <a16:creationId xmlns:a16="http://schemas.microsoft.com/office/drawing/2014/main" id="{A4942428-357C-41E4-90D9-D9F5E0A1CAE2}"/>
              </a:ext>
            </a:extLst>
          </p:cNvPr>
          <p:cNvSpPr txBox="1"/>
          <p:nvPr/>
        </p:nvSpPr>
        <p:spPr>
          <a:xfrm>
            <a:off x="10816361" y="4077727"/>
            <a:ext cx="934871" cy="769441"/>
          </a:xfrm>
          <a:prstGeom prst="rect">
            <a:avLst/>
          </a:prstGeom>
          <a:noFill/>
        </p:spPr>
        <p:txBody>
          <a:bodyPr wrap="none" rtlCol="0">
            <a:spAutoFit/>
          </a:bodyPr>
          <a:lstStyle/>
          <a:p>
            <a:r>
              <a:rPr kumimoji="1" lang="en-US" altLang="ja-JP" sz="4400" dirty="0"/>
              <a:t>[9]</a:t>
            </a:r>
            <a:endParaRPr kumimoji="1" lang="ja-JP" altLang="en-US" sz="4400" dirty="0"/>
          </a:p>
        </p:txBody>
      </p:sp>
      <p:sp>
        <p:nvSpPr>
          <p:cNvPr id="22" name="テキスト ボックス 21">
            <a:extLst>
              <a:ext uri="{FF2B5EF4-FFF2-40B4-BE49-F238E27FC236}">
                <a16:creationId xmlns:a16="http://schemas.microsoft.com/office/drawing/2014/main" id="{3DABA0CB-8327-4A56-9397-699DF4DCEB02}"/>
              </a:ext>
            </a:extLst>
          </p:cNvPr>
          <p:cNvSpPr txBox="1"/>
          <p:nvPr/>
        </p:nvSpPr>
        <p:spPr>
          <a:xfrm>
            <a:off x="3901368" y="4098720"/>
            <a:ext cx="934871" cy="769441"/>
          </a:xfrm>
          <a:prstGeom prst="rect">
            <a:avLst/>
          </a:prstGeom>
          <a:noFill/>
        </p:spPr>
        <p:txBody>
          <a:bodyPr wrap="none" rtlCol="0">
            <a:spAutoFit/>
          </a:bodyPr>
          <a:lstStyle/>
          <a:p>
            <a:r>
              <a:rPr kumimoji="1" lang="en-US" altLang="ja-JP" sz="4400" dirty="0"/>
              <a:t>[3]</a:t>
            </a:r>
            <a:endParaRPr kumimoji="1" lang="ja-JP" altLang="en-US" sz="4400" dirty="0"/>
          </a:p>
        </p:txBody>
      </p:sp>
    </p:spTree>
    <p:extLst>
      <p:ext uri="{BB962C8B-B14F-4D97-AF65-F5344CB8AC3E}">
        <p14:creationId xmlns:p14="http://schemas.microsoft.com/office/powerpoint/2010/main" val="22919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D083E-05E5-4713-88BA-BA89AA795B3C}"/>
              </a:ext>
            </a:extLst>
          </p:cNvPr>
          <p:cNvSpPr>
            <a:spLocks noGrp="1"/>
          </p:cNvSpPr>
          <p:nvPr>
            <p:ph type="title"/>
          </p:nvPr>
        </p:nvSpPr>
        <p:spPr/>
        <p:txBody>
          <a:bodyPr/>
          <a:lstStyle/>
          <a:p>
            <a:r>
              <a:rPr kumimoji="1" lang="ja-JP" altLang="en-US" dirty="0"/>
              <a:t>一方向に辿る</a:t>
            </a:r>
            <a:r>
              <a:rPr kumimoji="1" lang="en-US" altLang="ja-JP" dirty="0"/>
              <a:t>(</a:t>
            </a:r>
            <a:r>
              <a:rPr kumimoji="1" lang="ja-JP" altLang="en-US" dirty="0"/>
              <a:t>単方向リスト</a:t>
            </a:r>
            <a:r>
              <a:rPr kumimoji="1" lang="en-US" altLang="ja-JP" dirty="0"/>
              <a:t>)</a:t>
            </a:r>
            <a:endParaRPr kumimoji="1" lang="ja-JP" altLang="en-US" dirty="0"/>
          </a:p>
        </p:txBody>
      </p:sp>
      <p:sp>
        <p:nvSpPr>
          <p:cNvPr id="4" name="楕円 3">
            <a:extLst>
              <a:ext uri="{FF2B5EF4-FFF2-40B4-BE49-F238E27FC236}">
                <a16:creationId xmlns:a16="http://schemas.microsoft.com/office/drawing/2014/main" id="{95089B27-394A-4679-AA78-3A56967528FB}"/>
              </a:ext>
            </a:extLst>
          </p:cNvPr>
          <p:cNvSpPr/>
          <p:nvPr/>
        </p:nvSpPr>
        <p:spPr>
          <a:xfrm>
            <a:off x="508688"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1</a:t>
            </a:r>
            <a:endParaRPr kumimoji="1" lang="ja-JP" altLang="en-US" sz="3200" dirty="0"/>
          </a:p>
        </p:txBody>
      </p:sp>
      <p:sp>
        <p:nvSpPr>
          <p:cNvPr id="5" name="楕円 4">
            <a:extLst>
              <a:ext uri="{FF2B5EF4-FFF2-40B4-BE49-F238E27FC236}">
                <a16:creationId xmlns:a16="http://schemas.microsoft.com/office/drawing/2014/main" id="{98D30A4D-0AED-40DE-A801-F074836A6581}"/>
              </a:ext>
            </a:extLst>
          </p:cNvPr>
          <p:cNvSpPr/>
          <p:nvPr/>
        </p:nvSpPr>
        <p:spPr>
          <a:xfrm>
            <a:off x="1660842"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3</a:t>
            </a:r>
            <a:endParaRPr kumimoji="1" lang="ja-JP" altLang="en-US" sz="3200" dirty="0"/>
          </a:p>
        </p:txBody>
      </p:sp>
      <p:sp>
        <p:nvSpPr>
          <p:cNvPr id="6" name="楕円 5">
            <a:extLst>
              <a:ext uri="{FF2B5EF4-FFF2-40B4-BE49-F238E27FC236}">
                <a16:creationId xmlns:a16="http://schemas.microsoft.com/office/drawing/2014/main" id="{F342F046-4060-4731-845A-8A5493B9DDF8}"/>
              </a:ext>
            </a:extLst>
          </p:cNvPr>
          <p:cNvSpPr/>
          <p:nvPr/>
        </p:nvSpPr>
        <p:spPr>
          <a:xfrm>
            <a:off x="2812996"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2</a:t>
            </a:r>
            <a:endParaRPr kumimoji="1" lang="ja-JP" altLang="en-US" sz="3200" dirty="0"/>
          </a:p>
        </p:txBody>
      </p:sp>
      <p:sp>
        <p:nvSpPr>
          <p:cNvPr id="7" name="楕円 6">
            <a:extLst>
              <a:ext uri="{FF2B5EF4-FFF2-40B4-BE49-F238E27FC236}">
                <a16:creationId xmlns:a16="http://schemas.microsoft.com/office/drawing/2014/main" id="{73E325DB-96FC-4D23-AD36-8A55BF17DF7D}"/>
              </a:ext>
            </a:extLst>
          </p:cNvPr>
          <p:cNvSpPr/>
          <p:nvPr/>
        </p:nvSpPr>
        <p:spPr>
          <a:xfrm>
            <a:off x="10878071"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4</a:t>
            </a:r>
            <a:endParaRPr kumimoji="1" lang="ja-JP" altLang="en-US" sz="3200" dirty="0"/>
          </a:p>
        </p:txBody>
      </p:sp>
      <p:sp>
        <p:nvSpPr>
          <p:cNvPr id="8" name="楕円 7">
            <a:extLst>
              <a:ext uri="{FF2B5EF4-FFF2-40B4-BE49-F238E27FC236}">
                <a16:creationId xmlns:a16="http://schemas.microsoft.com/office/drawing/2014/main" id="{21800261-5076-43E0-84A5-BEE57969EA1E}"/>
              </a:ext>
            </a:extLst>
          </p:cNvPr>
          <p:cNvSpPr/>
          <p:nvPr/>
        </p:nvSpPr>
        <p:spPr>
          <a:xfrm>
            <a:off x="5117304"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10</a:t>
            </a:r>
            <a:endParaRPr kumimoji="1" lang="ja-JP" altLang="en-US" sz="2400" dirty="0"/>
          </a:p>
        </p:txBody>
      </p:sp>
      <p:sp>
        <p:nvSpPr>
          <p:cNvPr id="9" name="楕円 8">
            <a:extLst>
              <a:ext uri="{FF2B5EF4-FFF2-40B4-BE49-F238E27FC236}">
                <a16:creationId xmlns:a16="http://schemas.microsoft.com/office/drawing/2014/main" id="{F77F7EC7-1E05-4911-BD1F-E9DBE095619D}"/>
              </a:ext>
            </a:extLst>
          </p:cNvPr>
          <p:cNvSpPr/>
          <p:nvPr/>
        </p:nvSpPr>
        <p:spPr>
          <a:xfrm>
            <a:off x="8573766"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5</a:t>
            </a:r>
            <a:endParaRPr kumimoji="1" lang="ja-JP" altLang="en-US" sz="3200" dirty="0"/>
          </a:p>
        </p:txBody>
      </p:sp>
      <p:sp>
        <p:nvSpPr>
          <p:cNvPr id="10" name="楕円 9">
            <a:extLst>
              <a:ext uri="{FF2B5EF4-FFF2-40B4-BE49-F238E27FC236}">
                <a16:creationId xmlns:a16="http://schemas.microsoft.com/office/drawing/2014/main" id="{1A140520-C447-4A54-8638-F3952EDF58EF}"/>
              </a:ext>
            </a:extLst>
          </p:cNvPr>
          <p:cNvSpPr/>
          <p:nvPr/>
        </p:nvSpPr>
        <p:spPr>
          <a:xfrm>
            <a:off x="3965150"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7</a:t>
            </a:r>
            <a:endParaRPr kumimoji="1" lang="ja-JP" altLang="en-US" sz="3200" dirty="0"/>
          </a:p>
        </p:txBody>
      </p:sp>
      <p:sp>
        <p:nvSpPr>
          <p:cNvPr id="11" name="楕円 10">
            <a:extLst>
              <a:ext uri="{FF2B5EF4-FFF2-40B4-BE49-F238E27FC236}">
                <a16:creationId xmlns:a16="http://schemas.microsoft.com/office/drawing/2014/main" id="{D366FFB2-AC06-4F0A-BA51-99C21B2DA88E}"/>
              </a:ext>
            </a:extLst>
          </p:cNvPr>
          <p:cNvSpPr/>
          <p:nvPr/>
        </p:nvSpPr>
        <p:spPr>
          <a:xfrm>
            <a:off x="7421612"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8</a:t>
            </a:r>
            <a:endParaRPr kumimoji="1" lang="ja-JP" altLang="en-US" sz="3200" dirty="0"/>
          </a:p>
        </p:txBody>
      </p:sp>
      <p:sp>
        <p:nvSpPr>
          <p:cNvPr id="12" name="楕円 11">
            <a:extLst>
              <a:ext uri="{FF2B5EF4-FFF2-40B4-BE49-F238E27FC236}">
                <a16:creationId xmlns:a16="http://schemas.microsoft.com/office/drawing/2014/main" id="{D2F358D5-7ACF-4C0D-9F4D-47F7C24F7CFB}"/>
              </a:ext>
            </a:extLst>
          </p:cNvPr>
          <p:cNvSpPr/>
          <p:nvPr/>
        </p:nvSpPr>
        <p:spPr>
          <a:xfrm>
            <a:off x="6269458"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6</a:t>
            </a:r>
            <a:endParaRPr kumimoji="1" lang="ja-JP" altLang="en-US" sz="3200" dirty="0"/>
          </a:p>
        </p:txBody>
      </p:sp>
      <p:sp>
        <p:nvSpPr>
          <p:cNvPr id="13" name="楕円 12">
            <a:extLst>
              <a:ext uri="{FF2B5EF4-FFF2-40B4-BE49-F238E27FC236}">
                <a16:creationId xmlns:a16="http://schemas.microsoft.com/office/drawing/2014/main" id="{F99C85E9-4E40-4E95-A643-B08A5DE3FAC7}"/>
              </a:ext>
            </a:extLst>
          </p:cNvPr>
          <p:cNvSpPr/>
          <p:nvPr/>
        </p:nvSpPr>
        <p:spPr>
          <a:xfrm>
            <a:off x="9725920"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9</a:t>
            </a:r>
            <a:endParaRPr kumimoji="1" lang="ja-JP" altLang="en-US" sz="3200" dirty="0"/>
          </a:p>
        </p:txBody>
      </p:sp>
      <p:cxnSp>
        <p:nvCxnSpPr>
          <p:cNvPr id="15" name="直線矢印コネクタ 14">
            <a:extLst>
              <a:ext uri="{FF2B5EF4-FFF2-40B4-BE49-F238E27FC236}">
                <a16:creationId xmlns:a16="http://schemas.microsoft.com/office/drawing/2014/main" id="{189D8CA5-B9CA-4A16-B1BF-4948A73C6723}"/>
              </a:ext>
            </a:extLst>
          </p:cNvPr>
          <p:cNvCxnSpPr>
            <a:stCxn id="4" idx="6"/>
            <a:endCxn id="5" idx="2"/>
          </p:cNvCxnSpPr>
          <p:nvPr/>
        </p:nvCxnSpPr>
        <p:spPr>
          <a:xfrm>
            <a:off x="1315997" y="3369444"/>
            <a:ext cx="34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0EE811D3-05BD-41B6-8C11-FA5BA5A7800B}"/>
              </a:ext>
            </a:extLst>
          </p:cNvPr>
          <p:cNvCxnSpPr/>
          <p:nvPr/>
        </p:nvCxnSpPr>
        <p:spPr>
          <a:xfrm>
            <a:off x="2468151" y="3369444"/>
            <a:ext cx="34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ED2CDE2C-4767-4CA0-97E9-226D135C1620}"/>
              </a:ext>
            </a:extLst>
          </p:cNvPr>
          <p:cNvCxnSpPr/>
          <p:nvPr/>
        </p:nvCxnSpPr>
        <p:spPr>
          <a:xfrm>
            <a:off x="3620305" y="3363910"/>
            <a:ext cx="34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B5DEB925-A672-4B39-953D-5F840EF04A2B}"/>
              </a:ext>
            </a:extLst>
          </p:cNvPr>
          <p:cNvCxnSpPr/>
          <p:nvPr/>
        </p:nvCxnSpPr>
        <p:spPr>
          <a:xfrm>
            <a:off x="4772459" y="3363910"/>
            <a:ext cx="34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7AD92E85-4431-4C46-ABCB-520EC45166DE}"/>
              </a:ext>
            </a:extLst>
          </p:cNvPr>
          <p:cNvCxnSpPr/>
          <p:nvPr/>
        </p:nvCxnSpPr>
        <p:spPr>
          <a:xfrm>
            <a:off x="5925067" y="3363910"/>
            <a:ext cx="34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D9FE4F3-78B3-4EB1-9B19-3B2EA262AA04}"/>
              </a:ext>
            </a:extLst>
          </p:cNvPr>
          <p:cNvCxnSpPr/>
          <p:nvPr/>
        </p:nvCxnSpPr>
        <p:spPr>
          <a:xfrm>
            <a:off x="7076767" y="3368197"/>
            <a:ext cx="34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2F1B9C8D-8122-4A9E-9B89-FCDB32A92663}"/>
              </a:ext>
            </a:extLst>
          </p:cNvPr>
          <p:cNvCxnSpPr/>
          <p:nvPr/>
        </p:nvCxnSpPr>
        <p:spPr>
          <a:xfrm>
            <a:off x="8228921" y="3363910"/>
            <a:ext cx="34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CCE68DA-72D4-477B-9C0F-687FB3F20742}"/>
              </a:ext>
            </a:extLst>
          </p:cNvPr>
          <p:cNvCxnSpPr/>
          <p:nvPr/>
        </p:nvCxnSpPr>
        <p:spPr>
          <a:xfrm>
            <a:off x="9381075" y="3363910"/>
            <a:ext cx="34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6FBE0423-1BD7-4FCD-B4CD-B1AE79D1B6FB}"/>
              </a:ext>
            </a:extLst>
          </p:cNvPr>
          <p:cNvCxnSpPr/>
          <p:nvPr/>
        </p:nvCxnSpPr>
        <p:spPr>
          <a:xfrm>
            <a:off x="10533226" y="3370901"/>
            <a:ext cx="34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468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D083E-05E5-4713-88BA-BA89AA795B3C}"/>
              </a:ext>
            </a:extLst>
          </p:cNvPr>
          <p:cNvSpPr>
            <a:spLocks noGrp="1"/>
          </p:cNvSpPr>
          <p:nvPr>
            <p:ph type="title"/>
          </p:nvPr>
        </p:nvSpPr>
        <p:spPr/>
        <p:txBody>
          <a:bodyPr/>
          <a:lstStyle/>
          <a:p>
            <a:r>
              <a:rPr kumimoji="1" lang="ja-JP" altLang="en-US" dirty="0"/>
              <a:t>両方向に辿る</a:t>
            </a:r>
            <a:r>
              <a:rPr kumimoji="1" lang="en-US" altLang="ja-JP" dirty="0"/>
              <a:t>(</a:t>
            </a:r>
            <a:r>
              <a:rPr kumimoji="1" lang="ja-JP" altLang="en-US" dirty="0"/>
              <a:t>双方向リスト</a:t>
            </a:r>
            <a:r>
              <a:rPr kumimoji="1" lang="en-US" altLang="ja-JP" dirty="0"/>
              <a:t>)</a:t>
            </a:r>
            <a:endParaRPr kumimoji="1" lang="ja-JP" altLang="en-US" dirty="0"/>
          </a:p>
        </p:txBody>
      </p:sp>
      <p:sp>
        <p:nvSpPr>
          <p:cNvPr id="4" name="楕円 3">
            <a:extLst>
              <a:ext uri="{FF2B5EF4-FFF2-40B4-BE49-F238E27FC236}">
                <a16:creationId xmlns:a16="http://schemas.microsoft.com/office/drawing/2014/main" id="{95089B27-394A-4679-AA78-3A56967528FB}"/>
              </a:ext>
            </a:extLst>
          </p:cNvPr>
          <p:cNvSpPr/>
          <p:nvPr/>
        </p:nvSpPr>
        <p:spPr>
          <a:xfrm>
            <a:off x="508688"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1</a:t>
            </a:r>
            <a:endParaRPr kumimoji="1" lang="ja-JP" altLang="en-US" sz="3200" dirty="0"/>
          </a:p>
        </p:txBody>
      </p:sp>
      <p:sp>
        <p:nvSpPr>
          <p:cNvPr id="5" name="楕円 4">
            <a:extLst>
              <a:ext uri="{FF2B5EF4-FFF2-40B4-BE49-F238E27FC236}">
                <a16:creationId xmlns:a16="http://schemas.microsoft.com/office/drawing/2014/main" id="{98D30A4D-0AED-40DE-A801-F074836A6581}"/>
              </a:ext>
            </a:extLst>
          </p:cNvPr>
          <p:cNvSpPr/>
          <p:nvPr/>
        </p:nvSpPr>
        <p:spPr>
          <a:xfrm>
            <a:off x="1660842"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3</a:t>
            </a:r>
            <a:endParaRPr kumimoji="1" lang="ja-JP" altLang="en-US" sz="3200" dirty="0"/>
          </a:p>
        </p:txBody>
      </p:sp>
      <p:sp>
        <p:nvSpPr>
          <p:cNvPr id="6" name="楕円 5">
            <a:extLst>
              <a:ext uri="{FF2B5EF4-FFF2-40B4-BE49-F238E27FC236}">
                <a16:creationId xmlns:a16="http://schemas.microsoft.com/office/drawing/2014/main" id="{F342F046-4060-4731-845A-8A5493B9DDF8}"/>
              </a:ext>
            </a:extLst>
          </p:cNvPr>
          <p:cNvSpPr/>
          <p:nvPr/>
        </p:nvSpPr>
        <p:spPr>
          <a:xfrm>
            <a:off x="2812996"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2</a:t>
            </a:r>
            <a:endParaRPr kumimoji="1" lang="ja-JP" altLang="en-US" sz="3200" dirty="0"/>
          </a:p>
        </p:txBody>
      </p:sp>
      <p:sp>
        <p:nvSpPr>
          <p:cNvPr id="7" name="楕円 6">
            <a:extLst>
              <a:ext uri="{FF2B5EF4-FFF2-40B4-BE49-F238E27FC236}">
                <a16:creationId xmlns:a16="http://schemas.microsoft.com/office/drawing/2014/main" id="{73E325DB-96FC-4D23-AD36-8A55BF17DF7D}"/>
              </a:ext>
            </a:extLst>
          </p:cNvPr>
          <p:cNvSpPr/>
          <p:nvPr/>
        </p:nvSpPr>
        <p:spPr>
          <a:xfrm>
            <a:off x="10878071"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4</a:t>
            </a:r>
            <a:endParaRPr kumimoji="1" lang="ja-JP" altLang="en-US" sz="3200" dirty="0"/>
          </a:p>
        </p:txBody>
      </p:sp>
      <p:sp>
        <p:nvSpPr>
          <p:cNvPr id="8" name="楕円 7">
            <a:extLst>
              <a:ext uri="{FF2B5EF4-FFF2-40B4-BE49-F238E27FC236}">
                <a16:creationId xmlns:a16="http://schemas.microsoft.com/office/drawing/2014/main" id="{21800261-5076-43E0-84A5-BEE57969EA1E}"/>
              </a:ext>
            </a:extLst>
          </p:cNvPr>
          <p:cNvSpPr/>
          <p:nvPr/>
        </p:nvSpPr>
        <p:spPr>
          <a:xfrm>
            <a:off x="5117304"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10</a:t>
            </a:r>
            <a:endParaRPr kumimoji="1" lang="ja-JP" altLang="en-US" sz="2400" dirty="0"/>
          </a:p>
        </p:txBody>
      </p:sp>
      <p:sp>
        <p:nvSpPr>
          <p:cNvPr id="9" name="楕円 8">
            <a:extLst>
              <a:ext uri="{FF2B5EF4-FFF2-40B4-BE49-F238E27FC236}">
                <a16:creationId xmlns:a16="http://schemas.microsoft.com/office/drawing/2014/main" id="{F77F7EC7-1E05-4911-BD1F-E9DBE095619D}"/>
              </a:ext>
            </a:extLst>
          </p:cNvPr>
          <p:cNvSpPr/>
          <p:nvPr/>
        </p:nvSpPr>
        <p:spPr>
          <a:xfrm>
            <a:off x="8573766"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5</a:t>
            </a:r>
            <a:endParaRPr kumimoji="1" lang="ja-JP" altLang="en-US" sz="3200" dirty="0"/>
          </a:p>
        </p:txBody>
      </p:sp>
      <p:sp>
        <p:nvSpPr>
          <p:cNvPr id="10" name="楕円 9">
            <a:extLst>
              <a:ext uri="{FF2B5EF4-FFF2-40B4-BE49-F238E27FC236}">
                <a16:creationId xmlns:a16="http://schemas.microsoft.com/office/drawing/2014/main" id="{1A140520-C447-4A54-8638-F3952EDF58EF}"/>
              </a:ext>
            </a:extLst>
          </p:cNvPr>
          <p:cNvSpPr/>
          <p:nvPr/>
        </p:nvSpPr>
        <p:spPr>
          <a:xfrm>
            <a:off x="3965150"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7</a:t>
            </a:r>
            <a:endParaRPr kumimoji="1" lang="ja-JP" altLang="en-US" sz="3200" dirty="0"/>
          </a:p>
        </p:txBody>
      </p:sp>
      <p:sp>
        <p:nvSpPr>
          <p:cNvPr id="11" name="楕円 10">
            <a:extLst>
              <a:ext uri="{FF2B5EF4-FFF2-40B4-BE49-F238E27FC236}">
                <a16:creationId xmlns:a16="http://schemas.microsoft.com/office/drawing/2014/main" id="{D366FFB2-AC06-4F0A-BA51-99C21B2DA88E}"/>
              </a:ext>
            </a:extLst>
          </p:cNvPr>
          <p:cNvSpPr/>
          <p:nvPr/>
        </p:nvSpPr>
        <p:spPr>
          <a:xfrm>
            <a:off x="7421612"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8</a:t>
            </a:r>
            <a:endParaRPr kumimoji="1" lang="ja-JP" altLang="en-US" sz="3200" dirty="0"/>
          </a:p>
        </p:txBody>
      </p:sp>
      <p:sp>
        <p:nvSpPr>
          <p:cNvPr id="12" name="楕円 11">
            <a:extLst>
              <a:ext uri="{FF2B5EF4-FFF2-40B4-BE49-F238E27FC236}">
                <a16:creationId xmlns:a16="http://schemas.microsoft.com/office/drawing/2014/main" id="{D2F358D5-7ACF-4C0D-9F4D-47F7C24F7CFB}"/>
              </a:ext>
            </a:extLst>
          </p:cNvPr>
          <p:cNvSpPr/>
          <p:nvPr/>
        </p:nvSpPr>
        <p:spPr>
          <a:xfrm>
            <a:off x="6269458"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6</a:t>
            </a:r>
            <a:endParaRPr kumimoji="1" lang="ja-JP" altLang="en-US" sz="3200" dirty="0"/>
          </a:p>
        </p:txBody>
      </p:sp>
      <p:sp>
        <p:nvSpPr>
          <p:cNvPr id="13" name="楕円 12">
            <a:extLst>
              <a:ext uri="{FF2B5EF4-FFF2-40B4-BE49-F238E27FC236}">
                <a16:creationId xmlns:a16="http://schemas.microsoft.com/office/drawing/2014/main" id="{F99C85E9-4E40-4E95-A643-B08A5DE3FAC7}"/>
              </a:ext>
            </a:extLst>
          </p:cNvPr>
          <p:cNvSpPr/>
          <p:nvPr/>
        </p:nvSpPr>
        <p:spPr>
          <a:xfrm>
            <a:off x="9725920" y="295735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9</a:t>
            </a:r>
            <a:endParaRPr kumimoji="1" lang="ja-JP" altLang="en-US" sz="3200" dirty="0"/>
          </a:p>
        </p:txBody>
      </p:sp>
      <p:cxnSp>
        <p:nvCxnSpPr>
          <p:cNvPr id="15" name="直線矢印コネクタ 14">
            <a:extLst>
              <a:ext uri="{FF2B5EF4-FFF2-40B4-BE49-F238E27FC236}">
                <a16:creationId xmlns:a16="http://schemas.microsoft.com/office/drawing/2014/main" id="{189D8CA5-B9CA-4A16-B1BF-4948A73C6723}"/>
              </a:ext>
            </a:extLst>
          </p:cNvPr>
          <p:cNvCxnSpPr>
            <a:stCxn id="4" idx="6"/>
            <a:endCxn id="5" idx="2"/>
          </p:cNvCxnSpPr>
          <p:nvPr/>
        </p:nvCxnSpPr>
        <p:spPr>
          <a:xfrm>
            <a:off x="1315997" y="3369444"/>
            <a:ext cx="3448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0EE811D3-05BD-41B6-8C11-FA5BA5A7800B}"/>
              </a:ext>
            </a:extLst>
          </p:cNvPr>
          <p:cNvCxnSpPr/>
          <p:nvPr/>
        </p:nvCxnSpPr>
        <p:spPr>
          <a:xfrm>
            <a:off x="2468151" y="3369444"/>
            <a:ext cx="3448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ED2CDE2C-4767-4CA0-97E9-226D135C1620}"/>
              </a:ext>
            </a:extLst>
          </p:cNvPr>
          <p:cNvCxnSpPr/>
          <p:nvPr/>
        </p:nvCxnSpPr>
        <p:spPr>
          <a:xfrm>
            <a:off x="3620305" y="3363910"/>
            <a:ext cx="3448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B5DEB925-A672-4B39-953D-5F840EF04A2B}"/>
              </a:ext>
            </a:extLst>
          </p:cNvPr>
          <p:cNvCxnSpPr/>
          <p:nvPr/>
        </p:nvCxnSpPr>
        <p:spPr>
          <a:xfrm>
            <a:off x="4772459" y="3363910"/>
            <a:ext cx="3448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7AD92E85-4431-4C46-ABCB-520EC45166DE}"/>
              </a:ext>
            </a:extLst>
          </p:cNvPr>
          <p:cNvCxnSpPr/>
          <p:nvPr/>
        </p:nvCxnSpPr>
        <p:spPr>
          <a:xfrm>
            <a:off x="5925067" y="3363910"/>
            <a:ext cx="3448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D9FE4F3-78B3-4EB1-9B19-3B2EA262AA04}"/>
              </a:ext>
            </a:extLst>
          </p:cNvPr>
          <p:cNvCxnSpPr/>
          <p:nvPr/>
        </p:nvCxnSpPr>
        <p:spPr>
          <a:xfrm>
            <a:off x="7076767" y="3368197"/>
            <a:ext cx="3448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2F1B9C8D-8122-4A9E-9B89-FCDB32A92663}"/>
              </a:ext>
            </a:extLst>
          </p:cNvPr>
          <p:cNvCxnSpPr/>
          <p:nvPr/>
        </p:nvCxnSpPr>
        <p:spPr>
          <a:xfrm>
            <a:off x="8228921" y="3363910"/>
            <a:ext cx="3448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CCE68DA-72D4-477B-9C0F-687FB3F20742}"/>
              </a:ext>
            </a:extLst>
          </p:cNvPr>
          <p:cNvCxnSpPr/>
          <p:nvPr/>
        </p:nvCxnSpPr>
        <p:spPr>
          <a:xfrm>
            <a:off x="9381075" y="3363910"/>
            <a:ext cx="3448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6FBE0423-1BD7-4FCD-B4CD-B1AE79D1B6FB}"/>
              </a:ext>
            </a:extLst>
          </p:cNvPr>
          <p:cNvCxnSpPr/>
          <p:nvPr/>
        </p:nvCxnSpPr>
        <p:spPr>
          <a:xfrm>
            <a:off x="10533226" y="3370901"/>
            <a:ext cx="3448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173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D083E-05E5-4713-88BA-BA89AA795B3C}"/>
              </a:ext>
            </a:extLst>
          </p:cNvPr>
          <p:cNvSpPr>
            <a:spLocks noGrp="1"/>
          </p:cNvSpPr>
          <p:nvPr>
            <p:ph type="title"/>
          </p:nvPr>
        </p:nvSpPr>
        <p:spPr/>
        <p:txBody>
          <a:bodyPr/>
          <a:lstStyle/>
          <a:p>
            <a:r>
              <a:rPr lang="ja-JP" altLang="en-US" dirty="0"/>
              <a:t>ある</a:t>
            </a:r>
            <a:r>
              <a:rPr kumimoji="1" lang="ja-JP" altLang="en-US" dirty="0"/>
              <a:t>ルールで木にする</a:t>
            </a:r>
          </a:p>
        </p:txBody>
      </p:sp>
      <p:sp>
        <p:nvSpPr>
          <p:cNvPr id="4" name="楕円 3">
            <a:extLst>
              <a:ext uri="{FF2B5EF4-FFF2-40B4-BE49-F238E27FC236}">
                <a16:creationId xmlns:a16="http://schemas.microsoft.com/office/drawing/2014/main" id="{95089B27-394A-4679-AA78-3A56967528FB}"/>
              </a:ext>
            </a:extLst>
          </p:cNvPr>
          <p:cNvSpPr/>
          <p:nvPr/>
        </p:nvSpPr>
        <p:spPr>
          <a:xfrm>
            <a:off x="508688"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1</a:t>
            </a:r>
            <a:endParaRPr kumimoji="1" lang="ja-JP" altLang="en-US" sz="3200" dirty="0"/>
          </a:p>
        </p:txBody>
      </p:sp>
      <p:sp>
        <p:nvSpPr>
          <p:cNvPr id="5" name="楕円 4">
            <a:extLst>
              <a:ext uri="{FF2B5EF4-FFF2-40B4-BE49-F238E27FC236}">
                <a16:creationId xmlns:a16="http://schemas.microsoft.com/office/drawing/2014/main" id="{98D30A4D-0AED-40DE-A801-F074836A6581}"/>
              </a:ext>
            </a:extLst>
          </p:cNvPr>
          <p:cNvSpPr/>
          <p:nvPr/>
        </p:nvSpPr>
        <p:spPr>
          <a:xfrm>
            <a:off x="1660842" y="4775210"/>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3</a:t>
            </a:r>
            <a:endParaRPr kumimoji="1" lang="ja-JP" altLang="en-US" sz="3200" dirty="0"/>
          </a:p>
        </p:txBody>
      </p:sp>
      <p:sp>
        <p:nvSpPr>
          <p:cNvPr id="6" name="楕円 5">
            <a:extLst>
              <a:ext uri="{FF2B5EF4-FFF2-40B4-BE49-F238E27FC236}">
                <a16:creationId xmlns:a16="http://schemas.microsoft.com/office/drawing/2014/main" id="{F342F046-4060-4731-845A-8A5493B9DDF8}"/>
              </a:ext>
            </a:extLst>
          </p:cNvPr>
          <p:cNvSpPr/>
          <p:nvPr/>
        </p:nvSpPr>
        <p:spPr>
          <a:xfrm>
            <a:off x="2812996"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2</a:t>
            </a:r>
            <a:endParaRPr kumimoji="1" lang="ja-JP" altLang="en-US" sz="3200" dirty="0"/>
          </a:p>
        </p:txBody>
      </p:sp>
      <p:sp>
        <p:nvSpPr>
          <p:cNvPr id="7" name="楕円 6">
            <a:extLst>
              <a:ext uri="{FF2B5EF4-FFF2-40B4-BE49-F238E27FC236}">
                <a16:creationId xmlns:a16="http://schemas.microsoft.com/office/drawing/2014/main" id="{73E325DB-96FC-4D23-AD36-8A55BF17DF7D}"/>
              </a:ext>
            </a:extLst>
          </p:cNvPr>
          <p:cNvSpPr/>
          <p:nvPr/>
        </p:nvSpPr>
        <p:spPr>
          <a:xfrm>
            <a:off x="10396405" y="191746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10</a:t>
            </a:r>
            <a:endParaRPr kumimoji="1" lang="ja-JP" altLang="en-US" sz="2400" dirty="0"/>
          </a:p>
        </p:txBody>
      </p:sp>
      <p:sp>
        <p:nvSpPr>
          <p:cNvPr id="8" name="楕円 7">
            <a:extLst>
              <a:ext uri="{FF2B5EF4-FFF2-40B4-BE49-F238E27FC236}">
                <a16:creationId xmlns:a16="http://schemas.microsoft.com/office/drawing/2014/main" id="{21800261-5076-43E0-84A5-BEE57969EA1E}"/>
              </a:ext>
            </a:extLst>
          </p:cNvPr>
          <p:cNvSpPr/>
          <p:nvPr/>
        </p:nvSpPr>
        <p:spPr>
          <a:xfrm>
            <a:off x="5290870" y="225443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a:t>7</a:t>
            </a:r>
            <a:endParaRPr kumimoji="1" lang="ja-JP" altLang="en-US" sz="3200" dirty="0"/>
          </a:p>
        </p:txBody>
      </p:sp>
      <p:sp>
        <p:nvSpPr>
          <p:cNvPr id="9" name="楕円 8">
            <a:extLst>
              <a:ext uri="{FF2B5EF4-FFF2-40B4-BE49-F238E27FC236}">
                <a16:creationId xmlns:a16="http://schemas.microsoft.com/office/drawing/2014/main" id="{F77F7EC7-1E05-4911-BD1F-E9DBE095619D}"/>
              </a:ext>
            </a:extLst>
          </p:cNvPr>
          <p:cNvSpPr/>
          <p:nvPr/>
        </p:nvSpPr>
        <p:spPr>
          <a:xfrm>
            <a:off x="8539563" y="3792720"/>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a:t>8</a:t>
            </a:r>
            <a:endParaRPr kumimoji="1" lang="ja-JP" altLang="en-US" sz="3200" dirty="0"/>
          </a:p>
        </p:txBody>
      </p:sp>
      <p:sp>
        <p:nvSpPr>
          <p:cNvPr id="10" name="楕円 9">
            <a:extLst>
              <a:ext uri="{FF2B5EF4-FFF2-40B4-BE49-F238E27FC236}">
                <a16:creationId xmlns:a16="http://schemas.microsoft.com/office/drawing/2014/main" id="{1A140520-C447-4A54-8638-F3952EDF58EF}"/>
              </a:ext>
            </a:extLst>
          </p:cNvPr>
          <p:cNvSpPr/>
          <p:nvPr/>
        </p:nvSpPr>
        <p:spPr>
          <a:xfrm>
            <a:off x="3965150" y="2962886"/>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4</a:t>
            </a:r>
            <a:endParaRPr kumimoji="1" lang="ja-JP" altLang="en-US" sz="3200" dirty="0"/>
          </a:p>
        </p:txBody>
      </p:sp>
      <p:sp>
        <p:nvSpPr>
          <p:cNvPr id="11" name="楕円 10">
            <a:extLst>
              <a:ext uri="{FF2B5EF4-FFF2-40B4-BE49-F238E27FC236}">
                <a16:creationId xmlns:a16="http://schemas.microsoft.com/office/drawing/2014/main" id="{D366FFB2-AC06-4F0A-BA51-99C21B2DA88E}"/>
              </a:ext>
            </a:extLst>
          </p:cNvPr>
          <p:cNvSpPr/>
          <p:nvPr/>
        </p:nvSpPr>
        <p:spPr>
          <a:xfrm>
            <a:off x="6383644" y="3792720"/>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5</a:t>
            </a:r>
            <a:endParaRPr kumimoji="1" lang="ja-JP" altLang="en-US" sz="3200" dirty="0"/>
          </a:p>
        </p:txBody>
      </p:sp>
      <p:sp>
        <p:nvSpPr>
          <p:cNvPr id="12" name="楕円 11">
            <a:extLst>
              <a:ext uri="{FF2B5EF4-FFF2-40B4-BE49-F238E27FC236}">
                <a16:creationId xmlns:a16="http://schemas.microsoft.com/office/drawing/2014/main" id="{D2F358D5-7ACF-4C0D-9F4D-47F7C24F7CFB}"/>
              </a:ext>
            </a:extLst>
          </p:cNvPr>
          <p:cNvSpPr/>
          <p:nvPr/>
        </p:nvSpPr>
        <p:spPr>
          <a:xfrm>
            <a:off x="3620305" y="4775210"/>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6</a:t>
            </a:r>
            <a:endParaRPr kumimoji="1" lang="ja-JP" altLang="en-US" sz="3200" dirty="0"/>
          </a:p>
        </p:txBody>
      </p:sp>
      <p:sp>
        <p:nvSpPr>
          <p:cNvPr id="13" name="楕円 12">
            <a:extLst>
              <a:ext uri="{FF2B5EF4-FFF2-40B4-BE49-F238E27FC236}">
                <a16:creationId xmlns:a16="http://schemas.microsoft.com/office/drawing/2014/main" id="{F99C85E9-4E40-4E95-A643-B08A5DE3FAC7}"/>
              </a:ext>
            </a:extLst>
          </p:cNvPr>
          <p:cNvSpPr/>
          <p:nvPr/>
        </p:nvSpPr>
        <p:spPr>
          <a:xfrm>
            <a:off x="8012450" y="1917462"/>
            <a:ext cx="807309" cy="813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9</a:t>
            </a:r>
            <a:endParaRPr kumimoji="1" lang="ja-JP" altLang="en-US" sz="3200" dirty="0"/>
          </a:p>
        </p:txBody>
      </p:sp>
      <p:cxnSp>
        <p:nvCxnSpPr>
          <p:cNvPr id="15" name="直線矢印コネクタ 14">
            <a:extLst>
              <a:ext uri="{FF2B5EF4-FFF2-40B4-BE49-F238E27FC236}">
                <a16:creationId xmlns:a16="http://schemas.microsoft.com/office/drawing/2014/main" id="{189D8CA5-B9CA-4A16-B1BF-4948A73C6723}"/>
              </a:ext>
            </a:extLst>
          </p:cNvPr>
          <p:cNvCxnSpPr>
            <a:stCxn id="4" idx="6"/>
            <a:endCxn id="5" idx="2"/>
          </p:cNvCxnSpPr>
          <p:nvPr/>
        </p:nvCxnSpPr>
        <p:spPr>
          <a:xfrm>
            <a:off x="1315997" y="3369444"/>
            <a:ext cx="344845" cy="18123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0EE811D3-05BD-41B6-8C11-FA5BA5A7800B}"/>
              </a:ext>
            </a:extLst>
          </p:cNvPr>
          <p:cNvCxnSpPr>
            <a:cxnSpLocks/>
            <a:stCxn id="4" idx="6"/>
          </p:cNvCxnSpPr>
          <p:nvPr/>
        </p:nvCxnSpPr>
        <p:spPr>
          <a:xfrm>
            <a:off x="1315997" y="3369444"/>
            <a:ext cx="149699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ED2CDE2C-4767-4CA0-97E9-226D135C1620}"/>
              </a:ext>
            </a:extLst>
          </p:cNvPr>
          <p:cNvCxnSpPr/>
          <p:nvPr/>
        </p:nvCxnSpPr>
        <p:spPr>
          <a:xfrm>
            <a:off x="3620305" y="3363910"/>
            <a:ext cx="34484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B5DEB925-A672-4B39-953D-5F840EF04A2B}"/>
              </a:ext>
            </a:extLst>
          </p:cNvPr>
          <p:cNvCxnSpPr>
            <a:cxnSpLocks/>
            <a:endCxn id="8" idx="2"/>
          </p:cNvCxnSpPr>
          <p:nvPr/>
        </p:nvCxnSpPr>
        <p:spPr>
          <a:xfrm flipV="1">
            <a:off x="4772459" y="2660990"/>
            <a:ext cx="518411" cy="7029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7AD92E85-4431-4C46-ABCB-520EC45166DE}"/>
              </a:ext>
            </a:extLst>
          </p:cNvPr>
          <p:cNvCxnSpPr>
            <a:cxnSpLocks/>
            <a:stCxn id="5" idx="6"/>
            <a:endCxn id="12" idx="2"/>
          </p:cNvCxnSpPr>
          <p:nvPr/>
        </p:nvCxnSpPr>
        <p:spPr>
          <a:xfrm>
            <a:off x="2468151" y="5181768"/>
            <a:ext cx="115215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D9FE4F3-78B3-4EB1-9B19-3B2EA262AA04}"/>
              </a:ext>
            </a:extLst>
          </p:cNvPr>
          <p:cNvCxnSpPr>
            <a:cxnSpLocks/>
            <a:stCxn id="10" idx="6"/>
            <a:endCxn id="11" idx="2"/>
          </p:cNvCxnSpPr>
          <p:nvPr/>
        </p:nvCxnSpPr>
        <p:spPr>
          <a:xfrm>
            <a:off x="4772459" y="3369444"/>
            <a:ext cx="1611185" cy="8298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2F1B9C8D-8122-4A9E-9B89-FCDB32A92663}"/>
              </a:ext>
            </a:extLst>
          </p:cNvPr>
          <p:cNvCxnSpPr>
            <a:cxnSpLocks/>
            <a:stCxn id="11" idx="6"/>
            <a:endCxn id="9" idx="2"/>
          </p:cNvCxnSpPr>
          <p:nvPr/>
        </p:nvCxnSpPr>
        <p:spPr>
          <a:xfrm>
            <a:off x="7190953" y="4199278"/>
            <a:ext cx="134861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CCE68DA-72D4-477B-9C0F-687FB3F20742}"/>
              </a:ext>
            </a:extLst>
          </p:cNvPr>
          <p:cNvCxnSpPr>
            <a:cxnSpLocks/>
            <a:stCxn id="8" idx="6"/>
            <a:endCxn id="13" idx="2"/>
          </p:cNvCxnSpPr>
          <p:nvPr/>
        </p:nvCxnSpPr>
        <p:spPr>
          <a:xfrm flipV="1">
            <a:off x="6098179" y="2324020"/>
            <a:ext cx="1914271" cy="3369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6FBE0423-1BD7-4FCD-B4CD-B1AE79D1B6FB}"/>
              </a:ext>
            </a:extLst>
          </p:cNvPr>
          <p:cNvCxnSpPr>
            <a:cxnSpLocks/>
            <a:stCxn id="13" idx="6"/>
            <a:endCxn id="7" idx="2"/>
          </p:cNvCxnSpPr>
          <p:nvPr/>
        </p:nvCxnSpPr>
        <p:spPr>
          <a:xfrm>
            <a:off x="8819759" y="2324020"/>
            <a:ext cx="157664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71401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1490</Words>
  <Application>Microsoft Office PowerPoint</Application>
  <PresentationFormat>ワイド画面</PresentationFormat>
  <Paragraphs>338</Paragraphs>
  <Slides>35</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ＭＳ Ｐゴシック</vt:lpstr>
      <vt:lpstr>游ゴシック</vt:lpstr>
      <vt:lpstr>游ゴシック Light</vt:lpstr>
      <vt:lpstr>Arial</vt:lpstr>
      <vt:lpstr>Consolas</vt:lpstr>
      <vt:lpstr>Wingdings</vt:lpstr>
      <vt:lpstr>Office テーマ</vt:lpstr>
      <vt:lpstr>入門講習会</vt:lpstr>
      <vt:lpstr>目次(1)</vt:lpstr>
      <vt:lpstr>データ構造・アルゴリズム</vt:lpstr>
      <vt:lpstr>データ構造</vt:lpstr>
      <vt:lpstr>バラバラの値(単体の変数たち)</vt:lpstr>
      <vt:lpstr>番号を使って値にアクセス(配列)</vt:lpstr>
      <vt:lpstr>一方向に辿る(単方向リスト)</vt:lpstr>
      <vt:lpstr>両方向に辿る(双方向リスト)</vt:lpstr>
      <vt:lpstr>あるルールで木にする</vt:lpstr>
      <vt:lpstr>取り出し順序を制限する</vt:lpstr>
      <vt:lpstr>アルゴリズム</vt:lpstr>
      <vt:lpstr>STL・テンプレート</vt:lpstr>
      <vt:lpstr>STLとは</vt:lpstr>
      <vt:lpstr>テンプレートとは</vt:lpstr>
      <vt:lpstr>テンプレートの文法</vt:lpstr>
      <vt:lpstr>クラス宣言例 </vt:lpstr>
      <vt:lpstr>std::vector</vt:lpstr>
      <vt:lpstr>std::vector</vt:lpstr>
      <vt:lpstr>宣言</vt:lpstr>
      <vt:lpstr>宣言</vt:lpstr>
      <vt:lpstr>使う</vt:lpstr>
      <vt:lpstr>PowerPoint プレゼンテーション</vt:lpstr>
      <vt:lpstr>PowerPoint プレゼンテーション</vt:lpstr>
      <vt:lpstr>vector&lt;vector&lt;…&gt;&gt;</vt:lpstr>
      <vt:lpstr>演習(1)</vt:lpstr>
      <vt:lpstr>std::string</vt:lpstr>
      <vt:lpstr>std::string</vt:lpstr>
      <vt:lpstr>宣言</vt:lpstr>
      <vt:lpstr>使う</vt:lpstr>
      <vt:lpstr>使う</vt:lpstr>
      <vt:lpstr>使う</vt:lpstr>
      <vt:lpstr>演習(2)</vt:lpstr>
      <vt:lpstr>学びのすすめ</vt:lpstr>
      <vt:lpstr>学びのすすめ</vt:lpstr>
      <vt:lpstr>学びのすすめ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入門講習会</dc:title>
  <dc:creator>r.yamamoto.032</dc:creator>
  <cp:lastModifiedBy>r.yamamoto.032</cp:lastModifiedBy>
  <cp:revision>378</cp:revision>
  <dcterms:created xsi:type="dcterms:W3CDTF">2018-10-02T22:22:40Z</dcterms:created>
  <dcterms:modified xsi:type="dcterms:W3CDTF">2018-10-10T09:59:57Z</dcterms:modified>
</cp:coreProperties>
</file>