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2" r:id="rId3"/>
    <p:sldId id="339" r:id="rId4"/>
    <p:sldId id="340" r:id="rId5"/>
    <p:sldId id="341" r:id="rId6"/>
    <p:sldId id="359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2" r:id="rId17"/>
    <p:sldId id="351" r:id="rId18"/>
    <p:sldId id="356" r:id="rId19"/>
    <p:sldId id="353" r:id="rId20"/>
    <p:sldId id="354" r:id="rId21"/>
    <p:sldId id="355" r:id="rId22"/>
    <p:sldId id="360" r:id="rId23"/>
    <p:sldId id="338" r:id="rId24"/>
    <p:sldId id="357" r:id="rId25"/>
    <p:sldId id="358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87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9BF6D-B4F9-4F5B-81EF-719EC3E8C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44A498-B621-4B2E-840B-16BD6FE5D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98B1A-3EFE-4D24-8C71-3523F928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8783DB-708F-4616-A6CC-572FA849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E0B29-A371-4059-8D77-D355F580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15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1232E-5AD7-4516-80A7-B06AAE8D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39F880-CA48-472E-B2AD-322C5EC33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C4E679-C68B-4207-A328-0055CDA4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4768D0-5B8C-4446-B3D6-DE3D759A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8F668D-538F-426F-A0AE-2CD1C294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959C21-6DB3-4350-8E15-39C5DD1A2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4D9786-F319-4DC1-B47E-EB4E363A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F9D1F-118B-424C-BC0F-F9E9A04C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D5A0E-D4CD-4E6E-BC57-847B8590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0A31E1-5F0D-4457-AF2E-7297B713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14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B0C5A-B33E-45D4-A4AA-6F92032C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40A4B-1F6B-41C4-9780-634E3F8A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35B4DC-2A53-4E58-9203-E3FC150D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D32FB-9038-43B9-97B0-3288E357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E7301-AD4A-4E43-ABBF-B8AA7F54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4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C32F6-247C-4BEC-90A5-A86A51D2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B6126A-6FB6-45CF-B0D0-730605778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E6F5E-1E9F-47F4-99CD-DC2F0B85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CB4871-897D-48F8-BFD4-41EEB716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5BCFCE-2AAC-4613-AEEA-0DBE6B67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8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BEEEB-B832-4900-8230-D032CEDD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A331EF-AD0C-4D94-BFA3-FD7AC87E4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65E6AD-947D-4E71-88B7-AD777C23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D4B5FE-CFA0-489A-B6F2-46EAC005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F6E46C-B52E-4C8C-BD72-5DD73D67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CA5A82-F125-432F-9530-E5BB2EF6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32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2F7E5-0E1B-43A2-AA44-F583ADA9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430816-7C9F-466B-AB50-0B9EB7281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BFDCAA-5971-4EB9-A5E0-1994DAEB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5DC82A-28B1-4176-AD85-2074FB81A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75F902-79B6-4A86-9E27-D418BE060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7CC695-149C-4183-B3D9-44BB19C4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7EE4CC-2A8A-4C24-8A99-A4D16B0D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3F4B83-E0A1-4B0F-BB05-7722F029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1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D7F3-FD30-47C9-A504-876D1E7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97A42E-1978-4DCE-9911-6FDBA2B2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A22335-0835-4AB0-A486-C9E8D332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29ED7E-2273-40B7-B53A-FCD95A0E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6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1582B5-C478-4E64-8B12-AEEF52B5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2C9696-6028-496F-806E-2771F140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CBF020-F90E-4A7D-B841-55E47D52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4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E6FD8-D6B1-434C-BB5A-E8F5E914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9F780D-EEA6-4513-9FFB-870BCB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9D1B94-DAC9-4177-A6FE-60B3B2513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E80A60-5C41-4E48-9797-F83445FB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56F1C8-37C3-4C73-B64D-F80CF083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262AA6-8521-4312-AC8E-06E925B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92599-BC50-442B-A013-F88625DB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2DD728-93F0-4466-B959-396D8A941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14078-D05E-499C-AFF9-6DC0D42EA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EE2EFB-0850-4466-847A-4EC32464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F448-B257-46B6-8D31-616B5C97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4A85E4-C4DE-481C-B339-EACE2C8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2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AA4E18-35A6-442E-BA1C-7D771842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4FE6C8-86DD-47EC-AAD2-E5C1A956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1C2D5-71FB-4FAF-80B7-601BD8C0C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5C5D-EABB-4420-BEDD-18745D6C8079}" type="datetimeFigureOut">
              <a:rPr kumimoji="1" lang="ja-JP" altLang="en-US" smtClean="0"/>
              <a:t>2018/10/17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C68F3A-42D3-421E-A51A-AA6E4335F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21747-ED19-4B36-BD0E-449DCE462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B31B-D82F-4B94-89AF-3992673D7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C963B-673B-40D6-9D83-7E8E2BE6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回 演習 解答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C2ED85-BEEA-4755-8B16-C457BAC7E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6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2647E9E-B771-40C4-A597-F0246069A68E}"/>
              </a:ext>
            </a:extLst>
          </p:cNvPr>
          <p:cNvGrpSpPr/>
          <p:nvPr/>
        </p:nvGrpSpPr>
        <p:grpSpPr>
          <a:xfrm>
            <a:off x="1199214" y="785312"/>
            <a:ext cx="9720000" cy="1080000"/>
            <a:chOff x="1199214" y="3015521"/>
            <a:chExt cx="9720000" cy="1080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537E75D-B295-40DA-901E-F59DDD6453F4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CC81A4-E786-491D-8FC4-1DE105A1D081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E4033A7-F497-429B-A171-6372C31230FA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C599B36-3910-4436-9E37-3BB67616EE40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6E5B683-1481-4D13-A9FA-0B6403802075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F94FAF3-25F1-42D5-9466-30BE5EB437E7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6076C60-C96B-427C-91F2-5118AEB10995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5E3296C-57C4-4312-B920-7063E2967F63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703F23-386E-4955-B665-EF31BBF87A48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E2C8AD-AE33-4276-91EE-D5F337B4A7C0}"/>
              </a:ext>
            </a:extLst>
          </p:cNvPr>
          <p:cNvSpPr txBox="1"/>
          <p:nvPr/>
        </p:nvSpPr>
        <p:spPr>
          <a:xfrm>
            <a:off x="9052940" y="4339652"/>
            <a:ext cx="1866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cnt</a:t>
            </a:r>
            <a:r>
              <a:rPr kumimoji="1" lang="en-US" altLang="ja-JP" sz="4400" dirty="0"/>
              <a:t> : 1</a:t>
            </a:r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0A77C4FA-8648-48F3-B977-D0A98AF95C44}"/>
              </a:ext>
            </a:extLst>
          </p:cNvPr>
          <p:cNvSpPr/>
          <p:nvPr/>
        </p:nvSpPr>
        <p:spPr>
          <a:xfrm>
            <a:off x="2586866" y="2015469"/>
            <a:ext cx="464695" cy="7719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CDC7B2-C300-44C8-81FF-0EC69EA1FFB8}"/>
              </a:ext>
            </a:extLst>
          </p:cNvPr>
          <p:cNvSpPr txBox="1"/>
          <p:nvPr/>
        </p:nvSpPr>
        <p:spPr>
          <a:xfrm>
            <a:off x="1199214" y="4724372"/>
            <a:ext cx="345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つ前の要素と同じ</a:t>
            </a:r>
          </a:p>
        </p:txBody>
      </p:sp>
    </p:spTree>
    <p:extLst>
      <p:ext uri="{BB962C8B-B14F-4D97-AF65-F5344CB8AC3E}">
        <p14:creationId xmlns:p14="http://schemas.microsoft.com/office/powerpoint/2010/main" val="102137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2647E9E-B771-40C4-A597-F0246069A68E}"/>
              </a:ext>
            </a:extLst>
          </p:cNvPr>
          <p:cNvGrpSpPr/>
          <p:nvPr/>
        </p:nvGrpSpPr>
        <p:grpSpPr>
          <a:xfrm>
            <a:off x="1199214" y="785312"/>
            <a:ext cx="9720000" cy="1080000"/>
            <a:chOff x="1199214" y="3015521"/>
            <a:chExt cx="9720000" cy="1080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537E75D-B295-40DA-901E-F59DDD6453F4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CC81A4-E786-491D-8FC4-1DE105A1D081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E4033A7-F497-429B-A171-6372C31230FA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C599B36-3910-4436-9E37-3BB67616EE40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6E5B683-1481-4D13-A9FA-0B6403802075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F94FAF3-25F1-42D5-9466-30BE5EB437E7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6076C60-C96B-427C-91F2-5118AEB10995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5E3296C-57C4-4312-B920-7063E2967F63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703F23-386E-4955-B665-EF31BBF87A48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E2C8AD-AE33-4276-91EE-D5F337B4A7C0}"/>
              </a:ext>
            </a:extLst>
          </p:cNvPr>
          <p:cNvSpPr txBox="1"/>
          <p:nvPr/>
        </p:nvSpPr>
        <p:spPr>
          <a:xfrm>
            <a:off x="9052940" y="4339652"/>
            <a:ext cx="1866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cnt</a:t>
            </a:r>
            <a:r>
              <a:rPr kumimoji="1" lang="en-US" altLang="ja-JP" sz="4400" dirty="0"/>
              <a:t> : 1</a:t>
            </a:r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0A77C4FA-8648-48F3-B977-D0A98AF95C44}"/>
              </a:ext>
            </a:extLst>
          </p:cNvPr>
          <p:cNvSpPr/>
          <p:nvPr/>
        </p:nvSpPr>
        <p:spPr>
          <a:xfrm>
            <a:off x="3666866" y="2015469"/>
            <a:ext cx="464695" cy="7719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B1181A-63AE-4CE3-8C70-148BB5642F70}"/>
              </a:ext>
            </a:extLst>
          </p:cNvPr>
          <p:cNvSpPr txBox="1"/>
          <p:nvPr/>
        </p:nvSpPr>
        <p:spPr>
          <a:xfrm>
            <a:off x="1199214" y="4724372"/>
            <a:ext cx="345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つ前の要素と同じ</a:t>
            </a:r>
          </a:p>
        </p:txBody>
      </p:sp>
    </p:spTree>
    <p:extLst>
      <p:ext uri="{BB962C8B-B14F-4D97-AF65-F5344CB8AC3E}">
        <p14:creationId xmlns:p14="http://schemas.microsoft.com/office/powerpoint/2010/main" val="361829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2647E9E-B771-40C4-A597-F0246069A68E}"/>
              </a:ext>
            </a:extLst>
          </p:cNvPr>
          <p:cNvGrpSpPr/>
          <p:nvPr/>
        </p:nvGrpSpPr>
        <p:grpSpPr>
          <a:xfrm>
            <a:off x="1199214" y="785312"/>
            <a:ext cx="9720000" cy="1080000"/>
            <a:chOff x="1199214" y="3015521"/>
            <a:chExt cx="9720000" cy="1080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537E75D-B295-40DA-901E-F59DDD6453F4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CC81A4-E786-491D-8FC4-1DE105A1D081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E4033A7-F497-429B-A171-6372C31230FA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C599B36-3910-4436-9E37-3BB67616EE40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6E5B683-1481-4D13-A9FA-0B6403802075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F94FAF3-25F1-42D5-9466-30BE5EB437E7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6076C60-C96B-427C-91F2-5118AEB10995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5E3296C-57C4-4312-B920-7063E2967F63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703F23-386E-4955-B665-EF31BBF87A48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E2C8AD-AE33-4276-91EE-D5F337B4A7C0}"/>
              </a:ext>
            </a:extLst>
          </p:cNvPr>
          <p:cNvSpPr txBox="1"/>
          <p:nvPr/>
        </p:nvSpPr>
        <p:spPr>
          <a:xfrm>
            <a:off x="9052940" y="4339652"/>
            <a:ext cx="1866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cnt</a:t>
            </a:r>
            <a:r>
              <a:rPr kumimoji="1" lang="en-US" altLang="ja-JP" sz="4400" dirty="0"/>
              <a:t> : 2</a:t>
            </a:r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0A77C4FA-8648-48F3-B977-D0A98AF95C44}"/>
              </a:ext>
            </a:extLst>
          </p:cNvPr>
          <p:cNvSpPr/>
          <p:nvPr/>
        </p:nvSpPr>
        <p:spPr>
          <a:xfrm>
            <a:off x="4746866" y="2015469"/>
            <a:ext cx="464695" cy="7719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8917A8-56CF-4952-B6BB-31FB33EBA48F}"/>
              </a:ext>
            </a:extLst>
          </p:cNvPr>
          <p:cNvSpPr txBox="1"/>
          <p:nvPr/>
        </p:nvSpPr>
        <p:spPr>
          <a:xfrm>
            <a:off x="1199214" y="4724372"/>
            <a:ext cx="416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つ前の要素と異なる</a:t>
            </a:r>
          </a:p>
        </p:txBody>
      </p:sp>
    </p:spTree>
    <p:extLst>
      <p:ext uri="{BB962C8B-B14F-4D97-AF65-F5344CB8AC3E}">
        <p14:creationId xmlns:p14="http://schemas.microsoft.com/office/powerpoint/2010/main" val="274146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2647E9E-B771-40C4-A597-F0246069A68E}"/>
              </a:ext>
            </a:extLst>
          </p:cNvPr>
          <p:cNvGrpSpPr/>
          <p:nvPr/>
        </p:nvGrpSpPr>
        <p:grpSpPr>
          <a:xfrm>
            <a:off x="1199214" y="785312"/>
            <a:ext cx="9720000" cy="1080000"/>
            <a:chOff x="1199214" y="3015521"/>
            <a:chExt cx="9720000" cy="1080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537E75D-B295-40DA-901E-F59DDD6453F4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CC81A4-E786-491D-8FC4-1DE105A1D081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E4033A7-F497-429B-A171-6372C31230FA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C599B36-3910-4436-9E37-3BB67616EE40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6E5B683-1481-4D13-A9FA-0B6403802075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F94FAF3-25F1-42D5-9466-30BE5EB437E7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6076C60-C96B-427C-91F2-5118AEB10995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5E3296C-57C4-4312-B920-7063E2967F63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703F23-386E-4955-B665-EF31BBF87A48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E2C8AD-AE33-4276-91EE-D5F337B4A7C0}"/>
              </a:ext>
            </a:extLst>
          </p:cNvPr>
          <p:cNvSpPr txBox="1"/>
          <p:nvPr/>
        </p:nvSpPr>
        <p:spPr>
          <a:xfrm>
            <a:off x="9052940" y="4339652"/>
            <a:ext cx="1866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cnt</a:t>
            </a:r>
            <a:r>
              <a:rPr kumimoji="1" lang="en-US" altLang="ja-JP" sz="4400" dirty="0"/>
              <a:t> : 2</a:t>
            </a:r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0A77C4FA-8648-48F3-B977-D0A98AF95C44}"/>
              </a:ext>
            </a:extLst>
          </p:cNvPr>
          <p:cNvSpPr/>
          <p:nvPr/>
        </p:nvSpPr>
        <p:spPr>
          <a:xfrm>
            <a:off x="5826866" y="2015469"/>
            <a:ext cx="464695" cy="7719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B1181A-63AE-4CE3-8C70-148BB5642F70}"/>
              </a:ext>
            </a:extLst>
          </p:cNvPr>
          <p:cNvSpPr txBox="1"/>
          <p:nvPr/>
        </p:nvSpPr>
        <p:spPr>
          <a:xfrm>
            <a:off x="1199214" y="4724372"/>
            <a:ext cx="345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つ前の要素と同じ</a:t>
            </a:r>
          </a:p>
        </p:txBody>
      </p:sp>
    </p:spTree>
    <p:extLst>
      <p:ext uri="{BB962C8B-B14F-4D97-AF65-F5344CB8AC3E}">
        <p14:creationId xmlns:p14="http://schemas.microsoft.com/office/powerpoint/2010/main" val="248985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2647E9E-B771-40C4-A597-F0246069A68E}"/>
              </a:ext>
            </a:extLst>
          </p:cNvPr>
          <p:cNvGrpSpPr/>
          <p:nvPr/>
        </p:nvGrpSpPr>
        <p:grpSpPr>
          <a:xfrm>
            <a:off x="1199214" y="785312"/>
            <a:ext cx="9720000" cy="1080000"/>
            <a:chOff x="1199214" y="3015521"/>
            <a:chExt cx="9720000" cy="1080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537E75D-B295-40DA-901E-F59DDD6453F4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CC81A4-E786-491D-8FC4-1DE105A1D081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E4033A7-F497-429B-A171-6372C31230FA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C599B36-3910-4436-9E37-3BB67616EE40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6E5B683-1481-4D13-A9FA-0B6403802075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F94FAF3-25F1-42D5-9466-30BE5EB437E7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6076C60-C96B-427C-91F2-5118AEB10995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5E3296C-57C4-4312-B920-7063E2967F63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703F23-386E-4955-B665-EF31BBF87A48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E2C8AD-AE33-4276-91EE-D5F337B4A7C0}"/>
              </a:ext>
            </a:extLst>
          </p:cNvPr>
          <p:cNvSpPr txBox="1"/>
          <p:nvPr/>
        </p:nvSpPr>
        <p:spPr>
          <a:xfrm>
            <a:off x="9052940" y="4339652"/>
            <a:ext cx="1866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cnt</a:t>
            </a:r>
            <a:r>
              <a:rPr kumimoji="1" lang="en-US" altLang="ja-JP" sz="4400" dirty="0"/>
              <a:t> : 3</a:t>
            </a:r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0A77C4FA-8648-48F3-B977-D0A98AF95C44}"/>
              </a:ext>
            </a:extLst>
          </p:cNvPr>
          <p:cNvSpPr/>
          <p:nvPr/>
        </p:nvSpPr>
        <p:spPr>
          <a:xfrm>
            <a:off x="6906866" y="2015469"/>
            <a:ext cx="464695" cy="7719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8917A8-56CF-4952-B6BB-31FB33EBA48F}"/>
              </a:ext>
            </a:extLst>
          </p:cNvPr>
          <p:cNvSpPr txBox="1"/>
          <p:nvPr/>
        </p:nvSpPr>
        <p:spPr>
          <a:xfrm>
            <a:off x="1199214" y="4724372"/>
            <a:ext cx="416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つ前の要素と異なる</a:t>
            </a:r>
          </a:p>
        </p:txBody>
      </p:sp>
    </p:spTree>
    <p:extLst>
      <p:ext uri="{BB962C8B-B14F-4D97-AF65-F5344CB8AC3E}">
        <p14:creationId xmlns:p14="http://schemas.microsoft.com/office/powerpoint/2010/main" val="161135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2647E9E-B771-40C4-A597-F0246069A68E}"/>
              </a:ext>
            </a:extLst>
          </p:cNvPr>
          <p:cNvGrpSpPr/>
          <p:nvPr/>
        </p:nvGrpSpPr>
        <p:grpSpPr>
          <a:xfrm>
            <a:off x="1199214" y="785312"/>
            <a:ext cx="9720000" cy="1080000"/>
            <a:chOff x="1199214" y="3015521"/>
            <a:chExt cx="9720000" cy="1080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537E75D-B295-40DA-901E-F59DDD6453F4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CC81A4-E786-491D-8FC4-1DE105A1D081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E4033A7-F497-429B-A171-6372C31230FA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C599B36-3910-4436-9E37-3BB67616EE40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6E5B683-1481-4D13-A9FA-0B6403802075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F94FAF3-25F1-42D5-9466-30BE5EB437E7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6076C60-C96B-427C-91F2-5118AEB10995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5E3296C-57C4-4312-B920-7063E2967F63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703F23-386E-4955-B665-EF31BBF87A48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E2C8AD-AE33-4276-91EE-D5F337B4A7C0}"/>
              </a:ext>
            </a:extLst>
          </p:cNvPr>
          <p:cNvSpPr txBox="1"/>
          <p:nvPr/>
        </p:nvSpPr>
        <p:spPr>
          <a:xfrm>
            <a:off x="9052940" y="4339652"/>
            <a:ext cx="1866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cnt</a:t>
            </a:r>
            <a:r>
              <a:rPr kumimoji="1" lang="en-US" altLang="ja-JP" sz="4400" dirty="0"/>
              <a:t> : 3</a:t>
            </a:r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0A77C4FA-8648-48F3-B977-D0A98AF95C44}"/>
              </a:ext>
            </a:extLst>
          </p:cNvPr>
          <p:cNvSpPr/>
          <p:nvPr/>
        </p:nvSpPr>
        <p:spPr>
          <a:xfrm>
            <a:off x="7986866" y="2015469"/>
            <a:ext cx="464695" cy="7719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B1181A-63AE-4CE3-8C70-148BB5642F70}"/>
              </a:ext>
            </a:extLst>
          </p:cNvPr>
          <p:cNvSpPr txBox="1"/>
          <p:nvPr/>
        </p:nvSpPr>
        <p:spPr>
          <a:xfrm>
            <a:off x="1199214" y="4724372"/>
            <a:ext cx="571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つ前の要素と同じ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以下同様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47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D0B910-B3F1-416C-B378-681FDF2D0628}"/>
              </a:ext>
            </a:extLst>
          </p:cNvPr>
          <p:cNvSpPr/>
          <p:nvPr/>
        </p:nvSpPr>
        <p:spPr>
          <a:xfrm>
            <a:off x="1076793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v(N);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 != v[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1F43D-3246-4779-B7DE-33CD616D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数の重複を取り除く</a:t>
            </a:r>
            <a:r>
              <a:rPr kumimoji="1" lang="en-US" altLang="ja-JP" dirty="0"/>
              <a:t>(</a:t>
            </a:r>
            <a:r>
              <a:rPr kumimoji="1" lang="ja-JP" altLang="en-US" dirty="0"/>
              <a:t>おまけ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1886A8-12EF-4BEB-B15B-257E8147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同じような原理で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vector</a:t>
            </a:r>
            <a:r>
              <a:rPr lang="ja-JP" altLang="en-US" dirty="0"/>
              <a:t>から重複要素を取り除いたものを作成できる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E598DE-3E06-491D-9C4D-AADA014FF710}"/>
              </a:ext>
            </a:extLst>
          </p:cNvPr>
          <p:cNvSpPr/>
          <p:nvPr/>
        </p:nvSpPr>
        <p:spPr>
          <a:xfrm>
            <a:off x="3048000" y="296797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newv.push_back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(v[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(v[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sz="2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 != v[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newv.push_back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(v[</a:t>
            </a:r>
            <a:r>
              <a:rPr lang="en-US" altLang="ja-JP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762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1F43D-3246-4779-B7DE-33CD616D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数の重複を取り除く</a:t>
            </a:r>
            <a:r>
              <a:rPr kumimoji="1" lang="en-US" altLang="ja-JP" dirty="0"/>
              <a:t>(</a:t>
            </a:r>
            <a:r>
              <a:rPr kumimoji="1" lang="ja-JP" altLang="en-US" dirty="0"/>
              <a:t>おまけ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1886A8-12EF-4BEB-B15B-257E8147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std::unique</a:t>
            </a:r>
            <a:r>
              <a:rPr kumimoji="1" lang="ja-JP" altLang="en-US" dirty="0"/>
              <a:t>というのがあります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en-US" altLang="ja-JP" dirty="0"/>
              <a:t>first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last</a:t>
            </a:r>
            <a:r>
              <a:rPr kumimoji="1" lang="ja-JP" altLang="en-US" dirty="0" err="1"/>
              <a:t>には</a:t>
            </a:r>
            <a:r>
              <a:rPr kumimoji="1" lang="ja-JP" altLang="en-US" dirty="0"/>
              <a:t>イテレータを指定</a:t>
            </a:r>
            <a:br>
              <a:rPr kumimoji="1" lang="en-US" altLang="ja-JP" dirty="0"/>
            </a:br>
            <a:r>
              <a:rPr kumimoji="1" lang="en-US" altLang="ja-JP" dirty="0"/>
              <a:t>first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last</a:t>
            </a:r>
            <a:r>
              <a:rPr kumimoji="1" lang="ja-JP" altLang="en-US" dirty="0" err="1"/>
              <a:t>までの</a:t>
            </a:r>
            <a:r>
              <a:rPr kumimoji="1" lang="ja-JP" altLang="en-US" dirty="0"/>
              <a:t>範囲で</a:t>
            </a:r>
            <a:r>
              <a:rPr kumimoji="1" lang="en-US" altLang="ja-JP" dirty="0"/>
              <a:t> </a:t>
            </a:r>
            <a:br>
              <a:rPr kumimoji="1" lang="en-US" altLang="ja-JP" dirty="0"/>
            </a:br>
            <a:r>
              <a:rPr lang="ja-JP" altLang="en-US" dirty="0"/>
              <a:t>隣り合う重複要素を除いた要素を</a:t>
            </a:r>
            <a:r>
              <a:rPr lang="en-US" altLang="ja-JP" dirty="0"/>
              <a:t>, </a:t>
            </a:r>
            <a:r>
              <a:rPr lang="ja-JP" altLang="en-US" dirty="0"/>
              <a:t>配列の先頭に集める</a:t>
            </a:r>
            <a:br>
              <a:rPr lang="en-US" altLang="ja-JP" dirty="0"/>
            </a:br>
            <a:r>
              <a:rPr lang="ja-JP" altLang="en-US" dirty="0"/>
              <a:t>返り値は重複無し範囲の次の部分を示すイテレータ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74C97D-27D8-4D96-A334-C3674206EC3D}"/>
              </a:ext>
            </a:extLst>
          </p:cNvPr>
          <p:cNvSpPr/>
          <p:nvPr/>
        </p:nvSpPr>
        <p:spPr>
          <a:xfrm>
            <a:off x="3182382" y="4098773"/>
            <a:ext cx="5827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unique(</a:t>
            </a:r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first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4000" dirty="0">
                <a:solidFill>
                  <a:srgbClr val="0000FF"/>
                </a:solidFill>
                <a:latin typeface="Consolas" panose="020B0609020204030204" pitchFamily="49" charset="0"/>
              </a:rPr>
              <a:t>last</a:t>
            </a:r>
            <a:r>
              <a:rPr lang="en-US" altLang="ja-JP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460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9A25279-11D2-4FEC-868A-D5BCDCDC39F5}"/>
              </a:ext>
            </a:extLst>
          </p:cNvPr>
          <p:cNvGrpSpPr/>
          <p:nvPr/>
        </p:nvGrpSpPr>
        <p:grpSpPr>
          <a:xfrm>
            <a:off x="1236000" y="3213719"/>
            <a:ext cx="9720000" cy="1080000"/>
            <a:chOff x="1199214" y="981855"/>
            <a:chExt cx="9720000" cy="10800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8DF79BB-0EF4-4036-8175-49EFD1D781AB}"/>
                </a:ext>
              </a:extLst>
            </p:cNvPr>
            <p:cNvSpPr/>
            <p:nvPr/>
          </p:nvSpPr>
          <p:spPr>
            <a:xfrm>
              <a:off x="119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8C3ECA6-2F8C-4062-AE8F-07DD20096233}"/>
                </a:ext>
              </a:extLst>
            </p:cNvPr>
            <p:cNvSpPr/>
            <p:nvPr/>
          </p:nvSpPr>
          <p:spPr>
            <a:xfrm>
              <a:off x="227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37AE05-9EE8-400D-8F59-E38EE623DF47}"/>
                </a:ext>
              </a:extLst>
            </p:cNvPr>
            <p:cNvSpPr/>
            <p:nvPr/>
          </p:nvSpPr>
          <p:spPr>
            <a:xfrm>
              <a:off x="335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E75F204-2A23-49BC-B3BE-207B48542D8C}"/>
                </a:ext>
              </a:extLst>
            </p:cNvPr>
            <p:cNvSpPr/>
            <p:nvPr/>
          </p:nvSpPr>
          <p:spPr>
            <a:xfrm>
              <a:off x="443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D5B2DB9-8520-42A0-8F96-38A71A6ED700}"/>
                </a:ext>
              </a:extLst>
            </p:cNvPr>
            <p:cNvSpPr/>
            <p:nvPr/>
          </p:nvSpPr>
          <p:spPr>
            <a:xfrm>
              <a:off x="551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23C67ED-CF85-419E-AEB4-861BAF40C586}"/>
                </a:ext>
              </a:extLst>
            </p:cNvPr>
            <p:cNvSpPr/>
            <p:nvPr/>
          </p:nvSpPr>
          <p:spPr>
            <a:xfrm>
              <a:off x="659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9FD9EDB-0B0A-499D-A015-1EC6FD19551B}"/>
                </a:ext>
              </a:extLst>
            </p:cNvPr>
            <p:cNvSpPr/>
            <p:nvPr/>
          </p:nvSpPr>
          <p:spPr>
            <a:xfrm>
              <a:off x="767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72FA4BE-D95A-4E36-B457-EF2639CF274B}"/>
                </a:ext>
              </a:extLst>
            </p:cNvPr>
            <p:cNvSpPr/>
            <p:nvPr/>
          </p:nvSpPr>
          <p:spPr>
            <a:xfrm>
              <a:off x="875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CF6272E-AF57-454A-A334-CF9C13119A21}"/>
                </a:ext>
              </a:extLst>
            </p:cNvPr>
            <p:cNvSpPr/>
            <p:nvPr/>
          </p:nvSpPr>
          <p:spPr>
            <a:xfrm>
              <a:off x="983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1F43D-3246-4779-B7DE-33CD616D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数の重複を取り除く</a:t>
            </a:r>
            <a:r>
              <a:rPr kumimoji="1" lang="en-US" altLang="ja-JP" dirty="0"/>
              <a:t>(</a:t>
            </a:r>
            <a:r>
              <a:rPr kumimoji="1" lang="ja-JP" altLang="en-US" dirty="0"/>
              <a:t>おまけ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1886A8-12EF-4BEB-B15B-257E8147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std::unique</a:t>
            </a:r>
            <a:r>
              <a:rPr kumimoji="1" lang="ja-JP" altLang="en-US" dirty="0"/>
              <a:t>というのがあります</a:t>
            </a:r>
            <a:r>
              <a:rPr kumimoji="1" lang="en-US" altLang="ja-JP" dirty="0"/>
              <a:t>: </a:t>
            </a:r>
            <a:br>
              <a:rPr kumimoji="1" lang="en-US" altLang="ja-JP" dirty="0"/>
            </a:br>
            <a:r>
              <a:rPr lang="ja-JP" altLang="en-US" dirty="0"/>
              <a:t>隣り合う重複要素を除いた要素を</a:t>
            </a:r>
            <a:r>
              <a:rPr lang="en-US" altLang="ja-JP" dirty="0"/>
              <a:t>, </a:t>
            </a:r>
            <a:r>
              <a:rPr lang="ja-JP" altLang="en-US" dirty="0"/>
              <a:t>配列の先頭に集める</a:t>
            </a:r>
            <a:br>
              <a:rPr lang="en-US" altLang="ja-JP" dirty="0"/>
            </a:br>
            <a:r>
              <a:rPr lang="ja-JP" altLang="en-US" dirty="0"/>
              <a:t>返り値は重複無し範囲の次の部分を示すイテレータ</a:t>
            </a:r>
            <a:endParaRPr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8443B19-79D8-476E-9DD3-EB33F623EE65}"/>
              </a:ext>
            </a:extLst>
          </p:cNvPr>
          <p:cNvGrpSpPr/>
          <p:nvPr/>
        </p:nvGrpSpPr>
        <p:grpSpPr>
          <a:xfrm>
            <a:off x="1236000" y="4892618"/>
            <a:ext cx="9720000" cy="1080000"/>
            <a:chOff x="1199214" y="3015521"/>
            <a:chExt cx="9720000" cy="108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EA7ABAC-FC44-4F7B-8D3D-73271480DB98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F9A812E-49B5-4FF1-B690-A463D2571670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2B810D8-88D9-40B8-ABE4-0DB5AA40DF94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6407D7B-901F-4ED0-8E69-15A944A0525B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D215F61-61FF-4599-AB7E-F9CD476EA0AF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51D1B2B-D059-4310-ACEE-A43C49327AE8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334B614-9C8B-47C0-9E0B-3EA0FD278AF3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39D0F09-B256-4FC4-A0B6-4BF3DF51EAA6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F73EFFF-7628-4788-8251-FF51200A3BF2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D77A35-BBE2-4A43-A538-785BBEB3D2AF}"/>
              </a:ext>
            </a:extLst>
          </p:cNvPr>
          <p:cNvSpPr txBox="1"/>
          <p:nvPr/>
        </p:nvSpPr>
        <p:spPr>
          <a:xfrm>
            <a:off x="9110794" y="6117003"/>
            <a:ext cx="2589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↑返り値</a:t>
            </a:r>
            <a:r>
              <a:rPr kumimoji="1" lang="en-US" altLang="ja-JP" sz="3200" dirty="0"/>
              <a:t>(</a:t>
            </a:r>
            <a:r>
              <a:rPr kumimoji="1" lang="en-US" altLang="ja-JP" sz="3200" dirty="0" err="1"/>
              <a:t>itr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381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A95B9-6AF0-491C-8B88-587F9E66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2712CEA-E4E9-4583-A273-F33BD0CE4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ABS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7</a:t>
                </a:r>
                <a:r>
                  <a:rPr kumimoji="1" lang="ja-JP" altLang="en-US" dirty="0"/>
                  <a:t>問目</a:t>
                </a:r>
                <a:r>
                  <a:rPr lang="en-US" altLang="ja-JP" dirty="0"/>
                  <a:t> : </a:t>
                </a:r>
                <a:r>
                  <a:rPr kumimoji="1" lang="en-US" altLang="ja-JP" dirty="0"/>
                  <a:t>ABC088B Card Game for Two</a:t>
                </a:r>
              </a:p>
              <a:p>
                <a:r>
                  <a:rPr kumimoji="1" lang="ja-JP" altLang="en-US" dirty="0"/>
                  <a:t>数列の中に、何種類の数字が含まれているのかを出力せよ</a:t>
                </a:r>
                <a:br>
                  <a:rPr lang="en-US" altLang="ja-JP" dirty="0"/>
                </a:br>
                <a:r>
                  <a:rPr lang="ja-JP" altLang="en-US" dirty="0"/>
                  <a:t>入力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… 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制約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1≤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2712CEA-E4E9-4583-A273-F33BD0CE4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3448D1B-EE72-465C-B651-5713EBAC35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7362" y="4203837"/>
          <a:ext cx="4656438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6438">
                  <a:extLst>
                    <a:ext uri="{9D8B030D-6E8A-4147-A177-3AD203B41FA5}">
                      <a16:colId xmlns:a16="http://schemas.microsoft.com/office/drawing/2014/main" val="178740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 (</a:t>
                      </a:r>
                      <a:r>
                        <a:rPr kumimoji="1" lang="ja-JP" altLang="en-US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入力</a:t>
                      </a:r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  <a:p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 1 6 2 1 10 (</a:t>
                      </a:r>
                      <a:r>
                        <a:rPr kumimoji="1" lang="ja-JP" altLang="en-US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入力</a:t>
                      </a:r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  <a:p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  <a:endParaRPr kumimoji="1" lang="ja-JP" altLang="en-US" sz="36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3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7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1F43D-3246-4779-B7DE-33CD616D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数の重複を取り除く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1886A8-12EF-4BEB-B15B-257E8147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std::unique</a:t>
            </a:r>
            <a:r>
              <a:rPr kumimoji="1" lang="ja-JP" altLang="en-US" dirty="0"/>
              <a:t>というのがあります</a:t>
            </a:r>
            <a:r>
              <a:rPr kumimoji="1" lang="en-US" altLang="ja-JP" dirty="0"/>
              <a:t>: </a:t>
            </a:r>
            <a:br>
              <a:rPr kumimoji="1" lang="en-US" altLang="ja-JP" dirty="0"/>
            </a:br>
            <a:r>
              <a:rPr kumimoji="1" lang="ja-JP" altLang="en-US" dirty="0"/>
              <a:t>ソート済み配列に適用すれば</a:t>
            </a:r>
            <a:r>
              <a:rPr kumimoji="1" lang="en-US" altLang="ja-JP" dirty="0"/>
              <a:t>, </a:t>
            </a:r>
            <a:r>
              <a:rPr kumimoji="1" lang="ja-JP" altLang="en-US" dirty="0"/>
              <a:t>重複しない要素が先頭に集まる</a:t>
            </a:r>
            <a:endParaRPr kumimoji="1"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8443B19-79D8-476E-9DD3-EB33F623EE65}"/>
              </a:ext>
            </a:extLst>
          </p:cNvPr>
          <p:cNvGrpSpPr/>
          <p:nvPr/>
        </p:nvGrpSpPr>
        <p:grpSpPr>
          <a:xfrm>
            <a:off x="1236000" y="3213719"/>
            <a:ext cx="9720000" cy="1080000"/>
            <a:chOff x="1199214" y="3015521"/>
            <a:chExt cx="9720000" cy="108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EA7ABAC-FC44-4F7B-8D3D-73271480DB98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F9A812E-49B5-4FF1-B690-A463D2571670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2B810D8-88D9-40B8-ABE4-0DB5AA40DF94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6407D7B-901F-4ED0-8E69-15A944A0525B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D215F61-61FF-4599-AB7E-F9CD476EA0AF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51D1B2B-D059-4310-ACEE-A43C49327AE8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334B614-9C8B-47C0-9E0B-3EA0FD278AF3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39D0F09-B256-4FC4-A0B6-4BF3DF51EAA6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F73EFFF-7628-4788-8251-FF51200A3BF2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B670D87-50D6-4E11-A66E-2D678462B488}"/>
              </a:ext>
            </a:extLst>
          </p:cNvPr>
          <p:cNvGrpSpPr/>
          <p:nvPr/>
        </p:nvGrpSpPr>
        <p:grpSpPr>
          <a:xfrm>
            <a:off x="1236000" y="4819371"/>
            <a:ext cx="9720000" cy="1080000"/>
            <a:chOff x="1199214" y="3015521"/>
            <a:chExt cx="9720000" cy="108000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BE13774-C90D-4029-AF31-F90C67BD2797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34E44F6-FBD1-40BF-9D65-9A17574E9E53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EF74342-0A85-4745-A104-FFA43CB4D9F5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B454DAD-6739-40B3-804D-DB1BD46474D1}"/>
                </a:ext>
              </a:extLst>
            </p:cNvPr>
            <p:cNvSpPr/>
            <p:nvPr/>
          </p:nvSpPr>
          <p:spPr>
            <a:xfrm>
              <a:off x="4448499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2135C4E-6F1B-4F77-BD95-1AC941AB4922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48E9524-8061-4D9A-BCA1-29763C645785}"/>
                </a:ext>
              </a:extLst>
            </p:cNvPr>
            <p:cNvSpPr/>
            <p:nvPr/>
          </p:nvSpPr>
          <p:spPr>
            <a:xfrm>
              <a:off x="6589929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EF37709-B6B4-4929-A2D5-0225D6529D35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3F500EA-0BC5-401C-A82C-B0FD4630759F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4EEBD132-2462-4608-BC40-13AFD2B90449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013158B-84A4-4C23-B25E-7E65862AF9CF}"/>
              </a:ext>
            </a:extLst>
          </p:cNvPr>
          <p:cNvSpPr txBox="1"/>
          <p:nvPr/>
        </p:nvSpPr>
        <p:spPr>
          <a:xfrm>
            <a:off x="4748656" y="6117003"/>
            <a:ext cx="2589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↑返り値</a:t>
            </a:r>
            <a:r>
              <a:rPr kumimoji="1" lang="en-US" altLang="ja-JP" sz="3200" dirty="0"/>
              <a:t>(</a:t>
            </a:r>
            <a:r>
              <a:rPr kumimoji="1" lang="en-US" altLang="ja-JP" sz="3200" dirty="0" err="1"/>
              <a:t>itr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936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7E08E-285E-49EA-A9A9-F5BE34D7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数の重複を取り除く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599D81-09F0-48BF-B90F-993FCFF1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121"/>
            <a:ext cx="10515600" cy="1704559"/>
          </a:xfrm>
        </p:spPr>
        <p:txBody>
          <a:bodyPr/>
          <a:lstStyle/>
          <a:p>
            <a:r>
              <a:rPr kumimoji="1" lang="ja-JP" altLang="en-US" dirty="0"/>
              <a:t>重複無し範囲以外はゴミ要素なので、</a:t>
            </a:r>
            <a:r>
              <a:rPr kumimoji="1" lang="en-US" altLang="ja-JP" dirty="0"/>
              <a:t>erase</a:t>
            </a:r>
            <a:r>
              <a:rPr kumimoji="1" lang="ja-JP" altLang="en-US" dirty="0"/>
              <a:t>で消せばよい</a:t>
            </a:r>
            <a:endParaRPr kumimoji="1" lang="en-US" altLang="ja-JP" dirty="0"/>
          </a:p>
          <a:p>
            <a:r>
              <a:rPr kumimoji="1" lang="en-US" altLang="ja-JP" dirty="0" err="1"/>
              <a:t>v.erase</a:t>
            </a:r>
            <a:r>
              <a:rPr kumimoji="1" lang="en-US" altLang="ja-JP" dirty="0"/>
              <a:t>(first, last)</a:t>
            </a:r>
            <a:r>
              <a:rPr kumimoji="1" lang="ja-JP" altLang="en-US" dirty="0"/>
              <a:t>で</a:t>
            </a:r>
            <a:r>
              <a:rPr kumimoji="1" lang="en-US" altLang="ja-JP" dirty="0"/>
              <a:t>v</a:t>
            </a:r>
            <a:r>
              <a:rPr kumimoji="1" lang="ja-JP" altLang="en-US" dirty="0"/>
              <a:t>の</a:t>
            </a:r>
            <a:r>
              <a:rPr kumimoji="1" lang="en-US" altLang="ja-JP" dirty="0"/>
              <a:t>[first, last)</a:t>
            </a:r>
            <a:r>
              <a:rPr kumimoji="1" lang="ja-JP" altLang="en-US" dirty="0"/>
              <a:t>の範囲の要素を消せる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7DEBC4-F747-4E14-9783-63EE9BE01C17}"/>
              </a:ext>
            </a:extLst>
          </p:cNvPr>
          <p:cNvSpPr/>
          <p:nvPr/>
        </p:nvSpPr>
        <p:spPr>
          <a:xfrm>
            <a:off x="918140" y="3963861"/>
            <a:ext cx="10355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v.erase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(unique(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()), </a:t>
            </a:r>
            <a:r>
              <a:rPr lang="en-US" altLang="ja-JP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altLang="ja-JP" sz="3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41455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F6909-F09B-4DF9-B18D-652417A9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数の重複を取り除く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31DB66-CC23-4F5E-B6AE-4666396F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std::set</a:t>
            </a:r>
            <a:r>
              <a:rPr kumimoji="1" lang="ja-JP" altLang="en-US" dirty="0"/>
              <a:t>というのがある</a:t>
            </a:r>
            <a:endParaRPr kumimoji="1" lang="en-US" altLang="ja-JP" dirty="0"/>
          </a:p>
          <a:p>
            <a:r>
              <a:rPr lang="ja-JP" altLang="en-US" dirty="0"/>
              <a:t>集合を取り扱うクラスなので</a:t>
            </a:r>
            <a:r>
              <a:rPr lang="en-US" altLang="ja-JP" dirty="0"/>
              <a:t>, </a:t>
            </a:r>
            <a:r>
              <a:rPr lang="ja-JP" altLang="en-US" dirty="0"/>
              <a:t>それに入れれば重複要素が無くなる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詳しい使い方は割愛</a:t>
            </a:r>
          </a:p>
        </p:txBody>
      </p:sp>
    </p:spTree>
    <p:extLst>
      <p:ext uri="{BB962C8B-B14F-4D97-AF65-F5344CB8AC3E}">
        <p14:creationId xmlns:p14="http://schemas.microsoft.com/office/powerpoint/2010/main" val="221397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22A70-611E-40B8-807D-B934AD91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705266-7BC1-4B50-83F1-91BA4138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ABS</a:t>
            </a:r>
            <a:r>
              <a:rPr kumimoji="1" lang="ja-JP" altLang="en-US" dirty="0"/>
              <a:t>の</a:t>
            </a:r>
            <a:r>
              <a:rPr kumimoji="1" lang="en-US" altLang="ja-JP" dirty="0"/>
              <a:t>8</a:t>
            </a:r>
            <a:r>
              <a:rPr kumimoji="1" lang="ja-JP" altLang="en-US" dirty="0"/>
              <a:t>・</a:t>
            </a:r>
            <a:r>
              <a:rPr kumimoji="1" lang="en-US" altLang="ja-JP" dirty="0"/>
              <a:t>9</a:t>
            </a:r>
            <a:r>
              <a:rPr lang="ja-JP" altLang="en-US" dirty="0"/>
              <a:t>問目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ABC08</a:t>
            </a:r>
            <a:r>
              <a:rPr lang="en-US" altLang="ja-JP" dirty="0"/>
              <a:t>5 B </a:t>
            </a:r>
            <a:r>
              <a:rPr lang="en-US" altLang="ja-JP" dirty="0" err="1"/>
              <a:t>Kagami</a:t>
            </a:r>
            <a:r>
              <a:rPr lang="en-US" altLang="ja-JP" dirty="0"/>
              <a:t> mochi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/>
              <a:t>ABC085 C </a:t>
            </a:r>
            <a:r>
              <a:rPr kumimoji="1" lang="en-US" altLang="ja-JP" dirty="0" err="1"/>
              <a:t>Otoshidama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91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4D185-9160-4EC0-86BD-D423B0A7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ABC085_C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516D0-0A04-42AE-8BAB-6F7EBA5F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重複要素を数えない問題。</a:t>
            </a:r>
            <a:r>
              <a:rPr lang="ja-JP" altLang="en-US" dirty="0"/>
              <a:t>演習</a:t>
            </a:r>
            <a:r>
              <a:rPr lang="en-US" altLang="ja-JP" dirty="0"/>
              <a:t>(1)</a:t>
            </a:r>
            <a:r>
              <a:rPr lang="ja-JP" altLang="en-US" dirty="0"/>
              <a:t>のときと同じ</a:t>
            </a:r>
            <a:endParaRPr lang="en-US" altLang="ja-JP" dirty="0"/>
          </a:p>
          <a:p>
            <a:r>
              <a:rPr lang="ja-JP" altLang="en-US" dirty="0"/>
              <a:t>計算量は</a:t>
            </a:r>
            <a:endParaRPr lang="en-US" altLang="ja-JP" dirty="0"/>
          </a:p>
          <a:p>
            <a:pPr lvl="1"/>
            <a:r>
              <a:rPr lang="ja-JP" altLang="en-US" dirty="0"/>
              <a:t>ソートで</a:t>
            </a:r>
            <a:r>
              <a:rPr lang="en-US" altLang="ja-JP" dirty="0"/>
              <a:t>O(</a:t>
            </a:r>
            <a:r>
              <a:rPr lang="en-US" altLang="ja-JP" dirty="0" err="1"/>
              <a:t>NlogN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重複要素を調べるのに</a:t>
            </a:r>
            <a:r>
              <a:rPr lang="en-US" altLang="ja-JP" dirty="0"/>
              <a:t>O(N)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合計で</a:t>
            </a:r>
            <a:r>
              <a:rPr lang="en-US" altLang="ja-JP" dirty="0"/>
              <a:t>O(N + </a:t>
            </a:r>
            <a:r>
              <a:rPr lang="en-US" altLang="ja-JP" dirty="0" err="1"/>
              <a:t>NlogN</a:t>
            </a:r>
            <a:r>
              <a:rPr lang="en-US" altLang="ja-JP" dirty="0"/>
              <a:t>) = O(</a:t>
            </a:r>
            <a:r>
              <a:rPr lang="en-US" altLang="ja-JP" dirty="0" err="1"/>
              <a:t>NlogN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別解がありますが後日やります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133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F4CB-FAAF-4D29-88CD-637DE52F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ABC085_C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B5C6C8-9621-42A3-8E0B-FA8E5B74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一番わかりやすい全探索</a:t>
            </a:r>
            <a:r>
              <a:rPr kumimoji="1" lang="en-US" altLang="ja-JP" dirty="0"/>
              <a:t>: </a:t>
            </a:r>
          </a:p>
          <a:p>
            <a:pPr marL="457200" lvl="1" indent="0">
              <a:buNone/>
            </a:pPr>
            <a:r>
              <a:rPr kumimoji="1" lang="en-US" altLang="ja-JP" sz="3200" dirty="0"/>
              <a:t>10000</a:t>
            </a:r>
            <a:r>
              <a:rPr kumimoji="1" lang="ja-JP" altLang="en-US" sz="3200" dirty="0"/>
              <a:t>円札</a:t>
            </a:r>
            <a:r>
              <a:rPr kumimoji="1" lang="en-US" altLang="ja-JP" sz="3200" dirty="0"/>
              <a:t>: </a:t>
            </a:r>
            <a:r>
              <a:rPr kumimoji="1" lang="en-US" altLang="ja-JP" sz="3200" dirty="0" err="1"/>
              <a:t>i</a:t>
            </a:r>
            <a:r>
              <a:rPr lang="ja-JP" altLang="en-US" sz="3200" dirty="0"/>
              <a:t>枚</a:t>
            </a:r>
            <a:endParaRPr lang="en-US" altLang="ja-JP" sz="3200" dirty="0"/>
          </a:p>
          <a:p>
            <a:pPr marL="457200" lvl="1" indent="0">
              <a:buNone/>
            </a:pPr>
            <a:r>
              <a:rPr lang="en-US" altLang="ja-JP" sz="3200" dirty="0"/>
              <a:t>5000</a:t>
            </a:r>
            <a:r>
              <a:rPr lang="ja-JP" altLang="en-US" sz="3200" dirty="0"/>
              <a:t>円札</a:t>
            </a:r>
            <a:r>
              <a:rPr lang="en-US" altLang="ja-JP" sz="3200" dirty="0"/>
              <a:t>: j</a:t>
            </a:r>
            <a:r>
              <a:rPr lang="ja-JP" altLang="en-US" sz="3200" dirty="0"/>
              <a:t>枚</a:t>
            </a:r>
            <a:endParaRPr lang="en-US" altLang="ja-JP" sz="3200" dirty="0"/>
          </a:p>
          <a:p>
            <a:pPr marL="457200" lvl="1" indent="0">
              <a:buNone/>
            </a:pPr>
            <a:r>
              <a:rPr lang="en-US" altLang="ja-JP" sz="3200" dirty="0"/>
              <a:t>1000</a:t>
            </a:r>
            <a:r>
              <a:rPr lang="ja-JP" altLang="en-US" sz="3200" dirty="0"/>
              <a:t>円札</a:t>
            </a:r>
            <a:r>
              <a:rPr lang="en-US" altLang="ja-JP" sz="3200" dirty="0"/>
              <a:t>: k</a:t>
            </a:r>
            <a:r>
              <a:rPr lang="ja-JP" altLang="en-US" sz="3200" dirty="0"/>
              <a:t>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dirty="0"/>
              <a:t>として</a:t>
            </a:r>
            <a:r>
              <a:rPr lang="en-US" altLang="ja-JP" dirty="0"/>
              <a:t>, </a:t>
            </a:r>
            <a:r>
              <a:rPr lang="en-US" altLang="ja-JP" dirty="0" err="1"/>
              <a:t>i</a:t>
            </a:r>
            <a:r>
              <a:rPr lang="en-US" altLang="ja-JP" dirty="0"/>
              <a:t> + j + k == N </a:t>
            </a:r>
            <a:r>
              <a:rPr lang="ja-JP" altLang="en-US" dirty="0"/>
              <a:t>かつ </a:t>
            </a:r>
            <a:r>
              <a:rPr lang="en-US" altLang="ja-JP" dirty="0"/>
              <a:t>1000i + 5000j + 1000k == Y</a:t>
            </a:r>
          </a:p>
          <a:p>
            <a:pPr marL="0" indent="0">
              <a:buNone/>
            </a:pPr>
            <a:r>
              <a:rPr lang="ja-JP" altLang="en-US" dirty="0"/>
              <a:t>かどうかを判定して</a:t>
            </a:r>
            <a:r>
              <a:rPr lang="en-US" altLang="ja-JP" dirty="0"/>
              <a:t>, </a:t>
            </a:r>
            <a:r>
              <a:rPr lang="ja-JP" altLang="en-US" dirty="0"/>
              <a:t>正しければ</a:t>
            </a:r>
            <a:r>
              <a:rPr lang="en-US" altLang="ja-JP" dirty="0" err="1"/>
              <a:t>i</a:t>
            </a:r>
            <a:r>
              <a:rPr lang="en-US" altLang="ja-JP" dirty="0"/>
              <a:t>, j, k</a:t>
            </a:r>
            <a:r>
              <a:rPr lang="ja-JP" altLang="en-US" dirty="0"/>
              <a:t>を出力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5391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944C90-EBF2-491F-A37A-D268CB16F5E5}"/>
              </a:ext>
            </a:extLst>
          </p:cNvPr>
          <p:cNvSpPr/>
          <p:nvPr/>
        </p:nvSpPr>
        <p:spPr>
          <a:xfrm>
            <a:off x="657068" y="335845"/>
            <a:ext cx="90415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Y;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Y;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&lt;=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k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k &lt;= N; k++) {</a:t>
            </a:r>
          </a:p>
          <a:p>
            <a:pPr lvl="4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j + k == N &amp;&amp;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5000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*j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*k == Y) {</a:t>
            </a:r>
          </a:p>
          <a:p>
            <a:pPr lvl="5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‘ ‘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j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‘ ‘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k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5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"-1 -1 -1"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F4CB-FAAF-4D29-88CD-637DE52F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ABC085_C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B5C6C8-9621-42A3-8E0B-FA8E5B74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これだと</a:t>
            </a:r>
            <a:r>
              <a:rPr lang="en-US" altLang="ja-JP" dirty="0"/>
              <a:t>O(N</a:t>
            </a:r>
            <a:r>
              <a:rPr lang="en-US" altLang="ja-JP" baseline="30000" dirty="0"/>
              <a:t>3</a:t>
            </a:r>
            <a:r>
              <a:rPr lang="en-US" altLang="ja-JP" dirty="0"/>
              <a:t>)</a:t>
            </a:r>
            <a:r>
              <a:rPr lang="ja-JP" altLang="en-US" dirty="0"/>
              <a:t>となり間に合わない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実は関係式</a:t>
            </a:r>
            <a:r>
              <a:rPr lang="en-US" altLang="ja-JP" dirty="0" err="1"/>
              <a:t>i</a:t>
            </a:r>
            <a:r>
              <a:rPr lang="en-US" altLang="ja-JP" dirty="0"/>
              <a:t> + j + k = N</a:t>
            </a:r>
            <a:r>
              <a:rPr lang="ja-JP" altLang="en-US" dirty="0"/>
              <a:t>から</a:t>
            </a:r>
            <a:br>
              <a:rPr lang="en-US" altLang="ja-JP" dirty="0"/>
            </a:br>
            <a:r>
              <a:rPr lang="en-US" altLang="ja-JP" dirty="0"/>
              <a:t>k = N - </a:t>
            </a:r>
            <a:r>
              <a:rPr lang="en-US" altLang="ja-JP" dirty="0" err="1"/>
              <a:t>i</a:t>
            </a:r>
            <a:r>
              <a:rPr lang="en-US" altLang="ja-JP" dirty="0"/>
              <a:t> – j</a:t>
            </a:r>
            <a:br>
              <a:rPr lang="en-US" altLang="ja-JP" dirty="0"/>
            </a:br>
            <a:r>
              <a:rPr lang="ja-JP" altLang="en-US" dirty="0" err="1"/>
              <a:t>なの</a:t>
            </a:r>
            <a:r>
              <a:rPr lang="ja-JP" altLang="en-US" dirty="0"/>
              <a:t>で</a:t>
            </a:r>
            <a:r>
              <a:rPr lang="en-US" altLang="ja-JP" dirty="0"/>
              <a:t>, </a:t>
            </a:r>
            <a:r>
              <a:rPr lang="ja-JP" altLang="en-US" dirty="0"/>
              <a:t>わざわざ</a:t>
            </a:r>
            <a:r>
              <a:rPr lang="en-US" altLang="ja-JP" dirty="0"/>
              <a:t>k</a:t>
            </a:r>
            <a:r>
              <a:rPr lang="ja-JP" altLang="en-US" dirty="0"/>
              <a:t>でループを回さなくてよい</a:t>
            </a:r>
            <a:br>
              <a:rPr lang="en-US" altLang="ja-JP" dirty="0"/>
            </a:br>
            <a:r>
              <a:rPr lang="ja-JP" altLang="en-US" dirty="0"/>
              <a:t>よって</a:t>
            </a:r>
            <a:r>
              <a:rPr lang="en-US" altLang="ja-JP" dirty="0"/>
              <a:t>, </a:t>
            </a:r>
            <a:r>
              <a:rPr lang="ja-JP" altLang="en-US" dirty="0"/>
              <a:t>計算量は</a:t>
            </a:r>
            <a:r>
              <a:rPr lang="en-US" altLang="ja-JP" dirty="0"/>
              <a:t>O(N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r>
              <a:rPr lang="ja-JP" altLang="en-US" dirty="0"/>
              <a:t>となり</a:t>
            </a:r>
            <a:r>
              <a:rPr lang="en-US" altLang="ja-JP" dirty="0"/>
              <a:t>, </a:t>
            </a:r>
            <a:r>
              <a:rPr lang="ja-JP" altLang="en-US" dirty="0"/>
              <a:t>問題は解ける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7938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C6ADF1-C72D-4071-89AD-DE75F3C1BE19}"/>
              </a:ext>
            </a:extLst>
          </p:cNvPr>
          <p:cNvSpPr/>
          <p:nvPr/>
        </p:nvSpPr>
        <p:spPr>
          <a:xfrm>
            <a:off x="934387" y="474345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Y;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Y;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j &lt;= N -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k = N -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- j;</a:t>
            </a:r>
          </a:p>
          <a:p>
            <a:pPr lvl="3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5000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*j +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*k == Y) {</a:t>
            </a:r>
          </a:p>
          <a:p>
            <a:pPr lvl="4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j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k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"-1 -1 -1"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292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0BF45-57CA-48C5-9D31-BB0B74CC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数学的に求める方法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B059753-92B7-4519-8942-8440ED738B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10000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+5000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+1000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となる</m:t>
                      </m:r>
                      <m:r>
                        <m:rPr>
                          <m:sty m:val="p"/>
                        </m:rP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altLang="ja-JP" sz="3200" b="0" dirty="0"/>
              </a:p>
              <a:p>
                <a:pPr marL="0" indent="0">
                  <a:buNone/>
                </a:pPr>
                <a:r>
                  <a:rPr lang="ja-JP" altLang="en-US" b="0" dirty="0"/>
                  <a:t>ただし</a:t>
                </a:r>
                <a:r>
                  <a:rPr lang="en-US" altLang="ja-JP" b="0" dirty="0"/>
                  <a:t>, </a:t>
                </a:r>
                <a:r>
                  <a:rPr lang="en-US" altLang="ja-JP" b="0" dirty="0" err="1"/>
                  <a:t>i,j,k</a:t>
                </a:r>
                <a:r>
                  <a:rPr lang="ja-JP" altLang="en-US" b="0" dirty="0"/>
                  <a:t>は</a:t>
                </a:r>
                <a:r>
                  <a:rPr lang="en-US" altLang="ja-JP" b="0" dirty="0"/>
                  <a:t>0</a:t>
                </a:r>
                <a:r>
                  <a:rPr lang="ja-JP" altLang="en-US" b="0" dirty="0"/>
                  <a:t>以上の整数</a:t>
                </a:r>
                <a:r>
                  <a:rPr lang="en-US" altLang="ja-JP" b="0" dirty="0"/>
                  <a:t>, </a:t>
                </a:r>
                <a:r>
                  <a:rPr lang="en-US" altLang="ja-JP" b="0" dirty="0" err="1"/>
                  <a:t>i</a:t>
                </a:r>
                <a:r>
                  <a:rPr lang="en-US" altLang="ja-JP" b="0" dirty="0"/>
                  <a:t> + j + k = N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b="0" dirty="0"/>
                  <a:t>Y</a:t>
                </a:r>
                <a:r>
                  <a:rPr lang="ja-JP" altLang="en-US" b="0" dirty="0"/>
                  <a:t>は</a:t>
                </a:r>
                <a:r>
                  <a:rPr lang="en-US" altLang="ja-JP" b="0" dirty="0"/>
                  <a:t>1000</a:t>
                </a:r>
                <a:r>
                  <a:rPr lang="ja-JP" altLang="en-US" b="0" dirty="0"/>
                  <a:t>の倍数だから</a:t>
                </a:r>
                <a:r>
                  <a:rPr lang="en-US" altLang="ja-JP" b="0" dirty="0"/>
                  <a:t>,</a:t>
                </a:r>
                <a:r>
                  <a:rPr lang="ja-JP" altLang="en-US" b="0" dirty="0"/>
                  <a:t> </a:t>
                </a:r>
                <a:r>
                  <a:rPr lang="en-US" altLang="ja-JP" b="0" dirty="0"/>
                  <a:t>Y=1000y</a:t>
                </a:r>
                <a:r>
                  <a:rPr lang="ja-JP" altLang="en-US" b="0" dirty="0"/>
                  <a:t>と</a:t>
                </a:r>
                <a:r>
                  <a:rPr lang="ja-JP" altLang="en-US" dirty="0"/>
                  <a:t>おいて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3200" b="0" dirty="0"/>
              </a:p>
              <a:p>
                <a:pPr marL="0" indent="0">
                  <a:buNone/>
                </a:pPr>
                <a:r>
                  <a:rPr lang="en-US" altLang="ja-JP" dirty="0"/>
                  <a:t>k = N – 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 - j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を消去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ja-JP" sz="3200" dirty="0"/>
              </a:p>
              <a:p>
                <a:pPr marL="0" indent="0">
                  <a:buNone/>
                </a:pPr>
                <a:r>
                  <a:rPr lang="en-US" altLang="ja-JP" dirty="0"/>
                  <a:t>N</a:t>
                </a:r>
                <a:r>
                  <a:rPr lang="ja-JP" altLang="en-US" dirty="0"/>
                  <a:t>と</a:t>
                </a:r>
                <a:r>
                  <a:rPr lang="en-US" altLang="ja-JP" dirty="0"/>
                  <a:t>y</a:t>
                </a:r>
                <a:r>
                  <a:rPr lang="ja-JP" altLang="en-US" dirty="0"/>
                  <a:t>は定数なので</a:t>
                </a:r>
                <a:r>
                  <a:rPr lang="en-US" altLang="ja-JP" dirty="0"/>
                  <a:t>,N</a:t>
                </a:r>
                <a:r>
                  <a:rPr lang="ja-JP" altLang="en-US" dirty="0"/>
                  <a:t>を右辺に持ってきて</a:t>
                </a:r>
                <a:r>
                  <a:rPr lang="en-US" altLang="ja-JP" dirty="0"/>
                  <a:t>y-N=t</a:t>
                </a:r>
                <a:r>
                  <a:rPr lang="ja-JP" altLang="en-US" dirty="0"/>
                  <a:t>とおく</a:t>
                </a:r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32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B059753-92B7-4519-8942-8440ED738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4CFE6B-60EE-47DC-8654-E416E194A550}"/>
              </a:ext>
            </a:extLst>
          </p:cNvPr>
          <p:cNvSpPr txBox="1"/>
          <p:nvPr/>
        </p:nvSpPr>
        <p:spPr>
          <a:xfrm>
            <a:off x="7037882" y="365125"/>
            <a:ext cx="4736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この方法はプログラミング的な考え方とは違うので</a:t>
            </a:r>
            <a:r>
              <a:rPr kumimoji="1" lang="en-US" altLang="ja-JP" dirty="0"/>
              <a:t>, </a:t>
            </a:r>
            <a:r>
              <a:rPr kumimoji="1" lang="ja-JP" altLang="en-US" dirty="0"/>
              <a:t>真似しなくてよい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僕の趣味</a:t>
            </a:r>
            <a:r>
              <a:rPr kumimoji="1" lang="en-US" altLang="ja-JP" dirty="0"/>
              <a:t>).</a:t>
            </a:r>
          </a:p>
          <a:p>
            <a:r>
              <a:rPr lang="ja-JP" altLang="en-US" dirty="0"/>
              <a:t>前スライドみたいに</a:t>
            </a:r>
            <a:r>
              <a:rPr lang="ja-JP" altLang="en-US" b="1" dirty="0"/>
              <a:t>ループを回す解法が思いつけることが大事</a:t>
            </a:r>
            <a:r>
              <a:rPr lang="en-US" altLang="ja-JP" b="1" dirty="0"/>
              <a:t>.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7910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BA3D1-39EE-42E4-A6D7-75BCD945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ABC088_B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D8F558-1B63-49ED-A579-113FA39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Alice </a:t>
            </a:r>
            <a:r>
              <a:rPr kumimoji="1" lang="ja-JP" altLang="en-US" dirty="0"/>
              <a:t>も </a:t>
            </a:r>
            <a:r>
              <a:rPr kumimoji="1" lang="en-US" altLang="ja-JP" dirty="0"/>
              <a:t>Bob </a:t>
            </a:r>
            <a:r>
              <a:rPr kumimoji="1" lang="ja-JP" altLang="en-US" dirty="0"/>
              <a:t>も</a:t>
            </a:r>
            <a:r>
              <a:rPr kumimoji="1" lang="en-US" altLang="ja-JP" dirty="0"/>
              <a:t>, </a:t>
            </a:r>
            <a:r>
              <a:rPr kumimoji="1" lang="ja-JP" altLang="en-US" dirty="0"/>
              <a:t>今あるカードの中から最も最大のものを選べばよい</a:t>
            </a:r>
            <a:br>
              <a:rPr lang="en-US" altLang="ja-JP" dirty="0"/>
            </a:br>
            <a:r>
              <a:rPr lang="en-US" altLang="ja-JP" dirty="0"/>
              <a:t>※Alice</a:t>
            </a:r>
            <a:r>
              <a:rPr lang="ja-JP" altLang="en-US" dirty="0"/>
              <a:t>が先手なので</a:t>
            </a:r>
            <a:r>
              <a:rPr lang="en-US" altLang="ja-JP" dirty="0"/>
              <a:t>, Alice</a:t>
            </a:r>
            <a:r>
              <a:rPr lang="ja-JP" altLang="en-US" dirty="0"/>
              <a:t>の方が得点が高くなるのは当然</a:t>
            </a:r>
            <a:endParaRPr lang="en-US" altLang="ja-JP" dirty="0"/>
          </a:p>
          <a:p>
            <a:r>
              <a:rPr lang="ja-JP" altLang="en-US" dirty="0"/>
              <a:t>カードを降順ソートして</a:t>
            </a:r>
            <a:r>
              <a:rPr lang="en-US" altLang="ja-JP" dirty="0"/>
              <a:t>, </a:t>
            </a:r>
            <a:r>
              <a:rPr lang="ja-JP" altLang="en-US" dirty="0"/>
              <a:t>上から順にとっていく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51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8696F-B714-436F-9C3B-4C21203C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数学的に求める方法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893AF56-514E-4494-A198-DA11C2F36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は一次不定方程式</a:t>
                </a:r>
                <a:r>
                  <a:rPr lang="en-US" altLang="ja-JP" dirty="0"/>
                  <a:t>.</a:t>
                </a:r>
                <a:r>
                  <a:rPr lang="ja-JP" altLang="en-US" dirty="0"/>
                  <a:t>これを解くと</a:t>
                </a:r>
                <a:r>
                  <a:rPr lang="en-US" altLang="ja-JP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32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=−9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3200" dirty="0"/>
                  <a:t>(x</a:t>
                </a:r>
                <a:r>
                  <a:rPr lang="ja-JP" altLang="en-US" sz="3200" dirty="0"/>
                  <a:t>は整数</a:t>
                </a:r>
                <a:r>
                  <a:rPr lang="en-US" altLang="ja-JP" sz="3200" dirty="0"/>
                  <a:t>)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さらに</a:t>
                </a:r>
                <a:r>
                  <a:rPr lang="en-US" altLang="ja-JP" dirty="0"/>
                  <a:t>, k=N – 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 - j</a:t>
                </a:r>
                <a:r>
                  <a:rPr lang="ja-JP" altLang="en-US" dirty="0"/>
                  <a:t>から</a:t>
                </a:r>
                <a:r>
                  <a:rPr lang="en-US" altLang="ja-JP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ja-JP" sz="3200" dirty="0"/>
              </a:p>
              <a:p>
                <a:pPr marL="0" indent="0">
                  <a:buNone/>
                </a:pPr>
                <a:r>
                  <a:rPr lang="ja-JP" altLang="en-US" dirty="0"/>
                  <a:t>解が存在する条件は</a:t>
                </a:r>
                <a:r>
                  <a:rPr lang="en-US" altLang="ja-JP" dirty="0"/>
                  <a:t>, </a:t>
                </a:r>
                <a:r>
                  <a:rPr lang="en-US" altLang="ja-JP" dirty="0" err="1"/>
                  <a:t>i,j,k</a:t>
                </a:r>
                <a:r>
                  <a:rPr lang="ja-JP" altLang="en-US" dirty="0"/>
                  <a:t>がともに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以上であること</a:t>
                </a:r>
                <a:r>
                  <a:rPr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893AF56-514E-4494-A198-DA11C2F3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604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3787F-FD67-4147-948F-34AE2F57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数学的に求める方法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49E187-4990-4E9C-82F1-82C304A8F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76010" cy="4351338"/>
              </a:xfrm>
            </p:spPr>
            <p:txBody>
              <a:bodyPr/>
              <a:lstStyle/>
              <a:p>
                <a:pPr marL="0" indent="0" algn="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≥0→−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≥0→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≥0→−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E49E187-4990-4E9C-82F1-82C304A8F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7601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FD49244-E5F3-4884-8881-310D7BB926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4209" y="1825625"/>
                <a:ext cx="694794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ja-JP" dirty="0"/>
                  <a:t>t &gt; 0</a:t>
                </a:r>
                <a:r>
                  <a:rPr lang="ja-JP" altLang="en-US" dirty="0"/>
                  <a:t>のときは</a:t>
                </a:r>
                <a:r>
                  <a:rPr lang="en-US" altLang="ja-JP" dirty="0" err="1"/>
                  <a:t>i</a:t>
                </a:r>
                <a:r>
                  <a:rPr lang="en-US" altLang="ja-JP" dirty="0"/>
                  <a:t>, j</a:t>
                </a:r>
                <a:r>
                  <a:rPr lang="ja-JP" altLang="en-US" dirty="0"/>
                  <a:t>の関係から、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の解はない</a:t>
                </a:r>
                <a:endParaRPr lang="en-US" altLang="ja-JP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ja-JP" altLang="en-US" dirty="0"/>
                  <a:t>よって</a:t>
                </a:r>
                <a:r>
                  <a:rPr lang="en-US" altLang="ja-JP" dirty="0"/>
                  <a:t>t </a:t>
                </a:r>
                <a:r>
                  <a:rPr lang="ja-JP" altLang="en-US" dirty="0"/>
                  <a:t>≦ 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のときのみ考える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FD49244-E5F3-4884-8881-310D7BB92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09" y="1825625"/>
                <a:ext cx="6947941" cy="4351338"/>
              </a:xfrm>
              <a:prstGeom prst="rect">
                <a:avLst/>
              </a:prstGeom>
              <a:blipFill>
                <a:blip r:embed="rId3"/>
                <a:stretch>
                  <a:fillRect l="-1844" r="-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207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459338-48E0-446C-B59B-953E78BDD90C}"/>
              </a:ext>
            </a:extLst>
          </p:cNvPr>
          <p:cNvSpPr/>
          <p:nvPr/>
        </p:nvSpPr>
        <p:spPr>
          <a:xfrm>
            <a:off x="3612629" y="4026695"/>
            <a:ext cx="5988571" cy="942178"/>
          </a:xfrm>
          <a:prstGeom prst="rect">
            <a:avLst/>
          </a:prstGeom>
          <a:pattFill prst="wdUpDiag">
            <a:fgClr>
              <a:srgbClr val="0000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BD62DE-61F6-49FB-A6E9-AEBFE082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数学的に求める方法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37F7CB-8AAD-4C3A-96AF-9020867B0432}"/>
              </a:ext>
            </a:extLst>
          </p:cNvPr>
          <p:cNvCxnSpPr/>
          <p:nvPr/>
        </p:nvCxnSpPr>
        <p:spPr>
          <a:xfrm>
            <a:off x="1026826" y="4991725"/>
            <a:ext cx="9968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18F6D05-8289-4C0D-B6EF-07972C0ABB92}"/>
              </a:ext>
            </a:extLst>
          </p:cNvPr>
          <p:cNvCxnSpPr>
            <a:cxnSpLocks/>
          </p:cNvCxnSpPr>
          <p:nvPr/>
        </p:nvCxnSpPr>
        <p:spPr>
          <a:xfrm rot="10800000">
            <a:off x="1712625" y="4009869"/>
            <a:ext cx="8596860" cy="981856"/>
          </a:xfrm>
          <a:prstGeom prst="bentConnector3">
            <a:avLst>
              <a:gd name="adj1" fmla="val 8152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7A34F242-34E8-498F-953C-CAA0095089DB}"/>
              </a:ext>
            </a:extLst>
          </p:cNvPr>
          <p:cNvCxnSpPr>
            <a:cxnSpLocks/>
          </p:cNvCxnSpPr>
          <p:nvPr/>
        </p:nvCxnSpPr>
        <p:spPr>
          <a:xfrm flipV="1">
            <a:off x="1500266" y="3320320"/>
            <a:ext cx="8809219" cy="1671405"/>
          </a:xfrm>
          <a:prstGeom prst="bentConnector3">
            <a:avLst>
              <a:gd name="adj1" fmla="val 10096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49DE4E4F-AF2C-48ED-8102-DF48C33B0E5A}"/>
                  </a:ext>
                </a:extLst>
              </p:cNvPr>
              <p:cNvSpPr/>
              <p:nvPr/>
            </p:nvSpPr>
            <p:spPr>
              <a:xfrm>
                <a:off x="8979590" y="5121702"/>
                <a:ext cx="963404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49DE4E4F-AF2C-48ED-8102-DF48C33B0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590" y="5121702"/>
                <a:ext cx="963404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272EC95C-BE9E-4EF9-A36F-7E6822236976}"/>
              </a:ext>
            </a:extLst>
          </p:cNvPr>
          <p:cNvCxnSpPr>
            <a:cxnSpLocks/>
          </p:cNvCxnSpPr>
          <p:nvPr/>
        </p:nvCxnSpPr>
        <p:spPr>
          <a:xfrm flipV="1">
            <a:off x="1196715" y="3620125"/>
            <a:ext cx="8914151" cy="1371601"/>
          </a:xfrm>
          <a:prstGeom prst="bentConnector3">
            <a:avLst>
              <a:gd name="adj1" fmla="val 2671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6043BCA-A652-4BF6-8EA2-59499239D0C0}"/>
                  </a:ext>
                </a:extLst>
              </p:cNvPr>
              <p:cNvSpPr/>
              <p:nvPr/>
            </p:nvSpPr>
            <p:spPr>
              <a:xfrm>
                <a:off x="3028468" y="5138725"/>
                <a:ext cx="813556" cy="867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6043BCA-A652-4BF6-8EA2-59499239D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68" y="5138725"/>
                <a:ext cx="813556" cy="867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93FF3E0-C181-4EF3-8A00-242E0F385FBC}"/>
                  </a:ext>
                </a:extLst>
              </p:cNvPr>
              <p:cNvSpPr/>
              <p:nvPr/>
            </p:nvSpPr>
            <p:spPr>
              <a:xfrm>
                <a:off x="1517235" y="5138725"/>
                <a:ext cx="146354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93FF3E0-C181-4EF3-8A00-242E0F38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235" y="5138725"/>
                <a:ext cx="1463541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351E463E-CCDD-4CEB-B229-D613BA776105}"/>
                  </a:ext>
                </a:extLst>
              </p:cNvPr>
              <p:cNvSpPr/>
              <p:nvPr/>
            </p:nvSpPr>
            <p:spPr>
              <a:xfrm>
                <a:off x="4147735" y="5138725"/>
                <a:ext cx="1085682" cy="882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351E463E-CCDD-4CEB-B229-D613BA776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35" y="5138725"/>
                <a:ext cx="1085682" cy="882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C63E9F9-58CF-4085-9D8C-F93664FCFF0A}"/>
              </a:ext>
            </a:extLst>
          </p:cNvPr>
          <p:cNvCxnSpPr>
            <a:endCxn id="33" idx="0"/>
          </p:cNvCxnSpPr>
          <p:nvPr/>
        </p:nvCxnSpPr>
        <p:spPr>
          <a:xfrm>
            <a:off x="4690576" y="4819338"/>
            <a:ext cx="0" cy="319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A480494A-0609-4F64-8601-D90EB6F72785}"/>
                  </a:ext>
                </a:extLst>
              </p:cNvPr>
              <p:cNvSpPr/>
              <p:nvPr/>
            </p:nvSpPr>
            <p:spPr>
              <a:xfrm>
                <a:off x="643681" y="1742855"/>
                <a:ext cx="7008108" cy="704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dirty="0"/>
                  <a:t>の大小関係が分からないので場合分け</a:t>
                </a: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A480494A-0609-4F64-8601-D90EB6F72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1" y="1742855"/>
                <a:ext cx="7008108" cy="704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352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3530C52-AA13-4AF0-97FC-DE8C54277076}"/>
              </a:ext>
            </a:extLst>
          </p:cNvPr>
          <p:cNvSpPr/>
          <p:nvPr/>
        </p:nvSpPr>
        <p:spPr>
          <a:xfrm>
            <a:off x="3612629" y="4026695"/>
            <a:ext cx="5988571" cy="942178"/>
          </a:xfrm>
          <a:prstGeom prst="rect">
            <a:avLst/>
          </a:prstGeom>
          <a:pattFill prst="wdUpDiag">
            <a:fgClr>
              <a:srgbClr val="0000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BD62DE-61F6-49FB-A6E9-AEBFE082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数学的に求める方法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37F7CB-8AAD-4C3A-96AF-9020867B0432}"/>
              </a:ext>
            </a:extLst>
          </p:cNvPr>
          <p:cNvCxnSpPr/>
          <p:nvPr/>
        </p:nvCxnSpPr>
        <p:spPr>
          <a:xfrm>
            <a:off x="1026826" y="4991725"/>
            <a:ext cx="9968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18F6D05-8289-4C0D-B6EF-07972C0ABB92}"/>
              </a:ext>
            </a:extLst>
          </p:cNvPr>
          <p:cNvCxnSpPr>
            <a:cxnSpLocks/>
          </p:cNvCxnSpPr>
          <p:nvPr/>
        </p:nvCxnSpPr>
        <p:spPr>
          <a:xfrm rot="10800000">
            <a:off x="1712625" y="4009869"/>
            <a:ext cx="8596860" cy="981856"/>
          </a:xfrm>
          <a:prstGeom prst="bentConnector3">
            <a:avLst>
              <a:gd name="adj1" fmla="val 8152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7A34F242-34E8-498F-953C-CAA0095089DB}"/>
              </a:ext>
            </a:extLst>
          </p:cNvPr>
          <p:cNvCxnSpPr>
            <a:cxnSpLocks/>
          </p:cNvCxnSpPr>
          <p:nvPr/>
        </p:nvCxnSpPr>
        <p:spPr>
          <a:xfrm flipV="1">
            <a:off x="1500266" y="3320320"/>
            <a:ext cx="8809219" cy="1671405"/>
          </a:xfrm>
          <a:prstGeom prst="bentConnector3">
            <a:avLst>
              <a:gd name="adj1" fmla="val 10096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49DE4E4F-AF2C-48ED-8102-DF48C33B0E5A}"/>
                  </a:ext>
                </a:extLst>
              </p:cNvPr>
              <p:cNvSpPr/>
              <p:nvPr/>
            </p:nvSpPr>
            <p:spPr>
              <a:xfrm>
                <a:off x="8979590" y="5121702"/>
                <a:ext cx="963404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49DE4E4F-AF2C-48ED-8102-DF48C33B0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590" y="5121702"/>
                <a:ext cx="963404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272EC95C-BE9E-4EF9-A36F-7E6822236976}"/>
              </a:ext>
            </a:extLst>
          </p:cNvPr>
          <p:cNvCxnSpPr>
            <a:cxnSpLocks/>
          </p:cNvCxnSpPr>
          <p:nvPr/>
        </p:nvCxnSpPr>
        <p:spPr>
          <a:xfrm flipV="1">
            <a:off x="1196715" y="3620125"/>
            <a:ext cx="8914151" cy="1371601"/>
          </a:xfrm>
          <a:prstGeom prst="bentConnector3">
            <a:avLst>
              <a:gd name="adj1" fmla="val 2671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6043BCA-A652-4BF6-8EA2-59499239D0C0}"/>
                  </a:ext>
                </a:extLst>
              </p:cNvPr>
              <p:cNvSpPr/>
              <p:nvPr/>
            </p:nvSpPr>
            <p:spPr>
              <a:xfrm>
                <a:off x="1784284" y="5164112"/>
                <a:ext cx="813556" cy="867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6043BCA-A652-4BF6-8EA2-59499239D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84" y="5164112"/>
                <a:ext cx="813556" cy="867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93FF3E0-C181-4EF3-8A00-242E0F385FBC}"/>
                  </a:ext>
                </a:extLst>
              </p:cNvPr>
              <p:cNvSpPr/>
              <p:nvPr/>
            </p:nvSpPr>
            <p:spPr>
              <a:xfrm>
                <a:off x="2684194" y="5164112"/>
                <a:ext cx="146354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93FF3E0-C181-4EF3-8A00-242E0F38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194" y="5164112"/>
                <a:ext cx="1463541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351E463E-CCDD-4CEB-B229-D613BA776105}"/>
                  </a:ext>
                </a:extLst>
              </p:cNvPr>
              <p:cNvSpPr/>
              <p:nvPr/>
            </p:nvSpPr>
            <p:spPr>
              <a:xfrm>
                <a:off x="4147735" y="5138725"/>
                <a:ext cx="1739130" cy="1050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351E463E-CCDD-4CEB-B229-D613BA776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35" y="5138725"/>
                <a:ext cx="1739130" cy="1050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C63E9F9-58CF-4085-9D8C-F93664FCFF0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017300" y="4714407"/>
            <a:ext cx="0" cy="42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7AA0F59C-1DCD-477F-A214-4DA5476D28A1}"/>
                  </a:ext>
                </a:extLst>
              </p:cNvPr>
              <p:cNvSpPr/>
              <p:nvPr/>
            </p:nvSpPr>
            <p:spPr>
              <a:xfrm>
                <a:off x="643681" y="1742855"/>
                <a:ext cx="7008108" cy="704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dirty="0"/>
                  <a:t>の大小関係が分からないので場合分け</a:t>
                </a: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7AA0F59C-1DCD-477F-A214-4DA5476D2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1" y="1742855"/>
                <a:ext cx="7008108" cy="704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345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59971C9-21F9-47F0-B7DB-E44A39AD39BA}"/>
              </a:ext>
            </a:extLst>
          </p:cNvPr>
          <p:cNvSpPr/>
          <p:nvPr/>
        </p:nvSpPr>
        <p:spPr>
          <a:xfrm>
            <a:off x="2387601" y="4026695"/>
            <a:ext cx="2114547" cy="942178"/>
          </a:xfrm>
          <a:prstGeom prst="rect">
            <a:avLst/>
          </a:prstGeom>
          <a:pattFill prst="wdUpDiag">
            <a:fgClr>
              <a:srgbClr val="0000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BD62DE-61F6-49FB-A6E9-AEBFE082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数学的に求める方法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37F7CB-8AAD-4C3A-96AF-9020867B0432}"/>
              </a:ext>
            </a:extLst>
          </p:cNvPr>
          <p:cNvCxnSpPr/>
          <p:nvPr/>
        </p:nvCxnSpPr>
        <p:spPr>
          <a:xfrm>
            <a:off x="1026826" y="4991725"/>
            <a:ext cx="9968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18F6D05-8289-4C0D-B6EF-07972C0ABB92}"/>
              </a:ext>
            </a:extLst>
          </p:cNvPr>
          <p:cNvCxnSpPr>
            <a:cxnSpLocks/>
          </p:cNvCxnSpPr>
          <p:nvPr/>
        </p:nvCxnSpPr>
        <p:spPr>
          <a:xfrm rot="10800000">
            <a:off x="1712625" y="4009869"/>
            <a:ext cx="8596860" cy="981856"/>
          </a:xfrm>
          <a:prstGeom prst="bentConnector3">
            <a:avLst>
              <a:gd name="adj1" fmla="val 67699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7A34F242-34E8-498F-953C-CAA0095089DB}"/>
              </a:ext>
            </a:extLst>
          </p:cNvPr>
          <p:cNvCxnSpPr>
            <a:cxnSpLocks/>
          </p:cNvCxnSpPr>
          <p:nvPr/>
        </p:nvCxnSpPr>
        <p:spPr>
          <a:xfrm flipV="1">
            <a:off x="1500266" y="3320320"/>
            <a:ext cx="8809219" cy="1671405"/>
          </a:xfrm>
          <a:prstGeom prst="bentConnector3">
            <a:avLst>
              <a:gd name="adj1" fmla="val 10096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49DE4E4F-AF2C-48ED-8102-DF48C33B0E5A}"/>
                  </a:ext>
                </a:extLst>
              </p:cNvPr>
              <p:cNvSpPr/>
              <p:nvPr/>
            </p:nvSpPr>
            <p:spPr>
              <a:xfrm>
                <a:off x="3837481" y="5147088"/>
                <a:ext cx="963404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49DE4E4F-AF2C-48ED-8102-DF48C33B0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81" y="5147088"/>
                <a:ext cx="963404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6043BCA-A652-4BF6-8EA2-59499239D0C0}"/>
                  </a:ext>
                </a:extLst>
              </p:cNvPr>
              <p:cNvSpPr/>
              <p:nvPr/>
            </p:nvSpPr>
            <p:spPr>
              <a:xfrm>
                <a:off x="1784284" y="5164112"/>
                <a:ext cx="813556" cy="867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96043BCA-A652-4BF6-8EA2-59499239D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84" y="5164112"/>
                <a:ext cx="813556" cy="867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351E463E-CCDD-4CEB-B229-D613BA776105}"/>
                  </a:ext>
                </a:extLst>
              </p:cNvPr>
              <p:cNvSpPr/>
              <p:nvPr/>
            </p:nvSpPr>
            <p:spPr>
              <a:xfrm>
                <a:off x="5002174" y="5138725"/>
                <a:ext cx="1248099" cy="882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ja-JP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351E463E-CCDD-4CEB-B229-D613BA776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174" y="5138725"/>
                <a:ext cx="1248099" cy="882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C63E9F9-58CF-4085-9D8C-F93664FCFF0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626224" y="4779567"/>
            <a:ext cx="0" cy="3591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7AA0F59C-1DCD-477F-A214-4DA5476D28A1}"/>
                  </a:ext>
                </a:extLst>
              </p:cNvPr>
              <p:cNvSpPr/>
              <p:nvPr/>
            </p:nvSpPr>
            <p:spPr>
              <a:xfrm>
                <a:off x="643681" y="1742855"/>
                <a:ext cx="7008108" cy="703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切り捨</m:t>
                    </m:r>
                  </m:oMath>
                </a14:m>
                <a:r>
                  <a:rPr lang="ja-JP" altLang="en-US" sz="2000" dirty="0"/>
                  <a:t>てたときに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ja-JP" altLang="en-US" sz="2000" dirty="0"/>
                  <a:t>を超えないかどうかをチェックする</a:t>
                </a: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7AA0F59C-1DCD-477F-A214-4DA5476D2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1" y="1742855"/>
                <a:ext cx="7008108" cy="703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&quot;禁止&quot;マーク 7">
            <a:extLst>
              <a:ext uri="{FF2B5EF4-FFF2-40B4-BE49-F238E27FC236}">
                <a16:creationId xmlns:a16="http://schemas.microsoft.com/office/drawing/2014/main" id="{40FF96B3-9D14-4041-B3B5-8441514597BB}"/>
              </a:ext>
            </a:extLst>
          </p:cNvPr>
          <p:cNvSpPr/>
          <p:nvPr/>
        </p:nvSpPr>
        <p:spPr>
          <a:xfrm>
            <a:off x="5976077" y="3648662"/>
            <a:ext cx="1491517" cy="1416563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32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1CE1E-C534-4E87-B4A0-F499BD59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数学的に求める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7F47D5-10FC-4F20-A8DB-E68C60291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以上より、次の方法で求める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br>
                  <a:rPr kumimoji="1" lang="en-US" altLang="ja-JP" dirty="0"/>
                </a:br>
                <a:r>
                  <a:rPr kumimoji="1" lang="ja-JP" altLang="en-US" dirty="0"/>
                  <a:t>なら </a:t>
                </a:r>
                <a:r>
                  <a:rPr kumimoji="1" lang="en-US" altLang="ja-JP" dirty="0"/>
                  <a:t>x = -(</a:t>
                </a:r>
                <a:r>
                  <a:rPr kumimoji="1" lang="en-US" altLang="ja-JP" dirty="0" err="1"/>
                  <a:t>N+t</a:t>
                </a:r>
                <a:r>
                  <a:rPr kumimoji="1" lang="en-US" altLang="ja-JP" dirty="0"/>
                  <a:t>)/5, </a:t>
                </a:r>
                <a:r>
                  <a:rPr kumimoji="1" lang="ja-JP" altLang="en-US" dirty="0"/>
                  <a:t>そうでなければ</a:t>
                </a:r>
                <a:r>
                  <a:rPr kumimoji="1" lang="en-US" altLang="ja-JP" dirty="0"/>
                  <a:t>x = -t/4</a:t>
                </a:r>
                <a:r>
                  <a:rPr kumimoji="1" lang="ja-JP" altLang="en-US" dirty="0"/>
                  <a:t>とする</a:t>
                </a:r>
                <a:r>
                  <a:rPr kumimoji="1" lang="en-US" altLang="ja-JP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f>
                      <m:f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ja-JP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≤−2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kumimoji="1" lang="en-US" altLang="ja-JP" dirty="0"/>
                </a:br>
                <a:r>
                  <a:rPr kumimoji="1" lang="ja-JP" altLang="en-US" dirty="0"/>
                  <a:t>かつ</a:t>
                </a:r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≧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なら</a:t>
                </a:r>
                <a:r>
                  <a:rPr kumimoji="1" lang="en-US" altLang="ja-JP" dirty="0"/>
                  <a:t>, </a:t>
                </a:r>
                <a:r>
                  <a:rPr kumimoji="1" lang="en-US" altLang="ja-JP" dirty="0" err="1"/>
                  <a:t>i</a:t>
                </a:r>
                <a:r>
                  <a:rPr kumimoji="1" lang="en-US" altLang="ja-JP" dirty="0"/>
                  <a:t>, j, k</a:t>
                </a:r>
                <a:r>
                  <a:rPr kumimoji="1" lang="ja-JP" altLang="en-US" dirty="0"/>
                  <a:t>を計算して出力</a:t>
                </a:r>
                <a:r>
                  <a:rPr kumimoji="1" lang="en-US" altLang="ja-JP" dirty="0"/>
                  <a:t>.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そうでなければ</a:t>
                </a:r>
                <a:r>
                  <a:rPr kumimoji="1" lang="en-US" altLang="ja-JP" dirty="0"/>
                  <a:t>-1</a:t>
                </a:r>
                <a:r>
                  <a:rPr kumimoji="1" lang="ja-JP" altLang="en-US" dirty="0"/>
                  <a:t>を出力</a:t>
                </a:r>
                <a:r>
                  <a:rPr kumimoji="1" lang="en-US" altLang="ja-JP" dirty="0"/>
                  <a:t>.</a:t>
                </a:r>
              </a:p>
              <a:p>
                <a:r>
                  <a:rPr lang="ja-JP" altLang="en-US" dirty="0"/>
                  <a:t>計算量は</a:t>
                </a:r>
                <a:r>
                  <a:rPr lang="en-US" altLang="ja-JP" dirty="0"/>
                  <a:t>O(1)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7F47D5-10FC-4F20-A8DB-E68C60291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118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FABB72-7ECA-4557-8FF7-F2754E2F7588}"/>
              </a:ext>
            </a:extLst>
          </p:cNvPr>
          <p:cNvSpPr/>
          <p:nvPr/>
        </p:nvSpPr>
        <p:spPr>
          <a:xfrm>
            <a:off x="387246" y="117693"/>
            <a:ext cx="683801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N, Y;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 &gt;&gt; Y;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t = Y/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- N;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(t &gt;=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*N) x = -(N + t) /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x = -t /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(t &gt;=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*x &lt;=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*t)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*x + t;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j =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*x -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*t;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k = N -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- j;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j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k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"-1 -1 -1"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9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CDCB1E-B015-4711-A127-D5FB3BDDEEBA}"/>
              </a:ext>
            </a:extLst>
          </p:cNvPr>
          <p:cNvSpPr/>
          <p:nvPr/>
        </p:nvSpPr>
        <p:spPr>
          <a:xfrm>
            <a:off x="1701385" y="322289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20</a:t>
            </a:r>
            <a:endParaRPr kumimoji="1" lang="ja-JP" altLang="en-US" sz="4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61C382-9CF4-413F-8896-63B5BF5A465E}"/>
              </a:ext>
            </a:extLst>
          </p:cNvPr>
          <p:cNvSpPr/>
          <p:nvPr/>
        </p:nvSpPr>
        <p:spPr>
          <a:xfrm>
            <a:off x="3217890" y="322289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04C9617-6C9F-416C-9899-979DA3006FFB}"/>
              </a:ext>
            </a:extLst>
          </p:cNvPr>
          <p:cNvSpPr/>
          <p:nvPr/>
        </p:nvSpPr>
        <p:spPr>
          <a:xfrm>
            <a:off x="4696919" y="322289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12</a:t>
            </a:r>
            <a:endParaRPr kumimoji="1" lang="ja-JP" altLang="en-US" sz="4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83729-AE53-469C-9DA6-E20E40AECBD2}"/>
              </a:ext>
            </a:extLst>
          </p:cNvPr>
          <p:cNvSpPr/>
          <p:nvPr/>
        </p:nvSpPr>
        <p:spPr>
          <a:xfrm>
            <a:off x="6243404" y="322289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E83190-5FA9-49FD-8D04-2207503AE478}"/>
              </a:ext>
            </a:extLst>
          </p:cNvPr>
          <p:cNvSpPr/>
          <p:nvPr/>
        </p:nvSpPr>
        <p:spPr>
          <a:xfrm>
            <a:off x="7789889" y="322289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4</a:t>
            </a:r>
            <a:endParaRPr kumimoji="1" lang="ja-JP" altLang="en-US" sz="4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6050F9-54A1-4849-B173-B0604E94F15A}"/>
              </a:ext>
            </a:extLst>
          </p:cNvPr>
          <p:cNvSpPr/>
          <p:nvPr/>
        </p:nvSpPr>
        <p:spPr>
          <a:xfrm>
            <a:off x="9461292" y="322289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6</a:t>
            </a:r>
            <a:endParaRPr kumimoji="1" lang="ja-JP" altLang="en-US" sz="4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149858-0F7C-475E-B253-CDB8EEE97CD4}"/>
              </a:ext>
            </a:extLst>
          </p:cNvPr>
          <p:cNvSpPr/>
          <p:nvPr/>
        </p:nvSpPr>
        <p:spPr>
          <a:xfrm>
            <a:off x="1701385" y="3245371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20</a:t>
            </a:r>
            <a:endParaRPr kumimoji="1" lang="ja-JP" altLang="en-US" sz="40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05F6AC-BA78-4D1E-8844-1D240E26BE88}"/>
              </a:ext>
            </a:extLst>
          </p:cNvPr>
          <p:cNvSpPr/>
          <p:nvPr/>
        </p:nvSpPr>
        <p:spPr>
          <a:xfrm>
            <a:off x="4745637" y="3245371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62E22D-1325-4CB8-B76F-0228AF775041}"/>
              </a:ext>
            </a:extLst>
          </p:cNvPr>
          <p:cNvSpPr/>
          <p:nvPr/>
        </p:nvSpPr>
        <p:spPr>
          <a:xfrm>
            <a:off x="3247870" y="3245371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12</a:t>
            </a:r>
            <a:endParaRPr kumimoji="1" lang="ja-JP" altLang="en-US" sz="4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7E46A95-B313-45A4-BC24-A7367127C02F}"/>
              </a:ext>
            </a:extLst>
          </p:cNvPr>
          <p:cNvSpPr/>
          <p:nvPr/>
        </p:nvSpPr>
        <p:spPr>
          <a:xfrm>
            <a:off x="6243404" y="3245371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8</a:t>
            </a:r>
            <a:endParaRPr kumimoji="1" lang="ja-JP" altLang="en-US" sz="40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F35D1B6-42A0-41C2-8962-B0E3106DFDFA}"/>
              </a:ext>
            </a:extLst>
          </p:cNvPr>
          <p:cNvSpPr/>
          <p:nvPr/>
        </p:nvSpPr>
        <p:spPr>
          <a:xfrm>
            <a:off x="9508760" y="3245371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4</a:t>
            </a:r>
            <a:endParaRPr kumimoji="1" lang="ja-JP" altLang="en-US" sz="40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A2C0709-A3B2-4EED-81A2-3882AF415D10}"/>
              </a:ext>
            </a:extLst>
          </p:cNvPr>
          <p:cNvSpPr/>
          <p:nvPr/>
        </p:nvSpPr>
        <p:spPr>
          <a:xfrm>
            <a:off x="7789889" y="3245371"/>
            <a:ext cx="1004340" cy="1176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6</a:t>
            </a:r>
            <a:endParaRPr kumimoji="1" lang="ja-JP" altLang="en-US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25BA8F-6043-4A2C-9055-ABE872F2E96C}"/>
              </a:ext>
            </a:extLst>
          </p:cNvPr>
          <p:cNvSpPr txBox="1"/>
          <p:nvPr/>
        </p:nvSpPr>
        <p:spPr>
          <a:xfrm>
            <a:off x="1599332" y="4594486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Alice</a:t>
            </a:r>
            <a:endParaRPr kumimoji="1" lang="ja-JP" altLang="en-US" sz="3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369DA6-19A1-40D2-A0FA-AC40BAB79D12}"/>
              </a:ext>
            </a:extLst>
          </p:cNvPr>
          <p:cNvSpPr txBox="1"/>
          <p:nvPr/>
        </p:nvSpPr>
        <p:spPr>
          <a:xfrm>
            <a:off x="4643584" y="4594485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Alice</a:t>
            </a:r>
            <a:endParaRPr kumimoji="1"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026C2C6-A48D-4971-B367-2CB6A4C7EFB9}"/>
              </a:ext>
            </a:extLst>
          </p:cNvPr>
          <p:cNvSpPr txBox="1"/>
          <p:nvPr/>
        </p:nvSpPr>
        <p:spPr>
          <a:xfrm>
            <a:off x="7738862" y="4594484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Alice</a:t>
            </a:r>
            <a:endParaRPr kumimoji="1" lang="ja-JP" altLang="en-US" sz="3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EC9435-E76B-431D-AF43-9970ED6DFE0B}"/>
              </a:ext>
            </a:extLst>
          </p:cNvPr>
          <p:cNvSpPr txBox="1"/>
          <p:nvPr/>
        </p:nvSpPr>
        <p:spPr>
          <a:xfrm>
            <a:off x="3253425" y="4596984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Bob</a:t>
            </a:r>
            <a:endParaRPr kumimoji="1" lang="ja-JP" altLang="en-US" sz="3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4EC7F5-CF07-45AA-99F8-364F7297B71D}"/>
              </a:ext>
            </a:extLst>
          </p:cNvPr>
          <p:cNvSpPr txBox="1"/>
          <p:nvPr/>
        </p:nvSpPr>
        <p:spPr>
          <a:xfrm>
            <a:off x="9508760" y="4594485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Bob</a:t>
            </a:r>
            <a:endParaRPr kumimoji="1" lang="ja-JP" altLang="en-US" sz="3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74AE19-66C1-4DD3-A008-746A0A3DB92E}"/>
              </a:ext>
            </a:extLst>
          </p:cNvPr>
          <p:cNvSpPr txBox="1"/>
          <p:nvPr/>
        </p:nvSpPr>
        <p:spPr>
          <a:xfrm>
            <a:off x="6278939" y="4594484"/>
            <a:ext cx="9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Bob</a:t>
            </a:r>
            <a:endParaRPr kumimoji="1" lang="ja-JP" altLang="en-US" sz="3200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29BCA7EA-6B76-49CF-B37A-98733711F9C0}"/>
              </a:ext>
            </a:extLst>
          </p:cNvPr>
          <p:cNvSpPr/>
          <p:nvPr/>
        </p:nvSpPr>
        <p:spPr>
          <a:xfrm>
            <a:off x="5628807" y="1907499"/>
            <a:ext cx="809469" cy="9968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646A1F-FA0D-41D9-A75A-FB08B681A716}"/>
              </a:ext>
            </a:extLst>
          </p:cNvPr>
          <p:cNvSpPr txBox="1"/>
          <p:nvPr/>
        </p:nvSpPr>
        <p:spPr>
          <a:xfrm>
            <a:off x="6843010" y="201825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降順ソート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18DDBC-0795-4236-A5C6-DAA94EF26BE8}"/>
              </a:ext>
            </a:extLst>
          </p:cNvPr>
          <p:cNvSpPr txBox="1"/>
          <p:nvPr/>
        </p:nvSpPr>
        <p:spPr>
          <a:xfrm>
            <a:off x="931330" y="5522759"/>
            <a:ext cx="5312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Alice</a:t>
            </a:r>
            <a:r>
              <a:rPr kumimoji="1" lang="ja-JP" altLang="en-US" sz="2800" dirty="0"/>
              <a:t>の総和</a:t>
            </a:r>
            <a:r>
              <a:rPr kumimoji="1" lang="en-US" altLang="ja-JP" sz="2800" dirty="0"/>
              <a:t>: 20 + 8 + 16 = 44</a:t>
            </a:r>
          </a:p>
          <a:p>
            <a:r>
              <a:rPr lang="en-US" altLang="ja-JP" sz="2800" dirty="0"/>
              <a:t>Bob</a:t>
            </a:r>
            <a:r>
              <a:rPr lang="ja-JP" altLang="en-US" sz="2800" dirty="0"/>
              <a:t>の総和 </a:t>
            </a:r>
            <a:r>
              <a:rPr lang="en-US" altLang="ja-JP" sz="2800" dirty="0"/>
              <a:t>: 12 + 8 + 4 = 24</a:t>
            </a:r>
            <a:endParaRPr kumimoji="1" lang="ja-JP" altLang="en-US" sz="2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33A5C5-DCED-4AA0-8096-73E072976440}"/>
              </a:ext>
            </a:extLst>
          </p:cNvPr>
          <p:cNvSpPr txBox="1"/>
          <p:nvPr/>
        </p:nvSpPr>
        <p:spPr>
          <a:xfrm>
            <a:off x="7443220" y="5705671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44 – 24 = </a:t>
            </a:r>
            <a:r>
              <a:rPr kumimoji="1" lang="en-US" altLang="ja-JP" sz="3200" b="1" dirty="0"/>
              <a:t>20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246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C7B99-F6BF-4CCE-A8F0-5A1F8307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ABC088_B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B1494-1E29-4B91-92F0-599AE13E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数字を</a:t>
            </a:r>
            <a:r>
              <a:rPr lang="ja-JP" altLang="en-US" dirty="0"/>
              <a:t>配列</a:t>
            </a:r>
            <a:r>
              <a:rPr lang="en-US" altLang="ja-JP" dirty="0"/>
              <a:t>(vector)</a:t>
            </a:r>
            <a:r>
              <a:rPr kumimoji="1" lang="ja-JP" altLang="en-US" dirty="0"/>
              <a:t>に突っ込む</a:t>
            </a:r>
            <a:endParaRPr kumimoji="1" lang="en-US" altLang="ja-JP" dirty="0"/>
          </a:p>
          <a:p>
            <a:r>
              <a:rPr lang="ja-JP" altLang="en-US" dirty="0"/>
              <a:t>引数に</a:t>
            </a:r>
            <a:r>
              <a:rPr lang="en-US" altLang="ja-JP" dirty="0"/>
              <a:t>greater</a:t>
            </a:r>
            <a:r>
              <a:rPr lang="ja-JP" altLang="en-US" dirty="0"/>
              <a:t>を付けて</a:t>
            </a:r>
            <a:r>
              <a:rPr lang="en-US" altLang="ja-JP" dirty="0"/>
              <a:t>sort</a:t>
            </a:r>
          </a:p>
          <a:p>
            <a:r>
              <a:rPr lang="ja-JP" altLang="en-US" dirty="0"/>
              <a:t>偶数番目</a:t>
            </a:r>
            <a:r>
              <a:rPr lang="en-US" altLang="ja-JP" dirty="0"/>
              <a:t>, </a:t>
            </a:r>
            <a:r>
              <a:rPr lang="ja-JP" altLang="en-US" dirty="0"/>
              <a:t>奇数番目をそれぞれ足し合わせていく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偶数番目の和</a:t>
            </a:r>
            <a:r>
              <a:rPr lang="en-US" altLang="ja-JP" dirty="0"/>
              <a:t>) – (</a:t>
            </a:r>
            <a:r>
              <a:rPr lang="ja-JP" altLang="en-US" dirty="0"/>
              <a:t>奇数番目の和</a:t>
            </a:r>
            <a:r>
              <a:rPr lang="en-US" altLang="ja-JP" dirty="0"/>
              <a:t>)</a:t>
            </a:r>
            <a:r>
              <a:rPr lang="ja-JP" altLang="en-US" dirty="0"/>
              <a:t>を出力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14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84949B-E697-4B98-B88C-C1AC1FA3DD97}"/>
              </a:ext>
            </a:extLst>
          </p:cNvPr>
          <p:cNvSpPr/>
          <p:nvPr/>
        </p:nvSpPr>
        <p:spPr>
          <a:xfrm>
            <a:off x="769495" y="58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altLang="ja-JP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altLang="ja-JP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 a(N);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&gt;&gt;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a.begin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a.end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(), greater&lt;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Alice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Bob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) Alice +=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Bob += a[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&lt;&lt; (Alice - Bob) &lt;&lt; </a:t>
            </a:r>
            <a:r>
              <a:rPr lang="en-US" altLang="ja-JP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54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AB722-9F2A-45FA-8314-19BD75B4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4A9FEE-7CF7-4320-8EB7-AF7599E8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ソートしたあと配列</a:t>
            </a:r>
            <a:r>
              <a:rPr kumimoji="1" lang="en-US" altLang="ja-JP" dirty="0"/>
              <a:t>(vector)</a:t>
            </a:r>
            <a:r>
              <a:rPr lang="ja-JP" altLang="en-US" dirty="0"/>
              <a:t>を上から探索</a:t>
            </a:r>
            <a:endParaRPr lang="en-US" altLang="ja-JP" dirty="0"/>
          </a:p>
          <a:p>
            <a:r>
              <a:rPr lang="ja-JP" altLang="en-US" dirty="0"/>
              <a:t>前と数字が異なったら</a:t>
            </a:r>
            <a:r>
              <a:rPr lang="en-US" altLang="ja-JP" dirty="0" err="1"/>
              <a:t>cnt</a:t>
            </a:r>
            <a:r>
              <a:rPr lang="en-US" altLang="ja-JP" dirty="0"/>
              <a:t>++</a:t>
            </a:r>
          </a:p>
          <a:p>
            <a:r>
              <a:rPr kumimoji="1" lang="en-US" altLang="ja-JP" dirty="0" err="1"/>
              <a:t>cnt</a:t>
            </a:r>
            <a:r>
              <a:rPr kumimoji="1" lang="ja-JP" altLang="en-US"/>
              <a:t>を出力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0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028DE00-A32F-4ADD-859B-2AB0587C87C6}"/>
              </a:ext>
            </a:extLst>
          </p:cNvPr>
          <p:cNvGrpSpPr/>
          <p:nvPr/>
        </p:nvGrpSpPr>
        <p:grpSpPr>
          <a:xfrm>
            <a:off x="1199214" y="981855"/>
            <a:ext cx="9720000" cy="1080000"/>
            <a:chOff x="1199214" y="981855"/>
            <a:chExt cx="9720000" cy="1080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7A7FF01-3817-4143-BCA8-0B2AC481DCC0}"/>
                </a:ext>
              </a:extLst>
            </p:cNvPr>
            <p:cNvSpPr/>
            <p:nvPr/>
          </p:nvSpPr>
          <p:spPr>
            <a:xfrm>
              <a:off x="119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B4487D1-FBCF-4710-B252-F7EEDAA9D721}"/>
                </a:ext>
              </a:extLst>
            </p:cNvPr>
            <p:cNvSpPr/>
            <p:nvPr/>
          </p:nvSpPr>
          <p:spPr>
            <a:xfrm>
              <a:off x="227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C571F0D-9FF2-44E8-80E3-DB562F2D651A}"/>
                </a:ext>
              </a:extLst>
            </p:cNvPr>
            <p:cNvSpPr/>
            <p:nvPr/>
          </p:nvSpPr>
          <p:spPr>
            <a:xfrm>
              <a:off x="335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8B84BB8-1AF3-426A-A7CB-E2D84A1B36B7}"/>
                </a:ext>
              </a:extLst>
            </p:cNvPr>
            <p:cNvSpPr/>
            <p:nvPr/>
          </p:nvSpPr>
          <p:spPr>
            <a:xfrm>
              <a:off x="443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AC56D9E-030E-4AAB-BE59-1ED4599E296A}"/>
                </a:ext>
              </a:extLst>
            </p:cNvPr>
            <p:cNvSpPr/>
            <p:nvPr/>
          </p:nvSpPr>
          <p:spPr>
            <a:xfrm>
              <a:off x="551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A4A9311-8511-4BA0-9F0D-07D80E36682E}"/>
                </a:ext>
              </a:extLst>
            </p:cNvPr>
            <p:cNvSpPr/>
            <p:nvPr/>
          </p:nvSpPr>
          <p:spPr>
            <a:xfrm>
              <a:off x="659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645C80A-A1F3-4716-AE35-12E897CCE9EE}"/>
                </a:ext>
              </a:extLst>
            </p:cNvPr>
            <p:cNvSpPr/>
            <p:nvPr/>
          </p:nvSpPr>
          <p:spPr>
            <a:xfrm>
              <a:off x="767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D392425-DFB7-4536-908E-46251D5F462D}"/>
                </a:ext>
              </a:extLst>
            </p:cNvPr>
            <p:cNvSpPr/>
            <p:nvPr/>
          </p:nvSpPr>
          <p:spPr>
            <a:xfrm>
              <a:off x="875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D6D0478-2041-4D11-AA20-EF5E8EB8D072}"/>
                </a:ext>
              </a:extLst>
            </p:cNvPr>
            <p:cNvSpPr/>
            <p:nvPr/>
          </p:nvSpPr>
          <p:spPr>
            <a:xfrm>
              <a:off x="9839214" y="981855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3ECE11D-634F-4B0F-9DBB-2318B0CD521A}"/>
              </a:ext>
            </a:extLst>
          </p:cNvPr>
          <p:cNvGrpSpPr/>
          <p:nvPr/>
        </p:nvGrpSpPr>
        <p:grpSpPr>
          <a:xfrm>
            <a:off x="1199214" y="3940741"/>
            <a:ext cx="9720000" cy="1080000"/>
            <a:chOff x="1199214" y="3015521"/>
            <a:chExt cx="9720000" cy="108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01D5AB9-CCCE-4F15-A431-726282A109B0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7F23FFA9-AB95-4FBF-9110-1502A6514B74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ADD74BE-9604-47C3-B5AF-28088263FD41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46317AB-CFB4-4909-B53B-C233D8D858C1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97E5318-115D-4BAD-808C-2826C9139442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77D5FB7-7BF1-472C-84C3-996467CD465C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704EA17-8C47-408E-BDCC-C5059172BA41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E10438-FBC3-45C3-A8C0-1F4B158994B1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B42703-AD14-4112-BBE2-B6E2F1989FB0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sp>
        <p:nvSpPr>
          <p:cNvPr id="22" name="矢印: 下 21">
            <a:extLst>
              <a:ext uri="{FF2B5EF4-FFF2-40B4-BE49-F238E27FC236}">
                <a16:creationId xmlns:a16="http://schemas.microsoft.com/office/drawing/2014/main" id="{BD3C5543-566F-4419-892C-0A7025D373C2}"/>
              </a:ext>
            </a:extLst>
          </p:cNvPr>
          <p:cNvSpPr/>
          <p:nvPr/>
        </p:nvSpPr>
        <p:spPr>
          <a:xfrm>
            <a:off x="5628807" y="2511078"/>
            <a:ext cx="809469" cy="9968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35CB23-DAEC-433A-A771-E9F6AE2CC7DB}"/>
              </a:ext>
            </a:extLst>
          </p:cNvPr>
          <p:cNvSpPr txBox="1"/>
          <p:nvPr/>
        </p:nvSpPr>
        <p:spPr>
          <a:xfrm>
            <a:off x="6843010" y="262183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降順ソート</a:t>
            </a:r>
          </a:p>
        </p:txBody>
      </p:sp>
    </p:spTree>
    <p:extLst>
      <p:ext uri="{BB962C8B-B14F-4D97-AF65-F5344CB8AC3E}">
        <p14:creationId xmlns:p14="http://schemas.microsoft.com/office/powerpoint/2010/main" val="377998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2647E9E-B771-40C4-A597-F0246069A68E}"/>
              </a:ext>
            </a:extLst>
          </p:cNvPr>
          <p:cNvGrpSpPr/>
          <p:nvPr/>
        </p:nvGrpSpPr>
        <p:grpSpPr>
          <a:xfrm>
            <a:off x="1199214" y="785312"/>
            <a:ext cx="9720000" cy="1080000"/>
            <a:chOff x="1199214" y="3015521"/>
            <a:chExt cx="9720000" cy="1080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537E75D-B295-40DA-901E-F59DDD6453F4}"/>
                </a:ext>
              </a:extLst>
            </p:cNvPr>
            <p:cNvSpPr/>
            <p:nvPr/>
          </p:nvSpPr>
          <p:spPr>
            <a:xfrm>
              <a:off x="11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CC81A4-E786-491D-8FC4-1DE105A1D081}"/>
                </a:ext>
              </a:extLst>
            </p:cNvPr>
            <p:cNvSpPr/>
            <p:nvPr/>
          </p:nvSpPr>
          <p:spPr>
            <a:xfrm>
              <a:off x="22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E4033A7-F497-429B-A171-6372C31230FA}"/>
                </a:ext>
              </a:extLst>
            </p:cNvPr>
            <p:cNvSpPr/>
            <p:nvPr/>
          </p:nvSpPr>
          <p:spPr>
            <a:xfrm>
              <a:off x="33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1</a:t>
              </a:r>
              <a:endParaRPr kumimoji="1" lang="ja-JP" altLang="en-US" sz="40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C599B36-3910-4436-9E37-3BB67616EE40}"/>
                </a:ext>
              </a:extLst>
            </p:cNvPr>
            <p:cNvSpPr/>
            <p:nvPr/>
          </p:nvSpPr>
          <p:spPr>
            <a:xfrm>
              <a:off x="44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6E5B683-1481-4D13-A9FA-0B6403802075}"/>
                </a:ext>
              </a:extLst>
            </p:cNvPr>
            <p:cNvSpPr/>
            <p:nvPr/>
          </p:nvSpPr>
          <p:spPr>
            <a:xfrm>
              <a:off x="551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2</a:t>
              </a:r>
              <a:endParaRPr kumimoji="1" lang="ja-JP" altLang="en-US" sz="40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F94FAF3-25F1-42D5-9466-30BE5EB437E7}"/>
                </a:ext>
              </a:extLst>
            </p:cNvPr>
            <p:cNvSpPr/>
            <p:nvPr/>
          </p:nvSpPr>
          <p:spPr>
            <a:xfrm>
              <a:off x="659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6076C60-C96B-427C-91F2-5118AEB10995}"/>
                </a:ext>
              </a:extLst>
            </p:cNvPr>
            <p:cNvSpPr/>
            <p:nvPr/>
          </p:nvSpPr>
          <p:spPr>
            <a:xfrm>
              <a:off x="767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5E3296C-57C4-4312-B920-7063E2967F63}"/>
                </a:ext>
              </a:extLst>
            </p:cNvPr>
            <p:cNvSpPr/>
            <p:nvPr/>
          </p:nvSpPr>
          <p:spPr>
            <a:xfrm>
              <a:off x="875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3</a:t>
              </a:r>
              <a:endParaRPr kumimoji="1" lang="ja-JP" altLang="en-US" sz="4000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703F23-386E-4955-B665-EF31BBF87A48}"/>
                </a:ext>
              </a:extLst>
            </p:cNvPr>
            <p:cNvSpPr/>
            <p:nvPr/>
          </p:nvSpPr>
          <p:spPr>
            <a:xfrm>
              <a:off x="9839214" y="3015521"/>
              <a:ext cx="1080000" cy="108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3</a:t>
              </a:r>
              <a:endParaRPr kumimoji="1" lang="ja-JP" altLang="en-US" sz="4000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E2C8AD-AE33-4276-91EE-D5F337B4A7C0}"/>
              </a:ext>
            </a:extLst>
          </p:cNvPr>
          <p:cNvSpPr txBox="1"/>
          <p:nvPr/>
        </p:nvSpPr>
        <p:spPr>
          <a:xfrm>
            <a:off x="9052940" y="4339652"/>
            <a:ext cx="1866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err="1"/>
              <a:t>cnt</a:t>
            </a:r>
            <a:r>
              <a:rPr kumimoji="1" lang="en-US" altLang="ja-JP" sz="4400" dirty="0"/>
              <a:t> : 1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43CBB5-AFA5-435B-BD66-0FFDE1DA1E86}"/>
              </a:ext>
            </a:extLst>
          </p:cNvPr>
          <p:cNvSpPr txBox="1"/>
          <p:nvPr/>
        </p:nvSpPr>
        <p:spPr>
          <a:xfrm>
            <a:off x="1199214" y="4247318"/>
            <a:ext cx="3372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で初期化しておく</a:t>
            </a:r>
            <a:endParaRPr kumimoji="1" lang="en-US" altLang="ja-JP" sz="2800" dirty="0"/>
          </a:p>
          <a:p>
            <a:r>
              <a:rPr lang="ja-JP" altLang="en-US" sz="2800" dirty="0"/>
              <a:t>添え字</a:t>
            </a:r>
            <a:r>
              <a:rPr lang="en-US" altLang="ja-JP" sz="2800" dirty="0"/>
              <a:t>1</a:t>
            </a:r>
            <a:r>
              <a:rPr lang="ja-JP" altLang="en-US" sz="2800" dirty="0"/>
              <a:t>から始める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443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1165</Words>
  <Application>Microsoft Office PowerPoint</Application>
  <PresentationFormat>ワイド画面</PresentationFormat>
  <Paragraphs>371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ＭＳ Ｐゴシック</vt:lpstr>
      <vt:lpstr>游ゴシック</vt:lpstr>
      <vt:lpstr>游ゴシック Light</vt:lpstr>
      <vt:lpstr>Arial</vt:lpstr>
      <vt:lpstr>Cambria Math</vt:lpstr>
      <vt:lpstr>Consolas</vt:lpstr>
      <vt:lpstr>Wingdings</vt:lpstr>
      <vt:lpstr>Office テーマ</vt:lpstr>
      <vt:lpstr>第3回 演習 解答</vt:lpstr>
      <vt:lpstr>演習(1)</vt:lpstr>
      <vt:lpstr>ABC088_B</vt:lpstr>
      <vt:lpstr>PowerPoint プレゼンテーション</vt:lpstr>
      <vt:lpstr>ABC088_B</vt:lpstr>
      <vt:lpstr>PowerPoint プレゼンテーション</vt:lpstr>
      <vt:lpstr>数の種類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数の重複を取り除く(おまけ)</vt:lpstr>
      <vt:lpstr>数の重複を取り除く(おまけ)</vt:lpstr>
      <vt:lpstr>数の重複を取り除く(おまけ)</vt:lpstr>
      <vt:lpstr>数の重複を取り除く</vt:lpstr>
      <vt:lpstr>数の重複を取り除く</vt:lpstr>
      <vt:lpstr>数の重複を取り除く</vt:lpstr>
      <vt:lpstr>演習(2)</vt:lpstr>
      <vt:lpstr>ABC085_C</vt:lpstr>
      <vt:lpstr>ABC085_C</vt:lpstr>
      <vt:lpstr>PowerPoint プレゼンテーション</vt:lpstr>
      <vt:lpstr>ABC085_C</vt:lpstr>
      <vt:lpstr>PowerPoint プレゼンテーション</vt:lpstr>
      <vt:lpstr>数学的に求める方法</vt:lpstr>
      <vt:lpstr>数学的に求める方法</vt:lpstr>
      <vt:lpstr>数学的に求める方法</vt:lpstr>
      <vt:lpstr>数学的に求める方法</vt:lpstr>
      <vt:lpstr>数学的に求める方法</vt:lpstr>
      <vt:lpstr>数学的に求める方法</vt:lpstr>
      <vt:lpstr>数学的に求める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r.yamamoto.032</dc:creator>
  <cp:lastModifiedBy>r.yamamoto.032</cp:lastModifiedBy>
  <cp:revision>91</cp:revision>
  <dcterms:created xsi:type="dcterms:W3CDTF">2018-10-17T00:35:55Z</dcterms:created>
  <dcterms:modified xsi:type="dcterms:W3CDTF">2018-10-17T13:24:56Z</dcterms:modified>
</cp:coreProperties>
</file>