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33" r:id="rId3"/>
    <p:sldId id="293" r:id="rId4"/>
    <p:sldId id="294" r:id="rId5"/>
    <p:sldId id="295" r:id="rId6"/>
    <p:sldId id="296" r:id="rId7"/>
    <p:sldId id="297" r:id="rId8"/>
    <p:sldId id="289" r:id="rId9"/>
    <p:sldId id="282" r:id="rId10"/>
    <p:sldId id="283" r:id="rId11"/>
    <p:sldId id="309" r:id="rId12"/>
    <p:sldId id="284" r:id="rId13"/>
    <p:sldId id="285" r:id="rId14"/>
    <p:sldId id="286" r:id="rId15"/>
    <p:sldId id="288" r:id="rId16"/>
    <p:sldId id="287" r:id="rId17"/>
    <p:sldId id="310" r:id="rId18"/>
    <p:sldId id="312" r:id="rId19"/>
    <p:sldId id="280" r:id="rId20"/>
    <p:sldId id="281" r:id="rId21"/>
    <p:sldId id="290" r:id="rId22"/>
    <p:sldId id="291" r:id="rId23"/>
    <p:sldId id="292" r:id="rId24"/>
    <p:sldId id="340" r:id="rId25"/>
    <p:sldId id="341" r:id="rId26"/>
    <p:sldId id="339" r:id="rId27"/>
    <p:sldId id="331" r:id="rId28"/>
    <p:sldId id="332" r:id="rId29"/>
    <p:sldId id="298" r:id="rId30"/>
    <p:sldId id="299" r:id="rId31"/>
    <p:sldId id="311" r:id="rId32"/>
    <p:sldId id="313" r:id="rId33"/>
    <p:sldId id="323" r:id="rId34"/>
    <p:sldId id="330" r:id="rId35"/>
    <p:sldId id="337" r:id="rId36"/>
    <p:sldId id="356" r:id="rId37"/>
    <p:sldId id="353" r:id="rId38"/>
    <p:sldId id="354" r:id="rId39"/>
    <p:sldId id="355" r:id="rId40"/>
    <p:sldId id="360" r:id="rId41"/>
    <p:sldId id="314" r:id="rId42"/>
    <p:sldId id="318" r:id="rId43"/>
    <p:sldId id="319" r:id="rId44"/>
    <p:sldId id="320" r:id="rId45"/>
    <p:sldId id="322" r:id="rId46"/>
    <p:sldId id="325" r:id="rId47"/>
    <p:sldId id="326" r:id="rId48"/>
    <p:sldId id="327" r:id="rId49"/>
    <p:sldId id="329" r:id="rId50"/>
    <p:sldId id="321" r:id="rId51"/>
    <p:sldId id="328" r:id="rId52"/>
    <p:sldId id="338" r:id="rId5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94660"/>
  </p:normalViewPr>
  <p:slideViewPr>
    <p:cSldViewPr snapToGrid="0">
      <p:cViewPr varScale="1">
        <p:scale>
          <a:sx n="60" d="100"/>
          <a:sy n="60" d="100"/>
        </p:scale>
        <p:origin x="996"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35B7C5-96DC-4CC4-8106-A0DB55F71422}" type="datetimeFigureOut">
              <a:rPr kumimoji="1" lang="ja-JP" altLang="en-US" smtClean="0"/>
              <a:t>2018/10/17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76E714-360D-45EC-AD07-F7276CB6B020}" type="slidenum">
              <a:rPr kumimoji="1" lang="ja-JP" altLang="en-US" smtClean="0"/>
              <a:t>‹#›</a:t>
            </a:fld>
            <a:endParaRPr kumimoji="1" lang="ja-JP" altLang="en-US"/>
          </a:p>
        </p:txBody>
      </p:sp>
    </p:spTree>
    <p:extLst>
      <p:ext uri="{BB962C8B-B14F-4D97-AF65-F5344CB8AC3E}">
        <p14:creationId xmlns:p14="http://schemas.microsoft.com/office/powerpoint/2010/main" val="2630573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6</a:t>
            </a:fld>
            <a:endParaRPr kumimoji="1" lang="ja-JP" altLang="en-US"/>
          </a:p>
        </p:txBody>
      </p:sp>
    </p:spTree>
    <p:extLst>
      <p:ext uri="{BB962C8B-B14F-4D97-AF65-F5344CB8AC3E}">
        <p14:creationId xmlns:p14="http://schemas.microsoft.com/office/powerpoint/2010/main" val="1850852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降順にしたいなら</a:t>
            </a:r>
            <a:r>
              <a:rPr kumimoji="1" lang="en-US" altLang="ja-JP" dirty="0"/>
              <a:t>3</a:t>
            </a:r>
            <a:r>
              <a:rPr kumimoji="1" lang="ja-JP" altLang="en-US" dirty="0"/>
              <a:t>つ目の引数に</a:t>
            </a:r>
            <a:r>
              <a:rPr kumimoji="1" lang="en-US" altLang="ja-JP" dirty="0"/>
              <a:t>greater</a:t>
            </a:r>
            <a:r>
              <a:rPr kumimoji="1" lang="ja-JP" altLang="en-US" dirty="0"/>
              <a:t>を指定する。</a:t>
            </a:r>
            <a:endParaRPr kumimoji="1" lang="en-US" altLang="ja-JP" dirty="0"/>
          </a:p>
          <a:p>
            <a:r>
              <a:rPr kumimoji="1" lang="ja-JP" altLang="en-US" dirty="0"/>
              <a:t>これは大小関係を定義するクラスで、詳しくは僕も知らない。</a:t>
            </a:r>
            <a:endParaRPr kumimoji="1" lang="en-US" altLang="ja-JP" dirty="0"/>
          </a:p>
          <a:p>
            <a:r>
              <a:rPr kumimoji="1" lang="ja-JP" altLang="en-US" dirty="0"/>
              <a:t>多分テンポラリオブジェクトだと思う。</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22</a:t>
            </a:fld>
            <a:endParaRPr kumimoji="1" lang="ja-JP" altLang="en-US"/>
          </a:p>
        </p:txBody>
      </p:sp>
    </p:spTree>
    <p:extLst>
      <p:ext uri="{BB962C8B-B14F-4D97-AF65-F5344CB8AC3E}">
        <p14:creationId xmlns:p14="http://schemas.microsoft.com/office/powerpoint/2010/main" val="3226963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23</a:t>
            </a:fld>
            <a:endParaRPr kumimoji="1" lang="ja-JP" altLang="en-US"/>
          </a:p>
        </p:txBody>
      </p:sp>
    </p:spTree>
    <p:extLst>
      <p:ext uri="{BB962C8B-B14F-4D97-AF65-F5344CB8AC3E}">
        <p14:creationId xmlns:p14="http://schemas.microsoft.com/office/powerpoint/2010/main" val="3313917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vector</a:t>
            </a:r>
            <a:r>
              <a:rPr kumimoji="1" lang="ja-JP" altLang="en-US" dirty="0"/>
              <a:t>ではなく配列を使いたいときに利用する</a:t>
            </a:r>
          </a:p>
        </p:txBody>
      </p:sp>
      <p:sp>
        <p:nvSpPr>
          <p:cNvPr id="4" name="スライド番号プレースホルダー 3"/>
          <p:cNvSpPr>
            <a:spLocks noGrp="1"/>
          </p:cNvSpPr>
          <p:nvPr>
            <p:ph type="sldNum" sz="quarter" idx="5"/>
          </p:nvPr>
        </p:nvSpPr>
        <p:spPr/>
        <p:txBody>
          <a:bodyPr/>
          <a:lstStyle/>
          <a:p>
            <a:fld id="{4E76E714-360D-45EC-AD07-F7276CB6B020}" type="slidenum">
              <a:rPr kumimoji="1" lang="ja-JP" altLang="en-US" smtClean="0"/>
              <a:t>25</a:t>
            </a:fld>
            <a:endParaRPr kumimoji="1" lang="ja-JP" altLang="en-US"/>
          </a:p>
        </p:txBody>
      </p:sp>
    </p:spTree>
    <p:extLst>
      <p:ext uri="{BB962C8B-B14F-4D97-AF65-F5344CB8AC3E}">
        <p14:creationId xmlns:p14="http://schemas.microsoft.com/office/powerpoint/2010/main" val="1023046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29</a:t>
            </a:fld>
            <a:endParaRPr kumimoji="1" lang="ja-JP" altLang="en-US"/>
          </a:p>
        </p:txBody>
      </p:sp>
    </p:spTree>
    <p:extLst>
      <p:ext uri="{BB962C8B-B14F-4D97-AF65-F5344CB8AC3E}">
        <p14:creationId xmlns:p14="http://schemas.microsoft.com/office/powerpoint/2010/main" val="1398499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リファレンス的には</a:t>
            </a:r>
            <a:r>
              <a:rPr kumimoji="1" lang="en-US" altLang="ja-JP" dirty="0"/>
              <a:t>max</a:t>
            </a:r>
            <a:r>
              <a:rPr kumimoji="1" lang="ja-JP" altLang="en-US" dirty="0"/>
              <a:t>と</a:t>
            </a:r>
            <a:r>
              <a:rPr kumimoji="1" lang="en-US" altLang="ja-JP" dirty="0"/>
              <a:t>min</a:t>
            </a:r>
            <a:r>
              <a:rPr kumimoji="1" lang="ja-JP" altLang="en-US" dirty="0"/>
              <a:t>のヘッダは</a:t>
            </a:r>
            <a:r>
              <a:rPr kumimoji="1" lang="en-US" altLang="ja-JP" dirty="0"/>
              <a:t>algorithm</a:t>
            </a:r>
            <a:r>
              <a:rPr kumimoji="1" lang="ja-JP" altLang="en-US" dirty="0"/>
              <a:t>となっているが、</a:t>
            </a:r>
            <a:endParaRPr kumimoji="1" lang="en-US" altLang="ja-JP" dirty="0"/>
          </a:p>
          <a:p>
            <a:r>
              <a:rPr kumimoji="1" lang="ja-JP" altLang="en-US" dirty="0"/>
              <a:t>なぜか</a:t>
            </a:r>
            <a:r>
              <a:rPr kumimoji="1" lang="en-US" altLang="ja-JP" dirty="0"/>
              <a:t>algorithm</a:t>
            </a:r>
            <a:r>
              <a:rPr kumimoji="1" lang="ja-JP" altLang="en-US" dirty="0"/>
              <a:t>を</a:t>
            </a:r>
            <a:r>
              <a:rPr kumimoji="1" lang="en-US" altLang="ja-JP" dirty="0"/>
              <a:t>include</a:t>
            </a:r>
            <a:r>
              <a:rPr kumimoji="1" lang="ja-JP" altLang="en-US" dirty="0"/>
              <a:t>しなくても動いた。</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33</a:t>
            </a:fld>
            <a:endParaRPr kumimoji="1" lang="ja-JP" altLang="en-US"/>
          </a:p>
        </p:txBody>
      </p:sp>
    </p:spTree>
    <p:extLst>
      <p:ext uri="{BB962C8B-B14F-4D97-AF65-F5344CB8AC3E}">
        <p14:creationId xmlns:p14="http://schemas.microsoft.com/office/powerpoint/2010/main" val="2138541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res</a:t>
            </a:r>
            <a:r>
              <a:rPr kumimoji="1" lang="ja-JP" altLang="en-US" dirty="0"/>
              <a:t>と</a:t>
            </a:r>
            <a:r>
              <a:rPr kumimoji="1" lang="en-US" altLang="ja-JP" dirty="0"/>
              <a:t>a[</a:t>
            </a:r>
            <a:r>
              <a:rPr kumimoji="1" lang="en-US" altLang="ja-JP" dirty="0" err="1"/>
              <a:t>i</a:t>
            </a:r>
            <a:r>
              <a:rPr kumimoji="1" lang="en-US" altLang="ja-JP" dirty="0"/>
              <a:t>]</a:t>
            </a:r>
            <a:r>
              <a:rPr kumimoji="1" lang="ja-JP" altLang="en-US" dirty="0"/>
              <a:t>の</a:t>
            </a:r>
            <a:r>
              <a:rPr kumimoji="1" lang="en-US" altLang="ja-JP" dirty="0"/>
              <a:t>max</a:t>
            </a:r>
            <a:r>
              <a:rPr kumimoji="1" lang="ja-JP" altLang="en-US" dirty="0"/>
              <a:t>を</a:t>
            </a:r>
            <a:r>
              <a:rPr kumimoji="1" lang="en-US" altLang="ja-JP" dirty="0"/>
              <a:t>res</a:t>
            </a:r>
            <a:r>
              <a:rPr kumimoji="1" lang="ja-JP" altLang="en-US" dirty="0"/>
              <a:t>に入れる、という書き方はよくあるので覚えておくこと。</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34</a:t>
            </a:fld>
            <a:endParaRPr kumimoji="1" lang="ja-JP" altLang="en-US"/>
          </a:p>
        </p:txBody>
      </p:sp>
    </p:spTree>
    <p:extLst>
      <p:ext uri="{BB962C8B-B14F-4D97-AF65-F5344CB8AC3E}">
        <p14:creationId xmlns:p14="http://schemas.microsoft.com/office/powerpoint/2010/main" val="1531981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プログラムでどの程度時間がかかるかを見積もることは大事。</a:t>
            </a:r>
            <a:endParaRPr kumimoji="1" lang="en-US" altLang="ja-JP" dirty="0"/>
          </a:p>
          <a:p>
            <a:r>
              <a:rPr kumimoji="1" lang="ja-JP" altLang="en-US" dirty="0"/>
              <a:t>例えば、どんなに正確に答えを出せるアルゴリズムでも、答えを出すのに</a:t>
            </a:r>
            <a:r>
              <a:rPr kumimoji="1" lang="en-US" altLang="ja-JP" dirty="0"/>
              <a:t>1</a:t>
            </a:r>
            <a:r>
              <a:rPr kumimoji="1" lang="ja-JP" altLang="en-US" dirty="0"/>
              <a:t>万年かかっていては</a:t>
            </a:r>
            <a:endParaRPr kumimoji="1" lang="en-US" altLang="ja-JP" dirty="0"/>
          </a:p>
          <a:p>
            <a:r>
              <a:rPr kumimoji="1" lang="ja-JP" altLang="en-US" dirty="0"/>
              <a:t>それはもはや答えが出せないのと変わらないだろう。</a:t>
            </a:r>
            <a:endParaRPr kumimoji="1" lang="en-US" altLang="ja-JP" dirty="0"/>
          </a:p>
          <a:p>
            <a:r>
              <a:rPr kumimoji="1" lang="ja-JP" altLang="en-US" dirty="0"/>
              <a:t>また、例えば</a:t>
            </a:r>
            <a:r>
              <a:rPr kumimoji="1" lang="en-US" altLang="ja-JP" dirty="0"/>
              <a:t>1</a:t>
            </a:r>
            <a:r>
              <a:rPr kumimoji="1" lang="ja-JP" altLang="en-US" dirty="0"/>
              <a:t>回の路線検索に</a:t>
            </a:r>
            <a:r>
              <a:rPr kumimoji="1" lang="en-US" altLang="ja-JP" dirty="0"/>
              <a:t>30</a:t>
            </a:r>
            <a:r>
              <a:rPr kumimoji="1" lang="ja-JP" altLang="en-US" dirty="0"/>
              <a:t>分も</a:t>
            </a:r>
            <a:r>
              <a:rPr kumimoji="1" lang="ja-JP" altLang="en-US"/>
              <a:t>待っていたらたまらないだろう。</a:t>
            </a:r>
            <a:endParaRPr kumimoji="1" lang="en-US" altLang="ja-JP" dirty="0"/>
          </a:p>
          <a:p>
            <a:r>
              <a:rPr kumimoji="1" lang="ja-JP" altLang="en-US" dirty="0"/>
              <a:t>競技プログラミングでも、プログラムの制限時間が設けられており、時間以内に処理できないと</a:t>
            </a:r>
            <a:r>
              <a:rPr kumimoji="1" lang="en-US" altLang="ja-JP" dirty="0"/>
              <a:t>TLE</a:t>
            </a:r>
            <a:r>
              <a:rPr kumimoji="1" lang="ja-JP" altLang="en-US" dirty="0"/>
              <a:t>になる。</a:t>
            </a:r>
            <a:endParaRPr kumimoji="1" lang="en-US" altLang="ja-JP" dirty="0"/>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43</a:t>
            </a:fld>
            <a:endParaRPr kumimoji="1" lang="ja-JP" altLang="en-US"/>
          </a:p>
        </p:txBody>
      </p:sp>
    </p:spTree>
    <p:extLst>
      <p:ext uri="{BB962C8B-B14F-4D97-AF65-F5344CB8AC3E}">
        <p14:creationId xmlns:p14="http://schemas.microsoft.com/office/powerpoint/2010/main" val="839173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log</a:t>
            </a:r>
            <a:r>
              <a:rPr kumimoji="1" lang="ja-JP" altLang="en-US" dirty="0"/>
              <a:t>の底は何でもよい。なぜなら、底の変換公式で定数倍の変換ができるから</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44</a:t>
            </a:fld>
            <a:endParaRPr kumimoji="1" lang="ja-JP" altLang="en-US"/>
          </a:p>
        </p:txBody>
      </p:sp>
    </p:spTree>
    <p:extLst>
      <p:ext uri="{BB962C8B-B14F-4D97-AF65-F5344CB8AC3E}">
        <p14:creationId xmlns:p14="http://schemas.microsoft.com/office/powerpoint/2010/main" val="4029890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二重ループなら</a:t>
            </a:r>
            <a:r>
              <a:rPr kumimoji="1" lang="en-US" altLang="ja-JP" dirty="0"/>
              <a:t>O(N^2)</a:t>
            </a:r>
            <a:r>
              <a:rPr kumimoji="1" lang="ja-JP" altLang="en-US" dirty="0" err="1"/>
              <a:t>、</a:t>
            </a:r>
            <a:r>
              <a:rPr kumimoji="1" lang="ja-JP" altLang="en-US" dirty="0"/>
              <a:t>三重ループなら</a:t>
            </a:r>
            <a:r>
              <a:rPr kumimoji="1" lang="en-US" altLang="ja-JP" dirty="0"/>
              <a:t>O(N^3)</a:t>
            </a:r>
            <a:r>
              <a:rPr kumimoji="1" lang="ja-JP" altLang="en-US" dirty="0"/>
              <a:t>くらいの雑なイメージでも概算できることがある。</a:t>
            </a:r>
          </a:p>
        </p:txBody>
      </p:sp>
      <p:sp>
        <p:nvSpPr>
          <p:cNvPr id="4" name="スライド番号プレースホルダー 3"/>
          <p:cNvSpPr>
            <a:spLocks noGrp="1"/>
          </p:cNvSpPr>
          <p:nvPr>
            <p:ph type="sldNum" sz="quarter" idx="5"/>
          </p:nvPr>
        </p:nvSpPr>
        <p:spPr/>
        <p:txBody>
          <a:bodyPr/>
          <a:lstStyle/>
          <a:p>
            <a:fld id="{4E76E714-360D-45EC-AD07-F7276CB6B020}" type="slidenum">
              <a:rPr kumimoji="1" lang="ja-JP" altLang="en-US" smtClean="0"/>
              <a:t>47</a:t>
            </a:fld>
            <a:endParaRPr kumimoji="1" lang="ja-JP" altLang="en-US"/>
          </a:p>
        </p:txBody>
      </p:sp>
    </p:spTree>
    <p:extLst>
      <p:ext uri="{BB962C8B-B14F-4D97-AF65-F5344CB8AC3E}">
        <p14:creationId xmlns:p14="http://schemas.microsoft.com/office/powerpoint/2010/main" val="3052401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少なくとも</a:t>
            </a:r>
            <a:r>
              <a:rPr kumimoji="1" lang="en-US" altLang="ja-JP" dirty="0"/>
              <a:t>O(Nlog2A)</a:t>
            </a:r>
            <a:r>
              <a:rPr kumimoji="1" lang="ja-JP" altLang="en-US" dirty="0"/>
              <a:t>以下であることが分かったが、もっと小さいかもしれない。</a:t>
            </a:r>
            <a:endParaRPr kumimoji="1" lang="en-US" altLang="ja-JP" dirty="0"/>
          </a:p>
          <a:p>
            <a:r>
              <a:rPr kumimoji="1" lang="ja-JP" altLang="en-US" dirty="0"/>
              <a:t>実は</a:t>
            </a:r>
            <a:r>
              <a:rPr kumimoji="1" lang="en-US" altLang="ja-JP" dirty="0"/>
              <a:t>O</a:t>
            </a:r>
            <a:r>
              <a:rPr kumimoji="1" lang="ja-JP" altLang="en-US" dirty="0"/>
              <a:t>の定義より、</a:t>
            </a:r>
            <a:r>
              <a:rPr kumimoji="1" lang="en-US" altLang="ja-JP" dirty="0"/>
              <a:t>O(N)</a:t>
            </a:r>
            <a:r>
              <a:rPr kumimoji="1" lang="ja-JP" altLang="en-US" dirty="0"/>
              <a:t>ならば</a:t>
            </a:r>
            <a:r>
              <a:rPr kumimoji="1" lang="en-US" altLang="ja-JP" dirty="0"/>
              <a:t>O(N^2)</a:t>
            </a:r>
            <a:r>
              <a:rPr kumimoji="1" lang="ja-JP" altLang="en-US" dirty="0"/>
              <a:t>と書いても正しい。</a:t>
            </a:r>
            <a:endParaRPr kumimoji="1" lang="en-US" altLang="ja-JP" dirty="0"/>
          </a:p>
          <a:p>
            <a:r>
              <a:rPr kumimoji="1" lang="ja-JP" altLang="en-US" dirty="0"/>
              <a:t>ちなみに</a:t>
            </a:r>
            <a:r>
              <a:rPr kumimoji="1" lang="en-US" altLang="ja-JP" dirty="0"/>
              <a:t>ABC</a:t>
            </a:r>
            <a:r>
              <a:rPr kumimoji="1" lang="ja-JP" altLang="en-US" dirty="0"/>
              <a:t>の</a:t>
            </a:r>
            <a:r>
              <a:rPr kumimoji="1" lang="en-US" altLang="ja-JP" dirty="0"/>
              <a:t>B</a:t>
            </a:r>
            <a:r>
              <a:rPr kumimoji="1" lang="ja-JP" altLang="en-US" dirty="0"/>
              <a:t>問題のほとんどは、計算量を考えなくても解けるのでこんなことをわざわざ考える必要はない。</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48</a:t>
            </a:fld>
            <a:endParaRPr kumimoji="1" lang="ja-JP" altLang="en-US"/>
          </a:p>
        </p:txBody>
      </p:sp>
    </p:spTree>
    <p:extLst>
      <p:ext uri="{BB962C8B-B14F-4D97-AF65-F5344CB8AC3E}">
        <p14:creationId xmlns:p14="http://schemas.microsoft.com/office/powerpoint/2010/main" val="3045433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make_pair</a:t>
            </a:r>
            <a:r>
              <a:rPr kumimoji="1" lang="ja-JP" altLang="en-US" dirty="0"/>
              <a:t>は</a:t>
            </a:r>
            <a:r>
              <a:rPr kumimoji="1" lang="en-US" altLang="ja-JP" dirty="0"/>
              <a:t>vector</a:t>
            </a:r>
            <a:r>
              <a:rPr kumimoji="1" lang="ja-JP" altLang="en-US" dirty="0"/>
              <a:t>や</a:t>
            </a:r>
            <a:r>
              <a:rPr kumimoji="1" lang="en-US" altLang="ja-JP" dirty="0"/>
              <a:t>queue</a:t>
            </a:r>
            <a:r>
              <a:rPr kumimoji="1" lang="ja-JP" altLang="en-US" dirty="0"/>
              <a:t>に</a:t>
            </a:r>
            <a:r>
              <a:rPr kumimoji="1" lang="en-US" altLang="ja-JP" dirty="0"/>
              <a:t>push</a:t>
            </a:r>
            <a:r>
              <a:rPr kumimoji="1" lang="ja-JP" altLang="en-US" dirty="0"/>
              <a:t>するときに使うことが多い。</a:t>
            </a:r>
            <a:endParaRPr kumimoji="1" lang="en-US" altLang="ja-JP" dirty="0"/>
          </a:p>
          <a:p>
            <a:r>
              <a:rPr kumimoji="1" lang="en-US" altLang="ja-JP" dirty="0"/>
              <a:t>Pair</a:t>
            </a:r>
            <a:r>
              <a:rPr kumimoji="1" lang="ja-JP" altLang="en-US" dirty="0"/>
              <a:t>型</a:t>
            </a:r>
            <a:r>
              <a:rPr kumimoji="1" lang="en-US" altLang="ja-JP" dirty="0"/>
              <a:t>vector</a:t>
            </a:r>
            <a:r>
              <a:rPr kumimoji="1" lang="ja-JP" altLang="en-US" dirty="0"/>
              <a:t>はグラフの隣接リストを作るとき、</a:t>
            </a:r>
            <a:r>
              <a:rPr kumimoji="1" lang="en-US" altLang="ja-JP" dirty="0"/>
              <a:t>Queue</a:t>
            </a:r>
            <a:r>
              <a:rPr kumimoji="1" lang="ja-JP" altLang="en-US" dirty="0"/>
              <a:t>は幅優先探索の時に学びます</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7</a:t>
            </a:fld>
            <a:endParaRPr kumimoji="1" lang="ja-JP" altLang="en-US"/>
          </a:p>
        </p:txBody>
      </p:sp>
    </p:spTree>
    <p:extLst>
      <p:ext uri="{BB962C8B-B14F-4D97-AF65-F5344CB8AC3E}">
        <p14:creationId xmlns:p14="http://schemas.microsoft.com/office/powerpoint/2010/main" val="3606611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Sort</a:t>
            </a:r>
            <a:r>
              <a:rPr kumimoji="1" lang="ja-JP" altLang="en-US" dirty="0"/>
              <a:t>関数が</a:t>
            </a:r>
            <a:r>
              <a:rPr kumimoji="1" lang="en-US" altLang="ja-JP" dirty="0" err="1"/>
              <a:t>NlogN</a:t>
            </a:r>
            <a:r>
              <a:rPr kumimoji="1" lang="ja-JP" altLang="en-US" dirty="0" err="1"/>
              <a:t>なのは</a:t>
            </a:r>
            <a:r>
              <a:rPr kumimoji="1" lang="ja-JP" altLang="en-US" dirty="0"/>
              <a:t>覚えておくこと。</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49</a:t>
            </a:fld>
            <a:endParaRPr kumimoji="1" lang="ja-JP" altLang="en-US"/>
          </a:p>
        </p:txBody>
      </p:sp>
    </p:spTree>
    <p:extLst>
      <p:ext uri="{BB962C8B-B14F-4D97-AF65-F5344CB8AC3E}">
        <p14:creationId xmlns:p14="http://schemas.microsoft.com/office/powerpoint/2010/main" val="4061056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実行時間制限は問題タイトルの近くに書かれている。これを超えると</a:t>
            </a:r>
            <a:r>
              <a:rPr kumimoji="1" lang="en-US" altLang="ja-JP" dirty="0"/>
              <a:t>TLE</a:t>
            </a:r>
            <a:r>
              <a:rPr kumimoji="1" lang="ja-JP" altLang="en-US" dirty="0"/>
              <a:t>になる。</a:t>
            </a:r>
            <a:endParaRPr kumimoji="1" lang="en-US" altLang="ja-JP" dirty="0"/>
          </a:p>
          <a:p>
            <a:r>
              <a:rPr kumimoji="1" lang="en-US" altLang="ja-JP" dirty="0"/>
              <a:t>10</a:t>
            </a:r>
            <a:r>
              <a:rPr kumimoji="1" lang="ja-JP" altLang="en-US" dirty="0"/>
              <a:t>の</a:t>
            </a:r>
            <a:r>
              <a:rPr kumimoji="1" lang="en-US" altLang="ja-JP" dirty="0"/>
              <a:t>8</a:t>
            </a:r>
            <a:r>
              <a:rPr kumimoji="1" lang="ja-JP" altLang="en-US" dirty="0"/>
              <a:t>乗くらいが目安。これを超えるとまず間に合わないと思ってよい。</a:t>
            </a:r>
            <a:endParaRPr kumimoji="1" lang="en-US" altLang="ja-JP" dirty="0"/>
          </a:p>
          <a:p>
            <a:r>
              <a:rPr kumimoji="1" lang="ja-JP" altLang="en-US" dirty="0"/>
              <a:t>ちなみに画像は</a:t>
            </a:r>
            <a:r>
              <a:rPr kumimoji="1" lang="en-US" altLang="ja-JP" dirty="0"/>
              <a:t>AGC027 B Garbage Collector</a:t>
            </a:r>
            <a:r>
              <a:rPr kumimoji="1" lang="ja-JP" altLang="en-US" dirty="0"/>
              <a:t>のもの。</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50</a:t>
            </a:fld>
            <a:endParaRPr kumimoji="1" lang="ja-JP" altLang="en-US"/>
          </a:p>
        </p:txBody>
      </p:sp>
    </p:spTree>
    <p:extLst>
      <p:ext uri="{BB962C8B-B14F-4D97-AF65-F5344CB8AC3E}">
        <p14:creationId xmlns:p14="http://schemas.microsoft.com/office/powerpoint/2010/main" val="886844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実際のイテレータの宣言と違うので注意</a:t>
            </a:r>
            <a:endParaRPr kumimoji="1" lang="en-US" altLang="ja-JP" dirty="0"/>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10</a:t>
            </a:fld>
            <a:endParaRPr kumimoji="1" lang="ja-JP" altLang="en-US"/>
          </a:p>
        </p:txBody>
      </p:sp>
    </p:spTree>
    <p:extLst>
      <p:ext uri="{BB962C8B-B14F-4D97-AF65-F5344CB8AC3E}">
        <p14:creationId xmlns:p14="http://schemas.microsoft.com/office/powerpoint/2010/main" val="2404454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例えば単方向リストのイテレータは、データ構造上後ろに辿ることができないので、</a:t>
            </a:r>
            <a:r>
              <a:rPr kumimoji="1" lang="en-US" altLang="ja-JP" dirty="0"/>
              <a:t>—</a:t>
            </a:r>
            <a:r>
              <a:rPr kumimoji="1" lang="ja-JP" altLang="en-US" dirty="0"/>
              <a:t>が定義されていない。</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11</a:t>
            </a:fld>
            <a:endParaRPr kumimoji="1" lang="ja-JP" altLang="en-US"/>
          </a:p>
        </p:txBody>
      </p:sp>
    </p:spTree>
    <p:extLst>
      <p:ext uri="{BB962C8B-B14F-4D97-AF65-F5344CB8AC3E}">
        <p14:creationId xmlns:p14="http://schemas.microsoft.com/office/powerpoint/2010/main" val="3426613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dirty="0" err="1"/>
              <a:t>v.end</a:t>
            </a:r>
            <a:r>
              <a:rPr kumimoji="1" lang="en-US" altLang="ja-JP" sz="1200" dirty="0"/>
              <a:t>()</a:t>
            </a:r>
            <a:r>
              <a:rPr lang="ja-JP" altLang="en-US" sz="1200" dirty="0"/>
              <a:t>は「終わり」以外に何の意味も持たない。</a:t>
            </a:r>
            <a:endParaRPr lang="en-US" altLang="ja-JP" sz="1200" dirty="0"/>
          </a:p>
          <a:p>
            <a:r>
              <a:rPr kumimoji="1" lang="ja-JP" altLang="en-US" sz="1200" dirty="0"/>
              <a:t>文字列でいうヌル文字</a:t>
            </a:r>
            <a:endParaRPr kumimoji="1" lang="en-US" altLang="ja-JP" sz="1200" dirty="0"/>
          </a:p>
          <a:p>
            <a:r>
              <a:rPr kumimoji="1" lang="ja-JP" altLang="en-US" sz="1200" dirty="0"/>
              <a:t>イテレータがポインタと似た記法で書けることに気づくだろう。</a:t>
            </a:r>
          </a:p>
          <a:p>
            <a:endParaRPr kumimoji="1" lang="ja-JP" altLang="en-US" dirty="0"/>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16</a:t>
            </a:fld>
            <a:endParaRPr kumimoji="1" lang="ja-JP" altLang="en-US"/>
          </a:p>
        </p:txBody>
      </p:sp>
    </p:spTree>
    <p:extLst>
      <p:ext uri="{BB962C8B-B14F-4D97-AF65-F5344CB8AC3E}">
        <p14:creationId xmlns:p14="http://schemas.microsoft.com/office/powerpoint/2010/main" val="4178658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「配列っぽい構造」とは、添え字を用いて値を参照できるような構造のこと。</a:t>
            </a:r>
            <a:endParaRPr kumimoji="1" lang="en-US" altLang="ja-JP" dirty="0"/>
          </a:p>
          <a:p>
            <a:r>
              <a:rPr kumimoji="1" lang="ja-JP" altLang="en-US" dirty="0"/>
              <a:t>値を一定の順番で参照することを「シーケンシャルアクセス」という。</a:t>
            </a:r>
            <a:endParaRPr kumimoji="1" lang="en-US" altLang="ja-JP" dirty="0"/>
          </a:p>
          <a:p>
            <a:r>
              <a:rPr kumimoji="1" lang="ja-JP" altLang="en-US" dirty="0"/>
              <a:t>添え字を用いて値を参照することを「ランダムアクセス」と言う。</a:t>
            </a:r>
            <a:endParaRPr kumimoji="1" lang="en-US" altLang="ja-JP" dirty="0"/>
          </a:p>
          <a:p>
            <a:r>
              <a:rPr kumimoji="1" lang="ja-JP" altLang="en-US" dirty="0"/>
              <a:t>厳密には、イテレータが</a:t>
            </a:r>
            <a:r>
              <a:rPr kumimoji="1" lang="en-US" altLang="ja-JP" dirty="0" err="1"/>
              <a:t>RandomAccessIterator</a:t>
            </a:r>
            <a:r>
              <a:rPr kumimoji="1" lang="ja-JP" altLang="en-US" dirty="0"/>
              <a:t>であるなら、このような計算ができる。</a:t>
            </a:r>
            <a:endParaRPr kumimoji="1" lang="en-US" altLang="ja-JP" dirty="0"/>
          </a:p>
          <a:p>
            <a:r>
              <a:rPr kumimoji="1" lang="en-US" altLang="ja-JP" dirty="0"/>
              <a:t>vector</a:t>
            </a:r>
            <a:r>
              <a:rPr kumimoji="1" lang="ja-JP" altLang="en-US" dirty="0"/>
              <a:t>や</a:t>
            </a:r>
            <a:r>
              <a:rPr kumimoji="1" lang="en-US" altLang="ja-JP" dirty="0"/>
              <a:t>string</a:t>
            </a:r>
            <a:r>
              <a:rPr kumimoji="1" lang="ja-JP" altLang="en-US" dirty="0"/>
              <a:t>のイテレータは</a:t>
            </a:r>
            <a:r>
              <a:rPr kumimoji="1" lang="en-US" altLang="ja-JP" dirty="0" err="1"/>
              <a:t>RandomAccessIterator</a:t>
            </a:r>
            <a:r>
              <a:rPr kumimoji="1" lang="ja-JP" altLang="en-US" dirty="0" err="1"/>
              <a:t>なので</a:t>
            </a:r>
            <a:r>
              <a:rPr kumimoji="1" lang="ja-JP" altLang="en-US" dirty="0"/>
              <a:t>できる。</a:t>
            </a:r>
            <a:endParaRPr kumimoji="1" lang="en-US" altLang="ja-JP" dirty="0"/>
          </a:p>
          <a:p>
            <a:r>
              <a:rPr kumimoji="1" lang="ja-JP" altLang="en-US" dirty="0"/>
              <a:t>イテレータを引き算して添え字を取り出すような処理は、</a:t>
            </a:r>
            <a:r>
              <a:rPr kumimoji="1" lang="en-US" altLang="ja-JP" dirty="0" err="1"/>
              <a:t>lower_bound</a:t>
            </a:r>
            <a:r>
              <a:rPr kumimoji="1" lang="ja-JP" altLang="en-US" dirty="0"/>
              <a:t>や</a:t>
            </a:r>
            <a:r>
              <a:rPr kumimoji="1" lang="en-US" altLang="ja-JP" dirty="0" err="1"/>
              <a:t>upper_bound</a:t>
            </a:r>
            <a:r>
              <a:rPr kumimoji="1" lang="ja-JP" altLang="en-US" dirty="0" err="1"/>
              <a:t>で</a:t>
            </a:r>
            <a:r>
              <a:rPr kumimoji="1" lang="ja-JP" altLang="en-US" dirty="0"/>
              <a:t>よく利用する。</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17</a:t>
            </a:fld>
            <a:endParaRPr kumimoji="1" lang="ja-JP" altLang="en-US"/>
          </a:p>
        </p:txBody>
      </p:sp>
    </p:spTree>
    <p:extLst>
      <p:ext uri="{BB962C8B-B14F-4D97-AF65-F5344CB8AC3E}">
        <p14:creationId xmlns:p14="http://schemas.microsoft.com/office/powerpoint/2010/main" val="3767002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auto</a:t>
            </a:r>
            <a:r>
              <a:rPr kumimoji="1" lang="ja-JP" altLang="en-US" dirty="0"/>
              <a:t>によって型を推論してくれる</a:t>
            </a:r>
            <a:endParaRPr kumimoji="1" lang="en-US" altLang="ja-JP" dirty="0"/>
          </a:p>
          <a:p>
            <a:r>
              <a:rPr kumimoji="1" lang="ja-JP" altLang="en-US" dirty="0"/>
              <a:t>例えばこの場合、</a:t>
            </a:r>
            <a:r>
              <a:rPr kumimoji="1" lang="en-US" altLang="ja-JP" dirty="0" err="1"/>
              <a:t>v.begin</a:t>
            </a:r>
            <a:r>
              <a:rPr kumimoji="1" lang="en-US" altLang="ja-JP" dirty="0"/>
              <a:t>()</a:t>
            </a:r>
            <a:r>
              <a:rPr kumimoji="1" lang="ja-JP" altLang="en-US" dirty="0"/>
              <a:t>で返ってくる値が</a:t>
            </a:r>
            <a:r>
              <a:rPr kumimoji="1" lang="en-US" altLang="ja-JP" dirty="0"/>
              <a:t>vector&lt;int&gt;::iterator</a:t>
            </a:r>
            <a:r>
              <a:rPr kumimoji="1" lang="ja-JP" altLang="en-US" dirty="0"/>
              <a:t>型だから、</a:t>
            </a:r>
            <a:endParaRPr kumimoji="1" lang="en-US" altLang="ja-JP" dirty="0"/>
          </a:p>
          <a:p>
            <a:r>
              <a:rPr kumimoji="1" lang="en-US" altLang="ja-JP" dirty="0" err="1"/>
              <a:t>iter</a:t>
            </a:r>
            <a:r>
              <a:rPr kumimoji="1" lang="ja-JP" altLang="en-US" dirty="0"/>
              <a:t>は同じ型なのだ、と推論され、</a:t>
            </a:r>
            <a:r>
              <a:rPr kumimoji="1" lang="en-US" altLang="ja-JP" dirty="0"/>
              <a:t>vector&lt;int&gt;::iterator</a:t>
            </a:r>
            <a:r>
              <a:rPr kumimoji="1" lang="ja-JP" altLang="en-US" dirty="0"/>
              <a:t>型を宣言してくれる。</a:t>
            </a:r>
            <a:endParaRPr kumimoji="1" lang="en-US" altLang="ja-JP" dirty="0"/>
          </a:p>
          <a:p>
            <a:r>
              <a:rPr kumimoji="1" lang="en-US" altLang="ja-JP" dirty="0"/>
              <a:t>C++11</a:t>
            </a:r>
            <a:r>
              <a:rPr kumimoji="1" lang="ja-JP" altLang="en-US" dirty="0"/>
              <a:t>以降に追加された機能なので、それ以前では利用できないことに注意</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18</a:t>
            </a:fld>
            <a:endParaRPr kumimoji="1" lang="ja-JP" altLang="en-US"/>
          </a:p>
        </p:txBody>
      </p:sp>
    </p:spTree>
    <p:extLst>
      <p:ext uri="{BB962C8B-B14F-4D97-AF65-F5344CB8AC3E}">
        <p14:creationId xmlns:p14="http://schemas.microsoft.com/office/powerpoint/2010/main" val="433863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lower_bound</a:t>
            </a:r>
            <a:r>
              <a:rPr kumimoji="1" lang="ja-JP" altLang="en-US" dirty="0"/>
              <a:t>と</a:t>
            </a:r>
            <a:r>
              <a:rPr kumimoji="1" lang="en-US" altLang="ja-JP" dirty="0" err="1"/>
              <a:t>upper_bound</a:t>
            </a:r>
            <a:r>
              <a:rPr kumimoji="1" lang="ja-JP" altLang="en-US" dirty="0"/>
              <a:t>は二分探索を学ぶときに一緒に紹介します</a:t>
            </a:r>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20</a:t>
            </a:fld>
            <a:endParaRPr kumimoji="1" lang="ja-JP" altLang="en-US"/>
          </a:p>
        </p:txBody>
      </p:sp>
    </p:spTree>
    <p:extLst>
      <p:ext uri="{BB962C8B-B14F-4D97-AF65-F5344CB8AC3E}">
        <p14:creationId xmlns:p14="http://schemas.microsoft.com/office/powerpoint/2010/main" val="3796358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first, last</a:t>
            </a:r>
            <a:r>
              <a:rPr kumimoji="1" lang="ja-JP" altLang="en-US" dirty="0" err="1"/>
              <a:t>には</a:t>
            </a:r>
            <a:r>
              <a:rPr kumimoji="1" lang="ja-JP" altLang="en-US" dirty="0"/>
              <a:t>イテレータを指定する。</a:t>
            </a:r>
            <a:endParaRPr kumimoji="1" lang="en-US" altLang="ja-JP" dirty="0"/>
          </a:p>
          <a:p>
            <a:r>
              <a:rPr kumimoji="1" lang="ja-JP" altLang="en-US" dirty="0"/>
              <a:t>範囲は右半開区間であることに注意。つまり</a:t>
            </a:r>
            <a:r>
              <a:rPr kumimoji="1" lang="en-US" altLang="ja-JP" dirty="0"/>
              <a:t>last</a:t>
            </a:r>
            <a:r>
              <a:rPr kumimoji="1" lang="ja-JP" altLang="en-US" dirty="0"/>
              <a:t>は含まない。</a:t>
            </a:r>
            <a:endParaRPr kumimoji="1" lang="en-US" altLang="ja-JP" dirty="0"/>
          </a:p>
          <a:p>
            <a:r>
              <a:rPr kumimoji="1" lang="ja-JP" altLang="en-US" dirty="0"/>
              <a:t>これは、</a:t>
            </a:r>
            <a:r>
              <a:rPr kumimoji="1" lang="en-US" altLang="ja-JP" dirty="0" err="1"/>
              <a:t>v.end</a:t>
            </a:r>
            <a:r>
              <a:rPr kumimoji="1" lang="en-US" altLang="ja-JP" dirty="0"/>
              <a:t>()</a:t>
            </a:r>
            <a:r>
              <a:rPr kumimoji="1" lang="ja-JP" altLang="en-US" dirty="0"/>
              <a:t>が値を持たないことと対応している。</a:t>
            </a:r>
            <a:endParaRPr kumimoji="1" lang="en-US" altLang="ja-JP" dirty="0"/>
          </a:p>
          <a:p>
            <a:r>
              <a:rPr kumimoji="1" lang="ja-JP" altLang="en-US" dirty="0"/>
              <a:t>始端のイテレータと終端のイテレータを指定すると、始端から終端までの値を並び替えてくれる。</a:t>
            </a:r>
            <a:endParaRPr kumimoji="1" lang="en-US" altLang="ja-JP" dirty="0"/>
          </a:p>
          <a:p>
            <a:r>
              <a:rPr kumimoji="1" lang="ja-JP" altLang="en-US" dirty="0"/>
              <a:t>この文だと、昇順で並び替えられる。</a:t>
            </a:r>
            <a:endParaRPr kumimoji="1" lang="en-US" altLang="ja-JP" dirty="0"/>
          </a:p>
          <a:p>
            <a:r>
              <a:rPr kumimoji="1" lang="ja-JP" altLang="en-US" dirty="0"/>
              <a:t>ソートにもアルゴリズムがいろいろあるのだが、競プロにおいては自分で実装することはない。</a:t>
            </a:r>
            <a:endParaRPr kumimoji="1" lang="en-US" altLang="ja-JP" dirty="0"/>
          </a:p>
        </p:txBody>
      </p:sp>
      <p:sp>
        <p:nvSpPr>
          <p:cNvPr id="4" name="スライド番号プレースホルダー 3"/>
          <p:cNvSpPr>
            <a:spLocks noGrp="1"/>
          </p:cNvSpPr>
          <p:nvPr>
            <p:ph type="sldNum" sz="quarter" idx="5"/>
          </p:nvPr>
        </p:nvSpPr>
        <p:spPr/>
        <p:txBody>
          <a:bodyPr/>
          <a:lstStyle/>
          <a:p>
            <a:fld id="{1726E3E6-8E5B-49A7-9987-4834CE5B2498}" type="slidenum">
              <a:rPr kumimoji="1" lang="ja-JP" altLang="en-US" smtClean="0"/>
              <a:t>21</a:t>
            </a:fld>
            <a:endParaRPr kumimoji="1" lang="ja-JP" altLang="en-US"/>
          </a:p>
        </p:txBody>
      </p:sp>
    </p:spTree>
    <p:extLst>
      <p:ext uri="{BB962C8B-B14F-4D97-AF65-F5344CB8AC3E}">
        <p14:creationId xmlns:p14="http://schemas.microsoft.com/office/powerpoint/2010/main" val="269728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A5E901-BD8A-40BE-9B4B-02F8CCD671E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93017FB-EEA8-4B82-843A-C5264EA440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6B53216-70F1-4D16-8E69-0AD230DC0A63}"/>
              </a:ext>
            </a:extLst>
          </p:cNvPr>
          <p:cNvSpPr>
            <a:spLocks noGrp="1"/>
          </p:cNvSpPr>
          <p:nvPr>
            <p:ph type="dt" sz="half" idx="10"/>
          </p:nvPr>
        </p:nvSpPr>
        <p:spPr/>
        <p:txBody>
          <a:bodyPr/>
          <a:lstStyle/>
          <a:p>
            <a:fld id="{01BF1D50-C11B-4B40-94F2-F8633FF3FD9E}" type="datetimeFigureOut">
              <a:rPr kumimoji="1" lang="ja-JP" altLang="en-US" smtClean="0"/>
              <a:t>2018/10/17</a:t>
            </a:fld>
            <a:endParaRPr kumimoji="1" lang="ja-JP" altLang="en-US"/>
          </a:p>
        </p:txBody>
      </p:sp>
      <p:sp>
        <p:nvSpPr>
          <p:cNvPr id="5" name="フッター プレースホルダー 4">
            <a:extLst>
              <a:ext uri="{FF2B5EF4-FFF2-40B4-BE49-F238E27FC236}">
                <a16:creationId xmlns:a16="http://schemas.microsoft.com/office/drawing/2014/main" id="{C192697D-9092-4A76-BE11-1E03C67A02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3F87FF-7B06-4A59-B093-05E2080B5FC5}"/>
              </a:ext>
            </a:extLst>
          </p:cNvPr>
          <p:cNvSpPr>
            <a:spLocks noGrp="1"/>
          </p:cNvSpPr>
          <p:nvPr>
            <p:ph type="sldNum" sz="quarter" idx="12"/>
          </p:nvPr>
        </p:nvSpPr>
        <p:spPr/>
        <p:txBody>
          <a:bodyPr/>
          <a:lstStyle/>
          <a:p>
            <a:fld id="{4776212A-0244-482D-AB09-1307730C27E4}" type="slidenum">
              <a:rPr kumimoji="1" lang="ja-JP" altLang="en-US" smtClean="0"/>
              <a:t>‹#›</a:t>
            </a:fld>
            <a:endParaRPr kumimoji="1" lang="ja-JP" altLang="en-US"/>
          </a:p>
        </p:txBody>
      </p:sp>
    </p:spTree>
    <p:extLst>
      <p:ext uri="{BB962C8B-B14F-4D97-AF65-F5344CB8AC3E}">
        <p14:creationId xmlns:p14="http://schemas.microsoft.com/office/powerpoint/2010/main" val="426024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5EE2C8-05AD-4BA5-B41C-218205C4D73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4DDAADE-8A73-4976-A951-C47149E918C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3F64FB-31AB-48A9-B37E-67E3F4F6F94B}"/>
              </a:ext>
            </a:extLst>
          </p:cNvPr>
          <p:cNvSpPr>
            <a:spLocks noGrp="1"/>
          </p:cNvSpPr>
          <p:nvPr>
            <p:ph type="dt" sz="half" idx="10"/>
          </p:nvPr>
        </p:nvSpPr>
        <p:spPr/>
        <p:txBody>
          <a:bodyPr/>
          <a:lstStyle/>
          <a:p>
            <a:fld id="{01BF1D50-C11B-4B40-94F2-F8633FF3FD9E}" type="datetimeFigureOut">
              <a:rPr kumimoji="1" lang="ja-JP" altLang="en-US" smtClean="0"/>
              <a:t>2018/10/17</a:t>
            </a:fld>
            <a:endParaRPr kumimoji="1" lang="ja-JP" altLang="en-US"/>
          </a:p>
        </p:txBody>
      </p:sp>
      <p:sp>
        <p:nvSpPr>
          <p:cNvPr id="5" name="フッター プレースホルダー 4">
            <a:extLst>
              <a:ext uri="{FF2B5EF4-FFF2-40B4-BE49-F238E27FC236}">
                <a16:creationId xmlns:a16="http://schemas.microsoft.com/office/drawing/2014/main" id="{08D94D48-1AB7-4565-B2E7-3C616CF839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46A7CE-B4AD-4BA8-A02D-D28EEF9F7AA5}"/>
              </a:ext>
            </a:extLst>
          </p:cNvPr>
          <p:cNvSpPr>
            <a:spLocks noGrp="1"/>
          </p:cNvSpPr>
          <p:nvPr>
            <p:ph type="sldNum" sz="quarter" idx="12"/>
          </p:nvPr>
        </p:nvSpPr>
        <p:spPr/>
        <p:txBody>
          <a:bodyPr/>
          <a:lstStyle/>
          <a:p>
            <a:fld id="{4776212A-0244-482D-AB09-1307730C27E4}" type="slidenum">
              <a:rPr kumimoji="1" lang="ja-JP" altLang="en-US" smtClean="0"/>
              <a:t>‹#›</a:t>
            </a:fld>
            <a:endParaRPr kumimoji="1" lang="ja-JP" altLang="en-US"/>
          </a:p>
        </p:txBody>
      </p:sp>
    </p:spTree>
    <p:extLst>
      <p:ext uri="{BB962C8B-B14F-4D97-AF65-F5344CB8AC3E}">
        <p14:creationId xmlns:p14="http://schemas.microsoft.com/office/powerpoint/2010/main" val="135025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66A845A-A171-4588-9CFD-93DCD3AABA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5B1D630-B051-4F70-B968-55C6A1779A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9ED3CF5-806E-468D-841C-07FE003CF301}"/>
              </a:ext>
            </a:extLst>
          </p:cNvPr>
          <p:cNvSpPr>
            <a:spLocks noGrp="1"/>
          </p:cNvSpPr>
          <p:nvPr>
            <p:ph type="dt" sz="half" idx="10"/>
          </p:nvPr>
        </p:nvSpPr>
        <p:spPr/>
        <p:txBody>
          <a:bodyPr/>
          <a:lstStyle/>
          <a:p>
            <a:fld id="{01BF1D50-C11B-4B40-94F2-F8633FF3FD9E}" type="datetimeFigureOut">
              <a:rPr kumimoji="1" lang="ja-JP" altLang="en-US" smtClean="0"/>
              <a:t>2018/10/17</a:t>
            </a:fld>
            <a:endParaRPr kumimoji="1" lang="ja-JP" altLang="en-US"/>
          </a:p>
        </p:txBody>
      </p:sp>
      <p:sp>
        <p:nvSpPr>
          <p:cNvPr id="5" name="フッター プレースホルダー 4">
            <a:extLst>
              <a:ext uri="{FF2B5EF4-FFF2-40B4-BE49-F238E27FC236}">
                <a16:creationId xmlns:a16="http://schemas.microsoft.com/office/drawing/2014/main" id="{5B73F45A-A680-4E2D-B9C1-CCC79AFDED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DD32B5-1776-49F5-BA54-E50B944D4FAD}"/>
              </a:ext>
            </a:extLst>
          </p:cNvPr>
          <p:cNvSpPr>
            <a:spLocks noGrp="1"/>
          </p:cNvSpPr>
          <p:nvPr>
            <p:ph type="sldNum" sz="quarter" idx="12"/>
          </p:nvPr>
        </p:nvSpPr>
        <p:spPr/>
        <p:txBody>
          <a:bodyPr/>
          <a:lstStyle/>
          <a:p>
            <a:fld id="{4776212A-0244-482D-AB09-1307730C27E4}" type="slidenum">
              <a:rPr kumimoji="1" lang="ja-JP" altLang="en-US" smtClean="0"/>
              <a:t>‹#›</a:t>
            </a:fld>
            <a:endParaRPr kumimoji="1" lang="ja-JP" altLang="en-US"/>
          </a:p>
        </p:txBody>
      </p:sp>
    </p:spTree>
    <p:extLst>
      <p:ext uri="{BB962C8B-B14F-4D97-AF65-F5344CB8AC3E}">
        <p14:creationId xmlns:p14="http://schemas.microsoft.com/office/powerpoint/2010/main" val="1025413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92506-CDAF-4288-9F5E-9807D9292B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AF9F5D-C8A3-413D-86E1-A30FFA4F8F9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26B639-28A5-4FED-9E24-73E15F15654D}"/>
              </a:ext>
            </a:extLst>
          </p:cNvPr>
          <p:cNvSpPr>
            <a:spLocks noGrp="1"/>
          </p:cNvSpPr>
          <p:nvPr>
            <p:ph type="dt" sz="half" idx="10"/>
          </p:nvPr>
        </p:nvSpPr>
        <p:spPr/>
        <p:txBody>
          <a:bodyPr/>
          <a:lstStyle/>
          <a:p>
            <a:fld id="{01BF1D50-C11B-4B40-94F2-F8633FF3FD9E}" type="datetimeFigureOut">
              <a:rPr kumimoji="1" lang="ja-JP" altLang="en-US" smtClean="0"/>
              <a:t>2018/10/17</a:t>
            </a:fld>
            <a:endParaRPr kumimoji="1" lang="ja-JP" altLang="en-US"/>
          </a:p>
        </p:txBody>
      </p:sp>
      <p:sp>
        <p:nvSpPr>
          <p:cNvPr id="5" name="フッター プレースホルダー 4">
            <a:extLst>
              <a:ext uri="{FF2B5EF4-FFF2-40B4-BE49-F238E27FC236}">
                <a16:creationId xmlns:a16="http://schemas.microsoft.com/office/drawing/2014/main" id="{88AD70BE-4AA1-4F11-A066-20EB3CCBADE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00F6FB-74EA-4A3C-9625-66BCE79BB741}"/>
              </a:ext>
            </a:extLst>
          </p:cNvPr>
          <p:cNvSpPr>
            <a:spLocks noGrp="1"/>
          </p:cNvSpPr>
          <p:nvPr>
            <p:ph type="sldNum" sz="quarter" idx="12"/>
          </p:nvPr>
        </p:nvSpPr>
        <p:spPr/>
        <p:txBody>
          <a:bodyPr/>
          <a:lstStyle/>
          <a:p>
            <a:fld id="{4776212A-0244-482D-AB09-1307730C27E4}" type="slidenum">
              <a:rPr kumimoji="1" lang="ja-JP" altLang="en-US" smtClean="0"/>
              <a:t>‹#›</a:t>
            </a:fld>
            <a:endParaRPr kumimoji="1" lang="ja-JP" altLang="en-US"/>
          </a:p>
        </p:txBody>
      </p:sp>
    </p:spTree>
    <p:extLst>
      <p:ext uri="{BB962C8B-B14F-4D97-AF65-F5344CB8AC3E}">
        <p14:creationId xmlns:p14="http://schemas.microsoft.com/office/powerpoint/2010/main" val="118241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B6644-53CD-4C1D-A596-8CA665B4CF0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D005D3-1391-498D-8D15-036B6C24AD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A7B182E-504F-47A7-8967-3AEC4FA38C02}"/>
              </a:ext>
            </a:extLst>
          </p:cNvPr>
          <p:cNvSpPr>
            <a:spLocks noGrp="1"/>
          </p:cNvSpPr>
          <p:nvPr>
            <p:ph type="dt" sz="half" idx="10"/>
          </p:nvPr>
        </p:nvSpPr>
        <p:spPr/>
        <p:txBody>
          <a:bodyPr/>
          <a:lstStyle/>
          <a:p>
            <a:fld id="{01BF1D50-C11B-4B40-94F2-F8633FF3FD9E}" type="datetimeFigureOut">
              <a:rPr kumimoji="1" lang="ja-JP" altLang="en-US" smtClean="0"/>
              <a:t>2018/10/17</a:t>
            </a:fld>
            <a:endParaRPr kumimoji="1" lang="ja-JP" altLang="en-US"/>
          </a:p>
        </p:txBody>
      </p:sp>
      <p:sp>
        <p:nvSpPr>
          <p:cNvPr id="5" name="フッター プレースホルダー 4">
            <a:extLst>
              <a:ext uri="{FF2B5EF4-FFF2-40B4-BE49-F238E27FC236}">
                <a16:creationId xmlns:a16="http://schemas.microsoft.com/office/drawing/2014/main" id="{F67B0307-723C-4172-B904-149A7AD8AE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258079-4E19-481D-8EC5-3E48783919A9}"/>
              </a:ext>
            </a:extLst>
          </p:cNvPr>
          <p:cNvSpPr>
            <a:spLocks noGrp="1"/>
          </p:cNvSpPr>
          <p:nvPr>
            <p:ph type="sldNum" sz="quarter" idx="12"/>
          </p:nvPr>
        </p:nvSpPr>
        <p:spPr/>
        <p:txBody>
          <a:bodyPr/>
          <a:lstStyle/>
          <a:p>
            <a:fld id="{4776212A-0244-482D-AB09-1307730C27E4}" type="slidenum">
              <a:rPr kumimoji="1" lang="ja-JP" altLang="en-US" smtClean="0"/>
              <a:t>‹#›</a:t>
            </a:fld>
            <a:endParaRPr kumimoji="1" lang="ja-JP" altLang="en-US"/>
          </a:p>
        </p:txBody>
      </p:sp>
    </p:spTree>
    <p:extLst>
      <p:ext uri="{BB962C8B-B14F-4D97-AF65-F5344CB8AC3E}">
        <p14:creationId xmlns:p14="http://schemas.microsoft.com/office/powerpoint/2010/main" val="256302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4EF2AA-063A-4C69-B180-0F2C791FA86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07E2DE5-2EB9-4BA6-93B0-B5BD833C005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D12897F-FE4A-41CD-8B79-70A56E74A28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E58ADA2-BF57-45FF-A726-6B9F8E87B89C}"/>
              </a:ext>
            </a:extLst>
          </p:cNvPr>
          <p:cNvSpPr>
            <a:spLocks noGrp="1"/>
          </p:cNvSpPr>
          <p:nvPr>
            <p:ph type="dt" sz="half" idx="10"/>
          </p:nvPr>
        </p:nvSpPr>
        <p:spPr/>
        <p:txBody>
          <a:bodyPr/>
          <a:lstStyle/>
          <a:p>
            <a:fld id="{01BF1D50-C11B-4B40-94F2-F8633FF3FD9E}" type="datetimeFigureOut">
              <a:rPr kumimoji="1" lang="ja-JP" altLang="en-US" smtClean="0"/>
              <a:t>2018/10/17</a:t>
            </a:fld>
            <a:endParaRPr kumimoji="1" lang="ja-JP" altLang="en-US"/>
          </a:p>
        </p:txBody>
      </p:sp>
      <p:sp>
        <p:nvSpPr>
          <p:cNvPr id="6" name="フッター プレースホルダー 5">
            <a:extLst>
              <a:ext uri="{FF2B5EF4-FFF2-40B4-BE49-F238E27FC236}">
                <a16:creationId xmlns:a16="http://schemas.microsoft.com/office/drawing/2014/main" id="{9E40B5CE-B6A3-42D1-847D-FFA704C16E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14EF21-49C6-4F27-B2C8-FADFEF99BDDC}"/>
              </a:ext>
            </a:extLst>
          </p:cNvPr>
          <p:cNvSpPr>
            <a:spLocks noGrp="1"/>
          </p:cNvSpPr>
          <p:nvPr>
            <p:ph type="sldNum" sz="quarter" idx="12"/>
          </p:nvPr>
        </p:nvSpPr>
        <p:spPr/>
        <p:txBody>
          <a:bodyPr/>
          <a:lstStyle/>
          <a:p>
            <a:fld id="{4776212A-0244-482D-AB09-1307730C27E4}" type="slidenum">
              <a:rPr kumimoji="1" lang="ja-JP" altLang="en-US" smtClean="0"/>
              <a:t>‹#›</a:t>
            </a:fld>
            <a:endParaRPr kumimoji="1" lang="ja-JP" altLang="en-US"/>
          </a:p>
        </p:txBody>
      </p:sp>
    </p:spTree>
    <p:extLst>
      <p:ext uri="{BB962C8B-B14F-4D97-AF65-F5344CB8AC3E}">
        <p14:creationId xmlns:p14="http://schemas.microsoft.com/office/powerpoint/2010/main" val="345649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619273-941A-47D6-9ADF-6E1398D702B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ECC7124-FA42-40C9-8669-FF9506FB38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B3FCC22-7151-4C9C-B764-B2C7B591A19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D31A671-0F62-41A1-AB37-DECE07A963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6B6A1BD-5D33-416D-90DA-921C7423BE5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63B227-9A7D-4A23-A1A3-C7FFAA7A4352}"/>
              </a:ext>
            </a:extLst>
          </p:cNvPr>
          <p:cNvSpPr>
            <a:spLocks noGrp="1"/>
          </p:cNvSpPr>
          <p:nvPr>
            <p:ph type="dt" sz="half" idx="10"/>
          </p:nvPr>
        </p:nvSpPr>
        <p:spPr/>
        <p:txBody>
          <a:bodyPr/>
          <a:lstStyle/>
          <a:p>
            <a:fld id="{01BF1D50-C11B-4B40-94F2-F8633FF3FD9E}" type="datetimeFigureOut">
              <a:rPr kumimoji="1" lang="ja-JP" altLang="en-US" smtClean="0"/>
              <a:t>2018/10/17</a:t>
            </a:fld>
            <a:endParaRPr kumimoji="1" lang="ja-JP" altLang="en-US"/>
          </a:p>
        </p:txBody>
      </p:sp>
      <p:sp>
        <p:nvSpPr>
          <p:cNvPr id="8" name="フッター プレースホルダー 7">
            <a:extLst>
              <a:ext uri="{FF2B5EF4-FFF2-40B4-BE49-F238E27FC236}">
                <a16:creationId xmlns:a16="http://schemas.microsoft.com/office/drawing/2014/main" id="{49023427-D8CB-4974-AD7B-23C3BCE260F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96CB298-0D90-4133-94B8-7A5F4B2D1B92}"/>
              </a:ext>
            </a:extLst>
          </p:cNvPr>
          <p:cNvSpPr>
            <a:spLocks noGrp="1"/>
          </p:cNvSpPr>
          <p:nvPr>
            <p:ph type="sldNum" sz="quarter" idx="12"/>
          </p:nvPr>
        </p:nvSpPr>
        <p:spPr/>
        <p:txBody>
          <a:bodyPr/>
          <a:lstStyle/>
          <a:p>
            <a:fld id="{4776212A-0244-482D-AB09-1307730C27E4}" type="slidenum">
              <a:rPr kumimoji="1" lang="ja-JP" altLang="en-US" smtClean="0"/>
              <a:t>‹#›</a:t>
            </a:fld>
            <a:endParaRPr kumimoji="1" lang="ja-JP" altLang="en-US"/>
          </a:p>
        </p:txBody>
      </p:sp>
    </p:spTree>
    <p:extLst>
      <p:ext uri="{BB962C8B-B14F-4D97-AF65-F5344CB8AC3E}">
        <p14:creationId xmlns:p14="http://schemas.microsoft.com/office/powerpoint/2010/main" val="106120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2698A9-5FCC-45C9-AF27-200C1128272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511BD44-D4A6-4CAA-9EA8-0C88C17E75E6}"/>
              </a:ext>
            </a:extLst>
          </p:cNvPr>
          <p:cNvSpPr>
            <a:spLocks noGrp="1"/>
          </p:cNvSpPr>
          <p:nvPr>
            <p:ph type="dt" sz="half" idx="10"/>
          </p:nvPr>
        </p:nvSpPr>
        <p:spPr/>
        <p:txBody>
          <a:bodyPr/>
          <a:lstStyle/>
          <a:p>
            <a:fld id="{01BF1D50-C11B-4B40-94F2-F8633FF3FD9E}" type="datetimeFigureOut">
              <a:rPr kumimoji="1" lang="ja-JP" altLang="en-US" smtClean="0"/>
              <a:t>2018/10/17</a:t>
            </a:fld>
            <a:endParaRPr kumimoji="1" lang="ja-JP" altLang="en-US"/>
          </a:p>
        </p:txBody>
      </p:sp>
      <p:sp>
        <p:nvSpPr>
          <p:cNvPr id="4" name="フッター プレースホルダー 3">
            <a:extLst>
              <a:ext uri="{FF2B5EF4-FFF2-40B4-BE49-F238E27FC236}">
                <a16:creationId xmlns:a16="http://schemas.microsoft.com/office/drawing/2014/main" id="{46C0CEE0-1E76-451F-998A-8CC6DFD2A9F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1166F5E-DD3C-41D9-818B-EC41F7AD3D47}"/>
              </a:ext>
            </a:extLst>
          </p:cNvPr>
          <p:cNvSpPr>
            <a:spLocks noGrp="1"/>
          </p:cNvSpPr>
          <p:nvPr>
            <p:ph type="sldNum" sz="quarter" idx="12"/>
          </p:nvPr>
        </p:nvSpPr>
        <p:spPr/>
        <p:txBody>
          <a:bodyPr/>
          <a:lstStyle/>
          <a:p>
            <a:fld id="{4776212A-0244-482D-AB09-1307730C27E4}" type="slidenum">
              <a:rPr kumimoji="1" lang="ja-JP" altLang="en-US" smtClean="0"/>
              <a:t>‹#›</a:t>
            </a:fld>
            <a:endParaRPr kumimoji="1" lang="ja-JP" altLang="en-US"/>
          </a:p>
        </p:txBody>
      </p:sp>
    </p:spTree>
    <p:extLst>
      <p:ext uri="{BB962C8B-B14F-4D97-AF65-F5344CB8AC3E}">
        <p14:creationId xmlns:p14="http://schemas.microsoft.com/office/powerpoint/2010/main" val="4435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2107F0-024C-4E48-B3D4-4AB53E780FEA}"/>
              </a:ext>
            </a:extLst>
          </p:cNvPr>
          <p:cNvSpPr>
            <a:spLocks noGrp="1"/>
          </p:cNvSpPr>
          <p:nvPr>
            <p:ph type="dt" sz="half" idx="10"/>
          </p:nvPr>
        </p:nvSpPr>
        <p:spPr/>
        <p:txBody>
          <a:bodyPr/>
          <a:lstStyle/>
          <a:p>
            <a:fld id="{01BF1D50-C11B-4B40-94F2-F8633FF3FD9E}" type="datetimeFigureOut">
              <a:rPr kumimoji="1" lang="ja-JP" altLang="en-US" smtClean="0"/>
              <a:t>2018/10/17</a:t>
            </a:fld>
            <a:endParaRPr kumimoji="1" lang="ja-JP" altLang="en-US"/>
          </a:p>
        </p:txBody>
      </p:sp>
      <p:sp>
        <p:nvSpPr>
          <p:cNvPr id="3" name="フッター プレースホルダー 2">
            <a:extLst>
              <a:ext uri="{FF2B5EF4-FFF2-40B4-BE49-F238E27FC236}">
                <a16:creationId xmlns:a16="http://schemas.microsoft.com/office/drawing/2014/main" id="{51D330C1-DF7F-4DAC-B0E1-EAF83182F26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E8C1BCD-2B86-4AE2-A903-5BEB6F0E56F4}"/>
              </a:ext>
            </a:extLst>
          </p:cNvPr>
          <p:cNvSpPr>
            <a:spLocks noGrp="1"/>
          </p:cNvSpPr>
          <p:nvPr>
            <p:ph type="sldNum" sz="quarter" idx="12"/>
          </p:nvPr>
        </p:nvSpPr>
        <p:spPr/>
        <p:txBody>
          <a:bodyPr/>
          <a:lstStyle/>
          <a:p>
            <a:fld id="{4776212A-0244-482D-AB09-1307730C27E4}" type="slidenum">
              <a:rPr kumimoji="1" lang="ja-JP" altLang="en-US" smtClean="0"/>
              <a:t>‹#›</a:t>
            </a:fld>
            <a:endParaRPr kumimoji="1" lang="ja-JP" altLang="en-US"/>
          </a:p>
        </p:txBody>
      </p:sp>
    </p:spTree>
    <p:extLst>
      <p:ext uri="{BB962C8B-B14F-4D97-AF65-F5344CB8AC3E}">
        <p14:creationId xmlns:p14="http://schemas.microsoft.com/office/powerpoint/2010/main" val="21566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0A987-6A88-48EF-8100-F5E78FCA331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499AFF9-EF0D-4D99-BF41-ACB17AB01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3FD1A1-CC6C-4304-8A42-CAC2B8B2C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593B2D6-6EDB-468A-B3B7-24A1BE695C37}"/>
              </a:ext>
            </a:extLst>
          </p:cNvPr>
          <p:cNvSpPr>
            <a:spLocks noGrp="1"/>
          </p:cNvSpPr>
          <p:nvPr>
            <p:ph type="dt" sz="half" idx="10"/>
          </p:nvPr>
        </p:nvSpPr>
        <p:spPr/>
        <p:txBody>
          <a:bodyPr/>
          <a:lstStyle/>
          <a:p>
            <a:fld id="{01BF1D50-C11B-4B40-94F2-F8633FF3FD9E}" type="datetimeFigureOut">
              <a:rPr kumimoji="1" lang="ja-JP" altLang="en-US" smtClean="0"/>
              <a:t>2018/10/17</a:t>
            </a:fld>
            <a:endParaRPr kumimoji="1" lang="ja-JP" altLang="en-US"/>
          </a:p>
        </p:txBody>
      </p:sp>
      <p:sp>
        <p:nvSpPr>
          <p:cNvPr id="6" name="フッター プレースホルダー 5">
            <a:extLst>
              <a:ext uri="{FF2B5EF4-FFF2-40B4-BE49-F238E27FC236}">
                <a16:creationId xmlns:a16="http://schemas.microsoft.com/office/drawing/2014/main" id="{56B6354A-EEB1-43BB-AE7D-7C80AF27BFF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BC6F2B-2D5B-4452-90BE-569A7AF231C6}"/>
              </a:ext>
            </a:extLst>
          </p:cNvPr>
          <p:cNvSpPr>
            <a:spLocks noGrp="1"/>
          </p:cNvSpPr>
          <p:nvPr>
            <p:ph type="sldNum" sz="quarter" idx="12"/>
          </p:nvPr>
        </p:nvSpPr>
        <p:spPr/>
        <p:txBody>
          <a:bodyPr/>
          <a:lstStyle/>
          <a:p>
            <a:fld id="{4776212A-0244-482D-AB09-1307730C27E4}" type="slidenum">
              <a:rPr kumimoji="1" lang="ja-JP" altLang="en-US" smtClean="0"/>
              <a:t>‹#›</a:t>
            </a:fld>
            <a:endParaRPr kumimoji="1" lang="ja-JP" altLang="en-US"/>
          </a:p>
        </p:txBody>
      </p:sp>
    </p:spTree>
    <p:extLst>
      <p:ext uri="{BB962C8B-B14F-4D97-AF65-F5344CB8AC3E}">
        <p14:creationId xmlns:p14="http://schemas.microsoft.com/office/powerpoint/2010/main" val="12767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A048BC-A598-48B7-BF6F-84DDB4CE38E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58ACE1C-645D-42AC-ABE4-1FFC52DD3F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7541E98-D67A-446F-BC00-6F6B0C8FF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5A0DD2-76C2-454D-8117-7B65A82F98A4}"/>
              </a:ext>
            </a:extLst>
          </p:cNvPr>
          <p:cNvSpPr>
            <a:spLocks noGrp="1"/>
          </p:cNvSpPr>
          <p:nvPr>
            <p:ph type="dt" sz="half" idx="10"/>
          </p:nvPr>
        </p:nvSpPr>
        <p:spPr/>
        <p:txBody>
          <a:bodyPr/>
          <a:lstStyle/>
          <a:p>
            <a:fld id="{01BF1D50-C11B-4B40-94F2-F8633FF3FD9E}" type="datetimeFigureOut">
              <a:rPr kumimoji="1" lang="ja-JP" altLang="en-US" smtClean="0"/>
              <a:t>2018/10/17</a:t>
            </a:fld>
            <a:endParaRPr kumimoji="1" lang="ja-JP" altLang="en-US"/>
          </a:p>
        </p:txBody>
      </p:sp>
      <p:sp>
        <p:nvSpPr>
          <p:cNvPr id="6" name="フッター プレースホルダー 5">
            <a:extLst>
              <a:ext uri="{FF2B5EF4-FFF2-40B4-BE49-F238E27FC236}">
                <a16:creationId xmlns:a16="http://schemas.microsoft.com/office/drawing/2014/main" id="{A87B5ECC-FB9C-43C9-906A-AB60F1F8BE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BF9B27-6AE0-4A52-802D-94083A81084F}"/>
              </a:ext>
            </a:extLst>
          </p:cNvPr>
          <p:cNvSpPr>
            <a:spLocks noGrp="1"/>
          </p:cNvSpPr>
          <p:nvPr>
            <p:ph type="sldNum" sz="quarter" idx="12"/>
          </p:nvPr>
        </p:nvSpPr>
        <p:spPr/>
        <p:txBody>
          <a:bodyPr/>
          <a:lstStyle/>
          <a:p>
            <a:fld id="{4776212A-0244-482D-AB09-1307730C27E4}" type="slidenum">
              <a:rPr kumimoji="1" lang="ja-JP" altLang="en-US" smtClean="0"/>
              <a:t>‹#›</a:t>
            </a:fld>
            <a:endParaRPr kumimoji="1" lang="ja-JP" altLang="en-US"/>
          </a:p>
        </p:txBody>
      </p:sp>
    </p:spTree>
    <p:extLst>
      <p:ext uri="{BB962C8B-B14F-4D97-AF65-F5344CB8AC3E}">
        <p14:creationId xmlns:p14="http://schemas.microsoft.com/office/powerpoint/2010/main" val="236011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C3836B1-D28F-4ADA-BC36-2B0E8050C0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FAEAD51-9694-466C-AD28-8CDC499763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835395-F5A5-45EA-A448-AE7AEEA0F6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F1D50-C11B-4B40-94F2-F8633FF3FD9E}" type="datetimeFigureOut">
              <a:rPr kumimoji="1" lang="ja-JP" altLang="en-US" smtClean="0"/>
              <a:t>2018/10/17</a:t>
            </a:fld>
            <a:endParaRPr kumimoji="1" lang="ja-JP" altLang="en-US"/>
          </a:p>
        </p:txBody>
      </p:sp>
      <p:sp>
        <p:nvSpPr>
          <p:cNvPr id="5" name="フッター プレースホルダー 4">
            <a:extLst>
              <a:ext uri="{FF2B5EF4-FFF2-40B4-BE49-F238E27FC236}">
                <a16:creationId xmlns:a16="http://schemas.microsoft.com/office/drawing/2014/main" id="{E7BE5116-6491-4970-B896-C51271CE75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40502D7-DE8E-41C3-9DC7-C92A0C711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6212A-0244-482D-AB09-1307730C27E4}" type="slidenum">
              <a:rPr kumimoji="1" lang="ja-JP" altLang="en-US" smtClean="0"/>
              <a:t>‹#›</a:t>
            </a:fld>
            <a:endParaRPr kumimoji="1" lang="ja-JP" altLang="en-US"/>
          </a:p>
        </p:txBody>
      </p:sp>
    </p:spTree>
    <p:extLst>
      <p:ext uri="{BB962C8B-B14F-4D97-AF65-F5344CB8AC3E}">
        <p14:creationId xmlns:p14="http://schemas.microsoft.com/office/powerpoint/2010/main" val="2192391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535E11-3088-4F91-9D8A-7DC8C6E6ECAF}"/>
              </a:ext>
            </a:extLst>
          </p:cNvPr>
          <p:cNvSpPr>
            <a:spLocks noGrp="1"/>
          </p:cNvSpPr>
          <p:nvPr>
            <p:ph type="ctrTitle"/>
          </p:nvPr>
        </p:nvSpPr>
        <p:spPr/>
        <p:txBody>
          <a:bodyPr/>
          <a:lstStyle/>
          <a:p>
            <a:r>
              <a:rPr kumimoji="1" lang="ja-JP" altLang="en-US" dirty="0"/>
              <a:t>入門講習会 第</a:t>
            </a:r>
            <a:r>
              <a:rPr kumimoji="1" lang="en-US" altLang="ja-JP" dirty="0"/>
              <a:t>3</a:t>
            </a:r>
            <a:r>
              <a:rPr kumimoji="1" lang="ja-JP" altLang="en-US" dirty="0"/>
              <a:t>回</a:t>
            </a:r>
          </a:p>
        </p:txBody>
      </p:sp>
      <p:sp>
        <p:nvSpPr>
          <p:cNvPr id="3" name="字幕 2">
            <a:extLst>
              <a:ext uri="{FF2B5EF4-FFF2-40B4-BE49-F238E27FC236}">
                <a16:creationId xmlns:a16="http://schemas.microsoft.com/office/drawing/2014/main" id="{57BA5073-09A3-4409-9DD8-BB5FCCD33BDC}"/>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661078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6625DA-7416-4EF2-B2F0-C54A667A679A}"/>
              </a:ext>
            </a:extLst>
          </p:cNvPr>
          <p:cNvSpPr>
            <a:spLocks noGrp="1"/>
          </p:cNvSpPr>
          <p:nvPr>
            <p:ph type="title"/>
          </p:nvPr>
        </p:nvSpPr>
        <p:spPr/>
        <p:txBody>
          <a:bodyPr/>
          <a:lstStyle/>
          <a:p>
            <a:r>
              <a:rPr kumimoji="1" lang="ja-JP" altLang="en-US" dirty="0"/>
              <a:t>イテレータ</a:t>
            </a:r>
          </a:p>
        </p:txBody>
      </p:sp>
      <p:sp>
        <p:nvSpPr>
          <p:cNvPr id="3" name="コンテンツ プレースホルダー 2">
            <a:extLst>
              <a:ext uri="{FF2B5EF4-FFF2-40B4-BE49-F238E27FC236}">
                <a16:creationId xmlns:a16="http://schemas.microsoft.com/office/drawing/2014/main" id="{DDC87460-F635-409F-91F7-69BC2115740D}"/>
              </a:ext>
            </a:extLst>
          </p:cNvPr>
          <p:cNvSpPr>
            <a:spLocks noGrp="1"/>
          </p:cNvSpPr>
          <p:nvPr>
            <p:ph idx="1"/>
          </p:nvPr>
        </p:nvSpPr>
        <p:spPr/>
        <p:txBody>
          <a:bodyPr/>
          <a:lstStyle/>
          <a:p>
            <a:r>
              <a:rPr kumimoji="1" lang="ja-JP" altLang="en-US" dirty="0"/>
              <a:t>イテレータとは</a:t>
            </a:r>
            <a:endParaRPr kumimoji="1" lang="en-US" altLang="ja-JP" dirty="0"/>
          </a:p>
          <a:p>
            <a:pPr marL="0" indent="0">
              <a:buNone/>
            </a:pPr>
            <a:r>
              <a:rPr kumimoji="1" lang="ja-JP" altLang="en-US" dirty="0"/>
              <a:t>ポインタのような振る舞いをするクラスのこと。</a:t>
            </a:r>
            <a:endParaRPr kumimoji="1" lang="en-US" altLang="ja-JP" dirty="0"/>
          </a:p>
          <a:p>
            <a:pPr marL="0" indent="0">
              <a:buNone/>
            </a:pPr>
            <a:endParaRPr kumimoji="1" lang="en-US" altLang="ja-JP" dirty="0"/>
          </a:p>
          <a:p>
            <a:pPr marL="0" indent="0">
              <a:buNone/>
            </a:pPr>
            <a:r>
              <a:rPr lang="en-US" altLang="ja-JP" dirty="0">
                <a:solidFill>
                  <a:srgbClr val="0000FF"/>
                </a:solidFill>
                <a:latin typeface="Consolas" panose="020B0609020204030204" pitchFamily="49" charset="0"/>
              </a:rPr>
              <a:t>Iterator</a:t>
            </a:r>
            <a:r>
              <a:rPr lang="ja-JP" altLang="en-US" dirty="0">
                <a:latin typeface="Consolas" panose="020B0609020204030204" pitchFamily="49" charset="0"/>
              </a:rPr>
              <a:t> </a:t>
            </a:r>
            <a:r>
              <a:rPr lang="en-US" altLang="ja-JP" dirty="0" err="1">
                <a:latin typeface="Consolas" panose="020B0609020204030204" pitchFamily="49" charset="0"/>
              </a:rPr>
              <a:t>itr</a:t>
            </a:r>
            <a:r>
              <a:rPr lang="en-US" altLang="ja-JP" dirty="0">
                <a:latin typeface="Consolas" panose="020B0609020204030204" pitchFamily="49" charset="0"/>
              </a:rPr>
              <a:t> </a:t>
            </a:r>
            <a:r>
              <a:rPr lang="ja-JP" altLang="en-US" dirty="0">
                <a:latin typeface="Consolas" panose="020B0609020204030204" pitchFamily="49" charset="0"/>
              </a:rPr>
              <a:t>について </a:t>
            </a:r>
            <a:r>
              <a:rPr lang="en-US" altLang="ja-JP" b="1" dirty="0">
                <a:latin typeface="Consolas" panose="020B0609020204030204" pitchFamily="49" charset="0"/>
              </a:rPr>
              <a:t>(</a:t>
            </a:r>
            <a:r>
              <a:rPr lang="ja-JP" altLang="en-US" b="1" dirty="0">
                <a:latin typeface="Consolas" panose="020B0609020204030204" pitchFamily="49" charset="0"/>
              </a:rPr>
              <a:t>あくまでイメージ</a:t>
            </a:r>
            <a:r>
              <a:rPr lang="en-US" altLang="ja-JP" b="1" dirty="0">
                <a:latin typeface="Consolas" panose="020B0609020204030204" pitchFamily="49" charset="0"/>
              </a:rPr>
              <a:t>)</a:t>
            </a:r>
          </a:p>
          <a:p>
            <a:pPr marL="0" indent="0">
              <a:buNone/>
            </a:pPr>
            <a:r>
              <a:rPr kumimoji="1" lang="en-US" altLang="ja-JP" dirty="0">
                <a:latin typeface="Consolas" panose="020B0609020204030204" pitchFamily="49" charset="0"/>
              </a:rPr>
              <a:t>  </a:t>
            </a:r>
            <a:r>
              <a:rPr kumimoji="1" lang="en-US" altLang="ja-JP" dirty="0" err="1">
                <a:latin typeface="Consolas" panose="020B0609020204030204" pitchFamily="49" charset="0"/>
              </a:rPr>
              <a:t>itr</a:t>
            </a:r>
            <a:r>
              <a:rPr kumimoji="1" lang="en-US" altLang="ja-JP" dirty="0">
                <a:latin typeface="Consolas" panose="020B0609020204030204" pitchFamily="49" charset="0"/>
              </a:rPr>
              <a:t>: (</a:t>
            </a:r>
            <a:r>
              <a:rPr kumimoji="1" lang="ja-JP" altLang="en-US" dirty="0">
                <a:latin typeface="Consolas" panose="020B0609020204030204" pitchFamily="49" charset="0"/>
              </a:rPr>
              <a:t>メモリ上のアドレス</a:t>
            </a:r>
            <a:r>
              <a:rPr kumimoji="1" lang="en-US" altLang="ja-JP" dirty="0">
                <a:latin typeface="Consolas" panose="020B0609020204030204" pitchFamily="49" charset="0"/>
              </a:rPr>
              <a:t>)</a:t>
            </a:r>
          </a:p>
          <a:p>
            <a:pPr marL="0" indent="0">
              <a:buNone/>
            </a:pPr>
            <a:r>
              <a:rPr lang="en-US" altLang="ja-JP" dirty="0">
                <a:latin typeface="Consolas" panose="020B0609020204030204" pitchFamily="49" charset="0"/>
              </a:rPr>
              <a:t> *</a:t>
            </a:r>
            <a:r>
              <a:rPr lang="en-US" altLang="ja-JP" dirty="0" err="1">
                <a:latin typeface="Consolas" panose="020B0609020204030204" pitchFamily="49" charset="0"/>
              </a:rPr>
              <a:t>itr</a:t>
            </a:r>
            <a:r>
              <a:rPr lang="en-US" altLang="ja-JP" dirty="0">
                <a:latin typeface="Consolas" panose="020B0609020204030204" pitchFamily="49" charset="0"/>
              </a:rPr>
              <a:t>: </a:t>
            </a:r>
            <a:r>
              <a:rPr lang="en-US" altLang="ja-JP" dirty="0" err="1">
                <a:latin typeface="Consolas" panose="020B0609020204030204" pitchFamily="49" charset="0"/>
              </a:rPr>
              <a:t>itr</a:t>
            </a:r>
            <a:r>
              <a:rPr lang="ja-JP" altLang="en-US" dirty="0">
                <a:latin typeface="Consolas" panose="020B0609020204030204" pitchFamily="49" charset="0"/>
              </a:rPr>
              <a:t>の指す値を指す</a:t>
            </a:r>
            <a:endParaRPr lang="en-US" altLang="ja-JP" dirty="0">
              <a:latin typeface="Consolas" panose="020B0609020204030204" pitchFamily="49" charset="0"/>
            </a:endParaRPr>
          </a:p>
          <a:p>
            <a:pPr marL="0" indent="0">
              <a:buNone/>
            </a:pPr>
            <a:r>
              <a:rPr kumimoji="1" lang="en-US" altLang="ja-JP" dirty="0" err="1">
                <a:latin typeface="Consolas" panose="020B0609020204030204" pitchFamily="49" charset="0"/>
              </a:rPr>
              <a:t>itr</a:t>
            </a:r>
            <a:r>
              <a:rPr kumimoji="1" lang="en-US" altLang="ja-JP" dirty="0">
                <a:latin typeface="Consolas" panose="020B0609020204030204" pitchFamily="49" charset="0"/>
              </a:rPr>
              <a:t>++:</a:t>
            </a:r>
            <a:r>
              <a:rPr lang="en-US" altLang="ja-JP" dirty="0">
                <a:latin typeface="Consolas" panose="020B0609020204030204" pitchFamily="49" charset="0"/>
              </a:rPr>
              <a:t> </a:t>
            </a:r>
            <a:r>
              <a:rPr lang="en-US" altLang="ja-JP" dirty="0" err="1">
                <a:latin typeface="Consolas" panose="020B0609020204030204" pitchFamily="49" charset="0"/>
              </a:rPr>
              <a:t>itr</a:t>
            </a:r>
            <a:r>
              <a:rPr lang="ja-JP" altLang="en-US" dirty="0">
                <a:latin typeface="Consolas" panose="020B0609020204030204" pitchFamily="49" charset="0"/>
              </a:rPr>
              <a:t>の指す位置を</a:t>
            </a:r>
            <a:r>
              <a:rPr lang="en-US" altLang="ja-JP" dirty="0">
                <a:latin typeface="Consolas" panose="020B0609020204030204" pitchFamily="49" charset="0"/>
              </a:rPr>
              <a:t>1</a:t>
            </a:r>
            <a:r>
              <a:rPr lang="ja-JP" altLang="en-US" dirty="0">
                <a:latin typeface="Consolas" panose="020B0609020204030204" pitchFamily="49" charset="0"/>
              </a:rPr>
              <a:t>つ終端方向にずらす</a:t>
            </a:r>
            <a:endParaRPr lang="en-US" altLang="ja-JP" dirty="0">
              <a:latin typeface="Consolas" panose="020B0609020204030204" pitchFamily="49" charset="0"/>
            </a:endParaRPr>
          </a:p>
          <a:p>
            <a:pPr marL="0" indent="0">
              <a:buNone/>
            </a:pPr>
            <a:r>
              <a:rPr lang="en-US" altLang="ja-JP" dirty="0" err="1">
                <a:latin typeface="Consolas" panose="020B0609020204030204" pitchFamily="49" charset="0"/>
              </a:rPr>
              <a:t>itr</a:t>
            </a:r>
            <a:r>
              <a:rPr lang="en-US" altLang="ja-JP" dirty="0">
                <a:latin typeface="Consolas" panose="020B0609020204030204" pitchFamily="49" charset="0"/>
              </a:rPr>
              <a:t>--: </a:t>
            </a:r>
            <a:r>
              <a:rPr lang="en-US" altLang="ja-JP" dirty="0" err="1">
                <a:latin typeface="Consolas" panose="020B0609020204030204" pitchFamily="49" charset="0"/>
              </a:rPr>
              <a:t>itr</a:t>
            </a:r>
            <a:r>
              <a:rPr lang="ja-JP" altLang="en-US" dirty="0">
                <a:latin typeface="Consolas" panose="020B0609020204030204" pitchFamily="49" charset="0"/>
              </a:rPr>
              <a:t>の指す位置を</a:t>
            </a:r>
            <a:r>
              <a:rPr lang="en-US" altLang="ja-JP" dirty="0">
                <a:latin typeface="Consolas" panose="020B0609020204030204" pitchFamily="49" charset="0"/>
              </a:rPr>
              <a:t>1</a:t>
            </a:r>
            <a:r>
              <a:rPr lang="ja-JP" altLang="en-US" dirty="0" err="1">
                <a:latin typeface="Consolas" panose="020B0609020204030204" pitchFamily="49" charset="0"/>
              </a:rPr>
              <a:t>つ始</a:t>
            </a:r>
            <a:r>
              <a:rPr lang="ja-JP" altLang="en-US" dirty="0">
                <a:latin typeface="Consolas" panose="020B0609020204030204" pitchFamily="49" charset="0"/>
              </a:rPr>
              <a:t>端方向にずらす</a:t>
            </a:r>
            <a:endParaRPr lang="en-US" altLang="ja-JP" dirty="0">
              <a:latin typeface="Consolas" panose="020B0609020204030204" pitchFamily="49" charset="0"/>
            </a:endParaRPr>
          </a:p>
          <a:p>
            <a:pPr marL="0" indent="0">
              <a:buNone/>
            </a:pPr>
            <a:endParaRPr lang="en-US" altLang="ja-JP" dirty="0"/>
          </a:p>
          <a:p>
            <a:pPr marL="0" indent="0">
              <a:buNone/>
            </a:pPr>
            <a:endParaRPr kumimoji="1" lang="en-US" altLang="ja-JP" dirty="0"/>
          </a:p>
        </p:txBody>
      </p:sp>
    </p:spTree>
    <p:extLst>
      <p:ext uri="{BB962C8B-B14F-4D97-AF65-F5344CB8AC3E}">
        <p14:creationId xmlns:p14="http://schemas.microsoft.com/office/powerpoint/2010/main" val="1713645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26959-404B-4CD5-A9E5-34070A12A0F4}"/>
              </a:ext>
            </a:extLst>
          </p:cNvPr>
          <p:cNvSpPr>
            <a:spLocks noGrp="1"/>
          </p:cNvSpPr>
          <p:nvPr>
            <p:ph type="title"/>
          </p:nvPr>
        </p:nvSpPr>
        <p:spPr/>
        <p:txBody>
          <a:bodyPr/>
          <a:lstStyle/>
          <a:p>
            <a:r>
              <a:rPr kumimoji="1" lang="ja-JP" altLang="en-US" dirty="0"/>
              <a:t>イテレータ</a:t>
            </a:r>
          </a:p>
        </p:txBody>
      </p:sp>
      <p:sp>
        <p:nvSpPr>
          <p:cNvPr id="3" name="コンテンツ プレースホルダー 2">
            <a:extLst>
              <a:ext uri="{FF2B5EF4-FFF2-40B4-BE49-F238E27FC236}">
                <a16:creationId xmlns:a16="http://schemas.microsoft.com/office/drawing/2014/main" id="{DF20A6CC-A26C-418E-BD53-753F0982E93C}"/>
              </a:ext>
            </a:extLst>
          </p:cNvPr>
          <p:cNvSpPr>
            <a:spLocks noGrp="1"/>
          </p:cNvSpPr>
          <p:nvPr>
            <p:ph idx="1"/>
          </p:nvPr>
        </p:nvSpPr>
        <p:spPr/>
        <p:txBody>
          <a:bodyPr/>
          <a:lstStyle/>
          <a:p>
            <a:r>
              <a:rPr lang="ja-JP" altLang="en-US" dirty="0"/>
              <a:t>クラスによってイテレータの実装や機能が異なる</a:t>
            </a:r>
            <a:endParaRPr lang="en-US" altLang="ja-JP" dirty="0"/>
          </a:p>
          <a:p>
            <a:pPr>
              <a:buFont typeface="Wingdings" panose="05000000000000000000" pitchFamily="2" charset="2"/>
              <a:buChar char="Ø"/>
            </a:pPr>
            <a:r>
              <a:rPr kumimoji="1" lang="en-US" altLang="ja-JP" dirty="0"/>
              <a:t>vector&lt;</a:t>
            </a:r>
            <a:r>
              <a:rPr lang="en-US" altLang="ja-JP" dirty="0"/>
              <a:t>int&gt;</a:t>
            </a:r>
            <a:r>
              <a:rPr lang="ja-JP" altLang="en-US" dirty="0"/>
              <a:t>のイテレータ≠</a:t>
            </a:r>
            <a:r>
              <a:rPr lang="en-US" altLang="ja-JP" dirty="0"/>
              <a:t>string</a:t>
            </a:r>
            <a:r>
              <a:rPr lang="ja-JP" altLang="en-US" dirty="0"/>
              <a:t>のイテレータ</a:t>
            </a:r>
            <a:endParaRPr lang="en-US" altLang="ja-JP" dirty="0"/>
          </a:p>
          <a:p>
            <a:pPr>
              <a:buFont typeface="Wingdings" panose="05000000000000000000" pitchFamily="2" charset="2"/>
              <a:buChar char="Ø"/>
            </a:pPr>
            <a:r>
              <a:rPr lang="en-US" altLang="ja-JP" dirty="0"/>
              <a:t>vector&lt;int&gt;</a:t>
            </a:r>
            <a:r>
              <a:rPr lang="ja-JP" altLang="en-US" dirty="0"/>
              <a:t>のイテレータ≠</a:t>
            </a:r>
            <a:r>
              <a:rPr lang="en-US" altLang="ja-JP" dirty="0"/>
              <a:t>vector&lt;char&gt;</a:t>
            </a:r>
            <a:r>
              <a:rPr lang="ja-JP" altLang="en-US" dirty="0"/>
              <a:t>のイテレータ</a:t>
            </a:r>
            <a:endParaRPr lang="en-US" altLang="ja-JP" dirty="0"/>
          </a:p>
          <a:p>
            <a:pPr>
              <a:buFont typeface="Wingdings" panose="05000000000000000000" pitchFamily="2" charset="2"/>
              <a:buChar char="Ø"/>
            </a:pPr>
            <a:endParaRPr kumimoji="1" lang="en-US" altLang="ja-JP" dirty="0"/>
          </a:p>
        </p:txBody>
      </p:sp>
    </p:spTree>
    <p:extLst>
      <p:ext uri="{BB962C8B-B14F-4D97-AF65-F5344CB8AC3E}">
        <p14:creationId xmlns:p14="http://schemas.microsoft.com/office/powerpoint/2010/main" val="1113101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8A4AD0-1996-445C-A6BC-DE5391D6A92B}"/>
              </a:ext>
            </a:extLst>
          </p:cNvPr>
          <p:cNvSpPr>
            <a:spLocks noGrp="1"/>
          </p:cNvSpPr>
          <p:nvPr>
            <p:ph type="title"/>
          </p:nvPr>
        </p:nvSpPr>
        <p:spPr/>
        <p:txBody>
          <a:bodyPr/>
          <a:lstStyle/>
          <a:p>
            <a:r>
              <a:rPr kumimoji="1" lang="ja-JP" altLang="en-US" dirty="0"/>
              <a:t>イテレータ</a:t>
            </a:r>
          </a:p>
        </p:txBody>
      </p:sp>
      <p:sp>
        <p:nvSpPr>
          <p:cNvPr id="3" name="コンテンツ プレースホルダー 2">
            <a:extLst>
              <a:ext uri="{FF2B5EF4-FFF2-40B4-BE49-F238E27FC236}">
                <a16:creationId xmlns:a16="http://schemas.microsoft.com/office/drawing/2014/main" id="{F6634D01-9810-4124-9BCA-A0BF9609447C}"/>
              </a:ext>
            </a:extLst>
          </p:cNvPr>
          <p:cNvSpPr>
            <a:spLocks noGrp="1"/>
          </p:cNvSpPr>
          <p:nvPr>
            <p:ph idx="1"/>
          </p:nvPr>
        </p:nvSpPr>
        <p:spPr/>
        <p:txBody>
          <a:bodyPr/>
          <a:lstStyle/>
          <a:p>
            <a:r>
              <a:rPr lang="ja-JP" altLang="en-US" dirty="0"/>
              <a:t>試しに</a:t>
            </a:r>
            <a:r>
              <a:rPr lang="en-US" altLang="ja-JP" dirty="0"/>
              <a:t>vector</a:t>
            </a:r>
            <a:r>
              <a:rPr lang="ja-JP" altLang="en-US" dirty="0"/>
              <a:t>のイテレータを操作してみる</a:t>
            </a:r>
            <a:endParaRPr lang="en-US" altLang="ja-JP" dirty="0"/>
          </a:p>
          <a:p>
            <a:r>
              <a:rPr kumimoji="1" lang="ja-JP" altLang="en-US" dirty="0"/>
              <a:t>その前に</a:t>
            </a:r>
            <a:r>
              <a:rPr kumimoji="1" lang="en-US" altLang="ja-JP" dirty="0"/>
              <a:t>C</a:t>
            </a:r>
            <a:r>
              <a:rPr kumimoji="1" lang="ja-JP" altLang="en-US" dirty="0"/>
              <a:t>言語のポインタのプログラムを復習する</a:t>
            </a:r>
          </a:p>
        </p:txBody>
      </p:sp>
    </p:spTree>
    <p:extLst>
      <p:ext uri="{BB962C8B-B14F-4D97-AF65-F5344CB8AC3E}">
        <p14:creationId xmlns:p14="http://schemas.microsoft.com/office/powerpoint/2010/main" val="151337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6C21B9-7626-4910-B366-4CDF47DFEF1E}"/>
              </a:ext>
            </a:extLst>
          </p:cNvPr>
          <p:cNvSpPr>
            <a:spLocks noGrp="1"/>
          </p:cNvSpPr>
          <p:nvPr>
            <p:ph type="title"/>
          </p:nvPr>
        </p:nvSpPr>
        <p:spPr>
          <a:xfrm>
            <a:off x="838200" y="365125"/>
            <a:ext cx="2555789" cy="1325563"/>
          </a:xfrm>
        </p:spPr>
        <p:txBody>
          <a:bodyPr/>
          <a:lstStyle/>
          <a:p>
            <a:r>
              <a:rPr kumimoji="1" lang="en-US" altLang="ja-JP" dirty="0"/>
              <a:t>C</a:t>
            </a:r>
            <a:r>
              <a:rPr kumimoji="1" lang="ja-JP" altLang="en-US" dirty="0"/>
              <a:t>言語</a:t>
            </a:r>
          </a:p>
        </p:txBody>
      </p:sp>
      <p:sp>
        <p:nvSpPr>
          <p:cNvPr id="4" name="正方形/長方形 3">
            <a:extLst>
              <a:ext uri="{FF2B5EF4-FFF2-40B4-BE49-F238E27FC236}">
                <a16:creationId xmlns:a16="http://schemas.microsoft.com/office/drawing/2014/main" id="{AAEE5CEB-20DA-4039-B8C9-25011CAE1D80}"/>
              </a:ext>
            </a:extLst>
          </p:cNvPr>
          <p:cNvSpPr/>
          <p:nvPr/>
        </p:nvSpPr>
        <p:spPr>
          <a:xfrm>
            <a:off x="324933" y="2502543"/>
            <a:ext cx="6656173" cy="2308324"/>
          </a:xfrm>
          <a:prstGeom prst="rect">
            <a:avLst/>
          </a:prstGeom>
        </p:spPr>
        <p:txBody>
          <a:bodyPr wrap="square">
            <a:spAutoFit/>
          </a:bodyPr>
          <a:lstStyle/>
          <a:p>
            <a:pPr lvl="1"/>
            <a:r>
              <a:rPr lang="en-US" altLang="ja-JP" sz="2400" dirty="0">
                <a:solidFill>
                  <a:srgbClr val="0000FF"/>
                </a:solidFill>
                <a:latin typeface="Consolas" panose="020B0609020204030204" pitchFamily="49" charset="0"/>
              </a:rPr>
              <a:t>char</a:t>
            </a:r>
            <a:r>
              <a:rPr lang="en-US" altLang="ja-JP" sz="2400" dirty="0">
                <a:solidFill>
                  <a:srgbClr val="000000"/>
                </a:solidFill>
                <a:latin typeface="Consolas" panose="020B0609020204030204" pitchFamily="49" charset="0"/>
              </a:rPr>
              <a:t> str[</a:t>
            </a:r>
            <a:r>
              <a:rPr lang="en-US" altLang="ja-JP" sz="2400" dirty="0">
                <a:solidFill>
                  <a:srgbClr val="09885A"/>
                </a:solidFill>
                <a:latin typeface="Consolas" panose="020B0609020204030204" pitchFamily="49" charset="0"/>
              </a:rPr>
              <a:t>20</a:t>
            </a:r>
            <a:r>
              <a:rPr lang="en-US" altLang="ja-JP" sz="2400" dirty="0">
                <a:solidFill>
                  <a:srgbClr val="000000"/>
                </a:solidFill>
                <a:latin typeface="Consolas" panose="020B0609020204030204" pitchFamily="49" charset="0"/>
              </a:rPr>
              <a:t>] = </a:t>
            </a:r>
            <a:r>
              <a:rPr lang="en-US" altLang="ja-JP" sz="2400" dirty="0">
                <a:solidFill>
                  <a:srgbClr val="A31515"/>
                </a:solidFill>
                <a:latin typeface="Consolas" panose="020B0609020204030204" pitchFamily="49" charset="0"/>
              </a:rPr>
              <a:t>"Hello"</a:t>
            </a:r>
            <a:r>
              <a:rPr lang="en-US" altLang="ja-JP" sz="2400" dirty="0">
                <a:solidFill>
                  <a:srgbClr val="000000"/>
                </a:solidFill>
                <a:latin typeface="Consolas" panose="020B0609020204030204" pitchFamily="49" charset="0"/>
              </a:rPr>
              <a:t>;</a:t>
            </a:r>
          </a:p>
          <a:p>
            <a:pPr lvl="1"/>
            <a:r>
              <a:rPr lang="en-US" altLang="ja-JP" sz="2400" dirty="0">
                <a:solidFill>
                  <a:srgbClr val="0000FF"/>
                </a:solidFill>
                <a:latin typeface="Consolas" panose="020B0609020204030204" pitchFamily="49" charset="0"/>
              </a:rPr>
              <a:t>char</a:t>
            </a:r>
            <a:r>
              <a:rPr lang="en-US" altLang="ja-JP" sz="2400" dirty="0">
                <a:solidFill>
                  <a:srgbClr val="000000"/>
                </a:solidFill>
                <a:latin typeface="Consolas" panose="020B0609020204030204" pitchFamily="49" charset="0"/>
              </a:rPr>
              <a:t> *p;</a:t>
            </a:r>
          </a:p>
          <a:p>
            <a:pPr lvl="1"/>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for</a:t>
            </a:r>
            <a:r>
              <a:rPr lang="en-US" altLang="ja-JP" sz="2400" dirty="0">
                <a:solidFill>
                  <a:srgbClr val="000000"/>
                </a:solidFill>
                <a:latin typeface="Consolas" panose="020B0609020204030204" pitchFamily="49" charset="0"/>
              </a:rPr>
              <a:t> (p = str; *p != </a:t>
            </a:r>
            <a:r>
              <a:rPr lang="en-US" altLang="ja-JP" sz="2400" dirty="0">
                <a:solidFill>
                  <a:srgbClr val="A31515"/>
                </a:solidFill>
                <a:latin typeface="Consolas" panose="020B0609020204030204" pitchFamily="49" charset="0"/>
              </a:rPr>
              <a:t>'\0'</a:t>
            </a:r>
            <a:r>
              <a:rPr lang="en-US" altLang="ja-JP" sz="2400" dirty="0">
                <a:solidFill>
                  <a:srgbClr val="000000"/>
                </a:solidFill>
                <a:latin typeface="Consolas" panose="020B0609020204030204" pitchFamily="49" charset="0"/>
              </a:rPr>
              <a:t>; p++) {</a:t>
            </a:r>
          </a:p>
          <a:p>
            <a:pPr lvl="2"/>
            <a:r>
              <a:rPr lang="en-US" altLang="ja-JP" sz="2400" dirty="0" err="1">
                <a:solidFill>
                  <a:srgbClr val="000000"/>
                </a:solidFill>
                <a:latin typeface="Consolas" panose="020B0609020204030204" pitchFamily="49" charset="0"/>
              </a:rPr>
              <a:t>printf</a:t>
            </a:r>
            <a:r>
              <a:rPr lang="en-US" altLang="ja-JP" sz="2400" dirty="0">
                <a:solidFill>
                  <a:srgbClr val="000000"/>
                </a:solidFill>
                <a:latin typeface="Consolas" panose="020B0609020204030204" pitchFamily="49" charset="0"/>
              </a:rPr>
              <a:t>(</a:t>
            </a:r>
            <a:r>
              <a:rPr lang="en-US" altLang="ja-JP" sz="2400" dirty="0">
                <a:solidFill>
                  <a:srgbClr val="A31515"/>
                </a:solidFill>
                <a:latin typeface="Consolas" panose="020B0609020204030204" pitchFamily="49" charset="0"/>
              </a:rPr>
              <a:t>"%c\n"</a:t>
            </a:r>
            <a:r>
              <a:rPr lang="en-US" altLang="ja-JP" sz="2400" dirty="0">
                <a:solidFill>
                  <a:srgbClr val="000000"/>
                </a:solidFill>
                <a:latin typeface="Consolas" panose="020B0609020204030204" pitchFamily="49" charset="0"/>
              </a:rPr>
              <a:t>, *p);</a:t>
            </a:r>
          </a:p>
          <a:p>
            <a:pPr lvl="1"/>
            <a:r>
              <a:rPr lang="en-US" altLang="ja-JP" sz="2400" dirty="0">
                <a:solidFill>
                  <a:srgbClr val="000000"/>
                </a:solidFill>
                <a:latin typeface="Consolas" panose="020B0609020204030204" pitchFamily="49" charset="0"/>
              </a:rPr>
              <a:t>}</a:t>
            </a:r>
          </a:p>
        </p:txBody>
      </p:sp>
      <p:graphicFrame>
        <p:nvGraphicFramePr>
          <p:cNvPr id="6" name="表 5">
            <a:extLst>
              <a:ext uri="{FF2B5EF4-FFF2-40B4-BE49-F238E27FC236}">
                <a16:creationId xmlns:a16="http://schemas.microsoft.com/office/drawing/2014/main" id="{DA218485-C4D9-44DB-880A-18BF6470A6F7}"/>
              </a:ext>
            </a:extLst>
          </p:cNvPr>
          <p:cNvGraphicFramePr>
            <a:graphicFrameLocks noGrp="1"/>
          </p:cNvGraphicFramePr>
          <p:nvPr>
            <p:extLst/>
          </p:nvPr>
        </p:nvGraphicFramePr>
        <p:xfrm>
          <a:off x="7628479" y="119356"/>
          <a:ext cx="4312266" cy="6619288"/>
        </p:xfrm>
        <a:graphic>
          <a:graphicData uri="http://schemas.openxmlformats.org/drawingml/2006/table">
            <a:tbl>
              <a:tblPr firstRow="1" bandRow="1">
                <a:tableStyleId>{5940675A-B579-460E-94D1-54222C63F5DA}</a:tableStyleId>
              </a:tblPr>
              <a:tblGrid>
                <a:gridCol w="2156133">
                  <a:extLst>
                    <a:ext uri="{9D8B030D-6E8A-4147-A177-3AD203B41FA5}">
                      <a16:colId xmlns:a16="http://schemas.microsoft.com/office/drawing/2014/main" val="580430110"/>
                    </a:ext>
                  </a:extLst>
                </a:gridCol>
                <a:gridCol w="2156133">
                  <a:extLst>
                    <a:ext uri="{9D8B030D-6E8A-4147-A177-3AD203B41FA5}">
                      <a16:colId xmlns:a16="http://schemas.microsoft.com/office/drawing/2014/main" val="162794524"/>
                    </a:ext>
                  </a:extLst>
                </a:gridCol>
              </a:tblGrid>
              <a:tr h="389549">
                <a:tc>
                  <a:txBody>
                    <a:bodyPr/>
                    <a:lstStyle/>
                    <a:p>
                      <a:pPr algn="ctr"/>
                      <a:r>
                        <a:rPr kumimoji="1" lang="ja-JP" altLang="en-US" dirty="0"/>
                        <a:t>アドレス</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a:endParaRPr kumimoji="1" lang="ja-JP"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469070942"/>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0060FEA4</a:t>
                      </a:r>
                      <a:endParaRPr kumimoji="1" lang="ja-JP" altLang="en-US" dirty="0"/>
                    </a:p>
                  </a:txBody>
                  <a:tcPr>
                    <a:lnT w="1905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kumimoji="1" lang="en-US" altLang="ja-JP" dirty="0"/>
                        <a:t>‘H’</a:t>
                      </a:r>
                      <a:endParaRPr kumimoji="1" lang="ja-JP" altLang="en-US" dirty="0"/>
                    </a:p>
                  </a:txBody>
                  <a:tcPr>
                    <a:lnT w="19050" cap="flat" cmpd="sng" algn="ctr">
                      <a:solidFill>
                        <a:schemeClr val="tx1"/>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val="366317904"/>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0060FEA5</a:t>
                      </a:r>
                      <a:endParaRPr kumimoji="1" lang="ja-JP" altLang="en-US" dirty="0"/>
                    </a:p>
                  </a:txBody>
                  <a:tcPr>
                    <a:solidFill>
                      <a:schemeClr val="accent2">
                        <a:lumMod val="40000"/>
                        <a:lumOff val="60000"/>
                      </a:schemeClr>
                    </a:solidFill>
                  </a:tcPr>
                </a:tc>
                <a:tc>
                  <a:txBody>
                    <a:bodyPr/>
                    <a:lstStyle/>
                    <a:p>
                      <a:pPr algn="ctr"/>
                      <a:r>
                        <a:rPr kumimoji="1" lang="en-US" altLang="ja-JP" dirty="0"/>
                        <a:t>‘e’</a:t>
                      </a:r>
                      <a:endParaRPr kumimoji="1" lang="ja-JP" altLang="en-US" dirty="0"/>
                    </a:p>
                  </a:txBody>
                  <a:tcPr>
                    <a:solidFill>
                      <a:schemeClr val="accent2">
                        <a:lumMod val="40000"/>
                        <a:lumOff val="60000"/>
                      </a:schemeClr>
                    </a:solidFill>
                  </a:tcPr>
                </a:tc>
                <a:extLst>
                  <a:ext uri="{0D108BD9-81ED-4DB2-BD59-A6C34878D82A}">
                    <a16:rowId xmlns:a16="http://schemas.microsoft.com/office/drawing/2014/main" val="726233580"/>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0060FEA6</a:t>
                      </a:r>
                      <a:endParaRPr kumimoji="1" lang="ja-JP" altLang="en-US" dirty="0"/>
                    </a:p>
                  </a:txBody>
                  <a:tcPr>
                    <a:solidFill>
                      <a:schemeClr val="accent2">
                        <a:lumMod val="40000"/>
                        <a:lumOff val="60000"/>
                      </a:schemeClr>
                    </a:solidFill>
                  </a:tcPr>
                </a:tc>
                <a:tc>
                  <a:txBody>
                    <a:bodyPr/>
                    <a:lstStyle/>
                    <a:p>
                      <a:pPr algn="ctr"/>
                      <a:r>
                        <a:rPr kumimoji="1" lang="en-US" altLang="ja-JP" dirty="0"/>
                        <a:t>‘l’</a:t>
                      </a:r>
                      <a:endParaRPr kumimoji="1" lang="ja-JP" altLang="en-US" dirty="0"/>
                    </a:p>
                  </a:txBody>
                  <a:tcPr>
                    <a:solidFill>
                      <a:schemeClr val="accent2">
                        <a:lumMod val="40000"/>
                        <a:lumOff val="60000"/>
                      </a:schemeClr>
                    </a:solidFill>
                  </a:tcPr>
                </a:tc>
                <a:extLst>
                  <a:ext uri="{0D108BD9-81ED-4DB2-BD59-A6C34878D82A}">
                    <a16:rowId xmlns:a16="http://schemas.microsoft.com/office/drawing/2014/main" val="2554171255"/>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0060FEA7</a:t>
                      </a:r>
                      <a:endParaRPr kumimoji="1" lang="ja-JP" altLang="en-US" dirty="0"/>
                    </a:p>
                  </a:txBody>
                  <a:tcPr>
                    <a:solidFill>
                      <a:schemeClr val="accent2">
                        <a:lumMod val="40000"/>
                        <a:lumOff val="60000"/>
                      </a:schemeClr>
                    </a:solidFill>
                  </a:tcPr>
                </a:tc>
                <a:tc>
                  <a:txBody>
                    <a:bodyPr/>
                    <a:lstStyle/>
                    <a:p>
                      <a:pPr algn="ctr"/>
                      <a:r>
                        <a:rPr kumimoji="1" lang="en-US" altLang="ja-JP" dirty="0"/>
                        <a:t>‘l’</a:t>
                      </a:r>
                      <a:endParaRPr kumimoji="1" lang="ja-JP" altLang="en-US" dirty="0"/>
                    </a:p>
                  </a:txBody>
                  <a:tcPr>
                    <a:solidFill>
                      <a:schemeClr val="accent2">
                        <a:lumMod val="40000"/>
                        <a:lumOff val="60000"/>
                      </a:schemeClr>
                    </a:solidFill>
                  </a:tcPr>
                </a:tc>
                <a:extLst>
                  <a:ext uri="{0D108BD9-81ED-4DB2-BD59-A6C34878D82A}">
                    <a16:rowId xmlns:a16="http://schemas.microsoft.com/office/drawing/2014/main" val="2017302748"/>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0060FEA8</a:t>
                      </a:r>
                      <a:endParaRPr kumimoji="1" lang="ja-JP" altLang="en-US" dirty="0"/>
                    </a:p>
                  </a:txBody>
                  <a:tcPr>
                    <a:solidFill>
                      <a:schemeClr val="accent2">
                        <a:lumMod val="40000"/>
                        <a:lumOff val="60000"/>
                      </a:schemeClr>
                    </a:solidFill>
                  </a:tcPr>
                </a:tc>
                <a:tc>
                  <a:txBody>
                    <a:bodyPr/>
                    <a:lstStyle/>
                    <a:p>
                      <a:pPr algn="ctr"/>
                      <a:r>
                        <a:rPr kumimoji="1" lang="en-US" altLang="ja-JP" dirty="0"/>
                        <a:t>‘o’</a:t>
                      </a:r>
                      <a:endParaRPr kumimoji="1" lang="ja-JP" altLang="en-US" dirty="0"/>
                    </a:p>
                  </a:txBody>
                  <a:tcPr>
                    <a:solidFill>
                      <a:schemeClr val="accent2">
                        <a:lumMod val="40000"/>
                        <a:lumOff val="60000"/>
                      </a:schemeClr>
                    </a:solidFill>
                  </a:tcPr>
                </a:tc>
                <a:extLst>
                  <a:ext uri="{0D108BD9-81ED-4DB2-BD59-A6C34878D82A}">
                    <a16:rowId xmlns:a16="http://schemas.microsoft.com/office/drawing/2014/main" val="1254057276"/>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0060FEA9</a:t>
                      </a:r>
                      <a:endParaRPr kumimoji="1" lang="ja-JP" altLang="en-US" dirty="0"/>
                    </a:p>
                  </a:txBody>
                  <a:tcPr>
                    <a:solidFill>
                      <a:schemeClr val="accent2">
                        <a:lumMod val="40000"/>
                        <a:lumOff val="60000"/>
                      </a:schemeClr>
                    </a:solidFill>
                  </a:tcPr>
                </a:tc>
                <a:tc>
                  <a:txBody>
                    <a:bodyPr/>
                    <a:lstStyle/>
                    <a:p>
                      <a:pPr algn="ctr"/>
                      <a:r>
                        <a:rPr kumimoji="1" lang="en-US" altLang="ja-JP" dirty="0"/>
                        <a:t>‘\0’</a:t>
                      </a:r>
                      <a:endParaRPr kumimoji="1" lang="ja-JP" altLang="en-US" dirty="0"/>
                    </a:p>
                  </a:txBody>
                  <a:tcPr>
                    <a:solidFill>
                      <a:schemeClr val="accent2">
                        <a:lumMod val="40000"/>
                        <a:lumOff val="60000"/>
                      </a:schemeClr>
                    </a:solidFill>
                  </a:tcPr>
                </a:tc>
                <a:extLst>
                  <a:ext uri="{0D108BD9-81ED-4DB2-BD59-A6C34878D82A}">
                    <a16:rowId xmlns:a16="http://schemas.microsoft.com/office/drawing/2014/main" val="4190582303"/>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0060FEAA</a:t>
                      </a: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1068426819"/>
                  </a:ext>
                </a:extLst>
              </a:tr>
              <a:tr h="386504">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0060FEAB</a:t>
                      </a: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51462780"/>
                  </a:ext>
                </a:extLst>
              </a:tr>
              <a:tr h="389549">
                <a:tc>
                  <a:txBody>
                    <a:bodyPr/>
                    <a:lstStyle/>
                    <a:p>
                      <a:pPr algn="ctr"/>
                      <a:r>
                        <a:rPr kumimoji="1" lang="en-US" altLang="ja-JP" sz="1800">
                          <a:latin typeface="ＭＳ ゴシック" panose="020B0609070205080204" pitchFamily="49" charset="-128"/>
                          <a:ea typeface="ＭＳ ゴシック" panose="020B0609070205080204" pitchFamily="49" charset="-128"/>
                        </a:rPr>
                        <a:t>0060FEAC</a:t>
                      </a: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1372671374"/>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0060FEAE</a:t>
                      </a: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4109901861"/>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0060FEAF</a:t>
                      </a: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1904190355"/>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0060FEB0</a:t>
                      </a: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2721128310"/>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0060FEB1</a:t>
                      </a: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1267880956"/>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0060FEB2</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558092182"/>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0060FEB3</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695388232"/>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0060FEB4</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661310428"/>
                  </a:ext>
                </a:extLst>
              </a:tr>
            </a:tbl>
          </a:graphicData>
        </a:graphic>
      </p:graphicFrame>
      <p:sp>
        <p:nvSpPr>
          <p:cNvPr id="7" name="矢印: 右カーブ 6">
            <a:extLst>
              <a:ext uri="{FF2B5EF4-FFF2-40B4-BE49-F238E27FC236}">
                <a16:creationId xmlns:a16="http://schemas.microsoft.com/office/drawing/2014/main" id="{2FE3EC0A-4AC6-4DD4-BB69-F871E187EC70}"/>
              </a:ext>
            </a:extLst>
          </p:cNvPr>
          <p:cNvSpPr/>
          <p:nvPr/>
        </p:nvSpPr>
        <p:spPr>
          <a:xfrm>
            <a:off x="7415007" y="691978"/>
            <a:ext cx="118025" cy="354227"/>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9" name="矢印: 右カーブ 8">
            <a:extLst>
              <a:ext uri="{FF2B5EF4-FFF2-40B4-BE49-F238E27FC236}">
                <a16:creationId xmlns:a16="http://schemas.microsoft.com/office/drawing/2014/main" id="{0925B587-AEBB-409C-8FDB-236486B670F6}"/>
              </a:ext>
            </a:extLst>
          </p:cNvPr>
          <p:cNvSpPr/>
          <p:nvPr/>
        </p:nvSpPr>
        <p:spPr>
          <a:xfrm>
            <a:off x="7415006" y="1116565"/>
            <a:ext cx="118025" cy="354227"/>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10" name="矢印: 右カーブ 9">
            <a:extLst>
              <a:ext uri="{FF2B5EF4-FFF2-40B4-BE49-F238E27FC236}">
                <a16:creationId xmlns:a16="http://schemas.microsoft.com/office/drawing/2014/main" id="{B2834BB9-FC18-4B91-B2B4-DF74DA814D00}"/>
              </a:ext>
            </a:extLst>
          </p:cNvPr>
          <p:cNvSpPr/>
          <p:nvPr/>
        </p:nvSpPr>
        <p:spPr>
          <a:xfrm>
            <a:off x="7415006" y="1513574"/>
            <a:ext cx="118025" cy="354227"/>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11" name="矢印: 右カーブ 10">
            <a:extLst>
              <a:ext uri="{FF2B5EF4-FFF2-40B4-BE49-F238E27FC236}">
                <a16:creationId xmlns:a16="http://schemas.microsoft.com/office/drawing/2014/main" id="{5635225F-2681-4B5E-9B92-90EA6583A6CC}"/>
              </a:ext>
            </a:extLst>
          </p:cNvPr>
          <p:cNvSpPr/>
          <p:nvPr/>
        </p:nvSpPr>
        <p:spPr>
          <a:xfrm>
            <a:off x="7415005" y="1938161"/>
            <a:ext cx="118025" cy="354227"/>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BAF69F01-9265-40CB-BE5C-144641E67F30}"/>
              </a:ext>
            </a:extLst>
          </p:cNvPr>
          <p:cNvSpPr txBox="1"/>
          <p:nvPr/>
        </p:nvSpPr>
        <p:spPr>
          <a:xfrm>
            <a:off x="6649184" y="658574"/>
            <a:ext cx="67037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p++</a:t>
            </a:r>
            <a:endParaRPr kumimoji="1" lang="ja-JP" altLang="en-US" dirty="0"/>
          </a:p>
        </p:txBody>
      </p:sp>
      <p:sp>
        <p:nvSpPr>
          <p:cNvPr id="14" name="テキスト ボックス 13">
            <a:extLst>
              <a:ext uri="{FF2B5EF4-FFF2-40B4-BE49-F238E27FC236}">
                <a16:creationId xmlns:a16="http://schemas.microsoft.com/office/drawing/2014/main" id="{0F642411-17D6-4E3C-8320-8DF437D6D84C}"/>
              </a:ext>
            </a:extLst>
          </p:cNvPr>
          <p:cNvSpPr txBox="1"/>
          <p:nvPr/>
        </p:nvSpPr>
        <p:spPr>
          <a:xfrm>
            <a:off x="6649182" y="1098266"/>
            <a:ext cx="67037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p++</a:t>
            </a:r>
            <a:endParaRPr kumimoji="1" lang="ja-JP" altLang="en-US" dirty="0"/>
          </a:p>
        </p:txBody>
      </p:sp>
      <p:sp>
        <p:nvSpPr>
          <p:cNvPr id="15" name="テキスト ボックス 14">
            <a:extLst>
              <a:ext uri="{FF2B5EF4-FFF2-40B4-BE49-F238E27FC236}">
                <a16:creationId xmlns:a16="http://schemas.microsoft.com/office/drawing/2014/main" id="{3501C282-5395-4405-BF48-2B621C02D8AE}"/>
              </a:ext>
            </a:extLst>
          </p:cNvPr>
          <p:cNvSpPr txBox="1"/>
          <p:nvPr/>
        </p:nvSpPr>
        <p:spPr>
          <a:xfrm>
            <a:off x="6649182" y="1495176"/>
            <a:ext cx="67037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p++</a:t>
            </a:r>
            <a:endParaRPr kumimoji="1" lang="ja-JP" altLang="en-US" dirty="0"/>
          </a:p>
        </p:txBody>
      </p:sp>
      <p:sp>
        <p:nvSpPr>
          <p:cNvPr id="16" name="テキスト ボックス 15">
            <a:extLst>
              <a:ext uri="{FF2B5EF4-FFF2-40B4-BE49-F238E27FC236}">
                <a16:creationId xmlns:a16="http://schemas.microsoft.com/office/drawing/2014/main" id="{EAAB83CD-6B6C-4F03-8197-305665F07B11}"/>
              </a:ext>
            </a:extLst>
          </p:cNvPr>
          <p:cNvSpPr txBox="1"/>
          <p:nvPr/>
        </p:nvSpPr>
        <p:spPr>
          <a:xfrm>
            <a:off x="6645918" y="1914289"/>
            <a:ext cx="67037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p++</a:t>
            </a:r>
            <a:endParaRPr kumimoji="1" lang="ja-JP" altLang="en-US" dirty="0"/>
          </a:p>
        </p:txBody>
      </p:sp>
      <p:sp>
        <p:nvSpPr>
          <p:cNvPr id="17" name="矢印: 右カーブ 16">
            <a:extLst>
              <a:ext uri="{FF2B5EF4-FFF2-40B4-BE49-F238E27FC236}">
                <a16:creationId xmlns:a16="http://schemas.microsoft.com/office/drawing/2014/main" id="{4663D2CA-27BC-4CD2-BE0A-4A7B6A9C5CAB}"/>
              </a:ext>
            </a:extLst>
          </p:cNvPr>
          <p:cNvSpPr/>
          <p:nvPr/>
        </p:nvSpPr>
        <p:spPr>
          <a:xfrm>
            <a:off x="7415005" y="2343937"/>
            <a:ext cx="118025" cy="354227"/>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741140BB-9DBC-4C5B-8051-E926114EE19A}"/>
              </a:ext>
            </a:extLst>
          </p:cNvPr>
          <p:cNvSpPr txBox="1"/>
          <p:nvPr/>
        </p:nvSpPr>
        <p:spPr>
          <a:xfrm>
            <a:off x="6645918" y="2320065"/>
            <a:ext cx="67037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p++</a:t>
            </a:r>
            <a:endParaRPr kumimoji="1" lang="ja-JP" altLang="en-US" dirty="0"/>
          </a:p>
        </p:txBody>
      </p:sp>
    </p:spTree>
    <p:extLst>
      <p:ext uri="{BB962C8B-B14F-4D97-AF65-F5344CB8AC3E}">
        <p14:creationId xmlns:p14="http://schemas.microsoft.com/office/powerpoint/2010/main" val="99626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6C21B9-7626-4910-B366-4CDF47DFEF1E}"/>
              </a:ext>
            </a:extLst>
          </p:cNvPr>
          <p:cNvSpPr>
            <a:spLocks noGrp="1"/>
          </p:cNvSpPr>
          <p:nvPr>
            <p:ph type="title"/>
          </p:nvPr>
        </p:nvSpPr>
        <p:spPr>
          <a:xfrm>
            <a:off x="838200" y="365125"/>
            <a:ext cx="2555789" cy="1325563"/>
          </a:xfrm>
        </p:spPr>
        <p:txBody>
          <a:bodyPr/>
          <a:lstStyle/>
          <a:p>
            <a:r>
              <a:rPr kumimoji="1" lang="en-US" altLang="ja-JP" dirty="0"/>
              <a:t>C</a:t>
            </a:r>
            <a:r>
              <a:rPr kumimoji="1" lang="ja-JP" altLang="en-US" dirty="0"/>
              <a:t>言語</a:t>
            </a:r>
          </a:p>
        </p:txBody>
      </p:sp>
      <p:sp>
        <p:nvSpPr>
          <p:cNvPr id="4" name="正方形/長方形 3">
            <a:extLst>
              <a:ext uri="{FF2B5EF4-FFF2-40B4-BE49-F238E27FC236}">
                <a16:creationId xmlns:a16="http://schemas.microsoft.com/office/drawing/2014/main" id="{AAEE5CEB-20DA-4039-B8C9-25011CAE1D80}"/>
              </a:ext>
            </a:extLst>
          </p:cNvPr>
          <p:cNvSpPr/>
          <p:nvPr/>
        </p:nvSpPr>
        <p:spPr>
          <a:xfrm>
            <a:off x="313039" y="3476106"/>
            <a:ext cx="7391642" cy="1384995"/>
          </a:xfrm>
          <a:prstGeom prst="rect">
            <a:avLst/>
          </a:prstGeom>
        </p:spPr>
        <p:txBody>
          <a:bodyPr wrap="square">
            <a:spAutoFit/>
          </a:bodyPr>
          <a:lstStyle/>
          <a:p>
            <a:pPr lvl="1"/>
            <a:r>
              <a:rPr lang="en-US" altLang="ja-JP" sz="2800" dirty="0">
                <a:solidFill>
                  <a:srgbClr val="0000FF"/>
                </a:solidFill>
                <a:latin typeface="Consolas" panose="020B0609020204030204" pitchFamily="49" charset="0"/>
              </a:rPr>
              <a:t>for</a:t>
            </a:r>
            <a:r>
              <a:rPr lang="en-US" altLang="ja-JP" sz="2800" dirty="0">
                <a:solidFill>
                  <a:srgbClr val="000000"/>
                </a:solidFill>
                <a:latin typeface="Consolas" panose="020B0609020204030204" pitchFamily="49" charset="0"/>
              </a:rPr>
              <a:t> (p = str; *p != </a:t>
            </a:r>
            <a:r>
              <a:rPr lang="en-US" altLang="ja-JP" sz="2800" dirty="0">
                <a:solidFill>
                  <a:srgbClr val="A31515"/>
                </a:solidFill>
                <a:latin typeface="Consolas" panose="020B0609020204030204" pitchFamily="49" charset="0"/>
              </a:rPr>
              <a:t>'\0'</a:t>
            </a:r>
            <a:r>
              <a:rPr lang="en-US" altLang="ja-JP" sz="2800" dirty="0">
                <a:solidFill>
                  <a:srgbClr val="000000"/>
                </a:solidFill>
                <a:latin typeface="Consolas" panose="020B0609020204030204" pitchFamily="49" charset="0"/>
              </a:rPr>
              <a:t>; p++) {</a:t>
            </a:r>
          </a:p>
          <a:p>
            <a:pPr lvl="2"/>
            <a:r>
              <a:rPr lang="en-US" altLang="ja-JP" sz="2800" dirty="0" err="1">
                <a:solidFill>
                  <a:srgbClr val="000000"/>
                </a:solidFill>
                <a:latin typeface="Consolas" panose="020B0609020204030204" pitchFamily="49" charset="0"/>
              </a:rPr>
              <a:t>printf</a:t>
            </a:r>
            <a:r>
              <a:rPr lang="en-US" altLang="ja-JP" sz="2800" dirty="0">
                <a:solidFill>
                  <a:srgbClr val="000000"/>
                </a:solidFill>
                <a:latin typeface="Consolas" panose="020B0609020204030204" pitchFamily="49" charset="0"/>
              </a:rPr>
              <a:t>(</a:t>
            </a:r>
            <a:r>
              <a:rPr lang="en-US" altLang="ja-JP" sz="2800" dirty="0">
                <a:solidFill>
                  <a:srgbClr val="A31515"/>
                </a:solidFill>
                <a:latin typeface="Consolas" panose="020B0609020204030204" pitchFamily="49" charset="0"/>
              </a:rPr>
              <a:t>"%c\n"</a:t>
            </a:r>
            <a:r>
              <a:rPr lang="en-US" altLang="ja-JP" sz="2800" dirty="0">
                <a:solidFill>
                  <a:srgbClr val="000000"/>
                </a:solidFill>
                <a:latin typeface="Consolas" panose="020B0609020204030204" pitchFamily="49" charset="0"/>
              </a:rPr>
              <a:t>, *p);</a:t>
            </a:r>
          </a:p>
          <a:p>
            <a:pPr lvl="1"/>
            <a:r>
              <a:rPr lang="en-US" altLang="ja-JP" sz="2800" dirty="0">
                <a:solidFill>
                  <a:srgbClr val="000000"/>
                </a:solidFill>
                <a:latin typeface="Consolas" panose="020B0609020204030204" pitchFamily="49" charset="0"/>
              </a:rPr>
              <a:t>}</a:t>
            </a:r>
          </a:p>
        </p:txBody>
      </p:sp>
      <p:graphicFrame>
        <p:nvGraphicFramePr>
          <p:cNvPr id="6" name="表 5">
            <a:extLst>
              <a:ext uri="{FF2B5EF4-FFF2-40B4-BE49-F238E27FC236}">
                <a16:creationId xmlns:a16="http://schemas.microsoft.com/office/drawing/2014/main" id="{DA218485-C4D9-44DB-880A-18BF6470A6F7}"/>
              </a:ext>
            </a:extLst>
          </p:cNvPr>
          <p:cNvGraphicFramePr>
            <a:graphicFrameLocks noGrp="1"/>
          </p:cNvGraphicFramePr>
          <p:nvPr>
            <p:extLst/>
          </p:nvPr>
        </p:nvGraphicFramePr>
        <p:xfrm>
          <a:off x="7628479" y="119356"/>
          <a:ext cx="4312266" cy="6619288"/>
        </p:xfrm>
        <a:graphic>
          <a:graphicData uri="http://schemas.openxmlformats.org/drawingml/2006/table">
            <a:tbl>
              <a:tblPr firstRow="1" bandRow="1">
                <a:tableStyleId>{5940675A-B579-460E-94D1-54222C63F5DA}</a:tableStyleId>
              </a:tblPr>
              <a:tblGrid>
                <a:gridCol w="2156133">
                  <a:extLst>
                    <a:ext uri="{9D8B030D-6E8A-4147-A177-3AD203B41FA5}">
                      <a16:colId xmlns:a16="http://schemas.microsoft.com/office/drawing/2014/main" val="580430110"/>
                    </a:ext>
                  </a:extLst>
                </a:gridCol>
                <a:gridCol w="2156133">
                  <a:extLst>
                    <a:ext uri="{9D8B030D-6E8A-4147-A177-3AD203B41FA5}">
                      <a16:colId xmlns:a16="http://schemas.microsoft.com/office/drawing/2014/main" val="162794524"/>
                    </a:ext>
                  </a:extLst>
                </a:gridCol>
              </a:tblGrid>
              <a:tr h="389549">
                <a:tc>
                  <a:txBody>
                    <a:bodyPr/>
                    <a:lstStyle/>
                    <a:p>
                      <a:pPr algn="ctr"/>
                      <a:r>
                        <a:rPr kumimoji="1" lang="ja-JP" altLang="en-US" dirty="0"/>
                        <a:t>アドレス</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a:endParaRPr kumimoji="1" lang="ja-JP"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469070942"/>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0060FEA4</a:t>
                      </a:r>
                      <a:endParaRPr kumimoji="1" lang="ja-JP" altLang="en-US" dirty="0"/>
                    </a:p>
                  </a:txBody>
                  <a:tcPr>
                    <a:lnT w="1905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kumimoji="1" lang="en-US" altLang="ja-JP" dirty="0"/>
                        <a:t>‘H’</a:t>
                      </a:r>
                      <a:endParaRPr kumimoji="1" lang="ja-JP" altLang="en-US" dirty="0"/>
                    </a:p>
                  </a:txBody>
                  <a:tcPr>
                    <a:lnT w="19050" cap="flat" cmpd="sng" algn="ctr">
                      <a:solidFill>
                        <a:schemeClr val="tx1"/>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val="366317904"/>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0060FEA5</a:t>
                      </a:r>
                      <a:endParaRPr kumimoji="1" lang="ja-JP" altLang="en-US" dirty="0"/>
                    </a:p>
                  </a:txBody>
                  <a:tcPr>
                    <a:solidFill>
                      <a:schemeClr val="accent2">
                        <a:lumMod val="40000"/>
                        <a:lumOff val="60000"/>
                      </a:schemeClr>
                    </a:solidFill>
                  </a:tcPr>
                </a:tc>
                <a:tc>
                  <a:txBody>
                    <a:bodyPr/>
                    <a:lstStyle/>
                    <a:p>
                      <a:pPr algn="ctr"/>
                      <a:r>
                        <a:rPr kumimoji="1" lang="en-US" altLang="ja-JP" dirty="0"/>
                        <a:t>‘e’</a:t>
                      </a:r>
                      <a:endParaRPr kumimoji="1" lang="ja-JP" altLang="en-US" dirty="0"/>
                    </a:p>
                  </a:txBody>
                  <a:tcPr>
                    <a:solidFill>
                      <a:schemeClr val="accent2">
                        <a:lumMod val="40000"/>
                        <a:lumOff val="60000"/>
                      </a:schemeClr>
                    </a:solidFill>
                  </a:tcPr>
                </a:tc>
                <a:extLst>
                  <a:ext uri="{0D108BD9-81ED-4DB2-BD59-A6C34878D82A}">
                    <a16:rowId xmlns:a16="http://schemas.microsoft.com/office/drawing/2014/main" val="726233580"/>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0060FEA6</a:t>
                      </a:r>
                      <a:endParaRPr kumimoji="1" lang="ja-JP" altLang="en-US" dirty="0"/>
                    </a:p>
                  </a:txBody>
                  <a:tcPr>
                    <a:solidFill>
                      <a:schemeClr val="accent2">
                        <a:lumMod val="40000"/>
                        <a:lumOff val="60000"/>
                      </a:schemeClr>
                    </a:solidFill>
                  </a:tcPr>
                </a:tc>
                <a:tc>
                  <a:txBody>
                    <a:bodyPr/>
                    <a:lstStyle/>
                    <a:p>
                      <a:pPr algn="ctr"/>
                      <a:r>
                        <a:rPr kumimoji="1" lang="en-US" altLang="ja-JP" dirty="0"/>
                        <a:t>‘l’</a:t>
                      </a:r>
                      <a:endParaRPr kumimoji="1" lang="ja-JP" altLang="en-US" dirty="0"/>
                    </a:p>
                  </a:txBody>
                  <a:tcPr>
                    <a:solidFill>
                      <a:schemeClr val="accent2">
                        <a:lumMod val="40000"/>
                        <a:lumOff val="60000"/>
                      </a:schemeClr>
                    </a:solidFill>
                  </a:tcPr>
                </a:tc>
                <a:extLst>
                  <a:ext uri="{0D108BD9-81ED-4DB2-BD59-A6C34878D82A}">
                    <a16:rowId xmlns:a16="http://schemas.microsoft.com/office/drawing/2014/main" val="2554171255"/>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0060FEA7</a:t>
                      </a:r>
                      <a:endParaRPr kumimoji="1" lang="ja-JP" altLang="en-US" dirty="0"/>
                    </a:p>
                  </a:txBody>
                  <a:tcPr>
                    <a:solidFill>
                      <a:schemeClr val="accent2">
                        <a:lumMod val="40000"/>
                        <a:lumOff val="60000"/>
                      </a:schemeClr>
                    </a:solidFill>
                  </a:tcPr>
                </a:tc>
                <a:tc>
                  <a:txBody>
                    <a:bodyPr/>
                    <a:lstStyle/>
                    <a:p>
                      <a:pPr algn="ctr"/>
                      <a:r>
                        <a:rPr kumimoji="1" lang="en-US" altLang="ja-JP" dirty="0"/>
                        <a:t>‘l’</a:t>
                      </a:r>
                      <a:endParaRPr kumimoji="1" lang="ja-JP" altLang="en-US" dirty="0"/>
                    </a:p>
                  </a:txBody>
                  <a:tcPr>
                    <a:solidFill>
                      <a:schemeClr val="accent2">
                        <a:lumMod val="40000"/>
                        <a:lumOff val="60000"/>
                      </a:schemeClr>
                    </a:solidFill>
                  </a:tcPr>
                </a:tc>
                <a:extLst>
                  <a:ext uri="{0D108BD9-81ED-4DB2-BD59-A6C34878D82A}">
                    <a16:rowId xmlns:a16="http://schemas.microsoft.com/office/drawing/2014/main" val="2017302748"/>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0060FEA8</a:t>
                      </a:r>
                      <a:endParaRPr kumimoji="1" lang="ja-JP" altLang="en-US" dirty="0"/>
                    </a:p>
                  </a:txBody>
                  <a:tcPr>
                    <a:solidFill>
                      <a:schemeClr val="accent2">
                        <a:lumMod val="40000"/>
                        <a:lumOff val="60000"/>
                      </a:schemeClr>
                    </a:solidFill>
                  </a:tcPr>
                </a:tc>
                <a:tc>
                  <a:txBody>
                    <a:bodyPr/>
                    <a:lstStyle/>
                    <a:p>
                      <a:pPr algn="ctr"/>
                      <a:r>
                        <a:rPr kumimoji="1" lang="en-US" altLang="ja-JP" dirty="0"/>
                        <a:t>‘o’</a:t>
                      </a:r>
                      <a:endParaRPr kumimoji="1" lang="ja-JP" altLang="en-US" dirty="0"/>
                    </a:p>
                  </a:txBody>
                  <a:tcPr>
                    <a:solidFill>
                      <a:schemeClr val="accent2">
                        <a:lumMod val="40000"/>
                        <a:lumOff val="60000"/>
                      </a:schemeClr>
                    </a:solidFill>
                  </a:tcPr>
                </a:tc>
                <a:extLst>
                  <a:ext uri="{0D108BD9-81ED-4DB2-BD59-A6C34878D82A}">
                    <a16:rowId xmlns:a16="http://schemas.microsoft.com/office/drawing/2014/main" val="1254057276"/>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0060FEA9</a:t>
                      </a:r>
                      <a:endParaRPr kumimoji="1" lang="ja-JP" altLang="en-US" dirty="0"/>
                    </a:p>
                  </a:txBody>
                  <a:tcPr>
                    <a:solidFill>
                      <a:schemeClr val="accent2">
                        <a:lumMod val="40000"/>
                        <a:lumOff val="60000"/>
                      </a:schemeClr>
                    </a:solidFill>
                  </a:tcPr>
                </a:tc>
                <a:tc>
                  <a:txBody>
                    <a:bodyPr/>
                    <a:lstStyle/>
                    <a:p>
                      <a:pPr algn="ctr"/>
                      <a:r>
                        <a:rPr kumimoji="1" lang="en-US" altLang="ja-JP" dirty="0"/>
                        <a:t>‘\0’</a:t>
                      </a:r>
                      <a:endParaRPr kumimoji="1" lang="ja-JP" altLang="en-US" dirty="0"/>
                    </a:p>
                  </a:txBody>
                  <a:tcPr>
                    <a:solidFill>
                      <a:schemeClr val="accent2">
                        <a:lumMod val="40000"/>
                        <a:lumOff val="60000"/>
                      </a:schemeClr>
                    </a:solidFill>
                  </a:tcPr>
                </a:tc>
                <a:extLst>
                  <a:ext uri="{0D108BD9-81ED-4DB2-BD59-A6C34878D82A}">
                    <a16:rowId xmlns:a16="http://schemas.microsoft.com/office/drawing/2014/main" val="4190582303"/>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0060FEAA</a:t>
                      </a: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1068426819"/>
                  </a:ext>
                </a:extLst>
              </a:tr>
              <a:tr h="386504">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0060FEAB</a:t>
                      </a: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51462780"/>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0060FEAC</a:t>
                      </a: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1372671374"/>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0060FEAE</a:t>
                      </a: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4109901861"/>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0060FEAF</a:t>
                      </a: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1904190355"/>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0060FEB0</a:t>
                      </a: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2721128310"/>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0060FEB1</a:t>
                      </a: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1267880956"/>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0060FEB2</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558092182"/>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0060FEB3</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695388232"/>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0060FEB4</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661310428"/>
                  </a:ext>
                </a:extLst>
              </a:tr>
            </a:tbl>
          </a:graphicData>
        </a:graphic>
      </p:graphicFrame>
      <p:sp>
        <p:nvSpPr>
          <p:cNvPr id="7" name="矢印: 右カーブ 6">
            <a:extLst>
              <a:ext uri="{FF2B5EF4-FFF2-40B4-BE49-F238E27FC236}">
                <a16:creationId xmlns:a16="http://schemas.microsoft.com/office/drawing/2014/main" id="{2FE3EC0A-4AC6-4DD4-BB69-F871E187EC70}"/>
              </a:ext>
            </a:extLst>
          </p:cNvPr>
          <p:cNvSpPr/>
          <p:nvPr/>
        </p:nvSpPr>
        <p:spPr>
          <a:xfrm>
            <a:off x="7415007" y="691978"/>
            <a:ext cx="118025" cy="354227"/>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9" name="矢印: 右カーブ 8">
            <a:extLst>
              <a:ext uri="{FF2B5EF4-FFF2-40B4-BE49-F238E27FC236}">
                <a16:creationId xmlns:a16="http://schemas.microsoft.com/office/drawing/2014/main" id="{0925B587-AEBB-409C-8FDB-236486B670F6}"/>
              </a:ext>
            </a:extLst>
          </p:cNvPr>
          <p:cNvSpPr/>
          <p:nvPr/>
        </p:nvSpPr>
        <p:spPr>
          <a:xfrm>
            <a:off x="7415006" y="1116565"/>
            <a:ext cx="118025" cy="354227"/>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10" name="矢印: 右カーブ 9">
            <a:extLst>
              <a:ext uri="{FF2B5EF4-FFF2-40B4-BE49-F238E27FC236}">
                <a16:creationId xmlns:a16="http://schemas.microsoft.com/office/drawing/2014/main" id="{B2834BB9-FC18-4B91-B2B4-DF74DA814D00}"/>
              </a:ext>
            </a:extLst>
          </p:cNvPr>
          <p:cNvSpPr/>
          <p:nvPr/>
        </p:nvSpPr>
        <p:spPr>
          <a:xfrm>
            <a:off x="7415006" y="1513574"/>
            <a:ext cx="118025" cy="354227"/>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11" name="矢印: 右カーブ 10">
            <a:extLst>
              <a:ext uri="{FF2B5EF4-FFF2-40B4-BE49-F238E27FC236}">
                <a16:creationId xmlns:a16="http://schemas.microsoft.com/office/drawing/2014/main" id="{5635225F-2681-4B5E-9B92-90EA6583A6CC}"/>
              </a:ext>
            </a:extLst>
          </p:cNvPr>
          <p:cNvSpPr/>
          <p:nvPr/>
        </p:nvSpPr>
        <p:spPr>
          <a:xfrm>
            <a:off x="7415005" y="1938161"/>
            <a:ext cx="118025" cy="354227"/>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BAF69F01-9265-40CB-BE5C-144641E67F30}"/>
              </a:ext>
            </a:extLst>
          </p:cNvPr>
          <p:cNvSpPr txBox="1"/>
          <p:nvPr/>
        </p:nvSpPr>
        <p:spPr>
          <a:xfrm>
            <a:off x="6649184" y="658574"/>
            <a:ext cx="67037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p++</a:t>
            </a:r>
            <a:endParaRPr kumimoji="1" lang="ja-JP" altLang="en-US" dirty="0"/>
          </a:p>
        </p:txBody>
      </p:sp>
      <p:sp>
        <p:nvSpPr>
          <p:cNvPr id="14" name="テキスト ボックス 13">
            <a:extLst>
              <a:ext uri="{FF2B5EF4-FFF2-40B4-BE49-F238E27FC236}">
                <a16:creationId xmlns:a16="http://schemas.microsoft.com/office/drawing/2014/main" id="{0F642411-17D6-4E3C-8320-8DF437D6D84C}"/>
              </a:ext>
            </a:extLst>
          </p:cNvPr>
          <p:cNvSpPr txBox="1"/>
          <p:nvPr/>
        </p:nvSpPr>
        <p:spPr>
          <a:xfrm>
            <a:off x="6649182" y="1098266"/>
            <a:ext cx="67037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p++</a:t>
            </a:r>
            <a:endParaRPr kumimoji="1" lang="ja-JP" altLang="en-US" dirty="0"/>
          </a:p>
        </p:txBody>
      </p:sp>
      <p:sp>
        <p:nvSpPr>
          <p:cNvPr id="15" name="テキスト ボックス 14">
            <a:extLst>
              <a:ext uri="{FF2B5EF4-FFF2-40B4-BE49-F238E27FC236}">
                <a16:creationId xmlns:a16="http://schemas.microsoft.com/office/drawing/2014/main" id="{3501C282-5395-4405-BF48-2B621C02D8AE}"/>
              </a:ext>
            </a:extLst>
          </p:cNvPr>
          <p:cNvSpPr txBox="1"/>
          <p:nvPr/>
        </p:nvSpPr>
        <p:spPr>
          <a:xfrm>
            <a:off x="6649182" y="1495176"/>
            <a:ext cx="67037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p++</a:t>
            </a:r>
            <a:endParaRPr kumimoji="1" lang="ja-JP" altLang="en-US" dirty="0"/>
          </a:p>
        </p:txBody>
      </p:sp>
      <p:sp>
        <p:nvSpPr>
          <p:cNvPr id="16" name="テキスト ボックス 15">
            <a:extLst>
              <a:ext uri="{FF2B5EF4-FFF2-40B4-BE49-F238E27FC236}">
                <a16:creationId xmlns:a16="http://schemas.microsoft.com/office/drawing/2014/main" id="{EAAB83CD-6B6C-4F03-8197-305665F07B11}"/>
              </a:ext>
            </a:extLst>
          </p:cNvPr>
          <p:cNvSpPr txBox="1"/>
          <p:nvPr/>
        </p:nvSpPr>
        <p:spPr>
          <a:xfrm>
            <a:off x="6645918" y="1914289"/>
            <a:ext cx="67037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p++</a:t>
            </a:r>
            <a:endParaRPr kumimoji="1" lang="ja-JP" altLang="en-US" dirty="0"/>
          </a:p>
        </p:txBody>
      </p:sp>
      <p:sp>
        <p:nvSpPr>
          <p:cNvPr id="17" name="矢印: 右カーブ 16">
            <a:extLst>
              <a:ext uri="{FF2B5EF4-FFF2-40B4-BE49-F238E27FC236}">
                <a16:creationId xmlns:a16="http://schemas.microsoft.com/office/drawing/2014/main" id="{4663D2CA-27BC-4CD2-BE0A-4A7B6A9C5CAB}"/>
              </a:ext>
            </a:extLst>
          </p:cNvPr>
          <p:cNvSpPr/>
          <p:nvPr/>
        </p:nvSpPr>
        <p:spPr>
          <a:xfrm>
            <a:off x="7415005" y="2343937"/>
            <a:ext cx="118025" cy="354227"/>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741140BB-9DBC-4C5B-8051-E926114EE19A}"/>
              </a:ext>
            </a:extLst>
          </p:cNvPr>
          <p:cNvSpPr txBox="1"/>
          <p:nvPr/>
        </p:nvSpPr>
        <p:spPr>
          <a:xfrm>
            <a:off x="6645918" y="2320065"/>
            <a:ext cx="67037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p++</a:t>
            </a:r>
            <a:endParaRPr kumimoji="1" lang="ja-JP" altLang="en-US" dirty="0"/>
          </a:p>
        </p:txBody>
      </p:sp>
      <p:sp>
        <p:nvSpPr>
          <p:cNvPr id="3" name="テキスト ボックス 2">
            <a:extLst>
              <a:ext uri="{FF2B5EF4-FFF2-40B4-BE49-F238E27FC236}">
                <a16:creationId xmlns:a16="http://schemas.microsoft.com/office/drawing/2014/main" id="{3E304E85-17FA-4430-88A9-13D15B39ADEE}"/>
              </a:ext>
            </a:extLst>
          </p:cNvPr>
          <p:cNvSpPr txBox="1"/>
          <p:nvPr/>
        </p:nvSpPr>
        <p:spPr>
          <a:xfrm>
            <a:off x="1688757" y="2336866"/>
            <a:ext cx="112034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3200" dirty="0"/>
              <a:t>始端</a:t>
            </a:r>
            <a:endParaRPr kumimoji="1" lang="ja-JP" altLang="en-US" sz="3200" dirty="0"/>
          </a:p>
        </p:txBody>
      </p:sp>
      <p:sp>
        <p:nvSpPr>
          <p:cNvPr id="19" name="テキスト ボックス 18">
            <a:extLst>
              <a:ext uri="{FF2B5EF4-FFF2-40B4-BE49-F238E27FC236}">
                <a16:creationId xmlns:a16="http://schemas.microsoft.com/office/drawing/2014/main" id="{5015591A-787D-4533-A378-38158F4058A6}"/>
              </a:ext>
            </a:extLst>
          </p:cNvPr>
          <p:cNvSpPr txBox="1"/>
          <p:nvPr/>
        </p:nvSpPr>
        <p:spPr>
          <a:xfrm>
            <a:off x="3393989" y="2321711"/>
            <a:ext cx="112034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3200" dirty="0"/>
              <a:t>終端</a:t>
            </a:r>
            <a:endParaRPr kumimoji="1" lang="ja-JP" altLang="en-US" sz="3200" dirty="0"/>
          </a:p>
        </p:txBody>
      </p:sp>
      <p:sp>
        <p:nvSpPr>
          <p:cNvPr id="20" name="テキスト ボックス 19">
            <a:extLst>
              <a:ext uri="{FF2B5EF4-FFF2-40B4-BE49-F238E27FC236}">
                <a16:creationId xmlns:a16="http://schemas.microsoft.com/office/drawing/2014/main" id="{E563DE9A-1DB4-4D28-9A3C-58D8CBD36DBB}"/>
              </a:ext>
            </a:extLst>
          </p:cNvPr>
          <p:cNvSpPr txBox="1"/>
          <p:nvPr/>
        </p:nvSpPr>
        <p:spPr>
          <a:xfrm>
            <a:off x="4940686" y="2336866"/>
            <a:ext cx="1425152"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3200" dirty="0"/>
              <a:t>進める</a:t>
            </a:r>
            <a:endParaRPr kumimoji="1" lang="ja-JP" altLang="en-US" sz="3200" dirty="0"/>
          </a:p>
        </p:txBody>
      </p:sp>
      <p:cxnSp>
        <p:nvCxnSpPr>
          <p:cNvPr id="8" name="直線矢印コネクタ 7">
            <a:extLst>
              <a:ext uri="{FF2B5EF4-FFF2-40B4-BE49-F238E27FC236}">
                <a16:creationId xmlns:a16="http://schemas.microsoft.com/office/drawing/2014/main" id="{ECF0DF0B-39F5-4FA4-A2A7-971D5B6E80CA}"/>
              </a:ext>
            </a:extLst>
          </p:cNvPr>
          <p:cNvCxnSpPr>
            <a:stCxn id="3" idx="2"/>
          </p:cNvCxnSpPr>
          <p:nvPr/>
        </p:nvCxnSpPr>
        <p:spPr>
          <a:xfrm>
            <a:off x="2248930" y="2921641"/>
            <a:ext cx="655620" cy="554465"/>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8A34BC10-F690-43A4-88D5-F92414762695}"/>
              </a:ext>
            </a:extLst>
          </p:cNvPr>
          <p:cNvCxnSpPr>
            <a:cxnSpLocks/>
            <a:stCxn id="19" idx="2"/>
          </p:cNvCxnSpPr>
          <p:nvPr/>
        </p:nvCxnSpPr>
        <p:spPr>
          <a:xfrm>
            <a:off x="3954162" y="2906486"/>
            <a:ext cx="1177358" cy="631023"/>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8B33765F-57CE-456D-BA31-7C4E18E319AE}"/>
              </a:ext>
            </a:extLst>
          </p:cNvPr>
          <p:cNvCxnSpPr>
            <a:cxnSpLocks/>
            <a:stCxn id="20" idx="2"/>
          </p:cNvCxnSpPr>
          <p:nvPr/>
        </p:nvCxnSpPr>
        <p:spPr>
          <a:xfrm>
            <a:off x="5653262" y="2921641"/>
            <a:ext cx="542066" cy="615868"/>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27F3B9FF-40DC-4FBE-AB42-986417CB4B0D}"/>
              </a:ext>
            </a:extLst>
          </p:cNvPr>
          <p:cNvSpPr txBox="1"/>
          <p:nvPr/>
        </p:nvSpPr>
        <p:spPr>
          <a:xfrm>
            <a:off x="3751120" y="5400934"/>
            <a:ext cx="1953674"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3200" dirty="0"/>
              <a:t>値をみる</a:t>
            </a:r>
            <a:endParaRPr kumimoji="1" lang="ja-JP" altLang="en-US" sz="3200" dirty="0"/>
          </a:p>
        </p:txBody>
      </p:sp>
      <p:cxnSp>
        <p:nvCxnSpPr>
          <p:cNvPr id="27" name="直線矢印コネクタ 26">
            <a:extLst>
              <a:ext uri="{FF2B5EF4-FFF2-40B4-BE49-F238E27FC236}">
                <a16:creationId xmlns:a16="http://schemas.microsoft.com/office/drawing/2014/main" id="{CF75B897-BE9C-4A4C-B880-8A177077DF15}"/>
              </a:ext>
            </a:extLst>
          </p:cNvPr>
          <p:cNvCxnSpPr>
            <a:cxnSpLocks/>
            <a:stCxn id="26" idx="0"/>
          </p:cNvCxnSpPr>
          <p:nvPr/>
        </p:nvCxnSpPr>
        <p:spPr>
          <a:xfrm flipH="1" flipV="1">
            <a:off x="4514335" y="4464908"/>
            <a:ext cx="213622" cy="936026"/>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6041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70419-890F-4199-B763-2214FA70205D}"/>
              </a:ext>
            </a:extLst>
          </p:cNvPr>
          <p:cNvSpPr>
            <a:spLocks noGrp="1"/>
          </p:cNvSpPr>
          <p:nvPr>
            <p:ph type="title"/>
          </p:nvPr>
        </p:nvSpPr>
        <p:spPr>
          <a:xfrm>
            <a:off x="838200" y="365125"/>
            <a:ext cx="4557584" cy="1325563"/>
          </a:xfrm>
        </p:spPr>
        <p:txBody>
          <a:bodyPr/>
          <a:lstStyle/>
          <a:p>
            <a:r>
              <a:rPr kumimoji="1" lang="en-US" altLang="ja-JP" dirty="0"/>
              <a:t>C++</a:t>
            </a:r>
            <a:endParaRPr kumimoji="1" lang="ja-JP" altLang="en-US" dirty="0"/>
          </a:p>
        </p:txBody>
      </p:sp>
      <p:sp>
        <p:nvSpPr>
          <p:cNvPr id="4" name="正方形/長方形 3">
            <a:extLst>
              <a:ext uri="{FF2B5EF4-FFF2-40B4-BE49-F238E27FC236}">
                <a16:creationId xmlns:a16="http://schemas.microsoft.com/office/drawing/2014/main" id="{555998DA-FAE2-41EF-8107-9E2D6088188A}"/>
              </a:ext>
            </a:extLst>
          </p:cNvPr>
          <p:cNvSpPr/>
          <p:nvPr/>
        </p:nvSpPr>
        <p:spPr>
          <a:xfrm>
            <a:off x="78018" y="1843950"/>
            <a:ext cx="7179517" cy="3170099"/>
          </a:xfrm>
          <a:prstGeom prst="rect">
            <a:avLst/>
          </a:prstGeom>
        </p:spPr>
        <p:txBody>
          <a:bodyPr wrap="square">
            <a:spAutoFit/>
          </a:bodyPr>
          <a:lstStyle/>
          <a:p>
            <a:pPr lvl="1"/>
            <a:r>
              <a:rPr lang="en-US" altLang="ja-JP" sz="2000" dirty="0">
                <a:solidFill>
                  <a:srgbClr val="000000"/>
                </a:solidFill>
                <a:latin typeface="Consolas" panose="020B0609020204030204" pitchFamily="49" charset="0"/>
              </a:rPr>
              <a:t>vector&lt;</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&gt; v;</a:t>
            </a:r>
          </a:p>
          <a:p>
            <a:pPr lvl="1"/>
            <a:r>
              <a:rPr lang="en-US" altLang="ja-JP" sz="2000" dirty="0" err="1">
                <a:solidFill>
                  <a:srgbClr val="000000"/>
                </a:solidFill>
                <a:latin typeface="Consolas" panose="020B0609020204030204" pitchFamily="49" charset="0"/>
              </a:rPr>
              <a:t>v.push_back</a:t>
            </a:r>
            <a:r>
              <a:rPr lang="en-US" altLang="ja-JP" sz="2000" dirty="0">
                <a:solidFill>
                  <a:srgbClr val="000000"/>
                </a:solidFill>
                <a:latin typeface="Consolas" panose="020B0609020204030204" pitchFamily="49" charset="0"/>
              </a:rPr>
              <a:t>(</a:t>
            </a:r>
            <a:r>
              <a:rPr lang="en-US" altLang="ja-JP" sz="2000" dirty="0">
                <a:solidFill>
                  <a:srgbClr val="09885A"/>
                </a:solidFill>
                <a:latin typeface="Consolas" panose="020B0609020204030204" pitchFamily="49" charset="0"/>
              </a:rPr>
              <a:t>12</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v.push_back</a:t>
            </a:r>
            <a:r>
              <a:rPr lang="en-US" altLang="ja-JP" sz="2000" dirty="0">
                <a:solidFill>
                  <a:srgbClr val="000000"/>
                </a:solidFill>
                <a:latin typeface="Consolas" panose="020B0609020204030204" pitchFamily="49" charset="0"/>
              </a:rPr>
              <a:t>(</a:t>
            </a:r>
            <a:r>
              <a:rPr lang="en-US" altLang="ja-JP" sz="2000" dirty="0">
                <a:solidFill>
                  <a:srgbClr val="09885A"/>
                </a:solidFill>
                <a:latin typeface="Consolas" panose="020B0609020204030204" pitchFamily="49" charset="0"/>
              </a:rPr>
              <a:t>24</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v.push_back</a:t>
            </a:r>
            <a:r>
              <a:rPr lang="en-US" altLang="ja-JP" sz="2000" dirty="0">
                <a:solidFill>
                  <a:srgbClr val="000000"/>
                </a:solidFill>
                <a:latin typeface="Consolas" panose="020B0609020204030204" pitchFamily="49" charset="0"/>
              </a:rPr>
              <a:t>(</a:t>
            </a:r>
            <a:r>
              <a:rPr lang="en-US" altLang="ja-JP" sz="2000" dirty="0">
                <a:solidFill>
                  <a:srgbClr val="09885A"/>
                </a:solidFill>
                <a:latin typeface="Consolas" panose="020B0609020204030204" pitchFamily="49" charset="0"/>
              </a:rPr>
              <a:t>1243</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v.push_back</a:t>
            </a:r>
            <a:r>
              <a:rPr lang="en-US" altLang="ja-JP" sz="2000" dirty="0">
                <a:solidFill>
                  <a:srgbClr val="000000"/>
                </a:solidFill>
                <a:latin typeface="Consolas" panose="020B0609020204030204" pitchFamily="49" charset="0"/>
              </a:rPr>
              <a:t>(-</a:t>
            </a:r>
            <a:r>
              <a:rPr lang="en-US" altLang="ja-JP" sz="2000" dirty="0">
                <a:solidFill>
                  <a:srgbClr val="09885A"/>
                </a:solidFill>
                <a:latin typeface="Consolas" panose="020B0609020204030204" pitchFamily="49" charset="0"/>
              </a:rPr>
              <a:t>23</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00"/>
                </a:solidFill>
                <a:latin typeface="Consolas" panose="020B0609020204030204" pitchFamily="49" charset="0"/>
              </a:rPr>
              <a:t>vector&lt;</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&gt;::iterator </a:t>
            </a:r>
            <a:r>
              <a:rPr lang="en-US" altLang="ja-JP" sz="2000" dirty="0" err="1">
                <a:solidFill>
                  <a:srgbClr val="000000"/>
                </a:solidFill>
                <a:latin typeface="Consolas" panose="020B0609020204030204" pitchFamily="49" charset="0"/>
              </a:rPr>
              <a:t>itr</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for</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itr</a:t>
            </a:r>
            <a:r>
              <a:rPr lang="en-US" altLang="ja-JP" sz="2000" dirty="0">
                <a:solidFill>
                  <a:srgbClr val="000000"/>
                </a:solidFill>
                <a:latin typeface="Consolas" panose="020B0609020204030204" pitchFamily="49" charset="0"/>
              </a:rPr>
              <a:t> = </a:t>
            </a:r>
            <a:r>
              <a:rPr lang="en-US" altLang="ja-JP" sz="2000" dirty="0" err="1">
                <a:solidFill>
                  <a:srgbClr val="000000"/>
                </a:solidFill>
                <a:latin typeface="Consolas" panose="020B0609020204030204" pitchFamily="49" charset="0"/>
              </a:rPr>
              <a:t>v.begin</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itr</a:t>
            </a:r>
            <a:r>
              <a:rPr lang="en-US" altLang="ja-JP" sz="2000" dirty="0">
                <a:solidFill>
                  <a:srgbClr val="000000"/>
                </a:solidFill>
                <a:latin typeface="Consolas" panose="020B0609020204030204" pitchFamily="49" charset="0"/>
              </a:rPr>
              <a:t> != </a:t>
            </a:r>
            <a:r>
              <a:rPr lang="en-US" altLang="ja-JP" sz="2000" dirty="0" err="1">
                <a:solidFill>
                  <a:srgbClr val="000000"/>
                </a:solidFill>
                <a:latin typeface="Consolas" panose="020B0609020204030204" pitchFamily="49" charset="0"/>
              </a:rPr>
              <a:t>v.end</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itr</a:t>
            </a:r>
            <a:r>
              <a:rPr lang="en-US" altLang="ja-JP" sz="2000" dirty="0">
                <a:solidFill>
                  <a:srgbClr val="000000"/>
                </a:solidFill>
                <a:latin typeface="Consolas" panose="020B0609020204030204" pitchFamily="49" charset="0"/>
              </a:rPr>
              <a:t>++) {</a:t>
            </a:r>
          </a:p>
          <a:p>
            <a:pPr lvl="2"/>
            <a:r>
              <a:rPr lang="en-US" altLang="ja-JP" sz="2000" dirty="0" err="1">
                <a:solidFill>
                  <a:srgbClr val="000000"/>
                </a:solidFill>
                <a:latin typeface="Consolas" panose="020B0609020204030204" pitchFamily="49" charset="0"/>
              </a:rPr>
              <a:t>cout</a:t>
            </a:r>
            <a:r>
              <a:rPr lang="en-US" altLang="ja-JP" sz="2000" dirty="0">
                <a:solidFill>
                  <a:srgbClr val="000000"/>
                </a:solidFill>
                <a:latin typeface="Consolas" panose="020B0609020204030204" pitchFamily="49" charset="0"/>
              </a:rPr>
              <a:t> &lt;&lt; *</a:t>
            </a:r>
            <a:r>
              <a:rPr lang="en-US" altLang="ja-JP" sz="2000" dirty="0" err="1">
                <a:solidFill>
                  <a:srgbClr val="000000"/>
                </a:solidFill>
                <a:latin typeface="Consolas" panose="020B0609020204030204" pitchFamily="49" charset="0"/>
              </a:rPr>
              <a:t>itr</a:t>
            </a:r>
            <a:r>
              <a:rPr lang="en-US" altLang="ja-JP" sz="2000" dirty="0">
                <a:solidFill>
                  <a:srgbClr val="000000"/>
                </a:solidFill>
                <a:latin typeface="Consolas" panose="020B0609020204030204" pitchFamily="49" charset="0"/>
              </a:rPr>
              <a:t> &lt;&lt; </a:t>
            </a:r>
            <a:r>
              <a:rPr lang="en-US" altLang="ja-JP" sz="2000" dirty="0" err="1">
                <a:solidFill>
                  <a:srgbClr val="000000"/>
                </a:solidFill>
                <a:latin typeface="Consolas" panose="020B0609020204030204" pitchFamily="49" charset="0"/>
              </a:rPr>
              <a:t>endl</a:t>
            </a:r>
            <a:r>
              <a:rPr lang="en-US" altLang="ja-JP" sz="2000" dirty="0">
                <a:solidFill>
                  <a:srgbClr val="000000"/>
                </a:solidFill>
                <a:latin typeface="Consolas" panose="020B0609020204030204" pitchFamily="49" charset="0"/>
              </a:rPr>
              <a:t>;</a:t>
            </a:r>
          </a:p>
          <a:p>
            <a:pPr lvl="1"/>
            <a:r>
              <a:rPr lang="en-US" altLang="ja-JP" sz="2000" dirty="0">
                <a:solidFill>
                  <a:srgbClr val="000000"/>
                </a:solidFill>
                <a:latin typeface="Consolas" panose="020B0609020204030204" pitchFamily="49" charset="0"/>
              </a:rPr>
              <a:t>}</a:t>
            </a:r>
          </a:p>
        </p:txBody>
      </p:sp>
      <p:graphicFrame>
        <p:nvGraphicFramePr>
          <p:cNvPr id="5" name="表 4">
            <a:extLst>
              <a:ext uri="{FF2B5EF4-FFF2-40B4-BE49-F238E27FC236}">
                <a16:creationId xmlns:a16="http://schemas.microsoft.com/office/drawing/2014/main" id="{FE2396F0-2AE6-4F4C-97F3-9DBD05F30F80}"/>
              </a:ext>
            </a:extLst>
          </p:cNvPr>
          <p:cNvGraphicFramePr>
            <a:graphicFrameLocks noGrp="1"/>
          </p:cNvGraphicFramePr>
          <p:nvPr>
            <p:extLst/>
          </p:nvPr>
        </p:nvGraphicFramePr>
        <p:xfrm>
          <a:off x="7628479" y="119356"/>
          <a:ext cx="4312266" cy="6619288"/>
        </p:xfrm>
        <a:graphic>
          <a:graphicData uri="http://schemas.openxmlformats.org/drawingml/2006/table">
            <a:tbl>
              <a:tblPr firstRow="1" bandRow="1">
                <a:tableStyleId>{5940675A-B579-460E-94D1-54222C63F5DA}</a:tableStyleId>
              </a:tblPr>
              <a:tblGrid>
                <a:gridCol w="2156133">
                  <a:extLst>
                    <a:ext uri="{9D8B030D-6E8A-4147-A177-3AD203B41FA5}">
                      <a16:colId xmlns:a16="http://schemas.microsoft.com/office/drawing/2014/main" val="580430110"/>
                    </a:ext>
                  </a:extLst>
                </a:gridCol>
                <a:gridCol w="2156133">
                  <a:extLst>
                    <a:ext uri="{9D8B030D-6E8A-4147-A177-3AD203B41FA5}">
                      <a16:colId xmlns:a16="http://schemas.microsoft.com/office/drawing/2014/main" val="162794524"/>
                    </a:ext>
                  </a:extLst>
                </a:gridCol>
              </a:tblGrid>
              <a:tr h="389549">
                <a:tc>
                  <a:txBody>
                    <a:bodyPr/>
                    <a:lstStyle/>
                    <a:p>
                      <a:pPr algn="ctr"/>
                      <a:r>
                        <a:rPr kumimoji="1" lang="ja-JP" altLang="en-US" dirty="0"/>
                        <a:t>アドレス</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tc>
                  <a:txBody>
                    <a:bodyPr/>
                    <a:lstStyle/>
                    <a:p>
                      <a:pPr algn="ctr"/>
                      <a:endParaRPr kumimoji="1" lang="ja-JP"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469070942"/>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0060FEA4</a:t>
                      </a:r>
                      <a:endParaRPr kumimoji="1" lang="ja-JP" altLang="en-US" dirty="0"/>
                    </a:p>
                  </a:txBody>
                  <a:tcPr>
                    <a:lnT w="19050" cap="flat" cmpd="sng" algn="ctr">
                      <a:solidFill>
                        <a:schemeClr val="tx1"/>
                      </a:solidFill>
                      <a:prstDash val="solid"/>
                      <a:round/>
                      <a:headEnd type="none" w="med" len="med"/>
                      <a:tailEnd type="none" w="med" len="med"/>
                    </a:lnT>
                    <a:solidFill>
                      <a:schemeClr val="accent1">
                        <a:lumMod val="20000"/>
                        <a:lumOff val="80000"/>
                      </a:schemeClr>
                    </a:solidFill>
                  </a:tcPr>
                </a:tc>
                <a:tc rowSpan="4">
                  <a:txBody>
                    <a:bodyPr/>
                    <a:lstStyle/>
                    <a:p>
                      <a:pPr algn="ctr"/>
                      <a:r>
                        <a:rPr kumimoji="1" lang="en-US" altLang="ja-JP" sz="3600" dirty="0"/>
                        <a:t>12</a:t>
                      </a:r>
                      <a:endParaRPr kumimoji="1" lang="ja-JP" altLang="en-US" sz="3600" dirty="0"/>
                    </a:p>
                  </a:txBody>
                  <a:tcPr anchor="ctr">
                    <a:lnT w="1905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366317904"/>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0060FEA5</a:t>
                      </a:r>
                      <a:endParaRPr kumimoji="1" lang="ja-JP" altLang="en-US" dirty="0"/>
                    </a:p>
                  </a:txBody>
                  <a:tcPr>
                    <a:solidFill>
                      <a:schemeClr val="accent1">
                        <a:lumMod val="20000"/>
                        <a:lumOff val="80000"/>
                      </a:schemeClr>
                    </a:solidFill>
                  </a:tcPr>
                </a:tc>
                <a:tc vMerge="1">
                  <a:txBody>
                    <a:bodyPr/>
                    <a:lstStyle/>
                    <a:p>
                      <a:pPr algn="ct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726233580"/>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0060FEA6</a:t>
                      </a:r>
                      <a:endParaRPr kumimoji="1" lang="ja-JP" altLang="en-US" dirty="0"/>
                    </a:p>
                  </a:txBody>
                  <a:tcPr>
                    <a:solidFill>
                      <a:schemeClr val="accent1">
                        <a:lumMod val="20000"/>
                        <a:lumOff val="80000"/>
                      </a:schemeClr>
                    </a:solidFill>
                  </a:tcPr>
                </a:tc>
                <a:tc vMerge="1">
                  <a:txBody>
                    <a:bodyPr/>
                    <a:lstStyle/>
                    <a:p>
                      <a:pPr algn="ct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2554171255"/>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0060FEA7</a:t>
                      </a:r>
                      <a:endParaRPr kumimoji="1" lang="ja-JP" altLang="en-US" dirty="0"/>
                    </a:p>
                  </a:txBody>
                  <a:tcPr>
                    <a:solidFill>
                      <a:schemeClr val="accent1">
                        <a:lumMod val="20000"/>
                        <a:lumOff val="80000"/>
                      </a:schemeClr>
                    </a:solidFill>
                  </a:tcPr>
                </a:tc>
                <a:tc vMerge="1">
                  <a:txBody>
                    <a:bodyPr/>
                    <a:lstStyle/>
                    <a:p>
                      <a:pPr algn="ct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2017302748"/>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0060FEA8</a:t>
                      </a:r>
                      <a:endParaRPr kumimoji="1" lang="ja-JP" altLang="en-US" dirty="0"/>
                    </a:p>
                  </a:txBody>
                  <a:tcPr>
                    <a:solidFill>
                      <a:schemeClr val="accent1">
                        <a:lumMod val="20000"/>
                        <a:lumOff val="80000"/>
                      </a:schemeClr>
                    </a:solidFill>
                  </a:tcPr>
                </a:tc>
                <a:tc rowSpan="4">
                  <a:txBody>
                    <a:bodyPr/>
                    <a:lstStyle/>
                    <a:p>
                      <a:pPr algn="ctr"/>
                      <a:r>
                        <a:rPr kumimoji="1" lang="en-US" altLang="ja-JP" sz="3600" dirty="0"/>
                        <a:t>24</a:t>
                      </a:r>
                      <a:endParaRPr kumimoji="1" lang="ja-JP" altLang="en-US" sz="3600" dirty="0"/>
                    </a:p>
                  </a:txBody>
                  <a:tcPr anchor="ctr">
                    <a:solidFill>
                      <a:schemeClr val="accent1">
                        <a:lumMod val="20000"/>
                        <a:lumOff val="80000"/>
                      </a:schemeClr>
                    </a:solidFill>
                  </a:tcPr>
                </a:tc>
                <a:extLst>
                  <a:ext uri="{0D108BD9-81ED-4DB2-BD59-A6C34878D82A}">
                    <a16:rowId xmlns:a16="http://schemas.microsoft.com/office/drawing/2014/main" val="1254057276"/>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0060FEA9</a:t>
                      </a:r>
                      <a:endParaRPr kumimoji="1" lang="ja-JP" altLang="en-US" dirty="0"/>
                    </a:p>
                  </a:txBody>
                  <a:tcPr>
                    <a:solidFill>
                      <a:schemeClr val="accent1">
                        <a:lumMod val="20000"/>
                        <a:lumOff val="80000"/>
                      </a:schemeClr>
                    </a:solidFill>
                  </a:tcPr>
                </a:tc>
                <a:tc vMerge="1">
                  <a:txBody>
                    <a:bodyPr/>
                    <a:lstStyle/>
                    <a:p>
                      <a:pPr algn="ctr"/>
                      <a:endParaRPr kumimoji="1" lang="ja-JP" altLang="en-US" dirty="0"/>
                    </a:p>
                  </a:txBody>
                  <a:tcPr>
                    <a:solidFill>
                      <a:schemeClr val="accent1">
                        <a:lumMod val="20000"/>
                        <a:lumOff val="80000"/>
                      </a:schemeClr>
                    </a:solidFill>
                  </a:tcPr>
                </a:tc>
                <a:extLst>
                  <a:ext uri="{0D108BD9-81ED-4DB2-BD59-A6C34878D82A}">
                    <a16:rowId xmlns:a16="http://schemas.microsoft.com/office/drawing/2014/main" val="4190582303"/>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0060FEAA</a:t>
                      </a:r>
                      <a:endParaRPr kumimoji="1" lang="ja-JP" altLang="en-US" dirty="0"/>
                    </a:p>
                  </a:txBody>
                  <a:tcPr>
                    <a:solidFill>
                      <a:schemeClr val="accent1">
                        <a:lumMod val="20000"/>
                        <a:lumOff val="80000"/>
                      </a:schemeClr>
                    </a:solidFill>
                  </a:tcPr>
                </a:tc>
                <a:tc vMerge="1">
                  <a:txBody>
                    <a:bodyPr/>
                    <a:lstStyle/>
                    <a:p>
                      <a:pPr algn="ctr"/>
                      <a:endParaRPr kumimoji="1" lang="ja-JP" altLang="en-US" dirty="0"/>
                    </a:p>
                  </a:txBody>
                  <a:tcPr>
                    <a:solidFill>
                      <a:schemeClr val="bg1"/>
                    </a:solidFill>
                  </a:tcPr>
                </a:tc>
                <a:extLst>
                  <a:ext uri="{0D108BD9-81ED-4DB2-BD59-A6C34878D82A}">
                    <a16:rowId xmlns:a16="http://schemas.microsoft.com/office/drawing/2014/main" val="1068426819"/>
                  </a:ext>
                </a:extLst>
              </a:tr>
              <a:tr h="386504">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0060FEAB</a:t>
                      </a:r>
                      <a:endParaRPr kumimoji="1" lang="ja-JP" altLang="en-US" dirty="0"/>
                    </a:p>
                  </a:txBody>
                  <a:tcPr>
                    <a:solidFill>
                      <a:schemeClr val="accent1">
                        <a:lumMod val="20000"/>
                        <a:lumOff val="80000"/>
                      </a:schemeClr>
                    </a:solidFill>
                  </a:tcPr>
                </a:tc>
                <a:tc vMerge="1">
                  <a:txBody>
                    <a:bodyPr/>
                    <a:lstStyle/>
                    <a:p>
                      <a:pPr algn="ctr"/>
                      <a:endParaRPr kumimoji="1" lang="ja-JP" altLang="en-US" dirty="0"/>
                    </a:p>
                  </a:txBody>
                  <a:tcPr>
                    <a:solidFill>
                      <a:schemeClr val="bg1"/>
                    </a:solidFill>
                  </a:tcPr>
                </a:tc>
                <a:extLst>
                  <a:ext uri="{0D108BD9-81ED-4DB2-BD59-A6C34878D82A}">
                    <a16:rowId xmlns:a16="http://schemas.microsoft.com/office/drawing/2014/main" val="51462780"/>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0060FEAC</a:t>
                      </a:r>
                      <a:endParaRPr kumimoji="1" lang="ja-JP" altLang="en-US" dirty="0"/>
                    </a:p>
                  </a:txBody>
                  <a:tcPr>
                    <a:solidFill>
                      <a:schemeClr val="accent1">
                        <a:lumMod val="20000"/>
                        <a:lumOff val="80000"/>
                      </a:schemeClr>
                    </a:solidFill>
                  </a:tcPr>
                </a:tc>
                <a:tc rowSpan="4">
                  <a:txBody>
                    <a:bodyPr/>
                    <a:lstStyle/>
                    <a:p>
                      <a:pPr algn="ctr"/>
                      <a:r>
                        <a:rPr kumimoji="1" lang="en-US" altLang="ja-JP" sz="3600" dirty="0"/>
                        <a:t>1243</a:t>
                      </a:r>
                      <a:endParaRPr kumimoji="1" lang="ja-JP" altLang="en-US" sz="3600" dirty="0"/>
                    </a:p>
                  </a:txBody>
                  <a:tcPr anchor="ctr">
                    <a:solidFill>
                      <a:schemeClr val="accent1">
                        <a:lumMod val="20000"/>
                        <a:lumOff val="80000"/>
                      </a:schemeClr>
                    </a:solidFill>
                  </a:tcPr>
                </a:tc>
                <a:extLst>
                  <a:ext uri="{0D108BD9-81ED-4DB2-BD59-A6C34878D82A}">
                    <a16:rowId xmlns:a16="http://schemas.microsoft.com/office/drawing/2014/main" val="1372671374"/>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0060FEAE</a:t>
                      </a:r>
                      <a:endParaRPr kumimoji="1" lang="ja-JP" altLang="en-US" dirty="0"/>
                    </a:p>
                  </a:txBody>
                  <a:tcPr>
                    <a:solidFill>
                      <a:schemeClr val="accent1">
                        <a:lumMod val="20000"/>
                        <a:lumOff val="80000"/>
                      </a:schemeClr>
                    </a:solidFill>
                  </a:tcPr>
                </a:tc>
                <a:tc vMerge="1">
                  <a:txBody>
                    <a:bodyPr/>
                    <a:lstStyle/>
                    <a:p>
                      <a:pPr algn="ctr"/>
                      <a:endParaRPr kumimoji="1" lang="ja-JP" altLang="en-US" dirty="0"/>
                    </a:p>
                  </a:txBody>
                  <a:tcPr>
                    <a:solidFill>
                      <a:schemeClr val="bg1"/>
                    </a:solidFill>
                  </a:tcPr>
                </a:tc>
                <a:extLst>
                  <a:ext uri="{0D108BD9-81ED-4DB2-BD59-A6C34878D82A}">
                    <a16:rowId xmlns:a16="http://schemas.microsoft.com/office/drawing/2014/main" val="4109901861"/>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0060FEAF</a:t>
                      </a:r>
                      <a:endParaRPr kumimoji="1" lang="ja-JP" altLang="en-US" dirty="0"/>
                    </a:p>
                  </a:txBody>
                  <a:tcPr>
                    <a:solidFill>
                      <a:schemeClr val="accent1">
                        <a:lumMod val="20000"/>
                        <a:lumOff val="80000"/>
                      </a:schemeClr>
                    </a:solidFill>
                  </a:tcPr>
                </a:tc>
                <a:tc vMerge="1">
                  <a:txBody>
                    <a:bodyPr/>
                    <a:lstStyle/>
                    <a:p>
                      <a:pPr algn="ctr"/>
                      <a:endParaRPr kumimoji="1" lang="ja-JP" altLang="en-US" dirty="0"/>
                    </a:p>
                  </a:txBody>
                  <a:tcPr>
                    <a:solidFill>
                      <a:schemeClr val="bg1"/>
                    </a:solidFill>
                  </a:tcPr>
                </a:tc>
                <a:extLst>
                  <a:ext uri="{0D108BD9-81ED-4DB2-BD59-A6C34878D82A}">
                    <a16:rowId xmlns:a16="http://schemas.microsoft.com/office/drawing/2014/main" val="1904190355"/>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0060FEB0</a:t>
                      </a:r>
                      <a:endParaRPr kumimoji="1" lang="ja-JP" altLang="en-US" dirty="0"/>
                    </a:p>
                  </a:txBody>
                  <a:tcPr>
                    <a:solidFill>
                      <a:schemeClr val="accent1">
                        <a:lumMod val="20000"/>
                        <a:lumOff val="80000"/>
                      </a:schemeClr>
                    </a:solidFill>
                  </a:tcPr>
                </a:tc>
                <a:tc vMerge="1">
                  <a:txBody>
                    <a:bodyPr/>
                    <a:lstStyle/>
                    <a:p>
                      <a:pPr algn="ctr"/>
                      <a:endParaRPr kumimoji="1" lang="ja-JP" altLang="en-US" dirty="0"/>
                    </a:p>
                  </a:txBody>
                  <a:tcPr>
                    <a:solidFill>
                      <a:schemeClr val="bg1"/>
                    </a:solidFill>
                  </a:tcPr>
                </a:tc>
                <a:extLst>
                  <a:ext uri="{0D108BD9-81ED-4DB2-BD59-A6C34878D82A}">
                    <a16:rowId xmlns:a16="http://schemas.microsoft.com/office/drawing/2014/main" val="2721128310"/>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0060FEB1</a:t>
                      </a:r>
                      <a:endParaRPr kumimoji="1" lang="ja-JP" altLang="en-US" dirty="0"/>
                    </a:p>
                  </a:txBody>
                  <a:tcPr>
                    <a:solidFill>
                      <a:schemeClr val="accent1">
                        <a:lumMod val="20000"/>
                        <a:lumOff val="80000"/>
                      </a:schemeClr>
                    </a:solidFill>
                  </a:tcPr>
                </a:tc>
                <a:tc rowSpan="4">
                  <a:txBody>
                    <a:bodyPr/>
                    <a:lstStyle/>
                    <a:p>
                      <a:pPr algn="ctr"/>
                      <a:r>
                        <a:rPr kumimoji="1" lang="en-US" altLang="ja-JP" sz="3600" dirty="0"/>
                        <a:t>-23</a:t>
                      </a:r>
                      <a:endParaRPr kumimoji="1" lang="ja-JP" altLang="en-US" sz="3600" dirty="0"/>
                    </a:p>
                  </a:txBody>
                  <a:tcPr anchor="ctr">
                    <a:solidFill>
                      <a:schemeClr val="accent1">
                        <a:lumMod val="20000"/>
                        <a:lumOff val="80000"/>
                      </a:schemeClr>
                    </a:solidFill>
                  </a:tcPr>
                </a:tc>
                <a:extLst>
                  <a:ext uri="{0D108BD9-81ED-4DB2-BD59-A6C34878D82A}">
                    <a16:rowId xmlns:a16="http://schemas.microsoft.com/office/drawing/2014/main" val="1267880956"/>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0060FEB2</a:t>
                      </a:r>
                      <a:endParaRPr kumimoji="1" lang="ja-JP" altLang="en-US" dirty="0"/>
                    </a:p>
                  </a:txBody>
                  <a:tcPr>
                    <a:solidFill>
                      <a:schemeClr val="accent1">
                        <a:lumMod val="20000"/>
                        <a:lumOff val="80000"/>
                      </a:schemeClr>
                    </a:solidFill>
                  </a:tcPr>
                </a:tc>
                <a:tc vMerge="1">
                  <a:txBody>
                    <a:bodyPr/>
                    <a:lstStyle/>
                    <a:p>
                      <a:pPr algn="ctr"/>
                      <a:endParaRPr kumimoji="1" lang="ja-JP" altLang="en-US" dirty="0"/>
                    </a:p>
                  </a:txBody>
                  <a:tcPr/>
                </a:tc>
                <a:extLst>
                  <a:ext uri="{0D108BD9-81ED-4DB2-BD59-A6C34878D82A}">
                    <a16:rowId xmlns:a16="http://schemas.microsoft.com/office/drawing/2014/main" val="558092182"/>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0060FEB3</a:t>
                      </a:r>
                      <a:endParaRPr kumimoji="1" lang="ja-JP" altLang="en-US" dirty="0"/>
                    </a:p>
                  </a:txBody>
                  <a:tcPr>
                    <a:solidFill>
                      <a:schemeClr val="accent1">
                        <a:lumMod val="20000"/>
                        <a:lumOff val="80000"/>
                      </a:schemeClr>
                    </a:solidFill>
                  </a:tcPr>
                </a:tc>
                <a:tc vMerge="1">
                  <a:txBody>
                    <a:bodyPr/>
                    <a:lstStyle/>
                    <a:p>
                      <a:pPr algn="ctr"/>
                      <a:endParaRPr kumimoji="1" lang="ja-JP" altLang="en-US" dirty="0"/>
                    </a:p>
                  </a:txBody>
                  <a:tcPr/>
                </a:tc>
                <a:extLst>
                  <a:ext uri="{0D108BD9-81ED-4DB2-BD59-A6C34878D82A}">
                    <a16:rowId xmlns:a16="http://schemas.microsoft.com/office/drawing/2014/main" val="2695388232"/>
                  </a:ext>
                </a:extLst>
              </a:tr>
              <a:tr h="389549">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0060FEB4</a:t>
                      </a:r>
                      <a:endParaRPr kumimoji="1" lang="ja-JP" altLang="en-US" dirty="0"/>
                    </a:p>
                  </a:txBody>
                  <a:tcPr>
                    <a:solidFill>
                      <a:schemeClr val="accent1">
                        <a:lumMod val="20000"/>
                        <a:lumOff val="80000"/>
                      </a:schemeClr>
                    </a:solidFill>
                  </a:tcPr>
                </a:tc>
                <a:tc vMerge="1">
                  <a:txBody>
                    <a:bodyPr/>
                    <a:lstStyle/>
                    <a:p>
                      <a:pPr algn="ctr"/>
                      <a:endParaRPr kumimoji="1" lang="ja-JP" altLang="en-US" dirty="0"/>
                    </a:p>
                  </a:txBody>
                  <a:tcPr/>
                </a:tc>
                <a:extLst>
                  <a:ext uri="{0D108BD9-81ED-4DB2-BD59-A6C34878D82A}">
                    <a16:rowId xmlns:a16="http://schemas.microsoft.com/office/drawing/2014/main" val="3661310428"/>
                  </a:ext>
                </a:extLst>
              </a:tr>
            </a:tbl>
          </a:graphicData>
        </a:graphic>
      </p:graphicFrame>
      <p:sp>
        <p:nvSpPr>
          <p:cNvPr id="6" name="矢印: 右カーブ 5">
            <a:extLst>
              <a:ext uri="{FF2B5EF4-FFF2-40B4-BE49-F238E27FC236}">
                <a16:creationId xmlns:a16="http://schemas.microsoft.com/office/drawing/2014/main" id="{6405CEDE-E264-4407-9C7F-AD974E8C82B9}"/>
              </a:ext>
            </a:extLst>
          </p:cNvPr>
          <p:cNvSpPr/>
          <p:nvPr/>
        </p:nvSpPr>
        <p:spPr>
          <a:xfrm>
            <a:off x="7170740" y="1238469"/>
            <a:ext cx="368704" cy="1504731"/>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10" name="矢印: 右カーブ 9">
            <a:extLst>
              <a:ext uri="{FF2B5EF4-FFF2-40B4-BE49-F238E27FC236}">
                <a16:creationId xmlns:a16="http://schemas.microsoft.com/office/drawing/2014/main" id="{C4070EA5-5D0D-4477-97C0-DE71A5C10238}"/>
              </a:ext>
            </a:extLst>
          </p:cNvPr>
          <p:cNvSpPr/>
          <p:nvPr/>
        </p:nvSpPr>
        <p:spPr>
          <a:xfrm>
            <a:off x="7152967" y="3005486"/>
            <a:ext cx="368704" cy="1504731"/>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11" name="矢印: 右カーブ 10">
            <a:extLst>
              <a:ext uri="{FF2B5EF4-FFF2-40B4-BE49-F238E27FC236}">
                <a16:creationId xmlns:a16="http://schemas.microsoft.com/office/drawing/2014/main" id="{1CD6FC14-A6D4-4E91-AFC2-0EB6AAD28673}"/>
              </a:ext>
            </a:extLst>
          </p:cNvPr>
          <p:cNvSpPr/>
          <p:nvPr/>
        </p:nvSpPr>
        <p:spPr>
          <a:xfrm>
            <a:off x="7151386" y="4644815"/>
            <a:ext cx="368704" cy="1504731"/>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F935FDEE-DE11-4122-A2C1-2EE1F3A2F237}"/>
              </a:ext>
            </a:extLst>
          </p:cNvPr>
          <p:cNvSpPr txBox="1"/>
          <p:nvPr/>
        </p:nvSpPr>
        <p:spPr>
          <a:xfrm>
            <a:off x="5735599" y="1667668"/>
            <a:ext cx="131959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600" dirty="0" err="1"/>
              <a:t>itr</a:t>
            </a:r>
            <a:r>
              <a:rPr kumimoji="1" lang="en-US" altLang="ja-JP" sz="3600" dirty="0"/>
              <a:t>++</a:t>
            </a:r>
            <a:endParaRPr kumimoji="1" lang="ja-JP" altLang="en-US" sz="3600" dirty="0"/>
          </a:p>
        </p:txBody>
      </p:sp>
      <p:sp>
        <p:nvSpPr>
          <p:cNvPr id="13" name="テキスト ボックス 12">
            <a:extLst>
              <a:ext uri="{FF2B5EF4-FFF2-40B4-BE49-F238E27FC236}">
                <a16:creationId xmlns:a16="http://schemas.microsoft.com/office/drawing/2014/main" id="{CD5E435B-6D93-401E-B215-A23FC024D9C2}"/>
              </a:ext>
            </a:extLst>
          </p:cNvPr>
          <p:cNvSpPr txBox="1"/>
          <p:nvPr/>
        </p:nvSpPr>
        <p:spPr>
          <a:xfrm>
            <a:off x="5735599" y="3005486"/>
            <a:ext cx="131959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600" dirty="0" err="1"/>
              <a:t>itr</a:t>
            </a:r>
            <a:r>
              <a:rPr kumimoji="1" lang="en-US" altLang="ja-JP" sz="3600" dirty="0"/>
              <a:t>++</a:t>
            </a:r>
            <a:endParaRPr kumimoji="1" lang="ja-JP" altLang="en-US" sz="3600" dirty="0"/>
          </a:p>
        </p:txBody>
      </p:sp>
      <p:sp>
        <p:nvSpPr>
          <p:cNvPr id="14" name="テキスト ボックス 13">
            <a:extLst>
              <a:ext uri="{FF2B5EF4-FFF2-40B4-BE49-F238E27FC236}">
                <a16:creationId xmlns:a16="http://schemas.microsoft.com/office/drawing/2014/main" id="{07E3F291-7CEB-4D76-A17E-C056899412CD}"/>
              </a:ext>
            </a:extLst>
          </p:cNvPr>
          <p:cNvSpPr txBox="1"/>
          <p:nvPr/>
        </p:nvSpPr>
        <p:spPr>
          <a:xfrm>
            <a:off x="5735599" y="5048833"/>
            <a:ext cx="131959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600" dirty="0" err="1"/>
              <a:t>itr</a:t>
            </a:r>
            <a:r>
              <a:rPr kumimoji="1" lang="en-US" altLang="ja-JP" sz="3600" dirty="0"/>
              <a:t>++</a:t>
            </a:r>
            <a:endParaRPr kumimoji="1" lang="ja-JP" altLang="en-US" sz="3600" dirty="0"/>
          </a:p>
        </p:txBody>
      </p:sp>
    </p:spTree>
    <p:extLst>
      <p:ext uri="{BB962C8B-B14F-4D97-AF65-F5344CB8AC3E}">
        <p14:creationId xmlns:p14="http://schemas.microsoft.com/office/powerpoint/2010/main" val="1304791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70419-890F-4199-B763-2214FA70205D}"/>
              </a:ext>
            </a:extLst>
          </p:cNvPr>
          <p:cNvSpPr>
            <a:spLocks noGrp="1"/>
          </p:cNvSpPr>
          <p:nvPr>
            <p:ph type="title"/>
          </p:nvPr>
        </p:nvSpPr>
        <p:spPr>
          <a:xfrm>
            <a:off x="838200" y="365125"/>
            <a:ext cx="4557584" cy="1325563"/>
          </a:xfrm>
        </p:spPr>
        <p:txBody>
          <a:bodyPr/>
          <a:lstStyle/>
          <a:p>
            <a:r>
              <a:rPr kumimoji="1" lang="en-US" altLang="ja-JP" dirty="0"/>
              <a:t>C++</a:t>
            </a:r>
            <a:endParaRPr kumimoji="1" lang="ja-JP" altLang="en-US" dirty="0"/>
          </a:p>
        </p:txBody>
      </p:sp>
      <p:sp>
        <p:nvSpPr>
          <p:cNvPr id="4" name="正方形/長方形 3">
            <a:extLst>
              <a:ext uri="{FF2B5EF4-FFF2-40B4-BE49-F238E27FC236}">
                <a16:creationId xmlns:a16="http://schemas.microsoft.com/office/drawing/2014/main" id="{555998DA-FAE2-41EF-8107-9E2D6088188A}"/>
              </a:ext>
            </a:extLst>
          </p:cNvPr>
          <p:cNvSpPr/>
          <p:nvPr/>
        </p:nvSpPr>
        <p:spPr>
          <a:xfrm>
            <a:off x="978697" y="3702583"/>
            <a:ext cx="10234605" cy="1384995"/>
          </a:xfrm>
          <a:prstGeom prst="rect">
            <a:avLst/>
          </a:prstGeom>
        </p:spPr>
        <p:txBody>
          <a:bodyPr wrap="square">
            <a:spAutoFit/>
          </a:bodyPr>
          <a:lstStyle/>
          <a:p>
            <a:pPr lvl="1"/>
            <a:r>
              <a:rPr lang="en-US" altLang="ja-JP" sz="2800" dirty="0">
                <a:solidFill>
                  <a:srgbClr val="0000FF"/>
                </a:solidFill>
                <a:latin typeface="Consolas" panose="020B0609020204030204" pitchFamily="49" charset="0"/>
              </a:rPr>
              <a:t>for</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itr</a:t>
            </a:r>
            <a:r>
              <a:rPr lang="en-US" altLang="ja-JP" sz="2800" dirty="0">
                <a:solidFill>
                  <a:srgbClr val="000000"/>
                </a:solidFill>
                <a:latin typeface="Consolas" panose="020B0609020204030204" pitchFamily="49" charset="0"/>
              </a:rPr>
              <a:t> = </a:t>
            </a:r>
            <a:r>
              <a:rPr lang="en-US" altLang="ja-JP" sz="2800" dirty="0" err="1">
                <a:solidFill>
                  <a:srgbClr val="000000"/>
                </a:solidFill>
                <a:latin typeface="Consolas" panose="020B0609020204030204" pitchFamily="49" charset="0"/>
              </a:rPr>
              <a:t>v.begin</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itr</a:t>
            </a:r>
            <a:r>
              <a:rPr lang="en-US" altLang="ja-JP" sz="2800" dirty="0">
                <a:solidFill>
                  <a:srgbClr val="000000"/>
                </a:solidFill>
                <a:latin typeface="Consolas" panose="020B0609020204030204" pitchFamily="49" charset="0"/>
              </a:rPr>
              <a:t> != </a:t>
            </a:r>
            <a:r>
              <a:rPr lang="en-US" altLang="ja-JP" sz="2800" dirty="0" err="1">
                <a:solidFill>
                  <a:srgbClr val="000000"/>
                </a:solidFill>
                <a:latin typeface="Consolas" panose="020B0609020204030204" pitchFamily="49" charset="0"/>
              </a:rPr>
              <a:t>v.end</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itr</a:t>
            </a:r>
            <a:r>
              <a:rPr lang="en-US" altLang="ja-JP" sz="2800" dirty="0">
                <a:solidFill>
                  <a:srgbClr val="000000"/>
                </a:solidFill>
                <a:latin typeface="Consolas" panose="020B0609020204030204" pitchFamily="49" charset="0"/>
              </a:rPr>
              <a:t>++) {</a:t>
            </a:r>
          </a:p>
          <a:p>
            <a:pPr lvl="2"/>
            <a:r>
              <a:rPr lang="en-US" altLang="ja-JP" sz="2800" dirty="0" err="1">
                <a:solidFill>
                  <a:srgbClr val="000000"/>
                </a:solidFill>
                <a:latin typeface="Consolas" panose="020B0609020204030204" pitchFamily="49" charset="0"/>
              </a:rPr>
              <a:t>cout</a:t>
            </a:r>
            <a:r>
              <a:rPr lang="en-US" altLang="ja-JP" sz="2800" dirty="0">
                <a:solidFill>
                  <a:srgbClr val="000000"/>
                </a:solidFill>
                <a:latin typeface="Consolas" panose="020B0609020204030204" pitchFamily="49" charset="0"/>
              </a:rPr>
              <a:t> &lt;&lt; *</a:t>
            </a:r>
            <a:r>
              <a:rPr lang="en-US" altLang="ja-JP" sz="2800" dirty="0" err="1">
                <a:solidFill>
                  <a:srgbClr val="000000"/>
                </a:solidFill>
                <a:latin typeface="Consolas" panose="020B0609020204030204" pitchFamily="49" charset="0"/>
              </a:rPr>
              <a:t>itr</a:t>
            </a:r>
            <a:r>
              <a:rPr lang="en-US" altLang="ja-JP" sz="2800" dirty="0">
                <a:solidFill>
                  <a:srgbClr val="000000"/>
                </a:solidFill>
                <a:latin typeface="Consolas" panose="020B0609020204030204" pitchFamily="49" charset="0"/>
              </a:rPr>
              <a:t> &lt;&lt; </a:t>
            </a:r>
            <a:r>
              <a:rPr lang="en-US" altLang="ja-JP" sz="2800" dirty="0" err="1">
                <a:solidFill>
                  <a:srgbClr val="000000"/>
                </a:solidFill>
                <a:latin typeface="Consolas" panose="020B0609020204030204" pitchFamily="49" charset="0"/>
              </a:rPr>
              <a:t>endl</a:t>
            </a:r>
            <a:r>
              <a:rPr lang="en-US" altLang="ja-JP" sz="2800" dirty="0">
                <a:solidFill>
                  <a:srgbClr val="000000"/>
                </a:solidFill>
                <a:latin typeface="Consolas" panose="020B0609020204030204" pitchFamily="49" charset="0"/>
              </a:rPr>
              <a:t>;</a:t>
            </a:r>
          </a:p>
          <a:p>
            <a:pPr lvl="1"/>
            <a:r>
              <a:rPr lang="en-US" altLang="ja-JP" sz="2800" dirty="0">
                <a:solidFill>
                  <a:srgbClr val="000000"/>
                </a:solidFill>
                <a:latin typeface="Consolas" panose="020B0609020204030204" pitchFamily="49" charset="0"/>
              </a:rPr>
              <a:t>}</a:t>
            </a:r>
          </a:p>
        </p:txBody>
      </p:sp>
      <p:sp>
        <p:nvSpPr>
          <p:cNvPr id="15" name="テキスト ボックス 14">
            <a:extLst>
              <a:ext uri="{FF2B5EF4-FFF2-40B4-BE49-F238E27FC236}">
                <a16:creationId xmlns:a16="http://schemas.microsoft.com/office/drawing/2014/main" id="{CC3B3054-CC05-452E-A4EB-5B3790C4291C}"/>
              </a:ext>
            </a:extLst>
          </p:cNvPr>
          <p:cNvSpPr txBox="1"/>
          <p:nvPr/>
        </p:nvSpPr>
        <p:spPr>
          <a:xfrm>
            <a:off x="4073400" y="2352413"/>
            <a:ext cx="112034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3200" dirty="0"/>
              <a:t>始端</a:t>
            </a:r>
            <a:endParaRPr kumimoji="1" lang="ja-JP" altLang="en-US" sz="3200" dirty="0"/>
          </a:p>
        </p:txBody>
      </p:sp>
      <p:sp>
        <p:nvSpPr>
          <p:cNvPr id="16" name="テキスト ボックス 15">
            <a:extLst>
              <a:ext uri="{FF2B5EF4-FFF2-40B4-BE49-F238E27FC236}">
                <a16:creationId xmlns:a16="http://schemas.microsoft.com/office/drawing/2014/main" id="{94488978-20BA-456C-8A6F-C8DF6DE2BB85}"/>
              </a:ext>
            </a:extLst>
          </p:cNvPr>
          <p:cNvSpPr txBox="1"/>
          <p:nvPr/>
        </p:nvSpPr>
        <p:spPr>
          <a:xfrm>
            <a:off x="7158681" y="2336866"/>
            <a:ext cx="112034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3200" dirty="0"/>
              <a:t>終端</a:t>
            </a:r>
            <a:endParaRPr kumimoji="1" lang="ja-JP" altLang="en-US" sz="3200" dirty="0"/>
          </a:p>
        </p:txBody>
      </p:sp>
      <p:sp>
        <p:nvSpPr>
          <p:cNvPr id="17" name="テキスト ボックス 16">
            <a:extLst>
              <a:ext uri="{FF2B5EF4-FFF2-40B4-BE49-F238E27FC236}">
                <a16:creationId xmlns:a16="http://schemas.microsoft.com/office/drawing/2014/main" id="{1D3560E4-B5BC-4608-803D-03FD88C55382}"/>
              </a:ext>
            </a:extLst>
          </p:cNvPr>
          <p:cNvSpPr txBox="1"/>
          <p:nvPr/>
        </p:nvSpPr>
        <p:spPr>
          <a:xfrm>
            <a:off x="8631237" y="2352413"/>
            <a:ext cx="1425152"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3200" dirty="0"/>
              <a:t>進める</a:t>
            </a:r>
            <a:endParaRPr kumimoji="1" lang="ja-JP" altLang="en-US" sz="3200" dirty="0"/>
          </a:p>
        </p:txBody>
      </p:sp>
      <p:cxnSp>
        <p:nvCxnSpPr>
          <p:cNvPr id="18" name="直線矢印コネクタ 17">
            <a:extLst>
              <a:ext uri="{FF2B5EF4-FFF2-40B4-BE49-F238E27FC236}">
                <a16:creationId xmlns:a16="http://schemas.microsoft.com/office/drawing/2014/main" id="{BBEBF3B0-A32D-42EE-8B55-19403F9E05C3}"/>
              </a:ext>
            </a:extLst>
          </p:cNvPr>
          <p:cNvCxnSpPr>
            <a:cxnSpLocks/>
            <a:stCxn id="15" idx="2"/>
          </p:cNvCxnSpPr>
          <p:nvPr/>
        </p:nvCxnSpPr>
        <p:spPr>
          <a:xfrm>
            <a:off x="4633573" y="2937188"/>
            <a:ext cx="0" cy="780942"/>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A8A3D313-1C67-4D94-B15A-65609AB0A4D0}"/>
              </a:ext>
            </a:extLst>
          </p:cNvPr>
          <p:cNvCxnSpPr>
            <a:cxnSpLocks/>
            <a:stCxn id="16" idx="2"/>
          </p:cNvCxnSpPr>
          <p:nvPr/>
        </p:nvCxnSpPr>
        <p:spPr>
          <a:xfrm>
            <a:off x="7718854" y="2921641"/>
            <a:ext cx="0" cy="796489"/>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48E73EC5-338E-48E8-A7F2-3C18508EF2CB}"/>
              </a:ext>
            </a:extLst>
          </p:cNvPr>
          <p:cNvCxnSpPr>
            <a:cxnSpLocks/>
            <a:stCxn id="17" idx="2"/>
          </p:cNvCxnSpPr>
          <p:nvPr/>
        </p:nvCxnSpPr>
        <p:spPr>
          <a:xfrm>
            <a:off x="9343813" y="2937188"/>
            <a:ext cx="0" cy="780942"/>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 name="テキスト ボックス 20">
            <a:extLst>
              <a:ext uri="{FF2B5EF4-FFF2-40B4-BE49-F238E27FC236}">
                <a16:creationId xmlns:a16="http://schemas.microsoft.com/office/drawing/2014/main" id="{21E78AA7-1CB3-45D8-85B0-2DBF7F053BF3}"/>
              </a:ext>
            </a:extLst>
          </p:cNvPr>
          <p:cNvSpPr txBox="1"/>
          <p:nvPr/>
        </p:nvSpPr>
        <p:spPr>
          <a:xfrm>
            <a:off x="3165932" y="5292647"/>
            <a:ext cx="1953674"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3200" dirty="0"/>
              <a:t>値をみる</a:t>
            </a:r>
            <a:endParaRPr kumimoji="1" lang="ja-JP" altLang="en-US" sz="3200" dirty="0"/>
          </a:p>
        </p:txBody>
      </p:sp>
      <p:cxnSp>
        <p:nvCxnSpPr>
          <p:cNvPr id="22" name="直線矢印コネクタ 21">
            <a:extLst>
              <a:ext uri="{FF2B5EF4-FFF2-40B4-BE49-F238E27FC236}">
                <a16:creationId xmlns:a16="http://schemas.microsoft.com/office/drawing/2014/main" id="{E1E51709-75F5-4014-BB5A-C447CE16F7DD}"/>
              </a:ext>
            </a:extLst>
          </p:cNvPr>
          <p:cNvCxnSpPr>
            <a:cxnSpLocks/>
            <a:stCxn id="21" idx="0"/>
          </p:cNvCxnSpPr>
          <p:nvPr/>
        </p:nvCxnSpPr>
        <p:spPr>
          <a:xfrm flipH="1" flipV="1">
            <a:off x="4073400" y="4596714"/>
            <a:ext cx="69369" cy="695933"/>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 name="テキスト ボックス 2">
            <a:extLst>
              <a:ext uri="{FF2B5EF4-FFF2-40B4-BE49-F238E27FC236}">
                <a16:creationId xmlns:a16="http://schemas.microsoft.com/office/drawing/2014/main" id="{6A8E9BD1-A1B0-4489-8950-068B25560907}"/>
              </a:ext>
            </a:extLst>
          </p:cNvPr>
          <p:cNvSpPr txBox="1"/>
          <p:nvPr/>
        </p:nvSpPr>
        <p:spPr>
          <a:xfrm>
            <a:off x="5819054" y="5730025"/>
            <a:ext cx="6144631" cy="707886"/>
          </a:xfrm>
          <a:prstGeom prst="rect">
            <a:avLst/>
          </a:prstGeom>
          <a:noFill/>
        </p:spPr>
        <p:txBody>
          <a:bodyPr wrap="none" rtlCol="0">
            <a:spAutoFit/>
          </a:bodyPr>
          <a:lstStyle/>
          <a:p>
            <a:r>
              <a:rPr kumimoji="1" lang="en-US" altLang="ja-JP" sz="2000" dirty="0"/>
              <a:t>※</a:t>
            </a:r>
            <a:r>
              <a:rPr kumimoji="1" lang="en-US" altLang="ja-JP" sz="2000" dirty="0" err="1"/>
              <a:t>v.end</a:t>
            </a:r>
            <a:r>
              <a:rPr kumimoji="1" lang="en-US" altLang="ja-JP" sz="2000" dirty="0"/>
              <a:t>()</a:t>
            </a:r>
            <a:r>
              <a:rPr lang="ja-JP" altLang="en-US" sz="2000" dirty="0"/>
              <a:t>は「終わり」以外に何の意味も持たない。</a:t>
            </a:r>
            <a:endParaRPr lang="en-US" altLang="ja-JP" sz="2000" dirty="0"/>
          </a:p>
          <a:p>
            <a:r>
              <a:rPr lang="ja-JP" altLang="en-US" sz="2000" dirty="0"/>
              <a:t>   </a:t>
            </a:r>
            <a:r>
              <a:rPr kumimoji="1" lang="ja-JP" altLang="en-US" sz="2000" dirty="0"/>
              <a:t>文字列でいうヌル文字</a:t>
            </a:r>
          </a:p>
        </p:txBody>
      </p:sp>
    </p:spTree>
    <p:extLst>
      <p:ext uri="{BB962C8B-B14F-4D97-AF65-F5344CB8AC3E}">
        <p14:creationId xmlns:p14="http://schemas.microsoft.com/office/powerpoint/2010/main" val="3267329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9AB0C9-1296-4036-8774-ECDA7254FCD1}"/>
              </a:ext>
            </a:extLst>
          </p:cNvPr>
          <p:cNvSpPr>
            <a:spLocks noGrp="1"/>
          </p:cNvSpPr>
          <p:nvPr>
            <p:ph type="title"/>
          </p:nvPr>
        </p:nvSpPr>
        <p:spPr/>
        <p:txBody>
          <a:bodyPr/>
          <a:lstStyle/>
          <a:p>
            <a:r>
              <a:rPr kumimoji="1" lang="ja-JP" altLang="en-US" dirty="0"/>
              <a:t>配列っぽい構造を持つイテレータ</a:t>
            </a:r>
          </a:p>
        </p:txBody>
      </p:sp>
      <p:sp>
        <p:nvSpPr>
          <p:cNvPr id="3" name="コンテンツ プレースホルダー 2">
            <a:extLst>
              <a:ext uri="{FF2B5EF4-FFF2-40B4-BE49-F238E27FC236}">
                <a16:creationId xmlns:a16="http://schemas.microsoft.com/office/drawing/2014/main" id="{7003E764-D787-4D30-9143-91E8D741ADAE}"/>
              </a:ext>
            </a:extLst>
          </p:cNvPr>
          <p:cNvSpPr>
            <a:spLocks noGrp="1"/>
          </p:cNvSpPr>
          <p:nvPr>
            <p:ph idx="1"/>
          </p:nvPr>
        </p:nvSpPr>
        <p:spPr>
          <a:xfrm>
            <a:off x="838200" y="1690688"/>
            <a:ext cx="10515600" cy="1165134"/>
          </a:xfrm>
        </p:spPr>
        <p:txBody>
          <a:bodyPr>
            <a:normAutofit/>
          </a:bodyPr>
          <a:lstStyle/>
          <a:p>
            <a:r>
              <a:rPr lang="ja-JP" altLang="en-US" dirty="0"/>
              <a:t>足し算、引き算ができる</a:t>
            </a:r>
            <a:endParaRPr lang="en-US" altLang="ja-JP" dirty="0"/>
          </a:p>
          <a:p>
            <a:r>
              <a:rPr kumimoji="1" lang="en-US" altLang="ja-JP" u="sng" dirty="0"/>
              <a:t>begin()</a:t>
            </a:r>
            <a:r>
              <a:rPr kumimoji="1" lang="ja-JP" altLang="en-US" u="sng" dirty="0"/>
              <a:t>との引き算をすると添え字が取り出せる</a:t>
            </a:r>
          </a:p>
        </p:txBody>
      </p:sp>
      <p:sp>
        <p:nvSpPr>
          <p:cNvPr id="4" name="正方形/長方形 3">
            <a:extLst>
              <a:ext uri="{FF2B5EF4-FFF2-40B4-BE49-F238E27FC236}">
                <a16:creationId xmlns:a16="http://schemas.microsoft.com/office/drawing/2014/main" id="{B568CB5A-20A9-4AED-A637-1FA7FFB0A6E4}"/>
              </a:ext>
            </a:extLst>
          </p:cNvPr>
          <p:cNvSpPr/>
          <p:nvPr/>
        </p:nvSpPr>
        <p:spPr>
          <a:xfrm>
            <a:off x="777917" y="3906854"/>
            <a:ext cx="6015680" cy="1569660"/>
          </a:xfrm>
          <a:prstGeom prst="rect">
            <a:avLst/>
          </a:prstGeom>
        </p:spPr>
        <p:txBody>
          <a:bodyPr wrap="square">
            <a:spAutoFit/>
          </a:bodyPr>
          <a:lstStyle/>
          <a:p>
            <a:r>
              <a:rPr lang="en-US" altLang="ja-JP" sz="2400" dirty="0" err="1">
                <a:solidFill>
                  <a:srgbClr val="000000"/>
                </a:solidFill>
                <a:latin typeface="Consolas" panose="020B0609020204030204" pitchFamily="49" charset="0"/>
              </a:rPr>
              <a:t>itr</a:t>
            </a:r>
            <a:r>
              <a:rPr lang="en-US" altLang="ja-JP" sz="2400" dirty="0">
                <a:solidFill>
                  <a:srgbClr val="000000"/>
                </a:solidFill>
                <a:latin typeface="Consolas" panose="020B0609020204030204" pitchFamily="49" charset="0"/>
              </a:rPr>
              <a:t> = </a:t>
            </a:r>
            <a:r>
              <a:rPr lang="en-US" altLang="ja-JP" sz="2400" dirty="0" err="1">
                <a:solidFill>
                  <a:srgbClr val="000000"/>
                </a:solidFill>
                <a:latin typeface="Consolas" panose="020B0609020204030204" pitchFamily="49" charset="0"/>
              </a:rPr>
              <a:t>v.begin</a:t>
            </a:r>
            <a:r>
              <a:rPr lang="en-US" altLang="ja-JP" sz="2400" dirty="0">
                <a:solidFill>
                  <a:srgbClr val="000000"/>
                </a:solidFill>
                <a:latin typeface="Consolas" panose="020B0609020204030204" pitchFamily="49" charset="0"/>
              </a:rPr>
              <a:t>();</a:t>
            </a:r>
          </a:p>
          <a:p>
            <a:r>
              <a:rPr lang="en-US" altLang="ja-JP" sz="2400" dirty="0" err="1">
                <a:solidFill>
                  <a:srgbClr val="000000"/>
                </a:solidFill>
                <a:latin typeface="Consolas" panose="020B0609020204030204" pitchFamily="49" charset="0"/>
              </a:rPr>
              <a:t>itr</a:t>
            </a:r>
            <a:r>
              <a:rPr lang="en-US" altLang="ja-JP" sz="2400" dirty="0">
                <a:solidFill>
                  <a:srgbClr val="000000"/>
                </a:solidFill>
                <a:latin typeface="Consolas" panose="020B0609020204030204" pitchFamily="49" charset="0"/>
              </a:rPr>
              <a:t>++;</a:t>
            </a:r>
          </a:p>
          <a:p>
            <a:r>
              <a:rPr lang="en-US" altLang="ja-JP" sz="2400" dirty="0" err="1">
                <a:solidFill>
                  <a:srgbClr val="000000"/>
                </a:solidFill>
                <a:latin typeface="Consolas" panose="020B0609020204030204" pitchFamily="49" charset="0"/>
              </a:rPr>
              <a:t>itr</a:t>
            </a:r>
            <a:r>
              <a:rPr lang="en-US" altLang="ja-JP" sz="2400" dirty="0">
                <a:solidFill>
                  <a:srgbClr val="000000"/>
                </a:solidFill>
                <a:latin typeface="Consolas" panose="020B0609020204030204" pitchFamily="49" charset="0"/>
              </a:rPr>
              <a:t> += 2;</a:t>
            </a:r>
          </a:p>
          <a:p>
            <a:r>
              <a:rPr lang="en-US" altLang="ja-JP" sz="2400" dirty="0" err="1">
                <a:solidFill>
                  <a:srgbClr val="000000"/>
                </a:solidFill>
                <a:latin typeface="Consolas" panose="020B0609020204030204" pitchFamily="49" charset="0"/>
              </a:rPr>
              <a:t>cout</a:t>
            </a:r>
            <a:r>
              <a:rPr lang="en-US" altLang="ja-JP" sz="2400" dirty="0">
                <a:solidFill>
                  <a:srgbClr val="000000"/>
                </a:solidFill>
                <a:latin typeface="Consolas" panose="020B0609020204030204" pitchFamily="49" charset="0"/>
              </a:rPr>
              <a:t> &lt;&lt; (</a:t>
            </a:r>
            <a:r>
              <a:rPr lang="en-US" altLang="ja-JP" sz="2400" dirty="0" err="1">
                <a:solidFill>
                  <a:srgbClr val="000000"/>
                </a:solidFill>
                <a:latin typeface="Consolas" panose="020B0609020204030204" pitchFamily="49" charset="0"/>
              </a:rPr>
              <a:t>itr</a:t>
            </a:r>
            <a:r>
              <a:rPr lang="en-US" altLang="ja-JP" sz="2400" dirty="0">
                <a:solidFill>
                  <a:srgbClr val="000000"/>
                </a:solidFill>
                <a:latin typeface="Consolas" panose="020B0609020204030204" pitchFamily="49" charset="0"/>
              </a:rPr>
              <a:t> - </a:t>
            </a:r>
            <a:r>
              <a:rPr lang="en-US" altLang="ja-JP" sz="2400" dirty="0" err="1">
                <a:solidFill>
                  <a:srgbClr val="000000"/>
                </a:solidFill>
                <a:latin typeface="Consolas" panose="020B0609020204030204" pitchFamily="49" charset="0"/>
              </a:rPr>
              <a:t>v.begin</a:t>
            </a:r>
            <a:r>
              <a:rPr lang="en-US" altLang="ja-JP" sz="2400" dirty="0">
                <a:solidFill>
                  <a:srgbClr val="000000"/>
                </a:solidFill>
                <a:latin typeface="Consolas" panose="020B0609020204030204" pitchFamily="49" charset="0"/>
              </a:rPr>
              <a:t>()) &lt;&lt; </a:t>
            </a:r>
            <a:r>
              <a:rPr lang="en-US" altLang="ja-JP" sz="2400" dirty="0" err="1">
                <a:solidFill>
                  <a:srgbClr val="000000"/>
                </a:solidFill>
                <a:latin typeface="Consolas" panose="020B0609020204030204" pitchFamily="49" charset="0"/>
              </a:rPr>
              <a:t>endl</a:t>
            </a:r>
            <a:r>
              <a:rPr lang="en-US" altLang="ja-JP" sz="2400" dirty="0">
                <a:solidFill>
                  <a:srgbClr val="000000"/>
                </a:solidFill>
                <a:latin typeface="Consolas" panose="020B0609020204030204" pitchFamily="49" charset="0"/>
              </a:rPr>
              <a:t>;</a:t>
            </a:r>
          </a:p>
        </p:txBody>
      </p:sp>
      <p:graphicFrame>
        <p:nvGraphicFramePr>
          <p:cNvPr id="5" name="表 4">
            <a:extLst>
              <a:ext uri="{FF2B5EF4-FFF2-40B4-BE49-F238E27FC236}">
                <a16:creationId xmlns:a16="http://schemas.microsoft.com/office/drawing/2014/main" id="{C8C71D66-7001-4A66-90AD-57EF1BA0FEAD}"/>
              </a:ext>
            </a:extLst>
          </p:cNvPr>
          <p:cNvGraphicFramePr>
            <a:graphicFrameLocks noGrp="1"/>
          </p:cNvGraphicFramePr>
          <p:nvPr>
            <p:extLst/>
          </p:nvPr>
        </p:nvGraphicFramePr>
        <p:xfrm>
          <a:off x="7488195" y="2916194"/>
          <a:ext cx="4497860" cy="2560320"/>
        </p:xfrm>
        <a:graphic>
          <a:graphicData uri="http://schemas.openxmlformats.org/drawingml/2006/table">
            <a:tbl>
              <a:tblPr firstRow="1" bandRow="1">
                <a:tableStyleId>{5940675A-B579-460E-94D1-54222C63F5DA}</a:tableStyleId>
              </a:tblPr>
              <a:tblGrid>
                <a:gridCol w="2248930">
                  <a:extLst>
                    <a:ext uri="{9D8B030D-6E8A-4147-A177-3AD203B41FA5}">
                      <a16:colId xmlns:a16="http://schemas.microsoft.com/office/drawing/2014/main" val="3596196212"/>
                    </a:ext>
                  </a:extLst>
                </a:gridCol>
                <a:gridCol w="2248930">
                  <a:extLst>
                    <a:ext uri="{9D8B030D-6E8A-4147-A177-3AD203B41FA5}">
                      <a16:colId xmlns:a16="http://schemas.microsoft.com/office/drawing/2014/main" val="1733896397"/>
                    </a:ext>
                  </a:extLst>
                </a:gridCol>
              </a:tblGrid>
              <a:tr h="2971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latin typeface="ＭＳ ゴシック" panose="020B0609070205080204" pitchFamily="49" charset="-128"/>
                          <a:ea typeface="ＭＳ ゴシック" panose="020B0609070205080204" pitchFamily="49" charset="-128"/>
                        </a:rPr>
                        <a:t>0060FEA4</a:t>
                      </a:r>
                      <a:endParaRPr kumimoji="1" lang="ja-JP" altLang="en-US" dirty="0"/>
                    </a:p>
                  </a:txBody>
                  <a:tcPr anchor="ctr">
                    <a:solidFill>
                      <a:schemeClr val="accent6">
                        <a:lumMod val="40000"/>
                        <a:lumOff val="60000"/>
                      </a:schemeClr>
                    </a:solidFill>
                  </a:tcPr>
                </a:tc>
                <a:tc>
                  <a:txBody>
                    <a:bodyPr/>
                    <a:lstStyle/>
                    <a:p>
                      <a:pPr algn="ctr"/>
                      <a:r>
                        <a:rPr kumimoji="1" lang="en-US" altLang="ja-JP" dirty="0"/>
                        <a:t>v[0]</a:t>
                      </a:r>
                      <a:endParaRPr kumimoji="1" lang="ja-JP" altLang="en-US" dirty="0"/>
                    </a:p>
                  </a:txBody>
                  <a:tcPr anchor="ctr">
                    <a:solidFill>
                      <a:schemeClr val="accent6">
                        <a:lumMod val="40000"/>
                        <a:lumOff val="60000"/>
                      </a:schemeClr>
                    </a:solidFill>
                  </a:tcPr>
                </a:tc>
                <a:extLst>
                  <a:ext uri="{0D108BD9-81ED-4DB2-BD59-A6C34878D82A}">
                    <a16:rowId xmlns:a16="http://schemas.microsoft.com/office/drawing/2014/main" val="537642919"/>
                  </a:ext>
                </a:extLst>
              </a:tr>
              <a:tr h="2971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latin typeface="ＭＳ ゴシック" panose="020B0609070205080204" pitchFamily="49" charset="-128"/>
                          <a:ea typeface="ＭＳ ゴシック" panose="020B0609070205080204" pitchFamily="49" charset="-128"/>
                        </a:rPr>
                        <a:t>0060FEA5</a:t>
                      </a:r>
                      <a:endParaRPr kumimoji="1" lang="ja-JP" altLang="en-US" dirty="0"/>
                    </a:p>
                  </a:txBody>
                  <a:tcPr anchor="ctr">
                    <a:solidFill>
                      <a:schemeClr val="accent6">
                        <a:lumMod val="40000"/>
                        <a:lumOff val="60000"/>
                      </a:schemeClr>
                    </a:solidFill>
                  </a:tcPr>
                </a:tc>
                <a:tc>
                  <a:txBody>
                    <a:bodyPr/>
                    <a:lstStyle/>
                    <a:p>
                      <a:pPr algn="ctr"/>
                      <a:r>
                        <a:rPr kumimoji="1" lang="en-US" altLang="ja-JP" dirty="0"/>
                        <a:t>v[1]</a:t>
                      </a:r>
                      <a:endParaRPr kumimoji="1" lang="ja-JP" altLang="en-US" dirty="0"/>
                    </a:p>
                  </a:txBody>
                  <a:tcPr anchor="ctr">
                    <a:solidFill>
                      <a:schemeClr val="accent6">
                        <a:lumMod val="40000"/>
                        <a:lumOff val="60000"/>
                      </a:schemeClr>
                    </a:solidFill>
                  </a:tcPr>
                </a:tc>
                <a:extLst>
                  <a:ext uri="{0D108BD9-81ED-4DB2-BD59-A6C34878D82A}">
                    <a16:rowId xmlns:a16="http://schemas.microsoft.com/office/drawing/2014/main" val="705772057"/>
                  </a:ext>
                </a:extLst>
              </a:tr>
              <a:tr h="3403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latin typeface="ＭＳ ゴシック" panose="020B0609070205080204" pitchFamily="49" charset="-128"/>
                          <a:ea typeface="ＭＳ ゴシック" panose="020B0609070205080204" pitchFamily="49" charset="-128"/>
                        </a:rPr>
                        <a:t>0060FEA6</a:t>
                      </a:r>
                      <a:endParaRPr kumimoji="1" lang="ja-JP" altLang="en-US" dirty="0"/>
                    </a:p>
                  </a:txBody>
                  <a:tcPr anchor="ctr">
                    <a:solidFill>
                      <a:schemeClr val="accent6">
                        <a:lumMod val="40000"/>
                        <a:lumOff val="60000"/>
                      </a:schemeClr>
                    </a:solidFill>
                  </a:tcPr>
                </a:tc>
                <a:tc>
                  <a:txBody>
                    <a:bodyPr/>
                    <a:lstStyle/>
                    <a:p>
                      <a:pPr algn="ctr"/>
                      <a:r>
                        <a:rPr kumimoji="1" lang="en-US" altLang="ja-JP" dirty="0"/>
                        <a:t>v[2]</a:t>
                      </a:r>
                      <a:endParaRPr kumimoji="1" lang="ja-JP" altLang="en-US" dirty="0"/>
                    </a:p>
                  </a:txBody>
                  <a:tcPr anchor="ctr">
                    <a:solidFill>
                      <a:schemeClr val="accent6">
                        <a:lumMod val="40000"/>
                        <a:lumOff val="60000"/>
                      </a:schemeClr>
                    </a:solidFill>
                  </a:tcPr>
                </a:tc>
                <a:extLst>
                  <a:ext uri="{0D108BD9-81ED-4DB2-BD59-A6C34878D82A}">
                    <a16:rowId xmlns:a16="http://schemas.microsoft.com/office/drawing/2014/main" val="3444624903"/>
                  </a:ext>
                </a:extLst>
              </a:tr>
              <a:tr h="297124">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0060FEA7</a:t>
                      </a:r>
                      <a:endParaRPr kumimoji="1" lang="ja-JP" altLang="en-US" dirty="0"/>
                    </a:p>
                  </a:txBody>
                  <a:tcPr anchor="ctr">
                    <a:solidFill>
                      <a:schemeClr val="accent6">
                        <a:lumMod val="40000"/>
                        <a:lumOff val="60000"/>
                      </a:schemeClr>
                    </a:solidFill>
                  </a:tcPr>
                </a:tc>
                <a:tc>
                  <a:txBody>
                    <a:bodyPr/>
                    <a:lstStyle/>
                    <a:p>
                      <a:pPr algn="ctr"/>
                      <a:r>
                        <a:rPr kumimoji="1" lang="en-US" altLang="ja-JP" dirty="0"/>
                        <a:t>v[3]</a:t>
                      </a:r>
                      <a:endParaRPr kumimoji="1" lang="ja-JP" altLang="en-US" dirty="0"/>
                    </a:p>
                  </a:txBody>
                  <a:tcPr anchor="ctr">
                    <a:solidFill>
                      <a:schemeClr val="accent6">
                        <a:lumMod val="40000"/>
                        <a:lumOff val="60000"/>
                      </a:schemeClr>
                    </a:solidFill>
                  </a:tcPr>
                </a:tc>
                <a:extLst>
                  <a:ext uri="{0D108BD9-81ED-4DB2-BD59-A6C34878D82A}">
                    <a16:rowId xmlns:a16="http://schemas.microsoft.com/office/drawing/2014/main" val="3144364499"/>
                  </a:ext>
                </a:extLst>
              </a:tr>
              <a:tr h="297124">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0060FEA8</a:t>
                      </a:r>
                      <a:endParaRPr kumimoji="1" lang="ja-JP" altLang="en-US" dirty="0"/>
                    </a:p>
                  </a:txBody>
                  <a:tcPr anchor="ctr"/>
                </a:tc>
                <a:tc>
                  <a:txBody>
                    <a:bodyPr/>
                    <a:lstStyle/>
                    <a:p>
                      <a:pPr algn="ctr"/>
                      <a:endParaRPr kumimoji="1" lang="ja-JP" altLang="en-US"/>
                    </a:p>
                  </a:txBody>
                  <a:tcPr anchor="ctr"/>
                </a:tc>
                <a:extLst>
                  <a:ext uri="{0D108BD9-81ED-4DB2-BD59-A6C34878D82A}">
                    <a16:rowId xmlns:a16="http://schemas.microsoft.com/office/drawing/2014/main" val="3847965689"/>
                  </a:ext>
                </a:extLst>
              </a:tr>
              <a:tr h="297124">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0060FEA9</a:t>
                      </a:r>
                      <a:endParaRPr kumimoji="1" lang="ja-JP" altLang="en-US" dirty="0"/>
                    </a:p>
                  </a:txBody>
                  <a:tcPr anchor="ctr"/>
                </a:tc>
                <a:tc>
                  <a:txBody>
                    <a:bodyPr/>
                    <a:lstStyle/>
                    <a:p>
                      <a:pPr algn="ctr"/>
                      <a:endParaRPr kumimoji="1" lang="ja-JP" altLang="en-US"/>
                    </a:p>
                  </a:txBody>
                  <a:tcPr anchor="ctr"/>
                </a:tc>
                <a:extLst>
                  <a:ext uri="{0D108BD9-81ED-4DB2-BD59-A6C34878D82A}">
                    <a16:rowId xmlns:a16="http://schemas.microsoft.com/office/drawing/2014/main" val="4089805296"/>
                  </a:ext>
                </a:extLst>
              </a:tr>
              <a:tr h="297124">
                <a:tc>
                  <a:txBody>
                    <a:bodyPr/>
                    <a:lstStyle/>
                    <a:p>
                      <a:pPr algn="ctr"/>
                      <a:r>
                        <a:rPr kumimoji="1" lang="en-US" altLang="ja-JP" sz="1800" dirty="0">
                          <a:latin typeface="ＭＳ ゴシック" panose="020B0609070205080204" pitchFamily="49" charset="-128"/>
                          <a:ea typeface="ＭＳ ゴシック" panose="020B0609070205080204" pitchFamily="49" charset="-128"/>
                        </a:rPr>
                        <a:t>0060FEAA</a:t>
                      </a:r>
                      <a:endParaRPr kumimoji="1" lang="ja-JP" altLang="en-US" dirty="0"/>
                    </a:p>
                  </a:txBody>
                  <a:tcPr anchor="ctr"/>
                </a:tc>
                <a:tc>
                  <a:txBody>
                    <a:bodyPr/>
                    <a:lstStyle/>
                    <a:p>
                      <a:pPr algn="ctr"/>
                      <a:endParaRPr kumimoji="1" lang="ja-JP" altLang="en-US" dirty="0"/>
                    </a:p>
                  </a:txBody>
                  <a:tcPr anchor="ctr"/>
                </a:tc>
                <a:extLst>
                  <a:ext uri="{0D108BD9-81ED-4DB2-BD59-A6C34878D82A}">
                    <a16:rowId xmlns:a16="http://schemas.microsoft.com/office/drawing/2014/main" val="1058145541"/>
                  </a:ext>
                </a:extLst>
              </a:tr>
            </a:tbl>
          </a:graphicData>
        </a:graphic>
      </p:graphicFrame>
      <p:sp>
        <p:nvSpPr>
          <p:cNvPr id="7" name="テキスト ボックス 6">
            <a:extLst>
              <a:ext uri="{FF2B5EF4-FFF2-40B4-BE49-F238E27FC236}">
                <a16:creationId xmlns:a16="http://schemas.microsoft.com/office/drawing/2014/main" id="{04AAE848-ECAE-498C-83C0-5888D2FF2FBD}"/>
              </a:ext>
            </a:extLst>
          </p:cNvPr>
          <p:cNvSpPr txBox="1"/>
          <p:nvPr/>
        </p:nvSpPr>
        <p:spPr>
          <a:xfrm>
            <a:off x="5976764" y="2912788"/>
            <a:ext cx="1827744" cy="461665"/>
          </a:xfrm>
          <a:prstGeom prst="rect">
            <a:avLst/>
          </a:prstGeom>
          <a:noFill/>
        </p:spPr>
        <p:txBody>
          <a:bodyPr wrap="square" rtlCol="0">
            <a:spAutoFit/>
          </a:bodyPr>
          <a:lstStyle/>
          <a:p>
            <a:r>
              <a:rPr kumimoji="1" lang="en-US" altLang="ja-JP" sz="2400" dirty="0" err="1"/>
              <a:t>v.begin</a:t>
            </a:r>
            <a:r>
              <a:rPr kumimoji="1" lang="en-US" altLang="ja-JP" sz="2400" dirty="0"/>
              <a:t>() = </a:t>
            </a:r>
            <a:endParaRPr kumimoji="1" lang="ja-JP" altLang="en-US" sz="2400" dirty="0"/>
          </a:p>
        </p:txBody>
      </p:sp>
      <p:sp>
        <p:nvSpPr>
          <p:cNvPr id="8" name="テキスト ボックス 7">
            <a:extLst>
              <a:ext uri="{FF2B5EF4-FFF2-40B4-BE49-F238E27FC236}">
                <a16:creationId xmlns:a16="http://schemas.microsoft.com/office/drawing/2014/main" id="{097EA5C4-62CE-4F10-B557-3877016B065D}"/>
              </a:ext>
            </a:extLst>
          </p:cNvPr>
          <p:cNvSpPr txBox="1"/>
          <p:nvPr/>
        </p:nvSpPr>
        <p:spPr>
          <a:xfrm>
            <a:off x="6909711" y="3963818"/>
            <a:ext cx="894797" cy="461665"/>
          </a:xfrm>
          <a:prstGeom prst="rect">
            <a:avLst/>
          </a:prstGeom>
          <a:noFill/>
        </p:spPr>
        <p:txBody>
          <a:bodyPr wrap="none" rtlCol="0">
            <a:spAutoFit/>
          </a:bodyPr>
          <a:lstStyle/>
          <a:p>
            <a:r>
              <a:rPr lang="en-US" altLang="ja-JP" sz="2400" dirty="0" err="1"/>
              <a:t>itr</a:t>
            </a:r>
            <a:r>
              <a:rPr lang="en-US" altLang="ja-JP" sz="2400" dirty="0"/>
              <a:t> = </a:t>
            </a:r>
            <a:endParaRPr kumimoji="1" lang="ja-JP" altLang="en-US" sz="2400" dirty="0"/>
          </a:p>
        </p:txBody>
      </p:sp>
    </p:spTree>
    <p:extLst>
      <p:ext uri="{BB962C8B-B14F-4D97-AF65-F5344CB8AC3E}">
        <p14:creationId xmlns:p14="http://schemas.microsoft.com/office/powerpoint/2010/main" val="967558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C7D2E-2583-49CE-8646-1A5FA128FA99}"/>
              </a:ext>
            </a:extLst>
          </p:cNvPr>
          <p:cNvSpPr>
            <a:spLocks noGrp="1"/>
          </p:cNvSpPr>
          <p:nvPr>
            <p:ph type="title"/>
          </p:nvPr>
        </p:nvSpPr>
        <p:spPr/>
        <p:txBody>
          <a:bodyPr/>
          <a:lstStyle/>
          <a:p>
            <a:r>
              <a:rPr kumimoji="1" lang="en-US" altLang="ja-JP" dirty="0"/>
              <a:t>iterator</a:t>
            </a:r>
            <a:r>
              <a:rPr kumimoji="1" lang="ja-JP" altLang="en-US" dirty="0"/>
              <a:t>の型が長すぎる</a:t>
            </a:r>
          </a:p>
        </p:txBody>
      </p:sp>
      <p:sp>
        <p:nvSpPr>
          <p:cNvPr id="3" name="コンテンツ プレースホルダー 2">
            <a:extLst>
              <a:ext uri="{FF2B5EF4-FFF2-40B4-BE49-F238E27FC236}">
                <a16:creationId xmlns:a16="http://schemas.microsoft.com/office/drawing/2014/main" id="{28DE2905-4000-4F6A-9096-94BD48B759BC}"/>
              </a:ext>
            </a:extLst>
          </p:cNvPr>
          <p:cNvSpPr>
            <a:spLocks noGrp="1"/>
          </p:cNvSpPr>
          <p:nvPr>
            <p:ph idx="1"/>
          </p:nvPr>
        </p:nvSpPr>
        <p:spPr/>
        <p:txBody>
          <a:bodyPr/>
          <a:lstStyle/>
          <a:p>
            <a:r>
              <a:rPr kumimoji="1" lang="en-US" altLang="ja-JP" dirty="0"/>
              <a:t>vector&lt;string&gt;::iterator</a:t>
            </a:r>
            <a:r>
              <a:rPr kumimoji="1" lang="ja-JP" altLang="en-US" dirty="0"/>
              <a:t>とか</a:t>
            </a:r>
            <a:r>
              <a:rPr kumimoji="1" lang="ja-JP" altLang="en-US" dirty="0" err="1"/>
              <a:t>書くの</a:t>
            </a:r>
            <a:r>
              <a:rPr kumimoji="1" lang="ja-JP" altLang="en-US" dirty="0"/>
              <a:t>長い</a:t>
            </a:r>
            <a:endParaRPr kumimoji="1" lang="en-US" altLang="ja-JP" dirty="0"/>
          </a:p>
          <a:p>
            <a:r>
              <a:rPr kumimoji="1" lang="ja-JP" altLang="en-US" dirty="0"/>
              <a:t>そんなときのために</a:t>
            </a:r>
            <a:r>
              <a:rPr kumimoji="1" lang="en-US" altLang="ja-JP" b="1" dirty="0"/>
              <a:t>auto</a:t>
            </a:r>
            <a:r>
              <a:rPr kumimoji="1" lang="ja-JP" altLang="en-US" dirty="0"/>
              <a:t>キーワード</a:t>
            </a:r>
            <a:r>
              <a:rPr lang="ja-JP" altLang="en-US" dirty="0"/>
              <a:t>を覚えておく</a:t>
            </a:r>
            <a:r>
              <a:rPr lang="en-US" altLang="ja-JP" dirty="0"/>
              <a:t>(C++11)</a:t>
            </a:r>
            <a:endParaRPr kumimoji="1" lang="ja-JP" altLang="en-US" dirty="0"/>
          </a:p>
        </p:txBody>
      </p:sp>
      <p:sp>
        <p:nvSpPr>
          <p:cNvPr id="4" name="正方形/長方形 3">
            <a:extLst>
              <a:ext uri="{FF2B5EF4-FFF2-40B4-BE49-F238E27FC236}">
                <a16:creationId xmlns:a16="http://schemas.microsoft.com/office/drawing/2014/main" id="{E80B046A-A57B-4A1E-95E1-125FC32AF561}"/>
              </a:ext>
            </a:extLst>
          </p:cNvPr>
          <p:cNvSpPr/>
          <p:nvPr/>
        </p:nvSpPr>
        <p:spPr>
          <a:xfrm>
            <a:off x="1894702" y="3287068"/>
            <a:ext cx="9459098" cy="2554545"/>
          </a:xfrm>
          <a:prstGeom prst="rect">
            <a:avLst/>
          </a:prstGeom>
        </p:spPr>
        <p:txBody>
          <a:bodyPr wrap="square">
            <a:spAutoFit/>
          </a:bodyPr>
          <a:lstStyle/>
          <a:p>
            <a:r>
              <a:rPr lang="en-US" altLang="ja-JP" sz="3200" dirty="0">
                <a:solidFill>
                  <a:srgbClr val="0000FF"/>
                </a:solidFill>
                <a:latin typeface="Consolas" panose="020B0609020204030204" pitchFamily="49" charset="0"/>
              </a:rPr>
              <a:t>auto</a:t>
            </a:r>
            <a:r>
              <a:rPr lang="en-US" altLang="ja-JP" sz="3200" dirty="0">
                <a:solidFill>
                  <a:srgbClr val="000000"/>
                </a:solidFill>
                <a:latin typeface="Consolas" panose="020B0609020204030204" pitchFamily="49" charset="0"/>
              </a:rPr>
              <a:t> </a:t>
            </a:r>
            <a:r>
              <a:rPr lang="en-US" altLang="ja-JP" sz="3200" dirty="0" err="1">
                <a:solidFill>
                  <a:srgbClr val="000000"/>
                </a:solidFill>
                <a:latin typeface="Consolas" panose="020B0609020204030204" pitchFamily="49" charset="0"/>
              </a:rPr>
              <a:t>iter</a:t>
            </a:r>
            <a:r>
              <a:rPr lang="en-US" altLang="ja-JP" sz="3200" dirty="0">
                <a:solidFill>
                  <a:srgbClr val="000000"/>
                </a:solidFill>
                <a:latin typeface="Consolas" panose="020B0609020204030204" pitchFamily="49" charset="0"/>
              </a:rPr>
              <a:t> = </a:t>
            </a:r>
            <a:r>
              <a:rPr lang="en-US" altLang="ja-JP" sz="3200" dirty="0" err="1">
                <a:solidFill>
                  <a:srgbClr val="000000"/>
                </a:solidFill>
                <a:latin typeface="Consolas" panose="020B0609020204030204" pitchFamily="49" charset="0"/>
              </a:rPr>
              <a:t>v.begin</a:t>
            </a:r>
            <a:r>
              <a:rPr lang="en-US" altLang="ja-JP" sz="3200" dirty="0">
                <a:solidFill>
                  <a:srgbClr val="000000"/>
                </a:solidFill>
                <a:latin typeface="Consolas" panose="020B0609020204030204" pitchFamily="49" charset="0"/>
              </a:rPr>
              <a:t>();</a:t>
            </a:r>
          </a:p>
          <a:p>
            <a:endParaRPr lang="en-US" altLang="ja-JP" sz="3200" dirty="0">
              <a:solidFill>
                <a:srgbClr val="000000"/>
              </a:solidFill>
              <a:latin typeface="Consolas" panose="020B0609020204030204" pitchFamily="49" charset="0"/>
            </a:endParaRPr>
          </a:p>
          <a:p>
            <a:endParaRPr lang="en-US" altLang="ja-JP" sz="3200" dirty="0">
              <a:solidFill>
                <a:srgbClr val="000000"/>
              </a:solidFill>
              <a:latin typeface="Consolas" panose="020B0609020204030204" pitchFamily="49" charset="0"/>
            </a:endParaRPr>
          </a:p>
          <a:p>
            <a:endParaRPr lang="en-US" altLang="ja-JP" sz="3200" dirty="0">
              <a:solidFill>
                <a:srgbClr val="000000"/>
              </a:solidFill>
              <a:latin typeface="Consolas" panose="020B0609020204030204" pitchFamily="49" charset="0"/>
            </a:endParaRPr>
          </a:p>
          <a:p>
            <a:r>
              <a:rPr lang="en-US" altLang="ja-JP" sz="3200" dirty="0">
                <a:solidFill>
                  <a:srgbClr val="000000"/>
                </a:solidFill>
                <a:latin typeface="Consolas" panose="020B0609020204030204" pitchFamily="49" charset="0"/>
              </a:rPr>
              <a:t>vector&lt;</a:t>
            </a:r>
            <a:r>
              <a:rPr lang="en-US" altLang="ja-JP" sz="3200" dirty="0">
                <a:solidFill>
                  <a:srgbClr val="0000FF"/>
                </a:solidFill>
                <a:latin typeface="Consolas" panose="020B0609020204030204" pitchFamily="49" charset="0"/>
              </a:rPr>
              <a:t>int</a:t>
            </a:r>
            <a:r>
              <a:rPr lang="en-US" altLang="ja-JP" sz="3200" dirty="0">
                <a:solidFill>
                  <a:srgbClr val="000000"/>
                </a:solidFill>
                <a:latin typeface="Consolas" panose="020B0609020204030204" pitchFamily="49" charset="0"/>
              </a:rPr>
              <a:t>&gt;::iterator </a:t>
            </a:r>
            <a:r>
              <a:rPr lang="en-US" altLang="ja-JP" sz="3200" dirty="0" err="1">
                <a:solidFill>
                  <a:srgbClr val="000000"/>
                </a:solidFill>
                <a:latin typeface="Consolas" panose="020B0609020204030204" pitchFamily="49" charset="0"/>
              </a:rPr>
              <a:t>iter</a:t>
            </a:r>
            <a:r>
              <a:rPr lang="en-US" altLang="ja-JP" sz="3200" dirty="0">
                <a:solidFill>
                  <a:srgbClr val="000000"/>
                </a:solidFill>
                <a:latin typeface="Consolas" panose="020B0609020204030204" pitchFamily="49" charset="0"/>
              </a:rPr>
              <a:t> = </a:t>
            </a:r>
            <a:r>
              <a:rPr lang="en-US" altLang="ja-JP" sz="3200" dirty="0" err="1">
                <a:solidFill>
                  <a:srgbClr val="000000"/>
                </a:solidFill>
                <a:latin typeface="Consolas" panose="020B0609020204030204" pitchFamily="49" charset="0"/>
              </a:rPr>
              <a:t>v.begin</a:t>
            </a:r>
            <a:r>
              <a:rPr lang="en-US" altLang="ja-JP" sz="3200" dirty="0">
                <a:solidFill>
                  <a:srgbClr val="000000"/>
                </a:solidFill>
                <a:latin typeface="Consolas" panose="020B0609020204030204" pitchFamily="49" charset="0"/>
              </a:rPr>
              <a:t>();</a:t>
            </a:r>
          </a:p>
        </p:txBody>
      </p:sp>
      <p:sp>
        <p:nvSpPr>
          <p:cNvPr id="6" name="矢印: 上 5">
            <a:extLst>
              <a:ext uri="{FF2B5EF4-FFF2-40B4-BE49-F238E27FC236}">
                <a16:creationId xmlns:a16="http://schemas.microsoft.com/office/drawing/2014/main" id="{A1D3F05D-F800-40C2-BD70-12D95E57D78A}"/>
              </a:ext>
            </a:extLst>
          </p:cNvPr>
          <p:cNvSpPr/>
          <p:nvPr/>
        </p:nvSpPr>
        <p:spPr>
          <a:xfrm rot="10800000">
            <a:off x="4003589" y="4023196"/>
            <a:ext cx="626076" cy="1087395"/>
          </a:xfrm>
          <a:prstGeom prs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59B62FE3-EEA9-421D-994D-0BCB1EA687A6}"/>
              </a:ext>
            </a:extLst>
          </p:cNvPr>
          <p:cNvSpPr/>
          <p:nvPr/>
        </p:nvSpPr>
        <p:spPr>
          <a:xfrm>
            <a:off x="1894703" y="3287068"/>
            <a:ext cx="1062682" cy="675332"/>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5C1C70C-BD05-4A1A-BB02-6F7EDA3C78CA}"/>
              </a:ext>
            </a:extLst>
          </p:cNvPr>
          <p:cNvSpPr txBox="1"/>
          <p:nvPr/>
        </p:nvSpPr>
        <p:spPr>
          <a:xfrm>
            <a:off x="4885412" y="4210397"/>
            <a:ext cx="1210588" cy="707886"/>
          </a:xfrm>
          <a:prstGeom prst="rect">
            <a:avLst/>
          </a:prstGeom>
          <a:noFill/>
        </p:spPr>
        <p:txBody>
          <a:bodyPr wrap="none" rtlCol="0">
            <a:spAutoFit/>
          </a:bodyPr>
          <a:lstStyle/>
          <a:p>
            <a:r>
              <a:rPr kumimoji="1" lang="ja-JP" altLang="en-US" sz="4000" dirty="0"/>
              <a:t>推論</a:t>
            </a:r>
          </a:p>
        </p:txBody>
      </p:sp>
    </p:spTree>
    <p:extLst>
      <p:ext uri="{BB962C8B-B14F-4D97-AF65-F5344CB8AC3E}">
        <p14:creationId xmlns:p14="http://schemas.microsoft.com/office/powerpoint/2010/main" val="2413317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7FCD91-8B27-463B-9A6C-0D4F6799B48C}"/>
              </a:ext>
            </a:extLst>
          </p:cNvPr>
          <p:cNvSpPr>
            <a:spLocks noGrp="1"/>
          </p:cNvSpPr>
          <p:nvPr>
            <p:ph type="title"/>
          </p:nvPr>
        </p:nvSpPr>
        <p:spPr/>
        <p:txBody>
          <a:bodyPr/>
          <a:lstStyle/>
          <a:p>
            <a:r>
              <a:rPr kumimoji="1" lang="en-US" altLang="ja-JP" dirty="0"/>
              <a:t>algorithm</a:t>
            </a:r>
            <a:endParaRPr kumimoji="1" lang="ja-JP" altLang="en-US" dirty="0"/>
          </a:p>
        </p:txBody>
      </p:sp>
      <p:sp>
        <p:nvSpPr>
          <p:cNvPr id="3" name="テキスト プレースホルダー 2">
            <a:extLst>
              <a:ext uri="{FF2B5EF4-FFF2-40B4-BE49-F238E27FC236}">
                <a16:creationId xmlns:a16="http://schemas.microsoft.com/office/drawing/2014/main" id="{E26043B2-026F-439C-8C55-B5CE76E9D7A3}"/>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1639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0B14D7-23FA-442A-90B6-99BD7269F941}"/>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DADB22C0-1033-48C9-81B3-2A729D51F918}"/>
              </a:ext>
            </a:extLst>
          </p:cNvPr>
          <p:cNvSpPr>
            <a:spLocks noGrp="1"/>
          </p:cNvSpPr>
          <p:nvPr>
            <p:ph idx="1"/>
          </p:nvPr>
        </p:nvSpPr>
        <p:spPr/>
        <p:txBody>
          <a:bodyPr/>
          <a:lstStyle/>
          <a:p>
            <a:pPr marL="514350" indent="-514350">
              <a:buFont typeface="+mj-lt"/>
              <a:buAutoNum type="arabicPeriod" startAt="7"/>
            </a:pPr>
            <a:r>
              <a:rPr lang="en-US" altLang="ja-JP" dirty="0"/>
              <a:t>std::pair</a:t>
            </a:r>
          </a:p>
          <a:p>
            <a:pPr marL="514350" indent="-514350">
              <a:buFont typeface="+mj-lt"/>
              <a:buAutoNum type="arabicPeriod" startAt="7"/>
            </a:pPr>
            <a:r>
              <a:rPr lang="ja-JP" altLang="en-US" dirty="0"/>
              <a:t>イテレータ</a:t>
            </a:r>
            <a:endParaRPr lang="en-US" altLang="ja-JP" dirty="0"/>
          </a:p>
          <a:p>
            <a:pPr marL="514350" indent="-514350">
              <a:buFont typeface="+mj-lt"/>
              <a:buAutoNum type="arabicPeriod" startAt="7"/>
            </a:pPr>
            <a:r>
              <a:rPr lang="en-US" altLang="ja-JP" dirty="0"/>
              <a:t>algorithm</a:t>
            </a:r>
          </a:p>
          <a:p>
            <a:pPr marL="514350" indent="-514350">
              <a:buFont typeface="+mj-lt"/>
              <a:buAutoNum type="arabicPeriod" startAt="7"/>
            </a:pPr>
            <a:r>
              <a:rPr lang="ja-JP" altLang="en-US" dirty="0"/>
              <a:t>演習</a:t>
            </a:r>
            <a:r>
              <a:rPr lang="en-US" altLang="ja-JP" dirty="0"/>
              <a:t>(1)</a:t>
            </a:r>
          </a:p>
          <a:p>
            <a:pPr marL="514350" indent="-514350">
              <a:buFont typeface="+mj-lt"/>
              <a:buAutoNum type="arabicPeriod" startAt="7"/>
            </a:pPr>
            <a:r>
              <a:rPr lang="ja-JP" altLang="en-US" dirty="0"/>
              <a:t>時間計算量</a:t>
            </a:r>
            <a:endParaRPr lang="en-US" altLang="ja-JP" dirty="0"/>
          </a:p>
          <a:p>
            <a:pPr marL="514350" indent="-514350">
              <a:buFont typeface="+mj-lt"/>
              <a:buAutoNum type="arabicPeriod" startAt="7"/>
            </a:pPr>
            <a:r>
              <a:rPr lang="ja-JP" altLang="en-US" dirty="0"/>
              <a:t>演習</a:t>
            </a:r>
            <a:r>
              <a:rPr lang="en-US" altLang="ja-JP" dirty="0"/>
              <a:t>(2)</a:t>
            </a:r>
            <a:endParaRPr lang="ja-JP" altLang="en-US" dirty="0"/>
          </a:p>
          <a:p>
            <a:endParaRPr kumimoji="1" lang="ja-JP" altLang="en-US" dirty="0"/>
          </a:p>
        </p:txBody>
      </p:sp>
    </p:spTree>
    <p:extLst>
      <p:ext uri="{BB962C8B-B14F-4D97-AF65-F5344CB8AC3E}">
        <p14:creationId xmlns:p14="http://schemas.microsoft.com/office/powerpoint/2010/main" val="4156270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DB55C3-2ADA-4D79-B540-B9C0E40C4422}"/>
              </a:ext>
            </a:extLst>
          </p:cNvPr>
          <p:cNvSpPr>
            <a:spLocks noGrp="1"/>
          </p:cNvSpPr>
          <p:nvPr>
            <p:ph type="title"/>
          </p:nvPr>
        </p:nvSpPr>
        <p:spPr/>
        <p:txBody>
          <a:bodyPr/>
          <a:lstStyle/>
          <a:p>
            <a:r>
              <a:rPr kumimoji="1" lang="en-US" altLang="ja-JP" dirty="0"/>
              <a:t>algorithm</a:t>
            </a:r>
            <a:endParaRPr kumimoji="1" lang="ja-JP" altLang="en-US" dirty="0"/>
          </a:p>
        </p:txBody>
      </p:sp>
      <p:sp>
        <p:nvSpPr>
          <p:cNvPr id="3" name="コンテンツ プレースホルダー 2">
            <a:extLst>
              <a:ext uri="{FF2B5EF4-FFF2-40B4-BE49-F238E27FC236}">
                <a16:creationId xmlns:a16="http://schemas.microsoft.com/office/drawing/2014/main" id="{FD454D0D-FF78-43A0-A667-5F81373829A2}"/>
              </a:ext>
            </a:extLst>
          </p:cNvPr>
          <p:cNvSpPr>
            <a:spLocks noGrp="1"/>
          </p:cNvSpPr>
          <p:nvPr>
            <p:ph idx="1"/>
          </p:nvPr>
        </p:nvSpPr>
        <p:spPr/>
        <p:txBody>
          <a:bodyPr/>
          <a:lstStyle/>
          <a:p>
            <a:r>
              <a:rPr lang="en-US" altLang="ja-JP" dirty="0"/>
              <a:t>algorithm</a:t>
            </a:r>
            <a:r>
              <a:rPr lang="ja-JP" altLang="en-US" dirty="0"/>
              <a:t>ヘッダ</a:t>
            </a:r>
            <a:r>
              <a:rPr lang="en-US" altLang="ja-JP" dirty="0"/>
              <a:t>(#include&lt;algorithm&gt;)</a:t>
            </a:r>
            <a:r>
              <a:rPr lang="ja-JP" altLang="en-US" dirty="0"/>
              <a:t>で定義されている関数たちについて説明</a:t>
            </a:r>
            <a:endParaRPr lang="en-US" altLang="ja-JP" dirty="0"/>
          </a:p>
          <a:p>
            <a:r>
              <a:rPr lang="ja-JP" altLang="en-US" dirty="0"/>
              <a:t>便利なアルゴリズムの集まり</a:t>
            </a:r>
            <a:endParaRPr lang="en-US" altLang="ja-JP" dirty="0"/>
          </a:p>
          <a:p>
            <a:r>
              <a:rPr lang="en-US" altLang="ja-JP" dirty="0"/>
              <a:t>sort, </a:t>
            </a:r>
            <a:r>
              <a:rPr lang="en-US" altLang="ja-JP" dirty="0" err="1"/>
              <a:t>lower_bound</a:t>
            </a:r>
            <a:r>
              <a:rPr lang="en-US" altLang="ja-JP" dirty="0"/>
              <a:t>, </a:t>
            </a:r>
            <a:r>
              <a:rPr lang="en-US" altLang="ja-JP" dirty="0" err="1"/>
              <a:t>upper_bound</a:t>
            </a:r>
            <a:r>
              <a:rPr lang="ja-JP" altLang="en-US" dirty="0"/>
              <a:t>はよく使う</a:t>
            </a:r>
            <a:endParaRPr lang="en-US" altLang="ja-JP" dirty="0"/>
          </a:p>
          <a:p>
            <a:r>
              <a:rPr lang="ja-JP" altLang="en-US" dirty="0"/>
              <a:t>今のところは</a:t>
            </a:r>
            <a:r>
              <a:rPr lang="en-US" altLang="ja-JP" dirty="0"/>
              <a:t>sort</a:t>
            </a:r>
            <a:r>
              <a:rPr lang="ja-JP" altLang="en-US" dirty="0" err="1"/>
              <a:t>だけを</a:t>
            </a:r>
            <a:r>
              <a:rPr lang="ja-JP" altLang="en-US" dirty="0"/>
              <a:t>覚えていればよい</a:t>
            </a:r>
            <a:endParaRPr lang="en-US" altLang="ja-JP" dirty="0"/>
          </a:p>
        </p:txBody>
      </p:sp>
    </p:spTree>
    <p:extLst>
      <p:ext uri="{BB962C8B-B14F-4D97-AF65-F5344CB8AC3E}">
        <p14:creationId xmlns:p14="http://schemas.microsoft.com/office/powerpoint/2010/main" val="3320741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185EF3-B4D1-485D-8A69-A7DFFA960669}"/>
              </a:ext>
            </a:extLst>
          </p:cNvPr>
          <p:cNvSpPr>
            <a:spLocks noGrp="1"/>
          </p:cNvSpPr>
          <p:nvPr>
            <p:ph type="title"/>
          </p:nvPr>
        </p:nvSpPr>
        <p:spPr/>
        <p:txBody>
          <a:bodyPr/>
          <a:lstStyle/>
          <a:p>
            <a:r>
              <a:rPr kumimoji="1" lang="en-US" altLang="ja-JP" dirty="0"/>
              <a:t>sort</a:t>
            </a:r>
            <a:endParaRPr kumimoji="1" lang="ja-JP" altLang="en-US" dirty="0"/>
          </a:p>
        </p:txBody>
      </p:sp>
      <p:sp>
        <p:nvSpPr>
          <p:cNvPr id="3" name="コンテンツ プレースホルダー 2">
            <a:extLst>
              <a:ext uri="{FF2B5EF4-FFF2-40B4-BE49-F238E27FC236}">
                <a16:creationId xmlns:a16="http://schemas.microsoft.com/office/drawing/2014/main" id="{20E7583E-8C6D-4D0B-8DC2-4EB00450C5FE}"/>
              </a:ext>
            </a:extLst>
          </p:cNvPr>
          <p:cNvSpPr>
            <a:spLocks noGrp="1"/>
          </p:cNvSpPr>
          <p:nvPr>
            <p:ph idx="1"/>
          </p:nvPr>
        </p:nvSpPr>
        <p:spPr>
          <a:xfrm>
            <a:off x="838200" y="1825625"/>
            <a:ext cx="10515600" cy="1156472"/>
          </a:xfrm>
        </p:spPr>
        <p:txBody>
          <a:bodyPr>
            <a:normAutofit/>
          </a:bodyPr>
          <a:lstStyle/>
          <a:p>
            <a:r>
              <a:rPr lang="ja-JP" altLang="en-US" dirty="0"/>
              <a:t>並び替える</a:t>
            </a:r>
            <a:endParaRPr lang="en-US" altLang="ja-JP" dirty="0"/>
          </a:p>
          <a:p>
            <a:pPr marL="0" indent="0">
              <a:buNone/>
            </a:pPr>
            <a:r>
              <a:rPr lang="ja-JP" altLang="en-US" dirty="0"/>
              <a:t>例</a:t>
            </a:r>
            <a:r>
              <a:rPr lang="en-US" altLang="ja-JP" dirty="0"/>
              <a:t>: vector&lt;int&gt; v;</a:t>
            </a:r>
          </a:p>
          <a:p>
            <a:endParaRPr lang="en-US" altLang="ja-JP" dirty="0"/>
          </a:p>
          <a:p>
            <a:pPr marL="0" indent="0">
              <a:buNone/>
            </a:pPr>
            <a:endParaRPr lang="en-US" altLang="ja-JP" dirty="0"/>
          </a:p>
        </p:txBody>
      </p:sp>
      <p:grpSp>
        <p:nvGrpSpPr>
          <p:cNvPr id="6" name="グループ化 5">
            <a:extLst>
              <a:ext uri="{FF2B5EF4-FFF2-40B4-BE49-F238E27FC236}">
                <a16:creationId xmlns:a16="http://schemas.microsoft.com/office/drawing/2014/main" id="{DBA1AF0A-1E0C-454A-BB2D-2DD02A7DD893}"/>
              </a:ext>
            </a:extLst>
          </p:cNvPr>
          <p:cNvGrpSpPr/>
          <p:nvPr/>
        </p:nvGrpSpPr>
        <p:grpSpPr>
          <a:xfrm>
            <a:off x="1515528" y="3177013"/>
            <a:ext cx="9160944" cy="1833110"/>
            <a:chOff x="1958077" y="3045491"/>
            <a:chExt cx="9031199" cy="1833110"/>
          </a:xfrm>
        </p:grpSpPr>
        <p:sp>
          <p:nvSpPr>
            <p:cNvPr id="4" name="正方形/長方形 3">
              <a:extLst>
                <a:ext uri="{FF2B5EF4-FFF2-40B4-BE49-F238E27FC236}">
                  <a16:creationId xmlns:a16="http://schemas.microsoft.com/office/drawing/2014/main" id="{B39921C3-9BF7-42C5-B2EF-2859D0A30B0C}"/>
                </a:ext>
              </a:extLst>
            </p:cNvPr>
            <p:cNvSpPr/>
            <p:nvPr/>
          </p:nvSpPr>
          <p:spPr>
            <a:xfrm>
              <a:off x="2018271" y="4170715"/>
              <a:ext cx="8287265" cy="707886"/>
            </a:xfrm>
            <a:prstGeom prst="rect">
              <a:avLst/>
            </a:prstGeom>
          </p:spPr>
          <p:txBody>
            <a:bodyPr wrap="square">
              <a:spAutoFit/>
            </a:bodyPr>
            <a:lstStyle/>
            <a:p>
              <a:r>
                <a:rPr lang="ja-JP" altLang="en-US" sz="4000" dirty="0">
                  <a:solidFill>
                    <a:srgbClr val="000000"/>
                  </a:solidFill>
                  <a:latin typeface="Consolas" panose="020B0609020204030204" pitchFamily="49" charset="0"/>
                </a:rPr>
                <a:t>例</a:t>
              </a:r>
              <a:r>
                <a:rPr lang="en-US" altLang="ja-JP" sz="4000" dirty="0">
                  <a:solidFill>
                    <a:srgbClr val="000000"/>
                  </a:solidFill>
                  <a:latin typeface="Consolas" panose="020B0609020204030204" pitchFamily="49" charset="0"/>
                </a:rPr>
                <a:t>: sort(</a:t>
              </a:r>
              <a:r>
                <a:rPr lang="en-US" altLang="ja-JP" sz="4000" dirty="0" err="1">
                  <a:solidFill>
                    <a:srgbClr val="000000"/>
                  </a:solidFill>
                  <a:latin typeface="Consolas" panose="020B0609020204030204" pitchFamily="49" charset="0"/>
                </a:rPr>
                <a:t>v.begin</a:t>
              </a:r>
              <a:r>
                <a:rPr lang="en-US" altLang="ja-JP" sz="4000" dirty="0">
                  <a:solidFill>
                    <a:srgbClr val="000000"/>
                  </a:solidFill>
                  <a:latin typeface="Consolas" panose="020B0609020204030204" pitchFamily="49" charset="0"/>
                </a:rPr>
                <a:t>(), </a:t>
              </a:r>
              <a:r>
                <a:rPr lang="en-US" altLang="ja-JP" sz="4000" dirty="0" err="1">
                  <a:solidFill>
                    <a:srgbClr val="000000"/>
                  </a:solidFill>
                  <a:latin typeface="Consolas" panose="020B0609020204030204" pitchFamily="49" charset="0"/>
                </a:rPr>
                <a:t>v.end</a:t>
              </a:r>
              <a:r>
                <a:rPr lang="en-US" altLang="ja-JP" sz="4000" dirty="0">
                  <a:solidFill>
                    <a:srgbClr val="000000"/>
                  </a:solidFill>
                  <a:latin typeface="Consolas" panose="020B0609020204030204" pitchFamily="49" charset="0"/>
                </a:rPr>
                <a:t>());</a:t>
              </a:r>
            </a:p>
          </p:txBody>
        </p:sp>
        <p:sp>
          <p:nvSpPr>
            <p:cNvPr id="5" name="正方形/長方形 4">
              <a:extLst>
                <a:ext uri="{FF2B5EF4-FFF2-40B4-BE49-F238E27FC236}">
                  <a16:creationId xmlns:a16="http://schemas.microsoft.com/office/drawing/2014/main" id="{DB979C21-6D42-43D5-B401-0A7AB9DD16AD}"/>
                </a:ext>
              </a:extLst>
            </p:cNvPr>
            <p:cNvSpPr/>
            <p:nvPr/>
          </p:nvSpPr>
          <p:spPr>
            <a:xfrm>
              <a:off x="1958077" y="3045491"/>
              <a:ext cx="9031199" cy="707886"/>
            </a:xfrm>
            <a:prstGeom prst="rect">
              <a:avLst/>
            </a:prstGeom>
          </p:spPr>
          <p:txBody>
            <a:bodyPr wrap="square">
              <a:spAutoFit/>
            </a:bodyPr>
            <a:lstStyle/>
            <a:p>
              <a:r>
                <a:rPr lang="en-US" altLang="ja-JP" sz="4000" dirty="0">
                  <a:solidFill>
                    <a:srgbClr val="000000"/>
                  </a:solidFill>
                  <a:latin typeface="Consolas" panose="020B0609020204030204" pitchFamily="49" charset="0"/>
                </a:rPr>
                <a:t>sort(</a:t>
              </a:r>
              <a:r>
                <a:rPr lang="en-US" altLang="ja-JP" sz="4000" dirty="0">
                  <a:solidFill>
                    <a:srgbClr val="0000FF"/>
                  </a:solidFill>
                  <a:latin typeface="Consolas" panose="020B0609020204030204" pitchFamily="49" charset="0"/>
                </a:rPr>
                <a:t>first</a:t>
              </a:r>
              <a:r>
                <a:rPr lang="en-US" altLang="ja-JP" sz="4000" dirty="0">
                  <a:solidFill>
                    <a:srgbClr val="000000"/>
                  </a:solidFill>
                  <a:latin typeface="Consolas" panose="020B0609020204030204" pitchFamily="49" charset="0"/>
                </a:rPr>
                <a:t>, </a:t>
              </a:r>
              <a:r>
                <a:rPr lang="en-US" altLang="ja-JP" sz="4000" dirty="0">
                  <a:solidFill>
                    <a:srgbClr val="0000FF"/>
                  </a:solidFill>
                  <a:latin typeface="Consolas" panose="020B0609020204030204" pitchFamily="49" charset="0"/>
                </a:rPr>
                <a:t>last</a:t>
              </a:r>
              <a:r>
                <a:rPr lang="en-US" altLang="ja-JP" sz="4000" dirty="0">
                  <a:solidFill>
                    <a:srgbClr val="000000"/>
                  </a:solidFill>
                  <a:latin typeface="Consolas" panose="020B0609020204030204" pitchFamily="49" charset="0"/>
                </a:rPr>
                <a:t>); </a:t>
              </a:r>
              <a:r>
                <a:rPr lang="en-US" altLang="ja-JP" sz="3600" dirty="0">
                  <a:solidFill>
                    <a:srgbClr val="000000"/>
                  </a:solidFill>
                </a:rPr>
                <a:t>[first, last)</a:t>
              </a:r>
              <a:r>
                <a:rPr lang="ja-JP" altLang="en-US" sz="3600" dirty="0">
                  <a:solidFill>
                    <a:srgbClr val="000000"/>
                  </a:solidFill>
                </a:rPr>
                <a:t>内</a:t>
              </a:r>
              <a:endParaRPr lang="en-US" altLang="ja-JP" sz="4000" dirty="0">
                <a:solidFill>
                  <a:srgbClr val="000000"/>
                </a:solidFill>
              </a:endParaRPr>
            </a:p>
          </p:txBody>
        </p:sp>
      </p:grpSp>
      <p:sp>
        <p:nvSpPr>
          <p:cNvPr id="7" name="テキスト ボックス 6">
            <a:extLst>
              <a:ext uri="{FF2B5EF4-FFF2-40B4-BE49-F238E27FC236}">
                <a16:creationId xmlns:a16="http://schemas.microsoft.com/office/drawing/2014/main" id="{4F93F04F-B975-4F6A-BA33-ABB409B57AB6}"/>
              </a:ext>
            </a:extLst>
          </p:cNvPr>
          <p:cNvSpPr txBox="1"/>
          <p:nvPr/>
        </p:nvSpPr>
        <p:spPr>
          <a:xfrm>
            <a:off x="5980670" y="5784989"/>
            <a:ext cx="5534897" cy="707886"/>
          </a:xfrm>
          <a:prstGeom prst="rect">
            <a:avLst/>
          </a:prstGeom>
          <a:noFill/>
        </p:spPr>
        <p:txBody>
          <a:bodyPr wrap="square" rtlCol="0">
            <a:spAutoFit/>
          </a:bodyPr>
          <a:lstStyle/>
          <a:p>
            <a:r>
              <a:rPr kumimoji="1" lang="en-US" altLang="ja-JP" sz="2000" dirty="0"/>
              <a:t>※</a:t>
            </a:r>
            <a:r>
              <a:rPr kumimoji="1" lang="ja-JP" altLang="en-US" sz="2000" dirty="0"/>
              <a:t>ソートのアルゴリズムにも色々あるが、競プロでは自分で実装することはない</a:t>
            </a:r>
          </a:p>
        </p:txBody>
      </p:sp>
    </p:spTree>
    <p:extLst>
      <p:ext uri="{BB962C8B-B14F-4D97-AF65-F5344CB8AC3E}">
        <p14:creationId xmlns:p14="http://schemas.microsoft.com/office/powerpoint/2010/main" val="1648789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185EF3-B4D1-485D-8A69-A7DFFA960669}"/>
              </a:ext>
            </a:extLst>
          </p:cNvPr>
          <p:cNvSpPr>
            <a:spLocks noGrp="1"/>
          </p:cNvSpPr>
          <p:nvPr>
            <p:ph type="title"/>
          </p:nvPr>
        </p:nvSpPr>
        <p:spPr/>
        <p:txBody>
          <a:bodyPr/>
          <a:lstStyle/>
          <a:p>
            <a:r>
              <a:rPr kumimoji="1" lang="en-US" altLang="ja-JP" dirty="0"/>
              <a:t>sort</a:t>
            </a:r>
            <a:endParaRPr kumimoji="1" lang="ja-JP" altLang="en-US" dirty="0"/>
          </a:p>
        </p:txBody>
      </p:sp>
      <p:sp>
        <p:nvSpPr>
          <p:cNvPr id="3" name="コンテンツ プレースホルダー 2">
            <a:extLst>
              <a:ext uri="{FF2B5EF4-FFF2-40B4-BE49-F238E27FC236}">
                <a16:creationId xmlns:a16="http://schemas.microsoft.com/office/drawing/2014/main" id="{20E7583E-8C6D-4D0B-8DC2-4EB00450C5FE}"/>
              </a:ext>
            </a:extLst>
          </p:cNvPr>
          <p:cNvSpPr>
            <a:spLocks noGrp="1"/>
          </p:cNvSpPr>
          <p:nvPr>
            <p:ph idx="1"/>
          </p:nvPr>
        </p:nvSpPr>
        <p:spPr>
          <a:xfrm>
            <a:off x="838200" y="1825625"/>
            <a:ext cx="10515600" cy="1325563"/>
          </a:xfrm>
        </p:spPr>
        <p:txBody>
          <a:bodyPr>
            <a:normAutofit/>
          </a:bodyPr>
          <a:lstStyle/>
          <a:p>
            <a:r>
              <a:rPr lang="ja-JP" altLang="en-US" dirty="0"/>
              <a:t>並び替える</a:t>
            </a:r>
            <a:endParaRPr lang="en-US" altLang="ja-JP" dirty="0"/>
          </a:p>
          <a:p>
            <a:pPr marL="0" indent="0">
              <a:buNone/>
            </a:pPr>
            <a:r>
              <a:rPr lang="ja-JP" altLang="en-US" dirty="0"/>
              <a:t>例</a:t>
            </a:r>
            <a:r>
              <a:rPr lang="en-US" altLang="ja-JP" dirty="0"/>
              <a:t>: vector&lt;int&gt; v;</a:t>
            </a:r>
          </a:p>
          <a:p>
            <a:endParaRPr lang="en-US" altLang="ja-JP" dirty="0"/>
          </a:p>
          <a:p>
            <a:pPr marL="0" indent="0">
              <a:buNone/>
            </a:pPr>
            <a:endParaRPr lang="en-US" altLang="ja-JP" dirty="0"/>
          </a:p>
        </p:txBody>
      </p:sp>
      <p:sp>
        <p:nvSpPr>
          <p:cNvPr id="4" name="正方形/長方形 3">
            <a:extLst>
              <a:ext uri="{FF2B5EF4-FFF2-40B4-BE49-F238E27FC236}">
                <a16:creationId xmlns:a16="http://schemas.microsoft.com/office/drawing/2014/main" id="{B39921C3-9BF7-42C5-B2EF-2859D0A30B0C}"/>
              </a:ext>
            </a:extLst>
          </p:cNvPr>
          <p:cNvSpPr/>
          <p:nvPr/>
        </p:nvSpPr>
        <p:spPr>
          <a:xfrm>
            <a:off x="440065" y="3429000"/>
            <a:ext cx="11751935" cy="707886"/>
          </a:xfrm>
          <a:prstGeom prst="rect">
            <a:avLst/>
          </a:prstGeom>
        </p:spPr>
        <p:txBody>
          <a:bodyPr wrap="none">
            <a:spAutoFit/>
          </a:bodyPr>
          <a:lstStyle/>
          <a:p>
            <a:r>
              <a:rPr lang="en-US" altLang="ja-JP" sz="4000" dirty="0">
                <a:solidFill>
                  <a:srgbClr val="000000"/>
                </a:solidFill>
                <a:latin typeface="Consolas" panose="020B0609020204030204" pitchFamily="49" charset="0"/>
              </a:rPr>
              <a:t>sort(</a:t>
            </a:r>
            <a:r>
              <a:rPr lang="en-US" altLang="ja-JP" sz="4000" dirty="0" err="1">
                <a:solidFill>
                  <a:srgbClr val="000000"/>
                </a:solidFill>
                <a:latin typeface="Consolas" panose="020B0609020204030204" pitchFamily="49" charset="0"/>
              </a:rPr>
              <a:t>v.begin</a:t>
            </a:r>
            <a:r>
              <a:rPr lang="en-US" altLang="ja-JP" sz="4000" dirty="0">
                <a:solidFill>
                  <a:srgbClr val="000000"/>
                </a:solidFill>
                <a:latin typeface="Consolas" panose="020B0609020204030204" pitchFamily="49" charset="0"/>
              </a:rPr>
              <a:t>(), </a:t>
            </a:r>
            <a:r>
              <a:rPr lang="en-US" altLang="ja-JP" sz="4000" dirty="0" err="1">
                <a:solidFill>
                  <a:srgbClr val="000000"/>
                </a:solidFill>
                <a:latin typeface="Consolas" panose="020B0609020204030204" pitchFamily="49" charset="0"/>
              </a:rPr>
              <a:t>v.end</a:t>
            </a:r>
            <a:r>
              <a:rPr lang="en-US" altLang="ja-JP" sz="4000" dirty="0">
                <a:solidFill>
                  <a:srgbClr val="000000"/>
                </a:solidFill>
                <a:latin typeface="Consolas" panose="020B0609020204030204" pitchFamily="49" charset="0"/>
              </a:rPr>
              <a:t>(), greater&lt;</a:t>
            </a:r>
            <a:r>
              <a:rPr lang="en-US" altLang="ja-JP" sz="4000" dirty="0">
                <a:solidFill>
                  <a:srgbClr val="0000FF"/>
                </a:solidFill>
                <a:latin typeface="Consolas" panose="020B0609020204030204" pitchFamily="49" charset="0"/>
              </a:rPr>
              <a:t>int</a:t>
            </a:r>
            <a:r>
              <a:rPr lang="en-US" altLang="ja-JP" sz="4000" dirty="0">
                <a:solidFill>
                  <a:srgbClr val="000000"/>
                </a:solidFill>
                <a:latin typeface="Consolas" panose="020B0609020204030204" pitchFamily="49" charset="0"/>
              </a:rPr>
              <a:t>&gt;());</a:t>
            </a:r>
          </a:p>
        </p:txBody>
      </p:sp>
    </p:spTree>
    <p:extLst>
      <p:ext uri="{BB962C8B-B14F-4D97-AF65-F5344CB8AC3E}">
        <p14:creationId xmlns:p14="http://schemas.microsoft.com/office/powerpoint/2010/main" val="657214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2F222E4-1C11-45DB-99D1-4C3E407DB7E1}"/>
              </a:ext>
            </a:extLst>
          </p:cNvPr>
          <p:cNvSpPr/>
          <p:nvPr/>
        </p:nvSpPr>
        <p:spPr>
          <a:xfrm>
            <a:off x="741405" y="58846"/>
            <a:ext cx="6096000" cy="6740307"/>
          </a:xfrm>
          <a:prstGeom prst="rect">
            <a:avLst/>
          </a:prstGeom>
        </p:spPr>
        <p:txBody>
          <a:bodyPr>
            <a:spAutoFit/>
          </a:bodyPr>
          <a:lstStyle/>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&lt;iostream&gt;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&lt;vector&gt;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&lt;algorithm&gt;</a:t>
            </a:r>
            <a:endParaRPr lang="en-US" altLang="ja-JP" dirty="0">
              <a:solidFill>
                <a:srgbClr val="000000"/>
              </a:solidFill>
              <a:latin typeface="Consolas" panose="020B0609020204030204" pitchFamily="49" charset="0"/>
            </a:endParaRP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using</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namespace</a:t>
            </a:r>
            <a:r>
              <a:rPr lang="en-US" altLang="ja-JP" dirty="0">
                <a:solidFill>
                  <a:srgbClr val="000000"/>
                </a:solidFill>
                <a:latin typeface="Consolas" panose="020B0609020204030204" pitchFamily="49" charset="0"/>
              </a:rPr>
              <a:t> std;</a:t>
            </a: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p>
          <a:p>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vector&lt;</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&gt; v;</a:t>
            </a:r>
          </a:p>
          <a:p>
            <a:pPr lvl="1"/>
            <a:r>
              <a:rPr lang="en-US" altLang="ja-JP" dirty="0" err="1">
                <a:solidFill>
                  <a:srgbClr val="000000"/>
                </a:solidFill>
                <a:latin typeface="Consolas" panose="020B0609020204030204" pitchFamily="49" charset="0"/>
              </a:rPr>
              <a:t>v.push_back</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12</a:t>
            </a:r>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v.push_back</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24</a:t>
            </a:r>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v.push_back</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1243</a:t>
            </a:r>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v.push_back</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23</a:t>
            </a:r>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v.push_back</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pPr lvl="1"/>
            <a:br>
              <a:rPr lang="en-US" altLang="ja-JP" dirty="0">
                <a:solidFill>
                  <a:srgbClr val="000000"/>
                </a:solidFill>
                <a:latin typeface="Consolas" panose="020B0609020204030204" pitchFamily="49" charset="0"/>
              </a:rPr>
            </a:br>
            <a:r>
              <a:rPr lang="en-US" altLang="ja-JP" dirty="0">
                <a:solidFill>
                  <a:srgbClr val="000000"/>
                </a:solidFill>
                <a:latin typeface="Consolas" panose="020B0609020204030204" pitchFamily="49" charset="0"/>
              </a:rPr>
              <a:t>sort(</a:t>
            </a:r>
            <a:r>
              <a:rPr lang="en-US" altLang="ja-JP" dirty="0" err="1">
                <a:solidFill>
                  <a:srgbClr val="000000"/>
                </a:solidFill>
                <a:latin typeface="Consolas" panose="020B0609020204030204" pitchFamily="49" charset="0"/>
              </a:rPr>
              <a:t>v.begin</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v.end</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a:t>
            </a:r>
            <a:r>
              <a:rPr lang="en-US" altLang="ja-JP" dirty="0" err="1">
                <a:solidFill>
                  <a:srgbClr val="000000"/>
                </a:solidFill>
                <a:latin typeface="Consolas" panose="020B0609020204030204" pitchFamily="49" charset="0"/>
              </a:rPr>
              <a:t>v.size</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pPr lvl="2"/>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v[</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&lt;&lt; </a:t>
            </a:r>
            <a:r>
              <a:rPr lang="en-US" altLang="ja-JP" dirty="0">
                <a:solidFill>
                  <a:srgbClr val="A31515"/>
                </a:solidFill>
                <a:latin typeface="Consolas" panose="020B0609020204030204" pitchFamily="49" charset="0"/>
              </a:rPr>
              <a:t>' '</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pPr lvl="1"/>
            <a:br>
              <a:rPr lang="en-US" altLang="ja-JP" dirty="0">
                <a:solidFill>
                  <a:srgbClr val="000000"/>
                </a:solidFill>
                <a:latin typeface="Consolas" panose="020B0609020204030204" pitchFamily="49" charset="0"/>
              </a:rPr>
            </a:br>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p:txBody>
      </p:sp>
      <p:graphicFrame>
        <p:nvGraphicFramePr>
          <p:cNvPr id="3" name="表 2">
            <a:extLst>
              <a:ext uri="{FF2B5EF4-FFF2-40B4-BE49-F238E27FC236}">
                <a16:creationId xmlns:a16="http://schemas.microsoft.com/office/drawing/2014/main" id="{357DAF1C-16FB-4BFF-907D-B10C81A168C7}"/>
              </a:ext>
            </a:extLst>
          </p:cNvPr>
          <p:cNvGraphicFramePr>
            <a:graphicFrameLocks noGrp="1"/>
          </p:cNvGraphicFramePr>
          <p:nvPr>
            <p:extLst/>
          </p:nvPr>
        </p:nvGraphicFramePr>
        <p:xfrm>
          <a:off x="7164173" y="5168098"/>
          <a:ext cx="4467654" cy="762000"/>
        </p:xfrm>
        <a:graphic>
          <a:graphicData uri="http://schemas.openxmlformats.org/drawingml/2006/table">
            <a:tbl>
              <a:tblPr firstRow="1" bandRow="1">
                <a:tableStyleId>{073A0DAA-6AF3-43AB-8588-CEC1D06C72B9}</a:tableStyleId>
              </a:tblPr>
              <a:tblGrid>
                <a:gridCol w="4467654">
                  <a:extLst>
                    <a:ext uri="{9D8B030D-6E8A-4147-A177-3AD203B41FA5}">
                      <a16:colId xmlns:a16="http://schemas.microsoft.com/office/drawing/2014/main" val="221619577"/>
                    </a:ext>
                  </a:extLst>
                </a:gridCol>
              </a:tblGrid>
              <a:tr h="370840">
                <a:tc>
                  <a:txBody>
                    <a:bodyPr/>
                    <a:lstStyle/>
                    <a:p>
                      <a:r>
                        <a:rPr kumimoji="1" lang="en-US" altLang="ja-JP" sz="4400" dirty="0">
                          <a:latin typeface="ＭＳ Ｐゴシック" panose="020B0600070205080204" pitchFamily="50" charset="-128"/>
                          <a:ea typeface="ＭＳ Ｐゴシック" panose="020B0600070205080204" pitchFamily="50" charset="-128"/>
                        </a:rPr>
                        <a:t>-23 0 12 24 1243</a:t>
                      </a:r>
                      <a:endParaRPr kumimoji="1" lang="ja-JP" altLang="en-US" sz="44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4231468673"/>
                  </a:ext>
                </a:extLst>
              </a:tr>
            </a:tbl>
          </a:graphicData>
        </a:graphic>
      </p:graphicFrame>
    </p:spTree>
    <p:extLst>
      <p:ext uri="{BB962C8B-B14F-4D97-AF65-F5344CB8AC3E}">
        <p14:creationId xmlns:p14="http://schemas.microsoft.com/office/powerpoint/2010/main" val="3037580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2D6FC1-A506-4216-A72C-6CDBBD1B8142}"/>
              </a:ext>
            </a:extLst>
          </p:cNvPr>
          <p:cNvSpPr>
            <a:spLocks noGrp="1"/>
          </p:cNvSpPr>
          <p:nvPr>
            <p:ph type="title"/>
          </p:nvPr>
        </p:nvSpPr>
        <p:spPr/>
        <p:txBody>
          <a:bodyPr/>
          <a:lstStyle/>
          <a:p>
            <a:r>
              <a:rPr kumimoji="1" lang="ja-JP" altLang="en-US" dirty="0"/>
              <a:t>探索範囲が狭いとき</a:t>
            </a:r>
          </a:p>
        </p:txBody>
      </p:sp>
      <p:sp>
        <p:nvSpPr>
          <p:cNvPr id="3" name="コンテンツ プレースホルダー 2">
            <a:extLst>
              <a:ext uri="{FF2B5EF4-FFF2-40B4-BE49-F238E27FC236}">
                <a16:creationId xmlns:a16="http://schemas.microsoft.com/office/drawing/2014/main" id="{DB2E79E6-D25B-4976-9F84-0E5600E072D2}"/>
              </a:ext>
            </a:extLst>
          </p:cNvPr>
          <p:cNvSpPr>
            <a:spLocks noGrp="1"/>
          </p:cNvSpPr>
          <p:nvPr>
            <p:ph idx="1"/>
          </p:nvPr>
        </p:nvSpPr>
        <p:spPr/>
        <p:txBody>
          <a:bodyPr/>
          <a:lstStyle/>
          <a:p>
            <a:r>
              <a:rPr kumimoji="1" lang="ja-JP" altLang="en-US" dirty="0"/>
              <a:t>配列っぽいオブジェクトなら</a:t>
            </a:r>
            <a:r>
              <a:rPr lang="en-US" altLang="ja-JP" dirty="0"/>
              <a:t>begin()</a:t>
            </a:r>
            <a:r>
              <a:rPr lang="ja-JP" altLang="en-US" dirty="0"/>
              <a:t>から何番目かを指定できる</a:t>
            </a:r>
            <a:endParaRPr kumimoji="1" lang="ja-JP" altLang="en-US" dirty="0"/>
          </a:p>
        </p:txBody>
      </p:sp>
      <p:sp>
        <p:nvSpPr>
          <p:cNvPr id="4" name="正方形/長方形 3">
            <a:extLst>
              <a:ext uri="{FF2B5EF4-FFF2-40B4-BE49-F238E27FC236}">
                <a16:creationId xmlns:a16="http://schemas.microsoft.com/office/drawing/2014/main" id="{69277FDA-0A96-4DE0-915D-F37B5AE7A29E}"/>
              </a:ext>
            </a:extLst>
          </p:cNvPr>
          <p:cNvSpPr/>
          <p:nvPr/>
        </p:nvSpPr>
        <p:spPr>
          <a:xfrm>
            <a:off x="1553356" y="3143507"/>
            <a:ext cx="9085288" cy="1323439"/>
          </a:xfrm>
          <a:prstGeom prst="rect">
            <a:avLst/>
          </a:prstGeom>
        </p:spPr>
        <p:txBody>
          <a:bodyPr wrap="square">
            <a:spAutoFit/>
          </a:bodyPr>
          <a:lstStyle/>
          <a:p>
            <a:pPr lvl="0"/>
            <a:r>
              <a:rPr lang="ja-JP" altLang="en-US" sz="4000" dirty="0">
                <a:solidFill>
                  <a:srgbClr val="000000"/>
                </a:solidFill>
                <a:latin typeface="Consolas" panose="020B0609020204030204" pitchFamily="49" charset="0"/>
              </a:rPr>
              <a:t>例</a:t>
            </a:r>
            <a:r>
              <a:rPr lang="en-US" altLang="ja-JP" sz="4000" dirty="0">
                <a:solidFill>
                  <a:srgbClr val="000000"/>
                </a:solidFill>
                <a:latin typeface="Consolas" panose="020B0609020204030204" pitchFamily="49" charset="0"/>
              </a:rPr>
              <a:t>: v[</a:t>
            </a:r>
            <a:r>
              <a:rPr lang="en-US" altLang="ja-JP" sz="4000" dirty="0">
                <a:solidFill>
                  <a:srgbClr val="09885A"/>
                </a:solidFill>
                <a:latin typeface="Consolas" panose="020B0609020204030204" pitchFamily="49" charset="0"/>
              </a:rPr>
              <a:t>0</a:t>
            </a:r>
            <a:r>
              <a:rPr lang="en-US" altLang="ja-JP" sz="4000" dirty="0">
                <a:solidFill>
                  <a:srgbClr val="000000"/>
                </a:solidFill>
                <a:latin typeface="Consolas" panose="020B0609020204030204" pitchFamily="49" charset="0"/>
              </a:rPr>
              <a:t>]</a:t>
            </a:r>
            <a:r>
              <a:rPr lang="ja-JP" altLang="en-US" sz="4000" dirty="0">
                <a:solidFill>
                  <a:srgbClr val="000000"/>
                </a:solidFill>
                <a:latin typeface="Consolas" panose="020B0609020204030204" pitchFamily="49" charset="0"/>
              </a:rPr>
              <a:t> </a:t>
            </a:r>
            <a:r>
              <a:rPr lang="en-US" altLang="ja-JP" sz="4000" dirty="0">
                <a:solidFill>
                  <a:srgbClr val="000000"/>
                </a:solidFill>
                <a:latin typeface="Consolas" panose="020B0609020204030204" pitchFamily="49" charset="0"/>
              </a:rPr>
              <a:t>~</a:t>
            </a:r>
            <a:r>
              <a:rPr lang="ja-JP" altLang="en-US" sz="4000" dirty="0">
                <a:solidFill>
                  <a:srgbClr val="000000"/>
                </a:solidFill>
                <a:latin typeface="Consolas" panose="020B0609020204030204" pitchFamily="49" charset="0"/>
              </a:rPr>
              <a:t> </a:t>
            </a:r>
            <a:r>
              <a:rPr lang="en-US" altLang="ja-JP" sz="4000" dirty="0">
                <a:solidFill>
                  <a:srgbClr val="000000"/>
                </a:solidFill>
                <a:latin typeface="Consolas" panose="020B0609020204030204" pitchFamily="49" charset="0"/>
              </a:rPr>
              <a:t>v[</a:t>
            </a:r>
            <a:r>
              <a:rPr lang="en-US" altLang="ja-JP" sz="4000" dirty="0">
                <a:solidFill>
                  <a:srgbClr val="09885A"/>
                </a:solidFill>
                <a:latin typeface="Consolas" panose="020B0609020204030204" pitchFamily="49" charset="0"/>
              </a:rPr>
              <a:t>4</a:t>
            </a:r>
            <a:r>
              <a:rPr lang="en-US" altLang="ja-JP" sz="4000" dirty="0">
                <a:solidFill>
                  <a:srgbClr val="000000"/>
                </a:solidFill>
                <a:latin typeface="Consolas" panose="020B0609020204030204" pitchFamily="49" charset="0"/>
              </a:rPr>
              <a:t>]</a:t>
            </a:r>
            <a:r>
              <a:rPr lang="ja-JP" altLang="en-US" sz="4000" dirty="0" err="1">
                <a:solidFill>
                  <a:srgbClr val="000000"/>
                </a:solidFill>
                <a:latin typeface="Consolas" panose="020B0609020204030204" pitchFamily="49" charset="0"/>
              </a:rPr>
              <a:t>まで</a:t>
            </a:r>
            <a:r>
              <a:rPr lang="ja-JP" altLang="en-US" sz="4000" dirty="0">
                <a:solidFill>
                  <a:srgbClr val="000000"/>
                </a:solidFill>
                <a:latin typeface="Consolas" panose="020B0609020204030204" pitchFamily="49" charset="0"/>
              </a:rPr>
              <a:t>ソート</a:t>
            </a:r>
            <a:br>
              <a:rPr lang="en-US" altLang="ja-JP" sz="4000" dirty="0">
                <a:solidFill>
                  <a:srgbClr val="000000"/>
                </a:solidFill>
                <a:latin typeface="Consolas" panose="020B0609020204030204" pitchFamily="49" charset="0"/>
              </a:rPr>
            </a:br>
            <a:r>
              <a:rPr lang="en-US" altLang="ja-JP" sz="4000" dirty="0">
                <a:solidFill>
                  <a:srgbClr val="000000"/>
                </a:solidFill>
                <a:latin typeface="Consolas" panose="020B0609020204030204" pitchFamily="49" charset="0"/>
              </a:rPr>
              <a:t>sort(</a:t>
            </a:r>
            <a:r>
              <a:rPr lang="en-US" altLang="ja-JP" sz="4000" dirty="0" err="1">
                <a:solidFill>
                  <a:srgbClr val="000000"/>
                </a:solidFill>
                <a:latin typeface="Consolas" panose="020B0609020204030204" pitchFamily="49" charset="0"/>
              </a:rPr>
              <a:t>v.begin</a:t>
            </a:r>
            <a:r>
              <a:rPr lang="en-US" altLang="ja-JP" sz="4000" dirty="0">
                <a:solidFill>
                  <a:srgbClr val="000000"/>
                </a:solidFill>
                <a:latin typeface="Consolas" panose="020B0609020204030204" pitchFamily="49" charset="0"/>
              </a:rPr>
              <a:t>(), </a:t>
            </a:r>
            <a:r>
              <a:rPr lang="en-US" altLang="ja-JP" sz="4000" dirty="0" err="1">
                <a:solidFill>
                  <a:srgbClr val="000000"/>
                </a:solidFill>
                <a:latin typeface="Consolas" panose="020B0609020204030204" pitchFamily="49" charset="0"/>
              </a:rPr>
              <a:t>v.begin</a:t>
            </a:r>
            <a:r>
              <a:rPr lang="en-US" altLang="ja-JP" sz="4000" dirty="0">
                <a:solidFill>
                  <a:srgbClr val="000000"/>
                </a:solidFill>
                <a:latin typeface="Consolas" panose="020B0609020204030204" pitchFamily="49" charset="0"/>
              </a:rPr>
              <a:t>() + </a:t>
            </a:r>
            <a:r>
              <a:rPr lang="en-US" altLang="ja-JP" sz="4000" dirty="0">
                <a:solidFill>
                  <a:srgbClr val="09885A"/>
                </a:solidFill>
                <a:latin typeface="Consolas" panose="020B0609020204030204" pitchFamily="49" charset="0"/>
              </a:rPr>
              <a:t>5</a:t>
            </a:r>
            <a:r>
              <a:rPr lang="en-US" altLang="ja-JP" sz="4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945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30CEEE-9364-495D-8103-8D280450AC14}"/>
              </a:ext>
            </a:extLst>
          </p:cNvPr>
          <p:cNvSpPr>
            <a:spLocks noGrp="1"/>
          </p:cNvSpPr>
          <p:nvPr>
            <p:ph type="title"/>
          </p:nvPr>
        </p:nvSpPr>
        <p:spPr/>
        <p:txBody>
          <a:bodyPr/>
          <a:lstStyle/>
          <a:p>
            <a:r>
              <a:rPr kumimoji="1" lang="ja-JP" altLang="en-US" dirty="0"/>
              <a:t>配列≒ポインタ</a:t>
            </a:r>
          </a:p>
        </p:txBody>
      </p:sp>
      <p:sp>
        <p:nvSpPr>
          <p:cNvPr id="3" name="コンテンツ プレースホルダー 2">
            <a:extLst>
              <a:ext uri="{FF2B5EF4-FFF2-40B4-BE49-F238E27FC236}">
                <a16:creationId xmlns:a16="http://schemas.microsoft.com/office/drawing/2014/main" id="{4583FC86-7912-49F5-86AD-0ECC84847C7C}"/>
              </a:ext>
            </a:extLst>
          </p:cNvPr>
          <p:cNvSpPr>
            <a:spLocks noGrp="1"/>
          </p:cNvSpPr>
          <p:nvPr>
            <p:ph idx="1"/>
          </p:nvPr>
        </p:nvSpPr>
        <p:spPr/>
        <p:txBody>
          <a:bodyPr/>
          <a:lstStyle/>
          <a:p>
            <a:r>
              <a:rPr kumimoji="1" lang="ja-JP" altLang="en-US" dirty="0"/>
              <a:t>配列名はその先頭要素への</a:t>
            </a:r>
            <a:r>
              <a:rPr lang="ja-JP" altLang="en-US" dirty="0"/>
              <a:t>ポインタ</a:t>
            </a:r>
            <a:endParaRPr lang="en-US" altLang="ja-JP" dirty="0"/>
          </a:p>
          <a:p>
            <a:pPr>
              <a:buFont typeface="Wingdings" panose="05000000000000000000" pitchFamily="2" charset="2"/>
              <a:buChar char="Ø"/>
            </a:pPr>
            <a:r>
              <a:rPr kumimoji="1" lang="ja-JP" altLang="en-US" dirty="0"/>
              <a:t>イテレータと似たようなものなので、</a:t>
            </a:r>
            <a:r>
              <a:rPr kumimoji="1" lang="en-US" altLang="ja-JP" dirty="0"/>
              <a:t>sort</a:t>
            </a:r>
            <a:r>
              <a:rPr kumimoji="1" lang="ja-JP" altLang="en-US" dirty="0"/>
              <a:t>に指定できる</a:t>
            </a:r>
          </a:p>
        </p:txBody>
      </p:sp>
      <p:sp>
        <p:nvSpPr>
          <p:cNvPr id="4" name="正方形/長方形 3">
            <a:extLst>
              <a:ext uri="{FF2B5EF4-FFF2-40B4-BE49-F238E27FC236}">
                <a16:creationId xmlns:a16="http://schemas.microsoft.com/office/drawing/2014/main" id="{BAB80659-5CF3-4BF5-ACB3-65FC325C10EE}"/>
              </a:ext>
            </a:extLst>
          </p:cNvPr>
          <p:cNvSpPr/>
          <p:nvPr/>
        </p:nvSpPr>
        <p:spPr>
          <a:xfrm>
            <a:off x="2525530" y="3339574"/>
            <a:ext cx="7140939" cy="1323439"/>
          </a:xfrm>
          <a:prstGeom prst="rect">
            <a:avLst/>
          </a:prstGeom>
        </p:spPr>
        <p:txBody>
          <a:bodyPr wrap="square">
            <a:spAutoFit/>
          </a:bodyPr>
          <a:lstStyle/>
          <a:p>
            <a:pPr lvl="0" algn="ctr"/>
            <a:r>
              <a:rPr lang="ja-JP" altLang="en-US" sz="4000" dirty="0">
                <a:solidFill>
                  <a:srgbClr val="000000"/>
                </a:solidFill>
                <a:latin typeface="Consolas" panose="020B0609020204030204" pitchFamily="49" charset="0"/>
              </a:rPr>
              <a:t>例</a:t>
            </a:r>
            <a:r>
              <a:rPr lang="en-US" altLang="ja-JP" sz="4000" dirty="0">
                <a:solidFill>
                  <a:srgbClr val="000000"/>
                </a:solidFill>
                <a:latin typeface="Consolas" panose="020B0609020204030204" pitchFamily="49" charset="0"/>
              </a:rPr>
              <a:t>: </a:t>
            </a:r>
            <a:r>
              <a:rPr lang="ja-JP" altLang="en-US" sz="4000" dirty="0">
                <a:solidFill>
                  <a:srgbClr val="000000"/>
                </a:solidFill>
                <a:latin typeface="Consolas" panose="020B0609020204030204" pitchFamily="49" charset="0"/>
              </a:rPr>
              <a:t>要素数</a:t>
            </a:r>
            <a:r>
              <a:rPr lang="en-US" altLang="ja-JP" sz="4000" dirty="0">
                <a:solidFill>
                  <a:srgbClr val="000000"/>
                </a:solidFill>
                <a:latin typeface="Consolas" panose="020B0609020204030204" pitchFamily="49" charset="0"/>
              </a:rPr>
              <a:t>N</a:t>
            </a:r>
            <a:r>
              <a:rPr lang="ja-JP" altLang="en-US" sz="4000" dirty="0">
                <a:solidFill>
                  <a:srgbClr val="000000"/>
                </a:solidFill>
                <a:latin typeface="Consolas" panose="020B0609020204030204" pitchFamily="49" charset="0"/>
              </a:rPr>
              <a:t>の配列</a:t>
            </a:r>
            <a:r>
              <a:rPr lang="en-US" altLang="ja-JP" sz="4000" dirty="0">
                <a:solidFill>
                  <a:srgbClr val="000000"/>
                </a:solidFill>
                <a:latin typeface="Consolas" panose="020B0609020204030204" pitchFamily="49" charset="0"/>
              </a:rPr>
              <a:t>a</a:t>
            </a:r>
            <a:r>
              <a:rPr lang="ja-JP" altLang="en-US" sz="4000" dirty="0">
                <a:solidFill>
                  <a:srgbClr val="000000"/>
                </a:solidFill>
                <a:latin typeface="Consolas" panose="020B0609020204030204" pitchFamily="49" charset="0"/>
              </a:rPr>
              <a:t>をソート</a:t>
            </a:r>
            <a:br>
              <a:rPr lang="en-US" altLang="ja-JP" sz="4000" dirty="0">
                <a:solidFill>
                  <a:srgbClr val="000000"/>
                </a:solidFill>
                <a:latin typeface="Consolas" panose="020B0609020204030204" pitchFamily="49" charset="0"/>
              </a:rPr>
            </a:br>
            <a:r>
              <a:rPr lang="en-US" altLang="ja-JP" sz="4000" dirty="0">
                <a:solidFill>
                  <a:srgbClr val="000000"/>
                </a:solidFill>
                <a:latin typeface="Consolas" panose="020B0609020204030204" pitchFamily="49" charset="0"/>
              </a:rPr>
              <a:t>sort(a , a + N);</a:t>
            </a:r>
          </a:p>
        </p:txBody>
      </p:sp>
    </p:spTree>
    <p:extLst>
      <p:ext uri="{BB962C8B-B14F-4D97-AF65-F5344CB8AC3E}">
        <p14:creationId xmlns:p14="http://schemas.microsoft.com/office/powerpoint/2010/main" val="3700548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B1A6C4-4B77-4D81-9827-3ED64A64990C}"/>
              </a:ext>
            </a:extLst>
          </p:cNvPr>
          <p:cNvSpPr>
            <a:spLocks noGrp="1"/>
          </p:cNvSpPr>
          <p:nvPr>
            <p:ph type="title"/>
          </p:nvPr>
        </p:nvSpPr>
        <p:spPr/>
        <p:txBody>
          <a:bodyPr/>
          <a:lstStyle/>
          <a:p>
            <a:r>
              <a:rPr kumimoji="1" lang="ja-JP" altLang="en-US" dirty="0"/>
              <a:t>使用例</a:t>
            </a:r>
          </a:p>
        </p:txBody>
      </p:sp>
      <p:sp>
        <p:nvSpPr>
          <p:cNvPr id="3" name="コンテンツ プレースホルダー 2">
            <a:extLst>
              <a:ext uri="{FF2B5EF4-FFF2-40B4-BE49-F238E27FC236}">
                <a16:creationId xmlns:a16="http://schemas.microsoft.com/office/drawing/2014/main" id="{5710754E-EC85-44C3-ABCE-52A6D5C22BE6}"/>
              </a:ext>
            </a:extLst>
          </p:cNvPr>
          <p:cNvSpPr>
            <a:spLocks noGrp="1"/>
          </p:cNvSpPr>
          <p:nvPr>
            <p:ph idx="1"/>
          </p:nvPr>
        </p:nvSpPr>
        <p:spPr/>
        <p:txBody>
          <a:bodyPr/>
          <a:lstStyle/>
          <a:p>
            <a:r>
              <a:rPr kumimoji="1" lang="en-US" altLang="ja-JP" dirty="0"/>
              <a:t>AOJ0001:</a:t>
            </a:r>
          </a:p>
          <a:p>
            <a:pPr marL="0" indent="0">
              <a:buNone/>
            </a:pPr>
            <a:r>
              <a:rPr lang="en-US" altLang="ja-JP" dirty="0"/>
              <a:t>10</a:t>
            </a:r>
            <a:r>
              <a:rPr lang="ja-JP" altLang="en-US" dirty="0"/>
              <a:t>個の山の高さが与えられるので、高いものから順に</a:t>
            </a:r>
            <a:r>
              <a:rPr lang="en-US" altLang="ja-JP" dirty="0"/>
              <a:t>3</a:t>
            </a:r>
            <a:r>
              <a:rPr lang="ja-JP" altLang="en-US" dirty="0"/>
              <a:t>つ出力</a:t>
            </a:r>
            <a:endParaRPr kumimoji="1" lang="en-US" altLang="ja-JP" dirty="0"/>
          </a:p>
          <a:p>
            <a:pPr>
              <a:buFont typeface="Wingdings" panose="05000000000000000000" pitchFamily="2" charset="2"/>
              <a:buChar char="Ø"/>
            </a:pPr>
            <a:r>
              <a:rPr kumimoji="1" lang="ja-JP" altLang="en-US" dirty="0"/>
              <a:t>降順ソートして上から</a:t>
            </a:r>
            <a:r>
              <a:rPr kumimoji="1" lang="en-US" altLang="ja-JP" dirty="0"/>
              <a:t>3</a:t>
            </a:r>
            <a:r>
              <a:rPr kumimoji="1" lang="ja-JP" altLang="en-US" dirty="0"/>
              <a:t>つ出力</a:t>
            </a:r>
          </a:p>
        </p:txBody>
      </p:sp>
    </p:spTree>
    <p:extLst>
      <p:ext uri="{BB962C8B-B14F-4D97-AF65-F5344CB8AC3E}">
        <p14:creationId xmlns:p14="http://schemas.microsoft.com/office/powerpoint/2010/main" val="948286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42F2E5-9115-4C66-8FE9-EB5EDD0C325A}"/>
              </a:ext>
            </a:extLst>
          </p:cNvPr>
          <p:cNvSpPr>
            <a:spLocks noGrp="1"/>
          </p:cNvSpPr>
          <p:nvPr>
            <p:ph type="title"/>
          </p:nvPr>
        </p:nvSpPr>
        <p:spPr/>
        <p:txBody>
          <a:bodyPr/>
          <a:lstStyle/>
          <a:p>
            <a:r>
              <a:rPr lang="en-US" altLang="ja-JP" dirty="0"/>
              <a:t>p</a:t>
            </a:r>
            <a:r>
              <a:rPr kumimoji="1" lang="en-US" altLang="ja-JP" dirty="0"/>
              <a:t>air</a:t>
            </a:r>
            <a:r>
              <a:rPr kumimoji="1" lang="ja-JP" altLang="en-US" dirty="0"/>
              <a:t>の</a:t>
            </a:r>
            <a:r>
              <a:rPr kumimoji="1" lang="en-US" altLang="ja-JP" dirty="0"/>
              <a:t>sort</a:t>
            </a:r>
            <a:endParaRPr kumimoji="1" lang="ja-JP" altLang="en-US" dirty="0"/>
          </a:p>
        </p:txBody>
      </p:sp>
      <p:sp>
        <p:nvSpPr>
          <p:cNvPr id="3" name="コンテンツ プレースホルダー 2">
            <a:extLst>
              <a:ext uri="{FF2B5EF4-FFF2-40B4-BE49-F238E27FC236}">
                <a16:creationId xmlns:a16="http://schemas.microsoft.com/office/drawing/2014/main" id="{045BA3D6-129A-41C1-A35F-9CE78828ED14}"/>
              </a:ext>
            </a:extLst>
          </p:cNvPr>
          <p:cNvSpPr>
            <a:spLocks noGrp="1"/>
          </p:cNvSpPr>
          <p:nvPr>
            <p:ph idx="1"/>
          </p:nvPr>
        </p:nvSpPr>
        <p:spPr>
          <a:xfrm>
            <a:off x="838200" y="1825625"/>
            <a:ext cx="10515600" cy="4351338"/>
          </a:xfrm>
        </p:spPr>
        <p:txBody>
          <a:bodyPr/>
          <a:lstStyle/>
          <a:p>
            <a:r>
              <a:rPr kumimoji="1" lang="en-US" altLang="ja-JP" dirty="0"/>
              <a:t>pair</a:t>
            </a:r>
            <a:r>
              <a:rPr kumimoji="1" lang="ja-JP" altLang="en-US" dirty="0"/>
              <a:t>型のソートもできる</a:t>
            </a:r>
            <a:endParaRPr kumimoji="1" lang="en-US" altLang="ja-JP" dirty="0"/>
          </a:p>
          <a:p>
            <a:r>
              <a:rPr lang="ja-JP" altLang="en-US" dirty="0"/>
              <a:t>第一要素の比較、第一要素が同じなら第二要素を比較</a:t>
            </a:r>
            <a:endParaRPr kumimoji="1" lang="ja-JP" altLang="en-US" dirty="0"/>
          </a:p>
        </p:txBody>
      </p:sp>
      <p:sp>
        <p:nvSpPr>
          <p:cNvPr id="4" name="テキスト ボックス 3">
            <a:extLst>
              <a:ext uri="{FF2B5EF4-FFF2-40B4-BE49-F238E27FC236}">
                <a16:creationId xmlns:a16="http://schemas.microsoft.com/office/drawing/2014/main" id="{6E9AA5CA-16F9-4DE9-9E7F-E46B0C40C760}"/>
              </a:ext>
            </a:extLst>
          </p:cNvPr>
          <p:cNvSpPr txBox="1"/>
          <p:nvPr/>
        </p:nvSpPr>
        <p:spPr>
          <a:xfrm>
            <a:off x="2289975" y="3101009"/>
            <a:ext cx="2266122" cy="2862322"/>
          </a:xfrm>
          <a:prstGeom prst="rect">
            <a:avLst/>
          </a:prstGeom>
          <a:noFill/>
        </p:spPr>
        <p:txBody>
          <a:bodyPr wrap="square" rtlCol="0">
            <a:spAutoFit/>
          </a:bodyPr>
          <a:lstStyle/>
          <a:p>
            <a:r>
              <a:rPr lang="en-US" altLang="ja-JP" sz="3600" dirty="0"/>
              <a:t>(2, 10)</a:t>
            </a:r>
          </a:p>
          <a:p>
            <a:r>
              <a:rPr lang="en-US" altLang="ja-JP" sz="3600" dirty="0"/>
              <a:t>(10, 8)</a:t>
            </a:r>
          </a:p>
          <a:p>
            <a:r>
              <a:rPr lang="en-US" altLang="ja-JP" sz="3600" dirty="0"/>
              <a:t>(2, 4)</a:t>
            </a:r>
          </a:p>
          <a:p>
            <a:r>
              <a:rPr lang="en-US" altLang="ja-JP" sz="3600" dirty="0"/>
              <a:t>(3, 1)</a:t>
            </a:r>
          </a:p>
          <a:p>
            <a:r>
              <a:rPr lang="en-US" altLang="ja-JP" sz="3600" dirty="0"/>
              <a:t>(100, -1)</a:t>
            </a:r>
          </a:p>
        </p:txBody>
      </p:sp>
      <p:sp>
        <p:nvSpPr>
          <p:cNvPr id="5" name="テキスト ボックス 4">
            <a:extLst>
              <a:ext uri="{FF2B5EF4-FFF2-40B4-BE49-F238E27FC236}">
                <a16:creationId xmlns:a16="http://schemas.microsoft.com/office/drawing/2014/main" id="{06950F74-F655-4882-BE65-592627121352}"/>
              </a:ext>
            </a:extLst>
          </p:cNvPr>
          <p:cNvSpPr txBox="1"/>
          <p:nvPr/>
        </p:nvSpPr>
        <p:spPr>
          <a:xfrm>
            <a:off x="7443745" y="3101009"/>
            <a:ext cx="2266122" cy="2862322"/>
          </a:xfrm>
          <a:prstGeom prst="rect">
            <a:avLst/>
          </a:prstGeom>
          <a:noFill/>
        </p:spPr>
        <p:txBody>
          <a:bodyPr wrap="square" rtlCol="0">
            <a:spAutoFit/>
          </a:bodyPr>
          <a:lstStyle/>
          <a:p>
            <a:r>
              <a:rPr lang="en-US" altLang="ja-JP" sz="3600" dirty="0"/>
              <a:t>(2, 4)</a:t>
            </a:r>
          </a:p>
          <a:p>
            <a:r>
              <a:rPr lang="en-US" altLang="ja-JP" sz="3600" dirty="0"/>
              <a:t>(2, 10)</a:t>
            </a:r>
          </a:p>
          <a:p>
            <a:r>
              <a:rPr lang="en-US" altLang="ja-JP" sz="3600" dirty="0"/>
              <a:t>(3, 1)</a:t>
            </a:r>
          </a:p>
          <a:p>
            <a:r>
              <a:rPr lang="en-US" altLang="ja-JP" sz="3600" dirty="0"/>
              <a:t>(10, 8)</a:t>
            </a:r>
          </a:p>
          <a:p>
            <a:r>
              <a:rPr lang="en-US" altLang="ja-JP" sz="3600" dirty="0"/>
              <a:t>(100, -1)</a:t>
            </a:r>
          </a:p>
        </p:txBody>
      </p:sp>
      <p:sp>
        <p:nvSpPr>
          <p:cNvPr id="6" name="矢印: 右 5">
            <a:extLst>
              <a:ext uri="{FF2B5EF4-FFF2-40B4-BE49-F238E27FC236}">
                <a16:creationId xmlns:a16="http://schemas.microsoft.com/office/drawing/2014/main" id="{9FE1EADA-6F5E-4E4A-A5A3-AC514AE720EB}"/>
              </a:ext>
            </a:extLst>
          </p:cNvPr>
          <p:cNvSpPr/>
          <p:nvPr/>
        </p:nvSpPr>
        <p:spPr>
          <a:xfrm>
            <a:off x="5093472" y="4135498"/>
            <a:ext cx="1812897" cy="793343"/>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B99FCE9-28FC-447D-9A2C-4710E8C99D1E}"/>
              </a:ext>
            </a:extLst>
          </p:cNvPr>
          <p:cNvSpPr/>
          <p:nvPr/>
        </p:nvSpPr>
        <p:spPr>
          <a:xfrm>
            <a:off x="5380634" y="3366057"/>
            <a:ext cx="1096775" cy="769441"/>
          </a:xfrm>
          <a:prstGeom prst="rect">
            <a:avLst/>
          </a:prstGeom>
        </p:spPr>
        <p:txBody>
          <a:bodyPr wrap="none">
            <a:spAutoFit/>
          </a:bodyPr>
          <a:lstStyle/>
          <a:p>
            <a:r>
              <a:rPr lang="en-US" altLang="ja-JP" sz="4400" dirty="0">
                <a:solidFill>
                  <a:prstClr val="black"/>
                </a:solidFill>
                <a:latin typeface="游ゴシック Light" panose="020F0302020204030204"/>
                <a:ea typeface="游ゴシック Light" panose="020B0300000000000000" pitchFamily="50" charset="-128"/>
                <a:cs typeface="+mj-cs"/>
              </a:rPr>
              <a:t>sort</a:t>
            </a:r>
            <a:endParaRPr lang="ja-JP" altLang="en-US" dirty="0"/>
          </a:p>
        </p:txBody>
      </p:sp>
    </p:spTree>
    <p:extLst>
      <p:ext uri="{BB962C8B-B14F-4D97-AF65-F5344CB8AC3E}">
        <p14:creationId xmlns:p14="http://schemas.microsoft.com/office/powerpoint/2010/main" val="2579972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B730394-C8D6-491A-85F9-9E68D20E020B}"/>
              </a:ext>
            </a:extLst>
          </p:cNvPr>
          <p:cNvSpPr/>
          <p:nvPr/>
        </p:nvSpPr>
        <p:spPr>
          <a:xfrm>
            <a:off x="601363" y="335845"/>
            <a:ext cx="6096000" cy="6186309"/>
          </a:xfrm>
          <a:prstGeom prst="rect">
            <a:avLst/>
          </a:prstGeom>
        </p:spPr>
        <p:txBody>
          <a:bodyPr>
            <a:spAutoFit/>
          </a:bodyPr>
          <a:lstStyle/>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&lt;iostream&gt;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&lt;vector&gt;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&lt;algorithm&gt;</a:t>
            </a:r>
            <a:endParaRPr lang="en-US" altLang="ja-JP" dirty="0">
              <a:solidFill>
                <a:srgbClr val="000000"/>
              </a:solidFill>
              <a:latin typeface="Consolas" panose="020B0609020204030204" pitchFamily="49" charset="0"/>
            </a:endParaRP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using</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namespace</a:t>
            </a:r>
            <a:r>
              <a:rPr lang="en-US" altLang="ja-JP" dirty="0">
                <a:solidFill>
                  <a:srgbClr val="000000"/>
                </a:solidFill>
                <a:latin typeface="Consolas" panose="020B0609020204030204" pitchFamily="49" charset="0"/>
              </a:rPr>
              <a:t> std;</a:t>
            </a: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p>
          <a:p>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vector&lt;pair&lt;</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&gt;&gt; v;</a:t>
            </a:r>
          </a:p>
          <a:p>
            <a:pPr lvl="1"/>
            <a:r>
              <a:rPr lang="en-US" altLang="ja-JP" dirty="0" err="1">
                <a:solidFill>
                  <a:srgbClr val="000000"/>
                </a:solidFill>
                <a:latin typeface="Consolas" panose="020B0609020204030204" pitchFamily="49" charset="0"/>
              </a:rPr>
              <a:t>v.push_back</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make_pair</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2</a:t>
            </a:r>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v.push_back</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make_pair</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2</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v.push_back</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make_pair</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2</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v.push_back</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make_pair</a:t>
            </a:r>
            <a:r>
              <a:rPr lang="en-US" altLang="ja-JP" dirty="0">
                <a:solidFill>
                  <a:srgbClr val="000000"/>
                </a:solidFill>
                <a:latin typeface="Consolas" panose="020B0609020204030204" pitchFamily="49" charset="0"/>
              </a:rPr>
              <a:t>(</a:t>
            </a:r>
            <a:r>
              <a:rPr lang="en-US" altLang="ja-JP" dirty="0">
                <a:solidFill>
                  <a:srgbClr val="09885A"/>
                </a:solidFill>
                <a:latin typeface="Consolas" panose="020B0609020204030204" pitchFamily="49" charset="0"/>
              </a:rPr>
              <a:t>2</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10</a:t>
            </a:r>
            <a:r>
              <a:rPr lang="en-US" altLang="ja-JP" dirty="0">
                <a:solidFill>
                  <a:srgbClr val="000000"/>
                </a:solidFill>
                <a:latin typeface="Consolas" panose="020B0609020204030204" pitchFamily="49" charset="0"/>
              </a:rPr>
              <a:t>));</a:t>
            </a:r>
          </a:p>
          <a:p>
            <a:pPr lvl="1"/>
            <a:br>
              <a:rPr lang="en-US" altLang="ja-JP" dirty="0">
                <a:solidFill>
                  <a:srgbClr val="000000"/>
                </a:solidFill>
                <a:latin typeface="Consolas" panose="020B0609020204030204" pitchFamily="49" charset="0"/>
              </a:rPr>
            </a:br>
            <a:r>
              <a:rPr lang="en-US" altLang="ja-JP" dirty="0">
                <a:solidFill>
                  <a:srgbClr val="000000"/>
                </a:solidFill>
                <a:latin typeface="Consolas" panose="020B0609020204030204" pitchFamily="49" charset="0"/>
              </a:rPr>
              <a:t>sort(</a:t>
            </a:r>
            <a:r>
              <a:rPr lang="en-US" altLang="ja-JP" dirty="0" err="1">
                <a:solidFill>
                  <a:srgbClr val="000000"/>
                </a:solidFill>
                <a:latin typeface="Consolas" panose="020B0609020204030204" pitchFamily="49" charset="0"/>
              </a:rPr>
              <a:t>v.begin</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v.end</a:t>
            </a:r>
            <a:r>
              <a:rPr lang="en-US" altLang="ja-JP" dirty="0">
                <a:solidFill>
                  <a:srgbClr val="000000"/>
                </a:solidFill>
                <a:latin typeface="Consolas" panose="020B0609020204030204" pitchFamily="49" charset="0"/>
              </a:rPr>
              <a:t>());</a:t>
            </a:r>
          </a:p>
          <a:p>
            <a:pPr lvl="1"/>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a:t>
            </a:r>
            <a:r>
              <a:rPr lang="en-US" altLang="ja-JP" dirty="0" err="1">
                <a:solidFill>
                  <a:srgbClr val="000000"/>
                </a:solidFill>
                <a:latin typeface="Consolas" panose="020B0609020204030204" pitchFamily="49" charset="0"/>
              </a:rPr>
              <a:t>v.size</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pPr lvl="2"/>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&lt;&lt; v[</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].first</a:t>
            </a:r>
          </a:p>
          <a:p>
            <a:pPr lvl="2"/>
            <a:r>
              <a:rPr lang="en-US" altLang="ja-JP" dirty="0">
                <a:solidFill>
                  <a:srgbClr val="000000"/>
                </a:solidFill>
                <a:latin typeface="Consolas" panose="020B0609020204030204" pitchFamily="49" charset="0"/>
              </a:rPr>
              <a:t>&lt;&lt; </a:t>
            </a:r>
            <a:r>
              <a:rPr lang="en-US" altLang="ja-JP" dirty="0">
                <a:solidFill>
                  <a:srgbClr val="A31515"/>
                </a:solidFill>
                <a:latin typeface="Consolas" panose="020B0609020204030204" pitchFamily="49" charset="0"/>
              </a:rPr>
              <a:t>", "</a:t>
            </a:r>
            <a:r>
              <a:rPr lang="en-US" altLang="ja-JP" dirty="0">
                <a:solidFill>
                  <a:srgbClr val="000000"/>
                </a:solidFill>
                <a:latin typeface="Consolas" panose="020B0609020204030204" pitchFamily="49" charset="0"/>
              </a:rPr>
              <a:t> &lt;&lt; v[</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].second &lt;&lt; </a:t>
            </a:r>
            <a:r>
              <a:rPr lang="en-US" altLang="ja-JP" dirty="0">
                <a:solidFill>
                  <a:srgbClr val="A31515"/>
                </a:solidFill>
                <a:latin typeface="Consolas" panose="020B0609020204030204" pitchFamily="49" charset="0"/>
              </a:rPr>
              <a:t>")"</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a:p>
            <a:pPr lvl="1"/>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p:txBody>
      </p:sp>
      <p:graphicFrame>
        <p:nvGraphicFramePr>
          <p:cNvPr id="3" name="表 2">
            <a:extLst>
              <a:ext uri="{FF2B5EF4-FFF2-40B4-BE49-F238E27FC236}">
                <a16:creationId xmlns:a16="http://schemas.microsoft.com/office/drawing/2014/main" id="{6B810715-CB5B-44C4-A9DC-E4B56D9A002A}"/>
              </a:ext>
            </a:extLst>
          </p:cNvPr>
          <p:cNvGraphicFramePr>
            <a:graphicFrameLocks noGrp="1"/>
          </p:cNvGraphicFramePr>
          <p:nvPr>
            <p:extLst/>
          </p:nvPr>
        </p:nvGraphicFramePr>
        <p:xfrm>
          <a:off x="7765536" y="3537006"/>
          <a:ext cx="3619156" cy="2773680"/>
        </p:xfrm>
        <a:graphic>
          <a:graphicData uri="http://schemas.openxmlformats.org/drawingml/2006/table">
            <a:tbl>
              <a:tblPr firstRow="1" bandRow="1">
                <a:tableStyleId>{073A0DAA-6AF3-43AB-8588-CEC1D06C72B9}</a:tableStyleId>
              </a:tblPr>
              <a:tblGrid>
                <a:gridCol w="3619156">
                  <a:extLst>
                    <a:ext uri="{9D8B030D-6E8A-4147-A177-3AD203B41FA5}">
                      <a16:colId xmlns:a16="http://schemas.microsoft.com/office/drawing/2014/main" val="221619577"/>
                    </a:ext>
                  </a:extLst>
                </a:gridCol>
              </a:tblGrid>
              <a:tr h="370840">
                <a:tc>
                  <a:txBody>
                    <a:bodyPr/>
                    <a:lstStyle/>
                    <a:p>
                      <a:r>
                        <a:rPr kumimoji="1" lang="en-US" altLang="ja-JP" sz="4400" dirty="0">
                          <a:latin typeface="ＭＳ Ｐゴシック" panose="020B0600070205080204" pitchFamily="50" charset="-128"/>
                          <a:ea typeface="ＭＳ Ｐゴシック" panose="020B0600070205080204" pitchFamily="50" charset="-128"/>
                        </a:rPr>
                        <a:t>(-2, 1)</a:t>
                      </a:r>
                    </a:p>
                    <a:p>
                      <a:r>
                        <a:rPr kumimoji="1" lang="en-US" altLang="ja-JP" sz="4400" dirty="0">
                          <a:latin typeface="ＭＳ Ｐゴシック" panose="020B0600070205080204" pitchFamily="50" charset="-128"/>
                          <a:ea typeface="ＭＳ Ｐゴシック" panose="020B0600070205080204" pitchFamily="50" charset="-128"/>
                        </a:rPr>
                        <a:t>(1, 2)</a:t>
                      </a:r>
                    </a:p>
                    <a:p>
                      <a:r>
                        <a:rPr kumimoji="1" lang="en-US" altLang="ja-JP" sz="4400" dirty="0">
                          <a:latin typeface="ＭＳ Ｐゴシック" panose="020B0600070205080204" pitchFamily="50" charset="-128"/>
                          <a:ea typeface="ＭＳ Ｐゴシック" panose="020B0600070205080204" pitchFamily="50" charset="-128"/>
                        </a:rPr>
                        <a:t>(2, -1)</a:t>
                      </a:r>
                    </a:p>
                    <a:p>
                      <a:r>
                        <a:rPr kumimoji="1" lang="en-US" altLang="ja-JP" sz="4400" dirty="0">
                          <a:latin typeface="ＭＳ Ｐゴシック" panose="020B0600070205080204" pitchFamily="50" charset="-128"/>
                          <a:ea typeface="ＭＳ Ｐゴシック" panose="020B0600070205080204" pitchFamily="50" charset="-128"/>
                        </a:rPr>
                        <a:t>(2, 10)</a:t>
                      </a:r>
                      <a:endParaRPr kumimoji="1" lang="ja-JP" altLang="en-US" sz="44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4231468673"/>
                  </a:ext>
                </a:extLst>
              </a:tr>
            </a:tbl>
          </a:graphicData>
        </a:graphic>
      </p:graphicFrame>
    </p:spTree>
    <p:extLst>
      <p:ext uri="{BB962C8B-B14F-4D97-AF65-F5344CB8AC3E}">
        <p14:creationId xmlns:p14="http://schemas.microsoft.com/office/powerpoint/2010/main" val="1202881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A03C84-263B-44EF-A0C9-1F92E94BFCAF}"/>
              </a:ext>
            </a:extLst>
          </p:cNvPr>
          <p:cNvSpPr>
            <a:spLocks noGrp="1"/>
          </p:cNvSpPr>
          <p:nvPr>
            <p:ph type="title"/>
          </p:nvPr>
        </p:nvSpPr>
        <p:spPr/>
        <p:txBody>
          <a:bodyPr/>
          <a:lstStyle/>
          <a:p>
            <a:r>
              <a:rPr kumimoji="1" lang="en-US" altLang="ja-JP" dirty="0"/>
              <a:t>reverse</a:t>
            </a:r>
            <a:endParaRPr kumimoji="1" lang="ja-JP" altLang="en-US" dirty="0"/>
          </a:p>
        </p:txBody>
      </p:sp>
      <p:sp>
        <p:nvSpPr>
          <p:cNvPr id="3" name="コンテンツ プレースホルダー 2">
            <a:extLst>
              <a:ext uri="{FF2B5EF4-FFF2-40B4-BE49-F238E27FC236}">
                <a16:creationId xmlns:a16="http://schemas.microsoft.com/office/drawing/2014/main" id="{C62E1876-04EF-457F-8342-1056619C89A4}"/>
              </a:ext>
            </a:extLst>
          </p:cNvPr>
          <p:cNvSpPr>
            <a:spLocks noGrp="1"/>
          </p:cNvSpPr>
          <p:nvPr>
            <p:ph idx="1"/>
          </p:nvPr>
        </p:nvSpPr>
        <p:spPr/>
        <p:txBody>
          <a:bodyPr/>
          <a:lstStyle/>
          <a:p>
            <a:r>
              <a:rPr kumimoji="1" lang="ja-JP" altLang="en-US" dirty="0"/>
              <a:t>要素の並びを逆にする</a:t>
            </a:r>
          </a:p>
        </p:txBody>
      </p:sp>
      <p:sp>
        <p:nvSpPr>
          <p:cNvPr id="4" name="正方形/長方形 3">
            <a:extLst>
              <a:ext uri="{FF2B5EF4-FFF2-40B4-BE49-F238E27FC236}">
                <a16:creationId xmlns:a16="http://schemas.microsoft.com/office/drawing/2014/main" id="{D46C83DF-3237-4CE3-85AF-09CBB630ECA4}"/>
              </a:ext>
            </a:extLst>
          </p:cNvPr>
          <p:cNvSpPr/>
          <p:nvPr/>
        </p:nvSpPr>
        <p:spPr>
          <a:xfrm>
            <a:off x="1614616" y="2721114"/>
            <a:ext cx="10116065" cy="1938992"/>
          </a:xfrm>
          <a:prstGeom prst="rect">
            <a:avLst/>
          </a:prstGeom>
        </p:spPr>
        <p:txBody>
          <a:bodyPr wrap="square">
            <a:spAutoFit/>
          </a:bodyPr>
          <a:lstStyle/>
          <a:p>
            <a:r>
              <a:rPr lang="en-US" altLang="ja-JP" sz="4000" dirty="0">
                <a:solidFill>
                  <a:srgbClr val="000000"/>
                </a:solidFill>
                <a:latin typeface="Consolas" panose="020B0609020204030204" pitchFamily="49" charset="0"/>
              </a:rPr>
              <a:t>reverse(</a:t>
            </a:r>
            <a:r>
              <a:rPr lang="en-US" altLang="ja-JP" sz="4000" dirty="0">
                <a:solidFill>
                  <a:srgbClr val="0000FF"/>
                </a:solidFill>
                <a:latin typeface="Consolas" panose="020B0609020204030204" pitchFamily="49" charset="0"/>
              </a:rPr>
              <a:t>first</a:t>
            </a:r>
            <a:r>
              <a:rPr lang="en-US" altLang="ja-JP" sz="4000" dirty="0">
                <a:solidFill>
                  <a:srgbClr val="000000"/>
                </a:solidFill>
                <a:latin typeface="Consolas" panose="020B0609020204030204" pitchFamily="49" charset="0"/>
              </a:rPr>
              <a:t>, </a:t>
            </a:r>
            <a:r>
              <a:rPr lang="en-US" altLang="ja-JP" sz="4000" dirty="0">
                <a:solidFill>
                  <a:srgbClr val="0000FF"/>
                </a:solidFill>
                <a:latin typeface="Consolas" panose="020B0609020204030204" pitchFamily="49" charset="0"/>
              </a:rPr>
              <a:t>last</a:t>
            </a:r>
            <a:r>
              <a:rPr lang="en-US" altLang="ja-JP" sz="4000" dirty="0">
                <a:solidFill>
                  <a:srgbClr val="000000"/>
                </a:solidFill>
                <a:latin typeface="Consolas" panose="020B0609020204030204" pitchFamily="49" charset="0"/>
              </a:rPr>
              <a:t>); </a:t>
            </a:r>
            <a:r>
              <a:rPr lang="en-US" altLang="ja-JP" sz="4000" dirty="0">
                <a:solidFill>
                  <a:srgbClr val="000000"/>
                </a:solidFill>
              </a:rPr>
              <a:t>[first, last)</a:t>
            </a:r>
            <a:r>
              <a:rPr lang="ja-JP" altLang="en-US" sz="4000" dirty="0">
                <a:solidFill>
                  <a:srgbClr val="000000"/>
                </a:solidFill>
              </a:rPr>
              <a:t>内</a:t>
            </a:r>
            <a:endParaRPr lang="en-US" altLang="ja-JP" sz="4000" dirty="0">
              <a:solidFill>
                <a:srgbClr val="000000"/>
              </a:solidFill>
              <a:latin typeface="Consolas" panose="020B0609020204030204" pitchFamily="49" charset="0"/>
            </a:endParaRPr>
          </a:p>
          <a:p>
            <a:endParaRPr lang="en-US" altLang="ja-JP" sz="4000" dirty="0">
              <a:solidFill>
                <a:srgbClr val="000000"/>
              </a:solidFill>
              <a:latin typeface="Consolas" panose="020B0609020204030204" pitchFamily="49" charset="0"/>
            </a:endParaRPr>
          </a:p>
          <a:p>
            <a:r>
              <a:rPr lang="ja-JP" altLang="en-US" sz="4000" dirty="0">
                <a:solidFill>
                  <a:srgbClr val="000000"/>
                </a:solidFill>
                <a:latin typeface="Consolas" panose="020B0609020204030204" pitchFamily="49" charset="0"/>
              </a:rPr>
              <a:t>例</a:t>
            </a:r>
            <a:r>
              <a:rPr lang="en-US" altLang="ja-JP" sz="4000" dirty="0">
                <a:solidFill>
                  <a:srgbClr val="000000"/>
                </a:solidFill>
                <a:latin typeface="Consolas" panose="020B0609020204030204" pitchFamily="49" charset="0"/>
              </a:rPr>
              <a:t>: reverse(</a:t>
            </a:r>
            <a:r>
              <a:rPr lang="en-US" altLang="ja-JP" sz="4000" dirty="0" err="1">
                <a:solidFill>
                  <a:srgbClr val="000000"/>
                </a:solidFill>
                <a:latin typeface="Consolas" panose="020B0609020204030204" pitchFamily="49" charset="0"/>
              </a:rPr>
              <a:t>v.begin</a:t>
            </a:r>
            <a:r>
              <a:rPr lang="en-US" altLang="ja-JP" sz="4000" dirty="0">
                <a:solidFill>
                  <a:srgbClr val="000000"/>
                </a:solidFill>
                <a:latin typeface="Consolas" panose="020B0609020204030204" pitchFamily="49" charset="0"/>
              </a:rPr>
              <a:t>(), </a:t>
            </a:r>
            <a:r>
              <a:rPr lang="en-US" altLang="ja-JP" sz="4000" dirty="0" err="1">
                <a:solidFill>
                  <a:srgbClr val="000000"/>
                </a:solidFill>
                <a:latin typeface="Consolas" panose="020B0609020204030204" pitchFamily="49" charset="0"/>
              </a:rPr>
              <a:t>v.end</a:t>
            </a:r>
            <a:r>
              <a:rPr lang="en-US" altLang="ja-JP" sz="4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534640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8821DA-8BDD-43EB-B2A8-62C16FF0BA65}"/>
              </a:ext>
            </a:extLst>
          </p:cNvPr>
          <p:cNvSpPr>
            <a:spLocks noGrp="1"/>
          </p:cNvSpPr>
          <p:nvPr>
            <p:ph type="title"/>
          </p:nvPr>
        </p:nvSpPr>
        <p:spPr/>
        <p:txBody>
          <a:bodyPr/>
          <a:lstStyle/>
          <a:p>
            <a:r>
              <a:rPr kumimoji="1" lang="en-US" altLang="ja-JP" dirty="0"/>
              <a:t>std::pair</a:t>
            </a:r>
            <a:endParaRPr kumimoji="1" lang="ja-JP" altLang="en-US" dirty="0"/>
          </a:p>
        </p:txBody>
      </p:sp>
      <p:sp>
        <p:nvSpPr>
          <p:cNvPr id="3" name="テキスト プレースホルダー 2">
            <a:extLst>
              <a:ext uri="{FF2B5EF4-FFF2-40B4-BE49-F238E27FC236}">
                <a16:creationId xmlns:a16="http://schemas.microsoft.com/office/drawing/2014/main" id="{89EA159A-6E72-4984-BC44-08F358C7F96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26736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37366E4-C49E-4187-915E-E45FCF362AB9}"/>
              </a:ext>
            </a:extLst>
          </p:cNvPr>
          <p:cNvSpPr/>
          <p:nvPr/>
        </p:nvSpPr>
        <p:spPr>
          <a:xfrm>
            <a:off x="502508" y="58846"/>
            <a:ext cx="6096000" cy="6740307"/>
          </a:xfrm>
          <a:prstGeom prst="rect">
            <a:avLst/>
          </a:prstGeom>
        </p:spPr>
        <p:txBody>
          <a:bodyPr>
            <a:spAutoFit/>
          </a:bodyPr>
          <a:lstStyle/>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&lt;iostream&gt;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&lt;string&gt;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&lt;algorithm&gt;</a:t>
            </a:r>
            <a:endParaRPr lang="en-US" altLang="ja-JP" dirty="0">
              <a:solidFill>
                <a:srgbClr val="000000"/>
              </a:solidFill>
              <a:latin typeface="Consolas" panose="020B0609020204030204" pitchFamily="49" charset="0"/>
            </a:endParaRPr>
          </a:p>
          <a:p>
            <a:r>
              <a:rPr lang="en-US" altLang="ja-JP" dirty="0">
                <a:solidFill>
                  <a:srgbClr val="0000FF"/>
                </a:solidFill>
                <a:latin typeface="Consolas" panose="020B0609020204030204" pitchFamily="49" charset="0"/>
              </a:rPr>
              <a:t>#include </a:t>
            </a:r>
            <a:r>
              <a:rPr lang="en-US" altLang="ja-JP" dirty="0">
                <a:solidFill>
                  <a:srgbClr val="A31515"/>
                </a:solidFill>
                <a:latin typeface="Consolas" panose="020B0609020204030204" pitchFamily="49" charset="0"/>
              </a:rPr>
              <a:t>&lt;vector&gt;</a:t>
            </a:r>
            <a:endParaRPr lang="en-US" altLang="ja-JP" dirty="0">
              <a:solidFill>
                <a:srgbClr val="000000"/>
              </a:solidFill>
              <a:latin typeface="Consolas" panose="020B0609020204030204" pitchFamily="49" charset="0"/>
            </a:endParaRP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using</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namespace</a:t>
            </a:r>
            <a:r>
              <a:rPr lang="en-US" altLang="ja-JP" dirty="0">
                <a:solidFill>
                  <a:srgbClr val="000000"/>
                </a:solidFill>
                <a:latin typeface="Consolas" panose="020B0609020204030204" pitchFamily="49" charset="0"/>
              </a:rPr>
              <a:t> std;</a:t>
            </a:r>
          </a:p>
          <a:p>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main()</a:t>
            </a:r>
          </a:p>
          <a:p>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vector&lt;</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&gt; v = {</a:t>
            </a:r>
            <a:r>
              <a:rPr lang="en-US" altLang="ja-JP" dirty="0">
                <a:solidFill>
                  <a:srgbClr val="09885A"/>
                </a:solidFill>
                <a:latin typeface="Consolas" panose="020B0609020204030204" pitchFamily="49" charset="0"/>
              </a:rPr>
              <a:t>1</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3</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2</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4</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5</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string str = </a:t>
            </a:r>
            <a:r>
              <a:rPr lang="en-US" altLang="ja-JP" dirty="0">
                <a:solidFill>
                  <a:srgbClr val="A31515"/>
                </a:solidFill>
                <a:latin typeface="Consolas" panose="020B0609020204030204" pitchFamily="49" charset="0"/>
              </a:rPr>
              <a:t>"Hello, World!"</a:t>
            </a:r>
            <a:r>
              <a:rPr lang="en-US" altLang="ja-JP" dirty="0">
                <a:solidFill>
                  <a:srgbClr val="000000"/>
                </a:solidFill>
                <a:latin typeface="Consolas" panose="020B0609020204030204" pitchFamily="49" charset="0"/>
              </a:rPr>
              <a:t>;</a:t>
            </a:r>
          </a:p>
          <a:p>
            <a:pPr lvl="1"/>
            <a:br>
              <a:rPr lang="en-US" altLang="ja-JP" dirty="0">
                <a:solidFill>
                  <a:srgbClr val="000000"/>
                </a:solidFill>
                <a:latin typeface="Consolas" panose="020B0609020204030204" pitchFamily="49" charset="0"/>
              </a:rPr>
            </a:br>
            <a:r>
              <a:rPr lang="en-US" altLang="ja-JP" dirty="0">
                <a:solidFill>
                  <a:srgbClr val="000000"/>
                </a:solidFill>
                <a:latin typeface="Consolas" panose="020B0609020204030204" pitchFamily="49" charset="0"/>
              </a:rPr>
              <a:t>reverse(</a:t>
            </a:r>
            <a:r>
              <a:rPr lang="en-US" altLang="ja-JP" dirty="0" err="1">
                <a:solidFill>
                  <a:srgbClr val="000000"/>
                </a:solidFill>
                <a:latin typeface="Consolas" panose="020B0609020204030204" pitchFamily="49" charset="0"/>
              </a:rPr>
              <a:t>v.begin</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v.end</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reverse(</a:t>
            </a:r>
            <a:r>
              <a:rPr lang="en-US" altLang="ja-JP" dirty="0" err="1">
                <a:solidFill>
                  <a:srgbClr val="000000"/>
                </a:solidFill>
                <a:latin typeface="Consolas" panose="020B0609020204030204" pitchFamily="49" charset="0"/>
              </a:rPr>
              <a:t>str.begin</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str.end</a:t>
            </a:r>
            <a:r>
              <a:rPr lang="en-US" altLang="ja-JP" dirty="0">
                <a:solidFill>
                  <a:srgbClr val="000000"/>
                </a:solidFill>
                <a:latin typeface="Consolas" panose="020B0609020204030204" pitchFamily="49" charset="0"/>
              </a:rPr>
              <a:t>());</a:t>
            </a:r>
          </a:p>
          <a:p>
            <a:pPr lvl="1"/>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for</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 </a:t>
            </a:r>
            <a:r>
              <a:rPr lang="en-US" altLang="ja-JP" dirty="0" err="1">
                <a:solidFill>
                  <a:srgbClr val="000000"/>
                </a:solidFill>
                <a:latin typeface="Consolas" panose="020B0609020204030204" pitchFamily="49" charset="0"/>
              </a:rPr>
              <a:t>v.size</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a:t>
            </a:r>
          </a:p>
          <a:p>
            <a:pPr lvl="2"/>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v[</a:t>
            </a:r>
            <a:r>
              <a:rPr lang="en-US" altLang="ja-JP" dirty="0" err="1">
                <a:solidFill>
                  <a:srgbClr val="000000"/>
                </a:solidFill>
                <a:latin typeface="Consolas" panose="020B0609020204030204" pitchFamily="49" charset="0"/>
              </a:rPr>
              <a:t>i</a:t>
            </a:r>
            <a:r>
              <a:rPr lang="en-US" altLang="ja-JP" dirty="0">
                <a:solidFill>
                  <a:srgbClr val="000000"/>
                </a:solidFill>
                <a:latin typeface="Consolas" panose="020B0609020204030204" pitchFamily="49" charset="0"/>
              </a:rPr>
              <a:t>] &lt;&lt; </a:t>
            </a:r>
            <a:r>
              <a:rPr lang="en-US" altLang="ja-JP" dirty="0">
                <a:solidFill>
                  <a:srgbClr val="A31515"/>
                </a:solidFill>
                <a:latin typeface="Consolas" panose="020B0609020204030204" pitchFamily="49" charset="0"/>
              </a:rPr>
              <a:t>' '</a:t>
            </a:r>
            <a:r>
              <a:rPr lang="en-US" altLang="ja-JP" dirty="0">
                <a:solidFill>
                  <a:srgbClr val="000000"/>
                </a:solidFill>
                <a:latin typeface="Consolas" panose="020B0609020204030204" pitchFamily="49" charset="0"/>
              </a:rPr>
              <a:t>;</a:t>
            </a:r>
          </a:p>
          <a:p>
            <a:pPr lvl="1"/>
            <a:r>
              <a:rPr lang="en-US" altLang="ja-JP" dirty="0">
                <a:solidFill>
                  <a:srgbClr val="000000"/>
                </a:solidFill>
                <a:latin typeface="Consolas" panose="020B0609020204030204" pitchFamily="49" charset="0"/>
              </a:rPr>
              <a:t>}</a:t>
            </a:r>
          </a:p>
          <a:p>
            <a:pPr lvl="1"/>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pPr lvl="1"/>
            <a:br>
              <a:rPr lang="en-US" altLang="ja-JP" dirty="0">
                <a:solidFill>
                  <a:srgbClr val="000000"/>
                </a:solidFill>
                <a:latin typeface="Consolas" panose="020B0609020204030204" pitchFamily="49" charset="0"/>
              </a:rPr>
            </a:br>
            <a:r>
              <a:rPr lang="en-US" altLang="ja-JP" dirty="0" err="1">
                <a:solidFill>
                  <a:srgbClr val="000000"/>
                </a:solidFill>
                <a:latin typeface="Consolas" panose="020B0609020204030204" pitchFamily="49" charset="0"/>
              </a:rPr>
              <a:t>cout</a:t>
            </a:r>
            <a:r>
              <a:rPr lang="en-US" altLang="ja-JP" dirty="0">
                <a:solidFill>
                  <a:srgbClr val="000000"/>
                </a:solidFill>
                <a:latin typeface="Consolas" panose="020B0609020204030204" pitchFamily="49" charset="0"/>
              </a:rPr>
              <a:t> &lt;&lt; str &lt;&lt; </a:t>
            </a:r>
            <a:r>
              <a:rPr lang="en-US" altLang="ja-JP" dirty="0" err="1">
                <a:solidFill>
                  <a:srgbClr val="000000"/>
                </a:solidFill>
                <a:latin typeface="Consolas" panose="020B0609020204030204" pitchFamily="49" charset="0"/>
              </a:rPr>
              <a:t>endl</a:t>
            </a:r>
            <a:r>
              <a:rPr lang="en-US" altLang="ja-JP" dirty="0">
                <a:solidFill>
                  <a:srgbClr val="000000"/>
                </a:solidFill>
                <a:latin typeface="Consolas" panose="020B0609020204030204" pitchFamily="49" charset="0"/>
              </a:rPr>
              <a:t>;</a:t>
            </a:r>
          </a:p>
          <a:p>
            <a:pPr lvl="1"/>
            <a:br>
              <a:rPr lang="en-US" altLang="ja-JP" dirty="0">
                <a:solidFill>
                  <a:srgbClr val="000000"/>
                </a:solidFill>
                <a:latin typeface="Consolas" panose="020B0609020204030204" pitchFamily="49" charset="0"/>
              </a:rPr>
            </a:br>
            <a:r>
              <a:rPr lang="en-US" altLang="ja-JP" dirty="0">
                <a:solidFill>
                  <a:srgbClr val="0000FF"/>
                </a:solidFill>
                <a:latin typeface="Consolas" panose="020B0609020204030204" pitchFamily="49" charset="0"/>
              </a:rPr>
              <a:t>return</a:t>
            </a:r>
            <a:r>
              <a:rPr lang="en-US" altLang="ja-JP" dirty="0">
                <a:solidFill>
                  <a:srgbClr val="000000"/>
                </a:solidFill>
                <a:latin typeface="Consolas" panose="020B0609020204030204" pitchFamily="49" charset="0"/>
              </a:rPr>
              <a:t> </a:t>
            </a:r>
            <a:r>
              <a:rPr lang="en-US" altLang="ja-JP" dirty="0">
                <a:solidFill>
                  <a:srgbClr val="09885A"/>
                </a:solidFill>
                <a:latin typeface="Consolas" panose="020B0609020204030204" pitchFamily="49" charset="0"/>
              </a:rPr>
              <a:t>0</a:t>
            </a:r>
            <a:r>
              <a:rPr lang="en-US" altLang="ja-JP" dirty="0">
                <a:solidFill>
                  <a:srgbClr val="000000"/>
                </a:solidFill>
                <a:latin typeface="Consolas" panose="020B0609020204030204" pitchFamily="49" charset="0"/>
              </a:rPr>
              <a:t>;</a:t>
            </a:r>
          </a:p>
          <a:p>
            <a:r>
              <a:rPr lang="en-US" altLang="ja-JP" dirty="0">
                <a:solidFill>
                  <a:srgbClr val="000000"/>
                </a:solidFill>
                <a:latin typeface="Consolas" panose="020B0609020204030204" pitchFamily="49" charset="0"/>
              </a:rPr>
              <a:t>}</a:t>
            </a:r>
          </a:p>
        </p:txBody>
      </p:sp>
      <p:graphicFrame>
        <p:nvGraphicFramePr>
          <p:cNvPr id="5" name="表 4">
            <a:extLst>
              <a:ext uri="{FF2B5EF4-FFF2-40B4-BE49-F238E27FC236}">
                <a16:creationId xmlns:a16="http://schemas.microsoft.com/office/drawing/2014/main" id="{AB468553-F5B0-48CD-8921-FA4B15257570}"/>
              </a:ext>
            </a:extLst>
          </p:cNvPr>
          <p:cNvGraphicFramePr>
            <a:graphicFrameLocks noGrp="1"/>
          </p:cNvGraphicFramePr>
          <p:nvPr>
            <p:extLst/>
          </p:nvPr>
        </p:nvGraphicFramePr>
        <p:xfrm>
          <a:off x="6598508" y="4855061"/>
          <a:ext cx="5060778" cy="1432560"/>
        </p:xfrm>
        <a:graphic>
          <a:graphicData uri="http://schemas.openxmlformats.org/drawingml/2006/table">
            <a:tbl>
              <a:tblPr firstRow="1" bandRow="1">
                <a:tableStyleId>{073A0DAA-6AF3-43AB-8588-CEC1D06C72B9}</a:tableStyleId>
              </a:tblPr>
              <a:tblGrid>
                <a:gridCol w="5060778">
                  <a:extLst>
                    <a:ext uri="{9D8B030D-6E8A-4147-A177-3AD203B41FA5}">
                      <a16:colId xmlns:a16="http://schemas.microsoft.com/office/drawing/2014/main" val="1787401475"/>
                    </a:ext>
                  </a:extLst>
                </a:gridCol>
              </a:tblGrid>
              <a:tr h="370840">
                <a:tc>
                  <a:txBody>
                    <a:bodyPr/>
                    <a:lstStyle/>
                    <a:p>
                      <a:r>
                        <a:rPr kumimoji="1" lang="en-US" altLang="ja-JP" sz="4400" dirty="0">
                          <a:latin typeface="ＭＳ Ｐゴシック" panose="020B0600070205080204" pitchFamily="50" charset="-128"/>
                          <a:ea typeface="ＭＳ Ｐゴシック" panose="020B0600070205080204" pitchFamily="50" charset="-128"/>
                        </a:rPr>
                        <a:t>5 4 2 3 1</a:t>
                      </a:r>
                    </a:p>
                    <a:p>
                      <a:r>
                        <a:rPr kumimoji="1" lang="en-US" altLang="ja-JP" sz="4400" dirty="0">
                          <a:latin typeface="ＭＳ Ｐゴシック" panose="020B0600070205080204" pitchFamily="50" charset="-128"/>
                          <a:ea typeface="ＭＳ Ｐゴシック" panose="020B0600070205080204" pitchFamily="50" charset="-128"/>
                        </a:rPr>
                        <a:t>!</a:t>
                      </a:r>
                      <a:r>
                        <a:rPr kumimoji="1" lang="en-US" altLang="ja-JP" sz="4400" dirty="0" err="1">
                          <a:latin typeface="ＭＳ Ｐゴシック" panose="020B0600070205080204" pitchFamily="50" charset="-128"/>
                          <a:ea typeface="ＭＳ Ｐゴシック" panose="020B0600070205080204" pitchFamily="50" charset="-128"/>
                        </a:rPr>
                        <a:t>dlroW</a:t>
                      </a:r>
                      <a:r>
                        <a:rPr kumimoji="1" lang="en-US" altLang="ja-JP" sz="4400" dirty="0">
                          <a:latin typeface="ＭＳ Ｐゴシック" panose="020B0600070205080204" pitchFamily="50" charset="-128"/>
                          <a:ea typeface="ＭＳ Ｐゴシック" panose="020B0600070205080204" pitchFamily="50" charset="-128"/>
                        </a:rPr>
                        <a:t> ,</a:t>
                      </a:r>
                      <a:r>
                        <a:rPr kumimoji="1" lang="en-US" altLang="ja-JP" sz="4400" dirty="0" err="1">
                          <a:latin typeface="ＭＳ Ｐゴシック" panose="020B0600070205080204" pitchFamily="50" charset="-128"/>
                          <a:ea typeface="ＭＳ Ｐゴシック" panose="020B0600070205080204" pitchFamily="50" charset="-128"/>
                        </a:rPr>
                        <a:t>olleH</a:t>
                      </a:r>
                      <a:endParaRPr kumimoji="1" lang="ja-JP" altLang="en-US" sz="44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126437597"/>
                  </a:ext>
                </a:extLst>
              </a:tr>
            </a:tbl>
          </a:graphicData>
        </a:graphic>
      </p:graphicFrame>
    </p:spTree>
    <p:extLst>
      <p:ext uri="{BB962C8B-B14F-4D97-AF65-F5344CB8AC3E}">
        <p14:creationId xmlns:p14="http://schemas.microsoft.com/office/powerpoint/2010/main" val="2677646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C8E629-7F50-4DC9-AE9A-A534E3E4EB26}"/>
              </a:ext>
            </a:extLst>
          </p:cNvPr>
          <p:cNvSpPr>
            <a:spLocks noGrp="1"/>
          </p:cNvSpPr>
          <p:nvPr>
            <p:ph type="title"/>
          </p:nvPr>
        </p:nvSpPr>
        <p:spPr/>
        <p:txBody>
          <a:bodyPr/>
          <a:lstStyle/>
          <a:p>
            <a:r>
              <a:rPr kumimoji="1" lang="en-US" altLang="ja-JP" dirty="0"/>
              <a:t>find</a:t>
            </a:r>
            <a:endParaRPr kumimoji="1" lang="ja-JP" altLang="en-US" dirty="0"/>
          </a:p>
        </p:txBody>
      </p:sp>
      <p:sp>
        <p:nvSpPr>
          <p:cNvPr id="3" name="コンテンツ プレースホルダー 2">
            <a:extLst>
              <a:ext uri="{FF2B5EF4-FFF2-40B4-BE49-F238E27FC236}">
                <a16:creationId xmlns:a16="http://schemas.microsoft.com/office/drawing/2014/main" id="{1FFE5924-37B0-463D-909E-CA28213C4B80}"/>
              </a:ext>
            </a:extLst>
          </p:cNvPr>
          <p:cNvSpPr>
            <a:spLocks noGrp="1"/>
          </p:cNvSpPr>
          <p:nvPr>
            <p:ph idx="1"/>
          </p:nvPr>
        </p:nvSpPr>
        <p:spPr/>
        <p:txBody>
          <a:bodyPr/>
          <a:lstStyle/>
          <a:p>
            <a:r>
              <a:rPr lang="ja-JP" altLang="en-US" dirty="0"/>
              <a:t>値</a:t>
            </a:r>
            <a:r>
              <a:rPr lang="en-US" altLang="ja-JP" dirty="0"/>
              <a:t>a</a:t>
            </a:r>
            <a:r>
              <a:rPr lang="ja-JP" altLang="en-US" dirty="0"/>
              <a:t>の場所をイテレータとして返す</a:t>
            </a:r>
            <a:br>
              <a:rPr lang="en-US" altLang="ja-JP" dirty="0"/>
            </a:br>
            <a:r>
              <a:rPr lang="en-US" altLang="ja-JP" dirty="0"/>
              <a:t>a</a:t>
            </a:r>
            <a:r>
              <a:rPr lang="ja-JP" altLang="en-US" dirty="0"/>
              <a:t>が存在しなければ、</a:t>
            </a:r>
            <a:r>
              <a:rPr lang="en-US" altLang="ja-JP" dirty="0"/>
              <a:t>last</a:t>
            </a:r>
            <a:r>
              <a:rPr lang="ja-JP" altLang="en-US" dirty="0"/>
              <a:t>を返す</a:t>
            </a:r>
            <a:endParaRPr lang="en-US" altLang="ja-JP" dirty="0"/>
          </a:p>
        </p:txBody>
      </p:sp>
      <p:sp>
        <p:nvSpPr>
          <p:cNvPr id="4" name="正方形/長方形 3">
            <a:extLst>
              <a:ext uri="{FF2B5EF4-FFF2-40B4-BE49-F238E27FC236}">
                <a16:creationId xmlns:a16="http://schemas.microsoft.com/office/drawing/2014/main" id="{BEB92E80-7268-42E6-8A7E-C6959ECBC641}"/>
              </a:ext>
            </a:extLst>
          </p:cNvPr>
          <p:cNvSpPr/>
          <p:nvPr/>
        </p:nvSpPr>
        <p:spPr>
          <a:xfrm>
            <a:off x="1614616" y="2721114"/>
            <a:ext cx="10116065" cy="1938992"/>
          </a:xfrm>
          <a:prstGeom prst="rect">
            <a:avLst/>
          </a:prstGeom>
        </p:spPr>
        <p:txBody>
          <a:bodyPr wrap="square">
            <a:spAutoFit/>
          </a:bodyPr>
          <a:lstStyle/>
          <a:p>
            <a:r>
              <a:rPr lang="en-US" altLang="ja-JP" sz="4000" dirty="0">
                <a:solidFill>
                  <a:srgbClr val="000000"/>
                </a:solidFill>
                <a:latin typeface="Consolas" panose="020B0609020204030204" pitchFamily="49" charset="0"/>
              </a:rPr>
              <a:t>find(</a:t>
            </a:r>
            <a:r>
              <a:rPr lang="en-US" altLang="ja-JP" sz="4000" dirty="0">
                <a:solidFill>
                  <a:srgbClr val="0000FF"/>
                </a:solidFill>
                <a:latin typeface="Consolas" panose="020B0609020204030204" pitchFamily="49" charset="0"/>
              </a:rPr>
              <a:t>first</a:t>
            </a:r>
            <a:r>
              <a:rPr lang="en-US" altLang="ja-JP" sz="4000" dirty="0">
                <a:solidFill>
                  <a:srgbClr val="000000"/>
                </a:solidFill>
                <a:latin typeface="Consolas" panose="020B0609020204030204" pitchFamily="49" charset="0"/>
              </a:rPr>
              <a:t>, </a:t>
            </a:r>
            <a:r>
              <a:rPr lang="en-US" altLang="ja-JP" sz="4000" dirty="0">
                <a:solidFill>
                  <a:srgbClr val="0000FF"/>
                </a:solidFill>
                <a:latin typeface="Consolas" panose="020B0609020204030204" pitchFamily="49" charset="0"/>
              </a:rPr>
              <a:t>last</a:t>
            </a:r>
            <a:r>
              <a:rPr lang="en-US" altLang="ja-JP" sz="4000" dirty="0">
                <a:solidFill>
                  <a:srgbClr val="000000"/>
                </a:solidFill>
                <a:latin typeface="Consolas" panose="020B0609020204030204" pitchFamily="49" charset="0"/>
              </a:rPr>
              <a:t>,</a:t>
            </a:r>
            <a:r>
              <a:rPr lang="en-US" altLang="ja-JP" sz="4000" dirty="0">
                <a:solidFill>
                  <a:srgbClr val="0000FF"/>
                </a:solidFill>
                <a:latin typeface="Consolas" panose="020B0609020204030204" pitchFamily="49" charset="0"/>
              </a:rPr>
              <a:t> a</a:t>
            </a:r>
            <a:r>
              <a:rPr lang="en-US" altLang="ja-JP" sz="4000" dirty="0">
                <a:solidFill>
                  <a:srgbClr val="000000"/>
                </a:solidFill>
                <a:latin typeface="Consolas" panose="020B0609020204030204" pitchFamily="49" charset="0"/>
              </a:rPr>
              <a:t>); </a:t>
            </a:r>
            <a:r>
              <a:rPr lang="en-US" altLang="ja-JP" sz="4000" dirty="0">
                <a:solidFill>
                  <a:srgbClr val="000000"/>
                </a:solidFill>
              </a:rPr>
              <a:t>[first, last)</a:t>
            </a:r>
            <a:r>
              <a:rPr lang="ja-JP" altLang="en-US" sz="4000" dirty="0">
                <a:solidFill>
                  <a:srgbClr val="000000"/>
                </a:solidFill>
              </a:rPr>
              <a:t>内</a:t>
            </a:r>
            <a:endParaRPr lang="en-US" altLang="ja-JP" sz="4000" dirty="0">
              <a:solidFill>
                <a:srgbClr val="000000"/>
              </a:solidFill>
              <a:latin typeface="Consolas" panose="020B0609020204030204" pitchFamily="49" charset="0"/>
            </a:endParaRPr>
          </a:p>
          <a:p>
            <a:endParaRPr lang="en-US" altLang="ja-JP" sz="4000" dirty="0">
              <a:solidFill>
                <a:srgbClr val="000000"/>
              </a:solidFill>
              <a:latin typeface="Consolas" panose="020B0609020204030204" pitchFamily="49" charset="0"/>
            </a:endParaRPr>
          </a:p>
          <a:p>
            <a:r>
              <a:rPr lang="ja-JP" altLang="en-US" sz="4000" dirty="0">
                <a:solidFill>
                  <a:srgbClr val="000000"/>
                </a:solidFill>
                <a:latin typeface="Consolas" panose="020B0609020204030204" pitchFamily="49" charset="0"/>
              </a:rPr>
              <a:t>例</a:t>
            </a:r>
            <a:r>
              <a:rPr lang="en-US" altLang="ja-JP" sz="4000" dirty="0">
                <a:solidFill>
                  <a:srgbClr val="000000"/>
                </a:solidFill>
                <a:latin typeface="Consolas" panose="020B0609020204030204" pitchFamily="49" charset="0"/>
              </a:rPr>
              <a:t>: find(</a:t>
            </a:r>
            <a:r>
              <a:rPr lang="en-US" altLang="ja-JP" sz="4000" dirty="0" err="1">
                <a:solidFill>
                  <a:srgbClr val="000000"/>
                </a:solidFill>
                <a:latin typeface="Consolas" panose="020B0609020204030204" pitchFamily="49" charset="0"/>
              </a:rPr>
              <a:t>v.begin</a:t>
            </a:r>
            <a:r>
              <a:rPr lang="en-US" altLang="ja-JP" sz="4000" dirty="0">
                <a:solidFill>
                  <a:srgbClr val="000000"/>
                </a:solidFill>
                <a:latin typeface="Consolas" panose="020B0609020204030204" pitchFamily="49" charset="0"/>
              </a:rPr>
              <a:t>(), </a:t>
            </a:r>
            <a:r>
              <a:rPr lang="en-US" altLang="ja-JP" sz="4000" dirty="0" err="1">
                <a:solidFill>
                  <a:srgbClr val="000000"/>
                </a:solidFill>
                <a:latin typeface="Consolas" panose="020B0609020204030204" pitchFamily="49" charset="0"/>
              </a:rPr>
              <a:t>v.end</a:t>
            </a:r>
            <a:r>
              <a:rPr lang="en-US" altLang="ja-JP" sz="4000" dirty="0">
                <a:solidFill>
                  <a:srgbClr val="000000"/>
                </a:solidFill>
                <a:latin typeface="Consolas" panose="020B0609020204030204" pitchFamily="49" charset="0"/>
              </a:rPr>
              <a:t>(), a);</a:t>
            </a:r>
          </a:p>
        </p:txBody>
      </p:sp>
    </p:spTree>
    <p:extLst>
      <p:ext uri="{BB962C8B-B14F-4D97-AF65-F5344CB8AC3E}">
        <p14:creationId xmlns:p14="http://schemas.microsoft.com/office/powerpoint/2010/main" val="792472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268CD6D-EFD9-48F7-BD8E-6BC6869582B1}"/>
              </a:ext>
            </a:extLst>
          </p:cNvPr>
          <p:cNvSpPr/>
          <p:nvPr/>
        </p:nvSpPr>
        <p:spPr>
          <a:xfrm>
            <a:off x="502508" y="766732"/>
            <a:ext cx="7026876" cy="5324535"/>
          </a:xfrm>
          <a:prstGeom prst="rect">
            <a:avLst/>
          </a:prstGeom>
        </p:spPr>
        <p:txBody>
          <a:bodyPr wrap="square">
            <a:spAutoFit/>
          </a:bodyPr>
          <a:lstStyle/>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&lt;iostream&gt;</a:t>
            </a:r>
            <a:endParaRPr lang="en-US" altLang="ja-JP" sz="2000" dirty="0">
              <a:solidFill>
                <a:srgbClr val="000000"/>
              </a:solidFill>
              <a:latin typeface="Consolas" panose="020B0609020204030204" pitchFamily="49" charset="0"/>
            </a:endParaRPr>
          </a:p>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&lt;vector&gt;</a:t>
            </a:r>
            <a:endParaRPr lang="en-US" altLang="ja-JP" sz="2000" dirty="0">
              <a:solidFill>
                <a:srgbClr val="000000"/>
              </a:solidFill>
              <a:latin typeface="Consolas" panose="020B0609020204030204" pitchFamily="49" charset="0"/>
            </a:endParaRPr>
          </a:p>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&lt;algorithm&gt;</a:t>
            </a:r>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using</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namespace</a:t>
            </a:r>
            <a:r>
              <a:rPr lang="en-US" altLang="ja-JP" sz="2000" dirty="0">
                <a:solidFill>
                  <a:srgbClr val="000000"/>
                </a:solidFill>
                <a:latin typeface="Consolas" panose="020B0609020204030204" pitchFamily="49" charset="0"/>
              </a:rPr>
              <a:t> std;</a:t>
            </a:r>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main()</a:t>
            </a:r>
          </a:p>
          <a:p>
            <a:r>
              <a:rPr lang="en-US" altLang="ja-JP" sz="2000" dirty="0">
                <a:solidFill>
                  <a:srgbClr val="000000"/>
                </a:solidFill>
                <a:latin typeface="Consolas" panose="020B0609020204030204" pitchFamily="49" charset="0"/>
              </a:rPr>
              <a:t>{</a:t>
            </a:r>
          </a:p>
          <a:p>
            <a:pPr lvl="1"/>
            <a:r>
              <a:rPr lang="en-US" altLang="ja-JP" sz="2000" dirty="0">
                <a:solidFill>
                  <a:srgbClr val="000000"/>
                </a:solidFill>
                <a:latin typeface="Consolas" panose="020B0609020204030204" pitchFamily="49" charset="0"/>
              </a:rPr>
              <a:t>vector&lt;</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&gt; v;</a:t>
            </a:r>
          </a:p>
          <a:p>
            <a:pPr lvl="1"/>
            <a:r>
              <a:rPr lang="en-US" altLang="ja-JP" sz="2000" dirty="0" err="1">
                <a:solidFill>
                  <a:srgbClr val="000000"/>
                </a:solidFill>
                <a:latin typeface="Consolas" panose="020B0609020204030204" pitchFamily="49" charset="0"/>
              </a:rPr>
              <a:t>v.push_back</a:t>
            </a:r>
            <a:r>
              <a:rPr lang="en-US" altLang="ja-JP" sz="2000" dirty="0">
                <a:solidFill>
                  <a:srgbClr val="000000"/>
                </a:solidFill>
                <a:latin typeface="Consolas" panose="020B0609020204030204" pitchFamily="49" charset="0"/>
              </a:rPr>
              <a:t>(</a:t>
            </a:r>
            <a:r>
              <a:rPr lang="en-US" altLang="ja-JP" sz="2000" dirty="0">
                <a:solidFill>
                  <a:srgbClr val="09885A"/>
                </a:solidFill>
                <a:latin typeface="Consolas" panose="020B0609020204030204" pitchFamily="49" charset="0"/>
              </a:rPr>
              <a:t>12</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v.push_back</a:t>
            </a:r>
            <a:r>
              <a:rPr lang="en-US" altLang="ja-JP" sz="2000" dirty="0">
                <a:solidFill>
                  <a:srgbClr val="000000"/>
                </a:solidFill>
                <a:latin typeface="Consolas" panose="020B0609020204030204" pitchFamily="49" charset="0"/>
              </a:rPr>
              <a:t>(</a:t>
            </a:r>
            <a:r>
              <a:rPr lang="en-US" altLang="ja-JP" sz="2000" dirty="0">
                <a:solidFill>
                  <a:srgbClr val="09885A"/>
                </a:solidFill>
                <a:latin typeface="Consolas" panose="020B0609020204030204" pitchFamily="49" charset="0"/>
              </a:rPr>
              <a:t>24</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v.push_back</a:t>
            </a:r>
            <a:r>
              <a:rPr lang="en-US" altLang="ja-JP" sz="2000" dirty="0">
                <a:solidFill>
                  <a:srgbClr val="000000"/>
                </a:solidFill>
                <a:latin typeface="Consolas" panose="020B0609020204030204" pitchFamily="49" charset="0"/>
              </a:rPr>
              <a:t>(</a:t>
            </a:r>
            <a:r>
              <a:rPr lang="en-US" altLang="ja-JP" sz="2000" dirty="0">
                <a:solidFill>
                  <a:srgbClr val="09885A"/>
                </a:solidFill>
                <a:latin typeface="Consolas" panose="020B0609020204030204" pitchFamily="49" charset="0"/>
              </a:rPr>
              <a:t>1243</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v.push_back</a:t>
            </a:r>
            <a:r>
              <a:rPr lang="en-US" altLang="ja-JP" sz="2000" dirty="0">
                <a:solidFill>
                  <a:srgbClr val="000000"/>
                </a:solidFill>
                <a:latin typeface="Consolas" panose="020B0609020204030204" pitchFamily="49" charset="0"/>
              </a:rPr>
              <a:t>(</a:t>
            </a:r>
            <a:r>
              <a:rPr lang="en-US" altLang="ja-JP" sz="2000" dirty="0">
                <a:solidFill>
                  <a:srgbClr val="09885A"/>
                </a:solidFill>
                <a:latin typeface="Consolas" panose="020B0609020204030204" pitchFamily="49" charset="0"/>
              </a:rPr>
              <a:t>3</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v.push_back</a:t>
            </a:r>
            <a:r>
              <a:rPr lang="en-US" altLang="ja-JP" sz="2000" dirty="0">
                <a:solidFill>
                  <a:srgbClr val="000000"/>
                </a:solidFill>
                <a:latin typeface="Consolas" panose="020B0609020204030204" pitchFamily="49" charset="0"/>
              </a:rPr>
              <a:t>(-</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auto</a:t>
            </a:r>
            <a:r>
              <a:rPr lang="en-US" altLang="ja-JP" sz="2000" dirty="0">
                <a:solidFill>
                  <a:srgbClr val="000000"/>
                </a:solidFill>
                <a:latin typeface="Consolas" panose="020B0609020204030204" pitchFamily="49" charset="0"/>
              </a:rPr>
              <a:t> res1 = find(</a:t>
            </a:r>
            <a:r>
              <a:rPr lang="en-US" altLang="ja-JP" sz="2000" dirty="0" err="1">
                <a:solidFill>
                  <a:srgbClr val="000000"/>
                </a:solidFill>
                <a:latin typeface="Consolas" panose="020B0609020204030204" pitchFamily="49" charset="0"/>
              </a:rPr>
              <a:t>v.begin</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v.end</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1243</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auto</a:t>
            </a:r>
            <a:r>
              <a:rPr lang="en-US" altLang="ja-JP" sz="2000" dirty="0">
                <a:solidFill>
                  <a:srgbClr val="000000"/>
                </a:solidFill>
                <a:latin typeface="Consolas" panose="020B0609020204030204" pitchFamily="49" charset="0"/>
              </a:rPr>
              <a:t> res2 = find(</a:t>
            </a:r>
            <a:r>
              <a:rPr lang="en-US" altLang="ja-JP" sz="2000" dirty="0" err="1">
                <a:solidFill>
                  <a:srgbClr val="000000"/>
                </a:solidFill>
                <a:latin typeface="Consolas" panose="020B0609020204030204" pitchFamily="49" charset="0"/>
              </a:rPr>
              <a:t>v.begin</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v.end</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456</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endParaRPr lang="en-US" altLang="ja-JP" sz="2000" dirty="0">
              <a:solidFill>
                <a:srgbClr val="000000"/>
              </a:solidFill>
              <a:latin typeface="Consolas" panose="020B0609020204030204" pitchFamily="49" charset="0"/>
            </a:endParaRPr>
          </a:p>
        </p:txBody>
      </p:sp>
      <p:sp>
        <p:nvSpPr>
          <p:cNvPr id="5" name="正方形/長方形 4">
            <a:extLst>
              <a:ext uri="{FF2B5EF4-FFF2-40B4-BE49-F238E27FC236}">
                <a16:creationId xmlns:a16="http://schemas.microsoft.com/office/drawing/2014/main" id="{5A2671E9-2AB8-4D11-A0B6-4DD631E3FA23}"/>
              </a:ext>
            </a:extLst>
          </p:cNvPr>
          <p:cNvSpPr/>
          <p:nvPr/>
        </p:nvSpPr>
        <p:spPr>
          <a:xfrm>
            <a:off x="6096000" y="766732"/>
            <a:ext cx="6096000" cy="3785652"/>
          </a:xfrm>
          <a:prstGeom prst="rect">
            <a:avLst/>
          </a:prstGeom>
        </p:spPr>
        <p:txBody>
          <a:bodyPr>
            <a:spAutoFit/>
          </a:bodyPr>
          <a:lstStyle/>
          <a:p>
            <a:pPr lvl="1"/>
            <a:r>
              <a:rPr lang="en-US" altLang="ja-JP" sz="2000" dirty="0">
                <a:solidFill>
                  <a:srgbClr val="0000FF"/>
                </a:solidFill>
                <a:latin typeface="Consolas" panose="020B0609020204030204" pitchFamily="49" charset="0"/>
              </a:rPr>
              <a:t>if</a:t>
            </a:r>
            <a:r>
              <a:rPr lang="en-US" altLang="ja-JP" sz="2000" dirty="0">
                <a:solidFill>
                  <a:srgbClr val="000000"/>
                </a:solidFill>
                <a:latin typeface="Consolas" panose="020B0609020204030204" pitchFamily="49" charset="0"/>
              </a:rPr>
              <a:t> (res1 != </a:t>
            </a:r>
            <a:r>
              <a:rPr lang="en-US" altLang="ja-JP" sz="2000" dirty="0" err="1">
                <a:solidFill>
                  <a:srgbClr val="000000"/>
                </a:solidFill>
                <a:latin typeface="Consolas" panose="020B0609020204030204" pitchFamily="49" charset="0"/>
              </a:rPr>
              <a:t>v.end</a:t>
            </a:r>
            <a:r>
              <a:rPr lang="en-US" altLang="ja-JP" sz="2000" dirty="0">
                <a:solidFill>
                  <a:srgbClr val="000000"/>
                </a:solidFill>
                <a:latin typeface="Consolas" panose="020B0609020204030204" pitchFamily="49" charset="0"/>
              </a:rPr>
              <a:t>())</a:t>
            </a:r>
          </a:p>
          <a:p>
            <a:pPr lvl="2"/>
            <a:r>
              <a:rPr lang="en-US" altLang="ja-JP" sz="2000" dirty="0" err="1">
                <a:solidFill>
                  <a:srgbClr val="000000"/>
                </a:solidFill>
                <a:latin typeface="Consolas" panose="020B0609020204030204" pitchFamily="49" charset="0"/>
              </a:rPr>
              <a:t>cout</a:t>
            </a:r>
            <a:r>
              <a:rPr lang="en-US" altLang="ja-JP" sz="2000" dirty="0">
                <a:solidFill>
                  <a:srgbClr val="000000"/>
                </a:solidFill>
                <a:latin typeface="Consolas" panose="020B0609020204030204" pitchFamily="49" charset="0"/>
              </a:rPr>
              <a:t> &lt;&lt; res1 - </a:t>
            </a:r>
            <a:r>
              <a:rPr lang="en-US" altLang="ja-JP" sz="2000" dirty="0" err="1">
                <a:solidFill>
                  <a:srgbClr val="000000"/>
                </a:solidFill>
                <a:latin typeface="Consolas" panose="020B0609020204030204" pitchFamily="49" charset="0"/>
              </a:rPr>
              <a:t>v.begin</a:t>
            </a:r>
            <a:r>
              <a:rPr lang="en-US" altLang="ja-JP" sz="2000" dirty="0">
                <a:solidFill>
                  <a:srgbClr val="000000"/>
                </a:solidFill>
                <a:latin typeface="Consolas" panose="020B0609020204030204" pitchFamily="49" charset="0"/>
              </a:rPr>
              <a:t>() &lt;&lt; </a:t>
            </a:r>
            <a:r>
              <a:rPr lang="en-US" altLang="ja-JP" sz="2000" dirty="0" err="1">
                <a:solidFill>
                  <a:srgbClr val="000000"/>
                </a:solidFill>
                <a:latin typeface="Consolas" panose="020B0609020204030204" pitchFamily="49" charset="0"/>
              </a:rPr>
              <a:t>endl</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else</a:t>
            </a:r>
            <a:r>
              <a:rPr lang="en-US" altLang="ja-JP" sz="2000" dirty="0">
                <a:solidFill>
                  <a:srgbClr val="000000"/>
                </a:solidFill>
                <a:latin typeface="Consolas" panose="020B0609020204030204" pitchFamily="49" charset="0"/>
              </a:rPr>
              <a:t> </a:t>
            </a:r>
          </a:p>
          <a:p>
            <a:pPr lvl="2"/>
            <a:r>
              <a:rPr lang="en-US" altLang="ja-JP" sz="2000" dirty="0" err="1">
                <a:solidFill>
                  <a:srgbClr val="000000"/>
                </a:solidFill>
                <a:latin typeface="Consolas" panose="020B0609020204030204" pitchFamily="49" charset="0"/>
              </a:rPr>
              <a:t>cout</a:t>
            </a:r>
            <a:r>
              <a:rPr lang="en-US" altLang="ja-JP" sz="2000" dirty="0">
                <a:solidFill>
                  <a:srgbClr val="000000"/>
                </a:solidFill>
                <a:latin typeface="Consolas" panose="020B0609020204030204" pitchFamily="49" charset="0"/>
              </a:rPr>
              <a:t> &lt;&lt; </a:t>
            </a:r>
            <a:r>
              <a:rPr lang="en-US" altLang="ja-JP" sz="2000" dirty="0">
                <a:solidFill>
                  <a:srgbClr val="A31515"/>
                </a:solidFill>
                <a:latin typeface="Consolas" panose="020B0609020204030204" pitchFamily="49" charset="0"/>
              </a:rPr>
              <a:t>"Not Found."</a:t>
            </a:r>
            <a:r>
              <a:rPr lang="en-US" altLang="ja-JP" sz="2000" dirty="0">
                <a:solidFill>
                  <a:srgbClr val="000000"/>
                </a:solidFill>
                <a:latin typeface="Consolas" panose="020B0609020204030204" pitchFamily="49" charset="0"/>
              </a:rPr>
              <a:t> &lt;&lt; </a:t>
            </a:r>
            <a:r>
              <a:rPr lang="en-US" altLang="ja-JP" sz="2000" dirty="0" err="1">
                <a:solidFill>
                  <a:srgbClr val="000000"/>
                </a:solidFill>
                <a:latin typeface="Consolas" panose="020B0609020204030204" pitchFamily="49" charset="0"/>
              </a:rPr>
              <a:t>endl</a:t>
            </a:r>
            <a:r>
              <a:rPr lang="en-US" altLang="ja-JP" sz="2000" dirty="0">
                <a:solidFill>
                  <a:srgbClr val="000000"/>
                </a:solidFill>
                <a:latin typeface="Consolas" panose="020B0609020204030204" pitchFamily="49" charset="0"/>
              </a:rPr>
              <a:t>;</a:t>
            </a:r>
          </a:p>
          <a:p>
            <a:pPr lvl="1"/>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if</a:t>
            </a:r>
            <a:r>
              <a:rPr lang="en-US" altLang="ja-JP" sz="2000" dirty="0">
                <a:solidFill>
                  <a:srgbClr val="000000"/>
                </a:solidFill>
                <a:latin typeface="Consolas" panose="020B0609020204030204" pitchFamily="49" charset="0"/>
              </a:rPr>
              <a:t> (res2 != </a:t>
            </a:r>
            <a:r>
              <a:rPr lang="en-US" altLang="ja-JP" sz="2000" dirty="0" err="1">
                <a:solidFill>
                  <a:srgbClr val="000000"/>
                </a:solidFill>
                <a:latin typeface="Consolas" panose="020B0609020204030204" pitchFamily="49" charset="0"/>
              </a:rPr>
              <a:t>v.end</a:t>
            </a:r>
            <a:r>
              <a:rPr lang="en-US" altLang="ja-JP" sz="2000" dirty="0">
                <a:solidFill>
                  <a:srgbClr val="000000"/>
                </a:solidFill>
                <a:latin typeface="Consolas" panose="020B0609020204030204" pitchFamily="49" charset="0"/>
              </a:rPr>
              <a:t>())</a:t>
            </a:r>
          </a:p>
          <a:p>
            <a:pPr lvl="2"/>
            <a:r>
              <a:rPr lang="en-US" altLang="ja-JP" sz="2000" dirty="0" err="1">
                <a:solidFill>
                  <a:srgbClr val="000000"/>
                </a:solidFill>
                <a:latin typeface="Consolas" panose="020B0609020204030204" pitchFamily="49" charset="0"/>
              </a:rPr>
              <a:t>cout</a:t>
            </a:r>
            <a:r>
              <a:rPr lang="en-US" altLang="ja-JP" sz="2000" dirty="0">
                <a:solidFill>
                  <a:srgbClr val="000000"/>
                </a:solidFill>
                <a:latin typeface="Consolas" panose="020B0609020204030204" pitchFamily="49" charset="0"/>
              </a:rPr>
              <a:t> &lt;&lt; res2 - </a:t>
            </a:r>
            <a:r>
              <a:rPr lang="en-US" altLang="ja-JP" sz="2000" dirty="0" err="1">
                <a:solidFill>
                  <a:srgbClr val="000000"/>
                </a:solidFill>
                <a:latin typeface="Consolas" panose="020B0609020204030204" pitchFamily="49" charset="0"/>
              </a:rPr>
              <a:t>v.begin</a:t>
            </a:r>
            <a:r>
              <a:rPr lang="en-US" altLang="ja-JP" sz="2000" dirty="0">
                <a:solidFill>
                  <a:srgbClr val="000000"/>
                </a:solidFill>
                <a:latin typeface="Consolas" panose="020B0609020204030204" pitchFamily="49" charset="0"/>
              </a:rPr>
              <a:t>() &lt;&lt; </a:t>
            </a:r>
            <a:r>
              <a:rPr lang="en-US" altLang="ja-JP" sz="2000" dirty="0" err="1">
                <a:solidFill>
                  <a:srgbClr val="000000"/>
                </a:solidFill>
                <a:latin typeface="Consolas" panose="020B0609020204030204" pitchFamily="49" charset="0"/>
              </a:rPr>
              <a:t>endl</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else</a:t>
            </a:r>
            <a:endParaRPr lang="en-US" altLang="ja-JP" sz="2000" dirty="0">
              <a:solidFill>
                <a:srgbClr val="000000"/>
              </a:solidFill>
              <a:latin typeface="Consolas" panose="020B0609020204030204" pitchFamily="49" charset="0"/>
            </a:endParaRPr>
          </a:p>
          <a:p>
            <a:pPr lvl="2"/>
            <a:r>
              <a:rPr lang="en-US" altLang="ja-JP" sz="2000" dirty="0" err="1">
                <a:solidFill>
                  <a:srgbClr val="000000"/>
                </a:solidFill>
                <a:latin typeface="Consolas" panose="020B0609020204030204" pitchFamily="49" charset="0"/>
              </a:rPr>
              <a:t>cout</a:t>
            </a:r>
            <a:r>
              <a:rPr lang="en-US" altLang="ja-JP" sz="2000" dirty="0">
                <a:solidFill>
                  <a:srgbClr val="000000"/>
                </a:solidFill>
                <a:latin typeface="Consolas" panose="020B0609020204030204" pitchFamily="49" charset="0"/>
              </a:rPr>
              <a:t> &lt;&lt; </a:t>
            </a:r>
            <a:r>
              <a:rPr lang="en-US" altLang="ja-JP" sz="2000" dirty="0">
                <a:solidFill>
                  <a:srgbClr val="A31515"/>
                </a:solidFill>
                <a:latin typeface="Consolas" panose="020B0609020204030204" pitchFamily="49" charset="0"/>
              </a:rPr>
              <a:t>"Not Found."</a:t>
            </a:r>
            <a:r>
              <a:rPr lang="en-US" altLang="ja-JP" sz="2000" dirty="0">
                <a:solidFill>
                  <a:srgbClr val="000000"/>
                </a:solidFill>
                <a:latin typeface="Consolas" panose="020B0609020204030204" pitchFamily="49" charset="0"/>
              </a:rPr>
              <a:t> &lt;&lt; </a:t>
            </a:r>
            <a:r>
              <a:rPr lang="en-US" altLang="ja-JP" sz="2000" dirty="0" err="1">
                <a:solidFill>
                  <a:srgbClr val="000000"/>
                </a:solidFill>
                <a:latin typeface="Consolas" panose="020B0609020204030204" pitchFamily="49" charset="0"/>
              </a:rPr>
              <a:t>endl</a:t>
            </a:r>
            <a:r>
              <a:rPr lang="en-US" altLang="ja-JP" sz="2000" dirty="0">
                <a:solidFill>
                  <a:srgbClr val="000000"/>
                </a:solidFill>
                <a:latin typeface="Consolas" panose="020B0609020204030204" pitchFamily="49" charset="0"/>
              </a:rPr>
              <a:t>;</a:t>
            </a:r>
          </a:p>
          <a:p>
            <a:pPr lvl="2"/>
            <a:endParaRPr lang="en-US" altLang="ja-JP" sz="2000" dirty="0">
              <a:solidFill>
                <a:srgbClr val="000000"/>
              </a:solidFill>
              <a:latin typeface="Consolas" panose="020B0609020204030204" pitchFamily="49" charset="0"/>
            </a:endParaRPr>
          </a:p>
          <a:p>
            <a:pPr lvl="1"/>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pPr lvl="0"/>
            <a:r>
              <a:rPr lang="en-US" altLang="ja-JP" sz="2000" dirty="0">
                <a:solidFill>
                  <a:srgbClr val="000000"/>
                </a:solidFill>
                <a:latin typeface="Consolas" panose="020B0609020204030204" pitchFamily="49" charset="0"/>
              </a:rPr>
              <a:t>}</a:t>
            </a:r>
          </a:p>
        </p:txBody>
      </p:sp>
      <p:graphicFrame>
        <p:nvGraphicFramePr>
          <p:cNvPr id="7" name="表 6">
            <a:extLst>
              <a:ext uri="{FF2B5EF4-FFF2-40B4-BE49-F238E27FC236}">
                <a16:creationId xmlns:a16="http://schemas.microsoft.com/office/drawing/2014/main" id="{54C35060-A667-43CB-92E4-3670832AA977}"/>
              </a:ext>
            </a:extLst>
          </p:cNvPr>
          <p:cNvGraphicFramePr>
            <a:graphicFrameLocks noGrp="1"/>
          </p:cNvGraphicFramePr>
          <p:nvPr>
            <p:extLst/>
          </p:nvPr>
        </p:nvGraphicFramePr>
        <p:xfrm>
          <a:off x="7578812" y="5299904"/>
          <a:ext cx="4110680" cy="1188720"/>
        </p:xfrm>
        <a:graphic>
          <a:graphicData uri="http://schemas.openxmlformats.org/drawingml/2006/table">
            <a:tbl>
              <a:tblPr firstRow="1" bandRow="1">
                <a:tableStyleId>{073A0DAA-6AF3-43AB-8588-CEC1D06C72B9}</a:tableStyleId>
              </a:tblPr>
              <a:tblGrid>
                <a:gridCol w="4110680">
                  <a:extLst>
                    <a:ext uri="{9D8B030D-6E8A-4147-A177-3AD203B41FA5}">
                      <a16:colId xmlns:a16="http://schemas.microsoft.com/office/drawing/2014/main" val="1787401475"/>
                    </a:ext>
                  </a:extLst>
                </a:gridCol>
              </a:tblGrid>
              <a:tr h="370840">
                <a:tc>
                  <a:txBody>
                    <a:bodyPr/>
                    <a:lstStyle/>
                    <a:p>
                      <a:r>
                        <a:rPr kumimoji="1" lang="en-US" altLang="ja-JP" sz="3600" dirty="0">
                          <a:latin typeface="ＭＳ Ｐゴシック" panose="020B0600070205080204" pitchFamily="50" charset="-128"/>
                          <a:ea typeface="ＭＳ Ｐゴシック" panose="020B0600070205080204" pitchFamily="50" charset="-128"/>
                        </a:rPr>
                        <a:t>2</a:t>
                      </a:r>
                    </a:p>
                    <a:p>
                      <a:r>
                        <a:rPr kumimoji="1" lang="en-US" altLang="ja-JP" sz="3600" dirty="0">
                          <a:latin typeface="ＭＳ Ｐゴシック" panose="020B0600070205080204" pitchFamily="50" charset="-128"/>
                          <a:ea typeface="ＭＳ Ｐゴシック" panose="020B0600070205080204" pitchFamily="50" charset="-128"/>
                        </a:rPr>
                        <a:t>Not Found.</a:t>
                      </a:r>
                      <a:endParaRPr kumimoji="1" lang="ja-JP" altLang="en-US" sz="36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126437597"/>
                  </a:ext>
                </a:extLst>
              </a:tr>
            </a:tbl>
          </a:graphicData>
        </a:graphic>
      </p:graphicFrame>
    </p:spTree>
    <p:extLst>
      <p:ext uri="{BB962C8B-B14F-4D97-AF65-F5344CB8AC3E}">
        <p14:creationId xmlns:p14="http://schemas.microsoft.com/office/powerpoint/2010/main" val="3279994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C3BF06-20C3-4606-9E41-700ECE6E886A}"/>
              </a:ext>
            </a:extLst>
          </p:cNvPr>
          <p:cNvSpPr>
            <a:spLocks noGrp="1"/>
          </p:cNvSpPr>
          <p:nvPr>
            <p:ph type="title"/>
          </p:nvPr>
        </p:nvSpPr>
        <p:spPr/>
        <p:txBody>
          <a:bodyPr/>
          <a:lstStyle/>
          <a:p>
            <a:r>
              <a:rPr kumimoji="1" lang="en-US" altLang="ja-JP" dirty="0"/>
              <a:t>max</a:t>
            </a:r>
            <a:r>
              <a:rPr kumimoji="1" lang="ja-JP" altLang="en-US" dirty="0"/>
              <a:t>と</a:t>
            </a:r>
            <a:r>
              <a:rPr kumimoji="1" lang="en-US" altLang="ja-JP" dirty="0"/>
              <a:t>min</a:t>
            </a:r>
            <a:endParaRPr kumimoji="1" lang="ja-JP" altLang="en-US" dirty="0"/>
          </a:p>
        </p:txBody>
      </p:sp>
      <p:sp>
        <p:nvSpPr>
          <p:cNvPr id="3" name="コンテンツ プレースホルダー 2">
            <a:extLst>
              <a:ext uri="{FF2B5EF4-FFF2-40B4-BE49-F238E27FC236}">
                <a16:creationId xmlns:a16="http://schemas.microsoft.com/office/drawing/2014/main" id="{BC54BF86-1FCD-44D5-8F81-995080E8D621}"/>
              </a:ext>
            </a:extLst>
          </p:cNvPr>
          <p:cNvSpPr>
            <a:spLocks noGrp="1"/>
          </p:cNvSpPr>
          <p:nvPr>
            <p:ph idx="1"/>
          </p:nvPr>
        </p:nvSpPr>
        <p:spPr/>
        <p:txBody>
          <a:bodyPr/>
          <a:lstStyle/>
          <a:p>
            <a:r>
              <a:rPr kumimoji="1" lang="ja-JP" altLang="en-US" dirty="0"/>
              <a:t>二つの引数のうち大きい</a:t>
            </a:r>
            <a:r>
              <a:rPr kumimoji="1" lang="en-US" altLang="ja-JP" dirty="0"/>
              <a:t>/</a:t>
            </a:r>
            <a:r>
              <a:rPr kumimoji="1" lang="ja-JP" altLang="en-US" dirty="0"/>
              <a:t>小さいほうを返す</a:t>
            </a:r>
            <a:endParaRPr kumimoji="1" lang="en-US" altLang="ja-JP" dirty="0"/>
          </a:p>
        </p:txBody>
      </p:sp>
      <p:sp>
        <p:nvSpPr>
          <p:cNvPr id="4" name="正方形/長方形 3">
            <a:extLst>
              <a:ext uri="{FF2B5EF4-FFF2-40B4-BE49-F238E27FC236}">
                <a16:creationId xmlns:a16="http://schemas.microsoft.com/office/drawing/2014/main" id="{86FC9E62-6691-4E53-B74A-E06887FF0046}"/>
              </a:ext>
            </a:extLst>
          </p:cNvPr>
          <p:cNvSpPr/>
          <p:nvPr/>
        </p:nvSpPr>
        <p:spPr>
          <a:xfrm>
            <a:off x="4481615" y="2644170"/>
            <a:ext cx="3228769" cy="1569660"/>
          </a:xfrm>
          <a:prstGeom prst="rect">
            <a:avLst/>
          </a:prstGeom>
        </p:spPr>
        <p:txBody>
          <a:bodyPr wrap="none">
            <a:spAutoFit/>
          </a:bodyPr>
          <a:lstStyle/>
          <a:p>
            <a:r>
              <a:rPr lang="en-US" altLang="ja-JP" sz="4800" dirty="0">
                <a:solidFill>
                  <a:srgbClr val="000000"/>
                </a:solidFill>
                <a:latin typeface="Consolas" panose="020B0609020204030204" pitchFamily="49" charset="0"/>
              </a:rPr>
              <a:t>max(</a:t>
            </a:r>
            <a:r>
              <a:rPr lang="en-US" altLang="ja-JP" sz="4800" dirty="0">
                <a:solidFill>
                  <a:srgbClr val="0000FF"/>
                </a:solidFill>
                <a:latin typeface="Consolas" panose="020B0609020204030204" pitchFamily="49" charset="0"/>
              </a:rPr>
              <a:t>a</a:t>
            </a:r>
            <a:r>
              <a:rPr lang="en-US" altLang="ja-JP" sz="4800" dirty="0">
                <a:solidFill>
                  <a:srgbClr val="000000"/>
                </a:solidFill>
                <a:latin typeface="Consolas" panose="020B0609020204030204" pitchFamily="49" charset="0"/>
              </a:rPr>
              <a:t>, </a:t>
            </a:r>
            <a:r>
              <a:rPr lang="en-US" altLang="ja-JP" sz="4800" dirty="0">
                <a:solidFill>
                  <a:srgbClr val="0000FF"/>
                </a:solidFill>
                <a:latin typeface="Consolas" panose="020B0609020204030204" pitchFamily="49" charset="0"/>
              </a:rPr>
              <a:t>b</a:t>
            </a:r>
            <a:r>
              <a:rPr lang="en-US" altLang="ja-JP" sz="4800" dirty="0">
                <a:solidFill>
                  <a:srgbClr val="000000"/>
                </a:solidFill>
                <a:latin typeface="Consolas" panose="020B0609020204030204" pitchFamily="49" charset="0"/>
              </a:rPr>
              <a:t>)</a:t>
            </a:r>
            <a:endParaRPr lang="ja-JP" altLang="en-US" sz="4800" dirty="0"/>
          </a:p>
          <a:p>
            <a:r>
              <a:rPr lang="en-US" altLang="ja-JP" sz="4800" dirty="0">
                <a:solidFill>
                  <a:srgbClr val="000000"/>
                </a:solidFill>
                <a:latin typeface="Consolas" panose="020B0609020204030204" pitchFamily="49" charset="0"/>
              </a:rPr>
              <a:t>min(</a:t>
            </a:r>
            <a:r>
              <a:rPr lang="en-US" altLang="ja-JP" sz="4800" dirty="0">
                <a:solidFill>
                  <a:srgbClr val="0000FF"/>
                </a:solidFill>
                <a:latin typeface="Consolas" panose="020B0609020204030204" pitchFamily="49" charset="0"/>
              </a:rPr>
              <a:t>a</a:t>
            </a:r>
            <a:r>
              <a:rPr lang="en-US" altLang="ja-JP" sz="4800" dirty="0">
                <a:solidFill>
                  <a:srgbClr val="000000"/>
                </a:solidFill>
                <a:latin typeface="Consolas" panose="020B0609020204030204" pitchFamily="49" charset="0"/>
              </a:rPr>
              <a:t>, </a:t>
            </a:r>
            <a:r>
              <a:rPr lang="en-US" altLang="ja-JP" sz="4800" dirty="0">
                <a:solidFill>
                  <a:srgbClr val="0000FF"/>
                </a:solidFill>
                <a:latin typeface="Consolas" panose="020B0609020204030204" pitchFamily="49" charset="0"/>
              </a:rPr>
              <a:t>b</a:t>
            </a:r>
            <a:r>
              <a:rPr lang="en-US" altLang="ja-JP" sz="4800" dirty="0">
                <a:solidFill>
                  <a:srgbClr val="000000"/>
                </a:solidFill>
                <a:latin typeface="Consolas" panose="020B0609020204030204" pitchFamily="49" charset="0"/>
              </a:rPr>
              <a:t>)</a:t>
            </a:r>
            <a:endParaRPr lang="ja-JP" altLang="en-US" sz="4800" dirty="0"/>
          </a:p>
        </p:txBody>
      </p:sp>
    </p:spTree>
    <p:extLst>
      <p:ext uri="{BB962C8B-B14F-4D97-AF65-F5344CB8AC3E}">
        <p14:creationId xmlns:p14="http://schemas.microsoft.com/office/powerpoint/2010/main" val="2123913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6F2BC0-8503-454C-96F9-FA5635B0A510}"/>
              </a:ext>
            </a:extLst>
          </p:cNvPr>
          <p:cNvSpPr>
            <a:spLocks noGrp="1"/>
          </p:cNvSpPr>
          <p:nvPr>
            <p:ph type="title"/>
          </p:nvPr>
        </p:nvSpPr>
        <p:spPr/>
        <p:txBody>
          <a:bodyPr/>
          <a:lstStyle/>
          <a:p>
            <a:r>
              <a:rPr kumimoji="1" lang="ja-JP" altLang="en-US" dirty="0"/>
              <a:t>使用例</a:t>
            </a:r>
          </a:p>
        </p:txBody>
      </p:sp>
      <p:sp>
        <p:nvSpPr>
          <p:cNvPr id="3" name="コンテンツ プレースホルダー 2">
            <a:extLst>
              <a:ext uri="{FF2B5EF4-FFF2-40B4-BE49-F238E27FC236}">
                <a16:creationId xmlns:a16="http://schemas.microsoft.com/office/drawing/2014/main" id="{6E751A45-9761-486C-9190-245954BA6BB1}"/>
              </a:ext>
            </a:extLst>
          </p:cNvPr>
          <p:cNvSpPr>
            <a:spLocks noGrp="1"/>
          </p:cNvSpPr>
          <p:nvPr>
            <p:ph idx="1"/>
          </p:nvPr>
        </p:nvSpPr>
        <p:spPr/>
        <p:txBody>
          <a:bodyPr/>
          <a:lstStyle/>
          <a:p>
            <a:r>
              <a:rPr lang="ja-JP" altLang="en-US" dirty="0"/>
              <a:t>配列の最大値を求める</a:t>
            </a:r>
            <a:endParaRPr kumimoji="1" lang="ja-JP" altLang="en-US" dirty="0"/>
          </a:p>
        </p:txBody>
      </p:sp>
      <p:sp>
        <p:nvSpPr>
          <p:cNvPr id="4" name="正方形/長方形 3">
            <a:extLst>
              <a:ext uri="{FF2B5EF4-FFF2-40B4-BE49-F238E27FC236}">
                <a16:creationId xmlns:a16="http://schemas.microsoft.com/office/drawing/2014/main" id="{17DB39B8-2488-4A99-9E0B-CD41FE4F730B}"/>
              </a:ext>
            </a:extLst>
          </p:cNvPr>
          <p:cNvSpPr/>
          <p:nvPr/>
        </p:nvSpPr>
        <p:spPr>
          <a:xfrm>
            <a:off x="2664940" y="2482846"/>
            <a:ext cx="6862119" cy="2062103"/>
          </a:xfrm>
          <a:prstGeom prst="rect">
            <a:avLst/>
          </a:prstGeom>
        </p:spPr>
        <p:txBody>
          <a:bodyPr wrap="square">
            <a:spAutoFit/>
          </a:bodyPr>
          <a:lstStyle/>
          <a:p>
            <a:r>
              <a:rPr lang="en-US" altLang="ja-JP" sz="3200" dirty="0">
                <a:solidFill>
                  <a:srgbClr val="0000FF"/>
                </a:solidFill>
                <a:latin typeface="Consolas" panose="020B0609020204030204" pitchFamily="49" charset="0"/>
              </a:rPr>
              <a:t>int</a:t>
            </a:r>
            <a:r>
              <a:rPr lang="en-US" altLang="ja-JP" sz="3200" dirty="0">
                <a:solidFill>
                  <a:srgbClr val="000000"/>
                </a:solidFill>
                <a:latin typeface="Consolas" panose="020B0609020204030204" pitchFamily="49" charset="0"/>
              </a:rPr>
              <a:t> res = -</a:t>
            </a:r>
            <a:r>
              <a:rPr lang="en-US" altLang="ja-JP" sz="3200" dirty="0">
                <a:solidFill>
                  <a:srgbClr val="09885A"/>
                </a:solidFill>
                <a:latin typeface="Consolas" panose="020B0609020204030204" pitchFamily="49" charset="0"/>
              </a:rPr>
              <a:t>1</a:t>
            </a:r>
            <a:r>
              <a:rPr lang="en-US" altLang="ja-JP" sz="3200" dirty="0">
                <a:solidFill>
                  <a:srgbClr val="000000"/>
                </a:solidFill>
                <a:latin typeface="Consolas" panose="020B0609020204030204" pitchFamily="49" charset="0"/>
              </a:rPr>
              <a:t>;</a:t>
            </a:r>
          </a:p>
          <a:p>
            <a:r>
              <a:rPr lang="en-US" altLang="ja-JP" sz="3200" dirty="0">
                <a:solidFill>
                  <a:srgbClr val="0000FF"/>
                </a:solidFill>
                <a:latin typeface="Consolas" panose="020B0609020204030204" pitchFamily="49" charset="0"/>
              </a:rPr>
              <a:t>for</a:t>
            </a:r>
            <a:r>
              <a:rPr lang="en-US" altLang="ja-JP" sz="3200" dirty="0">
                <a:solidFill>
                  <a:srgbClr val="000000"/>
                </a:solidFill>
                <a:latin typeface="Consolas" panose="020B0609020204030204" pitchFamily="49" charset="0"/>
              </a:rPr>
              <a:t> (</a:t>
            </a:r>
            <a:r>
              <a:rPr lang="en-US" altLang="ja-JP" sz="3200" dirty="0">
                <a:solidFill>
                  <a:srgbClr val="0000FF"/>
                </a:solidFill>
                <a:latin typeface="Consolas" panose="020B0609020204030204" pitchFamily="49" charset="0"/>
              </a:rPr>
              <a:t>int</a:t>
            </a:r>
            <a:r>
              <a:rPr lang="en-US" altLang="ja-JP" sz="3200" dirty="0">
                <a:solidFill>
                  <a:srgbClr val="000000"/>
                </a:solidFill>
                <a:latin typeface="Consolas" panose="020B0609020204030204" pitchFamily="49" charset="0"/>
              </a:rPr>
              <a:t> </a:t>
            </a:r>
            <a:r>
              <a:rPr lang="en-US" altLang="ja-JP" sz="3200" dirty="0" err="1">
                <a:solidFill>
                  <a:srgbClr val="000000"/>
                </a:solidFill>
                <a:latin typeface="Consolas" panose="020B0609020204030204" pitchFamily="49" charset="0"/>
              </a:rPr>
              <a:t>i</a:t>
            </a:r>
            <a:r>
              <a:rPr lang="en-US" altLang="ja-JP" sz="3200" dirty="0">
                <a:solidFill>
                  <a:srgbClr val="000000"/>
                </a:solidFill>
                <a:latin typeface="Consolas" panose="020B0609020204030204" pitchFamily="49" charset="0"/>
              </a:rPr>
              <a:t> = </a:t>
            </a:r>
            <a:r>
              <a:rPr lang="en-US" altLang="ja-JP" sz="3200" dirty="0">
                <a:solidFill>
                  <a:srgbClr val="09885A"/>
                </a:solidFill>
                <a:latin typeface="Consolas" panose="020B0609020204030204" pitchFamily="49" charset="0"/>
              </a:rPr>
              <a:t>0</a:t>
            </a:r>
            <a:r>
              <a:rPr lang="en-US" altLang="ja-JP" sz="3200" dirty="0">
                <a:solidFill>
                  <a:srgbClr val="000000"/>
                </a:solidFill>
                <a:latin typeface="Consolas" panose="020B0609020204030204" pitchFamily="49" charset="0"/>
              </a:rPr>
              <a:t>; </a:t>
            </a:r>
            <a:r>
              <a:rPr lang="en-US" altLang="ja-JP" sz="3200" dirty="0" err="1">
                <a:solidFill>
                  <a:srgbClr val="000000"/>
                </a:solidFill>
                <a:latin typeface="Consolas" panose="020B0609020204030204" pitchFamily="49" charset="0"/>
              </a:rPr>
              <a:t>i</a:t>
            </a:r>
            <a:r>
              <a:rPr lang="en-US" altLang="ja-JP" sz="3200" dirty="0">
                <a:solidFill>
                  <a:srgbClr val="000000"/>
                </a:solidFill>
                <a:latin typeface="Consolas" panose="020B0609020204030204" pitchFamily="49" charset="0"/>
              </a:rPr>
              <a:t> &lt; N; </a:t>
            </a:r>
            <a:r>
              <a:rPr lang="en-US" altLang="ja-JP" sz="3200" dirty="0" err="1">
                <a:solidFill>
                  <a:srgbClr val="000000"/>
                </a:solidFill>
                <a:latin typeface="Consolas" panose="020B0609020204030204" pitchFamily="49" charset="0"/>
              </a:rPr>
              <a:t>i</a:t>
            </a:r>
            <a:r>
              <a:rPr lang="en-US" altLang="ja-JP" sz="3200" dirty="0">
                <a:solidFill>
                  <a:srgbClr val="000000"/>
                </a:solidFill>
                <a:latin typeface="Consolas" panose="020B0609020204030204" pitchFamily="49" charset="0"/>
              </a:rPr>
              <a:t>++) {</a:t>
            </a:r>
          </a:p>
          <a:p>
            <a:pPr lvl="1"/>
            <a:r>
              <a:rPr lang="en-US" altLang="ja-JP" sz="3200" dirty="0">
                <a:solidFill>
                  <a:srgbClr val="000000"/>
                </a:solidFill>
                <a:latin typeface="Consolas" panose="020B0609020204030204" pitchFamily="49" charset="0"/>
              </a:rPr>
              <a:t>res = max(res, a[</a:t>
            </a:r>
            <a:r>
              <a:rPr lang="en-US" altLang="ja-JP" sz="3200" dirty="0" err="1">
                <a:solidFill>
                  <a:srgbClr val="000000"/>
                </a:solidFill>
                <a:latin typeface="Consolas" panose="020B0609020204030204" pitchFamily="49" charset="0"/>
              </a:rPr>
              <a:t>i</a:t>
            </a:r>
            <a:r>
              <a:rPr lang="en-US" altLang="ja-JP" sz="3200" dirty="0">
                <a:solidFill>
                  <a:srgbClr val="000000"/>
                </a:solidFill>
                <a:latin typeface="Consolas" panose="020B0609020204030204" pitchFamily="49" charset="0"/>
              </a:rPr>
              <a:t>]);</a:t>
            </a:r>
          </a:p>
          <a:p>
            <a:r>
              <a:rPr lang="en-US" altLang="ja-JP" sz="3200" dirty="0">
                <a:solidFill>
                  <a:srgbClr val="000000"/>
                </a:solidFill>
                <a:latin typeface="Consolas" panose="020B0609020204030204" pitchFamily="49" charset="0"/>
              </a:rPr>
              <a:t>}</a:t>
            </a:r>
          </a:p>
        </p:txBody>
      </p:sp>
      <p:sp>
        <p:nvSpPr>
          <p:cNvPr id="5" name="テキスト ボックス 4">
            <a:extLst>
              <a:ext uri="{FF2B5EF4-FFF2-40B4-BE49-F238E27FC236}">
                <a16:creationId xmlns:a16="http://schemas.microsoft.com/office/drawing/2014/main" id="{CBE55221-F6D3-47E5-89EF-2BCEDDD88A47}"/>
              </a:ext>
            </a:extLst>
          </p:cNvPr>
          <p:cNvSpPr txBox="1"/>
          <p:nvPr/>
        </p:nvSpPr>
        <p:spPr>
          <a:xfrm>
            <a:off x="838200" y="5480903"/>
            <a:ext cx="9403376" cy="830997"/>
          </a:xfrm>
          <a:prstGeom prst="rect">
            <a:avLst/>
          </a:prstGeom>
          <a:noFill/>
        </p:spPr>
        <p:txBody>
          <a:bodyPr wrap="square" rtlCol="0">
            <a:spAutoFit/>
          </a:bodyPr>
          <a:lstStyle/>
          <a:p>
            <a:r>
              <a:rPr lang="en-US" altLang="ja-JP" sz="2400" dirty="0"/>
              <a:t>※</a:t>
            </a:r>
            <a:r>
              <a:rPr lang="ja-JP" altLang="en-US" sz="2400" dirty="0"/>
              <a:t>実はコンテナ内の最大値</a:t>
            </a:r>
            <a:r>
              <a:rPr lang="en-US" altLang="ja-JP" sz="2400" dirty="0"/>
              <a:t>/</a:t>
            </a:r>
            <a:r>
              <a:rPr lang="ja-JP" altLang="en-US" sz="2400" dirty="0"/>
              <a:t>最小値を指すイテレータを返す関数</a:t>
            </a:r>
            <a:r>
              <a:rPr lang="en-US" altLang="ja-JP" sz="2400" dirty="0" err="1"/>
              <a:t>max_element</a:t>
            </a:r>
            <a:r>
              <a:rPr lang="en-US" altLang="ja-JP" sz="2400" dirty="0"/>
              <a:t>/</a:t>
            </a:r>
            <a:r>
              <a:rPr lang="en-US" altLang="ja-JP" sz="2400" dirty="0" err="1"/>
              <a:t>min_element</a:t>
            </a:r>
            <a:r>
              <a:rPr lang="ja-JP" altLang="en-US" sz="2400" dirty="0"/>
              <a:t>関数というのもあったりする</a:t>
            </a:r>
            <a:endParaRPr kumimoji="1" lang="ja-JP" altLang="en-US" sz="2400" dirty="0"/>
          </a:p>
        </p:txBody>
      </p:sp>
    </p:spTree>
    <p:extLst>
      <p:ext uri="{BB962C8B-B14F-4D97-AF65-F5344CB8AC3E}">
        <p14:creationId xmlns:p14="http://schemas.microsoft.com/office/powerpoint/2010/main" val="4085095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6A95B9-6AF0-491C-8B88-587F9E66202A}"/>
              </a:ext>
            </a:extLst>
          </p:cNvPr>
          <p:cNvSpPr>
            <a:spLocks noGrp="1"/>
          </p:cNvSpPr>
          <p:nvPr>
            <p:ph type="title"/>
          </p:nvPr>
        </p:nvSpPr>
        <p:spPr/>
        <p:txBody>
          <a:bodyPr/>
          <a:lstStyle/>
          <a:p>
            <a:r>
              <a:rPr kumimoji="1" lang="ja-JP" altLang="en-US" dirty="0"/>
              <a:t>演習</a:t>
            </a:r>
            <a:r>
              <a:rPr kumimoji="1" lang="en-US" altLang="ja-JP" dirty="0"/>
              <a:t>(1)</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2712CEA-E4E9-4583-A273-F33BD0CE4502}"/>
                  </a:ext>
                </a:extLst>
              </p:cNvPr>
              <p:cNvSpPr>
                <a:spLocks noGrp="1"/>
              </p:cNvSpPr>
              <p:nvPr>
                <p:ph idx="1"/>
              </p:nvPr>
            </p:nvSpPr>
            <p:spPr/>
            <p:txBody>
              <a:bodyPr/>
              <a:lstStyle/>
              <a:p>
                <a:r>
                  <a:rPr kumimoji="1" lang="en-US" altLang="ja-JP" dirty="0"/>
                  <a:t>ABS</a:t>
                </a:r>
                <a:r>
                  <a:rPr kumimoji="1" lang="ja-JP" altLang="en-US" dirty="0"/>
                  <a:t>の</a:t>
                </a:r>
                <a:r>
                  <a:rPr kumimoji="1" lang="en-US" altLang="ja-JP" dirty="0"/>
                  <a:t>7</a:t>
                </a:r>
                <a:r>
                  <a:rPr kumimoji="1" lang="ja-JP" altLang="en-US" dirty="0"/>
                  <a:t>問目</a:t>
                </a:r>
                <a:r>
                  <a:rPr lang="en-US" altLang="ja-JP" dirty="0"/>
                  <a:t> : </a:t>
                </a:r>
                <a:r>
                  <a:rPr kumimoji="1" lang="en-US" altLang="ja-JP" dirty="0"/>
                  <a:t>ABC088B Card Game for Two</a:t>
                </a:r>
              </a:p>
              <a:p>
                <a:pPr/>
                <a:r>
                  <a:rPr kumimoji="1" lang="ja-JP" altLang="en-US" dirty="0"/>
                  <a:t>数列の中に、何種類の数字が含まれているのかを出力せよ</a:t>
                </a:r>
                <a:br>
                  <a:rPr lang="en-US" altLang="ja-JP" dirty="0"/>
                </a:br>
                <a:r>
                  <a:rPr lang="ja-JP" altLang="en-US" dirty="0"/>
                  <a:t>入力</a:t>
                </a:r>
                <a:r>
                  <a:rPr lang="en-US" altLang="ja-JP" dirty="0"/>
                  <a:t>: </a:t>
                </a:r>
                <a14:m>
                  <m:oMath xmlns:m="http://schemas.openxmlformats.org/officeDocument/2006/math">
                    <m:r>
                      <a:rPr lang="en-US" altLang="ja-JP" i="1">
                        <a:latin typeface="Cambria Math" panose="02040503050406030204" pitchFamily="18" charset="0"/>
                      </a:rPr>
                      <m:t>𝑁</m:t>
                    </m:r>
                  </m:oMath>
                </a14:m>
                <a:r>
                  <a:rPr lang="en-US" altLang="ja-JP"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  …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𝑁</m:t>
                        </m:r>
                      </m:sub>
                    </m:sSub>
                  </m:oMath>
                </a14:m>
                <a:br>
                  <a:rPr lang="en-US" altLang="ja-JP" dirty="0"/>
                </a:br>
                <a14:m>
                  <m:oMath xmlns:m="http://schemas.openxmlformats.org/officeDocument/2006/math">
                    <m:r>
                      <a:rPr lang="ja-JP" altLang="en-US" b="0" i="1" dirty="0">
                        <a:latin typeface="Cambria Math" panose="02040503050406030204" pitchFamily="18" charset="0"/>
                      </a:rPr>
                      <m:t>制約</m:t>
                    </m:r>
                    <m:r>
                      <a:rPr lang="en-US" altLang="ja-JP" b="0" i="0" dirty="0" smtClean="0">
                        <a:latin typeface="Cambria Math" panose="02040503050406030204" pitchFamily="18" charset="0"/>
                      </a:rPr>
                      <m:t>: </m:t>
                    </m:r>
                    <m:r>
                      <a:rPr lang="en-US" altLang="ja-JP" b="0" i="0" smtClean="0">
                        <a:latin typeface="Cambria Math" panose="02040503050406030204" pitchFamily="18" charset="0"/>
                      </a:rPr>
                      <m:t>1≤ </m:t>
                    </m:r>
                    <m:r>
                      <a:rPr lang="en-US" altLang="ja-JP" b="0" i="1" smtClean="0">
                        <a:latin typeface="Cambria Math" panose="02040503050406030204" pitchFamily="18" charset="0"/>
                      </a:rPr>
                      <m:t>𝑁</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1≤ </m:t>
                        </m:r>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9</m:t>
                        </m:r>
                      </m:sup>
                    </m:sSup>
                  </m:oMath>
                </a14:m>
                <a:endParaRPr lang="en-US" altLang="ja-JP" dirty="0"/>
              </a:p>
            </p:txBody>
          </p:sp>
        </mc:Choice>
        <mc:Fallback>
          <p:sp>
            <p:nvSpPr>
              <p:cNvPr id="3" name="コンテンツ プレースホルダー 2">
                <a:extLst>
                  <a:ext uri="{FF2B5EF4-FFF2-40B4-BE49-F238E27FC236}">
                    <a16:creationId xmlns:a16="http://schemas.microsoft.com/office/drawing/2014/main" id="{22712CEA-E4E9-4583-A273-F33BD0CE450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graphicFrame>
        <p:nvGraphicFramePr>
          <p:cNvPr id="4" name="表 3">
            <a:extLst>
              <a:ext uri="{FF2B5EF4-FFF2-40B4-BE49-F238E27FC236}">
                <a16:creationId xmlns:a16="http://schemas.microsoft.com/office/drawing/2014/main" id="{03448D1B-EE72-465C-B651-5713EBAC359B}"/>
              </a:ext>
            </a:extLst>
          </p:cNvPr>
          <p:cNvGraphicFramePr>
            <a:graphicFrameLocks noGrp="1"/>
          </p:cNvGraphicFramePr>
          <p:nvPr>
            <p:extLst/>
          </p:nvPr>
        </p:nvGraphicFramePr>
        <p:xfrm>
          <a:off x="6697362" y="4203837"/>
          <a:ext cx="4656438" cy="1737360"/>
        </p:xfrm>
        <a:graphic>
          <a:graphicData uri="http://schemas.openxmlformats.org/drawingml/2006/table">
            <a:tbl>
              <a:tblPr firstRow="1" bandRow="1">
                <a:tableStyleId>{073A0DAA-6AF3-43AB-8588-CEC1D06C72B9}</a:tableStyleId>
              </a:tblPr>
              <a:tblGrid>
                <a:gridCol w="4656438">
                  <a:extLst>
                    <a:ext uri="{9D8B030D-6E8A-4147-A177-3AD203B41FA5}">
                      <a16:colId xmlns:a16="http://schemas.microsoft.com/office/drawing/2014/main" val="1787401475"/>
                    </a:ext>
                  </a:extLst>
                </a:gridCol>
              </a:tblGrid>
              <a:tr h="370840">
                <a:tc>
                  <a:txBody>
                    <a:bodyPr/>
                    <a:lstStyle/>
                    <a:p>
                      <a:r>
                        <a:rPr kumimoji="1" lang="en-US" altLang="ja-JP" sz="3600" dirty="0">
                          <a:latin typeface="ＭＳ Ｐゴシック" panose="020B0600070205080204" pitchFamily="50" charset="-128"/>
                          <a:ea typeface="ＭＳ Ｐゴシック" panose="020B0600070205080204" pitchFamily="50" charset="-128"/>
                        </a:rPr>
                        <a:t>6 (</a:t>
                      </a:r>
                      <a:r>
                        <a:rPr kumimoji="1" lang="ja-JP" altLang="en-US" sz="3600" dirty="0">
                          <a:latin typeface="ＭＳ Ｐゴシック" panose="020B0600070205080204" pitchFamily="50" charset="-128"/>
                          <a:ea typeface="ＭＳ Ｐゴシック" panose="020B0600070205080204" pitchFamily="50" charset="-128"/>
                        </a:rPr>
                        <a:t>入力</a:t>
                      </a:r>
                      <a:r>
                        <a:rPr kumimoji="1" lang="en-US" altLang="ja-JP" sz="3600" dirty="0">
                          <a:latin typeface="ＭＳ Ｐゴシック" panose="020B0600070205080204" pitchFamily="50" charset="-128"/>
                          <a:ea typeface="ＭＳ Ｐゴシック" panose="020B0600070205080204" pitchFamily="50" charset="-128"/>
                        </a:rPr>
                        <a:t>)</a:t>
                      </a:r>
                    </a:p>
                    <a:p>
                      <a:r>
                        <a:rPr kumimoji="1" lang="en-US" altLang="ja-JP" sz="3600" dirty="0">
                          <a:latin typeface="ＭＳ Ｐゴシック" panose="020B0600070205080204" pitchFamily="50" charset="-128"/>
                          <a:ea typeface="ＭＳ Ｐゴシック" panose="020B0600070205080204" pitchFamily="50" charset="-128"/>
                        </a:rPr>
                        <a:t>10 1 6 2 1 10 (</a:t>
                      </a:r>
                      <a:r>
                        <a:rPr kumimoji="1" lang="ja-JP" altLang="en-US" sz="3600" dirty="0">
                          <a:latin typeface="ＭＳ Ｐゴシック" panose="020B0600070205080204" pitchFamily="50" charset="-128"/>
                          <a:ea typeface="ＭＳ Ｐゴシック" panose="020B0600070205080204" pitchFamily="50" charset="-128"/>
                        </a:rPr>
                        <a:t>入力</a:t>
                      </a:r>
                      <a:r>
                        <a:rPr kumimoji="1" lang="en-US" altLang="ja-JP" sz="3600" dirty="0">
                          <a:latin typeface="ＭＳ Ｐゴシック" panose="020B0600070205080204" pitchFamily="50" charset="-128"/>
                          <a:ea typeface="ＭＳ Ｐゴシック" panose="020B0600070205080204" pitchFamily="50" charset="-128"/>
                        </a:rPr>
                        <a:t>)</a:t>
                      </a:r>
                    </a:p>
                    <a:p>
                      <a:r>
                        <a:rPr kumimoji="1" lang="en-US" altLang="ja-JP" sz="3600" dirty="0">
                          <a:latin typeface="ＭＳ Ｐゴシック" panose="020B0600070205080204" pitchFamily="50" charset="-128"/>
                          <a:ea typeface="ＭＳ Ｐゴシック" panose="020B0600070205080204" pitchFamily="50" charset="-128"/>
                        </a:rPr>
                        <a:t>4</a:t>
                      </a:r>
                      <a:endParaRPr kumimoji="1" lang="ja-JP" altLang="en-US" sz="3600" dirty="0">
                        <a:latin typeface="ＭＳ Ｐゴシック" panose="020B0600070205080204" pitchFamily="50" charset="-128"/>
                        <a:ea typeface="ＭＳ Ｐゴシック" panose="020B0600070205080204" pitchFamily="50" charset="-128"/>
                      </a:endParaRPr>
                    </a:p>
                  </a:txBody>
                  <a:tcPr/>
                </a:tc>
                <a:extLst>
                  <a:ext uri="{0D108BD9-81ED-4DB2-BD59-A6C34878D82A}">
                    <a16:rowId xmlns:a16="http://schemas.microsoft.com/office/drawing/2014/main" val="2126437597"/>
                  </a:ext>
                </a:extLst>
              </a:tr>
            </a:tbl>
          </a:graphicData>
        </a:graphic>
      </p:graphicFrame>
    </p:spTree>
    <p:extLst>
      <p:ext uri="{BB962C8B-B14F-4D97-AF65-F5344CB8AC3E}">
        <p14:creationId xmlns:p14="http://schemas.microsoft.com/office/powerpoint/2010/main" val="4249871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C1F43D-3246-4779-B7DE-33CD616D9541}"/>
              </a:ext>
            </a:extLst>
          </p:cNvPr>
          <p:cNvSpPr>
            <a:spLocks noGrp="1"/>
          </p:cNvSpPr>
          <p:nvPr>
            <p:ph type="title"/>
          </p:nvPr>
        </p:nvSpPr>
        <p:spPr/>
        <p:txBody>
          <a:bodyPr/>
          <a:lstStyle/>
          <a:p>
            <a:r>
              <a:rPr kumimoji="1" lang="ja-JP" altLang="en-US" dirty="0"/>
              <a:t>数の重複を取り除く</a:t>
            </a:r>
            <a:r>
              <a:rPr kumimoji="1" lang="en-US" altLang="ja-JP" dirty="0"/>
              <a:t>(</a:t>
            </a:r>
            <a:r>
              <a:rPr kumimoji="1" lang="ja-JP" altLang="en-US" dirty="0"/>
              <a:t>おまけ</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91886A8-12EF-4BEB-B15B-257E8147FACA}"/>
              </a:ext>
            </a:extLst>
          </p:cNvPr>
          <p:cNvSpPr>
            <a:spLocks noGrp="1"/>
          </p:cNvSpPr>
          <p:nvPr>
            <p:ph idx="1"/>
          </p:nvPr>
        </p:nvSpPr>
        <p:spPr/>
        <p:txBody>
          <a:bodyPr/>
          <a:lstStyle/>
          <a:p>
            <a:r>
              <a:rPr kumimoji="1" lang="en-US" altLang="ja-JP" dirty="0"/>
              <a:t>std::unique</a:t>
            </a:r>
            <a:r>
              <a:rPr kumimoji="1" lang="ja-JP" altLang="en-US" dirty="0"/>
              <a:t>というのがあります</a:t>
            </a:r>
            <a:r>
              <a:rPr kumimoji="1" lang="en-US" altLang="ja-JP" dirty="0"/>
              <a:t>:</a:t>
            </a:r>
            <a:br>
              <a:rPr kumimoji="1" lang="en-US" altLang="ja-JP" dirty="0"/>
            </a:br>
            <a:r>
              <a:rPr kumimoji="1" lang="en-US" altLang="ja-JP" dirty="0"/>
              <a:t>first</a:t>
            </a:r>
            <a:r>
              <a:rPr kumimoji="1" lang="ja-JP" altLang="en-US" dirty="0"/>
              <a:t>と</a:t>
            </a:r>
            <a:r>
              <a:rPr kumimoji="1" lang="en-US" altLang="ja-JP" dirty="0"/>
              <a:t>last</a:t>
            </a:r>
            <a:r>
              <a:rPr kumimoji="1" lang="ja-JP" altLang="en-US" dirty="0" err="1"/>
              <a:t>には</a:t>
            </a:r>
            <a:r>
              <a:rPr kumimoji="1" lang="ja-JP" altLang="en-US" dirty="0"/>
              <a:t>イテレータを指定</a:t>
            </a:r>
            <a:br>
              <a:rPr kumimoji="1" lang="en-US" altLang="ja-JP" dirty="0"/>
            </a:br>
            <a:r>
              <a:rPr kumimoji="1" lang="en-US" altLang="ja-JP" dirty="0"/>
              <a:t>first</a:t>
            </a:r>
            <a:r>
              <a:rPr kumimoji="1" lang="ja-JP" altLang="en-US" dirty="0"/>
              <a:t>から</a:t>
            </a:r>
            <a:r>
              <a:rPr kumimoji="1" lang="en-US" altLang="ja-JP" dirty="0"/>
              <a:t>last</a:t>
            </a:r>
            <a:r>
              <a:rPr kumimoji="1" lang="ja-JP" altLang="en-US" dirty="0" err="1"/>
              <a:t>までの</a:t>
            </a:r>
            <a:r>
              <a:rPr kumimoji="1" lang="ja-JP" altLang="en-US" dirty="0"/>
              <a:t>範囲で</a:t>
            </a:r>
            <a:r>
              <a:rPr kumimoji="1" lang="en-US" altLang="ja-JP" dirty="0"/>
              <a:t> </a:t>
            </a:r>
            <a:br>
              <a:rPr kumimoji="1" lang="en-US" altLang="ja-JP" dirty="0"/>
            </a:br>
            <a:r>
              <a:rPr lang="ja-JP" altLang="en-US" dirty="0"/>
              <a:t>隣り合う重複要素を除いた要素を</a:t>
            </a:r>
            <a:r>
              <a:rPr lang="en-US" altLang="ja-JP" dirty="0"/>
              <a:t>, </a:t>
            </a:r>
            <a:r>
              <a:rPr lang="ja-JP" altLang="en-US" dirty="0"/>
              <a:t>配列の先頭に集める</a:t>
            </a:r>
            <a:br>
              <a:rPr lang="en-US" altLang="ja-JP" dirty="0"/>
            </a:br>
            <a:r>
              <a:rPr lang="ja-JP" altLang="en-US" dirty="0"/>
              <a:t>返り値は重複無し範囲の次の部分を示すイテレータ</a:t>
            </a:r>
            <a:endParaRPr lang="en-US" altLang="ja-JP" dirty="0"/>
          </a:p>
        </p:txBody>
      </p:sp>
      <p:sp>
        <p:nvSpPr>
          <p:cNvPr id="4" name="正方形/長方形 3">
            <a:extLst>
              <a:ext uri="{FF2B5EF4-FFF2-40B4-BE49-F238E27FC236}">
                <a16:creationId xmlns:a16="http://schemas.microsoft.com/office/drawing/2014/main" id="{E874C97D-27D8-4D96-A334-C3674206EC3D}"/>
              </a:ext>
            </a:extLst>
          </p:cNvPr>
          <p:cNvSpPr/>
          <p:nvPr/>
        </p:nvSpPr>
        <p:spPr>
          <a:xfrm>
            <a:off x="3182382" y="4098773"/>
            <a:ext cx="5827236" cy="707886"/>
          </a:xfrm>
          <a:prstGeom prst="rect">
            <a:avLst/>
          </a:prstGeom>
        </p:spPr>
        <p:txBody>
          <a:bodyPr wrap="none">
            <a:spAutoFit/>
          </a:bodyPr>
          <a:lstStyle/>
          <a:p>
            <a:r>
              <a:rPr lang="en-US" altLang="ja-JP" sz="4000" dirty="0">
                <a:solidFill>
                  <a:srgbClr val="000000"/>
                </a:solidFill>
                <a:latin typeface="Consolas" panose="020B0609020204030204" pitchFamily="49" charset="0"/>
              </a:rPr>
              <a:t>unique(</a:t>
            </a:r>
            <a:r>
              <a:rPr lang="en-US" altLang="ja-JP" sz="4000" dirty="0">
                <a:solidFill>
                  <a:srgbClr val="0000FF"/>
                </a:solidFill>
                <a:latin typeface="Consolas" panose="020B0609020204030204" pitchFamily="49" charset="0"/>
              </a:rPr>
              <a:t>first</a:t>
            </a:r>
            <a:r>
              <a:rPr lang="en-US" altLang="ja-JP" sz="4000" dirty="0">
                <a:solidFill>
                  <a:srgbClr val="000000"/>
                </a:solidFill>
                <a:latin typeface="Consolas" panose="020B0609020204030204" pitchFamily="49" charset="0"/>
              </a:rPr>
              <a:t>, </a:t>
            </a:r>
            <a:r>
              <a:rPr lang="en-US" altLang="ja-JP" sz="4000" dirty="0">
                <a:solidFill>
                  <a:srgbClr val="0000FF"/>
                </a:solidFill>
                <a:latin typeface="Consolas" panose="020B0609020204030204" pitchFamily="49" charset="0"/>
              </a:rPr>
              <a:t>last</a:t>
            </a:r>
            <a:r>
              <a:rPr lang="en-US" altLang="ja-JP" sz="4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714601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グループ化 14">
            <a:extLst>
              <a:ext uri="{FF2B5EF4-FFF2-40B4-BE49-F238E27FC236}">
                <a16:creationId xmlns:a16="http://schemas.microsoft.com/office/drawing/2014/main" id="{19A25279-11D2-4FEC-868A-D5BCDCDC39F5}"/>
              </a:ext>
            </a:extLst>
          </p:cNvPr>
          <p:cNvGrpSpPr/>
          <p:nvPr/>
        </p:nvGrpSpPr>
        <p:grpSpPr>
          <a:xfrm>
            <a:off x="1236000" y="3213719"/>
            <a:ext cx="9720000" cy="1080000"/>
            <a:chOff x="1199214" y="981855"/>
            <a:chExt cx="9720000" cy="1080000"/>
          </a:xfrm>
        </p:grpSpPr>
        <p:sp>
          <p:nvSpPr>
            <p:cNvPr id="16" name="正方形/長方形 15">
              <a:extLst>
                <a:ext uri="{FF2B5EF4-FFF2-40B4-BE49-F238E27FC236}">
                  <a16:creationId xmlns:a16="http://schemas.microsoft.com/office/drawing/2014/main" id="{A8DF79BB-0EF4-4036-8175-49EFD1D781AB}"/>
                </a:ext>
              </a:extLst>
            </p:cNvPr>
            <p:cNvSpPr/>
            <p:nvPr/>
          </p:nvSpPr>
          <p:spPr>
            <a:xfrm>
              <a:off x="1199214" y="981855"/>
              <a:ext cx="108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4000" dirty="0"/>
                <a:t>3</a:t>
              </a:r>
              <a:endParaRPr kumimoji="1" lang="ja-JP" altLang="en-US" sz="4000" dirty="0"/>
            </a:p>
          </p:txBody>
        </p:sp>
        <p:sp>
          <p:nvSpPr>
            <p:cNvPr id="17" name="正方形/長方形 16">
              <a:extLst>
                <a:ext uri="{FF2B5EF4-FFF2-40B4-BE49-F238E27FC236}">
                  <a16:creationId xmlns:a16="http://schemas.microsoft.com/office/drawing/2014/main" id="{D8C3ECA6-2F8C-4062-AE8F-07DD20096233}"/>
                </a:ext>
              </a:extLst>
            </p:cNvPr>
            <p:cNvSpPr/>
            <p:nvPr/>
          </p:nvSpPr>
          <p:spPr>
            <a:xfrm>
              <a:off x="2279214" y="981855"/>
              <a:ext cx="108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4000" dirty="0"/>
                <a:t>2</a:t>
              </a:r>
              <a:endParaRPr kumimoji="1" lang="ja-JP" altLang="en-US" sz="4000" dirty="0"/>
            </a:p>
          </p:txBody>
        </p:sp>
        <p:sp>
          <p:nvSpPr>
            <p:cNvPr id="18" name="正方形/長方形 17">
              <a:extLst>
                <a:ext uri="{FF2B5EF4-FFF2-40B4-BE49-F238E27FC236}">
                  <a16:creationId xmlns:a16="http://schemas.microsoft.com/office/drawing/2014/main" id="{4837AE05-9EE8-400D-8F59-E38EE623DF47}"/>
                </a:ext>
              </a:extLst>
            </p:cNvPr>
            <p:cNvSpPr/>
            <p:nvPr/>
          </p:nvSpPr>
          <p:spPr>
            <a:xfrm>
              <a:off x="3359214" y="981855"/>
              <a:ext cx="108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4000" dirty="0"/>
                <a:t>3</a:t>
              </a:r>
              <a:endParaRPr kumimoji="1" lang="ja-JP" altLang="en-US" sz="4000" dirty="0"/>
            </a:p>
          </p:txBody>
        </p:sp>
        <p:sp>
          <p:nvSpPr>
            <p:cNvPr id="19" name="正方形/長方形 18">
              <a:extLst>
                <a:ext uri="{FF2B5EF4-FFF2-40B4-BE49-F238E27FC236}">
                  <a16:creationId xmlns:a16="http://schemas.microsoft.com/office/drawing/2014/main" id="{3E75F204-2A23-49BC-B3BE-207B48542D8C}"/>
                </a:ext>
              </a:extLst>
            </p:cNvPr>
            <p:cNvSpPr/>
            <p:nvPr/>
          </p:nvSpPr>
          <p:spPr>
            <a:xfrm>
              <a:off x="4439214" y="981855"/>
              <a:ext cx="1080000" cy="1080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4000" dirty="0"/>
                <a:t>3</a:t>
              </a:r>
              <a:endParaRPr kumimoji="1" lang="ja-JP" altLang="en-US" sz="4000" dirty="0"/>
            </a:p>
          </p:txBody>
        </p:sp>
        <p:sp>
          <p:nvSpPr>
            <p:cNvPr id="20" name="正方形/長方形 19">
              <a:extLst>
                <a:ext uri="{FF2B5EF4-FFF2-40B4-BE49-F238E27FC236}">
                  <a16:creationId xmlns:a16="http://schemas.microsoft.com/office/drawing/2014/main" id="{2D5B2DB9-8520-42A0-8F96-38A71A6ED700}"/>
                </a:ext>
              </a:extLst>
            </p:cNvPr>
            <p:cNvSpPr/>
            <p:nvPr/>
          </p:nvSpPr>
          <p:spPr>
            <a:xfrm>
              <a:off x="5519214" y="981855"/>
              <a:ext cx="108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4000" dirty="0"/>
                <a:t>2</a:t>
              </a:r>
              <a:endParaRPr kumimoji="1" lang="ja-JP" altLang="en-US" sz="4000" dirty="0"/>
            </a:p>
          </p:txBody>
        </p:sp>
        <p:sp>
          <p:nvSpPr>
            <p:cNvPr id="21" name="正方形/長方形 20">
              <a:extLst>
                <a:ext uri="{FF2B5EF4-FFF2-40B4-BE49-F238E27FC236}">
                  <a16:creationId xmlns:a16="http://schemas.microsoft.com/office/drawing/2014/main" id="{423C67ED-CF85-419E-AEB4-861BAF40C586}"/>
                </a:ext>
              </a:extLst>
            </p:cNvPr>
            <p:cNvSpPr/>
            <p:nvPr/>
          </p:nvSpPr>
          <p:spPr>
            <a:xfrm>
              <a:off x="6599214" y="981855"/>
              <a:ext cx="108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4000" dirty="0"/>
                <a:t>1</a:t>
              </a:r>
              <a:endParaRPr kumimoji="1" lang="ja-JP" altLang="en-US" sz="4000" dirty="0"/>
            </a:p>
          </p:txBody>
        </p:sp>
        <p:sp>
          <p:nvSpPr>
            <p:cNvPr id="22" name="正方形/長方形 21">
              <a:extLst>
                <a:ext uri="{FF2B5EF4-FFF2-40B4-BE49-F238E27FC236}">
                  <a16:creationId xmlns:a16="http://schemas.microsoft.com/office/drawing/2014/main" id="{F9FD9EDB-0B0A-499D-A015-1EC6FD19551B}"/>
                </a:ext>
              </a:extLst>
            </p:cNvPr>
            <p:cNvSpPr/>
            <p:nvPr/>
          </p:nvSpPr>
          <p:spPr>
            <a:xfrm>
              <a:off x="7679214" y="981855"/>
              <a:ext cx="108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4000" dirty="0"/>
                <a:t>3</a:t>
              </a:r>
              <a:endParaRPr kumimoji="1" lang="ja-JP" altLang="en-US" sz="4000" dirty="0"/>
            </a:p>
          </p:txBody>
        </p:sp>
        <p:sp>
          <p:nvSpPr>
            <p:cNvPr id="23" name="正方形/長方形 22">
              <a:extLst>
                <a:ext uri="{FF2B5EF4-FFF2-40B4-BE49-F238E27FC236}">
                  <a16:creationId xmlns:a16="http://schemas.microsoft.com/office/drawing/2014/main" id="{A72FA4BE-D95A-4E36-B457-EF2639CF274B}"/>
                </a:ext>
              </a:extLst>
            </p:cNvPr>
            <p:cNvSpPr/>
            <p:nvPr/>
          </p:nvSpPr>
          <p:spPr>
            <a:xfrm>
              <a:off x="8759214" y="981855"/>
              <a:ext cx="108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4000" dirty="0"/>
                <a:t>1</a:t>
              </a:r>
              <a:endParaRPr kumimoji="1" lang="ja-JP" altLang="en-US" sz="4000" dirty="0"/>
            </a:p>
          </p:txBody>
        </p:sp>
        <p:sp>
          <p:nvSpPr>
            <p:cNvPr id="24" name="正方形/長方形 23">
              <a:extLst>
                <a:ext uri="{FF2B5EF4-FFF2-40B4-BE49-F238E27FC236}">
                  <a16:creationId xmlns:a16="http://schemas.microsoft.com/office/drawing/2014/main" id="{3CF6272E-AF57-454A-A334-CF9C13119A21}"/>
                </a:ext>
              </a:extLst>
            </p:cNvPr>
            <p:cNvSpPr/>
            <p:nvPr/>
          </p:nvSpPr>
          <p:spPr>
            <a:xfrm>
              <a:off x="9839214" y="981855"/>
              <a:ext cx="1080000" cy="1080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4000" dirty="0"/>
                <a:t>1</a:t>
              </a:r>
              <a:endParaRPr kumimoji="1" lang="ja-JP" altLang="en-US" sz="4000" dirty="0"/>
            </a:p>
          </p:txBody>
        </p:sp>
      </p:grpSp>
      <p:sp>
        <p:nvSpPr>
          <p:cNvPr id="2" name="タイトル 1">
            <a:extLst>
              <a:ext uri="{FF2B5EF4-FFF2-40B4-BE49-F238E27FC236}">
                <a16:creationId xmlns:a16="http://schemas.microsoft.com/office/drawing/2014/main" id="{BEC1F43D-3246-4779-B7DE-33CD616D9541}"/>
              </a:ext>
            </a:extLst>
          </p:cNvPr>
          <p:cNvSpPr>
            <a:spLocks noGrp="1"/>
          </p:cNvSpPr>
          <p:nvPr>
            <p:ph type="title"/>
          </p:nvPr>
        </p:nvSpPr>
        <p:spPr/>
        <p:txBody>
          <a:bodyPr/>
          <a:lstStyle/>
          <a:p>
            <a:r>
              <a:rPr kumimoji="1" lang="ja-JP" altLang="en-US" dirty="0"/>
              <a:t>数の重複を取り除く</a:t>
            </a:r>
            <a:r>
              <a:rPr kumimoji="1" lang="en-US" altLang="ja-JP" dirty="0"/>
              <a:t>(</a:t>
            </a:r>
            <a:r>
              <a:rPr kumimoji="1" lang="ja-JP" altLang="en-US" dirty="0"/>
              <a:t>おまけ</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91886A8-12EF-4BEB-B15B-257E8147FACA}"/>
              </a:ext>
            </a:extLst>
          </p:cNvPr>
          <p:cNvSpPr>
            <a:spLocks noGrp="1"/>
          </p:cNvSpPr>
          <p:nvPr>
            <p:ph idx="1"/>
          </p:nvPr>
        </p:nvSpPr>
        <p:spPr/>
        <p:txBody>
          <a:bodyPr/>
          <a:lstStyle/>
          <a:p>
            <a:r>
              <a:rPr kumimoji="1" lang="en-US" altLang="ja-JP" dirty="0"/>
              <a:t>std::unique</a:t>
            </a:r>
            <a:r>
              <a:rPr kumimoji="1" lang="ja-JP" altLang="en-US" dirty="0"/>
              <a:t>というのがあります</a:t>
            </a:r>
            <a:r>
              <a:rPr kumimoji="1" lang="en-US" altLang="ja-JP" dirty="0"/>
              <a:t>: </a:t>
            </a:r>
            <a:br>
              <a:rPr kumimoji="1" lang="en-US" altLang="ja-JP" dirty="0"/>
            </a:br>
            <a:r>
              <a:rPr lang="ja-JP" altLang="en-US" dirty="0"/>
              <a:t>隣り合う重複要素を除いた要素を</a:t>
            </a:r>
            <a:r>
              <a:rPr lang="en-US" altLang="ja-JP" dirty="0"/>
              <a:t>, </a:t>
            </a:r>
            <a:r>
              <a:rPr lang="ja-JP" altLang="en-US" dirty="0"/>
              <a:t>配列の先頭に集める</a:t>
            </a:r>
            <a:br>
              <a:rPr lang="en-US" altLang="ja-JP" dirty="0"/>
            </a:br>
            <a:r>
              <a:rPr lang="ja-JP" altLang="en-US" dirty="0"/>
              <a:t>返り値は重複無し範囲の次の部分を示すイテレータ</a:t>
            </a:r>
            <a:endParaRPr lang="en-US" altLang="ja-JP" dirty="0"/>
          </a:p>
        </p:txBody>
      </p:sp>
      <p:grpSp>
        <p:nvGrpSpPr>
          <p:cNvPr id="5" name="グループ化 4">
            <a:extLst>
              <a:ext uri="{FF2B5EF4-FFF2-40B4-BE49-F238E27FC236}">
                <a16:creationId xmlns:a16="http://schemas.microsoft.com/office/drawing/2014/main" id="{C8443B19-79D8-476E-9DD3-EB33F623EE65}"/>
              </a:ext>
            </a:extLst>
          </p:cNvPr>
          <p:cNvGrpSpPr/>
          <p:nvPr/>
        </p:nvGrpSpPr>
        <p:grpSpPr>
          <a:xfrm>
            <a:off x="1236000" y="4892618"/>
            <a:ext cx="9720000" cy="1080000"/>
            <a:chOff x="1199214" y="3015521"/>
            <a:chExt cx="9720000" cy="1080000"/>
          </a:xfrm>
        </p:grpSpPr>
        <p:sp>
          <p:nvSpPr>
            <p:cNvPr id="6" name="正方形/長方形 5">
              <a:extLst>
                <a:ext uri="{FF2B5EF4-FFF2-40B4-BE49-F238E27FC236}">
                  <a16:creationId xmlns:a16="http://schemas.microsoft.com/office/drawing/2014/main" id="{6EA7ABAC-FC44-4F7B-8D3D-73271480DB98}"/>
                </a:ext>
              </a:extLst>
            </p:cNvPr>
            <p:cNvSpPr/>
            <p:nvPr/>
          </p:nvSpPr>
          <p:spPr>
            <a:xfrm>
              <a:off x="1199214" y="3015521"/>
              <a:ext cx="108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4000" dirty="0"/>
                <a:t>3</a:t>
              </a:r>
              <a:endParaRPr kumimoji="1" lang="ja-JP" altLang="en-US" sz="4000" dirty="0"/>
            </a:p>
          </p:txBody>
        </p:sp>
        <p:sp>
          <p:nvSpPr>
            <p:cNvPr id="7" name="正方形/長方形 6">
              <a:extLst>
                <a:ext uri="{FF2B5EF4-FFF2-40B4-BE49-F238E27FC236}">
                  <a16:creationId xmlns:a16="http://schemas.microsoft.com/office/drawing/2014/main" id="{7F9A812E-49B5-4FF1-B690-A463D2571670}"/>
                </a:ext>
              </a:extLst>
            </p:cNvPr>
            <p:cNvSpPr/>
            <p:nvPr/>
          </p:nvSpPr>
          <p:spPr>
            <a:xfrm>
              <a:off x="2279214" y="3015521"/>
              <a:ext cx="108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4000" dirty="0"/>
                <a:t>2</a:t>
              </a:r>
              <a:endParaRPr kumimoji="1" lang="ja-JP" altLang="en-US" sz="4000" dirty="0"/>
            </a:p>
          </p:txBody>
        </p:sp>
        <p:sp>
          <p:nvSpPr>
            <p:cNvPr id="8" name="正方形/長方形 7">
              <a:extLst>
                <a:ext uri="{FF2B5EF4-FFF2-40B4-BE49-F238E27FC236}">
                  <a16:creationId xmlns:a16="http://schemas.microsoft.com/office/drawing/2014/main" id="{42B810D8-88D9-40B8-ABE4-0DB5AA40DF94}"/>
                </a:ext>
              </a:extLst>
            </p:cNvPr>
            <p:cNvSpPr/>
            <p:nvPr/>
          </p:nvSpPr>
          <p:spPr>
            <a:xfrm>
              <a:off x="3359214" y="3015521"/>
              <a:ext cx="108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4000" dirty="0"/>
                <a:t>3</a:t>
              </a:r>
              <a:endParaRPr kumimoji="1" lang="ja-JP" altLang="en-US" sz="4000" dirty="0"/>
            </a:p>
          </p:txBody>
        </p:sp>
        <p:sp>
          <p:nvSpPr>
            <p:cNvPr id="9" name="正方形/長方形 8">
              <a:extLst>
                <a:ext uri="{FF2B5EF4-FFF2-40B4-BE49-F238E27FC236}">
                  <a16:creationId xmlns:a16="http://schemas.microsoft.com/office/drawing/2014/main" id="{56407D7B-901F-4ED0-8E69-15A944A0525B}"/>
                </a:ext>
              </a:extLst>
            </p:cNvPr>
            <p:cNvSpPr/>
            <p:nvPr/>
          </p:nvSpPr>
          <p:spPr>
            <a:xfrm>
              <a:off x="4439214" y="3015521"/>
              <a:ext cx="108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4000" dirty="0"/>
                <a:t>2</a:t>
              </a:r>
              <a:endParaRPr kumimoji="1" lang="ja-JP" altLang="en-US" sz="4000" dirty="0"/>
            </a:p>
          </p:txBody>
        </p:sp>
        <p:sp>
          <p:nvSpPr>
            <p:cNvPr id="10" name="正方形/長方形 9">
              <a:extLst>
                <a:ext uri="{FF2B5EF4-FFF2-40B4-BE49-F238E27FC236}">
                  <a16:creationId xmlns:a16="http://schemas.microsoft.com/office/drawing/2014/main" id="{ED215F61-61FF-4599-AB7E-F9CD476EA0AF}"/>
                </a:ext>
              </a:extLst>
            </p:cNvPr>
            <p:cNvSpPr/>
            <p:nvPr/>
          </p:nvSpPr>
          <p:spPr>
            <a:xfrm>
              <a:off x="5519214" y="3015521"/>
              <a:ext cx="108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4000" dirty="0"/>
                <a:t>1</a:t>
              </a:r>
              <a:endParaRPr kumimoji="1" lang="ja-JP" altLang="en-US" sz="4000" dirty="0"/>
            </a:p>
          </p:txBody>
        </p:sp>
        <p:sp>
          <p:nvSpPr>
            <p:cNvPr id="11" name="正方形/長方形 10">
              <a:extLst>
                <a:ext uri="{FF2B5EF4-FFF2-40B4-BE49-F238E27FC236}">
                  <a16:creationId xmlns:a16="http://schemas.microsoft.com/office/drawing/2014/main" id="{A51D1B2B-D059-4310-ACEE-A43C49327AE8}"/>
                </a:ext>
              </a:extLst>
            </p:cNvPr>
            <p:cNvSpPr/>
            <p:nvPr/>
          </p:nvSpPr>
          <p:spPr>
            <a:xfrm>
              <a:off x="6599214" y="3015521"/>
              <a:ext cx="108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4000" dirty="0"/>
                <a:t>3</a:t>
              </a:r>
              <a:endParaRPr kumimoji="1" lang="ja-JP" altLang="en-US" sz="4000" dirty="0"/>
            </a:p>
          </p:txBody>
        </p:sp>
        <p:sp>
          <p:nvSpPr>
            <p:cNvPr id="12" name="正方形/長方形 11">
              <a:extLst>
                <a:ext uri="{FF2B5EF4-FFF2-40B4-BE49-F238E27FC236}">
                  <a16:creationId xmlns:a16="http://schemas.microsoft.com/office/drawing/2014/main" id="{3334B614-9C8B-47C0-9E0B-3EA0FD278AF3}"/>
                </a:ext>
              </a:extLst>
            </p:cNvPr>
            <p:cNvSpPr/>
            <p:nvPr/>
          </p:nvSpPr>
          <p:spPr>
            <a:xfrm>
              <a:off x="7679214" y="3015521"/>
              <a:ext cx="108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4000" dirty="0"/>
                <a:t>1</a:t>
              </a:r>
              <a:endParaRPr kumimoji="1" lang="ja-JP" altLang="en-US" sz="4000" dirty="0"/>
            </a:p>
          </p:txBody>
        </p:sp>
        <p:sp>
          <p:nvSpPr>
            <p:cNvPr id="13" name="正方形/長方形 12">
              <a:extLst>
                <a:ext uri="{FF2B5EF4-FFF2-40B4-BE49-F238E27FC236}">
                  <a16:creationId xmlns:a16="http://schemas.microsoft.com/office/drawing/2014/main" id="{339D0F09-B256-4FC4-A0B6-4BF3DF51EAA6}"/>
                </a:ext>
              </a:extLst>
            </p:cNvPr>
            <p:cNvSpPr/>
            <p:nvPr/>
          </p:nvSpPr>
          <p:spPr>
            <a:xfrm>
              <a:off x="8759214" y="3015521"/>
              <a:ext cx="1080000" cy="1080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4000" dirty="0"/>
                <a:t>1</a:t>
              </a:r>
              <a:endParaRPr kumimoji="1" lang="ja-JP" altLang="en-US" sz="4000" dirty="0"/>
            </a:p>
          </p:txBody>
        </p:sp>
        <p:sp>
          <p:nvSpPr>
            <p:cNvPr id="14" name="正方形/長方形 13">
              <a:extLst>
                <a:ext uri="{FF2B5EF4-FFF2-40B4-BE49-F238E27FC236}">
                  <a16:creationId xmlns:a16="http://schemas.microsoft.com/office/drawing/2014/main" id="{DF73EFFF-7628-4788-8251-FF51200A3BF2}"/>
                </a:ext>
              </a:extLst>
            </p:cNvPr>
            <p:cNvSpPr/>
            <p:nvPr/>
          </p:nvSpPr>
          <p:spPr>
            <a:xfrm>
              <a:off x="9839214" y="3015521"/>
              <a:ext cx="1080000" cy="1080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4000" dirty="0"/>
                <a:t>1</a:t>
              </a:r>
              <a:endParaRPr kumimoji="1" lang="ja-JP" altLang="en-US" sz="4000" dirty="0"/>
            </a:p>
          </p:txBody>
        </p:sp>
      </p:grpSp>
      <p:sp>
        <p:nvSpPr>
          <p:cNvPr id="25" name="テキスト ボックス 24">
            <a:extLst>
              <a:ext uri="{FF2B5EF4-FFF2-40B4-BE49-F238E27FC236}">
                <a16:creationId xmlns:a16="http://schemas.microsoft.com/office/drawing/2014/main" id="{CCD77A35-BBE2-4A43-A538-785BBEB3D2AF}"/>
              </a:ext>
            </a:extLst>
          </p:cNvPr>
          <p:cNvSpPr txBox="1"/>
          <p:nvPr/>
        </p:nvSpPr>
        <p:spPr>
          <a:xfrm>
            <a:off x="9110794" y="6117003"/>
            <a:ext cx="2589029" cy="584775"/>
          </a:xfrm>
          <a:prstGeom prst="rect">
            <a:avLst/>
          </a:prstGeom>
          <a:noFill/>
        </p:spPr>
        <p:txBody>
          <a:bodyPr wrap="square" rtlCol="0">
            <a:spAutoFit/>
          </a:bodyPr>
          <a:lstStyle/>
          <a:p>
            <a:r>
              <a:rPr kumimoji="1" lang="ja-JP" altLang="en-US" sz="3200" dirty="0"/>
              <a:t>↑返り値</a:t>
            </a:r>
            <a:r>
              <a:rPr kumimoji="1" lang="en-US" altLang="ja-JP" sz="3200" dirty="0"/>
              <a:t>(</a:t>
            </a:r>
            <a:r>
              <a:rPr kumimoji="1" lang="en-US" altLang="ja-JP" sz="3200" dirty="0" err="1"/>
              <a:t>itr</a:t>
            </a:r>
            <a:r>
              <a:rPr kumimoji="1" lang="en-US" altLang="ja-JP" sz="3200" dirty="0"/>
              <a:t>)</a:t>
            </a:r>
            <a:endParaRPr kumimoji="1" lang="ja-JP" altLang="en-US" sz="3200" dirty="0"/>
          </a:p>
        </p:txBody>
      </p:sp>
    </p:spTree>
    <p:extLst>
      <p:ext uri="{BB962C8B-B14F-4D97-AF65-F5344CB8AC3E}">
        <p14:creationId xmlns:p14="http://schemas.microsoft.com/office/powerpoint/2010/main" val="4143817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C1F43D-3246-4779-B7DE-33CD616D9541}"/>
              </a:ext>
            </a:extLst>
          </p:cNvPr>
          <p:cNvSpPr>
            <a:spLocks noGrp="1"/>
          </p:cNvSpPr>
          <p:nvPr>
            <p:ph type="title"/>
          </p:nvPr>
        </p:nvSpPr>
        <p:spPr/>
        <p:txBody>
          <a:bodyPr/>
          <a:lstStyle/>
          <a:p>
            <a:r>
              <a:rPr kumimoji="1" lang="ja-JP" altLang="en-US" dirty="0"/>
              <a:t>数の重複を取り除く</a:t>
            </a:r>
          </a:p>
        </p:txBody>
      </p:sp>
      <p:sp>
        <p:nvSpPr>
          <p:cNvPr id="3" name="コンテンツ プレースホルダー 2">
            <a:extLst>
              <a:ext uri="{FF2B5EF4-FFF2-40B4-BE49-F238E27FC236}">
                <a16:creationId xmlns:a16="http://schemas.microsoft.com/office/drawing/2014/main" id="{B91886A8-12EF-4BEB-B15B-257E8147FACA}"/>
              </a:ext>
            </a:extLst>
          </p:cNvPr>
          <p:cNvSpPr>
            <a:spLocks noGrp="1"/>
          </p:cNvSpPr>
          <p:nvPr>
            <p:ph idx="1"/>
          </p:nvPr>
        </p:nvSpPr>
        <p:spPr/>
        <p:txBody>
          <a:bodyPr/>
          <a:lstStyle/>
          <a:p>
            <a:r>
              <a:rPr kumimoji="1" lang="en-US" altLang="ja-JP" dirty="0"/>
              <a:t>std::unique</a:t>
            </a:r>
            <a:r>
              <a:rPr kumimoji="1" lang="ja-JP" altLang="en-US" dirty="0"/>
              <a:t>というのがあります</a:t>
            </a:r>
            <a:r>
              <a:rPr kumimoji="1" lang="en-US" altLang="ja-JP" dirty="0"/>
              <a:t>: </a:t>
            </a:r>
            <a:br>
              <a:rPr kumimoji="1" lang="en-US" altLang="ja-JP" dirty="0"/>
            </a:br>
            <a:r>
              <a:rPr kumimoji="1" lang="ja-JP" altLang="en-US" dirty="0"/>
              <a:t>ソート済み配列に適用すれば</a:t>
            </a:r>
            <a:r>
              <a:rPr kumimoji="1" lang="en-US" altLang="ja-JP" dirty="0"/>
              <a:t>, </a:t>
            </a:r>
            <a:r>
              <a:rPr kumimoji="1" lang="ja-JP" altLang="en-US" dirty="0"/>
              <a:t>重複しない要素が先頭に集まる</a:t>
            </a:r>
            <a:endParaRPr kumimoji="1" lang="en-US" altLang="ja-JP" dirty="0"/>
          </a:p>
        </p:txBody>
      </p:sp>
      <p:grpSp>
        <p:nvGrpSpPr>
          <p:cNvPr id="5" name="グループ化 4">
            <a:extLst>
              <a:ext uri="{FF2B5EF4-FFF2-40B4-BE49-F238E27FC236}">
                <a16:creationId xmlns:a16="http://schemas.microsoft.com/office/drawing/2014/main" id="{C8443B19-79D8-476E-9DD3-EB33F623EE65}"/>
              </a:ext>
            </a:extLst>
          </p:cNvPr>
          <p:cNvGrpSpPr/>
          <p:nvPr/>
        </p:nvGrpSpPr>
        <p:grpSpPr>
          <a:xfrm>
            <a:off x="1236000" y="3213719"/>
            <a:ext cx="9720000" cy="1080000"/>
            <a:chOff x="1199214" y="3015521"/>
            <a:chExt cx="9720000" cy="1080000"/>
          </a:xfrm>
        </p:grpSpPr>
        <p:sp>
          <p:nvSpPr>
            <p:cNvPr id="6" name="正方形/長方形 5">
              <a:extLst>
                <a:ext uri="{FF2B5EF4-FFF2-40B4-BE49-F238E27FC236}">
                  <a16:creationId xmlns:a16="http://schemas.microsoft.com/office/drawing/2014/main" id="{6EA7ABAC-FC44-4F7B-8D3D-73271480DB98}"/>
                </a:ext>
              </a:extLst>
            </p:cNvPr>
            <p:cNvSpPr/>
            <p:nvPr/>
          </p:nvSpPr>
          <p:spPr>
            <a:xfrm>
              <a:off x="1199214" y="3015521"/>
              <a:ext cx="108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4000" dirty="0"/>
                <a:t>1</a:t>
              </a:r>
              <a:endParaRPr kumimoji="1" lang="ja-JP" altLang="en-US" sz="4000" dirty="0"/>
            </a:p>
          </p:txBody>
        </p:sp>
        <p:sp>
          <p:nvSpPr>
            <p:cNvPr id="7" name="正方形/長方形 6">
              <a:extLst>
                <a:ext uri="{FF2B5EF4-FFF2-40B4-BE49-F238E27FC236}">
                  <a16:creationId xmlns:a16="http://schemas.microsoft.com/office/drawing/2014/main" id="{7F9A812E-49B5-4FF1-B690-A463D2571670}"/>
                </a:ext>
              </a:extLst>
            </p:cNvPr>
            <p:cNvSpPr/>
            <p:nvPr/>
          </p:nvSpPr>
          <p:spPr>
            <a:xfrm>
              <a:off x="2279214" y="3015521"/>
              <a:ext cx="1080000" cy="1080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4000" dirty="0"/>
                <a:t>1</a:t>
              </a:r>
              <a:endParaRPr kumimoji="1" lang="ja-JP" altLang="en-US" sz="4000" dirty="0"/>
            </a:p>
          </p:txBody>
        </p:sp>
        <p:sp>
          <p:nvSpPr>
            <p:cNvPr id="8" name="正方形/長方形 7">
              <a:extLst>
                <a:ext uri="{FF2B5EF4-FFF2-40B4-BE49-F238E27FC236}">
                  <a16:creationId xmlns:a16="http://schemas.microsoft.com/office/drawing/2014/main" id="{42B810D8-88D9-40B8-ABE4-0DB5AA40DF94}"/>
                </a:ext>
              </a:extLst>
            </p:cNvPr>
            <p:cNvSpPr/>
            <p:nvPr/>
          </p:nvSpPr>
          <p:spPr>
            <a:xfrm>
              <a:off x="3359214" y="3015521"/>
              <a:ext cx="1080000" cy="1080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4000" dirty="0"/>
                <a:t>1</a:t>
              </a:r>
              <a:endParaRPr kumimoji="1" lang="ja-JP" altLang="en-US" sz="4000" dirty="0"/>
            </a:p>
          </p:txBody>
        </p:sp>
        <p:sp>
          <p:nvSpPr>
            <p:cNvPr id="9" name="正方形/長方形 8">
              <a:extLst>
                <a:ext uri="{FF2B5EF4-FFF2-40B4-BE49-F238E27FC236}">
                  <a16:creationId xmlns:a16="http://schemas.microsoft.com/office/drawing/2014/main" id="{56407D7B-901F-4ED0-8E69-15A944A0525B}"/>
                </a:ext>
              </a:extLst>
            </p:cNvPr>
            <p:cNvSpPr/>
            <p:nvPr/>
          </p:nvSpPr>
          <p:spPr>
            <a:xfrm>
              <a:off x="4439214" y="3015521"/>
              <a:ext cx="108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4000" dirty="0"/>
                <a:t>2</a:t>
              </a:r>
              <a:endParaRPr kumimoji="1" lang="ja-JP" altLang="en-US" sz="4000" dirty="0"/>
            </a:p>
          </p:txBody>
        </p:sp>
        <p:sp>
          <p:nvSpPr>
            <p:cNvPr id="10" name="正方形/長方形 9">
              <a:extLst>
                <a:ext uri="{FF2B5EF4-FFF2-40B4-BE49-F238E27FC236}">
                  <a16:creationId xmlns:a16="http://schemas.microsoft.com/office/drawing/2014/main" id="{ED215F61-61FF-4599-AB7E-F9CD476EA0AF}"/>
                </a:ext>
              </a:extLst>
            </p:cNvPr>
            <p:cNvSpPr/>
            <p:nvPr/>
          </p:nvSpPr>
          <p:spPr>
            <a:xfrm>
              <a:off x="5519214" y="3015521"/>
              <a:ext cx="1080000" cy="1080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4000" dirty="0"/>
                <a:t>2</a:t>
              </a:r>
              <a:endParaRPr kumimoji="1" lang="ja-JP" altLang="en-US" sz="4000" dirty="0"/>
            </a:p>
          </p:txBody>
        </p:sp>
        <p:sp>
          <p:nvSpPr>
            <p:cNvPr id="11" name="正方形/長方形 10">
              <a:extLst>
                <a:ext uri="{FF2B5EF4-FFF2-40B4-BE49-F238E27FC236}">
                  <a16:creationId xmlns:a16="http://schemas.microsoft.com/office/drawing/2014/main" id="{A51D1B2B-D059-4310-ACEE-A43C49327AE8}"/>
                </a:ext>
              </a:extLst>
            </p:cNvPr>
            <p:cNvSpPr/>
            <p:nvPr/>
          </p:nvSpPr>
          <p:spPr>
            <a:xfrm>
              <a:off x="6599214" y="3015521"/>
              <a:ext cx="108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4000" dirty="0"/>
                <a:t>3</a:t>
              </a:r>
              <a:endParaRPr kumimoji="1" lang="ja-JP" altLang="en-US" sz="4000" dirty="0"/>
            </a:p>
          </p:txBody>
        </p:sp>
        <p:sp>
          <p:nvSpPr>
            <p:cNvPr id="12" name="正方形/長方形 11">
              <a:extLst>
                <a:ext uri="{FF2B5EF4-FFF2-40B4-BE49-F238E27FC236}">
                  <a16:creationId xmlns:a16="http://schemas.microsoft.com/office/drawing/2014/main" id="{3334B614-9C8B-47C0-9E0B-3EA0FD278AF3}"/>
                </a:ext>
              </a:extLst>
            </p:cNvPr>
            <p:cNvSpPr/>
            <p:nvPr/>
          </p:nvSpPr>
          <p:spPr>
            <a:xfrm>
              <a:off x="7679214" y="3015521"/>
              <a:ext cx="1080000" cy="1080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4000" dirty="0"/>
                <a:t>3</a:t>
              </a:r>
              <a:endParaRPr kumimoji="1" lang="ja-JP" altLang="en-US" sz="4000" dirty="0"/>
            </a:p>
          </p:txBody>
        </p:sp>
        <p:sp>
          <p:nvSpPr>
            <p:cNvPr id="13" name="正方形/長方形 12">
              <a:extLst>
                <a:ext uri="{FF2B5EF4-FFF2-40B4-BE49-F238E27FC236}">
                  <a16:creationId xmlns:a16="http://schemas.microsoft.com/office/drawing/2014/main" id="{339D0F09-B256-4FC4-A0B6-4BF3DF51EAA6}"/>
                </a:ext>
              </a:extLst>
            </p:cNvPr>
            <p:cNvSpPr/>
            <p:nvPr/>
          </p:nvSpPr>
          <p:spPr>
            <a:xfrm>
              <a:off x="8759214" y="3015521"/>
              <a:ext cx="1080000" cy="1080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4000" dirty="0"/>
                <a:t>3</a:t>
              </a:r>
              <a:endParaRPr kumimoji="1" lang="ja-JP" altLang="en-US" sz="4000" dirty="0"/>
            </a:p>
          </p:txBody>
        </p:sp>
        <p:sp>
          <p:nvSpPr>
            <p:cNvPr id="14" name="正方形/長方形 13">
              <a:extLst>
                <a:ext uri="{FF2B5EF4-FFF2-40B4-BE49-F238E27FC236}">
                  <a16:creationId xmlns:a16="http://schemas.microsoft.com/office/drawing/2014/main" id="{DF73EFFF-7628-4788-8251-FF51200A3BF2}"/>
                </a:ext>
              </a:extLst>
            </p:cNvPr>
            <p:cNvSpPr/>
            <p:nvPr/>
          </p:nvSpPr>
          <p:spPr>
            <a:xfrm>
              <a:off x="9839214" y="3015521"/>
              <a:ext cx="1080000" cy="1080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4000" dirty="0"/>
                <a:t>3</a:t>
              </a:r>
              <a:endParaRPr kumimoji="1" lang="ja-JP" altLang="en-US" sz="4000" dirty="0"/>
            </a:p>
          </p:txBody>
        </p:sp>
      </p:grpSp>
      <p:grpSp>
        <p:nvGrpSpPr>
          <p:cNvPr id="25" name="グループ化 24">
            <a:extLst>
              <a:ext uri="{FF2B5EF4-FFF2-40B4-BE49-F238E27FC236}">
                <a16:creationId xmlns:a16="http://schemas.microsoft.com/office/drawing/2014/main" id="{8B670D87-50D6-4E11-A66E-2D678462B488}"/>
              </a:ext>
            </a:extLst>
          </p:cNvPr>
          <p:cNvGrpSpPr/>
          <p:nvPr/>
        </p:nvGrpSpPr>
        <p:grpSpPr>
          <a:xfrm>
            <a:off x="1236000" y="4819371"/>
            <a:ext cx="9720000" cy="1080000"/>
            <a:chOff x="1199214" y="3015521"/>
            <a:chExt cx="9720000" cy="1080000"/>
          </a:xfrm>
        </p:grpSpPr>
        <p:sp>
          <p:nvSpPr>
            <p:cNvPr id="26" name="正方形/長方形 25">
              <a:extLst>
                <a:ext uri="{FF2B5EF4-FFF2-40B4-BE49-F238E27FC236}">
                  <a16:creationId xmlns:a16="http://schemas.microsoft.com/office/drawing/2014/main" id="{DBE13774-C90D-4029-AF31-F90C67BD2797}"/>
                </a:ext>
              </a:extLst>
            </p:cNvPr>
            <p:cNvSpPr/>
            <p:nvPr/>
          </p:nvSpPr>
          <p:spPr>
            <a:xfrm>
              <a:off x="1199214" y="3015521"/>
              <a:ext cx="108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4000" dirty="0"/>
                <a:t>1</a:t>
              </a:r>
              <a:endParaRPr kumimoji="1" lang="ja-JP" altLang="en-US" sz="4000" dirty="0"/>
            </a:p>
          </p:txBody>
        </p:sp>
        <p:sp>
          <p:nvSpPr>
            <p:cNvPr id="27" name="正方形/長方形 26">
              <a:extLst>
                <a:ext uri="{FF2B5EF4-FFF2-40B4-BE49-F238E27FC236}">
                  <a16:creationId xmlns:a16="http://schemas.microsoft.com/office/drawing/2014/main" id="{034E44F6-FBD1-40BF-9D65-9A17574E9E53}"/>
                </a:ext>
              </a:extLst>
            </p:cNvPr>
            <p:cNvSpPr/>
            <p:nvPr/>
          </p:nvSpPr>
          <p:spPr>
            <a:xfrm>
              <a:off x="2279214" y="3015521"/>
              <a:ext cx="108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4000" dirty="0"/>
                <a:t>2</a:t>
              </a:r>
              <a:endParaRPr kumimoji="1" lang="ja-JP" altLang="en-US" sz="4000" dirty="0"/>
            </a:p>
          </p:txBody>
        </p:sp>
        <p:sp>
          <p:nvSpPr>
            <p:cNvPr id="28" name="正方形/長方形 27">
              <a:extLst>
                <a:ext uri="{FF2B5EF4-FFF2-40B4-BE49-F238E27FC236}">
                  <a16:creationId xmlns:a16="http://schemas.microsoft.com/office/drawing/2014/main" id="{2EF74342-0A85-4745-A104-FFA43CB4D9F5}"/>
                </a:ext>
              </a:extLst>
            </p:cNvPr>
            <p:cNvSpPr/>
            <p:nvPr/>
          </p:nvSpPr>
          <p:spPr>
            <a:xfrm>
              <a:off x="3359214" y="3015521"/>
              <a:ext cx="1080000" cy="10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4000" dirty="0"/>
                <a:t>3</a:t>
              </a:r>
              <a:endParaRPr kumimoji="1" lang="ja-JP" altLang="en-US" sz="4000" dirty="0"/>
            </a:p>
          </p:txBody>
        </p:sp>
        <p:sp>
          <p:nvSpPr>
            <p:cNvPr id="29" name="正方形/長方形 28">
              <a:extLst>
                <a:ext uri="{FF2B5EF4-FFF2-40B4-BE49-F238E27FC236}">
                  <a16:creationId xmlns:a16="http://schemas.microsoft.com/office/drawing/2014/main" id="{3B454DAD-6739-40B3-804D-DB1BD46474D1}"/>
                </a:ext>
              </a:extLst>
            </p:cNvPr>
            <p:cNvSpPr/>
            <p:nvPr/>
          </p:nvSpPr>
          <p:spPr>
            <a:xfrm>
              <a:off x="4448499" y="3015521"/>
              <a:ext cx="1080000" cy="1080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4000" dirty="0"/>
                <a:t>2</a:t>
              </a:r>
              <a:endParaRPr kumimoji="1" lang="ja-JP" altLang="en-US" sz="4000" dirty="0"/>
            </a:p>
          </p:txBody>
        </p:sp>
        <p:sp>
          <p:nvSpPr>
            <p:cNvPr id="30" name="正方形/長方形 29">
              <a:extLst>
                <a:ext uri="{FF2B5EF4-FFF2-40B4-BE49-F238E27FC236}">
                  <a16:creationId xmlns:a16="http://schemas.microsoft.com/office/drawing/2014/main" id="{E2135C4E-6F1B-4F77-BD95-1AC941AB4922}"/>
                </a:ext>
              </a:extLst>
            </p:cNvPr>
            <p:cNvSpPr/>
            <p:nvPr/>
          </p:nvSpPr>
          <p:spPr>
            <a:xfrm>
              <a:off x="5519214" y="3015521"/>
              <a:ext cx="1080000" cy="1080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4000" dirty="0"/>
                <a:t>2</a:t>
              </a:r>
              <a:endParaRPr kumimoji="1" lang="ja-JP" altLang="en-US" sz="4000" dirty="0"/>
            </a:p>
          </p:txBody>
        </p:sp>
        <p:sp>
          <p:nvSpPr>
            <p:cNvPr id="31" name="正方形/長方形 30">
              <a:extLst>
                <a:ext uri="{FF2B5EF4-FFF2-40B4-BE49-F238E27FC236}">
                  <a16:creationId xmlns:a16="http://schemas.microsoft.com/office/drawing/2014/main" id="{448E9524-8061-4D9A-BCA1-29763C645785}"/>
                </a:ext>
              </a:extLst>
            </p:cNvPr>
            <p:cNvSpPr/>
            <p:nvPr/>
          </p:nvSpPr>
          <p:spPr>
            <a:xfrm>
              <a:off x="6589929" y="3015521"/>
              <a:ext cx="1080000" cy="1080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4000" dirty="0"/>
                <a:t>3</a:t>
              </a:r>
              <a:endParaRPr kumimoji="1" lang="ja-JP" altLang="en-US" sz="4000" dirty="0"/>
            </a:p>
          </p:txBody>
        </p:sp>
        <p:sp>
          <p:nvSpPr>
            <p:cNvPr id="32" name="正方形/長方形 31">
              <a:extLst>
                <a:ext uri="{FF2B5EF4-FFF2-40B4-BE49-F238E27FC236}">
                  <a16:creationId xmlns:a16="http://schemas.microsoft.com/office/drawing/2014/main" id="{CEF37709-B6B4-4929-A2D5-0225D6529D35}"/>
                </a:ext>
              </a:extLst>
            </p:cNvPr>
            <p:cNvSpPr/>
            <p:nvPr/>
          </p:nvSpPr>
          <p:spPr>
            <a:xfrm>
              <a:off x="7679214" y="3015521"/>
              <a:ext cx="1080000" cy="1080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4000" dirty="0"/>
                <a:t>3</a:t>
              </a:r>
              <a:endParaRPr kumimoji="1" lang="ja-JP" altLang="en-US" sz="4000" dirty="0"/>
            </a:p>
          </p:txBody>
        </p:sp>
        <p:sp>
          <p:nvSpPr>
            <p:cNvPr id="33" name="正方形/長方形 32">
              <a:extLst>
                <a:ext uri="{FF2B5EF4-FFF2-40B4-BE49-F238E27FC236}">
                  <a16:creationId xmlns:a16="http://schemas.microsoft.com/office/drawing/2014/main" id="{63F500EA-0BC5-401C-A82C-B0FD4630759F}"/>
                </a:ext>
              </a:extLst>
            </p:cNvPr>
            <p:cNvSpPr/>
            <p:nvPr/>
          </p:nvSpPr>
          <p:spPr>
            <a:xfrm>
              <a:off x="8759214" y="3015521"/>
              <a:ext cx="1080000" cy="1080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4000" dirty="0"/>
                <a:t>3</a:t>
              </a:r>
              <a:endParaRPr kumimoji="1" lang="ja-JP" altLang="en-US" sz="4000" dirty="0"/>
            </a:p>
          </p:txBody>
        </p:sp>
        <p:sp>
          <p:nvSpPr>
            <p:cNvPr id="34" name="正方形/長方形 33">
              <a:extLst>
                <a:ext uri="{FF2B5EF4-FFF2-40B4-BE49-F238E27FC236}">
                  <a16:creationId xmlns:a16="http://schemas.microsoft.com/office/drawing/2014/main" id="{4EEBD132-2462-4608-BC40-13AFD2B90449}"/>
                </a:ext>
              </a:extLst>
            </p:cNvPr>
            <p:cNvSpPr/>
            <p:nvPr/>
          </p:nvSpPr>
          <p:spPr>
            <a:xfrm>
              <a:off x="9839214" y="3015521"/>
              <a:ext cx="1080000" cy="1080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4000" dirty="0"/>
                <a:t>3</a:t>
              </a:r>
              <a:endParaRPr kumimoji="1" lang="ja-JP" altLang="en-US" sz="4000" dirty="0"/>
            </a:p>
          </p:txBody>
        </p:sp>
      </p:grpSp>
      <p:sp>
        <p:nvSpPr>
          <p:cNvPr id="35" name="テキスト ボックス 34">
            <a:extLst>
              <a:ext uri="{FF2B5EF4-FFF2-40B4-BE49-F238E27FC236}">
                <a16:creationId xmlns:a16="http://schemas.microsoft.com/office/drawing/2014/main" id="{0013158B-84A4-4C23-B25E-7E65862AF9CF}"/>
              </a:ext>
            </a:extLst>
          </p:cNvPr>
          <p:cNvSpPr txBox="1"/>
          <p:nvPr/>
        </p:nvSpPr>
        <p:spPr>
          <a:xfrm>
            <a:off x="4748656" y="6117003"/>
            <a:ext cx="2589029" cy="584775"/>
          </a:xfrm>
          <a:prstGeom prst="rect">
            <a:avLst/>
          </a:prstGeom>
          <a:noFill/>
        </p:spPr>
        <p:txBody>
          <a:bodyPr wrap="square" rtlCol="0">
            <a:spAutoFit/>
          </a:bodyPr>
          <a:lstStyle/>
          <a:p>
            <a:r>
              <a:rPr kumimoji="1" lang="ja-JP" altLang="en-US" sz="3200" dirty="0"/>
              <a:t>↑返り値</a:t>
            </a:r>
            <a:r>
              <a:rPr kumimoji="1" lang="en-US" altLang="ja-JP" sz="3200" dirty="0"/>
              <a:t>(</a:t>
            </a:r>
            <a:r>
              <a:rPr kumimoji="1" lang="en-US" altLang="ja-JP" sz="3200" dirty="0" err="1"/>
              <a:t>itr</a:t>
            </a:r>
            <a:r>
              <a:rPr kumimoji="1" lang="en-US" altLang="ja-JP" sz="3200" dirty="0"/>
              <a:t>)</a:t>
            </a:r>
            <a:endParaRPr kumimoji="1" lang="ja-JP" altLang="en-US" sz="3200" dirty="0"/>
          </a:p>
        </p:txBody>
      </p:sp>
    </p:spTree>
    <p:extLst>
      <p:ext uri="{BB962C8B-B14F-4D97-AF65-F5344CB8AC3E}">
        <p14:creationId xmlns:p14="http://schemas.microsoft.com/office/powerpoint/2010/main" val="2009363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7E08E-285E-49EA-A9A9-F5BE34D79937}"/>
              </a:ext>
            </a:extLst>
          </p:cNvPr>
          <p:cNvSpPr>
            <a:spLocks noGrp="1"/>
          </p:cNvSpPr>
          <p:nvPr>
            <p:ph type="title"/>
          </p:nvPr>
        </p:nvSpPr>
        <p:spPr/>
        <p:txBody>
          <a:bodyPr/>
          <a:lstStyle/>
          <a:p>
            <a:r>
              <a:rPr kumimoji="1" lang="ja-JP" altLang="en-US" dirty="0"/>
              <a:t>数の重複を取り除く</a:t>
            </a:r>
          </a:p>
        </p:txBody>
      </p:sp>
      <p:sp>
        <p:nvSpPr>
          <p:cNvPr id="3" name="コンテンツ プレースホルダー 2">
            <a:extLst>
              <a:ext uri="{FF2B5EF4-FFF2-40B4-BE49-F238E27FC236}">
                <a16:creationId xmlns:a16="http://schemas.microsoft.com/office/drawing/2014/main" id="{45599D81-09F0-48BF-B90F-993FCFF1D026}"/>
              </a:ext>
            </a:extLst>
          </p:cNvPr>
          <p:cNvSpPr>
            <a:spLocks noGrp="1"/>
          </p:cNvSpPr>
          <p:nvPr>
            <p:ph idx="1"/>
          </p:nvPr>
        </p:nvSpPr>
        <p:spPr>
          <a:xfrm>
            <a:off x="838200" y="1833121"/>
            <a:ext cx="10515600" cy="1704559"/>
          </a:xfrm>
        </p:spPr>
        <p:txBody>
          <a:bodyPr/>
          <a:lstStyle/>
          <a:p>
            <a:r>
              <a:rPr kumimoji="1" lang="ja-JP" altLang="en-US" dirty="0"/>
              <a:t>重複無し範囲以外はゴミ要素なので、</a:t>
            </a:r>
            <a:r>
              <a:rPr kumimoji="1" lang="en-US" altLang="ja-JP" dirty="0"/>
              <a:t>erase</a:t>
            </a:r>
            <a:r>
              <a:rPr kumimoji="1" lang="ja-JP" altLang="en-US" dirty="0"/>
              <a:t>で消せばよい</a:t>
            </a:r>
            <a:endParaRPr kumimoji="1" lang="en-US" altLang="ja-JP" dirty="0"/>
          </a:p>
          <a:p>
            <a:r>
              <a:rPr kumimoji="1" lang="en-US" altLang="ja-JP" dirty="0" err="1"/>
              <a:t>v.erase</a:t>
            </a:r>
            <a:r>
              <a:rPr kumimoji="1" lang="en-US" altLang="ja-JP" dirty="0"/>
              <a:t>(first, last)</a:t>
            </a:r>
            <a:r>
              <a:rPr kumimoji="1" lang="ja-JP" altLang="en-US" dirty="0"/>
              <a:t>で</a:t>
            </a:r>
            <a:r>
              <a:rPr kumimoji="1" lang="en-US" altLang="ja-JP" dirty="0"/>
              <a:t>v</a:t>
            </a:r>
            <a:r>
              <a:rPr kumimoji="1" lang="ja-JP" altLang="en-US" dirty="0"/>
              <a:t>の</a:t>
            </a:r>
            <a:r>
              <a:rPr kumimoji="1" lang="en-US" altLang="ja-JP" dirty="0"/>
              <a:t>[first, last)</a:t>
            </a:r>
            <a:r>
              <a:rPr kumimoji="1" lang="ja-JP" altLang="en-US" dirty="0"/>
              <a:t>の範囲の要素を消せる</a:t>
            </a:r>
          </a:p>
        </p:txBody>
      </p:sp>
      <p:sp>
        <p:nvSpPr>
          <p:cNvPr id="4" name="正方形/長方形 3">
            <a:extLst>
              <a:ext uri="{FF2B5EF4-FFF2-40B4-BE49-F238E27FC236}">
                <a16:creationId xmlns:a16="http://schemas.microsoft.com/office/drawing/2014/main" id="{167DEBC4-F747-4E14-9783-63EE9BE01C17}"/>
              </a:ext>
            </a:extLst>
          </p:cNvPr>
          <p:cNvSpPr/>
          <p:nvPr/>
        </p:nvSpPr>
        <p:spPr>
          <a:xfrm>
            <a:off x="918140" y="3963861"/>
            <a:ext cx="10355720" cy="584775"/>
          </a:xfrm>
          <a:prstGeom prst="rect">
            <a:avLst/>
          </a:prstGeom>
        </p:spPr>
        <p:txBody>
          <a:bodyPr wrap="none">
            <a:spAutoFit/>
          </a:bodyPr>
          <a:lstStyle/>
          <a:p>
            <a:r>
              <a:rPr lang="en-US" altLang="ja-JP" sz="3200" dirty="0" err="1">
                <a:solidFill>
                  <a:srgbClr val="000000"/>
                </a:solidFill>
                <a:latin typeface="Consolas" panose="020B0609020204030204" pitchFamily="49" charset="0"/>
              </a:rPr>
              <a:t>v.erase</a:t>
            </a:r>
            <a:r>
              <a:rPr lang="en-US" altLang="ja-JP" sz="3200" dirty="0">
                <a:solidFill>
                  <a:srgbClr val="000000"/>
                </a:solidFill>
                <a:latin typeface="Consolas" panose="020B0609020204030204" pitchFamily="49" charset="0"/>
              </a:rPr>
              <a:t>(unique(</a:t>
            </a:r>
            <a:r>
              <a:rPr lang="en-US" altLang="ja-JP" sz="3200" dirty="0" err="1">
                <a:solidFill>
                  <a:srgbClr val="000000"/>
                </a:solidFill>
                <a:latin typeface="Consolas" panose="020B0609020204030204" pitchFamily="49" charset="0"/>
              </a:rPr>
              <a:t>v.begin</a:t>
            </a:r>
            <a:r>
              <a:rPr lang="en-US" altLang="ja-JP" sz="3200" dirty="0">
                <a:solidFill>
                  <a:srgbClr val="000000"/>
                </a:solidFill>
                <a:latin typeface="Consolas" panose="020B0609020204030204" pitchFamily="49" charset="0"/>
              </a:rPr>
              <a:t>(), </a:t>
            </a:r>
            <a:r>
              <a:rPr lang="en-US" altLang="ja-JP" sz="3200" dirty="0" err="1">
                <a:solidFill>
                  <a:srgbClr val="000000"/>
                </a:solidFill>
                <a:latin typeface="Consolas" panose="020B0609020204030204" pitchFamily="49" charset="0"/>
              </a:rPr>
              <a:t>v.end</a:t>
            </a:r>
            <a:r>
              <a:rPr lang="en-US" altLang="ja-JP" sz="3200" dirty="0">
                <a:solidFill>
                  <a:srgbClr val="000000"/>
                </a:solidFill>
                <a:latin typeface="Consolas" panose="020B0609020204030204" pitchFamily="49" charset="0"/>
              </a:rPr>
              <a:t>()), </a:t>
            </a:r>
            <a:r>
              <a:rPr lang="en-US" altLang="ja-JP" sz="3200" dirty="0" err="1">
                <a:solidFill>
                  <a:srgbClr val="000000"/>
                </a:solidFill>
                <a:latin typeface="Consolas" panose="020B0609020204030204" pitchFamily="49" charset="0"/>
              </a:rPr>
              <a:t>v.end</a:t>
            </a:r>
            <a:r>
              <a:rPr lang="en-US" altLang="ja-JP" sz="3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41455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896A3-FEEC-46FD-BF4A-C5BF69D14061}"/>
              </a:ext>
            </a:extLst>
          </p:cNvPr>
          <p:cNvSpPr>
            <a:spLocks noGrp="1"/>
          </p:cNvSpPr>
          <p:nvPr>
            <p:ph type="title"/>
          </p:nvPr>
        </p:nvSpPr>
        <p:spPr/>
        <p:txBody>
          <a:bodyPr/>
          <a:lstStyle/>
          <a:p>
            <a:r>
              <a:rPr kumimoji="1" lang="en-US" altLang="ja-JP" dirty="0"/>
              <a:t>std::pair</a:t>
            </a:r>
            <a:endParaRPr kumimoji="1" lang="ja-JP" altLang="en-US" dirty="0"/>
          </a:p>
        </p:txBody>
      </p:sp>
      <p:sp>
        <p:nvSpPr>
          <p:cNvPr id="3" name="コンテンツ プレースホルダー 2">
            <a:extLst>
              <a:ext uri="{FF2B5EF4-FFF2-40B4-BE49-F238E27FC236}">
                <a16:creationId xmlns:a16="http://schemas.microsoft.com/office/drawing/2014/main" id="{B4C04A20-8CB5-458B-BB53-AC0B576D223E}"/>
              </a:ext>
            </a:extLst>
          </p:cNvPr>
          <p:cNvSpPr>
            <a:spLocks noGrp="1"/>
          </p:cNvSpPr>
          <p:nvPr>
            <p:ph idx="1"/>
          </p:nvPr>
        </p:nvSpPr>
        <p:spPr/>
        <p:txBody>
          <a:bodyPr/>
          <a:lstStyle/>
          <a:p>
            <a:r>
              <a:rPr kumimoji="1" lang="ja-JP" altLang="en-US" dirty="0"/>
              <a:t>順序対を管理するクラス</a:t>
            </a:r>
            <a:endParaRPr kumimoji="1" lang="en-US" altLang="ja-JP" dirty="0"/>
          </a:p>
          <a:p>
            <a:pPr marL="0" indent="0">
              <a:buNone/>
            </a:pPr>
            <a:r>
              <a:rPr lang="ja-JP" altLang="en-US" dirty="0"/>
              <a:t>例</a:t>
            </a:r>
            <a:r>
              <a:rPr lang="en-US" altLang="ja-JP" dirty="0"/>
              <a:t>:</a:t>
            </a:r>
            <a:endParaRPr kumimoji="1" lang="en-US" altLang="ja-JP" dirty="0"/>
          </a:p>
          <a:p>
            <a:r>
              <a:rPr lang="ja-JP" altLang="en-US" dirty="0"/>
              <a:t>座標</a:t>
            </a:r>
            <a:r>
              <a:rPr lang="en-US" altLang="ja-JP" dirty="0"/>
              <a:t>(x,</a:t>
            </a:r>
            <a:r>
              <a:rPr lang="ja-JP" altLang="en-US" dirty="0"/>
              <a:t> </a:t>
            </a:r>
            <a:r>
              <a:rPr lang="en-US" altLang="ja-JP" dirty="0"/>
              <a:t>y)</a:t>
            </a:r>
          </a:p>
          <a:p>
            <a:r>
              <a:rPr lang="ja-JP" altLang="en-US" dirty="0"/>
              <a:t>グラフ</a:t>
            </a:r>
            <a:r>
              <a:rPr lang="en-US" altLang="ja-JP" dirty="0"/>
              <a:t>(</a:t>
            </a:r>
            <a:r>
              <a:rPr lang="ja-JP" altLang="en-US" dirty="0"/>
              <a:t>始点</a:t>
            </a:r>
            <a:r>
              <a:rPr lang="en-US" altLang="ja-JP" dirty="0"/>
              <a:t>, </a:t>
            </a:r>
            <a:r>
              <a:rPr lang="ja-JP" altLang="en-US" dirty="0"/>
              <a:t>終点</a:t>
            </a:r>
            <a:r>
              <a:rPr lang="en-US" altLang="ja-JP" dirty="0"/>
              <a:t>)</a:t>
            </a:r>
          </a:p>
          <a:p>
            <a:r>
              <a:rPr lang="en-US" altLang="ja-JP" dirty="0"/>
              <a:t>(</a:t>
            </a:r>
            <a:r>
              <a:rPr lang="ja-JP" altLang="en-US" dirty="0"/>
              <a:t>名前</a:t>
            </a:r>
            <a:r>
              <a:rPr lang="en-US" altLang="ja-JP" dirty="0"/>
              <a:t>, </a:t>
            </a:r>
            <a:r>
              <a:rPr lang="ja-JP" altLang="en-US" dirty="0"/>
              <a:t>身長</a:t>
            </a:r>
            <a:r>
              <a:rPr lang="en-US" altLang="ja-JP" dirty="0"/>
              <a:t>)</a:t>
            </a:r>
          </a:p>
          <a:p>
            <a:pPr marL="0" indent="0">
              <a:buNone/>
            </a:pPr>
            <a:endParaRPr lang="en-US" altLang="ja-JP" dirty="0"/>
          </a:p>
        </p:txBody>
      </p:sp>
    </p:spTree>
    <p:extLst>
      <p:ext uri="{BB962C8B-B14F-4D97-AF65-F5344CB8AC3E}">
        <p14:creationId xmlns:p14="http://schemas.microsoft.com/office/powerpoint/2010/main" val="39040092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7F6909-F09B-4DF9-B18D-652417A906CB}"/>
              </a:ext>
            </a:extLst>
          </p:cNvPr>
          <p:cNvSpPr>
            <a:spLocks noGrp="1"/>
          </p:cNvSpPr>
          <p:nvPr>
            <p:ph type="title"/>
          </p:nvPr>
        </p:nvSpPr>
        <p:spPr/>
        <p:txBody>
          <a:bodyPr/>
          <a:lstStyle/>
          <a:p>
            <a:r>
              <a:rPr kumimoji="1" lang="ja-JP" altLang="en-US" dirty="0"/>
              <a:t>数の重複を取り除く</a:t>
            </a:r>
          </a:p>
        </p:txBody>
      </p:sp>
      <p:sp>
        <p:nvSpPr>
          <p:cNvPr id="3" name="コンテンツ プレースホルダー 2">
            <a:extLst>
              <a:ext uri="{FF2B5EF4-FFF2-40B4-BE49-F238E27FC236}">
                <a16:creationId xmlns:a16="http://schemas.microsoft.com/office/drawing/2014/main" id="{E431DB66-CC23-4F5E-B6AE-4666396FEA1C}"/>
              </a:ext>
            </a:extLst>
          </p:cNvPr>
          <p:cNvSpPr>
            <a:spLocks noGrp="1"/>
          </p:cNvSpPr>
          <p:nvPr>
            <p:ph idx="1"/>
          </p:nvPr>
        </p:nvSpPr>
        <p:spPr/>
        <p:txBody>
          <a:bodyPr/>
          <a:lstStyle/>
          <a:p>
            <a:r>
              <a:rPr kumimoji="1" lang="en-US" altLang="ja-JP" dirty="0"/>
              <a:t>std::set</a:t>
            </a:r>
            <a:r>
              <a:rPr kumimoji="1" lang="ja-JP" altLang="en-US" dirty="0"/>
              <a:t>というのがある</a:t>
            </a:r>
            <a:endParaRPr kumimoji="1" lang="en-US" altLang="ja-JP" dirty="0"/>
          </a:p>
          <a:p>
            <a:r>
              <a:rPr lang="ja-JP" altLang="en-US" dirty="0"/>
              <a:t>集合を取り扱うクラスなので</a:t>
            </a:r>
            <a:r>
              <a:rPr lang="en-US" altLang="ja-JP" dirty="0"/>
              <a:t>, </a:t>
            </a:r>
            <a:r>
              <a:rPr lang="ja-JP" altLang="en-US" dirty="0"/>
              <a:t>それに入れれば重複要素が無くなる</a:t>
            </a:r>
            <a:endParaRPr lang="en-US" altLang="ja-JP" dirty="0"/>
          </a:p>
          <a:p>
            <a:pPr>
              <a:buFont typeface="Wingdings" panose="05000000000000000000" pitchFamily="2" charset="2"/>
              <a:buChar char="Ø"/>
            </a:pPr>
            <a:r>
              <a:rPr kumimoji="1" lang="ja-JP" altLang="en-US" dirty="0"/>
              <a:t>詳しい使い方は割愛</a:t>
            </a:r>
          </a:p>
        </p:txBody>
      </p:sp>
    </p:spTree>
    <p:extLst>
      <p:ext uri="{BB962C8B-B14F-4D97-AF65-F5344CB8AC3E}">
        <p14:creationId xmlns:p14="http://schemas.microsoft.com/office/powerpoint/2010/main" val="2213970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1F0F9-2849-473B-9F49-6877E1176335}"/>
              </a:ext>
            </a:extLst>
          </p:cNvPr>
          <p:cNvSpPr>
            <a:spLocks noGrp="1"/>
          </p:cNvSpPr>
          <p:nvPr>
            <p:ph type="title"/>
          </p:nvPr>
        </p:nvSpPr>
        <p:spPr/>
        <p:txBody>
          <a:bodyPr/>
          <a:lstStyle/>
          <a:p>
            <a:r>
              <a:rPr kumimoji="1" lang="ja-JP" altLang="en-US" dirty="0"/>
              <a:t>時間計算量</a:t>
            </a:r>
          </a:p>
        </p:txBody>
      </p:sp>
      <p:sp>
        <p:nvSpPr>
          <p:cNvPr id="3" name="テキスト プレースホルダー 2">
            <a:extLst>
              <a:ext uri="{FF2B5EF4-FFF2-40B4-BE49-F238E27FC236}">
                <a16:creationId xmlns:a16="http://schemas.microsoft.com/office/drawing/2014/main" id="{3BFA1BD1-F609-401E-A8C4-9E2941522E73}"/>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0108165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4FD32F-390D-474B-A652-5BE3A54FF12A}"/>
              </a:ext>
            </a:extLst>
          </p:cNvPr>
          <p:cNvSpPr>
            <a:spLocks noGrp="1"/>
          </p:cNvSpPr>
          <p:nvPr>
            <p:ph type="title"/>
          </p:nvPr>
        </p:nvSpPr>
        <p:spPr/>
        <p:txBody>
          <a:bodyPr/>
          <a:lstStyle/>
          <a:p>
            <a:r>
              <a:rPr kumimoji="1" lang="ja-JP" altLang="en-US" dirty="0"/>
              <a:t>計算量</a:t>
            </a:r>
          </a:p>
        </p:txBody>
      </p:sp>
      <p:sp>
        <p:nvSpPr>
          <p:cNvPr id="3" name="コンテンツ プレースホルダー 2">
            <a:extLst>
              <a:ext uri="{FF2B5EF4-FFF2-40B4-BE49-F238E27FC236}">
                <a16:creationId xmlns:a16="http://schemas.microsoft.com/office/drawing/2014/main" id="{A4222EF5-0D9E-4C9F-9B60-5CC2F5B71CEE}"/>
              </a:ext>
            </a:extLst>
          </p:cNvPr>
          <p:cNvSpPr>
            <a:spLocks noGrp="1"/>
          </p:cNvSpPr>
          <p:nvPr>
            <p:ph idx="1"/>
          </p:nvPr>
        </p:nvSpPr>
        <p:spPr/>
        <p:txBody>
          <a:bodyPr/>
          <a:lstStyle/>
          <a:p>
            <a:r>
              <a:rPr lang="ja-JP" altLang="en-US" dirty="0"/>
              <a:t>何かの処理を行うときに消費する時間やメモリ量</a:t>
            </a:r>
            <a:endParaRPr lang="en-US" altLang="ja-JP" dirty="0"/>
          </a:p>
          <a:p>
            <a:r>
              <a:rPr kumimoji="1" lang="ja-JP" altLang="en-US" dirty="0"/>
              <a:t>ここでは時間に限って話をする</a:t>
            </a:r>
          </a:p>
        </p:txBody>
      </p:sp>
    </p:spTree>
    <p:extLst>
      <p:ext uri="{BB962C8B-B14F-4D97-AF65-F5344CB8AC3E}">
        <p14:creationId xmlns:p14="http://schemas.microsoft.com/office/powerpoint/2010/main" val="2730441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9D7574-1ABB-4CB9-9360-8D713B5161CC}"/>
              </a:ext>
            </a:extLst>
          </p:cNvPr>
          <p:cNvSpPr>
            <a:spLocks noGrp="1"/>
          </p:cNvSpPr>
          <p:nvPr>
            <p:ph type="title"/>
          </p:nvPr>
        </p:nvSpPr>
        <p:spPr/>
        <p:txBody>
          <a:bodyPr/>
          <a:lstStyle/>
          <a:p>
            <a:r>
              <a:rPr kumimoji="1" lang="ja-JP" altLang="en-US" dirty="0"/>
              <a:t>時間計算量</a:t>
            </a:r>
          </a:p>
        </p:txBody>
      </p:sp>
      <p:sp>
        <p:nvSpPr>
          <p:cNvPr id="3" name="コンテンツ プレースホルダー 2">
            <a:extLst>
              <a:ext uri="{FF2B5EF4-FFF2-40B4-BE49-F238E27FC236}">
                <a16:creationId xmlns:a16="http://schemas.microsoft.com/office/drawing/2014/main" id="{6970AF5B-80BD-4D25-BA1B-CB1572E3176D}"/>
              </a:ext>
            </a:extLst>
          </p:cNvPr>
          <p:cNvSpPr>
            <a:spLocks noGrp="1"/>
          </p:cNvSpPr>
          <p:nvPr>
            <p:ph idx="1"/>
          </p:nvPr>
        </p:nvSpPr>
        <p:spPr>
          <a:xfrm>
            <a:off x="838200" y="1825625"/>
            <a:ext cx="10515600" cy="1980256"/>
          </a:xfrm>
        </p:spPr>
        <p:txBody>
          <a:bodyPr/>
          <a:lstStyle/>
          <a:p>
            <a:r>
              <a:rPr lang="ja-JP" altLang="en-US" dirty="0"/>
              <a:t>計算時間を見積もるのは超大事</a:t>
            </a:r>
            <a:r>
              <a:rPr lang="en-US" altLang="ja-JP" dirty="0"/>
              <a:t>(</a:t>
            </a:r>
            <a:r>
              <a:rPr lang="ja-JP" altLang="en-US" dirty="0"/>
              <a:t>競プロに限らず</a:t>
            </a:r>
            <a:r>
              <a:rPr lang="en-US" altLang="ja-JP" dirty="0"/>
              <a:t>)</a:t>
            </a:r>
          </a:p>
          <a:p>
            <a:r>
              <a:rPr lang="ja-JP" altLang="en-US" dirty="0"/>
              <a:t>ある計算にどれくらいの時間がかかるのかを「オーダー記法」によっておおざっぱに見積もれる</a:t>
            </a:r>
            <a:endParaRPr lang="en-US" altLang="ja-JP" dirty="0"/>
          </a:p>
          <a:p>
            <a:r>
              <a:rPr lang="ja-JP" altLang="en-US" dirty="0"/>
              <a:t>時間計算量、単にオーダーと言ったりする</a:t>
            </a:r>
            <a:endParaRPr lang="en-US" altLang="ja-JP" dirty="0"/>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48B7F1D3-FB2B-468C-85DA-A04D5998AE03}"/>
                  </a:ext>
                </a:extLst>
              </p:cNvPr>
              <p:cNvSpPr/>
              <p:nvPr/>
            </p:nvSpPr>
            <p:spPr>
              <a:xfrm>
                <a:off x="4403357" y="4031331"/>
                <a:ext cx="3385286" cy="1311128"/>
              </a:xfrm>
              <a:prstGeom prst="rect">
                <a:avLst/>
              </a:prstGeom>
            </p:spPr>
            <p:txBody>
              <a:bodyPr wrap="none">
                <a:spAutoFit/>
              </a:bodyPr>
              <a:lstStyle/>
              <a:p>
                <a:pPr lvl="0">
                  <a:lnSpc>
                    <a:spcPct val="90000"/>
                  </a:lnSpc>
                  <a:spcBef>
                    <a:spcPts val="1000"/>
                  </a:spcBef>
                </a:pPr>
                <a14:m>
                  <m:oMathPara xmlns:m="http://schemas.openxmlformats.org/officeDocument/2006/math">
                    <m:oMathParaPr>
                      <m:jc m:val="centerGroup"/>
                    </m:oMathParaPr>
                    <m:oMath xmlns:m="http://schemas.openxmlformats.org/officeDocument/2006/math">
                      <m:r>
                        <a:rPr lang="en-US" altLang="ja-JP" sz="8800" i="1" dirty="0" smtClean="0">
                          <a:solidFill>
                            <a:prstClr val="black"/>
                          </a:solidFill>
                          <a:latin typeface="Cambria Math" panose="02040503050406030204" pitchFamily="18" charset="0"/>
                        </a:rPr>
                        <m:t>𝑂</m:t>
                      </m:r>
                      <m:r>
                        <a:rPr lang="en-US" altLang="ja-JP" sz="8800" i="1" dirty="0" smtClean="0">
                          <a:solidFill>
                            <a:prstClr val="black"/>
                          </a:solidFill>
                          <a:latin typeface="Cambria Math" panose="02040503050406030204" pitchFamily="18" charset="0"/>
                        </a:rPr>
                        <m:t>(</m:t>
                      </m:r>
                      <m:r>
                        <a:rPr lang="ja-JP" altLang="en-US" sz="8800" i="1" dirty="0" smtClean="0">
                          <a:solidFill>
                            <a:srgbClr val="0000FF"/>
                          </a:solidFill>
                          <a:latin typeface="Cambria Math" panose="02040503050406030204" pitchFamily="18" charset="0"/>
                        </a:rPr>
                        <m:t>式</m:t>
                      </m:r>
                      <m:r>
                        <a:rPr lang="en-US" altLang="ja-JP" sz="8800" i="1" dirty="0" smtClean="0">
                          <a:solidFill>
                            <a:prstClr val="black"/>
                          </a:solidFill>
                          <a:latin typeface="Cambria Math" panose="02040503050406030204" pitchFamily="18" charset="0"/>
                        </a:rPr>
                        <m:t>)</m:t>
                      </m:r>
                    </m:oMath>
                  </m:oMathPara>
                </a14:m>
                <a:endParaRPr lang="en-US" altLang="ja-JP" sz="8800" dirty="0">
                  <a:solidFill>
                    <a:prstClr val="black"/>
                  </a:solidFill>
                </a:endParaRPr>
              </a:p>
            </p:txBody>
          </p:sp>
        </mc:Choice>
        <mc:Fallback xmlns="">
          <p:sp>
            <p:nvSpPr>
              <p:cNvPr id="4" name="正方形/長方形 3">
                <a:extLst>
                  <a:ext uri="{FF2B5EF4-FFF2-40B4-BE49-F238E27FC236}">
                    <a16:creationId xmlns:a16="http://schemas.microsoft.com/office/drawing/2014/main" id="{48B7F1D3-FB2B-468C-85DA-A04D5998AE03}"/>
                  </a:ext>
                </a:extLst>
              </p:cNvPr>
              <p:cNvSpPr>
                <a:spLocks noRot="1" noChangeAspect="1" noMove="1" noResize="1" noEditPoints="1" noAdjustHandles="1" noChangeArrowheads="1" noChangeShapeType="1" noTextEdit="1"/>
              </p:cNvSpPr>
              <p:nvPr/>
            </p:nvSpPr>
            <p:spPr>
              <a:xfrm>
                <a:off x="4403357" y="4031331"/>
                <a:ext cx="3385286" cy="1311128"/>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64372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E309F60D-4E75-48EC-BFC8-645B62DB51CD}"/>
                  </a:ext>
                </a:extLst>
              </p:cNvPr>
              <p:cNvGraphicFramePr>
                <a:graphicFrameLocks noGrp="1"/>
              </p:cNvGraphicFramePr>
              <p:nvPr>
                <p:extLst/>
              </p:nvPr>
            </p:nvGraphicFramePr>
            <p:xfrm>
              <a:off x="859824" y="668594"/>
              <a:ext cx="10472352" cy="5520812"/>
            </p:xfrm>
            <a:graphic>
              <a:graphicData uri="http://schemas.openxmlformats.org/drawingml/2006/table">
                <a:tbl>
                  <a:tblPr firstRow="1" bandRow="1">
                    <a:tableStyleId>{2D5ABB26-0587-4C30-8999-92F81FD0307C}</a:tableStyleId>
                  </a:tblPr>
                  <a:tblGrid>
                    <a:gridCol w="4477477">
                      <a:extLst>
                        <a:ext uri="{9D8B030D-6E8A-4147-A177-3AD203B41FA5}">
                          <a16:colId xmlns:a16="http://schemas.microsoft.com/office/drawing/2014/main" val="1633848192"/>
                        </a:ext>
                      </a:extLst>
                    </a:gridCol>
                    <a:gridCol w="5994875">
                      <a:extLst>
                        <a:ext uri="{9D8B030D-6E8A-4147-A177-3AD203B41FA5}">
                          <a16:colId xmlns:a16="http://schemas.microsoft.com/office/drawing/2014/main" val="875772650"/>
                        </a:ext>
                      </a:extLst>
                    </a:gridCol>
                  </a:tblGrid>
                  <a:tr h="6630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1" lang="en-US" altLang="ja-JP" sz="2800" dirty="0" smtClean="0">
                                    <a:latin typeface="Cambria Math" panose="02040503050406030204" pitchFamily="18" charset="0"/>
                                  </a:rPr>
                                  <m:t>𝑂</m:t>
                                </m:r>
                                <m:r>
                                  <a:rPr kumimoji="1" lang="en-US" altLang="ja-JP" sz="2800" dirty="0" smtClean="0">
                                    <a:latin typeface="Cambria Math" panose="02040503050406030204" pitchFamily="18" charset="0"/>
                                  </a:rPr>
                                  <m:t>(</m:t>
                                </m:r>
                                <m:r>
                                  <a:rPr kumimoji="1" lang="en-US" altLang="ja-JP" sz="2800" dirty="0" smtClean="0">
                                    <a:latin typeface="Cambria Math" panose="02040503050406030204" pitchFamily="18" charset="0"/>
                                  </a:rPr>
                                  <m:t>𝑁</m:t>
                                </m:r>
                                <m:r>
                                  <a:rPr kumimoji="1" lang="en-US" altLang="ja-JP" sz="2800" dirty="0" smtClean="0">
                                    <a:latin typeface="Cambria Math" panose="02040503050406030204" pitchFamily="18" charset="0"/>
                                  </a:rPr>
                                  <m:t>)</m:t>
                                </m:r>
                              </m:oMath>
                            </m:oMathPara>
                          </a14:m>
                          <a:endParaRPr kumimoji="1" lang="en-US" altLang="ja-JP" sz="2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800" dirty="0"/>
                            <a:t>N</a:t>
                          </a:r>
                          <a:r>
                            <a:rPr lang="ja-JP" altLang="en-US" sz="2800" dirty="0"/>
                            <a:t>が十分大 → 計算量は</a:t>
                          </a:r>
                          <a:r>
                            <a:rPr lang="en-US" altLang="ja-JP" sz="2800" dirty="0"/>
                            <a:t>N</a:t>
                          </a:r>
                          <a:r>
                            <a:rPr lang="ja-JP" altLang="en-US" sz="2800" dirty="0"/>
                            <a:t>に比例</a:t>
                          </a:r>
                          <a:endParaRPr lang="en-US" altLang="ja-JP" sz="2800"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135023039"/>
                      </a:ext>
                    </a:extLst>
                  </a:tr>
                  <a:tr h="717124">
                    <a:tc>
                      <a:txBody>
                        <a:bodyPr/>
                        <a:lstStyle/>
                        <a:p>
                          <a:pPr algn="l"/>
                          <a14:m>
                            <m:oMathPara xmlns:m="http://schemas.openxmlformats.org/officeDocument/2006/math">
                              <m:oMathParaPr>
                                <m:jc m:val="left"/>
                              </m:oMathParaPr>
                              <m:oMath xmlns:m="http://schemas.openxmlformats.org/officeDocument/2006/math">
                                <m:r>
                                  <a:rPr lang="en-US" altLang="ja-JP" sz="2800" dirty="0" smtClean="0">
                                    <a:latin typeface="Cambria Math" panose="02040503050406030204" pitchFamily="18" charset="0"/>
                                  </a:rPr>
                                  <m:t>𝑂</m:t>
                                </m:r>
                                <m:d>
                                  <m:dPr>
                                    <m:ctrlPr>
                                      <a:rPr lang="en-US" altLang="ja-JP" sz="2800" i="1" dirty="0" smtClean="0">
                                        <a:latin typeface="Cambria Math" panose="02040503050406030204" pitchFamily="18" charset="0"/>
                                      </a:rPr>
                                    </m:ctrlPr>
                                  </m:dPr>
                                  <m:e>
                                    <m:sSup>
                                      <m:sSupPr>
                                        <m:ctrlPr>
                                          <a:rPr lang="en-US" altLang="ja-JP" sz="2800" i="1" dirty="0" smtClean="0">
                                            <a:latin typeface="Cambria Math" panose="02040503050406030204" pitchFamily="18" charset="0"/>
                                          </a:rPr>
                                        </m:ctrlPr>
                                      </m:sSupPr>
                                      <m:e>
                                        <m:r>
                                          <a:rPr lang="en-US" altLang="ja-JP" sz="2800" dirty="0" smtClean="0">
                                            <a:latin typeface="Cambria Math" panose="02040503050406030204" pitchFamily="18" charset="0"/>
                                          </a:rPr>
                                          <m:t>𝑁</m:t>
                                        </m:r>
                                      </m:e>
                                      <m:sup>
                                        <m:r>
                                          <a:rPr lang="en-US" altLang="ja-JP" sz="2800" dirty="0" smtClean="0">
                                            <a:latin typeface="Cambria Math" panose="02040503050406030204" pitchFamily="18" charset="0"/>
                                          </a:rPr>
                                          <m:t>2</m:t>
                                        </m:r>
                                      </m:sup>
                                    </m:sSup>
                                  </m:e>
                                </m:d>
                              </m:oMath>
                            </m:oMathPara>
                          </a14:m>
                          <a:endParaRPr kumimoji="1" lang="ja-JP" altLang="en-US" sz="2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800" dirty="0"/>
                            <a:t>N</a:t>
                          </a:r>
                          <a:r>
                            <a:rPr lang="ja-JP" altLang="en-US" sz="2800" dirty="0"/>
                            <a:t>が十分大 → 計算量は</a:t>
                          </a:r>
                          <a:r>
                            <a:rPr lang="en-US" altLang="ja-JP" sz="2800" dirty="0"/>
                            <a:t>N</a:t>
                          </a:r>
                          <a:r>
                            <a:rPr lang="en-US" altLang="ja-JP" sz="2800" baseline="30000" dirty="0"/>
                            <a:t>2</a:t>
                          </a:r>
                          <a:r>
                            <a:rPr lang="ja-JP" altLang="en-US" sz="2800" dirty="0"/>
                            <a:t>に比例</a:t>
                          </a:r>
                          <a:endParaRPr lang="en-US" altLang="ja-JP" sz="2800"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2955434973"/>
                      </a:ext>
                    </a:extLst>
                  </a:tr>
                  <a:tr h="717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ja-JP" sz="2800" dirty="0" smtClean="0">
                                    <a:latin typeface="Cambria Math" panose="02040503050406030204" pitchFamily="18" charset="0"/>
                                  </a:rPr>
                                  <m:t>𝑂</m:t>
                                </m:r>
                                <m:d>
                                  <m:dPr>
                                    <m:ctrlPr>
                                      <a:rPr lang="en-US" altLang="ja-JP" sz="2800" i="1" dirty="0">
                                        <a:latin typeface="Cambria Math" panose="02040503050406030204" pitchFamily="18" charset="0"/>
                                      </a:rPr>
                                    </m:ctrlPr>
                                  </m:dPr>
                                  <m:e>
                                    <m:sSup>
                                      <m:sSupPr>
                                        <m:ctrlPr>
                                          <a:rPr lang="en-US" altLang="ja-JP" sz="2800" i="1" dirty="0">
                                            <a:latin typeface="Cambria Math" panose="02040503050406030204" pitchFamily="18" charset="0"/>
                                          </a:rPr>
                                        </m:ctrlPr>
                                      </m:sSupPr>
                                      <m:e>
                                        <m:r>
                                          <a:rPr lang="en-US" altLang="ja-JP" sz="2800" dirty="0" smtClean="0">
                                            <a:latin typeface="Cambria Math" panose="02040503050406030204" pitchFamily="18" charset="0"/>
                                          </a:rPr>
                                          <m:t>100</m:t>
                                        </m:r>
                                        <m:r>
                                          <a:rPr lang="en-US" altLang="ja-JP" sz="2800" dirty="0">
                                            <a:latin typeface="Cambria Math" panose="02040503050406030204" pitchFamily="18" charset="0"/>
                                          </a:rPr>
                                          <m:t>𝑁</m:t>
                                        </m:r>
                                      </m:e>
                                      <m:sup>
                                        <m:r>
                                          <a:rPr lang="en-US" altLang="ja-JP" sz="2800" dirty="0">
                                            <a:latin typeface="Cambria Math" panose="02040503050406030204" pitchFamily="18" charset="0"/>
                                          </a:rPr>
                                          <m:t>2</m:t>
                                        </m:r>
                                      </m:sup>
                                    </m:sSup>
                                  </m:e>
                                </m:d>
                                <m:r>
                                  <a:rPr lang="en-US" altLang="ja-JP" sz="2800" dirty="0" smtClean="0">
                                    <a:latin typeface="Cambria Math" panose="02040503050406030204" pitchFamily="18" charset="0"/>
                                  </a:rPr>
                                  <m:t>=</m:t>
                                </m:r>
                                <m:r>
                                  <a:rPr lang="en-US" altLang="ja-JP" sz="2800" dirty="0" smtClean="0">
                                    <a:latin typeface="Cambria Math" panose="02040503050406030204" pitchFamily="18" charset="0"/>
                                  </a:rPr>
                                  <m:t>𝑂</m:t>
                                </m:r>
                                <m:r>
                                  <a:rPr lang="en-US" altLang="ja-JP" sz="2800" dirty="0" smtClean="0">
                                    <a:latin typeface="Cambria Math" panose="02040503050406030204" pitchFamily="18" charset="0"/>
                                  </a:rPr>
                                  <m:t>(</m:t>
                                </m:r>
                                <m:sSup>
                                  <m:sSupPr>
                                    <m:ctrlPr>
                                      <a:rPr lang="en-US" altLang="ja-JP" sz="2800" i="1" dirty="0" smtClean="0">
                                        <a:latin typeface="Cambria Math" panose="02040503050406030204" pitchFamily="18" charset="0"/>
                                      </a:rPr>
                                    </m:ctrlPr>
                                  </m:sSupPr>
                                  <m:e>
                                    <m:r>
                                      <a:rPr lang="en-US" altLang="ja-JP" sz="2800" dirty="0" smtClean="0">
                                        <a:latin typeface="Cambria Math" panose="02040503050406030204" pitchFamily="18" charset="0"/>
                                      </a:rPr>
                                      <m:t>𝑁</m:t>
                                    </m:r>
                                  </m:e>
                                  <m:sup>
                                    <m:r>
                                      <a:rPr lang="en-US" altLang="ja-JP" sz="2800" dirty="0" smtClean="0">
                                        <a:latin typeface="Cambria Math" panose="02040503050406030204" pitchFamily="18" charset="0"/>
                                      </a:rPr>
                                      <m:t>2</m:t>
                                    </m:r>
                                  </m:sup>
                                </m:sSup>
                                <m:r>
                                  <a:rPr lang="en-US" altLang="ja-JP" sz="2800" dirty="0" smtClean="0">
                                    <a:latin typeface="Cambria Math" panose="02040503050406030204" pitchFamily="18" charset="0"/>
                                  </a:rPr>
                                  <m:t>)</m:t>
                                </m:r>
                              </m:oMath>
                            </m:oMathPara>
                          </a14:m>
                          <a:endParaRPr lang="en-US" altLang="ja-JP" sz="2800" b="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dirty="0"/>
                            <a:t>係数は無視</a:t>
                          </a:r>
                          <a:endParaRPr lang="en-US" altLang="ja-JP" sz="2800"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3129931860"/>
                      </a:ext>
                    </a:extLst>
                  </a:tr>
                  <a:tr h="717124">
                    <a:tc>
                      <a:txBody>
                        <a:bodyPr/>
                        <a:lstStyle/>
                        <a:p>
                          <a:pPr algn="l"/>
                          <a14:m>
                            <m:oMathPara xmlns:m="http://schemas.openxmlformats.org/officeDocument/2006/math">
                              <m:oMathParaPr>
                                <m:jc m:val="left"/>
                              </m:oMathParaPr>
                              <m:oMath xmlns:m="http://schemas.openxmlformats.org/officeDocument/2006/math">
                                <m:r>
                                  <a:rPr lang="en-US" altLang="ja-JP" sz="2800" smtClean="0">
                                    <a:latin typeface="Cambria Math" panose="02040503050406030204" pitchFamily="18" charset="0"/>
                                  </a:rPr>
                                  <m:t>𝑂</m:t>
                                </m:r>
                                <m:d>
                                  <m:dPr>
                                    <m:ctrlPr>
                                      <a:rPr lang="en-US" altLang="ja-JP" sz="2800" i="1" smtClean="0">
                                        <a:latin typeface="Cambria Math" panose="02040503050406030204" pitchFamily="18" charset="0"/>
                                      </a:rPr>
                                    </m:ctrlPr>
                                  </m:dPr>
                                  <m:e>
                                    <m:sSup>
                                      <m:sSupPr>
                                        <m:ctrlPr>
                                          <a:rPr lang="en-US" altLang="ja-JP" sz="2800" i="1" smtClean="0">
                                            <a:latin typeface="Cambria Math" panose="02040503050406030204" pitchFamily="18" charset="0"/>
                                          </a:rPr>
                                        </m:ctrlPr>
                                      </m:sSupPr>
                                      <m:e>
                                        <m:r>
                                          <a:rPr lang="en-US" altLang="ja-JP" sz="2800" smtClean="0">
                                            <a:latin typeface="Cambria Math" panose="02040503050406030204" pitchFamily="18" charset="0"/>
                                          </a:rPr>
                                          <m:t>𝑁</m:t>
                                        </m:r>
                                      </m:e>
                                      <m:sup>
                                        <m:r>
                                          <a:rPr lang="en-US" altLang="ja-JP" sz="2800" smtClean="0">
                                            <a:latin typeface="Cambria Math" panose="02040503050406030204" pitchFamily="18" charset="0"/>
                                          </a:rPr>
                                          <m:t>2</m:t>
                                        </m:r>
                                      </m:sup>
                                    </m:sSup>
                                    <m:r>
                                      <a:rPr lang="en-US" altLang="ja-JP" sz="2800" smtClean="0">
                                        <a:latin typeface="Cambria Math" panose="02040503050406030204" pitchFamily="18" charset="0"/>
                                      </a:rPr>
                                      <m:t>+3</m:t>
                                    </m:r>
                                    <m:r>
                                      <a:rPr lang="en-US" altLang="ja-JP" sz="2800" smtClean="0">
                                        <a:latin typeface="Cambria Math" panose="02040503050406030204" pitchFamily="18" charset="0"/>
                                      </a:rPr>
                                      <m:t>𝑁</m:t>
                                    </m:r>
                                    <m:r>
                                      <a:rPr lang="en-US" altLang="ja-JP" sz="2800" smtClean="0">
                                        <a:latin typeface="Cambria Math" panose="02040503050406030204" pitchFamily="18" charset="0"/>
                                      </a:rPr>
                                      <m:t>+1</m:t>
                                    </m:r>
                                  </m:e>
                                </m:d>
                                <m:r>
                                  <a:rPr lang="en-US" altLang="ja-JP" sz="2800" smtClean="0">
                                    <a:latin typeface="Cambria Math" panose="02040503050406030204" pitchFamily="18" charset="0"/>
                                  </a:rPr>
                                  <m:t>=</m:t>
                                </m:r>
                                <m:r>
                                  <a:rPr lang="en-US" altLang="ja-JP" sz="2800" smtClean="0">
                                    <a:latin typeface="Cambria Math" panose="02040503050406030204" pitchFamily="18" charset="0"/>
                                  </a:rPr>
                                  <m:t>𝑂</m:t>
                                </m:r>
                                <m:d>
                                  <m:dPr>
                                    <m:ctrlPr>
                                      <a:rPr lang="en-US" altLang="ja-JP" sz="2800" i="1" smtClean="0">
                                        <a:latin typeface="Cambria Math" panose="02040503050406030204" pitchFamily="18" charset="0"/>
                                      </a:rPr>
                                    </m:ctrlPr>
                                  </m:dPr>
                                  <m:e>
                                    <m:sSup>
                                      <m:sSupPr>
                                        <m:ctrlPr>
                                          <a:rPr lang="en-US" altLang="ja-JP" sz="2800" i="1" smtClean="0">
                                            <a:latin typeface="Cambria Math" panose="02040503050406030204" pitchFamily="18" charset="0"/>
                                          </a:rPr>
                                        </m:ctrlPr>
                                      </m:sSupPr>
                                      <m:e>
                                        <m:r>
                                          <a:rPr lang="en-US" altLang="ja-JP" sz="2800" smtClean="0">
                                            <a:latin typeface="Cambria Math" panose="02040503050406030204" pitchFamily="18" charset="0"/>
                                          </a:rPr>
                                          <m:t>𝑁</m:t>
                                        </m:r>
                                      </m:e>
                                      <m:sup>
                                        <m:r>
                                          <a:rPr lang="en-US" altLang="ja-JP" sz="2800" smtClean="0">
                                            <a:latin typeface="Cambria Math" panose="02040503050406030204" pitchFamily="18" charset="0"/>
                                          </a:rPr>
                                          <m:t>2</m:t>
                                        </m:r>
                                      </m:sup>
                                    </m:sSup>
                                  </m:e>
                                </m:d>
                              </m:oMath>
                            </m:oMathPara>
                          </a14:m>
                          <a:endParaRPr kumimoji="1" lang="ja-JP" altLang="en-US" sz="2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dirty="0"/>
                            <a:t>発散の最も速いもの以外は無視</a:t>
                          </a:r>
                          <a:endParaRPr lang="en-US" altLang="ja-JP" sz="2800"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3361729787"/>
                      </a:ext>
                    </a:extLst>
                  </a:tr>
                  <a:tr h="6630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ja-JP" sz="2800" dirty="0" smtClean="0">
                                    <a:latin typeface="Cambria Math" panose="02040503050406030204" pitchFamily="18" charset="0"/>
                                  </a:rPr>
                                  <m:t>𝑂</m:t>
                                </m:r>
                                <m:d>
                                  <m:dPr>
                                    <m:ctrlPr>
                                      <a:rPr lang="en-US" altLang="ja-JP" sz="2800" i="1" dirty="0">
                                        <a:latin typeface="Cambria Math" panose="02040503050406030204" pitchFamily="18" charset="0"/>
                                      </a:rPr>
                                    </m:ctrlPr>
                                  </m:dPr>
                                  <m:e>
                                    <m:r>
                                      <a:rPr lang="en-US" altLang="ja-JP" sz="2800" dirty="0" smtClean="0">
                                        <a:latin typeface="Cambria Math" panose="02040503050406030204" pitchFamily="18" charset="0"/>
                                      </a:rPr>
                                      <m:t>𝑙𝑜𝑔𝑁</m:t>
                                    </m:r>
                                  </m:e>
                                </m:d>
                              </m:oMath>
                            </m:oMathPara>
                          </a14:m>
                          <a:endParaRPr lang="en-US" altLang="ja-JP" sz="2800" dirty="0"/>
                        </a:p>
                      </a:txBody>
                      <a:tcPr anchor="ctr"/>
                    </a:tc>
                    <a:tc>
                      <a:txBody>
                        <a:bodyPr/>
                        <a:lstStyle/>
                        <a:p>
                          <a:pPr algn="l"/>
                          <a:r>
                            <a:rPr lang="ja-JP" altLang="en-US" sz="2800" dirty="0"/>
                            <a:t>発散が遅いので嬉しいことが多い</a:t>
                          </a:r>
                          <a:endParaRPr kumimoji="1" lang="ja-JP" altLang="en-US" sz="2800" dirty="0"/>
                        </a:p>
                      </a:txBody>
                      <a:tcPr anchor="ctr"/>
                    </a:tc>
                    <a:extLst>
                      <a:ext uri="{0D108BD9-81ED-4DB2-BD59-A6C34878D82A}">
                        <a16:rowId xmlns:a16="http://schemas.microsoft.com/office/drawing/2014/main" val="3197569382"/>
                      </a:ext>
                    </a:extLst>
                  </a:tr>
                  <a:tr h="6630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ja-JP" sz="2800" dirty="0" smtClean="0">
                                    <a:latin typeface="Cambria Math" panose="02040503050406030204" pitchFamily="18" charset="0"/>
                                  </a:rPr>
                                  <m:t>𝑂</m:t>
                                </m:r>
                                <m:d>
                                  <m:dPr>
                                    <m:ctrlPr>
                                      <a:rPr lang="en-US" altLang="ja-JP" sz="2800" i="1" dirty="0">
                                        <a:latin typeface="Cambria Math" panose="02040503050406030204" pitchFamily="18" charset="0"/>
                                      </a:rPr>
                                    </m:ctrlPr>
                                  </m:dPr>
                                  <m:e>
                                    <m:r>
                                      <a:rPr lang="en-US" altLang="ja-JP" sz="2800" dirty="0" smtClean="0">
                                        <a:latin typeface="Cambria Math" panose="02040503050406030204" pitchFamily="18" charset="0"/>
                                      </a:rPr>
                                      <m:t>𝑁𝑀</m:t>
                                    </m:r>
                                  </m:e>
                                </m:d>
                              </m:oMath>
                            </m:oMathPara>
                          </a14:m>
                          <a:endParaRPr lang="en-US" altLang="ja-JP" sz="2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dirty="0"/>
                            <a:t>多変数の場合も割とある</a:t>
                          </a:r>
                          <a:endParaRPr lang="en-US" altLang="ja-JP" sz="2800"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2848086703"/>
                      </a:ext>
                    </a:extLst>
                  </a:tr>
                  <a:tr h="717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ja-JP" sz="2800" dirty="0" smtClean="0">
                                    <a:latin typeface="Cambria Math" panose="02040503050406030204" pitchFamily="18" charset="0"/>
                                  </a:rPr>
                                  <m:t>𝑂</m:t>
                                </m:r>
                                <m:d>
                                  <m:dPr>
                                    <m:ctrlPr>
                                      <a:rPr lang="en-US" altLang="ja-JP" sz="2800" i="1" dirty="0">
                                        <a:latin typeface="Cambria Math" panose="02040503050406030204" pitchFamily="18" charset="0"/>
                                      </a:rPr>
                                    </m:ctrlPr>
                                  </m:dPr>
                                  <m:e>
                                    <m:sSup>
                                      <m:sSupPr>
                                        <m:ctrlPr>
                                          <a:rPr lang="en-US" altLang="ja-JP" sz="2800" i="1" dirty="0" smtClean="0">
                                            <a:latin typeface="Cambria Math" panose="02040503050406030204" pitchFamily="18" charset="0"/>
                                          </a:rPr>
                                        </m:ctrlPr>
                                      </m:sSupPr>
                                      <m:e>
                                        <m:r>
                                          <a:rPr lang="en-US" altLang="ja-JP" sz="2800" dirty="0" smtClean="0">
                                            <a:latin typeface="Cambria Math" panose="02040503050406030204" pitchFamily="18" charset="0"/>
                                          </a:rPr>
                                          <m:t>2</m:t>
                                        </m:r>
                                      </m:e>
                                      <m:sup>
                                        <m:r>
                                          <a:rPr lang="en-US" altLang="ja-JP" sz="2800" dirty="0" smtClean="0">
                                            <a:latin typeface="Cambria Math" panose="02040503050406030204" pitchFamily="18" charset="0"/>
                                          </a:rPr>
                                          <m:t>𝑁</m:t>
                                        </m:r>
                                      </m:sup>
                                    </m:sSup>
                                  </m:e>
                                </m:d>
                              </m:oMath>
                            </m:oMathPara>
                          </a14:m>
                          <a:endParaRPr lang="en-US" altLang="ja-JP" sz="2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800" dirty="0"/>
                            <a:t>N</a:t>
                          </a:r>
                          <a:r>
                            <a:rPr lang="ja-JP" altLang="en-US" sz="2800" dirty="0"/>
                            <a:t>の制約が小さくないと</a:t>
                          </a:r>
                          <a:r>
                            <a:rPr lang="en-US" altLang="ja-JP" sz="2800" dirty="0"/>
                            <a:t>TLE</a:t>
                          </a:r>
                          <a:endParaRPr lang="en-US" altLang="ja-JP" sz="2800"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551734343"/>
                      </a:ext>
                    </a:extLst>
                  </a:tr>
                  <a:tr h="6630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ja-JP" sz="2800" dirty="0" smtClean="0">
                                    <a:latin typeface="Cambria Math" panose="02040503050406030204" pitchFamily="18" charset="0"/>
                                  </a:rPr>
                                  <m:t>𝑂</m:t>
                                </m:r>
                                <m:d>
                                  <m:dPr>
                                    <m:ctrlPr>
                                      <a:rPr lang="en-US" altLang="ja-JP" sz="2800" i="1" dirty="0">
                                        <a:latin typeface="Cambria Math" panose="02040503050406030204" pitchFamily="18" charset="0"/>
                                      </a:rPr>
                                    </m:ctrlPr>
                                  </m:dPr>
                                  <m:e>
                                    <m:r>
                                      <a:rPr lang="en-US" altLang="ja-JP" sz="2800" dirty="0" smtClean="0">
                                        <a:latin typeface="Cambria Math" panose="02040503050406030204" pitchFamily="18" charset="0"/>
                                      </a:rPr>
                                      <m:t>1</m:t>
                                    </m:r>
                                  </m:e>
                                </m:d>
                              </m:oMath>
                            </m:oMathPara>
                          </a14:m>
                          <a:endParaRPr lang="en-US" altLang="ja-JP" sz="2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dirty="0"/>
                            <a:t>必ず定数時間で終わる。最強。</a:t>
                          </a:r>
                          <a:endParaRPr lang="en-US" altLang="ja-JP" sz="2800" dirty="0"/>
                        </a:p>
                      </a:txBody>
                      <a:tcPr anchor="ctr"/>
                    </a:tc>
                    <a:extLst>
                      <a:ext uri="{0D108BD9-81ED-4DB2-BD59-A6C34878D82A}">
                        <a16:rowId xmlns:a16="http://schemas.microsoft.com/office/drawing/2014/main" val="3404078065"/>
                      </a:ext>
                    </a:extLst>
                  </a:tr>
                </a:tbl>
              </a:graphicData>
            </a:graphic>
          </p:graphicFrame>
        </mc:Choice>
        <mc:Fallback xmlns="">
          <p:graphicFrame>
            <p:nvGraphicFramePr>
              <p:cNvPr id="6" name="表 5">
                <a:extLst>
                  <a:ext uri="{FF2B5EF4-FFF2-40B4-BE49-F238E27FC236}">
                    <a16:creationId xmlns:a16="http://schemas.microsoft.com/office/drawing/2014/main" id="{E309F60D-4E75-48EC-BFC8-645B62DB51CD}"/>
                  </a:ext>
                </a:extLst>
              </p:cNvPr>
              <p:cNvGraphicFramePr>
                <a:graphicFrameLocks noGrp="1"/>
              </p:cNvGraphicFramePr>
              <p:nvPr>
                <p:extLst>
                  <p:ext uri="{D42A27DB-BD31-4B8C-83A1-F6EECF244321}">
                    <p14:modId xmlns:p14="http://schemas.microsoft.com/office/powerpoint/2010/main" val="1960221045"/>
                  </p:ext>
                </p:extLst>
              </p:nvPr>
            </p:nvGraphicFramePr>
            <p:xfrm>
              <a:off x="859824" y="668594"/>
              <a:ext cx="10472352" cy="5520812"/>
            </p:xfrm>
            <a:graphic>
              <a:graphicData uri="http://schemas.openxmlformats.org/drawingml/2006/table">
                <a:tbl>
                  <a:tblPr firstRow="1" bandRow="1">
                    <a:tableStyleId>{2D5ABB26-0587-4C30-8999-92F81FD0307C}</a:tableStyleId>
                  </a:tblPr>
                  <a:tblGrid>
                    <a:gridCol w="4477477">
                      <a:extLst>
                        <a:ext uri="{9D8B030D-6E8A-4147-A177-3AD203B41FA5}">
                          <a16:colId xmlns:a16="http://schemas.microsoft.com/office/drawing/2014/main" val="1633848192"/>
                        </a:ext>
                      </a:extLst>
                    </a:gridCol>
                    <a:gridCol w="5994875">
                      <a:extLst>
                        <a:ext uri="{9D8B030D-6E8A-4147-A177-3AD203B41FA5}">
                          <a16:colId xmlns:a16="http://schemas.microsoft.com/office/drawing/2014/main" val="875772650"/>
                        </a:ext>
                      </a:extLst>
                    </a:gridCol>
                  </a:tblGrid>
                  <a:tr h="663079">
                    <a:tc>
                      <a:txBody>
                        <a:bodyPr/>
                        <a:lstStyle/>
                        <a:p>
                          <a:endParaRPr lang="ja-JP"/>
                        </a:p>
                      </a:txBody>
                      <a:tcPr anchor="ctr">
                        <a:blipFill>
                          <a:blip r:embed="rId3"/>
                          <a:stretch>
                            <a:fillRect r="-133741" b="-74678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800" dirty="0"/>
                            <a:t>N</a:t>
                          </a:r>
                          <a:r>
                            <a:rPr lang="ja-JP" altLang="en-US" sz="2800" dirty="0"/>
                            <a:t>が十分大 → 計算量は</a:t>
                          </a:r>
                          <a:r>
                            <a:rPr lang="en-US" altLang="ja-JP" sz="2800" dirty="0"/>
                            <a:t>N</a:t>
                          </a:r>
                          <a:r>
                            <a:rPr lang="ja-JP" altLang="en-US" sz="2800" dirty="0"/>
                            <a:t>に比例</a:t>
                          </a:r>
                          <a:endParaRPr lang="en-US" altLang="ja-JP" sz="2800"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135023039"/>
                      </a:ext>
                    </a:extLst>
                  </a:tr>
                  <a:tr h="717124">
                    <a:tc>
                      <a:txBody>
                        <a:bodyPr/>
                        <a:lstStyle/>
                        <a:p>
                          <a:endParaRPr lang="ja-JP"/>
                        </a:p>
                      </a:txBody>
                      <a:tcPr anchor="ctr">
                        <a:blipFill>
                          <a:blip r:embed="rId3"/>
                          <a:stretch>
                            <a:fillRect t="-92373" r="-133741" b="-58983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800" dirty="0"/>
                            <a:t>N</a:t>
                          </a:r>
                          <a:r>
                            <a:rPr lang="ja-JP" altLang="en-US" sz="2800" dirty="0"/>
                            <a:t>が十分大 → 計算量は</a:t>
                          </a:r>
                          <a:r>
                            <a:rPr lang="en-US" altLang="ja-JP" sz="2800" dirty="0"/>
                            <a:t>N</a:t>
                          </a:r>
                          <a:r>
                            <a:rPr lang="en-US" altLang="ja-JP" sz="2800" baseline="30000" dirty="0"/>
                            <a:t>2</a:t>
                          </a:r>
                          <a:r>
                            <a:rPr lang="ja-JP" altLang="en-US" sz="2800" dirty="0"/>
                            <a:t>に比例</a:t>
                          </a:r>
                          <a:endParaRPr lang="en-US" altLang="ja-JP" sz="2800"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2955434973"/>
                      </a:ext>
                    </a:extLst>
                  </a:tr>
                  <a:tr h="717124">
                    <a:tc>
                      <a:txBody>
                        <a:bodyPr/>
                        <a:lstStyle/>
                        <a:p>
                          <a:endParaRPr lang="ja-JP"/>
                        </a:p>
                      </a:txBody>
                      <a:tcPr anchor="ctr">
                        <a:blipFill>
                          <a:blip r:embed="rId3"/>
                          <a:stretch>
                            <a:fillRect t="-192373" r="-133741" b="-48983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dirty="0"/>
                            <a:t>係数は無視</a:t>
                          </a:r>
                          <a:endParaRPr lang="en-US" altLang="ja-JP" sz="2800"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3129931860"/>
                      </a:ext>
                    </a:extLst>
                  </a:tr>
                  <a:tr h="717124">
                    <a:tc>
                      <a:txBody>
                        <a:bodyPr/>
                        <a:lstStyle/>
                        <a:p>
                          <a:endParaRPr lang="ja-JP"/>
                        </a:p>
                      </a:txBody>
                      <a:tcPr anchor="ctr">
                        <a:blipFill>
                          <a:blip r:embed="rId3"/>
                          <a:stretch>
                            <a:fillRect t="-294872" r="-133741" b="-39401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dirty="0"/>
                            <a:t>発散の最も速いもの以外は無視</a:t>
                          </a:r>
                          <a:endParaRPr lang="en-US" altLang="ja-JP" sz="2800"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3361729787"/>
                      </a:ext>
                    </a:extLst>
                  </a:tr>
                  <a:tr h="663079">
                    <a:tc>
                      <a:txBody>
                        <a:bodyPr/>
                        <a:lstStyle/>
                        <a:p>
                          <a:endParaRPr lang="ja-JP"/>
                        </a:p>
                      </a:txBody>
                      <a:tcPr anchor="ctr">
                        <a:blipFill>
                          <a:blip r:embed="rId3"/>
                          <a:stretch>
                            <a:fillRect t="-423853" r="-133741" b="-322936"/>
                          </a:stretch>
                        </a:blipFill>
                      </a:tcPr>
                    </a:tc>
                    <a:tc>
                      <a:txBody>
                        <a:bodyPr/>
                        <a:lstStyle/>
                        <a:p>
                          <a:pPr algn="l"/>
                          <a:r>
                            <a:rPr lang="ja-JP" altLang="en-US" sz="2800" dirty="0"/>
                            <a:t>発散が遅いので嬉しいことが多い</a:t>
                          </a:r>
                          <a:endParaRPr kumimoji="1" lang="ja-JP" altLang="en-US" sz="2800" dirty="0"/>
                        </a:p>
                      </a:txBody>
                      <a:tcPr anchor="ctr"/>
                    </a:tc>
                    <a:extLst>
                      <a:ext uri="{0D108BD9-81ED-4DB2-BD59-A6C34878D82A}">
                        <a16:rowId xmlns:a16="http://schemas.microsoft.com/office/drawing/2014/main" val="3197569382"/>
                      </a:ext>
                    </a:extLst>
                  </a:tr>
                  <a:tr h="663079">
                    <a:tc>
                      <a:txBody>
                        <a:bodyPr/>
                        <a:lstStyle/>
                        <a:p>
                          <a:endParaRPr lang="ja-JP"/>
                        </a:p>
                      </a:txBody>
                      <a:tcPr anchor="ctr">
                        <a:blipFill>
                          <a:blip r:embed="rId3"/>
                          <a:stretch>
                            <a:fillRect t="-523853" r="-133741" b="-2229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dirty="0"/>
                            <a:t>多変数の場合も割とある</a:t>
                          </a:r>
                          <a:endParaRPr lang="en-US" altLang="ja-JP" sz="2800"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2848086703"/>
                      </a:ext>
                    </a:extLst>
                  </a:tr>
                  <a:tr h="717124">
                    <a:tc>
                      <a:txBody>
                        <a:bodyPr/>
                        <a:lstStyle/>
                        <a:p>
                          <a:endParaRPr lang="ja-JP"/>
                        </a:p>
                      </a:txBody>
                      <a:tcPr anchor="ctr">
                        <a:blipFill>
                          <a:blip r:embed="rId3"/>
                          <a:stretch>
                            <a:fillRect t="-576271" r="-133741" b="-10593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800" dirty="0"/>
                            <a:t>N</a:t>
                          </a:r>
                          <a:r>
                            <a:rPr lang="ja-JP" altLang="en-US" sz="2800" dirty="0"/>
                            <a:t>の制約が小さくないと</a:t>
                          </a:r>
                          <a:r>
                            <a:rPr lang="en-US" altLang="ja-JP" sz="2800" dirty="0"/>
                            <a:t>TLE</a:t>
                          </a:r>
                          <a:endParaRPr lang="en-US" altLang="ja-JP" sz="2800"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551734343"/>
                      </a:ext>
                    </a:extLst>
                  </a:tr>
                  <a:tr h="663079">
                    <a:tc>
                      <a:txBody>
                        <a:bodyPr/>
                        <a:lstStyle/>
                        <a:p>
                          <a:endParaRPr lang="ja-JP"/>
                        </a:p>
                      </a:txBody>
                      <a:tcPr anchor="ctr">
                        <a:blipFill>
                          <a:blip r:embed="rId3"/>
                          <a:stretch>
                            <a:fillRect t="-732110" r="-133741" b="-1467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dirty="0"/>
                            <a:t>必ず定数時間で終わる。最強。</a:t>
                          </a:r>
                          <a:endParaRPr lang="en-US" altLang="ja-JP" sz="2800" dirty="0"/>
                        </a:p>
                      </a:txBody>
                      <a:tcPr anchor="ctr"/>
                    </a:tc>
                    <a:extLst>
                      <a:ext uri="{0D108BD9-81ED-4DB2-BD59-A6C34878D82A}">
                        <a16:rowId xmlns:a16="http://schemas.microsoft.com/office/drawing/2014/main" val="3404078065"/>
                      </a:ext>
                    </a:extLst>
                  </a:tr>
                </a:tbl>
              </a:graphicData>
            </a:graphic>
          </p:graphicFrame>
        </mc:Fallback>
      </mc:AlternateContent>
    </p:spTree>
    <p:extLst>
      <p:ext uri="{BB962C8B-B14F-4D97-AF65-F5344CB8AC3E}">
        <p14:creationId xmlns:p14="http://schemas.microsoft.com/office/powerpoint/2010/main" val="2512272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D6F54-3B5B-4E40-B786-E09155C52FE6}"/>
              </a:ext>
            </a:extLst>
          </p:cNvPr>
          <p:cNvSpPr>
            <a:spLocks noGrp="1"/>
          </p:cNvSpPr>
          <p:nvPr>
            <p:ph type="title"/>
          </p:nvPr>
        </p:nvSpPr>
        <p:spPr/>
        <p:txBody>
          <a:bodyPr/>
          <a:lstStyle/>
          <a:p>
            <a:r>
              <a:rPr lang="ja-JP" altLang="en-US" dirty="0"/>
              <a:t>概算する</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6C218D6-CCDD-4B65-9B7F-A969E1B19732}"/>
                  </a:ext>
                </a:extLst>
              </p:cNvPr>
              <p:cNvSpPr>
                <a:spLocks noGrp="1"/>
              </p:cNvSpPr>
              <p:nvPr>
                <p:ph idx="1"/>
              </p:nvPr>
            </p:nvSpPr>
            <p:spPr/>
            <p:txBody>
              <a:bodyPr/>
              <a:lstStyle/>
              <a:p>
                <a:r>
                  <a:rPr kumimoji="1" lang="ja-JP" altLang="en-US" dirty="0"/>
                  <a:t>最大値を求めるプログラムの時間計算量</a:t>
                </a:r>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pPr marL="0" indent="0">
                  <a:buNone/>
                </a:pPr>
                <a:r>
                  <a:rPr lang="en-US" altLang="ja-JP" dirty="0"/>
                  <a:t>for </a:t>
                </a:r>
                <a:r>
                  <a:rPr lang="ja-JP" altLang="en-US" dirty="0"/>
                  <a:t>文で</a:t>
                </a:r>
                <a:r>
                  <a:rPr lang="en-US" altLang="ja-JP" dirty="0"/>
                  <a:t>N</a:t>
                </a:r>
                <a:r>
                  <a:rPr lang="ja-JP" altLang="en-US" dirty="0"/>
                  <a:t>回計算しているので、</a:t>
                </a:r>
                <a14:m>
                  <m:oMath xmlns:m="http://schemas.openxmlformats.org/officeDocument/2006/math">
                    <m:r>
                      <a:rPr lang="en-US" altLang="ja-JP" i="1" dirty="0" smtClean="0">
                        <a:latin typeface="Cambria Math" panose="02040503050406030204" pitchFamily="18" charset="0"/>
                      </a:rPr>
                      <m:t>𝑂</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𝑁</m:t>
                    </m:r>
                    <m:r>
                      <a:rPr lang="en-US" altLang="ja-JP" i="1" dirty="0" smtClean="0">
                        <a:latin typeface="Cambria Math" panose="02040503050406030204" pitchFamily="18" charset="0"/>
                      </a:rPr>
                      <m:t>)</m:t>
                    </m:r>
                  </m:oMath>
                </a14:m>
                <a:r>
                  <a:rPr lang="en-US" altLang="ja-JP" dirty="0"/>
                  <a:t> </a:t>
                </a:r>
                <a:r>
                  <a:rPr lang="ja-JP" altLang="en-US" dirty="0"/>
                  <a:t>となる</a:t>
                </a:r>
                <a:endParaRPr lang="en-US" altLang="ja-JP" dirty="0"/>
              </a:p>
              <a:p>
                <a:pPr>
                  <a:buFont typeface="Wingdings" panose="05000000000000000000" pitchFamily="2" charset="2"/>
                  <a:buChar char="Ø"/>
                </a:pPr>
                <a:r>
                  <a:rPr kumimoji="1" lang="en-US" altLang="ja-JP" dirty="0"/>
                  <a:t>N</a:t>
                </a:r>
                <a:r>
                  <a:rPr kumimoji="1" lang="ja-JP" altLang="en-US" dirty="0"/>
                  <a:t>の値が</a:t>
                </a:r>
                <a:r>
                  <a:rPr kumimoji="1" lang="en-US" altLang="ja-JP" dirty="0"/>
                  <a:t>10</a:t>
                </a:r>
                <a:r>
                  <a:rPr kumimoji="1" lang="ja-JP" altLang="en-US" dirty="0"/>
                  <a:t>倍になると、時間も</a:t>
                </a:r>
                <a:r>
                  <a:rPr kumimoji="1" lang="en-US" altLang="ja-JP" dirty="0"/>
                  <a:t>10</a:t>
                </a:r>
                <a:r>
                  <a:rPr kumimoji="1" lang="ja-JP" altLang="en-US" dirty="0"/>
                  <a:t>倍かかる</a:t>
                </a:r>
              </a:p>
            </p:txBody>
          </p:sp>
        </mc:Choice>
        <mc:Fallback xmlns="">
          <p:sp>
            <p:nvSpPr>
              <p:cNvPr id="3" name="コンテンツ プレースホルダー 2">
                <a:extLst>
                  <a:ext uri="{FF2B5EF4-FFF2-40B4-BE49-F238E27FC236}">
                    <a16:creationId xmlns:a16="http://schemas.microsoft.com/office/drawing/2014/main" id="{A6C218D6-CCDD-4B65-9B7F-A969E1B1973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B32A7BF0-107B-4522-8D9E-D83CEDB4D2B9}"/>
              </a:ext>
            </a:extLst>
          </p:cNvPr>
          <p:cNvSpPr/>
          <p:nvPr/>
        </p:nvSpPr>
        <p:spPr>
          <a:xfrm>
            <a:off x="2664940" y="2482846"/>
            <a:ext cx="6862119" cy="2062103"/>
          </a:xfrm>
          <a:prstGeom prst="rect">
            <a:avLst/>
          </a:prstGeom>
        </p:spPr>
        <p:txBody>
          <a:bodyPr wrap="square">
            <a:spAutoFit/>
          </a:bodyPr>
          <a:lstStyle/>
          <a:p>
            <a:r>
              <a:rPr lang="en-US" altLang="ja-JP" sz="3200" dirty="0">
                <a:solidFill>
                  <a:srgbClr val="0000FF"/>
                </a:solidFill>
                <a:latin typeface="Consolas" panose="020B0609020204030204" pitchFamily="49" charset="0"/>
              </a:rPr>
              <a:t>int</a:t>
            </a:r>
            <a:r>
              <a:rPr lang="en-US" altLang="ja-JP" sz="3200" dirty="0">
                <a:solidFill>
                  <a:srgbClr val="000000"/>
                </a:solidFill>
                <a:latin typeface="Consolas" panose="020B0609020204030204" pitchFamily="49" charset="0"/>
              </a:rPr>
              <a:t> res = -</a:t>
            </a:r>
            <a:r>
              <a:rPr lang="en-US" altLang="ja-JP" sz="3200" dirty="0">
                <a:solidFill>
                  <a:srgbClr val="09885A"/>
                </a:solidFill>
                <a:latin typeface="Consolas" panose="020B0609020204030204" pitchFamily="49" charset="0"/>
              </a:rPr>
              <a:t>1</a:t>
            </a:r>
            <a:r>
              <a:rPr lang="en-US" altLang="ja-JP" sz="3200" dirty="0">
                <a:solidFill>
                  <a:srgbClr val="000000"/>
                </a:solidFill>
                <a:latin typeface="Consolas" panose="020B0609020204030204" pitchFamily="49" charset="0"/>
              </a:rPr>
              <a:t>;</a:t>
            </a:r>
          </a:p>
          <a:p>
            <a:r>
              <a:rPr lang="en-US" altLang="ja-JP" sz="3200" dirty="0">
                <a:solidFill>
                  <a:srgbClr val="0000FF"/>
                </a:solidFill>
                <a:latin typeface="Consolas" panose="020B0609020204030204" pitchFamily="49" charset="0"/>
              </a:rPr>
              <a:t>for</a:t>
            </a:r>
            <a:r>
              <a:rPr lang="en-US" altLang="ja-JP" sz="3200" dirty="0">
                <a:solidFill>
                  <a:srgbClr val="000000"/>
                </a:solidFill>
                <a:latin typeface="Consolas" panose="020B0609020204030204" pitchFamily="49" charset="0"/>
              </a:rPr>
              <a:t> (</a:t>
            </a:r>
            <a:r>
              <a:rPr lang="en-US" altLang="ja-JP" sz="3200" dirty="0">
                <a:solidFill>
                  <a:srgbClr val="0000FF"/>
                </a:solidFill>
                <a:latin typeface="Consolas" panose="020B0609020204030204" pitchFamily="49" charset="0"/>
              </a:rPr>
              <a:t>int</a:t>
            </a:r>
            <a:r>
              <a:rPr lang="en-US" altLang="ja-JP" sz="3200" dirty="0">
                <a:solidFill>
                  <a:srgbClr val="000000"/>
                </a:solidFill>
                <a:latin typeface="Consolas" panose="020B0609020204030204" pitchFamily="49" charset="0"/>
              </a:rPr>
              <a:t> </a:t>
            </a:r>
            <a:r>
              <a:rPr lang="en-US" altLang="ja-JP" sz="3200" dirty="0" err="1">
                <a:solidFill>
                  <a:srgbClr val="000000"/>
                </a:solidFill>
                <a:latin typeface="Consolas" panose="020B0609020204030204" pitchFamily="49" charset="0"/>
              </a:rPr>
              <a:t>i</a:t>
            </a:r>
            <a:r>
              <a:rPr lang="en-US" altLang="ja-JP" sz="3200" dirty="0">
                <a:solidFill>
                  <a:srgbClr val="000000"/>
                </a:solidFill>
                <a:latin typeface="Consolas" panose="020B0609020204030204" pitchFamily="49" charset="0"/>
              </a:rPr>
              <a:t> = </a:t>
            </a:r>
            <a:r>
              <a:rPr lang="en-US" altLang="ja-JP" sz="3200" dirty="0">
                <a:solidFill>
                  <a:srgbClr val="09885A"/>
                </a:solidFill>
                <a:latin typeface="Consolas" panose="020B0609020204030204" pitchFamily="49" charset="0"/>
              </a:rPr>
              <a:t>0</a:t>
            </a:r>
            <a:r>
              <a:rPr lang="en-US" altLang="ja-JP" sz="3200" dirty="0">
                <a:solidFill>
                  <a:srgbClr val="000000"/>
                </a:solidFill>
                <a:latin typeface="Consolas" panose="020B0609020204030204" pitchFamily="49" charset="0"/>
              </a:rPr>
              <a:t>; </a:t>
            </a:r>
            <a:r>
              <a:rPr lang="en-US" altLang="ja-JP" sz="3200" dirty="0" err="1">
                <a:solidFill>
                  <a:srgbClr val="000000"/>
                </a:solidFill>
                <a:latin typeface="Consolas" panose="020B0609020204030204" pitchFamily="49" charset="0"/>
              </a:rPr>
              <a:t>i</a:t>
            </a:r>
            <a:r>
              <a:rPr lang="en-US" altLang="ja-JP" sz="3200" dirty="0">
                <a:solidFill>
                  <a:srgbClr val="000000"/>
                </a:solidFill>
                <a:latin typeface="Consolas" panose="020B0609020204030204" pitchFamily="49" charset="0"/>
              </a:rPr>
              <a:t> &lt; N; </a:t>
            </a:r>
            <a:r>
              <a:rPr lang="en-US" altLang="ja-JP" sz="3200" dirty="0" err="1">
                <a:solidFill>
                  <a:srgbClr val="000000"/>
                </a:solidFill>
                <a:latin typeface="Consolas" panose="020B0609020204030204" pitchFamily="49" charset="0"/>
              </a:rPr>
              <a:t>i</a:t>
            </a:r>
            <a:r>
              <a:rPr lang="en-US" altLang="ja-JP" sz="3200" dirty="0">
                <a:solidFill>
                  <a:srgbClr val="000000"/>
                </a:solidFill>
                <a:latin typeface="Consolas" panose="020B0609020204030204" pitchFamily="49" charset="0"/>
              </a:rPr>
              <a:t>++) {</a:t>
            </a:r>
          </a:p>
          <a:p>
            <a:pPr lvl="1"/>
            <a:r>
              <a:rPr lang="en-US" altLang="ja-JP" sz="3200" dirty="0">
                <a:solidFill>
                  <a:srgbClr val="000000"/>
                </a:solidFill>
                <a:latin typeface="Consolas" panose="020B0609020204030204" pitchFamily="49" charset="0"/>
              </a:rPr>
              <a:t>res = max(res, a[</a:t>
            </a:r>
            <a:r>
              <a:rPr lang="en-US" altLang="ja-JP" sz="3200" dirty="0" err="1">
                <a:solidFill>
                  <a:srgbClr val="000000"/>
                </a:solidFill>
                <a:latin typeface="Consolas" panose="020B0609020204030204" pitchFamily="49" charset="0"/>
              </a:rPr>
              <a:t>i</a:t>
            </a:r>
            <a:r>
              <a:rPr lang="en-US" altLang="ja-JP" sz="3200" dirty="0">
                <a:solidFill>
                  <a:srgbClr val="000000"/>
                </a:solidFill>
                <a:latin typeface="Consolas" panose="020B0609020204030204" pitchFamily="49" charset="0"/>
              </a:rPr>
              <a:t>]);</a:t>
            </a:r>
          </a:p>
          <a:p>
            <a:r>
              <a:rPr lang="en-US" altLang="ja-JP" sz="3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634798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1CF6255-14C9-4C37-A0A5-80A5C819A837}"/>
              </a:ext>
            </a:extLst>
          </p:cNvPr>
          <p:cNvSpPr/>
          <p:nvPr/>
        </p:nvSpPr>
        <p:spPr>
          <a:xfrm>
            <a:off x="632129" y="305068"/>
            <a:ext cx="6096000" cy="6247864"/>
          </a:xfrm>
          <a:prstGeom prst="rect">
            <a:avLst/>
          </a:prstGeom>
        </p:spPr>
        <p:txBody>
          <a:bodyPr>
            <a:spAutoFit/>
          </a:bodyPr>
          <a:lstStyle/>
          <a:p>
            <a:r>
              <a:rPr lang="en-US" altLang="ja-JP" sz="2000" dirty="0">
                <a:solidFill>
                  <a:srgbClr val="0000FF"/>
                </a:solidFill>
                <a:latin typeface="Consolas" panose="020B0609020204030204" pitchFamily="49" charset="0"/>
              </a:rPr>
              <a:t>#include </a:t>
            </a:r>
            <a:r>
              <a:rPr lang="en-US" altLang="ja-JP" sz="2000" dirty="0">
                <a:solidFill>
                  <a:srgbClr val="A31515"/>
                </a:solidFill>
                <a:latin typeface="Consolas" panose="020B0609020204030204" pitchFamily="49" charset="0"/>
              </a:rPr>
              <a:t>&lt;</a:t>
            </a:r>
            <a:r>
              <a:rPr lang="en-US" altLang="ja-JP" sz="2000" dirty="0" err="1">
                <a:solidFill>
                  <a:srgbClr val="A31515"/>
                </a:solidFill>
                <a:latin typeface="Consolas" panose="020B0609020204030204" pitchFamily="49" charset="0"/>
              </a:rPr>
              <a:t>stdio.h</a:t>
            </a:r>
            <a:r>
              <a:rPr lang="en-US" altLang="ja-JP" sz="2000" dirty="0">
                <a:solidFill>
                  <a:srgbClr val="A31515"/>
                </a:solidFill>
                <a:latin typeface="Consolas" panose="020B0609020204030204" pitchFamily="49" charset="0"/>
              </a:rPr>
              <a:t>&gt;</a:t>
            </a:r>
            <a:endParaRPr lang="en-US" altLang="ja-JP" sz="2000" dirty="0">
              <a:solidFill>
                <a:srgbClr val="000000"/>
              </a:solidFill>
              <a:latin typeface="Consolas" panose="020B0609020204030204" pitchFamily="49" charset="0"/>
            </a:endParaRP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main(</a:t>
            </a:r>
            <a:r>
              <a:rPr lang="en-US" altLang="ja-JP" sz="2000" dirty="0">
                <a:solidFill>
                  <a:srgbClr val="0000FF"/>
                </a:solidFill>
                <a:latin typeface="Consolas" panose="020B0609020204030204" pitchFamily="49" charset="0"/>
              </a:rPr>
              <a:t>void</a:t>
            </a:r>
            <a:r>
              <a:rPr lang="en-US" altLang="ja-JP" sz="2000" dirty="0">
                <a:solidFill>
                  <a:srgbClr val="000000"/>
                </a:solidFill>
                <a:latin typeface="Consolas" panose="020B0609020204030204" pitchFamily="49" charset="0"/>
              </a:rPr>
              <a:t>) {</a:t>
            </a:r>
          </a:p>
          <a:p>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n;</a:t>
            </a:r>
          </a:p>
          <a:p>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j;</a:t>
            </a:r>
          </a:p>
          <a:p>
            <a:br>
              <a:rPr lang="en-US" altLang="ja-JP" sz="2000" dirty="0">
                <a:solidFill>
                  <a:srgbClr val="000000"/>
                </a:solidFill>
                <a:latin typeface="Consolas" panose="020B0609020204030204" pitchFamily="49" charset="0"/>
              </a:rPr>
            </a:b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scanf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"%d"</a:t>
            </a:r>
            <a:r>
              <a:rPr lang="en-US" altLang="ja-JP" sz="2000" dirty="0">
                <a:solidFill>
                  <a:srgbClr val="000000"/>
                </a:solidFill>
                <a:latin typeface="Consolas" panose="020B0609020204030204" pitchFamily="49" charset="0"/>
              </a:rPr>
              <a:t>, &amp;n);</a:t>
            </a:r>
          </a:p>
          <a:p>
            <a:endParaRPr lang="en-US" altLang="ja-JP" sz="2000" dirty="0">
              <a:solidFill>
                <a:srgbClr val="000000"/>
              </a:solidFill>
              <a:latin typeface="Consolas" panose="020B0609020204030204" pitchFamily="49" charset="0"/>
            </a:endParaRPr>
          </a:p>
          <a:p>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for</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&lt; n;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a:t>
            </a:r>
          </a:p>
          <a:p>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for</a:t>
            </a:r>
            <a:r>
              <a:rPr lang="en-US" altLang="ja-JP" sz="2000" dirty="0">
                <a:solidFill>
                  <a:srgbClr val="000000"/>
                </a:solidFill>
                <a:latin typeface="Consolas" panose="020B0609020204030204" pitchFamily="49" charset="0"/>
              </a:rPr>
              <a:t> (j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 j &lt; n -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j++</a:t>
            </a:r>
            <a:r>
              <a:rPr lang="en-US" altLang="ja-JP" sz="2000" dirty="0">
                <a:solidFill>
                  <a:srgbClr val="000000"/>
                </a:solidFill>
                <a:latin typeface="Consolas" panose="020B0609020204030204" pitchFamily="49" charset="0"/>
              </a:rPr>
              <a:t>) {</a:t>
            </a:r>
          </a:p>
          <a:p>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printf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 "</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        }</a:t>
            </a:r>
          </a:p>
          <a:p>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for</a:t>
            </a:r>
            <a:r>
              <a:rPr lang="en-US" altLang="ja-JP" sz="2000" dirty="0">
                <a:solidFill>
                  <a:srgbClr val="000000"/>
                </a:solidFill>
                <a:latin typeface="Consolas" panose="020B0609020204030204" pitchFamily="49" charset="0"/>
              </a:rPr>
              <a:t> (j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 j &lt; </a:t>
            </a:r>
            <a:r>
              <a:rPr lang="en-US" altLang="ja-JP" sz="2000" dirty="0">
                <a:solidFill>
                  <a:srgbClr val="09885A"/>
                </a:solidFill>
                <a:latin typeface="Consolas" panose="020B0609020204030204" pitchFamily="49" charset="0"/>
              </a:rPr>
              <a:t>2</a:t>
            </a:r>
            <a:r>
              <a:rPr lang="en-US" altLang="ja-JP" sz="2000" dirty="0">
                <a:solidFill>
                  <a:srgbClr val="000000"/>
                </a:solidFill>
                <a:latin typeface="Consolas" panose="020B0609020204030204" pitchFamily="49" charset="0"/>
              </a:rPr>
              <a:t> *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j++</a:t>
            </a:r>
            <a:r>
              <a:rPr lang="en-US" altLang="ja-JP" sz="2000" dirty="0">
                <a:solidFill>
                  <a:srgbClr val="000000"/>
                </a:solidFill>
                <a:latin typeface="Consolas" panose="020B0609020204030204" pitchFamily="49" charset="0"/>
              </a:rPr>
              <a:t>) {</a:t>
            </a:r>
          </a:p>
          <a:p>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printf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        }</a:t>
            </a:r>
          </a:p>
          <a:p>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printf</a:t>
            </a:r>
            <a:r>
              <a:rPr lang="en-US" altLang="ja-JP" sz="2000" dirty="0">
                <a:solidFill>
                  <a:srgbClr val="000000"/>
                </a:solidFill>
                <a:latin typeface="Consolas" panose="020B0609020204030204" pitchFamily="49" charset="0"/>
              </a:rPr>
              <a:t>(</a:t>
            </a:r>
            <a:r>
              <a:rPr lang="en-US" altLang="ja-JP" sz="2000" dirty="0">
                <a:solidFill>
                  <a:srgbClr val="A31515"/>
                </a:solidFill>
                <a:latin typeface="Consolas" panose="020B0609020204030204" pitchFamily="49" charset="0"/>
              </a:rPr>
              <a:t>"\n"</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    }</a:t>
            </a:r>
          </a:p>
          <a:p>
            <a:br>
              <a:rPr lang="en-US" altLang="ja-JP" sz="2000" dirty="0">
                <a:solidFill>
                  <a:srgbClr val="000000"/>
                </a:solidFill>
                <a:latin typeface="Consolas" panose="020B0609020204030204" pitchFamily="49" charset="0"/>
              </a:rPr>
            </a:b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a:t>
            </a:r>
            <a:endParaRPr lang="en-US" altLang="ja-JP" sz="2000" b="0" dirty="0">
              <a:solidFill>
                <a:srgbClr val="000000"/>
              </a:solidFill>
              <a:effectLst/>
              <a:latin typeface="Consolas" panose="020B0609020204030204" pitchFamily="49" charset="0"/>
            </a:endParaRPr>
          </a:p>
        </p:txBody>
      </p:sp>
      <p:graphicFrame>
        <p:nvGraphicFramePr>
          <p:cNvPr id="6" name="表 5">
            <a:extLst>
              <a:ext uri="{FF2B5EF4-FFF2-40B4-BE49-F238E27FC236}">
                <a16:creationId xmlns:a16="http://schemas.microsoft.com/office/drawing/2014/main" id="{AE45B889-CCE9-420D-8F01-C4F7C53C2086}"/>
              </a:ext>
            </a:extLst>
          </p:cNvPr>
          <p:cNvGraphicFramePr>
            <a:graphicFrameLocks noGrp="1"/>
          </p:cNvGraphicFramePr>
          <p:nvPr>
            <p:extLst/>
          </p:nvPr>
        </p:nvGraphicFramePr>
        <p:xfrm>
          <a:off x="8073082" y="2969472"/>
          <a:ext cx="3410464" cy="3583460"/>
        </p:xfrm>
        <a:graphic>
          <a:graphicData uri="http://schemas.openxmlformats.org/drawingml/2006/table">
            <a:tbl>
              <a:tblPr firstRow="1" bandRow="1">
                <a:tableStyleId>{2D5ABB26-0587-4C30-8999-92F81FD0307C}</a:tableStyleId>
              </a:tblPr>
              <a:tblGrid>
                <a:gridCol w="3410464">
                  <a:extLst>
                    <a:ext uri="{9D8B030D-6E8A-4147-A177-3AD203B41FA5}">
                      <a16:colId xmlns:a16="http://schemas.microsoft.com/office/drawing/2014/main" val="2177321634"/>
                    </a:ext>
                  </a:extLst>
                </a:gridCol>
              </a:tblGrid>
              <a:tr h="3583460">
                <a:tc>
                  <a:txBody>
                    <a:bodyPr/>
                    <a:lstStyle/>
                    <a:p>
                      <a:r>
                        <a:rPr kumimoji="1" lang="en-US" altLang="ja-JP" sz="3600" dirty="0">
                          <a:solidFill>
                            <a:schemeClr val="bg1"/>
                          </a:solidFill>
                          <a:latin typeface="ＭＳ ゴシック" panose="020B0609070205080204" pitchFamily="49" charset="-128"/>
                          <a:ea typeface="ＭＳ ゴシック" panose="020B0609070205080204" pitchFamily="49" charset="-128"/>
                        </a:rPr>
                        <a:t>5 (</a:t>
                      </a:r>
                      <a:r>
                        <a:rPr kumimoji="1" lang="ja-JP" altLang="en-US" sz="3600" dirty="0">
                          <a:solidFill>
                            <a:schemeClr val="bg1"/>
                          </a:solidFill>
                          <a:latin typeface="ＭＳ ゴシック" panose="020B0609070205080204" pitchFamily="49" charset="-128"/>
                          <a:ea typeface="ＭＳ ゴシック" panose="020B0609070205080204" pitchFamily="49" charset="-128"/>
                        </a:rPr>
                        <a:t>入力</a:t>
                      </a:r>
                      <a:r>
                        <a:rPr kumimoji="1" lang="en-US" altLang="ja-JP" sz="3600" dirty="0">
                          <a:solidFill>
                            <a:schemeClr val="bg1"/>
                          </a:solidFill>
                          <a:latin typeface="ＭＳ ゴシック" panose="020B0609070205080204" pitchFamily="49" charset="-128"/>
                          <a:ea typeface="ＭＳ ゴシック" panose="020B0609070205080204" pitchFamily="49" charset="-128"/>
                        </a:rPr>
                        <a:t>)</a:t>
                      </a:r>
                    </a:p>
                    <a:p>
                      <a:r>
                        <a:rPr kumimoji="1" lang="en-US" altLang="ja-JP" sz="3600" dirty="0">
                          <a:solidFill>
                            <a:schemeClr val="bg1"/>
                          </a:solidFill>
                          <a:latin typeface="ＭＳ ゴシック" panose="020B0609070205080204" pitchFamily="49" charset="-128"/>
                          <a:ea typeface="ＭＳ ゴシック" panose="020B0609070205080204" pitchFamily="49" charset="-128"/>
                        </a:rPr>
                        <a:t>    *</a:t>
                      </a:r>
                    </a:p>
                    <a:p>
                      <a:r>
                        <a:rPr kumimoji="1" lang="en-US" altLang="ja-JP" sz="3600" dirty="0">
                          <a:solidFill>
                            <a:schemeClr val="bg1"/>
                          </a:solidFill>
                          <a:latin typeface="ＭＳ ゴシック" panose="020B0609070205080204" pitchFamily="49" charset="-128"/>
                          <a:ea typeface="ＭＳ ゴシック" panose="020B0609070205080204" pitchFamily="49" charset="-128"/>
                        </a:rPr>
                        <a:t>   ***</a:t>
                      </a:r>
                    </a:p>
                    <a:p>
                      <a:r>
                        <a:rPr kumimoji="1" lang="en-US" altLang="ja-JP" sz="3600" dirty="0">
                          <a:solidFill>
                            <a:schemeClr val="bg1"/>
                          </a:solidFill>
                          <a:latin typeface="ＭＳ ゴシック" panose="020B0609070205080204" pitchFamily="49" charset="-128"/>
                          <a:ea typeface="ＭＳ ゴシック" panose="020B0609070205080204" pitchFamily="49" charset="-128"/>
                        </a:rPr>
                        <a:t>  *****</a:t>
                      </a:r>
                    </a:p>
                    <a:p>
                      <a:r>
                        <a:rPr kumimoji="1" lang="en-US" altLang="ja-JP" sz="3600" dirty="0">
                          <a:solidFill>
                            <a:schemeClr val="bg1"/>
                          </a:solidFill>
                          <a:latin typeface="ＭＳ ゴシック" panose="020B0609070205080204" pitchFamily="49" charset="-128"/>
                          <a:ea typeface="ＭＳ ゴシック" panose="020B0609070205080204" pitchFamily="49" charset="-128"/>
                        </a:rPr>
                        <a:t> *******</a:t>
                      </a:r>
                    </a:p>
                    <a:p>
                      <a:r>
                        <a:rPr kumimoji="1" lang="en-US" altLang="ja-JP" sz="3600" dirty="0">
                          <a:solidFill>
                            <a:schemeClr val="bg1"/>
                          </a:solidFill>
                          <a:latin typeface="ＭＳ ゴシック" panose="020B0609070205080204" pitchFamily="49" charset="-128"/>
                          <a:ea typeface="ＭＳ ゴシック" panose="020B0609070205080204" pitchFamily="49" charset="-128"/>
                        </a:rPr>
                        <a:t>*********</a:t>
                      </a:r>
                      <a:endParaRPr kumimoji="1" lang="ja-JP" altLang="en-US" sz="3600" dirty="0">
                        <a:solidFill>
                          <a:schemeClr val="bg1"/>
                        </a:solidFill>
                        <a:latin typeface="ＭＳ ゴシック" panose="020B0609070205080204" pitchFamily="49" charset="-128"/>
                        <a:ea typeface="ＭＳ ゴシック" panose="020B0609070205080204" pitchFamily="49" charset="-128"/>
                      </a:endParaRPr>
                    </a:p>
                  </a:txBody>
                  <a:tcPr>
                    <a:solidFill>
                      <a:schemeClr val="tx1"/>
                    </a:solidFill>
                  </a:tcPr>
                </a:tc>
                <a:extLst>
                  <a:ext uri="{0D108BD9-81ED-4DB2-BD59-A6C34878D82A}">
                    <a16:rowId xmlns:a16="http://schemas.microsoft.com/office/drawing/2014/main" val="546966801"/>
                  </a:ext>
                </a:extLst>
              </a:tr>
            </a:tbl>
          </a:graphicData>
        </a:graphic>
      </p:graphicFrame>
      <p:sp>
        <p:nvSpPr>
          <p:cNvPr id="7" name="テキスト ボックス 6">
            <a:extLst>
              <a:ext uri="{FF2B5EF4-FFF2-40B4-BE49-F238E27FC236}">
                <a16:creationId xmlns:a16="http://schemas.microsoft.com/office/drawing/2014/main" id="{25A9DB17-7A4C-4235-B984-01D1C6CD02CF}"/>
              </a:ext>
            </a:extLst>
          </p:cNvPr>
          <p:cNvSpPr txBox="1"/>
          <p:nvPr/>
        </p:nvSpPr>
        <p:spPr>
          <a:xfrm>
            <a:off x="6359610" y="494271"/>
            <a:ext cx="5659395" cy="523220"/>
          </a:xfrm>
          <a:prstGeom prst="rect">
            <a:avLst/>
          </a:prstGeom>
          <a:noFill/>
        </p:spPr>
        <p:txBody>
          <a:bodyPr wrap="square" rtlCol="0">
            <a:spAutoFit/>
          </a:bodyPr>
          <a:lstStyle/>
          <a:p>
            <a:r>
              <a:rPr lang="en-US" altLang="ja-JP" sz="2800" dirty="0"/>
              <a:t>n</a:t>
            </a:r>
            <a:r>
              <a:rPr kumimoji="1" lang="ja-JP" altLang="en-US" sz="2800" dirty="0"/>
              <a:t>段ピラミッドの出力</a:t>
            </a:r>
            <a:r>
              <a:rPr kumimoji="1" lang="en-US" altLang="ja-JP" sz="2800" dirty="0"/>
              <a:t>(</a:t>
            </a:r>
            <a:r>
              <a:rPr kumimoji="1" lang="ja-JP" altLang="en-US" sz="2800" dirty="0"/>
              <a:t>前期第</a:t>
            </a:r>
            <a:r>
              <a:rPr kumimoji="1" lang="en-US" altLang="ja-JP" sz="2800" dirty="0"/>
              <a:t>3</a:t>
            </a:r>
            <a:r>
              <a:rPr kumimoji="1" lang="ja-JP" altLang="en-US" sz="2800" dirty="0"/>
              <a:t>回</a:t>
            </a:r>
            <a:r>
              <a:rPr kumimoji="1" lang="en-US" altLang="ja-JP" sz="2800" dirty="0"/>
              <a:t>)</a:t>
            </a:r>
            <a:endParaRPr kumimoji="1" lang="ja-JP" altLang="en-US" sz="2800" dirty="0"/>
          </a:p>
        </p:txBody>
      </p:sp>
    </p:spTree>
    <p:extLst>
      <p:ext uri="{BB962C8B-B14F-4D97-AF65-F5344CB8AC3E}">
        <p14:creationId xmlns:p14="http://schemas.microsoft.com/office/powerpoint/2010/main" val="38972566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B686E28-7515-4155-9A68-F8E8307422F3}"/>
              </a:ext>
            </a:extLst>
          </p:cNvPr>
          <p:cNvSpPr/>
          <p:nvPr/>
        </p:nvSpPr>
        <p:spPr>
          <a:xfrm>
            <a:off x="-226541" y="1720840"/>
            <a:ext cx="7360509" cy="3416320"/>
          </a:xfrm>
          <a:prstGeom prst="rect">
            <a:avLst/>
          </a:prstGeom>
        </p:spPr>
        <p:txBody>
          <a:bodyPr wrap="square">
            <a:spAutoFit/>
          </a:bodyPr>
          <a:lstStyle/>
          <a:p>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for</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&lt; n;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a:t>
            </a:r>
          </a:p>
          <a:p>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for</a:t>
            </a:r>
            <a:r>
              <a:rPr lang="en-US" altLang="ja-JP" sz="2400" dirty="0">
                <a:solidFill>
                  <a:srgbClr val="000000"/>
                </a:solidFill>
                <a:latin typeface="Consolas" panose="020B0609020204030204" pitchFamily="49" charset="0"/>
              </a:rPr>
              <a:t> (j =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 j &lt; n -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j++</a:t>
            </a:r>
            <a:r>
              <a:rPr lang="en-US" altLang="ja-JP" sz="2400" dirty="0">
                <a:solidFill>
                  <a:srgbClr val="000000"/>
                </a:solidFill>
                <a:latin typeface="Consolas" panose="020B0609020204030204" pitchFamily="49" charset="0"/>
              </a:rPr>
              <a:t>) {</a:t>
            </a:r>
          </a:p>
          <a:p>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printf</a:t>
            </a:r>
            <a:r>
              <a:rPr lang="en-US" altLang="ja-JP" sz="2400" dirty="0">
                <a:solidFill>
                  <a:srgbClr val="000000"/>
                </a:solidFill>
                <a:latin typeface="Consolas" panose="020B0609020204030204" pitchFamily="49" charset="0"/>
              </a:rPr>
              <a:t>(</a:t>
            </a:r>
            <a:r>
              <a:rPr lang="en-US" altLang="ja-JP" sz="2400" dirty="0">
                <a:solidFill>
                  <a:srgbClr val="A31515"/>
                </a:solidFill>
                <a:latin typeface="Consolas" panose="020B0609020204030204" pitchFamily="49" charset="0"/>
              </a:rPr>
              <a:t>" "</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        }</a:t>
            </a:r>
          </a:p>
          <a:p>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for</a:t>
            </a:r>
            <a:r>
              <a:rPr lang="en-US" altLang="ja-JP" sz="2400" dirty="0">
                <a:solidFill>
                  <a:srgbClr val="000000"/>
                </a:solidFill>
                <a:latin typeface="Consolas" panose="020B0609020204030204" pitchFamily="49" charset="0"/>
              </a:rPr>
              <a:t> (j =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 j &lt; </a:t>
            </a:r>
            <a:r>
              <a:rPr lang="en-US" altLang="ja-JP" sz="2400" dirty="0">
                <a:solidFill>
                  <a:srgbClr val="09885A"/>
                </a:solidFill>
                <a:latin typeface="Consolas" panose="020B0609020204030204" pitchFamily="49" charset="0"/>
              </a:rPr>
              <a:t>2</a:t>
            </a:r>
            <a:r>
              <a:rPr lang="en-US" altLang="ja-JP" sz="2400" dirty="0">
                <a:solidFill>
                  <a:srgbClr val="000000"/>
                </a:solidFill>
                <a:latin typeface="Consolas" panose="020B0609020204030204" pitchFamily="49" charset="0"/>
              </a:rPr>
              <a:t> *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j++</a:t>
            </a:r>
            <a:r>
              <a:rPr lang="en-US" altLang="ja-JP" sz="2400" dirty="0">
                <a:solidFill>
                  <a:srgbClr val="000000"/>
                </a:solidFill>
                <a:latin typeface="Consolas" panose="020B0609020204030204" pitchFamily="49" charset="0"/>
              </a:rPr>
              <a:t>) {</a:t>
            </a:r>
          </a:p>
          <a:p>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printf</a:t>
            </a:r>
            <a:r>
              <a:rPr lang="en-US" altLang="ja-JP" sz="2400" dirty="0">
                <a:solidFill>
                  <a:srgbClr val="000000"/>
                </a:solidFill>
                <a:latin typeface="Consolas" panose="020B0609020204030204" pitchFamily="49" charset="0"/>
              </a:rPr>
              <a:t>(</a:t>
            </a:r>
            <a:r>
              <a:rPr lang="en-US" altLang="ja-JP" sz="2400" dirty="0">
                <a:solidFill>
                  <a:srgbClr val="A31515"/>
                </a:solidFill>
                <a:latin typeface="Consolas" panose="020B0609020204030204" pitchFamily="49" charset="0"/>
              </a:rPr>
              <a:t>"*"</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        }</a:t>
            </a:r>
          </a:p>
          <a:p>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printf</a:t>
            </a:r>
            <a:r>
              <a:rPr lang="en-US" altLang="ja-JP" sz="2400" dirty="0">
                <a:solidFill>
                  <a:srgbClr val="000000"/>
                </a:solidFill>
                <a:latin typeface="Consolas" panose="020B0609020204030204" pitchFamily="49" charset="0"/>
              </a:rPr>
              <a:t>(</a:t>
            </a:r>
            <a:r>
              <a:rPr lang="en-US" altLang="ja-JP" sz="2400" dirty="0">
                <a:solidFill>
                  <a:srgbClr val="A31515"/>
                </a:solidFill>
                <a:latin typeface="Consolas" panose="020B0609020204030204" pitchFamily="49" charset="0"/>
              </a:rPr>
              <a:t>"\n"</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    }</a:t>
            </a:r>
          </a:p>
        </p:txBody>
      </p:sp>
      <mc:AlternateContent xmlns:mc="http://schemas.openxmlformats.org/markup-compatibility/2006" xmlns:a14="http://schemas.microsoft.com/office/drawing/2010/main">
        <mc:Choice Requires="a14">
          <p:sp>
            <p:nvSpPr>
              <p:cNvPr id="5" name="コンテンツ プレースホルダー 2">
                <a:extLst>
                  <a:ext uri="{FF2B5EF4-FFF2-40B4-BE49-F238E27FC236}">
                    <a16:creationId xmlns:a16="http://schemas.microsoft.com/office/drawing/2014/main" id="{E266D354-8BF8-4F0D-93D9-474A1A4B732D}"/>
                  </a:ext>
                </a:extLst>
              </p:cNvPr>
              <p:cNvSpPr>
                <a:spLocks noGrp="1"/>
              </p:cNvSpPr>
              <p:nvPr>
                <p:ph idx="1"/>
              </p:nvPr>
            </p:nvSpPr>
            <p:spPr>
              <a:xfrm>
                <a:off x="7133968" y="288324"/>
                <a:ext cx="4950940" cy="6400800"/>
              </a:xfrm>
            </p:spPr>
            <p:txBody>
              <a:bodyPr>
                <a:normAutofit/>
              </a:bodyPr>
              <a:lstStyle/>
              <a:p>
                <a:r>
                  <a:rPr kumimoji="1" lang="ja-JP" altLang="en-US" dirty="0"/>
                  <a:t>内側の</a:t>
                </a:r>
                <a:r>
                  <a:rPr kumimoji="1" lang="en-US" altLang="ja-JP" dirty="0"/>
                  <a:t>for</a:t>
                </a:r>
                <a:r>
                  <a:rPr kumimoji="1" lang="ja-JP" altLang="en-US" dirty="0"/>
                  <a:t>ループ</a:t>
                </a:r>
                <a:r>
                  <a:rPr kumimoji="1" lang="en-US" altLang="ja-JP" dirty="0"/>
                  <a:t>: n-i</a:t>
                </a:r>
                <a:r>
                  <a:rPr lang="en-US" altLang="ja-JP" dirty="0"/>
                  <a:t>-1</a:t>
                </a:r>
                <a:r>
                  <a:rPr lang="ja-JP" altLang="en-US" dirty="0"/>
                  <a:t>回と</a:t>
                </a:r>
                <a:r>
                  <a:rPr lang="en-US" altLang="ja-JP" dirty="0"/>
                  <a:t>2i+1</a:t>
                </a:r>
                <a:r>
                  <a:rPr lang="ja-JP" altLang="en-US" dirty="0"/>
                  <a:t>回で計</a:t>
                </a:r>
                <a:r>
                  <a:rPr lang="en-US" altLang="ja-JP" dirty="0" err="1"/>
                  <a:t>n+i</a:t>
                </a:r>
                <a:r>
                  <a:rPr lang="ja-JP" altLang="en-US" dirty="0"/>
                  <a:t>回</a:t>
                </a:r>
                <a:endParaRPr lang="en-US" altLang="ja-JP" dirty="0"/>
              </a:p>
              <a:p>
                <a:r>
                  <a:rPr kumimoji="1" lang="ja-JP" altLang="en-US" dirty="0"/>
                  <a:t>外側の</a:t>
                </a:r>
                <a:r>
                  <a:rPr kumimoji="1" lang="en-US" altLang="ja-JP" dirty="0"/>
                  <a:t>for</a:t>
                </a:r>
                <a:r>
                  <a:rPr kumimoji="1" lang="ja-JP" altLang="en-US" dirty="0"/>
                  <a:t>ループ</a:t>
                </a:r>
                <a:r>
                  <a:rPr kumimoji="1" lang="en-US" altLang="ja-JP" dirty="0"/>
                  <a:t>: </a:t>
                </a:r>
                <a:r>
                  <a:rPr kumimoji="1" lang="en-US" altLang="ja-JP" dirty="0" err="1"/>
                  <a:t>i</a:t>
                </a:r>
                <a:r>
                  <a:rPr kumimoji="1" lang="en-US" altLang="ja-JP" dirty="0"/>
                  <a:t>=0,…n-1</a:t>
                </a:r>
                <a:r>
                  <a:rPr kumimoji="1" lang="ja-JP" altLang="en-US" dirty="0"/>
                  <a:t>の</a:t>
                </a:r>
                <a:r>
                  <a:rPr kumimoji="1" lang="en-US" altLang="ja-JP" dirty="0"/>
                  <a:t>n</a:t>
                </a:r>
                <a:r>
                  <a:rPr kumimoji="1" lang="ja-JP" altLang="en-US" dirty="0"/>
                  <a:t>回</a:t>
                </a:r>
                <a:endParaRPr kumimoji="1" lang="en-US" altLang="ja-JP" dirty="0"/>
              </a:p>
              <a:p>
                <a:endParaRPr lang="en-US" altLang="ja-JP" dirty="0"/>
              </a:p>
              <a:p>
                <a:pPr marL="0" indent="0">
                  <a:buNone/>
                </a:pPr>
                <a:r>
                  <a:rPr lang="ja-JP" altLang="en-US" dirty="0"/>
                  <a:t>合計</a:t>
                </a:r>
                <a:r>
                  <a:rPr lang="en-US" altLang="ja-JP" dirty="0"/>
                  <a:t>:</a:t>
                </a:r>
              </a:p>
              <a:p>
                <a:pPr marL="0" indent="0">
                  <a:buNone/>
                </a:pPr>
                <a14:m>
                  <m:oMathPara xmlns:m="http://schemas.openxmlformats.org/officeDocument/2006/math">
                    <m:oMathParaPr>
                      <m:jc m:val="centerGroup"/>
                    </m:oMathParaPr>
                    <m:oMath xmlns:m="http://schemas.openxmlformats.org/officeDocument/2006/math">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=0</m:t>
                          </m:r>
                        </m:sub>
                        <m:sup>
                          <m:r>
                            <a:rPr lang="en-US" altLang="ja-JP" b="0" i="1" smtClean="0">
                              <a:latin typeface="Cambria Math" panose="02040503050406030204" pitchFamily="18" charset="0"/>
                            </a:rPr>
                            <m:t>𝑛</m:t>
                          </m:r>
                          <m:r>
                            <a:rPr lang="en-US" altLang="ja-JP" b="0" i="1" smtClean="0">
                              <a:latin typeface="Cambria Math" panose="02040503050406030204" pitchFamily="18" charset="0"/>
                            </a:rPr>
                            <m:t>−1</m:t>
                          </m:r>
                        </m:sup>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e>
                          </m:d>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𝑛</m:t>
                              </m:r>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e>
                      </m:nary>
                    </m:oMath>
                  </m:oMathPara>
                </a14:m>
                <a:endParaRPr lang="en-US" altLang="ja-JP" dirty="0"/>
              </a:p>
              <a:p>
                <a:pPr marL="0" indent="0">
                  <a:buNone/>
                </a:pPr>
                <a:endParaRPr lang="en-US" altLang="ja-JP" dirty="0"/>
              </a:p>
              <a:p>
                <a:pPr>
                  <a:buFont typeface="Wingdings" panose="05000000000000000000" pitchFamily="2" charset="2"/>
                  <a:buChar char="Ø"/>
                </a:pPr>
                <a14:m>
                  <m:oMath xmlns:m="http://schemas.openxmlformats.org/officeDocument/2006/math">
                    <m:r>
                      <a:rPr lang="en-US" altLang="ja-JP" sz="3600" b="0" i="1" smtClean="0">
                        <a:latin typeface="Cambria Math" panose="02040503050406030204" pitchFamily="18" charset="0"/>
                      </a:rPr>
                      <m:t>𝑂</m:t>
                    </m:r>
                    <m:r>
                      <a:rPr lang="en-US" altLang="ja-JP" sz="3600" b="0" i="1" smtClean="0">
                        <a:latin typeface="Cambria Math" panose="02040503050406030204" pitchFamily="18" charset="0"/>
                      </a:rPr>
                      <m:t>(</m:t>
                    </m:r>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𝑛</m:t>
                        </m:r>
                      </m:e>
                      <m:sup>
                        <m:r>
                          <a:rPr lang="en-US" altLang="ja-JP" sz="3600" b="0" i="1" smtClean="0">
                            <a:latin typeface="Cambria Math" panose="02040503050406030204" pitchFamily="18" charset="0"/>
                          </a:rPr>
                          <m:t>2</m:t>
                        </m:r>
                      </m:sup>
                    </m:sSup>
                    <m:r>
                      <a:rPr lang="en-US" altLang="ja-JP" sz="3600" b="0" i="1" smtClean="0">
                        <a:latin typeface="Cambria Math" panose="02040503050406030204" pitchFamily="18" charset="0"/>
                      </a:rPr>
                      <m:t>)</m:t>
                    </m:r>
                  </m:oMath>
                </a14:m>
                <a:endParaRPr lang="en-US" altLang="ja-JP" sz="3600" dirty="0"/>
              </a:p>
              <a:p>
                <a:pPr>
                  <a:buFont typeface="Wingdings" panose="05000000000000000000" pitchFamily="2" charset="2"/>
                  <a:buChar char="Ø"/>
                </a:pPr>
                <a:r>
                  <a:rPr lang="en-US" altLang="ja-JP" dirty="0"/>
                  <a:t>N</a:t>
                </a:r>
                <a:r>
                  <a:rPr lang="ja-JP" altLang="en-US" dirty="0"/>
                  <a:t>の値が</a:t>
                </a:r>
                <a:r>
                  <a:rPr lang="en-US" altLang="ja-JP" dirty="0"/>
                  <a:t>10</a:t>
                </a:r>
                <a:r>
                  <a:rPr lang="ja-JP" altLang="en-US" dirty="0"/>
                  <a:t>倍になると、時間は</a:t>
                </a:r>
                <a:r>
                  <a:rPr lang="en-US" altLang="ja-JP" dirty="0"/>
                  <a:t>100</a:t>
                </a:r>
                <a:r>
                  <a:rPr lang="ja-JP" altLang="en-US" dirty="0"/>
                  <a:t>倍かかる</a:t>
                </a:r>
                <a:endParaRPr lang="en-US" altLang="ja-JP" sz="3600" dirty="0"/>
              </a:p>
              <a:p>
                <a:endParaRPr kumimoji="1" lang="en-US" altLang="ja-JP" dirty="0"/>
              </a:p>
              <a:p>
                <a:endParaRPr lang="en-US" altLang="ja-JP" dirty="0"/>
              </a:p>
              <a:p>
                <a:endParaRPr kumimoji="1" lang="en-US" altLang="ja-JP" dirty="0"/>
              </a:p>
              <a:p>
                <a:pPr marL="0" indent="0">
                  <a:buNone/>
                </a:pPr>
                <a:endParaRPr kumimoji="1" lang="en-US" altLang="ja-JP" dirty="0"/>
              </a:p>
            </p:txBody>
          </p:sp>
        </mc:Choice>
        <mc:Fallback xmlns="">
          <p:sp>
            <p:nvSpPr>
              <p:cNvPr id="5" name="コンテンツ プレースホルダー 2">
                <a:extLst>
                  <a:ext uri="{FF2B5EF4-FFF2-40B4-BE49-F238E27FC236}">
                    <a16:creationId xmlns:a16="http://schemas.microsoft.com/office/drawing/2014/main" id="{E266D354-8BF8-4F0D-93D9-474A1A4B732D}"/>
                  </a:ext>
                </a:extLst>
              </p:cNvPr>
              <p:cNvSpPr>
                <a:spLocks noGrp="1" noRot="1" noChangeAspect="1" noMove="1" noResize="1" noEditPoints="1" noAdjustHandles="1" noChangeArrowheads="1" noChangeShapeType="1" noTextEdit="1"/>
              </p:cNvSpPr>
              <p:nvPr>
                <p:ph idx="1"/>
              </p:nvPr>
            </p:nvSpPr>
            <p:spPr>
              <a:xfrm>
                <a:off x="7133968" y="288324"/>
                <a:ext cx="4950940" cy="6400800"/>
              </a:xfrm>
              <a:blipFill>
                <a:blip r:embed="rId3"/>
                <a:stretch>
                  <a:fillRect l="-2463" t="-15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992197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9B03288-C9FA-415C-BDDE-E9CCE9B06F16}"/>
                  </a:ext>
                </a:extLst>
              </p:cNvPr>
              <p:cNvSpPr>
                <a:spLocks noGrp="1"/>
              </p:cNvSpPr>
              <p:nvPr>
                <p:ph idx="1"/>
              </p:nvPr>
            </p:nvSpPr>
            <p:spPr>
              <a:xfrm>
                <a:off x="6211329" y="685799"/>
                <a:ext cx="5651156" cy="5486399"/>
              </a:xfrm>
            </p:spPr>
            <p:txBody>
              <a:bodyPr/>
              <a:lstStyle/>
              <a:p>
                <a:pPr marL="0" indent="0">
                  <a:buNone/>
                </a:pPr>
                <a:r>
                  <a:rPr kumimoji="1" lang="en-US" altLang="ja-JP" dirty="0"/>
                  <a:t>ABC081 B Shift Only</a:t>
                </a:r>
              </a:p>
              <a:p>
                <a:r>
                  <a:rPr kumimoji="1" lang="ja-JP" altLang="en-US" dirty="0"/>
                  <a:t>場合によって計算量が変わる</a:t>
                </a:r>
                <a:endParaRPr kumimoji="1" lang="en-US" altLang="ja-JP" dirty="0"/>
              </a:p>
              <a:p>
                <a:pPr>
                  <a:buFont typeface="Wingdings" panose="05000000000000000000" pitchFamily="2" charset="2"/>
                  <a:buChar char="Ø"/>
                </a:pPr>
                <a:r>
                  <a:rPr lang="ja-JP" altLang="en-US" dirty="0"/>
                  <a:t>もっとも時間のかかるケース</a:t>
                </a:r>
                <a:r>
                  <a:rPr lang="en-US" altLang="ja-JP" dirty="0"/>
                  <a:t>(</a:t>
                </a:r>
                <a:r>
                  <a:rPr lang="ja-JP" altLang="en-US" u="sng" dirty="0"/>
                  <a:t>最悪時間計算量</a:t>
                </a:r>
                <a:r>
                  <a:rPr lang="en-US" altLang="ja-JP" dirty="0"/>
                  <a:t>)</a:t>
                </a:r>
                <a:r>
                  <a:rPr lang="ja-JP" altLang="en-US" dirty="0"/>
                  <a:t>を考える</a:t>
                </a:r>
                <a:endParaRPr lang="en-US" altLang="ja-JP" dirty="0"/>
              </a:p>
              <a:p>
                <a:r>
                  <a:rPr kumimoji="1" lang="en-US" altLang="ja-JP" dirty="0"/>
                  <a:t>N</a:t>
                </a:r>
                <a:r>
                  <a:rPr kumimoji="1" lang="ja-JP" altLang="en-US" dirty="0"/>
                  <a:t>固定での最悪なケースは「すべて</a:t>
                </a:r>
                <a:r>
                  <a:rPr lang="ja-JP" altLang="en-US" dirty="0"/>
                  <a:t>同じ回数で割れる」</a:t>
                </a:r>
                <a:endParaRPr lang="en-US" altLang="ja-JP" dirty="0"/>
              </a:p>
              <a:p>
                <a:r>
                  <a:rPr lang="ja-JP" altLang="en-US" dirty="0"/>
                  <a:t>配列のある要素を</a:t>
                </a:r>
                <a:r>
                  <a:rPr lang="en-US" altLang="ja-JP" dirty="0"/>
                  <a:t>A</a:t>
                </a:r>
                <a:r>
                  <a:rPr lang="ja-JP" altLang="en-US" dirty="0"/>
                  <a:t>として、</a:t>
                </a:r>
                <a:r>
                  <a:rPr lang="en-US" altLang="ja-JP" dirty="0"/>
                  <a:t>2</a:t>
                </a:r>
                <a:r>
                  <a:rPr lang="ja-JP" altLang="en-US" dirty="0"/>
                  <a:t>で割れる回数は大体</a:t>
                </a:r>
                <a:r>
                  <a:rPr lang="en-US" altLang="ja-JP" dirty="0"/>
                  <a:t>log</a:t>
                </a:r>
                <a:r>
                  <a:rPr lang="en-US" altLang="ja-JP" baseline="-25000" dirty="0"/>
                  <a:t>2</a:t>
                </a:r>
                <a:r>
                  <a:rPr lang="en-US" altLang="ja-JP" dirty="0"/>
                  <a:t>A</a:t>
                </a:r>
                <a:r>
                  <a:rPr lang="ja-JP" altLang="en-US" dirty="0"/>
                  <a:t>回</a:t>
                </a:r>
                <a:endParaRPr lang="en-US" altLang="ja-JP" dirty="0"/>
              </a:p>
              <a:p>
                <a:pPr>
                  <a:buFont typeface="Wingdings" panose="05000000000000000000" pitchFamily="2" charset="2"/>
                  <a:buChar char="Ø"/>
                </a:pPr>
                <a:r>
                  <a:rPr lang="en-US" altLang="ja-JP" dirty="0"/>
                  <a:t>N</a:t>
                </a:r>
                <a:r>
                  <a:rPr lang="ja-JP" altLang="en-US" dirty="0"/>
                  <a:t>個の要素があるので、</a:t>
                </a:r>
                <a:r>
                  <a:rPr lang="en-US" altLang="ja-JP" dirty="0"/>
                  <a:t>Nlog</a:t>
                </a:r>
                <a:r>
                  <a:rPr lang="en-US" altLang="ja-JP" baseline="-25000" dirty="0"/>
                  <a:t>2</a:t>
                </a:r>
                <a:r>
                  <a:rPr lang="en-US" altLang="ja-JP" dirty="0"/>
                  <a:t>A</a:t>
                </a:r>
                <a:r>
                  <a:rPr lang="ja-JP" altLang="en-US" dirty="0"/>
                  <a:t>回割ることになる</a:t>
                </a:r>
                <a:endParaRPr lang="en-US" altLang="ja-JP" dirty="0"/>
              </a:p>
              <a:p>
                <a:pPr>
                  <a:buFont typeface="Wingdings" panose="05000000000000000000" pitchFamily="2" charset="2"/>
                  <a:buChar char="Ø"/>
                </a:pPr>
                <a14:m>
                  <m:oMath xmlns:m="http://schemas.openxmlformats.org/officeDocument/2006/math">
                    <m:r>
                      <a:rPr lang="ja-JP" altLang="en-US" i="1" dirty="0">
                        <a:latin typeface="Cambria Math" panose="02040503050406030204" pitchFamily="18" charset="0"/>
                      </a:rPr>
                      <m:t>最悪</m:t>
                    </m:r>
                    <m:r>
                      <a:rPr lang="en-US" altLang="ja-JP" i="1" dirty="0" smtClean="0">
                        <a:latin typeface="Cambria Math" panose="02040503050406030204" pitchFamily="18" charset="0"/>
                      </a:rPr>
                      <m:t>𝑂</m:t>
                    </m:r>
                    <m:r>
                      <a:rPr lang="en-US" altLang="ja-JP" i="1" dirty="0" smtClean="0">
                        <a:latin typeface="Cambria Math" panose="02040503050406030204" pitchFamily="18" charset="0"/>
                      </a:rPr>
                      <m:t>(</m:t>
                    </m:r>
                    <m:r>
                      <a:rPr lang="en-US" altLang="ja-JP" b="0" i="1" dirty="0" smtClean="0">
                        <a:latin typeface="Cambria Math" panose="02040503050406030204" pitchFamily="18" charset="0"/>
                      </a:rPr>
                      <m:t>𝑁</m:t>
                    </m:r>
                    <m:func>
                      <m:funcPr>
                        <m:ctrlPr>
                          <a:rPr lang="en-US" altLang="ja-JP" i="1" dirty="0" smtClean="0">
                            <a:latin typeface="Cambria Math" panose="02040503050406030204" pitchFamily="18" charset="0"/>
                          </a:rPr>
                        </m:ctrlPr>
                      </m:funcPr>
                      <m:fName>
                        <m:sSub>
                          <m:sSubPr>
                            <m:ctrlPr>
                              <a:rPr lang="en-US" altLang="ja-JP" i="1" dirty="0" smtClean="0">
                                <a:latin typeface="Cambria Math" panose="02040503050406030204" pitchFamily="18" charset="0"/>
                              </a:rPr>
                            </m:ctrlPr>
                          </m:sSubPr>
                          <m:e>
                            <m:r>
                              <m:rPr>
                                <m:sty m:val="p"/>
                              </m:rPr>
                              <a:rPr lang="en-US" altLang="ja-JP" i="0" dirty="0" smtClean="0">
                                <a:latin typeface="Cambria Math" panose="02040503050406030204" pitchFamily="18" charset="0"/>
                              </a:rPr>
                              <m:t>log</m:t>
                            </m:r>
                          </m:e>
                          <m:sub>
                            <m:r>
                              <a:rPr lang="en-US" altLang="ja-JP" i="1" dirty="0" smtClean="0">
                                <a:latin typeface="Cambria Math" panose="02040503050406030204" pitchFamily="18" charset="0"/>
                              </a:rPr>
                              <m:t>2</m:t>
                            </m:r>
                          </m:sub>
                        </m:sSub>
                      </m:fName>
                      <m:e>
                        <m:r>
                          <a:rPr lang="en-US" altLang="ja-JP" i="1" dirty="0">
                            <a:latin typeface="Cambria Math" panose="02040503050406030204" pitchFamily="18" charset="0"/>
                          </a:rPr>
                          <m:t>𝐴</m:t>
                        </m:r>
                      </m:e>
                    </m:func>
                    <m:r>
                      <a:rPr lang="en-US" altLang="ja-JP" i="1" dirty="0">
                        <a:latin typeface="Cambria Math" panose="02040503050406030204" pitchFamily="18" charset="0"/>
                      </a:rPr>
                      <m:t>)</m:t>
                    </m:r>
                  </m:oMath>
                </a14:m>
                <a:r>
                  <a:rPr lang="ja-JP" altLang="en-US" dirty="0"/>
                  <a:t>だと分かる</a:t>
                </a:r>
                <a:endParaRPr lang="en-US" altLang="ja-JP" dirty="0"/>
              </a:p>
            </p:txBody>
          </p:sp>
        </mc:Choice>
        <mc:Fallback xmlns="">
          <p:sp>
            <p:nvSpPr>
              <p:cNvPr id="3" name="コンテンツ プレースホルダー 2">
                <a:extLst>
                  <a:ext uri="{FF2B5EF4-FFF2-40B4-BE49-F238E27FC236}">
                    <a16:creationId xmlns:a16="http://schemas.microsoft.com/office/drawing/2014/main" id="{C9B03288-C9FA-415C-BDDE-E9CCE9B06F16}"/>
                  </a:ext>
                </a:extLst>
              </p:cNvPr>
              <p:cNvSpPr>
                <a:spLocks noGrp="1" noRot="1" noChangeAspect="1" noMove="1" noResize="1" noEditPoints="1" noAdjustHandles="1" noChangeArrowheads="1" noChangeShapeType="1" noTextEdit="1"/>
              </p:cNvSpPr>
              <p:nvPr>
                <p:ph idx="1"/>
              </p:nvPr>
            </p:nvSpPr>
            <p:spPr>
              <a:xfrm>
                <a:off x="6211329" y="685799"/>
                <a:ext cx="5651156" cy="5486399"/>
              </a:xfrm>
              <a:blipFill>
                <a:blip r:embed="rId3"/>
                <a:stretch>
                  <a:fillRect l="-2265" t="-1778" r="-324"/>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B75BE7C6-B640-40A4-B0D3-AACC2E595251}"/>
              </a:ext>
            </a:extLst>
          </p:cNvPr>
          <p:cNvSpPr/>
          <p:nvPr/>
        </p:nvSpPr>
        <p:spPr>
          <a:xfrm>
            <a:off x="395416" y="1166842"/>
            <a:ext cx="5815913" cy="4524315"/>
          </a:xfrm>
          <a:prstGeom prst="rect">
            <a:avLst/>
          </a:prstGeom>
        </p:spPr>
        <p:txBody>
          <a:bodyPr wrap="square">
            <a:spAutoFit/>
          </a:bodyPr>
          <a:lstStyle/>
          <a:p>
            <a:r>
              <a:rPr lang="en-US" altLang="ja-JP" sz="2400" dirty="0">
                <a:solidFill>
                  <a:srgbClr val="0000FF"/>
                </a:solidFill>
                <a:latin typeface="Consolas" panose="020B0609020204030204" pitchFamily="49" charset="0"/>
              </a:rPr>
              <a:t>while</a:t>
            </a:r>
            <a:r>
              <a:rPr lang="en-US" altLang="ja-JP" sz="2400" dirty="0">
                <a:solidFill>
                  <a:srgbClr val="000000"/>
                </a:solidFill>
                <a:latin typeface="Consolas" panose="020B0609020204030204" pitchFamily="49" charset="0"/>
              </a:rPr>
              <a:t>(</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 {</a:t>
            </a:r>
          </a:p>
          <a:p>
            <a:pPr lvl="1"/>
            <a:r>
              <a:rPr lang="en-US" altLang="ja-JP" sz="2400" dirty="0">
                <a:solidFill>
                  <a:srgbClr val="0000FF"/>
                </a:solidFill>
                <a:latin typeface="Consolas" panose="020B0609020204030204" pitchFamily="49" charset="0"/>
              </a:rPr>
              <a:t>bool</a:t>
            </a:r>
            <a:r>
              <a:rPr lang="en-US" altLang="ja-JP" sz="2400" dirty="0">
                <a:solidFill>
                  <a:srgbClr val="000000"/>
                </a:solidFill>
                <a:latin typeface="Consolas" panose="020B0609020204030204" pitchFamily="49" charset="0"/>
              </a:rPr>
              <a:t> flag = </a:t>
            </a:r>
            <a:r>
              <a:rPr lang="en-US" altLang="ja-JP" sz="2400" dirty="0">
                <a:solidFill>
                  <a:srgbClr val="0000FF"/>
                </a:solidFill>
                <a:latin typeface="Consolas" panose="020B0609020204030204" pitchFamily="49" charset="0"/>
              </a:rPr>
              <a:t>false</a:t>
            </a:r>
            <a:r>
              <a:rPr lang="en-US" altLang="ja-JP" sz="2400" dirty="0">
                <a:solidFill>
                  <a:srgbClr val="000000"/>
                </a:solidFill>
                <a:latin typeface="Consolas" panose="020B0609020204030204" pitchFamily="49" charset="0"/>
              </a:rPr>
              <a:t>;</a:t>
            </a:r>
          </a:p>
          <a:p>
            <a:pPr lvl="1"/>
            <a:r>
              <a:rPr lang="en-US" altLang="ja-JP" sz="2400" dirty="0">
                <a:solidFill>
                  <a:srgbClr val="0000FF"/>
                </a:solidFill>
                <a:latin typeface="Consolas" panose="020B0609020204030204" pitchFamily="49" charset="0"/>
              </a:rPr>
              <a:t>for</a:t>
            </a: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&lt; N; </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a:t>
            </a:r>
          </a:p>
          <a:p>
            <a:pPr lvl="2"/>
            <a:r>
              <a:rPr lang="en-US" altLang="ja-JP" sz="2400" dirty="0">
                <a:solidFill>
                  <a:srgbClr val="0000FF"/>
                </a:solidFill>
                <a:latin typeface="Consolas" panose="020B0609020204030204" pitchFamily="49" charset="0"/>
              </a:rPr>
              <a:t>if</a:t>
            </a:r>
            <a:r>
              <a:rPr lang="en-US" altLang="ja-JP" sz="2400" dirty="0">
                <a:solidFill>
                  <a:srgbClr val="000000"/>
                </a:solidFill>
                <a:latin typeface="Consolas" panose="020B0609020204030204" pitchFamily="49" charset="0"/>
              </a:rPr>
              <a:t> (A[</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2</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1</a:t>
            </a:r>
            <a:r>
              <a:rPr lang="en-US" altLang="ja-JP" sz="2400" dirty="0">
                <a:solidFill>
                  <a:srgbClr val="000000"/>
                </a:solidFill>
                <a:latin typeface="Consolas" panose="020B0609020204030204" pitchFamily="49" charset="0"/>
              </a:rPr>
              <a:t>) {</a:t>
            </a:r>
          </a:p>
          <a:p>
            <a:pPr lvl="3"/>
            <a:r>
              <a:rPr lang="en-US" altLang="ja-JP" sz="2400" dirty="0">
                <a:solidFill>
                  <a:srgbClr val="000000"/>
                </a:solidFill>
                <a:latin typeface="Consolas" panose="020B0609020204030204" pitchFamily="49" charset="0"/>
              </a:rPr>
              <a:t>flag = </a:t>
            </a:r>
            <a:r>
              <a:rPr lang="en-US" altLang="ja-JP" sz="2400" dirty="0">
                <a:solidFill>
                  <a:srgbClr val="0000FF"/>
                </a:solidFill>
                <a:latin typeface="Consolas" panose="020B0609020204030204" pitchFamily="49" charset="0"/>
              </a:rPr>
              <a:t>true</a:t>
            </a:r>
            <a:r>
              <a:rPr lang="en-US" altLang="ja-JP" sz="2400" dirty="0">
                <a:solidFill>
                  <a:srgbClr val="000000"/>
                </a:solidFill>
                <a:latin typeface="Consolas" panose="020B0609020204030204" pitchFamily="49" charset="0"/>
              </a:rPr>
              <a:t>;</a:t>
            </a:r>
          </a:p>
          <a:p>
            <a:pPr lvl="3"/>
            <a:r>
              <a:rPr lang="en-US" altLang="ja-JP" sz="2400" dirty="0">
                <a:solidFill>
                  <a:srgbClr val="0000FF"/>
                </a:solidFill>
                <a:latin typeface="Consolas" panose="020B0609020204030204" pitchFamily="49" charset="0"/>
              </a:rPr>
              <a:t>break</a:t>
            </a:r>
            <a:r>
              <a:rPr lang="en-US" altLang="ja-JP" sz="2400" dirty="0">
                <a:solidFill>
                  <a:srgbClr val="000000"/>
                </a:solidFill>
                <a:latin typeface="Consolas" panose="020B0609020204030204" pitchFamily="49" charset="0"/>
              </a:rPr>
              <a:t>;</a:t>
            </a:r>
          </a:p>
          <a:p>
            <a:pPr lvl="2"/>
            <a:r>
              <a:rPr lang="en-US" altLang="ja-JP" sz="2400" dirty="0">
                <a:solidFill>
                  <a:srgbClr val="000000"/>
                </a:solidFill>
                <a:latin typeface="Consolas" panose="020B0609020204030204" pitchFamily="49" charset="0"/>
              </a:rPr>
              <a:t>}</a:t>
            </a:r>
          </a:p>
          <a:p>
            <a:pPr lvl="2"/>
            <a:r>
              <a:rPr lang="en-US" altLang="ja-JP" sz="2400" dirty="0">
                <a:solidFill>
                  <a:srgbClr val="000000"/>
                </a:solidFill>
                <a:latin typeface="Consolas" panose="020B0609020204030204" pitchFamily="49" charset="0"/>
              </a:rPr>
              <a:t>A[</a:t>
            </a:r>
            <a:r>
              <a:rPr lang="en-US" altLang="ja-JP" sz="2400" dirty="0" err="1">
                <a:solidFill>
                  <a:srgbClr val="000000"/>
                </a:solidFill>
                <a:latin typeface="Consolas" panose="020B0609020204030204" pitchFamily="49" charset="0"/>
              </a:rPr>
              <a:t>i</a:t>
            </a:r>
            <a:r>
              <a:rPr lang="en-US" altLang="ja-JP" sz="2400" dirty="0">
                <a:solidFill>
                  <a:srgbClr val="000000"/>
                </a:solidFill>
                <a:latin typeface="Consolas" panose="020B0609020204030204" pitchFamily="49" charset="0"/>
              </a:rPr>
              <a:t>] /= </a:t>
            </a:r>
            <a:r>
              <a:rPr lang="en-US" altLang="ja-JP" sz="2400" dirty="0">
                <a:solidFill>
                  <a:srgbClr val="09885A"/>
                </a:solidFill>
                <a:latin typeface="Consolas" panose="020B0609020204030204" pitchFamily="49" charset="0"/>
              </a:rPr>
              <a:t>2</a:t>
            </a:r>
            <a:r>
              <a:rPr lang="en-US" altLang="ja-JP" sz="2400" dirty="0">
                <a:solidFill>
                  <a:srgbClr val="000000"/>
                </a:solidFill>
                <a:latin typeface="Consolas" panose="020B0609020204030204" pitchFamily="49" charset="0"/>
              </a:rPr>
              <a:t>;</a:t>
            </a:r>
          </a:p>
          <a:p>
            <a:pPr lvl="1"/>
            <a:r>
              <a:rPr lang="en-US" altLang="ja-JP" sz="2400" dirty="0">
                <a:solidFill>
                  <a:srgbClr val="000000"/>
                </a:solidFill>
                <a:latin typeface="Consolas" panose="020B0609020204030204" pitchFamily="49" charset="0"/>
              </a:rPr>
              <a:t>}</a:t>
            </a:r>
          </a:p>
          <a:p>
            <a:pPr lvl="1"/>
            <a:r>
              <a:rPr lang="en-US" altLang="ja-JP" sz="2400" dirty="0">
                <a:solidFill>
                  <a:srgbClr val="0000FF"/>
                </a:solidFill>
                <a:latin typeface="Consolas" panose="020B0609020204030204" pitchFamily="49" charset="0"/>
              </a:rPr>
              <a:t>if</a:t>
            </a:r>
            <a:r>
              <a:rPr lang="en-US" altLang="ja-JP" sz="2400" dirty="0">
                <a:solidFill>
                  <a:srgbClr val="000000"/>
                </a:solidFill>
                <a:latin typeface="Consolas" panose="020B0609020204030204" pitchFamily="49" charset="0"/>
              </a:rPr>
              <a:t> (flag) </a:t>
            </a:r>
            <a:r>
              <a:rPr lang="en-US" altLang="ja-JP" sz="2400" dirty="0">
                <a:solidFill>
                  <a:srgbClr val="0000FF"/>
                </a:solidFill>
                <a:latin typeface="Consolas" panose="020B0609020204030204" pitchFamily="49" charset="0"/>
              </a:rPr>
              <a:t>break</a:t>
            </a:r>
            <a:r>
              <a:rPr lang="en-US" altLang="ja-JP" sz="2400" dirty="0">
                <a:solidFill>
                  <a:srgbClr val="000000"/>
                </a:solidFill>
                <a:latin typeface="Consolas" panose="020B0609020204030204" pitchFamily="49" charset="0"/>
              </a:rPr>
              <a:t>;</a:t>
            </a:r>
          </a:p>
          <a:p>
            <a:pPr lvl="1"/>
            <a:r>
              <a:rPr lang="en-US" altLang="ja-JP" sz="2400" dirty="0" err="1">
                <a:solidFill>
                  <a:srgbClr val="000000"/>
                </a:solidFill>
                <a:latin typeface="Consolas" panose="020B0609020204030204" pitchFamily="49" charset="0"/>
              </a:rPr>
              <a:t>ans</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0735303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FFB7B0-B5A0-49EC-BCE7-FECE0D0F37EA}"/>
              </a:ext>
            </a:extLst>
          </p:cNvPr>
          <p:cNvSpPr>
            <a:spLocks noGrp="1"/>
          </p:cNvSpPr>
          <p:nvPr>
            <p:ph type="title"/>
          </p:nvPr>
        </p:nvSpPr>
        <p:spPr/>
        <p:txBody>
          <a:bodyPr/>
          <a:lstStyle/>
          <a:p>
            <a:r>
              <a:rPr kumimoji="1" lang="ja-JP" altLang="en-US" dirty="0"/>
              <a:t>そのほかの例</a:t>
            </a:r>
          </a:p>
        </p:txBody>
      </p:sp>
      <p:sp>
        <p:nvSpPr>
          <p:cNvPr id="3" name="コンテンツ プレースホルダー 2">
            <a:extLst>
              <a:ext uri="{FF2B5EF4-FFF2-40B4-BE49-F238E27FC236}">
                <a16:creationId xmlns:a16="http://schemas.microsoft.com/office/drawing/2014/main" id="{E5A91FA7-DEE1-45AE-9158-8F96ED392931}"/>
              </a:ext>
            </a:extLst>
          </p:cNvPr>
          <p:cNvSpPr>
            <a:spLocks noGrp="1"/>
          </p:cNvSpPr>
          <p:nvPr>
            <p:ph idx="1"/>
          </p:nvPr>
        </p:nvSpPr>
        <p:spPr>
          <a:xfrm>
            <a:off x="838201" y="1825625"/>
            <a:ext cx="5257800" cy="4351338"/>
          </a:xfrm>
        </p:spPr>
        <p:txBody>
          <a:bodyPr>
            <a:normAutofit lnSpcReduction="10000"/>
          </a:bodyPr>
          <a:lstStyle/>
          <a:p>
            <a:r>
              <a:rPr kumimoji="1" lang="ja-JP" altLang="en-US" dirty="0"/>
              <a:t>ループ文無し・ループ文が入力に依存しない・ただの計算問題</a:t>
            </a:r>
            <a:endParaRPr kumimoji="1" lang="en-US" altLang="ja-JP" dirty="0"/>
          </a:p>
          <a:p>
            <a:pPr>
              <a:buFont typeface="Wingdings" panose="05000000000000000000" pitchFamily="2" charset="2"/>
              <a:buChar char="Ø"/>
            </a:pPr>
            <a:r>
              <a:rPr lang="en-US" altLang="ja-JP" dirty="0">
                <a:latin typeface="Cambria Math" panose="02040503050406030204" pitchFamily="18" charset="0"/>
                <a:ea typeface="Cambria Math" panose="02040503050406030204" pitchFamily="18" charset="0"/>
              </a:rPr>
              <a:t>O(1)</a:t>
            </a:r>
          </a:p>
          <a:p>
            <a:r>
              <a:rPr kumimoji="1" lang="ja-JP" altLang="en-US" dirty="0"/>
              <a:t>配列の</a:t>
            </a:r>
            <a:r>
              <a:rPr kumimoji="1" lang="en-US" altLang="ja-JP" dirty="0" err="1"/>
              <a:t>i</a:t>
            </a:r>
            <a:r>
              <a:rPr kumimoji="1" lang="ja-JP" altLang="en-US" dirty="0"/>
              <a:t>番目の要素にアクセスする時間</a:t>
            </a:r>
            <a:endParaRPr kumimoji="1" lang="en-US" altLang="ja-JP" dirty="0"/>
          </a:p>
          <a:p>
            <a:pPr>
              <a:buFont typeface="Wingdings" panose="05000000000000000000" pitchFamily="2" charset="2"/>
              <a:buChar char="Ø"/>
            </a:pPr>
            <a:r>
              <a:rPr lang="en-US" altLang="ja-JP" dirty="0">
                <a:latin typeface="Cambria Math" panose="02040503050406030204" pitchFamily="18" charset="0"/>
                <a:ea typeface="Cambria Math" panose="02040503050406030204" pitchFamily="18" charset="0"/>
              </a:rPr>
              <a:t>O(1)</a:t>
            </a:r>
          </a:p>
          <a:p>
            <a:r>
              <a:rPr lang="en-US" altLang="ja-JP" dirty="0">
                <a:ea typeface="Cambria Math" panose="02040503050406030204" pitchFamily="18" charset="0"/>
              </a:rPr>
              <a:t>STL</a:t>
            </a:r>
            <a:r>
              <a:rPr lang="ja-JP" altLang="en-US" dirty="0">
                <a:ea typeface="Cambria Math" panose="02040503050406030204" pitchFamily="18" charset="0"/>
              </a:rPr>
              <a:t>の</a:t>
            </a:r>
            <a:r>
              <a:rPr lang="en-US" altLang="ja-JP" dirty="0">
                <a:ea typeface="Cambria Math" panose="02040503050406030204" pitchFamily="18" charset="0"/>
              </a:rPr>
              <a:t>reverse</a:t>
            </a:r>
            <a:r>
              <a:rPr lang="ja-JP" altLang="en-US" dirty="0">
                <a:ea typeface="Cambria Math" panose="02040503050406030204" pitchFamily="18" charset="0"/>
              </a:rPr>
              <a:t>関数・</a:t>
            </a:r>
            <a:r>
              <a:rPr lang="en-US" altLang="ja-JP" dirty="0" err="1">
                <a:ea typeface="Cambria Math" panose="02040503050406030204" pitchFamily="18" charset="0"/>
              </a:rPr>
              <a:t>max_element</a:t>
            </a:r>
            <a:r>
              <a:rPr lang="ja-JP" altLang="en-US" dirty="0">
                <a:ea typeface="Cambria Math" panose="02040503050406030204" pitchFamily="18" charset="0"/>
              </a:rPr>
              <a:t>・</a:t>
            </a:r>
            <a:r>
              <a:rPr lang="en-US" altLang="ja-JP" dirty="0" err="1">
                <a:ea typeface="Cambria Math" panose="02040503050406030204" pitchFamily="18" charset="0"/>
              </a:rPr>
              <a:t>min_element</a:t>
            </a:r>
            <a:endParaRPr lang="en-US" altLang="ja-JP" dirty="0">
              <a:ea typeface="Cambria Math" panose="02040503050406030204" pitchFamily="18" charset="0"/>
            </a:endParaRPr>
          </a:p>
          <a:p>
            <a:pPr>
              <a:buFont typeface="Wingdings" panose="05000000000000000000" pitchFamily="2" charset="2"/>
              <a:buChar char="Ø"/>
            </a:pPr>
            <a:r>
              <a:rPr kumimoji="1" lang="en-US" altLang="ja-JP" dirty="0">
                <a:latin typeface="Cambria Math" panose="02040503050406030204" pitchFamily="18" charset="0"/>
                <a:ea typeface="Cambria Math" panose="02040503050406030204" pitchFamily="18" charset="0"/>
              </a:rPr>
              <a:t>O(N)</a:t>
            </a:r>
            <a:endParaRPr kumimoji="1" lang="ja-JP" altLang="en-US" dirty="0">
              <a:latin typeface="Cambria Math" panose="02040503050406030204" pitchFamily="18" charset="0"/>
            </a:endParaRPr>
          </a:p>
        </p:txBody>
      </p:sp>
      <p:sp>
        <p:nvSpPr>
          <p:cNvPr id="4" name="正方形/長方形 3">
            <a:extLst>
              <a:ext uri="{FF2B5EF4-FFF2-40B4-BE49-F238E27FC236}">
                <a16:creationId xmlns:a16="http://schemas.microsoft.com/office/drawing/2014/main" id="{41B68C92-8770-46E2-B3A8-5C6AC1E056F6}"/>
              </a:ext>
            </a:extLst>
          </p:cNvPr>
          <p:cNvSpPr/>
          <p:nvPr/>
        </p:nvSpPr>
        <p:spPr>
          <a:xfrm>
            <a:off x="7086598" y="3007321"/>
            <a:ext cx="4267201" cy="1328569"/>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altLang="ja-JP" sz="4000" dirty="0">
                <a:solidFill>
                  <a:prstClr val="black"/>
                </a:solidFill>
              </a:rPr>
              <a:t>STL</a:t>
            </a:r>
            <a:r>
              <a:rPr lang="ja-JP" altLang="en-US" sz="4000" dirty="0">
                <a:solidFill>
                  <a:prstClr val="black"/>
                </a:solidFill>
              </a:rPr>
              <a:t>の</a:t>
            </a:r>
            <a:r>
              <a:rPr lang="en-US" altLang="ja-JP" sz="4000" dirty="0">
                <a:solidFill>
                  <a:prstClr val="black"/>
                </a:solidFill>
              </a:rPr>
              <a:t>sort</a:t>
            </a:r>
            <a:r>
              <a:rPr lang="ja-JP" altLang="en-US" sz="4000" dirty="0">
                <a:solidFill>
                  <a:prstClr val="black"/>
                </a:solidFill>
              </a:rPr>
              <a:t>関数</a:t>
            </a:r>
            <a:endParaRPr lang="en-US" altLang="ja-JP" sz="4000" dirty="0">
              <a:solidFill>
                <a:prstClr val="black"/>
              </a:solidFill>
            </a:endParaRPr>
          </a:p>
          <a:p>
            <a:pPr marL="228600" lvl="0" indent="-228600">
              <a:lnSpc>
                <a:spcPct val="90000"/>
              </a:lnSpc>
              <a:spcBef>
                <a:spcPts val="1000"/>
              </a:spcBef>
              <a:buFont typeface="Wingdings" panose="05000000000000000000" pitchFamily="2" charset="2"/>
              <a:buChar char="Ø"/>
            </a:pPr>
            <a:r>
              <a:rPr lang="en-US" altLang="ja-JP" sz="4000" b="1" u="sng" dirty="0">
                <a:solidFill>
                  <a:prstClr val="black"/>
                </a:solidFill>
                <a:latin typeface="Cambria Math" panose="02040503050406030204" pitchFamily="18" charset="0"/>
                <a:ea typeface="Cambria Math" panose="02040503050406030204" pitchFamily="18" charset="0"/>
              </a:rPr>
              <a:t>O(</a:t>
            </a:r>
            <a:r>
              <a:rPr lang="en-US" altLang="ja-JP" sz="4000" b="1" u="sng" dirty="0" err="1">
                <a:solidFill>
                  <a:prstClr val="black"/>
                </a:solidFill>
                <a:latin typeface="Cambria Math" panose="02040503050406030204" pitchFamily="18" charset="0"/>
                <a:ea typeface="Cambria Math" panose="02040503050406030204" pitchFamily="18" charset="0"/>
              </a:rPr>
              <a:t>NlogN</a:t>
            </a:r>
            <a:r>
              <a:rPr lang="en-US" altLang="ja-JP" sz="4000" b="1" u="sng" dirty="0">
                <a:solidFill>
                  <a:prstClr val="black"/>
                </a:solidFill>
                <a:latin typeface="Cambria Math" panose="02040503050406030204" pitchFamily="18" charset="0"/>
                <a:ea typeface="Cambria Math" panose="02040503050406030204" pitchFamily="18" charset="0"/>
              </a:rPr>
              <a:t>)</a:t>
            </a:r>
          </a:p>
        </p:txBody>
      </p:sp>
    </p:spTree>
    <p:extLst>
      <p:ext uri="{BB962C8B-B14F-4D97-AF65-F5344CB8AC3E}">
        <p14:creationId xmlns:p14="http://schemas.microsoft.com/office/powerpoint/2010/main" val="1025598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8E3CB-1D95-45BD-AB76-A9E5BC1F54A8}"/>
              </a:ext>
            </a:extLst>
          </p:cNvPr>
          <p:cNvSpPr>
            <a:spLocks noGrp="1"/>
          </p:cNvSpPr>
          <p:nvPr>
            <p:ph type="title"/>
          </p:nvPr>
        </p:nvSpPr>
        <p:spPr/>
        <p:txBody>
          <a:bodyPr/>
          <a:lstStyle/>
          <a:p>
            <a:r>
              <a:rPr kumimoji="1" lang="ja-JP" altLang="en-US" dirty="0"/>
              <a:t>宣言</a:t>
            </a:r>
          </a:p>
        </p:txBody>
      </p:sp>
      <p:sp>
        <p:nvSpPr>
          <p:cNvPr id="3" name="コンテンツ プレースホルダー 2">
            <a:extLst>
              <a:ext uri="{FF2B5EF4-FFF2-40B4-BE49-F238E27FC236}">
                <a16:creationId xmlns:a16="http://schemas.microsoft.com/office/drawing/2014/main" id="{09BE09AA-07C9-48C5-A9B7-F1599DA5C513}"/>
              </a:ext>
            </a:extLst>
          </p:cNvPr>
          <p:cNvSpPr>
            <a:spLocks noGrp="1"/>
          </p:cNvSpPr>
          <p:nvPr>
            <p:ph idx="1"/>
          </p:nvPr>
        </p:nvSpPr>
        <p:spPr>
          <a:xfrm>
            <a:off x="838200" y="1825625"/>
            <a:ext cx="6419335" cy="4351338"/>
          </a:xfrm>
        </p:spPr>
        <p:txBody>
          <a:bodyPr/>
          <a:lstStyle/>
          <a:p>
            <a:r>
              <a:rPr lang="en-US" altLang="ja-JP" dirty="0">
                <a:solidFill>
                  <a:srgbClr val="000000"/>
                </a:solidFill>
                <a:latin typeface="Consolas" panose="020B0609020204030204" pitchFamily="49" charset="0"/>
              </a:rPr>
              <a:t>pair&lt;</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&gt; p1;</a:t>
            </a:r>
          </a:p>
          <a:p>
            <a:endParaRPr lang="en-US" altLang="ja-JP" dirty="0">
              <a:solidFill>
                <a:srgbClr val="000000"/>
              </a:solidFill>
              <a:latin typeface="Consolas" panose="020B0609020204030204" pitchFamily="49" charset="0"/>
            </a:endParaRPr>
          </a:p>
          <a:p>
            <a:r>
              <a:rPr lang="en-US" altLang="ja-JP" dirty="0">
                <a:solidFill>
                  <a:srgbClr val="000000"/>
                </a:solidFill>
                <a:latin typeface="Consolas" panose="020B0609020204030204" pitchFamily="49" charset="0"/>
              </a:rPr>
              <a:t>pair&lt;string,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&gt; p2;</a:t>
            </a:r>
          </a:p>
          <a:p>
            <a:endParaRPr lang="en-US" altLang="ja-JP" dirty="0">
              <a:solidFill>
                <a:srgbClr val="000000"/>
              </a:solidFill>
              <a:latin typeface="Consolas" panose="020B0609020204030204" pitchFamily="49" charset="0"/>
            </a:endParaRPr>
          </a:p>
          <a:p>
            <a:r>
              <a:rPr lang="en-US" altLang="ja-JP" dirty="0">
                <a:solidFill>
                  <a:srgbClr val="000000"/>
                </a:solidFill>
                <a:latin typeface="Consolas" panose="020B0609020204030204" pitchFamily="49" charset="0"/>
              </a:rPr>
              <a:t>pair&lt;</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pair&lt;</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solidFill>
                  <a:srgbClr val="000000"/>
                </a:solidFill>
                <a:latin typeface="Consolas" panose="020B0609020204030204" pitchFamily="49" charset="0"/>
              </a:rPr>
              <a:t>&gt;&gt; p3;</a:t>
            </a:r>
          </a:p>
          <a:p>
            <a:pPr marL="0" indent="0">
              <a:buNone/>
            </a:pPr>
            <a:endParaRPr kumimoji="1" lang="ja-JP" altLang="en-US" dirty="0"/>
          </a:p>
        </p:txBody>
      </p:sp>
      <p:sp>
        <p:nvSpPr>
          <p:cNvPr id="4" name="コンテンツ プレースホルダー 2">
            <a:extLst>
              <a:ext uri="{FF2B5EF4-FFF2-40B4-BE49-F238E27FC236}">
                <a16:creationId xmlns:a16="http://schemas.microsoft.com/office/drawing/2014/main" id="{6D3D2B55-4DE0-4F9E-B929-9B388AFC89C5}"/>
              </a:ext>
            </a:extLst>
          </p:cNvPr>
          <p:cNvSpPr txBox="1">
            <a:spLocks/>
          </p:cNvSpPr>
          <p:nvPr/>
        </p:nvSpPr>
        <p:spPr>
          <a:xfrm>
            <a:off x="7257535" y="1825625"/>
            <a:ext cx="48026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rgbClr val="000000"/>
                </a:solidFill>
                <a:latin typeface="Consolas" panose="020B0609020204030204" pitchFamily="49" charset="0"/>
              </a:rPr>
              <a:t>(int</a:t>
            </a:r>
            <a:r>
              <a:rPr lang="ja-JP" altLang="en-US" dirty="0">
                <a:solidFill>
                  <a:srgbClr val="000000"/>
                </a:solidFill>
                <a:latin typeface="Consolas" panose="020B0609020204030204" pitchFamily="49" charset="0"/>
              </a:rPr>
              <a:t>型</a:t>
            </a:r>
            <a:r>
              <a:rPr lang="en-US" altLang="ja-JP" dirty="0">
                <a:solidFill>
                  <a:srgbClr val="000000"/>
                </a:solidFill>
                <a:latin typeface="Consolas" panose="020B0609020204030204" pitchFamily="49" charset="0"/>
              </a:rPr>
              <a:t>, int</a:t>
            </a:r>
            <a:r>
              <a:rPr lang="ja-JP" altLang="en-US" dirty="0">
                <a:solidFill>
                  <a:srgbClr val="000000"/>
                </a:solidFill>
                <a:latin typeface="Consolas" panose="020B0609020204030204" pitchFamily="49" charset="0"/>
              </a:rPr>
              <a:t>型</a:t>
            </a:r>
            <a:r>
              <a:rPr lang="en-US" altLang="ja-JP" dirty="0">
                <a:solidFill>
                  <a:srgbClr val="000000"/>
                </a:solidFill>
                <a:latin typeface="Consolas" panose="020B0609020204030204" pitchFamily="49" charset="0"/>
              </a:rPr>
              <a:t>)</a:t>
            </a:r>
          </a:p>
          <a:p>
            <a:endParaRPr lang="en-US" altLang="ja-JP" dirty="0">
              <a:solidFill>
                <a:srgbClr val="000000"/>
              </a:solidFill>
              <a:latin typeface="Consolas" panose="020B0609020204030204" pitchFamily="49" charset="0"/>
            </a:endParaRPr>
          </a:p>
          <a:p>
            <a:r>
              <a:rPr lang="en-US" altLang="ja-JP" dirty="0">
                <a:solidFill>
                  <a:srgbClr val="000000"/>
                </a:solidFill>
                <a:latin typeface="Consolas" panose="020B0609020204030204" pitchFamily="49" charset="0"/>
              </a:rPr>
              <a:t>(string</a:t>
            </a:r>
            <a:r>
              <a:rPr lang="ja-JP" altLang="en-US" dirty="0">
                <a:solidFill>
                  <a:srgbClr val="000000"/>
                </a:solidFill>
                <a:latin typeface="Consolas" panose="020B0609020204030204" pitchFamily="49" charset="0"/>
              </a:rPr>
              <a:t>型</a:t>
            </a:r>
            <a:r>
              <a:rPr lang="en-US" altLang="ja-JP" dirty="0">
                <a:solidFill>
                  <a:srgbClr val="000000"/>
                </a:solidFill>
                <a:latin typeface="Consolas" panose="020B0609020204030204" pitchFamily="49" charset="0"/>
              </a:rPr>
              <a:t>, int</a:t>
            </a:r>
            <a:r>
              <a:rPr lang="ja-JP" altLang="en-US" dirty="0">
                <a:solidFill>
                  <a:srgbClr val="000000"/>
                </a:solidFill>
                <a:latin typeface="Consolas" panose="020B0609020204030204" pitchFamily="49" charset="0"/>
              </a:rPr>
              <a:t>型</a:t>
            </a:r>
            <a:r>
              <a:rPr lang="en-US" altLang="ja-JP" dirty="0">
                <a:solidFill>
                  <a:srgbClr val="000000"/>
                </a:solidFill>
                <a:latin typeface="Consolas" panose="020B0609020204030204" pitchFamily="49" charset="0"/>
              </a:rPr>
              <a:t>)</a:t>
            </a:r>
          </a:p>
          <a:p>
            <a:endParaRPr lang="en-US" altLang="ja-JP" dirty="0">
              <a:solidFill>
                <a:srgbClr val="000000"/>
              </a:solidFill>
              <a:latin typeface="Consolas" panose="020B0609020204030204" pitchFamily="49" charset="0"/>
            </a:endParaRPr>
          </a:p>
          <a:p>
            <a:r>
              <a:rPr lang="ja-JP" altLang="en-US" dirty="0">
                <a:solidFill>
                  <a:srgbClr val="000000"/>
                </a:solidFill>
                <a:latin typeface="Consolas" panose="020B0609020204030204" pitchFamily="49" charset="0"/>
              </a:rPr>
              <a:t>順序対の中にさらに順序対を入れるのも</a:t>
            </a:r>
            <a:r>
              <a:rPr lang="en-US" altLang="ja-JP" dirty="0">
                <a:solidFill>
                  <a:srgbClr val="000000"/>
                </a:solidFill>
                <a:latin typeface="Consolas" panose="020B0609020204030204" pitchFamily="49" charset="0"/>
              </a:rPr>
              <a:t>OK</a:t>
            </a:r>
          </a:p>
          <a:p>
            <a:pPr marL="0" indent="0">
              <a:buFont typeface="Arial" panose="020B0604020202020204" pitchFamily="34" charset="0"/>
              <a:buNone/>
            </a:pPr>
            <a:endParaRPr lang="ja-JP" altLang="en-US" dirty="0"/>
          </a:p>
        </p:txBody>
      </p:sp>
    </p:spTree>
    <p:extLst>
      <p:ext uri="{BB962C8B-B14F-4D97-AF65-F5344CB8AC3E}">
        <p14:creationId xmlns:p14="http://schemas.microsoft.com/office/powerpoint/2010/main" val="28245893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09931F-F480-4337-AD49-561E49143175}"/>
              </a:ext>
            </a:extLst>
          </p:cNvPr>
          <p:cNvSpPr>
            <a:spLocks noGrp="1"/>
          </p:cNvSpPr>
          <p:nvPr>
            <p:ph type="title"/>
          </p:nvPr>
        </p:nvSpPr>
        <p:spPr/>
        <p:txBody>
          <a:bodyPr/>
          <a:lstStyle/>
          <a:p>
            <a:r>
              <a:rPr kumimoji="1" lang="ja-JP" altLang="en-US" dirty="0"/>
              <a:t>概算する</a:t>
            </a:r>
          </a:p>
        </p:txBody>
      </p:sp>
      <p:sp>
        <p:nvSpPr>
          <p:cNvPr id="3" name="コンテンツ プレースホルダー 2">
            <a:extLst>
              <a:ext uri="{FF2B5EF4-FFF2-40B4-BE49-F238E27FC236}">
                <a16:creationId xmlns:a16="http://schemas.microsoft.com/office/drawing/2014/main" id="{EBC9DECA-EFBF-4250-954C-DBDB5130B3BF}"/>
              </a:ext>
            </a:extLst>
          </p:cNvPr>
          <p:cNvSpPr>
            <a:spLocks noGrp="1"/>
          </p:cNvSpPr>
          <p:nvPr>
            <p:ph idx="1"/>
          </p:nvPr>
        </p:nvSpPr>
        <p:spPr/>
        <p:txBody>
          <a:bodyPr/>
          <a:lstStyle/>
          <a:p>
            <a:r>
              <a:rPr lang="en-US" altLang="ja-JP" dirty="0"/>
              <a:t>O</a:t>
            </a:r>
            <a:r>
              <a:rPr lang="ja-JP" altLang="en-US" dirty="0"/>
              <a:t>に現れた変数で、制約的に最大の値を代入してみる</a:t>
            </a:r>
            <a:endParaRPr lang="en-US" altLang="ja-JP" dirty="0"/>
          </a:p>
          <a:p>
            <a:r>
              <a:rPr kumimoji="1" lang="ja-JP" altLang="en-US" b="1" dirty="0"/>
              <a:t>代入した値が</a:t>
            </a:r>
            <a:r>
              <a:rPr kumimoji="1" lang="en-US" altLang="ja-JP" b="1" u="sng" dirty="0"/>
              <a:t>10</a:t>
            </a:r>
            <a:r>
              <a:rPr kumimoji="1" lang="en-US" altLang="ja-JP" b="1" u="sng" baseline="30000" dirty="0"/>
              <a:t>8</a:t>
            </a:r>
            <a:r>
              <a:rPr kumimoji="1" lang="ja-JP" altLang="en-US" b="1" dirty="0"/>
              <a:t>を超えたら</a:t>
            </a:r>
            <a:r>
              <a:rPr lang="ja-JP" altLang="en-US" b="1" dirty="0"/>
              <a:t>、</a:t>
            </a:r>
            <a:r>
              <a:rPr lang="en-US" altLang="ja-JP" b="1" dirty="0"/>
              <a:t>TLE</a:t>
            </a:r>
            <a:r>
              <a:rPr lang="ja-JP" altLang="en-US" b="1" dirty="0"/>
              <a:t>の可能性あり</a:t>
            </a:r>
            <a:endParaRPr lang="en-US" altLang="ja-JP" b="1" dirty="0"/>
          </a:p>
          <a:p>
            <a:pPr>
              <a:buFont typeface="Wingdings" panose="05000000000000000000" pitchFamily="2" charset="2"/>
              <a:buChar char="Ø"/>
            </a:pPr>
            <a:r>
              <a:rPr kumimoji="1" lang="ja-JP" altLang="en-US" dirty="0"/>
              <a:t>別の解法を考えるしかない</a:t>
            </a:r>
          </a:p>
        </p:txBody>
      </p:sp>
      <p:pic>
        <p:nvPicPr>
          <p:cNvPr id="4" name="図 3">
            <a:extLst>
              <a:ext uri="{FF2B5EF4-FFF2-40B4-BE49-F238E27FC236}">
                <a16:creationId xmlns:a16="http://schemas.microsoft.com/office/drawing/2014/main" id="{15D903E0-D53C-4DFF-9E26-C88E8211BCF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60683"/>
          <a:stretch/>
        </p:blipFill>
        <p:spPr>
          <a:xfrm>
            <a:off x="7257535" y="4481385"/>
            <a:ext cx="4274676" cy="1556951"/>
          </a:xfrm>
          <a:prstGeom prst="rect">
            <a:avLst/>
          </a:prstGeom>
        </p:spPr>
      </p:pic>
      <p:sp>
        <p:nvSpPr>
          <p:cNvPr id="5" name="テキスト ボックス 4">
            <a:extLst>
              <a:ext uri="{FF2B5EF4-FFF2-40B4-BE49-F238E27FC236}">
                <a16:creationId xmlns:a16="http://schemas.microsoft.com/office/drawing/2014/main" id="{A130BA64-16F1-462B-8567-A57451A5B6E2}"/>
              </a:ext>
            </a:extLst>
          </p:cNvPr>
          <p:cNvSpPr txBox="1"/>
          <p:nvPr/>
        </p:nvSpPr>
        <p:spPr>
          <a:xfrm>
            <a:off x="6845136" y="3884983"/>
            <a:ext cx="5099473" cy="400110"/>
          </a:xfrm>
          <a:prstGeom prst="rect">
            <a:avLst/>
          </a:prstGeom>
          <a:noFill/>
        </p:spPr>
        <p:txBody>
          <a:bodyPr wrap="none" rtlCol="0">
            <a:spAutoFit/>
          </a:bodyPr>
          <a:lstStyle/>
          <a:p>
            <a:r>
              <a:rPr kumimoji="1" lang="en-US" altLang="ja-JP" sz="2000" dirty="0"/>
              <a:t>TLE: Time Limit Exceeded (</a:t>
            </a:r>
            <a:r>
              <a:rPr kumimoji="1" lang="ja-JP" altLang="en-US" sz="2000" dirty="0"/>
              <a:t>時間制限超過</a:t>
            </a:r>
            <a:r>
              <a:rPr kumimoji="1" lang="en-US" altLang="ja-JP" sz="2000" dirty="0"/>
              <a:t>)</a:t>
            </a:r>
            <a:endParaRPr kumimoji="1" lang="ja-JP" altLang="en-US" sz="2000" dirty="0"/>
          </a:p>
        </p:txBody>
      </p:sp>
      <p:pic>
        <p:nvPicPr>
          <p:cNvPr id="6" name="図 5">
            <a:extLst>
              <a:ext uri="{FF2B5EF4-FFF2-40B4-BE49-F238E27FC236}">
                <a16:creationId xmlns:a16="http://schemas.microsoft.com/office/drawing/2014/main" id="{AFE76D95-9582-4CF1-B20C-9EE7289F9DDE}"/>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t="32032" b="13901"/>
          <a:stretch/>
        </p:blipFill>
        <p:spPr>
          <a:xfrm>
            <a:off x="335692" y="4285093"/>
            <a:ext cx="6272508" cy="2207782"/>
          </a:xfrm>
          <a:prstGeom prst="rect">
            <a:avLst/>
          </a:prstGeom>
        </p:spPr>
      </p:pic>
    </p:spTree>
    <p:extLst>
      <p:ext uri="{BB962C8B-B14F-4D97-AF65-F5344CB8AC3E}">
        <p14:creationId xmlns:p14="http://schemas.microsoft.com/office/powerpoint/2010/main" val="963085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7B6EC6-42CD-4D46-957C-BBD8290EDF38}"/>
              </a:ext>
            </a:extLst>
          </p:cNvPr>
          <p:cNvSpPr>
            <a:spLocks noGrp="1"/>
          </p:cNvSpPr>
          <p:nvPr>
            <p:ph type="title"/>
          </p:nvPr>
        </p:nvSpPr>
        <p:spPr/>
        <p:txBody>
          <a:bodyPr/>
          <a:lstStyle/>
          <a:p>
            <a:r>
              <a:rPr kumimoji="1" lang="en-US" altLang="ja-JP" dirty="0"/>
              <a:t>ABC081 B Shift Only</a:t>
            </a:r>
            <a:endParaRPr kumimoji="1" lang="ja-JP" altLang="en-US" dirty="0"/>
          </a:p>
        </p:txBody>
      </p:sp>
      <p:sp>
        <p:nvSpPr>
          <p:cNvPr id="3" name="コンテンツ プレースホルダー 2">
            <a:extLst>
              <a:ext uri="{FF2B5EF4-FFF2-40B4-BE49-F238E27FC236}">
                <a16:creationId xmlns:a16="http://schemas.microsoft.com/office/drawing/2014/main" id="{31B212AD-BCBD-43E1-BF49-18BF62F4D249}"/>
              </a:ext>
            </a:extLst>
          </p:cNvPr>
          <p:cNvSpPr>
            <a:spLocks noGrp="1"/>
          </p:cNvSpPr>
          <p:nvPr>
            <p:ph idx="1"/>
          </p:nvPr>
        </p:nvSpPr>
        <p:spPr/>
        <p:txBody>
          <a:bodyPr/>
          <a:lstStyle/>
          <a:p>
            <a:r>
              <a:rPr kumimoji="1" lang="en-US" altLang="ja-JP" dirty="0"/>
              <a:t>Shift Only</a:t>
            </a:r>
            <a:r>
              <a:rPr kumimoji="1" lang="ja-JP" altLang="en-US" dirty="0"/>
              <a:t>の計算量は</a:t>
            </a:r>
            <a:r>
              <a:rPr kumimoji="1" lang="en-US" altLang="ja-JP" dirty="0"/>
              <a:t>O(</a:t>
            </a:r>
            <a:r>
              <a:rPr kumimoji="1" lang="en-US" altLang="ja-JP" dirty="0" err="1"/>
              <a:t>NlogA</a:t>
            </a:r>
            <a:r>
              <a:rPr kumimoji="1" lang="en-US" altLang="ja-JP" dirty="0"/>
              <a:t>)</a:t>
            </a:r>
          </a:p>
          <a:p>
            <a:endParaRPr lang="en-US" altLang="ja-JP" dirty="0"/>
          </a:p>
          <a:p>
            <a:pPr marL="0" indent="0">
              <a:buNone/>
            </a:pPr>
            <a:r>
              <a:rPr kumimoji="1" lang="ja-JP" altLang="en-US" dirty="0"/>
              <a:t>制約の最大値</a:t>
            </a:r>
            <a:endParaRPr kumimoji="1" lang="en-US" altLang="ja-JP" dirty="0"/>
          </a:p>
          <a:p>
            <a:pPr marL="457200" lvl="1" indent="0">
              <a:buNone/>
            </a:pPr>
            <a:r>
              <a:rPr lang="en-US" altLang="ja-JP" sz="3200" dirty="0"/>
              <a:t>N=200, A = 10</a:t>
            </a:r>
            <a:r>
              <a:rPr lang="en-US" altLang="ja-JP" sz="3200" baseline="30000" dirty="0"/>
              <a:t>9</a:t>
            </a:r>
          </a:p>
          <a:p>
            <a:pPr marL="0" indent="0">
              <a:buNone/>
            </a:pPr>
            <a:r>
              <a:rPr kumimoji="1" lang="ja-JP" altLang="en-US" dirty="0"/>
              <a:t>を代入してみる</a:t>
            </a:r>
            <a:endParaRPr kumimoji="1" lang="en-US" altLang="ja-JP" dirty="0"/>
          </a:p>
          <a:p>
            <a:pPr>
              <a:buFont typeface="Wingdings" panose="05000000000000000000" pitchFamily="2" charset="2"/>
              <a:buChar char="Ø"/>
            </a:pPr>
            <a:r>
              <a:rPr lang="en-US" altLang="ja-JP" dirty="0" err="1"/>
              <a:t>NlogA</a:t>
            </a:r>
            <a:r>
              <a:rPr lang="en-US" altLang="ja-JP" dirty="0"/>
              <a:t> = 200log10</a:t>
            </a:r>
            <a:r>
              <a:rPr lang="en-US" altLang="ja-JP" baseline="30000" dirty="0"/>
              <a:t>9</a:t>
            </a:r>
            <a:r>
              <a:rPr lang="en-US" altLang="ja-JP" dirty="0"/>
              <a:t>=1800log10</a:t>
            </a:r>
            <a:endParaRPr kumimoji="1" lang="en-US" altLang="ja-JP" dirty="0"/>
          </a:p>
          <a:p>
            <a:pPr marL="0" indent="0">
              <a:buNone/>
            </a:pPr>
            <a:r>
              <a:rPr lang="ja-JP" altLang="en-US" dirty="0"/>
              <a:t>余裕で間に合う</a:t>
            </a:r>
            <a:endParaRPr kumimoji="1" lang="ja-JP" altLang="en-US" dirty="0"/>
          </a:p>
        </p:txBody>
      </p:sp>
      <p:pic>
        <p:nvPicPr>
          <p:cNvPr id="4" name="図 3">
            <a:extLst>
              <a:ext uri="{FF2B5EF4-FFF2-40B4-BE49-F238E27FC236}">
                <a16:creationId xmlns:a16="http://schemas.microsoft.com/office/drawing/2014/main" id="{4653AC8C-026D-4923-90B8-A7933E59ED2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305805" y="455612"/>
            <a:ext cx="4375449" cy="5946775"/>
          </a:xfrm>
          <a:prstGeom prst="rect">
            <a:avLst/>
          </a:prstGeom>
        </p:spPr>
      </p:pic>
    </p:spTree>
    <p:extLst>
      <p:ext uri="{BB962C8B-B14F-4D97-AF65-F5344CB8AC3E}">
        <p14:creationId xmlns:p14="http://schemas.microsoft.com/office/powerpoint/2010/main" val="41617871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322A70-611E-40B8-807D-B934AD910AB2}"/>
              </a:ext>
            </a:extLst>
          </p:cNvPr>
          <p:cNvSpPr>
            <a:spLocks noGrp="1"/>
          </p:cNvSpPr>
          <p:nvPr>
            <p:ph type="title"/>
          </p:nvPr>
        </p:nvSpPr>
        <p:spPr/>
        <p:txBody>
          <a:bodyPr/>
          <a:lstStyle/>
          <a:p>
            <a:r>
              <a:rPr kumimoji="1" lang="ja-JP" altLang="en-US" dirty="0"/>
              <a:t>演習</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68705266-7BC1-4B50-83F1-91BA41385578}"/>
              </a:ext>
            </a:extLst>
          </p:cNvPr>
          <p:cNvSpPr>
            <a:spLocks noGrp="1"/>
          </p:cNvSpPr>
          <p:nvPr>
            <p:ph idx="1"/>
          </p:nvPr>
        </p:nvSpPr>
        <p:spPr/>
        <p:txBody>
          <a:bodyPr/>
          <a:lstStyle/>
          <a:p>
            <a:r>
              <a:rPr kumimoji="1" lang="en-US" altLang="ja-JP" dirty="0"/>
              <a:t>ABS</a:t>
            </a:r>
            <a:r>
              <a:rPr kumimoji="1" lang="ja-JP" altLang="en-US" dirty="0"/>
              <a:t>の</a:t>
            </a:r>
            <a:r>
              <a:rPr kumimoji="1" lang="en-US" altLang="ja-JP" dirty="0"/>
              <a:t>8</a:t>
            </a:r>
            <a:r>
              <a:rPr kumimoji="1" lang="ja-JP" altLang="en-US" dirty="0"/>
              <a:t>・</a:t>
            </a:r>
            <a:r>
              <a:rPr kumimoji="1" lang="en-US" altLang="ja-JP" dirty="0"/>
              <a:t>9</a:t>
            </a:r>
            <a:r>
              <a:rPr lang="ja-JP" altLang="en-US" dirty="0"/>
              <a:t>問目</a:t>
            </a:r>
            <a:endParaRPr lang="en-US" altLang="ja-JP" dirty="0"/>
          </a:p>
          <a:p>
            <a:pPr>
              <a:buFont typeface="Wingdings" panose="05000000000000000000" pitchFamily="2" charset="2"/>
              <a:buChar char="Ø"/>
            </a:pPr>
            <a:r>
              <a:rPr kumimoji="1" lang="en-US" altLang="ja-JP" dirty="0"/>
              <a:t>ABC08</a:t>
            </a:r>
            <a:r>
              <a:rPr lang="en-US" altLang="ja-JP" dirty="0"/>
              <a:t>5 B </a:t>
            </a:r>
            <a:r>
              <a:rPr lang="en-US" altLang="ja-JP" dirty="0" err="1"/>
              <a:t>Kagami</a:t>
            </a:r>
            <a:r>
              <a:rPr lang="en-US" altLang="ja-JP" dirty="0"/>
              <a:t> mochi</a:t>
            </a:r>
          </a:p>
          <a:p>
            <a:pPr>
              <a:buFont typeface="Wingdings" panose="05000000000000000000" pitchFamily="2" charset="2"/>
              <a:buChar char="Ø"/>
            </a:pPr>
            <a:r>
              <a:rPr kumimoji="1" lang="en-US" altLang="ja-JP" dirty="0"/>
              <a:t>ABC085 C </a:t>
            </a:r>
            <a:r>
              <a:rPr kumimoji="1" lang="en-US" altLang="ja-JP" dirty="0" err="1"/>
              <a:t>Otoshidama</a:t>
            </a:r>
            <a:endParaRPr kumimoji="1" lang="ja-JP" altLang="en-US" dirty="0"/>
          </a:p>
        </p:txBody>
      </p:sp>
    </p:spTree>
    <p:extLst>
      <p:ext uri="{BB962C8B-B14F-4D97-AF65-F5344CB8AC3E}">
        <p14:creationId xmlns:p14="http://schemas.microsoft.com/office/powerpoint/2010/main" val="1396910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D3A87F-5B32-4F62-A38F-50B6213780C3}"/>
              </a:ext>
            </a:extLst>
          </p:cNvPr>
          <p:cNvSpPr>
            <a:spLocks noGrp="1"/>
          </p:cNvSpPr>
          <p:nvPr>
            <p:ph type="title"/>
          </p:nvPr>
        </p:nvSpPr>
        <p:spPr/>
        <p:txBody>
          <a:bodyPr/>
          <a:lstStyle/>
          <a:p>
            <a:r>
              <a:rPr kumimoji="1" lang="ja-JP" altLang="en-US" dirty="0"/>
              <a:t>使う</a:t>
            </a:r>
          </a:p>
        </p:txBody>
      </p:sp>
      <p:sp>
        <p:nvSpPr>
          <p:cNvPr id="3" name="コンテンツ プレースホルダー 2">
            <a:extLst>
              <a:ext uri="{FF2B5EF4-FFF2-40B4-BE49-F238E27FC236}">
                <a16:creationId xmlns:a16="http://schemas.microsoft.com/office/drawing/2014/main" id="{5C8EB988-71CD-42AE-BDC0-76E6113E404B}"/>
              </a:ext>
            </a:extLst>
          </p:cNvPr>
          <p:cNvSpPr>
            <a:spLocks noGrp="1"/>
          </p:cNvSpPr>
          <p:nvPr>
            <p:ph idx="1"/>
          </p:nvPr>
        </p:nvSpPr>
        <p:spPr>
          <a:xfrm>
            <a:off x="370703" y="1825625"/>
            <a:ext cx="5725297" cy="4351338"/>
          </a:xfrm>
        </p:spPr>
        <p:txBody>
          <a:bodyPr/>
          <a:lstStyle/>
          <a:p>
            <a:pPr marL="0" indent="0">
              <a:buNone/>
            </a:pPr>
            <a:r>
              <a:rPr lang="en-US" altLang="ja-JP" dirty="0">
                <a:solidFill>
                  <a:srgbClr val="000000"/>
                </a:solidFill>
                <a:latin typeface="Consolas" panose="020B0609020204030204" pitchFamily="49" charset="0"/>
              </a:rPr>
              <a:t>p1.first = </a:t>
            </a:r>
            <a:r>
              <a:rPr lang="en-US" altLang="ja-JP" dirty="0">
                <a:solidFill>
                  <a:srgbClr val="09885A"/>
                </a:solidFill>
                <a:latin typeface="Consolas" panose="020B0609020204030204" pitchFamily="49" charset="0"/>
              </a:rPr>
              <a:t>12</a:t>
            </a:r>
            <a:r>
              <a:rPr lang="en-US" altLang="ja-JP" dirty="0">
                <a:solidFill>
                  <a:srgbClr val="000000"/>
                </a:solidFill>
                <a:latin typeface="Consolas" panose="020B0609020204030204" pitchFamily="49" charset="0"/>
              </a:rPr>
              <a:t>;</a:t>
            </a:r>
          </a:p>
          <a:p>
            <a:pPr marL="0" indent="0">
              <a:buNone/>
            </a:pPr>
            <a:r>
              <a:rPr lang="en-US" altLang="ja-JP" dirty="0">
                <a:solidFill>
                  <a:srgbClr val="000000"/>
                </a:solidFill>
                <a:latin typeface="Consolas" panose="020B0609020204030204" pitchFamily="49" charset="0"/>
              </a:rPr>
              <a:t>p1.second = </a:t>
            </a:r>
            <a:r>
              <a:rPr lang="en-US" altLang="ja-JP" dirty="0">
                <a:solidFill>
                  <a:srgbClr val="09885A"/>
                </a:solidFill>
                <a:latin typeface="Consolas" panose="020B0609020204030204" pitchFamily="49" charset="0"/>
              </a:rPr>
              <a:t>10</a:t>
            </a:r>
            <a:r>
              <a:rPr lang="en-US" altLang="ja-JP" dirty="0">
                <a:solidFill>
                  <a:srgbClr val="000000"/>
                </a:solidFill>
                <a:latin typeface="Consolas" panose="020B0609020204030204" pitchFamily="49" charset="0"/>
              </a:rPr>
              <a:t>;</a:t>
            </a:r>
          </a:p>
          <a:p>
            <a:pPr marL="0" indent="0">
              <a:buNone/>
            </a:pPr>
            <a:endParaRPr lang="en-US" altLang="ja-JP" dirty="0">
              <a:solidFill>
                <a:srgbClr val="000000"/>
              </a:solidFill>
              <a:latin typeface="Consolas" panose="020B0609020204030204" pitchFamily="49" charset="0"/>
            </a:endParaRPr>
          </a:p>
          <a:p>
            <a:pPr marL="0" indent="0">
              <a:buNone/>
            </a:pPr>
            <a:r>
              <a:rPr lang="en-US" altLang="ja-JP" dirty="0">
                <a:solidFill>
                  <a:srgbClr val="000000"/>
                </a:solidFill>
                <a:latin typeface="Consolas" panose="020B0609020204030204" pitchFamily="49" charset="0"/>
              </a:rPr>
              <a:t>p2.first = </a:t>
            </a:r>
            <a:r>
              <a:rPr lang="en-US" altLang="ja-JP" dirty="0">
                <a:solidFill>
                  <a:srgbClr val="A31515"/>
                </a:solidFill>
                <a:latin typeface="Consolas" panose="020B0609020204030204" pitchFamily="49" charset="0"/>
              </a:rPr>
              <a:t>"Taro"</a:t>
            </a:r>
            <a:r>
              <a:rPr lang="en-US" altLang="ja-JP" dirty="0">
                <a:solidFill>
                  <a:srgbClr val="000000"/>
                </a:solidFill>
                <a:latin typeface="Consolas" panose="020B0609020204030204" pitchFamily="49" charset="0"/>
              </a:rPr>
              <a:t>;</a:t>
            </a:r>
          </a:p>
          <a:p>
            <a:pPr marL="0" indent="0">
              <a:buNone/>
            </a:pPr>
            <a:r>
              <a:rPr lang="en-US" altLang="ja-JP" dirty="0">
                <a:solidFill>
                  <a:srgbClr val="000000"/>
                </a:solidFill>
                <a:latin typeface="Consolas" panose="020B0609020204030204" pitchFamily="49" charset="0"/>
              </a:rPr>
              <a:t>p2.second = </a:t>
            </a:r>
            <a:r>
              <a:rPr lang="en-US" altLang="ja-JP" dirty="0">
                <a:solidFill>
                  <a:srgbClr val="09885A"/>
                </a:solidFill>
                <a:latin typeface="Consolas" panose="020B0609020204030204" pitchFamily="49" charset="0"/>
              </a:rPr>
              <a:t>170</a:t>
            </a:r>
            <a:r>
              <a:rPr lang="en-US" altLang="ja-JP" dirty="0">
                <a:solidFill>
                  <a:srgbClr val="000000"/>
                </a:solidFill>
                <a:latin typeface="Consolas" panose="020B0609020204030204" pitchFamily="49" charset="0"/>
              </a:rPr>
              <a:t>;</a:t>
            </a:r>
          </a:p>
          <a:p>
            <a:pPr marL="0" indent="0">
              <a:buNone/>
            </a:pPr>
            <a:endParaRPr lang="en-US" altLang="ja-JP" dirty="0">
              <a:solidFill>
                <a:srgbClr val="000000"/>
              </a:solidFill>
              <a:latin typeface="Consolas" panose="020B0609020204030204" pitchFamily="49" charset="0"/>
            </a:endParaRPr>
          </a:p>
        </p:txBody>
      </p:sp>
      <p:sp>
        <p:nvSpPr>
          <p:cNvPr id="4" name="コンテンツ プレースホルダー 2">
            <a:extLst>
              <a:ext uri="{FF2B5EF4-FFF2-40B4-BE49-F238E27FC236}">
                <a16:creationId xmlns:a16="http://schemas.microsoft.com/office/drawing/2014/main" id="{A6FAC6E4-0EAB-4982-91C3-9CB9C9F264DD}"/>
              </a:ext>
            </a:extLst>
          </p:cNvPr>
          <p:cNvSpPr txBox="1">
            <a:spLocks/>
          </p:cNvSpPr>
          <p:nvPr/>
        </p:nvSpPr>
        <p:spPr>
          <a:xfrm>
            <a:off x="6096000" y="169068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(12, 10)</a:t>
            </a:r>
            <a:r>
              <a:rPr lang="ja-JP" altLang="en-US" dirty="0"/>
              <a:t>が</a:t>
            </a:r>
            <a:r>
              <a:rPr lang="en-US" altLang="ja-JP" dirty="0"/>
              <a:t>p1</a:t>
            </a:r>
            <a:r>
              <a:rPr lang="ja-JP" altLang="en-US" dirty="0"/>
              <a:t>に入る</a:t>
            </a:r>
            <a:endParaRPr lang="en-US" altLang="ja-JP" dirty="0"/>
          </a:p>
          <a:p>
            <a:endParaRPr lang="en-US" altLang="ja-JP" dirty="0"/>
          </a:p>
          <a:p>
            <a:endParaRPr lang="en-US" altLang="ja-JP" dirty="0"/>
          </a:p>
          <a:p>
            <a:r>
              <a:rPr lang="en-US" altLang="ja-JP" dirty="0"/>
              <a:t>(“Taro”, 170)</a:t>
            </a:r>
            <a:r>
              <a:rPr lang="ja-JP" altLang="en-US" dirty="0"/>
              <a:t>が</a:t>
            </a:r>
            <a:r>
              <a:rPr lang="en-US" altLang="ja-JP" dirty="0"/>
              <a:t>p2</a:t>
            </a:r>
            <a:r>
              <a:rPr lang="ja-JP" altLang="en-US" dirty="0"/>
              <a:t>に入る</a:t>
            </a:r>
            <a:endParaRPr lang="en-US" altLang="ja-JP" dirty="0"/>
          </a:p>
          <a:p>
            <a:endParaRPr lang="en-US" altLang="ja-JP" dirty="0"/>
          </a:p>
        </p:txBody>
      </p:sp>
    </p:spTree>
    <p:extLst>
      <p:ext uri="{BB962C8B-B14F-4D97-AF65-F5344CB8AC3E}">
        <p14:creationId xmlns:p14="http://schemas.microsoft.com/office/powerpoint/2010/main" val="2644633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468B14-FAAE-40F2-9E5B-823918D0A4EB}"/>
              </a:ext>
            </a:extLst>
          </p:cNvPr>
          <p:cNvSpPr>
            <a:spLocks noGrp="1"/>
          </p:cNvSpPr>
          <p:nvPr>
            <p:ph type="title"/>
          </p:nvPr>
        </p:nvSpPr>
        <p:spPr/>
        <p:txBody>
          <a:bodyPr/>
          <a:lstStyle/>
          <a:p>
            <a:r>
              <a:rPr kumimoji="1" lang="en-US" altLang="ja-JP" dirty="0" err="1"/>
              <a:t>make_pair</a:t>
            </a:r>
            <a:endParaRPr kumimoji="1" lang="ja-JP" altLang="en-US" dirty="0"/>
          </a:p>
        </p:txBody>
      </p:sp>
      <p:sp>
        <p:nvSpPr>
          <p:cNvPr id="3" name="コンテンツ プレースホルダー 2">
            <a:extLst>
              <a:ext uri="{FF2B5EF4-FFF2-40B4-BE49-F238E27FC236}">
                <a16:creationId xmlns:a16="http://schemas.microsoft.com/office/drawing/2014/main" id="{A5013777-D879-4776-9A09-1EFEE8102C16}"/>
              </a:ext>
            </a:extLst>
          </p:cNvPr>
          <p:cNvSpPr>
            <a:spLocks noGrp="1"/>
          </p:cNvSpPr>
          <p:nvPr>
            <p:ph idx="1"/>
          </p:nvPr>
        </p:nvSpPr>
        <p:spPr>
          <a:xfrm>
            <a:off x="838200" y="1825625"/>
            <a:ext cx="10258168" cy="4278613"/>
          </a:xfrm>
        </p:spPr>
        <p:txBody>
          <a:bodyPr/>
          <a:lstStyle/>
          <a:p>
            <a:r>
              <a:rPr lang="en-US" altLang="ja-JP" dirty="0"/>
              <a:t>p</a:t>
            </a:r>
            <a:r>
              <a:rPr kumimoji="1" lang="en-US" altLang="ja-JP" dirty="0"/>
              <a:t>air</a:t>
            </a:r>
            <a:r>
              <a:rPr kumimoji="1" lang="ja-JP" altLang="en-US" dirty="0"/>
              <a:t>型のオブジェクトを返す関数</a:t>
            </a:r>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en-US" altLang="ja-JP" dirty="0"/>
              <a:t>pair</a:t>
            </a:r>
            <a:r>
              <a:rPr kumimoji="1" lang="ja-JP" altLang="en-US" dirty="0"/>
              <a:t>型の</a:t>
            </a:r>
            <a:r>
              <a:rPr kumimoji="1" lang="en-US" altLang="ja-JP" dirty="0"/>
              <a:t>vector</a:t>
            </a:r>
            <a:r>
              <a:rPr kumimoji="1" lang="ja-JP" altLang="en-US" dirty="0"/>
              <a:t>や</a:t>
            </a:r>
            <a:r>
              <a:rPr kumimoji="1" lang="en-US" altLang="ja-JP" dirty="0"/>
              <a:t>queue</a:t>
            </a:r>
            <a:r>
              <a:rPr kumimoji="1" lang="ja-JP" altLang="en-US" dirty="0"/>
              <a:t>に値を入れる際に使うことが多い</a:t>
            </a:r>
          </a:p>
        </p:txBody>
      </p:sp>
      <p:sp>
        <p:nvSpPr>
          <p:cNvPr id="4" name="正方形/長方形 3">
            <a:extLst>
              <a:ext uri="{FF2B5EF4-FFF2-40B4-BE49-F238E27FC236}">
                <a16:creationId xmlns:a16="http://schemas.microsoft.com/office/drawing/2014/main" id="{3EBD33E8-C7FC-457D-83C2-6BD796F79D9B}"/>
              </a:ext>
            </a:extLst>
          </p:cNvPr>
          <p:cNvSpPr/>
          <p:nvPr/>
        </p:nvSpPr>
        <p:spPr>
          <a:xfrm>
            <a:off x="1762897" y="2417684"/>
            <a:ext cx="6096000" cy="1077218"/>
          </a:xfrm>
          <a:prstGeom prst="rect">
            <a:avLst/>
          </a:prstGeom>
        </p:spPr>
        <p:txBody>
          <a:bodyPr>
            <a:spAutoFit/>
          </a:bodyPr>
          <a:lstStyle/>
          <a:p>
            <a:r>
              <a:rPr lang="en-US" altLang="ja-JP" sz="3200" dirty="0">
                <a:solidFill>
                  <a:srgbClr val="000000"/>
                </a:solidFill>
                <a:latin typeface="Consolas" panose="020B0609020204030204" pitchFamily="49" charset="0"/>
              </a:rPr>
              <a:t>pair&lt;</a:t>
            </a:r>
            <a:r>
              <a:rPr lang="en-US" altLang="ja-JP" sz="3200" dirty="0">
                <a:solidFill>
                  <a:srgbClr val="0000FF"/>
                </a:solidFill>
                <a:latin typeface="Consolas" panose="020B0609020204030204" pitchFamily="49" charset="0"/>
              </a:rPr>
              <a:t>int</a:t>
            </a:r>
            <a:r>
              <a:rPr lang="en-US" altLang="ja-JP" sz="3200" dirty="0">
                <a:solidFill>
                  <a:srgbClr val="000000"/>
                </a:solidFill>
                <a:latin typeface="Consolas" panose="020B0609020204030204" pitchFamily="49" charset="0"/>
              </a:rPr>
              <a:t>, </a:t>
            </a:r>
            <a:r>
              <a:rPr lang="en-US" altLang="ja-JP" sz="3200" dirty="0">
                <a:solidFill>
                  <a:srgbClr val="0000FF"/>
                </a:solidFill>
                <a:latin typeface="Consolas" panose="020B0609020204030204" pitchFamily="49" charset="0"/>
              </a:rPr>
              <a:t>int</a:t>
            </a:r>
            <a:r>
              <a:rPr lang="en-US" altLang="ja-JP" sz="3200" dirty="0">
                <a:solidFill>
                  <a:srgbClr val="000000"/>
                </a:solidFill>
                <a:latin typeface="Consolas" panose="020B0609020204030204" pitchFamily="49" charset="0"/>
              </a:rPr>
              <a:t>&gt; p1;</a:t>
            </a:r>
          </a:p>
          <a:p>
            <a:r>
              <a:rPr lang="en-US" altLang="ja-JP" sz="3200" dirty="0">
                <a:solidFill>
                  <a:srgbClr val="000000"/>
                </a:solidFill>
                <a:latin typeface="Consolas" panose="020B0609020204030204" pitchFamily="49" charset="0"/>
              </a:rPr>
              <a:t>p1 = </a:t>
            </a:r>
            <a:r>
              <a:rPr lang="en-US" altLang="ja-JP" sz="3200" dirty="0" err="1">
                <a:solidFill>
                  <a:srgbClr val="000000"/>
                </a:solidFill>
                <a:latin typeface="Consolas" panose="020B0609020204030204" pitchFamily="49" charset="0"/>
              </a:rPr>
              <a:t>make_pair</a:t>
            </a:r>
            <a:r>
              <a:rPr lang="en-US" altLang="ja-JP" sz="3200" dirty="0">
                <a:solidFill>
                  <a:srgbClr val="000000"/>
                </a:solidFill>
                <a:latin typeface="Consolas" panose="020B0609020204030204" pitchFamily="49" charset="0"/>
              </a:rPr>
              <a:t>(</a:t>
            </a:r>
            <a:r>
              <a:rPr lang="en-US" altLang="ja-JP" sz="3200" dirty="0">
                <a:solidFill>
                  <a:srgbClr val="09885A"/>
                </a:solidFill>
                <a:latin typeface="Consolas" panose="020B0609020204030204" pitchFamily="49" charset="0"/>
              </a:rPr>
              <a:t>12</a:t>
            </a:r>
            <a:r>
              <a:rPr lang="en-US" altLang="ja-JP" sz="3200" dirty="0">
                <a:solidFill>
                  <a:srgbClr val="000000"/>
                </a:solidFill>
                <a:latin typeface="Consolas" panose="020B0609020204030204" pitchFamily="49" charset="0"/>
              </a:rPr>
              <a:t>, </a:t>
            </a:r>
            <a:r>
              <a:rPr lang="en-US" altLang="ja-JP" sz="3200" dirty="0">
                <a:solidFill>
                  <a:srgbClr val="09885A"/>
                </a:solidFill>
                <a:latin typeface="Consolas" panose="020B0609020204030204" pitchFamily="49" charset="0"/>
              </a:rPr>
              <a:t>10</a:t>
            </a:r>
            <a:r>
              <a:rPr lang="en-US" altLang="ja-JP" sz="3200" dirty="0">
                <a:solidFill>
                  <a:srgbClr val="000000"/>
                </a:solidFill>
                <a:latin typeface="Consolas" panose="020B0609020204030204" pitchFamily="49" charset="0"/>
              </a:rPr>
              <a:t>);</a:t>
            </a:r>
          </a:p>
        </p:txBody>
      </p:sp>
      <p:sp>
        <p:nvSpPr>
          <p:cNvPr id="5" name="正方形/長方形 4">
            <a:extLst>
              <a:ext uri="{FF2B5EF4-FFF2-40B4-BE49-F238E27FC236}">
                <a16:creationId xmlns:a16="http://schemas.microsoft.com/office/drawing/2014/main" id="{A36D1943-EDAD-4C63-8800-0DFCAB00300D}"/>
              </a:ext>
            </a:extLst>
          </p:cNvPr>
          <p:cNvSpPr/>
          <p:nvPr/>
        </p:nvSpPr>
        <p:spPr>
          <a:xfrm>
            <a:off x="1762897" y="4908377"/>
            <a:ext cx="6739345" cy="584775"/>
          </a:xfrm>
          <a:prstGeom prst="rect">
            <a:avLst/>
          </a:prstGeom>
        </p:spPr>
        <p:txBody>
          <a:bodyPr wrap="none">
            <a:spAutoFit/>
          </a:bodyPr>
          <a:lstStyle/>
          <a:p>
            <a:r>
              <a:rPr lang="en-US" altLang="ja-JP" sz="3200" dirty="0" err="1">
                <a:solidFill>
                  <a:srgbClr val="000000"/>
                </a:solidFill>
                <a:latin typeface="Consolas" panose="020B0609020204030204" pitchFamily="49" charset="0"/>
              </a:rPr>
              <a:t>v.push_back</a:t>
            </a:r>
            <a:r>
              <a:rPr lang="en-US" altLang="ja-JP" sz="3200" dirty="0">
                <a:solidFill>
                  <a:srgbClr val="000000"/>
                </a:solidFill>
                <a:latin typeface="Consolas" panose="020B0609020204030204" pitchFamily="49" charset="0"/>
              </a:rPr>
              <a:t>(</a:t>
            </a:r>
            <a:r>
              <a:rPr lang="en-US" altLang="ja-JP" sz="3200" dirty="0" err="1">
                <a:solidFill>
                  <a:srgbClr val="000000"/>
                </a:solidFill>
                <a:latin typeface="Consolas" panose="020B0609020204030204" pitchFamily="49" charset="0"/>
              </a:rPr>
              <a:t>make_pair</a:t>
            </a:r>
            <a:r>
              <a:rPr lang="en-US" altLang="ja-JP" sz="3200" dirty="0">
                <a:solidFill>
                  <a:srgbClr val="000000"/>
                </a:solidFill>
                <a:latin typeface="Consolas" panose="020B0609020204030204" pitchFamily="49" charset="0"/>
              </a:rPr>
              <a:t>(</a:t>
            </a:r>
            <a:r>
              <a:rPr lang="en-US" altLang="ja-JP" sz="3200" dirty="0">
                <a:solidFill>
                  <a:srgbClr val="09885A"/>
                </a:solidFill>
                <a:latin typeface="Consolas" panose="020B0609020204030204" pitchFamily="49" charset="0"/>
              </a:rPr>
              <a:t>1</a:t>
            </a:r>
            <a:r>
              <a:rPr lang="en-US" altLang="ja-JP" sz="3200" dirty="0">
                <a:solidFill>
                  <a:srgbClr val="000000"/>
                </a:solidFill>
                <a:latin typeface="Consolas" panose="020B0609020204030204" pitchFamily="49" charset="0"/>
              </a:rPr>
              <a:t>, </a:t>
            </a:r>
            <a:r>
              <a:rPr lang="en-US" altLang="ja-JP" sz="3200" dirty="0">
                <a:solidFill>
                  <a:srgbClr val="09885A"/>
                </a:solidFill>
                <a:latin typeface="Consolas" panose="020B0609020204030204" pitchFamily="49" charset="0"/>
              </a:rPr>
              <a:t>2</a:t>
            </a:r>
            <a:r>
              <a:rPr lang="en-US" altLang="ja-JP" sz="3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33214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D33FBA-F075-4C18-845E-9AB03BFB4FCB}"/>
              </a:ext>
            </a:extLst>
          </p:cNvPr>
          <p:cNvSpPr>
            <a:spLocks noGrp="1"/>
          </p:cNvSpPr>
          <p:nvPr>
            <p:ph type="title"/>
          </p:nvPr>
        </p:nvSpPr>
        <p:spPr/>
        <p:txBody>
          <a:bodyPr/>
          <a:lstStyle/>
          <a:p>
            <a:r>
              <a:rPr kumimoji="1" lang="ja-JP" altLang="en-US" dirty="0"/>
              <a:t>イテレータ</a:t>
            </a:r>
          </a:p>
        </p:txBody>
      </p:sp>
      <p:sp>
        <p:nvSpPr>
          <p:cNvPr id="3" name="テキスト プレースホルダー 2">
            <a:extLst>
              <a:ext uri="{FF2B5EF4-FFF2-40B4-BE49-F238E27FC236}">
                <a16:creationId xmlns:a16="http://schemas.microsoft.com/office/drawing/2014/main" id="{EFE72DE7-901C-44AC-A0F9-A114C8034CBD}"/>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170878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6625DA-7416-4EF2-B2F0-C54A667A679A}"/>
              </a:ext>
            </a:extLst>
          </p:cNvPr>
          <p:cNvSpPr>
            <a:spLocks noGrp="1"/>
          </p:cNvSpPr>
          <p:nvPr>
            <p:ph type="title"/>
          </p:nvPr>
        </p:nvSpPr>
        <p:spPr/>
        <p:txBody>
          <a:bodyPr/>
          <a:lstStyle/>
          <a:p>
            <a:r>
              <a:rPr kumimoji="1" lang="ja-JP" altLang="en-US" dirty="0"/>
              <a:t>イテレータ</a:t>
            </a:r>
          </a:p>
        </p:txBody>
      </p:sp>
      <p:sp>
        <p:nvSpPr>
          <p:cNvPr id="3" name="コンテンツ プレースホルダー 2">
            <a:extLst>
              <a:ext uri="{FF2B5EF4-FFF2-40B4-BE49-F238E27FC236}">
                <a16:creationId xmlns:a16="http://schemas.microsoft.com/office/drawing/2014/main" id="{DDC87460-F635-409F-91F7-69BC2115740D}"/>
              </a:ext>
            </a:extLst>
          </p:cNvPr>
          <p:cNvSpPr>
            <a:spLocks noGrp="1"/>
          </p:cNvSpPr>
          <p:nvPr>
            <p:ph idx="1"/>
          </p:nvPr>
        </p:nvSpPr>
        <p:spPr/>
        <p:txBody>
          <a:bodyPr/>
          <a:lstStyle/>
          <a:p>
            <a:r>
              <a:rPr kumimoji="1" lang="ja-JP" altLang="en-US" dirty="0"/>
              <a:t>イテレータとは</a:t>
            </a:r>
            <a:endParaRPr kumimoji="1" lang="en-US" altLang="ja-JP" dirty="0"/>
          </a:p>
          <a:p>
            <a:pPr marL="0" indent="0">
              <a:buNone/>
            </a:pPr>
            <a:r>
              <a:rPr kumimoji="1" lang="ja-JP" altLang="en-US" dirty="0"/>
              <a:t>ポインタのような振る舞いをするクラスのこと。</a:t>
            </a:r>
            <a:endParaRPr kumimoji="1" lang="en-US" altLang="ja-JP" dirty="0"/>
          </a:p>
          <a:p>
            <a:pPr marL="0" indent="0">
              <a:buNone/>
            </a:pPr>
            <a:endParaRPr kumimoji="1" lang="en-US" altLang="ja-JP" dirty="0"/>
          </a:p>
          <a:p>
            <a:pPr marL="0" indent="0">
              <a:buNone/>
            </a:pPr>
            <a:r>
              <a:rPr lang="en-US" altLang="ja-JP" dirty="0">
                <a:solidFill>
                  <a:srgbClr val="0000FF"/>
                </a:solidFill>
                <a:latin typeface="Consolas" panose="020B0609020204030204" pitchFamily="49" charset="0"/>
              </a:rPr>
              <a:t>int</a:t>
            </a:r>
            <a:r>
              <a:rPr lang="ja-JP" altLang="en-US" dirty="0">
                <a:latin typeface="Consolas" panose="020B0609020204030204" pitchFamily="49" charset="0"/>
              </a:rPr>
              <a:t> </a:t>
            </a:r>
            <a:r>
              <a:rPr lang="en-US" altLang="ja-JP" dirty="0">
                <a:latin typeface="Consolas" panose="020B0609020204030204" pitchFamily="49" charset="0"/>
              </a:rPr>
              <a:t>*p </a:t>
            </a:r>
            <a:r>
              <a:rPr lang="ja-JP" altLang="en-US" dirty="0">
                <a:latin typeface="Consolas" panose="020B0609020204030204" pitchFamily="49" charset="0"/>
              </a:rPr>
              <a:t>について</a:t>
            </a:r>
            <a:endParaRPr lang="en-US" altLang="ja-JP" dirty="0">
              <a:latin typeface="Consolas" panose="020B0609020204030204" pitchFamily="49" charset="0"/>
            </a:endParaRPr>
          </a:p>
          <a:p>
            <a:pPr marL="0" indent="0">
              <a:buNone/>
            </a:pPr>
            <a:r>
              <a:rPr kumimoji="1" lang="en-US" altLang="ja-JP" dirty="0">
                <a:latin typeface="Consolas" panose="020B0609020204030204" pitchFamily="49" charset="0"/>
              </a:rPr>
              <a:t>  p: </a:t>
            </a:r>
            <a:r>
              <a:rPr kumimoji="1" lang="ja-JP" altLang="en-US" dirty="0">
                <a:latin typeface="Consolas" panose="020B0609020204030204" pitchFamily="49" charset="0"/>
              </a:rPr>
              <a:t>メモリ上のアドレス</a:t>
            </a:r>
            <a:endParaRPr kumimoji="1" lang="en-US" altLang="ja-JP" dirty="0">
              <a:latin typeface="Consolas" panose="020B0609020204030204" pitchFamily="49" charset="0"/>
            </a:endParaRPr>
          </a:p>
          <a:p>
            <a:pPr marL="0" indent="0">
              <a:buNone/>
            </a:pPr>
            <a:r>
              <a:rPr lang="en-US" altLang="ja-JP" dirty="0">
                <a:latin typeface="Consolas" panose="020B0609020204030204" pitchFamily="49" charset="0"/>
              </a:rPr>
              <a:t> *p: p</a:t>
            </a:r>
            <a:r>
              <a:rPr lang="ja-JP" altLang="en-US" dirty="0">
                <a:latin typeface="Consolas" panose="020B0609020204030204" pitchFamily="49" charset="0"/>
              </a:rPr>
              <a:t>に入っているアドレスにある値を指す</a:t>
            </a:r>
            <a:endParaRPr lang="en-US" altLang="ja-JP" dirty="0">
              <a:latin typeface="Consolas" panose="020B0609020204030204" pitchFamily="49" charset="0"/>
            </a:endParaRPr>
          </a:p>
          <a:p>
            <a:pPr marL="0" indent="0">
              <a:buNone/>
            </a:pPr>
            <a:r>
              <a:rPr kumimoji="1" lang="en-US" altLang="ja-JP" dirty="0">
                <a:latin typeface="Consolas" panose="020B0609020204030204" pitchFamily="49" charset="0"/>
              </a:rPr>
              <a:t>p++:</a:t>
            </a:r>
            <a:r>
              <a:rPr lang="en-US" altLang="ja-JP" dirty="0">
                <a:latin typeface="Consolas" panose="020B0609020204030204" pitchFamily="49" charset="0"/>
              </a:rPr>
              <a:t> int</a:t>
            </a:r>
            <a:r>
              <a:rPr lang="ja-JP" altLang="en-US" dirty="0">
                <a:latin typeface="Consolas" panose="020B0609020204030204" pitchFamily="49" charset="0"/>
              </a:rPr>
              <a:t>のバイト数分アドレスを進める</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p--: int</a:t>
            </a:r>
            <a:r>
              <a:rPr lang="ja-JP" altLang="en-US" dirty="0">
                <a:latin typeface="Consolas" panose="020B0609020204030204" pitchFamily="49" charset="0"/>
              </a:rPr>
              <a:t>のバイト数分アドレスを進める</a:t>
            </a:r>
            <a:endParaRPr lang="en-US" altLang="ja-JP" dirty="0">
              <a:latin typeface="Consolas" panose="020B0609020204030204" pitchFamily="49" charset="0"/>
            </a:endParaRPr>
          </a:p>
          <a:p>
            <a:pPr marL="0" indent="0">
              <a:buNone/>
            </a:pPr>
            <a:endParaRPr lang="en-US" altLang="ja-JP" dirty="0"/>
          </a:p>
          <a:p>
            <a:pPr marL="0" indent="0">
              <a:buNone/>
            </a:pPr>
            <a:endParaRPr kumimoji="1" lang="en-US" altLang="ja-JP" dirty="0"/>
          </a:p>
        </p:txBody>
      </p:sp>
    </p:spTree>
    <p:extLst>
      <p:ext uri="{BB962C8B-B14F-4D97-AF65-F5344CB8AC3E}">
        <p14:creationId xmlns:p14="http://schemas.microsoft.com/office/powerpoint/2010/main" val="36642338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2978</Words>
  <Application>Microsoft Office PowerPoint</Application>
  <PresentationFormat>ワイド画面</PresentationFormat>
  <Paragraphs>616</Paragraphs>
  <Slides>52</Slides>
  <Notes>21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52</vt:i4>
      </vt:variant>
    </vt:vector>
  </HeadingPairs>
  <TitlesOfParts>
    <vt:vector size="61" baseType="lpstr">
      <vt:lpstr>ＭＳ Ｐゴシック</vt:lpstr>
      <vt:lpstr>ＭＳ ゴシック</vt:lpstr>
      <vt:lpstr>游ゴシック</vt:lpstr>
      <vt:lpstr>游ゴシック Light</vt:lpstr>
      <vt:lpstr>Arial</vt:lpstr>
      <vt:lpstr>Cambria Math</vt:lpstr>
      <vt:lpstr>Consolas</vt:lpstr>
      <vt:lpstr>Wingdings</vt:lpstr>
      <vt:lpstr>Office テーマ</vt:lpstr>
      <vt:lpstr>入門講習会 第3回</vt:lpstr>
      <vt:lpstr>目次</vt:lpstr>
      <vt:lpstr>std::pair</vt:lpstr>
      <vt:lpstr>std::pair</vt:lpstr>
      <vt:lpstr>宣言</vt:lpstr>
      <vt:lpstr>使う</vt:lpstr>
      <vt:lpstr>make_pair</vt:lpstr>
      <vt:lpstr>イテレータ</vt:lpstr>
      <vt:lpstr>イテレータ</vt:lpstr>
      <vt:lpstr>イテレータ</vt:lpstr>
      <vt:lpstr>イテレータ</vt:lpstr>
      <vt:lpstr>イテレータ</vt:lpstr>
      <vt:lpstr>C言語</vt:lpstr>
      <vt:lpstr>C言語</vt:lpstr>
      <vt:lpstr>C++</vt:lpstr>
      <vt:lpstr>C++</vt:lpstr>
      <vt:lpstr>配列っぽい構造を持つイテレータ</vt:lpstr>
      <vt:lpstr>iteratorの型が長すぎる</vt:lpstr>
      <vt:lpstr>algorithm</vt:lpstr>
      <vt:lpstr>algorithm</vt:lpstr>
      <vt:lpstr>sort</vt:lpstr>
      <vt:lpstr>sort</vt:lpstr>
      <vt:lpstr>PowerPoint プレゼンテーション</vt:lpstr>
      <vt:lpstr>探索範囲が狭いとき</vt:lpstr>
      <vt:lpstr>配列≒ポインタ</vt:lpstr>
      <vt:lpstr>使用例</vt:lpstr>
      <vt:lpstr>pairのsort</vt:lpstr>
      <vt:lpstr>PowerPoint プレゼンテーション</vt:lpstr>
      <vt:lpstr>reverse</vt:lpstr>
      <vt:lpstr>PowerPoint プレゼンテーション</vt:lpstr>
      <vt:lpstr>find</vt:lpstr>
      <vt:lpstr>PowerPoint プレゼンテーション</vt:lpstr>
      <vt:lpstr>maxとmin</vt:lpstr>
      <vt:lpstr>使用例</vt:lpstr>
      <vt:lpstr>演習(1)</vt:lpstr>
      <vt:lpstr>数の重複を取り除く(おまけ)</vt:lpstr>
      <vt:lpstr>数の重複を取り除く(おまけ)</vt:lpstr>
      <vt:lpstr>数の重複を取り除く</vt:lpstr>
      <vt:lpstr>数の重複を取り除く</vt:lpstr>
      <vt:lpstr>数の重複を取り除く</vt:lpstr>
      <vt:lpstr>時間計算量</vt:lpstr>
      <vt:lpstr>計算量</vt:lpstr>
      <vt:lpstr>時間計算量</vt:lpstr>
      <vt:lpstr>PowerPoint プレゼンテーション</vt:lpstr>
      <vt:lpstr>概算する</vt:lpstr>
      <vt:lpstr>PowerPoint プレゼンテーション</vt:lpstr>
      <vt:lpstr>PowerPoint プレゼンテーション</vt:lpstr>
      <vt:lpstr>PowerPoint プレゼンテーション</vt:lpstr>
      <vt:lpstr>そのほかの例</vt:lpstr>
      <vt:lpstr>概算する</vt:lpstr>
      <vt:lpstr>ABC081 B Shift Only</vt:lpstr>
      <vt:lpstr>演習(2)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r.yamamoto.032</dc:creator>
  <cp:lastModifiedBy>r.yamamoto.032</cp:lastModifiedBy>
  <cp:revision>33</cp:revision>
  <dcterms:created xsi:type="dcterms:W3CDTF">2018-10-10T02:50:00Z</dcterms:created>
  <dcterms:modified xsi:type="dcterms:W3CDTF">2018-10-17T10:41:10Z</dcterms:modified>
</cp:coreProperties>
</file>