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96" r:id="rId5"/>
    <p:sldId id="258" r:id="rId6"/>
    <p:sldId id="378" r:id="rId7"/>
    <p:sldId id="379" r:id="rId8"/>
    <p:sldId id="295" r:id="rId9"/>
    <p:sldId id="340" r:id="rId10"/>
    <p:sldId id="346" r:id="rId11"/>
    <p:sldId id="347" r:id="rId12"/>
    <p:sldId id="348" r:id="rId13"/>
    <p:sldId id="349" r:id="rId14"/>
    <p:sldId id="350" r:id="rId15"/>
    <p:sldId id="351" r:id="rId16"/>
    <p:sldId id="353" r:id="rId17"/>
    <p:sldId id="352" r:id="rId18"/>
    <p:sldId id="364" r:id="rId19"/>
    <p:sldId id="363" r:id="rId20"/>
    <p:sldId id="365" r:id="rId21"/>
    <p:sldId id="366" r:id="rId22"/>
    <p:sldId id="367" r:id="rId23"/>
    <p:sldId id="368" r:id="rId24"/>
    <p:sldId id="369" r:id="rId25"/>
    <p:sldId id="370" r:id="rId26"/>
    <p:sldId id="372" r:id="rId27"/>
    <p:sldId id="373" r:id="rId28"/>
    <p:sldId id="374" r:id="rId29"/>
    <p:sldId id="375" r:id="rId30"/>
    <p:sldId id="376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6F298-518E-4E17-8A52-D5E67C3A70B3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12915-8A40-4E86-B60A-6C6BDA27A5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6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12915-8A40-4E86-B60A-6C6BDA27A57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02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12915-8A40-4E86-B60A-6C6BDA27A57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8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12915-8A40-4E86-B60A-6C6BDA27A57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9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12B68-2EA8-4AF6-AABC-29DE2481F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52368B-E81E-4D8E-AA54-AC1746BD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DF130-CA22-4811-B9BB-D6F4DDD8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DFCEC0-1CDC-46C2-81C3-6ABA29B3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12930-1EE2-4349-87BB-EC78318D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FD5A9-985E-4C4D-8C75-37856AE7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64700-0016-4F15-B4AB-78C1AC511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E93472-B1EF-498F-8CD8-CEF5719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2BF41-ADED-48ED-8D50-306F071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13198-56DF-4E3A-BE88-9F8E6101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95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04DCBB-89E8-4787-BDD6-A6CE038A3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2F7B7-DE9F-49FA-8402-67033ABC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BE131-CCE0-47C8-91BF-948F6817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0A99F-A0C4-4E98-BE3D-37FD93EA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EF95D-D090-41F3-84B7-763BC2C9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23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CDFB1-4C0D-442B-A3A3-6A3BC99F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96827A-D917-4BFF-A087-108EA2F8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701BB-1C64-469C-9F01-9388BB93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32EC92-E420-4E1D-9477-8AB8CE15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46E63B-A9CA-475C-A72A-C6F81640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1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10D4B-F58B-42F9-B598-2ABE29F0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EABE11-33FE-4C0D-BA7E-602D2E24E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7305D-A798-4F0A-9FD6-CB503176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FCC071-A8C9-4292-84F8-FB2B5CAB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4F5BE-D8AC-46F5-A637-49923EE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0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FEC61-40FC-43D1-B135-64F4EBD6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A5158-D861-4DF7-9995-0DA8B720A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E95934-83A9-4E68-82A7-B4916320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D4BECE-DB49-49D9-8CD5-4DD60FF5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D41D4A-755C-4B58-8462-4FB252C3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0D1B70-D97C-4899-BD19-886F58A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9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E543F-C4B1-41EE-B079-DCE93124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FF873-A5AB-4725-B227-18654912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251FE-A1B2-48AD-9415-565EE0AC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AF69F9-800F-47CF-90AB-091A655B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4F7F6D-B2DA-4994-BE64-F285D69F9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E599F3-24A0-4303-9383-3CD8A6C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071282-6804-4B9D-BDBA-12102A3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8262A4-4216-4204-9F8B-F28D01FB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5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234E-BAEF-45DA-BFE8-8DE7F0E9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7A63C1-B413-42EF-99CB-4359A7A0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AA7653-3D52-4F7E-847D-803AB445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3FA585-9558-4AD4-980A-7B59AC0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DE76AC-9C6D-4074-9490-A8C7A72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37D760-083A-4DC3-9432-76E0208D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518A68-0BBC-4546-A994-55BBCD69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03A32-518E-4A05-A23B-3AE3F630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18B3E7-DCE1-4B68-87E2-C4293BD5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DFC2B-885A-4E7D-BF4B-58165B6A5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E2C96B-61ED-4154-BB54-725AC0CB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DF1EED-7EDC-42EE-B3EB-BAFC203A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69FAA-AD10-4C77-B3B0-94B523B9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66E59-E391-4BEE-A538-693281E0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12ACBF-6C7E-429F-AD4C-01AC949DB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26A3A0-AC70-498D-A30E-2C004DE82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0B8826-0017-40E1-908D-7A312049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50F8BC-4880-4980-B9D0-AC9292D3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31E870-B289-41FB-A3C0-9AF094DA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2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B12377-CFDE-4649-A410-09C9A7D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C80A24-42BD-4D1B-B364-F26458FC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E34F3-9F34-4681-8918-55F1153FE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4AE2-8773-439C-BCF3-E2E74BF22D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AE379A-0BF7-4310-9906-FF936FAE9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567EE7-1E14-487C-B2E7-6BCEC92B0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C0CC-E20B-47F0-B536-5C5A1CD07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43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AC0CA-E8F1-4CD7-8DB8-4EC3B4134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回演習解答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8BD8EC-4C06-40C5-81B1-8CFD1DD84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83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 (</a:t>
            </a:r>
            <a:r>
              <a:rPr kumimoji="1" lang="ja-JP" altLang="en-US" dirty="0"/>
              <a:t>復習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v[a][j] = b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: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a</a:t>
            </a:r>
            <a:r>
              <a:rPr lang="ja-JP" altLang="en-US" sz="3200" dirty="0">
                <a:latin typeface="Consolas" panose="020B0609020204030204" pitchFamily="49" charset="0"/>
              </a:rPr>
              <a:t>は</a:t>
            </a:r>
            <a:r>
              <a:rPr lang="en-US" altLang="ja-JP" sz="3200" dirty="0">
                <a:latin typeface="Consolas" panose="020B0609020204030204" pitchFamily="49" charset="0"/>
              </a:rPr>
              <a:t>b</a:t>
            </a:r>
            <a:r>
              <a:rPr lang="ja-JP" altLang="en-US" sz="3200" dirty="0">
                <a:latin typeface="Consolas" panose="020B0609020204030204" pitchFamily="49" charset="0"/>
              </a:rPr>
              <a:t>へ行ける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13800" y="1027906"/>
          <a:ext cx="324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499038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175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43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A837F-14A3-4D0D-B59A-FB20BD4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ABC061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176C3-9A9A-4010-B6FB-0AE6DDC2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実は</a:t>
            </a:r>
            <a:r>
              <a:rPr kumimoji="1" lang="en-US" altLang="ja-JP" dirty="0"/>
              <a:t>, </a:t>
            </a:r>
            <a:br>
              <a:rPr kumimoji="1" lang="en-US" altLang="ja-JP" dirty="0"/>
            </a:br>
            <a:r>
              <a:rPr lang="ja-JP" altLang="en-US" dirty="0"/>
              <a:t>求めるべきは「伸びている道の数」であり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ja-JP" altLang="en-US" dirty="0"/>
              <a:t>「どの都市に繋がっているか」までの情報は別に欲しくない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それなら</a:t>
            </a:r>
            <a:r>
              <a:rPr lang="en-US" altLang="ja-JP" dirty="0"/>
              <a:t>, </a:t>
            </a:r>
            <a:r>
              <a:rPr lang="ja-JP" altLang="en-US" dirty="0"/>
              <a:t>これでよい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b="1" dirty="0">
                <a:latin typeface="Consolas" panose="020B0609020204030204" pitchFamily="49" charset="0"/>
              </a:rPr>
              <a:t>v[a] = a</a:t>
            </a:r>
            <a:r>
              <a:rPr lang="ja-JP" altLang="en-US" b="1" dirty="0">
                <a:latin typeface="Consolas" panose="020B0609020204030204" pitchFamily="49" charset="0"/>
              </a:rPr>
              <a:t>と繋がっている都市の数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+mn-ea"/>
              </a:rPr>
              <a:t>(cf.</a:t>
            </a:r>
            <a:r>
              <a:rPr lang="en-US" altLang="ja-JP" dirty="0">
                <a:latin typeface="Consolas" panose="020B0609020204030204" pitchFamily="49" charset="0"/>
              </a:rPr>
              <a:t> v[a][j] = b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: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a</a:t>
            </a:r>
            <a:r>
              <a:rPr lang="ja-JP" altLang="en-US" dirty="0">
                <a:latin typeface="Consolas" panose="020B0609020204030204" pitchFamily="49" charset="0"/>
              </a:rPr>
              <a:t>は</a:t>
            </a:r>
            <a:r>
              <a:rPr lang="en-US" altLang="ja-JP" dirty="0">
                <a:latin typeface="Consolas" panose="020B0609020204030204" pitchFamily="49" charset="0"/>
              </a:rPr>
              <a:t>b</a:t>
            </a:r>
            <a:r>
              <a:rPr lang="ja-JP" altLang="en-US" dirty="0">
                <a:latin typeface="Consolas" panose="020B0609020204030204" pitchFamily="49" charset="0"/>
              </a:rPr>
              <a:t>へ行ける</a:t>
            </a:r>
            <a:r>
              <a:rPr lang="en-US" altLang="ja-JP" dirty="0">
                <a:latin typeface="+mn-ea"/>
              </a:rPr>
              <a:t>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80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v[a] = a</a:t>
            </a:r>
            <a:r>
              <a:rPr lang="ja-JP" altLang="en-US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と繋がっている都市の数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86" y="1690688"/>
          <a:ext cx="216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[0]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[1]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[2]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[3]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v[a] = a</a:t>
            </a:r>
            <a:r>
              <a:rPr lang="ja-JP" altLang="en-US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と繋がっている都市の数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86" y="1690688"/>
          <a:ext cx="216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[0]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[1]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[2]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[3]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9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v[a] = a</a:t>
            </a:r>
            <a:r>
              <a:rPr lang="ja-JP" altLang="en-US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と繋がっている都市の数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86" y="1690688"/>
          <a:ext cx="216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[0]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[1]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[2]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[3]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4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0920F-693B-4183-809D-4F425253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F1829-8F96-4EF1-9C6F-095B552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そこで、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v[a] = a</a:t>
            </a:r>
            <a:r>
              <a:rPr lang="ja-JP" altLang="en-US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と繋がっている都市の数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と定義する。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882F88-7AA3-4ADF-A1A4-FA33EC36D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95"/>
          <a:stretch/>
        </p:blipFill>
        <p:spPr>
          <a:xfrm>
            <a:off x="306050" y="3429000"/>
            <a:ext cx="3359046" cy="326615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246C1C0-35A2-4A42-A011-510B0FAA6B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1286" y="1690688"/>
          <a:ext cx="216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272435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47176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[0]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25986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[1]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5002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[2]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581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[3]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24578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ACC66-0450-405C-A9AC-75D7CD5323A7}"/>
              </a:ext>
            </a:extLst>
          </p:cNvPr>
          <p:cNvSpPr txBox="1"/>
          <p:nvPr/>
        </p:nvSpPr>
        <p:spPr>
          <a:xfrm>
            <a:off x="1656413" y="4553883"/>
            <a:ext cx="3590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配列の添え字の関係で</a:t>
            </a:r>
            <a:endParaRPr kumimoji="1" lang="en-US" altLang="ja-JP" sz="2400" dirty="0"/>
          </a:p>
          <a:p>
            <a:r>
              <a:rPr kumimoji="1" lang="en-US" altLang="ja-JP" sz="2400" dirty="0"/>
              <a:t>0 1</a:t>
            </a:r>
          </a:p>
          <a:p>
            <a:r>
              <a:rPr lang="en-US" altLang="ja-JP" sz="2400" dirty="0"/>
              <a:t>1 2</a:t>
            </a:r>
          </a:p>
          <a:p>
            <a:r>
              <a:rPr kumimoji="1" lang="en-US" altLang="ja-JP" sz="2400" dirty="0"/>
              <a:t>0 3</a:t>
            </a:r>
          </a:p>
          <a:p>
            <a:r>
              <a:rPr lang="ja-JP" altLang="en-US" sz="2400" dirty="0"/>
              <a:t>に変える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782DA93-9834-4EBC-ABCC-5B300868A276}"/>
              </a:ext>
            </a:extLst>
          </p:cNvPr>
          <p:cNvSpPr/>
          <p:nvPr/>
        </p:nvSpPr>
        <p:spPr>
          <a:xfrm>
            <a:off x="5491395" y="5126611"/>
            <a:ext cx="2211049" cy="7495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3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D6D821-896E-4648-847C-93D83901E24A}"/>
              </a:ext>
            </a:extLst>
          </p:cNvPr>
          <p:cNvSpPr/>
          <p:nvPr/>
        </p:nvSpPr>
        <p:spPr>
          <a:xfrm>
            <a:off x="971861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N, M;</a:t>
            </a:r>
          </a:p>
          <a:p>
            <a:pPr lvl="1"/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 &gt;&gt; M;</a:t>
            </a:r>
          </a:p>
          <a:p>
            <a:pPr lvl="1"/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v(N, </a:t>
            </a:r>
            <a:r>
              <a:rPr lang="en-US" altLang="ja-JP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M;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b;</a:t>
            </a:r>
          </a:p>
          <a:p>
            <a:pPr lvl="2"/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 &gt;&gt; b;</a:t>
            </a:r>
          </a:p>
          <a:p>
            <a:pPr lvl="2"/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a--; b--;</a:t>
            </a:r>
          </a:p>
          <a:p>
            <a:pPr lvl="2"/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v[a]++; v[b]++;</a:t>
            </a:r>
          </a:p>
          <a:p>
            <a:pPr lvl="1"/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v[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42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72A1B-3757-454E-9C16-F91AFCA4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14E49-CAEB-4D7C-BD95-EE08FD0E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数が</a:t>
            </a:r>
            <a:r>
              <a:rPr kumimoji="1" lang="en-US" altLang="ja-JP" dirty="0"/>
              <a:t>K</a:t>
            </a:r>
            <a:r>
              <a:rPr kumimoji="1" lang="ja-JP" altLang="en-US" dirty="0"/>
              <a:t>種類になるように数列を書き換えたい</a:t>
            </a:r>
            <a:br>
              <a:rPr kumimoji="1" lang="en-US" altLang="ja-JP" dirty="0"/>
            </a:br>
            <a:r>
              <a:rPr kumimoji="1" lang="ja-JP" altLang="en-US" dirty="0"/>
              <a:t>書き換えるべき最小個数を求める</a:t>
            </a:r>
            <a:endParaRPr kumimoji="1" lang="en-US" altLang="ja-JP" dirty="0"/>
          </a:p>
          <a:p>
            <a:r>
              <a:rPr kumimoji="1" lang="ja-JP" altLang="en-US" dirty="0"/>
              <a:t>書き換えるなら</a:t>
            </a:r>
            <a:r>
              <a:rPr kumimoji="1" lang="en-US" altLang="ja-JP" dirty="0"/>
              <a:t>, </a:t>
            </a:r>
            <a:r>
              <a:rPr kumimoji="1" lang="ja-JP" altLang="en-US" dirty="0"/>
              <a:t>なるべく個数の少ないものを書き換えたい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個数を調べるために</a:t>
            </a:r>
            <a:r>
              <a:rPr lang="en-US" altLang="ja-JP" dirty="0"/>
              <a:t>, </a:t>
            </a:r>
            <a:r>
              <a:rPr lang="ja-JP" altLang="en-US" dirty="0"/>
              <a:t>ヒストグラムを作ることを思いつく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latin typeface="Consolas" panose="020B0609020204030204" pitchFamily="49" charset="0"/>
              </a:rPr>
              <a:t>hist[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i</a:t>
            </a:r>
            <a:r>
              <a:rPr kumimoji="1" lang="en-US" altLang="ja-JP" b="1" dirty="0">
                <a:latin typeface="Consolas" panose="020B0609020204030204" pitchFamily="49" charset="0"/>
              </a:rPr>
              <a:t>] := (</a:t>
            </a:r>
            <a:r>
              <a:rPr kumimoji="1" lang="ja-JP" altLang="en-US" b="1" dirty="0">
                <a:latin typeface="Consolas" panose="020B0609020204030204" pitchFamily="49" charset="0"/>
              </a:rPr>
              <a:t>数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i</a:t>
            </a:r>
            <a:r>
              <a:rPr kumimoji="1" lang="ja-JP" altLang="en-US" b="1" dirty="0">
                <a:latin typeface="Consolas" panose="020B0609020204030204" pitchFamily="49" charset="0"/>
              </a:rPr>
              <a:t>がいくつあるか</a:t>
            </a:r>
            <a:r>
              <a:rPr kumimoji="1" lang="en-US" altLang="ja-JP" b="1" dirty="0">
                <a:latin typeface="Consolas" panose="020B0609020204030204" pitchFamily="49" charset="0"/>
              </a:rPr>
              <a:t>)</a:t>
            </a:r>
            <a:endParaRPr kumimoji="1" lang="ja-JP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3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CF5862E-2824-4767-8391-D5E6D8FA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36790"/>
              </p:ext>
            </p:extLst>
          </p:nvPr>
        </p:nvGraphicFramePr>
        <p:xfrm>
          <a:off x="696000" y="1650325"/>
          <a:ext cx="9720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5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4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4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1B0A8E-1E82-4FC3-882E-41DEB1DC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12387"/>
              </p:ext>
            </p:extLst>
          </p:nvPr>
        </p:nvGraphicFramePr>
        <p:xfrm>
          <a:off x="696000" y="4585324"/>
          <a:ext cx="1069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1493529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BCC4A6A-8872-4D74-83E5-60AA4B7F9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49959"/>
              </p:ext>
            </p:extLst>
          </p:nvPr>
        </p:nvGraphicFramePr>
        <p:xfrm>
          <a:off x="696000" y="5665324"/>
          <a:ext cx="10692000" cy="743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17939048"/>
                    </a:ext>
                  </a:extLst>
                </a:gridCol>
              </a:tblGrid>
              <a:tr h="7434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[0]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[1]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[2]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[4]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[5]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[6]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[7]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[8]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[9]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[10]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B1F874-D189-4936-9D2F-6FACF2751FF6}"/>
              </a:ext>
            </a:extLst>
          </p:cNvPr>
          <p:cNvSpPr txBox="1"/>
          <p:nvPr/>
        </p:nvSpPr>
        <p:spPr>
          <a:xfrm>
            <a:off x="333955" y="174552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</a:t>
            </a:r>
            <a:r>
              <a:rPr kumimoji="1" lang="en-US" altLang="ja-JP" sz="3600" dirty="0"/>
              <a:t>: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DB1A5E-39D2-48C7-9C87-72D89DBD81E8}"/>
              </a:ext>
            </a:extLst>
          </p:cNvPr>
          <p:cNvSpPr txBox="1"/>
          <p:nvPr/>
        </p:nvSpPr>
        <p:spPr>
          <a:xfrm>
            <a:off x="333955" y="3722159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hist: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49ED66-CE5B-4DE8-B3B0-033BE26744A4}"/>
              </a:ext>
            </a:extLst>
          </p:cNvPr>
          <p:cNvSpPr/>
          <p:nvPr/>
        </p:nvSpPr>
        <p:spPr>
          <a:xfrm>
            <a:off x="1767841" y="28227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/>
              <a:t>10 3</a:t>
            </a:r>
          </a:p>
          <a:p>
            <a:r>
              <a:rPr lang="en-US" altLang="ja-JP" sz="3200" dirty="0"/>
              <a:t>5 1 3 2 4 1 1 2 3 4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414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2BE1A-54A6-4898-A38E-CA184E53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955A5-610A-4734-961B-BD2FDD18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種類数が</a:t>
            </a:r>
            <a:r>
              <a:rPr lang="en-US" altLang="ja-JP" dirty="0"/>
              <a:t>K</a:t>
            </a:r>
            <a:r>
              <a:rPr lang="ja-JP" altLang="en-US" dirty="0"/>
              <a:t>になるまで</a:t>
            </a:r>
            <a:r>
              <a:rPr lang="en-US" altLang="ja-JP" dirty="0"/>
              <a:t>, </a:t>
            </a:r>
            <a:r>
              <a:rPr lang="ja-JP" altLang="en-US" dirty="0"/>
              <a:t>個数の少ない数を書き換える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「個数の少ない数」を一か所に集めるためにソートする</a:t>
            </a:r>
            <a:endParaRPr lang="en-US" altLang="ja-JP" dirty="0"/>
          </a:p>
          <a:p>
            <a:r>
              <a:rPr lang="ja-JP" altLang="en-US" dirty="0"/>
              <a:t>末尾の</a:t>
            </a:r>
            <a:r>
              <a:rPr lang="en-US" altLang="ja-JP" dirty="0"/>
              <a:t>K</a:t>
            </a:r>
            <a:r>
              <a:rPr lang="ja-JP" altLang="en-US" dirty="0"/>
              <a:t>個以外の総和を求める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756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282D8-538F-41F3-9991-AAAA4895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4CCFD-AB0D-4576-B5B6-B9D9A8B5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ソートの応用</a:t>
            </a:r>
            <a:r>
              <a:rPr kumimoji="1" lang="en-US" altLang="ja-JP" dirty="0"/>
              <a:t>]</a:t>
            </a:r>
          </a:p>
          <a:p>
            <a:r>
              <a:rPr kumimoji="1" lang="en-US" altLang="ja-JP" dirty="0"/>
              <a:t>ABC041_C</a:t>
            </a:r>
          </a:p>
          <a:p>
            <a:r>
              <a:rPr lang="en-US" altLang="ja-JP" dirty="0"/>
              <a:t>ABC042_B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250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1B0A8E-1E82-4FC3-882E-41DEB1DC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69235"/>
              </p:ext>
            </p:extLst>
          </p:nvPr>
        </p:nvGraphicFramePr>
        <p:xfrm>
          <a:off x="696000" y="2222657"/>
          <a:ext cx="1069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1493529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B1F874-D189-4936-9D2F-6FACF2751FF6}"/>
              </a:ext>
            </a:extLst>
          </p:cNvPr>
          <p:cNvSpPr txBox="1"/>
          <p:nvPr/>
        </p:nvSpPr>
        <p:spPr>
          <a:xfrm>
            <a:off x="333955" y="174552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</a:t>
            </a:r>
            <a:r>
              <a:rPr kumimoji="1" lang="en-US" altLang="ja-JP" sz="3600" dirty="0"/>
              <a:t>: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DB1A5E-39D2-48C7-9C87-72D89DBD81E8}"/>
              </a:ext>
            </a:extLst>
          </p:cNvPr>
          <p:cNvSpPr txBox="1"/>
          <p:nvPr/>
        </p:nvSpPr>
        <p:spPr>
          <a:xfrm>
            <a:off x="333955" y="1359492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hist: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49ED66-CE5B-4DE8-B3B0-033BE26744A4}"/>
              </a:ext>
            </a:extLst>
          </p:cNvPr>
          <p:cNvSpPr/>
          <p:nvPr/>
        </p:nvSpPr>
        <p:spPr>
          <a:xfrm>
            <a:off x="1767841" y="28227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/>
              <a:t>10 3</a:t>
            </a:r>
          </a:p>
          <a:p>
            <a:r>
              <a:rPr lang="en-US" altLang="ja-JP" sz="3200" dirty="0"/>
              <a:t>5 1 3 2 4 1 1 2 3 4</a:t>
            </a:r>
            <a:endParaRPr lang="ja-JP" altLang="en-US" sz="32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26528103-D775-4963-9FB7-208F8BD4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02798"/>
              </p:ext>
            </p:extLst>
          </p:nvPr>
        </p:nvGraphicFramePr>
        <p:xfrm>
          <a:off x="750000" y="5012508"/>
          <a:ext cx="1069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1493529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sp>
        <p:nvSpPr>
          <p:cNvPr id="2" name="矢印: 下 1">
            <a:extLst>
              <a:ext uri="{FF2B5EF4-FFF2-40B4-BE49-F238E27FC236}">
                <a16:creationId xmlns:a16="http://schemas.microsoft.com/office/drawing/2014/main" id="{EF277AED-DB8D-4BED-9182-D5EB1D223359}"/>
              </a:ext>
            </a:extLst>
          </p:cNvPr>
          <p:cNvSpPr/>
          <p:nvPr/>
        </p:nvSpPr>
        <p:spPr>
          <a:xfrm>
            <a:off x="5795509" y="3663344"/>
            <a:ext cx="492981" cy="97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48C99A-E7C0-4ADB-B20D-1F140CD49FF3}"/>
              </a:ext>
            </a:extLst>
          </p:cNvPr>
          <p:cNvSpPr txBox="1"/>
          <p:nvPr/>
        </p:nvSpPr>
        <p:spPr>
          <a:xfrm>
            <a:off x="6591632" y="3780417"/>
            <a:ext cx="151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sort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6968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0007B6-03FA-4E51-A52C-03423FF3D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67326"/>
              </p:ext>
            </p:extLst>
          </p:nvPr>
        </p:nvGraphicFramePr>
        <p:xfrm>
          <a:off x="750000" y="2762289"/>
          <a:ext cx="1069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1493529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sp>
        <p:nvSpPr>
          <p:cNvPr id="5" name="矢印: 左右 4">
            <a:extLst>
              <a:ext uri="{FF2B5EF4-FFF2-40B4-BE49-F238E27FC236}">
                <a16:creationId xmlns:a16="http://schemas.microsoft.com/office/drawing/2014/main" id="{27EB0585-37DB-46B3-988B-F991F3E02074}"/>
              </a:ext>
            </a:extLst>
          </p:cNvPr>
          <p:cNvSpPr/>
          <p:nvPr/>
        </p:nvSpPr>
        <p:spPr>
          <a:xfrm>
            <a:off x="8571507" y="3951799"/>
            <a:ext cx="2870494" cy="4611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8E02C0-EA87-4E20-A74A-8320261FB215}"/>
              </a:ext>
            </a:extLst>
          </p:cNvPr>
          <p:cNvSpPr txBox="1"/>
          <p:nvPr/>
        </p:nvSpPr>
        <p:spPr>
          <a:xfrm>
            <a:off x="333955" y="174552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</a:t>
            </a:r>
            <a:r>
              <a:rPr kumimoji="1" lang="en-US" altLang="ja-JP" sz="3600" dirty="0"/>
              <a:t>: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013AD89-1075-407B-9E5C-141B538E71DC}"/>
              </a:ext>
            </a:extLst>
          </p:cNvPr>
          <p:cNvSpPr/>
          <p:nvPr/>
        </p:nvSpPr>
        <p:spPr>
          <a:xfrm>
            <a:off x="1767841" y="28227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/>
              <a:t>10 3</a:t>
            </a:r>
          </a:p>
          <a:p>
            <a:r>
              <a:rPr lang="en-US" altLang="ja-JP" sz="3200" dirty="0"/>
              <a:t>5 1 3 2 4 1 1 2 3 4</a:t>
            </a:r>
            <a:endParaRPr lang="ja-JP" altLang="en-US" sz="3200" dirty="0"/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8802B8E7-A804-445C-874B-128726B2EF15}"/>
              </a:ext>
            </a:extLst>
          </p:cNvPr>
          <p:cNvSpPr/>
          <p:nvPr/>
        </p:nvSpPr>
        <p:spPr>
          <a:xfrm>
            <a:off x="749999" y="3951798"/>
            <a:ext cx="7821508" cy="46117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E796C9-E6EA-4E40-AF06-1BF1F1653ABE}"/>
              </a:ext>
            </a:extLst>
          </p:cNvPr>
          <p:cNvSpPr txBox="1"/>
          <p:nvPr/>
        </p:nvSpPr>
        <p:spPr>
          <a:xfrm>
            <a:off x="9708543" y="4500438"/>
            <a:ext cx="89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K</a:t>
            </a:r>
            <a:endParaRPr kumimoji="1" lang="ja-JP" altLang="en-US" sz="5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E04213-A991-424E-9CED-5F64B63374AF}"/>
              </a:ext>
            </a:extLst>
          </p:cNvPr>
          <p:cNvSpPr txBox="1"/>
          <p:nvPr/>
        </p:nvSpPr>
        <p:spPr>
          <a:xfrm>
            <a:off x="3822590" y="4500438"/>
            <a:ext cx="198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N - K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0717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F4954-FA46-407E-BA1A-8D34F868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A96B2A-A0A0-4E86-BA9E-0EF33C7B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計算量は？</a:t>
            </a:r>
            <a:endParaRPr kumimoji="1" lang="en-US" altLang="ja-JP" dirty="0"/>
          </a:p>
          <a:p>
            <a:r>
              <a:rPr kumimoji="1" lang="ja-JP" altLang="en-US" dirty="0"/>
              <a:t>ソートで</a:t>
            </a:r>
            <a:r>
              <a:rPr kumimoji="1" lang="en-US" altLang="ja-JP" dirty="0"/>
              <a:t>O(</a:t>
            </a:r>
            <a:r>
              <a:rPr kumimoji="1" lang="en-US" altLang="ja-JP" dirty="0" err="1"/>
              <a:t>NlogN</a:t>
            </a:r>
            <a:r>
              <a:rPr kumimoji="1" lang="en-US" altLang="ja-JP" dirty="0"/>
              <a:t>)</a:t>
            </a:r>
            <a:r>
              <a:rPr lang="en-US" altLang="ja-JP" dirty="0"/>
              <a:t>,</a:t>
            </a:r>
            <a:r>
              <a:rPr lang="ja-JP" altLang="en-US" dirty="0"/>
              <a:t> ヒストグラムを探索するのに最悪</a:t>
            </a:r>
            <a:r>
              <a:rPr lang="en-US" altLang="ja-JP" dirty="0"/>
              <a:t>O(N)</a:t>
            </a:r>
          </a:p>
          <a:p>
            <a:r>
              <a:rPr kumimoji="1" lang="ja-JP" altLang="en-US" dirty="0"/>
              <a:t>合計で</a:t>
            </a:r>
            <a:r>
              <a:rPr kumimoji="1" lang="en-US" altLang="ja-JP" dirty="0"/>
              <a:t>O(</a:t>
            </a:r>
            <a:r>
              <a:rPr kumimoji="1" lang="en-US" altLang="ja-JP" dirty="0" err="1"/>
              <a:t>NlogN</a:t>
            </a:r>
            <a:r>
              <a:rPr kumimoji="1" lang="en-US" altLang="ja-JP" dirty="0"/>
              <a:t> + N) = O(</a:t>
            </a:r>
            <a:r>
              <a:rPr kumimoji="1" lang="en-US" altLang="ja-JP" dirty="0" err="1"/>
              <a:t>NlogN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N </a:t>
            </a:r>
            <a:r>
              <a:rPr lang="ja-JP" altLang="en-US" dirty="0"/>
              <a:t>≦ </a:t>
            </a:r>
            <a:r>
              <a:rPr lang="en-US" altLang="ja-JP" dirty="0"/>
              <a:t>2×10</a:t>
            </a:r>
            <a:r>
              <a:rPr lang="en-US" altLang="ja-JP" baseline="30000" dirty="0"/>
              <a:t>5</a:t>
            </a:r>
            <a:r>
              <a:rPr lang="ja-JP" altLang="en-US" dirty="0" err="1"/>
              <a:t>なので</a:t>
            </a:r>
            <a:r>
              <a:rPr lang="ja-JP" altLang="en-US" dirty="0"/>
              <a:t>余裕で間に合う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15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312A2-22F9-4FDB-B782-AD126E298F76}"/>
              </a:ext>
            </a:extLst>
          </p:cNvPr>
          <p:cNvSpPr/>
          <p:nvPr/>
        </p:nvSpPr>
        <p:spPr>
          <a:xfrm>
            <a:off x="416118" y="920621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K;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K;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hist(N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pPr lvl="2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hist[A]++;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18858B-D6F8-4339-997A-63E18224C70B}"/>
              </a:ext>
            </a:extLst>
          </p:cNvPr>
          <p:cNvSpPr/>
          <p:nvPr/>
        </p:nvSpPr>
        <p:spPr>
          <a:xfrm>
            <a:off x="6096000" y="92062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hist.begin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hist.end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N - K;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hist[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356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26301-A2B2-4AFD-9EB2-6841CA9B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ABC081 C (</a:t>
            </a:r>
            <a:r>
              <a:rPr kumimoji="1" lang="ja-JP" altLang="en-US" dirty="0"/>
              <a:t>別解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FB8FD0-42F3-490E-946A-7CFB1069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想定解だと逆に「書き換えないもの」に着目し</a:t>
            </a:r>
            <a:r>
              <a:rPr kumimoji="1" lang="en-US" altLang="ja-JP" dirty="0"/>
              <a:t>, 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3200" dirty="0"/>
              <a:t>残しておく</a:t>
            </a:r>
            <a:r>
              <a:rPr lang="en-US" altLang="ja-JP" sz="3200" dirty="0"/>
              <a:t>K</a:t>
            </a:r>
            <a:r>
              <a:rPr lang="ja-JP" altLang="en-US" sz="3200" dirty="0"/>
              <a:t>種類の個数を最大にする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dirty="0"/>
              <a:t>と考えている</a:t>
            </a:r>
            <a:endParaRPr kumimoji="1" lang="en-US" altLang="ja-JP" dirty="0"/>
          </a:p>
          <a:p>
            <a:r>
              <a:rPr kumimoji="1" lang="ja-JP" altLang="en-US" dirty="0"/>
              <a:t>つまり</a:t>
            </a:r>
            <a:r>
              <a:rPr kumimoji="1" lang="en-US" altLang="ja-JP" dirty="0"/>
              <a:t>, hist</a:t>
            </a:r>
            <a:r>
              <a:rPr kumimoji="1" lang="ja-JP" altLang="en-US" dirty="0"/>
              <a:t>を降順ソートして先頭から</a:t>
            </a:r>
            <a:r>
              <a:rPr kumimoji="1" lang="en-US" altLang="ja-JP" dirty="0"/>
              <a:t>K</a:t>
            </a:r>
            <a:r>
              <a:rPr kumimoji="1" lang="ja-JP" altLang="en-US" dirty="0"/>
              <a:t>個の和をとって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数列の個数</a:t>
            </a:r>
            <a:r>
              <a:rPr kumimoji="1" lang="en-US" altLang="ja-JP" dirty="0"/>
              <a:t>N</a:t>
            </a:r>
            <a:r>
              <a:rPr kumimoji="1" lang="ja-JP" altLang="en-US" dirty="0"/>
              <a:t>で引き算すれば</a:t>
            </a:r>
            <a:r>
              <a:rPr kumimoji="1" lang="en-US" altLang="ja-JP" dirty="0"/>
              <a:t>, </a:t>
            </a:r>
            <a:r>
              <a:rPr kumimoji="1" lang="ja-JP" altLang="en-US" dirty="0"/>
              <a:t>書き換えるべき個数が出てくる</a:t>
            </a:r>
            <a:endParaRPr kumimoji="1" lang="en-US" altLang="ja-JP" dirty="0"/>
          </a:p>
          <a:p>
            <a:r>
              <a:rPr kumimoji="1" lang="ja-JP" altLang="en-US" dirty="0"/>
              <a:t>余事象的な考え方は大事なので心に留めておこう</a:t>
            </a:r>
          </a:p>
        </p:txBody>
      </p:sp>
    </p:spTree>
    <p:extLst>
      <p:ext uri="{BB962C8B-B14F-4D97-AF65-F5344CB8AC3E}">
        <p14:creationId xmlns:p14="http://schemas.microsoft.com/office/powerpoint/2010/main" val="131173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1B0A8E-1E82-4FC3-882E-41DEB1DC74EE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2222657"/>
          <a:ext cx="1069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1493529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B1F874-D189-4936-9D2F-6FACF2751FF6}"/>
              </a:ext>
            </a:extLst>
          </p:cNvPr>
          <p:cNvSpPr txBox="1"/>
          <p:nvPr/>
        </p:nvSpPr>
        <p:spPr>
          <a:xfrm>
            <a:off x="333955" y="174552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</a:t>
            </a:r>
            <a:r>
              <a:rPr kumimoji="1" lang="en-US" altLang="ja-JP" sz="3600" dirty="0"/>
              <a:t>: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DB1A5E-39D2-48C7-9C87-72D89DBD81E8}"/>
              </a:ext>
            </a:extLst>
          </p:cNvPr>
          <p:cNvSpPr txBox="1"/>
          <p:nvPr/>
        </p:nvSpPr>
        <p:spPr>
          <a:xfrm>
            <a:off x="333955" y="1359492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hist: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49ED66-CE5B-4DE8-B3B0-033BE26744A4}"/>
              </a:ext>
            </a:extLst>
          </p:cNvPr>
          <p:cNvSpPr/>
          <p:nvPr/>
        </p:nvSpPr>
        <p:spPr>
          <a:xfrm>
            <a:off x="1767841" y="28227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/>
              <a:t>10 3</a:t>
            </a:r>
          </a:p>
          <a:p>
            <a:r>
              <a:rPr lang="en-US" altLang="ja-JP" sz="3200" dirty="0"/>
              <a:t>5 1 3 2 4 1 1 2 3 4</a:t>
            </a:r>
            <a:endParaRPr lang="ja-JP" altLang="en-US" sz="320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26528103-D775-4963-9FB7-208F8BD4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26361"/>
              </p:ext>
            </p:extLst>
          </p:nvPr>
        </p:nvGraphicFramePr>
        <p:xfrm>
          <a:off x="750000" y="5012508"/>
          <a:ext cx="1069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1493529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sp>
        <p:nvSpPr>
          <p:cNvPr id="2" name="矢印: 下 1">
            <a:extLst>
              <a:ext uri="{FF2B5EF4-FFF2-40B4-BE49-F238E27FC236}">
                <a16:creationId xmlns:a16="http://schemas.microsoft.com/office/drawing/2014/main" id="{EF277AED-DB8D-4BED-9182-D5EB1D223359}"/>
              </a:ext>
            </a:extLst>
          </p:cNvPr>
          <p:cNvSpPr/>
          <p:nvPr/>
        </p:nvSpPr>
        <p:spPr>
          <a:xfrm>
            <a:off x="5795509" y="3663344"/>
            <a:ext cx="492981" cy="97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48C99A-E7C0-4ADB-B20D-1F140CD49FF3}"/>
              </a:ext>
            </a:extLst>
          </p:cNvPr>
          <p:cNvSpPr txBox="1"/>
          <p:nvPr/>
        </p:nvSpPr>
        <p:spPr>
          <a:xfrm>
            <a:off x="6591633" y="3780417"/>
            <a:ext cx="209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降順</a:t>
            </a:r>
            <a:r>
              <a:rPr kumimoji="1" lang="en-US" altLang="ja-JP" sz="3600" dirty="0"/>
              <a:t>sort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6752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51C4F0E-A187-4712-BC49-EF2EE0D2A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3040"/>
              </p:ext>
            </p:extLst>
          </p:nvPr>
        </p:nvGraphicFramePr>
        <p:xfrm>
          <a:off x="750000" y="2762288"/>
          <a:ext cx="1069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83279259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95660867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735576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8520007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3879356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58956513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787165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10470212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2630242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0176095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1493529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5070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8E02C0-EA87-4E20-A74A-8320261FB215}"/>
              </a:ext>
            </a:extLst>
          </p:cNvPr>
          <p:cNvSpPr txBox="1"/>
          <p:nvPr/>
        </p:nvSpPr>
        <p:spPr>
          <a:xfrm>
            <a:off x="333955" y="174552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</a:t>
            </a:r>
            <a:r>
              <a:rPr kumimoji="1" lang="en-US" altLang="ja-JP" sz="3600" dirty="0"/>
              <a:t>: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013AD89-1075-407B-9E5C-141B538E71DC}"/>
              </a:ext>
            </a:extLst>
          </p:cNvPr>
          <p:cNvSpPr/>
          <p:nvPr/>
        </p:nvSpPr>
        <p:spPr>
          <a:xfrm>
            <a:off x="1767841" y="28227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/>
              <a:t>10 3</a:t>
            </a:r>
          </a:p>
          <a:p>
            <a:r>
              <a:rPr lang="en-US" altLang="ja-JP" sz="3200" dirty="0"/>
              <a:t>5 1 3 2 4 1 1 2 3 4</a:t>
            </a:r>
            <a:endParaRPr lang="ja-JP" altLang="en-US" sz="3200" dirty="0"/>
          </a:p>
        </p:txBody>
      </p:sp>
      <p:sp>
        <p:nvSpPr>
          <p:cNvPr id="10" name="矢印: 左右 9">
            <a:extLst>
              <a:ext uri="{FF2B5EF4-FFF2-40B4-BE49-F238E27FC236}">
                <a16:creationId xmlns:a16="http://schemas.microsoft.com/office/drawing/2014/main" id="{8802B8E7-A804-445C-874B-128726B2EF15}"/>
              </a:ext>
            </a:extLst>
          </p:cNvPr>
          <p:cNvSpPr/>
          <p:nvPr/>
        </p:nvSpPr>
        <p:spPr>
          <a:xfrm>
            <a:off x="749999" y="3951798"/>
            <a:ext cx="2870495" cy="46117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E04213-A991-424E-9CED-5F64B63374AF}"/>
              </a:ext>
            </a:extLst>
          </p:cNvPr>
          <p:cNvSpPr txBox="1"/>
          <p:nvPr/>
        </p:nvSpPr>
        <p:spPr>
          <a:xfrm>
            <a:off x="1868556" y="4490407"/>
            <a:ext cx="89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K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7313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81A095-0EFF-4692-9996-940E261A6650}"/>
              </a:ext>
            </a:extLst>
          </p:cNvPr>
          <p:cNvSpPr/>
          <p:nvPr/>
        </p:nvSpPr>
        <p:spPr>
          <a:xfrm>
            <a:off x="726219" y="889843"/>
            <a:ext cx="46011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K;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K;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hist(N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hist[A]++;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8F3D01-54EF-4B46-8342-F5123FC3A2C4}"/>
              </a:ext>
            </a:extLst>
          </p:cNvPr>
          <p:cNvSpPr/>
          <p:nvPr/>
        </p:nvSpPr>
        <p:spPr>
          <a:xfrm>
            <a:off x="5261113" y="889843"/>
            <a:ext cx="66737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hist.begin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hist.end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greater&lt;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K;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+= hist[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(N -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69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D7B23-E736-4982-813D-E2DC33FE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ABC064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0BFF91-4C41-4E3F-8ECD-819FA851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レート</a:t>
            </a:r>
            <a:r>
              <a:rPr kumimoji="1" lang="en-US" altLang="ja-JP" dirty="0"/>
              <a:t>3200</a:t>
            </a:r>
            <a:r>
              <a:rPr kumimoji="1" lang="ja-JP" altLang="en-US" dirty="0"/>
              <a:t>以上の人を何色に振り分けて最大</a:t>
            </a:r>
            <a:r>
              <a:rPr kumimoji="1" lang="en-US" altLang="ja-JP" dirty="0"/>
              <a:t>,</a:t>
            </a:r>
            <a:r>
              <a:rPr kumimoji="1" lang="ja-JP" altLang="en-US" dirty="0"/>
              <a:t>最小の色数を作ればいいのか</a:t>
            </a:r>
            <a:endParaRPr kumimoji="1" lang="en-US" altLang="ja-JP" dirty="0"/>
          </a:p>
          <a:p>
            <a:r>
              <a:rPr kumimoji="1" lang="ja-JP" altLang="en-US" dirty="0"/>
              <a:t>最大のとき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ja-JP" altLang="en-US" dirty="0"/>
              <a:t>色は自由に変えられる</a:t>
            </a:r>
            <a:r>
              <a:rPr lang="en-US" altLang="ja-JP" dirty="0"/>
              <a:t>(</a:t>
            </a:r>
            <a:r>
              <a:rPr lang="ja-JP" altLang="en-US" u="sng" dirty="0"/>
              <a:t>文章中の色以外でも良い</a:t>
            </a:r>
            <a:r>
              <a:rPr lang="en-US" altLang="ja-JP" dirty="0"/>
              <a:t>)</a:t>
            </a:r>
            <a:r>
              <a:rPr lang="ja-JP" altLang="en-US" dirty="0"/>
              <a:t>ので</a:t>
            </a:r>
            <a:r>
              <a:rPr lang="en-US" altLang="ja-JP" dirty="0"/>
              <a:t>, </a:t>
            </a:r>
            <a:r>
              <a:rPr lang="ja-JP" altLang="en-US" dirty="0"/>
              <a:t>単に</a:t>
            </a:r>
            <a:br>
              <a:rPr lang="en-US" altLang="ja-JP" dirty="0"/>
            </a:br>
            <a:r>
              <a:rPr lang="en-US" altLang="ja-JP" dirty="0"/>
              <a:t>(3200</a:t>
            </a:r>
            <a:r>
              <a:rPr lang="ja-JP" altLang="en-US" dirty="0"/>
              <a:t>未満の人の色の種類数</a:t>
            </a:r>
            <a:r>
              <a:rPr lang="en-US" altLang="ja-JP" dirty="0"/>
              <a:t>) + (3200</a:t>
            </a:r>
            <a:r>
              <a:rPr lang="ja-JP" altLang="en-US" dirty="0"/>
              <a:t>以上の人の人数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を計算すれば良い</a:t>
            </a:r>
            <a:endParaRPr lang="en-US" altLang="ja-JP" dirty="0"/>
          </a:p>
          <a:p>
            <a:r>
              <a:rPr kumimoji="1" lang="ja-JP" altLang="en-US" dirty="0"/>
              <a:t>最小のとき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en-US" altLang="ja-JP" dirty="0"/>
              <a:t>3200</a:t>
            </a:r>
            <a:r>
              <a:rPr kumimoji="1" lang="ja-JP" altLang="en-US" dirty="0"/>
              <a:t>未満の人に色を合わせれば良い</a:t>
            </a:r>
            <a:r>
              <a:rPr kumimoji="1" lang="en-US" altLang="ja-JP" dirty="0"/>
              <a:t>.</a:t>
            </a:r>
            <a:r>
              <a:rPr kumimoji="1" lang="ja-JP" altLang="en-US" dirty="0"/>
              <a:t>ただし</a:t>
            </a:r>
            <a:r>
              <a:rPr kumimoji="1" lang="en-US" altLang="ja-JP" dirty="0"/>
              <a:t>3200</a:t>
            </a:r>
            <a:r>
              <a:rPr kumimoji="1" lang="ja-JP" altLang="en-US" dirty="0"/>
              <a:t>未満の人がいなければ</a:t>
            </a:r>
            <a:r>
              <a:rPr kumimoji="1" lang="en-US" altLang="ja-JP" dirty="0"/>
              <a:t>, </a:t>
            </a:r>
            <a:r>
              <a:rPr kumimoji="1" lang="ja-JP" altLang="en-US" dirty="0"/>
              <a:t>何か</a:t>
            </a:r>
            <a:r>
              <a:rPr kumimoji="1" lang="en-US" altLang="ja-JP" dirty="0"/>
              <a:t>1</a:t>
            </a:r>
            <a:r>
              <a:rPr kumimoji="1" lang="ja-JP" altLang="en-US" dirty="0"/>
              <a:t>種類の色に全員がなればよい</a:t>
            </a:r>
            <a:r>
              <a:rPr kumimoji="1"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35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53521-3833-45A2-B253-29A97DC7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ABC064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06FF7-18DB-47B8-9DF0-3DB97FCB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そこで</a:t>
            </a:r>
            <a:r>
              <a:rPr lang="en-US" altLang="ja-JP" dirty="0"/>
              <a:t>, 3200</a:t>
            </a:r>
            <a:r>
              <a:rPr lang="ja-JP" altLang="en-US" dirty="0"/>
              <a:t>未満で</a:t>
            </a:r>
            <a:r>
              <a:rPr lang="en-US" altLang="ja-JP" dirty="0"/>
              <a:t>, </a:t>
            </a:r>
            <a:r>
              <a:rPr kumimoji="1" lang="ja-JP" altLang="en-US" dirty="0"/>
              <a:t>何色の人がいるのか</a:t>
            </a:r>
            <a:r>
              <a:rPr kumimoji="1" lang="en-US" altLang="ja-JP" dirty="0"/>
              <a:t>, 3200</a:t>
            </a:r>
            <a:r>
              <a:rPr kumimoji="1" lang="ja-JP" altLang="en-US" dirty="0"/>
              <a:t>以上の人が何人いるかを知りたい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ヒストグラムの利用を考える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hist[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 = </a:t>
            </a:r>
            <a:r>
              <a:rPr lang="ja-JP" altLang="en-US" dirty="0">
                <a:latin typeface="Consolas" panose="020B0609020204030204" pitchFamily="49" charset="0"/>
              </a:rPr>
              <a:t>レート</a:t>
            </a:r>
            <a:r>
              <a:rPr lang="en-US" altLang="ja-JP" dirty="0">
                <a:latin typeface="Consolas" panose="020B0609020204030204" pitchFamily="49" charset="0"/>
              </a:rPr>
              <a:t>400i </a:t>
            </a:r>
            <a:r>
              <a:rPr lang="ja-JP" altLang="en-US" dirty="0">
                <a:latin typeface="Consolas" panose="020B0609020204030204" pitchFamily="49" charset="0"/>
              </a:rPr>
              <a:t>～ </a:t>
            </a:r>
            <a:r>
              <a:rPr lang="en-US" altLang="ja-JP" dirty="0">
                <a:latin typeface="Consolas" panose="020B0609020204030204" pitchFamily="49" charset="0"/>
              </a:rPr>
              <a:t>(400i + 399)</a:t>
            </a:r>
            <a:r>
              <a:rPr lang="ja-JP" altLang="en-US" dirty="0">
                <a:latin typeface="Consolas" panose="020B0609020204030204" pitchFamily="49" charset="0"/>
              </a:rPr>
              <a:t>の人が何人いるか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latin typeface="+mn-ea"/>
              </a:rPr>
              <a:t>a</a:t>
            </a:r>
            <a:r>
              <a:rPr lang="ja-JP" altLang="en-US" dirty="0">
                <a:latin typeface="+mn-ea"/>
              </a:rPr>
              <a:t>をレートとするとき</a:t>
            </a:r>
            <a:r>
              <a:rPr lang="en-US" altLang="ja-JP" dirty="0">
                <a:latin typeface="+mn-ea"/>
              </a:rPr>
              <a:t>,</a:t>
            </a:r>
          </a:p>
          <a:p>
            <a:pPr marL="457200" lvl="1" indent="0">
              <a:buNone/>
            </a:pPr>
            <a:r>
              <a:rPr lang="en-US" altLang="ja-JP" sz="2800" dirty="0">
                <a:latin typeface="+mn-ea"/>
              </a:rPr>
              <a:t>3200</a:t>
            </a:r>
            <a:r>
              <a:rPr lang="ja-JP" altLang="en-US" sz="2800" dirty="0">
                <a:latin typeface="+mn-ea"/>
              </a:rPr>
              <a:t>未満の人は</a:t>
            </a:r>
            <a:r>
              <a:rPr lang="en-US" altLang="ja-JP" sz="2800" dirty="0">
                <a:latin typeface="+mn-ea"/>
              </a:rPr>
              <a:t>hist[a/400]</a:t>
            </a:r>
          </a:p>
          <a:p>
            <a:pPr marL="457200" lvl="1" indent="0">
              <a:buNone/>
            </a:pPr>
            <a:r>
              <a:rPr lang="en-US" altLang="ja-JP" sz="2800" dirty="0">
                <a:latin typeface="+mn-ea"/>
              </a:rPr>
              <a:t>3200</a:t>
            </a:r>
            <a:r>
              <a:rPr lang="ja-JP" altLang="en-US" sz="2800" dirty="0">
                <a:latin typeface="+mn-ea"/>
              </a:rPr>
              <a:t>以上の人は</a:t>
            </a:r>
            <a:r>
              <a:rPr lang="en-US" altLang="ja-JP" sz="2800" dirty="0">
                <a:latin typeface="+mn-ea"/>
              </a:rPr>
              <a:t>hist[8]</a:t>
            </a: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に入れることにする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0B19D-3291-414B-A948-6F99896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ABC041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63612-4D6F-49D5-B6D8-37A5B452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求めたいのは身長のリストではなくて</a:t>
            </a:r>
            <a:r>
              <a:rPr kumimoji="1" lang="en-US" altLang="ja-JP" dirty="0"/>
              <a:t>,</a:t>
            </a:r>
            <a:r>
              <a:rPr lang="ja-JP" altLang="en-US" dirty="0"/>
              <a:t> 出席番号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身長だけソートすると出席番号の情報が保持できない</a:t>
            </a:r>
            <a:endParaRPr lang="en-US" altLang="ja-JP" dirty="0"/>
          </a:p>
          <a:p>
            <a:r>
              <a:rPr lang="ja-JP" altLang="en-US" dirty="0"/>
              <a:t>そこで</a:t>
            </a:r>
            <a:r>
              <a:rPr lang="en-US" altLang="ja-JP" dirty="0"/>
              <a:t>,</a:t>
            </a:r>
            <a:r>
              <a:rPr lang="en-US" altLang="ja-JP" b="1" dirty="0"/>
              <a:t>pair</a:t>
            </a:r>
            <a:r>
              <a:rPr lang="ja-JP" altLang="en-US" b="1" dirty="0"/>
              <a:t>を使って身長と出席番号を結びつける</a:t>
            </a:r>
            <a:endParaRPr lang="en-US" altLang="ja-JP" b="1" dirty="0"/>
          </a:p>
          <a:p>
            <a:pPr marL="0" indent="0" algn="ctr">
              <a:buNone/>
            </a:pPr>
            <a:r>
              <a:rPr lang="en-US" altLang="ja-JP" sz="4000" dirty="0"/>
              <a:t>(</a:t>
            </a:r>
            <a:r>
              <a:rPr lang="ja-JP" altLang="en-US" sz="4000" dirty="0"/>
              <a:t>身長</a:t>
            </a:r>
            <a:r>
              <a:rPr lang="en-US" altLang="ja-JP" sz="4000" dirty="0"/>
              <a:t>, </a:t>
            </a:r>
            <a:r>
              <a:rPr lang="ja-JP" altLang="en-US" sz="4000" dirty="0"/>
              <a:t>出席番号</a:t>
            </a:r>
            <a:r>
              <a:rPr lang="en-US" altLang="ja-JP" sz="4000" dirty="0"/>
              <a:t>)</a:t>
            </a:r>
          </a:p>
          <a:p>
            <a:r>
              <a:rPr lang="ja-JP" altLang="en-US" dirty="0"/>
              <a:t>ソートの対象となる値を</a:t>
            </a:r>
            <a:r>
              <a:rPr lang="en-US" altLang="ja-JP" dirty="0"/>
              <a:t>first</a:t>
            </a:r>
            <a:r>
              <a:rPr lang="ja-JP" altLang="en-US" dirty="0"/>
              <a:t>に設定する</a:t>
            </a:r>
            <a:r>
              <a:rPr lang="en-US" altLang="ja-JP" dirty="0"/>
              <a:t>(</a:t>
            </a:r>
            <a:r>
              <a:rPr lang="ja-JP" altLang="en-US" dirty="0"/>
              <a:t>今回は身長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これでソートすれば</a:t>
            </a:r>
            <a:r>
              <a:rPr lang="en-US" altLang="ja-JP" dirty="0"/>
              <a:t>, </a:t>
            </a:r>
            <a:r>
              <a:rPr lang="ja-JP" altLang="en-US" dirty="0"/>
              <a:t>出席番号の情報が</a:t>
            </a:r>
            <a:r>
              <a:rPr lang="en-US" altLang="ja-JP" dirty="0"/>
              <a:t>second</a:t>
            </a:r>
            <a:r>
              <a:rPr lang="ja-JP" altLang="en-US" dirty="0"/>
              <a:t>で取り出せる</a:t>
            </a:r>
            <a:br>
              <a:rPr lang="en-US" altLang="ja-JP" b="1" dirty="0"/>
            </a:br>
            <a:endParaRPr lang="en-US" altLang="ja-JP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04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67B7DF-2B05-498A-913A-7AF7F4AB801D}"/>
              </a:ext>
            </a:extLst>
          </p:cNvPr>
          <p:cNvSpPr/>
          <p:nvPr/>
        </p:nvSpPr>
        <p:spPr>
          <a:xfrm>
            <a:off x="598998" y="889843"/>
            <a:ext cx="51736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hist[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{ };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(a &lt;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3200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hist[a/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400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hist[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6C30A-63D4-483E-818F-593CFBA36DAF}"/>
              </a:ext>
            </a:extLst>
          </p:cNvPr>
          <p:cNvSpPr/>
          <p:nvPr/>
        </p:nvSpPr>
        <p:spPr>
          <a:xfrm>
            <a:off x="6096000" y="889843"/>
            <a:ext cx="57593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(hist[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sum++;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(sum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sum &lt;&lt;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sum + hist[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88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10D1D1-C3B4-41C3-94B6-6F80F2DBC8D3}"/>
              </a:ext>
            </a:extLst>
          </p:cNvPr>
          <p:cNvSpPr/>
          <p:nvPr/>
        </p:nvSpPr>
        <p:spPr>
          <a:xfrm>
            <a:off x="2300989" y="160268"/>
            <a:ext cx="4482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8</a:t>
            </a:r>
          </a:p>
          <a:p>
            <a:r>
              <a:rPr lang="en-US" altLang="ja-JP" sz="3600" dirty="0"/>
              <a:t>3 1 4 15 9 2 6 5</a:t>
            </a:r>
            <a:endParaRPr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DC9FD7-B57B-4908-9E6A-62144EA2F5BF}"/>
              </a:ext>
            </a:extLst>
          </p:cNvPr>
          <p:cNvSpPr/>
          <p:nvPr/>
        </p:nvSpPr>
        <p:spPr>
          <a:xfrm>
            <a:off x="2188563" y="1496890"/>
            <a:ext cx="19487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4000" dirty="0"/>
              <a:t>(3, 1)</a:t>
            </a:r>
          </a:p>
          <a:p>
            <a:pPr algn="r"/>
            <a:r>
              <a:rPr lang="en-US" altLang="ja-JP" sz="4000" dirty="0"/>
              <a:t>(1, 2)</a:t>
            </a:r>
          </a:p>
          <a:p>
            <a:pPr algn="r"/>
            <a:r>
              <a:rPr lang="en-US" altLang="ja-JP" sz="4000" dirty="0"/>
              <a:t>(4, 3)</a:t>
            </a:r>
          </a:p>
          <a:p>
            <a:pPr algn="r"/>
            <a:r>
              <a:rPr lang="en-US" altLang="ja-JP" sz="4000" dirty="0"/>
              <a:t>(15, 4)</a:t>
            </a:r>
          </a:p>
          <a:p>
            <a:pPr algn="r"/>
            <a:r>
              <a:rPr lang="en-US" altLang="ja-JP" sz="4000" dirty="0"/>
              <a:t>(9, 5)</a:t>
            </a:r>
          </a:p>
          <a:p>
            <a:pPr algn="r"/>
            <a:r>
              <a:rPr lang="en-US" altLang="ja-JP" sz="4000" dirty="0"/>
              <a:t>(2, 6)</a:t>
            </a:r>
          </a:p>
          <a:p>
            <a:pPr algn="r"/>
            <a:r>
              <a:rPr lang="en-US" altLang="ja-JP" sz="4000" dirty="0"/>
              <a:t>(6, 7)</a:t>
            </a:r>
          </a:p>
          <a:p>
            <a:pPr algn="r"/>
            <a:r>
              <a:rPr lang="en-US" altLang="ja-JP" sz="4000" dirty="0"/>
              <a:t>(5, 8)</a:t>
            </a:r>
            <a:endParaRPr lang="ja-JP" altLang="en-US" sz="4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B08D9-D1B3-4321-950F-6DA96E9AB1B1}"/>
              </a:ext>
            </a:extLst>
          </p:cNvPr>
          <p:cNvSpPr/>
          <p:nvPr/>
        </p:nvSpPr>
        <p:spPr>
          <a:xfrm>
            <a:off x="8446957" y="1496890"/>
            <a:ext cx="19487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4000" dirty="0"/>
              <a:t>(15, 4)</a:t>
            </a:r>
          </a:p>
          <a:p>
            <a:pPr algn="r"/>
            <a:r>
              <a:rPr lang="en-US" altLang="ja-JP" sz="4000" dirty="0"/>
              <a:t>(9, 5)</a:t>
            </a:r>
          </a:p>
          <a:p>
            <a:pPr algn="r"/>
            <a:r>
              <a:rPr lang="en-US" altLang="ja-JP" sz="4000" dirty="0"/>
              <a:t>(6, 7)</a:t>
            </a:r>
          </a:p>
          <a:p>
            <a:pPr algn="r"/>
            <a:r>
              <a:rPr lang="en-US" altLang="ja-JP" sz="4000" dirty="0"/>
              <a:t>(5, 8)</a:t>
            </a:r>
          </a:p>
          <a:p>
            <a:pPr algn="r"/>
            <a:r>
              <a:rPr lang="en-US" altLang="ja-JP" sz="4000" dirty="0"/>
              <a:t>(4, 3)</a:t>
            </a:r>
          </a:p>
          <a:p>
            <a:pPr algn="r"/>
            <a:r>
              <a:rPr lang="en-US" altLang="ja-JP" sz="4000" dirty="0"/>
              <a:t>(3, 1)</a:t>
            </a:r>
          </a:p>
          <a:p>
            <a:pPr algn="r"/>
            <a:r>
              <a:rPr lang="en-US" altLang="ja-JP" sz="4000" dirty="0"/>
              <a:t>(2, 6)</a:t>
            </a:r>
          </a:p>
          <a:p>
            <a:pPr algn="r"/>
            <a:r>
              <a:rPr lang="en-US" altLang="ja-JP" sz="4000" dirty="0"/>
              <a:t>(1, 2)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AA108-7F0F-401A-A3D5-01C58C2FC445}"/>
              </a:ext>
            </a:extLst>
          </p:cNvPr>
          <p:cNvSpPr/>
          <p:nvPr/>
        </p:nvSpPr>
        <p:spPr>
          <a:xfrm>
            <a:off x="9758597" y="1416569"/>
            <a:ext cx="404734" cy="4960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48F5214-9CE8-4422-B9B4-5314F83C1EA5}"/>
              </a:ext>
            </a:extLst>
          </p:cNvPr>
          <p:cNvSpPr/>
          <p:nvPr/>
        </p:nvSpPr>
        <p:spPr>
          <a:xfrm>
            <a:off x="5553856" y="3342807"/>
            <a:ext cx="1656413" cy="734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C6EB11-BB4F-44E8-BDFA-45C613C555FC}"/>
              </a:ext>
            </a:extLst>
          </p:cNvPr>
          <p:cNvSpPr txBox="1"/>
          <p:nvPr/>
        </p:nvSpPr>
        <p:spPr>
          <a:xfrm>
            <a:off x="5246557" y="2675903"/>
            <a:ext cx="227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降順ソート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1D0B8A-A417-4A78-B7DB-A0D38F429925}"/>
              </a:ext>
            </a:extLst>
          </p:cNvPr>
          <p:cNvSpPr txBox="1"/>
          <p:nvPr/>
        </p:nvSpPr>
        <p:spPr>
          <a:xfrm>
            <a:off x="839448" y="468044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入力</a:t>
            </a:r>
            <a:r>
              <a:rPr kumimoji="1" lang="en-US" altLang="ja-JP" sz="3200" dirty="0"/>
              <a:t>: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60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ACE39C-9106-4406-A35B-69312DFCB34E}"/>
              </a:ext>
            </a:extLst>
          </p:cNvPr>
          <p:cNvSpPr/>
          <p:nvPr/>
        </p:nvSpPr>
        <p:spPr>
          <a:xfrm>
            <a:off x="739515" y="58846"/>
            <a:ext cx="84644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vector&lt;pair&lt;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&gt;&gt; v;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greater&lt;pair&lt;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&gt;&gt;());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].second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4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5BE3E-285E-479C-BE32-3D3FB7D0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ABC042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8DEE2-7D29-4D63-BD03-46D327C4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辞書順で小さいものを順に結合すれば</a:t>
            </a:r>
            <a:r>
              <a:rPr kumimoji="1" lang="en-US" altLang="ja-JP" dirty="0"/>
              <a:t>, </a:t>
            </a:r>
            <a:r>
              <a:rPr kumimoji="1" lang="ja-JP" altLang="en-US" dirty="0"/>
              <a:t>辞書順最小の文字列ができる</a:t>
            </a:r>
            <a:endParaRPr kumimoji="1" lang="en-US" altLang="ja-JP" dirty="0"/>
          </a:p>
          <a:p>
            <a:r>
              <a:rPr lang="ja-JP" altLang="en-US" dirty="0"/>
              <a:t>ソートして順に出力</a:t>
            </a:r>
            <a:endParaRPr lang="en-US" altLang="ja-JP" dirty="0"/>
          </a:p>
          <a:p>
            <a:r>
              <a:rPr kumimoji="1" lang="ja-JP" altLang="en-US" dirty="0"/>
              <a:t>入力値</a:t>
            </a:r>
            <a:r>
              <a:rPr kumimoji="1" lang="en-US" altLang="ja-JP" dirty="0"/>
              <a:t>L</a:t>
            </a:r>
            <a:r>
              <a:rPr kumimoji="1" lang="ja-JP" altLang="en-US" dirty="0"/>
              <a:t>は利用しなくてもいける</a:t>
            </a:r>
          </a:p>
        </p:txBody>
      </p:sp>
    </p:spTree>
    <p:extLst>
      <p:ext uri="{BB962C8B-B14F-4D97-AF65-F5344CB8AC3E}">
        <p14:creationId xmlns:p14="http://schemas.microsoft.com/office/powerpoint/2010/main" val="1897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BE2950-AE57-454E-84BC-75C1AC8A7144}"/>
              </a:ext>
            </a:extLst>
          </p:cNvPr>
          <p:cNvSpPr/>
          <p:nvPr/>
        </p:nvSpPr>
        <p:spPr>
          <a:xfrm>
            <a:off x="1107881" y="28069"/>
            <a:ext cx="6096000" cy="68018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L;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L;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vector&lt;string&gt; v(N);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v[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v[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9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F402F-017E-4EAA-B17E-E1D41DCC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F5BB-EFF3-493C-A3A6-247B6374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ABC061 B</a:t>
            </a:r>
          </a:p>
          <a:p>
            <a:r>
              <a:rPr lang="en-US" altLang="ja-JP" dirty="0"/>
              <a:t>ABC081 C</a:t>
            </a:r>
          </a:p>
          <a:p>
            <a:r>
              <a:rPr lang="en-US" altLang="ja-JP"/>
              <a:t>ABC064 C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042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0479B-32C4-4EA5-9F7E-08641B11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ABC061 B (</a:t>
            </a:r>
            <a:r>
              <a:rPr kumimoji="1" lang="ja-JP" altLang="en-US" dirty="0"/>
              <a:t>前々回演習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756B2-0B16-4F80-A251-37EE4E9F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各都市には道が何本伸びているのかを求める問題</a:t>
            </a:r>
            <a:endParaRPr lang="en-US" altLang="ja-JP" dirty="0"/>
          </a:p>
          <a:p>
            <a:r>
              <a:rPr lang="ja-JP" altLang="en-US" dirty="0"/>
              <a:t>グラフの隣接リストを作ってサイズを出力する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3EBFCC-E715-48F8-9A62-17624FB9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5018" y="408001"/>
            <a:ext cx="3104214" cy="608487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D8CA280A-2B07-483D-81CC-3841D91DF0BD}"/>
              </a:ext>
            </a:extLst>
          </p:cNvPr>
          <p:cNvSpPr/>
          <p:nvPr/>
        </p:nvSpPr>
        <p:spPr>
          <a:xfrm>
            <a:off x="2117206" y="30868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１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EDC87B-DFF9-4584-B5DA-A51EFFB2E52F}"/>
              </a:ext>
            </a:extLst>
          </p:cNvPr>
          <p:cNvSpPr/>
          <p:nvPr/>
        </p:nvSpPr>
        <p:spPr>
          <a:xfrm>
            <a:off x="2117206" y="507558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F85CE8E-17C6-48DB-B764-CC3ECBDC0443}"/>
              </a:ext>
            </a:extLst>
          </p:cNvPr>
          <p:cNvSpPr/>
          <p:nvPr/>
        </p:nvSpPr>
        <p:spPr>
          <a:xfrm>
            <a:off x="4885545" y="509159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E42EE7D-C01D-4D53-8CF7-85E895E36C4A}"/>
              </a:ext>
            </a:extLst>
          </p:cNvPr>
          <p:cNvSpPr/>
          <p:nvPr/>
        </p:nvSpPr>
        <p:spPr>
          <a:xfrm>
            <a:off x="4977673" y="308689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4</a:t>
            </a:r>
            <a:endParaRPr kumimoji="1" lang="ja-JP" altLang="en-US" sz="36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1440C7B-7CE3-42AF-9378-DA0EEF4EF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574406" y="4001294"/>
            <a:ext cx="0" cy="1074295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23D08D-F04D-4280-9250-C461D2BCD38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031606" y="3544094"/>
            <a:ext cx="1946067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6B5C3ED-43AC-44F4-B159-C7BF9895682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31606" y="5532789"/>
            <a:ext cx="1853939" cy="160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1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1238</Words>
  <Application>Microsoft Office PowerPoint</Application>
  <PresentationFormat>ワイド画面</PresentationFormat>
  <Paragraphs>423</Paragraphs>
  <Slides>30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游ゴシック</vt:lpstr>
      <vt:lpstr>游ゴシック Light</vt:lpstr>
      <vt:lpstr>Arial</vt:lpstr>
      <vt:lpstr>Consolas</vt:lpstr>
      <vt:lpstr>Wingdings</vt:lpstr>
      <vt:lpstr>Office テーマ</vt:lpstr>
      <vt:lpstr>第4回演習解答</vt:lpstr>
      <vt:lpstr>演習(1)</vt:lpstr>
      <vt:lpstr>ABC041 C</vt:lpstr>
      <vt:lpstr>PowerPoint プレゼンテーション</vt:lpstr>
      <vt:lpstr>PowerPoint プレゼンテーション</vt:lpstr>
      <vt:lpstr>ABC042 B</vt:lpstr>
      <vt:lpstr>PowerPoint プレゼンテーション</vt:lpstr>
      <vt:lpstr>演習(2)</vt:lpstr>
      <vt:lpstr>ABC061 B (前々回演習)</vt:lpstr>
      <vt:lpstr>ABC061 B (復習)</vt:lpstr>
      <vt:lpstr>ABC061</vt:lpstr>
      <vt:lpstr>ABC061 B</vt:lpstr>
      <vt:lpstr>ABC061 B</vt:lpstr>
      <vt:lpstr>ABC061 B</vt:lpstr>
      <vt:lpstr>ABC061 B</vt:lpstr>
      <vt:lpstr>PowerPoint プレゼンテーション</vt:lpstr>
      <vt:lpstr>ABC081 C</vt:lpstr>
      <vt:lpstr>PowerPoint プレゼンテーション</vt:lpstr>
      <vt:lpstr>ABC081 C</vt:lpstr>
      <vt:lpstr>PowerPoint プレゼンテーション</vt:lpstr>
      <vt:lpstr>PowerPoint プレゼンテーション</vt:lpstr>
      <vt:lpstr>ABC081 C</vt:lpstr>
      <vt:lpstr>PowerPoint プレゼンテーション</vt:lpstr>
      <vt:lpstr>ABC081 C (別解)</vt:lpstr>
      <vt:lpstr>PowerPoint プレゼンテーション</vt:lpstr>
      <vt:lpstr>PowerPoint プレゼンテーション</vt:lpstr>
      <vt:lpstr>PowerPoint プレゼンテーション</vt:lpstr>
      <vt:lpstr>ABC064 C</vt:lpstr>
      <vt:lpstr>ABC064 C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第4回演習解答</dc:title>
  <dc:creator>r.yamamoto.032</dc:creator>
  <cp:lastModifiedBy>r.yamamoto.032</cp:lastModifiedBy>
  <cp:revision>94</cp:revision>
  <dcterms:created xsi:type="dcterms:W3CDTF">2018-10-23T01:55:57Z</dcterms:created>
  <dcterms:modified xsi:type="dcterms:W3CDTF">2018-11-03T11:03:30Z</dcterms:modified>
</cp:coreProperties>
</file>