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32" r:id="rId16"/>
    <p:sldId id="333" r:id="rId17"/>
    <p:sldId id="334" r:id="rId18"/>
    <p:sldId id="343" r:id="rId19"/>
    <p:sldId id="344" r:id="rId20"/>
    <p:sldId id="322" r:id="rId21"/>
    <p:sldId id="323" r:id="rId22"/>
    <p:sldId id="324" r:id="rId23"/>
    <p:sldId id="325" r:id="rId24"/>
    <p:sldId id="326" r:id="rId25"/>
    <p:sldId id="327" r:id="rId26"/>
    <p:sldId id="328" r:id="rId27"/>
    <p:sldId id="329" r:id="rId28"/>
    <p:sldId id="330" r:id="rId29"/>
    <p:sldId id="331" r:id="rId30"/>
    <p:sldId id="335" r:id="rId31"/>
    <p:sldId id="336" r:id="rId32"/>
    <p:sldId id="337" r:id="rId33"/>
    <p:sldId id="338" r:id="rId34"/>
    <p:sldId id="339" r:id="rId35"/>
    <p:sldId id="340" r:id="rId36"/>
    <p:sldId id="341" r:id="rId37"/>
    <p:sldId id="342"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F2927-94E7-49C0-9075-01D5E2E6621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525125A-D612-4603-A41A-A06309135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AF1A59-DC56-40C2-BBBC-EFCF5C362660}"/>
              </a:ext>
            </a:extLst>
          </p:cNvPr>
          <p:cNvSpPr>
            <a:spLocks noGrp="1"/>
          </p:cNvSpPr>
          <p:nvPr>
            <p:ph type="dt" sz="half" idx="10"/>
          </p:nvPr>
        </p:nvSpPr>
        <p:spPr/>
        <p:txBody>
          <a:bodyPr/>
          <a:lstStyle/>
          <a:p>
            <a:fld id="{67C1AE4C-244C-45AB-ADE5-925F39B4D6E8}" type="datetimeFigureOut">
              <a:rPr kumimoji="1" lang="ja-JP" altLang="en-US" smtClean="0"/>
              <a:t>2018/10/31</a:t>
            </a:fld>
            <a:endParaRPr kumimoji="1" lang="ja-JP" altLang="en-US"/>
          </a:p>
        </p:txBody>
      </p:sp>
      <p:sp>
        <p:nvSpPr>
          <p:cNvPr id="5" name="フッター プレースホルダー 4">
            <a:extLst>
              <a:ext uri="{FF2B5EF4-FFF2-40B4-BE49-F238E27FC236}">
                <a16:creationId xmlns:a16="http://schemas.microsoft.com/office/drawing/2014/main" id="{FFF54BD4-EC2A-4259-971F-218FA455E5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529094-8AEB-4F2D-B6E6-4A1A2E603342}"/>
              </a:ext>
            </a:extLst>
          </p:cNvPr>
          <p:cNvSpPr>
            <a:spLocks noGrp="1"/>
          </p:cNvSpPr>
          <p:nvPr>
            <p:ph type="sldNum" sz="quarter" idx="12"/>
          </p:nvPr>
        </p:nvSpPr>
        <p:spPr/>
        <p:txBody>
          <a:body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207004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0C5536-2E5B-4A86-98BA-7D3A6D795F4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847FC8-1CB3-4104-9F2B-FD3BCD0443E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B5539F-ECB2-4AF0-87D0-34B27A7D4068}"/>
              </a:ext>
            </a:extLst>
          </p:cNvPr>
          <p:cNvSpPr>
            <a:spLocks noGrp="1"/>
          </p:cNvSpPr>
          <p:nvPr>
            <p:ph type="dt" sz="half" idx="10"/>
          </p:nvPr>
        </p:nvSpPr>
        <p:spPr/>
        <p:txBody>
          <a:bodyPr/>
          <a:lstStyle/>
          <a:p>
            <a:fld id="{67C1AE4C-244C-45AB-ADE5-925F39B4D6E8}" type="datetimeFigureOut">
              <a:rPr kumimoji="1" lang="ja-JP" altLang="en-US" smtClean="0"/>
              <a:t>2018/10/31</a:t>
            </a:fld>
            <a:endParaRPr kumimoji="1" lang="ja-JP" altLang="en-US"/>
          </a:p>
        </p:txBody>
      </p:sp>
      <p:sp>
        <p:nvSpPr>
          <p:cNvPr id="5" name="フッター プレースホルダー 4">
            <a:extLst>
              <a:ext uri="{FF2B5EF4-FFF2-40B4-BE49-F238E27FC236}">
                <a16:creationId xmlns:a16="http://schemas.microsoft.com/office/drawing/2014/main" id="{F4F0012C-2453-48EE-83A5-D1CE4F9011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CD85A9-05B6-4DA5-8F99-E149E261B006}"/>
              </a:ext>
            </a:extLst>
          </p:cNvPr>
          <p:cNvSpPr>
            <a:spLocks noGrp="1"/>
          </p:cNvSpPr>
          <p:nvPr>
            <p:ph type="sldNum" sz="quarter" idx="12"/>
          </p:nvPr>
        </p:nvSpPr>
        <p:spPr/>
        <p:txBody>
          <a:body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45314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B2DB71-67AA-4CC3-9874-6ED318DB26E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FFDE01-DEAF-44BB-B911-B92827CB069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8D99B2-302F-4A45-A505-F5B63F03D923}"/>
              </a:ext>
            </a:extLst>
          </p:cNvPr>
          <p:cNvSpPr>
            <a:spLocks noGrp="1"/>
          </p:cNvSpPr>
          <p:nvPr>
            <p:ph type="dt" sz="half" idx="10"/>
          </p:nvPr>
        </p:nvSpPr>
        <p:spPr/>
        <p:txBody>
          <a:bodyPr/>
          <a:lstStyle/>
          <a:p>
            <a:fld id="{67C1AE4C-244C-45AB-ADE5-925F39B4D6E8}" type="datetimeFigureOut">
              <a:rPr kumimoji="1" lang="ja-JP" altLang="en-US" smtClean="0"/>
              <a:t>2018/10/31</a:t>
            </a:fld>
            <a:endParaRPr kumimoji="1" lang="ja-JP" altLang="en-US"/>
          </a:p>
        </p:txBody>
      </p:sp>
      <p:sp>
        <p:nvSpPr>
          <p:cNvPr id="5" name="フッター プレースホルダー 4">
            <a:extLst>
              <a:ext uri="{FF2B5EF4-FFF2-40B4-BE49-F238E27FC236}">
                <a16:creationId xmlns:a16="http://schemas.microsoft.com/office/drawing/2014/main" id="{30324E6A-7E25-4117-B454-25AA02127C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99C55E-F063-4989-AFCF-F126AA533FFF}"/>
              </a:ext>
            </a:extLst>
          </p:cNvPr>
          <p:cNvSpPr>
            <a:spLocks noGrp="1"/>
          </p:cNvSpPr>
          <p:nvPr>
            <p:ph type="sldNum" sz="quarter" idx="12"/>
          </p:nvPr>
        </p:nvSpPr>
        <p:spPr/>
        <p:txBody>
          <a:body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323143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0EB1CC-917F-4A1C-9BED-B57F70A504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E2E2A6-3886-4566-93CA-4D945F003CC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E54420-045E-41B8-ACE6-F72CA7B4BE76}"/>
              </a:ext>
            </a:extLst>
          </p:cNvPr>
          <p:cNvSpPr>
            <a:spLocks noGrp="1"/>
          </p:cNvSpPr>
          <p:nvPr>
            <p:ph type="dt" sz="half" idx="10"/>
          </p:nvPr>
        </p:nvSpPr>
        <p:spPr/>
        <p:txBody>
          <a:bodyPr/>
          <a:lstStyle/>
          <a:p>
            <a:fld id="{67C1AE4C-244C-45AB-ADE5-925F39B4D6E8}" type="datetimeFigureOut">
              <a:rPr kumimoji="1" lang="ja-JP" altLang="en-US" smtClean="0"/>
              <a:t>2018/10/31</a:t>
            </a:fld>
            <a:endParaRPr kumimoji="1" lang="ja-JP" altLang="en-US"/>
          </a:p>
        </p:txBody>
      </p:sp>
      <p:sp>
        <p:nvSpPr>
          <p:cNvPr id="5" name="フッター プレースホルダー 4">
            <a:extLst>
              <a:ext uri="{FF2B5EF4-FFF2-40B4-BE49-F238E27FC236}">
                <a16:creationId xmlns:a16="http://schemas.microsoft.com/office/drawing/2014/main" id="{B41FF367-67B0-40BA-B497-8C8E89E776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B30493-EF73-46D0-B37B-FEB29DB222F6}"/>
              </a:ext>
            </a:extLst>
          </p:cNvPr>
          <p:cNvSpPr>
            <a:spLocks noGrp="1"/>
          </p:cNvSpPr>
          <p:nvPr>
            <p:ph type="sldNum" sz="quarter" idx="12"/>
          </p:nvPr>
        </p:nvSpPr>
        <p:spPr/>
        <p:txBody>
          <a:body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73050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FFF03-1186-4946-8576-31BD5D10546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B40967-FFFC-4ABF-A90E-F0C3B3BB31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FB88B88-2AFB-479C-9368-2E74FC945592}"/>
              </a:ext>
            </a:extLst>
          </p:cNvPr>
          <p:cNvSpPr>
            <a:spLocks noGrp="1"/>
          </p:cNvSpPr>
          <p:nvPr>
            <p:ph type="dt" sz="half" idx="10"/>
          </p:nvPr>
        </p:nvSpPr>
        <p:spPr/>
        <p:txBody>
          <a:bodyPr/>
          <a:lstStyle/>
          <a:p>
            <a:fld id="{67C1AE4C-244C-45AB-ADE5-925F39B4D6E8}" type="datetimeFigureOut">
              <a:rPr kumimoji="1" lang="ja-JP" altLang="en-US" smtClean="0"/>
              <a:t>2018/10/31</a:t>
            </a:fld>
            <a:endParaRPr kumimoji="1" lang="ja-JP" altLang="en-US"/>
          </a:p>
        </p:txBody>
      </p:sp>
      <p:sp>
        <p:nvSpPr>
          <p:cNvPr id="5" name="フッター プレースホルダー 4">
            <a:extLst>
              <a:ext uri="{FF2B5EF4-FFF2-40B4-BE49-F238E27FC236}">
                <a16:creationId xmlns:a16="http://schemas.microsoft.com/office/drawing/2014/main" id="{3CEAC2F3-3F30-4E20-9CF9-5A68E8C1DE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F09D71-A353-4973-8E91-BEADA989C0AB}"/>
              </a:ext>
            </a:extLst>
          </p:cNvPr>
          <p:cNvSpPr>
            <a:spLocks noGrp="1"/>
          </p:cNvSpPr>
          <p:nvPr>
            <p:ph type="sldNum" sz="quarter" idx="12"/>
          </p:nvPr>
        </p:nvSpPr>
        <p:spPr/>
        <p:txBody>
          <a:body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57370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427639-51D3-4DBC-B216-F07F369234F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64A10F-9161-4C3E-BDF2-938D46645D0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5B7451-C590-406E-9894-6DC15058B09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6FA9E35-6D17-4190-A730-3858DA9F5386}"/>
              </a:ext>
            </a:extLst>
          </p:cNvPr>
          <p:cNvSpPr>
            <a:spLocks noGrp="1"/>
          </p:cNvSpPr>
          <p:nvPr>
            <p:ph type="dt" sz="half" idx="10"/>
          </p:nvPr>
        </p:nvSpPr>
        <p:spPr/>
        <p:txBody>
          <a:bodyPr/>
          <a:lstStyle/>
          <a:p>
            <a:fld id="{67C1AE4C-244C-45AB-ADE5-925F39B4D6E8}" type="datetimeFigureOut">
              <a:rPr kumimoji="1" lang="ja-JP" altLang="en-US" smtClean="0"/>
              <a:t>2018/10/31</a:t>
            </a:fld>
            <a:endParaRPr kumimoji="1" lang="ja-JP" altLang="en-US"/>
          </a:p>
        </p:txBody>
      </p:sp>
      <p:sp>
        <p:nvSpPr>
          <p:cNvPr id="6" name="フッター プレースホルダー 5">
            <a:extLst>
              <a:ext uri="{FF2B5EF4-FFF2-40B4-BE49-F238E27FC236}">
                <a16:creationId xmlns:a16="http://schemas.microsoft.com/office/drawing/2014/main" id="{F56086D6-EBB4-4855-9FE9-7038CCFEB39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CA9D3A-78FD-427F-BCBD-C677D78F7A9E}"/>
              </a:ext>
            </a:extLst>
          </p:cNvPr>
          <p:cNvSpPr>
            <a:spLocks noGrp="1"/>
          </p:cNvSpPr>
          <p:nvPr>
            <p:ph type="sldNum" sz="quarter" idx="12"/>
          </p:nvPr>
        </p:nvSpPr>
        <p:spPr/>
        <p:txBody>
          <a:body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89497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E6F71B-52E2-4B17-B9DC-96CA990419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47F5AE-C9B4-4777-A181-E897B3E02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0653C2B-A9C9-4318-A7E2-0599C393F9B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3D515AF-89BF-475D-B1A5-72FCDAF91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B32039C-4910-47D3-9F34-B305E966406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5E404A1-78E4-4A5C-B8F9-EEBC09788C6A}"/>
              </a:ext>
            </a:extLst>
          </p:cNvPr>
          <p:cNvSpPr>
            <a:spLocks noGrp="1"/>
          </p:cNvSpPr>
          <p:nvPr>
            <p:ph type="dt" sz="half" idx="10"/>
          </p:nvPr>
        </p:nvSpPr>
        <p:spPr/>
        <p:txBody>
          <a:bodyPr/>
          <a:lstStyle/>
          <a:p>
            <a:fld id="{67C1AE4C-244C-45AB-ADE5-925F39B4D6E8}" type="datetimeFigureOut">
              <a:rPr kumimoji="1" lang="ja-JP" altLang="en-US" smtClean="0"/>
              <a:t>2018/10/31</a:t>
            </a:fld>
            <a:endParaRPr kumimoji="1" lang="ja-JP" altLang="en-US"/>
          </a:p>
        </p:txBody>
      </p:sp>
      <p:sp>
        <p:nvSpPr>
          <p:cNvPr id="8" name="フッター プレースホルダー 7">
            <a:extLst>
              <a:ext uri="{FF2B5EF4-FFF2-40B4-BE49-F238E27FC236}">
                <a16:creationId xmlns:a16="http://schemas.microsoft.com/office/drawing/2014/main" id="{403E942F-3A67-4446-92FA-1AE435B64F6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FA57864-5BCC-412E-A5AA-E0E636FAB86A}"/>
              </a:ext>
            </a:extLst>
          </p:cNvPr>
          <p:cNvSpPr>
            <a:spLocks noGrp="1"/>
          </p:cNvSpPr>
          <p:nvPr>
            <p:ph type="sldNum" sz="quarter" idx="12"/>
          </p:nvPr>
        </p:nvSpPr>
        <p:spPr/>
        <p:txBody>
          <a:body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2286385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63024-E67E-42A2-A5EE-34D3AC326CB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4553607-9C03-4291-A51A-EA68143DD2FC}"/>
              </a:ext>
            </a:extLst>
          </p:cNvPr>
          <p:cNvSpPr>
            <a:spLocks noGrp="1"/>
          </p:cNvSpPr>
          <p:nvPr>
            <p:ph type="dt" sz="half" idx="10"/>
          </p:nvPr>
        </p:nvSpPr>
        <p:spPr/>
        <p:txBody>
          <a:bodyPr/>
          <a:lstStyle/>
          <a:p>
            <a:fld id="{67C1AE4C-244C-45AB-ADE5-925F39B4D6E8}" type="datetimeFigureOut">
              <a:rPr kumimoji="1" lang="ja-JP" altLang="en-US" smtClean="0"/>
              <a:t>2018/10/31</a:t>
            </a:fld>
            <a:endParaRPr kumimoji="1" lang="ja-JP" altLang="en-US"/>
          </a:p>
        </p:txBody>
      </p:sp>
      <p:sp>
        <p:nvSpPr>
          <p:cNvPr id="4" name="フッター プレースホルダー 3">
            <a:extLst>
              <a:ext uri="{FF2B5EF4-FFF2-40B4-BE49-F238E27FC236}">
                <a16:creationId xmlns:a16="http://schemas.microsoft.com/office/drawing/2014/main" id="{5D838293-C6A1-47A7-A7CD-7ECD6718E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A8B42B2-78DC-4A9D-8DF2-8F80608203D1}"/>
              </a:ext>
            </a:extLst>
          </p:cNvPr>
          <p:cNvSpPr>
            <a:spLocks noGrp="1"/>
          </p:cNvSpPr>
          <p:nvPr>
            <p:ph type="sldNum" sz="quarter" idx="12"/>
          </p:nvPr>
        </p:nvSpPr>
        <p:spPr/>
        <p:txBody>
          <a:body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411743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5100F33-F9E3-46D3-B7C4-543824BA0907}"/>
              </a:ext>
            </a:extLst>
          </p:cNvPr>
          <p:cNvSpPr>
            <a:spLocks noGrp="1"/>
          </p:cNvSpPr>
          <p:nvPr>
            <p:ph type="dt" sz="half" idx="10"/>
          </p:nvPr>
        </p:nvSpPr>
        <p:spPr/>
        <p:txBody>
          <a:bodyPr/>
          <a:lstStyle/>
          <a:p>
            <a:fld id="{67C1AE4C-244C-45AB-ADE5-925F39B4D6E8}" type="datetimeFigureOut">
              <a:rPr kumimoji="1" lang="ja-JP" altLang="en-US" smtClean="0"/>
              <a:t>2018/10/31</a:t>
            </a:fld>
            <a:endParaRPr kumimoji="1" lang="ja-JP" altLang="en-US"/>
          </a:p>
        </p:txBody>
      </p:sp>
      <p:sp>
        <p:nvSpPr>
          <p:cNvPr id="3" name="フッター プレースホルダー 2">
            <a:extLst>
              <a:ext uri="{FF2B5EF4-FFF2-40B4-BE49-F238E27FC236}">
                <a16:creationId xmlns:a16="http://schemas.microsoft.com/office/drawing/2014/main" id="{1598B878-3AD0-454E-A454-514FD71F764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A05039E-1D40-4E8E-9834-7C738C87D996}"/>
              </a:ext>
            </a:extLst>
          </p:cNvPr>
          <p:cNvSpPr>
            <a:spLocks noGrp="1"/>
          </p:cNvSpPr>
          <p:nvPr>
            <p:ph type="sldNum" sz="quarter" idx="12"/>
          </p:nvPr>
        </p:nvSpPr>
        <p:spPr/>
        <p:txBody>
          <a:body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2705953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1C5DEC-D0A1-4BDB-9AFC-469CD4E967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D2EBF7-5EED-42AF-8060-E98D983647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2971E8-52E0-487E-81DC-7556D2779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0A5D92C-1EA7-4D68-A4CE-B4853C737680}"/>
              </a:ext>
            </a:extLst>
          </p:cNvPr>
          <p:cNvSpPr>
            <a:spLocks noGrp="1"/>
          </p:cNvSpPr>
          <p:nvPr>
            <p:ph type="dt" sz="half" idx="10"/>
          </p:nvPr>
        </p:nvSpPr>
        <p:spPr/>
        <p:txBody>
          <a:bodyPr/>
          <a:lstStyle/>
          <a:p>
            <a:fld id="{67C1AE4C-244C-45AB-ADE5-925F39B4D6E8}" type="datetimeFigureOut">
              <a:rPr kumimoji="1" lang="ja-JP" altLang="en-US" smtClean="0"/>
              <a:t>2018/10/31</a:t>
            </a:fld>
            <a:endParaRPr kumimoji="1" lang="ja-JP" altLang="en-US"/>
          </a:p>
        </p:txBody>
      </p:sp>
      <p:sp>
        <p:nvSpPr>
          <p:cNvPr id="6" name="フッター プレースホルダー 5">
            <a:extLst>
              <a:ext uri="{FF2B5EF4-FFF2-40B4-BE49-F238E27FC236}">
                <a16:creationId xmlns:a16="http://schemas.microsoft.com/office/drawing/2014/main" id="{6B141B15-776A-4368-8C99-D63EA64995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1890481-532D-4A8F-9F8D-A38664389D38}"/>
              </a:ext>
            </a:extLst>
          </p:cNvPr>
          <p:cNvSpPr>
            <a:spLocks noGrp="1"/>
          </p:cNvSpPr>
          <p:nvPr>
            <p:ph type="sldNum" sz="quarter" idx="12"/>
          </p:nvPr>
        </p:nvSpPr>
        <p:spPr/>
        <p:txBody>
          <a:body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342756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589DF-8ABC-4DB9-A199-F16C68595DA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C619633-7FDD-46CB-B8B5-ED768E5A1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C68D766-BC85-40B6-B50B-4F55BD017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708F029-189C-40EA-9686-6E5E14701FCE}"/>
              </a:ext>
            </a:extLst>
          </p:cNvPr>
          <p:cNvSpPr>
            <a:spLocks noGrp="1"/>
          </p:cNvSpPr>
          <p:nvPr>
            <p:ph type="dt" sz="half" idx="10"/>
          </p:nvPr>
        </p:nvSpPr>
        <p:spPr/>
        <p:txBody>
          <a:bodyPr/>
          <a:lstStyle/>
          <a:p>
            <a:fld id="{67C1AE4C-244C-45AB-ADE5-925F39B4D6E8}" type="datetimeFigureOut">
              <a:rPr kumimoji="1" lang="ja-JP" altLang="en-US" smtClean="0"/>
              <a:t>2018/10/31</a:t>
            </a:fld>
            <a:endParaRPr kumimoji="1" lang="ja-JP" altLang="en-US"/>
          </a:p>
        </p:txBody>
      </p:sp>
      <p:sp>
        <p:nvSpPr>
          <p:cNvPr id="6" name="フッター プレースホルダー 5">
            <a:extLst>
              <a:ext uri="{FF2B5EF4-FFF2-40B4-BE49-F238E27FC236}">
                <a16:creationId xmlns:a16="http://schemas.microsoft.com/office/drawing/2014/main" id="{678059D2-31E1-44D1-AB14-EC6CF372E4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2EED41-73C2-4DB8-B5BB-119B12C2C989}"/>
              </a:ext>
            </a:extLst>
          </p:cNvPr>
          <p:cNvSpPr>
            <a:spLocks noGrp="1"/>
          </p:cNvSpPr>
          <p:nvPr>
            <p:ph type="sldNum" sz="quarter" idx="12"/>
          </p:nvPr>
        </p:nvSpPr>
        <p:spPr/>
        <p:txBody>
          <a:body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134645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5BCC6EA-F53A-4B82-B8BD-500809A2A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4380A1-DB53-4229-B08F-161BD45CC4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15BE497-FF0F-4323-ACC3-EBEF464837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1AE4C-244C-45AB-ADE5-925F39B4D6E8}" type="datetimeFigureOut">
              <a:rPr kumimoji="1" lang="ja-JP" altLang="en-US" smtClean="0"/>
              <a:t>2018/10/31</a:t>
            </a:fld>
            <a:endParaRPr kumimoji="1" lang="ja-JP" altLang="en-US"/>
          </a:p>
        </p:txBody>
      </p:sp>
      <p:sp>
        <p:nvSpPr>
          <p:cNvPr id="5" name="フッター プレースホルダー 4">
            <a:extLst>
              <a:ext uri="{FF2B5EF4-FFF2-40B4-BE49-F238E27FC236}">
                <a16:creationId xmlns:a16="http://schemas.microsoft.com/office/drawing/2014/main" id="{B832E134-CCEC-46BE-B8AF-48BD70464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2C3F1F7-542D-4E66-A5E8-572825E07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A9B6A-AEC3-4193-A3B3-765BFA0CAF42}" type="slidenum">
              <a:rPr kumimoji="1" lang="ja-JP" altLang="en-US" smtClean="0"/>
              <a:t>‹#›</a:t>
            </a:fld>
            <a:endParaRPr kumimoji="1" lang="ja-JP" altLang="en-US"/>
          </a:p>
        </p:txBody>
      </p:sp>
    </p:spTree>
    <p:extLst>
      <p:ext uri="{BB962C8B-B14F-4D97-AF65-F5344CB8AC3E}">
        <p14:creationId xmlns:p14="http://schemas.microsoft.com/office/powerpoint/2010/main" val="186694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A3E4B-8D84-4B44-81F7-BC3A60106259}"/>
              </a:ext>
            </a:extLst>
          </p:cNvPr>
          <p:cNvSpPr>
            <a:spLocks noGrp="1"/>
          </p:cNvSpPr>
          <p:nvPr>
            <p:ph type="ctrTitle"/>
          </p:nvPr>
        </p:nvSpPr>
        <p:spPr/>
        <p:txBody>
          <a:bodyPr/>
          <a:lstStyle/>
          <a:p>
            <a:r>
              <a:rPr kumimoji="1" lang="ja-JP" altLang="en-US" dirty="0"/>
              <a:t>第</a:t>
            </a:r>
            <a:r>
              <a:rPr kumimoji="1" lang="en-US" altLang="ja-JP" dirty="0"/>
              <a:t>5</a:t>
            </a:r>
            <a:r>
              <a:rPr kumimoji="1" lang="ja-JP" altLang="en-US" dirty="0"/>
              <a:t>回演習 解答</a:t>
            </a:r>
          </a:p>
        </p:txBody>
      </p:sp>
      <p:sp>
        <p:nvSpPr>
          <p:cNvPr id="3" name="字幕 2">
            <a:extLst>
              <a:ext uri="{FF2B5EF4-FFF2-40B4-BE49-F238E27FC236}">
                <a16:creationId xmlns:a16="http://schemas.microsoft.com/office/drawing/2014/main" id="{7392E7BF-5BAE-44FF-BCCB-BFEA13204E8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70978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E2345D-CC4F-411E-8358-A0134D7B1B5C}"/>
              </a:ext>
            </a:extLst>
          </p:cNvPr>
          <p:cNvSpPr>
            <a:spLocks noGrp="1"/>
          </p:cNvSpPr>
          <p:nvPr>
            <p:ph type="title"/>
          </p:nvPr>
        </p:nvSpPr>
        <p:spPr/>
        <p:txBody>
          <a:bodyPr/>
          <a:lstStyle/>
          <a:p>
            <a:r>
              <a:rPr kumimoji="1" lang="en-US" altLang="ja-JP" dirty="0"/>
              <a:t>ABC049 C</a:t>
            </a:r>
            <a:endParaRPr kumimoji="1" lang="ja-JP" altLang="en-US" dirty="0"/>
          </a:p>
        </p:txBody>
      </p:sp>
      <p:sp>
        <p:nvSpPr>
          <p:cNvPr id="3" name="コンテンツ プレースホルダー 2">
            <a:extLst>
              <a:ext uri="{FF2B5EF4-FFF2-40B4-BE49-F238E27FC236}">
                <a16:creationId xmlns:a16="http://schemas.microsoft.com/office/drawing/2014/main" id="{BA2B74F1-AF58-4046-ABBA-015DE65B508A}"/>
              </a:ext>
            </a:extLst>
          </p:cNvPr>
          <p:cNvSpPr>
            <a:spLocks noGrp="1"/>
          </p:cNvSpPr>
          <p:nvPr>
            <p:ph idx="1"/>
          </p:nvPr>
        </p:nvSpPr>
        <p:spPr/>
        <p:txBody>
          <a:bodyPr/>
          <a:lstStyle/>
          <a:p>
            <a:r>
              <a:rPr kumimoji="1" lang="ja-JP" altLang="en-US" dirty="0"/>
              <a:t>このように</a:t>
            </a:r>
            <a:r>
              <a:rPr kumimoji="1" lang="en-US" altLang="ja-JP" dirty="0"/>
              <a:t>,</a:t>
            </a:r>
            <a:r>
              <a:rPr kumimoji="1" lang="ja-JP" altLang="en-US" dirty="0"/>
              <a:t>常に「最善っぽい手」を選んで答えを求める方法を</a:t>
            </a:r>
            <a:br>
              <a:rPr kumimoji="1" lang="en-US" altLang="ja-JP" dirty="0"/>
            </a:br>
            <a:r>
              <a:rPr lang="ja-JP" altLang="en-US" b="1" dirty="0"/>
              <a:t>貪欲法</a:t>
            </a:r>
            <a:r>
              <a:rPr lang="en-US" altLang="ja-JP" b="1" dirty="0"/>
              <a:t>(Greedy</a:t>
            </a:r>
            <a:r>
              <a:rPr lang="ja-JP" altLang="en-US" b="1" dirty="0"/>
              <a:t>法</a:t>
            </a:r>
            <a:r>
              <a:rPr lang="en-US" altLang="ja-JP" b="1" dirty="0"/>
              <a:t>)</a:t>
            </a:r>
            <a:r>
              <a:rPr lang="ja-JP" altLang="en-US" dirty="0"/>
              <a:t>という</a:t>
            </a:r>
            <a:r>
              <a:rPr lang="en-US" altLang="ja-JP" dirty="0"/>
              <a:t>.</a:t>
            </a:r>
          </a:p>
          <a:p>
            <a:r>
              <a:rPr lang="ja-JP" altLang="en-US" dirty="0"/>
              <a:t>「最善っぽい手」を選んで本当に最善になるのかどうかは証明しないと分からないし</a:t>
            </a:r>
            <a:r>
              <a:rPr lang="en-US" altLang="ja-JP" dirty="0"/>
              <a:t>,</a:t>
            </a:r>
            <a:r>
              <a:rPr lang="ja-JP" altLang="en-US" dirty="0"/>
              <a:t>誤っていることもしばしばある</a:t>
            </a:r>
            <a:r>
              <a:rPr lang="en-US" altLang="ja-JP" dirty="0"/>
              <a:t>.</a:t>
            </a:r>
          </a:p>
          <a:p>
            <a:r>
              <a:rPr lang="ja-JP" altLang="en-US" dirty="0"/>
              <a:t>既に解き方が知られている貪欲法や</a:t>
            </a:r>
            <a:r>
              <a:rPr lang="en-US" altLang="ja-JP" dirty="0"/>
              <a:t>,</a:t>
            </a:r>
            <a:r>
              <a:rPr lang="ja-JP" altLang="en-US" dirty="0"/>
              <a:t>自分で簡単な証明ができそうな貪欲法を使おう</a:t>
            </a:r>
            <a:r>
              <a:rPr lang="en-US" altLang="ja-JP" dirty="0"/>
              <a:t>.</a:t>
            </a:r>
          </a:p>
          <a:p>
            <a:endParaRPr kumimoji="1" lang="ja-JP" altLang="en-US" dirty="0"/>
          </a:p>
        </p:txBody>
      </p:sp>
    </p:spTree>
    <p:extLst>
      <p:ext uri="{BB962C8B-B14F-4D97-AF65-F5344CB8AC3E}">
        <p14:creationId xmlns:p14="http://schemas.microsoft.com/office/powerpoint/2010/main" val="59605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8B2EBF-23F0-4A42-97A7-E13E00EE2DBF}"/>
              </a:ext>
            </a:extLst>
          </p:cNvPr>
          <p:cNvSpPr>
            <a:spLocks noGrp="1"/>
          </p:cNvSpPr>
          <p:nvPr>
            <p:ph type="title"/>
          </p:nvPr>
        </p:nvSpPr>
        <p:spPr/>
        <p:txBody>
          <a:bodyPr/>
          <a:lstStyle/>
          <a:p>
            <a:r>
              <a:rPr kumimoji="1" lang="en-US" altLang="ja-JP" dirty="0"/>
              <a:t>ABC049 C</a:t>
            </a:r>
            <a:endParaRPr kumimoji="1" lang="ja-JP" altLang="en-US" dirty="0"/>
          </a:p>
        </p:txBody>
      </p:sp>
      <p:sp>
        <p:nvSpPr>
          <p:cNvPr id="3" name="コンテンツ プレースホルダー 2">
            <a:extLst>
              <a:ext uri="{FF2B5EF4-FFF2-40B4-BE49-F238E27FC236}">
                <a16:creationId xmlns:a16="http://schemas.microsoft.com/office/drawing/2014/main" id="{288AFFA2-6B98-4FD2-B009-1F2A95001041}"/>
              </a:ext>
            </a:extLst>
          </p:cNvPr>
          <p:cNvSpPr>
            <a:spLocks noGrp="1"/>
          </p:cNvSpPr>
          <p:nvPr>
            <p:ph idx="1"/>
          </p:nvPr>
        </p:nvSpPr>
        <p:spPr/>
        <p:txBody>
          <a:bodyPr/>
          <a:lstStyle/>
          <a:p>
            <a:pPr marL="0" indent="0" algn="ctr">
              <a:buNone/>
            </a:pPr>
            <a:r>
              <a:rPr lang="en-US" altLang="ja-JP" sz="4000" dirty="0" err="1"/>
              <a:t>dreamerase</a:t>
            </a:r>
            <a:endParaRPr lang="en-US" altLang="ja-JP" sz="4000" dirty="0"/>
          </a:p>
          <a:p>
            <a:pPr marL="0" indent="0" algn="ctr">
              <a:buNone/>
            </a:pPr>
            <a:r>
              <a:rPr lang="en-US" altLang="ja-JP" sz="4000" dirty="0" err="1"/>
              <a:t>dreamererase</a:t>
            </a:r>
            <a:endParaRPr lang="en-US" altLang="ja-JP" sz="4000" dirty="0"/>
          </a:p>
          <a:p>
            <a:pPr marL="0" indent="0">
              <a:buNone/>
            </a:pPr>
            <a:r>
              <a:rPr lang="ja-JP" altLang="en-US" dirty="0"/>
              <a:t>前者は</a:t>
            </a:r>
            <a:r>
              <a:rPr lang="en-US" altLang="ja-JP" dirty="0"/>
              <a:t>dream</a:t>
            </a:r>
            <a:r>
              <a:rPr lang="ja-JP" altLang="en-US" dirty="0"/>
              <a:t>と</a:t>
            </a:r>
            <a:r>
              <a:rPr lang="en-US" altLang="ja-JP" dirty="0"/>
              <a:t>erase</a:t>
            </a:r>
          </a:p>
          <a:p>
            <a:pPr marL="0" indent="0">
              <a:buNone/>
            </a:pPr>
            <a:r>
              <a:rPr lang="ja-JP" altLang="en-US" dirty="0"/>
              <a:t>後者は</a:t>
            </a:r>
            <a:r>
              <a:rPr lang="en-US" altLang="ja-JP" dirty="0"/>
              <a:t>dreamer</a:t>
            </a:r>
            <a:r>
              <a:rPr lang="ja-JP" altLang="en-US" dirty="0"/>
              <a:t>と</a:t>
            </a:r>
            <a:r>
              <a:rPr lang="en-US" altLang="ja-JP" dirty="0"/>
              <a:t>erase</a:t>
            </a:r>
          </a:p>
          <a:p>
            <a:pPr marL="0" indent="0">
              <a:buNone/>
            </a:pPr>
            <a:r>
              <a:rPr lang="ja-JP" altLang="en-US" dirty="0"/>
              <a:t>に分けたいが</a:t>
            </a:r>
            <a:r>
              <a:rPr lang="en-US" altLang="ja-JP" dirty="0"/>
              <a:t>,</a:t>
            </a:r>
            <a:r>
              <a:rPr lang="ja-JP" altLang="en-US" dirty="0"/>
              <a:t>これをプログラムに判断させるのは難しい</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32958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7D4B90-2970-4EB8-AC07-3FB88367DD28}"/>
              </a:ext>
            </a:extLst>
          </p:cNvPr>
          <p:cNvSpPr>
            <a:spLocks noGrp="1"/>
          </p:cNvSpPr>
          <p:nvPr>
            <p:ph type="title"/>
          </p:nvPr>
        </p:nvSpPr>
        <p:spPr/>
        <p:txBody>
          <a:bodyPr/>
          <a:lstStyle/>
          <a:p>
            <a:r>
              <a:rPr kumimoji="1" lang="en-US" altLang="ja-JP" dirty="0"/>
              <a:t>ABC049 C</a:t>
            </a:r>
            <a:endParaRPr kumimoji="1" lang="ja-JP" altLang="en-US" dirty="0"/>
          </a:p>
        </p:txBody>
      </p:sp>
      <p:sp>
        <p:nvSpPr>
          <p:cNvPr id="3" name="コンテンツ プレースホルダー 2">
            <a:extLst>
              <a:ext uri="{FF2B5EF4-FFF2-40B4-BE49-F238E27FC236}">
                <a16:creationId xmlns:a16="http://schemas.microsoft.com/office/drawing/2014/main" id="{E6228D97-9C7E-4679-B56B-95B222A9B2E1}"/>
              </a:ext>
            </a:extLst>
          </p:cNvPr>
          <p:cNvSpPr>
            <a:spLocks noGrp="1"/>
          </p:cNvSpPr>
          <p:nvPr>
            <p:ph idx="1"/>
          </p:nvPr>
        </p:nvSpPr>
        <p:spPr>
          <a:xfrm>
            <a:off x="838200" y="1825625"/>
            <a:ext cx="10515600" cy="4351338"/>
          </a:xfrm>
        </p:spPr>
        <p:txBody>
          <a:bodyPr/>
          <a:lstStyle/>
          <a:p>
            <a:pPr marL="0" indent="0" algn="ctr">
              <a:buNone/>
            </a:pPr>
            <a:r>
              <a:rPr lang="en-US" altLang="ja-JP" sz="4000" dirty="0" err="1"/>
              <a:t>dreamerase</a:t>
            </a:r>
            <a:endParaRPr lang="en-US" altLang="ja-JP" sz="4000" dirty="0"/>
          </a:p>
          <a:p>
            <a:pPr marL="0" indent="0" algn="ctr">
              <a:buNone/>
            </a:pPr>
            <a:r>
              <a:rPr lang="en-US" altLang="ja-JP" sz="4000" dirty="0" err="1"/>
              <a:t>dreamererase</a:t>
            </a:r>
            <a:endParaRPr lang="en-US" altLang="ja-JP" sz="4000" dirty="0"/>
          </a:p>
          <a:p>
            <a:pPr marL="0" indent="0">
              <a:buNone/>
            </a:pPr>
            <a:r>
              <a:rPr lang="ja-JP" altLang="en-US" dirty="0"/>
              <a:t>「とりあえず</a:t>
            </a:r>
            <a:r>
              <a:rPr lang="en-US" altLang="ja-JP" dirty="0"/>
              <a:t>dream</a:t>
            </a:r>
            <a:r>
              <a:rPr lang="ja-JP" altLang="en-US" dirty="0"/>
              <a:t>を選んでみて</a:t>
            </a:r>
            <a:r>
              <a:rPr lang="en-US" altLang="ja-JP" dirty="0"/>
              <a:t>,</a:t>
            </a:r>
            <a:r>
              <a:rPr lang="ja-JP" altLang="en-US" dirty="0"/>
              <a:t>矛盾が生じたらもとの位置に戻って</a:t>
            </a:r>
            <a:r>
              <a:rPr lang="en-US" altLang="ja-JP" dirty="0"/>
              <a:t>dreamer</a:t>
            </a:r>
            <a:r>
              <a:rPr lang="ja-JP" altLang="en-US" dirty="0"/>
              <a:t>を選ぶ」という処理を書くことも可能</a:t>
            </a:r>
            <a:r>
              <a:rPr lang="en-US" altLang="ja-JP" dirty="0"/>
              <a:t>.</a:t>
            </a:r>
          </a:p>
          <a:p>
            <a:pPr marL="0" indent="0">
              <a:buNone/>
            </a:pPr>
            <a:r>
              <a:rPr lang="ja-JP" altLang="en-US" dirty="0"/>
              <a:t>しかし「</a:t>
            </a:r>
            <a:r>
              <a:rPr lang="ja-JP" altLang="en-US" dirty="0" err="1"/>
              <a:t>選ぶ選ばない</a:t>
            </a:r>
            <a:r>
              <a:rPr lang="ja-JP" altLang="en-US" dirty="0"/>
              <a:t>」のパターンを全列挙することになり</a:t>
            </a:r>
            <a:r>
              <a:rPr lang="en-US" altLang="ja-JP" dirty="0"/>
              <a:t>,</a:t>
            </a:r>
            <a:r>
              <a:rPr lang="ja-JP" altLang="en-US" dirty="0"/>
              <a:t>計算量が指数関数になるので多分間に合わない</a:t>
            </a:r>
            <a:r>
              <a:rPr lang="en-US" altLang="ja-JP" dirty="0"/>
              <a:t>.</a:t>
            </a:r>
            <a:endParaRPr lang="ja-JP" altLang="en-US" dirty="0"/>
          </a:p>
          <a:p>
            <a:endParaRPr kumimoji="1" lang="ja-JP" altLang="en-US" dirty="0"/>
          </a:p>
        </p:txBody>
      </p:sp>
    </p:spTree>
    <p:extLst>
      <p:ext uri="{BB962C8B-B14F-4D97-AF65-F5344CB8AC3E}">
        <p14:creationId xmlns:p14="http://schemas.microsoft.com/office/powerpoint/2010/main" val="412207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D7A3D-703F-423F-9B31-A84F29672706}"/>
              </a:ext>
            </a:extLst>
          </p:cNvPr>
          <p:cNvSpPr>
            <a:spLocks noGrp="1"/>
          </p:cNvSpPr>
          <p:nvPr>
            <p:ph type="title"/>
          </p:nvPr>
        </p:nvSpPr>
        <p:spPr/>
        <p:txBody>
          <a:bodyPr/>
          <a:lstStyle/>
          <a:p>
            <a:r>
              <a:rPr kumimoji="1" lang="en-US" altLang="ja-JP" dirty="0"/>
              <a:t>ABC049</a:t>
            </a:r>
            <a:endParaRPr kumimoji="1" lang="ja-JP" altLang="en-US" dirty="0"/>
          </a:p>
        </p:txBody>
      </p:sp>
      <p:sp>
        <p:nvSpPr>
          <p:cNvPr id="3" name="コンテンツ プレースホルダー 2">
            <a:extLst>
              <a:ext uri="{FF2B5EF4-FFF2-40B4-BE49-F238E27FC236}">
                <a16:creationId xmlns:a16="http://schemas.microsoft.com/office/drawing/2014/main" id="{AA71419D-8351-4245-AC0F-4965C10243BB}"/>
              </a:ext>
            </a:extLst>
          </p:cNvPr>
          <p:cNvSpPr>
            <a:spLocks noGrp="1"/>
          </p:cNvSpPr>
          <p:nvPr>
            <p:ph idx="1"/>
          </p:nvPr>
        </p:nvSpPr>
        <p:spPr/>
        <p:txBody>
          <a:bodyPr/>
          <a:lstStyle/>
          <a:p>
            <a:r>
              <a:rPr kumimoji="1" lang="ja-JP" altLang="en-US" dirty="0"/>
              <a:t>何が問題なのか</a:t>
            </a:r>
            <a:r>
              <a:rPr kumimoji="1" lang="en-US" altLang="ja-JP" dirty="0"/>
              <a:t>?</a:t>
            </a:r>
          </a:p>
          <a:p>
            <a:pPr>
              <a:buFont typeface="Wingdings" panose="05000000000000000000" pitchFamily="2" charset="2"/>
              <a:buChar char="Ø"/>
            </a:pPr>
            <a:r>
              <a:rPr lang="en-US" altLang="ja-JP" dirty="0"/>
              <a:t>dream</a:t>
            </a:r>
            <a:r>
              <a:rPr lang="ja-JP" altLang="en-US" dirty="0"/>
              <a:t>が</a:t>
            </a:r>
            <a:r>
              <a:rPr lang="en-US" altLang="ja-JP" dirty="0"/>
              <a:t>dreamer</a:t>
            </a:r>
            <a:r>
              <a:rPr lang="ja-JP" altLang="en-US" dirty="0" err="1"/>
              <a:t>の接頭辞</a:t>
            </a:r>
            <a:r>
              <a:rPr lang="en-US" altLang="ja-JP" dirty="0"/>
              <a:t>(prefix)</a:t>
            </a:r>
            <a:r>
              <a:rPr lang="ja-JP" altLang="en-US" dirty="0"/>
              <a:t>になってしまっているため</a:t>
            </a:r>
            <a:r>
              <a:rPr lang="en-US" altLang="ja-JP" dirty="0"/>
              <a:t>,</a:t>
            </a:r>
            <a:br>
              <a:rPr lang="en-US" altLang="ja-JP" dirty="0"/>
            </a:br>
            <a:r>
              <a:rPr lang="en-US" altLang="ja-JP" dirty="0"/>
              <a:t>dream</a:t>
            </a:r>
            <a:r>
              <a:rPr lang="ja-JP" altLang="en-US" dirty="0"/>
              <a:t>が現れても</a:t>
            </a:r>
            <a:r>
              <a:rPr lang="en-US" altLang="ja-JP" dirty="0"/>
              <a:t>dreamer</a:t>
            </a:r>
            <a:r>
              <a:rPr lang="ja-JP" altLang="en-US" dirty="0"/>
              <a:t>の可能性を捨てきれない</a:t>
            </a:r>
            <a:endParaRPr lang="en-US" altLang="ja-JP" dirty="0"/>
          </a:p>
          <a:p>
            <a:pPr>
              <a:buFont typeface="Wingdings" panose="05000000000000000000" pitchFamily="2" charset="2"/>
              <a:buChar char="Ø"/>
            </a:pPr>
            <a:r>
              <a:rPr kumimoji="1" lang="ja-JP" altLang="en-US" dirty="0"/>
              <a:t>つまり</a:t>
            </a:r>
            <a:r>
              <a:rPr kumimoji="1" lang="en-US" altLang="ja-JP" dirty="0"/>
              <a:t>,</a:t>
            </a:r>
            <a:r>
              <a:rPr kumimoji="1" lang="ja-JP" altLang="en-US" dirty="0"/>
              <a:t>「</a:t>
            </a:r>
            <a:r>
              <a:rPr kumimoji="1" lang="ja-JP" altLang="en-US" b="1" dirty="0"/>
              <a:t>一方がもう一方の</a:t>
            </a:r>
            <a:r>
              <a:rPr kumimoji="1" lang="en-US" altLang="ja-JP" b="1" dirty="0"/>
              <a:t>prefix</a:t>
            </a:r>
            <a:r>
              <a:rPr kumimoji="1" lang="ja-JP" altLang="en-US" b="1" dirty="0"/>
              <a:t>になっているとまずい</a:t>
            </a:r>
            <a:r>
              <a:rPr kumimoji="1" lang="ja-JP" altLang="en-US" dirty="0"/>
              <a:t>」</a:t>
            </a:r>
          </a:p>
        </p:txBody>
      </p:sp>
    </p:spTree>
    <p:extLst>
      <p:ext uri="{BB962C8B-B14F-4D97-AF65-F5344CB8AC3E}">
        <p14:creationId xmlns:p14="http://schemas.microsoft.com/office/powerpoint/2010/main" val="3288939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CAF19-4CDD-4DAF-AFFF-48410E450A6F}"/>
              </a:ext>
            </a:extLst>
          </p:cNvPr>
          <p:cNvSpPr>
            <a:spLocks noGrp="1"/>
          </p:cNvSpPr>
          <p:nvPr>
            <p:ph type="title"/>
          </p:nvPr>
        </p:nvSpPr>
        <p:spPr/>
        <p:txBody>
          <a:bodyPr/>
          <a:lstStyle/>
          <a:p>
            <a:r>
              <a:rPr kumimoji="1" lang="en-US" altLang="ja-JP" dirty="0"/>
              <a:t>ABC049</a:t>
            </a:r>
            <a:endParaRPr kumimoji="1" lang="ja-JP" altLang="en-US" dirty="0"/>
          </a:p>
        </p:txBody>
      </p:sp>
      <p:sp>
        <p:nvSpPr>
          <p:cNvPr id="3" name="コンテンツ プレースホルダー 2">
            <a:extLst>
              <a:ext uri="{FF2B5EF4-FFF2-40B4-BE49-F238E27FC236}">
                <a16:creationId xmlns:a16="http://schemas.microsoft.com/office/drawing/2014/main" id="{FC4540D1-7CBD-4453-9A71-D3177691A4B2}"/>
              </a:ext>
            </a:extLst>
          </p:cNvPr>
          <p:cNvSpPr>
            <a:spLocks noGrp="1"/>
          </p:cNvSpPr>
          <p:nvPr>
            <p:ph idx="1"/>
          </p:nvPr>
        </p:nvSpPr>
        <p:spPr/>
        <p:txBody>
          <a:bodyPr/>
          <a:lstStyle/>
          <a:p>
            <a:pPr marL="0" indent="0">
              <a:buNone/>
            </a:pPr>
            <a:r>
              <a:rPr lang="ja-JP" altLang="en-US" dirty="0"/>
              <a:t>そこで</a:t>
            </a:r>
            <a:r>
              <a:rPr lang="en-US" altLang="ja-JP" dirty="0"/>
              <a:t>, </a:t>
            </a:r>
            <a:r>
              <a:rPr lang="ja-JP" altLang="en-US" b="1" dirty="0"/>
              <a:t>各文字列を逆さまに見たらどうか</a:t>
            </a:r>
            <a:r>
              <a:rPr lang="en-US" altLang="ja-JP" b="1" dirty="0"/>
              <a:t>?</a:t>
            </a:r>
            <a:endParaRPr lang="en-US" altLang="ja-JP" dirty="0"/>
          </a:p>
          <a:p>
            <a:r>
              <a:rPr kumimoji="1" lang="en-US" altLang="ja-JP" dirty="0" err="1"/>
              <a:t>maerd</a:t>
            </a:r>
            <a:endParaRPr kumimoji="1" lang="en-US" altLang="ja-JP" dirty="0"/>
          </a:p>
          <a:p>
            <a:r>
              <a:rPr lang="en-US" altLang="ja-JP" dirty="0" err="1"/>
              <a:t>remaerd</a:t>
            </a:r>
            <a:endParaRPr lang="en-US" altLang="ja-JP" dirty="0"/>
          </a:p>
          <a:p>
            <a:r>
              <a:rPr kumimoji="1" lang="en-US" altLang="ja-JP" dirty="0" err="1"/>
              <a:t>esare</a:t>
            </a:r>
            <a:endParaRPr kumimoji="1" lang="en-US" altLang="ja-JP" dirty="0"/>
          </a:p>
          <a:p>
            <a:r>
              <a:rPr lang="en-US" altLang="ja-JP" dirty="0" err="1"/>
              <a:t>reesare</a:t>
            </a:r>
            <a:endParaRPr lang="en-US" altLang="ja-JP" dirty="0"/>
          </a:p>
          <a:p>
            <a:pPr marL="0" indent="0">
              <a:buNone/>
            </a:pPr>
            <a:r>
              <a:rPr kumimoji="1" lang="ja-JP" altLang="en-US" dirty="0"/>
              <a:t>一方がもう一方の</a:t>
            </a:r>
            <a:r>
              <a:rPr kumimoji="1" lang="en-US" altLang="ja-JP" dirty="0"/>
              <a:t>prefix</a:t>
            </a:r>
            <a:r>
              <a:rPr kumimoji="1" lang="ja-JP" altLang="en-US" dirty="0"/>
              <a:t>になっていないため</a:t>
            </a:r>
            <a:r>
              <a:rPr kumimoji="1" lang="en-US" altLang="ja-JP" dirty="0"/>
              <a:t>,</a:t>
            </a:r>
            <a:r>
              <a:rPr kumimoji="1" lang="ja-JP" altLang="en-US" dirty="0"/>
              <a:t>先ほど考えていた問題を考えなくてよくなった</a:t>
            </a:r>
          </a:p>
        </p:txBody>
      </p:sp>
    </p:spTree>
    <p:extLst>
      <p:ext uri="{BB962C8B-B14F-4D97-AF65-F5344CB8AC3E}">
        <p14:creationId xmlns:p14="http://schemas.microsoft.com/office/powerpoint/2010/main" val="232062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D65857-F5F8-4F5F-BE5C-3C0B4BA060C0}"/>
              </a:ext>
            </a:extLst>
          </p:cNvPr>
          <p:cNvSpPr>
            <a:spLocks noGrp="1"/>
          </p:cNvSpPr>
          <p:nvPr>
            <p:ph type="title"/>
          </p:nvPr>
        </p:nvSpPr>
        <p:spPr/>
        <p:txBody>
          <a:bodyPr/>
          <a:lstStyle/>
          <a:p>
            <a:r>
              <a:rPr kumimoji="1" lang="en-US" altLang="ja-JP" dirty="0"/>
              <a:t>ABC049 C</a:t>
            </a:r>
            <a:endParaRPr kumimoji="1" lang="ja-JP" altLang="en-US" dirty="0"/>
          </a:p>
        </p:txBody>
      </p:sp>
      <p:sp>
        <p:nvSpPr>
          <p:cNvPr id="3" name="コンテンツ プレースホルダー 2">
            <a:extLst>
              <a:ext uri="{FF2B5EF4-FFF2-40B4-BE49-F238E27FC236}">
                <a16:creationId xmlns:a16="http://schemas.microsoft.com/office/drawing/2014/main" id="{30122A55-0041-44CC-BF1E-DEF2FD9FD368}"/>
              </a:ext>
            </a:extLst>
          </p:cNvPr>
          <p:cNvSpPr>
            <a:spLocks noGrp="1"/>
          </p:cNvSpPr>
          <p:nvPr>
            <p:ph idx="1"/>
          </p:nvPr>
        </p:nvSpPr>
        <p:spPr/>
        <p:txBody>
          <a:bodyPr/>
          <a:lstStyle/>
          <a:p>
            <a:r>
              <a:rPr lang="en-US" altLang="ja-JP" dirty="0" err="1"/>
              <a:t>i</a:t>
            </a:r>
            <a:r>
              <a:rPr lang="en-US" altLang="ja-JP" dirty="0"/>
              <a:t>=0</a:t>
            </a:r>
            <a:r>
              <a:rPr lang="ja-JP" altLang="en-US" dirty="0"/>
              <a:t>とする</a:t>
            </a:r>
            <a:endParaRPr kumimoji="1" lang="en-US" altLang="ja-JP" dirty="0"/>
          </a:p>
          <a:p>
            <a:r>
              <a:rPr kumimoji="1" lang="en-US" altLang="ja-JP" dirty="0" err="1"/>
              <a:t>substr</a:t>
            </a:r>
            <a:r>
              <a:rPr kumimoji="1" lang="en-US" altLang="ja-JP" dirty="0"/>
              <a:t>(</a:t>
            </a:r>
            <a:r>
              <a:rPr kumimoji="1" lang="en-US" altLang="ja-JP" dirty="0" err="1"/>
              <a:t>i</a:t>
            </a:r>
            <a:r>
              <a:rPr kumimoji="1" lang="en-US" altLang="ja-JP" dirty="0"/>
              <a:t>, </a:t>
            </a:r>
            <a:r>
              <a:rPr kumimoji="1" lang="ja-JP" altLang="en-US" dirty="0"/>
              <a:t>文字数</a:t>
            </a:r>
            <a:r>
              <a:rPr kumimoji="1" lang="en-US" altLang="ja-JP" dirty="0"/>
              <a:t>)</a:t>
            </a:r>
            <a:r>
              <a:rPr kumimoji="1" lang="ja-JP" altLang="en-US" dirty="0"/>
              <a:t>で</a:t>
            </a:r>
            <a:r>
              <a:rPr kumimoji="1" lang="en-US" altLang="ja-JP" dirty="0"/>
              <a:t>S</a:t>
            </a:r>
            <a:r>
              <a:rPr kumimoji="1" lang="ja-JP" altLang="en-US" dirty="0"/>
              <a:t>から文字列を取り出し</a:t>
            </a:r>
            <a:r>
              <a:rPr kumimoji="1" lang="en-US" altLang="ja-JP" dirty="0"/>
              <a:t>,</a:t>
            </a:r>
            <a:r>
              <a:rPr kumimoji="1" lang="ja-JP" altLang="en-US" dirty="0"/>
              <a:t>それが</a:t>
            </a:r>
            <a:r>
              <a:rPr kumimoji="1" lang="en-US" altLang="ja-JP" dirty="0"/>
              <a:t>4</a:t>
            </a:r>
            <a:r>
              <a:rPr kumimoji="1" lang="ja-JP" altLang="en-US" dirty="0" err="1"/>
              <a:t>つの</a:t>
            </a:r>
            <a:r>
              <a:rPr kumimoji="1" lang="ja-JP" altLang="en-US" dirty="0"/>
              <a:t>文字列と同じかどうかを比較する</a:t>
            </a:r>
            <a:endParaRPr kumimoji="1" lang="en-US" altLang="ja-JP" dirty="0"/>
          </a:p>
          <a:p>
            <a:r>
              <a:rPr kumimoji="1" lang="ja-JP" altLang="en-US" dirty="0"/>
              <a:t>どれにも一致しなかったら</a:t>
            </a:r>
            <a:r>
              <a:rPr kumimoji="1" lang="en-US" altLang="ja-JP" dirty="0"/>
              <a:t>”NO”</a:t>
            </a:r>
            <a:r>
              <a:rPr kumimoji="1" lang="ja-JP" altLang="en-US" dirty="0"/>
              <a:t>を出力して終了</a:t>
            </a:r>
            <a:endParaRPr kumimoji="1" lang="en-US" altLang="ja-JP" dirty="0"/>
          </a:p>
          <a:p>
            <a:r>
              <a:rPr kumimoji="1" lang="ja-JP" altLang="en-US" dirty="0"/>
              <a:t>すべて調べ終えることができたら</a:t>
            </a:r>
            <a:r>
              <a:rPr kumimoji="1" lang="en-US" altLang="ja-JP" dirty="0"/>
              <a:t>”YES”</a:t>
            </a:r>
            <a:r>
              <a:rPr kumimoji="1" lang="ja-JP" altLang="en-US" dirty="0"/>
              <a:t>を出力して終了</a:t>
            </a:r>
            <a:endParaRPr kumimoji="1" lang="en-US" altLang="ja-JP" dirty="0"/>
          </a:p>
        </p:txBody>
      </p:sp>
    </p:spTree>
    <p:extLst>
      <p:ext uri="{BB962C8B-B14F-4D97-AF65-F5344CB8AC3E}">
        <p14:creationId xmlns:p14="http://schemas.microsoft.com/office/powerpoint/2010/main" val="73812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C33D4BE7-F185-4BE9-BE23-102CC34CCB3F}"/>
              </a:ext>
            </a:extLst>
          </p:cNvPr>
          <p:cNvSpPr/>
          <p:nvPr/>
        </p:nvSpPr>
        <p:spPr>
          <a:xfrm>
            <a:off x="3821244" y="6160958"/>
            <a:ext cx="816964" cy="62958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2A07FBBC-305D-4A44-84A7-C6249C6D0378}"/>
              </a:ext>
            </a:extLst>
          </p:cNvPr>
          <p:cNvSpPr/>
          <p:nvPr/>
        </p:nvSpPr>
        <p:spPr>
          <a:xfrm>
            <a:off x="394742" y="2626787"/>
            <a:ext cx="7849850"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&lt;algorithm&gt;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&lt;string&gt;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p>
          <a:p>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string S;</a:t>
            </a:r>
          </a:p>
          <a:p>
            <a:pPr lvl="1"/>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S;</a:t>
            </a:r>
          </a:p>
          <a:p>
            <a:pPr lvl="1"/>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string pat[</a:t>
            </a:r>
            <a:r>
              <a:rPr lang="en-US" altLang="ja-JP" dirty="0">
                <a:solidFill>
                  <a:srgbClr val="09885A"/>
                </a:solidFill>
                <a:latin typeface="Consolas" panose="020B0609020204030204" pitchFamily="49" charset="0"/>
              </a:rPr>
              <a:t>4</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maerd</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remaerd</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esare</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resare</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reverse(</a:t>
            </a:r>
            <a:r>
              <a:rPr lang="en-US" altLang="ja-JP" dirty="0" err="1">
                <a:solidFill>
                  <a:srgbClr val="000000"/>
                </a:solidFill>
                <a:latin typeface="Consolas" panose="020B0609020204030204" pitchFamily="49" charset="0"/>
              </a:rPr>
              <a:t>S.begin</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S.end</a:t>
            </a:r>
            <a:r>
              <a:rPr lang="en-US" altLang="ja-JP" dirty="0">
                <a:solidFill>
                  <a:srgbClr val="000000"/>
                </a:solidFill>
                <a:latin typeface="Consolas" panose="020B0609020204030204" pitchFamily="49" charset="0"/>
              </a:rPr>
              <a:t>());</a:t>
            </a:r>
          </a:p>
        </p:txBody>
      </p:sp>
      <p:sp>
        <p:nvSpPr>
          <p:cNvPr id="3" name="正方形/長方形 2">
            <a:extLst>
              <a:ext uri="{FF2B5EF4-FFF2-40B4-BE49-F238E27FC236}">
                <a16:creationId xmlns:a16="http://schemas.microsoft.com/office/drawing/2014/main" id="{9378558A-2556-4137-A1FC-457CEC1BD55F}"/>
              </a:ext>
            </a:extLst>
          </p:cNvPr>
          <p:cNvSpPr/>
          <p:nvPr/>
        </p:nvSpPr>
        <p:spPr>
          <a:xfrm>
            <a:off x="5319009" y="56458"/>
            <a:ext cx="6096000" cy="563231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while</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err="1">
                <a:solidFill>
                  <a:srgbClr val="000000"/>
                </a:solidFill>
                <a:latin typeface="Consolas" panose="020B0609020204030204" pitchFamily="49" charset="0"/>
              </a:rPr>
              <a:t>S.size</a:t>
            </a:r>
            <a:r>
              <a:rPr lang="en-US" altLang="ja-JP" dirty="0">
                <a:solidFill>
                  <a:srgbClr val="000000"/>
                </a:solidFill>
                <a:latin typeface="Consolas" panose="020B0609020204030204" pitchFamily="49" charset="0"/>
              </a:rPr>
              <a:t>()) {</a:t>
            </a:r>
          </a:p>
          <a:p>
            <a:pPr lvl="2"/>
            <a:r>
              <a:rPr lang="en-US" altLang="ja-JP" dirty="0">
                <a:solidFill>
                  <a:srgbClr val="0000FF"/>
                </a:solidFill>
                <a:latin typeface="Consolas" panose="020B0609020204030204" pitchFamily="49" charset="0"/>
              </a:rPr>
              <a:t>bool</a:t>
            </a:r>
            <a:r>
              <a:rPr lang="en-US" altLang="ja-JP" dirty="0">
                <a:solidFill>
                  <a:srgbClr val="000000"/>
                </a:solidFill>
                <a:latin typeface="Consolas" panose="020B0609020204030204" pitchFamily="49" charset="0"/>
              </a:rPr>
              <a:t> flag = </a:t>
            </a:r>
            <a:r>
              <a:rPr lang="en-US" altLang="ja-JP" dirty="0">
                <a:solidFill>
                  <a:srgbClr val="0000FF"/>
                </a:solidFill>
                <a:latin typeface="Consolas" panose="020B0609020204030204" pitchFamily="49" charset="0"/>
              </a:rPr>
              <a:t>true</a:t>
            </a:r>
            <a:r>
              <a:rPr lang="en-US" altLang="ja-JP" dirty="0">
                <a:solidFill>
                  <a:srgbClr val="000000"/>
                </a:solidFill>
                <a:latin typeface="Consolas" panose="020B0609020204030204" pitchFamily="49" charset="0"/>
              </a:rPr>
              <a:t>;</a:t>
            </a:r>
          </a:p>
          <a:p>
            <a:pPr lvl="2"/>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j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j &lt; </a:t>
            </a:r>
            <a:r>
              <a:rPr lang="en-US" altLang="ja-JP" dirty="0">
                <a:solidFill>
                  <a:srgbClr val="09885A"/>
                </a:solidFill>
                <a:latin typeface="Consolas" panose="020B0609020204030204" pitchFamily="49" charset="0"/>
              </a:rPr>
              <a:t>4</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j++</a:t>
            </a:r>
            <a:r>
              <a:rPr lang="en-US" altLang="ja-JP" dirty="0">
                <a:solidFill>
                  <a:srgbClr val="000000"/>
                </a:solidFill>
                <a:latin typeface="Consolas" panose="020B0609020204030204" pitchFamily="49" charset="0"/>
              </a:rPr>
              <a:t>) {</a:t>
            </a:r>
          </a:p>
          <a:p>
            <a:pPr lvl="3"/>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S.substr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pat[j].size()) == pat[j]) {</a:t>
            </a:r>
          </a:p>
          <a:p>
            <a:pPr lvl="4"/>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pat[j].size();</a:t>
            </a:r>
          </a:p>
          <a:p>
            <a:pPr lvl="4"/>
            <a:r>
              <a:rPr lang="en-US" altLang="ja-JP" dirty="0">
                <a:solidFill>
                  <a:srgbClr val="000000"/>
                </a:solidFill>
                <a:latin typeface="Consolas" panose="020B0609020204030204" pitchFamily="49" charset="0"/>
              </a:rPr>
              <a:t>flag = </a:t>
            </a:r>
            <a:r>
              <a:rPr lang="en-US" altLang="ja-JP" dirty="0">
                <a:solidFill>
                  <a:srgbClr val="0000FF"/>
                </a:solidFill>
                <a:latin typeface="Consolas" panose="020B0609020204030204" pitchFamily="49" charset="0"/>
              </a:rPr>
              <a:t>false</a:t>
            </a:r>
            <a:r>
              <a:rPr lang="en-US" altLang="ja-JP" dirty="0">
                <a:solidFill>
                  <a:srgbClr val="000000"/>
                </a:solidFill>
                <a:latin typeface="Consolas" panose="020B0609020204030204" pitchFamily="49" charset="0"/>
              </a:rPr>
              <a:t>;</a:t>
            </a:r>
          </a:p>
          <a:p>
            <a:pPr lvl="4"/>
            <a:r>
              <a:rPr lang="en-US" altLang="ja-JP" dirty="0">
                <a:solidFill>
                  <a:srgbClr val="0000FF"/>
                </a:solidFill>
                <a:latin typeface="Consolas" panose="020B0609020204030204" pitchFamily="49" charset="0"/>
              </a:rPr>
              <a:t>break</a:t>
            </a:r>
            <a:r>
              <a:rPr lang="en-US" altLang="ja-JP" dirty="0">
                <a:solidFill>
                  <a:srgbClr val="000000"/>
                </a:solidFill>
                <a:latin typeface="Consolas" panose="020B0609020204030204" pitchFamily="49" charset="0"/>
              </a:rPr>
              <a:t>;</a:t>
            </a:r>
          </a:p>
          <a:p>
            <a:pPr lvl="3"/>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2"/>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 (flag) {</a:t>
            </a:r>
          </a:p>
          <a:p>
            <a:pPr lvl="3"/>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"NO"</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3"/>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"YES"</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
        <p:nvSpPr>
          <p:cNvPr id="5" name="矢印: 下 4">
            <a:extLst>
              <a:ext uri="{FF2B5EF4-FFF2-40B4-BE49-F238E27FC236}">
                <a16:creationId xmlns:a16="http://schemas.microsoft.com/office/drawing/2014/main" id="{6DB1FFE8-7CE7-4FD4-A4BE-D4F88F101E0F}"/>
              </a:ext>
            </a:extLst>
          </p:cNvPr>
          <p:cNvSpPr/>
          <p:nvPr/>
        </p:nvSpPr>
        <p:spPr>
          <a:xfrm>
            <a:off x="9669906" y="56458"/>
            <a:ext cx="816964" cy="62958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237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EF53141-FF6D-421F-8D3E-CF3EAF388905}"/>
              </a:ext>
            </a:extLst>
          </p:cNvPr>
          <p:cNvSpPr/>
          <p:nvPr/>
        </p:nvSpPr>
        <p:spPr>
          <a:xfrm>
            <a:off x="717029" y="58846"/>
            <a:ext cx="8119672" cy="6740307"/>
          </a:xfrm>
          <a:prstGeom prst="rect">
            <a:avLst/>
          </a:prstGeom>
        </p:spPr>
        <p:txBody>
          <a:bodyPr wrap="square">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&lt;string&gt;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&lt;algorithm&gt;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 {</a:t>
            </a:r>
          </a:p>
          <a:p>
            <a:r>
              <a:rPr lang="en-US" altLang="ja-JP" dirty="0">
                <a:solidFill>
                  <a:srgbClr val="000000"/>
                </a:solidFill>
                <a:latin typeface="Consolas" panose="020B0609020204030204" pitchFamily="49" charset="0"/>
              </a:rPr>
              <a:t>  string S;</a:t>
            </a:r>
          </a:p>
          <a:p>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S;</a:t>
            </a:r>
          </a:p>
          <a:p>
            <a:r>
              <a:rPr lang="en-US" altLang="ja-JP" dirty="0">
                <a:solidFill>
                  <a:srgbClr val="000000"/>
                </a:solidFill>
                <a:latin typeface="Consolas" panose="020B0609020204030204" pitchFamily="49" charset="0"/>
              </a:rPr>
              <a:t>  reverse(</a:t>
            </a:r>
            <a:r>
              <a:rPr lang="en-US" altLang="ja-JP" dirty="0" err="1">
                <a:solidFill>
                  <a:srgbClr val="000000"/>
                </a:solidFill>
                <a:latin typeface="Consolas" panose="020B0609020204030204" pitchFamily="49" charset="0"/>
              </a:rPr>
              <a:t>S.begin</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S.end</a:t>
            </a:r>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while</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err="1">
                <a:solidFill>
                  <a:srgbClr val="000000"/>
                </a:solidFill>
                <a:latin typeface="Consolas" panose="020B0609020204030204" pitchFamily="49" charset="0"/>
              </a:rPr>
              <a:t>S.size</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S.substr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5</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maerd</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5</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S.substr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7</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remaerd</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7</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S.substr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5</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esare</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5</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S.substr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6</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resare</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6</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 </a:t>
            </a:r>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"NO"</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p>
          <a:p>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"YES"</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
        <p:nvSpPr>
          <p:cNvPr id="3" name="テキスト ボックス 2">
            <a:extLst>
              <a:ext uri="{FF2B5EF4-FFF2-40B4-BE49-F238E27FC236}">
                <a16:creationId xmlns:a16="http://schemas.microsoft.com/office/drawing/2014/main" id="{3255C400-FC12-4353-80AF-9F79AA31C11D}"/>
              </a:ext>
            </a:extLst>
          </p:cNvPr>
          <p:cNvSpPr txBox="1"/>
          <p:nvPr/>
        </p:nvSpPr>
        <p:spPr>
          <a:xfrm>
            <a:off x="6981433" y="959370"/>
            <a:ext cx="4493538" cy="1200329"/>
          </a:xfrm>
          <a:prstGeom prst="rect">
            <a:avLst/>
          </a:prstGeom>
          <a:noFill/>
        </p:spPr>
        <p:txBody>
          <a:bodyPr wrap="none" rtlCol="0">
            <a:spAutoFit/>
          </a:bodyPr>
          <a:lstStyle/>
          <a:p>
            <a:r>
              <a:rPr kumimoji="1" lang="ja-JP" altLang="en-US" sz="2400" dirty="0"/>
              <a:t>過去に書いていた</a:t>
            </a:r>
            <a:r>
              <a:rPr kumimoji="1" lang="en-US" altLang="ja-JP" sz="2400" dirty="0"/>
              <a:t>,</a:t>
            </a:r>
          </a:p>
          <a:p>
            <a:r>
              <a:rPr kumimoji="1" lang="en-US" altLang="ja-JP" sz="2400" dirty="0"/>
              <a:t>string</a:t>
            </a:r>
            <a:r>
              <a:rPr kumimoji="1" lang="ja-JP" altLang="en-US" sz="2400" dirty="0"/>
              <a:t>配列を使わない別解</a:t>
            </a:r>
            <a:endParaRPr kumimoji="1" lang="en-US" altLang="ja-JP" sz="2400" dirty="0"/>
          </a:p>
          <a:p>
            <a:r>
              <a:rPr kumimoji="1" lang="ja-JP" altLang="en-US" sz="2400" dirty="0"/>
              <a:t>こっちのほうが読みやすいかも</a:t>
            </a:r>
          </a:p>
        </p:txBody>
      </p:sp>
    </p:spTree>
    <p:extLst>
      <p:ext uri="{BB962C8B-B14F-4D97-AF65-F5344CB8AC3E}">
        <p14:creationId xmlns:p14="http://schemas.microsoft.com/office/powerpoint/2010/main" val="4084592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7315FCC-71D9-4CB2-AF10-1AACCDC84FCD}"/>
              </a:ext>
            </a:extLst>
          </p:cNvPr>
          <p:cNvSpPr/>
          <p:nvPr/>
        </p:nvSpPr>
        <p:spPr>
          <a:xfrm>
            <a:off x="424721" y="254919"/>
            <a:ext cx="8052216" cy="7017306"/>
          </a:xfrm>
          <a:prstGeom prst="rect">
            <a:avLst/>
          </a:prstGeom>
        </p:spPr>
        <p:txBody>
          <a:bodyPr wrap="square">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t>
            </a:r>
            <a:r>
              <a:rPr lang="en-US" altLang="ja-JP" dirty="0" err="1">
                <a:solidFill>
                  <a:srgbClr val="A31515"/>
                </a:solidFill>
                <a:latin typeface="Consolas" panose="020B0609020204030204" pitchFamily="49" charset="0"/>
              </a:rPr>
              <a:t>cstdio</a:t>
            </a:r>
            <a:r>
              <a:rPr lang="en-US" altLang="ja-JP" dirty="0">
                <a:solidFill>
                  <a:srgbClr val="A31515"/>
                </a:solidFill>
                <a:latin typeface="Consolas" panose="020B0609020204030204" pitchFamily="49" charset="0"/>
              </a:rPr>
              <a:t>&gt;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&lt;string&gt;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&lt;algorithm&gt;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string S;</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findOfString</a:t>
            </a:r>
            <a:r>
              <a:rPr lang="en-US" altLang="ja-JP" dirty="0">
                <a:solidFill>
                  <a:srgbClr val="000000"/>
                </a:solidFill>
                <a:latin typeface="Consolas" panose="020B0609020204030204" pitchFamily="49" charset="0"/>
              </a:rPr>
              <a:t>(string str,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p)</a:t>
            </a:r>
          </a:p>
          <a:p>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bool</a:t>
            </a:r>
            <a:r>
              <a:rPr lang="en-US" altLang="ja-JP" dirty="0">
                <a:solidFill>
                  <a:srgbClr val="000000"/>
                </a:solidFill>
                <a:latin typeface="Consolas" panose="020B0609020204030204" pitchFamily="49" charset="0"/>
              </a:rPr>
              <a:t> flag = </a:t>
            </a:r>
            <a:r>
              <a:rPr lang="en-US" altLang="ja-JP" dirty="0">
                <a:solidFill>
                  <a:srgbClr val="0000FF"/>
                </a:solidFill>
                <a:latin typeface="Consolas" panose="020B0609020204030204" pitchFamily="49" charset="0"/>
              </a:rPr>
              <a:t>true</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size = </a:t>
            </a:r>
            <a:r>
              <a:rPr lang="en-US" altLang="ja-JP" dirty="0" err="1">
                <a:solidFill>
                  <a:srgbClr val="000000"/>
                </a:solidFill>
                <a:latin typeface="Consolas" panose="020B0609020204030204" pitchFamily="49" charset="0"/>
              </a:rPr>
              <a:t>str.size</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size;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(str[</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S[p +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flag = </a:t>
            </a:r>
            <a:r>
              <a:rPr lang="en-US" altLang="ja-JP" dirty="0">
                <a:solidFill>
                  <a:srgbClr val="0000FF"/>
                </a:solidFill>
                <a:latin typeface="Consolas" panose="020B0609020204030204" pitchFamily="49" charset="0"/>
              </a:rPr>
              <a:t>false</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break</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(flag)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str.size</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endParaRPr lang="en-US" altLang="ja-JP"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09098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9E1B413-330C-4048-9244-97F1CDA3D048}"/>
              </a:ext>
            </a:extLst>
          </p:cNvPr>
          <p:cNvSpPr/>
          <p:nvPr/>
        </p:nvSpPr>
        <p:spPr>
          <a:xfrm>
            <a:off x="662065" y="607188"/>
            <a:ext cx="9193968"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  string </a:t>
            </a:r>
            <a:r>
              <a:rPr lang="en-US" altLang="ja-JP" dirty="0" err="1">
                <a:solidFill>
                  <a:srgbClr val="000000"/>
                </a:solidFill>
                <a:latin typeface="Consolas" panose="020B0609020204030204" pitchFamily="49" charset="0"/>
              </a:rPr>
              <a:t>buf</a:t>
            </a:r>
            <a:r>
              <a:rPr lang="en-US" altLang="ja-JP" dirty="0">
                <a:solidFill>
                  <a:srgbClr val="000000"/>
                </a:solidFill>
                <a:latin typeface="Consolas" panose="020B0609020204030204" pitchFamily="49" charset="0"/>
              </a:rPr>
              <a:t>[] = { </a:t>
            </a:r>
            <a:r>
              <a:rPr lang="en-US" altLang="ja-JP" dirty="0">
                <a:solidFill>
                  <a:srgbClr val="A31515"/>
                </a:solidFill>
                <a:latin typeface="Consolas" panose="020B0609020204030204" pitchFamily="49" charset="0"/>
              </a:rPr>
              <a:t>"dream"</a:t>
            </a:r>
            <a:r>
              <a:rPr lang="en-US" altLang="ja-JP" dirty="0">
                <a:solidFill>
                  <a:srgbClr val="000000"/>
                </a:solidFill>
                <a:latin typeface="Consolas" panose="020B0609020204030204" pitchFamily="49" charset="0"/>
              </a:rPr>
              <a:t>, </a:t>
            </a:r>
            <a:r>
              <a:rPr lang="en-US" altLang="ja-JP" dirty="0">
                <a:solidFill>
                  <a:srgbClr val="A31515"/>
                </a:solidFill>
                <a:latin typeface="Consolas" panose="020B0609020204030204" pitchFamily="49" charset="0"/>
              </a:rPr>
              <a:t>"dreamer"</a:t>
            </a:r>
            <a:r>
              <a:rPr lang="en-US" altLang="ja-JP" dirty="0">
                <a:solidFill>
                  <a:srgbClr val="000000"/>
                </a:solidFill>
                <a:latin typeface="Consolas" panose="020B0609020204030204" pitchFamily="49" charset="0"/>
              </a:rPr>
              <a:t>, </a:t>
            </a:r>
            <a:r>
              <a:rPr lang="en-US" altLang="ja-JP" dirty="0">
                <a:solidFill>
                  <a:srgbClr val="A31515"/>
                </a:solidFill>
                <a:latin typeface="Consolas" panose="020B0609020204030204" pitchFamily="49" charset="0"/>
              </a:rPr>
              <a:t>"erase"</a:t>
            </a:r>
            <a:r>
              <a:rPr lang="en-US" altLang="ja-JP" dirty="0">
                <a:solidFill>
                  <a:srgbClr val="000000"/>
                </a:solidFill>
                <a:latin typeface="Consolas" panose="020B0609020204030204" pitchFamily="49" charset="0"/>
              </a:rPr>
              <a:t>, </a:t>
            </a:r>
            <a:r>
              <a:rPr lang="en-US" altLang="ja-JP" dirty="0">
                <a:solidFill>
                  <a:srgbClr val="A31515"/>
                </a:solidFill>
                <a:latin typeface="Consolas" panose="020B0609020204030204" pitchFamily="49" charset="0"/>
              </a:rPr>
              <a:t>"eraser"</a:t>
            </a:r>
            <a:r>
              <a:rPr lang="en-US" altLang="ja-JP" dirty="0">
                <a:solidFill>
                  <a:srgbClr val="000000"/>
                </a:solidFill>
                <a:latin typeface="Consolas" panose="020B0609020204030204" pitchFamily="49" charset="0"/>
              </a:rPr>
              <a:t> };</a:t>
            </a:r>
          </a:p>
          <a:p>
            <a:pPr lvl="0"/>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S;</a:t>
            </a:r>
          </a:p>
          <a:p>
            <a:pPr lvl="0"/>
            <a:r>
              <a:rPr lang="en-US" altLang="ja-JP" dirty="0">
                <a:solidFill>
                  <a:srgbClr val="000000"/>
                </a:solidFill>
                <a:latin typeface="Consolas" panose="020B0609020204030204" pitchFamily="49" charset="0"/>
              </a:rPr>
              <a:t>  reverse(</a:t>
            </a:r>
            <a:r>
              <a:rPr lang="en-US" altLang="ja-JP" dirty="0" err="1">
                <a:solidFill>
                  <a:srgbClr val="000000"/>
                </a:solidFill>
                <a:latin typeface="Consolas" panose="020B0609020204030204" pitchFamily="49" charset="0"/>
              </a:rPr>
              <a:t>S.begin</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S.end</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a:solidFill>
                  <a:srgbClr val="09885A"/>
                </a:solidFill>
                <a:latin typeface="Consolas" panose="020B0609020204030204" pitchFamily="49" charset="0"/>
              </a:rPr>
              <a:t>4</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0"/>
            <a:r>
              <a:rPr lang="en-US" altLang="ja-JP" dirty="0">
                <a:solidFill>
                  <a:srgbClr val="000000"/>
                </a:solidFill>
                <a:latin typeface="Consolas" panose="020B0609020204030204" pitchFamily="49" charset="0"/>
              </a:rPr>
              <a:t>    reverse(</a:t>
            </a:r>
            <a:r>
              <a:rPr lang="en-US" altLang="ja-JP" dirty="0" err="1">
                <a:solidFill>
                  <a:srgbClr val="000000"/>
                </a:solidFill>
                <a:latin typeface="Consolas" panose="020B0609020204030204" pitchFamily="49" charset="0"/>
              </a:rPr>
              <a:t>buf</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].begin(), </a:t>
            </a:r>
            <a:r>
              <a:rPr lang="en-US" altLang="ja-JP" dirty="0" err="1">
                <a:solidFill>
                  <a:srgbClr val="000000"/>
                </a:solidFill>
                <a:latin typeface="Consolas" panose="020B0609020204030204" pitchFamily="49" charset="0"/>
              </a:rPr>
              <a:t>buf</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].end());</a:t>
            </a:r>
          </a:p>
          <a:p>
            <a:pPr lvl="0"/>
            <a:r>
              <a:rPr lang="en-US" altLang="ja-JP" dirty="0">
                <a:solidFill>
                  <a:srgbClr val="000000"/>
                </a:solidFill>
                <a:latin typeface="Consolas" panose="020B0609020204030204" pitchFamily="49" charset="0"/>
              </a:rPr>
              <a:t>  }</a:t>
            </a:r>
          </a:p>
        </p:txBody>
      </p:sp>
      <p:sp>
        <p:nvSpPr>
          <p:cNvPr id="3" name="正方形/長方形 2">
            <a:extLst>
              <a:ext uri="{FF2B5EF4-FFF2-40B4-BE49-F238E27FC236}">
                <a16:creationId xmlns:a16="http://schemas.microsoft.com/office/drawing/2014/main" id="{0BA6A02A-0B4A-478B-9BF4-F1D4914422B9}"/>
              </a:ext>
            </a:extLst>
          </p:cNvPr>
          <p:cNvSpPr/>
          <p:nvPr/>
        </p:nvSpPr>
        <p:spPr>
          <a:xfrm>
            <a:off x="6096000" y="1761350"/>
            <a:ext cx="6096000" cy="50783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lvl="0"/>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size = </a:t>
            </a:r>
            <a:r>
              <a:rPr lang="en-US" altLang="ja-JP" dirty="0" err="1">
                <a:solidFill>
                  <a:srgbClr val="000000"/>
                </a:solidFill>
                <a:latin typeface="Consolas" panose="020B0609020204030204" pitchFamily="49" charset="0"/>
              </a:rPr>
              <a:t>S.size</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size;) {</a:t>
            </a:r>
          </a:p>
          <a:p>
            <a:pPr lvl="0"/>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bool</a:t>
            </a:r>
            <a:r>
              <a:rPr lang="en-US" altLang="ja-JP" dirty="0">
                <a:solidFill>
                  <a:srgbClr val="000000"/>
                </a:solidFill>
                <a:latin typeface="Consolas" panose="020B0609020204030204" pitchFamily="49" charset="0"/>
              </a:rPr>
              <a:t> flag = </a:t>
            </a:r>
            <a:r>
              <a:rPr lang="en-US" altLang="ja-JP" dirty="0">
                <a:solidFill>
                  <a:srgbClr val="0000FF"/>
                </a:solidFill>
                <a:latin typeface="Consolas" panose="020B0609020204030204" pitchFamily="49" charset="0"/>
              </a:rPr>
              <a:t>true</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j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j &lt; </a:t>
            </a:r>
            <a:r>
              <a:rPr lang="en-US" altLang="ja-JP" dirty="0">
                <a:solidFill>
                  <a:srgbClr val="09885A"/>
                </a:solidFill>
                <a:latin typeface="Consolas" panose="020B0609020204030204" pitchFamily="49" charset="0"/>
              </a:rPr>
              <a:t>4</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j++</a:t>
            </a:r>
            <a:r>
              <a:rPr lang="en-US" altLang="ja-JP" dirty="0">
                <a:solidFill>
                  <a:srgbClr val="000000"/>
                </a:solidFill>
                <a:latin typeface="Consolas" panose="020B0609020204030204" pitchFamily="49" charset="0"/>
              </a:rPr>
              <a:t>) {</a:t>
            </a:r>
          </a:p>
          <a:p>
            <a:pPr lvl="0"/>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n = </a:t>
            </a:r>
            <a:r>
              <a:rPr lang="en-US" altLang="ja-JP" dirty="0" err="1">
                <a:solidFill>
                  <a:srgbClr val="000000"/>
                </a:solidFill>
                <a:latin typeface="Consolas" panose="020B0609020204030204" pitchFamily="49" charset="0"/>
              </a:rPr>
              <a:t>findOfString</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buf</a:t>
            </a:r>
            <a:r>
              <a:rPr lang="en-US" altLang="ja-JP" dirty="0">
                <a:solidFill>
                  <a:srgbClr val="000000"/>
                </a:solidFill>
                <a:latin typeface="Consolas" panose="020B0609020204030204" pitchFamily="49" charset="0"/>
              </a:rPr>
              <a:t>[j],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(n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p>
          <a:p>
            <a:pPr lvl="0"/>
            <a:r>
              <a:rPr lang="en-US" altLang="ja-JP" dirty="0">
                <a:solidFill>
                  <a:srgbClr val="000000"/>
                </a:solidFill>
                <a:latin typeface="Consolas" panose="020B0609020204030204" pitchFamily="49" charset="0"/>
              </a:rPr>
              <a:t>        flag = </a:t>
            </a:r>
            <a:r>
              <a:rPr lang="en-US" altLang="ja-JP" dirty="0">
                <a:solidFill>
                  <a:srgbClr val="0000FF"/>
                </a:solidFill>
                <a:latin typeface="Consolas" panose="020B0609020204030204" pitchFamily="49" charset="0"/>
              </a:rPr>
              <a:t>false</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n;</a:t>
            </a:r>
          </a:p>
          <a:p>
            <a:pPr lvl="0"/>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break</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      }</a:t>
            </a:r>
          </a:p>
          <a:p>
            <a:pPr lvl="0"/>
            <a:r>
              <a:rPr lang="en-US" altLang="ja-JP" dirty="0">
                <a:solidFill>
                  <a:srgbClr val="000000"/>
                </a:solidFill>
                <a:latin typeface="Consolas" panose="020B0609020204030204" pitchFamily="49" charset="0"/>
              </a:rPr>
              <a:t>    }</a:t>
            </a:r>
          </a:p>
          <a:p>
            <a:pPr lvl="0"/>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(flag){</a:t>
            </a:r>
          </a:p>
          <a:p>
            <a:pPr lvl="0"/>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"NO"</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    }</a:t>
            </a:r>
          </a:p>
          <a:p>
            <a:pPr lvl="0"/>
            <a:r>
              <a:rPr lang="en-US" altLang="ja-JP" dirty="0">
                <a:solidFill>
                  <a:srgbClr val="000000"/>
                </a:solidFill>
                <a:latin typeface="Consolas" panose="020B0609020204030204" pitchFamily="49" charset="0"/>
              </a:rPr>
              <a:t>  }</a:t>
            </a:r>
          </a:p>
          <a:p>
            <a:pPr lvl="0"/>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"YES"</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1207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34DBA-5C64-4F82-A648-490AEE94257B}"/>
              </a:ext>
            </a:extLst>
          </p:cNvPr>
          <p:cNvSpPr>
            <a:spLocks noGrp="1"/>
          </p:cNvSpPr>
          <p:nvPr>
            <p:ph type="title"/>
          </p:nvPr>
        </p:nvSpPr>
        <p:spPr/>
        <p:txBody>
          <a:bodyPr/>
          <a:lstStyle/>
          <a:p>
            <a:r>
              <a:rPr kumimoji="1" lang="ja-JP" altLang="en-US" dirty="0"/>
              <a:t>演習</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4740E0E8-6DE6-422C-BA2E-575D8F5F2B2B}"/>
              </a:ext>
            </a:extLst>
          </p:cNvPr>
          <p:cNvSpPr>
            <a:spLocks noGrp="1"/>
          </p:cNvSpPr>
          <p:nvPr>
            <p:ph idx="1"/>
          </p:nvPr>
        </p:nvSpPr>
        <p:spPr/>
        <p:txBody>
          <a:bodyPr/>
          <a:lstStyle/>
          <a:p>
            <a:r>
              <a:rPr lang="en-US" altLang="ja-JP" dirty="0"/>
              <a:t>ABC072 C</a:t>
            </a:r>
            <a:endParaRPr kumimoji="1" lang="en-US" altLang="ja-JP" dirty="0"/>
          </a:p>
          <a:p>
            <a:r>
              <a:rPr kumimoji="1" lang="en-US" altLang="ja-JP" dirty="0"/>
              <a:t>ABS</a:t>
            </a:r>
            <a:r>
              <a:rPr kumimoji="1" lang="ja-JP" altLang="en-US" dirty="0"/>
              <a:t>第</a:t>
            </a:r>
            <a:r>
              <a:rPr kumimoji="1" lang="en-US" altLang="ja-JP" dirty="0"/>
              <a:t>9</a:t>
            </a:r>
            <a:r>
              <a:rPr kumimoji="1" lang="ja-JP" altLang="en-US" dirty="0"/>
              <a:t>問目</a:t>
            </a:r>
            <a:r>
              <a:rPr kumimoji="1" lang="en-US" altLang="ja-JP" dirty="0"/>
              <a:t>:</a:t>
            </a:r>
            <a:r>
              <a:rPr kumimoji="1" lang="ja-JP" altLang="en-US" dirty="0"/>
              <a:t> </a:t>
            </a:r>
            <a:r>
              <a:rPr kumimoji="1" lang="en-US" altLang="ja-JP" dirty="0"/>
              <a:t>ABC049 C Daydream</a:t>
            </a:r>
          </a:p>
        </p:txBody>
      </p:sp>
    </p:spTree>
    <p:extLst>
      <p:ext uri="{BB962C8B-B14F-4D97-AF65-F5344CB8AC3E}">
        <p14:creationId xmlns:p14="http://schemas.microsoft.com/office/powerpoint/2010/main" val="218639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ADB0A-8C47-46DE-BE8B-658D52A73539}"/>
              </a:ext>
            </a:extLst>
          </p:cNvPr>
          <p:cNvSpPr>
            <a:spLocks noGrp="1"/>
          </p:cNvSpPr>
          <p:nvPr>
            <p:ph type="title"/>
          </p:nvPr>
        </p:nvSpPr>
        <p:spPr/>
        <p:txBody>
          <a:bodyPr/>
          <a:lstStyle/>
          <a:p>
            <a:r>
              <a:rPr kumimoji="1" lang="ja-JP" altLang="en-US" dirty="0"/>
              <a:t>演習</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67C97B27-B445-4307-A209-C6D007F906E4}"/>
              </a:ext>
            </a:extLst>
          </p:cNvPr>
          <p:cNvSpPr>
            <a:spLocks noGrp="1"/>
          </p:cNvSpPr>
          <p:nvPr>
            <p:ph idx="1"/>
          </p:nvPr>
        </p:nvSpPr>
        <p:spPr/>
        <p:txBody>
          <a:bodyPr/>
          <a:lstStyle/>
          <a:p>
            <a:r>
              <a:rPr kumimoji="1" lang="en-US" altLang="ja-JP" dirty="0"/>
              <a:t>ABS</a:t>
            </a:r>
            <a:r>
              <a:rPr kumimoji="1" lang="ja-JP" altLang="en-US" dirty="0" err="1"/>
              <a:t>の</a:t>
            </a:r>
            <a:r>
              <a:rPr lang="ja-JP" altLang="en-US" dirty="0" err="1"/>
              <a:t>第</a:t>
            </a:r>
            <a:r>
              <a:rPr lang="en-US" altLang="ja-JP" dirty="0"/>
              <a:t>10</a:t>
            </a:r>
            <a:r>
              <a:rPr lang="ja-JP" altLang="en-US" dirty="0"/>
              <a:t>問</a:t>
            </a:r>
            <a:r>
              <a:rPr lang="en-US" altLang="ja-JP" dirty="0"/>
              <a:t>: ABC086 C Traveling</a:t>
            </a:r>
          </a:p>
          <a:p>
            <a:r>
              <a:rPr kumimoji="1" lang="en-US" altLang="ja-JP"/>
              <a:t>ABC073 C</a:t>
            </a:r>
            <a:endParaRPr kumimoji="1" lang="en-US" altLang="ja-JP" dirty="0"/>
          </a:p>
        </p:txBody>
      </p:sp>
    </p:spTree>
    <p:extLst>
      <p:ext uri="{BB962C8B-B14F-4D97-AF65-F5344CB8AC3E}">
        <p14:creationId xmlns:p14="http://schemas.microsoft.com/office/powerpoint/2010/main" val="3100589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02959-B474-4A64-BF2C-9C5760E07644}"/>
              </a:ext>
            </a:extLst>
          </p:cNvPr>
          <p:cNvSpPr>
            <a:spLocks noGrp="1"/>
          </p:cNvSpPr>
          <p:nvPr>
            <p:ph type="title"/>
          </p:nvPr>
        </p:nvSpPr>
        <p:spPr/>
        <p:txBody>
          <a:bodyPr/>
          <a:lstStyle/>
          <a:p>
            <a:r>
              <a:rPr lang="en-US" altLang="ja-JP" dirty="0"/>
              <a:t>ABC086 B</a:t>
            </a:r>
            <a:endParaRPr kumimoji="1" lang="ja-JP" altLang="en-US" dirty="0"/>
          </a:p>
        </p:txBody>
      </p:sp>
      <p:sp>
        <p:nvSpPr>
          <p:cNvPr id="3" name="コンテンツ プレースホルダー 2">
            <a:extLst>
              <a:ext uri="{FF2B5EF4-FFF2-40B4-BE49-F238E27FC236}">
                <a16:creationId xmlns:a16="http://schemas.microsoft.com/office/drawing/2014/main" id="{83CBFE80-2BD8-4402-B1C2-DA6519D2A678}"/>
              </a:ext>
            </a:extLst>
          </p:cNvPr>
          <p:cNvSpPr>
            <a:spLocks noGrp="1"/>
          </p:cNvSpPr>
          <p:nvPr>
            <p:ph idx="1"/>
          </p:nvPr>
        </p:nvSpPr>
        <p:spPr/>
        <p:txBody>
          <a:bodyPr/>
          <a:lstStyle/>
          <a:p>
            <a:r>
              <a:rPr kumimoji="1" lang="ja-JP" altLang="en-US" dirty="0"/>
              <a:t>全ての地点を時間通りにいくことができるかどうかを判定する</a:t>
            </a:r>
            <a:endParaRPr kumimoji="1" lang="en-US" altLang="ja-JP" dirty="0"/>
          </a:p>
          <a:p>
            <a:r>
              <a:rPr lang="ja-JP" altLang="en-US" dirty="0"/>
              <a:t>まずは独立な小さな事象に着目する</a:t>
            </a:r>
            <a:endParaRPr lang="en-US" altLang="ja-JP" dirty="0"/>
          </a:p>
          <a:p>
            <a:pPr>
              <a:buFont typeface="Wingdings" panose="05000000000000000000" pitchFamily="2" charset="2"/>
              <a:buChar char="Ø"/>
            </a:pPr>
            <a:r>
              <a:rPr lang="en-US" altLang="ja-JP" dirty="0"/>
              <a:t>1</a:t>
            </a:r>
            <a:r>
              <a:rPr lang="ja-JP" altLang="en-US" dirty="0" err="1"/>
              <a:t>つの</a:t>
            </a:r>
            <a:r>
              <a:rPr lang="ja-JP" altLang="en-US" dirty="0"/>
              <a:t>地点に注目してみる</a:t>
            </a:r>
            <a:endParaRPr kumimoji="1" lang="ja-JP" altLang="en-US" dirty="0"/>
          </a:p>
        </p:txBody>
      </p:sp>
    </p:spTree>
    <p:extLst>
      <p:ext uri="{BB962C8B-B14F-4D97-AF65-F5344CB8AC3E}">
        <p14:creationId xmlns:p14="http://schemas.microsoft.com/office/powerpoint/2010/main" val="3811580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C6E1A-EA64-408A-BB83-6D0B2CDF2A92}"/>
              </a:ext>
            </a:extLst>
          </p:cNvPr>
          <p:cNvSpPr>
            <a:spLocks noGrp="1"/>
          </p:cNvSpPr>
          <p:nvPr>
            <p:ph type="title"/>
          </p:nvPr>
        </p:nvSpPr>
        <p:spPr/>
        <p:txBody>
          <a:bodyPr/>
          <a:lstStyle/>
          <a:p>
            <a:r>
              <a:rPr kumimoji="1" lang="en-US" altLang="ja-JP" dirty="0"/>
              <a:t>ABC086 B</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9EE82DD-374E-4479-B91C-78555956D5AE}"/>
                  </a:ext>
                </a:extLst>
              </p:cNvPr>
              <p:cNvSpPr>
                <a:spLocks noGrp="1"/>
              </p:cNvSpPr>
              <p:nvPr>
                <p:ph idx="1"/>
              </p:nvPr>
            </p:nvSpPr>
            <p:spPr/>
            <p:txBody>
              <a:bodyPr/>
              <a:lstStyle/>
              <a:p>
                <a:pPr marL="0" indent="0">
                  <a:buNone/>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が可能な条件</a:t>
                </a:r>
                <a:endParaRPr kumimoji="1"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𝑑𝑖𝑠𝑡</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oMath>
                    <m:oMath xmlns:m="http://schemas.openxmlformats.org/officeDocument/2006/math">
                      <m:r>
                        <a:rPr lang="en-US" altLang="ja-JP" b="0" i="1" smtClean="0">
                          <a:latin typeface="Cambria Math" panose="02040503050406030204" pitchFamily="18" charset="0"/>
                        </a:rPr>
                        <m:t>𝑑𝑡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𝑖</m:t>
                          </m:r>
                        </m:sub>
                      </m:sSub>
                    </m:oMath>
                  </m:oMathPara>
                </a14:m>
                <a:endParaRPr lang="en-US" altLang="ja-JP" dirty="0"/>
              </a:p>
              <a:p>
                <a:pPr marL="0" indent="0">
                  <a:buNone/>
                </a:pPr>
                <a:r>
                  <a:rPr lang="ja-JP" altLang="en-US" dirty="0"/>
                  <a:t>と置くと</a:t>
                </a:r>
                <a:r>
                  <a:rPr lang="en-US" altLang="ja-JP" dirty="0"/>
                  <a:t>,</a:t>
                </a:r>
              </a:p>
              <a:p>
                <a:pPr marL="0" indent="0">
                  <a:buNone/>
                </a:pPr>
                <a:r>
                  <a:rPr lang="ja-JP" altLang="en-US" dirty="0"/>
                  <a:t>少なくとも</a:t>
                </a:r>
                <a14:m>
                  <m:oMath xmlns:m="http://schemas.openxmlformats.org/officeDocument/2006/math">
                    <m:r>
                      <a:rPr lang="en-US" altLang="ja-JP" b="0" i="1" smtClean="0">
                        <a:latin typeface="Cambria Math" panose="02040503050406030204" pitchFamily="18" charset="0"/>
                      </a:rPr>
                      <m:t>𝑑𝑖𝑠𝑡</m:t>
                    </m:r>
                    <m:r>
                      <a:rPr lang="en-US" altLang="ja-JP" b="0" i="1" smtClean="0">
                        <a:latin typeface="Cambria Math" panose="02040503050406030204" pitchFamily="18" charset="0"/>
                      </a:rPr>
                      <m:t>≤</m:t>
                    </m:r>
                    <m:r>
                      <a:rPr lang="en-US" altLang="ja-JP" b="0" i="1" smtClean="0">
                        <a:latin typeface="Cambria Math" panose="02040503050406030204" pitchFamily="18" charset="0"/>
                      </a:rPr>
                      <m:t>𝑑𝑡</m:t>
                    </m:r>
                  </m:oMath>
                </a14:m>
                <a:r>
                  <a:rPr lang="ja-JP" altLang="en-US" dirty="0"/>
                  <a:t>は絶対に成り立たなくてはいけない</a:t>
                </a:r>
                <a:endParaRPr lang="en-US" altLang="ja-JP" dirty="0"/>
              </a:p>
              <a:p>
                <a:pPr marL="0" indent="0">
                  <a:buNone/>
                </a:pPr>
                <a:r>
                  <a:rPr lang="en-US" altLang="ja-JP" sz="2400" dirty="0"/>
                  <a:t>※</a:t>
                </a:r>
                <a:r>
                  <a:rPr lang="en-US" altLang="ja-JP" sz="2400" dirty="0" err="1"/>
                  <a:t>dist</a:t>
                </a:r>
                <a:r>
                  <a:rPr lang="ja-JP" altLang="en-US" sz="2400" dirty="0" err="1"/>
                  <a:t>のような</a:t>
                </a:r>
                <a:r>
                  <a:rPr lang="ja-JP" altLang="en-US" sz="2400" dirty="0"/>
                  <a:t>距離を「マンハッタン距離」という</a:t>
                </a:r>
                <a:r>
                  <a:rPr lang="en-US" altLang="ja-JP" sz="2400" dirty="0"/>
                  <a:t>.</a:t>
                </a:r>
                <a:r>
                  <a:rPr lang="ja-JP" altLang="en-US" sz="2400" dirty="0"/>
                  <a:t>格子上しか動くことができない場合の距離</a:t>
                </a:r>
                <a:r>
                  <a:rPr lang="en-US" altLang="ja-JP" sz="2400" dirty="0"/>
                  <a:t>.</a:t>
                </a:r>
                <a:r>
                  <a:rPr lang="ja-JP" altLang="en-US" sz="2400" dirty="0"/>
                  <a:t>一般の距離と同じ数学的性質を持つことが知られている</a:t>
                </a:r>
                <a:r>
                  <a:rPr lang="en-US" altLang="ja-JP" sz="2400" dirty="0"/>
                  <a:t>(</a:t>
                </a:r>
                <a:r>
                  <a:rPr lang="ja-JP" altLang="en-US" sz="2400" dirty="0"/>
                  <a:t>三角不等式が成り立つ</a:t>
                </a:r>
                <a:r>
                  <a:rPr lang="en-US" altLang="ja-JP" sz="2400" dirty="0"/>
                  <a:t>,</a:t>
                </a:r>
                <a:r>
                  <a:rPr lang="ja-JP" altLang="en-US" sz="2400" dirty="0"/>
                  <a:t>など</a:t>
                </a:r>
                <a:r>
                  <a:rPr lang="en-US" altLang="ja-JP" sz="2400" dirty="0"/>
                  <a:t>)</a:t>
                </a:r>
              </a:p>
            </p:txBody>
          </p:sp>
        </mc:Choice>
        <mc:Fallback xmlns="">
          <p:sp>
            <p:nvSpPr>
              <p:cNvPr id="3" name="コンテンツ プレースホルダー 2">
                <a:extLst>
                  <a:ext uri="{FF2B5EF4-FFF2-40B4-BE49-F238E27FC236}">
                    <a16:creationId xmlns:a16="http://schemas.microsoft.com/office/drawing/2014/main" id="{B9EE82DD-374E-4479-B91C-78555956D5A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701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6267FBBB-4D5C-4ABF-A262-A7F1DA86FBF7}"/>
              </a:ext>
            </a:extLst>
          </p:cNvPr>
          <p:cNvGraphicFramePr>
            <a:graphicFrameLocks noGrp="1"/>
          </p:cNvGraphicFramePr>
          <p:nvPr>
            <p:ph idx="1"/>
            <p:extLst>
              <p:ext uri="{D42A27DB-BD31-4B8C-83A1-F6EECF244321}">
                <p14:modId xmlns:p14="http://schemas.microsoft.com/office/powerpoint/2010/main" val="641527050"/>
              </p:ext>
            </p:extLst>
          </p:nvPr>
        </p:nvGraphicFramePr>
        <p:xfrm>
          <a:off x="696000" y="1001166"/>
          <a:ext cx="10800000" cy="540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843724881"/>
                    </a:ext>
                  </a:extLst>
                </a:gridCol>
                <a:gridCol w="1080000">
                  <a:extLst>
                    <a:ext uri="{9D8B030D-6E8A-4147-A177-3AD203B41FA5}">
                      <a16:colId xmlns:a16="http://schemas.microsoft.com/office/drawing/2014/main" val="2365575747"/>
                    </a:ext>
                  </a:extLst>
                </a:gridCol>
                <a:gridCol w="1080000">
                  <a:extLst>
                    <a:ext uri="{9D8B030D-6E8A-4147-A177-3AD203B41FA5}">
                      <a16:colId xmlns:a16="http://schemas.microsoft.com/office/drawing/2014/main" val="3372241961"/>
                    </a:ext>
                  </a:extLst>
                </a:gridCol>
                <a:gridCol w="1080000">
                  <a:extLst>
                    <a:ext uri="{9D8B030D-6E8A-4147-A177-3AD203B41FA5}">
                      <a16:colId xmlns:a16="http://schemas.microsoft.com/office/drawing/2014/main" val="2613256925"/>
                    </a:ext>
                  </a:extLst>
                </a:gridCol>
                <a:gridCol w="1080000">
                  <a:extLst>
                    <a:ext uri="{9D8B030D-6E8A-4147-A177-3AD203B41FA5}">
                      <a16:colId xmlns:a16="http://schemas.microsoft.com/office/drawing/2014/main" val="3373596754"/>
                    </a:ext>
                  </a:extLst>
                </a:gridCol>
                <a:gridCol w="1080000">
                  <a:extLst>
                    <a:ext uri="{9D8B030D-6E8A-4147-A177-3AD203B41FA5}">
                      <a16:colId xmlns:a16="http://schemas.microsoft.com/office/drawing/2014/main" val="2303678506"/>
                    </a:ext>
                  </a:extLst>
                </a:gridCol>
                <a:gridCol w="1080000">
                  <a:extLst>
                    <a:ext uri="{9D8B030D-6E8A-4147-A177-3AD203B41FA5}">
                      <a16:colId xmlns:a16="http://schemas.microsoft.com/office/drawing/2014/main" val="3399657611"/>
                    </a:ext>
                  </a:extLst>
                </a:gridCol>
                <a:gridCol w="1080000">
                  <a:extLst>
                    <a:ext uri="{9D8B030D-6E8A-4147-A177-3AD203B41FA5}">
                      <a16:colId xmlns:a16="http://schemas.microsoft.com/office/drawing/2014/main" val="3225947051"/>
                    </a:ext>
                  </a:extLst>
                </a:gridCol>
                <a:gridCol w="1080000">
                  <a:extLst>
                    <a:ext uri="{9D8B030D-6E8A-4147-A177-3AD203B41FA5}">
                      <a16:colId xmlns:a16="http://schemas.microsoft.com/office/drawing/2014/main" val="3046287180"/>
                    </a:ext>
                  </a:extLst>
                </a:gridCol>
                <a:gridCol w="1080000">
                  <a:extLst>
                    <a:ext uri="{9D8B030D-6E8A-4147-A177-3AD203B41FA5}">
                      <a16:colId xmlns:a16="http://schemas.microsoft.com/office/drawing/2014/main" val="556264160"/>
                    </a:ext>
                  </a:extLst>
                </a:gridCol>
              </a:tblGrid>
              <a:tr h="1080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7027434"/>
                  </a:ext>
                </a:extLst>
              </a:tr>
              <a:tr h="108000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1174774"/>
                  </a:ext>
                </a:extLst>
              </a:tr>
              <a:tr h="108000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74296752"/>
                  </a:ext>
                </a:extLst>
              </a:tr>
              <a:tr h="108000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888158615"/>
                  </a:ext>
                </a:extLst>
              </a:tr>
              <a:tr h="108000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03795188"/>
                  </a:ext>
                </a:extLst>
              </a:tr>
            </a:tbl>
          </a:graphicData>
        </a:graphic>
      </p:graphicFrame>
      <p:sp>
        <p:nvSpPr>
          <p:cNvPr id="7" name="楕円 6">
            <a:extLst>
              <a:ext uri="{FF2B5EF4-FFF2-40B4-BE49-F238E27FC236}">
                <a16:creationId xmlns:a16="http://schemas.microsoft.com/office/drawing/2014/main" id="{67156E92-B79F-468D-BDE1-5EA0DE4B979C}"/>
              </a:ext>
            </a:extLst>
          </p:cNvPr>
          <p:cNvSpPr/>
          <p:nvPr/>
        </p:nvSpPr>
        <p:spPr>
          <a:xfrm>
            <a:off x="2715093" y="5197838"/>
            <a:ext cx="258580" cy="2623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5B12B49C-6719-4812-A7E7-DD4AB29C4B24}"/>
              </a:ext>
            </a:extLst>
          </p:cNvPr>
          <p:cNvSpPr/>
          <p:nvPr/>
        </p:nvSpPr>
        <p:spPr>
          <a:xfrm>
            <a:off x="2844384" y="5584019"/>
            <a:ext cx="6524468" cy="4122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2D49F15-7958-4D3D-8F17-02A28D39C935}"/>
              </a:ext>
            </a:extLst>
          </p:cNvPr>
          <p:cNvSpPr/>
          <p:nvPr/>
        </p:nvSpPr>
        <p:spPr>
          <a:xfrm rot="16200000">
            <a:off x="8117603" y="3446916"/>
            <a:ext cx="3247010" cy="5171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C9071903-DD35-418C-B273-BA27D54F7C89}"/>
                  </a:ext>
                </a:extLst>
              </p:cNvPr>
              <p:cNvSpPr/>
              <p:nvPr/>
            </p:nvSpPr>
            <p:spPr>
              <a:xfrm>
                <a:off x="1989181" y="4400147"/>
                <a:ext cx="1710405"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𝑡</m:t>
                          </m:r>
                        </m:e>
                        <m:sub>
                          <m:r>
                            <a:rPr lang="en-US" altLang="ja-JP" sz="2800" i="1">
                              <a:solidFill>
                                <a:prstClr val="black"/>
                              </a:solidFill>
                              <a:latin typeface="Cambria Math" panose="02040503050406030204" pitchFamily="18" charset="0"/>
                            </a:rPr>
                            <m:t>𝑖</m:t>
                          </m:r>
                        </m:sub>
                      </m:sSub>
                      <m:r>
                        <a:rPr lang="en-US" altLang="ja-JP" sz="2800" i="1">
                          <a:solidFill>
                            <a:prstClr val="black"/>
                          </a:solidFill>
                          <a:latin typeface="Cambria Math" panose="02040503050406030204" pitchFamily="18" charset="0"/>
                        </a:rPr>
                        <m:t>, </m:t>
                      </m:r>
                      <m:d>
                        <m:dPr>
                          <m:ctrlPr>
                            <a:rPr lang="en-US" altLang="ja-JP" sz="2800" i="1">
                              <a:solidFill>
                                <a:prstClr val="black"/>
                              </a:solidFill>
                              <a:latin typeface="Cambria Math" panose="02040503050406030204" pitchFamily="18" charset="0"/>
                            </a:rPr>
                          </m:ctrlPr>
                        </m:dPr>
                        <m:e>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𝑥</m:t>
                              </m:r>
                            </m:e>
                            <m:sub>
                              <m:r>
                                <a:rPr lang="en-US" altLang="ja-JP" sz="2800" i="1">
                                  <a:solidFill>
                                    <a:prstClr val="black"/>
                                  </a:solidFill>
                                  <a:latin typeface="Cambria Math" panose="02040503050406030204" pitchFamily="18" charset="0"/>
                                </a:rPr>
                                <m:t>𝑖</m:t>
                              </m:r>
                            </m:sub>
                          </m:sSub>
                          <m:r>
                            <a:rPr lang="en-US" altLang="ja-JP" sz="2800" i="1">
                              <a:solidFill>
                                <a:prstClr val="black"/>
                              </a:solidFill>
                              <a:latin typeface="Cambria Math" panose="02040503050406030204" pitchFamily="18" charset="0"/>
                            </a:rPr>
                            <m:t>, </m:t>
                          </m:r>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𝑦</m:t>
                              </m:r>
                            </m:e>
                            <m:sub>
                              <m:r>
                                <a:rPr lang="en-US" altLang="ja-JP" sz="2800" i="1">
                                  <a:solidFill>
                                    <a:prstClr val="black"/>
                                  </a:solidFill>
                                  <a:latin typeface="Cambria Math" panose="02040503050406030204" pitchFamily="18" charset="0"/>
                                </a:rPr>
                                <m:t>𝑖</m:t>
                              </m:r>
                            </m:sub>
                          </m:sSub>
                        </m:e>
                      </m:d>
                    </m:oMath>
                  </m:oMathPara>
                </a14:m>
                <a:endParaRPr lang="ja-JP" altLang="en-US" dirty="0"/>
              </a:p>
            </p:txBody>
          </p:sp>
        </mc:Choice>
        <mc:Fallback xmlns="">
          <p:sp>
            <p:nvSpPr>
              <p:cNvPr id="11" name="正方形/長方形 10">
                <a:extLst>
                  <a:ext uri="{FF2B5EF4-FFF2-40B4-BE49-F238E27FC236}">
                    <a16:creationId xmlns:a16="http://schemas.microsoft.com/office/drawing/2014/main" id="{C9071903-DD35-418C-B273-BA27D54F7C89}"/>
                  </a:ext>
                </a:extLst>
              </p:cNvPr>
              <p:cNvSpPr>
                <a:spLocks noRot="1" noChangeAspect="1" noMove="1" noResize="1" noEditPoints="1" noAdjustHandles="1" noChangeArrowheads="1" noChangeShapeType="1" noTextEdit="1"/>
              </p:cNvSpPr>
              <p:nvPr/>
            </p:nvSpPr>
            <p:spPr>
              <a:xfrm>
                <a:off x="1989181" y="4400147"/>
                <a:ext cx="1710405"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4E54D18A-6E9C-4269-A362-F6E90EF42018}"/>
                  </a:ext>
                </a:extLst>
              </p:cNvPr>
              <p:cNvSpPr/>
              <p:nvPr/>
            </p:nvSpPr>
            <p:spPr>
              <a:xfrm>
                <a:off x="7132090" y="1216459"/>
                <a:ext cx="2739661"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𝑡</m:t>
                          </m:r>
                        </m:e>
                        <m:sub>
                          <m:r>
                            <a:rPr lang="en-US" altLang="ja-JP" sz="2800" i="1">
                              <a:solidFill>
                                <a:prstClr val="black"/>
                              </a:solidFill>
                              <a:latin typeface="Cambria Math" panose="02040503050406030204" pitchFamily="18" charset="0"/>
                            </a:rPr>
                            <m:t>𝑖</m:t>
                          </m:r>
                          <m:r>
                            <a:rPr lang="en-US" altLang="ja-JP" sz="2800" i="1">
                              <a:solidFill>
                                <a:prstClr val="black"/>
                              </a:solidFill>
                              <a:latin typeface="Cambria Math" panose="02040503050406030204" pitchFamily="18" charset="0"/>
                            </a:rPr>
                            <m:t>+1</m:t>
                          </m:r>
                        </m:sub>
                      </m:sSub>
                      <m:r>
                        <a:rPr lang="en-US" altLang="ja-JP" sz="2800" i="1">
                          <a:solidFill>
                            <a:prstClr val="black"/>
                          </a:solidFill>
                          <a:latin typeface="Cambria Math" panose="02040503050406030204" pitchFamily="18" charset="0"/>
                        </a:rPr>
                        <m:t>, (</m:t>
                      </m:r>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𝑥</m:t>
                          </m:r>
                        </m:e>
                        <m:sub>
                          <m:r>
                            <a:rPr lang="en-US" altLang="ja-JP" sz="2800" i="1">
                              <a:solidFill>
                                <a:prstClr val="black"/>
                              </a:solidFill>
                              <a:latin typeface="Cambria Math" panose="02040503050406030204" pitchFamily="18" charset="0"/>
                            </a:rPr>
                            <m:t>𝑖</m:t>
                          </m:r>
                          <m:r>
                            <a:rPr lang="en-US" altLang="ja-JP" sz="2800" i="1">
                              <a:solidFill>
                                <a:prstClr val="black"/>
                              </a:solidFill>
                              <a:latin typeface="Cambria Math" panose="02040503050406030204" pitchFamily="18" charset="0"/>
                            </a:rPr>
                            <m:t>+1</m:t>
                          </m:r>
                        </m:sub>
                      </m:sSub>
                      <m:r>
                        <a:rPr lang="en-US" altLang="ja-JP" sz="2800" i="1">
                          <a:solidFill>
                            <a:prstClr val="black"/>
                          </a:solidFill>
                          <a:latin typeface="Cambria Math" panose="02040503050406030204" pitchFamily="18" charset="0"/>
                        </a:rPr>
                        <m:t>, </m:t>
                      </m:r>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𝑦</m:t>
                          </m:r>
                        </m:e>
                        <m:sub>
                          <m:r>
                            <a:rPr lang="en-US" altLang="ja-JP" sz="2800" i="1">
                              <a:solidFill>
                                <a:prstClr val="black"/>
                              </a:solidFill>
                              <a:latin typeface="Cambria Math" panose="02040503050406030204" pitchFamily="18" charset="0"/>
                            </a:rPr>
                            <m:t>𝑖</m:t>
                          </m:r>
                          <m:r>
                            <a:rPr lang="en-US" altLang="ja-JP" sz="2800" i="1">
                              <a:solidFill>
                                <a:prstClr val="black"/>
                              </a:solidFill>
                              <a:latin typeface="Cambria Math" panose="02040503050406030204" pitchFamily="18" charset="0"/>
                            </a:rPr>
                            <m:t>+1</m:t>
                          </m:r>
                        </m:sub>
                      </m:sSub>
                      <m:r>
                        <a:rPr lang="en-US" altLang="ja-JP" sz="2800" i="1">
                          <a:solidFill>
                            <a:prstClr val="black"/>
                          </a:solidFill>
                          <a:latin typeface="Cambria Math" panose="02040503050406030204" pitchFamily="18" charset="0"/>
                        </a:rPr>
                        <m:t>)</m:t>
                      </m:r>
                    </m:oMath>
                  </m:oMathPara>
                </a14:m>
                <a:endParaRPr lang="ja-JP" altLang="en-US" dirty="0"/>
              </a:p>
            </p:txBody>
          </p:sp>
        </mc:Choice>
        <mc:Fallback xmlns="">
          <p:sp>
            <p:nvSpPr>
              <p:cNvPr id="12" name="正方形/長方形 11">
                <a:extLst>
                  <a:ext uri="{FF2B5EF4-FFF2-40B4-BE49-F238E27FC236}">
                    <a16:creationId xmlns:a16="http://schemas.microsoft.com/office/drawing/2014/main" id="{4E54D18A-6E9C-4269-A362-F6E90EF42018}"/>
                  </a:ext>
                </a:extLst>
              </p:cNvPr>
              <p:cNvSpPr>
                <a:spLocks noRot="1" noChangeAspect="1" noMove="1" noResize="1" noEditPoints="1" noAdjustHandles="1" noChangeArrowheads="1" noChangeShapeType="1" noTextEdit="1"/>
              </p:cNvSpPr>
              <p:nvPr/>
            </p:nvSpPr>
            <p:spPr>
              <a:xfrm>
                <a:off x="7132090" y="1216459"/>
                <a:ext cx="2739661" cy="523220"/>
              </a:xfrm>
              <a:prstGeom prst="rect">
                <a:avLst/>
              </a:prstGeom>
              <a:blipFill>
                <a:blip r:embed="rId3"/>
                <a:stretch>
                  <a:fillRect/>
                </a:stretch>
              </a:blipFill>
            </p:spPr>
            <p:txBody>
              <a:bodyPr/>
              <a:lstStyle/>
              <a:p>
                <a:r>
                  <a:rPr lang="ja-JP" altLang="en-US">
                    <a:noFill/>
                  </a:rPr>
                  <a:t> </a:t>
                </a:r>
              </a:p>
            </p:txBody>
          </p:sp>
        </mc:Fallback>
      </mc:AlternateContent>
      <p:sp>
        <p:nvSpPr>
          <p:cNvPr id="13" name="楕円 12">
            <a:extLst>
              <a:ext uri="{FF2B5EF4-FFF2-40B4-BE49-F238E27FC236}">
                <a16:creationId xmlns:a16="http://schemas.microsoft.com/office/drawing/2014/main" id="{8E6C5814-B67E-4095-8C4F-D768D817590A}"/>
              </a:ext>
            </a:extLst>
          </p:cNvPr>
          <p:cNvSpPr/>
          <p:nvPr/>
        </p:nvSpPr>
        <p:spPr>
          <a:xfrm>
            <a:off x="9223947" y="1954972"/>
            <a:ext cx="258580" cy="2623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5C28B47C-54EB-439F-B6F6-F0853F6450DA}"/>
                  </a:ext>
                </a:extLst>
              </p:cNvPr>
              <p:cNvSpPr/>
              <p:nvPr/>
            </p:nvSpPr>
            <p:spPr>
              <a:xfrm>
                <a:off x="4858914" y="5528523"/>
                <a:ext cx="1889555"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a:solidFill>
                                <a:prstClr val="black"/>
                              </a:solidFill>
                              <a:latin typeface="Cambria Math" panose="02040503050406030204" pitchFamily="18" charset="0"/>
                            </a:rPr>
                          </m:ctrlPr>
                        </m:dPr>
                        <m:e>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𝑥</m:t>
                              </m:r>
                            </m:e>
                            <m:sub>
                              <m:r>
                                <a:rPr lang="en-US" altLang="ja-JP" sz="2800" i="1">
                                  <a:solidFill>
                                    <a:prstClr val="black"/>
                                  </a:solidFill>
                                  <a:latin typeface="Cambria Math" panose="02040503050406030204" pitchFamily="18" charset="0"/>
                                </a:rPr>
                                <m:t>𝑖</m:t>
                              </m:r>
                              <m:r>
                                <a:rPr lang="en-US" altLang="ja-JP" sz="2800" i="1">
                                  <a:solidFill>
                                    <a:prstClr val="black"/>
                                  </a:solidFill>
                                  <a:latin typeface="Cambria Math" panose="02040503050406030204" pitchFamily="18" charset="0"/>
                                </a:rPr>
                                <m:t>+1</m:t>
                              </m:r>
                            </m:sub>
                          </m:sSub>
                          <m:r>
                            <a:rPr lang="en-US" altLang="ja-JP" sz="2800" i="1">
                              <a:solidFill>
                                <a:prstClr val="black"/>
                              </a:solidFill>
                              <a:latin typeface="Cambria Math" panose="02040503050406030204" pitchFamily="18" charset="0"/>
                            </a:rPr>
                            <m:t>−</m:t>
                          </m:r>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𝑥</m:t>
                              </m:r>
                            </m:e>
                            <m:sub>
                              <m:r>
                                <a:rPr lang="en-US" altLang="ja-JP" sz="2800" i="1">
                                  <a:solidFill>
                                    <a:prstClr val="black"/>
                                  </a:solidFill>
                                  <a:latin typeface="Cambria Math" panose="02040503050406030204" pitchFamily="18" charset="0"/>
                                </a:rPr>
                                <m:t>𝑖</m:t>
                              </m:r>
                            </m:sub>
                          </m:sSub>
                        </m:e>
                      </m:d>
                    </m:oMath>
                  </m:oMathPara>
                </a14:m>
                <a:endParaRPr lang="ja-JP" altLang="en-US" dirty="0"/>
              </a:p>
            </p:txBody>
          </p:sp>
        </mc:Choice>
        <mc:Fallback xmlns="">
          <p:sp>
            <p:nvSpPr>
              <p:cNvPr id="14" name="正方形/長方形 13">
                <a:extLst>
                  <a:ext uri="{FF2B5EF4-FFF2-40B4-BE49-F238E27FC236}">
                    <a16:creationId xmlns:a16="http://schemas.microsoft.com/office/drawing/2014/main" id="{5C28B47C-54EB-439F-B6F6-F0853F6450DA}"/>
                  </a:ext>
                </a:extLst>
              </p:cNvPr>
              <p:cNvSpPr>
                <a:spLocks noRot="1" noChangeAspect="1" noMove="1" noResize="1" noEditPoints="1" noAdjustHandles="1" noChangeArrowheads="1" noChangeShapeType="1" noTextEdit="1"/>
              </p:cNvSpPr>
              <p:nvPr/>
            </p:nvSpPr>
            <p:spPr>
              <a:xfrm>
                <a:off x="4858914" y="5528523"/>
                <a:ext cx="1889555"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18F218D8-A1DC-478D-BB0C-E449C37D10F1}"/>
                  </a:ext>
                </a:extLst>
              </p:cNvPr>
              <p:cNvSpPr/>
              <p:nvPr/>
            </p:nvSpPr>
            <p:spPr>
              <a:xfrm>
                <a:off x="8739121" y="3298125"/>
                <a:ext cx="1894045" cy="52322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a:solidFill>
                                <a:prstClr val="black"/>
                              </a:solidFill>
                              <a:latin typeface="Cambria Math" panose="02040503050406030204" pitchFamily="18" charset="0"/>
                            </a:rPr>
                          </m:ctrlPr>
                        </m:dPr>
                        <m:e>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𝑦</m:t>
                              </m:r>
                            </m:e>
                            <m:sub>
                              <m:r>
                                <a:rPr lang="en-US" altLang="ja-JP" sz="2800" i="1">
                                  <a:solidFill>
                                    <a:prstClr val="black"/>
                                  </a:solidFill>
                                  <a:latin typeface="Cambria Math" panose="02040503050406030204" pitchFamily="18" charset="0"/>
                                </a:rPr>
                                <m:t>𝑖</m:t>
                              </m:r>
                              <m:r>
                                <a:rPr lang="en-US" altLang="ja-JP" sz="2800" i="1">
                                  <a:solidFill>
                                    <a:prstClr val="black"/>
                                  </a:solidFill>
                                  <a:latin typeface="Cambria Math" panose="02040503050406030204" pitchFamily="18" charset="0"/>
                                </a:rPr>
                                <m:t>+1</m:t>
                              </m:r>
                            </m:sub>
                          </m:sSub>
                          <m:r>
                            <a:rPr lang="en-US" altLang="ja-JP" sz="2800" i="1">
                              <a:solidFill>
                                <a:prstClr val="black"/>
                              </a:solidFill>
                              <a:latin typeface="Cambria Math" panose="02040503050406030204" pitchFamily="18" charset="0"/>
                            </a:rPr>
                            <m:t>−</m:t>
                          </m:r>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𝑦</m:t>
                              </m:r>
                            </m:e>
                            <m:sub>
                              <m:r>
                                <a:rPr lang="en-US" altLang="ja-JP" sz="2800" i="1">
                                  <a:solidFill>
                                    <a:prstClr val="black"/>
                                  </a:solidFill>
                                  <a:latin typeface="Cambria Math" panose="02040503050406030204" pitchFamily="18" charset="0"/>
                                </a:rPr>
                                <m:t>𝑖</m:t>
                              </m:r>
                            </m:sub>
                          </m:sSub>
                        </m:e>
                      </m:d>
                    </m:oMath>
                  </m:oMathPara>
                </a14:m>
                <a:endParaRPr lang="ja-JP" altLang="en-US" dirty="0"/>
              </a:p>
            </p:txBody>
          </p:sp>
        </mc:Choice>
        <mc:Fallback xmlns="">
          <p:sp>
            <p:nvSpPr>
              <p:cNvPr id="15" name="正方形/長方形 14">
                <a:extLst>
                  <a:ext uri="{FF2B5EF4-FFF2-40B4-BE49-F238E27FC236}">
                    <a16:creationId xmlns:a16="http://schemas.microsoft.com/office/drawing/2014/main" id="{18F218D8-A1DC-478D-BB0C-E449C37D10F1}"/>
                  </a:ext>
                </a:extLst>
              </p:cNvPr>
              <p:cNvSpPr>
                <a:spLocks noRot="1" noChangeAspect="1" noMove="1" noResize="1" noEditPoints="1" noAdjustHandles="1" noChangeArrowheads="1" noChangeShapeType="1" noTextEdit="1"/>
              </p:cNvSpPr>
              <p:nvPr/>
            </p:nvSpPr>
            <p:spPr>
              <a:xfrm>
                <a:off x="8739121" y="3298125"/>
                <a:ext cx="1894045" cy="523220"/>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43674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05EDC-768C-4C7A-986E-3FD5094916E6}"/>
              </a:ext>
            </a:extLst>
          </p:cNvPr>
          <p:cNvSpPr>
            <a:spLocks noGrp="1"/>
          </p:cNvSpPr>
          <p:nvPr>
            <p:ph type="title"/>
          </p:nvPr>
        </p:nvSpPr>
        <p:spPr/>
        <p:txBody>
          <a:bodyPr/>
          <a:lstStyle/>
          <a:p>
            <a:r>
              <a:rPr kumimoji="1" lang="en-US" altLang="ja-JP" dirty="0"/>
              <a:t>ABC086 B</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7EC52DD-842C-47CF-86C7-1D57793B1FDA}"/>
                  </a:ext>
                </a:extLst>
              </p:cNvPr>
              <p:cNvSpPr>
                <a:spLocks noGrp="1"/>
              </p:cNvSpPr>
              <p:nvPr>
                <p:ph idx="1"/>
              </p:nvPr>
            </p:nvSpPr>
            <p:spPr/>
            <p:txBody>
              <a:bodyPr/>
              <a:lstStyle/>
              <a:p>
                <a14:m>
                  <m:oMath xmlns:m="http://schemas.openxmlformats.org/officeDocument/2006/math">
                    <m:r>
                      <a:rPr lang="en-US" altLang="ja-JP" i="1" smtClean="0">
                        <a:solidFill>
                          <a:prstClr val="black"/>
                        </a:solidFill>
                        <a:latin typeface="Cambria Math" panose="02040503050406030204" pitchFamily="18" charset="0"/>
                      </a:rPr>
                      <m:t>𝑑𝑖𝑠𝑡</m:t>
                    </m:r>
                    <m:r>
                      <a:rPr lang="en-US" altLang="ja-JP" i="1" smtClean="0">
                        <a:solidFill>
                          <a:prstClr val="black"/>
                        </a:solidFill>
                        <a:latin typeface="Cambria Math" panose="02040503050406030204" pitchFamily="18" charset="0"/>
                      </a:rPr>
                      <m:t>≤</m:t>
                    </m:r>
                    <m:r>
                      <a:rPr lang="en-US" altLang="ja-JP" i="1" smtClean="0">
                        <a:solidFill>
                          <a:prstClr val="black"/>
                        </a:solidFill>
                        <a:latin typeface="Cambria Math" panose="02040503050406030204" pitchFamily="18" charset="0"/>
                      </a:rPr>
                      <m:t>𝑑𝑡</m:t>
                    </m:r>
                  </m:oMath>
                </a14:m>
                <a:r>
                  <a:rPr kumimoji="1" lang="ja-JP" altLang="en-US" dirty="0"/>
                  <a:t>は成り立つことが分かった</a:t>
                </a:r>
                <a:endParaRPr kumimoji="1" lang="en-US" altLang="ja-JP" dirty="0"/>
              </a:p>
              <a:p>
                <a14:m>
                  <m:oMath xmlns:m="http://schemas.openxmlformats.org/officeDocument/2006/math">
                    <m:r>
                      <a:rPr lang="en-US" altLang="ja-JP" b="0" i="1" smtClean="0">
                        <a:latin typeface="Cambria Math" panose="02040503050406030204" pitchFamily="18" charset="0"/>
                      </a:rPr>
                      <m:t>𝑑𝑖𝑠𝑡</m:t>
                    </m:r>
                    <m:r>
                      <a:rPr lang="en-US" altLang="ja-JP" b="0" i="1" smtClean="0">
                        <a:latin typeface="Cambria Math" panose="02040503050406030204" pitchFamily="18" charset="0"/>
                      </a:rPr>
                      <m:t>=</m:t>
                    </m:r>
                    <m:r>
                      <a:rPr lang="en-US" altLang="ja-JP" b="0" i="1" smtClean="0">
                        <a:latin typeface="Cambria Math" panose="02040503050406030204" pitchFamily="18" charset="0"/>
                      </a:rPr>
                      <m:t>𝑑𝑡</m:t>
                    </m:r>
                  </m:oMath>
                </a14:m>
                <a:r>
                  <a:rPr kumimoji="1" lang="ja-JP" altLang="en-US" dirty="0"/>
                  <a:t>だとぴったり時刻に辿り着ける</a:t>
                </a:r>
                <a:endParaRPr kumimoji="1" lang="en-US" altLang="ja-JP" dirty="0"/>
              </a:p>
              <a:p>
                <a14:m>
                  <m:oMath xmlns:m="http://schemas.openxmlformats.org/officeDocument/2006/math">
                    <m:r>
                      <a:rPr lang="en-US" altLang="ja-JP" b="0" i="1" smtClean="0">
                        <a:latin typeface="Cambria Math" panose="02040503050406030204" pitchFamily="18" charset="0"/>
                      </a:rPr>
                      <m:t>𝑑𝑖𝑠𝑡</m:t>
                    </m:r>
                    <m:r>
                      <a:rPr lang="en-US" altLang="ja-JP" b="0" i="1" smtClean="0">
                        <a:latin typeface="Cambria Math" panose="02040503050406030204" pitchFamily="18" charset="0"/>
                      </a:rPr>
                      <m:t>&lt;</m:t>
                    </m:r>
                    <m:r>
                      <a:rPr lang="en-US" altLang="ja-JP" b="0" i="1" smtClean="0">
                        <a:latin typeface="Cambria Math" panose="02040503050406030204" pitchFamily="18" charset="0"/>
                      </a:rPr>
                      <m:t>𝑑𝑡</m:t>
                    </m:r>
                  </m:oMath>
                </a14:m>
                <a:r>
                  <a:rPr kumimoji="1" lang="ja-JP" altLang="en-US" dirty="0"/>
                  <a:t>の場合は</a:t>
                </a:r>
                <a:r>
                  <a:rPr kumimoji="1" lang="en-US" altLang="ja-JP" dirty="0"/>
                  <a:t>,</a:t>
                </a:r>
                <a:r>
                  <a:rPr kumimoji="1" lang="ja-JP" altLang="en-US" dirty="0"/>
                  <a:t>「時間が余る」事態が生じる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7EC52DD-842C-47CF-86C7-1D57793B1FDA}"/>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0412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BEABF1-CFA2-442C-B660-E9B0730B6954}"/>
              </a:ext>
            </a:extLst>
          </p:cNvPr>
          <p:cNvSpPr>
            <a:spLocks noGrp="1"/>
          </p:cNvSpPr>
          <p:nvPr>
            <p:ph type="title"/>
          </p:nvPr>
        </p:nvSpPr>
        <p:spPr/>
        <p:txBody>
          <a:bodyPr/>
          <a:lstStyle/>
          <a:p>
            <a:r>
              <a:rPr kumimoji="1" lang="en-US" altLang="ja-JP" dirty="0"/>
              <a:t>ABC086 B</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1B7BCC3-B222-40A5-8702-09AA4E035091}"/>
                  </a:ext>
                </a:extLst>
              </p:cNvPr>
              <p:cNvSpPr>
                <a:spLocks noGrp="1"/>
              </p:cNvSpPr>
              <p:nvPr>
                <p:ph idx="1"/>
              </p:nvPr>
            </p:nvSpPr>
            <p:spPr/>
            <p:txBody>
              <a:bodyPr/>
              <a:lstStyle/>
              <a:p>
                <a:r>
                  <a:rPr lang="ja-JP" altLang="en-US" dirty="0"/>
                  <a:t>余った時間を </a:t>
                </a:r>
                <a14:m>
                  <m:oMath xmlns:m="http://schemas.openxmlformats.org/officeDocument/2006/math">
                    <m:r>
                      <a:rPr lang="en-US" altLang="ja-JP" i="1" dirty="0" smtClean="0">
                        <a:latin typeface="Cambria Math" panose="02040503050406030204" pitchFamily="18" charset="0"/>
                      </a:rPr>
                      <m:t>𝑟𝑡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𝑑𝑡</m:t>
                    </m:r>
                    <m:r>
                      <a:rPr lang="en-US" altLang="ja-JP" i="1" dirty="0" smtClean="0">
                        <a:latin typeface="Cambria Math" panose="02040503050406030204" pitchFamily="18" charset="0"/>
                      </a:rPr>
                      <m:t> − </m:t>
                    </m:r>
                    <m:r>
                      <a:rPr lang="en-US" altLang="ja-JP" i="1" dirty="0" err="1" smtClean="0">
                        <a:latin typeface="Cambria Math" panose="02040503050406030204" pitchFamily="18" charset="0"/>
                      </a:rPr>
                      <m:t>𝑑𝑖𝑠𝑡</m:t>
                    </m:r>
                  </m:oMath>
                </a14:m>
                <a:r>
                  <a:rPr lang="ja-JP" altLang="en-US" dirty="0"/>
                  <a:t>としよう</a:t>
                </a:r>
                <a:endParaRPr lang="en-US" altLang="ja-JP" dirty="0"/>
              </a:p>
              <a:p>
                <a:pPr>
                  <a:buFont typeface="Wingdings" panose="05000000000000000000" pitchFamily="2" charset="2"/>
                  <a:buChar char="Ø"/>
                </a:pPr>
                <a:r>
                  <a:rPr lang="ja-JP" altLang="en-US" dirty="0"/>
                  <a:t>時間が余るとき</a:t>
                </a:r>
                <a:r>
                  <a:rPr lang="en-US" altLang="ja-JP" dirty="0"/>
                  <a:t>,</a:t>
                </a:r>
                <a:r>
                  <a:rPr lang="ja-JP" altLang="en-US" dirty="0"/>
                  <a:t>どのような動かし方をして時間をつぶせばよいのだろうか</a:t>
                </a:r>
                <a:r>
                  <a:rPr lang="en-US" altLang="ja-JP" dirty="0"/>
                  <a:t>?</a:t>
                </a:r>
              </a:p>
              <a:p>
                <a:pPr>
                  <a:buFont typeface="Wingdings" panose="05000000000000000000" pitchFamily="2" charset="2"/>
                  <a:buChar char="Ø"/>
                </a:pPr>
                <a:r>
                  <a:rPr lang="ja-JP" altLang="en-US" dirty="0"/>
                  <a:t>できれば目的地を離れたくない</a:t>
                </a:r>
                <a:endParaRPr lang="en-US" altLang="ja-JP" dirty="0"/>
              </a:p>
              <a:p>
                <a:pPr>
                  <a:buFont typeface="Wingdings" panose="05000000000000000000" pitchFamily="2" charset="2"/>
                  <a:buChar char="Ø"/>
                </a:pPr>
                <a:r>
                  <a:rPr lang="ja-JP" altLang="en-US" dirty="0"/>
                  <a:t>じゃあ</a:t>
                </a:r>
                <a:r>
                  <a:rPr lang="ja-JP" altLang="en-US" b="1" dirty="0"/>
                  <a:t>目的地とその隣を行ったり来たりして時間をつぶそう</a:t>
                </a:r>
                <a:endParaRPr lang="en-US" altLang="ja-JP" b="1"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E1B7BCC3-B222-40A5-8702-09AA4E035091}"/>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0646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1DEF7388-905A-4E04-A0EC-3C1E31FA4677}"/>
              </a:ext>
            </a:extLst>
          </p:cNvPr>
          <p:cNvGraphicFramePr>
            <a:graphicFrameLocks noGrp="1"/>
          </p:cNvGraphicFramePr>
          <p:nvPr>
            <p:extLst>
              <p:ext uri="{D42A27DB-BD31-4B8C-83A1-F6EECF244321}">
                <p14:modId xmlns:p14="http://schemas.microsoft.com/office/powerpoint/2010/main" val="3771067249"/>
              </p:ext>
            </p:extLst>
          </p:nvPr>
        </p:nvGraphicFramePr>
        <p:xfrm>
          <a:off x="1102386" y="549000"/>
          <a:ext cx="5760000" cy="57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1709951428"/>
                    </a:ext>
                  </a:extLst>
                </a:gridCol>
                <a:gridCol w="1440000">
                  <a:extLst>
                    <a:ext uri="{9D8B030D-6E8A-4147-A177-3AD203B41FA5}">
                      <a16:colId xmlns:a16="http://schemas.microsoft.com/office/drawing/2014/main" val="950978384"/>
                    </a:ext>
                  </a:extLst>
                </a:gridCol>
                <a:gridCol w="1440000">
                  <a:extLst>
                    <a:ext uri="{9D8B030D-6E8A-4147-A177-3AD203B41FA5}">
                      <a16:colId xmlns:a16="http://schemas.microsoft.com/office/drawing/2014/main" val="2968901192"/>
                    </a:ext>
                  </a:extLst>
                </a:gridCol>
                <a:gridCol w="1440000">
                  <a:extLst>
                    <a:ext uri="{9D8B030D-6E8A-4147-A177-3AD203B41FA5}">
                      <a16:colId xmlns:a16="http://schemas.microsoft.com/office/drawing/2014/main" val="3339185919"/>
                    </a:ext>
                  </a:extLst>
                </a:gridCol>
              </a:tblGrid>
              <a:tr h="1440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1025118"/>
                  </a:ext>
                </a:extLst>
              </a:tr>
              <a:tr h="144000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799202872"/>
                  </a:ext>
                </a:extLst>
              </a:tr>
              <a:tr h="144000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249351741"/>
                  </a:ext>
                </a:extLst>
              </a:tr>
              <a:tr h="144000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67960885"/>
                  </a:ext>
                </a:extLst>
              </a:tr>
            </a:tbl>
          </a:graphicData>
        </a:graphic>
      </p:graphicFrame>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5F3FBB12-F1BB-4ECD-A4C6-E7C33F64B334}"/>
                  </a:ext>
                </a:extLst>
              </p:cNvPr>
              <p:cNvSpPr/>
              <p:nvPr/>
            </p:nvSpPr>
            <p:spPr>
              <a:xfrm>
                <a:off x="3249638" y="816961"/>
                <a:ext cx="2831996"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目的地</a:t>
                </a:r>
                <a:endParaRPr lang="en-US" altLang="ja-JP" sz="2800" dirty="0"/>
              </a:p>
              <a:p>
                <a:pPr/>
                <a14:m>
                  <m:oMathPara xmlns:m="http://schemas.openxmlformats.org/officeDocument/2006/math">
                    <m:oMathParaPr>
                      <m:jc m:val="centerGroup"/>
                    </m:oMathParaPr>
                    <m:oMath xmlns:m="http://schemas.openxmlformats.org/officeDocument/2006/math">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𝑡</m:t>
                          </m:r>
                        </m:e>
                        <m:sub>
                          <m:r>
                            <a:rPr lang="en-US" altLang="ja-JP" sz="2800" i="1">
                              <a:solidFill>
                                <a:prstClr val="black"/>
                              </a:solidFill>
                              <a:latin typeface="Cambria Math" panose="02040503050406030204" pitchFamily="18" charset="0"/>
                            </a:rPr>
                            <m:t>𝑖</m:t>
                          </m:r>
                          <m:r>
                            <a:rPr lang="en-US" altLang="ja-JP" sz="2800" i="1">
                              <a:solidFill>
                                <a:prstClr val="black"/>
                              </a:solidFill>
                              <a:latin typeface="Cambria Math" panose="02040503050406030204" pitchFamily="18" charset="0"/>
                            </a:rPr>
                            <m:t>+1</m:t>
                          </m:r>
                        </m:sub>
                      </m:sSub>
                      <m:r>
                        <a:rPr lang="en-US" altLang="ja-JP" sz="2800" i="1">
                          <a:solidFill>
                            <a:prstClr val="black"/>
                          </a:solidFill>
                          <a:latin typeface="Cambria Math" panose="02040503050406030204" pitchFamily="18" charset="0"/>
                        </a:rPr>
                        <m:t>, (</m:t>
                      </m:r>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𝑥</m:t>
                          </m:r>
                        </m:e>
                        <m:sub>
                          <m:r>
                            <a:rPr lang="en-US" altLang="ja-JP" sz="2800" i="1">
                              <a:solidFill>
                                <a:prstClr val="black"/>
                              </a:solidFill>
                              <a:latin typeface="Cambria Math" panose="02040503050406030204" pitchFamily="18" charset="0"/>
                            </a:rPr>
                            <m:t>𝑖</m:t>
                          </m:r>
                          <m:r>
                            <a:rPr lang="en-US" altLang="ja-JP" sz="2800" i="1">
                              <a:solidFill>
                                <a:prstClr val="black"/>
                              </a:solidFill>
                              <a:latin typeface="Cambria Math" panose="02040503050406030204" pitchFamily="18" charset="0"/>
                            </a:rPr>
                            <m:t>+1</m:t>
                          </m:r>
                        </m:sub>
                      </m:sSub>
                      <m:r>
                        <a:rPr lang="en-US" altLang="ja-JP" sz="2800" i="1">
                          <a:solidFill>
                            <a:prstClr val="black"/>
                          </a:solidFill>
                          <a:latin typeface="Cambria Math" panose="02040503050406030204" pitchFamily="18" charset="0"/>
                        </a:rPr>
                        <m:t>, </m:t>
                      </m:r>
                      <m:sSub>
                        <m:sSubPr>
                          <m:ctrlPr>
                            <a:rPr lang="en-US" altLang="ja-JP" sz="2800" i="1">
                              <a:solidFill>
                                <a:prstClr val="black"/>
                              </a:solidFill>
                              <a:latin typeface="Cambria Math" panose="02040503050406030204" pitchFamily="18" charset="0"/>
                            </a:rPr>
                          </m:ctrlPr>
                        </m:sSubPr>
                        <m:e>
                          <m:r>
                            <a:rPr lang="en-US" altLang="ja-JP" sz="2800" i="1">
                              <a:solidFill>
                                <a:prstClr val="black"/>
                              </a:solidFill>
                              <a:latin typeface="Cambria Math" panose="02040503050406030204" pitchFamily="18" charset="0"/>
                            </a:rPr>
                            <m:t>𝑦</m:t>
                          </m:r>
                        </m:e>
                        <m:sub>
                          <m:r>
                            <a:rPr lang="en-US" altLang="ja-JP" sz="2800" i="1">
                              <a:solidFill>
                                <a:prstClr val="black"/>
                              </a:solidFill>
                              <a:latin typeface="Cambria Math" panose="02040503050406030204" pitchFamily="18" charset="0"/>
                            </a:rPr>
                            <m:t>𝑖</m:t>
                          </m:r>
                          <m:r>
                            <a:rPr lang="en-US" altLang="ja-JP" sz="2800" i="1">
                              <a:solidFill>
                                <a:prstClr val="black"/>
                              </a:solidFill>
                              <a:latin typeface="Cambria Math" panose="02040503050406030204" pitchFamily="18" charset="0"/>
                            </a:rPr>
                            <m:t>+1</m:t>
                          </m:r>
                        </m:sub>
                      </m:sSub>
                      <m:r>
                        <a:rPr lang="en-US" altLang="ja-JP" sz="2800" i="1">
                          <a:solidFill>
                            <a:prstClr val="black"/>
                          </a:solidFill>
                          <a:latin typeface="Cambria Math" panose="02040503050406030204" pitchFamily="18" charset="0"/>
                        </a:rPr>
                        <m:t>)</m:t>
                      </m:r>
                    </m:oMath>
                  </m:oMathPara>
                </a14:m>
                <a:endParaRPr lang="en-US" altLang="ja-JP" sz="2800" dirty="0"/>
              </a:p>
            </p:txBody>
          </p:sp>
        </mc:Choice>
        <mc:Fallback xmlns="">
          <p:sp>
            <p:nvSpPr>
              <p:cNvPr id="7" name="正方形/長方形 6">
                <a:extLst>
                  <a:ext uri="{FF2B5EF4-FFF2-40B4-BE49-F238E27FC236}">
                    <a16:creationId xmlns:a16="http://schemas.microsoft.com/office/drawing/2014/main" id="{5F3FBB12-F1BB-4ECD-A4C6-E7C33F64B334}"/>
                  </a:ext>
                </a:extLst>
              </p:cNvPr>
              <p:cNvSpPr>
                <a:spLocks noRot="1" noChangeAspect="1" noMove="1" noResize="1" noEditPoints="1" noAdjustHandles="1" noChangeArrowheads="1" noChangeShapeType="1" noTextEdit="1"/>
              </p:cNvSpPr>
              <p:nvPr/>
            </p:nvSpPr>
            <p:spPr>
              <a:xfrm>
                <a:off x="3249638" y="816961"/>
                <a:ext cx="2831996" cy="954107"/>
              </a:xfrm>
              <a:prstGeom prst="rect">
                <a:avLst/>
              </a:prstGeom>
              <a:blipFill>
                <a:blip r:embed="rId2"/>
                <a:stretch>
                  <a:fillRect l="-4069" t="-5031"/>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98514739-7491-474A-9BB5-853CF7315101}"/>
              </a:ext>
            </a:extLst>
          </p:cNvPr>
          <p:cNvSpPr/>
          <p:nvPr/>
        </p:nvSpPr>
        <p:spPr>
          <a:xfrm>
            <a:off x="5281533" y="1857536"/>
            <a:ext cx="258580" cy="2623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B25D239-9C3F-4C83-AC3A-AE18B67B7F84}"/>
              </a:ext>
            </a:extLst>
          </p:cNvPr>
          <p:cNvSpPr txBox="1"/>
          <p:nvPr/>
        </p:nvSpPr>
        <p:spPr>
          <a:xfrm>
            <a:off x="7105336" y="819220"/>
            <a:ext cx="4669437" cy="3539430"/>
          </a:xfrm>
          <a:prstGeom prst="rect">
            <a:avLst/>
          </a:prstGeom>
          <a:noFill/>
        </p:spPr>
        <p:txBody>
          <a:bodyPr wrap="square" rtlCol="0">
            <a:spAutoFit/>
          </a:bodyPr>
          <a:lstStyle/>
          <a:p>
            <a:r>
              <a:rPr kumimoji="1" lang="ja-JP" altLang="en-US" sz="2800" dirty="0"/>
              <a:t>残り時間</a:t>
            </a:r>
            <a:r>
              <a:rPr kumimoji="1" lang="en-US" altLang="ja-JP" sz="2800" dirty="0"/>
              <a:t>rt</a:t>
            </a:r>
            <a:r>
              <a:rPr kumimoji="1" lang="ja-JP" altLang="en-US" sz="2800" dirty="0"/>
              <a:t>の間は</a:t>
            </a:r>
            <a:r>
              <a:rPr kumimoji="1" lang="en-US" altLang="ja-JP" sz="2800" dirty="0"/>
              <a:t>,</a:t>
            </a:r>
            <a:r>
              <a:rPr kumimoji="1" lang="ja-JP" altLang="en-US" sz="2800" dirty="0"/>
              <a:t>行ったり来たりする</a:t>
            </a:r>
            <a:endParaRPr kumimoji="1" lang="en-US" altLang="ja-JP" sz="2800" dirty="0"/>
          </a:p>
          <a:p>
            <a:endParaRPr lang="en-US" altLang="ja-JP" sz="2800" dirty="0"/>
          </a:p>
          <a:p>
            <a:r>
              <a:rPr kumimoji="1" lang="ja-JP" altLang="en-US" sz="2800" dirty="0"/>
              <a:t>しかし</a:t>
            </a:r>
            <a:r>
              <a:rPr kumimoji="1" lang="en-US" altLang="ja-JP" sz="2800" dirty="0"/>
              <a:t>,rt</a:t>
            </a:r>
            <a:r>
              <a:rPr kumimoji="1" lang="ja-JP" altLang="en-US" sz="2800" dirty="0"/>
              <a:t>経過後に隣にいる場合は</a:t>
            </a:r>
            <a:r>
              <a:rPr kumimoji="1" lang="en-US" altLang="ja-JP" sz="2800" dirty="0"/>
              <a:t>,</a:t>
            </a:r>
            <a:r>
              <a:rPr kumimoji="1" lang="ja-JP" altLang="en-US" sz="2800" dirty="0"/>
              <a:t>失敗になる</a:t>
            </a:r>
            <a:endParaRPr kumimoji="1" lang="en-US" altLang="ja-JP" sz="2800" dirty="0"/>
          </a:p>
          <a:p>
            <a:r>
              <a:rPr kumimoji="1" lang="ja-JP" altLang="en-US" sz="2800" dirty="0"/>
              <a:t>どんなときか？</a:t>
            </a:r>
            <a:endParaRPr kumimoji="1" lang="en-US" altLang="ja-JP" sz="2800" dirty="0"/>
          </a:p>
          <a:p>
            <a:pPr marL="457200" indent="-457200">
              <a:buFont typeface="Wingdings" panose="05000000000000000000" pitchFamily="2" charset="2"/>
              <a:buChar char="Ø"/>
            </a:pPr>
            <a:r>
              <a:rPr lang="en-US" altLang="ja-JP" sz="2800" b="1" dirty="0"/>
              <a:t>rt</a:t>
            </a:r>
            <a:r>
              <a:rPr lang="ja-JP" altLang="en-US" sz="2800" b="1" dirty="0"/>
              <a:t>が奇数のときは隣</a:t>
            </a:r>
            <a:endParaRPr lang="en-US" altLang="ja-JP" sz="2800" b="1" dirty="0"/>
          </a:p>
          <a:p>
            <a:pPr marL="457200" indent="-457200">
              <a:buFont typeface="Wingdings" panose="05000000000000000000" pitchFamily="2" charset="2"/>
              <a:buChar char="Ø"/>
            </a:pPr>
            <a:r>
              <a:rPr kumimoji="1" lang="en-US" altLang="ja-JP" sz="2800" b="1" dirty="0"/>
              <a:t>rt</a:t>
            </a:r>
            <a:r>
              <a:rPr kumimoji="1" lang="ja-JP" altLang="en-US" sz="2800" b="1" dirty="0"/>
              <a:t>が偶数のときは目的地</a:t>
            </a:r>
          </a:p>
        </p:txBody>
      </p:sp>
      <p:sp>
        <p:nvSpPr>
          <p:cNvPr id="11" name="矢印: 下 10">
            <a:extLst>
              <a:ext uri="{FF2B5EF4-FFF2-40B4-BE49-F238E27FC236}">
                <a16:creationId xmlns:a16="http://schemas.microsoft.com/office/drawing/2014/main" id="{90740F10-E1D3-436A-B580-956A291D54EA}"/>
              </a:ext>
            </a:extLst>
          </p:cNvPr>
          <p:cNvSpPr/>
          <p:nvPr/>
        </p:nvSpPr>
        <p:spPr>
          <a:xfrm>
            <a:off x="4863685" y="2248525"/>
            <a:ext cx="450952" cy="10268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0E46BB42-55B6-4C76-9F3A-BA345AA04BC9}"/>
              </a:ext>
            </a:extLst>
          </p:cNvPr>
          <p:cNvSpPr/>
          <p:nvPr/>
        </p:nvSpPr>
        <p:spPr>
          <a:xfrm rot="10800000">
            <a:off x="5540113" y="2212266"/>
            <a:ext cx="450952" cy="10268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FCDD7E2C-76CB-43E4-9265-4D52C864A256}"/>
              </a:ext>
            </a:extLst>
          </p:cNvPr>
          <p:cNvSpPr/>
          <p:nvPr/>
        </p:nvSpPr>
        <p:spPr>
          <a:xfrm>
            <a:off x="5281533" y="3297836"/>
            <a:ext cx="258580" cy="2623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05C052F-DD6C-40B5-BCA9-07AC4ADB85C4}"/>
              </a:ext>
            </a:extLst>
          </p:cNvPr>
          <p:cNvSpPr/>
          <p:nvPr/>
        </p:nvSpPr>
        <p:spPr>
          <a:xfrm>
            <a:off x="3249638" y="3778424"/>
            <a:ext cx="2009411"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目的地の隣</a:t>
            </a:r>
            <a:endParaRPr lang="en-US" altLang="ja-JP" sz="2800" dirty="0"/>
          </a:p>
        </p:txBody>
      </p:sp>
    </p:spTree>
    <p:extLst>
      <p:ext uri="{BB962C8B-B14F-4D97-AF65-F5344CB8AC3E}">
        <p14:creationId xmlns:p14="http://schemas.microsoft.com/office/powerpoint/2010/main" val="1124519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3817BE-CFA0-49B7-8FAE-5A467EB795CE}"/>
              </a:ext>
            </a:extLst>
          </p:cNvPr>
          <p:cNvSpPr>
            <a:spLocks noGrp="1"/>
          </p:cNvSpPr>
          <p:nvPr>
            <p:ph type="title"/>
          </p:nvPr>
        </p:nvSpPr>
        <p:spPr/>
        <p:txBody>
          <a:bodyPr/>
          <a:lstStyle/>
          <a:p>
            <a:r>
              <a:rPr kumimoji="1" lang="en-US" altLang="ja-JP" dirty="0"/>
              <a:t>ABC086 C</a:t>
            </a:r>
            <a:endParaRPr kumimoji="1" lang="ja-JP" altLang="en-US" dirty="0"/>
          </a:p>
        </p:txBody>
      </p:sp>
      <p:sp>
        <p:nvSpPr>
          <p:cNvPr id="3" name="コンテンツ プレースホルダー 2">
            <a:extLst>
              <a:ext uri="{FF2B5EF4-FFF2-40B4-BE49-F238E27FC236}">
                <a16:creationId xmlns:a16="http://schemas.microsoft.com/office/drawing/2014/main" id="{6DD14D4D-15D2-4DE8-9F29-5872E407F67E}"/>
              </a:ext>
            </a:extLst>
          </p:cNvPr>
          <p:cNvSpPr>
            <a:spLocks noGrp="1"/>
          </p:cNvSpPr>
          <p:nvPr>
            <p:ph idx="1"/>
          </p:nvPr>
        </p:nvSpPr>
        <p:spPr/>
        <p:txBody>
          <a:bodyPr/>
          <a:lstStyle/>
          <a:p>
            <a:pPr marL="0" indent="0">
              <a:buNone/>
            </a:pPr>
            <a:r>
              <a:rPr kumimoji="1" lang="ja-JP" altLang="en-US" dirty="0"/>
              <a:t>以上より</a:t>
            </a:r>
            <a:r>
              <a:rPr kumimoji="1" lang="en-US" altLang="ja-JP" dirty="0"/>
              <a:t>,</a:t>
            </a:r>
            <a:r>
              <a:rPr kumimoji="1" lang="ja-JP" altLang="en-US" dirty="0"/>
              <a:t>次の処理を行えば良い</a:t>
            </a:r>
            <a:r>
              <a:rPr kumimoji="1" lang="en-US" altLang="ja-JP" dirty="0"/>
              <a:t>.</a:t>
            </a:r>
          </a:p>
          <a:p>
            <a:r>
              <a:rPr kumimoji="1" lang="ja-JP" altLang="en-US" dirty="0"/>
              <a:t>全てのプランについて</a:t>
            </a:r>
            <a:r>
              <a:rPr kumimoji="1" lang="en-US" altLang="ja-JP" dirty="0"/>
              <a:t>, </a:t>
            </a:r>
            <a:r>
              <a:rPr kumimoji="1" lang="en-US" altLang="ja-JP" dirty="0" err="1"/>
              <a:t>dist</a:t>
            </a:r>
            <a:r>
              <a:rPr kumimoji="1" lang="en-US" altLang="ja-JP" dirty="0"/>
              <a:t>, dt, rt</a:t>
            </a:r>
            <a:r>
              <a:rPr kumimoji="1" lang="ja-JP" altLang="en-US" dirty="0"/>
              <a:t>を計算</a:t>
            </a:r>
            <a:endParaRPr kumimoji="1" lang="en-US" altLang="ja-JP" dirty="0"/>
          </a:p>
          <a:p>
            <a:r>
              <a:rPr kumimoji="1" lang="en-US" altLang="ja-JP" dirty="0" err="1"/>
              <a:t>dist</a:t>
            </a:r>
            <a:r>
              <a:rPr lang="en-US" altLang="ja-JP" dirty="0"/>
              <a:t> &gt; dt || rt % 2 == 1</a:t>
            </a:r>
            <a:r>
              <a:rPr lang="ja-JP" altLang="en-US" dirty="0"/>
              <a:t>なら</a:t>
            </a:r>
            <a:r>
              <a:rPr lang="en-US" altLang="ja-JP" dirty="0"/>
              <a:t>”No”</a:t>
            </a:r>
            <a:r>
              <a:rPr lang="ja-JP" altLang="en-US" dirty="0"/>
              <a:t>を出力して終了</a:t>
            </a:r>
            <a:endParaRPr lang="en-US" altLang="ja-JP" dirty="0"/>
          </a:p>
          <a:p>
            <a:r>
              <a:rPr kumimoji="1" lang="ja-JP" altLang="en-US" dirty="0"/>
              <a:t>すべてのプランについて調べられたら</a:t>
            </a:r>
            <a:r>
              <a:rPr kumimoji="1" lang="en-US" altLang="ja-JP" dirty="0"/>
              <a:t>”Yes”</a:t>
            </a:r>
            <a:r>
              <a:rPr kumimoji="1" lang="ja-JP" altLang="en-US" dirty="0"/>
              <a:t>を出力して終了</a:t>
            </a:r>
            <a:endParaRPr kumimoji="1" lang="en-US" altLang="ja-JP" dirty="0"/>
          </a:p>
          <a:p>
            <a:pPr marL="0" indent="0">
              <a:buNone/>
            </a:pPr>
            <a:r>
              <a:rPr kumimoji="1" lang="ja-JP" altLang="en-US" dirty="0"/>
              <a:t>計算量は</a:t>
            </a:r>
            <a:r>
              <a:rPr kumimoji="1" lang="en-US" altLang="ja-JP" dirty="0"/>
              <a:t>O(N)</a:t>
            </a:r>
            <a:endParaRPr kumimoji="1" lang="ja-JP" altLang="en-US" dirty="0"/>
          </a:p>
        </p:txBody>
      </p:sp>
    </p:spTree>
    <p:extLst>
      <p:ext uri="{BB962C8B-B14F-4D97-AF65-F5344CB8AC3E}">
        <p14:creationId xmlns:p14="http://schemas.microsoft.com/office/powerpoint/2010/main" val="554719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98C0DB-863B-483D-8FAF-B359B16CDB56}"/>
              </a:ext>
            </a:extLst>
          </p:cNvPr>
          <p:cNvSpPr>
            <a:spLocks noGrp="1"/>
          </p:cNvSpPr>
          <p:nvPr>
            <p:ph type="title"/>
          </p:nvPr>
        </p:nvSpPr>
        <p:spPr/>
        <p:txBody>
          <a:bodyPr/>
          <a:lstStyle/>
          <a:p>
            <a:r>
              <a:rPr kumimoji="1" lang="en-US" altLang="ja-JP" dirty="0"/>
              <a:t>ABC086 C</a:t>
            </a:r>
            <a:endParaRPr kumimoji="1" lang="ja-JP" altLang="en-US" dirty="0"/>
          </a:p>
        </p:txBody>
      </p:sp>
      <p:sp>
        <p:nvSpPr>
          <p:cNvPr id="3" name="コンテンツ プレースホルダー 2">
            <a:extLst>
              <a:ext uri="{FF2B5EF4-FFF2-40B4-BE49-F238E27FC236}">
                <a16:creationId xmlns:a16="http://schemas.microsoft.com/office/drawing/2014/main" id="{7B3AE348-B9D6-4175-88DE-2FA7C4784B8D}"/>
              </a:ext>
            </a:extLst>
          </p:cNvPr>
          <p:cNvSpPr>
            <a:spLocks noGrp="1"/>
          </p:cNvSpPr>
          <p:nvPr>
            <p:ph idx="1"/>
          </p:nvPr>
        </p:nvSpPr>
        <p:spPr/>
        <p:txBody>
          <a:bodyPr/>
          <a:lstStyle/>
          <a:p>
            <a:pPr marL="0" indent="0">
              <a:buNone/>
            </a:pPr>
            <a:r>
              <a:rPr kumimoji="1" lang="ja-JP" altLang="en-US" dirty="0"/>
              <a:t>実装の気持ち</a:t>
            </a:r>
            <a:endParaRPr kumimoji="1" lang="en-US" altLang="ja-JP" dirty="0"/>
          </a:p>
          <a:p>
            <a:r>
              <a:rPr kumimoji="1" lang="ja-JP" altLang="en-US" dirty="0"/>
              <a:t>時間</a:t>
            </a:r>
            <a:r>
              <a:rPr kumimoji="1" lang="en-US" altLang="ja-JP" dirty="0"/>
              <a:t>t=0, </a:t>
            </a:r>
            <a:r>
              <a:rPr kumimoji="1" lang="ja-JP" altLang="en-US" dirty="0"/>
              <a:t>原点</a:t>
            </a:r>
            <a:r>
              <a:rPr kumimoji="1" lang="en-US" altLang="ja-JP" dirty="0"/>
              <a:t>(0, 0)</a:t>
            </a:r>
            <a:r>
              <a:rPr kumimoji="1" lang="ja-JP" altLang="en-US" dirty="0"/>
              <a:t>も</a:t>
            </a:r>
            <a:r>
              <a:rPr kumimoji="1" lang="en-US" altLang="ja-JP" dirty="0"/>
              <a:t>1</a:t>
            </a:r>
            <a:r>
              <a:rPr kumimoji="1" lang="ja-JP" altLang="en-US" dirty="0" err="1"/>
              <a:t>つの</a:t>
            </a:r>
            <a:r>
              <a:rPr kumimoji="1" lang="ja-JP" altLang="en-US" dirty="0"/>
              <a:t>プランとして扱うと実装がしやすい</a:t>
            </a:r>
            <a:r>
              <a:rPr kumimoji="1" lang="en-US" altLang="ja-JP" dirty="0"/>
              <a:t>.</a:t>
            </a:r>
            <a:endParaRPr lang="en-US" altLang="ja-JP" dirty="0"/>
          </a:p>
          <a:p>
            <a:pPr>
              <a:buFont typeface="Wingdings" panose="05000000000000000000" pitchFamily="2" charset="2"/>
              <a:buChar char="Ø"/>
            </a:pPr>
            <a:r>
              <a:rPr lang="en-US" altLang="ja-JP" dirty="0"/>
              <a:t>t[</a:t>
            </a:r>
            <a:r>
              <a:rPr lang="en-US" altLang="ja-JP" dirty="0" err="1"/>
              <a:t>i</a:t>
            </a:r>
            <a:r>
              <a:rPr lang="en-US" altLang="ja-JP" dirty="0"/>
              <a:t>] – t[i-1]</a:t>
            </a:r>
            <a:r>
              <a:rPr lang="ja-JP" altLang="en-US" dirty="0"/>
              <a:t>という計算をするので</a:t>
            </a:r>
            <a:r>
              <a:rPr lang="en-US" altLang="ja-JP" dirty="0"/>
              <a:t>,</a:t>
            </a:r>
            <a:r>
              <a:rPr lang="ja-JP" altLang="en-US" dirty="0"/>
              <a:t>もし原点を１つのプランとして扱わなければ</a:t>
            </a:r>
            <a:r>
              <a:rPr lang="en-US" altLang="ja-JP" dirty="0" err="1"/>
              <a:t>i</a:t>
            </a:r>
            <a:r>
              <a:rPr lang="en-US" altLang="ja-JP" dirty="0"/>
              <a:t>=0</a:t>
            </a:r>
            <a:r>
              <a:rPr lang="ja-JP" altLang="en-US" dirty="0"/>
              <a:t>のときで場合分けしなくてはならない</a:t>
            </a:r>
            <a:endParaRPr kumimoji="1" lang="en-US" altLang="ja-JP" dirty="0"/>
          </a:p>
        </p:txBody>
      </p:sp>
    </p:spTree>
    <p:extLst>
      <p:ext uri="{BB962C8B-B14F-4D97-AF65-F5344CB8AC3E}">
        <p14:creationId xmlns:p14="http://schemas.microsoft.com/office/powerpoint/2010/main" val="3758455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F655123-C58A-43DF-8D43-8B8BDA2FFF3C}"/>
              </a:ext>
            </a:extLst>
          </p:cNvPr>
          <p:cNvSpPr/>
          <p:nvPr/>
        </p:nvSpPr>
        <p:spPr>
          <a:xfrm>
            <a:off x="582117" y="2465243"/>
            <a:ext cx="5998565" cy="3693319"/>
          </a:xfrm>
          <a:prstGeom prst="rect">
            <a:avLst/>
          </a:prstGeom>
        </p:spPr>
        <p:txBody>
          <a:bodyPr wrap="square">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&lt;vector&gt;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p>
          <a:p>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N;</a:t>
            </a:r>
          </a:p>
          <a:p>
            <a:pPr lvl="1"/>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N;</a:t>
            </a:r>
          </a:p>
          <a:p>
            <a:pPr lvl="1"/>
            <a:r>
              <a:rPr lang="en-US" altLang="ja-JP" dirty="0">
                <a:solidFill>
                  <a:srgbClr val="000000"/>
                </a:solidFill>
                <a:latin typeface="Consolas" panose="020B0609020204030204" pitchFamily="49" charset="0"/>
              </a:rPr>
              <a:t>vector&lt;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 t(N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x(N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y(N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&gt;&gt; x[</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&gt;&gt; y[</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p:txBody>
      </p:sp>
      <p:sp>
        <p:nvSpPr>
          <p:cNvPr id="3" name="正方形/長方形 2">
            <a:extLst>
              <a:ext uri="{FF2B5EF4-FFF2-40B4-BE49-F238E27FC236}">
                <a16:creationId xmlns:a16="http://schemas.microsoft.com/office/drawing/2014/main" id="{800A1C95-BD17-411E-9AED-D6DD09014750}"/>
              </a:ext>
            </a:extLst>
          </p:cNvPr>
          <p:cNvSpPr/>
          <p:nvPr/>
        </p:nvSpPr>
        <p:spPr>
          <a:xfrm>
            <a:off x="4124793" y="699438"/>
            <a:ext cx="8067207" cy="3693319"/>
          </a:xfrm>
          <a:prstGeom prst="rect">
            <a:avLst/>
          </a:prstGeom>
        </p:spPr>
        <p:txBody>
          <a:bodyPr wrap="square">
            <a:spAutoFit/>
          </a:bodyPr>
          <a:lstStyle/>
          <a:p>
            <a:pPr lvl="1"/>
            <a:r>
              <a:rPr lang="en-US" altLang="ja-JP" dirty="0">
                <a:solidFill>
                  <a:srgbClr val="000000"/>
                </a:solidFill>
                <a:latin typeface="Consolas" panose="020B0609020204030204" pitchFamily="49" charset="0"/>
              </a:rPr>
              <a:t>t[</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 x[</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 y[</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dist</a:t>
            </a:r>
            <a:r>
              <a:rPr lang="en-US" altLang="ja-JP" dirty="0">
                <a:solidFill>
                  <a:srgbClr val="000000"/>
                </a:solidFill>
                <a:latin typeface="Consolas" panose="020B0609020204030204" pitchFamily="49" charset="0"/>
              </a:rPr>
              <a:t> = abs(x[</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x[</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 abs(y[</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y[</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2"/>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dt = 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2"/>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rt = dt - </a:t>
            </a:r>
            <a:r>
              <a:rPr lang="en-US" altLang="ja-JP" dirty="0" err="1">
                <a:solidFill>
                  <a:srgbClr val="000000"/>
                </a:solidFill>
                <a:latin typeface="Consolas" panose="020B0609020204030204" pitchFamily="49" charset="0"/>
              </a:rPr>
              <a:t>dist</a:t>
            </a:r>
            <a:r>
              <a:rPr lang="en-US" altLang="ja-JP" dirty="0">
                <a:solidFill>
                  <a:srgbClr val="000000"/>
                </a:solidFill>
                <a:latin typeface="Consolas" panose="020B0609020204030204" pitchFamily="49" charset="0"/>
              </a:rPr>
              <a:t>;</a:t>
            </a:r>
          </a:p>
          <a:p>
            <a:pPr lvl="2"/>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 (rt &lt;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 rt % </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p>
          <a:p>
            <a:pPr lvl="3"/>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"No"</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3"/>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"Yes"</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a:t>
            </a:r>
          </a:p>
        </p:txBody>
      </p:sp>
      <p:sp>
        <p:nvSpPr>
          <p:cNvPr id="4" name="矢印: 下 3">
            <a:extLst>
              <a:ext uri="{FF2B5EF4-FFF2-40B4-BE49-F238E27FC236}">
                <a16:creationId xmlns:a16="http://schemas.microsoft.com/office/drawing/2014/main" id="{C453CA4B-58A9-40A7-AC29-00ABC7A0062D}"/>
              </a:ext>
            </a:extLst>
          </p:cNvPr>
          <p:cNvSpPr/>
          <p:nvPr/>
        </p:nvSpPr>
        <p:spPr>
          <a:xfrm>
            <a:off x="3172917" y="6093502"/>
            <a:ext cx="816964" cy="62958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矢印: 下 4">
            <a:extLst>
              <a:ext uri="{FF2B5EF4-FFF2-40B4-BE49-F238E27FC236}">
                <a16:creationId xmlns:a16="http://schemas.microsoft.com/office/drawing/2014/main" id="{6FACE19C-C6BD-45BA-9A8C-1F8F72846838}"/>
              </a:ext>
            </a:extLst>
          </p:cNvPr>
          <p:cNvSpPr/>
          <p:nvPr/>
        </p:nvSpPr>
        <p:spPr>
          <a:xfrm>
            <a:off x="7749914" y="69851"/>
            <a:ext cx="816964" cy="62958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650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ED587-6B11-4F4E-95F9-8F31B8D0BF74}"/>
              </a:ext>
            </a:extLst>
          </p:cNvPr>
          <p:cNvSpPr>
            <a:spLocks noGrp="1"/>
          </p:cNvSpPr>
          <p:nvPr>
            <p:ph type="title"/>
          </p:nvPr>
        </p:nvSpPr>
        <p:spPr/>
        <p:txBody>
          <a:bodyPr/>
          <a:lstStyle/>
          <a:p>
            <a:r>
              <a:rPr kumimoji="1" lang="en-US" altLang="ja-JP" dirty="0"/>
              <a:t>ABC072 C</a:t>
            </a:r>
            <a:endParaRPr kumimoji="1" lang="ja-JP" altLang="en-US" dirty="0"/>
          </a:p>
        </p:txBody>
      </p:sp>
      <p:sp>
        <p:nvSpPr>
          <p:cNvPr id="3" name="コンテンツ プレースホルダー 2">
            <a:extLst>
              <a:ext uri="{FF2B5EF4-FFF2-40B4-BE49-F238E27FC236}">
                <a16:creationId xmlns:a16="http://schemas.microsoft.com/office/drawing/2014/main" id="{B964D5AF-7FE4-416C-84E5-2572C5E5C4D4}"/>
              </a:ext>
            </a:extLst>
          </p:cNvPr>
          <p:cNvSpPr>
            <a:spLocks noGrp="1"/>
          </p:cNvSpPr>
          <p:nvPr>
            <p:ph idx="1"/>
          </p:nvPr>
        </p:nvSpPr>
        <p:spPr/>
        <p:txBody>
          <a:bodyPr/>
          <a:lstStyle/>
          <a:p>
            <a:r>
              <a:rPr lang="ja-JP" altLang="en-US" dirty="0"/>
              <a:t>数列</a:t>
            </a:r>
            <a:r>
              <a:rPr lang="en-US" altLang="ja-JP" dirty="0"/>
              <a:t>a</a:t>
            </a:r>
            <a:r>
              <a:rPr lang="ja-JP" altLang="en-US" dirty="0"/>
              <a:t>の各要素に対し</a:t>
            </a:r>
            <a:r>
              <a:rPr lang="en-US" altLang="ja-JP" dirty="0"/>
              <a:t>, -1, ±0, +1</a:t>
            </a:r>
            <a:r>
              <a:rPr lang="ja-JP" altLang="en-US" dirty="0"/>
              <a:t>のいずれかの操作を行う</a:t>
            </a:r>
            <a:r>
              <a:rPr lang="en-US" altLang="ja-JP" dirty="0"/>
              <a:t>.</a:t>
            </a:r>
            <a:br>
              <a:rPr lang="en-US" altLang="ja-JP" dirty="0"/>
            </a:br>
            <a:r>
              <a:rPr lang="ja-JP" altLang="en-US" dirty="0"/>
              <a:t>このとき</a:t>
            </a:r>
            <a:r>
              <a:rPr lang="en-US" altLang="ja-JP" dirty="0"/>
              <a:t>,</a:t>
            </a:r>
            <a:r>
              <a:rPr lang="ja-JP" altLang="en-US" dirty="0"/>
              <a:t>現れる</a:t>
            </a:r>
            <a:r>
              <a:rPr lang="en-US" altLang="ja-JP" dirty="0"/>
              <a:t>1</a:t>
            </a:r>
            <a:r>
              <a:rPr lang="ja-JP" altLang="en-US" dirty="0"/>
              <a:t>種類の数の個数を最大化したい</a:t>
            </a:r>
            <a:endParaRPr lang="en-US" altLang="ja-JP" dirty="0"/>
          </a:p>
        </p:txBody>
      </p:sp>
    </p:spTree>
    <p:extLst>
      <p:ext uri="{BB962C8B-B14F-4D97-AF65-F5344CB8AC3E}">
        <p14:creationId xmlns:p14="http://schemas.microsoft.com/office/powerpoint/2010/main" val="3834578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C8B28-D267-4E5A-8EFE-A688AF4374CE}"/>
              </a:ext>
            </a:extLst>
          </p:cNvPr>
          <p:cNvSpPr>
            <a:spLocks noGrp="1"/>
          </p:cNvSpPr>
          <p:nvPr>
            <p:ph type="title"/>
          </p:nvPr>
        </p:nvSpPr>
        <p:spPr/>
        <p:txBody>
          <a:bodyPr/>
          <a:lstStyle/>
          <a:p>
            <a:r>
              <a:rPr kumimoji="1" lang="en-US" altLang="ja-JP" dirty="0"/>
              <a:t>ABC073 C</a:t>
            </a:r>
            <a:endParaRPr kumimoji="1" lang="ja-JP" altLang="en-US" dirty="0"/>
          </a:p>
        </p:txBody>
      </p:sp>
      <p:sp>
        <p:nvSpPr>
          <p:cNvPr id="3" name="コンテンツ プレースホルダー 2">
            <a:extLst>
              <a:ext uri="{FF2B5EF4-FFF2-40B4-BE49-F238E27FC236}">
                <a16:creationId xmlns:a16="http://schemas.microsoft.com/office/drawing/2014/main" id="{2AE50EDE-513F-4C8D-9A8F-763E24711984}"/>
              </a:ext>
            </a:extLst>
          </p:cNvPr>
          <p:cNvSpPr>
            <a:spLocks noGrp="1"/>
          </p:cNvSpPr>
          <p:nvPr>
            <p:ph idx="1"/>
          </p:nvPr>
        </p:nvSpPr>
        <p:spPr/>
        <p:txBody>
          <a:bodyPr/>
          <a:lstStyle/>
          <a:p>
            <a:r>
              <a:rPr kumimoji="1" lang="ja-JP" altLang="en-US" dirty="0"/>
              <a:t>初めは何も書いてない</a:t>
            </a:r>
            <a:endParaRPr kumimoji="1" lang="en-US" altLang="ja-JP" dirty="0"/>
          </a:p>
          <a:p>
            <a:r>
              <a:rPr kumimoji="1" lang="ja-JP" altLang="en-US" dirty="0"/>
              <a:t>数字を順に言う</a:t>
            </a:r>
            <a:r>
              <a:rPr kumimoji="1" lang="en-US" altLang="ja-JP" dirty="0"/>
              <a:t>.</a:t>
            </a:r>
            <a:r>
              <a:rPr kumimoji="1" lang="ja-JP" altLang="en-US" dirty="0"/>
              <a:t>数字が書いてあったら消して</a:t>
            </a:r>
            <a:r>
              <a:rPr kumimoji="1" lang="en-US" altLang="ja-JP" dirty="0"/>
              <a:t>,</a:t>
            </a:r>
            <a:r>
              <a:rPr kumimoji="1" lang="ja-JP" altLang="en-US" dirty="0"/>
              <a:t>書いていなかったら書き足す</a:t>
            </a:r>
            <a:endParaRPr kumimoji="1" lang="en-US" altLang="ja-JP" dirty="0"/>
          </a:p>
          <a:p>
            <a:r>
              <a:rPr kumimoji="1" lang="ja-JP" altLang="en-US" dirty="0"/>
              <a:t>最後に残る数字の数はいくつかを求める</a:t>
            </a:r>
            <a:endParaRPr kumimoji="1" lang="en-US" altLang="ja-JP" dirty="0"/>
          </a:p>
          <a:p>
            <a:endParaRPr kumimoji="1" lang="ja-JP" altLang="en-US" dirty="0"/>
          </a:p>
        </p:txBody>
      </p:sp>
    </p:spTree>
    <p:extLst>
      <p:ext uri="{BB962C8B-B14F-4D97-AF65-F5344CB8AC3E}">
        <p14:creationId xmlns:p14="http://schemas.microsoft.com/office/powerpoint/2010/main" val="3888424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18FCA-E5C7-4D28-AB10-697AD8DA1C83}"/>
              </a:ext>
            </a:extLst>
          </p:cNvPr>
          <p:cNvSpPr>
            <a:spLocks noGrp="1"/>
          </p:cNvSpPr>
          <p:nvPr>
            <p:ph type="title"/>
          </p:nvPr>
        </p:nvSpPr>
        <p:spPr/>
        <p:txBody>
          <a:bodyPr/>
          <a:lstStyle/>
          <a:p>
            <a:r>
              <a:rPr kumimoji="1" lang="en-US" altLang="ja-JP" dirty="0"/>
              <a:t>ABC073 C</a:t>
            </a:r>
            <a:endParaRPr kumimoji="1" lang="ja-JP" altLang="en-US" dirty="0"/>
          </a:p>
        </p:txBody>
      </p:sp>
      <p:sp>
        <p:nvSpPr>
          <p:cNvPr id="3" name="コンテンツ プレースホルダー 2">
            <a:extLst>
              <a:ext uri="{FF2B5EF4-FFF2-40B4-BE49-F238E27FC236}">
                <a16:creationId xmlns:a16="http://schemas.microsoft.com/office/drawing/2014/main" id="{928C934D-0A5F-451A-BA00-A15C16D7A667}"/>
              </a:ext>
            </a:extLst>
          </p:cNvPr>
          <p:cNvSpPr>
            <a:spLocks noGrp="1"/>
          </p:cNvSpPr>
          <p:nvPr>
            <p:ph idx="1"/>
          </p:nvPr>
        </p:nvSpPr>
        <p:spPr/>
        <p:txBody>
          <a:bodyPr/>
          <a:lstStyle/>
          <a:p>
            <a:r>
              <a:rPr kumimoji="1" lang="ja-JP" altLang="en-US" dirty="0"/>
              <a:t>数は書く</a:t>
            </a:r>
            <a:r>
              <a:rPr kumimoji="1" lang="en-US" altLang="ja-JP" dirty="0"/>
              <a:t>,</a:t>
            </a:r>
            <a:r>
              <a:rPr kumimoji="1" lang="ja-JP" altLang="en-US" dirty="0" err="1"/>
              <a:t>消えるの</a:t>
            </a:r>
            <a:r>
              <a:rPr kumimoji="1" lang="ja-JP" altLang="en-US" dirty="0"/>
              <a:t>繰り返し</a:t>
            </a:r>
            <a:endParaRPr kumimoji="1" lang="en-US" altLang="ja-JP" dirty="0"/>
          </a:p>
          <a:p>
            <a:pPr>
              <a:buFont typeface="Wingdings" panose="05000000000000000000" pitchFamily="2" charset="2"/>
              <a:buChar char="Ø"/>
            </a:pPr>
            <a:r>
              <a:rPr kumimoji="1" lang="ja-JP" altLang="en-US" dirty="0"/>
              <a:t>せっかく書いた数字も</a:t>
            </a:r>
            <a:r>
              <a:rPr kumimoji="1" lang="en-US" altLang="ja-JP" dirty="0"/>
              <a:t>,</a:t>
            </a:r>
            <a:r>
              <a:rPr kumimoji="1" lang="ja-JP" altLang="en-US" dirty="0"/>
              <a:t>もう一度言われれば消える</a:t>
            </a:r>
            <a:endParaRPr kumimoji="1" lang="en-US" altLang="ja-JP" dirty="0"/>
          </a:p>
          <a:p>
            <a:pPr>
              <a:buFont typeface="Wingdings" panose="05000000000000000000" pitchFamily="2" charset="2"/>
              <a:buChar char="Ø"/>
            </a:pPr>
            <a:r>
              <a:rPr kumimoji="1" lang="ja-JP" altLang="en-US" dirty="0"/>
              <a:t>偶数回言われれば消える</a:t>
            </a:r>
            <a:r>
              <a:rPr kumimoji="1" lang="en-US" altLang="ja-JP" dirty="0"/>
              <a:t>,</a:t>
            </a:r>
            <a:r>
              <a:rPr kumimoji="1" lang="ja-JP" altLang="en-US" dirty="0"/>
              <a:t>奇数回言われれば残る</a:t>
            </a:r>
          </a:p>
        </p:txBody>
      </p:sp>
      <p:sp>
        <p:nvSpPr>
          <p:cNvPr id="4" name="テキスト ボックス 3">
            <a:extLst>
              <a:ext uri="{FF2B5EF4-FFF2-40B4-BE49-F238E27FC236}">
                <a16:creationId xmlns:a16="http://schemas.microsoft.com/office/drawing/2014/main" id="{B8C754B6-830A-4A88-AB52-08042BC6CE84}"/>
              </a:ext>
            </a:extLst>
          </p:cNvPr>
          <p:cNvSpPr txBox="1"/>
          <p:nvPr/>
        </p:nvSpPr>
        <p:spPr>
          <a:xfrm>
            <a:off x="2430905" y="3994904"/>
            <a:ext cx="7330190" cy="1200329"/>
          </a:xfrm>
          <a:prstGeom prst="rect">
            <a:avLst/>
          </a:prstGeom>
          <a:noFill/>
        </p:spPr>
        <p:txBody>
          <a:bodyPr wrap="square" rtlCol="0">
            <a:spAutoFit/>
          </a:bodyPr>
          <a:lstStyle/>
          <a:p>
            <a:r>
              <a:rPr kumimoji="1" lang="ja-JP" altLang="en-US" sz="3600" dirty="0"/>
              <a:t>入力</a:t>
            </a:r>
            <a:r>
              <a:rPr kumimoji="1" lang="en-US" altLang="ja-JP" sz="3600" dirty="0"/>
              <a:t>: 1 1 1 1 1    </a:t>
            </a:r>
            <a:r>
              <a:rPr kumimoji="1" lang="ja-JP" altLang="en-US" sz="3600" dirty="0"/>
              <a:t>→</a:t>
            </a:r>
            <a:r>
              <a:rPr kumimoji="1" lang="en-US" altLang="ja-JP" sz="3600" dirty="0"/>
              <a:t> 1</a:t>
            </a:r>
            <a:r>
              <a:rPr kumimoji="1" lang="ja-JP" altLang="en-US" sz="3600" dirty="0"/>
              <a:t>が残る</a:t>
            </a:r>
            <a:endParaRPr kumimoji="1" lang="en-US" altLang="ja-JP" sz="3600" dirty="0"/>
          </a:p>
          <a:p>
            <a:r>
              <a:rPr lang="ja-JP" altLang="en-US" sz="3600" dirty="0"/>
              <a:t>入力</a:t>
            </a:r>
            <a:r>
              <a:rPr lang="en-US" altLang="ja-JP" sz="3600" dirty="0"/>
              <a:t>: 1 1 1 1 1 1 </a:t>
            </a:r>
            <a:r>
              <a:rPr lang="ja-JP" altLang="en-US" sz="3600" dirty="0"/>
              <a:t>→</a:t>
            </a:r>
            <a:r>
              <a:rPr lang="en-US" altLang="ja-JP" sz="3600" dirty="0"/>
              <a:t> 1</a:t>
            </a:r>
            <a:r>
              <a:rPr lang="ja-JP" altLang="en-US" sz="3600" dirty="0"/>
              <a:t>が消える</a:t>
            </a:r>
            <a:endParaRPr kumimoji="1" lang="ja-JP" altLang="en-US" sz="3600" dirty="0"/>
          </a:p>
        </p:txBody>
      </p:sp>
    </p:spTree>
    <p:extLst>
      <p:ext uri="{BB962C8B-B14F-4D97-AF65-F5344CB8AC3E}">
        <p14:creationId xmlns:p14="http://schemas.microsoft.com/office/powerpoint/2010/main" val="740521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DA94A-EA8D-4195-A48D-E377FC1FA6C3}"/>
              </a:ext>
            </a:extLst>
          </p:cNvPr>
          <p:cNvSpPr>
            <a:spLocks noGrp="1"/>
          </p:cNvSpPr>
          <p:nvPr>
            <p:ph type="title"/>
          </p:nvPr>
        </p:nvSpPr>
        <p:spPr/>
        <p:txBody>
          <a:bodyPr/>
          <a:lstStyle/>
          <a:p>
            <a:r>
              <a:rPr kumimoji="1" lang="en-US" altLang="ja-JP" dirty="0"/>
              <a:t>ABC073 C</a:t>
            </a:r>
            <a:endParaRPr kumimoji="1" lang="ja-JP" altLang="en-US" dirty="0"/>
          </a:p>
        </p:txBody>
      </p:sp>
      <p:sp>
        <p:nvSpPr>
          <p:cNvPr id="3" name="コンテンツ プレースホルダー 2">
            <a:extLst>
              <a:ext uri="{FF2B5EF4-FFF2-40B4-BE49-F238E27FC236}">
                <a16:creationId xmlns:a16="http://schemas.microsoft.com/office/drawing/2014/main" id="{4E2AD5C2-DDDC-4C29-904E-66D2D1AF13A3}"/>
              </a:ext>
            </a:extLst>
          </p:cNvPr>
          <p:cNvSpPr>
            <a:spLocks noGrp="1"/>
          </p:cNvSpPr>
          <p:nvPr>
            <p:ph idx="1"/>
          </p:nvPr>
        </p:nvSpPr>
        <p:spPr/>
        <p:txBody>
          <a:bodyPr/>
          <a:lstStyle/>
          <a:p>
            <a:r>
              <a:rPr kumimoji="1" lang="ja-JP" altLang="en-US" dirty="0"/>
              <a:t>そこで</a:t>
            </a:r>
            <a:r>
              <a:rPr kumimoji="1" lang="en-US" altLang="ja-JP" dirty="0"/>
              <a:t>,</a:t>
            </a:r>
            <a:r>
              <a:rPr kumimoji="1" lang="ja-JP" altLang="en-US" dirty="0"/>
              <a:t>ある数が何回現れたのかをカウントし</a:t>
            </a:r>
            <a:r>
              <a:rPr kumimoji="1" lang="en-US" altLang="ja-JP" dirty="0"/>
              <a:t>,</a:t>
            </a:r>
            <a:r>
              <a:rPr kumimoji="1" lang="ja-JP" altLang="en-US" dirty="0"/>
              <a:t>個数が奇数なら</a:t>
            </a:r>
            <a:r>
              <a:rPr kumimoji="1" lang="en-US" altLang="ja-JP" dirty="0"/>
              <a:t>+1</a:t>
            </a:r>
            <a:r>
              <a:rPr kumimoji="1" lang="ja-JP" altLang="en-US" dirty="0"/>
              <a:t>すればよい</a:t>
            </a:r>
            <a:r>
              <a:rPr kumimoji="1" lang="en-US" altLang="ja-JP" dirty="0"/>
              <a:t>.</a:t>
            </a:r>
          </a:p>
          <a:p>
            <a:r>
              <a:rPr kumimoji="1" lang="ja-JP" altLang="en-US" dirty="0"/>
              <a:t>ある数が何回現れたのかをカウントしたい</a:t>
            </a:r>
            <a:endParaRPr kumimoji="1" lang="en-US" altLang="ja-JP" dirty="0"/>
          </a:p>
          <a:p>
            <a:pPr>
              <a:buFont typeface="Wingdings" panose="05000000000000000000" pitchFamily="2" charset="2"/>
              <a:buChar char="Ø"/>
            </a:pPr>
            <a:r>
              <a:rPr kumimoji="1" lang="ja-JP" altLang="en-US" dirty="0"/>
              <a:t>ヒストグラムを利用するか</a:t>
            </a:r>
            <a:r>
              <a:rPr kumimoji="1" lang="en-US" altLang="ja-JP" dirty="0"/>
              <a:t>,</a:t>
            </a:r>
            <a:r>
              <a:rPr kumimoji="1" lang="ja-JP" altLang="en-US" dirty="0"/>
              <a:t>ソートして重複部分を数えるか</a:t>
            </a:r>
            <a:endParaRPr lang="en-US" altLang="ja-JP" dirty="0"/>
          </a:p>
        </p:txBody>
      </p:sp>
    </p:spTree>
    <p:extLst>
      <p:ext uri="{BB962C8B-B14F-4D97-AF65-F5344CB8AC3E}">
        <p14:creationId xmlns:p14="http://schemas.microsoft.com/office/powerpoint/2010/main" val="3206576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74A15-C0D0-43BF-A1E7-AA7B4EF268E0}"/>
              </a:ext>
            </a:extLst>
          </p:cNvPr>
          <p:cNvSpPr>
            <a:spLocks noGrp="1"/>
          </p:cNvSpPr>
          <p:nvPr>
            <p:ph type="title"/>
          </p:nvPr>
        </p:nvSpPr>
        <p:spPr/>
        <p:txBody>
          <a:bodyPr/>
          <a:lstStyle/>
          <a:p>
            <a:r>
              <a:rPr kumimoji="1" lang="en-US" altLang="ja-JP" dirty="0"/>
              <a:t>ABC073 C : </a:t>
            </a:r>
            <a:r>
              <a:rPr kumimoji="1" lang="ja-JP" altLang="en-US" dirty="0"/>
              <a:t>ヒストグラム解</a:t>
            </a:r>
          </a:p>
        </p:txBody>
      </p:sp>
      <p:sp>
        <p:nvSpPr>
          <p:cNvPr id="3" name="コンテンツ プレースホルダー 2">
            <a:extLst>
              <a:ext uri="{FF2B5EF4-FFF2-40B4-BE49-F238E27FC236}">
                <a16:creationId xmlns:a16="http://schemas.microsoft.com/office/drawing/2014/main" id="{27C68DD6-F8B0-46B3-B989-17C675809066}"/>
              </a:ext>
            </a:extLst>
          </p:cNvPr>
          <p:cNvSpPr>
            <a:spLocks noGrp="1"/>
          </p:cNvSpPr>
          <p:nvPr>
            <p:ph idx="1"/>
          </p:nvPr>
        </p:nvSpPr>
        <p:spPr/>
        <p:txBody>
          <a:bodyPr/>
          <a:lstStyle/>
          <a:p>
            <a:r>
              <a:rPr lang="ja-JP" altLang="en-US" dirty="0"/>
              <a:t>ヒストグラムを作る場合</a:t>
            </a:r>
            <a:r>
              <a:rPr lang="en-US" altLang="ja-JP" dirty="0"/>
              <a:t>,A</a:t>
            </a:r>
            <a:r>
              <a:rPr lang="en-US" altLang="ja-JP" baseline="-25000" dirty="0"/>
              <a:t>i</a:t>
            </a:r>
            <a:r>
              <a:rPr lang="ja-JP" altLang="en-US" dirty="0"/>
              <a:t>の最大値が</a:t>
            </a:r>
            <a:r>
              <a:rPr lang="en-US" altLang="ja-JP" dirty="0"/>
              <a:t>10</a:t>
            </a:r>
            <a:r>
              <a:rPr lang="en-US" altLang="ja-JP" baseline="30000" dirty="0"/>
              <a:t>9</a:t>
            </a:r>
            <a:r>
              <a:rPr lang="ja-JP" altLang="en-US" dirty="0" err="1"/>
              <a:t>なの</a:t>
            </a:r>
            <a:r>
              <a:rPr lang="ja-JP" altLang="en-US" dirty="0"/>
              <a:t>で</a:t>
            </a:r>
            <a:r>
              <a:rPr lang="en-US" altLang="ja-JP" dirty="0"/>
              <a:t>,</a:t>
            </a:r>
            <a:r>
              <a:rPr lang="ja-JP" altLang="en-US" dirty="0"/>
              <a:t>単純に</a:t>
            </a:r>
            <a:r>
              <a:rPr lang="en-US" altLang="ja-JP" dirty="0"/>
              <a:t>10</a:t>
            </a:r>
            <a:r>
              <a:rPr lang="en-US" altLang="ja-JP" baseline="30000" dirty="0"/>
              <a:t>9</a:t>
            </a:r>
            <a:r>
              <a:rPr lang="ja-JP" altLang="en-US" dirty="0"/>
              <a:t>個の配列を作るのは無理</a:t>
            </a:r>
            <a:r>
              <a:rPr lang="en-US" altLang="ja-JP" dirty="0"/>
              <a:t>.</a:t>
            </a:r>
          </a:p>
          <a:p>
            <a:r>
              <a:rPr lang="ja-JP" altLang="en-US" dirty="0"/>
              <a:t>しかし</a:t>
            </a:r>
            <a:r>
              <a:rPr lang="en-US" altLang="ja-JP" dirty="0"/>
              <a:t>N</a:t>
            </a:r>
            <a:r>
              <a:rPr lang="ja-JP" altLang="en-US" dirty="0"/>
              <a:t>は</a:t>
            </a:r>
            <a:r>
              <a:rPr lang="en-US" altLang="ja-JP" dirty="0"/>
              <a:t>10</a:t>
            </a:r>
            <a:r>
              <a:rPr lang="en-US" altLang="ja-JP" baseline="30000" dirty="0"/>
              <a:t>5</a:t>
            </a:r>
            <a:r>
              <a:rPr lang="ja-JP" altLang="en-US" dirty="0" err="1"/>
              <a:t>なの</a:t>
            </a:r>
            <a:r>
              <a:rPr lang="ja-JP" altLang="en-US" dirty="0"/>
              <a:t>で</a:t>
            </a:r>
            <a:r>
              <a:rPr lang="en-US" altLang="ja-JP" dirty="0"/>
              <a:t>,</a:t>
            </a:r>
            <a:r>
              <a:rPr lang="ja-JP" altLang="en-US" dirty="0"/>
              <a:t>高々</a:t>
            </a:r>
            <a:r>
              <a:rPr lang="en-US" altLang="ja-JP" dirty="0"/>
              <a:t>10</a:t>
            </a:r>
            <a:r>
              <a:rPr lang="en-US" altLang="ja-JP" baseline="30000" dirty="0"/>
              <a:t>5</a:t>
            </a:r>
            <a:r>
              <a:rPr lang="ja-JP" altLang="en-US" dirty="0"/>
              <a:t>通りの数しか現れない</a:t>
            </a:r>
            <a:endParaRPr lang="en-US" altLang="ja-JP" dirty="0"/>
          </a:p>
          <a:p>
            <a:pPr>
              <a:buFont typeface="Wingdings" panose="05000000000000000000" pitchFamily="2" charset="2"/>
              <a:buChar char="Ø"/>
            </a:pPr>
            <a:r>
              <a:rPr lang="en-US" altLang="ja-JP" dirty="0"/>
              <a:t>map</a:t>
            </a:r>
            <a:r>
              <a:rPr lang="ja-JP" altLang="en-US" dirty="0"/>
              <a:t>を使おう</a:t>
            </a:r>
            <a:endParaRPr lang="en-US" altLang="ja-JP" dirty="0"/>
          </a:p>
        </p:txBody>
      </p:sp>
    </p:spTree>
    <p:extLst>
      <p:ext uri="{BB962C8B-B14F-4D97-AF65-F5344CB8AC3E}">
        <p14:creationId xmlns:p14="http://schemas.microsoft.com/office/powerpoint/2010/main" val="1962941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74A15-C0D0-43BF-A1E7-AA7B4EF268E0}"/>
              </a:ext>
            </a:extLst>
          </p:cNvPr>
          <p:cNvSpPr>
            <a:spLocks noGrp="1"/>
          </p:cNvSpPr>
          <p:nvPr>
            <p:ph type="title"/>
          </p:nvPr>
        </p:nvSpPr>
        <p:spPr/>
        <p:txBody>
          <a:bodyPr/>
          <a:lstStyle/>
          <a:p>
            <a:r>
              <a:rPr kumimoji="1" lang="en-US" altLang="ja-JP" dirty="0"/>
              <a:t>ABC073 C : </a:t>
            </a:r>
            <a:r>
              <a:rPr kumimoji="1" lang="ja-JP" altLang="en-US" dirty="0"/>
              <a:t>ヒストグラム解</a:t>
            </a:r>
          </a:p>
        </p:txBody>
      </p:sp>
      <p:sp>
        <p:nvSpPr>
          <p:cNvPr id="3" name="コンテンツ プレースホルダー 2">
            <a:extLst>
              <a:ext uri="{FF2B5EF4-FFF2-40B4-BE49-F238E27FC236}">
                <a16:creationId xmlns:a16="http://schemas.microsoft.com/office/drawing/2014/main" id="{27C68DD6-F8B0-46B3-B989-17C675809066}"/>
              </a:ext>
            </a:extLst>
          </p:cNvPr>
          <p:cNvSpPr>
            <a:spLocks noGrp="1"/>
          </p:cNvSpPr>
          <p:nvPr>
            <p:ph idx="1"/>
          </p:nvPr>
        </p:nvSpPr>
        <p:spPr/>
        <p:txBody>
          <a:bodyPr/>
          <a:lstStyle/>
          <a:p>
            <a:r>
              <a:rPr lang="en-US" altLang="ja-JP" dirty="0"/>
              <a:t>map</a:t>
            </a:r>
            <a:r>
              <a:rPr lang="ja-JP" altLang="en-US" dirty="0"/>
              <a:t>をヒストグラムとして突っ込む</a:t>
            </a:r>
            <a:endParaRPr lang="en-US" altLang="ja-JP" dirty="0"/>
          </a:p>
          <a:p>
            <a:r>
              <a:rPr lang="en-US" altLang="ja-JP" dirty="0"/>
              <a:t>map</a:t>
            </a:r>
            <a:r>
              <a:rPr lang="ja-JP" altLang="en-US" dirty="0"/>
              <a:t>の要素を順に見る</a:t>
            </a:r>
            <a:r>
              <a:rPr lang="en-US" altLang="ja-JP" dirty="0"/>
              <a:t>.</a:t>
            </a:r>
            <a:br>
              <a:rPr lang="en-US" altLang="ja-JP" dirty="0"/>
            </a:br>
            <a:r>
              <a:rPr lang="en-US" altLang="ja-JP" dirty="0"/>
              <a:t>second</a:t>
            </a:r>
            <a:r>
              <a:rPr lang="ja-JP" altLang="en-US" dirty="0"/>
              <a:t>が奇数だったら</a:t>
            </a:r>
            <a:r>
              <a:rPr lang="en-US" altLang="ja-JP" dirty="0" err="1"/>
              <a:t>ans</a:t>
            </a:r>
            <a:r>
              <a:rPr lang="en-US" altLang="ja-JP" dirty="0"/>
              <a:t>++</a:t>
            </a:r>
          </a:p>
          <a:p>
            <a:r>
              <a:rPr lang="en-US" altLang="ja-JP" dirty="0" err="1"/>
              <a:t>ans</a:t>
            </a:r>
            <a:r>
              <a:rPr lang="ja-JP" altLang="en-US" dirty="0"/>
              <a:t>を出力</a:t>
            </a:r>
            <a:endParaRPr lang="en-US" altLang="ja-JP" dirty="0"/>
          </a:p>
        </p:txBody>
      </p:sp>
    </p:spTree>
    <p:extLst>
      <p:ext uri="{BB962C8B-B14F-4D97-AF65-F5344CB8AC3E}">
        <p14:creationId xmlns:p14="http://schemas.microsoft.com/office/powerpoint/2010/main" val="1753594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E432617-A4FC-4FDB-ABDB-85835D3B3888}"/>
              </a:ext>
            </a:extLst>
          </p:cNvPr>
          <p:cNvSpPr/>
          <p:nvPr/>
        </p:nvSpPr>
        <p:spPr>
          <a:xfrm>
            <a:off x="1106774" y="335845"/>
            <a:ext cx="6096000" cy="6186309"/>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&lt;map&gt;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p>
          <a:p>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N;</a:t>
            </a:r>
          </a:p>
          <a:p>
            <a:pPr lvl="1"/>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N;</a:t>
            </a:r>
          </a:p>
          <a:p>
            <a:pPr lvl="1"/>
            <a:r>
              <a:rPr lang="en-US" altLang="ja-JP" dirty="0">
                <a:solidFill>
                  <a:srgbClr val="000000"/>
                </a:solidFill>
                <a:latin typeface="Consolas" panose="020B0609020204030204" pitchFamily="49" charset="0"/>
              </a:rPr>
              <a:t>map&lt;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 </a:t>
            </a:r>
            <a:r>
              <a:rPr lang="en-US" altLang="ja-JP" dirty="0" err="1">
                <a:solidFill>
                  <a:srgbClr val="000000"/>
                </a:solidFill>
                <a:latin typeface="Consolas" panose="020B0609020204030204" pitchFamily="49" charset="0"/>
              </a:rPr>
              <a:t>mp</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a:t>
            </a:r>
          </a:p>
          <a:p>
            <a:pPr lvl="2"/>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A;</a:t>
            </a:r>
          </a:p>
          <a:p>
            <a:pPr lvl="2"/>
            <a:r>
              <a:rPr lang="en-US" altLang="ja-JP" dirty="0" err="1">
                <a:solidFill>
                  <a:srgbClr val="000000"/>
                </a:solidFill>
                <a:latin typeface="Consolas" panose="020B0609020204030204" pitchFamily="49" charset="0"/>
              </a:rPr>
              <a:t>mp</a:t>
            </a:r>
            <a:r>
              <a:rPr lang="en-US" altLang="ja-JP" dirty="0">
                <a:solidFill>
                  <a:srgbClr val="000000"/>
                </a:solidFill>
                <a:latin typeface="Consolas" panose="020B0609020204030204" pitchFamily="49" charset="0"/>
              </a:rPr>
              <a:t>[A]++;</a:t>
            </a:r>
          </a:p>
          <a:p>
            <a:pPr lvl="1"/>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auto</a:t>
            </a:r>
            <a:r>
              <a:rPr lang="en-US" altLang="ja-JP" dirty="0">
                <a:solidFill>
                  <a:srgbClr val="000000"/>
                </a:solidFill>
                <a:latin typeface="Consolas" panose="020B0609020204030204" pitchFamily="49" charset="0"/>
              </a:rPr>
              <a:t> e : </a:t>
            </a:r>
            <a:r>
              <a:rPr lang="en-US" altLang="ja-JP" dirty="0" err="1">
                <a:solidFill>
                  <a:srgbClr val="000000"/>
                </a:solidFill>
                <a:latin typeface="Consolas" panose="020B0609020204030204" pitchFamily="49" charset="0"/>
              </a:rPr>
              <a:t>mp</a:t>
            </a:r>
            <a:r>
              <a:rPr lang="en-US" altLang="ja-JP" dirty="0">
                <a:solidFill>
                  <a:srgbClr val="000000"/>
                </a:solidFill>
                <a:latin typeface="Consolas" panose="020B0609020204030204" pitchFamily="49" charset="0"/>
              </a:rPr>
              <a:t>) {</a:t>
            </a:r>
          </a:p>
          <a:p>
            <a:pPr lvl="2"/>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e.second</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00953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492BA-6146-46A5-A0EF-33EA60506E25}"/>
              </a:ext>
            </a:extLst>
          </p:cNvPr>
          <p:cNvSpPr>
            <a:spLocks noGrp="1"/>
          </p:cNvSpPr>
          <p:nvPr>
            <p:ph type="title"/>
          </p:nvPr>
        </p:nvSpPr>
        <p:spPr/>
        <p:txBody>
          <a:bodyPr/>
          <a:lstStyle/>
          <a:p>
            <a:r>
              <a:rPr lang="en-US" altLang="ja-JP" dirty="0"/>
              <a:t>ABC073 C : </a:t>
            </a:r>
            <a:r>
              <a:rPr lang="ja-JP" altLang="en-US" dirty="0"/>
              <a:t>ソート解</a:t>
            </a:r>
            <a:endParaRPr kumimoji="1" lang="ja-JP" altLang="en-US" dirty="0"/>
          </a:p>
        </p:txBody>
      </p:sp>
      <p:sp>
        <p:nvSpPr>
          <p:cNvPr id="3" name="コンテンツ プレースホルダー 2">
            <a:extLst>
              <a:ext uri="{FF2B5EF4-FFF2-40B4-BE49-F238E27FC236}">
                <a16:creationId xmlns:a16="http://schemas.microsoft.com/office/drawing/2014/main" id="{9D7BC16D-E6B6-4055-B6EA-F15FCE334353}"/>
              </a:ext>
            </a:extLst>
          </p:cNvPr>
          <p:cNvSpPr>
            <a:spLocks noGrp="1"/>
          </p:cNvSpPr>
          <p:nvPr>
            <p:ph idx="1"/>
          </p:nvPr>
        </p:nvSpPr>
        <p:spPr/>
        <p:txBody>
          <a:bodyPr/>
          <a:lstStyle/>
          <a:p>
            <a:r>
              <a:rPr lang="en-US" altLang="ja-JP" dirty="0" err="1"/>
              <a:t>cnt</a:t>
            </a:r>
            <a:r>
              <a:rPr lang="en-US" altLang="ja-JP" dirty="0"/>
              <a:t>: </a:t>
            </a:r>
            <a:r>
              <a:rPr lang="ja-JP" altLang="en-US" dirty="0"/>
              <a:t>同じ数が何回現れたか</a:t>
            </a:r>
            <a:r>
              <a:rPr lang="en-US" altLang="ja-JP" dirty="0"/>
              <a:t>.1</a:t>
            </a:r>
            <a:r>
              <a:rPr lang="ja-JP" altLang="en-US" dirty="0"/>
              <a:t>で初期化しておく</a:t>
            </a:r>
            <a:endParaRPr kumimoji="1" lang="en-US" altLang="ja-JP" dirty="0"/>
          </a:p>
          <a:p>
            <a:r>
              <a:rPr kumimoji="1" lang="ja-JP" altLang="en-US" dirty="0"/>
              <a:t>ソートして先頭から順に見ていく</a:t>
            </a:r>
            <a:endParaRPr kumimoji="1" lang="en-US" altLang="ja-JP" dirty="0"/>
          </a:p>
          <a:p>
            <a:r>
              <a:rPr kumimoji="1" lang="ja-JP" altLang="en-US" dirty="0"/>
              <a:t>異なる数が現れたら</a:t>
            </a:r>
            <a:r>
              <a:rPr kumimoji="1" lang="en-US" altLang="ja-JP" dirty="0"/>
              <a:t>, </a:t>
            </a:r>
            <a:r>
              <a:rPr kumimoji="1" lang="en-US" altLang="ja-JP" dirty="0" err="1"/>
              <a:t>ans</a:t>
            </a:r>
            <a:r>
              <a:rPr lang="ja-JP" altLang="en-US" dirty="0"/>
              <a:t> </a:t>
            </a:r>
            <a:r>
              <a:rPr lang="en-US" altLang="ja-JP" dirty="0"/>
              <a:t>+=</a:t>
            </a:r>
            <a:r>
              <a:rPr lang="ja-JP" altLang="en-US" dirty="0"/>
              <a:t> </a:t>
            </a:r>
            <a:r>
              <a:rPr lang="en-US" altLang="ja-JP" dirty="0" err="1"/>
              <a:t>cnt</a:t>
            </a:r>
            <a:r>
              <a:rPr lang="ja-JP" altLang="en-US" dirty="0"/>
              <a:t> </a:t>
            </a:r>
            <a:r>
              <a:rPr lang="en-US" altLang="ja-JP" dirty="0"/>
              <a:t>%</a:t>
            </a:r>
            <a:r>
              <a:rPr lang="ja-JP" altLang="en-US" dirty="0"/>
              <a:t> </a:t>
            </a:r>
            <a:r>
              <a:rPr lang="en-US" altLang="ja-JP" dirty="0"/>
              <a:t>2</a:t>
            </a:r>
          </a:p>
          <a:p>
            <a:r>
              <a:rPr kumimoji="1" lang="ja-JP" altLang="en-US" dirty="0"/>
              <a:t>同じ数が現れたら</a:t>
            </a:r>
            <a:r>
              <a:rPr kumimoji="1" lang="en-US" altLang="ja-JP" dirty="0"/>
              <a:t>, </a:t>
            </a:r>
            <a:r>
              <a:rPr kumimoji="1" lang="en-US" altLang="ja-JP" dirty="0" err="1"/>
              <a:t>cnt</a:t>
            </a:r>
            <a:r>
              <a:rPr lang="en-US" altLang="ja-JP" dirty="0"/>
              <a:t>++</a:t>
            </a:r>
          </a:p>
          <a:p>
            <a:r>
              <a:rPr kumimoji="1" lang="ja-JP" altLang="en-US" dirty="0"/>
              <a:t>ループを抜けると</a:t>
            </a:r>
            <a:r>
              <a:rPr kumimoji="1" lang="en-US" altLang="ja-JP" dirty="0"/>
              <a:t>,</a:t>
            </a:r>
            <a:r>
              <a:rPr kumimoji="1" lang="ja-JP" altLang="en-US" dirty="0"/>
              <a:t>末尾の要素分がカウントされないで残るので</a:t>
            </a:r>
            <a:r>
              <a:rPr kumimoji="1" lang="en-US" altLang="ja-JP" dirty="0"/>
              <a:t>,</a:t>
            </a:r>
            <a:r>
              <a:rPr kumimoji="1" lang="ja-JP" altLang="en-US" dirty="0"/>
              <a:t>その分を足す</a:t>
            </a:r>
            <a:endParaRPr lang="en-US" altLang="ja-JP" dirty="0"/>
          </a:p>
          <a:p>
            <a:r>
              <a:rPr kumimoji="1" lang="en-US" altLang="ja-JP" dirty="0" err="1"/>
              <a:t>ans</a:t>
            </a:r>
            <a:r>
              <a:rPr kumimoji="1" lang="ja-JP" altLang="en-US" dirty="0"/>
              <a:t>を出力</a:t>
            </a:r>
          </a:p>
        </p:txBody>
      </p:sp>
    </p:spTree>
    <p:extLst>
      <p:ext uri="{BB962C8B-B14F-4D97-AF65-F5344CB8AC3E}">
        <p14:creationId xmlns:p14="http://schemas.microsoft.com/office/powerpoint/2010/main" val="4111213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6406FC2-D922-47F4-A7A6-E97F029ACCC9}"/>
              </a:ext>
            </a:extLst>
          </p:cNvPr>
          <p:cNvSpPr/>
          <p:nvPr/>
        </p:nvSpPr>
        <p:spPr>
          <a:xfrm>
            <a:off x="709535" y="817445"/>
            <a:ext cx="6096000" cy="5078313"/>
          </a:xfrm>
          <a:prstGeom prst="rect">
            <a:avLst/>
          </a:prstGeom>
        </p:spPr>
        <p:txBody>
          <a:bodyPr>
            <a:spAutoFit/>
          </a:bodyPr>
          <a:lstStyle/>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&lt;algorithm&gt;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&lt;vector&gt;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p>
          <a:p>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N;</a:t>
            </a:r>
          </a:p>
          <a:p>
            <a:pPr lvl="1"/>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N;</a:t>
            </a:r>
          </a:p>
          <a:p>
            <a:pPr lvl="1"/>
            <a:r>
              <a:rPr lang="en-US" altLang="ja-JP" dirty="0">
                <a:solidFill>
                  <a:srgbClr val="000000"/>
                </a:solidFill>
                <a:latin typeface="Consolas" panose="020B0609020204030204" pitchFamily="49" charset="0"/>
              </a:rPr>
              <a:t>vector&lt;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 a(N);</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a[</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sort(</a:t>
            </a:r>
            <a:r>
              <a:rPr lang="en-US" altLang="ja-JP" dirty="0" err="1">
                <a:solidFill>
                  <a:srgbClr val="000000"/>
                </a:solidFill>
                <a:latin typeface="Consolas" panose="020B0609020204030204" pitchFamily="49" charset="0"/>
              </a:rPr>
              <a:t>a.begin</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a.end</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endParaRPr lang="en-US" altLang="ja-JP" dirty="0">
              <a:solidFill>
                <a:srgbClr val="000000"/>
              </a:solidFill>
              <a:latin typeface="Consolas" panose="020B0609020204030204" pitchFamily="49" charset="0"/>
            </a:endParaRPr>
          </a:p>
        </p:txBody>
      </p:sp>
      <p:sp>
        <p:nvSpPr>
          <p:cNvPr id="3" name="正方形/長方形 2">
            <a:extLst>
              <a:ext uri="{FF2B5EF4-FFF2-40B4-BE49-F238E27FC236}">
                <a16:creationId xmlns:a16="http://schemas.microsoft.com/office/drawing/2014/main" id="{BBE3ACBD-C8AD-499D-A077-57697DD0B8F6}"/>
              </a:ext>
            </a:extLst>
          </p:cNvPr>
          <p:cNvSpPr/>
          <p:nvPr/>
        </p:nvSpPr>
        <p:spPr>
          <a:xfrm>
            <a:off x="5896132" y="955944"/>
            <a:ext cx="6096000" cy="4801314"/>
          </a:xfrm>
          <a:prstGeom prst="rect">
            <a:avLst/>
          </a:prstGeom>
        </p:spPr>
        <p:txBody>
          <a:bodyPr>
            <a:spAutoFit/>
          </a:bodyPr>
          <a:lstStyle/>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 (a[</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p>
          <a:p>
            <a:pPr lvl="3"/>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a:t>
            </a:r>
          </a:p>
          <a:p>
            <a:pPr lvl="3"/>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p>
          <a:p>
            <a:pPr lvl="3"/>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a:t>
            </a:r>
          </a:p>
          <a:p>
            <a:pPr lvl="0"/>
            <a:br>
              <a:rPr lang="en-US" altLang="ja-JP" dirty="0">
                <a:solidFill>
                  <a:srgbClr val="000000"/>
                </a:solidFill>
                <a:latin typeface="Consolas" panose="020B0609020204030204" pitchFamily="49" charset="0"/>
              </a:rPr>
            </a:br>
            <a:endParaRPr lang="en-US" altLang="ja-JP"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6490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DD395-576C-4181-810C-CC2507E0CB4A}"/>
              </a:ext>
            </a:extLst>
          </p:cNvPr>
          <p:cNvSpPr>
            <a:spLocks noGrp="1"/>
          </p:cNvSpPr>
          <p:nvPr>
            <p:ph type="title"/>
          </p:nvPr>
        </p:nvSpPr>
        <p:spPr/>
        <p:txBody>
          <a:bodyPr/>
          <a:lstStyle/>
          <a:p>
            <a:r>
              <a:rPr kumimoji="1" lang="en-US" altLang="ja-JP" dirty="0"/>
              <a:t>ABC072 C</a:t>
            </a:r>
            <a:endParaRPr kumimoji="1" lang="ja-JP" altLang="en-US" dirty="0"/>
          </a:p>
        </p:txBody>
      </p:sp>
      <p:sp>
        <p:nvSpPr>
          <p:cNvPr id="3" name="コンテンツ プレースホルダー 2">
            <a:extLst>
              <a:ext uri="{FF2B5EF4-FFF2-40B4-BE49-F238E27FC236}">
                <a16:creationId xmlns:a16="http://schemas.microsoft.com/office/drawing/2014/main" id="{C846499F-9D70-4D33-9571-9C9C0F9F57AA}"/>
              </a:ext>
            </a:extLst>
          </p:cNvPr>
          <p:cNvSpPr>
            <a:spLocks noGrp="1"/>
          </p:cNvSpPr>
          <p:nvPr>
            <p:ph idx="1"/>
          </p:nvPr>
        </p:nvSpPr>
        <p:spPr/>
        <p:txBody>
          <a:bodyPr/>
          <a:lstStyle/>
          <a:p>
            <a:r>
              <a:rPr lang="en-US" altLang="ja-JP" dirty="0"/>
              <a:t>1</a:t>
            </a:r>
            <a:r>
              <a:rPr lang="ja-JP" altLang="en-US" dirty="0"/>
              <a:t>種類の数を</a:t>
            </a:r>
            <a:r>
              <a:rPr lang="en-US" altLang="ja-JP" dirty="0"/>
              <a:t>X</a:t>
            </a:r>
            <a:r>
              <a:rPr lang="ja-JP" altLang="en-US" dirty="0"/>
              <a:t>とすると</a:t>
            </a:r>
            <a:r>
              <a:rPr lang="en-US" altLang="ja-JP" dirty="0"/>
              <a:t>,X</a:t>
            </a:r>
            <a:r>
              <a:rPr lang="ja-JP" altLang="en-US" dirty="0"/>
              <a:t>を作るためには</a:t>
            </a:r>
            <a:r>
              <a:rPr lang="en-US" altLang="ja-JP" dirty="0"/>
              <a:t>,</a:t>
            </a:r>
          </a:p>
          <a:p>
            <a:pPr lvl="1"/>
            <a:r>
              <a:rPr lang="en-US" altLang="ja-JP" sz="2800" dirty="0"/>
              <a:t>X-1</a:t>
            </a:r>
            <a:r>
              <a:rPr lang="ja-JP" altLang="en-US" sz="2800" dirty="0"/>
              <a:t>に</a:t>
            </a:r>
            <a:r>
              <a:rPr lang="en-US" altLang="ja-JP" sz="2800" dirty="0"/>
              <a:t>+1</a:t>
            </a:r>
          </a:p>
          <a:p>
            <a:pPr lvl="1"/>
            <a:r>
              <a:rPr lang="en-US" altLang="ja-JP" sz="2800" dirty="0"/>
              <a:t>X</a:t>
            </a:r>
            <a:r>
              <a:rPr lang="ja-JP" altLang="en-US" sz="2800" dirty="0"/>
              <a:t>に</a:t>
            </a:r>
            <a:r>
              <a:rPr lang="en-US" altLang="ja-JP" sz="2800" dirty="0"/>
              <a:t>±0</a:t>
            </a:r>
          </a:p>
          <a:p>
            <a:pPr lvl="1"/>
            <a:r>
              <a:rPr lang="en-US" altLang="ja-JP" sz="2800" dirty="0"/>
              <a:t>X+1</a:t>
            </a:r>
            <a:r>
              <a:rPr lang="ja-JP" altLang="en-US" sz="2800" dirty="0"/>
              <a:t>に</a:t>
            </a:r>
            <a:r>
              <a:rPr lang="en-US" altLang="ja-JP" sz="2800" dirty="0"/>
              <a:t>-1</a:t>
            </a:r>
          </a:p>
          <a:p>
            <a:pPr marL="0" indent="0">
              <a:buNone/>
            </a:pPr>
            <a:r>
              <a:rPr lang="ja-JP" altLang="en-US" dirty="0"/>
              <a:t>の操作を行えばよい</a:t>
            </a:r>
            <a:r>
              <a:rPr lang="en-US" altLang="ja-JP" dirty="0"/>
              <a:t>.</a:t>
            </a:r>
            <a:r>
              <a:rPr lang="ja-JP" altLang="en-US" dirty="0"/>
              <a:t>つまり</a:t>
            </a:r>
            <a:r>
              <a:rPr lang="en-US" altLang="ja-JP" dirty="0"/>
              <a:t>,X</a:t>
            </a:r>
            <a:r>
              <a:rPr lang="ja-JP" altLang="en-US" dirty="0"/>
              <a:t>が作れる最大個数は</a:t>
            </a:r>
            <a:endParaRPr lang="en-US" altLang="ja-JP" dirty="0"/>
          </a:p>
          <a:p>
            <a:pPr marL="0" indent="0">
              <a:buNone/>
            </a:pPr>
            <a:r>
              <a:rPr lang="en-US" altLang="ja-JP" dirty="0"/>
              <a:t>(X-1</a:t>
            </a:r>
            <a:r>
              <a:rPr lang="ja-JP" altLang="en-US" dirty="0"/>
              <a:t>の個数</a:t>
            </a:r>
            <a:r>
              <a:rPr lang="en-US" altLang="ja-JP" dirty="0"/>
              <a:t>) + (X</a:t>
            </a:r>
            <a:r>
              <a:rPr lang="ja-JP" altLang="en-US" dirty="0"/>
              <a:t>の個数</a:t>
            </a:r>
            <a:r>
              <a:rPr lang="en-US" altLang="ja-JP" dirty="0"/>
              <a:t>) + (X+1</a:t>
            </a:r>
            <a:r>
              <a:rPr lang="ja-JP" altLang="en-US" dirty="0"/>
              <a:t>の個数</a:t>
            </a:r>
            <a:r>
              <a:rPr lang="en-US" altLang="ja-JP" dirty="0"/>
              <a:t>)</a:t>
            </a:r>
          </a:p>
          <a:p>
            <a:pPr marL="0" indent="0">
              <a:buNone/>
            </a:pPr>
            <a:r>
              <a:rPr kumimoji="1" lang="ja-JP" altLang="en-US" dirty="0"/>
              <a:t>全ての</a:t>
            </a:r>
            <a:r>
              <a:rPr kumimoji="1" lang="en-US" altLang="ja-JP" dirty="0"/>
              <a:t>X</a:t>
            </a:r>
            <a:r>
              <a:rPr kumimoji="1" lang="ja-JP" altLang="en-US" dirty="0"/>
              <a:t>に対して操作を行う</a:t>
            </a:r>
            <a:r>
              <a:rPr kumimoji="1" lang="en-US" altLang="ja-JP" dirty="0"/>
              <a:t>.</a:t>
            </a:r>
          </a:p>
          <a:p>
            <a:pPr marL="0" indent="0">
              <a:buNone/>
            </a:pPr>
            <a:r>
              <a:rPr lang="ja-JP" altLang="en-US" dirty="0"/>
              <a:t>数の個数を調べるために</a:t>
            </a:r>
            <a:r>
              <a:rPr lang="en-US" altLang="ja-JP" dirty="0"/>
              <a:t>,</a:t>
            </a:r>
            <a:r>
              <a:rPr lang="ja-JP" altLang="en-US" dirty="0"/>
              <a:t>ヒストグラムを作りたい</a:t>
            </a:r>
            <a:endParaRPr kumimoji="1" lang="ja-JP" altLang="en-US" dirty="0"/>
          </a:p>
        </p:txBody>
      </p:sp>
    </p:spTree>
    <p:extLst>
      <p:ext uri="{BB962C8B-B14F-4D97-AF65-F5344CB8AC3E}">
        <p14:creationId xmlns:p14="http://schemas.microsoft.com/office/powerpoint/2010/main" val="117323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877E66A5-3726-4905-875C-C91FD3B34CD3}"/>
              </a:ext>
            </a:extLst>
          </p:cNvPr>
          <p:cNvGraphicFramePr>
            <a:graphicFrameLocks noGrp="1"/>
          </p:cNvGraphicFramePr>
          <p:nvPr>
            <p:extLst>
              <p:ext uri="{D42A27DB-BD31-4B8C-83A1-F6EECF244321}">
                <p14:modId xmlns:p14="http://schemas.microsoft.com/office/powerpoint/2010/main" val="3832516909"/>
              </p:ext>
            </p:extLst>
          </p:nvPr>
        </p:nvGraphicFramePr>
        <p:xfrm>
          <a:off x="4152294" y="637221"/>
          <a:ext cx="756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146129143"/>
                    </a:ext>
                  </a:extLst>
                </a:gridCol>
                <a:gridCol w="1080000">
                  <a:extLst>
                    <a:ext uri="{9D8B030D-6E8A-4147-A177-3AD203B41FA5}">
                      <a16:colId xmlns:a16="http://schemas.microsoft.com/office/drawing/2014/main" val="3600390624"/>
                    </a:ext>
                  </a:extLst>
                </a:gridCol>
                <a:gridCol w="1080000">
                  <a:extLst>
                    <a:ext uri="{9D8B030D-6E8A-4147-A177-3AD203B41FA5}">
                      <a16:colId xmlns:a16="http://schemas.microsoft.com/office/drawing/2014/main" val="2547146118"/>
                    </a:ext>
                  </a:extLst>
                </a:gridCol>
                <a:gridCol w="1080000">
                  <a:extLst>
                    <a:ext uri="{9D8B030D-6E8A-4147-A177-3AD203B41FA5}">
                      <a16:colId xmlns:a16="http://schemas.microsoft.com/office/drawing/2014/main" val="2624922585"/>
                    </a:ext>
                  </a:extLst>
                </a:gridCol>
                <a:gridCol w="1080000">
                  <a:extLst>
                    <a:ext uri="{9D8B030D-6E8A-4147-A177-3AD203B41FA5}">
                      <a16:colId xmlns:a16="http://schemas.microsoft.com/office/drawing/2014/main" val="1852798293"/>
                    </a:ext>
                  </a:extLst>
                </a:gridCol>
                <a:gridCol w="1080000">
                  <a:extLst>
                    <a:ext uri="{9D8B030D-6E8A-4147-A177-3AD203B41FA5}">
                      <a16:colId xmlns:a16="http://schemas.microsoft.com/office/drawing/2014/main" val="800225372"/>
                    </a:ext>
                  </a:extLst>
                </a:gridCol>
                <a:gridCol w="1080000">
                  <a:extLst>
                    <a:ext uri="{9D8B030D-6E8A-4147-A177-3AD203B41FA5}">
                      <a16:colId xmlns:a16="http://schemas.microsoft.com/office/drawing/2014/main" val="1706393243"/>
                    </a:ext>
                  </a:extLst>
                </a:gridCol>
              </a:tblGrid>
              <a:tr h="1080000">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4</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5</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tc>
                <a:extLst>
                  <a:ext uri="{0D108BD9-81ED-4DB2-BD59-A6C34878D82A}">
                    <a16:rowId xmlns:a16="http://schemas.microsoft.com/office/drawing/2014/main" val="978990698"/>
                  </a:ext>
                </a:extLst>
              </a:tr>
            </a:tbl>
          </a:graphicData>
        </a:graphic>
      </p:graphicFrame>
      <p:graphicFrame>
        <p:nvGraphicFramePr>
          <p:cNvPr id="7" name="表 6">
            <a:extLst>
              <a:ext uri="{FF2B5EF4-FFF2-40B4-BE49-F238E27FC236}">
                <a16:creationId xmlns:a16="http://schemas.microsoft.com/office/drawing/2014/main" id="{F1DF90F6-DCD2-4156-BD4E-7B2916E18560}"/>
              </a:ext>
            </a:extLst>
          </p:cNvPr>
          <p:cNvGraphicFramePr>
            <a:graphicFrameLocks noGrp="1"/>
          </p:cNvGraphicFramePr>
          <p:nvPr>
            <p:extLst>
              <p:ext uri="{D42A27DB-BD31-4B8C-83A1-F6EECF244321}">
                <p14:modId xmlns:p14="http://schemas.microsoft.com/office/powerpoint/2010/main" val="1496985252"/>
              </p:ext>
            </p:extLst>
          </p:nvPr>
        </p:nvGraphicFramePr>
        <p:xfrm>
          <a:off x="4152294" y="2018814"/>
          <a:ext cx="756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146129143"/>
                    </a:ext>
                  </a:extLst>
                </a:gridCol>
                <a:gridCol w="1080000">
                  <a:extLst>
                    <a:ext uri="{9D8B030D-6E8A-4147-A177-3AD203B41FA5}">
                      <a16:colId xmlns:a16="http://schemas.microsoft.com/office/drawing/2014/main" val="3600390624"/>
                    </a:ext>
                  </a:extLst>
                </a:gridCol>
                <a:gridCol w="1080000">
                  <a:extLst>
                    <a:ext uri="{9D8B030D-6E8A-4147-A177-3AD203B41FA5}">
                      <a16:colId xmlns:a16="http://schemas.microsoft.com/office/drawing/2014/main" val="2547146118"/>
                    </a:ext>
                  </a:extLst>
                </a:gridCol>
                <a:gridCol w="1080000">
                  <a:extLst>
                    <a:ext uri="{9D8B030D-6E8A-4147-A177-3AD203B41FA5}">
                      <a16:colId xmlns:a16="http://schemas.microsoft.com/office/drawing/2014/main" val="2624922585"/>
                    </a:ext>
                  </a:extLst>
                </a:gridCol>
                <a:gridCol w="1080000">
                  <a:extLst>
                    <a:ext uri="{9D8B030D-6E8A-4147-A177-3AD203B41FA5}">
                      <a16:colId xmlns:a16="http://schemas.microsoft.com/office/drawing/2014/main" val="1852798293"/>
                    </a:ext>
                  </a:extLst>
                </a:gridCol>
                <a:gridCol w="1080000">
                  <a:extLst>
                    <a:ext uri="{9D8B030D-6E8A-4147-A177-3AD203B41FA5}">
                      <a16:colId xmlns:a16="http://schemas.microsoft.com/office/drawing/2014/main" val="800225372"/>
                    </a:ext>
                  </a:extLst>
                </a:gridCol>
                <a:gridCol w="1080000">
                  <a:extLst>
                    <a:ext uri="{9D8B030D-6E8A-4147-A177-3AD203B41FA5}">
                      <a16:colId xmlns:a16="http://schemas.microsoft.com/office/drawing/2014/main" val="1706393243"/>
                    </a:ext>
                  </a:extLst>
                </a:gridCol>
              </a:tblGrid>
              <a:tr h="1080000">
                <a:tc>
                  <a:txBody>
                    <a:bodyPr/>
                    <a:lstStyle/>
                    <a:p>
                      <a:pPr algn="ctr"/>
                      <a:r>
                        <a:rPr kumimoji="1" lang="en-US" altLang="ja-JP" sz="3600" dirty="0"/>
                        <a:t>3</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1">
                        <a:lumMod val="20000"/>
                        <a:lumOff val="80000"/>
                      </a:schemeClr>
                    </a:solidFill>
                  </a:tcPr>
                </a:tc>
                <a:tc>
                  <a:txBody>
                    <a:bodyPr/>
                    <a:lstStyle/>
                    <a:p>
                      <a:pPr algn="ctr"/>
                      <a:r>
                        <a:rPr kumimoji="1" lang="en-US" altLang="ja-JP" sz="3600" dirty="0"/>
                        <a:t>4</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1">
                        <a:lumMod val="20000"/>
                        <a:lumOff val="80000"/>
                      </a:schemeClr>
                    </a:solidFill>
                  </a:tcPr>
                </a:tc>
                <a:tc>
                  <a:txBody>
                    <a:bodyPr/>
                    <a:lstStyle/>
                    <a:p>
                      <a:pPr algn="ctr"/>
                      <a:r>
                        <a:rPr kumimoji="1" lang="en-US" altLang="ja-JP" sz="3600" dirty="0"/>
                        <a:t>5</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1</a:t>
                      </a:r>
                      <a:endParaRPr kumimoji="1" lang="ja-JP" altLang="en-US" sz="3600" dirty="0"/>
                    </a:p>
                  </a:txBody>
                  <a:tcPr anchor="ctr">
                    <a:solidFill>
                      <a:schemeClr val="accent2">
                        <a:lumMod val="40000"/>
                        <a:lumOff val="60000"/>
                      </a:schemeClr>
                    </a:solidFill>
                  </a:tcPr>
                </a:tc>
                <a:extLst>
                  <a:ext uri="{0D108BD9-81ED-4DB2-BD59-A6C34878D82A}">
                    <a16:rowId xmlns:a16="http://schemas.microsoft.com/office/drawing/2014/main" val="978990698"/>
                  </a:ext>
                </a:extLst>
              </a:tr>
            </a:tbl>
          </a:graphicData>
        </a:graphic>
      </p:graphicFrame>
      <p:graphicFrame>
        <p:nvGraphicFramePr>
          <p:cNvPr id="9" name="表 8">
            <a:extLst>
              <a:ext uri="{FF2B5EF4-FFF2-40B4-BE49-F238E27FC236}">
                <a16:creationId xmlns:a16="http://schemas.microsoft.com/office/drawing/2014/main" id="{17E53A62-0C83-438E-94D8-7E95C1466236}"/>
              </a:ext>
            </a:extLst>
          </p:cNvPr>
          <p:cNvGraphicFramePr>
            <a:graphicFrameLocks noGrp="1"/>
          </p:cNvGraphicFramePr>
          <p:nvPr>
            <p:extLst>
              <p:ext uri="{D42A27DB-BD31-4B8C-83A1-F6EECF244321}">
                <p14:modId xmlns:p14="http://schemas.microsoft.com/office/powerpoint/2010/main" val="1526432807"/>
              </p:ext>
            </p:extLst>
          </p:nvPr>
        </p:nvGraphicFramePr>
        <p:xfrm>
          <a:off x="4152293" y="3377853"/>
          <a:ext cx="756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146129143"/>
                    </a:ext>
                  </a:extLst>
                </a:gridCol>
                <a:gridCol w="1080000">
                  <a:extLst>
                    <a:ext uri="{9D8B030D-6E8A-4147-A177-3AD203B41FA5}">
                      <a16:colId xmlns:a16="http://schemas.microsoft.com/office/drawing/2014/main" val="3600390624"/>
                    </a:ext>
                  </a:extLst>
                </a:gridCol>
                <a:gridCol w="1080000">
                  <a:extLst>
                    <a:ext uri="{9D8B030D-6E8A-4147-A177-3AD203B41FA5}">
                      <a16:colId xmlns:a16="http://schemas.microsoft.com/office/drawing/2014/main" val="2547146118"/>
                    </a:ext>
                  </a:extLst>
                </a:gridCol>
                <a:gridCol w="1080000">
                  <a:extLst>
                    <a:ext uri="{9D8B030D-6E8A-4147-A177-3AD203B41FA5}">
                      <a16:colId xmlns:a16="http://schemas.microsoft.com/office/drawing/2014/main" val="2624922585"/>
                    </a:ext>
                  </a:extLst>
                </a:gridCol>
                <a:gridCol w="1080000">
                  <a:extLst>
                    <a:ext uri="{9D8B030D-6E8A-4147-A177-3AD203B41FA5}">
                      <a16:colId xmlns:a16="http://schemas.microsoft.com/office/drawing/2014/main" val="1852798293"/>
                    </a:ext>
                  </a:extLst>
                </a:gridCol>
                <a:gridCol w="1080000">
                  <a:extLst>
                    <a:ext uri="{9D8B030D-6E8A-4147-A177-3AD203B41FA5}">
                      <a16:colId xmlns:a16="http://schemas.microsoft.com/office/drawing/2014/main" val="800225372"/>
                    </a:ext>
                  </a:extLst>
                </a:gridCol>
                <a:gridCol w="1080000">
                  <a:extLst>
                    <a:ext uri="{9D8B030D-6E8A-4147-A177-3AD203B41FA5}">
                      <a16:colId xmlns:a16="http://schemas.microsoft.com/office/drawing/2014/main" val="1706393243"/>
                    </a:ext>
                  </a:extLst>
                </a:gridCol>
              </a:tblGrid>
              <a:tr h="1080000">
                <a:tc>
                  <a:txBody>
                    <a:bodyPr/>
                    <a:lstStyle/>
                    <a:p>
                      <a:pPr algn="ctr"/>
                      <a:r>
                        <a:rPr kumimoji="1" lang="en-US" altLang="ja-JP" sz="3600" dirty="0"/>
                        <a:t>2</a:t>
                      </a:r>
                      <a:endParaRPr kumimoji="1" lang="ja-JP" altLang="en-US" sz="3600" dirty="0"/>
                    </a:p>
                  </a:txBody>
                  <a:tcPr anchor="ctr">
                    <a:solidFill>
                      <a:schemeClr val="accent2">
                        <a:lumMod val="40000"/>
                        <a:lumOff val="60000"/>
                      </a:schemeClr>
                    </a:solidFill>
                  </a:tcPr>
                </a:tc>
                <a:tc>
                  <a:txBody>
                    <a:bodyPr/>
                    <a:lstStyle/>
                    <a:p>
                      <a:pPr algn="ctr"/>
                      <a:r>
                        <a:rPr kumimoji="1" lang="en-US" altLang="ja-JP" sz="3600" dirty="0"/>
                        <a:t>2</a:t>
                      </a:r>
                      <a:endParaRPr kumimoji="1" lang="ja-JP" altLang="en-US" sz="3600" dirty="0"/>
                    </a:p>
                  </a:txBody>
                  <a:tcPr anchor="ctr">
                    <a:solidFill>
                      <a:schemeClr val="accent2">
                        <a:lumMod val="40000"/>
                        <a:lumOff val="60000"/>
                      </a:schemeClr>
                    </a:solidFill>
                  </a:tcPr>
                </a:tc>
                <a:tc>
                  <a:txBody>
                    <a:bodyPr/>
                    <a:lstStyle/>
                    <a:p>
                      <a:pPr algn="ctr"/>
                      <a:r>
                        <a:rPr kumimoji="1" lang="en-US" altLang="ja-JP" sz="3600" dirty="0"/>
                        <a:t>4</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solidFill>
                      <a:schemeClr val="accent2">
                        <a:lumMod val="40000"/>
                        <a:lumOff val="60000"/>
                      </a:schemeClr>
                    </a:solidFill>
                  </a:tcPr>
                </a:tc>
                <a:tc>
                  <a:txBody>
                    <a:bodyPr/>
                    <a:lstStyle/>
                    <a:p>
                      <a:pPr algn="ctr"/>
                      <a:r>
                        <a:rPr kumimoji="1" lang="en-US" altLang="ja-JP" sz="3600" dirty="0"/>
                        <a:t>5</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2</a:t>
                      </a:r>
                      <a:endParaRPr kumimoji="1" lang="ja-JP" altLang="en-US" sz="3600" dirty="0"/>
                    </a:p>
                  </a:txBody>
                  <a:tcPr anchor="ctr">
                    <a:solidFill>
                      <a:schemeClr val="accent1">
                        <a:lumMod val="20000"/>
                        <a:lumOff val="80000"/>
                      </a:schemeClr>
                    </a:solidFill>
                  </a:tcPr>
                </a:tc>
                <a:extLst>
                  <a:ext uri="{0D108BD9-81ED-4DB2-BD59-A6C34878D82A}">
                    <a16:rowId xmlns:a16="http://schemas.microsoft.com/office/drawing/2014/main" val="978990698"/>
                  </a:ext>
                </a:extLst>
              </a:tr>
            </a:tbl>
          </a:graphicData>
        </a:graphic>
      </p:graphicFrame>
      <p:graphicFrame>
        <p:nvGraphicFramePr>
          <p:cNvPr id="10" name="表 9">
            <a:extLst>
              <a:ext uri="{FF2B5EF4-FFF2-40B4-BE49-F238E27FC236}">
                <a16:creationId xmlns:a16="http://schemas.microsoft.com/office/drawing/2014/main" id="{61AFD9CD-48C9-4DBD-B988-3D40F5B75218}"/>
              </a:ext>
            </a:extLst>
          </p:cNvPr>
          <p:cNvGraphicFramePr>
            <a:graphicFrameLocks noGrp="1"/>
          </p:cNvGraphicFramePr>
          <p:nvPr>
            <p:extLst>
              <p:ext uri="{D42A27DB-BD31-4B8C-83A1-F6EECF244321}">
                <p14:modId xmlns:p14="http://schemas.microsoft.com/office/powerpoint/2010/main" val="848115632"/>
              </p:ext>
            </p:extLst>
          </p:nvPr>
        </p:nvGraphicFramePr>
        <p:xfrm>
          <a:off x="4152293" y="4711976"/>
          <a:ext cx="7560000" cy="1080000"/>
        </p:xfrm>
        <a:graphic>
          <a:graphicData uri="http://schemas.openxmlformats.org/drawingml/2006/table">
            <a:tbl>
              <a:tblPr firstRow="1" bandRow="1">
                <a:tableStyleId>{5940675A-B579-460E-94D1-54222C63F5DA}</a:tableStyleId>
              </a:tblPr>
              <a:tblGrid>
                <a:gridCol w="1080000">
                  <a:extLst>
                    <a:ext uri="{9D8B030D-6E8A-4147-A177-3AD203B41FA5}">
                      <a16:colId xmlns:a16="http://schemas.microsoft.com/office/drawing/2014/main" val="2146129143"/>
                    </a:ext>
                  </a:extLst>
                </a:gridCol>
                <a:gridCol w="1080000">
                  <a:extLst>
                    <a:ext uri="{9D8B030D-6E8A-4147-A177-3AD203B41FA5}">
                      <a16:colId xmlns:a16="http://schemas.microsoft.com/office/drawing/2014/main" val="3600390624"/>
                    </a:ext>
                  </a:extLst>
                </a:gridCol>
                <a:gridCol w="1080000">
                  <a:extLst>
                    <a:ext uri="{9D8B030D-6E8A-4147-A177-3AD203B41FA5}">
                      <a16:colId xmlns:a16="http://schemas.microsoft.com/office/drawing/2014/main" val="2547146118"/>
                    </a:ext>
                  </a:extLst>
                </a:gridCol>
                <a:gridCol w="1080000">
                  <a:extLst>
                    <a:ext uri="{9D8B030D-6E8A-4147-A177-3AD203B41FA5}">
                      <a16:colId xmlns:a16="http://schemas.microsoft.com/office/drawing/2014/main" val="2624922585"/>
                    </a:ext>
                  </a:extLst>
                </a:gridCol>
                <a:gridCol w="1080000">
                  <a:extLst>
                    <a:ext uri="{9D8B030D-6E8A-4147-A177-3AD203B41FA5}">
                      <a16:colId xmlns:a16="http://schemas.microsoft.com/office/drawing/2014/main" val="1852798293"/>
                    </a:ext>
                  </a:extLst>
                </a:gridCol>
                <a:gridCol w="1080000">
                  <a:extLst>
                    <a:ext uri="{9D8B030D-6E8A-4147-A177-3AD203B41FA5}">
                      <a16:colId xmlns:a16="http://schemas.microsoft.com/office/drawing/2014/main" val="800225372"/>
                    </a:ext>
                  </a:extLst>
                </a:gridCol>
                <a:gridCol w="1080000">
                  <a:extLst>
                    <a:ext uri="{9D8B030D-6E8A-4147-A177-3AD203B41FA5}">
                      <a16:colId xmlns:a16="http://schemas.microsoft.com/office/drawing/2014/main" val="1706393243"/>
                    </a:ext>
                  </a:extLst>
                </a:gridCol>
              </a:tblGrid>
              <a:tr h="1080000">
                <a:tc>
                  <a:txBody>
                    <a:bodyPr/>
                    <a:lstStyle/>
                    <a:p>
                      <a:pPr algn="ctr"/>
                      <a:r>
                        <a:rPr kumimoji="1" lang="en-US" altLang="ja-JP" sz="3600" dirty="0"/>
                        <a:t>3</a:t>
                      </a:r>
                      <a:endParaRPr kumimoji="1" lang="ja-JP" altLang="en-US" sz="3600" dirty="0"/>
                    </a:p>
                  </a:txBody>
                  <a:tcPr anchor="ctr">
                    <a:solidFill>
                      <a:schemeClr val="accent1">
                        <a:lumMod val="20000"/>
                        <a:lumOff val="80000"/>
                      </a:schemeClr>
                    </a:solidFill>
                  </a:tcPr>
                </a:tc>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solidFill>
                      <a:schemeClr val="accent2">
                        <a:lumMod val="40000"/>
                        <a:lumOff val="60000"/>
                      </a:schemeClr>
                    </a:solidFill>
                  </a:tcPr>
                </a:tc>
                <a:tc>
                  <a:txBody>
                    <a:bodyPr/>
                    <a:lstStyle/>
                    <a:p>
                      <a:pPr algn="ctr"/>
                      <a:r>
                        <a:rPr kumimoji="1" lang="en-US" altLang="ja-JP" sz="3600" dirty="0"/>
                        <a:t>1</a:t>
                      </a:r>
                      <a:endParaRPr kumimoji="1" lang="ja-JP" altLang="en-US" sz="3600" dirty="0"/>
                    </a:p>
                  </a:txBody>
                  <a:tcPr anchor="ctr"/>
                </a:tc>
                <a:tc>
                  <a:txBody>
                    <a:bodyPr/>
                    <a:lstStyle/>
                    <a:p>
                      <a:pPr algn="ctr"/>
                      <a:r>
                        <a:rPr kumimoji="1" lang="en-US" altLang="ja-JP" sz="3600" dirty="0"/>
                        <a:t>5</a:t>
                      </a:r>
                      <a:endParaRPr kumimoji="1" lang="ja-JP" altLang="en-US" sz="3600" dirty="0"/>
                    </a:p>
                  </a:txBody>
                  <a:tcPr anchor="ctr"/>
                </a:tc>
                <a:tc>
                  <a:txBody>
                    <a:bodyPr/>
                    <a:lstStyle/>
                    <a:p>
                      <a:pPr algn="ctr"/>
                      <a:r>
                        <a:rPr kumimoji="1" lang="en-US" altLang="ja-JP" sz="3600" dirty="0"/>
                        <a:t>9</a:t>
                      </a:r>
                      <a:endParaRPr kumimoji="1" lang="ja-JP" altLang="en-US" sz="3600" dirty="0"/>
                    </a:p>
                  </a:txBody>
                  <a:tcPr anchor="ctr"/>
                </a:tc>
                <a:tc>
                  <a:txBody>
                    <a:bodyPr/>
                    <a:lstStyle/>
                    <a:p>
                      <a:pPr algn="ctr"/>
                      <a:r>
                        <a:rPr kumimoji="1" lang="en-US" altLang="ja-JP" sz="3600" dirty="0"/>
                        <a:t>3</a:t>
                      </a:r>
                      <a:endParaRPr kumimoji="1" lang="ja-JP" altLang="en-US" sz="3600" dirty="0"/>
                    </a:p>
                  </a:txBody>
                  <a:tcPr anchor="ctr">
                    <a:solidFill>
                      <a:schemeClr val="accent2">
                        <a:lumMod val="40000"/>
                        <a:lumOff val="60000"/>
                      </a:schemeClr>
                    </a:solidFill>
                  </a:tcPr>
                </a:tc>
                <a:extLst>
                  <a:ext uri="{0D108BD9-81ED-4DB2-BD59-A6C34878D82A}">
                    <a16:rowId xmlns:a16="http://schemas.microsoft.com/office/drawing/2014/main" val="978990698"/>
                  </a:ext>
                </a:extLst>
              </a:tr>
            </a:tbl>
          </a:graphicData>
        </a:graphic>
      </p:graphicFrame>
      <p:sp>
        <p:nvSpPr>
          <p:cNvPr id="11" name="テキスト ボックス 10">
            <a:extLst>
              <a:ext uri="{FF2B5EF4-FFF2-40B4-BE49-F238E27FC236}">
                <a16:creationId xmlns:a16="http://schemas.microsoft.com/office/drawing/2014/main" id="{635E0944-E2E4-4CC5-8676-F75714DCB6F9}"/>
              </a:ext>
            </a:extLst>
          </p:cNvPr>
          <p:cNvSpPr txBox="1"/>
          <p:nvPr/>
        </p:nvSpPr>
        <p:spPr>
          <a:xfrm>
            <a:off x="7498828" y="6071016"/>
            <a:ext cx="866932" cy="923330"/>
          </a:xfrm>
          <a:prstGeom prst="rect">
            <a:avLst/>
          </a:prstGeom>
          <a:noFill/>
        </p:spPr>
        <p:txBody>
          <a:bodyPr wrap="square" rtlCol="0">
            <a:spAutoFit/>
          </a:bodyPr>
          <a:lstStyle/>
          <a:p>
            <a:r>
              <a:rPr lang="en-US" altLang="ja-JP" sz="5400" dirty="0"/>
              <a:t>…</a:t>
            </a:r>
            <a:endParaRPr kumimoji="1" lang="ja-JP" altLang="en-US" sz="5400" dirty="0"/>
          </a:p>
        </p:txBody>
      </p:sp>
      <p:sp>
        <p:nvSpPr>
          <p:cNvPr id="12" name="テキスト ボックス 11">
            <a:extLst>
              <a:ext uri="{FF2B5EF4-FFF2-40B4-BE49-F238E27FC236}">
                <a16:creationId xmlns:a16="http://schemas.microsoft.com/office/drawing/2014/main" id="{B91A9035-B0BA-4671-833A-BAF68DD777FB}"/>
              </a:ext>
            </a:extLst>
          </p:cNvPr>
          <p:cNvSpPr txBox="1"/>
          <p:nvPr/>
        </p:nvSpPr>
        <p:spPr>
          <a:xfrm>
            <a:off x="299802" y="2144707"/>
            <a:ext cx="3672591" cy="954107"/>
          </a:xfrm>
          <a:prstGeom prst="rect">
            <a:avLst/>
          </a:prstGeom>
          <a:noFill/>
        </p:spPr>
        <p:txBody>
          <a:bodyPr wrap="square" rtlCol="0">
            <a:spAutoFit/>
          </a:bodyPr>
          <a:lstStyle/>
          <a:p>
            <a:r>
              <a:rPr kumimoji="1" lang="en-US" altLang="ja-JP" sz="2800" dirty="0"/>
              <a:t>1</a:t>
            </a:r>
            <a:r>
              <a:rPr kumimoji="1" lang="ja-JP" altLang="en-US" sz="2800" dirty="0"/>
              <a:t>を最大化したい</a:t>
            </a:r>
            <a:r>
              <a:rPr kumimoji="1" lang="en-US" altLang="ja-JP" sz="2800" dirty="0"/>
              <a:t>: 3</a:t>
            </a:r>
            <a:r>
              <a:rPr kumimoji="1" lang="ja-JP" altLang="en-US" sz="2800" dirty="0"/>
              <a:t>つ</a:t>
            </a:r>
            <a:endParaRPr kumimoji="1" lang="en-US" altLang="ja-JP" sz="2800" dirty="0"/>
          </a:p>
          <a:p>
            <a:r>
              <a:rPr kumimoji="1" lang="en-US" altLang="ja-JP" sz="2800" dirty="0"/>
              <a:t>0</a:t>
            </a:r>
            <a:r>
              <a:rPr kumimoji="1" lang="ja-JP" altLang="en-US" sz="2800" dirty="0"/>
              <a:t>に</a:t>
            </a:r>
            <a:r>
              <a:rPr kumimoji="1" lang="en-US" altLang="ja-JP" sz="2800" dirty="0"/>
              <a:t>+1, 2</a:t>
            </a:r>
            <a:r>
              <a:rPr kumimoji="1" lang="ja-JP" altLang="en-US" sz="2800" dirty="0"/>
              <a:t>に</a:t>
            </a:r>
            <a:r>
              <a:rPr kumimoji="1" lang="en-US" altLang="ja-JP" sz="2800" dirty="0"/>
              <a:t>-1</a:t>
            </a:r>
            <a:endParaRPr lang="en-US" altLang="ja-JP" sz="2800" dirty="0"/>
          </a:p>
        </p:txBody>
      </p:sp>
      <p:sp>
        <p:nvSpPr>
          <p:cNvPr id="13" name="テキスト ボックス 12">
            <a:extLst>
              <a:ext uri="{FF2B5EF4-FFF2-40B4-BE49-F238E27FC236}">
                <a16:creationId xmlns:a16="http://schemas.microsoft.com/office/drawing/2014/main" id="{412DB5A5-C78D-4A05-830C-E7A42D185D4D}"/>
              </a:ext>
            </a:extLst>
          </p:cNvPr>
          <p:cNvSpPr txBox="1"/>
          <p:nvPr/>
        </p:nvSpPr>
        <p:spPr>
          <a:xfrm>
            <a:off x="299801" y="3503746"/>
            <a:ext cx="3672591" cy="954107"/>
          </a:xfrm>
          <a:prstGeom prst="rect">
            <a:avLst/>
          </a:prstGeom>
          <a:noFill/>
        </p:spPr>
        <p:txBody>
          <a:bodyPr wrap="square" rtlCol="0">
            <a:spAutoFit/>
          </a:bodyPr>
          <a:lstStyle/>
          <a:p>
            <a:r>
              <a:rPr kumimoji="1" lang="en-US" altLang="ja-JP" sz="2800" dirty="0"/>
              <a:t>2</a:t>
            </a:r>
            <a:r>
              <a:rPr kumimoji="1" lang="ja-JP" altLang="en-US" sz="2800" dirty="0"/>
              <a:t>を最大化したい</a:t>
            </a:r>
            <a:r>
              <a:rPr kumimoji="1" lang="en-US" altLang="ja-JP" sz="2800" dirty="0"/>
              <a:t>: 4</a:t>
            </a:r>
            <a:r>
              <a:rPr kumimoji="1" lang="ja-JP" altLang="en-US" sz="2800" dirty="0"/>
              <a:t>つ</a:t>
            </a:r>
            <a:endParaRPr kumimoji="1" lang="en-US" altLang="ja-JP" sz="2800" dirty="0"/>
          </a:p>
          <a:p>
            <a:r>
              <a:rPr kumimoji="1" lang="en-US" altLang="ja-JP" sz="2800" dirty="0"/>
              <a:t>1</a:t>
            </a:r>
            <a:r>
              <a:rPr kumimoji="1" lang="ja-JP" altLang="en-US" sz="2800" dirty="0"/>
              <a:t>に</a:t>
            </a:r>
            <a:r>
              <a:rPr kumimoji="1" lang="en-US" altLang="ja-JP" sz="2800" dirty="0"/>
              <a:t>+1, 3</a:t>
            </a:r>
            <a:r>
              <a:rPr kumimoji="1" lang="ja-JP" altLang="en-US" sz="2800" dirty="0"/>
              <a:t>に</a:t>
            </a:r>
            <a:r>
              <a:rPr kumimoji="1" lang="en-US" altLang="ja-JP" sz="2800" dirty="0"/>
              <a:t>-1</a:t>
            </a:r>
            <a:endParaRPr lang="en-US" altLang="ja-JP" sz="2800" dirty="0"/>
          </a:p>
        </p:txBody>
      </p:sp>
      <p:sp>
        <p:nvSpPr>
          <p:cNvPr id="14" name="テキスト ボックス 13">
            <a:extLst>
              <a:ext uri="{FF2B5EF4-FFF2-40B4-BE49-F238E27FC236}">
                <a16:creationId xmlns:a16="http://schemas.microsoft.com/office/drawing/2014/main" id="{CC061947-E133-4CC1-957F-E074E3DE8088}"/>
              </a:ext>
            </a:extLst>
          </p:cNvPr>
          <p:cNvSpPr txBox="1"/>
          <p:nvPr/>
        </p:nvSpPr>
        <p:spPr>
          <a:xfrm>
            <a:off x="299801" y="4837869"/>
            <a:ext cx="3672591" cy="954107"/>
          </a:xfrm>
          <a:prstGeom prst="rect">
            <a:avLst/>
          </a:prstGeom>
          <a:noFill/>
        </p:spPr>
        <p:txBody>
          <a:bodyPr wrap="square" rtlCol="0">
            <a:spAutoFit/>
          </a:bodyPr>
          <a:lstStyle/>
          <a:p>
            <a:r>
              <a:rPr kumimoji="1" lang="en-US" altLang="ja-JP" sz="2800" dirty="0"/>
              <a:t>3</a:t>
            </a:r>
            <a:r>
              <a:rPr kumimoji="1" lang="ja-JP" altLang="en-US" sz="2800" dirty="0"/>
              <a:t>を最大化したい</a:t>
            </a:r>
            <a:r>
              <a:rPr kumimoji="1" lang="en-US" altLang="ja-JP" sz="2800" dirty="0"/>
              <a:t>: 3</a:t>
            </a:r>
            <a:r>
              <a:rPr kumimoji="1" lang="ja-JP" altLang="en-US" sz="2800" dirty="0"/>
              <a:t>つ</a:t>
            </a:r>
            <a:endParaRPr kumimoji="1" lang="en-US" altLang="ja-JP" sz="2800" dirty="0"/>
          </a:p>
          <a:p>
            <a:r>
              <a:rPr kumimoji="1" lang="en-US" altLang="ja-JP" sz="2800" dirty="0"/>
              <a:t>2</a:t>
            </a:r>
            <a:r>
              <a:rPr kumimoji="1" lang="ja-JP" altLang="en-US" sz="2800" dirty="0"/>
              <a:t>に</a:t>
            </a:r>
            <a:r>
              <a:rPr kumimoji="1" lang="en-US" altLang="ja-JP" sz="2800" dirty="0"/>
              <a:t>+1, 4</a:t>
            </a:r>
            <a:r>
              <a:rPr kumimoji="1" lang="ja-JP" altLang="en-US" sz="2800" dirty="0"/>
              <a:t>に</a:t>
            </a:r>
            <a:r>
              <a:rPr kumimoji="1" lang="en-US" altLang="ja-JP" sz="2800" dirty="0"/>
              <a:t>-1</a:t>
            </a:r>
            <a:endParaRPr lang="en-US" altLang="ja-JP" sz="2800" dirty="0"/>
          </a:p>
        </p:txBody>
      </p:sp>
    </p:spTree>
    <p:extLst>
      <p:ext uri="{BB962C8B-B14F-4D97-AF65-F5344CB8AC3E}">
        <p14:creationId xmlns:p14="http://schemas.microsoft.com/office/powerpoint/2010/main" val="309554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41D99D-D5CE-4887-8C3D-48B753E740DA}"/>
              </a:ext>
            </a:extLst>
          </p:cNvPr>
          <p:cNvSpPr>
            <a:spLocks noGrp="1"/>
          </p:cNvSpPr>
          <p:nvPr>
            <p:ph type="title"/>
          </p:nvPr>
        </p:nvSpPr>
        <p:spPr/>
        <p:txBody>
          <a:bodyPr/>
          <a:lstStyle/>
          <a:p>
            <a:r>
              <a:rPr kumimoji="1" lang="en-US" altLang="ja-JP" dirty="0"/>
              <a:t>ABC072 C</a:t>
            </a:r>
            <a:endParaRPr kumimoji="1" lang="ja-JP" altLang="en-US" dirty="0"/>
          </a:p>
        </p:txBody>
      </p:sp>
      <p:sp>
        <p:nvSpPr>
          <p:cNvPr id="3" name="コンテンツ プレースホルダー 2">
            <a:extLst>
              <a:ext uri="{FF2B5EF4-FFF2-40B4-BE49-F238E27FC236}">
                <a16:creationId xmlns:a16="http://schemas.microsoft.com/office/drawing/2014/main" id="{6111900C-D0C9-43A8-AFD1-80CFEF9705D0}"/>
              </a:ext>
            </a:extLst>
          </p:cNvPr>
          <p:cNvSpPr>
            <a:spLocks noGrp="1"/>
          </p:cNvSpPr>
          <p:nvPr>
            <p:ph idx="1"/>
          </p:nvPr>
        </p:nvSpPr>
        <p:spPr/>
        <p:txBody>
          <a:bodyPr/>
          <a:lstStyle/>
          <a:p>
            <a:r>
              <a:rPr kumimoji="1" lang="ja-JP" altLang="en-US" dirty="0"/>
              <a:t>計算量は？</a:t>
            </a:r>
            <a:endParaRPr kumimoji="1" lang="en-US" altLang="ja-JP" dirty="0"/>
          </a:p>
          <a:p>
            <a:pPr>
              <a:buFont typeface="Wingdings" panose="05000000000000000000" pitchFamily="2" charset="2"/>
              <a:buChar char="Ø"/>
            </a:pPr>
            <a:r>
              <a:rPr lang="ja-JP" altLang="en-US" dirty="0"/>
              <a:t>ヒストグラムを探索するので</a:t>
            </a:r>
            <a:r>
              <a:rPr lang="en-US" altLang="ja-JP" dirty="0"/>
              <a:t>,</a:t>
            </a:r>
            <a:br>
              <a:rPr lang="en-US" altLang="ja-JP" dirty="0"/>
            </a:br>
            <a:r>
              <a:rPr lang="en-US" altLang="ja-JP" dirty="0"/>
              <a:t>O(</a:t>
            </a:r>
            <a:r>
              <a:rPr lang="ja-JP" altLang="en-US" dirty="0"/>
              <a:t>数の種類数</a:t>
            </a:r>
            <a:r>
              <a:rPr lang="en-US" altLang="ja-JP" dirty="0"/>
              <a:t>) </a:t>
            </a:r>
            <a:r>
              <a:rPr lang="ja-JP" altLang="en-US" dirty="0"/>
              <a:t>→ </a:t>
            </a:r>
            <a:r>
              <a:rPr lang="en-US" altLang="ja-JP" dirty="0"/>
              <a:t>10</a:t>
            </a:r>
            <a:r>
              <a:rPr lang="en-US" altLang="ja-JP" baseline="30000" dirty="0"/>
              <a:t>5</a:t>
            </a:r>
            <a:r>
              <a:rPr lang="ja-JP" altLang="en-US" dirty="0" err="1"/>
              <a:t>なので</a:t>
            </a:r>
            <a:r>
              <a:rPr lang="ja-JP" altLang="en-US" dirty="0"/>
              <a:t>間に合う</a:t>
            </a:r>
            <a:endParaRPr kumimoji="1" lang="ja-JP" altLang="en-US" dirty="0"/>
          </a:p>
        </p:txBody>
      </p:sp>
    </p:spTree>
    <p:extLst>
      <p:ext uri="{BB962C8B-B14F-4D97-AF65-F5344CB8AC3E}">
        <p14:creationId xmlns:p14="http://schemas.microsoft.com/office/powerpoint/2010/main" val="352784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AC0547-565F-4FA6-900B-2D94E4D5EE5C}"/>
              </a:ext>
            </a:extLst>
          </p:cNvPr>
          <p:cNvSpPr/>
          <p:nvPr/>
        </p:nvSpPr>
        <p:spPr>
          <a:xfrm>
            <a:off x="634583" y="335845"/>
            <a:ext cx="7977266" cy="6186309"/>
          </a:xfrm>
          <a:prstGeom prst="rect">
            <a:avLst/>
          </a:prstGeom>
        </p:spPr>
        <p:txBody>
          <a:bodyPr wrap="square">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hist[</a:t>
            </a:r>
            <a:r>
              <a:rPr lang="en-US" altLang="ja-JP" dirty="0">
                <a:solidFill>
                  <a:srgbClr val="09885A"/>
                </a:solidFill>
                <a:latin typeface="Consolas" panose="020B0609020204030204" pitchFamily="49" charset="0"/>
              </a:rPr>
              <a:t>1100000</a:t>
            </a:r>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p>
          <a:p>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N;</a:t>
            </a:r>
          </a:p>
          <a:p>
            <a:pPr lvl="1"/>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N;</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a:t>
            </a:r>
          </a:p>
          <a:p>
            <a:pPr lvl="2"/>
            <a:r>
              <a:rPr lang="en-US" altLang="ja-JP" dirty="0" err="1">
                <a:solidFill>
                  <a:srgbClr val="000000"/>
                </a:solidFill>
                <a:latin typeface="Consolas" panose="020B0609020204030204" pitchFamily="49" charset="0"/>
              </a:rPr>
              <a:t>cin</a:t>
            </a:r>
            <a:r>
              <a:rPr lang="en-US" altLang="ja-JP" dirty="0">
                <a:solidFill>
                  <a:srgbClr val="000000"/>
                </a:solidFill>
                <a:latin typeface="Consolas" panose="020B0609020204030204" pitchFamily="49" charset="0"/>
              </a:rPr>
              <a:t> &gt;&gt; a;</a:t>
            </a:r>
          </a:p>
          <a:p>
            <a:pPr lvl="2"/>
            <a:r>
              <a:rPr lang="en-US" altLang="ja-JP" dirty="0">
                <a:solidFill>
                  <a:srgbClr val="000000"/>
                </a:solidFill>
                <a:latin typeface="Consolas" panose="020B0609020204030204" pitchFamily="49" charset="0"/>
              </a:rPr>
              <a:t>hist[a]++;</a:t>
            </a:r>
          </a:p>
          <a:p>
            <a:pPr lvl="1"/>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a:solidFill>
                  <a:srgbClr val="09885A"/>
                </a:solidFill>
                <a:latin typeface="Consolas" panose="020B0609020204030204" pitchFamily="49" charset="0"/>
              </a:rPr>
              <a:t>1100000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1"/>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 max(</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hist[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 hist[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hist[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047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BC965-700C-422E-A6B7-A94D0DD6224A}"/>
              </a:ext>
            </a:extLst>
          </p:cNvPr>
          <p:cNvSpPr>
            <a:spLocks noGrp="1"/>
          </p:cNvSpPr>
          <p:nvPr>
            <p:ph type="title"/>
          </p:nvPr>
        </p:nvSpPr>
        <p:spPr/>
        <p:txBody>
          <a:bodyPr/>
          <a:lstStyle/>
          <a:p>
            <a:r>
              <a:rPr kumimoji="1" lang="en-US" altLang="ja-JP" dirty="0"/>
              <a:t>ABC049 C</a:t>
            </a:r>
            <a:endParaRPr kumimoji="1" lang="ja-JP" altLang="en-US" dirty="0"/>
          </a:p>
        </p:txBody>
      </p:sp>
      <p:sp>
        <p:nvSpPr>
          <p:cNvPr id="3" name="コンテンツ プレースホルダー 2">
            <a:extLst>
              <a:ext uri="{FF2B5EF4-FFF2-40B4-BE49-F238E27FC236}">
                <a16:creationId xmlns:a16="http://schemas.microsoft.com/office/drawing/2014/main" id="{67026E74-11BC-452F-9694-177A62B52C76}"/>
              </a:ext>
            </a:extLst>
          </p:cNvPr>
          <p:cNvSpPr>
            <a:spLocks noGrp="1"/>
          </p:cNvSpPr>
          <p:nvPr>
            <p:ph idx="1"/>
          </p:nvPr>
        </p:nvSpPr>
        <p:spPr/>
        <p:txBody>
          <a:bodyPr/>
          <a:lstStyle/>
          <a:p>
            <a:pPr marL="0" indent="0">
              <a:buNone/>
            </a:pPr>
            <a:r>
              <a:rPr kumimoji="1" lang="ja-JP" altLang="en-US" dirty="0"/>
              <a:t>文字列を</a:t>
            </a:r>
            <a:endParaRPr kumimoji="1" lang="en-US" altLang="ja-JP" dirty="0"/>
          </a:p>
          <a:p>
            <a:r>
              <a:rPr kumimoji="1" lang="en-US" altLang="ja-JP" dirty="0"/>
              <a:t>dream</a:t>
            </a:r>
          </a:p>
          <a:p>
            <a:r>
              <a:rPr lang="en-US" altLang="ja-JP" dirty="0"/>
              <a:t>dreamer</a:t>
            </a:r>
          </a:p>
          <a:p>
            <a:r>
              <a:rPr kumimoji="1" lang="en-US" altLang="ja-JP" dirty="0"/>
              <a:t>erase</a:t>
            </a:r>
          </a:p>
          <a:p>
            <a:r>
              <a:rPr lang="en-US" altLang="ja-JP" dirty="0"/>
              <a:t>eraser</a:t>
            </a:r>
          </a:p>
          <a:p>
            <a:pPr marL="0" indent="0">
              <a:buNone/>
            </a:pPr>
            <a:r>
              <a:rPr lang="ja-JP" altLang="en-US" dirty="0"/>
              <a:t>のみで切り出せるかを判定する</a:t>
            </a:r>
            <a:endParaRPr lang="en-US" altLang="ja-JP" dirty="0"/>
          </a:p>
          <a:p>
            <a:pPr marL="0" indent="0">
              <a:buNone/>
            </a:pPr>
            <a:r>
              <a:rPr kumimoji="1" lang="ja-JP" altLang="en-US" dirty="0"/>
              <a:t>とりあえず端から順に切ることを試みる</a:t>
            </a:r>
            <a:br>
              <a:rPr kumimoji="1" lang="en-US" altLang="ja-JP" dirty="0"/>
            </a:br>
            <a:r>
              <a:rPr kumimoji="1" lang="en-US" altLang="ja-JP" dirty="0"/>
              <a:t>(</a:t>
            </a:r>
            <a:r>
              <a:rPr kumimoji="1" lang="ja-JP" altLang="en-US" dirty="0"/>
              <a:t>やってみるとダメだと分かる</a:t>
            </a:r>
            <a:r>
              <a:rPr kumimoji="1" lang="en-US" altLang="ja-JP" dirty="0"/>
              <a:t>)</a:t>
            </a:r>
            <a:endParaRPr kumimoji="1" lang="ja-JP" altLang="en-US" dirty="0"/>
          </a:p>
        </p:txBody>
      </p:sp>
    </p:spTree>
    <p:extLst>
      <p:ext uri="{BB962C8B-B14F-4D97-AF65-F5344CB8AC3E}">
        <p14:creationId xmlns:p14="http://schemas.microsoft.com/office/powerpoint/2010/main" val="64233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19FE00-48D1-4942-981E-67303B36C86A}"/>
              </a:ext>
            </a:extLst>
          </p:cNvPr>
          <p:cNvSpPr>
            <a:spLocks noGrp="1"/>
          </p:cNvSpPr>
          <p:nvPr>
            <p:ph type="title"/>
          </p:nvPr>
        </p:nvSpPr>
        <p:spPr/>
        <p:txBody>
          <a:bodyPr/>
          <a:lstStyle/>
          <a:p>
            <a:r>
              <a:rPr kumimoji="1" lang="en-US" altLang="ja-JP" dirty="0"/>
              <a:t>ABC049 C</a:t>
            </a:r>
            <a:endParaRPr kumimoji="1" lang="ja-JP" altLang="en-US" dirty="0"/>
          </a:p>
        </p:txBody>
      </p:sp>
      <p:sp>
        <p:nvSpPr>
          <p:cNvPr id="3" name="コンテンツ プレースホルダー 2">
            <a:extLst>
              <a:ext uri="{FF2B5EF4-FFF2-40B4-BE49-F238E27FC236}">
                <a16:creationId xmlns:a16="http://schemas.microsoft.com/office/drawing/2014/main" id="{B362FBBF-5FCD-44CF-9581-A208C5719320}"/>
              </a:ext>
            </a:extLst>
          </p:cNvPr>
          <p:cNvSpPr>
            <a:spLocks noGrp="1"/>
          </p:cNvSpPr>
          <p:nvPr>
            <p:ph idx="1"/>
          </p:nvPr>
        </p:nvSpPr>
        <p:spPr/>
        <p:txBody>
          <a:bodyPr>
            <a:normAutofit/>
          </a:bodyPr>
          <a:lstStyle/>
          <a:p>
            <a:pPr marL="0" indent="0" algn="ctr">
              <a:buNone/>
            </a:pPr>
            <a:r>
              <a:rPr kumimoji="1" lang="en-US" altLang="ja-JP" sz="4400" dirty="0" err="1"/>
              <a:t>erasedream</a:t>
            </a:r>
            <a:endParaRPr kumimoji="1" lang="en-US" altLang="ja-JP" sz="4400" dirty="0"/>
          </a:p>
          <a:p>
            <a:pPr marL="0" indent="0">
              <a:buNone/>
            </a:pPr>
            <a:r>
              <a:rPr lang="en-US" altLang="ja-JP" sz="3200" dirty="0"/>
              <a:t>erase</a:t>
            </a:r>
            <a:r>
              <a:rPr lang="ja-JP" altLang="en-US" sz="3200" dirty="0"/>
              <a:t>と</a:t>
            </a:r>
            <a:r>
              <a:rPr lang="en-US" altLang="ja-JP" sz="3200" dirty="0"/>
              <a:t>dream</a:t>
            </a:r>
            <a:r>
              <a:rPr lang="ja-JP" altLang="en-US" sz="3200" dirty="0"/>
              <a:t>に分解すればよい</a:t>
            </a:r>
            <a:r>
              <a:rPr lang="en-US" altLang="ja-JP" sz="3200" dirty="0"/>
              <a:t>.</a:t>
            </a:r>
          </a:p>
          <a:p>
            <a:pPr marL="0" indent="0" algn="ctr">
              <a:buNone/>
            </a:pPr>
            <a:r>
              <a:rPr lang="en-US" altLang="ja-JP" sz="4400" dirty="0" err="1"/>
              <a:t>dreamksjdkafj</a:t>
            </a:r>
            <a:endParaRPr lang="en-US" altLang="ja-JP" sz="4400" dirty="0"/>
          </a:p>
          <a:p>
            <a:pPr marL="0" indent="0">
              <a:buNone/>
            </a:pPr>
            <a:r>
              <a:rPr lang="ja-JP" altLang="en-US" sz="3200" dirty="0"/>
              <a:t>初めは</a:t>
            </a:r>
            <a:r>
              <a:rPr lang="en-US" altLang="ja-JP" sz="3200" dirty="0"/>
              <a:t>dream</a:t>
            </a:r>
            <a:r>
              <a:rPr lang="ja-JP" altLang="en-US" sz="3200" dirty="0"/>
              <a:t>を切り出せるが</a:t>
            </a:r>
            <a:r>
              <a:rPr lang="en-US" altLang="ja-JP" sz="3200" dirty="0"/>
              <a:t>,</a:t>
            </a:r>
            <a:r>
              <a:rPr lang="ja-JP" altLang="en-US" sz="3200" dirty="0"/>
              <a:t>その後は無理</a:t>
            </a:r>
            <a:r>
              <a:rPr lang="en-US" altLang="ja-JP" sz="3200" dirty="0"/>
              <a:t>.</a:t>
            </a:r>
          </a:p>
          <a:p>
            <a:pPr marL="0" indent="0">
              <a:buNone/>
            </a:pPr>
            <a:endParaRPr lang="en-US" altLang="ja-JP" sz="3200" dirty="0"/>
          </a:p>
          <a:p>
            <a:pPr marL="0" indent="0">
              <a:buNone/>
            </a:pPr>
            <a:endParaRPr kumimoji="1" lang="ja-JP" altLang="en-US" sz="4000" dirty="0"/>
          </a:p>
        </p:txBody>
      </p:sp>
    </p:spTree>
    <p:extLst>
      <p:ext uri="{BB962C8B-B14F-4D97-AF65-F5344CB8AC3E}">
        <p14:creationId xmlns:p14="http://schemas.microsoft.com/office/powerpoint/2010/main" val="41904950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1469</Words>
  <Application>Microsoft Office PowerPoint</Application>
  <PresentationFormat>ワイド画面</PresentationFormat>
  <Paragraphs>362</Paragraphs>
  <Slides>37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37</vt:i4>
      </vt:variant>
    </vt:vector>
  </HeadingPairs>
  <TitlesOfParts>
    <vt:vector size="44" baseType="lpstr">
      <vt:lpstr>游ゴシック</vt:lpstr>
      <vt:lpstr>游ゴシック Light</vt:lpstr>
      <vt:lpstr>Arial</vt:lpstr>
      <vt:lpstr>Cambria Math</vt:lpstr>
      <vt:lpstr>Consolas</vt:lpstr>
      <vt:lpstr>Wingdings</vt:lpstr>
      <vt:lpstr>Office テーマ</vt:lpstr>
      <vt:lpstr>第5回演習 解答</vt:lpstr>
      <vt:lpstr>演習(1)</vt:lpstr>
      <vt:lpstr>ABC072 C</vt:lpstr>
      <vt:lpstr>ABC072 C</vt:lpstr>
      <vt:lpstr>PowerPoint プレゼンテーション</vt:lpstr>
      <vt:lpstr>ABC072 C</vt:lpstr>
      <vt:lpstr>PowerPoint プレゼンテーション</vt:lpstr>
      <vt:lpstr>ABC049 C</vt:lpstr>
      <vt:lpstr>ABC049 C</vt:lpstr>
      <vt:lpstr>ABC049 C</vt:lpstr>
      <vt:lpstr>ABC049 C</vt:lpstr>
      <vt:lpstr>ABC049 C</vt:lpstr>
      <vt:lpstr>ABC049</vt:lpstr>
      <vt:lpstr>ABC049</vt:lpstr>
      <vt:lpstr>ABC049 C</vt:lpstr>
      <vt:lpstr>PowerPoint プレゼンテーション</vt:lpstr>
      <vt:lpstr>PowerPoint プレゼンテーション</vt:lpstr>
      <vt:lpstr>PowerPoint プレゼンテーション</vt:lpstr>
      <vt:lpstr>PowerPoint プレゼンテーション</vt:lpstr>
      <vt:lpstr>演習(2)</vt:lpstr>
      <vt:lpstr>ABC086 B</vt:lpstr>
      <vt:lpstr>ABC086 B</vt:lpstr>
      <vt:lpstr>PowerPoint プレゼンテーション</vt:lpstr>
      <vt:lpstr>ABC086 B</vt:lpstr>
      <vt:lpstr>ABC086 B</vt:lpstr>
      <vt:lpstr>PowerPoint プレゼンテーション</vt:lpstr>
      <vt:lpstr>ABC086 C</vt:lpstr>
      <vt:lpstr>ABC086 C</vt:lpstr>
      <vt:lpstr>PowerPoint プレゼンテーション</vt:lpstr>
      <vt:lpstr>ABC073 C</vt:lpstr>
      <vt:lpstr>ABC073 C</vt:lpstr>
      <vt:lpstr>ABC073 C</vt:lpstr>
      <vt:lpstr>ABC073 C : ヒストグラム解</vt:lpstr>
      <vt:lpstr>ABC073 C : ヒストグラム解</vt:lpstr>
      <vt:lpstr>PowerPoint プレゼンテーション</vt:lpstr>
      <vt:lpstr>ABC073 C : ソート解</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第5回 解答</dc:title>
  <dc:creator>r.yamamoto.032</dc:creator>
  <cp:lastModifiedBy>r.yamamoto.032</cp:lastModifiedBy>
  <cp:revision>104</cp:revision>
  <dcterms:created xsi:type="dcterms:W3CDTF">2018-10-31T01:09:38Z</dcterms:created>
  <dcterms:modified xsi:type="dcterms:W3CDTF">2018-10-31T10:47:47Z</dcterms:modified>
</cp:coreProperties>
</file>