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307" r:id="rId5"/>
    <p:sldId id="308" r:id="rId6"/>
    <p:sldId id="315" r:id="rId7"/>
    <p:sldId id="316" r:id="rId8"/>
    <p:sldId id="309" r:id="rId9"/>
    <p:sldId id="310" r:id="rId10"/>
    <p:sldId id="311" r:id="rId11"/>
    <p:sldId id="260" r:id="rId12"/>
    <p:sldId id="261" r:id="rId13"/>
    <p:sldId id="264" r:id="rId14"/>
    <p:sldId id="267" r:id="rId15"/>
    <p:sldId id="265" r:id="rId16"/>
    <p:sldId id="262" r:id="rId17"/>
    <p:sldId id="263" r:id="rId18"/>
    <p:sldId id="266" r:id="rId19"/>
    <p:sldId id="268" r:id="rId20"/>
    <p:sldId id="269" r:id="rId21"/>
    <p:sldId id="279" r:id="rId22"/>
    <p:sldId id="312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7DC9F-A545-40A6-A213-821AB526A43F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A999F-5AD4-4746-AD80-4C6186436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07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A999F-5AD4-4746-AD80-4C6186436BB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547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030E08-E2F6-469A-ABFF-AE2D6BDEC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18A2468-01AF-4C11-9D39-02E318706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9B9E67-F59E-4348-9F7E-B4510BB1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F849-3502-42FF-AED0-879415C7B790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29EB07-4E0A-4FEE-9FC4-F52A505A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2D5A92-BE9D-4E11-BA80-3F823217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867D-AE82-4DCF-826B-907E8AC83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93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DE2E7F-AE44-4154-8005-767A3371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EA0E48E-7C47-40DA-9C47-F6221F601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472946-ECB7-4912-922A-D8C19A97A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F849-3502-42FF-AED0-879415C7B790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1A6458-F45D-4101-B078-A51ACB21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CB0606-7299-4CF1-ABBF-925DF191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867D-AE82-4DCF-826B-907E8AC83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46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A7B6545-F292-4834-A794-E6DC53E9E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3A886B-A4BA-4B0B-AB9B-DC4BC7C41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70C1C5-B3FD-49E9-BE76-026E67AC2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F849-3502-42FF-AED0-879415C7B790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6981AD-F42F-4B6B-A44C-36F967DCC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50DE21-3471-425B-8639-F86E44A9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867D-AE82-4DCF-826B-907E8AC83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96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411CB-BB33-4BA6-9472-60EC579FA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DF32E6-8483-4610-B4B3-EE307A3B2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D514C3-FD0D-43A1-9A78-364E3886B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F849-3502-42FF-AED0-879415C7B790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41614D-28C7-4D1F-9E03-40D3065B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9D0DB1-12F9-43C1-AE3E-9535A64C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867D-AE82-4DCF-826B-907E8AC83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50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3F221-4D3A-4040-95E5-0ADCD6A1C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144B66-0743-4773-BB5A-7DDBDA9EB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41C8CA-02FB-4730-AC28-085BD21C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F849-3502-42FF-AED0-879415C7B790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89E165-CF52-437D-B9D0-1B671B43D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9DA4C8-624D-4CC7-B1D4-BB0C4F8FD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867D-AE82-4DCF-826B-907E8AC83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66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982A4-0F42-4945-AA4B-C7748CB0C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6483C1-9EA4-4CE4-BA0D-7085AD2D1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CEF589-8563-442A-BEF5-2B58A9F33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BC979E-210D-4A6C-823B-1CA00C85C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F849-3502-42FF-AED0-879415C7B790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848388-B907-4306-A07F-A38786DE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C2DBC2-09AB-4D65-988C-A95E5028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867D-AE82-4DCF-826B-907E8AC83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29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BEDF46-C591-4FB1-AB05-BBDD865F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F08D4C-5447-4DDB-84E0-2FB664119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33072D-9DCF-4488-BEBA-68FB186A2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6E6CD4-4001-45AB-9962-5B9FF08B8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0E765B0-9D5E-428D-9C0B-ED4DFBFB8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2996F7C-6BB4-4C32-93E2-9091C9A4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F849-3502-42FF-AED0-879415C7B790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C45F308-5EF4-4E9E-8E16-557828D0E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16DD38E-5F4A-49FA-A9CC-379C3C67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867D-AE82-4DCF-826B-907E8AC83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93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E96CD-6FD2-46FA-B849-778C58C1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06D332A-98E9-4CC5-8D5D-A98D03D25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F849-3502-42FF-AED0-879415C7B790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326D233-61CB-4650-BE5F-6DC7FA666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976E477-0587-411F-9147-D7681A3E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867D-AE82-4DCF-826B-907E8AC83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88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64D2D2-FC01-4DF2-9A9F-F84D1CB9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F849-3502-42FF-AED0-879415C7B790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E16103-8556-4023-B9DE-275BD5FFC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2C48FE-197F-4DEE-B7F7-D5B60526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867D-AE82-4DCF-826B-907E8AC83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85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62380D-F951-4A9A-A663-21C88E6ED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84B215-2F00-462B-AFE5-CE9DAF87C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5E9BBD-5CC9-4A6E-93E3-06242B615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08A507-679F-403C-89B9-D77918C7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F849-3502-42FF-AED0-879415C7B790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00082B-22A6-474E-853A-682DD0A9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BE187D-0A89-409C-BC1A-35C32723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867D-AE82-4DCF-826B-907E8AC83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85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2CEA0-449F-4783-8FBB-CFB98AFC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D5D8136-4563-4108-853D-3BF0C5FC1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D06A79-0BB3-41FB-A2AA-62EFD1999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A02DBC-FFDE-4298-9C0C-0B64D5AB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F849-3502-42FF-AED0-879415C7B790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4BE52E-FB33-4F48-8383-AA843E55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AAC76F-537C-4DD8-ABC3-A3FE5D1C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867D-AE82-4DCF-826B-907E8AC83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61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909EB86-1932-43D6-B1E3-807BC6DAC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A4A662-E227-4AB2-B0C6-1ACCCF213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E7F009-7BA1-4AB0-A0AE-9AADB8CF4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FF849-3502-42FF-AED0-879415C7B790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EE56E0-E014-490F-BFE6-ACADE4233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19EC1D-3FEF-4E61-BC9E-9D1F2A871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867D-AE82-4DCF-826B-907E8AC83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17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B172DD-05EC-4621-A02B-5A0EB46E6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入門講習会 第</a:t>
            </a:r>
            <a:r>
              <a:rPr kumimoji="1" lang="en-US" altLang="ja-JP" dirty="0"/>
              <a:t>5</a:t>
            </a:r>
            <a:r>
              <a:rPr kumimoji="1" lang="ja-JP" altLang="en-US" dirty="0"/>
              <a:t>回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E648F3-0C10-4ABB-A14D-826B32A58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867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7A9DE7-9D9A-4BAD-9E09-D73A6357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std::map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A39ABE-80E8-4C51-9D97-E04AF7A0E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連想配列を管理するコンテナ</a:t>
            </a:r>
            <a:endParaRPr kumimoji="1" lang="en-US" altLang="ja-JP" dirty="0"/>
          </a:p>
          <a:p>
            <a:r>
              <a:rPr lang="ja-JP" altLang="en-US" dirty="0"/>
              <a:t>使い方は配列っぽいが</a:t>
            </a:r>
            <a:r>
              <a:rPr lang="en-US" altLang="ja-JP" dirty="0"/>
              <a:t>,</a:t>
            </a:r>
            <a:r>
              <a:rPr lang="ja-JP" altLang="en-US" b="1" dirty="0"/>
              <a:t>配列の添え字に数字以外の指定ができる</a:t>
            </a:r>
            <a:endParaRPr lang="en-US" altLang="ja-JP" b="1" dirty="0"/>
          </a:p>
          <a:p>
            <a:r>
              <a:rPr kumimoji="1" lang="ja-JP" altLang="en-US" b="1" dirty="0"/>
              <a:t>要素数は指定しない</a:t>
            </a:r>
            <a:endParaRPr kumimoji="1" lang="en-US" altLang="ja-JP" b="1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b="1" dirty="0"/>
              <a:t>要素にアクセスすることで初めて値が構築される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4AF4BD6-534E-486F-8C5D-A70956362020}"/>
              </a:ext>
            </a:extLst>
          </p:cNvPr>
          <p:cNvSpPr/>
          <p:nvPr/>
        </p:nvSpPr>
        <p:spPr>
          <a:xfrm>
            <a:off x="3464510" y="4241180"/>
            <a:ext cx="52629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sz="4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40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altLang="ja-JP" sz="4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sz="4000" dirty="0">
                <a:solidFill>
                  <a:srgbClr val="09885A"/>
                </a:solidFill>
                <a:latin typeface="Consolas" panose="020B0609020204030204" pitchFamily="49" charset="0"/>
              </a:rPr>
              <a:t>123</a:t>
            </a:r>
            <a:r>
              <a:rPr lang="en-US" altLang="ja-JP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E102CD-F59F-481C-95CE-BED270D8D8D5}"/>
              </a:ext>
            </a:extLst>
          </p:cNvPr>
          <p:cNvSpPr txBox="1"/>
          <p:nvPr/>
        </p:nvSpPr>
        <p:spPr>
          <a:xfrm>
            <a:off x="4526339" y="5101349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キー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9F69A09-1C4A-4BF6-8E6A-45BCCE1419DA}"/>
              </a:ext>
            </a:extLst>
          </p:cNvPr>
          <p:cNvSpPr txBox="1"/>
          <p:nvPr/>
        </p:nvSpPr>
        <p:spPr>
          <a:xfrm>
            <a:off x="7409155" y="5106042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/>
              <a:t>値</a:t>
            </a:r>
            <a:endParaRPr kumimoji="1" lang="ja-JP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89608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863E89-35E2-43C0-93EB-BB632528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宣言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970492-422B-41BD-BF4D-824890163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map&lt;</a:t>
            </a:r>
            <a:r>
              <a:rPr lang="ja-JP" altLang="en-US" sz="3600" b="1" dirty="0">
                <a:solidFill>
                  <a:srgbClr val="0000FF"/>
                </a:solidFill>
                <a:latin typeface="Consolas" panose="020B0609020204030204" pitchFamily="49" charset="0"/>
              </a:rPr>
              <a:t>キー型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ja-JP" altLang="en-US" sz="3600" b="1" dirty="0">
                <a:solidFill>
                  <a:srgbClr val="0000FF"/>
                </a:solidFill>
                <a:latin typeface="Consolas" panose="020B0609020204030204" pitchFamily="49" charset="0"/>
              </a:rPr>
              <a:t>要素型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ja-JP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名前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ctr">
              <a:buNone/>
            </a:pPr>
            <a:endParaRPr lang="en-US" altLang="ja-JP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map&lt;</a:t>
            </a:r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&gt; mp1;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</a:t>
            </a:r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&gt; mp2;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map&lt;</a:t>
            </a:r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, pair&lt;</a:t>
            </a:r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&gt;&gt; mp3;</a:t>
            </a:r>
          </a:p>
          <a:p>
            <a:endParaRPr lang="en-US" altLang="ja-JP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6252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436788-43D2-42C4-8305-323924BB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820F2D-BFE7-4D5B-976C-6C9D4995F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25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mp1[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1234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23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mp1[-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mp1[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]++;</a:t>
            </a:r>
          </a:p>
          <a:p>
            <a:pPr marL="0" indent="0">
              <a:buNone/>
            </a:pP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mp1[-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mp1.size()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mp2[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mp2[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"World"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mp3[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].first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120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mp3[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].second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C161218-1111-42C9-8F2B-433C62D13A8E}"/>
              </a:ext>
            </a:extLst>
          </p:cNvPr>
          <p:cNvSpPr txBox="1"/>
          <p:nvPr/>
        </p:nvSpPr>
        <p:spPr>
          <a:xfrm>
            <a:off x="5938603" y="2450891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存在しないキーを取得しようとすると</a:t>
            </a:r>
            <a:r>
              <a:rPr kumimoji="1" lang="en-US" altLang="ja-JP" sz="2400" dirty="0"/>
              <a:t>,</a:t>
            </a:r>
            <a:r>
              <a:rPr kumimoji="1" lang="ja-JP" altLang="en-US" sz="2400" b="1" dirty="0"/>
              <a:t>自動でキーが作成され</a:t>
            </a:r>
            <a:r>
              <a:rPr lang="en-US" altLang="ja-JP" sz="2400" dirty="0"/>
              <a:t>,</a:t>
            </a:r>
            <a:r>
              <a:rPr lang="ja-JP" altLang="en-US" sz="2400" dirty="0"/>
              <a:t>デフォルト値</a:t>
            </a:r>
            <a:r>
              <a:rPr lang="en-US" altLang="ja-JP" sz="2400" dirty="0"/>
              <a:t>(int</a:t>
            </a:r>
            <a:r>
              <a:rPr lang="ja-JP" altLang="en-US" sz="2400" dirty="0"/>
              <a:t>の場合は</a:t>
            </a:r>
            <a:r>
              <a:rPr lang="en-US" altLang="ja-JP" sz="2400" dirty="0"/>
              <a:t>0)</a:t>
            </a:r>
            <a:r>
              <a:rPr lang="ja-JP" altLang="en-US" sz="2400" dirty="0"/>
              <a:t>が代入される</a:t>
            </a:r>
            <a:r>
              <a:rPr lang="en-US" altLang="ja-JP" sz="2400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9150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E034F4-094A-4D53-A3B5-641382185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AFC383-86A8-44F2-915D-AF3AB0C20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090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イテレータで全走査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キーと値は</a:t>
            </a:r>
            <a:r>
              <a:rPr lang="en-US" altLang="ja-JP" dirty="0"/>
              <a:t>pair</a:t>
            </a:r>
            <a:r>
              <a:rPr lang="ja-JP" altLang="en-US" dirty="0"/>
              <a:t>型で管理されている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dirty="0" err="1">
                <a:latin typeface="Consolas" panose="020B0609020204030204" pitchFamily="49" charset="0"/>
              </a:rPr>
              <a:t>itr</a:t>
            </a:r>
            <a:r>
              <a:rPr kumimoji="1" lang="en-US" altLang="ja-JP" dirty="0">
                <a:latin typeface="Consolas" panose="020B0609020204030204" pitchFamily="49" charset="0"/>
              </a:rPr>
              <a:t>-&gt;first</a:t>
            </a:r>
            <a:r>
              <a:rPr kumimoji="1" lang="ja-JP" altLang="en-US" dirty="0"/>
              <a:t>でキー</a:t>
            </a:r>
            <a:r>
              <a:rPr kumimoji="1" lang="en-US" altLang="ja-JP" dirty="0"/>
              <a:t>, </a:t>
            </a:r>
            <a:r>
              <a:rPr kumimoji="1" lang="en-US" altLang="ja-JP" dirty="0" err="1">
                <a:latin typeface="Consolas" panose="020B0609020204030204" pitchFamily="49" charset="0"/>
              </a:rPr>
              <a:t>itr</a:t>
            </a:r>
            <a:r>
              <a:rPr kumimoji="1" lang="en-US" altLang="ja-JP" dirty="0">
                <a:latin typeface="Consolas" panose="020B0609020204030204" pitchFamily="49" charset="0"/>
              </a:rPr>
              <a:t>-&gt;second</a:t>
            </a:r>
            <a:r>
              <a:rPr kumimoji="1" lang="ja-JP" altLang="en-US" dirty="0"/>
              <a:t>で値を取得</a:t>
            </a:r>
            <a:endParaRPr kumimoji="1" lang="en-US" altLang="ja-JP" dirty="0"/>
          </a:p>
          <a:p>
            <a:r>
              <a:rPr lang="ja-JP" altLang="en-US" dirty="0"/>
              <a:t>キーについて</a:t>
            </a:r>
            <a:r>
              <a:rPr lang="ja-JP" altLang="en-US" b="1" dirty="0"/>
              <a:t>昇順</a:t>
            </a:r>
            <a:r>
              <a:rPr lang="ja-JP" altLang="en-US" dirty="0"/>
              <a:t>で取得される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DF37BF1-B63C-40E3-B10E-615432D0736A}"/>
              </a:ext>
            </a:extLst>
          </p:cNvPr>
          <p:cNvSpPr/>
          <p:nvPr/>
        </p:nvSpPr>
        <p:spPr>
          <a:xfrm>
            <a:off x="838200" y="4256809"/>
            <a:ext cx="1083164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mp.begin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mp.end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-&gt;first &lt;&lt; </a:t>
            </a:r>
            <a:r>
              <a:rPr lang="en-US" altLang="ja-JP" sz="28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endParaRPr lang="en-US" altLang="ja-JP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&lt;&lt;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-&gt;second &lt;&lt;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6577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E034F4-094A-4D53-A3B5-641382185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AFC383-86A8-44F2-915D-AF3AB0C20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090"/>
            <a:ext cx="10515600" cy="4351338"/>
          </a:xfrm>
        </p:spPr>
        <p:txBody>
          <a:bodyPr/>
          <a:lstStyle/>
          <a:p>
            <a:r>
              <a:rPr kumimoji="1" lang="en-US" altLang="ja-JP" dirty="0"/>
              <a:t>range-based-for</a:t>
            </a:r>
            <a:r>
              <a:rPr kumimoji="1" lang="ja-JP" altLang="en-US" dirty="0"/>
              <a:t>を使うなら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dirty="0" err="1">
                <a:latin typeface="Consolas" panose="020B0609020204030204" pitchFamily="49" charset="0"/>
              </a:rPr>
              <a:t>e.first</a:t>
            </a:r>
            <a:r>
              <a:rPr kumimoji="1" lang="ja-JP" altLang="en-US" dirty="0"/>
              <a:t>でキー</a:t>
            </a:r>
            <a:r>
              <a:rPr kumimoji="1" lang="en-US" altLang="ja-JP" dirty="0"/>
              <a:t>, </a:t>
            </a:r>
            <a:r>
              <a:rPr kumimoji="1" lang="en-US" altLang="ja-JP" dirty="0" err="1">
                <a:latin typeface="Consolas" panose="020B0609020204030204" pitchFamily="49" charset="0"/>
              </a:rPr>
              <a:t>e.second</a:t>
            </a:r>
            <a:r>
              <a:rPr kumimoji="1" lang="ja-JP" altLang="en-US" dirty="0"/>
              <a:t>で値を取得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DF37BF1-B63C-40E3-B10E-615432D0736A}"/>
              </a:ext>
            </a:extLst>
          </p:cNvPr>
          <p:cNvSpPr/>
          <p:nvPr/>
        </p:nvSpPr>
        <p:spPr>
          <a:xfrm>
            <a:off x="1505263" y="3664698"/>
            <a:ext cx="645451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e :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e.first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sz="28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endParaRPr lang="en-US" altLang="ja-JP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&lt;&lt;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e.second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9142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6660C30-CECC-4B75-81D5-AC6E038D3F76}"/>
              </a:ext>
            </a:extLst>
          </p:cNvPr>
          <p:cNvSpPr/>
          <p:nvPr/>
        </p:nvSpPr>
        <p:spPr>
          <a:xfrm>
            <a:off x="739516" y="197346"/>
            <a:ext cx="761000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map&lt;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[-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29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[-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27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-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e :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e.first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   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e.second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C32B4C5-D068-45D3-8889-9AA50A31E793}"/>
              </a:ext>
            </a:extLst>
          </p:cNvPr>
          <p:cNvSpPr/>
          <p:nvPr/>
        </p:nvSpPr>
        <p:spPr>
          <a:xfrm>
            <a:off x="8571876" y="367180"/>
            <a:ext cx="3097968" cy="35394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32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-3 29</a:t>
            </a:r>
          </a:p>
          <a:p>
            <a:r>
              <a:rPr lang="en-US" altLang="ja-JP" sz="32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-1 30</a:t>
            </a:r>
          </a:p>
          <a:p>
            <a:r>
              <a:rPr lang="en-US" altLang="ja-JP" sz="32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0 27</a:t>
            </a:r>
          </a:p>
          <a:p>
            <a:r>
              <a:rPr lang="en-US" altLang="ja-JP" sz="32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6 1</a:t>
            </a:r>
          </a:p>
          <a:p>
            <a:r>
              <a:rPr lang="en-US" altLang="ja-JP" sz="32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10 -1</a:t>
            </a:r>
          </a:p>
          <a:p>
            <a:r>
              <a:rPr lang="en-US" altLang="ja-JP" sz="32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12 12</a:t>
            </a:r>
          </a:p>
          <a:p>
            <a:r>
              <a:rPr lang="en-US" altLang="ja-JP" sz="32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100 10</a:t>
            </a:r>
            <a:endParaRPr lang="ja-JP" altLang="en-US" sz="3200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3517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436788-43D2-42C4-8305-323924BB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内部構造</a:t>
            </a:r>
            <a:r>
              <a:rPr lang="en-US" altLang="ja-JP" dirty="0"/>
              <a:t>: (</a:t>
            </a:r>
            <a:r>
              <a:rPr lang="ja-JP" altLang="en-US" dirty="0"/>
              <a:t>平衡</a:t>
            </a:r>
            <a:r>
              <a:rPr lang="en-US" altLang="ja-JP" dirty="0"/>
              <a:t>)</a:t>
            </a:r>
            <a:r>
              <a:rPr lang="ja-JP" altLang="en-US" dirty="0"/>
              <a:t>二分探索木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820F2D-BFE7-4D5B-976C-6C9D4995F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55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[-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29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[-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27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-1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2E95F58-2A77-4F6A-A260-15F54A99223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89015" y="4195695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3287171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5977039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100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10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92226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47F5405-8B52-43AC-B356-629CE05A6D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66372" y="3012286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3287171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5977039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12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12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92226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1AB6202-681F-48D5-B5EE-98C040B9CE1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08530" y="418340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3287171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5977039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-3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29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92226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579996F1-6841-4DFC-833D-02506805731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13161" y="2979067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3287171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5977039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-1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30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92226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0573C8E2-33C1-4C3E-8FE7-3E27E76B9FC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47221" y="159255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3287171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5977039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6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92226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F4BBBA11-1A7A-47C3-A1D3-CCF12736F43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47339" y="4195695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3287171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5977039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27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92226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8DB4AA88-C178-4E13-A1DD-741030CB61C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986787" y="4195695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3287171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5977039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10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-1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92226"/>
                  </a:ext>
                </a:extLst>
              </a:tr>
            </a:tbl>
          </a:graphicData>
        </a:graphic>
      </p:graphicFrame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B9796EC-FE84-4E31-919D-45476EA985D7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5533161" y="2312558"/>
            <a:ext cx="2134060" cy="6665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10BF742-6D68-4284-BE7E-0EBA3A2E4257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7667221" y="2312558"/>
            <a:ext cx="2219151" cy="6997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13AA5A7-3684-404B-A3B7-05BA40D5BFFF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4228530" y="3699067"/>
            <a:ext cx="1304631" cy="48434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15A847B-9B5B-4849-B11E-B4AE3ECFCADB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533161" y="3699067"/>
            <a:ext cx="1234178" cy="4966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74C6F132-FFBD-45EC-A508-CB062E5EA60C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8706787" y="3732286"/>
            <a:ext cx="1179585" cy="4634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AE37961-FF5E-4ABD-878F-6B68532B5BCF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9886372" y="3732286"/>
            <a:ext cx="1222643" cy="4634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AE4E3EF-B79C-4C20-85C3-F5EA3A8DF7C4}"/>
              </a:ext>
            </a:extLst>
          </p:cNvPr>
          <p:cNvSpPr txBox="1"/>
          <p:nvPr/>
        </p:nvSpPr>
        <p:spPr>
          <a:xfrm>
            <a:off x="4582081" y="5652518"/>
            <a:ext cx="6170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左の子全て </a:t>
            </a:r>
            <a:r>
              <a:rPr kumimoji="1" lang="en-US" altLang="ja-JP" sz="3200" dirty="0"/>
              <a:t>&lt; </a:t>
            </a:r>
            <a:r>
              <a:rPr kumimoji="1" lang="ja-JP" altLang="en-US" sz="3200" dirty="0"/>
              <a:t>キー </a:t>
            </a:r>
            <a:r>
              <a:rPr kumimoji="1" lang="en-US" altLang="ja-JP" sz="3200" dirty="0"/>
              <a:t>&lt; </a:t>
            </a:r>
            <a:r>
              <a:rPr kumimoji="1" lang="ja-JP" altLang="en-US" sz="3200" dirty="0"/>
              <a:t>右の子全て</a:t>
            </a:r>
          </a:p>
        </p:txBody>
      </p:sp>
    </p:spTree>
    <p:extLst>
      <p:ext uri="{BB962C8B-B14F-4D97-AF65-F5344CB8AC3E}">
        <p14:creationId xmlns:p14="http://schemas.microsoft.com/office/powerpoint/2010/main" val="2519339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84B971-4C4A-4ECC-8CC8-3C5875C8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std::map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45B75C-DC1E-4525-A634-D4D228C3D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要素へのアクセス</a:t>
            </a:r>
            <a:r>
              <a:rPr lang="ja-JP" altLang="en-US" dirty="0"/>
              <a:t>・追加はすべて</a:t>
            </a:r>
            <a:r>
              <a:rPr lang="en-US" altLang="ja-JP" sz="3200" b="1" dirty="0"/>
              <a:t>O(</a:t>
            </a:r>
            <a:r>
              <a:rPr lang="en-US" altLang="ja-JP" sz="3200" b="1" dirty="0" err="1"/>
              <a:t>logN</a:t>
            </a:r>
            <a:r>
              <a:rPr lang="en-US" altLang="ja-JP" sz="3200" b="1" dirty="0"/>
              <a:t>)</a:t>
            </a:r>
            <a:r>
              <a:rPr lang="ja-JP" altLang="en-US" dirty="0"/>
              <a:t>で行える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平衡二分探索木で要素を管理していることによる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配列や</a:t>
            </a:r>
            <a:r>
              <a:rPr lang="en-US" altLang="ja-JP" dirty="0"/>
              <a:t>vector</a:t>
            </a:r>
            <a:r>
              <a:rPr lang="ja-JP" altLang="en-US" dirty="0"/>
              <a:t>の場合は要素へのアクセスは</a:t>
            </a:r>
            <a:r>
              <a:rPr lang="en-US" altLang="ja-JP" dirty="0"/>
              <a:t>O(1)</a:t>
            </a:r>
            <a:r>
              <a:rPr lang="ja-JP" altLang="en-US" dirty="0" err="1"/>
              <a:t>なの</a:t>
            </a:r>
            <a:r>
              <a:rPr lang="ja-JP" altLang="en-US" dirty="0"/>
              <a:t>で</a:t>
            </a:r>
            <a:r>
              <a:rPr lang="en-US" altLang="ja-JP" dirty="0"/>
              <a:t>,</a:t>
            </a:r>
            <a:r>
              <a:rPr lang="ja-JP" altLang="en-US" dirty="0"/>
              <a:t>それよりは遅い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4871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E4FB32-AE55-4E5B-AF82-0C9E5233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応用例</a:t>
            </a:r>
            <a:r>
              <a:rPr lang="en-US" altLang="ja-JP" dirty="0"/>
              <a:t>: </a:t>
            </a:r>
            <a:r>
              <a:rPr lang="ja-JP" altLang="en-US" dirty="0"/>
              <a:t>バケット</a:t>
            </a:r>
            <a:r>
              <a:rPr lang="en-US" altLang="ja-JP" dirty="0"/>
              <a:t>(</a:t>
            </a:r>
            <a:r>
              <a:rPr lang="ja-JP" altLang="en-US" dirty="0"/>
              <a:t>ヒストグラム</a:t>
            </a:r>
            <a:r>
              <a:rPr lang="en-US" altLang="ja-JP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CEDDD1-3AE4-4739-934E-59171F387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ヒストグラム的に管理したいのだけど</a:t>
            </a:r>
            <a:r>
              <a:rPr kumimoji="1" lang="en-US" altLang="ja-JP" dirty="0"/>
              <a:t>,</a:t>
            </a:r>
            <a:r>
              <a:rPr kumimoji="1" lang="ja-JP" altLang="en-US" dirty="0"/>
              <a:t>配列では限界があるときに利用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現れる数字が大きいが</a:t>
            </a:r>
            <a:r>
              <a:rPr lang="en-US" altLang="ja-JP" dirty="0"/>
              <a:t>, </a:t>
            </a:r>
            <a:r>
              <a:rPr lang="ja-JP" altLang="en-US" dirty="0"/>
              <a:t>数字の個数は</a:t>
            </a:r>
            <a:r>
              <a:rPr lang="ja-JP" altLang="en-US" dirty="0" err="1"/>
              <a:t>大した</a:t>
            </a:r>
            <a:r>
              <a:rPr lang="ja-JP" altLang="en-US" dirty="0"/>
              <a:t>ことない</a:t>
            </a:r>
            <a:br>
              <a:rPr lang="en-US" altLang="ja-JP" dirty="0"/>
            </a:br>
            <a:r>
              <a:rPr lang="ja-JP" altLang="en-US" dirty="0"/>
              <a:t>文字列のバケット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3E8D5AD-A92C-4053-AC14-A517AEA8EE0C}"/>
              </a:ext>
            </a:extLst>
          </p:cNvPr>
          <p:cNvSpPr/>
          <p:nvPr/>
        </p:nvSpPr>
        <p:spPr>
          <a:xfrm>
            <a:off x="596347" y="4886317"/>
            <a:ext cx="10999306" cy="1425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ja-JP" sz="2400" dirty="0">
                <a:solidFill>
                  <a:prstClr val="black"/>
                </a:solidFill>
              </a:rPr>
              <a:t>※</a:t>
            </a:r>
            <a:r>
              <a:rPr lang="ja-JP" altLang="en-US" sz="2400" dirty="0">
                <a:solidFill>
                  <a:prstClr val="black"/>
                </a:solidFill>
              </a:rPr>
              <a:t>要素数が巨大な配列を宣言しようとすると</a:t>
            </a:r>
            <a:r>
              <a:rPr lang="en-US" altLang="ja-JP" sz="2400" dirty="0">
                <a:solidFill>
                  <a:prstClr val="black"/>
                </a:solidFill>
              </a:rPr>
              <a:t>,MLE(Memory</a:t>
            </a:r>
            <a:r>
              <a:rPr lang="ja-JP" altLang="en-US" sz="2400" dirty="0">
                <a:solidFill>
                  <a:prstClr val="black"/>
                </a:solidFill>
              </a:rPr>
              <a:t> </a:t>
            </a:r>
            <a:r>
              <a:rPr lang="en-US" altLang="ja-JP" sz="2400" dirty="0">
                <a:solidFill>
                  <a:prstClr val="black"/>
                </a:solidFill>
              </a:rPr>
              <a:t>Limit Exceeded)</a:t>
            </a:r>
            <a:r>
              <a:rPr lang="ja-JP" altLang="en-US" sz="2400" dirty="0">
                <a:solidFill>
                  <a:prstClr val="black"/>
                </a:solidFill>
              </a:rPr>
              <a:t>となるので注意</a:t>
            </a:r>
            <a:r>
              <a:rPr lang="en-US" altLang="ja-JP" sz="2400" dirty="0">
                <a:solidFill>
                  <a:prstClr val="black"/>
                </a:solidFill>
              </a:rPr>
              <a:t>.</a:t>
            </a:r>
            <a:r>
              <a:rPr lang="ja-JP" altLang="en-US" sz="2400" dirty="0">
                <a:solidFill>
                  <a:prstClr val="black"/>
                </a:solidFill>
              </a:rPr>
              <a:t>そもそも自分たちの</a:t>
            </a:r>
            <a:r>
              <a:rPr lang="en-US" altLang="ja-JP" sz="2400" dirty="0">
                <a:solidFill>
                  <a:prstClr val="black"/>
                </a:solidFill>
              </a:rPr>
              <a:t>PC</a:t>
            </a:r>
            <a:r>
              <a:rPr lang="ja-JP" altLang="en-US" sz="2400" dirty="0">
                <a:solidFill>
                  <a:prstClr val="black"/>
                </a:solidFill>
              </a:rPr>
              <a:t>でも動かない可能性がある</a:t>
            </a:r>
            <a:br>
              <a:rPr lang="en-US" altLang="ja-JP" sz="2400" dirty="0">
                <a:solidFill>
                  <a:prstClr val="black"/>
                </a:solidFill>
              </a:rPr>
            </a:br>
            <a:r>
              <a:rPr lang="ja-JP" altLang="en-US" sz="2400" dirty="0">
                <a:solidFill>
                  <a:prstClr val="black"/>
                </a:solidFill>
              </a:rPr>
              <a:t>例えば要素数</a:t>
            </a:r>
            <a:r>
              <a:rPr lang="en-US" altLang="ja-JP" sz="2400" dirty="0">
                <a:solidFill>
                  <a:prstClr val="black"/>
                </a:solidFill>
              </a:rPr>
              <a:t>10</a:t>
            </a:r>
            <a:r>
              <a:rPr lang="en-US" altLang="ja-JP" sz="2400" baseline="30000" dirty="0">
                <a:solidFill>
                  <a:prstClr val="black"/>
                </a:solidFill>
              </a:rPr>
              <a:t>9</a:t>
            </a:r>
            <a:r>
              <a:rPr lang="ja-JP" altLang="en-US" sz="2400" dirty="0">
                <a:solidFill>
                  <a:prstClr val="black"/>
                </a:solidFill>
              </a:rPr>
              <a:t>の</a:t>
            </a:r>
            <a:r>
              <a:rPr lang="en-US" altLang="ja-JP" sz="2400" dirty="0">
                <a:solidFill>
                  <a:prstClr val="black"/>
                </a:solidFill>
              </a:rPr>
              <a:t>int</a:t>
            </a:r>
            <a:r>
              <a:rPr lang="ja-JP" altLang="en-US" sz="2400" dirty="0">
                <a:solidFill>
                  <a:prstClr val="black"/>
                </a:solidFill>
              </a:rPr>
              <a:t>型配列は無理</a:t>
            </a:r>
            <a:r>
              <a:rPr lang="en-US" altLang="ja-JP" sz="2400" dirty="0">
                <a:solidFill>
                  <a:prstClr val="black"/>
                </a:solidFill>
              </a:rPr>
              <a:t>.int</a:t>
            </a:r>
            <a:r>
              <a:rPr lang="ja-JP" altLang="en-US" sz="2400" dirty="0">
                <a:solidFill>
                  <a:prstClr val="black"/>
                </a:solidFill>
              </a:rPr>
              <a:t>型のサイズはだいたい</a:t>
            </a:r>
            <a:r>
              <a:rPr lang="en-US" altLang="ja-JP" sz="2400" dirty="0">
                <a:solidFill>
                  <a:prstClr val="black"/>
                </a:solidFill>
              </a:rPr>
              <a:t>4B</a:t>
            </a:r>
            <a:r>
              <a:rPr lang="ja-JP" altLang="en-US" sz="2400" dirty="0" err="1">
                <a:solidFill>
                  <a:prstClr val="black"/>
                </a:solidFill>
              </a:rPr>
              <a:t>なの</a:t>
            </a:r>
            <a:r>
              <a:rPr lang="ja-JP" altLang="en-US" sz="2400" dirty="0">
                <a:solidFill>
                  <a:prstClr val="black"/>
                </a:solidFill>
              </a:rPr>
              <a:t>で</a:t>
            </a:r>
            <a:r>
              <a:rPr lang="en-US" altLang="ja-JP" sz="2400" dirty="0">
                <a:solidFill>
                  <a:prstClr val="black"/>
                </a:solidFill>
              </a:rPr>
              <a:t>,</a:t>
            </a:r>
            <a:br>
              <a:rPr lang="en-US" altLang="ja-JP" sz="2400" dirty="0">
                <a:solidFill>
                  <a:prstClr val="black"/>
                </a:solidFill>
              </a:rPr>
            </a:br>
            <a:r>
              <a:rPr lang="en-US" altLang="ja-JP" sz="2400" dirty="0">
                <a:solidFill>
                  <a:prstClr val="black"/>
                </a:solidFill>
              </a:rPr>
              <a:t>4[B]×10</a:t>
            </a:r>
            <a:r>
              <a:rPr lang="en-US" altLang="ja-JP" sz="2400" baseline="30000" dirty="0">
                <a:solidFill>
                  <a:prstClr val="black"/>
                </a:solidFill>
              </a:rPr>
              <a:t>9</a:t>
            </a:r>
            <a:r>
              <a:rPr lang="en-US" altLang="ja-JP" sz="2400" dirty="0">
                <a:solidFill>
                  <a:prstClr val="black"/>
                </a:solidFill>
              </a:rPr>
              <a:t> </a:t>
            </a:r>
            <a:r>
              <a:rPr lang="ja-JP" altLang="en-US" sz="2400" dirty="0">
                <a:solidFill>
                  <a:prstClr val="black"/>
                </a:solidFill>
              </a:rPr>
              <a:t>≒</a:t>
            </a:r>
            <a:r>
              <a:rPr lang="en-US" altLang="ja-JP" sz="2400" dirty="0">
                <a:solidFill>
                  <a:prstClr val="black"/>
                </a:solidFill>
              </a:rPr>
              <a:t> 4[GB]</a:t>
            </a:r>
            <a:endParaRPr lang="en-US" altLang="ja-JP" sz="2400" baseline="30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086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67F502-66F3-4FA3-A66E-4CFB7E48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  <a:r>
              <a:rPr kumimoji="1" lang="en-US" altLang="ja-JP" dirty="0"/>
              <a:t>: ABC008 B </a:t>
            </a:r>
            <a:r>
              <a:rPr kumimoji="1" lang="ja-JP" altLang="en-US" dirty="0"/>
              <a:t>投票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6AA316-AB8D-4A5A-A14E-85F799B38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98698" cy="4351338"/>
          </a:xfrm>
        </p:spPr>
        <p:txBody>
          <a:bodyPr/>
          <a:lstStyle/>
          <a:p>
            <a:r>
              <a:rPr kumimoji="1" lang="ja-JP" altLang="en-US" dirty="0"/>
              <a:t>リーダーを</a:t>
            </a:r>
            <a:r>
              <a:rPr lang="ja-JP" altLang="en-US" dirty="0"/>
              <a:t>選ぶ選挙投票</a:t>
            </a:r>
            <a:endParaRPr kumimoji="1" lang="en-US" altLang="ja-JP" dirty="0"/>
          </a:p>
          <a:p>
            <a:r>
              <a:rPr kumimoji="1" lang="ja-JP" altLang="en-US" dirty="0"/>
              <a:t>入力文字列の中で</a:t>
            </a:r>
            <a:r>
              <a:rPr kumimoji="1" lang="en-US" altLang="ja-JP" dirty="0"/>
              <a:t>,</a:t>
            </a:r>
            <a:r>
              <a:rPr kumimoji="1" lang="ja-JP" altLang="en-US" dirty="0"/>
              <a:t>最も頻度の多かった名前を出力する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E3B1253-04A5-49FA-8956-C2E45F3C48D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6898" y="973346"/>
            <a:ext cx="2945567" cy="5414398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CF2BEDB-7293-4C22-9264-72419DDE78C3}"/>
              </a:ext>
            </a:extLst>
          </p:cNvPr>
          <p:cNvSpPr/>
          <p:nvPr/>
        </p:nvSpPr>
        <p:spPr>
          <a:xfrm>
            <a:off x="756024" y="4076288"/>
            <a:ext cx="78630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[str] := </a:t>
            </a:r>
            <a:r>
              <a:rPr lang="ja-JP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文字列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ja-JP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がいくつ現れたか</a:t>
            </a:r>
          </a:p>
        </p:txBody>
      </p:sp>
    </p:spTree>
    <p:extLst>
      <p:ext uri="{BB962C8B-B14F-4D97-AF65-F5344CB8AC3E}">
        <p14:creationId xmlns:p14="http://schemas.microsoft.com/office/powerpoint/2010/main" val="369938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AA520A-A4DC-4E85-A125-A40EBA15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445C38-82E3-45E5-AD5B-7F0BFD29D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(</a:t>
            </a:r>
            <a:r>
              <a:rPr lang="ja-JP" altLang="en-US" dirty="0"/>
              <a:t>余談</a:t>
            </a:r>
            <a:r>
              <a:rPr lang="en-US" altLang="ja-JP" dirty="0"/>
              <a:t>) </a:t>
            </a:r>
            <a:r>
              <a:rPr lang="ja-JP" altLang="en-US" dirty="0"/>
              <a:t>範囲</a:t>
            </a:r>
            <a:r>
              <a:rPr lang="en-US" altLang="ja-JP" dirty="0"/>
              <a:t>for</a:t>
            </a:r>
            <a:r>
              <a:rPr lang="ja-JP" altLang="en-US" dirty="0"/>
              <a:t>文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err="1"/>
              <a:t>substr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演習</a:t>
            </a:r>
            <a:r>
              <a:rPr lang="en-US" altLang="ja-JP" dirty="0"/>
              <a:t>(1)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std::map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演習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8298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2AC0108-0A87-4378-994A-E29FACDF005F}"/>
              </a:ext>
            </a:extLst>
          </p:cNvPr>
          <p:cNvSpPr/>
          <p:nvPr/>
        </p:nvSpPr>
        <p:spPr>
          <a:xfrm>
            <a:off x="821961" y="130534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N;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string s;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s;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[s]++;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B825163-83C4-40C2-AA1F-839C52C1BA31}"/>
              </a:ext>
            </a:extLst>
          </p:cNvPr>
          <p:cNvSpPr/>
          <p:nvPr/>
        </p:nvSpPr>
        <p:spPr>
          <a:xfrm>
            <a:off x="6096000" y="130534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string name;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-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e :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e.second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e.second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e.first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name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211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21407-5D7B-4956-9C32-B1E24570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ABC085 B </a:t>
            </a:r>
            <a:r>
              <a:rPr kumimoji="1" lang="en-US" altLang="ja-JP" dirty="0" err="1"/>
              <a:t>Kagami</a:t>
            </a:r>
            <a:r>
              <a:rPr kumimoji="1" lang="en-US" altLang="ja-JP" dirty="0"/>
              <a:t> Mochi</a:t>
            </a:r>
            <a:r>
              <a:rPr kumimoji="1" lang="ja-JP" altLang="en-US" dirty="0"/>
              <a:t>の別解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73CCE24-B94A-411D-B516-B632B5C8B826}"/>
              </a:ext>
            </a:extLst>
          </p:cNvPr>
          <p:cNvSpPr/>
          <p:nvPr/>
        </p:nvSpPr>
        <p:spPr>
          <a:xfrm>
            <a:off x="838200" y="1388426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N;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map&lt;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d;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d;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[d]++;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mp.size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798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3ADB0A-8C47-46DE-BE8B-658D52A7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C97B27-B445-4307-A209-C6D007F90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ABS</a:t>
            </a:r>
            <a:r>
              <a:rPr kumimoji="1" lang="ja-JP" altLang="en-US" dirty="0" err="1"/>
              <a:t>の</a:t>
            </a:r>
            <a:r>
              <a:rPr lang="ja-JP" altLang="en-US" dirty="0" err="1"/>
              <a:t>第</a:t>
            </a:r>
            <a:r>
              <a:rPr lang="en-US" altLang="ja-JP" dirty="0"/>
              <a:t>10</a:t>
            </a:r>
            <a:r>
              <a:rPr lang="ja-JP" altLang="en-US" dirty="0"/>
              <a:t>問</a:t>
            </a:r>
            <a:r>
              <a:rPr lang="en-US" altLang="ja-JP" dirty="0"/>
              <a:t>: ABC086 C Traveling</a:t>
            </a:r>
          </a:p>
          <a:p>
            <a:r>
              <a:rPr kumimoji="1" lang="en-US" altLang="ja-JP" dirty="0"/>
              <a:t>ABC073 C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0058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C486DC-FCD2-4EB6-8876-B6776CF8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範囲</a:t>
            </a:r>
            <a:r>
              <a:rPr kumimoji="1" lang="en-US" altLang="ja-JP" dirty="0"/>
              <a:t>for</a:t>
            </a:r>
            <a:r>
              <a:rPr kumimoji="1" lang="ja-JP" altLang="en-US" dirty="0"/>
              <a:t>文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C17A55-7B04-4E1F-BE67-732F64B4B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イテレータをもつコンテナを全走査したいときに</a:t>
            </a:r>
            <a:r>
              <a:rPr lang="ja-JP" altLang="en-US" dirty="0"/>
              <a:t>使える簡便記法</a:t>
            </a:r>
            <a:endParaRPr kumimoji="1" lang="en-US" altLang="ja-JP" dirty="0"/>
          </a:p>
          <a:p>
            <a:r>
              <a:rPr kumimoji="1" lang="ja-JP" altLang="en-US" dirty="0"/>
              <a:t>使えるとたまに便利</a:t>
            </a:r>
            <a:endParaRPr kumimoji="1" lang="en-US" altLang="ja-JP" dirty="0"/>
          </a:p>
          <a:p>
            <a:r>
              <a:rPr kumimoji="1" lang="ja-JP" altLang="en-US" dirty="0"/>
              <a:t>自分では使わずとも</a:t>
            </a:r>
            <a:r>
              <a:rPr kumimoji="1" lang="en-US" altLang="ja-JP" dirty="0"/>
              <a:t>,</a:t>
            </a:r>
            <a:r>
              <a:rPr kumimoji="1" lang="ja-JP" altLang="en-US" dirty="0"/>
              <a:t>読めるようにはなっておきたい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0CE4BC-6584-42EE-B567-242ED27F8B9C}"/>
              </a:ext>
            </a:extLst>
          </p:cNvPr>
          <p:cNvSpPr/>
          <p:nvPr/>
        </p:nvSpPr>
        <p:spPr>
          <a:xfrm>
            <a:off x="1712428" y="4208028"/>
            <a:ext cx="8767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ja-JP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ja-JP" alt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型</a:t>
            </a:r>
            <a:r>
              <a:rPr lang="ja-JP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仮の要素名 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ja-JP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コンテナ名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) { ... }</a:t>
            </a:r>
          </a:p>
        </p:txBody>
      </p:sp>
    </p:spTree>
    <p:extLst>
      <p:ext uri="{BB962C8B-B14F-4D97-AF65-F5344CB8AC3E}">
        <p14:creationId xmlns:p14="http://schemas.microsoft.com/office/powerpoint/2010/main" val="343885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C0357B-E2A6-4546-BD6B-702E3FCF3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A8FDBC-AFD6-4CC5-94EB-D5C273103B83}"/>
              </a:ext>
            </a:extLst>
          </p:cNvPr>
          <p:cNvSpPr/>
          <p:nvPr/>
        </p:nvSpPr>
        <p:spPr>
          <a:xfrm>
            <a:off x="2101794" y="1027906"/>
            <a:ext cx="6096000" cy="52937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v = {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,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sum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e : v) {</a:t>
            </a:r>
          </a:p>
          <a:p>
            <a:pPr lvl="2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sum += e;</a:t>
            </a:r>
          </a:p>
          <a:p>
            <a:pPr lvl="1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sum &lt;&lt;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5A3CE72-AA0C-4280-B9D4-080BD5AAD8CB}"/>
              </a:ext>
            </a:extLst>
          </p:cNvPr>
          <p:cNvSpPr/>
          <p:nvPr/>
        </p:nvSpPr>
        <p:spPr>
          <a:xfrm>
            <a:off x="2456953" y="4102872"/>
            <a:ext cx="2846567" cy="9541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8308D4E-F95C-41D4-893C-CB8EB2642A58}"/>
              </a:ext>
            </a:extLst>
          </p:cNvPr>
          <p:cNvSpPr txBox="1"/>
          <p:nvPr/>
        </p:nvSpPr>
        <p:spPr>
          <a:xfrm>
            <a:off x="5597719" y="4381169"/>
            <a:ext cx="6686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配列</a:t>
            </a:r>
            <a:r>
              <a:rPr lang="en-US" altLang="ja-JP" sz="2400" dirty="0"/>
              <a:t>v</a:t>
            </a:r>
            <a:r>
              <a:rPr lang="ja-JP" altLang="en-US" sz="2400" dirty="0"/>
              <a:t>から要素を</a:t>
            </a:r>
            <a:r>
              <a:rPr lang="en-US" altLang="ja-JP" sz="2400" dirty="0"/>
              <a:t>1</a:t>
            </a:r>
            <a:r>
              <a:rPr lang="ja-JP" altLang="en-US" sz="2400" dirty="0"/>
              <a:t>つ取ってきて</a:t>
            </a:r>
            <a:r>
              <a:rPr lang="en-US" altLang="ja-JP" sz="2400" dirty="0"/>
              <a:t>,</a:t>
            </a:r>
            <a:r>
              <a:rPr lang="ja-JP" altLang="en-US" sz="2400" dirty="0"/>
              <a:t>これを</a:t>
            </a:r>
            <a:r>
              <a:rPr lang="en-US" altLang="ja-JP" sz="2400" dirty="0"/>
              <a:t>e</a:t>
            </a:r>
            <a:r>
              <a:rPr lang="ja-JP" altLang="en-US" sz="2400" dirty="0"/>
              <a:t>とする</a:t>
            </a:r>
            <a:r>
              <a:rPr lang="en-US" altLang="ja-JP" sz="2400" dirty="0"/>
              <a:t>.</a:t>
            </a:r>
          </a:p>
          <a:p>
            <a:r>
              <a:rPr lang="en-US" altLang="ja-JP" sz="2400" dirty="0"/>
              <a:t>sum</a:t>
            </a:r>
            <a:r>
              <a:rPr lang="ja-JP" altLang="en-US" sz="2400" dirty="0"/>
              <a:t>にそれを足し合わせる</a:t>
            </a:r>
            <a:endParaRPr lang="en-US" altLang="ja-JP" sz="2400" dirty="0"/>
          </a:p>
          <a:p>
            <a:r>
              <a:rPr lang="ja-JP" altLang="en-US" sz="2400" dirty="0"/>
              <a:t>これをすべての要素に対して行う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11481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C48DE4-DEA4-4461-86BC-9E49CEBD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比較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66089CD-68A0-4549-B3E9-130F6BBF021A}"/>
              </a:ext>
            </a:extLst>
          </p:cNvPr>
          <p:cNvSpPr/>
          <p:nvPr/>
        </p:nvSpPr>
        <p:spPr>
          <a:xfrm>
            <a:off x="972709" y="1690688"/>
            <a:ext cx="1104171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e : v) {</a:t>
            </a:r>
          </a:p>
          <a:p>
            <a:pPr lvl="1"/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sum += e;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ja-JP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sum += v[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ja-JP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sum += *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矢印: 上向き折線 4">
            <a:extLst>
              <a:ext uri="{FF2B5EF4-FFF2-40B4-BE49-F238E27FC236}">
                <a16:creationId xmlns:a16="http://schemas.microsoft.com/office/drawing/2014/main" id="{DA7DAB97-A445-4813-B621-A5C282CB8CB4}"/>
              </a:ext>
            </a:extLst>
          </p:cNvPr>
          <p:cNvSpPr/>
          <p:nvPr/>
        </p:nvSpPr>
        <p:spPr>
          <a:xfrm flipV="1">
            <a:off x="6301078" y="1844702"/>
            <a:ext cx="3689405" cy="3095763"/>
          </a:xfrm>
          <a:prstGeom prst="bentUpArrow">
            <a:avLst>
              <a:gd name="adj1" fmla="val 7904"/>
              <a:gd name="adj2" fmla="val 11668"/>
              <a:gd name="adj3" fmla="val 16581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20DC13D-D2AC-49C3-BAEE-DA4F10FD8924}"/>
              </a:ext>
            </a:extLst>
          </p:cNvPr>
          <p:cNvSpPr txBox="1"/>
          <p:nvPr/>
        </p:nvSpPr>
        <p:spPr>
          <a:xfrm>
            <a:off x="7652136" y="859691"/>
            <a:ext cx="2923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規格上はこれに変換される</a:t>
            </a:r>
            <a:r>
              <a:rPr lang="ja-JP" altLang="en-US" sz="2400" dirty="0" err="1"/>
              <a:t>っぽい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667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C48DE4-DEA4-4461-86BC-9E49CEBD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auto</a:t>
            </a:r>
            <a:r>
              <a:rPr lang="ja-JP" altLang="en-US" dirty="0"/>
              <a:t>使って書けます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66089CD-68A0-4549-B3E9-130F6BBF021A}"/>
              </a:ext>
            </a:extLst>
          </p:cNvPr>
          <p:cNvSpPr/>
          <p:nvPr/>
        </p:nvSpPr>
        <p:spPr>
          <a:xfrm>
            <a:off x="3246782" y="2207523"/>
            <a:ext cx="56984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40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ja-JP" sz="4000" dirty="0">
                <a:solidFill>
                  <a:srgbClr val="000000"/>
                </a:solidFill>
                <a:latin typeface="Consolas" panose="020B0609020204030204" pitchFamily="49" charset="0"/>
              </a:rPr>
              <a:t> e : v) {</a:t>
            </a:r>
          </a:p>
          <a:p>
            <a:pPr lvl="1"/>
            <a:r>
              <a:rPr lang="en-US" altLang="ja-JP" sz="4000" dirty="0">
                <a:solidFill>
                  <a:srgbClr val="000000"/>
                </a:solidFill>
                <a:latin typeface="Consolas" panose="020B0609020204030204" pitchFamily="49" charset="0"/>
              </a:rPr>
              <a:t>sum += e;</a:t>
            </a:r>
          </a:p>
          <a:p>
            <a:r>
              <a:rPr lang="en-US" altLang="ja-JP" sz="4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983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B48F2A-731C-431B-B112-1D1C6EB5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substr</a:t>
            </a:r>
            <a:r>
              <a:rPr lang="en-US" altLang="ja-JP" dirty="0"/>
              <a:t>: </a:t>
            </a:r>
            <a:r>
              <a:rPr kumimoji="1" lang="ja-JP" altLang="en-US" dirty="0"/>
              <a:t>次の問題のために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D929A6-F5B5-4430-ACC3-4FD17EEFF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40697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string</a:t>
            </a:r>
            <a:r>
              <a:rPr kumimoji="1" lang="ja-JP" altLang="en-US" dirty="0"/>
              <a:t>に</a:t>
            </a:r>
            <a:r>
              <a:rPr kumimoji="1" lang="en-US" altLang="ja-JP" dirty="0" err="1"/>
              <a:t>substr</a:t>
            </a:r>
            <a:r>
              <a:rPr kumimoji="1" lang="ja-JP" altLang="en-US" dirty="0"/>
              <a:t>というメンバ関数がある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en-US" altLang="ja-JP" sz="3200" dirty="0">
                <a:latin typeface="Consolas" panose="020B0609020204030204" pitchFamily="49" charset="0"/>
              </a:rPr>
              <a:t>(</a:t>
            </a:r>
            <a:r>
              <a:rPr lang="ja-JP" altLang="en-US" sz="3200" dirty="0">
                <a:latin typeface="Consolas" panose="020B0609020204030204" pitchFamily="49" charset="0"/>
              </a:rPr>
              <a:t>文字列名</a:t>
            </a:r>
            <a:r>
              <a:rPr lang="en-US" altLang="ja-JP" sz="3200" dirty="0">
                <a:latin typeface="Consolas" panose="020B0609020204030204" pitchFamily="49" charset="0"/>
              </a:rPr>
              <a:t>).</a:t>
            </a:r>
            <a:r>
              <a:rPr lang="en-US" altLang="ja-JP" sz="3200" dirty="0" err="1">
                <a:latin typeface="Consolas" panose="020B0609020204030204" pitchFamily="49" charset="0"/>
              </a:rPr>
              <a:t>substr</a:t>
            </a:r>
            <a:r>
              <a:rPr lang="en-US" altLang="ja-JP" sz="3200" dirty="0">
                <a:latin typeface="Consolas" panose="020B0609020204030204" pitchFamily="49" charset="0"/>
              </a:rPr>
              <a:t>(</a:t>
            </a:r>
            <a:r>
              <a:rPr lang="en-US" altLang="ja-JP" sz="3200" dirty="0" err="1">
                <a:latin typeface="Consolas" panose="020B0609020204030204" pitchFamily="49" charset="0"/>
              </a:rPr>
              <a:t>i</a:t>
            </a:r>
            <a:r>
              <a:rPr lang="en-US" altLang="ja-JP" sz="3200" dirty="0">
                <a:latin typeface="Consolas" panose="020B0609020204030204" pitchFamily="49" charset="0"/>
              </a:rPr>
              <a:t>, </a:t>
            </a:r>
            <a:r>
              <a:rPr lang="en-US" altLang="ja-JP" sz="3200" dirty="0" err="1">
                <a:latin typeface="Consolas" panose="020B0609020204030204" pitchFamily="49" charset="0"/>
              </a:rPr>
              <a:t>cnt</a:t>
            </a:r>
            <a:r>
              <a:rPr lang="en-US" altLang="ja-JP" sz="3200" dirty="0">
                <a:latin typeface="Consolas" panose="020B0609020204030204" pitchFamily="49" charset="0"/>
              </a:rPr>
              <a:t>)</a:t>
            </a:r>
          </a:p>
          <a:p>
            <a:r>
              <a:rPr kumimoji="1" lang="ja-JP" altLang="en-US" b="1" dirty="0"/>
              <a:t>添え字</a:t>
            </a:r>
            <a:r>
              <a:rPr kumimoji="1" lang="en-US" altLang="ja-JP" b="1" dirty="0" err="1"/>
              <a:t>i</a:t>
            </a:r>
            <a:r>
              <a:rPr kumimoji="1" lang="ja-JP" altLang="en-US" b="1" dirty="0"/>
              <a:t>から</a:t>
            </a:r>
            <a:r>
              <a:rPr kumimoji="1" lang="en-US" altLang="ja-JP" b="1" dirty="0" err="1"/>
              <a:t>cnt</a:t>
            </a:r>
            <a:r>
              <a:rPr kumimoji="1" lang="ja-JP" altLang="en-US" b="1" dirty="0"/>
              <a:t>文字分</a:t>
            </a:r>
            <a:r>
              <a:rPr kumimoji="1" lang="ja-JP" altLang="en-US" dirty="0"/>
              <a:t>の部分文字列を取得する</a:t>
            </a:r>
            <a:endParaRPr kumimoji="1" lang="en-US" altLang="ja-JP" dirty="0"/>
          </a:p>
          <a:p>
            <a:r>
              <a:rPr lang="en-US" altLang="ja-JP" dirty="0" err="1"/>
              <a:t>i+cnt</a:t>
            </a:r>
            <a:r>
              <a:rPr lang="ja-JP" altLang="en-US" dirty="0"/>
              <a:t>が文字列のサイズを超えた場合</a:t>
            </a:r>
            <a:r>
              <a:rPr lang="en-US" altLang="ja-JP" dirty="0"/>
              <a:t>,</a:t>
            </a:r>
            <a:r>
              <a:rPr lang="ja-JP" altLang="en-US" dirty="0"/>
              <a:t>自動で切り詰めてくれる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B6F447F-23AA-4BFB-9926-F055419E6D68}"/>
              </a:ext>
            </a:extLst>
          </p:cNvPr>
          <p:cNvSpPr/>
          <p:nvPr/>
        </p:nvSpPr>
        <p:spPr>
          <a:xfrm>
            <a:off x="2133599" y="4184374"/>
            <a:ext cx="79248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string str = </a:t>
            </a:r>
            <a:r>
              <a:rPr lang="en-US" altLang="ja-JP" sz="3200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str.substr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1DFE0B-DD6D-4B1C-831F-8830A79EBC74}"/>
              </a:ext>
            </a:extLst>
          </p:cNvPr>
          <p:cNvSpPr txBox="1"/>
          <p:nvPr/>
        </p:nvSpPr>
        <p:spPr>
          <a:xfrm>
            <a:off x="8348870" y="5261592"/>
            <a:ext cx="3625439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5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Hello</a:t>
            </a:r>
            <a:endParaRPr kumimoji="1" lang="ja-JP" altLang="en-US" sz="5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846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C34DBA-5C64-4F82-A648-490AEE94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40E0E8-6DE6-422C-BA2E-575D8F5F2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ABC072 C</a:t>
            </a:r>
            <a:endParaRPr kumimoji="1" lang="en-US" altLang="ja-JP" dirty="0"/>
          </a:p>
          <a:p>
            <a:r>
              <a:rPr kumimoji="1" lang="en-US" altLang="ja-JP" dirty="0"/>
              <a:t>ABS</a:t>
            </a:r>
            <a:r>
              <a:rPr kumimoji="1" lang="ja-JP" altLang="en-US" dirty="0"/>
              <a:t>第</a:t>
            </a:r>
            <a:r>
              <a:rPr kumimoji="1" lang="en-US" altLang="ja-JP" dirty="0"/>
              <a:t>9</a:t>
            </a:r>
            <a:r>
              <a:rPr kumimoji="1" lang="ja-JP" altLang="en-US" dirty="0"/>
              <a:t>問目</a:t>
            </a:r>
            <a:r>
              <a:rPr kumimoji="1" lang="en-US" altLang="ja-JP" dirty="0"/>
              <a:t>:</a:t>
            </a:r>
            <a:r>
              <a:rPr kumimoji="1" lang="ja-JP" altLang="en-US" dirty="0"/>
              <a:t> </a:t>
            </a:r>
            <a:r>
              <a:rPr kumimoji="1" lang="en-US" altLang="ja-JP" dirty="0"/>
              <a:t>ABC049 C Daydream</a:t>
            </a:r>
          </a:p>
        </p:txBody>
      </p:sp>
    </p:spTree>
    <p:extLst>
      <p:ext uri="{BB962C8B-B14F-4D97-AF65-F5344CB8AC3E}">
        <p14:creationId xmlns:p14="http://schemas.microsoft.com/office/powerpoint/2010/main" val="2186397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DF30D2-9F9F-4A87-BADE-78AFA91E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std::map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9CF1A4-9284-444B-A5B2-D2287579C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340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882</Words>
  <Application>Microsoft Office PowerPoint</Application>
  <PresentationFormat>ワイド画面</PresentationFormat>
  <Paragraphs>206</Paragraphs>
  <Slides>22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9" baseType="lpstr">
      <vt:lpstr>ＭＳ ゴシック</vt:lpstr>
      <vt:lpstr>游ゴシック</vt:lpstr>
      <vt:lpstr>游ゴシック Light</vt:lpstr>
      <vt:lpstr>Arial</vt:lpstr>
      <vt:lpstr>Consolas</vt:lpstr>
      <vt:lpstr>Wingdings</vt:lpstr>
      <vt:lpstr>Office テーマ</vt:lpstr>
      <vt:lpstr>入門講習会 第5回</vt:lpstr>
      <vt:lpstr>目次</vt:lpstr>
      <vt:lpstr>範囲for文</vt:lpstr>
      <vt:lpstr>例</vt:lpstr>
      <vt:lpstr>比較</vt:lpstr>
      <vt:lpstr>auto使って書けます</vt:lpstr>
      <vt:lpstr>substr: 次の問題のために</vt:lpstr>
      <vt:lpstr>演習(1)</vt:lpstr>
      <vt:lpstr>std::map</vt:lpstr>
      <vt:lpstr>std::map</vt:lpstr>
      <vt:lpstr>宣言</vt:lpstr>
      <vt:lpstr>使う</vt:lpstr>
      <vt:lpstr>使う</vt:lpstr>
      <vt:lpstr>使う</vt:lpstr>
      <vt:lpstr>PowerPoint プレゼンテーション</vt:lpstr>
      <vt:lpstr>内部構造: (平衡)二分探索木</vt:lpstr>
      <vt:lpstr>std::map</vt:lpstr>
      <vt:lpstr>応用例: バケット(ヒストグラム)</vt:lpstr>
      <vt:lpstr>例: ABC008 B 投票</vt:lpstr>
      <vt:lpstr>PowerPoint プレゼンテーション</vt:lpstr>
      <vt:lpstr>ABC085 B Kagami Mochiの別解</vt:lpstr>
      <vt:lpstr>演習(2)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r.yamamoto.032</dc:creator>
  <cp:lastModifiedBy>r.yamamoto.032</cp:lastModifiedBy>
  <cp:revision>119</cp:revision>
  <dcterms:created xsi:type="dcterms:W3CDTF">2018-10-27T23:36:00Z</dcterms:created>
  <dcterms:modified xsi:type="dcterms:W3CDTF">2018-10-31T11:00:55Z</dcterms:modified>
</cp:coreProperties>
</file>