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4" r:id="rId5"/>
    <p:sldId id="275" r:id="rId6"/>
    <p:sldId id="265" r:id="rId7"/>
    <p:sldId id="266" r:id="rId8"/>
    <p:sldId id="276" r:id="rId9"/>
    <p:sldId id="263" r:id="rId10"/>
    <p:sldId id="267" r:id="rId11"/>
    <p:sldId id="268" r:id="rId12"/>
    <p:sldId id="269" r:id="rId13"/>
    <p:sldId id="270" r:id="rId14"/>
    <p:sldId id="274" r:id="rId15"/>
    <p:sldId id="273" r:id="rId16"/>
    <p:sldId id="271"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E7E2CF-2996-4EF1-BD51-E0E4C1C0841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09C8369-CD65-4676-8A16-242537FCB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F920F64-4003-4CB3-862E-BA416DE13EC3}"/>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5" name="フッター プレースホルダー 4">
            <a:extLst>
              <a:ext uri="{FF2B5EF4-FFF2-40B4-BE49-F238E27FC236}">
                <a16:creationId xmlns:a16="http://schemas.microsoft.com/office/drawing/2014/main" id="{42741B73-6885-4A95-9EAB-2DE3A6E45E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9586DE-692E-47AC-BA26-B36C30D4AE54}"/>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133541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02FE1-88C1-40F5-B3B7-FBF3F95E153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87CB91-D572-4E96-8220-A7898F72C9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35DD9C-419B-4F4C-B254-E233BE937070}"/>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5" name="フッター プレースホルダー 4">
            <a:extLst>
              <a:ext uri="{FF2B5EF4-FFF2-40B4-BE49-F238E27FC236}">
                <a16:creationId xmlns:a16="http://schemas.microsoft.com/office/drawing/2014/main" id="{DF51809E-1E96-4F96-A856-58310CFD30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EABA90-5772-40E3-B26B-E8BCED5F0BD2}"/>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37038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2660A0D-2DED-4E35-82F6-971B846D18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8882A5-8BA0-4588-B168-2F6FE6DF2B8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A26DE0-195A-4B26-9ED0-38F47F78FFB2}"/>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5" name="フッター プレースホルダー 4">
            <a:extLst>
              <a:ext uri="{FF2B5EF4-FFF2-40B4-BE49-F238E27FC236}">
                <a16:creationId xmlns:a16="http://schemas.microsoft.com/office/drawing/2014/main" id="{019212EE-F502-4E7E-AE95-63DAD42691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8C4C1F-1E51-4645-B65C-525CA8DB7FEA}"/>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356978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5E21C-6069-499A-923B-DBC1FC7D98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1D48B9-8B12-4391-9546-0D7361C2F9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C54059-B53B-4DD1-9F6F-8EA4D286C39D}"/>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5" name="フッター プレースホルダー 4">
            <a:extLst>
              <a:ext uri="{FF2B5EF4-FFF2-40B4-BE49-F238E27FC236}">
                <a16:creationId xmlns:a16="http://schemas.microsoft.com/office/drawing/2014/main" id="{C8146AD3-DD43-484D-8C4F-C3987547EA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39B8A2-2D80-4CA2-BEBE-4257C44038BE}"/>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218937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154E6-5F35-4FCF-8FDF-EC30C693F5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8B6C16-4023-4C79-9AD0-F92A98488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05B6AF-0C41-4306-B2FF-D045EB48CC6B}"/>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5" name="フッター プレースホルダー 4">
            <a:extLst>
              <a:ext uri="{FF2B5EF4-FFF2-40B4-BE49-F238E27FC236}">
                <a16:creationId xmlns:a16="http://schemas.microsoft.com/office/drawing/2014/main" id="{6DC873E1-FA72-4AA0-90E5-B17564F508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74F660-F7A6-4C07-B4E9-798920E2C970}"/>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63149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5C9E9-A8A2-4B39-B82F-0B36B051D9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87A1CE-D2D5-4EE5-8497-85E595C9E8B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0AB993A-797F-47BA-AEBA-E15BCFFB3D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593D16-83D1-4B3E-86FB-1A1B144C9C5D}"/>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6" name="フッター プレースホルダー 5">
            <a:extLst>
              <a:ext uri="{FF2B5EF4-FFF2-40B4-BE49-F238E27FC236}">
                <a16:creationId xmlns:a16="http://schemas.microsoft.com/office/drawing/2014/main" id="{076011D1-BEE7-4EC6-A4F4-F6223C6550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5C023C-631C-49A5-A2EE-A247C6A41CD1}"/>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76258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22BFD-1092-4887-B44C-93DA63A7853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E7E561-5DE3-48DC-B79E-940E6FBEF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0477A9D-93D4-47AC-A03C-978FA653D8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C8EFA1B-B799-473B-9406-84E1D2B7D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0001B2E-86AB-4C4F-9AF2-6F66E74857C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EA8FC9-59C2-422F-919C-086812FB783C}"/>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8" name="フッター プレースホルダー 7">
            <a:extLst>
              <a:ext uri="{FF2B5EF4-FFF2-40B4-BE49-F238E27FC236}">
                <a16:creationId xmlns:a16="http://schemas.microsoft.com/office/drawing/2014/main" id="{3884D33B-D263-4E4C-B6F2-CFAC2252C8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99D2A9-153D-4CD6-BF2D-C54EFA889E3C}"/>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16635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DEC5F-0AE6-4B8B-B22F-692E1DEEA9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6DA4CC-056C-4347-9488-0F133D7F4D59}"/>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4" name="フッター プレースホルダー 3">
            <a:extLst>
              <a:ext uri="{FF2B5EF4-FFF2-40B4-BE49-F238E27FC236}">
                <a16:creationId xmlns:a16="http://schemas.microsoft.com/office/drawing/2014/main" id="{9FEAE689-61B8-40C4-A6A4-F98F1FA6B5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3C5489-D3D6-4590-AD36-33B8E0EAC7E7}"/>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366534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15B4E3-3DD7-4DA3-93C6-E575A3545B47}"/>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3" name="フッター プレースホルダー 2">
            <a:extLst>
              <a:ext uri="{FF2B5EF4-FFF2-40B4-BE49-F238E27FC236}">
                <a16:creationId xmlns:a16="http://schemas.microsoft.com/office/drawing/2014/main" id="{086E5607-846D-492F-BF6B-3022E51AEA2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35B2CE9-CC6A-4269-9E4D-118E210C228C}"/>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377135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92AA6-DF2D-4EEA-AA62-082E3CAC235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D107C5-1C55-46DE-91D2-515F5BFE0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3D1EB40-B59D-4B1D-BA67-64D6A7CD4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730B16-B69D-4B23-A4B6-DE4EF36D5AFF}"/>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6" name="フッター プレースホルダー 5">
            <a:extLst>
              <a:ext uri="{FF2B5EF4-FFF2-40B4-BE49-F238E27FC236}">
                <a16:creationId xmlns:a16="http://schemas.microsoft.com/office/drawing/2014/main" id="{2054644D-F2D9-4EDA-ABAD-F5C2B3E8BD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8745C8-904B-4D0F-AF74-E1F91C6298AE}"/>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401315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9FA6B-13B5-49DE-A4F2-99019B3643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1AB4772-A67B-454C-86DA-C306EA870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E6ECCE1-D86E-40D8-B36A-227406140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C81D6F-DBCE-496D-B72F-F5E072A04BBA}"/>
              </a:ext>
            </a:extLst>
          </p:cNvPr>
          <p:cNvSpPr>
            <a:spLocks noGrp="1"/>
          </p:cNvSpPr>
          <p:nvPr>
            <p:ph type="dt" sz="half" idx="10"/>
          </p:nvPr>
        </p:nvSpPr>
        <p:spPr/>
        <p:txBody>
          <a:bodyPr/>
          <a:lstStyle/>
          <a:p>
            <a:fld id="{397BD0FB-8CBE-4E49-8FB9-A557F6209D61}" type="datetimeFigureOut">
              <a:rPr kumimoji="1" lang="ja-JP" altLang="en-US" smtClean="0"/>
              <a:t>2018/11/7</a:t>
            </a:fld>
            <a:endParaRPr kumimoji="1" lang="ja-JP" altLang="en-US"/>
          </a:p>
        </p:txBody>
      </p:sp>
      <p:sp>
        <p:nvSpPr>
          <p:cNvPr id="6" name="フッター プレースホルダー 5">
            <a:extLst>
              <a:ext uri="{FF2B5EF4-FFF2-40B4-BE49-F238E27FC236}">
                <a16:creationId xmlns:a16="http://schemas.microsoft.com/office/drawing/2014/main" id="{54D0ECCE-1358-49C0-8405-266775F422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37E14D-A001-4E45-86D4-2F3D7F3782FD}"/>
              </a:ext>
            </a:extLst>
          </p:cNvPr>
          <p:cNvSpPr>
            <a:spLocks noGrp="1"/>
          </p:cNvSpPr>
          <p:nvPr>
            <p:ph type="sldNum" sz="quarter" idx="12"/>
          </p:nvPr>
        </p:nvSpPr>
        <p:spPr/>
        <p:txBody>
          <a:body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184460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12D2D5-F673-45F7-8246-F19B15D9A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458881-15F0-4996-945C-BAF3795DA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549902-D03A-4E3F-8B7E-816E860F4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BD0FB-8CBE-4E49-8FB9-A557F6209D61}" type="datetimeFigureOut">
              <a:rPr kumimoji="1" lang="ja-JP" altLang="en-US" smtClean="0"/>
              <a:t>2018/11/7</a:t>
            </a:fld>
            <a:endParaRPr kumimoji="1" lang="ja-JP" altLang="en-US"/>
          </a:p>
        </p:txBody>
      </p:sp>
      <p:sp>
        <p:nvSpPr>
          <p:cNvPr id="5" name="フッター プレースホルダー 4">
            <a:extLst>
              <a:ext uri="{FF2B5EF4-FFF2-40B4-BE49-F238E27FC236}">
                <a16:creationId xmlns:a16="http://schemas.microsoft.com/office/drawing/2014/main" id="{1DB2F141-2680-4617-A80E-C19A4B98D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ACECB4-2C0C-4549-8679-6FAA896B1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C90C2-8A8F-485F-9EFF-7F6682081460}" type="slidenum">
              <a:rPr kumimoji="1" lang="ja-JP" altLang="en-US" smtClean="0"/>
              <a:t>‹#›</a:t>
            </a:fld>
            <a:endParaRPr kumimoji="1" lang="ja-JP" altLang="en-US"/>
          </a:p>
        </p:txBody>
      </p:sp>
    </p:spTree>
    <p:extLst>
      <p:ext uri="{BB962C8B-B14F-4D97-AF65-F5344CB8AC3E}">
        <p14:creationId xmlns:p14="http://schemas.microsoft.com/office/powerpoint/2010/main" val="622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B61FC-3EA6-45ED-9767-2BAA99A0F000}"/>
              </a:ext>
            </a:extLst>
          </p:cNvPr>
          <p:cNvSpPr>
            <a:spLocks noGrp="1"/>
          </p:cNvSpPr>
          <p:nvPr>
            <p:ph type="ctrTitle"/>
          </p:nvPr>
        </p:nvSpPr>
        <p:spPr/>
        <p:txBody>
          <a:bodyPr/>
          <a:lstStyle/>
          <a:p>
            <a:r>
              <a:rPr kumimoji="1" lang="ja-JP" altLang="en-US" dirty="0"/>
              <a:t>第</a:t>
            </a:r>
            <a:r>
              <a:rPr kumimoji="1" lang="en-US" altLang="ja-JP" dirty="0"/>
              <a:t>6</a:t>
            </a:r>
            <a:r>
              <a:rPr kumimoji="1" lang="ja-JP" altLang="en-US" dirty="0"/>
              <a:t>回演習 解答</a:t>
            </a:r>
          </a:p>
        </p:txBody>
      </p:sp>
      <p:sp>
        <p:nvSpPr>
          <p:cNvPr id="3" name="字幕 2">
            <a:extLst>
              <a:ext uri="{FF2B5EF4-FFF2-40B4-BE49-F238E27FC236}">
                <a16:creationId xmlns:a16="http://schemas.microsoft.com/office/drawing/2014/main" id="{053BC3F0-AB9A-4C75-9B22-D2920F2840B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16354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6EDBD-8433-45DC-9057-8C75017A8BE7}"/>
              </a:ext>
            </a:extLst>
          </p:cNvPr>
          <p:cNvSpPr>
            <a:spLocks noGrp="1"/>
          </p:cNvSpPr>
          <p:nvPr>
            <p:ph type="title"/>
          </p:nvPr>
        </p:nvSpPr>
        <p:spPr/>
        <p:txBody>
          <a:bodyPr/>
          <a:lstStyle/>
          <a:p>
            <a:r>
              <a:rPr kumimoji="1" lang="en-US" altLang="ja-JP" dirty="0"/>
              <a:t>AOJ0033</a:t>
            </a:r>
            <a:endParaRPr kumimoji="1" lang="ja-JP" altLang="en-US" dirty="0"/>
          </a:p>
        </p:txBody>
      </p:sp>
      <p:sp>
        <p:nvSpPr>
          <p:cNvPr id="3" name="コンテンツ プレースホルダー 2">
            <a:extLst>
              <a:ext uri="{FF2B5EF4-FFF2-40B4-BE49-F238E27FC236}">
                <a16:creationId xmlns:a16="http://schemas.microsoft.com/office/drawing/2014/main" id="{3CCBE86A-6200-4660-A2B6-45607827B90D}"/>
              </a:ext>
            </a:extLst>
          </p:cNvPr>
          <p:cNvSpPr>
            <a:spLocks noGrp="1"/>
          </p:cNvSpPr>
          <p:nvPr>
            <p:ph idx="1"/>
          </p:nvPr>
        </p:nvSpPr>
        <p:spPr/>
        <p:txBody>
          <a:bodyPr/>
          <a:lstStyle/>
          <a:p>
            <a:r>
              <a:rPr lang="ja-JP" altLang="en-US" dirty="0"/>
              <a:t>番号</a:t>
            </a:r>
            <a:r>
              <a:rPr lang="en-US" altLang="ja-JP" dirty="0"/>
              <a:t>1</a:t>
            </a:r>
            <a:r>
              <a:rPr lang="ja-JP" altLang="en-US" dirty="0"/>
              <a:t>～</a:t>
            </a:r>
            <a:r>
              <a:rPr lang="en-US" altLang="ja-JP" dirty="0"/>
              <a:t>10</a:t>
            </a:r>
            <a:r>
              <a:rPr lang="ja-JP" altLang="en-US" dirty="0"/>
              <a:t>のボールを右</a:t>
            </a:r>
            <a:r>
              <a:rPr lang="en-US" altLang="ja-JP" dirty="0"/>
              <a:t>or</a:t>
            </a:r>
            <a:r>
              <a:rPr lang="ja-JP" altLang="en-US" dirty="0"/>
              <a:t>左に振り分ける</a:t>
            </a:r>
            <a:endParaRPr lang="en-US" altLang="ja-JP" dirty="0"/>
          </a:p>
          <a:p>
            <a:r>
              <a:rPr lang="ja-JP" altLang="en-US" dirty="0"/>
              <a:t>上のボールの数字は下のボールの数字より大きくなければならない</a:t>
            </a:r>
            <a:endParaRPr lang="en-US" altLang="ja-JP" dirty="0"/>
          </a:p>
          <a:p>
            <a:r>
              <a:rPr kumimoji="1" lang="ja-JP" altLang="en-US" dirty="0"/>
              <a:t>そのようなボールの振り分け方が存在するか</a:t>
            </a:r>
          </a:p>
        </p:txBody>
      </p:sp>
    </p:spTree>
    <p:extLst>
      <p:ext uri="{BB962C8B-B14F-4D97-AF65-F5344CB8AC3E}">
        <p14:creationId xmlns:p14="http://schemas.microsoft.com/office/powerpoint/2010/main" val="194134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1C237-51F4-41A7-8268-990605ED83CA}"/>
              </a:ext>
            </a:extLst>
          </p:cNvPr>
          <p:cNvSpPr>
            <a:spLocks noGrp="1"/>
          </p:cNvSpPr>
          <p:nvPr>
            <p:ph type="title"/>
          </p:nvPr>
        </p:nvSpPr>
        <p:spPr/>
        <p:txBody>
          <a:bodyPr/>
          <a:lstStyle/>
          <a:p>
            <a:r>
              <a:rPr kumimoji="1" lang="en-US" altLang="ja-JP" dirty="0"/>
              <a:t>AOJ0033</a:t>
            </a:r>
            <a:endParaRPr kumimoji="1" lang="ja-JP" altLang="en-US" dirty="0"/>
          </a:p>
        </p:txBody>
      </p:sp>
      <p:sp>
        <p:nvSpPr>
          <p:cNvPr id="3" name="コンテンツ プレースホルダー 2">
            <a:extLst>
              <a:ext uri="{FF2B5EF4-FFF2-40B4-BE49-F238E27FC236}">
                <a16:creationId xmlns:a16="http://schemas.microsoft.com/office/drawing/2014/main" id="{4773B5D3-0C5F-4F12-9600-83D95D905792}"/>
              </a:ext>
            </a:extLst>
          </p:cNvPr>
          <p:cNvSpPr>
            <a:spLocks noGrp="1"/>
          </p:cNvSpPr>
          <p:nvPr>
            <p:ph idx="1"/>
          </p:nvPr>
        </p:nvSpPr>
        <p:spPr/>
        <p:txBody>
          <a:bodyPr/>
          <a:lstStyle/>
          <a:p>
            <a:r>
              <a:rPr kumimoji="1" lang="ja-JP" altLang="en-US" dirty="0"/>
              <a:t>全探索をする</a:t>
            </a:r>
            <a:r>
              <a:rPr kumimoji="1" lang="en-US" altLang="ja-JP" dirty="0"/>
              <a:t>.</a:t>
            </a:r>
          </a:p>
          <a:p>
            <a:r>
              <a:rPr lang="ja-JP" altLang="en-US" dirty="0"/>
              <a:t>ボールを右に落とすか</a:t>
            </a:r>
            <a:r>
              <a:rPr lang="en-US" altLang="ja-JP" dirty="0"/>
              <a:t>,</a:t>
            </a:r>
            <a:r>
              <a:rPr lang="ja-JP" altLang="en-US" dirty="0"/>
              <a:t>左に落とすかについての状態の木が考えられるので</a:t>
            </a:r>
            <a:r>
              <a:rPr lang="en-US" altLang="ja-JP" dirty="0"/>
              <a:t>,DFS</a:t>
            </a:r>
            <a:r>
              <a:rPr lang="ja-JP" altLang="en-US" dirty="0"/>
              <a:t>が書きやすそうだと考える</a:t>
            </a:r>
            <a:endParaRPr lang="en-US" altLang="ja-JP" dirty="0"/>
          </a:p>
          <a:p>
            <a:r>
              <a:rPr lang="ja-JP" altLang="en-US" dirty="0"/>
              <a:t>ボールが落とせるかどうかは</a:t>
            </a:r>
            <a:r>
              <a:rPr lang="ja-JP" altLang="en-US" b="1" dirty="0"/>
              <a:t>筒の先頭の数字だけで決まる</a:t>
            </a:r>
            <a:endParaRPr lang="en-US" altLang="ja-JP" b="1" dirty="0"/>
          </a:p>
          <a:p>
            <a:pPr>
              <a:buFont typeface="Wingdings" panose="05000000000000000000" pitchFamily="2" charset="2"/>
              <a:buChar char="Ø"/>
            </a:pPr>
            <a:r>
              <a:rPr lang="ja-JP" altLang="en-US" b="1" dirty="0"/>
              <a:t>左右の先頭の数字を状態として持てばよい</a:t>
            </a:r>
            <a:endParaRPr lang="en-US" altLang="ja-JP" b="1" dirty="0"/>
          </a:p>
        </p:txBody>
      </p:sp>
    </p:spTree>
    <p:extLst>
      <p:ext uri="{BB962C8B-B14F-4D97-AF65-F5344CB8AC3E}">
        <p14:creationId xmlns:p14="http://schemas.microsoft.com/office/powerpoint/2010/main" val="180475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吹き出し: 円形 56">
            <a:extLst>
              <a:ext uri="{FF2B5EF4-FFF2-40B4-BE49-F238E27FC236}">
                <a16:creationId xmlns:a16="http://schemas.microsoft.com/office/drawing/2014/main" id="{ECF4D32F-DAFE-4ED9-B9B0-F00570A37D32}"/>
              </a:ext>
            </a:extLst>
          </p:cNvPr>
          <p:cNvSpPr/>
          <p:nvPr/>
        </p:nvSpPr>
        <p:spPr>
          <a:xfrm>
            <a:off x="7665577" y="3429000"/>
            <a:ext cx="3730938" cy="3471845"/>
          </a:xfrm>
          <a:prstGeom prst="wedgeEllipseCallout">
            <a:avLst>
              <a:gd name="adj1" fmla="val -91558"/>
              <a:gd name="adj2" fmla="val -1984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6" name="吹き出し: 円形 55">
            <a:extLst>
              <a:ext uri="{FF2B5EF4-FFF2-40B4-BE49-F238E27FC236}">
                <a16:creationId xmlns:a16="http://schemas.microsoft.com/office/drawing/2014/main" id="{E149C9BF-7231-48E0-9C19-C073DF916FF1}"/>
              </a:ext>
            </a:extLst>
          </p:cNvPr>
          <p:cNvSpPr/>
          <p:nvPr/>
        </p:nvSpPr>
        <p:spPr>
          <a:xfrm>
            <a:off x="7453659" y="54512"/>
            <a:ext cx="3776316" cy="3471845"/>
          </a:xfrm>
          <a:prstGeom prst="wedgeEllipseCallout">
            <a:avLst>
              <a:gd name="adj1" fmla="val -81434"/>
              <a:gd name="adj2" fmla="val -215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aphicFrame>
        <p:nvGraphicFramePr>
          <p:cNvPr id="7" name="表 6">
            <a:extLst>
              <a:ext uri="{FF2B5EF4-FFF2-40B4-BE49-F238E27FC236}">
                <a16:creationId xmlns:a16="http://schemas.microsoft.com/office/drawing/2014/main" id="{58E824EE-0F01-4260-9AE8-94BCC86FCFEB}"/>
              </a:ext>
            </a:extLst>
          </p:cNvPr>
          <p:cNvGraphicFramePr>
            <a:graphicFrameLocks noGrp="1"/>
          </p:cNvGraphicFramePr>
          <p:nvPr>
            <p:extLst>
              <p:ext uri="{D42A27DB-BD31-4B8C-83A1-F6EECF244321}">
                <p14:modId xmlns:p14="http://schemas.microsoft.com/office/powerpoint/2010/main" val="1491516191"/>
              </p:ext>
            </p:extLst>
          </p:nvPr>
        </p:nvGraphicFramePr>
        <p:xfrm>
          <a:off x="3592067" y="630419"/>
          <a:ext cx="1440000" cy="7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728610606"/>
                    </a:ext>
                  </a:extLst>
                </a:gridCol>
                <a:gridCol w="720000">
                  <a:extLst>
                    <a:ext uri="{9D8B030D-6E8A-4147-A177-3AD203B41FA5}">
                      <a16:colId xmlns:a16="http://schemas.microsoft.com/office/drawing/2014/main" val="2039305829"/>
                    </a:ext>
                  </a:extLst>
                </a:gridCol>
              </a:tblGrid>
              <a:tr h="720000">
                <a:tc>
                  <a:txBody>
                    <a:bodyPr/>
                    <a:lstStyle/>
                    <a:p>
                      <a:pPr algn="ctr"/>
                      <a:r>
                        <a:rPr kumimoji="1" lang="en-US" altLang="ja-JP" sz="3200" dirty="0"/>
                        <a:t>3</a:t>
                      </a:r>
                      <a:endParaRPr kumimoji="1" lang="ja-JP" altLang="en-US" sz="3200" dirty="0"/>
                    </a:p>
                  </a:txBody>
                  <a:tcPr anchor="ctr"/>
                </a:tc>
                <a:tc>
                  <a:txBody>
                    <a:bodyPr/>
                    <a:lstStyle/>
                    <a:p>
                      <a:pPr algn="ctr"/>
                      <a:r>
                        <a:rPr kumimoji="1" lang="en-US" altLang="ja-JP" sz="3200" dirty="0"/>
                        <a:t>6</a:t>
                      </a:r>
                      <a:endParaRPr kumimoji="1" lang="ja-JP" altLang="en-US" sz="3200" dirty="0"/>
                    </a:p>
                  </a:txBody>
                  <a:tcPr anchor="ctr"/>
                </a:tc>
                <a:extLst>
                  <a:ext uri="{0D108BD9-81ED-4DB2-BD59-A6C34878D82A}">
                    <a16:rowId xmlns:a16="http://schemas.microsoft.com/office/drawing/2014/main" val="346206050"/>
                  </a:ext>
                </a:extLst>
              </a:tr>
            </a:tbl>
          </a:graphicData>
        </a:graphic>
      </p:graphicFrame>
      <p:graphicFrame>
        <p:nvGraphicFramePr>
          <p:cNvPr id="20" name="表 19">
            <a:extLst>
              <a:ext uri="{FF2B5EF4-FFF2-40B4-BE49-F238E27FC236}">
                <a16:creationId xmlns:a16="http://schemas.microsoft.com/office/drawing/2014/main" id="{C71BE711-426F-4F1E-9AB5-681DAF4B9665}"/>
              </a:ext>
            </a:extLst>
          </p:cNvPr>
          <p:cNvGraphicFramePr>
            <a:graphicFrameLocks noGrp="1"/>
          </p:cNvGraphicFramePr>
          <p:nvPr>
            <p:extLst>
              <p:ext uri="{D42A27DB-BD31-4B8C-83A1-F6EECF244321}">
                <p14:modId xmlns:p14="http://schemas.microsoft.com/office/powerpoint/2010/main" val="2363682158"/>
              </p:ext>
            </p:extLst>
          </p:nvPr>
        </p:nvGraphicFramePr>
        <p:xfrm>
          <a:off x="1957667" y="2194005"/>
          <a:ext cx="1440000" cy="7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728610606"/>
                    </a:ext>
                  </a:extLst>
                </a:gridCol>
                <a:gridCol w="720000">
                  <a:extLst>
                    <a:ext uri="{9D8B030D-6E8A-4147-A177-3AD203B41FA5}">
                      <a16:colId xmlns:a16="http://schemas.microsoft.com/office/drawing/2014/main" val="2039305829"/>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6</a:t>
                      </a:r>
                      <a:endParaRPr kumimoji="1" lang="ja-JP" altLang="en-US" sz="3200" dirty="0"/>
                    </a:p>
                  </a:txBody>
                  <a:tcPr anchor="ctr"/>
                </a:tc>
                <a:extLst>
                  <a:ext uri="{0D108BD9-81ED-4DB2-BD59-A6C34878D82A}">
                    <a16:rowId xmlns:a16="http://schemas.microsoft.com/office/drawing/2014/main" val="346206050"/>
                  </a:ext>
                </a:extLst>
              </a:tr>
            </a:tbl>
          </a:graphicData>
        </a:graphic>
      </p:graphicFrame>
      <p:graphicFrame>
        <p:nvGraphicFramePr>
          <p:cNvPr id="21" name="表 20">
            <a:extLst>
              <a:ext uri="{FF2B5EF4-FFF2-40B4-BE49-F238E27FC236}">
                <a16:creationId xmlns:a16="http://schemas.microsoft.com/office/drawing/2014/main" id="{AFED6140-9A6F-4F81-89FD-D94AA5C65195}"/>
              </a:ext>
            </a:extLst>
          </p:cNvPr>
          <p:cNvGraphicFramePr>
            <a:graphicFrameLocks noGrp="1"/>
          </p:cNvGraphicFramePr>
          <p:nvPr>
            <p:extLst>
              <p:ext uri="{D42A27DB-BD31-4B8C-83A1-F6EECF244321}">
                <p14:modId xmlns:p14="http://schemas.microsoft.com/office/powerpoint/2010/main" val="1491088266"/>
              </p:ext>
            </p:extLst>
          </p:nvPr>
        </p:nvGraphicFramePr>
        <p:xfrm>
          <a:off x="5226469" y="2177851"/>
          <a:ext cx="1440000" cy="7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728610606"/>
                    </a:ext>
                  </a:extLst>
                </a:gridCol>
                <a:gridCol w="720000">
                  <a:extLst>
                    <a:ext uri="{9D8B030D-6E8A-4147-A177-3AD203B41FA5}">
                      <a16:colId xmlns:a16="http://schemas.microsoft.com/office/drawing/2014/main" val="2039305829"/>
                    </a:ext>
                  </a:extLst>
                </a:gridCol>
              </a:tblGrid>
              <a:tr h="720000">
                <a:tc>
                  <a:txBody>
                    <a:bodyPr/>
                    <a:lstStyle/>
                    <a:p>
                      <a:pPr algn="ctr"/>
                      <a:r>
                        <a:rPr kumimoji="1" lang="en-US" altLang="ja-JP" sz="3200" dirty="0"/>
                        <a:t>3</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extLst>
                  <a:ext uri="{0D108BD9-81ED-4DB2-BD59-A6C34878D82A}">
                    <a16:rowId xmlns:a16="http://schemas.microsoft.com/office/drawing/2014/main" val="346206050"/>
                  </a:ext>
                </a:extLst>
              </a:tr>
            </a:tbl>
          </a:graphicData>
        </a:graphic>
      </p:graphicFrame>
      <p:graphicFrame>
        <p:nvGraphicFramePr>
          <p:cNvPr id="23" name="表 22">
            <a:extLst>
              <a:ext uri="{FF2B5EF4-FFF2-40B4-BE49-F238E27FC236}">
                <a16:creationId xmlns:a16="http://schemas.microsoft.com/office/drawing/2014/main" id="{483E9118-932F-483B-BF09-BDECFEFFFAAD}"/>
              </a:ext>
            </a:extLst>
          </p:cNvPr>
          <p:cNvGraphicFramePr>
            <a:graphicFrameLocks noGrp="1"/>
          </p:cNvGraphicFramePr>
          <p:nvPr>
            <p:extLst>
              <p:ext uri="{D42A27DB-BD31-4B8C-83A1-F6EECF244321}">
                <p14:modId xmlns:p14="http://schemas.microsoft.com/office/powerpoint/2010/main" val="1820640736"/>
              </p:ext>
            </p:extLst>
          </p:nvPr>
        </p:nvGraphicFramePr>
        <p:xfrm>
          <a:off x="2677667" y="3754753"/>
          <a:ext cx="1440000" cy="7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728610606"/>
                    </a:ext>
                  </a:extLst>
                </a:gridCol>
                <a:gridCol w="720000">
                  <a:extLst>
                    <a:ext uri="{9D8B030D-6E8A-4147-A177-3AD203B41FA5}">
                      <a16:colId xmlns:a16="http://schemas.microsoft.com/office/drawing/2014/main" val="2039305829"/>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7</a:t>
                      </a:r>
                      <a:endParaRPr kumimoji="1" lang="ja-JP" altLang="en-US" sz="3200" dirty="0"/>
                    </a:p>
                  </a:txBody>
                  <a:tcPr anchor="ctr"/>
                </a:tc>
                <a:extLst>
                  <a:ext uri="{0D108BD9-81ED-4DB2-BD59-A6C34878D82A}">
                    <a16:rowId xmlns:a16="http://schemas.microsoft.com/office/drawing/2014/main" val="346206050"/>
                  </a:ext>
                </a:extLst>
              </a:tr>
            </a:tbl>
          </a:graphicData>
        </a:graphic>
      </p:graphicFrame>
      <p:graphicFrame>
        <p:nvGraphicFramePr>
          <p:cNvPr id="26" name="表 25">
            <a:extLst>
              <a:ext uri="{FF2B5EF4-FFF2-40B4-BE49-F238E27FC236}">
                <a16:creationId xmlns:a16="http://schemas.microsoft.com/office/drawing/2014/main" id="{B6219641-2FC2-49BA-AE31-7B332C732566}"/>
              </a:ext>
            </a:extLst>
          </p:cNvPr>
          <p:cNvGraphicFramePr>
            <a:graphicFrameLocks noGrp="1"/>
          </p:cNvGraphicFramePr>
          <p:nvPr>
            <p:extLst>
              <p:ext uri="{D42A27DB-BD31-4B8C-83A1-F6EECF244321}">
                <p14:modId xmlns:p14="http://schemas.microsoft.com/office/powerpoint/2010/main" val="1517216132"/>
              </p:ext>
            </p:extLst>
          </p:nvPr>
        </p:nvGraphicFramePr>
        <p:xfrm>
          <a:off x="4506469" y="3754753"/>
          <a:ext cx="1440000" cy="7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728610606"/>
                    </a:ext>
                  </a:extLst>
                </a:gridCol>
                <a:gridCol w="720000">
                  <a:extLst>
                    <a:ext uri="{9D8B030D-6E8A-4147-A177-3AD203B41FA5}">
                      <a16:colId xmlns:a16="http://schemas.microsoft.com/office/drawing/2014/main" val="2039305829"/>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extLst>
                  <a:ext uri="{0D108BD9-81ED-4DB2-BD59-A6C34878D82A}">
                    <a16:rowId xmlns:a16="http://schemas.microsoft.com/office/drawing/2014/main" val="346206050"/>
                  </a:ext>
                </a:extLst>
              </a:tr>
            </a:tbl>
          </a:graphicData>
        </a:graphic>
      </p:graphicFrame>
      <p:cxnSp>
        <p:nvCxnSpPr>
          <p:cNvPr id="29" name="直線矢印コネクタ 28">
            <a:extLst>
              <a:ext uri="{FF2B5EF4-FFF2-40B4-BE49-F238E27FC236}">
                <a16:creationId xmlns:a16="http://schemas.microsoft.com/office/drawing/2014/main" id="{0B905ABB-A6BB-452A-8146-366ED2FD84E2}"/>
              </a:ext>
            </a:extLst>
          </p:cNvPr>
          <p:cNvCxnSpPr>
            <a:cxnSpLocks/>
            <a:stCxn id="20" idx="2"/>
            <a:endCxn id="23" idx="0"/>
          </p:cNvCxnSpPr>
          <p:nvPr/>
        </p:nvCxnSpPr>
        <p:spPr>
          <a:xfrm>
            <a:off x="2677667" y="2914005"/>
            <a:ext cx="720000" cy="84074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6F1D8863-42D7-4095-9B13-5FFF5DE06085}"/>
              </a:ext>
            </a:extLst>
          </p:cNvPr>
          <p:cNvCxnSpPr>
            <a:cxnSpLocks/>
            <a:stCxn id="7" idx="2"/>
            <a:endCxn id="21" idx="0"/>
          </p:cNvCxnSpPr>
          <p:nvPr/>
        </p:nvCxnSpPr>
        <p:spPr>
          <a:xfrm>
            <a:off x="4312067" y="1350419"/>
            <a:ext cx="1634402" cy="82743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1BB23B70-AF9C-4047-A961-94ABD5346142}"/>
              </a:ext>
            </a:extLst>
          </p:cNvPr>
          <p:cNvCxnSpPr>
            <a:cxnSpLocks/>
            <a:stCxn id="7" idx="2"/>
            <a:endCxn id="20" idx="0"/>
          </p:cNvCxnSpPr>
          <p:nvPr/>
        </p:nvCxnSpPr>
        <p:spPr>
          <a:xfrm flipH="1">
            <a:off x="2677667" y="1350419"/>
            <a:ext cx="1634400" cy="84358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4CBF4800-A36A-49FD-9CB1-44D199554CE9}"/>
              </a:ext>
            </a:extLst>
          </p:cNvPr>
          <p:cNvCxnSpPr>
            <a:cxnSpLocks/>
            <a:stCxn id="21" idx="2"/>
            <a:endCxn id="26" idx="0"/>
          </p:cNvCxnSpPr>
          <p:nvPr/>
        </p:nvCxnSpPr>
        <p:spPr>
          <a:xfrm flipH="1">
            <a:off x="5226469" y="2897851"/>
            <a:ext cx="720000" cy="85690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00461D18-F207-4C5A-AEB1-BA96C7E09818}"/>
              </a:ext>
            </a:extLst>
          </p:cNvPr>
          <p:cNvCxnSpPr>
            <a:cxnSpLocks/>
          </p:cNvCxnSpPr>
          <p:nvPr/>
        </p:nvCxnSpPr>
        <p:spPr>
          <a:xfrm>
            <a:off x="5933270" y="2909421"/>
            <a:ext cx="720000" cy="84074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5CC4A1DD-7DAD-4B33-88CE-2EDEB2AEEFDC}"/>
              </a:ext>
            </a:extLst>
          </p:cNvPr>
          <p:cNvCxnSpPr>
            <a:cxnSpLocks/>
          </p:cNvCxnSpPr>
          <p:nvPr/>
        </p:nvCxnSpPr>
        <p:spPr>
          <a:xfrm flipH="1">
            <a:off x="1970866" y="2916624"/>
            <a:ext cx="720000" cy="85690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2" name="乗算記号 41">
            <a:extLst>
              <a:ext uri="{FF2B5EF4-FFF2-40B4-BE49-F238E27FC236}">
                <a16:creationId xmlns:a16="http://schemas.microsoft.com/office/drawing/2014/main" id="{8AC4D954-86A7-4F46-8143-C299C62BC70F}"/>
              </a:ext>
            </a:extLst>
          </p:cNvPr>
          <p:cNvSpPr/>
          <p:nvPr/>
        </p:nvSpPr>
        <p:spPr>
          <a:xfrm>
            <a:off x="1183530" y="3652732"/>
            <a:ext cx="1067270" cy="1094282"/>
          </a:xfrm>
          <a:prstGeom prst="mathMultiply">
            <a:avLst>
              <a:gd name="adj1" fmla="val 1649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乗算記号 42">
            <a:extLst>
              <a:ext uri="{FF2B5EF4-FFF2-40B4-BE49-F238E27FC236}">
                <a16:creationId xmlns:a16="http://schemas.microsoft.com/office/drawing/2014/main" id="{D05EC791-EFCB-4576-8A21-3F50852C0085}"/>
              </a:ext>
            </a:extLst>
          </p:cNvPr>
          <p:cNvSpPr/>
          <p:nvPr/>
        </p:nvSpPr>
        <p:spPr>
          <a:xfrm>
            <a:off x="6335271" y="3652732"/>
            <a:ext cx="1067270" cy="1094282"/>
          </a:xfrm>
          <a:prstGeom prst="mathMultiply">
            <a:avLst>
              <a:gd name="adj1" fmla="val 1649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4CC9FB29-5EBD-4E51-91F1-52BE415B5E43}"/>
              </a:ext>
            </a:extLst>
          </p:cNvPr>
          <p:cNvSpPr txBox="1"/>
          <p:nvPr/>
        </p:nvSpPr>
        <p:spPr>
          <a:xfrm>
            <a:off x="5499688" y="1294631"/>
            <a:ext cx="273843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800" dirty="0"/>
              <a:t>8</a:t>
            </a:r>
            <a:r>
              <a:rPr kumimoji="1" lang="ja-JP" altLang="en-US" sz="2800" dirty="0"/>
              <a:t>を右に入れる</a:t>
            </a:r>
          </a:p>
        </p:txBody>
      </p:sp>
      <p:sp>
        <p:nvSpPr>
          <p:cNvPr id="45" name="テキスト ボックス 44">
            <a:extLst>
              <a:ext uri="{FF2B5EF4-FFF2-40B4-BE49-F238E27FC236}">
                <a16:creationId xmlns:a16="http://schemas.microsoft.com/office/drawing/2014/main" id="{6EDC2E0E-89F0-4EAB-9E16-827A16185B0E}"/>
              </a:ext>
            </a:extLst>
          </p:cNvPr>
          <p:cNvSpPr txBox="1"/>
          <p:nvPr/>
        </p:nvSpPr>
        <p:spPr>
          <a:xfrm>
            <a:off x="601648" y="1331646"/>
            <a:ext cx="273843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800" dirty="0"/>
              <a:t>8</a:t>
            </a:r>
            <a:r>
              <a:rPr kumimoji="1" lang="ja-JP" altLang="en-US" sz="2800" dirty="0"/>
              <a:t>を左に入れる</a:t>
            </a:r>
          </a:p>
        </p:txBody>
      </p:sp>
      <p:sp>
        <p:nvSpPr>
          <p:cNvPr id="46" name="テキスト ボックス 45">
            <a:extLst>
              <a:ext uri="{FF2B5EF4-FFF2-40B4-BE49-F238E27FC236}">
                <a16:creationId xmlns:a16="http://schemas.microsoft.com/office/drawing/2014/main" id="{42A4B24D-24AB-4317-92AE-60E46D930D25}"/>
              </a:ext>
            </a:extLst>
          </p:cNvPr>
          <p:cNvSpPr txBox="1"/>
          <p:nvPr/>
        </p:nvSpPr>
        <p:spPr>
          <a:xfrm>
            <a:off x="205436" y="3126247"/>
            <a:ext cx="189255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7</a:t>
            </a:r>
            <a:r>
              <a:rPr kumimoji="1" lang="ja-JP" altLang="en-US" sz="2000" dirty="0"/>
              <a:t>を左に入れる</a:t>
            </a:r>
          </a:p>
        </p:txBody>
      </p:sp>
      <p:sp>
        <p:nvSpPr>
          <p:cNvPr id="47" name="テキスト ボックス 46">
            <a:extLst>
              <a:ext uri="{FF2B5EF4-FFF2-40B4-BE49-F238E27FC236}">
                <a16:creationId xmlns:a16="http://schemas.microsoft.com/office/drawing/2014/main" id="{499A8618-1323-4CC1-985E-3B7C4A3AAE88}"/>
              </a:ext>
            </a:extLst>
          </p:cNvPr>
          <p:cNvSpPr txBox="1"/>
          <p:nvPr/>
        </p:nvSpPr>
        <p:spPr>
          <a:xfrm>
            <a:off x="3037667" y="3126247"/>
            <a:ext cx="189255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7</a:t>
            </a:r>
            <a:r>
              <a:rPr kumimoji="1" lang="ja-JP" altLang="en-US" sz="2000" dirty="0"/>
              <a:t>を右に入れる</a:t>
            </a:r>
          </a:p>
        </p:txBody>
      </p:sp>
      <p:sp>
        <p:nvSpPr>
          <p:cNvPr id="49" name="正方形/長方形 4">
            <a:extLst>
              <a:ext uri="{FF2B5EF4-FFF2-40B4-BE49-F238E27FC236}">
                <a16:creationId xmlns:a16="http://schemas.microsoft.com/office/drawing/2014/main" id="{81F4516A-98AD-41A5-A9B2-A5ED7E8C8029}"/>
              </a:ext>
            </a:extLst>
          </p:cNvPr>
          <p:cNvSpPr/>
          <p:nvPr/>
        </p:nvSpPr>
        <p:spPr>
          <a:xfrm>
            <a:off x="8495272" y="505027"/>
            <a:ext cx="746164" cy="2570813"/>
          </a:xfrm>
          <a:custGeom>
            <a:avLst/>
            <a:gdLst>
              <a:gd name="connsiteX0" fmla="*/ 0 w 1086787"/>
              <a:gd name="connsiteY0" fmla="*/ 0 h 2570813"/>
              <a:gd name="connsiteX1" fmla="*/ 1086787 w 1086787"/>
              <a:gd name="connsiteY1" fmla="*/ 0 h 2570813"/>
              <a:gd name="connsiteX2" fmla="*/ 1086787 w 1086787"/>
              <a:gd name="connsiteY2" fmla="*/ 2570813 h 2570813"/>
              <a:gd name="connsiteX3" fmla="*/ 0 w 1086787"/>
              <a:gd name="connsiteY3" fmla="*/ 2570813 h 2570813"/>
              <a:gd name="connsiteX4" fmla="*/ 0 w 1086787"/>
              <a:gd name="connsiteY4" fmla="*/ 0 h 2570813"/>
              <a:gd name="connsiteX0" fmla="*/ 1086787 w 1178227"/>
              <a:gd name="connsiteY0" fmla="*/ 0 h 2570813"/>
              <a:gd name="connsiteX1" fmla="*/ 1086787 w 1178227"/>
              <a:gd name="connsiteY1" fmla="*/ 2570813 h 2570813"/>
              <a:gd name="connsiteX2" fmla="*/ 0 w 1178227"/>
              <a:gd name="connsiteY2" fmla="*/ 2570813 h 2570813"/>
              <a:gd name="connsiteX3" fmla="*/ 0 w 1178227"/>
              <a:gd name="connsiteY3" fmla="*/ 0 h 2570813"/>
              <a:gd name="connsiteX4" fmla="*/ 1178227 w 1178227"/>
              <a:gd name="connsiteY4" fmla="*/ 9144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 name="connsiteX4" fmla="*/ 461947 w 1086787"/>
              <a:gd name="connsiteY4" fmla="*/ 26670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Lst>
            <a:ahLst/>
            <a:cxnLst>
              <a:cxn ang="0">
                <a:pos x="connsiteX0" y="connsiteY0"/>
              </a:cxn>
              <a:cxn ang="0">
                <a:pos x="connsiteX1" y="connsiteY1"/>
              </a:cxn>
              <a:cxn ang="0">
                <a:pos x="connsiteX2" y="connsiteY2"/>
              </a:cxn>
              <a:cxn ang="0">
                <a:pos x="connsiteX3" y="connsiteY3"/>
              </a:cxn>
            </a:cxnLst>
            <a:rect l="l" t="t" r="r" b="b"/>
            <a:pathLst>
              <a:path w="1086787" h="2570813">
                <a:moveTo>
                  <a:pt x="1086787" y="0"/>
                </a:moveTo>
                <a:lnTo>
                  <a:pt x="1086787" y="2570813"/>
                </a:lnTo>
                <a:lnTo>
                  <a:pt x="0" y="2570813"/>
                </a:lnTo>
                <a:lnTo>
                  <a:pt x="0" y="0"/>
                </a:lnTo>
              </a:path>
            </a:pathLst>
          </a:cu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BFA0B44B-5158-4297-9461-14B20CE4C3CB}"/>
              </a:ext>
            </a:extLst>
          </p:cNvPr>
          <p:cNvSpPr/>
          <p:nvPr/>
        </p:nvSpPr>
        <p:spPr>
          <a:xfrm>
            <a:off x="8535072" y="2390134"/>
            <a:ext cx="666711" cy="6667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CA929554-B127-4EEA-B6F6-7E01863E934F}"/>
              </a:ext>
            </a:extLst>
          </p:cNvPr>
          <p:cNvSpPr/>
          <p:nvPr/>
        </p:nvSpPr>
        <p:spPr>
          <a:xfrm>
            <a:off x="8535073" y="1704428"/>
            <a:ext cx="666710" cy="6667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200" dirty="0"/>
              <a:t>3</a:t>
            </a:r>
            <a:endParaRPr kumimoji="1" lang="ja-JP" altLang="en-US" sz="3200" dirty="0"/>
          </a:p>
        </p:txBody>
      </p:sp>
      <p:sp>
        <p:nvSpPr>
          <p:cNvPr id="60" name="正方形/長方形 4">
            <a:extLst>
              <a:ext uri="{FF2B5EF4-FFF2-40B4-BE49-F238E27FC236}">
                <a16:creationId xmlns:a16="http://schemas.microsoft.com/office/drawing/2014/main" id="{AA9F08C2-BEFD-49F3-8DC5-04DC284ABE8D}"/>
              </a:ext>
            </a:extLst>
          </p:cNvPr>
          <p:cNvSpPr/>
          <p:nvPr/>
        </p:nvSpPr>
        <p:spPr>
          <a:xfrm>
            <a:off x="9491245" y="505027"/>
            <a:ext cx="746164" cy="2570813"/>
          </a:xfrm>
          <a:custGeom>
            <a:avLst/>
            <a:gdLst>
              <a:gd name="connsiteX0" fmla="*/ 0 w 1086787"/>
              <a:gd name="connsiteY0" fmla="*/ 0 h 2570813"/>
              <a:gd name="connsiteX1" fmla="*/ 1086787 w 1086787"/>
              <a:gd name="connsiteY1" fmla="*/ 0 h 2570813"/>
              <a:gd name="connsiteX2" fmla="*/ 1086787 w 1086787"/>
              <a:gd name="connsiteY2" fmla="*/ 2570813 h 2570813"/>
              <a:gd name="connsiteX3" fmla="*/ 0 w 1086787"/>
              <a:gd name="connsiteY3" fmla="*/ 2570813 h 2570813"/>
              <a:gd name="connsiteX4" fmla="*/ 0 w 1086787"/>
              <a:gd name="connsiteY4" fmla="*/ 0 h 2570813"/>
              <a:gd name="connsiteX0" fmla="*/ 1086787 w 1178227"/>
              <a:gd name="connsiteY0" fmla="*/ 0 h 2570813"/>
              <a:gd name="connsiteX1" fmla="*/ 1086787 w 1178227"/>
              <a:gd name="connsiteY1" fmla="*/ 2570813 h 2570813"/>
              <a:gd name="connsiteX2" fmla="*/ 0 w 1178227"/>
              <a:gd name="connsiteY2" fmla="*/ 2570813 h 2570813"/>
              <a:gd name="connsiteX3" fmla="*/ 0 w 1178227"/>
              <a:gd name="connsiteY3" fmla="*/ 0 h 2570813"/>
              <a:gd name="connsiteX4" fmla="*/ 1178227 w 1178227"/>
              <a:gd name="connsiteY4" fmla="*/ 9144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 name="connsiteX4" fmla="*/ 461947 w 1086787"/>
              <a:gd name="connsiteY4" fmla="*/ 26670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Lst>
            <a:ahLst/>
            <a:cxnLst>
              <a:cxn ang="0">
                <a:pos x="connsiteX0" y="connsiteY0"/>
              </a:cxn>
              <a:cxn ang="0">
                <a:pos x="connsiteX1" y="connsiteY1"/>
              </a:cxn>
              <a:cxn ang="0">
                <a:pos x="connsiteX2" y="connsiteY2"/>
              </a:cxn>
              <a:cxn ang="0">
                <a:pos x="connsiteX3" y="connsiteY3"/>
              </a:cxn>
            </a:cxnLst>
            <a:rect l="l" t="t" r="r" b="b"/>
            <a:pathLst>
              <a:path w="1086787" h="2570813">
                <a:moveTo>
                  <a:pt x="1086787" y="0"/>
                </a:moveTo>
                <a:lnTo>
                  <a:pt x="1086787" y="2570813"/>
                </a:lnTo>
                <a:lnTo>
                  <a:pt x="0" y="2570813"/>
                </a:lnTo>
                <a:lnTo>
                  <a:pt x="0" y="0"/>
                </a:lnTo>
              </a:path>
            </a:pathLst>
          </a:cu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7388667-74B5-4ACF-B65C-89D0649CB29B}"/>
              </a:ext>
            </a:extLst>
          </p:cNvPr>
          <p:cNvSpPr/>
          <p:nvPr/>
        </p:nvSpPr>
        <p:spPr>
          <a:xfrm>
            <a:off x="9531046" y="2371138"/>
            <a:ext cx="666710" cy="6667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200" dirty="0"/>
              <a:t>6</a:t>
            </a:r>
            <a:endParaRPr kumimoji="1" lang="ja-JP" altLang="en-US" sz="3200" dirty="0"/>
          </a:p>
        </p:txBody>
      </p:sp>
      <p:sp>
        <p:nvSpPr>
          <p:cNvPr id="63" name="正方形/長方形 4">
            <a:extLst>
              <a:ext uri="{FF2B5EF4-FFF2-40B4-BE49-F238E27FC236}">
                <a16:creationId xmlns:a16="http://schemas.microsoft.com/office/drawing/2014/main" id="{E1751C94-DC8D-4231-814A-837ECDE12045}"/>
              </a:ext>
            </a:extLst>
          </p:cNvPr>
          <p:cNvSpPr/>
          <p:nvPr/>
        </p:nvSpPr>
        <p:spPr>
          <a:xfrm>
            <a:off x="8659393" y="3836670"/>
            <a:ext cx="746164" cy="2570813"/>
          </a:xfrm>
          <a:custGeom>
            <a:avLst/>
            <a:gdLst>
              <a:gd name="connsiteX0" fmla="*/ 0 w 1086787"/>
              <a:gd name="connsiteY0" fmla="*/ 0 h 2570813"/>
              <a:gd name="connsiteX1" fmla="*/ 1086787 w 1086787"/>
              <a:gd name="connsiteY1" fmla="*/ 0 h 2570813"/>
              <a:gd name="connsiteX2" fmla="*/ 1086787 w 1086787"/>
              <a:gd name="connsiteY2" fmla="*/ 2570813 h 2570813"/>
              <a:gd name="connsiteX3" fmla="*/ 0 w 1086787"/>
              <a:gd name="connsiteY3" fmla="*/ 2570813 h 2570813"/>
              <a:gd name="connsiteX4" fmla="*/ 0 w 1086787"/>
              <a:gd name="connsiteY4" fmla="*/ 0 h 2570813"/>
              <a:gd name="connsiteX0" fmla="*/ 1086787 w 1178227"/>
              <a:gd name="connsiteY0" fmla="*/ 0 h 2570813"/>
              <a:gd name="connsiteX1" fmla="*/ 1086787 w 1178227"/>
              <a:gd name="connsiteY1" fmla="*/ 2570813 h 2570813"/>
              <a:gd name="connsiteX2" fmla="*/ 0 w 1178227"/>
              <a:gd name="connsiteY2" fmla="*/ 2570813 h 2570813"/>
              <a:gd name="connsiteX3" fmla="*/ 0 w 1178227"/>
              <a:gd name="connsiteY3" fmla="*/ 0 h 2570813"/>
              <a:gd name="connsiteX4" fmla="*/ 1178227 w 1178227"/>
              <a:gd name="connsiteY4" fmla="*/ 9144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 name="connsiteX4" fmla="*/ 461947 w 1086787"/>
              <a:gd name="connsiteY4" fmla="*/ 26670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Lst>
            <a:ahLst/>
            <a:cxnLst>
              <a:cxn ang="0">
                <a:pos x="connsiteX0" y="connsiteY0"/>
              </a:cxn>
              <a:cxn ang="0">
                <a:pos x="connsiteX1" y="connsiteY1"/>
              </a:cxn>
              <a:cxn ang="0">
                <a:pos x="connsiteX2" y="connsiteY2"/>
              </a:cxn>
              <a:cxn ang="0">
                <a:pos x="connsiteX3" y="connsiteY3"/>
              </a:cxn>
            </a:cxnLst>
            <a:rect l="l" t="t" r="r" b="b"/>
            <a:pathLst>
              <a:path w="1086787" h="2570813">
                <a:moveTo>
                  <a:pt x="1086787" y="0"/>
                </a:moveTo>
                <a:lnTo>
                  <a:pt x="1086787" y="2570813"/>
                </a:lnTo>
                <a:lnTo>
                  <a:pt x="0" y="2570813"/>
                </a:lnTo>
                <a:lnTo>
                  <a:pt x="0" y="0"/>
                </a:lnTo>
              </a:path>
            </a:pathLst>
          </a:cu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7F43B753-8B5E-447E-BD69-1B429C1F836F}"/>
              </a:ext>
            </a:extLst>
          </p:cNvPr>
          <p:cNvSpPr/>
          <p:nvPr/>
        </p:nvSpPr>
        <p:spPr>
          <a:xfrm>
            <a:off x="8699193" y="5721777"/>
            <a:ext cx="666711" cy="6667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46D9E207-B798-4D10-94B1-21953E98DCF4}"/>
              </a:ext>
            </a:extLst>
          </p:cNvPr>
          <p:cNvSpPr/>
          <p:nvPr/>
        </p:nvSpPr>
        <p:spPr>
          <a:xfrm>
            <a:off x="8699194" y="5036071"/>
            <a:ext cx="666710" cy="6667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3</a:t>
            </a:r>
            <a:endParaRPr kumimoji="1" lang="ja-JP" altLang="en-US" sz="3200" dirty="0"/>
          </a:p>
        </p:txBody>
      </p:sp>
      <p:sp>
        <p:nvSpPr>
          <p:cNvPr id="66" name="正方形/長方形 4">
            <a:extLst>
              <a:ext uri="{FF2B5EF4-FFF2-40B4-BE49-F238E27FC236}">
                <a16:creationId xmlns:a16="http://schemas.microsoft.com/office/drawing/2014/main" id="{2F498FC4-6002-471E-8D36-B60CBE77B3C5}"/>
              </a:ext>
            </a:extLst>
          </p:cNvPr>
          <p:cNvSpPr/>
          <p:nvPr/>
        </p:nvSpPr>
        <p:spPr>
          <a:xfrm>
            <a:off x="9655366" y="3836670"/>
            <a:ext cx="746164" cy="2570813"/>
          </a:xfrm>
          <a:custGeom>
            <a:avLst/>
            <a:gdLst>
              <a:gd name="connsiteX0" fmla="*/ 0 w 1086787"/>
              <a:gd name="connsiteY0" fmla="*/ 0 h 2570813"/>
              <a:gd name="connsiteX1" fmla="*/ 1086787 w 1086787"/>
              <a:gd name="connsiteY1" fmla="*/ 0 h 2570813"/>
              <a:gd name="connsiteX2" fmla="*/ 1086787 w 1086787"/>
              <a:gd name="connsiteY2" fmla="*/ 2570813 h 2570813"/>
              <a:gd name="connsiteX3" fmla="*/ 0 w 1086787"/>
              <a:gd name="connsiteY3" fmla="*/ 2570813 h 2570813"/>
              <a:gd name="connsiteX4" fmla="*/ 0 w 1086787"/>
              <a:gd name="connsiteY4" fmla="*/ 0 h 2570813"/>
              <a:gd name="connsiteX0" fmla="*/ 1086787 w 1178227"/>
              <a:gd name="connsiteY0" fmla="*/ 0 h 2570813"/>
              <a:gd name="connsiteX1" fmla="*/ 1086787 w 1178227"/>
              <a:gd name="connsiteY1" fmla="*/ 2570813 h 2570813"/>
              <a:gd name="connsiteX2" fmla="*/ 0 w 1178227"/>
              <a:gd name="connsiteY2" fmla="*/ 2570813 h 2570813"/>
              <a:gd name="connsiteX3" fmla="*/ 0 w 1178227"/>
              <a:gd name="connsiteY3" fmla="*/ 0 h 2570813"/>
              <a:gd name="connsiteX4" fmla="*/ 1178227 w 1178227"/>
              <a:gd name="connsiteY4" fmla="*/ 9144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 name="connsiteX4" fmla="*/ 461947 w 1086787"/>
              <a:gd name="connsiteY4" fmla="*/ 266700 h 2570813"/>
              <a:gd name="connsiteX0" fmla="*/ 1086787 w 1086787"/>
              <a:gd name="connsiteY0" fmla="*/ 0 h 2570813"/>
              <a:gd name="connsiteX1" fmla="*/ 1086787 w 1086787"/>
              <a:gd name="connsiteY1" fmla="*/ 2570813 h 2570813"/>
              <a:gd name="connsiteX2" fmla="*/ 0 w 1086787"/>
              <a:gd name="connsiteY2" fmla="*/ 2570813 h 2570813"/>
              <a:gd name="connsiteX3" fmla="*/ 0 w 1086787"/>
              <a:gd name="connsiteY3" fmla="*/ 0 h 2570813"/>
            </a:gdLst>
            <a:ahLst/>
            <a:cxnLst>
              <a:cxn ang="0">
                <a:pos x="connsiteX0" y="connsiteY0"/>
              </a:cxn>
              <a:cxn ang="0">
                <a:pos x="connsiteX1" y="connsiteY1"/>
              </a:cxn>
              <a:cxn ang="0">
                <a:pos x="connsiteX2" y="connsiteY2"/>
              </a:cxn>
              <a:cxn ang="0">
                <a:pos x="connsiteX3" y="connsiteY3"/>
              </a:cxn>
            </a:cxnLst>
            <a:rect l="l" t="t" r="r" b="b"/>
            <a:pathLst>
              <a:path w="1086787" h="2570813">
                <a:moveTo>
                  <a:pt x="1086787" y="0"/>
                </a:moveTo>
                <a:lnTo>
                  <a:pt x="1086787" y="2570813"/>
                </a:lnTo>
                <a:lnTo>
                  <a:pt x="0" y="2570813"/>
                </a:lnTo>
                <a:lnTo>
                  <a:pt x="0" y="0"/>
                </a:lnTo>
              </a:path>
            </a:pathLst>
          </a:cu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D8ED351A-124B-4CD5-9590-12D8CB53D6C7}"/>
              </a:ext>
            </a:extLst>
          </p:cNvPr>
          <p:cNvSpPr/>
          <p:nvPr/>
        </p:nvSpPr>
        <p:spPr>
          <a:xfrm>
            <a:off x="9695167" y="5702781"/>
            <a:ext cx="666710" cy="6667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6</a:t>
            </a:r>
            <a:endParaRPr kumimoji="1" lang="ja-JP" altLang="en-US" sz="3200" dirty="0"/>
          </a:p>
        </p:txBody>
      </p:sp>
      <p:sp>
        <p:nvSpPr>
          <p:cNvPr id="68" name="楕円 67">
            <a:extLst>
              <a:ext uri="{FF2B5EF4-FFF2-40B4-BE49-F238E27FC236}">
                <a16:creationId xmlns:a16="http://schemas.microsoft.com/office/drawing/2014/main" id="{6C97428B-58FE-46AE-8EF9-32D16D50F395}"/>
              </a:ext>
            </a:extLst>
          </p:cNvPr>
          <p:cNvSpPr/>
          <p:nvPr/>
        </p:nvSpPr>
        <p:spPr>
          <a:xfrm>
            <a:off x="9715756" y="5036071"/>
            <a:ext cx="666710" cy="6667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200" dirty="0"/>
              <a:t>8</a:t>
            </a:r>
            <a:endParaRPr kumimoji="1" lang="ja-JP" altLang="en-US" sz="3200" dirty="0"/>
          </a:p>
        </p:txBody>
      </p:sp>
      <p:sp>
        <p:nvSpPr>
          <p:cNvPr id="69" name="楕円 68">
            <a:extLst>
              <a:ext uri="{FF2B5EF4-FFF2-40B4-BE49-F238E27FC236}">
                <a16:creationId xmlns:a16="http://schemas.microsoft.com/office/drawing/2014/main" id="{9BEEB761-5C0B-4E2C-B7A0-A44DA8C06AC9}"/>
              </a:ext>
            </a:extLst>
          </p:cNvPr>
          <p:cNvSpPr/>
          <p:nvPr/>
        </p:nvSpPr>
        <p:spPr>
          <a:xfrm>
            <a:off x="8699434" y="4359863"/>
            <a:ext cx="666710" cy="6667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200" dirty="0"/>
              <a:t>7</a:t>
            </a:r>
            <a:endParaRPr kumimoji="1" lang="ja-JP" altLang="en-US" sz="3200" dirty="0"/>
          </a:p>
        </p:txBody>
      </p:sp>
      <p:cxnSp>
        <p:nvCxnSpPr>
          <p:cNvPr id="70" name="直線矢印コネクタ 69">
            <a:extLst>
              <a:ext uri="{FF2B5EF4-FFF2-40B4-BE49-F238E27FC236}">
                <a16:creationId xmlns:a16="http://schemas.microsoft.com/office/drawing/2014/main" id="{E147C803-3B3F-4C14-B37F-F0493196BF9D}"/>
              </a:ext>
            </a:extLst>
          </p:cNvPr>
          <p:cNvCxnSpPr>
            <a:cxnSpLocks/>
          </p:cNvCxnSpPr>
          <p:nvPr/>
        </p:nvCxnSpPr>
        <p:spPr>
          <a:xfrm>
            <a:off x="3372035" y="4474753"/>
            <a:ext cx="720000" cy="84074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D2D87C66-270B-48EA-B0EF-DD80B6433667}"/>
              </a:ext>
            </a:extLst>
          </p:cNvPr>
          <p:cNvCxnSpPr>
            <a:cxnSpLocks/>
          </p:cNvCxnSpPr>
          <p:nvPr/>
        </p:nvCxnSpPr>
        <p:spPr>
          <a:xfrm flipH="1">
            <a:off x="2665234" y="4477372"/>
            <a:ext cx="720000" cy="85690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3ABD6F8C-CDB7-4F33-A955-A0D2308C15BB}"/>
              </a:ext>
            </a:extLst>
          </p:cNvPr>
          <p:cNvCxnSpPr>
            <a:cxnSpLocks/>
          </p:cNvCxnSpPr>
          <p:nvPr/>
        </p:nvCxnSpPr>
        <p:spPr>
          <a:xfrm>
            <a:off x="5226469" y="4503602"/>
            <a:ext cx="720000" cy="84074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48480E6E-D04E-459F-8081-384AA4E8896A}"/>
              </a:ext>
            </a:extLst>
          </p:cNvPr>
          <p:cNvCxnSpPr>
            <a:cxnSpLocks/>
          </p:cNvCxnSpPr>
          <p:nvPr/>
        </p:nvCxnSpPr>
        <p:spPr>
          <a:xfrm flipH="1">
            <a:off x="4519668" y="4506221"/>
            <a:ext cx="720000" cy="85690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4" name="テキスト ボックス 73">
            <a:extLst>
              <a:ext uri="{FF2B5EF4-FFF2-40B4-BE49-F238E27FC236}">
                <a16:creationId xmlns:a16="http://schemas.microsoft.com/office/drawing/2014/main" id="{632D935E-4698-4C37-B149-321DB5FD7916}"/>
              </a:ext>
            </a:extLst>
          </p:cNvPr>
          <p:cNvSpPr txBox="1"/>
          <p:nvPr/>
        </p:nvSpPr>
        <p:spPr>
          <a:xfrm>
            <a:off x="4759825" y="5792032"/>
            <a:ext cx="959686" cy="830997"/>
          </a:xfrm>
          <a:prstGeom prst="rect">
            <a:avLst/>
          </a:prstGeom>
          <a:noFill/>
        </p:spPr>
        <p:txBody>
          <a:bodyPr wrap="square" rtlCol="0">
            <a:spAutoFit/>
          </a:bodyPr>
          <a:lstStyle/>
          <a:p>
            <a:r>
              <a:rPr lang="en-US" altLang="ja-JP" sz="4800" dirty="0"/>
              <a:t>…</a:t>
            </a:r>
            <a:endParaRPr kumimoji="1" lang="ja-JP" altLang="en-US" sz="4800" dirty="0"/>
          </a:p>
        </p:txBody>
      </p:sp>
      <p:sp>
        <p:nvSpPr>
          <p:cNvPr id="75" name="テキスト ボックス 74">
            <a:extLst>
              <a:ext uri="{FF2B5EF4-FFF2-40B4-BE49-F238E27FC236}">
                <a16:creationId xmlns:a16="http://schemas.microsoft.com/office/drawing/2014/main" id="{927AFD6C-5EA9-4F7E-94DF-DD5231CC4FE5}"/>
              </a:ext>
            </a:extLst>
          </p:cNvPr>
          <p:cNvSpPr txBox="1"/>
          <p:nvPr/>
        </p:nvSpPr>
        <p:spPr>
          <a:xfrm>
            <a:off x="3070224" y="5792033"/>
            <a:ext cx="959686" cy="830997"/>
          </a:xfrm>
          <a:prstGeom prst="rect">
            <a:avLst/>
          </a:prstGeom>
          <a:noFill/>
        </p:spPr>
        <p:txBody>
          <a:bodyPr wrap="square" rtlCol="0">
            <a:spAutoFit/>
          </a:bodyPr>
          <a:lstStyle/>
          <a:p>
            <a:r>
              <a:rPr lang="en-US" altLang="ja-JP" sz="4800" dirty="0"/>
              <a:t>…</a:t>
            </a:r>
            <a:endParaRPr kumimoji="1" lang="ja-JP" altLang="en-US" sz="4800" dirty="0"/>
          </a:p>
        </p:txBody>
      </p:sp>
    </p:spTree>
    <p:extLst>
      <p:ext uri="{BB962C8B-B14F-4D97-AF65-F5344CB8AC3E}">
        <p14:creationId xmlns:p14="http://schemas.microsoft.com/office/powerpoint/2010/main" val="63696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82554-07B6-4D0E-B0F2-F263FA2FD658}"/>
              </a:ext>
            </a:extLst>
          </p:cNvPr>
          <p:cNvSpPr>
            <a:spLocks noGrp="1"/>
          </p:cNvSpPr>
          <p:nvPr>
            <p:ph type="title"/>
          </p:nvPr>
        </p:nvSpPr>
        <p:spPr/>
        <p:txBody>
          <a:bodyPr/>
          <a:lstStyle/>
          <a:p>
            <a:r>
              <a:rPr kumimoji="1" lang="en-US" altLang="ja-JP" dirty="0"/>
              <a:t>AOJ0033</a:t>
            </a:r>
            <a:endParaRPr kumimoji="1" lang="ja-JP" altLang="en-US" dirty="0"/>
          </a:p>
        </p:txBody>
      </p:sp>
      <p:sp>
        <p:nvSpPr>
          <p:cNvPr id="3" name="コンテンツ プレースホルダー 2">
            <a:extLst>
              <a:ext uri="{FF2B5EF4-FFF2-40B4-BE49-F238E27FC236}">
                <a16:creationId xmlns:a16="http://schemas.microsoft.com/office/drawing/2014/main" id="{E67BA975-90B9-4B89-970D-B1AD9D5D295D}"/>
              </a:ext>
            </a:extLst>
          </p:cNvPr>
          <p:cNvSpPr>
            <a:spLocks noGrp="1"/>
          </p:cNvSpPr>
          <p:nvPr>
            <p:ph idx="1"/>
          </p:nvPr>
        </p:nvSpPr>
        <p:spPr>
          <a:xfrm>
            <a:off x="838200" y="1825625"/>
            <a:ext cx="10515600" cy="1427241"/>
          </a:xfrm>
        </p:spPr>
        <p:txBody>
          <a:bodyPr/>
          <a:lstStyle/>
          <a:p>
            <a:r>
              <a:rPr lang="ja-JP" altLang="en-US" dirty="0"/>
              <a:t>「すべてのボールを見終えたかどうか」の情報も欲しいので</a:t>
            </a:r>
            <a:r>
              <a:rPr lang="en-US" altLang="ja-JP" dirty="0"/>
              <a:t>,DFS</a:t>
            </a:r>
            <a:r>
              <a:rPr lang="ja-JP" altLang="en-US" dirty="0"/>
              <a:t>に引数を加える</a:t>
            </a:r>
            <a:endParaRPr lang="en-US" altLang="ja-JP" dirty="0"/>
          </a:p>
          <a:p>
            <a:r>
              <a:rPr lang="ja-JP" altLang="en-US" dirty="0"/>
              <a:t>結局</a:t>
            </a:r>
            <a:r>
              <a:rPr lang="en-US" altLang="ja-JP" dirty="0"/>
              <a:t>DFS</a:t>
            </a:r>
            <a:r>
              <a:rPr lang="ja-JP" altLang="en-US" dirty="0"/>
              <a:t>の引数は次のようになる</a:t>
            </a:r>
            <a:r>
              <a:rPr lang="en-US" altLang="ja-JP" dirty="0"/>
              <a:t>.</a:t>
            </a:r>
          </a:p>
          <a:p>
            <a:pPr marL="0" indent="0">
              <a:buNone/>
            </a:pPr>
            <a:endParaRPr kumimoji="1" lang="ja-JP" altLang="en-US" dirty="0"/>
          </a:p>
        </p:txBody>
      </p:sp>
      <p:sp>
        <p:nvSpPr>
          <p:cNvPr id="4" name="正方形/長方形 3">
            <a:extLst>
              <a:ext uri="{FF2B5EF4-FFF2-40B4-BE49-F238E27FC236}">
                <a16:creationId xmlns:a16="http://schemas.microsoft.com/office/drawing/2014/main" id="{6A61B227-0FA9-4F23-BBCC-8FAC69DC95C5}"/>
              </a:ext>
            </a:extLst>
          </p:cNvPr>
          <p:cNvSpPr/>
          <p:nvPr/>
        </p:nvSpPr>
        <p:spPr>
          <a:xfrm>
            <a:off x="2077913" y="4046308"/>
            <a:ext cx="8036174" cy="646331"/>
          </a:xfrm>
          <a:prstGeom prst="rect">
            <a:avLst/>
          </a:prstGeom>
        </p:spPr>
        <p:txBody>
          <a:bodyPr wrap="none">
            <a:spAutoFit/>
          </a:bodyPr>
          <a:lstStyle/>
          <a:p>
            <a:r>
              <a:rPr lang="en-US" altLang="ja-JP" sz="3600" dirty="0">
                <a:solidFill>
                  <a:srgbClr val="0000FF"/>
                </a:solidFill>
                <a:latin typeface="Consolas" panose="020B0609020204030204" pitchFamily="49" charset="0"/>
              </a:rPr>
              <a:t>bool</a:t>
            </a:r>
            <a:r>
              <a:rPr lang="en-US" altLang="ja-JP" sz="3600" dirty="0">
                <a:solidFill>
                  <a:srgbClr val="000000"/>
                </a:solidFill>
                <a:latin typeface="Consolas" panose="020B0609020204030204" pitchFamily="49" charset="0"/>
              </a:rPr>
              <a:t> </a:t>
            </a:r>
            <a:r>
              <a:rPr lang="en-US" altLang="ja-JP" sz="3600" dirty="0" err="1">
                <a:solidFill>
                  <a:srgbClr val="000000"/>
                </a:solidFill>
                <a:latin typeface="Consolas" panose="020B0609020204030204" pitchFamily="49" charset="0"/>
              </a:rPr>
              <a:t>dfs</a:t>
            </a:r>
            <a:r>
              <a:rPr lang="en-US" altLang="ja-JP" sz="3600" dirty="0">
                <a:solidFill>
                  <a:srgbClr val="000000"/>
                </a:solidFill>
                <a:latin typeface="Consolas" panose="020B0609020204030204" pitchFamily="49" charset="0"/>
              </a:rPr>
              <a:t>(</a:t>
            </a: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l, </a:t>
            </a: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r, </a:t>
            </a: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a:t>
            </a:r>
            <a:r>
              <a:rPr lang="en-US" altLang="ja-JP" sz="3600" dirty="0" err="1">
                <a:solidFill>
                  <a:srgbClr val="000000"/>
                </a:solidFill>
                <a:latin typeface="Consolas" panose="020B0609020204030204" pitchFamily="49" charset="0"/>
              </a:rPr>
              <a:t>cnt</a:t>
            </a:r>
            <a:r>
              <a:rPr lang="en-US" altLang="ja-JP" sz="36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E49A7DE4-C96C-4E6C-B200-7D8FB582F865}"/>
              </a:ext>
            </a:extLst>
          </p:cNvPr>
          <p:cNvSpPr txBox="1"/>
          <p:nvPr/>
        </p:nvSpPr>
        <p:spPr>
          <a:xfrm>
            <a:off x="3090473" y="5321189"/>
            <a:ext cx="2773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左筒の先頭数字</a:t>
            </a:r>
            <a:endParaRPr kumimoji="1" lang="ja-JP" altLang="en-US" sz="2800" dirty="0"/>
          </a:p>
        </p:txBody>
      </p:sp>
      <p:sp>
        <p:nvSpPr>
          <p:cNvPr id="6" name="テキスト ボックス 5">
            <a:extLst>
              <a:ext uri="{FF2B5EF4-FFF2-40B4-BE49-F238E27FC236}">
                <a16:creationId xmlns:a16="http://schemas.microsoft.com/office/drawing/2014/main" id="{375D23FC-536F-4A09-B274-BAF881467F9B}"/>
              </a:ext>
            </a:extLst>
          </p:cNvPr>
          <p:cNvSpPr txBox="1"/>
          <p:nvPr/>
        </p:nvSpPr>
        <p:spPr>
          <a:xfrm>
            <a:off x="6096000" y="5321189"/>
            <a:ext cx="277318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右筒の先頭数字</a:t>
            </a:r>
            <a:endParaRPr kumimoji="1" lang="ja-JP" altLang="en-US" sz="2800" dirty="0"/>
          </a:p>
        </p:txBody>
      </p:sp>
      <p:cxnSp>
        <p:nvCxnSpPr>
          <p:cNvPr id="10" name="直線矢印コネクタ 9">
            <a:extLst>
              <a:ext uri="{FF2B5EF4-FFF2-40B4-BE49-F238E27FC236}">
                <a16:creationId xmlns:a16="http://schemas.microsoft.com/office/drawing/2014/main" id="{FFA2E5E5-2168-4837-A2FB-779604D6EEC0}"/>
              </a:ext>
            </a:extLst>
          </p:cNvPr>
          <p:cNvCxnSpPr/>
          <p:nvPr/>
        </p:nvCxnSpPr>
        <p:spPr>
          <a:xfrm flipV="1">
            <a:off x="5553856" y="4692639"/>
            <a:ext cx="0" cy="6285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685E0A48-7CE7-4855-8099-D154700E5628}"/>
              </a:ext>
            </a:extLst>
          </p:cNvPr>
          <p:cNvCxnSpPr/>
          <p:nvPr/>
        </p:nvCxnSpPr>
        <p:spPr>
          <a:xfrm flipV="1">
            <a:off x="7302709" y="4692639"/>
            <a:ext cx="0" cy="6285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B05FC067-A775-4936-A9B7-749F160CED16}"/>
              </a:ext>
            </a:extLst>
          </p:cNvPr>
          <p:cNvSpPr txBox="1"/>
          <p:nvPr/>
        </p:nvSpPr>
        <p:spPr>
          <a:xfrm>
            <a:off x="7734924" y="3208813"/>
            <a:ext cx="31704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何個目まで見たか</a:t>
            </a:r>
          </a:p>
        </p:txBody>
      </p:sp>
      <p:cxnSp>
        <p:nvCxnSpPr>
          <p:cNvPr id="16" name="直線矢印コネクタ 15">
            <a:extLst>
              <a:ext uri="{FF2B5EF4-FFF2-40B4-BE49-F238E27FC236}">
                <a16:creationId xmlns:a16="http://schemas.microsoft.com/office/drawing/2014/main" id="{B82E1D9A-BE2E-4AB5-A8E3-0E6D7FE565CC}"/>
              </a:ext>
            </a:extLst>
          </p:cNvPr>
          <p:cNvCxnSpPr>
            <a:cxnSpLocks/>
            <a:stCxn id="12" idx="2"/>
          </p:cNvCxnSpPr>
          <p:nvPr/>
        </p:nvCxnSpPr>
        <p:spPr>
          <a:xfrm>
            <a:off x="9320134" y="3732033"/>
            <a:ext cx="0" cy="4277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606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783F2-72E0-4047-A092-D1AB6B83D257}"/>
              </a:ext>
            </a:extLst>
          </p:cNvPr>
          <p:cNvSpPr>
            <a:spLocks noGrp="1"/>
          </p:cNvSpPr>
          <p:nvPr>
            <p:ph type="title"/>
          </p:nvPr>
        </p:nvSpPr>
        <p:spPr/>
        <p:txBody>
          <a:bodyPr/>
          <a:lstStyle/>
          <a:p>
            <a:r>
              <a:rPr lang="en-US" altLang="ja-JP" dirty="0"/>
              <a:t>AOJ0033</a:t>
            </a:r>
            <a:endParaRPr kumimoji="1" lang="ja-JP" altLang="en-US" dirty="0"/>
          </a:p>
        </p:txBody>
      </p:sp>
      <p:sp>
        <p:nvSpPr>
          <p:cNvPr id="3" name="コンテンツ プレースホルダー 2">
            <a:extLst>
              <a:ext uri="{FF2B5EF4-FFF2-40B4-BE49-F238E27FC236}">
                <a16:creationId xmlns:a16="http://schemas.microsoft.com/office/drawing/2014/main" id="{EB028FE6-84A5-49FE-8597-218BA552B8B5}"/>
              </a:ext>
            </a:extLst>
          </p:cNvPr>
          <p:cNvSpPr>
            <a:spLocks noGrp="1"/>
          </p:cNvSpPr>
          <p:nvPr>
            <p:ph idx="1"/>
          </p:nvPr>
        </p:nvSpPr>
        <p:spPr/>
        <p:txBody>
          <a:bodyPr/>
          <a:lstStyle/>
          <a:p>
            <a:r>
              <a:rPr kumimoji="1" lang="ja-JP" altLang="en-US" dirty="0"/>
              <a:t>右左の筒の先頭のボールの数字を確認</a:t>
            </a:r>
            <a:endParaRPr kumimoji="1" lang="en-US" altLang="ja-JP" dirty="0"/>
          </a:p>
          <a:p>
            <a:r>
              <a:rPr kumimoji="1" lang="ja-JP" altLang="en-US" dirty="0"/>
              <a:t>右に置けたら</a:t>
            </a:r>
            <a:r>
              <a:rPr kumimoji="1" lang="en-US" altLang="ja-JP" dirty="0"/>
              <a:t>,</a:t>
            </a:r>
            <a:r>
              <a:rPr kumimoji="1" lang="ja-JP" altLang="en-US" dirty="0"/>
              <a:t>とりあえず右に置いてみる</a:t>
            </a:r>
            <a:endParaRPr kumimoji="1" lang="en-US" altLang="ja-JP" dirty="0"/>
          </a:p>
          <a:p>
            <a:pPr>
              <a:buFont typeface="Wingdings" panose="05000000000000000000" pitchFamily="2" charset="2"/>
              <a:buChar char="Ø"/>
            </a:pPr>
            <a:r>
              <a:rPr lang="ja-JP" altLang="en-US" dirty="0"/>
              <a:t>それでうまくいったら</a:t>
            </a:r>
            <a:r>
              <a:rPr lang="en-US" altLang="ja-JP" dirty="0"/>
              <a:t>true</a:t>
            </a:r>
            <a:r>
              <a:rPr lang="ja-JP" altLang="en-US" dirty="0"/>
              <a:t>を返す</a:t>
            </a:r>
            <a:endParaRPr kumimoji="1" lang="en-US" altLang="ja-JP" dirty="0"/>
          </a:p>
          <a:p>
            <a:r>
              <a:rPr lang="ja-JP" altLang="en-US" dirty="0"/>
              <a:t>左に置けたら</a:t>
            </a:r>
            <a:r>
              <a:rPr lang="en-US" altLang="ja-JP" dirty="0"/>
              <a:t>,</a:t>
            </a:r>
            <a:r>
              <a:rPr lang="ja-JP" altLang="en-US" dirty="0"/>
              <a:t>とりあえず左に置いてみる</a:t>
            </a:r>
            <a:endParaRPr lang="en-US" altLang="ja-JP" dirty="0"/>
          </a:p>
          <a:p>
            <a:pPr>
              <a:buFont typeface="Wingdings" panose="05000000000000000000" pitchFamily="2" charset="2"/>
              <a:buChar char="Ø"/>
            </a:pPr>
            <a:r>
              <a:rPr kumimoji="1" lang="ja-JP" altLang="en-US" dirty="0"/>
              <a:t>それ</a:t>
            </a:r>
            <a:r>
              <a:rPr lang="ja-JP" altLang="en-US" dirty="0"/>
              <a:t>でうまくいったら</a:t>
            </a:r>
            <a:r>
              <a:rPr lang="en-US" altLang="ja-JP" dirty="0"/>
              <a:t>true</a:t>
            </a:r>
            <a:r>
              <a:rPr lang="ja-JP" altLang="en-US" dirty="0"/>
              <a:t>を返す</a:t>
            </a:r>
            <a:endParaRPr lang="en-US" altLang="ja-JP" dirty="0"/>
          </a:p>
          <a:p>
            <a:r>
              <a:rPr kumimoji="1" lang="ja-JP" altLang="en-US" dirty="0"/>
              <a:t>もし</a:t>
            </a:r>
            <a:r>
              <a:rPr kumimoji="1" lang="en-US" altLang="ja-JP" dirty="0"/>
              <a:t>10</a:t>
            </a:r>
            <a:r>
              <a:rPr kumimoji="1" lang="ja-JP" altLang="en-US" dirty="0"/>
              <a:t>個のボールが置けたら</a:t>
            </a:r>
            <a:r>
              <a:rPr kumimoji="1" lang="en-US" altLang="ja-JP" dirty="0"/>
              <a:t>,true</a:t>
            </a:r>
            <a:r>
              <a:rPr kumimoji="1" lang="ja-JP" altLang="en-US" dirty="0"/>
              <a:t>を返す</a:t>
            </a:r>
            <a:endParaRPr kumimoji="1" lang="en-US" altLang="ja-JP" dirty="0"/>
          </a:p>
          <a:p>
            <a:r>
              <a:rPr lang="ja-JP" altLang="en-US" dirty="0"/>
              <a:t>右にも左に</a:t>
            </a:r>
            <a:r>
              <a:rPr lang="ja-JP" altLang="en-US"/>
              <a:t>もおけなかったら</a:t>
            </a:r>
            <a:r>
              <a:rPr lang="en-US" altLang="ja-JP" dirty="0"/>
              <a:t>,false</a:t>
            </a:r>
            <a:r>
              <a:rPr lang="ja-JP" altLang="en-US" dirty="0"/>
              <a:t>を返す</a:t>
            </a:r>
            <a:endParaRPr lang="en-US" altLang="ja-JP" dirty="0"/>
          </a:p>
        </p:txBody>
      </p:sp>
    </p:spTree>
    <p:extLst>
      <p:ext uri="{BB962C8B-B14F-4D97-AF65-F5344CB8AC3E}">
        <p14:creationId xmlns:p14="http://schemas.microsoft.com/office/powerpoint/2010/main" val="289205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82554-07B6-4D0E-B0F2-F263FA2FD658}"/>
              </a:ext>
            </a:extLst>
          </p:cNvPr>
          <p:cNvSpPr>
            <a:spLocks noGrp="1"/>
          </p:cNvSpPr>
          <p:nvPr>
            <p:ph type="title"/>
          </p:nvPr>
        </p:nvSpPr>
        <p:spPr/>
        <p:txBody>
          <a:bodyPr/>
          <a:lstStyle/>
          <a:p>
            <a:r>
              <a:rPr kumimoji="1" lang="en-US" altLang="ja-JP" dirty="0"/>
              <a:t>AOJ0033</a:t>
            </a:r>
            <a:endParaRPr kumimoji="1" lang="ja-JP" altLang="en-US" dirty="0"/>
          </a:p>
        </p:txBody>
      </p:sp>
      <p:sp>
        <p:nvSpPr>
          <p:cNvPr id="3" name="コンテンツ プレースホルダー 2">
            <a:extLst>
              <a:ext uri="{FF2B5EF4-FFF2-40B4-BE49-F238E27FC236}">
                <a16:creationId xmlns:a16="http://schemas.microsoft.com/office/drawing/2014/main" id="{E67BA975-90B9-4B89-970D-B1AD9D5D295D}"/>
              </a:ext>
            </a:extLst>
          </p:cNvPr>
          <p:cNvSpPr>
            <a:spLocks noGrp="1"/>
          </p:cNvSpPr>
          <p:nvPr>
            <p:ph idx="1"/>
          </p:nvPr>
        </p:nvSpPr>
        <p:spPr>
          <a:xfrm>
            <a:off x="838200" y="1825624"/>
            <a:ext cx="10515600" cy="2289175"/>
          </a:xfrm>
        </p:spPr>
        <p:txBody>
          <a:bodyPr>
            <a:normAutofit lnSpcReduction="10000"/>
          </a:bodyPr>
          <a:lstStyle/>
          <a:p>
            <a:r>
              <a:rPr lang="ja-JP" altLang="en-US" dirty="0"/>
              <a:t>計算量は</a:t>
            </a:r>
            <a:r>
              <a:rPr lang="en-US" altLang="ja-JP" dirty="0"/>
              <a:t>?</a:t>
            </a:r>
          </a:p>
          <a:p>
            <a:pPr>
              <a:buFont typeface="Wingdings" panose="05000000000000000000" pitchFamily="2" charset="2"/>
              <a:buChar char="Ø"/>
            </a:pPr>
            <a:r>
              <a:rPr lang="ja-JP" altLang="en-US" dirty="0"/>
              <a:t>各ボールに対して</a:t>
            </a:r>
            <a:r>
              <a:rPr lang="en-US" altLang="ja-JP" dirty="0"/>
              <a:t>,</a:t>
            </a:r>
            <a:r>
              <a:rPr lang="ja-JP" altLang="en-US" dirty="0"/>
              <a:t>右に入れるか左に入れるかの</a:t>
            </a:r>
            <a:r>
              <a:rPr lang="en-US" altLang="ja-JP" dirty="0"/>
              <a:t>2</a:t>
            </a:r>
            <a:r>
              <a:rPr lang="ja-JP" altLang="en-US" dirty="0"/>
              <a:t>通り</a:t>
            </a:r>
            <a:endParaRPr lang="en-US" altLang="ja-JP" dirty="0"/>
          </a:p>
          <a:p>
            <a:pPr>
              <a:buFont typeface="Wingdings" panose="05000000000000000000" pitchFamily="2" charset="2"/>
              <a:buChar char="Ø"/>
            </a:pPr>
            <a:r>
              <a:rPr kumimoji="1" lang="ja-JP" altLang="en-US" dirty="0"/>
              <a:t>つまり数字の個数</a:t>
            </a:r>
            <a:r>
              <a:rPr kumimoji="1" lang="en-US" altLang="ja-JP" dirty="0"/>
              <a:t>n</a:t>
            </a:r>
            <a:r>
              <a:rPr kumimoji="1" lang="ja-JP" altLang="en-US" dirty="0"/>
              <a:t>として</a:t>
            </a:r>
            <a:r>
              <a:rPr kumimoji="1" lang="en-US" altLang="ja-JP" dirty="0"/>
              <a:t>O(2</a:t>
            </a:r>
            <a:r>
              <a:rPr kumimoji="1" lang="en-US" altLang="ja-JP" baseline="30000" dirty="0"/>
              <a:t>n</a:t>
            </a:r>
            <a:r>
              <a:rPr kumimoji="1" lang="en-US" altLang="ja-JP" dirty="0"/>
              <a:t>)</a:t>
            </a:r>
            <a:r>
              <a:rPr kumimoji="1" lang="ja-JP" altLang="en-US" dirty="0"/>
              <a:t>だが</a:t>
            </a:r>
            <a:r>
              <a:rPr kumimoji="1" lang="en-US" altLang="ja-JP" dirty="0"/>
              <a:t>,n=10</a:t>
            </a:r>
            <a:r>
              <a:rPr kumimoji="1" lang="ja-JP" altLang="en-US" dirty="0"/>
              <a:t>で固定なので</a:t>
            </a:r>
            <a:r>
              <a:rPr kumimoji="1" lang="en-US" altLang="ja-JP" dirty="0"/>
              <a:t>2</a:t>
            </a:r>
            <a:r>
              <a:rPr kumimoji="1" lang="en-US" altLang="ja-JP" baseline="30000" dirty="0"/>
              <a:t>10</a:t>
            </a:r>
            <a:r>
              <a:rPr kumimoji="1" lang="en-US" altLang="ja-JP" dirty="0"/>
              <a:t>=1024</a:t>
            </a:r>
            <a:r>
              <a:rPr kumimoji="1" lang="ja-JP" altLang="en-US" dirty="0"/>
              <a:t>通り</a:t>
            </a:r>
            <a:endParaRPr kumimoji="1" lang="en-US" altLang="ja-JP" dirty="0"/>
          </a:p>
          <a:p>
            <a:pPr>
              <a:buFont typeface="Wingdings" panose="05000000000000000000" pitchFamily="2" charset="2"/>
              <a:buChar char="Ø"/>
            </a:pPr>
            <a:r>
              <a:rPr lang="ja-JP" altLang="en-US" dirty="0"/>
              <a:t>余裕</a:t>
            </a:r>
            <a:endParaRPr kumimoji="1" lang="ja-JP" altLang="en-US" dirty="0"/>
          </a:p>
        </p:txBody>
      </p:sp>
    </p:spTree>
    <p:extLst>
      <p:ext uri="{BB962C8B-B14F-4D97-AF65-F5344CB8AC3E}">
        <p14:creationId xmlns:p14="http://schemas.microsoft.com/office/powerpoint/2010/main" val="253390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830FCEA-290A-4329-BAB2-F86226BDFEC7}"/>
              </a:ext>
            </a:extLst>
          </p:cNvPr>
          <p:cNvSpPr/>
          <p:nvPr/>
        </p:nvSpPr>
        <p:spPr>
          <a:xfrm>
            <a:off x="582118" y="1166842"/>
            <a:ext cx="8561882" cy="4524315"/>
          </a:xfrm>
          <a:prstGeom prst="rect">
            <a:avLst/>
          </a:prstGeom>
        </p:spPr>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&lt;vector&gt;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endParaRPr lang="en-US" altLang="ja-JP" dirty="0">
              <a:solidFill>
                <a:srgbClr val="0000FF"/>
              </a:solidFill>
              <a:latin typeface="Consolas" panose="020B0609020204030204" pitchFamily="49" charset="0"/>
            </a:endParaRPr>
          </a:p>
          <a:p>
            <a:endParaRPr lang="en-US" altLang="ja-JP" dirty="0">
              <a:solidFill>
                <a:srgbClr val="0000FF"/>
              </a:solidFill>
              <a:latin typeface="Consolas" panose="020B0609020204030204" pitchFamily="49" charset="0"/>
            </a:endParaRPr>
          </a:p>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ball[</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bool</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dfs</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l,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r,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true</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(l &lt; ball[</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&amp;&amp; </a:t>
            </a:r>
            <a:r>
              <a:rPr lang="en-US" altLang="ja-JP" dirty="0" err="1">
                <a:solidFill>
                  <a:srgbClr val="000000"/>
                </a:solidFill>
                <a:latin typeface="Consolas" panose="020B0609020204030204" pitchFamily="49" charset="0"/>
              </a:rPr>
              <a:t>dfs</a:t>
            </a:r>
            <a:r>
              <a:rPr lang="en-US" altLang="ja-JP" dirty="0">
                <a:solidFill>
                  <a:srgbClr val="000000"/>
                </a:solidFill>
                <a:latin typeface="Consolas" panose="020B0609020204030204" pitchFamily="49" charset="0"/>
              </a:rPr>
              <a:t>(ball[</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r,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true</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(r &lt; ball[</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&amp;&amp; </a:t>
            </a:r>
            <a:r>
              <a:rPr lang="en-US" altLang="ja-JP" dirty="0" err="1">
                <a:solidFill>
                  <a:srgbClr val="000000"/>
                </a:solidFill>
                <a:latin typeface="Consolas" panose="020B0609020204030204" pitchFamily="49" charset="0"/>
              </a:rPr>
              <a:t>dfs</a:t>
            </a:r>
            <a:r>
              <a:rPr lang="en-US" altLang="ja-JP" dirty="0">
                <a:solidFill>
                  <a:srgbClr val="000000"/>
                </a:solidFill>
                <a:latin typeface="Consolas" panose="020B0609020204030204" pitchFamily="49" charset="0"/>
              </a:rPr>
              <a:t>(l, ball[</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true</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false</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1167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8362494-DB33-47F0-99CC-5307CB8A4888}"/>
              </a:ext>
            </a:extLst>
          </p:cNvPr>
          <p:cNvSpPr/>
          <p:nvPr/>
        </p:nvSpPr>
        <p:spPr>
          <a:xfrm>
            <a:off x="851940" y="1582340"/>
            <a:ext cx="7295213" cy="3693319"/>
          </a:xfrm>
          <a:prstGeom prst="rect">
            <a:avLst/>
          </a:prstGeom>
        </p:spPr>
        <p:txBody>
          <a:bodyPr wrap="square">
            <a:spAutoFit/>
          </a:bodyPr>
          <a:lstStyle/>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pPr lvl="1"/>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N;</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ball[</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dfs</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"YES"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"NO"</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
        <p:nvSpPr>
          <p:cNvPr id="3" name="テキスト ボックス 2">
            <a:extLst>
              <a:ext uri="{FF2B5EF4-FFF2-40B4-BE49-F238E27FC236}">
                <a16:creationId xmlns:a16="http://schemas.microsoft.com/office/drawing/2014/main" id="{0CE301CA-BE9A-4ADD-9716-05D220960357}"/>
              </a:ext>
            </a:extLst>
          </p:cNvPr>
          <p:cNvSpPr txBox="1"/>
          <p:nvPr/>
        </p:nvSpPr>
        <p:spPr>
          <a:xfrm>
            <a:off x="6708100" y="1471269"/>
            <a:ext cx="4504544" cy="1631216"/>
          </a:xfrm>
          <a:prstGeom prst="rect">
            <a:avLst/>
          </a:prstGeom>
          <a:noFill/>
        </p:spPr>
        <p:txBody>
          <a:bodyPr wrap="square" rtlCol="0">
            <a:spAutoFit/>
          </a:bodyPr>
          <a:lstStyle/>
          <a:p>
            <a:r>
              <a:rPr kumimoji="1" lang="ja-JP" altLang="en-US" sz="2000" dirty="0"/>
              <a:t>初期は右左どちらにも置けるように</a:t>
            </a:r>
            <a:r>
              <a:rPr kumimoji="1" lang="en-US" altLang="ja-JP" sz="2000" dirty="0"/>
              <a:t>,</a:t>
            </a:r>
          </a:p>
          <a:p>
            <a:r>
              <a:rPr lang="en-US" altLang="ja-JP" sz="2000" dirty="0" err="1"/>
              <a:t>dfs</a:t>
            </a:r>
            <a:r>
              <a:rPr lang="en-US" altLang="ja-JP" sz="2000" dirty="0"/>
              <a:t>(-1, -1, 0)</a:t>
            </a:r>
            <a:r>
              <a:rPr lang="ja-JP" altLang="en-US" sz="2000" dirty="0"/>
              <a:t>で始めている</a:t>
            </a:r>
            <a:r>
              <a:rPr lang="en-US" altLang="ja-JP" sz="2000" dirty="0"/>
              <a:t>.</a:t>
            </a:r>
          </a:p>
          <a:p>
            <a:r>
              <a:rPr kumimoji="1" lang="ja-JP" altLang="en-US" sz="2000" dirty="0"/>
              <a:t>左右の対称性より</a:t>
            </a:r>
            <a:r>
              <a:rPr kumimoji="1" lang="en-US" altLang="ja-JP" sz="2000" dirty="0"/>
              <a:t>,</a:t>
            </a:r>
          </a:p>
          <a:p>
            <a:r>
              <a:rPr lang="en-US" altLang="ja-JP" sz="2000" dirty="0" err="1"/>
              <a:t>dfs</a:t>
            </a:r>
            <a:r>
              <a:rPr lang="en-US" altLang="ja-JP" sz="2000" dirty="0"/>
              <a:t>(ball[0], -1, 1)</a:t>
            </a:r>
          </a:p>
          <a:p>
            <a:r>
              <a:rPr kumimoji="1" lang="ja-JP" altLang="en-US" sz="2000" dirty="0"/>
              <a:t>としても</a:t>
            </a:r>
            <a:r>
              <a:rPr kumimoji="1" lang="en-US" altLang="ja-JP" sz="2000" dirty="0"/>
              <a:t>OK</a:t>
            </a:r>
            <a:endParaRPr kumimoji="1" lang="ja-JP" altLang="en-US" sz="2000" dirty="0"/>
          </a:p>
        </p:txBody>
      </p:sp>
    </p:spTree>
    <p:extLst>
      <p:ext uri="{BB962C8B-B14F-4D97-AF65-F5344CB8AC3E}">
        <p14:creationId xmlns:p14="http://schemas.microsoft.com/office/powerpoint/2010/main" val="253755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EC8E04-270C-4012-B056-51E922FAE4BF}"/>
              </a:ext>
            </a:extLst>
          </p:cNvPr>
          <p:cNvSpPr>
            <a:spLocks noGrp="1"/>
          </p:cNvSpPr>
          <p:nvPr>
            <p:ph type="title"/>
          </p:nvPr>
        </p:nvSpPr>
        <p:spPr/>
        <p:txBody>
          <a:bodyPr/>
          <a:lstStyle/>
          <a:p>
            <a:r>
              <a:rPr kumimoji="1" lang="ja-JP" altLang="en-US" dirty="0"/>
              <a:t>演習</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B841E75-FCB7-4EBA-9082-7024F9D11C9B}"/>
              </a:ext>
            </a:extLst>
          </p:cNvPr>
          <p:cNvSpPr>
            <a:spLocks noGrp="1"/>
          </p:cNvSpPr>
          <p:nvPr>
            <p:ph idx="1"/>
          </p:nvPr>
        </p:nvSpPr>
        <p:spPr/>
        <p:txBody>
          <a:bodyPr/>
          <a:lstStyle/>
          <a:p>
            <a:r>
              <a:rPr kumimoji="1" lang="en-US" altLang="ja-JP" dirty="0"/>
              <a:t>ABC043 C</a:t>
            </a:r>
          </a:p>
          <a:p>
            <a:r>
              <a:rPr lang="en-US" altLang="ja-JP" dirty="0"/>
              <a:t>ABC051 B</a:t>
            </a:r>
            <a:endParaRPr kumimoji="1" lang="ja-JP" altLang="en-US" dirty="0"/>
          </a:p>
        </p:txBody>
      </p:sp>
    </p:spTree>
    <p:extLst>
      <p:ext uri="{BB962C8B-B14F-4D97-AF65-F5344CB8AC3E}">
        <p14:creationId xmlns:p14="http://schemas.microsoft.com/office/powerpoint/2010/main" val="336640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A0222-025B-428E-8F2C-FDC27B1AFFD7}"/>
              </a:ext>
            </a:extLst>
          </p:cNvPr>
          <p:cNvSpPr>
            <a:spLocks noGrp="1"/>
          </p:cNvSpPr>
          <p:nvPr>
            <p:ph type="title"/>
          </p:nvPr>
        </p:nvSpPr>
        <p:spPr/>
        <p:txBody>
          <a:bodyPr/>
          <a:lstStyle/>
          <a:p>
            <a:r>
              <a:rPr kumimoji="1" lang="en-US" altLang="ja-JP" dirty="0"/>
              <a:t>ABC043 C</a:t>
            </a:r>
            <a:endParaRPr kumimoji="1" lang="ja-JP" altLang="en-US" dirty="0"/>
          </a:p>
        </p:txBody>
      </p:sp>
      <p:sp>
        <p:nvSpPr>
          <p:cNvPr id="3" name="コンテンツ プレースホルダー 2">
            <a:extLst>
              <a:ext uri="{FF2B5EF4-FFF2-40B4-BE49-F238E27FC236}">
                <a16:creationId xmlns:a16="http://schemas.microsoft.com/office/drawing/2014/main" id="{ABC3336D-A0A8-46F5-B831-B7627E18F3C8}"/>
              </a:ext>
            </a:extLst>
          </p:cNvPr>
          <p:cNvSpPr>
            <a:spLocks noGrp="1"/>
          </p:cNvSpPr>
          <p:nvPr>
            <p:ph idx="1"/>
          </p:nvPr>
        </p:nvSpPr>
        <p:spPr/>
        <p:txBody>
          <a:bodyPr/>
          <a:lstStyle/>
          <a:p>
            <a:r>
              <a:rPr kumimoji="1" lang="ja-JP" altLang="en-US" dirty="0"/>
              <a:t>全ての数列を同じ数に書き換えるための最小コスト</a:t>
            </a:r>
            <a:endParaRPr kumimoji="1" lang="en-US" altLang="ja-JP" dirty="0"/>
          </a:p>
          <a:p>
            <a:r>
              <a:rPr lang="ja-JP" altLang="en-US" dirty="0"/>
              <a:t>コストは書き換え前を</a:t>
            </a:r>
            <a:r>
              <a:rPr lang="en-US" altLang="ja-JP" dirty="0"/>
              <a:t>x, </a:t>
            </a:r>
            <a:r>
              <a:rPr lang="ja-JP" altLang="en-US" dirty="0"/>
              <a:t>書き換え後を</a:t>
            </a:r>
            <a:r>
              <a:rPr lang="en-US" altLang="ja-JP" dirty="0"/>
              <a:t>y</a:t>
            </a:r>
            <a:r>
              <a:rPr lang="ja-JP" altLang="en-US" dirty="0"/>
              <a:t>として</a:t>
            </a:r>
            <a:r>
              <a:rPr lang="en-US" altLang="ja-JP" dirty="0"/>
              <a:t>(x – y)</a:t>
            </a:r>
            <a:r>
              <a:rPr lang="en-US" altLang="ja-JP" baseline="30000" dirty="0"/>
              <a:t>2</a:t>
            </a:r>
            <a:endParaRPr kumimoji="1" lang="en-US" altLang="ja-JP" dirty="0"/>
          </a:p>
        </p:txBody>
      </p:sp>
    </p:spTree>
    <p:extLst>
      <p:ext uri="{BB962C8B-B14F-4D97-AF65-F5344CB8AC3E}">
        <p14:creationId xmlns:p14="http://schemas.microsoft.com/office/powerpoint/2010/main" val="251419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811EA-5614-4CF8-930E-CC03481D0045}"/>
              </a:ext>
            </a:extLst>
          </p:cNvPr>
          <p:cNvSpPr>
            <a:spLocks noGrp="1"/>
          </p:cNvSpPr>
          <p:nvPr>
            <p:ph type="title"/>
          </p:nvPr>
        </p:nvSpPr>
        <p:spPr/>
        <p:txBody>
          <a:bodyPr/>
          <a:lstStyle/>
          <a:p>
            <a:r>
              <a:rPr kumimoji="1" lang="en-US" altLang="ja-JP" dirty="0"/>
              <a:t>ABC043 C</a:t>
            </a:r>
            <a:endParaRPr kumimoji="1" lang="ja-JP" altLang="en-US" dirty="0"/>
          </a:p>
        </p:txBody>
      </p:sp>
      <p:sp>
        <p:nvSpPr>
          <p:cNvPr id="3" name="コンテンツ プレースホルダー 2">
            <a:extLst>
              <a:ext uri="{FF2B5EF4-FFF2-40B4-BE49-F238E27FC236}">
                <a16:creationId xmlns:a16="http://schemas.microsoft.com/office/drawing/2014/main" id="{9F06252E-9CBD-4398-BA89-7DA79A448ED3}"/>
              </a:ext>
            </a:extLst>
          </p:cNvPr>
          <p:cNvSpPr>
            <a:spLocks noGrp="1"/>
          </p:cNvSpPr>
          <p:nvPr>
            <p:ph idx="1"/>
          </p:nvPr>
        </p:nvSpPr>
        <p:spPr>
          <a:xfrm>
            <a:off x="838200" y="1825625"/>
            <a:ext cx="10515600" cy="1974382"/>
          </a:xfrm>
        </p:spPr>
        <p:txBody>
          <a:bodyPr/>
          <a:lstStyle/>
          <a:p>
            <a:r>
              <a:rPr kumimoji="1" lang="ja-JP" altLang="en-US" dirty="0"/>
              <a:t>全探索を考える</a:t>
            </a:r>
            <a:r>
              <a:rPr kumimoji="1" lang="en-US" altLang="ja-JP" dirty="0"/>
              <a:t>.</a:t>
            </a:r>
            <a:r>
              <a:rPr kumimoji="1" lang="ja-JP" altLang="en-US" dirty="0"/>
              <a:t>同じにする整数を</a:t>
            </a:r>
            <a:r>
              <a:rPr kumimoji="1" lang="en-US" altLang="ja-JP" dirty="0"/>
              <a:t>X</a:t>
            </a:r>
            <a:r>
              <a:rPr kumimoji="1" lang="ja-JP" altLang="en-US" dirty="0"/>
              <a:t>とする</a:t>
            </a:r>
            <a:r>
              <a:rPr kumimoji="1" lang="en-US" altLang="ja-JP" dirty="0"/>
              <a:t>.</a:t>
            </a:r>
          </a:p>
          <a:p>
            <a:r>
              <a:rPr lang="ja-JP" altLang="en-US" dirty="0"/>
              <a:t>何について？</a:t>
            </a:r>
            <a:endParaRPr lang="en-US" altLang="ja-JP" dirty="0"/>
          </a:p>
          <a:p>
            <a:pPr>
              <a:buFont typeface="Wingdings" panose="05000000000000000000" pitchFamily="2" charset="2"/>
              <a:buChar char="Ø"/>
            </a:pPr>
            <a:r>
              <a:rPr lang="ja-JP" altLang="en-US" dirty="0"/>
              <a:t>制約の範囲外の数に変えてもコストが最小にならないのは感覚的に分かる</a:t>
            </a:r>
            <a:r>
              <a:rPr lang="en-US" altLang="ja-JP" dirty="0"/>
              <a:t>.</a:t>
            </a:r>
            <a:r>
              <a:rPr lang="ja-JP" altLang="en-US" dirty="0"/>
              <a:t> </a:t>
            </a:r>
            <a:r>
              <a:rPr lang="en-US" altLang="ja-JP" dirty="0"/>
              <a:t>-100 </a:t>
            </a:r>
            <a:r>
              <a:rPr lang="ja-JP" altLang="en-US" dirty="0"/>
              <a:t>≦ </a:t>
            </a:r>
            <a:r>
              <a:rPr lang="en-US" altLang="ja-JP" dirty="0"/>
              <a:t>X </a:t>
            </a:r>
            <a:r>
              <a:rPr lang="ja-JP" altLang="en-US" dirty="0"/>
              <a:t>≦ </a:t>
            </a:r>
            <a:r>
              <a:rPr lang="en-US" altLang="ja-JP" dirty="0"/>
              <a:t>100</a:t>
            </a:r>
            <a:r>
              <a:rPr lang="ja-JP" altLang="en-US" dirty="0"/>
              <a:t>で全探索</a:t>
            </a:r>
            <a:r>
              <a:rPr lang="en-US" altLang="ja-JP" dirty="0"/>
              <a:t>.</a:t>
            </a:r>
            <a:r>
              <a:rPr lang="ja-JP" altLang="en-US" dirty="0"/>
              <a:t>計算量は余裕</a:t>
            </a:r>
            <a:r>
              <a:rPr lang="en-US" altLang="ja-JP" dirty="0"/>
              <a:t>.</a:t>
            </a:r>
          </a:p>
        </p:txBody>
      </p:sp>
      <p:cxnSp>
        <p:nvCxnSpPr>
          <p:cNvPr id="5" name="直線矢印コネクタ 4">
            <a:extLst>
              <a:ext uri="{FF2B5EF4-FFF2-40B4-BE49-F238E27FC236}">
                <a16:creationId xmlns:a16="http://schemas.microsoft.com/office/drawing/2014/main" id="{3AE3E709-EF5D-48CC-ACC9-3520AD5DA736}"/>
              </a:ext>
            </a:extLst>
          </p:cNvPr>
          <p:cNvCxnSpPr/>
          <p:nvPr/>
        </p:nvCxnSpPr>
        <p:spPr>
          <a:xfrm>
            <a:off x="1550234" y="4916774"/>
            <a:ext cx="928640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 name="楕円 5">
            <a:extLst>
              <a:ext uri="{FF2B5EF4-FFF2-40B4-BE49-F238E27FC236}">
                <a16:creationId xmlns:a16="http://schemas.microsoft.com/office/drawing/2014/main" id="{98CBE748-5E82-4116-92A5-C0259584046A}"/>
              </a:ext>
            </a:extLst>
          </p:cNvPr>
          <p:cNvSpPr/>
          <p:nvPr/>
        </p:nvSpPr>
        <p:spPr>
          <a:xfrm>
            <a:off x="4308423" y="4785613"/>
            <a:ext cx="254833" cy="2623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82D20C3-0401-43B2-8006-01848DE21635}"/>
              </a:ext>
            </a:extLst>
          </p:cNvPr>
          <p:cNvSpPr/>
          <p:nvPr/>
        </p:nvSpPr>
        <p:spPr>
          <a:xfrm>
            <a:off x="7580027" y="4796852"/>
            <a:ext cx="254833" cy="2623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C25B557-30F3-4A24-9D33-27A6D9CF1F23}"/>
              </a:ext>
            </a:extLst>
          </p:cNvPr>
          <p:cNvSpPr/>
          <p:nvPr/>
        </p:nvSpPr>
        <p:spPr>
          <a:xfrm>
            <a:off x="2286001" y="4763126"/>
            <a:ext cx="254833" cy="26231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2FDA871-B9D3-4574-8692-5C3DB4F62338}"/>
              </a:ext>
            </a:extLst>
          </p:cNvPr>
          <p:cNvSpPr txBox="1"/>
          <p:nvPr/>
        </p:nvSpPr>
        <p:spPr>
          <a:xfrm>
            <a:off x="3802504" y="5201583"/>
            <a:ext cx="1266669" cy="461665"/>
          </a:xfrm>
          <a:prstGeom prst="rect">
            <a:avLst/>
          </a:prstGeom>
          <a:noFill/>
        </p:spPr>
        <p:txBody>
          <a:bodyPr wrap="square" rtlCol="0">
            <a:spAutoFit/>
          </a:bodyPr>
          <a:lstStyle/>
          <a:p>
            <a:r>
              <a:rPr kumimoji="1" lang="en-US" altLang="ja-JP" sz="2400" dirty="0"/>
              <a:t>a</a:t>
            </a:r>
            <a:r>
              <a:rPr kumimoji="1" lang="en-US" altLang="ja-JP" sz="2400" baseline="-25000" dirty="0"/>
              <a:t>i</a:t>
            </a:r>
            <a:r>
              <a:rPr kumimoji="1" lang="ja-JP" altLang="en-US" sz="2400" dirty="0"/>
              <a:t>の</a:t>
            </a:r>
            <a:r>
              <a:rPr lang="en-US" altLang="ja-JP" sz="2400" dirty="0"/>
              <a:t>min</a:t>
            </a:r>
            <a:endParaRPr kumimoji="1" lang="ja-JP" altLang="en-US" sz="2400" dirty="0"/>
          </a:p>
        </p:txBody>
      </p:sp>
      <p:sp>
        <p:nvSpPr>
          <p:cNvPr id="10" name="テキスト ボックス 9">
            <a:extLst>
              <a:ext uri="{FF2B5EF4-FFF2-40B4-BE49-F238E27FC236}">
                <a16:creationId xmlns:a16="http://schemas.microsoft.com/office/drawing/2014/main" id="{CDC90D20-951B-4D44-89D0-7E4E5DFE7AA3}"/>
              </a:ext>
            </a:extLst>
          </p:cNvPr>
          <p:cNvSpPr txBox="1"/>
          <p:nvPr/>
        </p:nvSpPr>
        <p:spPr>
          <a:xfrm>
            <a:off x="7074108" y="5212822"/>
            <a:ext cx="1402831" cy="461665"/>
          </a:xfrm>
          <a:prstGeom prst="rect">
            <a:avLst/>
          </a:prstGeom>
          <a:noFill/>
        </p:spPr>
        <p:txBody>
          <a:bodyPr wrap="square" rtlCol="0">
            <a:spAutoFit/>
          </a:bodyPr>
          <a:lstStyle/>
          <a:p>
            <a:r>
              <a:rPr kumimoji="1" lang="en-US" altLang="ja-JP" sz="2400" dirty="0"/>
              <a:t>a</a:t>
            </a:r>
            <a:r>
              <a:rPr kumimoji="1" lang="en-US" altLang="ja-JP" sz="2400" baseline="-25000" dirty="0"/>
              <a:t>i</a:t>
            </a:r>
            <a:r>
              <a:rPr kumimoji="1" lang="ja-JP" altLang="en-US" sz="2400" dirty="0"/>
              <a:t>の</a:t>
            </a:r>
            <a:r>
              <a:rPr lang="en-US" altLang="ja-JP" sz="2400" dirty="0"/>
              <a:t>max</a:t>
            </a:r>
            <a:endParaRPr kumimoji="1" lang="ja-JP" altLang="en-US" sz="2400" dirty="0"/>
          </a:p>
        </p:txBody>
      </p:sp>
      <p:sp>
        <p:nvSpPr>
          <p:cNvPr id="11" name="楕円 10">
            <a:extLst>
              <a:ext uri="{FF2B5EF4-FFF2-40B4-BE49-F238E27FC236}">
                <a16:creationId xmlns:a16="http://schemas.microsoft.com/office/drawing/2014/main" id="{B578EF58-93B7-402A-9838-382C6855201D}"/>
              </a:ext>
            </a:extLst>
          </p:cNvPr>
          <p:cNvSpPr/>
          <p:nvPr/>
        </p:nvSpPr>
        <p:spPr>
          <a:xfrm>
            <a:off x="4880547" y="4785613"/>
            <a:ext cx="254833" cy="2623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B0B2D68-F812-4AC9-993B-375300E9135A}"/>
              </a:ext>
            </a:extLst>
          </p:cNvPr>
          <p:cNvSpPr/>
          <p:nvPr/>
        </p:nvSpPr>
        <p:spPr>
          <a:xfrm>
            <a:off x="5431434" y="4778113"/>
            <a:ext cx="254833" cy="2623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81888BD0-85A5-467E-89B0-1885E6730993}"/>
              </a:ext>
            </a:extLst>
          </p:cNvPr>
          <p:cNvSpPr/>
          <p:nvPr/>
        </p:nvSpPr>
        <p:spPr>
          <a:xfrm>
            <a:off x="5816808" y="4778113"/>
            <a:ext cx="254833" cy="2623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72DDD377-38A2-4A95-B7ED-58DFC0882727}"/>
              </a:ext>
            </a:extLst>
          </p:cNvPr>
          <p:cNvSpPr/>
          <p:nvPr/>
        </p:nvSpPr>
        <p:spPr>
          <a:xfrm>
            <a:off x="6698417" y="4781868"/>
            <a:ext cx="254833" cy="2623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110CC3F-92B0-4561-8243-2D5181F0BF5E}"/>
              </a:ext>
            </a:extLst>
          </p:cNvPr>
          <p:cNvSpPr txBox="1"/>
          <p:nvPr/>
        </p:nvSpPr>
        <p:spPr>
          <a:xfrm>
            <a:off x="1828176" y="5828135"/>
            <a:ext cx="5359606"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000" dirty="0"/>
              <a:t>X</a:t>
            </a:r>
            <a:r>
              <a:rPr lang="ja-JP" altLang="en-US" sz="2000" dirty="0"/>
              <a:t>を</a:t>
            </a:r>
            <a:r>
              <a:rPr lang="en-US" altLang="ja-JP" sz="2000" dirty="0"/>
              <a:t>a</a:t>
            </a:r>
            <a:r>
              <a:rPr lang="en-US" altLang="ja-JP" sz="2000" baseline="-25000" dirty="0"/>
              <a:t>i</a:t>
            </a:r>
            <a:r>
              <a:rPr lang="ja-JP" altLang="en-US" sz="2000" dirty="0"/>
              <a:t>の範囲外に持っていくとすべての</a:t>
            </a:r>
            <a:r>
              <a:rPr lang="en-US" altLang="ja-JP" sz="2000" dirty="0"/>
              <a:t>a</a:t>
            </a:r>
            <a:r>
              <a:rPr lang="en-US" altLang="ja-JP" sz="2000" baseline="-25000" dirty="0"/>
              <a:t>i</a:t>
            </a:r>
            <a:r>
              <a:rPr lang="ja-JP" altLang="en-US" sz="2000" dirty="0"/>
              <a:t>に対して差が離れているので</a:t>
            </a:r>
            <a:r>
              <a:rPr lang="en-US" altLang="ja-JP" sz="2000" dirty="0"/>
              <a:t>,</a:t>
            </a:r>
            <a:r>
              <a:rPr lang="ja-JP" altLang="en-US" sz="2000" dirty="0"/>
              <a:t>明らかに損</a:t>
            </a:r>
            <a:endParaRPr kumimoji="1" lang="en-US" altLang="ja-JP" sz="2000" dirty="0"/>
          </a:p>
        </p:txBody>
      </p:sp>
      <p:cxnSp>
        <p:nvCxnSpPr>
          <p:cNvPr id="17" name="直線矢印コネクタ 16">
            <a:extLst>
              <a:ext uri="{FF2B5EF4-FFF2-40B4-BE49-F238E27FC236}">
                <a16:creationId xmlns:a16="http://schemas.microsoft.com/office/drawing/2014/main" id="{CE69467E-8FA1-4536-860B-E88FE7FF4E27}"/>
              </a:ext>
            </a:extLst>
          </p:cNvPr>
          <p:cNvCxnSpPr>
            <a:cxnSpLocks/>
          </p:cNvCxnSpPr>
          <p:nvPr/>
        </p:nvCxnSpPr>
        <p:spPr>
          <a:xfrm flipH="1" flipV="1">
            <a:off x="2413417" y="5025441"/>
            <a:ext cx="1" cy="7914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815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FFE21D-CE6B-4006-B80D-2DE69B970BA9}"/>
              </a:ext>
            </a:extLst>
          </p:cNvPr>
          <p:cNvSpPr/>
          <p:nvPr/>
        </p:nvSpPr>
        <p:spPr>
          <a:xfrm>
            <a:off x="469693" y="1443841"/>
            <a:ext cx="6096000" cy="3970318"/>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&lt;vector&gt;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#define LLINF </a:t>
            </a:r>
            <a:r>
              <a:rPr lang="en-US" altLang="ja-JP" dirty="0">
                <a:solidFill>
                  <a:srgbClr val="09885A"/>
                </a:solidFill>
                <a:latin typeface="Consolas" panose="020B0609020204030204" pitchFamily="49" charset="0"/>
              </a:rPr>
              <a:t>110000000000000000</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pPr lvl="1"/>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N;</a:t>
            </a:r>
          </a:p>
          <a:p>
            <a:pPr lvl="1"/>
            <a:r>
              <a:rPr lang="en-US" altLang="ja-JP" dirty="0">
                <a:solidFill>
                  <a:srgbClr val="000000"/>
                </a:solidFill>
                <a:latin typeface="Consolas" panose="020B0609020204030204" pitchFamily="49" charset="0"/>
              </a:rPr>
              <a:t>vector&lt;</a:t>
            </a:r>
            <a:r>
              <a:rPr lang="en-US" altLang="ja-JP" dirty="0">
                <a:solidFill>
                  <a:srgbClr val="0000FF"/>
                </a:solidFill>
                <a:latin typeface="Consolas" panose="020B0609020204030204" pitchFamily="49" charset="0"/>
              </a:rPr>
              <a:t>long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long</a:t>
            </a:r>
            <a:r>
              <a:rPr lang="en-US" altLang="ja-JP" dirty="0">
                <a:solidFill>
                  <a:srgbClr val="000000"/>
                </a:solidFill>
                <a:latin typeface="Consolas" panose="020B0609020204030204" pitchFamily="49" charset="0"/>
              </a:rPr>
              <a:t>&gt; A(N);</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A[</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085ECFCD-5940-465B-A09E-3FE767B5E41C}"/>
              </a:ext>
            </a:extLst>
          </p:cNvPr>
          <p:cNvSpPr/>
          <p:nvPr/>
        </p:nvSpPr>
        <p:spPr>
          <a:xfrm>
            <a:off x="6096000" y="1720840"/>
            <a:ext cx="6096000" cy="3416320"/>
          </a:xfrm>
          <a:prstGeom prst="rect">
            <a:avLst/>
          </a:prstGeom>
        </p:spPr>
        <p:txBody>
          <a:bodyPr>
            <a:spAutoFit/>
          </a:bodyPr>
          <a:lstStyle/>
          <a:p>
            <a:pPr lvl="1"/>
            <a:r>
              <a:rPr lang="en-US" altLang="ja-JP" dirty="0">
                <a:solidFill>
                  <a:srgbClr val="0000FF"/>
                </a:solidFill>
                <a:latin typeface="Consolas" panose="020B0609020204030204" pitchFamily="49" charset="0"/>
              </a:rPr>
              <a:t>long</a:t>
            </a:r>
            <a:r>
              <a:rPr lang="en-US" altLang="ja-JP" dirty="0">
                <a:solidFill>
                  <a:srgbClr val="000000"/>
                </a:solidFill>
                <a:latin typeface="Consolas" panose="020B0609020204030204" pitchFamily="49" charset="0"/>
              </a:rPr>
              <a:t> </a:t>
            </a:r>
            <a:r>
              <a:rPr lang="en-US" altLang="ja-JP" dirty="0" err="1">
                <a:solidFill>
                  <a:srgbClr val="0000FF"/>
                </a:solidFill>
                <a:latin typeface="Consolas" panose="020B0609020204030204" pitchFamily="49" charset="0"/>
              </a:rPr>
              <a:t>long</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LLINF;</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X = -</a:t>
            </a:r>
            <a:r>
              <a:rPr lang="en-US" altLang="ja-JP" dirty="0">
                <a:solidFill>
                  <a:srgbClr val="09885A"/>
                </a:solidFill>
                <a:latin typeface="Consolas" panose="020B0609020204030204" pitchFamily="49" charset="0"/>
              </a:rPr>
              <a:t>100</a:t>
            </a:r>
            <a:r>
              <a:rPr lang="en-US" altLang="ja-JP" dirty="0">
                <a:solidFill>
                  <a:srgbClr val="000000"/>
                </a:solidFill>
                <a:latin typeface="Consolas" panose="020B0609020204030204" pitchFamily="49" charset="0"/>
              </a:rPr>
              <a:t>; X &lt;= </a:t>
            </a:r>
            <a:r>
              <a:rPr lang="en-US" altLang="ja-JP" dirty="0">
                <a:solidFill>
                  <a:srgbClr val="09885A"/>
                </a:solidFill>
                <a:latin typeface="Consolas" panose="020B0609020204030204" pitchFamily="49" charset="0"/>
              </a:rPr>
              <a:t>100</a:t>
            </a:r>
            <a:r>
              <a:rPr lang="en-US" altLang="ja-JP" dirty="0">
                <a:solidFill>
                  <a:srgbClr val="000000"/>
                </a:solidFill>
                <a:latin typeface="Consolas" panose="020B0609020204030204" pitchFamily="49" charset="0"/>
              </a:rPr>
              <a:t>; X++) {</a:t>
            </a:r>
          </a:p>
          <a:p>
            <a:pPr lvl="2"/>
            <a:r>
              <a:rPr lang="en-US" altLang="ja-JP" dirty="0">
                <a:solidFill>
                  <a:srgbClr val="0000FF"/>
                </a:solidFill>
                <a:latin typeface="Consolas" panose="020B0609020204030204" pitchFamily="49" charset="0"/>
              </a:rPr>
              <a:t>long</a:t>
            </a:r>
            <a:r>
              <a:rPr lang="en-US" altLang="ja-JP" dirty="0">
                <a:solidFill>
                  <a:srgbClr val="000000"/>
                </a:solidFill>
                <a:latin typeface="Consolas" panose="020B0609020204030204" pitchFamily="49" charset="0"/>
              </a:rPr>
              <a:t> </a:t>
            </a:r>
            <a:r>
              <a:rPr lang="en-US" altLang="ja-JP" dirty="0" err="1">
                <a:solidFill>
                  <a:srgbClr val="0000FF"/>
                </a:solidFill>
                <a:latin typeface="Consolas" panose="020B0609020204030204" pitchFamily="49" charset="0"/>
              </a:rPr>
              <a:t>long</a:t>
            </a:r>
            <a:r>
              <a:rPr lang="en-US" altLang="ja-JP" dirty="0">
                <a:solidFill>
                  <a:srgbClr val="000000"/>
                </a:solidFill>
                <a:latin typeface="Consolas" panose="020B0609020204030204" pitchFamily="49" charset="0"/>
              </a:rPr>
              <a:t> ret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3"/>
            <a:r>
              <a:rPr lang="en-US" altLang="ja-JP" dirty="0">
                <a:solidFill>
                  <a:srgbClr val="000000"/>
                </a:solidFill>
                <a:latin typeface="Consolas" panose="020B0609020204030204" pitchFamily="49" charset="0"/>
              </a:rPr>
              <a:t>ret += (A[</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X)*(A[</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X);</a:t>
            </a:r>
          </a:p>
          <a:p>
            <a:pPr lvl="2"/>
            <a:r>
              <a:rPr lang="en-US" altLang="ja-JP" dirty="0">
                <a:solidFill>
                  <a:srgbClr val="000000"/>
                </a:solidFill>
                <a:latin typeface="Consolas" panose="020B0609020204030204" pitchFamily="49" charset="0"/>
              </a:rPr>
              <a:t>}</a:t>
            </a:r>
          </a:p>
          <a:p>
            <a:pPr lvl="2"/>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min(ret,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3310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3F477-061E-481D-A794-FC1B317BB171}"/>
              </a:ext>
            </a:extLst>
          </p:cNvPr>
          <p:cNvSpPr>
            <a:spLocks noGrp="1"/>
          </p:cNvSpPr>
          <p:nvPr>
            <p:ph type="title"/>
          </p:nvPr>
        </p:nvSpPr>
        <p:spPr/>
        <p:txBody>
          <a:bodyPr/>
          <a:lstStyle/>
          <a:p>
            <a:r>
              <a:rPr kumimoji="1" lang="en-US" altLang="ja-JP" dirty="0"/>
              <a:t>ABC051 B</a:t>
            </a:r>
            <a:endParaRPr kumimoji="1" lang="ja-JP" altLang="en-US" dirty="0"/>
          </a:p>
        </p:txBody>
      </p:sp>
      <p:sp>
        <p:nvSpPr>
          <p:cNvPr id="3" name="コンテンツ プレースホルダー 2">
            <a:extLst>
              <a:ext uri="{FF2B5EF4-FFF2-40B4-BE49-F238E27FC236}">
                <a16:creationId xmlns:a16="http://schemas.microsoft.com/office/drawing/2014/main" id="{979CD70E-3CEC-49A1-83BD-4EF026C570FA}"/>
              </a:ext>
            </a:extLst>
          </p:cNvPr>
          <p:cNvSpPr>
            <a:spLocks noGrp="1"/>
          </p:cNvSpPr>
          <p:nvPr>
            <p:ph idx="1"/>
          </p:nvPr>
        </p:nvSpPr>
        <p:spPr/>
        <p:txBody>
          <a:bodyPr/>
          <a:lstStyle/>
          <a:p>
            <a:r>
              <a:rPr kumimoji="1" lang="en-US" altLang="ja-JP" dirty="0"/>
              <a:t>X, Y, Z</a:t>
            </a:r>
            <a:r>
              <a:rPr kumimoji="1" lang="ja-JP" altLang="en-US" dirty="0"/>
              <a:t>で</a:t>
            </a:r>
            <a:r>
              <a:rPr kumimoji="1" lang="en-US" altLang="ja-JP" dirty="0"/>
              <a:t>,</a:t>
            </a:r>
            <a:r>
              <a:rPr kumimoji="1" lang="ja-JP" altLang="en-US" dirty="0"/>
              <a:t>これらはすべて</a:t>
            </a:r>
            <a:r>
              <a:rPr kumimoji="1" lang="en-US" altLang="ja-JP" dirty="0"/>
              <a:t>0</a:t>
            </a:r>
            <a:r>
              <a:rPr kumimoji="1" lang="ja-JP" altLang="en-US" dirty="0"/>
              <a:t>以上</a:t>
            </a:r>
            <a:r>
              <a:rPr kumimoji="1" lang="en-US" altLang="ja-JP" dirty="0"/>
              <a:t>K</a:t>
            </a:r>
            <a:r>
              <a:rPr kumimoji="1" lang="ja-JP" altLang="en-US" dirty="0"/>
              <a:t>以下</a:t>
            </a:r>
            <a:endParaRPr kumimoji="1" lang="en-US" altLang="ja-JP" dirty="0"/>
          </a:p>
          <a:p>
            <a:r>
              <a:rPr lang="en-US" altLang="ja-JP" dirty="0"/>
              <a:t>X + Y + Z = S</a:t>
            </a:r>
            <a:r>
              <a:rPr lang="ja-JP" altLang="en-US" dirty="0"/>
              <a:t>を満たす</a:t>
            </a:r>
            <a:r>
              <a:rPr lang="en-US" altLang="ja-JP" dirty="0"/>
              <a:t>X, Y, Z</a:t>
            </a:r>
            <a:r>
              <a:rPr lang="ja-JP" altLang="en-US" dirty="0"/>
              <a:t>の割り当て方を求める</a:t>
            </a:r>
            <a:endParaRPr kumimoji="1" lang="ja-JP" altLang="en-US" dirty="0"/>
          </a:p>
        </p:txBody>
      </p:sp>
    </p:spTree>
    <p:extLst>
      <p:ext uri="{BB962C8B-B14F-4D97-AF65-F5344CB8AC3E}">
        <p14:creationId xmlns:p14="http://schemas.microsoft.com/office/powerpoint/2010/main" val="384723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12342-577F-415A-B006-B4D84F3A8B3D}"/>
              </a:ext>
            </a:extLst>
          </p:cNvPr>
          <p:cNvSpPr>
            <a:spLocks noGrp="1"/>
          </p:cNvSpPr>
          <p:nvPr>
            <p:ph type="title"/>
          </p:nvPr>
        </p:nvSpPr>
        <p:spPr/>
        <p:txBody>
          <a:bodyPr/>
          <a:lstStyle/>
          <a:p>
            <a:r>
              <a:rPr kumimoji="1" lang="en-US" altLang="ja-JP" dirty="0"/>
              <a:t>ABC051 B</a:t>
            </a:r>
            <a:endParaRPr kumimoji="1" lang="ja-JP" altLang="en-US" dirty="0"/>
          </a:p>
        </p:txBody>
      </p:sp>
      <p:sp>
        <p:nvSpPr>
          <p:cNvPr id="3" name="コンテンツ プレースホルダー 2">
            <a:extLst>
              <a:ext uri="{FF2B5EF4-FFF2-40B4-BE49-F238E27FC236}">
                <a16:creationId xmlns:a16="http://schemas.microsoft.com/office/drawing/2014/main" id="{2E221D48-B54D-49FF-BED9-D1FCEDEC74E7}"/>
              </a:ext>
            </a:extLst>
          </p:cNvPr>
          <p:cNvSpPr>
            <a:spLocks noGrp="1"/>
          </p:cNvSpPr>
          <p:nvPr>
            <p:ph idx="1"/>
          </p:nvPr>
        </p:nvSpPr>
        <p:spPr/>
        <p:txBody>
          <a:bodyPr/>
          <a:lstStyle/>
          <a:p>
            <a:r>
              <a:rPr kumimoji="1" lang="ja-JP" altLang="en-US" dirty="0"/>
              <a:t>全探索を考える</a:t>
            </a:r>
            <a:r>
              <a:rPr kumimoji="1" lang="en-US" altLang="ja-JP" dirty="0"/>
              <a:t>.</a:t>
            </a:r>
          </a:p>
          <a:p>
            <a:r>
              <a:rPr lang="en-US" altLang="ja-JP" dirty="0" err="1"/>
              <a:t>Otoshidama</a:t>
            </a:r>
            <a:r>
              <a:rPr lang="en-US" altLang="ja-JP" dirty="0"/>
              <a:t>(ABC085 C)</a:t>
            </a:r>
            <a:r>
              <a:rPr lang="ja-JP" altLang="en-US" dirty="0"/>
              <a:t>でやった時と同じ方法で</a:t>
            </a:r>
            <a:r>
              <a:rPr lang="en-US" altLang="ja-JP" dirty="0"/>
              <a:t>,</a:t>
            </a:r>
            <a:r>
              <a:rPr lang="ja-JP" altLang="en-US" dirty="0"/>
              <a:t>三重ループから二重ループに計算量を落とせる</a:t>
            </a:r>
            <a:r>
              <a:rPr lang="en-US" altLang="ja-JP" dirty="0"/>
              <a:t>.</a:t>
            </a:r>
          </a:p>
          <a:p>
            <a:pPr>
              <a:buFont typeface="Wingdings" panose="05000000000000000000" pitchFamily="2" charset="2"/>
              <a:buChar char="Ø"/>
            </a:pPr>
            <a:r>
              <a:rPr kumimoji="1" lang="en-US" altLang="ja-JP" dirty="0"/>
              <a:t>X + Y + Z = S </a:t>
            </a:r>
            <a:r>
              <a:rPr kumimoji="1" lang="ja-JP" altLang="en-US" dirty="0"/>
              <a:t>→ </a:t>
            </a:r>
            <a:r>
              <a:rPr kumimoji="1" lang="en-US" altLang="ja-JP" dirty="0"/>
              <a:t>Z = S – X – Y</a:t>
            </a:r>
          </a:p>
          <a:p>
            <a:r>
              <a:rPr lang="en-US" altLang="ja-JP" dirty="0"/>
              <a:t>X, Y</a:t>
            </a:r>
            <a:r>
              <a:rPr lang="ja-JP" altLang="en-US" dirty="0"/>
              <a:t>について全探索して</a:t>
            </a:r>
            <a:r>
              <a:rPr lang="en-US" altLang="ja-JP" dirty="0"/>
              <a:t>, Z</a:t>
            </a:r>
            <a:r>
              <a:rPr lang="ja-JP" altLang="en-US" dirty="0"/>
              <a:t>が</a:t>
            </a:r>
            <a:r>
              <a:rPr lang="en-US" altLang="ja-JP" dirty="0"/>
              <a:t>0</a:t>
            </a:r>
            <a:r>
              <a:rPr lang="ja-JP" altLang="en-US" dirty="0"/>
              <a:t>以上</a:t>
            </a:r>
            <a:r>
              <a:rPr lang="en-US" altLang="ja-JP" dirty="0"/>
              <a:t>K</a:t>
            </a:r>
            <a:r>
              <a:rPr lang="ja-JP" altLang="en-US" dirty="0"/>
              <a:t>以下かどうかを判定</a:t>
            </a:r>
            <a:endParaRPr kumimoji="1" lang="ja-JP" altLang="en-US" dirty="0"/>
          </a:p>
        </p:txBody>
      </p:sp>
    </p:spTree>
    <p:extLst>
      <p:ext uri="{BB962C8B-B14F-4D97-AF65-F5344CB8AC3E}">
        <p14:creationId xmlns:p14="http://schemas.microsoft.com/office/powerpoint/2010/main" val="109203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BBB5737-C103-409B-B31D-7FAA2AD919B2}"/>
              </a:ext>
            </a:extLst>
          </p:cNvPr>
          <p:cNvSpPr/>
          <p:nvPr/>
        </p:nvSpPr>
        <p:spPr>
          <a:xfrm>
            <a:off x="1189220" y="1166842"/>
            <a:ext cx="6096000" cy="4524315"/>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 {</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K, S;</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X, Y, Z;</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 %d"</a:t>
            </a:r>
            <a:r>
              <a:rPr lang="en-US" altLang="ja-JP" dirty="0">
                <a:solidFill>
                  <a:srgbClr val="000000"/>
                </a:solidFill>
                <a:latin typeface="Consolas" panose="020B0609020204030204" pitchFamily="49" charset="0"/>
              </a:rPr>
              <a:t>, &amp;K, &amp;S);</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(X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X &lt;= K; X++) {</a:t>
            </a:r>
          </a:p>
          <a:p>
            <a:pPr lvl="2"/>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(Y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Y &lt;= K; Y++) {</a:t>
            </a:r>
          </a:p>
          <a:p>
            <a:pPr lvl="3"/>
            <a:r>
              <a:rPr lang="en-US" altLang="ja-JP" dirty="0">
                <a:solidFill>
                  <a:srgbClr val="000000"/>
                </a:solidFill>
                <a:latin typeface="Consolas" panose="020B0609020204030204" pitchFamily="49" charset="0"/>
              </a:rPr>
              <a:t>Z = S - X - Y;</a:t>
            </a:r>
          </a:p>
          <a:p>
            <a:pPr lvl="3"/>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&lt;= Z &amp;&amp; Z &lt;= K)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4969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75778-6CB3-4D75-B276-C176B7CF017A}"/>
              </a:ext>
            </a:extLst>
          </p:cNvPr>
          <p:cNvSpPr>
            <a:spLocks noGrp="1"/>
          </p:cNvSpPr>
          <p:nvPr>
            <p:ph type="title"/>
          </p:nvPr>
        </p:nvSpPr>
        <p:spPr/>
        <p:txBody>
          <a:bodyPr/>
          <a:lstStyle/>
          <a:p>
            <a:r>
              <a:rPr kumimoji="1" lang="ja-JP" altLang="en-US" dirty="0"/>
              <a:t>演習</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4F215A4-1C59-4CC2-8499-5242BBF73CCF}"/>
              </a:ext>
            </a:extLst>
          </p:cNvPr>
          <p:cNvSpPr>
            <a:spLocks noGrp="1"/>
          </p:cNvSpPr>
          <p:nvPr>
            <p:ph idx="1"/>
          </p:nvPr>
        </p:nvSpPr>
        <p:spPr/>
        <p:txBody>
          <a:bodyPr/>
          <a:lstStyle/>
          <a:p>
            <a:r>
              <a:rPr kumimoji="1" lang="en-US" altLang="ja-JP"/>
              <a:t>AOJ0033</a:t>
            </a:r>
            <a:endParaRPr kumimoji="1" lang="ja-JP" altLang="en-US"/>
          </a:p>
        </p:txBody>
      </p:sp>
    </p:spTree>
    <p:extLst>
      <p:ext uri="{BB962C8B-B14F-4D97-AF65-F5344CB8AC3E}">
        <p14:creationId xmlns:p14="http://schemas.microsoft.com/office/powerpoint/2010/main" val="18474251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748</Words>
  <Application>Microsoft Office PowerPoint</Application>
  <PresentationFormat>ワイド画面</PresentationFormat>
  <Paragraphs>143</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游ゴシック</vt:lpstr>
      <vt:lpstr>游ゴシック Light</vt:lpstr>
      <vt:lpstr>Arial</vt:lpstr>
      <vt:lpstr>Consolas</vt:lpstr>
      <vt:lpstr>Wingdings</vt:lpstr>
      <vt:lpstr>Office テーマ</vt:lpstr>
      <vt:lpstr>第6回演習 解答</vt:lpstr>
      <vt:lpstr>演習(1)</vt:lpstr>
      <vt:lpstr>ABC043 C</vt:lpstr>
      <vt:lpstr>ABC043 C</vt:lpstr>
      <vt:lpstr>PowerPoint プレゼンテーション</vt:lpstr>
      <vt:lpstr>ABC051 B</vt:lpstr>
      <vt:lpstr>ABC051 B</vt:lpstr>
      <vt:lpstr>PowerPoint プレゼンテーション</vt:lpstr>
      <vt:lpstr>演習(2)</vt:lpstr>
      <vt:lpstr>AOJ0033</vt:lpstr>
      <vt:lpstr>AOJ0033</vt:lpstr>
      <vt:lpstr>PowerPoint プレゼンテーション</vt:lpstr>
      <vt:lpstr>AOJ0033</vt:lpstr>
      <vt:lpstr>AOJ0033</vt:lpstr>
      <vt:lpstr>AOJ0033</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第6回演習 解答</dc:title>
  <dc:creator>r.yamamoto.032</dc:creator>
  <cp:lastModifiedBy>r.yamamoto.032</cp:lastModifiedBy>
  <cp:revision>56</cp:revision>
  <dcterms:created xsi:type="dcterms:W3CDTF">2018-11-06T12:13:05Z</dcterms:created>
  <dcterms:modified xsi:type="dcterms:W3CDTF">2018-11-07T10:55:33Z</dcterms:modified>
</cp:coreProperties>
</file>