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1" r:id="rId17"/>
    <p:sldId id="282" r:id="rId18"/>
    <p:sldId id="289" r:id="rId19"/>
    <p:sldId id="284" r:id="rId20"/>
    <p:sldId id="285" r:id="rId21"/>
    <p:sldId id="286" r:id="rId22"/>
    <p:sldId id="287" r:id="rId23"/>
    <p:sldId id="288" r:id="rId24"/>
    <p:sldId id="316" r:id="rId25"/>
    <p:sldId id="317" r:id="rId26"/>
    <p:sldId id="318" r:id="rId27"/>
    <p:sldId id="260" r:id="rId28"/>
    <p:sldId id="290" r:id="rId29"/>
    <p:sldId id="291" r:id="rId30"/>
    <p:sldId id="292" r:id="rId31"/>
    <p:sldId id="293" r:id="rId32"/>
    <p:sldId id="261" r:id="rId33"/>
    <p:sldId id="262" r:id="rId34"/>
    <p:sldId id="296" r:id="rId35"/>
    <p:sldId id="295" r:id="rId36"/>
    <p:sldId id="297" r:id="rId37"/>
    <p:sldId id="264" r:id="rId38"/>
    <p:sldId id="298" r:id="rId39"/>
    <p:sldId id="299" r:id="rId40"/>
    <p:sldId id="315" r:id="rId41"/>
    <p:sldId id="300" r:id="rId42"/>
    <p:sldId id="301" r:id="rId43"/>
    <p:sldId id="302" r:id="rId44"/>
    <p:sldId id="312" r:id="rId45"/>
    <p:sldId id="313" r:id="rId46"/>
    <p:sldId id="320" r:id="rId47"/>
    <p:sldId id="263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B1E61-8F4B-4010-8DB7-D381DC66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CA687-5EEB-4053-8041-2D1386B6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605365-53B3-4F1D-B2FE-5AE549A9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41101F-9FB2-4A43-8AA3-F838F37F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8A1E5-6871-4205-8619-A5F2847B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A7EBA-CF36-48AA-AF71-619DD164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8FF98E-9BC8-40F6-8539-45759B08A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BEDD9-216F-4BC4-9F99-9201148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C641B-E07A-4745-B68D-EF3FFBC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89165-A914-4F72-84E6-76363908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81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5EA043-129F-4D76-B8B6-EF0A6989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DAFB58-3DF9-46CE-957B-6218105C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C1E4-47A2-4F34-9175-9D7D1A7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A79BF-D466-4D55-B212-2A772FBC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B5C81-0F7F-4385-9EA0-1156307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1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F1EB4-405B-4658-90EA-27C64B43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390DC-496C-480C-A994-8FBB6A15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F599B-FC0F-4205-BFE3-9A310C78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5E180-EBA8-430F-9ED3-FB29236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5E8E1-07A3-4B48-935D-698B2602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6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9EC51-237B-437B-9BAC-DA35E7FF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FEE27-0FF1-4033-90B3-407AC0FB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E9C28-FB16-4306-A210-4ED02608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9E1BC-4E53-49CC-A910-6ABDF994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14C8C-AA7F-46AB-AC41-7B9BEBB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BCE55-4CE9-4444-B340-89D63D20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94094-1BCF-4F72-84B3-87602C06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AD1903-7EB9-4110-95AB-4592A423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E12E04-3277-422A-9CE1-36AE408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A91FD5-4DDD-44FE-B3A2-F11E873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AC329-EACD-47BC-B32D-91B54B25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17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3E037-5D2D-44FD-A7F0-4D0E424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2AE4E-8A83-44B7-98D7-CFC57A3B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32F0FF-6CF2-4A7D-93D8-1DB7C5428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41FEDF-A222-47C5-B48C-0AED37BEB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C71FB3-4A86-4EBE-8E07-AA00145D6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4E6B3E-007D-40D7-84F1-A23A7A9F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66F6F0-9A0D-4AC7-82BD-AE64BB1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17150-A125-445D-ABE6-C028FFA0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31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1A97E-1E9B-47AC-B8B9-EED3D86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32F87-EA16-4004-8FA1-F9A36E7C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D33C28-1632-4C91-B8F2-3F25654F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3FD822-B3AA-46E5-82CB-DD85A94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8CC964-8974-4E6A-8F7F-BCA8FB4C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97C229-CFC9-4FD5-8373-6EB8F937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36D3A7-0FB1-42BC-B9AD-10B2C386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1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BF7C0-42E3-4330-B5B2-77CF9229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FE47C-66D5-4E8B-8A9C-5920D8B6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8CE4EC-FAB8-4C4E-A6AA-B316DDC0C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D1616B-9C6F-4EF6-9C0F-F8212FA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6DA5A-499B-48E8-AEE5-1F7F0D0F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B8493-4BBB-4C54-932C-8BFFEE3A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4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4BF5B-602B-4C2B-B38F-A830DE86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6437FE-3770-417B-BD52-18E7FD5E8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DC15-F436-4E08-A4FE-33B71EAA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CB5DF-F1C8-476F-BA05-DC761CF8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39224F-395D-4575-B6DF-3C04F05C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D6619-88FB-449F-B9A0-429585C8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5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1F8BE4-3FD6-4BA6-AABC-9DA57849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3FFF23-8FAF-44E0-A93C-73C478D0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32842-DAA5-44E8-AE7C-28D0BAD1E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0D04-3FB8-4422-9BEC-901F528819F7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C133B-1734-444D-9658-2075A0E65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A837F-AEF1-4738-9E48-AF0AF1AD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F2DF-C957-46FB-864F-F071EA30D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55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5683E-679F-46DD-9D5B-220A3192E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 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92EA46-5D64-4DC1-B0E7-6BB0BCDA7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2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251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89705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5881890" y="457833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40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8074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5907702" y="411667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32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4038600" y="4097185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822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4038600" y="411667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77663B-7BC3-4A6B-A268-8C0D45B79674}"/>
              </a:ext>
            </a:extLst>
          </p:cNvPr>
          <p:cNvSpPr/>
          <p:nvPr/>
        </p:nvSpPr>
        <p:spPr>
          <a:xfrm>
            <a:off x="5907702" y="365500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03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4038600" y="4121601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77663B-7BC3-4A6B-A268-8C0D45B79674}"/>
              </a:ext>
            </a:extLst>
          </p:cNvPr>
          <p:cNvSpPr/>
          <p:nvPr/>
        </p:nvSpPr>
        <p:spPr>
          <a:xfrm>
            <a:off x="4038599" y="3655005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113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4038600" y="411309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77663B-7BC3-4A6B-A268-8C0D45B79674}"/>
              </a:ext>
            </a:extLst>
          </p:cNvPr>
          <p:cNvSpPr/>
          <p:nvPr/>
        </p:nvSpPr>
        <p:spPr>
          <a:xfrm>
            <a:off x="4038599" y="364784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D6A331-2CB5-4705-B48C-EF408576AD14}"/>
              </a:ext>
            </a:extLst>
          </p:cNvPr>
          <p:cNvSpPr/>
          <p:nvPr/>
        </p:nvSpPr>
        <p:spPr>
          <a:xfrm>
            <a:off x="5907701" y="321015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018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92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92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4039200" y="411309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77663B-7BC3-4A6B-A268-8C0D45B79674}"/>
              </a:ext>
            </a:extLst>
          </p:cNvPr>
          <p:cNvSpPr/>
          <p:nvPr/>
        </p:nvSpPr>
        <p:spPr>
          <a:xfrm>
            <a:off x="4039200" y="364784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D6A331-2CB5-4705-B48C-EF408576AD14}"/>
              </a:ext>
            </a:extLst>
          </p:cNvPr>
          <p:cNvSpPr/>
          <p:nvPr/>
        </p:nvSpPr>
        <p:spPr>
          <a:xfrm>
            <a:off x="6248138" y="318618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latin typeface="Consolas" panose="020B0609020204030204" pitchFamily="49" charset="0"/>
              </a:rPr>
              <a:t>;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752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67092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4038600" y="4094184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77663B-7BC3-4A6B-A268-8C0D45B79674}"/>
              </a:ext>
            </a:extLst>
          </p:cNvPr>
          <p:cNvSpPr/>
          <p:nvPr/>
        </p:nvSpPr>
        <p:spPr>
          <a:xfrm>
            <a:off x="5567865" y="3632519"/>
            <a:ext cx="2393604" cy="4616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82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CEE42-CDE8-4DE1-AA84-EBDF0E61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0EB20-C176-4A1C-96F4-7EF51548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再帰の復習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前期第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再帰の例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スタック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全探索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演習</a:t>
            </a:r>
            <a:r>
              <a:rPr lang="en-US" altLang="ja-JP" dirty="0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深さ優先探索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12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4038600" y="457833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E74360-1922-493F-8307-1841B5882107}"/>
              </a:ext>
            </a:extLst>
          </p:cNvPr>
          <p:cNvSpPr/>
          <p:nvPr/>
        </p:nvSpPr>
        <p:spPr>
          <a:xfrm>
            <a:off x="5567865" y="4116670"/>
            <a:ext cx="2393604" cy="4616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548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38862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76116-AD1E-4CA8-8587-0F5D86A9AFD7}"/>
              </a:ext>
            </a:extLst>
          </p:cNvPr>
          <p:cNvSpPr/>
          <p:nvPr/>
        </p:nvSpPr>
        <p:spPr>
          <a:xfrm>
            <a:off x="5531196" y="4578335"/>
            <a:ext cx="2393604" cy="4616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55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038600" y="5040000"/>
            <a:ext cx="4114800" cy="4616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417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5551545" y="5040000"/>
            <a:ext cx="1088910" cy="4616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200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3C9FA-5DF0-4B95-9A52-34FA9FF1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足し算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0939A-52BA-47A4-B7CD-A1D7EB2D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208"/>
          </a:xfrm>
        </p:spPr>
        <p:txBody>
          <a:bodyPr/>
          <a:lstStyle/>
          <a:p>
            <a:r>
              <a:rPr kumimoji="1" lang="en-US" altLang="ja-JP" dirty="0"/>
              <a:t>a + b = (a + 1) + (b – 1)</a:t>
            </a:r>
            <a:r>
              <a:rPr kumimoji="1" lang="ja-JP" altLang="en-US" dirty="0"/>
              <a:t>であることを利用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EAC356-9EDA-402E-9EC2-71C666855A3F}"/>
              </a:ext>
            </a:extLst>
          </p:cNvPr>
          <p:cNvSpPr/>
          <p:nvPr/>
        </p:nvSpPr>
        <p:spPr>
          <a:xfrm>
            <a:off x="1957465" y="2848157"/>
            <a:ext cx="82770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インクリメント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デクリメントのみ許される</a:t>
            </a:r>
            <a:endParaRPr lang="ja-JP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このとき足し算は次のように定義できる</a:t>
            </a:r>
            <a:r>
              <a:rPr lang="en-US" altLang="ja-JP" sz="28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ja-JP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(b ==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add(++a, --b);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5FA65-329A-4929-A299-A7A7B9FD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組み合わせ計算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668EE7-5D83-497F-AC04-95FB5779F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118739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</m:oMath>
                </a14:m>
                <a:r>
                  <a:rPr kumimoji="1" lang="ja-JP" altLang="en-US" dirty="0"/>
                  <a:t>の値が求められる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sPre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利用</a:t>
                </a:r>
                <a:r>
                  <a:rPr kumimoji="1" lang="en-US" altLang="ja-JP" dirty="0"/>
                  <a:t>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668EE7-5D83-497F-AC04-95FB5779F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1187398"/>
              </a:xfrm>
              <a:blipFill>
                <a:blip r:embed="rId2"/>
                <a:stretch>
                  <a:fillRect t="-5128" b="-41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D9CB93-F44C-4533-82DE-E48BCE8D9E33}"/>
              </a:ext>
            </a:extLst>
          </p:cNvPr>
          <p:cNvSpPr/>
          <p:nvPr/>
        </p:nvSpPr>
        <p:spPr>
          <a:xfrm>
            <a:off x="1138628" y="3166698"/>
            <a:ext cx="9914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pascal(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j)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不正な入力</a:t>
            </a:r>
            <a:endParaRPr lang="ja-JP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j &lt;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j &gt;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j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j ==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pascal(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j) + pascal(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j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6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5E66E-3F72-4054-82CC-C2556213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3735A-3187-413E-B322-84C3320D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指数計算と組み合わせ計算には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もっと高速に計算する方法があります</a:t>
            </a:r>
            <a:endParaRPr kumimoji="1" lang="en-US" altLang="ja-JP" dirty="0"/>
          </a:p>
          <a:p>
            <a:r>
              <a:rPr kumimoji="1" lang="ja-JP" altLang="en-US" dirty="0"/>
              <a:t>気になる人は「繰り返し二乗法」でググって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講習でもそのうちやります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71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0B7C-D9FC-4F2E-B3F6-482AB5D4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スタック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AAB99-1AC3-4AA6-A097-31E4EBA4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皿</a:t>
            </a:r>
            <a:endParaRPr kumimoji="1" lang="en-US" altLang="ja-JP" dirty="0"/>
          </a:p>
          <a:p>
            <a:r>
              <a:rPr kumimoji="1" lang="ja-JP" altLang="en-US" dirty="0"/>
              <a:t>後入れ先出し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後に入れたものを先に出す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のデータ構造</a:t>
            </a: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2BDE7EC8-D9FD-4120-8987-546691E3A417}"/>
              </a:ext>
            </a:extLst>
          </p:cNvPr>
          <p:cNvSpPr/>
          <p:nvPr/>
        </p:nvSpPr>
        <p:spPr>
          <a:xfrm>
            <a:off x="4081755" y="5974674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AD4997E-EB26-4948-A37E-C8007E5B26C4}"/>
              </a:ext>
            </a:extLst>
          </p:cNvPr>
          <p:cNvSpPr/>
          <p:nvPr/>
        </p:nvSpPr>
        <p:spPr>
          <a:xfrm>
            <a:off x="4081754" y="5715573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02515CD4-3208-419F-9D25-BB4D7FE78308}"/>
              </a:ext>
            </a:extLst>
          </p:cNvPr>
          <p:cNvSpPr/>
          <p:nvPr/>
        </p:nvSpPr>
        <p:spPr>
          <a:xfrm>
            <a:off x="4081754" y="5465008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44B10A0E-9870-4FD7-8B8C-DF70B70A3D3F}"/>
              </a:ext>
            </a:extLst>
          </p:cNvPr>
          <p:cNvSpPr/>
          <p:nvPr/>
        </p:nvSpPr>
        <p:spPr>
          <a:xfrm>
            <a:off x="4081754" y="5214443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E7A5CCF3-25A4-48FD-AFD3-61D6648054D1}"/>
              </a:ext>
            </a:extLst>
          </p:cNvPr>
          <p:cNvSpPr/>
          <p:nvPr/>
        </p:nvSpPr>
        <p:spPr>
          <a:xfrm>
            <a:off x="4081753" y="4955342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1B5A69E8-79A8-43E5-BB90-9111F8F38D6D}"/>
              </a:ext>
            </a:extLst>
          </p:cNvPr>
          <p:cNvSpPr/>
          <p:nvPr/>
        </p:nvSpPr>
        <p:spPr>
          <a:xfrm>
            <a:off x="4081753" y="4704777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C0D3508B-E70C-4208-8FBA-5BBEA894DF15}"/>
              </a:ext>
            </a:extLst>
          </p:cNvPr>
          <p:cNvSpPr/>
          <p:nvPr/>
        </p:nvSpPr>
        <p:spPr>
          <a:xfrm rot="790122">
            <a:off x="7994378" y="3864207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CFE5E6F5-2C98-4B9F-8E44-B366D348F018}"/>
              </a:ext>
            </a:extLst>
          </p:cNvPr>
          <p:cNvSpPr/>
          <p:nvPr/>
        </p:nvSpPr>
        <p:spPr>
          <a:xfrm rot="20809878" flipH="1">
            <a:off x="292684" y="3851499"/>
            <a:ext cx="3904937" cy="518202"/>
          </a:xfrm>
          <a:prstGeom prst="can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カーブ 14">
            <a:extLst>
              <a:ext uri="{FF2B5EF4-FFF2-40B4-BE49-F238E27FC236}">
                <a16:creationId xmlns:a16="http://schemas.microsoft.com/office/drawing/2014/main" id="{2D4BC83A-A291-4A7A-A5CD-87C87D8EFB50}"/>
              </a:ext>
            </a:extLst>
          </p:cNvPr>
          <p:cNvSpPr/>
          <p:nvPr/>
        </p:nvSpPr>
        <p:spPr>
          <a:xfrm rot="1270298">
            <a:off x="2995899" y="3066864"/>
            <a:ext cx="2522266" cy="92189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カーブ 15">
            <a:extLst>
              <a:ext uri="{FF2B5EF4-FFF2-40B4-BE49-F238E27FC236}">
                <a16:creationId xmlns:a16="http://schemas.microsoft.com/office/drawing/2014/main" id="{159FD408-DCEC-4A2D-9780-C07D7B387524}"/>
              </a:ext>
            </a:extLst>
          </p:cNvPr>
          <p:cNvSpPr/>
          <p:nvPr/>
        </p:nvSpPr>
        <p:spPr>
          <a:xfrm rot="20700000">
            <a:off x="6414731" y="3096336"/>
            <a:ext cx="2522266" cy="92189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2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0B7C-D9FC-4F2E-B3F6-482AB5D4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スタック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AAB99-1AC3-4AA6-A097-31E4EBA4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皿</a:t>
            </a:r>
            <a:endParaRPr kumimoji="1" lang="en-US" altLang="ja-JP" dirty="0"/>
          </a:p>
          <a:p>
            <a:r>
              <a:rPr kumimoji="1" lang="ja-JP" altLang="en-US" dirty="0"/>
              <a:t>後入れ先出し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後に入れたものを先に出す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のデータ構造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56C979-70F8-43B0-93C6-36425D94B819}"/>
              </a:ext>
            </a:extLst>
          </p:cNvPr>
          <p:cNvSpPr/>
          <p:nvPr/>
        </p:nvSpPr>
        <p:spPr>
          <a:xfrm>
            <a:off x="5383030" y="3429000"/>
            <a:ext cx="1311639" cy="33147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2D68592-32F8-4466-9891-031C9757B1F1}"/>
              </a:ext>
            </a:extLst>
          </p:cNvPr>
          <p:cNvSpPr/>
          <p:nvPr/>
        </p:nvSpPr>
        <p:spPr>
          <a:xfrm>
            <a:off x="5403057" y="2894337"/>
            <a:ext cx="1271588" cy="11617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CF981B7-2B04-4D6D-ACE0-7433EAEDA323}"/>
              </a:ext>
            </a:extLst>
          </p:cNvPr>
          <p:cNvSpPr/>
          <p:nvPr/>
        </p:nvSpPr>
        <p:spPr>
          <a:xfrm>
            <a:off x="5573711" y="5813424"/>
            <a:ext cx="930276" cy="930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9F5A0F3-792E-4F0A-B719-8016399C79F5}"/>
              </a:ext>
            </a:extLst>
          </p:cNvPr>
          <p:cNvSpPr/>
          <p:nvPr/>
        </p:nvSpPr>
        <p:spPr>
          <a:xfrm>
            <a:off x="5573711" y="4883148"/>
            <a:ext cx="930276" cy="930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28</a:t>
            </a:r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32544B1-DB52-4816-BF5B-679BF52D1DF9}"/>
              </a:ext>
            </a:extLst>
          </p:cNvPr>
          <p:cNvSpPr/>
          <p:nvPr/>
        </p:nvSpPr>
        <p:spPr>
          <a:xfrm>
            <a:off x="5573711" y="3936933"/>
            <a:ext cx="930276" cy="930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19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95B57A9-E5FD-4094-9A59-8BF95606A16D}"/>
              </a:ext>
            </a:extLst>
          </p:cNvPr>
          <p:cNvSpPr/>
          <p:nvPr/>
        </p:nvSpPr>
        <p:spPr>
          <a:xfrm>
            <a:off x="3473647" y="3183756"/>
            <a:ext cx="930276" cy="930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ACB0820-D2CF-410E-89E4-D34C816E51CC}"/>
              </a:ext>
            </a:extLst>
          </p:cNvPr>
          <p:cNvSpPr/>
          <p:nvPr/>
        </p:nvSpPr>
        <p:spPr>
          <a:xfrm>
            <a:off x="7693803" y="3183756"/>
            <a:ext cx="930276" cy="930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22" name="矢印: 下カーブ 21">
            <a:extLst>
              <a:ext uri="{FF2B5EF4-FFF2-40B4-BE49-F238E27FC236}">
                <a16:creationId xmlns:a16="http://schemas.microsoft.com/office/drawing/2014/main" id="{8152A05A-9FA3-45A0-8E41-1790C3EA047F}"/>
              </a:ext>
            </a:extLst>
          </p:cNvPr>
          <p:cNvSpPr/>
          <p:nvPr/>
        </p:nvSpPr>
        <p:spPr>
          <a:xfrm rot="1270298">
            <a:off x="3973827" y="2928574"/>
            <a:ext cx="2250756" cy="61469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下カーブ 22">
            <a:extLst>
              <a:ext uri="{FF2B5EF4-FFF2-40B4-BE49-F238E27FC236}">
                <a16:creationId xmlns:a16="http://schemas.microsoft.com/office/drawing/2014/main" id="{1D07AE34-45A4-4A70-B4F0-8581C00FE366}"/>
              </a:ext>
            </a:extLst>
          </p:cNvPr>
          <p:cNvSpPr/>
          <p:nvPr/>
        </p:nvSpPr>
        <p:spPr>
          <a:xfrm rot="20700000">
            <a:off x="5995869" y="2926716"/>
            <a:ext cx="2250756" cy="61469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0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FD9C5-2A8A-4190-B3D8-5F866EE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スタック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2D844-25C8-42A0-B257-ED7438A7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再帰の仕組みはスタックそのもの</a:t>
            </a:r>
            <a:endParaRPr kumimoji="1" lang="en-US" altLang="ja-JP" dirty="0"/>
          </a:p>
          <a:p>
            <a:r>
              <a:rPr lang="en-US" altLang="ja-JP" dirty="0"/>
              <a:t>std::stack</a:t>
            </a:r>
            <a:r>
              <a:rPr lang="ja-JP" altLang="en-US" dirty="0"/>
              <a:t>というのもあるが</a:t>
            </a:r>
            <a:r>
              <a:rPr lang="en-US" altLang="ja-JP" dirty="0"/>
              <a:t>,</a:t>
            </a:r>
            <a:r>
              <a:rPr lang="ja-JP" altLang="en-US" dirty="0"/>
              <a:t>再帰でまかなえるので実際に使うことは少ない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117872-39C8-4A2B-BDD3-08BC55041986}"/>
              </a:ext>
            </a:extLst>
          </p:cNvPr>
          <p:cNvSpPr txBox="1"/>
          <p:nvPr/>
        </p:nvSpPr>
        <p:spPr>
          <a:xfrm>
            <a:off x="4134566" y="5482210"/>
            <a:ext cx="39228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A750E7-E282-44E3-8553-19E8955725DA}"/>
              </a:ext>
            </a:extLst>
          </p:cNvPr>
          <p:cNvSpPr/>
          <p:nvPr/>
        </p:nvSpPr>
        <p:spPr>
          <a:xfrm>
            <a:off x="4134566" y="502054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8E4AFD-766B-4EA3-8FF6-B27B3E9CEEB7}"/>
              </a:ext>
            </a:extLst>
          </p:cNvPr>
          <p:cNvSpPr/>
          <p:nvPr/>
        </p:nvSpPr>
        <p:spPr>
          <a:xfrm>
            <a:off x="4134566" y="4555300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B1D55A-2D9B-4785-934E-D2334BF326AF}"/>
              </a:ext>
            </a:extLst>
          </p:cNvPr>
          <p:cNvSpPr/>
          <p:nvPr/>
        </p:nvSpPr>
        <p:spPr>
          <a:xfrm>
            <a:off x="4134565" y="4090055"/>
            <a:ext cx="39228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* 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511024-CE56-4343-8C75-5DB0613C3C2D}"/>
              </a:ext>
            </a:extLst>
          </p:cNvPr>
          <p:cNvSpPr/>
          <p:nvPr/>
        </p:nvSpPr>
        <p:spPr>
          <a:xfrm>
            <a:off x="6003667" y="365236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2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B68F3-87D0-45E9-A4CB-046B4DF2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再帰の復習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94722-3EAB-4880-B108-90AA978A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前期第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回を見ましょう</a:t>
            </a:r>
          </a:p>
        </p:txBody>
      </p:sp>
    </p:spTree>
    <p:extLst>
      <p:ext uri="{BB962C8B-B14F-4D97-AF65-F5344CB8AC3E}">
        <p14:creationId xmlns:p14="http://schemas.microsoft.com/office/powerpoint/2010/main" val="286021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B30C5-5CF9-4563-B5C5-7158C214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3C790A-5E86-45CC-BD4A-802939B6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探索問題の基本</a:t>
            </a:r>
            <a:r>
              <a:rPr kumimoji="1" lang="en-US" altLang="ja-JP" dirty="0"/>
              <a:t>. </a:t>
            </a:r>
            <a:r>
              <a:rPr kumimoji="1" lang="ja-JP" altLang="en-US" dirty="0"/>
              <a:t>多くの問題はまずここから考える</a:t>
            </a:r>
            <a:endParaRPr kumimoji="1" lang="en-US" altLang="ja-JP" dirty="0"/>
          </a:p>
          <a:p>
            <a:r>
              <a:rPr kumimoji="1" lang="ja-JP" altLang="en-US" dirty="0"/>
              <a:t>あり得るパターンを全通り試して問題の答えを探すこと</a:t>
            </a:r>
            <a:r>
              <a:rPr kumimoji="1" lang="en-US" altLang="ja-JP" dirty="0"/>
              <a:t>. </a:t>
            </a:r>
          </a:p>
          <a:p>
            <a:r>
              <a:rPr kumimoji="1" lang="ja-JP" altLang="en-US" dirty="0"/>
              <a:t>「何を全探索するのか？」によって計算量が変化する</a:t>
            </a:r>
            <a:r>
              <a:rPr kumimoji="1"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5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BECBD-BB8B-4DCD-94FD-71B231E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ABC085 C </a:t>
            </a:r>
            <a:r>
              <a:rPr lang="en-US" altLang="ja-JP" dirty="0" err="1"/>
              <a:t>Otoshidama</a:t>
            </a:r>
            <a:r>
              <a:rPr lang="en-US" altLang="ja-JP" dirty="0"/>
              <a:t> (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回演習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9C8FD-ADE4-4838-AFAB-B5DD9069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10000</a:t>
            </a:r>
            <a:r>
              <a:rPr lang="ja-JP" altLang="en-US" dirty="0"/>
              <a:t>円札</a:t>
            </a:r>
            <a:r>
              <a:rPr lang="en-US" altLang="ja-JP" dirty="0"/>
              <a:t>,5000</a:t>
            </a:r>
            <a:r>
              <a:rPr lang="ja-JP" altLang="en-US" dirty="0"/>
              <a:t>円札</a:t>
            </a:r>
            <a:r>
              <a:rPr lang="en-US" altLang="ja-JP" dirty="0"/>
              <a:t>,1000</a:t>
            </a:r>
            <a:r>
              <a:rPr lang="ja-JP" altLang="en-US" dirty="0"/>
              <a:t>円札がある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N</a:t>
            </a:r>
            <a:r>
              <a:rPr lang="ja-JP" altLang="en-US" dirty="0"/>
              <a:t>枚で</a:t>
            </a:r>
            <a:r>
              <a:rPr lang="en-US" altLang="ja-JP" dirty="0"/>
              <a:t>Y</a:t>
            </a:r>
            <a:r>
              <a:rPr lang="ja-JP" altLang="en-US" dirty="0"/>
              <a:t>円を作ることができるかを判定する問題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10000,5000,1000</a:t>
            </a:r>
            <a:r>
              <a:rPr lang="ja-JP" altLang="en-US" dirty="0"/>
              <a:t>円札のあり得るパターンを全探索すると</a:t>
            </a:r>
            <a:r>
              <a:rPr lang="en-US" altLang="ja-JP" dirty="0"/>
              <a:t>O(N</a:t>
            </a:r>
            <a:r>
              <a:rPr lang="en-US" altLang="ja-JP" baseline="30000" dirty="0"/>
              <a:t>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札数</a:t>
            </a:r>
            <a:r>
              <a:rPr lang="en-US" altLang="ja-JP" dirty="0"/>
              <a:t>N</a:t>
            </a:r>
            <a:r>
              <a:rPr lang="ja-JP" altLang="en-US" dirty="0"/>
              <a:t>枚という条件から</a:t>
            </a:r>
            <a:r>
              <a:rPr lang="en-US" altLang="ja-JP" dirty="0"/>
              <a:t>,</a:t>
            </a:r>
            <a:r>
              <a:rPr lang="ja-JP" altLang="en-US" dirty="0"/>
              <a:t>実は</a:t>
            </a:r>
            <a:r>
              <a:rPr lang="en-US" altLang="ja-JP" dirty="0"/>
              <a:t>10000,5000</a:t>
            </a:r>
            <a:r>
              <a:rPr lang="ja-JP" altLang="en-US" dirty="0"/>
              <a:t>円札のみの全探索をすればよくて</a:t>
            </a:r>
            <a:r>
              <a:rPr lang="en-US" altLang="ja-JP" dirty="0"/>
              <a:t>,O(N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r>
              <a:rPr lang="ja-JP" altLang="en-US" dirty="0"/>
              <a:t>に計算量を落とせる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このように条件から計算量を落とすことはよくある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055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C8E04-270C-4012-B056-51E922FA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41E75-FCB7-4EBA-9082-7024F9D1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ABC043 C</a:t>
            </a:r>
          </a:p>
          <a:p>
            <a:r>
              <a:rPr lang="en-US" altLang="ja-JP" dirty="0"/>
              <a:t>ABC051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40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07D81-5332-4424-89B4-010B40D1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深さ優先探索</a:t>
            </a:r>
            <a:r>
              <a:rPr kumimoji="1" lang="en-US" altLang="ja-JP" dirty="0"/>
              <a:t>(Depth First Search)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227B3-98D1-4429-8B17-65D6DC15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通称</a:t>
            </a:r>
            <a:r>
              <a:rPr kumimoji="1" lang="en-US" altLang="ja-JP" dirty="0"/>
              <a:t>DFS.</a:t>
            </a:r>
          </a:p>
          <a:p>
            <a:r>
              <a:rPr kumimoji="1" lang="ja-JP" altLang="en-US" dirty="0"/>
              <a:t>グラフ上の全探索の一種</a:t>
            </a:r>
            <a:endParaRPr kumimoji="1" lang="en-US" altLang="ja-JP" dirty="0"/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ある状態からはじめ、遷移できなくなるまで状態を進めていき、遷移できなくなったら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つ前の状態に戻るということを繰り返して解を見つけます</a:t>
            </a:r>
            <a:r>
              <a:rPr kumimoji="1" lang="en-US" altLang="ja-JP" dirty="0"/>
              <a:t>』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プログラミングコンテストチャレンジブック 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版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計算量は</a:t>
            </a:r>
            <a:r>
              <a:rPr lang="en-US" altLang="ja-JP" dirty="0"/>
              <a:t>O(</a:t>
            </a:r>
            <a:r>
              <a:rPr lang="ja-JP" altLang="en-US"/>
              <a:t>状態数</a:t>
            </a:r>
            <a:r>
              <a:rPr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039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781EF0-0EC4-4760-93F5-E2752CAE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02" y="1458448"/>
            <a:ext cx="6996269" cy="4785502"/>
          </a:xfrm>
          <a:prstGeom prst="rect">
            <a:avLst/>
          </a:prstGeom>
        </p:spPr>
      </p:pic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7EFB0E34-9BE9-4C9C-890A-79217D90DC14}"/>
              </a:ext>
            </a:extLst>
          </p:cNvPr>
          <p:cNvSpPr/>
          <p:nvPr/>
        </p:nvSpPr>
        <p:spPr>
          <a:xfrm>
            <a:off x="4340655" y="1139251"/>
            <a:ext cx="3589143" cy="4751883"/>
          </a:xfrm>
          <a:custGeom>
            <a:avLst/>
            <a:gdLst>
              <a:gd name="connsiteX0" fmla="*/ 0 w 3477718"/>
              <a:gd name="connsiteY0" fmla="*/ 5066675 h 5066675"/>
              <a:gd name="connsiteX1" fmla="*/ 3477718 w 3477718"/>
              <a:gd name="connsiteY1" fmla="*/ 0 h 5066675"/>
              <a:gd name="connsiteX0" fmla="*/ 0 w 3477718"/>
              <a:gd name="connsiteY0" fmla="*/ 5066675 h 5066675"/>
              <a:gd name="connsiteX1" fmla="*/ 1108913 w 3477718"/>
              <a:gd name="connsiteY1" fmla="*/ 3245585 h 5066675"/>
              <a:gd name="connsiteX2" fmla="*/ 3477718 w 3477718"/>
              <a:gd name="connsiteY2" fmla="*/ 0 h 5066675"/>
              <a:gd name="connsiteX0" fmla="*/ 0 w 3477718"/>
              <a:gd name="connsiteY0" fmla="*/ 5066675 h 5066675"/>
              <a:gd name="connsiteX1" fmla="*/ 1181799 w 3477718"/>
              <a:gd name="connsiteY1" fmla="*/ 2533338 h 5066675"/>
              <a:gd name="connsiteX2" fmla="*/ 3477718 w 3477718"/>
              <a:gd name="connsiteY2" fmla="*/ 0 h 5066675"/>
              <a:gd name="connsiteX0" fmla="*/ 0 w 3477718"/>
              <a:gd name="connsiteY0" fmla="*/ 5066675 h 5066675"/>
              <a:gd name="connsiteX1" fmla="*/ 515410 w 3477718"/>
              <a:gd name="connsiteY1" fmla="*/ 2978493 h 5066675"/>
              <a:gd name="connsiteX2" fmla="*/ 3477718 w 3477718"/>
              <a:gd name="connsiteY2" fmla="*/ 0 h 5066675"/>
              <a:gd name="connsiteX0" fmla="*/ 0 w 3477718"/>
              <a:gd name="connsiteY0" fmla="*/ 5066675 h 5066675"/>
              <a:gd name="connsiteX1" fmla="*/ 515410 w 3477718"/>
              <a:gd name="connsiteY1" fmla="*/ 2978493 h 5066675"/>
              <a:gd name="connsiteX2" fmla="*/ 3477718 w 3477718"/>
              <a:gd name="connsiteY2" fmla="*/ 0 h 5066675"/>
              <a:gd name="connsiteX0" fmla="*/ 0 w 3477718"/>
              <a:gd name="connsiteY0" fmla="*/ 5066675 h 5066675"/>
              <a:gd name="connsiteX1" fmla="*/ 494586 w 3477718"/>
              <a:gd name="connsiteY1" fmla="*/ 3035149 h 5066675"/>
              <a:gd name="connsiteX2" fmla="*/ 3477718 w 3477718"/>
              <a:gd name="connsiteY2" fmla="*/ 0 h 5066675"/>
              <a:gd name="connsiteX0" fmla="*/ 0 w 3477718"/>
              <a:gd name="connsiteY0" fmla="*/ 5066675 h 5066675"/>
              <a:gd name="connsiteX1" fmla="*/ 494586 w 3477718"/>
              <a:gd name="connsiteY1" fmla="*/ 3035149 h 5066675"/>
              <a:gd name="connsiteX2" fmla="*/ 3477718 w 3477718"/>
              <a:gd name="connsiteY2" fmla="*/ 0 h 5066675"/>
              <a:gd name="connsiteX0" fmla="*/ 0 w 3477718"/>
              <a:gd name="connsiteY0" fmla="*/ 5066675 h 5066675"/>
              <a:gd name="connsiteX1" fmla="*/ 598709 w 3477718"/>
              <a:gd name="connsiteY1" fmla="*/ 3164648 h 5066675"/>
              <a:gd name="connsiteX2" fmla="*/ 3477718 w 3477718"/>
              <a:gd name="connsiteY2" fmla="*/ 0 h 5066675"/>
              <a:gd name="connsiteX0" fmla="*/ 520823 w 2978133"/>
              <a:gd name="connsiteY0" fmla="*/ 5034300 h 5034300"/>
              <a:gd name="connsiteX1" fmla="*/ 99124 w 2978133"/>
              <a:gd name="connsiteY1" fmla="*/ 3164648 h 5034300"/>
              <a:gd name="connsiteX2" fmla="*/ 2978133 w 2978133"/>
              <a:gd name="connsiteY2" fmla="*/ 0 h 5034300"/>
              <a:gd name="connsiteX0" fmla="*/ 626430 w 3083740"/>
              <a:gd name="connsiteY0" fmla="*/ 5034300 h 5034300"/>
              <a:gd name="connsiteX1" fmla="*/ 204731 w 3083740"/>
              <a:gd name="connsiteY1" fmla="*/ 3164648 h 5034300"/>
              <a:gd name="connsiteX2" fmla="*/ 3083740 w 3083740"/>
              <a:gd name="connsiteY2" fmla="*/ 0 h 5034300"/>
              <a:gd name="connsiteX0" fmla="*/ 249181 w 2706491"/>
              <a:gd name="connsiteY0" fmla="*/ 5034300 h 5034300"/>
              <a:gd name="connsiteX1" fmla="*/ 665674 w 2706491"/>
              <a:gd name="connsiteY1" fmla="*/ 2015339 h 5034300"/>
              <a:gd name="connsiteX2" fmla="*/ 2706491 w 2706491"/>
              <a:gd name="connsiteY2" fmla="*/ 0 h 5034300"/>
              <a:gd name="connsiteX0" fmla="*/ 239357 w 2696667"/>
              <a:gd name="connsiteY0" fmla="*/ 5034300 h 5034300"/>
              <a:gd name="connsiteX1" fmla="*/ 702706 w 2696667"/>
              <a:gd name="connsiteY1" fmla="*/ 2080088 h 5034300"/>
              <a:gd name="connsiteX2" fmla="*/ 2696667 w 2696667"/>
              <a:gd name="connsiteY2" fmla="*/ 0 h 5034300"/>
              <a:gd name="connsiteX0" fmla="*/ 292218 w 2749528"/>
              <a:gd name="connsiteY0" fmla="*/ 5034300 h 5034300"/>
              <a:gd name="connsiteX1" fmla="*/ 536908 w 2749528"/>
              <a:gd name="connsiteY1" fmla="*/ 2598086 h 5034300"/>
              <a:gd name="connsiteX2" fmla="*/ 2749528 w 2749528"/>
              <a:gd name="connsiteY2" fmla="*/ 0 h 5034300"/>
              <a:gd name="connsiteX0" fmla="*/ 279258 w 2736568"/>
              <a:gd name="connsiteY0" fmla="*/ 5034300 h 5034300"/>
              <a:gd name="connsiteX1" fmla="*/ 570804 w 2736568"/>
              <a:gd name="connsiteY1" fmla="*/ 2565712 h 5034300"/>
              <a:gd name="connsiteX2" fmla="*/ 2736568 w 2736568"/>
              <a:gd name="connsiteY2" fmla="*/ 0 h 5034300"/>
              <a:gd name="connsiteX0" fmla="*/ 256196 w 2822836"/>
              <a:gd name="connsiteY0" fmla="*/ 4904801 h 4904801"/>
              <a:gd name="connsiteX1" fmla="*/ 657072 w 2822836"/>
              <a:gd name="connsiteY1" fmla="*/ 2565712 h 4904801"/>
              <a:gd name="connsiteX2" fmla="*/ 2822836 w 2822836"/>
              <a:gd name="connsiteY2" fmla="*/ 0 h 4904801"/>
              <a:gd name="connsiteX0" fmla="*/ 336 w 2566976"/>
              <a:gd name="connsiteY0" fmla="*/ 4904801 h 4904801"/>
              <a:gd name="connsiteX1" fmla="*/ 401212 w 2566976"/>
              <a:gd name="connsiteY1" fmla="*/ 2565712 h 4904801"/>
              <a:gd name="connsiteX2" fmla="*/ 2566976 w 2566976"/>
              <a:gd name="connsiteY2" fmla="*/ 0 h 4904801"/>
              <a:gd name="connsiteX0" fmla="*/ 9716 w 2493057"/>
              <a:gd name="connsiteY0" fmla="*/ 5131425 h 5131425"/>
              <a:gd name="connsiteX1" fmla="*/ 327293 w 2493057"/>
              <a:gd name="connsiteY1" fmla="*/ 2565712 h 5131425"/>
              <a:gd name="connsiteX2" fmla="*/ 2493057 w 2493057"/>
              <a:gd name="connsiteY2" fmla="*/ 0 h 513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057" h="5131425">
                <a:moveTo>
                  <a:pt x="9716" y="5131425"/>
                </a:moveTo>
                <a:cubicBezTo>
                  <a:pt x="9715" y="4289679"/>
                  <a:pt x="-86597" y="3420949"/>
                  <a:pt x="327293" y="2565712"/>
                </a:cubicBezTo>
                <a:cubicBezTo>
                  <a:pt x="741183" y="1710475"/>
                  <a:pt x="1691083" y="683302"/>
                  <a:pt x="2493057" y="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0EA8E168-CB4D-458E-985C-38C3C831C3EC}"/>
              </a:ext>
            </a:extLst>
          </p:cNvPr>
          <p:cNvSpPr/>
          <p:nvPr/>
        </p:nvSpPr>
        <p:spPr>
          <a:xfrm rot="10800000">
            <a:off x="4255938" y="5786670"/>
            <a:ext cx="169433" cy="280871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F494426-D638-45BA-B2D7-F9012F6A1DF0}"/>
              </a:ext>
            </a:extLst>
          </p:cNvPr>
          <p:cNvSpPr/>
          <p:nvPr/>
        </p:nvSpPr>
        <p:spPr>
          <a:xfrm>
            <a:off x="5076825" y="3470278"/>
            <a:ext cx="768393" cy="2363706"/>
          </a:xfrm>
          <a:custGeom>
            <a:avLst/>
            <a:gdLst>
              <a:gd name="connsiteX0" fmla="*/ 0 w 557598"/>
              <a:gd name="connsiteY0" fmla="*/ 295275 h 331183"/>
              <a:gd name="connsiteX1" fmla="*/ 557212 w 557598"/>
              <a:gd name="connsiteY1" fmla="*/ 304800 h 331183"/>
              <a:gd name="connsiteX2" fmla="*/ 95250 w 557598"/>
              <a:gd name="connsiteY2" fmla="*/ 0 h 331183"/>
              <a:gd name="connsiteX3" fmla="*/ 95250 w 557598"/>
              <a:gd name="connsiteY3" fmla="*/ 0 h 331183"/>
              <a:gd name="connsiteX4" fmla="*/ 95250 w 557598"/>
              <a:gd name="connsiteY4" fmla="*/ 0 h 331183"/>
              <a:gd name="connsiteX5" fmla="*/ 114300 w 557598"/>
              <a:gd name="connsiteY5" fmla="*/ 0 h 331183"/>
              <a:gd name="connsiteX0" fmla="*/ 0 w 767084"/>
              <a:gd name="connsiteY0" fmla="*/ 2415569 h 2415836"/>
              <a:gd name="connsiteX1" fmla="*/ 766762 w 767084"/>
              <a:gd name="connsiteY1" fmla="*/ 981 h 2415836"/>
              <a:gd name="connsiteX2" fmla="*/ 95250 w 767084"/>
              <a:gd name="connsiteY2" fmla="*/ 2120294 h 2415836"/>
              <a:gd name="connsiteX3" fmla="*/ 95250 w 767084"/>
              <a:gd name="connsiteY3" fmla="*/ 2120294 h 2415836"/>
              <a:gd name="connsiteX4" fmla="*/ 95250 w 767084"/>
              <a:gd name="connsiteY4" fmla="*/ 2120294 h 2415836"/>
              <a:gd name="connsiteX5" fmla="*/ 114300 w 767084"/>
              <a:gd name="connsiteY5" fmla="*/ 2120294 h 2415836"/>
              <a:gd name="connsiteX0" fmla="*/ 466725 w 713142"/>
              <a:gd name="connsiteY0" fmla="*/ 2420363 h 2420630"/>
              <a:gd name="connsiteX1" fmla="*/ 671512 w 713142"/>
              <a:gd name="connsiteY1" fmla="*/ 1013 h 2420630"/>
              <a:gd name="connsiteX2" fmla="*/ 0 w 713142"/>
              <a:gd name="connsiteY2" fmla="*/ 2120326 h 2420630"/>
              <a:gd name="connsiteX3" fmla="*/ 0 w 713142"/>
              <a:gd name="connsiteY3" fmla="*/ 2120326 h 2420630"/>
              <a:gd name="connsiteX4" fmla="*/ 0 w 713142"/>
              <a:gd name="connsiteY4" fmla="*/ 2120326 h 2420630"/>
              <a:gd name="connsiteX5" fmla="*/ 19050 w 713142"/>
              <a:gd name="connsiteY5" fmla="*/ 2120326 h 2420630"/>
              <a:gd name="connsiteX0" fmla="*/ 466725 w 713142"/>
              <a:gd name="connsiteY0" fmla="*/ 2420363 h 2420630"/>
              <a:gd name="connsiteX1" fmla="*/ 671512 w 713142"/>
              <a:gd name="connsiteY1" fmla="*/ 1013 h 2420630"/>
              <a:gd name="connsiteX2" fmla="*/ 0 w 713142"/>
              <a:gd name="connsiteY2" fmla="*/ 2120326 h 2420630"/>
              <a:gd name="connsiteX3" fmla="*/ 0 w 713142"/>
              <a:gd name="connsiteY3" fmla="*/ 2120326 h 2420630"/>
              <a:gd name="connsiteX4" fmla="*/ 0 w 713142"/>
              <a:gd name="connsiteY4" fmla="*/ 2120326 h 2420630"/>
              <a:gd name="connsiteX5" fmla="*/ 28575 w 713142"/>
              <a:gd name="connsiteY5" fmla="*/ 2310826 h 2420630"/>
              <a:gd name="connsiteX0" fmla="*/ 466725 w 713142"/>
              <a:gd name="connsiteY0" fmla="*/ 2420363 h 2420630"/>
              <a:gd name="connsiteX1" fmla="*/ 671512 w 713142"/>
              <a:gd name="connsiteY1" fmla="*/ 1013 h 2420630"/>
              <a:gd name="connsiteX2" fmla="*/ 0 w 713142"/>
              <a:gd name="connsiteY2" fmla="*/ 2120326 h 2420630"/>
              <a:gd name="connsiteX3" fmla="*/ 0 w 713142"/>
              <a:gd name="connsiteY3" fmla="*/ 2120326 h 2420630"/>
              <a:gd name="connsiteX4" fmla="*/ 0 w 713142"/>
              <a:gd name="connsiteY4" fmla="*/ 2120326 h 2420630"/>
              <a:gd name="connsiteX0" fmla="*/ 581025 w 827442"/>
              <a:gd name="connsiteY0" fmla="*/ 2420363 h 2444176"/>
              <a:gd name="connsiteX1" fmla="*/ 785812 w 827442"/>
              <a:gd name="connsiteY1" fmla="*/ 1013 h 2444176"/>
              <a:gd name="connsiteX2" fmla="*/ 114300 w 827442"/>
              <a:gd name="connsiteY2" fmla="*/ 2120326 h 2444176"/>
              <a:gd name="connsiteX3" fmla="*/ 114300 w 827442"/>
              <a:gd name="connsiteY3" fmla="*/ 2120326 h 2444176"/>
              <a:gd name="connsiteX4" fmla="*/ 0 w 827442"/>
              <a:gd name="connsiteY4" fmla="*/ 2444176 h 2444176"/>
              <a:gd name="connsiteX0" fmla="*/ 466725 w 713142"/>
              <a:gd name="connsiteY0" fmla="*/ 2420363 h 2420630"/>
              <a:gd name="connsiteX1" fmla="*/ 671512 w 713142"/>
              <a:gd name="connsiteY1" fmla="*/ 1013 h 2420630"/>
              <a:gd name="connsiteX2" fmla="*/ 0 w 713142"/>
              <a:gd name="connsiteY2" fmla="*/ 2120326 h 2420630"/>
              <a:gd name="connsiteX3" fmla="*/ 0 w 713142"/>
              <a:gd name="connsiteY3" fmla="*/ 2120326 h 2420630"/>
              <a:gd name="connsiteX0" fmla="*/ 619125 w 865542"/>
              <a:gd name="connsiteY0" fmla="*/ 2420371 h 2420638"/>
              <a:gd name="connsiteX1" fmla="*/ 823912 w 865542"/>
              <a:gd name="connsiteY1" fmla="*/ 1021 h 2420638"/>
              <a:gd name="connsiteX2" fmla="*/ 152400 w 865542"/>
              <a:gd name="connsiteY2" fmla="*/ 2120334 h 2420638"/>
              <a:gd name="connsiteX3" fmla="*/ 0 w 865542"/>
              <a:gd name="connsiteY3" fmla="*/ 2210822 h 2420638"/>
              <a:gd name="connsiteX0" fmla="*/ 619125 w 855313"/>
              <a:gd name="connsiteY0" fmla="*/ 2419489 h 2651443"/>
              <a:gd name="connsiteX1" fmla="*/ 823912 w 855313"/>
              <a:gd name="connsiteY1" fmla="*/ 139 h 2651443"/>
              <a:gd name="connsiteX2" fmla="*/ 290513 w 855313"/>
              <a:gd name="connsiteY2" fmla="*/ 2548077 h 2651443"/>
              <a:gd name="connsiteX3" fmla="*/ 0 w 855313"/>
              <a:gd name="connsiteY3" fmla="*/ 2209940 h 2651443"/>
              <a:gd name="connsiteX0" fmla="*/ 619125 w 864131"/>
              <a:gd name="connsiteY0" fmla="*/ 2419350 h 2538206"/>
              <a:gd name="connsiteX1" fmla="*/ 823912 w 864131"/>
              <a:gd name="connsiteY1" fmla="*/ 0 h 2538206"/>
              <a:gd name="connsiteX2" fmla="*/ 171451 w 864131"/>
              <a:gd name="connsiteY2" fmla="*/ 2419350 h 2538206"/>
              <a:gd name="connsiteX3" fmla="*/ 0 w 864131"/>
              <a:gd name="connsiteY3" fmla="*/ 2209801 h 2538206"/>
              <a:gd name="connsiteX0" fmla="*/ 447674 w 692680"/>
              <a:gd name="connsiteY0" fmla="*/ 2419350 h 2419612"/>
              <a:gd name="connsiteX1" fmla="*/ 652461 w 692680"/>
              <a:gd name="connsiteY1" fmla="*/ 0 h 2419612"/>
              <a:gd name="connsiteX2" fmla="*/ 0 w 692680"/>
              <a:gd name="connsiteY2" fmla="*/ 2419350 h 2419612"/>
              <a:gd name="connsiteX0" fmla="*/ 352424 w 590375"/>
              <a:gd name="connsiteY0" fmla="*/ 2419539 h 2419803"/>
              <a:gd name="connsiteX1" fmla="*/ 557211 w 590375"/>
              <a:gd name="connsiteY1" fmla="*/ 189 h 2419803"/>
              <a:gd name="connsiteX2" fmla="*/ 0 w 590375"/>
              <a:gd name="connsiteY2" fmla="*/ 2286189 h 2419803"/>
              <a:gd name="connsiteX0" fmla="*/ 490536 w 738717"/>
              <a:gd name="connsiteY0" fmla="*/ 2419354 h 2438404"/>
              <a:gd name="connsiteX1" fmla="*/ 695323 w 738717"/>
              <a:gd name="connsiteY1" fmla="*/ 4 h 2438404"/>
              <a:gd name="connsiteX2" fmla="*/ 0 w 738717"/>
              <a:gd name="connsiteY2" fmla="*/ 2438404 h 2438404"/>
              <a:gd name="connsiteX0" fmla="*/ 442911 w 687565"/>
              <a:gd name="connsiteY0" fmla="*/ 2419378 h 2419640"/>
              <a:gd name="connsiteX1" fmla="*/ 647698 w 687565"/>
              <a:gd name="connsiteY1" fmla="*/ 28 h 2419640"/>
              <a:gd name="connsiteX2" fmla="*/ 0 w 687565"/>
              <a:gd name="connsiteY2" fmla="*/ 2366991 h 2419640"/>
              <a:gd name="connsiteX0" fmla="*/ 485773 w 733601"/>
              <a:gd name="connsiteY0" fmla="*/ 2419360 h 2452698"/>
              <a:gd name="connsiteX1" fmla="*/ 690560 w 733601"/>
              <a:gd name="connsiteY1" fmla="*/ 10 h 2452698"/>
              <a:gd name="connsiteX2" fmla="*/ 0 w 733601"/>
              <a:gd name="connsiteY2" fmla="*/ 2452698 h 2452698"/>
              <a:gd name="connsiteX0" fmla="*/ 485773 w 716460"/>
              <a:gd name="connsiteY0" fmla="*/ 2252673 h 2286011"/>
              <a:gd name="connsiteX1" fmla="*/ 666748 w 716460"/>
              <a:gd name="connsiteY1" fmla="*/ 11 h 2286011"/>
              <a:gd name="connsiteX2" fmla="*/ 0 w 716460"/>
              <a:gd name="connsiteY2" fmla="*/ 2286011 h 2286011"/>
              <a:gd name="connsiteX0" fmla="*/ 485773 w 685943"/>
              <a:gd name="connsiteY0" fmla="*/ 2252673 h 2286011"/>
              <a:gd name="connsiteX1" fmla="*/ 619123 w 685943"/>
              <a:gd name="connsiteY1" fmla="*/ 11 h 2286011"/>
              <a:gd name="connsiteX2" fmla="*/ 0 w 685943"/>
              <a:gd name="connsiteY2" fmla="*/ 2286011 h 2286011"/>
              <a:gd name="connsiteX0" fmla="*/ 461961 w 660496"/>
              <a:gd name="connsiteY0" fmla="*/ 2252682 h 2252963"/>
              <a:gd name="connsiteX1" fmla="*/ 595311 w 660496"/>
              <a:gd name="connsiteY1" fmla="*/ 20 h 2252963"/>
              <a:gd name="connsiteX2" fmla="*/ 0 w 660496"/>
              <a:gd name="connsiteY2" fmla="*/ 2209820 h 2252963"/>
              <a:gd name="connsiteX0" fmla="*/ 660496 w 788510"/>
              <a:gd name="connsiteY0" fmla="*/ 2252963 h 2253244"/>
              <a:gd name="connsiteX1" fmla="*/ 595311 w 788510"/>
              <a:gd name="connsiteY1" fmla="*/ 20 h 2253244"/>
              <a:gd name="connsiteX2" fmla="*/ 0 w 788510"/>
              <a:gd name="connsiteY2" fmla="*/ 2209820 h 2253244"/>
              <a:gd name="connsiteX0" fmla="*/ 660496 w 806304"/>
              <a:gd name="connsiteY0" fmla="*/ 2329163 h 2329435"/>
              <a:gd name="connsiteX1" fmla="*/ 652461 w 806304"/>
              <a:gd name="connsiteY1" fmla="*/ 20 h 2329435"/>
              <a:gd name="connsiteX2" fmla="*/ 0 w 806304"/>
              <a:gd name="connsiteY2" fmla="*/ 2286020 h 2329435"/>
              <a:gd name="connsiteX0" fmla="*/ 779559 w 896187"/>
              <a:gd name="connsiteY0" fmla="*/ 2376856 h 2377124"/>
              <a:gd name="connsiteX1" fmla="*/ 652461 w 896187"/>
              <a:gd name="connsiteY1" fmla="*/ 88 h 2377124"/>
              <a:gd name="connsiteX2" fmla="*/ 0 w 896187"/>
              <a:gd name="connsiteY2" fmla="*/ 2286088 h 2377124"/>
              <a:gd name="connsiteX0" fmla="*/ 779559 w 780586"/>
              <a:gd name="connsiteY0" fmla="*/ 2376856 h 2376856"/>
              <a:gd name="connsiteX1" fmla="*/ 652461 w 780586"/>
              <a:gd name="connsiteY1" fmla="*/ 88 h 2376856"/>
              <a:gd name="connsiteX2" fmla="*/ 0 w 780586"/>
              <a:gd name="connsiteY2" fmla="*/ 2286088 h 2376856"/>
              <a:gd name="connsiteX0" fmla="*/ 779602 w 780629"/>
              <a:gd name="connsiteY0" fmla="*/ 2376858 h 2376858"/>
              <a:gd name="connsiteX1" fmla="*/ 652504 w 780629"/>
              <a:gd name="connsiteY1" fmla="*/ 90 h 2376858"/>
              <a:gd name="connsiteX2" fmla="*/ 43 w 780629"/>
              <a:gd name="connsiteY2" fmla="*/ 2286090 h 2376858"/>
              <a:gd name="connsiteX0" fmla="*/ 441461 w 664789"/>
              <a:gd name="connsiteY0" fmla="*/ 2319631 h 2319631"/>
              <a:gd name="connsiteX1" fmla="*/ 652501 w 664789"/>
              <a:gd name="connsiteY1" fmla="*/ 13 h 2319631"/>
              <a:gd name="connsiteX2" fmla="*/ 40 w 664789"/>
              <a:gd name="connsiteY2" fmla="*/ 2286013 h 2319631"/>
              <a:gd name="connsiteX0" fmla="*/ 550993 w 779550"/>
              <a:gd name="connsiteY0" fmla="*/ 2319634 h 2319634"/>
              <a:gd name="connsiteX1" fmla="*/ 762033 w 779550"/>
              <a:gd name="connsiteY1" fmla="*/ 16 h 2319634"/>
              <a:gd name="connsiteX2" fmla="*/ 34 w 779550"/>
              <a:gd name="connsiteY2" fmla="*/ 2281254 h 2319634"/>
              <a:gd name="connsiteX0" fmla="*/ 550959 w 779516"/>
              <a:gd name="connsiteY0" fmla="*/ 2343502 h 2343502"/>
              <a:gd name="connsiteX1" fmla="*/ 761999 w 779516"/>
              <a:gd name="connsiteY1" fmla="*/ 23884 h 2343502"/>
              <a:gd name="connsiteX2" fmla="*/ 271463 w 779516"/>
              <a:gd name="connsiteY2" fmla="*/ 1205343 h 2343502"/>
              <a:gd name="connsiteX3" fmla="*/ 0 w 779516"/>
              <a:gd name="connsiteY3" fmla="*/ 2305122 h 2343502"/>
              <a:gd name="connsiteX0" fmla="*/ 550959 w 772394"/>
              <a:gd name="connsiteY0" fmla="*/ 2343502 h 2343502"/>
              <a:gd name="connsiteX1" fmla="*/ 761999 w 772394"/>
              <a:gd name="connsiteY1" fmla="*/ 23884 h 2343502"/>
              <a:gd name="connsiteX2" fmla="*/ 152401 w 772394"/>
              <a:gd name="connsiteY2" fmla="*/ 1205343 h 2343502"/>
              <a:gd name="connsiteX3" fmla="*/ 0 w 772394"/>
              <a:gd name="connsiteY3" fmla="*/ 2305122 h 2343502"/>
              <a:gd name="connsiteX0" fmla="*/ 550959 w 772394"/>
              <a:gd name="connsiteY0" fmla="*/ 2343502 h 2343502"/>
              <a:gd name="connsiteX1" fmla="*/ 761999 w 772394"/>
              <a:gd name="connsiteY1" fmla="*/ 23884 h 2343502"/>
              <a:gd name="connsiteX2" fmla="*/ 152401 w 772394"/>
              <a:gd name="connsiteY2" fmla="*/ 1205343 h 2343502"/>
              <a:gd name="connsiteX3" fmla="*/ 0 w 772394"/>
              <a:gd name="connsiteY3" fmla="*/ 2305122 h 2343502"/>
              <a:gd name="connsiteX0" fmla="*/ 550959 w 773645"/>
              <a:gd name="connsiteY0" fmla="*/ 2342180 h 2342180"/>
              <a:gd name="connsiteX1" fmla="*/ 761999 w 773645"/>
              <a:gd name="connsiteY1" fmla="*/ 22562 h 2342180"/>
              <a:gd name="connsiteX2" fmla="*/ 123826 w 773645"/>
              <a:gd name="connsiteY2" fmla="*/ 1227834 h 2342180"/>
              <a:gd name="connsiteX3" fmla="*/ 0 w 773645"/>
              <a:gd name="connsiteY3" fmla="*/ 2303800 h 2342180"/>
              <a:gd name="connsiteX0" fmla="*/ 550959 w 768393"/>
              <a:gd name="connsiteY0" fmla="*/ 2351416 h 2351416"/>
              <a:gd name="connsiteX1" fmla="*/ 761999 w 768393"/>
              <a:gd name="connsiteY1" fmla="*/ 31798 h 2351416"/>
              <a:gd name="connsiteX2" fmla="*/ 252413 w 768393"/>
              <a:gd name="connsiteY2" fmla="*/ 1089432 h 2351416"/>
              <a:gd name="connsiteX3" fmla="*/ 0 w 768393"/>
              <a:gd name="connsiteY3" fmla="*/ 2313036 h 2351416"/>
              <a:gd name="connsiteX0" fmla="*/ 550959 w 768393"/>
              <a:gd name="connsiteY0" fmla="*/ 2363706 h 2363706"/>
              <a:gd name="connsiteX1" fmla="*/ 761999 w 768393"/>
              <a:gd name="connsiteY1" fmla="*/ 44088 h 2363706"/>
              <a:gd name="connsiteX2" fmla="*/ 252413 w 768393"/>
              <a:gd name="connsiteY2" fmla="*/ 1101722 h 2363706"/>
              <a:gd name="connsiteX3" fmla="*/ 0 w 768393"/>
              <a:gd name="connsiteY3" fmla="*/ 2325326 h 236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93" h="2363706">
                <a:moveTo>
                  <a:pt x="550959" y="2363706"/>
                </a:moveTo>
                <a:cubicBezTo>
                  <a:pt x="554927" y="1969211"/>
                  <a:pt x="811757" y="254419"/>
                  <a:pt x="761999" y="44088"/>
                </a:cubicBezTo>
                <a:cubicBezTo>
                  <a:pt x="712241" y="-166243"/>
                  <a:pt x="436563" y="407191"/>
                  <a:pt x="252413" y="1101722"/>
                </a:cubicBezTo>
                <a:cubicBezTo>
                  <a:pt x="68263" y="1796253"/>
                  <a:pt x="45244" y="2142030"/>
                  <a:pt x="0" y="232532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C6459A45-AFC9-46D7-B77D-18462108A9CB}"/>
              </a:ext>
            </a:extLst>
          </p:cNvPr>
          <p:cNvSpPr/>
          <p:nvPr/>
        </p:nvSpPr>
        <p:spPr>
          <a:xfrm rot="10800000">
            <a:off x="5532288" y="5693548"/>
            <a:ext cx="169433" cy="280871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CDA4AD7A-1E86-48F5-A802-E0BE9AA0A129}"/>
              </a:ext>
            </a:extLst>
          </p:cNvPr>
          <p:cNvSpPr/>
          <p:nvPr/>
        </p:nvSpPr>
        <p:spPr>
          <a:xfrm>
            <a:off x="6002792" y="4819628"/>
            <a:ext cx="717096" cy="1057297"/>
          </a:xfrm>
          <a:custGeom>
            <a:avLst/>
            <a:gdLst>
              <a:gd name="connsiteX0" fmla="*/ 155121 w 717096"/>
              <a:gd name="connsiteY0" fmla="*/ 1057297 h 1057297"/>
              <a:gd name="connsiteX1" fmla="*/ 36058 w 717096"/>
              <a:gd name="connsiteY1" fmla="*/ 22 h 1057297"/>
              <a:gd name="connsiteX2" fmla="*/ 717096 w 717096"/>
              <a:gd name="connsiteY2" fmla="*/ 1033485 h 105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096" h="1057297">
                <a:moveTo>
                  <a:pt x="155121" y="1057297"/>
                </a:moveTo>
                <a:cubicBezTo>
                  <a:pt x="48758" y="530644"/>
                  <a:pt x="-57604" y="3991"/>
                  <a:pt x="36058" y="22"/>
                </a:cubicBezTo>
                <a:cubicBezTo>
                  <a:pt x="129720" y="-3947"/>
                  <a:pt x="423408" y="514769"/>
                  <a:pt x="717096" y="103348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F4A7AD4D-701E-4903-B954-D64B7186DA51}"/>
              </a:ext>
            </a:extLst>
          </p:cNvPr>
          <p:cNvSpPr/>
          <p:nvPr/>
        </p:nvSpPr>
        <p:spPr>
          <a:xfrm rot="9178315">
            <a:off x="6624413" y="5711868"/>
            <a:ext cx="169433" cy="280871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F287056B-316B-4EE9-AB04-52A46C69F85B}"/>
              </a:ext>
            </a:extLst>
          </p:cNvPr>
          <p:cNvSpPr/>
          <p:nvPr/>
        </p:nvSpPr>
        <p:spPr>
          <a:xfrm>
            <a:off x="6174382" y="2242786"/>
            <a:ext cx="1655167" cy="3557939"/>
          </a:xfrm>
          <a:custGeom>
            <a:avLst/>
            <a:gdLst>
              <a:gd name="connsiteX0" fmla="*/ 1171948 w 1822258"/>
              <a:gd name="connsiteY0" fmla="*/ 3625873 h 3625873"/>
              <a:gd name="connsiteX1" fmla="*/ 214686 w 1822258"/>
              <a:gd name="connsiteY1" fmla="*/ 2473348 h 3625873"/>
              <a:gd name="connsiteX2" fmla="*/ 124198 w 1822258"/>
              <a:gd name="connsiteY2" fmla="*/ 1077936 h 3625873"/>
              <a:gd name="connsiteX3" fmla="*/ 1672011 w 1822258"/>
              <a:gd name="connsiteY3" fmla="*/ 1611 h 3625873"/>
              <a:gd name="connsiteX4" fmla="*/ 1762498 w 1822258"/>
              <a:gd name="connsiteY4" fmla="*/ 815998 h 3625873"/>
              <a:gd name="connsiteX5" fmla="*/ 1762498 w 1822258"/>
              <a:gd name="connsiteY5" fmla="*/ 815998 h 3625873"/>
              <a:gd name="connsiteX6" fmla="*/ 1762498 w 1822258"/>
              <a:gd name="connsiteY6" fmla="*/ 815998 h 3625873"/>
              <a:gd name="connsiteX0" fmla="*/ 1073567 w 1713284"/>
              <a:gd name="connsiteY0" fmla="*/ 3626544 h 3626544"/>
              <a:gd name="connsiteX1" fmla="*/ 116305 w 1713284"/>
              <a:gd name="connsiteY1" fmla="*/ 2474019 h 3626544"/>
              <a:gd name="connsiteX2" fmla="*/ 178217 w 1713284"/>
              <a:gd name="connsiteY2" fmla="*/ 1130994 h 3626544"/>
              <a:gd name="connsiteX3" fmla="*/ 1573630 w 1713284"/>
              <a:gd name="connsiteY3" fmla="*/ 2282 h 3626544"/>
              <a:gd name="connsiteX4" fmla="*/ 1664117 w 1713284"/>
              <a:gd name="connsiteY4" fmla="*/ 816669 h 3626544"/>
              <a:gd name="connsiteX5" fmla="*/ 1664117 w 1713284"/>
              <a:gd name="connsiteY5" fmla="*/ 816669 h 3626544"/>
              <a:gd name="connsiteX6" fmla="*/ 1664117 w 1713284"/>
              <a:gd name="connsiteY6" fmla="*/ 816669 h 3626544"/>
              <a:gd name="connsiteX0" fmla="*/ 1064617 w 1655167"/>
              <a:gd name="connsiteY0" fmla="*/ 3555731 h 3555731"/>
              <a:gd name="connsiteX1" fmla="*/ 107355 w 1655167"/>
              <a:gd name="connsiteY1" fmla="*/ 2403206 h 3555731"/>
              <a:gd name="connsiteX2" fmla="*/ 169267 w 1655167"/>
              <a:gd name="connsiteY2" fmla="*/ 1060181 h 3555731"/>
              <a:gd name="connsiteX3" fmla="*/ 1412280 w 1655167"/>
              <a:gd name="connsiteY3" fmla="*/ 2907 h 3555731"/>
              <a:gd name="connsiteX4" fmla="*/ 1655167 w 1655167"/>
              <a:gd name="connsiteY4" fmla="*/ 745856 h 3555731"/>
              <a:gd name="connsiteX5" fmla="*/ 1655167 w 1655167"/>
              <a:gd name="connsiteY5" fmla="*/ 745856 h 3555731"/>
              <a:gd name="connsiteX6" fmla="*/ 1655167 w 1655167"/>
              <a:gd name="connsiteY6" fmla="*/ 745856 h 3555731"/>
              <a:gd name="connsiteX0" fmla="*/ 1064617 w 1655167"/>
              <a:gd name="connsiteY0" fmla="*/ 3557939 h 3557939"/>
              <a:gd name="connsiteX1" fmla="*/ 107355 w 1655167"/>
              <a:gd name="connsiteY1" fmla="*/ 2405414 h 3557939"/>
              <a:gd name="connsiteX2" fmla="*/ 169267 w 1655167"/>
              <a:gd name="connsiteY2" fmla="*/ 1062389 h 3557939"/>
              <a:gd name="connsiteX3" fmla="*/ 1412280 w 1655167"/>
              <a:gd name="connsiteY3" fmla="*/ 5115 h 3557939"/>
              <a:gd name="connsiteX4" fmla="*/ 1655167 w 1655167"/>
              <a:gd name="connsiteY4" fmla="*/ 748064 h 3557939"/>
              <a:gd name="connsiteX5" fmla="*/ 1655167 w 1655167"/>
              <a:gd name="connsiteY5" fmla="*/ 748064 h 3557939"/>
              <a:gd name="connsiteX6" fmla="*/ 1655167 w 1655167"/>
              <a:gd name="connsiteY6" fmla="*/ 748064 h 355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5167" h="3557939">
                <a:moveTo>
                  <a:pt x="1064617" y="3557939"/>
                </a:moveTo>
                <a:cubicBezTo>
                  <a:pt x="673298" y="3194004"/>
                  <a:pt x="256580" y="2821339"/>
                  <a:pt x="107355" y="2405414"/>
                </a:cubicBezTo>
                <a:cubicBezTo>
                  <a:pt x="-41870" y="1989489"/>
                  <a:pt x="-48220" y="1462439"/>
                  <a:pt x="169267" y="1062389"/>
                </a:cubicBezTo>
                <a:cubicBezTo>
                  <a:pt x="386754" y="662339"/>
                  <a:pt x="1164630" y="57503"/>
                  <a:pt x="1412280" y="5115"/>
                </a:cubicBezTo>
                <a:cubicBezTo>
                  <a:pt x="1659930" y="-47273"/>
                  <a:pt x="1648024" y="309914"/>
                  <a:pt x="1655167" y="748064"/>
                </a:cubicBezTo>
                <a:lnTo>
                  <a:pt x="1655167" y="748064"/>
                </a:lnTo>
                <a:lnTo>
                  <a:pt x="1655167" y="748064"/>
                </a:ln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73AEC64E-8796-4F05-9343-16AF9A4274EB}"/>
              </a:ext>
            </a:extLst>
          </p:cNvPr>
          <p:cNvSpPr/>
          <p:nvPr/>
        </p:nvSpPr>
        <p:spPr>
          <a:xfrm rot="10800000">
            <a:off x="7746786" y="2795820"/>
            <a:ext cx="169433" cy="280871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7B2392-C8BA-4A72-80D0-EF8867A8CABA}"/>
              </a:ext>
            </a:extLst>
          </p:cNvPr>
          <p:cNvSpPr txBox="1"/>
          <p:nvPr/>
        </p:nvSpPr>
        <p:spPr>
          <a:xfrm>
            <a:off x="376620" y="550507"/>
            <a:ext cx="6121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始点から遷移をできるだけ繰り返す</a:t>
            </a:r>
            <a:r>
              <a:rPr kumimoji="1" lang="en-US" altLang="ja-JP" sz="2800" dirty="0"/>
              <a:t>.</a:t>
            </a:r>
            <a:br>
              <a:rPr kumimoji="1" lang="en-US" altLang="ja-JP" sz="2800" dirty="0"/>
            </a:br>
            <a:r>
              <a:rPr kumimoji="1" lang="ja-JP" altLang="en-US" sz="2800" dirty="0"/>
              <a:t>これ以上遷移できなかったら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いったん戻って別の遷移を探す</a:t>
            </a:r>
            <a:r>
              <a:rPr kumimoji="1" lang="en-US" altLang="ja-JP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821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3F3C415-6962-47AF-A4F8-E5970A2B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65" y="879885"/>
            <a:ext cx="7453469" cy="509823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AB76AE-DCDF-4254-962F-D36F53E11641}"/>
              </a:ext>
            </a:extLst>
          </p:cNvPr>
          <p:cNvSpPr txBox="1"/>
          <p:nvPr/>
        </p:nvSpPr>
        <p:spPr>
          <a:xfrm>
            <a:off x="723275" y="649338"/>
            <a:ext cx="2394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○</a:t>
            </a:r>
            <a:r>
              <a:rPr kumimoji="1" lang="en-US" altLang="ja-JP" sz="4000" dirty="0"/>
              <a:t>: </a:t>
            </a:r>
            <a:r>
              <a:rPr kumimoji="1" lang="ja-JP" altLang="en-US" sz="4000" dirty="0"/>
              <a:t>状態</a:t>
            </a:r>
            <a:endParaRPr kumimoji="1" lang="en-US" altLang="ja-JP" sz="4000" dirty="0"/>
          </a:p>
          <a:p>
            <a:r>
              <a:rPr kumimoji="1" lang="ja-JP" altLang="en-US" sz="4000" dirty="0"/>
              <a:t>→</a:t>
            </a:r>
            <a:r>
              <a:rPr kumimoji="1" lang="en-US" altLang="ja-JP" sz="4000" dirty="0"/>
              <a:t>: </a:t>
            </a:r>
            <a:r>
              <a:rPr kumimoji="1" lang="ja-JP" altLang="en-US" sz="4000" dirty="0"/>
              <a:t>遷移</a:t>
            </a:r>
          </a:p>
        </p:txBody>
      </p:sp>
    </p:spTree>
    <p:extLst>
      <p:ext uri="{BB962C8B-B14F-4D97-AF65-F5344CB8AC3E}">
        <p14:creationId xmlns:p14="http://schemas.microsoft.com/office/powerpoint/2010/main" val="1128965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写真 が含まれている画像&#10;&#10;自動的に生成された説明">
            <a:extLst>
              <a:ext uri="{FF2B5EF4-FFF2-40B4-BE49-F238E27FC236}">
                <a16:creationId xmlns:a16="http://schemas.microsoft.com/office/drawing/2014/main" id="{C6A4B75D-6865-4EBB-BCB5-2BD2694FC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68" y="643466"/>
            <a:ext cx="3442464" cy="557106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0BDE1D-7ADD-4FCB-965D-FAF0BE9DFAFC}"/>
              </a:ext>
            </a:extLst>
          </p:cNvPr>
          <p:cNvSpPr txBox="1"/>
          <p:nvPr/>
        </p:nvSpPr>
        <p:spPr>
          <a:xfrm>
            <a:off x="376620" y="550507"/>
            <a:ext cx="6121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木でない場合</a:t>
            </a:r>
            <a:r>
              <a:rPr lang="en-US" altLang="ja-JP" sz="2800" dirty="0"/>
              <a:t>,</a:t>
            </a:r>
            <a:r>
              <a:rPr lang="ja-JP" altLang="en-US" sz="2800" dirty="0"/>
              <a:t>すでに探索していないところは探索しないようにプログラムする</a:t>
            </a:r>
            <a:r>
              <a:rPr lang="en-US" altLang="ja-JP" sz="2800" dirty="0"/>
              <a:t>.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5A7C51-016A-46E7-9CDC-67E83ECD4387}"/>
              </a:ext>
            </a:extLst>
          </p:cNvPr>
          <p:cNvSpPr/>
          <p:nvPr/>
        </p:nvSpPr>
        <p:spPr>
          <a:xfrm>
            <a:off x="451571" y="1935502"/>
            <a:ext cx="47275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800" dirty="0">
                <a:solidFill>
                  <a:prstClr val="black"/>
                </a:solidFill>
              </a:rPr>
              <a:t>used[</a:t>
            </a: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altLang="ja-JP" sz="2800" dirty="0">
                <a:solidFill>
                  <a:prstClr val="black"/>
                </a:solidFill>
              </a:rPr>
              <a:t>:= (</a:t>
            </a:r>
            <a:r>
              <a:rPr lang="ja-JP" altLang="en-US" sz="2800" dirty="0">
                <a:solidFill>
                  <a:prstClr val="black"/>
                </a:solidFill>
              </a:rPr>
              <a:t>点</a:t>
            </a: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ja-JP" altLang="en-US" sz="2800" dirty="0">
                <a:solidFill>
                  <a:prstClr val="black"/>
                </a:solidFill>
              </a:rPr>
              <a:t>を探索したかどうか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5790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07D81-5332-4424-89B4-010B40D1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227B3-98D1-4429-8B17-65D6DC15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部分和問題</a:t>
            </a:r>
            <a:endParaRPr kumimoji="1" lang="en-US" altLang="ja-JP" dirty="0"/>
          </a:p>
          <a:p>
            <a:r>
              <a:rPr kumimoji="1" lang="ja-JP" altLang="en-US" dirty="0"/>
              <a:t>コインの両替問題</a:t>
            </a:r>
            <a:endParaRPr kumimoji="1"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クイーン問題</a:t>
            </a:r>
            <a:endParaRPr lang="en-US" altLang="ja-JP" dirty="0"/>
          </a:p>
          <a:p>
            <a:r>
              <a:rPr kumimoji="1" lang="ja-JP" altLang="en-US" dirty="0"/>
              <a:t>色塗り</a:t>
            </a:r>
          </a:p>
        </p:txBody>
      </p:sp>
    </p:spTree>
    <p:extLst>
      <p:ext uri="{BB962C8B-B14F-4D97-AF65-F5344CB8AC3E}">
        <p14:creationId xmlns:p14="http://schemas.microsoft.com/office/powerpoint/2010/main" val="191617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1EF9D-AF4B-4AA2-8F2C-74E3DF9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部分和問題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C557CA-3333-4CD7-A9BD-2547B6F7B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数の集合からいくつか要素を選んで和をとり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ある数を作ることができるかどうかを判定する問題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作ること</a:t>
                </a:r>
                <a:r>
                  <a:rPr lang="ja-JP" altLang="en-US" dirty="0"/>
                  <a:t>ができるか</a:t>
                </a:r>
                <a:r>
                  <a:rPr lang="en-US" altLang="ja-JP" dirty="0"/>
                  <a:t>?</a:t>
                </a:r>
              </a:p>
              <a:p>
                <a:r>
                  <a:rPr kumimoji="1" lang="ja-JP" altLang="en-US" dirty="0"/>
                  <a:t>例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3, 14, 6, 9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br>
                  <a:rPr kumimoji="1" lang="en-US" altLang="ja-JP" b="0" dirty="0"/>
                </a:br>
                <a:r>
                  <a:rPr kumimoji="1" lang="ja-JP" altLang="en-US" b="0" dirty="0"/>
                  <a:t>この場合</a:t>
                </a:r>
                <a:r>
                  <a:rPr kumimoji="1" lang="en-US" altLang="ja-JP" b="0" dirty="0"/>
                  <a:t>,</a:t>
                </a:r>
                <a:r>
                  <a:rPr kumimoji="1" lang="ja-JP" altLang="en-US" b="0" dirty="0"/>
                  <a:t>作ることができる</a:t>
                </a:r>
                <a:r>
                  <a:rPr kumimoji="1" lang="en-US" altLang="ja-JP" b="0" dirty="0"/>
                  <a:t>.3</a:t>
                </a:r>
                <a:r>
                  <a:rPr kumimoji="1" lang="ja-JP" altLang="en-US" b="0" dirty="0"/>
                  <a:t>と</a:t>
                </a:r>
                <a:r>
                  <a:rPr lang="en-US" altLang="ja-JP" dirty="0"/>
                  <a:t>9</a:t>
                </a:r>
                <a:r>
                  <a:rPr lang="ja-JP" altLang="en-US" dirty="0"/>
                  <a:t>を選べば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3 +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12</m:t>
                    </m:r>
                  </m:oMath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C557CA-3333-4CD7-A9BD-2547B6F7B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69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619D5-03CB-42AA-A473-6E0E3353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7"/>
            <a:ext cx="10515600" cy="1596452"/>
          </a:xfrm>
        </p:spPr>
        <p:txBody>
          <a:bodyPr/>
          <a:lstStyle/>
          <a:p>
            <a:r>
              <a:rPr kumimoji="1" lang="ja-JP" altLang="en-US" dirty="0"/>
              <a:t>ある数を</a:t>
            </a:r>
            <a:r>
              <a:rPr kumimoji="1" lang="ja-JP" altLang="en-US" b="1" dirty="0"/>
              <a:t>選ぶ</a:t>
            </a:r>
            <a:r>
              <a:rPr kumimoji="1" lang="en-US" altLang="ja-JP" b="1" dirty="0"/>
              <a:t>or</a:t>
            </a:r>
            <a:r>
              <a:rPr kumimoji="1" lang="ja-JP" altLang="en-US" b="1" dirty="0"/>
              <a:t>選ばない場合を全パターン考え</a:t>
            </a:r>
            <a:r>
              <a:rPr kumimoji="1" lang="en-US" altLang="ja-JP" dirty="0"/>
              <a:t>,</a:t>
            </a:r>
            <a:r>
              <a:rPr lang="ja-JP" altLang="en-US" dirty="0"/>
              <a:t>その和が</a:t>
            </a:r>
            <a:r>
              <a:rPr lang="en-US" altLang="ja-JP" dirty="0"/>
              <a:t>K</a:t>
            </a:r>
            <a:r>
              <a:rPr lang="ja-JP" altLang="en-US" dirty="0"/>
              <a:t>と一致するかどうかを判定すればよい</a:t>
            </a:r>
            <a:r>
              <a:rPr lang="en-US" altLang="ja-JP" dirty="0"/>
              <a:t>(</a:t>
            </a:r>
            <a:r>
              <a:rPr lang="ja-JP" altLang="en-US" dirty="0"/>
              <a:t>つまり二分木を</a:t>
            </a:r>
            <a:r>
              <a:rPr lang="en-US" altLang="ja-JP" dirty="0"/>
              <a:t>DFS</a:t>
            </a:r>
            <a:r>
              <a:rPr lang="ja-JP" altLang="en-US" dirty="0"/>
              <a:t>する</a:t>
            </a:r>
            <a:r>
              <a:rPr lang="en-US" altLang="ja-JP" dirty="0"/>
              <a:t>).</a:t>
            </a:r>
          </a:p>
          <a:p>
            <a:r>
              <a:rPr kumimoji="1" lang="ja-JP" altLang="en-US" dirty="0"/>
              <a:t>暫定の和を状態とする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4C2B40E-F595-42AD-B4C6-B7C9BD58B03B}"/>
              </a:ext>
            </a:extLst>
          </p:cNvPr>
          <p:cNvCxnSpPr/>
          <p:nvPr/>
        </p:nvCxnSpPr>
        <p:spPr>
          <a:xfrm flipH="1">
            <a:off x="4572026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54BAA7F-8BA6-4CFD-957F-FC6379080FA4}"/>
              </a:ext>
            </a:extLst>
          </p:cNvPr>
          <p:cNvCxnSpPr>
            <a:cxnSpLocks/>
          </p:cNvCxnSpPr>
          <p:nvPr/>
        </p:nvCxnSpPr>
        <p:spPr>
          <a:xfrm>
            <a:off x="6748373" y="280128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/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選ばない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BBD234-0203-4B24-ADE6-42342A9A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75" y="2996547"/>
                <a:ext cx="2044907" cy="461665"/>
              </a:xfrm>
              <a:prstGeom prst="rect">
                <a:avLst/>
              </a:prstGeom>
              <a:blipFill>
                <a:blip r:embed="rId2"/>
                <a:stretch>
                  <a:fillRect t="-9091" r="-2959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/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選</a:t>
                </a:r>
                <a:r>
                  <a:rPr lang="ja-JP" altLang="en-US" sz="2400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8DFDB0-82CC-4946-B33D-901B2414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74" y="2996547"/>
                <a:ext cx="1550857" cy="46166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6419A9-E1C9-4D36-AB49-17DEC1BB7EA5}"/>
              </a:ext>
            </a:extLst>
          </p:cNvPr>
          <p:cNvCxnSpPr/>
          <p:nvPr/>
        </p:nvCxnSpPr>
        <p:spPr>
          <a:xfrm flipH="1">
            <a:off x="3080504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A30844C-788E-4F9B-8CD1-1F47D51EF56C}"/>
              </a:ext>
            </a:extLst>
          </p:cNvPr>
          <p:cNvCxnSpPr>
            <a:cxnSpLocks/>
          </p:cNvCxnSpPr>
          <p:nvPr/>
        </p:nvCxnSpPr>
        <p:spPr>
          <a:xfrm>
            <a:off x="4487705" y="4829601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0F09C01-596F-40F9-A351-3FA8E7A19D79}"/>
              </a:ext>
            </a:extLst>
          </p:cNvPr>
          <p:cNvCxnSpPr>
            <a:cxnSpLocks/>
          </p:cNvCxnSpPr>
          <p:nvPr/>
        </p:nvCxnSpPr>
        <p:spPr>
          <a:xfrm>
            <a:off x="8253637" y="4790997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96D532-29B0-4302-A9CC-553CF2AB3755}"/>
              </a:ext>
            </a:extLst>
          </p:cNvPr>
          <p:cNvCxnSpPr/>
          <p:nvPr/>
        </p:nvCxnSpPr>
        <p:spPr>
          <a:xfrm flipH="1">
            <a:off x="6762115" y="4797476"/>
            <a:ext cx="764498" cy="10630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/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5ADB3-6A5E-4995-85CB-FBB8B7CE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11" y="5083163"/>
                <a:ext cx="1849722" cy="36933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/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36B584-5832-4F05-A986-24C3B383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18" y="5083163"/>
                <a:ext cx="1298059" cy="369332"/>
              </a:xfrm>
              <a:prstGeom prst="rect">
                <a:avLst/>
              </a:prstGeom>
              <a:blipFill>
                <a:blip r:embed="rId5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/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選ばない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C424AD-575B-407D-A5FA-A4CE41D1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53" y="5083163"/>
                <a:ext cx="1849722" cy="36933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/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選</a:t>
                </a:r>
                <a:r>
                  <a:rPr lang="ja-JP" altLang="en-US" dirty="0"/>
                  <a:t>ぶ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8215A8E-4B9E-4329-820A-C40E9348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100" y="5083163"/>
                <a:ext cx="1298059" cy="369332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/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301F9FDB-8444-4E92-A62F-A7DCECFBD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50" y="4005062"/>
                <a:ext cx="161953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/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6C2B8-F600-4E5C-881C-34A13A92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79" y="1952640"/>
                <a:ext cx="76449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/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ADA292D-4E40-4994-A6B5-8EACA86D6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28" y="3999501"/>
                <a:ext cx="76449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/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0C504D6-A50C-496C-BE70-F175DBB7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49" y="5921201"/>
                <a:ext cx="76449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/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5EE9834-4489-42C8-B9BD-C5B384F1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28" y="5990317"/>
                <a:ext cx="161953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/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2A83012-77B2-48F0-9B84-1E46426A7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65" y="5973364"/>
                <a:ext cx="161953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/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EDFC74B-D241-42D1-97B2-101DD1F52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656" y="5973363"/>
                <a:ext cx="2586804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2ABED-157F-4C5A-B7BE-7C904B41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2662F-730D-4DAF-A57F-5968E537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どれも再帰では実用的ではないけど例として紹介します</a:t>
            </a:r>
            <a:endParaRPr kumimoji="1" lang="en-US" altLang="ja-JP" dirty="0"/>
          </a:p>
          <a:p>
            <a:r>
              <a:rPr kumimoji="1" lang="ja-JP" altLang="en-US" dirty="0"/>
              <a:t>指数計算</a:t>
            </a:r>
            <a:endParaRPr kumimoji="1" lang="en-US" altLang="ja-JP" dirty="0"/>
          </a:p>
          <a:p>
            <a:r>
              <a:rPr kumimoji="1" lang="ja-JP" altLang="en-US" dirty="0"/>
              <a:t>足し算</a:t>
            </a:r>
            <a:endParaRPr kumimoji="1" lang="en-US" altLang="ja-JP" dirty="0"/>
          </a:p>
          <a:p>
            <a:r>
              <a:rPr kumimoji="1" lang="ja-JP" altLang="en-US" dirty="0"/>
              <a:t>組み合わせ計算</a:t>
            </a:r>
          </a:p>
        </p:txBody>
      </p:sp>
    </p:spTree>
    <p:extLst>
      <p:ext uri="{BB962C8B-B14F-4D97-AF65-F5344CB8AC3E}">
        <p14:creationId xmlns:p14="http://schemas.microsoft.com/office/powerpoint/2010/main" val="103136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4384308-5B1C-43A2-80AA-E827C73C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262062"/>
            <a:ext cx="6953250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CC42405-C876-4659-9E50-0C78CFC4A724}"/>
                  </a:ext>
                </a:extLst>
              </p:cNvPr>
              <p:cNvSpPr/>
              <p:nvPr/>
            </p:nvSpPr>
            <p:spPr>
              <a:xfrm>
                <a:off x="304170" y="246399"/>
                <a:ext cx="420961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3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3, 14, 6, 9</m:t>
                          </m:r>
                        </m:e>
                      </m:d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</a:endParaRPr>
              </a:p>
              <a:p>
                <a:r>
                  <a:rPr lang="ja-JP" altLang="en-US" sz="2400" dirty="0"/>
                  <a:t>のときの木の探索過程</a:t>
                </a: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CC42405-C876-4659-9E50-0C78CFC4A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0" y="246399"/>
                <a:ext cx="4209614" cy="1015663"/>
              </a:xfrm>
              <a:prstGeom prst="rect">
                <a:avLst/>
              </a:prstGeom>
              <a:blipFill>
                <a:blip r:embed="rId3"/>
                <a:stretch>
                  <a:fillRect l="-2319" b="-125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690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6D74FD-1D05-45A6-856A-1F4080938FB6}"/>
              </a:ext>
            </a:extLst>
          </p:cNvPr>
          <p:cNvSpPr/>
          <p:nvPr/>
        </p:nvSpPr>
        <p:spPr>
          <a:xfrm>
            <a:off x="619593" y="181957"/>
            <a:ext cx="867430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K;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a;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～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N-1</a:t>
            </a:r>
            <a:r>
              <a:rPr lang="ja-JP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まで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見終わったら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今の総和が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かどうかを判定する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N)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== K;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選ぶ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選ばない場合を試してみて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になる状態が発見できれば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返す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+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選んでも選ばなくても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となる状態が発見できなかった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5FB339-73C2-4F6F-99E5-47FC38459246}"/>
              </a:ext>
            </a:extLst>
          </p:cNvPr>
          <p:cNvSpPr txBox="1"/>
          <p:nvPr/>
        </p:nvSpPr>
        <p:spPr>
          <a:xfrm>
            <a:off x="5823679" y="824780"/>
            <a:ext cx="6086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dfs</a:t>
            </a:r>
            <a:r>
              <a:rPr lang="ja-JP" altLang="en-US" sz="2000" dirty="0"/>
              <a:t>関数で利用するために</a:t>
            </a:r>
            <a:r>
              <a:rPr lang="en-US" altLang="ja-JP" sz="2000" dirty="0"/>
              <a:t>,N, K, a</a:t>
            </a:r>
            <a:r>
              <a:rPr lang="ja-JP" altLang="en-US" sz="2000" dirty="0"/>
              <a:t>はグローバル変数にしている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※</a:t>
            </a:r>
            <a:r>
              <a:rPr lang="ja-JP" altLang="en-US" sz="2000" dirty="0"/>
              <a:t>グローバル変数は</a:t>
            </a:r>
            <a:r>
              <a:rPr lang="en-US" altLang="ja-JP" sz="2000" dirty="0"/>
              <a:t>,</a:t>
            </a:r>
            <a:r>
              <a:rPr lang="ja-JP" altLang="en-US" sz="2000" dirty="0"/>
              <a:t>競プロ以外では避けるべき存在だということは覚えておきたい</a:t>
            </a:r>
            <a:r>
              <a:rPr lang="en-US" altLang="ja-JP" sz="2000" dirty="0"/>
              <a:t>(</a:t>
            </a:r>
            <a:r>
              <a:rPr lang="ja-JP" altLang="en-US" sz="2000" dirty="0"/>
              <a:t>前期第</a:t>
            </a:r>
            <a:r>
              <a:rPr lang="en-US" altLang="ja-JP" sz="2000" dirty="0"/>
              <a:t>3</a:t>
            </a:r>
            <a:r>
              <a:rPr lang="ja-JP" altLang="en-US" sz="2000" dirty="0"/>
              <a:t>回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868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B68B77-00B2-41EA-8AB5-5120C8966751}"/>
              </a:ext>
            </a:extLst>
          </p:cNvPr>
          <p:cNvSpPr/>
          <p:nvPr/>
        </p:nvSpPr>
        <p:spPr>
          <a:xfrm>
            <a:off x="776990" y="982176"/>
            <a:ext cx="7894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a.resize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K;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7BBBED-1D5E-46AA-B048-F4B4C8ACDD6F}"/>
              </a:ext>
            </a:extLst>
          </p:cNvPr>
          <p:cNvSpPr txBox="1"/>
          <p:nvPr/>
        </p:nvSpPr>
        <p:spPr>
          <a:xfrm>
            <a:off x="5861155" y="4939580"/>
            <a:ext cx="6086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vector</a:t>
            </a:r>
            <a:r>
              <a:rPr lang="ja-JP" altLang="en-US" sz="2000" dirty="0"/>
              <a:t>のメンバ関数</a:t>
            </a:r>
            <a:r>
              <a:rPr lang="en-US" altLang="ja-JP" sz="2000" dirty="0"/>
              <a:t>resize</a:t>
            </a:r>
            <a:r>
              <a:rPr lang="ja-JP" altLang="en-US" sz="2000" dirty="0"/>
              <a:t>は要素数を変更する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resize</a:t>
            </a:r>
            <a:r>
              <a:rPr lang="ja-JP" altLang="en-US" sz="2000" dirty="0"/>
              <a:t>を使わずとも</a:t>
            </a:r>
            <a:r>
              <a:rPr lang="en-US" altLang="ja-JP" sz="2000" dirty="0"/>
              <a:t>,</a:t>
            </a:r>
            <a:r>
              <a:rPr lang="ja-JP" altLang="en-US" sz="2000" dirty="0"/>
              <a:t>配列を大きめに設定したり</a:t>
            </a:r>
            <a:r>
              <a:rPr lang="en-US" altLang="ja-JP" sz="2000" dirty="0"/>
              <a:t>,</a:t>
            </a:r>
            <a:r>
              <a:rPr lang="en-US" altLang="ja-JP" sz="2000" dirty="0" err="1"/>
              <a:t>dfs</a:t>
            </a:r>
            <a:r>
              <a:rPr lang="ja-JP" altLang="en-US" sz="2000" dirty="0"/>
              <a:t>関数での</a:t>
            </a:r>
            <a:r>
              <a:rPr lang="en-US" altLang="ja-JP" sz="2000" dirty="0"/>
              <a:t>N</a:t>
            </a:r>
            <a:r>
              <a:rPr lang="ja-JP" altLang="en-US" sz="2000" dirty="0"/>
              <a:t>を</a:t>
            </a:r>
            <a:r>
              <a:rPr lang="en-US" altLang="ja-JP" sz="2000" dirty="0" err="1"/>
              <a:t>a.size</a:t>
            </a:r>
            <a:r>
              <a:rPr lang="en-US" altLang="ja-JP" sz="2000" dirty="0"/>
              <a:t>()</a:t>
            </a:r>
            <a:r>
              <a:rPr lang="ja-JP" altLang="en-US" sz="2000" dirty="0"/>
              <a:t>に置き換えたり</a:t>
            </a:r>
            <a:r>
              <a:rPr lang="en-US" altLang="ja-JP" sz="2000" dirty="0"/>
              <a:t>,</a:t>
            </a:r>
            <a:r>
              <a:rPr lang="ja-JP" altLang="en-US" sz="2000" dirty="0"/>
              <a:t>などの書き方ができる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20340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1FA2B-E3A9-435C-9D8B-92ED7C12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5B80D-88BB-4621-B9AE-AEE7D68F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計算量は</a:t>
            </a:r>
            <a:r>
              <a:rPr kumimoji="1" lang="en-US" altLang="ja-JP" dirty="0"/>
              <a:t>?</a:t>
            </a:r>
            <a:endParaRPr lang="en-US" altLang="ja-JP" dirty="0"/>
          </a:p>
          <a:p>
            <a:r>
              <a:rPr kumimoji="1"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N-1</a:t>
            </a:r>
            <a:r>
              <a:rPr lang="ja-JP" altLang="en-US" dirty="0"/>
              <a:t>について選ぶ</a:t>
            </a:r>
            <a:r>
              <a:rPr lang="en-US" altLang="ja-JP" dirty="0"/>
              <a:t>,</a:t>
            </a:r>
            <a:r>
              <a:rPr lang="ja-JP" altLang="en-US" dirty="0" err="1"/>
              <a:t>選ばないの</a:t>
            </a:r>
            <a:r>
              <a:rPr lang="ja-JP" altLang="en-US" dirty="0"/>
              <a:t>状態がある</a:t>
            </a:r>
            <a:r>
              <a:rPr lang="en-US" altLang="ja-JP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O(2</a:t>
            </a:r>
            <a:r>
              <a:rPr kumimoji="1" lang="en-US" altLang="ja-JP" baseline="30000" dirty="0"/>
              <a:t>N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DFS</a:t>
            </a:r>
            <a:r>
              <a:rPr kumimoji="1" lang="ja-JP" altLang="en-US" dirty="0"/>
              <a:t>だと</a:t>
            </a:r>
            <a:r>
              <a:rPr kumimoji="1" lang="en-US" altLang="ja-JP" dirty="0"/>
              <a:t>,1</a:t>
            </a:r>
            <a:r>
              <a:rPr kumimoji="1" lang="ja-JP" altLang="en-US" dirty="0"/>
              <a:t>≦</a:t>
            </a:r>
            <a:r>
              <a:rPr kumimoji="1" lang="en-US" altLang="ja-JP" dirty="0"/>
              <a:t>N</a:t>
            </a:r>
            <a:r>
              <a:rPr kumimoji="1" lang="ja-JP" altLang="en-US" dirty="0"/>
              <a:t>≦</a:t>
            </a:r>
            <a:r>
              <a:rPr lang="en-US" altLang="ja-JP" dirty="0"/>
              <a:t>20</a:t>
            </a:r>
            <a:r>
              <a:rPr lang="ja-JP" altLang="en-US" dirty="0"/>
              <a:t>程度でしか通用しないことが分かる</a:t>
            </a:r>
            <a:endParaRPr lang="en-US" altLang="ja-JP" dirty="0"/>
          </a:p>
          <a:p>
            <a:r>
              <a:rPr kumimoji="1" lang="ja-JP" altLang="en-US" dirty="0"/>
              <a:t>部分和問題は</a:t>
            </a:r>
            <a:r>
              <a:rPr kumimoji="1" lang="ja-JP" altLang="en-US" b="1" dirty="0"/>
              <a:t>動的計画法</a:t>
            </a:r>
            <a:r>
              <a:rPr kumimoji="1" lang="en-US" altLang="ja-JP" dirty="0"/>
              <a:t>(Dynamic Programming, DP)</a:t>
            </a:r>
            <a:r>
              <a:rPr kumimoji="1" lang="ja-JP" altLang="en-US" dirty="0"/>
              <a:t>で解くことが多い</a:t>
            </a:r>
            <a:r>
              <a:rPr kumimoji="1" lang="en-US" altLang="ja-JP" dirty="0"/>
              <a:t>.</a:t>
            </a:r>
            <a:r>
              <a:rPr kumimoji="1" lang="ja-JP" altLang="en-US"/>
              <a:t>詳しくはまたいつか学ぶ</a:t>
            </a:r>
            <a:r>
              <a:rPr kumimoji="1"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642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06408-A537-469B-8247-A09CE35E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DFS</a:t>
            </a:r>
            <a:r>
              <a:rPr lang="ja-JP" altLang="en-US" dirty="0"/>
              <a:t>のポイント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DA9D0-5384-43EC-B02B-35289E86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状態は何か</a:t>
            </a:r>
            <a:r>
              <a:rPr kumimoji="1" lang="en-US" altLang="ja-JP" dirty="0"/>
              <a:t>, </a:t>
            </a:r>
            <a:r>
              <a:rPr lang="ja-JP" altLang="en-US" dirty="0"/>
              <a:t>そこから遷移できる状態は何か</a:t>
            </a:r>
            <a:endParaRPr kumimoji="1" lang="en-US" altLang="ja-JP" dirty="0"/>
          </a:p>
          <a:p>
            <a:r>
              <a:rPr kumimoji="1" lang="en-US" altLang="ja-JP" dirty="0" err="1"/>
              <a:t>dfs</a:t>
            </a:r>
            <a:r>
              <a:rPr kumimoji="1" lang="ja-JP" altLang="en-US" dirty="0"/>
              <a:t>関数にのせる引数やグローバル変数≒状態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問題によって様々</a:t>
            </a:r>
            <a:endParaRPr lang="en-US" altLang="ja-JP" dirty="0"/>
          </a:p>
          <a:p>
            <a:r>
              <a:rPr lang="en-US" altLang="ja-JP" dirty="0" err="1"/>
              <a:t>dfs</a:t>
            </a:r>
            <a:r>
              <a:rPr lang="ja-JP" altLang="en-US" dirty="0"/>
              <a:t>を書くときは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ja-JP" altLang="en-US" b="1" dirty="0"/>
              <a:t>遷移パート</a:t>
            </a:r>
            <a:r>
              <a:rPr lang="ja-JP" altLang="en-US" dirty="0"/>
              <a:t>と</a:t>
            </a:r>
            <a:r>
              <a:rPr lang="ja-JP" altLang="en-US" b="1" dirty="0"/>
              <a:t>末端パート</a:t>
            </a:r>
            <a:r>
              <a:rPr lang="ja-JP" altLang="en-US" dirty="0"/>
              <a:t>を書くことが多い印象</a:t>
            </a:r>
            <a:r>
              <a:rPr lang="en-US" altLang="ja-JP" dirty="0"/>
              <a:t>(</a:t>
            </a:r>
            <a:r>
              <a:rPr lang="ja-JP" altLang="en-US" dirty="0"/>
              <a:t>書かないときもある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864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D40674-5F4A-4AA0-B481-02F7DE460BC2}"/>
              </a:ext>
            </a:extLst>
          </p:cNvPr>
          <p:cNvSpPr/>
          <p:nvPr/>
        </p:nvSpPr>
        <p:spPr>
          <a:xfrm>
            <a:off x="1069180" y="1429097"/>
            <a:ext cx="94912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～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N-1</a:t>
            </a:r>
            <a:r>
              <a:rPr lang="ja-JP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まで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見終わったら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今の総和が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かどうかを判定する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N)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== K;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選ぶ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選ばない場合を試してみて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になる状態が発見できれば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返す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sum + a[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選んでも選ばなくても</a:t>
            </a: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,K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となる状態が発見できなかった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1CAB39-8028-4BD8-A8CD-B90E2BE7765E}"/>
              </a:ext>
            </a:extLst>
          </p:cNvPr>
          <p:cNvSpPr txBox="1"/>
          <p:nvPr/>
        </p:nvSpPr>
        <p:spPr>
          <a:xfrm>
            <a:off x="7393363" y="2423319"/>
            <a:ext cx="20699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末端パート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771FB5-E37E-49B8-8ABC-7492303BA82A}"/>
              </a:ext>
            </a:extLst>
          </p:cNvPr>
          <p:cNvSpPr txBox="1"/>
          <p:nvPr/>
        </p:nvSpPr>
        <p:spPr>
          <a:xfrm>
            <a:off x="7393363" y="3388242"/>
            <a:ext cx="20699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遷移パート</a:t>
            </a:r>
          </a:p>
        </p:txBody>
      </p:sp>
    </p:spTree>
    <p:extLst>
      <p:ext uri="{BB962C8B-B14F-4D97-AF65-F5344CB8AC3E}">
        <p14:creationId xmlns:p14="http://schemas.microsoft.com/office/powerpoint/2010/main" val="1222736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7AF11-9280-45DA-BE62-02A6FC91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色塗り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ACFD-56FE-41A4-B5BF-286D5E05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マップ上を</a:t>
            </a:r>
            <a:r>
              <a:rPr kumimoji="1" lang="en-US" altLang="ja-JP" dirty="0"/>
              <a:t>,</a:t>
            </a:r>
            <a:r>
              <a:rPr kumimoji="1" lang="ja-JP" altLang="en-US" dirty="0"/>
              <a:t>色を塗るように</a:t>
            </a:r>
            <a:r>
              <a:rPr kumimoji="1" lang="en-US" altLang="ja-JP" dirty="0"/>
              <a:t>DFS</a:t>
            </a:r>
            <a:r>
              <a:rPr kumimoji="1" lang="ja-JP" altLang="en-US" dirty="0"/>
              <a:t>する問題がある</a:t>
            </a:r>
            <a:endParaRPr kumimoji="1" lang="en-US" altLang="ja-JP" dirty="0"/>
          </a:p>
          <a:p>
            <a:r>
              <a:rPr kumimoji="1" lang="ja-JP" altLang="en-US"/>
              <a:t>後日やります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8884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75778-6CB3-4D75-B276-C176B7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215A4-1C59-4CC2-8499-5242BBF7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AOJ0033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A8BEC-0366-4B16-97B0-6619BD9A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指数計算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B8352-0D0E-4D79-9FFD-C42EE169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7398"/>
          </a:xfrm>
        </p:spPr>
        <p:txBody>
          <a:bodyPr/>
          <a:lstStyle/>
          <a:p>
            <a:r>
              <a:rPr kumimoji="1" lang="ja-JP" altLang="en-US" dirty="0"/>
              <a:t>ループでも書けるけど</a:t>
            </a:r>
            <a:r>
              <a:rPr kumimoji="1" lang="en-US" altLang="ja-JP" dirty="0"/>
              <a:t>,</a:t>
            </a:r>
            <a:r>
              <a:rPr kumimoji="1" lang="ja-JP" altLang="en-US" dirty="0"/>
              <a:t>あえて再帰で書いてみよう</a:t>
            </a:r>
            <a:endParaRPr kumimoji="1" lang="en-US" altLang="ja-JP" dirty="0"/>
          </a:p>
          <a:p>
            <a:r>
              <a:rPr lang="ja-JP" altLang="en-US" dirty="0"/>
              <a:t>ループ版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1031B4-CB5A-4E97-8073-2466D2FFF62F}"/>
              </a:ext>
            </a:extLst>
          </p:cNvPr>
          <p:cNvSpPr/>
          <p:nvPr/>
        </p:nvSpPr>
        <p:spPr>
          <a:xfrm>
            <a:off x="2103619" y="2826127"/>
            <a:ext cx="68604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ret = </a:t>
            </a:r>
            <a:r>
              <a:rPr lang="da-DK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a-DK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</a:p>
          <a:p>
            <a:pPr lvl="2"/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ret *= a;</a:t>
            </a:r>
          </a:p>
          <a:p>
            <a:pPr lvl="1"/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da-DK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r>
              <a:rPr lang="da-DK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04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A8BEC-0366-4B16-97B0-6619BD9A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指数計算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B8352-0D0E-4D79-9FFD-C42EE169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7398"/>
          </a:xfrm>
        </p:spPr>
        <p:txBody>
          <a:bodyPr/>
          <a:lstStyle/>
          <a:p>
            <a:r>
              <a:rPr kumimoji="1" lang="ja-JP" altLang="en-US" dirty="0"/>
              <a:t>ループでも書けるけど</a:t>
            </a:r>
            <a:r>
              <a:rPr kumimoji="1" lang="en-US" altLang="ja-JP" dirty="0"/>
              <a:t>,</a:t>
            </a:r>
            <a:r>
              <a:rPr kumimoji="1" lang="ja-JP" altLang="en-US" dirty="0"/>
              <a:t>あえて再帰で書いてみよう</a:t>
            </a:r>
            <a:endParaRPr kumimoji="1" lang="en-US" altLang="ja-JP" dirty="0"/>
          </a:p>
          <a:p>
            <a:r>
              <a:rPr lang="ja-JP" altLang="en-US" dirty="0"/>
              <a:t>再帰版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1031B4-CB5A-4E97-8073-2466D2FFF62F}"/>
              </a:ext>
            </a:extLst>
          </p:cNvPr>
          <p:cNvSpPr/>
          <p:nvPr/>
        </p:nvSpPr>
        <p:spPr>
          <a:xfrm>
            <a:off x="2103619" y="3147960"/>
            <a:ext cx="68604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0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A8BEC-0366-4B16-97B0-6619BD9A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指数計算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B8352-0D0E-4D79-9FFD-C42EE169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257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おまけ</a:t>
            </a:r>
            <a:r>
              <a:rPr kumimoji="1" lang="en-US" altLang="ja-JP" dirty="0"/>
              <a:t>: </a:t>
            </a:r>
            <a:r>
              <a:rPr kumimoji="1" lang="ja-JP" altLang="en-US" dirty="0"/>
              <a:t>再帰</a:t>
            </a:r>
            <a:r>
              <a:rPr lang="ja-JP" altLang="en-US" dirty="0"/>
              <a:t>呼び出しをしているが内部的にはループとなる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末尾再帰最適化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1031B4-CB5A-4E97-8073-2466D2FFF62F}"/>
              </a:ext>
            </a:extLst>
          </p:cNvPr>
          <p:cNvSpPr/>
          <p:nvPr/>
        </p:nvSpPr>
        <p:spPr>
          <a:xfrm>
            <a:off x="2309734" y="2788197"/>
            <a:ext cx="75725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expr_iter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ret)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expr_iter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n -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ret * a);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expr_iter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n,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4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1011835" y="2046156"/>
            <a:ext cx="78098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expr(2, 4)</a:t>
            </a:r>
          </a:p>
          <a:p>
            <a:r>
              <a:rPr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expr(2, 3)</a:t>
            </a:r>
          </a:p>
          <a:p>
            <a:r>
              <a:rPr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(2 * expr(2, 2))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</a:t>
            </a:r>
            <a:r>
              <a:rPr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 * (2 * (2 * expr(2, 1))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(2 * (2 * (2 * expr(2, 0))))</a:t>
            </a:r>
          </a:p>
          <a:p>
            <a:r>
              <a:rPr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(2 * (2 * (2 * 1)))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(2 * (2 * 2))</a:t>
            </a:r>
          </a:p>
          <a:p>
            <a:r>
              <a:rPr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(2 * 4)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2 * 8</a:t>
            </a:r>
          </a:p>
          <a:p>
            <a:r>
              <a:rPr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= 16</a:t>
            </a:r>
            <a:r>
              <a:rPr kumimoji="1" lang="en-US" altLang="ja-JP" sz="2800" dirty="0">
                <a:latin typeface="Consolas" panose="020B0609020204030204" pitchFamily="49" charset="0"/>
                <a:ea typeface="MS Gothic" panose="020B0609070205080204" pitchFamily="49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0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1E1FB1-6BB5-4E0A-8903-CDD0E525A8A1}"/>
              </a:ext>
            </a:extLst>
          </p:cNvPr>
          <p:cNvSpPr/>
          <p:nvPr/>
        </p:nvSpPr>
        <p:spPr>
          <a:xfrm>
            <a:off x="439711" y="289439"/>
            <a:ext cx="45445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expr(a, 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B70B03-6E19-4E80-A5CB-0ED29B7BFB41}"/>
              </a:ext>
            </a:extLst>
          </p:cNvPr>
          <p:cNvSpPr txBox="1"/>
          <p:nvPr/>
        </p:nvSpPr>
        <p:spPr>
          <a:xfrm>
            <a:off x="4967990" y="5040000"/>
            <a:ext cx="19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ea typeface="MS Gothic" panose="020B0609070205080204" pitchFamily="49" charset="-128"/>
              </a:rPr>
              <a:t>expr(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2400" dirty="0">
                <a:latin typeface="Consolas" panose="020B0609020204030204" pitchFamily="49" charset="0"/>
                <a:ea typeface="MS Gothic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kumimoji="1" lang="en-US" altLang="ja-JP" sz="2400" dirty="0">
                <a:latin typeface="Consolas" panose="020B0609020204030204" pitchFamily="49" charset="0"/>
                <a:ea typeface="MS Gothic" panose="020B0609070205080204" pitchFamily="49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49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2017</Words>
  <Application>Microsoft Office PowerPoint</Application>
  <PresentationFormat>ワイド画面</PresentationFormat>
  <Paragraphs>327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5" baseType="lpstr">
      <vt:lpstr>MS Gothic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入門講習会 第6回</vt:lpstr>
      <vt:lpstr>目次</vt:lpstr>
      <vt:lpstr>再帰の復習</vt:lpstr>
      <vt:lpstr>再帰の例</vt:lpstr>
      <vt:lpstr>指数計算</vt:lpstr>
      <vt:lpstr>指数計算</vt:lpstr>
      <vt:lpstr>指数計算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足し算</vt:lpstr>
      <vt:lpstr>組み合わせ計算</vt:lpstr>
      <vt:lpstr>注意</vt:lpstr>
      <vt:lpstr>スタック</vt:lpstr>
      <vt:lpstr>スタック</vt:lpstr>
      <vt:lpstr>スタック</vt:lpstr>
      <vt:lpstr>全探索</vt:lpstr>
      <vt:lpstr>ABC085 C Otoshidama (第3回演習)</vt:lpstr>
      <vt:lpstr>演習(1)</vt:lpstr>
      <vt:lpstr>深さ優先探索(Depth First Search)</vt:lpstr>
      <vt:lpstr>PowerPoint プレゼンテーション</vt:lpstr>
      <vt:lpstr>PowerPoint プレゼンテーション</vt:lpstr>
      <vt:lpstr>PowerPoint プレゼンテーション</vt:lpstr>
      <vt:lpstr>例</vt:lpstr>
      <vt:lpstr>部分和問題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部分和問題</vt:lpstr>
      <vt:lpstr>DFSのポイント</vt:lpstr>
      <vt:lpstr>PowerPoint プレゼンテーション</vt:lpstr>
      <vt:lpstr>色塗り</vt:lpstr>
      <vt:lpstr>演習(2)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 第6回</dc:title>
  <dc:creator>r.yamamoto.032</dc:creator>
  <cp:lastModifiedBy>r.yamamoto.032</cp:lastModifiedBy>
  <cp:revision>118</cp:revision>
  <dcterms:created xsi:type="dcterms:W3CDTF">2018-11-05T01:03:09Z</dcterms:created>
  <dcterms:modified xsi:type="dcterms:W3CDTF">2018-11-10T04:27:36Z</dcterms:modified>
</cp:coreProperties>
</file>