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59" r:id="rId13"/>
    <p:sldId id="285" r:id="rId14"/>
    <p:sldId id="258" r:id="rId15"/>
    <p:sldId id="260" r:id="rId16"/>
    <p:sldId id="261" r:id="rId17"/>
    <p:sldId id="262" r:id="rId18"/>
    <p:sldId id="266" r:id="rId19"/>
    <p:sldId id="295" r:id="rId20"/>
    <p:sldId id="263" r:id="rId21"/>
    <p:sldId id="264" r:id="rId22"/>
    <p:sldId id="265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96" r:id="rId31"/>
    <p:sldId id="275" r:id="rId32"/>
    <p:sldId id="282" r:id="rId33"/>
    <p:sldId id="283" r:id="rId34"/>
    <p:sldId id="284" r:id="rId35"/>
    <p:sldId id="277" r:id="rId36"/>
    <p:sldId id="276" r:id="rId37"/>
    <p:sldId id="278" r:id="rId38"/>
    <p:sldId id="279" r:id="rId39"/>
    <p:sldId id="280" r:id="rId40"/>
    <p:sldId id="272" r:id="rId41"/>
    <p:sldId id="297" r:id="rId42"/>
    <p:sldId id="28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9078A-2EBC-47A8-825C-9EE1A7CC1874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CE7BC-2F51-49FE-8320-02C94F25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q.front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q.pop</a:t>
            </a:r>
            <a:r>
              <a:rPr kumimoji="1" lang="en-US" altLang="ja-JP" dirty="0"/>
              <a:t>()</a:t>
            </a:r>
            <a:r>
              <a:rPr kumimoji="1" lang="ja-JP" altLang="en-US" dirty="0"/>
              <a:t>を同じ行に書くのは人の好み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0AEA-5B7F-4F81-B9E1-E4438F85B3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87815-9372-4575-B06C-FB363D1F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FE813C-9E4F-411C-BFF9-E5D68E3D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B27A9-E965-4379-8303-DE044DD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9FD08-A048-48FA-A3FE-D9432301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FFF9D-0307-4958-9DB2-7861A7B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13720-9478-441C-843F-93439C18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8BE25F-7A00-40A0-AD2E-D5F2E721F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C347B-FEC4-4CBC-9231-1456C644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028EE-2509-4396-AC1D-F3E14143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C1A288-47D9-4F56-9B4F-4247BC33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3D8A5C-4D70-4341-AC36-93378B643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BC66E-3D30-4955-9169-29C27408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FC7E8-4AF7-438C-8BEE-B1399F2B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89C697-AA20-4190-B8E7-5473AD8D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55DBD-2182-426E-A2D7-7D18EBC2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8DADC-CEA7-458B-ACD6-B5026699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5E66-A88D-4A07-B673-E07FC6A9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E12A2-0968-45E5-B018-A81783C8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3E9F6B-8F47-4C4E-911B-BFDC20D4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B52EC-7386-4777-A855-29856C6F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7618E-2A6D-436C-A7AD-257AAF95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5877B-EEC0-4584-971A-D043CE14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ADC682-E047-4E0F-B4EE-2A2FA951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18A30-B4DC-4723-81FC-CCAC8439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EFD5A0-6291-4A8A-9B88-48ED4E8F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30526-E8EE-4989-9878-4627A44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AC4D-E5BD-47D7-B379-0D305AE6C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EDAC2-CA21-44CC-BB74-0B58204B7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4BA4F-0EC8-4175-BE00-677C773F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8438EB-7D25-4ADD-86B7-4501998F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94C65-7076-4CC4-9C9C-C51C26D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1FC03-B308-431E-AD7E-1F2FE8E3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541AE7-C7E9-4576-A4B6-72000EB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056BE5-9684-42B8-81C1-3B690FBA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8FB066-1D4D-4D81-B362-91B1089AE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501C5-E930-49BC-ACCB-AFDA34B4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C5F78E-BDBC-4125-B84D-39E00FF5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AA8C3E-79AE-45AC-AA33-D1E75F28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F7F144-090A-44BB-84D2-14C107B1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6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89E29-02D9-4339-8167-5934DF6E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9FA523-78AD-43F3-9B6B-F2C0F8A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C15CC0-657A-41D9-9FDA-72B416D5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ECF43A-5391-4A9B-8977-C4DC0BA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6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AD6FE-EEA7-4579-B6BB-07A1E7E8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A349EB-EA26-40CC-944B-F3AA79C6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4E04C-9809-4E7B-A1B9-73E9D38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67E51-45DD-4266-9EE6-66A8F599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ABECA-1D40-4DFB-82EE-EE5091EC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5BF818-86C0-4374-9526-1E55264E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4DB1-804D-4C25-8CF3-F5DE799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517FA-1F6B-4385-B6E9-51E7A27E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1BD069-3912-4293-805D-20B8833F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9A70C-E0F8-477B-B774-811BC191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01C808-2088-4F10-975D-0EDFF9244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C859A3-501A-403D-A250-BFA8AA95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5DE2D-CCC6-4745-A272-E79D4052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682433-4E9D-472B-BF52-0EAEFAF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12531-6C49-4B5F-B641-D88C5322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0AD7EC-475A-43B3-BE19-9CE37B7E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A69CC6-06C7-47EB-89D4-8A0E2323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62D4C-2074-4D6E-AECC-0066B3524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138B-F938-454F-B0A9-F9C0CB681C0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BC6CE-339F-4062-9148-5F657E8D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F101F-A3B9-47F6-8A31-B8B286C7F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7EFE-E322-480C-AA05-C95E5DE6D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68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9889B-2D75-4F91-9A04-D3268F7C5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 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B72730-6E2B-414B-9FFD-DE9AD5943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79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4BFF-1455-488F-BDA0-F2FFAB3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54A1C-335E-4E8D-901E-027FA233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6729"/>
          </a:xfrm>
        </p:spPr>
        <p:txBody>
          <a:bodyPr/>
          <a:lstStyle/>
          <a:p>
            <a:r>
              <a:rPr kumimoji="1" lang="ja-JP" altLang="en-US" dirty="0"/>
              <a:t>キューに入った順に処理する</a:t>
            </a:r>
            <a:br>
              <a:rPr kumimoji="1" lang="en-US" altLang="ja-JP" dirty="0"/>
            </a:br>
            <a:r>
              <a:rPr kumimoji="1" lang="ja-JP" altLang="en-US" dirty="0"/>
              <a:t>以下のような書き方をよくします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20E8B-9D6C-49DA-BA6F-EF661ABD29E1}"/>
              </a:ext>
            </a:extLst>
          </p:cNvPr>
          <p:cNvSpPr/>
          <p:nvPr/>
        </p:nvSpPr>
        <p:spPr>
          <a:xfrm>
            <a:off x="1901252" y="3001302"/>
            <a:ext cx="75800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305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55122-D2D0-440C-92EC-8BCE2883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125A2-1327-47D8-B6A5-28CDF83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2447"/>
          </a:xfrm>
        </p:spPr>
        <p:txBody>
          <a:bodyPr/>
          <a:lstStyle/>
          <a:p>
            <a:r>
              <a:rPr kumimoji="1" lang="ja-JP" altLang="en-US" dirty="0"/>
              <a:t>幅優先探索に使うケースがほとんど</a:t>
            </a:r>
            <a:r>
              <a:rPr kumimoji="1" lang="en-US" altLang="ja-JP" dirty="0"/>
              <a:t>.</a:t>
            </a:r>
          </a:p>
          <a:p>
            <a:r>
              <a:rPr lang="ja-JP" altLang="en-US" dirty="0"/>
              <a:t>よく使われる書き方↓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5D4D55-C51C-4D7E-861A-7BE7DF3372DF}"/>
              </a:ext>
            </a:extLst>
          </p:cNvPr>
          <p:cNvSpPr/>
          <p:nvPr/>
        </p:nvSpPr>
        <p:spPr>
          <a:xfrm>
            <a:off x="2309734" y="3132969"/>
            <a:ext cx="7572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①初期処理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初期状態をキューに入れる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など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②キューから値を取り出す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③次の状態を見て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必要なら状態の更新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必要ならキューに入れる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59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E8A2C-B663-4B91-BC06-B381F972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687A0-E345-4C93-99FF-8CA6B4B6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AOJ </a:t>
            </a:r>
            <a:r>
              <a:rPr lang="en-US" altLang="ja-JP" dirty="0"/>
              <a:t>ALDS1_3_B (Elementary data structures – Queue)</a:t>
            </a:r>
          </a:p>
          <a:p>
            <a:endParaRPr kumimoji="1" lang="en-US" altLang="ja-JP" dirty="0"/>
          </a:p>
          <a:p>
            <a:r>
              <a:rPr kumimoji="1" lang="ja-JP" altLang="en-US" sz="2400" dirty="0"/>
              <a:t>時刻を変数で保持しておく</a:t>
            </a:r>
            <a:endParaRPr kumimoji="1" lang="en-US" altLang="ja-JP" sz="2400" dirty="0"/>
          </a:p>
          <a:p>
            <a:r>
              <a:rPr lang="ja-JP" altLang="en-US" sz="2400" dirty="0"/>
              <a:t>キューに値を入れる</a:t>
            </a:r>
            <a:r>
              <a:rPr lang="en-US" altLang="ja-JP" sz="2400" dirty="0"/>
              <a:t>. (</a:t>
            </a:r>
            <a:r>
              <a:rPr lang="ja-JP" altLang="en-US" sz="2400" dirty="0"/>
              <a:t>名前</a:t>
            </a:r>
            <a:r>
              <a:rPr lang="en-US" altLang="ja-JP" sz="2400" dirty="0"/>
              <a:t>, </a:t>
            </a:r>
            <a:r>
              <a:rPr lang="ja-JP" altLang="en-US" sz="2400" dirty="0"/>
              <a:t>残り時間</a:t>
            </a:r>
            <a:r>
              <a:rPr lang="en-US" altLang="ja-JP" sz="2400" dirty="0"/>
              <a:t>)</a:t>
            </a:r>
            <a:r>
              <a:rPr lang="ja-JP" altLang="en-US" sz="2400" dirty="0"/>
              <a:t>の</a:t>
            </a:r>
            <a:r>
              <a:rPr lang="en-US" altLang="ja-JP" sz="2400" dirty="0"/>
              <a:t>pair</a:t>
            </a:r>
            <a:r>
              <a:rPr lang="ja-JP" altLang="en-US" sz="2400" dirty="0"/>
              <a:t>型で入れるといいかも</a:t>
            </a:r>
            <a:endParaRPr lang="en-US" altLang="ja-JP" sz="2400" dirty="0"/>
          </a:p>
          <a:p>
            <a:r>
              <a:rPr lang="ja-JP" altLang="en-US" sz="2400" dirty="0"/>
              <a:t>キューから値を取り出して</a:t>
            </a:r>
            <a:r>
              <a:rPr lang="en-US" altLang="ja-JP" sz="2400" dirty="0"/>
              <a:t>, </a:t>
            </a:r>
            <a:r>
              <a:rPr lang="ja-JP" altLang="en-US" sz="2400" dirty="0"/>
              <a:t>残り時間から</a:t>
            </a:r>
            <a:r>
              <a:rPr lang="en-US" altLang="ja-JP" sz="2400" dirty="0"/>
              <a:t>q</a:t>
            </a:r>
            <a:r>
              <a:rPr lang="ja-JP" altLang="en-US" sz="2400" dirty="0"/>
              <a:t>引く</a:t>
            </a:r>
            <a:r>
              <a:rPr lang="en-US" altLang="ja-JP" sz="2400" dirty="0"/>
              <a:t>.</a:t>
            </a:r>
            <a:br>
              <a:rPr lang="en-US" altLang="ja-JP" sz="2400" dirty="0"/>
            </a:br>
            <a:r>
              <a:rPr lang="ja-JP" altLang="en-US" sz="2400" dirty="0"/>
              <a:t>残り時間が</a:t>
            </a:r>
            <a:r>
              <a:rPr lang="en-US" altLang="ja-JP" sz="2400" dirty="0"/>
              <a:t>q</a:t>
            </a:r>
            <a:r>
              <a:rPr lang="ja-JP" altLang="en-US" sz="2400" dirty="0"/>
              <a:t>より大きい→</a:t>
            </a:r>
            <a:r>
              <a:rPr lang="en-US" altLang="ja-JP" sz="2400" dirty="0"/>
              <a:t>q</a:t>
            </a:r>
            <a:r>
              <a:rPr lang="ja-JP" altLang="en-US" sz="2400" dirty="0"/>
              <a:t>引いてキューに入れなおす</a:t>
            </a:r>
            <a:r>
              <a:rPr lang="en-US" altLang="ja-JP" sz="2400" dirty="0"/>
              <a:t>. </a:t>
            </a:r>
            <a:r>
              <a:rPr lang="ja-JP" altLang="en-US" sz="2400" dirty="0"/>
              <a:t>時刻 </a:t>
            </a:r>
            <a:r>
              <a:rPr lang="en-US" altLang="ja-JP" sz="2400" dirty="0"/>
              <a:t>+= q</a:t>
            </a:r>
            <a:br>
              <a:rPr lang="en-US" altLang="ja-JP" sz="2400" dirty="0"/>
            </a:br>
            <a:r>
              <a:rPr lang="ja-JP" altLang="en-US" sz="2400" dirty="0"/>
              <a:t>残り時間が</a:t>
            </a:r>
            <a:r>
              <a:rPr lang="ja-JP" altLang="en-US" sz="2400" dirty="0" err="1"/>
              <a:t>ｑ</a:t>
            </a:r>
            <a:r>
              <a:rPr lang="ja-JP" altLang="en-US" sz="2400" dirty="0"/>
              <a:t>以下 → 名前と値を出力する</a:t>
            </a:r>
            <a:r>
              <a:rPr lang="en-US" altLang="ja-JP" sz="2400" dirty="0"/>
              <a:t>.</a:t>
            </a:r>
            <a:r>
              <a:rPr lang="ja-JP" altLang="en-US" sz="2400" dirty="0"/>
              <a:t>時刻 </a:t>
            </a:r>
            <a:r>
              <a:rPr lang="en-US" altLang="ja-JP" sz="2400" dirty="0"/>
              <a:t>+= </a:t>
            </a:r>
            <a:r>
              <a:rPr lang="ja-JP" altLang="en-US" sz="2400" dirty="0"/>
              <a:t>残り時間</a:t>
            </a:r>
            <a:endParaRPr lang="en-US" altLang="ja-JP" sz="2400" dirty="0"/>
          </a:p>
          <a:p>
            <a:r>
              <a:rPr lang="ja-JP" altLang="en-US" sz="2400" dirty="0"/>
              <a:t>これを</a:t>
            </a:r>
            <a:r>
              <a:rPr lang="en-US" altLang="ja-JP" sz="2400" dirty="0"/>
              <a:t>,</a:t>
            </a:r>
            <a:r>
              <a:rPr lang="ja-JP" altLang="en-US" sz="2400" dirty="0"/>
              <a:t>キューが空になるまで繰り返す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6307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906AB-3D87-463C-93D5-E424BE28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幅優先探索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A1F222-E793-48AE-B618-A8BBE195C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0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42935-180D-4E90-B3C3-4A12662F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</a:t>
            </a:r>
            <a:r>
              <a:rPr kumimoji="1" lang="en-US" altLang="ja-JP" dirty="0"/>
              <a:t>(Breadth First Search)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9E9B7-ED1C-46A7-8EEF-3E9D9A17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通称</a:t>
            </a:r>
            <a:r>
              <a:rPr kumimoji="1" lang="en-US" altLang="ja-JP" dirty="0"/>
              <a:t>BFS</a:t>
            </a:r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幅優先探索では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初めの状態に近いほうから探索します</a:t>
            </a:r>
            <a:r>
              <a:rPr kumimoji="1" lang="en-US" altLang="ja-JP" dirty="0"/>
              <a:t>.』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蟻本 </a:t>
            </a:r>
            <a:r>
              <a:rPr kumimoji="1" lang="en-US" altLang="ja-JP" dirty="0"/>
              <a:t>P.36)</a:t>
            </a:r>
          </a:p>
          <a:p>
            <a:r>
              <a:rPr lang="ja-JP" altLang="en-US" dirty="0"/>
              <a:t>深く潜っていくのが</a:t>
            </a:r>
            <a:r>
              <a:rPr lang="en-US" altLang="ja-JP" dirty="0"/>
              <a:t>DFS</a:t>
            </a:r>
            <a:br>
              <a:rPr lang="en-US" altLang="ja-JP" dirty="0"/>
            </a:br>
            <a:r>
              <a:rPr kumimoji="1" lang="ja-JP" altLang="en-US" dirty="0"/>
              <a:t>浅いところから求めていくのが</a:t>
            </a:r>
            <a:r>
              <a:rPr kumimoji="1" lang="en-US" altLang="ja-JP" dirty="0"/>
              <a:t>BFS</a:t>
            </a:r>
            <a:br>
              <a:rPr kumimoji="1" lang="en-US" altLang="ja-JP" dirty="0"/>
            </a:br>
            <a:r>
              <a:rPr lang="ja-JP" altLang="en-US" dirty="0"/>
              <a:t>というイメージ</a:t>
            </a:r>
            <a:endParaRPr lang="en-US" altLang="ja-JP" dirty="0"/>
          </a:p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DFS</a:t>
            </a:r>
            <a:r>
              <a:rPr kumimoji="1" lang="ja-JP" altLang="en-US" dirty="0"/>
              <a:t>と同じで</a:t>
            </a:r>
            <a:r>
              <a:rPr kumimoji="1" lang="en-US" altLang="ja-JP" dirty="0"/>
              <a:t>,O(</a:t>
            </a:r>
            <a:r>
              <a:rPr kumimoji="1" lang="ja-JP" altLang="en-US" dirty="0"/>
              <a:t>状態数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ここでの</a:t>
            </a:r>
            <a:r>
              <a:rPr lang="en-US" altLang="ja-JP" dirty="0"/>
              <a:t>『</a:t>
            </a:r>
            <a:r>
              <a:rPr lang="ja-JP" altLang="en-US" dirty="0"/>
              <a:t>状態</a:t>
            </a:r>
            <a:r>
              <a:rPr lang="en-US" altLang="ja-JP" dirty="0"/>
              <a:t>』</a:t>
            </a:r>
            <a:r>
              <a:rPr lang="ja-JP" altLang="en-US" dirty="0"/>
              <a:t>は少し意味が曖昧なことに注意</a:t>
            </a:r>
            <a:r>
              <a:rPr lang="en-US" altLang="ja-JP" dirty="0"/>
              <a:t>.</a:t>
            </a:r>
            <a:r>
              <a:rPr lang="ja-JP" altLang="en-US" dirty="0"/>
              <a:t>問題によって計算量は異なる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1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62EAD3-E07B-409D-BD03-F876D36C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22" y="1698956"/>
            <a:ext cx="6946555" cy="470933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A68D79-385D-4FEB-8A47-2F0572123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09" y="449705"/>
            <a:ext cx="6207178" cy="15589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〇</a:t>
            </a:r>
            <a:r>
              <a:rPr kumimoji="1" lang="en-US" altLang="ja-JP" dirty="0"/>
              <a:t>: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ja-JP" altLang="en-US" dirty="0"/>
              <a:t>既に訪れた状態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FF00"/>
                </a:solidFill>
              </a:rPr>
              <a:t>〇</a:t>
            </a:r>
            <a:r>
              <a:rPr lang="en-US" altLang="ja-JP" dirty="0"/>
              <a:t>: </a:t>
            </a:r>
            <a:r>
              <a:rPr lang="ja-JP" altLang="en-US" dirty="0"/>
              <a:t>これから訪れる状態</a:t>
            </a:r>
            <a:r>
              <a:rPr lang="en-US" altLang="ja-JP" dirty="0"/>
              <a:t>.</a:t>
            </a:r>
            <a:r>
              <a:rPr lang="ja-JP" altLang="en-US" dirty="0"/>
              <a:t>数字はその順番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: </a:t>
            </a:r>
            <a:r>
              <a:rPr kumimoji="1" lang="ja-JP" altLang="en-US" dirty="0"/>
              <a:t>遷移</a:t>
            </a:r>
          </a:p>
        </p:txBody>
      </p:sp>
    </p:spTree>
    <p:extLst>
      <p:ext uri="{BB962C8B-B14F-4D97-AF65-F5344CB8AC3E}">
        <p14:creationId xmlns:p14="http://schemas.microsoft.com/office/powerpoint/2010/main" val="151351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14B8182-F1A1-421A-AC11-2A8A700C0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73" y="643466"/>
            <a:ext cx="82176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8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B5C4EA5-0858-4BBF-910E-68C88D36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635287"/>
            <a:ext cx="5291666" cy="3587425"/>
          </a:xfrm>
          <a:prstGeom prst="rect">
            <a:avLst/>
          </a:prstGeom>
        </p:spPr>
      </p:pic>
      <p:pic>
        <p:nvPicPr>
          <p:cNvPr id="21" name="図 2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37C7E3F3-F6C8-4D51-AC73-E9EFB68C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635287"/>
            <a:ext cx="5291667" cy="35874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F4669B4-B94E-4C1D-B81E-13699B40D79A}"/>
              </a:ext>
            </a:extLst>
          </p:cNvPr>
          <p:cNvSpPr txBox="1"/>
          <p:nvPr/>
        </p:nvSpPr>
        <p:spPr>
          <a:xfrm>
            <a:off x="2688816" y="927401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DFS</a:t>
            </a:r>
            <a:endParaRPr kumimoji="1" lang="ja-JP" altLang="en-US" sz="4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FD7672-C664-4D79-8B89-6C13D4943A06}"/>
              </a:ext>
            </a:extLst>
          </p:cNvPr>
          <p:cNvSpPr txBox="1"/>
          <p:nvPr/>
        </p:nvSpPr>
        <p:spPr>
          <a:xfrm>
            <a:off x="8302216" y="927401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BFS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792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C4C71-20B7-4257-81BE-70B98CE9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幅優先探索</a:t>
            </a:r>
            <a:r>
              <a:rPr lang="en-US" altLang="ja-JP" dirty="0"/>
              <a:t>(Breadth First Search)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A174A-FC1A-4667-BBFD-2B0BBDF3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lang="ja-JP" altLang="en-US" dirty="0">
                <a:solidFill>
                  <a:srgbClr val="00FF00"/>
                </a:solidFill>
              </a:rPr>
              <a:t>〇</a:t>
            </a:r>
            <a:r>
              <a:rPr lang="en-US" altLang="ja-JP" dirty="0"/>
              <a:t>:</a:t>
            </a:r>
            <a:r>
              <a:rPr lang="en-US" altLang="ja-JP" dirty="0">
                <a:solidFill>
                  <a:srgbClr val="00FF00"/>
                </a:solidFill>
              </a:rPr>
              <a:t> </a:t>
            </a:r>
            <a:r>
              <a:rPr kumimoji="1" lang="ja-JP" altLang="en-US" dirty="0"/>
              <a:t>これから訪れる状態」をどのように保持する？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/>
              <a:t>キューを使う</a:t>
            </a:r>
            <a:endParaRPr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キューなら</a:t>
            </a:r>
            <a:r>
              <a:rPr kumimoji="1" lang="en-US" altLang="ja-JP" dirty="0"/>
              <a:t>,</a:t>
            </a:r>
            <a:r>
              <a:rPr kumimoji="1" lang="ja-JP" altLang="en-US" dirty="0"/>
              <a:t>見つけた探索候補のうち最初のものから選ぶことができる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331077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FBFA-5936-4649-A388-76BD4534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97A65-4B98-4DFC-B8E4-9B47FE3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5188"/>
          </a:xfrm>
        </p:spPr>
        <p:txBody>
          <a:bodyPr/>
          <a:lstStyle/>
          <a:p>
            <a:r>
              <a:rPr lang="ja-JP" altLang="en-US" dirty="0"/>
              <a:t>この書き方を覚えましょう↓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82014A-A78C-433A-9D0D-7418145B4652}"/>
              </a:ext>
            </a:extLst>
          </p:cNvPr>
          <p:cNvSpPr/>
          <p:nvPr/>
        </p:nvSpPr>
        <p:spPr>
          <a:xfrm>
            <a:off x="2309734" y="2705750"/>
            <a:ext cx="7572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①初期処理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初期状態をキューに入れる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など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②キューから値を取り出す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③次の状態を見て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必要なら状態の更新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必要ならキューに入れる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5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AEC47-A62A-4247-9E64-760BB6F5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91EA7-2D1E-4EE3-B9C5-ADA7DF01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std::queue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演習</a:t>
            </a:r>
            <a:r>
              <a:rPr lang="en-US" altLang="ja-JP" dirty="0"/>
              <a:t>(1)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幅優先探索</a:t>
            </a:r>
            <a:r>
              <a:rPr kumimoji="1" lang="en-US" altLang="ja-JP" dirty="0"/>
              <a:t>(BFS)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BFS</a:t>
            </a:r>
            <a:r>
              <a:rPr lang="ja-JP" altLang="en-US" dirty="0"/>
              <a:t>の例</a:t>
            </a:r>
            <a:r>
              <a:rPr lang="en-US" altLang="ja-JP" dirty="0"/>
              <a:t>: </a:t>
            </a:r>
            <a:r>
              <a:rPr lang="ja-JP" altLang="en-US" dirty="0"/>
              <a:t>迷路探索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演習</a:t>
            </a:r>
            <a:r>
              <a:rPr lang="en-US" altLang="ja-JP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6032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94F9E-272A-4A1E-A115-139AC2F3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BFS</a:t>
            </a:r>
            <a:r>
              <a:rPr kumimoji="1" lang="ja-JP" altLang="en-US" dirty="0"/>
              <a:t>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5A51F-B218-4505-9B8B-AB39C452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グリッド上迷路の最短経路</a:t>
            </a:r>
            <a:endParaRPr kumimoji="1" lang="en-US" altLang="ja-JP" dirty="0"/>
          </a:p>
          <a:p>
            <a:r>
              <a:rPr lang="ja-JP" altLang="en-US" dirty="0"/>
              <a:t>辺の重みがすべて</a:t>
            </a:r>
            <a:r>
              <a:rPr lang="en-US" altLang="ja-JP" dirty="0"/>
              <a:t>1</a:t>
            </a:r>
            <a:r>
              <a:rPr lang="ja-JP" altLang="en-US" dirty="0"/>
              <a:t>のグラフ上の単一始点最短経路問題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迷路の最短経路問題も実はこの部類</a:t>
            </a:r>
            <a:r>
              <a:rPr lang="en-US" altLang="ja-JP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辺の重みが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でない場合は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ダイクストラ法を用いる</a:t>
            </a:r>
            <a:br>
              <a:rPr kumimoji="1" lang="en-US" altLang="ja-JP" dirty="0"/>
            </a:br>
            <a:r>
              <a:rPr kumimoji="1" lang="en-US" altLang="ja-JP" dirty="0"/>
              <a:t>queue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prority_queue</a:t>
            </a:r>
            <a:r>
              <a:rPr kumimoji="1" lang="ja-JP" altLang="en-US" dirty="0"/>
              <a:t>になるだけで</a:t>
            </a:r>
            <a:r>
              <a:rPr kumimoji="1" lang="en-US" altLang="ja-JP" dirty="0"/>
              <a:t>,</a:t>
            </a:r>
            <a:r>
              <a:rPr kumimoji="1" lang="ja-JP" altLang="en-US" dirty="0"/>
              <a:t>書き方はほとんど同じ</a:t>
            </a:r>
          </a:p>
        </p:txBody>
      </p:sp>
    </p:spTree>
    <p:extLst>
      <p:ext uri="{BB962C8B-B14F-4D97-AF65-F5344CB8AC3E}">
        <p14:creationId xmlns:p14="http://schemas.microsoft.com/office/powerpoint/2010/main" val="264057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6661C-27EE-4C3B-AF0C-1E284D92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B10E3-8950-464D-8CD6-12A6E2D4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7660"/>
          </a:xfrm>
        </p:spPr>
        <p:txBody>
          <a:bodyPr/>
          <a:lstStyle/>
          <a:p>
            <a:r>
              <a:rPr kumimoji="1" lang="ja-JP" altLang="en-US" dirty="0"/>
              <a:t>大きさが</a:t>
            </a:r>
            <a:r>
              <a:rPr kumimoji="1" lang="en-US" altLang="ja-JP" dirty="0"/>
              <a:t>N×M</a:t>
            </a:r>
            <a:r>
              <a:rPr kumimoji="1" lang="ja-JP" altLang="en-US" dirty="0"/>
              <a:t>の迷路が与えられる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N, 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以下</a:t>
            </a:r>
            <a:endParaRPr kumimoji="1" lang="en-US" altLang="ja-JP" dirty="0"/>
          </a:p>
          <a:p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ja-JP" altLang="en-US" dirty="0"/>
              <a:t> </a:t>
            </a:r>
            <a:r>
              <a:rPr lang="en-US" altLang="ja-JP" dirty="0"/>
              <a:t>… </a:t>
            </a:r>
            <a:r>
              <a:rPr lang="ja-JP" altLang="en-US" dirty="0"/>
              <a:t>壁</a:t>
            </a:r>
            <a:endParaRPr lang="en-US" altLang="ja-JP" dirty="0"/>
          </a:p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dirty="0"/>
              <a:t> </a:t>
            </a:r>
            <a:r>
              <a:rPr lang="en-US" altLang="ja-JP" dirty="0"/>
              <a:t>… </a:t>
            </a:r>
            <a:r>
              <a:rPr lang="ja-JP" altLang="en-US" dirty="0"/>
              <a:t>通路</a:t>
            </a:r>
            <a:endParaRPr lang="en-US" altLang="ja-JP" dirty="0"/>
          </a:p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S</a:t>
            </a:r>
            <a:r>
              <a:rPr kumimoji="1" lang="en-US" altLang="ja-JP" dirty="0"/>
              <a:t> … </a:t>
            </a:r>
            <a:r>
              <a:rPr lang="ja-JP" altLang="en-US" dirty="0"/>
              <a:t>スタート</a:t>
            </a:r>
            <a:endParaRPr lang="en-US" altLang="ja-JP" dirty="0"/>
          </a:p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kumimoji="1" lang="en-US" altLang="ja-JP" dirty="0"/>
              <a:t> … </a:t>
            </a:r>
            <a:r>
              <a:rPr kumimoji="1" lang="ja-JP" altLang="en-US" dirty="0"/>
              <a:t>ゴール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</a:t>
            </a:r>
            <a:r>
              <a:rPr lang="ja-JP" altLang="en-US" dirty="0"/>
              <a:t>から</a:t>
            </a:r>
            <a:r>
              <a:rPr lang="en-US" altLang="ja-JP" dirty="0"/>
              <a:t>G</a:t>
            </a:r>
            <a:r>
              <a:rPr lang="ja-JP" altLang="en-US" dirty="0" err="1"/>
              <a:t>までの</a:t>
            </a:r>
            <a:r>
              <a:rPr lang="ja-JP" altLang="en-US" dirty="0"/>
              <a:t>最短経路を求める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進めるマスは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あるマスから上下左右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7D6D5-0292-4D61-AA26-7A117637EE55}"/>
              </a:ext>
            </a:extLst>
          </p:cNvPr>
          <p:cNvSpPr/>
          <p:nvPr/>
        </p:nvSpPr>
        <p:spPr>
          <a:xfrm>
            <a:off x="7305206" y="1825625"/>
            <a:ext cx="1883764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10 10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#S######.#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......#..#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.#.##.##.#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.#........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##.##.####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.#######.#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....#.....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.####.###.</a:t>
            </a:r>
          </a:p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....#...G#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1796B0-2272-4D86-8121-C7BFD808B7A5}"/>
              </a:ext>
            </a:extLst>
          </p:cNvPr>
          <p:cNvSpPr/>
          <p:nvPr/>
        </p:nvSpPr>
        <p:spPr>
          <a:xfrm>
            <a:off x="9548734" y="1825625"/>
            <a:ext cx="188376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22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A1095-3460-4498-935C-F471B028BB9D}"/>
              </a:ext>
            </a:extLst>
          </p:cNvPr>
          <p:cNvSpPr txBox="1"/>
          <p:nvPr/>
        </p:nvSpPr>
        <p:spPr>
          <a:xfrm>
            <a:off x="7305206" y="12408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6F114-ECF3-4168-BF65-796675E8B6BB}"/>
              </a:ext>
            </a:extLst>
          </p:cNvPr>
          <p:cNvSpPr txBox="1"/>
          <p:nvPr/>
        </p:nvSpPr>
        <p:spPr>
          <a:xfrm>
            <a:off x="9548734" y="12408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304916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03A0-A5FF-480F-80F7-32C5E074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A998C-C3DB-44AA-ACF7-EED5B79E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2901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BFS</a:t>
            </a:r>
            <a:r>
              <a:rPr kumimoji="1" lang="ja-JP" altLang="en-US" dirty="0"/>
              <a:t>はある状態から隣接する状態に向かって探索する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b="1" dirty="0"/>
              <a:t>BFS</a:t>
            </a:r>
            <a:r>
              <a:rPr lang="ja-JP" altLang="en-US" b="1" dirty="0"/>
              <a:t>でマス目の値を更新していくだけで最短経路が求められる</a:t>
            </a:r>
            <a:br>
              <a:rPr lang="en-US" altLang="ja-JP" b="1" dirty="0"/>
            </a:br>
            <a:r>
              <a:rPr lang="en-US" altLang="ja-JP" dirty="0"/>
              <a:t>※DFS</a:t>
            </a:r>
            <a:r>
              <a:rPr lang="ja-JP" altLang="en-US" dirty="0"/>
              <a:t>で最短経路を求めると更新回数が増えて時間がかかる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/>
              <a:t>dist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:= </a:t>
            </a:r>
            <a:r>
              <a:rPr lang="ja-JP" altLang="en-US" dirty="0"/>
              <a:t>スタートから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, j)</a:t>
            </a:r>
            <a:r>
              <a:rPr lang="ja-JP" altLang="en-US" dirty="0" err="1"/>
              <a:t>までの</a:t>
            </a:r>
            <a:r>
              <a:rPr lang="ja-JP" altLang="en-US" dirty="0"/>
              <a:t>最短経路</a:t>
            </a:r>
            <a:br>
              <a:rPr lang="en-US" altLang="ja-JP" dirty="0"/>
            </a:br>
            <a:r>
              <a:rPr lang="ja-JP" altLang="en-US" dirty="0"/>
              <a:t>を定義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99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76C55-260A-4E74-A041-E2D7D1F9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667"/>
            <a:ext cx="10515600" cy="44970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マップ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08E5D0-6EBC-4009-A7CE-E1150482E004}"/>
              </a:ext>
            </a:extLst>
          </p:cNvPr>
          <p:cNvSpPr/>
          <p:nvPr/>
        </p:nvSpPr>
        <p:spPr>
          <a:xfrm>
            <a:off x="4854315" y="1189168"/>
            <a:ext cx="248337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#S######.#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......#..#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.#.##.##.#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.#........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##.##.####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.#######.#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.####.###.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....#...G#</a:t>
            </a:r>
          </a:p>
        </p:txBody>
      </p:sp>
    </p:spTree>
    <p:extLst>
      <p:ext uri="{BB962C8B-B14F-4D97-AF65-F5344CB8AC3E}">
        <p14:creationId xmlns:p14="http://schemas.microsoft.com/office/powerpoint/2010/main" val="201278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1B931E-35E6-4C56-9F30-FA7A753E7B0C}"/>
              </a:ext>
            </a:extLst>
          </p:cNvPr>
          <p:cNvSpPr/>
          <p:nvPr/>
        </p:nvSpPr>
        <p:spPr>
          <a:xfrm>
            <a:off x="2435277" y="1948721"/>
            <a:ext cx="7200000" cy="43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  0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ja-JP" altLang="en-US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9C54278-C56F-4DE1-856A-FDB34BDC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667"/>
            <a:ext cx="10515600" cy="1184222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dist</a:t>
            </a:r>
            <a:r>
              <a:rPr lang="ja-JP" altLang="en-US" dirty="0"/>
              <a:t>の初期化</a:t>
            </a:r>
            <a:r>
              <a:rPr lang="en-US" altLang="ja-JP" dirty="0"/>
              <a:t>.</a:t>
            </a:r>
            <a:r>
              <a:rPr lang="ja-JP" altLang="en-US" dirty="0"/>
              <a:t>スタートからスタートへの最短距離はもちろん</a:t>
            </a:r>
            <a:r>
              <a:rPr lang="en-US" altLang="ja-JP" dirty="0"/>
              <a:t>0</a:t>
            </a:r>
          </a:p>
          <a:p>
            <a:r>
              <a:rPr kumimoji="1" lang="ja-JP" altLang="en-US" dirty="0"/>
              <a:t>未到達地点は</a:t>
            </a:r>
            <a:r>
              <a:rPr lang="en-US" altLang="ja-JP" dirty="0"/>
              <a:t>INF(</a:t>
            </a:r>
            <a:r>
              <a:rPr lang="ja-JP" altLang="en-US" dirty="0"/>
              <a:t>とても大きな値</a:t>
            </a:r>
            <a:r>
              <a:rPr lang="en-US" altLang="ja-JP" dirty="0"/>
              <a:t>.</a:t>
            </a:r>
            <a:r>
              <a:rPr lang="ja-JP" altLang="en-US" dirty="0"/>
              <a:t>ここでは</a:t>
            </a:r>
            <a:r>
              <a:rPr lang="en-US" altLang="ja-JP" dirty="0"/>
              <a:t>10</a:t>
            </a:r>
            <a:r>
              <a:rPr lang="en-US" altLang="ja-JP" baseline="30000" dirty="0"/>
              <a:t>9</a:t>
            </a:r>
            <a:r>
              <a:rPr lang="ja-JP" altLang="en-US" dirty="0"/>
              <a:t>程度</a:t>
            </a:r>
            <a:r>
              <a:rPr lang="en-US" altLang="ja-JP" dirty="0"/>
              <a:t>)</a:t>
            </a:r>
            <a:r>
              <a:rPr lang="ja-JP" altLang="en-US" dirty="0"/>
              <a:t>で初期化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24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174C9C-8E0A-44D7-9416-9C3BF08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121"/>
            <a:ext cx="10515600" cy="1371600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FS</a:t>
            </a:r>
            <a:r>
              <a:rPr kumimoji="1" lang="ja-JP" altLang="en-US" dirty="0"/>
              <a:t>終了時</a:t>
            </a:r>
            <a:r>
              <a:rPr kumimoji="1" lang="en-US" altLang="ja-JP" dirty="0"/>
              <a:t>.</a:t>
            </a:r>
            <a:r>
              <a:rPr kumimoji="1" lang="ja-JP" altLang="en-US" dirty="0"/>
              <a:t>ゴール地点への最短経路は</a:t>
            </a:r>
            <a:r>
              <a:rPr kumimoji="1" lang="en-US" altLang="ja-JP" dirty="0"/>
              <a:t>22</a:t>
            </a:r>
          </a:p>
          <a:p>
            <a:r>
              <a:rPr kumimoji="1" lang="en-US" altLang="ja-JP" dirty="0"/>
              <a:t>INF</a:t>
            </a:r>
            <a:r>
              <a:rPr kumimoji="1" lang="ja-JP" altLang="en-US" dirty="0"/>
              <a:t>として残っている部分は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壁</a:t>
            </a:r>
            <a:r>
              <a:rPr lang="en-US" altLang="ja-JP" dirty="0"/>
              <a:t>or</a:t>
            </a:r>
            <a:r>
              <a:rPr lang="ja-JP" altLang="en-US" dirty="0"/>
              <a:t>スタートから</a:t>
            </a:r>
            <a:r>
              <a:rPr kumimoji="1" lang="ja-JP" altLang="en-US" dirty="0"/>
              <a:t>到達できなかった地点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203E92-7EB4-4A18-A909-732BABCC5551}"/>
              </a:ext>
            </a:extLst>
          </p:cNvPr>
          <p:cNvSpPr/>
          <p:nvPr/>
        </p:nvSpPr>
        <p:spPr>
          <a:xfrm>
            <a:off x="2435277" y="1948721"/>
            <a:ext cx="7321445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  0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13 INF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2   1   2   3   4   5 INF  13  12 INF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3 INF   3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 6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11 INF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4 INF   4   5   6   7   8   9  10  11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 5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 8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8   7   6   7 INF   9  10  11  12 INF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9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13 INF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10  11  12  13 INF  17  16  15  14  15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11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18 INF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INF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16</a:t>
            </a:r>
          </a:p>
          <a:p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12  13  14  15 INF  19  20  21  22 INF</a:t>
            </a:r>
            <a:endParaRPr lang="ja-JP" altLang="en-US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43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72B10-4630-4B81-88D3-EBDD8F6A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289"/>
            <a:ext cx="10515600" cy="263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スタートのマスを</a:t>
            </a:r>
            <a:r>
              <a:rPr lang="en-US" altLang="ja-JP" dirty="0"/>
              <a:t>S</a:t>
            </a:r>
            <a:r>
              <a:rPr lang="ja-JP" altLang="en-US" dirty="0"/>
              <a:t>とする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今見ているマスを</a:t>
            </a:r>
            <a:r>
              <a:rPr lang="en-US" altLang="ja-JP" dirty="0"/>
              <a:t>P, </a:t>
            </a:r>
            <a:r>
              <a:rPr lang="ja-JP" altLang="en-US" dirty="0"/>
              <a:t>次見るマスを</a:t>
            </a:r>
            <a:r>
              <a:rPr lang="en-US" altLang="ja-JP" dirty="0"/>
              <a:t>Q</a:t>
            </a:r>
            <a:r>
              <a:rPr lang="ja-JP" altLang="en-US" dirty="0"/>
              <a:t>とする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最短経路の更新</a:t>
            </a:r>
            <a:r>
              <a:rPr lang="en-US" altLang="ja-JP" dirty="0"/>
              <a:t>: </a:t>
            </a:r>
            <a:r>
              <a:rPr lang="ja-JP" altLang="en-US" dirty="0"/>
              <a:t>壁以外のマスに対して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(S</a:t>
            </a:r>
            <a:r>
              <a:rPr lang="ja-JP" altLang="en-US" dirty="0"/>
              <a:t>から</a:t>
            </a:r>
            <a:r>
              <a:rPr lang="en-US" altLang="ja-JP" dirty="0"/>
              <a:t>P</a:t>
            </a:r>
            <a:r>
              <a:rPr lang="ja-JP" altLang="en-US" dirty="0" err="1"/>
              <a:t>への</a:t>
            </a:r>
            <a:r>
              <a:rPr lang="ja-JP" altLang="en-US" dirty="0"/>
              <a:t>最短経路</a:t>
            </a:r>
            <a:r>
              <a:rPr lang="en-US" altLang="ja-JP" dirty="0"/>
              <a:t>) + 1 &lt; (S</a:t>
            </a:r>
            <a:r>
              <a:rPr lang="ja-JP" altLang="en-US" dirty="0"/>
              <a:t>から</a:t>
            </a:r>
            <a:r>
              <a:rPr lang="en-US" altLang="ja-JP" dirty="0"/>
              <a:t>Q</a:t>
            </a:r>
            <a:r>
              <a:rPr lang="ja-JP" altLang="en-US" dirty="0" err="1"/>
              <a:t>への</a:t>
            </a:r>
            <a:r>
              <a:rPr lang="ja-JP" altLang="en-US" dirty="0"/>
              <a:t>最短経路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なら</a:t>
            </a:r>
            <a:r>
              <a:rPr lang="en-US" altLang="ja-JP" dirty="0"/>
              <a:t>, </a:t>
            </a:r>
            <a:r>
              <a:rPr lang="ja-JP" altLang="en-US" dirty="0"/>
              <a:t>最短経路を更新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6437CB3-5ACE-4FF0-80CC-F68601784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48826"/>
              </p:ext>
            </p:extLst>
          </p:nvPr>
        </p:nvGraphicFramePr>
        <p:xfrm>
          <a:off x="4476000" y="302051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193802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81130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248151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Q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26076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Q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P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Q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6932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Q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77004"/>
                  </a:ext>
                </a:extLst>
              </a:tr>
            </a:tbl>
          </a:graphicData>
        </a:graphic>
      </p:graphicFrame>
      <p:sp>
        <p:nvSpPr>
          <p:cNvPr id="5" name="矢印: 上 4">
            <a:extLst>
              <a:ext uri="{FF2B5EF4-FFF2-40B4-BE49-F238E27FC236}">
                <a16:creationId xmlns:a16="http://schemas.microsoft.com/office/drawing/2014/main" id="{5F41B5BC-1936-4A59-9956-D27D152A0846}"/>
              </a:ext>
            </a:extLst>
          </p:cNvPr>
          <p:cNvSpPr/>
          <p:nvPr/>
        </p:nvSpPr>
        <p:spPr>
          <a:xfrm>
            <a:off x="5829923" y="3785547"/>
            <a:ext cx="532151" cy="4646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7D26D063-D5C3-448B-BDE8-4397D86F8A0E}"/>
              </a:ext>
            </a:extLst>
          </p:cNvPr>
          <p:cNvSpPr/>
          <p:nvPr/>
        </p:nvSpPr>
        <p:spPr>
          <a:xfrm rot="5400000">
            <a:off x="6402048" y="4408170"/>
            <a:ext cx="532151" cy="4646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3433C952-A6DA-4D10-B9DD-9FECBCC71FED}"/>
              </a:ext>
            </a:extLst>
          </p:cNvPr>
          <p:cNvSpPr/>
          <p:nvPr/>
        </p:nvSpPr>
        <p:spPr>
          <a:xfrm rot="10800000">
            <a:off x="5829923" y="5023032"/>
            <a:ext cx="532151" cy="4646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73ACCD0F-DAC7-4E36-960D-B28C4794950A}"/>
              </a:ext>
            </a:extLst>
          </p:cNvPr>
          <p:cNvSpPr/>
          <p:nvPr/>
        </p:nvSpPr>
        <p:spPr>
          <a:xfrm rot="16200000">
            <a:off x="5257802" y="4408169"/>
            <a:ext cx="532151" cy="4646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5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0EA490E-3480-46E2-AFC0-6753B9AF3D61}"/>
              </a:ext>
            </a:extLst>
          </p:cNvPr>
          <p:cNvSpPr txBox="1">
            <a:spLocks/>
          </p:cNvSpPr>
          <p:nvPr/>
        </p:nvSpPr>
        <p:spPr>
          <a:xfrm>
            <a:off x="838200" y="322289"/>
            <a:ext cx="10515600" cy="263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スタートのマスを</a:t>
            </a:r>
            <a:r>
              <a:rPr lang="en-US" altLang="ja-JP" dirty="0"/>
              <a:t>S</a:t>
            </a:r>
            <a:r>
              <a:rPr lang="ja-JP" altLang="en-US" dirty="0"/>
              <a:t>とする</a:t>
            </a:r>
            <a:r>
              <a:rPr lang="en-US" altLang="ja-JP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今見ているマスを</a:t>
            </a:r>
            <a:r>
              <a:rPr lang="en-US" altLang="ja-JP" dirty="0"/>
              <a:t>P, </a:t>
            </a:r>
            <a:r>
              <a:rPr lang="ja-JP" altLang="en-US" dirty="0"/>
              <a:t>次見るマスを</a:t>
            </a:r>
            <a:r>
              <a:rPr lang="en-US" altLang="ja-JP" dirty="0"/>
              <a:t>Q</a:t>
            </a:r>
            <a:r>
              <a:rPr lang="ja-JP" altLang="en-US" dirty="0"/>
              <a:t>とする</a:t>
            </a:r>
            <a:r>
              <a:rPr lang="en-US" altLang="ja-JP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最短経路の更新</a:t>
            </a:r>
            <a:r>
              <a:rPr lang="en-US" altLang="ja-JP" dirty="0"/>
              <a:t>: </a:t>
            </a:r>
            <a:r>
              <a:rPr lang="ja-JP" altLang="en-US" dirty="0"/>
              <a:t>壁以外のマスに対して</a:t>
            </a:r>
            <a:r>
              <a:rPr lang="en-US" altLang="ja-JP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dist</a:t>
            </a:r>
            <a:r>
              <a:rPr lang="en-US" altLang="ja-JP" dirty="0"/>
              <a:t>[</a:t>
            </a:r>
            <a:r>
              <a:rPr lang="en-US" altLang="ja-JP" dirty="0" err="1"/>
              <a:t>P</a:t>
            </a:r>
            <a:r>
              <a:rPr lang="en-US" altLang="ja-JP" baseline="-25000" dirty="0" err="1"/>
              <a:t>y</a:t>
            </a:r>
            <a:r>
              <a:rPr lang="en-US" altLang="ja-JP" dirty="0"/>
              <a:t>][P</a:t>
            </a:r>
            <a:r>
              <a:rPr lang="en-US" altLang="ja-JP" baseline="-25000" dirty="0"/>
              <a:t>x</a:t>
            </a:r>
            <a:r>
              <a:rPr lang="en-US" altLang="ja-JP" dirty="0"/>
              <a:t>]+ 1 &lt; </a:t>
            </a:r>
            <a:r>
              <a:rPr lang="en-US" altLang="ja-JP" dirty="0" err="1"/>
              <a:t>dist</a:t>
            </a:r>
            <a:r>
              <a:rPr lang="en-US" altLang="ja-JP" dirty="0"/>
              <a:t>[</a:t>
            </a:r>
            <a:r>
              <a:rPr lang="en-US" altLang="ja-JP" dirty="0" err="1"/>
              <a:t>Q</a:t>
            </a:r>
            <a:r>
              <a:rPr lang="en-US" altLang="ja-JP" baseline="-25000" dirty="0" err="1"/>
              <a:t>y</a:t>
            </a:r>
            <a:r>
              <a:rPr lang="en-US" altLang="ja-JP" dirty="0"/>
              <a:t>][</a:t>
            </a:r>
            <a:r>
              <a:rPr lang="en-US" altLang="ja-JP" dirty="0" err="1"/>
              <a:t>Q</a:t>
            </a:r>
            <a:r>
              <a:rPr lang="en-US" altLang="ja-JP" baseline="-25000" dirty="0" err="1"/>
              <a:t>x</a:t>
            </a:r>
            <a:r>
              <a:rPr lang="en-US" altLang="ja-JP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なら</a:t>
            </a:r>
            <a:r>
              <a:rPr lang="en-US" altLang="ja-JP" dirty="0"/>
              <a:t>, </a:t>
            </a:r>
            <a:r>
              <a:rPr lang="ja-JP" altLang="en-US" dirty="0"/>
              <a:t>最短経路を更新</a:t>
            </a: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ECBBC8F-8418-4800-8E80-96406BCC1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35245"/>
              </p:ext>
            </p:extLst>
          </p:nvPr>
        </p:nvGraphicFramePr>
        <p:xfrm>
          <a:off x="2025109" y="3160799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193802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81130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248151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6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26076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1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2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INF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6932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4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7700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4FD1EE4-69F8-4739-B6A0-A5F77134D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10276"/>
              </p:ext>
            </p:extLst>
          </p:nvPr>
        </p:nvGraphicFramePr>
        <p:xfrm>
          <a:off x="7001843" y="3160799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193802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81130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248151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3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26076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1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2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3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6932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/>
                        <a:t>3</a:t>
                      </a:r>
                      <a:endParaRPr kumimoji="1" lang="ja-JP" altLang="en-US" sz="5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77004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3E794950-0CD4-42B2-9E56-E9B750A72AAC}"/>
              </a:ext>
            </a:extLst>
          </p:cNvPr>
          <p:cNvSpPr/>
          <p:nvPr/>
        </p:nvSpPr>
        <p:spPr>
          <a:xfrm>
            <a:off x="5585086" y="4364822"/>
            <a:ext cx="1109272" cy="831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63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5CF70-DF81-4A9E-B283-C6CAC7BF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0"/>
            <a:ext cx="10515600" cy="1606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進めるマスをどう管理するか</a:t>
            </a:r>
            <a:r>
              <a:rPr lang="en-US" altLang="ja-JP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増分を</a:t>
            </a:r>
            <a:r>
              <a:rPr kumimoji="1" lang="en-US" altLang="ja-JP" dirty="0"/>
              <a:t>dx, </a:t>
            </a:r>
            <a:r>
              <a:rPr kumimoji="1" lang="en-US" altLang="ja-JP" dirty="0" err="1"/>
              <a:t>dy</a:t>
            </a:r>
            <a:r>
              <a:rPr kumimoji="1" lang="ja-JP" altLang="en-US" dirty="0"/>
              <a:t>として</a:t>
            </a:r>
            <a:r>
              <a:rPr kumimoji="1" lang="en-US" altLang="ja-JP" dirty="0"/>
              <a:t>,4</a:t>
            </a:r>
            <a:r>
              <a:rPr kumimoji="1" lang="ja-JP" altLang="en-US" dirty="0"/>
              <a:t>方向の配列を作る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ここでは下向きを</a:t>
            </a:r>
            <a:r>
              <a:rPr kumimoji="1" lang="en-US" altLang="ja-JP" dirty="0"/>
              <a:t>y</a:t>
            </a:r>
            <a:r>
              <a:rPr kumimoji="1" lang="ja-JP" altLang="en-US" dirty="0"/>
              <a:t>とする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4E599-AC4E-4337-8AFF-EB7F1C5DDAA0}"/>
              </a:ext>
            </a:extLst>
          </p:cNvPr>
          <p:cNvSpPr/>
          <p:nvPr/>
        </p:nvSpPr>
        <p:spPr>
          <a:xfrm>
            <a:off x="409732" y="1914117"/>
            <a:ext cx="6032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dx[] = {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latin typeface="Consolas" panose="020B0609020204030204" pitchFamily="49" charset="0"/>
              </a:rPr>
              <a:t>dy</a:t>
            </a:r>
            <a:r>
              <a:rPr lang="en-US" altLang="ja-JP" sz="3200" dirty="0">
                <a:latin typeface="Consolas" panose="020B0609020204030204" pitchFamily="49" charset="0"/>
              </a:rPr>
              <a:t>[] = {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BDC0A8-4464-43EF-98F7-17752604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33320"/>
              </p:ext>
            </p:extLst>
          </p:nvPr>
        </p:nvGraphicFramePr>
        <p:xfrm>
          <a:off x="6769493" y="1528997"/>
          <a:ext cx="5012775" cy="5012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925">
                  <a:extLst>
                    <a:ext uri="{9D8B030D-6E8A-4147-A177-3AD203B41FA5}">
                      <a16:colId xmlns:a16="http://schemas.microsoft.com/office/drawing/2014/main" val="2519380265"/>
                    </a:ext>
                  </a:extLst>
                </a:gridCol>
                <a:gridCol w="1670925">
                  <a:extLst>
                    <a:ext uri="{9D8B030D-6E8A-4147-A177-3AD203B41FA5}">
                      <a16:colId xmlns:a16="http://schemas.microsoft.com/office/drawing/2014/main" val="1278113052"/>
                    </a:ext>
                  </a:extLst>
                </a:gridCol>
                <a:gridCol w="1670925">
                  <a:extLst>
                    <a:ext uri="{9D8B030D-6E8A-4147-A177-3AD203B41FA5}">
                      <a16:colId xmlns:a16="http://schemas.microsoft.com/office/drawing/2014/main" val="4024815106"/>
                    </a:ext>
                  </a:extLst>
                </a:gridCol>
              </a:tblGrid>
              <a:tr h="1670925"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/>
                    </a:p>
                  </a:txBody>
                  <a:tcPr marL="141472" marR="141472" marT="70736" marB="70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Q</a:t>
                      </a:r>
                      <a:r>
                        <a:rPr kumimoji="1" lang="en-US" altLang="ja-JP" sz="4400" baseline="-25000" dirty="0"/>
                        <a:t>1</a:t>
                      </a:r>
                      <a:endParaRPr kumimoji="1" lang="ja-JP" altLang="en-US" sz="4400" baseline="-25000" dirty="0"/>
                    </a:p>
                  </a:txBody>
                  <a:tcPr marL="141472" marR="141472" marT="70736" marB="7073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/>
                    </a:p>
                  </a:txBody>
                  <a:tcPr marL="141472" marR="141472" marT="70736" marB="70736" anchor="ctr"/>
                </a:tc>
                <a:extLst>
                  <a:ext uri="{0D108BD9-81ED-4DB2-BD59-A6C34878D82A}">
                    <a16:rowId xmlns:a16="http://schemas.microsoft.com/office/drawing/2014/main" val="2797260767"/>
                  </a:ext>
                </a:extLst>
              </a:tr>
              <a:tr h="16709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Q</a:t>
                      </a:r>
                      <a:r>
                        <a:rPr kumimoji="1" lang="en-US" altLang="ja-JP" sz="4400" baseline="-25000" dirty="0"/>
                        <a:t>0</a:t>
                      </a:r>
                      <a:endParaRPr kumimoji="1" lang="ja-JP" altLang="en-US" sz="4400" baseline="-25000" dirty="0"/>
                    </a:p>
                  </a:txBody>
                  <a:tcPr marL="141472" marR="141472" marT="70736" marB="7073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(x, y)</a:t>
                      </a:r>
                      <a:endParaRPr kumimoji="1" lang="ja-JP" altLang="en-US" sz="4400" dirty="0"/>
                    </a:p>
                  </a:txBody>
                  <a:tcPr marL="141472" marR="141472" marT="70736" marB="7073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Q</a:t>
                      </a:r>
                      <a:r>
                        <a:rPr kumimoji="1" lang="en-US" altLang="ja-JP" sz="4400" baseline="-25000" dirty="0"/>
                        <a:t>2</a:t>
                      </a:r>
                      <a:endParaRPr kumimoji="1" lang="ja-JP" altLang="en-US" sz="4400" baseline="-25000" dirty="0"/>
                    </a:p>
                  </a:txBody>
                  <a:tcPr marL="141472" marR="141472" marT="70736" marB="7073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69329"/>
                  </a:ext>
                </a:extLst>
              </a:tr>
              <a:tr h="1670925"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/>
                    </a:p>
                  </a:txBody>
                  <a:tcPr marL="141472" marR="141472" marT="70736" marB="70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Q</a:t>
                      </a:r>
                      <a:r>
                        <a:rPr kumimoji="1" lang="en-US" altLang="ja-JP" sz="4400" baseline="-25000" dirty="0"/>
                        <a:t>3</a:t>
                      </a:r>
                      <a:endParaRPr kumimoji="1" lang="ja-JP" altLang="en-US" sz="4400" baseline="-25000" dirty="0"/>
                    </a:p>
                  </a:txBody>
                  <a:tcPr marL="141472" marR="141472" marT="70736" marB="7073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/>
                    </a:p>
                  </a:txBody>
                  <a:tcPr marL="141472" marR="141472" marT="70736" marB="70736" anchor="ctr"/>
                </a:tc>
                <a:extLst>
                  <a:ext uri="{0D108BD9-81ED-4DB2-BD59-A6C34878D82A}">
                    <a16:rowId xmlns:a16="http://schemas.microsoft.com/office/drawing/2014/main" val="217837700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A84509-93E1-48F5-AEF0-7413BEDBAC5D}"/>
              </a:ext>
            </a:extLst>
          </p:cNvPr>
          <p:cNvSpPr txBox="1"/>
          <p:nvPr/>
        </p:nvSpPr>
        <p:spPr>
          <a:xfrm>
            <a:off x="819234" y="3724260"/>
            <a:ext cx="52132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Q</a:t>
            </a:r>
            <a:r>
              <a:rPr kumimoji="1" lang="en-US" altLang="ja-JP" sz="3200" baseline="-25000" dirty="0"/>
              <a:t>0</a:t>
            </a:r>
            <a:r>
              <a:rPr kumimoji="1" lang="en-US" altLang="ja-JP" sz="3200" dirty="0"/>
              <a:t> = (x + dx[0], y + </a:t>
            </a:r>
            <a:r>
              <a:rPr kumimoji="1" lang="en-US" altLang="ja-JP" sz="3200" dirty="0" err="1"/>
              <a:t>dy</a:t>
            </a:r>
            <a:r>
              <a:rPr kumimoji="1" lang="en-US" altLang="ja-JP" sz="3200" dirty="0"/>
              <a:t>[0])</a:t>
            </a:r>
          </a:p>
          <a:p>
            <a:r>
              <a:rPr lang="en-US" altLang="ja-JP" sz="3200" dirty="0"/>
              <a:t>Q</a:t>
            </a:r>
            <a:r>
              <a:rPr lang="en-US" altLang="ja-JP" sz="3200" baseline="-25000" dirty="0"/>
              <a:t>1</a:t>
            </a:r>
            <a:r>
              <a:rPr lang="en-US" altLang="ja-JP" sz="3200" dirty="0"/>
              <a:t> = (x + dx[1], y + </a:t>
            </a:r>
            <a:r>
              <a:rPr lang="en-US" altLang="ja-JP" sz="3200" dirty="0" err="1"/>
              <a:t>dy</a:t>
            </a:r>
            <a:r>
              <a:rPr lang="en-US" altLang="ja-JP" sz="3200" dirty="0"/>
              <a:t>[1])</a:t>
            </a:r>
            <a:endParaRPr lang="ja-JP" altLang="en-US" sz="3200" dirty="0"/>
          </a:p>
          <a:p>
            <a:r>
              <a:rPr lang="en-US" altLang="ja-JP" sz="3200" dirty="0"/>
              <a:t>Q</a:t>
            </a:r>
            <a:r>
              <a:rPr lang="en-US" altLang="ja-JP" sz="3200" baseline="-25000" dirty="0"/>
              <a:t>2</a:t>
            </a:r>
            <a:r>
              <a:rPr lang="en-US" altLang="ja-JP" sz="3200" dirty="0"/>
              <a:t> = (x + dx[2], y + </a:t>
            </a:r>
            <a:r>
              <a:rPr lang="en-US" altLang="ja-JP" sz="3200" dirty="0" err="1"/>
              <a:t>dy</a:t>
            </a:r>
            <a:r>
              <a:rPr lang="en-US" altLang="ja-JP" sz="3200" dirty="0"/>
              <a:t>[2])</a:t>
            </a:r>
            <a:endParaRPr kumimoji="1" lang="en-US" altLang="ja-JP" sz="3200" dirty="0"/>
          </a:p>
          <a:p>
            <a:r>
              <a:rPr lang="en-US" altLang="ja-JP" sz="3200" dirty="0"/>
              <a:t>Q</a:t>
            </a:r>
            <a:r>
              <a:rPr lang="en-US" altLang="ja-JP" sz="3200" baseline="-25000" dirty="0"/>
              <a:t>3</a:t>
            </a:r>
            <a:r>
              <a:rPr lang="en-US" altLang="ja-JP" sz="3200" dirty="0"/>
              <a:t> = (x + dx[3], y + </a:t>
            </a:r>
            <a:r>
              <a:rPr lang="en-US" altLang="ja-JP" sz="3200" dirty="0" err="1"/>
              <a:t>dy</a:t>
            </a:r>
            <a:r>
              <a:rPr lang="en-US" altLang="ja-JP" sz="3200" dirty="0"/>
              <a:t>[3])</a:t>
            </a:r>
            <a:endParaRPr lang="ja-JP" altLang="en-US" sz="32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1351D5E-FF8D-4E26-BC10-EC745513D327}"/>
              </a:ext>
            </a:extLst>
          </p:cNvPr>
          <p:cNvSpPr/>
          <p:nvPr/>
        </p:nvSpPr>
        <p:spPr>
          <a:xfrm>
            <a:off x="6319306" y="1528998"/>
            <a:ext cx="358812" cy="46019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93F5BBD-CA69-40F6-BD2C-7F0322F18FC5}"/>
              </a:ext>
            </a:extLst>
          </p:cNvPr>
          <p:cNvSpPr/>
          <p:nvPr/>
        </p:nvSpPr>
        <p:spPr>
          <a:xfrm rot="16200000">
            <a:off x="8891077" y="-951399"/>
            <a:ext cx="358812" cy="46019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311402-8156-4D7E-A09C-7E809E6328EC}"/>
              </a:ext>
            </a:extLst>
          </p:cNvPr>
          <p:cNvSpPr txBox="1"/>
          <p:nvPr/>
        </p:nvSpPr>
        <p:spPr>
          <a:xfrm>
            <a:off x="5867698" y="6015204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y</a:t>
            </a:r>
            <a:endParaRPr kumimoji="1" lang="ja-JP" altLang="en-US" sz="4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42CCE7-DB27-4756-8ED0-716D16170372}"/>
              </a:ext>
            </a:extLst>
          </p:cNvPr>
          <p:cNvSpPr txBox="1"/>
          <p:nvPr/>
        </p:nvSpPr>
        <p:spPr>
          <a:xfrm>
            <a:off x="11445175" y="746636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x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313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6422B-D39A-4319-B489-DBA32EB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57488-3C0D-474D-844C-F175BAAB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BFS</a:t>
            </a:r>
            <a:r>
              <a:rPr kumimoji="1" lang="ja-JP" altLang="en-US" dirty="0"/>
              <a:t>の方法</a:t>
            </a:r>
            <a:endParaRPr lang="en-US" altLang="ja-JP" dirty="0"/>
          </a:p>
          <a:p>
            <a:r>
              <a:rPr kumimoji="1" lang="ja-JP" altLang="en-US" dirty="0"/>
              <a:t>キュー</a:t>
            </a:r>
            <a:r>
              <a:rPr lang="ja-JP" altLang="en-US" dirty="0"/>
              <a:t>に入れる値は</a:t>
            </a:r>
            <a:r>
              <a:rPr lang="en-US" altLang="ja-JP" dirty="0"/>
              <a:t>, (y</a:t>
            </a:r>
            <a:r>
              <a:rPr lang="ja-JP" altLang="en-US" dirty="0"/>
              <a:t>座標</a:t>
            </a:r>
            <a:r>
              <a:rPr lang="en-US" altLang="ja-JP" dirty="0"/>
              <a:t>, x</a:t>
            </a:r>
            <a:r>
              <a:rPr lang="ja-JP" altLang="en-US" dirty="0"/>
              <a:t>座標</a:t>
            </a:r>
            <a:r>
              <a:rPr lang="en-US" altLang="ja-JP" dirty="0"/>
              <a:t>)</a:t>
            </a:r>
            <a:r>
              <a:rPr lang="ja-JP" altLang="en-US" dirty="0"/>
              <a:t>として</a:t>
            </a:r>
            <a:r>
              <a:rPr lang="en-US" altLang="ja-JP" dirty="0"/>
              <a:t>pair</a:t>
            </a:r>
            <a:r>
              <a:rPr lang="ja-JP" altLang="en-US" dirty="0"/>
              <a:t>で管理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スタート地点の最短距離は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で初期化</a:t>
            </a:r>
            <a:r>
              <a:rPr kumimoji="1" lang="en-US" altLang="ja-JP" dirty="0"/>
              <a:t>,</a:t>
            </a:r>
            <a:r>
              <a:rPr kumimoji="1" lang="ja-JP" altLang="en-US" dirty="0"/>
              <a:t> キューに入れておく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/>
              <a:t>キューから値を取り出す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取り出した値から進</a:t>
            </a:r>
            <a:r>
              <a:rPr lang="ja-JP" altLang="en-US" dirty="0"/>
              <a:t>める</a:t>
            </a:r>
            <a:r>
              <a:rPr lang="en-US" altLang="ja-JP" dirty="0"/>
              <a:t>4</a:t>
            </a:r>
            <a:r>
              <a:rPr lang="ja-JP" altLang="en-US" dirty="0"/>
              <a:t>マスを求める</a:t>
            </a:r>
            <a:br>
              <a:rPr lang="en-US" altLang="ja-JP" dirty="0"/>
            </a:br>
            <a:r>
              <a:rPr lang="ja-JP" altLang="en-US" dirty="0"/>
              <a:t>その座標が壁でない</a:t>
            </a:r>
            <a:r>
              <a:rPr lang="en-US" altLang="ja-JP" dirty="0"/>
              <a:t>&amp;</a:t>
            </a:r>
            <a:r>
              <a:rPr lang="ja-JP" altLang="en-US" dirty="0"/>
              <a:t>進めて最短経路になりそう</a:t>
            </a:r>
            <a:br>
              <a:rPr lang="en-US" altLang="ja-JP" dirty="0"/>
            </a:br>
            <a:r>
              <a:rPr lang="ja-JP" altLang="en-US" dirty="0"/>
              <a:t>→最短経路の更新</a:t>
            </a:r>
            <a:r>
              <a:rPr lang="en-US" altLang="ja-JP" dirty="0"/>
              <a:t>, </a:t>
            </a:r>
            <a:r>
              <a:rPr lang="ja-JP" altLang="en-US" dirty="0"/>
              <a:t>キューにその座標を入れる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キューが空になるまで②</a:t>
            </a:r>
            <a:r>
              <a:rPr kumimoji="1" lang="en-US" altLang="ja-JP" dirty="0"/>
              <a:t>, </a:t>
            </a:r>
            <a:r>
              <a:rPr kumimoji="1" lang="ja-JP" altLang="en-US" dirty="0"/>
              <a:t>③を繰り返す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99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C0564-DF73-49C7-B55A-DD268319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std::queue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7787C-BB13-42E9-B9C8-F8AE1994C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1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FBFA-5936-4649-A388-76BD4534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</a:t>
            </a:r>
            <a:r>
              <a:rPr kumimoji="1" lang="en-US" altLang="ja-JP" dirty="0"/>
              <a:t>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97A65-4B98-4DFC-B8E4-9B47FE3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5188"/>
          </a:xfrm>
        </p:spPr>
        <p:txBody>
          <a:bodyPr/>
          <a:lstStyle/>
          <a:p>
            <a:r>
              <a:rPr lang="ja-JP" altLang="en-US" dirty="0"/>
              <a:t>この書き方を覚えましょう↓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82014A-A78C-433A-9D0D-7418145B4652}"/>
              </a:ext>
            </a:extLst>
          </p:cNvPr>
          <p:cNvSpPr/>
          <p:nvPr/>
        </p:nvSpPr>
        <p:spPr>
          <a:xfrm>
            <a:off x="2309734" y="2705750"/>
            <a:ext cx="7572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①初期処理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初期状態をキューに入れる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など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②キューから値を取り出す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③次の状態を見て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必要なら状態の更新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必要ならキューに入れる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36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D4DE89-F0BA-4C5A-A545-155F5815BAE6}"/>
              </a:ext>
            </a:extLst>
          </p:cNvPr>
          <p:cNvSpPr/>
          <p:nvPr/>
        </p:nvSpPr>
        <p:spPr>
          <a:xfrm>
            <a:off x="632086" y="920621"/>
            <a:ext cx="92764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queue&lt;pair&lt;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q;</a:t>
            </a:r>
          </a:p>
          <a:p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pair&lt;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tmp.first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y +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 + dx[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BE6B3361-8298-4B89-BEB0-0DABCF4B6E53}"/>
              </a:ext>
            </a:extLst>
          </p:cNvPr>
          <p:cNvSpPr/>
          <p:nvPr/>
        </p:nvSpPr>
        <p:spPr>
          <a:xfrm>
            <a:off x="9597454" y="3237874"/>
            <a:ext cx="622091" cy="2113613"/>
          </a:xfrm>
          <a:prstGeom prst="rightBrace">
            <a:avLst>
              <a:gd name="adj1" fmla="val 39658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22820D50-BB7B-4A00-8752-518D9F8E4F26}"/>
              </a:ext>
            </a:extLst>
          </p:cNvPr>
          <p:cNvSpPr/>
          <p:nvPr/>
        </p:nvSpPr>
        <p:spPr>
          <a:xfrm>
            <a:off x="9597454" y="2203553"/>
            <a:ext cx="622091" cy="903156"/>
          </a:xfrm>
          <a:prstGeom prst="rightBrace">
            <a:avLst>
              <a:gd name="adj1" fmla="val 2816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C7D57EF2-6395-4033-88EB-80030CF5A1C0}"/>
              </a:ext>
            </a:extLst>
          </p:cNvPr>
          <p:cNvSpPr/>
          <p:nvPr/>
        </p:nvSpPr>
        <p:spPr>
          <a:xfrm>
            <a:off x="10780428" y="1906249"/>
            <a:ext cx="622091" cy="4031130"/>
          </a:xfrm>
          <a:prstGeom prst="rightBrace">
            <a:avLst>
              <a:gd name="adj1" fmla="val 39658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547F07-DBE3-4E65-9BF3-748FA8188730}"/>
              </a:ext>
            </a:extLst>
          </p:cNvPr>
          <p:cNvSpPr/>
          <p:nvPr/>
        </p:nvSpPr>
        <p:spPr>
          <a:xfrm>
            <a:off x="10347824" y="233196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CE0500-D5F3-44D5-A612-4777C0EE5064}"/>
              </a:ext>
            </a:extLst>
          </p:cNvPr>
          <p:cNvSpPr/>
          <p:nvPr/>
        </p:nvSpPr>
        <p:spPr>
          <a:xfrm>
            <a:off x="10391664" y="39715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E3822D-4C24-446C-B5BA-924D78CC6216}"/>
              </a:ext>
            </a:extLst>
          </p:cNvPr>
          <p:cNvSpPr/>
          <p:nvPr/>
        </p:nvSpPr>
        <p:spPr>
          <a:xfrm>
            <a:off x="11511957" y="359864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④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6B715575-9CA9-44C2-89BC-2AC0EBD5AC34}"/>
              </a:ext>
            </a:extLst>
          </p:cNvPr>
          <p:cNvSpPr/>
          <p:nvPr/>
        </p:nvSpPr>
        <p:spPr>
          <a:xfrm>
            <a:off x="9597453" y="995597"/>
            <a:ext cx="622091" cy="903156"/>
          </a:xfrm>
          <a:prstGeom prst="rightBrace">
            <a:avLst>
              <a:gd name="adj1" fmla="val 2816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DAB3F-EC11-420F-92D8-EFC9F707A14E}"/>
              </a:ext>
            </a:extLst>
          </p:cNvPr>
          <p:cNvSpPr/>
          <p:nvPr/>
        </p:nvSpPr>
        <p:spPr>
          <a:xfrm>
            <a:off x="10391664" y="1124009"/>
            <a:ext cx="91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7112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E9A00-3AA7-47EF-97C6-B96FE8CA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E78301-629A-434E-8963-B1896B8C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464"/>
            <a:ext cx="10515600" cy="2150498"/>
          </a:xfrm>
        </p:spPr>
        <p:txBody>
          <a:bodyPr/>
          <a:lstStyle/>
          <a:p>
            <a:r>
              <a:rPr lang="ja-JP" altLang="en-US" dirty="0"/>
              <a:t>工夫をしないと</a:t>
            </a:r>
            <a:r>
              <a:rPr lang="en-US" altLang="ja-JP" dirty="0"/>
              <a:t>,</a:t>
            </a:r>
            <a:r>
              <a:rPr kumimoji="1" lang="ja-JP" altLang="en-US" dirty="0"/>
              <a:t> 配列の添え字がマイナスになる可能性がある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9CCB5B-1412-4744-8E75-F5F751EC1117}"/>
              </a:ext>
            </a:extLst>
          </p:cNvPr>
          <p:cNvSpPr/>
          <p:nvPr/>
        </p:nvSpPr>
        <p:spPr>
          <a:xfrm>
            <a:off x="1048061" y="2073746"/>
            <a:ext cx="10095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61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09436-BF53-40A0-9D24-0CD2A2D2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48F66-4333-42E4-A055-E91C0ED9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7969"/>
            <a:ext cx="10515600" cy="1938993"/>
          </a:xfrm>
        </p:spPr>
        <p:txBody>
          <a:bodyPr/>
          <a:lstStyle/>
          <a:p>
            <a:r>
              <a:rPr kumimoji="1" lang="ja-JP" altLang="en-US" dirty="0"/>
              <a:t>範囲外になりそうだったら省く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AE953D-0452-4C79-BC81-41BAE22C947D}"/>
              </a:ext>
            </a:extLst>
          </p:cNvPr>
          <p:cNvSpPr/>
          <p:nvPr/>
        </p:nvSpPr>
        <p:spPr>
          <a:xfrm>
            <a:off x="1048061" y="2073746"/>
            <a:ext cx="100958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W &lt;= </a:t>
            </a:r>
            <a:r>
              <a:rPr lang="en-US" altLang="ja-JP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ja-JP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H &lt;= </a:t>
            </a:r>
            <a:r>
              <a:rPr lang="en-US" altLang="ja-JP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ja-JP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13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AFB6F-BC35-49B0-8CC6-D33C5100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823D7-1800-40DE-AFAD-246FA3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1452" cy="4351338"/>
          </a:xfrm>
        </p:spPr>
        <p:txBody>
          <a:bodyPr/>
          <a:lstStyle/>
          <a:p>
            <a:r>
              <a:rPr kumimoji="1" lang="ja-JP" altLang="en-US" dirty="0"/>
              <a:t>マップを</a:t>
            </a:r>
            <a:r>
              <a:rPr lang="ja-JP" altLang="en-US" dirty="0"/>
              <a:t>壁で覆う</a:t>
            </a:r>
            <a:endParaRPr lang="en-US" altLang="ja-JP" dirty="0"/>
          </a:p>
          <a:p>
            <a:r>
              <a:rPr kumimoji="1" lang="ja-JP" altLang="en-US" dirty="0"/>
              <a:t>今回は</a:t>
            </a:r>
            <a:r>
              <a:rPr lang="ja-JP" altLang="en-US" dirty="0"/>
              <a:t>これを使って実装します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6D28ED-0338-4B41-B346-8CF7FCACA38D}"/>
              </a:ext>
            </a:extLst>
          </p:cNvPr>
          <p:cNvSpPr/>
          <p:nvPr/>
        </p:nvSpPr>
        <p:spPr>
          <a:xfrm>
            <a:off x="5304020" y="1160205"/>
            <a:ext cx="248337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#S######.#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......#..#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.#.##.##.#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.#........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##.##.####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.#######.#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.####.###.</a:t>
            </a:r>
          </a:p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....#...G#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6DDC20-112D-4A44-BC79-7ACBA2049C76}"/>
              </a:ext>
            </a:extLst>
          </p:cNvPr>
          <p:cNvSpPr/>
          <p:nvPr/>
        </p:nvSpPr>
        <p:spPr>
          <a:xfrm>
            <a:off x="8819214" y="667762"/>
            <a:ext cx="2758189" cy="6001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############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#S######.#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......#..#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.#.##.##.#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.#........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##.##.####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.#######.#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....#.....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.####.###.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....#...G#</a:t>
            </a:r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</a:t>
            </a:r>
          </a:p>
          <a:p>
            <a:r>
              <a:rPr lang="en-US" altLang="ja-JP" sz="3200" b="1" dirty="0">
                <a:solidFill>
                  <a:schemeClr val="tx1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############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D2CF890-87A3-4855-A4DA-A067995115F1}"/>
              </a:ext>
            </a:extLst>
          </p:cNvPr>
          <p:cNvSpPr/>
          <p:nvPr/>
        </p:nvSpPr>
        <p:spPr>
          <a:xfrm>
            <a:off x="7854846" y="3327816"/>
            <a:ext cx="896912" cy="7345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05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73C7-66F6-47EF-A29E-5A29C9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84C6E-494E-41E8-BDD4-DC189D3E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結構長いので</a:t>
            </a:r>
            <a:r>
              <a:rPr lang="en-US" altLang="ja-JP" dirty="0"/>
              <a:t>, 1</a:t>
            </a:r>
            <a:r>
              <a:rPr lang="ja-JP" altLang="en-US" dirty="0"/>
              <a:t>つひとつの処理の塊の意味を理解しながら読むと良いです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642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8DB1C2-B38B-4090-8982-1040D5E9F79D}"/>
              </a:ext>
            </a:extLst>
          </p:cNvPr>
          <p:cNvSpPr/>
          <p:nvPr/>
        </p:nvSpPr>
        <p:spPr>
          <a:xfrm>
            <a:off x="754504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&lt;queue&gt;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#define INF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1100000000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H, W;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dx[] = {-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E045C3-ED2B-4803-B1D5-4C5BCFE37D94}"/>
              </a:ext>
            </a:extLst>
          </p:cNvPr>
          <p:cNvSpPr txBox="1"/>
          <p:nvPr/>
        </p:nvSpPr>
        <p:spPr>
          <a:xfrm>
            <a:off x="6096000" y="535900"/>
            <a:ext cx="5373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H, W: </a:t>
            </a:r>
            <a:r>
              <a:rPr kumimoji="1" lang="ja-JP" altLang="en-US" sz="2800" dirty="0"/>
              <a:t>幅と高さ</a:t>
            </a:r>
            <a:endParaRPr kumimoji="1" lang="en-US" altLang="ja-JP" sz="2800" dirty="0"/>
          </a:p>
          <a:p>
            <a:r>
              <a:rPr lang="en-US" altLang="ja-JP" sz="2800" dirty="0" err="1"/>
              <a:t>dist</a:t>
            </a:r>
            <a:r>
              <a:rPr lang="en-US" altLang="ja-JP" sz="2800" dirty="0"/>
              <a:t>: </a:t>
            </a:r>
            <a:r>
              <a:rPr lang="ja-JP" altLang="en-US" sz="2800" dirty="0"/>
              <a:t>スタートからの最短距離</a:t>
            </a:r>
            <a:endParaRPr kumimoji="1" lang="en-US" altLang="ja-JP" sz="2800" dirty="0"/>
          </a:p>
          <a:p>
            <a:r>
              <a:rPr lang="en-US" altLang="ja-JP" sz="2800" dirty="0" err="1"/>
              <a:t>mp</a:t>
            </a:r>
            <a:r>
              <a:rPr lang="en-US" altLang="ja-JP" sz="2800" dirty="0"/>
              <a:t>: </a:t>
            </a:r>
            <a:r>
              <a:rPr lang="ja-JP" altLang="en-US" sz="2800" dirty="0"/>
              <a:t>迷路を保持する配列</a:t>
            </a:r>
            <a:endParaRPr lang="en-US" altLang="ja-JP" sz="2800" dirty="0"/>
          </a:p>
          <a:p>
            <a:r>
              <a:rPr lang="en-US" altLang="ja-JP" sz="2800" dirty="0"/>
              <a:t>dx, </a:t>
            </a:r>
            <a:r>
              <a:rPr lang="en-US" altLang="ja-JP" sz="2800" dirty="0" err="1"/>
              <a:t>dy</a:t>
            </a:r>
            <a:r>
              <a:rPr lang="en-US" altLang="ja-JP" sz="2800" dirty="0"/>
              <a:t>: 4</a:t>
            </a:r>
            <a:r>
              <a:rPr lang="ja-JP" altLang="en-US" sz="2800" dirty="0"/>
              <a:t>方向への増分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9078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676F10-88A7-4E75-8FB4-63A2FE7EB9F4}"/>
              </a:ext>
            </a:extLst>
          </p:cNvPr>
          <p:cNvSpPr/>
          <p:nvPr/>
        </p:nvSpPr>
        <p:spPr>
          <a:xfrm>
            <a:off x="402236" y="42746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 INF;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C01B7D-3D18-4B65-911F-EB7CD2FC3342}"/>
              </a:ext>
            </a:extLst>
          </p:cNvPr>
          <p:cNvSpPr txBox="1"/>
          <p:nvPr/>
        </p:nvSpPr>
        <p:spPr>
          <a:xfrm>
            <a:off x="6096000" y="535900"/>
            <a:ext cx="5373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初期化</a:t>
            </a:r>
            <a:r>
              <a:rPr kumimoji="1" lang="en-US" altLang="ja-JP" sz="2800" dirty="0"/>
              <a:t>(initialize)</a:t>
            </a:r>
            <a:r>
              <a:rPr kumimoji="1" lang="ja-JP" altLang="en-US" sz="2800" dirty="0"/>
              <a:t>処理</a:t>
            </a:r>
            <a:endParaRPr kumimoji="1" lang="en-US" altLang="ja-JP" sz="2800" dirty="0"/>
          </a:p>
          <a:p>
            <a:r>
              <a:rPr kumimoji="1" lang="ja-JP" altLang="en-US" sz="2800" dirty="0"/>
              <a:t>マップを</a:t>
            </a:r>
            <a:r>
              <a:rPr lang="ja-JP" altLang="en-US" sz="2800" dirty="0"/>
              <a:t>壁で埋める</a:t>
            </a:r>
            <a:endParaRPr lang="en-US" altLang="ja-JP" sz="2800" dirty="0"/>
          </a:p>
          <a:p>
            <a:r>
              <a:rPr kumimoji="1" lang="ja-JP" altLang="en-US" sz="2800" dirty="0"/>
              <a:t>最短距離は</a:t>
            </a:r>
            <a:r>
              <a:rPr kumimoji="1" lang="en-US" altLang="ja-JP" sz="2800" dirty="0"/>
              <a:t>INF</a:t>
            </a:r>
            <a:r>
              <a:rPr lang="ja-JP" altLang="en-US" sz="2800" dirty="0"/>
              <a:t>で埋める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7883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007CF1-AF8F-4DAC-9421-F2832A1F9941}"/>
              </a:ext>
            </a:extLst>
          </p:cNvPr>
          <p:cNvSpPr/>
          <p:nvPr/>
        </p:nvSpPr>
        <p:spPr>
          <a:xfrm>
            <a:off x="544643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H &gt;&gt; W;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H;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W;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2B7E8E-D5C7-426C-B78A-D0ABD58D8B4A}"/>
              </a:ext>
            </a:extLst>
          </p:cNvPr>
          <p:cNvSpPr txBox="1"/>
          <p:nvPr/>
        </p:nvSpPr>
        <p:spPr>
          <a:xfrm>
            <a:off x="6096000" y="535900"/>
            <a:ext cx="6016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H, W</a:t>
            </a:r>
            <a:r>
              <a:rPr kumimoji="1" lang="ja-JP" altLang="en-US" sz="2800" dirty="0"/>
              <a:t>の入力</a:t>
            </a:r>
            <a:endParaRPr kumimoji="1" lang="en-US" altLang="ja-JP" sz="2800" dirty="0"/>
          </a:p>
          <a:p>
            <a:r>
              <a:rPr kumimoji="1" lang="ja-JP" altLang="en-US" sz="2800" dirty="0"/>
              <a:t>マップと最短距離の初期化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init</a:t>
            </a:r>
            <a:r>
              <a:rPr lang="en-US" altLang="ja-JP" sz="2800" dirty="0"/>
              <a:t>)</a:t>
            </a:r>
          </a:p>
          <a:p>
            <a:r>
              <a:rPr kumimoji="1" lang="ja-JP" altLang="en-US" sz="2800" dirty="0"/>
              <a:t>マップの入力</a:t>
            </a:r>
            <a:endParaRPr lang="en-US" altLang="ja-JP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2800" dirty="0"/>
              <a:t>S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sx</a:t>
            </a:r>
            <a:r>
              <a:rPr kumimoji="1" lang="en-US" altLang="ja-JP" sz="2800" dirty="0"/>
              <a:t>, </a:t>
            </a:r>
            <a:r>
              <a:rPr kumimoji="1" lang="en-US" altLang="ja-JP" sz="2800" dirty="0" err="1"/>
              <a:t>sy</a:t>
            </a:r>
            <a:r>
              <a:rPr kumimoji="1" lang="en-US" altLang="ja-JP" sz="2800" dirty="0"/>
              <a:t>), G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gx</a:t>
            </a:r>
            <a:r>
              <a:rPr kumimoji="1" lang="en-US" altLang="ja-JP" sz="2800" dirty="0"/>
              <a:t>, </a:t>
            </a:r>
            <a:r>
              <a:rPr kumimoji="1" lang="en-US" altLang="ja-JP" sz="2800" dirty="0" err="1"/>
              <a:t>gy</a:t>
            </a:r>
            <a:r>
              <a:rPr kumimoji="1" lang="en-US" altLang="ja-JP" sz="2800" dirty="0"/>
              <a:t>)</a:t>
            </a:r>
            <a:r>
              <a:rPr lang="ja-JP" altLang="en-US" sz="2800" dirty="0"/>
              <a:t>に入れる</a:t>
            </a:r>
            <a:endParaRPr lang="en-US" altLang="ja-JP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2800" b="1" dirty="0"/>
              <a:t>ループの添え字に注目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258366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DEFADA6-B43A-4DEB-ADF7-1F8BAC0EA504}"/>
              </a:ext>
            </a:extLst>
          </p:cNvPr>
          <p:cNvSpPr/>
          <p:nvPr/>
        </p:nvSpPr>
        <p:spPr>
          <a:xfrm>
            <a:off x="397239" y="535900"/>
            <a:ext cx="90015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queue&lt;pair&lt;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&gt;&gt; q;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y +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x + dx[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39C21A-CB33-4E09-AE30-FDDC12070E1B}"/>
              </a:ext>
            </a:extLst>
          </p:cNvPr>
          <p:cNvSpPr txBox="1"/>
          <p:nvPr/>
        </p:nvSpPr>
        <p:spPr>
          <a:xfrm>
            <a:off x="6096000" y="535900"/>
            <a:ext cx="601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BFS</a:t>
            </a:r>
            <a:r>
              <a:rPr kumimoji="1" lang="ja-JP" altLang="en-US" sz="2800" dirty="0"/>
              <a:t>の処理</a:t>
            </a:r>
            <a:r>
              <a:rPr kumimoji="1" lang="en-US" altLang="ja-JP" sz="2800" dirty="0"/>
              <a:t>.</a:t>
            </a:r>
          </a:p>
          <a:p>
            <a:r>
              <a:rPr lang="ja-JP" altLang="en-US" sz="2800" dirty="0"/>
              <a:t>終えたら</a:t>
            </a:r>
            <a:r>
              <a:rPr lang="en-US" altLang="ja-JP" sz="2800" dirty="0"/>
              <a:t>G</a:t>
            </a:r>
            <a:r>
              <a:rPr lang="ja-JP" altLang="en-US" sz="2800" dirty="0" err="1"/>
              <a:t>への</a:t>
            </a:r>
            <a:r>
              <a:rPr lang="ja-JP" altLang="en-US" sz="2800" dirty="0"/>
              <a:t>最短経路を出力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913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男性">
            <a:extLst>
              <a:ext uri="{FF2B5EF4-FFF2-40B4-BE49-F238E27FC236}">
                <a16:creationId xmlns:a16="http://schemas.microsoft.com/office/drawing/2014/main" id="{2FFF7C92-A521-44DC-BB1C-1E48810E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930" y="3302338"/>
            <a:ext cx="2082244" cy="20822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AB398B-154F-48FE-98E7-112807F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std::queue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0CEA6-CC99-4865-9775-D6222305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先入れ先出し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先に入れたものを先に出す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のデータ構造を提供するコンテナ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99E969-B6F0-436E-AD5C-FC33558D3A38}"/>
              </a:ext>
            </a:extLst>
          </p:cNvPr>
          <p:cNvSpPr/>
          <p:nvPr/>
        </p:nvSpPr>
        <p:spPr>
          <a:xfrm>
            <a:off x="4369632" y="4566377"/>
            <a:ext cx="2331222" cy="86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9932D-3AED-4597-9E83-FAD586EE0A21}"/>
              </a:ext>
            </a:extLst>
          </p:cNvPr>
          <p:cNvSpPr/>
          <p:nvPr/>
        </p:nvSpPr>
        <p:spPr>
          <a:xfrm>
            <a:off x="4087789" y="4145055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買い物かご">
            <a:extLst>
              <a:ext uri="{FF2B5EF4-FFF2-40B4-BE49-F238E27FC236}">
                <a16:creationId xmlns:a16="http://schemas.microsoft.com/office/drawing/2014/main" id="{5AD382F9-C28C-40ED-9E8C-EB4A6889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788" y="3793347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ショッピング カート">
            <a:extLst>
              <a:ext uri="{FF2B5EF4-FFF2-40B4-BE49-F238E27FC236}">
                <a16:creationId xmlns:a16="http://schemas.microsoft.com/office/drawing/2014/main" id="{50FD217A-22CF-4182-A49A-AF901D7BC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8621" y="4219932"/>
            <a:ext cx="1598437" cy="159843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93666A-4703-400D-BB20-A7DA6EDE4748}"/>
              </a:ext>
            </a:extLst>
          </p:cNvPr>
          <p:cNvSpPr/>
          <p:nvPr/>
        </p:nvSpPr>
        <p:spPr>
          <a:xfrm>
            <a:off x="5844648" y="4148138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銀行小切手">
            <a:extLst>
              <a:ext uri="{FF2B5EF4-FFF2-40B4-BE49-F238E27FC236}">
                <a16:creationId xmlns:a16="http://schemas.microsoft.com/office/drawing/2014/main" id="{C3CD4EB8-A196-4673-9846-F855F5DC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5489" y="391328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モニター">
            <a:extLst>
              <a:ext uri="{FF2B5EF4-FFF2-40B4-BE49-F238E27FC236}">
                <a16:creationId xmlns:a16="http://schemas.microsoft.com/office/drawing/2014/main" id="{4B7536A9-2573-4B49-A16B-CA9A6C200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9191" y="3662423"/>
            <a:ext cx="914400" cy="681037"/>
          </a:xfrm>
          <a:prstGeom prst="rect">
            <a:avLst/>
          </a:prstGeom>
        </p:spPr>
      </p:pic>
      <p:pic>
        <p:nvPicPr>
          <p:cNvPr id="28" name="グラフィックス 27" descr="男性">
            <a:extLst>
              <a:ext uri="{FF2B5EF4-FFF2-40B4-BE49-F238E27FC236}">
                <a16:creationId xmlns:a16="http://schemas.microsoft.com/office/drawing/2014/main" id="{FD997FD7-2313-48EE-9035-77CBAB7B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41" y="3489257"/>
            <a:ext cx="2436977" cy="2436977"/>
          </a:xfrm>
          <a:prstGeom prst="rect">
            <a:avLst/>
          </a:prstGeom>
        </p:spPr>
      </p:pic>
      <p:pic>
        <p:nvPicPr>
          <p:cNvPr id="29" name="グラフィックス 28" descr="男性">
            <a:extLst>
              <a:ext uri="{FF2B5EF4-FFF2-40B4-BE49-F238E27FC236}">
                <a16:creationId xmlns:a16="http://schemas.microsoft.com/office/drawing/2014/main" id="{255C94C7-D670-4A49-A96D-02C9DF20E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487" y="3489257"/>
            <a:ext cx="2436977" cy="2436977"/>
          </a:xfrm>
          <a:prstGeom prst="rect">
            <a:avLst/>
          </a:prstGeom>
        </p:spPr>
      </p:pic>
      <p:pic>
        <p:nvPicPr>
          <p:cNvPr id="30" name="グラフィックス 29" descr="男性">
            <a:extLst>
              <a:ext uri="{FF2B5EF4-FFF2-40B4-BE49-F238E27FC236}">
                <a16:creationId xmlns:a16="http://schemas.microsoft.com/office/drawing/2014/main" id="{9206D618-4EF6-4542-8014-061E9AEF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330" y="3489257"/>
            <a:ext cx="2436977" cy="2436977"/>
          </a:xfrm>
          <a:prstGeom prst="rect">
            <a:avLst/>
          </a:prstGeom>
        </p:spPr>
      </p:pic>
      <p:pic>
        <p:nvPicPr>
          <p:cNvPr id="31" name="グラフィックス 30" descr="男性">
            <a:extLst>
              <a:ext uri="{FF2B5EF4-FFF2-40B4-BE49-F238E27FC236}">
                <a16:creationId xmlns:a16="http://schemas.microsoft.com/office/drawing/2014/main" id="{E43652C8-82DE-467C-98B3-E5FB106E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1728" y="3492789"/>
            <a:ext cx="2436977" cy="2436977"/>
          </a:xfrm>
          <a:prstGeom prst="rect">
            <a:avLst/>
          </a:prstGeom>
        </p:spPr>
      </p:pic>
      <p:pic>
        <p:nvPicPr>
          <p:cNvPr id="37" name="グラフィックス 36" descr="歩く">
            <a:extLst>
              <a:ext uri="{FF2B5EF4-FFF2-40B4-BE49-F238E27FC236}">
                <a16:creationId xmlns:a16="http://schemas.microsoft.com/office/drawing/2014/main" id="{540446F6-1612-4080-B40E-93B0F6B5AA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5835" y="3489257"/>
            <a:ext cx="2567477" cy="2567477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E73450E1-996B-4B3F-8B34-BEA28930DDA5}"/>
              </a:ext>
            </a:extLst>
          </p:cNvPr>
          <p:cNvSpPr/>
          <p:nvPr/>
        </p:nvSpPr>
        <p:spPr>
          <a:xfrm>
            <a:off x="2076137" y="5889678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先に来た人から順に処理する</a:t>
            </a:r>
          </a:p>
        </p:txBody>
      </p:sp>
    </p:spTree>
    <p:extLst>
      <p:ext uri="{BB962C8B-B14F-4D97-AF65-F5344CB8AC3E}">
        <p14:creationId xmlns:p14="http://schemas.microsoft.com/office/powerpoint/2010/main" val="373298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, クロスワード パズル, スコアボード, 救急箱 が含まれている画像&#10;&#10;自動的に生成された説明">
            <a:extLst>
              <a:ext uri="{FF2B5EF4-FFF2-40B4-BE49-F238E27FC236}">
                <a16:creationId xmlns:a16="http://schemas.microsoft.com/office/drawing/2014/main" id="{AABB37EB-970C-48EC-A8A0-119384E7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22" y="210442"/>
            <a:ext cx="4351852" cy="64371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CFBFB-5858-4E04-AD52-A201F9472B3C}"/>
              </a:ext>
            </a:extLst>
          </p:cNvPr>
          <p:cNvSpPr txBox="1"/>
          <p:nvPr/>
        </p:nvSpPr>
        <p:spPr>
          <a:xfrm>
            <a:off x="7035238" y="5321509"/>
            <a:ext cx="515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資料置き場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DropBox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にビジュアライザをあげておくので</a:t>
            </a:r>
            <a:endParaRPr kumimoji="1" lang="en-US" altLang="ja-JP" sz="2400" dirty="0"/>
          </a:p>
          <a:p>
            <a:r>
              <a:rPr kumimoji="1" lang="ja-JP" altLang="en-US" sz="2400" dirty="0"/>
              <a:t>気になったら見て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89737B-9C78-430E-A412-16265FD5D9BD}"/>
              </a:ext>
            </a:extLst>
          </p:cNvPr>
          <p:cNvSpPr txBox="1"/>
          <p:nvPr/>
        </p:nvSpPr>
        <p:spPr>
          <a:xfrm>
            <a:off x="7035238" y="336162"/>
            <a:ext cx="5156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最短経路の決定とキューの様子</a:t>
            </a:r>
            <a:r>
              <a:rPr lang="en-US" altLang="ja-JP" sz="2400"/>
              <a:t>(gif)</a:t>
            </a:r>
            <a:endParaRPr lang="en-US" altLang="ja-JP" sz="2400" dirty="0"/>
          </a:p>
          <a:p>
            <a:r>
              <a:rPr lang="ja-JP" altLang="en-US" sz="2400" dirty="0">
                <a:highlight>
                  <a:srgbClr val="FF0000"/>
                </a:highlight>
              </a:rPr>
              <a:t>赤</a:t>
            </a:r>
            <a:r>
              <a:rPr lang="en-US" altLang="ja-JP" sz="2400" dirty="0"/>
              <a:t>:</a:t>
            </a:r>
            <a:r>
              <a:rPr lang="ja-JP" altLang="en-US" sz="2400" dirty="0"/>
              <a:t> 既に訪れたマス</a:t>
            </a:r>
            <a:endParaRPr lang="en-US" altLang="ja-JP" sz="2400" dirty="0"/>
          </a:p>
          <a:p>
            <a:r>
              <a:rPr kumimoji="1" lang="ja-JP" altLang="en-US" sz="2400" dirty="0">
                <a:highlight>
                  <a:srgbClr val="00FF00"/>
                </a:highlight>
              </a:rPr>
              <a:t>緑</a:t>
            </a:r>
            <a:r>
              <a:rPr kumimoji="1" lang="en-US" altLang="ja-JP" sz="2400" dirty="0"/>
              <a:t>: </a:t>
            </a:r>
            <a:r>
              <a:rPr lang="ja-JP" altLang="en-US" sz="2400" dirty="0"/>
              <a:t>キューに入っているマス</a:t>
            </a:r>
            <a:r>
              <a:rPr lang="en-US" altLang="ja-JP" sz="2400" dirty="0"/>
              <a:t>(</a:t>
            </a:r>
            <a:r>
              <a:rPr lang="ja-JP" altLang="en-US" sz="2400" dirty="0"/>
              <a:t>訪れる予定のマス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664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60269-F953-4965-A03C-FE81D762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迷路探索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4B774-9ABD-48D2-84C4-F54F433E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?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全てのマスに対して</a:t>
            </a:r>
            <a:r>
              <a:rPr kumimoji="1" lang="en-US" altLang="ja-JP" dirty="0"/>
              <a:t>4</a:t>
            </a:r>
            <a:r>
              <a:rPr kumimoji="1" lang="ja-JP" altLang="en-US" dirty="0"/>
              <a:t>方向探索することで</a:t>
            </a:r>
            <a:r>
              <a:rPr kumimoji="1" lang="en-US" altLang="ja-JP"/>
              <a:t>,O(4MN) = O(MN)</a:t>
            </a:r>
          </a:p>
        </p:txBody>
      </p:sp>
    </p:spTree>
    <p:extLst>
      <p:ext uri="{BB962C8B-B14F-4D97-AF65-F5344CB8AC3E}">
        <p14:creationId xmlns:p14="http://schemas.microsoft.com/office/powerpoint/2010/main" val="14373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BE7D8-9451-423D-AE15-85958ADF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79BC8-615C-4119-8139-16DE6FA3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ABC007 C (</a:t>
            </a:r>
            <a:r>
              <a:rPr kumimoji="1" lang="ja-JP" altLang="en-US" dirty="0"/>
              <a:t>入力形式以外は</a:t>
            </a:r>
            <a:r>
              <a:rPr lang="ja-JP" altLang="en-US" dirty="0"/>
              <a:t>まったく同じ問題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4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99810287-1341-4C9A-BF38-325054F04BE5}"/>
              </a:ext>
            </a:extLst>
          </p:cNvPr>
          <p:cNvSpPr/>
          <p:nvPr/>
        </p:nvSpPr>
        <p:spPr>
          <a:xfrm>
            <a:off x="1350043" y="3789282"/>
            <a:ext cx="663457" cy="927100"/>
          </a:xfrm>
          <a:prstGeom prst="stripedRightArrow">
            <a:avLst>
              <a:gd name="adj1" fmla="val 70548"/>
              <a:gd name="adj2" fmla="val 490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ストライプ 11">
            <a:extLst>
              <a:ext uri="{FF2B5EF4-FFF2-40B4-BE49-F238E27FC236}">
                <a16:creationId xmlns:a16="http://schemas.microsoft.com/office/drawing/2014/main" id="{A941EF32-DE8E-4974-BF7D-B139118E8E32}"/>
              </a:ext>
            </a:extLst>
          </p:cNvPr>
          <p:cNvSpPr/>
          <p:nvPr/>
        </p:nvSpPr>
        <p:spPr>
          <a:xfrm>
            <a:off x="11528543" y="3789282"/>
            <a:ext cx="663457" cy="927100"/>
          </a:xfrm>
          <a:prstGeom prst="stripedRightArrow">
            <a:avLst>
              <a:gd name="adj1" fmla="val 70548"/>
              <a:gd name="adj2" fmla="val 490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AB398B-154F-48FE-98E7-112807F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std::queue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0CEA6-CC99-4865-9775-D6222305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先入れ先出し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先に入れたものを先に出す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のデータ構造を提供するコンテナ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745CEB-B76A-4461-8A38-DCF5575F3692}"/>
              </a:ext>
            </a:extLst>
          </p:cNvPr>
          <p:cNvGrpSpPr/>
          <p:nvPr/>
        </p:nvGrpSpPr>
        <p:grpSpPr>
          <a:xfrm>
            <a:off x="2053496" y="3429000"/>
            <a:ext cx="8085007" cy="1655684"/>
            <a:chOff x="2540000" y="3625850"/>
            <a:chExt cx="8085007" cy="165568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0F3521E-1A2F-42E0-9B6B-8973A7708D3F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3326969-BA88-4BE5-B6D8-81467CBBE21D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04779DF1-1A1B-41B4-A5CC-2CE964C8273F}"/>
              </a:ext>
            </a:extLst>
          </p:cNvPr>
          <p:cNvSpPr/>
          <p:nvPr/>
        </p:nvSpPr>
        <p:spPr>
          <a:xfrm>
            <a:off x="20584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-9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0BC7E2C-BE7F-4D3C-803A-A16DD81C3EB2}"/>
              </a:ext>
            </a:extLst>
          </p:cNvPr>
          <p:cNvSpPr/>
          <p:nvPr/>
        </p:nvSpPr>
        <p:spPr>
          <a:xfrm>
            <a:off x="36332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39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2B805B5-EE95-451D-818A-01231F3E2124}"/>
              </a:ext>
            </a:extLst>
          </p:cNvPr>
          <p:cNvSpPr/>
          <p:nvPr/>
        </p:nvSpPr>
        <p:spPr>
          <a:xfrm>
            <a:off x="52080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21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085A5AC-FB73-4FC0-94A9-71C9F6C52D6C}"/>
              </a:ext>
            </a:extLst>
          </p:cNvPr>
          <p:cNvSpPr/>
          <p:nvPr/>
        </p:nvSpPr>
        <p:spPr>
          <a:xfrm>
            <a:off x="6777896" y="3472953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-10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8288303-DA29-460C-AEFB-C75646998338}"/>
              </a:ext>
            </a:extLst>
          </p:cNvPr>
          <p:cNvSpPr/>
          <p:nvPr/>
        </p:nvSpPr>
        <p:spPr>
          <a:xfrm>
            <a:off x="8352696" y="3472953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120</a:t>
            </a:r>
            <a:endParaRPr kumimoji="1" lang="ja-JP" altLang="en-US" sz="3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3BD8C23-9D78-451C-9CC1-885F9D92B556}"/>
              </a:ext>
            </a:extLst>
          </p:cNvPr>
          <p:cNvSpPr/>
          <p:nvPr/>
        </p:nvSpPr>
        <p:spPr>
          <a:xfrm>
            <a:off x="68980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10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E2BD398-01D5-4AF1-9B72-1080610AE1E9}"/>
              </a:ext>
            </a:extLst>
          </p:cNvPr>
          <p:cNvSpPr/>
          <p:nvPr/>
        </p:nvSpPr>
        <p:spPr>
          <a:xfrm>
            <a:off x="10266649" y="3465432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1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81BCBD3C-C36B-43D3-B167-EE42C72FEB6E}"/>
              </a:ext>
            </a:extLst>
          </p:cNvPr>
          <p:cNvSpPr/>
          <p:nvPr/>
        </p:nvSpPr>
        <p:spPr>
          <a:xfrm>
            <a:off x="2082971" y="5433813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先に来たデータから順に取り出す</a:t>
            </a:r>
          </a:p>
        </p:txBody>
      </p:sp>
    </p:spTree>
    <p:extLst>
      <p:ext uri="{BB962C8B-B14F-4D97-AF65-F5344CB8AC3E}">
        <p14:creationId xmlns:p14="http://schemas.microsoft.com/office/powerpoint/2010/main" val="20673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AB6FB-6FB5-4F08-B060-DA1FB36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6724A-7C28-496A-B039-F66F2110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onsolas" panose="020B0609020204030204" pitchFamily="49" charset="0"/>
              </a:rPr>
              <a:t>queue&lt;</a:t>
            </a:r>
            <a:r>
              <a:rPr kumimoji="1"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型名</a:t>
            </a:r>
            <a:r>
              <a:rPr lang="en-US" altLang="ja-JP" sz="3600" dirty="0"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latin typeface="Consolas" panose="020B0609020204030204" pitchFamily="49" charset="0"/>
              </a:rPr>
              <a:t>名前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queue&lt;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 q1;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queue&lt;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latin typeface="Consolas" panose="020B0609020204030204" pitchFamily="49" charset="0"/>
              </a:rPr>
              <a:t>&gt; q2;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queue&lt;pair&lt;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,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&gt;&gt; q3;</a:t>
            </a:r>
          </a:p>
        </p:txBody>
      </p:sp>
    </p:spTree>
    <p:extLst>
      <p:ext uri="{BB962C8B-B14F-4D97-AF65-F5344CB8AC3E}">
        <p14:creationId xmlns:p14="http://schemas.microsoft.com/office/powerpoint/2010/main" val="5169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57" y="2855626"/>
            <a:ext cx="2705724" cy="305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4986728" y="1923061"/>
            <a:ext cx="5667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でキューに値を入れる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318D1F2-41BD-4014-8144-79C42E011D59}"/>
              </a:ext>
            </a:extLst>
          </p:cNvPr>
          <p:cNvGrpSpPr/>
          <p:nvPr/>
        </p:nvGrpSpPr>
        <p:grpSpPr>
          <a:xfrm>
            <a:off x="5306933" y="2589352"/>
            <a:ext cx="3955445" cy="783560"/>
            <a:chOff x="2242696" y="3621027"/>
            <a:chExt cx="8382311" cy="166050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C641215-A9A5-4925-8DDE-E6BF235673DD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1F8A17A-9E43-4898-A0EA-8C61991AB70F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2835043-9001-4FB4-8FF1-50117BB46B7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楕円 11">
            <a:extLst>
              <a:ext uri="{FF2B5EF4-FFF2-40B4-BE49-F238E27FC236}">
                <a16:creationId xmlns:a16="http://schemas.microsoft.com/office/drawing/2014/main" id="{E8FB2002-7D6D-4F27-93FB-4C2194E118C3}"/>
              </a:ext>
            </a:extLst>
          </p:cNvPr>
          <p:cNvSpPr/>
          <p:nvPr/>
        </p:nvSpPr>
        <p:spPr>
          <a:xfrm>
            <a:off x="8449115" y="260843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70F9CAB-CE7C-4277-8B82-ADE414308DB0}"/>
              </a:ext>
            </a:extLst>
          </p:cNvPr>
          <p:cNvGrpSpPr/>
          <p:nvPr/>
        </p:nvGrpSpPr>
        <p:grpSpPr>
          <a:xfrm>
            <a:off x="5306933" y="3706950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1D93919-BC06-45B2-BF32-2A0EC33480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96F9BFE-C2F0-4FDC-BC86-2155DE76C00C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AB74E45-F478-406D-855E-539E66664C4C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楕円 23">
            <a:extLst>
              <a:ext uri="{FF2B5EF4-FFF2-40B4-BE49-F238E27FC236}">
                <a16:creationId xmlns:a16="http://schemas.microsoft.com/office/drawing/2014/main" id="{CB0BA051-679B-4E83-84D2-CEDC8D2ADFFE}"/>
              </a:ext>
            </a:extLst>
          </p:cNvPr>
          <p:cNvSpPr/>
          <p:nvPr/>
        </p:nvSpPr>
        <p:spPr>
          <a:xfrm>
            <a:off x="8449115" y="372603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B8C00E-A74A-482D-BF44-E4230067F51E}"/>
              </a:ext>
            </a:extLst>
          </p:cNvPr>
          <p:cNvGrpSpPr/>
          <p:nvPr/>
        </p:nvGrpSpPr>
        <p:grpSpPr>
          <a:xfrm>
            <a:off x="5310055" y="4822272"/>
            <a:ext cx="3955445" cy="783560"/>
            <a:chOff x="2242696" y="3621027"/>
            <a:chExt cx="8382311" cy="166050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5BD1B25-DC18-40FA-AD22-72A1FB325676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D4CCE7A-6F80-4F41-8E46-C486AD2EC7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AEBE808-BA4F-433A-93AB-03D58B53C0A2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9" name="楕円 28">
            <a:extLst>
              <a:ext uri="{FF2B5EF4-FFF2-40B4-BE49-F238E27FC236}">
                <a16:creationId xmlns:a16="http://schemas.microsoft.com/office/drawing/2014/main" id="{1F9282C6-E82B-40A4-9C89-B15F6B4B15F6}"/>
              </a:ext>
            </a:extLst>
          </p:cNvPr>
          <p:cNvSpPr/>
          <p:nvPr/>
        </p:nvSpPr>
        <p:spPr>
          <a:xfrm>
            <a:off x="8452237" y="484135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446DC7-85C2-4402-9D1D-FCAADDCBA88B}"/>
              </a:ext>
            </a:extLst>
          </p:cNvPr>
          <p:cNvSpPr/>
          <p:nvPr/>
        </p:nvSpPr>
        <p:spPr>
          <a:xfrm>
            <a:off x="7692547" y="372840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1FAA033-CFB8-49D6-9460-A783262645A6}"/>
              </a:ext>
            </a:extLst>
          </p:cNvPr>
          <p:cNvSpPr/>
          <p:nvPr/>
        </p:nvSpPr>
        <p:spPr>
          <a:xfrm>
            <a:off x="7705465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34B6E20-B32D-4439-A00B-9C26B6C241F9}"/>
              </a:ext>
            </a:extLst>
          </p:cNvPr>
          <p:cNvSpPr/>
          <p:nvPr/>
        </p:nvSpPr>
        <p:spPr>
          <a:xfrm>
            <a:off x="6948897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35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q.front() &lt;&lt; endl;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q.pop();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"Empty."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6476135" y="1825625"/>
            <a:ext cx="528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でキュー先頭の値をみる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で先頭を削除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で空かどうかを判定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FDF9594-8A32-4D7F-92D4-592D4741B871}"/>
              </a:ext>
            </a:extLst>
          </p:cNvPr>
          <p:cNvGrpSpPr/>
          <p:nvPr/>
        </p:nvGrpSpPr>
        <p:grpSpPr>
          <a:xfrm>
            <a:off x="7107837" y="2645440"/>
            <a:ext cx="3955445" cy="783560"/>
            <a:chOff x="2242696" y="3621027"/>
            <a:chExt cx="8382311" cy="166050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D86E6F2-4495-45BA-A62E-37DA61BC68D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3BBC0-2726-4DBB-898C-C5481794F26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5C92BDE-CBAF-4E04-BE41-CE6C9C47D033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楕円 15">
            <a:extLst>
              <a:ext uri="{FF2B5EF4-FFF2-40B4-BE49-F238E27FC236}">
                <a16:creationId xmlns:a16="http://schemas.microsoft.com/office/drawing/2014/main" id="{7BB0DB3F-38B7-4D29-82C2-4E428D3C7564}"/>
              </a:ext>
            </a:extLst>
          </p:cNvPr>
          <p:cNvSpPr/>
          <p:nvPr/>
        </p:nvSpPr>
        <p:spPr>
          <a:xfrm>
            <a:off x="10250019" y="2664523"/>
            <a:ext cx="743117" cy="7431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1400" b="1" dirty="0">
                <a:solidFill>
                  <a:schemeClr val="bg1"/>
                </a:solidFill>
              </a:rPr>
              <a:t>123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C5780-B240-4A81-BD32-116B7EE0D2DC}"/>
              </a:ext>
            </a:extLst>
          </p:cNvPr>
          <p:cNvSpPr/>
          <p:nvPr/>
        </p:nvSpPr>
        <p:spPr>
          <a:xfrm>
            <a:off x="9503247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7D972D5-8757-4BC8-B6E5-E46C703ABA6A}"/>
              </a:ext>
            </a:extLst>
          </p:cNvPr>
          <p:cNvSpPr/>
          <p:nvPr/>
        </p:nvSpPr>
        <p:spPr>
          <a:xfrm>
            <a:off x="8746679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736B9E6-72FF-48AE-83C9-0E47F02D3F2E}"/>
              </a:ext>
            </a:extLst>
          </p:cNvPr>
          <p:cNvGrpSpPr/>
          <p:nvPr/>
        </p:nvGrpSpPr>
        <p:grpSpPr>
          <a:xfrm>
            <a:off x="7107837" y="4529204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36F5DA9-A390-4DA4-B07F-690DC50905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5078EC6-B3AB-46F8-A9B1-94A219B382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D9585D4-DC31-4C40-8C5D-D77CADDA81C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81C40AF0-1CD8-45A5-A73A-C981E7A5357F}"/>
              </a:ext>
            </a:extLst>
          </p:cNvPr>
          <p:cNvSpPr/>
          <p:nvPr/>
        </p:nvSpPr>
        <p:spPr>
          <a:xfrm>
            <a:off x="10179873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50AACA-F4EE-4C5A-99CF-048137606B81}"/>
              </a:ext>
            </a:extLst>
          </p:cNvPr>
          <p:cNvSpPr/>
          <p:nvPr/>
        </p:nvSpPr>
        <p:spPr>
          <a:xfrm>
            <a:off x="9423305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0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4BFF-1455-488F-BDA0-F2FFAB3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54A1C-335E-4E8D-901E-027FA233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07516"/>
          </a:xfrm>
        </p:spPr>
        <p:txBody>
          <a:bodyPr/>
          <a:lstStyle/>
          <a:p>
            <a:r>
              <a:rPr kumimoji="1" lang="ja-JP" altLang="en-US" dirty="0"/>
              <a:t>キューに入った順に処理する</a:t>
            </a:r>
            <a:br>
              <a:rPr kumimoji="1" lang="en-US" altLang="ja-JP" dirty="0"/>
            </a:br>
            <a:r>
              <a:rPr kumimoji="1" lang="ja-JP" altLang="en-US" b="1" dirty="0"/>
              <a:t>以下のような書き方をよく</a:t>
            </a:r>
            <a:r>
              <a:rPr lang="ja-JP" altLang="en-US" b="1" dirty="0"/>
              <a:t>やります</a:t>
            </a:r>
            <a:endParaRPr kumimoji="1" lang="en-US" altLang="ja-JP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20E8B-9D6C-49DA-BA6F-EF661ABD29E1}"/>
              </a:ext>
            </a:extLst>
          </p:cNvPr>
          <p:cNvSpPr/>
          <p:nvPr/>
        </p:nvSpPr>
        <p:spPr>
          <a:xfrm>
            <a:off x="1901252" y="3001302"/>
            <a:ext cx="75800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2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2095</Words>
  <Application>Microsoft Office PowerPoint</Application>
  <PresentationFormat>ワイド画面</PresentationFormat>
  <Paragraphs>385</Paragraphs>
  <Slides>42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9" baseType="lpstr">
      <vt:lpstr>ＭＳ 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入門講習会 第7回</vt:lpstr>
      <vt:lpstr>目次</vt:lpstr>
      <vt:lpstr>std::queue</vt:lpstr>
      <vt:lpstr>std::queue</vt:lpstr>
      <vt:lpstr>std::queue</vt:lpstr>
      <vt:lpstr>宣言</vt:lpstr>
      <vt:lpstr>使い方</vt:lpstr>
      <vt:lpstr>使い方</vt:lpstr>
      <vt:lpstr>使い方</vt:lpstr>
      <vt:lpstr>使い方</vt:lpstr>
      <vt:lpstr>応用</vt:lpstr>
      <vt:lpstr>演習(1)</vt:lpstr>
      <vt:lpstr>幅優先探索</vt:lpstr>
      <vt:lpstr>幅優先探索(Breadth First Search)</vt:lpstr>
      <vt:lpstr>PowerPoint プレゼンテーション</vt:lpstr>
      <vt:lpstr>PowerPoint プレゼンテーション</vt:lpstr>
      <vt:lpstr>PowerPoint プレゼンテーション</vt:lpstr>
      <vt:lpstr>幅優先探索(Breadth First Search)</vt:lpstr>
      <vt:lpstr>幅優先探索</vt:lpstr>
      <vt:lpstr>BFSの例</vt:lpstr>
      <vt:lpstr>迷路探索</vt:lpstr>
      <vt:lpstr>迷路探索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迷路探索</vt:lpstr>
      <vt:lpstr>幅優先探索(再掲)</vt:lpstr>
      <vt:lpstr>PowerPoint プレゼンテーション</vt:lpstr>
      <vt:lpstr>注意</vt:lpstr>
      <vt:lpstr>工夫①</vt:lpstr>
      <vt:lpstr>工夫②</vt:lpstr>
      <vt:lpstr>解答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迷路探索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 第7回</dc:title>
  <dc:creator>r.yamamoto.032</dc:creator>
  <cp:lastModifiedBy>r.yamamoto.032</cp:lastModifiedBy>
  <cp:revision>53</cp:revision>
  <dcterms:created xsi:type="dcterms:W3CDTF">2018-11-11T02:31:34Z</dcterms:created>
  <dcterms:modified xsi:type="dcterms:W3CDTF">2018-11-14T13:54:46Z</dcterms:modified>
</cp:coreProperties>
</file>