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9" r:id="rId5"/>
    <p:sldId id="262" r:id="rId6"/>
    <p:sldId id="263" r:id="rId7"/>
    <p:sldId id="264" r:id="rId8"/>
    <p:sldId id="265" r:id="rId9"/>
    <p:sldId id="266" r:id="rId10"/>
    <p:sldId id="267" r:id="rId11"/>
    <p:sldId id="268" r:id="rId12"/>
    <p:sldId id="270" r:id="rId13"/>
    <p:sldId id="269" r:id="rId14"/>
    <p:sldId id="261" r:id="rId15"/>
    <p:sldId id="272" r:id="rId16"/>
    <p:sldId id="273" r:id="rId17"/>
    <p:sldId id="260" r:id="rId18"/>
    <p:sldId id="271" r:id="rId19"/>
    <p:sldId id="274" r:id="rId20"/>
    <p:sldId id="275" r:id="rId21"/>
    <p:sldId id="276" r:id="rId22"/>
    <p:sldId id="278" r:id="rId23"/>
    <p:sldId id="277" r:id="rId24"/>
    <p:sldId id="279" r:id="rId25"/>
    <p:sldId id="280" r:id="rId26"/>
    <p:sldId id="281" r:id="rId27"/>
    <p:sldId id="283" r:id="rId28"/>
    <p:sldId id="282" r:id="rId29"/>
    <p:sldId id="286" r:id="rId30"/>
    <p:sldId id="285"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D7B65-B1BB-434D-88D8-B25E8938FA7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17F4313-9703-4647-8BE5-1E75F425A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457B5B-5CAA-4C1C-864B-2C10E9783F32}"/>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96D14FC2-3512-4FE4-8B21-C0B35D9708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AFC97-976D-4F75-937C-F7241166F840}"/>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23998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17638C-4F95-4860-A780-60CA5F060F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E9B001-CD41-4F31-A339-48782A5F7A0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FA879F-36A9-48EB-9FBF-1D987F488131}"/>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296F9E6E-8C60-43FD-9F38-782DA452D4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DBF9CF-79AA-428F-BE61-9F3EDC851BFB}"/>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308370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0A6C9A-FC03-4A27-9A15-6E4C3CF02D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51F493-A270-4154-95FD-09DAF516B55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A5C51C-3F51-48B9-B18A-048A5E9451D1}"/>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C481F488-E8D2-4C08-B183-6AC785475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087FE-7BB6-438F-A270-2D90547CA733}"/>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245358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6962F-0FC6-4BB2-AA23-10FEDA9B5C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FD4F22-0261-425B-9DA2-F1A6A229C2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5FD016-14BD-4C3A-BA72-11CDA6230EA5}"/>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F7526D4E-CBE5-4881-9318-E3CB54D33C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FF1468-8A00-4F93-AE45-685758E3902C}"/>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388608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C58EB-68D3-42E2-BFE9-77711417FC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653081-7C1E-40D6-89ED-C1F910C4B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9B05ADF-8615-4C83-9036-A6A9C03150B6}"/>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1D9EEB57-6A13-4D9D-B746-5C3A41EB0E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3A010F-DE8A-4356-AC7A-19C3FD8D16A2}"/>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178769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3E75E5-45EF-4553-9E93-C13A491649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3C411B-D4AE-4DE5-A053-6D0493188E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C912C3-B0BA-417F-B785-99B72B0BB2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9F30093-E822-4CE9-909E-9D447B29870A}"/>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6" name="フッター プレースホルダー 5">
            <a:extLst>
              <a:ext uri="{FF2B5EF4-FFF2-40B4-BE49-F238E27FC236}">
                <a16:creationId xmlns:a16="http://schemas.microsoft.com/office/drawing/2014/main" id="{6A1EE436-6554-49B8-A345-D8633AB09E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63EB59-F6FE-4F67-9963-5D748863543F}"/>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377137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02284-236E-4677-98B7-2F68197B22D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EFD276-4AD9-4D47-B10D-2E9FB76AB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F25E77-8443-41AA-976F-C9B277E854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DC6DD4-CFDD-4BFA-9925-C99D703B3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090C8C-C7FD-4631-94CF-25CF2EE6D1F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C35BCFA-5AE8-4920-AED3-07CA04989DD5}"/>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8" name="フッター プレースホルダー 7">
            <a:extLst>
              <a:ext uri="{FF2B5EF4-FFF2-40B4-BE49-F238E27FC236}">
                <a16:creationId xmlns:a16="http://schemas.microsoft.com/office/drawing/2014/main" id="{3E1ED567-CA33-4BD9-AF67-3D5B00B1DA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500CB2C-4107-41C4-A470-A5F515CCA776}"/>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96360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07864-F1E9-42BE-B824-ACB9F9AF9E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2D2CF8-E9CB-407E-B34C-5E00BAAE5062}"/>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4" name="フッター プレースホルダー 3">
            <a:extLst>
              <a:ext uri="{FF2B5EF4-FFF2-40B4-BE49-F238E27FC236}">
                <a16:creationId xmlns:a16="http://schemas.microsoft.com/office/drawing/2014/main" id="{09F831BF-1615-4B44-BC42-83250409011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584822-6FEC-4C88-8A6C-36A1AACA2120}"/>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226493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023A08C-A46C-47A7-9668-B878D23A8133}"/>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3" name="フッター プレースホルダー 2">
            <a:extLst>
              <a:ext uri="{FF2B5EF4-FFF2-40B4-BE49-F238E27FC236}">
                <a16:creationId xmlns:a16="http://schemas.microsoft.com/office/drawing/2014/main" id="{38C1E480-26C1-4925-B0DA-C0CCBCB1DF8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F19364-6160-40E6-90C8-690F69B87634}"/>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290482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8D1A6D-C3D1-44DB-9382-65AD990082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6FEF34B-1B36-4575-8E5E-520FEF811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96C365-EF82-4A9B-97B2-E0877A448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D67528-E8DC-41FA-A5DE-EB8CF10E9005}"/>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6" name="フッター プレースホルダー 5">
            <a:extLst>
              <a:ext uri="{FF2B5EF4-FFF2-40B4-BE49-F238E27FC236}">
                <a16:creationId xmlns:a16="http://schemas.microsoft.com/office/drawing/2014/main" id="{C45871A5-2DDD-421C-AEB0-BDCF9CA2AE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340ED03-820F-46BF-9F9A-B4614A70B363}"/>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369037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DCF06-39F9-4409-AE4F-458C31E5A9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262E57-24E3-48A9-97A7-ED9F8E44DD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7E564EF-1208-40D5-806A-20E987E3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467672-5F9B-4A7C-9F92-AB0CA56A2BEA}"/>
              </a:ext>
            </a:extLst>
          </p:cNvPr>
          <p:cNvSpPr>
            <a:spLocks noGrp="1"/>
          </p:cNvSpPr>
          <p:nvPr>
            <p:ph type="dt" sz="half" idx="10"/>
          </p:nvPr>
        </p:nvSpPr>
        <p:spPr/>
        <p:txBody>
          <a:bodyPr/>
          <a:lstStyle/>
          <a:p>
            <a:fld id="{DC45BCB6-6665-4451-A209-47DEA35D4C26}" type="datetimeFigureOut">
              <a:rPr kumimoji="1" lang="ja-JP" altLang="en-US" smtClean="0"/>
              <a:t>2018/11/28</a:t>
            </a:fld>
            <a:endParaRPr kumimoji="1" lang="ja-JP" altLang="en-US"/>
          </a:p>
        </p:txBody>
      </p:sp>
      <p:sp>
        <p:nvSpPr>
          <p:cNvPr id="6" name="フッター プレースホルダー 5">
            <a:extLst>
              <a:ext uri="{FF2B5EF4-FFF2-40B4-BE49-F238E27FC236}">
                <a16:creationId xmlns:a16="http://schemas.microsoft.com/office/drawing/2014/main" id="{B44DB6BD-7CBC-49AC-9CEE-EA2A91AFA5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26D204-626A-4B3D-8F11-612B2D1900DC}"/>
              </a:ext>
            </a:extLst>
          </p:cNvPr>
          <p:cNvSpPr>
            <a:spLocks noGrp="1"/>
          </p:cNvSpPr>
          <p:nvPr>
            <p:ph type="sldNum" sz="quarter" idx="12"/>
          </p:nvPr>
        </p:nvSpPr>
        <p:spPr/>
        <p:txBody>
          <a:body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374461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B4D5E7-03B5-4E72-BB50-0C617F1EE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49B30A-FCA5-403A-9C81-5D3BD36C1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CCE7B5-CA0C-4941-AC3A-491232A5F0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5BCB6-6665-4451-A209-47DEA35D4C26}" type="datetimeFigureOut">
              <a:rPr kumimoji="1" lang="ja-JP" altLang="en-US" smtClean="0"/>
              <a:t>2018/11/28</a:t>
            </a:fld>
            <a:endParaRPr kumimoji="1" lang="ja-JP" altLang="en-US"/>
          </a:p>
        </p:txBody>
      </p:sp>
      <p:sp>
        <p:nvSpPr>
          <p:cNvPr id="5" name="フッター プレースホルダー 4">
            <a:extLst>
              <a:ext uri="{FF2B5EF4-FFF2-40B4-BE49-F238E27FC236}">
                <a16:creationId xmlns:a16="http://schemas.microsoft.com/office/drawing/2014/main" id="{366BB4DD-8CE1-46F5-937F-E281D84D0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A04C6A-CF23-46B4-83DD-CE84E74C9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642F2-880D-4677-AE13-9F9D5C44D240}" type="slidenum">
              <a:rPr kumimoji="1" lang="ja-JP" altLang="en-US" smtClean="0"/>
              <a:t>‹#›</a:t>
            </a:fld>
            <a:endParaRPr kumimoji="1" lang="ja-JP" altLang="en-US"/>
          </a:p>
        </p:txBody>
      </p:sp>
    </p:spTree>
    <p:extLst>
      <p:ext uri="{BB962C8B-B14F-4D97-AF65-F5344CB8AC3E}">
        <p14:creationId xmlns:p14="http://schemas.microsoft.com/office/powerpoint/2010/main" val="55949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83EDF-02A9-4E4B-84C0-A0C55E1778B6}"/>
              </a:ext>
            </a:extLst>
          </p:cNvPr>
          <p:cNvSpPr>
            <a:spLocks noGrp="1"/>
          </p:cNvSpPr>
          <p:nvPr>
            <p:ph type="ctrTitle"/>
          </p:nvPr>
        </p:nvSpPr>
        <p:spPr/>
        <p:txBody>
          <a:bodyPr/>
          <a:lstStyle/>
          <a:p>
            <a:r>
              <a:rPr kumimoji="1" lang="ja-JP" altLang="en-US"/>
              <a:t>素数と約数</a:t>
            </a:r>
            <a:endParaRPr kumimoji="1" lang="ja-JP" altLang="en-US" dirty="0"/>
          </a:p>
        </p:txBody>
      </p:sp>
      <p:sp>
        <p:nvSpPr>
          <p:cNvPr id="3" name="字幕 2">
            <a:extLst>
              <a:ext uri="{FF2B5EF4-FFF2-40B4-BE49-F238E27FC236}">
                <a16:creationId xmlns:a16="http://schemas.microsoft.com/office/drawing/2014/main" id="{349E2CAC-548C-4704-B84D-F8BE19C25B3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460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631A6F-F2D5-4C2E-B231-6E47E7E3F55C}"/>
              </a:ext>
            </a:extLst>
          </p:cNvPr>
          <p:cNvSpPr>
            <a:spLocks noGrp="1"/>
          </p:cNvSpPr>
          <p:nvPr>
            <p:ph type="title"/>
          </p:nvPr>
        </p:nvSpPr>
        <p:spPr/>
        <p:txBody>
          <a:bodyPr/>
          <a:lstStyle/>
          <a:p>
            <a:r>
              <a:rPr kumimoji="1" lang="ja-JP" altLang="en-US" dirty="0"/>
              <a:t>エラトステネスの篩</a:t>
            </a:r>
          </a:p>
        </p:txBody>
      </p:sp>
      <p:sp>
        <p:nvSpPr>
          <p:cNvPr id="3" name="コンテンツ プレースホルダー 2">
            <a:extLst>
              <a:ext uri="{FF2B5EF4-FFF2-40B4-BE49-F238E27FC236}">
                <a16:creationId xmlns:a16="http://schemas.microsoft.com/office/drawing/2014/main" id="{E3F5C2A1-459F-496C-B528-833BD7DD74DD}"/>
              </a:ext>
            </a:extLst>
          </p:cNvPr>
          <p:cNvSpPr>
            <a:spLocks noGrp="1"/>
          </p:cNvSpPr>
          <p:nvPr>
            <p:ph idx="1"/>
          </p:nvPr>
        </p:nvSpPr>
        <p:spPr>
          <a:xfrm>
            <a:off x="838200" y="1806315"/>
            <a:ext cx="10515600" cy="4370648"/>
          </a:xfrm>
        </p:spPr>
        <p:txBody>
          <a:bodyPr>
            <a:normAutofit/>
          </a:bodyPr>
          <a:lstStyle/>
          <a:p>
            <a:pPr marL="0" indent="0">
              <a:buNone/>
            </a:pPr>
            <a:r>
              <a:rPr lang="en-US" altLang="ja-JP" dirty="0" err="1"/>
              <a:t>is_prime</a:t>
            </a:r>
            <a:r>
              <a:rPr lang="en-US" altLang="ja-JP" dirty="0"/>
              <a:t>[</a:t>
            </a:r>
            <a:r>
              <a:rPr lang="en-US" altLang="ja-JP" dirty="0" err="1"/>
              <a:t>i</a:t>
            </a:r>
            <a:r>
              <a:rPr lang="en-US" altLang="ja-JP" dirty="0"/>
              <a:t>] = </a:t>
            </a:r>
            <a:r>
              <a:rPr lang="en-US" altLang="ja-JP" dirty="0" err="1"/>
              <a:t>i</a:t>
            </a:r>
            <a:r>
              <a:rPr lang="ja-JP" altLang="en-US" dirty="0"/>
              <a:t>が素数かどうか</a:t>
            </a:r>
            <a:endParaRPr kumimoji="1" lang="en-US" altLang="ja-JP" dirty="0"/>
          </a:p>
          <a:p>
            <a:pPr lvl="1"/>
            <a:r>
              <a:rPr lang="en-US" altLang="ja-JP" sz="2800" dirty="0"/>
              <a:t>2</a:t>
            </a:r>
            <a:r>
              <a:rPr lang="ja-JP" altLang="en-US" sz="2800" dirty="0"/>
              <a:t>は素数 → それ以降の</a:t>
            </a:r>
            <a:r>
              <a:rPr lang="en-US" altLang="ja-JP" sz="2800" dirty="0"/>
              <a:t>2</a:t>
            </a:r>
            <a:r>
              <a:rPr lang="ja-JP" altLang="en-US" sz="2800" dirty="0"/>
              <a:t>の倍数は素数でないので</a:t>
            </a:r>
            <a:r>
              <a:rPr lang="en-US" altLang="ja-JP" sz="2800" dirty="0"/>
              <a:t>false</a:t>
            </a:r>
            <a:r>
              <a:rPr lang="ja-JP" altLang="en-US" sz="2800" dirty="0"/>
              <a:t>にする</a:t>
            </a:r>
            <a:endParaRPr lang="en-US" altLang="ja-JP" sz="2800" dirty="0"/>
          </a:p>
          <a:p>
            <a:pPr lvl="1"/>
            <a:r>
              <a:rPr kumimoji="1" lang="en-US" altLang="ja-JP" sz="2800" dirty="0"/>
              <a:t>3</a:t>
            </a:r>
            <a:r>
              <a:rPr kumimoji="1" lang="ja-JP" altLang="en-US" sz="2800" dirty="0"/>
              <a:t>は素数 → それ以降の</a:t>
            </a:r>
            <a:r>
              <a:rPr kumimoji="1" lang="en-US" altLang="ja-JP" sz="2800" dirty="0"/>
              <a:t>3</a:t>
            </a:r>
            <a:r>
              <a:rPr kumimoji="1" lang="ja-JP" altLang="en-US" sz="2800" dirty="0"/>
              <a:t>の倍数は素数でないので</a:t>
            </a:r>
            <a:r>
              <a:rPr kumimoji="1" lang="en-US" altLang="ja-JP" sz="2800" dirty="0"/>
              <a:t>false</a:t>
            </a:r>
            <a:r>
              <a:rPr kumimoji="1" lang="ja-JP" altLang="en-US" sz="2800" dirty="0"/>
              <a:t>にする</a:t>
            </a:r>
            <a:endParaRPr kumimoji="1" lang="en-US" altLang="ja-JP" sz="2800" dirty="0"/>
          </a:p>
          <a:p>
            <a:pPr lvl="1"/>
            <a:r>
              <a:rPr kumimoji="1" lang="en-US" altLang="ja-JP" sz="2800" dirty="0"/>
              <a:t>4</a:t>
            </a:r>
            <a:r>
              <a:rPr kumimoji="1" lang="ja-JP" altLang="en-US" sz="2800" dirty="0"/>
              <a:t>は素数でない</a:t>
            </a:r>
            <a:endParaRPr kumimoji="1" lang="en-US" altLang="ja-JP" sz="2800" dirty="0"/>
          </a:p>
          <a:p>
            <a:pPr lvl="1"/>
            <a:r>
              <a:rPr lang="en-US" altLang="ja-JP" sz="2800" dirty="0"/>
              <a:t>5</a:t>
            </a:r>
            <a:r>
              <a:rPr lang="ja-JP" altLang="en-US" sz="2800" dirty="0"/>
              <a:t>は素数 → それ以降の</a:t>
            </a:r>
            <a:r>
              <a:rPr lang="en-US" altLang="ja-JP" sz="2800" dirty="0"/>
              <a:t>5</a:t>
            </a:r>
            <a:r>
              <a:rPr lang="ja-JP" altLang="en-US" sz="2800" dirty="0"/>
              <a:t>の倍数は素数でないので</a:t>
            </a:r>
            <a:r>
              <a:rPr lang="en-US" altLang="ja-JP" sz="2800" dirty="0"/>
              <a:t>false</a:t>
            </a:r>
            <a:r>
              <a:rPr lang="ja-JP" altLang="en-US" sz="2800" dirty="0"/>
              <a:t>にする</a:t>
            </a:r>
            <a:endParaRPr lang="en-US" altLang="ja-JP" sz="2800" dirty="0"/>
          </a:p>
          <a:p>
            <a:pPr lvl="1"/>
            <a:r>
              <a:rPr lang="en-US" altLang="ja-JP" sz="2800" dirty="0"/>
              <a:t>6</a:t>
            </a:r>
            <a:r>
              <a:rPr lang="ja-JP" altLang="en-US" sz="2800" dirty="0"/>
              <a:t>は素数でない</a:t>
            </a:r>
            <a:endParaRPr kumimoji="1" lang="en-US" altLang="ja-JP" sz="2800" dirty="0"/>
          </a:p>
          <a:p>
            <a:pPr marL="0" indent="0">
              <a:buNone/>
            </a:pPr>
            <a:r>
              <a:rPr kumimoji="1" lang="ja-JP" altLang="en-US" dirty="0"/>
              <a:t>と</a:t>
            </a:r>
            <a:r>
              <a:rPr kumimoji="1" lang="en-US" altLang="ja-JP" dirty="0"/>
              <a:t>,</a:t>
            </a:r>
            <a:r>
              <a:rPr kumimoji="1" lang="en-US" altLang="ja-JP" dirty="0" err="1"/>
              <a:t>is_prime</a:t>
            </a:r>
            <a:r>
              <a:rPr kumimoji="1" lang="ja-JP" altLang="en-US" dirty="0"/>
              <a:t>に情報を書き込みながら篩にかけていく</a:t>
            </a:r>
            <a:endParaRPr kumimoji="1" lang="en-US" altLang="ja-JP" dirty="0"/>
          </a:p>
          <a:p>
            <a:pPr marL="0" indent="0">
              <a:buNone/>
            </a:pPr>
            <a:r>
              <a:rPr kumimoji="1" lang="ja-JP" altLang="en-US" dirty="0"/>
              <a:t>素数が発見次第</a:t>
            </a:r>
            <a:r>
              <a:rPr kumimoji="1" lang="en-US" altLang="ja-JP" dirty="0"/>
              <a:t>,</a:t>
            </a:r>
            <a:r>
              <a:rPr lang="ja-JP" altLang="en-US" dirty="0"/>
              <a:t>それを</a:t>
            </a:r>
            <a:r>
              <a:rPr lang="en-US" altLang="ja-JP" dirty="0"/>
              <a:t>vector</a:t>
            </a:r>
            <a:r>
              <a:rPr lang="ja-JP" altLang="en-US" dirty="0"/>
              <a:t>か何かにメモしておく</a:t>
            </a:r>
            <a:endParaRPr kumimoji="1" lang="en-US" altLang="ja-JP" dirty="0"/>
          </a:p>
        </p:txBody>
      </p:sp>
    </p:spTree>
    <p:extLst>
      <p:ext uri="{BB962C8B-B14F-4D97-AF65-F5344CB8AC3E}">
        <p14:creationId xmlns:p14="http://schemas.microsoft.com/office/powerpoint/2010/main" val="268204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ã¡ã¤ã«ï¼Eratosthenes.gifã®ã¢ãã¡ã¼ã·ã§ã³ã·ã¼ã">
            <a:extLst>
              <a:ext uri="{FF2B5EF4-FFF2-40B4-BE49-F238E27FC236}">
                <a16:creationId xmlns:a16="http://schemas.microsoft.com/office/drawing/2014/main" id="{D269C2E9-D4B9-478D-8A71-65449B86F99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8871" y="466627"/>
            <a:ext cx="7145017" cy="5924745"/>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3743235C-B91C-4CAA-997A-A40D3D37500F}"/>
              </a:ext>
            </a:extLst>
          </p:cNvPr>
          <p:cNvSpPr/>
          <p:nvPr/>
        </p:nvSpPr>
        <p:spPr>
          <a:xfrm>
            <a:off x="8032230" y="5191043"/>
            <a:ext cx="3720059" cy="1200329"/>
          </a:xfrm>
          <a:prstGeom prst="rect">
            <a:avLst/>
          </a:prstGeom>
        </p:spPr>
        <p:txBody>
          <a:bodyPr wrap="square">
            <a:spAutoFit/>
          </a:bodyPr>
          <a:lstStyle/>
          <a:p>
            <a:r>
              <a:rPr lang="en-US" altLang="ja-JP" dirty="0"/>
              <a:t>gif</a:t>
            </a:r>
            <a:r>
              <a:rPr lang="ja-JP" altLang="en-US" dirty="0"/>
              <a:t>アニメ</a:t>
            </a:r>
            <a:r>
              <a:rPr lang="en-US" altLang="ja-JP" dirty="0"/>
              <a:t>(Wikipedia</a:t>
            </a:r>
            <a:r>
              <a:rPr lang="ja-JP" altLang="en-US" dirty="0"/>
              <a:t>より</a:t>
            </a:r>
            <a:r>
              <a:rPr lang="en-US" altLang="ja-JP" dirty="0"/>
              <a:t>)</a:t>
            </a:r>
          </a:p>
          <a:p>
            <a:r>
              <a:rPr lang="en-US" altLang="ja-JP" dirty="0"/>
              <a:t>https://de.wikipedia.org/wiki/Datei:Animation_Sieb_des_Eratosthenes.gif</a:t>
            </a:r>
            <a:endParaRPr lang="ja-JP" altLang="en-US" dirty="0"/>
          </a:p>
        </p:txBody>
      </p:sp>
    </p:spTree>
    <p:extLst>
      <p:ext uri="{BB962C8B-B14F-4D97-AF65-F5344CB8AC3E}">
        <p14:creationId xmlns:p14="http://schemas.microsoft.com/office/powerpoint/2010/main" val="182386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01728-0ECB-400E-9A3A-3F49647879A3}"/>
              </a:ext>
            </a:extLst>
          </p:cNvPr>
          <p:cNvSpPr>
            <a:spLocks noGrp="1"/>
          </p:cNvSpPr>
          <p:nvPr>
            <p:ph type="title"/>
          </p:nvPr>
        </p:nvSpPr>
        <p:spPr/>
        <p:txBody>
          <a:bodyPr/>
          <a:lstStyle/>
          <a:p>
            <a:r>
              <a:rPr kumimoji="1" lang="ja-JP" altLang="en-US" dirty="0"/>
              <a:t>エラトステネスの篩</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63FC9C8-8871-473A-877F-BFB99721AD84}"/>
                  </a:ext>
                </a:extLst>
              </p:cNvPr>
              <p:cNvSpPr>
                <a:spLocks noGrp="1"/>
              </p:cNvSpPr>
              <p:nvPr>
                <p:ph idx="1"/>
              </p:nvPr>
            </p:nvSpPr>
            <p:spPr>
              <a:xfrm>
                <a:off x="838199" y="1825625"/>
                <a:ext cx="10831643" cy="4351338"/>
              </a:xfrm>
            </p:spPr>
            <p:txBody>
              <a:bodyPr/>
              <a:lstStyle/>
              <a:p>
                <a:r>
                  <a:rPr kumimoji="1" lang="en-US" altLang="ja-JP" dirty="0"/>
                  <a:t>bool</a:t>
                </a:r>
                <a:r>
                  <a:rPr kumimoji="1" lang="ja-JP" altLang="en-US" dirty="0"/>
                  <a:t>値配列</a:t>
                </a:r>
                <a:r>
                  <a:rPr kumimoji="1" lang="en-US" altLang="ja-JP" dirty="0" err="1"/>
                  <a:t>is_prime</a:t>
                </a:r>
                <a:r>
                  <a:rPr kumimoji="1" lang="ja-JP" altLang="en-US" dirty="0"/>
                  <a:t>の全要素を</a:t>
                </a:r>
                <a:r>
                  <a:rPr kumimoji="1" lang="en-US" altLang="ja-JP" dirty="0"/>
                  <a:t>true</a:t>
                </a:r>
                <a:r>
                  <a:rPr kumimoji="1" lang="ja-JP" altLang="en-US" dirty="0"/>
                  <a:t>で初期化</a:t>
                </a:r>
                <a:endParaRPr kumimoji="1" lang="en-US" altLang="ja-JP" dirty="0"/>
              </a:p>
              <a:p>
                <a:r>
                  <a:rPr lang="en-US" altLang="ja-JP" dirty="0" err="1">
                    <a:latin typeface="Consolas" panose="020B0609020204030204" pitchFamily="49" charset="0"/>
                  </a:rPr>
                  <a:t>is_prime</a:t>
                </a:r>
                <a:r>
                  <a:rPr lang="en-US" altLang="ja-JP" dirty="0">
                    <a:latin typeface="Consolas" panose="020B0609020204030204" pitchFamily="49" charset="0"/>
                  </a:rPr>
                  <a:t>[</a:t>
                </a:r>
                <a:r>
                  <a:rPr lang="en-US" altLang="ja-JP" dirty="0" err="1">
                    <a:latin typeface="Consolas" panose="020B0609020204030204" pitchFamily="49" charset="0"/>
                  </a:rPr>
                  <a:t>i</a:t>
                </a:r>
                <a:r>
                  <a:rPr lang="en-US" altLang="ja-JP" dirty="0">
                    <a:latin typeface="Consolas" panose="020B0609020204030204" pitchFamily="49" charset="0"/>
                  </a:rPr>
                  <a:t>]==</a:t>
                </a:r>
                <a:r>
                  <a:rPr lang="en-US" altLang="ja-JP" dirty="0">
                    <a:solidFill>
                      <a:srgbClr val="0000FF"/>
                    </a:solidFill>
                    <a:latin typeface="Consolas" panose="020B0609020204030204" pitchFamily="49" charset="0"/>
                  </a:rPr>
                  <a:t>true</a:t>
                </a:r>
                <a:r>
                  <a:rPr lang="ja-JP" altLang="en-US" dirty="0">
                    <a:latin typeface="Consolas" panose="020B0609020204030204" pitchFamily="49" charset="0"/>
                  </a:rPr>
                  <a:t> </a:t>
                </a:r>
                <a:r>
                  <a:rPr lang="ja-JP" altLang="en-US" dirty="0"/>
                  <a:t>→ </a:t>
                </a:r>
                <a:r>
                  <a:rPr lang="en-US" altLang="ja-JP" dirty="0" err="1"/>
                  <a:t>i</a:t>
                </a:r>
                <a:r>
                  <a:rPr lang="ja-JP" altLang="en-US" dirty="0"/>
                  <a:t>を素数のリストに追加</a:t>
                </a:r>
                <a:r>
                  <a:rPr lang="en-US" altLang="ja-JP" dirty="0"/>
                  <a:t>,</a:t>
                </a:r>
                <a:br>
                  <a:rPr lang="en-US" altLang="ja-JP" dirty="0"/>
                </a:br>
                <a:r>
                  <a:rPr lang="en-US" altLang="ja-JP" dirty="0"/>
                  <a:t>j=2i, 3i, 4i, …</a:t>
                </a:r>
                <a:r>
                  <a:rPr lang="ja-JP" altLang="en-US" dirty="0"/>
                  <a:t>について</a:t>
                </a:r>
                <a:r>
                  <a:rPr lang="en-US" altLang="ja-JP" dirty="0"/>
                  <a:t>,</a:t>
                </a:r>
                <a:r>
                  <a:rPr lang="en-US" altLang="ja-JP" dirty="0" err="1">
                    <a:latin typeface="Consolas" panose="020B0609020204030204" pitchFamily="49" charset="0"/>
                  </a:rPr>
                  <a:t>is_prime</a:t>
                </a:r>
                <a:r>
                  <a:rPr lang="en-US" altLang="ja-JP" dirty="0">
                    <a:latin typeface="Consolas" panose="020B0609020204030204" pitchFamily="49" charset="0"/>
                  </a:rPr>
                  <a:t>[j] = </a:t>
                </a:r>
                <a:r>
                  <a:rPr lang="en-US" altLang="ja-JP" dirty="0">
                    <a:solidFill>
                      <a:srgbClr val="0000FF"/>
                    </a:solidFill>
                    <a:latin typeface="Consolas" panose="020B0609020204030204" pitchFamily="49" charset="0"/>
                  </a:rPr>
                  <a:t>false</a:t>
                </a:r>
                <a:br>
                  <a:rPr lang="en-US" altLang="ja-JP" dirty="0"/>
                </a:br>
                <a:endParaRPr kumimoji="1" lang="en-US" altLang="ja-JP" dirty="0"/>
              </a:p>
              <a:p>
                <a:r>
                  <a:rPr lang="ja-JP" altLang="en-US" dirty="0"/>
                  <a:t>計算量は</a:t>
                </a:r>
                <a14:m>
                  <m:oMath xmlns:m="http://schemas.openxmlformats.org/officeDocument/2006/math">
                    <m:r>
                      <a:rPr lang="en-US" altLang="ja-JP" i="1" dirty="0" smtClean="0">
                        <a:latin typeface="Cambria Math" panose="02040503050406030204" pitchFamily="18" charset="0"/>
                      </a:rPr>
                      <m:t>𝑂</m:t>
                    </m:r>
                    <m:r>
                      <a:rPr lang="en-US" altLang="ja-JP" i="1" dirty="0" smtClean="0">
                        <a:latin typeface="Cambria Math" panose="02040503050406030204" pitchFamily="18" charset="0"/>
                      </a:rPr>
                      <m:t>(</m:t>
                    </m:r>
                    <m:r>
                      <a:rPr lang="en-US" altLang="ja-JP" i="1" dirty="0" err="1">
                        <a:latin typeface="Cambria Math" panose="02040503050406030204" pitchFamily="18" charset="0"/>
                      </a:rPr>
                      <m:t>𝑛𝑙𝑜𝑔𝑙𝑜𝑔𝑛</m:t>
                    </m:r>
                    <m:r>
                      <a:rPr lang="en-US" altLang="ja-JP" i="1" dirty="0">
                        <a:latin typeface="Cambria Math" panose="02040503050406030204" pitchFamily="18" charset="0"/>
                      </a:rPr>
                      <m:t>)</m:t>
                    </m:r>
                  </m:oMath>
                </a14:m>
                <a:r>
                  <a:rPr lang="ja-JP" altLang="en-US" dirty="0"/>
                  <a:t>であることが知られている</a:t>
                </a:r>
                <a:br>
                  <a:rPr lang="en-US" altLang="ja-JP" dirty="0"/>
                </a:br>
                <a:r>
                  <a:rPr lang="ja-JP" altLang="en-US" dirty="0"/>
                  <a:t>詳しい考察については</a:t>
                </a:r>
                <a:r>
                  <a:rPr lang="en-US" altLang="ja-JP" dirty="0"/>
                  <a:t>,</a:t>
                </a:r>
                <a:r>
                  <a:rPr lang="ja-JP" altLang="en-US" dirty="0"/>
                  <a:t>気になる人はググって</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63FC9C8-8871-473A-877F-BFB99721AD84}"/>
                  </a:ext>
                </a:extLst>
              </p:cNvPr>
              <p:cNvSpPr>
                <a:spLocks noGrp="1" noRot="1" noChangeAspect="1" noMove="1" noResize="1" noEditPoints="1" noAdjustHandles="1" noChangeArrowheads="1" noChangeShapeType="1" noTextEdit="1"/>
              </p:cNvSpPr>
              <p:nvPr>
                <p:ph idx="1"/>
              </p:nvPr>
            </p:nvSpPr>
            <p:spPr>
              <a:xfrm>
                <a:off x="838199" y="1825625"/>
                <a:ext cx="10831643" cy="4351338"/>
              </a:xfrm>
              <a:blipFill>
                <a:blip r:embed="rId2"/>
                <a:stretch>
                  <a:fillRect l="-95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623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97C1927-2442-4871-B0CB-A9DF3007C9A5}"/>
              </a:ext>
            </a:extLst>
          </p:cNvPr>
          <p:cNvSpPr/>
          <p:nvPr/>
        </p:nvSpPr>
        <p:spPr>
          <a:xfrm>
            <a:off x="1234190" y="920621"/>
            <a:ext cx="9723620" cy="5016758"/>
          </a:xfrm>
          <a:prstGeom prst="rect">
            <a:avLst/>
          </a:prstGeom>
        </p:spPr>
        <p:txBody>
          <a:bodyPr wrap="square">
            <a:spAutoFit/>
          </a:bodyPr>
          <a:lstStyle/>
          <a:p>
            <a:r>
              <a:rPr lang="en-US" altLang="ja-JP" sz="2000" dirty="0">
                <a:solidFill>
                  <a:srgbClr val="0000FF"/>
                </a:solidFill>
                <a:latin typeface="Consolas" panose="020B0609020204030204" pitchFamily="49" charset="0"/>
              </a:rPr>
              <a:t>#define MAX_N </a:t>
            </a:r>
            <a:r>
              <a:rPr lang="en-US" altLang="ja-JP" sz="2000" dirty="0">
                <a:solidFill>
                  <a:srgbClr val="09885A"/>
                </a:solidFill>
                <a:latin typeface="Consolas" panose="020B0609020204030204" pitchFamily="49" charset="0"/>
              </a:rPr>
              <a:t>10000</a:t>
            </a:r>
            <a:endParaRPr lang="en-US" altLang="ja-JP" sz="2000" dirty="0">
              <a:solidFill>
                <a:srgbClr val="000000"/>
              </a:solidFill>
              <a:latin typeface="Consolas" panose="020B0609020204030204" pitchFamily="49" charset="0"/>
            </a:endParaRPr>
          </a:p>
          <a:p>
            <a:r>
              <a:rPr lang="en-US" altLang="ja-JP" sz="2000" dirty="0">
                <a:solidFill>
                  <a:srgbClr val="000000"/>
                </a:solidFill>
                <a:latin typeface="Consolas" panose="020B0609020204030204" pitchFamily="49" charset="0"/>
              </a:rPr>
              <a:t>vector&lt;</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&gt; prime;</a:t>
            </a:r>
          </a:p>
          <a:p>
            <a:r>
              <a:rPr lang="en-US" altLang="ja-JP" sz="2000" dirty="0">
                <a:solidFill>
                  <a:srgbClr val="0000FF"/>
                </a:solidFill>
                <a:latin typeface="Consolas" panose="020B0609020204030204" pitchFamily="49" charset="0"/>
              </a:rPr>
              <a:t>bool</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[MAX_N + </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a:t>
            </a:r>
          </a:p>
          <a:p>
            <a:br>
              <a:rPr lang="en-US" altLang="ja-JP" sz="2000" dirty="0">
                <a:solidFill>
                  <a:srgbClr val="000000"/>
                </a:solidFill>
                <a:latin typeface="Consolas" panose="020B0609020204030204" pitchFamily="49" charset="0"/>
              </a:rPr>
            </a:br>
            <a:r>
              <a:rPr lang="en-US" altLang="ja-JP" sz="2000" dirty="0">
                <a:solidFill>
                  <a:srgbClr val="0000FF"/>
                </a:solidFill>
                <a:latin typeface="Consolas" panose="020B0609020204030204" pitchFamily="49" charset="0"/>
              </a:rPr>
              <a:t>void</a:t>
            </a:r>
            <a:r>
              <a:rPr lang="en-US" altLang="ja-JP" sz="2000" dirty="0">
                <a:solidFill>
                  <a:srgbClr val="000000"/>
                </a:solidFill>
                <a:latin typeface="Consolas" panose="020B0609020204030204" pitchFamily="49" charset="0"/>
              </a:rPr>
              <a:t> sieve(</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n)</a:t>
            </a:r>
          </a:p>
          <a:p>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000FF"/>
                </a:solidFill>
                <a:latin typeface="Consolas" panose="020B0609020204030204" pitchFamily="49" charset="0"/>
              </a:rPr>
              <a:t>true</a:t>
            </a:r>
            <a:r>
              <a:rPr lang="en-US" altLang="ja-JP" sz="2000" dirty="0">
                <a:solidFill>
                  <a:srgbClr val="000000"/>
                </a:solidFill>
                <a:latin typeface="Consolas" panose="020B0609020204030204" pitchFamily="49" charset="0"/>
              </a:rPr>
              <a:t>;</a:t>
            </a:r>
          </a:p>
          <a:p>
            <a:pPr lvl="1"/>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0</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a:t>
            </a:r>
            <a:r>
              <a:rPr lang="en-US" altLang="ja-JP" sz="2000" dirty="0">
                <a:solidFill>
                  <a:srgbClr val="09885A"/>
                </a:solidFill>
                <a:latin typeface="Consolas" panose="020B0609020204030204" pitchFamily="49" charset="0"/>
              </a:rPr>
              <a:t>1</a:t>
            </a:r>
            <a:r>
              <a:rPr lang="en-US" altLang="ja-JP" sz="2000" dirty="0">
                <a:solidFill>
                  <a:srgbClr val="000000"/>
                </a:solidFill>
                <a:latin typeface="Consolas" panose="020B0609020204030204" pitchFamily="49" charset="0"/>
              </a:rPr>
              <a:t>] = </a:t>
            </a:r>
            <a:r>
              <a:rPr lang="en-US" altLang="ja-JP" sz="2000" dirty="0">
                <a:solidFill>
                  <a:srgbClr val="0000FF"/>
                </a:solidFill>
                <a:latin typeface="Consolas" panose="020B0609020204030204" pitchFamily="49" charset="0"/>
              </a:rPr>
              <a:t>false</a:t>
            </a:r>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&lt;= n;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2"/>
            <a:r>
              <a:rPr lang="en-US" altLang="ja-JP" sz="2000" dirty="0">
                <a:solidFill>
                  <a:srgbClr val="0000FF"/>
                </a:solidFill>
                <a:latin typeface="Consolas" panose="020B0609020204030204" pitchFamily="49" charset="0"/>
              </a:rPr>
              <a:t>if</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p>
          <a:p>
            <a:pPr lvl="3"/>
            <a:r>
              <a:rPr lang="en-US" altLang="ja-JP" sz="2000" dirty="0" err="1">
                <a:solidFill>
                  <a:srgbClr val="000000"/>
                </a:solidFill>
                <a:latin typeface="Consolas" panose="020B0609020204030204" pitchFamily="49" charset="0"/>
              </a:rPr>
              <a:t>prime.push_back</a:t>
            </a:r>
            <a:r>
              <a:rPr lang="en-US" altLang="ja-JP" sz="2000" dirty="0">
                <a:solidFill>
                  <a:srgbClr val="000000"/>
                </a:solidFill>
                <a:latin typeface="Consolas" panose="020B0609020204030204" pitchFamily="49" charset="0"/>
              </a:rPr>
              <a:t>(</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a:t>
            </a:r>
          </a:p>
          <a:p>
            <a:pPr lvl="3"/>
            <a:r>
              <a:rPr lang="en-US" altLang="ja-JP" sz="2000" dirty="0">
                <a:solidFill>
                  <a:srgbClr val="0000FF"/>
                </a:solidFill>
                <a:latin typeface="Consolas" panose="020B0609020204030204" pitchFamily="49" charset="0"/>
              </a:rPr>
              <a:t>for</a:t>
            </a:r>
            <a:r>
              <a:rPr lang="en-US" altLang="ja-JP" sz="2000" dirty="0">
                <a:solidFill>
                  <a:srgbClr val="000000"/>
                </a:solidFill>
                <a:latin typeface="Consolas" panose="020B0609020204030204" pitchFamily="49" charset="0"/>
              </a:rPr>
              <a:t> (</a:t>
            </a:r>
            <a:r>
              <a:rPr lang="en-US" altLang="ja-JP" sz="2000" dirty="0">
                <a:solidFill>
                  <a:srgbClr val="0000FF"/>
                </a:solidFill>
                <a:latin typeface="Consolas" panose="020B0609020204030204" pitchFamily="49" charset="0"/>
              </a:rPr>
              <a:t>int</a:t>
            </a:r>
            <a:r>
              <a:rPr lang="en-US" altLang="ja-JP" sz="2000" dirty="0">
                <a:solidFill>
                  <a:srgbClr val="000000"/>
                </a:solidFill>
                <a:latin typeface="Consolas" panose="020B0609020204030204" pitchFamily="49" charset="0"/>
              </a:rPr>
              <a:t> j = </a:t>
            </a:r>
            <a:r>
              <a:rPr lang="en-US" altLang="ja-JP" sz="2000" dirty="0">
                <a:solidFill>
                  <a:srgbClr val="09885A"/>
                </a:solidFill>
                <a:latin typeface="Consolas" panose="020B0609020204030204" pitchFamily="49" charset="0"/>
              </a:rPr>
              <a:t>2</a:t>
            </a:r>
            <a:r>
              <a:rPr lang="en-US" altLang="ja-JP" sz="2000" dirty="0">
                <a:solidFill>
                  <a:srgbClr val="000000"/>
                </a:solidFill>
                <a:latin typeface="Consolas" panose="020B0609020204030204" pitchFamily="49" charset="0"/>
              </a:rPr>
              <a:t> *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j &lt;= n; j += </a:t>
            </a:r>
            <a:r>
              <a:rPr lang="en-US" altLang="ja-JP" sz="2000" dirty="0" err="1">
                <a:solidFill>
                  <a:srgbClr val="000000"/>
                </a:solidFill>
                <a:latin typeface="Consolas" panose="020B0609020204030204" pitchFamily="49" charset="0"/>
              </a:rPr>
              <a:t>i</a:t>
            </a:r>
            <a:r>
              <a:rPr lang="en-US" altLang="ja-JP" sz="2000" dirty="0">
                <a:solidFill>
                  <a:srgbClr val="000000"/>
                </a:solidFill>
                <a:latin typeface="Consolas" panose="020B0609020204030204" pitchFamily="49" charset="0"/>
              </a:rPr>
              <a:t>) </a:t>
            </a:r>
            <a:r>
              <a:rPr lang="en-US" altLang="ja-JP" sz="2000" dirty="0" err="1">
                <a:solidFill>
                  <a:srgbClr val="000000"/>
                </a:solidFill>
                <a:latin typeface="Consolas" panose="020B0609020204030204" pitchFamily="49" charset="0"/>
              </a:rPr>
              <a:t>is_prime</a:t>
            </a:r>
            <a:r>
              <a:rPr lang="en-US" altLang="ja-JP" sz="2000" dirty="0">
                <a:solidFill>
                  <a:srgbClr val="000000"/>
                </a:solidFill>
                <a:latin typeface="Consolas" panose="020B0609020204030204" pitchFamily="49" charset="0"/>
              </a:rPr>
              <a:t>[j] = </a:t>
            </a:r>
            <a:r>
              <a:rPr lang="en-US" altLang="ja-JP" sz="2000" dirty="0">
                <a:solidFill>
                  <a:srgbClr val="0000FF"/>
                </a:solidFill>
                <a:latin typeface="Consolas" panose="020B0609020204030204" pitchFamily="49" charset="0"/>
              </a:rPr>
              <a:t>false</a:t>
            </a:r>
            <a:r>
              <a:rPr lang="en-US" altLang="ja-JP" sz="2000" dirty="0">
                <a:solidFill>
                  <a:srgbClr val="000000"/>
                </a:solidFill>
                <a:latin typeface="Consolas" panose="020B0609020204030204" pitchFamily="49" charset="0"/>
              </a:rPr>
              <a:t>;</a:t>
            </a:r>
          </a:p>
          <a:p>
            <a:pPr lvl="2"/>
            <a:r>
              <a:rPr lang="en-US" altLang="ja-JP" sz="2000" dirty="0">
                <a:solidFill>
                  <a:srgbClr val="000000"/>
                </a:solidFill>
                <a:latin typeface="Consolas" panose="020B0609020204030204" pitchFamily="49" charset="0"/>
              </a:rPr>
              <a:t>}</a:t>
            </a:r>
          </a:p>
          <a:p>
            <a:pPr lvl="1"/>
            <a:r>
              <a:rPr lang="en-US" altLang="ja-JP" sz="2000" dirty="0">
                <a:solidFill>
                  <a:srgbClr val="000000"/>
                </a:solidFill>
                <a:latin typeface="Consolas" panose="020B0609020204030204" pitchFamily="49" charset="0"/>
              </a:rPr>
              <a:t>}</a:t>
            </a:r>
          </a:p>
          <a:p>
            <a:pPr lvl="1"/>
            <a:r>
              <a:rPr lang="en-US" altLang="ja-JP" sz="2000" dirty="0">
                <a:solidFill>
                  <a:srgbClr val="0000FF"/>
                </a:solidFill>
                <a:latin typeface="Consolas" panose="020B0609020204030204" pitchFamily="49" charset="0"/>
              </a:rPr>
              <a:t>return</a:t>
            </a:r>
            <a:r>
              <a:rPr lang="en-US" altLang="ja-JP" sz="2000" dirty="0">
                <a:solidFill>
                  <a:srgbClr val="000000"/>
                </a:solidFill>
                <a:latin typeface="Consolas" panose="020B0609020204030204" pitchFamily="49" charset="0"/>
              </a:rPr>
              <a:t>;</a:t>
            </a:r>
          </a:p>
          <a:p>
            <a:r>
              <a:rPr lang="en-US" altLang="ja-JP" sz="2000" dirty="0">
                <a:solidFill>
                  <a:srgbClr val="000000"/>
                </a:solidFill>
                <a:latin typeface="Consolas" panose="020B0609020204030204" pitchFamily="49" charset="0"/>
              </a:rPr>
              <a:t>}</a:t>
            </a:r>
          </a:p>
        </p:txBody>
      </p:sp>
      <p:sp>
        <p:nvSpPr>
          <p:cNvPr id="5" name="テキスト ボックス 4">
            <a:extLst>
              <a:ext uri="{FF2B5EF4-FFF2-40B4-BE49-F238E27FC236}">
                <a16:creationId xmlns:a16="http://schemas.microsoft.com/office/drawing/2014/main" id="{23272557-ABF0-4CAC-ACC2-FF5376B7145A}"/>
              </a:ext>
            </a:extLst>
          </p:cNvPr>
          <p:cNvSpPr txBox="1"/>
          <p:nvPr/>
        </p:nvSpPr>
        <p:spPr>
          <a:xfrm>
            <a:off x="9091535" y="5706546"/>
            <a:ext cx="1707519" cy="461665"/>
          </a:xfrm>
          <a:prstGeom prst="rect">
            <a:avLst/>
          </a:prstGeom>
          <a:noFill/>
        </p:spPr>
        <p:txBody>
          <a:bodyPr wrap="none" rtlCol="0">
            <a:spAutoFit/>
          </a:bodyPr>
          <a:lstStyle/>
          <a:p>
            <a:r>
              <a:rPr kumimoji="1" lang="en-US" altLang="ja-JP" sz="2400" dirty="0"/>
              <a:t>※sieve: </a:t>
            </a:r>
            <a:r>
              <a:rPr lang="ja-JP" altLang="en-US" sz="2400" dirty="0"/>
              <a:t>篩</a:t>
            </a:r>
            <a:endParaRPr kumimoji="1" lang="ja-JP" altLang="en-US" sz="2400" dirty="0"/>
          </a:p>
        </p:txBody>
      </p:sp>
    </p:spTree>
    <p:extLst>
      <p:ext uri="{BB962C8B-B14F-4D97-AF65-F5344CB8AC3E}">
        <p14:creationId xmlns:p14="http://schemas.microsoft.com/office/powerpoint/2010/main" val="1339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D5606-A62B-45D0-9A5B-32E53E7E15E9}"/>
              </a:ext>
            </a:extLst>
          </p:cNvPr>
          <p:cNvSpPr>
            <a:spLocks noGrp="1"/>
          </p:cNvSpPr>
          <p:nvPr>
            <p:ph type="title"/>
          </p:nvPr>
        </p:nvSpPr>
        <p:spPr/>
        <p:txBody>
          <a:bodyPr/>
          <a:lstStyle/>
          <a:p>
            <a:r>
              <a:rPr kumimoji="1" lang="ja-JP" altLang="en-US" dirty="0"/>
              <a:t>素因数分解</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F7FB9E7-98C8-4C6D-AAC0-16B7F75FCACD}"/>
                  </a:ext>
                </a:extLst>
              </p:cNvPr>
              <p:cNvSpPr>
                <a:spLocks noGrp="1"/>
              </p:cNvSpPr>
              <p:nvPr>
                <p:ph idx="1"/>
              </p:nvPr>
            </p:nvSpPr>
            <p:spPr>
              <a:xfrm>
                <a:off x="838200" y="1803140"/>
                <a:ext cx="10515600" cy="4351338"/>
              </a:xfrm>
            </p:spPr>
            <p:txBody>
              <a:bodyPr/>
              <a:lstStyle/>
              <a:p>
                <a:r>
                  <a:rPr lang="en-US" altLang="ja-JP" dirty="0">
                    <a:latin typeface="Consolas" panose="020B0609020204030204" pitchFamily="49" charset="0"/>
                  </a:rPr>
                  <a:t>res[</a:t>
                </a:r>
                <a:r>
                  <a:rPr lang="en-US" altLang="ja-JP" dirty="0" err="1">
                    <a:latin typeface="Consolas" panose="020B0609020204030204" pitchFamily="49" charset="0"/>
                  </a:rPr>
                  <a:t>i</a:t>
                </a:r>
                <a:r>
                  <a:rPr lang="en-US" altLang="ja-JP" dirty="0">
                    <a:latin typeface="Consolas" panose="020B0609020204030204" pitchFamily="49" charset="0"/>
                  </a:rPr>
                  <a:t>] = </a:t>
                </a:r>
                <a:r>
                  <a:rPr lang="ja-JP" altLang="en-US" dirty="0">
                    <a:latin typeface="Consolas" panose="020B0609020204030204" pitchFamily="49" charset="0"/>
                  </a:rPr>
                  <a:t>素因数</a:t>
                </a:r>
                <a:r>
                  <a:rPr lang="en-US" altLang="ja-JP" dirty="0" err="1">
                    <a:latin typeface="Consolas" panose="020B0609020204030204" pitchFamily="49" charset="0"/>
                  </a:rPr>
                  <a:t>i</a:t>
                </a:r>
                <a:r>
                  <a:rPr lang="ja-JP" altLang="en-US" dirty="0">
                    <a:latin typeface="Consolas" panose="020B0609020204030204" pitchFamily="49" charset="0"/>
                  </a:rPr>
                  <a:t>の個数</a:t>
                </a:r>
                <a:br>
                  <a:rPr lang="en-US" altLang="ja-JP" dirty="0"/>
                </a:br>
                <a:r>
                  <a:rPr lang="ja-JP" altLang="en-US" dirty="0"/>
                  <a:t>として</a:t>
                </a:r>
                <a:r>
                  <a:rPr lang="en-US" altLang="ja-JP" dirty="0">
                    <a:solidFill>
                      <a:srgbClr val="0000FF"/>
                    </a:solidFill>
                    <a:latin typeface="Consolas" panose="020B0609020204030204" pitchFamily="49" charset="0"/>
                  </a:rPr>
                  <a:t>map</a:t>
                </a:r>
                <a:r>
                  <a:rPr lang="en-US" altLang="ja-JP" dirty="0">
                    <a:latin typeface="Consolas" panose="020B0609020204030204" pitchFamily="49" charset="0"/>
                  </a:rPr>
                  <a:t>&lt;</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 </a:t>
                </a:r>
                <a:r>
                  <a:rPr lang="en-US" altLang="ja-JP" dirty="0">
                    <a:solidFill>
                      <a:srgbClr val="0000FF"/>
                    </a:solidFill>
                    <a:latin typeface="Consolas" panose="020B0609020204030204" pitchFamily="49" charset="0"/>
                  </a:rPr>
                  <a:t>int</a:t>
                </a:r>
                <a:r>
                  <a:rPr lang="en-US" altLang="ja-JP" dirty="0">
                    <a:latin typeface="Consolas" panose="020B0609020204030204" pitchFamily="49" charset="0"/>
                  </a:rPr>
                  <a:t>&gt;</a:t>
                </a:r>
                <a:r>
                  <a:rPr lang="ja-JP" altLang="en-US" dirty="0"/>
                  <a:t>で管理するとよい</a:t>
                </a:r>
                <a:endParaRPr lang="en-US" altLang="ja-JP" dirty="0"/>
              </a:p>
              <a:p>
                <a:r>
                  <a:rPr kumimoji="1" lang="ja-JP" altLang="en-US" dirty="0"/>
                  <a:t>数</a:t>
                </a:r>
                <a:r>
                  <a:rPr kumimoji="1" lang="en-US" altLang="ja-JP" dirty="0" err="1"/>
                  <a:t>i</a:t>
                </a:r>
                <a:r>
                  <a:rPr kumimoji="1" lang="ja-JP" altLang="en-US" dirty="0"/>
                  <a:t>で割れるだけ割って</a:t>
                </a:r>
                <a:r>
                  <a:rPr kumimoji="1" lang="en-US" altLang="ja-JP" dirty="0"/>
                  <a:t>n</a:t>
                </a:r>
                <a:r>
                  <a:rPr kumimoji="1" lang="ja-JP" altLang="en-US" dirty="0"/>
                  <a:t>のサイズを小さくしながら</a:t>
                </a:r>
                <a:r>
                  <a:rPr kumimoji="1" lang="en-US" altLang="ja-JP" dirty="0"/>
                  <a:t>,</a:t>
                </a:r>
                <a:r>
                  <a:rPr kumimoji="1" lang="ja-JP" altLang="en-US" dirty="0"/>
                  <a:t>素因数を</a:t>
                </a:r>
                <a:r>
                  <a:rPr kumimoji="1" lang="en-US" altLang="ja-JP" dirty="0"/>
                  <a:t>res</a:t>
                </a:r>
                <a:r>
                  <a:rPr kumimoji="1" lang="ja-JP" altLang="en-US" dirty="0"/>
                  <a:t>にメモしていく</a:t>
                </a:r>
                <a:endParaRPr kumimoji="1" lang="en-US" altLang="ja-JP" dirty="0"/>
              </a:p>
              <a:p>
                <a:r>
                  <a:rPr kumimoji="1" lang="ja-JP" altLang="en-US" dirty="0"/>
                  <a:t>割り続けると</a:t>
                </a:r>
                <a:r>
                  <a:rPr kumimoji="1" lang="en-US" altLang="ja-JP" dirty="0"/>
                  <a:t>,</a:t>
                </a:r>
                <a:r>
                  <a:rPr kumimoji="1" lang="ja-JP" altLang="en-US" dirty="0"/>
                  <a:t>最終的に</a:t>
                </a:r>
                <a:r>
                  <a:rPr kumimoji="1" lang="en-US" altLang="ja-JP" dirty="0"/>
                  <a:t>n</a:t>
                </a:r>
                <a:r>
                  <a:rPr kumimoji="1" lang="ja-JP" altLang="en-US" dirty="0"/>
                  <a:t>は</a:t>
                </a:r>
                <a:r>
                  <a:rPr kumimoji="1" lang="en-US" altLang="ja-JP" dirty="0"/>
                  <a:t>1</a:t>
                </a:r>
                <a:r>
                  <a:rPr kumimoji="1" lang="ja-JP" altLang="en-US" dirty="0"/>
                  <a:t>または素数になるはず</a:t>
                </a:r>
                <a:r>
                  <a:rPr kumimoji="1" lang="en-US" altLang="ja-JP" dirty="0"/>
                  <a:t>.</a:t>
                </a:r>
                <a:br>
                  <a:rPr kumimoji="1" lang="en-US" altLang="ja-JP" dirty="0"/>
                </a:br>
                <a:r>
                  <a:rPr kumimoji="1" lang="ja-JP" altLang="en-US" dirty="0"/>
                  <a:t>素数の場合は</a:t>
                </a:r>
                <a:r>
                  <a:rPr kumimoji="1" lang="en-US" altLang="ja-JP" dirty="0"/>
                  <a:t>res</a:t>
                </a:r>
                <a:r>
                  <a:rPr kumimoji="1" lang="ja-JP" altLang="en-US" dirty="0"/>
                  <a:t>にメモして終了</a:t>
                </a:r>
                <a:r>
                  <a:rPr kumimoji="1" lang="en-US" altLang="ja-JP" dirty="0"/>
                  <a:t>.</a:t>
                </a:r>
              </a:p>
              <a:p>
                <a:r>
                  <a:rPr lang="en-US" altLang="ja-JP" dirty="0"/>
                  <a:t>(</a:t>
                </a:r>
                <a:r>
                  <a:rPr lang="ja-JP" altLang="en-US" dirty="0"/>
                  <a:t>最悪</a:t>
                </a:r>
                <a:r>
                  <a:rPr lang="en-US" altLang="ja-JP" dirty="0"/>
                  <a:t>)</a:t>
                </a:r>
                <a:r>
                  <a:rPr lang="ja-JP" altLang="en-US" dirty="0"/>
                  <a:t>計算量は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𝑛</m:t>
                        </m:r>
                      </m:e>
                    </m:rad>
                    <m:r>
                      <a:rPr lang="en-US" altLang="ja-JP" b="0" i="1" smtClean="0">
                        <a:latin typeface="Cambria Math" panose="02040503050406030204" pitchFamily="18" charset="0"/>
                      </a:rPr>
                      <m:t>)</m:t>
                    </m:r>
                  </m:oMath>
                </a14:m>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EF7FB9E7-98C8-4C6D-AAC0-16B7F75FCACD}"/>
                  </a:ext>
                </a:extLst>
              </p:cNvPr>
              <p:cNvSpPr>
                <a:spLocks noGrp="1" noRot="1" noChangeAspect="1" noMove="1" noResize="1" noEditPoints="1" noAdjustHandles="1" noChangeArrowheads="1" noChangeShapeType="1" noTextEdit="1"/>
              </p:cNvSpPr>
              <p:nvPr>
                <p:ph idx="1"/>
              </p:nvPr>
            </p:nvSpPr>
            <p:spPr>
              <a:xfrm>
                <a:off x="838200" y="1803140"/>
                <a:ext cx="10515600" cy="4351338"/>
              </a:xfrm>
              <a:blipFill>
                <a:blip r:embed="rId2"/>
                <a:stretch>
                  <a:fillRect l="-1043" t="-26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075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DC72885-B1B0-4EAC-9E15-A5F82549CC14}"/>
              </a:ext>
            </a:extLst>
          </p:cNvPr>
          <p:cNvSpPr/>
          <p:nvPr/>
        </p:nvSpPr>
        <p:spPr>
          <a:xfrm>
            <a:off x="1916242" y="1368571"/>
            <a:ext cx="8359515" cy="3785652"/>
          </a:xfrm>
          <a:prstGeom prst="rect">
            <a:avLst/>
          </a:prstGeom>
        </p:spPr>
        <p:txBody>
          <a:bodyPr wrap="square">
            <a:spAutoFit/>
          </a:bodyPr>
          <a:lstStyle/>
          <a:p>
            <a:r>
              <a:rPr lang="pt-BR" altLang="ja-JP" sz="2400" dirty="0">
                <a:solidFill>
                  <a:srgbClr val="0000FF"/>
                </a:solidFill>
                <a:latin typeface="Consolas" panose="020B0609020204030204" pitchFamily="49" charset="0"/>
              </a:rPr>
              <a:t>void</a:t>
            </a:r>
            <a:r>
              <a:rPr lang="pt-BR" altLang="ja-JP" sz="2400" dirty="0">
                <a:solidFill>
                  <a:srgbClr val="000000"/>
                </a:solidFill>
                <a:latin typeface="Consolas" panose="020B0609020204030204" pitchFamily="49" charset="0"/>
              </a:rPr>
              <a:t> prime_factor(</a:t>
            </a:r>
            <a:r>
              <a:rPr lang="pt-BR" altLang="ja-JP" sz="2400" dirty="0">
                <a:solidFill>
                  <a:srgbClr val="0000FF"/>
                </a:solidFill>
                <a:latin typeface="Consolas" panose="020B0609020204030204" pitchFamily="49" charset="0"/>
              </a:rPr>
              <a:t>int</a:t>
            </a:r>
            <a:r>
              <a:rPr lang="pt-BR" altLang="ja-JP" sz="2400" dirty="0">
                <a:solidFill>
                  <a:srgbClr val="000000"/>
                </a:solidFill>
                <a:latin typeface="Consolas" panose="020B0609020204030204" pitchFamily="49" charset="0"/>
              </a:rPr>
              <a:t> n, map&lt;</a:t>
            </a:r>
            <a:r>
              <a:rPr lang="pt-BR" altLang="ja-JP" sz="2400" dirty="0">
                <a:solidFill>
                  <a:srgbClr val="0000FF"/>
                </a:solidFill>
                <a:latin typeface="Consolas" panose="020B0609020204030204" pitchFamily="49" charset="0"/>
              </a:rPr>
              <a:t>int</a:t>
            </a:r>
            <a:r>
              <a:rPr lang="pt-BR" altLang="ja-JP" sz="2400" dirty="0">
                <a:solidFill>
                  <a:srgbClr val="000000"/>
                </a:solidFill>
                <a:latin typeface="Consolas" panose="020B0609020204030204" pitchFamily="49" charset="0"/>
              </a:rPr>
              <a:t>, </a:t>
            </a:r>
            <a:r>
              <a:rPr lang="pt-BR" altLang="ja-JP" sz="2400" dirty="0">
                <a:solidFill>
                  <a:srgbClr val="0000FF"/>
                </a:solidFill>
                <a:latin typeface="Consolas" panose="020B0609020204030204" pitchFamily="49" charset="0"/>
              </a:rPr>
              <a:t>int</a:t>
            </a:r>
            <a:r>
              <a:rPr lang="pt-BR" altLang="ja-JP" sz="2400" dirty="0">
                <a:solidFill>
                  <a:srgbClr val="000000"/>
                </a:solidFill>
                <a:latin typeface="Consolas" panose="020B0609020204030204" pitchFamily="49" charset="0"/>
              </a:rPr>
              <a:t>&gt;&amp; res)</a:t>
            </a:r>
          </a:p>
          <a:p>
            <a:r>
              <a:rPr lang="pt-BR" altLang="ja-JP" sz="2400" dirty="0">
                <a:solidFill>
                  <a:srgbClr val="000000"/>
                </a:solidFill>
                <a:latin typeface="Consolas" panose="020B0609020204030204" pitchFamily="49" charset="0"/>
              </a:rPr>
              <a:t>{</a:t>
            </a:r>
          </a:p>
          <a:p>
            <a:pPr lvl="1"/>
            <a:r>
              <a:rPr lang="pt-BR" altLang="ja-JP" sz="2400" dirty="0">
                <a:solidFill>
                  <a:srgbClr val="0000FF"/>
                </a:solidFill>
                <a:latin typeface="Consolas" panose="020B0609020204030204" pitchFamily="49" charset="0"/>
              </a:rPr>
              <a:t>for</a:t>
            </a:r>
            <a:r>
              <a:rPr lang="pt-BR" altLang="ja-JP" sz="2400" dirty="0">
                <a:solidFill>
                  <a:srgbClr val="000000"/>
                </a:solidFill>
                <a:latin typeface="Consolas" panose="020B0609020204030204" pitchFamily="49" charset="0"/>
              </a:rPr>
              <a:t> (</a:t>
            </a:r>
            <a:r>
              <a:rPr lang="pt-BR" altLang="ja-JP" sz="2400" dirty="0">
                <a:solidFill>
                  <a:srgbClr val="0000FF"/>
                </a:solidFill>
                <a:latin typeface="Consolas" panose="020B0609020204030204" pitchFamily="49" charset="0"/>
              </a:rPr>
              <a:t>int</a:t>
            </a:r>
            <a:r>
              <a:rPr lang="pt-BR" altLang="ja-JP" sz="2400" dirty="0">
                <a:solidFill>
                  <a:srgbClr val="000000"/>
                </a:solidFill>
                <a:latin typeface="Consolas" panose="020B0609020204030204" pitchFamily="49" charset="0"/>
              </a:rPr>
              <a:t> i = </a:t>
            </a:r>
            <a:r>
              <a:rPr lang="pt-BR" altLang="ja-JP" sz="2400" dirty="0">
                <a:solidFill>
                  <a:srgbClr val="09885A"/>
                </a:solidFill>
                <a:latin typeface="Consolas" panose="020B0609020204030204" pitchFamily="49" charset="0"/>
              </a:rPr>
              <a:t>2</a:t>
            </a:r>
            <a:r>
              <a:rPr lang="pt-BR" altLang="ja-JP" sz="2400" dirty="0">
                <a:solidFill>
                  <a:srgbClr val="000000"/>
                </a:solidFill>
                <a:latin typeface="Consolas" panose="020B0609020204030204" pitchFamily="49" charset="0"/>
              </a:rPr>
              <a:t>; i * i &lt;= n; i++) {</a:t>
            </a:r>
          </a:p>
          <a:p>
            <a:pPr lvl="2"/>
            <a:r>
              <a:rPr lang="pt-BR" altLang="ja-JP" sz="2400" dirty="0">
                <a:solidFill>
                  <a:srgbClr val="0000FF"/>
                </a:solidFill>
                <a:latin typeface="Consolas" panose="020B0609020204030204" pitchFamily="49" charset="0"/>
              </a:rPr>
              <a:t>while</a:t>
            </a:r>
            <a:r>
              <a:rPr lang="pt-BR" altLang="ja-JP" sz="2400" dirty="0">
                <a:solidFill>
                  <a:srgbClr val="000000"/>
                </a:solidFill>
                <a:latin typeface="Consolas" panose="020B0609020204030204" pitchFamily="49" charset="0"/>
              </a:rPr>
              <a:t> (n % i == </a:t>
            </a:r>
            <a:r>
              <a:rPr lang="pt-BR" altLang="ja-JP" sz="2400" dirty="0">
                <a:solidFill>
                  <a:srgbClr val="09885A"/>
                </a:solidFill>
                <a:latin typeface="Consolas" panose="020B0609020204030204" pitchFamily="49" charset="0"/>
              </a:rPr>
              <a:t>0</a:t>
            </a:r>
            <a:r>
              <a:rPr lang="pt-BR" altLang="ja-JP" sz="2400" dirty="0">
                <a:solidFill>
                  <a:srgbClr val="000000"/>
                </a:solidFill>
                <a:latin typeface="Consolas" panose="020B0609020204030204" pitchFamily="49" charset="0"/>
              </a:rPr>
              <a:t>) {</a:t>
            </a:r>
          </a:p>
          <a:p>
            <a:pPr lvl="3"/>
            <a:r>
              <a:rPr lang="pt-BR" altLang="ja-JP" sz="2400" dirty="0">
                <a:solidFill>
                  <a:srgbClr val="000000"/>
                </a:solidFill>
                <a:latin typeface="Consolas" panose="020B0609020204030204" pitchFamily="49" charset="0"/>
              </a:rPr>
              <a:t>res[i]++;</a:t>
            </a:r>
          </a:p>
          <a:p>
            <a:pPr lvl="3"/>
            <a:r>
              <a:rPr lang="pt-BR" altLang="ja-JP" sz="2400" dirty="0">
                <a:solidFill>
                  <a:srgbClr val="000000"/>
                </a:solidFill>
                <a:latin typeface="Consolas" panose="020B0609020204030204" pitchFamily="49" charset="0"/>
              </a:rPr>
              <a:t>n /= i;</a:t>
            </a:r>
          </a:p>
          <a:p>
            <a:pPr lvl="2"/>
            <a:r>
              <a:rPr lang="pt-BR" altLang="ja-JP" sz="2400" dirty="0">
                <a:solidFill>
                  <a:srgbClr val="000000"/>
                </a:solidFill>
                <a:latin typeface="Consolas" panose="020B0609020204030204" pitchFamily="49" charset="0"/>
              </a:rPr>
              <a:t>}</a:t>
            </a:r>
          </a:p>
          <a:p>
            <a:pPr lvl="1"/>
            <a:r>
              <a:rPr lang="pt-BR" altLang="ja-JP" sz="2400" dirty="0">
                <a:solidFill>
                  <a:srgbClr val="000000"/>
                </a:solidFill>
                <a:latin typeface="Consolas" panose="020B0609020204030204" pitchFamily="49" charset="0"/>
              </a:rPr>
              <a:t>}</a:t>
            </a:r>
          </a:p>
          <a:p>
            <a:pPr lvl="1"/>
            <a:r>
              <a:rPr lang="pt-BR" altLang="ja-JP" sz="2400" dirty="0">
                <a:solidFill>
                  <a:srgbClr val="0000FF"/>
                </a:solidFill>
                <a:latin typeface="Consolas" panose="020B0609020204030204" pitchFamily="49" charset="0"/>
              </a:rPr>
              <a:t>if</a:t>
            </a:r>
            <a:r>
              <a:rPr lang="pt-BR" altLang="ja-JP" sz="2400" dirty="0">
                <a:solidFill>
                  <a:srgbClr val="000000"/>
                </a:solidFill>
                <a:latin typeface="Consolas" panose="020B0609020204030204" pitchFamily="49" charset="0"/>
              </a:rPr>
              <a:t> (n != </a:t>
            </a:r>
            <a:r>
              <a:rPr lang="pt-BR" altLang="ja-JP" sz="2400" dirty="0">
                <a:solidFill>
                  <a:srgbClr val="09885A"/>
                </a:solidFill>
                <a:latin typeface="Consolas" panose="020B0609020204030204" pitchFamily="49" charset="0"/>
              </a:rPr>
              <a:t>1</a:t>
            </a:r>
            <a:r>
              <a:rPr lang="pt-BR" altLang="ja-JP" sz="2400" dirty="0">
                <a:solidFill>
                  <a:srgbClr val="000000"/>
                </a:solidFill>
                <a:latin typeface="Consolas" panose="020B0609020204030204" pitchFamily="49" charset="0"/>
              </a:rPr>
              <a:t>) res[n] = </a:t>
            </a:r>
            <a:r>
              <a:rPr lang="pt-BR" altLang="ja-JP" sz="2400" dirty="0">
                <a:solidFill>
                  <a:srgbClr val="09885A"/>
                </a:solidFill>
                <a:latin typeface="Consolas" panose="020B0609020204030204" pitchFamily="49" charset="0"/>
              </a:rPr>
              <a:t>1</a:t>
            </a:r>
            <a:r>
              <a:rPr lang="pt-BR" altLang="ja-JP" sz="2400" dirty="0">
                <a:solidFill>
                  <a:srgbClr val="000000"/>
                </a:solidFill>
                <a:latin typeface="Consolas" panose="020B0609020204030204" pitchFamily="49" charset="0"/>
              </a:rPr>
              <a:t>;</a:t>
            </a:r>
          </a:p>
          <a:p>
            <a:r>
              <a:rPr lang="pt-BR" altLang="ja-JP" sz="2400"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3E4CD624-EBB0-47D6-A895-3FCF91CEBFD5}"/>
              </a:ext>
            </a:extLst>
          </p:cNvPr>
          <p:cNvSpPr txBox="1"/>
          <p:nvPr/>
        </p:nvSpPr>
        <p:spPr>
          <a:xfrm>
            <a:off x="5051685" y="5154223"/>
            <a:ext cx="6730583" cy="1200329"/>
          </a:xfrm>
          <a:prstGeom prst="rect">
            <a:avLst/>
          </a:prstGeom>
          <a:noFill/>
        </p:spPr>
        <p:txBody>
          <a:bodyPr wrap="square" rtlCol="0">
            <a:spAutoFit/>
          </a:bodyPr>
          <a:lstStyle/>
          <a:p>
            <a:r>
              <a:rPr kumimoji="1" lang="en-US" altLang="ja-JP" sz="2400" dirty="0"/>
              <a:t>※map&lt;int, int&gt;&amp;</a:t>
            </a:r>
            <a:r>
              <a:rPr kumimoji="1" lang="ja-JP" altLang="en-US" sz="2400" dirty="0"/>
              <a:t>の</a:t>
            </a:r>
            <a:r>
              <a:rPr kumimoji="1" lang="en-US" altLang="ja-JP" sz="2400" dirty="0"/>
              <a:t>&amp;</a:t>
            </a:r>
            <a:r>
              <a:rPr kumimoji="1" lang="ja-JP" altLang="en-US" sz="2400" dirty="0"/>
              <a:t>は参照型を表す</a:t>
            </a:r>
            <a:r>
              <a:rPr kumimoji="1" lang="en-US" altLang="ja-JP" sz="2400" dirty="0"/>
              <a:t>.</a:t>
            </a:r>
            <a:r>
              <a:rPr kumimoji="1" lang="ja-JP" altLang="en-US" sz="2400" dirty="0"/>
              <a:t>安全に扱えるようになった制限付きポインタみたいなものだと思ってもらってよい</a:t>
            </a:r>
          </a:p>
        </p:txBody>
      </p:sp>
    </p:spTree>
    <p:extLst>
      <p:ext uri="{BB962C8B-B14F-4D97-AF65-F5344CB8AC3E}">
        <p14:creationId xmlns:p14="http://schemas.microsoft.com/office/powerpoint/2010/main" val="145897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A54933A-EA47-4879-9FF6-A7C3CA655672}"/>
              </a:ext>
            </a:extLst>
          </p:cNvPr>
          <p:cNvSpPr/>
          <p:nvPr/>
        </p:nvSpPr>
        <p:spPr>
          <a:xfrm>
            <a:off x="642078" y="982176"/>
            <a:ext cx="8764249" cy="4893647"/>
          </a:xfrm>
          <a:prstGeom prst="rect">
            <a:avLst/>
          </a:prstGeom>
        </p:spPr>
        <p:txBody>
          <a:bodyPr wrap="square">
            <a:spAutoFit/>
          </a:bodyPr>
          <a:lstStyle/>
          <a:p>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N;</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N;</a:t>
            </a:r>
          </a:p>
          <a:p>
            <a:pPr lvl="1"/>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map&lt;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&gt; </a:t>
            </a:r>
            <a:r>
              <a:rPr lang="en-US" altLang="ja-JP" sz="2400" dirty="0" err="1">
                <a:solidFill>
                  <a:srgbClr val="000000"/>
                </a:solidFill>
                <a:latin typeface="Consolas" panose="020B0609020204030204" pitchFamily="49" charset="0"/>
              </a:rPr>
              <a:t>mp</a:t>
            </a:r>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prime_factor</a:t>
            </a:r>
            <a:r>
              <a:rPr lang="en-US" altLang="ja-JP" sz="2400" dirty="0">
                <a:solidFill>
                  <a:srgbClr val="000000"/>
                </a:solidFill>
                <a:latin typeface="Consolas" panose="020B0609020204030204" pitchFamily="49" charset="0"/>
              </a:rPr>
              <a:t>(N, </a:t>
            </a:r>
            <a:r>
              <a:rPr lang="en-US" altLang="ja-JP" sz="2400" dirty="0" err="1">
                <a:solidFill>
                  <a:srgbClr val="000000"/>
                </a:solidFill>
                <a:latin typeface="Consolas" panose="020B0609020204030204" pitchFamily="49" charset="0"/>
              </a:rPr>
              <a:t>mp</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auto</a:t>
            </a:r>
            <a:r>
              <a:rPr lang="en-US" altLang="ja-JP" sz="2400" dirty="0">
                <a:solidFill>
                  <a:srgbClr val="000000"/>
                </a:solidFill>
                <a:latin typeface="Consolas" panose="020B0609020204030204" pitchFamily="49" charset="0"/>
              </a:rPr>
              <a:t> e : </a:t>
            </a:r>
            <a:r>
              <a:rPr lang="en-US" altLang="ja-JP" sz="2400" dirty="0" err="1">
                <a:solidFill>
                  <a:srgbClr val="000000"/>
                </a:solidFill>
                <a:latin typeface="Consolas" panose="020B0609020204030204" pitchFamily="49" charset="0"/>
              </a:rPr>
              <a:t>mp</a:t>
            </a:r>
            <a:r>
              <a:rPr lang="en-US" altLang="ja-JP" sz="2400" dirty="0">
                <a:solidFill>
                  <a:srgbClr val="000000"/>
                </a:solidFill>
                <a:latin typeface="Consolas" panose="020B0609020204030204" pitchFamily="49" charset="0"/>
              </a:rPr>
              <a:t>) {</a:t>
            </a:r>
          </a:p>
          <a:p>
            <a:pPr lvl="2"/>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e.first</a:t>
            </a:r>
            <a:r>
              <a:rPr lang="en-US" altLang="ja-JP" sz="2400" dirty="0">
                <a:solidFill>
                  <a:srgbClr val="000000"/>
                </a:solidFill>
                <a:latin typeface="Consolas" panose="020B0609020204030204" pitchFamily="49" charset="0"/>
              </a:rPr>
              <a:t> &lt;&lt; </a:t>
            </a:r>
            <a:r>
              <a:rPr lang="en-US" altLang="ja-JP" sz="2400" dirty="0">
                <a:solidFill>
                  <a:srgbClr val="A31515"/>
                </a:solidFill>
                <a:latin typeface="Consolas" panose="020B0609020204030204" pitchFamily="49" charset="0"/>
              </a:rPr>
              <a:t>' '</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e.second</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4" name="テキスト ボックス 3">
            <a:extLst>
              <a:ext uri="{FF2B5EF4-FFF2-40B4-BE49-F238E27FC236}">
                <a16:creationId xmlns:a16="http://schemas.microsoft.com/office/drawing/2014/main" id="{F3F89767-536D-487C-8705-B25DBDF43D27}"/>
              </a:ext>
            </a:extLst>
          </p:cNvPr>
          <p:cNvSpPr txBox="1"/>
          <p:nvPr/>
        </p:nvSpPr>
        <p:spPr>
          <a:xfrm>
            <a:off x="6228414" y="524656"/>
            <a:ext cx="5531370" cy="1938992"/>
          </a:xfrm>
          <a:prstGeom prst="rect">
            <a:avLst/>
          </a:prstGeom>
          <a:noFill/>
        </p:spPr>
        <p:txBody>
          <a:bodyPr wrap="square" rtlCol="0">
            <a:spAutoFit/>
          </a:bodyPr>
          <a:lstStyle/>
          <a:p>
            <a:r>
              <a:rPr kumimoji="1" lang="ja-JP" altLang="en-US" sz="2400" dirty="0"/>
              <a:t>使用例</a:t>
            </a:r>
            <a:r>
              <a:rPr kumimoji="1" lang="en-US" altLang="ja-JP" sz="2400" dirty="0"/>
              <a:t>:</a:t>
            </a:r>
            <a:br>
              <a:rPr kumimoji="1" lang="en-US" altLang="ja-JP" sz="2400" dirty="0"/>
            </a:br>
            <a:r>
              <a:rPr kumimoji="1" lang="ja-JP" altLang="en-US" sz="2400" dirty="0"/>
              <a:t>素因数を格納するための</a:t>
            </a:r>
            <a:r>
              <a:rPr kumimoji="1" lang="en-US" altLang="ja-JP" sz="2400" dirty="0"/>
              <a:t>map</a:t>
            </a:r>
            <a:r>
              <a:rPr kumimoji="1" lang="ja-JP" altLang="en-US" sz="2400" dirty="0"/>
              <a:t>を用意しておいて</a:t>
            </a:r>
            <a:r>
              <a:rPr kumimoji="1" lang="en-US" altLang="ja-JP" sz="2400" dirty="0"/>
              <a:t>,</a:t>
            </a:r>
            <a:r>
              <a:rPr kumimoji="1" lang="en-US" altLang="ja-JP" sz="2400" dirty="0" err="1"/>
              <a:t>prime_factor</a:t>
            </a:r>
            <a:r>
              <a:rPr kumimoji="1" lang="ja-JP" altLang="en-US" sz="2400" dirty="0"/>
              <a:t>に渡す</a:t>
            </a:r>
            <a:endParaRPr lang="en-US" altLang="ja-JP" sz="2400" dirty="0"/>
          </a:p>
          <a:p>
            <a:r>
              <a:rPr lang="en-US" altLang="ja-JP" sz="2400" dirty="0"/>
              <a:t>first</a:t>
            </a:r>
            <a:r>
              <a:rPr lang="ja-JP" altLang="en-US" sz="2400" dirty="0"/>
              <a:t>で素因数の種類</a:t>
            </a:r>
            <a:r>
              <a:rPr lang="en-US" altLang="ja-JP" sz="2400" dirty="0"/>
              <a:t>,second</a:t>
            </a:r>
            <a:r>
              <a:rPr lang="ja-JP" altLang="en-US" sz="2400" dirty="0"/>
              <a:t>でその個数を得る</a:t>
            </a:r>
            <a:endParaRPr lang="en-US" altLang="ja-JP" sz="2400" dirty="0"/>
          </a:p>
        </p:txBody>
      </p:sp>
      <p:sp>
        <p:nvSpPr>
          <p:cNvPr id="5" name="正方形/長方形 4">
            <a:extLst>
              <a:ext uri="{FF2B5EF4-FFF2-40B4-BE49-F238E27FC236}">
                <a16:creationId xmlns:a16="http://schemas.microsoft.com/office/drawing/2014/main" id="{F93204FB-43FA-4396-BA1E-155E9F93BD9F}"/>
              </a:ext>
            </a:extLst>
          </p:cNvPr>
          <p:cNvSpPr/>
          <p:nvPr/>
        </p:nvSpPr>
        <p:spPr>
          <a:xfrm>
            <a:off x="9198964" y="2794948"/>
            <a:ext cx="2768183" cy="193899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US" altLang="ja-JP" sz="4000" dirty="0">
                <a:latin typeface="MS Gothic" panose="020B0609070205080204" pitchFamily="49" charset="-128"/>
                <a:ea typeface="MS Gothic" panose="020B0609070205080204" pitchFamily="49" charset="-128"/>
              </a:rPr>
              <a:t>144 (</a:t>
            </a:r>
            <a:r>
              <a:rPr lang="ja-JP" altLang="en-US" sz="4000" dirty="0">
                <a:latin typeface="MS Gothic" panose="020B0609070205080204" pitchFamily="49" charset="-128"/>
                <a:ea typeface="MS Gothic" panose="020B0609070205080204" pitchFamily="49" charset="-128"/>
              </a:rPr>
              <a:t>入力</a:t>
            </a:r>
            <a:r>
              <a:rPr lang="en-US" altLang="ja-JP" sz="4000" dirty="0">
                <a:latin typeface="MS Gothic" panose="020B0609070205080204" pitchFamily="49" charset="-128"/>
                <a:ea typeface="MS Gothic" panose="020B0609070205080204" pitchFamily="49" charset="-128"/>
              </a:rPr>
              <a:t>)</a:t>
            </a:r>
          </a:p>
          <a:p>
            <a:r>
              <a:rPr lang="en-US" altLang="ja-JP" sz="4000" dirty="0">
                <a:latin typeface="MS Gothic" panose="020B0609070205080204" pitchFamily="49" charset="-128"/>
                <a:ea typeface="MS Gothic" panose="020B0609070205080204" pitchFamily="49" charset="-128"/>
              </a:rPr>
              <a:t>2 4</a:t>
            </a:r>
          </a:p>
          <a:p>
            <a:r>
              <a:rPr lang="en-US" altLang="ja-JP" sz="4000" dirty="0">
                <a:latin typeface="MS Gothic" panose="020B0609070205080204" pitchFamily="49" charset="-128"/>
                <a:ea typeface="MS Gothic" panose="020B0609070205080204" pitchFamily="49" charset="-128"/>
              </a:rPr>
              <a:t>3 2</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1516740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762DC-CC17-4031-B695-96C1CD87294A}"/>
              </a:ext>
            </a:extLst>
          </p:cNvPr>
          <p:cNvSpPr>
            <a:spLocks noGrp="1"/>
          </p:cNvSpPr>
          <p:nvPr>
            <p:ph type="title"/>
          </p:nvPr>
        </p:nvSpPr>
        <p:spPr/>
        <p:txBody>
          <a:bodyPr/>
          <a:lstStyle/>
          <a:p>
            <a:r>
              <a:rPr kumimoji="1" lang="ja-JP" altLang="en-US" dirty="0"/>
              <a:t>約数</a:t>
            </a:r>
          </a:p>
        </p:txBody>
      </p:sp>
      <p:sp>
        <p:nvSpPr>
          <p:cNvPr id="3" name="コンテンツ プレースホルダー 2">
            <a:extLst>
              <a:ext uri="{FF2B5EF4-FFF2-40B4-BE49-F238E27FC236}">
                <a16:creationId xmlns:a16="http://schemas.microsoft.com/office/drawing/2014/main" id="{686EC82A-2D1F-4014-BE14-5A698E981701}"/>
              </a:ext>
            </a:extLst>
          </p:cNvPr>
          <p:cNvSpPr>
            <a:spLocks noGrp="1"/>
          </p:cNvSpPr>
          <p:nvPr>
            <p:ph idx="1"/>
          </p:nvPr>
        </p:nvSpPr>
        <p:spPr/>
        <p:txBody>
          <a:bodyPr/>
          <a:lstStyle/>
          <a:p>
            <a:r>
              <a:rPr kumimoji="1" lang="ja-JP" altLang="en-US" dirty="0"/>
              <a:t>約数を求める</a:t>
            </a:r>
            <a:endParaRPr kumimoji="1" lang="en-US" altLang="ja-JP" dirty="0"/>
          </a:p>
          <a:p>
            <a:r>
              <a:rPr kumimoji="1" lang="ja-JP" altLang="en-US" dirty="0"/>
              <a:t>最大公約数</a:t>
            </a:r>
            <a:r>
              <a:rPr kumimoji="1" lang="en-US" altLang="ja-JP" dirty="0"/>
              <a:t>(GCD)</a:t>
            </a:r>
            <a:r>
              <a:rPr kumimoji="1" lang="ja-JP" altLang="en-US" dirty="0"/>
              <a:t> → ユークリッドの互除法</a:t>
            </a:r>
            <a:endParaRPr kumimoji="1" lang="en-US" altLang="ja-JP" dirty="0"/>
          </a:p>
          <a:p>
            <a:r>
              <a:rPr lang="ja-JP" altLang="en-US" dirty="0"/>
              <a:t>最小公倍数</a:t>
            </a:r>
            <a:r>
              <a:rPr lang="en-US" altLang="ja-JP" dirty="0"/>
              <a:t>(LCM) </a:t>
            </a:r>
            <a:r>
              <a:rPr lang="ja-JP" altLang="en-US" dirty="0"/>
              <a:t>→ </a:t>
            </a:r>
            <a:r>
              <a:rPr lang="en-US" altLang="ja-JP" dirty="0"/>
              <a:t>GCD</a:t>
            </a:r>
            <a:r>
              <a:rPr lang="ja-JP" altLang="en-US" dirty="0"/>
              <a:t>から計算</a:t>
            </a:r>
            <a:endParaRPr kumimoji="1" lang="en-US" altLang="ja-JP" dirty="0"/>
          </a:p>
        </p:txBody>
      </p:sp>
    </p:spTree>
    <p:extLst>
      <p:ext uri="{BB962C8B-B14F-4D97-AF65-F5344CB8AC3E}">
        <p14:creationId xmlns:p14="http://schemas.microsoft.com/office/powerpoint/2010/main" val="363982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D5606-A62B-45D0-9A5B-32E53E7E15E9}"/>
              </a:ext>
            </a:extLst>
          </p:cNvPr>
          <p:cNvSpPr>
            <a:spLocks noGrp="1"/>
          </p:cNvSpPr>
          <p:nvPr>
            <p:ph type="title"/>
          </p:nvPr>
        </p:nvSpPr>
        <p:spPr/>
        <p:txBody>
          <a:bodyPr/>
          <a:lstStyle/>
          <a:p>
            <a:r>
              <a:rPr kumimoji="1" lang="ja-JP" altLang="en-US" dirty="0"/>
              <a:t>約数列挙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F7FB9E7-98C8-4C6D-AAC0-16B7F75FCACD}"/>
                  </a:ext>
                </a:extLst>
              </p:cNvPr>
              <p:cNvSpPr>
                <a:spLocks noGrp="1"/>
              </p:cNvSpPr>
              <p:nvPr>
                <p:ph idx="1"/>
              </p:nvPr>
            </p:nvSpPr>
            <p:spPr/>
            <p:txBody>
              <a:bodyPr/>
              <a:lstStyle/>
              <a:p>
                <a:r>
                  <a:rPr lang="en-US" altLang="ja-JP" dirty="0"/>
                  <a:t>n</a:t>
                </a:r>
                <a:r>
                  <a:rPr lang="ja-JP" altLang="en-US" dirty="0"/>
                  <a:t>の約数をすべて列挙したいとき</a:t>
                </a:r>
                <a:r>
                  <a:rPr lang="en-US" altLang="ja-JP" dirty="0"/>
                  <a:t>,</a:t>
                </a:r>
                <a:br>
                  <a:rPr lang="en-US" altLang="ja-JP" dirty="0"/>
                </a:br>
                <a:r>
                  <a:rPr lang="en-US" altLang="ja-JP" dirty="0" err="1"/>
                  <a:t>i</a:t>
                </a:r>
                <a:r>
                  <a:rPr lang="ja-JP" altLang="en-US" dirty="0"/>
                  <a:t>が約数 → </a:t>
                </a:r>
                <a:r>
                  <a:rPr lang="en-US" altLang="ja-JP" dirty="0"/>
                  <a:t>n / </a:t>
                </a:r>
                <a:r>
                  <a:rPr lang="en-US" altLang="ja-JP" dirty="0" err="1"/>
                  <a:t>i</a:t>
                </a:r>
                <a:r>
                  <a:rPr lang="ja-JP" altLang="en-US" dirty="0"/>
                  <a:t> も約数であることを利用</a:t>
                </a:r>
                <a:endParaRPr lang="en-US" altLang="ja-JP" dirty="0"/>
              </a:p>
              <a:p>
                <a:pPr>
                  <a:buFont typeface="Wingdings" panose="05000000000000000000" pitchFamily="2" charset="2"/>
                  <a:buChar char="Ø"/>
                </a:pPr>
                <a:r>
                  <a:rPr lang="ja-JP" altLang="en-US" dirty="0"/>
                  <a:t>探索範囲は</a:t>
                </a:r>
                <a14:m>
                  <m:oMath xmlns:m="http://schemas.openxmlformats.org/officeDocument/2006/math">
                    <m:r>
                      <a:rPr lang="en-US" altLang="ja-JP" b="0" i="0" smtClean="0">
                        <a:latin typeface="Cambria Math" panose="02040503050406030204" pitchFamily="18" charset="0"/>
                      </a:rPr>
                      <m:t>1~</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𝑛</m:t>
                        </m:r>
                      </m:e>
                    </m:rad>
                  </m:oMath>
                </a14:m>
                <a:r>
                  <a:rPr lang="ja-JP" altLang="en-US" dirty="0" err="1"/>
                  <a:t>で</a:t>
                </a:r>
                <a:r>
                  <a:rPr lang="ja-JP" altLang="en-US" dirty="0"/>
                  <a:t>よい</a:t>
                </a:r>
                <a:r>
                  <a:rPr lang="en-US" altLang="ja-JP" dirty="0"/>
                  <a:t>.</a:t>
                </a:r>
              </a:p>
              <a:p>
                <a:r>
                  <a:rPr lang="ja-JP" altLang="en-US" dirty="0"/>
                  <a:t>約数を入れるリストを</a:t>
                </a:r>
                <a:r>
                  <a:rPr lang="en-US" altLang="ja-JP" dirty="0"/>
                  <a:t>vector</a:t>
                </a:r>
                <a:r>
                  <a:rPr lang="ja-JP" altLang="en-US" dirty="0"/>
                  <a:t>で作っておいて</a:t>
                </a:r>
                <a:r>
                  <a:rPr lang="en-US" altLang="ja-JP" dirty="0"/>
                  <a:t>,</a:t>
                </a:r>
                <a:br>
                  <a:rPr lang="en-US" altLang="ja-JP" dirty="0"/>
                </a:br>
                <a:r>
                  <a:rPr lang="en-US" altLang="ja-JP" dirty="0">
                    <a:latin typeface="Consolas" panose="020B0609020204030204" pitchFamily="49" charset="0"/>
                  </a:rPr>
                  <a:t>n % </a:t>
                </a:r>
                <a:r>
                  <a:rPr lang="en-US" altLang="ja-JP" dirty="0" err="1">
                    <a:latin typeface="Consolas" panose="020B0609020204030204" pitchFamily="49" charset="0"/>
                  </a:rPr>
                  <a:t>i</a:t>
                </a:r>
                <a:r>
                  <a:rPr lang="en-US" altLang="ja-JP" dirty="0">
                    <a:latin typeface="Consolas" panose="020B0609020204030204" pitchFamily="49" charset="0"/>
                  </a:rPr>
                  <a:t>==0</a:t>
                </a:r>
                <a:r>
                  <a:rPr lang="ja-JP" altLang="en-US" dirty="0"/>
                  <a:t>なら </a:t>
                </a:r>
                <a:r>
                  <a:rPr lang="en-US" altLang="ja-JP" dirty="0" err="1"/>
                  <a:t>i</a:t>
                </a:r>
                <a:r>
                  <a:rPr lang="ja-JP" altLang="en-US" dirty="0"/>
                  <a:t>と</a:t>
                </a:r>
                <a:r>
                  <a:rPr lang="en-US" altLang="ja-JP" dirty="0"/>
                  <a:t>n/</a:t>
                </a:r>
                <a:r>
                  <a:rPr lang="en-US" altLang="ja-JP" dirty="0" err="1"/>
                  <a:t>i</a:t>
                </a:r>
                <a:r>
                  <a:rPr lang="ja-JP" altLang="en-US" dirty="0"/>
                  <a:t>をリストに入れる</a:t>
                </a:r>
                <a:br>
                  <a:rPr lang="en-US" altLang="ja-JP" dirty="0"/>
                </a:br>
                <a:r>
                  <a:rPr lang="en-US" altLang="ja-JP" dirty="0" err="1">
                    <a:latin typeface="Consolas" panose="020B0609020204030204" pitchFamily="49" charset="0"/>
                  </a:rPr>
                  <a:t>i</a:t>
                </a:r>
                <a:r>
                  <a:rPr lang="en-US" altLang="ja-JP" dirty="0">
                    <a:latin typeface="Consolas" panose="020B0609020204030204" pitchFamily="49" charset="0"/>
                  </a:rPr>
                  <a:t> == n / </a:t>
                </a:r>
                <a:r>
                  <a:rPr lang="en-US" altLang="ja-JP" dirty="0" err="1">
                    <a:latin typeface="Consolas" panose="020B0609020204030204" pitchFamily="49" charset="0"/>
                  </a:rPr>
                  <a:t>i</a:t>
                </a:r>
                <a:r>
                  <a:rPr lang="en-US" altLang="ja-JP" dirty="0">
                    <a:latin typeface="Consolas" panose="020B0609020204030204" pitchFamily="49" charset="0"/>
                  </a:rPr>
                  <a:t> </a:t>
                </a:r>
                <a:r>
                  <a:rPr lang="en-US" altLang="ja-JP" dirty="0"/>
                  <a:t>(n</a:t>
                </a:r>
                <a:r>
                  <a:rPr lang="ja-JP" altLang="en-US" dirty="0"/>
                  <a:t>が平方数</a:t>
                </a:r>
                <a:r>
                  <a:rPr lang="en-US" altLang="ja-JP" dirty="0"/>
                  <a:t>)</a:t>
                </a:r>
                <a:r>
                  <a:rPr lang="ja-JP" altLang="en-US" dirty="0"/>
                  <a:t>のときは約数が重複するので別で対応する</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EF7FB9E7-98C8-4C6D-AAC0-16B7F75FCACD}"/>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29493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4E628CD-5E5B-4B25-950F-F4E0DF425520}"/>
              </a:ext>
            </a:extLst>
          </p:cNvPr>
          <p:cNvSpPr/>
          <p:nvPr/>
        </p:nvSpPr>
        <p:spPr>
          <a:xfrm>
            <a:off x="1597701" y="1659285"/>
            <a:ext cx="8996597" cy="3539430"/>
          </a:xfrm>
          <a:prstGeom prst="rect">
            <a:avLst/>
          </a:prstGeom>
        </p:spPr>
        <p:txBody>
          <a:bodyPr wrap="square">
            <a:spAutoFit/>
          </a:bodyPr>
          <a:lstStyle/>
          <a:p>
            <a:r>
              <a:rPr lang="en-US" altLang="ja-JP" sz="2800" dirty="0">
                <a:solidFill>
                  <a:srgbClr val="0000FF"/>
                </a:solidFill>
                <a:latin typeface="Consolas" panose="020B0609020204030204" pitchFamily="49" charset="0"/>
              </a:rPr>
              <a:t>void</a:t>
            </a:r>
            <a:r>
              <a:rPr lang="en-US" altLang="ja-JP" sz="2800" dirty="0">
                <a:solidFill>
                  <a:srgbClr val="000000"/>
                </a:solidFill>
                <a:latin typeface="Consolas" panose="020B0609020204030204" pitchFamily="49" charset="0"/>
              </a:rPr>
              <a:t> divisor(</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n, vector&lt;</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&gt;&amp; res) {</a:t>
            </a:r>
          </a:p>
          <a:p>
            <a:pPr lvl="1"/>
            <a:r>
              <a:rPr lang="en-US" altLang="ja-JP" sz="2800" dirty="0">
                <a:solidFill>
                  <a:srgbClr val="0000FF"/>
                </a:solidFill>
                <a:latin typeface="Consolas" panose="020B0609020204030204" pitchFamily="49" charset="0"/>
              </a:rPr>
              <a:t>for</a:t>
            </a:r>
            <a:r>
              <a:rPr lang="en-US" altLang="ja-JP" sz="2800" dirty="0">
                <a:solidFill>
                  <a:srgbClr val="000000"/>
                </a:solidFill>
                <a:latin typeface="Consolas" panose="020B0609020204030204" pitchFamily="49" charset="0"/>
              </a:rPr>
              <a:t> (</a:t>
            </a:r>
            <a:r>
              <a:rPr lang="en-US" altLang="ja-JP" sz="2800" dirty="0">
                <a:solidFill>
                  <a:srgbClr val="0000FF"/>
                </a:solidFill>
                <a:latin typeface="Consolas" panose="020B0609020204030204" pitchFamily="49" charset="0"/>
              </a:rPr>
              <a:t>int</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1</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&lt;= n;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p>
          <a:p>
            <a:pPr lvl="2"/>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 (n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a:t>
            </a:r>
            <a:r>
              <a:rPr lang="en-US" altLang="ja-JP" sz="2800" dirty="0">
                <a:solidFill>
                  <a:srgbClr val="09885A"/>
                </a:solidFill>
                <a:latin typeface="Consolas" panose="020B0609020204030204" pitchFamily="49" charset="0"/>
              </a:rPr>
              <a:t>0</a:t>
            </a:r>
            <a:r>
              <a:rPr lang="en-US" altLang="ja-JP" sz="2800" dirty="0">
                <a:solidFill>
                  <a:srgbClr val="000000"/>
                </a:solidFill>
                <a:latin typeface="Consolas" panose="020B0609020204030204" pitchFamily="49" charset="0"/>
              </a:rPr>
              <a:t>) {</a:t>
            </a:r>
          </a:p>
          <a:p>
            <a:pPr lvl="3"/>
            <a:r>
              <a:rPr lang="en-US" altLang="ja-JP" sz="2800" dirty="0" err="1">
                <a:solidFill>
                  <a:srgbClr val="000000"/>
                </a:solidFill>
                <a:latin typeface="Consolas" panose="020B0609020204030204" pitchFamily="49" charset="0"/>
              </a:rPr>
              <a:t>res.push_back</a:t>
            </a:r>
            <a:r>
              <a:rPr lang="en-US" altLang="ja-JP" sz="2800" dirty="0">
                <a:solidFill>
                  <a:srgbClr val="000000"/>
                </a:solidFill>
                <a:latin typeface="Consolas" panose="020B0609020204030204" pitchFamily="49" charset="0"/>
              </a:rPr>
              <a:t>(</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pPr lvl="3"/>
            <a:r>
              <a:rPr lang="en-US" altLang="ja-JP" sz="2800" dirty="0">
                <a:solidFill>
                  <a:srgbClr val="0000FF"/>
                </a:solidFill>
                <a:latin typeface="Consolas" panose="020B0609020204030204" pitchFamily="49" charset="0"/>
              </a:rPr>
              <a:t>if</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 n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 </a:t>
            </a:r>
            <a:r>
              <a:rPr lang="en-US" altLang="ja-JP" sz="2800" dirty="0" err="1">
                <a:solidFill>
                  <a:srgbClr val="000000"/>
                </a:solidFill>
                <a:latin typeface="Consolas" panose="020B0609020204030204" pitchFamily="49" charset="0"/>
              </a:rPr>
              <a:t>res.push_back</a:t>
            </a:r>
            <a:r>
              <a:rPr lang="en-US" altLang="ja-JP" sz="2800" dirty="0">
                <a:solidFill>
                  <a:srgbClr val="000000"/>
                </a:solidFill>
                <a:latin typeface="Consolas" panose="020B0609020204030204" pitchFamily="49" charset="0"/>
              </a:rPr>
              <a:t>(n / </a:t>
            </a:r>
            <a:r>
              <a:rPr lang="en-US" altLang="ja-JP" sz="2800" dirty="0" err="1">
                <a:solidFill>
                  <a:srgbClr val="000000"/>
                </a:solidFill>
                <a:latin typeface="Consolas" panose="020B0609020204030204" pitchFamily="49" charset="0"/>
              </a:rPr>
              <a:t>i</a:t>
            </a:r>
            <a:r>
              <a:rPr lang="en-US" altLang="ja-JP" sz="2800" dirty="0">
                <a:solidFill>
                  <a:srgbClr val="000000"/>
                </a:solidFill>
                <a:latin typeface="Consolas" panose="020B0609020204030204" pitchFamily="49" charset="0"/>
              </a:rPr>
              <a:t>);</a:t>
            </a:r>
          </a:p>
          <a:p>
            <a:pPr lvl="2"/>
            <a:r>
              <a:rPr lang="en-US" altLang="ja-JP" sz="2800" dirty="0">
                <a:solidFill>
                  <a:srgbClr val="000000"/>
                </a:solidFill>
                <a:latin typeface="Consolas" panose="020B0609020204030204" pitchFamily="49" charset="0"/>
              </a:rPr>
              <a:t>}</a:t>
            </a:r>
          </a:p>
          <a:p>
            <a:pPr lvl="1"/>
            <a:r>
              <a:rPr lang="en-US" altLang="ja-JP" sz="2800" dirty="0">
                <a:solidFill>
                  <a:srgbClr val="000000"/>
                </a:solidFill>
                <a:latin typeface="Consolas" panose="020B0609020204030204" pitchFamily="49" charset="0"/>
              </a:rPr>
              <a:t>}</a:t>
            </a:r>
          </a:p>
          <a:p>
            <a:r>
              <a:rPr lang="en-US" altLang="ja-JP" sz="2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6223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3771FA-A17B-447C-8F5B-DDC38C2C7258}"/>
              </a:ext>
            </a:extLst>
          </p:cNvPr>
          <p:cNvSpPr>
            <a:spLocks noGrp="1"/>
          </p:cNvSpPr>
          <p:nvPr>
            <p:ph type="title"/>
          </p:nvPr>
        </p:nvSpPr>
        <p:spPr/>
        <p:txBody>
          <a:bodyPr/>
          <a:lstStyle/>
          <a:p>
            <a:r>
              <a:rPr kumimoji="1" lang="ja-JP" altLang="en-US" dirty="0"/>
              <a:t>確実に覚えてほしいこと</a:t>
            </a:r>
          </a:p>
        </p:txBody>
      </p:sp>
      <p:sp>
        <p:nvSpPr>
          <p:cNvPr id="3" name="コンテンツ プレースホルダー 2">
            <a:extLst>
              <a:ext uri="{FF2B5EF4-FFF2-40B4-BE49-F238E27FC236}">
                <a16:creationId xmlns:a16="http://schemas.microsoft.com/office/drawing/2014/main" id="{5B4C4A50-C2B1-4FA1-A8D0-BE28DAB72E3C}"/>
              </a:ext>
            </a:extLst>
          </p:cNvPr>
          <p:cNvSpPr>
            <a:spLocks noGrp="1"/>
          </p:cNvSpPr>
          <p:nvPr>
            <p:ph idx="1"/>
          </p:nvPr>
        </p:nvSpPr>
        <p:spPr/>
        <p:txBody>
          <a:bodyPr/>
          <a:lstStyle/>
          <a:p>
            <a:pPr marL="0" indent="0">
              <a:buNone/>
            </a:pPr>
            <a:r>
              <a:rPr lang="ja-JP" altLang="en-US" dirty="0"/>
              <a:t>割と重要度が高いやつ</a:t>
            </a:r>
            <a:r>
              <a:rPr lang="en-US" altLang="ja-JP" dirty="0"/>
              <a:t>:</a:t>
            </a:r>
          </a:p>
          <a:p>
            <a:r>
              <a:rPr lang="ja-JP" altLang="en-US" dirty="0"/>
              <a:t>エラトステネスの篩</a:t>
            </a:r>
            <a:endParaRPr lang="en-US" altLang="ja-JP" dirty="0"/>
          </a:p>
          <a:p>
            <a:r>
              <a:rPr kumimoji="1" lang="ja-JP" altLang="en-US" dirty="0"/>
              <a:t>ユークリッドの互除法</a:t>
            </a:r>
          </a:p>
        </p:txBody>
      </p:sp>
    </p:spTree>
    <p:extLst>
      <p:ext uri="{BB962C8B-B14F-4D97-AF65-F5344CB8AC3E}">
        <p14:creationId xmlns:p14="http://schemas.microsoft.com/office/powerpoint/2010/main" val="192834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26229C2-1F21-4251-8AA3-20EE8D10085E}"/>
              </a:ext>
            </a:extLst>
          </p:cNvPr>
          <p:cNvSpPr/>
          <p:nvPr/>
        </p:nvSpPr>
        <p:spPr>
          <a:xfrm>
            <a:off x="1024328" y="612844"/>
            <a:ext cx="6096000" cy="5632311"/>
          </a:xfrm>
          <a:prstGeom prst="rect">
            <a:avLst/>
          </a:prstGeom>
        </p:spPr>
        <p:txBody>
          <a:bodyPr>
            <a:spAutoFit/>
          </a:bodyPr>
          <a:lstStyle/>
          <a:p>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main()</a:t>
            </a:r>
          </a:p>
          <a:p>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 N;</a:t>
            </a:r>
          </a:p>
          <a:p>
            <a:pPr lvl="1"/>
            <a:r>
              <a:rPr lang="en-US" altLang="ja-JP" sz="2400" dirty="0" err="1">
                <a:solidFill>
                  <a:srgbClr val="000000"/>
                </a:solidFill>
                <a:latin typeface="Consolas" panose="020B0609020204030204" pitchFamily="49" charset="0"/>
              </a:rPr>
              <a:t>cin</a:t>
            </a:r>
            <a:r>
              <a:rPr lang="en-US" altLang="ja-JP" sz="2400" dirty="0">
                <a:solidFill>
                  <a:srgbClr val="000000"/>
                </a:solidFill>
                <a:latin typeface="Consolas" panose="020B0609020204030204" pitchFamily="49" charset="0"/>
              </a:rPr>
              <a:t> &gt;&gt; N;</a:t>
            </a:r>
          </a:p>
          <a:p>
            <a:pPr lvl="1"/>
            <a:br>
              <a:rPr lang="en-US" altLang="ja-JP" sz="2400" dirty="0">
                <a:solidFill>
                  <a:srgbClr val="000000"/>
                </a:solidFill>
                <a:latin typeface="Consolas" panose="020B0609020204030204" pitchFamily="49" charset="0"/>
              </a:rPr>
            </a:br>
            <a:r>
              <a:rPr lang="en-US" altLang="ja-JP" sz="2400" dirty="0">
                <a:solidFill>
                  <a:srgbClr val="000000"/>
                </a:solidFill>
                <a:latin typeface="Consolas" panose="020B0609020204030204" pitchFamily="49" charset="0"/>
              </a:rPr>
              <a:t>vector&lt;</a:t>
            </a:r>
            <a:r>
              <a:rPr lang="en-US" altLang="ja-JP" sz="2400" dirty="0">
                <a:solidFill>
                  <a:srgbClr val="0000FF"/>
                </a:solidFill>
                <a:latin typeface="Consolas" panose="020B0609020204030204" pitchFamily="49" charset="0"/>
              </a:rPr>
              <a:t>int</a:t>
            </a:r>
            <a:r>
              <a:rPr lang="en-US" altLang="ja-JP" sz="2400" dirty="0">
                <a:solidFill>
                  <a:srgbClr val="000000"/>
                </a:solidFill>
                <a:latin typeface="Consolas" panose="020B0609020204030204" pitchFamily="49" charset="0"/>
              </a:rPr>
              <a:t>&gt; v;</a:t>
            </a:r>
          </a:p>
          <a:p>
            <a:pPr lvl="1"/>
            <a:r>
              <a:rPr lang="en-US" altLang="ja-JP" sz="2400" dirty="0">
                <a:solidFill>
                  <a:srgbClr val="000000"/>
                </a:solidFill>
                <a:latin typeface="Consolas" panose="020B0609020204030204" pitchFamily="49" charset="0"/>
              </a:rPr>
              <a:t>divisor(N, v);</a:t>
            </a:r>
          </a:p>
          <a:p>
            <a:pPr lvl="1"/>
            <a:r>
              <a:rPr lang="en-US" altLang="ja-JP" sz="2400" dirty="0">
                <a:solidFill>
                  <a:srgbClr val="000000"/>
                </a:solidFill>
                <a:latin typeface="Consolas" panose="020B0609020204030204" pitchFamily="49" charset="0"/>
              </a:rPr>
              <a:t>sort(</a:t>
            </a:r>
            <a:r>
              <a:rPr lang="en-US" altLang="ja-JP" sz="2400" dirty="0" err="1">
                <a:solidFill>
                  <a:srgbClr val="000000"/>
                </a:solidFill>
                <a:latin typeface="Consolas" panose="020B0609020204030204" pitchFamily="49" charset="0"/>
              </a:rPr>
              <a:t>v.begin</a:t>
            </a:r>
            <a:r>
              <a:rPr lang="en-US" altLang="ja-JP" sz="2400" dirty="0">
                <a:solidFill>
                  <a:srgbClr val="000000"/>
                </a:solidFill>
                <a:latin typeface="Consolas" panose="020B0609020204030204" pitchFamily="49" charset="0"/>
              </a:rPr>
              <a:t>(), </a:t>
            </a:r>
            <a:r>
              <a:rPr lang="en-US" altLang="ja-JP" sz="2400" dirty="0" err="1">
                <a:solidFill>
                  <a:srgbClr val="000000"/>
                </a:solidFill>
                <a:latin typeface="Consolas" panose="020B0609020204030204" pitchFamily="49" charset="0"/>
              </a:rPr>
              <a:t>v.end</a:t>
            </a:r>
            <a:r>
              <a:rPr lang="en-US" altLang="ja-JP" sz="2400" dirty="0">
                <a:solidFill>
                  <a:srgbClr val="000000"/>
                </a:solidFill>
                <a:latin typeface="Consolas" panose="020B0609020204030204" pitchFamily="49" charset="0"/>
              </a:rPr>
              <a:t>());</a:t>
            </a:r>
          </a:p>
          <a:p>
            <a:pPr lvl="1"/>
            <a:r>
              <a:rPr lang="en-US" altLang="ja-JP" sz="2400" dirty="0">
                <a:solidFill>
                  <a:srgbClr val="0000FF"/>
                </a:solidFill>
                <a:latin typeface="Consolas" panose="020B0609020204030204" pitchFamily="49" charset="0"/>
              </a:rPr>
              <a:t>for</a:t>
            </a:r>
            <a:r>
              <a:rPr lang="en-US" altLang="ja-JP" sz="2400" dirty="0">
                <a:solidFill>
                  <a:srgbClr val="000000"/>
                </a:solidFill>
                <a:latin typeface="Consolas" panose="020B0609020204030204" pitchFamily="49" charset="0"/>
              </a:rPr>
              <a:t> (</a:t>
            </a:r>
            <a:r>
              <a:rPr lang="en-US" altLang="ja-JP" sz="2400" dirty="0">
                <a:solidFill>
                  <a:srgbClr val="0000FF"/>
                </a:solidFill>
                <a:latin typeface="Consolas" panose="020B0609020204030204" pitchFamily="49" charset="0"/>
              </a:rPr>
              <a:t>auto</a:t>
            </a:r>
            <a:r>
              <a:rPr lang="en-US" altLang="ja-JP" sz="2400" dirty="0">
                <a:solidFill>
                  <a:srgbClr val="000000"/>
                </a:solidFill>
                <a:latin typeface="Consolas" panose="020B0609020204030204" pitchFamily="49" charset="0"/>
              </a:rPr>
              <a:t> e : v) {</a:t>
            </a:r>
          </a:p>
          <a:p>
            <a:pPr lvl="2"/>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e &lt;&lt; </a:t>
            </a:r>
            <a:r>
              <a:rPr lang="en-US" altLang="ja-JP" sz="2400" dirty="0">
                <a:solidFill>
                  <a:srgbClr val="A31515"/>
                </a:solidFill>
                <a:latin typeface="Consolas" panose="020B0609020204030204" pitchFamily="49" charset="0"/>
              </a:rPr>
              <a:t>' '</a:t>
            </a:r>
            <a:r>
              <a:rPr lang="en-US" altLang="ja-JP" sz="2400" dirty="0">
                <a:solidFill>
                  <a:srgbClr val="000000"/>
                </a:solidFill>
                <a:latin typeface="Consolas" panose="020B0609020204030204" pitchFamily="49" charset="0"/>
              </a:rPr>
              <a:t>;</a:t>
            </a:r>
          </a:p>
          <a:p>
            <a:pPr lvl="1"/>
            <a:r>
              <a:rPr lang="en-US" altLang="ja-JP" sz="2400" dirty="0">
                <a:solidFill>
                  <a:srgbClr val="000000"/>
                </a:solidFill>
                <a:latin typeface="Consolas" panose="020B0609020204030204" pitchFamily="49" charset="0"/>
              </a:rPr>
              <a:t>}</a:t>
            </a:r>
          </a:p>
          <a:p>
            <a:pPr lvl="1"/>
            <a:r>
              <a:rPr lang="en-US" altLang="ja-JP" sz="2400" dirty="0" err="1">
                <a:solidFill>
                  <a:srgbClr val="000000"/>
                </a:solidFill>
                <a:latin typeface="Consolas" panose="020B0609020204030204" pitchFamily="49" charset="0"/>
              </a:rPr>
              <a:t>cout</a:t>
            </a:r>
            <a:r>
              <a:rPr lang="en-US" altLang="ja-JP" sz="2400" dirty="0">
                <a:solidFill>
                  <a:srgbClr val="000000"/>
                </a:solidFill>
                <a:latin typeface="Consolas" panose="020B0609020204030204" pitchFamily="49" charset="0"/>
              </a:rPr>
              <a:t> &lt;&lt; </a:t>
            </a:r>
            <a:r>
              <a:rPr lang="en-US" altLang="ja-JP" sz="2400" dirty="0" err="1">
                <a:solidFill>
                  <a:srgbClr val="000000"/>
                </a:solidFill>
                <a:latin typeface="Consolas" panose="020B0609020204030204" pitchFamily="49" charset="0"/>
              </a:rPr>
              <a:t>endl</a:t>
            </a:r>
            <a:r>
              <a:rPr lang="en-US" altLang="ja-JP" sz="2400" dirty="0">
                <a:solidFill>
                  <a:srgbClr val="000000"/>
                </a:solidFill>
                <a:latin typeface="Consolas" panose="020B0609020204030204" pitchFamily="49" charset="0"/>
              </a:rPr>
              <a:t>;</a:t>
            </a:r>
          </a:p>
          <a:p>
            <a:pPr lvl="1"/>
            <a:br>
              <a:rPr lang="en-US" altLang="ja-JP" sz="2400" dirty="0">
                <a:solidFill>
                  <a:srgbClr val="000000"/>
                </a:solidFill>
                <a:latin typeface="Consolas" panose="020B0609020204030204" pitchFamily="49" charset="0"/>
              </a:rPr>
            </a:br>
            <a:r>
              <a:rPr lang="en-US" altLang="ja-JP" sz="2400" dirty="0">
                <a:solidFill>
                  <a:srgbClr val="0000FF"/>
                </a:solidFill>
                <a:latin typeface="Consolas" panose="020B0609020204030204" pitchFamily="49" charset="0"/>
              </a:rPr>
              <a:t>return</a:t>
            </a:r>
            <a:r>
              <a:rPr lang="en-US" altLang="ja-JP" sz="2400" dirty="0">
                <a:solidFill>
                  <a:srgbClr val="000000"/>
                </a:solidFill>
                <a:latin typeface="Consolas" panose="020B0609020204030204" pitchFamily="49" charset="0"/>
              </a:rPr>
              <a:t> </a:t>
            </a:r>
            <a:r>
              <a:rPr lang="en-US" altLang="ja-JP" sz="2400" dirty="0">
                <a:solidFill>
                  <a:srgbClr val="09885A"/>
                </a:solidFill>
                <a:latin typeface="Consolas" panose="020B0609020204030204" pitchFamily="49" charset="0"/>
              </a:rPr>
              <a:t>0</a:t>
            </a:r>
            <a:r>
              <a:rPr lang="en-US" altLang="ja-JP" sz="2400" dirty="0">
                <a:solidFill>
                  <a:srgbClr val="000000"/>
                </a:solidFill>
                <a:latin typeface="Consolas" panose="020B0609020204030204" pitchFamily="49" charset="0"/>
              </a:rPr>
              <a:t>;</a:t>
            </a:r>
          </a:p>
          <a:p>
            <a:r>
              <a:rPr lang="en-US" altLang="ja-JP" sz="2400" dirty="0">
                <a:solidFill>
                  <a:srgbClr val="000000"/>
                </a:solidFill>
                <a:latin typeface="Consolas" panose="020B0609020204030204" pitchFamily="49" charset="0"/>
              </a:rPr>
              <a:t>}</a:t>
            </a:r>
          </a:p>
        </p:txBody>
      </p:sp>
      <p:sp>
        <p:nvSpPr>
          <p:cNvPr id="3" name="テキスト ボックス 2">
            <a:extLst>
              <a:ext uri="{FF2B5EF4-FFF2-40B4-BE49-F238E27FC236}">
                <a16:creationId xmlns:a16="http://schemas.microsoft.com/office/drawing/2014/main" id="{B73DCBAA-04A1-4001-A98C-0A812D7CC8DB}"/>
              </a:ext>
            </a:extLst>
          </p:cNvPr>
          <p:cNvSpPr txBox="1"/>
          <p:nvPr/>
        </p:nvSpPr>
        <p:spPr>
          <a:xfrm>
            <a:off x="6723089" y="612844"/>
            <a:ext cx="4549514" cy="1200329"/>
          </a:xfrm>
          <a:prstGeom prst="rect">
            <a:avLst/>
          </a:prstGeom>
          <a:noFill/>
        </p:spPr>
        <p:txBody>
          <a:bodyPr wrap="square" rtlCol="0">
            <a:spAutoFit/>
          </a:bodyPr>
          <a:lstStyle/>
          <a:p>
            <a:r>
              <a:rPr kumimoji="1" lang="ja-JP" altLang="en-US" sz="2400" dirty="0"/>
              <a:t>使用例</a:t>
            </a:r>
            <a:r>
              <a:rPr kumimoji="1" lang="en-US" altLang="ja-JP" sz="2400" dirty="0"/>
              <a:t>:</a:t>
            </a:r>
          </a:p>
          <a:p>
            <a:r>
              <a:rPr kumimoji="1" lang="ja-JP" altLang="en-US" sz="2400" dirty="0"/>
              <a:t>約数を入れておく</a:t>
            </a:r>
            <a:r>
              <a:rPr kumimoji="1" lang="en-US" altLang="ja-JP" sz="2400" dirty="0"/>
              <a:t>vector</a:t>
            </a:r>
            <a:r>
              <a:rPr kumimoji="1" lang="ja-JP" altLang="en-US" sz="2400" dirty="0"/>
              <a:t>を作っておいて</a:t>
            </a:r>
            <a:r>
              <a:rPr kumimoji="1" lang="en-US" altLang="ja-JP" sz="2400" dirty="0"/>
              <a:t>,divisor</a:t>
            </a:r>
            <a:r>
              <a:rPr lang="ja-JP" altLang="en-US" sz="2400" dirty="0"/>
              <a:t>に渡す</a:t>
            </a:r>
            <a:endParaRPr lang="en-US" altLang="ja-JP" sz="2400" dirty="0"/>
          </a:p>
        </p:txBody>
      </p:sp>
      <p:sp>
        <p:nvSpPr>
          <p:cNvPr id="4" name="正方形/長方形 3">
            <a:extLst>
              <a:ext uri="{FF2B5EF4-FFF2-40B4-BE49-F238E27FC236}">
                <a16:creationId xmlns:a16="http://schemas.microsoft.com/office/drawing/2014/main" id="{31F3389A-7656-451A-A156-90C3A37BA9F6}"/>
              </a:ext>
            </a:extLst>
          </p:cNvPr>
          <p:cNvSpPr/>
          <p:nvPr/>
        </p:nvSpPr>
        <p:spPr>
          <a:xfrm>
            <a:off x="6723089" y="3075056"/>
            <a:ext cx="5009213"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ja-JP" sz="2800" dirty="0">
                <a:latin typeface="MS Gothic" panose="020B0609070205080204" pitchFamily="49" charset="-128"/>
                <a:ea typeface="MS Gothic" panose="020B0609070205080204" pitchFamily="49" charset="-128"/>
              </a:rPr>
              <a:t>100</a:t>
            </a:r>
            <a:r>
              <a:rPr lang="ja-JP" altLang="en-US" sz="2800" dirty="0">
                <a:latin typeface="MS Gothic" panose="020B0609070205080204" pitchFamily="49" charset="-128"/>
                <a:ea typeface="MS Gothic" panose="020B0609070205080204" pitchFamily="49" charset="-128"/>
              </a:rPr>
              <a:t> </a:t>
            </a:r>
            <a:r>
              <a:rPr lang="en-US" altLang="ja-JP" sz="2800" dirty="0">
                <a:latin typeface="MS Gothic" panose="020B0609070205080204" pitchFamily="49" charset="-128"/>
                <a:ea typeface="MS Gothic" panose="020B0609070205080204" pitchFamily="49" charset="-128"/>
              </a:rPr>
              <a:t>(</a:t>
            </a:r>
            <a:r>
              <a:rPr lang="ja-JP" altLang="en-US" sz="2800" dirty="0">
                <a:latin typeface="MS Gothic" panose="020B0609070205080204" pitchFamily="49" charset="-128"/>
                <a:ea typeface="MS Gothic" panose="020B0609070205080204" pitchFamily="49" charset="-128"/>
              </a:rPr>
              <a:t>入力</a:t>
            </a:r>
            <a:r>
              <a:rPr lang="en-US" altLang="ja-JP" sz="2800" dirty="0">
                <a:latin typeface="MS Gothic" panose="020B0609070205080204" pitchFamily="49" charset="-128"/>
                <a:ea typeface="MS Gothic" panose="020B0609070205080204" pitchFamily="49" charset="-128"/>
              </a:rPr>
              <a:t>)</a:t>
            </a:r>
          </a:p>
          <a:p>
            <a:r>
              <a:rPr lang="en-US" altLang="ja-JP" sz="2800" dirty="0">
                <a:latin typeface="MS Gothic" panose="020B0609070205080204" pitchFamily="49" charset="-128"/>
                <a:ea typeface="MS Gothic" panose="020B0609070205080204" pitchFamily="49" charset="-128"/>
              </a:rPr>
              <a:t>1 2 4 5 10 10 20 25 50 100</a:t>
            </a:r>
            <a:endParaRPr lang="ja-JP" altLang="en-US" sz="28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306014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6C719E-4C14-4CE7-9B52-C07F063F2FAA}"/>
              </a:ext>
            </a:extLst>
          </p:cNvPr>
          <p:cNvSpPr>
            <a:spLocks noGrp="1"/>
          </p:cNvSpPr>
          <p:nvPr>
            <p:ph type="title"/>
          </p:nvPr>
        </p:nvSpPr>
        <p:spPr/>
        <p:txBody>
          <a:bodyPr/>
          <a:lstStyle/>
          <a:p>
            <a:r>
              <a:rPr kumimoji="1" lang="ja-JP" altLang="en-US" dirty="0"/>
              <a:t>最大公約数</a:t>
            </a:r>
            <a:r>
              <a:rPr kumimoji="1" lang="en-US" altLang="ja-JP" dirty="0"/>
              <a:t>(</a:t>
            </a:r>
            <a:r>
              <a:rPr kumimoji="1" lang="ja-JP" altLang="en-US" dirty="0"/>
              <a:t>ユークリッドの互除法</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5D075FE-1017-4D1D-B570-E18F566EE612}"/>
              </a:ext>
            </a:extLst>
          </p:cNvPr>
          <p:cNvSpPr>
            <a:spLocks noGrp="1"/>
          </p:cNvSpPr>
          <p:nvPr>
            <p:ph idx="1"/>
          </p:nvPr>
        </p:nvSpPr>
        <p:spPr/>
        <p:txBody>
          <a:bodyPr/>
          <a:lstStyle/>
          <a:p>
            <a:r>
              <a:rPr kumimoji="1" lang="ja-JP" altLang="en-US" dirty="0"/>
              <a:t>高校数学でおなじみのやつ</a:t>
            </a:r>
            <a:br>
              <a:rPr kumimoji="1" lang="en-US" altLang="ja-JP" dirty="0"/>
            </a:br>
            <a:r>
              <a:rPr lang="en-US" altLang="ja-JP" sz="2000" dirty="0"/>
              <a:t>(</a:t>
            </a:r>
            <a:r>
              <a:rPr lang="ja-JP" altLang="en-US" sz="2000" dirty="0"/>
              <a:t>僕の時代では数学</a:t>
            </a:r>
            <a:r>
              <a:rPr lang="en-US" altLang="ja-JP" sz="2000" dirty="0"/>
              <a:t>A</a:t>
            </a:r>
            <a:r>
              <a:rPr lang="ja-JP" altLang="en-US" sz="2000" dirty="0"/>
              <a:t>でやったけど今の学習指導要領はどうなってるんだろう</a:t>
            </a:r>
            <a:r>
              <a:rPr lang="en-US" altLang="ja-JP" sz="2000" dirty="0"/>
              <a:t>)</a:t>
            </a:r>
          </a:p>
          <a:p>
            <a:r>
              <a:rPr kumimoji="1" lang="en-US" altLang="ja-JP" dirty="0"/>
              <a:t>『a</a:t>
            </a:r>
            <a:r>
              <a:rPr lang="ja-JP" altLang="en-US" dirty="0"/>
              <a:t>と</a:t>
            </a:r>
            <a:r>
              <a:rPr lang="en-US" altLang="ja-JP" dirty="0"/>
              <a:t>b(a</a:t>
            </a:r>
            <a:r>
              <a:rPr lang="ja-JP" altLang="en-US" dirty="0"/>
              <a:t>≧</a:t>
            </a:r>
            <a:r>
              <a:rPr lang="en-US" altLang="ja-JP" dirty="0"/>
              <a:t>b)</a:t>
            </a:r>
            <a:r>
              <a:rPr lang="ja-JP" altLang="en-US" dirty="0"/>
              <a:t>の最大公約数は</a:t>
            </a:r>
            <a:r>
              <a:rPr lang="en-US" altLang="ja-JP" dirty="0"/>
              <a:t>b</a:t>
            </a:r>
            <a:r>
              <a:rPr lang="ja-JP" altLang="en-US" dirty="0"/>
              <a:t>と</a:t>
            </a:r>
            <a:r>
              <a:rPr lang="en-US" altLang="ja-JP" dirty="0" err="1"/>
              <a:t>a%b</a:t>
            </a:r>
            <a:r>
              <a:rPr lang="ja-JP" altLang="en-US" dirty="0"/>
              <a:t>の最大公約数に等しい</a:t>
            </a:r>
            <a:r>
              <a:rPr lang="en-US" altLang="ja-JP" dirty="0"/>
              <a:t>』</a:t>
            </a:r>
            <a:br>
              <a:rPr lang="en-US" altLang="ja-JP" dirty="0"/>
            </a:br>
            <a:r>
              <a:rPr lang="ja-JP" altLang="en-US" dirty="0"/>
              <a:t>ことを利用したアルゴリズム</a:t>
            </a:r>
            <a:endParaRPr lang="en-US" altLang="ja-JP" dirty="0"/>
          </a:p>
          <a:p>
            <a:r>
              <a:rPr kumimoji="1" lang="ja-JP" altLang="en-US" dirty="0"/>
              <a:t>再帰を使うと超簡単に書ける</a:t>
            </a:r>
            <a:endParaRPr kumimoji="1" lang="en-US" altLang="ja-JP" dirty="0"/>
          </a:p>
          <a:p>
            <a:r>
              <a:rPr lang="ja-JP" altLang="en-US" dirty="0"/>
              <a:t>計算量は大雑把に見積もって</a:t>
            </a:r>
            <a:r>
              <a:rPr lang="en-US" altLang="ja-JP" dirty="0"/>
              <a:t>O(log(max(a, b)))</a:t>
            </a:r>
            <a:r>
              <a:rPr lang="ja-JP" altLang="en-US" dirty="0"/>
              <a:t>くらいらしい</a:t>
            </a:r>
            <a:endParaRPr kumimoji="1" lang="ja-JP" altLang="en-US" dirty="0"/>
          </a:p>
        </p:txBody>
      </p:sp>
    </p:spTree>
    <p:extLst>
      <p:ext uri="{BB962C8B-B14F-4D97-AF65-F5344CB8AC3E}">
        <p14:creationId xmlns:p14="http://schemas.microsoft.com/office/powerpoint/2010/main" val="20060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DDCC4-CB13-4336-B3A9-DC7E40CCCDAC}"/>
              </a:ext>
            </a:extLst>
          </p:cNvPr>
          <p:cNvSpPr>
            <a:spLocks noGrp="1"/>
          </p:cNvSpPr>
          <p:nvPr>
            <p:ph type="title"/>
          </p:nvPr>
        </p:nvSpPr>
        <p:spPr/>
        <p:txBody>
          <a:bodyPr/>
          <a:lstStyle/>
          <a:p>
            <a:r>
              <a:rPr kumimoji="1" lang="ja-JP" altLang="en-US" dirty="0"/>
              <a:t>ユークリッドの互除法</a:t>
            </a:r>
          </a:p>
        </p:txBody>
      </p:sp>
      <p:sp>
        <p:nvSpPr>
          <p:cNvPr id="3" name="コンテンツ プレースホルダー 2">
            <a:extLst>
              <a:ext uri="{FF2B5EF4-FFF2-40B4-BE49-F238E27FC236}">
                <a16:creationId xmlns:a16="http://schemas.microsoft.com/office/drawing/2014/main" id="{B1D22249-A184-4799-8887-E13D3E985151}"/>
              </a:ext>
            </a:extLst>
          </p:cNvPr>
          <p:cNvSpPr>
            <a:spLocks noGrp="1"/>
          </p:cNvSpPr>
          <p:nvPr>
            <p:ph idx="1"/>
          </p:nvPr>
        </p:nvSpPr>
        <p:spPr/>
        <p:txBody>
          <a:bodyPr/>
          <a:lstStyle/>
          <a:p>
            <a:r>
              <a:rPr lang="ja-JP" altLang="en-US" dirty="0"/>
              <a:t>ユークリッドの互除法より</a:t>
            </a:r>
            <a:r>
              <a:rPr lang="en-US" altLang="ja-JP" dirty="0"/>
              <a:t>,</a:t>
            </a:r>
            <a:br>
              <a:rPr lang="en-US" altLang="ja-JP" dirty="0"/>
            </a:br>
            <a:r>
              <a:rPr lang="en-US" altLang="ja-JP" dirty="0" err="1"/>
              <a:t>gcd</a:t>
            </a:r>
            <a:r>
              <a:rPr lang="en-US" altLang="ja-JP" dirty="0"/>
              <a:t>(a, b) = </a:t>
            </a:r>
            <a:r>
              <a:rPr lang="en-US" altLang="ja-JP" dirty="0" err="1"/>
              <a:t>gcd</a:t>
            </a:r>
            <a:r>
              <a:rPr lang="en-US" altLang="ja-JP" dirty="0"/>
              <a:t>(b, a % b)</a:t>
            </a:r>
          </a:p>
          <a:p>
            <a:r>
              <a:rPr lang="en-US" altLang="ja-JP" dirty="0"/>
              <a:t>a &lt; b</a:t>
            </a:r>
            <a:r>
              <a:rPr lang="ja-JP" altLang="en-US" dirty="0"/>
              <a:t>のとき</a:t>
            </a:r>
            <a:r>
              <a:rPr lang="en-US" altLang="ja-JP" dirty="0"/>
              <a:t>, a % b = a</a:t>
            </a:r>
            <a:r>
              <a:rPr lang="ja-JP" altLang="en-US" dirty="0"/>
              <a:t>となるので</a:t>
            </a:r>
            <a:r>
              <a:rPr lang="en-US" altLang="ja-JP" dirty="0"/>
              <a:t>, </a:t>
            </a:r>
            <a:r>
              <a:rPr lang="en-US" altLang="ja-JP" dirty="0" err="1"/>
              <a:t>gcd</a:t>
            </a:r>
            <a:r>
              <a:rPr lang="en-US" altLang="ja-JP" dirty="0"/>
              <a:t>(a, b) = </a:t>
            </a:r>
            <a:r>
              <a:rPr lang="en-US" altLang="ja-JP" dirty="0" err="1"/>
              <a:t>gcd</a:t>
            </a:r>
            <a:r>
              <a:rPr lang="en-US" altLang="ja-JP" dirty="0"/>
              <a:t>(b, a)</a:t>
            </a:r>
            <a:br>
              <a:rPr lang="en-US" altLang="ja-JP" dirty="0"/>
            </a:br>
            <a:r>
              <a:rPr lang="en-US" altLang="ja-JP" dirty="0"/>
              <a:t>a</a:t>
            </a:r>
            <a:r>
              <a:rPr lang="ja-JP" altLang="en-US" dirty="0"/>
              <a:t>と</a:t>
            </a:r>
            <a:r>
              <a:rPr lang="en-US" altLang="ja-JP" dirty="0"/>
              <a:t>b</a:t>
            </a:r>
            <a:r>
              <a:rPr lang="ja-JP" altLang="en-US" dirty="0"/>
              <a:t>の大小関係が逆転するだけ</a:t>
            </a:r>
            <a:endParaRPr lang="en-US" altLang="ja-JP" dirty="0"/>
          </a:p>
          <a:p>
            <a:r>
              <a:rPr lang="ja-JP" altLang="en-US" dirty="0"/>
              <a:t>そこで</a:t>
            </a:r>
            <a:r>
              <a:rPr lang="en-US" altLang="ja-JP" dirty="0"/>
              <a:t>a</a:t>
            </a:r>
            <a:r>
              <a:rPr lang="ja-JP" altLang="en-US" dirty="0"/>
              <a:t>≧</a:t>
            </a:r>
            <a:r>
              <a:rPr lang="en-US" altLang="ja-JP" dirty="0"/>
              <a:t>b</a:t>
            </a:r>
            <a:r>
              <a:rPr lang="ja-JP" altLang="en-US" dirty="0"/>
              <a:t>のときのみを考える</a:t>
            </a:r>
            <a:r>
              <a:rPr lang="en-US" altLang="ja-JP" dirty="0"/>
              <a:t>.</a:t>
            </a:r>
            <a:br>
              <a:rPr lang="en-US" altLang="ja-JP" dirty="0"/>
            </a:br>
            <a:r>
              <a:rPr lang="en-US" altLang="ja-JP" dirty="0"/>
              <a:t>b </a:t>
            </a:r>
            <a:r>
              <a:rPr lang="ja-JP" altLang="en-US" dirty="0"/>
              <a:t>≧ </a:t>
            </a:r>
            <a:r>
              <a:rPr lang="en-US" altLang="ja-JP" dirty="0"/>
              <a:t>a % b</a:t>
            </a:r>
            <a:r>
              <a:rPr lang="ja-JP" altLang="en-US" dirty="0"/>
              <a:t>より</a:t>
            </a:r>
            <a:r>
              <a:rPr lang="en-US" altLang="ja-JP" dirty="0"/>
              <a:t>,</a:t>
            </a:r>
            <a:r>
              <a:rPr lang="en-US" altLang="ja-JP" dirty="0" err="1"/>
              <a:t>gcd</a:t>
            </a:r>
            <a:r>
              <a:rPr lang="ja-JP" altLang="en-US" dirty="0" err="1"/>
              <a:t>の第</a:t>
            </a:r>
            <a:r>
              <a:rPr lang="en-US" altLang="ja-JP" dirty="0"/>
              <a:t>2</a:t>
            </a:r>
            <a:r>
              <a:rPr lang="ja-JP" altLang="en-US" dirty="0"/>
              <a:t>引数は減少し</a:t>
            </a:r>
            <a:r>
              <a:rPr lang="en-US" altLang="ja-JP" dirty="0"/>
              <a:t>,</a:t>
            </a:r>
            <a:r>
              <a:rPr lang="ja-JP" altLang="en-US" dirty="0"/>
              <a:t>やがて</a:t>
            </a:r>
            <a:r>
              <a:rPr lang="en-US" altLang="ja-JP" dirty="0"/>
              <a:t>0</a:t>
            </a:r>
            <a:r>
              <a:rPr lang="ja-JP" altLang="en-US" dirty="0"/>
              <a:t>になる</a:t>
            </a:r>
            <a:endParaRPr lang="en-US" altLang="ja-JP" dirty="0"/>
          </a:p>
          <a:p>
            <a:r>
              <a:rPr lang="en-US" altLang="ja-JP" dirty="0" err="1"/>
              <a:t>gcd</a:t>
            </a:r>
            <a:r>
              <a:rPr lang="en-US" altLang="ja-JP" dirty="0"/>
              <a:t>(a, 0)</a:t>
            </a:r>
            <a:r>
              <a:rPr lang="ja-JP" altLang="en-US" dirty="0"/>
              <a:t> </a:t>
            </a:r>
            <a:r>
              <a:rPr lang="en-US" altLang="ja-JP" dirty="0"/>
              <a:t>=</a:t>
            </a:r>
            <a:r>
              <a:rPr lang="ja-JP" altLang="en-US" dirty="0"/>
              <a:t> </a:t>
            </a:r>
            <a:r>
              <a:rPr lang="en-US" altLang="ja-JP" dirty="0"/>
              <a:t>a.</a:t>
            </a:r>
            <a:r>
              <a:rPr lang="ja-JP" altLang="en-US" dirty="0"/>
              <a:t>これが求める最大公約数</a:t>
            </a:r>
            <a:r>
              <a:rPr lang="en-US" altLang="ja-JP" dirty="0"/>
              <a:t>.</a:t>
            </a:r>
          </a:p>
        </p:txBody>
      </p:sp>
    </p:spTree>
    <p:extLst>
      <p:ext uri="{BB962C8B-B14F-4D97-AF65-F5344CB8AC3E}">
        <p14:creationId xmlns:p14="http://schemas.microsoft.com/office/powerpoint/2010/main" val="15638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D6659A2-AC0C-4035-BCD2-D8AB90B3602B}"/>
              </a:ext>
            </a:extLst>
          </p:cNvPr>
          <p:cNvSpPr/>
          <p:nvPr/>
        </p:nvSpPr>
        <p:spPr>
          <a:xfrm>
            <a:off x="3314075" y="2397948"/>
            <a:ext cx="5563849" cy="2062103"/>
          </a:xfrm>
          <a:prstGeom prst="rect">
            <a:avLst/>
          </a:prstGeom>
        </p:spPr>
        <p:txBody>
          <a:bodyPr wrap="square">
            <a:spAutoFit/>
          </a:bodyPr>
          <a:lstStyle/>
          <a:p>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gcd</a:t>
            </a:r>
            <a:r>
              <a:rPr lang="en-US" altLang="ja-JP" sz="3200" dirty="0">
                <a:solidFill>
                  <a:srgbClr val="000000"/>
                </a:solidFill>
                <a:latin typeface="Consolas" panose="020B0609020204030204" pitchFamily="49" charset="0"/>
              </a:rPr>
              <a:t>(</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b) {</a:t>
            </a:r>
          </a:p>
          <a:p>
            <a:pPr lvl="1"/>
            <a:r>
              <a:rPr lang="en-US" altLang="ja-JP" sz="3200" dirty="0">
                <a:solidFill>
                  <a:srgbClr val="0000FF"/>
                </a:solidFill>
                <a:latin typeface="Consolas" panose="020B0609020204030204" pitchFamily="49" charset="0"/>
              </a:rPr>
              <a:t>if</a:t>
            </a:r>
            <a:r>
              <a:rPr lang="en-US" altLang="ja-JP" sz="3200" dirty="0">
                <a:solidFill>
                  <a:srgbClr val="000000"/>
                </a:solidFill>
                <a:latin typeface="Consolas" panose="020B0609020204030204" pitchFamily="49" charset="0"/>
              </a:rPr>
              <a:t> (b ==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gcd</a:t>
            </a:r>
            <a:r>
              <a:rPr lang="en-US" altLang="ja-JP" sz="3200" dirty="0">
                <a:solidFill>
                  <a:srgbClr val="000000"/>
                </a:solidFill>
                <a:latin typeface="Consolas" panose="020B0609020204030204" pitchFamily="49" charset="0"/>
              </a:rPr>
              <a:t>(b, a % b);</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17323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62279-BB41-48AB-8480-49E0BC82DE3A}"/>
              </a:ext>
            </a:extLst>
          </p:cNvPr>
          <p:cNvSpPr>
            <a:spLocks noGrp="1"/>
          </p:cNvSpPr>
          <p:nvPr>
            <p:ph type="title"/>
          </p:nvPr>
        </p:nvSpPr>
        <p:spPr/>
        <p:txBody>
          <a:bodyPr/>
          <a:lstStyle/>
          <a:p>
            <a:r>
              <a:rPr kumimoji="1" lang="ja-JP" altLang="en-US" dirty="0"/>
              <a:t>最小公倍数</a:t>
            </a:r>
            <a:r>
              <a:rPr kumimoji="1" lang="en-US" altLang="ja-JP" dirty="0"/>
              <a:t>(LCM)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E735E48-94CD-4A2A-A20A-285334F59813}"/>
                  </a:ext>
                </a:extLst>
              </p:cNvPr>
              <p:cNvSpPr>
                <a:spLocks noGrp="1"/>
              </p:cNvSpPr>
              <p:nvPr>
                <p:ph idx="1"/>
              </p:nvPr>
            </p:nvSpPr>
            <p:spPr/>
            <p:txBody>
              <a:bodyPr/>
              <a:lstStyle/>
              <a:p>
                <a:r>
                  <a:rPr lang="en-US" altLang="ja-JP" dirty="0"/>
                  <a:t>2</a:t>
                </a:r>
                <a:r>
                  <a:rPr lang="ja-JP" altLang="en-US" dirty="0"/>
                  <a:t>数</a:t>
                </a:r>
                <a:r>
                  <a:rPr lang="en-US" altLang="ja-JP" dirty="0"/>
                  <a:t>a, b</a:t>
                </a:r>
                <a:r>
                  <a:rPr lang="ja-JP" altLang="en-US" dirty="0"/>
                  <a:t>の</a:t>
                </a:r>
                <a:r>
                  <a:rPr kumimoji="1" lang="ja-JP" altLang="en-US" dirty="0"/>
                  <a:t>最小公倍数を</a:t>
                </a:r>
                <a:r>
                  <a:rPr kumimoji="1" lang="en-US" altLang="ja-JP" dirty="0"/>
                  <a:t>l, </a:t>
                </a:r>
                <a:r>
                  <a:rPr kumimoji="1" lang="ja-JP" altLang="en-US" dirty="0"/>
                  <a:t>最大公約数を</a:t>
                </a:r>
                <a:r>
                  <a:rPr kumimoji="1" lang="en-US" altLang="ja-JP" dirty="0"/>
                  <a:t>g</a:t>
                </a:r>
                <a:r>
                  <a:rPr kumimoji="1" lang="ja-JP" altLang="en-US" dirty="0"/>
                  <a:t>とすると</a:t>
                </a:r>
                <a:r>
                  <a:rPr kumimoji="1" lang="en-US" altLang="ja-JP" dirty="0"/>
                  <a:t>,</a:t>
                </a:r>
                <a:br>
                  <a:rPr kumimoji="1" lang="en-US" altLang="ja-JP" dirty="0"/>
                </a:br>
                <a14:m>
                  <m:oMath xmlns:m="http://schemas.openxmlformats.org/officeDocument/2006/math">
                    <m:r>
                      <a:rPr kumimoji="1" lang="en-US" altLang="ja-JP" sz="3200" i="1" dirty="0" smtClean="0">
                        <a:latin typeface="Cambria Math" panose="02040503050406030204" pitchFamily="18" charset="0"/>
                      </a:rPr>
                      <m:t>𝑎𝑏</m:t>
                    </m:r>
                    <m:r>
                      <a:rPr kumimoji="1" lang="en-US" altLang="ja-JP" sz="3200" i="1" dirty="0" smtClean="0">
                        <a:latin typeface="Cambria Math" panose="02040503050406030204" pitchFamily="18" charset="0"/>
                      </a:rPr>
                      <m:t> = </m:t>
                    </m:r>
                    <m:r>
                      <a:rPr kumimoji="1" lang="en-US" altLang="ja-JP" sz="3200" i="1" dirty="0" err="1" smtClean="0">
                        <a:latin typeface="Cambria Math" panose="02040503050406030204" pitchFamily="18" charset="0"/>
                      </a:rPr>
                      <m:t>𝑔𝑙</m:t>
                    </m:r>
                  </m:oMath>
                </a14:m>
                <a:br>
                  <a:rPr lang="en-US" altLang="ja-JP" dirty="0"/>
                </a:br>
                <a:r>
                  <a:rPr lang="ja-JP" altLang="en-US" dirty="0"/>
                  <a:t>が成り立つことは知っておきたい</a:t>
                </a:r>
                <a:r>
                  <a:rPr lang="en-US" altLang="ja-JP" dirty="0"/>
                  <a:t>.</a:t>
                </a:r>
              </a:p>
              <a:p>
                <a:r>
                  <a:rPr kumimoji="1" lang="ja-JP" altLang="en-US" dirty="0"/>
                  <a:t>よって</a:t>
                </a:r>
                <a:r>
                  <a:rPr kumimoji="1" lang="en-US" altLang="ja-JP" dirty="0"/>
                  <a:t>, </a:t>
                </a:r>
                <a14:m>
                  <m:oMath xmlns:m="http://schemas.openxmlformats.org/officeDocument/2006/math">
                    <m:r>
                      <a:rPr kumimoji="1" lang="en-US" altLang="ja-JP" i="1" dirty="0" smtClean="0">
                        <a:latin typeface="Cambria Math" panose="02040503050406030204" pitchFamily="18" charset="0"/>
                      </a:rPr>
                      <m:t>𝑙</m:t>
                    </m:r>
                    <m:r>
                      <a:rPr kumimoji="1" lang="en-US" altLang="ja-JP" i="1" dirty="0" smtClean="0">
                        <a:latin typeface="Cambria Math" panose="02040503050406030204" pitchFamily="18" charset="0"/>
                      </a:rPr>
                      <m:t> = </m:t>
                    </m:r>
                    <m:r>
                      <a:rPr kumimoji="1" lang="en-US" altLang="ja-JP" i="1" dirty="0" smtClean="0">
                        <a:latin typeface="Cambria Math" panose="02040503050406030204" pitchFamily="18" charset="0"/>
                      </a:rPr>
                      <m:t>𝑎𝑏</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𝑔</m:t>
                    </m:r>
                  </m:oMath>
                </a14:m>
                <a:endParaRPr lang="en-US" altLang="ja-JP" dirty="0"/>
              </a:p>
              <a:p>
                <a:r>
                  <a:rPr kumimoji="1" lang="en-US" altLang="ja-JP" dirty="0"/>
                  <a:t>ab</a:t>
                </a:r>
                <a:r>
                  <a:rPr kumimoji="1" lang="ja-JP" altLang="en-US" dirty="0"/>
                  <a:t>がオーバーフローする</a:t>
                </a:r>
                <a:r>
                  <a:rPr lang="ja-JP" altLang="en-US" dirty="0"/>
                  <a:t>危険があるようなら</a:t>
                </a:r>
                <a:r>
                  <a:rPr lang="en-US" altLang="ja-JP" dirty="0"/>
                  <a:t>,</a:t>
                </a:r>
                <a:br>
                  <a:rPr lang="en-US" altLang="ja-JP" dirty="0"/>
                </a:br>
                <a:r>
                  <a:rPr lang="ja-JP" altLang="en-US" dirty="0"/>
                  <a:t>計算順序を考えて</a:t>
                </a:r>
                <a:r>
                  <a:rPr lang="en-US" altLang="ja-JP" dirty="0"/>
                  <a:t>,</a:t>
                </a:r>
                <a:br>
                  <a:rPr lang="en-US" altLang="ja-JP" dirty="0"/>
                </a:br>
                <a14:m>
                  <m:oMath xmlns:m="http://schemas.openxmlformats.org/officeDocument/2006/math">
                    <m:r>
                      <a:rPr lang="en-US" altLang="ja-JP" i="1" dirty="0" smtClean="0">
                        <a:latin typeface="Cambria Math" panose="02040503050406030204" pitchFamily="18" charset="0"/>
                      </a:rPr>
                      <m:t>𝑙</m:t>
                    </m:r>
                    <m:r>
                      <a:rPr lang="en-US" altLang="ja-JP" i="1" dirty="0" smtClean="0">
                        <a:latin typeface="Cambria Math" panose="02040503050406030204" pitchFamily="18" charset="0"/>
                      </a:rPr>
                      <m:t> =</m:t>
                    </m:r>
                    <m:r>
                      <a:rPr lang="en-US" altLang="ja-JP" b="0" i="1" dirty="0" smtClean="0">
                        <a:latin typeface="Cambria Math" panose="02040503050406030204" pitchFamily="18" charset="0"/>
                      </a:rPr>
                      <m:t>𝑎</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𝑏</m:t>
                        </m:r>
                      </m:num>
                      <m:den>
                        <m:r>
                          <a:rPr lang="en-US" altLang="ja-JP" b="0" i="1" dirty="0" smtClean="0">
                            <a:latin typeface="Cambria Math" panose="02040503050406030204" pitchFamily="18" charset="0"/>
                          </a:rPr>
                          <m:t>𝑔</m:t>
                        </m:r>
                      </m:den>
                    </m:f>
                    <m:r>
                      <a:rPr lang="en-US" altLang="ja-JP" b="0" i="1" dirty="0" smtClean="0">
                        <a:latin typeface="Cambria Math" panose="02040503050406030204" pitchFamily="18" charset="0"/>
                      </a:rPr>
                      <m:t> </m:t>
                    </m:r>
                    <m:r>
                      <a:rPr lang="ja-JP" altLang="en-US" i="1" dirty="0">
                        <a:latin typeface="Cambria Math" panose="02040503050406030204" pitchFamily="18" charset="0"/>
                      </a:rPr>
                      <m:t>または</m:t>
                    </m:r>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𝑏</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𝑎</m:t>
                        </m:r>
                      </m:num>
                      <m:den>
                        <m:r>
                          <a:rPr lang="en-US" altLang="ja-JP" b="0" i="1" dirty="0" smtClean="0">
                            <a:latin typeface="Cambria Math" panose="02040503050406030204" pitchFamily="18" charset="0"/>
                          </a:rPr>
                          <m:t>𝑔</m:t>
                        </m:r>
                      </m:den>
                    </m:f>
                  </m:oMath>
                </a14:m>
                <a:br>
                  <a:rPr lang="en-US" altLang="ja-JP" dirty="0"/>
                </a:br>
                <a:r>
                  <a:rPr lang="ja-JP" altLang="en-US" dirty="0"/>
                  <a:t>とする</a:t>
                </a:r>
                <a:r>
                  <a:rPr lang="en-US" altLang="ja-JP" dirty="0"/>
                  <a:t>.</a:t>
                </a:r>
              </a:p>
            </p:txBody>
          </p:sp>
        </mc:Choice>
        <mc:Fallback xmlns="">
          <p:sp>
            <p:nvSpPr>
              <p:cNvPr id="3" name="コンテンツ プレースホルダー 2">
                <a:extLst>
                  <a:ext uri="{FF2B5EF4-FFF2-40B4-BE49-F238E27FC236}">
                    <a16:creationId xmlns:a16="http://schemas.microsoft.com/office/drawing/2014/main" id="{5E735E48-94CD-4A2A-A20A-285334F598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638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D75E2F-9F2C-4A74-BF1C-D820935B8B49}"/>
              </a:ext>
            </a:extLst>
          </p:cNvPr>
          <p:cNvSpPr>
            <a:spLocks noGrp="1"/>
          </p:cNvSpPr>
          <p:nvPr>
            <p:ph idx="1"/>
          </p:nvPr>
        </p:nvSpPr>
        <p:spPr>
          <a:xfrm>
            <a:off x="7187784" y="4669436"/>
            <a:ext cx="4166016" cy="1507527"/>
          </a:xfrm>
        </p:spPr>
        <p:txBody>
          <a:bodyPr>
            <a:normAutofit/>
          </a:bodyPr>
          <a:lstStyle/>
          <a:p>
            <a:pPr marL="0" indent="0">
              <a:buNone/>
            </a:pPr>
            <a:r>
              <a:rPr kumimoji="1" lang="ja-JP" altLang="en-US" sz="2400" dirty="0"/>
              <a:t>大きな数を小さくしておいたほうがオーバーフローしにくいの</a:t>
            </a:r>
            <a:r>
              <a:rPr lang="ja-JP" altLang="en-US" sz="2400" dirty="0"/>
              <a:t>で</a:t>
            </a:r>
            <a:r>
              <a:rPr kumimoji="1" lang="en-US" altLang="ja-JP" sz="2400" dirty="0"/>
              <a:t>,</a:t>
            </a:r>
            <a:r>
              <a:rPr kumimoji="1" lang="en-US" altLang="ja-JP" sz="2400" dirty="0" err="1"/>
              <a:t>a,b</a:t>
            </a:r>
            <a:r>
              <a:rPr kumimoji="1" lang="ja-JP" altLang="en-US" sz="2400"/>
              <a:t>のうち大きい</a:t>
            </a:r>
            <a:r>
              <a:rPr lang="ja-JP" altLang="en-US" sz="2400"/>
              <a:t>方</a:t>
            </a:r>
            <a:r>
              <a:rPr kumimoji="1" lang="ja-JP" altLang="en-US" sz="2400"/>
              <a:t>を</a:t>
            </a:r>
            <a:r>
              <a:rPr kumimoji="1" lang="en-US" altLang="ja-JP" sz="2400" dirty="0" err="1"/>
              <a:t>gcd</a:t>
            </a:r>
            <a:r>
              <a:rPr kumimoji="1" lang="ja-JP" altLang="en-US" sz="2400" dirty="0"/>
              <a:t>で割っておく</a:t>
            </a:r>
          </a:p>
        </p:txBody>
      </p:sp>
      <p:sp>
        <p:nvSpPr>
          <p:cNvPr id="4" name="正方形/長方形 3">
            <a:extLst>
              <a:ext uri="{FF2B5EF4-FFF2-40B4-BE49-F238E27FC236}">
                <a16:creationId xmlns:a16="http://schemas.microsoft.com/office/drawing/2014/main" id="{6D0B6537-F523-4B0E-8466-4BF2EA5B9E69}"/>
              </a:ext>
            </a:extLst>
          </p:cNvPr>
          <p:cNvSpPr/>
          <p:nvPr/>
        </p:nvSpPr>
        <p:spPr>
          <a:xfrm>
            <a:off x="2429655" y="2210971"/>
            <a:ext cx="7332689" cy="2062103"/>
          </a:xfrm>
          <a:prstGeom prst="rect">
            <a:avLst/>
          </a:prstGeom>
        </p:spPr>
        <p:txBody>
          <a:bodyPr wrap="square">
            <a:spAutoFit/>
          </a:bodyPr>
          <a:lstStyle/>
          <a:p>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lcm(</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b) {</a:t>
            </a:r>
          </a:p>
          <a:p>
            <a:pPr lvl="1"/>
            <a:r>
              <a:rPr lang="en-US" altLang="ja-JP" sz="3200" dirty="0">
                <a:solidFill>
                  <a:srgbClr val="0000FF"/>
                </a:solidFill>
                <a:latin typeface="Consolas" panose="020B0609020204030204" pitchFamily="49" charset="0"/>
              </a:rPr>
              <a:t>if</a:t>
            </a:r>
            <a:r>
              <a:rPr lang="en-US" altLang="ja-JP" sz="3200" dirty="0">
                <a:solidFill>
                  <a:srgbClr val="000000"/>
                </a:solidFill>
                <a:latin typeface="Consolas" panose="020B0609020204030204" pitchFamily="49" charset="0"/>
              </a:rPr>
              <a:t> (b &gt; a) swap(a, b);</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b * (a / </a:t>
            </a:r>
            <a:r>
              <a:rPr lang="en-US" altLang="ja-JP" sz="3200" dirty="0" err="1">
                <a:solidFill>
                  <a:srgbClr val="000000"/>
                </a:solidFill>
                <a:latin typeface="Consolas" panose="020B0609020204030204" pitchFamily="49" charset="0"/>
              </a:rPr>
              <a:t>gcd</a:t>
            </a:r>
            <a:r>
              <a:rPr lang="en-US" altLang="ja-JP" sz="3200" dirty="0">
                <a:solidFill>
                  <a:srgbClr val="000000"/>
                </a:solidFill>
                <a:latin typeface="Consolas" panose="020B0609020204030204" pitchFamily="49" charset="0"/>
              </a:rPr>
              <a:t>(a, b));</a:t>
            </a:r>
          </a:p>
          <a:p>
            <a:r>
              <a:rPr lang="en-US" altLang="ja-JP" sz="3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44659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BCD12-1DE9-4613-889E-B98A9B1194AC}"/>
              </a:ext>
            </a:extLst>
          </p:cNvPr>
          <p:cNvSpPr>
            <a:spLocks noGrp="1"/>
          </p:cNvSpPr>
          <p:nvPr>
            <p:ph type="title"/>
          </p:nvPr>
        </p:nvSpPr>
        <p:spPr/>
        <p:txBody>
          <a:bodyPr/>
          <a:lstStyle/>
          <a:p>
            <a:r>
              <a:rPr kumimoji="1" lang="ja-JP" altLang="en-US" dirty="0"/>
              <a:t>注意</a:t>
            </a:r>
          </a:p>
        </p:txBody>
      </p:sp>
      <p:sp>
        <p:nvSpPr>
          <p:cNvPr id="3" name="コンテンツ プレースホルダー 2">
            <a:extLst>
              <a:ext uri="{FF2B5EF4-FFF2-40B4-BE49-F238E27FC236}">
                <a16:creationId xmlns:a16="http://schemas.microsoft.com/office/drawing/2014/main" id="{7DA17F0B-EAE5-4132-A77C-7C16414AC21E}"/>
              </a:ext>
            </a:extLst>
          </p:cNvPr>
          <p:cNvSpPr>
            <a:spLocks noGrp="1"/>
          </p:cNvSpPr>
          <p:nvPr>
            <p:ph idx="1"/>
          </p:nvPr>
        </p:nvSpPr>
        <p:spPr/>
        <p:txBody>
          <a:bodyPr/>
          <a:lstStyle/>
          <a:p>
            <a:r>
              <a:rPr kumimoji="1" lang="ja-JP" altLang="en-US" dirty="0"/>
              <a:t>今回</a:t>
            </a:r>
            <a:r>
              <a:rPr lang="ja-JP" altLang="en-US" dirty="0"/>
              <a:t>載せた関数たちはすべて</a:t>
            </a:r>
            <a:r>
              <a:rPr lang="en-US" altLang="ja-JP" dirty="0">
                <a:solidFill>
                  <a:srgbClr val="0000FF"/>
                </a:solidFill>
                <a:latin typeface="Consolas" panose="020B0609020204030204" pitchFamily="49" charset="0"/>
                <a:cs typeface="Calibri" panose="020F0502020204030204" pitchFamily="34" charset="0"/>
              </a:rPr>
              <a:t>int</a:t>
            </a:r>
            <a:r>
              <a:rPr lang="ja-JP" altLang="en-US" dirty="0"/>
              <a:t>型の値を想定している</a:t>
            </a:r>
            <a:r>
              <a:rPr lang="en-US" altLang="ja-JP" dirty="0"/>
              <a:t>.</a:t>
            </a:r>
          </a:p>
          <a:p>
            <a:r>
              <a:rPr kumimoji="1" lang="ja-JP" altLang="en-US" dirty="0"/>
              <a:t>大きな値に対しては</a:t>
            </a:r>
            <a:r>
              <a:rPr kumimoji="1" lang="en-US" altLang="ja-JP" dirty="0">
                <a:solidFill>
                  <a:srgbClr val="0000FF"/>
                </a:solidFill>
                <a:latin typeface="Consolas" panose="020B0609020204030204" pitchFamily="49" charset="0"/>
              </a:rPr>
              <a:t>long </a:t>
            </a:r>
            <a:r>
              <a:rPr kumimoji="1" lang="en-US" altLang="ja-JP" dirty="0" err="1">
                <a:solidFill>
                  <a:srgbClr val="0000FF"/>
                </a:solidFill>
                <a:latin typeface="Consolas" panose="020B0609020204030204" pitchFamily="49" charset="0"/>
              </a:rPr>
              <a:t>long</a:t>
            </a:r>
            <a:r>
              <a:rPr lang="ja-JP" altLang="en-US" dirty="0"/>
              <a:t>にしましょう</a:t>
            </a:r>
            <a:endParaRPr kumimoji="1" lang="ja-JP" altLang="en-US" dirty="0"/>
          </a:p>
        </p:txBody>
      </p:sp>
    </p:spTree>
    <p:extLst>
      <p:ext uri="{BB962C8B-B14F-4D97-AF65-F5344CB8AC3E}">
        <p14:creationId xmlns:p14="http://schemas.microsoft.com/office/powerpoint/2010/main" val="2549279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DC66D0-4C44-4784-A5C0-4AE1D5659DE3}"/>
              </a:ext>
            </a:extLst>
          </p:cNvPr>
          <p:cNvSpPr>
            <a:spLocks noGrp="1"/>
          </p:cNvSpPr>
          <p:nvPr>
            <p:ph type="title"/>
          </p:nvPr>
        </p:nvSpPr>
        <p:spPr/>
        <p:txBody>
          <a:bodyPr/>
          <a:lstStyle/>
          <a:p>
            <a:r>
              <a:rPr kumimoji="1" lang="ja-JP" altLang="en-US" dirty="0"/>
              <a:t>おまけ</a:t>
            </a:r>
          </a:p>
        </p:txBody>
      </p:sp>
      <p:sp>
        <p:nvSpPr>
          <p:cNvPr id="3" name="コンテンツ プレースホルダー 2">
            <a:extLst>
              <a:ext uri="{FF2B5EF4-FFF2-40B4-BE49-F238E27FC236}">
                <a16:creationId xmlns:a16="http://schemas.microsoft.com/office/drawing/2014/main" id="{6ADA7310-B7A4-4EC9-B23A-5362190B5705}"/>
              </a:ext>
            </a:extLst>
          </p:cNvPr>
          <p:cNvSpPr>
            <a:spLocks noGrp="1"/>
          </p:cNvSpPr>
          <p:nvPr>
            <p:ph idx="1"/>
          </p:nvPr>
        </p:nvSpPr>
        <p:spPr/>
        <p:txBody>
          <a:bodyPr/>
          <a:lstStyle/>
          <a:p>
            <a:pPr marL="0" indent="0">
              <a:buNone/>
            </a:pPr>
            <a:r>
              <a:rPr kumimoji="1" lang="ja-JP" altLang="en-US" dirty="0"/>
              <a:t>蟻本</a:t>
            </a:r>
            <a:r>
              <a:rPr lang="ja-JP" altLang="en-US" dirty="0"/>
              <a:t>に載ってるけど</a:t>
            </a:r>
            <a:r>
              <a:rPr kumimoji="1" lang="ja-JP" altLang="en-US" dirty="0"/>
              <a:t>ここでは説明していない</a:t>
            </a:r>
            <a:r>
              <a:rPr kumimoji="1" lang="en-US" altLang="ja-JP" dirty="0"/>
              <a:t>:</a:t>
            </a:r>
          </a:p>
          <a:p>
            <a:r>
              <a:rPr kumimoji="1" lang="ja-JP" altLang="en-US" dirty="0"/>
              <a:t>区間篩</a:t>
            </a:r>
            <a:r>
              <a:rPr kumimoji="1" lang="en-US" altLang="ja-JP" dirty="0"/>
              <a:t>:</a:t>
            </a:r>
            <a:br>
              <a:rPr kumimoji="1" lang="en-US" altLang="ja-JP" dirty="0"/>
            </a:br>
            <a:r>
              <a:rPr lang="ja-JP" altLang="en-US" dirty="0"/>
              <a:t>任意区間の素数表を作成する</a:t>
            </a:r>
            <a:endParaRPr kumimoji="1" lang="en-US" altLang="ja-JP" dirty="0"/>
          </a:p>
          <a:p>
            <a:r>
              <a:rPr kumimoji="1" lang="ja-JP" altLang="en-US" dirty="0"/>
              <a:t>拡張ユークリッドの互除法</a:t>
            </a:r>
            <a:r>
              <a:rPr kumimoji="1" lang="en-US" altLang="ja-JP" dirty="0"/>
              <a:t>: </a:t>
            </a:r>
            <a:br>
              <a:rPr kumimoji="1" lang="en-US" altLang="ja-JP" dirty="0"/>
            </a:br>
            <a:r>
              <a:rPr kumimoji="1" lang="en-US" altLang="ja-JP" dirty="0"/>
              <a:t>ax + by = </a:t>
            </a:r>
            <a:r>
              <a:rPr kumimoji="1" lang="en-US" altLang="ja-JP" dirty="0" err="1"/>
              <a:t>gcd</a:t>
            </a:r>
            <a:r>
              <a:rPr kumimoji="1" lang="en-US" altLang="ja-JP" dirty="0"/>
              <a:t>(a, b)</a:t>
            </a:r>
            <a:r>
              <a:rPr kumimoji="1" lang="ja-JP" altLang="en-US" dirty="0"/>
              <a:t>の整数解を求める</a:t>
            </a:r>
            <a:endParaRPr kumimoji="1" lang="en-US" altLang="ja-JP" dirty="0"/>
          </a:p>
          <a:p>
            <a:pPr marL="0" indent="0">
              <a:buNone/>
            </a:pPr>
            <a:r>
              <a:rPr lang="ja-JP" altLang="en-US" dirty="0"/>
              <a:t>蟻本には載ってない</a:t>
            </a:r>
            <a:r>
              <a:rPr lang="en-US" altLang="ja-JP" dirty="0"/>
              <a:t>:</a:t>
            </a:r>
          </a:p>
          <a:p>
            <a:r>
              <a:rPr kumimoji="1" lang="ja-JP" altLang="en-US" dirty="0"/>
              <a:t>高速な素因数分解</a:t>
            </a:r>
            <a:r>
              <a:rPr kumimoji="1" lang="en-US" altLang="ja-JP" dirty="0"/>
              <a:t>(</a:t>
            </a:r>
            <a:r>
              <a:rPr kumimoji="1" lang="en-US" altLang="ja-JP" dirty="0" err="1"/>
              <a:t>osa</a:t>
            </a:r>
            <a:r>
              <a:rPr lang="en-US" altLang="ja-JP" dirty="0" err="1"/>
              <a:t>_k</a:t>
            </a:r>
            <a:r>
              <a:rPr lang="ja-JP" altLang="en-US" dirty="0"/>
              <a:t>法</a:t>
            </a:r>
            <a:r>
              <a:rPr lang="en-US" altLang="ja-JP" dirty="0"/>
              <a:t>)</a:t>
            </a:r>
            <a:endParaRPr kumimoji="1" lang="en-US" altLang="ja-JP" dirty="0"/>
          </a:p>
          <a:p>
            <a:pPr marL="0" indent="0">
              <a:buNone/>
            </a:pPr>
            <a:r>
              <a:rPr lang="ja-JP" altLang="en-US" dirty="0"/>
              <a:t>気になる人はググってください</a:t>
            </a:r>
            <a:endParaRPr kumimoji="1" lang="en-US" altLang="ja-JP" dirty="0"/>
          </a:p>
        </p:txBody>
      </p:sp>
    </p:spTree>
    <p:extLst>
      <p:ext uri="{BB962C8B-B14F-4D97-AF65-F5344CB8AC3E}">
        <p14:creationId xmlns:p14="http://schemas.microsoft.com/office/powerpoint/2010/main" val="3775142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F8761-FF45-4AE2-8B05-16901D30A6BD}"/>
              </a:ext>
            </a:extLst>
          </p:cNvPr>
          <p:cNvSpPr>
            <a:spLocks noGrp="1"/>
          </p:cNvSpPr>
          <p:nvPr>
            <p:ph type="title"/>
          </p:nvPr>
        </p:nvSpPr>
        <p:spPr/>
        <p:txBody>
          <a:bodyPr/>
          <a:lstStyle/>
          <a:p>
            <a:r>
              <a:rPr kumimoji="1" lang="ja-JP" altLang="en-US" dirty="0"/>
              <a:t>ライブラリとして</a:t>
            </a:r>
          </a:p>
        </p:txBody>
      </p:sp>
      <p:sp>
        <p:nvSpPr>
          <p:cNvPr id="3" name="コンテンツ プレースホルダー 2">
            <a:extLst>
              <a:ext uri="{FF2B5EF4-FFF2-40B4-BE49-F238E27FC236}">
                <a16:creationId xmlns:a16="http://schemas.microsoft.com/office/drawing/2014/main" id="{6184501B-62EA-4266-A3C3-5A506D48B27B}"/>
              </a:ext>
            </a:extLst>
          </p:cNvPr>
          <p:cNvSpPr>
            <a:spLocks noGrp="1"/>
          </p:cNvSpPr>
          <p:nvPr>
            <p:ph idx="1"/>
          </p:nvPr>
        </p:nvSpPr>
        <p:spPr/>
        <p:txBody>
          <a:bodyPr/>
          <a:lstStyle/>
          <a:p>
            <a:r>
              <a:rPr kumimoji="1" lang="ja-JP" altLang="en-US" dirty="0"/>
              <a:t>今までに挙げたアルゴリズムはどれも単純なので</a:t>
            </a:r>
            <a:r>
              <a:rPr kumimoji="1" lang="en-US" altLang="ja-JP" dirty="0"/>
              <a:t>,</a:t>
            </a:r>
            <a:br>
              <a:rPr lang="en-US" altLang="ja-JP" dirty="0"/>
            </a:br>
            <a:r>
              <a:rPr lang="ja-JP" altLang="en-US" dirty="0"/>
              <a:t>そら</a:t>
            </a:r>
            <a:r>
              <a:rPr lang="ja-JP" altLang="en-US" dirty="0" err="1"/>
              <a:t>で</a:t>
            </a:r>
            <a:r>
              <a:rPr lang="ja-JP" altLang="en-US" dirty="0"/>
              <a:t>書けても良い</a:t>
            </a:r>
            <a:endParaRPr lang="en-US" altLang="ja-JP" dirty="0"/>
          </a:p>
          <a:p>
            <a:r>
              <a:rPr kumimoji="1" lang="ja-JP" altLang="en-US" dirty="0"/>
              <a:t>でも時間短縮のために</a:t>
            </a:r>
            <a:r>
              <a:rPr kumimoji="1" lang="ja-JP" altLang="en-US" b="1" dirty="0"/>
              <a:t>ライブラリとして持っておくべき</a:t>
            </a:r>
            <a:endParaRPr kumimoji="1" lang="en-US" altLang="ja-JP" b="1" dirty="0"/>
          </a:p>
          <a:p>
            <a:pPr>
              <a:buFont typeface="Wingdings" panose="05000000000000000000" pitchFamily="2" charset="2"/>
              <a:buChar char="Ø"/>
            </a:pPr>
            <a:r>
              <a:rPr lang="ja-JP" altLang="en-US" dirty="0"/>
              <a:t>ここでのライブラリとは</a:t>
            </a:r>
            <a:r>
              <a:rPr lang="en-US" altLang="ja-JP" dirty="0"/>
              <a:t>,</a:t>
            </a:r>
            <a:br>
              <a:rPr lang="en-US" altLang="ja-JP" dirty="0"/>
            </a:br>
            <a:r>
              <a:rPr lang="ja-JP" altLang="en-US" dirty="0"/>
              <a:t>「</a:t>
            </a:r>
            <a:r>
              <a:rPr lang="ja-JP" altLang="en-US" b="1" dirty="0"/>
              <a:t>必要な時にソースを参照してコピペできる状態</a:t>
            </a:r>
            <a:r>
              <a:rPr lang="ja-JP" altLang="en-US" dirty="0"/>
              <a:t>」のこと</a:t>
            </a:r>
            <a:r>
              <a:rPr lang="en-US" altLang="ja-JP" dirty="0"/>
              <a:t>.</a:t>
            </a:r>
          </a:p>
          <a:p>
            <a:pPr>
              <a:buFont typeface="Wingdings" panose="05000000000000000000" pitchFamily="2" charset="2"/>
              <a:buChar char="Ø"/>
            </a:pPr>
            <a:r>
              <a:rPr kumimoji="1" lang="en-US" altLang="ja-JP" dirty="0"/>
              <a:t>ICPC</a:t>
            </a:r>
            <a:r>
              <a:rPr lang="ja-JP" altLang="en-US" dirty="0"/>
              <a:t>予選では紙媒体以外禁止なので印刷する</a:t>
            </a:r>
            <a:endParaRPr kumimoji="1" lang="en-US" altLang="ja-JP" dirty="0"/>
          </a:p>
          <a:p>
            <a:r>
              <a:rPr kumimoji="1" lang="en-US" altLang="ja-JP" dirty="0"/>
              <a:t>prime.cpp</a:t>
            </a:r>
            <a:r>
              <a:rPr kumimoji="1" lang="ja-JP" altLang="en-US" dirty="0"/>
              <a:t>と</a:t>
            </a:r>
            <a:r>
              <a:rPr lang="en-US" altLang="ja-JP" dirty="0"/>
              <a:t>gcd_lcm.cpp</a:t>
            </a:r>
            <a:r>
              <a:rPr lang="ja-JP" altLang="en-US" dirty="0"/>
              <a:t>を</a:t>
            </a:r>
            <a:r>
              <a:rPr lang="en-US" altLang="ja-JP" dirty="0" err="1"/>
              <a:t>DropBox</a:t>
            </a:r>
            <a:r>
              <a:rPr lang="ja-JP" altLang="en-US" dirty="0"/>
              <a:t>にあげておくので各自持っておきましょう</a:t>
            </a:r>
            <a:br>
              <a:rPr lang="en-US" altLang="ja-JP" dirty="0"/>
            </a:br>
            <a:r>
              <a:rPr lang="en-US" altLang="ja-JP" dirty="0"/>
              <a:t>(</a:t>
            </a:r>
            <a:r>
              <a:rPr lang="ja-JP" altLang="en-US" dirty="0"/>
              <a:t>あるいは自分でライブラリを作ってください</a:t>
            </a:r>
            <a:r>
              <a:rPr lang="en-US" altLang="ja-JP" dirty="0"/>
              <a:t>)</a:t>
            </a:r>
            <a:endParaRPr kumimoji="1" lang="ja-JP" altLang="en-US" dirty="0"/>
          </a:p>
        </p:txBody>
      </p:sp>
    </p:spTree>
    <p:extLst>
      <p:ext uri="{BB962C8B-B14F-4D97-AF65-F5344CB8AC3E}">
        <p14:creationId xmlns:p14="http://schemas.microsoft.com/office/powerpoint/2010/main" val="166416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6F5C7-9D76-4841-B488-C8D38683AC50}"/>
              </a:ext>
            </a:extLst>
          </p:cNvPr>
          <p:cNvSpPr>
            <a:spLocks noGrp="1"/>
          </p:cNvSpPr>
          <p:nvPr>
            <p:ph type="title"/>
          </p:nvPr>
        </p:nvSpPr>
        <p:spPr/>
        <p:txBody>
          <a:bodyPr/>
          <a:lstStyle/>
          <a:p>
            <a:r>
              <a:rPr lang="ja-JP" altLang="en-US" dirty="0"/>
              <a:t>関連問題の紹介</a:t>
            </a:r>
            <a:endParaRPr kumimoji="1" lang="ja-JP" altLang="en-US" dirty="0"/>
          </a:p>
        </p:txBody>
      </p:sp>
      <p:sp>
        <p:nvSpPr>
          <p:cNvPr id="3" name="コンテンツ プレースホルダー 2">
            <a:extLst>
              <a:ext uri="{FF2B5EF4-FFF2-40B4-BE49-F238E27FC236}">
                <a16:creationId xmlns:a16="http://schemas.microsoft.com/office/drawing/2014/main" id="{B4376B70-688C-4EB7-B546-EA9E8E368E2A}"/>
              </a:ext>
            </a:extLst>
          </p:cNvPr>
          <p:cNvSpPr>
            <a:spLocks noGrp="1"/>
          </p:cNvSpPr>
          <p:nvPr>
            <p:ph idx="1"/>
          </p:nvPr>
        </p:nvSpPr>
        <p:spPr/>
        <p:txBody>
          <a:bodyPr/>
          <a:lstStyle/>
          <a:p>
            <a:r>
              <a:rPr kumimoji="1" lang="en-US" altLang="ja-JP" dirty="0"/>
              <a:t>ABC112 D Partition: </a:t>
            </a:r>
            <a:r>
              <a:rPr kumimoji="1" lang="ja-JP" altLang="en-US" dirty="0"/>
              <a:t>第</a:t>
            </a:r>
            <a:r>
              <a:rPr kumimoji="1" lang="en-US" altLang="ja-JP" dirty="0"/>
              <a:t>2</a:t>
            </a:r>
            <a:r>
              <a:rPr kumimoji="1" lang="ja-JP" altLang="en-US" dirty="0"/>
              <a:t>回演習でやったやつ</a:t>
            </a:r>
            <a:br>
              <a:rPr kumimoji="1" lang="en-US" altLang="ja-JP" dirty="0"/>
            </a:br>
            <a:r>
              <a:rPr kumimoji="1" lang="ja-JP" altLang="en-US" dirty="0"/>
              <a:t>約数列挙の考え方を利用して解く</a:t>
            </a:r>
            <a:endParaRPr kumimoji="1" lang="en-US" altLang="ja-JP" dirty="0"/>
          </a:p>
          <a:p>
            <a:r>
              <a:rPr lang="en-US" altLang="ja-JP" dirty="0"/>
              <a:t>AGC028 A Two </a:t>
            </a:r>
            <a:r>
              <a:rPr lang="en-US" altLang="ja-JP" dirty="0" err="1"/>
              <a:t>Abbriviations</a:t>
            </a:r>
            <a:r>
              <a:rPr lang="en-US" altLang="ja-JP" dirty="0"/>
              <a:t>:</a:t>
            </a:r>
            <a:br>
              <a:rPr lang="en-US" altLang="ja-JP" dirty="0"/>
            </a:br>
            <a:r>
              <a:rPr lang="ja-JP" altLang="en-US" dirty="0"/>
              <a:t>ごちゃごちゃ考えてると約数・倍数がらみの問題に帰着する</a:t>
            </a:r>
            <a:endParaRPr lang="en-US" altLang="ja-JP" dirty="0"/>
          </a:p>
          <a:p>
            <a:r>
              <a:rPr lang="en-US" altLang="ja-JP" dirty="0"/>
              <a:t>ABC096 D Five, Five, Everywhere:</a:t>
            </a:r>
            <a:br>
              <a:rPr lang="en-US" altLang="ja-JP" dirty="0"/>
            </a:br>
            <a:r>
              <a:rPr lang="ja-JP" altLang="en-US" dirty="0"/>
              <a:t>素数列挙するが本命はそこじゃない</a:t>
            </a:r>
            <a:r>
              <a:rPr lang="en-US" altLang="ja-JP" dirty="0"/>
              <a:t>.</a:t>
            </a:r>
            <a:r>
              <a:rPr lang="ja-JP" altLang="en-US" dirty="0"/>
              <a:t>分かると面白い</a:t>
            </a:r>
            <a:r>
              <a:rPr lang="en-US" altLang="ja-JP" dirty="0"/>
              <a:t>.</a:t>
            </a:r>
          </a:p>
        </p:txBody>
      </p:sp>
    </p:spTree>
    <p:extLst>
      <p:ext uri="{BB962C8B-B14F-4D97-AF65-F5344CB8AC3E}">
        <p14:creationId xmlns:p14="http://schemas.microsoft.com/office/powerpoint/2010/main" val="207556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F3126-0254-4059-A8C7-516FFD4A4562}"/>
              </a:ext>
            </a:extLst>
          </p:cNvPr>
          <p:cNvSpPr>
            <a:spLocks noGrp="1"/>
          </p:cNvSpPr>
          <p:nvPr>
            <p:ph type="title"/>
          </p:nvPr>
        </p:nvSpPr>
        <p:spPr/>
        <p:txBody>
          <a:bodyPr/>
          <a:lstStyle/>
          <a:p>
            <a:r>
              <a:rPr kumimoji="1" lang="ja-JP" altLang="en-US" dirty="0"/>
              <a:t>素数</a:t>
            </a:r>
          </a:p>
        </p:txBody>
      </p:sp>
      <p:sp>
        <p:nvSpPr>
          <p:cNvPr id="3" name="テキスト プレースホルダー 2">
            <a:extLst>
              <a:ext uri="{FF2B5EF4-FFF2-40B4-BE49-F238E27FC236}">
                <a16:creationId xmlns:a16="http://schemas.microsoft.com/office/drawing/2014/main" id="{5C0EF959-881D-4342-8AC7-E2289DE4CB94}"/>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475717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4F745-E704-4C10-B103-A4670601A7E6}"/>
              </a:ext>
            </a:extLst>
          </p:cNvPr>
          <p:cNvSpPr>
            <a:spLocks noGrp="1"/>
          </p:cNvSpPr>
          <p:nvPr>
            <p:ph type="title"/>
          </p:nvPr>
        </p:nvSpPr>
        <p:spPr/>
        <p:txBody>
          <a:bodyPr/>
          <a:lstStyle/>
          <a:p>
            <a:r>
              <a:rPr kumimoji="1" lang="ja-JP" altLang="en-US" dirty="0"/>
              <a:t>演習</a:t>
            </a:r>
          </a:p>
        </p:txBody>
      </p:sp>
      <p:sp>
        <p:nvSpPr>
          <p:cNvPr id="3" name="コンテンツ プレースホルダー 2">
            <a:extLst>
              <a:ext uri="{FF2B5EF4-FFF2-40B4-BE49-F238E27FC236}">
                <a16:creationId xmlns:a16="http://schemas.microsoft.com/office/drawing/2014/main" id="{4B5ED2F3-F67F-4416-B26F-3FDA172C6FC4}"/>
              </a:ext>
            </a:extLst>
          </p:cNvPr>
          <p:cNvSpPr>
            <a:spLocks noGrp="1"/>
          </p:cNvSpPr>
          <p:nvPr>
            <p:ph idx="1"/>
          </p:nvPr>
        </p:nvSpPr>
        <p:spPr/>
        <p:txBody>
          <a:bodyPr/>
          <a:lstStyle/>
          <a:p>
            <a:pPr marL="0" indent="0">
              <a:buNone/>
            </a:pPr>
            <a:r>
              <a:rPr kumimoji="1" lang="ja-JP" altLang="en-US" dirty="0"/>
              <a:t>ライブラリを貼って解いてもよいです</a:t>
            </a:r>
            <a:endParaRPr kumimoji="1" lang="en-US" altLang="ja-JP" dirty="0"/>
          </a:p>
          <a:p>
            <a:r>
              <a:rPr kumimoji="1" lang="ja-JP" altLang="en-US" dirty="0"/>
              <a:t>天下一プログラマーコンテスト</a:t>
            </a:r>
            <a:r>
              <a:rPr kumimoji="1" lang="en-US" altLang="ja-JP" dirty="0"/>
              <a:t>2012 </a:t>
            </a:r>
            <a:r>
              <a:rPr kumimoji="1" lang="ja-JP" altLang="en-US" dirty="0"/>
              <a:t>予選</a:t>
            </a:r>
            <a:r>
              <a:rPr kumimoji="1" lang="en-US" altLang="ja-JP" dirty="0"/>
              <a:t>C A</a:t>
            </a:r>
            <a:r>
              <a:rPr kumimoji="1" lang="ja-JP" altLang="en-US"/>
              <a:t>問題</a:t>
            </a:r>
            <a:endParaRPr kumimoji="1" lang="en-US" altLang="ja-JP" dirty="0"/>
          </a:p>
          <a:p>
            <a:r>
              <a:rPr kumimoji="1" lang="en-US" altLang="ja-JP" dirty="0"/>
              <a:t>AOJ0583 (Volume5) 『Common Divisors』</a:t>
            </a:r>
          </a:p>
          <a:p>
            <a:r>
              <a:rPr kumimoji="1" lang="en-US" altLang="ja-JP" dirty="0"/>
              <a:t>ABC070 C</a:t>
            </a:r>
            <a:endParaRPr kumimoji="1" lang="ja-JP" altLang="en-US" dirty="0"/>
          </a:p>
        </p:txBody>
      </p:sp>
    </p:spTree>
    <p:extLst>
      <p:ext uri="{BB962C8B-B14F-4D97-AF65-F5344CB8AC3E}">
        <p14:creationId xmlns:p14="http://schemas.microsoft.com/office/powerpoint/2010/main" val="57660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7549D-79FD-46BA-8489-BC25C5618355}"/>
              </a:ext>
            </a:extLst>
          </p:cNvPr>
          <p:cNvSpPr>
            <a:spLocks noGrp="1"/>
          </p:cNvSpPr>
          <p:nvPr>
            <p:ph type="title"/>
          </p:nvPr>
        </p:nvSpPr>
        <p:spPr/>
        <p:txBody>
          <a:bodyPr/>
          <a:lstStyle/>
          <a:p>
            <a:r>
              <a:rPr kumimoji="1" lang="ja-JP" altLang="en-US" dirty="0"/>
              <a:t>素数</a:t>
            </a:r>
          </a:p>
        </p:txBody>
      </p:sp>
      <p:sp>
        <p:nvSpPr>
          <p:cNvPr id="3" name="コンテンツ プレースホルダー 2">
            <a:extLst>
              <a:ext uri="{FF2B5EF4-FFF2-40B4-BE49-F238E27FC236}">
                <a16:creationId xmlns:a16="http://schemas.microsoft.com/office/drawing/2014/main" id="{27D8B564-B80F-4A4D-BFDD-4BD588C2D011}"/>
              </a:ext>
            </a:extLst>
          </p:cNvPr>
          <p:cNvSpPr>
            <a:spLocks noGrp="1"/>
          </p:cNvSpPr>
          <p:nvPr>
            <p:ph idx="1"/>
          </p:nvPr>
        </p:nvSpPr>
        <p:spPr/>
        <p:txBody>
          <a:bodyPr/>
          <a:lstStyle/>
          <a:p>
            <a:r>
              <a:rPr kumimoji="1" lang="ja-JP" altLang="en-US" dirty="0"/>
              <a:t>試し割りする</a:t>
            </a:r>
            <a:r>
              <a:rPr kumimoji="1" lang="en-US" altLang="ja-JP" dirty="0"/>
              <a:t>: </a:t>
            </a:r>
            <a:r>
              <a:rPr kumimoji="1" lang="ja-JP" altLang="en-US" dirty="0"/>
              <a:t>素数判定</a:t>
            </a:r>
            <a:endParaRPr kumimoji="1" lang="en-US" altLang="ja-JP" dirty="0"/>
          </a:p>
          <a:p>
            <a:r>
              <a:rPr kumimoji="1" lang="ja-JP" altLang="en-US" dirty="0"/>
              <a:t>エラトステネスの篩</a:t>
            </a:r>
            <a:r>
              <a:rPr kumimoji="1" lang="en-US" altLang="ja-JP" dirty="0"/>
              <a:t>: </a:t>
            </a:r>
            <a:r>
              <a:rPr kumimoji="1" lang="ja-JP" altLang="en-US" dirty="0"/>
              <a:t>素数判定 </a:t>
            </a:r>
            <a:r>
              <a:rPr kumimoji="1" lang="en-US" altLang="ja-JP" dirty="0"/>
              <a:t>&amp; </a:t>
            </a:r>
            <a:r>
              <a:rPr kumimoji="1" lang="ja-JP" altLang="en-US" dirty="0"/>
              <a:t>素数列挙</a:t>
            </a:r>
            <a:endParaRPr kumimoji="1" lang="en-US" altLang="ja-JP" dirty="0"/>
          </a:p>
          <a:p>
            <a:endParaRPr lang="en-US" altLang="ja-JP" dirty="0"/>
          </a:p>
          <a:p>
            <a:endParaRPr kumimoji="1" lang="en-US" altLang="ja-JP" dirty="0"/>
          </a:p>
          <a:p>
            <a:pPr marL="0" indent="0">
              <a:buNone/>
            </a:pPr>
            <a:endParaRPr kumimoji="1" lang="en-US" altLang="ja-JP" dirty="0"/>
          </a:p>
          <a:p>
            <a:r>
              <a:rPr lang="ja-JP" altLang="en-US" dirty="0"/>
              <a:t>フェルマーテスト</a:t>
            </a:r>
            <a:r>
              <a:rPr lang="en-US" altLang="ja-JP" dirty="0"/>
              <a:t>: </a:t>
            </a:r>
            <a:r>
              <a:rPr kumimoji="1" lang="ja-JP" altLang="en-US" dirty="0"/>
              <a:t>確率的に素数判定</a:t>
            </a:r>
            <a:r>
              <a:rPr lang="en-US" altLang="ja-JP" dirty="0"/>
              <a:t>(</a:t>
            </a:r>
            <a:r>
              <a:rPr lang="ja-JP" altLang="en-US" dirty="0"/>
              <a:t>ここでは扱いません</a:t>
            </a:r>
            <a:r>
              <a:rPr lang="en-US" altLang="ja-JP" dirty="0"/>
              <a:t>)</a:t>
            </a:r>
            <a:endParaRPr kumimoji="1" lang="en-US" altLang="ja-JP" dirty="0"/>
          </a:p>
        </p:txBody>
      </p:sp>
    </p:spTree>
    <p:extLst>
      <p:ext uri="{BB962C8B-B14F-4D97-AF65-F5344CB8AC3E}">
        <p14:creationId xmlns:p14="http://schemas.microsoft.com/office/powerpoint/2010/main" val="1228151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CCFED0-FE77-4D20-9978-F6655B9C23A1}"/>
              </a:ext>
            </a:extLst>
          </p:cNvPr>
          <p:cNvSpPr>
            <a:spLocks noGrp="1"/>
          </p:cNvSpPr>
          <p:nvPr>
            <p:ph type="title"/>
          </p:nvPr>
        </p:nvSpPr>
        <p:spPr/>
        <p:txBody>
          <a:bodyPr/>
          <a:lstStyle/>
          <a:p>
            <a:r>
              <a:rPr kumimoji="1" lang="ja-JP" altLang="en-US" dirty="0"/>
              <a:t>試し割り</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FDC5E41-7013-4388-8A0C-0403355BDA94}"/>
                  </a:ext>
                </a:extLst>
              </p:cNvPr>
              <p:cNvSpPr>
                <a:spLocks noGrp="1"/>
              </p:cNvSpPr>
              <p:nvPr>
                <p:ph idx="1"/>
              </p:nvPr>
            </p:nvSpPr>
            <p:spPr/>
            <p:txBody>
              <a:bodyPr/>
              <a:lstStyle/>
              <a:p>
                <a:r>
                  <a:rPr kumimoji="1" lang="en-US" altLang="ja-JP" b="0" dirty="0"/>
                  <a:t>n</a:t>
                </a:r>
                <a:r>
                  <a:rPr kumimoji="1" lang="ja-JP" altLang="en-US" b="0" dirty="0"/>
                  <a:t>が</a:t>
                </a:r>
                <a14:m>
                  <m:oMath xmlns:m="http://schemas.openxmlformats.org/officeDocument/2006/math">
                    <m:r>
                      <a:rPr lang="ja-JP" altLang="en-US" i="1">
                        <a:latin typeface="Cambria Math" panose="02040503050406030204" pitchFamily="18" charset="0"/>
                      </a:rPr>
                      <m:t>素数</m:t>
                    </m:r>
                    <m:r>
                      <a:rPr lang="ja-JP" altLang="en-US" i="1" smtClean="0">
                        <a:latin typeface="Cambria Math" panose="02040503050406030204" pitchFamily="18" charset="0"/>
                      </a:rPr>
                      <m:t>であるか</m:t>
                    </m:r>
                    <m:r>
                      <a:rPr lang="ja-JP" altLang="en-US" i="1">
                        <a:latin typeface="Cambria Math" panose="02040503050406030204" pitchFamily="18" charset="0"/>
                      </a:rPr>
                      <m:t>どうかの</m:t>
                    </m:r>
                    <m:r>
                      <a:rPr lang="ja-JP" altLang="en-US" i="1" smtClean="0">
                        <a:latin typeface="Cambria Math" panose="02040503050406030204" pitchFamily="18" charset="0"/>
                      </a:rPr>
                      <m:t>判定</m:t>
                    </m:r>
                    <m:r>
                      <a:rPr lang="en-US" altLang="ja-JP" b="0" i="1" smtClean="0">
                        <a:latin typeface="Cambria Math" panose="02040503050406030204" pitchFamily="18" charset="0"/>
                      </a:rPr>
                      <m:t>:</m:t>
                    </m:r>
                  </m:oMath>
                </a14:m>
                <a:br>
                  <a:rPr lang="en-US" altLang="ja-JP" b="0" i="1" dirty="0">
                    <a:latin typeface="Cambria Math" panose="02040503050406030204" pitchFamily="18" charset="0"/>
                  </a:rPr>
                </a:br>
                <a14:m>
                  <m:oMath xmlns:m="http://schemas.openxmlformats.org/officeDocument/2006/math">
                    <m:r>
                      <a:rPr kumimoji="1" lang="en-US" altLang="ja-JP" b="1" i="1" smtClean="0">
                        <a:latin typeface="Cambria Math" panose="02040503050406030204" pitchFamily="18" charset="0"/>
                      </a:rPr>
                      <m:t>𝟐</m:t>
                    </m:r>
                    <m:r>
                      <a:rPr kumimoji="1" lang="en-US" altLang="ja-JP" b="1" i="1" smtClean="0">
                        <a:latin typeface="Cambria Math" panose="02040503050406030204" pitchFamily="18" charset="0"/>
                      </a:rPr>
                      <m:t>~</m:t>
                    </m:r>
                    <m:rad>
                      <m:radPr>
                        <m:degHide m:val="on"/>
                        <m:ctrlPr>
                          <a:rPr kumimoji="1" lang="en-US" altLang="ja-JP" b="1" i="1" smtClean="0">
                            <a:latin typeface="Cambria Math" panose="02040503050406030204" pitchFamily="18" charset="0"/>
                          </a:rPr>
                        </m:ctrlPr>
                      </m:radPr>
                      <m:deg/>
                      <m:e>
                        <m:r>
                          <a:rPr kumimoji="1" lang="en-US" altLang="ja-JP" b="1" i="1" smtClean="0">
                            <a:latin typeface="Cambria Math" panose="02040503050406030204" pitchFamily="18" charset="0"/>
                          </a:rPr>
                          <m:t>𝒏</m:t>
                        </m:r>
                      </m:e>
                    </m:rad>
                    <m:r>
                      <a:rPr lang="ja-JP" altLang="en-US" b="1" i="1">
                        <a:latin typeface="Cambria Math" panose="02040503050406030204" pitchFamily="18" charset="0"/>
                      </a:rPr>
                      <m:t>の</m:t>
                    </m:r>
                  </m:oMath>
                </a14:m>
                <a:r>
                  <a:rPr kumimoji="1" lang="ja-JP" altLang="en-US" b="1" dirty="0"/>
                  <a:t>整数で割りきれなかったら素数</a:t>
                </a:r>
                <a:br>
                  <a:rPr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FDC5E41-7013-4388-8A0C-0403355BDA9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8480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812F3D5-7237-4B86-9D71-BB2F812EEB84}"/>
                  </a:ext>
                </a:extLst>
              </p:cNvPr>
              <p:cNvSpPr>
                <a:spLocks noGrp="1"/>
              </p:cNvSpPr>
              <p:nvPr>
                <p:ph idx="1"/>
              </p:nvPr>
            </p:nvSpPr>
            <p:spPr>
              <a:xfrm>
                <a:off x="838200" y="944380"/>
                <a:ext cx="10515600" cy="5232583"/>
              </a:xfrm>
            </p:spPr>
            <p:txBody>
              <a:bodyPr>
                <a:normAutofit/>
              </a:bodyPr>
              <a:lstStyle/>
              <a:p>
                <a:r>
                  <a:rPr lang="ja-JP" altLang="en-US" dirty="0"/>
                  <a:t>直感的な理解</a:t>
                </a:r>
                <a:r>
                  <a:rPr lang="en-US" altLang="ja-JP" dirty="0"/>
                  <a:t>:</a:t>
                </a:r>
                <a:br>
                  <a:rPr lang="en-US" altLang="ja-JP" dirty="0"/>
                </a:br>
                <a:r>
                  <a:rPr lang="en-US" altLang="ja-JP" dirty="0" err="1"/>
                  <a:t>i</a:t>
                </a:r>
                <a:r>
                  <a:rPr lang="ja-JP" altLang="en-US" dirty="0"/>
                  <a:t>が</a:t>
                </a:r>
                <a:r>
                  <a:rPr lang="en-US" altLang="ja-JP" dirty="0"/>
                  <a:t>n</a:t>
                </a:r>
                <a:r>
                  <a:rPr lang="ja-JP" altLang="en-US" dirty="0"/>
                  <a:t>の約数 → </a:t>
                </a:r>
                <a:r>
                  <a:rPr lang="en-US" altLang="ja-JP" dirty="0"/>
                  <a:t>n</a:t>
                </a:r>
                <a:r>
                  <a:rPr lang="ja-JP" altLang="en-US" dirty="0"/>
                  <a:t> </a:t>
                </a:r>
                <a:r>
                  <a:rPr lang="en-US" altLang="ja-JP" dirty="0"/>
                  <a:t>/ </a:t>
                </a:r>
                <a:r>
                  <a:rPr lang="en-US" altLang="ja-JP" dirty="0" err="1"/>
                  <a:t>i</a:t>
                </a:r>
                <a:r>
                  <a:rPr lang="ja-JP" altLang="en-US" dirty="0"/>
                  <a:t>も約数</a:t>
                </a:r>
                <a:r>
                  <a:rPr lang="en-US" altLang="ja-JP" dirty="0"/>
                  <a:t>. (</a:t>
                </a:r>
                <a:r>
                  <a:rPr lang="en-US" altLang="ja-JP" dirty="0" err="1"/>
                  <a:t>i</a:t>
                </a:r>
                <a:r>
                  <a:rPr lang="en-US" altLang="ja-JP" dirty="0"/>
                  <a:t>, n / </a:t>
                </a:r>
                <a:r>
                  <a:rPr lang="en-US" altLang="ja-JP" dirty="0" err="1"/>
                  <a:t>i</a:t>
                </a:r>
                <a:r>
                  <a:rPr lang="en-US" altLang="ja-JP" dirty="0"/>
                  <a:t>)</a:t>
                </a:r>
                <a:r>
                  <a:rPr lang="ja-JP" altLang="en-US" dirty="0"/>
                  <a:t>のペアが作れる</a:t>
                </a:r>
                <a:br>
                  <a:rPr lang="en-US" altLang="ja-JP" dirty="0"/>
                </a:br>
                <a14:m>
                  <m:oMath xmlns:m="http://schemas.openxmlformats.org/officeDocument/2006/math">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𝑛</m:t>
                        </m:r>
                      </m:e>
                    </m:rad>
                  </m:oMath>
                </a14:m>
                <a:r>
                  <a:rPr lang="ja-JP" altLang="en-US" dirty="0"/>
                  <a:t>を境に対称的になる</a:t>
                </a:r>
                <a:br>
                  <a:rPr lang="en-US" altLang="ja-JP" dirty="0"/>
                </a:br>
                <a:r>
                  <a:rPr lang="en-US" altLang="ja-JP" dirty="0"/>
                  <a:t>ex) 12: (1, 12), (2, 6), (3, 4) </a:t>
                </a:r>
                <a:r>
                  <a:rPr lang="ja-JP" altLang="en-US" dirty="0"/>
                  <a:t>⇔</a:t>
                </a:r>
                <a:r>
                  <a:rPr lang="en-US" altLang="ja-JP" dirty="0"/>
                  <a:t> (4, 3), (6, 2), (12, 1)</a:t>
                </a:r>
                <a:br>
                  <a:rPr lang="en-US" altLang="ja-JP" dirty="0"/>
                </a:br>
                <a14:m>
                  <m:oMath xmlns:m="http://schemas.openxmlformats.org/officeDocument/2006/math">
                    <m:r>
                      <a:rPr lang="en-US" altLang="ja-JP" i="1">
                        <a:latin typeface="Cambria Math" panose="02040503050406030204" pitchFamily="18" charset="0"/>
                      </a:rPr>
                      <m:t>2~</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𝑛</m:t>
                        </m:r>
                      </m:e>
                    </m:rad>
                    <m:r>
                      <a:rPr lang="ja-JP" altLang="en-US" i="1">
                        <a:latin typeface="Cambria Math" panose="02040503050406030204" pitchFamily="18" charset="0"/>
                      </a:rPr>
                      <m:t>中</m:t>
                    </m:r>
                    <m:r>
                      <a:rPr lang="ja-JP" altLang="en-US" i="1" dirty="0">
                        <a:latin typeface="Cambria Math" panose="02040503050406030204" pitchFamily="18" charset="0"/>
                      </a:rPr>
                      <m:t>に</m:t>
                    </m:r>
                  </m:oMath>
                </a14:m>
                <a:r>
                  <a:rPr lang="ja-JP" altLang="en-US" dirty="0"/>
                  <a:t>約数が存在しなければ</a:t>
                </a:r>
                <a:r>
                  <a:rPr lang="en-US" altLang="ja-JP" dirty="0"/>
                  <a:t>,</a:t>
                </a:r>
                <a:r>
                  <a:rPr lang="ja-JP" altLang="en-US" dirty="0"/>
                  <a:t>約数のペアは</a:t>
                </a:r>
                <a:r>
                  <a:rPr lang="en-US" altLang="ja-JP" dirty="0"/>
                  <a:t>(1, n)</a:t>
                </a:r>
                <a:r>
                  <a:rPr lang="ja-JP" altLang="en-US" dirty="0"/>
                  <a:t>しかないので</a:t>
                </a:r>
                <a:r>
                  <a:rPr lang="en-US" altLang="ja-JP" dirty="0"/>
                  <a:t>,n</a:t>
                </a:r>
                <a:r>
                  <a:rPr lang="ja-JP" altLang="en-US" dirty="0"/>
                  <a:t>は素数</a:t>
                </a:r>
                <a:endParaRPr lang="en-US" altLang="ja-JP" dirty="0"/>
              </a:p>
              <a:p>
                <a:endParaRPr kumimoji="1" lang="en-US" altLang="ja-JP" dirty="0"/>
              </a:p>
              <a:p>
                <a:r>
                  <a:rPr lang="ja-JP" altLang="en-US" dirty="0"/>
                  <a:t>厳密な証明</a:t>
                </a:r>
                <a:r>
                  <a:rPr lang="en-US" altLang="ja-JP" dirty="0"/>
                  <a:t>:</a:t>
                </a:r>
                <a:br>
                  <a:rPr lang="en-US" altLang="ja-JP" dirty="0"/>
                </a:br>
                <a14:m>
                  <m:oMath xmlns:m="http://schemas.openxmlformats.org/officeDocument/2006/math">
                    <m:r>
                      <a:rPr lang="en-US" altLang="ja-JP" i="1">
                        <a:latin typeface="Cambria Math" panose="02040503050406030204" pitchFamily="18" charset="0"/>
                      </a:rPr>
                      <m:t>2</m:t>
                    </m:r>
                    <m:r>
                      <a:rPr lang="ja-JP" altLang="en-US" i="1" smtClean="0">
                        <a:latin typeface="Cambria Math" panose="02040503050406030204" pitchFamily="18" charset="0"/>
                      </a:rPr>
                      <m:t>以上</m:t>
                    </m:r>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𝑛</m:t>
                        </m:r>
                      </m:e>
                    </m:rad>
                    <m:r>
                      <a:rPr lang="ja-JP" altLang="en-US" i="1" smtClean="0">
                        <a:latin typeface="Cambria Math" panose="02040503050406030204" pitchFamily="18" charset="0"/>
                      </a:rPr>
                      <m:t>以下</m:t>
                    </m:r>
                    <m:r>
                      <a:rPr lang="ja-JP" altLang="en-US" i="1" dirty="0" smtClean="0">
                        <a:latin typeface="Cambria Math" panose="02040503050406030204" pitchFamily="18" charset="0"/>
                      </a:rPr>
                      <m:t>の</m:t>
                    </m:r>
                  </m:oMath>
                </a14:m>
                <a:r>
                  <a:rPr lang="ja-JP" altLang="en-US" dirty="0"/>
                  <a:t>整数で</a:t>
                </a:r>
                <a:r>
                  <a:rPr lang="en-US" altLang="ja-JP" dirty="0"/>
                  <a:t>,n</a:t>
                </a:r>
                <a:r>
                  <a:rPr lang="ja-JP" altLang="en-US" dirty="0"/>
                  <a:t>を割り切るものがないとする</a:t>
                </a:r>
                <a:r>
                  <a:rPr lang="en-US" altLang="ja-JP" dirty="0"/>
                  <a:t>.</a:t>
                </a:r>
                <a:br>
                  <a:rPr lang="en-US" altLang="ja-JP" dirty="0"/>
                </a:br>
                <a:r>
                  <a:rPr lang="en-US" altLang="ja-JP" dirty="0"/>
                  <a:t>n</a:t>
                </a:r>
                <a:r>
                  <a:rPr lang="ja-JP" altLang="en-US" dirty="0"/>
                  <a:t>が素数でないと仮定すると</a:t>
                </a:r>
                <a:r>
                  <a:rPr lang="en-US" altLang="ja-JP" dirty="0"/>
                  <a:t>, </a:t>
                </a:r>
                <a14:m>
                  <m:oMath xmlns:m="http://schemas.openxmlformats.org/officeDocument/2006/math">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𝑛</m:t>
                        </m:r>
                      </m:e>
                    </m:rad>
                  </m:oMath>
                </a14:m>
                <a:r>
                  <a:rPr lang="ja-JP" altLang="en-US" dirty="0"/>
                  <a:t>より大きな数</a:t>
                </a:r>
                <a14:m>
                  <m:oMath xmlns:m="http://schemas.openxmlformats.org/officeDocument/2006/math">
                    <m:r>
                      <a:rPr lang="en-US" altLang="ja-JP" i="1" dirty="0" smtClean="0">
                        <a:latin typeface="Cambria Math" panose="02040503050406030204" pitchFamily="18" charset="0"/>
                      </a:rPr>
                      <m:t>𝑝</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𝑞</m:t>
                    </m:r>
                  </m:oMath>
                </a14:m>
                <a:r>
                  <a:rPr lang="ja-JP" altLang="en-US" dirty="0"/>
                  <a:t>を用いて</a:t>
                </a:r>
                <a:br>
                  <a:rPr lang="en-US" altLang="ja-JP" dirty="0"/>
                </a:br>
                <a14:m>
                  <m:oMath xmlns:m="http://schemas.openxmlformats.org/officeDocument/2006/math">
                    <m:r>
                      <a:rPr lang="en-US" altLang="ja-JP" i="1" dirty="0" smtClean="0">
                        <a:latin typeface="Cambria Math" panose="02040503050406030204" pitchFamily="18" charset="0"/>
                      </a:rPr>
                      <m:t>𝑛</m:t>
                    </m:r>
                    <m:r>
                      <a:rPr lang="en-US" altLang="ja-JP" i="1" dirty="0" smtClean="0">
                        <a:latin typeface="Cambria Math" panose="02040503050406030204" pitchFamily="18" charset="0"/>
                      </a:rPr>
                      <m:t> = </m:t>
                    </m:r>
                    <m:r>
                      <a:rPr lang="en-US" altLang="ja-JP" i="1" dirty="0" err="1" smtClean="0">
                        <a:latin typeface="Cambria Math" panose="02040503050406030204" pitchFamily="18" charset="0"/>
                      </a:rPr>
                      <m:t>𝑝𝑞</m:t>
                    </m:r>
                  </m:oMath>
                </a14:m>
                <a:r>
                  <a:rPr lang="ja-JP" altLang="en-US" dirty="0"/>
                  <a:t>と書けることになるが</a:t>
                </a:r>
                <a:r>
                  <a:rPr lang="en-US" altLang="ja-JP" dirty="0"/>
                  <a:t>,</a:t>
                </a:r>
                <a14:m>
                  <m:oMath xmlns:m="http://schemas.openxmlformats.org/officeDocument/2006/math">
                    <m:r>
                      <a:rPr lang="en-US" altLang="ja-JP" b="0" i="1" smtClean="0">
                        <a:latin typeface="Cambria Math" panose="02040503050406030204" pitchFamily="18" charset="0"/>
                      </a:rPr>
                      <m:t>𝑝𝑞</m:t>
                    </m:r>
                    <m:r>
                      <a:rPr lang="en-US" altLang="ja-JP" b="0" i="1" smtClean="0">
                        <a:latin typeface="Cambria Math" panose="02040503050406030204" pitchFamily="18" charset="0"/>
                      </a:rPr>
                      <m:t>&gt;</m:t>
                    </m:r>
                    <m:r>
                      <a:rPr lang="en-US" altLang="ja-JP" b="0" i="1" smtClean="0">
                        <a:latin typeface="Cambria Math" panose="02040503050406030204" pitchFamily="18" charset="0"/>
                      </a:rPr>
                      <m:t>𝑛</m:t>
                    </m:r>
                  </m:oMath>
                </a14:m>
                <a:r>
                  <a:rPr lang="ja-JP" altLang="en-US" dirty="0"/>
                  <a:t>であり矛盾</a:t>
                </a:r>
                <a:r>
                  <a:rPr lang="en-US" altLang="ja-JP" dirty="0"/>
                  <a:t>.</a:t>
                </a:r>
                <a:br>
                  <a:rPr lang="en-US" altLang="ja-JP" dirty="0"/>
                </a:br>
                <a:endParaRPr lang="en-US" altLang="ja-JP" dirty="0"/>
              </a:p>
            </p:txBody>
          </p:sp>
        </mc:Choice>
        <mc:Fallback xmlns="">
          <p:sp>
            <p:nvSpPr>
              <p:cNvPr id="3" name="コンテンツ プレースホルダー 2">
                <a:extLst>
                  <a:ext uri="{FF2B5EF4-FFF2-40B4-BE49-F238E27FC236}">
                    <a16:creationId xmlns:a16="http://schemas.microsoft.com/office/drawing/2014/main" id="{6812F3D5-7237-4B86-9D71-BB2F812EEB84}"/>
                  </a:ext>
                </a:extLst>
              </p:cNvPr>
              <p:cNvSpPr>
                <a:spLocks noGrp="1" noRot="1" noChangeAspect="1" noMove="1" noResize="1" noEditPoints="1" noAdjustHandles="1" noChangeArrowheads="1" noChangeShapeType="1" noTextEdit="1"/>
              </p:cNvSpPr>
              <p:nvPr>
                <p:ph idx="1"/>
              </p:nvPr>
            </p:nvSpPr>
            <p:spPr>
              <a:xfrm>
                <a:off x="838200" y="944380"/>
                <a:ext cx="10515600" cy="5232583"/>
              </a:xfrm>
              <a:blipFill>
                <a:blip r:embed="rId2"/>
                <a:stretch>
                  <a:fillRect l="-1043" t="-1981"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941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E2B0A-871C-4C11-865B-10B3C26507CC}"/>
              </a:ext>
            </a:extLst>
          </p:cNvPr>
          <p:cNvSpPr>
            <a:spLocks noGrp="1"/>
          </p:cNvSpPr>
          <p:nvPr>
            <p:ph type="title"/>
          </p:nvPr>
        </p:nvSpPr>
        <p:spPr/>
        <p:txBody>
          <a:bodyPr/>
          <a:lstStyle/>
          <a:p>
            <a:r>
              <a:rPr kumimoji="1" lang="ja-JP" altLang="en-US" dirty="0"/>
              <a:t>試し割り</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C750F2-348C-493D-8BAA-8446998F7BCF}"/>
                  </a:ext>
                </a:extLst>
              </p:cNvPr>
              <p:cNvSpPr>
                <a:spLocks noGrp="1"/>
              </p:cNvSpPr>
              <p:nvPr>
                <p:ph idx="1"/>
              </p:nvPr>
            </p:nvSpPr>
            <p:spPr/>
            <p:txBody>
              <a:bodyPr/>
              <a:lstStyle/>
              <a:p>
                <a:r>
                  <a:rPr lang="en-US" altLang="ja-JP" dirty="0"/>
                  <a:t>n</a:t>
                </a:r>
                <a:r>
                  <a:rPr lang="ja-JP" altLang="en-US" dirty="0"/>
                  <a:t>を</a:t>
                </a:r>
                <a:r>
                  <a:rPr lang="en-US" altLang="ja-JP" dirty="0"/>
                  <a:t>1</a:t>
                </a:r>
                <a:r>
                  <a:rPr lang="ja-JP" altLang="en-US" dirty="0"/>
                  <a:t>以上の整数とする</a:t>
                </a:r>
                <a:endParaRPr kumimoji="1" lang="en-US" altLang="ja-JP" dirty="0"/>
              </a:p>
              <a:p>
                <a:r>
                  <a:rPr kumimoji="1" lang="ja-JP" altLang="en-US" dirty="0"/>
                  <a:t>よって</a:t>
                </a:r>
                <a:r>
                  <a:rPr kumimoji="1" lang="en-US" altLang="ja-JP" dirty="0"/>
                  <a:t>,</a:t>
                </a:r>
                <a:r>
                  <a:rPr lang="en-US" altLang="ja-JP" b="1" dirty="0"/>
                  <a:t> </a:t>
                </a:r>
                <a14:m>
                  <m:oMath xmlns:m="http://schemas.openxmlformats.org/officeDocument/2006/math">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a:rPr lang="en-US" altLang="ja-JP" b="0" i="1">
                        <a:latin typeface="Cambria Math" panose="02040503050406030204" pitchFamily="18" charset="0"/>
                      </a:rPr>
                      <m:t>2~</m:t>
                    </m:r>
                    <m:rad>
                      <m:radPr>
                        <m:degHide m:val="on"/>
                        <m:ctrlPr>
                          <a:rPr lang="en-US" altLang="ja-JP" i="1">
                            <a:latin typeface="Cambria Math" panose="02040503050406030204" pitchFamily="18" charset="0"/>
                          </a:rPr>
                        </m:ctrlPr>
                      </m:radPr>
                      <m:deg/>
                      <m:e>
                        <m:r>
                          <a:rPr lang="en-US" altLang="ja-JP" b="0" i="1">
                            <a:latin typeface="Cambria Math" panose="02040503050406030204" pitchFamily="18" charset="0"/>
                          </a:rPr>
                          <m:t>𝑛</m:t>
                        </m:r>
                      </m:e>
                    </m:rad>
                    <m:r>
                      <a:rPr lang="ja-JP" altLang="en-US" b="1" i="1" smtClean="0">
                        <a:latin typeface="Cambria Math" panose="02040503050406030204" pitchFamily="18" charset="0"/>
                      </a:rPr>
                      <m:t>で</m:t>
                    </m:r>
                  </m:oMath>
                </a14:m>
                <a:r>
                  <a:rPr kumimoji="1" lang="ja-JP" altLang="en-US" dirty="0"/>
                  <a:t>ループさせて</a:t>
                </a:r>
                <a:r>
                  <a:rPr kumimoji="1" lang="en-US" altLang="ja-JP" dirty="0"/>
                  <a:t>,</a:t>
                </a:r>
                <a14:m>
                  <m:oMath xmlns:m="http://schemas.openxmlformats.org/officeDocument/2006/math">
                    <m:r>
                      <a:rPr kumimoji="1" lang="en-US" altLang="ja-JP" i="1" dirty="0" smtClean="0">
                        <a:latin typeface="Cambria Math" panose="02040503050406030204" pitchFamily="18" charset="0"/>
                      </a:rPr>
                      <m:t>𝑛</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𝑖</m:t>
                    </m:r>
                    <m:r>
                      <a:rPr kumimoji="1" lang="en-US" altLang="ja-JP" i="1" dirty="0" smtClean="0">
                        <a:latin typeface="Cambria Math" panose="02040503050406030204" pitchFamily="18" charset="0"/>
                      </a:rPr>
                      <m:t>==0</m:t>
                    </m:r>
                  </m:oMath>
                </a14:m>
                <a:r>
                  <a:rPr kumimoji="1" lang="ja-JP" altLang="en-US" dirty="0"/>
                  <a:t>なら素数でない</a:t>
                </a:r>
                <a:br>
                  <a:rPr lang="en-US" altLang="ja-JP" dirty="0"/>
                </a:br>
                <a:r>
                  <a:rPr lang="ja-JP" altLang="en-US" dirty="0"/>
                  <a:t>そうでないなら素数</a:t>
                </a:r>
                <a:endParaRPr lang="en-US" altLang="ja-JP" dirty="0"/>
              </a:p>
              <a:p>
                <a:r>
                  <a:rPr lang="en-US" altLang="ja-JP" dirty="0"/>
                  <a:t>n=1</a:t>
                </a:r>
                <a:r>
                  <a:rPr lang="ja-JP" altLang="en-US" dirty="0"/>
                  <a:t>は素数ではないので別で確かめる</a:t>
                </a:r>
                <a:endParaRPr lang="en-US" altLang="ja-JP" dirty="0"/>
              </a:p>
              <a:p>
                <a:r>
                  <a:rPr kumimoji="1" lang="ja-JP" altLang="en-US" dirty="0"/>
                  <a:t>計算量は</a:t>
                </a:r>
                <a14:m>
                  <m:oMath xmlns:m="http://schemas.openxmlformats.org/officeDocument/2006/math">
                    <m:r>
                      <a:rPr kumimoji="1" lang="en-US" altLang="ja-JP" i="1" dirty="0" smtClean="0">
                        <a:latin typeface="Cambria Math" panose="02040503050406030204" pitchFamily="18" charset="0"/>
                      </a:rPr>
                      <m:t>𝑂</m:t>
                    </m:r>
                    <m:r>
                      <a:rPr kumimoji="1" lang="en-US" altLang="ja-JP" i="1" dirty="0" smtClean="0">
                        <a:latin typeface="Cambria Math" panose="02040503050406030204" pitchFamily="18" charset="0"/>
                      </a:rPr>
                      <m:t>(</m:t>
                    </m:r>
                    <m:rad>
                      <m:radPr>
                        <m:degHide m:val="on"/>
                        <m:ctrlPr>
                          <a:rPr kumimoji="1" lang="en-US" altLang="ja-JP" i="1" dirty="0" smtClean="0">
                            <a:latin typeface="Cambria Math" panose="02040503050406030204" pitchFamily="18" charset="0"/>
                          </a:rPr>
                        </m:ctrlPr>
                      </m:radPr>
                      <m:deg/>
                      <m:e>
                        <m:r>
                          <a:rPr kumimoji="1" lang="en-US" altLang="ja-JP" b="0" i="1" dirty="0" smtClean="0">
                            <a:latin typeface="Cambria Math" panose="02040503050406030204" pitchFamily="18" charset="0"/>
                          </a:rPr>
                          <m:t>𝑛</m:t>
                        </m:r>
                      </m:e>
                    </m:rad>
                    <m:r>
                      <a:rPr kumimoji="1" lang="en-US" altLang="ja-JP" i="1" dirty="0" smtClean="0">
                        <a:latin typeface="Cambria Math" panose="02040503050406030204" pitchFamily="18" charset="0"/>
                      </a:rPr>
                      <m:t>)</m:t>
                    </m:r>
                  </m:oMath>
                </a14:m>
                <a:endParaRPr kumimoji="1" lang="en-US" altLang="ja-JP" dirty="0"/>
              </a:p>
              <a:p>
                <a:endParaRPr lang="en-US" altLang="ja-JP" dirty="0"/>
              </a:p>
              <a:p>
                <a:r>
                  <a:rPr kumimoji="1" lang="en-US" altLang="ja-JP" dirty="0"/>
                  <a:t>1</a:t>
                </a:r>
                <a:r>
                  <a:rPr kumimoji="1" lang="ja-JP" altLang="en-US" dirty="0"/>
                  <a:t>～</a:t>
                </a:r>
                <a:r>
                  <a:rPr lang="en-US" altLang="ja-JP" dirty="0"/>
                  <a:t>n</a:t>
                </a:r>
                <a:r>
                  <a:rPr lang="ja-JP" altLang="en-US" dirty="0"/>
                  <a:t>の素数をすべて列挙するとき</a:t>
                </a:r>
                <a:r>
                  <a:rPr lang="en-US" altLang="ja-JP" dirty="0"/>
                  <a:t>,</a:t>
                </a:r>
                <a:r>
                  <a:rPr lang="ja-JP" altLang="en-US" dirty="0"/>
                  <a:t>計算量は</a:t>
                </a:r>
                <a14:m>
                  <m:oMath xmlns:m="http://schemas.openxmlformats.org/officeDocument/2006/math">
                    <m:r>
                      <a:rPr lang="en-US" altLang="ja-JP" i="1" dirty="0">
                        <a:latin typeface="Cambria Math" panose="02040503050406030204" pitchFamily="18" charset="0"/>
                      </a:rPr>
                      <m:t>𝑂</m:t>
                    </m:r>
                    <m:d>
                      <m:dPr>
                        <m:ctrlPr>
                          <a:rPr lang="en-US" altLang="ja-JP" i="1" dirty="0">
                            <a:latin typeface="Cambria Math" panose="02040503050406030204" pitchFamily="18" charset="0"/>
                          </a:rPr>
                        </m:ctrlPr>
                      </m:dPr>
                      <m:e>
                        <m:r>
                          <a:rPr lang="en-US" altLang="ja-JP" b="0" i="1" dirty="0" smtClean="0">
                            <a:latin typeface="Cambria Math" panose="02040503050406030204" pitchFamily="18" charset="0"/>
                          </a:rPr>
                          <m:t>𝑛</m:t>
                        </m:r>
                        <m:rad>
                          <m:radPr>
                            <m:degHide m:val="on"/>
                            <m:ctrlPr>
                              <a:rPr lang="en-US" altLang="ja-JP" i="1" dirty="0">
                                <a:latin typeface="Cambria Math" panose="02040503050406030204" pitchFamily="18" charset="0"/>
                              </a:rPr>
                            </m:ctrlPr>
                          </m:radPr>
                          <m:deg/>
                          <m:e>
                            <m:r>
                              <a:rPr lang="en-US" altLang="ja-JP" i="1" dirty="0">
                                <a:latin typeface="Cambria Math" panose="02040503050406030204" pitchFamily="18" charset="0"/>
                              </a:rPr>
                              <m:t>𝑛</m:t>
                            </m:r>
                          </m:e>
                        </m:rad>
                      </m:e>
                    </m:d>
                  </m:oMath>
                </a14:m>
                <a:br>
                  <a:rPr kumimoji="1" lang="en-US" altLang="ja-JP" dirty="0"/>
                </a:br>
                <a:r>
                  <a:rPr kumimoji="1" lang="en-US" altLang="ja-JP" dirty="0"/>
                  <a:t>(n</a:t>
                </a:r>
                <a:r>
                  <a:rPr kumimoji="1" lang="ja-JP" altLang="en-US" dirty="0"/>
                  <a:t>が十分大きいとき</a:t>
                </a:r>
                <a:r>
                  <a:rPr kumimoji="1" lang="en-US" altLang="ja-JP" dirty="0"/>
                  <a:t>)</a:t>
                </a:r>
              </a:p>
            </p:txBody>
          </p:sp>
        </mc:Choice>
        <mc:Fallback xmlns="">
          <p:sp>
            <p:nvSpPr>
              <p:cNvPr id="3" name="コンテンツ プレースホルダー 2">
                <a:extLst>
                  <a:ext uri="{FF2B5EF4-FFF2-40B4-BE49-F238E27FC236}">
                    <a16:creationId xmlns:a16="http://schemas.microsoft.com/office/drawing/2014/main" id="{A9C750F2-348C-493D-8BAA-8446998F7BC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085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94683C92-B2F6-4486-AF98-FF4F2917E61B}"/>
              </a:ext>
            </a:extLst>
          </p:cNvPr>
          <p:cNvSpPr/>
          <p:nvPr/>
        </p:nvSpPr>
        <p:spPr>
          <a:xfrm>
            <a:off x="1723244" y="1905506"/>
            <a:ext cx="8745512" cy="3046988"/>
          </a:xfrm>
          <a:prstGeom prst="rect">
            <a:avLst/>
          </a:prstGeom>
        </p:spPr>
        <p:txBody>
          <a:bodyPr wrap="square">
            <a:spAutoFit/>
          </a:bodyPr>
          <a:lstStyle/>
          <a:p>
            <a:r>
              <a:rPr lang="en-US" altLang="ja-JP" sz="3200" dirty="0">
                <a:solidFill>
                  <a:srgbClr val="0000FF"/>
                </a:solidFill>
                <a:latin typeface="Consolas" panose="020B0609020204030204" pitchFamily="49" charset="0"/>
              </a:rPr>
              <a:t>bool</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is_prime</a:t>
            </a:r>
            <a:r>
              <a:rPr lang="en-US" altLang="ja-JP" sz="3200" dirty="0">
                <a:solidFill>
                  <a:srgbClr val="000000"/>
                </a:solidFill>
                <a:latin typeface="Consolas" panose="020B0609020204030204" pitchFamily="49" charset="0"/>
              </a:rPr>
              <a:t>(</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n) {</a:t>
            </a:r>
          </a:p>
          <a:p>
            <a:pPr lvl="1"/>
            <a:r>
              <a:rPr lang="en-US" altLang="ja-JP" sz="3200" dirty="0">
                <a:solidFill>
                  <a:srgbClr val="0000FF"/>
                </a:solidFill>
                <a:latin typeface="Consolas" panose="020B0609020204030204" pitchFamily="49" charset="0"/>
              </a:rPr>
              <a:t>for</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int</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 </a:t>
            </a:r>
            <a:r>
              <a:rPr lang="en-US" altLang="ja-JP" sz="3200" dirty="0">
                <a:solidFill>
                  <a:srgbClr val="09885A"/>
                </a:solidFill>
                <a:latin typeface="Consolas" panose="020B0609020204030204" pitchFamily="49" charset="0"/>
              </a:rPr>
              <a:t>2</a:t>
            </a:r>
            <a:r>
              <a:rPr lang="en-US" altLang="ja-JP" sz="3200" dirty="0">
                <a:solidFill>
                  <a:srgbClr val="000000"/>
                </a:solidFill>
                <a:latin typeface="Consolas" panose="020B0609020204030204" pitchFamily="49" charset="0"/>
              </a:rPr>
              <a:t>;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&lt;= n;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a:t>
            </a:r>
          </a:p>
          <a:p>
            <a:pPr lvl="2"/>
            <a:r>
              <a:rPr lang="en-US" altLang="ja-JP" sz="3200" dirty="0">
                <a:solidFill>
                  <a:srgbClr val="0000FF"/>
                </a:solidFill>
                <a:latin typeface="Consolas" panose="020B0609020204030204" pitchFamily="49" charset="0"/>
              </a:rPr>
              <a:t>if</a:t>
            </a:r>
            <a:r>
              <a:rPr lang="en-US" altLang="ja-JP" sz="3200" dirty="0">
                <a:solidFill>
                  <a:srgbClr val="000000"/>
                </a:solidFill>
                <a:latin typeface="Consolas" panose="020B0609020204030204" pitchFamily="49" charset="0"/>
              </a:rPr>
              <a:t> (n % </a:t>
            </a:r>
            <a:r>
              <a:rPr lang="en-US" altLang="ja-JP" sz="3200" dirty="0" err="1">
                <a:solidFill>
                  <a:srgbClr val="000000"/>
                </a:solidFill>
                <a:latin typeface="Consolas" panose="020B0609020204030204" pitchFamily="49" charset="0"/>
              </a:rPr>
              <a:t>i</a:t>
            </a:r>
            <a:r>
              <a:rPr lang="en-US" altLang="ja-JP" sz="3200" dirty="0">
                <a:solidFill>
                  <a:srgbClr val="000000"/>
                </a:solidFill>
                <a:latin typeface="Consolas" panose="020B0609020204030204" pitchFamily="49" charset="0"/>
              </a:rPr>
              <a:t> == </a:t>
            </a:r>
            <a:r>
              <a:rPr lang="en-US" altLang="ja-JP" sz="3200" dirty="0">
                <a:solidFill>
                  <a:srgbClr val="09885A"/>
                </a:solidFill>
                <a:latin typeface="Consolas" panose="020B0609020204030204" pitchFamily="49" charset="0"/>
              </a:rPr>
              <a:t>0</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a:t>
            </a:r>
            <a:r>
              <a:rPr lang="en-US" altLang="ja-JP" sz="3200" dirty="0">
                <a:solidFill>
                  <a:srgbClr val="0000FF"/>
                </a:solidFill>
                <a:latin typeface="Consolas" panose="020B0609020204030204" pitchFamily="49" charset="0"/>
              </a:rPr>
              <a:t>false</a:t>
            </a:r>
            <a:r>
              <a:rPr lang="en-US" altLang="ja-JP" sz="3200" dirty="0">
                <a:solidFill>
                  <a:srgbClr val="000000"/>
                </a:solidFill>
                <a:latin typeface="Consolas" panose="020B0609020204030204" pitchFamily="49" charset="0"/>
              </a:rPr>
              <a:t>;</a:t>
            </a:r>
          </a:p>
          <a:p>
            <a:pPr lvl="1"/>
            <a:r>
              <a:rPr lang="en-US" altLang="ja-JP" sz="3200" dirty="0">
                <a:solidFill>
                  <a:srgbClr val="000000"/>
                </a:solidFill>
                <a:latin typeface="Consolas" panose="020B0609020204030204" pitchFamily="49" charset="0"/>
              </a:rPr>
              <a:t>}</a:t>
            </a:r>
          </a:p>
          <a:p>
            <a:pPr lvl="1"/>
            <a:r>
              <a:rPr lang="en-US" altLang="ja-JP" sz="3200" dirty="0">
                <a:solidFill>
                  <a:srgbClr val="0000FF"/>
                </a:solidFill>
                <a:latin typeface="Consolas" panose="020B0609020204030204" pitchFamily="49" charset="0"/>
              </a:rPr>
              <a:t>return</a:t>
            </a:r>
            <a:r>
              <a:rPr lang="en-US" altLang="ja-JP" sz="3200" dirty="0">
                <a:solidFill>
                  <a:srgbClr val="000000"/>
                </a:solidFill>
                <a:latin typeface="Consolas" panose="020B0609020204030204" pitchFamily="49" charset="0"/>
              </a:rPr>
              <a:t> n != </a:t>
            </a:r>
            <a:r>
              <a:rPr lang="en-US" altLang="ja-JP" sz="3200" dirty="0">
                <a:solidFill>
                  <a:srgbClr val="09885A"/>
                </a:solidFill>
                <a:latin typeface="Consolas" panose="020B0609020204030204" pitchFamily="49" charset="0"/>
              </a:rPr>
              <a:t>1</a:t>
            </a:r>
            <a:r>
              <a:rPr lang="en-US" altLang="ja-JP" sz="3200" dirty="0">
                <a:solidFill>
                  <a:srgbClr val="000000"/>
                </a:solidFill>
                <a:latin typeface="Consolas" panose="020B0609020204030204" pitchFamily="49" charset="0"/>
              </a:rPr>
              <a:t>;</a:t>
            </a:r>
          </a:p>
          <a:p>
            <a:r>
              <a:rPr lang="en-US" altLang="ja-JP" sz="3200" dirty="0">
                <a:solidFill>
                  <a:srgbClr val="000000"/>
                </a:solidFill>
                <a:latin typeface="Consolas" panose="020B0609020204030204" pitchFamily="49" charset="0"/>
              </a:rPr>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0D424A6-9E42-4BF2-9E79-06B50DA1337C}"/>
                  </a:ext>
                </a:extLst>
              </p:cNvPr>
              <p:cNvSpPr txBox="1"/>
              <p:nvPr/>
            </p:nvSpPr>
            <p:spPr>
              <a:xfrm>
                <a:off x="6488242" y="419803"/>
                <a:ext cx="560132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r>
                      <a:rPr kumimoji="1" lang="en-US" altLang="ja-JP" sz="3200" i="1" dirty="0" smtClean="0">
                        <a:latin typeface="Cambria Math" panose="02040503050406030204" pitchFamily="18" charset="0"/>
                      </a:rPr>
                      <m:t>𝑖</m:t>
                    </m:r>
                    <m:r>
                      <a:rPr kumimoji="1" lang="en-US" altLang="ja-JP" sz="3200" i="1" dirty="0" smtClean="0">
                        <a:latin typeface="Cambria Math" panose="02040503050406030204" pitchFamily="18" charset="0"/>
                      </a:rPr>
                      <m:t> = 2</m:t>
                    </m:r>
                  </m:oMath>
                </a14:m>
                <a:r>
                  <a:rPr kumimoji="1" lang="en-US" altLang="ja-JP" sz="3200" dirty="0"/>
                  <a:t>, </a:t>
                </a:r>
                <a14:m>
                  <m:oMath xmlns:m="http://schemas.openxmlformats.org/officeDocument/2006/math">
                    <m:sSup>
                      <m:sSupPr>
                        <m:ctrlPr>
                          <a:rPr kumimoji="1" lang="en-US" altLang="ja-JP" sz="3200" i="1" dirty="0" smtClean="0">
                            <a:latin typeface="Cambria Math" panose="02040503050406030204" pitchFamily="18" charset="0"/>
                          </a:rPr>
                        </m:ctrlPr>
                      </m:sSupPr>
                      <m:e>
                        <m:r>
                          <a:rPr kumimoji="1" lang="en-US" altLang="ja-JP" sz="3200" i="1" dirty="0" smtClean="0">
                            <a:latin typeface="Cambria Math" panose="02040503050406030204" pitchFamily="18" charset="0"/>
                          </a:rPr>
                          <m:t>𝑖</m:t>
                        </m:r>
                      </m:e>
                      <m:sup>
                        <m:r>
                          <a:rPr kumimoji="1" lang="en-US" altLang="ja-JP" sz="3200" i="1" dirty="0" smtClean="0">
                            <a:latin typeface="Cambria Math" panose="02040503050406030204" pitchFamily="18" charset="0"/>
                          </a:rPr>
                          <m:t>2</m:t>
                        </m:r>
                      </m:sup>
                    </m:sSup>
                    <m:r>
                      <a:rPr kumimoji="1" lang="en-US" altLang="ja-JP" sz="3200" b="0" i="1" dirty="0" smtClean="0">
                        <a:latin typeface="Cambria Math" panose="02040503050406030204" pitchFamily="18" charset="0"/>
                      </a:rPr>
                      <m:t>≤</m:t>
                    </m:r>
                    <m:r>
                      <a:rPr kumimoji="1" lang="en-US" altLang="ja-JP" sz="3200" i="1" dirty="0" smtClean="0">
                        <a:latin typeface="Cambria Math" panose="02040503050406030204" pitchFamily="18" charset="0"/>
                      </a:rPr>
                      <m:t> </m:t>
                    </m:r>
                    <m:r>
                      <a:rPr kumimoji="1" lang="en-US" altLang="ja-JP" sz="3200" i="1" dirty="0" smtClean="0">
                        <a:latin typeface="Cambria Math" panose="02040503050406030204" pitchFamily="18" charset="0"/>
                      </a:rPr>
                      <m:t>𝑛</m:t>
                    </m:r>
                  </m:oMath>
                </a14:m>
                <a:r>
                  <a:rPr kumimoji="1" lang="ja-JP" altLang="en-US" sz="3200" dirty="0" err="1"/>
                  <a:t>まで</a:t>
                </a:r>
                <a:r>
                  <a:rPr kumimoji="1" lang="ja-JP" altLang="en-US" sz="3200" dirty="0"/>
                  <a:t>探索</a:t>
                </a:r>
                <a:r>
                  <a:rPr kumimoji="1" lang="en-US" altLang="ja-JP" sz="3200" dirty="0"/>
                  <a:t>, </a:t>
                </a:r>
                <a14:m>
                  <m:oMath xmlns:m="http://schemas.openxmlformats.org/officeDocument/2006/math">
                    <m:r>
                      <a:rPr kumimoji="1" lang="en-US" altLang="ja-JP" sz="3200" i="1" dirty="0" smtClean="0">
                        <a:latin typeface="Cambria Math" panose="02040503050406030204" pitchFamily="18" charset="0"/>
                      </a:rPr>
                      <m:t>𝑖</m:t>
                    </m:r>
                    <m:r>
                      <a:rPr kumimoji="1" lang="en-US" altLang="ja-JP" sz="3200" i="1" dirty="0" smtClean="0">
                        <a:latin typeface="Cambria Math" panose="02040503050406030204" pitchFamily="18" charset="0"/>
                      </a:rPr>
                      <m:t>++</m:t>
                    </m:r>
                  </m:oMath>
                </a14:m>
                <a:endParaRPr kumimoji="1" lang="ja-JP" altLang="en-US" sz="3200" dirty="0"/>
              </a:p>
            </p:txBody>
          </p:sp>
        </mc:Choice>
        <mc:Fallback xmlns="">
          <p:sp>
            <p:nvSpPr>
              <p:cNvPr id="4" name="テキスト ボックス 3">
                <a:extLst>
                  <a:ext uri="{FF2B5EF4-FFF2-40B4-BE49-F238E27FC236}">
                    <a16:creationId xmlns:a16="http://schemas.microsoft.com/office/drawing/2014/main" id="{70D424A6-9E42-4BF2-9E79-06B50DA1337C}"/>
                  </a:ext>
                </a:extLst>
              </p:cNvPr>
              <p:cNvSpPr txBox="1">
                <a:spLocks noRot="1" noChangeAspect="1" noMove="1" noResize="1" noEditPoints="1" noAdjustHandles="1" noChangeArrowheads="1" noChangeShapeType="1" noTextEdit="1"/>
              </p:cNvSpPr>
              <p:nvPr/>
            </p:nvSpPr>
            <p:spPr>
              <a:xfrm>
                <a:off x="6488242" y="419803"/>
                <a:ext cx="5601325" cy="584775"/>
              </a:xfrm>
              <a:prstGeom prst="rect">
                <a:avLst/>
              </a:prstGeom>
              <a:blipFill>
                <a:blip r:embed="rId2"/>
                <a:stretch>
                  <a:fillRect t="-11224" b="-32653"/>
                </a:stretch>
              </a:blipFill>
            </p:spPr>
            <p:txBody>
              <a:bodyPr/>
              <a:lstStyle/>
              <a:p>
                <a:r>
                  <a:rPr lang="ja-JP" altLang="en-US">
                    <a:noFill/>
                  </a:rPr>
                  <a:t> </a:t>
                </a:r>
              </a:p>
            </p:txBody>
          </p:sp>
        </mc:Fallback>
      </mc:AlternateContent>
      <p:sp>
        <p:nvSpPr>
          <p:cNvPr id="5" name="矢印: 下 4">
            <a:extLst>
              <a:ext uri="{FF2B5EF4-FFF2-40B4-BE49-F238E27FC236}">
                <a16:creationId xmlns:a16="http://schemas.microsoft.com/office/drawing/2014/main" id="{1BD93F41-4009-4F13-9291-964EF8CFB255}"/>
              </a:ext>
            </a:extLst>
          </p:cNvPr>
          <p:cNvSpPr/>
          <p:nvPr/>
        </p:nvSpPr>
        <p:spPr>
          <a:xfrm>
            <a:off x="7877331" y="1148739"/>
            <a:ext cx="562131" cy="11542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35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F32D-6359-4E9B-BF87-DAD409D5130B}"/>
              </a:ext>
            </a:extLst>
          </p:cNvPr>
          <p:cNvSpPr>
            <a:spLocks noGrp="1"/>
          </p:cNvSpPr>
          <p:nvPr>
            <p:ph type="title"/>
          </p:nvPr>
        </p:nvSpPr>
        <p:spPr/>
        <p:txBody>
          <a:bodyPr/>
          <a:lstStyle/>
          <a:p>
            <a:r>
              <a:rPr kumimoji="1" lang="ja-JP" altLang="en-US" dirty="0"/>
              <a:t>エラトステネスの篩</a:t>
            </a:r>
            <a:r>
              <a:rPr kumimoji="1" lang="en-US" altLang="ja-JP" dirty="0"/>
              <a:t>(</a:t>
            </a:r>
            <a:r>
              <a:rPr kumimoji="1" lang="ja-JP" altLang="en-US" dirty="0"/>
              <a:t>ふるい</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C6F9015-09B6-49FB-A54C-14E3BB683238}"/>
              </a:ext>
            </a:extLst>
          </p:cNvPr>
          <p:cNvSpPr>
            <a:spLocks noGrp="1"/>
          </p:cNvSpPr>
          <p:nvPr>
            <p:ph idx="1"/>
          </p:nvPr>
        </p:nvSpPr>
        <p:spPr/>
        <p:txBody>
          <a:bodyPr/>
          <a:lstStyle/>
          <a:p>
            <a:r>
              <a:rPr kumimoji="1" lang="en-US" altLang="ja-JP" dirty="0"/>
              <a:t>n</a:t>
            </a:r>
            <a:r>
              <a:rPr kumimoji="1" lang="ja-JP" altLang="en-US" dirty="0"/>
              <a:t>以下の素数をすべて列挙するアルゴリズム</a:t>
            </a:r>
            <a:endParaRPr kumimoji="1" lang="en-US" altLang="ja-JP" dirty="0"/>
          </a:p>
          <a:p>
            <a:r>
              <a:rPr kumimoji="1" lang="ja-JP" altLang="en-US" dirty="0"/>
              <a:t>素数列挙の中では実装楽</a:t>
            </a:r>
            <a:r>
              <a:rPr kumimoji="1" lang="en-US" altLang="ja-JP" dirty="0"/>
              <a:t>&amp;</a:t>
            </a:r>
            <a:r>
              <a:rPr kumimoji="1" lang="ja-JP" altLang="en-US" dirty="0"/>
              <a:t>高速</a:t>
            </a:r>
            <a:br>
              <a:rPr kumimoji="1" lang="en-US" altLang="ja-JP" dirty="0"/>
            </a:br>
            <a:r>
              <a:rPr kumimoji="1" lang="en-US" altLang="ja-JP" sz="2000" dirty="0"/>
              <a:t>(</a:t>
            </a:r>
            <a:r>
              <a:rPr kumimoji="1" lang="ja-JP" altLang="en-US" sz="2000" dirty="0"/>
              <a:t>より高速なものに</a:t>
            </a:r>
            <a:r>
              <a:rPr lang="ja-JP" altLang="en-US" sz="2000" dirty="0"/>
              <a:t>「アトキンの篩」というものがあるらしいが</a:t>
            </a:r>
            <a:r>
              <a:rPr lang="en-US" altLang="ja-JP" sz="2000" dirty="0"/>
              <a:t>,</a:t>
            </a:r>
            <a:r>
              <a:rPr lang="ja-JP" altLang="en-US" sz="2000" dirty="0"/>
              <a:t>僕はよく知らない</a:t>
            </a:r>
            <a:r>
              <a:rPr lang="en-US" altLang="ja-JP" sz="2000" dirty="0"/>
              <a:t>)</a:t>
            </a:r>
            <a:endParaRPr kumimoji="1" lang="en-US" altLang="ja-JP" dirty="0"/>
          </a:p>
        </p:txBody>
      </p:sp>
    </p:spTree>
    <p:extLst>
      <p:ext uri="{BB962C8B-B14F-4D97-AF65-F5344CB8AC3E}">
        <p14:creationId xmlns:p14="http://schemas.microsoft.com/office/powerpoint/2010/main" val="3759146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868</Words>
  <Application>Microsoft Office PowerPoint</Application>
  <PresentationFormat>ワイド画面</PresentationFormat>
  <Paragraphs>179</Paragraphs>
  <Slides>30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30</vt:i4>
      </vt:variant>
    </vt:vector>
  </HeadingPairs>
  <TitlesOfParts>
    <vt:vector size="39" baseType="lpstr">
      <vt:lpstr>MS Gothic</vt:lpstr>
      <vt:lpstr>游ゴシック</vt:lpstr>
      <vt:lpstr>游ゴシック Light</vt:lpstr>
      <vt:lpstr>Arial</vt:lpstr>
      <vt:lpstr>Calibri</vt:lpstr>
      <vt:lpstr>Cambria Math</vt:lpstr>
      <vt:lpstr>Consolas</vt:lpstr>
      <vt:lpstr>Wingdings</vt:lpstr>
      <vt:lpstr>Office テーマ</vt:lpstr>
      <vt:lpstr>素数と約数</vt:lpstr>
      <vt:lpstr>確実に覚えてほしいこと</vt:lpstr>
      <vt:lpstr>素数</vt:lpstr>
      <vt:lpstr>素数</vt:lpstr>
      <vt:lpstr>試し割り</vt:lpstr>
      <vt:lpstr>PowerPoint プレゼンテーション</vt:lpstr>
      <vt:lpstr>試し割り</vt:lpstr>
      <vt:lpstr>PowerPoint プレゼンテーション</vt:lpstr>
      <vt:lpstr>エラトステネスの篩(ふるい)</vt:lpstr>
      <vt:lpstr>エラトステネスの篩</vt:lpstr>
      <vt:lpstr>PowerPoint プレゼンテーション</vt:lpstr>
      <vt:lpstr>エラトステネスの篩</vt:lpstr>
      <vt:lpstr>PowerPoint プレゼンテーション</vt:lpstr>
      <vt:lpstr>素因数分解</vt:lpstr>
      <vt:lpstr>PowerPoint プレゼンテーション</vt:lpstr>
      <vt:lpstr>PowerPoint プレゼンテーション</vt:lpstr>
      <vt:lpstr>約数</vt:lpstr>
      <vt:lpstr>約数列挙</vt:lpstr>
      <vt:lpstr>PowerPoint プレゼンテーション</vt:lpstr>
      <vt:lpstr>PowerPoint プレゼンテーション</vt:lpstr>
      <vt:lpstr>最大公約数(ユークリッドの互除法)</vt:lpstr>
      <vt:lpstr>ユークリッドの互除法</vt:lpstr>
      <vt:lpstr>PowerPoint プレゼンテーション</vt:lpstr>
      <vt:lpstr>最小公倍数(LCM)</vt:lpstr>
      <vt:lpstr>PowerPoint プレゼンテーション</vt:lpstr>
      <vt:lpstr>注意</vt:lpstr>
      <vt:lpstr>おまけ</vt:lpstr>
      <vt:lpstr>ライブラリとして</vt:lpstr>
      <vt:lpstr>関連問題の紹介</vt:lpstr>
      <vt:lpstr>演習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数学</dc:title>
  <dc:creator>r.yamamoto.032</dc:creator>
  <cp:lastModifiedBy>r.yamamoto.032</cp:lastModifiedBy>
  <cp:revision>138</cp:revision>
  <dcterms:created xsi:type="dcterms:W3CDTF">2018-11-14T10:47:43Z</dcterms:created>
  <dcterms:modified xsi:type="dcterms:W3CDTF">2018-11-28T10:13:28Z</dcterms:modified>
</cp:coreProperties>
</file>