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70" r:id="rId14"/>
    <p:sldId id="298" r:id="rId15"/>
    <p:sldId id="299" r:id="rId16"/>
    <p:sldId id="271" r:id="rId17"/>
    <p:sldId id="307" r:id="rId18"/>
    <p:sldId id="301" r:id="rId19"/>
    <p:sldId id="302" r:id="rId20"/>
    <p:sldId id="303" r:id="rId21"/>
    <p:sldId id="304" r:id="rId22"/>
    <p:sldId id="305" r:id="rId23"/>
    <p:sldId id="308" r:id="rId24"/>
    <p:sldId id="309" r:id="rId25"/>
    <p:sldId id="306" r:id="rId26"/>
    <p:sldId id="310" r:id="rId27"/>
    <p:sldId id="311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yamamoto.032" initials="r" lastIdx="0" clrIdx="0">
    <p:extLst>
      <p:ext uri="{19B8F6BF-5375-455C-9EA6-DF929625EA0E}">
        <p15:presenceInfo xmlns:p15="http://schemas.microsoft.com/office/powerpoint/2012/main" userId="r.yamamoto.03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86E7C-AC99-4412-917E-2BD1F5FD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AC3072-2705-4243-AA50-F55812D68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98864-AA66-4F7F-B89F-BE53CA55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007B3-B720-41AC-A1A7-B3C96A1F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D8CFD-A606-408F-B5EA-E2CAFBC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12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ACFC-D207-416C-B996-2DB0A06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C04DE1-454C-4CC8-8E37-5C0C27F3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0AA58-CCEC-40B1-90D0-38DF4FD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8A908-6A6D-473F-8580-D114CC77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9EA33-6CDF-4442-8AD2-F8F7203A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07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37B6BD-63F2-4066-9833-4CA4AF247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D95D8-E351-47A7-BA8E-3D3AB502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8EFC62-7B5A-4A12-854D-510AD27D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4322B1-F4FF-4140-BB48-1A8BC05A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C6AD8-0ED3-4E02-9B63-AE69933C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81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4E960-CBA3-4090-B4DF-411656F1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C6E522-9CE7-4726-AFFF-4EBEAB4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949132-2121-454B-9839-EBF48581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E939A-10BB-4625-82E4-5185B2F6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864ACE-2CB1-4CAE-994F-BD9B6EF4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09DD3-4AD8-41B7-84C0-EB1D5DDF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F7333F-5DB5-4FAA-83D0-32461E8F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9CA18-C6A4-48A4-9AF5-0D2C9B2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12545-5564-4983-B9AB-3F69D0A8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84C4E-20E5-4ACD-8A5C-7E36928C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1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3F1B1-7966-4A5A-923C-630ABA9F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AB8E9-87A1-43F2-8E82-CA787CBD1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C46D79-D1A6-4233-BB79-49F41DDA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C30360-EF17-4D5E-8861-240DB900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02E611-148D-4E47-8DCF-C983E5D5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F9D0F6-539B-458B-B32E-A855F780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10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D4FE0-C913-43A5-828F-AD4C0404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E0FFB5-EF25-4BDA-A0F5-0FB75E80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83F949-E92E-4F08-A5C8-5E9DAE79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90596F-1476-4910-AE90-8EE20C759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507FC7-13B3-4DEE-8A26-F5830ACC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EF8203-84EC-4ABA-802B-FBABDD99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B8BFB-A16A-448F-ACF3-60BA0C72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DD64E9-1EA1-4B53-9F95-0D49658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2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30E2E-08D2-44B6-995A-48B21F44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F68334-A558-453D-92C3-85B7E25D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ADB96-8D62-4207-A3EA-8654D229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D69DF7-1FF6-486C-BEC3-1244A005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39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C04AA2-D240-4740-9E58-111429E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0211F2-0853-43B1-BF97-EA48F85B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8ABBC-5999-4641-AD86-5FDE324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50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7BC0F-8976-446C-9901-528F5E31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D7D4B-95E3-404B-B002-634DC152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7E3BBC-013A-400C-A634-51E39608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D050C-C3F7-4198-B9F8-656BD65A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862DC-C429-471C-A29E-91186A9F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E711C-EC6A-4BB0-8920-5BBCFD6D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9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A2BB9-F4B7-4842-B94A-A355355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15FA3-617D-4B89-9ADC-3390FFC39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8E5CC-BACF-48CC-86B5-1472C41B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F2458A-7C2C-4FD9-B5C6-3F3AB44A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3A0C4A-9E7F-4F97-A316-60731F6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CE04D-8A6E-49D0-A09B-2B3031A9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7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D0FA6-C1B3-456D-B9DE-3206D46E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0FB831-AD84-4320-BAA8-C431E43A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F10FE5-4418-4E42-9768-2DC9DD4B0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25E5-1C46-4533-911E-696E6C762C8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944DC-43A4-4540-A7CF-633077E8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82CB49-BBCD-4DA7-91F3-32698E724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7D22-426A-4E35-879D-3B59E4E8A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2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6BFE1-792F-4C58-BE9A-6A9D556F0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順列生成と枝刈り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575FC-D480-452A-874B-96CDF8845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56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01BC904-0CCD-4A66-BEC7-ABA6EEE3D4D6}"/>
              </a:ext>
            </a:extLst>
          </p:cNvPr>
          <p:cNvSpPr/>
          <p:nvPr/>
        </p:nvSpPr>
        <p:spPr>
          <a:xfrm>
            <a:off x="207364" y="0"/>
            <a:ext cx="582617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used;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(d == n)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(!used[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used[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(d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pt.pop_back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used[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837D960-639E-43CC-9250-8BFCD9750D1C}"/>
              </a:ext>
            </a:extLst>
          </p:cNvPr>
          <p:cNvSpPr/>
          <p:nvPr/>
        </p:nvSpPr>
        <p:spPr>
          <a:xfrm>
            <a:off x="6715592" y="0"/>
            <a:ext cx="54764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used.push_back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98EE61-AA23-409D-875C-7F2D76D731B8}"/>
              </a:ext>
            </a:extLst>
          </p:cNvPr>
          <p:cNvSpPr txBox="1"/>
          <p:nvPr/>
        </p:nvSpPr>
        <p:spPr>
          <a:xfrm>
            <a:off x="6158461" y="4834328"/>
            <a:ext cx="5826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</a:t>
            </a:r>
            <a:r>
              <a:rPr kumimoji="1" lang="ja-JP" altLang="en-US" sz="2400" dirty="0"/>
              <a:t>とか</a:t>
            </a:r>
            <a:r>
              <a:rPr kumimoji="1" lang="en-US" altLang="ja-JP" sz="2400" dirty="0"/>
              <a:t>using</a:t>
            </a:r>
            <a:r>
              <a:rPr kumimoji="1" lang="ja-JP" altLang="en-US" sz="2400" dirty="0"/>
              <a:t>とかは省略</a:t>
            </a:r>
            <a:endParaRPr kumimoji="1" lang="en-US" altLang="ja-JP" sz="2400" dirty="0"/>
          </a:p>
          <a:p>
            <a:r>
              <a:rPr lang="ja-JP" altLang="en-US" sz="2400" dirty="0"/>
              <a:t>「</a:t>
            </a:r>
            <a:r>
              <a:rPr lang="en-US" altLang="ja-JP" sz="2400" dirty="0" err="1"/>
              <a:t>i</a:t>
            </a:r>
            <a:r>
              <a:rPr lang="ja-JP" altLang="en-US" sz="2400" dirty="0"/>
              <a:t>番目のものを選んだ</a:t>
            </a:r>
            <a:r>
              <a:rPr lang="en-US" altLang="ja-JP" sz="2400" dirty="0"/>
              <a:t>or</a:t>
            </a:r>
            <a:r>
              <a:rPr lang="ja-JP" altLang="en-US" sz="2400" dirty="0"/>
              <a:t>選んでいない」を</a:t>
            </a:r>
            <a:r>
              <a:rPr lang="en-US" altLang="ja-JP" sz="2400" dirty="0"/>
              <a:t>used</a:t>
            </a:r>
            <a:r>
              <a:rPr lang="ja-JP" altLang="en-US" sz="2400" dirty="0"/>
              <a:t>で管理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02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FD677F-9B70-4C8A-9316-846B1E5319EB}"/>
              </a:ext>
            </a:extLst>
          </p:cNvPr>
          <p:cNvSpPr/>
          <p:nvPr/>
        </p:nvSpPr>
        <p:spPr>
          <a:xfrm>
            <a:off x="507168" y="474345"/>
            <a:ext cx="59011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used)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(d == n)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(!((used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&amp;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(d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used | 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pt.pop_back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4B547D6-964D-4CEF-B53F-7011113B3385}"/>
              </a:ext>
            </a:extLst>
          </p:cNvPr>
          <p:cNvSpPr/>
          <p:nvPr/>
        </p:nvSpPr>
        <p:spPr>
          <a:xfrm>
            <a:off x="6850504" y="474345"/>
            <a:ext cx="5341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x;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ABB251-542E-4285-B099-AB9C50005183}"/>
              </a:ext>
            </a:extLst>
          </p:cNvPr>
          <p:cNvSpPr txBox="1"/>
          <p:nvPr/>
        </p:nvSpPr>
        <p:spPr>
          <a:xfrm>
            <a:off x="6843009" y="4519535"/>
            <a:ext cx="484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ビットを使って選んだ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選んでいないを管理する方法</a:t>
            </a:r>
            <a:endParaRPr kumimoji="1" lang="en-US" altLang="ja-JP" sz="2400" dirty="0"/>
          </a:p>
          <a:p>
            <a:r>
              <a:rPr lang="en-US" altLang="ja-JP" sz="2400" dirty="0"/>
              <a:t>int</a:t>
            </a:r>
            <a:r>
              <a:rPr lang="ja-JP" altLang="en-US" sz="2400" dirty="0"/>
              <a:t>型が</a:t>
            </a:r>
            <a:r>
              <a:rPr lang="en-US" altLang="ja-JP" sz="2400" dirty="0"/>
              <a:t>4B=32</a:t>
            </a:r>
            <a:r>
              <a:rPr lang="ja-JP" altLang="en-US" sz="2400" dirty="0"/>
              <a:t>ビットなので</a:t>
            </a:r>
            <a:r>
              <a:rPr lang="en-US" altLang="ja-JP" sz="2400" dirty="0"/>
              <a:t>,</a:t>
            </a:r>
          </a:p>
          <a:p>
            <a:r>
              <a:rPr lang="en-US" altLang="ja-JP" sz="2400" dirty="0"/>
              <a:t>n = 32</a:t>
            </a:r>
            <a:r>
              <a:rPr lang="ja-JP" altLang="en-US" sz="2400" dirty="0"/>
              <a:t>が限界なことに注意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03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68A73-253A-409A-A1BF-6F816619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枝刈り</a:t>
            </a:r>
            <a:r>
              <a:rPr kumimoji="1" lang="en-US" altLang="ja-JP" dirty="0"/>
              <a:t>DFS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CD1C5-7ECA-4B86-B5AC-9AA0A559A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4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F5E8-1500-4933-93C8-9476D7D0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枝刈り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004F1D-5362-4EE8-967B-B3A7D1D7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分岐限定法とも呼ばれる</a:t>
            </a:r>
            <a:endParaRPr kumimoji="1" lang="en-US" altLang="ja-JP" dirty="0"/>
          </a:p>
          <a:p>
            <a:r>
              <a:rPr kumimoji="1" lang="en-US" altLang="ja-JP" dirty="0"/>
              <a:t>DFS</a:t>
            </a:r>
            <a:r>
              <a:rPr kumimoji="1" lang="ja-JP" altLang="en-US" dirty="0"/>
              <a:t>において</a:t>
            </a:r>
            <a:r>
              <a:rPr kumimoji="1" lang="en-US" altLang="ja-JP" dirty="0"/>
              <a:t>,</a:t>
            </a:r>
            <a:r>
              <a:rPr kumimoji="1" lang="ja-JP" altLang="en-US" dirty="0"/>
              <a:t>「意味のない遷移」をしないことによって</a:t>
            </a:r>
            <a:r>
              <a:rPr kumimoji="1" lang="en-US" altLang="ja-JP" dirty="0"/>
              <a:t>,</a:t>
            </a:r>
            <a:r>
              <a:rPr lang="ja-JP" altLang="en-US" dirty="0"/>
              <a:t>高速化を図ること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枝刈りは系統的な方法があまりないイメージ</a:t>
            </a:r>
            <a:r>
              <a:rPr lang="en-US" altLang="ja-JP" dirty="0"/>
              <a:t>(</a:t>
            </a:r>
            <a:r>
              <a:rPr lang="ja-JP" altLang="en-US" dirty="0"/>
              <a:t>自論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その場限りのケースで考える感じ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940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1EF9D-AF4B-4AA2-8F2C-74E3DF9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部分和問題</a:t>
            </a:r>
            <a:r>
              <a:rPr kumimoji="1" lang="en-US" altLang="ja-JP" dirty="0"/>
              <a:t>(</a:t>
            </a:r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C557CA-3333-4CD7-A9BD-2547B6F7B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数の集合からいくつか要素を選んで和をとり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ある数を作ることができるかどうかを判定する問題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作ること</a:t>
                </a:r>
                <a:r>
                  <a:rPr lang="ja-JP" altLang="en-US" dirty="0"/>
                  <a:t>ができるか</a:t>
                </a:r>
                <a:r>
                  <a:rPr lang="en-US" altLang="ja-JP" dirty="0"/>
                  <a:t>?</a:t>
                </a:r>
              </a:p>
              <a:p>
                <a:r>
                  <a:rPr kumimoji="1" lang="ja-JP" altLang="en-US" dirty="0"/>
                  <a:t>例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3, 14, 6, 9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br>
                  <a:rPr kumimoji="1" lang="en-US" altLang="ja-JP" b="0" dirty="0"/>
                </a:br>
                <a:r>
                  <a:rPr kumimoji="1" lang="ja-JP" altLang="en-US" b="0" dirty="0"/>
                  <a:t>この場合</a:t>
                </a:r>
                <a:r>
                  <a:rPr kumimoji="1" lang="en-US" altLang="ja-JP" b="0" dirty="0"/>
                  <a:t>,</a:t>
                </a:r>
                <a:r>
                  <a:rPr kumimoji="1" lang="ja-JP" altLang="en-US" b="0" dirty="0"/>
                  <a:t>作ることができる</a:t>
                </a:r>
                <a:r>
                  <a:rPr kumimoji="1" lang="en-US" altLang="ja-JP" b="0" dirty="0"/>
                  <a:t>.3</a:t>
                </a:r>
                <a:r>
                  <a:rPr kumimoji="1" lang="ja-JP" altLang="en-US" b="0" dirty="0"/>
                  <a:t>と</a:t>
                </a:r>
                <a:r>
                  <a:rPr lang="en-US" altLang="ja-JP" dirty="0"/>
                  <a:t>9</a:t>
                </a:r>
                <a:r>
                  <a:rPr lang="ja-JP" altLang="en-US" dirty="0"/>
                  <a:t>を選べば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3 +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12</m:t>
                    </m:r>
                  </m:oMath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C557CA-3333-4CD7-A9BD-2547B6F7B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6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619D5-03CB-42AA-A473-6E0E3353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7"/>
            <a:ext cx="10515600" cy="1596452"/>
          </a:xfrm>
        </p:spPr>
        <p:txBody>
          <a:bodyPr/>
          <a:lstStyle/>
          <a:p>
            <a:r>
              <a:rPr kumimoji="1" lang="ja-JP" altLang="en-US" dirty="0"/>
              <a:t>ある数を</a:t>
            </a:r>
            <a:r>
              <a:rPr kumimoji="1" lang="ja-JP" altLang="en-US" b="1" dirty="0"/>
              <a:t>選ぶ</a:t>
            </a:r>
            <a:r>
              <a:rPr kumimoji="1" lang="en-US" altLang="ja-JP" b="1" dirty="0"/>
              <a:t>or</a:t>
            </a:r>
            <a:r>
              <a:rPr kumimoji="1" lang="ja-JP" altLang="en-US" b="1" dirty="0"/>
              <a:t>選ばない場合を全パターン考え</a:t>
            </a:r>
            <a:r>
              <a:rPr kumimoji="1" lang="en-US" altLang="ja-JP" dirty="0"/>
              <a:t>,</a:t>
            </a:r>
            <a:r>
              <a:rPr lang="ja-JP" altLang="en-US" dirty="0"/>
              <a:t>その和が</a:t>
            </a:r>
            <a:r>
              <a:rPr lang="en-US" altLang="ja-JP" dirty="0"/>
              <a:t>K</a:t>
            </a:r>
            <a:r>
              <a:rPr lang="ja-JP" altLang="en-US" dirty="0"/>
              <a:t>と一致するかどうかを判定すればよい</a:t>
            </a:r>
            <a:r>
              <a:rPr lang="en-US" altLang="ja-JP" dirty="0"/>
              <a:t>(</a:t>
            </a:r>
            <a:r>
              <a:rPr lang="ja-JP" altLang="en-US" dirty="0"/>
              <a:t>つまり二分木を</a:t>
            </a:r>
            <a:r>
              <a:rPr lang="en-US" altLang="ja-JP" dirty="0"/>
              <a:t>DFS</a:t>
            </a:r>
            <a:r>
              <a:rPr lang="ja-JP" altLang="en-US" dirty="0"/>
              <a:t>する</a:t>
            </a:r>
            <a:r>
              <a:rPr lang="en-US" altLang="ja-JP" dirty="0"/>
              <a:t>).</a:t>
            </a:r>
          </a:p>
          <a:p>
            <a:r>
              <a:rPr kumimoji="1" lang="ja-JP" altLang="en-US" dirty="0"/>
              <a:t>暫定の和を状態とする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4C2B40E-F595-42AD-B4C6-B7C9BD58B03B}"/>
              </a:ext>
            </a:extLst>
          </p:cNvPr>
          <p:cNvCxnSpPr/>
          <p:nvPr/>
        </p:nvCxnSpPr>
        <p:spPr>
          <a:xfrm flipH="1">
            <a:off x="4572026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54BAA7F-8BA6-4CFD-957F-FC6379080FA4}"/>
              </a:ext>
            </a:extLst>
          </p:cNvPr>
          <p:cNvCxnSpPr>
            <a:cxnSpLocks/>
          </p:cNvCxnSpPr>
          <p:nvPr/>
        </p:nvCxnSpPr>
        <p:spPr>
          <a:xfrm>
            <a:off x="6748373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/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選ばない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  <a:blipFill>
                <a:blip r:embed="rId2"/>
                <a:stretch>
                  <a:fillRect t="-9091" r="-2959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/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</a:t>
                </a:r>
                <a:r>
                  <a:rPr lang="ja-JP" altLang="en-US" sz="2400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6419A9-E1C9-4D36-AB49-17DEC1BB7EA5}"/>
              </a:ext>
            </a:extLst>
          </p:cNvPr>
          <p:cNvCxnSpPr/>
          <p:nvPr/>
        </p:nvCxnSpPr>
        <p:spPr>
          <a:xfrm flipH="1">
            <a:off x="3080504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A30844C-788E-4F9B-8CD1-1F47D51EF56C}"/>
              </a:ext>
            </a:extLst>
          </p:cNvPr>
          <p:cNvCxnSpPr>
            <a:cxnSpLocks/>
          </p:cNvCxnSpPr>
          <p:nvPr/>
        </p:nvCxnSpPr>
        <p:spPr>
          <a:xfrm>
            <a:off x="4487705" y="4829601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0F09C01-596F-40F9-A351-3FA8E7A19D79}"/>
              </a:ext>
            </a:extLst>
          </p:cNvPr>
          <p:cNvCxnSpPr>
            <a:cxnSpLocks/>
          </p:cNvCxnSpPr>
          <p:nvPr/>
        </p:nvCxnSpPr>
        <p:spPr>
          <a:xfrm>
            <a:off x="8253637" y="4790997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96D532-29B0-4302-A9CC-553CF2AB3755}"/>
              </a:ext>
            </a:extLst>
          </p:cNvPr>
          <p:cNvCxnSpPr/>
          <p:nvPr/>
        </p:nvCxnSpPr>
        <p:spPr>
          <a:xfrm flipH="1">
            <a:off x="6762115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/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/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  <a:blipFill>
                <a:blip r:embed="rId5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/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/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/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/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/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/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/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/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/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3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25B75-FC74-499C-8417-3B351647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部分和問題の枝刈り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24071A-0FF7-46ED-8A70-862A9544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6" y="1779223"/>
            <a:ext cx="6943725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9B3CBC0-AF7E-4B9D-99C4-7B34CA2FD32E}"/>
                  </a:ext>
                </a:extLst>
              </p:cNvPr>
              <p:cNvSpPr/>
              <p:nvPr/>
            </p:nvSpPr>
            <p:spPr>
              <a:xfrm>
                <a:off x="611466" y="1482344"/>
                <a:ext cx="59682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3, 14, 6, 9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ja-JP" dirty="0"/>
                  <a:t>, </a:t>
                </a:r>
                <a:r>
                  <a:rPr lang="ja-JP" altLang="en-US" dirty="0"/>
                  <a:t>〇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選ぶ</a:t>
                </a:r>
                <a:r>
                  <a:rPr lang="en-US" altLang="ja-JP" dirty="0"/>
                  <a:t>, ×: </a:t>
                </a:r>
                <a:r>
                  <a:rPr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9B3CBC0-AF7E-4B9D-99C4-7B34CA2F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6" y="1482344"/>
                <a:ext cx="5968213" cy="523220"/>
              </a:xfrm>
              <a:prstGeom prst="rect">
                <a:avLst/>
              </a:prstGeom>
              <a:blipFill>
                <a:blip r:embed="rId3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399DE4-AFB7-4BC0-BF8C-AA4C10BE449F}"/>
              </a:ext>
            </a:extLst>
          </p:cNvPr>
          <p:cNvSpPr txBox="1"/>
          <p:nvPr/>
        </p:nvSpPr>
        <p:spPr>
          <a:xfrm>
            <a:off x="7390463" y="2302443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C3E3-16E1-4AE0-A3AF-5F5780B92504}"/>
              </a:ext>
            </a:extLst>
          </p:cNvPr>
          <p:cNvSpPr txBox="1"/>
          <p:nvPr/>
        </p:nvSpPr>
        <p:spPr>
          <a:xfrm>
            <a:off x="6855255" y="2302443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92487EC-CEB5-42CD-8201-101D8524B2C4}"/>
              </a:ext>
            </a:extLst>
          </p:cNvPr>
          <p:cNvSpPr txBox="1"/>
          <p:nvPr/>
        </p:nvSpPr>
        <p:spPr>
          <a:xfrm>
            <a:off x="6614175" y="3221605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ED4D149-B7DD-4737-831D-A166FCA048F6}"/>
              </a:ext>
            </a:extLst>
          </p:cNvPr>
          <p:cNvSpPr txBox="1"/>
          <p:nvPr/>
        </p:nvSpPr>
        <p:spPr>
          <a:xfrm>
            <a:off x="5607479" y="3221605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A25309-2109-44EB-8388-137BDDAE59B5}"/>
              </a:ext>
            </a:extLst>
          </p:cNvPr>
          <p:cNvSpPr txBox="1"/>
          <p:nvPr/>
        </p:nvSpPr>
        <p:spPr>
          <a:xfrm>
            <a:off x="6871351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5EA83D-B12D-440A-8671-07908D8172FF}"/>
              </a:ext>
            </a:extLst>
          </p:cNvPr>
          <p:cNvSpPr txBox="1"/>
          <p:nvPr/>
        </p:nvSpPr>
        <p:spPr>
          <a:xfrm>
            <a:off x="6336143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579AF4-9F51-4929-B349-CCD7416D17AE}"/>
              </a:ext>
            </a:extLst>
          </p:cNvPr>
          <p:cNvSpPr txBox="1"/>
          <p:nvPr/>
        </p:nvSpPr>
        <p:spPr>
          <a:xfrm>
            <a:off x="6319490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7A3693C-10FA-4C54-91BB-118A3F706CD9}"/>
              </a:ext>
            </a:extLst>
          </p:cNvPr>
          <p:cNvSpPr txBox="1"/>
          <p:nvPr/>
        </p:nvSpPr>
        <p:spPr>
          <a:xfrm>
            <a:off x="5784282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C7FECB5-01C5-425E-8DA0-83FC8A87F570}"/>
              </a:ext>
            </a:extLst>
          </p:cNvPr>
          <p:cNvSpPr txBox="1"/>
          <p:nvPr/>
        </p:nvSpPr>
        <p:spPr>
          <a:xfrm>
            <a:off x="7461901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AC596B9-A59F-4E9B-BADD-71BCB6C31422}"/>
              </a:ext>
            </a:extLst>
          </p:cNvPr>
          <p:cNvSpPr txBox="1"/>
          <p:nvPr/>
        </p:nvSpPr>
        <p:spPr>
          <a:xfrm>
            <a:off x="6926693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02C5D2-184A-40DC-8B95-7691041FF602}"/>
              </a:ext>
            </a:extLst>
          </p:cNvPr>
          <p:cNvSpPr txBox="1"/>
          <p:nvPr/>
        </p:nvSpPr>
        <p:spPr>
          <a:xfrm>
            <a:off x="4456763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2FC3B2-4D3A-40B1-BFC8-CC6B35D72FC0}"/>
              </a:ext>
            </a:extLst>
          </p:cNvPr>
          <p:cNvSpPr txBox="1"/>
          <p:nvPr/>
        </p:nvSpPr>
        <p:spPr>
          <a:xfrm>
            <a:off x="3921555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5F706F-9F62-4265-AF9D-0F1E84A78317}"/>
              </a:ext>
            </a:extLst>
          </p:cNvPr>
          <p:cNvSpPr txBox="1"/>
          <p:nvPr/>
        </p:nvSpPr>
        <p:spPr>
          <a:xfrm>
            <a:off x="3465922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3F4C235-390D-4AE2-B21E-A2D283FEF717}"/>
              </a:ext>
            </a:extLst>
          </p:cNvPr>
          <p:cNvSpPr txBox="1"/>
          <p:nvPr/>
        </p:nvSpPr>
        <p:spPr>
          <a:xfrm>
            <a:off x="2930714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0E1F6E7-1A72-4561-BFEA-BC8CB72EE595}"/>
              </a:ext>
            </a:extLst>
          </p:cNvPr>
          <p:cNvSpPr txBox="1"/>
          <p:nvPr/>
        </p:nvSpPr>
        <p:spPr>
          <a:xfrm>
            <a:off x="4715903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9A05717-974A-4616-9E79-5E816B5467A1}"/>
              </a:ext>
            </a:extLst>
          </p:cNvPr>
          <p:cNvSpPr txBox="1"/>
          <p:nvPr/>
        </p:nvSpPr>
        <p:spPr>
          <a:xfrm>
            <a:off x="4180695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C51C32-C419-417D-9DCA-FAB8B26D5F5E}"/>
              </a:ext>
            </a:extLst>
          </p:cNvPr>
          <p:cNvSpPr txBox="1"/>
          <p:nvPr/>
        </p:nvSpPr>
        <p:spPr>
          <a:xfrm>
            <a:off x="7879191" y="3221605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4CF1152-A949-4691-9C24-A19969FE6BB4}"/>
              </a:ext>
            </a:extLst>
          </p:cNvPr>
          <p:cNvSpPr txBox="1"/>
          <p:nvPr/>
        </p:nvSpPr>
        <p:spPr>
          <a:xfrm>
            <a:off x="8215523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718EF67-1A64-4AF8-A4D8-A111B940598C}"/>
              </a:ext>
            </a:extLst>
          </p:cNvPr>
          <p:cNvSpPr txBox="1"/>
          <p:nvPr/>
        </p:nvSpPr>
        <p:spPr>
          <a:xfrm>
            <a:off x="8853142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88F023-A01C-483E-8166-3270B0D2F5F9}"/>
              </a:ext>
            </a:extLst>
          </p:cNvPr>
          <p:cNvSpPr txBox="1"/>
          <p:nvPr/>
        </p:nvSpPr>
        <p:spPr>
          <a:xfrm>
            <a:off x="8317934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8F250651-FCD1-4661-BA9F-6E3B4B3076A4}"/>
              </a:ext>
            </a:extLst>
          </p:cNvPr>
          <p:cNvSpPr/>
          <p:nvPr/>
        </p:nvSpPr>
        <p:spPr>
          <a:xfrm>
            <a:off x="1472586" y="2232171"/>
            <a:ext cx="5107094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3</a:t>
            </a:r>
            <a:endParaRPr kumimoji="1" lang="ja-JP" altLang="en-US" sz="2800" b="1" dirty="0"/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EEEFD14D-B91F-41ED-9C02-582D69C064F6}"/>
              </a:ext>
            </a:extLst>
          </p:cNvPr>
          <p:cNvSpPr/>
          <p:nvPr/>
        </p:nvSpPr>
        <p:spPr>
          <a:xfrm>
            <a:off x="1472586" y="2996752"/>
            <a:ext cx="3679187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14</a:t>
            </a:r>
            <a:endParaRPr kumimoji="1" lang="ja-JP" altLang="en-US" sz="2800" b="1" dirty="0"/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CC94F9DB-0F49-46D4-9DAD-A9212F3C79D3}"/>
              </a:ext>
            </a:extLst>
          </p:cNvPr>
          <p:cNvSpPr/>
          <p:nvPr/>
        </p:nvSpPr>
        <p:spPr>
          <a:xfrm>
            <a:off x="1472586" y="3982917"/>
            <a:ext cx="2248883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6</a:t>
            </a:r>
            <a:endParaRPr kumimoji="1" lang="ja-JP" altLang="en-US" sz="2800" b="1" dirty="0"/>
          </a:p>
        </p:txBody>
      </p: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6DDF30A3-FF86-403B-9919-0B442E1AB160}"/>
              </a:ext>
            </a:extLst>
          </p:cNvPr>
          <p:cNvSpPr/>
          <p:nvPr/>
        </p:nvSpPr>
        <p:spPr>
          <a:xfrm>
            <a:off x="1474691" y="5089469"/>
            <a:ext cx="1259531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9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167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25B75-FC74-499C-8417-3B351647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部分和問題の枝刈り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24071A-0FF7-46ED-8A70-862A9544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6" y="1779223"/>
            <a:ext cx="6943725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9B3CBC0-AF7E-4B9D-99C4-7B34CA2FD32E}"/>
                  </a:ext>
                </a:extLst>
              </p:cNvPr>
              <p:cNvSpPr/>
              <p:nvPr/>
            </p:nvSpPr>
            <p:spPr>
              <a:xfrm>
                <a:off x="611466" y="1482344"/>
                <a:ext cx="59682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3, 14, 6, 9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ja-JP" dirty="0"/>
                  <a:t>, </a:t>
                </a:r>
                <a:r>
                  <a:rPr lang="ja-JP" altLang="en-US" dirty="0"/>
                  <a:t>〇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選ぶ</a:t>
                </a:r>
                <a:r>
                  <a:rPr lang="en-US" altLang="ja-JP" dirty="0"/>
                  <a:t>, ×: </a:t>
                </a:r>
                <a:r>
                  <a:rPr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9B3CBC0-AF7E-4B9D-99C4-7B34CA2F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6" y="1482344"/>
                <a:ext cx="5968213" cy="523220"/>
              </a:xfrm>
              <a:prstGeom prst="rect">
                <a:avLst/>
              </a:prstGeom>
              <a:blipFill>
                <a:blip r:embed="rId3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399DE4-AFB7-4BC0-BF8C-AA4C10BE449F}"/>
              </a:ext>
            </a:extLst>
          </p:cNvPr>
          <p:cNvSpPr txBox="1"/>
          <p:nvPr/>
        </p:nvSpPr>
        <p:spPr>
          <a:xfrm>
            <a:off x="7390463" y="2302443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C3E3-16E1-4AE0-A3AF-5F5780B92504}"/>
              </a:ext>
            </a:extLst>
          </p:cNvPr>
          <p:cNvSpPr txBox="1"/>
          <p:nvPr/>
        </p:nvSpPr>
        <p:spPr>
          <a:xfrm>
            <a:off x="6855255" y="2302443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92487EC-CEB5-42CD-8201-101D8524B2C4}"/>
              </a:ext>
            </a:extLst>
          </p:cNvPr>
          <p:cNvSpPr txBox="1"/>
          <p:nvPr/>
        </p:nvSpPr>
        <p:spPr>
          <a:xfrm>
            <a:off x="6614175" y="3221605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ED4D149-B7DD-4737-831D-A166FCA048F6}"/>
              </a:ext>
            </a:extLst>
          </p:cNvPr>
          <p:cNvSpPr txBox="1"/>
          <p:nvPr/>
        </p:nvSpPr>
        <p:spPr>
          <a:xfrm>
            <a:off x="5607479" y="3221605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A25309-2109-44EB-8388-137BDDAE59B5}"/>
              </a:ext>
            </a:extLst>
          </p:cNvPr>
          <p:cNvSpPr txBox="1"/>
          <p:nvPr/>
        </p:nvSpPr>
        <p:spPr>
          <a:xfrm>
            <a:off x="6871351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5EA83D-B12D-440A-8671-07908D8172FF}"/>
              </a:ext>
            </a:extLst>
          </p:cNvPr>
          <p:cNvSpPr txBox="1"/>
          <p:nvPr/>
        </p:nvSpPr>
        <p:spPr>
          <a:xfrm>
            <a:off x="6336143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579AF4-9F51-4929-B349-CCD7416D17AE}"/>
              </a:ext>
            </a:extLst>
          </p:cNvPr>
          <p:cNvSpPr txBox="1"/>
          <p:nvPr/>
        </p:nvSpPr>
        <p:spPr>
          <a:xfrm>
            <a:off x="6319490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7A3693C-10FA-4C54-91BB-118A3F706CD9}"/>
              </a:ext>
            </a:extLst>
          </p:cNvPr>
          <p:cNvSpPr txBox="1"/>
          <p:nvPr/>
        </p:nvSpPr>
        <p:spPr>
          <a:xfrm>
            <a:off x="5784282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C7FECB5-01C5-425E-8DA0-83FC8A87F570}"/>
              </a:ext>
            </a:extLst>
          </p:cNvPr>
          <p:cNvSpPr txBox="1"/>
          <p:nvPr/>
        </p:nvSpPr>
        <p:spPr>
          <a:xfrm>
            <a:off x="7461901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AC596B9-A59F-4E9B-BADD-71BCB6C31422}"/>
              </a:ext>
            </a:extLst>
          </p:cNvPr>
          <p:cNvSpPr txBox="1"/>
          <p:nvPr/>
        </p:nvSpPr>
        <p:spPr>
          <a:xfrm>
            <a:off x="6926693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02C5D2-184A-40DC-8B95-7691041FF602}"/>
              </a:ext>
            </a:extLst>
          </p:cNvPr>
          <p:cNvSpPr txBox="1"/>
          <p:nvPr/>
        </p:nvSpPr>
        <p:spPr>
          <a:xfrm>
            <a:off x="4456763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2FC3B2-4D3A-40B1-BFC8-CC6B35D72FC0}"/>
              </a:ext>
            </a:extLst>
          </p:cNvPr>
          <p:cNvSpPr txBox="1"/>
          <p:nvPr/>
        </p:nvSpPr>
        <p:spPr>
          <a:xfrm>
            <a:off x="3921555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5F706F-9F62-4265-AF9D-0F1E84A78317}"/>
              </a:ext>
            </a:extLst>
          </p:cNvPr>
          <p:cNvSpPr txBox="1"/>
          <p:nvPr/>
        </p:nvSpPr>
        <p:spPr>
          <a:xfrm>
            <a:off x="3465922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3F4C235-390D-4AE2-B21E-A2D283FEF717}"/>
              </a:ext>
            </a:extLst>
          </p:cNvPr>
          <p:cNvSpPr txBox="1"/>
          <p:nvPr/>
        </p:nvSpPr>
        <p:spPr>
          <a:xfrm>
            <a:off x="2930714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0E1F6E7-1A72-4561-BFEA-BC8CB72EE595}"/>
              </a:ext>
            </a:extLst>
          </p:cNvPr>
          <p:cNvSpPr txBox="1"/>
          <p:nvPr/>
        </p:nvSpPr>
        <p:spPr>
          <a:xfrm>
            <a:off x="4715903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9A05717-974A-4616-9E79-5E816B5467A1}"/>
              </a:ext>
            </a:extLst>
          </p:cNvPr>
          <p:cNvSpPr txBox="1"/>
          <p:nvPr/>
        </p:nvSpPr>
        <p:spPr>
          <a:xfrm>
            <a:off x="4180695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C51C32-C419-417D-9DCA-FAB8B26D5F5E}"/>
              </a:ext>
            </a:extLst>
          </p:cNvPr>
          <p:cNvSpPr txBox="1"/>
          <p:nvPr/>
        </p:nvSpPr>
        <p:spPr>
          <a:xfrm>
            <a:off x="7879191" y="3221605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4CF1152-A949-4691-9C24-A19969FE6BB4}"/>
              </a:ext>
            </a:extLst>
          </p:cNvPr>
          <p:cNvSpPr txBox="1"/>
          <p:nvPr/>
        </p:nvSpPr>
        <p:spPr>
          <a:xfrm>
            <a:off x="8215523" y="4207770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718EF67-1A64-4AF8-A4D8-A111B940598C}"/>
              </a:ext>
            </a:extLst>
          </p:cNvPr>
          <p:cNvSpPr txBox="1"/>
          <p:nvPr/>
        </p:nvSpPr>
        <p:spPr>
          <a:xfrm>
            <a:off x="8853142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〇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88F023-A01C-483E-8166-3270B0D2F5F9}"/>
              </a:ext>
            </a:extLst>
          </p:cNvPr>
          <p:cNvSpPr txBox="1"/>
          <p:nvPr/>
        </p:nvSpPr>
        <p:spPr>
          <a:xfrm>
            <a:off x="8317934" y="5160434"/>
            <a:ext cx="3536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×</a:t>
            </a:r>
            <a:endParaRPr kumimoji="1" lang="ja-JP" altLang="en-US" sz="1400" dirty="0"/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8F250651-FCD1-4661-BA9F-6E3B4B3076A4}"/>
              </a:ext>
            </a:extLst>
          </p:cNvPr>
          <p:cNvSpPr/>
          <p:nvPr/>
        </p:nvSpPr>
        <p:spPr>
          <a:xfrm>
            <a:off x="1472586" y="2232171"/>
            <a:ext cx="5107094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3</a:t>
            </a:r>
            <a:endParaRPr kumimoji="1" lang="ja-JP" altLang="en-US" sz="2800" b="1" dirty="0"/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EEEFD14D-B91F-41ED-9C02-582D69C064F6}"/>
              </a:ext>
            </a:extLst>
          </p:cNvPr>
          <p:cNvSpPr/>
          <p:nvPr/>
        </p:nvSpPr>
        <p:spPr>
          <a:xfrm>
            <a:off x="1472586" y="2996752"/>
            <a:ext cx="3679187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14</a:t>
            </a:r>
            <a:endParaRPr kumimoji="1" lang="ja-JP" altLang="en-US" sz="2800" b="1" dirty="0"/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CC94F9DB-0F49-46D4-9DAD-A9212F3C79D3}"/>
              </a:ext>
            </a:extLst>
          </p:cNvPr>
          <p:cNvSpPr/>
          <p:nvPr/>
        </p:nvSpPr>
        <p:spPr>
          <a:xfrm>
            <a:off x="1472586" y="3982917"/>
            <a:ext cx="2248883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6</a:t>
            </a:r>
            <a:endParaRPr kumimoji="1" lang="ja-JP" altLang="en-US" sz="2800" b="1" dirty="0"/>
          </a:p>
        </p:txBody>
      </p: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6DDF30A3-FF86-403B-9919-0B442E1AB160}"/>
              </a:ext>
            </a:extLst>
          </p:cNvPr>
          <p:cNvSpPr/>
          <p:nvPr/>
        </p:nvSpPr>
        <p:spPr>
          <a:xfrm>
            <a:off x="1474691" y="5089469"/>
            <a:ext cx="1259531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dirty="0"/>
              <a:t>9</a:t>
            </a:r>
            <a:endParaRPr kumimoji="1" lang="ja-JP" altLang="en-US" sz="2800" b="1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6A3A5E7-A9BE-4839-8A1A-89F5C2FFA32C}"/>
              </a:ext>
            </a:extLst>
          </p:cNvPr>
          <p:cNvSpPr/>
          <p:nvPr/>
        </p:nvSpPr>
        <p:spPr>
          <a:xfrm>
            <a:off x="5368408" y="3657600"/>
            <a:ext cx="2766849" cy="254403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2AC436-86EB-46E2-AA61-8F4718678888}"/>
              </a:ext>
            </a:extLst>
          </p:cNvPr>
          <p:cNvSpPr txBox="1"/>
          <p:nvPr/>
        </p:nvSpPr>
        <p:spPr>
          <a:xfrm>
            <a:off x="6618545" y="1126784"/>
            <a:ext cx="54431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K = 12</a:t>
            </a:r>
            <a:r>
              <a:rPr kumimoji="1" lang="ja-JP" altLang="en-US" sz="2800" dirty="0" err="1"/>
              <a:t>なの</a:t>
            </a:r>
            <a:r>
              <a:rPr kumimoji="1" lang="ja-JP" altLang="en-US" sz="2800" dirty="0"/>
              <a:t>で</a:t>
            </a:r>
            <a:r>
              <a:rPr kumimoji="1" lang="en-US" altLang="ja-JP" sz="2800" dirty="0"/>
              <a:t>,</a:t>
            </a:r>
            <a:r>
              <a:rPr lang="ja-JP" altLang="en-US" sz="2800" dirty="0"/>
              <a:t>和が</a:t>
            </a:r>
            <a:r>
              <a:rPr lang="en-US" altLang="ja-JP" sz="2800" dirty="0"/>
              <a:t>14</a:t>
            </a:r>
            <a:r>
              <a:rPr lang="ja-JP" altLang="en-US" sz="2800" dirty="0"/>
              <a:t>を超えてしまった時点で不適</a:t>
            </a:r>
            <a:endParaRPr lang="en-US" altLang="ja-JP" sz="2800" dirty="0"/>
          </a:p>
          <a:p>
            <a:r>
              <a:rPr lang="en-US" altLang="ja-JP" sz="2800" dirty="0"/>
              <a:t>12</a:t>
            </a:r>
            <a:r>
              <a:rPr lang="ja-JP" altLang="en-US" sz="2800" dirty="0"/>
              <a:t>を超えた時点で遷移を打ち切ってよい</a:t>
            </a:r>
            <a:endParaRPr lang="en-US" altLang="ja-JP" sz="28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669FDF6-59FF-46DE-983B-4E382EEB0B7E}"/>
              </a:ext>
            </a:extLst>
          </p:cNvPr>
          <p:cNvSpPr/>
          <p:nvPr/>
        </p:nvSpPr>
        <p:spPr>
          <a:xfrm rot="2597253">
            <a:off x="7917399" y="2590231"/>
            <a:ext cx="1103086" cy="1751308"/>
          </a:xfrm>
          <a:prstGeom prst="down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0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67EDE-9983-4A8C-8299-965C3172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406"/>
            <a:ext cx="10515600" cy="457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以前の</a:t>
            </a:r>
            <a:r>
              <a:rPr kumimoji="1" lang="en-US" altLang="ja-JP" dirty="0" err="1"/>
              <a:t>dfs</a:t>
            </a:r>
            <a:r>
              <a:rPr kumimoji="1" lang="ja-JP" altLang="en-US" dirty="0"/>
              <a:t>のコード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46288-538A-4D78-A240-FEDAE1C2D354}"/>
              </a:ext>
            </a:extLst>
          </p:cNvPr>
          <p:cNvSpPr/>
          <p:nvPr/>
        </p:nvSpPr>
        <p:spPr>
          <a:xfrm>
            <a:off x="1364343" y="1813342"/>
            <a:ext cx="94633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～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N-1</a:t>
            </a:r>
            <a:r>
              <a:rPr lang="ja-JP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まで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見終わったら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今の総和が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かどうかを判定する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N)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== K;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選ぶ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選ばない場合を試してみて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になる状態が発見できれば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返す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+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選んでも選ばなくても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となる状態が発見できなかった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39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67EDE-9983-4A8C-8299-965C3172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406"/>
            <a:ext cx="10515600" cy="4572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枝刈り</a:t>
            </a:r>
            <a:r>
              <a:rPr kumimoji="1" lang="en-US" altLang="ja-JP" dirty="0" err="1"/>
              <a:t>dfs</a:t>
            </a:r>
            <a:r>
              <a:rPr kumimoji="1" lang="ja-JP" altLang="en-US" dirty="0"/>
              <a:t>のコード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46288-538A-4D78-A240-FEDAE1C2D354}"/>
              </a:ext>
            </a:extLst>
          </p:cNvPr>
          <p:cNvSpPr/>
          <p:nvPr/>
        </p:nvSpPr>
        <p:spPr>
          <a:xfrm>
            <a:off x="1364343" y="1813342"/>
            <a:ext cx="94633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sum</a:t>
            </a:r>
            <a:r>
              <a:rPr lang="ja-JP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が</a:t>
            </a:r>
            <a:r>
              <a:rPr lang="en-US" altLang="ja-JP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を超えてしまったら</a:t>
            </a:r>
            <a:r>
              <a:rPr lang="en-US" altLang="ja-JP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遷移を打ち切る</a:t>
            </a:r>
            <a:endParaRPr lang="ja-JP" alt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(sum &gt; K)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～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N-1</a:t>
            </a:r>
            <a:r>
              <a:rPr lang="ja-JP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まで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見終わったら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今の総和が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かどうかを判定する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N)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== K;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選ぶ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選ばない場合を試してみて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になる状態が発見できれば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返す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+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選んでも選ばなくても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となる状態が発見できなかった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4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F2FFD-A79E-43F6-A13D-2BF8A9DA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順列生成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next_permutation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951315-1493-4C68-B86F-B107761DA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71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5BE2FBC5-B65E-43D6-ACE3-0CB6800C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9" y="643467"/>
            <a:ext cx="4303866" cy="4567162"/>
          </a:xfrm>
          <a:prstGeom prst="rect">
            <a:avLst/>
          </a:prstGeom>
        </p:spPr>
      </p:pic>
      <p:pic>
        <p:nvPicPr>
          <p:cNvPr id="6" name="図 5" descr="ネックレス が含まれている画像&#10;&#10;自動的に生成された説明">
            <a:extLst>
              <a:ext uri="{FF2B5EF4-FFF2-40B4-BE49-F238E27FC236}">
                <a16:creationId xmlns:a16="http://schemas.microsoft.com/office/drawing/2014/main" id="{4EC4D6B7-D506-4C54-B4EB-B8903F51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4" y="1775354"/>
            <a:ext cx="5291667" cy="3307291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ACCFEBB2-E0F9-4924-AA5C-FB82A16084A8}"/>
              </a:ext>
            </a:extLst>
          </p:cNvPr>
          <p:cNvSpPr/>
          <p:nvPr/>
        </p:nvSpPr>
        <p:spPr>
          <a:xfrm>
            <a:off x="5636282" y="3109684"/>
            <a:ext cx="1289308" cy="6386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112F7F9-0273-4CF0-A1B6-2156AD5C3FB9}"/>
              </a:ext>
            </a:extLst>
          </p:cNvPr>
          <p:cNvSpPr/>
          <p:nvPr/>
        </p:nvSpPr>
        <p:spPr>
          <a:xfrm>
            <a:off x="2344056" y="3048000"/>
            <a:ext cx="2126343" cy="20900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E71159-D0F3-4E40-BF05-E6309F6B420B}"/>
              </a:ext>
            </a:extLst>
          </p:cNvPr>
          <p:cNvSpPr/>
          <p:nvPr/>
        </p:nvSpPr>
        <p:spPr>
          <a:xfrm>
            <a:off x="9129486" y="2467430"/>
            <a:ext cx="820057" cy="80554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663D43-4A77-4048-8280-B027A0634E5E}"/>
              </a:ext>
            </a:extLst>
          </p:cNvPr>
          <p:cNvSpPr txBox="1"/>
          <p:nvPr/>
        </p:nvSpPr>
        <p:spPr>
          <a:xfrm>
            <a:off x="5357264" y="2390598"/>
            <a:ext cx="181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枝刈り後</a:t>
            </a:r>
          </a:p>
        </p:txBody>
      </p:sp>
    </p:spTree>
    <p:extLst>
      <p:ext uri="{BB962C8B-B14F-4D97-AF65-F5344CB8AC3E}">
        <p14:creationId xmlns:p14="http://schemas.microsoft.com/office/powerpoint/2010/main" val="23657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B5817-2582-4631-89FE-DC641B37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部分和問題の枝刈り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A0702F-04D0-4C69-B9DA-4B138FC7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実はもう少し枝刈りできる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sz="2000" dirty="0"/>
              <a:t>『</a:t>
            </a:r>
            <a:r>
              <a:rPr lang="ja-JP" altLang="en-US" sz="2000" dirty="0"/>
              <a:t>アルゴリズムとデータ構造</a:t>
            </a:r>
            <a:r>
              <a:rPr lang="en-US" altLang="ja-JP" sz="2000" dirty="0"/>
              <a:t>(</a:t>
            </a:r>
            <a:r>
              <a:rPr lang="ja-JP" altLang="en-US" sz="2000" dirty="0"/>
              <a:t>第</a:t>
            </a:r>
            <a:r>
              <a:rPr lang="en-US" altLang="ja-JP" sz="2000" dirty="0"/>
              <a:t>2</a:t>
            </a:r>
            <a:r>
              <a:rPr lang="ja-JP" altLang="en-US" sz="2000" dirty="0"/>
              <a:t>版</a:t>
            </a:r>
            <a:r>
              <a:rPr lang="en-US" altLang="ja-JP" sz="2000" dirty="0"/>
              <a:t>) (</a:t>
            </a:r>
            <a:r>
              <a:rPr lang="ja-JP" altLang="en-US" sz="2000" dirty="0"/>
              <a:t>情報工学レクチャーシリーズ</a:t>
            </a:r>
            <a:r>
              <a:rPr lang="en-US" altLang="ja-JP" sz="2000" dirty="0"/>
              <a:t>)』</a:t>
            </a:r>
            <a:r>
              <a:rPr lang="ja-JP" altLang="en-US" sz="2000" dirty="0"/>
              <a:t>より</a:t>
            </a:r>
            <a:r>
              <a:rPr lang="en-US" altLang="ja-JP" dirty="0"/>
              <a:t> </a:t>
            </a:r>
            <a:endParaRPr kumimoji="1" lang="en-US" altLang="ja-JP" dirty="0"/>
          </a:p>
          <a:p>
            <a:r>
              <a:rPr lang="ja-JP" altLang="en-US" dirty="0"/>
              <a:t>暫定総和を</a:t>
            </a:r>
            <a:r>
              <a:rPr lang="en-US" altLang="ja-JP" dirty="0"/>
              <a:t>sum, </a:t>
            </a:r>
            <a:r>
              <a:rPr lang="ja-JP" altLang="en-US" dirty="0"/>
              <a:t>まだ足していない候補の総和を</a:t>
            </a:r>
            <a:r>
              <a:rPr lang="en-US" altLang="ja-JP" dirty="0"/>
              <a:t>rest</a:t>
            </a:r>
            <a:r>
              <a:rPr lang="ja-JP" altLang="en-US" dirty="0"/>
              <a:t>とすると</a:t>
            </a:r>
            <a:br>
              <a:rPr lang="en-US" altLang="ja-JP" dirty="0"/>
            </a:br>
            <a:r>
              <a:rPr lang="en-US" altLang="ja-JP" dirty="0"/>
              <a:t>sum + rest &lt; K </a:t>
            </a:r>
            <a:r>
              <a:rPr lang="ja-JP" altLang="en-US" dirty="0"/>
              <a:t>ならもはや</a:t>
            </a:r>
            <a:r>
              <a:rPr lang="en-US" altLang="ja-JP" dirty="0"/>
              <a:t>K</a:t>
            </a:r>
            <a:r>
              <a:rPr lang="ja-JP" altLang="en-US" dirty="0"/>
              <a:t>になりえないので遷移を打ち切る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119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6A45A08D-7FAA-42A4-ADEC-4A978F2C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80" y="305491"/>
            <a:ext cx="5633925" cy="5978589"/>
          </a:xfrm>
          <a:prstGeom prst="rect">
            <a:avLst/>
          </a:prstGeom>
        </p:spPr>
      </p:pic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3B23CB39-3BCC-4D8B-8F53-8AC3F4629476}"/>
              </a:ext>
            </a:extLst>
          </p:cNvPr>
          <p:cNvSpPr/>
          <p:nvPr/>
        </p:nvSpPr>
        <p:spPr>
          <a:xfrm>
            <a:off x="4281103" y="1026826"/>
            <a:ext cx="3185768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68B5D33-B928-4707-AF17-D09D6F83A50B}"/>
              </a:ext>
            </a:extLst>
          </p:cNvPr>
          <p:cNvSpPr/>
          <p:nvPr/>
        </p:nvSpPr>
        <p:spPr>
          <a:xfrm>
            <a:off x="4281103" y="2150535"/>
            <a:ext cx="2805255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dirty="0"/>
              <a:t>14</a:t>
            </a:r>
            <a:endParaRPr kumimoji="1" lang="ja-JP" altLang="en-US" sz="2800" dirty="0"/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DE73E41-FA2D-4DA8-9D51-94B563068E10}"/>
              </a:ext>
            </a:extLst>
          </p:cNvPr>
          <p:cNvSpPr/>
          <p:nvPr/>
        </p:nvSpPr>
        <p:spPr>
          <a:xfrm>
            <a:off x="4281103" y="3586955"/>
            <a:ext cx="2248883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A024A6A0-4DEB-410F-ACDE-DF8604C86103}"/>
              </a:ext>
            </a:extLst>
          </p:cNvPr>
          <p:cNvSpPr/>
          <p:nvPr/>
        </p:nvSpPr>
        <p:spPr>
          <a:xfrm>
            <a:off x="4281104" y="4935517"/>
            <a:ext cx="1259531" cy="44970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dirty="0"/>
              <a:t>9</a:t>
            </a:r>
            <a:endParaRPr kumimoji="1"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7642C2-5009-4DE8-A2A2-984B3C0A2088}"/>
              </a:ext>
            </a:extLst>
          </p:cNvPr>
          <p:cNvSpPr/>
          <p:nvPr/>
        </p:nvSpPr>
        <p:spPr>
          <a:xfrm>
            <a:off x="5239062" y="4153945"/>
            <a:ext cx="1898633" cy="213013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6843DB-6338-47FF-90E9-DA7A37166D3F}"/>
              </a:ext>
            </a:extLst>
          </p:cNvPr>
          <p:cNvSpPr txBox="1"/>
          <p:nvPr/>
        </p:nvSpPr>
        <p:spPr>
          <a:xfrm>
            <a:off x="329784" y="3207895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暫定和</a:t>
            </a:r>
            <a:r>
              <a:rPr lang="en-US" altLang="ja-JP" sz="2400" dirty="0"/>
              <a:t>0</a:t>
            </a:r>
            <a:r>
              <a:rPr lang="ja-JP" altLang="en-US" sz="2400" dirty="0"/>
              <a:t>で</a:t>
            </a:r>
            <a:r>
              <a:rPr lang="en-US" altLang="ja-JP" sz="2400" dirty="0"/>
              <a:t>9</a:t>
            </a:r>
            <a:r>
              <a:rPr lang="ja-JP" altLang="en-US" sz="2400" dirty="0"/>
              <a:t>を選ぼうとするとき</a:t>
            </a:r>
            <a:r>
              <a:rPr lang="en-US" altLang="ja-JP" sz="2400" dirty="0"/>
              <a:t>,</a:t>
            </a:r>
            <a:br>
              <a:rPr lang="en-US" altLang="ja-JP" sz="2400" dirty="0"/>
            </a:br>
            <a:r>
              <a:rPr kumimoji="1" lang="ja-JP" altLang="en-US" sz="2400" dirty="0"/>
              <a:t>残り</a:t>
            </a:r>
            <a:r>
              <a:rPr kumimoji="1" lang="en-US" altLang="ja-JP" sz="2400" dirty="0"/>
              <a:t>9</a:t>
            </a:r>
            <a:r>
              <a:rPr kumimoji="1" lang="ja-JP" altLang="en-US" sz="2400" dirty="0"/>
              <a:t>しかないのに</a:t>
            </a:r>
            <a:r>
              <a:rPr kumimoji="1" lang="en-US" altLang="ja-JP" sz="2400" dirty="0"/>
              <a:t>12</a:t>
            </a:r>
            <a:r>
              <a:rPr kumimoji="1" lang="ja-JP" altLang="en-US" sz="2400" dirty="0"/>
              <a:t>が作れるわけがないので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遷移しても意味はない</a:t>
            </a:r>
          </a:p>
        </p:txBody>
      </p:sp>
    </p:spTree>
    <p:extLst>
      <p:ext uri="{BB962C8B-B14F-4D97-AF65-F5344CB8AC3E}">
        <p14:creationId xmlns:p14="http://schemas.microsoft.com/office/powerpoint/2010/main" val="313450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67EDE-9983-4A8C-8299-965C3172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406"/>
            <a:ext cx="10515600" cy="4572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枝刈り</a:t>
            </a:r>
            <a:r>
              <a:rPr kumimoji="1" lang="en-US" altLang="ja-JP" dirty="0" err="1"/>
              <a:t>dfs</a:t>
            </a:r>
            <a:r>
              <a:rPr kumimoji="1" lang="ja-JP" altLang="en-US" dirty="0"/>
              <a:t>のコード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46288-538A-4D78-A240-FEDAE1C2D354}"/>
              </a:ext>
            </a:extLst>
          </p:cNvPr>
          <p:cNvSpPr/>
          <p:nvPr/>
        </p:nvSpPr>
        <p:spPr>
          <a:xfrm>
            <a:off x="1364343" y="1670936"/>
            <a:ext cx="946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rest)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これ以降の候補を加えても</a:t>
            </a:r>
            <a:r>
              <a:rPr lang="en-US" altLang="ja-JP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にならないなら</a:t>
            </a:r>
            <a:r>
              <a:rPr lang="en-US" altLang="ja-JP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遷移を打ち切る</a:t>
            </a:r>
            <a:endParaRPr lang="ja-JP" alt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(sum + rest &lt; K)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sum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が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を超えてしまったら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遷移を打ち切る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(sum &gt; K)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～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N-1</a:t>
            </a:r>
            <a:r>
              <a:rPr lang="ja-JP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まで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見終わったら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今の総和が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かどうかを判定する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N)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== K;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選ぶ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選ばない場合を試してみて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になる状態が発見できれば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返す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rest - a[</a:t>
            </a:r>
            <a:r>
              <a:rPr lang="en-US" altLang="ja-JP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+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rest - a[</a:t>
            </a:r>
            <a:r>
              <a:rPr lang="en-US" altLang="ja-JP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選んでも選ばなくても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となる状態が発見できなかった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363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67EDE-9983-4A8C-8299-965C3172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236"/>
            <a:ext cx="10515600" cy="4572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使用例</a:t>
            </a:r>
            <a:r>
              <a:rPr lang="en-US" altLang="ja-JP" dirty="0"/>
              <a:t>. a</a:t>
            </a:r>
            <a:r>
              <a:rPr lang="ja-JP" altLang="en-US" dirty="0"/>
              <a:t>の全総和を</a:t>
            </a:r>
            <a:r>
              <a:rPr lang="en-US" altLang="ja-JP" dirty="0"/>
              <a:t>sum</a:t>
            </a:r>
            <a:r>
              <a:rPr lang="ja-JP" altLang="en-US" dirty="0"/>
              <a:t>に入れておいて</a:t>
            </a:r>
            <a:r>
              <a:rPr lang="en-US" altLang="ja-JP" dirty="0" err="1"/>
              <a:t>dfs</a:t>
            </a:r>
            <a:r>
              <a:rPr lang="en-US" altLang="ja-JP" dirty="0"/>
              <a:t>(0,0,sum)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46288-538A-4D78-A240-FEDAE1C2D354}"/>
              </a:ext>
            </a:extLst>
          </p:cNvPr>
          <p:cNvSpPr/>
          <p:nvPr/>
        </p:nvSpPr>
        <p:spPr>
          <a:xfrm>
            <a:off x="1364343" y="1243717"/>
            <a:ext cx="94633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x;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sum += x;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a.push_back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K;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sum))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32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BA52DFA0-6991-4920-B4DA-3D82EDD6B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29" y="759882"/>
            <a:ext cx="3633788" cy="5338236"/>
          </a:xfrm>
          <a:prstGeom prst="rect">
            <a:avLst/>
          </a:prstGeom>
        </p:spPr>
      </p:pic>
      <p:pic>
        <p:nvPicPr>
          <p:cNvPr id="4" name="図 3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13FB1A3C-AF9A-4C8F-A246-B52E64526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2" y="1145417"/>
            <a:ext cx="4303866" cy="4567162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7F4E16C2-1775-4BD6-9CD2-0D1873BDA2EF}"/>
              </a:ext>
            </a:extLst>
          </p:cNvPr>
          <p:cNvSpPr/>
          <p:nvPr/>
        </p:nvSpPr>
        <p:spPr>
          <a:xfrm>
            <a:off x="5215608" y="3087199"/>
            <a:ext cx="1289308" cy="6386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68C932-43B4-4F8E-9F3B-37D9457B68AF}"/>
              </a:ext>
            </a:extLst>
          </p:cNvPr>
          <p:cNvSpPr txBox="1"/>
          <p:nvPr/>
        </p:nvSpPr>
        <p:spPr>
          <a:xfrm>
            <a:off x="4936590" y="2368113"/>
            <a:ext cx="181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枝刈り後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F54203-9B57-470C-A79C-20E5F803E655}"/>
              </a:ext>
            </a:extLst>
          </p:cNvPr>
          <p:cNvSpPr/>
          <p:nvPr/>
        </p:nvSpPr>
        <p:spPr>
          <a:xfrm>
            <a:off x="423872" y="4009869"/>
            <a:ext cx="1329977" cy="170271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A70E15-4A75-4C5B-9FA4-8D9A1832C04C}"/>
              </a:ext>
            </a:extLst>
          </p:cNvPr>
          <p:cNvSpPr/>
          <p:nvPr/>
        </p:nvSpPr>
        <p:spPr>
          <a:xfrm>
            <a:off x="6925590" y="4154774"/>
            <a:ext cx="726889" cy="82945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A92A5-81DE-4907-871C-3226A7E3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枝刈り</a:t>
            </a:r>
            <a:r>
              <a:rPr kumimoji="1" lang="en-US" altLang="ja-JP" dirty="0"/>
              <a:t>DFS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BAAE64-FF06-4CDC-9B31-BAF352E9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枝刈りの方法は問題に</a:t>
            </a:r>
            <a:r>
              <a:rPr kumimoji="1" lang="ja-JP" altLang="en-US"/>
              <a:t>よって様々</a:t>
            </a:r>
            <a:endParaRPr lang="en-US" altLang="ja-JP" dirty="0"/>
          </a:p>
          <a:p>
            <a:r>
              <a:rPr kumimoji="1" lang="ja-JP" altLang="en-US" dirty="0"/>
              <a:t>その場の機転で考えるしかない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122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4F545-FF56-4ED3-9E8C-D4B5A49F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関連問題の紹介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33100B-B235-4FC0-A673-5576E9FE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順列生成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r>
              <a:rPr kumimoji="1" lang="ja-JP" altLang="en-US" dirty="0"/>
              <a:t>順列生成を知らなくても解ける問題が多い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AOJ1161: </a:t>
            </a:r>
            <a:r>
              <a:rPr kumimoji="1" lang="ja-JP" altLang="en-US" dirty="0"/>
              <a:t>覆面算</a:t>
            </a:r>
            <a:r>
              <a:rPr kumimoji="1" lang="en-US" altLang="ja-JP"/>
              <a:t>.ICPC </a:t>
            </a:r>
            <a:r>
              <a:rPr kumimoji="1" lang="en-US" altLang="ja-JP" dirty="0"/>
              <a:t>2009</a:t>
            </a:r>
            <a:r>
              <a:rPr kumimoji="1" lang="ja-JP" altLang="en-US" dirty="0"/>
              <a:t>国内予選の問題</a:t>
            </a:r>
            <a:endParaRPr kumimoji="1" lang="en-US" altLang="ja-JP" dirty="0"/>
          </a:p>
          <a:p>
            <a:r>
              <a:rPr lang="en-US" altLang="ja-JP" dirty="0"/>
              <a:t>ABC054_C: </a:t>
            </a:r>
            <a:r>
              <a:rPr lang="ja-JP" altLang="en-US" dirty="0"/>
              <a:t>グラフの探索順を順列とみなす</a:t>
            </a:r>
            <a:endParaRPr lang="en-US" altLang="ja-JP" dirty="0"/>
          </a:p>
          <a:p>
            <a:r>
              <a:rPr kumimoji="1" lang="en-US" altLang="ja-JP" dirty="0"/>
              <a:t>ABC0</a:t>
            </a:r>
            <a:r>
              <a:rPr lang="en-US" altLang="ja-JP" dirty="0"/>
              <a:t>73_C: </a:t>
            </a:r>
            <a:r>
              <a:rPr lang="ja-JP" altLang="en-US" dirty="0"/>
              <a:t>同上</a:t>
            </a:r>
            <a:r>
              <a:rPr lang="en-US" altLang="ja-JP" dirty="0"/>
              <a:t>.</a:t>
            </a:r>
            <a:r>
              <a:rPr lang="ja-JP" altLang="en-US" dirty="0"/>
              <a:t>最短経路アルゴリズムの知識も必要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枝刈り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今年の</a:t>
            </a:r>
            <a:r>
              <a:rPr lang="en-US" altLang="ja-JP" dirty="0"/>
              <a:t>ICPC</a:t>
            </a:r>
            <a:r>
              <a:rPr lang="ja-JP" altLang="en-US" dirty="0"/>
              <a:t>国内予選の</a:t>
            </a:r>
            <a:r>
              <a:rPr lang="en-US" altLang="ja-JP" dirty="0"/>
              <a:t>D</a:t>
            </a:r>
            <a:r>
              <a:rPr lang="ja-JP" altLang="en-US" dirty="0"/>
              <a:t>は枝刈り</a:t>
            </a:r>
            <a:r>
              <a:rPr lang="en-US" altLang="ja-JP" dirty="0"/>
              <a:t>DFS</a:t>
            </a:r>
            <a:r>
              <a:rPr lang="ja-JP" altLang="en-US" dirty="0"/>
              <a:t>で解けたらしい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180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EEA8B-23B5-402B-B810-377D949B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next_permutation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A5282-1030-46CA-AEB1-FEDB2257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次の</a:t>
            </a:r>
            <a:r>
              <a:rPr kumimoji="1" lang="ja-JP" altLang="en-US" dirty="0"/>
              <a:t>順列</a:t>
            </a:r>
            <a:r>
              <a:rPr lang="ja-JP" altLang="en-US" dirty="0"/>
              <a:t>を生成する関数</a:t>
            </a:r>
            <a:endParaRPr lang="en-US" altLang="ja-JP" dirty="0"/>
          </a:p>
          <a:p>
            <a:r>
              <a:rPr lang="ja-JP" altLang="en-US" dirty="0"/>
              <a:t>コンテナの値を順列と見立て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ja-JP" altLang="en-US" dirty="0"/>
              <a:t>それを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r>
              <a:rPr lang="en-US" altLang="ja-JP" dirty="0"/>
              <a:t>(</a:t>
            </a:r>
            <a:r>
              <a:rPr lang="ja-JP" altLang="en-US" dirty="0"/>
              <a:t>辞書順的に</a:t>
            </a:r>
            <a:r>
              <a:rPr lang="en-US" altLang="ja-JP" dirty="0"/>
              <a:t>)</a:t>
            </a:r>
            <a:r>
              <a:rPr lang="ja-JP" altLang="en-US" dirty="0"/>
              <a:t>大きい順列に並び替える関数</a:t>
            </a:r>
            <a:r>
              <a:rPr lang="en-US" altLang="ja-JP" dirty="0"/>
              <a:t>.</a:t>
            </a:r>
          </a:p>
          <a:p>
            <a:r>
              <a:rPr kumimoji="1" lang="ja-JP" altLang="en-US" dirty="0"/>
              <a:t>使い方が特徴的なので覚える</a:t>
            </a:r>
          </a:p>
        </p:txBody>
      </p:sp>
    </p:spTree>
    <p:extLst>
      <p:ext uri="{BB962C8B-B14F-4D97-AF65-F5344CB8AC3E}">
        <p14:creationId xmlns:p14="http://schemas.microsoft.com/office/powerpoint/2010/main" val="156418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A3528-90CE-47C3-884D-5C83CDB3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next_permutation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FDD5A-DAF0-4188-A479-C34EB8A0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#include &lt;algorithm&gt;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使い方</a:t>
            </a:r>
            <a:r>
              <a:rPr kumimoji="1" lang="en-US" altLang="ja-JP" dirty="0"/>
              <a:t>: </a:t>
            </a:r>
            <a:r>
              <a:rPr kumimoji="1" lang="ja-JP" altLang="en-US" b="1" dirty="0"/>
              <a:t>配列をソートして</a:t>
            </a:r>
            <a:r>
              <a:rPr kumimoji="1" lang="en-US" altLang="ja-JP" b="1" dirty="0"/>
              <a:t>do-while</a:t>
            </a:r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BBFA62-1518-4E94-B00E-E75F5B00B8FC}"/>
              </a:ext>
            </a:extLst>
          </p:cNvPr>
          <p:cNvSpPr/>
          <p:nvPr/>
        </p:nvSpPr>
        <p:spPr>
          <a:xfrm>
            <a:off x="1369726" y="3125051"/>
            <a:ext cx="94525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next_permutation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8771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D7A93-2EA4-41DC-8789-33ACD9E6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next_permutation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D03230-AFD6-46AF-BDB9-C66EC8F9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全順列の列挙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出力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C90748-FCC5-4DDA-857A-635BFCEBBE70}"/>
              </a:ext>
            </a:extLst>
          </p:cNvPr>
          <p:cNvSpPr/>
          <p:nvPr/>
        </p:nvSpPr>
        <p:spPr>
          <a:xfrm>
            <a:off x="1353174" y="2447022"/>
            <a:ext cx="94856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next_permutation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36967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291DD9-770E-4E9D-95C0-CF4C4D924848}"/>
              </a:ext>
            </a:extLst>
          </p:cNvPr>
          <p:cNvSpPr/>
          <p:nvPr/>
        </p:nvSpPr>
        <p:spPr>
          <a:xfrm>
            <a:off x="417226" y="58846"/>
            <a:ext cx="75125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next_permutation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547BAE-A07C-4687-85C0-3A0D0673AF08}"/>
              </a:ext>
            </a:extLst>
          </p:cNvPr>
          <p:cNvSpPr txBox="1"/>
          <p:nvPr/>
        </p:nvSpPr>
        <p:spPr>
          <a:xfrm>
            <a:off x="8289560" y="1166842"/>
            <a:ext cx="3290342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3 (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入力</a:t>
            </a:r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3 1 2 (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入力</a:t>
            </a:r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1 2 3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1 3 2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2 1 3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2 3 1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3 1 2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3 2 1</a:t>
            </a:r>
            <a:endParaRPr kumimoji="1" lang="ja-JP" alt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47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291DD9-770E-4E9D-95C0-CF4C4D924848}"/>
              </a:ext>
            </a:extLst>
          </p:cNvPr>
          <p:cNvSpPr/>
          <p:nvPr/>
        </p:nvSpPr>
        <p:spPr>
          <a:xfrm>
            <a:off x="417226" y="58846"/>
            <a:ext cx="75125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next_permutation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547BAE-A07C-4687-85C0-3A0D0673AF08}"/>
              </a:ext>
            </a:extLst>
          </p:cNvPr>
          <p:cNvSpPr txBox="1"/>
          <p:nvPr/>
        </p:nvSpPr>
        <p:spPr>
          <a:xfrm>
            <a:off x="8357016" y="1997838"/>
            <a:ext cx="329034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3 (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入力</a:t>
            </a:r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1 1 2 (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入力</a:t>
            </a:r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1 1 2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1 2 1</a:t>
            </a:r>
          </a:p>
          <a:p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2 1 1</a:t>
            </a:r>
            <a:endParaRPr kumimoji="1" lang="ja-JP" alt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C53EB2-4463-463D-9BE9-0FFE6350F5BA}"/>
              </a:ext>
            </a:extLst>
          </p:cNvPr>
          <p:cNvSpPr txBox="1"/>
          <p:nvPr/>
        </p:nvSpPr>
        <p:spPr>
          <a:xfrm>
            <a:off x="8357016" y="764498"/>
            <a:ext cx="301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同じものを含む順列も列挙できる</a:t>
            </a:r>
          </a:p>
        </p:txBody>
      </p:sp>
    </p:spTree>
    <p:extLst>
      <p:ext uri="{BB962C8B-B14F-4D97-AF65-F5344CB8AC3E}">
        <p14:creationId xmlns:p14="http://schemas.microsoft.com/office/powerpoint/2010/main" val="332588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B0DAE-D4FF-44C4-82FD-A0D9C172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next_permutation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2CC3C-BD9C-40A8-81DB-8DB2F7C3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厳密な話</a:t>
            </a:r>
            <a:endParaRPr kumimoji="1" lang="en-US" altLang="ja-JP" dirty="0"/>
          </a:p>
          <a:p>
            <a:r>
              <a:rPr lang="en-US" altLang="ja-JP" dirty="0" err="1"/>
              <a:t>next_permutation</a:t>
            </a:r>
            <a:r>
              <a:rPr lang="en-US" altLang="ja-JP" dirty="0"/>
              <a:t>(</a:t>
            </a:r>
            <a:r>
              <a:rPr lang="en-US" altLang="ja-JP" dirty="0" err="1"/>
              <a:t>v.begin</a:t>
            </a:r>
            <a:r>
              <a:rPr lang="en-US" altLang="ja-JP" dirty="0"/>
              <a:t>(), </a:t>
            </a:r>
            <a:r>
              <a:rPr lang="en-US" altLang="ja-JP" dirty="0" err="1"/>
              <a:t>v.end</a:t>
            </a:r>
            <a:r>
              <a:rPr lang="en-US" altLang="ja-JP" dirty="0"/>
              <a:t>()):</a:t>
            </a:r>
            <a:br>
              <a:rPr lang="en-US" altLang="ja-JP" dirty="0"/>
            </a:br>
            <a:r>
              <a:rPr lang="en-US" altLang="ja-JP" dirty="0"/>
              <a:t>v</a:t>
            </a:r>
            <a:r>
              <a:rPr lang="ja-JP" altLang="en-US" dirty="0"/>
              <a:t>を辞書順で次の順列に並び替える</a:t>
            </a:r>
            <a:br>
              <a:rPr lang="en-US" altLang="ja-JP" dirty="0"/>
            </a:br>
            <a:r>
              <a:rPr lang="ja-JP" altLang="en-US" dirty="0"/>
              <a:t>辞書順最後の順列が与えられた場合</a:t>
            </a:r>
            <a:r>
              <a:rPr lang="en-US" altLang="ja-JP" dirty="0"/>
              <a:t>,</a:t>
            </a:r>
            <a:r>
              <a:rPr lang="ja-JP" altLang="en-US" dirty="0"/>
              <a:t>辞書順最初の順列に並び替えるが</a:t>
            </a:r>
            <a:r>
              <a:rPr lang="en-US" altLang="ja-JP" dirty="0"/>
              <a:t>,</a:t>
            </a:r>
            <a:r>
              <a:rPr lang="ja-JP" altLang="en-US" dirty="0"/>
              <a:t>その際関数は値</a:t>
            </a:r>
            <a:r>
              <a:rPr lang="en-US" altLang="ja-JP" dirty="0"/>
              <a:t>false</a:t>
            </a:r>
            <a:r>
              <a:rPr lang="ja-JP" altLang="en-US" dirty="0"/>
              <a:t>を返す</a:t>
            </a:r>
            <a:r>
              <a:rPr lang="en-US" altLang="ja-JP" dirty="0"/>
              <a:t>.</a:t>
            </a:r>
            <a:r>
              <a:rPr lang="ja-JP" altLang="en-US" dirty="0"/>
              <a:t>それ以外は</a:t>
            </a:r>
            <a:r>
              <a:rPr lang="en-US" altLang="ja-JP" dirty="0"/>
              <a:t>true</a:t>
            </a:r>
            <a:r>
              <a:rPr lang="ja-JP" altLang="en-US" dirty="0"/>
              <a:t>を返す</a:t>
            </a:r>
            <a:r>
              <a:rPr lang="en-US" altLang="ja-JP" dirty="0"/>
              <a:t>.</a:t>
            </a:r>
          </a:p>
          <a:p>
            <a:endParaRPr kumimoji="1" lang="en-US" altLang="ja-JP" dirty="0"/>
          </a:p>
          <a:p>
            <a:r>
              <a:rPr lang="ja-JP" altLang="en-US" dirty="0"/>
              <a:t>順列を逆順に生成する</a:t>
            </a:r>
            <a:r>
              <a:rPr lang="en-US" altLang="ja-JP" dirty="0" err="1"/>
              <a:t>prev_permutation</a:t>
            </a:r>
            <a:r>
              <a:rPr lang="ja-JP" altLang="en-US" dirty="0"/>
              <a:t>というのもあるが割愛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064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4EB2F-50FF-4EE7-A7C6-D851C09A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next_permutation</a:t>
            </a:r>
            <a:r>
              <a:rPr kumimoji="1" lang="ja-JP" altLang="en-US" dirty="0"/>
              <a:t>に頼らない場合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C564D-498E-4F0E-B2AC-F465BC45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DFS</a:t>
            </a:r>
            <a:r>
              <a:rPr kumimoji="1" lang="ja-JP" altLang="en-US" dirty="0"/>
              <a:t>を書く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番目のものを選んだ</a:t>
            </a:r>
            <a:r>
              <a:rPr kumimoji="1" lang="en-US" altLang="ja-JP" dirty="0"/>
              <a:t>or</a:t>
            </a:r>
            <a:r>
              <a:rPr kumimoji="1" lang="ja-JP" altLang="en-US" dirty="0"/>
              <a:t>選んでない</a:t>
            </a:r>
            <a:r>
              <a:rPr lang="ja-JP" altLang="en-US" dirty="0"/>
              <a:t>」を</a:t>
            </a:r>
            <a:r>
              <a:rPr lang="en-US" altLang="ja-JP" dirty="0"/>
              <a:t>bool</a:t>
            </a:r>
            <a:r>
              <a:rPr lang="ja-JP" altLang="en-US" dirty="0"/>
              <a:t>値の</a:t>
            </a:r>
            <a:r>
              <a:rPr lang="en-US" altLang="ja-JP" dirty="0"/>
              <a:t>vector</a:t>
            </a:r>
            <a:r>
              <a:rPr lang="ja-JP" altLang="en-US" dirty="0"/>
              <a:t>で管理する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n</a:t>
            </a:r>
            <a:r>
              <a:rPr kumimoji="1" lang="ja-JP" altLang="en-US" dirty="0"/>
              <a:t>が小さければビットで管理してもよい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この方法は</a:t>
            </a:r>
            <a:r>
              <a:rPr lang="en-US" altLang="ja-JP" dirty="0" err="1"/>
              <a:t>bitDP</a:t>
            </a:r>
            <a:r>
              <a:rPr lang="ja-JP" altLang="en-US" dirty="0"/>
              <a:t>で重要になる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95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1100</Words>
  <Application>Microsoft Office PowerPoint</Application>
  <PresentationFormat>ワイド画面</PresentationFormat>
  <Paragraphs>314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MS Gothic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順列生成と枝刈り</vt:lpstr>
      <vt:lpstr>順列生成(next_permutation)</vt:lpstr>
      <vt:lpstr>next_permutation</vt:lpstr>
      <vt:lpstr>next_permutation</vt:lpstr>
      <vt:lpstr>next_permutation</vt:lpstr>
      <vt:lpstr>PowerPoint プレゼンテーション</vt:lpstr>
      <vt:lpstr>PowerPoint プレゼンテーション</vt:lpstr>
      <vt:lpstr>next_permutation</vt:lpstr>
      <vt:lpstr>next_permutationに頼らない場合</vt:lpstr>
      <vt:lpstr>PowerPoint プレゼンテーション</vt:lpstr>
      <vt:lpstr>PowerPoint プレゼンテーション</vt:lpstr>
      <vt:lpstr>枝刈りDFS</vt:lpstr>
      <vt:lpstr>枝刈り</vt:lpstr>
      <vt:lpstr>部分和問題(第6回)</vt:lpstr>
      <vt:lpstr>PowerPoint プレゼンテーション</vt:lpstr>
      <vt:lpstr>部分和問題の枝刈り</vt:lpstr>
      <vt:lpstr>部分和問題の枝刈り</vt:lpstr>
      <vt:lpstr>PowerPoint プレゼンテーション</vt:lpstr>
      <vt:lpstr>PowerPoint プレゼンテーション</vt:lpstr>
      <vt:lpstr>PowerPoint プレゼンテーション</vt:lpstr>
      <vt:lpstr>部分和問題の枝刈り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枝刈りDFS</vt:lpstr>
      <vt:lpstr>関連問題の紹介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順列生成と枝刈り</dc:title>
  <dc:creator>r.yamamoto.032</dc:creator>
  <cp:lastModifiedBy>r.yamamoto.032</cp:lastModifiedBy>
  <cp:revision>93</cp:revision>
  <dcterms:created xsi:type="dcterms:W3CDTF">2018-11-26T06:30:30Z</dcterms:created>
  <dcterms:modified xsi:type="dcterms:W3CDTF">2018-11-28T08:39:33Z</dcterms:modified>
</cp:coreProperties>
</file>