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2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4" r:id="rId12"/>
    <p:sldId id="276" r:id="rId13"/>
    <p:sldId id="266" r:id="rId14"/>
    <p:sldId id="277" r:id="rId15"/>
    <p:sldId id="275" r:id="rId16"/>
    <p:sldId id="267" r:id="rId17"/>
    <p:sldId id="278" r:id="rId18"/>
    <p:sldId id="279" r:id="rId19"/>
    <p:sldId id="268" r:id="rId20"/>
    <p:sldId id="280" r:id="rId21"/>
    <p:sldId id="281" r:id="rId22"/>
    <p:sldId id="269" r:id="rId23"/>
    <p:sldId id="282" r:id="rId24"/>
    <p:sldId id="283" r:id="rId25"/>
    <p:sldId id="284" r:id="rId26"/>
    <p:sldId id="270" r:id="rId27"/>
    <p:sldId id="285" r:id="rId28"/>
    <p:sldId id="286" r:id="rId29"/>
    <p:sldId id="271" r:id="rId30"/>
    <p:sldId id="287" r:id="rId31"/>
    <p:sldId id="288" r:id="rId32"/>
    <p:sldId id="272" r:id="rId33"/>
    <p:sldId id="289" r:id="rId34"/>
    <p:sldId id="291" r:id="rId35"/>
    <p:sldId id="273" r:id="rId36"/>
    <p:sldId id="290" r:id="rId37"/>
    <p:sldId id="292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D042A-8BEA-48D1-A68F-C0F480AD36C9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73B9C-FBDF-4D9C-AA0E-9F2984921E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0168E-054B-4D17-BBA8-3BAE494A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F5099D-C473-4B6A-9EDE-86E87E02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292834-17F3-4E43-8565-71F12354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4DC32-6D37-4A98-B366-52341813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19113-78DF-4C99-BABE-9A8C363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8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BB213-AD99-4910-B029-1CDE41C4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D8BB6B-D6DE-4A7D-BB47-4E77606B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3E439-73E6-4970-BA5D-51F1C522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B99778-53F4-41A8-A9DA-938D3D17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19F238-C564-489D-A977-8AFCBA3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0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9521D7-6378-4C85-AEC5-891BC1765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5D2FBD-7ED7-470B-ABA3-2B0974B5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B0B13-7A01-4866-8CDE-83785CB8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8B212-7E60-473C-B7B8-3FBDAD3E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1883E-D5CE-498E-9DC4-16B8E44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BB74B-2A11-419B-93E5-7529EE5A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409E8-9177-4B23-87A1-83083E68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F43C6-F6EB-4A84-A1C6-B4B05E1B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D8363-EC52-4248-A387-11F6D794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B7C45-5C5C-494A-91A0-29AAF52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04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EE45D-6D58-456D-845A-42B3F3AC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76FC5-52CC-4995-ABDC-47D01EA8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9F6C3-CB77-4537-B6D5-1C5B4142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3C0B27-F88E-4114-89BF-02A9033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277B0-A77C-4283-A159-A69DA07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1A38C-EBC9-4EBD-91BE-084FF6A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0335A-D3E2-497E-9EEC-36B5B7A00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BEE244-72F7-471C-8F20-40C496F8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F2BFF2-46E4-4527-B864-DFFE8064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C1D93B-0EBF-46E7-B2C1-7D1AAAA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7B2A1A-2828-4D74-B745-5DEE2940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6671F-FCCC-4D64-B559-AEC9E751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EFFE21-05E1-499F-9856-61F8BC6D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4AB663-D4CD-4ECB-8670-C571245F8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7E7BEE-5F6E-4104-ABA1-6A4990D9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96C3BF-A3C9-4576-81F2-5AEA507F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FC0531-9EC0-4CDD-8A89-DC98054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5C63F0-19F9-4A8B-BF50-83983062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9585E-D607-42B9-89A0-E4859A43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97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FFD12-35AE-46A9-8A87-CC7506E9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1C30B-28AB-4F79-B57C-57C4A2B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2DECCF-C275-41FD-B4E9-8B9505EB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B375F-9015-4B95-BD87-C18325E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1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DDDBDA-AC8E-4DB4-AEBF-41DAF5EE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39866C-AA28-40B2-81A8-840D90D8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D1FCD6-157D-4619-9A0A-99CCE899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1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CE7BD-3E01-43BF-ADE0-DFEBB48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EE62A-78D0-42A7-B67F-7B64306D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0DE9E2-DAAC-4A09-9F10-48127937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A5C35-D51D-4950-87B7-BAA85AA6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37BC6-B0FF-443A-98FF-2F804871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89C3E-14CA-4753-BDBA-E3C80B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38F40-2469-4DBE-95E6-0631C4CC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9E902E-A000-465E-9E99-AF6F6D5DC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D0E47B-D1FC-4966-8E16-CC7076DA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F48EFB-2556-4AE3-80D5-F4BBFFDB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3B418-4AA8-477B-A13C-585F1EF3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6015BA-7104-4F11-8FBD-055FC508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2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082883-F94F-47F9-8594-05D63707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8B0E5-C4AB-4C96-8A98-CAF9E14B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5A9761-3C1D-4077-95F9-97063CA18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7258-DCE9-40A6-B362-625BD943AE26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AF450-7478-4992-A754-B3E60DF10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85A62-E00F-467E-A0C2-429F4066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436B-40D7-4D53-B18B-6ADAD2CCC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70CC0-0AFF-4A49-A0C5-426EC883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第一回演習解答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57BDE2-3D1D-4F0E-9B43-21962BF3A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27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ABC001_A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19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ABC001_A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整数</a:t>
            </a:r>
            <a:r>
              <a:rPr kumimoji="1" lang="en-US" altLang="ja-JP" sz="3600" dirty="0"/>
              <a:t>H1</a:t>
            </a:r>
            <a:r>
              <a:rPr kumimoji="1" lang="ja-JP" altLang="en-US" sz="3600" dirty="0"/>
              <a:t>と</a:t>
            </a:r>
            <a:r>
              <a:rPr lang="en-US" altLang="ja-JP" sz="3600" dirty="0"/>
              <a:t>H2</a:t>
            </a:r>
            <a:r>
              <a:rPr lang="ja-JP" altLang="en-US" sz="3600" dirty="0"/>
              <a:t>が与えられるので、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(H1 – H2)</a:t>
            </a:r>
            <a:r>
              <a:rPr lang="ja-JP" altLang="en-US" sz="3600" dirty="0"/>
              <a:t>を出力する問題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841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H1, H2;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&amp;H1, &amp;H2);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H1 – H2);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6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67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ABC039_A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高さ</a:t>
            </a:r>
            <a:r>
              <a:rPr lang="en-US" altLang="ja-JP" sz="3600" dirty="0"/>
              <a:t>A, </a:t>
            </a:r>
            <a:r>
              <a:rPr lang="ja-JP" altLang="en-US" sz="3600" dirty="0"/>
              <a:t>幅</a:t>
            </a:r>
            <a:r>
              <a:rPr lang="en-US" altLang="ja-JP" sz="3600" dirty="0"/>
              <a:t>B, </a:t>
            </a:r>
            <a:r>
              <a:rPr lang="ja-JP" altLang="en-US" sz="3600" dirty="0"/>
              <a:t>奥行き</a:t>
            </a:r>
            <a:r>
              <a:rPr lang="en-US" altLang="ja-JP" sz="3600" dirty="0"/>
              <a:t>C</a:t>
            </a:r>
            <a:r>
              <a:rPr lang="ja-JP" altLang="en-US" sz="3600" dirty="0"/>
              <a:t>の直方体の表面積を求める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A*B</a:t>
            </a:r>
            <a:r>
              <a:rPr lang="ja-JP" altLang="en-US" sz="3600" dirty="0"/>
              <a:t>の面が</a:t>
            </a:r>
            <a:r>
              <a:rPr lang="en-US" altLang="ja-JP" sz="3600" dirty="0"/>
              <a:t>2</a:t>
            </a:r>
            <a:r>
              <a:rPr lang="ja-JP" altLang="en-US" sz="3600" dirty="0"/>
              <a:t>個、</a:t>
            </a:r>
            <a:r>
              <a:rPr lang="en-US" altLang="ja-JP" sz="3600" dirty="0"/>
              <a:t>B*C</a:t>
            </a:r>
            <a:r>
              <a:rPr lang="ja-JP" altLang="en-US" sz="3600" dirty="0"/>
              <a:t>の面が</a:t>
            </a:r>
            <a:r>
              <a:rPr lang="en-US" altLang="ja-JP" sz="3600" dirty="0"/>
              <a:t>2</a:t>
            </a:r>
            <a:r>
              <a:rPr lang="ja-JP" altLang="en-US" sz="3600" dirty="0"/>
              <a:t>個、</a:t>
            </a:r>
            <a:r>
              <a:rPr lang="en-US" altLang="ja-JP" sz="3600" dirty="0"/>
              <a:t>C*A</a:t>
            </a:r>
            <a:r>
              <a:rPr lang="ja-JP" altLang="en-US" sz="3600" dirty="0"/>
              <a:t>の面</a:t>
            </a:r>
            <a:r>
              <a:rPr lang="en-US" altLang="ja-JP" sz="3600" dirty="0"/>
              <a:t>2</a:t>
            </a:r>
            <a:r>
              <a:rPr lang="ja-JP" altLang="en-US" sz="3600" dirty="0"/>
              <a:t>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ということで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457200" lvl="1" indent="0">
              <a:buNone/>
            </a:pPr>
            <a:r>
              <a:rPr lang="ja-JP" altLang="en-US" sz="4000" dirty="0"/>
              <a:t>表面積 </a:t>
            </a:r>
            <a:r>
              <a:rPr lang="en-US" altLang="ja-JP" sz="4000" dirty="0"/>
              <a:t>= 2*(A*B+B*C*C*A)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これを出力する。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162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&amp;A, &amp;B, &amp;C);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2*(A*B+B*C+C*A));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63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ABC005_A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6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ABC005_A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たこ焼き</a:t>
            </a:r>
            <a:r>
              <a:rPr lang="en-US" altLang="ja-JP" sz="3600" dirty="0"/>
              <a:t>1</a:t>
            </a:r>
            <a:r>
              <a:rPr lang="ja-JP" altLang="en-US" sz="3600" dirty="0" err="1"/>
              <a:t>つを</a:t>
            </a:r>
            <a:r>
              <a:rPr lang="ja-JP" altLang="en-US" sz="3600" dirty="0"/>
              <a:t>作るのに小麦粉</a:t>
            </a:r>
            <a:r>
              <a:rPr lang="en-US" altLang="ja-JP" sz="3600" dirty="0"/>
              <a:t>x[g]</a:t>
            </a:r>
            <a:r>
              <a:rPr lang="ja-JP" altLang="en-US" sz="3600" dirty="0"/>
              <a:t>必要。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今小麦粉</a:t>
            </a:r>
            <a:r>
              <a:rPr lang="en-US" altLang="ja-JP" sz="3600" dirty="0"/>
              <a:t>y[g]</a:t>
            </a:r>
            <a:r>
              <a:rPr lang="ja-JP" altLang="en-US" sz="3600" dirty="0"/>
              <a:t>持ってる。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何個のたこ焼きが作れる？</a:t>
            </a:r>
            <a:endParaRPr lang="en-US" altLang="ja-JP" sz="3600" dirty="0"/>
          </a:p>
          <a:p>
            <a:pPr marL="457200" lvl="1" indent="0">
              <a:buNone/>
            </a:pPr>
            <a:r>
              <a:rPr lang="en-US" altLang="ja-JP" sz="3600" dirty="0"/>
              <a:t> y / x</a:t>
            </a:r>
          </a:p>
          <a:p>
            <a:pPr marL="0" indent="0">
              <a:buNone/>
            </a:pPr>
            <a:r>
              <a:rPr lang="ja-JP" altLang="en-US" sz="3600" dirty="0"/>
              <a:t>を出力。</a:t>
            </a:r>
            <a:r>
              <a:rPr lang="en-US" altLang="ja-JP" sz="3600" dirty="0"/>
              <a:t>x, y</a:t>
            </a:r>
            <a:r>
              <a:rPr lang="ja-JP" altLang="en-US" sz="3600" dirty="0"/>
              <a:t>は整数だから切り捨てになる。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27945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&amp;x, &amp;y);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/ x);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16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ABC043_A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50369-9C85-4D80-9902-08A9F52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46909-A8D4-44A7-B1F7-69999110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入出力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 err="1"/>
              <a:t>Practice_A</a:t>
            </a:r>
            <a:endParaRPr kumimoji="1" lang="en-US" altLang="ja-JP" dirty="0"/>
          </a:p>
          <a:p>
            <a:r>
              <a:rPr kumimoji="1" lang="en-US" altLang="ja-JP" dirty="0"/>
              <a:t>ABC068_A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4A0A8-5B3D-4BA0-B6BD-C5AFDD7308B8}"/>
              </a:ext>
            </a:extLst>
          </p:cNvPr>
          <p:cNvSpPr/>
          <p:nvPr/>
        </p:nvSpPr>
        <p:spPr>
          <a:xfrm>
            <a:off x="6096000" y="1690688"/>
            <a:ext cx="56613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[</a:t>
            </a:r>
            <a:r>
              <a:rPr lang="ja-JP" altLang="en-US" sz="2800" dirty="0"/>
              <a:t>計算</a:t>
            </a:r>
            <a:r>
              <a:rPr lang="en-US" altLang="ja-JP" sz="2800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ABC001_A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ABC039_A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ABC005_A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ABC043_A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ABC026_A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ABC076_A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ABC055_A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ABC057_A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ABC087_A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31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ABC043_A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3600" dirty="0"/>
              <a:t>N</a:t>
            </a:r>
            <a:r>
              <a:rPr lang="ja-JP" altLang="en-US" sz="3600" dirty="0"/>
              <a:t>人の子供がいて、</a:t>
            </a:r>
            <a:r>
              <a:rPr lang="en-US" altLang="ja-JP" sz="3600" dirty="0" err="1"/>
              <a:t>i</a:t>
            </a:r>
            <a:r>
              <a:rPr lang="ja-JP" altLang="en-US" sz="3600" dirty="0"/>
              <a:t>人目には</a:t>
            </a:r>
            <a:r>
              <a:rPr lang="en-US" altLang="ja-JP" sz="3600" dirty="0" err="1"/>
              <a:t>i</a:t>
            </a:r>
            <a:r>
              <a:rPr lang="ja-JP" altLang="en-US" sz="3600" dirty="0"/>
              <a:t>個のキャンディーをあげる。合計で何個のキャンディーが必要かを求める。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pPr marL="457200" lvl="1" indent="0">
              <a:buNone/>
            </a:pPr>
            <a:r>
              <a:rPr lang="en-US" altLang="ja-JP" sz="3200" dirty="0"/>
              <a:t>1 + 2 + … + N = N*(N+1)/2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を出力する。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一般に割り算はなるべく最後にやったほうが誤差が少ない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5341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N*(N+1)/2);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1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ABC026_A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3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ABC026_A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正の偶数</a:t>
            </a:r>
            <a:r>
              <a:rPr lang="en-US" altLang="ja-JP" sz="3600" dirty="0"/>
              <a:t>A</a:t>
            </a:r>
            <a:r>
              <a:rPr lang="ja-JP" altLang="en-US" sz="3600" dirty="0"/>
              <a:t>に対し、</a:t>
            </a:r>
            <a:r>
              <a:rPr lang="en-US" altLang="ja-JP" sz="3600" dirty="0" err="1"/>
              <a:t>x+y</a:t>
            </a:r>
            <a:r>
              <a:rPr lang="en-US" altLang="ja-JP" sz="3600" dirty="0"/>
              <a:t>=A</a:t>
            </a:r>
            <a:r>
              <a:rPr lang="ja-JP" altLang="en-US" sz="3600" dirty="0"/>
              <a:t>となる</a:t>
            </a:r>
            <a:r>
              <a:rPr lang="en-US" altLang="ja-JP" sz="3600" dirty="0"/>
              <a:t>x, y</a:t>
            </a:r>
            <a:r>
              <a:rPr lang="ja-JP" altLang="en-US" sz="3600" dirty="0"/>
              <a:t>のうち、</a:t>
            </a:r>
            <a:r>
              <a:rPr lang="en-US" altLang="ja-JP" sz="3600" dirty="0" err="1"/>
              <a:t>xy</a:t>
            </a:r>
            <a:r>
              <a:rPr lang="ja-JP" altLang="en-US" sz="3600" dirty="0"/>
              <a:t>が最大となるものを選び、その値を出力。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 err="1"/>
              <a:t>xy</a:t>
            </a:r>
            <a:r>
              <a:rPr lang="ja-JP" altLang="en-US" sz="3600" dirty="0"/>
              <a:t>は二変数関数。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x</a:t>
            </a:r>
            <a:r>
              <a:rPr lang="ja-JP" altLang="en-US" sz="3600" dirty="0"/>
              <a:t>と</a:t>
            </a:r>
            <a:r>
              <a:rPr lang="en-US" altLang="ja-JP" sz="3600" dirty="0"/>
              <a:t>y</a:t>
            </a:r>
            <a:r>
              <a:rPr lang="ja-JP" altLang="en-US" sz="3600" dirty="0"/>
              <a:t>を束縛する条件がある。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それによると</a:t>
            </a:r>
            <a:r>
              <a:rPr lang="en-US" altLang="ja-JP" sz="3600" dirty="0"/>
              <a:t>x</a:t>
            </a:r>
            <a:r>
              <a:rPr lang="ja-JP" altLang="en-US" sz="3600" dirty="0"/>
              <a:t>が決まれば</a:t>
            </a:r>
            <a:r>
              <a:rPr lang="en-US" altLang="ja-JP" sz="3600" dirty="0"/>
              <a:t>y</a:t>
            </a:r>
            <a:r>
              <a:rPr lang="ja-JP" altLang="en-US" sz="3600" dirty="0"/>
              <a:t>も決まるみたい。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→ </a:t>
            </a:r>
            <a:r>
              <a:rPr lang="en-US" altLang="ja-JP" sz="3600" dirty="0"/>
              <a:t>y = A – x </a:t>
            </a:r>
            <a:r>
              <a:rPr lang="ja-JP" altLang="en-US" sz="3600" dirty="0"/>
              <a:t>で</a:t>
            </a:r>
            <a:r>
              <a:rPr lang="en-US" altLang="ja-JP" sz="3600" dirty="0"/>
              <a:t>y</a:t>
            </a:r>
            <a:r>
              <a:rPr lang="ja-JP" altLang="en-US" sz="3600" dirty="0"/>
              <a:t>が消去できる！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1877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98736-3F68-425E-B358-EBCDE6D9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ABC026_A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0E253-45C8-4163-A5C4-75E9AF79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y = A – x</a:t>
            </a:r>
            <a:r>
              <a:rPr lang="ja-JP" altLang="en-US" dirty="0"/>
              <a:t>を</a:t>
            </a:r>
            <a:r>
              <a:rPr lang="en-US" altLang="ja-JP" dirty="0" err="1"/>
              <a:t>xy</a:t>
            </a:r>
            <a:r>
              <a:rPr lang="ja-JP" altLang="en-US" dirty="0"/>
              <a:t>に代入してみると、</a:t>
            </a:r>
            <a:r>
              <a:rPr lang="en-US" altLang="ja-JP" dirty="0"/>
              <a:t>x</a:t>
            </a:r>
            <a:r>
              <a:rPr lang="ja-JP" altLang="en-US" dirty="0" err="1"/>
              <a:t>だけの</a:t>
            </a:r>
            <a:r>
              <a:rPr lang="ja-JP" altLang="en-US" dirty="0"/>
              <a:t>式になる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しかも二次関数なので二次関数の最大値問題に帰着する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sz="3600" dirty="0" err="1"/>
              <a:t>xy</a:t>
            </a:r>
            <a:r>
              <a:rPr kumimoji="1" lang="en-US" altLang="ja-JP" sz="3600" dirty="0"/>
              <a:t> = x(A-x)</a:t>
            </a:r>
            <a:endParaRPr lang="en-US" altLang="ja-JP" sz="3600" dirty="0"/>
          </a:p>
          <a:p>
            <a:pPr marL="0" indent="0">
              <a:buNone/>
            </a:pPr>
            <a:r>
              <a:rPr kumimoji="1" lang="ja-JP" altLang="en-US" sz="3200" dirty="0"/>
              <a:t>右図より、</a:t>
            </a:r>
            <a:endParaRPr lang="en-US" altLang="ja-JP" sz="3200" dirty="0"/>
          </a:p>
          <a:p>
            <a:pPr marL="457200" lvl="1" indent="0">
              <a:buNone/>
            </a:pPr>
            <a:r>
              <a:rPr kumimoji="1" lang="en-US" altLang="ja-JP" sz="3600" dirty="0"/>
              <a:t>x = A/2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200" dirty="0"/>
              <a:t>のときに</a:t>
            </a:r>
            <a:r>
              <a:rPr lang="en-US" altLang="ja-JP" sz="3200" dirty="0" err="1"/>
              <a:t>xy</a:t>
            </a:r>
            <a:r>
              <a:rPr lang="ja-JP" altLang="en-US" sz="3200" dirty="0"/>
              <a:t>は最大になる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このとき</a:t>
            </a:r>
            <a:endParaRPr kumimoji="1" lang="en-US" altLang="ja-JP" sz="3200" dirty="0"/>
          </a:p>
          <a:p>
            <a:pPr marL="457200" lvl="1" indent="0">
              <a:buNone/>
            </a:pPr>
            <a:r>
              <a:rPr kumimoji="1" lang="en-US" altLang="ja-JP" sz="3600" dirty="0" err="1"/>
              <a:t>xy</a:t>
            </a:r>
            <a:r>
              <a:rPr lang="en-US" altLang="ja-JP" sz="3600" dirty="0"/>
              <a:t> = A*A/4</a:t>
            </a:r>
            <a:endParaRPr kumimoji="1" lang="en-US" altLang="ja-JP" sz="36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0EE2FF-33C1-43CB-A3FD-56E57B9EC5EA}"/>
              </a:ext>
            </a:extLst>
          </p:cNvPr>
          <p:cNvCxnSpPr/>
          <p:nvPr/>
        </p:nvCxnSpPr>
        <p:spPr>
          <a:xfrm>
            <a:off x="6933995" y="4739314"/>
            <a:ext cx="40263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87BECC-D204-47C2-8BD0-FFE912E74961}"/>
              </a:ext>
            </a:extLst>
          </p:cNvPr>
          <p:cNvSpPr txBox="1"/>
          <p:nvPr/>
        </p:nvSpPr>
        <p:spPr>
          <a:xfrm>
            <a:off x="7348383" y="4739314"/>
            <a:ext cx="4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AAB4BE-C1A4-4FA4-8880-8B8A99CD016D}"/>
              </a:ext>
            </a:extLst>
          </p:cNvPr>
          <p:cNvSpPr txBox="1"/>
          <p:nvPr/>
        </p:nvSpPr>
        <p:spPr>
          <a:xfrm>
            <a:off x="10398022" y="4817358"/>
            <a:ext cx="4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28C94DF-F1D1-4394-A722-D4232A2B9DFD}"/>
              </a:ext>
            </a:extLst>
          </p:cNvPr>
          <p:cNvSpPr/>
          <p:nvPr/>
        </p:nvSpPr>
        <p:spPr>
          <a:xfrm>
            <a:off x="7565922" y="3035306"/>
            <a:ext cx="2746478" cy="2650864"/>
          </a:xfrm>
          <a:custGeom>
            <a:avLst/>
            <a:gdLst>
              <a:gd name="connsiteX0" fmla="*/ 0 w 604837"/>
              <a:gd name="connsiteY0" fmla="*/ 550070 h 550070"/>
              <a:gd name="connsiteX1" fmla="*/ 295275 w 604837"/>
              <a:gd name="connsiteY1" fmla="*/ 1 h 550070"/>
              <a:gd name="connsiteX2" fmla="*/ 604837 w 604837"/>
              <a:gd name="connsiteY2" fmla="*/ 545307 h 55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837" h="550070">
                <a:moveTo>
                  <a:pt x="0" y="550070"/>
                </a:moveTo>
                <a:cubicBezTo>
                  <a:pt x="97234" y="275432"/>
                  <a:pt x="194469" y="795"/>
                  <a:pt x="295275" y="1"/>
                </a:cubicBezTo>
                <a:cubicBezTo>
                  <a:pt x="396081" y="-793"/>
                  <a:pt x="500459" y="272257"/>
                  <a:pt x="604837" y="54530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83A631B-594D-4474-9434-C15DB07D9A3A}"/>
              </a:ext>
            </a:extLst>
          </p:cNvPr>
          <p:cNvCxnSpPr>
            <a:stCxn id="14" idx="1"/>
          </p:cNvCxnSpPr>
          <p:nvPr/>
        </p:nvCxnSpPr>
        <p:spPr>
          <a:xfrm>
            <a:off x="8906723" y="3035311"/>
            <a:ext cx="40427" cy="17040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D2E298-772A-432A-BAB0-9F22AD8F314D}"/>
              </a:ext>
            </a:extLst>
          </p:cNvPr>
          <p:cNvSpPr txBox="1"/>
          <p:nvPr/>
        </p:nvSpPr>
        <p:spPr>
          <a:xfrm>
            <a:off x="8417641" y="4801512"/>
            <a:ext cx="1317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 / 2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548026-C6A0-41CA-908C-24032579322E}"/>
              </a:ext>
            </a:extLst>
          </p:cNvPr>
          <p:cNvSpPr txBox="1"/>
          <p:nvPr/>
        </p:nvSpPr>
        <p:spPr>
          <a:xfrm>
            <a:off x="10826749" y="4290308"/>
            <a:ext cx="4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066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A*A/4);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59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ABC076_A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18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ABC076_A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52078FC-33DF-4FE2-9E66-33DFE0C76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037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  (</a:t>
                </a:r>
                <a:r>
                  <a:rPr lang="ja-JP" altLang="en-US" dirty="0"/>
                  <a:t>次のレーティング</a:t>
                </a:r>
                <a:r>
                  <a:rPr lang="en-US" altLang="ja-JP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現在の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レーティング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パフォーマンス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という計算式がある。現在のレーティングを</a:t>
                </a:r>
                <a:r>
                  <a:rPr lang="en-US" altLang="ja-JP" dirty="0"/>
                  <a:t>R,</a:t>
                </a:r>
                <a:r>
                  <a:rPr lang="ja-JP" altLang="en-US" dirty="0"/>
                  <a:t> 次のコンテストのレーティングを</a:t>
                </a:r>
                <a:r>
                  <a:rPr lang="en-US" altLang="ja-JP" dirty="0"/>
                  <a:t>G</a:t>
                </a:r>
                <a:r>
                  <a:rPr lang="ja-JP" altLang="en-US" dirty="0"/>
                  <a:t>にしたいとき、とるべきパフォーマンスを求める。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パフォーマンスを</a:t>
                </a:r>
                <a:r>
                  <a:rPr lang="en-US" altLang="ja-JP" dirty="0"/>
                  <a:t>P</a:t>
                </a:r>
                <a:r>
                  <a:rPr lang="ja-JP" altLang="en-US" dirty="0"/>
                  <a:t>とすれば、上の式に代入して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→ </a:t>
                </a:r>
                <a:r>
                  <a:rPr lang="en-US" altLang="ja-JP" sz="2800" dirty="0"/>
                  <a:t>P = 2*G – R</a:t>
                </a:r>
              </a:p>
              <a:p>
                <a:pPr marL="0" indent="0">
                  <a:buNone/>
                </a:pPr>
                <a:r>
                  <a:rPr lang="ja-JP" altLang="en-US" sz="3200" dirty="0"/>
                  <a:t>よって、</a:t>
                </a:r>
                <a:r>
                  <a:rPr lang="en-US" altLang="ja-JP" sz="3200" dirty="0"/>
                  <a:t>2*G-R</a:t>
                </a:r>
                <a:r>
                  <a:rPr lang="ja-JP" altLang="en-US" sz="3200" dirty="0"/>
                  <a:t>を出力すればよい。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52078FC-33DF-4FE2-9E66-33DFE0C76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0374"/>
                <a:ext cx="10515600" cy="4351338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91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R, G;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&amp;R, &amp;G);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2*G-R);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68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ABC055_A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76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 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96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ABC055_A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レストランは</a:t>
            </a:r>
            <a:r>
              <a:rPr lang="en-US" altLang="ja-JP" dirty="0"/>
              <a:t>1</a:t>
            </a:r>
            <a:r>
              <a:rPr lang="ja-JP" altLang="en-US" dirty="0"/>
              <a:t>食</a:t>
            </a:r>
            <a:r>
              <a:rPr lang="en-US" altLang="ja-JP" dirty="0"/>
              <a:t>800</a:t>
            </a:r>
            <a:r>
              <a:rPr lang="ja-JP" altLang="en-US" dirty="0"/>
              <a:t>円、</a:t>
            </a:r>
            <a:r>
              <a:rPr lang="en-US" altLang="ja-JP" dirty="0"/>
              <a:t>15</a:t>
            </a:r>
            <a:r>
              <a:rPr lang="ja-JP" altLang="en-US" dirty="0"/>
              <a:t>食毎に</a:t>
            </a:r>
            <a:r>
              <a:rPr lang="en-US" altLang="ja-JP" dirty="0"/>
              <a:t>200</a:t>
            </a:r>
            <a:r>
              <a:rPr lang="ja-JP" altLang="en-US" dirty="0"/>
              <a:t>円もらえる。</a:t>
            </a:r>
            <a:r>
              <a:rPr lang="en-US" altLang="ja-JP" dirty="0"/>
              <a:t>N</a:t>
            </a:r>
            <a:r>
              <a:rPr lang="ja-JP" altLang="en-US" dirty="0"/>
              <a:t>食食べたとき、</a:t>
            </a:r>
            <a:r>
              <a:rPr lang="en-US" altLang="ja-JP" dirty="0"/>
              <a:t>(</a:t>
            </a:r>
            <a:r>
              <a:rPr lang="ja-JP" altLang="en-US" dirty="0"/>
              <a:t>払った金額</a:t>
            </a:r>
            <a:r>
              <a:rPr lang="en-US" altLang="ja-JP" dirty="0"/>
              <a:t>) – (</a:t>
            </a:r>
            <a:r>
              <a:rPr lang="ja-JP" altLang="en-US" dirty="0"/>
              <a:t>もらった金額</a:t>
            </a:r>
            <a:r>
              <a:rPr lang="en-US" altLang="ja-JP" dirty="0"/>
              <a:t>)</a:t>
            </a:r>
            <a:r>
              <a:rPr lang="ja-JP" altLang="en-US" dirty="0"/>
              <a:t>を求める。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払った金額</a:t>
            </a:r>
            <a:r>
              <a:rPr lang="en-US" altLang="ja-JP" dirty="0"/>
              <a:t>) = 800 * N</a:t>
            </a:r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もらった金額</a:t>
            </a:r>
            <a:r>
              <a:rPr lang="en-US" altLang="ja-JP" dirty="0"/>
              <a:t>) = 200 * (N / 15)</a:t>
            </a:r>
          </a:p>
          <a:p>
            <a:pPr marL="0" indent="0">
              <a:buNone/>
            </a:pPr>
            <a:r>
              <a:rPr lang="ja-JP" altLang="en-US" dirty="0"/>
              <a:t>よって、</a:t>
            </a:r>
            <a:r>
              <a:rPr lang="en-US" altLang="ja-JP" dirty="0"/>
              <a:t>800*N-200*(N/25)</a:t>
            </a:r>
            <a:r>
              <a:rPr lang="ja-JP" altLang="en-US" dirty="0"/>
              <a:t>を出力すればよい。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015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800*N-200*(N/15));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76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ABC057_A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9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ABC057_A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現在時刻が</a:t>
            </a:r>
            <a:r>
              <a:rPr lang="en-US" altLang="ja-JP" dirty="0"/>
              <a:t>A</a:t>
            </a:r>
            <a:r>
              <a:rPr lang="ja-JP" altLang="en-US" dirty="0"/>
              <a:t>時の時、その</a:t>
            </a:r>
            <a:r>
              <a:rPr lang="en-US" altLang="ja-JP" dirty="0"/>
              <a:t>B</a:t>
            </a:r>
            <a:r>
              <a:rPr lang="ja-JP" altLang="en-US" dirty="0"/>
              <a:t>時間後は何時かを求める問題。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余りの周期性に注目すると、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(A + B) % 24</a:t>
            </a:r>
          </a:p>
          <a:p>
            <a:pPr marL="0" indent="0">
              <a:buNone/>
            </a:pPr>
            <a:r>
              <a:rPr lang="ja-JP" altLang="en-US" dirty="0"/>
              <a:t>を出力すればよいことが分かる。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: 23</a:t>
            </a:r>
            <a:r>
              <a:rPr lang="ja-JP" altLang="en-US" dirty="0"/>
              <a:t>時の</a:t>
            </a:r>
            <a:r>
              <a:rPr lang="en-US" altLang="ja-JP" dirty="0"/>
              <a:t>3</a:t>
            </a:r>
            <a:r>
              <a:rPr lang="ja-JP" altLang="en-US" dirty="0"/>
              <a:t>時間後は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23 + 3 = 26 , 26 % 24 = 2</a:t>
            </a:r>
          </a:p>
          <a:p>
            <a:pPr marL="0" indent="0">
              <a:buNone/>
            </a:pPr>
            <a:r>
              <a:rPr lang="ja-JP" altLang="en-US" dirty="0"/>
              <a:t>よって</a:t>
            </a:r>
            <a:r>
              <a:rPr lang="en-US" altLang="ja-JP" dirty="0"/>
              <a:t>2</a:t>
            </a:r>
            <a:r>
              <a:rPr lang="ja-JP" altLang="en-US" dirty="0"/>
              <a:t>時。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24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&amp;A, &amp;B);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(A + B)%24);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57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ABC087_A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76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ABC057_A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X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ja-JP" altLang="en-US" dirty="0"/>
              <a:t>を引いた数</a:t>
            </a:r>
            <a:r>
              <a:rPr lang="en-US" altLang="ja-JP" dirty="0"/>
              <a:t> (X – A)</a:t>
            </a:r>
            <a:r>
              <a:rPr lang="ja-JP" altLang="en-US" dirty="0"/>
              <a:t>から、それが負になる寸前まで</a:t>
            </a:r>
            <a:r>
              <a:rPr lang="en-US" altLang="ja-JP" dirty="0"/>
              <a:t>B</a:t>
            </a:r>
            <a:r>
              <a:rPr lang="ja-JP" altLang="en-US" dirty="0"/>
              <a:t>を引き続けたらいくつになるかを求める問題。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これ以上</a:t>
            </a:r>
            <a:r>
              <a:rPr lang="en-US" altLang="ja-JP" dirty="0"/>
              <a:t>B</a:t>
            </a:r>
            <a:r>
              <a:rPr lang="ja-JP" altLang="en-US" dirty="0"/>
              <a:t>の塊を取り除けなくなるまで除いた余りだから、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sz="2800" dirty="0"/>
              <a:t>(X – A) % B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を出力すればよい。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9264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A, B;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“%d 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&amp;X, &amp;A, &amp;B);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(X-A)%B);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93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Practice 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整数</a:t>
            </a:r>
            <a:r>
              <a:rPr kumimoji="1" lang="en-US" altLang="ja-JP" sz="3600" dirty="0"/>
              <a:t>a, b,</a:t>
            </a:r>
            <a:r>
              <a:rPr lang="ja-JP" altLang="en-US" sz="3600" dirty="0"/>
              <a:t> </a:t>
            </a:r>
            <a:r>
              <a:rPr lang="en-US" altLang="ja-JP" sz="3600" dirty="0"/>
              <a:t>c</a:t>
            </a:r>
            <a:r>
              <a:rPr lang="ja-JP" altLang="en-US" sz="3600" dirty="0"/>
              <a:t>と文字列</a:t>
            </a:r>
            <a:r>
              <a:rPr lang="en-US" altLang="ja-JP" sz="3600" dirty="0"/>
              <a:t>s</a:t>
            </a:r>
            <a:r>
              <a:rPr lang="ja-JP" altLang="en-US" sz="3600" dirty="0"/>
              <a:t>が与えられるので、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(a + b +c)</a:t>
            </a:r>
            <a:r>
              <a:rPr lang="ja-JP" altLang="en-US" sz="3600" dirty="0"/>
              <a:t>の計算結果と</a:t>
            </a:r>
            <a:r>
              <a:rPr lang="en-US" altLang="ja-JP" sz="3600" dirty="0"/>
              <a:t>s</a:t>
            </a:r>
            <a:r>
              <a:rPr lang="ja-JP" altLang="en-US" sz="3600" dirty="0"/>
              <a:t>をスペース区切りで入力する問題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26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F54F1-6291-46BD-8FC8-D151E021897A}"/>
              </a:ext>
            </a:extLst>
          </p:cNvPr>
          <p:cNvSpPr/>
          <p:nvPr/>
        </p:nvSpPr>
        <p:spPr>
          <a:xfrm>
            <a:off x="1304003" y="436022"/>
            <a:ext cx="8570042" cy="612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&amp;b, &amp;c);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%s\n"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b + c, s);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3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F54F1-6291-46BD-8FC8-D151E021897A}"/>
              </a:ext>
            </a:extLst>
          </p:cNvPr>
          <p:cNvSpPr/>
          <p:nvPr/>
        </p:nvSpPr>
        <p:spPr>
          <a:xfrm>
            <a:off x="1304002" y="436022"/>
            <a:ext cx="9440197" cy="501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c;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%d %d %s"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&amp;a, &amp;b, &amp;c, s);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 %s\n"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b + c, s);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5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FC555-A98C-426C-8BD2-F49F78B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ABC068_A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EB16D8-9D61-4B35-94F7-F1D23B4D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45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7916-A443-4CCA-BA2A-1B38710F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ABC068_A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78FC-33DF-4FE2-9E66-33DFE0C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整数</a:t>
            </a:r>
            <a:r>
              <a:rPr kumimoji="1" lang="en-US" altLang="ja-JP" sz="3600" dirty="0"/>
              <a:t>N</a:t>
            </a:r>
            <a:r>
              <a:rPr kumimoji="1" lang="ja-JP" altLang="en-US" sz="3600" dirty="0"/>
              <a:t>が与えられるので、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“ABC[</a:t>
            </a:r>
            <a:r>
              <a:rPr lang="ja-JP" altLang="en-US" sz="3600" dirty="0"/>
              <a:t>整数</a:t>
            </a:r>
            <a:r>
              <a:rPr lang="en-US" altLang="ja-JP" sz="3600" dirty="0"/>
              <a:t>N</a:t>
            </a:r>
            <a:r>
              <a:rPr lang="ja-JP" altLang="en-US" sz="3600" dirty="0"/>
              <a:t>の値</a:t>
            </a:r>
            <a:r>
              <a:rPr lang="en-US" altLang="ja-JP" sz="3600" dirty="0"/>
              <a:t>]”</a:t>
            </a:r>
            <a:r>
              <a:rPr lang="ja-JP" altLang="en-US" sz="3600" dirty="0"/>
              <a:t>の形式で出力する問題。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7093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B7AFB-8A31-4D60-9A6D-75B8C520B2F7}"/>
              </a:ext>
            </a:extLst>
          </p:cNvPr>
          <p:cNvSpPr/>
          <p:nvPr/>
        </p:nvSpPr>
        <p:spPr>
          <a:xfrm>
            <a:off x="1521542" y="1196497"/>
            <a:ext cx="8544232" cy="446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ja-JP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ja-JP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&amp;N);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ABC%d</a:t>
            </a:r>
            <a:r>
              <a:rPr lang="en-US" altLang="ja-JP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N);</a:t>
            </a:r>
          </a:p>
          <a:p>
            <a:pPr lvl="1">
              <a:lnSpc>
                <a:spcPct val="150000"/>
              </a:lnSpc>
            </a:pPr>
            <a:r>
              <a:rPr lang="en-US" altLang="ja-JP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8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1279</Words>
  <Application>Microsoft Office PowerPoint</Application>
  <PresentationFormat>ワイド画面</PresentationFormat>
  <Paragraphs>202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第一回演習解答</vt:lpstr>
      <vt:lpstr>問題</vt:lpstr>
      <vt:lpstr>Practice A</vt:lpstr>
      <vt:lpstr>Practice A</vt:lpstr>
      <vt:lpstr>PowerPoint プレゼンテーション</vt:lpstr>
      <vt:lpstr>PowerPoint プレゼンテーション</vt:lpstr>
      <vt:lpstr>ABC068_A</vt:lpstr>
      <vt:lpstr>ABC068_A</vt:lpstr>
      <vt:lpstr>PowerPoint プレゼンテーション</vt:lpstr>
      <vt:lpstr>ABC001_A</vt:lpstr>
      <vt:lpstr>ABC001_A</vt:lpstr>
      <vt:lpstr>PowerPoint プレゼンテーション</vt:lpstr>
      <vt:lpstr>ABC039_A</vt:lpstr>
      <vt:lpstr>ABC039_A</vt:lpstr>
      <vt:lpstr>PowerPoint プレゼンテーション</vt:lpstr>
      <vt:lpstr>ABC005_A</vt:lpstr>
      <vt:lpstr>ABC005_A</vt:lpstr>
      <vt:lpstr>PowerPoint プレゼンテーション</vt:lpstr>
      <vt:lpstr>ABC043_A</vt:lpstr>
      <vt:lpstr>ABC043_A</vt:lpstr>
      <vt:lpstr>PowerPoint プレゼンテーション</vt:lpstr>
      <vt:lpstr>ABC026_A</vt:lpstr>
      <vt:lpstr>ABC026_A</vt:lpstr>
      <vt:lpstr>ABC026_A</vt:lpstr>
      <vt:lpstr>PowerPoint プレゼンテーション</vt:lpstr>
      <vt:lpstr>ABC076_A</vt:lpstr>
      <vt:lpstr>ABC076_A</vt:lpstr>
      <vt:lpstr>PowerPoint プレゼンテーション</vt:lpstr>
      <vt:lpstr>ABC055_A</vt:lpstr>
      <vt:lpstr>ABC055_A</vt:lpstr>
      <vt:lpstr>PowerPoint プレゼンテーション</vt:lpstr>
      <vt:lpstr>ABC057_A</vt:lpstr>
      <vt:lpstr>ABC057_A</vt:lpstr>
      <vt:lpstr>PowerPoint プレゼンテーション</vt:lpstr>
      <vt:lpstr>ABC087_A</vt:lpstr>
      <vt:lpstr>ABC057_A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第一回演習解答</dc:title>
  <dc:creator>r.yamamoto.032</dc:creator>
  <cp:lastModifiedBy>r.yamamoto.032</cp:lastModifiedBy>
  <cp:revision>48</cp:revision>
  <dcterms:created xsi:type="dcterms:W3CDTF">2018-05-07T05:27:09Z</dcterms:created>
  <dcterms:modified xsi:type="dcterms:W3CDTF">2018-05-15T06:46:35Z</dcterms:modified>
</cp:coreProperties>
</file>