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348" r:id="rId3"/>
    <p:sldId id="350" r:id="rId4"/>
    <p:sldId id="352" r:id="rId5"/>
    <p:sldId id="338" r:id="rId6"/>
    <p:sldId id="257" r:id="rId7"/>
    <p:sldId id="268" r:id="rId8"/>
    <p:sldId id="258" r:id="rId9"/>
    <p:sldId id="269" r:id="rId10"/>
    <p:sldId id="349" r:id="rId11"/>
    <p:sldId id="275" r:id="rId12"/>
    <p:sldId id="270" r:id="rId13"/>
    <p:sldId id="271" r:id="rId14"/>
    <p:sldId id="272" r:id="rId15"/>
    <p:sldId id="273" r:id="rId16"/>
    <p:sldId id="274" r:id="rId17"/>
    <p:sldId id="323" r:id="rId18"/>
    <p:sldId id="337" r:id="rId19"/>
    <p:sldId id="332" r:id="rId20"/>
    <p:sldId id="336" r:id="rId21"/>
    <p:sldId id="277" r:id="rId22"/>
    <p:sldId id="331" r:id="rId23"/>
    <p:sldId id="334" r:id="rId24"/>
    <p:sldId id="335" r:id="rId25"/>
    <p:sldId id="339" r:id="rId26"/>
    <p:sldId id="260" r:id="rId27"/>
    <p:sldId id="280" r:id="rId28"/>
    <p:sldId id="282" r:id="rId29"/>
    <p:sldId id="340" r:id="rId30"/>
    <p:sldId id="283" r:id="rId31"/>
    <p:sldId id="284" r:id="rId32"/>
    <p:sldId id="324" r:id="rId33"/>
    <p:sldId id="325" r:id="rId34"/>
    <p:sldId id="285" r:id="rId35"/>
    <p:sldId id="286" r:id="rId36"/>
    <p:sldId id="287" r:id="rId37"/>
    <p:sldId id="261" r:id="rId38"/>
    <p:sldId id="288" r:id="rId39"/>
    <p:sldId id="289" r:id="rId40"/>
    <p:sldId id="342" r:id="rId41"/>
    <p:sldId id="341" r:id="rId42"/>
    <p:sldId id="262" r:id="rId43"/>
    <p:sldId id="290" r:id="rId44"/>
    <p:sldId id="291" r:id="rId45"/>
    <p:sldId id="292" r:id="rId46"/>
    <p:sldId id="293" r:id="rId47"/>
    <p:sldId id="294" r:id="rId48"/>
    <p:sldId id="343" r:id="rId49"/>
    <p:sldId id="295" r:id="rId50"/>
    <p:sldId id="297" r:id="rId51"/>
    <p:sldId id="298" r:id="rId52"/>
    <p:sldId id="299" r:id="rId53"/>
    <p:sldId id="300" r:id="rId54"/>
    <p:sldId id="301" r:id="rId55"/>
    <p:sldId id="344" r:id="rId56"/>
    <p:sldId id="345" r:id="rId57"/>
    <p:sldId id="264" r:id="rId58"/>
    <p:sldId id="302" r:id="rId59"/>
    <p:sldId id="265" r:id="rId60"/>
    <p:sldId id="303" r:id="rId61"/>
    <p:sldId id="321" r:id="rId62"/>
    <p:sldId id="305" r:id="rId63"/>
    <p:sldId id="306" r:id="rId64"/>
    <p:sldId id="308" r:id="rId65"/>
    <p:sldId id="309" r:id="rId66"/>
    <p:sldId id="322" r:id="rId67"/>
    <p:sldId id="346" r:id="rId68"/>
    <p:sldId id="266" r:id="rId69"/>
    <p:sldId id="310" r:id="rId70"/>
    <p:sldId id="311" r:id="rId71"/>
    <p:sldId id="312" r:id="rId72"/>
    <p:sldId id="313" r:id="rId73"/>
    <p:sldId id="314" r:id="rId74"/>
    <p:sldId id="316" r:id="rId75"/>
    <p:sldId id="315" r:id="rId76"/>
    <p:sldId id="317" r:id="rId77"/>
    <p:sldId id="319" r:id="rId78"/>
    <p:sldId id="347" r:id="rId79"/>
    <p:sldId id="267" r:id="rId80"/>
    <p:sldId id="326" r:id="rId81"/>
    <p:sldId id="327" r:id="rId8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4" autoAdjust="0"/>
    <p:restoredTop sz="92042" autoAdjust="0"/>
  </p:normalViewPr>
  <p:slideViewPr>
    <p:cSldViewPr snapToGrid="0">
      <p:cViewPr varScale="1">
        <p:scale>
          <a:sx n="60" d="100"/>
          <a:sy n="60" d="100"/>
        </p:scale>
        <p:origin x="93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4-75AF-4007-B416-C9360CF95A5B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F6B61-BFB0-41B8-90D7-5EE6F6A54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44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6B61-BFB0-41B8-90D7-5EE6F6A54AB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151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6B61-BFB0-41B8-90D7-5EE6F6A54AB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48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6B61-BFB0-41B8-90D7-5EE6F6A54ABE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99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9321D-6DCC-4446-BF99-048B1B351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CCAC6-67C7-4743-AA9A-04C9978EA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7F80D2-C038-4BBB-8F63-1D177BC5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0638F8-8C45-4391-B9AD-114DBEC9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A78E98-EBCC-456A-8F9B-8F5C52F4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0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B43D2-E46A-4597-86EF-2D4D1E77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386A13-C95C-47D4-93D2-3D794DAC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890F03-1FD8-44A4-8157-FB0D7F7C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34518-9FFA-480F-ACC7-4744555D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E0A31A-7DBE-472D-BDD9-D42E0ED9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3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2D14B3-C4FE-4CD9-9B55-C0BFD1EDC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0AC301-E188-4198-BA28-5E6C56758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2A3D1-5E65-493D-9215-542CAC6A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F2EA3F-EB7D-4C1A-A1BA-8DF4A252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8E9D12-CD2B-461A-966D-482B3424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0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A543B-1E07-46D1-95AE-0D3407EC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337327-A9F5-44DD-9D6C-B76A152C1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60530C-8161-4261-BCA3-098A89E1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A268B6-6967-491B-B02F-00BFC18D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61D9C5-850A-4A98-B37F-2D5D61E2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90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F8FA4-C57B-4F9B-8866-9274B86D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F3AAF5-0A4E-4FBD-B28C-70429F96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62B628-EF8D-4FC8-8BB0-A34F0FBC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16758E-45CA-4F01-94FC-A5E5580D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C37E4A-2F55-4C3F-95A6-EF3AD57A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61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AD2D36-783D-47FC-AFD6-E0568FEF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1628AA-EBF7-4187-850E-8D25A1749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60D072-DD8D-4A55-AE54-6783E4B12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24FB56-E910-4A9F-AD7B-AF7511A2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A55EC3-C7C1-450C-8304-9FDBD5D1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01827-ACE5-42E1-A7E0-1D32E1A7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84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10F771-DA8E-4D8E-BF19-16FCC29E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D77B56-C409-41FB-9D47-F47B5EC89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840CD9-BF6A-47BD-9BB5-2B6A4BB27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CF54B6-E889-4DE3-97A5-93E155797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732B03-D9E1-4323-B0F2-A4348DC12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271CC3-A5E8-4C57-9336-76A45228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130077-38EB-41DF-A582-37C3A8CE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5381F-40B8-4C98-9860-A843DF52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25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561AE-15BE-4460-B377-77B790F9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C08B06-B0DA-4647-91EF-663036C8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13844D-E078-4C22-9A2F-1DBD19AF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634440-36B0-4789-8B11-7A87D825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3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EFDB1D-7F85-4593-BC29-16921B20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04D6C4-FDCE-4894-91EC-7DF0DB11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839398-1EEC-4A64-9AE1-A30CBF52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FAD19-496A-49EB-B502-1D941176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DF99B-911C-413C-B494-A738BA57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5074A3-628F-4FC7-AD63-32D3B81F5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5CFCD4-00DB-4D0B-99F0-DE40CF0E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479F0B-2C29-40C9-B11C-98386D31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D42D52-31EA-403A-A1C8-9E814771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76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14AF2C-918F-473D-A4E0-42B40817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A91D7F-3017-47AD-B421-34DD49EF1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3FD501-092D-4BDF-BD42-A043B9181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612B18-05F5-4E0D-B09A-D4C24979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DC6B-DB4B-4EAA-AC1F-C48C246F3983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385C51-D137-41F9-9E61-8F6B41E2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85A00A-4224-461A-8E48-53D8B471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20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FC05D0-5EE1-42FE-A447-37F47AE6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8A2F4A-C237-41A1-8388-38FFB8198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CA8F81-BEF4-4E19-BDE3-C692D3053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DC6B-DB4B-4EAA-AC1F-C48C246F3983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89F983-40BB-445B-BB20-DF6751960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C722C3-C7C4-4B63-A649-44930A5D4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5A32-7E94-42AE-A5D7-F4676D75E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16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04A5A-B96B-43AF-8335-5A7DD152E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入門講習会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CAB200-9E27-4CB8-8E3E-F96490A13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第一回</a:t>
            </a:r>
            <a:endParaRPr kumimoji="1" lang="en-US" altLang="ja-JP" dirty="0"/>
          </a:p>
          <a:p>
            <a:r>
              <a:rPr lang="ja-JP" altLang="en-US" dirty="0"/>
              <a:t>入出力・変数・配列の初歩・演算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226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C2A7E-E229-4CE0-9236-8433613C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コンパイル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A8511EC-F7E6-4734-95E1-C9C4B364B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" t="2118" r="50831" b="14575"/>
          <a:stretch/>
        </p:blipFill>
        <p:spPr>
          <a:xfrm>
            <a:off x="1248354" y="2124124"/>
            <a:ext cx="3347499" cy="26097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7ADE22-1DBF-4BA5-BB08-FE24CD0CCF9E}"/>
              </a:ext>
            </a:extLst>
          </p:cNvPr>
          <p:cNvSpPr txBox="1"/>
          <p:nvPr/>
        </p:nvSpPr>
        <p:spPr>
          <a:xfrm>
            <a:off x="7933943" y="2413337"/>
            <a:ext cx="257746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00101001001001001110010000100100100101001001010100101001001001000010000101010100100111110101010100101001001001010101001001000… 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77615B7-6776-4D34-99A3-E33F2C1CE3D3}"/>
              </a:ext>
            </a:extLst>
          </p:cNvPr>
          <p:cNvCxnSpPr>
            <a:cxnSpLocks/>
          </p:cNvCxnSpPr>
          <p:nvPr/>
        </p:nvCxnSpPr>
        <p:spPr>
          <a:xfrm>
            <a:off x="4806892" y="3428999"/>
            <a:ext cx="29780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5AA78D9-FB89-477B-AFFF-B63372E7E89B}"/>
              </a:ext>
            </a:extLst>
          </p:cNvPr>
          <p:cNvSpPr txBox="1"/>
          <p:nvPr/>
        </p:nvSpPr>
        <p:spPr>
          <a:xfrm>
            <a:off x="5760159" y="3849781"/>
            <a:ext cx="1009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翻訳</a:t>
            </a:r>
          </a:p>
        </p:txBody>
      </p:sp>
      <p:pic>
        <p:nvPicPr>
          <p:cNvPr id="16" name="グラフィックス 15" descr="ユーザー">
            <a:extLst>
              <a:ext uri="{FF2B5EF4-FFF2-40B4-BE49-F238E27FC236}">
                <a16:creationId xmlns:a16="http://schemas.microsoft.com/office/drawing/2014/main" id="{32D0DF08-3546-4DDA-870D-E2E08FA02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2103" y="4005045"/>
            <a:ext cx="2104238" cy="2104238"/>
          </a:xfrm>
          <a:prstGeom prst="rect">
            <a:avLst/>
          </a:prstGeom>
        </p:spPr>
      </p:pic>
      <p:pic>
        <p:nvPicPr>
          <p:cNvPr id="18" name="グラフィックス 17" descr="コンピューター">
            <a:extLst>
              <a:ext uri="{FF2B5EF4-FFF2-40B4-BE49-F238E27FC236}">
                <a16:creationId xmlns:a16="http://schemas.microsoft.com/office/drawing/2014/main" id="{BABAF23C-0400-449B-A897-DF3F5EB572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59286" y="4005044"/>
            <a:ext cx="2104239" cy="210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9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E6F1D9-4E18-47BB-BBAA-86CA112F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画面に文字を表示する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BCAAD4-2A3C-40E3-AB48-1413CB35F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実行結果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E80C318-F314-47C1-B370-84E86AF21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80"/>
          <a:stretch/>
        </p:blipFill>
        <p:spPr>
          <a:xfrm>
            <a:off x="2235659" y="2712436"/>
            <a:ext cx="7211158" cy="143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1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2EB8E7-00DC-4E9D-9038-BAB065B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画面に文字を表示する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2DDD6EB-A7B6-4D87-8F63-08F717DB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936"/>
            <a:ext cx="10531660" cy="480449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E3ECDF2-70B5-4EB2-8D7F-0377F1C23F47}"/>
              </a:ext>
            </a:extLst>
          </p:cNvPr>
          <p:cNvSpPr txBox="1"/>
          <p:nvPr/>
        </p:nvSpPr>
        <p:spPr>
          <a:xfrm>
            <a:off x="7234085" y="3114018"/>
            <a:ext cx="3281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やってほしい処理をこの中に書く</a:t>
            </a:r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090F7391-880D-489D-B2AD-6919FCC00606}"/>
              </a:ext>
            </a:extLst>
          </p:cNvPr>
          <p:cNvSpPr/>
          <p:nvPr/>
        </p:nvSpPr>
        <p:spPr>
          <a:xfrm>
            <a:off x="6489290" y="2521974"/>
            <a:ext cx="508820" cy="2883310"/>
          </a:xfrm>
          <a:prstGeom prst="rightBrace">
            <a:avLst>
              <a:gd name="adj1" fmla="val 32904"/>
              <a:gd name="adj2" fmla="val 4897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B858FB2-9365-4BDF-B5E6-F9FDD00428AD}"/>
              </a:ext>
            </a:extLst>
          </p:cNvPr>
          <p:cNvSpPr/>
          <p:nvPr/>
        </p:nvSpPr>
        <p:spPr>
          <a:xfrm>
            <a:off x="895883" y="2824316"/>
            <a:ext cx="2134912" cy="47194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951C18A-949A-42DB-B53B-1600BA44EBD4}"/>
              </a:ext>
            </a:extLst>
          </p:cNvPr>
          <p:cNvSpPr/>
          <p:nvPr/>
        </p:nvSpPr>
        <p:spPr>
          <a:xfrm>
            <a:off x="882447" y="5085735"/>
            <a:ext cx="385914" cy="47194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29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2EB8E7-00DC-4E9D-9038-BAB065B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画面に文字を表示する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2DDD6EB-A7B6-4D87-8F63-08F717DB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936"/>
            <a:ext cx="10531660" cy="480449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01D0133-F4F2-4BD4-A708-50FE9D14EC79}"/>
              </a:ext>
            </a:extLst>
          </p:cNvPr>
          <p:cNvSpPr/>
          <p:nvPr/>
        </p:nvSpPr>
        <p:spPr>
          <a:xfrm>
            <a:off x="5349896" y="3429000"/>
            <a:ext cx="210246" cy="47194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A9CA88-BEEA-4284-9F1C-0865E7F2F866}"/>
              </a:ext>
            </a:extLst>
          </p:cNvPr>
          <p:cNvSpPr/>
          <p:nvPr/>
        </p:nvSpPr>
        <p:spPr>
          <a:xfrm>
            <a:off x="5819386" y="3991181"/>
            <a:ext cx="210246" cy="47194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65DF23-6532-4771-AA02-E951FB32455F}"/>
              </a:ext>
            </a:extLst>
          </p:cNvPr>
          <p:cNvSpPr/>
          <p:nvPr/>
        </p:nvSpPr>
        <p:spPr>
          <a:xfrm>
            <a:off x="2771386" y="4527039"/>
            <a:ext cx="210246" cy="47194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5F0087-C720-475C-9922-9B39461D2E6D}"/>
              </a:ext>
            </a:extLst>
          </p:cNvPr>
          <p:cNvSpPr txBox="1"/>
          <p:nvPr/>
        </p:nvSpPr>
        <p:spPr>
          <a:xfrm>
            <a:off x="7595420" y="2996777"/>
            <a:ext cx="3196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セミコロンをつける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8E3840B-BC58-4BAD-B872-603B4105CB40}"/>
              </a:ext>
            </a:extLst>
          </p:cNvPr>
          <p:cNvCxnSpPr>
            <a:stCxn id="5" idx="3"/>
          </p:cNvCxnSpPr>
          <p:nvPr/>
        </p:nvCxnSpPr>
        <p:spPr>
          <a:xfrm flipV="1">
            <a:off x="5560142" y="3429000"/>
            <a:ext cx="1740310" cy="2359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0B54641-85EE-4B17-91FC-603FD832F945}"/>
              </a:ext>
            </a:extLst>
          </p:cNvPr>
          <p:cNvCxnSpPr>
            <a:stCxn id="6" idx="3"/>
          </p:cNvCxnSpPr>
          <p:nvPr/>
        </p:nvCxnSpPr>
        <p:spPr>
          <a:xfrm flipV="1">
            <a:off x="6029632" y="3429000"/>
            <a:ext cx="1270820" cy="7981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30D29E7-EE8F-4445-8D7C-BE26F9BD7B85}"/>
              </a:ext>
            </a:extLst>
          </p:cNvPr>
          <p:cNvCxnSpPr>
            <a:stCxn id="7" idx="3"/>
          </p:cNvCxnSpPr>
          <p:nvPr/>
        </p:nvCxnSpPr>
        <p:spPr>
          <a:xfrm flipV="1">
            <a:off x="2981632" y="3429000"/>
            <a:ext cx="4318820" cy="13340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5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2EB8E7-00DC-4E9D-9038-BAB065B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画面に文字を表示する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2DDD6EB-A7B6-4D87-8F63-08F717DB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936"/>
            <a:ext cx="10531660" cy="480449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380BD91-57B2-4E64-B8D4-724825FFA85C}"/>
              </a:ext>
            </a:extLst>
          </p:cNvPr>
          <p:cNvSpPr/>
          <p:nvPr/>
        </p:nvSpPr>
        <p:spPr>
          <a:xfrm>
            <a:off x="1448947" y="3429000"/>
            <a:ext cx="3934213" cy="47194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182A29-8D22-42D0-B8BD-97A4AC5DFC0A}"/>
              </a:ext>
            </a:extLst>
          </p:cNvPr>
          <p:cNvSpPr/>
          <p:nvPr/>
        </p:nvSpPr>
        <p:spPr>
          <a:xfrm>
            <a:off x="1448946" y="3920614"/>
            <a:ext cx="4384041" cy="47194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19E286-F0E4-4D5B-98F7-AA63341B15FE}"/>
              </a:ext>
            </a:extLst>
          </p:cNvPr>
          <p:cNvSpPr txBox="1"/>
          <p:nvPr/>
        </p:nvSpPr>
        <p:spPr>
          <a:xfrm>
            <a:off x="6531733" y="2051757"/>
            <a:ext cx="45892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ja-JP" alt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〇〇〇</a:t>
            </a:r>
            <a:r>
              <a:rPr lang="pt-BR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ja-JP" altLang="en-US" sz="3600" dirty="0"/>
          </a:p>
          <a:p>
            <a:r>
              <a:rPr kumimoji="1" lang="ja-JP" altLang="en-US" sz="3600" dirty="0" err="1"/>
              <a:t>って</a:t>
            </a:r>
            <a:r>
              <a:rPr kumimoji="1" lang="ja-JP" altLang="en-US" sz="3600" dirty="0"/>
              <a:t>入力すると〇〇〇を表示してくれる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lang="en-US" altLang="ja-JP" sz="3600" dirty="0"/>
              <a:t>\n</a:t>
            </a:r>
            <a:r>
              <a:rPr lang="ja-JP" altLang="en-US" sz="3600" dirty="0"/>
              <a:t>は改行を表す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9237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2EB8E7-00DC-4E9D-9038-BAB065B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画面に文字を表示する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2DDD6EB-A7B6-4D87-8F63-08F717DB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936"/>
            <a:ext cx="10531660" cy="480449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1D2F439-D295-48EF-8C16-6BAADD634B05}"/>
              </a:ext>
            </a:extLst>
          </p:cNvPr>
          <p:cNvSpPr/>
          <p:nvPr/>
        </p:nvSpPr>
        <p:spPr>
          <a:xfrm>
            <a:off x="889821" y="1690688"/>
            <a:ext cx="3003753" cy="47194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D4E769-5105-4605-88CB-41596559BEF9}"/>
              </a:ext>
            </a:extLst>
          </p:cNvPr>
          <p:cNvSpPr txBox="1"/>
          <p:nvPr/>
        </p:nvSpPr>
        <p:spPr>
          <a:xfrm>
            <a:off x="7285704" y="2455607"/>
            <a:ext cx="3760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/>
              <a:t>printf</a:t>
            </a:r>
            <a:r>
              <a:rPr kumimoji="1" lang="ja-JP" altLang="en-US" sz="3600" dirty="0"/>
              <a:t>を呼び出すためにはこいつが必要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E8D762C-4E66-413A-9414-EFF569BAF8B4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3893574" y="1926663"/>
            <a:ext cx="3392130" cy="1406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75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2EB8E7-00DC-4E9D-9038-BAB065B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画面に文字を表示する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2DDD6EB-A7B6-4D87-8F63-08F717DB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8433"/>
            <a:ext cx="10531660" cy="480449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C155FB-31B6-4956-B3E1-C33D88511E60}"/>
              </a:ext>
            </a:extLst>
          </p:cNvPr>
          <p:cNvSpPr/>
          <p:nvPr/>
        </p:nvSpPr>
        <p:spPr>
          <a:xfrm>
            <a:off x="1398641" y="4522378"/>
            <a:ext cx="1565786" cy="47194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E89158-E3FE-4F0A-8544-A3E75B1009E5}"/>
              </a:ext>
            </a:extLst>
          </p:cNvPr>
          <p:cNvSpPr txBox="1"/>
          <p:nvPr/>
        </p:nvSpPr>
        <p:spPr>
          <a:xfrm>
            <a:off x="6511411" y="4435186"/>
            <a:ext cx="458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プログラムが終わる</a:t>
            </a:r>
          </a:p>
        </p:txBody>
      </p:sp>
    </p:spTree>
    <p:extLst>
      <p:ext uri="{BB962C8B-B14F-4D97-AF65-F5344CB8AC3E}">
        <p14:creationId xmlns:p14="http://schemas.microsoft.com/office/powerpoint/2010/main" val="312431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2EE5A-3E99-4192-B0CE-55C2A816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223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104E395-D924-4A4B-8F14-A660EA0D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0599"/>
            <a:ext cx="10531660" cy="480449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0E7F3A-E7B6-4962-8850-475602732DCC}"/>
              </a:ext>
            </a:extLst>
          </p:cNvPr>
          <p:cNvSpPr/>
          <p:nvPr/>
        </p:nvSpPr>
        <p:spPr>
          <a:xfrm>
            <a:off x="1351722" y="3753016"/>
            <a:ext cx="5104737" cy="1025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やってほしい処理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1BB71D-E4A0-40E0-99DD-C3D1FB2603A2}"/>
              </a:ext>
            </a:extLst>
          </p:cNvPr>
          <p:cNvSpPr txBox="1"/>
          <p:nvPr/>
        </p:nvSpPr>
        <p:spPr>
          <a:xfrm>
            <a:off x="6682808" y="2504981"/>
            <a:ext cx="45892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ja-JP" alt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〇〇〇</a:t>
            </a:r>
            <a:r>
              <a:rPr lang="pt-BR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ja-JP" altLang="en-US" sz="3600" dirty="0"/>
          </a:p>
          <a:p>
            <a:r>
              <a:rPr kumimoji="1" lang="ja-JP" altLang="en-US" sz="3600" dirty="0" err="1"/>
              <a:t>って</a:t>
            </a:r>
            <a:r>
              <a:rPr kumimoji="1" lang="ja-JP" altLang="en-US" sz="3600" dirty="0"/>
              <a:t>入力すると〇〇〇を表示してくれる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lang="en-US" altLang="ja-JP" sz="3600" dirty="0"/>
              <a:t>\n</a:t>
            </a:r>
            <a:r>
              <a:rPr lang="ja-JP" altLang="en-US" sz="3600" dirty="0"/>
              <a:t>は改行を表す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692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3AA69-079E-4445-91D2-F71CA828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数値や文字</a:t>
            </a:r>
            <a:r>
              <a:rPr lang="ja-JP" altLang="ja-JP" dirty="0"/>
              <a:t>を表示する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053C43-83B8-4295-A8A3-1624BA8F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様々な数値や文字を表示する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プログラム</a:t>
            </a:r>
            <a:r>
              <a:rPr lang="ja-JP" altLang="en-US" sz="3600" dirty="0"/>
              <a:t>を作ってみよう</a:t>
            </a:r>
            <a:endParaRPr lang="en-US" altLang="ja-JP" sz="3600" dirty="0"/>
          </a:p>
          <a:p>
            <a:pPr lvl="1"/>
            <a:r>
              <a:rPr kumimoji="1" lang="ja-JP" altLang="en-US" sz="3200" dirty="0"/>
              <a:t>足し算の結果</a:t>
            </a:r>
            <a:endParaRPr kumimoji="1" lang="en-US" altLang="ja-JP" sz="3200" dirty="0"/>
          </a:p>
          <a:p>
            <a:pPr lvl="1"/>
            <a:r>
              <a:rPr kumimoji="1" lang="ja-JP" altLang="en-US" sz="3200" dirty="0"/>
              <a:t>実数</a:t>
            </a:r>
            <a:endParaRPr kumimoji="1" lang="en-US" altLang="ja-JP" sz="3200" dirty="0"/>
          </a:p>
          <a:p>
            <a:pPr lvl="1"/>
            <a:r>
              <a:rPr lang="ja-JP" altLang="en-US" sz="3200" dirty="0"/>
              <a:t>文字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77117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C3954-B729-4BC6-A11C-30267BD4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数値や文字を</a:t>
            </a:r>
            <a:r>
              <a:rPr lang="ja-JP" altLang="ja-JP" dirty="0"/>
              <a:t>表示する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653E0D-FBC1-4B5E-AD44-78AA96EF68AC}"/>
              </a:ext>
            </a:extLst>
          </p:cNvPr>
          <p:cNvSpPr/>
          <p:nvPr/>
        </p:nvSpPr>
        <p:spPr>
          <a:xfrm>
            <a:off x="838200" y="1579370"/>
            <a:ext cx="9992139" cy="44261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180000" rIns="72000" bIns="18000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"37 + 24 = %d\n"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37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"%d, %d, and %d\n"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64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128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"Pi is %f\n"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"%c %s\n"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2B3A61-FDD2-4C75-AE97-B06EA4A422F3}"/>
              </a:ext>
            </a:extLst>
          </p:cNvPr>
          <p:cNvSpPr txBox="1"/>
          <p:nvPr/>
        </p:nvSpPr>
        <p:spPr>
          <a:xfrm>
            <a:off x="7021003" y="1478215"/>
            <a:ext cx="4110824" cy="1079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r>
              <a:rPr kumimoji="1" lang="ja-JP" altLang="en-US" sz="2800" dirty="0"/>
              <a:t>整数、実数、文字などを表示するプログラム</a:t>
            </a:r>
          </a:p>
        </p:txBody>
      </p:sp>
    </p:spTree>
    <p:extLst>
      <p:ext uri="{BB962C8B-B14F-4D97-AF65-F5344CB8AC3E}">
        <p14:creationId xmlns:p14="http://schemas.microsoft.com/office/powerpoint/2010/main" val="165693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5ACB2-CC89-4505-B7EE-B94D9FAF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目標</a:t>
            </a:r>
            <a:r>
              <a:rPr kumimoji="1" lang="en-US" altLang="ja-JP" dirty="0"/>
              <a:t>(</a:t>
            </a:r>
            <a:r>
              <a:rPr kumimoji="1" lang="ja-JP" altLang="en-US" dirty="0"/>
              <a:t>前期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919B5D-735A-4E03-9299-86A682AB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7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の基礎文法が分かる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プログラミングの超基本から始めます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C++</a:t>
            </a:r>
            <a:r>
              <a:rPr lang="ja-JP" altLang="en-US" dirty="0"/>
              <a:t>は後期にやります</a:t>
            </a:r>
            <a:endParaRPr kumimoji="1" lang="en-US" altLang="ja-JP" dirty="0"/>
          </a:p>
          <a:p>
            <a:r>
              <a:rPr lang="en-US" altLang="ja-JP" dirty="0" err="1"/>
              <a:t>AtCoder</a:t>
            </a:r>
            <a:r>
              <a:rPr lang="ja-JP" altLang="en-US" dirty="0"/>
              <a:t>の</a:t>
            </a:r>
            <a:r>
              <a:rPr lang="en-US" altLang="ja-JP" dirty="0"/>
              <a:t>A</a:t>
            </a:r>
            <a:r>
              <a:rPr lang="ja-JP" altLang="en-US" dirty="0"/>
              <a:t>問題がすべて解ける</a:t>
            </a:r>
            <a:endParaRPr lang="en-US" altLang="ja-JP" dirty="0"/>
          </a:p>
          <a:p>
            <a:r>
              <a:rPr kumimoji="1" lang="en-US" altLang="ja-JP" dirty="0" err="1"/>
              <a:t>At</a:t>
            </a:r>
            <a:r>
              <a:rPr lang="en-US" altLang="ja-JP" dirty="0" err="1"/>
              <a:t>Coder</a:t>
            </a:r>
            <a:r>
              <a:rPr lang="ja-JP" altLang="en-US" dirty="0"/>
              <a:t>の</a:t>
            </a:r>
            <a:r>
              <a:rPr lang="en-US" altLang="ja-JP" dirty="0"/>
              <a:t>B</a:t>
            </a:r>
            <a:r>
              <a:rPr lang="ja-JP" altLang="en-US" dirty="0"/>
              <a:t>問題がまあまあ解ける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98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C3954-B729-4BC6-A11C-30267BD4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数値や文字</a:t>
            </a:r>
            <a:r>
              <a:rPr lang="ja-JP" altLang="ja-JP" dirty="0"/>
              <a:t>を表示する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653E0D-FBC1-4B5E-AD44-78AA96EF68AC}"/>
              </a:ext>
            </a:extLst>
          </p:cNvPr>
          <p:cNvSpPr/>
          <p:nvPr/>
        </p:nvSpPr>
        <p:spPr>
          <a:xfrm>
            <a:off x="838200" y="1579370"/>
            <a:ext cx="9992139" cy="44261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180000" rIns="72000" bIns="18000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"37 + 24 = %d\n"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37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"%d, %d, and %d\n"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64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128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"Pi is %f\n"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"%c %s\n"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0D1D5-025B-48E9-B491-548AD84EF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51"/>
          <a:stretch/>
        </p:blipFill>
        <p:spPr>
          <a:xfrm>
            <a:off x="7831325" y="434153"/>
            <a:ext cx="4039972" cy="29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21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78CCC-3147-4AEB-A77E-CAC3D3BF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数値や文字を</a:t>
            </a:r>
            <a:r>
              <a:rPr lang="ja-JP" altLang="ja-JP" dirty="0"/>
              <a:t>表示する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8A287D8-CC4B-454A-B80B-A8B60421D6B7}"/>
              </a:ext>
            </a:extLst>
          </p:cNvPr>
          <p:cNvSpPr/>
          <p:nvPr/>
        </p:nvSpPr>
        <p:spPr>
          <a:xfrm>
            <a:off x="1698001" y="2782669"/>
            <a:ext cx="87959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ja-JP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printf(</a:t>
            </a:r>
            <a:r>
              <a:rPr lang="pt-BR" altLang="ja-JP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"37 + 24 = %d\n"</a:t>
            </a:r>
            <a:r>
              <a:rPr lang="pt-BR" altLang="ja-JP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ja-JP" sz="3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pt-BR" altLang="ja-JP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altLang="ja-JP" sz="3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pt-BR" altLang="ja-JP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C6A805-894A-4CCE-8798-3FAF7D17EA0E}"/>
              </a:ext>
            </a:extLst>
          </p:cNvPr>
          <p:cNvSpPr txBox="1"/>
          <p:nvPr/>
        </p:nvSpPr>
        <p:spPr>
          <a:xfrm>
            <a:off x="753396" y="3920816"/>
            <a:ext cx="1068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「</a:t>
            </a:r>
            <a:r>
              <a:rPr lang="en-US" altLang="ja-JP" sz="3600" dirty="0"/>
              <a:t>『37 + 24 = %d\n』</a:t>
            </a:r>
            <a:r>
              <a:rPr lang="ja-JP" altLang="en-US" sz="3600" dirty="0"/>
              <a:t>を表示しろ。ただし、</a:t>
            </a:r>
            <a:r>
              <a:rPr lang="en-US" altLang="ja-JP" sz="3600" dirty="0"/>
              <a:t>%d</a:t>
            </a:r>
            <a:r>
              <a:rPr lang="ja-JP" altLang="en-US" sz="3600" dirty="0"/>
              <a:t>のところは</a:t>
            </a:r>
            <a:r>
              <a:rPr lang="en-US" altLang="ja-JP" sz="3600" dirty="0"/>
              <a:t>37 + 24</a:t>
            </a:r>
            <a:r>
              <a:rPr lang="ja-JP" altLang="en-US" sz="3600" dirty="0"/>
              <a:t>の計算結果に置き換えてくれ。」</a:t>
            </a:r>
            <a:endParaRPr kumimoji="1" lang="en-US" altLang="ja-JP" sz="36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CFD3850-115A-4B5C-9264-A36E07D68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97" r="20448" b="12046"/>
          <a:stretch/>
        </p:blipFill>
        <p:spPr>
          <a:xfrm>
            <a:off x="8259665" y="365125"/>
            <a:ext cx="3428752" cy="191995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30F6324-668F-4304-A32D-3963BEF96693}"/>
              </a:ext>
            </a:extLst>
          </p:cNvPr>
          <p:cNvSpPr/>
          <p:nvPr/>
        </p:nvSpPr>
        <p:spPr>
          <a:xfrm>
            <a:off x="10493999" y="322602"/>
            <a:ext cx="550363" cy="59416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394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78CCC-3147-4AEB-A77E-CAC3D3BF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数値や文字を</a:t>
            </a:r>
            <a:r>
              <a:rPr lang="ja-JP" altLang="ja-JP" dirty="0"/>
              <a:t>表示する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56E4C5-4BE4-46A2-BD25-B00E4D15F703}"/>
              </a:ext>
            </a:extLst>
          </p:cNvPr>
          <p:cNvSpPr/>
          <p:nvPr/>
        </p:nvSpPr>
        <p:spPr>
          <a:xfrm>
            <a:off x="561892" y="2467641"/>
            <a:ext cx="11068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ja-JP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printf(</a:t>
            </a:r>
            <a:r>
              <a:rPr lang="pt-BR" altLang="ja-JP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"%d, %d, and %d\n"</a:t>
            </a:r>
            <a:r>
              <a:rPr lang="pt-BR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600" dirty="0">
                <a:solidFill>
                  <a:srgbClr val="09885A"/>
                </a:solidFill>
                <a:latin typeface="Consolas" panose="020B0609020204030204" pitchFamily="49" charset="0"/>
              </a:rPr>
              <a:t>64</a:t>
            </a:r>
            <a:r>
              <a:rPr lang="pt-BR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600" dirty="0">
                <a:solidFill>
                  <a:srgbClr val="09885A"/>
                </a:solidFill>
                <a:latin typeface="Consolas" panose="020B0609020204030204" pitchFamily="49" charset="0"/>
              </a:rPr>
              <a:t>3 </a:t>
            </a:r>
            <a:r>
              <a:rPr lang="pt-BR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altLang="ja-JP" sz="3600" dirty="0">
                <a:solidFill>
                  <a:srgbClr val="09885A"/>
                </a:solidFill>
                <a:latin typeface="Consolas" panose="020B0609020204030204" pitchFamily="49" charset="0"/>
              </a:rPr>
              <a:t> 4</a:t>
            </a:r>
            <a:r>
              <a:rPr lang="pt-BR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600" dirty="0">
                <a:solidFill>
                  <a:srgbClr val="09885A"/>
                </a:solidFill>
                <a:latin typeface="Consolas" panose="020B0609020204030204" pitchFamily="49" charset="0"/>
              </a:rPr>
              <a:t>128</a:t>
            </a:r>
            <a:r>
              <a:rPr lang="pt-BR" altLang="ja-JP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9F6E6B61-E03E-4F0B-A7E8-7FA2D009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0623"/>
            <a:ext cx="10515600" cy="2821511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%d</a:t>
            </a:r>
            <a:r>
              <a:rPr lang="ja-JP" altLang="en-US" sz="3600" dirty="0"/>
              <a:t>複数書けば複数の数値を表示できる</a:t>
            </a:r>
            <a:endParaRPr lang="en-US" altLang="ja-JP" sz="3600" dirty="0"/>
          </a:p>
          <a:p>
            <a:r>
              <a:rPr lang="ja-JP" altLang="en-US" sz="3600" dirty="0"/>
              <a:t>整数を表示したいときは</a:t>
            </a:r>
            <a:r>
              <a:rPr lang="en-US" altLang="ja-JP" sz="3600" dirty="0"/>
              <a:t>%d</a:t>
            </a:r>
            <a:r>
              <a:rPr lang="ja-JP" altLang="en-US" sz="3600" dirty="0"/>
              <a:t>を使う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7208892-1B3F-4855-A38C-DDC26AD27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97" r="20448" b="12046"/>
          <a:stretch/>
        </p:blipFill>
        <p:spPr>
          <a:xfrm>
            <a:off x="8259665" y="365125"/>
            <a:ext cx="3428752" cy="191995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E0ED4B-C601-4F48-BEE1-82B2644EFBD3}"/>
              </a:ext>
            </a:extLst>
          </p:cNvPr>
          <p:cNvSpPr/>
          <p:nvPr/>
        </p:nvSpPr>
        <p:spPr>
          <a:xfrm>
            <a:off x="9104245" y="795336"/>
            <a:ext cx="318052" cy="59416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8653B2-3043-4D73-BC73-4673BA9FDE63}"/>
              </a:ext>
            </a:extLst>
          </p:cNvPr>
          <p:cNvSpPr/>
          <p:nvPr/>
        </p:nvSpPr>
        <p:spPr>
          <a:xfrm>
            <a:off x="8259664" y="794685"/>
            <a:ext cx="509963" cy="59416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071F33A-C41B-4C8C-AA0A-77ECB0F41002}"/>
              </a:ext>
            </a:extLst>
          </p:cNvPr>
          <p:cNvSpPr/>
          <p:nvPr/>
        </p:nvSpPr>
        <p:spPr>
          <a:xfrm>
            <a:off x="10735588" y="794685"/>
            <a:ext cx="761998" cy="59416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5194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6246B-09E2-4C2A-A159-03591E7D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数値や文字を</a:t>
            </a:r>
            <a:r>
              <a:rPr lang="ja-JP" altLang="ja-JP" dirty="0"/>
              <a:t>表示する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4EA0F5-88A8-4808-82CB-A4266F3E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2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実数を表示したい場合は</a:t>
            </a:r>
            <a:r>
              <a:rPr lang="en-US" altLang="ja-JP" sz="3600" dirty="0"/>
              <a:t>%f</a:t>
            </a:r>
            <a:r>
              <a:rPr lang="ja-JP" altLang="en-US" sz="3600" dirty="0"/>
              <a:t>を使う</a:t>
            </a:r>
            <a:endParaRPr kumimoji="1" lang="ja-JP" altLang="en-US" sz="3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4D57D3-6617-4E6C-BC37-0E23AB182747}"/>
              </a:ext>
            </a:extLst>
          </p:cNvPr>
          <p:cNvSpPr/>
          <p:nvPr/>
        </p:nvSpPr>
        <p:spPr>
          <a:xfrm>
            <a:off x="2477060" y="2401134"/>
            <a:ext cx="72378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4000" dirty="0">
                <a:solidFill>
                  <a:srgbClr val="A31515"/>
                </a:solidFill>
                <a:latin typeface="Consolas" panose="020B0609020204030204" pitchFamily="49" charset="0"/>
              </a:rPr>
              <a:t>"Pi is %f"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40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ja-JP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D0F3853-77C3-44AF-AD88-258C018B4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97" r="20448" b="12046"/>
          <a:stretch/>
        </p:blipFill>
        <p:spPr>
          <a:xfrm>
            <a:off x="8259665" y="365125"/>
            <a:ext cx="3428752" cy="191995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88CF06-AB19-481E-A110-E26ADF8831A6}"/>
              </a:ext>
            </a:extLst>
          </p:cNvPr>
          <p:cNvSpPr/>
          <p:nvPr/>
        </p:nvSpPr>
        <p:spPr>
          <a:xfrm>
            <a:off x="9565419" y="1256512"/>
            <a:ext cx="1924215" cy="59416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703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6246B-09E2-4C2A-A159-03591E7D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数値や文字を</a:t>
            </a:r>
            <a:r>
              <a:rPr lang="ja-JP" altLang="ja-JP" dirty="0"/>
              <a:t>表示する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4EA0F5-88A8-4808-82CB-A4266F3E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1353"/>
            <a:ext cx="10515600" cy="2805609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文字を表示したい場合は</a:t>
            </a:r>
            <a:r>
              <a:rPr lang="en-US" altLang="ja-JP" sz="3200" dirty="0"/>
              <a:t>%c</a:t>
            </a:r>
            <a:r>
              <a:rPr lang="ja-JP" altLang="en-US" sz="3200" dirty="0"/>
              <a:t>を使う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3200" dirty="0"/>
              <a:t>文字</a:t>
            </a:r>
            <a:r>
              <a:rPr lang="en-US" altLang="ja-JP" sz="3200" dirty="0"/>
              <a:t>: </a:t>
            </a:r>
            <a:r>
              <a:rPr lang="en-US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ja-JP" altLang="en-US" sz="3200" dirty="0"/>
              <a:t>で囲む</a:t>
            </a:r>
            <a:endParaRPr lang="en-US" altLang="ja-JP" sz="3200" dirty="0"/>
          </a:p>
          <a:p>
            <a:r>
              <a:rPr kumimoji="1" lang="ja-JP" altLang="en-US" sz="3200" dirty="0"/>
              <a:t>文字列を表示したい場合は</a:t>
            </a:r>
            <a:r>
              <a:rPr kumimoji="1" lang="en-US" altLang="ja-JP" sz="3200" dirty="0"/>
              <a:t>%s</a:t>
            </a:r>
            <a:r>
              <a:rPr kumimoji="1" lang="ja-JP" altLang="en-US" sz="3200" dirty="0"/>
              <a:t>を使う</a:t>
            </a:r>
            <a:endParaRPr kumimoji="1" lang="en-US" altLang="ja-JP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3200" dirty="0"/>
              <a:t>文字列</a:t>
            </a:r>
            <a:r>
              <a:rPr lang="en-US" altLang="ja-JP" sz="3200" dirty="0"/>
              <a:t>: </a:t>
            </a:r>
            <a:r>
              <a:rPr lang="en-US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ja-JP" altLang="en-US" sz="3200" dirty="0"/>
              <a:t>で囲む</a:t>
            </a:r>
            <a:endParaRPr kumimoji="1" lang="ja-JP" altLang="en-US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69D98A-BF57-4B5E-A950-03A587DFC620}"/>
              </a:ext>
            </a:extLst>
          </p:cNvPr>
          <p:cNvSpPr/>
          <p:nvPr/>
        </p:nvSpPr>
        <p:spPr>
          <a:xfrm>
            <a:off x="1686334" y="2474272"/>
            <a:ext cx="89306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4000" dirty="0">
                <a:solidFill>
                  <a:srgbClr val="A31515"/>
                </a:solidFill>
                <a:latin typeface="Consolas" panose="020B0609020204030204" pitchFamily="49" charset="0"/>
              </a:rPr>
              <a:t>"%c %s"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40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40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ja-JP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F406535-E6CF-4449-9922-7BF8A41FA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97" r="20448" b="12046"/>
          <a:stretch/>
        </p:blipFill>
        <p:spPr>
          <a:xfrm>
            <a:off x="8259665" y="365125"/>
            <a:ext cx="3428752" cy="191995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9BFF9F-EF52-4A3C-BF16-D68549693B4A}"/>
              </a:ext>
            </a:extLst>
          </p:cNvPr>
          <p:cNvSpPr/>
          <p:nvPr/>
        </p:nvSpPr>
        <p:spPr>
          <a:xfrm>
            <a:off x="8197794" y="1690911"/>
            <a:ext cx="365761" cy="59416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D191B99-2E51-457E-9A3D-C1FB7D798AFB}"/>
              </a:ext>
            </a:extLst>
          </p:cNvPr>
          <p:cNvSpPr/>
          <p:nvPr/>
        </p:nvSpPr>
        <p:spPr>
          <a:xfrm>
            <a:off x="8665183" y="1690911"/>
            <a:ext cx="1258045" cy="59416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5774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566D4-8EF8-44FC-8DB1-A60F643D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10CDB0-9171-4237-8AB4-1CBBD494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%</a:t>
            </a:r>
            <a:r>
              <a:rPr kumimoji="1" lang="ja-JP" altLang="en-US" dirty="0"/>
              <a:t>〇 という書式で、カンマに続く式や変数</a:t>
            </a:r>
            <a:r>
              <a:rPr kumimoji="1" lang="en-US" altLang="ja-JP" dirty="0"/>
              <a:t>(</a:t>
            </a:r>
            <a:r>
              <a:rPr kumimoji="1" lang="ja-JP" altLang="en-US" dirty="0"/>
              <a:t>後述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を表示できる</a:t>
            </a:r>
            <a:endParaRPr kumimoji="1" lang="en-US" altLang="ja-JP" dirty="0"/>
          </a:p>
          <a:p>
            <a:r>
              <a:rPr lang="en-US" altLang="ja-JP" dirty="0"/>
              <a:t>%</a:t>
            </a:r>
            <a:r>
              <a:rPr lang="ja-JP" altLang="en-US" dirty="0"/>
              <a:t>〇を複数書けば複数の式や変数を表示できる</a:t>
            </a:r>
            <a:endParaRPr lang="en-US" altLang="ja-JP" dirty="0"/>
          </a:p>
          <a:p>
            <a:r>
              <a:rPr kumimoji="1" lang="en-US" altLang="ja-JP" dirty="0"/>
              <a:t>%</a:t>
            </a:r>
            <a:r>
              <a:rPr kumimoji="1" lang="ja-JP" altLang="en-US" dirty="0"/>
              <a:t>〇の種類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9E566F1-AC43-49CA-80A9-9C803E34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61186"/>
              </p:ext>
            </p:extLst>
          </p:nvPr>
        </p:nvGraphicFramePr>
        <p:xfrm>
          <a:off x="2032000" y="3844528"/>
          <a:ext cx="81280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56787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03029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%d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2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%f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実数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4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%c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8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文字列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73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151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84A36-7BCD-402B-A7B2-8E9A10EB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変数の宣言と代入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EFBEF0-E3D1-4039-9D65-B7E128BB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3600" dirty="0"/>
              <a:t>(</a:t>
            </a:r>
            <a:r>
              <a:rPr kumimoji="1" lang="ja-JP" altLang="en-US" sz="3600" dirty="0"/>
              <a:t>プログラミングにおける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変数とは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0D145572-0583-43BB-B505-F5E8316D3877}"/>
              </a:ext>
            </a:extLst>
          </p:cNvPr>
          <p:cNvSpPr/>
          <p:nvPr/>
        </p:nvSpPr>
        <p:spPr>
          <a:xfrm>
            <a:off x="3743632" y="2851611"/>
            <a:ext cx="4704735" cy="30086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/>
              <a:t>変数</a:t>
            </a:r>
            <a:endParaRPr kumimoji="1" lang="ja-JP" altLang="en-US" b="1" dirty="0"/>
          </a:p>
        </p:txBody>
      </p:sp>
      <p:sp>
        <p:nvSpPr>
          <p:cNvPr id="6" name="平行四辺形 5">
            <a:extLst>
              <a:ext uri="{FF2B5EF4-FFF2-40B4-BE49-F238E27FC236}">
                <a16:creationId xmlns:a16="http://schemas.microsoft.com/office/drawing/2014/main" id="{2E12AAEA-A45B-41DF-916E-6280BD278D24}"/>
              </a:ext>
            </a:extLst>
          </p:cNvPr>
          <p:cNvSpPr/>
          <p:nvPr/>
        </p:nvSpPr>
        <p:spPr>
          <a:xfrm>
            <a:off x="3977639" y="2919412"/>
            <a:ext cx="4236719" cy="594360"/>
          </a:xfrm>
          <a:prstGeom prst="parallelogram">
            <a:avLst>
              <a:gd name="adj" fmla="val 10168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99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84A36-7BCD-402B-A7B2-8E9A10EB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変数の宣言と代入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918BADD-2015-46E6-B20A-D5401B1132BE}"/>
              </a:ext>
            </a:extLst>
          </p:cNvPr>
          <p:cNvGrpSpPr/>
          <p:nvPr/>
        </p:nvGrpSpPr>
        <p:grpSpPr>
          <a:xfrm>
            <a:off x="587477" y="3058088"/>
            <a:ext cx="4704735" cy="3008671"/>
            <a:chOff x="3743632" y="2851611"/>
            <a:chExt cx="4704735" cy="3008671"/>
          </a:xfrm>
        </p:grpSpPr>
        <p:sp>
          <p:nvSpPr>
            <p:cNvPr id="4" name="直方体 3">
              <a:extLst>
                <a:ext uri="{FF2B5EF4-FFF2-40B4-BE49-F238E27FC236}">
                  <a16:creationId xmlns:a16="http://schemas.microsoft.com/office/drawing/2014/main" id="{0D145572-0583-43BB-B505-F5E8316D3877}"/>
                </a:ext>
              </a:extLst>
            </p:cNvPr>
            <p:cNvSpPr/>
            <p:nvPr/>
          </p:nvSpPr>
          <p:spPr>
            <a:xfrm>
              <a:off x="3743632" y="2851611"/>
              <a:ext cx="4704735" cy="300867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b="1" dirty="0"/>
                <a:t>整数</a:t>
              </a:r>
              <a:endParaRPr kumimoji="1" lang="ja-JP" altLang="en-US" b="1" dirty="0"/>
            </a:p>
          </p:txBody>
        </p:sp>
        <p:sp>
          <p:nvSpPr>
            <p:cNvPr id="6" name="平行四辺形 5">
              <a:extLst>
                <a:ext uri="{FF2B5EF4-FFF2-40B4-BE49-F238E27FC236}">
                  <a16:creationId xmlns:a16="http://schemas.microsoft.com/office/drawing/2014/main" id="{2E12AAEA-A45B-41DF-916E-6280BD278D24}"/>
                </a:ext>
              </a:extLst>
            </p:cNvPr>
            <p:cNvSpPr/>
            <p:nvPr/>
          </p:nvSpPr>
          <p:spPr>
            <a:xfrm>
              <a:off x="3977639" y="2919412"/>
              <a:ext cx="4236719" cy="594360"/>
            </a:xfrm>
            <a:prstGeom prst="parallelogram">
              <a:avLst>
                <a:gd name="adj" fmla="val 1016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A67ABAA-169B-413B-A15C-F05E45BC1F23}"/>
              </a:ext>
            </a:extLst>
          </p:cNvPr>
          <p:cNvGrpSpPr/>
          <p:nvPr/>
        </p:nvGrpSpPr>
        <p:grpSpPr>
          <a:xfrm>
            <a:off x="6366386" y="3058087"/>
            <a:ext cx="4704735" cy="3008671"/>
            <a:chOff x="3743632" y="2851611"/>
            <a:chExt cx="4704735" cy="3008671"/>
          </a:xfrm>
        </p:grpSpPr>
        <p:sp>
          <p:nvSpPr>
            <p:cNvPr id="9" name="直方体 8">
              <a:extLst>
                <a:ext uri="{FF2B5EF4-FFF2-40B4-BE49-F238E27FC236}">
                  <a16:creationId xmlns:a16="http://schemas.microsoft.com/office/drawing/2014/main" id="{17B543E7-BEF7-4633-BDF0-D80020301A42}"/>
                </a:ext>
              </a:extLst>
            </p:cNvPr>
            <p:cNvSpPr/>
            <p:nvPr/>
          </p:nvSpPr>
          <p:spPr>
            <a:xfrm>
              <a:off x="3743632" y="2851611"/>
              <a:ext cx="4704735" cy="300867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b="1" dirty="0"/>
                <a:t>文字</a:t>
              </a:r>
              <a:endParaRPr kumimoji="1" lang="ja-JP" altLang="en-US" b="1" dirty="0"/>
            </a:p>
          </p:txBody>
        </p:sp>
        <p:sp>
          <p:nvSpPr>
            <p:cNvPr id="10" name="平行四辺形 9">
              <a:extLst>
                <a:ext uri="{FF2B5EF4-FFF2-40B4-BE49-F238E27FC236}">
                  <a16:creationId xmlns:a16="http://schemas.microsoft.com/office/drawing/2014/main" id="{C2D4A3C0-B89F-4639-BEF7-2247542821AE}"/>
                </a:ext>
              </a:extLst>
            </p:cNvPr>
            <p:cNvSpPr/>
            <p:nvPr/>
          </p:nvSpPr>
          <p:spPr>
            <a:xfrm>
              <a:off x="3977639" y="2919412"/>
              <a:ext cx="4236719" cy="594360"/>
            </a:xfrm>
            <a:prstGeom prst="parallelogram">
              <a:avLst>
                <a:gd name="adj" fmla="val 1016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楕円 10">
            <a:extLst>
              <a:ext uri="{FF2B5EF4-FFF2-40B4-BE49-F238E27FC236}">
                <a16:creationId xmlns:a16="http://schemas.microsoft.com/office/drawing/2014/main" id="{B623526C-4DCC-414E-BE5E-011BC92E1E0F}"/>
              </a:ext>
            </a:extLst>
          </p:cNvPr>
          <p:cNvSpPr/>
          <p:nvPr/>
        </p:nvSpPr>
        <p:spPr>
          <a:xfrm>
            <a:off x="3480619" y="1430594"/>
            <a:ext cx="1445342" cy="14453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65537</a:t>
            </a:r>
            <a:endParaRPr kumimoji="1" lang="ja-JP" altLang="en-US" sz="20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55B4601-922E-401C-B9BB-CCBD1FE43BDE}"/>
              </a:ext>
            </a:extLst>
          </p:cNvPr>
          <p:cNvSpPr/>
          <p:nvPr/>
        </p:nvSpPr>
        <p:spPr>
          <a:xfrm>
            <a:off x="9119419" y="1430594"/>
            <a:ext cx="1445342" cy="14453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‘A’</a:t>
            </a:r>
            <a:endParaRPr kumimoji="1" lang="ja-JP" altLang="en-US" sz="2000" b="1" dirty="0"/>
          </a:p>
        </p:txBody>
      </p:sp>
      <p:cxnSp>
        <p:nvCxnSpPr>
          <p:cNvPr id="22" name="コネクタ: 曲線 21">
            <a:extLst>
              <a:ext uri="{FF2B5EF4-FFF2-40B4-BE49-F238E27FC236}">
                <a16:creationId xmlns:a16="http://schemas.microsoft.com/office/drawing/2014/main" id="{DE564C6B-A29A-4C27-A1F7-D34929D41A38}"/>
              </a:ext>
            </a:extLst>
          </p:cNvPr>
          <p:cNvCxnSpPr>
            <a:stCxn id="11" idx="2"/>
          </p:cNvCxnSpPr>
          <p:nvPr/>
        </p:nvCxnSpPr>
        <p:spPr>
          <a:xfrm rot="10800000" flipV="1">
            <a:off x="2654711" y="2153264"/>
            <a:ext cx="825909" cy="1275735"/>
          </a:xfrm>
          <a:prstGeom prst="curvedConnector2">
            <a:avLst/>
          </a:prstGeom>
          <a:ln w="5715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コネクタ: 曲線 22">
            <a:extLst>
              <a:ext uri="{FF2B5EF4-FFF2-40B4-BE49-F238E27FC236}">
                <a16:creationId xmlns:a16="http://schemas.microsoft.com/office/drawing/2014/main" id="{6C27E14C-CB96-44D1-BF0F-333DEF2BFB42}"/>
              </a:ext>
            </a:extLst>
          </p:cNvPr>
          <p:cNvCxnSpPr/>
          <p:nvPr/>
        </p:nvCxnSpPr>
        <p:spPr>
          <a:xfrm rot="10800000" flipV="1">
            <a:off x="8330380" y="2135588"/>
            <a:ext cx="825909" cy="1275735"/>
          </a:xfrm>
          <a:prstGeom prst="curvedConnector2">
            <a:avLst/>
          </a:prstGeom>
          <a:ln w="5715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29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DA5693-D43A-46EC-87FD-3C1B3A85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変数の宣言と代入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954BAC6-1A5B-41DE-8784-4C077571E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8840"/>
            <a:ext cx="7433997" cy="536689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DD41DC-3727-4F71-A71C-2887D54E5182}"/>
              </a:ext>
            </a:extLst>
          </p:cNvPr>
          <p:cNvSpPr/>
          <p:nvPr/>
        </p:nvSpPr>
        <p:spPr>
          <a:xfrm>
            <a:off x="1224117" y="3030794"/>
            <a:ext cx="3355258" cy="238186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AE83F1-6BCB-4C83-B256-4D5CAC9D1347}"/>
              </a:ext>
            </a:extLst>
          </p:cNvPr>
          <p:cNvSpPr txBox="1"/>
          <p:nvPr/>
        </p:nvSpPr>
        <p:spPr>
          <a:xfrm>
            <a:off x="4830696" y="1478215"/>
            <a:ext cx="6909021" cy="194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r>
              <a:rPr kumimoji="1" lang="ja-JP" altLang="en-US" sz="2800" dirty="0"/>
              <a:t>変数</a:t>
            </a:r>
            <a:r>
              <a:rPr kumimoji="1" lang="en-US" altLang="ja-JP" sz="2800" dirty="0"/>
              <a:t>val1</a:t>
            </a:r>
            <a:r>
              <a:rPr kumimoji="1" lang="ja-JP" altLang="en-US" sz="2800" dirty="0"/>
              <a:t>と</a:t>
            </a:r>
            <a:r>
              <a:rPr kumimoji="1" lang="en-US" altLang="ja-JP" sz="2800" dirty="0"/>
              <a:t>val2</a:t>
            </a:r>
            <a:r>
              <a:rPr kumimoji="1" lang="ja-JP" altLang="en-US" sz="2800" dirty="0"/>
              <a:t>を作り</a:t>
            </a:r>
            <a:endParaRPr kumimoji="1" lang="en-US" altLang="ja-JP" sz="2800" dirty="0"/>
          </a:p>
          <a:p>
            <a:r>
              <a:rPr lang="en-US" altLang="ja-JP" sz="2800" dirty="0"/>
              <a:t>val1</a:t>
            </a:r>
            <a:r>
              <a:rPr lang="ja-JP" altLang="en-US" sz="2800" dirty="0"/>
              <a:t>の中に</a:t>
            </a:r>
            <a:r>
              <a:rPr lang="en-US" altLang="ja-JP" sz="2800" dirty="0"/>
              <a:t>10</a:t>
            </a:r>
            <a:r>
              <a:rPr lang="ja-JP" altLang="en-US" sz="2800" dirty="0"/>
              <a:t>を入れて</a:t>
            </a:r>
            <a:endParaRPr lang="en-US" altLang="ja-JP" sz="2800" dirty="0"/>
          </a:p>
          <a:p>
            <a:r>
              <a:rPr kumimoji="1" lang="en-US" altLang="ja-JP" sz="2800" dirty="0"/>
              <a:t>val2</a:t>
            </a:r>
            <a:r>
              <a:rPr kumimoji="1" lang="ja-JP" altLang="en-US" sz="2800" dirty="0"/>
              <a:t>の中に</a:t>
            </a:r>
            <a:r>
              <a:rPr lang="en-US" altLang="ja-JP" sz="2800" dirty="0"/>
              <a:t>(val1 + 35)</a:t>
            </a:r>
            <a:r>
              <a:rPr lang="ja-JP" altLang="en-US" sz="2800" dirty="0"/>
              <a:t>の値を入れて</a:t>
            </a:r>
            <a:endParaRPr lang="en-US" altLang="ja-JP" sz="2800" dirty="0"/>
          </a:p>
          <a:p>
            <a:r>
              <a:rPr kumimoji="1" lang="ja-JP" altLang="en-US" sz="2800" dirty="0"/>
              <a:t>それらを</a:t>
            </a:r>
            <a:r>
              <a:rPr kumimoji="1" lang="en-US" altLang="ja-JP" sz="2800" dirty="0" err="1"/>
              <a:t>printf</a:t>
            </a:r>
            <a:r>
              <a:rPr kumimoji="1" lang="ja-JP" altLang="en-US" sz="2800" dirty="0"/>
              <a:t>で表示するプログラム</a:t>
            </a:r>
          </a:p>
        </p:txBody>
      </p:sp>
    </p:spTree>
    <p:extLst>
      <p:ext uri="{BB962C8B-B14F-4D97-AF65-F5344CB8AC3E}">
        <p14:creationId xmlns:p14="http://schemas.microsoft.com/office/powerpoint/2010/main" val="775200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DA5693-D43A-46EC-87FD-3C1B3A85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変数の宣言と代入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954BAC6-1A5B-41DE-8784-4C077571E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8840"/>
            <a:ext cx="7433997" cy="536689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DD41DC-3727-4F71-A71C-2887D54E5182}"/>
              </a:ext>
            </a:extLst>
          </p:cNvPr>
          <p:cNvSpPr/>
          <p:nvPr/>
        </p:nvSpPr>
        <p:spPr>
          <a:xfrm>
            <a:off x="1224117" y="3030794"/>
            <a:ext cx="3355258" cy="238186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2BE615A-4336-409C-9900-1CEFA9A1B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69" y="2108261"/>
            <a:ext cx="5143831" cy="18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2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5ACB2-CC89-4505-B7EE-B94D9FAF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講習会の流れ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919B5D-735A-4E03-9299-86A682ABE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講義 </a:t>
            </a:r>
            <a:r>
              <a:rPr kumimoji="1" lang="en-US" altLang="ja-JP" dirty="0"/>
              <a:t>+ </a:t>
            </a:r>
            <a:r>
              <a:rPr kumimoji="1" lang="ja-JP" altLang="en-US" dirty="0"/>
              <a:t>演習</a:t>
            </a:r>
            <a:endParaRPr kumimoji="1" lang="en-US" altLang="ja-JP" dirty="0"/>
          </a:p>
          <a:p>
            <a:r>
              <a:rPr kumimoji="1" lang="ja-JP" altLang="en-US" dirty="0"/>
              <a:t>演習では先輩と組んで色々教えてもらいましょう</a:t>
            </a:r>
          </a:p>
        </p:txBody>
      </p:sp>
    </p:spTree>
    <p:extLst>
      <p:ext uri="{BB962C8B-B14F-4D97-AF65-F5344CB8AC3E}">
        <p14:creationId xmlns:p14="http://schemas.microsoft.com/office/powerpoint/2010/main" val="3885327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F93640-8376-4A32-97BB-3C244C62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変数の宣言と代入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4E259E4-7885-4F1F-8ADA-C54A6153D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23" y="2168689"/>
            <a:ext cx="11304754" cy="361002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0FC2D2-39C8-4030-A007-C638C3E7284B}"/>
              </a:ext>
            </a:extLst>
          </p:cNvPr>
          <p:cNvSpPr/>
          <p:nvPr/>
        </p:nvSpPr>
        <p:spPr>
          <a:xfrm>
            <a:off x="899652" y="2109019"/>
            <a:ext cx="2875935" cy="59731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4B8635-6E9E-448B-950F-B7BD01D106B9}"/>
              </a:ext>
            </a:extLst>
          </p:cNvPr>
          <p:cNvSpPr txBox="1"/>
          <p:nvPr/>
        </p:nvSpPr>
        <p:spPr>
          <a:xfrm>
            <a:off x="6682250" y="1807509"/>
            <a:ext cx="4017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/>
              <a:t>int</a:t>
            </a:r>
            <a:r>
              <a:rPr kumimoji="1" lang="ja-JP" altLang="en-US" sz="3600" dirty="0"/>
              <a:t>型の変数</a:t>
            </a:r>
            <a:r>
              <a:rPr kumimoji="1" lang="en-US" altLang="ja-JP" sz="3600" dirty="0"/>
              <a:t>val1</a:t>
            </a:r>
            <a:r>
              <a:rPr kumimoji="1" lang="ja-JP" altLang="en-US" sz="3600" dirty="0"/>
              <a:t>と</a:t>
            </a:r>
            <a:r>
              <a:rPr kumimoji="1" lang="en-US" altLang="ja-JP" sz="3600" dirty="0"/>
              <a:t>val2</a:t>
            </a:r>
            <a:r>
              <a:rPr kumimoji="1" lang="ja-JP" altLang="en-US" sz="3600" dirty="0"/>
              <a:t>を宣言する</a:t>
            </a:r>
          </a:p>
        </p:txBody>
      </p:sp>
    </p:spTree>
    <p:extLst>
      <p:ext uri="{BB962C8B-B14F-4D97-AF65-F5344CB8AC3E}">
        <p14:creationId xmlns:p14="http://schemas.microsoft.com/office/powerpoint/2010/main" val="3944855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1A8C5-75EE-417E-9361-B09D46E6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変数の宣言と代入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495EE8-7C0C-482A-83A9-E0DAFBFCC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" y="1755251"/>
            <a:ext cx="5518205" cy="3347498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bIns="108000"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変数宣言の書式</a:t>
            </a:r>
            <a:r>
              <a:rPr kumimoji="1" lang="en-US" altLang="ja-JP" sz="4000" dirty="0"/>
              <a:t>:</a:t>
            </a:r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型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変数名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</a:p>
          <a:p>
            <a:pPr marL="0" indent="0">
              <a:buNone/>
            </a:pPr>
            <a:r>
              <a:rPr kumimoji="1" lang="ja-JP" altLang="en-US" sz="3600" dirty="0">
                <a:solidFill>
                  <a:srgbClr val="000000"/>
                </a:solidFill>
                <a:latin typeface="+mn-ea"/>
              </a:rPr>
              <a:t>型の種類</a:t>
            </a:r>
            <a:r>
              <a:rPr kumimoji="1" lang="en-US" altLang="ja-JP" sz="4000" dirty="0">
                <a:solidFill>
                  <a:srgbClr val="000000"/>
                </a:solidFill>
                <a:latin typeface="+mn-ea"/>
              </a:rPr>
              <a:t>:</a:t>
            </a:r>
          </a:p>
          <a:p>
            <a:pPr marL="457200" lvl="1" indent="0">
              <a:buNone/>
            </a:pPr>
            <a:r>
              <a:rPr kumimoji="1" lang="en-US" altLang="ja-JP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int</a:t>
            </a:r>
            <a:r>
              <a:rPr kumimoji="1" lang="en-US" altLang="ja-JP" sz="3200" dirty="0">
                <a:solidFill>
                  <a:srgbClr val="000000"/>
                </a:solidFill>
                <a:latin typeface="+mn-ea"/>
              </a:rPr>
              <a:t> (</a:t>
            </a:r>
            <a:r>
              <a:rPr kumimoji="1" lang="ja-JP" altLang="en-US" sz="3200" dirty="0">
                <a:solidFill>
                  <a:srgbClr val="000000"/>
                </a:solidFill>
                <a:latin typeface="+mn-ea"/>
              </a:rPr>
              <a:t>整数</a:t>
            </a:r>
            <a:r>
              <a:rPr kumimoji="1" lang="en-US" altLang="ja-JP" sz="3200" dirty="0">
                <a:solidFill>
                  <a:srgbClr val="000000"/>
                </a:solidFill>
                <a:latin typeface="+mn-ea"/>
              </a:rPr>
              <a:t>),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char</a:t>
            </a:r>
            <a:r>
              <a:rPr kumimoji="1" lang="en-US" altLang="ja-JP" sz="3200" dirty="0">
                <a:solidFill>
                  <a:srgbClr val="000000"/>
                </a:solidFill>
                <a:latin typeface="+mn-ea"/>
              </a:rPr>
              <a:t> (</a:t>
            </a:r>
            <a:r>
              <a:rPr kumimoji="1" lang="ja-JP" altLang="en-US" sz="3200" dirty="0">
                <a:solidFill>
                  <a:srgbClr val="000000"/>
                </a:solidFill>
                <a:latin typeface="+mn-ea"/>
              </a:rPr>
              <a:t>文字</a:t>
            </a:r>
            <a:r>
              <a:rPr kumimoji="1" lang="en-US" altLang="ja-JP" sz="3200" dirty="0">
                <a:solidFill>
                  <a:srgbClr val="000000"/>
                </a:solidFill>
                <a:latin typeface="+mn-ea"/>
              </a:rPr>
              <a:t>), </a:t>
            </a:r>
            <a:r>
              <a:rPr kumimoji="1" lang="en-US" altLang="ja-JP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double</a:t>
            </a:r>
            <a:r>
              <a:rPr kumimoji="1" lang="en-US" altLang="ja-JP" sz="3200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ja-JP" altLang="en-US" sz="3200" dirty="0">
                <a:solidFill>
                  <a:srgbClr val="000000"/>
                </a:solidFill>
                <a:latin typeface="+mn-ea"/>
              </a:rPr>
              <a:t>実数</a:t>
            </a:r>
            <a:r>
              <a:rPr kumimoji="1" lang="en-US" altLang="ja-JP" sz="32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7D3E7-10B0-45CD-AF62-C643F3ABD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4" r="71480" b="72467"/>
          <a:stretch/>
        </p:blipFill>
        <p:spPr>
          <a:xfrm>
            <a:off x="6655242" y="2976614"/>
            <a:ext cx="5393634" cy="10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65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1A8C5-75EE-417E-9361-B09D46E6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変数の宣言と代入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495EE8-7C0C-482A-83A9-E0DAFBFCC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74" y="1574359"/>
            <a:ext cx="6011187" cy="4719894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bIns="36000">
            <a:normAutofit/>
          </a:bodyPr>
          <a:lstStyle/>
          <a:p>
            <a:pPr marL="0" indent="0">
              <a:buNone/>
            </a:pPr>
            <a:r>
              <a:rPr lang="ja-JP" altLang="en-US" sz="3500" dirty="0"/>
              <a:t>変数名</a:t>
            </a:r>
            <a:r>
              <a:rPr lang="en-US" altLang="ja-JP" sz="4000" dirty="0"/>
              <a:t>: </a:t>
            </a:r>
          </a:p>
          <a:p>
            <a:pPr marL="457200" lvl="1" indent="0">
              <a:buNone/>
            </a:pPr>
            <a:r>
              <a:rPr lang="ja-JP" altLang="en-US" sz="3200" dirty="0"/>
              <a:t>重複しない </a:t>
            </a:r>
            <a:r>
              <a:rPr lang="en-US" altLang="ja-JP" sz="3200" dirty="0"/>
              <a:t>&amp; </a:t>
            </a:r>
            <a:r>
              <a:rPr lang="ja-JP" altLang="en-US" sz="3200" dirty="0"/>
              <a:t>予約語でないならなんでも</a:t>
            </a:r>
            <a:r>
              <a:rPr lang="en-US" altLang="ja-JP" sz="3200" dirty="0"/>
              <a:t>OK</a:t>
            </a:r>
          </a:p>
          <a:p>
            <a:pPr marL="0" indent="0">
              <a:buNone/>
            </a:pPr>
            <a:r>
              <a:rPr lang="ja-JP" altLang="en-US" sz="3500" dirty="0"/>
              <a:t>その他</a:t>
            </a:r>
            <a:r>
              <a:rPr lang="en-US" altLang="ja-JP" sz="3600" dirty="0"/>
              <a:t>:</a:t>
            </a:r>
          </a:p>
          <a:p>
            <a:pPr lvl="1"/>
            <a:r>
              <a:rPr lang="ja-JP" altLang="en-US" sz="3200" dirty="0"/>
              <a:t>カンマで区切ると複数宣言</a:t>
            </a:r>
            <a:endParaRPr lang="en-US" altLang="ja-JP" sz="3200" dirty="0"/>
          </a:p>
          <a:p>
            <a:pPr lvl="1"/>
            <a:r>
              <a:rPr lang="ja-JP" altLang="en-US" sz="3200" u="sng" dirty="0"/>
              <a:t>ブロック</a:t>
            </a:r>
            <a:r>
              <a:rPr lang="ja-JP" altLang="en-US" sz="3200" dirty="0"/>
              <a:t>の先頭で宣言しなければならない</a:t>
            </a:r>
            <a:r>
              <a:rPr lang="en-US" altLang="ja-JP" sz="3200" dirty="0"/>
              <a:t>(C</a:t>
            </a:r>
            <a:r>
              <a:rPr lang="ja-JP" altLang="en-US" sz="3200" dirty="0"/>
              <a:t>言語では</a:t>
            </a:r>
            <a:r>
              <a:rPr lang="en-US" altLang="ja-JP" sz="3200" dirty="0"/>
              <a:t>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197EAB2-0E20-49D1-A3C5-0429C2AA3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4" r="71480" b="72467"/>
          <a:stretch/>
        </p:blipFill>
        <p:spPr>
          <a:xfrm>
            <a:off x="6655242" y="2976614"/>
            <a:ext cx="5393634" cy="10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0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13E505-09FF-409C-B647-22657BCC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ブロック </a:t>
            </a:r>
            <a:r>
              <a:rPr lang="en-US" altLang="ja-JP" dirty="0"/>
              <a:t>is </a:t>
            </a:r>
            <a:r>
              <a:rPr lang="ja-JP" altLang="en-US" dirty="0"/>
              <a:t>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7B438D-3782-4C8A-AF5D-40535510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中括弧 </a:t>
            </a:r>
            <a:r>
              <a:rPr lang="en-US" altLang="ja-JP" sz="3600" dirty="0"/>
              <a:t>{ } </a:t>
            </a:r>
            <a:r>
              <a:rPr lang="ja-JP" altLang="en-US" sz="3600" dirty="0"/>
              <a:t>で囲まれた単位。</a:t>
            </a:r>
            <a:endParaRPr kumimoji="1" lang="ja-JP" altLang="en-US" sz="36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90C20FE-74A9-4D49-B3F0-5A171A52A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35"/>
          <a:stretch/>
        </p:blipFill>
        <p:spPr>
          <a:xfrm>
            <a:off x="838200" y="2343050"/>
            <a:ext cx="8754267" cy="424103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00F29B1-CF17-4C08-8EB7-1634EC4C7014}"/>
              </a:ext>
            </a:extLst>
          </p:cNvPr>
          <p:cNvSpPr/>
          <p:nvPr/>
        </p:nvSpPr>
        <p:spPr>
          <a:xfrm>
            <a:off x="1478944" y="3429000"/>
            <a:ext cx="3967699" cy="1661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やってほしいこと</a:t>
            </a:r>
          </a:p>
        </p:txBody>
      </p:sp>
      <p:sp>
        <p:nvSpPr>
          <p:cNvPr id="11" name="右大かっこ 10">
            <a:extLst>
              <a:ext uri="{FF2B5EF4-FFF2-40B4-BE49-F238E27FC236}">
                <a16:creationId xmlns:a16="http://schemas.microsoft.com/office/drawing/2014/main" id="{8BE71001-6AD2-45A0-B093-CD4E31456296}"/>
              </a:ext>
            </a:extLst>
          </p:cNvPr>
          <p:cNvSpPr/>
          <p:nvPr/>
        </p:nvSpPr>
        <p:spPr>
          <a:xfrm>
            <a:off x="6353093" y="2631882"/>
            <a:ext cx="500932" cy="3545081"/>
          </a:xfrm>
          <a:prstGeom prst="rightBracket">
            <a:avLst>
              <a:gd name="adj" fmla="val 5119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82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F93640-8376-4A32-97BB-3C244C62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変数の宣言と代入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4E259E4-7885-4F1F-8ADA-C54A6153D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23" y="2168689"/>
            <a:ext cx="11304754" cy="361002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0FC2D2-39C8-4030-A007-C638C3E7284B}"/>
              </a:ext>
            </a:extLst>
          </p:cNvPr>
          <p:cNvSpPr/>
          <p:nvPr/>
        </p:nvSpPr>
        <p:spPr>
          <a:xfrm>
            <a:off x="838200" y="2709183"/>
            <a:ext cx="3217606" cy="120032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4B8635-6E9E-448B-950F-B7BD01D106B9}"/>
              </a:ext>
            </a:extLst>
          </p:cNvPr>
          <p:cNvSpPr txBox="1"/>
          <p:nvPr/>
        </p:nvSpPr>
        <p:spPr>
          <a:xfrm>
            <a:off x="5819468" y="2360574"/>
            <a:ext cx="5396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val1</a:t>
            </a:r>
            <a:r>
              <a:rPr kumimoji="1" lang="ja-JP" altLang="en-US" sz="3600" dirty="0"/>
              <a:t>に</a:t>
            </a:r>
            <a:r>
              <a:rPr kumimoji="1" lang="en-US" altLang="ja-JP" sz="3600" dirty="0"/>
              <a:t>10</a:t>
            </a:r>
            <a:r>
              <a:rPr kumimoji="1" lang="ja-JP" altLang="en-US" sz="3600" dirty="0"/>
              <a:t>の値を代入</a:t>
            </a:r>
            <a:endParaRPr kumimoji="1" lang="en-US" altLang="ja-JP" sz="3600" dirty="0"/>
          </a:p>
          <a:p>
            <a:r>
              <a:rPr lang="en-US" altLang="ja-JP" sz="3600" dirty="0"/>
              <a:t>val2</a:t>
            </a:r>
            <a:r>
              <a:rPr lang="ja-JP" altLang="en-US" sz="3600" dirty="0"/>
              <a:t>に</a:t>
            </a:r>
            <a:r>
              <a:rPr lang="en-US" altLang="ja-JP" sz="3600" dirty="0"/>
              <a:t>(val1 + 35)</a:t>
            </a:r>
            <a:r>
              <a:rPr lang="ja-JP" altLang="en-US" sz="3600" dirty="0"/>
              <a:t>の計算結果を代入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25547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DCE1B-72AB-43A0-9CF7-62022130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変数の宣言と代入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8AFCCA-7585-4572-8790-75E73CCE3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4000" dirty="0"/>
              <a:t>代入の書式</a:t>
            </a:r>
            <a:r>
              <a:rPr kumimoji="1" lang="en-US" altLang="ja-JP" sz="4000" dirty="0"/>
              <a:t>:</a:t>
            </a:r>
          </a:p>
          <a:p>
            <a:pPr marL="457200" lvl="1" indent="0">
              <a:buNone/>
            </a:pPr>
            <a:r>
              <a:rPr lang="ja-JP" alt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変数名</a:t>
            </a:r>
            <a:r>
              <a:rPr lang="en-US" altLang="ja-JP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ja-JP" altLang="en-US" sz="3600" dirty="0">
                <a:latin typeface="Consolas" panose="020B0609020204030204" pitchFamily="49" charset="0"/>
              </a:rPr>
              <a:t>値</a:t>
            </a:r>
            <a:r>
              <a:rPr lang="en-US" altLang="ja-JP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ja-JP" altLang="en-US" sz="4000" dirty="0">
                <a:solidFill>
                  <a:srgbClr val="000000"/>
                </a:solidFill>
                <a:latin typeface="+mn-ea"/>
              </a:rPr>
              <a:t>注意</a:t>
            </a:r>
            <a:r>
              <a:rPr lang="en-US" altLang="ja-JP" sz="4000" dirty="0">
                <a:solidFill>
                  <a:srgbClr val="000000"/>
                </a:solidFill>
                <a:latin typeface="+mn-ea"/>
              </a:rPr>
              <a:t>:</a:t>
            </a:r>
          </a:p>
          <a:p>
            <a:pPr marL="457200" lvl="1" indent="0">
              <a:buNone/>
            </a:pPr>
            <a:r>
              <a:rPr lang="ja-JP" altLang="en-US" sz="3600" b="0" dirty="0">
                <a:solidFill>
                  <a:srgbClr val="000000"/>
                </a:solidFill>
                <a:effectLst/>
                <a:latin typeface="+mn-ea"/>
              </a:rPr>
              <a:t>数学における</a:t>
            </a:r>
            <a:r>
              <a:rPr lang="en-US" altLang="ja-JP" sz="3600" b="0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ja-JP" altLang="en-US" sz="3600" b="0" dirty="0">
                <a:solidFill>
                  <a:srgbClr val="000000"/>
                </a:solidFill>
                <a:effectLst/>
                <a:latin typeface="+mn-ea"/>
              </a:rPr>
              <a:t>と</a:t>
            </a:r>
            <a:r>
              <a:rPr lang="ja-JP" altLang="en-US" sz="3600" dirty="0">
                <a:solidFill>
                  <a:srgbClr val="000000"/>
                </a:solidFill>
                <a:latin typeface="+mn-ea"/>
              </a:rPr>
              <a:t>少し違う</a:t>
            </a:r>
            <a:endParaRPr lang="en-US" altLang="ja-JP" sz="3600" b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en-US" altLang="ja-JP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8375045-3284-451E-B39D-F7E310A16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8232" r="75054" b="37864"/>
          <a:stretch/>
        </p:blipFill>
        <p:spPr>
          <a:xfrm>
            <a:off x="6167562" y="2805828"/>
            <a:ext cx="5735541" cy="124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62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EAC95-BE29-43DE-BC5B-8F36A410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変数の宣言と代入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E7876C-64FE-4242-81CB-299DE1575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3" y="1825624"/>
            <a:ext cx="49105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補足</a:t>
            </a:r>
            <a:r>
              <a:rPr lang="en-US" altLang="ja-JP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(val2</a:t>
            </a:r>
            <a:r>
              <a:rPr lang="ja-JP" alt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に代入</a:t>
            </a:r>
            <a:r>
              <a:rPr lang="en-US" altLang="ja-JP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(val1 + 35)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そのものが代入されているわけではない。</a:t>
            </a:r>
            <a:endParaRPr lang="en-US" altLang="ja-JP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val1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の読み替え</a:t>
            </a:r>
            <a:endParaRPr lang="en-US" altLang="ja-JP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計算による読み替え</a:t>
            </a:r>
            <a:endParaRPr lang="en-US" altLang="ja-JP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ja-JP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が</a:t>
            </a:r>
            <a:r>
              <a:rPr lang="en-US" altLang="ja-JP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val2</a:t>
            </a:r>
            <a:r>
              <a:rPr lang="ja-JP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に代入される。</a:t>
            </a:r>
            <a:endParaRPr lang="en-US" altLang="ja-JP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E65654F-290A-4F0D-AAF6-8B2CBE18204D}"/>
              </a:ext>
            </a:extLst>
          </p:cNvPr>
          <p:cNvSpPr/>
          <p:nvPr/>
        </p:nvSpPr>
        <p:spPr>
          <a:xfrm>
            <a:off x="6361043" y="1825625"/>
            <a:ext cx="56056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val2 = </a:t>
            </a:r>
            <a:r>
              <a:rPr lang="en-US" altLang="ja-JP" sz="4400" u="sng" dirty="0">
                <a:solidFill>
                  <a:srgbClr val="000000"/>
                </a:solidFill>
                <a:latin typeface="Consolas" panose="020B0609020204030204" pitchFamily="49" charset="0"/>
              </a:rPr>
              <a:t>val1</a:t>
            </a:r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4400" dirty="0">
                <a:solidFill>
                  <a:srgbClr val="09885A"/>
                </a:solidFill>
                <a:latin typeface="Consolas" panose="020B0609020204030204" pitchFamily="49" charset="0"/>
              </a:rPr>
              <a:t>35</a:t>
            </a:r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A79767-364E-431B-8E1F-B973689DDA1B}"/>
              </a:ext>
            </a:extLst>
          </p:cNvPr>
          <p:cNvSpPr/>
          <p:nvPr/>
        </p:nvSpPr>
        <p:spPr>
          <a:xfrm>
            <a:off x="6361043" y="3044279"/>
            <a:ext cx="56056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val2 =  </a:t>
            </a:r>
            <a:r>
              <a:rPr lang="en-US" altLang="ja-JP" sz="4400" u="sng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  + </a:t>
            </a:r>
            <a:r>
              <a:rPr lang="en-US" altLang="ja-JP" sz="4400" dirty="0">
                <a:solidFill>
                  <a:srgbClr val="09885A"/>
                </a:solidFill>
                <a:latin typeface="Consolas" panose="020B0609020204030204" pitchFamily="49" charset="0"/>
              </a:rPr>
              <a:t>35</a:t>
            </a:r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13CB37-4548-4F6C-A28A-2AB7158CF863}"/>
              </a:ext>
            </a:extLst>
          </p:cNvPr>
          <p:cNvSpPr/>
          <p:nvPr/>
        </p:nvSpPr>
        <p:spPr>
          <a:xfrm>
            <a:off x="6361042" y="4262933"/>
            <a:ext cx="56056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val2 = </a:t>
            </a:r>
            <a:r>
              <a:rPr lang="en-US" altLang="ja-JP" sz="4400" dirty="0">
                <a:solidFill>
                  <a:srgbClr val="09885A"/>
                </a:solidFill>
                <a:latin typeface="Consolas" panose="020B0609020204030204" pitchFamily="49" charset="0"/>
              </a:rPr>
              <a:t>45</a:t>
            </a:r>
            <a:r>
              <a:rPr lang="en-US" altLang="ja-JP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AA02E74-C493-4E38-8724-8E97A1E162E4}"/>
              </a:ext>
            </a:extLst>
          </p:cNvPr>
          <p:cNvSpPr/>
          <p:nvPr/>
        </p:nvSpPr>
        <p:spPr>
          <a:xfrm>
            <a:off x="6111904" y="2772817"/>
            <a:ext cx="662609" cy="2456953"/>
          </a:xfrm>
          <a:prstGeom prst="leftBracket">
            <a:avLst>
              <a:gd name="adj" fmla="val 8033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2463748B-5565-4FB5-9FCC-F05D45A37CC7}"/>
              </a:ext>
            </a:extLst>
          </p:cNvPr>
          <p:cNvSpPr/>
          <p:nvPr/>
        </p:nvSpPr>
        <p:spPr>
          <a:xfrm flipH="1">
            <a:off x="11304102" y="2772817"/>
            <a:ext cx="662609" cy="2456953"/>
          </a:xfrm>
          <a:prstGeom prst="leftBracket">
            <a:avLst>
              <a:gd name="adj" fmla="val 8033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722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96F803-33EA-4D92-BA93-A01964F3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変数の初期化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2D597-716D-49B6-918A-597887BF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初期化とは</a:t>
            </a:r>
            <a:r>
              <a:rPr kumimoji="1" lang="en-US" altLang="ja-JP" sz="3600" dirty="0"/>
              <a:t>:</a:t>
            </a:r>
          </a:p>
          <a:p>
            <a:pPr marL="457200" lvl="1" indent="0">
              <a:buNone/>
            </a:pPr>
            <a:r>
              <a:rPr kumimoji="1" lang="ja-JP" altLang="en-US" sz="3200" dirty="0"/>
              <a:t>宣言と代入を同時に行うようなもの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521766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B109B-571E-4E96-AC90-D3A2BFD9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変数の初期化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B017EAB-E7D8-4FB4-8CA3-1F33743C2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1092"/>
            <a:ext cx="7718281" cy="516191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CB50CCD-06F1-412E-93EA-627949C2827A}"/>
              </a:ext>
            </a:extLst>
          </p:cNvPr>
          <p:cNvSpPr/>
          <p:nvPr/>
        </p:nvSpPr>
        <p:spPr>
          <a:xfrm>
            <a:off x="1188057" y="2947722"/>
            <a:ext cx="2914816" cy="1087372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E55BC7-A580-4410-8D7D-6A460CA65EF5}"/>
              </a:ext>
            </a:extLst>
          </p:cNvPr>
          <p:cNvSpPr txBox="1"/>
          <p:nvPr/>
        </p:nvSpPr>
        <p:spPr>
          <a:xfrm>
            <a:off x="4830697" y="1478215"/>
            <a:ext cx="6595328" cy="1079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r>
              <a:rPr kumimoji="1" lang="ja-JP" altLang="en-US" sz="2800" dirty="0"/>
              <a:t>さっきのプログラムを変数の初期化を使って書き換えてみた</a:t>
            </a:r>
          </a:p>
        </p:txBody>
      </p:sp>
    </p:spTree>
    <p:extLst>
      <p:ext uri="{BB962C8B-B14F-4D97-AF65-F5344CB8AC3E}">
        <p14:creationId xmlns:p14="http://schemas.microsoft.com/office/powerpoint/2010/main" val="700310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F4E27-F328-47ED-BE2C-246AC16F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変数の初期化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1E0FF2-E959-4093-877F-68DE72C3A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 dirty="0"/>
              <a:t>比較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3686CF8-3BD9-4526-A437-508C634EA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8" b="3557"/>
          <a:stretch/>
        </p:blipFill>
        <p:spPr>
          <a:xfrm>
            <a:off x="5486503" y="2920116"/>
            <a:ext cx="5867297" cy="146705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1E001A8-CEB0-4919-A99E-97AAA624D2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237" b="-953"/>
          <a:stretch/>
        </p:blipFill>
        <p:spPr>
          <a:xfrm>
            <a:off x="618866" y="2920116"/>
            <a:ext cx="5086971" cy="22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8BA3F-8198-4E9E-A339-EF284FBA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Practice A</a:t>
            </a:r>
            <a:r>
              <a:rPr kumimoji="1" lang="ja-JP" altLang="en-US" dirty="0"/>
              <a:t>を見てみよう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4673B8-E964-4765-A4AD-ECD4E0879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896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F98EB-E053-469C-B3A5-77F98720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5F5731A-C482-48BB-BB95-534619CB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330" y="1526651"/>
            <a:ext cx="10264470" cy="4206240"/>
          </a:xfr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bIns="108000"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3600" dirty="0"/>
              <a:t>変数宣言の書式</a:t>
            </a:r>
            <a:r>
              <a:rPr kumimoji="1" lang="en-US" altLang="ja-JP" sz="4000" dirty="0"/>
              <a:t>:</a:t>
            </a:r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型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変数名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rgbClr val="000000"/>
                </a:solidFill>
                <a:latin typeface="+mn-ea"/>
              </a:rPr>
              <a:t>型の種類</a:t>
            </a:r>
            <a:r>
              <a:rPr lang="en-US" altLang="ja-JP" sz="4000" dirty="0">
                <a:solidFill>
                  <a:srgbClr val="000000"/>
                </a:solidFill>
                <a:latin typeface="+mn-ea"/>
              </a:rPr>
              <a:t>:</a:t>
            </a:r>
          </a:p>
          <a:p>
            <a:pPr marL="457200" lvl="1" indent="0">
              <a:buNone/>
            </a:pP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latin typeface="+mn-ea"/>
              </a:rPr>
              <a:t> (</a:t>
            </a:r>
            <a:r>
              <a:rPr lang="ja-JP" altLang="en-US" sz="3200" dirty="0">
                <a:solidFill>
                  <a:srgbClr val="000000"/>
                </a:solidFill>
                <a:latin typeface="+mn-ea"/>
              </a:rPr>
              <a:t>整数</a:t>
            </a:r>
            <a:r>
              <a:rPr lang="en-US" altLang="ja-JP" sz="3200" dirty="0">
                <a:solidFill>
                  <a:srgbClr val="000000"/>
                </a:solidFill>
                <a:latin typeface="+mn-ea"/>
              </a:rPr>
              <a:t>),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char</a:t>
            </a:r>
            <a:r>
              <a:rPr lang="en-US" altLang="ja-JP" sz="3200" dirty="0">
                <a:solidFill>
                  <a:srgbClr val="000000"/>
                </a:solidFill>
                <a:latin typeface="+mn-ea"/>
              </a:rPr>
              <a:t> (</a:t>
            </a:r>
            <a:r>
              <a:rPr lang="ja-JP" altLang="en-US" sz="3200" dirty="0">
                <a:solidFill>
                  <a:srgbClr val="000000"/>
                </a:solidFill>
                <a:latin typeface="+mn-ea"/>
              </a:rPr>
              <a:t>文字</a:t>
            </a:r>
            <a:r>
              <a:rPr lang="en-US" altLang="ja-JP" sz="3200" dirty="0">
                <a:solidFill>
                  <a:srgbClr val="000000"/>
                </a:solidFill>
                <a:latin typeface="+mn-ea"/>
              </a:rPr>
              <a:t>), 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double</a:t>
            </a:r>
            <a:r>
              <a:rPr lang="en-US" altLang="ja-JP" sz="3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ja-JP" altLang="en-US" sz="3200" dirty="0">
                <a:solidFill>
                  <a:srgbClr val="000000"/>
                </a:solidFill>
                <a:latin typeface="+mn-ea"/>
              </a:rPr>
              <a:t>実数</a:t>
            </a:r>
            <a:r>
              <a:rPr lang="en-US" altLang="ja-JP" sz="3200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ja-JP" sz="3200" dirty="0">
              <a:solidFill>
                <a:srgbClr val="00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4000" dirty="0"/>
              <a:t>代入の書式</a:t>
            </a:r>
            <a:r>
              <a:rPr lang="en-US" altLang="ja-JP" sz="4000" dirty="0"/>
              <a:t>:</a:t>
            </a:r>
          </a:p>
          <a:p>
            <a:pPr marL="457200" lvl="1" indent="0">
              <a:buNone/>
            </a:pP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変数名 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値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ja-JP" sz="3600" dirty="0">
              <a:solidFill>
                <a:srgbClr val="00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3600" dirty="0"/>
              <a:t>変数初期化の書式</a:t>
            </a:r>
            <a:r>
              <a:rPr lang="en-US" altLang="ja-JP" sz="4000" dirty="0"/>
              <a:t>:</a:t>
            </a:r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型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変数名 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= 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値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1779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50344F80-A23C-4C78-A70B-F4C054A1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演算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4CC2542-4A16-4C8C-B88D-21D7213D8FF5}"/>
              </a:ext>
            </a:extLst>
          </p:cNvPr>
          <p:cNvSpPr/>
          <p:nvPr/>
        </p:nvSpPr>
        <p:spPr>
          <a:xfrm>
            <a:off x="1367624" y="1627077"/>
            <a:ext cx="5986339" cy="446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pt-BR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pt-BR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+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 a +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-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 a -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*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 a *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/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 a /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%%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% b);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809653D-4BAE-4D69-B029-0B558B0D6AC6}"/>
              </a:ext>
            </a:extLst>
          </p:cNvPr>
          <p:cNvSpPr/>
          <p:nvPr/>
        </p:nvSpPr>
        <p:spPr>
          <a:xfrm>
            <a:off x="5724938" y="3429000"/>
            <a:ext cx="371061" cy="260604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4FACB2-957D-47B4-B750-0AA9259FFDE6}"/>
              </a:ext>
            </a:extLst>
          </p:cNvPr>
          <p:cNvSpPr txBox="1"/>
          <p:nvPr/>
        </p:nvSpPr>
        <p:spPr>
          <a:xfrm>
            <a:off x="6704606" y="3281504"/>
            <a:ext cx="649357" cy="2810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加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減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乗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除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余</a:t>
            </a:r>
            <a:endParaRPr kumimoji="1" lang="ja-JP" altLang="en-US" sz="28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46917F5-673A-446B-A83D-06D3C7E48FEE}"/>
              </a:ext>
            </a:extLst>
          </p:cNvPr>
          <p:cNvSpPr/>
          <p:nvPr/>
        </p:nvSpPr>
        <p:spPr>
          <a:xfrm>
            <a:off x="3119562" y="5616934"/>
            <a:ext cx="426719" cy="41810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222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50344F80-A23C-4C78-A70B-F4C054A1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演算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C1D9914-422B-49B1-A17C-2E4436B3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982" y="642514"/>
            <a:ext cx="4050818" cy="2984813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5282D0A-C500-4A1E-9A4A-977152B63A8A}"/>
              </a:ext>
            </a:extLst>
          </p:cNvPr>
          <p:cNvSpPr/>
          <p:nvPr/>
        </p:nvSpPr>
        <p:spPr>
          <a:xfrm>
            <a:off x="1367624" y="1627077"/>
            <a:ext cx="5986339" cy="446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pt-BR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pt-BR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+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 a +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-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 a -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*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 a *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/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 a /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%%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% b);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7F9BAD7-C6FC-4237-B803-1BFD8B106CF0}"/>
              </a:ext>
            </a:extLst>
          </p:cNvPr>
          <p:cNvSpPr/>
          <p:nvPr/>
        </p:nvSpPr>
        <p:spPr>
          <a:xfrm>
            <a:off x="5724938" y="3429000"/>
            <a:ext cx="371061" cy="260604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0C0FD5-9653-41F6-9C90-764B2FCE46C4}"/>
              </a:ext>
            </a:extLst>
          </p:cNvPr>
          <p:cNvSpPr txBox="1"/>
          <p:nvPr/>
        </p:nvSpPr>
        <p:spPr>
          <a:xfrm>
            <a:off x="6704606" y="3281504"/>
            <a:ext cx="649357" cy="2810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加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減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乗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除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余</a:t>
            </a:r>
            <a:endParaRPr kumimoji="1" lang="ja-JP" altLang="en-US" sz="28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308C8B-3FF8-4FF6-91A2-205C22D420EE}"/>
              </a:ext>
            </a:extLst>
          </p:cNvPr>
          <p:cNvSpPr/>
          <p:nvPr/>
        </p:nvSpPr>
        <p:spPr>
          <a:xfrm>
            <a:off x="3119562" y="5616934"/>
            <a:ext cx="426719" cy="41810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522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757F4-A665-40A2-B364-91454A29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演算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3FFE93D-C84A-4229-A1C9-42458F079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6364"/>
            <a:ext cx="8594594" cy="502853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5A3C23-92F8-4AE0-91C5-3C8EBDAA5FFD}"/>
              </a:ext>
            </a:extLst>
          </p:cNvPr>
          <p:cNvSpPr/>
          <p:nvPr/>
        </p:nvSpPr>
        <p:spPr>
          <a:xfrm>
            <a:off x="1227814" y="2681927"/>
            <a:ext cx="632791" cy="4747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CEEBEE5-7B95-4D5B-8B59-5B463AFCD886}"/>
              </a:ext>
            </a:extLst>
          </p:cNvPr>
          <p:cNvSpPr/>
          <p:nvPr/>
        </p:nvSpPr>
        <p:spPr>
          <a:xfrm>
            <a:off x="1227814" y="4058671"/>
            <a:ext cx="958795" cy="4747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2B28E7D-74CC-4951-884E-F7892157322E}"/>
              </a:ext>
            </a:extLst>
          </p:cNvPr>
          <p:cNvSpPr/>
          <p:nvPr/>
        </p:nvSpPr>
        <p:spPr>
          <a:xfrm>
            <a:off x="1227813" y="5435415"/>
            <a:ext cx="632791" cy="4747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0C40BB8-313C-4D40-AC2B-8C7F2D8D5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164" y="1023938"/>
            <a:ext cx="4516636" cy="232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17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70668-9987-462C-8525-25BAFACD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演算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38AB892-C226-41FB-888D-D043BFE2FB69}"/>
              </a:ext>
            </a:extLst>
          </p:cNvPr>
          <p:cNvSpPr/>
          <p:nvPr/>
        </p:nvSpPr>
        <p:spPr>
          <a:xfrm>
            <a:off x="2864069" y="2512349"/>
            <a:ext cx="1537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x++;</a:t>
            </a:r>
            <a:endParaRPr lang="ja-JP" altLang="en-US" sz="4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F97507-1F8D-4E41-A6ED-B7F960079AFA}"/>
              </a:ext>
            </a:extLst>
          </p:cNvPr>
          <p:cNvSpPr/>
          <p:nvPr/>
        </p:nvSpPr>
        <p:spPr>
          <a:xfrm>
            <a:off x="7660031" y="2512348"/>
            <a:ext cx="1537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x--;</a:t>
            </a:r>
            <a:endParaRPr lang="ja-JP" altLang="en-US" sz="4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6E2852-1651-4A15-B689-4C535CCDA5E3}"/>
              </a:ext>
            </a:extLst>
          </p:cNvPr>
          <p:cNvSpPr txBox="1"/>
          <p:nvPr/>
        </p:nvSpPr>
        <p:spPr>
          <a:xfrm>
            <a:off x="1936765" y="3635734"/>
            <a:ext cx="339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インクリメント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F41FFA-D7C7-4612-BBB9-5603CE867DC8}"/>
              </a:ext>
            </a:extLst>
          </p:cNvPr>
          <p:cNvSpPr txBox="1"/>
          <p:nvPr/>
        </p:nvSpPr>
        <p:spPr>
          <a:xfrm>
            <a:off x="6947412" y="3635734"/>
            <a:ext cx="295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デクリメント</a:t>
            </a:r>
          </a:p>
        </p:txBody>
      </p:sp>
    </p:spTree>
    <p:extLst>
      <p:ext uri="{BB962C8B-B14F-4D97-AF65-F5344CB8AC3E}">
        <p14:creationId xmlns:p14="http://schemas.microsoft.com/office/powerpoint/2010/main" val="37597395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AD8389-63A4-4EC5-B2E5-2B63A887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演算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4CBCD8-75F0-4709-883D-5FA0916ED6A7}"/>
              </a:ext>
            </a:extLst>
          </p:cNvPr>
          <p:cNvSpPr/>
          <p:nvPr/>
        </p:nvSpPr>
        <p:spPr>
          <a:xfrm>
            <a:off x="4668365" y="1229023"/>
            <a:ext cx="28552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4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+= </a:t>
            </a:r>
            <a:r>
              <a:rPr lang="en-US" altLang="ja-JP" sz="540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5</a:t>
            </a:r>
            <a:r>
              <a:rPr lang="en-US" altLang="ja-JP" sz="54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en-US" sz="5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FA52A3-96C5-42F5-9C1B-FBD1E377DEA7}"/>
              </a:ext>
            </a:extLst>
          </p:cNvPr>
          <p:cNvSpPr/>
          <p:nvPr/>
        </p:nvSpPr>
        <p:spPr>
          <a:xfrm>
            <a:off x="4096092" y="3752180"/>
            <a:ext cx="39998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4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= x + </a:t>
            </a:r>
            <a:r>
              <a:rPr lang="en-US" altLang="ja-JP" sz="540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5</a:t>
            </a:r>
            <a:r>
              <a:rPr lang="en-US" altLang="ja-JP" sz="54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;</a:t>
            </a:r>
            <a:endParaRPr lang="ja-JP" altLang="en-US" sz="5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3B1CE2-7D22-44FE-B6E8-9F8043645C5A}"/>
              </a:ext>
            </a:extLst>
          </p:cNvPr>
          <p:cNvSpPr txBox="1"/>
          <p:nvPr/>
        </p:nvSpPr>
        <p:spPr>
          <a:xfrm>
            <a:off x="4184184" y="2518730"/>
            <a:ext cx="3823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「</a:t>
            </a:r>
            <a:r>
              <a:rPr lang="en-US" altLang="ja-JP" sz="4000" dirty="0"/>
              <a:t>x</a:t>
            </a:r>
            <a:r>
              <a:rPr lang="ja-JP" altLang="en-US" sz="4000" dirty="0"/>
              <a:t>に</a:t>
            </a:r>
            <a:r>
              <a:rPr lang="en-US" altLang="ja-JP" sz="4000" dirty="0"/>
              <a:t>5</a:t>
            </a:r>
            <a:r>
              <a:rPr lang="ja-JP" altLang="en-US" sz="4000" dirty="0"/>
              <a:t>加える」</a:t>
            </a:r>
            <a:endParaRPr kumimoji="1" lang="ja-JP" altLang="en-US" sz="4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375321-D913-490A-912D-0068649A12EF}"/>
              </a:ext>
            </a:extLst>
          </p:cNvPr>
          <p:cNvSpPr txBox="1"/>
          <p:nvPr/>
        </p:nvSpPr>
        <p:spPr>
          <a:xfrm>
            <a:off x="4709394" y="4854304"/>
            <a:ext cx="277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と同じ意味</a:t>
            </a:r>
            <a:endParaRPr kumimoji="1" lang="ja-JP" altLang="en-US" sz="4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0CAEAE-5470-43BD-A7F4-AC6199A7FB55}"/>
              </a:ext>
            </a:extLst>
          </p:cNvPr>
          <p:cNvSpPr txBox="1"/>
          <p:nvPr/>
        </p:nvSpPr>
        <p:spPr>
          <a:xfrm>
            <a:off x="2925899" y="5697735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※</a:t>
            </a:r>
            <a:r>
              <a:rPr kumimoji="1" lang="ja-JP" altLang="en-US" sz="3200" dirty="0"/>
              <a:t>数学におけるイコールではない</a:t>
            </a:r>
          </a:p>
        </p:txBody>
      </p:sp>
    </p:spTree>
    <p:extLst>
      <p:ext uri="{BB962C8B-B14F-4D97-AF65-F5344CB8AC3E}">
        <p14:creationId xmlns:p14="http://schemas.microsoft.com/office/powerpoint/2010/main" val="2244740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757F4-A665-40A2-B364-91454A29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演算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3FFE93D-C84A-4229-A1C9-42458F079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6364"/>
            <a:ext cx="8594594" cy="502853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5A3C23-92F8-4AE0-91C5-3C8EBDAA5FFD}"/>
              </a:ext>
            </a:extLst>
          </p:cNvPr>
          <p:cNvSpPr/>
          <p:nvPr/>
        </p:nvSpPr>
        <p:spPr>
          <a:xfrm>
            <a:off x="1227814" y="2681927"/>
            <a:ext cx="632791" cy="4747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CEEBEE5-7B95-4D5B-8B59-5B463AFCD886}"/>
              </a:ext>
            </a:extLst>
          </p:cNvPr>
          <p:cNvSpPr/>
          <p:nvPr/>
        </p:nvSpPr>
        <p:spPr>
          <a:xfrm>
            <a:off x="1227814" y="4058671"/>
            <a:ext cx="958795" cy="4747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2B28E7D-74CC-4951-884E-F7892157322E}"/>
              </a:ext>
            </a:extLst>
          </p:cNvPr>
          <p:cNvSpPr/>
          <p:nvPr/>
        </p:nvSpPr>
        <p:spPr>
          <a:xfrm>
            <a:off x="1227813" y="5435415"/>
            <a:ext cx="632791" cy="4747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8EC770-9414-401A-A6CA-8DF012C507E6}"/>
              </a:ext>
            </a:extLst>
          </p:cNvPr>
          <p:cNvSpPr txBox="1"/>
          <p:nvPr/>
        </p:nvSpPr>
        <p:spPr>
          <a:xfrm>
            <a:off x="7077986" y="5352195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x</a:t>
            </a:r>
            <a:r>
              <a:rPr kumimoji="1" lang="ja-JP" altLang="en-US" sz="3600" dirty="0"/>
              <a:t>は</a:t>
            </a:r>
            <a:r>
              <a:rPr lang="en-US" altLang="ja-JP" sz="3600" dirty="0"/>
              <a:t>5</a:t>
            </a:r>
            <a:r>
              <a:rPr kumimoji="1" lang="ja-JP" altLang="en-US" sz="3600" dirty="0"/>
              <a:t>になる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AE3DE8-A281-4A74-A928-6782CEEEC5CB}"/>
              </a:ext>
            </a:extLst>
          </p:cNvPr>
          <p:cNvSpPr txBox="1"/>
          <p:nvPr/>
        </p:nvSpPr>
        <p:spPr>
          <a:xfrm>
            <a:off x="7077986" y="3972875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x</a:t>
            </a:r>
            <a:r>
              <a:rPr kumimoji="1" lang="ja-JP" altLang="en-US" sz="3600" dirty="0"/>
              <a:t>は</a:t>
            </a:r>
            <a:r>
              <a:rPr lang="en-US" altLang="ja-JP" sz="3600" dirty="0"/>
              <a:t>6</a:t>
            </a:r>
            <a:r>
              <a:rPr kumimoji="1" lang="ja-JP" altLang="en-US" sz="3600" dirty="0"/>
              <a:t>になる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DE2899-D099-4D73-89C2-01EB109098C6}"/>
              </a:ext>
            </a:extLst>
          </p:cNvPr>
          <p:cNvSpPr txBox="1"/>
          <p:nvPr/>
        </p:nvSpPr>
        <p:spPr>
          <a:xfrm>
            <a:off x="7077986" y="2593555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x</a:t>
            </a:r>
            <a:r>
              <a:rPr kumimoji="1" lang="ja-JP" altLang="en-US" sz="3600" dirty="0"/>
              <a:t>は</a:t>
            </a:r>
            <a:r>
              <a:rPr kumimoji="1" lang="en-US" altLang="ja-JP" sz="3600" dirty="0"/>
              <a:t>1</a:t>
            </a:r>
            <a:r>
              <a:rPr kumimoji="1" lang="ja-JP" altLang="en-US" sz="3600" dirty="0"/>
              <a:t>になる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ACFFE9-DAAD-42AD-BA47-81FA1F0CEDCF}"/>
              </a:ext>
            </a:extLst>
          </p:cNvPr>
          <p:cNvSpPr txBox="1"/>
          <p:nvPr/>
        </p:nvSpPr>
        <p:spPr>
          <a:xfrm>
            <a:off x="7077986" y="1237543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x</a:t>
            </a:r>
            <a:r>
              <a:rPr kumimoji="1" lang="ja-JP" altLang="en-US" sz="3600" dirty="0"/>
              <a:t>は</a:t>
            </a:r>
            <a:r>
              <a:rPr kumimoji="1" lang="en-US" altLang="ja-JP" sz="3600" dirty="0"/>
              <a:t>0</a:t>
            </a:r>
            <a:r>
              <a:rPr kumimoji="1" lang="ja-JP" altLang="en-US" sz="3600" dirty="0"/>
              <a:t>になる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ABA3F36-DC31-4C7F-97F6-3530BFFC784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703443" y="1560709"/>
            <a:ext cx="43745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090B559-20FF-43DA-8B6E-1475602D0F33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1860605" y="2916721"/>
            <a:ext cx="5217381" cy="2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58592AB-D84B-4D51-8764-07AEF0B4661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186609" y="4296041"/>
            <a:ext cx="489137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8A37A37-10CF-41FF-81CA-6DD78A418370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1860604" y="5672786"/>
            <a:ext cx="5217382" cy="2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833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B87E8-5939-4A99-A888-6B8DAAA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698C09-7E94-4EB3-AE90-4A567F4C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 dirty="0"/>
              <a:t>複合代入演算子</a:t>
            </a:r>
            <a:r>
              <a:rPr lang="ja-JP" altLang="en-US" sz="3600" dirty="0"/>
              <a:t>：</a:t>
            </a:r>
            <a:endParaRPr lang="en-US" altLang="ja-JP" sz="3600" dirty="0"/>
          </a:p>
          <a:p>
            <a:pPr marL="457200" lvl="1" indent="0">
              <a:buNone/>
            </a:pPr>
            <a:r>
              <a:rPr kumimoji="1" lang="ja-JP" altLang="en-US" sz="3200" dirty="0"/>
              <a:t>代入と演算を同時に行うもの</a:t>
            </a:r>
            <a:endParaRPr kumimoji="1" lang="en-US" altLang="ja-JP" sz="32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他の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よく使う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複合代入演算子</a:t>
            </a:r>
            <a:r>
              <a:rPr kumimoji="1" lang="en-US" altLang="ja-JP" sz="3600" dirty="0"/>
              <a:t>:</a:t>
            </a:r>
          </a:p>
          <a:p>
            <a:pPr marL="457200" lvl="1" indent="0">
              <a:buNone/>
            </a:pPr>
            <a:r>
              <a:rPr lang="en-US" altLang="ja-JP" sz="3200" dirty="0">
                <a:latin typeface="Consolas" panose="020B0609020204030204" pitchFamily="49" charset="0"/>
              </a:rPr>
              <a:t>x -= </a:t>
            </a:r>
            <a:r>
              <a:rPr lang="ja-JP" altLang="en-US" sz="3200" dirty="0">
                <a:latin typeface="Consolas" panose="020B0609020204030204" pitchFamily="49" charset="0"/>
              </a:rPr>
              <a:t>〇 </a:t>
            </a:r>
            <a:r>
              <a:rPr lang="en-US" altLang="ja-JP" sz="3200" dirty="0">
                <a:latin typeface="Consolas" panose="020B0609020204030204" pitchFamily="49" charset="0"/>
              </a:rPr>
              <a:t>: x</a:t>
            </a:r>
            <a:r>
              <a:rPr lang="ja-JP" altLang="en-US" sz="3200" dirty="0">
                <a:latin typeface="Consolas" panose="020B0609020204030204" pitchFamily="49" charset="0"/>
              </a:rPr>
              <a:t>から〇を引く</a:t>
            </a:r>
            <a:endParaRPr lang="en-US" altLang="ja-JP" sz="3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ja-JP" sz="3200" dirty="0">
                <a:latin typeface="Consolas" panose="020B0609020204030204" pitchFamily="49" charset="0"/>
              </a:rPr>
              <a:t>x *= </a:t>
            </a:r>
            <a:r>
              <a:rPr lang="ja-JP" altLang="en-US" sz="3200" dirty="0">
                <a:latin typeface="Consolas" panose="020B0609020204030204" pitchFamily="49" charset="0"/>
              </a:rPr>
              <a:t>〇 </a:t>
            </a:r>
            <a:r>
              <a:rPr lang="en-US" altLang="ja-JP" sz="3200" dirty="0">
                <a:latin typeface="Consolas" panose="020B0609020204030204" pitchFamily="49" charset="0"/>
              </a:rPr>
              <a:t>: x</a:t>
            </a:r>
            <a:r>
              <a:rPr lang="ja-JP" altLang="en-US" sz="3200" dirty="0">
                <a:latin typeface="Consolas" panose="020B0609020204030204" pitchFamily="49" charset="0"/>
              </a:rPr>
              <a:t>に〇を掛ける</a:t>
            </a:r>
            <a:endParaRPr lang="en-US" altLang="ja-JP" sz="3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ja-JP" sz="3200" dirty="0">
                <a:latin typeface="Consolas" panose="020B0609020204030204" pitchFamily="49" charset="0"/>
              </a:rPr>
              <a:t>x /= </a:t>
            </a:r>
            <a:r>
              <a:rPr lang="ja-JP" altLang="en-US" sz="3200" dirty="0">
                <a:latin typeface="Consolas" panose="020B0609020204030204" pitchFamily="49" charset="0"/>
              </a:rPr>
              <a:t>〇 </a:t>
            </a:r>
            <a:r>
              <a:rPr lang="en-US" altLang="ja-JP" sz="3200" dirty="0">
                <a:latin typeface="Consolas" panose="020B0609020204030204" pitchFamily="49" charset="0"/>
              </a:rPr>
              <a:t>: x</a:t>
            </a:r>
            <a:r>
              <a:rPr lang="ja-JP" altLang="en-US" sz="3200" dirty="0">
                <a:latin typeface="Consolas" panose="020B0609020204030204" pitchFamily="49" charset="0"/>
              </a:rPr>
              <a:t>を〇で割る</a:t>
            </a:r>
            <a:endParaRPr kumimoji="1" lang="en-US" altLang="ja-JP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14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14860C-5E85-48D5-B647-998324E9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47DF0-45D9-40F3-8C25-9F55A82D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72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ja-JP" altLang="en-US" sz="3600" dirty="0"/>
              <a:t>加減乗除余はそれぞれ 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+ - * / %</a:t>
            </a:r>
          </a:p>
          <a:p>
            <a:r>
              <a:rPr kumimoji="1" lang="ja-JP" altLang="en-US" sz="3600" dirty="0"/>
              <a:t>複合代入演算子</a:t>
            </a:r>
            <a:endParaRPr kumimoji="1" lang="en-US" altLang="ja-JP" sz="3600" dirty="0"/>
          </a:p>
          <a:p>
            <a:pPr marL="457200" lvl="1" indent="0">
              <a:buNone/>
            </a:pP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x++ </a:t>
            </a:r>
          </a:p>
          <a:p>
            <a:pPr marL="457200" lvl="1" indent="0">
              <a:buNone/>
            </a:pP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x--</a:t>
            </a:r>
          </a:p>
          <a:p>
            <a:pPr marL="457200" lvl="1" indent="0">
              <a:buNone/>
            </a:pP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+= </a:t>
            </a: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〇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</a:p>
          <a:p>
            <a:pPr marL="457200" lvl="1" indent="0">
              <a:buNone/>
            </a:pP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-= </a:t>
            </a: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〇</a:t>
            </a:r>
            <a:endParaRPr lang="en-US" altLang="ja-JP" sz="3600" dirty="0">
              <a:solidFill>
                <a:srgbClr val="00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pPr marL="457200" lvl="1" indent="0">
              <a:buNone/>
            </a:pP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*= </a:t>
            </a: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〇</a:t>
            </a:r>
            <a:endParaRPr lang="en-US" altLang="ja-JP" sz="3600" dirty="0">
              <a:solidFill>
                <a:srgbClr val="00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pPr marL="457200" lvl="1" indent="0">
              <a:buNone/>
            </a:pP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/= </a:t>
            </a: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〇</a:t>
            </a:r>
            <a:endParaRPr lang="en-US" altLang="ja-JP" sz="3600" dirty="0">
              <a:solidFill>
                <a:srgbClr val="00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69218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440C1-AC16-4215-A02E-B57D32C1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キーボードから入力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2426C52-DCB5-420C-BDDF-3CA82AAC81CB}"/>
              </a:ext>
            </a:extLst>
          </p:cNvPr>
          <p:cNvSpPr/>
          <p:nvPr/>
        </p:nvSpPr>
        <p:spPr>
          <a:xfrm>
            <a:off x="980661" y="1402311"/>
            <a:ext cx="6914321" cy="5019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pPr>
              <a:lnSpc>
                <a:spcPct val="150000"/>
              </a:lnSpc>
            </a:pPr>
            <a:b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"input:"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scanf(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 %d"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&amp;b);</a:t>
            </a:r>
          </a:p>
          <a:p>
            <a:pPr>
              <a:lnSpc>
                <a:spcPct val="150000"/>
              </a:lnSpc>
            </a:pPr>
            <a:b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+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+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-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-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*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*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/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/ b);</a:t>
            </a:r>
            <a:endParaRPr lang="pt-BR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D81A5D0-CE4F-4CC6-AEFA-8FEF8A770CB3}"/>
              </a:ext>
            </a:extLst>
          </p:cNvPr>
          <p:cNvSpPr/>
          <p:nvPr/>
        </p:nvSpPr>
        <p:spPr>
          <a:xfrm>
            <a:off x="980661" y="3191813"/>
            <a:ext cx="4593203" cy="47437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AF0355-84C9-4A5D-B28B-F419F03506E7}"/>
              </a:ext>
            </a:extLst>
          </p:cNvPr>
          <p:cNvSpPr txBox="1"/>
          <p:nvPr/>
        </p:nvSpPr>
        <p:spPr>
          <a:xfrm>
            <a:off x="5876014" y="1478215"/>
            <a:ext cx="5255813" cy="1510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r>
              <a:rPr lang="ja-JP" altLang="en-US" sz="2800" dirty="0"/>
              <a:t>入力された二つの整数について、加減乗除をした結果を表示するプログラム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530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5C730E1-F619-438E-8440-EAEC576A8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" t="16348" r="38565" b="9931"/>
          <a:stretch/>
        </p:blipFill>
        <p:spPr>
          <a:xfrm>
            <a:off x="1813264" y="579855"/>
            <a:ext cx="7929365" cy="557106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5FDE58-3881-48BD-8A30-5BD4EA445B2D}"/>
              </a:ext>
            </a:extLst>
          </p:cNvPr>
          <p:cNvSpPr/>
          <p:nvPr/>
        </p:nvSpPr>
        <p:spPr>
          <a:xfrm>
            <a:off x="4000351" y="6150922"/>
            <a:ext cx="574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https://practice.contest.atcoder.jp/tasks/practice_1</a:t>
            </a:r>
          </a:p>
        </p:txBody>
      </p:sp>
    </p:spTree>
    <p:extLst>
      <p:ext uri="{BB962C8B-B14F-4D97-AF65-F5344CB8AC3E}">
        <p14:creationId xmlns:p14="http://schemas.microsoft.com/office/powerpoint/2010/main" val="850842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440C1-AC16-4215-A02E-B57D32C1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キーボードから入力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18CD552-AB64-4116-B165-458D241F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538" y="1749313"/>
            <a:ext cx="3678801" cy="265985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547A210-F96D-4FBE-8A80-7CBC0A031786}"/>
              </a:ext>
            </a:extLst>
          </p:cNvPr>
          <p:cNvSpPr/>
          <p:nvPr/>
        </p:nvSpPr>
        <p:spPr>
          <a:xfrm>
            <a:off x="8992925" y="2162909"/>
            <a:ext cx="1113183" cy="50872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4489E9-1989-44A5-871A-42338801B491}"/>
              </a:ext>
            </a:extLst>
          </p:cNvPr>
          <p:cNvSpPr/>
          <p:nvPr/>
        </p:nvSpPr>
        <p:spPr>
          <a:xfrm>
            <a:off x="980661" y="1402311"/>
            <a:ext cx="6914321" cy="5019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pPr>
              <a:lnSpc>
                <a:spcPct val="150000"/>
              </a:lnSpc>
            </a:pPr>
            <a:b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"input:"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scanf(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 %d"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&amp;b);</a:t>
            </a:r>
          </a:p>
          <a:p>
            <a:pPr>
              <a:lnSpc>
                <a:spcPct val="150000"/>
              </a:lnSpc>
            </a:pPr>
            <a:b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+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+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-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-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*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* b);</a:t>
            </a:r>
          </a:p>
          <a:p>
            <a:pPr>
              <a:lnSpc>
                <a:spcPct val="150000"/>
              </a:lnSpc>
            </a:pP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"a / b = %d\n"</a:t>
            </a:r>
            <a:r>
              <a:rPr lang="pt-BR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/ b);</a:t>
            </a:r>
            <a:endParaRPr lang="pt-BR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A946CE-51A7-4BFB-80A2-57F3C50C0E10}"/>
              </a:ext>
            </a:extLst>
          </p:cNvPr>
          <p:cNvSpPr/>
          <p:nvPr/>
        </p:nvSpPr>
        <p:spPr>
          <a:xfrm>
            <a:off x="980661" y="3191813"/>
            <a:ext cx="4593203" cy="47437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6915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A8AD9-16EA-4955-AF22-935BA83A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キーボードから入力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5ABEDA1-B702-4507-995A-DC88FEB55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624" b="-3201"/>
          <a:stretch/>
        </p:blipFill>
        <p:spPr>
          <a:xfrm>
            <a:off x="1494154" y="2084912"/>
            <a:ext cx="9203691" cy="15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911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A8AD9-16EA-4955-AF22-935BA83A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キーボードから入力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5ABEDA1-B702-4507-995A-DC88FEB55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624" b="-3201"/>
          <a:stretch/>
        </p:blipFill>
        <p:spPr>
          <a:xfrm>
            <a:off x="1494154" y="2084912"/>
            <a:ext cx="9203691" cy="156640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891C8D9-8749-4BAE-BB95-4AEEA6EEE605}"/>
              </a:ext>
            </a:extLst>
          </p:cNvPr>
          <p:cNvSpPr/>
          <p:nvPr/>
        </p:nvSpPr>
        <p:spPr>
          <a:xfrm>
            <a:off x="4126727" y="2316135"/>
            <a:ext cx="978010" cy="70536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2A246DC-2518-4C01-96AD-B272D99873CB}"/>
              </a:ext>
            </a:extLst>
          </p:cNvPr>
          <p:cNvSpPr/>
          <p:nvPr/>
        </p:nvSpPr>
        <p:spPr>
          <a:xfrm>
            <a:off x="7248305" y="2316135"/>
            <a:ext cx="978010" cy="70536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526527-0D0E-472B-979C-AB12F495633B}"/>
              </a:ext>
            </a:extLst>
          </p:cNvPr>
          <p:cNvSpPr txBox="1"/>
          <p:nvPr/>
        </p:nvSpPr>
        <p:spPr>
          <a:xfrm>
            <a:off x="3069204" y="4412974"/>
            <a:ext cx="6305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「入力した文字を整数値として、</a:t>
            </a:r>
            <a:r>
              <a:rPr kumimoji="1" lang="en-US" altLang="ja-JP" sz="3600" dirty="0"/>
              <a:t>a</a:t>
            </a:r>
            <a:r>
              <a:rPr kumimoji="1" lang="ja-JP" altLang="en-US" sz="3600" dirty="0"/>
              <a:t>に格納する」</a:t>
            </a:r>
            <a:endParaRPr lang="en-US" altLang="ja-JP" sz="3600" dirty="0"/>
          </a:p>
          <a:p>
            <a:r>
              <a:rPr kumimoji="1" lang="en-US" altLang="ja-JP" sz="3600" dirty="0"/>
              <a:t>※%d</a:t>
            </a:r>
            <a:r>
              <a:rPr kumimoji="1" lang="ja-JP" altLang="en-US" sz="3600" dirty="0"/>
              <a:t>以外もあります</a:t>
            </a:r>
            <a:endParaRPr kumimoji="1" lang="en-US" altLang="ja-JP" sz="36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2826A92-0FA4-4215-BA7B-127830BD03B3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786688" y="3021496"/>
            <a:ext cx="1435208" cy="139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2CAA894-7C38-4C24-A662-2D7B5A974AA4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6221896" y="3021496"/>
            <a:ext cx="1515414" cy="139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195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A8AD9-16EA-4955-AF22-935BA83A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キーボードから入力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5ABEDA1-B702-4507-995A-DC88FEB55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624" b="-3201"/>
          <a:stretch/>
        </p:blipFill>
        <p:spPr>
          <a:xfrm>
            <a:off x="1494154" y="2084912"/>
            <a:ext cx="9203691" cy="156640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3DFBD15-F440-429A-A462-CA2E7FE3F820}"/>
              </a:ext>
            </a:extLst>
          </p:cNvPr>
          <p:cNvSpPr/>
          <p:nvPr/>
        </p:nvSpPr>
        <p:spPr>
          <a:xfrm>
            <a:off x="5017273" y="2316135"/>
            <a:ext cx="389614" cy="70536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6EF767-D8B0-4FDF-A13A-0D6ADA824A82}"/>
              </a:ext>
            </a:extLst>
          </p:cNvPr>
          <p:cNvSpPr txBox="1"/>
          <p:nvPr/>
        </p:nvSpPr>
        <p:spPr>
          <a:xfrm>
            <a:off x="3258046" y="3951798"/>
            <a:ext cx="43036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スペースで区切る</a:t>
            </a:r>
            <a:endParaRPr kumimoji="1" lang="en-US" altLang="ja-JP" sz="3600" dirty="0"/>
          </a:p>
          <a:p>
            <a:r>
              <a:rPr lang="en-US" altLang="ja-JP" sz="1600" dirty="0"/>
              <a:t>※</a:t>
            </a:r>
            <a:r>
              <a:rPr lang="ja-JP" altLang="en-US" sz="1600" dirty="0"/>
              <a:t>実はスペースは入れなくてもよいのだが、見やすさのためにつけている。</a:t>
            </a:r>
            <a:endParaRPr kumimoji="1" lang="ja-JP" altLang="en-US" sz="16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67BABAA-00A2-4889-B89D-5EBDEA5E6377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H="1" flipV="1">
            <a:off x="5212080" y="3021496"/>
            <a:ext cx="197788" cy="930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542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A8AD9-16EA-4955-AF22-935BA83A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キーボードから入力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5ABEDA1-B702-4507-995A-DC88FEB55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624" b="-3201"/>
          <a:stretch/>
        </p:blipFill>
        <p:spPr>
          <a:xfrm>
            <a:off x="1494154" y="2084912"/>
            <a:ext cx="9203691" cy="156640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3DD56E0-A090-4EEE-9B35-E11B5605E1B2}"/>
              </a:ext>
            </a:extLst>
          </p:cNvPr>
          <p:cNvSpPr/>
          <p:nvPr/>
        </p:nvSpPr>
        <p:spPr>
          <a:xfrm>
            <a:off x="7347006" y="2308184"/>
            <a:ext cx="389614" cy="70536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B1A6847-734F-4D8E-8E1D-21FC553F30E3}"/>
              </a:ext>
            </a:extLst>
          </p:cNvPr>
          <p:cNvSpPr/>
          <p:nvPr/>
        </p:nvSpPr>
        <p:spPr>
          <a:xfrm>
            <a:off x="8922690" y="2308184"/>
            <a:ext cx="389614" cy="70536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BED553-EAD2-41CF-B283-BD45D1E81B42}"/>
              </a:ext>
            </a:extLst>
          </p:cNvPr>
          <p:cNvSpPr txBox="1"/>
          <p:nvPr/>
        </p:nvSpPr>
        <p:spPr>
          <a:xfrm>
            <a:off x="7541813" y="3874591"/>
            <a:ext cx="247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&amp;</a:t>
            </a:r>
            <a:r>
              <a:rPr lang="ja-JP" altLang="en-US" sz="3600" dirty="0"/>
              <a:t>をつける</a:t>
            </a:r>
            <a:endParaRPr kumimoji="1" lang="ja-JP" altLang="en-US" sz="36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868F988-C337-42A1-820B-E6BAB273FFA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7541813" y="3013545"/>
            <a:ext cx="1237753" cy="861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181D570-CEA9-425B-8E2C-6F821CA82542}"/>
              </a:ext>
            </a:extLst>
          </p:cNvPr>
          <p:cNvCxnSpPr>
            <a:stCxn id="3" idx="0"/>
            <a:endCxn id="6" idx="2"/>
          </p:cNvCxnSpPr>
          <p:nvPr/>
        </p:nvCxnSpPr>
        <p:spPr>
          <a:xfrm flipV="1">
            <a:off x="8779566" y="3013545"/>
            <a:ext cx="337931" cy="861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772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F7F46-E3C9-43C4-ADF9-0CF9178E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EEE462-F150-40D2-B70C-CDA8C020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74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入力には</a:t>
            </a:r>
            <a:r>
              <a:rPr kumimoji="1" lang="en-US" altLang="ja-JP" dirty="0" err="1"/>
              <a:t>scanf</a:t>
            </a:r>
            <a:r>
              <a:rPr kumimoji="1" lang="ja-JP" altLang="en-US" dirty="0"/>
              <a:t>を使う。</a:t>
            </a:r>
            <a:endParaRPr kumimoji="1" lang="en-US" altLang="ja-JP" dirty="0"/>
          </a:p>
          <a:p>
            <a:r>
              <a:rPr lang="ja-JP" altLang="en-US" dirty="0"/>
              <a:t>書式</a:t>
            </a:r>
            <a:r>
              <a:rPr lang="en-US" altLang="ja-JP" dirty="0"/>
              <a:t>:</a:t>
            </a:r>
          </a:p>
          <a:p>
            <a:pPr marL="457200" lvl="1" indent="0">
              <a:buNone/>
            </a:pPr>
            <a:r>
              <a:rPr lang="it-IT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scanf(</a:t>
            </a:r>
            <a:r>
              <a:rPr lang="it-IT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ja-JP" alt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〇</a:t>
            </a:r>
            <a:r>
              <a:rPr lang="it-IT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it-IT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変数</a:t>
            </a:r>
            <a:r>
              <a:rPr lang="it-IT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〇の種類</a:t>
            </a:r>
            <a:endParaRPr lang="it-IT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AFD7E89-D804-4210-AB03-D963D1D23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02022"/>
              </p:ext>
            </p:extLst>
          </p:nvPr>
        </p:nvGraphicFramePr>
        <p:xfrm>
          <a:off x="2032000" y="3924041"/>
          <a:ext cx="81280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56787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03029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%d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2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/>
                        <a:t>%</a:t>
                      </a:r>
                      <a:r>
                        <a:rPr kumimoji="1" lang="en-US" altLang="ja-JP" sz="2800" b="1" dirty="0" err="1"/>
                        <a:t>lf</a:t>
                      </a:r>
                      <a:r>
                        <a:rPr kumimoji="1" lang="en-US" altLang="ja-JP" sz="2800" b="1" dirty="0"/>
                        <a:t> </a:t>
                      </a:r>
                      <a:r>
                        <a:rPr kumimoji="1" lang="en-US" altLang="ja-JP" sz="2800" b="0" dirty="0"/>
                        <a:t>(</a:t>
                      </a:r>
                      <a:r>
                        <a:rPr kumimoji="1" lang="ja-JP" altLang="en-US" sz="2800" b="0" dirty="0"/>
                        <a:t>注意</a:t>
                      </a:r>
                      <a:r>
                        <a:rPr kumimoji="1" lang="en-US" altLang="ja-JP" sz="2800" b="0" dirty="0"/>
                        <a:t>)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実数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4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%c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8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/>
                        <a:t>文字列</a:t>
                      </a:r>
                      <a:r>
                        <a:rPr kumimoji="1" lang="en-US" altLang="ja-JP" sz="2800" b="1" dirty="0"/>
                        <a:t>(</a:t>
                      </a:r>
                      <a:r>
                        <a:rPr kumimoji="1" lang="ja-JP" altLang="en-US" sz="2800" b="1" dirty="0"/>
                        <a:t>後述</a:t>
                      </a:r>
                      <a:r>
                        <a:rPr kumimoji="1" lang="en-US" altLang="ja-JP" sz="2800" b="1" dirty="0"/>
                        <a:t>)</a:t>
                      </a:r>
                      <a:endParaRPr kumimoji="1" lang="ja-JP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73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2088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1C867-1415-4382-8906-10E384EE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Practice A</a:t>
            </a:r>
            <a:r>
              <a:rPr lang="ja-JP" altLang="en-US" sz="4000" dirty="0"/>
              <a:t>を解けるようになるために</a:t>
            </a:r>
            <a:r>
              <a:rPr lang="en-US" altLang="ja-JP" sz="4000" dirty="0"/>
              <a:t>(</a:t>
            </a:r>
            <a:r>
              <a:rPr lang="ja-JP" altLang="en-US" sz="4000" dirty="0"/>
              <a:t>再掲</a:t>
            </a:r>
            <a:r>
              <a:rPr lang="en-US" altLang="ja-JP" sz="4000" dirty="0"/>
              <a:t>)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37E7EF-E4DD-41E7-A6F0-D206CB46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整数</a:t>
            </a:r>
            <a:r>
              <a:rPr kumimoji="1" lang="en-US" altLang="ja-JP" sz="3600" dirty="0"/>
              <a:t>a, b, c</a:t>
            </a:r>
            <a:r>
              <a:rPr lang="ja-JP" altLang="en-US" sz="3600" dirty="0"/>
              <a:t>と文字列</a:t>
            </a:r>
            <a:r>
              <a:rPr lang="en-US" altLang="ja-JP" sz="3600" dirty="0"/>
              <a:t>s</a:t>
            </a:r>
            <a:r>
              <a:rPr lang="ja-JP" altLang="en-US" sz="3600" dirty="0"/>
              <a:t>を入力</a:t>
            </a:r>
            <a:endParaRPr lang="en-US" altLang="ja-JP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3200" dirty="0"/>
              <a:t>入力処理</a:t>
            </a:r>
            <a:endParaRPr lang="en-US" altLang="ja-JP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3200" dirty="0"/>
              <a:t>入力したものを入れておく「入れ物」</a:t>
            </a:r>
            <a:endParaRPr lang="en-US" altLang="ja-JP" sz="3200" dirty="0"/>
          </a:p>
          <a:p>
            <a:r>
              <a:rPr kumimoji="1" lang="en-US" altLang="ja-JP" sz="3600" dirty="0"/>
              <a:t>a + b + c </a:t>
            </a:r>
            <a:r>
              <a:rPr kumimoji="1" lang="ja-JP" altLang="en-US" sz="3600" dirty="0"/>
              <a:t>を計算</a:t>
            </a:r>
            <a:endParaRPr kumimoji="1" lang="en-US" altLang="ja-JP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3200" dirty="0"/>
              <a:t>足し算</a:t>
            </a:r>
            <a:endParaRPr kumimoji="1" lang="en-US" altLang="ja-JP" sz="3200" dirty="0"/>
          </a:p>
          <a:p>
            <a:r>
              <a:rPr kumimoji="1" lang="en-US" altLang="ja-JP" sz="3600" dirty="0"/>
              <a:t>a + b + c</a:t>
            </a:r>
            <a:r>
              <a:rPr kumimoji="1" lang="ja-JP" altLang="en-US" sz="3600" dirty="0"/>
              <a:t>と</a:t>
            </a:r>
            <a:r>
              <a:rPr kumimoji="1" lang="en-US" altLang="ja-JP" sz="3600" dirty="0"/>
              <a:t>s</a:t>
            </a:r>
            <a:r>
              <a:rPr kumimoji="1" lang="ja-JP" altLang="en-US" sz="3600" dirty="0"/>
              <a:t>を出力</a:t>
            </a:r>
            <a:endParaRPr kumimoji="1" lang="en-US" altLang="ja-JP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3200" dirty="0"/>
              <a:t>出力処理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235482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0E780-6F41-490C-8942-F11AD7CD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これで</a:t>
            </a:r>
            <a:r>
              <a:rPr lang="en-US" altLang="ja-JP" dirty="0"/>
              <a:t>Practice A</a:t>
            </a:r>
            <a:r>
              <a:rPr lang="ja-JP" altLang="ja-JP" dirty="0"/>
              <a:t>は解ける？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7B977-94D2-4E33-867F-A18B328E3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6000" dirty="0"/>
              <a:t>解けません。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6519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0E780-6F41-490C-8942-F11AD7CD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これで</a:t>
            </a:r>
            <a:r>
              <a:rPr lang="en-US" altLang="ja-JP" dirty="0"/>
              <a:t>Practice A</a:t>
            </a:r>
            <a:r>
              <a:rPr lang="ja-JP" altLang="ja-JP" dirty="0"/>
              <a:t>は解ける？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7B977-94D2-4E33-867F-A18B328E3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まだ「文字列をキーボードから入力する」ことについての説明をしていないから。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4400" dirty="0"/>
              <a:t>文字列　≒　配列</a:t>
            </a:r>
            <a:endParaRPr kumimoji="1" lang="en-US" altLang="ja-JP" sz="4400" dirty="0"/>
          </a:p>
          <a:p>
            <a:pPr marL="0" indent="0">
              <a:buNone/>
            </a:pP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976187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868511-6FBD-45A8-B118-B39D7AF0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配列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DF9329-6EC5-4685-88AE-E3A90C11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 dirty="0"/>
              <a:t>配列とは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F3EF8FC-2F65-44E9-A04A-DA81A615EDCA}"/>
              </a:ext>
            </a:extLst>
          </p:cNvPr>
          <p:cNvGrpSpPr/>
          <p:nvPr/>
        </p:nvGrpSpPr>
        <p:grpSpPr>
          <a:xfrm>
            <a:off x="492063" y="3220278"/>
            <a:ext cx="2608604" cy="2433099"/>
            <a:chOff x="3743632" y="2851611"/>
            <a:chExt cx="4704735" cy="3008671"/>
          </a:xfrm>
        </p:grpSpPr>
        <p:sp>
          <p:nvSpPr>
            <p:cNvPr id="6" name="直方体 5">
              <a:extLst>
                <a:ext uri="{FF2B5EF4-FFF2-40B4-BE49-F238E27FC236}">
                  <a16:creationId xmlns:a16="http://schemas.microsoft.com/office/drawing/2014/main" id="{F083E7B1-08C7-4B58-8C3F-4B1210A822BA}"/>
                </a:ext>
              </a:extLst>
            </p:cNvPr>
            <p:cNvSpPr/>
            <p:nvPr/>
          </p:nvSpPr>
          <p:spPr>
            <a:xfrm>
              <a:off x="3743632" y="2851611"/>
              <a:ext cx="4704735" cy="300867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b="1" dirty="0"/>
                <a:t>0</a:t>
              </a:r>
              <a:endParaRPr kumimoji="1" lang="ja-JP" altLang="en-US" sz="3600" b="1" dirty="0"/>
            </a:p>
          </p:txBody>
        </p:sp>
        <p:sp>
          <p:nvSpPr>
            <p:cNvPr id="7" name="平行四辺形 6">
              <a:extLst>
                <a:ext uri="{FF2B5EF4-FFF2-40B4-BE49-F238E27FC236}">
                  <a16:creationId xmlns:a16="http://schemas.microsoft.com/office/drawing/2014/main" id="{787E604A-B992-481B-81CE-1E8CD717B78C}"/>
                </a:ext>
              </a:extLst>
            </p:cNvPr>
            <p:cNvSpPr/>
            <p:nvPr/>
          </p:nvSpPr>
          <p:spPr>
            <a:xfrm>
              <a:off x="3977639" y="2919412"/>
              <a:ext cx="4236719" cy="594360"/>
            </a:xfrm>
            <a:prstGeom prst="parallelogram">
              <a:avLst>
                <a:gd name="adj" fmla="val 1016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16C9D96-FFBD-4714-B48C-FDED608B6FAD}"/>
              </a:ext>
            </a:extLst>
          </p:cNvPr>
          <p:cNvGrpSpPr/>
          <p:nvPr/>
        </p:nvGrpSpPr>
        <p:grpSpPr>
          <a:xfrm>
            <a:off x="2528922" y="3220277"/>
            <a:ext cx="2608604" cy="2433099"/>
            <a:chOff x="3743632" y="2851611"/>
            <a:chExt cx="4704735" cy="3008671"/>
          </a:xfrm>
        </p:grpSpPr>
        <p:sp>
          <p:nvSpPr>
            <p:cNvPr id="12" name="直方体 11">
              <a:extLst>
                <a:ext uri="{FF2B5EF4-FFF2-40B4-BE49-F238E27FC236}">
                  <a16:creationId xmlns:a16="http://schemas.microsoft.com/office/drawing/2014/main" id="{1EB6CD20-3CAF-4E70-B3E2-304F693A81B7}"/>
                </a:ext>
              </a:extLst>
            </p:cNvPr>
            <p:cNvSpPr/>
            <p:nvPr/>
          </p:nvSpPr>
          <p:spPr>
            <a:xfrm>
              <a:off x="3743632" y="2851611"/>
              <a:ext cx="4704735" cy="300867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b="1" dirty="0"/>
                <a:t>1</a:t>
              </a:r>
              <a:endParaRPr kumimoji="1" lang="ja-JP" altLang="en-US" sz="3600" b="1" dirty="0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02E36DA9-D80D-46D2-9397-151EF434C7FD}"/>
                </a:ext>
              </a:extLst>
            </p:cNvPr>
            <p:cNvSpPr/>
            <p:nvPr/>
          </p:nvSpPr>
          <p:spPr>
            <a:xfrm>
              <a:off x="3977639" y="2919412"/>
              <a:ext cx="4236719" cy="594360"/>
            </a:xfrm>
            <a:prstGeom prst="parallelogram">
              <a:avLst>
                <a:gd name="adj" fmla="val 1016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32353E3-8434-42C3-AE4E-C590DA854B92}"/>
              </a:ext>
            </a:extLst>
          </p:cNvPr>
          <p:cNvGrpSpPr/>
          <p:nvPr/>
        </p:nvGrpSpPr>
        <p:grpSpPr>
          <a:xfrm>
            <a:off x="4555018" y="3220276"/>
            <a:ext cx="2608604" cy="2433099"/>
            <a:chOff x="3743632" y="2851611"/>
            <a:chExt cx="4704735" cy="3008671"/>
          </a:xfrm>
        </p:grpSpPr>
        <p:sp>
          <p:nvSpPr>
            <p:cNvPr id="15" name="直方体 14">
              <a:extLst>
                <a:ext uri="{FF2B5EF4-FFF2-40B4-BE49-F238E27FC236}">
                  <a16:creationId xmlns:a16="http://schemas.microsoft.com/office/drawing/2014/main" id="{9BBB9153-1C63-4CDF-A348-B5F02F5A16B9}"/>
                </a:ext>
              </a:extLst>
            </p:cNvPr>
            <p:cNvSpPr/>
            <p:nvPr/>
          </p:nvSpPr>
          <p:spPr>
            <a:xfrm>
              <a:off x="3743632" y="2851611"/>
              <a:ext cx="4704735" cy="300867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b="1" dirty="0"/>
                <a:t>2</a:t>
              </a:r>
              <a:endParaRPr kumimoji="1" lang="ja-JP" altLang="en-US" sz="3600" b="1" dirty="0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3BD29F34-BF7E-49F6-BF70-7E9EAACA3C89}"/>
                </a:ext>
              </a:extLst>
            </p:cNvPr>
            <p:cNvSpPr/>
            <p:nvPr/>
          </p:nvSpPr>
          <p:spPr>
            <a:xfrm>
              <a:off x="3977639" y="2919412"/>
              <a:ext cx="4236719" cy="594360"/>
            </a:xfrm>
            <a:prstGeom prst="parallelogram">
              <a:avLst>
                <a:gd name="adj" fmla="val 1016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B92C5EFE-E1ED-49AC-B5F2-72D24E577523}"/>
              </a:ext>
            </a:extLst>
          </p:cNvPr>
          <p:cNvGrpSpPr/>
          <p:nvPr/>
        </p:nvGrpSpPr>
        <p:grpSpPr>
          <a:xfrm>
            <a:off x="6591877" y="3220275"/>
            <a:ext cx="2608604" cy="2433099"/>
            <a:chOff x="3743632" y="2851611"/>
            <a:chExt cx="4704735" cy="3008671"/>
          </a:xfrm>
        </p:grpSpPr>
        <p:sp>
          <p:nvSpPr>
            <p:cNvPr id="18" name="直方体 17">
              <a:extLst>
                <a:ext uri="{FF2B5EF4-FFF2-40B4-BE49-F238E27FC236}">
                  <a16:creationId xmlns:a16="http://schemas.microsoft.com/office/drawing/2014/main" id="{5FAB90AC-F349-4150-9850-7CA8EC9D2932}"/>
                </a:ext>
              </a:extLst>
            </p:cNvPr>
            <p:cNvSpPr/>
            <p:nvPr/>
          </p:nvSpPr>
          <p:spPr>
            <a:xfrm>
              <a:off x="3743632" y="2851611"/>
              <a:ext cx="4704735" cy="300867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b="1" dirty="0"/>
                <a:t>3</a:t>
              </a:r>
              <a:endParaRPr kumimoji="1" lang="ja-JP" altLang="en-US" sz="3600" b="1" dirty="0"/>
            </a:p>
          </p:txBody>
        </p:sp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D63446FB-E15D-461F-BBF2-7212D3A87D6C}"/>
                </a:ext>
              </a:extLst>
            </p:cNvPr>
            <p:cNvSpPr/>
            <p:nvPr/>
          </p:nvSpPr>
          <p:spPr>
            <a:xfrm>
              <a:off x="3977639" y="2919412"/>
              <a:ext cx="4236719" cy="594360"/>
            </a:xfrm>
            <a:prstGeom prst="parallelogram">
              <a:avLst>
                <a:gd name="adj" fmla="val 1016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658F1F3-B884-484F-BE4A-BF8F3E621F85}"/>
              </a:ext>
            </a:extLst>
          </p:cNvPr>
          <p:cNvGrpSpPr/>
          <p:nvPr/>
        </p:nvGrpSpPr>
        <p:grpSpPr>
          <a:xfrm>
            <a:off x="8628736" y="3220274"/>
            <a:ext cx="2608604" cy="2433099"/>
            <a:chOff x="3743632" y="2851611"/>
            <a:chExt cx="4704735" cy="3008671"/>
          </a:xfrm>
        </p:grpSpPr>
        <p:sp>
          <p:nvSpPr>
            <p:cNvPr id="21" name="直方体 20">
              <a:extLst>
                <a:ext uri="{FF2B5EF4-FFF2-40B4-BE49-F238E27FC236}">
                  <a16:creationId xmlns:a16="http://schemas.microsoft.com/office/drawing/2014/main" id="{8B09CF25-50C8-46B9-A4E1-9CDDE41F47B6}"/>
                </a:ext>
              </a:extLst>
            </p:cNvPr>
            <p:cNvSpPr/>
            <p:nvPr/>
          </p:nvSpPr>
          <p:spPr>
            <a:xfrm>
              <a:off x="3743632" y="2851611"/>
              <a:ext cx="4704735" cy="300867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b="1" dirty="0"/>
                <a:t>4</a:t>
              </a:r>
              <a:endParaRPr kumimoji="1" lang="ja-JP" altLang="en-US" sz="3600" b="1" dirty="0"/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0C33CD3B-A34A-4580-A0B7-200D7A275628}"/>
                </a:ext>
              </a:extLst>
            </p:cNvPr>
            <p:cNvSpPr/>
            <p:nvPr/>
          </p:nvSpPr>
          <p:spPr>
            <a:xfrm>
              <a:off x="3977639" y="2919412"/>
              <a:ext cx="4236719" cy="594360"/>
            </a:xfrm>
            <a:prstGeom prst="parallelogram">
              <a:avLst>
                <a:gd name="adj" fmla="val 10168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76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1C867-1415-4382-8906-10E384EE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Practice A</a:t>
            </a:r>
            <a:r>
              <a:rPr lang="ja-JP" altLang="en-US" dirty="0"/>
              <a:t>を解けるようになるために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37E7EF-E4DD-41E7-A6F0-D206CB46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整数</a:t>
            </a:r>
            <a:r>
              <a:rPr kumimoji="1" lang="en-US" altLang="ja-JP" sz="3600" dirty="0"/>
              <a:t>a, b, c</a:t>
            </a:r>
            <a:r>
              <a:rPr lang="ja-JP" altLang="en-US" sz="3600" dirty="0"/>
              <a:t>と文字列</a:t>
            </a:r>
            <a:r>
              <a:rPr lang="en-US" altLang="ja-JP" sz="3600" dirty="0"/>
              <a:t>s</a:t>
            </a:r>
            <a:r>
              <a:rPr lang="ja-JP" altLang="en-US" sz="3600" dirty="0"/>
              <a:t>を入力</a:t>
            </a:r>
            <a:endParaRPr lang="en-US" altLang="ja-JP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3200" dirty="0"/>
              <a:t>入力処理</a:t>
            </a:r>
            <a:endParaRPr lang="en-US" altLang="ja-JP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3200" dirty="0"/>
              <a:t>入力したものを入れておく「入れ物」</a:t>
            </a:r>
            <a:endParaRPr lang="en-US" altLang="ja-JP" sz="3200" dirty="0"/>
          </a:p>
          <a:p>
            <a:r>
              <a:rPr kumimoji="1" lang="en-US" altLang="ja-JP" sz="3600" dirty="0"/>
              <a:t>a + b + c </a:t>
            </a:r>
            <a:r>
              <a:rPr kumimoji="1" lang="ja-JP" altLang="en-US" sz="3600" dirty="0"/>
              <a:t>を計算</a:t>
            </a:r>
            <a:endParaRPr kumimoji="1" lang="en-US" altLang="ja-JP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3200" dirty="0"/>
              <a:t>足し算</a:t>
            </a:r>
            <a:endParaRPr kumimoji="1" lang="en-US" altLang="ja-JP" sz="3200" dirty="0"/>
          </a:p>
          <a:p>
            <a:r>
              <a:rPr kumimoji="1" lang="en-US" altLang="ja-JP" sz="3600" dirty="0"/>
              <a:t>a + b + c</a:t>
            </a:r>
            <a:r>
              <a:rPr kumimoji="1" lang="ja-JP" altLang="en-US" sz="3600" dirty="0"/>
              <a:t>と</a:t>
            </a:r>
            <a:r>
              <a:rPr kumimoji="1" lang="en-US" altLang="ja-JP" sz="3600" dirty="0"/>
              <a:t>s</a:t>
            </a:r>
            <a:r>
              <a:rPr kumimoji="1" lang="ja-JP" altLang="en-US" sz="3600" dirty="0"/>
              <a:t>を出力</a:t>
            </a:r>
            <a:endParaRPr kumimoji="1" lang="en-US" altLang="ja-JP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3200" dirty="0"/>
              <a:t>出力処理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12060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9042C-C3F7-4F02-9CA1-DC6F0822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8740B0A-F82C-4DC0-AD0B-052D17610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348"/>
          <a:stretch/>
        </p:blipFill>
        <p:spPr>
          <a:xfrm>
            <a:off x="962108" y="1407381"/>
            <a:ext cx="3728014" cy="517339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1AD0EF-2674-46E6-84C0-A94008840EBA}"/>
              </a:ext>
            </a:extLst>
          </p:cNvPr>
          <p:cNvSpPr txBox="1"/>
          <p:nvPr/>
        </p:nvSpPr>
        <p:spPr>
          <a:xfrm>
            <a:off x="5613621" y="1478215"/>
            <a:ext cx="5406887" cy="194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r>
              <a:rPr lang="en-US" altLang="ja-JP" sz="2800" dirty="0"/>
              <a:t>{1, 2, 3, 4, 5}</a:t>
            </a:r>
            <a:r>
              <a:rPr lang="ja-JP" altLang="en-US" sz="2800" dirty="0"/>
              <a:t>の入った配列</a:t>
            </a:r>
            <a:r>
              <a:rPr lang="en-US" altLang="ja-JP" sz="2800" dirty="0"/>
              <a:t>b</a:t>
            </a:r>
            <a:r>
              <a:rPr lang="ja-JP" altLang="en-US" sz="2800" dirty="0"/>
              <a:t>の</a:t>
            </a:r>
            <a:endParaRPr lang="en-US" altLang="ja-JP" sz="2800" dirty="0"/>
          </a:p>
          <a:p>
            <a:r>
              <a:rPr lang="ja-JP" altLang="en-US" sz="2800" dirty="0"/>
              <a:t>要素それぞれに</a:t>
            </a:r>
            <a:r>
              <a:rPr lang="en-US" altLang="ja-JP" sz="2800" dirty="0"/>
              <a:t>1</a:t>
            </a:r>
            <a:r>
              <a:rPr lang="ja-JP" altLang="en-US" sz="2800" dirty="0"/>
              <a:t>を加えたものを</a:t>
            </a:r>
            <a:endParaRPr lang="en-US" altLang="ja-JP" sz="2800" dirty="0"/>
          </a:p>
          <a:p>
            <a:r>
              <a:rPr lang="ja-JP" altLang="en-US" sz="2800" dirty="0"/>
              <a:t>配列</a:t>
            </a:r>
            <a:r>
              <a:rPr lang="en-US" altLang="ja-JP" sz="2800" dirty="0"/>
              <a:t>a</a:t>
            </a:r>
            <a:r>
              <a:rPr lang="ja-JP" altLang="en-US" sz="2800" dirty="0"/>
              <a:t>の要素として代入し、</a:t>
            </a:r>
            <a:endParaRPr lang="en-US" altLang="ja-JP" sz="2800" dirty="0"/>
          </a:p>
          <a:p>
            <a:r>
              <a:rPr lang="ja-JP" altLang="en-US" sz="2800" dirty="0"/>
              <a:t>それを表示するプログラム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25592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21D32F71-399F-4B5D-96C6-A8A461468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348"/>
          <a:stretch/>
        </p:blipFill>
        <p:spPr>
          <a:xfrm>
            <a:off x="962108" y="1407381"/>
            <a:ext cx="3728014" cy="517339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BA9042C-C3F7-4F02-9CA1-DC6F0822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96857E9-462F-4954-A908-E1A87F4FD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55"/>
          <a:stretch/>
        </p:blipFill>
        <p:spPr>
          <a:xfrm>
            <a:off x="6775753" y="1706591"/>
            <a:ext cx="3457575" cy="265867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5FB65E-5EFF-4404-A2EF-D24FD2C81BF1}"/>
              </a:ext>
            </a:extLst>
          </p:cNvPr>
          <p:cNvSpPr/>
          <p:nvPr/>
        </p:nvSpPr>
        <p:spPr>
          <a:xfrm>
            <a:off x="962109" y="1327868"/>
            <a:ext cx="3379304" cy="303739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7694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E1423-4835-4912-B7C5-AE03CECC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10DFA73-8031-4244-998E-30CDBE34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369"/>
            <a:ext cx="9291762" cy="395489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FA8145-2A35-4C34-B662-65E6925D1BA8}"/>
              </a:ext>
            </a:extLst>
          </p:cNvPr>
          <p:cNvSpPr/>
          <p:nvPr/>
        </p:nvSpPr>
        <p:spPr>
          <a:xfrm>
            <a:off x="1049572" y="1940119"/>
            <a:ext cx="4150581" cy="104162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8FD851-C615-438D-8BAD-20F29390DE04}"/>
              </a:ext>
            </a:extLst>
          </p:cNvPr>
          <p:cNvSpPr txBox="1"/>
          <p:nvPr/>
        </p:nvSpPr>
        <p:spPr>
          <a:xfrm>
            <a:off x="5411525" y="1940119"/>
            <a:ext cx="6165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int</a:t>
            </a:r>
            <a:r>
              <a:rPr kumimoji="1" lang="ja-JP" altLang="en-US" sz="3200" dirty="0"/>
              <a:t>型</a:t>
            </a:r>
            <a:r>
              <a:rPr kumimoji="1" lang="en-US" altLang="ja-JP" sz="3200" dirty="0"/>
              <a:t>, </a:t>
            </a:r>
            <a:r>
              <a:rPr kumimoji="1" lang="ja-JP" altLang="en-US" sz="3200" dirty="0"/>
              <a:t>要素数</a:t>
            </a:r>
            <a:r>
              <a:rPr kumimoji="1" lang="en-US" altLang="ja-JP" sz="3200" dirty="0"/>
              <a:t>5</a:t>
            </a:r>
            <a:r>
              <a:rPr kumimoji="1" lang="ja-JP" altLang="en-US" sz="3200" dirty="0"/>
              <a:t>の配列を宣言</a:t>
            </a:r>
            <a:endParaRPr kumimoji="1" lang="en-US" altLang="ja-JP" sz="3200" dirty="0"/>
          </a:p>
          <a:p>
            <a:r>
              <a:rPr lang="en-US" altLang="ja-JP" sz="3200" dirty="0" err="1"/>
              <a:t>int</a:t>
            </a:r>
            <a:r>
              <a:rPr lang="ja-JP" altLang="en-US" sz="3200" dirty="0"/>
              <a:t>型</a:t>
            </a:r>
            <a:r>
              <a:rPr lang="en-US" altLang="ja-JP" sz="3200" dirty="0"/>
              <a:t>, </a:t>
            </a:r>
            <a:r>
              <a:rPr lang="ja-JP" altLang="en-US" sz="3200" dirty="0"/>
              <a:t>要素数</a:t>
            </a:r>
            <a:r>
              <a:rPr lang="en-US" altLang="ja-JP" sz="3200" dirty="0"/>
              <a:t>5</a:t>
            </a:r>
            <a:r>
              <a:rPr lang="ja-JP" altLang="en-US" sz="3200" dirty="0"/>
              <a:t>の配列を</a:t>
            </a:r>
            <a:r>
              <a:rPr lang="en-US" altLang="ja-JP" sz="3200" dirty="0"/>
              <a:t>1, 2, 3, 4, 5</a:t>
            </a:r>
            <a:r>
              <a:rPr lang="ja-JP" altLang="en-US" sz="3200" dirty="0"/>
              <a:t>で初期化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39980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ABF48-75D4-41F6-B6FE-83A525E2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65540-1FE9-4B7B-BB3A-7F6A44C9D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97033"/>
            <a:ext cx="10515600" cy="274796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3600" dirty="0"/>
              <a:t>配列の宣言</a:t>
            </a:r>
            <a:endParaRPr kumimoji="1" lang="en-US" altLang="ja-JP" sz="3600" dirty="0"/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型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配列名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[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要素数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</a:t>
            </a:r>
            <a:endParaRPr kumimoji="1" lang="en-US" altLang="ja-JP" sz="3200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sz="3600" dirty="0"/>
              <a:t>配列の初期化</a:t>
            </a:r>
            <a:endParaRPr kumimoji="1" lang="en-US" altLang="ja-JP" sz="3600" dirty="0"/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型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配列名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[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要素数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]={</a:t>
            </a:r>
            <a:r>
              <a:rPr kumimoji="1"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kumimoji="1" lang="ja-JP" alt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番目の要素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, 1</a:t>
            </a:r>
            <a:r>
              <a:rPr lang="ja-JP" alt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番目の要素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,…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}</a:t>
            </a:r>
          </a:p>
          <a:p>
            <a:pPr marL="457200" lvl="1" indent="0">
              <a:buNone/>
            </a:pPr>
            <a:endParaRPr kumimoji="1" lang="ja-JP" altLang="en-US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E1F9E6-16AB-4C82-8002-DEF8C56D1721}"/>
              </a:ext>
            </a:extLst>
          </p:cNvPr>
          <p:cNvSpPr/>
          <p:nvPr/>
        </p:nvSpPr>
        <p:spPr>
          <a:xfrm>
            <a:off x="2129624" y="1523898"/>
            <a:ext cx="79327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altLang="ja-JP" sz="4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sz="4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 b[</a:t>
            </a:r>
            <a:r>
              <a:rPr lang="en-US" altLang="ja-JP" sz="4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  <a:r>
              <a:rPr lang="en-US" altLang="ja-JP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4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400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4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400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ja-JP" sz="4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400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ja-JP" sz="40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ja-JP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189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E1423-4835-4912-B7C5-AE03CECC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10DFA73-8031-4244-998E-30CDBE34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369"/>
            <a:ext cx="9291762" cy="395489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FA8145-2A35-4C34-B662-65E6925D1BA8}"/>
              </a:ext>
            </a:extLst>
          </p:cNvPr>
          <p:cNvSpPr/>
          <p:nvPr/>
        </p:nvSpPr>
        <p:spPr>
          <a:xfrm>
            <a:off x="1129086" y="3371354"/>
            <a:ext cx="2568272" cy="265615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8FD851-C615-438D-8BAD-20F29390DE04}"/>
              </a:ext>
            </a:extLst>
          </p:cNvPr>
          <p:cNvSpPr txBox="1"/>
          <p:nvPr/>
        </p:nvSpPr>
        <p:spPr>
          <a:xfrm>
            <a:off x="4939086" y="4407045"/>
            <a:ext cx="4546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a[0]</a:t>
            </a:r>
            <a:r>
              <a:rPr lang="ja-JP" altLang="en-US" sz="3200" dirty="0"/>
              <a:t> ～ </a:t>
            </a:r>
            <a:r>
              <a:rPr lang="en-US" altLang="ja-JP" sz="3200" dirty="0"/>
              <a:t>a[4]</a:t>
            </a:r>
            <a:r>
              <a:rPr lang="ja-JP" altLang="en-US" sz="3200" dirty="0"/>
              <a:t> に値を代入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0951410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ABF48-75D4-41F6-B6FE-83A525E2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65540-1FE9-4B7B-BB3A-7F6A44C9D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 dirty="0"/>
              <a:t>配列の利用</a:t>
            </a:r>
            <a:r>
              <a:rPr kumimoji="1" lang="en-US" altLang="ja-JP" sz="3600" dirty="0"/>
              <a:t>:</a:t>
            </a:r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配列名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[</a:t>
            </a:r>
            <a:r>
              <a:rPr lang="ja-JP" alt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番号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</a:t>
            </a:r>
          </a:p>
          <a:p>
            <a:pPr marL="457200" lvl="1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注意</a:t>
            </a:r>
            <a:r>
              <a:rPr lang="en-US" altLang="ja-JP" sz="3600" dirty="0"/>
              <a:t>:</a:t>
            </a:r>
          </a:p>
          <a:p>
            <a:pPr marL="457200" lvl="1" indent="0">
              <a:buNone/>
            </a:pPr>
            <a:r>
              <a:rPr kumimoji="1" lang="ja-JP" altLang="en-US" sz="3200" dirty="0"/>
              <a:t>番号は</a:t>
            </a:r>
            <a:r>
              <a:rPr kumimoji="1" lang="en-US" altLang="ja-JP" sz="3200" dirty="0"/>
              <a:t>0</a:t>
            </a:r>
            <a:r>
              <a:rPr kumimoji="1" lang="ja-JP" altLang="en-US" sz="3200" dirty="0"/>
              <a:t>から始まる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912673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EA9C6-E116-464E-95CF-06799BAF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FB6B3D-B2B2-4841-A2E9-88799B43D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でも配列の要素数が</a:t>
            </a:r>
            <a:r>
              <a:rPr kumimoji="1" lang="en-US" altLang="ja-JP" sz="3200" dirty="0"/>
              <a:t>100</a:t>
            </a:r>
            <a:r>
              <a:rPr kumimoji="1" lang="ja-JP" altLang="en-US" sz="3200" dirty="0"/>
              <a:t>とか</a:t>
            </a:r>
            <a:r>
              <a:rPr kumimoji="1" lang="en-US" altLang="ja-JP" sz="3200" dirty="0"/>
              <a:t>1000</a:t>
            </a:r>
            <a:r>
              <a:rPr kumimoji="1" lang="ja-JP" altLang="en-US" sz="3200" dirty="0"/>
              <a:t>とかだったら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9DBC74-9A6F-422D-8602-F5A588A3C5F5}"/>
              </a:ext>
            </a:extLst>
          </p:cNvPr>
          <p:cNvSpPr/>
          <p:nvPr/>
        </p:nvSpPr>
        <p:spPr>
          <a:xfrm>
            <a:off x="1375576" y="2351782"/>
            <a:ext cx="136841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b[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32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52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62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72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82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92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102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pt-BR" altLang="ja-JP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7131B76-DD37-4CA4-B426-FEBCF4D1517D}"/>
              </a:ext>
            </a:extLst>
          </p:cNvPr>
          <p:cNvSpPr/>
          <p:nvPr/>
        </p:nvSpPr>
        <p:spPr>
          <a:xfrm>
            <a:off x="1375576" y="3706072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b[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b[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b[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b[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b[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b[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b[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b[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pt-BR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altLang="ja-JP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EC1E29-5024-4B08-9F4F-A11AA2E24658}"/>
              </a:ext>
            </a:extLst>
          </p:cNvPr>
          <p:cNvSpPr txBox="1"/>
          <p:nvPr/>
        </p:nvSpPr>
        <p:spPr>
          <a:xfrm>
            <a:off x="5724939" y="4238045"/>
            <a:ext cx="55182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数が多すぎてこんなのや</a:t>
            </a:r>
            <a:r>
              <a:rPr lang="ja-JP" altLang="en-US" sz="3200" dirty="0" err="1"/>
              <a:t>っ</a:t>
            </a:r>
            <a:r>
              <a:rPr lang="ja-JP" altLang="en-US" sz="3200" dirty="0"/>
              <a:t>てられん。</a:t>
            </a:r>
            <a:endParaRPr lang="en-US" altLang="ja-JP" sz="3200" dirty="0"/>
          </a:p>
          <a:p>
            <a:r>
              <a:rPr kumimoji="1" lang="ja-JP" altLang="en-US" sz="3200" dirty="0"/>
              <a:t>そんなときは繰り返し処理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また今度学びます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50147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22298-4630-4DF2-B259-FB0D4FCF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DB5134-E5E1-4A58-AF81-BA91BD8A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sz="3600" dirty="0"/>
              <a:t>配列の宣言</a:t>
            </a:r>
            <a:endParaRPr lang="en-US" altLang="ja-JP" sz="3600" dirty="0"/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型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配列名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[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要素数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</a:t>
            </a:r>
            <a:endParaRPr lang="en-US" altLang="ja-JP" sz="3200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3600" dirty="0"/>
              <a:t>配列の初期化</a:t>
            </a:r>
            <a:endParaRPr lang="en-US" altLang="ja-JP" sz="3600" dirty="0"/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型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配列名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[</a:t>
            </a: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要素数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]={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ja-JP" alt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番目の要素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, 1</a:t>
            </a:r>
            <a:r>
              <a:rPr lang="ja-JP" alt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番目の要素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,…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}</a:t>
            </a:r>
          </a:p>
          <a:p>
            <a:pPr marL="457200" lvl="1" indent="0">
              <a:buNone/>
            </a:pPr>
            <a:endParaRPr lang="en-US" altLang="ja-JP" sz="3200" dirty="0">
              <a:solidFill>
                <a:srgbClr val="000000"/>
              </a:solidFill>
              <a:latin typeface="Consolas" panose="020B0609020204030204" pitchFamily="49" charset="0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3600" dirty="0"/>
              <a:t>配列の利用</a:t>
            </a:r>
            <a:endParaRPr lang="en-US" altLang="ja-JP" sz="3600" dirty="0"/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配列名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[</a:t>
            </a:r>
            <a:r>
              <a:rPr lang="ja-JP" alt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番号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]</a:t>
            </a:r>
          </a:p>
          <a:p>
            <a:pPr marL="457200" lvl="1" indent="0">
              <a:buNone/>
            </a:pPr>
            <a:r>
              <a:rPr lang="ja-JP" altLang="en-US" sz="3300" dirty="0"/>
              <a:t>で変数と同じように扱える</a:t>
            </a:r>
            <a:endParaRPr lang="en-US" altLang="ja-JP" sz="3300" dirty="0"/>
          </a:p>
          <a:p>
            <a:pPr marL="0" indent="0">
              <a:buNone/>
            </a:pPr>
            <a:r>
              <a:rPr lang="ja-JP" altLang="en-US" sz="3600" dirty="0"/>
              <a:t>注意</a:t>
            </a:r>
            <a:endParaRPr lang="en-US" altLang="ja-JP" sz="3600" dirty="0"/>
          </a:p>
          <a:p>
            <a:pPr marL="457200" lvl="1" indent="0">
              <a:buNone/>
            </a:pPr>
            <a:r>
              <a:rPr lang="ja-JP" altLang="en-US" sz="3200" dirty="0"/>
              <a:t>番号は</a:t>
            </a:r>
            <a:r>
              <a:rPr lang="en-US" altLang="ja-JP" sz="3200" dirty="0"/>
              <a:t>0</a:t>
            </a:r>
            <a:r>
              <a:rPr lang="ja-JP" altLang="en-US" sz="3200" dirty="0"/>
              <a:t>から始まる</a:t>
            </a:r>
            <a:endParaRPr lang="en-US" altLang="ja-JP" sz="3200" dirty="0"/>
          </a:p>
          <a:p>
            <a:pPr marL="457200" lvl="1" indent="0">
              <a:buNone/>
            </a:pPr>
            <a:endParaRPr lang="ja-JP" altLang="en-US" sz="32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45088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282F1-2397-4845-9AE7-9EFD3D66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char</a:t>
            </a:r>
            <a:r>
              <a:rPr lang="ja-JP" altLang="ja-JP" dirty="0"/>
              <a:t>型の配列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A58C7-7380-4CBB-B876-040F91E17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 dirty="0"/>
              <a:t>文字列</a:t>
            </a:r>
            <a:r>
              <a:rPr kumimoji="1" lang="en-US" altLang="ja-JP" sz="3600" dirty="0"/>
              <a:t>:</a:t>
            </a:r>
          </a:p>
          <a:p>
            <a:pPr marL="457200" lvl="1" indent="0">
              <a:buNone/>
            </a:pPr>
            <a:r>
              <a:rPr lang="ja-JP" altLang="en-US" sz="3600" dirty="0"/>
              <a:t>文字の並び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2836233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92192-6A27-44D3-A6CC-52816F0E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char</a:t>
            </a:r>
            <a:r>
              <a:rPr lang="ja-JP" altLang="en-US" dirty="0"/>
              <a:t>型の配列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39CBB-1C2E-49AB-B59A-B92F74D85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char</a:t>
            </a:r>
            <a:r>
              <a:rPr lang="ja-JP" altLang="en-US" sz="3600" dirty="0"/>
              <a:t>が文字型だったんだから、</a:t>
            </a:r>
            <a:endParaRPr lang="en-US" altLang="ja-JP" sz="3600" dirty="0"/>
          </a:p>
          <a:p>
            <a:pPr marL="457200" lvl="1" indent="0">
              <a:buNone/>
            </a:pPr>
            <a:r>
              <a:rPr lang="it-IT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it-IT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str[</a:t>
            </a:r>
            <a:r>
              <a:rPr lang="it-IT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it-IT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  <a:r>
              <a:rPr lang="it-IT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it-IT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it-IT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it-IT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it-IT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で表現できそう</a:t>
            </a:r>
            <a:endParaRPr lang="en-US" altLang="ja-JP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文字列の終わりを表す文字</a:t>
            </a:r>
            <a:endParaRPr lang="it-IT" altLang="ja-JP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176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70C89D-43E5-4688-BF6A-7D628A40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Practice A</a:t>
            </a:r>
            <a:r>
              <a:rPr lang="ja-JP" altLang="en-US" dirty="0"/>
              <a:t>を解けるようになるために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6CEF67-56F5-4BA8-9051-7BE6D16A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4000" dirty="0"/>
              <a:t>というわけで、</a:t>
            </a:r>
            <a:endParaRPr kumimoji="1" lang="en-US" altLang="ja-JP" sz="40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4000" dirty="0"/>
              <a:t>画面に文字を表示する</a:t>
            </a:r>
            <a:endParaRPr kumimoji="1" lang="en-US" altLang="ja-JP" sz="40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/>
              <a:t>変数</a:t>
            </a:r>
            <a:endParaRPr lang="en-US" altLang="ja-JP" sz="40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/>
              <a:t>簡単な計算</a:t>
            </a:r>
            <a:endParaRPr lang="en-US" altLang="ja-JP" sz="40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/>
              <a:t>キーボードからの入力</a:t>
            </a:r>
            <a:endParaRPr lang="en-US" altLang="ja-JP" sz="40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/>
              <a:t>配列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の順に説明していきます。</a:t>
            </a:r>
            <a:endParaRPr lang="en-US" altLang="ja-JP" sz="4000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99611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282F1-2397-4845-9AE7-9EFD3D66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char</a:t>
            </a:r>
            <a:r>
              <a:rPr lang="ja-JP" altLang="ja-JP" dirty="0"/>
              <a:t>型の配列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A58C7-7380-4CBB-B876-040F91E17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altLang="ja-JP" sz="3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it-IT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 str[</a:t>
            </a:r>
            <a:r>
              <a:rPr lang="it-IT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it-IT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  <a:r>
              <a:rPr lang="it-IT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it-IT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it-IT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it-IT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it-IT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it-IT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ja-JP" altLang="en-US" sz="3600" dirty="0"/>
              <a:t>を忘れてはいけません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→いちいち入力</a:t>
            </a:r>
            <a:r>
              <a:rPr lang="ja-JP" altLang="en-US" sz="3600" dirty="0" err="1"/>
              <a:t>するのめん</a:t>
            </a:r>
            <a:r>
              <a:rPr lang="ja-JP" altLang="en-US" sz="3600" dirty="0"/>
              <a:t>どくさくね？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it-IT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ja-JP" altLang="en-US" sz="3600" dirty="0">
                <a:latin typeface="Consolas" panose="020B0609020204030204" pitchFamily="49" charset="0"/>
              </a:rPr>
              <a:t>や</a:t>
            </a:r>
            <a:r>
              <a:rPr lang="it-IT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3600" dirty="0"/>
              <a:t>入力</a:t>
            </a:r>
            <a:r>
              <a:rPr lang="ja-JP" altLang="en-US" sz="3600" dirty="0" err="1"/>
              <a:t>するのめん</a:t>
            </a:r>
            <a:r>
              <a:rPr lang="ja-JP" altLang="en-US" sz="3600" dirty="0"/>
              <a:t>どくさくね？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930396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282F1-2397-4845-9AE7-9EFD3D66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char</a:t>
            </a:r>
            <a:r>
              <a:rPr lang="ja-JP" altLang="ja-JP" dirty="0"/>
              <a:t>型の配列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A58C7-7380-4CBB-B876-040F91E17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600" dirty="0"/>
              <a:t>そんなあなたのための省略記法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endParaRPr lang="en-US" altLang="ja-JP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98853A3-1B21-43A3-9444-29BD30AD085D}"/>
              </a:ext>
            </a:extLst>
          </p:cNvPr>
          <p:cNvSpPr/>
          <p:nvPr/>
        </p:nvSpPr>
        <p:spPr>
          <a:xfrm>
            <a:off x="2292626" y="2474423"/>
            <a:ext cx="7606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ja-JP" sz="4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40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sz="40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419026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92192-6A27-44D3-A6CC-52816F0E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char</a:t>
            </a:r>
            <a:r>
              <a:rPr lang="ja-JP" altLang="en-US" dirty="0"/>
              <a:t>型の配列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39CBB-1C2E-49AB-B59A-B92F74D85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98" y="1603224"/>
            <a:ext cx="116798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文字数</a:t>
            </a:r>
            <a:r>
              <a:rPr lang="ja-JP" altLang="en-US" sz="3600" dirty="0"/>
              <a:t>が多くなると要素数を数えるのは大変</a:t>
            </a:r>
            <a:endParaRPr lang="en-US" altLang="ja-JP" sz="3600" dirty="0"/>
          </a:p>
          <a:p>
            <a:pPr marL="457200" lvl="1" indent="0">
              <a:buNone/>
            </a:pPr>
            <a:r>
              <a:rPr lang="en-US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"I like coffee and </a:t>
            </a:r>
            <a:r>
              <a:rPr lang="en-US" altLang="ja-JP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karaage</a:t>
            </a:r>
            <a:r>
              <a:rPr lang="en-US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 and Precure.“</a:t>
            </a:r>
          </a:p>
          <a:p>
            <a:pPr marL="0" indent="0">
              <a:buNone/>
            </a:pPr>
            <a:endParaRPr lang="en-US" altLang="ja-JP" sz="32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3600" dirty="0">
                <a:latin typeface="Consolas" panose="020B0609020204030204" pitchFamily="49" charset="0"/>
              </a:rPr>
              <a:t>キーボードから入力するとき、何文字入力されるかわからない時がある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sz="36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ja-JP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755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70F67-2649-4CA6-901C-922B8B93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char</a:t>
            </a:r>
            <a:r>
              <a:rPr kumimoji="1" lang="ja-JP" altLang="en-US" dirty="0"/>
              <a:t>型の配列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75EAC6-1C1A-41E0-A177-4BF40118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690688"/>
            <a:ext cx="11608904" cy="4351338"/>
          </a:xfrm>
        </p:spPr>
        <p:txBody>
          <a:bodyPr/>
          <a:lstStyle/>
          <a:p>
            <a:pPr marL="0" indent="0">
              <a:buNone/>
            </a:pPr>
            <a:endParaRPr lang="en-US" altLang="ja-JP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初期化のときは要素数を省略できます</a:t>
            </a:r>
            <a:endParaRPr lang="en-US" altLang="ja-JP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str[] = 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"I like coffee and </a:t>
            </a:r>
            <a:r>
              <a:rPr lang="en-US" altLang="ja-JP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karaage</a:t>
            </a:r>
            <a:r>
              <a:rPr lang="en-US" altLang="ja-JP" sz="2800" dirty="0">
                <a:solidFill>
                  <a:srgbClr val="A31515"/>
                </a:solidFill>
                <a:latin typeface="Consolas" panose="020B0609020204030204" pitchFamily="49" charset="0"/>
              </a:rPr>
              <a:t> and Precure."</a:t>
            </a:r>
          </a:p>
          <a:p>
            <a:pPr marL="0" indent="0">
              <a:buNone/>
            </a:pPr>
            <a:endParaRPr lang="en-US" altLang="ja-JP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宣言のときは要素数を省略できないので、多めに要素をとってあげましょう</a:t>
            </a:r>
            <a:endParaRPr lang="en-US" altLang="ja-JP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str[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68969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269E8-3ABF-4227-9FA1-77C42A4C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char</a:t>
            </a:r>
            <a:r>
              <a:rPr kumimoji="1" lang="ja-JP" altLang="en-US" dirty="0"/>
              <a:t>型の配列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6589DEA-D58B-4E12-9C02-129240935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38"/>
          <a:stretch/>
        </p:blipFill>
        <p:spPr>
          <a:xfrm>
            <a:off x="838200" y="1690688"/>
            <a:ext cx="6255735" cy="372013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0BFE70-9830-47C6-AB47-C7CFB60AFBF2}"/>
              </a:ext>
            </a:extLst>
          </p:cNvPr>
          <p:cNvSpPr txBox="1"/>
          <p:nvPr/>
        </p:nvSpPr>
        <p:spPr>
          <a:xfrm>
            <a:off x="5613621" y="1478215"/>
            <a:ext cx="5406887" cy="1079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r>
              <a:rPr kumimoji="1" lang="ja-JP" altLang="en-US" sz="2800" dirty="0"/>
              <a:t>文字列を入力し、それをそのまま表示するプログラム</a:t>
            </a:r>
          </a:p>
        </p:txBody>
      </p:sp>
    </p:spTree>
    <p:extLst>
      <p:ext uri="{BB962C8B-B14F-4D97-AF65-F5344CB8AC3E}">
        <p14:creationId xmlns:p14="http://schemas.microsoft.com/office/powerpoint/2010/main" val="22194783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269E8-3ABF-4227-9FA1-77C42A4C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char</a:t>
            </a:r>
            <a:r>
              <a:rPr kumimoji="1" lang="ja-JP" altLang="en-US" dirty="0"/>
              <a:t>型の配列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6589DEA-D58B-4E12-9C02-129240935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38"/>
          <a:stretch/>
        </p:blipFill>
        <p:spPr>
          <a:xfrm>
            <a:off x="838200" y="1690688"/>
            <a:ext cx="6255735" cy="372013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E22DCB0-324D-4BB9-872F-A5CC2425BCC8}"/>
              </a:ext>
            </a:extLst>
          </p:cNvPr>
          <p:cNvSpPr/>
          <p:nvPr/>
        </p:nvSpPr>
        <p:spPr>
          <a:xfrm>
            <a:off x="1423283" y="3912042"/>
            <a:ext cx="2560319" cy="60429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ED2691-8DF9-470E-B9D7-05C8521584D9}"/>
              </a:ext>
            </a:extLst>
          </p:cNvPr>
          <p:cNvSpPr/>
          <p:nvPr/>
        </p:nvSpPr>
        <p:spPr>
          <a:xfrm>
            <a:off x="4247322" y="4652837"/>
            <a:ext cx="475754" cy="60429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2551DEF-DBB9-4F10-95EF-766DE3776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734" y="1936513"/>
            <a:ext cx="4620335" cy="298497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2B4006-3AF2-4355-B2FB-B03689D5CB91}"/>
              </a:ext>
            </a:extLst>
          </p:cNvPr>
          <p:cNvSpPr txBox="1"/>
          <p:nvPr/>
        </p:nvSpPr>
        <p:spPr>
          <a:xfrm>
            <a:off x="6654264" y="5241148"/>
            <a:ext cx="501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※</a:t>
            </a:r>
            <a:r>
              <a:rPr kumimoji="1" lang="ja-JP" altLang="en-US" sz="2400" dirty="0"/>
              <a:t>スペース込みの文字列の入力は</a:t>
            </a:r>
            <a:r>
              <a:rPr kumimoji="1" lang="en-US" altLang="ja-JP" sz="2400" dirty="0"/>
              <a:t>(</a:t>
            </a:r>
            <a:r>
              <a:rPr lang="ja-JP" altLang="en-US" sz="2400" dirty="0"/>
              <a:t>今回の方法では</a:t>
            </a:r>
            <a:r>
              <a:rPr lang="en-US" altLang="ja-JP" sz="2400" dirty="0"/>
              <a:t>)</a:t>
            </a:r>
            <a:r>
              <a:rPr lang="ja-JP" altLang="en-US" sz="2400" dirty="0"/>
              <a:t>できません。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87420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269E8-3ABF-4227-9FA1-77C42A4C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char</a:t>
            </a:r>
            <a:r>
              <a:rPr kumimoji="1" lang="ja-JP" altLang="en-US" dirty="0"/>
              <a:t>型の配列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5369054-C612-4950-9A6D-83B01079E38E}"/>
              </a:ext>
            </a:extLst>
          </p:cNvPr>
          <p:cNvSpPr/>
          <p:nvPr/>
        </p:nvSpPr>
        <p:spPr>
          <a:xfrm>
            <a:off x="1329525" y="2828835"/>
            <a:ext cx="4275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altLang="ja-JP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, &amp;x);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C041AD-7676-4C23-977E-D73BA7DB47A4}"/>
              </a:ext>
            </a:extLst>
          </p:cNvPr>
          <p:cNvSpPr/>
          <p:nvPr/>
        </p:nvSpPr>
        <p:spPr>
          <a:xfrm>
            <a:off x="6207318" y="2828835"/>
            <a:ext cx="4044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altLang="ja-JP" sz="36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74412FCD-16A6-4D67-9BF0-4DDA9643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3600" dirty="0"/>
              <a:t>比較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6E72CC1-F749-4842-A449-BFFD1BCF5592}"/>
              </a:ext>
            </a:extLst>
          </p:cNvPr>
          <p:cNvSpPr/>
          <p:nvPr/>
        </p:nvSpPr>
        <p:spPr>
          <a:xfrm>
            <a:off x="4397070" y="3396995"/>
            <a:ext cx="294199" cy="60429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4281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74412FCD-16A6-4D67-9BF0-4DDA9643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3600" dirty="0"/>
              <a:t>比較</a:t>
            </a:r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35269E8-3ABF-4227-9FA1-77C42A4C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char</a:t>
            </a:r>
            <a:r>
              <a:rPr kumimoji="1" lang="ja-JP" altLang="en-US" dirty="0"/>
              <a:t>型の配列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5369054-C612-4950-9A6D-83B01079E38E}"/>
              </a:ext>
            </a:extLst>
          </p:cNvPr>
          <p:cNvSpPr/>
          <p:nvPr/>
        </p:nvSpPr>
        <p:spPr>
          <a:xfrm>
            <a:off x="1385184" y="2828835"/>
            <a:ext cx="4275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C041AD-7676-4C23-977E-D73BA7DB47A4}"/>
              </a:ext>
            </a:extLst>
          </p:cNvPr>
          <p:cNvSpPr/>
          <p:nvPr/>
        </p:nvSpPr>
        <p:spPr>
          <a:xfrm>
            <a:off x="6207318" y="2828835"/>
            <a:ext cx="4275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36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altLang="ja-JP" sz="36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</p:txBody>
      </p:sp>
    </p:spTree>
    <p:extLst>
      <p:ext uri="{BB962C8B-B14F-4D97-AF65-F5344CB8AC3E}">
        <p14:creationId xmlns:p14="http://schemas.microsoft.com/office/powerpoint/2010/main" val="9097382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E0093-F2D2-4652-B1A3-4B84F0CF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41DD9C-7993-45A7-A6EB-715FC936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/>
              <a:t>文字列は文字型の配列を使って表現できる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2000" dirty="0"/>
              <a:t>(</a:t>
            </a:r>
            <a:r>
              <a:rPr lang="ja-JP" altLang="en-US" sz="2000" dirty="0"/>
              <a:t>文字型の配列以外で表現する方法もありますが、これについては結構後に学びます</a:t>
            </a:r>
            <a:r>
              <a:rPr lang="en-US" altLang="ja-JP" sz="2000" dirty="0"/>
              <a:t>)</a:t>
            </a:r>
            <a:endParaRPr kumimoji="1" lang="en-US" altLang="ja-JP" sz="3200" dirty="0"/>
          </a:p>
          <a:p>
            <a:r>
              <a:rPr kumimoji="1" lang="ja-JP" altLang="en-US" sz="3200" dirty="0"/>
              <a:t>文字列の終わりには</a:t>
            </a:r>
            <a:r>
              <a:rPr lang="it-IT" altLang="ja-JP" sz="32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kumimoji="1" lang="ja-JP" altLang="en-US" sz="3200" dirty="0"/>
              <a:t>が付く</a:t>
            </a:r>
            <a:endParaRPr kumimoji="1" lang="en-US" altLang="ja-JP" sz="3200" dirty="0"/>
          </a:p>
          <a:p>
            <a:r>
              <a:rPr kumimoji="1" lang="ja-JP" altLang="en-US" sz="3200" dirty="0"/>
              <a:t>文字列を入力させるとき、配列の要素数は多めに取っておく</a:t>
            </a:r>
            <a:endParaRPr kumimoji="1" lang="en-US" altLang="ja-JP" sz="3200" dirty="0"/>
          </a:p>
          <a:p>
            <a:r>
              <a:rPr lang="en-US" altLang="ja-JP" sz="3200" dirty="0" err="1"/>
              <a:t>scanf</a:t>
            </a:r>
            <a:r>
              <a:rPr lang="ja-JP" altLang="en-US" sz="3200" dirty="0"/>
              <a:t>では</a:t>
            </a:r>
            <a:r>
              <a:rPr lang="en-US" altLang="ja-JP" sz="3200" dirty="0"/>
              <a:t>%s</a:t>
            </a:r>
            <a:r>
              <a:rPr lang="ja-JP" altLang="en-US" sz="3200" dirty="0"/>
              <a:t>で受け取る。</a:t>
            </a:r>
            <a:r>
              <a:rPr lang="en-US" altLang="ja-JP" sz="3200" dirty="0"/>
              <a:t>&amp;</a:t>
            </a:r>
            <a:r>
              <a:rPr lang="ja-JP" altLang="en-US" sz="3200" dirty="0"/>
              <a:t>はいらない</a:t>
            </a:r>
            <a:endParaRPr kumimoji="1" lang="en-US" altLang="ja-JP" sz="3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14807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91D83-6AA1-4DC2-880E-07C21BAC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これで</a:t>
            </a:r>
            <a:r>
              <a:rPr lang="en-US" altLang="ja-JP" dirty="0"/>
              <a:t>Practice A</a:t>
            </a:r>
            <a:r>
              <a:rPr lang="ja-JP" altLang="ja-JP" dirty="0"/>
              <a:t>は解ける？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4A9D12-04CF-4244-A7CD-772FCCC6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4000" dirty="0"/>
              <a:t>解けます！やったね！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818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39B1A-A609-4B5C-ABA6-D0EE7E4E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画面に文字を表示する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8AF303-7E5F-45CA-B1DB-804374426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745"/>
            <a:ext cx="10515600" cy="2650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画面上に</a:t>
            </a:r>
            <a:endParaRPr lang="en-US" altLang="ja-JP" sz="4000" dirty="0"/>
          </a:p>
          <a:p>
            <a:pPr marL="457200" lvl="1" indent="0">
              <a:buNone/>
            </a:pPr>
            <a:r>
              <a:rPr lang="en-US" altLang="ja-JP" sz="3600" dirty="0"/>
              <a:t>Hello, World!</a:t>
            </a:r>
          </a:p>
          <a:p>
            <a:pPr marL="457200" lvl="1" indent="0">
              <a:buNone/>
            </a:pPr>
            <a:r>
              <a:rPr kumimoji="1" lang="en-US" altLang="ja-JP" sz="3600" dirty="0"/>
              <a:t>Good Bye, World</a:t>
            </a:r>
            <a:r>
              <a:rPr lang="en-US" altLang="ja-JP" sz="3600" dirty="0"/>
              <a:t>.</a:t>
            </a:r>
          </a:p>
          <a:p>
            <a:pPr marL="0" indent="0">
              <a:buNone/>
            </a:pPr>
            <a:r>
              <a:rPr kumimoji="1" lang="ja-JP" altLang="en-US" sz="4000" dirty="0"/>
              <a:t>と表示するプログラムを書いてみよう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7804544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76CE57-5145-404C-9C20-D393F6AA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問題を解くために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D3881-CAF4-401F-9422-56F6A5C3D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200" b="1" dirty="0"/>
              <a:t>整数同士</a:t>
            </a:r>
            <a:r>
              <a:rPr lang="ja-JP" altLang="en-US" sz="3200" dirty="0"/>
              <a:t>の</a:t>
            </a:r>
            <a:r>
              <a:rPr kumimoji="1" lang="ja-JP" altLang="en-US" sz="3200" dirty="0"/>
              <a:t>割り算</a:t>
            </a:r>
            <a:r>
              <a:rPr lang="ja-JP" altLang="en-US" sz="3200" dirty="0"/>
              <a:t>は</a:t>
            </a:r>
            <a:r>
              <a:rPr lang="ja-JP" altLang="en-US" sz="3200" b="1" u="sng" dirty="0"/>
              <a:t>切り捨て</a:t>
            </a:r>
            <a:endParaRPr lang="en-US" altLang="ja-JP" sz="3200" b="1" u="sng" dirty="0"/>
          </a:p>
          <a:p>
            <a:r>
              <a:rPr kumimoji="1" lang="ja-JP" altLang="en-US" sz="3200" dirty="0"/>
              <a:t>余りの計算</a:t>
            </a:r>
            <a:r>
              <a:rPr kumimoji="1" lang="en-US" altLang="ja-JP" sz="3200" dirty="0"/>
              <a:t>A % B</a:t>
            </a:r>
            <a:r>
              <a:rPr kumimoji="1" lang="ja-JP" altLang="en-US" sz="3200" dirty="0"/>
              <a:t>に関して、以下の視点を持っておく。</a:t>
            </a:r>
            <a:endParaRPr kumimoji="1" lang="en-US" altLang="ja-JP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2800" b="1" u="sng" dirty="0"/>
              <a:t>周期性</a:t>
            </a:r>
            <a:endParaRPr kumimoji="1" lang="en-US" altLang="ja-JP" sz="2800" b="1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sz="2800" b="1" u="sng" dirty="0"/>
              <a:t>A</a:t>
            </a:r>
            <a:r>
              <a:rPr kumimoji="1" lang="ja-JP" altLang="en-US" sz="2800" b="1" u="sng" dirty="0"/>
              <a:t>からできるだけ</a:t>
            </a:r>
            <a:r>
              <a:rPr kumimoji="1" lang="en-US" altLang="ja-JP" sz="2800" b="1" u="sng" dirty="0"/>
              <a:t>B</a:t>
            </a:r>
            <a:r>
              <a:rPr kumimoji="1" lang="ja-JP" altLang="en-US" sz="2800" b="1" u="sng" dirty="0"/>
              <a:t>の塊を取り除いた残り</a:t>
            </a:r>
            <a:endParaRPr kumimoji="1" lang="en-US" altLang="ja-JP" sz="2800" b="1" u="sng" dirty="0"/>
          </a:p>
          <a:p>
            <a:pPr marL="4572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004729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50369-9C85-4D80-9902-08A9F529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D46909-A8D4-44A7-B1F7-699991105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入出力</a:t>
            </a:r>
            <a:r>
              <a:rPr kumimoji="1" lang="en-US" altLang="ja-JP" dirty="0"/>
              <a:t>]</a:t>
            </a:r>
          </a:p>
          <a:p>
            <a:r>
              <a:rPr kumimoji="1" lang="en-US" altLang="ja-JP" dirty="0" err="1"/>
              <a:t>Practice_A</a:t>
            </a:r>
            <a:endParaRPr kumimoji="1" lang="en-US" altLang="ja-JP" dirty="0"/>
          </a:p>
          <a:p>
            <a:r>
              <a:rPr kumimoji="1" lang="en-US" altLang="ja-JP" dirty="0"/>
              <a:t>ABC068_A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4A0A8-5B3D-4BA0-B6BD-C5AFDD7308B8}"/>
              </a:ext>
            </a:extLst>
          </p:cNvPr>
          <p:cNvSpPr/>
          <p:nvPr/>
        </p:nvSpPr>
        <p:spPr>
          <a:xfrm>
            <a:off x="6096000" y="1690688"/>
            <a:ext cx="566133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[</a:t>
            </a:r>
            <a:r>
              <a:rPr lang="ja-JP" altLang="en-US" sz="2800" dirty="0"/>
              <a:t>計算</a:t>
            </a:r>
            <a:r>
              <a:rPr lang="en-US" altLang="ja-JP" sz="2800" dirty="0"/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ABC001_A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ABC039_A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ABC005_A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ABC043_A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ABC026_A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ABC076_A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ABC055_A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ABC057_A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ABC087_A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231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2EB8E7-00DC-4E9D-9038-BAB065B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画面に文字を表示する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2DDD6EB-A7B6-4D87-8F63-08F717DB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936"/>
            <a:ext cx="10531660" cy="480449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DD0B94-FC3F-4F16-AC29-201C6A0E4F9A}"/>
              </a:ext>
            </a:extLst>
          </p:cNvPr>
          <p:cNvSpPr txBox="1"/>
          <p:nvPr/>
        </p:nvSpPr>
        <p:spPr>
          <a:xfrm>
            <a:off x="7021003" y="1478215"/>
            <a:ext cx="4110824" cy="194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r>
              <a:rPr lang="ja-JP" altLang="en-US" sz="2800" dirty="0"/>
              <a:t>画面上に</a:t>
            </a:r>
          </a:p>
          <a:p>
            <a:pPr lvl="1"/>
            <a:r>
              <a:rPr lang="en-US" altLang="ja-JP" sz="2800" dirty="0"/>
              <a:t>Hello, World!</a:t>
            </a:r>
          </a:p>
          <a:p>
            <a:pPr lvl="1"/>
            <a:r>
              <a:rPr lang="en-US" altLang="ja-JP" sz="2800" dirty="0"/>
              <a:t>Good Bye, World.</a:t>
            </a:r>
          </a:p>
          <a:p>
            <a:r>
              <a:rPr lang="ja-JP" altLang="en-US" sz="2800" dirty="0"/>
              <a:t>と表示するプログラム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863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2147</Words>
  <Application>Microsoft Office PowerPoint</Application>
  <PresentationFormat>ワイド画面</PresentationFormat>
  <Paragraphs>434</Paragraphs>
  <Slides>81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81</vt:i4>
      </vt:variant>
    </vt:vector>
  </HeadingPairs>
  <TitlesOfParts>
    <vt:vector size="88" baseType="lpstr">
      <vt:lpstr>ＭＳ Ｐゴシック</vt:lpstr>
      <vt:lpstr>游ゴシック</vt:lpstr>
      <vt:lpstr>游ゴシック Light</vt:lpstr>
      <vt:lpstr>Arial</vt:lpstr>
      <vt:lpstr>Consolas</vt:lpstr>
      <vt:lpstr>Wingdings</vt:lpstr>
      <vt:lpstr>Office テーマ</vt:lpstr>
      <vt:lpstr>入門講習会</vt:lpstr>
      <vt:lpstr>目標(前期)</vt:lpstr>
      <vt:lpstr>講習会の流れ</vt:lpstr>
      <vt:lpstr>Practice Aを見てみよう</vt:lpstr>
      <vt:lpstr>PowerPoint プレゼンテーション</vt:lpstr>
      <vt:lpstr>Practice Aを解けるようになるために</vt:lpstr>
      <vt:lpstr>Practice Aを解けるようになるために</vt:lpstr>
      <vt:lpstr>画面に文字を表示する</vt:lpstr>
      <vt:lpstr>画面に文字を表示する</vt:lpstr>
      <vt:lpstr>コンパイル</vt:lpstr>
      <vt:lpstr>画面に文字を表示する</vt:lpstr>
      <vt:lpstr>画面に文字を表示する</vt:lpstr>
      <vt:lpstr>画面に文字を表示する</vt:lpstr>
      <vt:lpstr>画面に文字を表示する</vt:lpstr>
      <vt:lpstr>画面に文字を表示する</vt:lpstr>
      <vt:lpstr>画面に文字を表示する</vt:lpstr>
      <vt:lpstr>まとめ</vt:lpstr>
      <vt:lpstr>数値や文字を表示する</vt:lpstr>
      <vt:lpstr>数値や文字を表示する</vt:lpstr>
      <vt:lpstr>数値や文字を表示する</vt:lpstr>
      <vt:lpstr>数値や文字を表示する</vt:lpstr>
      <vt:lpstr>数値や文字を表示する</vt:lpstr>
      <vt:lpstr>数値や文字を表示する</vt:lpstr>
      <vt:lpstr>数値や文字を表示する</vt:lpstr>
      <vt:lpstr>まとめ</vt:lpstr>
      <vt:lpstr>変数の宣言と代入</vt:lpstr>
      <vt:lpstr>変数の宣言と代入</vt:lpstr>
      <vt:lpstr>変数の宣言と代入</vt:lpstr>
      <vt:lpstr>変数の宣言と代入</vt:lpstr>
      <vt:lpstr>変数の宣言と代入</vt:lpstr>
      <vt:lpstr>変数の宣言と代入</vt:lpstr>
      <vt:lpstr>変数の宣言と代入</vt:lpstr>
      <vt:lpstr>ブロック is 何</vt:lpstr>
      <vt:lpstr>変数の宣言と代入</vt:lpstr>
      <vt:lpstr>変数の宣言と代入</vt:lpstr>
      <vt:lpstr>変数の宣言と代入</vt:lpstr>
      <vt:lpstr>変数の初期化</vt:lpstr>
      <vt:lpstr>変数の初期化</vt:lpstr>
      <vt:lpstr>変数の初期化</vt:lpstr>
      <vt:lpstr>まとめ</vt:lpstr>
      <vt:lpstr>演算</vt:lpstr>
      <vt:lpstr>演算</vt:lpstr>
      <vt:lpstr>演算</vt:lpstr>
      <vt:lpstr>演算</vt:lpstr>
      <vt:lpstr>演算</vt:lpstr>
      <vt:lpstr>演算</vt:lpstr>
      <vt:lpstr>演算</vt:lpstr>
      <vt:lpstr>まとめ</vt:lpstr>
      <vt:lpstr>キーボードから入力</vt:lpstr>
      <vt:lpstr>キーボードから入力</vt:lpstr>
      <vt:lpstr>キーボードから入力</vt:lpstr>
      <vt:lpstr>キーボードから入力</vt:lpstr>
      <vt:lpstr>キーボードから入力</vt:lpstr>
      <vt:lpstr>キーボードから入力</vt:lpstr>
      <vt:lpstr>まとめ</vt:lpstr>
      <vt:lpstr>Practice Aを解けるようになるために(再掲)</vt:lpstr>
      <vt:lpstr>これでPractice Aは解ける？</vt:lpstr>
      <vt:lpstr>これでPractice Aは解ける？</vt:lpstr>
      <vt:lpstr>配列</vt:lpstr>
      <vt:lpstr>配列</vt:lpstr>
      <vt:lpstr>配列</vt:lpstr>
      <vt:lpstr>配列</vt:lpstr>
      <vt:lpstr>配列</vt:lpstr>
      <vt:lpstr>配列</vt:lpstr>
      <vt:lpstr>配列</vt:lpstr>
      <vt:lpstr>配列</vt:lpstr>
      <vt:lpstr>まとめ</vt:lpstr>
      <vt:lpstr>char型の配列</vt:lpstr>
      <vt:lpstr>char型の配列</vt:lpstr>
      <vt:lpstr>char型の配列</vt:lpstr>
      <vt:lpstr>char型の配列</vt:lpstr>
      <vt:lpstr>char型の配列</vt:lpstr>
      <vt:lpstr>char型の配列</vt:lpstr>
      <vt:lpstr>char型の配列</vt:lpstr>
      <vt:lpstr>char型の配列</vt:lpstr>
      <vt:lpstr>char型の配列</vt:lpstr>
      <vt:lpstr>char型の配列</vt:lpstr>
      <vt:lpstr>まとめ</vt:lpstr>
      <vt:lpstr>これでPractice Aは解ける？</vt:lpstr>
      <vt:lpstr>問題を解くために…</vt:lpstr>
      <vt:lpstr>問題演習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入門講習会</dc:title>
  <dc:creator>r.yamamoto.032</dc:creator>
  <cp:lastModifiedBy>r.yamamoto.032</cp:lastModifiedBy>
  <cp:revision>224</cp:revision>
  <dcterms:created xsi:type="dcterms:W3CDTF">2018-04-16T06:53:16Z</dcterms:created>
  <dcterms:modified xsi:type="dcterms:W3CDTF">2018-05-07T23:40:16Z</dcterms:modified>
</cp:coreProperties>
</file>