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82" r:id="rId4"/>
    <p:sldId id="262" r:id="rId5"/>
    <p:sldId id="258" r:id="rId6"/>
    <p:sldId id="264" r:id="rId7"/>
    <p:sldId id="259" r:id="rId8"/>
    <p:sldId id="260" r:id="rId9"/>
    <p:sldId id="261" r:id="rId10"/>
    <p:sldId id="263" r:id="rId11"/>
    <p:sldId id="265" r:id="rId12"/>
    <p:sldId id="349" r:id="rId13"/>
    <p:sldId id="351" r:id="rId14"/>
    <p:sldId id="353" r:id="rId15"/>
    <p:sldId id="354" r:id="rId16"/>
    <p:sldId id="355" r:id="rId17"/>
    <p:sldId id="352" r:id="rId18"/>
    <p:sldId id="356" r:id="rId19"/>
    <p:sldId id="381" r:id="rId20"/>
    <p:sldId id="266" r:id="rId21"/>
    <p:sldId id="357" r:id="rId22"/>
    <p:sldId id="358" r:id="rId23"/>
    <p:sldId id="359" r:id="rId24"/>
    <p:sldId id="360" r:id="rId25"/>
    <p:sldId id="361" r:id="rId26"/>
    <p:sldId id="363" r:id="rId27"/>
    <p:sldId id="362" r:id="rId28"/>
    <p:sldId id="380" r:id="rId29"/>
    <p:sldId id="364" r:id="rId30"/>
    <p:sldId id="365" r:id="rId31"/>
    <p:sldId id="366" r:id="rId32"/>
    <p:sldId id="367" r:id="rId33"/>
    <p:sldId id="368" r:id="rId34"/>
    <p:sldId id="369" r:id="rId35"/>
    <p:sldId id="370" r:id="rId36"/>
    <p:sldId id="372" r:id="rId37"/>
    <p:sldId id="371" r:id="rId38"/>
    <p:sldId id="379" r:id="rId39"/>
    <p:sldId id="373" r:id="rId40"/>
    <p:sldId id="374" r:id="rId41"/>
    <p:sldId id="375" r:id="rId42"/>
    <p:sldId id="376" r:id="rId43"/>
    <p:sldId id="377" r:id="rId44"/>
    <p:sldId id="378" r:id="rId45"/>
    <p:sldId id="383" r:id="rId46"/>
    <p:sldId id="427" r:id="rId47"/>
    <p:sldId id="428" r:id="rId48"/>
    <p:sldId id="429" r:id="rId49"/>
    <p:sldId id="385" r:id="rId50"/>
    <p:sldId id="386" r:id="rId51"/>
    <p:sldId id="387" r:id="rId52"/>
    <p:sldId id="388" r:id="rId53"/>
    <p:sldId id="389" r:id="rId54"/>
    <p:sldId id="390" r:id="rId55"/>
    <p:sldId id="391" r:id="rId56"/>
    <p:sldId id="393" r:id="rId57"/>
    <p:sldId id="394" r:id="rId58"/>
    <p:sldId id="392" r:id="rId59"/>
    <p:sldId id="395" r:id="rId60"/>
    <p:sldId id="396" r:id="rId61"/>
    <p:sldId id="397" r:id="rId62"/>
    <p:sldId id="398" r:id="rId63"/>
    <p:sldId id="399" r:id="rId64"/>
    <p:sldId id="400" r:id="rId65"/>
    <p:sldId id="401" r:id="rId66"/>
    <p:sldId id="402" r:id="rId67"/>
    <p:sldId id="403" r:id="rId68"/>
    <p:sldId id="404" r:id="rId69"/>
    <p:sldId id="405" r:id="rId70"/>
    <p:sldId id="406" r:id="rId71"/>
    <p:sldId id="407" r:id="rId72"/>
    <p:sldId id="408" r:id="rId73"/>
    <p:sldId id="409" r:id="rId74"/>
    <p:sldId id="410" r:id="rId75"/>
    <p:sldId id="411" r:id="rId76"/>
    <p:sldId id="412" r:id="rId77"/>
    <p:sldId id="413" r:id="rId78"/>
    <p:sldId id="414" r:id="rId79"/>
    <p:sldId id="415" r:id="rId80"/>
    <p:sldId id="416" r:id="rId81"/>
    <p:sldId id="417" r:id="rId82"/>
    <p:sldId id="420" r:id="rId83"/>
    <p:sldId id="418" r:id="rId84"/>
    <p:sldId id="424" r:id="rId85"/>
    <p:sldId id="422" r:id="rId86"/>
    <p:sldId id="421" r:id="rId87"/>
    <p:sldId id="426" r:id="rId88"/>
    <p:sldId id="423" r:id="rId8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5" d="100"/>
          <a:sy n="65" d="100"/>
        </p:scale>
        <p:origin x="726"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417040-29B2-4E65-8056-AA9D3013D12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F777DDA-E115-48C6-A382-BD33771E75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57B0BE9-EDE1-4E50-99F7-5A4BF0AEC82B}"/>
              </a:ext>
            </a:extLst>
          </p:cNvPr>
          <p:cNvSpPr>
            <a:spLocks noGrp="1"/>
          </p:cNvSpPr>
          <p:nvPr>
            <p:ph type="dt" sz="half" idx="10"/>
          </p:nvPr>
        </p:nvSpPr>
        <p:spPr/>
        <p:txBody>
          <a:bodyPr/>
          <a:lstStyle/>
          <a:p>
            <a:fld id="{F75BDD6B-D708-414D-8853-CA70E3561120}" type="datetimeFigureOut">
              <a:rPr kumimoji="1" lang="ja-JP" altLang="en-US" smtClean="0"/>
              <a:t>2018/7/17</a:t>
            </a:fld>
            <a:endParaRPr kumimoji="1" lang="ja-JP" altLang="en-US"/>
          </a:p>
        </p:txBody>
      </p:sp>
      <p:sp>
        <p:nvSpPr>
          <p:cNvPr id="5" name="フッター プレースホルダー 4">
            <a:extLst>
              <a:ext uri="{FF2B5EF4-FFF2-40B4-BE49-F238E27FC236}">
                <a16:creationId xmlns:a16="http://schemas.microsoft.com/office/drawing/2014/main" id="{418BDF63-55F0-4A3E-B087-9B487AC98D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6E4D20-2170-4995-8A8F-6DA5D27CF5A3}"/>
              </a:ext>
            </a:extLst>
          </p:cNvPr>
          <p:cNvSpPr>
            <a:spLocks noGrp="1"/>
          </p:cNvSpPr>
          <p:nvPr>
            <p:ph type="sldNum" sz="quarter" idx="12"/>
          </p:nvPr>
        </p:nvSpPr>
        <p:spPr/>
        <p:txBody>
          <a:bodyPr/>
          <a:lstStyle/>
          <a:p>
            <a:fld id="{AE923D45-6150-4217-AFD7-99CB23F25B8F}" type="slidenum">
              <a:rPr kumimoji="1" lang="ja-JP" altLang="en-US" smtClean="0"/>
              <a:t>‹#›</a:t>
            </a:fld>
            <a:endParaRPr kumimoji="1" lang="ja-JP" altLang="en-US"/>
          </a:p>
        </p:txBody>
      </p:sp>
    </p:spTree>
    <p:extLst>
      <p:ext uri="{BB962C8B-B14F-4D97-AF65-F5344CB8AC3E}">
        <p14:creationId xmlns:p14="http://schemas.microsoft.com/office/powerpoint/2010/main" val="4291513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92898F-2F6F-4990-A248-BA2DBD6BC7C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DE0F8C-46A6-41B6-959F-A6B0798FFD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ABF40C-A5D1-4274-B163-F73DB86BC9ED}"/>
              </a:ext>
            </a:extLst>
          </p:cNvPr>
          <p:cNvSpPr>
            <a:spLocks noGrp="1"/>
          </p:cNvSpPr>
          <p:nvPr>
            <p:ph type="dt" sz="half" idx="10"/>
          </p:nvPr>
        </p:nvSpPr>
        <p:spPr/>
        <p:txBody>
          <a:bodyPr/>
          <a:lstStyle/>
          <a:p>
            <a:fld id="{F75BDD6B-D708-414D-8853-CA70E3561120}" type="datetimeFigureOut">
              <a:rPr kumimoji="1" lang="ja-JP" altLang="en-US" smtClean="0"/>
              <a:t>2018/7/17</a:t>
            </a:fld>
            <a:endParaRPr kumimoji="1" lang="ja-JP" altLang="en-US"/>
          </a:p>
        </p:txBody>
      </p:sp>
      <p:sp>
        <p:nvSpPr>
          <p:cNvPr id="5" name="フッター プレースホルダー 4">
            <a:extLst>
              <a:ext uri="{FF2B5EF4-FFF2-40B4-BE49-F238E27FC236}">
                <a16:creationId xmlns:a16="http://schemas.microsoft.com/office/drawing/2014/main" id="{E563D052-3C85-416E-A54C-D84A6955A69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035C8E-3139-4768-A648-FCE6AC6B3075}"/>
              </a:ext>
            </a:extLst>
          </p:cNvPr>
          <p:cNvSpPr>
            <a:spLocks noGrp="1"/>
          </p:cNvSpPr>
          <p:nvPr>
            <p:ph type="sldNum" sz="quarter" idx="12"/>
          </p:nvPr>
        </p:nvSpPr>
        <p:spPr/>
        <p:txBody>
          <a:bodyPr/>
          <a:lstStyle/>
          <a:p>
            <a:fld id="{AE923D45-6150-4217-AFD7-99CB23F25B8F}" type="slidenum">
              <a:rPr kumimoji="1" lang="ja-JP" altLang="en-US" smtClean="0"/>
              <a:t>‹#›</a:t>
            </a:fld>
            <a:endParaRPr kumimoji="1" lang="ja-JP" altLang="en-US"/>
          </a:p>
        </p:txBody>
      </p:sp>
    </p:spTree>
    <p:extLst>
      <p:ext uri="{BB962C8B-B14F-4D97-AF65-F5344CB8AC3E}">
        <p14:creationId xmlns:p14="http://schemas.microsoft.com/office/powerpoint/2010/main" val="3898031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57FAA71-EF45-424E-8C6F-5C099E81FAD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37D80FA-93D4-4BC8-B94B-A1507315954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4BC6A76-BB6F-4EF8-8683-4BA54B5CD8F3}"/>
              </a:ext>
            </a:extLst>
          </p:cNvPr>
          <p:cNvSpPr>
            <a:spLocks noGrp="1"/>
          </p:cNvSpPr>
          <p:nvPr>
            <p:ph type="dt" sz="half" idx="10"/>
          </p:nvPr>
        </p:nvSpPr>
        <p:spPr/>
        <p:txBody>
          <a:bodyPr/>
          <a:lstStyle/>
          <a:p>
            <a:fld id="{F75BDD6B-D708-414D-8853-CA70E3561120}" type="datetimeFigureOut">
              <a:rPr kumimoji="1" lang="ja-JP" altLang="en-US" smtClean="0"/>
              <a:t>2018/7/17</a:t>
            </a:fld>
            <a:endParaRPr kumimoji="1" lang="ja-JP" altLang="en-US"/>
          </a:p>
        </p:txBody>
      </p:sp>
      <p:sp>
        <p:nvSpPr>
          <p:cNvPr id="5" name="フッター プレースホルダー 4">
            <a:extLst>
              <a:ext uri="{FF2B5EF4-FFF2-40B4-BE49-F238E27FC236}">
                <a16:creationId xmlns:a16="http://schemas.microsoft.com/office/drawing/2014/main" id="{46F4B138-868A-4129-B983-844646ED6A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1240CA-D2C1-496B-B107-C5E4E29C97F5}"/>
              </a:ext>
            </a:extLst>
          </p:cNvPr>
          <p:cNvSpPr>
            <a:spLocks noGrp="1"/>
          </p:cNvSpPr>
          <p:nvPr>
            <p:ph type="sldNum" sz="quarter" idx="12"/>
          </p:nvPr>
        </p:nvSpPr>
        <p:spPr/>
        <p:txBody>
          <a:bodyPr/>
          <a:lstStyle/>
          <a:p>
            <a:fld id="{AE923D45-6150-4217-AFD7-99CB23F25B8F}" type="slidenum">
              <a:rPr kumimoji="1" lang="ja-JP" altLang="en-US" smtClean="0"/>
              <a:t>‹#›</a:t>
            </a:fld>
            <a:endParaRPr kumimoji="1" lang="ja-JP" altLang="en-US"/>
          </a:p>
        </p:txBody>
      </p:sp>
    </p:spTree>
    <p:extLst>
      <p:ext uri="{BB962C8B-B14F-4D97-AF65-F5344CB8AC3E}">
        <p14:creationId xmlns:p14="http://schemas.microsoft.com/office/powerpoint/2010/main" val="432131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FF03AF-CDA0-4936-80A6-73C1EC8ED6E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E34363E-4EDE-41CA-BBEE-629164D9A2C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5D3FF1-ABFE-4452-ACA7-F7CE53295299}"/>
              </a:ext>
            </a:extLst>
          </p:cNvPr>
          <p:cNvSpPr>
            <a:spLocks noGrp="1"/>
          </p:cNvSpPr>
          <p:nvPr>
            <p:ph type="dt" sz="half" idx="10"/>
          </p:nvPr>
        </p:nvSpPr>
        <p:spPr/>
        <p:txBody>
          <a:bodyPr/>
          <a:lstStyle/>
          <a:p>
            <a:fld id="{F75BDD6B-D708-414D-8853-CA70E3561120}" type="datetimeFigureOut">
              <a:rPr kumimoji="1" lang="ja-JP" altLang="en-US" smtClean="0"/>
              <a:t>2018/7/17</a:t>
            </a:fld>
            <a:endParaRPr kumimoji="1" lang="ja-JP" altLang="en-US"/>
          </a:p>
        </p:txBody>
      </p:sp>
      <p:sp>
        <p:nvSpPr>
          <p:cNvPr id="5" name="フッター プレースホルダー 4">
            <a:extLst>
              <a:ext uri="{FF2B5EF4-FFF2-40B4-BE49-F238E27FC236}">
                <a16:creationId xmlns:a16="http://schemas.microsoft.com/office/drawing/2014/main" id="{3D0B81B3-52F8-4801-9D23-99F16D0FBC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59ECE6-A0A8-4702-8CCF-AFC8063F79F1}"/>
              </a:ext>
            </a:extLst>
          </p:cNvPr>
          <p:cNvSpPr>
            <a:spLocks noGrp="1"/>
          </p:cNvSpPr>
          <p:nvPr>
            <p:ph type="sldNum" sz="quarter" idx="12"/>
          </p:nvPr>
        </p:nvSpPr>
        <p:spPr/>
        <p:txBody>
          <a:bodyPr/>
          <a:lstStyle/>
          <a:p>
            <a:fld id="{AE923D45-6150-4217-AFD7-99CB23F25B8F}" type="slidenum">
              <a:rPr kumimoji="1" lang="ja-JP" altLang="en-US" smtClean="0"/>
              <a:t>‹#›</a:t>
            </a:fld>
            <a:endParaRPr kumimoji="1" lang="ja-JP" altLang="en-US"/>
          </a:p>
        </p:txBody>
      </p:sp>
    </p:spTree>
    <p:extLst>
      <p:ext uri="{BB962C8B-B14F-4D97-AF65-F5344CB8AC3E}">
        <p14:creationId xmlns:p14="http://schemas.microsoft.com/office/powerpoint/2010/main" val="1955255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65A31-8CEE-4A80-BC7B-A6D039D0743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837BB9-4F51-4500-9865-7ACCB4663A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9B8E31F-83C4-4B59-B989-E376FE5A298C}"/>
              </a:ext>
            </a:extLst>
          </p:cNvPr>
          <p:cNvSpPr>
            <a:spLocks noGrp="1"/>
          </p:cNvSpPr>
          <p:nvPr>
            <p:ph type="dt" sz="half" idx="10"/>
          </p:nvPr>
        </p:nvSpPr>
        <p:spPr/>
        <p:txBody>
          <a:bodyPr/>
          <a:lstStyle/>
          <a:p>
            <a:fld id="{F75BDD6B-D708-414D-8853-CA70E3561120}" type="datetimeFigureOut">
              <a:rPr kumimoji="1" lang="ja-JP" altLang="en-US" smtClean="0"/>
              <a:t>2018/7/17</a:t>
            </a:fld>
            <a:endParaRPr kumimoji="1" lang="ja-JP" altLang="en-US"/>
          </a:p>
        </p:txBody>
      </p:sp>
      <p:sp>
        <p:nvSpPr>
          <p:cNvPr id="5" name="フッター プレースホルダー 4">
            <a:extLst>
              <a:ext uri="{FF2B5EF4-FFF2-40B4-BE49-F238E27FC236}">
                <a16:creationId xmlns:a16="http://schemas.microsoft.com/office/drawing/2014/main" id="{BB16E9CF-6FD7-4D66-9712-3CA7D7B387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9F23CC-48C0-4F57-B499-3DDABE30E7C0}"/>
              </a:ext>
            </a:extLst>
          </p:cNvPr>
          <p:cNvSpPr>
            <a:spLocks noGrp="1"/>
          </p:cNvSpPr>
          <p:nvPr>
            <p:ph type="sldNum" sz="quarter" idx="12"/>
          </p:nvPr>
        </p:nvSpPr>
        <p:spPr/>
        <p:txBody>
          <a:bodyPr/>
          <a:lstStyle/>
          <a:p>
            <a:fld id="{AE923D45-6150-4217-AFD7-99CB23F25B8F}" type="slidenum">
              <a:rPr kumimoji="1" lang="ja-JP" altLang="en-US" smtClean="0"/>
              <a:t>‹#›</a:t>
            </a:fld>
            <a:endParaRPr kumimoji="1" lang="ja-JP" altLang="en-US"/>
          </a:p>
        </p:txBody>
      </p:sp>
    </p:spTree>
    <p:extLst>
      <p:ext uri="{BB962C8B-B14F-4D97-AF65-F5344CB8AC3E}">
        <p14:creationId xmlns:p14="http://schemas.microsoft.com/office/powerpoint/2010/main" val="338684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522357-A736-438E-A4F0-300DB8962CA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A602BC9-0663-4DF3-8DA7-8D30CA2AABF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DDEB8BC-19B4-4376-87DA-A8F2A9A4E0D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F67F78E-D85E-44C8-B608-4A5421B835E3}"/>
              </a:ext>
            </a:extLst>
          </p:cNvPr>
          <p:cNvSpPr>
            <a:spLocks noGrp="1"/>
          </p:cNvSpPr>
          <p:nvPr>
            <p:ph type="dt" sz="half" idx="10"/>
          </p:nvPr>
        </p:nvSpPr>
        <p:spPr/>
        <p:txBody>
          <a:bodyPr/>
          <a:lstStyle/>
          <a:p>
            <a:fld id="{F75BDD6B-D708-414D-8853-CA70E3561120}" type="datetimeFigureOut">
              <a:rPr kumimoji="1" lang="ja-JP" altLang="en-US" smtClean="0"/>
              <a:t>2018/7/17</a:t>
            </a:fld>
            <a:endParaRPr kumimoji="1" lang="ja-JP" altLang="en-US"/>
          </a:p>
        </p:txBody>
      </p:sp>
      <p:sp>
        <p:nvSpPr>
          <p:cNvPr id="6" name="フッター プレースホルダー 5">
            <a:extLst>
              <a:ext uri="{FF2B5EF4-FFF2-40B4-BE49-F238E27FC236}">
                <a16:creationId xmlns:a16="http://schemas.microsoft.com/office/drawing/2014/main" id="{0D6974F6-E4AD-4E70-8607-04A0D490261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878356-DB8F-4B4E-8265-D67F0985EFEB}"/>
              </a:ext>
            </a:extLst>
          </p:cNvPr>
          <p:cNvSpPr>
            <a:spLocks noGrp="1"/>
          </p:cNvSpPr>
          <p:nvPr>
            <p:ph type="sldNum" sz="quarter" idx="12"/>
          </p:nvPr>
        </p:nvSpPr>
        <p:spPr/>
        <p:txBody>
          <a:bodyPr/>
          <a:lstStyle/>
          <a:p>
            <a:fld id="{AE923D45-6150-4217-AFD7-99CB23F25B8F}" type="slidenum">
              <a:rPr kumimoji="1" lang="ja-JP" altLang="en-US" smtClean="0"/>
              <a:t>‹#›</a:t>
            </a:fld>
            <a:endParaRPr kumimoji="1" lang="ja-JP" altLang="en-US"/>
          </a:p>
        </p:txBody>
      </p:sp>
    </p:spTree>
    <p:extLst>
      <p:ext uri="{BB962C8B-B14F-4D97-AF65-F5344CB8AC3E}">
        <p14:creationId xmlns:p14="http://schemas.microsoft.com/office/powerpoint/2010/main" val="4224993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7140F9-5DD0-498E-991A-16AB6E3D019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664CBF-7B7C-4AF4-8F09-40C65CACCB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C8BAC17-0942-4EA9-B4BE-BE302437BAD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4E0C0E5-F7AE-469A-8414-44D4F8C59C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0CDCEBD-6FF3-4965-8EA5-FDB11EE8E92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373E91-60C0-40B1-B04C-81C86A079107}"/>
              </a:ext>
            </a:extLst>
          </p:cNvPr>
          <p:cNvSpPr>
            <a:spLocks noGrp="1"/>
          </p:cNvSpPr>
          <p:nvPr>
            <p:ph type="dt" sz="half" idx="10"/>
          </p:nvPr>
        </p:nvSpPr>
        <p:spPr/>
        <p:txBody>
          <a:bodyPr/>
          <a:lstStyle/>
          <a:p>
            <a:fld id="{F75BDD6B-D708-414D-8853-CA70E3561120}" type="datetimeFigureOut">
              <a:rPr kumimoji="1" lang="ja-JP" altLang="en-US" smtClean="0"/>
              <a:t>2018/7/17</a:t>
            </a:fld>
            <a:endParaRPr kumimoji="1" lang="ja-JP" altLang="en-US"/>
          </a:p>
        </p:txBody>
      </p:sp>
      <p:sp>
        <p:nvSpPr>
          <p:cNvPr id="8" name="フッター プレースホルダー 7">
            <a:extLst>
              <a:ext uri="{FF2B5EF4-FFF2-40B4-BE49-F238E27FC236}">
                <a16:creationId xmlns:a16="http://schemas.microsoft.com/office/drawing/2014/main" id="{17B569DB-2A80-44A4-939A-4EAD2815571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8599ACC-D768-4A4B-8F53-5846DE178B54}"/>
              </a:ext>
            </a:extLst>
          </p:cNvPr>
          <p:cNvSpPr>
            <a:spLocks noGrp="1"/>
          </p:cNvSpPr>
          <p:nvPr>
            <p:ph type="sldNum" sz="quarter" idx="12"/>
          </p:nvPr>
        </p:nvSpPr>
        <p:spPr/>
        <p:txBody>
          <a:bodyPr/>
          <a:lstStyle/>
          <a:p>
            <a:fld id="{AE923D45-6150-4217-AFD7-99CB23F25B8F}" type="slidenum">
              <a:rPr kumimoji="1" lang="ja-JP" altLang="en-US" smtClean="0"/>
              <a:t>‹#›</a:t>
            </a:fld>
            <a:endParaRPr kumimoji="1" lang="ja-JP" altLang="en-US"/>
          </a:p>
        </p:txBody>
      </p:sp>
    </p:spTree>
    <p:extLst>
      <p:ext uri="{BB962C8B-B14F-4D97-AF65-F5344CB8AC3E}">
        <p14:creationId xmlns:p14="http://schemas.microsoft.com/office/powerpoint/2010/main" val="2476427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F6699A-52A1-4461-8511-0395DDA80D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BE61246-18A6-4D05-891C-F6D3888CE027}"/>
              </a:ext>
            </a:extLst>
          </p:cNvPr>
          <p:cNvSpPr>
            <a:spLocks noGrp="1"/>
          </p:cNvSpPr>
          <p:nvPr>
            <p:ph type="dt" sz="half" idx="10"/>
          </p:nvPr>
        </p:nvSpPr>
        <p:spPr/>
        <p:txBody>
          <a:bodyPr/>
          <a:lstStyle/>
          <a:p>
            <a:fld id="{F75BDD6B-D708-414D-8853-CA70E3561120}" type="datetimeFigureOut">
              <a:rPr kumimoji="1" lang="ja-JP" altLang="en-US" smtClean="0"/>
              <a:t>2018/7/17</a:t>
            </a:fld>
            <a:endParaRPr kumimoji="1" lang="ja-JP" altLang="en-US"/>
          </a:p>
        </p:txBody>
      </p:sp>
      <p:sp>
        <p:nvSpPr>
          <p:cNvPr id="4" name="フッター プレースホルダー 3">
            <a:extLst>
              <a:ext uri="{FF2B5EF4-FFF2-40B4-BE49-F238E27FC236}">
                <a16:creationId xmlns:a16="http://schemas.microsoft.com/office/drawing/2014/main" id="{315DB1BE-FDE7-4112-978D-B82175A0CCF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DA60B72-2D60-43B6-8FC4-3D8224B49711}"/>
              </a:ext>
            </a:extLst>
          </p:cNvPr>
          <p:cNvSpPr>
            <a:spLocks noGrp="1"/>
          </p:cNvSpPr>
          <p:nvPr>
            <p:ph type="sldNum" sz="quarter" idx="12"/>
          </p:nvPr>
        </p:nvSpPr>
        <p:spPr/>
        <p:txBody>
          <a:bodyPr/>
          <a:lstStyle/>
          <a:p>
            <a:fld id="{AE923D45-6150-4217-AFD7-99CB23F25B8F}" type="slidenum">
              <a:rPr kumimoji="1" lang="ja-JP" altLang="en-US" smtClean="0"/>
              <a:t>‹#›</a:t>
            </a:fld>
            <a:endParaRPr kumimoji="1" lang="ja-JP" altLang="en-US"/>
          </a:p>
        </p:txBody>
      </p:sp>
    </p:spTree>
    <p:extLst>
      <p:ext uri="{BB962C8B-B14F-4D97-AF65-F5344CB8AC3E}">
        <p14:creationId xmlns:p14="http://schemas.microsoft.com/office/powerpoint/2010/main" val="1343569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6E36BEE-CC96-40EC-B13A-2BC0C083D45A}"/>
              </a:ext>
            </a:extLst>
          </p:cNvPr>
          <p:cNvSpPr>
            <a:spLocks noGrp="1"/>
          </p:cNvSpPr>
          <p:nvPr>
            <p:ph type="dt" sz="half" idx="10"/>
          </p:nvPr>
        </p:nvSpPr>
        <p:spPr/>
        <p:txBody>
          <a:bodyPr/>
          <a:lstStyle/>
          <a:p>
            <a:fld id="{F75BDD6B-D708-414D-8853-CA70E3561120}" type="datetimeFigureOut">
              <a:rPr kumimoji="1" lang="ja-JP" altLang="en-US" smtClean="0"/>
              <a:t>2018/7/17</a:t>
            </a:fld>
            <a:endParaRPr kumimoji="1" lang="ja-JP" altLang="en-US"/>
          </a:p>
        </p:txBody>
      </p:sp>
      <p:sp>
        <p:nvSpPr>
          <p:cNvPr id="3" name="フッター プレースホルダー 2">
            <a:extLst>
              <a:ext uri="{FF2B5EF4-FFF2-40B4-BE49-F238E27FC236}">
                <a16:creationId xmlns:a16="http://schemas.microsoft.com/office/drawing/2014/main" id="{364F17F7-C025-497C-9E91-6CB01BD0BF4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4EC1351-8AA9-45C5-82D7-CA73E62827C9}"/>
              </a:ext>
            </a:extLst>
          </p:cNvPr>
          <p:cNvSpPr>
            <a:spLocks noGrp="1"/>
          </p:cNvSpPr>
          <p:nvPr>
            <p:ph type="sldNum" sz="quarter" idx="12"/>
          </p:nvPr>
        </p:nvSpPr>
        <p:spPr/>
        <p:txBody>
          <a:bodyPr/>
          <a:lstStyle/>
          <a:p>
            <a:fld id="{AE923D45-6150-4217-AFD7-99CB23F25B8F}" type="slidenum">
              <a:rPr kumimoji="1" lang="ja-JP" altLang="en-US" smtClean="0"/>
              <a:t>‹#›</a:t>
            </a:fld>
            <a:endParaRPr kumimoji="1" lang="ja-JP" altLang="en-US"/>
          </a:p>
        </p:txBody>
      </p:sp>
    </p:spTree>
    <p:extLst>
      <p:ext uri="{BB962C8B-B14F-4D97-AF65-F5344CB8AC3E}">
        <p14:creationId xmlns:p14="http://schemas.microsoft.com/office/powerpoint/2010/main" val="975451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31425E-DE41-49CA-B1DC-8A02D1CB609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EED220-B298-4329-9A84-59EF032B21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594781B-938E-4B29-B5BB-85644F893F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361D475-235C-433A-A581-FD55E5832659}"/>
              </a:ext>
            </a:extLst>
          </p:cNvPr>
          <p:cNvSpPr>
            <a:spLocks noGrp="1"/>
          </p:cNvSpPr>
          <p:nvPr>
            <p:ph type="dt" sz="half" idx="10"/>
          </p:nvPr>
        </p:nvSpPr>
        <p:spPr/>
        <p:txBody>
          <a:bodyPr/>
          <a:lstStyle/>
          <a:p>
            <a:fld id="{F75BDD6B-D708-414D-8853-CA70E3561120}" type="datetimeFigureOut">
              <a:rPr kumimoji="1" lang="ja-JP" altLang="en-US" smtClean="0"/>
              <a:t>2018/7/17</a:t>
            </a:fld>
            <a:endParaRPr kumimoji="1" lang="ja-JP" altLang="en-US"/>
          </a:p>
        </p:txBody>
      </p:sp>
      <p:sp>
        <p:nvSpPr>
          <p:cNvPr id="6" name="フッター プレースホルダー 5">
            <a:extLst>
              <a:ext uri="{FF2B5EF4-FFF2-40B4-BE49-F238E27FC236}">
                <a16:creationId xmlns:a16="http://schemas.microsoft.com/office/drawing/2014/main" id="{33647078-5C4F-4253-8A06-96F1F530E4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D2BEBE6-F3E7-4CEB-B458-FDA00FEEDE29}"/>
              </a:ext>
            </a:extLst>
          </p:cNvPr>
          <p:cNvSpPr>
            <a:spLocks noGrp="1"/>
          </p:cNvSpPr>
          <p:nvPr>
            <p:ph type="sldNum" sz="quarter" idx="12"/>
          </p:nvPr>
        </p:nvSpPr>
        <p:spPr/>
        <p:txBody>
          <a:bodyPr/>
          <a:lstStyle/>
          <a:p>
            <a:fld id="{AE923D45-6150-4217-AFD7-99CB23F25B8F}" type="slidenum">
              <a:rPr kumimoji="1" lang="ja-JP" altLang="en-US" smtClean="0"/>
              <a:t>‹#›</a:t>
            </a:fld>
            <a:endParaRPr kumimoji="1" lang="ja-JP" altLang="en-US"/>
          </a:p>
        </p:txBody>
      </p:sp>
    </p:spTree>
    <p:extLst>
      <p:ext uri="{BB962C8B-B14F-4D97-AF65-F5344CB8AC3E}">
        <p14:creationId xmlns:p14="http://schemas.microsoft.com/office/powerpoint/2010/main" val="3620028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7EABB4-93D3-4DFE-A3BF-FE836D4918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94B6127-FE77-424E-9761-4915CBEDEF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3E28B22-2E21-4F4E-B5EA-844E07DBC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5030E40-7A22-4106-8827-A073E694B064}"/>
              </a:ext>
            </a:extLst>
          </p:cNvPr>
          <p:cNvSpPr>
            <a:spLocks noGrp="1"/>
          </p:cNvSpPr>
          <p:nvPr>
            <p:ph type="dt" sz="half" idx="10"/>
          </p:nvPr>
        </p:nvSpPr>
        <p:spPr/>
        <p:txBody>
          <a:bodyPr/>
          <a:lstStyle/>
          <a:p>
            <a:fld id="{F75BDD6B-D708-414D-8853-CA70E3561120}" type="datetimeFigureOut">
              <a:rPr kumimoji="1" lang="ja-JP" altLang="en-US" smtClean="0"/>
              <a:t>2018/7/17</a:t>
            </a:fld>
            <a:endParaRPr kumimoji="1" lang="ja-JP" altLang="en-US"/>
          </a:p>
        </p:txBody>
      </p:sp>
      <p:sp>
        <p:nvSpPr>
          <p:cNvPr id="6" name="フッター プレースホルダー 5">
            <a:extLst>
              <a:ext uri="{FF2B5EF4-FFF2-40B4-BE49-F238E27FC236}">
                <a16:creationId xmlns:a16="http://schemas.microsoft.com/office/drawing/2014/main" id="{6080A4B0-0370-4186-9FEC-378AFC1A6B3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E66AE41-8B0C-4119-A3F4-9DA13795FC04}"/>
              </a:ext>
            </a:extLst>
          </p:cNvPr>
          <p:cNvSpPr>
            <a:spLocks noGrp="1"/>
          </p:cNvSpPr>
          <p:nvPr>
            <p:ph type="sldNum" sz="quarter" idx="12"/>
          </p:nvPr>
        </p:nvSpPr>
        <p:spPr/>
        <p:txBody>
          <a:bodyPr/>
          <a:lstStyle/>
          <a:p>
            <a:fld id="{AE923D45-6150-4217-AFD7-99CB23F25B8F}" type="slidenum">
              <a:rPr kumimoji="1" lang="ja-JP" altLang="en-US" smtClean="0"/>
              <a:t>‹#›</a:t>
            </a:fld>
            <a:endParaRPr kumimoji="1" lang="ja-JP" altLang="en-US"/>
          </a:p>
        </p:txBody>
      </p:sp>
    </p:spTree>
    <p:extLst>
      <p:ext uri="{BB962C8B-B14F-4D97-AF65-F5344CB8AC3E}">
        <p14:creationId xmlns:p14="http://schemas.microsoft.com/office/powerpoint/2010/main" val="1816227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1C18732-B00C-4214-A6EC-01DDD45AAA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C792EB-E9CF-4E75-8C0F-3B81B2FB4C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B288BF-8F9B-4F22-A3F8-160C6CB5ED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5BDD6B-D708-414D-8853-CA70E3561120}" type="datetimeFigureOut">
              <a:rPr kumimoji="1" lang="ja-JP" altLang="en-US" smtClean="0"/>
              <a:t>2018/7/17</a:t>
            </a:fld>
            <a:endParaRPr kumimoji="1" lang="ja-JP" altLang="en-US"/>
          </a:p>
        </p:txBody>
      </p:sp>
      <p:sp>
        <p:nvSpPr>
          <p:cNvPr id="5" name="フッター プレースホルダー 4">
            <a:extLst>
              <a:ext uri="{FF2B5EF4-FFF2-40B4-BE49-F238E27FC236}">
                <a16:creationId xmlns:a16="http://schemas.microsoft.com/office/drawing/2014/main" id="{DC768B66-BA5B-4F46-B447-15AD58623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6E2EDBA-25D6-46B1-A610-CB321714A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23D45-6150-4217-AFD7-99CB23F25B8F}" type="slidenum">
              <a:rPr kumimoji="1" lang="ja-JP" altLang="en-US" smtClean="0"/>
              <a:t>‹#›</a:t>
            </a:fld>
            <a:endParaRPr kumimoji="1" lang="ja-JP" altLang="en-US"/>
          </a:p>
        </p:txBody>
      </p:sp>
    </p:spTree>
    <p:extLst>
      <p:ext uri="{BB962C8B-B14F-4D97-AF65-F5344CB8AC3E}">
        <p14:creationId xmlns:p14="http://schemas.microsoft.com/office/powerpoint/2010/main" val="3920542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dic.nicovideo.jp/a/brainfuck"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upload.wikimedia.org/wikipedia/commons/d/d0/Piet_Program.gif"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youz.hatenablog.com/entry/20080606/1212769842"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ja.wikipedia.org/wiki/Malbolg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ja.wikipedia.org/wiki/Brainfuck"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A97633-5470-48C6-B0C2-68D22ABE1AFC}"/>
              </a:ext>
            </a:extLst>
          </p:cNvPr>
          <p:cNvSpPr>
            <a:spLocks noGrp="1"/>
          </p:cNvSpPr>
          <p:nvPr>
            <p:ph type="ctrTitle"/>
          </p:nvPr>
        </p:nvSpPr>
        <p:spPr/>
        <p:txBody>
          <a:bodyPr/>
          <a:lstStyle/>
          <a:p>
            <a:r>
              <a:rPr kumimoji="1" lang="ja-JP" altLang="en-US" dirty="0"/>
              <a:t>入門講習会 第</a:t>
            </a:r>
            <a:r>
              <a:rPr kumimoji="1" lang="en-US" altLang="ja-JP" dirty="0"/>
              <a:t>10</a:t>
            </a:r>
            <a:r>
              <a:rPr kumimoji="1" lang="ja-JP" altLang="en-US" dirty="0"/>
              <a:t>回</a:t>
            </a:r>
          </a:p>
        </p:txBody>
      </p:sp>
      <p:sp>
        <p:nvSpPr>
          <p:cNvPr id="3" name="字幕 2">
            <a:extLst>
              <a:ext uri="{FF2B5EF4-FFF2-40B4-BE49-F238E27FC236}">
                <a16:creationId xmlns:a16="http://schemas.microsoft.com/office/drawing/2014/main" id="{B61D381E-2A52-4F18-B635-288082977C7F}"/>
              </a:ext>
            </a:extLst>
          </p:cNvPr>
          <p:cNvSpPr>
            <a:spLocks noGrp="1"/>
          </p:cNvSpPr>
          <p:nvPr>
            <p:ph type="subTitle" idx="1"/>
          </p:nvPr>
        </p:nvSpPr>
        <p:spPr/>
        <p:txBody>
          <a:bodyPr/>
          <a:lstStyle/>
          <a:p>
            <a:r>
              <a:rPr kumimoji="1" lang="ja-JP" altLang="en-US" dirty="0"/>
              <a:t>プログラミング言語</a:t>
            </a:r>
          </a:p>
        </p:txBody>
      </p:sp>
    </p:spTree>
    <p:extLst>
      <p:ext uri="{BB962C8B-B14F-4D97-AF65-F5344CB8AC3E}">
        <p14:creationId xmlns:p14="http://schemas.microsoft.com/office/powerpoint/2010/main" val="2277482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8661F3-7909-4CEB-A04B-BFDF733F50EF}"/>
              </a:ext>
            </a:extLst>
          </p:cNvPr>
          <p:cNvSpPr>
            <a:spLocks noGrp="1"/>
          </p:cNvSpPr>
          <p:nvPr>
            <p:ph type="title"/>
          </p:nvPr>
        </p:nvSpPr>
        <p:spPr/>
        <p:txBody>
          <a:bodyPr/>
          <a:lstStyle/>
          <a:p>
            <a:r>
              <a:rPr kumimoji="1" lang="ja-JP" altLang="en-US" dirty="0"/>
              <a:t>低級言語と高級言語</a:t>
            </a:r>
          </a:p>
        </p:txBody>
      </p:sp>
      <p:sp>
        <p:nvSpPr>
          <p:cNvPr id="3" name="コンテンツ プレースホルダー 2">
            <a:extLst>
              <a:ext uri="{FF2B5EF4-FFF2-40B4-BE49-F238E27FC236}">
                <a16:creationId xmlns:a16="http://schemas.microsoft.com/office/drawing/2014/main" id="{90BF9AF3-CE15-434C-8DDD-03ABA3584E47}"/>
              </a:ext>
            </a:extLst>
          </p:cNvPr>
          <p:cNvSpPr>
            <a:spLocks noGrp="1"/>
          </p:cNvSpPr>
          <p:nvPr>
            <p:ph idx="1"/>
          </p:nvPr>
        </p:nvSpPr>
        <p:spPr/>
        <p:txBody>
          <a:bodyPr/>
          <a:lstStyle/>
          <a:p>
            <a:r>
              <a:rPr kumimoji="1" lang="ja-JP" altLang="en-US" dirty="0"/>
              <a:t>もっと便利</a:t>
            </a:r>
            <a:r>
              <a:rPr kumimoji="1" lang="en-US" altLang="ja-JP" dirty="0"/>
              <a:t>&amp;</a:t>
            </a:r>
            <a:r>
              <a:rPr kumimoji="1" lang="ja-JP" altLang="en-US" dirty="0"/>
              <a:t>書きやすくするために、新たなプログラミング言語を考える</a:t>
            </a:r>
            <a:endParaRPr kumimoji="1" lang="en-US" altLang="ja-JP" dirty="0"/>
          </a:p>
          <a:p>
            <a:r>
              <a:rPr kumimoji="1" lang="ja-JP" altLang="en-US" dirty="0"/>
              <a:t>でもコンピュータが理解できるのは機械語</a:t>
            </a:r>
            <a:r>
              <a:rPr lang="en-US" altLang="ja-JP" dirty="0"/>
              <a:t>(</a:t>
            </a:r>
            <a:r>
              <a:rPr lang="ja-JP" altLang="en-US" dirty="0"/>
              <a:t>アセンブリ言語</a:t>
            </a:r>
            <a:r>
              <a:rPr lang="en-US" altLang="ja-JP" dirty="0"/>
              <a:t>)</a:t>
            </a:r>
          </a:p>
          <a:p>
            <a:pPr>
              <a:buFont typeface="Wingdings" panose="05000000000000000000" pitchFamily="2" charset="2"/>
              <a:buChar char="Ø"/>
            </a:pPr>
            <a:r>
              <a:rPr kumimoji="1" lang="ja-JP" altLang="en-US" dirty="0"/>
              <a:t>人間が分かりやすい言語を後でアセンブリ言語に翻訳してしまえばよい</a:t>
            </a:r>
            <a:endParaRPr kumimoji="1" lang="en-US" altLang="ja-JP" dirty="0"/>
          </a:p>
          <a:p>
            <a:r>
              <a:rPr lang="ja-JP" altLang="en-US" dirty="0"/>
              <a:t>低級言語</a:t>
            </a:r>
            <a:r>
              <a:rPr lang="en-US" altLang="ja-JP" dirty="0"/>
              <a:t>: </a:t>
            </a:r>
            <a:r>
              <a:rPr lang="ja-JP" altLang="en-US" dirty="0"/>
              <a:t>機械語、アセンブリ言語</a:t>
            </a:r>
            <a:endParaRPr lang="en-US" altLang="ja-JP" dirty="0"/>
          </a:p>
          <a:p>
            <a:r>
              <a:rPr lang="ja-JP" altLang="en-US" dirty="0"/>
              <a:t>高級言語</a:t>
            </a:r>
            <a:r>
              <a:rPr lang="en-US" altLang="ja-JP" dirty="0"/>
              <a:t>: </a:t>
            </a:r>
            <a:r>
              <a:rPr lang="ja-JP" altLang="en-US" dirty="0"/>
              <a:t>それ以外</a:t>
            </a:r>
            <a:endParaRPr lang="en-US" altLang="ja-JP" dirty="0"/>
          </a:p>
        </p:txBody>
      </p:sp>
    </p:spTree>
    <p:extLst>
      <p:ext uri="{BB962C8B-B14F-4D97-AF65-F5344CB8AC3E}">
        <p14:creationId xmlns:p14="http://schemas.microsoft.com/office/powerpoint/2010/main" val="4041527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F87459-A0C9-460C-8585-0E5C4BD4507F}"/>
              </a:ext>
            </a:extLst>
          </p:cNvPr>
          <p:cNvSpPr>
            <a:spLocks noGrp="1"/>
          </p:cNvSpPr>
          <p:nvPr>
            <p:ph type="title"/>
          </p:nvPr>
        </p:nvSpPr>
        <p:spPr/>
        <p:txBody>
          <a:bodyPr/>
          <a:lstStyle/>
          <a:p>
            <a:r>
              <a:rPr kumimoji="1" lang="ja-JP" altLang="en-US" dirty="0"/>
              <a:t>コンパイラとインタプリタ</a:t>
            </a:r>
          </a:p>
        </p:txBody>
      </p:sp>
      <p:sp>
        <p:nvSpPr>
          <p:cNvPr id="3" name="コンテンツ プレースホルダー 2">
            <a:extLst>
              <a:ext uri="{FF2B5EF4-FFF2-40B4-BE49-F238E27FC236}">
                <a16:creationId xmlns:a16="http://schemas.microsoft.com/office/drawing/2014/main" id="{3FDD1A36-8E0B-4FF4-9446-53E3ACEA44D4}"/>
              </a:ext>
            </a:extLst>
          </p:cNvPr>
          <p:cNvSpPr>
            <a:spLocks noGrp="1"/>
          </p:cNvSpPr>
          <p:nvPr>
            <p:ph idx="1"/>
          </p:nvPr>
        </p:nvSpPr>
        <p:spPr/>
        <p:txBody>
          <a:bodyPr/>
          <a:lstStyle/>
          <a:p>
            <a:pPr marL="0" indent="0">
              <a:buNone/>
            </a:pPr>
            <a:r>
              <a:rPr lang="ja-JP" altLang="en-US" dirty="0"/>
              <a:t>高級言語を機械語に読み替える際、</a:t>
            </a:r>
            <a:endParaRPr kumimoji="1" lang="en-US" altLang="ja-JP" dirty="0"/>
          </a:p>
          <a:p>
            <a:r>
              <a:rPr kumimoji="1" lang="ja-JP" altLang="en-US" dirty="0"/>
              <a:t>ソースコードを機械語またはアセンブリ言語にいったん全部翻訳し、いつでも実行できる形にする</a:t>
            </a:r>
            <a:endParaRPr kumimoji="1" lang="en-US" altLang="ja-JP" dirty="0"/>
          </a:p>
          <a:p>
            <a:r>
              <a:rPr lang="ja-JP" altLang="en-US" dirty="0"/>
              <a:t>ソースコードの文をその場で解釈してその場で実行</a:t>
            </a:r>
            <a:endParaRPr lang="en-US" altLang="ja-JP" dirty="0"/>
          </a:p>
          <a:p>
            <a:pPr marL="0" indent="0">
              <a:buNone/>
            </a:pPr>
            <a:r>
              <a:rPr kumimoji="1" lang="ja-JP" altLang="en-US" dirty="0"/>
              <a:t>という</a:t>
            </a:r>
            <a:r>
              <a:rPr kumimoji="1" lang="en-US" altLang="ja-JP" dirty="0"/>
              <a:t>2</a:t>
            </a:r>
            <a:r>
              <a:rPr kumimoji="1" lang="ja-JP" altLang="en-US" dirty="0"/>
              <a:t>パターンがある</a:t>
            </a:r>
            <a:endParaRPr kumimoji="1" lang="en-US" altLang="ja-JP" dirty="0"/>
          </a:p>
          <a:p>
            <a:pPr marL="0" indent="0">
              <a:buNone/>
            </a:pPr>
            <a:r>
              <a:rPr lang="ja-JP" altLang="en-US" dirty="0"/>
              <a:t>前者を行うプログラムを</a:t>
            </a:r>
            <a:r>
              <a:rPr lang="ja-JP" altLang="en-US" b="1" dirty="0"/>
              <a:t>コンパイラ</a:t>
            </a:r>
            <a:endParaRPr lang="en-US" altLang="ja-JP" b="1" dirty="0"/>
          </a:p>
          <a:p>
            <a:pPr marL="0" indent="0">
              <a:buNone/>
            </a:pPr>
            <a:r>
              <a:rPr lang="ja-JP" altLang="en-US" dirty="0"/>
              <a:t>後者を行うプログラムを</a:t>
            </a:r>
            <a:r>
              <a:rPr lang="ja-JP" altLang="en-US" b="1" dirty="0"/>
              <a:t>インタプリタ</a:t>
            </a:r>
            <a:endParaRPr lang="en-US" altLang="ja-JP" b="1" dirty="0"/>
          </a:p>
          <a:p>
            <a:pPr marL="0" indent="0">
              <a:buNone/>
            </a:pPr>
            <a:r>
              <a:rPr kumimoji="1" lang="ja-JP" altLang="en-US" dirty="0"/>
              <a:t>という。</a:t>
            </a:r>
          </a:p>
        </p:txBody>
      </p:sp>
    </p:spTree>
    <p:extLst>
      <p:ext uri="{BB962C8B-B14F-4D97-AF65-F5344CB8AC3E}">
        <p14:creationId xmlns:p14="http://schemas.microsoft.com/office/powerpoint/2010/main" val="2112694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C2A7E-E229-4CE0-9236-8433613C4A17}"/>
              </a:ext>
            </a:extLst>
          </p:cNvPr>
          <p:cNvSpPr>
            <a:spLocks noGrp="1"/>
          </p:cNvSpPr>
          <p:nvPr>
            <p:ph type="title"/>
          </p:nvPr>
        </p:nvSpPr>
        <p:spPr/>
        <p:txBody>
          <a:bodyPr/>
          <a:lstStyle/>
          <a:p>
            <a:r>
              <a:rPr lang="ja-JP" altLang="en-US" dirty="0"/>
              <a:t>コンパイラ</a:t>
            </a:r>
            <a:endParaRPr kumimoji="1" lang="ja-JP" altLang="en-US" dirty="0"/>
          </a:p>
        </p:txBody>
      </p:sp>
      <p:pic>
        <p:nvPicPr>
          <p:cNvPr id="4" name="図 3">
            <a:extLst>
              <a:ext uri="{FF2B5EF4-FFF2-40B4-BE49-F238E27FC236}">
                <a16:creationId xmlns:a16="http://schemas.microsoft.com/office/drawing/2014/main" id="{AA8511EC-F7E6-4734-95E1-C9C4B364B143}"/>
              </a:ext>
            </a:extLst>
          </p:cNvPr>
          <p:cNvPicPr>
            <a:picLocks noChangeAspect="1"/>
          </p:cNvPicPr>
          <p:nvPr/>
        </p:nvPicPr>
        <p:blipFill rotWithShape="1">
          <a:blip r:embed="rId2"/>
          <a:srcRect l="421" t="2118" r="50831" b="14575"/>
          <a:stretch/>
        </p:blipFill>
        <p:spPr>
          <a:xfrm>
            <a:off x="1248354" y="2124124"/>
            <a:ext cx="3347499" cy="260975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9" name="テキスト ボックス 8">
            <a:extLst>
              <a:ext uri="{FF2B5EF4-FFF2-40B4-BE49-F238E27FC236}">
                <a16:creationId xmlns:a16="http://schemas.microsoft.com/office/drawing/2014/main" id="{B97ADE22-1DBF-4BA5-BB08-FE24CD0CCF9E}"/>
              </a:ext>
            </a:extLst>
          </p:cNvPr>
          <p:cNvSpPr txBox="1"/>
          <p:nvPr/>
        </p:nvSpPr>
        <p:spPr>
          <a:xfrm>
            <a:off x="7933943" y="2413337"/>
            <a:ext cx="2577463"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a:t>00101001001001001110010000100100100101001001010100101001001001000010000101010100100111110101010100101001001001010101001001000… </a:t>
            </a:r>
            <a:endParaRPr kumimoji="1" lang="ja-JP" altLang="en-US" dirty="0"/>
          </a:p>
        </p:txBody>
      </p:sp>
      <p:cxnSp>
        <p:nvCxnSpPr>
          <p:cNvPr id="11" name="直線矢印コネクタ 10">
            <a:extLst>
              <a:ext uri="{FF2B5EF4-FFF2-40B4-BE49-F238E27FC236}">
                <a16:creationId xmlns:a16="http://schemas.microsoft.com/office/drawing/2014/main" id="{377615B7-6776-4D34-99A3-E33F2C1CE3D3}"/>
              </a:ext>
            </a:extLst>
          </p:cNvPr>
          <p:cNvCxnSpPr>
            <a:cxnSpLocks/>
          </p:cNvCxnSpPr>
          <p:nvPr/>
        </p:nvCxnSpPr>
        <p:spPr>
          <a:xfrm>
            <a:off x="4806892" y="3874319"/>
            <a:ext cx="297809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85AA78D9-FB89-477B-AFFF-B63372E7E89B}"/>
              </a:ext>
            </a:extLst>
          </p:cNvPr>
          <p:cNvSpPr txBox="1"/>
          <p:nvPr/>
        </p:nvSpPr>
        <p:spPr>
          <a:xfrm>
            <a:off x="5152353" y="1751274"/>
            <a:ext cx="2287167" cy="584775"/>
          </a:xfrm>
          <a:prstGeom prst="rect">
            <a:avLst/>
          </a:prstGeom>
          <a:noFill/>
        </p:spPr>
        <p:txBody>
          <a:bodyPr wrap="square" rtlCol="0">
            <a:spAutoFit/>
          </a:bodyPr>
          <a:lstStyle/>
          <a:p>
            <a:r>
              <a:rPr lang="ja-JP" altLang="en-US" sz="3200" b="1" dirty="0"/>
              <a:t>コンパイラ</a:t>
            </a:r>
            <a:endParaRPr kumimoji="1" lang="ja-JP" altLang="en-US" sz="3200" b="1" dirty="0"/>
          </a:p>
        </p:txBody>
      </p:sp>
      <p:pic>
        <p:nvPicPr>
          <p:cNvPr id="16" name="グラフィックス 15" descr="ユーザー">
            <a:extLst>
              <a:ext uri="{FF2B5EF4-FFF2-40B4-BE49-F238E27FC236}">
                <a16:creationId xmlns:a16="http://schemas.microsoft.com/office/drawing/2014/main" id="{32D0DF08-3546-4DDA-870D-E2E08FA027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22103" y="4005045"/>
            <a:ext cx="2104238" cy="2104238"/>
          </a:xfrm>
          <a:prstGeom prst="rect">
            <a:avLst/>
          </a:prstGeom>
        </p:spPr>
      </p:pic>
      <p:pic>
        <p:nvPicPr>
          <p:cNvPr id="18" name="グラフィックス 17" descr="コンピューター">
            <a:extLst>
              <a:ext uri="{FF2B5EF4-FFF2-40B4-BE49-F238E27FC236}">
                <a16:creationId xmlns:a16="http://schemas.microsoft.com/office/drawing/2014/main" id="{BABAF23C-0400-449B-A897-DF3F5EB572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59286" y="4005044"/>
            <a:ext cx="2104239" cy="2104239"/>
          </a:xfrm>
          <a:prstGeom prst="rect">
            <a:avLst/>
          </a:prstGeom>
        </p:spPr>
      </p:pic>
      <p:sp>
        <p:nvSpPr>
          <p:cNvPr id="3" name="テキスト ボックス 2">
            <a:extLst>
              <a:ext uri="{FF2B5EF4-FFF2-40B4-BE49-F238E27FC236}">
                <a16:creationId xmlns:a16="http://schemas.microsoft.com/office/drawing/2014/main" id="{54CA1DE5-76C4-4D65-99F9-DEBE6F2E4269}"/>
              </a:ext>
            </a:extLst>
          </p:cNvPr>
          <p:cNvSpPr txBox="1"/>
          <p:nvPr/>
        </p:nvSpPr>
        <p:spPr>
          <a:xfrm>
            <a:off x="1047135" y="1570703"/>
            <a:ext cx="3060291" cy="461665"/>
          </a:xfrm>
          <a:prstGeom prst="rect">
            <a:avLst/>
          </a:prstGeom>
          <a:noFill/>
        </p:spPr>
        <p:txBody>
          <a:bodyPr wrap="square" rtlCol="0">
            <a:spAutoFit/>
          </a:bodyPr>
          <a:lstStyle/>
          <a:p>
            <a:r>
              <a:rPr kumimoji="1" lang="ja-JP" altLang="en-US" sz="2400" dirty="0"/>
              <a:t>ソースコード</a:t>
            </a:r>
          </a:p>
        </p:txBody>
      </p:sp>
      <p:sp>
        <p:nvSpPr>
          <p:cNvPr id="10" name="テキスト ボックス 9">
            <a:extLst>
              <a:ext uri="{FF2B5EF4-FFF2-40B4-BE49-F238E27FC236}">
                <a16:creationId xmlns:a16="http://schemas.microsoft.com/office/drawing/2014/main" id="{4ACB0878-3BD2-446E-A05D-F407A8B5D6E2}"/>
              </a:ext>
            </a:extLst>
          </p:cNvPr>
          <p:cNvSpPr txBox="1"/>
          <p:nvPr/>
        </p:nvSpPr>
        <p:spPr>
          <a:xfrm>
            <a:off x="7933941" y="1893291"/>
            <a:ext cx="2577464" cy="461665"/>
          </a:xfrm>
          <a:prstGeom prst="rect">
            <a:avLst/>
          </a:prstGeom>
          <a:noFill/>
        </p:spPr>
        <p:txBody>
          <a:bodyPr wrap="square" rtlCol="0">
            <a:spAutoFit/>
          </a:bodyPr>
          <a:lstStyle/>
          <a:p>
            <a:r>
              <a:rPr kumimoji="1" lang="ja-JP" altLang="en-US" sz="2400" dirty="0"/>
              <a:t>実行ファイル</a:t>
            </a:r>
          </a:p>
        </p:txBody>
      </p:sp>
      <p:grpSp>
        <p:nvGrpSpPr>
          <p:cNvPr id="22" name="グループ化 21">
            <a:extLst>
              <a:ext uri="{FF2B5EF4-FFF2-40B4-BE49-F238E27FC236}">
                <a16:creationId xmlns:a16="http://schemas.microsoft.com/office/drawing/2014/main" id="{8D227F3F-FD69-48A3-966D-C053B89ACE6F}"/>
              </a:ext>
            </a:extLst>
          </p:cNvPr>
          <p:cNvGrpSpPr/>
          <p:nvPr/>
        </p:nvGrpSpPr>
        <p:grpSpPr>
          <a:xfrm>
            <a:off x="5494318" y="2340423"/>
            <a:ext cx="1531834" cy="1664621"/>
            <a:chOff x="5633827" y="4444662"/>
            <a:chExt cx="1531834" cy="1664621"/>
          </a:xfrm>
        </p:grpSpPr>
        <p:pic>
          <p:nvPicPr>
            <p:cNvPr id="6" name="グラフィックス 5" descr="テレビ">
              <a:extLst>
                <a:ext uri="{FF2B5EF4-FFF2-40B4-BE49-F238E27FC236}">
                  <a16:creationId xmlns:a16="http://schemas.microsoft.com/office/drawing/2014/main" id="{7B32B044-D7FF-461A-BFCC-2F722290961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3827" y="4577449"/>
              <a:ext cx="1531834" cy="1531834"/>
            </a:xfrm>
            <a:prstGeom prst="rect">
              <a:avLst/>
            </a:prstGeom>
          </p:spPr>
        </p:pic>
        <p:sp>
          <p:nvSpPr>
            <p:cNvPr id="8" name="正方形/長方形 7">
              <a:extLst>
                <a:ext uri="{FF2B5EF4-FFF2-40B4-BE49-F238E27FC236}">
                  <a16:creationId xmlns:a16="http://schemas.microsoft.com/office/drawing/2014/main" id="{97C39188-68CD-41B6-8D76-863959C2599F}"/>
                </a:ext>
              </a:extLst>
            </p:cNvPr>
            <p:cNvSpPr/>
            <p:nvPr/>
          </p:nvSpPr>
          <p:spPr>
            <a:xfrm>
              <a:off x="5905432" y="4577449"/>
              <a:ext cx="984046"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DD86AF13-BE66-461E-A37B-1D94273F2BDC}"/>
                </a:ext>
              </a:extLst>
            </p:cNvPr>
            <p:cNvSpPr/>
            <p:nvPr/>
          </p:nvSpPr>
          <p:spPr>
            <a:xfrm>
              <a:off x="6000126" y="4444662"/>
              <a:ext cx="794658" cy="132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EAA287B-D3D7-4F7E-92FD-6E840722902B}"/>
                </a:ext>
              </a:extLst>
            </p:cNvPr>
            <p:cNvSpPr/>
            <p:nvPr/>
          </p:nvSpPr>
          <p:spPr>
            <a:xfrm>
              <a:off x="5982585" y="5040839"/>
              <a:ext cx="190568"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F378A32-20B3-49DF-B21D-918480AA15AA}"/>
                </a:ext>
              </a:extLst>
            </p:cNvPr>
            <p:cNvSpPr/>
            <p:nvPr/>
          </p:nvSpPr>
          <p:spPr>
            <a:xfrm>
              <a:off x="6611746" y="5036574"/>
              <a:ext cx="190568"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1DC2A1A2-4B07-4D09-9BA2-8B9D5FCC0063}"/>
                </a:ext>
              </a:extLst>
            </p:cNvPr>
            <p:cNvSpPr/>
            <p:nvPr/>
          </p:nvSpPr>
          <p:spPr>
            <a:xfrm>
              <a:off x="6048375" y="5416550"/>
              <a:ext cx="685800" cy="539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3F1AF0D7-686E-47AC-A90B-1517E595ADCC}"/>
                </a:ext>
              </a:extLst>
            </p:cNvPr>
            <p:cNvSpPr/>
            <p:nvPr/>
          </p:nvSpPr>
          <p:spPr>
            <a:xfrm>
              <a:off x="6113824" y="5470525"/>
              <a:ext cx="554902" cy="539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68ED8883-8D36-476F-A76A-7E261ABB877C}"/>
                </a:ext>
              </a:extLst>
            </p:cNvPr>
            <p:cNvSpPr/>
            <p:nvPr/>
          </p:nvSpPr>
          <p:spPr>
            <a:xfrm>
              <a:off x="6193284" y="5530192"/>
              <a:ext cx="395982" cy="48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3" name="テキスト ボックス 22">
            <a:extLst>
              <a:ext uri="{FF2B5EF4-FFF2-40B4-BE49-F238E27FC236}">
                <a16:creationId xmlns:a16="http://schemas.microsoft.com/office/drawing/2014/main" id="{618C9FD9-DE8D-44FF-B52C-0960873A4E16}"/>
              </a:ext>
            </a:extLst>
          </p:cNvPr>
          <p:cNvSpPr txBox="1"/>
          <p:nvPr/>
        </p:nvSpPr>
        <p:spPr>
          <a:xfrm>
            <a:off x="5899398" y="4048152"/>
            <a:ext cx="80088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dirty="0"/>
              <a:t>翻訳</a:t>
            </a:r>
            <a:endParaRPr kumimoji="1" lang="ja-JP" altLang="en-US" sz="2000" dirty="0"/>
          </a:p>
        </p:txBody>
      </p:sp>
    </p:spTree>
    <p:extLst>
      <p:ext uri="{BB962C8B-B14F-4D97-AF65-F5344CB8AC3E}">
        <p14:creationId xmlns:p14="http://schemas.microsoft.com/office/powerpoint/2010/main" val="2387697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C2A7E-E229-4CE0-9236-8433613C4A17}"/>
              </a:ext>
            </a:extLst>
          </p:cNvPr>
          <p:cNvSpPr>
            <a:spLocks noGrp="1"/>
          </p:cNvSpPr>
          <p:nvPr>
            <p:ph type="title"/>
          </p:nvPr>
        </p:nvSpPr>
        <p:spPr/>
        <p:txBody>
          <a:bodyPr/>
          <a:lstStyle/>
          <a:p>
            <a:r>
              <a:rPr lang="ja-JP" altLang="en-US" dirty="0"/>
              <a:t>インタプリタ</a:t>
            </a:r>
            <a:endParaRPr kumimoji="1" lang="ja-JP" altLang="en-US" dirty="0"/>
          </a:p>
        </p:txBody>
      </p:sp>
      <p:pic>
        <p:nvPicPr>
          <p:cNvPr id="4" name="図 3">
            <a:extLst>
              <a:ext uri="{FF2B5EF4-FFF2-40B4-BE49-F238E27FC236}">
                <a16:creationId xmlns:a16="http://schemas.microsoft.com/office/drawing/2014/main" id="{AA8511EC-F7E6-4734-95E1-C9C4B364B143}"/>
              </a:ext>
            </a:extLst>
          </p:cNvPr>
          <p:cNvPicPr>
            <a:picLocks noChangeAspect="1"/>
          </p:cNvPicPr>
          <p:nvPr/>
        </p:nvPicPr>
        <p:blipFill rotWithShape="1">
          <a:blip r:embed="rId2"/>
          <a:srcRect l="421" t="2118" r="50831" b="14575"/>
          <a:stretch/>
        </p:blipFill>
        <p:spPr>
          <a:xfrm>
            <a:off x="1248354" y="2124124"/>
            <a:ext cx="3347499" cy="260975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4" name="テキスト ボックス 13">
            <a:extLst>
              <a:ext uri="{FF2B5EF4-FFF2-40B4-BE49-F238E27FC236}">
                <a16:creationId xmlns:a16="http://schemas.microsoft.com/office/drawing/2014/main" id="{85AA78D9-FB89-477B-AFFF-B63372E7E89B}"/>
              </a:ext>
            </a:extLst>
          </p:cNvPr>
          <p:cNvSpPr txBox="1"/>
          <p:nvPr/>
        </p:nvSpPr>
        <p:spPr>
          <a:xfrm>
            <a:off x="6180092" y="1619147"/>
            <a:ext cx="2711426" cy="584775"/>
          </a:xfrm>
          <a:prstGeom prst="rect">
            <a:avLst/>
          </a:prstGeom>
          <a:noFill/>
        </p:spPr>
        <p:txBody>
          <a:bodyPr wrap="square" rtlCol="0">
            <a:spAutoFit/>
          </a:bodyPr>
          <a:lstStyle/>
          <a:p>
            <a:r>
              <a:rPr lang="ja-JP" altLang="en-US" sz="3200" b="1" dirty="0"/>
              <a:t>インタプリタ</a:t>
            </a:r>
            <a:endParaRPr kumimoji="1" lang="ja-JP" altLang="en-US" sz="3200" b="1" dirty="0"/>
          </a:p>
        </p:txBody>
      </p:sp>
      <p:pic>
        <p:nvPicPr>
          <p:cNvPr id="16" name="グラフィックス 15" descr="ユーザー">
            <a:extLst>
              <a:ext uri="{FF2B5EF4-FFF2-40B4-BE49-F238E27FC236}">
                <a16:creationId xmlns:a16="http://schemas.microsoft.com/office/drawing/2014/main" id="{32D0DF08-3546-4DDA-870D-E2E08FA027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22103" y="4005045"/>
            <a:ext cx="2104238" cy="2104238"/>
          </a:xfrm>
          <a:prstGeom prst="rect">
            <a:avLst/>
          </a:prstGeom>
        </p:spPr>
      </p:pic>
      <p:pic>
        <p:nvPicPr>
          <p:cNvPr id="18" name="グラフィックス 17" descr="コンピューター">
            <a:extLst>
              <a:ext uri="{FF2B5EF4-FFF2-40B4-BE49-F238E27FC236}">
                <a16:creationId xmlns:a16="http://schemas.microsoft.com/office/drawing/2014/main" id="{BABAF23C-0400-449B-A897-DF3F5EB572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9407" y="3622552"/>
            <a:ext cx="2104239" cy="2104239"/>
          </a:xfrm>
          <a:prstGeom prst="rect">
            <a:avLst/>
          </a:prstGeom>
        </p:spPr>
      </p:pic>
      <p:sp>
        <p:nvSpPr>
          <p:cNvPr id="3" name="テキスト ボックス 2">
            <a:extLst>
              <a:ext uri="{FF2B5EF4-FFF2-40B4-BE49-F238E27FC236}">
                <a16:creationId xmlns:a16="http://schemas.microsoft.com/office/drawing/2014/main" id="{54CA1DE5-76C4-4D65-99F9-DEBE6F2E4269}"/>
              </a:ext>
            </a:extLst>
          </p:cNvPr>
          <p:cNvSpPr txBox="1"/>
          <p:nvPr/>
        </p:nvSpPr>
        <p:spPr>
          <a:xfrm>
            <a:off x="1047135" y="1570703"/>
            <a:ext cx="3060291" cy="461665"/>
          </a:xfrm>
          <a:prstGeom prst="rect">
            <a:avLst/>
          </a:prstGeom>
          <a:noFill/>
        </p:spPr>
        <p:txBody>
          <a:bodyPr wrap="square" rtlCol="0">
            <a:spAutoFit/>
          </a:bodyPr>
          <a:lstStyle/>
          <a:p>
            <a:r>
              <a:rPr kumimoji="1" lang="ja-JP" altLang="en-US" sz="2400" dirty="0"/>
              <a:t>ソースコード</a:t>
            </a:r>
          </a:p>
        </p:txBody>
      </p:sp>
      <p:grpSp>
        <p:nvGrpSpPr>
          <p:cNvPr id="22" name="グループ化 21">
            <a:extLst>
              <a:ext uri="{FF2B5EF4-FFF2-40B4-BE49-F238E27FC236}">
                <a16:creationId xmlns:a16="http://schemas.microsoft.com/office/drawing/2014/main" id="{8D227F3F-FD69-48A3-966D-C053B89ACE6F}"/>
              </a:ext>
            </a:extLst>
          </p:cNvPr>
          <p:cNvGrpSpPr/>
          <p:nvPr/>
        </p:nvGrpSpPr>
        <p:grpSpPr>
          <a:xfrm>
            <a:off x="6657368" y="2248480"/>
            <a:ext cx="1531834" cy="1664621"/>
            <a:chOff x="5633827" y="4444662"/>
            <a:chExt cx="1531834" cy="1664621"/>
          </a:xfrm>
        </p:grpSpPr>
        <p:pic>
          <p:nvPicPr>
            <p:cNvPr id="6" name="グラフィックス 5" descr="テレビ">
              <a:extLst>
                <a:ext uri="{FF2B5EF4-FFF2-40B4-BE49-F238E27FC236}">
                  <a16:creationId xmlns:a16="http://schemas.microsoft.com/office/drawing/2014/main" id="{7B32B044-D7FF-461A-BFCC-2F722290961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3827" y="4577449"/>
              <a:ext cx="1531834" cy="1531834"/>
            </a:xfrm>
            <a:prstGeom prst="rect">
              <a:avLst/>
            </a:prstGeom>
          </p:spPr>
        </p:pic>
        <p:sp>
          <p:nvSpPr>
            <p:cNvPr id="8" name="正方形/長方形 7">
              <a:extLst>
                <a:ext uri="{FF2B5EF4-FFF2-40B4-BE49-F238E27FC236}">
                  <a16:creationId xmlns:a16="http://schemas.microsoft.com/office/drawing/2014/main" id="{97C39188-68CD-41B6-8D76-863959C2599F}"/>
                </a:ext>
              </a:extLst>
            </p:cNvPr>
            <p:cNvSpPr/>
            <p:nvPr/>
          </p:nvSpPr>
          <p:spPr>
            <a:xfrm>
              <a:off x="5907721" y="4444662"/>
              <a:ext cx="984046"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DD86AF13-BE66-461E-A37B-1D94273F2BDC}"/>
                </a:ext>
              </a:extLst>
            </p:cNvPr>
            <p:cNvSpPr/>
            <p:nvPr/>
          </p:nvSpPr>
          <p:spPr>
            <a:xfrm>
              <a:off x="6002415" y="4682940"/>
              <a:ext cx="794658" cy="132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EAA287B-D3D7-4F7E-92FD-6E840722902B}"/>
                </a:ext>
              </a:extLst>
            </p:cNvPr>
            <p:cNvSpPr/>
            <p:nvPr/>
          </p:nvSpPr>
          <p:spPr>
            <a:xfrm>
              <a:off x="5982585" y="5181599"/>
              <a:ext cx="190568" cy="889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F378A32-20B3-49DF-B21D-918480AA15AA}"/>
                </a:ext>
              </a:extLst>
            </p:cNvPr>
            <p:cNvSpPr/>
            <p:nvPr/>
          </p:nvSpPr>
          <p:spPr>
            <a:xfrm>
              <a:off x="6611746" y="5036574"/>
              <a:ext cx="190568"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1DC2A1A2-4B07-4D09-9BA2-8B9D5FCC0063}"/>
                </a:ext>
              </a:extLst>
            </p:cNvPr>
            <p:cNvSpPr/>
            <p:nvPr/>
          </p:nvSpPr>
          <p:spPr>
            <a:xfrm>
              <a:off x="6048375" y="5416550"/>
              <a:ext cx="685800" cy="539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3F1AF0D7-686E-47AC-A90B-1517E595ADCC}"/>
                </a:ext>
              </a:extLst>
            </p:cNvPr>
            <p:cNvSpPr/>
            <p:nvPr/>
          </p:nvSpPr>
          <p:spPr>
            <a:xfrm>
              <a:off x="6113824" y="5470525"/>
              <a:ext cx="554902" cy="539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68ED8883-8D36-476F-A76A-7E261ABB877C}"/>
                </a:ext>
              </a:extLst>
            </p:cNvPr>
            <p:cNvSpPr/>
            <p:nvPr/>
          </p:nvSpPr>
          <p:spPr>
            <a:xfrm>
              <a:off x="6193284" y="5530192"/>
              <a:ext cx="395982" cy="48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27" name="直線矢印コネクタ 26">
            <a:extLst>
              <a:ext uri="{FF2B5EF4-FFF2-40B4-BE49-F238E27FC236}">
                <a16:creationId xmlns:a16="http://schemas.microsoft.com/office/drawing/2014/main" id="{E82D5DC5-7613-4CF6-BB44-860F59CCC733}"/>
              </a:ext>
            </a:extLst>
          </p:cNvPr>
          <p:cNvCxnSpPr>
            <a:cxnSpLocks/>
            <a:endCxn id="6" idx="1"/>
          </p:cNvCxnSpPr>
          <p:nvPr/>
        </p:nvCxnSpPr>
        <p:spPr>
          <a:xfrm flipV="1">
            <a:off x="4754038" y="3147184"/>
            <a:ext cx="1903330" cy="281816"/>
          </a:xfrm>
          <a:prstGeom prst="straightConnector1">
            <a:avLst/>
          </a:prstGeom>
          <a:ln w="76200">
            <a:prstDash val="dash"/>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B607FD06-0BA9-4B48-878D-34B9BC155699}"/>
              </a:ext>
            </a:extLst>
          </p:cNvPr>
          <p:cNvCxnSpPr>
            <a:cxnSpLocks/>
            <a:stCxn id="6" idx="3"/>
          </p:cNvCxnSpPr>
          <p:nvPr/>
        </p:nvCxnSpPr>
        <p:spPr>
          <a:xfrm>
            <a:off x="8189202" y="3147184"/>
            <a:ext cx="1418348" cy="765917"/>
          </a:xfrm>
          <a:prstGeom prst="straightConnector1">
            <a:avLst/>
          </a:prstGeom>
          <a:ln w="76200">
            <a:prstDash val="dash"/>
            <a:tailEnd type="triangle"/>
          </a:ln>
        </p:spPr>
        <p:style>
          <a:lnRef idx="1">
            <a:schemeClr val="dk1"/>
          </a:lnRef>
          <a:fillRef idx="0">
            <a:schemeClr val="dk1"/>
          </a:fillRef>
          <a:effectRef idx="0">
            <a:schemeClr val="dk1"/>
          </a:effectRef>
          <a:fontRef idx="minor">
            <a:schemeClr val="tx1"/>
          </a:fontRef>
        </p:style>
      </p:cxnSp>
      <p:sp>
        <p:nvSpPr>
          <p:cNvPr id="34" name="テキスト ボックス 33">
            <a:extLst>
              <a:ext uri="{FF2B5EF4-FFF2-40B4-BE49-F238E27FC236}">
                <a16:creationId xmlns:a16="http://schemas.microsoft.com/office/drawing/2014/main" id="{2D7616E4-BC20-43EF-923A-DC454D38B020}"/>
              </a:ext>
            </a:extLst>
          </p:cNvPr>
          <p:cNvSpPr txBox="1"/>
          <p:nvPr/>
        </p:nvSpPr>
        <p:spPr>
          <a:xfrm>
            <a:off x="3987728" y="2585307"/>
            <a:ext cx="2404799"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2000" dirty="0"/>
              <a:t>1</a:t>
            </a:r>
            <a:r>
              <a:rPr kumimoji="1" lang="ja-JP" altLang="en-US" sz="2000" dirty="0"/>
              <a:t>文ずつ取ってくる</a:t>
            </a:r>
          </a:p>
        </p:txBody>
      </p:sp>
      <p:sp>
        <p:nvSpPr>
          <p:cNvPr id="35" name="テキスト ボックス 34">
            <a:extLst>
              <a:ext uri="{FF2B5EF4-FFF2-40B4-BE49-F238E27FC236}">
                <a16:creationId xmlns:a16="http://schemas.microsoft.com/office/drawing/2014/main" id="{274E2DA7-AB16-4A9E-BFF7-30D1A1EA7459}"/>
              </a:ext>
            </a:extLst>
          </p:cNvPr>
          <p:cNvSpPr txBox="1"/>
          <p:nvPr/>
        </p:nvSpPr>
        <p:spPr>
          <a:xfrm>
            <a:off x="8803774" y="2633950"/>
            <a:ext cx="2104239"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000" dirty="0"/>
              <a:t>解釈して</a:t>
            </a:r>
            <a:r>
              <a:rPr lang="ja-JP" altLang="en-US" sz="2000" dirty="0"/>
              <a:t>コンピュータに命令</a:t>
            </a:r>
            <a:endParaRPr kumimoji="1" lang="ja-JP" altLang="en-US" sz="2000" dirty="0"/>
          </a:p>
        </p:txBody>
      </p:sp>
    </p:spTree>
    <p:extLst>
      <p:ext uri="{BB962C8B-B14F-4D97-AF65-F5344CB8AC3E}">
        <p14:creationId xmlns:p14="http://schemas.microsoft.com/office/powerpoint/2010/main" val="653779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7D4A07-8A49-4BB1-B0FE-79D4E7FD36B9}"/>
              </a:ext>
            </a:extLst>
          </p:cNvPr>
          <p:cNvSpPr>
            <a:spLocks noGrp="1"/>
          </p:cNvSpPr>
          <p:nvPr>
            <p:ph type="title"/>
          </p:nvPr>
        </p:nvSpPr>
        <p:spPr/>
        <p:txBody>
          <a:bodyPr/>
          <a:lstStyle/>
          <a:p>
            <a:r>
              <a:rPr kumimoji="1" lang="ja-JP" altLang="en-US" dirty="0"/>
              <a:t>言語仕様</a:t>
            </a:r>
          </a:p>
        </p:txBody>
      </p:sp>
      <p:sp>
        <p:nvSpPr>
          <p:cNvPr id="3" name="コンテンツ プレースホルダー 2">
            <a:extLst>
              <a:ext uri="{FF2B5EF4-FFF2-40B4-BE49-F238E27FC236}">
                <a16:creationId xmlns:a16="http://schemas.microsoft.com/office/drawing/2014/main" id="{78916C6A-F4D0-4BC0-8BDF-B8F4317DA012}"/>
              </a:ext>
            </a:extLst>
          </p:cNvPr>
          <p:cNvSpPr>
            <a:spLocks noGrp="1"/>
          </p:cNvSpPr>
          <p:nvPr>
            <p:ph idx="1"/>
          </p:nvPr>
        </p:nvSpPr>
        <p:spPr>
          <a:xfrm>
            <a:off x="838200" y="1825625"/>
            <a:ext cx="10515600" cy="1364846"/>
          </a:xfrm>
        </p:spPr>
        <p:txBody>
          <a:bodyPr>
            <a:normAutofit lnSpcReduction="10000"/>
          </a:bodyPr>
          <a:lstStyle/>
          <a:p>
            <a:r>
              <a:rPr kumimoji="1" lang="ja-JP" altLang="en-US" dirty="0"/>
              <a:t>言語の文法</a:t>
            </a:r>
            <a:r>
              <a:rPr lang="ja-JP" altLang="en-US" dirty="0"/>
              <a:t>・意味を定めたルールを言語仕様という</a:t>
            </a:r>
            <a:endParaRPr lang="en-US" altLang="ja-JP" dirty="0"/>
          </a:p>
          <a:p>
            <a:r>
              <a:rPr lang="ja-JP" altLang="en-US" dirty="0"/>
              <a:t>言語仕様をもとに作られたコンパイラやインタプリタを</a:t>
            </a:r>
            <a:br>
              <a:rPr lang="en-US" altLang="ja-JP" dirty="0"/>
            </a:br>
            <a:r>
              <a:rPr lang="en-US" altLang="ja-JP" dirty="0"/>
              <a:t>(</a:t>
            </a:r>
            <a:r>
              <a:rPr lang="ja-JP" altLang="en-US" dirty="0"/>
              <a:t>言語</a:t>
            </a:r>
            <a:r>
              <a:rPr lang="en-US" altLang="ja-JP" dirty="0"/>
              <a:t>)</a:t>
            </a:r>
            <a:r>
              <a:rPr lang="ja-JP" altLang="en-US" dirty="0"/>
              <a:t>処理系という</a:t>
            </a:r>
            <a:endParaRPr lang="en-US" altLang="ja-JP" dirty="0"/>
          </a:p>
          <a:p>
            <a:pPr marL="0" indent="0">
              <a:buNone/>
            </a:pPr>
            <a:endParaRPr kumimoji="1" lang="en-US" altLang="ja-JP" dirty="0"/>
          </a:p>
        </p:txBody>
      </p:sp>
      <p:sp>
        <p:nvSpPr>
          <p:cNvPr id="4" name="四角形: メモ 3">
            <a:extLst>
              <a:ext uri="{FF2B5EF4-FFF2-40B4-BE49-F238E27FC236}">
                <a16:creationId xmlns:a16="http://schemas.microsoft.com/office/drawing/2014/main" id="{53E9D3CA-7EC8-4457-8F96-ABA983EC6ACE}"/>
              </a:ext>
            </a:extLst>
          </p:cNvPr>
          <p:cNvSpPr/>
          <p:nvPr/>
        </p:nvSpPr>
        <p:spPr>
          <a:xfrm>
            <a:off x="1431335" y="3939843"/>
            <a:ext cx="2954774" cy="2372057"/>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b="1" dirty="0"/>
              <a:t>言語仕様</a:t>
            </a:r>
            <a:endParaRPr kumimoji="1" lang="en-US" altLang="ja-JP" sz="3200" b="1" dirty="0"/>
          </a:p>
          <a:p>
            <a:pPr algn="ctr"/>
            <a:r>
              <a:rPr kumimoji="1" lang="en-US" altLang="ja-JP" sz="3200" b="1" dirty="0"/>
              <a:t>(</a:t>
            </a:r>
            <a:r>
              <a:rPr kumimoji="1" lang="ja-JP" altLang="en-US" sz="3200" b="1" dirty="0"/>
              <a:t>言語の設計図</a:t>
            </a:r>
            <a:r>
              <a:rPr kumimoji="1" lang="en-US" altLang="ja-JP" sz="3200" b="1" dirty="0"/>
              <a:t>)</a:t>
            </a:r>
            <a:endParaRPr kumimoji="1" lang="ja-JP" altLang="en-US" b="1" dirty="0"/>
          </a:p>
        </p:txBody>
      </p:sp>
      <p:grpSp>
        <p:nvGrpSpPr>
          <p:cNvPr id="6" name="グループ化 5">
            <a:extLst>
              <a:ext uri="{FF2B5EF4-FFF2-40B4-BE49-F238E27FC236}">
                <a16:creationId xmlns:a16="http://schemas.microsoft.com/office/drawing/2014/main" id="{012727BA-5536-4E1E-A61B-8B1D54A594C8}"/>
              </a:ext>
            </a:extLst>
          </p:cNvPr>
          <p:cNvGrpSpPr/>
          <p:nvPr/>
        </p:nvGrpSpPr>
        <p:grpSpPr>
          <a:xfrm>
            <a:off x="6954850" y="3807056"/>
            <a:ext cx="1531834" cy="1664621"/>
            <a:chOff x="5633827" y="4444662"/>
            <a:chExt cx="1531834" cy="1664621"/>
          </a:xfrm>
        </p:grpSpPr>
        <p:pic>
          <p:nvPicPr>
            <p:cNvPr id="7" name="グラフィックス 6" descr="テレビ">
              <a:extLst>
                <a:ext uri="{FF2B5EF4-FFF2-40B4-BE49-F238E27FC236}">
                  <a16:creationId xmlns:a16="http://schemas.microsoft.com/office/drawing/2014/main" id="{D2CEA448-8A6B-4792-89D1-1843315CEF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3827" y="4577449"/>
              <a:ext cx="1531834" cy="1531834"/>
            </a:xfrm>
            <a:prstGeom prst="rect">
              <a:avLst/>
            </a:prstGeom>
          </p:spPr>
        </p:pic>
        <p:sp>
          <p:nvSpPr>
            <p:cNvPr id="8" name="正方形/長方形 7">
              <a:extLst>
                <a:ext uri="{FF2B5EF4-FFF2-40B4-BE49-F238E27FC236}">
                  <a16:creationId xmlns:a16="http://schemas.microsoft.com/office/drawing/2014/main" id="{6CBB8D26-9DF7-45DD-A01A-F2EA041AD5AE}"/>
                </a:ext>
              </a:extLst>
            </p:cNvPr>
            <p:cNvSpPr/>
            <p:nvPr/>
          </p:nvSpPr>
          <p:spPr>
            <a:xfrm>
              <a:off x="5905432" y="4577449"/>
              <a:ext cx="984046"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9E43A6EA-4823-45E9-9948-4117777281C3}"/>
                </a:ext>
              </a:extLst>
            </p:cNvPr>
            <p:cNvSpPr/>
            <p:nvPr/>
          </p:nvSpPr>
          <p:spPr>
            <a:xfrm>
              <a:off x="6000126" y="4444662"/>
              <a:ext cx="794658" cy="132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BA6E537-7F23-4B78-9EF9-FD7010829472}"/>
                </a:ext>
              </a:extLst>
            </p:cNvPr>
            <p:cNvSpPr/>
            <p:nvPr/>
          </p:nvSpPr>
          <p:spPr>
            <a:xfrm>
              <a:off x="5982585" y="5040839"/>
              <a:ext cx="190568"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27C6E07D-5CB3-4EE6-ABB4-250428652D40}"/>
                </a:ext>
              </a:extLst>
            </p:cNvPr>
            <p:cNvSpPr/>
            <p:nvPr/>
          </p:nvSpPr>
          <p:spPr>
            <a:xfrm>
              <a:off x="6611746" y="5036574"/>
              <a:ext cx="190568"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7690259-466F-45AF-A36A-63D379A24050}"/>
                </a:ext>
              </a:extLst>
            </p:cNvPr>
            <p:cNvSpPr/>
            <p:nvPr/>
          </p:nvSpPr>
          <p:spPr>
            <a:xfrm>
              <a:off x="6048375" y="5416550"/>
              <a:ext cx="685800" cy="539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0BA8DE4-ADA0-417F-A3E2-CEE63C176D6C}"/>
                </a:ext>
              </a:extLst>
            </p:cNvPr>
            <p:cNvSpPr/>
            <p:nvPr/>
          </p:nvSpPr>
          <p:spPr>
            <a:xfrm>
              <a:off x="6113824" y="5470525"/>
              <a:ext cx="554902" cy="539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38AF57F6-D325-4586-A2D0-89A1E104DBD1}"/>
                </a:ext>
              </a:extLst>
            </p:cNvPr>
            <p:cNvSpPr/>
            <p:nvPr/>
          </p:nvSpPr>
          <p:spPr>
            <a:xfrm>
              <a:off x="6193284" y="5530192"/>
              <a:ext cx="395982" cy="48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 name="グループ化 15">
            <a:extLst>
              <a:ext uri="{FF2B5EF4-FFF2-40B4-BE49-F238E27FC236}">
                <a16:creationId xmlns:a16="http://schemas.microsoft.com/office/drawing/2014/main" id="{B56CF7BB-CA3D-4998-9A5B-265F1FD44BA0}"/>
              </a:ext>
            </a:extLst>
          </p:cNvPr>
          <p:cNvGrpSpPr/>
          <p:nvPr/>
        </p:nvGrpSpPr>
        <p:grpSpPr>
          <a:xfrm>
            <a:off x="9301324" y="4861715"/>
            <a:ext cx="1531834" cy="1664621"/>
            <a:chOff x="5633827" y="4444662"/>
            <a:chExt cx="1531834" cy="1664621"/>
          </a:xfrm>
        </p:grpSpPr>
        <p:pic>
          <p:nvPicPr>
            <p:cNvPr id="17" name="グラフィックス 16" descr="テレビ">
              <a:extLst>
                <a:ext uri="{FF2B5EF4-FFF2-40B4-BE49-F238E27FC236}">
                  <a16:creationId xmlns:a16="http://schemas.microsoft.com/office/drawing/2014/main" id="{2E8C5D9E-DC6C-400B-8929-312EAAC0B5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3827" y="4577449"/>
              <a:ext cx="1531834" cy="1531834"/>
            </a:xfrm>
            <a:prstGeom prst="rect">
              <a:avLst/>
            </a:prstGeom>
          </p:spPr>
        </p:pic>
        <p:sp>
          <p:nvSpPr>
            <p:cNvPr id="18" name="正方形/長方形 17">
              <a:extLst>
                <a:ext uri="{FF2B5EF4-FFF2-40B4-BE49-F238E27FC236}">
                  <a16:creationId xmlns:a16="http://schemas.microsoft.com/office/drawing/2014/main" id="{4EF9FA21-8DC6-45E0-8D55-C794EEFAC808}"/>
                </a:ext>
              </a:extLst>
            </p:cNvPr>
            <p:cNvSpPr/>
            <p:nvPr/>
          </p:nvSpPr>
          <p:spPr>
            <a:xfrm>
              <a:off x="5907721" y="4444662"/>
              <a:ext cx="984046"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4CB428FF-BA1B-4DCF-B5FF-276F6DC2F58F}"/>
                </a:ext>
              </a:extLst>
            </p:cNvPr>
            <p:cNvSpPr/>
            <p:nvPr/>
          </p:nvSpPr>
          <p:spPr>
            <a:xfrm>
              <a:off x="6002415" y="4682940"/>
              <a:ext cx="794658" cy="132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8795EBE3-9FA3-4852-976B-50D85EDEC633}"/>
                </a:ext>
              </a:extLst>
            </p:cNvPr>
            <p:cNvSpPr/>
            <p:nvPr/>
          </p:nvSpPr>
          <p:spPr>
            <a:xfrm>
              <a:off x="5982585" y="5181599"/>
              <a:ext cx="190568" cy="889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F38D7F75-400D-40EF-B14D-66520B7EAD55}"/>
                </a:ext>
              </a:extLst>
            </p:cNvPr>
            <p:cNvSpPr/>
            <p:nvPr/>
          </p:nvSpPr>
          <p:spPr>
            <a:xfrm>
              <a:off x="6611746" y="5036574"/>
              <a:ext cx="190568"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A0F90E96-6BD8-4A0B-AEDC-5AAFC9D655C4}"/>
                </a:ext>
              </a:extLst>
            </p:cNvPr>
            <p:cNvSpPr/>
            <p:nvPr/>
          </p:nvSpPr>
          <p:spPr>
            <a:xfrm>
              <a:off x="6048375" y="5416550"/>
              <a:ext cx="685800" cy="539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3B7EA1C-A2CE-407B-8A57-FB11FBB88C11}"/>
                </a:ext>
              </a:extLst>
            </p:cNvPr>
            <p:cNvSpPr/>
            <p:nvPr/>
          </p:nvSpPr>
          <p:spPr>
            <a:xfrm>
              <a:off x="6113824" y="5470525"/>
              <a:ext cx="554902" cy="539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138B35D4-A17F-49C0-A2A2-5F2574A15EA4}"/>
                </a:ext>
              </a:extLst>
            </p:cNvPr>
            <p:cNvSpPr/>
            <p:nvPr/>
          </p:nvSpPr>
          <p:spPr>
            <a:xfrm>
              <a:off x="6193284" y="5530192"/>
              <a:ext cx="395982" cy="48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5" name="矢印: 右 24">
            <a:extLst>
              <a:ext uri="{FF2B5EF4-FFF2-40B4-BE49-F238E27FC236}">
                <a16:creationId xmlns:a16="http://schemas.microsoft.com/office/drawing/2014/main" id="{F00CCBE5-36B3-4169-99ED-D6373D962DCB}"/>
              </a:ext>
            </a:extLst>
          </p:cNvPr>
          <p:cNvSpPr/>
          <p:nvPr/>
        </p:nvSpPr>
        <p:spPr>
          <a:xfrm>
            <a:off x="4723473" y="4422156"/>
            <a:ext cx="2114627" cy="43955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580837C2-FF7D-42DA-86E1-DCC7EFF6685E}"/>
              </a:ext>
            </a:extLst>
          </p:cNvPr>
          <p:cNvSpPr/>
          <p:nvPr/>
        </p:nvSpPr>
        <p:spPr>
          <a:xfrm>
            <a:off x="4725008" y="5531827"/>
            <a:ext cx="4479918" cy="43955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DB337A45-1F69-421A-B527-9E0D40B56479}"/>
              </a:ext>
            </a:extLst>
          </p:cNvPr>
          <p:cNvSpPr/>
          <p:nvPr/>
        </p:nvSpPr>
        <p:spPr>
          <a:xfrm>
            <a:off x="6363928" y="3134031"/>
            <a:ext cx="4989871" cy="3312195"/>
          </a:xfrm>
          <a:prstGeom prst="rect">
            <a:avLst/>
          </a:prstGeom>
          <a:noFill/>
          <a:ln w="571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2800" b="1" dirty="0">
                <a:solidFill>
                  <a:schemeClr val="tx1"/>
                </a:solidFill>
              </a:rPr>
              <a:t>[</a:t>
            </a:r>
            <a:r>
              <a:rPr lang="ja-JP" altLang="en-US" sz="2800" b="1" dirty="0">
                <a:solidFill>
                  <a:schemeClr val="tx1"/>
                </a:solidFill>
              </a:rPr>
              <a:t>言語処理系</a:t>
            </a:r>
            <a:r>
              <a:rPr lang="en-US" altLang="ja-JP" sz="2800" b="1" dirty="0">
                <a:solidFill>
                  <a:schemeClr val="tx1"/>
                </a:solidFill>
              </a:rPr>
              <a:t>]</a:t>
            </a:r>
            <a:endParaRPr kumimoji="1" lang="ja-JP" altLang="en-US" b="1" dirty="0">
              <a:solidFill>
                <a:schemeClr val="tx1"/>
              </a:solidFill>
            </a:endParaRPr>
          </a:p>
        </p:txBody>
      </p:sp>
    </p:spTree>
    <p:extLst>
      <p:ext uri="{BB962C8B-B14F-4D97-AF65-F5344CB8AC3E}">
        <p14:creationId xmlns:p14="http://schemas.microsoft.com/office/powerpoint/2010/main" val="3253959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C6408-2633-4DAD-9532-C5CE4738B526}"/>
              </a:ext>
            </a:extLst>
          </p:cNvPr>
          <p:cNvSpPr>
            <a:spLocks noGrp="1"/>
          </p:cNvSpPr>
          <p:nvPr>
            <p:ph type="title"/>
          </p:nvPr>
        </p:nvSpPr>
        <p:spPr/>
        <p:txBody>
          <a:bodyPr/>
          <a:lstStyle/>
          <a:p>
            <a:r>
              <a:rPr kumimoji="1" lang="ja-JP" altLang="en-US" dirty="0"/>
              <a:t>規格</a:t>
            </a:r>
          </a:p>
        </p:txBody>
      </p:sp>
      <p:sp>
        <p:nvSpPr>
          <p:cNvPr id="3" name="コンテンツ プレースホルダー 2">
            <a:extLst>
              <a:ext uri="{FF2B5EF4-FFF2-40B4-BE49-F238E27FC236}">
                <a16:creationId xmlns:a16="http://schemas.microsoft.com/office/drawing/2014/main" id="{898776BC-9CFD-4D58-8A65-7D7E56F2C443}"/>
              </a:ext>
            </a:extLst>
          </p:cNvPr>
          <p:cNvSpPr>
            <a:spLocks noGrp="1"/>
          </p:cNvSpPr>
          <p:nvPr>
            <p:ph idx="1"/>
          </p:nvPr>
        </p:nvSpPr>
        <p:spPr/>
        <p:txBody>
          <a:bodyPr/>
          <a:lstStyle/>
          <a:p>
            <a:r>
              <a:rPr kumimoji="1" lang="ja-JP" altLang="en-US" dirty="0"/>
              <a:t>「標準とはどのようなものか」を厳密に文書として定めたものを規格という</a:t>
            </a:r>
            <a:endParaRPr kumimoji="1" lang="en-US" altLang="ja-JP" dirty="0"/>
          </a:p>
          <a:p>
            <a:r>
              <a:rPr kumimoji="1" lang="ja-JP" altLang="en-US" dirty="0"/>
              <a:t>規格が無いとルールが微妙に違う言語処理系が蔓延る</a:t>
            </a:r>
            <a:r>
              <a:rPr kumimoji="1" lang="en-US" altLang="ja-JP" dirty="0"/>
              <a:t>: </a:t>
            </a:r>
            <a:endParaRPr kumimoji="1" lang="ja-JP" altLang="en-US" dirty="0"/>
          </a:p>
        </p:txBody>
      </p:sp>
      <p:grpSp>
        <p:nvGrpSpPr>
          <p:cNvPr id="6" name="グループ化 5">
            <a:extLst>
              <a:ext uri="{FF2B5EF4-FFF2-40B4-BE49-F238E27FC236}">
                <a16:creationId xmlns:a16="http://schemas.microsoft.com/office/drawing/2014/main" id="{369C8E8E-D4E9-4DB8-9A21-606294E29C92}"/>
              </a:ext>
            </a:extLst>
          </p:cNvPr>
          <p:cNvGrpSpPr/>
          <p:nvPr/>
        </p:nvGrpSpPr>
        <p:grpSpPr>
          <a:xfrm>
            <a:off x="1555623" y="3430291"/>
            <a:ext cx="1531834" cy="1664621"/>
            <a:chOff x="5633827" y="4444662"/>
            <a:chExt cx="1531834" cy="1664621"/>
          </a:xfrm>
        </p:grpSpPr>
        <p:pic>
          <p:nvPicPr>
            <p:cNvPr id="7" name="グラフィックス 6" descr="テレビ">
              <a:extLst>
                <a:ext uri="{FF2B5EF4-FFF2-40B4-BE49-F238E27FC236}">
                  <a16:creationId xmlns:a16="http://schemas.microsoft.com/office/drawing/2014/main" id="{A7FE566D-AA8B-4697-B46A-1EDBAB47DF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3827" y="4577449"/>
              <a:ext cx="1531834" cy="1531834"/>
            </a:xfrm>
            <a:prstGeom prst="rect">
              <a:avLst/>
            </a:prstGeom>
          </p:spPr>
        </p:pic>
        <p:sp>
          <p:nvSpPr>
            <p:cNvPr id="8" name="正方形/長方形 7">
              <a:extLst>
                <a:ext uri="{FF2B5EF4-FFF2-40B4-BE49-F238E27FC236}">
                  <a16:creationId xmlns:a16="http://schemas.microsoft.com/office/drawing/2014/main" id="{409589F7-4F6C-453E-983A-1DD7E2957DAC}"/>
                </a:ext>
              </a:extLst>
            </p:cNvPr>
            <p:cNvSpPr/>
            <p:nvPr/>
          </p:nvSpPr>
          <p:spPr>
            <a:xfrm>
              <a:off x="5905432" y="4577449"/>
              <a:ext cx="984046"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B5318C3E-71A8-4AB6-8BEE-4F8A3B595A40}"/>
                </a:ext>
              </a:extLst>
            </p:cNvPr>
            <p:cNvSpPr/>
            <p:nvPr/>
          </p:nvSpPr>
          <p:spPr>
            <a:xfrm>
              <a:off x="6000126" y="4444662"/>
              <a:ext cx="794658" cy="132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3478664-AA89-4991-AD56-FEE644C02D03}"/>
                </a:ext>
              </a:extLst>
            </p:cNvPr>
            <p:cNvSpPr/>
            <p:nvPr/>
          </p:nvSpPr>
          <p:spPr>
            <a:xfrm>
              <a:off x="6048375" y="5416550"/>
              <a:ext cx="685800" cy="539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1CD8AADA-A34D-498F-AA5D-110159CF2DDD}"/>
                </a:ext>
              </a:extLst>
            </p:cNvPr>
            <p:cNvSpPr/>
            <p:nvPr/>
          </p:nvSpPr>
          <p:spPr>
            <a:xfrm>
              <a:off x="6113824" y="5470525"/>
              <a:ext cx="554902" cy="539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319F3E19-84AB-403F-8AF9-AD0A35C9EC06}"/>
                </a:ext>
              </a:extLst>
            </p:cNvPr>
            <p:cNvSpPr/>
            <p:nvPr/>
          </p:nvSpPr>
          <p:spPr>
            <a:xfrm>
              <a:off x="6193284" y="5530192"/>
              <a:ext cx="395982" cy="48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1E18399A-D11C-4452-A144-E8DAB9DF9CB2}"/>
              </a:ext>
            </a:extLst>
          </p:cNvPr>
          <p:cNvGrpSpPr/>
          <p:nvPr/>
        </p:nvGrpSpPr>
        <p:grpSpPr>
          <a:xfrm>
            <a:off x="3495948" y="3429000"/>
            <a:ext cx="1531834" cy="1664621"/>
            <a:chOff x="5633827" y="4444662"/>
            <a:chExt cx="1531834" cy="1664621"/>
          </a:xfrm>
        </p:grpSpPr>
        <p:pic>
          <p:nvPicPr>
            <p:cNvPr id="16" name="グラフィックス 15" descr="テレビ">
              <a:extLst>
                <a:ext uri="{FF2B5EF4-FFF2-40B4-BE49-F238E27FC236}">
                  <a16:creationId xmlns:a16="http://schemas.microsoft.com/office/drawing/2014/main" id="{C2C632AF-BC71-4169-A357-E0996ED6D2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3827" y="4577449"/>
              <a:ext cx="1531834" cy="1531834"/>
            </a:xfrm>
            <a:prstGeom prst="rect">
              <a:avLst/>
            </a:prstGeom>
          </p:spPr>
        </p:pic>
        <p:sp>
          <p:nvSpPr>
            <p:cNvPr id="17" name="正方形/長方形 16">
              <a:extLst>
                <a:ext uri="{FF2B5EF4-FFF2-40B4-BE49-F238E27FC236}">
                  <a16:creationId xmlns:a16="http://schemas.microsoft.com/office/drawing/2014/main" id="{85C85FCD-8C31-44C7-9D8D-9B021B283FD8}"/>
                </a:ext>
              </a:extLst>
            </p:cNvPr>
            <p:cNvSpPr/>
            <p:nvPr/>
          </p:nvSpPr>
          <p:spPr>
            <a:xfrm>
              <a:off x="5905432" y="4577449"/>
              <a:ext cx="984046"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269EF50-7FC8-4C4C-BD5F-0F059244F359}"/>
                </a:ext>
              </a:extLst>
            </p:cNvPr>
            <p:cNvSpPr/>
            <p:nvPr/>
          </p:nvSpPr>
          <p:spPr>
            <a:xfrm>
              <a:off x="6000126" y="4444662"/>
              <a:ext cx="794658" cy="132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79C8068-10D9-4DC0-A891-FF5E391F2EFA}"/>
                </a:ext>
              </a:extLst>
            </p:cNvPr>
            <p:cNvSpPr/>
            <p:nvPr/>
          </p:nvSpPr>
          <p:spPr>
            <a:xfrm>
              <a:off x="5982585" y="5040839"/>
              <a:ext cx="190568"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E3FFD4CB-32D2-4546-BFD6-078917177EC5}"/>
                </a:ext>
              </a:extLst>
            </p:cNvPr>
            <p:cNvSpPr/>
            <p:nvPr/>
          </p:nvSpPr>
          <p:spPr>
            <a:xfrm>
              <a:off x="6611746" y="5036574"/>
              <a:ext cx="190568"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B6E59351-AB7B-432B-8F2B-E17F5F0A778D}"/>
                </a:ext>
              </a:extLst>
            </p:cNvPr>
            <p:cNvSpPr/>
            <p:nvPr/>
          </p:nvSpPr>
          <p:spPr>
            <a:xfrm>
              <a:off x="6048375" y="5416550"/>
              <a:ext cx="685800" cy="53975"/>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F914C2B-0E2D-413E-8469-F8F5DE49BE06}"/>
                </a:ext>
              </a:extLst>
            </p:cNvPr>
            <p:cNvSpPr/>
            <p:nvPr/>
          </p:nvSpPr>
          <p:spPr>
            <a:xfrm>
              <a:off x="6113824" y="5470525"/>
              <a:ext cx="554902" cy="53975"/>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CA1946B6-0005-410B-9DEA-B1B7A7ED1627}"/>
                </a:ext>
              </a:extLst>
            </p:cNvPr>
            <p:cNvSpPr/>
            <p:nvPr/>
          </p:nvSpPr>
          <p:spPr>
            <a:xfrm>
              <a:off x="6193284" y="5530192"/>
              <a:ext cx="395982" cy="48283"/>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D951B9E0-0CCA-4C31-857E-B1D49994B0C9}"/>
              </a:ext>
            </a:extLst>
          </p:cNvPr>
          <p:cNvGrpSpPr/>
          <p:nvPr/>
        </p:nvGrpSpPr>
        <p:grpSpPr>
          <a:xfrm>
            <a:off x="5368227" y="3551144"/>
            <a:ext cx="1531834" cy="1531834"/>
            <a:chOff x="5633827" y="4577449"/>
            <a:chExt cx="1531834" cy="1531834"/>
          </a:xfrm>
        </p:grpSpPr>
        <p:pic>
          <p:nvPicPr>
            <p:cNvPr id="25" name="グラフィックス 24" descr="テレビ">
              <a:extLst>
                <a:ext uri="{FF2B5EF4-FFF2-40B4-BE49-F238E27FC236}">
                  <a16:creationId xmlns:a16="http://schemas.microsoft.com/office/drawing/2014/main" id="{858CDB36-17F9-41A3-81D5-99AAAE2B4E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3827" y="4577449"/>
              <a:ext cx="1531834" cy="1531834"/>
            </a:xfrm>
            <a:prstGeom prst="rect">
              <a:avLst/>
            </a:prstGeom>
          </p:spPr>
        </p:pic>
        <p:sp>
          <p:nvSpPr>
            <p:cNvPr id="28" name="正方形/長方形 27">
              <a:extLst>
                <a:ext uri="{FF2B5EF4-FFF2-40B4-BE49-F238E27FC236}">
                  <a16:creationId xmlns:a16="http://schemas.microsoft.com/office/drawing/2014/main" id="{118FF3AF-E606-4F4B-926B-03BEED9C2736}"/>
                </a:ext>
              </a:extLst>
            </p:cNvPr>
            <p:cNvSpPr/>
            <p:nvPr/>
          </p:nvSpPr>
          <p:spPr>
            <a:xfrm>
              <a:off x="5982585" y="5040839"/>
              <a:ext cx="190568"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CE472CA6-0F30-48ED-9BA2-AEAD49100852}"/>
                </a:ext>
              </a:extLst>
            </p:cNvPr>
            <p:cNvSpPr/>
            <p:nvPr/>
          </p:nvSpPr>
          <p:spPr>
            <a:xfrm>
              <a:off x="6611746" y="5036574"/>
              <a:ext cx="190568"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4BEE75EE-DBDA-44BD-89B1-47331EDEE5DF}"/>
                </a:ext>
              </a:extLst>
            </p:cNvPr>
            <p:cNvSpPr/>
            <p:nvPr/>
          </p:nvSpPr>
          <p:spPr>
            <a:xfrm>
              <a:off x="6048375" y="5416550"/>
              <a:ext cx="685800" cy="539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189D1859-80CB-4378-9507-1001CD795F26}"/>
                </a:ext>
              </a:extLst>
            </p:cNvPr>
            <p:cNvSpPr/>
            <p:nvPr/>
          </p:nvSpPr>
          <p:spPr>
            <a:xfrm>
              <a:off x="6113824" y="5470525"/>
              <a:ext cx="554902" cy="539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59AA2D28-A0BB-49B9-9721-8C695DF3A9F7}"/>
                </a:ext>
              </a:extLst>
            </p:cNvPr>
            <p:cNvSpPr/>
            <p:nvPr/>
          </p:nvSpPr>
          <p:spPr>
            <a:xfrm>
              <a:off x="6193284" y="5530192"/>
              <a:ext cx="395982" cy="48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52C44DE3-7191-41C9-AF6D-520C1EC0433B}"/>
              </a:ext>
            </a:extLst>
          </p:cNvPr>
          <p:cNvGrpSpPr/>
          <p:nvPr/>
        </p:nvGrpSpPr>
        <p:grpSpPr>
          <a:xfrm>
            <a:off x="7211765" y="3407714"/>
            <a:ext cx="1531834" cy="1664621"/>
            <a:chOff x="5633827" y="4444662"/>
            <a:chExt cx="1531834" cy="1664621"/>
          </a:xfrm>
        </p:grpSpPr>
        <p:pic>
          <p:nvPicPr>
            <p:cNvPr id="34" name="グラフィックス 33" descr="テレビ">
              <a:extLst>
                <a:ext uri="{FF2B5EF4-FFF2-40B4-BE49-F238E27FC236}">
                  <a16:creationId xmlns:a16="http://schemas.microsoft.com/office/drawing/2014/main" id="{C6E15530-BEA3-47A2-9DFE-A294AABED7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3827" y="4577449"/>
              <a:ext cx="1531834" cy="1531834"/>
            </a:xfrm>
            <a:prstGeom prst="rect">
              <a:avLst/>
            </a:prstGeom>
          </p:spPr>
        </p:pic>
        <p:sp>
          <p:nvSpPr>
            <p:cNvPr id="35" name="正方形/長方形 34">
              <a:extLst>
                <a:ext uri="{FF2B5EF4-FFF2-40B4-BE49-F238E27FC236}">
                  <a16:creationId xmlns:a16="http://schemas.microsoft.com/office/drawing/2014/main" id="{9C715707-5DCA-4903-A0DC-03122BC89191}"/>
                </a:ext>
              </a:extLst>
            </p:cNvPr>
            <p:cNvSpPr/>
            <p:nvPr/>
          </p:nvSpPr>
          <p:spPr>
            <a:xfrm>
              <a:off x="5905432" y="4577449"/>
              <a:ext cx="984046"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432E86CE-B88C-4CD3-A0EC-E3A65B513D2D}"/>
                </a:ext>
              </a:extLst>
            </p:cNvPr>
            <p:cNvSpPr/>
            <p:nvPr/>
          </p:nvSpPr>
          <p:spPr>
            <a:xfrm>
              <a:off x="6000126" y="4444662"/>
              <a:ext cx="794658" cy="132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34E62125-EDE3-436A-AC95-21952E92AEE7}"/>
                </a:ext>
              </a:extLst>
            </p:cNvPr>
            <p:cNvSpPr/>
            <p:nvPr/>
          </p:nvSpPr>
          <p:spPr>
            <a:xfrm>
              <a:off x="5982585" y="5040839"/>
              <a:ext cx="190568"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4D8683D0-884B-42C3-85AD-EE9EFF53F85B}"/>
                </a:ext>
              </a:extLst>
            </p:cNvPr>
            <p:cNvSpPr/>
            <p:nvPr/>
          </p:nvSpPr>
          <p:spPr>
            <a:xfrm>
              <a:off x="6611746" y="5036574"/>
              <a:ext cx="190568"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12ADC89E-6B5B-4840-B724-293A82DB55D4}"/>
                </a:ext>
              </a:extLst>
            </p:cNvPr>
            <p:cNvSpPr/>
            <p:nvPr/>
          </p:nvSpPr>
          <p:spPr>
            <a:xfrm>
              <a:off x="6048375" y="5416550"/>
              <a:ext cx="685800" cy="539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04CFEE3E-8156-4246-9D39-49CE3CEC7BE7}"/>
                </a:ext>
              </a:extLst>
            </p:cNvPr>
            <p:cNvSpPr/>
            <p:nvPr/>
          </p:nvSpPr>
          <p:spPr>
            <a:xfrm>
              <a:off x="6113824" y="5470525"/>
              <a:ext cx="554902" cy="539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C5E02A2C-6D72-4DCC-B52D-BDE067D6B873}"/>
                </a:ext>
              </a:extLst>
            </p:cNvPr>
            <p:cNvSpPr/>
            <p:nvPr/>
          </p:nvSpPr>
          <p:spPr>
            <a:xfrm>
              <a:off x="6193284" y="5530192"/>
              <a:ext cx="395982" cy="48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51" name="楕円 50">
            <a:extLst>
              <a:ext uri="{FF2B5EF4-FFF2-40B4-BE49-F238E27FC236}">
                <a16:creationId xmlns:a16="http://schemas.microsoft.com/office/drawing/2014/main" id="{DF322727-D853-413B-BE15-A27BF099D3DB}"/>
              </a:ext>
            </a:extLst>
          </p:cNvPr>
          <p:cNvSpPr/>
          <p:nvPr/>
        </p:nvSpPr>
        <p:spPr>
          <a:xfrm>
            <a:off x="1883181" y="4020912"/>
            <a:ext cx="229756" cy="2297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740237A9-E6BC-4EBB-AE63-A25535AC0D6B}"/>
              </a:ext>
            </a:extLst>
          </p:cNvPr>
          <p:cNvSpPr/>
          <p:nvPr/>
        </p:nvSpPr>
        <p:spPr>
          <a:xfrm>
            <a:off x="2485319" y="4019137"/>
            <a:ext cx="229756" cy="2297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二等辺三角形 52">
            <a:extLst>
              <a:ext uri="{FF2B5EF4-FFF2-40B4-BE49-F238E27FC236}">
                <a16:creationId xmlns:a16="http://schemas.microsoft.com/office/drawing/2014/main" id="{04CB5BA9-0FD9-4C75-A84A-F2D1A97E52E7}"/>
              </a:ext>
            </a:extLst>
          </p:cNvPr>
          <p:cNvSpPr/>
          <p:nvPr/>
        </p:nvSpPr>
        <p:spPr>
          <a:xfrm>
            <a:off x="5675313" y="3371512"/>
            <a:ext cx="896937" cy="39874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スマイル 55">
            <a:extLst>
              <a:ext uri="{FF2B5EF4-FFF2-40B4-BE49-F238E27FC236}">
                <a16:creationId xmlns:a16="http://schemas.microsoft.com/office/drawing/2014/main" id="{F8308B38-CB8A-4CB9-9750-642455C39866}"/>
              </a:ext>
            </a:extLst>
          </p:cNvPr>
          <p:cNvSpPr/>
          <p:nvPr/>
        </p:nvSpPr>
        <p:spPr>
          <a:xfrm>
            <a:off x="7380059" y="3748088"/>
            <a:ext cx="1166818" cy="931862"/>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58" name="グラフィックス 57" descr="牛">
            <a:extLst>
              <a:ext uri="{FF2B5EF4-FFF2-40B4-BE49-F238E27FC236}">
                <a16:creationId xmlns:a16="http://schemas.microsoft.com/office/drawing/2014/main" id="{D9C24C1F-AF0B-428A-AF60-07E0D8DCAD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8836854" y="3275364"/>
            <a:ext cx="1926395" cy="1926395"/>
          </a:xfrm>
          <a:prstGeom prst="rect">
            <a:avLst/>
          </a:prstGeom>
        </p:spPr>
      </p:pic>
      <p:sp>
        <p:nvSpPr>
          <p:cNvPr id="59" name="吹き出し: 四角形 58">
            <a:extLst>
              <a:ext uri="{FF2B5EF4-FFF2-40B4-BE49-F238E27FC236}">
                <a16:creationId xmlns:a16="http://schemas.microsoft.com/office/drawing/2014/main" id="{BDADFACF-87CD-4BBE-9DA0-3B216D49486A}"/>
              </a:ext>
            </a:extLst>
          </p:cNvPr>
          <p:cNvSpPr/>
          <p:nvPr/>
        </p:nvSpPr>
        <p:spPr>
          <a:xfrm>
            <a:off x="1773449" y="5162550"/>
            <a:ext cx="8494501" cy="1330325"/>
          </a:xfrm>
          <a:prstGeom prst="wedgeRectCallout">
            <a:avLst>
              <a:gd name="adj1" fmla="val -25542"/>
              <a:gd name="adj2" fmla="val -32964"/>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600" b="1" dirty="0"/>
              <a:t>僕たちみんな</a:t>
            </a:r>
            <a:r>
              <a:rPr kumimoji="1" lang="en-US" altLang="ja-JP" sz="3600" b="1" dirty="0"/>
              <a:t>C</a:t>
            </a:r>
            <a:r>
              <a:rPr kumimoji="1" lang="ja-JP" altLang="en-US" sz="3600" b="1" dirty="0"/>
              <a:t>言語！！！！！！！</a:t>
            </a:r>
          </a:p>
        </p:txBody>
      </p:sp>
    </p:spTree>
    <p:extLst>
      <p:ext uri="{BB962C8B-B14F-4D97-AF65-F5344CB8AC3E}">
        <p14:creationId xmlns:p14="http://schemas.microsoft.com/office/powerpoint/2010/main" val="1074940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C6408-2633-4DAD-9532-C5CE4738B526}"/>
              </a:ext>
            </a:extLst>
          </p:cNvPr>
          <p:cNvSpPr>
            <a:spLocks noGrp="1"/>
          </p:cNvSpPr>
          <p:nvPr>
            <p:ph type="title"/>
          </p:nvPr>
        </p:nvSpPr>
        <p:spPr/>
        <p:txBody>
          <a:bodyPr/>
          <a:lstStyle/>
          <a:p>
            <a:r>
              <a:rPr kumimoji="1" lang="ja-JP" altLang="en-US" dirty="0"/>
              <a:t>規格</a:t>
            </a:r>
          </a:p>
        </p:txBody>
      </p:sp>
      <p:sp>
        <p:nvSpPr>
          <p:cNvPr id="3" name="コンテンツ プレースホルダー 2">
            <a:extLst>
              <a:ext uri="{FF2B5EF4-FFF2-40B4-BE49-F238E27FC236}">
                <a16:creationId xmlns:a16="http://schemas.microsoft.com/office/drawing/2014/main" id="{898776BC-9CFD-4D58-8A65-7D7E56F2C443}"/>
              </a:ext>
            </a:extLst>
          </p:cNvPr>
          <p:cNvSpPr>
            <a:spLocks noGrp="1"/>
          </p:cNvSpPr>
          <p:nvPr>
            <p:ph idx="1"/>
          </p:nvPr>
        </p:nvSpPr>
        <p:spPr/>
        <p:txBody>
          <a:bodyPr/>
          <a:lstStyle/>
          <a:p>
            <a:r>
              <a:rPr kumimoji="1" lang="ja-JP" altLang="en-US" dirty="0"/>
              <a:t>「標準とはどのようなものか」を厳密に文書として定めたものを規格という</a:t>
            </a:r>
            <a:endParaRPr kumimoji="1" lang="en-US" altLang="ja-JP" dirty="0"/>
          </a:p>
          <a:p>
            <a:r>
              <a:rPr kumimoji="1" lang="ja-JP" altLang="en-US" dirty="0"/>
              <a:t>規格が無いとルールが微妙に違う言語処理系が蔓延る</a:t>
            </a:r>
            <a:r>
              <a:rPr kumimoji="1" lang="en-US" altLang="ja-JP" dirty="0"/>
              <a:t>: </a:t>
            </a:r>
            <a:endParaRPr kumimoji="1" lang="ja-JP" altLang="en-US" dirty="0"/>
          </a:p>
        </p:txBody>
      </p:sp>
      <p:grpSp>
        <p:nvGrpSpPr>
          <p:cNvPr id="6" name="グループ化 5">
            <a:extLst>
              <a:ext uri="{FF2B5EF4-FFF2-40B4-BE49-F238E27FC236}">
                <a16:creationId xmlns:a16="http://schemas.microsoft.com/office/drawing/2014/main" id="{369C8E8E-D4E9-4DB8-9A21-606294E29C92}"/>
              </a:ext>
            </a:extLst>
          </p:cNvPr>
          <p:cNvGrpSpPr/>
          <p:nvPr/>
        </p:nvGrpSpPr>
        <p:grpSpPr>
          <a:xfrm>
            <a:off x="1555623" y="3430291"/>
            <a:ext cx="1531834" cy="1664621"/>
            <a:chOff x="5633827" y="4444662"/>
            <a:chExt cx="1531834" cy="1664621"/>
          </a:xfrm>
        </p:grpSpPr>
        <p:pic>
          <p:nvPicPr>
            <p:cNvPr id="7" name="グラフィックス 6" descr="テレビ">
              <a:extLst>
                <a:ext uri="{FF2B5EF4-FFF2-40B4-BE49-F238E27FC236}">
                  <a16:creationId xmlns:a16="http://schemas.microsoft.com/office/drawing/2014/main" id="{A7FE566D-AA8B-4697-B46A-1EDBAB47DF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3827" y="4577449"/>
              <a:ext cx="1531834" cy="1531834"/>
            </a:xfrm>
            <a:prstGeom prst="rect">
              <a:avLst/>
            </a:prstGeom>
          </p:spPr>
        </p:pic>
        <p:sp>
          <p:nvSpPr>
            <p:cNvPr id="8" name="正方形/長方形 7">
              <a:extLst>
                <a:ext uri="{FF2B5EF4-FFF2-40B4-BE49-F238E27FC236}">
                  <a16:creationId xmlns:a16="http://schemas.microsoft.com/office/drawing/2014/main" id="{409589F7-4F6C-453E-983A-1DD7E2957DAC}"/>
                </a:ext>
              </a:extLst>
            </p:cNvPr>
            <p:cNvSpPr/>
            <p:nvPr/>
          </p:nvSpPr>
          <p:spPr>
            <a:xfrm>
              <a:off x="5905432" y="4577449"/>
              <a:ext cx="984046"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B5318C3E-71A8-4AB6-8BEE-4F8A3B595A40}"/>
                </a:ext>
              </a:extLst>
            </p:cNvPr>
            <p:cNvSpPr/>
            <p:nvPr/>
          </p:nvSpPr>
          <p:spPr>
            <a:xfrm>
              <a:off x="6000126" y="4444662"/>
              <a:ext cx="794658" cy="132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3478664-AA89-4991-AD56-FEE644C02D03}"/>
                </a:ext>
              </a:extLst>
            </p:cNvPr>
            <p:cNvSpPr/>
            <p:nvPr/>
          </p:nvSpPr>
          <p:spPr>
            <a:xfrm>
              <a:off x="6048375" y="5416550"/>
              <a:ext cx="685800" cy="539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1CD8AADA-A34D-498F-AA5D-110159CF2DDD}"/>
                </a:ext>
              </a:extLst>
            </p:cNvPr>
            <p:cNvSpPr/>
            <p:nvPr/>
          </p:nvSpPr>
          <p:spPr>
            <a:xfrm>
              <a:off x="6113824" y="5470525"/>
              <a:ext cx="554902" cy="539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319F3E19-84AB-403F-8AF9-AD0A35C9EC06}"/>
                </a:ext>
              </a:extLst>
            </p:cNvPr>
            <p:cNvSpPr/>
            <p:nvPr/>
          </p:nvSpPr>
          <p:spPr>
            <a:xfrm>
              <a:off x="6193284" y="5530192"/>
              <a:ext cx="395982" cy="48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1E18399A-D11C-4452-A144-E8DAB9DF9CB2}"/>
              </a:ext>
            </a:extLst>
          </p:cNvPr>
          <p:cNvGrpSpPr/>
          <p:nvPr/>
        </p:nvGrpSpPr>
        <p:grpSpPr>
          <a:xfrm>
            <a:off x="3495948" y="3429000"/>
            <a:ext cx="1531834" cy="1664621"/>
            <a:chOff x="5633827" y="4444662"/>
            <a:chExt cx="1531834" cy="1664621"/>
          </a:xfrm>
        </p:grpSpPr>
        <p:pic>
          <p:nvPicPr>
            <p:cNvPr id="16" name="グラフィックス 15" descr="テレビ">
              <a:extLst>
                <a:ext uri="{FF2B5EF4-FFF2-40B4-BE49-F238E27FC236}">
                  <a16:creationId xmlns:a16="http://schemas.microsoft.com/office/drawing/2014/main" id="{C2C632AF-BC71-4169-A357-E0996ED6D2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3827" y="4577449"/>
              <a:ext cx="1531834" cy="1531834"/>
            </a:xfrm>
            <a:prstGeom prst="rect">
              <a:avLst/>
            </a:prstGeom>
          </p:spPr>
        </p:pic>
        <p:sp>
          <p:nvSpPr>
            <p:cNvPr id="17" name="正方形/長方形 16">
              <a:extLst>
                <a:ext uri="{FF2B5EF4-FFF2-40B4-BE49-F238E27FC236}">
                  <a16:creationId xmlns:a16="http://schemas.microsoft.com/office/drawing/2014/main" id="{85C85FCD-8C31-44C7-9D8D-9B021B283FD8}"/>
                </a:ext>
              </a:extLst>
            </p:cNvPr>
            <p:cNvSpPr/>
            <p:nvPr/>
          </p:nvSpPr>
          <p:spPr>
            <a:xfrm>
              <a:off x="5905432" y="4577449"/>
              <a:ext cx="984046"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269EF50-7FC8-4C4C-BD5F-0F059244F359}"/>
                </a:ext>
              </a:extLst>
            </p:cNvPr>
            <p:cNvSpPr/>
            <p:nvPr/>
          </p:nvSpPr>
          <p:spPr>
            <a:xfrm>
              <a:off x="6000126" y="4444662"/>
              <a:ext cx="794658" cy="132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79C8068-10D9-4DC0-A891-FF5E391F2EFA}"/>
                </a:ext>
              </a:extLst>
            </p:cNvPr>
            <p:cNvSpPr/>
            <p:nvPr/>
          </p:nvSpPr>
          <p:spPr>
            <a:xfrm>
              <a:off x="5982585" y="5040839"/>
              <a:ext cx="190568"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E3FFD4CB-32D2-4546-BFD6-078917177EC5}"/>
                </a:ext>
              </a:extLst>
            </p:cNvPr>
            <p:cNvSpPr/>
            <p:nvPr/>
          </p:nvSpPr>
          <p:spPr>
            <a:xfrm>
              <a:off x="6611746" y="5036574"/>
              <a:ext cx="190568"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B6E59351-AB7B-432B-8F2B-E17F5F0A778D}"/>
                </a:ext>
              </a:extLst>
            </p:cNvPr>
            <p:cNvSpPr/>
            <p:nvPr/>
          </p:nvSpPr>
          <p:spPr>
            <a:xfrm>
              <a:off x="6048375" y="5416550"/>
              <a:ext cx="685800" cy="53975"/>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F914C2B-0E2D-413E-8469-F8F5DE49BE06}"/>
                </a:ext>
              </a:extLst>
            </p:cNvPr>
            <p:cNvSpPr/>
            <p:nvPr/>
          </p:nvSpPr>
          <p:spPr>
            <a:xfrm>
              <a:off x="6113824" y="5470525"/>
              <a:ext cx="554902" cy="53975"/>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CA1946B6-0005-410B-9DEA-B1B7A7ED1627}"/>
                </a:ext>
              </a:extLst>
            </p:cNvPr>
            <p:cNvSpPr/>
            <p:nvPr/>
          </p:nvSpPr>
          <p:spPr>
            <a:xfrm>
              <a:off x="6193284" y="5530192"/>
              <a:ext cx="395982" cy="48283"/>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D951B9E0-0CCA-4C31-857E-B1D49994B0C9}"/>
              </a:ext>
            </a:extLst>
          </p:cNvPr>
          <p:cNvGrpSpPr/>
          <p:nvPr/>
        </p:nvGrpSpPr>
        <p:grpSpPr>
          <a:xfrm>
            <a:off x="5368227" y="3551144"/>
            <a:ext cx="1531834" cy="1531834"/>
            <a:chOff x="5633827" y="4577449"/>
            <a:chExt cx="1531834" cy="1531834"/>
          </a:xfrm>
        </p:grpSpPr>
        <p:pic>
          <p:nvPicPr>
            <p:cNvPr id="25" name="グラフィックス 24" descr="テレビ">
              <a:extLst>
                <a:ext uri="{FF2B5EF4-FFF2-40B4-BE49-F238E27FC236}">
                  <a16:creationId xmlns:a16="http://schemas.microsoft.com/office/drawing/2014/main" id="{858CDB36-17F9-41A3-81D5-99AAAE2B4E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3827" y="4577449"/>
              <a:ext cx="1531834" cy="1531834"/>
            </a:xfrm>
            <a:prstGeom prst="rect">
              <a:avLst/>
            </a:prstGeom>
          </p:spPr>
        </p:pic>
        <p:sp>
          <p:nvSpPr>
            <p:cNvPr id="28" name="正方形/長方形 27">
              <a:extLst>
                <a:ext uri="{FF2B5EF4-FFF2-40B4-BE49-F238E27FC236}">
                  <a16:creationId xmlns:a16="http://schemas.microsoft.com/office/drawing/2014/main" id="{118FF3AF-E606-4F4B-926B-03BEED9C2736}"/>
                </a:ext>
              </a:extLst>
            </p:cNvPr>
            <p:cNvSpPr/>
            <p:nvPr/>
          </p:nvSpPr>
          <p:spPr>
            <a:xfrm>
              <a:off x="5982585" y="5040839"/>
              <a:ext cx="190568"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CE472CA6-0F30-48ED-9BA2-AEAD49100852}"/>
                </a:ext>
              </a:extLst>
            </p:cNvPr>
            <p:cNvSpPr/>
            <p:nvPr/>
          </p:nvSpPr>
          <p:spPr>
            <a:xfrm>
              <a:off x="6611746" y="5036574"/>
              <a:ext cx="190568"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4BEE75EE-DBDA-44BD-89B1-47331EDEE5DF}"/>
                </a:ext>
              </a:extLst>
            </p:cNvPr>
            <p:cNvSpPr/>
            <p:nvPr/>
          </p:nvSpPr>
          <p:spPr>
            <a:xfrm>
              <a:off x="6048375" y="5416550"/>
              <a:ext cx="685800" cy="539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189D1859-80CB-4378-9507-1001CD795F26}"/>
                </a:ext>
              </a:extLst>
            </p:cNvPr>
            <p:cNvSpPr/>
            <p:nvPr/>
          </p:nvSpPr>
          <p:spPr>
            <a:xfrm>
              <a:off x="6113824" y="5470525"/>
              <a:ext cx="554902" cy="539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59AA2D28-A0BB-49B9-9721-8C695DF3A9F7}"/>
                </a:ext>
              </a:extLst>
            </p:cNvPr>
            <p:cNvSpPr/>
            <p:nvPr/>
          </p:nvSpPr>
          <p:spPr>
            <a:xfrm>
              <a:off x="6193284" y="5530192"/>
              <a:ext cx="395982" cy="48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52C44DE3-7191-41C9-AF6D-520C1EC0433B}"/>
              </a:ext>
            </a:extLst>
          </p:cNvPr>
          <p:cNvGrpSpPr/>
          <p:nvPr/>
        </p:nvGrpSpPr>
        <p:grpSpPr>
          <a:xfrm>
            <a:off x="7211765" y="3407714"/>
            <a:ext cx="1531834" cy="1664621"/>
            <a:chOff x="5633827" y="4444662"/>
            <a:chExt cx="1531834" cy="1664621"/>
          </a:xfrm>
        </p:grpSpPr>
        <p:pic>
          <p:nvPicPr>
            <p:cNvPr id="34" name="グラフィックス 33" descr="テレビ">
              <a:extLst>
                <a:ext uri="{FF2B5EF4-FFF2-40B4-BE49-F238E27FC236}">
                  <a16:creationId xmlns:a16="http://schemas.microsoft.com/office/drawing/2014/main" id="{C6E15530-BEA3-47A2-9DFE-A294AABED7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3827" y="4577449"/>
              <a:ext cx="1531834" cy="1531834"/>
            </a:xfrm>
            <a:prstGeom prst="rect">
              <a:avLst/>
            </a:prstGeom>
          </p:spPr>
        </p:pic>
        <p:sp>
          <p:nvSpPr>
            <p:cNvPr id="35" name="正方形/長方形 34">
              <a:extLst>
                <a:ext uri="{FF2B5EF4-FFF2-40B4-BE49-F238E27FC236}">
                  <a16:creationId xmlns:a16="http://schemas.microsoft.com/office/drawing/2014/main" id="{9C715707-5DCA-4903-A0DC-03122BC89191}"/>
                </a:ext>
              </a:extLst>
            </p:cNvPr>
            <p:cNvSpPr/>
            <p:nvPr/>
          </p:nvSpPr>
          <p:spPr>
            <a:xfrm>
              <a:off x="5905432" y="4577449"/>
              <a:ext cx="984046"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432E86CE-B88C-4CD3-A0EC-E3A65B513D2D}"/>
                </a:ext>
              </a:extLst>
            </p:cNvPr>
            <p:cNvSpPr/>
            <p:nvPr/>
          </p:nvSpPr>
          <p:spPr>
            <a:xfrm>
              <a:off x="6000126" y="4444662"/>
              <a:ext cx="794658" cy="132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34E62125-EDE3-436A-AC95-21952E92AEE7}"/>
                </a:ext>
              </a:extLst>
            </p:cNvPr>
            <p:cNvSpPr/>
            <p:nvPr/>
          </p:nvSpPr>
          <p:spPr>
            <a:xfrm>
              <a:off x="5982585" y="5040839"/>
              <a:ext cx="190568"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4D8683D0-884B-42C3-85AD-EE9EFF53F85B}"/>
                </a:ext>
              </a:extLst>
            </p:cNvPr>
            <p:cNvSpPr/>
            <p:nvPr/>
          </p:nvSpPr>
          <p:spPr>
            <a:xfrm>
              <a:off x="6611746" y="5036574"/>
              <a:ext cx="190568" cy="2297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12ADC89E-6B5B-4840-B724-293A82DB55D4}"/>
                </a:ext>
              </a:extLst>
            </p:cNvPr>
            <p:cNvSpPr/>
            <p:nvPr/>
          </p:nvSpPr>
          <p:spPr>
            <a:xfrm>
              <a:off x="6048375" y="5416550"/>
              <a:ext cx="685800" cy="539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04CFEE3E-8156-4246-9D39-49CE3CEC7BE7}"/>
                </a:ext>
              </a:extLst>
            </p:cNvPr>
            <p:cNvSpPr/>
            <p:nvPr/>
          </p:nvSpPr>
          <p:spPr>
            <a:xfrm>
              <a:off x="6113824" y="5470525"/>
              <a:ext cx="554902" cy="539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C5E02A2C-6D72-4DCC-B52D-BDE067D6B873}"/>
                </a:ext>
              </a:extLst>
            </p:cNvPr>
            <p:cNvSpPr/>
            <p:nvPr/>
          </p:nvSpPr>
          <p:spPr>
            <a:xfrm>
              <a:off x="6193284" y="5530192"/>
              <a:ext cx="395982" cy="48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51" name="楕円 50">
            <a:extLst>
              <a:ext uri="{FF2B5EF4-FFF2-40B4-BE49-F238E27FC236}">
                <a16:creationId xmlns:a16="http://schemas.microsoft.com/office/drawing/2014/main" id="{DF322727-D853-413B-BE15-A27BF099D3DB}"/>
              </a:ext>
            </a:extLst>
          </p:cNvPr>
          <p:cNvSpPr/>
          <p:nvPr/>
        </p:nvSpPr>
        <p:spPr>
          <a:xfrm>
            <a:off x="1883181" y="4020912"/>
            <a:ext cx="229756" cy="2297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740237A9-E6BC-4EBB-AE63-A25535AC0D6B}"/>
              </a:ext>
            </a:extLst>
          </p:cNvPr>
          <p:cNvSpPr/>
          <p:nvPr/>
        </p:nvSpPr>
        <p:spPr>
          <a:xfrm>
            <a:off x="2485319" y="4019137"/>
            <a:ext cx="229756" cy="2297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二等辺三角形 52">
            <a:extLst>
              <a:ext uri="{FF2B5EF4-FFF2-40B4-BE49-F238E27FC236}">
                <a16:creationId xmlns:a16="http://schemas.microsoft.com/office/drawing/2014/main" id="{04CB5BA9-0FD9-4C75-A84A-F2D1A97E52E7}"/>
              </a:ext>
            </a:extLst>
          </p:cNvPr>
          <p:cNvSpPr/>
          <p:nvPr/>
        </p:nvSpPr>
        <p:spPr>
          <a:xfrm>
            <a:off x="5675313" y="3371512"/>
            <a:ext cx="896937" cy="39874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スマイル 55">
            <a:extLst>
              <a:ext uri="{FF2B5EF4-FFF2-40B4-BE49-F238E27FC236}">
                <a16:creationId xmlns:a16="http://schemas.microsoft.com/office/drawing/2014/main" id="{F8308B38-CB8A-4CB9-9750-642455C39866}"/>
              </a:ext>
            </a:extLst>
          </p:cNvPr>
          <p:cNvSpPr/>
          <p:nvPr/>
        </p:nvSpPr>
        <p:spPr>
          <a:xfrm>
            <a:off x="7380059" y="3748088"/>
            <a:ext cx="1166818" cy="931862"/>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58" name="グラフィックス 57" descr="牛">
            <a:extLst>
              <a:ext uri="{FF2B5EF4-FFF2-40B4-BE49-F238E27FC236}">
                <a16:creationId xmlns:a16="http://schemas.microsoft.com/office/drawing/2014/main" id="{D9C24C1F-AF0B-428A-AF60-07E0D8DCAD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8836854" y="3275364"/>
            <a:ext cx="1926395" cy="1926395"/>
          </a:xfrm>
          <a:prstGeom prst="rect">
            <a:avLst/>
          </a:prstGeom>
        </p:spPr>
      </p:pic>
      <p:sp>
        <p:nvSpPr>
          <p:cNvPr id="59" name="吹き出し: 四角形 58">
            <a:extLst>
              <a:ext uri="{FF2B5EF4-FFF2-40B4-BE49-F238E27FC236}">
                <a16:creationId xmlns:a16="http://schemas.microsoft.com/office/drawing/2014/main" id="{BDADFACF-87CD-4BBE-9DA0-3B216D49486A}"/>
              </a:ext>
            </a:extLst>
          </p:cNvPr>
          <p:cNvSpPr/>
          <p:nvPr/>
        </p:nvSpPr>
        <p:spPr>
          <a:xfrm>
            <a:off x="1773449" y="5162550"/>
            <a:ext cx="8494501" cy="1330325"/>
          </a:xfrm>
          <a:prstGeom prst="wedgeRectCallout">
            <a:avLst>
              <a:gd name="adj1" fmla="val -25542"/>
              <a:gd name="adj2" fmla="val -32964"/>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600" b="1" dirty="0"/>
              <a:t>僕たちみんな</a:t>
            </a:r>
            <a:r>
              <a:rPr kumimoji="1" lang="en-US" altLang="ja-JP" sz="3600" b="1" dirty="0"/>
              <a:t>C</a:t>
            </a:r>
            <a:r>
              <a:rPr kumimoji="1" lang="ja-JP" altLang="en-US" sz="3600" b="1" dirty="0"/>
              <a:t>言語！！！！！！！</a:t>
            </a:r>
          </a:p>
        </p:txBody>
      </p:sp>
      <p:sp>
        <p:nvSpPr>
          <p:cNvPr id="4" name="&quot;禁止&quot;マーク 3">
            <a:extLst>
              <a:ext uri="{FF2B5EF4-FFF2-40B4-BE49-F238E27FC236}">
                <a16:creationId xmlns:a16="http://schemas.microsoft.com/office/drawing/2014/main" id="{CCD1D4D9-7FDA-4148-9F58-886F3CEFE274}"/>
              </a:ext>
            </a:extLst>
          </p:cNvPr>
          <p:cNvSpPr/>
          <p:nvPr/>
        </p:nvSpPr>
        <p:spPr>
          <a:xfrm>
            <a:off x="2811274" y="3153433"/>
            <a:ext cx="6293271" cy="3650592"/>
          </a:xfrm>
          <a:prstGeom prst="noSmoking">
            <a:avLst>
              <a:gd name="adj" fmla="val 1179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テキスト ボックス 4">
            <a:extLst>
              <a:ext uri="{FF2B5EF4-FFF2-40B4-BE49-F238E27FC236}">
                <a16:creationId xmlns:a16="http://schemas.microsoft.com/office/drawing/2014/main" id="{06FB0BEF-4601-4DEC-9E66-B2D4ECB59ED1}"/>
              </a:ext>
            </a:extLst>
          </p:cNvPr>
          <p:cNvSpPr txBox="1"/>
          <p:nvPr/>
        </p:nvSpPr>
        <p:spPr>
          <a:xfrm>
            <a:off x="2989091" y="4309154"/>
            <a:ext cx="5937635"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b="1" dirty="0"/>
              <a:t>同じ言語なのに、ある処理系で動いたものが他の処理系では動かないことがある</a:t>
            </a:r>
            <a:endParaRPr lang="en-US" altLang="ja-JP" sz="2400" b="1" dirty="0"/>
          </a:p>
          <a:p>
            <a:pPr marL="342900" indent="-342900">
              <a:buFont typeface="Wingdings" panose="05000000000000000000" pitchFamily="2" charset="2"/>
              <a:buChar char="Ø"/>
            </a:pPr>
            <a:r>
              <a:rPr lang="ja-JP" altLang="en-US" sz="2400" b="1" dirty="0"/>
              <a:t>だから規格は大事。</a:t>
            </a:r>
            <a:endParaRPr kumimoji="1" lang="en-US" altLang="ja-JP" sz="2400" b="1" dirty="0"/>
          </a:p>
        </p:txBody>
      </p:sp>
    </p:spTree>
    <p:extLst>
      <p:ext uri="{BB962C8B-B14F-4D97-AF65-F5344CB8AC3E}">
        <p14:creationId xmlns:p14="http://schemas.microsoft.com/office/powerpoint/2010/main" val="2653874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F48A8D-89A5-41C2-A201-D1184F19DA48}"/>
              </a:ext>
            </a:extLst>
          </p:cNvPr>
          <p:cNvSpPr>
            <a:spLocks noGrp="1"/>
          </p:cNvSpPr>
          <p:nvPr>
            <p:ph type="title"/>
          </p:nvPr>
        </p:nvSpPr>
        <p:spPr/>
        <p:txBody>
          <a:bodyPr/>
          <a:lstStyle/>
          <a:p>
            <a:r>
              <a:rPr kumimoji="1" lang="ja-JP" altLang="en-US" dirty="0"/>
              <a:t>規格</a:t>
            </a:r>
          </a:p>
        </p:txBody>
      </p:sp>
      <p:sp>
        <p:nvSpPr>
          <p:cNvPr id="3" name="コンテンツ プレースホルダー 2">
            <a:extLst>
              <a:ext uri="{FF2B5EF4-FFF2-40B4-BE49-F238E27FC236}">
                <a16:creationId xmlns:a16="http://schemas.microsoft.com/office/drawing/2014/main" id="{F42E13B0-96E8-4ACC-945B-A462451C7A0F}"/>
              </a:ext>
            </a:extLst>
          </p:cNvPr>
          <p:cNvSpPr>
            <a:spLocks noGrp="1"/>
          </p:cNvSpPr>
          <p:nvPr>
            <p:ph idx="1"/>
          </p:nvPr>
        </p:nvSpPr>
        <p:spPr/>
        <p:txBody>
          <a:bodyPr/>
          <a:lstStyle/>
          <a:p>
            <a:r>
              <a:rPr kumimoji="1" lang="ja-JP" altLang="en-US" dirty="0"/>
              <a:t>多くのプログラミング言語には規格がある</a:t>
            </a:r>
            <a:endParaRPr kumimoji="1" lang="en-US" altLang="ja-JP" dirty="0"/>
          </a:p>
          <a:p>
            <a:pPr>
              <a:buFont typeface="Wingdings" panose="05000000000000000000" pitchFamily="2" charset="2"/>
              <a:buChar char="Ø"/>
            </a:pPr>
            <a:r>
              <a:rPr lang="ja-JP" altLang="en-US" dirty="0"/>
              <a:t>規格をもとにコンパイラ</a:t>
            </a:r>
            <a:r>
              <a:rPr lang="en-US" altLang="ja-JP" dirty="0"/>
              <a:t>/</a:t>
            </a:r>
            <a:r>
              <a:rPr lang="ja-JP" altLang="en-US" dirty="0"/>
              <a:t>インタプリタは作られている</a:t>
            </a:r>
            <a:endParaRPr lang="en-US" altLang="ja-JP" dirty="0"/>
          </a:p>
          <a:p>
            <a:pPr>
              <a:buFont typeface="Wingdings" panose="05000000000000000000" pitchFamily="2" charset="2"/>
              <a:buChar char="Ø"/>
            </a:pPr>
            <a:r>
              <a:rPr kumimoji="1" lang="ja-JP" altLang="en-US" dirty="0"/>
              <a:t>コンパイラによっては独自の拡張を加えている</a:t>
            </a:r>
            <a:br>
              <a:rPr kumimoji="1" lang="en-US" altLang="ja-JP" dirty="0"/>
            </a:br>
            <a:r>
              <a:rPr kumimoji="1" lang="ja-JP" altLang="en-US" dirty="0"/>
              <a:t>もちろん他の処理系との互換性をある程度保つ程度に</a:t>
            </a:r>
            <a:endParaRPr kumimoji="1" lang="en-US" altLang="ja-JP" dirty="0"/>
          </a:p>
          <a:p>
            <a:endParaRPr kumimoji="1" lang="ja-JP" altLang="en-US" dirty="0"/>
          </a:p>
        </p:txBody>
      </p:sp>
      <p:sp>
        <p:nvSpPr>
          <p:cNvPr id="6" name="正方形/長方形 5">
            <a:extLst>
              <a:ext uri="{FF2B5EF4-FFF2-40B4-BE49-F238E27FC236}">
                <a16:creationId xmlns:a16="http://schemas.microsoft.com/office/drawing/2014/main" id="{6866DF67-3671-4C93-A07E-BC55473F6DA6}"/>
              </a:ext>
            </a:extLst>
          </p:cNvPr>
          <p:cNvSpPr/>
          <p:nvPr/>
        </p:nvSpPr>
        <p:spPr>
          <a:xfrm>
            <a:off x="7673258" y="4139328"/>
            <a:ext cx="3055784" cy="2172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3600" b="1" dirty="0"/>
              <a:t>拡張</a:t>
            </a:r>
          </a:p>
        </p:txBody>
      </p:sp>
      <p:sp>
        <p:nvSpPr>
          <p:cNvPr id="7" name="正方形/長方形 6">
            <a:extLst>
              <a:ext uri="{FF2B5EF4-FFF2-40B4-BE49-F238E27FC236}">
                <a16:creationId xmlns:a16="http://schemas.microsoft.com/office/drawing/2014/main" id="{DDA668DE-4812-4C21-9A0D-D81E21310C77}"/>
              </a:ext>
            </a:extLst>
          </p:cNvPr>
          <p:cNvSpPr/>
          <p:nvPr/>
        </p:nvSpPr>
        <p:spPr>
          <a:xfrm>
            <a:off x="8515350" y="4729337"/>
            <a:ext cx="1409700" cy="10626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kumimoji="1" lang="ja-JP" altLang="en-US" sz="3600" b="1" dirty="0"/>
              <a:t>規格</a:t>
            </a:r>
          </a:p>
        </p:txBody>
      </p:sp>
    </p:spTree>
    <p:extLst>
      <p:ext uri="{BB962C8B-B14F-4D97-AF65-F5344CB8AC3E}">
        <p14:creationId xmlns:p14="http://schemas.microsoft.com/office/powerpoint/2010/main" val="447031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F48A8D-89A5-41C2-A201-D1184F19DA48}"/>
              </a:ext>
            </a:extLst>
          </p:cNvPr>
          <p:cNvSpPr>
            <a:spLocks noGrp="1"/>
          </p:cNvSpPr>
          <p:nvPr>
            <p:ph type="title"/>
          </p:nvPr>
        </p:nvSpPr>
        <p:spPr/>
        <p:txBody>
          <a:bodyPr/>
          <a:lstStyle/>
          <a:p>
            <a:r>
              <a:rPr kumimoji="1" lang="ja-JP" altLang="en-US" dirty="0"/>
              <a:t>規格</a:t>
            </a:r>
          </a:p>
        </p:txBody>
      </p:sp>
      <p:sp>
        <p:nvSpPr>
          <p:cNvPr id="3" name="コンテンツ プレースホルダー 2">
            <a:extLst>
              <a:ext uri="{FF2B5EF4-FFF2-40B4-BE49-F238E27FC236}">
                <a16:creationId xmlns:a16="http://schemas.microsoft.com/office/drawing/2014/main" id="{F42E13B0-96E8-4ACC-945B-A462451C7A0F}"/>
              </a:ext>
            </a:extLst>
          </p:cNvPr>
          <p:cNvSpPr>
            <a:spLocks noGrp="1"/>
          </p:cNvSpPr>
          <p:nvPr>
            <p:ph idx="1"/>
          </p:nvPr>
        </p:nvSpPr>
        <p:spPr>
          <a:xfrm>
            <a:off x="838200" y="1825625"/>
            <a:ext cx="10515600" cy="4351338"/>
          </a:xfrm>
        </p:spPr>
        <p:txBody>
          <a:bodyPr/>
          <a:lstStyle/>
          <a:p>
            <a:pPr marL="0" indent="0">
              <a:buNone/>
            </a:pPr>
            <a:r>
              <a:rPr kumimoji="1" lang="ja-JP" altLang="en-US" dirty="0"/>
              <a:t>規格書だけですべてのルールを書いているわけではない</a:t>
            </a:r>
            <a:endParaRPr kumimoji="1" lang="en-US" altLang="ja-JP" dirty="0"/>
          </a:p>
          <a:p>
            <a:pPr marL="0" indent="0">
              <a:buNone/>
            </a:pPr>
            <a:endParaRPr kumimoji="1" lang="en-US" altLang="ja-JP" dirty="0"/>
          </a:p>
          <a:p>
            <a:r>
              <a:rPr lang="ja-JP" altLang="en-US" dirty="0"/>
              <a:t>処理系定義</a:t>
            </a:r>
            <a:r>
              <a:rPr lang="en-US" altLang="ja-JP" dirty="0"/>
              <a:t>: </a:t>
            </a:r>
            <a:r>
              <a:rPr lang="ja-JP" altLang="en-US" dirty="0"/>
              <a:t>動作は処理系の実装に任せる</a:t>
            </a:r>
            <a:endParaRPr lang="en-US" altLang="ja-JP" dirty="0"/>
          </a:p>
          <a:p>
            <a:pPr marL="457200" lvl="1" indent="0">
              <a:buNone/>
            </a:pPr>
            <a:r>
              <a:rPr lang="ja-JP" altLang="en-US" dirty="0"/>
              <a:t>例</a:t>
            </a:r>
            <a:r>
              <a:rPr lang="en-US" altLang="ja-JP" dirty="0"/>
              <a:t>)</a:t>
            </a:r>
            <a:r>
              <a:rPr lang="ja-JP" altLang="en-US" dirty="0"/>
              <a:t>負数のビットシフト、負数の剰余算</a:t>
            </a:r>
            <a:r>
              <a:rPr lang="en-US" altLang="ja-JP" dirty="0"/>
              <a:t>(C</a:t>
            </a:r>
            <a:r>
              <a:rPr lang="ja-JP" altLang="en-US" dirty="0"/>
              <a:t>言語</a:t>
            </a:r>
            <a:r>
              <a:rPr lang="en-US" altLang="ja-JP" dirty="0"/>
              <a:t>)</a:t>
            </a:r>
          </a:p>
          <a:p>
            <a:r>
              <a:rPr lang="ja-JP" altLang="en-US" dirty="0"/>
              <a:t>未定義</a:t>
            </a:r>
            <a:r>
              <a:rPr lang="en-US" altLang="ja-JP" dirty="0"/>
              <a:t>: </a:t>
            </a:r>
            <a:r>
              <a:rPr lang="ja-JP" altLang="en-US" dirty="0"/>
              <a:t>動作が保証されない</a:t>
            </a:r>
            <a:endParaRPr lang="en-US" altLang="ja-JP" dirty="0"/>
          </a:p>
          <a:p>
            <a:pPr marL="457200" lvl="1" indent="0">
              <a:buNone/>
            </a:pPr>
            <a:r>
              <a:rPr kumimoji="1" lang="ja-JP" altLang="en-US" dirty="0"/>
              <a:t>例</a:t>
            </a:r>
            <a:r>
              <a:rPr kumimoji="1" lang="en-US" altLang="ja-JP" dirty="0"/>
              <a:t>)0</a:t>
            </a:r>
            <a:r>
              <a:rPr kumimoji="1" lang="ja-JP" altLang="en-US" dirty="0"/>
              <a:t>で割った結果、</a:t>
            </a:r>
            <a:r>
              <a:rPr kumimoji="1" lang="en-US" altLang="ja-JP" dirty="0" err="1"/>
              <a:t>printf</a:t>
            </a:r>
            <a:r>
              <a:rPr lang="ja-JP" altLang="en-US" dirty="0"/>
              <a:t>の引数が足りない</a:t>
            </a:r>
            <a:r>
              <a:rPr lang="en-US" altLang="ja-JP" dirty="0"/>
              <a:t>(C</a:t>
            </a:r>
            <a:r>
              <a:rPr lang="ja-JP" altLang="en-US" dirty="0"/>
              <a:t>言語</a:t>
            </a:r>
            <a:r>
              <a:rPr lang="en-US" altLang="ja-JP" dirty="0"/>
              <a:t>)</a:t>
            </a:r>
            <a:endParaRPr kumimoji="1" lang="en-US" altLang="ja-JP" dirty="0"/>
          </a:p>
          <a:p>
            <a:pPr marL="0" indent="0">
              <a:buNone/>
            </a:pPr>
            <a:endParaRPr lang="en-US" altLang="ja-JP" dirty="0"/>
          </a:p>
          <a:p>
            <a:pPr marL="0" indent="0">
              <a:buNone/>
            </a:pPr>
            <a:r>
              <a:rPr kumimoji="1" lang="ja-JP" altLang="en-US" dirty="0"/>
              <a:t>処理系定義の動作も未定義の動作も使うべきでない</a:t>
            </a:r>
          </a:p>
        </p:txBody>
      </p:sp>
    </p:spTree>
    <p:extLst>
      <p:ext uri="{BB962C8B-B14F-4D97-AF65-F5344CB8AC3E}">
        <p14:creationId xmlns:p14="http://schemas.microsoft.com/office/powerpoint/2010/main" val="3018283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276894-3A74-4A59-98F9-546CE6771AB5}"/>
              </a:ext>
            </a:extLst>
          </p:cNvPr>
          <p:cNvSpPr>
            <a:spLocks noGrp="1"/>
          </p:cNvSpPr>
          <p:nvPr>
            <p:ph type="title"/>
          </p:nvPr>
        </p:nvSpPr>
        <p:spPr/>
        <p:txBody>
          <a:bodyPr/>
          <a:lstStyle/>
          <a:p>
            <a:r>
              <a:rPr kumimoji="1" lang="en-US" altLang="ja-JP" dirty="0"/>
              <a:t>C</a:t>
            </a:r>
            <a:r>
              <a:rPr kumimoji="1" lang="ja-JP" altLang="en-US" dirty="0"/>
              <a:t>言語と</a:t>
            </a:r>
            <a:r>
              <a:rPr kumimoji="1" lang="en-US" altLang="ja-JP" dirty="0"/>
              <a:t>C++</a:t>
            </a:r>
            <a:endParaRPr kumimoji="1" lang="ja-JP" altLang="en-US" dirty="0"/>
          </a:p>
        </p:txBody>
      </p:sp>
      <p:sp>
        <p:nvSpPr>
          <p:cNvPr id="3" name="テキスト プレースホルダー 2">
            <a:extLst>
              <a:ext uri="{FF2B5EF4-FFF2-40B4-BE49-F238E27FC236}">
                <a16:creationId xmlns:a16="http://schemas.microsoft.com/office/drawing/2014/main" id="{528559C3-6942-40A9-B1F5-2EE46F01729B}"/>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444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4E9BA-4FAA-450A-9C27-0B2864C575E9}"/>
              </a:ext>
            </a:extLst>
          </p:cNvPr>
          <p:cNvSpPr>
            <a:spLocks noGrp="1"/>
          </p:cNvSpPr>
          <p:nvPr>
            <p:ph type="title"/>
          </p:nvPr>
        </p:nvSpPr>
        <p:spPr/>
        <p:txBody>
          <a:bodyPr/>
          <a:lstStyle/>
          <a:p>
            <a:r>
              <a:rPr kumimoji="1" lang="ja-JP" altLang="en-US" dirty="0"/>
              <a:t>今日やること</a:t>
            </a:r>
          </a:p>
        </p:txBody>
      </p:sp>
      <p:sp>
        <p:nvSpPr>
          <p:cNvPr id="3" name="コンテンツ プレースホルダー 2">
            <a:extLst>
              <a:ext uri="{FF2B5EF4-FFF2-40B4-BE49-F238E27FC236}">
                <a16:creationId xmlns:a16="http://schemas.microsoft.com/office/drawing/2014/main" id="{C3797345-D27D-448B-A09A-04E9D337EA39}"/>
              </a:ext>
            </a:extLst>
          </p:cNvPr>
          <p:cNvSpPr>
            <a:spLocks noGrp="1"/>
          </p:cNvSpPr>
          <p:nvPr>
            <p:ph idx="1"/>
          </p:nvPr>
        </p:nvSpPr>
        <p:spPr/>
        <p:txBody>
          <a:bodyPr/>
          <a:lstStyle/>
          <a:p>
            <a:r>
              <a:rPr lang="ja-JP" altLang="en-US" dirty="0"/>
              <a:t>機械語とアセンブリ言語</a:t>
            </a:r>
            <a:endParaRPr lang="en-US" altLang="ja-JP" dirty="0"/>
          </a:p>
          <a:p>
            <a:r>
              <a:rPr kumimoji="1" lang="ja-JP" altLang="en-US" dirty="0"/>
              <a:t>コンパイラ、インタプリタ</a:t>
            </a:r>
            <a:endParaRPr kumimoji="1" lang="en-US" altLang="ja-JP" dirty="0"/>
          </a:p>
          <a:p>
            <a:r>
              <a:rPr lang="en-US" altLang="ja-JP" dirty="0"/>
              <a:t>C</a:t>
            </a:r>
          </a:p>
          <a:p>
            <a:r>
              <a:rPr kumimoji="1" lang="en-US" altLang="ja-JP" dirty="0"/>
              <a:t>C++</a:t>
            </a:r>
            <a:r>
              <a:rPr kumimoji="1" lang="ja-JP" altLang="en-US" dirty="0" err="1"/>
              <a:t>、</a:t>
            </a:r>
            <a:r>
              <a:rPr kumimoji="1" lang="en-US" altLang="ja-JP" dirty="0"/>
              <a:t>C</a:t>
            </a:r>
            <a:r>
              <a:rPr kumimoji="1" lang="ja-JP" altLang="en-US" dirty="0"/>
              <a:t>との比較</a:t>
            </a:r>
            <a:endParaRPr kumimoji="1" lang="en-US" altLang="ja-JP" dirty="0"/>
          </a:p>
          <a:p>
            <a:r>
              <a:rPr lang="ja-JP" altLang="en-US" dirty="0"/>
              <a:t>その他の実用言語</a:t>
            </a:r>
            <a:endParaRPr lang="en-US" altLang="ja-JP" dirty="0"/>
          </a:p>
          <a:p>
            <a:r>
              <a:rPr lang="ja-JP" altLang="en-US" dirty="0"/>
              <a:t>難解プログラミング言語</a:t>
            </a:r>
            <a:r>
              <a:rPr lang="en-US" altLang="ja-JP" dirty="0"/>
              <a:t>(</a:t>
            </a:r>
            <a:r>
              <a:rPr lang="ja-JP" altLang="en-US" dirty="0"/>
              <a:t>おまけ</a:t>
            </a:r>
            <a:r>
              <a:rPr lang="en-US" altLang="ja-JP" dirty="0"/>
              <a:t>)</a:t>
            </a:r>
            <a:endParaRPr kumimoji="1" lang="ja-JP" altLang="en-US" dirty="0"/>
          </a:p>
        </p:txBody>
      </p:sp>
    </p:spTree>
    <p:extLst>
      <p:ext uri="{BB962C8B-B14F-4D97-AF65-F5344CB8AC3E}">
        <p14:creationId xmlns:p14="http://schemas.microsoft.com/office/powerpoint/2010/main" val="2174864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78B671-683E-403A-B580-BD71B8290B36}"/>
              </a:ext>
            </a:extLst>
          </p:cNvPr>
          <p:cNvSpPr>
            <a:spLocks noGrp="1"/>
          </p:cNvSpPr>
          <p:nvPr>
            <p:ph type="title"/>
          </p:nvPr>
        </p:nvSpPr>
        <p:spPr/>
        <p:txBody>
          <a:bodyPr/>
          <a:lstStyle/>
          <a:p>
            <a:r>
              <a:rPr kumimoji="1" lang="en-US" altLang="ja-JP" dirty="0"/>
              <a:t>C</a:t>
            </a:r>
            <a:r>
              <a:rPr kumimoji="1" lang="ja-JP" altLang="en-US" dirty="0"/>
              <a:t>言語</a:t>
            </a:r>
          </a:p>
        </p:txBody>
      </p:sp>
      <p:sp>
        <p:nvSpPr>
          <p:cNvPr id="3" name="コンテンツ プレースホルダー 2">
            <a:extLst>
              <a:ext uri="{FF2B5EF4-FFF2-40B4-BE49-F238E27FC236}">
                <a16:creationId xmlns:a16="http://schemas.microsoft.com/office/drawing/2014/main" id="{E8B2CA3F-5EED-4B81-8C0D-1F3F79DD3205}"/>
              </a:ext>
            </a:extLst>
          </p:cNvPr>
          <p:cNvSpPr>
            <a:spLocks noGrp="1"/>
          </p:cNvSpPr>
          <p:nvPr>
            <p:ph idx="1"/>
          </p:nvPr>
        </p:nvSpPr>
        <p:spPr/>
        <p:txBody>
          <a:bodyPr/>
          <a:lstStyle/>
          <a:p>
            <a:pPr marL="0" indent="0">
              <a:buNone/>
            </a:pPr>
            <a:r>
              <a:rPr kumimoji="1" lang="en-US" altLang="ja-JP" dirty="0"/>
              <a:t>C</a:t>
            </a:r>
            <a:r>
              <a:rPr kumimoji="1" lang="ja-JP" altLang="en-US" dirty="0"/>
              <a:t>言語</a:t>
            </a:r>
            <a:r>
              <a:rPr lang="ja-JP" altLang="en-US" dirty="0"/>
              <a:t>とは</a:t>
            </a:r>
            <a:endParaRPr lang="en-US" altLang="ja-JP" dirty="0"/>
          </a:p>
          <a:p>
            <a:r>
              <a:rPr kumimoji="1" lang="en-US" altLang="ja-JP" dirty="0"/>
              <a:t>1</a:t>
            </a:r>
            <a:r>
              <a:rPr lang="en-US" altLang="ja-JP" dirty="0"/>
              <a:t>972</a:t>
            </a:r>
            <a:r>
              <a:rPr lang="ja-JP" altLang="en-US" dirty="0"/>
              <a:t>年に誕生した、かなり古い言語</a:t>
            </a:r>
            <a:endParaRPr lang="en-US" altLang="ja-JP" dirty="0"/>
          </a:p>
          <a:p>
            <a:r>
              <a:rPr lang="ja-JP" altLang="en-US" dirty="0"/>
              <a:t>多くの言語の母</a:t>
            </a:r>
            <a:endParaRPr lang="en-US" altLang="ja-JP" dirty="0"/>
          </a:p>
          <a:p>
            <a:endParaRPr kumimoji="1" lang="ja-JP" altLang="en-US" dirty="0"/>
          </a:p>
        </p:txBody>
      </p:sp>
    </p:spTree>
    <p:extLst>
      <p:ext uri="{BB962C8B-B14F-4D97-AF65-F5344CB8AC3E}">
        <p14:creationId xmlns:p14="http://schemas.microsoft.com/office/powerpoint/2010/main" val="792407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78B671-683E-403A-B580-BD71B8290B36}"/>
              </a:ext>
            </a:extLst>
          </p:cNvPr>
          <p:cNvSpPr>
            <a:spLocks noGrp="1"/>
          </p:cNvSpPr>
          <p:nvPr>
            <p:ph type="title"/>
          </p:nvPr>
        </p:nvSpPr>
        <p:spPr/>
        <p:txBody>
          <a:bodyPr/>
          <a:lstStyle/>
          <a:p>
            <a:r>
              <a:rPr kumimoji="1" lang="en-US" altLang="ja-JP" dirty="0"/>
              <a:t>C</a:t>
            </a:r>
            <a:r>
              <a:rPr kumimoji="1" lang="ja-JP" altLang="en-US" dirty="0"/>
              <a:t>言語</a:t>
            </a:r>
          </a:p>
        </p:txBody>
      </p:sp>
      <p:sp>
        <p:nvSpPr>
          <p:cNvPr id="3" name="コンテンツ プレースホルダー 2">
            <a:extLst>
              <a:ext uri="{FF2B5EF4-FFF2-40B4-BE49-F238E27FC236}">
                <a16:creationId xmlns:a16="http://schemas.microsoft.com/office/drawing/2014/main" id="{E8B2CA3F-5EED-4B81-8C0D-1F3F79DD3205}"/>
              </a:ext>
            </a:extLst>
          </p:cNvPr>
          <p:cNvSpPr>
            <a:spLocks noGrp="1"/>
          </p:cNvSpPr>
          <p:nvPr>
            <p:ph idx="1"/>
          </p:nvPr>
        </p:nvSpPr>
        <p:spPr>
          <a:xfrm>
            <a:off x="838200" y="1825625"/>
            <a:ext cx="10515600" cy="4460875"/>
          </a:xfrm>
        </p:spPr>
        <p:txBody>
          <a:bodyPr>
            <a:normAutofit/>
          </a:bodyPr>
          <a:lstStyle/>
          <a:p>
            <a:pPr marL="0" indent="0">
              <a:buNone/>
            </a:pPr>
            <a:r>
              <a:rPr kumimoji="1" lang="en-US" altLang="ja-JP" dirty="0"/>
              <a:t>C</a:t>
            </a:r>
            <a:r>
              <a:rPr kumimoji="1" lang="ja-JP" altLang="en-US" dirty="0"/>
              <a:t>言語を学ぶ利点</a:t>
            </a:r>
            <a:r>
              <a:rPr kumimoji="1" lang="en-US" altLang="ja-JP" dirty="0"/>
              <a:t>:</a:t>
            </a:r>
          </a:p>
          <a:p>
            <a:r>
              <a:rPr lang="ja-JP" altLang="en-US" dirty="0"/>
              <a:t>多くの言語が</a:t>
            </a:r>
            <a:r>
              <a:rPr lang="en-US" altLang="ja-JP" dirty="0"/>
              <a:t>C</a:t>
            </a:r>
            <a:r>
              <a:rPr lang="ja-JP" altLang="en-US" dirty="0"/>
              <a:t>の文法を受け継いでいる</a:t>
            </a:r>
            <a:endParaRPr lang="en-US" altLang="ja-JP" dirty="0"/>
          </a:p>
          <a:p>
            <a:pPr>
              <a:buFont typeface="Wingdings" panose="05000000000000000000" pitchFamily="2" charset="2"/>
              <a:buChar char="Ø"/>
            </a:pPr>
            <a:r>
              <a:rPr lang="ja-JP" altLang="en-US" dirty="0"/>
              <a:t>他の言語の学習の踏み台</a:t>
            </a:r>
            <a:endParaRPr lang="en-US" altLang="ja-JP" dirty="0"/>
          </a:p>
          <a:p>
            <a:r>
              <a:rPr lang="ja-JP" altLang="en-US" dirty="0"/>
              <a:t>高級言語の中では低級寄り</a:t>
            </a:r>
            <a:endParaRPr lang="en-US" altLang="ja-JP" dirty="0"/>
          </a:p>
          <a:p>
            <a:pPr>
              <a:buFont typeface="Wingdings" panose="05000000000000000000" pitchFamily="2" charset="2"/>
              <a:buChar char="Ø"/>
            </a:pPr>
            <a:r>
              <a:rPr lang="ja-JP" altLang="en-US" dirty="0"/>
              <a:t>ハードウェア寄りの制御ができる</a:t>
            </a:r>
            <a:endParaRPr lang="en-US" altLang="ja-JP" dirty="0"/>
          </a:p>
          <a:p>
            <a:pPr>
              <a:buFont typeface="Wingdings" panose="05000000000000000000" pitchFamily="2" charset="2"/>
              <a:buChar char="Ø"/>
            </a:pPr>
            <a:r>
              <a:rPr lang="en-US" altLang="ja-JP" dirty="0"/>
              <a:t>Linux</a:t>
            </a:r>
            <a:r>
              <a:rPr lang="ja-JP" altLang="en-US" dirty="0"/>
              <a:t>のカーネルは</a:t>
            </a:r>
            <a:r>
              <a:rPr lang="en-US" altLang="ja-JP" dirty="0"/>
              <a:t>C</a:t>
            </a:r>
            <a:r>
              <a:rPr lang="ja-JP" altLang="en-US" dirty="0"/>
              <a:t>で書かれている</a:t>
            </a:r>
            <a:endParaRPr lang="en-US" altLang="ja-JP" dirty="0"/>
          </a:p>
          <a:p>
            <a:r>
              <a:rPr lang="ja-JP" altLang="en-US" dirty="0"/>
              <a:t>一般に</a:t>
            </a:r>
            <a:r>
              <a:rPr lang="en-US" altLang="ja-JP" dirty="0"/>
              <a:t>C</a:t>
            </a:r>
            <a:r>
              <a:rPr lang="ja-JP" altLang="en-US" dirty="0"/>
              <a:t>で書かれたプログラムは軽い・速い</a:t>
            </a:r>
            <a:endParaRPr lang="en-US" altLang="ja-JP" dirty="0"/>
          </a:p>
          <a:p>
            <a:pPr>
              <a:buFont typeface="Wingdings" panose="05000000000000000000" pitchFamily="2" charset="2"/>
              <a:buChar char="Ø"/>
            </a:pPr>
            <a:r>
              <a:rPr lang="ja-JP" altLang="en-US" dirty="0"/>
              <a:t>組み込み系の現場では現役</a:t>
            </a:r>
            <a:endParaRPr lang="en-US" altLang="ja-JP" dirty="0"/>
          </a:p>
        </p:txBody>
      </p:sp>
    </p:spTree>
    <p:extLst>
      <p:ext uri="{BB962C8B-B14F-4D97-AF65-F5344CB8AC3E}">
        <p14:creationId xmlns:p14="http://schemas.microsoft.com/office/powerpoint/2010/main" val="62205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78B671-683E-403A-B580-BD71B8290B36}"/>
              </a:ext>
            </a:extLst>
          </p:cNvPr>
          <p:cNvSpPr>
            <a:spLocks noGrp="1"/>
          </p:cNvSpPr>
          <p:nvPr>
            <p:ph type="title"/>
          </p:nvPr>
        </p:nvSpPr>
        <p:spPr/>
        <p:txBody>
          <a:bodyPr/>
          <a:lstStyle/>
          <a:p>
            <a:r>
              <a:rPr kumimoji="1" lang="en-US" altLang="ja-JP" dirty="0"/>
              <a:t>C</a:t>
            </a:r>
            <a:r>
              <a:rPr kumimoji="1" lang="ja-JP" altLang="en-US" dirty="0"/>
              <a:t>言語</a:t>
            </a:r>
          </a:p>
        </p:txBody>
      </p:sp>
      <p:sp>
        <p:nvSpPr>
          <p:cNvPr id="3" name="コンテンツ プレースホルダー 2">
            <a:extLst>
              <a:ext uri="{FF2B5EF4-FFF2-40B4-BE49-F238E27FC236}">
                <a16:creationId xmlns:a16="http://schemas.microsoft.com/office/drawing/2014/main" id="{E8B2CA3F-5EED-4B81-8C0D-1F3F79DD3205}"/>
              </a:ext>
            </a:extLst>
          </p:cNvPr>
          <p:cNvSpPr>
            <a:spLocks noGrp="1"/>
          </p:cNvSpPr>
          <p:nvPr>
            <p:ph idx="1"/>
          </p:nvPr>
        </p:nvSpPr>
        <p:spPr>
          <a:xfrm>
            <a:off x="838200" y="1825625"/>
            <a:ext cx="10515600" cy="4460875"/>
          </a:xfrm>
        </p:spPr>
        <p:txBody>
          <a:bodyPr>
            <a:normAutofit/>
          </a:bodyPr>
          <a:lstStyle/>
          <a:p>
            <a:pPr marL="0" indent="0">
              <a:buNone/>
            </a:pPr>
            <a:r>
              <a:rPr kumimoji="1" lang="en-US" altLang="ja-JP" dirty="0"/>
              <a:t>C</a:t>
            </a:r>
            <a:r>
              <a:rPr kumimoji="1" lang="ja-JP" altLang="en-US" dirty="0"/>
              <a:t>言語の嫌なところ</a:t>
            </a:r>
            <a:r>
              <a:rPr kumimoji="1" lang="en-US" altLang="ja-JP" dirty="0"/>
              <a:t>:</a:t>
            </a:r>
          </a:p>
          <a:p>
            <a:r>
              <a:rPr lang="en-US" altLang="ja-JP" dirty="0"/>
              <a:t>C</a:t>
            </a:r>
            <a:r>
              <a:rPr lang="ja-JP" altLang="en-US" dirty="0"/>
              <a:t>を理解する≒コンピュータの中を理解する</a:t>
            </a:r>
            <a:endParaRPr lang="en-US" altLang="ja-JP" dirty="0"/>
          </a:p>
          <a:p>
            <a:pPr>
              <a:buFont typeface="Wingdings" panose="05000000000000000000" pitchFamily="2" charset="2"/>
              <a:buChar char="Ø"/>
            </a:pPr>
            <a:r>
              <a:rPr lang="ja-JP" altLang="en-US" dirty="0"/>
              <a:t>ハードウェア寄りの記述が得意なため</a:t>
            </a:r>
            <a:endParaRPr lang="en-US" altLang="ja-JP" dirty="0"/>
          </a:p>
          <a:p>
            <a:pPr>
              <a:buFont typeface="Wingdings" panose="05000000000000000000" pitchFamily="2" charset="2"/>
              <a:buChar char="Ø"/>
            </a:pPr>
            <a:r>
              <a:rPr lang="ja-JP" altLang="en-US" dirty="0"/>
              <a:t>コンピュータについて詳しくない人にとっては辛い</a:t>
            </a:r>
            <a:endParaRPr lang="en-US" altLang="ja-JP" dirty="0"/>
          </a:p>
          <a:p>
            <a:pPr>
              <a:buFont typeface="Wingdings" panose="05000000000000000000" pitchFamily="2" charset="2"/>
              <a:buChar char="Ø"/>
            </a:pPr>
            <a:r>
              <a:rPr lang="en-US" altLang="ja-JP" dirty="0"/>
              <a:t>C</a:t>
            </a:r>
            <a:r>
              <a:rPr lang="ja-JP" altLang="en-US" dirty="0"/>
              <a:t>の利点でもあり欠点でもある</a:t>
            </a:r>
            <a:endParaRPr lang="en-US" altLang="ja-JP" dirty="0"/>
          </a:p>
          <a:p>
            <a:r>
              <a:rPr lang="ja-JP" altLang="en-US" dirty="0"/>
              <a:t>便利な言語機能が少ない</a:t>
            </a:r>
            <a:endParaRPr lang="en-US" altLang="ja-JP" dirty="0"/>
          </a:p>
          <a:p>
            <a:pPr>
              <a:buFont typeface="Wingdings" panose="05000000000000000000" pitchFamily="2" charset="2"/>
              <a:buChar char="Ø"/>
            </a:pPr>
            <a:r>
              <a:rPr lang="ja-JP" altLang="en-US" dirty="0"/>
              <a:t>コードが他言語に比べ冗長になる？</a:t>
            </a:r>
            <a:endParaRPr lang="en-US" altLang="ja-JP" dirty="0"/>
          </a:p>
        </p:txBody>
      </p:sp>
    </p:spTree>
    <p:extLst>
      <p:ext uri="{BB962C8B-B14F-4D97-AF65-F5344CB8AC3E}">
        <p14:creationId xmlns:p14="http://schemas.microsoft.com/office/powerpoint/2010/main" val="3161966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215C1A-9ACD-4B90-A538-D74F5931C00A}"/>
              </a:ext>
            </a:extLst>
          </p:cNvPr>
          <p:cNvSpPr>
            <a:spLocks noGrp="1"/>
          </p:cNvSpPr>
          <p:nvPr>
            <p:ph type="title"/>
          </p:nvPr>
        </p:nvSpPr>
        <p:spPr/>
        <p:txBody>
          <a:bodyPr/>
          <a:lstStyle/>
          <a:p>
            <a:r>
              <a:rPr kumimoji="1" lang="en-US" altLang="ja-JP" dirty="0"/>
              <a:t>C</a:t>
            </a:r>
            <a:r>
              <a:rPr kumimoji="1" lang="ja-JP" altLang="en-US" dirty="0"/>
              <a:t>の規格</a:t>
            </a:r>
          </a:p>
        </p:txBody>
      </p:sp>
      <p:sp>
        <p:nvSpPr>
          <p:cNvPr id="3" name="コンテンツ プレースホルダー 2">
            <a:extLst>
              <a:ext uri="{FF2B5EF4-FFF2-40B4-BE49-F238E27FC236}">
                <a16:creationId xmlns:a16="http://schemas.microsoft.com/office/drawing/2014/main" id="{CC5D573B-5341-43F2-935D-EE8306986A32}"/>
              </a:ext>
            </a:extLst>
          </p:cNvPr>
          <p:cNvSpPr>
            <a:spLocks noGrp="1"/>
          </p:cNvSpPr>
          <p:nvPr>
            <p:ph idx="1"/>
          </p:nvPr>
        </p:nvSpPr>
        <p:spPr/>
        <p:txBody>
          <a:bodyPr/>
          <a:lstStyle/>
          <a:p>
            <a:pPr marL="0" indent="0">
              <a:buNone/>
            </a:pPr>
            <a:r>
              <a:rPr lang="en-US" altLang="ja-JP" dirty="0"/>
              <a:t>ISO(</a:t>
            </a:r>
            <a:r>
              <a:rPr lang="ja-JP" altLang="en-US" dirty="0"/>
              <a:t>国際標準化機構</a:t>
            </a:r>
            <a:r>
              <a:rPr lang="en-US" altLang="ja-JP" dirty="0"/>
              <a:t>)</a:t>
            </a:r>
            <a:r>
              <a:rPr lang="ja-JP" altLang="en-US" dirty="0"/>
              <a:t>による規格がいくつかある</a:t>
            </a:r>
            <a:endParaRPr lang="en-US" altLang="ja-JP" dirty="0"/>
          </a:p>
          <a:p>
            <a:r>
              <a:rPr lang="en-US" altLang="ja-JP" dirty="0"/>
              <a:t>C90 (ANSI C): </a:t>
            </a:r>
            <a:br>
              <a:rPr lang="en-US" altLang="ja-JP" dirty="0"/>
            </a:br>
            <a:r>
              <a:rPr lang="ja-JP" altLang="en-US" dirty="0"/>
              <a:t>入門書ではこれが多い。</a:t>
            </a:r>
            <a:br>
              <a:rPr lang="en-US" altLang="ja-JP" dirty="0"/>
            </a:br>
            <a:r>
              <a:rPr lang="en-US" altLang="ja-JP" b="1" dirty="0"/>
              <a:t>1</a:t>
            </a:r>
            <a:r>
              <a:rPr lang="ja-JP" altLang="en-US" b="1" dirty="0"/>
              <a:t>年後期の</a:t>
            </a:r>
            <a:r>
              <a:rPr lang="en-US" altLang="ja-JP" b="1" dirty="0"/>
              <a:t>『</a:t>
            </a:r>
            <a:r>
              <a:rPr lang="ja-JP" altLang="en-US" b="1" dirty="0"/>
              <a:t>プログラミング入門</a:t>
            </a:r>
            <a:r>
              <a:rPr lang="en-US" altLang="ja-JP" b="1" dirty="0"/>
              <a:t>』</a:t>
            </a:r>
            <a:r>
              <a:rPr lang="ja-JP" altLang="en-US" b="1" dirty="0"/>
              <a:t>の教科書</a:t>
            </a:r>
            <a:r>
              <a:rPr lang="en-US" altLang="ja-JP" b="1" dirty="0"/>
              <a:t>(</a:t>
            </a:r>
            <a:r>
              <a:rPr lang="ja-JP" altLang="en-US" b="1" dirty="0"/>
              <a:t>新・明解</a:t>
            </a:r>
            <a:r>
              <a:rPr lang="en-US" altLang="ja-JP" b="1" dirty="0"/>
              <a:t>C</a:t>
            </a:r>
            <a:r>
              <a:rPr lang="ja-JP" altLang="en-US" b="1" dirty="0"/>
              <a:t>言語</a:t>
            </a:r>
            <a:r>
              <a:rPr lang="en-US" altLang="ja-JP" b="1" dirty="0"/>
              <a:t>, </a:t>
            </a:r>
            <a:r>
              <a:rPr lang="ja-JP" altLang="en-US" b="1" dirty="0"/>
              <a:t>柴田望洋</a:t>
            </a:r>
            <a:r>
              <a:rPr lang="en-US" altLang="ja-JP" b="1" dirty="0"/>
              <a:t>)</a:t>
            </a:r>
            <a:r>
              <a:rPr lang="ja-JP" altLang="en-US" b="1" dirty="0"/>
              <a:t>も</a:t>
            </a:r>
            <a:r>
              <a:rPr lang="en-US" altLang="ja-JP" b="1" dirty="0"/>
              <a:t>C90</a:t>
            </a:r>
            <a:r>
              <a:rPr lang="ja-JP" altLang="en-US" b="1" dirty="0"/>
              <a:t>準拠。</a:t>
            </a:r>
            <a:endParaRPr lang="en-US" altLang="ja-JP" b="1" dirty="0"/>
          </a:p>
          <a:p>
            <a:r>
              <a:rPr lang="en-US" altLang="ja-JP" dirty="0"/>
              <a:t>C99:</a:t>
            </a:r>
            <a:br>
              <a:rPr lang="en-US" altLang="ja-JP" dirty="0"/>
            </a:br>
            <a:r>
              <a:rPr lang="en-US" altLang="ja-JP" dirty="0"/>
              <a:t>C++</a:t>
            </a:r>
            <a:r>
              <a:rPr lang="ja-JP" altLang="en-US" dirty="0"/>
              <a:t>の一部の機能を取り入れた</a:t>
            </a:r>
            <a:r>
              <a:rPr lang="en-US" altLang="ja-JP" dirty="0" err="1"/>
              <a:t>ver</a:t>
            </a:r>
            <a:r>
              <a:rPr lang="ja-JP" altLang="en-US" dirty="0" err="1"/>
              <a:t>。</a:t>
            </a:r>
            <a:br>
              <a:rPr lang="en-US" altLang="ja-JP" dirty="0"/>
            </a:br>
            <a:r>
              <a:rPr lang="ja-JP" altLang="en-US" dirty="0"/>
              <a:t>変数宣言の位置に自由が利く。好き。</a:t>
            </a:r>
            <a:endParaRPr lang="en-US" altLang="ja-JP" dirty="0"/>
          </a:p>
          <a:p>
            <a:r>
              <a:rPr lang="en-US" altLang="ja-JP" dirty="0"/>
              <a:t>C11:</a:t>
            </a:r>
            <a:br>
              <a:rPr lang="en-US" altLang="ja-JP" dirty="0"/>
            </a:br>
            <a:r>
              <a:rPr lang="ja-JP" altLang="en-US" dirty="0"/>
              <a:t>最新規格みたい。よくわからない</a:t>
            </a:r>
            <a:endParaRPr lang="en-US" altLang="ja-JP" dirty="0"/>
          </a:p>
          <a:p>
            <a:endParaRPr kumimoji="1" lang="ja-JP" altLang="en-US" dirty="0"/>
          </a:p>
        </p:txBody>
      </p:sp>
    </p:spTree>
    <p:extLst>
      <p:ext uri="{BB962C8B-B14F-4D97-AF65-F5344CB8AC3E}">
        <p14:creationId xmlns:p14="http://schemas.microsoft.com/office/powerpoint/2010/main" val="1498498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9294BE-28D4-464E-9CF2-671B1262CFB1}"/>
              </a:ext>
            </a:extLst>
          </p:cNvPr>
          <p:cNvSpPr>
            <a:spLocks noGrp="1"/>
          </p:cNvSpPr>
          <p:nvPr>
            <p:ph type="title"/>
          </p:nvPr>
        </p:nvSpPr>
        <p:spPr/>
        <p:txBody>
          <a:bodyPr/>
          <a:lstStyle/>
          <a:p>
            <a:r>
              <a:rPr kumimoji="1" lang="en-US" altLang="ja-JP" dirty="0"/>
              <a:t>C++</a:t>
            </a:r>
            <a:endParaRPr kumimoji="1" lang="ja-JP" altLang="en-US" dirty="0"/>
          </a:p>
        </p:txBody>
      </p:sp>
      <p:sp>
        <p:nvSpPr>
          <p:cNvPr id="3" name="コンテンツ プレースホルダー 2">
            <a:extLst>
              <a:ext uri="{FF2B5EF4-FFF2-40B4-BE49-F238E27FC236}">
                <a16:creationId xmlns:a16="http://schemas.microsoft.com/office/drawing/2014/main" id="{8EFB6860-71BF-4942-A937-E52B8F06F3D0}"/>
              </a:ext>
            </a:extLst>
          </p:cNvPr>
          <p:cNvSpPr>
            <a:spLocks noGrp="1"/>
          </p:cNvSpPr>
          <p:nvPr>
            <p:ph idx="1"/>
          </p:nvPr>
        </p:nvSpPr>
        <p:spPr/>
        <p:txBody>
          <a:bodyPr/>
          <a:lstStyle/>
          <a:p>
            <a:r>
              <a:rPr kumimoji="1" lang="en-US" altLang="ja-JP" dirty="0"/>
              <a:t>C</a:t>
            </a:r>
            <a:r>
              <a:rPr kumimoji="1" lang="ja-JP" altLang="en-US" dirty="0"/>
              <a:t>言語に便利な機能を付けまくったら超巨大で複雑な要塞になっちゃった系言語</a:t>
            </a:r>
            <a:r>
              <a:rPr kumimoji="1" lang="en-US" altLang="ja-JP" dirty="0"/>
              <a:t>(</a:t>
            </a:r>
            <a:r>
              <a:rPr kumimoji="1" lang="ja-JP" altLang="en-US" dirty="0"/>
              <a:t>適当</a:t>
            </a:r>
            <a:r>
              <a:rPr kumimoji="1" lang="en-US" altLang="ja-JP" dirty="0"/>
              <a:t>)</a:t>
            </a:r>
          </a:p>
          <a:p>
            <a:r>
              <a:rPr lang="ja-JP" altLang="en-US" dirty="0"/>
              <a:t>混沌の海を漂う言語</a:t>
            </a:r>
            <a:r>
              <a:rPr lang="en-US" altLang="ja-JP" dirty="0"/>
              <a:t>(</a:t>
            </a:r>
            <a:r>
              <a:rPr lang="ja-JP" altLang="en-US" dirty="0"/>
              <a:t>適当</a:t>
            </a:r>
            <a:r>
              <a:rPr lang="en-US" altLang="ja-JP"/>
              <a:t>)</a:t>
            </a:r>
            <a:endParaRPr lang="en-US" altLang="ja-JP" dirty="0"/>
          </a:p>
        </p:txBody>
      </p:sp>
    </p:spTree>
    <p:extLst>
      <p:ext uri="{BB962C8B-B14F-4D97-AF65-F5344CB8AC3E}">
        <p14:creationId xmlns:p14="http://schemas.microsoft.com/office/powerpoint/2010/main" val="3275884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BBCE3C-33CE-416A-8989-537EDC4D3A76}"/>
              </a:ext>
            </a:extLst>
          </p:cNvPr>
          <p:cNvSpPr>
            <a:spLocks noGrp="1"/>
          </p:cNvSpPr>
          <p:nvPr>
            <p:ph type="title"/>
          </p:nvPr>
        </p:nvSpPr>
        <p:spPr/>
        <p:txBody>
          <a:bodyPr/>
          <a:lstStyle/>
          <a:p>
            <a:r>
              <a:rPr kumimoji="1" lang="en-US" altLang="ja-JP" dirty="0"/>
              <a:t>C++</a:t>
            </a:r>
            <a:endParaRPr kumimoji="1" lang="ja-JP" altLang="en-US" dirty="0"/>
          </a:p>
        </p:txBody>
      </p:sp>
      <p:sp>
        <p:nvSpPr>
          <p:cNvPr id="3" name="コンテンツ プレースホルダー 2">
            <a:extLst>
              <a:ext uri="{FF2B5EF4-FFF2-40B4-BE49-F238E27FC236}">
                <a16:creationId xmlns:a16="http://schemas.microsoft.com/office/drawing/2014/main" id="{9378CDA5-D742-4F22-A34B-5B93BE09003F}"/>
              </a:ext>
            </a:extLst>
          </p:cNvPr>
          <p:cNvSpPr>
            <a:spLocks noGrp="1"/>
          </p:cNvSpPr>
          <p:nvPr>
            <p:ph idx="1"/>
          </p:nvPr>
        </p:nvSpPr>
        <p:spPr>
          <a:xfrm>
            <a:off x="838200" y="1825625"/>
            <a:ext cx="10515600" cy="4545678"/>
          </a:xfrm>
        </p:spPr>
        <p:txBody>
          <a:bodyPr>
            <a:normAutofit/>
          </a:bodyPr>
          <a:lstStyle/>
          <a:p>
            <a:r>
              <a:rPr kumimoji="1" lang="ja-JP" altLang="en-US" dirty="0"/>
              <a:t>オブジェクト指向</a:t>
            </a:r>
            <a:endParaRPr lang="en-US" altLang="ja-JP" dirty="0"/>
          </a:p>
          <a:p>
            <a:pPr>
              <a:buFont typeface="Wingdings" panose="05000000000000000000" pitchFamily="2" charset="2"/>
              <a:buChar char="Ø"/>
            </a:pPr>
            <a:r>
              <a:rPr kumimoji="1" lang="en-US" altLang="ja-JP" dirty="0"/>
              <a:t>C++</a:t>
            </a:r>
            <a:r>
              <a:rPr lang="ja-JP" altLang="en-US" dirty="0"/>
              <a:t>由来</a:t>
            </a:r>
            <a:r>
              <a:rPr kumimoji="1" lang="ja-JP" altLang="en-US" dirty="0"/>
              <a:t>のオブジェクト指向</a:t>
            </a:r>
            <a:br>
              <a:rPr lang="en-US" altLang="ja-JP" dirty="0"/>
            </a:br>
            <a:r>
              <a:rPr lang="en-US" altLang="ja-JP" dirty="0"/>
              <a:t>※</a:t>
            </a:r>
            <a:r>
              <a:rPr kumimoji="1" lang="ja-JP" altLang="en-US" dirty="0"/>
              <a:t>説明できる自信が無いので割愛</a:t>
            </a:r>
            <a:r>
              <a:rPr kumimoji="1" lang="en-US" altLang="ja-JP" dirty="0"/>
              <a:t>(2</a:t>
            </a:r>
            <a:r>
              <a:rPr kumimoji="1" lang="ja-JP" altLang="en-US" dirty="0"/>
              <a:t>年の授業で学びます</a:t>
            </a:r>
            <a:r>
              <a:rPr kumimoji="1" lang="en-US" altLang="ja-JP" dirty="0"/>
              <a:t>)</a:t>
            </a:r>
          </a:p>
          <a:p>
            <a:r>
              <a:rPr lang="ja-JP" altLang="en-US" dirty="0"/>
              <a:t>テンプレート</a:t>
            </a:r>
            <a:endParaRPr lang="en-US" altLang="ja-JP" dirty="0"/>
          </a:p>
          <a:p>
            <a:pPr>
              <a:buFont typeface="Wingdings" panose="05000000000000000000" pitchFamily="2" charset="2"/>
              <a:buChar char="Ø"/>
            </a:pPr>
            <a:r>
              <a:rPr lang="ja-JP" altLang="en-US" dirty="0"/>
              <a:t>様々な型に対応できるような関数や</a:t>
            </a:r>
            <a:r>
              <a:rPr lang="ja-JP" altLang="en-US" b="1" dirty="0"/>
              <a:t>クラス</a:t>
            </a:r>
            <a:r>
              <a:rPr lang="ja-JP" altLang="en-US" dirty="0"/>
              <a:t>を作れる</a:t>
            </a:r>
            <a:endParaRPr lang="en-US" altLang="ja-JP" dirty="0"/>
          </a:p>
          <a:p>
            <a:r>
              <a:rPr kumimoji="1" lang="ja-JP" altLang="en-US" dirty="0"/>
              <a:t>演算子オーバーロード</a:t>
            </a:r>
            <a:endParaRPr kumimoji="1" lang="en-US" altLang="ja-JP" dirty="0"/>
          </a:p>
          <a:p>
            <a:pPr>
              <a:buFont typeface="Wingdings" panose="05000000000000000000" pitchFamily="2" charset="2"/>
              <a:buChar char="Ø"/>
            </a:pPr>
            <a:r>
              <a:rPr lang="ja-JP" altLang="en-US" dirty="0"/>
              <a:t>既存の演算子に新しい意味を加えられる</a:t>
            </a:r>
            <a:endParaRPr lang="en-US" altLang="ja-JP" dirty="0"/>
          </a:p>
          <a:p>
            <a:r>
              <a:rPr kumimoji="1" lang="ja-JP" altLang="en-US" b="1" dirty="0"/>
              <a:t>便利な</a:t>
            </a:r>
            <a:r>
              <a:rPr kumimoji="1" lang="en-US" altLang="ja-JP" b="1" dirty="0"/>
              <a:t>STL</a:t>
            </a:r>
            <a:r>
              <a:rPr kumimoji="1" lang="ja-JP" altLang="en-US" b="1" dirty="0"/>
              <a:t>たち</a:t>
            </a:r>
            <a:r>
              <a:rPr kumimoji="1" lang="en-US" altLang="ja-JP" b="1" dirty="0"/>
              <a:t>(</a:t>
            </a:r>
            <a:r>
              <a:rPr kumimoji="1" lang="ja-JP" altLang="en-US" b="1" dirty="0"/>
              <a:t>競プロでは最も重要だと思う</a:t>
            </a:r>
            <a:r>
              <a:rPr kumimoji="1" lang="en-US" altLang="ja-JP" b="1" dirty="0"/>
              <a:t>)</a:t>
            </a:r>
            <a:endParaRPr kumimoji="1" lang="ja-JP" altLang="en-US" b="1" dirty="0"/>
          </a:p>
        </p:txBody>
      </p:sp>
    </p:spTree>
    <p:extLst>
      <p:ext uri="{BB962C8B-B14F-4D97-AF65-F5344CB8AC3E}">
        <p14:creationId xmlns:p14="http://schemas.microsoft.com/office/powerpoint/2010/main" val="1128719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57A1FE-A3AF-4094-881F-0DF030DE09D1}"/>
              </a:ext>
            </a:extLst>
          </p:cNvPr>
          <p:cNvSpPr>
            <a:spLocks noGrp="1"/>
          </p:cNvSpPr>
          <p:nvPr>
            <p:ph type="title"/>
          </p:nvPr>
        </p:nvSpPr>
        <p:spPr/>
        <p:txBody>
          <a:bodyPr/>
          <a:lstStyle/>
          <a:p>
            <a:r>
              <a:rPr lang="ja-JP" altLang="en-US" dirty="0"/>
              <a:t>クラスと</a:t>
            </a:r>
            <a:r>
              <a:rPr lang="en-US" altLang="ja-JP" dirty="0"/>
              <a:t>STL(</a:t>
            </a:r>
            <a:r>
              <a:rPr lang="ja-JP" altLang="en-US" dirty="0"/>
              <a:t>詳細は後期に学びます</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EF5CA3E8-DC19-428A-BC25-2377C8C5D498}"/>
              </a:ext>
            </a:extLst>
          </p:cNvPr>
          <p:cNvSpPr>
            <a:spLocks noGrp="1"/>
          </p:cNvSpPr>
          <p:nvPr>
            <p:ph idx="1"/>
          </p:nvPr>
        </p:nvSpPr>
        <p:spPr/>
        <p:txBody>
          <a:bodyPr/>
          <a:lstStyle/>
          <a:p>
            <a:r>
              <a:rPr kumimoji="1" lang="ja-JP" altLang="en-US" dirty="0"/>
              <a:t>クラス</a:t>
            </a:r>
            <a:r>
              <a:rPr kumimoji="1" lang="en-US" altLang="ja-JP" dirty="0"/>
              <a:t>: </a:t>
            </a:r>
            <a:br>
              <a:rPr kumimoji="1" lang="en-US" altLang="ja-JP" dirty="0"/>
            </a:br>
            <a:r>
              <a:rPr lang="ja-JP" altLang="en-US" dirty="0"/>
              <a:t>変数と関数をひとまとめにした、新しい「型」</a:t>
            </a:r>
            <a:br>
              <a:rPr lang="en-US" altLang="ja-JP" dirty="0"/>
            </a:br>
            <a:r>
              <a:rPr lang="en-US" altLang="ja-JP" dirty="0"/>
              <a:t>(</a:t>
            </a:r>
            <a:r>
              <a:rPr lang="ja-JP" altLang="en-US" dirty="0"/>
              <a:t>構造体に関数を加えたもの</a:t>
            </a:r>
            <a:r>
              <a:rPr lang="en-US" altLang="ja-JP" dirty="0"/>
              <a:t>)</a:t>
            </a:r>
          </a:p>
          <a:p>
            <a:r>
              <a:rPr lang="en-US" altLang="ja-JP" dirty="0"/>
              <a:t>STL:</a:t>
            </a:r>
            <a:br>
              <a:rPr lang="en-US" altLang="ja-JP" dirty="0"/>
            </a:br>
            <a:r>
              <a:rPr lang="en-US" altLang="ja-JP" dirty="0"/>
              <a:t>Standard Template Library</a:t>
            </a:r>
            <a:r>
              <a:rPr lang="ja-JP" altLang="en-US" dirty="0"/>
              <a:t>の略</a:t>
            </a:r>
            <a:br>
              <a:rPr lang="en-US" altLang="ja-JP" dirty="0"/>
            </a:br>
            <a:r>
              <a:rPr lang="ja-JP" altLang="en-US" dirty="0"/>
              <a:t>プログラミングにおける便利な道具を集めたもの</a:t>
            </a:r>
            <a:endParaRPr lang="en-US" altLang="ja-JP" dirty="0"/>
          </a:p>
          <a:p>
            <a:pPr lvl="1"/>
            <a:r>
              <a:rPr lang="ja-JP" altLang="en-US" dirty="0"/>
              <a:t>長さを変えられる配列</a:t>
            </a:r>
            <a:r>
              <a:rPr lang="en-US" altLang="ja-JP" dirty="0"/>
              <a:t>vector</a:t>
            </a:r>
          </a:p>
          <a:p>
            <a:pPr lvl="1"/>
            <a:r>
              <a:rPr lang="ja-JP" altLang="en-US" dirty="0"/>
              <a:t>文字列を便利に扱えるようにした</a:t>
            </a:r>
            <a:r>
              <a:rPr lang="en-US" altLang="ja-JP" dirty="0"/>
              <a:t>string</a:t>
            </a:r>
          </a:p>
          <a:p>
            <a:pPr lvl="1"/>
            <a:r>
              <a:rPr lang="ja-JP" altLang="en-US" dirty="0"/>
              <a:t>特殊なデータ構造 </a:t>
            </a:r>
            <a:r>
              <a:rPr lang="en-US" altLang="ja-JP" dirty="0"/>
              <a:t>stack, queue, </a:t>
            </a:r>
            <a:r>
              <a:rPr lang="en-US" altLang="ja-JP" dirty="0" err="1"/>
              <a:t>priority_queue</a:t>
            </a:r>
            <a:r>
              <a:rPr lang="en-US" altLang="ja-JP" dirty="0"/>
              <a:t>, list</a:t>
            </a:r>
          </a:p>
          <a:p>
            <a:pPr lvl="1"/>
            <a:r>
              <a:rPr lang="ja-JP" altLang="en-US" dirty="0"/>
              <a:t>基本的なアルゴリズム</a:t>
            </a:r>
            <a:endParaRPr lang="en-US" altLang="ja-JP" dirty="0"/>
          </a:p>
        </p:txBody>
      </p:sp>
    </p:spTree>
    <p:extLst>
      <p:ext uri="{BB962C8B-B14F-4D97-AF65-F5344CB8AC3E}">
        <p14:creationId xmlns:p14="http://schemas.microsoft.com/office/powerpoint/2010/main" val="2900952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4C355-894B-47F9-B83F-EB70258EB57E}"/>
              </a:ext>
            </a:extLst>
          </p:cNvPr>
          <p:cNvSpPr>
            <a:spLocks noGrp="1"/>
          </p:cNvSpPr>
          <p:nvPr>
            <p:ph type="title"/>
          </p:nvPr>
        </p:nvSpPr>
        <p:spPr/>
        <p:txBody>
          <a:bodyPr/>
          <a:lstStyle/>
          <a:p>
            <a:r>
              <a:rPr kumimoji="1" lang="en-US" altLang="ja-JP" dirty="0"/>
              <a:t>C++</a:t>
            </a:r>
            <a:endParaRPr kumimoji="1" lang="ja-JP" altLang="en-US" dirty="0"/>
          </a:p>
        </p:txBody>
      </p:sp>
      <p:sp>
        <p:nvSpPr>
          <p:cNvPr id="3" name="コンテンツ プレースホルダー 2">
            <a:extLst>
              <a:ext uri="{FF2B5EF4-FFF2-40B4-BE49-F238E27FC236}">
                <a16:creationId xmlns:a16="http://schemas.microsoft.com/office/drawing/2014/main" id="{A6CA47E9-0842-4236-92D7-361E0A82ADFE}"/>
              </a:ext>
            </a:extLst>
          </p:cNvPr>
          <p:cNvSpPr>
            <a:spLocks noGrp="1"/>
          </p:cNvSpPr>
          <p:nvPr>
            <p:ph idx="1"/>
          </p:nvPr>
        </p:nvSpPr>
        <p:spPr/>
        <p:txBody>
          <a:bodyPr/>
          <a:lstStyle/>
          <a:p>
            <a:r>
              <a:rPr lang="ja-JP" altLang="en-US" dirty="0"/>
              <a:t>単に「</a:t>
            </a:r>
            <a:r>
              <a:rPr lang="en-US" altLang="ja-JP" dirty="0"/>
              <a:t>B</a:t>
            </a:r>
            <a:r>
              <a:rPr lang="en-US" altLang="ja-JP"/>
              <a:t>etter </a:t>
            </a:r>
            <a:r>
              <a:rPr lang="en-US" altLang="ja-JP" dirty="0"/>
              <a:t>C</a:t>
            </a:r>
            <a:r>
              <a:rPr lang="ja-JP" altLang="en-US" dirty="0"/>
              <a:t>」として使えば便利！</a:t>
            </a:r>
            <a:endParaRPr lang="en-US" altLang="ja-JP" dirty="0"/>
          </a:p>
          <a:p>
            <a:pPr>
              <a:buFont typeface="Wingdings" panose="05000000000000000000" pitchFamily="2" charset="2"/>
              <a:buChar char="Ø"/>
            </a:pPr>
            <a:r>
              <a:rPr lang="ja-JP" altLang="en-US" dirty="0"/>
              <a:t>結局競プロ使うのは</a:t>
            </a:r>
            <a:r>
              <a:rPr lang="en-US" altLang="ja-JP" dirty="0"/>
              <a:t>STL</a:t>
            </a:r>
            <a:r>
              <a:rPr lang="ja-JP" altLang="en-US" dirty="0"/>
              <a:t>のみ</a:t>
            </a:r>
            <a:endParaRPr lang="en-US" altLang="ja-JP" dirty="0"/>
          </a:p>
          <a:p>
            <a:pPr>
              <a:buFont typeface="Wingdings" panose="05000000000000000000" pitchFamily="2" charset="2"/>
              <a:buChar char="Ø"/>
            </a:pPr>
            <a:r>
              <a:rPr kumimoji="1" lang="en-US" altLang="ja-JP" dirty="0"/>
              <a:t>C++</a:t>
            </a:r>
            <a:r>
              <a:rPr kumimoji="1" lang="ja-JP" altLang="en-US" dirty="0"/>
              <a:t>に対してそんなに深く理解しなくてもよい</a:t>
            </a:r>
            <a:endParaRPr kumimoji="1" lang="en-US" altLang="ja-JP" dirty="0"/>
          </a:p>
          <a:p>
            <a:pPr>
              <a:buFont typeface="Wingdings" panose="05000000000000000000" pitchFamily="2" charset="2"/>
              <a:buChar char="Ø"/>
            </a:pPr>
            <a:endParaRPr kumimoji="1" lang="ja-JP" altLang="en-US" dirty="0"/>
          </a:p>
        </p:txBody>
      </p:sp>
    </p:spTree>
    <p:extLst>
      <p:ext uri="{BB962C8B-B14F-4D97-AF65-F5344CB8AC3E}">
        <p14:creationId xmlns:p14="http://schemas.microsoft.com/office/powerpoint/2010/main" val="2513365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28404E-74C9-41C4-B435-88EC7197963E}"/>
              </a:ext>
            </a:extLst>
          </p:cNvPr>
          <p:cNvSpPr>
            <a:spLocks noGrp="1"/>
          </p:cNvSpPr>
          <p:nvPr>
            <p:ph type="title"/>
          </p:nvPr>
        </p:nvSpPr>
        <p:spPr/>
        <p:txBody>
          <a:bodyPr/>
          <a:lstStyle/>
          <a:p>
            <a:r>
              <a:rPr kumimoji="1" lang="ja-JP" altLang="en-US" dirty="0"/>
              <a:t>様々な言語</a:t>
            </a:r>
          </a:p>
        </p:txBody>
      </p:sp>
      <p:sp>
        <p:nvSpPr>
          <p:cNvPr id="3" name="テキスト プレースホルダー 2">
            <a:extLst>
              <a:ext uri="{FF2B5EF4-FFF2-40B4-BE49-F238E27FC236}">
                <a16:creationId xmlns:a16="http://schemas.microsoft.com/office/drawing/2014/main" id="{0D1A6925-74DF-44F4-8549-19D3C456E9CB}"/>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455140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1340A-D486-4A9F-93BB-570A7AEB7867}"/>
              </a:ext>
            </a:extLst>
          </p:cNvPr>
          <p:cNvSpPr>
            <a:spLocks noGrp="1"/>
          </p:cNvSpPr>
          <p:nvPr>
            <p:ph type="title"/>
          </p:nvPr>
        </p:nvSpPr>
        <p:spPr/>
        <p:txBody>
          <a:bodyPr/>
          <a:lstStyle/>
          <a:p>
            <a:r>
              <a:rPr kumimoji="1" lang="ja-JP" altLang="en-US" dirty="0"/>
              <a:t>その他の言語</a:t>
            </a:r>
          </a:p>
        </p:txBody>
      </p:sp>
      <p:sp>
        <p:nvSpPr>
          <p:cNvPr id="3" name="コンテンツ プレースホルダー 2">
            <a:extLst>
              <a:ext uri="{FF2B5EF4-FFF2-40B4-BE49-F238E27FC236}">
                <a16:creationId xmlns:a16="http://schemas.microsoft.com/office/drawing/2014/main" id="{68AF8442-51F0-4F22-90FF-B9AC4A029C03}"/>
              </a:ext>
            </a:extLst>
          </p:cNvPr>
          <p:cNvSpPr>
            <a:spLocks noGrp="1"/>
          </p:cNvSpPr>
          <p:nvPr>
            <p:ph idx="1"/>
          </p:nvPr>
        </p:nvSpPr>
        <p:spPr/>
        <p:txBody>
          <a:bodyPr/>
          <a:lstStyle/>
          <a:p>
            <a:r>
              <a:rPr lang="ja-JP" altLang="en-US" dirty="0"/>
              <a:t>プログラミング言語はたくさんある</a:t>
            </a:r>
            <a:endParaRPr lang="en-US" altLang="ja-JP" dirty="0"/>
          </a:p>
          <a:p>
            <a:r>
              <a:rPr kumimoji="1" lang="ja-JP" altLang="en-US" dirty="0"/>
              <a:t>そのうちの一部を紹介する</a:t>
            </a:r>
            <a:endParaRPr kumimoji="1" lang="en-US" altLang="ja-JP" dirty="0"/>
          </a:p>
          <a:p>
            <a:r>
              <a:rPr kumimoji="1" lang="ja-JP" altLang="en-US" dirty="0"/>
              <a:t>全て自分の偏見・イメージ込みのコメントなので参考にしないでね</a:t>
            </a:r>
            <a:r>
              <a:rPr kumimoji="1" lang="en-US" altLang="ja-JP" dirty="0"/>
              <a:t>(</a:t>
            </a:r>
            <a:r>
              <a:rPr kumimoji="1" lang="ja-JP" altLang="en-US" dirty="0"/>
              <a:t>自分で勉強して使い勝手を試してみよう！</a:t>
            </a:r>
            <a:r>
              <a:rPr kumimoji="1" lang="en-US" altLang="ja-JP" dirty="0"/>
              <a:t>)</a:t>
            </a:r>
          </a:p>
          <a:p>
            <a:endParaRPr lang="en-US" altLang="ja-JP" dirty="0"/>
          </a:p>
          <a:p>
            <a:r>
              <a:rPr kumimoji="1" lang="en-US" altLang="ja-JP" dirty="0"/>
              <a:t>Python, Java, JavaScript, Lisp, Haskell, </a:t>
            </a:r>
            <a:r>
              <a:rPr kumimoji="1" lang="ja-JP" altLang="en-US" dirty="0"/>
              <a:t>その他</a:t>
            </a:r>
            <a:endParaRPr kumimoji="1" lang="en-US" altLang="ja-JP" dirty="0"/>
          </a:p>
        </p:txBody>
      </p:sp>
    </p:spTree>
    <p:extLst>
      <p:ext uri="{BB962C8B-B14F-4D97-AF65-F5344CB8AC3E}">
        <p14:creationId xmlns:p14="http://schemas.microsoft.com/office/powerpoint/2010/main" val="289512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C07CE6-1F6F-4BA7-95AE-487B28A99C53}"/>
              </a:ext>
            </a:extLst>
          </p:cNvPr>
          <p:cNvSpPr>
            <a:spLocks noGrp="1"/>
          </p:cNvSpPr>
          <p:nvPr>
            <p:ph type="title"/>
          </p:nvPr>
        </p:nvSpPr>
        <p:spPr/>
        <p:txBody>
          <a:bodyPr>
            <a:normAutofit/>
          </a:bodyPr>
          <a:lstStyle/>
          <a:p>
            <a:r>
              <a:rPr lang="ja-JP" altLang="en-US" sz="5400" dirty="0"/>
              <a:t>プログラミング言語の基礎知識</a:t>
            </a:r>
            <a:endParaRPr kumimoji="1" lang="ja-JP" altLang="en-US" sz="5400" dirty="0"/>
          </a:p>
        </p:txBody>
      </p:sp>
      <p:sp>
        <p:nvSpPr>
          <p:cNvPr id="3" name="テキスト プレースホルダー 2">
            <a:extLst>
              <a:ext uri="{FF2B5EF4-FFF2-40B4-BE49-F238E27FC236}">
                <a16:creationId xmlns:a16="http://schemas.microsoft.com/office/drawing/2014/main" id="{BD2C65D9-DE0E-4F58-B0ED-3EAD325296F4}"/>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691436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4CF982-CCC8-4C2A-B85A-0EBBE4AF698E}"/>
              </a:ext>
            </a:extLst>
          </p:cNvPr>
          <p:cNvSpPr>
            <a:spLocks noGrp="1"/>
          </p:cNvSpPr>
          <p:nvPr>
            <p:ph type="title"/>
          </p:nvPr>
        </p:nvSpPr>
        <p:spPr/>
        <p:txBody>
          <a:bodyPr/>
          <a:lstStyle/>
          <a:p>
            <a:r>
              <a:rPr kumimoji="1" lang="en-US" altLang="ja-JP" dirty="0"/>
              <a:t>Python</a:t>
            </a:r>
            <a:endParaRPr kumimoji="1" lang="ja-JP" altLang="en-US" dirty="0"/>
          </a:p>
        </p:txBody>
      </p:sp>
      <p:sp>
        <p:nvSpPr>
          <p:cNvPr id="3" name="コンテンツ プレースホルダー 2">
            <a:extLst>
              <a:ext uri="{FF2B5EF4-FFF2-40B4-BE49-F238E27FC236}">
                <a16:creationId xmlns:a16="http://schemas.microsoft.com/office/drawing/2014/main" id="{1B296ACC-C8F8-4CD0-81C9-511709841741}"/>
              </a:ext>
            </a:extLst>
          </p:cNvPr>
          <p:cNvSpPr>
            <a:spLocks noGrp="1"/>
          </p:cNvSpPr>
          <p:nvPr>
            <p:ph idx="1"/>
          </p:nvPr>
        </p:nvSpPr>
        <p:spPr>
          <a:xfrm>
            <a:off x="838200" y="1825625"/>
            <a:ext cx="10515600" cy="4351338"/>
          </a:xfrm>
        </p:spPr>
        <p:txBody>
          <a:bodyPr/>
          <a:lstStyle/>
          <a:p>
            <a:r>
              <a:rPr lang="ja-JP" altLang="en-US" dirty="0"/>
              <a:t>「初心者が学ぶと良い言語」で結構上位のほうに来る</a:t>
            </a:r>
            <a:endParaRPr lang="en-US" altLang="ja-JP" dirty="0"/>
          </a:p>
          <a:p>
            <a:r>
              <a:rPr kumimoji="1" lang="ja-JP" altLang="en-US" dirty="0"/>
              <a:t>書き方</a:t>
            </a:r>
            <a:r>
              <a:rPr lang="ja-JP" altLang="en-US" dirty="0"/>
              <a:t>が制限される</a:t>
            </a:r>
            <a:endParaRPr lang="en-US" altLang="ja-JP" dirty="0"/>
          </a:p>
          <a:p>
            <a:pPr>
              <a:buFont typeface="Wingdings" panose="05000000000000000000" pitchFamily="2" charset="2"/>
              <a:buChar char="Ø"/>
            </a:pPr>
            <a:r>
              <a:rPr kumimoji="1" lang="ja-JP" altLang="en-US" dirty="0"/>
              <a:t>誰でも同じようなプログラムが書かれる傾向</a:t>
            </a:r>
            <a:r>
              <a:rPr kumimoji="1" lang="en-US" altLang="ja-JP" dirty="0"/>
              <a:t>(</a:t>
            </a:r>
            <a:r>
              <a:rPr kumimoji="1" lang="ja-JP" altLang="en-US" dirty="0"/>
              <a:t>利点</a:t>
            </a:r>
            <a:r>
              <a:rPr kumimoji="1" lang="en-US" altLang="ja-JP" dirty="0"/>
              <a:t>:</a:t>
            </a:r>
            <a:r>
              <a:rPr kumimoji="1" lang="ja-JP" altLang="en-US" dirty="0"/>
              <a:t>読みやすい</a:t>
            </a:r>
            <a:r>
              <a:rPr kumimoji="1" lang="en-US" altLang="ja-JP" dirty="0"/>
              <a:t>)</a:t>
            </a:r>
          </a:p>
          <a:p>
            <a:pPr>
              <a:buFont typeface="Wingdings" panose="05000000000000000000" pitchFamily="2" charset="2"/>
              <a:buChar char="Ø"/>
            </a:pPr>
            <a:r>
              <a:rPr lang="ja-JP" altLang="en-US" dirty="0"/>
              <a:t>インデントに縛られる世界</a:t>
            </a:r>
            <a:r>
              <a:rPr lang="en-US" altLang="ja-JP" dirty="0"/>
              <a:t>(</a:t>
            </a:r>
            <a:r>
              <a:rPr lang="ja-JP" altLang="en-US" dirty="0"/>
              <a:t>欠点</a:t>
            </a:r>
            <a:r>
              <a:rPr lang="en-US" altLang="ja-JP" dirty="0"/>
              <a:t>:</a:t>
            </a:r>
            <a:r>
              <a:rPr lang="ja-JP" altLang="en-US" dirty="0"/>
              <a:t>コードが冗長</a:t>
            </a:r>
            <a:r>
              <a:rPr lang="en-US" altLang="ja-JP" dirty="0"/>
              <a:t>)</a:t>
            </a:r>
          </a:p>
          <a:p>
            <a:r>
              <a:rPr lang="ja-JP" altLang="en-US" dirty="0"/>
              <a:t>書いていて楽しいらしい</a:t>
            </a:r>
            <a:r>
              <a:rPr lang="en-US" altLang="ja-JP" dirty="0"/>
              <a:t>(</a:t>
            </a:r>
            <a:r>
              <a:rPr lang="ja-JP" altLang="en-US" dirty="0"/>
              <a:t>某先生談</a:t>
            </a:r>
            <a:r>
              <a:rPr lang="en-US" altLang="ja-JP" dirty="0"/>
              <a:t>)</a:t>
            </a:r>
          </a:p>
          <a:p>
            <a:r>
              <a:rPr kumimoji="1" lang="ja-JP" altLang="en-US" dirty="0"/>
              <a:t>ライブラリが充実しているので多くのことが簡単にできる</a:t>
            </a:r>
            <a:endParaRPr kumimoji="1" lang="en-US" altLang="ja-JP" dirty="0"/>
          </a:p>
        </p:txBody>
      </p:sp>
    </p:spTree>
    <p:extLst>
      <p:ext uri="{BB962C8B-B14F-4D97-AF65-F5344CB8AC3E}">
        <p14:creationId xmlns:p14="http://schemas.microsoft.com/office/powerpoint/2010/main" val="2289890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D9BAC4-9690-4123-AC58-D3C088D5F3EE}"/>
              </a:ext>
            </a:extLst>
          </p:cNvPr>
          <p:cNvSpPr>
            <a:spLocks noGrp="1"/>
          </p:cNvSpPr>
          <p:nvPr>
            <p:ph type="title"/>
          </p:nvPr>
        </p:nvSpPr>
        <p:spPr/>
        <p:txBody>
          <a:bodyPr/>
          <a:lstStyle/>
          <a:p>
            <a:r>
              <a:rPr kumimoji="1" lang="en-US" altLang="ja-JP" dirty="0"/>
              <a:t>Java</a:t>
            </a:r>
            <a:endParaRPr kumimoji="1" lang="ja-JP" altLang="en-US" dirty="0"/>
          </a:p>
        </p:txBody>
      </p:sp>
      <p:sp>
        <p:nvSpPr>
          <p:cNvPr id="3" name="コンテンツ プレースホルダー 2">
            <a:extLst>
              <a:ext uri="{FF2B5EF4-FFF2-40B4-BE49-F238E27FC236}">
                <a16:creationId xmlns:a16="http://schemas.microsoft.com/office/drawing/2014/main" id="{7DDDE1B7-C4F1-4E61-88D5-D7AB34999387}"/>
              </a:ext>
            </a:extLst>
          </p:cNvPr>
          <p:cNvSpPr>
            <a:spLocks noGrp="1"/>
          </p:cNvSpPr>
          <p:nvPr>
            <p:ph idx="1"/>
          </p:nvPr>
        </p:nvSpPr>
        <p:spPr>
          <a:xfrm>
            <a:off x="838200" y="1825625"/>
            <a:ext cx="6801465" cy="4351338"/>
          </a:xfrm>
        </p:spPr>
        <p:txBody>
          <a:bodyPr/>
          <a:lstStyle/>
          <a:p>
            <a:r>
              <a:rPr kumimoji="1" lang="ja-JP" altLang="en-US" dirty="0"/>
              <a:t>「オブジェクト指向言語と言えばこれ」みたいな言語</a:t>
            </a:r>
            <a:endParaRPr kumimoji="1" lang="en-US" altLang="ja-JP" dirty="0"/>
          </a:p>
          <a:p>
            <a:pPr>
              <a:buFont typeface="Wingdings" panose="05000000000000000000" pitchFamily="2" charset="2"/>
              <a:buChar char="Ø"/>
            </a:pPr>
            <a:r>
              <a:rPr kumimoji="1" lang="ja-JP" altLang="en-US" dirty="0"/>
              <a:t>オブジェクト指向の入門としては適当らしい</a:t>
            </a:r>
            <a:r>
              <a:rPr kumimoji="1" lang="en-US" altLang="ja-JP" dirty="0"/>
              <a:t>(</a:t>
            </a:r>
            <a:r>
              <a:rPr kumimoji="1" lang="ja-JP" altLang="en-US" dirty="0"/>
              <a:t>某先生談</a:t>
            </a:r>
            <a:r>
              <a:rPr kumimoji="1" lang="en-US" altLang="ja-JP" dirty="0"/>
              <a:t>)</a:t>
            </a:r>
          </a:p>
          <a:p>
            <a:pPr>
              <a:buFont typeface="Wingdings" panose="05000000000000000000" pitchFamily="2" charset="2"/>
              <a:buChar char="Ø"/>
            </a:pPr>
            <a:r>
              <a:rPr kumimoji="1" lang="en-US" altLang="ja-JP" dirty="0"/>
              <a:t>2</a:t>
            </a:r>
            <a:r>
              <a:rPr kumimoji="1" lang="ja-JP" altLang="en-US" dirty="0"/>
              <a:t>年次の授業で扱います</a:t>
            </a:r>
            <a:endParaRPr lang="en-US" altLang="ja-JP" dirty="0"/>
          </a:p>
          <a:p>
            <a:r>
              <a:rPr kumimoji="1" lang="en-US" altLang="ja-JP" dirty="0"/>
              <a:t>Android</a:t>
            </a:r>
            <a:r>
              <a:rPr kumimoji="1" lang="ja-JP" altLang="en-US" dirty="0"/>
              <a:t>アプリ開発で多く使われている</a:t>
            </a:r>
            <a:endParaRPr kumimoji="1" lang="en-US" altLang="ja-JP" dirty="0"/>
          </a:p>
          <a:p>
            <a:r>
              <a:rPr lang="en-US" altLang="ja-JP" dirty="0"/>
              <a:t>30</a:t>
            </a:r>
            <a:r>
              <a:rPr lang="ja-JP" altLang="en-US" dirty="0"/>
              <a:t>億のデバイスで走るってマジ？</a:t>
            </a:r>
            <a:endParaRPr kumimoji="1" lang="en-US" altLang="ja-JP" dirty="0"/>
          </a:p>
        </p:txBody>
      </p:sp>
      <p:pic>
        <p:nvPicPr>
          <p:cNvPr id="8" name="図 7">
            <a:extLst>
              <a:ext uri="{FF2B5EF4-FFF2-40B4-BE49-F238E27FC236}">
                <a16:creationId xmlns:a16="http://schemas.microsoft.com/office/drawing/2014/main" id="{6F0D8876-D246-4516-83B3-465A1DCB4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23410"/>
          <a:stretch/>
        </p:blipFill>
        <p:spPr>
          <a:xfrm>
            <a:off x="7415047" y="0"/>
            <a:ext cx="4776953" cy="6858000"/>
          </a:xfrm>
          <a:prstGeom prst="rect">
            <a:avLst/>
          </a:prstGeom>
        </p:spPr>
      </p:pic>
    </p:spTree>
    <p:extLst>
      <p:ext uri="{BB962C8B-B14F-4D97-AF65-F5344CB8AC3E}">
        <p14:creationId xmlns:p14="http://schemas.microsoft.com/office/powerpoint/2010/main" val="2987016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E688B5-F5F0-44C5-9300-9CDF71E67072}"/>
              </a:ext>
            </a:extLst>
          </p:cNvPr>
          <p:cNvSpPr>
            <a:spLocks noGrp="1"/>
          </p:cNvSpPr>
          <p:nvPr>
            <p:ph type="title"/>
          </p:nvPr>
        </p:nvSpPr>
        <p:spPr/>
        <p:txBody>
          <a:bodyPr/>
          <a:lstStyle/>
          <a:p>
            <a:r>
              <a:rPr kumimoji="1" lang="en-US" altLang="ja-JP" dirty="0"/>
              <a:t>JavaScript</a:t>
            </a:r>
            <a:endParaRPr kumimoji="1" lang="ja-JP" altLang="en-US" dirty="0"/>
          </a:p>
        </p:txBody>
      </p:sp>
      <p:sp>
        <p:nvSpPr>
          <p:cNvPr id="3" name="コンテンツ プレースホルダー 2">
            <a:extLst>
              <a:ext uri="{FF2B5EF4-FFF2-40B4-BE49-F238E27FC236}">
                <a16:creationId xmlns:a16="http://schemas.microsoft.com/office/drawing/2014/main" id="{5E760642-7FA2-4C32-91E3-2D5AF80EB5CE}"/>
              </a:ext>
            </a:extLst>
          </p:cNvPr>
          <p:cNvSpPr>
            <a:spLocks noGrp="1"/>
          </p:cNvSpPr>
          <p:nvPr>
            <p:ph idx="1"/>
          </p:nvPr>
        </p:nvSpPr>
        <p:spPr/>
        <p:txBody>
          <a:bodyPr/>
          <a:lstStyle/>
          <a:p>
            <a:r>
              <a:rPr kumimoji="1" lang="en-US" altLang="ja-JP" dirty="0"/>
              <a:t>Java</a:t>
            </a:r>
            <a:r>
              <a:rPr kumimoji="1" lang="ja-JP" altLang="en-US" dirty="0"/>
              <a:t>と名前が似ているが、</a:t>
            </a:r>
            <a:r>
              <a:rPr kumimoji="1" lang="en-US" altLang="ja-JP" dirty="0"/>
              <a:t>Java</a:t>
            </a:r>
            <a:r>
              <a:rPr kumimoji="1" lang="ja-JP" altLang="en-US" dirty="0"/>
              <a:t>とは何の関係もない</a:t>
            </a:r>
            <a:endParaRPr kumimoji="1" lang="en-US" altLang="ja-JP" dirty="0"/>
          </a:p>
          <a:p>
            <a:r>
              <a:rPr kumimoji="1" lang="ja-JP" altLang="en-US" dirty="0"/>
              <a:t>ブラウザ上で動くプログラミング言語</a:t>
            </a:r>
            <a:endParaRPr kumimoji="1" lang="en-US" altLang="ja-JP" dirty="0"/>
          </a:p>
          <a:p>
            <a:pPr>
              <a:buFont typeface="Wingdings" panose="05000000000000000000" pitchFamily="2" charset="2"/>
              <a:buChar char="Ø"/>
            </a:pPr>
            <a:r>
              <a:rPr kumimoji="1" lang="ja-JP" altLang="en-US" dirty="0"/>
              <a:t>ブラウザとエディタさえあれば一応プログラミングできる</a:t>
            </a:r>
            <a:endParaRPr kumimoji="1" lang="en-US" altLang="ja-JP" dirty="0"/>
          </a:p>
          <a:p>
            <a:r>
              <a:rPr lang="en-US" altLang="ja-JP" dirty="0"/>
              <a:t>Web</a:t>
            </a:r>
            <a:r>
              <a:rPr lang="ja-JP" altLang="en-US" dirty="0"/>
              <a:t>関係で使われる</a:t>
            </a:r>
            <a:endParaRPr lang="en-US" altLang="ja-JP" dirty="0"/>
          </a:p>
          <a:p>
            <a:r>
              <a:rPr lang="en-US" altLang="ja-JP" dirty="0"/>
              <a:t>HTML(</a:t>
            </a:r>
            <a:r>
              <a:rPr lang="ja-JP" altLang="en-US" dirty="0"/>
              <a:t>ホームページを作るための言語</a:t>
            </a:r>
            <a:r>
              <a:rPr lang="en-US" altLang="ja-JP" dirty="0"/>
              <a:t>)</a:t>
            </a:r>
            <a:r>
              <a:rPr lang="ja-JP" altLang="en-US" dirty="0"/>
              <a:t>も学ぶことになる</a:t>
            </a:r>
            <a:endParaRPr lang="en-US" altLang="ja-JP" dirty="0"/>
          </a:p>
        </p:txBody>
      </p:sp>
    </p:spTree>
    <p:extLst>
      <p:ext uri="{BB962C8B-B14F-4D97-AF65-F5344CB8AC3E}">
        <p14:creationId xmlns:p14="http://schemas.microsoft.com/office/powerpoint/2010/main" val="648825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227BBB-451B-4A9F-805C-59F5EE965430}"/>
              </a:ext>
            </a:extLst>
          </p:cNvPr>
          <p:cNvSpPr>
            <a:spLocks noGrp="1"/>
          </p:cNvSpPr>
          <p:nvPr>
            <p:ph type="title"/>
          </p:nvPr>
        </p:nvSpPr>
        <p:spPr/>
        <p:txBody>
          <a:bodyPr/>
          <a:lstStyle/>
          <a:p>
            <a:r>
              <a:rPr kumimoji="1" lang="en-US" altLang="ja-JP" dirty="0"/>
              <a:t>Perl</a:t>
            </a:r>
            <a:endParaRPr kumimoji="1" lang="ja-JP" altLang="en-US" dirty="0"/>
          </a:p>
        </p:txBody>
      </p:sp>
      <p:sp>
        <p:nvSpPr>
          <p:cNvPr id="3" name="コンテンツ プレースホルダー 2">
            <a:extLst>
              <a:ext uri="{FF2B5EF4-FFF2-40B4-BE49-F238E27FC236}">
                <a16:creationId xmlns:a16="http://schemas.microsoft.com/office/drawing/2014/main" id="{B882F4C6-6C0E-42C6-9A9F-6115EDF463A8}"/>
              </a:ext>
            </a:extLst>
          </p:cNvPr>
          <p:cNvSpPr>
            <a:spLocks noGrp="1"/>
          </p:cNvSpPr>
          <p:nvPr>
            <p:ph idx="1"/>
          </p:nvPr>
        </p:nvSpPr>
        <p:spPr/>
        <p:txBody>
          <a:bodyPr/>
          <a:lstStyle/>
          <a:p>
            <a:r>
              <a:rPr kumimoji="1" lang="ja-JP" altLang="en-US" dirty="0"/>
              <a:t>書き方が色々ある言語</a:t>
            </a:r>
            <a:endParaRPr kumimoji="1" lang="en-US" altLang="ja-JP" dirty="0"/>
          </a:p>
          <a:p>
            <a:pPr>
              <a:buFont typeface="Wingdings" panose="05000000000000000000" pitchFamily="2" charset="2"/>
              <a:buChar char="Ø"/>
            </a:pPr>
            <a:r>
              <a:rPr lang="ja-JP" altLang="en-US" dirty="0"/>
              <a:t>書くのはいいが、他人のコードを読むのが大変</a:t>
            </a:r>
            <a:endParaRPr lang="en-US" altLang="ja-JP" dirty="0"/>
          </a:p>
          <a:p>
            <a:r>
              <a:rPr lang="ja-JP" altLang="en-US" dirty="0"/>
              <a:t>文字列処理が得意らしい</a:t>
            </a:r>
            <a:endParaRPr lang="en-US" altLang="ja-JP" dirty="0"/>
          </a:p>
          <a:p>
            <a:r>
              <a:rPr kumimoji="1" lang="ja-JP" altLang="en-US" dirty="0"/>
              <a:t>「コードゴルフ」という文化の生みの親？</a:t>
            </a:r>
            <a:endParaRPr kumimoji="1" lang="en-US" altLang="ja-JP" dirty="0"/>
          </a:p>
          <a:p>
            <a:pPr>
              <a:buFont typeface="Wingdings" panose="05000000000000000000" pitchFamily="2" charset="2"/>
              <a:buChar char="Ø"/>
            </a:pPr>
            <a:r>
              <a:rPr kumimoji="1" lang="ja-JP" altLang="en-US" dirty="0"/>
              <a:t>ソースコードをいかに短く書くかという文化</a:t>
            </a:r>
            <a:endParaRPr kumimoji="1" lang="en-US" altLang="ja-JP" dirty="0"/>
          </a:p>
          <a:p>
            <a:r>
              <a:rPr lang="en-US" altLang="ja-JP" dirty="0"/>
              <a:t>Web</a:t>
            </a:r>
            <a:r>
              <a:rPr lang="ja-JP" altLang="en-US" dirty="0"/>
              <a:t>開発にもちゃんと使われているとか</a:t>
            </a:r>
            <a:endParaRPr lang="en-US" altLang="ja-JP" dirty="0"/>
          </a:p>
        </p:txBody>
      </p:sp>
    </p:spTree>
    <p:extLst>
      <p:ext uri="{BB962C8B-B14F-4D97-AF65-F5344CB8AC3E}">
        <p14:creationId xmlns:p14="http://schemas.microsoft.com/office/powerpoint/2010/main" val="2247073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FE606F-F72B-4A14-8BE9-37923F8D929B}"/>
              </a:ext>
            </a:extLst>
          </p:cNvPr>
          <p:cNvSpPr>
            <a:spLocks noGrp="1"/>
          </p:cNvSpPr>
          <p:nvPr>
            <p:ph type="title"/>
          </p:nvPr>
        </p:nvSpPr>
        <p:spPr/>
        <p:txBody>
          <a:bodyPr/>
          <a:lstStyle/>
          <a:p>
            <a:r>
              <a:rPr kumimoji="1" lang="en-US" altLang="ja-JP" dirty="0"/>
              <a:t>Lisp</a:t>
            </a:r>
            <a:endParaRPr kumimoji="1" lang="ja-JP" altLang="en-US" dirty="0"/>
          </a:p>
        </p:txBody>
      </p:sp>
      <p:sp>
        <p:nvSpPr>
          <p:cNvPr id="3" name="コンテンツ プレースホルダー 2">
            <a:extLst>
              <a:ext uri="{FF2B5EF4-FFF2-40B4-BE49-F238E27FC236}">
                <a16:creationId xmlns:a16="http://schemas.microsoft.com/office/drawing/2014/main" id="{85DE72BB-B9F5-497D-86F6-6563CEE7454F}"/>
              </a:ext>
            </a:extLst>
          </p:cNvPr>
          <p:cNvSpPr>
            <a:spLocks noGrp="1"/>
          </p:cNvSpPr>
          <p:nvPr>
            <p:ph idx="1"/>
          </p:nvPr>
        </p:nvSpPr>
        <p:spPr>
          <a:xfrm>
            <a:off x="838199" y="1825625"/>
            <a:ext cx="6460596" cy="4351338"/>
          </a:xfrm>
        </p:spPr>
        <p:txBody>
          <a:bodyPr/>
          <a:lstStyle/>
          <a:p>
            <a:r>
              <a:rPr kumimoji="1" lang="en-US" altLang="ja-JP" dirty="0"/>
              <a:t>1958</a:t>
            </a:r>
            <a:r>
              <a:rPr kumimoji="1" lang="ja-JP" altLang="en-US" dirty="0"/>
              <a:t>年に生まれた言語</a:t>
            </a:r>
            <a:endParaRPr kumimoji="1" lang="en-US" altLang="ja-JP" dirty="0"/>
          </a:p>
          <a:p>
            <a:pPr>
              <a:buFont typeface="Wingdings" panose="05000000000000000000" pitchFamily="2" charset="2"/>
              <a:buChar char="Ø"/>
            </a:pPr>
            <a:r>
              <a:rPr kumimoji="1" lang="en-US" altLang="ja-JP" dirty="0"/>
              <a:t>C</a:t>
            </a:r>
            <a:r>
              <a:rPr kumimoji="1" lang="ja-JP" altLang="en-US" dirty="0"/>
              <a:t>言語よりも古い</a:t>
            </a:r>
            <a:endParaRPr kumimoji="1" lang="en-US" altLang="ja-JP" dirty="0"/>
          </a:p>
          <a:p>
            <a:pPr>
              <a:buFont typeface="Wingdings" panose="05000000000000000000" pitchFamily="2" charset="2"/>
              <a:buChar char="Ø"/>
            </a:pPr>
            <a:r>
              <a:rPr lang="ja-JP" altLang="en-US" dirty="0"/>
              <a:t>世界最古の高級言語は</a:t>
            </a:r>
            <a:r>
              <a:rPr lang="en-US" altLang="ja-JP" dirty="0"/>
              <a:t>Fortran</a:t>
            </a:r>
            <a:endParaRPr kumimoji="1" lang="en-US" altLang="ja-JP" dirty="0"/>
          </a:p>
          <a:p>
            <a:r>
              <a:rPr kumimoji="1" lang="ja-JP" altLang="en-US" dirty="0"/>
              <a:t>括弧の量に定評がある</a:t>
            </a:r>
            <a:endParaRPr kumimoji="1" lang="en-US" altLang="ja-JP" dirty="0"/>
          </a:p>
          <a:p>
            <a:r>
              <a:rPr kumimoji="1" lang="ja-JP" altLang="en-US" dirty="0"/>
              <a:t>あらゆるものを「リスト」と捉える</a:t>
            </a:r>
            <a:endParaRPr kumimoji="1" lang="en-US" altLang="ja-JP" dirty="0"/>
          </a:p>
          <a:p>
            <a:r>
              <a:rPr lang="ja-JP" altLang="en-US" dirty="0"/>
              <a:t>マクロが強いらしい</a:t>
            </a:r>
            <a:endParaRPr kumimoji="1" lang="en-US" altLang="ja-JP" dirty="0"/>
          </a:p>
          <a:p>
            <a:r>
              <a:rPr lang="en-US" altLang="ja-JP" dirty="0"/>
              <a:t>Lisp</a:t>
            </a:r>
            <a:r>
              <a:rPr lang="ja-JP" altLang="en-US" dirty="0"/>
              <a:t>を学ぶと悟りを得られるらしい</a:t>
            </a:r>
            <a:endParaRPr lang="en-US" altLang="ja-JP" dirty="0"/>
          </a:p>
        </p:txBody>
      </p:sp>
      <p:pic>
        <p:nvPicPr>
          <p:cNvPr id="5" name="図 4">
            <a:extLst>
              <a:ext uri="{FF2B5EF4-FFF2-40B4-BE49-F238E27FC236}">
                <a16:creationId xmlns:a16="http://schemas.microsoft.com/office/drawing/2014/main" id="{C73FD98B-9982-46EF-8107-1279F975B07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47678"/>
          <a:stretch/>
        </p:blipFill>
        <p:spPr>
          <a:xfrm>
            <a:off x="7298795" y="780428"/>
            <a:ext cx="4893205" cy="5712447"/>
          </a:xfrm>
          <a:prstGeom prst="rect">
            <a:avLst/>
          </a:prstGeom>
        </p:spPr>
      </p:pic>
    </p:spTree>
    <p:extLst>
      <p:ext uri="{BB962C8B-B14F-4D97-AF65-F5344CB8AC3E}">
        <p14:creationId xmlns:p14="http://schemas.microsoft.com/office/powerpoint/2010/main" val="522087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DA65E-045F-4930-B0D2-CDA3B1520565}"/>
              </a:ext>
            </a:extLst>
          </p:cNvPr>
          <p:cNvSpPr>
            <a:spLocks noGrp="1"/>
          </p:cNvSpPr>
          <p:nvPr>
            <p:ph type="title"/>
          </p:nvPr>
        </p:nvSpPr>
        <p:spPr/>
        <p:txBody>
          <a:bodyPr/>
          <a:lstStyle/>
          <a:p>
            <a:r>
              <a:rPr kumimoji="1" lang="en-US" altLang="ja-JP" dirty="0"/>
              <a:t>Haskell</a:t>
            </a:r>
            <a:endParaRPr kumimoji="1" lang="ja-JP" altLang="en-US" dirty="0"/>
          </a:p>
        </p:txBody>
      </p:sp>
      <p:sp>
        <p:nvSpPr>
          <p:cNvPr id="3" name="コンテンツ プレースホルダー 2">
            <a:extLst>
              <a:ext uri="{FF2B5EF4-FFF2-40B4-BE49-F238E27FC236}">
                <a16:creationId xmlns:a16="http://schemas.microsoft.com/office/drawing/2014/main" id="{9EB3CFE7-60EF-4328-94BE-9AF92BE63AE7}"/>
              </a:ext>
            </a:extLst>
          </p:cNvPr>
          <p:cNvSpPr>
            <a:spLocks noGrp="1"/>
          </p:cNvSpPr>
          <p:nvPr>
            <p:ph idx="1"/>
          </p:nvPr>
        </p:nvSpPr>
        <p:spPr/>
        <p:txBody>
          <a:bodyPr/>
          <a:lstStyle/>
          <a:p>
            <a:r>
              <a:rPr kumimoji="1" lang="ja-JP" altLang="en-US" dirty="0"/>
              <a:t>関数型言語で有名</a:t>
            </a:r>
            <a:endParaRPr kumimoji="1" lang="en-US" altLang="ja-JP" dirty="0"/>
          </a:p>
          <a:p>
            <a:pPr>
              <a:buFont typeface="Wingdings" panose="05000000000000000000" pitchFamily="2" charset="2"/>
              <a:buChar char="Ø"/>
            </a:pPr>
            <a:r>
              <a:rPr lang="ja-JP" altLang="en-US" dirty="0"/>
              <a:t>面白そう</a:t>
            </a:r>
            <a:endParaRPr lang="en-US" altLang="ja-JP" dirty="0"/>
          </a:p>
          <a:p>
            <a:pPr>
              <a:buFont typeface="Wingdings" panose="05000000000000000000" pitchFamily="2" charset="2"/>
              <a:buChar char="Ø"/>
            </a:pPr>
            <a:r>
              <a:rPr kumimoji="1" lang="ja-JP" altLang="en-US" dirty="0"/>
              <a:t>関数型言語 </a:t>
            </a:r>
            <a:r>
              <a:rPr kumimoji="1" lang="en-US" altLang="ja-JP" dirty="0"/>
              <a:t>is </a:t>
            </a:r>
            <a:r>
              <a:rPr kumimoji="1" lang="ja-JP" altLang="en-US" dirty="0"/>
              <a:t>何</a:t>
            </a:r>
            <a:endParaRPr kumimoji="1" lang="en-US" altLang="ja-JP" dirty="0"/>
          </a:p>
          <a:p>
            <a:r>
              <a:rPr kumimoji="1" lang="ja-JP" altLang="en-US" dirty="0"/>
              <a:t>どんな言語なのかむしろ僕が教えてほしい</a:t>
            </a:r>
          </a:p>
        </p:txBody>
      </p:sp>
    </p:spTree>
    <p:extLst>
      <p:ext uri="{BB962C8B-B14F-4D97-AF65-F5344CB8AC3E}">
        <p14:creationId xmlns:p14="http://schemas.microsoft.com/office/powerpoint/2010/main" val="1508364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96041C-B5E7-4377-939C-03CD7D174CD0}"/>
              </a:ext>
            </a:extLst>
          </p:cNvPr>
          <p:cNvSpPr>
            <a:spLocks noGrp="1"/>
          </p:cNvSpPr>
          <p:nvPr>
            <p:ph type="title"/>
          </p:nvPr>
        </p:nvSpPr>
        <p:spPr/>
        <p:txBody>
          <a:bodyPr/>
          <a:lstStyle/>
          <a:p>
            <a:r>
              <a:rPr kumimoji="1" lang="ja-JP" altLang="en-US" dirty="0"/>
              <a:t>その他の言語</a:t>
            </a:r>
          </a:p>
        </p:txBody>
      </p:sp>
      <p:sp>
        <p:nvSpPr>
          <p:cNvPr id="3" name="コンテンツ プレースホルダー 2">
            <a:extLst>
              <a:ext uri="{FF2B5EF4-FFF2-40B4-BE49-F238E27FC236}">
                <a16:creationId xmlns:a16="http://schemas.microsoft.com/office/drawing/2014/main" id="{4E647036-D351-4340-B4DB-10C029E66FB9}"/>
              </a:ext>
            </a:extLst>
          </p:cNvPr>
          <p:cNvSpPr>
            <a:spLocks noGrp="1"/>
          </p:cNvSpPr>
          <p:nvPr>
            <p:ph idx="1"/>
          </p:nvPr>
        </p:nvSpPr>
        <p:spPr>
          <a:xfrm>
            <a:off x="838200" y="1825625"/>
            <a:ext cx="10515600" cy="4667250"/>
          </a:xfrm>
        </p:spPr>
        <p:txBody>
          <a:bodyPr>
            <a:normAutofit/>
          </a:bodyPr>
          <a:lstStyle/>
          <a:p>
            <a:r>
              <a:rPr kumimoji="1" lang="en-US" altLang="ja-JP" dirty="0"/>
              <a:t>C#: C</a:t>
            </a:r>
            <a:r>
              <a:rPr lang="en-US" altLang="ja-JP" dirty="0"/>
              <a:t>++</a:t>
            </a:r>
            <a:r>
              <a:rPr lang="ja-JP" altLang="en-US" dirty="0"/>
              <a:t>の後継。</a:t>
            </a:r>
            <a:endParaRPr kumimoji="1" lang="en-US" altLang="ja-JP" dirty="0"/>
          </a:p>
          <a:p>
            <a:r>
              <a:rPr kumimoji="1" lang="en-US" altLang="ja-JP" dirty="0"/>
              <a:t>D</a:t>
            </a:r>
            <a:r>
              <a:rPr kumimoji="1" lang="ja-JP" altLang="en-US" dirty="0"/>
              <a:t>言語</a:t>
            </a:r>
            <a:r>
              <a:rPr kumimoji="1" lang="en-US" altLang="ja-JP" dirty="0"/>
              <a:t>: C</a:t>
            </a:r>
            <a:r>
              <a:rPr kumimoji="1" lang="ja-JP" altLang="en-US" dirty="0"/>
              <a:t>の次だから</a:t>
            </a:r>
            <a:r>
              <a:rPr kumimoji="1" lang="en-US" altLang="ja-JP" dirty="0"/>
              <a:t>D</a:t>
            </a:r>
            <a:r>
              <a:rPr kumimoji="1" lang="ja-JP" altLang="en-US" dirty="0" err="1"/>
              <a:t>。</a:t>
            </a:r>
            <a:r>
              <a:rPr kumimoji="1" lang="ja-JP" altLang="en-US" dirty="0"/>
              <a:t>ちなみに</a:t>
            </a:r>
            <a:r>
              <a:rPr kumimoji="1" lang="en-US" altLang="ja-JP" dirty="0"/>
              <a:t>B</a:t>
            </a:r>
            <a:r>
              <a:rPr kumimoji="1" lang="ja-JP" altLang="en-US" dirty="0"/>
              <a:t>も昔はあったそうな</a:t>
            </a:r>
            <a:endParaRPr kumimoji="1" lang="en-US" altLang="ja-JP" dirty="0"/>
          </a:p>
          <a:p>
            <a:r>
              <a:rPr lang="en-US" altLang="ja-JP" dirty="0"/>
              <a:t>Prolog: </a:t>
            </a:r>
            <a:r>
              <a:rPr lang="ja-JP" altLang="en-US" dirty="0"/>
              <a:t>論理型プログラミング言語</a:t>
            </a:r>
            <a:endParaRPr lang="en-US" altLang="ja-JP" dirty="0"/>
          </a:p>
          <a:p>
            <a:r>
              <a:rPr kumimoji="1" lang="en-US" altLang="ja-JP" dirty="0"/>
              <a:t>Fortran: </a:t>
            </a:r>
            <a:r>
              <a:rPr kumimoji="1" lang="ja-JP" altLang="en-US" dirty="0"/>
              <a:t>世界最古の高級言語。科学計算が得意</a:t>
            </a:r>
            <a:endParaRPr kumimoji="1" lang="en-US" altLang="ja-JP" dirty="0"/>
          </a:p>
          <a:p>
            <a:r>
              <a:rPr lang="en-US" altLang="ja-JP" dirty="0"/>
              <a:t>COBOL: </a:t>
            </a:r>
            <a:r>
              <a:rPr lang="ja-JP" altLang="en-US" dirty="0"/>
              <a:t>事務処理とかで使われているらしい</a:t>
            </a:r>
            <a:endParaRPr lang="en-US" altLang="ja-JP" dirty="0"/>
          </a:p>
          <a:p>
            <a:r>
              <a:rPr kumimoji="1" lang="en-US" altLang="ja-JP" dirty="0"/>
              <a:t>PHP</a:t>
            </a:r>
            <a:r>
              <a:rPr lang="en-US" altLang="ja-JP" dirty="0"/>
              <a:t>: Web</a:t>
            </a:r>
            <a:r>
              <a:rPr lang="ja-JP" altLang="en-US" dirty="0"/>
              <a:t>で使われているらしい</a:t>
            </a:r>
            <a:endParaRPr lang="en-US" altLang="ja-JP" dirty="0"/>
          </a:p>
          <a:p>
            <a:r>
              <a:rPr lang="en-US" altLang="ja-JP" dirty="0"/>
              <a:t>BASIC: </a:t>
            </a:r>
            <a:r>
              <a:rPr lang="ja-JP" altLang="en-US" dirty="0"/>
              <a:t>初心者向けのプログラミング言語で有名らしい</a:t>
            </a:r>
            <a:endParaRPr lang="en-US" altLang="ja-JP" dirty="0"/>
          </a:p>
          <a:p>
            <a:r>
              <a:rPr kumimoji="1" lang="en-US" altLang="ja-JP" dirty="0"/>
              <a:t>Excel VBA: Excel</a:t>
            </a:r>
            <a:r>
              <a:rPr lang="ja-JP" altLang="en-US" dirty="0"/>
              <a:t>に組み込まれている言語</a:t>
            </a:r>
            <a:endParaRPr lang="en-US" altLang="ja-JP" dirty="0"/>
          </a:p>
          <a:p>
            <a:r>
              <a:rPr kumimoji="1" lang="en-US" altLang="ja-JP" dirty="0"/>
              <a:t>Ruby: </a:t>
            </a:r>
            <a:r>
              <a:rPr kumimoji="1" lang="ja-JP" altLang="en-US" dirty="0"/>
              <a:t>国産言語</a:t>
            </a:r>
            <a:endParaRPr kumimoji="1" lang="en-US" altLang="ja-JP" dirty="0"/>
          </a:p>
          <a:p>
            <a:endParaRPr kumimoji="1" lang="ja-JP" altLang="en-US" dirty="0"/>
          </a:p>
        </p:txBody>
      </p:sp>
    </p:spTree>
    <p:extLst>
      <p:ext uri="{BB962C8B-B14F-4D97-AF65-F5344CB8AC3E}">
        <p14:creationId xmlns:p14="http://schemas.microsoft.com/office/powerpoint/2010/main" val="18116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5AA8C9-A59F-4701-A5B9-5C379DA8E22B}"/>
              </a:ext>
            </a:extLst>
          </p:cNvPr>
          <p:cNvSpPr>
            <a:spLocks noGrp="1"/>
          </p:cNvSpPr>
          <p:nvPr>
            <p:ph type="title"/>
          </p:nvPr>
        </p:nvSpPr>
        <p:spPr/>
        <p:txBody>
          <a:bodyPr/>
          <a:lstStyle/>
          <a:p>
            <a:r>
              <a:rPr lang="ja-JP" altLang="en-US" dirty="0"/>
              <a:t>余談</a:t>
            </a:r>
            <a:r>
              <a:rPr lang="en-US" altLang="ja-JP" dirty="0"/>
              <a:t>: </a:t>
            </a:r>
            <a:r>
              <a:rPr lang="ja-JP" altLang="en-US" dirty="0"/>
              <a:t>プログラミングパラダイム</a:t>
            </a:r>
            <a:endParaRPr kumimoji="1" lang="ja-JP" altLang="en-US" dirty="0"/>
          </a:p>
        </p:txBody>
      </p:sp>
      <p:sp>
        <p:nvSpPr>
          <p:cNvPr id="3" name="コンテンツ プレースホルダー 2">
            <a:extLst>
              <a:ext uri="{FF2B5EF4-FFF2-40B4-BE49-F238E27FC236}">
                <a16:creationId xmlns:a16="http://schemas.microsoft.com/office/drawing/2014/main" id="{0DAAC30D-ED35-4B24-8ACC-33293CA17DE7}"/>
              </a:ext>
            </a:extLst>
          </p:cNvPr>
          <p:cNvSpPr>
            <a:spLocks noGrp="1"/>
          </p:cNvSpPr>
          <p:nvPr>
            <p:ph idx="1"/>
          </p:nvPr>
        </p:nvSpPr>
        <p:spPr/>
        <p:txBody>
          <a:bodyPr/>
          <a:lstStyle/>
          <a:p>
            <a:r>
              <a:rPr kumimoji="1" lang="ja-JP" altLang="en-US" dirty="0"/>
              <a:t>ざっくり</a:t>
            </a:r>
            <a:r>
              <a:rPr lang="ja-JP" altLang="en-US" dirty="0"/>
              <a:t>言うと、</a:t>
            </a:r>
            <a:r>
              <a:rPr kumimoji="1" lang="ja-JP" altLang="en-US" dirty="0"/>
              <a:t>プログラムを作る際の考え方のこと</a:t>
            </a:r>
            <a:endParaRPr kumimoji="1" lang="en-US" altLang="ja-JP" dirty="0"/>
          </a:p>
          <a:p>
            <a:r>
              <a:rPr lang="ja-JP" altLang="en-US" dirty="0"/>
              <a:t>色々ある</a:t>
            </a:r>
            <a:endParaRPr lang="en-US" altLang="ja-JP" dirty="0"/>
          </a:p>
          <a:p>
            <a:pPr lvl="1"/>
            <a:r>
              <a:rPr lang="ja-JP" altLang="en-US" dirty="0"/>
              <a:t>手続き型プログラミング</a:t>
            </a:r>
            <a:endParaRPr lang="en-US" altLang="ja-JP" dirty="0"/>
          </a:p>
          <a:p>
            <a:pPr lvl="1"/>
            <a:r>
              <a:rPr lang="ja-JP" altLang="en-US" dirty="0"/>
              <a:t>オブジェクト指向プログラミング</a:t>
            </a:r>
            <a:endParaRPr lang="en-US" altLang="ja-JP" dirty="0"/>
          </a:p>
          <a:p>
            <a:pPr lvl="1"/>
            <a:r>
              <a:rPr lang="ja-JP" altLang="en-US" dirty="0"/>
              <a:t>関数型プログラミング</a:t>
            </a:r>
            <a:endParaRPr lang="en-US" altLang="ja-JP" dirty="0"/>
          </a:p>
        </p:txBody>
      </p:sp>
    </p:spTree>
    <p:extLst>
      <p:ext uri="{BB962C8B-B14F-4D97-AF65-F5344CB8AC3E}">
        <p14:creationId xmlns:p14="http://schemas.microsoft.com/office/powerpoint/2010/main" val="3708928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3DAF0-63A1-4F7D-BDAF-1A9AA49E7256}"/>
              </a:ext>
            </a:extLst>
          </p:cNvPr>
          <p:cNvSpPr>
            <a:spLocks noGrp="1"/>
          </p:cNvSpPr>
          <p:nvPr>
            <p:ph type="title"/>
          </p:nvPr>
        </p:nvSpPr>
        <p:spPr/>
        <p:txBody>
          <a:bodyPr/>
          <a:lstStyle/>
          <a:p>
            <a:r>
              <a:rPr kumimoji="1" lang="ja-JP" altLang="en-US" dirty="0"/>
              <a:t>難解プログラミング言語</a:t>
            </a:r>
          </a:p>
        </p:txBody>
      </p:sp>
      <p:sp>
        <p:nvSpPr>
          <p:cNvPr id="3" name="テキスト プレースホルダー 2">
            <a:extLst>
              <a:ext uri="{FF2B5EF4-FFF2-40B4-BE49-F238E27FC236}">
                <a16:creationId xmlns:a16="http://schemas.microsoft.com/office/drawing/2014/main" id="{DD4584FE-003B-436D-A6C6-1B73909F02DD}"/>
              </a:ext>
            </a:extLst>
          </p:cNvPr>
          <p:cNvSpPr>
            <a:spLocks noGrp="1"/>
          </p:cNvSpPr>
          <p:nvPr>
            <p:ph type="body" idx="1"/>
          </p:nvPr>
        </p:nvSpPr>
        <p:spPr/>
        <p:txBody>
          <a:bodyPr/>
          <a:lstStyle/>
          <a:p>
            <a:r>
              <a:rPr kumimoji="1" lang="en-US" altLang="ja-JP" dirty="0"/>
              <a:t>Esoteric Programming Language(</a:t>
            </a:r>
            <a:r>
              <a:rPr kumimoji="1" lang="en-US" altLang="ja-JP" dirty="0" err="1"/>
              <a:t>Esolang</a:t>
            </a:r>
            <a:r>
              <a:rPr kumimoji="1" lang="en-US" altLang="ja-JP"/>
              <a:t>)</a:t>
            </a:r>
            <a:endParaRPr kumimoji="1" lang="ja-JP" altLang="en-US"/>
          </a:p>
        </p:txBody>
      </p:sp>
    </p:spTree>
    <p:extLst>
      <p:ext uri="{BB962C8B-B14F-4D97-AF65-F5344CB8AC3E}">
        <p14:creationId xmlns:p14="http://schemas.microsoft.com/office/powerpoint/2010/main" val="2144073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597420-E5CD-4BF5-A5E7-3A9AD46B1FE5}"/>
              </a:ext>
            </a:extLst>
          </p:cNvPr>
          <p:cNvSpPr>
            <a:spLocks noGrp="1"/>
          </p:cNvSpPr>
          <p:nvPr>
            <p:ph type="title"/>
          </p:nvPr>
        </p:nvSpPr>
        <p:spPr/>
        <p:txBody>
          <a:bodyPr/>
          <a:lstStyle/>
          <a:p>
            <a:r>
              <a:rPr kumimoji="1" lang="ja-JP" altLang="en-US" dirty="0"/>
              <a:t>難解プログラミング言語</a:t>
            </a:r>
          </a:p>
        </p:txBody>
      </p:sp>
      <p:sp>
        <p:nvSpPr>
          <p:cNvPr id="3" name="コンテンツ プレースホルダー 2">
            <a:extLst>
              <a:ext uri="{FF2B5EF4-FFF2-40B4-BE49-F238E27FC236}">
                <a16:creationId xmlns:a16="http://schemas.microsoft.com/office/drawing/2014/main" id="{D460E71E-023E-4001-8D18-85741A5C97BE}"/>
              </a:ext>
            </a:extLst>
          </p:cNvPr>
          <p:cNvSpPr>
            <a:spLocks noGrp="1"/>
          </p:cNvSpPr>
          <p:nvPr>
            <p:ph idx="1"/>
          </p:nvPr>
        </p:nvSpPr>
        <p:spPr/>
        <p:txBody>
          <a:bodyPr/>
          <a:lstStyle/>
          <a:p>
            <a:r>
              <a:rPr kumimoji="1" lang="ja-JP" altLang="en-US" dirty="0"/>
              <a:t>ジョーク目的で作った言語たち</a:t>
            </a:r>
            <a:endParaRPr kumimoji="1" lang="en-US" altLang="ja-JP" dirty="0"/>
          </a:p>
          <a:p>
            <a:r>
              <a:rPr kumimoji="1" lang="ja-JP" altLang="en-US" dirty="0"/>
              <a:t>実用性は皆無だが面白い</a:t>
            </a:r>
            <a:endParaRPr kumimoji="1" lang="en-US" altLang="ja-JP" dirty="0"/>
          </a:p>
          <a:p>
            <a:r>
              <a:rPr lang="ja-JP" altLang="en-US" dirty="0"/>
              <a:t>以下の言語はみんなチューリング完全</a:t>
            </a:r>
            <a:endParaRPr lang="en-US" altLang="ja-JP" dirty="0"/>
          </a:p>
          <a:p>
            <a:pPr>
              <a:buFont typeface="Wingdings" panose="05000000000000000000" pitchFamily="2" charset="2"/>
              <a:buChar char="Ø"/>
            </a:pPr>
            <a:r>
              <a:rPr lang="ja-JP" altLang="en-US" dirty="0"/>
              <a:t>計算能力は</a:t>
            </a:r>
            <a:r>
              <a:rPr lang="en-US" altLang="ja-JP" dirty="0"/>
              <a:t>C</a:t>
            </a:r>
            <a:r>
              <a:rPr lang="ja-JP" altLang="en-US" dirty="0"/>
              <a:t>言語などの実用言語と同等</a:t>
            </a:r>
            <a:endParaRPr kumimoji="1" lang="en-US" altLang="ja-JP" dirty="0"/>
          </a:p>
          <a:p>
            <a:endParaRPr lang="en-US" altLang="ja-JP" dirty="0"/>
          </a:p>
          <a:p>
            <a:r>
              <a:rPr kumimoji="1" lang="en-US" altLang="ja-JP" dirty="0"/>
              <a:t>Brainfuck, Whitespace, Piet, Grass, </a:t>
            </a:r>
            <a:r>
              <a:rPr kumimoji="1" lang="en-US" altLang="ja-JP" dirty="0" err="1"/>
              <a:t>Malbolge</a:t>
            </a:r>
            <a:endParaRPr kumimoji="1" lang="ja-JP" altLang="en-US" dirty="0"/>
          </a:p>
        </p:txBody>
      </p:sp>
    </p:spTree>
    <p:extLst>
      <p:ext uri="{BB962C8B-B14F-4D97-AF65-F5344CB8AC3E}">
        <p14:creationId xmlns:p14="http://schemas.microsoft.com/office/powerpoint/2010/main" val="271366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C42C68-0B53-4951-9596-51FCA7C2A8C9}"/>
              </a:ext>
            </a:extLst>
          </p:cNvPr>
          <p:cNvSpPr>
            <a:spLocks noGrp="1"/>
          </p:cNvSpPr>
          <p:nvPr>
            <p:ph type="title"/>
          </p:nvPr>
        </p:nvSpPr>
        <p:spPr/>
        <p:txBody>
          <a:bodyPr/>
          <a:lstStyle/>
          <a:p>
            <a:r>
              <a:rPr kumimoji="1" lang="en-US" altLang="ja-JP" dirty="0"/>
              <a:t>CPU</a:t>
            </a:r>
            <a:endParaRPr kumimoji="1" lang="ja-JP" altLang="en-US" dirty="0"/>
          </a:p>
        </p:txBody>
      </p:sp>
      <p:sp>
        <p:nvSpPr>
          <p:cNvPr id="3" name="コンテンツ プレースホルダー 2">
            <a:extLst>
              <a:ext uri="{FF2B5EF4-FFF2-40B4-BE49-F238E27FC236}">
                <a16:creationId xmlns:a16="http://schemas.microsoft.com/office/drawing/2014/main" id="{9E7D2071-7BF5-4DB2-B58B-53F006A67B19}"/>
              </a:ext>
            </a:extLst>
          </p:cNvPr>
          <p:cNvSpPr>
            <a:spLocks noGrp="1"/>
          </p:cNvSpPr>
          <p:nvPr>
            <p:ph idx="1"/>
          </p:nvPr>
        </p:nvSpPr>
        <p:spPr/>
        <p:txBody>
          <a:bodyPr/>
          <a:lstStyle/>
          <a:p>
            <a:r>
              <a:rPr lang="en-US" altLang="ja-JP" dirty="0"/>
              <a:t>CPU: </a:t>
            </a:r>
            <a:r>
              <a:rPr lang="ja-JP" altLang="en-US" dirty="0"/>
              <a:t>コンピュータのあらゆる計算をしている核</a:t>
            </a:r>
            <a:endParaRPr lang="en-US" altLang="ja-JP" dirty="0"/>
          </a:p>
          <a:p>
            <a:r>
              <a:rPr kumimoji="1" lang="ja-JP" altLang="en-US" dirty="0"/>
              <a:t>コンピュータ内の様々な装置を制御する</a:t>
            </a:r>
            <a:endParaRPr kumimoji="1" lang="en-US" altLang="ja-JP" dirty="0"/>
          </a:p>
          <a:p>
            <a:r>
              <a:rPr lang="ja-JP" altLang="en-US" dirty="0"/>
              <a:t>レジスタと呼ばれる記憶領域を持っている</a:t>
            </a:r>
            <a:endParaRPr kumimoji="1" lang="ja-JP" altLang="en-US" dirty="0"/>
          </a:p>
        </p:txBody>
      </p:sp>
    </p:spTree>
    <p:extLst>
      <p:ext uri="{BB962C8B-B14F-4D97-AF65-F5344CB8AC3E}">
        <p14:creationId xmlns:p14="http://schemas.microsoft.com/office/powerpoint/2010/main" val="815308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A9A7B7-C681-400E-8A7B-7718FB94CF3E}"/>
              </a:ext>
            </a:extLst>
          </p:cNvPr>
          <p:cNvSpPr>
            <a:spLocks noGrp="1"/>
          </p:cNvSpPr>
          <p:nvPr>
            <p:ph type="title"/>
          </p:nvPr>
        </p:nvSpPr>
        <p:spPr/>
        <p:txBody>
          <a:bodyPr/>
          <a:lstStyle/>
          <a:p>
            <a:r>
              <a:rPr kumimoji="1" lang="en-US" altLang="ja-JP" dirty="0"/>
              <a:t>Brainfuck</a:t>
            </a:r>
            <a:endParaRPr kumimoji="1" lang="ja-JP" altLang="en-US" dirty="0"/>
          </a:p>
        </p:txBody>
      </p:sp>
      <p:sp>
        <p:nvSpPr>
          <p:cNvPr id="3" name="コンテンツ プレースホルダー 2">
            <a:extLst>
              <a:ext uri="{FF2B5EF4-FFF2-40B4-BE49-F238E27FC236}">
                <a16:creationId xmlns:a16="http://schemas.microsoft.com/office/drawing/2014/main" id="{BDF67D4B-4136-420D-B5AD-01AB908E7D7F}"/>
              </a:ext>
            </a:extLst>
          </p:cNvPr>
          <p:cNvSpPr>
            <a:spLocks noGrp="1"/>
          </p:cNvSpPr>
          <p:nvPr>
            <p:ph idx="1"/>
          </p:nvPr>
        </p:nvSpPr>
        <p:spPr>
          <a:xfrm>
            <a:off x="838200" y="1825625"/>
            <a:ext cx="10515600" cy="3577372"/>
          </a:xfrm>
        </p:spPr>
        <p:txBody>
          <a:bodyPr>
            <a:normAutofit lnSpcReduction="10000"/>
          </a:bodyPr>
          <a:lstStyle/>
          <a:p>
            <a:r>
              <a:rPr lang="ja-JP" altLang="en-US" dirty="0"/>
              <a:t>名前がちょっとあれなので</a:t>
            </a:r>
            <a:r>
              <a:rPr lang="en-US" altLang="ja-JP" dirty="0" err="1"/>
              <a:t>Brainf</a:t>
            </a:r>
            <a:r>
              <a:rPr lang="en-US" altLang="ja-JP" dirty="0"/>
              <a:t>*ck</a:t>
            </a:r>
            <a:r>
              <a:rPr lang="ja-JP" altLang="en-US" dirty="0"/>
              <a:t>と書かれることがある</a:t>
            </a:r>
            <a:endParaRPr lang="en-US" altLang="ja-JP" dirty="0"/>
          </a:p>
          <a:p>
            <a:r>
              <a:rPr lang="en-US" altLang="ja-JP" dirty="0"/>
              <a:t>8</a:t>
            </a:r>
            <a:r>
              <a:rPr lang="ja-JP" altLang="en-US" dirty="0" err="1"/>
              <a:t>つの</a:t>
            </a:r>
            <a:r>
              <a:rPr lang="ja-JP" altLang="en-US" dirty="0"/>
              <a:t>命令のみでプログラミングする</a:t>
            </a:r>
            <a:endParaRPr lang="en-US" altLang="ja-JP" dirty="0"/>
          </a:p>
          <a:p>
            <a:pPr lvl="1">
              <a:buFont typeface="Wingdings" panose="05000000000000000000" pitchFamily="2" charset="2"/>
              <a:buChar char="Ø"/>
            </a:pPr>
            <a:r>
              <a:rPr lang="en-US" altLang="ja-JP" sz="4000" dirty="0">
                <a:latin typeface="ＭＳ ゴシック" panose="020B0609070205080204" pitchFamily="49" charset="-128"/>
                <a:ea typeface="ＭＳ ゴシック" panose="020B0609070205080204" pitchFamily="49" charset="-128"/>
              </a:rPr>
              <a:t>&gt; &lt; + - . , [ ]</a:t>
            </a:r>
          </a:p>
          <a:p>
            <a:r>
              <a:rPr lang="ja-JP" altLang="en-US" dirty="0">
                <a:latin typeface="+mn-ea"/>
              </a:rPr>
              <a:t>インタプリタの実装が簡単</a:t>
            </a:r>
            <a:r>
              <a:rPr lang="en-US" altLang="ja-JP" dirty="0">
                <a:latin typeface="+mn-ea"/>
              </a:rPr>
              <a:t>(</a:t>
            </a:r>
            <a:r>
              <a:rPr lang="ja-JP" altLang="en-US" dirty="0">
                <a:latin typeface="+mn-ea"/>
              </a:rPr>
              <a:t>後で実装してもらいます</a:t>
            </a:r>
            <a:r>
              <a:rPr lang="en-US" altLang="ja-JP" dirty="0">
                <a:latin typeface="+mn-ea"/>
              </a:rPr>
              <a:t>)</a:t>
            </a:r>
          </a:p>
          <a:p>
            <a:endParaRPr lang="en-US" altLang="ja-JP" dirty="0">
              <a:latin typeface="+mn-ea"/>
            </a:endParaRPr>
          </a:p>
          <a:p>
            <a:pPr marL="0" indent="0">
              <a:buNone/>
            </a:pPr>
            <a:r>
              <a:rPr lang="en-US" altLang="ja-JP" dirty="0">
                <a:latin typeface="+mn-ea"/>
              </a:rPr>
              <a:t>Hello, World</a:t>
            </a:r>
            <a:r>
              <a:rPr lang="ja-JP" altLang="en-US" dirty="0">
                <a:latin typeface="+mn-ea"/>
              </a:rPr>
              <a:t>の例</a:t>
            </a:r>
            <a:endParaRPr lang="en-US" altLang="ja-JP" dirty="0">
              <a:latin typeface="+mn-ea"/>
            </a:endParaRPr>
          </a:p>
          <a:p>
            <a:pPr marL="0" indent="0">
              <a:buNone/>
            </a:pPr>
            <a:r>
              <a:rPr lang="en-US" altLang="ja-JP" dirty="0">
                <a:latin typeface="+mn-ea"/>
              </a:rPr>
              <a:t>(</a:t>
            </a:r>
            <a:r>
              <a:rPr lang="en-US" altLang="ja-JP" dirty="0">
                <a:latin typeface="+mn-ea"/>
                <a:hlinkClick r:id="rId2"/>
              </a:rPr>
              <a:t>http://dic.nicovideo.jp/a/brainfuck</a:t>
            </a:r>
            <a:r>
              <a:rPr lang="en-US" altLang="ja-JP" dirty="0">
                <a:latin typeface="+mn-ea"/>
              </a:rPr>
              <a:t> </a:t>
            </a:r>
            <a:r>
              <a:rPr lang="ja-JP" altLang="en-US" dirty="0">
                <a:latin typeface="+mn-ea"/>
              </a:rPr>
              <a:t>より</a:t>
            </a:r>
            <a:r>
              <a:rPr lang="en-US" altLang="ja-JP" dirty="0">
                <a:latin typeface="+mn-ea"/>
              </a:rPr>
              <a:t>)</a:t>
            </a:r>
          </a:p>
        </p:txBody>
      </p:sp>
      <p:sp>
        <p:nvSpPr>
          <p:cNvPr id="4" name="正方形/長方形 3">
            <a:extLst>
              <a:ext uri="{FF2B5EF4-FFF2-40B4-BE49-F238E27FC236}">
                <a16:creationId xmlns:a16="http://schemas.microsoft.com/office/drawing/2014/main" id="{3EA07EC6-CB41-4942-AE54-CF90FFD7DE0A}"/>
              </a:ext>
            </a:extLst>
          </p:cNvPr>
          <p:cNvSpPr/>
          <p:nvPr/>
        </p:nvSpPr>
        <p:spPr>
          <a:xfrm>
            <a:off x="1226574" y="5122435"/>
            <a:ext cx="9738851" cy="830997"/>
          </a:xfrm>
          <a:prstGeom prst="rect">
            <a:avLst/>
          </a:prstGeom>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+++++++++[&gt;++++++++&gt;+++++++++++&gt;+++++&lt;&lt;&lt;-]&gt;.&gt;++.+++++++..+</a:t>
            </a:r>
          </a:p>
          <a:p>
            <a:r>
              <a:rPr lang="en-US" altLang="ja-JP" sz="2400" dirty="0">
                <a:latin typeface="ＭＳ ゴシック" panose="020B0609070205080204" pitchFamily="49" charset="-128"/>
                <a:ea typeface="ＭＳ ゴシック" panose="020B0609070205080204" pitchFamily="49" charset="-128"/>
              </a:rPr>
              <a:t>++.&gt;-.------------.&lt;++++++++.--------.+++.------.--------.&gt;+.</a:t>
            </a:r>
            <a:endParaRPr lang="ja-JP" alt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2510354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C52922-4D2B-4B99-9644-5E1D6404D19B}"/>
              </a:ext>
            </a:extLst>
          </p:cNvPr>
          <p:cNvSpPr>
            <a:spLocks noGrp="1"/>
          </p:cNvSpPr>
          <p:nvPr>
            <p:ph type="title"/>
          </p:nvPr>
        </p:nvSpPr>
        <p:spPr/>
        <p:txBody>
          <a:bodyPr/>
          <a:lstStyle/>
          <a:p>
            <a:r>
              <a:rPr kumimoji="1" lang="en-US" altLang="ja-JP" dirty="0"/>
              <a:t>Whitespace</a:t>
            </a:r>
            <a:endParaRPr kumimoji="1" lang="ja-JP" altLang="en-US" dirty="0"/>
          </a:p>
        </p:txBody>
      </p:sp>
      <p:sp>
        <p:nvSpPr>
          <p:cNvPr id="3" name="コンテンツ プレースホルダー 2">
            <a:extLst>
              <a:ext uri="{FF2B5EF4-FFF2-40B4-BE49-F238E27FC236}">
                <a16:creationId xmlns:a16="http://schemas.microsoft.com/office/drawing/2014/main" id="{95B4A1E8-1E24-4EBD-BCA9-37F03F2147D0}"/>
              </a:ext>
            </a:extLst>
          </p:cNvPr>
          <p:cNvSpPr>
            <a:spLocks noGrp="1"/>
          </p:cNvSpPr>
          <p:nvPr>
            <p:ph idx="1"/>
          </p:nvPr>
        </p:nvSpPr>
        <p:spPr>
          <a:xfrm>
            <a:off x="838200" y="1825625"/>
            <a:ext cx="5171768" cy="4351338"/>
          </a:xfrm>
        </p:spPr>
        <p:txBody>
          <a:bodyPr/>
          <a:lstStyle/>
          <a:p>
            <a:r>
              <a:rPr kumimoji="1" lang="ja-JP" altLang="en-US" dirty="0"/>
              <a:t>空白がソースコード</a:t>
            </a:r>
            <a:endParaRPr kumimoji="1" lang="en-US" altLang="ja-JP" dirty="0"/>
          </a:p>
          <a:p>
            <a:r>
              <a:rPr lang="ja-JP" altLang="en-US" dirty="0"/>
              <a:t>タブとスペースと改行のみを使ってプログラミングする</a:t>
            </a:r>
            <a:endParaRPr lang="en-US" altLang="ja-JP" dirty="0"/>
          </a:p>
          <a:p>
            <a:endParaRPr kumimoji="1" lang="en-US" altLang="ja-JP" dirty="0"/>
          </a:p>
          <a:p>
            <a:pPr marL="0" indent="0">
              <a:buNone/>
            </a:pPr>
            <a:r>
              <a:rPr lang="en-US" altLang="ja-JP" dirty="0"/>
              <a:t>Hello, World</a:t>
            </a:r>
            <a:r>
              <a:rPr lang="ja-JP" altLang="en-US" dirty="0"/>
              <a:t>の例→</a:t>
            </a:r>
            <a:endParaRPr lang="en-US" altLang="ja-JP" dirty="0"/>
          </a:p>
          <a:p>
            <a:pPr marL="0" indent="0">
              <a:buNone/>
            </a:pPr>
            <a:r>
              <a:rPr lang="en-US" altLang="ja-JP" dirty="0"/>
              <a:t>(</a:t>
            </a:r>
            <a:r>
              <a:rPr lang="ja-JP" altLang="en-US" dirty="0"/>
              <a:t>どうせみんな見えないと思うので、実は何も書いてません</a:t>
            </a:r>
            <a:r>
              <a:rPr lang="en-US" altLang="ja-JP" dirty="0"/>
              <a:t>)</a:t>
            </a:r>
          </a:p>
        </p:txBody>
      </p:sp>
      <p:sp>
        <p:nvSpPr>
          <p:cNvPr id="5" name="正方形/長方形 4">
            <a:extLst>
              <a:ext uri="{FF2B5EF4-FFF2-40B4-BE49-F238E27FC236}">
                <a16:creationId xmlns:a16="http://schemas.microsoft.com/office/drawing/2014/main" id="{BBEF0441-F1F1-4134-A40E-DFCCEE042192}"/>
              </a:ext>
            </a:extLst>
          </p:cNvPr>
          <p:cNvSpPr/>
          <p:nvPr/>
        </p:nvSpPr>
        <p:spPr>
          <a:xfrm>
            <a:off x="6260690" y="206478"/>
            <a:ext cx="5729749" cy="6341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6373287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77421C-510A-40C0-AB27-5EBC20311D6C}"/>
              </a:ext>
            </a:extLst>
          </p:cNvPr>
          <p:cNvSpPr>
            <a:spLocks noGrp="1"/>
          </p:cNvSpPr>
          <p:nvPr>
            <p:ph type="title"/>
          </p:nvPr>
        </p:nvSpPr>
        <p:spPr/>
        <p:txBody>
          <a:bodyPr/>
          <a:lstStyle/>
          <a:p>
            <a:r>
              <a:rPr lang="en-US" altLang="ja-JP" dirty="0"/>
              <a:t>Piet</a:t>
            </a:r>
            <a:endParaRPr kumimoji="1" lang="ja-JP" altLang="en-US" dirty="0"/>
          </a:p>
        </p:txBody>
      </p:sp>
      <p:sp>
        <p:nvSpPr>
          <p:cNvPr id="3" name="コンテンツ プレースホルダー 2">
            <a:extLst>
              <a:ext uri="{FF2B5EF4-FFF2-40B4-BE49-F238E27FC236}">
                <a16:creationId xmlns:a16="http://schemas.microsoft.com/office/drawing/2014/main" id="{25F1D5CF-FE96-4FB7-B605-BC0FF6E24876}"/>
              </a:ext>
            </a:extLst>
          </p:cNvPr>
          <p:cNvSpPr>
            <a:spLocks noGrp="1"/>
          </p:cNvSpPr>
          <p:nvPr>
            <p:ph idx="1"/>
          </p:nvPr>
        </p:nvSpPr>
        <p:spPr>
          <a:xfrm>
            <a:off x="838200" y="1825624"/>
            <a:ext cx="6771968" cy="2775873"/>
          </a:xfrm>
        </p:spPr>
        <p:txBody>
          <a:bodyPr>
            <a:normAutofit fontScale="92500"/>
          </a:bodyPr>
          <a:lstStyle/>
          <a:p>
            <a:r>
              <a:rPr kumimoji="1" lang="ja-JP" altLang="en-US" dirty="0"/>
              <a:t>画像がソースコードの代わりになる言語</a:t>
            </a:r>
            <a:endParaRPr lang="en-US" altLang="ja-JP" dirty="0"/>
          </a:p>
          <a:p>
            <a:r>
              <a:rPr kumimoji="1" lang="ja-JP" altLang="en-US" dirty="0"/>
              <a:t>色の変化が命令になる</a:t>
            </a:r>
            <a:endParaRPr kumimoji="1" lang="en-US" altLang="ja-JP" dirty="0"/>
          </a:p>
          <a:p>
            <a:pPr marL="0" indent="0">
              <a:buNone/>
            </a:pPr>
            <a:endParaRPr kumimoji="1" lang="en-US" altLang="ja-JP" dirty="0"/>
          </a:p>
          <a:p>
            <a:pPr marL="0" indent="0">
              <a:buNone/>
            </a:pPr>
            <a:r>
              <a:rPr lang="en-US" altLang="ja-JP" dirty="0"/>
              <a:t>Hello, World</a:t>
            </a:r>
            <a:r>
              <a:rPr lang="ja-JP" altLang="en-US" dirty="0"/>
              <a:t>の例</a:t>
            </a:r>
            <a:br>
              <a:rPr lang="en-US" altLang="ja-JP" dirty="0"/>
            </a:br>
            <a:r>
              <a:rPr lang="en-US" altLang="ja-JP" dirty="0"/>
              <a:t>(</a:t>
            </a:r>
            <a:r>
              <a:rPr lang="en-US" altLang="ja-JP" dirty="0">
                <a:hlinkClick r:id="rId2"/>
              </a:rPr>
              <a:t>https://upload.wikimedia.org/wikipedia/commons/d/d0/Piet_Program.gif</a:t>
            </a:r>
            <a:r>
              <a:rPr lang="ja-JP" altLang="en-US" dirty="0"/>
              <a:t>より</a:t>
            </a:r>
            <a:r>
              <a:rPr lang="en-US" altLang="ja-JP" dirty="0"/>
              <a:t>)</a:t>
            </a:r>
            <a:endParaRPr kumimoji="1" lang="en-US" altLang="ja-JP" dirty="0"/>
          </a:p>
        </p:txBody>
      </p:sp>
      <p:pic>
        <p:nvPicPr>
          <p:cNvPr id="4" name="図 3">
            <a:extLst>
              <a:ext uri="{FF2B5EF4-FFF2-40B4-BE49-F238E27FC236}">
                <a16:creationId xmlns:a16="http://schemas.microsoft.com/office/drawing/2014/main" id="{99A2F05C-55A6-4C65-9C37-1793DDDC0773}"/>
              </a:ext>
            </a:extLst>
          </p:cNvPr>
          <p:cNvPicPr>
            <a:picLocks noChangeAspect="1"/>
          </p:cNvPicPr>
          <p:nvPr/>
        </p:nvPicPr>
        <p:blipFill>
          <a:blip r:embed="rId3"/>
          <a:stretch>
            <a:fillRect/>
          </a:stretch>
        </p:blipFill>
        <p:spPr>
          <a:xfrm>
            <a:off x="7788018" y="2824727"/>
            <a:ext cx="3459215" cy="3459215"/>
          </a:xfrm>
          <a:prstGeom prst="rect">
            <a:avLst/>
          </a:prstGeom>
        </p:spPr>
      </p:pic>
    </p:spTree>
    <p:extLst>
      <p:ext uri="{BB962C8B-B14F-4D97-AF65-F5344CB8AC3E}">
        <p14:creationId xmlns:p14="http://schemas.microsoft.com/office/powerpoint/2010/main" val="3884217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62A968-ACD0-46DA-A69F-17F7F15416EC}"/>
              </a:ext>
            </a:extLst>
          </p:cNvPr>
          <p:cNvSpPr>
            <a:spLocks noGrp="1"/>
          </p:cNvSpPr>
          <p:nvPr>
            <p:ph type="title"/>
          </p:nvPr>
        </p:nvSpPr>
        <p:spPr/>
        <p:txBody>
          <a:bodyPr/>
          <a:lstStyle/>
          <a:p>
            <a:r>
              <a:rPr kumimoji="1" lang="en-US" altLang="ja-JP" dirty="0"/>
              <a:t>Grass</a:t>
            </a:r>
            <a:endParaRPr kumimoji="1" lang="ja-JP" altLang="en-US" dirty="0"/>
          </a:p>
        </p:txBody>
      </p:sp>
      <p:sp>
        <p:nvSpPr>
          <p:cNvPr id="3" name="コンテンツ プレースホルダー 2">
            <a:extLst>
              <a:ext uri="{FF2B5EF4-FFF2-40B4-BE49-F238E27FC236}">
                <a16:creationId xmlns:a16="http://schemas.microsoft.com/office/drawing/2014/main" id="{8C15A8CE-D78E-4AD8-99E9-87D8B7D4541A}"/>
              </a:ext>
            </a:extLst>
          </p:cNvPr>
          <p:cNvSpPr>
            <a:spLocks noGrp="1"/>
          </p:cNvSpPr>
          <p:nvPr>
            <p:ph idx="1"/>
          </p:nvPr>
        </p:nvSpPr>
        <p:spPr>
          <a:xfrm>
            <a:off x="838200" y="1533832"/>
            <a:ext cx="3588774" cy="4896465"/>
          </a:xfrm>
        </p:spPr>
        <p:txBody>
          <a:bodyPr>
            <a:normAutofit/>
          </a:bodyPr>
          <a:lstStyle/>
          <a:p>
            <a:r>
              <a:rPr kumimoji="1" lang="ja-JP" altLang="en-US" dirty="0"/>
              <a:t>ちょっと草植えときます</a:t>
            </a:r>
            <a:r>
              <a:rPr kumimoji="1" lang="ja-JP" altLang="en-US" dirty="0" err="1"/>
              <a:t>ね</a:t>
            </a:r>
            <a:r>
              <a:rPr kumimoji="1" lang="ja-JP" altLang="en-US" dirty="0"/>
              <a:t>型言語</a:t>
            </a:r>
            <a:endParaRPr lang="en-US" altLang="ja-JP" dirty="0"/>
          </a:p>
          <a:p>
            <a:r>
              <a:rPr kumimoji="1" lang="ja-JP" altLang="en-US" dirty="0"/>
              <a:t>ラムダ計算が言語のモデルになっているとか</a:t>
            </a:r>
            <a:endParaRPr kumimoji="1" lang="en-US" altLang="ja-JP" dirty="0"/>
          </a:p>
          <a:p>
            <a:pPr marL="0" indent="0">
              <a:buNone/>
            </a:pPr>
            <a:r>
              <a:rPr lang="en-US" altLang="ja-JP" dirty="0"/>
              <a:t>HelloWorld</a:t>
            </a:r>
            <a:r>
              <a:rPr lang="ja-JP" altLang="en-US" dirty="0"/>
              <a:t>の例→</a:t>
            </a:r>
            <a:endParaRPr lang="en-US" altLang="ja-JP" dirty="0"/>
          </a:p>
          <a:p>
            <a:pPr marL="0" indent="0">
              <a:buNone/>
            </a:pPr>
            <a:r>
              <a:rPr lang="en-US" altLang="ja-JP" dirty="0"/>
              <a:t>(</a:t>
            </a:r>
            <a:r>
              <a:rPr lang="en-US" altLang="ja-JP" dirty="0">
                <a:hlinkClick r:id="rId2"/>
              </a:rPr>
              <a:t>http://youz.hatenablog.com/entry/20080606/1212769842</a:t>
            </a:r>
            <a:r>
              <a:rPr lang="ja-JP" altLang="en-US" dirty="0"/>
              <a:t>より</a:t>
            </a:r>
            <a:r>
              <a:rPr lang="en-US" altLang="ja-JP" dirty="0"/>
              <a:t>)</a:t>
            </a:r>
            <a:endParaRPr kumimoji="1" lang="en-US" altLang="ja-JP" dirty="0"/>
          </a:p>
        </p:txBody>
      </p:sp>
      <p:sp>
        <p:nvSpPr>
          <p:cNvPr id="4" name="正方形/長方形 3">
            <a:extLst>
              <a:ext uri="{FF2B5EF4-FFF2-40B4-BE49-F238E27FC236}">
                <a16:creationId xmlns:a16="http://schemas.microsoft.com/office/drawing/2014/main" id="{51C1B9C0-A9FF-4203-93DF-6F8559E57D56}"/>
              </a:ext>
            </a:extLst>
          </p:cNvPr>
          <p:cNvSpPr/>
          <p:nvPr/>
        </p:nvSpPr>
        <p:spPr>
          <a:xfrm>
            <a:off x="4232787" y="612844"/>
            <a:ext cx="7959213" cy="5632311"/>
          </a:xfrm>
          <a:prstGeom prst="rect">
            <a:avLst/>
          </a:prstGeom>
        </p:spPr>
        <p:txBody>
          <a:bodyPr wrap="square">
            <a:spAutoFit/>
          </a:bodyPr>
          <a:lstStyle/>
          <a:p>
            <a:r>
              <a:rPr lang="en-US" altLang="ja-JP" dirty="0"/>
              <a:t>wvwWwwwwWwwwwwwWWWWWwWWWWWwwwwvwwwwWWWwwWwwWWWWWWwwwwWwwvwWWwWwwvwwWWwvwWWWwwWW</a:t>
            </a:r>
          </a:p>
          <a:p>
            <a:r>
              <a:rPr lang="en-US" altLang="ja-JP" dirty="0"/>
              <a:t>WWWwwwWwwWWWWWWwWWWWWWWwWWWWwWWWWWwWWWWWWwWWWWWWWWWWWWWWwwwwwwwwWwWwWWWwwWWWWww</a:t>
            </a:r>
          </a:p>
          <a:p>
            <a:r>
              <a:rPr lang="en-US" altLang="ja-JP" dirty="0"/>
              <a:t>wwwwwWWWWWwwwwwwwWWWWWWwwwwwwwWWWWWWWWWWWWWWWWWWWWWwwwwwwwwwwwwwwwwwwwwwWwwwwww</a:t>
            </a:r>
          </a:p>
          <a:p>
            <a:r>
              <a:rPr lang="en-US" altLang="ja-JP" dirty="0"/>
              <a:t>wwwwwwwwwwwwwwWwwwwwwwwwwwwwWwwwwwwWWwwwwwwWWWwwwwwwWWWWWWwwwwwwwwwwwwwwwwwwwwW</a:t>
            </a:r>
          </a:p>
          <a:p>
            <a:r>
              <a:rPr lang="en-US" altLang="ja-JP" dirty="0"/>
              <a:t>wwwwwwwwwwWWwwwwWWWwwwwWWWWwWWWWWwwwwwwwwwwwwwwwwwwWWWWWWWWWWWwWwwwWWwWWWwWWWWw</a:t>
            </a:r>
          </a:p>
          <a:p>
            <a:r>
              <a:rPr lang="en-US" altLang="ja-JP" dirty="0"/>
              <a:t>WWWWWWWWWWWWWWWWWwwwwwwwwwwwwwwwwwWwwwwwwwwwwwwwwwwwwwwwwwwwwwwwwwwwwwwwwWwwwww</a:t>
            </a:r>
          </a:p>
          <a:p>
            <a:r>
              <a:rPr lang="en-US" altLang="ja-JP" dirty="0"/>
              <a:t>wwwwwwWWwwwwwwwwwwwWWWwwwwwwwWWWWwWWWWWwwwwwwwwWWWWWWwwwwwwwwwwwwwwwwwwwwwWWWWW</a:t>
            </a:r>
          </a:p>
          <a:p>
            <a:r>
              <a:rPr lang="en-US" altLang="ja-JP" dirty="0"/>
              <a:t>WWwwwwwwwwwwwwwwwwwwwwwwwwwwwwWWWWWWWWWwwwwwwwwWwwwwwwwwwwwwwwwwwwwwwwwwwwwwwww</a:t>
            </a:r>
          </a:p>
          <a:p>
            <a:r>
              <a:rPr lang="en-US" altLang="ja-JP" dirty="0"/>
              <a:t>wWWwwwwwwwwwwwwwWWWwwwwwwwwwwwwwWWWWwwwwwwwwWWWWWwwwwwwwwwwwwwwwwwwwwwwwwwwWWWW</a:t>
            </a:r>
          </a:p>
          <a:p>
            <a:r>
              <a:rPr lang="en-US" altLang="ja-JP" dirty="0" err="1"/>
              <a:t>WWwwwwwwwwwwwwwwwwwwwwwwwww</a:t>
            </a:r>
            <a:endParaRPr lang="en-US" altLang="ja-JP" dirty="0"/>
          </a:p>
        </p:txBody>
      </p:sp>
    </p:spTree>
    <p:extLst>
      <p:ext uri="{BB962C8B-B14F-4D97-AF65-F5344CB8AC3E}">
        <p14:creationId xmlns:p14="http://schemas.microsoft.com/office/powerpoint/2010/main" val="642144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EDDE6E-83EC-4797-83AF-CF20C2B156BC}"/>
              </a:ext>
            </a:extLst>
          </p:cNvPr>
          <p:cNvSpPr>
            <a:spLocks noGrp="1"/>
          </p:cNvSpPr>
          <p:nvPr>
            <p:ph type="title"/>
          </p:nvPr>
        </p:nvSpPr>
        <p:spPr/>
        <p:txBody>
          <a:bodyPr/>
          <a:lstStyle/>
          <a:p>
            <a:r>
              <a:rPr kumimoji="1" lang="en-US" altLang="ja-JP" dirty="0" err="1"/>
              <a:t>Malbolge</a:t>
            </a:r>
            <a:endParaRPr kumimoji="1" lang="ja-JP" altLang="en-US" dirty="0"/>
          </a:p>
        </p:txBody>
      </p:sp>
      <p:sp>
        <p:nvSpPr>
          <p:cNvPr id="3" name="コンテンツ プレースホルダー 2">
            <a:extLst>
              <a:ext uri="{FF2B5EF4-FFF2-40B4-BE49-F238E27FC236}">
                <a16:creationId xmlns:a16="http://schemas.microsoft.com/office/drawing/2014/main" id="{AF849B88-718D-4A13-8F88-FA8439201879}"/>
              </a:ext>
            </a:extLst>
          </p:cNvPr>
          <p:cNvSpPr>
            <a:spLocks noGrp="1"/>
          </p:cNvSpPr>
          <p:nvPr>
            <p:ph idx="1"/>
          </p:nvPr>
        </p:nvSpPr>
        <p:spPr>
          <a:xfrm>
            <a:off x="838200" y="1825625"/>
            <a:ext cx="10515600" cy="2584144"/>
          </a:xfrm>
        </p:spPr>
        <p:txBody>
          <a:bodyPr>
            <a:normAutofit/>
          </a:bodyPr>
          <a:lstStyle/>
          <a:p>
            <a:r>
              <a:rPr kumimoji="1" lang="ja-JP" altLang="en-US" dirty="0"/>
              <a:t>読みにくさと分かりにくさを追求した最終形態</a:t>
            </a:r>
            <a:endParaRPr kumimoji="1" lang="en-US" altLang="ja-JP" dirty="0"/>
          </a:p>
          <a:p>
            <a:r>
              <a:rPr lang="ja-JP" altLang="en-US" dirty="0"/>
              <a:t>人間の手でプログラムを書くのは困難</a:t>
            </a:r>
            <a:endParaRPr lang="en-US" altLang="ja-JP" dirty="0"/>
          </a:p>
          <a:p>
            <a:pPr>
              <a:buFont typeface="Wingdings" panose="05000000000000000000" pitchFamily="2" charset="2"/>
              <a:buChar char="Ø"/>
            </a:pPr>
            <a:r>
              <a:rPr kumimoji="1" lang="ja-JP" altLang="en-US" dirty="0"/>
              <a:t>プログラムに</a:t>
            </a:r>
            <a:r>
              <a:rPr kumimoji="1" lang="en-US" altLang="ja-JP" dirty="0" err="1"/>
              <a:t>Malbolge</a:t>
            </a:r>
            <a:r>
              <a:rPr kumimoji="1" lang="ja-JP" altLang="en-US" dirty="0"/>
              <a:t>のプログラムを書いてもらう</a:t>
            </a:r>
            <a:endParaRPr kumimoji="1" lang="en-US" altLang="ja-JP" dirty="0"/>
          </a:p>
          <a:p>
            <a:pPr>
              <a:buFont typeface="Wingdings" panose="05000000000000000000" pitchFamily="2" charset="2"/>
              <a:buChar char="Ø"/>
            </a:pPr>
            <a:endParaRPr kumimoji="1" lang="en-US" altLang="ja-JP" dirty="0"/>
          </a:p>
          <a:p>
            <a:pPr marL="0" indent="0">
              <a:buNone/>
            </a:pPr>
            <a:r>
              <a:rPr lang="en-US" altLang="ja-JP" dirty="0"/>
              <a:t>Hello, World</a:t>
            </a:r>
            <a:r>
              <a:rPr lang="ja-JP" altLang="en-US" dirty="0"/>
              <a:t>の例</a:t>
            </a:r>
            <a:r>
              <a:rPr lang="en-US" altLang="ja-JP" dirty="0"/>
              <a:t>(</a:t>
            </a:r>
            <a:r>
              <a:rPr lang="en-US" altLang="ja-JP" dirty="0">
                <a:hlinkClick r:id="rId2"/>
              </a:rPr>
              <a:t>https://ja.wikipedia.org/wiki/Malbolge</a:t>
            </a:r>
            <a:r>
              <a:rPr lang="ja-JP" altLang="en-US" dirty="0"/>
              <a:t>より</a:t>
            </a:r>
            <a:r>
              <a:rPr lang="en-US" altLang="ja-JP" dirty="0"/>
              <a:t>)</a:t>
            </a:r>
            <a:endParaRPr kumimoji="1" lang="ja-JP" altLang="en-US" dirty="0"/>
          </a:p>
        </p:txBody>
      </p:sp>
      <p:sp>
        <p:nvSpPr>
          <p:cNvPr id="4" name="正方形/長方形 3">
            <a:extLst>
              <a:ext uri="{FF2B5EF4-FFF2-40B4-BE49-F238E27FC236}">
                <a16:creationId xmlns:a16="http://schemas.microsoft.com/office/drawing/2014/main" id="{4CF98B07-541E-4904-BF56-B7EE2D15FF00}"/>
              </a:ext>
            </a:extLst>
          </p:cNvPr>
          <p:cNvSpPr/>
          <p:nvPr/>
        </p:nvSpPr>
        <p:spPr>
          <a:xfrm>
            <a:off x="1532603" y="4478335"/>
            <a:ext cx="9126793" cy="830997"/>
          </a:xfrm>
          <a:prstGeom prst="rect">
            <a:avLst/>
          </a:prstGeom>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(=&lt;`:9876Z4321UT.Q+*)M'&amp;%$H"!~}|</a:t>
            </a:r>
            <a:r>
              <a:rPr lang="en-US" altLang="ja-JP" sz="2400" dirty="0" err="1">
                <a:latin typeface="ＭＳ ゴシック" panose="020B0609070205080204" pitchFamily="49" charset="-128"/>
                <a:ea typeface="ＭＳ ゴシック" panose="020B0609070205080204" pitchFamily="49" charset="-128"/>
              </a:rPr>
              <a:t>Bzy</a:t>
            </a:r>
            <a:r>
              <a:rPr lang="en-US" altLang="ja-JP" sz="2400" dirty="0">
                <a:latin typeface="ＭＳ ゴシック" panose="020B0609070205080204" pitchFamily="49" charset="-128"/>
                <a:ea typeface="ＭＳ ゴシック" panose="020B0609070205080204" pitchFamily="49" charset="-128"/>
              </a:rPr>
              <a:t>?=|{z]KwZY44Eq0/{</a:t>
            </a:r>
            <a:r>
              <a:rPr lang="en-US" altLang="ja-JP" sz="2400" dirty="0" err="1">
                <a:latin typeface="ＭＳ ゴシック" panose="020B0609070205080204" pitchFamily="49" charset="-128"/>
                <a:ea typeface="ＭＳ ゴシック" panose="020B0609070205080204" pitchFamily="49" charset="-128"/>
              </a:rPr>
              <a:t>mlk</a:t>
            </a:r>
            <a:r>
              <a:rPr lang="en-US" altLang="ja-JP" sz="2400" dirty="0">
                <a:latin typeface="ＭＳ ゴシック" panose="020B0609070205080204" pitchFamily="49" charset="-128"/>
                <a:ea typeface="ＭＳ ゴシック" panose="020B0609070205080204" pitchFamily="49" charset="-128"/>
              </a:rPr>
              <a:t>**</a:t>
            </a:r>
          </a:p>
          <a:p>
            <a:r>
              <a:rPr lang="en-US" altLang="ja-JP" sz="2400" dirty="0">
                <a:latin typeface="ＭＳ ゴシック" panose="020B0609070205080204" pitchFamily="49" charset="-128"/>
                <a:ea typeface="ＭＳ ゴシック" panose="020B0609070205080204" pitchFamily="49" charset="-128"/>
              </a:rPr>
              <a:t>hKs_dG5[</a:t>
            </a:r>
            <a:r>
              <a:rPr lang="en-US" altLang="ja-JP" sz="2400" dirty="0" err="1">
                <a:latin typeface="ＭＳ ゴシック" panose="020B0609070205080204" pitchFamily="49" charset="-128"/>
                <a:ea typeface="ＭＳ ゴシック" panose="020B0609070205080204" pitchFamily="49" charset="-128"/>
              </a:rPr>
              <a:t>m_BA</a:t>
            </a:r>
            <a:r>
              <a:rPr lang="en-US" altLang="ja-JP" sz="2400" dirty="0">
                <a:latin typeface="ＭＳ ゴシック" panose="020B0609070205080204" pitchFamily="49" charset="-128"/>
                <a:ea typeface="ＭＳ ゴシック" panose="020B0609070205080204" pitchFamily="49" charset="-128"/>
              </a:rPr>
              <a:t>{?Y;;Vb'rR5431M}/.zHGwEDCBA@98\6543W10/.R,+O&lt;</a:t>
            </a:r>
            <a:endParaRPr lang="ja-JP" alt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2792098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312FE0-D381-45C5-AC8E-054C42711062}"/>
              </a:ext>
            </a:extLst>
          </p:cNvPr>
          <p:cNvSpPr>
            <a:spLocks noGrp="1"/>
          </p:cNvSpPr>
          <p:nvPr>
            <p:ph type="title"/>
          </p:nvPr>
        </p:nvSpPr>
        <p:spPr/>
        <p:txBody>
          <a:bodyPr/>
          <a:lstStyle/>
          <a:p>
            <a:r>
              <a:rPr lang="ja-JP" altLang="en-US" dirty="0"/>
              <a:t>その他の言語</a:t>
            </a:r>
            <a:endParaRPr kumimoji="1" lang="ja-JP" altLang="en-US" dirty="0"/>
          </a:p>
        </p:txBody>
      </p:sp>
      <p:sp>
        <p:nvSpPr>
          <p:cNvPr id="3" name="コンテンツ プレースホルダー 2">
            <a:extLst>
              <a:ext uri="{FF2B5EF4-FFF2-40B4-BE49-F238E27FC236}">
                <a16:creationId xmlns:a16="http://schemas.microsoft.com/office/drawing/2014/main" id="{6592B6CA-2CD0-4D20-A989-DAC1E91FE90B}"/>
              </a:ext>
            </a:extLst>
          </p:cNvPr>
          <p:cNvSpPr>
            <a:spLocks noGrp="1"/>
          </p:cNvSpPr>
          <p:nvPr>
            <p:ph idx="1"/>
          </p:nvPr>
        </p:nvSpPr>
        <p:spPr/>
        <p:txBody>
          <a:bodyPr/>
          <a:lstStyle/>
          <a:p>
            <a:r>
              <a:rPr kumimoji="1" lang="ja-JP" altLang="en-US" dirty="0"/>
              <a:t>言語を色々学んでみると面白いかもよ</a:t>
            </a:r>
            <a:endParaRPr kumimoji="1" lang="en-US" altLang="ja-JP" dirty="0"/>
          </a:p>
          <a:p>
            <a:pPr>
              <a:buFont typeface="Wingdings" panose="05000000000000000000" pitchFamily="2" charset="2"/>
              <a:buChar char="Ø"/>
            </a:pPr>
            <a:r>
              <a:rPr lang="ja-JP" altLang="en-US" dirty="0"/>
              <a:t>言語によってプログラミングの考え方・スタイルが違うので新たな知見が得られる</a:t>
            </a:r>
            <a:endParaRPr kumimoji="1" lang="ja-JP" altLang="en-US" dirty="0"/>
          </a:p>
        </p:txBody>
      </p:sp>
    </p:spTree>
    <p:extLst>
      <p:ext uri="{BB962C8B-B14F-4D97-AF65-F5344CB8AC3E}">
        <p14:creationId xmlns:p14="http://schemas.microsoft.com/office/powerpoint/2010/main" val="8493609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AB1507-1C9F-4068-8824-F20D9AB06DED}"/>
              </a:ext>
            </a:extLst>
          </p:cNvPr>
          <p:cNvSpPr>
            <a:spLocks noGrp="1"/>
          </p:cNvSpPr>
          <p:nvPr>
            <p:ph type="title"/>
          </p:nvPr>
        </p:nvSpPr>
        <p:spPr/>
        <p:txBody>
          <a:bodyPr/>
          <a:lstStyle/>
          <a:p>
            <a:r>
              <a:rPr kumimoji="1" lang="ja-JP" altLang="en-US" dirty="0"/>
              <a:t>演習</a:t>
            </a:r>
          </a:p>
        </p:txBody>
      </p:sp>
      <p:sp>
        <p:nvSpPr>
          <p:cNvPr id="3" name="コンテンツ プレースホルダー 2">
            <a:extLst>
              <a:ext uri="{FF2B5EF4-FFF2-40B4-BE49-F238E27FC236}">
                <a16:creationId xmlns:a16="http://schemas.microsoft.com/office/drawing/2014/main" id="{E41ED2E9-B966-4FDA-AAC5-303DBFE8066B}"/>
              </a:ext>
            </a:extLst>
          </p:cNvPr>
          <p:cNvSpPr>
            <a:spLocks noGrp="1"/>
          </p:cNvSpPr>
          <p:nvPr>
            <p:ph idx="1"/>
          </p:nvPr>
        </p:nvSpPr>
        <p:spPr>
          <a:xfrm>
            <a:off x="838200" y="1825625"/>
            <a:ext cx="10515600" cy="4351338"/>
          </a:xfrm>
        </p:spPr>
        <p:txBody>
          <a:bodyPr>
            <a:normAutofit/>
          </a:bodyPr>
          <a:lstStyle/>
          <a:p>
            <a:pPr marL="0" indent="0" algn="ctr">
              <a:buNone/>
            </a:pPr>
            <a:r>
              <a:rPr kumimoji="1" lang="en-US" altLang="ja-JP" sz="6600" dirty="0"/>
              <a:t>Wikipedia</a:t>
            </a:r>
            <a:r>
              <a:rPr lang="ja-JP" altLang="en-US" sz="6600" dirty="0"/>
              <a:t>を見ながら</a:t>
            </a:r>
            <a:r>
              <a:rPr kumimoji="1" lang="en-US" altLang="ja-JP" sz="6600" dirty="0"/>
              <a:t>Brainfuck</a:t>
            </a:r>
            <a:r>
              <a:rPr kumimoji="1" lang="ja-JP" altLang="en-US" sz="6600" dirty="0"/>
              <a:t>のインタプリタを実装してください</a:t>
            </a:r>
            <a:endParaRPr kumimoji="1" lang="en-US" altLang="ja-JP" sz="6600" dirty="0"/>
          </a:p>
        </p:txBody>
      </p:sp>
    </p:spTree>
    <p:extLst>
      <p:ext uri="{BB962C8B-B14F-4D97-AF65-F5344CB8AC3E}">
        <p14:creationId xmlns:p14="http://schemas.microsoft.com/office/powerpoint/2010/main" val="16320969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AB1507-1C9F-4068-8824-F20D9AB06DED}"/>
              </a:ext>
            </a:extLst>
          </p:cNvPr>
          <p:cNvSpPr>
            <a:spLocks noGrp="1"/>
          </p:cNvSpPr>
          <p:nvPr>
            <p:ph type="title"/>
          </p:nvPr>
        </p:nvSpPr>
        <p:spPr/>
        <p:txBody>
          <a:bodyPr/>
          <a:lstStyle/>
          <a:p>
            <a:r>
              <a:rPr kumimoji="1" lang="ja-JP" altLang="en-US" dirty="0"/>
              <a:t>演習</a:t>
            </a:r>
          </a:p>
        </p:txBody>
      </p:sp>
      <p:sp>
        <p:nvSpPr>
          <p:cNvPr id="3" name="コンテンツ プレースホルダー 2">
            <a:extLst>
              <a:ext uri="{FF2B5EF4-FFF2-40B4-BE49-F238E27FC236}">
                <a16:creationId xmlns:a16="http://schemas.microsoft.com/office/drawing/2014/main" id="{E41ED2E9-B966-4FDA-AAC5-303DBFE8066B}"/>
              </a:ext>
            </a:extLst>
          </p:cNvPr>
          <p:cNvSpPr>
            <a:spLocks noGrp="1"/>
          </p:cNvSpPr>
          <p:nvPr>
            <p:ph idx="1"/>
          </p:nvPr>
        </p:nvSpPr>
        <p:spPr>
          <a:xfrm>
            <a:off x="838200" y="1825625"/>
            <a:ext cx="10515600" cy="4351338"/>
          </a:xfrm>
        </p:spPr>
        <p:txBody>
          <a:bodyPr>
            <a:normAutofit/>
          </a:bodyPr>
          <a:lstStyle/>
          <a:p>
            <a:pPr marL="0" indent="0" algn="ctr">
              <a:buNone/>
            </a:pPr>
            <a:r>
              <a:rPr kumimoji="1" lang="ja-JP" altLang="en-US" sz="6600" dirty="0"/>
              <a:t>といっても初学者には困難</a:t>
            </a:r>
            <a:endParaRPr kumimoji="1" lang="en-US" altLang="ja-JP" sz="6600" dirty="0"/>
          </a:p>
        </p:txBody>
      </p:sp>
    </p:spTree>
    <p:extLst>
      <p:ext uri="{BB962C8B-B14F-4D97-AF65-F5344CB8AC3E}">
        <p14:creationId xmlns:p14="http://schemas.microsoft.com/office/powerpoint/2010/main" val="38084102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AB1507-1C9F-4068-8824-F20D9AB06DED}"/>
              </a:ext>
            </a:extLst>
          </p:cNvPr>
          <p:cNvSpPr>
            <a:spLocks noGrp="1"/>
          </p:cNvSpPr>
          <p:nvPr>
            <p:ph type="title"/>
          </p:nvPr>
        </p:nvSpPr>
        <p:spPr/>
        <p:txBody>
          <a:bodyPr/>
          <a:lstStyle/>
          <a:p>
            <a:r>
              <a:rPr kumimoji="1" lang="ja-JP" altLang="en-US" dirty="0"/>
              <a:t>演習</a:t>
            </a:r>
          </a:p>
        </p:txBody>
      </p:sp>
      <p:sp>
        <p:nvSpPr>
          <p:cNvPr id="3" name="コンテンツ プレースホルダー 2">
            <a:extLst>
              <a:ext uri="{FF2B5EF4-FFF2-40B4-BE49-F238E27FC236}">
                <a16:creationId xmlns:a16="http://schemas.microsoft.com/office/drawing/2014/main" id="{E41ED2E9-B966-4FDA-AAC5-303DBFE8066B}"/>
              </a:ext>
            </a:extLst>
          </p:cNvPr>
          <p:cNvSpPr>
            <a:spLocks noGrp="1"/>
          </p:cNvSpPr>
          <p:nvPr>
            <p:ph idx="1"/>
          </p:nvPr>
        </p:nvSpPr>
        <p:spPr>
          <a:xfrm>
            <a:off x="838200" y="1825625"/>
            <a:ext cx="10515600" cy="4351338"/>
          </a:xfrm>
        </p:spPr>
        <p:txBody>
          <a:bodyPr>
            <a:normAutofit/>
          </a:bodyPr>
          <a:lstStyle/>
          <a:p>
            <a:pPr marL="0" indent="0" algn="ctr">
              <a:buNone/>
            </a:pPr>
            <a:r>
              <a:rPr kumimoji="1" lang="ja-JP" altLang="en-US" sz="6600" dirty="0" err="1"/>
              <a:t>なの</a:t>
            </a:r>
            <a:r>
              <a:rPr kumimoji="1" lang="ja-JP" altLang="en-US" sz="6600" dirty="0"/>
              <a:t>で</a:t>
            </a:r>
            <a:r>
              <a:rPr kumimoji="1" lang="en-US" altLang="ja-JP" sz="6600" dirty="0"/>
              <a:t>Brainfuck</a:t>
            </a:r>
            <a:r>
              <a:rPr kumimoji="1" lang="ja-JP" altLang="en-US" sz="6600" dirty="0"/>
              <a:t>についての詳細や実装のヒントを</a:t>
            </a:r>
            <a:br>
              <a:rPr kumimoji="1" lang="en-US" altLang="ja-JP" sz="6600" dirty="0"/>
            </a:br>
            <a:r>
              <a:rPr kumimoji="1" lang="ja-JP" altLang="en-US" sz="6600" dirty="0"/>
              <a:t>説明します</a:t>
            </a:r>
            <a:endParaRPr kumimoji="1" lang="en-US" altLang="ja-JP" sz="6600" dirty="0"/>
          </a:p>
        </p:txBody>
      </p:sp>
    </p:spTree>
    <p:extLst>
      <p:ext uri="{BB962C8B-B14F-4D97-AF65-F5344CB8AC3E}">
        <p14:creationId xmlns:p14="http://schemas.microsoft.com/office/powerpoint/2010/main" val="33581051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0A4D39-C230-41CD-8EAB-FF1FA385B159}"/>
              </a:ext>
            </a:extLst>
          </p:cNvPr>
          <p:cNvSpPr>
            <a:spLocks noGrp="1"/>
          </p:cNvSpPr>
          <p:nvPr>
            <p:ph type="title"/>
          </p:nvPr>
        </p:nvSpPr>
        <p:spPr/>
        <p:txBody>
          <a:bodyPr/>
          <a:lstStyle/>
          <a:p>
            <a:r>
              <a:rPr kumimoji="1" lang="en-US" altLang="ja-JP" dirty="0"/>
              <a:t>Brainf</a:t>
            </a:r>
            <a:r>
              <a:rPr lang="en-US" altLang="ja-JP" dirty="0"/>
              <a:t>u</a:t>
            </a:r>
            <a:r>
              <a:rPr kumimoji="1" lang="en-US" altLang="ja-JP" dirty="0"/>
              <a:t>ck</a:t>
            </a:r>
            <a:endParaRPr kumimoji="1" lang="ja-JP" altLang="en-US" dirty="0"/>
          </a:p>
        </p:txBody>
      </p:sp>
      <p:sp>
        <p:nvSpPr>
          <p:cNvPr id="3" name="コンテンツ プレースホルダー 2">
            <a:extLst>
              <a:ext uri="{FF2B5EF4-FFF2-40B4-BE49-F238E27FC236}">
                <a16:creationId xmlns:a16="http://schemas.microsoft.com/office/drawing/2014/main" id="{62FDF6E4-75B4-4998-A793-5EECE52ED04B}"/>
              </a:ext>
            </a:extLst>
          </p:cNvPr>
          <p:cNvSpPr>
            <a:spLocks noGrp="1"/>
          </p:cNvSpPr>
          <p:nvPr>
            <p:ph idx="1"/>
          </p:nvPr>
        </p:nvSpPr>
        <p:spPr>
          <a:xfrm>
            <a:off x="838200" y="3582649"/>
            <a:ext cx="10617524" cy="2594314"/>
          </a:xfrm>
        </p:spPr>
        <p:txBody>
          <a:bodyPr/>
          <a:lstStyle/>
          <a:p>
            <a:pPr marL="0" indent="0">
              <a:buNone/>
            </a:pPr>
            <a:r>
              <a:rPr kumimoji="1" lang="ja-JP" altLang="en-US" dirty="0"/>
              <a:t>入力</a:t>
            </a:r>
            <a:r>
              <a:rPr kumimoji="1" lang="en-US" altLang="ja-JP" dirty="0"/>
              <a:t>: </a:t>
            </a:r>
            <a:r>
              <a:rPr kumimoji="1" lang="ja-JP" altLang="en-US" dirty="0"/>
              <a:t>文字列</a:t>
            </a:r>
            <a:r>
              <a:rPr kumimoji="1" lang="en-US" altLang="ja-JP" dirty="0"/>
              <a:t>S(1</a:t>
            </a:r>
            <a:r>
              <a:rPr kumimoji="1" lang="ja-JP" altLang="en-US" dirty="0"/>
              <a:t>≦</a:t>
            </a:r>
            <a:r>
              <a:rPr kumimoji="1" lang="en-US" altLang="ja-JP" dirty="0"/>
              <a:t>|S|</a:t>
            </a:r>
            <a:r>
              <a:rPr kumimoji="1" lang="ja-JP" altLang="en-US" dirty="0"/>
              <a:t>≦</a:t>
            </a:r>
            <a:r>
              <a:rPr kumimoji="1" lang="en-US" altLang="ja-JP" dirty="0"/>
              <a:t>1000)</a:t>
            </a:r>
          </a:p>
          <a:p>
            <a:pPr marL="0" indent="0">
              <a:buNone/>
            </a:pPr>
            <a:r>
              <a:rPr kumimoji="1" lang="ja-JP" altLang="en-US" dirty="0"/>
              <a:t>処理</a:t>
            </a:r>
            <a:r>
              <a:rPr kumimoji="1" lang="en-US" altLang="ja-JP" dirty="0"/>
              <a:t>: Brainfuck</a:t>
            </a:r>
            <a:r>
              <a:rPr kumimoji="1" lang="ja-JP" altLang="en-US" dirty="0"/>
              <a:t>の言語仕様通りの処理</a:t>
            </a:r>
            <a:endParaRPr kumimoji="1"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CA560EEC-C35F-4EDC-BADE-9714B1BEDC18}"/>
              </a:ext>
            </a:extLst>
          </p:cNvPr>
          <p:cNvPicPr>
            <a:picLocks noChangeAspect="1"/>
          </p:cNvPicPr>
          <p:nvPr/>
        </p:nvPicPr>
        <p:blipFill rotWithShape="1">
          <a:blip r:embed="rId2"/>
          <a:srcRect l="2440" t="47432" r="59980" b="41202"/>
          <a:stretch/>
        </p:blipFill>
        <p:spPr>
          <a:xfrm>
            <a:off x="838200" y="1622685"/>
            <a:ext cx="10617525" cy="1806315"/>
          </a:xfrm>
          <a:prstGeom prst="rect">
            <a:avLst/>
          </a:prstGeom>
        </p:spPr>
      </p:pic>
    </p:spTree>
    <p:extLst>
      <p:ext uri="{BB962C8B-B14F-4D97-AF65-F5344CB8AC3E}">
        <p14:creationId xmlns:p14="http://schemas.microsoft.com/office/powerpoint/2010/main" val="853671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3EA7F5-A742-443F-A1FA-F9E3DB448A1A}"/>
              </a:ext>
            </a:extLst>
          </p:cNvPr>
          <p:cNvSpPr>
            <a:spLocks noGrp="1"/>
          </p:cNvSpPr>
          <p:nvPr>
            <p:ph type="title"/>
          </p:nvPr>
        </p:nvSpPr>
        <p:spPr/>
        <p:txBody>
          <a:bodyPr/>
          <a:lstStyle/>
          <a:p>
            <a:r>
              <a:rPr lang="ja-JP" altLang="en-US" dirty="0"/>
              <a:t>機械語</a:t>
            </a:r>
            <a:endParaRPr kumimoji="1" lang="ja-JP" altLang="en-US" dirty="0"/>
          </a:p>
        </p:txBody>
      </p:sp>
      <p:sp>
        <p:nvSpPr>
          <p:cNvPr id="3" name="コンテンツ プレースホルダー 2">
            <a:extLst>
              <a:ext uri="{FF2B5EF4-FFF2-40B4-BE49-F238E27FC236}">
                <a16:creationId xmlns:a16="http://schemas.microsoft.com/office/drawing/2014/main" id="{D9BC9539-11D5-4DD7-9DFC-2C83084753D1}"/>
              </a:ext>
            </a:extLst>
          </p:cNvPr>
          <p:cNvSpPr>
            <a:spLocks noGrp="1"/>
          </p:cNvSpPr>
          <p:nvPr>
            <p:ph idx="1"/>
          </p:nvPr>
        </p:nvSpPr>
        <p:spPr/>
        <p:txBody>
          <a:bodyPr/>
          <a:lstStyle/>
          <a:p>
            <a:r>
              <a:rPr kumimoji="1" lang="en-US" altLang="ja-JP" dirty="0"/>
              <a:t>CPU</a:t>
            </a:r>
            <a:r>
              <a:rPr kumimoji="1" lang="ja-JP" altLang="en-US" dirty="0"/>
              <a:t>は機械語と呼ばれる命令によって様々な処理を行っている</a:t>
            </a:r>
            <a:endParaRPr kumimoji="1" lang="en-US" altLang="ja-JP" dirty="0"/>
          </a:p>
          <a:p>
            <a:r>
              <a:rPr lang="ja-JP" altLang="en-US" dirty="0"/>
              <a:t>機械語は</a:t>
            </a:r>
            <a:r>
              <a:rPr lang="en-US" altLang="ja-JP" dirty="0"/>
              <a:t>0</a:t>
            </a:r>
            <a:r>
              <a:rPr lang="ja-JP" altLang="en-US" dirty="0"/>
              <a:t>と</a:t>
            </a:r>
            <a:r>
              <a:rPr lang="en-US" altLang="ja-JP" dirty="0"/>
              <a:t>1</a:t>
            </a:r>
            <a:r>
              <a:rPr lang="ja-JP" altLang="en-US" dirty="0"/>
              <a:t>の信号のみで表される</a:t>
            </a:r>
            <a:endParaRPr lang="en-US" altLang="ja-JP" dirty="0"/>
          </a:p>
          <a:p>
            <a:r>
              <a:rPr lang="ja-JP" altLang="en-US" dirty="0"/>
              <a:t>人間は</a:t>
            </a:r>
            <a:r>
              <a:rPr lang="en-US" altLang="ja-JP" dirty="0"/>
              <a:t>0</a:t>
            </a:r>
            <a:r>
              <a:rPr lang="ja-JP" altLang="en-US" dirty="0"/>
              <a:t>と</a:t>
            </a:r>
            <a:r>
              <a:rPr lang="en-US" altLang="ja-JP" dirty="0"/>
              <a:t>1</a:t>
            </a:r>
            <a:r>
              <a:rPr lang="ja-JP" altLang="en-US" dirty="0"/>
              <a:t>じゃ見づらい→</a:t>
            </a:r>
            <a:r>
              <a:rPr lang="en-US" altLang="ja-JP" dirty="0"/>
              <a:t>16</a:t>
            </a:r>
            <a:r>
              <a:rPr lang="ja-JP" altLang="en-US" dirty="0"/>
              <a:t>進数で見る</a:t>
            </a:r>
            <a:endParaRPr lang="en-US" altLang="ja-JP" dirty="0"/>
          </a:p>
        </p:txBody>
      </p:sp>
    </p:spTree>
    <p:extLst>
      <p:ext uri="{BB962C8B-B14F-4D97-AF65-F5344CB8AC3E}">
        <p14:creationId xmlns:p14="http://schemas.microsoft.com/office/powerpoint/2010/main" val="2473297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5225A-705B-4E79-9298-B16B12116559}"/>
              </a:ext>
            </a:extLst>
          </p:cNvPr>
          <p:cNvSpPr>
            <a:spLocks noGrp="1"/>
          </p:cNvSpPr>
          <p:nvPr>
            <p:ph type="title"/>
          </p:nvPr>
        </p:nvSpPr>
        <p:spPr/>
        <p:txBody>
          <a:bodyPr/>
          <a:lstStyle/>
          <a:p>
            <a:r>
              <a:rPr kumimoji="1" lang="en-US" altLang="ja-JP" dirty="0"/>
              <a:t>Brainfuck</a:t>
            </a:r>
            <a:r>
              <a:rPr kumimoji="1" lang="ja-JP" altLang="en-US" dirty="0"/>
              <a:t>の言語仕様</a:t>
            </a:r>
          </a:p>
        </p:txBody>
      </p:sp>
      <p:sp>
        <p:nvSpPr>
          <p:cNvPr id="9" name="正方形/長方形 8">
            <a:extLst>
              <a:ext uri="{FF2B5EF4-FFF2-40B4-BE49-F238E27FC236}">
                <a16:creationId xmlns:a16="http://schemas.microsoft.com/office/drawing/2014/main" id="{B9274BF4-146F-4581-AA39-542F069909C0}"/>
              </a:ext>
            </a:extLst>
          </p:cNvPr>
          <p:cNvSpPr/>
          <p:nvPr/>
        </p:nvSpPr>
        <p:spPr>
          <a:xfrm>
            <a:off x="1013951" y="1976758"/>
            <a:ext cx="10164097" cy="4401205"/>
          </a:xfrm>
          <a:prstGeom prst="rect">
            <a:avLst/>
          </a:prstGeom>
        </p:spPr>
        <p:txBody>
          <a:bodyPr wrap="square">
            <a:spAutoFit/>
          </a:bodyPr>
          <a:lstStyle/>
          <a:p>
            <a:r>
              <a:rPr lang="ja-JP" altLang="en-US" sz="2800" dirty="0">
                <a:latin typeface="+mn-ea"/>
              </a:rPr>
              <a:t>処理系は次の要素から成る</a:t>
            </a:r>
            <a:r>
              <a:rPr lang="en-US" altLang="ja-JP" sz="2800" dirty="0">
                <a:latin typeface="+mn-ea"/>
              </a:rPr>
              <a:t>:</a:t>
            </a:r>
          </a:p>
          <a:p>
            <a:pPr marL="457200" indent="-457200">
              <a:buFont typeface="Arial" panose="020B0604020202020204" pitchFamily="34" charset="0"/>
              <a:buChar char="•"/>
            </a:pPr>
            <a:r>
              <a:rPr lang="en-US" altLang="ja-JP" sz="2800" dirty="0">
                <a:latin typeface="+mn-ea"/>
              </a:rPr>
              <a:t>Brainfuck</a:t>
            </a:r>
            <a:r>
              <a:rPr lang="ja-JP" altLang="en-US" sz="2800" dirty="0">
                <a:latin typeface="+mn-ea"/>
              </a:rPr>
              <a:t>プログラム</a:t>
            </a:r>
            <a:endParaRPr lang="en-US" altLang="ja-JP" sz="2800" dirty="0">
              <a:latin typeface="+mn-ea"/>
            </a:endParaRPr>
          </a:p>
          <a:p>
            <a:pPr marL="457200" indent="-457200">
              <a:buFont typeface="Arial" panose="020B0604020202020204" pitchFamily="34" charset="0"/>
              <a:buChar char="•"/>
            </a:pPr>
            <a:r>
              <a:rPr lang="ja-JP" altLang="en-US" sz="2800" dirty="0">
                <a:latin typeface="+mn-ea"/>
              </a:rPr>
              <a:t>インストラクションポインタ</a:t>
            </a:r>
            <a:r>
              <a:rPr lang="en-US" altLang="ja-JP" sz="2800" dirty="0">
                <a:latin typeface="+mn-ea"/>
              </a:rPr>
              <a:t>(</a:t>
            </a:r>
            <a:r>
              <a:rPr lang="ja-JP" altLang="en-US" sz="2800" dirty="0">
                <a:latin typeface="+mn-ea"/>
              </a:rPr>
              <a:t>プログラム中のある文字を指す</a:t>
            </a:r>
            <a:r>
              <a:rPr lang="en-US" altLang="ja-JP" sz="2800" dirty="0">
                <a:latin typeface="+mn-ea"/>
              </a:rPr>
              <a:t>)</a:t>
            </a:r>
          </a:p>
          <a:p>
            <a:pPr marL="457200" indent="-457200">
              <a:buFont typeface="Arial" panose="020B0604020202020204" pitchFamily="34" charset="0"/>
              <a:buChar char="•"/>
            </a:pPr>
            <a:r>
              <a:rPr lang="ja-JP" altLang="en-US" sz="2800" dirty="0">
                <a:latin typeface="+mn-ea"/>
              </a:rPr>
              <a:t>少なくとも</a:t>
            </a:r>
            <a:r>
              <a:rPr lang="en-US" altLang="ja-JP" sz="2800" dirty="0">
                <a:latin typeface="+mn-ea"/>
              </a:rPr>
              <a:t>30000</a:t>
            </a:r>
            <a:r>
              <a:rPr lang="ja-JP" altLang="en-US" sz="2800" dirty="0">
                <a:latin typeface="+mn-ea"/>
              </a:rPr>
              <a:t>個の要素を持つバイトの配列</a:t>
            </a:r>
            <a:r>
              <a:rPr lang="en-US" altLang="ja-JP" sz="2800" dirty="0">
                <a:latin typeface="+mn-ea"/>
              </a:rPr>
              <a:t>(</a:t>
            </a:r>
            <a:r>
              <a:rPr lang="ja-JP" altLang="en-US" sz="2800" dirty="0">
                <a:latin typeface="+mn-ea"/>
              </a:rPr>
              <a:t>各要素はゼロで初期化される</a:t>
            </a:r>
            <a:r>
              <a:rPr lang="en-US" altLang="ja-JP" sz="2800" dirty="0">
                <a:latin typeface="+mn-ea"/>
              </a:rPr>
              <a:t>)</a:t>
            </a:r>
          </a:p>
          <a:p>
            <a:pPr marL="457200" indent="-457200">
              <a:buFont typeface="Arial" panose="020B0604020202020204" pitchFamily="34" charset="0"/>
              <a:buChar char="•"/>
            </a:pPr>
            <a:r>
              <a:rPr lang="ja-JP" altLang="en-US" sz="2800" dirty="0">
                <a:latin typeface="+mn-ea"/>
              </a:rPr>
              <a:t>データポインタ</a:t>
            </a:r>
            <a:r>
              <a:rPr lang="en-US" altLang="ja-JP" sz="2800" dirty="0">
                <a:latin typeface="+mn-ea"/>
              </a:rPr>
              <a:t>(</a:t>
            </a:r>
            <a:r>
              <a:rPr lang="ja-JP" altLang="en-US" sz="2800" dirty="0">
                <a:latin typeface="+mn-ea"/>
              </a:rPr>
              <a:t>前述の配列のどれかの要素を指す。最も左の要素を指すよう初期化される</a:t>
            </a:r>
            <a:r>
              <a:rPr lang="en-US" altLang="ja-JP" sz="2800" dirty="0">
                <a:latin typeface="+mn-ea"/>
              </a:rPr>
              <a:t>)</a:t>
            </a:r>
          </a:p>
          <a:p>
            <a:pPr marL="457200" indent="-457200">
              <a:buFont typeface="Arial" panose="020B0604020202020204" pitchFamily="34" charset="0"/>
              <a:buChar char="•"/>
            </a:pPr>
            <a:r>
              <a:rPr lang="ja-JP" altLang="en-US" sz="2800" dirty="0">
                <a:latin typeface="+mn-ea"/>
              </a:rPr>
              <a:t>入力と出力の</a:t>
            </a:r>
            <a:r>
              <a:rPr lang="en-US" altLang="ja-JP" sz="2800" dirty="0">
                <a:latin typeface="+mn-ea"/>
              </a:rPr>
              <a:t>2</a:t>
            </a:r>
            <a:r>
              <a:rPr lang="ja-JP" altLang="en-US" sz="2800" dirty="0" err="1">
                <a:latin typeface="+mn-ea"/>
              </a:rPr>
              <a:t>つの</a:t>
            </a:r>
            <a:r>
              <a:rPr lang="ja-JP" altLang="en-US" sz="2800" dirty="0">
                <a:latin typeface="+mn-ea"/>
              </a:rPr>
              <a:t>バイトストリーム。</a:t>
            </a:r>
            <a:endParaRPr lang="en-US" altLang="ja-JP" sz="2800" dirty="0">
              <a:latin typeface="+mn-ea"/>
            </a:endParaRPr>
          </a:p>
          <a:p>
            <a:r>
              <a:rPr lang="en-US" altLang="ja-JP" sz="2800" dirty="0">
                <a:latin typeface="+mn-ea"/>
              </a:rPr>
              <a:t>(</a:t>
            </a:r>
            <a:r>
              <a:rPr lang="en-US" altLang="ja-JP" sz="2800" dirty="0">
                <a:latin typeface="+mn-ea"/>
                <a:hlinkClick r:id="rId2"/>
              </a:rPr>
              <a:t>https://ja.wikipedia.org/wiki/Brainfuck</a:t>
            </a:r>
            <a:r>
              <a:rPr lang="en-US" altLang="ja-JP" sz="2800" dirty="0">
                <a:latin typeface="+mn-ea"/>
              </a:rPr>
              <a:t>  </a:t>
            </a:r>
            <a:r>
              <a:rPr lang="ja-JP" altLang="en-US" sz="2800" dirty="0">
                <a:latin typeface="+mn-ea"/>
              </a:rPr>
              <a:t>より</a:t>
            </a:r>
            <a:r>
              <a:rPr lang="en-US" altLang="ja-JP" sz="2800" dirty="0">
                <a:latin typeface="+mn-ea"/>
              </a:rPr>
              <a:t>)</a:t>
            </a:r>
            <a:endParaRPr lang="ja-JP" altLang="en-US" sz="2800" dirty="0">
              <a:latin typeface="+mn-ea"/>
            </a:endParaRPr>
          </a:p>
        </p:txBody>
      </p:sp>
    </p:spTree>
    <p:extLst>
      <p:ext uri="{BB962C8B-B14F-4D97-AF65-F5344CB8AC3E}">
        <p14:creationId xmlns:p14="http://schemas.microsoft.com/office/powerpoint/2010/main" val="10695002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5225A-705B-4E79-9298-B16B12116559}"/>
              </a:ext>
            </a:extLst>
          </p:cNvPr>
          <p:cNvSpPr>
            <a:spLocks noGrp="1"/>
          </p:cNvSpPr>
          <p:nvPr>
            <p:ph type="title"/>
          </p:nvPr>
        </p:nvSpPr>
        <p:spPr/>
        <p:txBody>
          <a:bodyPr/>
          <a:lstStyle/>
          <a:p>
            <a:r>
              <a:rPr kumimoji="1" lang="en-US" altLang="ja-JP" dirty="0"/>
              <a:t>Brainfuck</a:t>
            </a:r>
            <a:r>
              <a:rPr kumimoji="1" lang="ja-JP" altLang="en-US" dirty="0"/>
              <a:t>の言語仕様</a:t>
            </a:r>
          </a:p>
        </p:txBody>
      </p:sp>
      <p:sp>
        <p:nvSpPr>
          <p:cNvPr id="9" name="正方形/長方形 8">
            <a:extLst>
              <a:ext uri="{FF2B5EF4-FFF2-40B4-BE49-F238E27FC236}">
                <a16:creationId xmlns:a16="http://schemas.microsoft.com/office/drawing/2014/main" id="{B9274BF4-146F-4581-AA39-542F069909C0}"/>
              </a:ext>
            </a:extLst>
          </p:cNvPr>
          <p:cNvSpPr/>
          <p:nvPr/>
        </p:nvSpPr>
        <p:spPr>
          <a:xfrm>
            <a:off x="1013951" y="1976758"/>
            <a:ext cx="10164097" cy="3108543"/>
          </a:xfrm>
          <a:prstGeom prst="rect">
            <a:avLst/>
          </a:prstGeom>
        </p:spPr>
        <p:txBody>
          <a:bodyPr wrap="square">
            <a:spAutoFit/>
          </a:bodyPr>
          <a:lstStyle/>
          <a:p>
            <a:r>
              <a:rPr lang="ja-JP" altLang="en-US" sz="2800" dirty="0">
                <a:latin typeface="+mn-ea"/>
              </a:rPr>
              <a:t>こんな風に読み変えてみる</a:t>
            </a:r>
            <a:r>
              <a:rPr lang="en-US" altLang="ja-JP" sz="2800" dirty="0">
                <a:latin typeface="+mn-ea"/>
              </a:rPr>
              <a:t>: </a:t>
            </a:r>
          </a:p>
          <a:p>
            <a:endParaRPr lang="en-US" altLang="ja-JP" sz="2800" dirty="0">
              <a:latin typeface="+mn-ea"/>
            </a:endParaRPr>
          </a:p>
          <a:p>
            <a:pPr marL="457200" indent="-457200">
              <a:buFont typeface="Arial" panose="020B0604020202020204" pitchFamily="34" charset="0"/>
              <a:buChar char="•"/>
            </a:pPr>
            <a:r>
              <a:rPr lang="ja-JP" altLang="en-US" sz="2800" dirty="0">
                <a:latin typeface="+mn-ea"/>
              </a:rPr>
              <a:t>文字列</a:t>
            </a:r>
            <a:r>
              <a:rPr lang="en-US" altLang="ja-JP" sz="2800" dirty="0">
                <a:solidFill>
                  <a:srgbClr val="0000FF"/>
                </a:solidFill>
                <a:latin typeface="Consolas" panose="020B0609020204030204" pitchFamily="49" charset="0"/>
              </a:rPr>
              <a:t>char</a:t>
            </a:r>
            <a:r>
              <a:rPr lang="en-US" altLang="ja-JP" sz="2800" dirty="0">
                <a:latin typeface="Consolas" panose="020B0609020204030204" pitchFamily="49" charset="0"/>
              </a:rPr>
              <a:t> S[</a:t>
            </a:r>
            <a:r>
              <a:rPr lang="en-US" altLang="ja-JP" sz="2800" dirty="0">
                <a:solidFill>
                  <a:srgbClr val="008000"/>
                </a:solidFill>
                <a:latin typeface="Consolas" panose="020B0609020204030204" pitchFamily="49" charset="0"/>
              </a:rPr>
              <a:t>1000</a:t>
            </a:r>
            <a:r>
              <a:rPr lang="en-US" altLang="ja-JP" sz="2800" dirty="0">
                <a:latin typeface="Consolas" panose="020B0609020204030204" pitchFamily="49" charset="0"/>
              </a:rPr>
              <a:t>]</a:t>
            </a:r>
          </a:p>
          <a:p>
            <a:pPr marL="457200" indent="-457200">
              <a:buFont typeface="Arial" panose="020B0604020202020204" pitchFamily="34" charset="0"/>
              <a:buChar char="•"/>
            </a:pPr>
            <a:r>
              <a:rPr lang="ja-JP" altLang="en-US" sz="2800" dirty="0">
                <a:latin typeface="+mn-ea"/>
              </a:rPr>
              <a:t>文字列</a:t>
            </a:r>
            <a:r>
              <a:rPr lang="en-US" altLang="ja-JP" sz="2800" dirty="0">
                <a:latin typeface="+mn-ea"/>
              </a:rPr>
              <a:t>S</a:t>
            </a:r>
            <a:r>
              <a:rPr lang="ja-JP" altLang="en-US" sz="2800" dirty="0">
                <a:latin typeface="+mn-ea"/>
              </a:rPr>
              <a:t>の添え字を持つ変数</a:t>
            </a:r>
            <a:r>
              <a:rPr lang="en-US" altLang="ja-JP" sz="2800" dirty="0">
                <a:solidFill>
                  <a:srgbClr val="0000FF"/>
                </a:solidFill>
                <a:latin typeface="Consolas" panose="020B0609020204030204" pitchFamily="49" charset="0"/>
              </a:rPr>
              <a:t>int</a:t>
            </a:r>
            <a:r>
              <a:rPr lang="en-US" altLang="ja-JP" sz="2800" dirty="0">
                <a:latin typeface="Consolas" panose="020B0609020204030204" pitchFamily="49" charset="0"/>
              </a:rPr>
              <a:t> </a:t>
            </a:r>
            <a:r>
              <a:rPr lang="en-US" altLang="ja-JP" sz="2800" dirty="0" err="1">
                <a:latin typeface="Consolas" panose="020B0609020204030204" pitchFamily="49" charset="0"/>
              </a:rPr>
              <a:t>ip</a:t>
            </a:r>
            <a:endParaRPr lang="en-US" altLang="ja-JP" sz="2800" dirty="0">
              <a:latin typeface="Consolas" panose="020B0609020204030204" pitchFamily="49" charset="0"/>
            </a:endParaRPr>
          </a:p>
          <a:p>
            <a:pPr marL="457200" indent="-457200">
              <a:buFont typeface="Arial" panose="020B0604020202020204" pitchFamily="34" charset="0"/>
              <a:buChar char="•"/>
            </a:pPr>
            <a:r>
              <a:rPr lang="ja-JP" altLang="en-US" sz="2800" dirty="0">
                <a:latin typeface="+mn-ea"/>
              </a:rPr>
              <a:t>メモリ的な役割を果たす配列 </a:t>
            </a:r>
            <a:r>
              <a:rPr lang="en-US" altLang="ja-JP" sz="2800" dirty="0">
                <a:solidFill>
                  <a:srgbClr val="0000FF"/>
                </a:solidFill>
                <a:latin typeface="Consolas" panose="020B0609020204030204" pitchFamily="49" charset="0"/>
              </a:rPr>
              <a:t>int</a:t>
            </a:r>
            <a:r>
              <a:rPr lang="en-US" altLang="ja-JP" sz="2800" dirty="0">
                <a:latin typeface="Consolas" panose="020B0609020204030204" pitchFamily="49" charset="0"/>
              </a:rPr>
              <a:t> data[</a:t>
            </a:r>
            <a:r>
              <a:rPr lang="en-US" altLang="ja-JP" sz="2800" dirty="0">
                <a:solidFill>
                  <a:srgbClr val="008000"/>
                </a:solidFill>
                <a:latin typeface="Consolas" panose="020B0609020204030204" pitchFamily="49" charset="0"/>
              </a:rPr>
              <a:t>30000</a:t>
            </a:r>
            <a:r>
              <a:rPr lang="en-US" altLang="ja-JP" sz="2800" dirty="0">
                <a:latin typeface="Consolas" panose="020B0609020204030204" pitchFamily="49" charset="0"/>
              </a:rPr>
              <a:t>]={ </a:t>
            </a:r>
            <a:r>
              <a:rPr lang="en-US" altLang="ja-JP" sz="2800" dirty="0">
                <a:solidFill>
                  <a:srgbClr val="008000"/>
                </a:solidFill>
                <a:latin typeface="Consolas" panose="020B0609020204030204" pitchFamily="49" charset="0"/>
              </a:rPr>
              <a:t>0</a:t>
            </a:r>
            <a:r>
              <a:rPr lang="en-US" altLang="ja-JP" sz="2800" dirty="0">
                <a:latin typeface="Consolas" panose="020B0609020204030204" pitchFamily="49" charset="0"/>
              </a:rPr>
              <a:t> }</a:t>
            </a:r>
          </a:p>
          <a:p>
            <a:pPr marL="457200" indent="-457200">
              <a:buFont typeface="Arial" panose="020B0604020202020204" pitchFamily="34" charset="0"/>
              <a:buChar char="•"/>
            </a:pPr>
            <a:r>
              <a:rPr lang="ja-JP" altLang="en-US" sz="2800" dirty="0">
                <a:latin typeface="+mn-ea"/>
              </a:rPr>
              <a:t>上の配列の添え字を持つ変数</a:t>
            </a:r>
            <a:r>
              <a:rPr lang="en-US" altLang="ja-JP" sz="2800" dirty="0">
                <a:solidFill>
                  <a:srgbClr val="0000FF"/>
                </a:solidFill>
                <a:latin typeface="Consolas" panose="020B0609020204030204" pitchFamily="49" charset="0"/>
              </a:rPr>
              <a:t>int </a:t>
            </a:r>
            <a:r>
              <a:rPr lang="en-US" altLang="ja-JP" sz="2800" dirty="0" err="1">
                <a:latin typeface="Consolas" panose="020B0609020204030204" pitchFamily="49" charset="0"/>
              </a:rPr>
              <a:t>dp</a:t>
            </a:r>
            <a:endParaRPr lang="en-US" altLang="ja-JP" sz="2800" dirty="0">
              <a:latin typeface="Consolas" panose="020B0609020204030204" pitchFamily="49" charset="0"/>
            </a:endParaRPr>
          </a:p>
          <a:p>
            <a:pPr marL="457200" indent="-457200">
              <a:buFont typeface="Arial" panose="020B0604020202020204" pitchFamily="34" charset="0"/>
              <a:buChar char="•"/>
            </a:pPr>
            <a:r>
              <a:rPr lang="ja-JP" altLang="en-US" sz="2800" dirty="0">
                <a:latin typeface="+mn-ea"/>
              </a:rPr>
              <a:t>入出力処理</a:t>
            </a:r>
            <a:r>
              <a:rPr lang="en-US" altLang="ja-JP" sz="2800" dirty="0">
                <a:latin typeface="+mn-ea"/>
              </a:rPr>
              <a:t>(</a:t>
            </a:r>
            <a:r>
              <a:rPr lang="en-US" altLang="ja-JP" sz="2800" dirty="0" err="1">
                <a:latin typeface="+mn-ea"/>
              </a:rPr>
              <a:t>printf</a:t>
            </a:r>
            <a:r>
              <a:rPr lang="ja-JP" altLang="en-US" sz="2800" dirty="0" err="1">
                <a:latin typeface="+mn-ea"/>
              </a:rPr>
              <a:t>、</a:t>
            </a:r>
            <a:r>
              <a:rPr lang="en-US" altLang="ja-JP" sz="2800" dirty="0" err="1">
                <a:latin typeface="+mn-ea"/>
              </a:rPr>
              <a:t>scanf</a:t>
            </a:r>
            <a:r>
              <a:rPr lang="en-US" altLang="ja-JP" sz="2800" dirty="0">
                <a:latin typeface="+mn-ea"/>
              </a:rPr>
              <a:t>)</a:t>
            </a:r>
            <a:endParaRPr lang="ja-JP" altLang="en-US" sz="2800" dirty="0">
              <a:latin typeface="+mn-ea"/>
            </a:endParaRPr>
          </a:p>
        </p:txBody>
      </p:sp>
    </p:spTree>
    <p:extLst>
      <p:ext uri="{BB962C8B-B14F-4D97-AF65-F5344CB8AC3E}">
        <p14:creationId xmlns:p14="http://schemas.microsoft.com/office/powerpoint/2010/main" val="26762921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BF9DBA-E980-42E4-A31C-63283EC8FA53}"/>
              </a:ext>
            </a:extLst>
          </p:cNvPr>
          <p:cNvSpPr>
            <a:spLocks noGrp="1"/>
          </p:cNvSpPr>
          <p:nvPr>
            <p:ph type="title"/>
          </p:nvPr>
        </p:nvSpPr>
        <p:spPr/>
        <p:txBody>
          <a:bodyPr/>
          <a:lstStyle/>
          <a:p>
            <a:r>
              <a:rPr kumimoji="1" lang="en-US" altLang="ja-JP" dirty="0"/>
              <a:t>Brainfuck</a:t>
            </a:r>
            <a:r>
              <a:rPr kumimoji="1" lang="ja-JP" altLang="en-US" dirty="0"/>
              <a:t>の言語仕様</a:t>
            </a:r>
          </a:p>
        </p:txBody>
      </p:sp>
      <p:sp>
        <p:nvSpPr>
          <p:cNvPr id="3" name="コンテンツ プレースホルダー 2">
            <a:extLst>
              <a:ext uri="{FF2B5EF4-FFF2-40B4-BE49-F238E27FC236}">
                <a16:creationId xmlns:a16="http://schemas.microsoft.com/office/drawing/2014/main" id="{1009EF91-E513-4820-B4E7-36D94FE648B5}"/>
              </a:ext>
            </a:extLst>
          </p:cNvPr>
          <p:cNvSpPr>
            <a:spLocks noGrp="1"/>
          </p:cNvSpPr>
          <p:nvPr>
            <p:ph idx="1"/>
          </p:nvPr>
        </p:nvSpPr>
        <p:spPr/>
        <p:txBody>
          <a:bodyPr>
            <a:normAutofit fontScale="92500"/>
          </a:bodyPr>
          <a:lstStyle/>
          <a:p>
            <a:pPr marL="0" indent="0">
              <a:buNone/>
            </a:pPr>
            <a:r>
              <a:rPr lang="en-US" altLang="ja-JP" dirty="0"/>
              <a:t>Brainfuck</a:t>
            </a:r>
            <a:r>
              <a:rPr lang="ja-JP" altLang="en-US" dirty="0"/>
              <a:t>の命令</a:t>
            </a:r>
            <a:r>
              <a:rPr lang="en-US" altLang="ja-JP" dirty="0"/>
              <a:t>8</a:t>
            </a:r>
            <a:r>
              <a:rPr lang="ja-JP" altLang="en-US" dirty="0"/>
              <a:t>つ</a:t>
            </a:r>
            <a:endParaRPr lang="en-US" altLang="ja-JP" dirty="0"/>
          </a:p>
          <a:p>
            <a:pPr marL="514350" indent="-514350">
              <a:buFont typeface="+mj-lt"/>
              <a:buAutoNum type="arabicPeriod"/>
            </a:pPr>
            <a:r>
              <a:rPr kumimoji="1" lang="en-US" altLang="ja-JP" dirty="0">
                <a:latin typeface="ＭＳ ゴシック" panose="020B0609070205080204" pitchFamily="49" charset="-128"/>
                <a:ea typeface="ＭＳ ゴシック" panose="020B0609070205080204" pitchFamily="49" charset="-128"/>
              </a:rPr>
              <a:t>&gt; </a:t>
            </a:r>
            <a:r>
              <a:rPr kumimoji="1" lang="en-US" altLang="ja-JP" dirty="0"/>
              <a:t>: </a:t>
            </a:r>
            <a:r>
              <a:rPr kumimoji="1" lang="ja-JP" altLang="en-US" dirty="0"/>
              <a:t>ポインタをインクリメントする</a:t>
            </a:r>
            <a:endParaRPr kumimoji="1" lang="en-US" altLang="ja-JP" dirty="0"/>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&lt; </a:t>
            </a:r>
            <a:r>
              <a:rPr lang="en-US" altLang="ja-JP" dirty="0"/>
              <a:t>: </a:t>
            </a:r>
            <a:r>
              <a:rPr lang="ja-JP" altLang="en-US" dirty="0"/>
              <a:t>ポインタをデクリメントする</a:t>
            </a:r>
            <a:endParaRPr lang="en-US" altLang="ja-JP" dirty="0"/>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ja-JP" altLang="en-US" dirty="0"/>
              <a:t>ポインタの指す値をインクリメントする</a:t>
            </a:r>
            <a:endParaRPr lang="en-US" altLang="ja-JP" dirty="0"/>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ja-JP" altLang="en-US" dirty="0"/>
              <a:t>ポインタの指す値をデクリメントする</a:t>
            </a:r>
            <a:endParaRPr lang="en-US" altLang="ja-JP" dirty="0"/>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ja-JP" altLang="en-US" dirty="0"/>
              <a:t>ポインタの指す値を文字として出力</a:t>
            </a:r>
            <a:endParaRPr lang="en-US" altLang="ja-JP" dirty="0"/>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ja-JP" altLang="en-US" dirty="0"/>
              <a:t>ポインタの指す値を文字として入力</a:t>
            </a:r>
            <a:endParaRPr lang="en-US" altLang="ja-JP" dirty="0"/>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ja-JP" altLang="en-US" dirty="0"/>
              <a:t>ポインタの指す値が</a:t>
            </a:r>
            <a:r>
              <a:rPr lang="en-US" altLang="ja-JP" dirty="0"/>
              <a:t>0</a:t>
            </a:r>
            <a:r>
              <a:rPr lang="ja-JP" altLang="en-US" dirty="0"/>
              <a:t>なら、対応する</a:t>
            </a:r>
            <a:r>
              <a:rPr lang="en-US" altLang="ja-JP" dirty="0"/>
              <a:t>]</a:t>
            </a:r>
            <a:r>
              <a:rPr lang="ja-JP" altLang="en-US" dirty="0"/>
              <a:t>の直後にジャンプ</a:t>
            </a:r>
            <a:endParaRPr lang="en-US" altLang="ja-JP" dirty="0"/>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ja-JP" altLang="en-US" dirty="0"/>
              <a:t>ポインタの指す値が</a:t>
            </a:r>
            <a:r>
              <a:rPr lang="en-US" altLang="ja-JP" dirty="0"/>
              <a:t>0</a:t>
            </a:r>
            <a:r>
              <a:rPr lang="ja-JP" altLang="en-US" dirty="0"/>
              <a:t>でないなら、対応する</a:t>
            </a:r>
            <a:r>
              <a:rPr lang="en-US" altLang="ja-JP" dirty="0"/>
              <a:t>[</a:t>
            </a:r>
            <a:r>
              <a:rPr lang="ja-JP" altLang="en-US" dirty="0"/>
              <a:t>の直後にジャンプ</a:t>
            </a:r>
            <a:endParaRPr lang="en-US" altLang="ja-JP" dirty="0"/>
          </a:p>
        </p:txBody>
      </p:sp>
    </p:spTree>
    <p:extLst>
      <p:ext uri="{BB962C8B-B14F-4D97-AF65-F5344CB8AC3E}">
        <p14:creationId xmlns:p14="http://schemas.microsoft.com/office/powerpoint/2010/main" val="37715509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BF9DBA-E980-42E4-A31C-63283EC8FA53}"/>
              </a:ext>
            </a:extLst>
          </p:cNvPr>
          <p:cNvSpPr>
            <a:spLocks noGrp="1"/>
          </p:cNvSpPr>
          <p:nvPr>
            <p:ph type="title"/>
          </p:nvPr>
        </p:nvSpPr>
        <p:spPr/>
        <p:txBody>
          <a:bodyPr/>
          <a:lstStyle/>
          <a:p>
            <a:r>
              <a:rPr kumimoji="1" lang="en-US" altLang="ja-JP" dirty="0"/>
              <a:t>Brainfuck</a:t>
            </a:r>
            <a:r>
              <a:rPr kumimoji="1" lang="ja-JP" altLang="en-US" dirty="0"/>
              <a:t>の言語仕様</a:t>
            </a:r>
          </a:p>
        </p:txBody>
      </p:sp>
      <p:sp>
        <p:nvSpPr>
          <p:cNvPr id="3" name="コンテンツ プレースホルダー 2">
            <a:extLst>
              <a:ext uri="{FF2B5EF4-FFF2-40B4-BE49-F238E27FC236}">
                <a16:creationId xmlns:a16="http://schemas.microsoft.com/office/drawing/2014/main" id="{1009EF91-E513-4820-B4E7-36D94FE648B5}"/>
              </a:ext>
            </a:extLst>
          </p:cNvPr>
          <p:cNvSpPr>
            <a:spLocks noGrp="1"/>
          </p:cNvSpPr>
          <p:nvPr>
            <p:ph idx="1"/>
          </p:nvPr>
        </p:nvSpPr>
        <p:spPr/>
        <p:txBody>
          <a:bodyPr>
            <a:normAutofit lnSpcReduction="10000"/>
          </a:bodyPr>
          <a:lstStyle/>
          <a:p>
            <a:pPr marL="0" indent="0">
              <a:buNone/>
            </a:pPr>
            <a:r>
              <a:rPr lang="ja-JP" altLang="en-US" dirty="0"/>
              <a:t>こんな風に読み替えてみる</a:t>
            </a:r>
            <a:endParaRPr lang="en-US" altLang="ja-JP" dirty="0"/>
          </a:p>
          <a:p>
            <a:pPr marL="514350" indent="-514350">
              <a:buFont typeface="+mj-lt"/>
              <a:buAutoNum type="arabicPeriod"/>
            </a:pPr>
            <a:r>
              <a:rPr kumimoji="1" lang="en-US" altLang="ja-JP" dirty="0">
                <a:latin typeface="ＭＳ ゴシック" panose="020B0609070205080204" pitchFamily="49" charset="-128"/>
                <a:ea typeface="ＭＳ ゴシック" panose="020B0609070205080204" pitchFamily="49" charset="-128"/>
              </a:rPr>
              <a:t>&gt; </a:t>
            </a:r>
            <a:r>
              <a:rPr kumimoji="1" lang="en-US" altLang="ja-JP" dirty="0"/>
              <a:t>: </a:t>
            </a:r>
            <a:r>
              <a:rPr kumimoji="1" lang="en-US" altLang="ja-JP" dirty="0" err="1">
                <a:latin typeface="Consolas" panose="020B0609020204030204" pitchFamily="49" charset="0"/>
              </a:rPr>
              <a:t>dp</a:t>
            </a:r>
            <a:r>
              <a:rPr kumimoji="1"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&lt; </a:t>
            </a:r>
            <a:r>
              <a:rPr lang="en-US" altLang="ja-JP" dirty="0"/>
              <a:t>: </a:t>
            </a:r>
            <a:r>
              <a:rPr lang="en-US" altLang="ja-JP" dirty="0" err="1">
                <a:latin typeface="Consolas" panose="020B0609020204030204" pitchFamily="49" charset="0"/>
              </a:rPr>
              <a:t>dp</a:t>
            </a:r>
            <a:r>
              <a:rPr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en-US" altLang="ja-JP" dirty="0">
                <a:latin typeface="Consolas" panose="020B0609020204030204" pitchFamily="49" charset="0"/>
              </a:rPr>
              <a:t>data[</a:t>
            </a:r>
            <a:r>
              <a:rPr lang="en-US" altLang="ja-JP" dirty="0" err="1">
                <a:latin typeface="Consolas" panose="020B0609020204030204" pitchFamily="49" charset="0"/>
              </a:rPr>
              <a:t>dp</a:t>
            </a:r>
            <a:r>
              <a:rPr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en-US" altLang="ja-JP" dirty="0">
                <a:latin typeface="Consolas" panose="020B0609020204030204" pitchFamily="49" charset="0"/>
              </a:rPr>
              <a:t>data[</a:t>
            </a:r>
            <a:r>
              <a:rPr lang="en-US" altLang="ja-JP" dirty="0" err="1">
                <a:latin typeface="Consolas" panose="020B0609020204030204" pitchFamily="49" charset="0"/>
              </a:rPr>
              <a:t>dp</a:t>
            </a:r>
            <a:r>
              <a:rPr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en-US" altLang="ja-JP" dirty="0" err="1">
                <a:latin typeface="Consolas" panose="020B0609020204030204" pitchFamily="49" charset="0"/>
              </a:rPr>
              <a:t>printf</a:t>
            </a:r>
            <a:r>
              <a:rPr lang="en-US" altLang="ja-JP" dirty="0">
                <a:latin typeface="Consolas" panose="020B0609020204030204" pitchFamily="49" charset="0"/>
              </a:rPr>
              <a:t>(</a:t>
            </a:r>
            <a:r>
              <a:rPr lang="en-US" altLang="ja-JP" dirty="0">
                <a:solidFill>
                  <a:srgbClr val="A31515"/>
                </a:solidFill>
                <a:latin typeface="Consolas" panose="020B0609020204030204" pitchFamily="49" charset="0"/>
              </a:rPr>
              <a:t>"%c"</a:t>
            </a:r>
            <a:r>
              <a:rPr lang="en-US" altLang="ja-JP" dirty="0">
                <a:latin typeface="Consolas" panose="020B0609020204030204" pitchFamily="49" charset="0"/>
              </a:rPr>
              <a:t>, data[</a:t>
            </a:r>
            <a:r>
              <a:rPr lang="en-US" altLang="ja-JP" dirty="0" err="1">
                <a:latin typeface="Consolas" panose="020B0609020204030204" pitchFamily="49" charset="0"/>
              </a:rPr>
              <a:t>dp</a:t>
            </a:r>
            <a:r>
              <a:rPr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en-US" altLang="ja-JP" dirty="0" err="1">
                <a:latin typeface="Consolas" panose="020B0609020204030204" pitchFamily="49" charset="0"/>
              </a:rPr>
              <a:t>scanf</a:t>
            </a:r>
            <a:r>
              <a:rPr lang="en-US" altLang="ja-JP" dirty="0">
                <a:latin typeface="Consolas" panose="020B0609020204030204" pitchFamily="49" charset="0"/>
              </a:rPr>
              <a:t>(</a:t>
            </a:r>
            <a:r>
              <a:rPr lang="en-US" altLang="ja-JP" dirty="0">
                <a:solidFill>
                  <a:srgbClr val="A31515"/>
                </a:solidFill>
                <a:latin typeface="Consolas" panose="020B0609020204030204" pitchFamily="49" charset="0"/>
              </a:rPr>
              <a:t>"%c"</a:t>
            </a:r>
            <a:r>
              <a:rPr lang="en-US" altLang="ja-JP" dirty="0">
                <a:latin typeface="Consolas" panose="020B0609020204030204" pitchFamily="49" charset="0"/>
              </a:rPr>
              <a:t>, &amp;data[</a:t>
            </a:r>
            <a:r>
              <a:rPr lang="en-US" altLang="ja-JP" dirty="0" err="1">
                <a:latin typeface="Consolas" panose="020B0609020204030204" pitchFamily="49" charset="0"/>
              </a:rPr>
              <a:t>dp</a:t>
            </a:r>
            <a:r>
              <a:rPr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en-US" altLang="ja-JP" dirty="0">
                <a:solidFill>
                  <a:srgbClr val="0000FF"/>
                </a:solidFill>
                <a:latin typeface="Consolas" panose="020B0609020204030204" pitchFamily="49" charset="0"/>
              </a:rPr>
              <a:t>if</a:t>
            </a:r>
            <a:r>
              <a:rPr lang="en-US" altLang="ja-JP" dirty="0">
                <a:latin typeface="Consolas" panose="020B0609020204030204" pitchFamily="49" charset="0"/>
              </a:rPr>
              <a:t>(data[</a:t>
            </a:r>
            <a:r>
              <a:rPr lang="en-US" altLang="ja-JP" dirty="0" err="1">
                <a:latin typeface="Consolas" panose="020B0609020204030204" pitchFamily="49" charset="0"/>
              </a:rPr>
              <a:t>dp</a:t>
            </a:r>
            <a:r>
              <a:rPr lang="en-US" altLang="ja-JP" dirty="0">
                <a:latin typeface="Consolas" panose="020B0609020204030204" pitchFamily="49" charset="0"/>
              </a:rPr>
              <a:t>] == </a:t>
            </a:r>
            <a:r>
              <a:rPr lang="en-US" altLang="ja-JP" dirty="0">
                <a:solidFill>
                  <a:srgbClr val="008000"/>
                </a:solidFill>
                <a:latin typeface="Consolas" panose="020B0609020204030204" pitchFamily="49" charset="0"/>
              </a:rPr>
              <a:t>0</a:t>
            </a:r>
            <a:r>
              <a:rPr lang="en-US" altLang="ja-JP" dirty="0">
                <a:latin typeface="Consolas" panose="020B0609020204030204" pitchFamily="49" charset="0"/>
              </a:rPr>
              <a:t>) { </a:t>
            </a:r>
            <a:r>
              <a:rPr lang="ja-JP" altLang="en-US" dirty="0">
                <a:latin typeface="Consolas" panose="020B0609020204030204" pitchFamily="49" charset="0"/>
              </a:rPr>
              <a:t>対応する</a:t>
            </a:r>
            <a:r>
              <a:rPr lang="en-US" altLang="ja-JP" dirty="0">
                <a:latin typeface="ＭＳ ゴシック" panose="020B0609070205080204" pitchFamily="49" charset="-128"/>
                <a:ea typeface="ＭＳ ゴシック" panose="020B0609070205080204" pitchFamily="49" charset="-128"/>
              </a:rPr>
              <a:t>]</a:t>
            </a:r>
            <a:r>
              <a:rPr lang="ja-JP" altLang="en-US" dirty="0">
                <a:latin typeface="Consolas" panose="020B0609020204030204" pitchFamily="49" charset="0"/>
              </a:rPr>
              <a:t>の直後にジャンプ </a:t>
            </a:r>
            <a:r>
              <a:rPr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en-US" altLang="ja-JP" dirty="0">
                <a:solidFill>
                  <a:srgbClr val="0000FF"/>
                </a:solidFill>
                <a:latin typeface="Consolas" panose="020B0609020204030204" pitchFamily="49" charset="0"/>
              </a:rPr>
              <a:t>if</a:t>
            </a:r>
            <a:r>
              <a:rPr lang="en-US" altLang="ja-JP" dirty="0">
                <a:latin typeface="Consolas" panose="020B0609020204030204" pitchFamily="49" charset="0"/>
              </a:rPr>
              <a:t>(data[</a:t>
            </a:r>
            <a:r>
              <a:rPr lang="en-US" altLang="ja-JP" dirty="0" err="1">
                <a:latin typeface="Consolas" panose="020B0609020204030204" pitchFamily="49" charset="0"/>
              </a:rPr>
              <a:t>dp</a:t>
            </a:r>
            <a:r>
              <a:rPr lang="en-US" altLang="ja-JP" dirty="0">
                <a:latin typeface="Consolas" panose="020B0609020204030204" pitchFamily="49" charset="0"/>
              </a:rPr>
              <a:t>] != </a:t>
            </a:r>
            <a:r>
              <a:rPr lang="en-US" altLang="ja-JP" dirty="0">
                <a:solidFill>
                  <a:srgbClr val="008000"/>
                </a:solidFill>
                <a:latin typeface="Consolas" panose="020B0609020204030204" pitchFamily="49" charset="0"/>
              </a:rPr>
              <a:t>0</a:t>
            </a:r>
            <a:r>
              <a:rPr lang="en-US" altLang="ja-JP" dirty="0">
                <a:latin typeface="Consolas" panose="020B0609020204030204" pitchFamily="49" charset="0"/>
              </a:rPr>
              <a:t>) { </a:t>
            </a:r>
            <a:r>
              <a:rPr lang="ja-JP" altLang="en-US" dirty="0">
                <a:latin typeface="Consolas" panose="020B0609020204030204" pitchFamily="49" charset="0"/>
              </a:rPr>
              <a:t>対応する</a:t>
            </a:r>
            <a:r>
              <a:rPr lang="en-US" altLang="ja-JP" dirty="0">
                <a:latin typeface="ＭＳ ゴシック" panose="020B0609070205080204" pitchFamily="49" charset="-128"/>
                <a:ea typeface="ＭＳ ゴシック" panose="020B0609070205080204" pitchFamily="49" charset="-128"/>
              </a:rPr>
              <a:t>[</a:t>
            </a:r>
            <a:r>
              <a:rPr lang="ja-JP" altLang="en-US" dirty="0">
                <a:latin typeface="Consolas" panose="020B0609020204030204" pitchFamily="49" charset="0"/>
              </a:rPr>
              <a:t>の直後にジャンプ </a:t>
            </a:r>
            <a:r>
              <a:rPr lang="en-US" altLang="ja-JP" dirty="0">
                <a:latin typeface="Consolas" panose="020B0609020204030204" pitchFamily="49" charset="0"/>
              </a:rPr>
              <a:t>}</a:t>
            </a:r>
          </a:p>
        </p:txBody>
      </p:sp>
    </p:spTree>
    <p:extLst>
      <p:ext uri="{BB962C8B-B14F-4D97-AF65-F5344CB8AC3E}">
        <p14:creationId xmlns:p14="http://schemas.microsoft.com/office/powerpoint/2010/main" val="35317398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3" name="グループ化 12">
            <a:extLst>
              <a:ext uri="{FF2B5EF4-FFF2-40B4-BE49-F238E27FC236}">
                <a16:creationId xmlns:a16="http://schemas.microsoft.com/office/drawing/2014/main" id="{820F4E72-464A-4F5E-B79E-35EFABD856BC}"/>
              </a:ext>
            </a:extLst>
          </p:cNvPr>
          <p:cNvGrpSpPr/>
          <p:nvPr/>
        </p:nvGrpSpPr>
        <p:grpSpPr>
          <a:xfrm>
            <a:off x="1115068" y="2921168"/>
            <a:ext cx="634178" cy="1251014"/>
            <a:chOff x="1408473" y="2757949"/>
            <a:chExt cx="634178" cy="1251014"/>
          </a:xfrm>
        </p:grpSpPr>
        <p:cxnSp>
          <p:nvCxnSpPr>
            <p:cNvPr id="10" name="直線矢印コネクタ 9">
              <a:extLst>
                <a:ext uri="{FF2B5EF4-FFF2-40B4-BE49-F238E27FC236}">
                  <a16:creationId xmlns:a16="http://schemas.microsoft.com/office/drawing/2014/main" id="{106E2D70-1C5A-4C5C-ACAC-B0189572F87C}"/>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2" name="テキスト ボックス 11">
              <a:extLst>
                <a:ext uri="{FF2B5EF4-FFF2-40B4-BE49-F238E27FC236}">
                  <a16:creationId xmlns:a16="http://schemas.microsoft.com/office/drawing/2014/main" id="{D5280945-31DF-4D9E-B690-1FCBE5D7F05B}"/>
                </a:ext>
              </a:extLst>
            </p:cNvPr>
            <p:cNvSpPr txBox="1"/>
            <p:nvPr/>
          </p:nvSpPr>
          <p:spPr>
            <a:xfrm>
              <a:off x="1408473"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70355"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spTree>
    <p:extLst>
      <p:ext uri="{BB962C8B-B14F-4D97-AF65-F5344CB8AC3E}">
        <p14:creationId xmlns:p14="http://schemas.microsoft.com/office/powerpoint/2010/main" val="18330699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1</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70355"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20" name="グループ化 19">
            <a:extLst>
              <a:ext uri="{FF2B5EF4-FFF2-40B4-BE49-F238E27FC236}">
                <a16:creationId xmlns:a16="http://schemas.microsoft.com/office/drawing/2014/main" id="{F65D77D6-5CB1-445A-B630-9D31F47AEDB2}"/>
              </a:ext>
            </a:extLst>
          </p:cNvPr>
          <p:cNvGrpSpPr/>
          <p:nvPr/>
        </p:nvGrpSpPr>
        <p:grpSpPr>
          <a:xfrm>
            <a:off x="1373165" y="2921168"/>
            <a:ext cx="634178" cy="1251014"/>
            <a:chOff x="1408473" y="2757949"/>
            <a:chExt cx="634178" cy="1251014"/>
          </a:xfrm>
        </p:grpSpPr>
        <p:cxnSp>
          <p:nvCxnSpPr>
            <p:cNvPr id="21" name="直線矢印コネクタ 20">
              <a:extLst>
                <a:ext uri="{FF2B5EF4-FFF2-40B4-BE49-F238E27FC236}">
                  <a16:creationId xmlns:a16="http://schemas.microsoft.com/office/drawing/2014/main" id="{B4A0881E-650D-4CB3-A459-7CB575DDAEE9}"/>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2" name="テキスト ボックス 21">
              <a:extLst>
                <a:ext uri="{FF2B5EF4-FFF2-40B4-BE49-F238E27FC236}">
                  <a16:creationId xmlns:a16="http://schemas.microsoft.com/office/drawing/2014/main" id="{8D237164-491F-49D2-B40D-1B94C3608D34}"/>
                </a:ext>
              </a:extLst>
            </p:cNvPr>
            <p:cNvSpPr txBox="1"/>
            <p:nvPr/>
          </p:nvSpPr>
          <p:spPr>
            <a:xfrm>
              <a:off x="1408473"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29940588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2</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70355"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C73204DE-9EA0-43CD-A9DC-6E19E2644FE6}"/>
              </a:ext>
            </a:extLst>
          </p:cNvPr>
          <p:cNvGrpSpPr/>
          <p:nvPr/>
        </p:nvGrpSpPr>
        <p:grpSpPr>
          <a:xfrm>
            <a:off x="1778746" y="2921168"/>
            <a:ext cx="634178" cy="1251014"/>
            <a:chOff x="1408473" y="2757949"/>
            <a:chExt cx="634178" cy="1251014"/>
          </a:xfrm>
        </p:grpSpPr>
        <p:cxnSp>
          <p:nvCxnSpPr>
            <p:cNvPr id="18" name="直線矢印コネクタ 17">
              <a:extLst>
                <a:ext uri="{FF2B5EF4-FFF2-40B4-BE49-F238E27FC236}">
                  <a16:creationId xmlns:a16="http://schemas.microsoft.com/office/drawing/2014/main" id="{5B86FD72-7CA3-429F-8BBC-3470CBB6E02A}"/>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82C210D3-CEEF-4304-9EBB-C7F2D7555DBA}"/>
                </a:ext>
              </a:extLst>
            </p:cNvPr>
            <p:cNvSpPr txBox="1"/>
            <p:nvPr/>
          </p:nvSpPr>
          <p:spPr>
            <a:xfrm>
              <a:off x="1408473"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7161376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3</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70355"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BC036911-2D05-4B5B-AB6F-A1D8B1BB8114}"/>
              </a:ext>
            </a:extLst>
          </p:cNvPr>
          <p:cNvGrpSpPr/>
          <p:nvPr/>
        </p:nvGrpSpPr>
        <p:grpSpPr>
          <a:xfrm>
            <a:off x="2153266" y="2921168"/>
            <a:ext cx="634178" cy="1251014"/>
            <a:chOff x="1408473" y="2757949"/>
            <a:chExt cx="634178" cy="1251014"/>
          </a:xfrm>
        </p:grpSpPr>
        <p:cxnSp>
          <p:nvCxnSpPr>
            <p:cNvPr id="18" name="直線矢印コネクタ 17">
              <a:extLst>
                <a:ext uri="{FF2B5EF4-FFF2-40B4-BE49-F238E27FC236}">
                  <a16:creationId xmlns:a16="http://schemas.microsoft.com/office/drawing/2014/main" id="{F86DBE0F-5496-48C7-ACDC-31ACA70D28A2}"/>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7011F452-C523-49D3-BD8B-AFD6C0AAD0A1}"/>
                </a:ext>
              </a:extLst>
            </p:cNvPr>
            <p:cNvSpPr txBox="1"/>
            <p:nvPr/>
          </p:nvSpPr>
          <p:spPr>
            <a:xfrm>
              <a:off x="1408473"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31249013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8</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70355"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4072120" y="2921168"/>
            <a:ext cx="634178" cy="1251014"/>
            <a:chOff x="1408473"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1408473"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cxnSp>
        <p:nvCxnSpPr>
          <p:cNvPr id="6" name="直線矢印コネクタ 5">
            <a:extLst>
              <a:ext uri="{FF2B5EF4-FFF2-40B4-BE49-F238E27FC236}">
                <a16:creationId xmlns:a16="http://schemas.microsoft.com/office/drawing/2014/main" id="{CF16E1CA-2807-495D-A286-49FBC7657D41}"/>
              </a:ext>
            </a:extLst>
          </p:cNvPr>
          <p:cNvCxnSpPr>
            <a:cxnSpLocks/>
          </p:cNvCxnSpPr>
          <p:nvPr/>
        </p:nvCxnSpPr>
        <p:spPr>
          <a:xfrm>
            <a:off x="2728452" y="3045542"/>
            <a:ext cx="1526458" cy="0"/>
          </a:xfrm>
          <a:prstGeom prst="straightConnector1">
            <a:avLst/>
          </a:prstGeom>
          <a:ln w="57150">
            <a:solidFill>
              <a:schemeClr val="accent6"/>
            </a:solidFill>
            <a:prstDash val="dash"/>
            <a:headEnd type="diamond"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65946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8</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70355"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4499823" y="2921168"/>
            <a:ext cx="634178" cy="1251014"/>
            <a:chOff x="1408473"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1408473"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3541977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EB9DDFF-B5E4-4E8C-849F-D985B5447787}"/>
              </a:ext>
            </a:extLst>
          </p:cNvPr>
          <p:cNvSpPr>
            <a:spLocks noGrp="1"/>
          </p:cNvSpPr>
          <p:nvPr>
            <p:ph idx="1"/>
          </p:nvPr>
        </p:nvSpPr>
        <p:spPr>
          <a:xfrm>
            <a:off x="7022891" y="880164"/>
            <a:ext cx="4467069" cy="5097671"/>
          </a:xfrm>
        </p:spPr>
        <p:txBody>
          <a:bodyPr/>
          <a:lstStyle/>
          <a:p>
            <a:pPr marL="0" indent="0">
              <a:buNone/>
            </a:pPr>
            <a:r>
              <a:rPr kumimoji="1" lang="en-US" altLang="ja-JP" dirty="0"/>
              <a:t>Hello, World</a:t>
            </a:r>
            <a:r>
              <a:rPr kumimoji="1" lang="ja-JP" altLang="en-US" dirty="0"/>
              <a:t>プログラム</a:t>
            </a:r>
            <a:endParaRPr kumimoji="1" lang="en-US" altLang="ja-JP" dirty="0"/>
          </a:p>
          <a:p>
            <a:pPr marL="0" indent="0">
              <a:buNone/>
            </a:pPr>
            <a:r>
              <a:rPr kumimoji="1" lang="ja-JP" altLang="en-US" dirty="0"/>
              <a:t>機械語をそのまま</a:t>
            </a:r>
            <a:r>
              <a:rPr kumimoji="1" lang="en-US" altLang="ja-JP" dirty="0"/>
              <a:t>16</a:t>
            </a:r>
            <a:r>
              <a:rPr lang="ja-JP" altLang="en-US" dirty="0"/>
              <a:t>進表現で出力</a:t>
            </a:r>
            <a:endParaRPr lang="en-US" altLang="ja-JP" dirty="0"/>
          </a:p>
          <a:p>
            <a:pPr marL="0" indent="0">
              <a:buNone/>
            </a:pPr>
            <a:r>
              <a:rPr kumimoji="1" lang="ja-JP" altLang="en-US" dirty="0"/>
              <a:t>これをコンピュータが理解している</a:t>
            </a:r>
            <a:endParaRPr kumimoji="1" lang="en-US" altLang="ja-JP" dirty="0"/>
          </a:p>
          <a:p>
            <a:pPr>
              <a:buFont typeface="Wingdings" panose="05000000000000000000" pitchFamily="2" charset="2"/>
              <a:buChar char="Ø"/>
            </a:pPr>
            <a:r>
              <a:rPr kumimoji="1" lang="ja-JP" altLang="en-US" dirty="0"/>
              <a:t>凡人にはさっぱりわからない</a:t>
            </a:r>
          </a:p>
        </p:txBody>
      </p:sp>
      <p:pic>
        <p:nvPicPr>
          <p:cNvPr id="2" name="図 1">
            <a:extLst>
              <a:ext uri="{FF2B5EF4-FFF2-40B4-BE49-F238E27FC236}">
                <a16:creationId xmlns:a16="http://schemas.microsoft.com/office/drawing/2014/main" id="{8D436009-1A57-442C-9645-87D2E67C397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229567" y="203399"/>
            <a:ext cx="6416748" cy="6451200"/>
          </a:xfrm>
          <a:prstGeom prst="rect">
            <a:avLst/>
          </a:prstGeom>
        </p:spPr>
      </p:pic>
    </p:spTree>
    <p:extLst>
      <p:ext uri="{BB962C8B-B14F-4D97-AF65-F5344CB8AC3E}">
        <p14:creationId xmlns:p14="http://schemas.microsoft.com/office/powerpoint/2010/main" val="11523328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8</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3561736"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4809539" y="2921168"/>
            <a:ext cx="634178" cy="1251014"/>
            <a:chOff x="1408473"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1408473"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619445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8</a:t>
                      </a:r>
                      <a:endParaRPr kumimoji="1" lang="ja-JP" altLang="en-US" sz="3200" dirty="0"/>
                    </a:p>
                  </a:txBody>
                  <a:tcPr anchor="ctr"/>
                </a:tc>
                <a:tc>
                  <a:txBody>
                    <a:bodyPr/>
                    <a:lstStyle/>
                    <a:p>
                      <a:pPr algn="ctr"/>
                      <a:r>
                        <a:rPr kumimoji="1" lang="en-US" altLang="ja-JP" sz="3200" dirty="0"/>
                        <a:t>8</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3561736"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7877204" y="2921168"/>
            <a:ext cx="634178" cy="1251014"/>
            <a:chOff x="1408473"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1408473"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cxnSp>
        <p:nvCxnSpPr>
          <p:cNvPr id="12" name="直線矢印コネクタ 11">
            <a:extLst>
              <a:ext uri="{FF2B5EF4-FFF2-40B4-BE49-F238E27FC236}">
                <a16:creationId xmlns:a16="http://schemas.microsoft.com/office/drawing/2014/main" id="{CD8876F1-23BF-43E1-97C3-5F2ED8FBD376}"/>
              </a:ext>
            </a:extLst>
          </p:cNvPr>
          <p:cNvCxnSpPr>
            <a:cxnSpLocks/>
          </p:cNvCxnSpPr>
          <p:nvPr/>
        </p:nvCxnSpPr>
        <p:spPr>
          <a:xfrm>
            <a:off x="5538019" y="3045542"/>
            <a:ext cx="2529349" cy="0"/>
          </a:xfrm>
          <a:prstGeom prst="straightConnector1">
            <a:avLst/>
          </a:prstGeom>
          <a:ln w="57150">
            <a:solidFill>
              <a:schemeClr val="accent6"/>
            </a:solidFill>
            <a:prstDash val="dash"/>
            <a:headEnd type="diamond"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58974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8</a:t>
                      </a:r>
                      <a:endParaRPr kumimoji="1" lang="ja-JP" altLang="en-US" sz="3200" dirty="0"/>
                    </a:p>
                  </a:txBody>
                  <a:tcPr anchor="ctr"/>
                </a:tc>
                <a:tc>
                  <a:txBody>
                    <a:bodyPr/>
                    <a:lstStyle/>
                    <a:p>
                      <a:pPr algn="ctr"/>
                      <a:r>
                        <a:rPr kumimoji="1" lang="en-US" altLang="ja-JP" sz="3200" dirty="0"/>
                        <a:t>8</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85104"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8290158" y="2921168"/>
            <a:ext cx="634178" cy="1251014"/>
            <a:chOff x="1408473"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1408473"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20350513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7</a:t>
                      </a:r>
                      <a:endParaRPr kumimoji="1" lang="ja-JP" altLang="en-US" sz="3200" dirty="0"/>
                    </a:p>
                  </a:txBody>
                  <a:tcPr anchor="ctr"/>
                </a:tc>
                <a:tc>
                  <a:txBody>
                    <a:bodyPr/>
                    <a:lstStyle/>
                    <a:p>
                      <a:pPr algn="ctr"/>
                      <a:r>
                        <a:rPr kumimoji="1" lang="en-US" altLang="ja-JP" sz="3200" dirty="0"/>
                        <a:t>8</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85104"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8666242" y="2921168"/>
            <a:ext cx="634178" cy="1251014"/>
            <a:chOff x="1408473"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1408473"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20289726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7</a:t>
                      </a:r>
                      <a:endParaRPr kumimoji="1" lang="ja-JP" altLang="en-US" sz="3200" dirty="0"/>
                    </a:p>
                  </a:txBody>
                  <a:tcPr anchor="ctr"/>
                </a:tc>
                <a:tc>
                  <a:txBody>
                    <a:bodyPr/>
                    <a:lstStyle/>
                    <a:p>
                      <a:pPr algn="ctr"/>
                      <a:r>
                        <a:rPr kumimoji="1" lang="en-US" altLang="ja-JP" sz="3200" dirty="0"/>
                        <a:t>8</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85104"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8998080" y="2921168"/>
            <a:ext cx="634178" cy="1251014"/>
            <a:chOff x="1408473"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1408473"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11821160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7</a:t>
                      </a:r>
                      <a:endParaRPr kumimoji="1" lang="ja-JP" altLang="en-US" sz="3200" dirty="0"/>
                    </a:p>
                  </a:txBody>
                  <a:tcPr anchor="ctr"/>
                </a:tc>
                <a:tc>
                  <a:txBody>
                    <a:bodyPr/>
                    <a:lstStyle/>
                    <a:p>
                      <a:pPr algn="ctr"/>
                      <a:r>
                        <a:rPr kumimoji="1" lang="en-US" altLang="ja-JP" sz="3200" dirty="0"/>
                        <a:t>8</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3532240"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4787416" y="2921168"/>
            <a:ext cx="634178" cy="1251014"/>
            <a:chOff x="1408473"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1408473"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cxnSp>
        <p:nvCxnSpPr>
          <p:cNvPr id="12" name="直線矢印コネクタ 11">
            <a:extLst>
              <a:ext uri="{FF2B5EF4-FFF2-40B4-BE49-F238E27FC236}">
                <a16:creationId xmlns:a16="http://schemas.microsoft.com/office/drawing/2014/main" id="{5F87FA4E-B84A-458D-9107-B91D7F3C565F}"/>
              </a:ext>
            </a:extLst>
          </p:cNvPr>
          <p:cNvCxnSpPr>
            <a:cxnSpLocks/>
          </p:cNvCxnSpPr>
          <p:nvPr/>
        </p:nvCxnSpPr>
        <p:spPr>
          <a:xfrm flipH="1">
            <a:off x="5368413" y="3045542"/>
            <a:ext cx="3923071" cy="0"/>
          </a:xfrm>
          <a:prstGeom prst="straightConnector1">
            <a:avLst/>
          </a:prstGeom>
          <a:ln w="57150">
            <a:solidFill>
              <a:schemeClr val="accent6"/>
            </a:solidFill>
            <a:prstDash val="dash"/>
            <a:headEnd type="diamond"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78366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7</a:t>
                      </a:r>
                      <a:endParaRPr kumimoji="1" lang="ja-JP" altLang="en-US" sz="3200" dirty="0"/>
                    </a:p>
                  </a:txBody>
                  <a:tcPr anchor="ctr"/>
                </a:tc>
                <a:tc>
                  <a:txBody>
                    <a:bodyPr/>
                    <a:lstStyle/>
                    <a:p>
                      <a:pPr algn="ctr"/>
                      <a:r>
                        <a:rPr kumimoji="1" lang="en-US" altLang="ja-JP" sz="3200" dirty="0"/>
                        <a:t>16</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3532240"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7891952"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cxnSp>
        <p:nvCxnSpPr>
          <p:cNvPr id="12" name="直線矢印コネクタ 11">
            <a:extLst>
              <a:ext uri="{FF2B5EF4-FFF2-40B4-BE49-F238E27FC236}">
                <a16:creationId xmlns:a16="http://schemas.microsoft.com/office/drawing/2014/main" id="{B2EC5FEC-816B-4DEF-9ED9-FDB74ACBB900}"/>
              </a:ext>
            </a:extLst>
          </p:cNvPr>
          <p:cNvCxnSpPr>
            <a:cxnSpLocks/>
          </p:cNvCxnSpPr>
          <p:nvPr/>
        </p:nvCxnSpPr>
        <p:spPr>
          <a:xfrm>
            <a:off x="5102942" y="3045542"/>
            <a:ext cx="2964426" cy="0"/>
          </a:xfrm>
          <a:prstGeom prst="straightConnector1">
            <a:avLst/>
          </a:prstGeom>
          <a:ln w="57150">
            <a:solidFill>
              <a:schemeClr val="accent6"/>
            </a:solidFill>
            <a:prstDash val="dash"/>
            <a:headEnd type="diamond"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12668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7</a:t>
                      </a:r>
                      <a:endParaRPr kumimoji="1" lang="ja-JP" altLang="en-US" sz="3200" dirty="0"/>
                    </a:p>
                  </a:txBody>
                  <a:tcPr anchor="ctr"/>
                </a:tc>
                <a:tc>
                  <a:txBody>
                    <a:bodyPr/>
                    <a:lstStyle/>
                    <a:p>
                      <a:pPr algn="ctr"/>
                      <a:r>
                        <a:rPr kumimoji="1" lang="en-US" altLang="ja-JP" sz="3200" dirty="0"/>
                        <a:t>16</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77729"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8282784"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39435588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6</a:t>
                      </a:r>
                      <a:endParaRPr kumimoji="1" lang="ja-JP" altLang="en-US" sz="3200" dirty="0"/>
                    </a:p>
                  </a:txBody>
                  <a:tcPr anchor="ctr"/>
                </a:tc>
                <a:tc>
                  <a:txBody>
                    <a:bodyPr/>
                    <a:lstStyle/>
                    <a:p>
                      <a:pPr algn="ctr"/>
                      <a:r>
                        <a:rPr kumimoji="1" lang="en-US" altLang="ja-JP" sz="3200" dirty="0"/>
                        <a:t>16</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85104"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8644119"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2461802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6</a:t>
                      </a:r>
                      <a:endParaRPr kumimoji="1" lang="ja-JP" altLang="en-US" sz="3200" dirty="0"/>
                    </a:p>
                  </a:txBody>
                  <a:tcPr anchor="ctr"/>
                </a:tc>
                <a:tc>
                  <a:txBody>
                    <a:bodyPr/>
                    <a:lstStyle/>
                    <a:p>
                      <a:pPr algn="ctr"/>
                      <a:r>
                        <a:rPr kumimoji="1" lang="en-US" altLang="ja-JP" sz="3200" dirty="0"/>
                        <a:t>16</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85104"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8998080"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218089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EB9DDFF-B5E4-4E8C-849F-D985B5447787}"/>
              </a:ext>
            </a:extLst>
          </p:cNvPr>
          <p:cNvSpPr>
            <a:spLocks noGrp="1"/>
          </p:cNvSpPr>
          <p:nvPr>
            <p:ph idx="1"/>
          </p:nvPr>
        </p:nvSpPr>
        <p:spPr>
          <a:xfrm>
            <a:off x="7022891" y="880164"/>
            <a:ext cx="4467069" cy="5097671"/>
          </a:xfrm>
        </p:spPr>
        <p:txBody>
          <a:bodyPr/>
          <a:lstStyle/>
          <a:p>
            <a:pPr marL="0" indent="0">
              <a:buNone/>
            </a:pPr>
            <a:r>
              <a:rPr kumimoji="1" lang="en-US" altLang="ja-JP" dirty="0"/>
              <a:t>Hello, World</a:t>
            </a:r>
            <a:r>
              <a:rPr kumimoji="1" lang="ja-JP" altLang="en-US" dirty="0"/>
              <a:t>プログラム</a:t>
            </a:r>
            <a:endParaRPr kumimoji="1" lang="en-US" altLang="ja-JP" dirty="0"/>
          </a:p>
          <a:p>
            <a:pPr marL="0" indent="0">
              <a:buNone/>
            </a:pPr>
            <a:r>
              <a:rPr kumimoji="1" lang="ja-JP" altLang="en-US" dirty="0"/>
              <a:t>機械語をそのまま</a:t>
            </a:r>
            <a:r>
              <a:rPr kumimoji="1" lang="en-US" altLang="ja-JP" dirty="0"/>
              <a:t>16</a:t>
            </a:r>
            <a:r>
              <a:rPr lang="ja-JP" altLang="en-US" dirty="0"/>
              <a:t>進表現で出力</a:t>
            </a:r>
            <a:endParaRPr lang="en-US" altLang="ja-JP" dirty="0"/>
          </a:p>
          <a:p>
            <a:pPr marL="0" indent="0">
              <a:buNone/>
            </a:pPr>
            <a:r>
              <a:rPr kumimoji="1" lang="ja-JP" altLang="en-US" dirty="0"/>
              <a:t>これをコンピュータが理解している</a:t>
            </a:r>
            <a:endParaRPr kumimoji="1" lang="en-US" altLang="ja-JP" dirty="0"/>
          </a:p>
          <a:p>
            <a:pPr>
              <a:buFont typeface="Wingdings" panose="05000000000000000000" pitchFamily="2" charset="2"/>
              <a:buChar char="Ø"/>
            </a:pPr>
            <a:r>
              <a:rPr kumimoji="1" lang="en-US" altLang="ja-JP" dirty="0"/>
              <a:t>Hello, World</a:t>
            </a:r>
            <a:r>
              <a:rPr kumimoji="1" lang="ja-JP" altLang="en-US" dirty="0"/>
              <a:t>見つけました</a:t>
            </a:r>
          </a:p>
        </p:txBody>
      </p:sp>
      <p:pic>
        <p:nvPicPr>
          <p:cNvPr id="8" name="図 7">
            <a:extLst>
              <a:ext uri="{FF2B5EF4-FFF2-40B4-BE49-F238E27FC236}">
                <a16:creationId xmlns:a16="http://schemas.microsoft.com/office/drawing/2014/main" id="{1133C0A8-F1A1-4F7F-8CD9-5EBCDF5B7349}"/>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11286" y="204256"/>
            <a:ext cx="6406603" cy="6449487"/>
          </a:xfrm>
          <a:prstGeom prst="rect">
            <a:avLst/>
          </a:prstGeom>
        </p:spPr>
      </p:pic>
    </p:spTree>
    <p:extLst>
      <p:ext uri="{BB962C8B-B14F-4D97-AF65-F5344CB8AC3E}">
        <p14:creationId xmlns:p14="http://schemas.microsoft.com/office/powerpoint/2010/main" val="41049573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6</a:t>
                      </a:r>
                      <a:endParaRPr kumimoji="1" lang="ja-JP" altLang="en-US" sz="3200" dirty="0"/>
                    </a:p>
                  </a:txBody>
                  <a:tcPr anchor="ctr"/>
                </a:tc>
                <a:tc>
                  <a:txBody>
                    <a:bodyPr/>
                    <a:lstStyle/>
                    <a:p>
                      <a:pPr algn="ctr"/>
                      <a:r>
                        <a:rPr kumimoji="1" lang="en-US" altLang="ja-JP" sz="3200" dirty="0"/>
                        <a:t>16</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3532240"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4816913"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cxnSp>
        <p:nvCxnSpPr>
          <p:cNvPr id="12" name="直線矢印コネクタ 11">
            <a:extLst>
              <a:ext uri="{FF2B5EF4-FFF2-40B4-BE49-F238E27FC236}">
                <a16:creationId xmlns:a16="http://schemas.microsoft.com/office/drawing/2014/main" id="{4D2F966D-FC90-48CB-873F-5D3142D41F63}"/>
              </a:ext>
            </a:extLst>
          </p:cNvPr>
          <p:cNvCxnSpPr>
            <a:cxnSpLocks/>
          </p:cNvCxnSpPr>
          <p:nvPr/>
        </p:nvCxnSpPr>
        <p:spPr>
          <a:xfrm flipH="1">
            <a:off x="5390535" y="3045542"/>
            <a:ext cx="3886201" cy="0"/>
          </a:xfrm>
          <a:prstGeom prst="straightConnector1">
            <a:avLst/>
          </a:prstGeom>
          <a:ln w="57150">
            <a:solidFill>
              <a:schemeClr val="accent6"/>
            </a:solidFill>
            <a:prstDash val="dash"/>
            <a:headEnd type="diamond"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310544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6</a:t>
                      </a:r>
                      <a:endParaRPr kumimoji="1" lang="ja-JP" altLang="en-US" sz="3200" dirty="0"/>
                    </a:p>
                  </a:txBody>
                  <a:tcPr anchor="ctr"/>
                </a:tc>
                <a:tc>
                  <a:txBody>
                    <a:bodyPr/>
                    <a:lstStyle/>
                    <a:p>
                      <a:pPr algn="ctr"/>
                      <a:r>
                        <a:rPr kumimoji="1" lang="en-US" altLang="ja-JP" sz="3200" dirty="0"/>
                        <a:t>24</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77731"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8319655"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cxnSp>
        <p:nvCxnSpPr>
          <p:cNvPr id="12" name="直線矢印コネクタ 11">
            <a:extLst>
              <a:ext uri="{FF2B5EF4-FFF2-40B4-BE49-F238E27FC236}">
                <a16:creationId xmlns:a16="http://schemas.microsoft.com/office/drawing/2014/main" id="{9579CD25-394A-4679-839B-9506BED73D43}"/>
              </a:ext>
            </a:extLst>
          </p:cNvPr>
          <p:cNvCxnSpPr>
            <a:cxnSpLocks/>
          </p:cNvCxnSpPr>
          <p:nvPr/>
        </p:nvCxnSpPr>
        <p:spPr>
          <a:xfrm>
            <a:off x="5125065" y="3045542"/>
            <a:ext cx="3281516" cy="0"/>
          </a:xfrm>
          <a:prstGeom prst="straightConnector1">
            <a:avLst/>
          </a:prstGeom>
          <a:ln w="57150">
            <a:solidFill>
              <a:schemeClr val="accent6"/>
            </a:solidFill>
            <a:prstDash val="dash"/>
            <a:headEnd type="diamond"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1016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5</a:t>
                      </a:r>
                      <a:endParaRPr kumimoji="1" lang="ja-JP" altLang="en-US" sz="3200" dirty="0"/>
                    </a:p>
                  </a:txBody>
                  <a:tcPr anchor="ctr"/>
                </a:tc>
                <a:tc>
                  <a:txBody>
                    <a:bodyPr/>
                    <a:lstStyle/>
                    <a:p>
                      <a:pPr algn="ctr"/>
                      <a:r>
                        <a:rPr kumimoji="1" lang="en-US" altLang="ja-JP" sz="3200" dirty="0"/>
                        <a:t>24</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77731"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8658868"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15009424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5</a:t>
                      </a:r>
                      <a:endParaRPr kumimoji="1" lang="ja-JP" altLang="en-US" sz="3200" dirty="0"/>
                    </a:p>
                  </a:txBody>
                  <a:tcPr anchor="ctr"/>
                </a:tc>
                <a:tc>
                  <a:txBody>
                    <a:bodyPr/>
                    <a:lstStyle/>
                    <a:p>
                      <a:pPr algn="ctr"/>
                      <a:r>
                        <a:rPr kumimoji="1" lang="en-US" altLang="ja-JP" sz="3200" dirty="0"/>
                        <a:t>24</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77731"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8983332"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23543261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5</a:t>
                      </a:r>
                      <a:endParaRPr kumimoji="1" lang="ja-JP" altLang="en-US" sz="3200" dirty="0"/>
                    </a:p>
                  </a:txBody>
                  <a:tcPr anchor="ctr"/>
                </a:tc>
                <a:tc>
                  <a:txBody>
                    <a:bodyPr/>
                    <a:lstStyle/>
                    <a:p>
                      <a:pPr algn="ctr"/>
                      <a:r>
                        <a:rPr kumimoji="1" lang="en-US" altLang="ja-JP" sz="3200" dirty="0"/>
                        <a:t>24</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3517492"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4787416"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cxnSp>
        <p:nvCxnSpPr>
          <p:cNvPr id="12" name="直線矢印コネクタ 11">
            <a:extLst>
              <a:ext uri="{FF2B5EF4-FFF2-40B4-BE49-F238E27FC236}">
                <a16:creationId xmlns:a16="http://schemas.microsoft.com/office/drawing/2014/main" id="{F0B1F436-EFFE-4B00-AE0B-7E7978910F7C}"/>
              </a:ext>
            </a:extLst>
          </p:cNvPr>
          <p:cNvCxnSpPr>
            <a:cxnSpLocks/>
          </p:cNvCxnSpPr>
          <p:nvPr/>
        </p:nvCxnSpPr>
        <p:spPr>
          <a:xfrm flipH="1">
            <a:off x="5390535" y="3045542"/>
            <a:ext cx="3886201" cy="0"/>
          </a:xfrm>
          <a:prstGeom prst="straightConnector1">
            <a:avLst/>
          </a:prstGeom>
          <a:ln w="57150">
            <a:solidFill>
              <a:schemeClr val="accent6"/>
            </a:solidFill>
            <a:prstDash val="dash"/>
            <a:headEnd type="diamond"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506935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4</a:t>
                      </a:r>
                      <a:endParaRPr kumimoji="1" lang="ja-JP" altLang="en-US" sz="3200" dirty="0"/>
                    </a:p>
                  </a:txBody>
                  <a:tcPr anchor="ctr"/>
                </a:tc>
                <a:tc>
                  <a:txBody>
                    <a:bodyPr/>
                    <a:lstStyle/>
                    <a:p>
                      <a:pPr algn="ctr"/>
                      <a:r>
                        <a:rPr kumimoji="1" lang="en-US" altLang="ja-JP" sz="3200" dirty="0"/>
                        <a:t>32</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3517492"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8666242"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cxnSp>
        <p:nvCxnSpPr>
          <p:cNvPr id="13" name="直線矢印コネクタ 12">
            <a:extLst>
              <a:ext uri="{FF2B5EF4-FFF2-40B4-BE49-F238E27FC236}">
                <a16:creationId xmlns:a16="http://schemas.microsoft.com/office/drawing/2014/main" id="{A4320A66-638E-4366-BB7C-21480DABB85F}"/>
              </a:ext>
            </a:extLst>
          </p:cNvPr>
          <p:cNvCxnSpPr>
            <a:cxnSpLocks/>
          </p:cNvCxnSpPr>
          <p:nvPr/>
        </p:nvCxnSpPr>
        <p:spPr>
          <a:xfrm>
            <a:off x="5125065" y="3045542"/>
            <a:ext cx="3613354" cy="0"/>
          </a:xfrm>
          <a:prstGeom prst="straightConnector1">
            <a:avLst/>
          </a:prstGeom>
          <a:ln w="57150">
            <a:solidFill>
              <a:schemeClr val="accent6"/>
            </a:solidFill>
            <a:prstDash val="dash"/>
            <a:headEnd type="diamond" w="med" len="med"/>
            <a:tailEnd type="triangle" w="med" len="med"/>
          </a:ln>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FEC032E3-A846-4F1F-A1E2-A43F6A0E703C}"/>
              </a:ext>
            </a:extLst>
          </p:cNvPr>
          <p:cNvSpPr txBox="1"/>
          <p:nvPr/>
        </p:nvSpPr>
        <p:spPr>
          <a:xfrm>
            <a:off x="567815" y="3340216"/>
            <a:ext cx="5309418"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800" dirty="0"/>
              <a:t>このように、</a:t>
            </a:r>
            <a:r>
              <a:rPr kumimoji="1" lang="en-US" altLang="ja-JP" sz="2800" dirty="0"/>
              <a:t>data[0]</a:t>
            </a:r>
            <a:r>
              <a:rPr kumimoji="1" lang="ja-JP" altLang="en-US" sz="2800" dirty="0"/>
              <a:t>を引いて、</a:t>
            </a:r>
            <a:r>
              <a:rPr kumimoji="1" lang="en-US" altLang="ja-JP" sz="2800"/>
              <a:t>data[1]</a:t>
            </a:r>
            <a:r>
              <a:rPr kumimoji="1" lang="ja-JP" altLang="en-US" sz="2800" dirty="0"/>
              <a:t>に</a:t>
            </a:r>
            <a:r>
              <a:rPr kumimoji="1" lang="en-US" altLang="ja-JP" sz="2800" dirty="0"/>
              <a:t>8</a:t>
            </a:r>
            <a:r>
              <a:rPr kumimoji="1" lang="ja-JP" altLang="en-US" sz="2800" dirty="0"/>
              <a:t>加えて</a:t>
            </a:r>
            <a:r>
              <a:rPr kumimoji="1" lang="en-US" altLang="ja-JP" sz="2800" dirty="0"/>
              <a:t>…</a:t>
            </a:r>
            <a:r>
              <a:rPr kumimoji="1" lang="ja-JP" altLang="en-US" sz="2800" dirty="0"/>
              <a:t>を繰り返す</a:t>
            </a:r>
          </a:p>
        </p:txBody>
      </p:sp>
    </p:spTree>
    <p:extLst>
      <p:ext uri="{BB962C8B-B14F-4D97-AF65-F5344CB8AC3E}">
        <p14:creationId xmlns:p14="http://schemas.microsoft.com/office/powerpoint/2010/main" val="12269011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1</a:t>
                      </a:r>
                      <a:endParaRPr kumimoji="1" lang="ja-JP" altLang="en-US" sz="3200" dirty="0"/>
                    </a:p>
                  </a:txBody>
                  <a:tcPr anchor="ctr"/>
                </a:tc>
                <a:tc>
                  <a:txBody>
                    <a:bodyPr/>
                    <a:lstStyle/>
                    <a:p>
                      <a:pPr algn="ctr"/>
                      <a:r>
                        <a:rPr kumimoji="1" lang="en-US" altLang="ja-JP" sz="3200" dirty="0"/>
                        <a:t>56</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3517492"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4787416"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18386054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64</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85105"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8629371"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cxnSp>
        <p:nvCxnSpPr>
          <p:cNvPr id="12" name="直線矢印コネクタ 11">
            <a:extLst>
              <a:ext uri="{FF2B5EF4-FFF2-40B4-BE49-F238E27FC236}">
                <a16:creationId xmlns:a16="http://schemas.microsoft.com/office/drawing/2014/main" id="{AC6D17F2-4233-4D07-BD4D-4621366DF56B}"/>
              </a:ext>
            </a:extLst>
          </p:cNvPr>
          <p:cNvCxnSpPr>
            <a:cxnSpLocks/>
          </p:cNvCxnSpPr>
          <p:nvPr/>
        </p:nvCxnSpPr>
        <p:spPr>
          <a:xfrm>
            <a:off x="5125065" y="3045542"/>
            <a:ext cx="3613354" cy="0"/>
          </a:xfrm>
          <a:prstGeom prst="straightConnector1">
            <a:avLst/>
          </a:prstGeom>
          <a:ln w="57150">
            <a:solidFill>
              <a:schemeClr val="accent6"/>
            </a:solidFill>
            <a:prstDash val="dash"/>
            <a:headEnd type="diamond"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473357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64</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85105"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8975958"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1316029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64</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3554363"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9418410"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218287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45FA63-927E-462C-BBEB-1EFDC36F372F}"/>
              </a:ext>
            </a:extLst>
          </p:cNvPr>
          <p:cNvSpPr>
            <a:spLocks noGrp="1"/>
          </p:cNvSpPr>
          <p:nvPr>
            <p:ph type="title"/>
          </p:nvPr>
        </p:nvSpPr>
        <p:spPr/>
        <p:txBody>
          <a:bodyPr/>
          <a:lstStyle/>
          <a:p>
            <a:r>
              <a:rPr kumimoji="1" lang="ja-JP" altLang="en-US" dirty="0"/>
              <a:t>アセンブリ言語</a:t>
            </a:r>
          </a:p>
        </p:txBody>
      </p:sp>
      <p:sp>
        <p:nvSpPr>
          <p:cNvPr id="3" name="コンテンツ プレースホルダー 2">
            <a:extLst>
              <a:ext uri="{FF2B5EF4-FFF2-40B4-BE49-F238E27FC236}">
                <a16:creationId xmlns:a16="http://schemas.microsoft.com/office/drawing/2014/main" id="{A20F1B22-DB16-4D75-943E-D0F926BA797C}"/>
              </a:ext>
            </a:extLst>
          </p:cNvPr>
          <p:cNvSpPr>
            <a:spLocks noGrp="1"/>
          </p:cNvSpPr>
          <p:nvPr>
            <p:ph idx="1"/>
          </p:nvPr>
        </p:nvSpPr>
        <p:spPr/>
        <p:txBody>
          <a:bodyPr/>
          <a:lstStyle/>
          <a:p>
            <a:r>
              <a:rPr kumimoji="1" lang="ja-JP" altLang="en-US" dirty="0"/>
              <a:t>機械語は</a:t>
            </a:r>
            <a:r>
              <a:rPr kumimoji="1" lang="en-US" altLang="ja-JP" dirty="0"/>
              <a:t>16</a:t>
            </a:r>
            <a:r>
              <a:rPr kumimoji="1" lang="ja-JP" altLang="en-US" dirty="0"/>
              <a:t>進表現だから</a:t>
            </a:r>
            <a:r>
              <a:rPr lang="ja-JP" altLang="en-US" dirty="0"/>
              <a:t>分からない</a:t>
            </a:r>
            <a:endParaRPr lang="en-US" altLang="ja-JP" dirty="0"/>
          </a:p>
          <a:p>
            <a:pPr>
              <a:buFont typeface="Wingdings" panose="05000000000000000000" pitchFamily="2" charset="2"/>
              <a:buChar char="Ø"/>
            </a:pPr>
            <a:r>
              <a:rPr kumimoji="1" lang="ja-JP" altLang="en-US" dirty="0"/>
              <a:t>じゃあ</a:t>
            </a:r>
            <a:r>
              <a:rPr kumimoji="1" lang="en-US" altLang="ja-JP" dirty="0"/>
              <a:t>16</a:t>
            </a:r>
            <a:r>
              <a:rPr lang="ja-JP" altLang="en-US" dirty="0"/>
              <a:t>進表現を人が理解できる言葉に置き換えよう</a:t>
            </a:r>
            <a:endParaRPr lang="en-US" altLang="ja-JP" dirty="0"/>
          </a:p>
          <a:p>
            <a:pPr>
              <a:buFont typeface="Wingdings" panose="05000000000000000000" pitchFamily="2" charset="2"/>
              <a:buChar char="Ø"/>
            </a:pPr>
            <a:r>
              <a:rPr kumimoji="1" lang="ja-JP" altLang="en-US" dirty="0"/>
              <a:t>ただし</a:t>
            </a:r>
            <a:r>
              <a:rPr kumimoji="1" lang="en-US" altLang="ja-JP" dirty="0"/>
              <a:t>1</a:t>
            </a:r>
            <a:r>
              <a:rPr lang="ja-JP" altLang="en-US" dirty="0"/>
              <a:t>対</a:t>
            </a:r>
            <a:r>
              <a:rPr lang="en-US" altLang="ja-JP" dirty="0"/>
              <a:t>1</a:t>
            </a:r>
            <a:r>
              <a:rPr lang="ja-JP" altLang="en-US" dirty="0"/>
              <a:t>対応で</a:t>
            </a:r>
            <a:endParaRPr lang="en-US" altLang="ja-JP" dirty="0"/>
          </a:p>
          <a:p>
            <a:pPr>
              <a:buFont typeface="Wingdings" panose="05000000000000000000" pitchFamily="2" charset="2"/>
              <a:buChar char="Ø"/>
            </a:pPr>
            <a:r>
              <a:rPr kumimoji="1" lang="ja-JP" altLang="en-US" dirty="0"/>
              <a:t>それがアセンブリ言語</a:t>
            </a:r>
            <a:endParaRPr kumimoji="1" lang="en-US" altLang="ja-JP" dirty="0"/>
          </a:p>
        </p:txBody>
      </p:sp>
    </p:spTree>
    <p:extLst>
      <p:ext uri="{BB962C8B-B14F-4D97-AF65-F5344CB8AC3E}">
        <p14:creationId xmlns:p14="http://schemas.microsoft.com/office/powerpoint/2010/main" val="2208179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65</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3554363"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9787120"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18081564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65</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3554363"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10052591"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graphicFrame>
        <p:nvGraphicFramePr>
          <p:cNvPr id="3" name="表 2">
            <a:extLst>
              <a:ext uri="{FF2B5EF4-FFF2-40B4-BE49-F238E27FC236}">
                <a16:creationId xmlns:a16="http://schemas.microsoft.com/office/drawing/2014/main" id="{A1AC6D4C-A0E2-4438-9D0E-1AE1DE61FFAB}"/>
              </a:ext>
            </a:extLst>
          </p:cNvPr>
          <p:cNvGraphicFramePr>
            <a:graphicFrameLocks noGrp="1"/>
          </p:cNvGraphicFramePr>
          <p:nvPr>
            <p:extLst/>
          </p:nvPr>
        </p:nvGraphicFramePr>
        <p:xfrm>
          <a:off x="4505221" y="3135985"/>
          <a:ext cx="3181555" cy="914400"/>
        </p:xfrm>
        <a:graphic>
          <a:graphicData uri="http://schemas.openxmlformats.org/drawingml/2006/table">
            <a:tbl>
              <a:tblPr firstRow="1" bandRow="1">
                <a:tableStyleId>{073A0DAA-6AF3-43AB-8588-CEC1D06C72B9}</a:tableStyleId>
              </a:tblPr>
              <a:tblGrid>
                <a:gridCol w="3181555">
                  <a:extLst>
                    <a:ext uri="{9D8B030D-6E8A-4147-A177-3AD203B41FA5}">
                      <a16:colId xmlns:a16="http://schemas.microsoft.com/office/drawing/2014/main" val="119705020"/>
                    </a:ext>
                  </a:extLst>
                </a:gridCol>
              </a:tblGrid>
              <a:tr h="370840">
                <a:tc>
                  <a:txBody>
                    <a:bodyPr/>
                    <a:lstStyle/>
                    <a:p>
                      <a:r>
                        <a:rPr kumimoji="1" lang="en-US" altLang="ja-JP" sz="5400" dirty="0">
                          <a:latin typeface="ＭＳ ゴシック" panose="020B0609070205080204" pitchFamily="49" charset="-128"/>
                          <a:ea typeface="ＭＳ ゴシック" panose="020B0609070205080204" pitchFamily="49" charset="-128"/>
                        </a:rPr>
                        <a:t>A (</a:t>
                      </a:r>
                      <a:r>
                        <a:rPr kumimoji="1" lang="ja-JP" altLang="en-US" sz="5400" dirty="0">
                          <a:latin typeface="ＭＳ ゴシック" panose="020B0609070205080204" pitchFamily="49" charset="-128"/>
                          <a:ea typeface="ＭＳ ゴシック" panose="020B0609070205080204" pitchFamily="49" charset="-128"/>
                        </a:rPr>
                        <a:t>出力</a:t>
                      </a:r>
                      <a:r>
                        <a:rPr kumimoji="1" lang="en-US" altLang="ja-JP" sz="5400" dirty="0">
                          <a:latin typeface="ＭＳ ゴシック" panose="020B0609070205080204" pitchFamily="49" charset="-128"/>
                          <a:ea typeface="ＭＳ ゴシック" panose="020B0609070205080204" pitchFamily="49" charset="-128"/>
                        </a:rPr>
                        <a:t>)</a:t>
                      </a:r>
                      <a:endParaRPr kumimoji="1" lang="ja-JP" altLang="en-US" sz="54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1470984409"/>
                  </a:ext>
                </a:extLst>
              </a:tr>
            </a:tbl>
          </a:graphicData>
        </a:graphic>
      </p:graphicFrame>
      <p:sp>
        <p:nvSpPr>
          <p:cNvPr id="6" name="テキスト ボックス 5">
            <a:extLst>
              <a:ext uri="{FF2B5EF4-FFF2-40B4-BE49-F238E27FC236}">
                <a16:creationId xmlns:a16="http://schemas.microsoft.com/office/drawing/2014/main" id="{6D85254F-EAC2-49DF-80D5-F06D352A6618}"/>
              </a:ext>
            </a:extLst>
          </p:cNvPr>
          <p:cNvSpPr txBox="1"/>
          <p:nvPr/>
        </p:nvSpPr>
        <p:spPr>
          <a:xfrm>
            <a:off x="6821129" y="5616677"/>
            <a:ext cx="4026300" cy="523220"/>
          </a:xfrm>
          <a:prstGeom prst="rect">
            <a:avLst/>
          </a:prstGeom>
          <a:noFill/>
        </p:spPr>
        <p:txBody>
          <a:bodyPr wrap="square" rtlCol="0">
            <a:spAutoFit/>
          </a:bodyPr>
          <a:lstStyle/>
          <a:p>
            <a:r>
              <a:rPr kumimoji="1" lang="en-US" altLang="ja-JP" sz="2800" dirty="0"/>
              <a:t>A</a:t>
            </a:r>
            <a:r>
              <a:rPr kumimoji="1" lang="ja-JP" altLang="en-US" sz="2800" dirty="0"/>
              <a:t>はアスキーコードで</a:t>
            </a:r>
            <a:r>
              <a:rPr kumimoji="1" lang="en-US" altLang="ja-JP" sz="2800" dirty="0"/>
              <a:t>65</a:t>
            </a:r>
            <a:endParaRPr kumimoji="1" lang="ja-JP" altLang="en-US" sz="2800" dirty="0"/>
          </a:p>
        </p:txBody>
      </p:sp>
    </p:spTree>
    <p:extLst>
      <p:ext uri="{BB962C8B-B14F-4D97-AF65-F5344CB8AC3E}">
        <p14:creationId xmlns:p14="http://schemas.microsoft.com/office/powerpoint/2010/main" val="15268458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BF9DBA-E980-42E4-A31C-63283EC8FA53}"/>
              </a:ext>
            </a:extLst>
          </p:cNvPr>
          <p:cNvSpPr>
            <a:spLocks noGrp="1"/>
          </p:cNvSpPr>
          <p:nvPr>
            <p:ph type="title"/>
          </p:nvPr>
        </p:nvSpPr>
        <p:spPr/>
        <p:txBody>
          <a:bodyPr/>
          <a:lstStyle/>
          <a:p>
            <a:r>
              <a:rPr kumimoji="1" lang="en-US" altLang="ja-JP" dirty="0"/>
              <a:t>Brainfuck</a:t>
            </a:r>
            <a:r>
              <a:rPr kumimoji="1" lang="ja-JP" altLang="en-US" dirty="0"/>
              <a:t>の言語仕様</a:t>
            </a:r>
          </a:p>
        </p:txBody>
      </p:sp>
      <p:sp>
        <p:nvSpPr>
          <p:cNvPr id="3" name="コンテンツ プレースホルダー 2">
            <a:extLst>
              <a:ext uri="{FF2B5EF4-FFF2-40B4-BE49-F238E27FC236}">
                <a16:creationId xmlns:a16="http://schemas.microsoft.com/office/drawing/2014/main" id="{1009EF91-E513-4820-B4E7-36D94FE648B5}"/>
              </a:ext>
            </a:extLst>
          </p:cNvPr>
          <p:cNvSpPr>
            <a:spLocks noGrp="1"/>
          </p:cNvSpPr>
          <p:nvPr>
            <p:ph idx="1"/>
          </p:nvPr>
        </p:nvSpPr>
        <p:spPr/>
        <p:txBody>
          <a:bodyPr>
            <a:normAutofit lnSpcReduction="10000"/>
          </a:bodyPr>
          <a:lstStyle/>
          <a:p>
            <a:pPr marL="0" indent="0">
              <a:buNone/>
            </a:pPr>
            <a:r>
              <a:rPr lang="ja-JP" altLang="en-US" dirty="0"/>
              <a:t>命令の意味</a:t>
            </a:r>
            <a:endParaRPr lang="en-US" altLang="ja-JP" dirty="0"/>
          </a:p>
          <a:p>
            <a:pPr marL="514350" indent="-514350">
              <a:buFont typeface="+mj-lt"/>
              <a:buAutoNum type="arabicPeriod"/>
            </a:pPr>
            <a:r>
              <a:rPr kumimoji="1" lang="en-US" altLang="ja-JP" dirty="0">
                <a:latin typeface="ＭＳ ゴシック" panose="020B0609070205080204" pitchFamily="49" charset="-128"/>
                <a:ea typeface="ＭＳ ゴシック" panose="020B0609070205080204" pitchFamily="49" charset="-128"/>
              </a:rPr>
              <a:t>&gt; </a:t>
            </a:r>
            <a:r>
              <a:rPr kumimoji="1" lang="en-US" altLang="ja-JP" dirty="0"/>
              <a:t>: </a:t>
            </a:r>
            <a:r>
              <a:rPr lang="ja-JP" altLang="en-US" dirty="0">
                <a:latin typeface="Consolas" panose="020B0609020204030204" pitchFamily="49" charset="0"/>
              </a:rPr>
              <a:t>書き込むデータを変える</a:t>
            </a:r>
            <a:endParaRPr kumimoji="1" lang="en-US" altLang="ja-JP" dirty="0">
              <a:latin typeface="Consolas" panose="020B0609020204030204" pitchFamily="49" charset="0"/>
            </a:endParaRP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&lt; </a:t>
            </a:r>
            <a:r>
              <a:rPr lang="en-US" altLang="ja-JP" dirty="0"/>
              <a:t>: </a:t>
            </a:r>
            <a:r>
              <a:rPr lang="ja-JP" altLang="en-US" dirty="0">
                <a:latin typeface="Consolas" panose="020B0609020204030204" pitchFamily="49" charset="0"/>
              </a:rPr>
              <a:t>書き込むデータを変える</a:t>
            </a:r>
            <a:endParaRPr lang="en-US" altLang="ja-JP" dirty="0">
              <a:latin typeface="Consolas" panose="020B0609020204030204" pitchFamily="49" charset="0"/>
            </a:endParaRP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ja-JP" altLang="en-US" dirty="0">
                <a:latin typeface="Consolas" panose="020B0609020204030204" pitchFamily="49" charset="0"/>
              </a:rPr>
              <a:t>データ書き込み</a:t>
            </a:r>
            <a:endParaRPr lang="en-US" altLang="ja-JP" dirty="0">
              <a:latin typeface="Consolas" panose="020B0609020204030204" pitchFamily="49" charset="0"/>
            </a:endParaRP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ja-JP" altLang="en-US" dirty="0">
                <a:latin typeface="Consolas" panose="020B0609020204030204" pitchFamily="49" charset="0"/>
              </a:rPr>
              <a:t>データ書き込み</a:t>
            </a:r>
            <a:endParaRPr lang="en-US" altLang="ja-JP" dirty="0">
              <a:latin typeface="Consolas" panose="020B0609020204030204" pitchFamily="49" charset="0"/>
            </a:endParaRP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ja-JP" altLang="en-US" dirty="0">
                <a:latin typeface="Consolas" panose="020B0609020204030204" pitchFamily="49" charset="0"/>
              </a:rPr>
              <a:t>出力</a:t>
            </a:r>
            <a:endParaRPr lang="en-US" altLang="ja-JP" dirty="0">
              <a:latin typeface="Consolas" panose="020B0609020204030204" pitchFamily="49" charset="0"/>
            </a:endParaRP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ja-JP" altLang="en-US" dirty="0">
                <a:latin typeface="Consolas" panose="020B0609020204030204" pitchFamily="49" charset="0"/>
              </a:rPr>
              <a:t>入力</a:t>
            </a:r>
            <a:endParaRPr lang="en-US" altLang="ja-JP" dirty="0">
              <a:latin typeface="Consolas" panose="020B0609020204030204" pitchFamily="49" charset="0"/>
            </a:endParaRP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ja-JP" altLang="en-US" dirty="0"/>
              <a:t>ループ処理</a:t>
            </a:r>
            <a:r>
              <a:rPr lang="en-US" altLang="ja-JP" dirty="0"/>
              <a:t>(</a:t>
            </a:r>
            <a:r>
              <a:rPr lang="ja-JP" altLang="en-US" dirty="0"/>
              <a:t>または</a:t>
            </a:r>
            <a:r>
              <a:rPr lang="en-US" altLang="ja-JP" dirty="0"/>
              <a:t>if</a:t>
            </a:r>
            <a:r>
              <a:rPr lang="ja-JP" altLang="en-US" dirty="0"/>
              <a:t>文</a:t>
            </a:r>
            <a:r>
              <a:rPr lang="en-US" altLang="ja-JP" dirty="0"/>
              <a:t>)</a:t>
            </a:r>
            <a:endParaRPr lang="en-US" altLang="ja-JP" dirty="0">
              <a:latin typeface="Consolas" panose="020B0609020204030204" pitchFamily="49" charset="0"/>
            </a:endParaRP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ja-JP" altLang="en-US" dirty="0"/>
              <a:t>ループ処理</a:t>
            </a:r>
            <a:r>
              <a:rPr lang="en-US" altLang="ja-JP" dirty="0"/>
              <a:t>(</a:t>
            </a:r>
            <a:r>
              <a:rPr lang="ja-JP" altLang="en-US" dirty="0"/>
              <a:t>または</a:t>
            </a:r>
            <a:r>
              <a:rPr lang="en-US" altLang="ja-JP" dirty="0"/>
              <a:t>if</a:t>
            </a:r>
            <a:r>
              <a:rPr lang="ja-JP" altLang="en-US" dirty="0"/>
              <a:t>文</a:t>
            </a:r>
            <a:r>
              <a:rPr lang="en-US" altLang="ja-JP" dirty="0"/>
              <a:t>)</a:t>
            </a:r>
            <a:endParaRPr lang="en-US" altLang="ja-JP" dirty="0">
              <a:latin typeface="Consolas" panose="020B0609020204030204" pitchFamily="49" charset="0"/>
            </a:endParaRPr>
          </a:p>
        </p:txBody>
      </p:sp>
    </p:spTree>
    <p:extLst>
      <p:ext uri="{BB962C8B-B14F-4D97-AF65-F5344CB8AC3E}">
        <p14:creationId xmlns:p14="http://schemas.microsoft.com/office/powerpoint/2010/main" val="10055970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73ACEB-394C-4B9A-AE87-9E6FC37EFD8F}"/>
              </a:ext>
            </a:extLst>
          </p:cNvPr>
          <p:cNvSpPr>
            <a:spLocks noGrp="1"/>
          </p:cNvSpPr>
          <p:nvPr>
            <p:ph type="title"/>
          </p:nvPr>
        </p:nvSpPr>
        <p:spPr/>
        <p:txBody>
          <a:bodyPr/>
          <a:lstStyle/>
          <a:p>
            <a:r>
              <a:rPr kumimoji="1" lang="en-US" altLang="ja-JP" dirty="0"/>
              <a:t>Brainfuck</a:t>
            </a:r>
            <a:r>
              <a:rPr kumimoji="1" lang="ja-JP" altLang="en-US" dirty="0"/>
              <a:t>の実装</a:t>
            </a:r>
          </a:p>
        </p:txBody>
      </p:sp>
      <p:sp>
        <p:nvSpPr>
          <p:cNvPr id="3" name="コンテンツ プレースホルダー 2">
            <a:extLst>
              <a:ext uri="{FF2B5EF4-FFF2-40B4-BE49-F238E27FC236}">
                <a16:creationId xmlns:a16="http://schemas.microsoft.com/office/drawing/2014/main" id="{8865B553-2947-449B-B49C-472AFD148A91}"/>
              </a:ext>
            </a:extLst>
          </p:cNvPr>
          <p:cNvSpPr>
            <a:spLocks noGrp="1"/>
          </p:cNvSpPr>
          <p:nvPr>
            <p:ph idx="1"/>
          </p:nvPr>
        </p:nvSpPr>
        <p:spPr/>
        <p:txBody>
          <a:bodyPr/>
          <a:lstStyle/>
          <a:p>
            <a:r>
              <a:rPr kumimoji="1" lang="en-US" altLang="ja-JP" dirty="0"/>
              <a:t>Brainfuck</a:t>
            </a:r>
            <a:r>
              <a:rPr kumimoji="1" lang="ja-JP" altLang="en-US" dirty="0"/>
              <a:t>は命令が</a:t>
            </a:r>
            <a:r>
              <a:rPr kumimoji="1" lang="en-US" altLang="ja-JP" dirty="0"/>
              <a:t>8</a:t>
            </a:r>
            <a:r>
              <a:rPr kumimoji="1" lang="ja-JP" altLang="en-US" dirty="0"/>
              <a:t>つしかない上に単純な処理のみなので、簡単にインタプリタを実装できる</a:t>
            </a:r>
            <a:endParaRPr lang="en-US" altLang="ja-JP" dirty="0"/>
          </a:p>
          <a:p>
            <a:pPr>
              <a:buFont typeface="Wingdings" panose="05000000000000000000" pitchFamily="2" charset="2"/>
              <a:buChar char="Ø"/>
            </a:pPr>
            <a:r>
              <a:rPr kumimoji="1" lang="ja-JP" altLang="en-US" dirty="0"/>
              <a:t>命令を逐一実行するのでインタプリタ</a:t>
            </a:r>
            <a:endParaRPr kumimoji="1" lang="en-US" altLang="ja-JP" dirty="0"/>
          </a:p>
          <a:p>
            <a:pPr>
              <a:buFont typeface="Wingdings" panose="05000000000000000000" pitchFamily="2" charset="2"/>
              <a:buChar char="Ø"/>
            </a:pPr>
            <a:r>
              <a:rPr lang="ja-JP" altLang="en-US" dirty="0"/>
              <a:t>コンパイラは機械語やアセンブラに変換する仕組みを書かなくてはいけないため、その辺りの知識が無いと難しそう</a:t>
            </a:r>
            <a:endParaRPr lang="en-US" altLang="ja-JP" dirty="0"/>
          </a:p>
          <a:p>
            <a:pPr>
              <a:buFont typeface="Wingdings" panose="05000000000000000000" pitchFamily="2" charset="2"/>
              <a:buChar char="Ø"/>
            </a:pPr>
            <a:endParaRPr kumimoji="1" lang="en-US" altLang="ja-JP" dirty="0"/>
          </a:p>
          <a:p>
            <a:r>
              <a:rPr lang="en-US" altLang="ja-JP" dirty="0"/>
              <a:t>[</a:t>
            </a:r>
            <a:r>
              <a:rPr lang="ja-JP" altLang="en-US" dirty="0"/>
              <a:t>や</a:t>
            </a:r>
            <a:r>
              <a:rPr lang="en-US" altLang="ja-JP" dirty="0"/>
              <a:t>]</a:t>
            </a:r>
            <a:r>
              <a:rPr lang="ja-JP" altLang="en-US" dirty="0"/>
              <a:t>の処理が難しそう？</a:t>
            </a:r>
            <a:endParaRPr lang="en-US" altLang="ja-JP" dirty="0"/>
          </a:p>
          <a:p>
            <a:pPr>
              <a:buFont typeface="Wingdings" panose="05000000000000000000" pitchFamily="2" charset="2"/>
              <a:buChar char="Ø"/>
            </a:pPr>
            <a:r>
              <a:rPr lang="ja-JP" altLang="en-US" dirty="0"/>
              <a:t>括弧の対応関係をみてやればよいので</a:t>
            </a:r>
            <a:r>
              <a:rPr lang="ja-JP" altLang="en-US" b="1" dirty="0"/>
              <a:t>前回の演習問題と似たような処理</a:t>
            </a:r>
            <a:r>
              <a:rPr lang="ja-JP" altLang="en-US" dirty="0"/>
              <a:t>を書けばよい</a:t>
            </a:r>
            <a:endParaRPr kumimoji="1" lang="ja-JP" altLang="en-US" dirty="0"/>
          </a:p>
        </p:txBody>
      </p:sp>
    </p:spTree>
    <p:extLst>
      <p:ext uri="{BB962C8B-B14F-4D97-AF65-F5344CB8AC3E}">
        <p14:creationId xmlns:p14="http://schemas.microsoft.com/office/powerpoint/2010/main" val="31403509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0A4D39-C230-41CD-8EAB-FF1FA385B159}"/>
              </a:ext>
            </a:extLst>
          </p:cNvPr>
          <p:cNvSpPr>
            <a:spLocks noGrp="1"/>
          </p:cNvSpPr>
          <p:nvPr>
            <p:ph type="title"/>
          </p:nvPr>
        </p:nvSpPr>
        <p:spPr/>
        <p:txBody>
          <a:bodyPr/>
          <a:lstStyle/>
          <a:p>
            <a:r>
              <a:rPr kumimoji="1" lang="en-US" altLang="ja-JP" dirty="0"/>
              <a:t>Brainfuck</a:t>
            </a:r>
            <a:r>
              <a:rPr kumimoji="1" lang="ja-JP" altLang="en-US" dirty="0"/>
              <a:t>の実装</a:t>
            </a:r>
            <a:r>
              <a:rPr kumimoji="1" lang="en-US" altLang="ja-JP" dirty="0"/>
              <a:t>(</a:t>
            </a:r>
            <a:r>
              <a:rPr kumimoji="1" lang="ja-JP" altLang="en-US" dirty="0"/>
              <a:t>例</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2FDF6E4-75B4-4998-A793-5EECE52ED04B}"/>
              </a:ext>
            </a:extLst>
          </p:cNvPr>
          <p:cNvSpPr>
            <a:spLocks noGrp="1"/>
          </p:cNvSpPr>
          <p:nvPr>
            <p:ph idx="1"/>
          </p:nvPr>
        </p:nvSpPr>
        <p:spPr>
          <a:xfrm>
            <a:off x="838200" y="5220929"/>
            <a:ext cx="10617524" cy="1076632"/>
          </a:xfrm>
        </p:spPr>
        <p:txBody>
          <a:bodyPr/>
          <a:lstStyle/>
          <a:p>
            <a:pPr marL="0" indent="0">
              <a:buNone/>
            </a:pPr>
            <a:r>
              <a:rPr kumimoji="1" lang="ja-JP" altLang="en-US" dirty="0"/>
              <a:t>入力</a:t>
            </a:r>
            <a:r>
              <a:rPr kumimoji="1" lang="en-US" altLang="ja-JP" dirty="0"/>
              <a:t>: </a:t>
            </a:r>
            <a:r>
              <a:rPr kumimoji="1" lang="ja-JP" altLang="en-US" dirty="0"/>
              <a:t>文字列</a:t>
            </a:r>
            <a:r>
              <a:rPr kumimoji="1" lang="en-US" altLang="ja-JP" dirty="0"/>
              <a:t>S(1</a:t>
            </a:r>
            <a:r>
              <a:rPr kumimoji="1" lang="ja-JP" altLang="en-US" dirty="0"/>
              <a:t>≦</a:t>
            </a:r>
            <a:r>
              <a:rPr kumimoji="1" lang="en-US" altLang="ja-JP" dirty="0"/>
              <a:t>|S|</a:t>
            </a:r>
            <a:r>
              <a:rPr kumimoji="1" lang="ja-JP" altLang="en-US" dirty="0"/>
              <a:t>≦</a:t>
            </a:r>
            <a:r>
              <a:rPr kumimoji="1" lang="en-US" altLang="ja-JP" dirty="0"/>
              <a:t>1000)</a:t>
            </a:r>
          </a:p>
          <a:p>
            <a:pPr marL="0" indent="0">
              <a:buNone/>
            </a:pPr>
            <a:r>
              <a:rPr kumimoji="1" lang="ja-JP" altLang="en-US" dirty="0"/>
              <a:t>処理</a:t>
            </a:r>
            <a:r>
              <a:rPr kumimoji="1" lang="en-US" altLang="ja-JP" dirty="0"/>
              <a:t>: Brainfuck</a:t>
            </a:r>
            <a:r>
              <a:rPr kumimoji="1" lang="ja-JP" altLang="en-US" dirty="0"/>
              <a:t>の言語仕様通りの処理</a:t>
            </a:r>
            <a:endParaRPr kumimoji="1" lang="en-US" altLang="ja-JP" dirty="0"/>
          </a:p>
          <a:p>
            <a:pPr marL="0" indent="0">
              <a:buNone/>
            </a:pPr>
            <a:endParaRPr kumimoji="1" lang="ja-JP" altLang="en-US" dirty="0"/>
          </a:p>
        </p:txBody>
      </p:sp>
      <p:graphicFrame>
        <p:nvGraphicFramePr>
          <p:cNvPr id="5" name="表 4">
            <a:extLst>
              <a:ext uri="{FF2B5EF4-FFF2-40B4-BE49-F238E27FC236}">
                <a16:creationId xmlns:a16="http://schemas.microsoft.com/office/drawing/2014/main" id="{B5E6618B-AE5E-4DB5-8959-3C06D7D4F171}"/>
              </a:ext>
            </a:extLst>
          </p:cNvPr>
          <p:cNvGraphicFramePr>
            <a:graphicFrameLocks noGrp="1"/>
          </p:cNvGraphicFramePr>
          <p:nvPr>
            <p:extLst/>
          </p:nvPr>
        </p:nvGraphicFramePr>
        <p:xfrm>
          <a:off x="838200" y="1512842"/>
          <a:ext cx="10515600" cy="338328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3005696542"/>
                    </a:ext>
                  </a:extLst>
                </a:gridCol>
              </a:tblGrid>
              <a:tr h="0">
                <a:tc>
                  <a:txBody>
                    <a:bodyPr/>
                    <a:lstStyle/>
                    <a:p>
                      <a:r>
                        <a:rPr kumimoji="1" lang="en-US" altLang="ja-JP" sz="2400" b="0" dirty="0">
                          <a:latin typeface="ＭＳ ゴシック" panose="020B0609070205080204" pitchFamily="49" charset="-128"/>
                          <a:ea typeface="ＭＳ ゴシック" panose="020B0609070205080204" pitchFamily="49" charset="-128"/>
                        </a:rPr>
                        <a:t>+++++++++[&gt;+++++++++&lt;-]&gt;----.&lt;++++[&gt;+++++&lt;-]&gt;.&lt;++++[&gt;+++++&lt;-]&gt;+++.&lt;+++++[&gt;---&lt;-]&gt;.++++.&lt;++[&gt;+++++&lt;-]&gt;--.&lt;+++++[&gt;--&lt;-]&gt;++.(</a:t>
                      </a:r>
                      <a:r>
                        <a:rPr kumimoji="1" lang="ja-JP" altLang="en-US" sz="2400" b="0" dirty="0">
                          <a:latin typeface="ＭＳ ゴシック" panose="020B0609070205080204" pitchFamily="49" charset="-128"/>
                          <a:ea typeface="ＭＳ ゴシック" panose="020B0609070205080204" pitchFamily="49" charset="-128"/>
                        </a:rPr>
                        <a:t>入力</a:t>
                      </a:r>
                      <a:r>
                        <a:rPr kumimoji="1" lang="en-US" altLang="ja-JP" sz="2400" b="0" dirty="0">
                          <a:latin typeface="ＭＳ ゴシック" panose="020B0609070205080204" pitchFamily="49" charset="-128"/>
                          <a:ea typeface="ＭＳ ゴシック" panose="020B0609070205080204" pitchFamily="49" charset="-128"/>
                        </a:rPr>
                        <a:t>)</a:t>
                      </a:r>
                    </a:p>
                    <a:p>
                      <a:r>
                        <a:rPr kumimoji="1" lang="en-US" altLang="ja-JP" sz="2400" b="0" dirty="0">
                          <a:latin typeface="ＭＳ ゴシック" panose="020B0609070205080204" pitchFamily="49" charset="-128"/>
                          <a:ea typeface="ＭＳ ゴシック" panose="020B0609070205080204" pitchFamily="49" charset="-128"/>
                        </a:rPr>
                        <a:t>Maximum</a:t>
                      </a:r>
                    </a:p>
                    <a:p>
                      <a:r>
                        <a:rPr kumimoji="1" lang="en-US" altLang="ja-JP" sz="2400" b="0" dirty="0">
                          <a:latin typeface="ＭＳ ゴシック" panose="020B0609070205080204" pitchFamily="49" charset="-128"/>
                          <a:ea typeface="ＭＳ ゴシック" panose="020B0609070205080204" pitchFamily="49" charset="-128"/>
                        </a:rPr>
                        <a:t>&gt;++++++[&gt;++++++++&lt;-]&gt;++.--.+.+++++++. (</a:t>
                      </a:r>
                      <a:r>
                        <a:rPr kumimoji="1" lang="ja-JP" altLang="en-US" sz="2400" b="0" dirty="0">
                          <a:latin typeface="ＭＳ ゴシック" panose="020B0609070205080204" pitchFamily="49" charset="-128"/>
                          <a:ea typeface="ＭＳ ゴシック" panose="020B0609070205080204" pitchFamily="49" charset="-128"/>
                        </a:rPr>
                        <a:t>入力</a:t>
                      </a:r>
                      <a:r>
                        <a:rPr kumimoji="1" lang="en-US" altLang="ja-JP" sz="2400" b="0" dirty="0">
                          <a:latin typeface="ＭＳ ゴシック" panose="020B0609070205080204" pitchFamily="49" charset="-128"/>
                          <a:ea typeface="ＭＳ ゴシック" panose="020B0609070205080204" pitchFamily="49" charset="-128"/>
                        </a:rPr>
                        <a:t>)</a:t>
                      </a:r>
                    </a:p>
                    <a:p>
                      <a:r>
                        <a:rPr kumimoji="1" lang="en-US" altLang="ja-JP" sz="2400" b="0" dirty="0">
                          <a:latin typeface="ＭＳ ゴシック" panose="020B0609070205080204" pitchFamily="49" charset="-128"/>
                          <a:ea typeface="ＭＳ ゴシック" panose="020B0609070205080204" pitchFamily="49" charset="-128"/>
                        </a:rPr>
                        <a:t>2018</a:t>
                      </a:r>
                    </a:p>
                    <a:p>
                      <a:r>
                        <a:rPr kumimoji="1" lang="en-US" altLang="ja-JP" sz="2400" b="0" dirty="0">
                          <a:latin typeface="ＭＳ ゴシック" panose="020B0609070205080204" pitchFamily="49" charset="-128"/>
                          <a:ea typeface="ＭＳ ゴシック" panose="020B0609070205080204" pitchFamily="49" charset="-128"/>
                        </a:rPr>
                        <a:t>&gt;++++++++[&gt;++++++++++&lt;-]&gt;.&lt;&lt;&lt;&lt;&lt;++[&gt;-----&lt;-]&gt;--.&lt;+++[&gt;+++++&lt;-]&gt;++.++.&gt;&gt;-------.-. (</a:t>
                      </a:r>
                      <a:r>
                        <a:rPr kumimoji="1" lang="ja-JP" altLang="en-US" sz="2400" b="0" dirty="0">
                          <a:latin typeface="ＭＳ ゴシック" panose="020B0609070205080204" pitchFamily="49" charset="-128"/>
                          <a:ea typeface="ＭＳ ゴシック" panose="020B0609070205080204" pitchFamily="49" charset="-128"/>
                        </a:rPr>
                        <a:t>入力</a:t>
                      </a:r>
                      <a:r>
                        <a:rPr kumimoji="1" lang="en-US" altLang="ja-JP" sz="2400" b="0" dirty="0">
                          <a:latin typeface="ＭＳ ゴシック" panose="020B0609070205080204" pitchFamily="49" charset="-128"/>
                          <a:ea typeface="ＭＳ ゴシック" panose="020B0609070205080204" pitchFamily="49" charset="-128"/>
                        </a:rPr>
                        <a:t>)</a:t>
                      </a:r>
                    </a:p>
                    <a:p>
                      <a:r>
                        <a:rPr kumimoji="1" lang="en-US" altLang="ja-JP" sz="2400" b="0" dirty="0">
                          <a:latin typeface="ＭＳ ゴシック" panose="020B0609070205080204" pitchFamily="49" charset="-128"/>
                          <a:ea typeface="ＭＳ ゴシック" panose="020B0609070205080204" pitchFamily="49" charset="-128"/>
                        </a:rPr>
                        <a:t>Part10</a:t>
                      </a:r>
                    </a:p>
                    <a:p>
                      <a:r>
                        <a:rPr kumimoji="1" lang="en-US" altLang="ja-JP" sz="2400" b="0" dirty="0">
                          <a:latin typeface="ＭＳ ゴシック" panose="020B0609070205080204" pitchFamily="49" charset="-128"/>
                          <a:ea typeface="ＭＳ ゴシック" panose="020B0609070205080204" pitchFamily="49" charset="-128"/>
                        </a:rPr>
                        <a:t>q (</a:t>
                      </a:r>
                      <a:r>
                        <a:rPr kumimoji="1" lang="ja-JP" altLang="en-US" sz="2400" b="0" dirty="0">
                          <a:latin typeface="ＭＳ ゴシック" panose="020B0609070205080204" pitchFamily="49" charset="-128"/>
                          <a:ea typeface="ＭＳ ゴシック" panose="020B0609070205080204" pitchFamily="49" charset="-128"/>
                        </a:rPr>
                        <a:t>入力</a:t>
                      </a:r>
                      <a:r>
                        <a:rPr kumimoji="1" lang="en-US" altLang="ja-JP" sz="2400" b="0" dirty="0">
                          <a:latin typeface="ＭＳ ゴシック" panose="020B0609070205080204" pitchFamily="49" charset="-128"/>
                          <a:ea typeface="ＭＳ ゴシック" panose="020B0609070205080204" pitchFamily="49" charset="-128"/>
                        </a:rPr>
                        <a:t>)</a:t>
                      </a:r>
                      <a:endParaRPr kumimoji="1" lang="ja-JP" altLang="en-US" sz="2400" b="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549800693"/>
                  </a:ext>
                </a:extLst>
              </a:tr>
            </a:tbl>
          </a:graphicData>
        </a:graphic>
      </p:graphicFrame>
    </p:spTree>
    <p:extLst>
      <p:ext uri="{BB962C8B-B14F-4D97-AF65-F5344CB8AC3E}">
        <p14:creationId xmlns:p14="http://schemas.microsoft.com/office/powerpoint/2010/main" val="27785592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5225A-705B-4E79-9298-B16B12116559}"/>
              </a:ext>
            </a:extLst>
          </p:cNvPr>
          <p:cNvSpPr>
            <a:spLocks noGrp="1"/>
          </p:cNvSpPr>
          <p:nvPr>
            <p:ph type="title"/>
          </p:nvPr>
        </p:nvSpPr>
        <p:spPr/>
        <p:txBody>
          <a:bodyPr/>
          <a:lstStyle/>
          <a:p>
            <a:r>
              <a:rPr kumimoji="1" lang="en-US" altLang="ja-JP" dirty="0"/>
              <a:t>Brainfuck</a:t>
            </a:r>
            <a:r>
              <a:rPr kumimoji="1" lang="ja-JP" altLang="en-US" dirty="0"/>
              <a:t>の実装</a:t>
            </a:r>
            <a:r>
              <a:rPr lang="en-US" altLang="ja-JP" dirty="0"/>
              <a:t>(</a:t>
            </a:r>
            <a:r>
              <a:rPr lang="ja-JP" altLang="en-US" dirty="0"/>
              <a:t>例</a:t>
            </a:r>
            <a:r>
              <a:rPr lang="en-US" altLang="ja-JP" dirty="0"/>
              <a:t>)</a:t>
            </a:r>
            <a:endParaRPr kumimoji="1" lang="ja-JP" altLang="en-US" dirty="0"/>
          </a:p>
        </p:txBody>
      </p:sp>
      <p:sp>
        <p:nvSpPr>
          <p:cNvPr id="9" name="正方形/長方形 8">
            <a:extLst>
              <a:ext uri="{FF2B5EF4-FFF2-40B4-BE49-F238E27FC236}">
                <a16:creationId xmlns:a16="http://schemas.microsoft.com/office/drawing/2014/main" id="{B9274BF4-146F-4581-AA39-542F069909C0}"/>
              </a:ext>
            </a:extLst>
          </p:cNvPr>
          <p:cNvSpPr/>
          <p:nvPr/>
        </p:nvSpPr>
        <p:spPr>
          <a:xfrm>
            <a:off x="1013951" y="1976758"/>
            <a:ext cx="10164097" cy="3108543"/>
          </a:xfrm>
          <a:prstGeom prst="rect">
            <a:avLst/>
          </a:prstGeom>
        </p:spPr>
        <p:txBody>
          <a:bodyPr wrap="square">
            <a:spAutoFit/>
          </a:bodyPr>
          <a:lstStyle/>
          <a:p>
            <a:r>
              <a:rPr lang="ja-JP" altLang="en-US" sz="2800" dirty="0">
                <a:latin typeface="+mn-ea"/>
              </a:rPr>
              <a:t>用意するもの</a:t>
            </a:r>
            <a:r>
              <a:rPr lang="en-US" altLang="ja-JP" sz="2800" dirty="0">
                <a:latin typeface="+mn-ea"/>
              </a:rPr>
              <a:t>: </a:t>
            </a:r>
          </a:p>
          <a:p>
            <a:endParaRPr lang="en-US" altLang="ja-JP" sz="2800" dirty="0">
              <a:latin typeface="+mn-ea"/>
            </a:endParaRPr>
          </a:p>
          <a:p>
            <a:r>
              <a:rPr lang="ja-JP" altLang="en-US" sz="2800" dirty="0">
                <a:latin typeface="+mn-ea"/>
              </a:rPr>
              <a:t>文字列</a:t>
            </a:r>
            <a:r>
              <a:rPr lang="en-US" altLang="ja-JP" sz="2800" dirty="0">
                <a:solidFill>
                  <a:srgbClr val="0000FF"/>
                </a:solidFill>
                <a:latin typeface="Consolas" panose="020B0609020204030204" pitchFamily="49" charset="0"/>
              </a:rPr>
              <a:t>char</a:t>
            </a:r>
            <a:r>
              <a:rPr lang="en-US" altLang="ja-JP" sz="2800" dirty="0">
                <a:latin typeface="Consolas" panose="020B0609020204030204" pitchFamily="49" charset="0"/>
              </a:rPr>
              <a:t> S[</a:t>
            </a:r>
            <a:r>
              <a:rPr lang="en-US" altLang="ja-JP" sz="2800" dirty="0">
                <a:solidFill>
                  <a:srgbClr val="008000"/>
                </a:solidFill>
                <a:latin typeface="Consolas" panose="020B0609020204030204" pitchFamily="49" charset="0"/>
              </a:rPr>
              <a:t>1000</a:t>
            </a:r>
            <a:r>
              <a:rPr lang="en-US" altLang="ja-JP" sz="2800" dirty="0">
                <a:latin typeface="Consolas" panose="020B0609020204030204" pitchFamily="49" charset="0"/>
              </a:rPr>
              <a:t>]</a:t>
            </a:r>
          </a:p>
          <a:p>
            <a:r>
              <a:rPr lang="ja-JP" altLang="en-US" sz="2800" dirty="0">
                <a:latin typeface="+mn-ea"/>
              </a:rPr>
              <a:t>文字列</a:t>
            </a:r>
            <a:r>
              <a:rPr lang="en-US" altLang="ja-JP" sz="2800" dirty="0">
                <a:latin typeface="+mn-ea"/>
              </a:rPr>
              <a:t>S</a:t>
            </a:r>
            <a:r>
              <a:rPr lang="ja-JP" altLang="en-US" sz="2800" dirty="0">
                <a:latin typeface="+mn-ea"/>
              </a:rPr>
              <a:t>の添え字を持つ変数 </a:t>
            </a:r>
            <a:r>
              <a:rPr lang="en-US" altLang="ja-JP" sz="2800" dirty="0">
                <a:solidFill>
                  <a:srgbClr val="0000FF"/>
                </a:solidFill>
                <a:latin typeface="Consolas" panose="020B0609020204030204" pitchFamily="49" charset="0"/>
              </a:rPr>
              <a:t>int</a:t>
            </a:r>
            <a:r>
              <a:rPr lang="en-US" altLang="ja-JP" sz="2800" dirty="0">
                <a:latin typeface="Consolas" panose="020B0609020204030204" pitchFamily="49" charset="0"/>
              </a:rPr>
              <a:t> </a:t>
            </a:r>
            <a:r>
              <a:rPr lang="en-US" altLang="ja-JP" sz="2800" dirty="0" err="1">
                <a:latin typeface="Consolas" panose="020B0609020204030204" pitchFamily="49" charset="0"/>
              </a:rPr>
              <a:t>ip</a:t>
            </a:r>
            <a:endParaRPr lang="en-US" altLang="ja-JP" sz="2800" dirty="0">
              <a:latin typeface="Consolas" panose="020B0609020204030204" pitchFamily="49" charset="0"/>
            </a:endParaRPr>
          </a:p>
          <a:p>
            <a:r>
              <a:rPr lang="ja-JP" altLang="en-US" sz="2800" dirty="0">
                <a:latin typeface="+mn-ea"/>
              </a:rPr>
              <a:t>メモリ的な役割を果たす配列 </a:t>
            </a:r>
            <a:r>
              <a:rPr lang="en-US" altLang="ja-JP" sz="2800" dirty="0">
                <a:solidFill>
                  <a:srgbClr val="0000FF"/>
                </a:solidFill>
                <a:latin typeface="Consolas" panose="020B0609020204030204" pitchFamily="49" charset="0"/>
              </a:rPr>
              <a:t>int</a:t>
            </a:r>
            <a:r>
              <a:rPr lang="en-US" altLang="ja-JP" sz="2800" dirty="0">
                <a:latin typeface="Consolas" panose="020B0609020204030204" pitchFamily="49" charset="0"/>
              </a:rPr>
              <a:t> data[</a:t>
            </a:r>
            <a:r>
              <a:rPr lang="en-US" altLang="ja-JP" sz="2800" dirty="0">
                <a:solidFill>
                  <a:srgbClr val="008000"/>
                </a:solidFill>
                <a:latin typeface="Consolas" panose="020B0609020204030204" pitchFamily="49" charset="0"/>
              </a:rPr>
              <a:t>30000</a:t>
            </a:r>
            <a:r>
              <a:rPr lang="en-US" altLang="ja-JP" sz="2800" dirty="0">
                <a:latin typeface="Consolas" panose="020B0609020204030204" pitchFamily="49" charset="0"/>
              </a:rPr>
              <a:t>]={ </a:t>
            </a:r>
            <a:r>
              <a:rPr lang="en-US" altLang="ja-JP" sz="2800" dirty="0">
                <a:solidFill>
                  <a:srgbClr val="008000"/>
                </a:solidFill>
                <a:latin typeface="Consolas" panose="020B0609020204030204" pitchFamily="49" charset="0"/>
              </a:rPr>
              <a:t>0</a:t>
            </a:r>
            <a:r>
              <a:rPr lang="en-US" altLang="ja-JP" sz="2800" dirty="0">
                <a:latin typeface="Consolas" panose="020B0609020204030204" pitchFamily="49" charset="0"/>
              </a:rPr>
              <a:t> }</a:t>
            </a:r>
          </a:p>
          <a:p>
            <a:r>
              <a:rPr lang="ja-JP" altLang="en-US" sz="2800" dirty="0">
                <a:latin typeface="+mn-ea"/>
              </a:rPr>
              <a:t>上の配列の添え字を持つ変数 </a:t>
            </a:r>
            <a:r>
              <a:rPr lang="en-US" altLang="ja-JP" sz="2800" dirty="0">
                <a:solidFill>
                  <a:srgbClr val="0000FF"/>
                </a:solidFill>
                <a:latin typeface="Consolas" panose="020B0609020204030204" pitchFamily="49" charset="0"/>
              </a:rPr>
              <a:t>int </a:t>
            </a:r>
            <a:r>
              <a:rPr lang="en-US" altLang="ja-JP" sz="2800" dirty="0" err="1">
                <a:latin typeface="Consolas" panose="020B0609020204030204" pitchFamily="49" charset="0"/>
              </a:rPr>
              <a:t>dp</a:t>
            </a:r>
            <a:endParaRPr lang="en-US" altLang="ja-JP" sz="2800" dirty="0">
              <a:latin typeface="Consolas" panose="020B0609020204030204" pitchFamily="49" charset="0"/>
            </a:endParaRPr>
          </a:p>
          <a:p>
            <a:r>
              <a:rPr lang="ja-JP" altLang="en-US" sz="2800" dirty="0">
                <a:latin typeface="+mn-ea"/>
              </a:rPr>
              <a:t>入出力処理</a:t>
            </a:r>
            <a:r>
              <a:rPr lang="en-US" altLang="ja-JP" sz="2800" dirty="0">
                <a:latin typeface="+mn-ea"/>
              </a:rPr>
              <a:t>(</a:t>
            </a:r>
            <a:r>
              <a:rPr lang="en-US" altLang="ja-JP" sz="2800" dirty="0" err="1">
                <a:latin typeface="+mn-ea"/>
              </a:rPr>
              <a:t>printf</a:t>
            </a:r>
            <a:r>
              <a:rPr lang="ja-JP" altLang="en-US" sz="2800" dirty="0" err="1">
                <a:latin typeface="+mn-ea"/>
              </a:rPr>
              <a:t>、</a:t>
            </a:r>
            <a:r>
              <a:rPr lang="en-US" altLang="ja-JP" sz="2800" dirty="0" err="1">
                <a:latin typeface="+mn-ea"/>
              </a:rPr>
              <a:t>scanf</a:t>
            </a:r>
            <a:r>
              <a:rPr lang="en-US" altLang="ja-JP" sz="2800" dirty="0">
                <a:latin typeface="+mn-ea"/>
              </a:rPr>
              <a:t>)</a:t>
            </a:r>
            <a:endParaRPr lang="ja-JP" altLang="en-US" sz="2800" dirty="0">
              <a:latin typeface="+mn-ea"/>
            </a:endParaRPr>
          </a:p>
        </p:txBody>
      </p:sp>
    </p:spTree>
    <p:extLst>
      <p:ext uri="{BB962C8B-B14F-4D97-AF65-F5344CB8AC3E}">
        <p14:creationId xmlns:p14="http://schemas.microsoft.com/office/powerpoint/2010/main" val="37369003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BF9DBA-E980-42E4-A31C-63283EC8FA53}"/>
              </a:ext>
            </a:extLst>
          </p:cNvPr>
          <p:cNvSpPr>
            <a:spLocks noGrp="1"/>
          </p:cNvSpPr>
          <p:nvPr>
            <p:ph type="title"/>
          </p:nvPr>
        </p:nvSpPr>
        <p:spPr/>
        <p:txBody>
          <a:bodyPr/>
          <a:lstStyle/>
          <a:p>
            <a:r>
              <a:rPr kumimoji="1" lang="en-US" altLang="ja-JP" dirty="0"/>
              <a:t>Brainfuck</a:t>
            </a:r>
            <a:r>
              <a:rPr kumimoji="1" lang="ja-JP" altLang="en-US" dirty="0"/>
              <a:t>の実装</a:t>
            </a:r>
            <a:r>
              <a:rPr lang="en-US" altLang="ja-JP" dirty="0"/>
              <a:t>(</a:t>
            </a:r>
            <a:r>
              <a:rPr lang="ja-JP" altLang="en-US" dirty="0"/>
              <a:t>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1009EF91-E513-4820-B4E7-36D94FE648B5}"/>
              </a:ext>
            </a:extLst>
          </p:cNvPr>
          <p:cNvSpPr>
            <a:spLocks noGrp="1"/>
          </p:cNvSpPr>
          <p:nvPr>
            <p:ph idx="1"/>
          </p:nvPr>
        </p:nvSpPr>
        <p:spPr/>
        <p:txBody>
          <a:bodyPr>
            <a:normAutofit lnSpcReduction="10000"/>
          </a:bodyPr>
          <a:lstStyle/>
          <a:p>
            <a:pPr marL="0" indent="0">
              <a:buNone/>
            </a:pPr>
            <a:r>
              <a:rPr lang="ja-JP" altLang="en-US" dirty="0"/>
              <a:t>命令</a:t>
            </a:r>
            <a:r>
              <a:rPr lang="en-US" altLang="ja-JP" dirty="0"/>
              <a:t>: [</a:t>
            </a:r>
            <a:r>
              <a:rPr lang="ja-JP" altLang="en-US" dirty="0"/>
              <a:t>や</a:t>
            </a:r>
            <a:r>
              <a:rPr lang="en-US" altLang="ja-JP" dirty="0"/>
              <a:t>]</a:t>
            </a:r>
            <a:r>
              <a:rPr lang="ja-JP" altLang="en-US" dirty="0"/>
              <a:t>が来ない限りは、</a:t>
            </a:r>
            <a:r>
              <a:rPr lang="en-US" altLang="ja-JP" dirty="0"/>
              <a:t>S</a:t>
            </a:r>
            <a:r>
              <a:rPr lang="ja-JP" altLang="en-US" dirty="0"/>
              <a:t>を左から走査していく</a:t>
            </a:r>
            <a:r>
              <a:rPr lang="en-US" altLang="ja-JP" dirty="0"/>
              <a:t>(</a:t>
            </a:r>
            <a:r>
              <a:rPr lang="en-US" altLang="ja-JP" dirty="0" err="1"/>
              <a:t>ip</a:t>
            </a:r>
            <a:r>
              <a:rPr lang="ja-JP" altLang="en-US" dirty="0"/>
              <a:t>を用いて</a:t>
            </a:r>
            <a:r>
              <a:rPr lang="en-US" altLang="ja-JP" dirty="0"/>
              <a:t>)</a:t>
            </a:r>
          </a:p>
          <a:p>
            <a:pPr marL="514350" indent="-514350">
              <a:buFont typeface="+mj-lt"/>
              <a:buAutoNum type="arabicPeriod"/>
            </a:pPr>
            <a:r>
              <a:rPr kumimoji="1" lang="en-US" altLang="ja-JP" dirty="0">
                <a:latin typeface="ＭＳ ゴシック" panose="020B0609070205080204" pitchFamily="49" charset="-128"/>
                <a:ea typeface="ＭＳ ゴシック" panose="020B0609070205080204" pitchFamily="49" charset="-128"/>
              </a:rPr>
              <a:t>&gt; </a:t>
            </a:r>
            <a:r>
              <a:rPr kumimoji="1" lang="en-US" altLang="ja-JP" dirty="0"/>
              <a:t>: </a:t>
            </a:r>
            <a:r>
              <a:rPr kumimoji="1" lang="en-US" altLang="ja-JP" dirty="0" err="1">
                <a:latin typeface="Consolas" panose="020B0609020204030204" pitchFamily="49" charset="0"/>
              </a:rPr>
              <a:t>dp</a:t>
            </a:r>
            <a:r>
              <a:rPr kumimoji="1"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&lt; </a:t>
            </a:r>
            <a:r>
              <a:rPr lang="en-US" altLang="ja-JP" dirty="0"/>
              <a:t>: </a:t>
            </a:r>
            <a:r>
              <a:rPr lang="en-US" altLang="ja-JP" dirty="0" err="1">
                <a:latin typeface="Consolas" panose="020B0609020204030204" pitchFamily="49" charset="0"/>
              </a:rPr>
              <a:t>dp</a:t>
            </a:r>
            <a:r>
              <a:rPr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en-US" altLang="ja-JP" dirty="0">
                <a:latin typeface="Consolas" panose="020B0609020204030204" pitchFamily="49" charset="0"/>
              </a:rPr>
              <a:t>data[</a:t>
            </a:r>
            <a:r>
              <a:rPr lang="en-US" altLang="ja-JP" dirty="0" err="1">
                <a:latin typeface="Consolas" panose="020B0609020204030204" pitchFamily="49" charset="0"/>
              </a:rPr>
              <a:t>dp</a:t>
            </a:r>
            <a:r>
              <a:rPr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en-US" altLang="ja-JP" dirty="0">
                <a:latin typeface="Consolas" panose="020B0609020204030204" pitchFamily="49" charset="0"/>
              </a:rPr>
              <a:t>data[</a:t>
            </a:r>
            <a:r>
              <a:rPr lang="en-US" altLang="ja-JP" dirty="0" err="1">
                <a:latin typeface="Consolas" panose="020B0609020204030204" pitchFamily="49" charset="0"/>
              </a:rPr>
              <a:t>dp</a:t>
            </a:r>
            <a:r>
              <a:rPr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en-US" altLang="ja-JP" dirty="0" err="1">
                <a:latin typeface="Consolas" panose="020B0609020204030204" pitchFamily="49" charset="0"/>
              </a:rPr>
              <a:t>printf</a:t>
            </a:r>
            <a:r>
              <a:rPr lang="en-US" altLang="ja-JP" dirty="0">
                <a:latin typeface="Consolas" panose="020B0609020204030204" pitchFamily="49" charset="0"/>
              </a:rPr>
              <a:t>(</a:t>
            </a:r>
            <a:r>
              <a:rPr lang="en-US" altLang="ja-JP" dirty="0">
                <a:solidFill>
                  <a:srgbClr val="A31515"/>
                </a:solidFill>
                <a:latin typeface="Consolas" panose="020B0609020204030204" pitchFamily="49" charset="0"/>
              </a:rPr>
              <a:t>"%c"</a:t>
            </a:r>
            <a:r>
              <a:rPr lang="en-US" altLang="ja-JP" dirty="0">
                <a:latin typeface="Consolas" panose="020B0609020204030204" pitchFamily="49" charset="0"/>
              </a:rPr>
              <a:t>, data[</a:t>
            </a:r>
            <a:r>
              <a:rPr lang="en-US" altLang="ja-JP" dirty="0" err="1">
                <a:latin typeface="Consolas" panose="020B0609020204030204" pitchFamily="49" charset="0"/>
              </a:rPr>
              <a:t>dp</a:t>
            </a:r>
            <a:r>
              <a:rPr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en-US" altLang="ja-JP" dirty="0" err="1">
                <a:latin typeface="Consolas" panose="020B0609020204030204" pitchFamily="49" charset="0"/>
              </a:rPr>
              <a:t>scanf</a:t>
            </a:r>
            <a:r>
              <a:rPr lang="en-US" altLang="ja-JP" dirty="0">
                <a:latin typeface="Consolas" panose="020B0609020204030204" pitchFamily="49" charset="0"/>
              </a:rPr>
              <a:t>(</a:t>
            </a:r>
            <a:r>
              <a:rPr lang="en-US" altLang="ja-JP" dirty="0">
                <a:solidFill>
                  <a:srgbClr val="A31515"/>
                </a:solidFill>
                <a:latin typeface="Consolas" panose="020B0609020204030204" pitchFamily="49" charset="0"/>
              </a:rPr>
              <a:t>"%c"</a:t>
            </a:r>
            <a:r>
              <a:rPr lang="en-US" altLang="ja-JP" dirty="0">
                <a:latin typeface="Consolas" panose="020B0609020204030204" pitchFamily="49" charset="0"/>
              </a:rPr>
              <a:t>, &amp;data[</a:t>
            </a:r>
            <a:r>
              <a:rPr lang="en-US" altLang="ja-JP" dirty="0" err="1">
                <a:latin typeface="Consolas" panose="020B0609020204030204" pitchFamily="49" charset="0"/>
              </a:rPr>
              <a:t>dp</a:t>
            </a:r>
            <a:r>
              <a:rPr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en-US" altLang="ja-JP" dirty="0">
                <a:solidFill>
                  <a:srgbClr val="0000FF"/>
                </a:solidFill>
                <a:latin typeface="Consolas" panose="020B0609020204030204" pitchFamily="49" charset="0"/>
              </a:rPr>
              <a:t>if</a:t>
            </a:r>
            <a:r>
              <a:rPr lang="en-US" altLang="ja-JP" dirty="0">
                <a:latin typeface="Consolas" panose="020B0609020204030204" pitchFamily="49" charset="0"/>
              </a:rPr>
              <a:t>(data[</a:t>
            </a:r>
            <a:r>
              <a:rPr lang="en-US" altLang="ja-JP" dirty="0" err="1">
                <a:latin typeface="Consolas" panose="020B0609020204030204" pitchFamily="49" charset="0"/>
              </a:rPr>
              <a:t>dp</a:t>
            </a:r>
            <a:r>
              <a:rPr lang="en-US" altLang="ja-JP" dirty="0">
                <a:latin typeface="Consolas" panose="020B0609020204030204" pitchFamily="49" charset="0"/>
              </a:rPr>
              <a:t>] == </a:t>
            </a:r>
            <a:r>
              <a:rPr lang="en-US" altLang="ja-JP" dirty="0">
                <a:solidFill>
                  <a:srgbClr val="008000"/>
                </a:solidFill>
                <a:latin typeface="Consolas" panose="020B0609020204030204" pitchFamily="49" charset="0"/>
              </a:rPr>
              <a:t>0</a:t>
            </a:r>
            <a:r>
              <a:rPr lang="en-US" altLang="ja-JP" dirty="0">
                <a:latin typeface="Consolas" panose="020B0609020204030204" pitchFamily="49" charset="0"/>
              </a:rPr>
              <a:t>) { </a:t>
            </a:r>
            <a:r>
              <a:rPr lang="ja-JP" altLang="en-US" dirty="0">
                <a:latin typeface="Consolas" panose="020B0609020204030204" pitchFamily="49" charset="0"/>
              </a:rPr>
              <a:t>対応する</a:t>
            </a:r>
            <a:r>
              <a:rPr lang="en-US" altLang="ja-JP" dirty="0">
                <a:latin typeface="ＭＳ ゴシック" panose="020B0609070205080204" pitchFamily="49" charset="-128"/>
                <a:ea typeface="ＭＳ ゴシック" panose="020B0609070205080204" pitchFamily="49" charset="-128"/>
              </a:rPr>
              <a:t>]</a:t>
            </a:r>
            <a:r>
              <a:rPr lang="ja-JP" altLang="en-US" dirty="0">
                <a:latin typeface="Consolas" panose="020B0609020204030204" pitchFamily="49" charset="0"/>
              </a:rPr>
              <a:t>の直後に</a:t>
            </a:r>
            <a:r>
              <a:rPr lang="en-US" altLang="ja-JP" dirty="0" err="1">
                <a:latin typeface="Consolas" panose="020B0609020204030204" pitchFamily="49" charset="0"/>
              </a:rPr>
              <a:t>ip</a:t>
            </a:r>
            <a:r>
              <a:rPr lang="ja-JP" altLang="en-US" dirty="0">
                <a:latin typeface="Consolas" panose="020B0609020204030204" pitchFamily="49" charset="0"/>
              </a:rPr>
              <a:t>を移動 </a:t>
            </a:r>
            <a:r>
              <a:rPr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en-US" altLang="ja-JP" dirty="0">
                <a:solidFill>
                  <a:srgbClr val="0000FF"/>
                </a:solidFill>
                <a:latin typeface="Consolas" panose="020B0609020204030204" pitchFamily="49" charset="0"/>
              </a:rPr>
              <a:t>if</a:t>
            </a:r>
            <a:r>
              <a:rPr lang="en-US" altLang="ja-JP" dirty="0">
                <a:latin typeface="Consolas" panose="020B0609020204030204" pitchFamily="49" charset="0"/>
              </a:rPr>
              <a:t>(data[</a:t>
            </a:r>
            <a:r>
              <a:rPr lang="en-US" altLang="ja-JP" dirty="0" err="1">
                <a:latin typeface="Consolas" panose="020B0609020204030204" pitchFamily="49" charset="0"/>
              </a:rPr>
              <a:t>dp</a:t>
            </a:r>
            <a:r>
              <a:rPr lang="en-US" altLang="ja-JP" dirty="0">
                <a:latin typeface="Consolas" panose="020B0609020204030204" pitchFamily="49" charset="0"/>
              </a:rPr>
              <a:t>] != </a:t>
            </a:r>
            <a:r>
              <a:rPr lang="en-US" altLang="ja-JP" dirty="0">
                <a:solidFill>
                  <a:srgbClr val="008000"/>
                </a:solidFill>
                <a:latin typeface="Consolas" panose="020B0609020204030204" pitchFamily="49" charset="0"/>
              </a:rPr>
              <a:t>0</a:t>
            </a:r>
            <a:r>
              <a:rPr lang="en-US" altLang="ja-JP" dirty="0">
                <a:latin typeface="Consolas" panose="020B0609020204030204" pitchFamily="49" charset="0"/>
              </a:rPr>
              <a:t>) { </a:t>
            </a:r>
            <a:r>
              <a:rPr lang="ja-JP" altLang="en-US" dirty="0">
                <a:latin typeface="Consolas" panose="020B0609020204030204" pitchFamily="49" charset="0"/>
              </a:rPr>
              <a:t>対応する</a:t>
            </a:r>
            <a:r>
              <a:rPr lang="en-US" altLang="ja-JP" dirty="0">
                <a:latin typeface="ＭＳ ゴシック" panose="020B0609070205080204" pitchFamily="49" charset="-128"/>
                <a:ea typeface="ＭＳ ゴシック" panose="020B0609070205080204" pitchFamily="49" charset="-128"/>
              </a:rPr>
              <a:t>[</a:t>
            </a:r>
            <a:r>
              <a:rPr lang="ja-JP" altLang="en-US" dirty="0">
                <a:latin typeface="Consolas" panose="020B0609020204030204" pitchFamily="49" charset="0"/>
              </a:rPr>
              <a:t>の直後に</a:t>
            </a:r>
            <a:r>
              <a:rPr lang="en-US" altLang="ja-JP" dirty="0" err="1">
                <a:latin typeface="Consolas" panose="020B0609020204030204" pitchFamily="49" charset="0"/>
              </a:rPr>
              <a:t>ip</a:t>
            </a:r>
            <a:r>
              <a:rPr lang="ja-JP" altLang="en-US" dirty="0">
                <a:latin typeface="Consolas" panose="020B0609020204030204" pitchFamily="49" charset="0"/>
              </a:rPr>
              <a:t>を移動 </a:t>
            </a:r>
            <a:r>
              <a:rPr lang="en-US" altLang="ja-JP" dirty="0">
                <a:latin typeface="Consolas" panose="020B0609020204030204" pitchFamily="49" charset="0"/>
              </a:rPr>
              <a:t>}</a:t>
            </a:r>
          </a:p>
        </p:txBody>
      </p:sp>
    </p:spTree>
    <p:extLst>
      <p:ext uri="{BB962C8B-B14F-4D97-AF65-F5344CB8AC3E}">
        <p14:creationId xmlns:p14="http://schemas.microsoft.com/office/powerpoint/2010/main" val="5680669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635332-248A-408C-A864-5EB49A49E979}"/>
              </a:ext>
            </a:extLst>
          </p:cNvPr>
          <p:cNvSpPr>
            <a:spLocks noGrp="1"/>
          </p:cNvSpPr>
          <p:nvPr>
            <p:ph type="title"/>
          </p:nvPr>
        </p:nvSpPr>
        <p:spPr/>
        <p:txBody>
          <a:bodyPr/>
          <a:lstStyle/>
          <a:p>
            <a:r>
              <a:rPr kumimoji="1" lang="en-US" altLang="ja-JP" dirty="0"/>
              <a:t>Brainfuck</a:t>
            </a:r>
            <a:r>
              <a:rPr kumimoji="1" lang="ja-JP" altLang="en-US" dirty="0"/>
              <a:t>の実装</a:t>
            </a:r>
            <a:r>
              <a:rPr lang="en-US" altLang="ja-JP" dirty="0"/>
              <a:t>(</a:t>
            </a:r>
            <a:r>
              <a:rPr lang="ja-JP" altLang="en-US" dirty="0"/>
              <a:t>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378CB12F-D5BF-4041-B5C1-C245A1CCCDB6}"/>
              </a:ext>
            </a:extLst>
          </p:cNvPr>
          <p:cNvSpPr>
            <a:spLocks noGrp="1"/>
          </p:cNvSpPr>
          <p:nvPr>
            <p:ph idx="1"/>
          </p:nvPr>
        </p:nvSpPr>
        <p:spPr>
          <a:xfrm>
            <a:off x="838200" y="1825625"/>
            <a:ext cx="10515600" cy="2259678"/>
          </a:xfrm>
        </p:spPr>
        <p:txBody>
          <a:bodyPr/>
          <a:lstStyle/>
          <a:p>
            <a:pPr marL="0" indent="0">
              <a:buNone/>
            </a:pPr>
            <a:r>
              <a:rPr kumimoji="1" lang="ja-JP" altLang="en-US" dirty="0"/>
              <a:t>注意</a:t>
            </a:r>
            <a:r>
              <a:rPr kumimoji="1" lang="en-US" altLang="ja-JP" dirty="0"/>
              <a:t>:</a:t>
            </a:r>
          </a:p>
          <a:p>
            <a:pPr marL="0" indent="0">
              <a:buNone/>
            </a:pPr>
            <a:r>
              <a:rPr lang="en-US" altLang="ja-JP" dirty="0"/>
              <a:t>, </a:t>
            </a:r>
            <a:r>
              <a:rPr lang="ja-JP" altLang="en-US" dirty="0"/>
              <a:t>の処理が行われるとき、</a:t>
            </a:r>
            <a:endParaRPr lang="en-US" altLang="ja-JP" dirty="0"/>
          </a:p>
          <a:p>
            <a:pPr marL="0" indent="0">
              <a:buNone/>
            </a:pPr>
            <a:r>
              <a:rPr lang="en-US" altLang="ja-JP" dirty="0"/>
              <a:t>S</a:t>
            </a:r>
            <a:r>
              <a:rPr lang="ja-JP" altLang="en-US" dirty="0"/>
              <a:t>の改行文字が入力ストリーム上に残っているので</a:t>
            </a:r>
            <a:endParaRPr lang="en-US" altLang="ja-JP" dirty="0"/>
          </a:p>
          <a:p>
            <a:pPr marL="0" indent="0">
              <a:buNone/>
            </a:pPr>
            <a:r>
              <a:rPr kumimoji="1" lang="ja-JP" altLang="en-US" dirty="0"/>
              <a:t>それを回収するために適当な変数で</a:t>
            </a:r>
            <a:r>
              <a:rPr kumimoji="1" lang="en-US" altLang="ja-JP" dirty="0" err="1"/>
              <a:t>scanf</a:t>
            </a:r>
            <a:r>
              <a:rPr kumimoji="1" lang="ja-JP" altLang="en-US" dirty="0"/>
              <a:t>しておくとよい</a:t>
            </a:r>
          </a:p>
        </p:txBody>
      </p:sp>
      <p:sp>
        <p:nvSpPr>
          <p:cNvPr id="4" name="正方形/長方形 3">
            <a:extLst>
              <a:ext uri="{FF2B5EF4-FFF2-40B4-BE49-F238E27FC236}">
                <a16:creationId xmlns:a16="http://schemas.microsoft.com/office/drawing/2014/main" id="{1B57124D-9B9E-4176-B83B-C2B7810FCBA5}"/>
              </a:ext>
            </a:extLst>
          </p:cNvPr>
          <p:cNvSpPr/>
          <p:nvPr/>
        </p:nvSpPr>
        <p:spPr>
          <a:xfrm>
            <a:off x="3736219" y="4085303"/>
            <a:ext cx="4719562" cy="2028248"/>
          </a:xfrm>
          <a:prstGeom prst="rect">
            <a:avLst/>
          </a:prstGeom>
        </p:spPr>
        <p:txBody>
          <a:bodyPr wrap="none">
            <a:spAutoFit/>
          </a:bodyPr>
          <a:lstStyle/>
          <a:p>
            <a:pPr lvl="0">
              <a:lnSpc>
                <a:spcPct val="90000"/>
              </a:lnSpc>
              <a:spcBef>
                <a:spcPts val="1000"/>
              </a:spcBef>
            </a:pPr>
            <a:r>
              <a:rPr lang="en-US" altLang="ja-JP" sz="2800" dirty="0">
                <a:solidFill>
                  <a:srgbClr val="0000FF"/>
                </a:solidFill>
                <a:latin typeface="Consolas" panose="020B0609020204030204" pitchFamily="49" charset="0"/>
              </a:rPr>
              <a:t>char</a:t>
            </a:r>
            <a:r>
              <a:rPr lang="en-US" altLang="ja-JP" sz="2800" dirty="0">
                <a:latin typeface="Consolas" panose="020B0609020204030204" pitchFamily="49" charset="0"/>
              </a:rPr>
              <a:t> trash;</a:t>
            </a:r>
          </a:p>
          <a:p>
            <a:pPr lvl="0">
              <a:lnSpc>
                <a:spcPct val="90000"/>
              </a:lnSpc>
              <a:spcBef>
                <a:spcPts val="1000"/>
              </a:spcBef>
            </a:pPr>
            <a:endParaRPr lang="en-US" altLang="ja-JP" sz="2800" dirty="0">
              <a:solidFill>
                <a:prstClr val="black"/>
              </a:solidFill>
              <a:latin typeface="Consolas" panose="020B0609020204030204" pitchFamily="49" charset="0"/>
            </a:endParaRPr>
          </a:p>
          <a:p>
            <a:pPr lvl="0">
              <a:lnSpc>
                <a:spcPct val="90000"/>
              </a:lnSpc>
              <a:spcBef>
                <a:spcPts val="1000"/>
              </a:spcBef>
            </a:pPr>
            <a:r>
              <a:rPr lang="en-US" altLang="ja-JP" sz="2800" dirty="0" err="1">
                <a:solidFill>
                  <a:prstClr val="black"/>
                </a:solidFill>
                <a:latin typeface="Consolas" panose="020B0609020204030204" pitchFamily="49" charset="0"/>
              </a:rPr>
              <a:t>scanf</a:t>
            </a:r>
            <a:r>
              <a:rPr lang="en-US" altLang="ja-JP" sz="2800" dirty="0">
                <a:solidFill>
                  <a:prstClr val="black"/>
                </a:solidFill>
                <a:latin typeface="Consolas" panose="020B0609020204030204" pitchFamily="49" charset="0"/>
              </a:rPr>
              <a:t>(</a:t>
            </a:r>
            <a:r>
              <a:rPr lang="en-US" altLang="ja-JP" sz="2800" dirty="0">
                <a:solidFill>
                  <a:srgbClr val="A31515"/>
                </a:solidFill>
                <a:latin typeface="Consolas" panose="020B0609020204030204" pitchFamily="49" charset="0"/>
              </a:rPr>
              <a:t>"%c"</a:t>
            </a:r>
            <a:r>
              <a:rPr lang="en-US" altLang="ja-JP" sz="2800" dirty="0">
                <a:solidFill>
                  <a:prstClr val="black"/>
                </a:solidFill>
                <a:latin typeface="Consolas" panose="020B0609020204030204" pitchFamily="49" charset="0"/>
              </a:rPr>
              <a:t>, &amp;trash);</a:t>
            </a:r>
          </a:p>
          <a:p>
            <a:pPr lvl="0">
              <a:lnSpc>
                <a:spcPct val="90000"/>
              </a:lnSpc>
              <a:spcBef>
                <a:spcPts val="1000"/>
              </a:spcBef>
            </a:pPr>
            <a:r>
              <a:rPr lang="en-US" altLang="ja-JP" sz="2800" dirty="0" err="1">
                <a:solidFill>
                  <a:prstClr val="black"/>
                </a:solidFill>
                <a:latin typeface="Consolas" panose="020B0609020204030204" pitchFamily="49" charset="0"/>
              </a:rPr>
              <a:t>scanf</a:t>
            </a:r>
            <a:r>
              <a:rPr lang="en-US" altLang="ja-JP" sz="2800" dirty="0">
                <a:solidFill>
                  <a:prstClr val="black"/>
                </a:solidFill>
                <a:latin typeface="Consolas" panose="020B0609020204030204" pitchFamily="49" charset="0"/>
              </a:rPr>
              <a:t>(</a:t>
            </a:r>
            <a:r>
              <a:rPr lang="en-US" altLang="ja-JP" sz="2800" dirty="0">
                <a:solidFill>
                  <a:srgbClr val="A31515"/>
                </a:solidFill>
                <a:latin typeface="Consolas" panose="020B0609020204030204" pitchFamily="49" charset="0"/>
              </a:rPr>
              <a:t>"%c"</a:t>
            </a:r>
            <a:r>
              <a:rPr lang="en-US" altLang="ja-JP" sz="2800" dirty="0">
                <a:solidFill>
                  <a:prstClr val="black"/>
                </a:solidFill>
                <a:latin typeface="Consolas" panose="020B0609020204030204" pitchFamily="49" charset="0"/>
              </a:rPr>
              <a:t>, &amp;data[</a:t>
            </a:r>
            <a:r>
              <a:rPr lang="en-US" altLang="ja-JP" sz="2800" dirty="0" err="1">
                <a:solidFill>
                  <a:prstClr val="black"/>
                </a:solidFill>
                <a:latin typeface="Consolas" panose="020B0609020204030204" pitchFamily="49" charset="0"/>
              </a:rPr>
              <a:t>dp</a:t>
            </a:r>
            <a:r>
              <a:rPr lang="en-US" altLang="ja-JP" sz="280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38128288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AB1507-1C9F-4068-8824-F20D9AB06DED}"/>
              </a:ext>
            </a:extLst>
          </p:cNvPr>
          <p:cNvSpPr>
            <a:spLocks noGrp="1"/>
          </p:cNvSpPr>
          <p:nvPr>
            <p:ph type="title"/>
          </p:nvPr>
        </p:nvSpPr>
        <p:spPr/>
        <p:txBody>
          <a:bodyPr/>
          <a:lstStyle/>
          <a:p>
            <a:r>
              <a:rPr kumimoji="1" lang="ja-JP" altLang="en-US" dirty="0"/>
              <a:t>演習</a:t>
            </a:r>
          </a:p>
        </p:txBody>
      </p:sp>
      <p:sp>
        <p:nvSpPr>
          <p:cNvPr id="3" name="コンテンツ プレースホルダー 2">
            <a:extLst>
              <a:ext uri="{FF2B5EF4-FFF2-40B4-BE49-F238E27FC236}">
                <a16:creationId xmlns:a16="http://schemas.microsoft.com/office/drawing/2014/main" id="{E41ED2E9-B966-4FDA-AAC5-303DBFE8066B}"/>
              </a:ext>
            </a:extLst>
          </p:cNvPr>
          <p:cNvSpPr>
            <a:spLocks noGrp="1"/>
          </p:cNvSpPr>
          <p:nvPr>
            <p:ph idx="1"/>
          </p:nvPr>
        </p:nvSpPr>
        <p:spPr/>
        <p:txBody>
          <a:bodyPr>
            <a:normAutofit/>
          </a:bodyPr>
          <a:lstStyle/>
          <a:p>
            <a:pPr marL="0" indent="0" algn="ctr">
              <a:buNone/>
            </a:pPr>
            <a:r>
              <a:rPr kumimoji="1" lang="en-US" altLang="ja-JP" sz="6600" dirty="0"/>
              <a:t>Brainfuck</a:t>
            </a:r>
            <a:r>
              <a:rPr kumimoji="1" lang="ja-JP" altLang="en-US" sz="6600" dirty="0"/>
              <a:t>のインタプリタを実装してください</a:t>
            </a:r>
            <a:endParaRPr kumimoji="1" lang="en-US" altLang="ja-JP" sz="6600" dirty="0"/>
          </a:p>
          <a:p>
            <a:pPr marL="0" indent="0" algn="ctr">
              <a:buNone/>
            </a:pPr>
            <a:endParaRPr lang="en-US" altLang="ja-JP" sz="6600" dirty="0"/>
          </a:p>
          <a:p>
            <a:pPr marL="0" indent="0">
              <a:buNone/>
            </a:pPr>
            <a:r>
              <a:rPr kumimoji="1" lang="ja-JP" altLang="en-US" dirty="0"/>
              <a:t>余力があれば何か適当な文字列を出力する</a:t>
            </a:r>
            <a:r>
              <a:rPr kumimoji="1" lang="en-US" altLang="ja-JP" dirty="0"/>
              <a:t>Brainfuck</a:t>
            </a:r>
            <a:r>
              <a:rPr kumimoji="1" lang="ja-JP" altLang="en-US" dirty="0"/>
              <a:t>プログラムを書いてみてください</a:t>
            </a:r>
            <a:r>
              <a:rPr kumimoji="1" lang="en-US" altLang="ja-JP" dirty="0"/>
              <a:t>(</a:t>
            </a:r>
            <a:r>
              <a:rPr kumimoji="1" lang="ja-JP" altLang="en-US" dirty="0"/>
              <a:t>文字と整数値の対応関係については「</a:t>
            </a:r>
            <a:r>
              <a:rPr kumimoji="1" lang="en-US" altLang="ja-JP" dirty="0"/>
              <a:t>ASCII</a:t>
            </a:r>
            <a:r>
              <a:rPr kumimoji="1" lang="ja-JP" altLang="en-US" dirty="0"/>
              <a:t>コード」でググ</a:t>
            </a:r>
            <a:r>
              <a:rPr kumimoji="1" lang="ja-JP" altLang="en-US" dirty="0" err="1"/>
              <a:t>れば</a:t>
            </a:r>
            <a:r>
              <a:rPr kumimoji="1" lang="ja-JP" altLang="en-US" dirty="0"/>
              <a:t>出てきます</a:t>
            </a:r>
            <a:r>
              <a:rPr kumimoji="1" lang="en-US" altLang="ja-JP" dirty="0"/>
              <a:t>)</a:t>
            </a:r>
          </a:p>
        </p:txBody>
      </p:sp>
    </p:spTree>
    <p:extLst>
      <p:ext uri="{BB962C8B-B14F-4D97-AF65-F5344CB8AC3E}">
        <p14:creationId xmlns:p14="http://schemas.microsoft.com/office/powerpoint/2010/main" val="1210427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82612-E807-4E95-B367-9EC026BA7CA8}"/>
              </a:ext>
            </a:extLst>
          </p:cNvPr>
          <p:cNvSpPr>
            <a:spLocks noGrp="1"/>
          </p:cNvSpPr>
          <p:nvPr>
            <p:ph type="title"/>
          </p:nvPr>
        </p:nvSpPr>
        <p:spPr/>
        <p:txBody>
          <a:bodyPr/>
          <a:lstStyle/>
          <a:p>
            <a:r>
              <a:rPr lang="ja-JP" altLang="en-US" dirty="0"/>
              <a:t>アセンブリ言語</a:t>
            </a:r>
            <a:endParaRPr kumimoji="1" lang="ja-JP" altLang="en-US" dirty="0"/>
          </a:p>
        </p:txBody>
      </p:sp>
      <p:sp>
        <p:nvSpPr>
          <p:cNvPr id="3" name="コンテンツ プレースホルダー 2">
            <a:extLst>
              <a:ext uri="{FF2B5EF4-FFF2-40B4-BE49-F238E27FC236}">
                <a16:creationId xmlns:a16="http://schemas.microsoft.com/office/drawing/2014/main" id="{A82EDACC-56B3-4FB4-B9B7-C2F63C4B12B6}"/>
              </a:ext>
            </a:extLst>
          </p:cNvPr>
          <p:cNvSpPr>
            <a:spLocks noGrp="1"/>
          </p:cNvSpPr>
          <p:nvPr>
            <p:ph idx="1"/>
          </p:nvPr>
        </p:nvSpPr>
        <p:spPr>
          <a:xfrm>
            <a:off x="838200" y="1825624"/>
            <a:ext cx="10515600" cy="4737407"/>
          </a:xfrm>
        </p:spPr>
        <p:txBody>
          <a:bodyPr>
            <a:normAutofit/>
          </a:bodyPr>
          <a:lstStyle/>
          <a:p>
            <a:pPr marL="0" indent="0">
              <a:buNone/>
            </a:pPr>
            <a:r>
              <a:rPr kumimoji="1" lang="en-US" altLang="ja-JP" dirty="0">
                <a:latin typeface="ＭＳ ゴシック" panose="020B0609070205080204" pitchFamily="49" charset="-128"/>
                <a:ea typeface="ＭＳ ゴシック" panose="020B0609070205080204" pitchFamily="49" charset="-128"/>
              </a:rPr>
              <a:t>(</a:t>
            </a:r>
            <a:r>
              <a:rPr kumimoji="1" lang="ja-JP" altLang="en-US" dirty="0">
                <a:latin typeface="ＭＳ ゴシック" panose="020B0609070205080204" pitchFamily="49" charset="-128"/>
                <a:ea typeface="ＭＳ ゴシック" panose="020B0609070205080204" pitchFamily="49" charset="-128"/>
              </a:rPr>
              <a:t>例</a:t>
            </a:r>
            <a:r>
              <a:rPr kumimoji="1" lang="en-US" altLang="ja-JP" dirty="0">
                <a:latin typeface="ＭＳ ゴシック" panose="020B0609070205080204" pitchFamily="49" charset="-128"/>
                <a:ea typeface="ＭＳ ゴシック" panose="020B0609070205080204" pitchFamily="49" charset="-128"/>
              </a:rPr>
              <a:t>)</a:t>
            </a:r>
          </a:p>
          <a:p>
            <a:pPr marL="0" indent="0">
              <a:buNone/>
            </a:pPr>
            <a:r>
              <a:rPr lang="ja-JP" altLang="en-US" dirty="0">
                <a:latin typeface="ＭＳ ゴシック" panose="020B0609070205080204" pitchFamily="49" charset="-128"/>
                <a:ea typeface="ＭＳ ゴシック" panose="020B0609070205080204" pitchFamily="49" charset="-128"/>
              </a:rPr>
              <a:t>機械語 ⇔ アセンブリ言語</a:t>
            </a:r>
            <a:endParaRPr lang="en-US" altLang="ja-JP" dirty="0">
              <a:latin typeface="ＭＳ ゴシック" panose="020B0609070205080204" pitchFamily="49" charset="-128"/>
              <a:ea typeface="ＭＳ ゴシック" panose="020B0609070205080204" pitchFamily="49" charset="-128"/>
            </a:endParaRPr>
          </a:p>
          <a:p>
            <a:pPr marL="0" indent="0">
              <a:buNone/>
            </a:pPr>
            <a:r>
              <a:rPr kumimoji="1" lang="en-US" altLang="ja-JP" dirty="0">
                <a:latin typeface="ＭＳ ゴシック" panose="020B0609070205080204" pitchFamily="49" charset="-128"/>
                <a:ea typeface="ＭＳ ゴシック" panose="020B0609070205080204" pitchFamily="49" charset="-128"/>
              </a:rPr>
              <a:t>B8 34 12</a:t>
            </a:r>
            <a:r>
              <a:rPr lang="ja-JP" altLang="en-US" dirty="0">
                <a:latin typeface="ＭＳ ゴシック" panose="020B0609070205080204" pitchFamily="49" charset="-128"/>
                <a:ea typeface="ＭＳ ゴシック" panose="020B0609070205080204" pitchFamily="49" charset="-128"/>
              </a:rPr>
              <a:t> ⇔ </a:t>
            </a:r>
            <a:r>
              <a:rPr lang="en-US" altLang="ja-JP" dirty="0">
                <a:latin typeface="ＭＳ ゴシック" panose="020B0609070205080204" pitchFamily="49" charset="-128"/>
                <a:ea typeface="ＭＳ ゴシック" panose="020B0609070205080204" pitchFamily="49" charset="-128"/>
              </a:rPr>
              <a:t>mov ax 1234H</a:t>
            </a:r>
          </a:p>
          <a:p>
            <a:pPr marL="0" indent="0">
              <a:buNone/>
            </a:pPr>
            <a:r>
              <a:rPr lang="en-US" altLang="ja-JP" dirty="0">
                <a:latin typeface="ＭＳ ゴシック" panose="020B0609070205080204" pitchFamily="49" charset="-128"/>
                <a:ea typeface="ＭＳ ゴシック" panose="020B0609070205080204" pitchFamily="49" charset="-128"/>
              </a:rPr>
              <a:t>BB 01 00 </a:t>
            </a:r>
            <a:r>
              <a:rPr lang="ja-JP" altLang="en-US" dirty="0">
                <a:latin typeface="ＭＳ ゴシック" panose="020B0609070205080204" pitchFamily="49" charset="-128"/>
                <a:ea typeface="ＭＳ ゴシック" panose="020B0609070205080204" pitchFamily="49" charset="-128"/>
              </a:rPr>
              <a:t>⇔ </a:t>
            </a:r>
            <a:r>
              <a:rPr lang="en-US" altLang="ja-JP" dirty="0">
                <a:latin typeface="ＭＳ ゴシック" panose="020B0609070205080204" pitchFamily="49" charset="-128"/>
                <a:ea typeface="ＭＳ ゴシック" panose="020B0609070205080204" pitchFamily="49" charset="-128"/>
              </a:rPr>
              <a:t>mov bx 0001H</a:t>
            </a:r>
          </a:p>
          <a:p>
            <a:pPr marL="0" indent="0">
              <a:buNone/>
            </a:pPr>
            <a:endParaRPr kumimoji="1" lang="en-US" altLang="ja-JP" dirty="0">
              <a:latin typeface="ＭＳ ゴシック" panose="020B0609070205080204" pitchFamily="49" charset="-128"/>
              <a:ea typeface="ＭＳ ゴシック" panose="020B0609070205080204" pitchFamily="49" charset="-128"/>
            </a:endParaRPr>
          </a:p>
          <a:p>
            <a:pPr marL="0" indent="0">
              <a:buNone/>
            </a:pPr>
            <a:r>
              <a:rPr kumimoji="1" lang="ja-JP" altLang="en-US" dirty="0">
                <a:latin typeface="+mn-ea"/>
              </a:rPr>
              <a:t>機械語より</a:t>
            </a:r>
            <a:r>
              <a:rPr lang="ja-JP" altLang="en-US" dirty="0">
                <a:latin typeface="+mn-ea"/>
              </a:rPr>
              <a:t>はましだが、結局機械語の置き換えに過ぎない</a:t>
            </a:r>
            <a:endParaRPr lang="en-US" altLang="ja-JP" dirty="0">
              <a:latin typeface="+mn-ea"/>
            </a:endParaRPr>
          </a:p>
          <a:p>
            <a:pPr marL="0" indent="0">
              <a:buNone/>
            </a:pPr>
            <a:r>
              <a:rPr lang="ja-JP" altLang="en-US" dirty="0">
                <a:latin typeface="+mn-ea"/>
              </a:rPr>
              <a:t>すごく基本的な命令しかない</a:t>
            </a:r>
            <a:r>
              <a:rPr lang="en-US" altLang="ja-JP" dirty="0">
                <a:latin typeface="+mn-ea"/>
              </a:rPr>
              <a:t>(for</a:t>
            </a:r>
            <a:r>
              <a:rPr lang="ja-JP" altLang="en-US" dirty="0">
                <a:latin typeface="+mn-ea"/>
              </a:rPr>
              <a:t>文すらない</a:t>
            </a:r>
            <a:r>
              <a:rPr lang="en-US" altLang="ja-JP" dirty="0">
                <a:latin typeface="+mn-ea"/>
              </a:rPr>
              <a:t>)</a:t>
            </a:r>
          </a:p>
          <a:p>
            <a:pPr marL="0" indent="0">
              <a:buNone/>
            </a:pPr>
            <a:r>
              <a:rPr lang="en-US" altLang="ja-JP" dirty="0">
                <a:latin typeface="+mn-ea"/>
              </a:rPr>
              <a:t>※</a:t>
            </a:r>
            <a:r>
              <a:rPr lang="ja-JP" altLang="en-US" dirty="0">
                <a:latin typeface="+mn-ea"/>
              </a:rPr>
              <a:t>ただしハードウェアに近い制御が簡単にできる</a:t>
            </a:r>
            <a:endParaRPr lang="en-US" altLang="ja-JP" dirty="0">
              <a:latin typeface="+mn-ea"/>
            </a:endParaRPr>
          </a:p>
          <a:p>
            <a:pPr marL="0" indent="0">
              <a:buNone/>
            </a:pPr>
            <a:r>
              <a:rPr lang="ja-JP" altLang="en-US" dirty="0">
                <a:latin typeface="+mn-ea"/>
              </a:rPr>
              <a:t>もうすこし便利にしたい</a:t>
            </a:r>
            <a:endParaRPr lang="en-US" altLang="ja-JP" dirty="0">
              <a:latin typeface="+mn-ea"/>
            </a:endParaRPr>
          </a:p>
        </p:txBody>
      </p:sp>
    </p:spTree>
    <p:extLst>
      <p:ext uri="{BB962C8B-B14F-4D97-AF65-F5344CB8AC3E}">
        <p14:creationId xmlns:p14="http://schemas.microsoft.com/office/powerpoint/2010/main" val="46894654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969</TotalTime>
  <Words>3019</Words>
  <Application>Microsoft Office PowerPoint</Application>
  <PresentationFormat>ワイド画面</PresentationFormat>
  <Paragraphs>734</Paragraphs>
  <Slides>88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88</vt:i4>
      </vt:variant>
    </vt:vector>
  </HeadingPairs>
  <TitlesOfParts>
    <vt:vector size="95" baseType="lpstr">
      <vt:lpstr>ＭＳ ゴシック</vt:lpstr>
      <vt:lpstr>游ゴシック</vt:lpstr>
      <vt:lpstr>游ゴシック Light</vt:lpstr>
      <vt:lpstr>Arial</vt:lpstr>
      <vt:lpstr>Consolas</vt:lpstr>
      <vt:lpstr>Wingdings</vt:lpstr>
      <vt:lpstr>Office テーマ</vt:lpstr>
      <vt:lpstr>入門講習会 第10回</vt:lpstr>
      <vt:lpstr>今日やること</vt:lpstr>
      <vt:lpstr>プログラミング言語の基礎知識</vt:lpstr>
      <vt:lpstr>CPU</vt:lpstr>
      <vt:lpstr>機械語</vt:lpstr>
      <vt:lpstr>PowerPoint プレゼンテーション</vt:lpstr>
      <vt:lpstr>PowerPoint プレゼンテーション</vt:lpstr>
      <vt:lpstr>アセンブリ言語</vt:lpstr>
      <vt:lpstr>アセンブリ言語</vt:lpstr>
      <vt:lpstr>低級言語と高級言語</vt:lpstr>
      <vt:lpstr>コンパイラとインタプリタ</vt:lpstr>
      <vt:lpstr>コンパイラ</vt:lpstr>
      <vt:lpstr>インタプリタ</vt:lpstr>
      <vt:lpstr>言語仕様</vt:lpstr>
      <vt:lpstr>規格</vt:lpstr>
      <vt:lpstr>規格</vt:lpstr>
      <vt:lpstr>規格</vt:lpstr>
      <vt:lpstr>規格</vt:lpstr>
      <vt:lpstr>C言語とC++</vt:lpstr>
      <vt:lpstr>C言語</vt:lpstr>
      <vt:lpstr>C言語</vt:lpstr>
      <vt:lpstr>C言語</vt:lpstr>
      <vt:lpstr>Cの規格</vt:lpstr>
      <vt:lpstr>C++</vt:lpstr>
      <vt:lpstr>C++</vt:lpstr>
      <vt:lpstr>クラスとSTL(詳細は後期に学びます)</vt:lpstr>
      <vt:lpstr>C++</vt:lpstr>
      <vt:lpstr>様々な言語</vt:lpstr>
      <vt:lpstr>その他の言語</vt:lpstr>
      <vt:lpstr>Python</vt:lpstr>
      <vt:lpstr>Java</vt:lpstr>
      <vt:lpstr>JavaScript</vt:lpstr>
      <vt:lpstr>Perl</vt:lpstr>
      <vt:lpstr>Lisp</vt:lpstr>
      <vt:lpstr>Haskell</vt:lpstr>
      <vt:lpstr>その他の言語</vt:lpstr>
      <vt:lpstr>余談: プログラミングパラダイム</vt:lpstr>
      <vt:lpstr>難解プログラミング言語</vt:lpstr>
      <vt:lpstr>難解プログラミング言語</vt:lpstr>
      <vt:lpstr>Brainfuck</vt:lpstr>
      <vt:lpstr>Whitespace</vt:lpstr>
      <vt:lpstr>Piet</vt:lpstr>
      <vt:lpstr>Grass</vt:lpstr>
      <vt:lpstr>Malbolge</vt:lpstr>
      <vt:lpstr>その他の言語</vt:lpstr>
      <vt:lpstr>演習</vt:lpstr>
      <vt:lpstr>演習</vt:lpstr>
      <vt:lpstr>演習</vt:lpstr>
      <vt:lpstr>Brainfuck</vt:lpstr>
      <vt:lpstr>Brainfuckの言語仕様</vt:lpstr>
      <vt:lpstr>Brainfuckの言語仕様</vt:lpstr>
      <vt:lpstr>Brainfuckの言語仕様</vt:lpstr>
      <vt:lpstr>Brainfuckの言語仕様</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Brainfuckの言語仕様</vt:lpstr>
      <vt:lpstr>Brainfuckの実装</vt:lpstr>
      <vt:lpstr>Brainfuckの実装(例)</vt:lpstr>
      <vt:lpstr>Brainfuckの実装(例)</vt:lpstr>
      <vt:lpstr>Brainfuckの実装(例)</vt:lpstr>
      <vt:lpstr>Brainfuckの実装(例)</vt:lpstr>
      <vt:lpstr>演習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第10回</dc:title>
  <dc:creator>r.yamamoto.032</dc:creator>
  <cp:lastModifiedBy>r.yamamoto.032</cp:lastModifiedBy>
  <cp:revision>349</cp:revision>
  <dcterms:created xsi:type="dcterms:W3CDTF">2018-07-10T22:54:47Z</dcterms:created>
  <dcterms:modified xsi:type="dcterms:W3CDTF">2018-07-17T10:07:22Z</dcterms:modified>
</cp:coreProperties>
</file>