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84" r:id="rId3"/>
    <p:sldId id="383" r:id="rId4"/>
    <p:sldId id="385" r:id="rId5"/>
    <p:sldId id="387" r:id="rId6"/>
    <p:sldId id="388" r:id="rId7"/>
    <p:sldId id="389" r:id="rId8"/>
    <p:sldId id="390" r:id="rId9"/>
    <p:sldId id="391" r:id="rId10"/>
    <p:sldId id="393" r:id="rId11"/>
    <p:sldId id="394" r:id="rId12"/>
    <p:sldId id="392" r:id="rId13"/>
    <p:sldId id="395" r:id="rId14"/>
    <p:sldId id="396" r:id="rId15"/>
    <p:sldId id="397" r:id="rId16"/>
    <p:sldId id="398" r:id="rId17"/>
    <p:sldId id="399" r:id="rId18"/>
    <p:sldId id="400" r:id="rId19"/>
    <p:sldId id="401" r:id="rId20"/>
    <p:sldId id="402" r:id="rId21"/>
    <p:sldId id="403" r:id="rId22"/>
    <p:sldId id="404" r:id="rId23"/>
    <p:sldId id="405" r:id="rId24"/>
    <p:sldId id="406" r:id="rId25"/>
    <p:sldId id="407" r:id="rId26"/>
    <p:sldId id="408" r:id="rId27"/>
    <p:sldId id="409" r:id="rId28"/>
    <p:sldId id="410" r:id="rId29"/>
    <p:sldId id="411" r:id="rId30"/>
    <p:sldId id="412" r:id="rId31"/>
    <p:sldId id="413" r:id="rId32"/>
    <p:sldId id="414" r:id="rId33"/>
    <p:sldId id="415" r:id="rId34"/>
    <p:sldId id="416" r:id="rId35"/>
    <p:sldId id="417" r:id="rId36"/>
    <p:sldId id="420" r:id="rId37"/>
    <p:sldId id="418" r:id="rId38"/>
    <p:sldId id="424" r:id="rId39"/>
    <p:sldId id="422" r:id="rId40"/>
    <p:sldId id="421" r:id="rId41"/>
    <p:sldId id="426" r:id="rId42"/>
    <p:sldId id="423" r:id="rId43"/>
    <p:sldId id="425" r:id="rId44"/>
    <p:sldId id="430" r:id="rId45"/>
    <p:sldId id="427" r:id="rId46"/>
    <p:sldId id="429" r:id="rId47"/>
    <p:sldId id="431" r:id="rId48"/>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61" d="100"/>
          <a:sy n="61" d="100"/>
        </p:scale>
        <p:origin x="504" y="1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F013800-BB00-4D8F-860B-3C9F72B1C0C2}"/>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64EC7D48-44FE-43F3-A719-1E0085D13EF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7F34C5AF-C688-4531-9CBD-96733BF02F96}"/>
              </a:ext>
            </a:extLst>
          </p:cNvPr>
          <p:cNvSpPr>
            <a:spLocks noGrp="1"/>
          </p:cNvSpPr>
          <p:nvPr>
            <p:ph type="dt" sz="half" idx="10"/>
          </p:nvPr>
        </p:nvSpPr>
        <p:spPr/>
        <p:txBody>
          <a:bodyPr/>
          <a:lstStyle/>
          <a:p>
            <a:fld id="{70CA2B93-4E8E-40E9-9E8E-C4A2E0377A73}" type="datetimeFigureOut">
              <a:rPr kumimoji="1" lang="ja-JP" altLang="en-US" smtClean="0"/>
              <a:t>2018/7/17</a:t>
            </a:fld>
            <a:endParaRPr kumimoji="1" lang="ja-JP" altLang="en-US"/>
          </a:p>
        </p:txBody>
      </p:sp>
      <p:sp>
        <p:nvSpPr>
          <p:cNvPr id="5" name="フッター プレースホルダー 4">
            <a:extLst>
              <a:ext uri="{FF2B5EF4-FFF2-40B4-BE49-F238E27FC236}">
                <a16:creationId xmlns:a16="http://schemas.microsoft.com/office/drawing/2014/main" id="{4F3D6CA2-D747-45D5-A7C7-6AA6910C202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C6A6622-72BF-492C-BA0C-2236D492A627}"/>
              </a:ext>
            </a:extLst>
          </p:cNvPr>
          <p:cNvSpPr>
            <a:spLocks noGrp="1"/>
          </p:cNvSpPr>
          <p:nvPr>
            <p:ph type="sldNum" sz="quarter" idx="12"/>
          </p:nvPr>
        </p:nvSpPr>
        <p:spPr/>
        <p:txBody>
          <a:bodyPr/>
          <a:lstStyle/>
          <a:p>
            <a:fld id="{07229823-0BB9-4D48-88E2-A2A05DD0A934}" type="slidenum">
              <a:rPr kumimoji="1" lang="ja-JP" altLang="en-US" smtClean="0"/>
              <a:t>‹#›</a:t>
            </a:fld>
            <a:endParaRPr kumimoji="1" lang="ja-JP" altLang="en-US"/>
          </a:p>
        </p:txBody>
      </p:sp>
    </p:spTree>
    <p:extLst>
      <p:ext uri="{BB962C8B-B14F-4D97-AF65-F5344CB8AC3E}">
        <p14:creationId xmlns:p14="http://schemas.microsoft.com/office/powerpoint/2010/main" val="6330658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1DA975C-DA4C-4003-9F8C-8E3FD6BB46AD}"/>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A9358681-A417-4532-B6B7-2CE465BD2D7E}"/>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12A8D92-1F12-4A01-A295-2AB5393B4E61}"/>
              </a:ext>
            </a:extLst>
          </p:cNvPr>
          <p:cNvSpPr>
            <a:spLocks noGrp="1"/>
          </p:cNvSpPr>
          <p:nvPr>
            <p:ph type="dt" sz="half" idx="10"/>
          </p:nvPr>
        </p:nvSpPr>
        <p:spPr/>
        <p:txBody>
          <a:bodyPr/>
          <a:lstStyle/>
          <a:p>
            <a:fld id="{70CA2B93-4E8E-40E9-9E8E-C4A2E0377A73}" type="datetimeFigureOut">
              <a:rPr kumimoji="1" lang="ja-JP" altLang="en-US" smtClean="0"/>
              <a:t>2018/7/17</a:t>
            </a:fld>
            <a:endParaRPr kumimoji="1" lang="ja-JP" altLang="en-US"/>
          </a:p>
        </p:txBody>
      </p:sp>
      <p:sp>
        <p:nvSpPr>
          <p:cNvPr id="5" name="フッター プレースホルダー 4">
            <a:extLst>
              <a:ext uri="{FF2B5EF4-FFF2-40B4-BE49-F238E27FC236}">
                <a16:creationId xmlns:a16="http://schemas.microsoft.com/office/drawing/2014/main" id="{0E92DACC-5F18-4B9A-8801-CB6E455D62B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CBD5643-6345-4DBB-AB67-6D62C904E003}"/>
              </a:ext>
            </a:extLst>
          </p:cNvPr>
          <p:cNvSpPr>
            <a:spLocks noGrp="1"/>
          </p:cNvSpPr>
          <p:nvPr>
            <p:ph type="sldNum" sz="quarter" idx="12"/>
          </p:nvPr>
        </p:nvSpPr>
        <p:spPr/>
        <p:txBody>
          <a:bodyPr/>
          <a:lstStyle/>
          <a:p>
            <a:fld id="{07229823-0BB9-4D48-88E2-A2A05DD0A934}" type="slidenum">
              <a:rPr kumimoji="1" lang="ja-JP" altLang="en-US" smtClean="0"/>
              <a:t>‹#›</a:t>
            </a:fld>
            <a:endParaRPr kumimoji="1" lang="ja-JP" altLang="en-US"/>
          </a:p>
        </p:txBody>
      </p:sp>
    </p:spTree>
    <p:extLst>
      <p:ext uri="{BB962C8B-B14F-4D97-AF65-F5344CB8AC3E}">
        <p14:creationId xmlns:p14="http://schemas.microsoft.com/office/powerpoint/2010/main" val="10365030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D9480114-CE36-4B23-B505-CC6D79FCEA69}"/>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62345922-BC7C-477A-AB07-7C6E9EF0EBD1}"/>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114DC49-5879-48CA-83BD-7CD73A5D85A0}"/>
              </a:ext>
            </a:extLst>
          </p:cNvPr>
          <p:cNvSpPr>
            <a:spLocks noGrp="1"/>
          </p:cNvSpPr>
          <p:nvPr>
            <p:ph type="dt" sz="half" idx="10"/>
          </p:nvPr>
        </p:nvSpPr>
        <p:spPr/>
        <p:txBody>
          <a:bodyPr/>
          <a:lstStyle/>
          <a:p>
            <a:fld id="{70CA2B93-4E8E-40E9-9E8E-C4A2E0377A73}" type="datetimeFigureOut">
              <a:rPr kumimoji="1" lang="ja-JP" altLang="en-US" smtClean="0"/>
              <a:t>2018/7/17</a:t>
            </a:fld>
            <a:endParaRPr kumimoji="1" lang="ja-JP" altLang="en-US"/>
          </a:p>
        </p:txBody>
      </p:sp>
      <p:sp>
        <p:nvSpPr>
          <p:cNvPr id="5" name="フッター プレースホルダー 4">
            <a:extLst>
              <a:ext uri="{FF2B5EF4-FFF2-40B4-BE49-F238E27FC236}">
                <a16:creationId xmlns:a16="http://schemas.microsoft.com/office/drawing/2014/main" id="{A80643C2-89E9-4262-BC21-9CF51155959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D195CAA-7A13-409E-B81D-B85EEA01A761}"/>
              </a:ext>
            </a:extLst>
          </p:cNvPr>
          <p:cNvSpPr>
            <a:spLocks noGrp="1"/>
          </p:cNvSpPr>
          <p:nvPr>
            <p:ph type="sldNum" sz="quarter" idx="12"/>
          </p:nvPr>
        </p:nvSpPr>
        <p:spPr/>
        <p:txBody>
          <a:bodyPr/>
          <a:lstStyle/>
          <a:p>
            <a:fld id="{07229823-0BB9-4D48-88E2-A2A05DD0A934}" type="slidenum">
              <a:rPr kumimoji="1" lang="ja-JP" altLang="en-US" smtClean="0"/>
              <a:t>‹#›</a:t>
            </a:fld>
            <a:endParaRPr kumimoji="1" lang="ja-JP" altLang="en-US"/>
          </a:p>
        </p:txBody>
      </p:sp>
    </p:spTree>
    <p:extLst>
      <p:ext uri="{BB962C8B-B14F-4D97-AF65-F5344CB8AC3E}">
        <p14:creationId xmlns:p14="http://schemas.microsoft.com/office/powerpoint/2010/main" val="42111974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2EB9FEA-CFD2-41B3-8714-BE4AC20A3536}"/>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8B9329D-A7F6-40D7-BD7F-82281BA82DBC}"/>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8D51EBB-0B55-4965-BF57-9F6C7FE40637}"/>
              </a:ext>
            </a:extLst>
          </p:cNvPr>
          <p:cNvSpPr>
            <a:spLocks noGrp="1"/>
          </p:cNvSpPr>
          <p:nvPr>
            <p:ph type="dt" sz="half" idx="10"/>
          </p:nvPr>
        </p:nvSpPr>
        <p:spPr/>
        <p:txBody>
          <a:bodyPr/>
          <a:lstStyle/>
          <a:p>
            <a:fld id="{70CA2B93-4E8E-40E9-9E8E-C4A2E0377A73}" type="datetimeFigureOut">
              <a:rPr kumimoji="1" lang="ja-JP" altLang="en-US" smtClean="0"/>
              <a:t>2018/7/17</a:t>
            </a:fld>
            <a:endParaRPr kumimoji="1" lang="ja-JP" altLang="en-US"/>
          </a:p>
        </p:txBody>
      </p:sp>
      <p:sp>
        <p:nvSpPr>
          <p:cNvPr id="5" name="フッター プレースホルダー 4">
            <a:extLst>
              <a:ext uri="{FF2B5EF4-FFF2-40B4-BE49-F238E27FC236}">
                <a16:creationId xmlns:a16="http://schemas.microsoft.com/office/drawing/2014/main" id="{959C941F-D41B-4F42-930B-9372CB459A7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F7233DF-A315-4E8E-8192-CCA56DEBB418}"/>
              </a:ext>
            </a:extLst>
          </p:cNvPr>
          <p:cNvSpPr>
            <a:spLocks noGrp="1"/>
          </p:cNvSpPr>
          <p:nvPr>
            <p:ph type="sldNum" sz="quarter" idx="12"/>
          </p:nvPr>
        </p:nvSpPr>
        <p:spPr/>
        <p:txBody>
          <a:bodyPr/>
          <a:lstStyle/>
          <a:p>
            <a:fld id="{07229823-0BB9-4D48-88E2-A2A05DD0A934}" type="slidenum">
              <a:rPr kumimoji="1" lang="ja-JP" altLang="en-US" smtClean="0"/>
              <a:t>‹#›</a:t>
            </a:fld>
            <a:endParaRPr kumimoji="1" lang="ja-JP" altLang="en-US"/>
          </a:p>
        </p:txBody>
      </p:sp>
    </p:spTree>
    <p:extLst>
      <p:ext uri="{BB962C8B-B14F-4D97-AF65-F5344CB8AC3E}">
        <p14:creationId xmlns:p14="http://schemas.microsoft.com/office/powerpoint/2010/main" val="34199608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6882575-2B4B-4746-8FBB-F1B5D0B8DE37}"/>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0825D9C-5D8F-4989-9B77-7175208B4F4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B7AB3EC8-B336-42DA-883A-53300FAF4187}"/>
              </a:ext>
            </a:extLst>
          </p:cNvPr>
          <p:cNvSpPr>
            <a:spLocks noGrp="1"/>
          </p:cNvSpPr>
          <p:nvPr>
            <p:ph type="dt" sz="half" idx="10"/>
          </p:nvPr>
        </p:nvSpPr>
        <p:spPr/>
        <p:txBody>
          <a:bodyPr/>
          <a:lstStyle/>
          <a:p>
            <a:fld id="{70CA2B93-4E8E-40E9-9E8E-C4A2E0377A73}" type="datetimeFigureOut">
              <a:rPr kumimoji="1" lang="ja-JP" altLang="en-US" smtClean="0"/>
              <a:t>2018/7/17</a:t>
            </a:fld>
            <a:endParaRPr kumimoji="1" lang="ja-JP" altLang="en-US"/>
          </a:p>
        </p:txBody>
      </p:sp>
      <p:sp>
        <p:nvSpPr>
          <p:cNvPr id="5" name="フッター プレースホルダー 4">
            <a:extLst>
              <a:ext uri="{FF2B5EF4-FFF2-40B4-BE49-F238E27FC236}">
                <a16:creationId xmlns:a16="http://schemas.microsoft.com/office/drawing/2014/main" id="{B11574B1-ADF3-4EBD-A977-539830647A7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899C359-C2D2-4EB3-824C-F9F9A1D68DA4}"/>
              </a:ext>
            </a:extLst>
          </p:cNvPr>
          <p:cNvSpPr>
            <a:spLocks noGrp="1"/>
          </p:cNvSpPr>
          <p:nvPr>
            <p:ph type="sldNum" sz="quarter" idx="12"/>
          </p:nvPr>
        </p:nvSpPr>
        <p:spPr/>
        <p:txBody>
          <a:bodyPr/>
          <a:lstStyle/>
          <a:p>
            <a:fld id="{07229823-0BB9-4D48-88E2-A2A05DD0A934}" type="slidenum">
              <a:rPr kumimoji="1" lang="ja-JP" altLang="en-US" smtClean="0"/>
              <a:t>‹#›</a:t>
            </a:fld>
            <a:endParaRPr kumimoji="1" lang="ja-JP" altLang="en-US"/>
          </a:p>
        </p:txBody>
      </p:sp>
    </p:spTree>
    <p:extLst>
      <p:ext uri="{BB962C8B-B14F-4D97-AF65-F5344CB8AC3E}">
        <p14:creationId xmlns:p14="http://schemas.microsoft.com/office/powerpoint/2010/main" val="5280901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2A4383-E4A1-4CB1-BE92-C3BF10155C28}"/>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C72A42DA-5207-49B1-8657-227696FFB150}"/>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D1E28655-7F79-4DB5-A9A5-A61E37ED7C14}"/>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E9782027-C5B2-4B0E-9F64-322AC94A342D}"/>
              </a:ext>
            </a:extLst>
          </p:cNvPr>
          <p:cNvSpPr>
            <a:spLocks noGrp="1"/>
          </p:cNvSpPr>
          <p:nvPr>
            <p:ph type="dt" sz="half" idx="10"/>
          </p:nvPr>
        </p:nvSpPr>
        <p:spPr/>
        <p:txBody>
          <a:bodyPr/>
          <a:lstStyle/>
          <a:p>
            <a:fld id="{70CA2B93-4E8E-40E9-9E8E-C4A2E0377A73}" type="datetimeFigureOut">
              <a:rPr kumimoji="1" lang="ja-JP" altLang="en-US" smtClean="0"/>
              <a:t>2018/7/17</a:t>
            </a:fld>
            <a:endParaRPr kumimoji="1" lang="ja-JP" altLang="en-US"/>
          </a:p>
        </p:txBody>
      </p:sp>
      <p:sp>
        <p:nvSpPr>
          <p:cNvPr id="6" name="フッター プレースホルダー 5">
            <a:extLst>
              <a:ext uri="{FF2B5EF4-FFF2-40B4-BE49-F238E27FC236}">
                <a16:creationId xmlns:a16="http://schemas.microsoft.com/office/drawing/2014/main" id="{BE4EE095-4220-4D60-B7F6-EB91AE842620}"/>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822A284F-953B-4B15-8B8D-02C07E49C5AE}"/>
              </a:ext>
            </a:extLst>
          </p:cNvPr>
          <p:cNvSpPr>
            <a:spLocks noGrp="1"/>
          </p:cNvSpPr>
          <p:nvPr>
            <p:ph type="sldNum" sz="quarter" idx="12"/>
          </p:nvPr>
        </p:nvSpPr>
        <p:spPr/>
        <p:txBody>
          <a:bodyPr/>
          <a:lstStyle/>
          <a:p>
            <a:fld id="{07229823-0BB9-4D48-88E2-A2A05DD0A934}" type="slidenum">
              <a:rPr kumimoji="1" lang="ja-JP" altLang="en-US" smtClean="0"/>
              <a:t>‹#›</a:t>
            </a:fld>
            <a:endParaRPr kumimoji="1" lang="ja-JP" altLang="en-US"/>
          </a:p>
        </p:txBody>
      </p:sp>
    </p:spTree>
    <p:extLst>
      <p:ext uri="{BB962C8B-B14F-4D97-AF65-F5344CB8AC3E}">
        <p14:creationId xmlns:p14="http://schemas.microsoft.com/office/powerpoint/2010/main" val="11086624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25B0CF-D629-4FB4-B79F-D6A1C40339D1}"/>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21B3ECB-CA3F-4355-9009-495D023E9F8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A6FB832B-F415-4BDF-99F3-FB3D4FD456F3}"/>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BFE2F090-F428-44BD-8788-39F563DE8AE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74ACEB0E-B5A6-4C1B-87FF-B03FDB8B5B83}"/>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F05D6FC8-A32E-4FEC-8554-BECCB8529BD5}"/>
              </a:ext>
            </a:extLst>
          </p:cNvPr>
          <p:cNvSpPr>
            <a:spLocks noGrp="1"/>
          </p:cNvSpPr>
          <p:nvPr>
            <p:ph type="dt" sz="half" idx="10"/>
          </p:nvPr>
        </p:nvSpPr>
        <p:spPr/>
        <p:txBody>
          <a:bodyPr/>
          <a:lstStyle/>
          <a:p>
            <a:fld id="{70CA2B93-4E8E-40E9-9E8E-C4A2E0377A73}" type="datetimeFigureOut">
              <a:rPr kumimoji="1" lang="ja-JP" altLang="en-US" smtClean="0"/>
              <a:t>2018/7/17</a:t>
            </a:fld>
            <a:endParaRPr kumimoji="1" lang="ja-JP" altLang="en-US"/>
          </a:p>
        </p:txBody>
      </p:sp>
      <p:sp>
        <p:nvSpPr>
          <p:cNvPr id="8" name="フッター プレースホルダー 7">
            <a:extLst>
              <a:ext uri="{FF2B5EF4-FFF2-40B4-BE49-F238E27FC236}">
                <a16:creationId xmlns:a16="http://schemas.microsoft.com/office/drawing/2014/main" id="{454A4703-5BD9-4DA2-A3FC-4F89194E4BBD}"/>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467B87E2-E4A7-49E3-93E0-477191D7CF81}"/>
              </a:ext>
            </a:extLst>
          </p:cNvPr>
          <p:cNvSpPr>
            <a:spLocks noGrp="1"/>
          </p:cNvSpPr>
          <p:nvPr>
            <p:ph type="sldNum" sz="quarter" idx="12"/>
          </p:nvPr>
        </p:nvSpPr>
        <p:spPr/>
        <p:txBody>
          <a:bodyPr/>
          <a:lstStyle/>
          <a:p>
            <a:fld id="{07229823-0BB9-4D48-88E2-A2A05DD0A934}" type="slidenum">
              <a:rPr kumimoji="1" lang="ja-JP" altLang="en-US" smtClean="0"/>
              <a:t>‹#›</a:t>
            </a:fld>
            <a:endParaRPr kumimoji="1" lang="ja-JP" altLang="en-US"/>
          </a:p>
        </p:txBody>
      </p:sp>
    </p:spTree>
    <p:extLst>
      <p:ext uri="{BB962C8B-B14F-4D97-AF65-F5344CB8AC3E}">
        <p14:creationId xmlns:p14="http://schemas.microsoft.com/office/powerpoint/2010/main" val="15181557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835559F-7303-4B90-BF80-BE9B4F363961}"/>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EAA7C35F-EE01-42C2-858A-2F4DBE7FF3DC}"/>
              </a:ext>
            </a:extLst>
          </p:cNvPr>
          <p:cNvSpPr>
            <a:spLocks noGrp="1"/>
          </p:cNvSpPr>
          <p:nvPr>
            <p:ph type="dt" sz="half" idx="10"/>
          </p:nvPr>
        </p:nvSpPr>
        <p:spPr/>
        <p:txBody>
          <a:bodyPr/>
          <a:lstStyle/>
          <a:p>
            <a:fld id="{70CA2B93-4E8E-40E9-9E8E-C4A2E0377A73}" type="datetimeFigureOut">
              <a:rPr kumimoji="1" lang="ja-JP" altLang="en-US" smtClean="0"/>
              <a:t>2018/7/17</a:t>
            </a:fld>
            <a:endParaRPr kumimoji="1" lang="ja-JP" altLang="en-US"/>
          </a:p>
        </p:txBody>
      </p:sp>
      <p:sp>
        <p:nvSpPr>
          <p:cNvPr id="4" name="フッター プレースホルダー 3">
            <a:extLst>
              <a:ext uri="{FF2B5EF4-FFF2-40B4-BE49-F238E27FC236}">
                <a16:creationId xmlns:a16="http://schemas.microsoft.com/office/drawing/2014/main" id="{E550E740-E23B-4FF2-851B-19CA73CA22E7}"/>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8CF9F9CF-6568-4F72-9A00-F7946667F5CA}"/>
              </a:ext>
            </a:extLst>
          </p:cNvPr>
          <p:cNvSpPr>
            <a:spLocks noGrp="1"/>
          </p:cNvSpPr>
          <p:nvPr>
            <p:ph type="sldNum" sz="quarter" idx="12"/>
          </p:nvPr>
        </p:nvSpPr>
        <p:spPr/>
        <p:txBody>
          <a:bodyPr/>
          <a:lstStyle/>
          <a:p>
            <a:fld id="{07229823-0BB9-4D48-88E2-A2A05DD0A934}" type="slidenum">
              <a:rPr kumimoji="1" lang="ja-JP" altLang="en-US" smtClean="0"/>
              <a:t>‹#›</a:t>
            </a:fld>
            <a:endParaRPr kumimoji="1" lang="ja-JP" altLang="en-US"/>
          </a:p>
        </p:txBody>
      </p:sp>
    </p:spTree>
    <p:extLst>
      <p:ext uri="{BB962C8B-B14F-4D97-AF65-F5344CB8AC3E}">
        <p14:creationId xmlns:p14="http://schemas.microsoft.com/office/powerpoint/2010/main" val="24307604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142628CA-A6E5-493A-A431-42CA9CB2D871}"/>
              </a:ext>
            </a:extLst>
          </p:cNvPr>
          <p:cNvSpPr>
            <a:spLocks noGrp="1"/>
          </p:cNvSpPr>
          <p:nvPr>
            <p:ph type="dt" sz="half" idx="10"/>
          </p:nvPr>
        </p:nvSpPr>
        <p:spPr/>
        <p:txBody>
          <a:bodyPr/>
          <a:lstStyle/>
          <a:p>
            <a:fld id="{70CA2B93-4E8E-40E9-9E8E-C4A2E0377A73}" type="datetimeFigureOut">
              <a:rPr kumimoji="1" lang="ja-JP" altLang="en-US" smtClean="0"/>
              <a:t>2018/7/17</a:t>
            </a:fld>
            <a:endParaRPr kumimoji="1" lang="ja-JP" altLang="en-US"/>
          </a:p>
        </p:txBody>
      </p:sp>
      <p:sp>
        <p:nvSpPr>
          <p:cNvPr id="3" name="フッター プレースホルダー 2">
            <a:extLst>
              <a:ext uri="{FF2B5EF4-FFF2-40B4-BE49-F238E27FC236}">
                <a16:creationId xmlns:a16="http://schemas.microsoft.com/office/drawing/2014/main" id="{F784000F-D1EF-4B08-83D6-EC5F88B56BAA}"/>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AEC9BDE2-C81A-4A42-B120-8F1C51FBC1C7}"/>
              </a:ext>
            </a:extLst>
          </p:cNvPr>
          <p:cNvSpPr>
            <a:spLocks noGrp="1"/>
          </p:cNvSpPr>
          <p:nvPr>
            <p:ph type="sldNum" sz="quarter" idx="12"/>
          </p:nvPr>
        </p:nvSpPr>
        <p:spPr/>
        <p:txBody>
          <a:bodyPr/>
          <a:lstStyle/>
          <a:p>
            <a:fld id="{07229823-0BB9-4D48-88E2-A2A05DD0A934}" type="slidenum">
              <a:rPr kumimoji="1" lang="ja-JP" altLang="en-US" smtClean="0"/>
              <a:t>‹#›</a:t>
            </a:fld>
            <a:endParaRPr kumimoji="1" lang="ja-JP" altLang="en-US"/>
          </a:p>
        </p:txBody>
      </p:sp>
    </p:spTree>
    <p:extLst>
      <p:ext uri="{BB962C8B-B14F-4D97-AF65-F5344CB8AC3E}">
        <p14:creationId xmlns:p14="http://schemas.microsoft.com/office/powerpoint/2010/main" val="13439455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9D662A0-85F6-4672-A9B1-1412B8DD308B}"/>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E742BBB-29C9-415B-8FB0-671AD153276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21BB8DEF-2A39-420C-B2AF-BCBF65BAD0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1445AA13-A379-4E75-9D89-077BFEA0D10A}"/>
              </a:ext>
            </a:extLst>
          </p:cNvPr>
          <p:cNvSpPr>
            <a:spLocks noGrp="1"/>
          </p:cNvSpPr>
          <p:nvPr>
            <p:ph type="dt" sz="half" idx="10"/>
          </p:nvPr>
        </p:nvSpPr>
        <p:spPr/>
        <p:txBody>
          <a:bodyPr/>
          <a:lstStyle/>
          <a:p>
            <a:fld id="{70CA2B93-4E8E-40E9-9E8E-C4A2E0377A73}" type="datetimeFigureOut">
              <a:rPr kumimoji="1" lang="ja-JP" altLang="en-US" smtClean="0"/>
              <a:t>2018/7/17</a:t>
            </a:fld>
            <a:endParaRPr kumimoji="1" lang="ja-JP" altLang="en-US"/>
          </a:p>
        </p:txBody>
      </p:sp>
      <p:sp>
        <p:nvSpPr>
          <p:cNvPr id="6" name="フッター プレースホルダー 5">
            <a:extLst>
              <a:ext uri="{FF2B5EF4-FFF2-40B4-BE49-F238E27FC236}">
                <a16:creationId xmlns:a16="http://schemas.microsoft.com/office/drawing/2014/main" id="{F2D28BA2-FA09-4475-8E1C-56B2DC6E3D09}"/>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8ED827F-DB25-4A77-855D-F6370EEDFB79}"/>
              </a:ext>
            </a:extLst>
          </p:cNvPr>
          <p:cNvSpPr>
            <a:spLocks noGrp="1"/>
          </p:cNvSpPr>
          <p:nvPr>
            <p:ph type="sldNum" sz="quarter" idx="12"/>
          </p:nvPr>
        </p:nvSpPr>
        <p:spPr/>
        <p:txBody>
          <a:bodyPr/>
          <a:lstStyle/>
          <a:p>
            <a:fld id="{07229823-0BB9-4D48-88E2-A2A05DD0A934}" type="slidenum">
              <a:rPr kumimoji="1" lang="ja-JP" altLang="en-US" smtClean="0"/>
              <a:t>‹#›</a:t>
            </a:fld>
            <a:endParaRPr kumimoji="1" lang="ja-JP" altLang="en-US"/>
          </a:p>
        </p:txBody>
      </p:sp>
    </p:spTree>
    <p:extLst>
      <p:ext uri="{BB962C8B-B14F-4D97-AF65-F5344CB8AC3E}">
        <p14:creationId xmlns:p14="http://schemas.microsoft.com/office/powerpoint/2010/main" val="31605551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EC89B35-E700-4A7A-AA7E-C23808228ACB}"/>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8305D8CB-068C-45CF-AF6E-AD883F62FD4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0BD72DD6-132A-470F-8AEC-C6F1C06BA7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E66A1979-65BF-4038-BEF4-263221FCC5EC}"/>
              </a:ext>
            </a:extLst>
          </p:cNvPr>
          <p:cNvSpPr>
            <a:spLocks noGrp="1"/>
          </p:cNvSpPr>
          <p:nvPr>
            <p:ph type="dt" sz="half" idx="10"/>
          </p:nvPr>
        </p:nvSpPr>
        <p:spPr/>
        <p:txBody>
          <a:bodyPr/>
          <a:lstStyle/>
          <a:p>
            <a:fld id="{70CA2B93-4E8E-40E9-9E8E-C4A2E0377A73}" type="datetimeFigureOut">
              <a:rPr kumimoji="1" lang="ja-JP" altLang="en-US" smtClean="0"/>
              <a:t>2018/7/17</a:t>
            </a:fld>
            <a:endParaRPr kumimoji="1" lang="ja-JP" altLang="en-US"/>
          </a:p>
        </p:txBody>
      </p:sp>
      <p:sp>
        <p:nvSpPr>
          <p:cNvPr id="6" name="フッター プレースホルダー 5">
            <a:extLst>
              <a:ext uri="{FF2B5EF4-FFF2-40B4-BE49-F238E27FC236}">
                <a16:creationId xmlns:a16="http://schemas.microsoft.com/office/drawing/2014/main" id="{AA5E79DB-D3D7-44F1-A72E-75A889EA944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22F7CD80-C1F6-41EB-BE28-ABFEFC3FE5C1}"/>
              </a:ext>
            </a:extLst>
          </p:cNvPr>
          <p:cNvSpPr>
            <a:spLocks noGrp="1"/>
          </p:cNvSpPr>
          <p:nvPr>
            <p:ph type="sldNum" sz="quarter" idx="12"/>
          </p:nvPr>
        </p:nvSpPr>
        <p:spPr/>
        <p:txBody>
          <a:bodyPr/>
          <a:lstStyle/>
          <a:p>
            <a:fld id="{07229823-0BB9-4D48-88E2-A2A05DD0A934}" type="slidenum">
              <a:rPr kumimoji="1" lang="ja-JP" altLang="en-US" smtClean="0"/>
              <a:t>‹#›</a:t>
            </a:fld>
            <a:endParaRPr kumimoji="1" lang="ja-JP" altLang="en-US"/>
          </a:p>
        </p:txBody>
      </p:sp>
    </p:spTree>
    <p:extLst>
      <p:ext uri="{BB962C8B-B14F-4D97-AF65-F5344CB8AC3E}">
        <p14:creationId xmlns:p14="http://schemas.microsoft.com/office/powerpoint/2010/main" val="34574515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AF871192-9C91-47CC-992F-F5C5D0E5FEF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0A95F3C3-E62D-4ED8-A753-080B4084FDC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4864BEF-3B43-4AEE-8771-25DDED6D2F5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CA2B93-4E8E-40E9-9E8E-C4A2E0377A73}" type="datetimeFigureOut">
              <a:rPr kumimoji="1" lang="ja-JP" altLang="en-US" smtClean="0"/>
              <a:t>2018/7/17</a:t>
            </a:fld>
            <a:endParaRPr kumimoji="1" lang="ja-JP" altLang="en-US"/>
          </a:p>
        </p:txBody>
      </p:sp>
      <p:sp>
        <p:nvSpPr>
          <p:cNvPr id="5" name="フッター プレースホルダー 4">
            <a:extLst>
              <a:ext uri="{FF2B5EF4-FFF2-40B4-BE49-F238E27FC236}">
                <a16:creationId xmlns:a16="http://schemas.microsoft.com/office/drawing/2014/main" id="{B792CA10-D4F7-4CC6-ACE4-0AFB141BB60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4018EBB3-12E4-4F2B-8275-F6AA3C19AC6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229823-0BB9-4D48-88E2-A2A05DD0A934}" type="slidenum">
              <a:rPr kumimoji="1" lang="ja-JP" altLang="en-US" smtClean="0"/>
              <a:t>‹#›</a:t>
            </a:fld>
            <a:endParaRPr kumimoji="1" lang="ja-JP" altLang="en-US"/>
          </a:p>
        </p:txBody>
      </p:sp>
    </p:spTree>
    <p:extLst>
      <p:ext uri="{BB962C8B-B14F-4D97-AF65-F5344CB8AC3E}">
        <p14:creationId xmlns:p14="http://schemas.microsoft.com/office/powerpoint/2010/main" val="2820253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ja.wikipedia.org/wiki/Brainfuck"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E6C5582-122D-4D41-9DC7-C6C4AA02F54E}"/>
              </a:ext>
            </a:extLst>
          </p:cNvPr>
          <p:cNvSpPr>
            <a:spLocks noGrp="1"/>
          </p:cNvSpPr>
          <p:nvPr>
            <p:ph type="ctrTitle"/>
          </p:nvPr>
        </p:nvSpPr>
        <p:spPr/>
        <p:txBody>
          <a:bodyPr/>
          <a:lstStyle/>
          <a:p>
            <a:r>
              <a:rPr kumimoji="1" lang="ja-JP" altLang="en-US" dirty="0"/>
              <a:t>第</a:t>
            </a:r>
            <a:r>
              <a:rPr kumimoji="1" lang="en-US" altLang="ja-JP" dirty="0"/>
              <a:t>10</a:t>
            </a:r>
            <a:r>
              <a:rPr kumimoji="1" lang="ja-JP" altLang="en-US"/>
              <a:t>回演習解答</a:t>
            </a:r>
            <a:endParaRPr kumimoji="1" lang="ja-JP" altLang="en-US" dirty="0"/>
          </a:p>
        </p:txBody>
      </p:sp>
      <p:sp>
        <p:nvSpPr>
          <p:cNvPr id="3" name="字幕 2">
            <a:extLst>
              <a:ext uri="{FF2B5EF4-FFF2-40B4-BE49-F238E27FC236}">
                <a16:creationId xmlns:a16="http://schemas.microsoft.com/office/drawing/2014/main" id="{7FE106F7-C41B-4C03-9E19-EDC1748AEEEC}"/>
              </a:ext>
            </a:extLst>
          </p:cNvPr>
          <p:cNvSpPr>
            <a:spLocks noGrp="1"/>
          </p:cNvSpPr>
          <p:nvPr>
            <p:ph type="subTitle" idx="1"/>
          </p:nvPr>
        </p:nvSpPr>
        <p:spPr/>
        <p:txBody>
          <a:bodyPr/>
          <a:lstStyle/>
          <a:p>
            <a:endParaRPr kumimoji="1" lang="ja-JP" altLang="en-US" dirty="0"/>
          </a:p>
        </p:txBody>
      </p:sp>
    </p:spTree>
    <p:extLst>
      <p:ext uri="{BB962C8B-B14F-4D97-AF65-F5344CB8AC3E}">
        <p14:creationId xmlns:p14="http://schemas.microsoft.com/office/powerpoint/2010/main" val="17481390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79A7BF-2CF3-4C13-AFEE-042C16DC7BDB}"/>
              </a:ext>
            </a:extLst>
          </p:cNvPr>
          <p:cNvSpPr>
            <a:spLocks noGrp="1"/>
          </p:cNvSpPr>
          <p:nvPr>
            <p:ph type="title"/>
          </p:nvPr>
        </p:nvSpPr>
        <p:spPr/>
        <p:txBody>
          <a:bodyPr/>
          <a:lstStyle/>
          <a:p>
            <a:r>
              <a:rPr kumimoji="1" lang="en-US" altLang="ja-JP" dirty="0"/>
              <a:t>Brainfuck</a:t>
            </a:r>
            <a:r>
              <a:rPr kumimoji="1" lang="ja-JP" altLang="en-US" dirty="0"/>
              <a:t>プログラムの例</a:t>
            </a:r>
          </a:p>
        </p:txBody>
      </p:sp>
      <p:graphicFrame>
        <p:nvGraphicFramePr>
          <p:cNvPr id="4" name="コンテンツ プレースホルダー 3">
            <a:extLst>
              <a:ext uri="{FF2B5EF4-FFF2-40B4-BE49-F238E27FC236}">
                <a16:creationId xmlns:a16="http://schemas.microsoft.com/office/drawing/2014/main" id="{E6B32351-93EC-47D1-BC76-08528DBEBB4F}"/>
              </a:ext>
            </a:extLst>
          </p:cNvPr>
          <p:cNvGraphicFramePr>
            <a:graphicFrameLocks noGrp="1"/>
          </p:cNvGraphicFramePr>
          <p:nvPr>
            <p:ph idx="1"/>
            <p:extLst>
              <p:ext uri="{D42A27DB-BD31-4B8C-83A1-F6EECF244321}">
                <p14:modId xmlns:p14="http://schemas.microsoft.com/office/powerpoint/2010/main" val="658880981"/>
              </p:ext>
            </p:extLst>
          </p:nvPr>
        </p:nvGraphicFramePr>
        <p:xfrm>
          <a:off x="2347362" y="4476115"/>
          <a:ext cx="8412480" cy="720000"/>
        </p:xfrm>
        <a:graphic>
          <a:graphicData uri="http://schemas.openxmlformats.org/drawingml/2006/table">
            <a:tbl>
              <a:tblPr firstRow="1" bandRow="1">
                <a:tableStyleId>{5940675A-B579-460E-94D1-54222C63F5DA}</a:tableStyleId>
              </a:tblPr>
              <a:tblGrid>
                <a:gridCol w="1051560">
                  <a:extLst>
                    <a:ext uri="{9D8B030D-6E8A-4147-A177-3AD203B41FA5}">
                      <a16:colId xmlns:a16="http://schemas.microsoft.com/office/drawing/2014/main" val="4052221768"/>
                    </a:ext>
                  </a:extLst>
                </a:gridCol>
                <a:gridCol w="1051560">
                  <a:extLst>
                    <a:ext uri="{9D8B030D-6E8A-4147-A177-3AD203B41FA5}">
                      <a16:colId xmlns:a16="http://schemas.microsoft.com/office/drawing/2014/main" val="552754492"/>
                    </a:ext>
                  </a:extLst>
                </a:gridCol>
                <a:gridCol w="1051560">
                  <a:extLst>
                    <a:ext uri="{9D8B030D-6E8A-4147-A177-3AD203B41FA5}">
                      <a16:colId xmlns:a16="http://schemas.microsoft.com/office/drawing/2014/main" val="2328055831"/>
                    </a:ext>
                  </a:extLst>
                </a:gridCol>
                <a:gridCol w="1051560">
                  <a:extLst>
                    <a:ext uri="{9D8B030D-6E8A-4147-A177-3AD203B41FA5}">
                      <a16:colId xmlns:a16="http://schemas.microsoft.com/office/drawing/2014/main" val="1660567489"/>
                    </a:ext>
                  </a:extLst>
                </a:gridCol>
                <a:gridCol w="1051560">
                  <a:extLst>
                    <a:ext uri="{9D8B030D-6E8A-4147-A177-3AD203B41FA5}">
                      <a16:colId xmlns:a16="http://schemas.microsoft.com/office/drawing/2014/main" val="3781310106"/>
                    </a:ext>
                  </a:extLst>
                </a:gridCol>
                <a:gridCol w="1051560">
                  <a:extLst>
                    <a:ext uri="{9D8B030D-6E8A-4147-A177-3AD203B41FA5}">
                      <a16:colId xmlns:a16="http://schemas.microsoft.com/office/drawing/2014/main" val="2508110048"/>
                    </a:ext>
                  </a:extLst>
                </a:gridCol>
                <a:gridCol w="1051560">
                  <a:extLst>
                    <a:ext uri="{9D8B030D-6E8A-4147-A177-3AD203B41FA5}">
                      <a16:colId xmlns:a16="http://schemas.microsoft.com/office/drawing/2014/main" val="3646143742"/>
                    </a:ext>
                  </a:extLst>
                </a:gridCol>
                <a:gridCol w="1051560">
                  <a:extLst>
                    <a:ext uri="{9D8B030D-6E8A-4147-A177-3AD203B41FA5}">
                      <a16:colId xmlns:a16="http://schemas.microsoft.com/office/drawing/2014/main" val="3738886340"/>
                    </a:ext>
                  </a:extLst>
                </a:gridCol>
              </a:tblGrid>
              <a:tr h="720000">
                <a:tc>
                  <a:txBody>
                    <a:bodyPr/>
                    <a:lstStyle/>
                    <a:p>
                      <a:pPr algn="ctr"/>
                      <a:r>
                        <a:rPr kumimoji="1" lang="en-US" altLang="ja-JP" sz="3200" dirty="0"/>
                        <a:t>2</a:t>
                      </a:r>
                      <a:endParaRPr kumimoji="1" lang="ja-JP" altLang="en-US" sz="3200" dirty="0"/>
                    </a:p>
                  </a:txBody>
                  <a:tcPr anchor="ctr"/>
                </a:tc>
                <a:tc>
                  <a:txBody>
                    <a:bodyPr/>
                    <a:lstStyle/>
                    <a:p>
                      <a:pPr algn="ctr"/>
                      <a:r>
                        <a:rPr kumimoji="1" lang="en-US" altLang="ja-JP" sz="3200" dirty="0"/>
                        <a:t>0</a:t>
                      </a:r>
                      <a:endParaRPr kumimoji="1" lang="ja-JP" altLang="en-US" sz="3200" dirty="0"/>
                    </a:p>
                  </a:txBody>
                  <a:tcPr anchor="ctr"/>
                </a:tc>
                <a:tc>
                  <a:txBody>
                    <a:bodyPr/>
                    <a:lstStyle/>
                    <a:p>
                      <a:pPr algn="ctr"/>
                      <a:r>
                        <a:rPr kumimoji="1" lang="en-US" altLang="ja-JP" sz="3200" dirty="0"/>
                        <a:t>0</a:t>
                      </a:r>
                      <a:endParaRPr kumimoji="1" lang="ja-JP" altLang="en-US" sz="3200" dirty="0"/>
                    </a:p>
                  </a:txBody>
                  <a:tcPr anchor="ctr"/>
                </a:tc>
                <a:tc>
                  <a:txBody>
                    <a:bodyPr/>
                    <a:lstStyle/>
                    <a:p>
                      <a:pPr algn="ctr"/>
                      <a:r>
                        <a:rPr kumimoji="1" lang="en-US" altLang="ja-JP" sz="3200" dirty="0"/>
                        <a:t>0</a:t>
                      </a:r>
                      <a:endParaRPr kumimoji="1" lang="ja-JP" altLang="en-US" sz="3200" dirty="0"/>
                    </a:p>
                  </a:txBody>
                  <a:tcPr anchor="ctr"/>
                </a:tc>
                <a:tc>
                  <a:txBody>
                    <a:bodyPr/>
                    <a:lstStyle/>
                    <a:p>
                      <a:pPr algn="ctr"/>
                      <a:r>
                        <a:rPr kumimoji="1" lang="en-US" altLang="ja-JP" sz="3200" dirty="0"/>
                        <a:t>0</a:t>
                      </a:r>
                      <a:endParaRPr kumimoji="1" lang="ja-JP" altLang="en-US" sz="3200" dirty="0"/>
                    </a:p>
                  </a:txBody>
                  <a:tcPr anchor="ctr"/>
                </a:tc>
                <a:tc>
                  <a:txBody>
                    <a:bodyPr/>
                    <a:lstStyle/>
                    <a:p>
                      <a:pPr algn="ctr"/>
                      <a:r>
                        <a:rPr kumimoji="1" lang="en-US" altLang="ja-JP" sz="3200" dirty="0"/>
                        <a:t>0</a:t>
                      </a:r>
                      <a:endParaRPr kumimoji="1" lang="ja-JP" altLang="en-US" sz="3200" dirty="0"/>
                    </a:p>
                  </a:txBody>
                  <a:tcPr anchor="ctr"/>
                </a:tc>
                <a:tc>
                  <a:txBody>
                    <a:bodyPr/>
                    <a:lstStyle/>
                    <a:p>
                      <a:pPr algn="ctr"/>
                      <a:r>
                        <a:rPr kumimoji="1" lang="en-US" altLang="ja-JP" sz="3200" dirty="0"/>
                        <a:t>0</a:t>
                      </a:r>
                      <a:endParaRPr kumimoji="1" lang="ja-JP" altLang="en-US" sz="3200" dirty="0"/>
                    </a:p>
                  </a:txBody>
                  <a:tcPr anchor="ctr"/>
                </a:tc>
                <a:tc>
                  <a:txBody>
                    <a:bodyPr/>
                    <a:lstStyle/>
                    <a:p>
                      <a:pPr algn="ctr"/>
                      <a:r>
                        <a:rPr kumimoji="1" lang="en-US" altLang="ja-JP" sz="3200" dirty="0"/>
                        <a:t>0</a:t>
                      </a:r>
                      <a:endParaRPr kumimoji="1" lang="ja-JP" altLang="en-US" sz="3200" dirty="0"/>
                    </a:p>
                  </a:txBody>
                  <a:tcPr anchor="ctr"/>
                </a:tc>
                <a:extLst>
                  <a:ext uri="{0D108BD9-81ED-4DB2-BD59-A6C34878D82A}">
                    <a16:rowId xmlns:a16="http://schemas.microsoft.com/office/drawing/2014/main" val="1662589647"/>
                  </a:ext>
                </a:extLst>
              </a:tr>
            </a:tbl>
          </a:graphicData>
        </a:graphic>
      </p:graphicFrame>
      <p:sp>
        <p:nvSpPr>
          <p:cNvPr id="5" name="正方形/長方形 4">
            <a:extLst>
              <a:ext uri="{FF2B5EF4-FFF2-40B4-BE49-F238E27FC236}">
                <a16:creationId xmlns:a16="http://schemas.microsoft.com/office/drawing/2014/main" id="{A583097D-B040-480D-A105-C76708CA8660}"/>
              </a:ext>
            </a:extLst>
          </p:cNvPr>
          <p:cNvSpPr/>
          <p:nvPr/>
        </p:nvSpPr>
        <p:spPr>
          <a:xfrm>
            <a:off x="1432157" y="1905505"/>
            <a:ext cx="9327685" cy="1015663"/>
          </a:xfrm>
          <a:prstGeom prst="rect">
            <a:avLst/>
          </a:prstGeom>
        </p:spPr>
        <p:txBody>
          <a:bodyPr wrap="square">
            <a:spAutoFit/>
          </a:bodyPr>
          <a:lstStyle/>
          <a:p>
            <a:r>
              <a:rPr lang="en-US" altLang="ja-JP" sz="6000" dirty="0">
                <a:latin typeface="ＭＳ ゴシック" panose="020B0609070205080204" pitchFamily="49" charset="-128"/>
                <a:ea typeface="ＭＳ ゴシック" panose="020B0609070205080204" pitchFamily="49" charset="-128"/>
              </a:rPr>
              <a:t>++++++++[&gt;++++++++&lt;-]&gt;+.</a:t>
            </a:r>
            <a:endParaRPr lang="ja-JP" altLang="en-US" sz="6000" dirty="0">
              <a:latin typeface="ＭＳ ゴシック" panose="020B0609070205080204" pitchFamily="49" charset="-128"/>
              <a:ea typeface="ＭＳ ゴシック" panose="020B0609070205080204" pitchFamily="49" charset="-128"/>
            </a:endParaRPr>
          </a:p>
        </p:txBody>
      </p:sp>
      <p:sp>
        <p:nvSpPr>
          <p:cNvPr id="8" name="テキスト ボックス 7">
            <a:extLst>
              <a:ext uri="{FF2B5EF4-FFF2-40B4-BE49-F238E27FC236}">
                <a16:creationId xmlns:a16="http://schemas.microsoft.com/office/drawing/2014/main" id="{141BBEFA-9CBF-4F10-86AE-8BAD6EA815C8}"/>
              </a:ext>
            </a:extLst>
          </p:cNvPr>
          <p:cNvSpPr txBox="1"/>
          <p:nvPr/>
        </p:nvSpPr>
        <p:spPr>
          <a:xfrm>
            <a:off x="567814" y="4543727"/>
            <a:ext cx="1386348" cy="584775"/>
          </a:xfrm>
          <a:prstGeom prst="rect">
            <a:avLst/>
          </a:prstGeom>
          <a:noFill/>
        </p:spPr>
        <p:txBody>
          <a:bodyPr wrap="square" rtlCol="0">
            <a:spAutoFit/>
          </a:bodyPr>
          <a:lstStyle/>
          <a:p>
            <a:r>
              <a:rPr kumimoji="1" lang="en-US" altLang="ja-JP" sz="3200" dirty="0"/>
              <a:t>data:</a:t>
            </a:r>
            <a:endParaRPr kumimoji="1" lang="ja-JP" altLang="en-US" sz="3200" dirty="0"/>
          </a:p>
        </p:txBody>
      </p:sp>
      <p:grpSp>
        <p:nvGrpSpPr>
          <p:cNvPr id="14" name="グループ化 13">
            <a:extLst>
              <a:ext uri="{FF2B5EF4-FFF2-40B4-BE49-F238E27FC236}">
                <a16:creationId xmlns:a16="http://schemas.microsoft.com/office/drawing/2014/main" id="{50D94D07-032F-44CB-B5B7-872770D161F6}"/>
              </a:ext>
            </a:extLst>
          </p:cNvPr>
          <p:cNvGrpSpPr/>
          <p:nvPr/>
        </p:nvGrpSpPr>
        <p:grpSpPr>
          <a:xfrm>
            <a:off x="2470355" y="5314336"/>
            <a:ext cx="776747" cy="1251014"/>
            <a:chOff x="1337188" y="2757949"/>
            <a:chExt cx="776747" cy="1251014"/>
          </a:xfrm>
        </p:grpSpPr>
        <p:cxnSp>
          <p:nvCxnSpPr>
            <p:cNvPr id="15" name="直線矢印コネクタ 14">
              <a:extLst>
                <a:ext uri="{FF2B5EF4-FFF2-40B4-BE49-F238E27FC236}">
                  <a16:creationId xmlns:a16="http://schemas.microsoft.com/office/drawing/2014/main" id="{16BE6A15-A8C1-4C6A-8616-C5805C158507}"/>
                </a:ext>
              </a:extLst>
            </p:cNvPr>
            <p:cNvCxnSpPr>
              <a:cxnSpLocks/>
            </p:cNvCxnSpPr>
            <p:nvPr/>
          </p:nvCxnSpPr>
          <p:spPr>
            <a:xfrm flipV="1">
              <a:off x="1725562" y="2757949"/>
              <a:ext cx="0" cy="604683"/>
            </a:xfrm>
            <a:prstGeom prst="straightConnector1">
              <a:avLst/>
            </a:prstGeom>
            <a:ln w="76200">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16" name="テキスト ボックス 15">
              <a:extLst>
                <a:ext uri="{FF2B5EF4-FFF2-40B4-BE49-F238E27FC236}">
                  <a16:creationId xmlns:a16="http://schemas.microsoft.com/office/drawing/2014/main" id="{3D513220-0FAF-4526-934B-51C48DD8C9C4}"/>
                </a:ext>
              </a:extLst>
            </p:cNvPr>
            <p:cNvSpPr txBox="1"/>
            <p:nvPr/>
          </p:nvSpPr>
          <p:spPr>
            <a:xfrm>
              <a:off x="1337188" y="3362632"/>
              <a:ext cx="776747" cy="646331"/>
            </a:xfrm>
            <a:prstGeom prst="rect">
              <a:avLst/>
            </a:prstGeom>
            <a:noFill/>
          </p:spPr>
          <p:txBody>
            <a:bodyPr wrap="square" rtlCol="0">
              <a:spAutoFit/>
            </a:bodyPr>
            <a:lstStyle/>
            <a:p>
              <a:r>
                <a:rPr lang="en-US" altLang="ja-JP" sz="3600" b="1" dirty="0" err="1"/>
                <a:t>d</a:t>
              </a:r>
              <a:r>
                <a:rPr kumimoji="1" lang="en-US" altLang="ja-JP" sz="3600" b="1" dirty="0" err="1"/>
                <a:t>p</a:t>
              </a:r>
              <a:endParaRPr kumimoji="1" lang="ja-JP" altLang="en-US" sz="3600" b="1" dirty="0"/>
            </a:p>
          </p:txBody>
        </p:sp>
      </p:grpSp>
      <p:grpSp>
        <p:nvGrpSpPr>
          <p:cNvPr id="17" name="グループ化 16">
            <a:extLst>
              <a:ext uri="{FF2B5EF4-FFF2-40B4-BE49-F238E27FC236}">
                <a16:creationId xmlns:a16="http://schemas.microsoft.com/office/drawing/2014/main" id="{C73204DE-9EA0-43CD-A9DC-6E19E2644FE6}"/>
              </a:ext>
            </a:extLst>
          </p:cNvPr>
          <p:cNvGrpSpPr/>
          <p:nvPr/>
        </p:nvGrpSpPr>
        <p:grpSpPr>
          <a:xfrm>
            <a:off x="1778746" y="2921168"/>
            <a:ext cx="634178" cy="1251014"/>
            <a:chOff x="1408473" y="2757949"/>
            <a:chExt cx="634178" cy="1251014"/>
          </a:xfrm>
        </p:grpSpPr>
        <p:cxnSp>
          <p:nvCxnSpPr>
            <p:cNvPr id="18" name="直線矢印コネクタ 17">
              <a:extLst>
                <a:ext uri="{FF2B5EF4-FFF2-40B4-BE49-F238E27FC236}">
                  <a16:creationId xmlns:a16="http://schemas.microsoft.com/office/drawing/2014/main" id="{5B86FD72-7CA3-429F-8BBC-3470CBB6E02A}"/>
                </a:ext>
              </a:extLst>
            </p:cNvPr>
            <p:cNvCxnSpPr>
              <a:cxnSpLocks/>
            </p:cNvCxnSpPr>
            <p:nvPr/>
          </p:nvCxnSpPr>
          <p:spPr>
            <a:xfrm flipV="1">
              <a:off x="1725562" y="2757949"/>
              <a:ext cx="0" cy="604683"/>
            </a:xfrm>
            <a:prstGeom prst="straightConnector1">
              <a:avLst/>
            </a:prstGeom>
            <a:ln w="76200">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19" name="テキスト ボックス 18">
              <a:extLst>
                <a:ext uri="{FF2B5EF4-FFF2-40B4-BE49-F238E27FC236}">
                  <a16:creationId xmlns:a16="http://schemas.microsoft.com/office/drawing/2014/main" id="{82C210D3-CEEF-4304-9EBB-C7F2D7555DBA}"/>
                </a:ext>
              </a:extLst>
            </p:cNvPr>
            <p:cNvSpPr txBox="1"/>
            <p:nvPr/>
          </p:nvSpPr>
          <p:spPr>
            <a:xfrm>
              <a:off x="1408473" y="3362632"/>
              <a:ext cx="634178" cy="646331"/>
            </a:xfrm>
            <a:prstGeom prst="rect">
              <a:avLst/>
            </a:prstGeom>
            <a:noFill/>
          </p:spPr>
          <p:txBody>
            <a:bodyPr wrap="square" rtlCol="0">
              <a:spAutoFit/>
            </a:bodyPr>
            <a:lstStyle/>
            <a:p>
              <a:r>
                <a:rPr kumimoji="1" lang="en-US" altLang="ja-JP" sz="3600" b="1" dirty="0" err="1"/>
                <a:t>ip</a:t>
              </a:r>
              <a:endParaRPr kumimoji="1" lang="ja-JP" altLang="en-US" sz="3600" b="1" dirty="0"/>
            </a:p>
          </p:txBody>
        </p:sp>
      </p:grpSp>
    </p:spTree>
    <p:extLst>
      <p:ext uri="{BB962C8B-B14F-4D97-AF65-F5344CB8AC3E}">
        <p14:creationId xmlns:p14="http://schemas.microsoft.com/office/powerpoint/2010/main" val="7161376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79A7BF-2CF3-4C13-AFEE-042C16DC7BDB}"/>
              </a:ext>
            </a:extLst>
          </p:cNvPr>
          <p:cNvSpPr>
            <a:spLocks noGrp="1"/>
          </p:cNvSpPr>
          <p:nvPr>
            <p:ph type="title"/>
          </p:nvPr>
        </p:nvSpPr>
        <p:spPr/>
        <p:txBody>
          <a:bodyPr/>
          <a:lstStyle/>
          <a:p>
            <a:r>
              <a:rPr kumimoji="1" lang="en-US" altLang="ja-JP" dirty="0"/>
              <a:t>Brainfuck</a:t>
            </a:r>
            <a:r>
              <a:rPr kumimoji="1" lang="ja-JP" altLang="en-US" dirty="0"/>
              <a:t>プログラムの例</a:t>
            </a:r>
          </a:p>
        </p:txBody>
      </p:sp>
      <p:graphicFrame>
        <p:nvGraphicFramePr>
          <p:cNvPr id="4" name="コンテンツ プレースホルダー 3">
            <a:extLst>
              <a:ext uri="{FF2B5EF4-FFF2-40B4-BE49-F238E27FC236}">
                <a16:creationId xmlns:a16="http://schemas.microsoft.com/office/drawing/2014/main" id="{E6B32351-93EC-47D1-BC76-08528DBEBB4F}"/>
              </a:ext>
            </a:extLst>
          </p:cNvPr>
          <p:cNvGraphicFramePr>
            <a:graphicFrameLocks noGrp="1"/>
          </p:cNvGraphicFramePr>
          <p:nvPr>
            <p:ph idx="1"/>
            <p:extLst>
              <p:ext uri="{D42A27DB-BD31-4B8C-83A1-F6EECF244321}">
                <p14:modId xmlns:p14="http://schemas.microsoft.com/office/powerpoint/2010/main" val="795186793"/>
              </p:ext>
            </p:extLst>
          </p:nvPr>
        </p:nvGraphicFramePr>
        <p:xfrm>
          <a:off x="2347362" y="4476115"/>
          <a:ext cx="8412480" cy="720000"/>
        </p:xfrm>
        <a:graphic>
          <a:graphicData uri="http://schemas.openxmlformats.org/drawingml/2006/table">
            <a:tbl>
              <a:tblPr firstRow="1" bandRow="1">
                <a:tableStyleId>{5940675A-B579-460E-94D1-54222C63F5DA}</a:tableStyleId>
              </a:tblPr>
              <a:tblGrid>
                <a:gridCol w="1051560">
                  <a:extLst>
                    <a:ext uri="{9D8B030D-6E8A-4147-A177-3AD203B41FA5}">
                      <a16:colId xmlns:a16="http://schemas.microsoft.com/office/drawing/2014/main" val="4052221768"/>
                    </a:ext>
                  </a:extLst>
                </a:gridCol>
                <a:gridCol w="1051560">
                  <a:extLst>
                    <a:ext uri="{9D8B030D-6E8A-4147-A177-3AD203B41FA5}">
                      <a16:colId xmlns:a16="http://schemas.microsoft.com/office/drawing/2014/main" val="552754492"/>
                    </a:ext>
                  </a:extLst>
                </a:gridCol>
                <a:gridCol w="1051560">
                  <a:extLst>
                    <a:ext uri="{9D8B030D-6E8A-4147-A177-3AD203B41FA5}">
                      <a16:colId xmlns:a16="http://schemas.microsoft.com/office/drawing/2014/main" val="2328055831"/>
                    </a:ext>
                  </a:extLst>
                </a:gridCol>
                <a:gridCol w="1051560">
                  <a:extLst>
                    <a:ext uri="{9D8B030D-6E8A-4147-A177-3AD203B41FA5}">
                      <a16:colId xmlns:a16="http://schemas.microsoft.com/office/drawing/2014/main" val="1660567489"/>
                    </a:ext>
                  </a:extLst>
                </a:gridCol>
                <a:gridCol w="1051560">
                  <a:extLst>
                    <a:ext uri="{9D8B030D-6E8A-4147-A177-3AD203B41FA5}">
                      <a16:colId xmlns:a16="http://schemas.microsoft.com/office/drawing/2014/main" val="3781310106"/>
                    </a:ext>
                  </a:extLst>
                </a:gridCol>
                <a:gridCol w="1051560">
                  <a:extLst>
                    <a:ext uri="{9D8B030D-6E8A-4147-A177-3AD203B41FA5}">
                      <a16:colId xmlns:a16="http://schemas.microsoft.com/office/drawing/2014/main" val="2508110048"/>
                    </a:ext>
                  </a:extLst>
                </a:gridCol>
                <a:gridCol w="1051560">
                  <a:extLst>
                    <a:ext uri="{9D8B030D-6E8A-4147-A177-3AD203B41FA5}">
                      <a16:colId xmlns:a16="http://schemas.microsoft.com/office/drawing/2014/main" val="3646143742"/>
                    </a:ext>
                  </a:extLst>
                </a:gridCol>
                <a:gridCol w="1051560">
                  <a:extLst>
                    <a:ext uri="{9D8B030D-6E8A-4147-A177-3AD203B41FA5}">
                      <a16:colId xmlns:a16="http://schemas.microsoft.com/office/drawing/2014/main" val="3738886340"/>
                    </a:ext>
                  </a:extLst>
                </a:gridCol>
              </a:tblGrid>
              <a:tr h="720000">
                <a:tc>
                  <a:txBody>
                    <a:bodyPr/>
                    <a:lstStyle/>
                    <a:p>
                      <a:pPr algn="ctr"/>
                      <a:r>
                        <a:rPr kumimoji="1" lang="en-US" altLang="ja-JP" sz="3200" dirty="0"/>
                        <a:t>3</a:t>
                      </a:r>
                      <a:endParaRPr kumimoji="1" lang="ja-JP" altLang="en-US" sz="3200" dirty="0"/>
                    </a:p>
                  </a:txBody>
                  <a:tcPr anchor="ctr"/>
                </a:tc>
                <a:tc>
                  <a:txBody>
                    <a:bodyPr/>
                    <a:lstStyle/>
                    <a:p>
                      <a:pPr algn="ctr"/>
                      <a:r>
                        <a:rPr kumimoji="1" lang="en-US" altLang="ja-JP" sz="3200" dirty="0"/>
                        <a:t>0</a:t>
                      </a:r>
                      <a:endParaRPr kumimoji="1" lang="ja-JP" altLang="en-US" sz="3200" dirty="0"/>
                    </a:p>
                  </a:txBody>
                  <a:tcPr anchor="ctr"/>
                </a:tc>
                <a:tc>
                  <a:txBody>
                    <a:bodyPr/>
                    <a:lstStyle/>
                    <a:p>
                      <a:pPr algn="ctr"/>
                      <a:r>
                        <a:rPr kumimoji="1" lang="en-US" altLang="ja-JP" sz="3200" dirty="0"/>
                        <a:t>0</a:t>
                      </a:r>
                      <a:endParaRPr kumimoji="1" lang="ja-JP" altLang="en-US" sz="3200" dirty="0"/>
                    </a:p>
                  </a:txBody>
                  <a:tcPr anchor="ctr"/>
                </a:tc>
                <a:tc>
                  <a:txBody>
                    <a:bodyPr/>
                    <a:lstStyle/>
                    <a:p>
                      <a:pPr algn="ctr"/>
                      <a:r>
                        <a:rPr kumimoji="1" lang="en-US" altLang="ja-JP" sz="3200" dirty="0"/>
                        <a:t>0</a:t>
                      </a:r>
                      <a:endParaRPr kumimoji="1" lang="ja-JP" altLang="en-US" sz="3200" dirty="0"/>
                    </a:p>
                  </a:txBody>
                  <a:tcPr anchor="ctr"/>
                </a:tc>
                <a:tc>
                  <a:txBody>
                    <a:bodyPr/>
                    <a:lstStyle/>
                    <a:p>
                      <a:pPr algn="ctr"/>
                      <a:r>
                        <a:rPr kumimoji="1" lang="en-US" altLang="ja-JP" sz="3200" dirty="0"/>
                        <a:t>0</a:t>
                      </a:r>
                      <a:endParaRPr kumimoji="1" lang="ja-JP" altLang="en-US" sz="3200" dirty="0"/>
                    </a:p>
                  </a:txBody>
                  <a:tcPr anchor="ctr"/>
                </a:tc>
                <a:tc>
                  <a:txBody>
                    <a:bodyPr/>
                    <a:lstStyle/>
                    <a:p>
                      <a:pPr algn="ctr"/>
                      <a:r>
                        <a:rPr kumimoji="1" lang="en-US" altLang="ja-JP" sz="3200" dirty="0"/>
                        <a:t>0</a:t>
                      </a:r>
                      <a:endParaRPr kumimoji="1" lang="ja-JP" altLang="en-US" sz="3200" dirty="0"/>
                    </a:p>
                  </a:txBody>
                  <a:tcPr anchor="ctr"/>
                </a:tc>
                <a:tc>
                  <a:txBody>
                    <a:bodyPr/>
                    <a:lstStyle/>
                    <a:p>
                      <a:pPr algn="ctr"/>
                      <a:r>
                        <a:rPr kumimoji="1" lang="en-US" altLang="ja-JP" sz="3200" dirty="0"/>
                        <a:t>0</a:t>
                      </a:r>
                      <a:endParaRPr kumimoji="1" lang="ja-JP" altLang="en-US" sz="3200" dirty="0"/>
                    </a:p>
                  </a:txBody>
                  <a:tcPr anchor="ctr"/>
                </a:tc>
                <a:tc>
                  <a:txBody>
                    <a:bodyPr/>
                    <a:lstStyle/>
                    <a:p>
                      <a:pPr algn="ctr"/>
                      <a:r>
                        <a:rPr kumimoji="1" lang="en-US" altLang="ja-JP" sz="3200" dirty="0"/>
                        <a:t>0</a:t>
                      </a:r>
                      <a:endParaRPr kumimoji="1" lang="ja-JP" altLang="en-US" sz="3200" dirty="0"/>
                    </a:p>
                  </a:txBody>
                  <a:tcPr anchor="ctr"/>
                </a:tc>
                <a:extLst>
                  <a:ext uri="{0D108BD9-81ED-4DB2-BD59-A6C34878D82A}">
                    <a16:rowId xmlns:a16="http://schemas.microsoft.com/office/drawing/2014/main" val="1662589647"/>
                  </a:ext>
                </a:extLst>
              </a:tr>
            </a:tbl>
          </a:graphicData>
        </a:graphic>
      </p:graphicFrame>
      <p:sp>
        <p:nvSpPr>
          <p:cNvPr id="5" name="正方形/長方形 4">
            <a:extLst>
              <a:ext uri="{FF2B5EF4-FFF2-40B4-BE49-F238E27FC236}">
                <a16:creationId xmlns:a16="http://schemas.microsoft.com/office/drawing/2014/main" id="{A583097D-B040-480D-A105-C76708CA8660}"/>
              </a:ext>
            </a:extLst>
          </p:cNvPr>
          <p:cNvSpPr/>
          <p:nvPr/>
        </p:nvSpPr>
        <p:spPr>
          <a:xfrm>
            <a:off x="1432157" y="1905505"/>
            <a:ext cx="9327685" cy="1015663"/>
          </a:xfrm>
          <a:prstGeom prst="rect">
            <a:avLst/>
          </a:prstGeom>
        </p:spPr>
        <p:txBody>
          <a:bodyPr wrap="square">
            <a:spAutoFit/>
          </a:bodyPr>
          <a:lstStyle/>
          <a:p>
            <a:r>
              <a:rPr lang="en-US" altLang="ja-JP" sz="6000" dirty="0">
                <a:latin typeface="ＭＳ ゴシック" panose="020B0609070205080204" pitchFamily="49" charset="-128"/>
                <a:ea typeface="ＭＳ ゴシック" panose="020B0609070205080204" pitchFamily="49" charset="-128"/>
              </a:rPr>
              <a:t>++++++++[&gt;++++++++&lt;-]&gt;+.</a:t>
            </a:r>
            <a:endParaRPr lang="ja-JP" altLang="en-US" sz="6000" dirty="0">
              <a:latin typeface="ＭＳ ゴシック" panose="020B0609070205080204" pitchFamily="49" charset="-128"/>
              <a:ea typeface="ＭＳ ゴシック" panose="020B0609070205080204" pitchFamily="49" charset="-128"/>
            </a:endParaRPr>
          </a:p>
        </p:txBody>
      </p:sp>
      <p:sp>
        <p:nvSpPr>
          <p:cNvPr id="8" name="テキスト ボックス 7">
            <a:extLst>
              <a:ext uri="{FF2B5EF4-FFF2-40B4-BE49-F238E27FC236}">
                <a16:creationId xmlns:a16="http://schemas.microsoft.com/office/drawing/2014/main" id="{141BBEFA-9CBF-4F10-86AE-8BAD6EA815C8}"/>
              </a:ext>
            </a:extLst>
          </p:cNvPr>
          <p:cNvSpPr txBox="1"/>
          <p:nvPr/>
        </p:nvSpPr>
        <p:spPr>
          <a:xfrm>
            <a:off x="567814" y="4543727"/>
            <a:ext cx="1386348" cy="584775"/>
          </a:xfrm>
          <a:prstGeom prst="rect">
            <a:avLst/>
          </a:prstGeom>
          <a:noFill/>
        </p:spPr>
        <p:txBody>
          <a:bodyPr wrap="square" rtlCol="0">
            <a:spAutoFit/>
          </a:bodyPr>
          <a:lstStyle/>
          <a:p>
            <a:r>
              <a:rPr kumimoji="1" lang="en-US" altLang="ja-JP" sz="3200" dirty="0"/>
              <a:t>data:</a:t>
            </a:r>
            <a:endParaRPr kumimoji="1" lang="ja-JP" altLang="en-US" sz="3200" dirty="0"/>
          </a:p>
        </p:txBody>
      </p:sp>
      <p:grpSp>
        <p:nvGrpSpPr>
          <p:cNvPr id="14" name="グループ化 13">
            <a:extLst>
              <a:ext uri="{FF2B5EF4-FFF2-40B4-BE49-F238E27FC236}">
                <a16:creationId xmlns:a16="http://schemas.microsoft.com/office/drawing/2014/main" id="{50D94D07-032F-44CB-B5B7-872770D161F6}"/>
              </a:ext>
            </a:extLst>
          </p:cNvPr>
          <p:cNvGrpSpPr/>
          <p:nvPr/>
        </p:nvGrpSpPr>
        <p:grpSpPr>
          <a:xfrm>
            <a:off x="2470355" y="5314336"/>
            <a:ext cx="776747" cy="1251014"/>
            <a:chOff x="1337188" y="2757949"/>
            <a:chExt cx="776747" cy="1251014"/>
          </a:xfrm>
        </p:grpSpPr>
        <p:cxnSp>
          <p:nvCxnSpPr>
            <p:cNvPr id="15" name="直線矢印コネクタ 14">
              <a:extLst>
                <a:ext uri="{FF2B5EF4-FFF2-40B4-BE49-F238E27FC236}">
                  <a16:creationId xmlns:a16="http://schemas.microsoft.com/office/drawing/2014/main" id="{16BE6A15-A8C1-4C6A-8616-C5805C158507}"/>
                </a:ext>
              </a:extLst>
            </p:cNvPr>
            <p:cNvCxnSpPr>
              <a:cxnSpLocks/>
            </p:cNvCxnSpPr>
            <p:nvPr/>
          </p:nvCxnSpPr>
          <p:spPr>
            <a:xfrm flipV="1">
              <a:off x="1725562" y="2757949"/>
              <a:ext cx="0" cy="604683"/>
            </a:xfrm>
            <a:prstGeom prst="straightConnector1">
              <a:avLst/>
            </a:prstGeom>
            <a:ln w="76200">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16" name="テキスト ボックス 15">
              <a:extLst>
                <a:ext uri="{FF2B5EF4-FFF2-40B4-BE49-F238E27FC236}">
                  <a16:creationId xmlns:a16="http://schemas.microsoft.com/office/drawing/2014/main" id="{3D513220-0FAF-4526-934B-51C48DD8C9C4}"/>
                </a:ext>
              </a:extLst>
            </p:cNvPr>
            <p:cNvSpPr txBox="1"/>
            <p:nvPr/>
          </p:nvSpPr>
          <p:spPr>
            <a:xfrm>
              <a:off x="1337188" y="3362632"/>
              <a:ext cx="776747" cy="646331"/>
            </a:xfrm>
            <a:prstGeom prst="rect">
              <a:avLst/>
            </a:prstGeom>
            <a:noFill/>
          </p:spPr>
          <p:txBody>
            <a:bodyPr wrap="square" rtlCol="0">
              <a:spAutoFit/>
            </a:bodyPr>
            <a:lstStyle/>
            <a:p>
              <a:r>
                <a:rPr lang="en-US" altLang="ja-JP" sz="3600" b="1" dirty="0" err="1"/>
                <a:t>d</a:t>
              </a:r>
              <a:r>
                <a:rPr kumimoji="1" lang="en-US" altLang="ja-JP" sz="3600" b="1" dirty="0" err="1"/>
                <a:t>p</a:t>
              </a:r>
              <a:endParaRPr kumimoji="1" lang="ja-JP" altLang="en-US" sz="3600" b="1" dirty="0"/>
            </a:p>
          </p:txBody>
        </p:sp>
      </p:grpSp>
      <p:grpSp>
        <p:nvGrpSpPr>
          <p:cNvPr id="17" name="グループ化 16">
            <a:extLst>
              <a:ext uri="{FF2B5EF4-FFF2-40B4-BE49-F238E27FC236}">
                <a16:creationId xmlns:a16="http://schemas.microsoft.com/office/drawing/2014/main" id="{BC036911-2D05-4B5B-AB6F-A1D8B1BB8114}"/>
              </a:ext>
            </a:extLst>
          </p:cNvPr>
          <p:cNvGrpSpPr/>
          <p:nvPr/>
        </p:nvGrpSpPr>
        <p:grpSpPr>
          <a:xfrm>
            <a:off x="2153266" y="2921168"/>
            <a:ext cx="634178" cy="1251014"/>
            <a:chOff x="1408473" y="2757949"/>
            <a:chExt cx="634178" cy="1251014"/>
          </a:xfrm>
        </p:grpSpPr>
        <p:cxnSp>
          <p:nvCxnSpPr>
            <p:cNvPr id="18" name="直線矢印コネクタ 17">
              <a:extLst>
                <a:ext uri="{FF2B5EF4-FFF2-40B4-BE49-F238E27FC236}">
                  <a16:creationId xmlns:a16="http://schemas.microsoft.com/office/drawing/2014/main" id="{F86DBE0F-5496-48C7-ACDC-31ACA70D28A2}"/>
                </a:ext>
              </a:extLst>
            </p:cNvPr>
            <p:cNvCxnSpPr>
              <a:cxnSpLocks/>
            </p:cNvCxnSpPr>
            <p:nvPr/>
          </p:nvCxnSpPr>
          <p:spPr>
            <a:xfrm flipV="1">
              <a:off x="1725562" y="2757949"/>
              <a:ext cx="0" cy="604683"/>
            </a:xfrm>
            <a:prstGeom prst="straightConnector1">
              <a:avLst/>
            </a:prstGeom>
            <a:ln w="76200">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19" name="テキスト ボックス 18">
              <a:extLst>
                <a:ext uri="{FF2B5EF4-FFF2-40B4-BE49-F238E27FC236}">
                  <a16:creationId xmlns:a16="http://schemas.microsoft.com/office/drawing/2014/main" id="{7011F452-C523-49D3-BD8B-AFD6C0AAD0A1}"/>
                </a:ext>
              </a:extLst>
            </p:cNvPr>
            <p:cNvSpPr txBox="1"/>
            <p:nvPr/>
          </p:nvSpPr>
          <p:spPr>
            <a:xfrm>
              <a:off x="1408473" y="3362632"/>
              <a:ext cx="634178" cy="646331"/>
            </a:xfrm>
            <a:prstGeom prst="rect">
              <a:avLst/>
            </a:prstGeom>
            <a:noFill/>
          </p:spPr>
          <p:txBody>
            <a:bodyPr wrap="square" rtlCol="0">
              <a:spAutoFit/>
            </a:bodyPr>
            <a:lstStyle/>
            <a:p>
              <a:r>
                <a:rPr kumimoji="1" lang="en-US" altLang="ja-JP" sz="3600" b="1" dirty="0" err="1"/>
                <a:t>ip</a:t>
              </a:r>
              <a:endParaRPr kumimoji="1" lang="ja-JP" altLang="en-US" sz="3600" b="1" dirty="0"/>
            </a:p>
          </p:txBody>
        </p:sp>
      </p:grpSp>
    </p:spTree>
    <p:extLst>
      <p:ext uri="{BB962C8B-B14F-4D97-AF65-F5344CB8AC3E}">
        <p14:creationId xmlns:p14="http://schemas.microsoft.com/office/powerpoint/2010/main" val="31249013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79A7BF-2CF3-4C13-AFEE-042C16DC7BDB}"/>
              </a:ext>
            </a:extLst>
          </p:cNvPr>
          <p:cNvSpPr>
            <a:spLocks noGrp="1"/>
          </p:cNvSpPr>
          <p:nvPr>
            <p:ph type="title"/>
          </p:nvPr>
        </p:nvSpPr>
        <p:spPr/>
        <p:txBody>
          <a:bodyPr/>
          <a:lstStyle/>
          <a:p>
            <a:r>
              <a:rPr kumimoji="1" lang="en-US" altLang="ja-JP" dirty="0"/>
              <a:t>Brainfuck</a:t>
            </a:r>
            <a:r>
              <a:rPr kumimoji="1" lang="ja-JP" altLang="en-US" dirty="0"/>
              <a:t>プログラムの例</a:t>
            </a:r>
          </a:p>
        </p:txBody>
      </p:sp>
      <p:graphicFrame>
        <p:nvGraphicFramePr>
          <p:cNvPr id="4" name="コンテンツ プレースホルダー 3">
            <a:extLst>
              <a:ext uri="{FF2B5EF4-FFF2-40B4-BE49-F238E27FC236}">
                <a16:creationId xmlns:a16="http://schemas.microsoft.com/office/drawing/2014/main" id="{E6B32351-93EC-47D1-BC76-08528DBEBB4F}"/>
              </a:ext>
            </a:extLst>
          </p:cNvPr>
          <p:cNvGraphicFramePr>
            <a:graphicFrameLocks noGrp="1"/>
          </p:cNvGraphicFramePr>
          <p:nvPr>
            <p:ph idx="1"/>
            <p:extLst>
              <p:ext uri="{D42A27DB-BD31-4B8C-83A1-F6EECF244321}">
                <p14:modId xmlns:p14="http://schemas.microsoft.com/office/powerpoint/2010/main" val="3783542259"/>
              </p:ext>
            </p:extLst>
          </p:nvPr>
        </p:nvGraphicFramePr>
        <p:xfrm>
          <a:off x="2347362" y="4476115"/>
          <a:ext cx="8412480" cy="720000"/>
        </p:xfrm>
        <a:graphic>
          <a:graphicData uri="http://schemas.openxmlformats.org/drawingml/2006/table">
            <a:tbl>
              <a:tblPr firstRow="1" bandRow="1">
                <a:tableStyleId>{5940675A-B579-460E-94D1-54222C63F5DA}</a:tableStyleId>
              </a:tblPr>
              <a:tblGrid>
                <a:gridCol w="1051560">
                  <a:extLst>
                    <a:ext uri="{9D8B030D-6E8A-4147-A177-3AD203B41FA5}">
                      <a16:colId xmlns:a16="http://schemas.microsoft.com/office/drawing/2014/main" val="4052221768"/>
                    </a:ext>
                  </a:extLst>
                </a:gridCol>
                <a:gridCol w="1051560">
                  <a:extLst>
                    <a:ext uri="{9D8B030D-6E8A-4147-A177-3AD203B41FA5}">
                      <a16:colId xmlns:a16="http://schemas.microsoft.com/office/drawing/2014/main" val="552754492"/>
                    </a:ext>
                  </a:extLst>
                </a:gridCol>
                <a:gridCol w="1051560">
                  <a:extLst>
                    <a:ext uri="{9D8B030D-6E8A-4147-A177-3AD203B41FA5}">
                      <a16:colId xmlns:a16="http://schemas.microsoft.com/office/drawing/2014/main" val="2328055831"/>
                    </a:ext>
                  </a:extLst>
                </a:gridCol>
                <a:gridCol w="1051560">
                  <a:extLst>
                    <a:ext uri="{9D8B030D-6E8A-4147-A177-3AD203B41FA5}">
                      <a16:colId xmlns:a16="http://schemas.microsoft.com/office/drawing/2014/main" val="1660567489"/>
                    </a:ext>
                  </a:extLst>
                </a:gridCol>
                <a:gridCol w="1051560">
                  <a:extLst>
                    <a:ext uri="{9D8B030D-6E8A-4147-A177-3AD203B41FA5}">
                      <a16:colId xmlns:a16="http://schemas.microsoft.com/office/drawing/2014/main" val="3781310106"/>
                    </a:ext>
                  </a:extLst>
                </a:gridCol>
                <a:gridCol w="1051560">
                  <a:extLst>
                    <a:ext uri="{9D8B030D-6E8A-4147-A177-3AD203B41FA5}">
                      <a16:colId xmlns:a16="http://schemas.microsoft.com/office/drawing/2014/main" val="2508110048"/>
                    </a:ext>
                  </a:extLst>
                </a:gridCol>
                <a:gridCol w="1051560">
                  <a:extLst>
                    <a:ext uri="{9D8B030D-6E8A-4147-A177-3AD203B41FA5}">
                      <a16:colId xmlns:a16="http://schemas.microsoft.com/office/drawing/2014/main" val="3646143742"/>
                    </a:ext>
                  </a:extLst>
                </a:gridCol>
                <a:gridCol w="1051560">
                  <a:extLst>
                    <a:ext uri="{9D8B030D-6E8A-4147-A177-3AD203B41FA5}">
                      <a16:colId xmlns:a16="http://schemas.microsoft.com/office/drawing/2014/main" val="3738886340"/>
                    </a:ext>
                  </a:extLst>
                </a:gridCol>
              </a:tblGrid>
              <a:tr h="720000">
                <a:tc>
                  <a:txBody>
                    <a:bodyPr/>
                    <a:lstStyle/>
                    <a:p>
                      <a:pPr algn="ctr"/>
                      <a:r>
                        <a:rPr kumimoji="1" lang="en-US" altLang="ja-JP" sz="3200" dirty="0"/>
                        <a:t>8</a:t>
                      </a:r>
                      <a:endParaRPr kumimoji="1" lang="ja-JP" altLang="en-US" sz="3200" dirty="0"/>
                    </a:p>
                  </a:txBody>
                  <a:tcPr anchor="ctr"/>
                </a:tc>
                <a:tc>
                  <a:txBody>
                    <a:bodyPr/>
                    <a:lstStyle/>
                    <a:p>
                      <a:pPr algn="ctr"/>
                      <a:r>
                        <a:rPr kumimoji="1" lang="en-US" altLang="ja-JP" sz="3200" dirty="0"/>
                        <a:t>0</a:t>
                      </a:r>
                      <a:endParaRPr kumimoji="1" lang="ja-JP" altLang="en-US" sz="3200" dirty="0"/>
                    </a:p>
                  </a:txBody>
                  <a:tcPr anchor="ctr"/>
                </a:tc>
                <a:tc>
                  <a:txBody>
                    <a:bodyPr/>
                    <a:lstStyle/>
                    <a:p>
                      <a:pPr algn="ctr"/>
                      <a:r>
                        <a:rPr kumimoji="1" lang="en-US" altLang="ja-JP" sz="3200" dirty="0"/>
                        <a:t>0</a:t>
                      </a:r>
                      <a:endParaRPr kumimoji="1" lang="ja-JP" altLang="en-US" sz="3200" dirty="0"/>
                    </a:p>
                  </a:txBody>
                  <a:tcPr anchor="ctr"/>
                </a:tc>
                <a:tc>
                  <a:txBody>
                    <a:bodyPr/>
                    <a:lstStyle/>
                    <a:p>
                      <a:pPr algn="ctr"/>
                      <a:r>
                        <a:rPr kumimoji="1" lang="en-US" altLang="ja-JP" sz="3200" dirty="0"/>
                        <a:t>0</a:t>
                      </a:r>
                      <a:endParaRPr kumimoji="1" lang="ja-JP" altLang="en-US" sz="3200" dirty="0"/>
                    </a:p>
                  </a:txBody>
                  <a:tcPr anchor="ctr"/>
                </a:tc>
                <a:tc>
                  <a:txBody>
                    <a:bodyPr/>
                    <a:lstStyle/>
                    <a:p>
                      <a:pPr algn="ctr"/>
                      <a:r>
                        <a:rPr kumimoji="1" lang="en-US" altLang="ja-JP" sz="3200" dirty="0"/>
                        <a:t>0</a:t>
                      </a:r>
                      <a:endParaRPr kumimoji="1" lang="ja-JP" altLang="en-US" sz="3200" dirty="0"/>
                    </a:p>
                  </a:txBody>
                  <a:tcPr anchor="ctr"/>
                </a:tc>
                <a:tc>
                  <a:txBody>
                    <a:bodyPr/>
                    <a:lstStyle/>
                    <a:p>
                      <a:pPr algn="ctr"/>
                      <a:r>
                        <a:rPr kumimoji="1" lang="en-US" altLang="ja-JP" sz="3200" dirty="0"/>
                        <a:t>0</a:t>
                      </a:r>
                      <a:endParaRPr kumimoji="1" lang="ja-JP" altLang="en-US" sz="3200" dirty="0"/>
                    </a:p>
                  </a:txBody>
                  <a:tcPr anchor="ctr"/>
                </a:tc>
                <a:tc>
                  <a:txBody>
                    <a:bodyPr/>
                    <a:lstStyle/>
                    <a:p>
                      <a:pPr algn="ctr"/>
                      <a:r>
                        <a:rPr kumimoji="1" lang="en-US" altLang="ja-JP" sz="3200" dirty="0"/>
                        <a:t>0</a:t>
                      </a:r>
                      <a:endParaRPr kumimoji="1" lang="ja-JP" altLang="en-US" sz="3200" dirty="0"/>
                    </a:p>
                  </a:txBody>
                  <a:tcPr anchor="ctr"/>
                </a:tc>
                <a:tc>
                  <a:txBody>
                    <a:bodyPr/>
                    <a:lstStyle/>
                    <a:p>
                      <a:pPr algn="ctr"/>
                      <a:r>
                        <a:rPr kumimoji="1" lang="en-US" altLang="ja-JP" sz="3200" dirty="0"/>
                        <a:t>0</a:t>
                      </a:r>
                      <a:endParaRPr kumimoji="1" lang="ja-JP" altLang="en-US" sz="3200" dirty="0"/>
                    </a:p>
                  </a:txBody>
                  <a:tcPr anchor="ctr"/>
                </a:tc>
                <a:extLst>
                  <a:ext uri="{0D108BD9-81ED-4DB2-BD59-A6C34878D82A}">
                    <a16:rowId xmlns:a16="http://schemas.microsoft.com/office/drawing/2014/main" val="1662589647"/>
                  </a:ext>
                </a:extLst>
              </a:tr>
            </a:tbl>
          </a:graphicData>
        </a:graphic>
      </p:graphicFrame>
      <p:sp>
        <p:nvSpPr>
          <p:cNvPr id="5" name="正方形/長方形 4">
            <a:extLst>
              <a:ext uri="{FF2B5EF4-FFF2-40B4-BE49-F238E27FC236}">
                <a16:creationId xmlns:a16="http://schemas.microsoft.com/office/drawing/2014/main" id="{A583097D-B040-480D-A105-C76708CA8660}"/>
              </a:ext>
            </a:extLst>
          </p:cNvPr>
          <p:cNvSpPr/>
          <p:nvPr/>
        </p:nvSpPr>
        <p:spPr>
          <a:xfrm>
            <a:off x="1432157" y="1912879"/>
            <a:ext cx="9327685" cy="1015663"/>
          </a:xfrm>
          <a:prstGeom prst="rect">
            <a:avLst/>
          </a:prstGeom>
        </p:spPr>
        <p:txBody>
          <a:bodyPr wrap="square">
            <a:spAutoFit/>
          </a:bodyPr>
          <a:lstStyle/>
          <a:p>
            <a:r>
              <a:rPr lang="en-US" altLang="ja-JP" sz="6000" dirty="0">
                <a:latin typeface="ＭＳ ゴシック" panose="020B0609070205080204" pitchFamily="49" charset="-128"/>
                <a:ea typeface="ＭＳ ゴシック" panose="020B0609070205080204" pitchFamily="49" charset="-128"/>
              </a:rPr>
              <a:t>++++++++[&gt;++++++++&lt;-]&gt;+.</a:t>
            </a:r>
            <a:endParaRPr lang="ja-JP" altLang="en-US" sz="6000" dirty="0">
              <a:latin typeface="ＭＳ ゴシック" panose="020B0609070205080204" pitchFamily="49" charset="-128"/>
              <a:ea typeface="ＭＳ ゴシック" panose="020B0609070205080204" pitchFamily="49" charset="-128"/>
            </a:endParaRPr>
          </a:p>
        </p:txBody>
      </p:sp>
      <p:sp>
        <p:nvSpPr>
          <p:cNvPr id="8" name="テキスト ボックス 7">
            <a:extLst>
              <a:ext uri="{FF2B5EF4-FFF2-40B4-BE49-F238E27FC236}">
                <a16:creationId xmlns:a16="http://schemas.microsoft.com/office/drawing/2014/main" id="{141BBEFA-9CBF-4F10-86AE-8BAD6EA815C8}"/>
              </a:ext>
            </a:extLst>
          </p:cNvPr>
          <p:cNvSpPr txBox="1"/>
          <p:nvPr/>
        </p:nvSpPr>
        <p:spPr>
          <a:xfrm>
            <a:off x="567814" y="4543727"/>
            <a:ext cx="1386348" cy="584775"/>
          </a:xfrm>
          <a:prstGeom prst="rect">
            <a:avLst/>
          </a:prstGeom>
          <a:noFill/>
        </p:spPr>
        <p:txBody>
          <a:bodyPr wrap="square" rtlCol="0">
            <a:spAutoFit/>
          </a:bodyPr>
          <a:lstStyle/>
          <a:p>
            <a:r>
              <a:rPr kumimoji="1" lang="en-US" altLang="ja-JP" sz="3200" dirty="0"/>
              <a:t>data:</a:t>
            </a:r>
            <a:endParaRPr kumimoji="1" lang="ja-JP" altLang="en-US" sz="3200" dirty="0"/>
          </a:p>
        </p:txBody>
      </p:sp>
      <p:grpSp>
        <p:nvGrpSpPr>
          <p:cNvPr id="14" name="グループ化 13">
            <a:extLst>
              <a:ext uri="{FF2B5EF4-FFF2-40B4-BE49-F238E27FC236}">
                <a16:creationId xmlns:a16="http://schemas.microsoft.com/office/drawing/2014/main" id="{50D94D07-032F-44CB-B5B7-872770D161F6}"/>
              </a:ext>
            </a:extLst>
          </p:cNvPr>
          <p:cNvGrpSpPr/>
          <p:nvPr/>
        </p:nvGrpSpPr>
        <p:grpSpPr>
          <a:xfrm>
            <a:off x="2470355" y="5314336"/>
            <a:ext cx="776747" cy="1251014"/>
            <a:chOff x="1337188" y="2757949"/>
            <a:chExt cx="776747" cy="1251014"/>
          </a:xfrm>
        </p:grpSpPr>
        <p:cxnSp>
          <p:nvCxnSpPr>
            <p:cNvPr id="15" name="直線矢印コネクタ 14">
              <a:extLst>
                <a:ext uri="{FF2B5EF4-FFF2-40B4-BE49-F238E27FC236}">
                  <a16:creationId xmlns:a16="http://schemas.microsoft.com/office/drawing/2014/main" id="{16BE6A15-A8C1-4C6A-8616-C5805C158507}"/>
                </a:ext>
              </a:extLst>
            </p:cNvPr>
            <p:cNvCxnSpPr>
              <a:cxnSpLocks/>
            </p:cNvCxnSpPr>
            <p:nvPr/>
          </p:nvCxnSpPr>
          <p:spPr>
            <a:xfrm flipV="1">
              <a:off x="1725562" y="2757949"/>
              <a:ext cx="0" cy="604683"/>
            </a:xfrm>
            <a:prstGeom prst="straightConnector1">
              <a:avLst/>
            </a:prstGeom>
            <a:ln w="76200">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16" name="テキスト ボックス 15">
              <a:extLst>
                <a:ext uri="{FF2B5EF4-FFF2-40B4-BE49-F238E27FC236}">
                  <a16:creationId xmlns:a16="http://schemas.microsoft.com/office/drawing/2014/main" id="{3D513220-0FAF-4526-934B-51C48DD8C9C4}"/>
                </a:ext>
              </a:extLst>
            </p:cNvPr>
            <p:cNvSpPr txBox="1"/>
            <p:nvPr/>
          </p:nvSpPr>
          <p:spPr>
            <a:xfrm>
              <a:off x="1337188" y="3362632"/>
              <a:ext cx="776747" cy="646331"/>
            </a:xfrm>
            <a:prstGeom prst="rect">
              <a:avLst/>
            </a:prstGeom>
            <a:noFill/>
          </p:spPr>
          <p:txBody>
            <a:bodyPr wrap="square" rtlCol="0">
              <a:spAutoFit/>
            </a:bodyPr>
            <a:lstStyle/>
            <a:p>
              <a:r>
                <a:rPr lang="en-US" altLang="ja-JP" sz="3600" b="1" dirty="0" err="1"/>
                <a:t>d</a:t>
              </a:r>
              <a:r>
                <a:rPr kumimoji="1" lang="en-US" altLang="ja-JP" sz="3600" b="1" dirty="0" err="1"/>
                <a:t>p</a:t>
              </a:r>
              <a:endParaRPr kumimoji="1" lang="ja-JP" altLang="en-US" sz="3600" b="1" dirty="0"/>
            </a:p>
          </p:txBody>
        </p:sp>
      </p:grpSp>
      <p:grpSp>
        <p:nvGrpSpPr>
          <p:cNvPr id="17" name="グループ化 16">
            <a:extLst>
              <a:ext uri="{FF2B5EF4-FFF2-40B4-BE49-F238E27FC236}">
                <a16:creationId xmlns:a16="http://schemas.microsoft.com/office/drawing/2014/main" id="{294FBC2A-B8D1-48E7-AB9A-7B33D09D476B}"/>
              </a:ext>
            </a:extLst>
          </p:cNvPr>
          <p:cNvGrpSpPr/>
          <p:nvPr/>
        </p:nvGrpSpPr>
        <p:grpSpPr>
          <a:xfrm>
            <a:off x="4072120" y="2921168"/>
            <a:ext cx="634178" cy="1251014"/>
            <a:chOff x="1408473" y="2757949"/>
            <a:chExt cx="634178" cy="1251014"/>
          </a:xfrm>
        </p:grpSpPr>
        <p:cxnSp>
          <p:nvCxnSpPr>
            <p:cNvPr id="18" name="直線矢印コネクタ 17">
              <a:extLst>
                <a:ext uri="{FF2B5EF4-FFF2-40B4-BE49-F238E27FC236}">
                  <a16:creationId xmlns:a16="http://schemas.microsoft.com/office/drawing/2014/main" id="{0091C68E-B311-4B91-9F32-504276D8E335}"/>
                </a:ext>
              </a:extLst>
            </p:cNvPr>
            <p:cNvCxnSpPr>
              <a:cxnSpLocks/>
            </p:cNvCxnSpPr>
            <p:nvPr/>
          </p:nvCxnSpPr>
          <p:spPr>
            <a:xfrm flipV="1">
              <a:off x="1725562" y="2757949"/>
              <a:ext cx="0" cy="604683"/>
            </a:xfrm>
            <a:prstGeom prst="straightConnector1">
              <a:avLst/>
            </a:prstGeom>
            <a:ln w="76200">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19" name="テキスト ボックス 18">
              <a:extLst>
                <a:ext uri="{FF2B5EF4-FFF2-40B4-BE49-F238E27FC236}">
                  <a16:creationId xmlns:a16="http://schemas.microsoft.com/office/drawing/2014/main" id="{B9227A2C-0625-47DD-ACDA-842597850421}"/>
                </a:ext>
              </a:extLst>
            </p:cNvPr>
            <p:cNvSpPr txBox="1"/>
            <p:nvPr/>
          </p:nvSpPr>
          <p:spPr>
            <a:xfrm>
              <a:off x="1408473" y="3362632"/>
              <a:ext cx="634178" cy="646331"/>
            </a:xfrm>
            <a:prstGeom prst="rect">
              <a:avLst/>
            </a:prstGeom>
            <a:noFill/>
          </p:spPr>
          <p:txBody>
            <a:bodyPr wrap="square" rtlCol="0">
              <a:spAutoFit/>
            </a:bodyPr>
            <a:lstStyle/>
            <a:p>
              <a:r>
                <a:rPr kumimoji="1" lang="en-US" altLang="ja-JP" sz="3600" b="1" dirty="0" err="1"/>
                <a:t>ip</a:t>
              </a:r>
              <a:endParaRPr kumimoji="1" lang="ja-JP" altLang="en-US" sz="3600" b="1" dirty="0"/>
            </a:p>
          </p:txBody>
        </p:sp>
      </p:grpSp>
      <p:cxnSp>
        <p:nvCxnSpPr>
          <p:cNvPr id="6" name="直線矢印コネクタ 5">
            <a:extLst>
              <a:ext uri="{FF2B5EF4-FFF2-40B4-BE49-F238E27FC236}">
                <a16:creationId xmlns:a16="http://schemas.microsoft.com/office/drawing/2014/main" id="{CF16E1CA-2807-495D-A286-49FBC7657D41}"/>
              </a:ext>
            </a:extLst>
          </p:cNvPr>
          <p:cNvCxnSpPr>
            <a:cxnSpLocks/>
          </p:cNvCxnSpPr>
          <p:nvPr/>
        </p:nvCxnSpPr>
        <p:spPr>
          <a:xfrm>
            <a:off x="2728452" y="3045542"/>
            <a:ext cx="1526458" cy="0"/>
          </a:xfrm>
          <a:prstGeom prst="straightConnector1">
            <a:avLst/>
          </a:prstGeom>
          <a:ln w="57150">
            <a:solidFill>
              <a:schemeClr val="accent6"/>
            </a:solidFill>
            <a:prstDash val="dash"/>
            <a:headEnd type="diamond" w="med" len="med"/>
            <a:tailEnd type="triangle" w="med" len="med"/>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1365946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79A7BF-2CF3-4C13-AFEE-042C16DC7BDB}"/>
              </a:ext>
            </a:extLst>
          </p:cNvPr>
          <p:cNvSpPr>
            <a:spLocks noGrp="1"/>
          </p:cNvSpPr>
          <p:nvPr>
            <p:ph type="title"/>
          </p:nvPr>
        </p:nvSpPr>
        <p:spPr/>
        <p:txBody>
          <a:bodyPr/>
          <a:lstStyle/>
          <a:p>
            <a:r>
              <a:rPr kumimoji="1" lang="en-US" altLang="ja-JP" dirty="0"/>
              <a:t>Brainfuck</a:t>
            </a:r>
            <a:r>
              <a:rPr kumimoji="1" lang="ja-JP" altLang="en-US" dirty="0"/>
              <a:t>プログラムの例</a:t>
            </a:r>
          </a:p>
        </p:txBody>
      </p:sp>
      <p:graphicFrame>
        <p:nvGraphicFramePr>
          <p:cNvPr id="4" name="コンテンツ プレースホルダー 3">
            <a:extLst>
              <a:ext uri="{FF2B5EF4-FFF2-40B4-BE49-F238E27FC236}">
                <a16:creationId xmlns:a16="http://schemas.microsoft.com/office/drawing/2014/main" id="{E6B32351-93EC-47D1-BC76-08528DBEBB4F}"/>
              </a:ext>
            </a:extLst>
          </p:cNvPr>
          <p:cNvGraphicFramePr>
            <a:graphicFrameLocks noGrp="1"/>
          </p:cNvGraphicFramePr>
          <p:nvPr>
            <p:ph idx="1"/>
          </p:nvPr>
        </p:nvGraphicFramePr>
        <p:xfrm>
          <a:off x="2347362" y="4476115"/>
          <a:ext cx="8412480" cy="720000"/>
        </p:xfrm>
        <a:graphic>
          <a:graphicData uri="http://schemas.openxmlformats.org/drawingml/2006/table">
            <a:tbl>
              <a:tblPr firstRow="1" bandRow="1">
                <a:tableStyleId>{5940675A-B579-460E-94D1-54222C63F5DA}</a:tableStyleId>
              </a:tblPr>
              <a:tblGrid>
                <a:gridCol w="1051560">
                  <a:extLst>
                    <a:ext uri="{9D8B030D-6E8A-4147-A177-3AD203B41FA5}">
                      <a16:colId xmlns:a16="http://schemas.microsoft.com/office/drawing/2014/main" val="4052221768"/>
                    </a:ext>
                  </a:extLst>
                </a:gridCol>
                <a:gridCol w="1051560">
                  <a:extLst>
                    <a:ext uri="{9D8B030D-6E8A-4147-A177-3AD203B41FA5}">
                      <a16:colId xmlns:a16="http://schemas.microsoft.com/office/drawing/2014/main" val="552754492"/>
                    </a:ext>
                  </a:extLst>
                </a:gridCol>
                <a:gridCol w="1051560">
                  <a:extLst>
                    <a:ext uri="{9D8B030D-6E8A-4147-A177-3AD203B41FA5}">
                      <a16:colId xmlns:a16="http://schemas.microsoft.com/office/drawing/2014/main" val="2328055831"/>
                    </a:ext>
                  </a:extLst>
                </a:gridCol>
                <a:gridCol w="1051560">
                  <a:extLst>
                    <a:ext uri="{9D8B030D-6E8A-4147-A177-3AD203B41FA5}">
                      <a16:colId xmlns:a16="http://schemas.microsoft.com/office/drawing/2014/main" val="1660567489"/>
                    </a:ext>
                  </a:extLst>
                </a:gridCol>
                <a:gridCol w="1051560">
                  <a:extLst>
                    <a:ext uri="{9D8B030D-6E8A-4147-A177-3AD203B41FA5}">
                      <a16:colId xmlns:a16="http://schemas.microsoft.com/office/drawing/2014/main" val="3781310106"/>
                    </a:ext>
                  </a:extLst>
                </a:gridCol>
                <a:gridCol w="1051560">
                  <a:extLst>
                    <a:ext uri="{9D8B030D-6E8A-4147-A177-3AD203B41FA5}">
                      <a16:colId xmlns:a16="http://schemas.microsoft.com/office/drawing/2014/main" val="2508110048"/>
                    </a:ext>
                  </a:extLst>
                </a:gridCol>
                <a:gridCol w="1051560">
                  <a:extLst>
                    <a:ext uri="{9D8B030D-6E8A-4147-A177-3AD203B41FA5}">
                      <a16:colId xmlns:a16="http://schemas.microsoft.com/office/drawing/2014/main" val="3646143742"/>
                    </a:ext>
                  </a:extLst>
                </a:gridCol>
                <a:gridCol w="1051560">
                  <a:extLst>
                    <a:ext uri="{9D8B030D-6E8A-4147-A177-3AD203B41FA5}">
                      <a16:colId xmlns:a16="http://schemas.microsoft.com/office/drawing/2014/main" val="3738886340"/>
                    </a:ext>
                  </a:extLst>
                </a:gridCol>
              </a:tblGrid>
              <a:tr h="720000">
                <a:tc>
                  <a:txBody>
                    <a:bodyPr/>
                    <a:lstStyle/>
                    <a:p>
                      <a:pPr algn="ctr"/>
                      <a:r>
                        <a:rPr kumimoji="1" lang="en-US" altLang="ja-JP" sz="3200" dirty="0"/>
                        <a:t>8</a:t>
                      </a:r>
                      <a:endParaRPr kumimoji="1" lang="ja-JP" altLang="en-US" sz="3200" dirty="0"/>
                    </a:p>
                  </a:txBody>
                  <a:tcPr anchor="ctr"/>
                </a:tc>
                <a:tc>
                  <a:txBody>
                    <a:bodyPr/>
                    <a:lstStyle/>
                    <a:p>
                      <a:pPr algn="ctr"/>
                      <a:r>
                        <a:rPr kumimoji="1" lang="en-US" altLang="ja-JP" sz="3200" dirty="0"/>
                        <a:t>0</a:t>
                      </a:r>
                      <a:endParaRPr kumimoji="1" lang="ja-JP" altLang="en-US" sz="3200" dirty="0"/>
                    </a:p>
                  </a:txBody>
                  <a:tcPr anchor="ctr"/>
                </a:tc>
                <a:tc>
                  <a:txBody>
                    <a:bodyPr/>
                    <a:lstStyle/>
                    <a:p>
                      <a:pPr algn="ctr"/>
                      <a:r>
                        <a:rPr kumimoji="1" lang="en-US" altLang="ja-JP" sz="3200" dirty="0"/>
                        <a:t>0</a:t>
                      </a:r>
                      <a:endParaRPr kumimoji="1" lang="ja-JP" altLang="en-US" sz="3200" dirty="0"/>
                    </a:p>
                  </a:txBody>
                  <a:tcPr anchor="ctr"/>
                </a:tc>
                <a:tc>
                  <a:txBody>
                    <a:bodyPr/>
                    <a:lstStyle/>
                    <a:p>
                      <a:pPr algn="ctr"/>
                      <a:r>
                        <a:rPr kumimoji="1" lang="en-US" altLang="ja-JP" sz="3200" dirty="0"/>
                        <a:t>0</a:t>
                      </a:r>
                      <a:endParaRPr kumimoji="1" lang="ja-JP" altLang="en-US" sz="3200" dirty="0"/>
                    </a:p>
                  </a:txBody>
                  <a:tcPr anchor="ctr"/>
                </a:tc>
                <a:tc>
                  <a:txBody>
                    <a:bodyPr/>
                    <a:lstStyle/>
                    <a:p>
                      <a:pPr algn="ctr"/>
                      <a:r>
                        <a:rPr kumimoji="1" lang="en-US" altLang="ja-JP" sz="3200" dirty="0"/>
                        <a:t>0</a:t>
                      </a:r>
                      <a:endParaRPr kumimoji="1" lang="ja-JP" altLang="en-US" sz="3200" dirty="0"/>
                    </a:p>
                  </a:txBody>
                  <a:tcPr anchor="ctr"/>
                </a:tc>
                <a:tc>
                  <a:txBody>
                    <a:bodyPr/>
                    <a:lstStyle/>
                    <a:p>
                      <a:pPr algn="ctr"/>
                      <a:r>
                        <a:rPr kumimoji="1" lang="en-US" altLang="ja-JP" sz="3200" dirty="0"/>
                        <a:t>0</a:t>
                      </a:r>
                      <a:endParaRPr kumimoji="1" lang="ja-JP" altLang="en-US" sz="3200" dirty="0"/>
                    </a:p>
                  </a:txBody>
                  <a:tcPr anchor="ctr"/>
                </a:tc>
                <a:tc>
                  <a:txBody>
                    <a:bodyPr/>
                    <a:lstStyle/>
                    <a:p>
                      <a:pPr algn="ctr"/>
                      <a:r>
                        <a:rPr kumimoji="1" lang="en-US" altLang="ja-JP" sz="3200" dirty="0"/>
                        <a:t>0</a:t>
                      </a:r>
                      <a:endParaRPr kumimoji="1" lang="ja-JP" altLang="en-US" sz="3200" dirty="0"/>
                    </a:p>
                  </a:txBody>
                  <a:tcPr anchor="ctr"/>
                </a:tc>
                <a:tc>
                  <a:txBody>
                    <a:bodyPr/>
                    <a:lstStyle/>
                    <a:p>
                      <a:pPr algn="ctr"/>
                      <a:r>
                        <a:rPr kumimoji="1" lang="en-US" altLang="ja-JP" sz="3200" dirty="0"/>
                        <a:t>0</a:t>
                      </a:r>
                      <a:endParaRPr kumimoji="1" lang="ja-JP" altLang="en-US" sz="3200" dirty="0"/>
                    </a:p>
                  </a:txBody>
                  <a:tcPr anchor="ctr"/>
                </a:tc>
                <a:extLst>
                  <a:ext uri="{0D108BD9-81ED-4DB2-BD59-A6C34878D82A}">
                    <a16:rowId xmlns:a16="http://schemas.microsoft.com/office/drawing/2014/main" val="1662589647"/>
                  </a:ext>
                </a:extLst>
              </a:tr>
            </a:tbl>
          </a:graphicData>
        </a:graphic>
      </p:graphicFrame>
      <p:sp>
        <p:nvSpPr>
          <p:cNvPr id="5" name="正方形/長方形 4">
            <a:extLst>
              <a:ext uri="{FF2B5EF4-FFF2-40B4-BE49-F238E27FC236}">
                <a16:creationId xmlns:a16="http://schemas.microsoft.com/office/drawing/2014/main" id="{A583097D-B040-480D-A105-C76708CA8660}"/>
              </a:ext>
            </a:extLst>
          </p:cNvPr>
          <p:cNvSpPr/>
          <p:nvPr/>
        </p:nvSpPr>
        <p:spPr>
          <a:xfrm>
            <a:off x="1432157" y="1905505"/>
            <a:ext cx="9327685" cy="1015663"/>
          </a:xfrm>
          <a:prstGeom prst="rect">
            <a:avLst/>
          </a:prstGeom>
        </p:spPr>
        <p:txBody>
          <a:bodyPr wrap="square">
            <a:spAutoFit/>
          </a:bodyPr>
          <a:lstStyle/>
          <a:p>
            <a:r>
              <a:rPr lang="en-US" altLang="ja-JP" sz="6000" dirty="0">
                <a:latin typeface="ＭＳ ゴシック" panose="020B0609070205080204" pitchFamily="49" charset="-128"/>
                <a:ea typeface="ＭＳ ゴシック" panose="020B0609070205080204" pitchFamily="49" charset="-128"/>
              </a:rPr>
              <a:t>++++++++[&gt;++++++++&lt;-]&gt;+.</a:t>
            </a:r>
            <a:endParaRPr lang="ja-JP" altLang="en-US" sz="6000" dirty="0">
              <a:latin typeface="ＭＳ ゴシック" panose="020B0609070205080204" pitchFamily="49" charset="-128"/>
              <a:ea typeface="ＭＳ ゴシック" panose="020B0609070205080204" pitchFamily="49" charset="-128"/>
            </a:endParaRPr>
          </a:p>
        </p:txBody>
      </p:sp>
      <p:sp>
        <p:nvSpPr>
          <p:cNvPr id="8" name="テキスト ボックス 7">
            <a:extLst>
              <a:ext uri="{FF2B5EF4-FFF2-40B4-BE49-F238E27FC236}">
                <a16:creationId xmlns:a16="http://schemas.microsoft.com/office/drawing/2014/main" id="{141BBEFA-9CBF-4F10-86AE-8BAD6EA815C8}"/>
              </a:ext>
            </a:extLst>
          </p:cNvPr>
          <p:cNvSpPr txBox="1"/>
          <p:nvPr/>
        </p:nvSpPr>
        <p:spPr>
          <a:xfrm>
            <a:off x="567814" y="4543727"/>
            <a:ext cx="1386348" cy="584775"/>
          </a:xfrm>
          <a:prstGeom prst="rect">
            <a:avLst/>
          </a:prstGeom>
          <a:noFill/>
        </p:spPr>
        <p:txBody>
          <a:bodyPr wrap="square" rtlCol="0">
            <a:spAutoFit/>
          </a:bodyPr>
          <a:lstStyle/>
          <a:p>
            <a:r>
              <a:rPr kumimoji="1" lang="en-US" altLang="ja-JP" sz="3200" dirty="0"/>
              <a:t>data:</a:t>
            </a:r>
            <a:endParaRPr kumimoji="1" lang="ja-JP" altLang="en-US" sz="3200" dirty="0"/>
          </a:p>
        </p:txBody>
      </p:sp>
      <p:grpSp>
        <p:nvGrpSpPr>
          <p:cNvPr id="14" name="グループ化 13">
            <a:extLst>
              <a:ext uri="{FF2B5EF4-FFF2-40B4-BE49-F238E27FC236}">
                <a16:creationId xmlns:a16="http://schemas.microsoft.com/office/drawing/2014/main" id="{50D94D07-032F-44CB-B5B7-872770D161F6}"/>
              </a:ext>
            </a:extLst>
          </p:cNvPr>
          <p:cNvGrpSpPr/>
          <p:nvPr/>
        </p:nvGrpSpPr>
        <p:grpSpPr>
          <a:xfrm>
            <a:off x="2470355" y="5314336"/>
            <a:ext cx="776747" cy="1251014"/>
            <a:chOff x="1337188" y="2757949"/>
            <a:chExt cx="776747" cy="1251014"/>
          </a:xfrm>
        </p:grpSpPr>
        <p:cxnSp>
          <p:nvCxnSpPr>
            <p:cNvPr id="15" name="直線矢印コネクタ 14">
              <a:extLst>
                <a:ext uri="{FF2B5EF4-FFF2-40B4-BE49-F238E27FC236}">
                  <a16:creationId xmlns:a16="http://schemas.microsoft.com/office/drawing/2014/main" id="{16BE6A15-A8C1-4C6A-8616-C5805C158507}"/>
                </a:ext>
              </a:extLst>
            </p:cNvPr>
            <p:cNvCxnSpPr>
              <a:cxnSpLocks/>
            </p:cNvCxnSpPr>
            <p:nvPr/>
          </p:nvCxnSpPr>
          <p:spPr>
            <a:xfrm flipV="1">
              <a:off x="1725562" y="2757949"/>
              <a:ext cx="0" cy="604683"/>
            </a:xfrm>
            <a:prstGeom prst="straightConnector1">
              <a:avLst/>
            </a:prstGeom>
            <a:ln w="76200">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16" name="テキスト ボックス 15">
              <a:extLst>
                <a:ext uri="{FF2B5EF4-FFF2-40B4-BE49-F238E27FC236}">
                  <a16:creationId xmlns:a16="http://schemas.microsoft.com/office/drawing/2014/main" id="{3D513220-0FAF-4526-934B-51C48DD8C9C4}"/>
                </a:ext>
              </a:extLst>
            </p:cNvPr>
            <p:cNvSpPr txBox="1"/>
            <p:nvPr/>
          </p:nvSpPr>
          <p:spPr>
            <a:xfrm>
              <a:off x="1337188" y="3362632"/>
              <a:ext cx="776747" cy="646331"/>
            </a:xfrm>
            <a:prstGeom prst="rect">
              <a:avLst/>
            </a:prstGeom>
            <a:noFill/>
          </p:spPr>
          <p:txBody>
            <a:bodyPr wrap="square" rtlCol="0">
              <a:spAutoFit/>
            </a:bodyPr>
            <a:lstStyle/>
            <a:p>
              <a:r>
                <a:rPr lang="en-US" altLang="ja-JP" sz="3600" b="1" dirty="0" err="1"/>
                <a:t>d</a:t>
              </a:r>
              <a:r>
                <a:rPr kumimoji="1" lang="en-US" altLang="ja-JP" sz="3600" b="1" dirty="0" err="1"/>
                <a:t>p</a:t>
              </a:r>
              <a:endParaRPr kumimoji="1" lang="ja-JP" altLang="en-US" sz="3600" b="1" dirty="0"/>
            </a:p>
          </p:txBody>
        </p:sp>
      </p:grpSp>
      <p:grpSp>
        <p:nvGrpSpPr>
          <p:cNvPr id="17" name="グループ化 16">
            <a:extLst>
              <a:ext uri="{FF2B5EF4-FFF2-40B4-BE49-F238E27FC236}">
                <a16:creationId xmlns:a16="http://schemas.microsoft.com/office/drawing/2014/main" id="{294FBC2A-B8D1-48E7-AB9A-7B33D09D476B}"/>
              </a:ext>
            </a:extLst>
          </p:cNvPr>
          <p:cNvGrpSpPr/>
          <p:nvPr/>
        </p:nvGrpSpPr>
        <p:grpSpPr>
          <a:xfrm>
            <a:off x="4499823" y="2921168"/>
            <a:ext cx="634178" cy="1251014"/>
            <a:chOff x="1408473" y="2757949"/>
            <a:chExt cx="634178" cy="1251014"/>
          </a:xfrm>
        </p:grpSpPr>
        <p:cxnSp>
          <p:nvCxnSpPr>
            <p:cNvPr id="18" name="直線矢印コネクタ 17">
              <a:extLst>
                <a:ext uri="{FF2B5EF4-FFF2-40B4-BE49-F238E27FC236}">
                  <a16:creationId xmlns:a16="http://schemas.microsoft.com/office/drawing/2014/main" id="{0091C68E-B311-4B91-9F32-504276D8E335}"/>
                </a:ext>
              </a:extLst>
            </p:cNvPr>
            <p:cNvCxnSpPr>
              <a:cxnSpLocks/>
            </p:cNvCxnSpPr>
            <p:nvPr/>
          </p:nvCxnSpPr>
          <p:spPr>
            <a:xfrm flipV="1">
              <a:off x="1725562" y="2757949"/>
              <a:ext cx="0" cy="604683"/>
            </a:xfrm>
            <a:prstGeom prst="straightConnector1">
              <a:avLst/>
            </a:prstGeom>
            <a:ln w="76200">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19" name="テキスト ボックス 18">
              <a:extLst>
                <a:ext uri="{FF2B5EF4-FFF2-40B4-BE49-F238E27FC236}">
                  <a16:creationId xmlns:a16="http://schemas.microsoft.com/office/drawing/2014/main" id="{B9227A2C-0625-47DD-ACDA-842597850421}"/>
                </a:ext>
              </a:extLst>
            </p:cNvPr>
            <p:cNvSpPr txBox="1"/>
            <p:nvPr/>
          </p:nvSpPr>
          <p:spPr>
            <a:xfrm>
              <a:off x="1408473" y="3362632"/>
              <a:ext cx="634178" cy="646331"/>
            </a:xfrm>
            <a:prstGeom prst="rect">
              <a:avLst/>
            </a:prstGeom>
            <a:noFill/>
          </p:spPr>
          <p:txBody>
            <a:bodyPr wrap="square" rtlCol="0">
              <a:spAutoFit/>
            </a:bodyPr>
            <a:lstStyle/>
            <a:p>
              <a:r>
                <a:rPr kumimoji="1" lang="en-US" altLang="ja-JP" sz="3600" b="1" dirty="0" err="1"/>
                <a:t>ip</a:t>
              </a:r>
              <a:endParaRPr kumimoji="1" lang="ja-JP" altLang="en-US" sz="3600" b="1" dirty="0"/>
            </a:p>
          </p:txBody>
        </p:sp>
      </p:grpSp>
    </p:spTree>
    <p:extLst>
      <p:ext uri="{BB962C8B-B14F-4D97-AF65-F5344CB8AC3E}">
        <p14:creationId xmlns:p14="http://schemas.microsoft.com/office/powerpoint/2010/main" val="35419770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79A7BF-2CF3-4C13-AFEE-042C16DC7BDB}"/>
              </a:ext>
            </a:extLst>
          </p:cNvPr>
          <p:cNvSpPr>
            <a:spLocks noGrp="1"/>
          </p:cNvSpPr>
          <p:nvPr>
            <p:ph type="title"/>
          </p:nvPr>
        </p:nvSpPr>
        <p:spPr/>
        <p:txBody>
          <a:bodyPr/>
          <a:lstStyle/>
          <a:p>
            <a:r>
              <a:rPr kumimoji="1" lang="en-US" altLang="ja-JP" dirty="0"/>
              <a:t>Brainfuck</a:t>
            </a:r>
            <a:r>
              <a:rPr kumimoji="1" lang="ja-JP" altLang="en-US" dirty="0"/>
              <a:t>プログラムの例</a:t>
            </a:r>
          </a:p>
        </p:txBody>
      </p:sp>
      <p:graphicFrame>
        <p:nvGraphicFramePr>
          <p:cNvPr id="4" name="コンテンツ プレースホルダー 3">
            <a:extLst>
              <a:ext uri="{FF2B5EF4-FFF2-40B4-BE49-F238E27FC236}">
                <a16:creationId xmlns:a16="http://schemas.microsoft.com/office/drawing/2014/main" id="{E6B32351-93EC-47D1-BC76-08528DBEBB4F}"/>
              </a:ext>
            </a:extLst>
          </p:cNvPr>
          <p:cNvGraphicFramePr>
            <a:graphicFrameLocks noGrp="1"/>
          </p:cNvGraphicFramePr>
          <p:nvPr>
            <p:ph idx="1"/>
          </p:nvPr>
        </p:nvGraphicFramePr>
        <p:xfrm>
          <a:off x="2347362" y="4476115"/>
          <a:ext cx="8412480" cy="720000"/>
        </p:xfrm>
        <a:graphic>
          <a:graphicData uri="http://schemas.openxmlformats.org/drawingml/2006/table">
            <a:tbl>
              <a:tblPr firstRow="1" bandRow="1">
                <a:tableStyleId>{5940675A-B579-460E-94D1-54222C63F5DA}</a:tableStyleId>
              </a:tblPr>
              <a:tblGrid>
                <a:gridCol w="1051560">
                  <a:extLst>
                    <a:ext uri="{9D8B030D-6E8A-4147-A177-3AD203B41FA5}">
                      <a16:colId xmlns:a16="http://schemas.microsoft.com/office/drawing/2014/main" val="4052221768"/>
                    </a:ext>
                  </a:extLst>
                </a:gridCol>
                <a:gridCol w="1051560">
                  <a:extLst>
                    <a:ext uri="{9D8B030D-6E8A-4147-A177-3AD203B41FA5}">
                      <a16:colId xmlns:a16="http://schemas.microsoft.com/office/drawing/2014/main" val="552754492"/>
                    </a:ext>
                  </a:extLst>
                </a:gridCol>
                <a:gridCol w="1051560">
                  <a:extLst>
                    <a:ext uri="{9D8B030D-6E8A-4147-A177-3AD203B41FA5}">
                      <a16:colId xmlns:a16="http://schemas.microsoft.com/office/drawing/2014/main" val="2328055831"/>
                    </a:ext>
                  </a:extLst>
                </a:gridCol>
                <a:gridCol w="1051560">
                  <a:extLst>
                    <a:ext uri="{9D8B030D-6E8A-4147-A177-3AD203B41FA5}">
                      <a16:colId xmlns:a16="http://schemas.microsoft.com/office/drawing/2014/main" val="1660567489"/>
                    </a:ext>
                  </a:extLst>
                </a:gridCol>
                <a:gridCol w="1051560">
                  <a:extLst>
                    <a:ext uri="{9D8B030D-6E8A-4147-A177-3AD203B41FA5}">
                      <a16:colId xmlns:a16="http://schemas.microsoft.com/office/drawing/2014/main" val="3781310106"/>
                    </a:ext>
                  </a:extLst>
                </a:gridCol>
                <a:gridCol w="1051560">
                  <a:extLst>
                    <a:ext uri="{9D8B030D-6E8A-4147-A177-3AD203B41FA5}">
                      <a16:colId xmlns:a16="http://schemas.microsoft.com/office/drawing/2014/main" val="2508110048"/>
                    </a:ext>
                  </a:extLst>
                </a:gridCol>
                <a:gridCol w="1051560">
                  <a:extLst>
                    <a:ext uri="{9D8B030D-6E8A-4147-A177-3AD203B41FA5}">
                      <a16:colId xmlns:a16="http://schemas.microsoft.com/office/drawing/2014/main" val="3646143742"/>
                    </a:ext>
                  </a:extLst>
                </a:gridCol>
                <a:gridCol w="1051560">
                  <a:extLst>
                    <a:ext uri="{9D8B030D-6E8A-4147-A177-3AD203B41FA5}">
                      <a16:colId xmlns:a16="http://schemas.microsoft.com/office/drawing/2014/main" val="3738886340"/>
                    </a:ext>
                  </a:extLst>
                </a:gridCol>
              </a:tblGrid>
              <a:tr h="720000">
                <a:tc>
                  <a:txBody>
                    <a:bodyPr/>
                    <a:lstStyle/>
                    <a:p>
                      <a:pPr algn="ctr"/>
                      <a:r>
                        <a:rPr kumimoji="1" lang="en-US" altLang="ja-JP" sz="3200" dirty="0"/>
                        <a:t>8</a:t>
                      </a:r>
                      <a:endParaRPr kumimoji="1" lang="ja-JP" altLang="en-US" sz="3200" dirty="0"/>
                    </a:p>
                  </a:txBody>
                  <a:tcPr anchor="ctr"/>
                </a:tc>
                <a:tc>
                  <a:txBody>
                    <a:bodyPr/>
                    <a:lstStyle/>
                    <a:p>
                      <a:pPr algn="ctr"/>
                      <a:r>
                        <a:rPr kumimoji="1" lang="en-US" altLang="ja-JP" sz="3200" dirty="0"/>
                        <a:t>0</a:t>
                      </a:r>
                      <a:endParaRPr kumimoji="1" lang="ja-JP" altLang="en-US" sz="3200" dirty="0"/>
                    </a:p>
                  </a:txBody>
                  <a:tcPr anchor="ctr"/>
                </a:tc>
                <a:tc>
                  <a:txBody>
                    <a:bodyPr/>
                    <a:lstStyle/>
                    <a:p>
                      <a:pPr algn="ctr"/>
                      <a:r>
                        <a:rPr kumimoji="1" lang="en-US" altLang="ja-JP" sz="3200" dirty="0"/>
                        <a:t>0</a:t>
                      </a:r>
                      <a:endParaRPr kumimoji="1" lang="ja-JP" altLang="en-US" sz="3200" dirty="0"/>
                    </a:p>
                  </a:txBody>
                  <a:tcPr anchor="ctr"/>
                </a:tc>
                <a:tc>
                  <a:txBody>
                    <a:bodyPr/>
                    <a:lstStyle/>
                    <a:p>
                      <a:pPr algn="ctr"/>
                      <a:r>
                        <a:rPr kumimoji="1" lang="en-US" altLang="ja-JP" sz="3200" dirty="0"/>
                        <a:t>0</a:t>
                      </a:r>
                      <a:endParaRPr kumimoji="1" lang="ja-JP" altLang="en-US" sz="3200" dirty="0"/>
                    </a:p>
                  </a:txBody>
                  <a:tcPr anchor="ctr"/>
                </a:tc>
                <a:tc>
                  <a:txBody>
                    <a:bodyPr/>
                    <a:lstStyle/>
                    <a:p>
                      <a:pPr algn="ctr"/>
                      <a:r>
                        <a:rPr kumimoji="1" lang="en-US" altLang="ja-JP" sz="3200" dirty="0"/>
                        <a:t>0</a:t>
                      </a:r>
                      <a:endParaRPr kumimoji="1" lang="ja-JP" altLang="en-US" sz="3200" dirty="0"/>
                    </a:p>
                  </a:txBody>
                  <a:tcPr anchor="ctr"/>
                </a:tc>
                <a:tc>
                  <a:txBody>
                    <a:bodyPr/>
                    <a:lstStyle/>
                    <a:p>
                      <a:pPr algn="ctr"/>
                      <a:r>
                        <a:rPr kumimoji="1" lang="en-US" altLang="ja-JP" sz="3200" dirty="0"/>
                        <a:t>0</a:t>
                      </a:r>
                      <a:endParaRPr kumimoji="1" lang="ja-JP" altLang="en-US" sz="3200" dirty="0"/>
                    </a:p>
                  </a:txBody>
                  <a:tcPr anchor="ctr"/>
                </a:tc>
                <a:tc>
                  <a:txBody>
                    <a:bodyPr/>
                    <a:lstStyle/>
                    <a:p>
                      <a:pPr algn="ctr"/>
                      <a:r>
                        <a:rPr kumimoji="1" lang="en-US" altLang="ja-JP" sz="3200" dirty="0"/>
                        <a:t>0</a:t>
                      </a:r>
                      <a:endParaRPr kumimoji="1" lang="ja-JP" altLang="en-US" sz="3200" dirty="0"/>
                    </a:p>
                  </a:txBody>
                  <a:tcPr anchor="ctr"/>
                </a:tc>
                <a:tc>
                  <a:txBody>
                    <a:bodyPr/>
                    <a:lstStyle/>
                    <a:p>
                      <a:pPr algn="ctr"/>
                      <a:r>
                        <a:rPr kumimoji="1" lang="en-US" altLang="ja-JP" sz="3200" dirty="0"/>
                        <a:t>0</a:t>
                      </a:r>
                      <a:endParaRPr kumimoji="1" lang="ja-JP" altLang="en-US" sz="3200" dirty="0"/>
                    </a:p>
                  </a:txBody>
                  <a:tcPr anchor="ctr"/>
                </a:tc>
                <a:extLst>
                  <a:ext uri="{0D108BD9-81ED-4DB2-BD59-A6C34878D82A}">
                    <a16:rowId xmlns:a16="http://schemas.microsoft.com/office/drawing/2014/main" val="1662589647"/>
                  </a:ext>
                </a:extLst>
              </a:tr>
            </a:tbl>
          </a:graphicData>
        </a:graphic>
      </p:graphicFrame>
      <p:sp>
        <p:nvSpPr>
          <p:cNvPr id="5" name="正方形/長方形 4">
            <a:extLst>
              <a:ext uri="{FF2B5EF4-FFF2-40B4-BE49-F238E27FC236}">
                <a16:creationId xmlns:a16="http://schemas.microsoft.com/office/drawing/2014/main" id="{A583097D-B040-480D-A105-C76708CA8660}"/>
              </a:ext>
            </a:extLst>
          </p:cNvPr>
          <p:cNvSpPr/>
          <p:nvPr/>
        </p:nvSpPr>
        <p:spPr>
          <a:xfrm>
            <a:off x="1432157" y="1905505"/>
            <a:ext cx="9327685" cy="1015663"/>
          </a:xfrm>
          <a:prstGeom prst="rect">
            <a:avLst/>
          </a:prstGeom>
        </p:spPr>
        <p:txBody>
          <a:bodyPr wrap="square">
            <a:spAutoFit/>
          </a:bodyPr>
          <a:lstStyle/>
          <a:p>
            <a:r>
              <a:rPr lang="en-US" altLang="ja-JP" sz="6000" dirty="0">
                <a:latin typeface="ＭＳ ゴシック" panose="020B0609070205080204" pitchFamily="49" charset="-128"/>
                <a:ea typeface="ＭＳ ゴシック" panose="020B0609070205080204" pitchFamily="49" charset="-128"/>
              </a:rPr>
              <a:t>++++++++[&gt;++++++++&lt;-]&gt;+.</a:t>
            </a:r>
            <a:endParaRPr lang="ja-JP" altLang="en-US" sz="6000" dirty="0">
              <a:latin typeface="ＭＳ ゴシック" panose="020B0609070205080204" pitchFamily="49" charset="-128"/>
              <a:ea typeface="ＭＳ ゴシック" panose="020B0609070205080204" pitchFamily="49" charset="-128"/>
            </a:endParaRPr>
          </a:p>
        </p:txBody>
      </p:sp>
      <p:sp>
        <p:nvSpPr>
          <p:cNvPr id="8" name="テキスト ボックス 7">
            <a:extLst>
              <a:ext uri="{FF2B5EF4-FFF2-40B4-BE49-F238E27FC236}">
                <a16:creationId xmlns:a16="http://schemas.microsoft.com/office/drawing/2014/main" id="{141BBEFA-9CBF-4F10-86AE-8BAD6EA815C8}"/>
              </a:ext>
            </a:extLst>
          </p:cNvPr>
          <p:cNvSpPr txBox="1"/>
          <p:nvPr/>
        </p:nvSpPr>
        <p:spPr>
          <a:xfrm>
            <a:off x="567814" y="4543727"/>
            <a:ext cx="1386348" cy="584775"/>
          </a:xfrm>
          <a:prstGeom prst="rect">
            <a:avLst/>
          </a:prstGeom>
          <a:noFill/>
        </p:spPr>
        <p:txBody>
          <a:bodyPr wrap="square" rtlCol="0">
            <a:spAutoFit/>
          </a:bodyPr>
          <a:lstStyle/>
          <a:p>
            <a:r>
              <a:rPr kumimoji="1" lang="en-US" altLang="ja-JP" sz="3200" dirty="0"/>
              <a:t>data:</a:t>
            </a:r>
            <a:endParaRPr kumimoji="1" lang="ja-JP" altLang="en-US" sz="3200" dirty="0"/>
          </a:p>
        </p:txBody>
      </p:sp>
      <p:grpSp>
        <p:nvGrpSpPr>
          <p:cNvPr id="14" name="グループ化 13">
            <a:extLst>
              <a:ext uri="{FF2B5EF4-FFF2-40B4-BE49-F238E27FC236}">
                <a16:creationId xmlns:a16="http://schemas.microsoft.com/office/drawing/2014/main" id="{50D94D07-032F-44CB-B5B7-872770D161F6}"/>
              </a:ext>
            </a:extLst>
          </p:cNvPr>
          <p:cNvGrpSpPr/>
          <p:nvPr/>
        </p:nvGrpSpPr>
        <p:grpSpPr>
          <a:xfrm>
            <a:off x="3561736" y="5314336"/>
            <a:ext cx="776747" cy="1251014"/>
            <a:chOff x="1337188" y="2757949"/>
            <a:chExt cx="776747" cy="1251014"/>
          </a:xfrm>
        </p:grpSpPr>
        <p:cxnSp>
          <p:nvCxnSpPr>
            <p:cNvPr id="15" name="直線矢印コネクタ 14">
              <a:extLst>
                <a:ext uri="{FF2B5EF4-FFF2-40B4-BE49-F238E27FC236}">
                  <a16:creationId xmlns:a16="http://schemas.microsoft.com/office/drawing/2014/main" id="{16BE6A15-A8C1-4C6A-8616-C5805C158507}"/>
                </a:ext>
              </a:extLst>
            </p:cNvPr>
            <p:cNvCxnSpPr>
              <a:cxnSpLocks/>
            </p:cNvCxnSpPr>
            <p:nvPr/>
          </p:nvCxnSpPr>
          <p:spPr>
            <a:xfrm flipV="1">
              <a:off x="1725562" y="2757949"/>
              <a:ext cx="0" cy="604683"/>
            </a:xfrm>
            <a:prstGeom prst="straightConnector1">
              <a:avLst/>
            </a:prstGeom>
            <a:ln w="76200">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16" name="テキスト ボックス 15">
              <a:extLst>
                <a:ext uri="{FF2B5EF4-FFF2-40B4-BE49-F238E27FC236}">
                  <a16:creationId xmlns:a16="http://schemas.microsoft.com/office/drawing/2014/main" id="{3D513220-0FAF-4526-934B-51C48DD8C9C4}"/>
                </a:ext>
              </a:extLst>
            </p:cNvPr>
            <p:cNvSpPr txBox="1"/>
            <p:nvPr/>
          </p:nvSpPr>
          <p:spPr>
            <a:xfrm>
              <a:off x="1337188" y="3362632"/>
              <a:ext cx="776747" cy="646331"/>
            </a:xfrm>
            <a:prstGeom prst="rect">
              <a:avLst/>
            </a:prstGeom>
            <a:noFill/>
          </p:spPr>
          <p:txBody>
            <a:bodyPr wrap="square" rtlCol="0">
              <a:spAutoFit/>
            </a:bodyPr>
            <a:lstStyle/>
            <a:p>
              <a:r>
                <a:rPr lang="en-US" altLang="ja-JP" sz="3600" b="1" dirty="0" err="1"/>
                <a:t>d</a:t>
              </a:r>
              <a:r>
                <a:rPr kumimoji="1" lang="en-US" altLang="ja-JP" sz="3600" b="1" dirty="0" err="1"/>
                <a:t>p</a:t>
              </a:r>
              <a:endParaRPr kumimoji="1" lang="ja-JP" altLang="en-US" sz="3600" b="1" dirty="0"/>
            </a:p>
          </p:txBody>
        </p:sp>
      </p:grpSp>
      <p:grpSp>
        <p:nvGrpSpPr>
          <p:cNvPr id="17" name="グループ化 16">
            <a:extLst>
              <a:ext uri="{FF2B5EF4-FFF2-40B4-BE49-F238E27FC236}">
                <a16:creationId xmlns:a16="http://schemas.microsoft.com/office/drawing/2014/main" id="{294FBC2A-B8D1-48E7-AB9A-7B33D09D476B}"/>
              </a:ext>
            </a:extLst>
          </p:cNvPr>
          <p:cNvGrpSpPr/>
          <p:nvPr/>
        </p:nvGrpSpPr>
        <p:grpSpPr>
          <a:xfrm>
            <a:off x="4809539" y="2921168"/>
            <a:ext cx="634178" cy="1251014"/>
            <a:chOff x="1408473" y="2757949"/>
            <a:chExt cx="634178" cy="1251014"/>
          </a:xfrm>
        </p:grpSpPr>
        <p:cxnSp>
          <p:nvCxnSpPr>
            <p:cNvPr id="18" name="直線矢印コネクタ 17">
              <a:extLst>
                <a:ext uri="{FF2B5EF4-FFF2-40B4-BE49-F238E27FC236}">
                  <a16:creationId xmlns:a16="http://schemas.microsoft.com/office/drawing/2014/main" id="{0091C68E-B311-4B91-9F32-504276D8E335}"/>
                </a:ext>
              </a:extLst>
            </p:cNvPr>
            <p:cNvCxnSpPr>
              <a:cxnSpLocks/>
            </p:cNvCxnSpPr>
            <p:nvPr/>
          </p:nvCxnSpPr>
          <p:spPr>
            <a:xfrm flipV="1">
              <a:off x="1725562" y="2757949"/>
              <a:ext cx="0" cy="604683"/>
            </a:xfrm>
            <a:prstGeom prst="straightConnector1">
              <a:avLst/>
            </a:prstGeom>
            <a:ln w="76200">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19" name="テキスト ボックス 18">
              <a:extLst>
                <a:ext uri="{FF2B5EF4-FFF2-40B4-BE49-F238E27FC236}">
                  <a16:creationId xmlns:a16="http://schemas.microsoft.com/office/drawing/2014/main" id="{B9227A2C-0625-47DD-ACDA-842597850421}"/>
                </a:ext>
              </a:extLst>
            </p:cNvPr>
            <p:cNvSpPr txBox="1"/>
            <p:nvPr/>
          </p:nvSpPr>
          <p:spPr>
            <a:xfrm>
              <a:off x="1408473" y="3362632"/>
              <a:ext cx="634178" cy="646331"/>
            </a:xfrm>
            <a:prstGeom prst="rect">
              <a:avLst/>
            </a:prstGeom>
            <a:noFill/>
          </p:spPr>
          <p:txBody>
            <a:bodyPr wrap="square" rtlCol="0">
              <a:spAutoFit/>
            </a:bodyPr>
            <a:lstStyle/>
            <a:p>
              <a:r>
                <a:rPr kumimoji="1" lang="en-US" altLang="ja-JP" sz="3600" b="1" dirty="0" err="1"/>
                <a:t>ip</a:t>
              </a:r>
              <a:endParaRPr kumimoji="1" lang="ja-JP" altLang="en-US" sz="3600" b="1" dirty="0"/>
            </a:p>
          </p:txBody>
        </p:sp>
      </p:grpSp>
    </p:spTree>
    <p:extLst>
      <p:ext uri="{BB962C8B-B14F-4D97-AF65-F5344CB8AC3E}">
        <p14:creationId xmlns:p14="http://schemas.microsoft.com/office/powerpoint/2010/main" val="619445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79A7BF-2CF3-4C13-AFEE-042C16DC7BDB}"/>
              </a:ext>
            </a:extLst>
          </p:cNvPr>
          <p:cNvSpPr>
            <a:spLocks noGrp="1"/>
          </p:cNvSpPr>
          <p:nvPr>
            <p:ph type="title"/>
          </p:nvPr>
        </p:nvSpPr>
        <p:spPr/>
        <p:txBody>
          <a:bodyPr/>
          <a:lstStyle/>
          <a:p>
            <a:r>
              <a:rPr kumimoji="1" lang="en-US" altLang="ja-JP" dirty="0"/>
              <a:t>Brainfuck</a:t>
            </a:r>
            <a:r>
              <a:rPr kumimoji="1" lang="ja-JP" altLang="en-US" dirty="0"/>
              <a:t>プログラムの例</a:t>
            </a:r>
          </a:p>
        </p:txBody>
      </p:sp>
      <p:graphicFrame>
        <p:nvGraphicFramePr>
          <p:cNvPr id="4" name="コンテンツ プレースホルダー 3">
            <a:extLst>
              <a:ext uri="{FF2B5EF4-FFF2-40B4-BE49-F238E27FC236}">
                <a16:creationId xmlns:a16="http://schemas.microsoft.com/office/drawing/2014/main" id="{E6B32351-93EC-47D1-BC76-08528DBEBB4F}"/>
              </a:ext>
            </a:extLst>
          </p:cNvPr>
          <p:cNvGraphicFramePr>
            <a:graphicFrameLocks noGrp="1"/>
          </p:cNvGraphicFramePr>
          <p:nvPr>
            <p:ph idx="1"/>
            <p:extLst>
              <p:ext uri="{D42A27DB-BD31-4B8C-83A1-F6EECF244321}">
                <p14:modId xmlns:p14="http://schemas.microsoft.com/office/powerpoint/2010/main" val="1573640495"/>
              </p:ext>
            </p:extLst>
          </p:nvPr>
        </p:nvGraphicFramePr>
        <p:xfrm>
          <a:off x="2347362" y="4476115"/>
          <a:ext cx="8412480" cy="720000"/>
        </p:xfrm>
        <a:graphic>
          <a:graphicData uri="http://schemas.openxmlformats.org/drawingml/2006/table">
            <a:tbl>
              <a:tblPr firstRow="1" bandRow="1">
                <a:tableStyleId>{5940675A-B579-460E-94D1-54222C63F5DA}</a:tableStyleId>
              </a:tblPr>
              <a:tblGrid>
                <a:gridCol w="1051560">
                  <a:extLst>
                    <a:ext uri="{9D8B030D-6E8A-4147-A177-3AD203B41FA5}">
                      <a16:colId xmlns:a16="http://schemas.microsoft.com/office/drawing/2014/main" val="4052221768"/>
                    </a:ext>
                  </a:extLst>
                </a:gridCol>
                <a:gridCol w="1051560">
                  <a:extLst>
                    <a:ext uri="{9D8B030D-6E8A-4147-A177-3AD203B41FA5}">
                      <a16:colId xmlns:a16="http://schemas.microsoft.com/office/drawing/2014/main" val="552754492"/>
                    </a:ext>
                  </a:extLst>
                </a:gridCol>
                <a:gridCol w="1051560">
                  <a:extLst>
                    <a:ext uri="{9D8B030D-6E8A-4147-A177-3AD203B41FA5}">
                      <a16:colId xmlns:a16="http://schemas.microsoft.com/office/drawing/2014/main" val="2328055831"/>
                    </a:ext>
                  </a:extLst>
                </a:gridCol>
                <a:gridCol w="1051560">
                  <a:extLst>
                    <a:ext uri="{9D8B030D-6E8A-4147-A177-3AD203B41FA5}">
                      <a16:colId xmlns:a16="http://schemas.microsoft.com/office/drawing/2014/main" val="1660567489"/>
                    </a:ext>
                  </a:extLst>
                </a:gridCol>
                <a:gridCol w="1051560">
                  <a:extLst>
                    <a:ext uri="{9D8B030D-6E8A-4147-A177-3AD203B41FA5}">
                      <a16:colId xmlns:a16="http://schemas.microsoft.com/office/drawing/2014/main" val="3781310106"/>
                    </a:ext>
                  </a:extLst>
                </a:gridCol>
                <a:gridCol w="1051560">
                  <a:extLst>
                    <a:ext uri="{9D8B030D-6E8A-4147-A177-3AD203B41FA5}">
                      <a16:colId xmlns:a16="http://schemas.microsoft.com/office/drawing/2014/main" val="2508110048"/>
                    </a:ext>
                  </a:extLst>
                </a:gridCol>
                <a:gridCol w="1051560">
                  <a:extLst>
                    <a:ext uri="{9D8B030D-6E8A-4147-A177-3AD203B41FA5}">
                      <a16:colId xmlns:a16="http://schemas.microsoft.com/office/drawing/2014/main" val="3646143742"/>
                    </a:ext>
                  </a:extLst>
                </a:gridCol>
                <a:gridCol w="1051560">
                  <a:extLst>
                    <a:ext uri="{9D8B030D-6E8A-4147-A177-3AD203B41FA5}">
                      <a16:colId xmlns:a16="http://schemas.microsoft.com/office/drawing/2014/main" val="3738886340"/>
                    </a:ext>
                  </a:extLst>
                </a:gridCol>
              </a:tblGrid>
              <a:tr h="720000">
                <a:tc>
                  <a:txBody>
                    <a:bodyPr/>
                    <a:lstStyle/>
                    <a:p>
                      <a:pPr algn="ctr"/>
                      <a:r>
                        <a:rPr kumimoji="1" lang="en-US" altLang="ja-JP" sz="3200" dirty="0"/>
                        <a:t>8</a:t>
                      </a:r>
                      <a:endParaRPr kumimoji="1" lang="ja-JP" altLang="en-US" sz="3200" dirty="0"/>
                    </a:p>
                  </a:txBody>
                  <a:tcPr anchor="ctr"/>
                </a:tc>
                <a:tc>
                  <a:txBody>
                    <a:bodyPr/>
                    <a:lstStyle/>
                    <a:p>
                      <a:pPr algn="ctr"/>
                      <a:r>
                        <a:rPr kumimoji="1" lang="en-US" altLang="ja-JP" sz="3200" dirty="0"/>
                        <a:t>8</a:t>
                      </a:r>
                      <a:endParaRPr kumimoji="1" lang="ja-JP" altLang="en-US" sz="3200" dirty="0"/>
                    </a:p>
                  </a:txBody>
                  <a:tcPr anchor="ctr"/>
                </a:tc>
                <a:tc>
                  <a:txBody>
                    <a:bodyPr/>
                    <a:lstStyle/>
                    <a:p>
                      <a:pPr algn="ctr"/>
                      <a:r>
                        <a:rPr kumimoji="1" lang="en-US" altLang="ja-JP" sz="3200" dirty="0"/>
                        <a:t>0</a:t>
                      </a:r>
                      <a:endParaRPr kumimoji="1" lang="ja-JP" altLang="en-US" sz="3200" dirty="0"/>
                    </a:p>
                  </a:txBody>
                  <a:tcPr anchor="ctr"/>
                </a:tc>
                <a:tc>
                  <a:txBody>
                    <a:bodyPr/>
                    <a:lstStyle/>
                    <a:p>
                      <a:pPr algn="ctr"/>
                      <a:r>
                        <a:rPr kumimoji="1" lang="en-US" altLang="ja-JP" sz="3200" dirty="0"/>
                        <a:t>0</a:t>
                      </a:r>
                      <a:endParaRPr kumimoji="1" lang="ja-JP" altLang="en-US" sz="3200" dirty="0"/>
                    </a:p>
                  </a:txBody>
                  <a:tcPr anchor="ctr"/>
                </a:tc>
                <a:tc>
                  <a:txBody>
                    <a:bodyPr/>
                    <a:lstStyle/>
                    <a:p>
                      <a:pPr algn="ctr"/>
                      <a:r>
                        <a:rPr kumimoji="1" lang="en-US" altLang="ja-JP" sz="3200" dirty="0"/>
                        <a:t>0</a:t>
                      </a:r>
                      <a:endParaRPr kumimoji="1" lang="ja-JP" altLang="en-US" sz="3200" dirty="0"/>
                    </a:p>
                  </a:txBody>
                  <a:tcPr anchor="ctr"/>
                </a:tc>
                <a:tc>
                  <a:txBody>
                    <a:bodyPr/>
                    <a:lstStyle/>
                    <a:p>
                      <a:pPr algn="ctr"/>
                      <a:r>
                        <a:rPr kumimoji="1" lang="en-US" altLang="ja-JP" sz="3200" dirty="0"/>
                        <a:t>0</a:t>
                      </a:r>
                      <a:endParaRPr kumimoji="1" lang="ja-JP" altLang="en-US" sz="3200" dirty="0"/>
                    </a:p>
                  </a:txBody>
                  <a:tcPr anchor="ctr"/>
                </a:tc>
                <a:tc>
                  <a:txBody>
                    <a:bodyPr/>
                    <a:lstStyle/>
                    <a:p>
                      <a:pPr algn="ctr"/>
                      <a:r>
                        <a:rPr kumimoji="1" lang="en-US" altLang="ja-JP" sz="3200" dirty="0"/>
                        <a:t>0</a:t>
                      </a:r>
                      <a:endParaRPr kumimoji="1" lang="ja-JP" altLang="en-US" sz="3200" dirty="0"/>
                    </a:p>
                  </a:txBody>
                  <a:tcPr anchor="ctr"/>
                </a:tc>
                <a:tc>
                  <a:txBody>
                    <a:bodyPr/>
                    <a:lstStyle/>
                    <a:p>
                      <a:pPr algn="ctr"/>
                      <a:r>
                        <a:rPr kumimoji="1" lang="en-US" altLang="ja-JP" sz="3200" dirty="0"/>
                        <a:t>0</a:t>
                      </a:r>
                      <a:endParaRPr kumimoji="1" lang="ja-JP" altLang="en-US" sz="3200" dirty="0"/>
                    </a:p>
                  </a:txBody>
                  <a:tcPr anchor="ctr"/>
                </a:tc>
                <a:extLst>
                  <a:ext uri="{0D108BD9-81ED-4DB2-BD59-A6C34878D82A}">
                    <a16:rowId xmlns:a16="http://schemas.microsoft.com/office/drawing/2014/main" val="1662589647"/>
                  </a:ext>
                </a:extLst>
              </a:tr>
            </a:tbl>
          </a:graphicData>
        </a:graphic>
      </p:graphicFrame>
      <p:sp>
        <p:nvSpPr>
          <p:cNvPr id="5" name="正方形/長方形 4">
            <a:extLst>
              <a:ext uri="{FF2B5EF4-FFF2-40B4-BE49-F238E27FC236}">
                <a16:creationId xmlns:a16="http://schemas.microsoft.com/office/drawing/2014/main" id="{A583097D-B040-480D-A105-C76708CA8660}"/>
              </a:ext>
            </a:extLst>
          </p:cNvPr>
          <p:cNvSpPr/>
          <p:nvPr/>
        </p:nvSpPr>
        <p:spPr>
          <a:xfrm>
            <a:off x="1432157" y="1905505"/>
            <a:ext cx="9327685" cy="1015663"/>
          </a:xfrm>
          <a:prstGeom prst="rect">
            <a:avLst/>
          </a:prstGeom>
        </p:spPr>
        <p:txBody>
          <a:bodyPr wrap="square">
            <a:spAutoFit/>
          </a:bodyPr>
          <a:lstStyle/>
          <a:p>
            <a:r>
              <a:rPr lang="en-US" altLang="ja-JP" sz="6000" dirty="0">
                <a:latin typeface="ＭＳ ゴシック" panose="020B0609070205080204" pitchFamily="49" charset="-128"/>
                <a:ea typeface="ＭＳ ゴシック" panose="020B0609070205080204" pitchFamily="49" charset="-128"/>
              </a:rPr>
              <a:t>++++++++[&gt;++++++++&lt;-]&gt;+.</a:t>
            </a:r>
            <a:endParaRPr lang="ja-JP" altLang="en-US" sz="6000" dirty="0">
              <a:latin typeface="ＭＳ ゴシック" panose="020B0609070205080204" pitchFamily="49" charset="-128"/>
              <a:ea typeface="ＭＳ ゴシック" panose="020B0609070205080204" pitchFamily="49" charset="-128"/>
            </a:endParaRPr>
          </a:p>
        </p:txBody>
      </p:sp>
      <p:sp>
        <p:nvSpPr>
          <p:cNvPr id="8" name="テキスト ボックス 7">
            <a:extLst>
              <a:ext uri="{FF2B5EF4-FFF2-40B4-BE49-F238E27FC236}">
                <a16:creationId xmlns:a16="http://schemas.microsoft.com/office/drawing/2014/main" id="{141BBEFA-9CBF-4F10-86AE-8BAD6EA815C8}"/>
              </a:ext>
            </a:extLst>
          </p:cNvPr>
          <p:cNvSpPr txBox="1"/>
          <p:nvPr/>
        </p:nvSpPr>
        <p:spPr>
          <a:xfrm>
            <a:off x="567814" y="4543727"/>
            <a:ext cx="1386348" cy="584775"/>
          </a:xfrm>
          <a:prstGeom prst="rect">
            <a:avLst/>
          </a:prstGeom>
          <a:noFill/>
        </p:spPr>
        <p:txBody>
          <a:bodyPr wrap="square" rtlCol="0">
            <a:spAutoFit/>
          </a:bodyPr>
          <a:lstStyle/>
          <a:p>
            <a:r>
              <a:rPr kumimoji="1" lang="en-US" altLang="ja-JP" sz="3200" dirty="0"/>
              <a:t>data:</a:t>
            </a:r>
            <a:endParaRPr kumimoji="1" lang="ja-JP" altLang="en-US" sz="3200" dirty="0"/>
          </a:p>
        </p:txBody>
      </p:sp>
      <p:grpSp>
        <p:nvGrpSpPr>
          <p:cNvPr id="14" name="グループ化 13">
            <a:extLst>
              <a:ext uri="{FF2B5EF4-FFF2-40B4-BE49-F238E27FC236}">
                <a16:creationId xmlns:a16="http://schemas.microsoft.com/office/drawing/2014/main" id="{50D94D07-032F-44CB-B5B7-872770D161F6}"/>
              </a:ext>
            </a:extLst>
          </p:cNvPr>
          <p:cNvGrpSpPr/>
          <p:nvPr/>
        </p:nvGrpSpPr>
        <p:grpSpPr>
          <a:xfrm>
            <a:off x="3561736" y="5314336"/>
            <a:ext cx="776747" cy="1251014"/>
            <a:chOff x="1337188" y="2757949"/>
            <a:chExt cx="776747" cy="1251014"/>
          </a:xfrm>
        </p:grpSpPr>
        <p:cxnSp>
          <p:nvCxnSpPr>
            <p:cNvPr id="15" name="直線矢印コネクタ 14">
              <a:extLst>
                <a:ext uri="{FF2B5EF4-FFF2-40B4-BE49-F238E27FC236}">
                  <a16:creationId xmlns:a16="http://schemas.microsoft.com/office/drawing/2014/main" id="{16BE6A15-A8C1-4C6A-8616-C5805C158507}"/>
                </a:ext>
              </a:extLst>
            </p:cNvPr>
            <p:cNvCxnSpPr>
              <a:cxnSpLocks/>
            </p:cNvCxnSpPr>
            <p:nvPr/>
          </p:nvCxnSpPr>
          <p:spPr>
            <a:xfrm flipV="1">
              <a:off x="1725562" y="2757949"/>
              <a:ext cx="0" cy="604683"/>
            </a:xfrm>
            <a:prstGeom prst="straightConnector1">
              <a:avLst/>
            </a:prstGeom>
            <a:ln w="76200">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16" name="テキスト ボックス 15">
              <a:extLst>
                <a:ext uri="{FF2B5EF4-FFF2-40B4-BE49-F238E27FC236}">
                  <a16:creationId xmlns:a16="http://schemas.microsoft.com/office/drawing/2014/main" id="{3D513220-0FAF-4526-934B-51C48DD8C9C4}"/>
                </a:ext>
              </a:extLst>
            </p:cNvPr>
            <p:cNvSpPr txBox="1"/>
            <p:nvPr/>
          </p:nvSpPr>
          <p:spPr>
            <a:xfrm>
              <a:off x="1337188" y="3362632"/>
              <a:ext cx="776747" cy="646331"/>
            </a:xfrm>
            <a:prstGeom prst="rect">
              <a:avLst/>
            </a:prstGeom>
            <a:noFill/>
          </p:spPr>
          <p:txBody>
            <a:bodyPr wrap="square" rtlCol="0">
              <a:spAutoFit/>
            </a:bodyPr>
            <a:lstStyle/>
            <a:p>
              <a:r>
                <a:rPr lang="en-US" altLang="ja-JP" sz="3600" b="1" dirty="0" err="1"/>
                <a:t>d</a:t>
              </a:r>
              <a:r>
                <a:rPr kumimoji="1" lang="en-US" altLang="ja-JP" sz="3600" b="1" dirty="0" err="1"/>
                <a:t>p</a:t>
              </a:r>
              <a:endParaRPr kumimoji="1" lang="ja-JP" altLang="en-US" sz="3600" b="1" dirty="0"/>
            </a:p>
          </p:txBody>
        </p:sp>
      </p:grpSp>
      <p:grpSp>
        <p:nvGrpSpPr>
          <p:cNvPr id="17" name="グループ化 16">
            <a:extLst>
              <a:ext uri="{FF2B5EF4-FFF2-40B4-BE49-F238E27FC236}">
                <a16:creationId xmlns:a16="http://schemas.microsoft.com/office/drawing/2014/main" id="{294FBC2A-B8D1-48E7-AB9A-7B33D09D476B}"/>
              </a:ext>
            </a:extLst>
          </p:cNvPr>
          <p:cNvGrpSpPr/>
          <p:nvPr/>
        </p:nvGrpSpPr>
        <p:grpSpPr>
          <a:xfrm>
            <a:off x="7877204" y="2921168"/>
            <a:ext cx="634178" cy="1251014"/>
            <a:chOff x="1408473" y="2757949"/>
            <a:chExt cx="634178" cy="1251014"/>
          </a:xfrm>
        </p:grpSpPr>
        <p:cxnSp>
          <p:nvCxnSpPr>
            <p:cNvPr id="18" name="直線矢印コネクタ 17">
              <a:extLst>
                <a:ext uri="{FF2B5EF4-FFF2-40B4-BE49-F238E27FC236}">
                  <a16:creationId xmlns:a16="http://schemas.microsoft.com/office/drawing/2014/main" id="{0091C68E-B311-4B91-9F32-504276D8E335}"/>
                </a:ext>
              </a:extLst>
            </p:cNvPr>
            <p:cNvCxnSpPr>
              <a:cxnSpLocks/>
            </p:cNvCxnSpPr>
            <p:nvPr/>
          </p:nvCxnSpPr>
          <p:spPr>
            <a:xfrm flipV="1">
              <a:off x="1725562" y="2757949"/>
              <a:ext cx="0" cy="604683"/>
            </a:xfrm>
            <a:prstGeom prst="straightConnector1">
              <a:avLst/>
            </a:prstGeom>
            <a:ln w="76200">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19" name="テキスト ボックス 18">
              <a:extLst>
                <a:ext uri="{FF2B5EF4-FFF2-40B4-BE49-F238E27FC236}">
                  <a16:creationId xmlns:a16="http://schemas.microsoft.com/office/drawing/2014/main" id="{B9227A2C-0625-47DD-ACDA-842597850421}"/>
                </a:ext>
              </a:extLst>
            </p:cNvPr>
            <p:cNvSpPr txBox="1"/>
            <p:nvPr/>
          </p:nvSpPr>
          <p:spPr>
            <a:xfrm>
              <a:off x="1408473" y="3362632"/>
              <a:ext cx="634178" cy="646331"/>
            </a:xfrm>
            <a:prstGeom prst="rect">
              <a:avLst/>
            </a:prstGeom>
            <a:noFill/>
          </p:spPr>
          <p:txBody>
            <a:bodyPr wrap="square" rtlCol="0">
              <a:spAutoFit/>
            </a:bodyPr>
            <a:lstStyle/>
            <a:p>
              <a:r>
                <a:rPr kumimoji="1" lang="en-US" altLang="ja-JP" sz="3600" b="1" dirty="0" err="1"/>
                <a:t>ip</a:t>
              </a:r>
              <a:endParaRPr kumimoji="1" lang="ja-JP" altLang="en-US" sz="3600" b="1" dirty="0"/>
            </a:p>
          </p:txBody>
        </p:sp>
      </p:grpSp>
      <p:cxnSp>
        <p:nvCxnSpPr>
          <p:cNvPr id="12" name="直線矢印コネクタ 11">
            <a:extLst>
              <a:ext uri="{FF2B5EF4-FFF2-40B4-BE49-F238E27FC236}">
                <a16:creationId xmlns:a16="http://schemas.microsoft.com/office/drawing/2014/main" id="{CD8876F1-23BF-43E1-97C3-5F2ED8FBD376}"/>
              </a:ext>
            </a:extLst>
          </p:cNvPr>
          <p:cNvCxnSpPr>
            <a:cxnSpLocks/>
          </p:cNvCxnSpPr>
          <p:nvPr/>
        </p:nvCxnSpPr>
        <p:spPr>
          <a:xfrm>
            <a:off x="5538019" y="3045542"/>
            <a:ext cx="2529349" cy="0"/>
          </a:xfrm>
          <a:prstGeom prst="straightConnector1">
            <a:avLst/>
          </a:prstGeom>
          <a:ln w="57150">
            <a:solidFill>
              <a:schemeClr val="accent6"/>
            </a:solidFill>
            <a:prstDash val="dash"/>
            <a:headEnd type="diamond" w="med" len="med"/>
            <a:tailEnd type="triangle" w="med" len="med"/>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958974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79A7BF-2CF3-4C13-AFEE-042C16DC7BDB}"/>
              </a:ext>
            </a:extLst>
          </p:cNvPr>
          <p:cNvSpPr>
            <a:spLocks noGrp="1"/>
          </p:cNvSpPr>
          <p:nvPr>
            <p:ph type="title"/>
          </p:nvPr>
        </p:nvSpPr>
        <p:spPr/>
        <p:txBody>
          <a:bodyPr/>
          <a:lstStyle/>
          <a:p>
            <a:r>
              <a:rPr kumimoji="1" lang="en-US" altLang="ja-JP" dirty="0"/>
              <a:t>Brainfuck</a:t>
            </a:r>
            <a:r>
              <a:rPr kumimoji="1" lang="ja-JP" altLang="en-US" dirty="0"/>
              <a:t>プログラムの例</a:t>
            </a:r>
          </a:p>
        </p:txBody>
      </p:sp>
      <p:graphicFrame>
        <p:nvGraphicFramePr>
          <p:cNvPr id="4" name="コンテンツ プレースホルダー 3">
            <a:extLst>
              <a:ext uri="{FF2B5EF4-FFF2-40B4-BE49-F238E27FC236}">
                <a16:creationId xmlns:a16="http://schemas.microsoft.com/office/drawing/2014/main" id="{E6B32351-93EC-47D1-BC76-08528DBEBB4F}"/>
              </a:ext>
            </a:extLst>
          </p:cNvPr>
          <p:cNvGraphicFramePr>
            <a:graphicFrameLocks noGrp="1"/>
          </p:cNvGraphicFramePr>
          <p:nvPr>
            <p:ph idx="1"/>
          </p:nvPr>
        </p:nvGraphicFramePr>
        <p:xfrm>
          <a:off x="2347362" y="4476115"/>
          <a:ext cx="8412480" cy="720000"/>
        </p:xfrm>
        <a:graphic>
          <a:graphicData uri="http://schemas.openxmlformats.org/drawingml/2006/table">
            <a:tbl>
              <a:tblPr firstRow="1" bandRow="1">
                <a:tableStyleId>{5940675A-B579-460E-94D1-54222C63F5DA}</a:tableStyleId>
              </a:tblPr>
              <a:tblGrid>
                <a:gridCol w="1051560">
                  <a:extLst>
                    <a:ext uri="{9D8B030D-6E8A-4147-A177-3AD203B41FA5}">
                      <a16:colId xmlns:a16="http://schemas.microsoft.com/office/drawing/2014/main" val="4052221768"/>
                    </a:ext>
                  </a:extLst>
                </a:gridCol>
                <a:gridCol w="1051560">
                  <a:extLst>
                    <a:ext uri="{9D8B030D-6E8A-4147-A177-3AD203B41FA5}">
                      <a16:colId xmlns:a16="http://schemas.microsoft.com/office/drawing/2014/main" val="552754492"/>
                    </a:ext>
                  </a:extLst>
                </a:gridCol>
                <a:gridCol w="1051560">
                  <a:extLst>
                    <a:ext uri="{9D8B030D-6E8A-4147-A177-3AD203B41FA5}">
                      <a16:colId xmlns:a16="http://schemas.microsoft.com/office/drawing/2014/main" val="2328055831"/>
                    </a:ext>
                  </a:extLst>
                </a:gridCol>
                <a:gridCol w="1051560">
                  <a:extLst>
                    <a:ext uri="{9D8B030D-6E8A-4147-A177-3AD203B41FA5}">
                      <a16:colId xmlns:a16="http://schemas.microsoft.com/office/drawing/2014/main" val="1660567489"/>
                    </a:ext>
                  </a:extLst>
                </a:gridCol>
                <a:gridCol w="1051560">
                  <a:extLst>
                    <a:ext uri="{9D8B030D-6E8A-4147-A177-3AD203B41FA5}">
                      <a16:colId xmlns:a16="http://schemas.microsoft.com/office/drawing/2014/main" val="3781310106"/>
                    </a:ext>
                  </a:extLst>
                </a:gridCol>
                <a:gridCol w="1051560">
                  <a:extLst>
                    <a:ext uri="{9D8B030D-6E8A-4147-A177-3AD203B41FA5}">
                      <a16:colId xmlns:a16="http://schemas.microsoft.com/office/drawing/2014/main" val="2508110048"/>
                    </a:ext>
                  </a:extLst>
                </a:gridCol>
                <a:gridCol w="1051560">
                  <a:extLst>
                    <a:ext uri="{9D8B030D-6E8A-4147-A177-3AD203B41FA5}">
                      <a16:colId xmlns:a16="http://schemas.microsoft.com/office/drawing/2014/main" val="3646143742"/>
                    </a:ext>
                  </a:extLst>
                </a:gridCol>
                <a:gridCol w="1051560">
                  <a:extLst>
                    <a:ext uri="{9D8B030D-6E8A-4147-A177-3AD203B41FA5}">
                      <a16:colId xmlns:a16="http://schemas.microsoft.com/office/drawing/2014/main" val="3738886340"/>
                    </a:ext>
                  </a:extLst>
                </a:gridCol>
              </a:tblGrid>
              <a:tr h="720000">
                <a:tc>
                  <a:txBody>
                    <a:bodyPr/>
                    <a:lstStyle/>
                    <a:p>
                      <a:pPr algn="ctr"/>
                      <a:r>
                        <a:rPr kumimoji="1" lang="en-US" altLang="ja-JP" sz="3200" dirty="0"/>
                        <a:t>8</a:t>
                      </a:r>
                      <a:endParaRPr kumimoji="1" lang="ja-JP" altLang="en-US" sz="3200" dirty="0"/>
                    </a:p>
                  </a:txBody>
                  <a:tcPr anchor="ctr"/>
                </a:tc>
                <a:tc>
                  <a:txBody>
                    <a:bodyPr/>
                    <a:lstStyle/>
                    <a:p>
                      <a:pPr algn="ctr"/>
                      <a:r>
                        <a:rPr kumimoji="1" lang="en-US" altLang="ja-JP" sz="3200" dirty="0"/>
                        <a:t>8</a:t>
                      </a:r>
                      <a:endParaRPr kumimoji="1" lang="ja-JP" altLang="en-US" sz="3200" dirty="0"/>
                    </a:p>
                  </a:txBody>
                  <a:tcPr anchor="ctr"/>
                </a:tc>
                <a:tc>
                  <a:txBody>
                    <a:bodyPr/>
                    <a:lstStyle/>
                    <a:p>
                      <a:pPr algn="ctr"/>
                      <a:r>
                        <a:rPr kumimoji="1" lang="en-US" altLang="ja-JP" sz="3200" dirty="0"/>
                        <a:t>0</a:t>
                      </a:r>
                      <a:endParaRPr kumimoji="1" lang="ja-JP" altLang="en-US" sz="3200" dirty="0"/>
                    </a:p>
                  </a:txBody>
                  <a:tcPr anchor="ctr"/>
                </a:tc>
                <a:tc>
                  <a:txBody>
                    <a:bodyPr/>
                    <a:lstStyle/>
                    <a:p>
                      <a:pPr algn="ctr"/>
                      <a:r>
                        <a:rPr kumimoji="1" lang="en-US" altLang="ja-JP" sz="3200" dirty="0"/>
                        <a:t>0</a:t>
                      </a:r>
                      <a:endParaRPr kumimoji="1" lang="ja-JP" altLang="en-US" sz="3200" dirty="0"/>
                    </a:p>
                  </a:txBody>
                  <a:tcPr anchor="ctr"/>
                </a:tc>
                <a:tc>
                  <a:txBody>
                    <a:bodyPr/>
                    <a:lstStyle/>
                    <a:p>
                      <a:pPr algn="ctr"/>
                      <a:r>
                        <a:rPr kumimoji="1" lang="en-US" altLang="ja-JP" sz="3200" dirty="0"/>
                        <a:t>0</a:t>
                      </a:r>
                      <a:endParaRPr kumimoji="1" lang="ja-JP" altLang="en-US" sz="3200" dirty="0"/>
                    </a:p>
                  </a:txBody>
                  <a:tcPr anchor="ctr"/>
                </a:tc>
                <a:tc>
                  <a:txBody>
                    <a:bodyPr/>
                    <a:lstStyle/>
                    <a:p>
                      <a:pPr algn="ctr"/>
                      <a:r>
                        <a:rPr kumimoji="1" lang="en-US" altLang="ja-JP" sz="3200" dirty="0"/>
                        <a:t>0</a:t>
                      </a:r>
                      <a:endParaRPr kumimoji="1" lang="ja-JP" altLang="en-US" sz="3200" dirty="0"/>
                    </a:p>
                  </a:txBody>
                  <a:tcPr anchor="ctr"/>
                </a:tc>
                <a:tc>
                  <a:txBody>
                    <a:bodyPr/>
                    <a:lstStyle/>
                    <a:p>
                      <a:pPr algn="ctr"/>
                      <a:r>
                        <a:rPr kumimoji="1" lang="en-US" altLang="ja-JP" sz="3200" dirty="0"/>
                        <a:t>0</a:t>
                      </a:r>
                      <a:endParaRPr kumimoji="1" lang="ja-JP" altLang="en-US" sz="3200" dirty="0"/>
                    </a:p>
                  </a:txBody>
                  <a:tcPr anchor="ctr"/>
                </a:tc>
                <a:tc>
                  <a:txBody>
                    <a:bodyPr/>
                    <a:lstStyle/>
                    <a:p>
                      <a:pPr algn="ctr"/>
                      <a:r>
                        <a:rPr kumimoji="1" lang="en-US" altLang="ja-JP" sz="3200" dirty="0"/>
                        <a:t>0</a:t>
                      </a:r>
                      <a:endParaRPr kumimoji="1" lang="ja-JP" altLang="en-US" sz="3200" dirty="0"/>
                    </a:p>
                  </a:txBody>
                  <a:tcPr anchor="ctr"/>
                </a:tc>
                <a:extLst>
                  <a:ext uri="{0D108BD9-81ED-4DB2-BD59-A6C34878D82A}">
                    <a16:rowId xmlns:a16="http://schemas.microsoft.com/office/drawing/2014/main" val="1662589647"/>
                  </a:ext>
                </a:extLst>
              </a:tr>
            </a:tbl>
          </a:graphicData>
        </a:graphic>
      </p:graphicFrame>
      <p:sp>
        <p:nvSpPr>
          <p:cNvPr id="5" name="正方形/長方形 4">
            <a:extLst>
              <a:ext uri="{FF2B5EF4-FFF2-40B4-BE49-F238E27FC236}">
                <a16:creationId xmlns:a16="http://schemas.microsoft.com/office/drawing/2014/main" id="{A583097D-B040-480D-A105-C76708CA8660}"/>
              </a:ext>
            </a:extLst>
          </p:cNvPr>
          <p:cNvSpPr/>
          <p:nvPr/>
        </p:nvSpPr>
        <p:spPr>
          <a:xfrm>
            <a:off x="1432157" y="1905505"/>
            <a:ext cx="9327685" cy="1015663"/>
          </a:xfrm>
          <a:prstGeom prst="rect">
            <a:avLst/>
          </a:prstGeom>
        </p:spPr>
        <p:txBody>
          <a:bodyPr wrap="square">
            <a:spAutoFit/>
          </a:bodyPr>
          <a:lstStyle/>
          <a:p>
            <a:r>
              <a:rPr lang="en-US" altLang="ja-JP" sz="6000" dirty="0">
                <a:latin typeface="ＭＳ ゴシック" panose="020B0609070205080204" pitchFamily="49" charset="-128"/>
                <a:ea typeface="ＭＳ ゴシック" panose="020B0609070205080204" pitchFamily="49" charset="-128"/>
              </a:rPr>
              <a:t>++++++++[&gt;++++++++&lt;-]&gt;+.</a:t>
            </a:r>
            <a:endParaRPr lang="ja-JP" altLang="en-US" sz="6000" dirty="0">
              <a:latin typeface="ＭＳ ゴシック" panose="020B0609070205080204" pitchFamily="49" charset="-128"/>
              <a:ea typeface="ＭＳ ゴシック" panose="020B0609070205080204" pitchFamily="49" charset="-128"/>
            </a:endParaRPr>
          </a:p>
        </p:txBody>
      </p:sp>
      <p:sp>
        <p:nvSpPr>
          <p:cNvPr id="8" name="テキスト ボックス 7">
            <a:extLst>
              <a:ext uri="{FF2B5EF4-FFF2-40B4-BE49-F238E27FC236}">
                <a16:creationId xmlns:a16="http://schemas.microsoft.com/office/drawing/2014/main" id="{141BBEFA-9CBF-4F10-86AE-8BAD6EA815C8}"/>
              </a:ext>
            </a:extLst>
          </p:cNvPr>
          <p:cNvSpPr txBox="1"/>
          <p:nvPr/>
        </p:nvSpPr>
        <p:spPr>
          <a:xfrm>
            <a:off x="567814" y="4543727"/>
            <a:ext cx="1386348" cy="584775"/>
          </a:xfrm>
          <a:prstGeom prst="rect">
            <a:avLst/>
          </a:prstGeom>
          <a:noFill/>
        </p:spPr>
        <p:txBody>
          <a:bodyPr wrap="square" rtlCol="0">
            <a:spAutoFit/>
          </a:bodyPr>
          <a:lstStyle/>
          <a:p>
            <a:r>
              <a:rPr kumimoji="1" lang="en-US" altLang="ja-JP" sz="3200" dirty="0"/>
              <a:t>data:</a:t>
            </a:r>
            <a:endParaRPr kumimoji="1" lang="ja-JP" altLang="en-US" sz="3200" dirty="0"/>
          </a:p>
        </p:txBody>
      </p:sp>
      <p:grpSp>
        <p:nvGrpSpPr>
          <p:cNvPr id="14" name="グループ化 13">
            <a:extLst>
              <a:ext uri="{FF2B5EF4-FFF2-40B4-BE49-F238E27FC236}">
                <a16:creationId xmlns:a16="http://schemas.microsoft.com/office/drawing/2014/main" id="{50D94D07-032F-44CB-B5B7-872770D161F6}"/>
              </a:ext>
            </a:extLst>
          </p:cNvPr>
          <p:cNvGrpSpPr/>
          <p:nvPr/>
        </p:nvGrpSpPr>
        <p:grpSpPr>
          <a:xfrm>
            <a:off x="2485104" y="5314336"/>
            <a:ext cx="776747" cy="1251014"/>
            <a:chOff x="1337188" y="2757949"/>
            <a:chExt cx="776747" cy="1251014"/>
          </a:xfrm>
        </p:grpSpPr>
        <p:cxnSp>
          <p:nvCxnSpPr>
            <p:cNvPr id="15" name="直線矢印コネクタ 14">
              <a:extLst>
                <a:ext uri="{FF2B5EF4-FFF2-40B4-BE49-F238E27FC236}">
                  <a16:creationId xmlns:a16="http://schemas.microsoft.com/office/drawing/2014/main" id="{16BE6A15-A8C1-4C6A-8616-C5805C158507}"/>
                </a:ext>
              </a:extLst>
            </p:cNvPr>
            <p:cNvCxnSpPr>
              <a:cxnSpLocks/>
            </p:cNvCxnSpPr>
            <p:nvPr/>
          </p:nvCxnSpPr>
          <p:spPr>
            <a:xfrm flipV="1">
              <a:off x="1725562" y="2757949"/>
              <a:ext cx="0" cy="604683"/>
            </a:xfrm>
            <a:prstGeom prst="straightConnector1">
              <a:avLst/>
            </a:prstGeom>
            <a:ln w="76200">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16" name="テキスト ボックス 15">
              <a:extLst>
                <a:ext uri="{FF2B5EF4-FFF2-40B4-BE49-F238E27FC236}">
                  <a16:creationId xmlns:a16="http://schemas.microsoft.com/office/drawing/2014/main" id="{3D513220-0FAF-4526-934B-51C48DD8C9C4}"/>
                </a:ext>
              </a:extLst>
            </p:cNvPr>
            <p:cNvSpPr txBox="1"/>
            <p:nvPr/>
          </p:nvSpPr>
          <p:spPr>
            <a:xfrm>
              <a:off x="1337188" y="3362632"/>
              <a:ext cx="776747" cy="646331"/>
            </a:xfrm>
            <a:prstGeom prst="rect">
              <a:avLst/>
            </a:prstGeom>
            <a:noFill/>
          </p:spPr>
          <p:txBody>
            <a:bodyPr wrap="square" rtlCol="0">
              <a:spAutoFit/>
            </a:bodyPr>
            <a:lstStyle/>
            <a:p>
              <a:r>
                <a:rPr lang="en-US" altLang="ja-JP" sz="3600" b="1" dirty="0" err="1"/>
                <a:t>d</a:t>
              </a:r>
              <a:r>
                <a:rPr kumimoji="1" lang="en-US" altLang="ja-JP" sz="3600" b="1" dirty="0" err="1"/>
                <a:t>p</a:t>
              </a:r>
              <a:endParaRPr kumimoji="1" lang="ja-JP" altLang="en-US" sz="3600" b="1" dirty="0"/>
            </a:p>
          </p:txBody>
        </p:sp>
      </p:grpSp>
      <p:grpSp>
        <p:nvGrpSpPr>
          <p:cNvPr id="17" name="グループ化 16">
            <a:extLst>
              <a:ext uri="{FF2B5EF4-FFF2-40B4-BE49-F238E27FC236}">
                <a16:creationId xmlns:a16="http://schemas.microsoft.com/office/drawing/2014/main" id="{294FBC2A-B8D1-48E7-AB9A-7B33D09D476B}"/>
              </a:ext>
            </a:extLst>
          </p:cNvPr>
          <p:cNvGrpSpPr/>
          <p:nvPr/>
        </p:nvGrpSpPr>
        <p:grpSpPr>
          <a:xfrm>
            <a:off x="8290158" y="2921168"/>
            <a:ext cx="634178" cy="1251014"/>
            <a:chOff x="1408473" y="2757949"/>
            <a:chExt cx="634178" cy="1251014"/>
          </a:xfrm>
        </p:grpSpPr>
        <p:cxnSp>
          <p:nvCxnSpPr>
            <p:cNvPr id="18" name="直線矢印コネクタ 17">
              <a:extLst>
                <a:ext uri="{FF2B5EF4-FFF2-40B4-BE49-F238E27FC236}">
                  <a16:creationId xmlns:a16="http://schemas.microsoft.com/office/drawing/2014/main" id="{0091C68E-B311-4B91-9F32-504276D8E335}"/>
                </a:ext>
              </a:extLst>
            </p:cNvPr>
            <p:cNvCxnSpPr>
              <a:cxnSpLocks/>
            </p:cNvCxnSpPr>
            <p:nvPr/>
          </p:nvCxnSpPr>
          <p:spPr>
            <a:xfrm flipV="1">
              <a:off x="1725562" y="2757949"/>
              <a:ext cx="0" cy="604683"/>
            </a:xfrm>
            <a:prstGeom prst="straightConnector1">
              <a:avLst/>
            </a:prstGeom>
            <a:ln w="76200">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19" name="テキスト ボックス 18">
              <a:extLst>
                <a:ext uri="{FF2B5EF4-FFF2-40B4-BE49-F238E27FC236}">
                  <a16:creationId xmlns:a16="http://schemas.microsoft.com/office/drawing/2014/main" id="{B9227A2C-0625-47DD-ACDA-842597850421}"/>
                </a:ext>
              </a:extLst>
            </p:cNvPr>
            <p:cNvSpPr txBox="1"/>
            <p:nvPr/>
          </p:nvSpPr>
          <p:spPr>
            <a:xfrm>
              <a:off x="1408473" y="3362632"/>
              <a:ext cx="634178" cy="646331"/>
            </a:xfrm>
            <a:prstGeom prst="rect">
              <a:avLst/>
            </a:prstGeom>
            <a:noFill/>
          </p:spPr>
          <p:txBody>
            <a:bodyPr wrap="square" rtlCol="0">
              <a:spAutoFit/>
            </a:bodyPr>
            <a:lstStyle/>
            <a:p>
              <a:r>
                <a:rPr kumimoji="1" lang="en-US" altLang="ja-JP" sz="3600" b="1" dirty="0" err="1"/>
                <a:t>ip</a:t>
              </a:r>
              <a:endParaRPr kumimoji="1" lang="ja-JP" altLang="en-US" sz="3600" b="1" dirty="0"/>
            </a:p>
          </p:txBody>
        </p:sp>
      </p:grpSp>
    </p:spTree>
    <p:extLst>
      <p:ext uri="{BB962C8B-B14F-4D97-AF65-F5344CB8AC3E}">
        <p14:creationId xmlns:p14="http://schemas.microsoft.com/office/powerpoint/2010/main" val="20350513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79A7BF-2CF3-4C13-AFEE-042C16DC7BDB}"/>
              </a:ext>
            </a:extLst>
          </p:cNvPr>
          <p:cNvSpPr>
            <a:spLocks noGrp="1"/>
          </p:cNvSpPr>
          <p:nvPr>
            <p:ph type="title"/>
          </p:nvPr>
        </p:nvSpPr>
        <p:spPr/>
        <p:txBody>
          <a:bodyPr/>
          <a:lstStyle/>
          <a:p>
            <a:r>
              <a:rPr kumimoji="1" lang="en-US" altLang="ja-JP" dirty="0"/>
              <a:t>Brainfuck</a:t>
            </a:r>
            <a:r>
              <a:rPr kumimoji="1" lang="ja-JP" altLang="en-US" dirty="0"/>
              <a:t>プログラムの例</a:t>
            </a:r>
          </a:p>
        </p:txBody>
      </p:sp>
      <p:graphicFrame>
        <p:nvGraphicFramePr>
          <p:cNvPr id="4" name="コンテンツ プレースホルダー 3">
            <a:extLst>
              <a:ext uri="{FF2B5EF4-FFF2-40B4-BE49-F238E27FC236}">
                <a16:creationId xmlns:a16="http://schemas.microsoft.com/office/drawing/2014/main" id="{E6B32351-93EC-47D1-BC76-08528DBEBB4F}"/>
              </a:ext>
            </a:extLst>
          </p:cNvPr>
          <p:cNvGraphicFramePr>
            <a:graphicFrameLocks noGrp="1"/>
          </p:cNvGraphicFramePr>
          <p:nvPr>
            <p:ph idx="1"/>
            <p:extLst>
              <p:ext uri="{D42A27DB-BD31-4B8C-83A1-F6EECF244321}">
                <p14:modId xmlns:p14="http://schemas.microsoft.com/office/powerpoint/2010/main" val="937023608"/>
              </p:ext>
            </p:extLst>
          </p:nvPr>
        </p:nvGraphicFramePr>
        <p:xfrm>
          <a:off x="2347362" y="4476115"/>
          <a:ext cx="8412480" cy="720000"/>
        </p:xfrm>
        <a:graphic>
          <a:graphicData uri="http://schemas.openxmlformats.org/drawingml/2006/table">
            <a:tbl>
              <a:tblPr firstRow="1" bandRow="1">
                <a:tableStyleId>{5940675A-B579-460E-94D1-54222C63F5DA}</a:tableStyleId>
              </a:tblPr>
              <a:tblGrid>
                <a:gridCol w="1051560">
                  <a:extLst>
                    <a:ext uri="{9D8B030D-6E8A-4147-A177-3AD203B41FA5}">
                      <a16:colId xmlns:a16="http://schemas.microsoft.com/office/drawing/2014/main" val="4052221768"/>
                    </a:ext>
                  </a:extLst>
                </a:gridCol>
                <a:gridCol w="1051560">
                  <a:extLst>
                    <a:ext uri="{9D8B030D-6E8A-4147-A177-3AD203B41FA5}">
                      <a16:colId xmlns:a16="http://schemas.microsoft.com/office/drawing/2014/main" val="552754492"/>
                    </a:ext>
                  </a:extLst>
                </a:gridCol>
                <a:gridCol w="1051560">
                  <a:extLst>
                    <a:ext uri="{9D8B030D-6E8A-4147-A177-3AD203B41FA5}">
                      <a16:colId xmlns:a16="http://schemas.microsoft.com/office/drawing/2014/main" val="2328055831"/>
                    </a:ext>
                  </a:extLst>
                </a:gridCol>
                <a:gridCol w="1051560">
                  <a:extLst>
                    <a:ext uri="{9D8B030D-6E8A-4147-A177-3AD203B41FA5}">
                      <a16:colId xmlns:a16="http://schemas.microsoft.com/office/drawing/2014/main" val="1660567489"/>
                    </a:ext>
                  </a:extLst>
                </a:gridCol>
                <a:gridCol w="1051560">
                  <a:extLst>
                    <a:ext uri="{9D8B030D-6E8A-4147-A177-3AD203B41FA5}">
                      <a16:colId xmlns:a16="http://schemas.microsoft.com/office/drawing/2014/main" val="3781310106"/>
                    </a:ext>
                  </a:extLst>
                </a:gridCol>
                <a:gridCol w="1051560">
                  <a:extLst>
                    <a:ext uri="{9D8B030D-6E8A-4147-A177-3AD203B41FA5}">
                      <a16:colId xmlns:a16="http://schemas.microsoft.com/office/drawing/2014/main" val="2508110048"/>
                    </a:ext>
                  </a:extLst>
                </a:gridCol>
                <a:gridCol w="1051560">
                  <a:extLst>
                    <a:ext uri="{9D8B030D-6E8A-4147-A177-3AD203B41FA5}">
                      <a16:colId xmlns:a16="http://schemas.microsoft.com/office/drawing/2014/main" val="3646143742"/>
                    </a:ext>
                  </a:extLst>
                </a:gridCol>
                <a:gridCol w="1051560">
                  <a:extLst>
                    <a:ext uri="{9D8B030D-6E8A-4147-A177-3AD203B41FA5}">
                      <a16:colId xmlns:a16="http://schemas.microsoft.com/office/drawing/2014/main" val="3738886340"/>
                    </a:ext>
                  </a:extLst>
                </a:gridCol>
              </a:tblGrid>
              <a:tr h="720000">
                <a:tc>
                  <a:txBody>
                    <a:bodyPr/>
                    <a:lstStyle/>
                    <a:p>
                      <a:pPr algn="ctr"/>
                      <a:r>
                        <a:rPr kumimoji="1" lang="en-US" altLang="ja-JP" sz="3200" dirty="0"/>
                        <a:t>7</a:t>
                      </a:r>
                      <a:endParaRPr kumimoji="1" lang="ja-JP" altLang="en-US" sz="3200" dirty="0"/>
                    </a:p>
                  </a:txBody>
                  <a:tcPr anchor="ctr"/>
                </a:tc>
                <a:tc>
                  <a:txBody>
                    <a:bodyPr/>
                    <a:lstStyle/>
                    <a:p>
                      <a:pPr algn="ctr"/>
                      <a:r>
                        <a:rPr kumimoji="1" lang="en-US" altLang="ja-JP" sz="3200" dirty="0"/>
                        <a:t>8</a:t>
                      </a:r>
                      <a:endParaRPr kumimoji="1" lang="ja-JP" altLang="en-US" sz="3200" dirty="0"/>
                    </a:p>
                  </a:txBody>
                  <a:tcPr anchor="ctr"/>
                </a:tc>
                <a:tc>
                  <a:txBody>
                    <a:bodyPr/>
                    <a:lstStyle/>
                    <a:p>
                      <a:pPr algn="ctr"/>
                      <a:r>
                        <a:rPr kumimoji="1" lang="en-US" altLang="ja-JP" sz="3200" dirty="0"/>
                        <a:t>0</a:t>
                      </a:r>
                      <a:endParaRPr kumimoji="1" lang="ja-JP" altLang="en-US" sz="3200" dirty="0"/>
                    </a:p>
                  </a:txBody>
                  <a:tcPr anchor="ctr"/>
                </a:tc>
                <a:tc>
                  <a:txBody>
                    <a:bodyPr/>
                    <a:lstStyle/>
                    <a:p>
                      <a:pPr algn="ctr"/>
                      <a:r>
                        <a:rPr kumimoji="1" lang="en-US" altLang="ja-JP" sz="3200" dirty="0"/>
                        <a:t>0</a:t>
                      </a:r>
                      <a:endParaRPr kumimoji="1" lang="ja-JP" altLang="en-US" sz="3200" dirty="0"/>
                    </a:p>
                  </a:txBody>
                  <a:tcPr anchor="ctr"/>
                </a:tc>
                <a:tc>
                  <a:txBody>
                    <a:bodyPr/>
                    <a:lstStyle/>
                    <a:p>
                      <a:pPr algn="ctr"/>
                      <a:r>
                        <a:rPr kumimoji="1" lang="en-US" altLang="ja-JP" sz="3200" dirty="0"/>
                        <a:t>0</a:t>
                      </a:r>
                      <a:endParaRPr kumimoji="1" lang="ja-JP" altLang="en-US" sz="3200" dirty="0"/>
                    </a:p>
                  </a:txBody>
                  <a:tcPr anchor="ctr"/>
                </a:tc>
                <a:tc>
                  <a:txBody>
                    <a:bodyPr/>
                    <a:lstStyle/>
                    <a:p>
                      <a:pPr algn="ctr"/>
                      <a:r>
                        <a:rPr kumimoji="1" lang="en-US" altLang="ja-JP" sz="3200" dirty="0"/>
                        <a:t>0</a:t>
                      </a:r>
                      <a:endParaRPr kumimoji="1" lang="ja-JP" altLang="en-US" sz="3200" dirty="0"/>
                    </a:p>
                  </a:txBody>
                  <a:tcPr anchor="ctr"/>
                </a:tc>
                <a:tc>
                  <a:txBody>
                    <a:bodyPr/>
                    <a:lstStyle/>
                    <a:p>
                      <a:pPr algn="ctr"/>
                      <a:r>
                        <a:rPr kumimoji="1" lang="en-US" altLang="ja-JP" sz="3200" dirty="0"/>
                        <a:t>0</a:t>
                      </a:r>
                      <a:endParaRPr kumimoji="1" lang="ja-JP" altLang="en-US" sz="3200" dirty="0"/>
                    </a:p>
                  </a:txBody>
                  <a:tcPr anchor="ctr"/>
                </a:tc>
                <a:tc>
                  <a:txBody>
                    <a:bodyPr/>
                    <a:lstStyle/>
                    <a:p>
                      <a:pPr algn="ctr"/>
                      <a:r>
                        <a:rPr kumimoji="1" lang="en-US" altLang="ja-JP" sz="3200" dirty="0"/>
                        <a:t>0</a:t>
                      </a:r>
                      <a:endParaRPr kumimoji="1" lang="ja-JP" altLang="en-US" sz="3200" dirty="0"/>
                    </a:p>
                  </a:txBody>
                  <a:tcPr anchor="ctr"/>
                </a:tc>
                <a:extLst>
                  <a:ext uri="{0D108BD9-81ED-4DB2-BD59-A6C34878D82A}">
                    <a16:rowId xmlns:a16="http://schemas.microsoft.com/office/drawing/2014/main" val="1662589647"/>
                  </a:ext>
                </a:extLst>
              </a:tr>
            </a:tbl>
          </a:graphicData>
        </a:graphic>
      </p:graphicFrame>
      <p:sp>
        <p:nvSpPr>
          <p:cNvPr id="5" name="正方形/長方形 4">
            <a:extLst>
              <a:ext uri="{FF2B5EF4-FFF2-40B4-BE49-F238E27FC236}">
                <a16:creationId xmlns:a16="http://schemas.microsoft.com/office/drawing/2014/main" id="{A583097D-B040-480D-A105-C76708CA8660}"/>
              </a:ext>
            </a:extLst>
          </p:cNvPr>
          <p:cNvSpPr/>
          <p:nvPr/>
        </p:nvSpPr>
        <p:spPr>
          <a:xfrm>
            <a:off x="1432157" y="1905505"/>
            <a:ext cx="9327685" cy="1015663"/>
          </a:xfrm>
          <a:prstGeom prst="rect">
            <a:avLst/>
          </a:prstGeom>
        </p:spPr>
        <p:txBody>
          <a:bodyPr wrap="square">
            <a:spAutoFit/>
          </a:bodyPr>
          <a:lstStyle/>
          <a:p>
            <a:r>
              <a:rPr lang="en-US" altLang="ja-JP" sz="6000" dirty="0">
                <a:latin typeface="ＭＳ ゴシック" panose="020B0609070205080204" pitchFamily="49" charset="-128"/>
                <a:ea typeface="ＭＳ ゴシック" panose="020B0609070205080204" pitchFamily="49" charset="-128"/>
              </a:rPr>
              <a:t>++++++++[&gt;++++++++&lt;-]&gt;+.</a:t>
            </a:r>
            <a:endParaRPr lang="ja-JP" altLang="en-US" sz="6000" dirty="0">
              <a:latin typeface="ＭＳ ゴシック" panose="020B0609070205080204" pitchFamily="49" charset="-128"/>
              <a:ea typeface="ＭＳ ゴシック" panose="020B0609070205080204" pitchFamily="49" charset="-128"/>
            </a:endParaRPr>
          </a:p>
        </p:txBody>
      </p:sp>
      <p:sp>
        <p:nvSpPr>
          <p:cNvPr id="8" name="テキスト ボックス 7">
            <a:extLst>
              <a:ext uri="{FF2B5EF4-FFF2-40B4-BE49-F238E27FC236}">
                <a16:creationId xmlns:a16="http://schemas.microsoft.com/office/drawing/2014/main" id="{141BBEFA-9CBF-4F10-86AE-8BAD6EA815C8}"/>
              </a:ext>
            </a:extLst>
          </p:cNvPr>
          <p:cNvSpPr txBox="1"/>
          <p:nvPr/>
        </p:nvSpPr>
        <p:spPr>
          <a:xfrm>
            <a:off x="567814" y="4543727"/>
            <a:ext cx="1386348" cy="584775"/>
          </a:xfrm>
          <a:prstGeom prst="rect">
            <a:avLst/>
          </a:prstGeom>
          <a:noFill/>
        </p:spPr>
        <p:txBody>
          <a:bodyPr wrap="square" rtlCol="0">
            <a:spAutoFit/>
          </a:bodyPr>
          <a:lstStyle/>
          <a:p>
            <a:r>
              <a:rPr kumimoji="1" lang="en-US" altLang="ja-JP" sz="3200" dirty="0"/>
              <a:t>data:</a:t>
            </a:r>
            <a:endParaRPr kumimoji="1" lang="ja-JP" altLang="en-US" sz="3200" dirty="0"/>
          </a:p>
        </p:txBody>
      </p:sp>
      <p:grpSp>
        <p:nvGrpSpPr>
          <p:cNvPr id="14" name="グループ化 13">
            <a:extLst>
              <a:ext uri="{FF2B5EF4-FFF2-40B4-BE49-F238E27FC236}">
                <a16:creationId xmlns:a16="http://schemas.microsoft.com/office/drawing/2014/main" id="{50D94D07-032F-44CB-B5B7-872770D161F6}"/>
              </a:ext>
            </a:extLst>
          </p:cNvPr>
          <p:cNvGrpSpPr/>
          <p:nvPr/>
        </p:nvGrpSpPr>
        <p:grpSpPr>
          <a:xfrm>
            <a:off x="2485104" y="5314336"/>
            <a:ext cx="776747" cy="1251014"/>
            <a:chOff x="1337188" y="2757949"/>
            <a:chExt cx="776747" cy="1251014"/>
          </a:xfrm>
        </p:grpSpPr>
        <p:cxnSp>
          <p:nvCxnSpPr>
            <p:cNvPr id="15" name="直線矢印コネクタ 14">
              <a:extLst>
                <a:ext uri="{FF2B5EF4-FFF2-40B4-BE49-F238E27FC236}">
                  <a16:creationId xmlns:a16="http://schemas.microsoft.com/office/drawing/2014/main" id="{16BE6A15-A8C1-4C6A-8616-C5805C158507}"/>
                </a:ext>
              </a:extLst>
            </p:cNvPr>
            <p:cNvCxnSpPr>
              <a:cxnSpLocks/>
            </p:cNvCxnSpPr>
            <p:nvPr/>
          </p:nvCxnSpPr>
          <p:spPr>
            <a:xfrm flipV="1">
              <a:off x="1725562" y="2757949"/>
              <a:ext cx="0" cy="604683"/>
            </a:xfrm>
            <a:prstGeom prst="straightConnector1">
              <a:avLst/>
            </a:prstGeom>
            <a:ln w="76200">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16" name="テキスト ボックス 15">
              <a:extLst>
                <a:ext uri="{FF2B5EF4-FFF2-40B4-BE49-F238E27FC236}">
                  <a16:creationId xmlns:a16="http://schemas.microsoft.com/office/drawing/2014/main" id="{3D513220-0FAF-4526-934B-51C48DD8C9C4}"/>
                </a:ext>
              </a:extLst>
            </p:cNvPr>
            <p:cNvSpPr txBox="1"/>
            <p:nvPr/>
          </p:nvSpPr>
          <p:spPr>
            <a:xfrm>
              <a:off x="1337188" y="3362632"/>
              <a:ext cx="776747" cy="646331"/>
            </a:xfrm>
            <a:prstGeom prst="rect">
              <a:avLst/>
            </a:prstGeom>
            <a:noFill/>
          </p:spPr>
          <p:txBody>
            <a:bodyPr wrap="square" rtlCol="0">
              <a:spAutoFit/>
            </a:bodyPr>
            <a:lstStyle/>
            <a:p>
              <a:r>
                <a:rPr lang="en-US" altLang="ja-JP" sz="3600" b="1" dirty="0" err="1"/>
                <a:t>d</a:t>
              </a:r>
              <a:r>
                <a:rPr kumimoji="1" lang="en-US" altLang="ja-JP" sz="3600" b="1" dirty="0" err="1"/>
                <a:t>p</a:t>
              </a:r>
              <a:endParaRPr kumimoji="1" lang="ja-JP" altLang="en-US" sz="3600" b="1" dirty="0"/>
            </a:p>
          </p:txBody>
        </p:sp>
      </p:grpSp>
      <p:grpSp>
        <p:nvGrpSpPr>
          <p:cNvPr id="17" name="グループ化 16">
            <a:extLst>
              <a:ext uri="{FF2B5EF4-FFF2-40B4-BE49-F238E27FC236}">
                <a16:creationId xmlns:a16="http://schemas.microsoft.com/office/drawing/2014/main" id="{294FBC2A-B8D1-48E7-AB9A-7B33D09D476B}"/>
              </a:ext>
            </a:extLst>
          </p:cNvPr>
          <p:cNvGrpSpPr/>
          <p:nvPr/>
        </p:nvGrpSpPr>
        <p:grpSpPr>
          <a:xfrm>
            <a:off x="8666242" y="2921168"/>
            <a:ext cx="634178" cy="1251014"/>
            <a:chOff x="1408473" y="2757949"/>
            <a:chExt cx="634178" cy="1251014"/>
          </a:xfrm>
        </p:grpSpPr>
        <p:cxnSp>
          <p:nvCxnSpPr>
            <p:cNvPr id="18" name="直線矢印コネクタ 17">
              <a:extLst>
                <a:ext uri="{FF2B5EF4-FFF2-40B4-BE49-F238E27FC236}">
                  <a16:creationId xmlns:a16="http://schemas.microsoft.com/office/drawing/2014/main" id="{0091C68E-B311-4B91-9F32-504276D8E335}"/>
                </a:ext>
              </a:extLst>
            </p:cNvPr>
            <p:cNvCxnSpPr>
              <a:cxnSpLocks/>
            </p:cNvCxnSpPr>
            <p:nvPr/>
          </p:nvCxnSpPr>
          <p:spPr>
            <a:xfrm flipV="1">
              <a:off x="1725562" y="2757949"/>
              <a:ext cx="0" cy="604683"/>
            </a:xfrm>
            <a:prstGeom prst="straightConnector1">
              <a:avLst/>
            </a:prstGeom>
            <a:ln w="76200">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19" name="テキスト ボックス 18">
              <a:extLst>
                <a:ext uri="{FF2B5EF4-FFF2-40B4-BE49-F238E27FC236}">
                  <a16:creationId xmlns:a16="http://schemas.microsoft.com/office/drawing/2014/main" id="{B9227A2C-0625-47DD-ACDA-842597850421}"/>
                </a:ext>
              </a:extLst>
            </p:cNvPr>
            <p:cNvSpPr txBox="1"/>
            <p:nvPr/>
          </p:nvSpPr>
          <p:spPr>
            <a:xfrm>
              <a:off x="1408473" y="3362632"/>
              <a:ext cx="634178" cy="646331"/>
            </a:xfrm>
            <a:prstGeom prst="rect">
              <a:avLst/>
            </a:prstGeom>
            <a:noFill/>
          </p:spPr>
          <p:txBody>
            <a:bodyPr wrap="square" rtlCol="0">
              <a:spAutoFit/>
            </a:bodyPr>
            <a:lstStyle/>
            <a:p>
              <a:r>
                <a:rPr kumimoji="1" lang="en-US" altLang="ja-JP" sz="3600" b="1" dirty="0" err="1"/>
                <a:t>ip</a:t>
              </a:r>
              <a:endParaRPr kumimoji="1" lang="ja-JP" altLang="en-US" sz="3600" b="1" dirty="0"/>
            </a:p>
          </p:txBody>
        </p:sp>
      </p:grpSp>
    </p:spTree>
    <p:extLst>
      <p:ext uri="{BB962C8B-B14F-4D97-AF65-F5344CB8AC3E}">
        <p14:creationId xmlns:p14="http://schemas.microsoft.com/office/powerpoint/2010/main" val="20289726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79A7BF-2CF3-4C13-AFEE-042C16DC7BDB}"/>
              </a:ext>
            </a:extLst>
          </p:cNvPr>
          <p:cNvSpPr>
            <a:spLocks noGrp="1"/>
          </p:cNvSpPr>
          <p:nvPr>
            <p:ph type="title"/>
          </p:nvPr>
        </p:nvSpPr>
        <p:spPr/>
        <p:txBody>
          <a:bodyPr/>
          <a:lstStyle/>
          <a:p>
            <a:r>
              <a:rPr kumimoji="1" lang="en-US" altLang="ja-JP" dirty="0"/>
              <a:t>Brainfuck</a:t>
            </a:r>
            <a:r>
              <a:rPr kumimoji="1" lang="ja-JP" altLang="en-US" dirty="0"/>
              <a:t>プログラムの例</a:t>
            </a:r>
          </a:p>
        </p:txBody>
      </p:sp>
      <p:graphicFrame>
        <p:nvGraphicFramePr>
          <p:cNvPr id="4" name="コンテンツ プレースホルダー 3">
            <a:extLst>
              <a:ext uri="{FF2B5EF4-FFF2-40B4-BE49-F238E27FC236}">
                <a16:creationId xmlns:a16="http://schemas.microsoft.com/office/drawing/2014/main" id="{E6B32351-93EC-47D1-BC76-08528DBEBB4F}"/>
              </a:ext>
            </a:extLst>
          </p:cNvPr>
          <p:cNvGraphicFramePr>
            <a:graphicFrameLocks noGrp="1"/>
          </p:cNvGraphicFramePr>
          <p:nvPr>
            <p:ph idx="1"/>
          </p:nvPr>
        </p:nvGraphicFramePr>
        <p:xfrm>
          <a:off x="2347362" y="4476115"/>
          <a:ext cx="8412480" cy="720000"/>
        </p:xfrm>
        <a:graphic>
          <a:graphicData uri="http://schemas.openxmlformats.org/drawingml/2006/table">
            <a:tbl>
              <a:tblPr firstRow="1" bandRow="1">
                <a:tableStyleId>{5940675A-B579-460E-94D1-54222C63F5DA}</a:tableStyleId>
              </a:tblPr>
              <a:tblGrid>
                <a:gridCol w="1051560">
                  <a:extLst>
                    <a:ext uri="{9D8B030D-6E8A-4147-A177-3AD203B41FA5}">
                      <a16:colId xmlns:a16="http://schemas.microsoft.com/office/drawing/2014/main" val="4052221768"/>
                    </a:ext>
                  </a:extLst>
                </a:gridCol>
                <a:gridCol w="1051560">
                  <a:extLst>
                    <a:ext uri="{9D8B030D-6E8A-4147-A177-3AD203B41FA5}">
                      <a16:colId xmlns:a16="http://schemas.microsoft.com/office/drawing/2014/main" val="552754492"/>
                    </a:ext>
                  </a:extLst>
                </a:gridCol>
                <a:gridCol w="1051560">
                  <a:extLst>
                    <a:ext uri="{9D8B030D-6E8A-4147-A177-3AD203B41FA5}">
                      <a16:colId xmlns:a16="http://schemas.microsoft.com/office/drawing/2014/main" val="2328055831"/>
                    </a:ext>
                  </a:extLst>
                </a:gridCol>
                <a:gridCol w="1051560">
                  <a:extLst>
                    <a:ext uri="{9D8B030D-6E8A-4147-A177-3AD203B41FA5}">
                      <a16:colId xmlns:a16="http://schemas.microsoft.com/office/drawing/2014/main" val="1660567489"/>
                    </a:ext>
                  </a:extLst>
                </a:gridCol>
                <a:gridCol w="1051560">
                  <a:extLst>
                    <a:ext uri="{9D8B030D-6E8A-4147-A177-3AD203B41FA5}">
                      <a16:colId xmlns:a16="http://schemas.microsoft.com/office/drawing/2014/main" val="3781310106"/>
                    </a:ext>
                  </a:extLst>
                </a:gridCol>
                <a:gridCol w="1051560">
                  <a:extLst>
                    <a:ext uri="{9D8B030D-6E8A-4147-A177-3AD203B41FA5}">
                      <a16:colId xmlns:a16="http://schemas.microsoft.com/office/drawing/2014/main" val="2508110048"/>
                    </a:ext>
                  </a:extLst>
                </a:gridCol>
                <a:gridCol w="1051560">
                  <a:extLst>
                    <a:ext uri="{9D8B030D-6E8A-4147-A177-3AD203B41FA5}">
                      <a16:colId xmlns:a16="http://schemas.microsoft.com/office/drawing/2014/main" val="3646143742"/>
                    </a:ext>
                  </a:extLst>
                </a:gridCol>
                <a:gridCol w="1051560">
                  <a:extLst>
                    <a:ext uri="{9D8B030D-6E8A-4147-A177-3AD203B41FA5}">
                      <a16:colId xmlns:a16="http://schemas.microsoft.com/office/drawing/2014/main" val="3738886340"/>
                    </a:ext>
                  </a:extLst>
                </a:gridCol>
              </a:tblGrid>
              <a:tr h="720000">
                <a:tc>
                  <a:txBody>
                    <a:bodyPr/>
                    <a:lstStyle/>
                    <a:p>
                      <a:pPr algn="ctr"/>
                      <a:r>
                        <a:rPr kumimoji="1" lang="en-US" altLang="ja-JP" sz="3200" dirty="0"/>
                        <a:t>7</a:t>
                      </a:r>
                      <a:endParaRPr kumimoji="1" lang="ja-JP" altLang="en-US" sz="3200" dirty="0"/>
                    </a:p>
                  </a:txBody>
                  <a:tcPr anchor="ctr"/>
                </a:tc>
                <a:tc>
                  <a:txBody>
                    <a:bodyPr/>
                    <a:lstStyle/>
                    <a:p>
                      <a:pPr algn="ctr"/>
                      <a:r>
                        <a:rPr kumimoji="1" lang="en-US" altLang="ja-JP" sz="3200" dirty="0"/>
                        <a:t>8</a:t>
                      </a:r>
                      <a:endParaRPr kumimoji="1" lang="ja-JP" altLang="en-US" sz="3200" dirty="0"/>
                    </a:p>
                  </a:txBody>
                  <a:tcPr anchor="ctr"/>
                </a:tc>
                <a:tc>
                  <a:txBody>
                    <a:bodyPr/>
                    <a:lstStyle/>
                    <a:p>
                      <a:pPr algn="ctr"/>
                      <a:r>
                        <a:rPr kumimoji="1" lang="en-US" altLang="ja-JP" sz="3200" dirty="0"/>
                        <a:t>0</a:t>
                      </a:r>
                      <a:endParaRPr kumimoji="1" lang="ja-JP" altLang="en-US" sz="3200" dirty="0"/>
                    </a:p>
                  </a:txBody>
                  <a:tcPr anchor="ctr"/>
                </a:tc>
                <a:tc>
                  <a:txBody>
                    <a:bodyPr/>
                    <a:lstStyle/>
                    <a:p>
                      <a:pPr algn="ctr"/>
                      <a:r>
                        <a:rPr kumimoji="1" lang="en-US" altLang="ja-JP" sz="3200" dirty="0"/>
                        <a:t>0</a:t>
                      </a:r>
                      <a:endParaRPr kumimoji="1" lang="ja-JP" altLang="en-US" sz="3200" dirty="0"/>
                    </a:p>
                  </a:txBody>
                  <a:tcPr anchor="ctr"/>
                </a:tc>
                <a:tc>
                  <a:txBody>
                    <a:bodyPr/>
                    <a:lstStyle/>
                    <a:p>
                      <a:pPr algn="ctr"/>
                      <a:r>
                        <a:rPr kumimoji="1" lang="en-US" altLang="ja-JP" sz="3200" dirty="0"/>
                        <a:t>0</a:t>
                      </a:r>
                      <a:endParaRPr kumimoji="1" lang="ja-JP" altLang="en-US" sz="3200" dirty="0"/>
                    </a:p>
                  </a:txBody>
                  <a:tcPr anchor="ctr"/>
                </a:tc>
                <a:tc>
                  <a:txBody>
                    <a:bodyPr/>
                    <a:lstStyle/>
                    <a:p>
                      <a:pPr algn="ctr"/>
                      <a:r>
                        <a:rPr kumimoji="1" lang="en-US" altLang="ja-JP" sz="3200" dirty="0"/>
                        <a:t>0</a:t>
                      </a:r>
                      <a:endParaRPr kumimoji="1" lang="ja-JP" altLang="en-US" sz="3200" dirty="0"/>
                    </a:p>
                  </a:txBody>
                  <a:tcPr anchor="ctr"/>
                </a:tc>
                <a:tc>
                  <a:txBody>
                    <a:bodyPr/>
                    <a:lstStyle/>
                    <a:p>
                      <a:pPr algn="ctr"/>
                      <a:r>
                        <a:rPr kumimoji="1" lang="en-US" altLang="ja-JP" sz="3200" dirty="0"/>
                        <a:t>0</a:t>
                      </a:r>
                      <a:endParaRPr kumimoji="1" lang="ja-JP" altLang="en-US" sz="3200" dirty="0"/>
                    </a:p>
                  </a:txBody>
                  <a:tcPr anchor="ctr"/>
                </a:tc>
                <a:tc>
                  <a:txBody>
                    <a:bodyPr/>
                    <a:lstStyle/>
                    <a:p>
                      <a:pPr algn="ctr"/>
                      <a:r>
                        <a:rPr kumimoji="1" lang="en-US" altLang="ja-JP" sz="3200" dirty="0"/>
                        <a:t>0</a:t>
                      </a:r>
                      <a:endParaRPr kumimoji="1" lang="ja-JP" altLang="en-US" sz="3200" dirty="0"/>
                    </a:p>
                  </a:txBody>
                  <a:tcPr anchor="ctr"/>
                </a:tc>
                <a:extLst>
                  <a:ext uri="{0D108BD9-81ED-4DB2-BD59-A6C34878D82A}">
                    <a16:rowId xmlns:a16="http://schemas.microsoft.com/office/drawing/2014/main" val="1662589647"/>
                  </a:ext>
                </a:extLst>
              </a:tr>
            </a:tbl>
          </a:graphicData>
        </a:graphic>
      </p:graphicFrame>
      <p:sp>
        <p:nvSpPr>
          <p:cNvPr id="5" name="正方形/長方形 4">
            <a:extLst>
              <a:ext uri="{FF2B5EF4-FFF2-40B4-BE49-F238E27FC236}">
                <a16:creationId xmlns:a16="http://schemas.microsoft.com/office/drawing/2014/main" id="{A583097D-B040-480D-A105-C76708CA8660}"/>
              </a:ext>
            </a:extLst>
          </p:cNvPr>
          <p:cNvSpPr/>
          <p:nvPr/>
        </p:nvSpPr>
        <p:spPr>
          <a:xfrm>
            <a:off x="1432157" y="1905505"/>
            <a:ext cx="9327685" cy="1015663"/>
          </a:xfrm>
          <a:prstGeom prst="rect">
            <a:avLst/>
          </a:prstGeom>
        </p:spPr>
        <p:txBody>
          <a:bodyPr wrap="square">
            <a:spAutoFit/>
          </a:bodyPr>
          <a:lstStyle/>
          <a:p>
            <a:r>
              <a:rPr lang="en-US" altLang="ja-JP" sz="6000" dirty="0">
                <a:latin typeface="ＭＳ ゴシック" panose="020B0609070205080204" pitchFamily="49" charset="-128"/>
                <a:ea typeface="ＭＳ ゴシック" panose="020B0609070205080204" pitchFamily="49" charset="-128"/>
              </a:rPr>
              <a:t>++++++++[&gt;++++++++&lt;-]&gt;+.</a:t>
            </a:r>
            <a:endParaRPr lang="ja-JP" altLang="en-US" sz="6000" dirty="0">
              <a:latin typeface="ＭＳ ゴシック" panose="020B0609070205080204" pitchFamily="49" charset="-128"/>
              <a:ea typeface="ＭＳ ゴシック" panose="020B0609070205080204" pitchFamily="49" charset="-128"/>
            </a:endParaRPr>
          </a:p>
        </p:txBody>
      </p:sp>
      <p:sp>
        <p:nvSpPr>
          <p:cNvPr id="8" name="テキスト ボックス 7">
            <a:extLst>
              <a:ext uri="{FF2B5EF4-FFF2-40B4-BE49-F238E27FC236}">
                <a16:creationId xmlns:a16="http://schemas.microsoft.com/office/drawing/2014/main" id="{141BBEFA-9CBF-4F10-86AE-8BAD6EA815C8}"/>
              </a:ext>
            </a:extLst>
          </p:cNvPr>
          <p:cNvSpPr txBox="1"/>
          <p:nvPr/>
        </p:nvSpPr>
        <p:spPr>
          <a:xfrm>
            <a:off x="567814" y="4543727"/>
            <a:ext cx="1386348" cy="584775"/>
          </a:xfrm>
          <a:prstGeom prst="rect">
            <a:avLst/>
          </a:prstGeom>
          <a:noFill/>
        </p:spPr>
        <p:txBody>
          <a:bodyPr wrap="square" rtlCol="0">
            <a:spAutoFit/>
          </a:bodyPr>
          <a:lstStyle/>
          <a:p>
            <a:r>
              <a:rPr kumimoji="1" lang="en-US" altLang="ja-JP" sz="3200" dirty="0"/>
              <a:t>data:</a:t>
            </a:r>
            <a:endParaRPr kumimoji="1" lang="ja-JP" altLang="en-US" sz="3200" dirty="0"/>
          </a:p>
        </p:txBody>
      </p:sp>
      <p:grpSp>
        <p:nvGrpSpPr>
          <p:cNvPr id="14" name="グループ化 13">
            <a:extLst>
              <a:ext uri="{FF2B5EF4-FFF2-40B4-BE49-F238E27FC236}">
                <a16:creationId xmlns:a16="http://schemas.microsoft.com/office/drawing/2014/main" id="{50D94D07-032F-44CB-B5B7-872770D161F6}"/>
              </a:ext>
            </a:extLst>
          </p:cNvPr>
          <p:cNvGrpSpPr/>
          <p:nvPr/>
        </p:nvGrpSpPr>
        <p:grpSpPr>
          <a:xfrm>
            <a:off x="2485104" y="5314336"/>
            <a:ext cx="776747" cy="1251014"/>
            <a:chOff x="1337188" y="2757949"/>
            <a:chExt cx="776747" cy="1251014"/>
          </a:xfrm>
        </p:grpSpPr>
        <p:cxnSp>
          <p:nvCxnSpPr>
            <p:cNvPr id="15" name="直線矢印コネクタ 14">
              <a:extLst>
                <a:ext uri="{FF2B5EF4-FFF2-40B4-BE49-F238E27FC236}">
                  <a16:creationId xmlns:a16="http://schemas.microsoft.com/office/drawing/2014/main" id="{16BE6A15-A8C1-4C6A-8616-C5805C158507}"/>
                </a:ext>
              </a:extLst>
            </p:cNvPr>
            <p:cNvCxnSpPr>
              <a:cxnSpLocks/>
            </p:cNvCxnSpPr>
            <p:nvPr/>
          </p:nvCxnSpPr>
          <p:spPr>
            <a:xfrm flipV="1">
              <a:off x="1725562" y="2757949"/>
              <a:ext cx="0" cy="604683"/>
            </a:xfrm>
            <a:prstGeom prst="straightConnector1">
              <a:avLst/>
            </a:prstGeom>
            <a:ln w="76200">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16" name="テキスト ボックス 15">
              <a:extLst>
                <a:ext uri="{FF2B5EF4-FFF2-40B4-BE49-F238E27FC236}">
                  <a16:creationId xmlns:a16="http://schemas.microsoft.com/office/drawing/2014/main" id="{3D513220-0FAF-4526-934B-51C48DD8C9C4}"/>
                </a:ext>
              </a:extLst>
            </p:cNvPr>
            <p:cNvSpPr txBox="1"/>
            <p:nvPr/>
          </p:nvSpPr>
          <p:spPr>
            <a:xfrm>
              <a:off x="1337188" y="3362632"/>
              <a:ext cx="776747" cy="646331"/>
            </a:xfrm>
            <a:prstGeom prst="rect">
              <a:avLst/>
            </a:prstGeom>
            <a:noFill/>
          </p:spPr>
          <p:txBody>
            <a:bodyPr wrap="square" rtlCol="0">
              <a:spAutoFit/>
            </a:bodyPr>
            <a:lstStyle/>
            <a:p>
              <a:r>
                <a:rPr lang="en-US" altLang="ja-JP" sz="3600" b="1" dirty="0" err="1"/>
                <a:t>d</a:t>
              </a:r>
              <a:r>
                <a:rPr kumimoji="1" lang="en-US" altLang="ja-JP" sz="3600" b="1" dirty="0" err="1"/>
                <a:t>p</a:t>
              </a:r>
              <a:endParaRPr kumimoji="1" lang="ja-JP" altLang="en-US" sz="3600" b="1" dirty="0"/>
            </a:p>
          </p:txBody>
        </p:sp>
      </p:grpSp>
      <p:grpSp>
        <p:nvGrpSpPr>
          <p:cNvPr id="17" name="グループ化 16">
            <a:extLst>
              <a:ext uri="{FF2B5EF4-FFF2-40B4-BE49-F238E27FC236}">
                <a16:creationId xmlns:a16="http://schemas.microsoft.com/office/drawing/2014/main" id="{294FBC2A-B8D1-48E7-AB9A-7B33D09D476B}"/>
              </a:ext>
            </a:extLst>
          </p:cNvPr>
          <p:cNvGrpSpPr/>
          <p:nvPr/>
        </p:nvGrpSpPr>
        <p:grpSpPr>
          <a:xfrm>
            <a:off x="8998080" y="2921168"/>
            <a:ext cx="634178" cy="1251014"/>
            <a:chOff x="1408473" y="2757949"/>
            <a:chExt cx="634178" cy="1251014"/>
          </a:xfrm>
        </p:grpSpPr>
        <p:cxnSp>
          <p:nvCxnSpPr>
            <p:cNvPr id="18" name="直線矢印コネクタ 17">
              <a:extLst>
                <a:ext uri="{FF2B5EF4-FFF2-40B4-BE49-F238E27FC236}">
                  <a16:creationId xmlns:a16="http://schemas.microsoft.com/office/drawing/2014/main" id="{0091C68E-B311-4B91-9F32-504276D8E335}"/>
                </a:ext>
              </a:extLst>
            </p:cNvPr>
            <p:cNvCxnSpPr>
              <a:cxnSpLocks/>
            </p:cNvCxnSpPr>
            <p:nvPr/>
          </p:nvCxnSpPr>
          <p:spPr>
            <a:xfrm flipV="1">
              <a:off x="1725562" y="2757949"/>
              <a:ext cx="0" cy="604683"/>
            </a:xfrm>
            <a:prstGeom prst="straightConnector1">
              <a:avLst/>
            </a:prstGeom>
            <a:ln w="76200">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19" name="テキスト ボックス 18">
              <a:extLst>
                <a:ext uri="{FF2B5EF4-FFF2-40B4-BE49-F238E27FC236}">
                  <a16:creationId xmlns:a16="http://schemas.microsoft.com/office/drawing/2014/main" id="{B9227A2C-0625-47DD-ACDA-842597850421}"/>
                </a:ext>
              </a:extLst>
            </p:cNvPr>
            <p:cNvSpPr txBox="1"/>
            <p:nvPr/>
          </p:nvSpPr>
          <p:spPr>
            <a:xfrm>
              <a:off x="1408473" y="3362632"/>
              <a:ext cx="634178" cy="646331"/>
            </a:xfrm>
            <a:prstGeom prst="rect">
              <a:avLst/>
            </a:prstGeom>
            <a:noFill/>
          </p:spPr>
          <p:txBody>
            <a:bodyPr wrap="square" rtlCol="0">
              <a:spAutoFit/>
            </a:bodyPr>
            <a:lstStyle/>
            <a:p>
              <a:r>
                <a:rPr kumimoji="1" lang="en-US" altLang="ja-JP" sz="3600" b="1" dirty="0" err="1"/>
                <a:t>ip</a:t>
              </a:r>
              <a:endParaRPr kumimoji="1" lang="ja-JP" altLang="en-US" sz="3600" b="1" dirty="0"/>
            </a:p>
          </p:txBody>
        </p:sp>
      </p:grpSp>
    </p:spTree>
    <p:extLst>
      <p:ext uri="{BB962C8B-B14F-4D97-AF65-F5344CB8AC3E}">
        <p14:creationId xmlns:p14="http://schemas.microsoft.com/office/powerpoint/2010/main" val="11821160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79A7BF-2CF3-4C13-AFEE-042C16DC7BDB}"/>
              </a:ext>
            </a:extLst>
          </p:cNvPr>
          <p:cNvSpPr>
            <a:spLocks noGrp="1"/>
          </p:cNvSpPr>
          <p:nvPr>
            <p:ph type="title"/>
          </p:nvPr>
        </p:nvSpPr>
        <p:spPr/>
        <p:txBody>
          <a:bodyPr/>
          <a:lstStyle/>
          <a:p>
            <a:r>
              <a:rPr kumimoji="1" lang="en-US" altLang="ja-JP" dirty="0"/>
              <a:t>Brainfuck</a:t>
            </a:r>
            <a:r>
              <a:rPr kumimoji="1" lang="ja-JP" altLang="en-US" dirty="0"/>
              <a:t>プログラムの例</a:t>
            </a:r>
          </a:p>
        </p:txBody>
      </p:sp>
      <p:graphicFrame>
        <p:nvGraphicFramePr>
          <p:cNvPr id="4" name="コンテンツ プレースホルダー 3">
            <a:extLst>
              <a:ext uri="{FF2B5EF4-FFF2-40B4-BE49-F238E27FC236}">
                <a16:creationId xmlns:a16="http://schemas.microsoft.com/office/drawing/2014/main" id="{E6B32351-93EC-47D1-BC76-08528DBEBB4F}"/>
              </a:ext>
            </a:extLst>
          </p:cNvPr>
          <p:cNvGraphicFramePr>
            <a:graphicFrameLocks noGrp="1"/>
          </p:cNvGraphicFramePr>
          <p:nvPr>
            <p:ph idx="1"/>
          </p:nvPr>
        </p:nvGraphicFramePr>
        <p:xfrm>
          <a:off x="2347362" y="4476115"/>
          <a:ext cx="8412480" cy="720000"/>
        </p:xfrm>
        <a:graphic>
          <a:graphicData uri="http://schemas.openxmlformats.org/drawingml/2006/table">
            <a:tbl>
              <a:tblPr firstRow="1" bandRow="1">
                <a:tableStyleId>{5940675A-B579-460E-94D1-54222C63F5DA}</a:tableStyleId>
              </a:tblPr>
              <a:tblGrid>
                <a:gridCol w="1051560">
                  <a:extLst>
                    <a:ext uri="{9D8B030D-6E8A-4147-A177-3AD203B41FA5}">
                      <a16:colId xmlns:a16="http://schemas.microsoft.com/office/drawing/2014/main" val="4052221768"/>
                    </a:ext>
                  </a:extLst>
                </a:gridCol>
                <a:gridCol w="1051560">
                  <a:extLst>
                    <a:ext uri="{9D8B030D-6E8A-4147-A177-3AD203B41FA5}">
                      <a16:colId xmlns:a16="http://schemas.microsoft.com/office/drawing/2014/main" val="552754492"/>
                    </a:ext>
                  </a:extLst>
                </a:gridCol>
                <a:gridCol w="1051560">
                  <a:extLst>
                    <a:ext uri="{9D8B030D-6E8A-4147-A177-3AD203B41FA5}">
                      <a16:colId xmlns:a16="http://schemas.microsoft.com/office/drawing/2014/main" val="2328055831"/>
                    </a:ext>
                  </a:extLst>
                </a:gridCol>
                <a:gridCol w="1051560">
                  <a:extLst>
                    <a:ext uri="{9D8B030D-6E8A-4147-A177-3AD203B41FA5}">
                      <a16:colId xmlns:a16="http://schemas.microsoft.com/office/drawing/2014/main" val="1660567489"/>
                    </a:ext>
                  </a:extLst>
                </a:gridCol>
                <a:gridCol w="1051560">
                  <a:extLst>
                    <a:ext uri="{9D8B030D-6E8A-4147-A177-3AD203B41FA5}">
                      <a16:colId xmlns:a16="http://schemas.microsoft.com/office/drawing/2014/main" val="3781310106"/>
                    </a:ext>
                  </a:extLst>
                </a:gridCol>
                <a:gridCol w="1051560">
                  <a:extLst>
                    <a:ext uri="{9D8B030D-6E8A-4147-A177-3AD203B41FA5}">
                      <a16:colId xmlns:a16="http://schemas.microsoft.com/office/drawing/2014/main" val="2508110048"/>
                    </a:ext>
                  </a:extLst>
                </a:gridCol>
                <a:gridCol w="1051560">
                  <a:extLst>
                    <a:ext uri="{9D8B030D-6E8A-4147-A177-3AD203B41FA5}">
                      <a16:colId xmlns:a16="http://schemas.microsoft.com/office/drawing/2014/main" val="3646143742"/>
                    </a:ext>
                  </a:extLst>
                </a:gridCol>
                <a:gridCol w="1051560">
                  <a:extLst>
                    <a:ext uri="{9D8B030D-6E8A-4147-A177-3AD203B41FA5}">
                      <a16:colId xmlns:a16="http://schemas.microsoft.com/office/drawing/2014/main" val="3738886340"/>
                    </a:ext>
                  </a:extLst>
                </a:gridCol>
              </a:tblGrid>
              <a:tr h="720000">
                <a:tc>
                  <a:txBody>
                    <a:bodyPr/>
                    <a:lstStyle/>
                    <a:p>
                      <a:pPr algn="ctr"/>
                      <a:r>
                        <a:rPr kumimoji="1" lang="en-US" altLang="ja-JP" sz="3200" dirty="0"/>
                        <a:t>7</a:t>
                      </a:r>
                      <a:endParaRPr kumimoji="1" lang="ja-JP" altLang="en-US" sz="3200" dirty="0"/>
                    </a:p>
                  </a:txBody>
                  <a:tcPr anchor="ctr"/>
                </a:tc>
                <a:tc>
                  <a:txBody>
                    <a:bodyPr/>
                    <a:lstStyle/>
                    <a:p>
                      <a:pPr algn="ctr"/>
                      <a:r>
                        <a:rPr kumimoji="1" lang="en-US" altLang="ja-JP" sz="3200" dirty="0"/>
                        <a:t>8</a:t>
                      </a:r>
                      <a:endParaRPr kumimoji="1" lang="ja-JP" altLang="en-US" sz="3200" dirty="0"/>
                    </a:p>
                  </a:txBody>
                  <a:tcPr anchor="ctr"/>
                </a:tc>
                <a:tc>
                  <a:txBody>
                    <a:bodyPr/>
                    <a:lstStyle/>
                    <a:p>
                      <a:pPr algn="ctr"/>
                      <a:r>
                        <a:rPr kumimoji="1" lang="en-US" altLang="ja-JP" sz="3200" dirty="0"/>
                        <a:t>0</a:t>
                      </a:r>
                      <a:endParaRPr kumimoji="1" lang="ja-JP" altLang="en-US" sz="3200" dirty="0"/>
                    </a:p>
                  </a:txBody>
                  <a:tcPr anchor="ctr"/>
                </a:tc>
                <a:tc>
                  <a:txBody>
                    <a:bodyPr/>
                    <a:lstStyle/>
                    <a:p>
                      <a:pPr algn="ctr"/>
                      <a:r>
                        <a:rPr kumimoji="1" lang="en-US" altLang="ja-JP" sz="3200" dirty="0"/>
                        <a:t>0</a:t>
                      </a:r>
                      <a:endParaRPr kumimoji="1" lang="ja-JP" altLang="en-US" sz="3200" dirty="0"/>
                    </a:p>
                  </a:txBody>
                  <a:tcPr anchor="ctr"/>
                </a:tc>
                <a:tc>
                  <a:txBody>
                    <a:bodyPr/>
                    <a:lstStyle/>
                    <a:p>
                      <a:pPr algn="ctr"/>
                      <a:r>
                        <a:rPr kumimoji="1" lang="en-US" altLang="ja-JP" sz="3200" dirty="0"/>
                        <a:t>0</a:t>
                      </a:r>
                      <a:endParaRPr kumimoji="1" lang="ja-JP" altLang="en-US" sz="3200" dirty="0"/>
                    </a:p>
                  </a:txBody>
                  <a:tcPr anchor="ctr"/>
                </a:tc>
                <a:tc>
                  <a:txBody>
                    <a:bodyPr/>
                    <a:lstStyle/>
                    <a:p>
                      <a:pPr algn="ctr"/>
                      <a:r>
                        <a:rPr kumimoji="1" lang="en-US" altLang="ja-JP" sz="3200" dirty="0"/>
                        <a:t>0</a:t>
                      </a:r>
                      <a:endParaRPr kumimoji="1" lang="ja-JP" altLang="en-US" sz="3200" dirty="0"/>
                    </a:p>
                  </a:txBody>
                  <a:tcPr anchor="ctr"/>
                </a:tc>
                <a:tc>
                  <a:txBody>
                    <a:bodyPr/>
                    <a:lstStyle/>
                    <a:p>
                      <a:pPr algn="ctr"/>
                      <a:r>
                        <a:rPr kumimoji="1" lang="en-US" altLang="ja-JP" sz="3200" dirty="0"/>
                        <a:t>0</a:t>
                      </a:r>
                      <a:endParaRPr kumimoji="1" lang="ja-JP" altLang="en-US" sz="3200" dirty="0"/>
                    </a:p>
                  </a:txBody>
                  <a:tcPr anchor="ctr"/>
                </a:tc>
                <a:tc>
                  <a:txBody>
                    <a:bodyPr/>
                    <a:lstStyle/>
                    <a:p>
                      <a:pPr algn="ctr"/>
                      <a:r>
                        <a:rPr kumimoji="1" lang="en-US" altLang="ja-JP" sz="3200" dirty="0"/>
                        <a:t>0</a:t>
                      </a:r>
                      <a:endParaRPr kumimoji="1" lang="ja-JP" altLang="en-US" sz="3200" dirty="0"/>
                    </a:p>
                  </a:txBody>
                  <a:tcPr anchor="ctr"/>
                </a:tc>
                <a:extLst>
                  <a:ext uri="{0D108BD9-81ED-4DB2-BD59-A6C34878D82A}">
                    <a16:rowId xmlns:a16="http://schemas.microsoft.com/office/drawing/2014/main" val="1662589647"/>
                  </a:ext>
                </a:extLst>
              </a:tr>
            </a:tbl>
          </a:graphicData>
        </a:graphic>
      </p:graphicFrame>
      <p:sp>
        <p:nvSpPr>
          <p:cNvPr id="5" name="正方形/長方形 4">
            <a:extLst>
              <a:ext uri="{FF2B5EF4-FFF2-40B4-BE49-F238E27FC236}">
                <a16:creationId xmlns:a16="http://schemas.microsoft.com/office/drawing/2014/main" id="{A583097D-B040-480D-A105-C76708CA8660}"/>
              </a:ext>
            </a:extLst>
          </p:cNvPr>
          <p:cNvSpPr/>
          <p:nvPr/>
        </p:nvSpPr>
        <p:spPr>
          <a:xfrm>
            <a:off x="1432157" y="1905505"/>
            <a:ext cx="9327685" cy="1015663"/>
          </a:xfrm>
          <a:prstGeom prst="rect">
            <a:avLst/>
          </a:prstGeom>
        </p:spPr>
        <p:txBody>
          <a:bodyPr wrap="square">
            <a:spAutoFit/>
          </a:bodyPr>
          <a:lstStyle/>
          <a:p>
            <a:r>
              <a:rPr lang="en-US" altLang="ja-JP" sz="6000" dirty="0">
                <a:latin typeface="ＭＳ ゴシック" panose="020B0609070205080204" pitchFamily="49" charset="-128"/>
                <a:ea typeface="ＭＳ ゴシック" panose="020B0609070205080204" pitchFamily="49" charset="-128"/>
              </a:rPr>
              <a:t>++++++++[&gt;++++++++&lt;-]&gt;+.</a:t>
            </a:r>
            <a:endParaRPr lang="ja-JP" altLang="en-US" sz="6000" dirty="0">
              <a:latin typeface="ＭＳ ゴシック" panose="020B0609070205080204" pitchFamily="49" charset="-128"/>
              <a:ea typeface="ＭＳ ゴシック" panose="020B0609070205080204" pitchFamily="49" charset="-128"/>
            </a:endParaRPr>
          </a:p>
        </p:txBody>
      </p:sp>
      <p:sp>
        <p:nvSpPr>
          <p:cNvPr id="8" name="テキスト ボックス 7">
            <a:extLst>
              <a:ext uri="{FF2B5EF4-FFF2-40B4-BE49-F238E27FC236}">
                <a16:creationId xmlns:a16="http://schemas.microsoft.com/office/drawing/2014/main" id="{141BBEFA-9CBF-4F10-86AE-8BAD6EA815C8}"/>
              </a:ext>
            </a:extLst>
          </p:cNvPr>
          <p:cNvSpPr txBox="1"/>
          <p:nvPr/>
        </p:nvSpPr>
        <p:spPr>
          <a:xfrm>
            <a:off x="567814" y="4543727"/>
            <a:ext cx="1386348" cy="584775"/>
          </a:xfrm>
          <a:prstGeom prst="rect">
            <a:avLst/>
          </a:prstGeom>
          <a:noFill/>
        </p:spPr>
        <p:txBody>
          <a:bodyPr wrap="square" rtlCol="0">
            <a:spAutoFit/>
          </a:bodyPr>
          <a:lstStyle/>
          <a:p>
            <a:r>
              <a:rPr kumimoji="1" lang="en-US" altLang="ja-JP" sz="3200" dirty="0"/>
              <a:t>data:</a:t>
            </a:r>
            <a:endParaRPr kumimoji="1" lang="ja-JP" altLang="en-US" sz="3200" dirty="0"/>
          </a:p>
        </p:txBody>
      </p:sp>
      <p:grpSp>
        <p:nvGrpSpPr>
          <p:cNvPr id="14" name="グループ化 13">
            <a:extLst>
              <a:ext uri="{FF2B5EF4-FFF2-40B4-BE49-F238E27FC236}">
                <a16:creationId xmlns:a16="http://schemas.microsoft.com/office/drawing/2014/main" id="{50D94D07-032F-44CB-B5B7-872770D161F6}"/>
              </a:ext>
            </a:extLst>
          </p:cNvPr>
          <p:cNvGrpSpPr/>
          <p:nvPr/>
        </p:nvGrpSpPr>
        <p:grpSpPr>
          <a:xfrm>
            <a:off x="3532240" y="5314336"/>
            <a:ext cx="776747" cy="1251014"/>
            <a:chOff x="1337188" y="2757949"/>
            <a:chExt cx="776747" cy="1251014"/>
          </a:xfrm>
        </p:grpSpPr>
        <p:cxnSp>
          <p:nvCxnSpPr>
            <p:cNvPr id="15" name="直線矢印コネクタ 14">
              <a:extLst>
                <a:ext uri="{FF2B5EF4-FFF2-40B4-BE49-F238E27FC236}">
                  <a16:creationId xmlns:a16="http://schemas.microsoft.com/office/drawing/2014/main" id="{16BE6A15-A8C1-4C6A-8616-C5805C158507}"/>
                </a:ext>
              </a:extLst>
            </p:cNvPr>
            <p:cNvCxnSpPr>
              <a:cxnSpLocks/>
            </p:cNvCxnSpPr>
            <p:nvPr/>
          </p:nvCxnSpPr>
          <p:spPr>
            <a:xfrm flipV="1">
              <a:off x="1725562" y="2757949"/>
              <a:ext cx="0" cy="604683"/>
            </a:xfrm>
            <a:prstGeom prst="straightConnector1">
              <a:avLst/>
            </a:prstGeom>
            <a:ln w="76200">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16" name="テキスト ボックス 15">
              <a:extLst>
                <a:ext uri="{FF2B5EF4-FFF2-40B4-BE49-F238E27FC236}">
                  <a16:creationId xmlns:a16="http://schemas.microsoft.com/office/drawing/2014/main" id="{3D513220-0FAF-4526-934B-51C48DD8C9C4}"/>
                </a:ext>
              </a:extLst>
            </p:cNvPr>
            <p:cNvSpPr txBox="1"/>
            <p:nvPr/>
          </p:nvSpPr>
          <p:spPr>
            <a:xfrm>
              <a:off x="1337188" y="3362632"/>
              <a:ext cx="776747" cy="646331"/>
            </a:xfrm>
            <a:prstGeom prst="rect">
              <a:avLst/>
            </a:prstGeom>
            <a:noFill/>
          </p:spPr>
          <p:txBody>
            <a:bodyPr wrap="square" rtlCol="0">
              <a:spAutoFit/>
            </a:bodyPr>
            <a:lstStyle/>
            <a:p>
              <a:r>
                <a:rPr lang="en-US" altLang="ja-JP" sz="3600" b="1" dirty="0" err="1"/>
                <a:t>d</a:t>
              </a:r>
              <a:r>
                <a:rPr kumimoji="1" lang="en-US" altLang="ja-JP" sz="3600" b="1" dirty="0" err="1"/>
                <a:t>p</a:t>
              </a:r>
              <a:endParaRPr kumimoji="1" lang="ja-JP" altLang="en-US" sz="3600" b="1" dirty="0"/>
            </a:p>
          </p:txBody>
        </p:sp>
      </p:grpSp>
      <p:grpSp>
        <p:nvGrpSpPr>
          <p:cNvPr id="17" name="グループ化 16">
            <a:extLst>
              <a:ext uri="{FF2B5EF4-FFF2-40B4-BE49-F238E27FC236}">
                <a16:creationId xmlns:a16="http://schemas.microsoft.com/office/drawing/2014/main" id="{294FBC2A-B8D1-48E7-AB9A-7B33D09D476B}"/>
              </a:ext>
            </a:extLst>
          </p:cNvPr>
          <p:cNvGrpSpPr/>
          <p:nvPr/>
        </p:nvGrpSpPr>
        <p:grpSpPr>
          <a:xfrm>
            <a:off x="4787416" y="2921168"/>
            <a:ext cx="634178" cy="1251014"/>
            <a:chOff x="1408473" y="2757949"/>
            <a:chExt cx="634178" cy="1251014"/>
          </a:xfrm>
        </p:grpSpPr>
        <p:cxnSp>
          <p:nvCxnSpPr>
            <p:cNvPr id="18" name="直線矢印コネクタ 17">
              <a:extLst>
                <a:ext uri="{FF2B5EF4-FFF2-40B4-BE49-F238E27FC236}">
                  <a16:creationId xmlns:a16="http://schemas.microsoft.com/office/drawing/2014/main" id="{0091C68E-B311-4B91-9F32-504276D8E335}"/>
                </a:ext>
              </a:extLst>
            </p:cNvPr>
            <p:cNvCxnSpPr>
              <a:cxnSpLocks/>
            </p:cNvCxnSpPr>
            <p:nvPr/>
          </p:nvCxnSpPr>
          <p:spPr>
            <a:xfrm flipV="1">
              <a:off x="1725562" y="2757949"/>
              <a:ext cx="0" cy="604683"/>
            </a:xfrm>
            <a:prstGeom prst="straightConnector1">
              <a:avLst/>
            </a:prstGeom>
            <a:ln w="76200">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19" name="テキスト ボックス 18">
              <a:extLst>
                <a:ext uri="{FF2B5EF4-FFF2-40B4-BE49-F238E27FC236}">
                  <a16:creationId xmlns:a16="http://schemas.microsoft.com/office/drawing/2014/main" id="{B9227A2C-0625-47DD-ACDA-842597850421}"/>
                </a:ext>
              </a:extLst>
            </p:cNvPr>
            <p:cNvSpPr txBox="1"/>
            <p:nvPr/>
          </p:nvSpPr>
          <p:spPr>
            <a:xfrm>
              <a:off x="1408473" y="3362632"/>
              <a:ext cx="634178" cy="646331"/>
            </a:xfrm>
            <a:prstGeom prst="rect">
              <a:avLst/>
            </a:prstGeom>
            <a:noFill/>
          </p:spPr>
          <p:txBody>
            <a:bodyPr wrap="square" rtlCol="0">
              <a:spAutoFit/>
            </a:bodyPr>
            <a:lstStyle/>
            <a:p>
              <a:r>
                <a:rPr kumimoji="1" lang="en-US" altLang="ja-JP" sz="3600" b="1" dirty="0" err="1"/>
                <a:t>ip</a:t>
              </a:r>
              <a:endParaRPr kumimoji="1" lang="ja-JP" altLang="en-US" sz="3600" b="1" dirty="0"/>
            </a:p>
          </p:txBody>
        </p:sp>
      </p:grpSp>
      <p:cxnSp>
        <p:nvCxnSpPr>
          <p:cNvPr id="12" name="直線矢印コネクタ 11">
            <a:extLst>
              <a:ext uri="{FF2B5EF4-FFF2-40B4-BE49-F238E27FC236}">
                <a16:creationId xmlns:a16="http://schemas.microsoft.com/office/drawing/2014/main" id="{5F87FA4E-B84A-458D-9107-B91D7F3C565F}"/>
              </a:ext>
            </a:extLst>
          </p:cNvPr>
          <p:cNvCxnSpPr>
            <a:cxnSpLocks/>
          </p:cNvCxnSpPr>
          <p:nvPr/>
        </p:nvCxnSpPr>
        <p:spPr>
          <a:xfrm flipH="1">
            <a:off x="5368413" y="3045542"/>
            <a:ext cx="3923071" cy="0"/>
          </a:xfrm>
          <a:prstGeom prst="straightConnector1">
            <a:avLst/>
          </a:prstGeom>
          <a:ln w="57150">
            <a:solidFill>
              <a:schemeClr val="accent6"/>
            </a:solidFill>
            <a:prstDash val="dash"/>
            <a:headEnd type="diamond" w="med" len="med"/>
            <a:tailEnd type="triangle" w="med" len="med"/>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2278366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442EB04-1F1A-4652-9F76-BAB242A57B22}"/>
              </a:ext>
            </a:extLst>
          </p:cNvPr>
          <p:cNvSpPr>
            <a:spLocks noGrp="1"/>
          </p:cNvSpPr>
          <p:nvPr>
            <p:ph type="title"/>
          </p:nvPr>
        </p:nvSpPr>
        <p:spPr/>
        <p:txBody>
          <a:bodyPr>
            <a:normAutofit/>
          </a:bodyPr>
          <a:lstStyle/>
          <a:p>
            <a:r>
              <a:rPr lang="ja-JP" altLang="en-US" sz="5400" dirty="0"/>
              <a:t>演習</a:t>
            </a:r>
            <a:r>
              <a:rPr lang="en-US" altLang="ja-JP" sz="5400" dirty="0"/>
              <a:t>:</a:t>
            </a:r>
            <a:br>
              <a:rPr lang="en-US" altLang="ja-JP" sz="5400" dirty="0"/>
            </a:br>
            <a:r>
              <a:rPr lang="en-US" altLang="ja-JP" sz="5400" dirty="0"/>
              <a:t>Brainfuck</a:t>
            </a:r>
            <a:r>
              <a:rPr lang="ja-JP" altLang="en-US" sz="5400" dirty="0"/>
              <a:t>インタプリタを作ろう</a:t>
            </a:r>
            <a:endParaRPr kumimoji="1" lang="ja-JP" altLang="en-US" sz="5400" dirty="0"/>
          </a:p>
        </p:txBody>
      </p:sp>
      <p:sp>
        <p:nvSpPr>
          <p:cNvPr id="3" name="テキスト プレースホルダー 2">
            <a:extLst>
              <a:ext uri="{FF2B5EF4-FFF2-40B4-BE49-F238E27FC236}">
                <a16:creationId xmlns:a16="http://schemas.microsoft.com/office/drawing/2014/main" id="{5BA587EE-9C7D-4D6D-B5BA-9A6901851C81}"/>
              </a:ext>
            </a:extLst>
          </p:cNvPr>
          <p:cNvSpPr>
            <a:spLocks noGrp="1"/>
          </p:cNvSpPr>
          <p:nvPr>
            <p:ph type="body" idx="1"/>
          </p:nvPr>
        </p:nvSpPr>
        <p:spPr/>
        <p:txBody>
          <a:bodyPr/>
          <a:lstStyle/>
          <a:p>
            <a:endParaRPr kumimoji="1" lang="ja-JP" altLang="en-US" dirty="0"/>
          </a:p>
        </p:txBody>
      </p:sp>
    </p:spTree>
    <p:extLst>
      <p:ext uri="{BB962C8B-B14F-4D97-AF65-F5344CB8AC3E}">
        <p14:creationId xmlns:p14="http://schemas.microsoft.com/office/powerpoint/2010/main" val="21001074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79A7BF-2CF3-4C13-AFEE-042C16DC7BDB}"/>
              </a:ext>
            </a:extLst>
          </p:cNvPr>
          <p:cNvSpPr>
            <a:spLocks noGrp="1"/>
          </p:cNvSpPr>
          <p:nvPr>
            <p:ph type="title"/>
          </p:nvPr>
        </p:nvSpPr>
        <p:spPr/>
        <p:txBody>
          <a:bodyPr/>
          <a:lstStyle/>
          <a:p>
            <a:r>
              <a:rPr kumimoji="1" lang="en-US" altLang="ja-JP" dirty="0"/>
              <a:t>Brainfuck</a:t>
            </a:r>
            <a:r>
              <a:rPr kumimoji="1" lang="ja-JP" altLang="en-US" dirty="0"/>
              <a:t>プログラムの例</a:t>
            </a:r>
          </a:p>
        </p:txBody>
      </p:sp>
      <p:graphicFrame>
        <p:nvGraphicFramePr>
          <p:cNvPr id="4" name="コンテンツ プレースホルダー 3">
            <a:extLst>
              <a:ext uri="{FF2B5EF4-FFF2-40B4-BE49-F238E27FC236}">
                <a16:creationId xmlns:a16="http://schemas.microsoft.com/office/drawing/2014/main" id="{E6B32351-93EC-47D1-BC76-08528DBEBB4F}"/>
              </a:ext>
            </a:extLst>
          </p:cNvPr>
          <p:cNvGraphicFramePr>
            <a:graphicFrameLocks noGrp="1"/>
          </p:cNvGraphicFramePr>
          <p:nvPr>
            <p:ph idx="1"/>
            <p:extLst>
              <p:ext uri="{D42A27DB-BD31-4B8C-83A1-F6EECF244321}">
                <p14:modId xmlns:p14="http://schemas.microsoft.com/office/powerpoint/2010/main" val="390380279"/>
              </p:ext>
            </p:extLst>
          </p:nvPr>
        </p:nvGraphicFramePr>
        <p:xfrm>
          <a:off x="2347362" y="4476115"/>
          <a:ext cx="8412480" cy="720000"/>
        </p:xfrm>
        <a:graphic>
          <a:graphicData uri="http://schemas.openxmlformats.org/drawingml/2006/table">
            <a:tbl>
              <a:tblPr firstRow="1" bandRow="1">
                <a:tableStyleId>{5940675A-B579-460E-94D1-54222C63F5DA}</a:tableStyleId>
              </a:tblPr>
              <a:tblGrid>
                <a:gridCol w="1051560">
                  <a:extLst>
                    <a:ext uri="{9D8B030D-6E8A-4147-A177-3AD203B41FA5}">
                      <a16:colId xmlns:a16="http://schemas.microsoft.com/office/drawing/2014/main" val="4052221768"/>
                    </a:ext>
                  </a:extLst>
                </a:gridCol>
                <a:gridCol w="1051560">
                  <a:extLst>
                    <a:ext uri="{9D8B030D-6E8A-4147-A177-3AD203B41FA5}">
                      <a16:colId xmlns:a16="http://schemas.microsoft.com/office/drawing/2014/main" val="552754492"/>
                    </a:ext>
                  </a:extLst>
                </a:gridCol>
                <a:gridCol w="1051560">
                  <a:extLst>
                    <a:ext uri="{9D8B030D-6E8A-4147-A177-3AD203B41FA5}">
                      <a16:colId xmlns:a16="http://schemas.microsoft.com/office/drawing/2014/main" val="2328055831"/>
                    </a:ext>
                  </a:extLst>
                </a:gridCol>
                <a:gridCol w="1051560">
                  <a:extLst>
                    <a:ext uri="{9D8B030D-6E8A-4147-A177-3AD203B41FA5}">
                      <a16:colId xmlns:a16="http://schemas.microsoft.com/office/drawing/2014/main" val="1660567489"/>
                    </a:ext>
                  </a:extLst>
                </a:gridCol>
                <a:gridCol w="1051560">
                  <a:extLst>
                    <a:ext uri="{9D8B030D-6E8A-4147-A177-3AD203B41FA5}">
                      <a16:colId xmlns:a16="http://schemas.microsoft.com/office/drawing/2014/main" val="3781310106"/>
                    </a:ext>
                  </a:extLst>
                </a:gridCol>
                <a:gridCol w="1051560">
                  <a:extLst>
                    <a:ext uri="{9D8B030D-6E8A-4147-A177-3AD203B41FA5}">
                      <a16:colId xmlns:a16="http://schemas.microsoft.com/office/drawing/2014/main" val="2508110048"/>
                    </a:ext>
                  </a:extLst>
                </a:gridCol>
                <a:gridCol w="1051560">
                  <a:extLst>
                    <a:ext uri="{9D8B030D-6E8A-4147-A177-3AD203B41FA5}">
                      <a16:colId xmlns:a16="http://schemas.microsoft.com/office/drawing/2014/main" val="3646143742"/>
                    </a:ext>
                  </a:extLst>
                </a:gridCol>
                <a:gridCol w="1051560">
                  <a:extLst>
                    <a:ext uri="{9D8B030D-6E8A-4147-A177-3AD203B41FA5}">
                      <a16:colId xmlns:a16="http://schemas.microsoft.com/office/drawing/2014/main" val="3738886340"/>
                    </a:ext>
                  </a:extLst>
                </a:gridCol>
              </a:tblGrid>
              <a:tr h="720000">
                <a:tc>
                  <a:txBody>
                    <a:bodyPr/>
                    <a:lstStyle/>
                    <a:p>
                      <a:pPr algn="ctr"/>
                      <a:r>
                        <a:rPr kumimoji="1" lang="en-US" altLang="ja-JP" sz="3200" dirty="0"/>
                        <a:t>7</a:t>
                      </a:r>
                      <a:endParaRPr kumimoji="1" lang="ja-JP" altLang="en-US" sz="3200" dirty="0"/>
                    </a:p>
                  </a:txBody>
                  <a:tcPr anchor="ctr"/>
                </a:tc>
                <a:tc>
                  <a:txBody>
                    <a:bodyPr/>
                    <a:lstStyle/>
                    <a:p>
                      <a:pPr algn="ctr"/>
                      <a:r>
                        <a:rPr kumimoji="1" lang="en-US" altLang="ja-JP" sz="3200" dirty="0"/>
                        <a:t>16</a:t>
                      </a:r>
                      <a:endParaRPr kumimoji="1" lang="ja-JP" altLang="en-US" sz="3200" dirty="0"/>
                    </a:p>
                  </a:txBody>
                  <a:tcPr anchor="ctr"/>
                </a:tc>
                <a:tc>
                  <a:txBody>
                    <a:bodyPr/>
                    <a:lstStyle/>
                    <a:p>
                      <a:pPr algn="ctr"/>
                      <a:r>
                        <a:rPr kumimoji="1" lang="en-US" altLang="ja-JP" sz="3200" dirty="0"/>
                        <a:t>0</a:t>
                      </a:r>
                      <a:endParaRPr kumimoji="1" lang="ja-JP" altLang="en-US" sz="3200" dirty="0"/>
                    </a:p>
                  </a:txBody>
                  <a:tcPr anchor="ctr"/>
                </a:tc>
                <a:tc>
                  <a:txBody>
                    <a:bodyPr/>
                    <a:lstStyle/>
                    <a:p>
                      <a:pPr algn="ctr"/>
                      <a:r>
                        <a:rPr kumimoji="1" lang="en-US" altLang="ja-JP" sz="3200" dirty="0"/>
                        <a:t>0</a:t>
                      </a:r>
                      <a:endParaRPr kumimoji="1" lang="ja-JP" altLang="en-US" sz="3200" dirty="0"/>
                    </a:p>
                  </a:txBody>
                  <a:tcPr anchor="ctr"/>
                </a:tc>
                <a:tc>
                  <a:txBody>
                    <a:bodyPr/>
                    <a:lstStyle/>
                    <a:p>
                      <a:pPr algn="ctr"/>
                      <a:r>
                        <a:rPr kumimoji="1" lang="en-US" altLang="ja-JP" sz="3200" dirty="0"/>
                        <a:t>0</a:t>
                      </a:r>
                      <a:endParaRPr kumimoji="1" lang="ja-JP" altLang="en-US" sz="3200" dirty="0"/>
                    </a:p>
                  </a:txBody>
                  <a:tcPr anchor="ctr"/>
                </a:tc>
                <a:tc>
                  <a:txBody>
                    <a:bodyPr/>
                    <a:lstStyle/>
                    <a:p>
                      <a:pPr algn="ctr"/>
                      <a:r>
                        <a:rPr kumimoji="1" lang="en-US" altLang="ja-JP" sz="3200" dirty="0"/>
                        <a:t>0</a:t>
                      </a:r>
                      <a:endParaRPr kumimoji="1" lang="ja-JP" altLang="en-US" sz="3200" dirty="0"/>
                    </a:p>
                  </a:txBody>
                  <a:tcPr anchor="ctr"/>
                </a:tc>
                <a:tc>
                  <a:txBody>
                    <a:bodyPr/>
                    <a:lstStyle/>
                    <a:p>
                      <a:pPr algn="ctr"/>
                      <a:r>
                        <a:rPr kumimoji="1" lang="en-US" altLang="ja-JP" sz="3200" dirty="0"/>
                        <a:t>0</a:t>
                      </a:r>
                      <a:endParaRPr kumimoji="1" lang="ja-JP" altLang="en-US" sz="3200" dirty="0"/>
                    </a:p>
                  </a:txBody>
                  <a:tcPr anchor="ctr"/>
                </a:tc>
                <a:tc>
                  <a:txBody>
                    <a:bodyPr/>
                    <a:lstStyle/>
                    <a:p>
                      <a:pPr algn="ctr"/>
                      <a:r>
                        <a:rPr kumimoji="1" lang="en-US" altLang="ja-JP" sz="3200" dirty="0"/>
                        <a:t>0</a:t>
                      </a:r>
                      <a:endParaRPr kumimoji="1" lang="ja-JP" altLang="en-US" sz="3200" dirty="0"/>
                    </a:p>
                  </a:txBody>
                  <a:tcPr anchor="ctr"/>
                </a:tc>
                <a:extLst>
                  <a:ext uri="{0D108BD9-81ED-4DB2-BD59-A6C34878D82A}">
                    <a16:rowId xmlns:a16="http://schemas.microsoft.com/office/drawing/2014/main" val="1662589647"/>
                  </a:ext>
                </a:extLst>
              </a:tr>
            </a:tbl>
          </a:graphicData>
        </a:graphic>
      </p:graphicFrame>
      <p:sp>
        <p:nvSpPr>
          <p:cNvPr id="5" name="正方形/長方形 4">
            <a:extLst>
              <a:ext uri="{FF2B5EF4-FFF2-40B4-BE49-F238E27FC236}">
                <a16:creationId xmlns:a16="http://schemas.microsoft.com/office/drawing/2014/main" id="{A583097D-B040-480D-A105-C76708CA8660}"/>
              </a:ext>
            </a:extLst>
          </p:cNvPr>
          <p:cNvSpPr/>
          <p:nvPr/>
        </p:nvSpPr>
        <p:spPr>
          <a:xfrm>
            <a:off x="1432157" y="1905505"/>
            <a:ext cx="9327685" cy="1015663"/>
          </a:xfrm>
          <a:prstGeom prst="rect">
            <a:avLst/>
          </a:prstGeom>
        </p:spPr>
        <p:txBody>
          <a:bodyPr wrap="square">
            <a:spAutoFit/>
          </a:bodyPr>
          <a:lstStyle/>
          <a:p>
            <a:r>
              <a:rPr lang="en-US" altLang="ja-JP" sz="6000" dirty="0">
                <a:latin typeface="ＭＳ ゴシック" panose="020B0609070205080204" pitchFamily="49" charset="-128"/>
                <a:ea typeface="ＭＳ ゴシック" panose="020B0609070205080204" pitchFamily="49" charset="-128"/>
              </a:rPr>
              <a:t>++++++++[&gt;++++++++&lt;-]&gt;+.</a:t>
            </a:r>
            <a:endParaRPr lang="ja-JP" altLang="en-US" sz="6000" dirty="0">
              <a:latin typeface="ＭＳ ゴシック" panose="020B0609070205080204" pitchFamily="49" charset="-128"/>
              <a:ea typeface="ＭＳ ゴシック" panose="020B0609070205080204" pitchFamily="49" charset="-128"/>
            </a:endParaRPr>
          </a:p>
        </p:txBody>
      </p:sp>
      <p:sp>
        <p:nvSpPr>
          <p:cNvPr id="8" name="テキスト ボックス 7">
            <a:extLst>
              <a:ext uri="{FF2B5EF4-FFF2-40B4-BE49-F238E27FC236}">
                <a16:creationId xmlns:a16="http://schemas.microsoft.com/office/drawing/2014/main" id="{141BBEFA-9CBF-4F10-86AE-8BAD6EA815C8}"/>
              </a:ext>
            </a:extLst>
          </p:cNvPr>
          <p:cNvSpPr txBox="1"/>
          <p:nvPr/>
        </p:nvSpPr>
        <p:spPr>
          <a:xfrm>
            <a:off x="567814" y="4543727"/>
            <a:ext cx="1386348" cy="584775"/>
          </a:xfrm>
          <a:prstGeom prst="rect">
            <a:avLst/>
          </a:prstGeom>
          <a:noFill/>
        </p:spPr>
        <p:txBody>
          <a:bodyPr wrap="square" rtlCol="0">
            <a:spAutoFit/>
          </a:bodyPr>
          <a:lstStyle/>
          <a:p>
            <a:r>
              <a:rPr kumimoji="1" lang="en-US" altLang="ja-JP" sz="3200" dirty="0"/>
              <a:t>data:</a:t>
            </a:r>
            <a:endParaRPr kumimoji="1" lang="ja-JP" altLang="en-US" sz="3200" dirty="0"/>
          </a:p>
        </p:txBody>
      </p:sp>
      <p:grpSp>
        <p:nvGrpSpPr>
          <p:cNvPr id="14" name="グループ化 13">
            <a:extLst>
              <a:ext uri="{FF2B5EF4-FFF2-40B4-BE49-F238E27FC236}">
                <a16:creationId xmlns:a16="http://schemas.microsoft.com/office/drawing/2014/main" id="{50D94D07-032F-44CB-B5B7-872770D161F6}"/>
              </a:ext>
            </a:extLst>
          </p:cNvPr>
          <p:cNvGrpSpPr/>
          <p:nvPr/>
        </p:nvGrpSpPr>
        <p:grpSpPr>
          <a:xfrm>
            <a:off x="3532240" y="5314336"/>
            <a:ext cx="776747" cy="1251014"/>
            <a:chOff x="1337188" y="2757949"/>
            <a:chExt cx="776747" cy="1251014"/>
          </a:xfrm>
        </p:grpSpPr>
        <p:cxnSp>
          <p:nvCxnSpPr>
            <p:cNvPr id="15" name="直線矢印コネクタ 14">
              <a:extLst>
                <a:ext uri="{FF2B5EF4-FFF2-40B4-BE49-F238E27FC236}">
                  <a16:creationId xmlns:a16="http://schemas.microsoft.com/office/drawing/2014/main" id="{16BE6A15-A8C1-4C6A-8616-C5805C158507}"/>
                </a:ext>
              </a:extLst>
            </p:cNvPr>
            <p:cNvCxnSpPr>
              <a:cxnSpLocks/>
            </p:cNvCxnSpPr>
            <p:nvPr/>
          </p:nvCxnSpPr>
          <p:spPr>
            <a:xfrm flipV="1">
              <a:off x="1725562" y="2757949"/>
              <a:ext cx="0" cy="604683"/>
            </a:xfrm>
            <a:prstGeom prst="straightConnector1">
              <a:avLst/>
            </a:prstGeom>
            <a:ln w="76200">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16" name="テキスト ボックス 15">
              <a:extLst>
                <a:ext uri="{FF2B5EF4-FFF2-40B4-BE49-F238E27FC236}">
                  <a16:creationId xmlns:a16="http://schemas.microsoft.com/office/drawing/2014/main" id="{3D513220-0FAF-4526-934B-51C48DD8C9C4}"/>
                </a:ext>
              </a:extLst>
            </p:cNvPr>
            <p:cNvSpPr txBox="1"/>
            <p:nvPr/>
          </p:nvSpPr>
          <p:spPr>
            <a:xfrm>
              <a:off x="1337188" y="3362632"/>
              <a:ext cx="776747" cy="646331"/>
            </a:xfrm>
            <a:prstGeom prst="rect">
              <a:avLst/>
            </a:prstGeom>
            <a:noFill/>
          </p:spPr>
          <p:txBody>
            <a:bodyPr wrap="square" rtlCol="0">
              <a:spAutoFit/>
            </a:bodyPr>
            <a:lstStyle/>
            <a:p>
              <a:r>
                <a:rPr lang="en-US" altLang="ja-JP" sz="3600" b="1" dirty="0" err="1"/>
                <a:t>d</a:t>
              </a:r>
              <a:r>
                <a:rPr kumimoji="1" lang="en-US" altLang="ja-JP" sz="3600" b="1" dirty="0" err="1"/>
                <a:t>p</a:t>
              </a:r>
              <a:endParaRPr kumimoji="1" lang="ja-JP" altLang="en-US" sz="3600" b="1" dirty="0"/>
            </a:p>
          </p:txBody>
        </p:sp>
      </p:grpSp>
      <p:grpSp>
        <p:nvGrpSpPr>
          <p:cNvPr id="17" name="グループ化 16">
            <a:extLst>
              <a:ext uri="{FF2B5EF4-FFF2-40B4-BE49-F238E27FC236}">
                <a16:creationId xmlns:a16="http://schemas.microsoft.com/office/drawing/2014/main" id="{294FBC2A-B8D1-48E7-AB9A-7B33D09D476B}"/>
              </a:ext>
            </a:extLst>
          </p:cNvPr>
          <p:cNvGrpSpPr/>
          <p:nvPr/>
        </p:nvGrpSpPr>
        <p:grpSpPr>
          <a:xfrm>
            <a:off x="7891952" y="2921168"/>
            <a:ext cx="634178" cy="1251014"/>
            <a:chOff x="4513009" y="2757949"/>
            <a:chExt cx="634178" cy="1251014"/>
          </a:xfrm>
        </p:grpSpPr>
        <p:cxnSp>
          <p:nvCxnSpPr>
            <p:cNvPr id="18" name="直線矢印コネクタ 17">
              <a:extLst>
                <a:ext uri="{FF2B5EF4-FFF2-40B4-BE49-F238E27FC236}">
                  <a16:creationId xmlns:a16="http://schemas.microsoft.com/office/drawing/2014/main" id="{0091C68E-B311-4B91-9F32-504276D8E335}"/>
                </a:ext>
              </a:extLst>
            </p:cNvPr>
            <p:cNvCxnSpPr>
              <a:cxnSpLocks/>
            </p:cNvCxnSpPr>
            <p:nvPr/>
          </p:nvCxnSpPr>
          <p:spPr>
            <a:xfrm flipV="1">
              <a:off x="4830098" y="2757949"/>
              <a:ext cx="0" cy="604683"/>
            </a:xfrm>
            <a:prstGeom prst="straightConnector1">
              <a:avLst/>
            </a:prstGeom>
            <a:ln w="76200">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19" name="テキスト ボックス 18">
              <a:extLst>
                <a:ext uri="{FF2B5EF4-FFF2-40B4-BE49-F238E27FC236}">
                  <a16:creationId xmlns:a16="http://schemas.microsoft.com/office/drawing/2014/main" id="{B9227A2C-0625-47DD-ACDA-842597850421}"/>
                </a:ext>
              </a:extLst>
            </p:cNvPr>
            <p:cNvSpPr txBox="1"/>
            <p:nvPr/>
          </p:nvSpPr>
          <p:spPr>
            <a:xfrm>
              <a:off x="4513009" y="3362632"/>
              <a:ext cx="634178" cy="646331"/>
            </a:xfrm>
            <a:prstGeom prst="rect">
              <a:avLst/>
            </a:prstGeom>
            <a:noFill/>
          </p:spPr>
          <p:txBody>
            <a:bodyPr wrap="square" rtlCol="0">
              <a:spAutoFit/>
            </a:bodyPr>
            <a:lstStyle/>
            <a:p>
              <a:r>
                <a:rPr kumimoji="1" lang="en-US" altLang="ja-JP" sz="3600" b="1" dirty="0" err="1"/>
                <a:t>ip</a:t>
              </a:r>
              <a:endParaRPr kumimoji="1" lang="ja-JP" altLang="en-US" sz="3600" b="1" dirty="0"/>
            </a:p>
          </p:txBody>
        </p:sp>
      </p:grpSp>
      <p:cxnSp>
        <p:nvCxnSpPr>
          <p:cNvPr id="12" name="直線矢印コネクタ 11">
            <a:extLst>
              <a:ext uri="{FF2B5EF4-FFF2-40B4-BE49-F238E27FC236}">
                <a16:creationId xmlns:a16="http://schemas.microsoft.com/office/drawing/2014/main" id="{B2EC5FEC-816B-4DEF-9ED9-FDB74ACBB900}"/>
              </a:ext>
            </a:extLst>
          </p:cNvPr>
          <p:cNvCxnSpPr>
            <a:cxnSpLocks/>
          </p:cNvCxnSpPr>
          <p:nvPr/>
        </p:nvCxnSpPr>
        <p:spPr>
          <a:xfrm>
            <a:off x="5102942" y="3045542"/>
            <a:ext cx="2964426" cy="0"/>
          </a:xfrm>
          <a:prstGeom prst="straightConnector1">
            <a:avLst/>
          </a:prstGeom>
          <a:ln w="57150">
            <a:solidFill>
              <a:schemeClr val="accent6"/>
            </a:solidFill>
            <a:prstDash val="dash"/>
            <a:headEnd type="diamond" w="med" len="med"/>
            <a:tailEnd type="triangle" w="med" len="med"/>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7312668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79A7BF-2CF3-4C13-AFEE-042C16DC7BDB}"/>
              </a:ext>
            </a:extLst>
          </p:cNvPr>
          <p:cNvSpPr>
            <a:spLocks noGrp="1"/>
          </p:cNvSpPr>
          <p:nvPr>
            <p:ph type="title"/>
          </p:nvPr>
        </p:nvSpPr>
        <p:spPr/>
        <p:txBody>
          <a:bodyPr/>
          <a:lstStyle/>
          <a:p>
            <a:r>
              <a:rPr kumimoji="1" lang="en-US" altLang="ja-JP" dirty="0"/>
              <a:t>Brainfuck</a:t>
            </a:r>
            <a:r>
              <a:rPr kumimoji="1" lang="ja-JP" altLang="en-US" dirty="0"/>
              <a:t>プログラムの例</a:t>
            </a:r>
          </a:p>
        </p:txBody>
      </p:sp>
      <p:graphicFrame>
        <p:nvGraphicFramePr>
          <p:cNvPr id="4" name="コンテンツ プレースホルダー 3">
            <a:extLst>
              <a:ext uri="{FF2B5EF4-FFF2-40B4-BE49-F238E27FC236}">
                <a16:creationId xmlns:a16="http://schemas.microsoft.com/office/drawing/2014/main" id="{E6B32351-93EC-47D1-BC76-08528DBEBB4F}"/>
              </a:ext>
            </a:extLst>
          </p:cNvPr>
          <p:cNvGraphicFramePr>
            <a:graphicFrameLocks noGrp="1"/>
          </p:cNvGraphicFramePr>
          <p:nvPr>
            <p:ph idx="1"/>
            <p:extLst>
              <p:ext uri="{D42A27DB-BD31-4B8C-83A1-F6EECF244321}">
                <p14:modId xmlns:p14="http://schemas.microsoft.com/office/powerpoint/2010/main" val="168447254"/>
              </p:ext>
            </p:extLst>
          </p:nvPr>
        </p:nvGraphicFramePr>
        <p:xfrm>
          <a:off x="2347362" y="4476115"/>
          <a:ext cx="8412480" cy="720000"/>
        </p:xfrm>
        <a:graphic>
          <a:graphicData uri="http://schemas.openxmlformats.org/drawingml/2006/table">
            <a:tbl>
              <a:tblPr firstRow="1" bandRow="1">
                <a:tableStyleId>{5940675A-B579-460E-94D1-54222C63F5DA}</a:tableStyleId>
              </a:tblPr>
              <a:tblGrid>
                <a:gridCol w="1051560">
                  <a:extLst>
                    <a:ext uri="{9D8B030D-6E8A-4147-A177-3AD203B41FA5}">
                      <a16:colId xmlns:a16="http://schemas.microsoft.com/office/drawing/2014/main" val="4052221768"/>
                    </a:ext>
                  </a:extLst>
                </a:gridCol>
                <a:gridCol w="1051560">
                  <a:extLst>
                    <a:ext uri="{9D8B030D-6E8A-4147-A177-3AD203B41FA5}">
                      <a16:colId xmlns:a16="http://schemas.microsoft.com/office/drawing/2014/main" val="552754492"/>
                    </a:ext>
                  </a:extLst>
                </a:gridCol>
                <a:gridCol w="1051560">
                  <a:extLst>
                    <a:ext uri="{9D8B030D-6E8A-4147-A177-3AD203B41FA5}">
                      <a16:colId xmlns:a16="http://schemas.microsoft.com/office/drawing/2014/main" val="2328055831"/>
                    </a:ext>
                  </a:extLst>
                </a:gridCol>
                <a:gridCol w="1051560">
                  <a:extLst>
                    <a:ext uri="{9D8B030D-6E8A-4147-A177-3AD203B41FA5}">
                      <a16:colId xmlns:a16="http://schemas.microsoft.com/office/drawing/2014/main" val="1660567489"/>
                    </a:ext>
                  </a:extLst>
                </a:gridCol>
                <a:gridCol w="1051560">
                  <a:extLst>
                    <a:ext uri="{9D8B030D-6E8A-4147-A177-3AD203B41FA5}">
                      <a16:colId xmlns:a16="http://schemas.microsoft.com/office/drawing/2014/main" val="3781310106"/>
                    </a:ext>
                  </a:extLst>
                </a:gridCol>
                <a:gridCol w="1051560">
                  <a:extLst>
                    <a:ext uri="{9D8B030D-6E8A-4147-A177-3AD203B41FA5}">
                      <a16:colId xmlns:a16="http://schemas.microsoft.com/office/drawing/2014/main" val="2508110048"/>
                    </a:ext>
                  </a:extLst>
                </a:gridCol>
                <a:gridCol w="1051560">
                  <a:extLst>
                    <a:ext uri="{9D8B030D-6E8A-4147-A177-3AD203B41FA5}">
                      <a16:colId xmlns:a16="http://schemas.microsoft.com/office/drawing/2014/main" val="3646143742"/>
                    </a:ext>
                  </a:extLst>
                </a:gridCol>
                <a:gridCol w="1051560">
                  <a:extLst>
                    <a:ext uri="{9D8B030D-6E8A-4147-A177-3AD203B41FA5}">
                      <a16:colId xmlns:a16="http://schemas.microsoft.com/office/drawing/2014/main" val="3738886340"/>
                    </a:ext>
                  </a:extLst>
                </a:gridCol>
              </a:tblGrid>
              <a:tr h="720000">
                <a:tc>
                  <a:txBody>
                    <a:bodyPr/>
                    <a:lstStyle/>
                    <a:p>
                      <a:pPr algn="ctr"/>
                      <a:r>
                        <a:rPr kumimoji="1" lang="en-US" altLang="ja-JP" sz="3200" dirty="0"/>
                        <a:t>7</a:t>
                      </a:r>
                      <a:endParaRPr kumimoji="1" lang="ja-JP" altLang="en-US" sz="3200" dirty="0"/>
                    </a:p>
                  </a:txBody>
                  <a:tcPr anchor="ctr"/>
                </a:tc>
                <a:tc>
                  <a:txBody>
                    <a:bodyPr/>
                    <a:lstStyle/>
                    <a:p>
                      <a:pPr algn="ctr"/>
                      <a:r>
                        <a:rPr kumimoji="1" lang="en-US" altLang="ja-JP" sz="3200" dirty="0"/>
                        <a:t>16</a:t>
                      </a:r>
                      <a:endParaRPr kumimoji="1" lang="ja-JP" altLang="en-US" sz="3200" dirty="0"/>
                    </a:p>
                  </a:txBody>
                  <a:tcPr anchor="ctr"/>
                </a:tc>
                <a:tc>
                  <a:txBody>
                    <a:bodyPr/>
                    <a:lstStyle/>
                    <a:p>
                      <a:pPr algn="ctr"/>
                      <a:r>
                        <a:rPr kumimoji="1" lang="en-US" altLang="ja-JP" sz="3200" dirty="0"/>
                        <a:t>0</a:t>
                      </a:r>
                      <a:endParaRPr kumimoji="1" lang="ja-JP" altLang="en-US" sz="3200" dirty="0"/>
                    </a:p>
                  </a:txBody>
                  <a:tcPr anchor="ctr"/>
                </a:tc>
                <a:tc>
                  <a:txBody>
                    <a:bodyPr/>
                    <a:lstStyle/>
                    <a:p>
                      <a:pPr algn="ctr"/>
                      <a:r>
                        <a:rPr kumimoji="1" lang="en-US" altLang="ja-JP" sz="3200" dirty="0"/>
                        <a:t>0</a:t>
                      </a:r>
                      <a:endParaRPr kumimoji="1" lang="ja-JP" altLang="en-US" sz="3200" dirty="0"/>
                    </a:p>
                  </a:txBody>
                  <a:tcPr anchor="ctr"/>
                </a:tc>
                <a:tc>
                  <a:txBody>
                    <a:bodyPr/>
                    <a:lstStyle/>
                    <a:p>
                      <a:pPr algn="ctr"/>
                      <a:r>
                        <a:rPr kumimoji="1" lang="en-US" altLang="ja-JP" sz="3200" dirty="0"/>
                        <a:t>0</a:t>
                      </a:r>
                      <a:endParaRPr kumimoji="1" lang="ja-JP" altLang="en-US" sz="3200" dirty="0"/>
                    </a:p>
                  </a:txBody>
                  <a:tcPr anchor="ctr"/>
                </a:tc>
                <a:tc>
                  <a:txBody>
                    <a:bodyPr/>
                    <a:lstStyle/>
                    <a:p>
                      <a:pPr algn="ctr"/>
                      <a:r>
                        <a:rPr kumimoji="1" lang="en-US" altLang="ja-JP" sz="3200" dirty="0"/>
                        <a:t>0</a:t>
                      </a:r>
                      <a:endParaRPr kumimoji="1" lang="ja-JP" altLang="en-US" sz="3200" dirty="0"/>
                    </a:p>
                  </a:txBody>
                  <a:tcPr anchor="ctr"/>
                </a:tc>
                <a:tc>
                  <a:txBody>
                    <a:bodyPr/>
                    <a:lstStyle/>
                    <a:p>
                      <a:pPr algn="ctr"/>
                      <a:r>
                        <a:rPr kumimoji="1" lang="en-US" altLang="ja-JP" sz="3200" dirty="0"/>
                        <a:t>0</a:t>
                      </a:r>
                      <a:endParaRPr kumimoji="1" lang="ja-JP" altLang="en-US" sz="3200" dirty="0"/>
                    </a:p>
                  </a:txBody>
                  <a:tcPr anchor="ctr"/>
                </a:tc>
                <a:tc>
                  <a:txBody>
                    <a:bodyPr/>
                    <a:lstStyle/>
                    <a:p>
                      <a:pPr algn="ctr"/>
                      <a:r>
                        <a:rPr kumimoji="1" lang="en-US" altLang="ja-JP" sz="3200" dirty="0"/>
                        <a:t>0</a:t>
                      </a:r>
                      <a:endParaRPr kumimoji="1" lang="ja-JP" altLang="en-US" sz="3200" dirty="0"/>
                    </a:p>
                  </a:txBody>
                  <a:tcPr anchor="ctr"/>
                </a:tc>
                <a:extLst>
                  <a:ext uri="{0D108BD9-81ED-4DB2-BD59-A6C34878D82A}">
                    <a16:rowId xmlns:a16="http://schemas.microsoft.com/office/drawing/2014/main" val="1662589647"/>
                  </a:ext>
                </a:extLst>
              </a:tr>
            </a:tbl>
          </a:graphicData>
        </a:graphic>
      </p:graphicFrame>
      <p:sp>
        <p:nvSpPr>
          <p:cNvPr id="5" name="正方形/長方形 4">
            <a:extLst>
              <a:ext uri="{FF2B5EF4-FFF2-40B4-BE49-F238E27FC236}">
                <a16:creationId xmlns:a16="http://schemas.microsoft.com/office/drawing/2014/main" id="{A583097D-B040-480D-A105-C76708CA8660}"/>
              </a:ext>
            </a:extLst>
          </p:cNvPr>
          <p:cNvSpPr/>
          <p:nvPr/>
        </p:nvSpPr>
        <p:spPr>
          <a:xfrm>
            <a:off x="1432157" y="1905505"/>
            <a:ext cx="9327685" cy="1015663"/>
          </a:xfrm>
          <a:prstGeom prst="rect">
            <a:avLst/>
          </a:prstGeom>
        </p:spPr>
        <p:txBody>
          <a:bodyPr wrap="square">
            <a:spAutoFit/>
          </a:bodyPr>
          <a:lstStyle/>
          <a:p>
            <a:r>
              <a:rPr lang="en-US" altLang="ja-JP" sz="6000" dirty="0">
                <a:latin typeface="ＭＳ ゴシック" panose="020B0609070205080204" pitchFamily="49" charset="-128"/>
                <a:ea typeface="ＭＳ ゴシック" panose="020B0609070205080204" pitchFamily="49" charset="-128"/>
              </a:rPr>
              <a:t>++++++++[&gt;++++++++&lt;-]&gt;+.</a:t>
            </a:r>
            <a:endParaRPr lang="ja-JP" altLang="en-US" sz="6000" dirty="0">
              <a:latin typeface="ＭＳ ゴシック" panose="020B0609070205080204" pitchFamily="49" charset="-128"/>
              <a:ea typeface="ＭＳ ゴシック" panose="020B0609070205080204" pitchFamily="49" charset="-128"/>
            </a:endParaRPr>
          </a:p>
        </p:txBody>
      </p:sp>
      <p:sp>
        <p:nvSpPr>
          <p:cNvPr id="8" name="テキスト ボックス 7">
            <a:extLst>
              <a:ext uri="{FF2B5EF4-FFF2-40B4-BE49-F238E27FC236}">
                <a16:creationId xmlns:a16="http://schemas.microsoft.com/office/drawing/2014/main" id="{141BBEFA-9CBF-4F10-86AE-8BAD6EA815C8}"/>
              </a:ext>
            </a:extLst>
          </p:cNvPr>
          <p:cNvSpPr txBox="1"/>
          <p:nvPr/>
        </p:nvSpPr>
        <p:spPr>
          <a:xfrm>
            <a:off x="567814" y="4543727"/>
            <a:ext cx="1386348" cy="584775"/>
          </a:xfrm>
          <a:prstGeom prst="rect">
            <a:avLst/>
          </a:prstGeom>
          <a:noFill/>
        </p:spPr>
        <p:txBody>
          <a:bodyPr wrap="square" rtlCol="0">
            <a:spAutoFit/>
          </a:bodyPr>
          <a:lstStyle/>
          <a:p>
            <a:r>
              <a:rPr kumimoji="1" lang="en-US" altLang="ja-JP" sz="3200" dirty="0"/>
              <a:t>data:</a:t>
            </a:r>
            <a:endParaRPr kumimoji="1" lang="ja-JP" altLang="en-US" sz="3200" dirty="0"/>
          </a:p>
        </p:txBody>
      </p:sp>
      <p:grpSp>
        <p:nvGrpSpPr>
          <p:cNvPr id="14" name="グループ化 13">
            <a:extLst>
              <a:ext uri="{FF2B5EF4-FFF2-40B4-BE49-F238E27FC236}">
                <a16:creationId xmlns:a16="http://schemas.microsoft.com/office/drawing/2014/main" id="{50D94D07-032F-44CB-B5B7-872770D161F6}"/>
              </a:ext>
            </a:extLst>
          </p:cNvPr>
          <p:cNvGrpSpPr/>
          <p:nvPr/>
        </p:nvGrpSpPr>
        <p:grpSpPr>
          <a:xfrm>
            <a:off x="2477729" y="5314336"/>
            <a:ext cx="776747" cy="1251014"/>
            <a:chOff x="1337188" y="2757949"/>
            <a:chExt cx="776747" cy="1251014"/>
          </a:xfrm>
        </p:grpSpPr>
        <p:cxnSp>
          <p:nvCxnSpPr>
            <p:cNvPr id="15" name="直線矢印コネクタ 14">
              <a:extLst>
                <a:ext uri="{FF2B5EF4-FFF2-40B4-BE49-F238E27FC236}">
                  <a16:creationId xmlns:a16="http://schemas.microsoft.com/office/drawing/2014/main" id="{16BE6A15-A8C1-4C6A-8616-C5805C158507}"/>
                </a:ext>
              </a:extLst>
            </p:cNvPr>
            <p:cNvCxnSpPr>
              <a:cxnSpLocks/>
            </p:cNvCxnSpPr>
            <p:nvPr/>
          </p:nvCxnSpPr>
          <p:spPr>
            <a:xfrm flipV="1">
              <a:off x="1725562" y="2757949"/>
              <a:ext cx="0" cy="604683"/>
            </a:xfrm>
            <a:prstGeom prst="straightConnector1">
              <a:avLst/>
            </a:prstGeom>
            <a:ln w="76200">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16" name="テキスト ボックス 15">
              <a:extLst>
                <a:ext uri="{FF2B5EF4-FFF2-40B4-BE49-F238E27FC236}">
                  <a16:creationId xmlns:a16="http://schemas.microsoft.com/office/drawing/2014/main" id="{3D513220-0FAF-4526-934B-51C48DD8C9C4}"/>
                </a:ext>
              </a:extLst>
            </p:cNvPr>
            <p:cNvSpPr txBox="1"/>
            <p:nvPr/>
          </p:nvSpPr>
          <p:spPr>
            <a:xfrm>
              <a:off x="1337188" y="3362632"/>
              <a:ext cx="776747" cy="646331"/>
            </a:xfrm>
            <a:prstGeom prst="rect">
              <a:avLst/>
            </a:prstGeom>
            <a:noFill/>
          </p:spPr>
          <p:txBody>
            <a:bodyPr wrap="square" rtlCol="0">
              <a:spAutoFit/>
            </a:bodyPr>
            <a:lstStyle/>
            <a:p>
              <a:r>
                <a:rPr lang="en-US" altLang="ja-JP" sz="3600" b="1" dirty="0" err="1"/>
                <a:t>d</a:t>
              </a:r>
              <a:r>
                <a:rPr kumimoji="1" lang="en-US" altLang="ja-JP" sz="3600" b="1" dirty="0" err="1"/>
                <a:t>p</a:t>
              </a:r>
              <a:endParaRPr kumimoji="1" lang="ja-JP" altLang="en-US" sz="3600" b="1" dirty="0"/>
            </a:p>
          </p:txBody>
        </p:sp>
      </p:grpSp>
      <p:grpSp>
        <p:nvGrpSpPr>
          <p:cNvPr id="17" name="グループ化 16">
            <a:extLst>
              <a:ext uri="{FF2B5EF4-FFF2-40B4-BE49-F238E27FC236}">
                <a16:creationId xmlns:a16="http://schemas.microsoft.com/office/drawing/2014/main" id="{294FBC2A-B8D1-48E7-AB9A-7B33D09D476B}"/>
              </a:ext>
            </a:extLst>
          </p:cNvPr>
          <p:cNvGrpSpPr/>
          <p:nvPr/>
        </p:nvGrpSpPr>
        <p:grpSpPr>
          <a:xfrm>
            <a:off x="8282784" y="2921168"/>
            <a:ext cx="634178" cy="1251014"/>
            <a:chOff x="4513009" y="2757949"/>
            <a:chExt cx="634178" cy="1251014"/>
          </a:xfrm>
        </p:grpSpPr>
        <p:cxnSp>
          <p:nvCxnSpPr>
            <p:cNvPr id="18" name="直線矢印コネクタ 17">
              <a:extLst>
                <a:ext uri="{FF2B5EF4-FFF2-40B4-BE49-F238E27FC236}">
                  <a16:creationId xmlns:a16="http://schemas.microsoft.com/office/drawing/2014/main" id="{0091C68E-B311-4B91-9F32-504276D8E335}"/>
                </a:ext>
              </a:extLst>
            </p:cNvPr>
            <p:cNvCxnSpPr>
              <a:cxnSpLocks/>
            </p:cNvCxnSpPr>
            <p:nvPr/>
          </p:nvCxnSpPr>
          <p:spPr>
            <a:xfrm flipV="1">
              <a:off x="4830098" y="2757949"/>
              <a:ext cx="0" cy="604683"/>
            </a:xfrm>
            <a:prstGeom prst="straightConnector1">
              <a:avLst/>
            </a:prstGeom>
            <a:ln w="76200">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19" name="テキスト ボックス 18">
              <a:extLst>
                <a:ext uri="{FF2B5EF4-FFF2-40B4-BE49-F238E27FC236}">
                  <a16:creationId xmlns:a16="http://schemas.microsoft.com/office/drawing/2014/main" id="{B9227A2C-0625-47DD-ACDA-842597850421}"/>
                </a:ext>
              </a:extLst>
            </p:cNvPr>
            <p:cNvSpPr txBox="1"/>
            <p:nvPr/>
          </p:nvSpPr>
          <p:spPr>
            <a:xfrm>
              <a:off x="4513009" y="3362632"/>
              <a:ext cx="634178" cy="646331"/>
            </a:xfrm>
            <a:prstGeom prst="rect">
              <a:avLst/>
            </a:prstGeom>
            <a:noFill/>
          </p:spPr>
          <p:txBody>
            <a:bodyPr wrap="square" rtlCol="0">
              <a:spAutoFit/>
            </a:bodyPr>
            <a:lstStyle/>
            <a:p>
              <a:r>
                <a:rPr kumimoji="1" lang="en-US" altLang="ja-JP" sz="3600" b="1" dirty="0" err="1"/>
                <a:t>ip</a:t>
              </a:r>
              <a:endParaRPr kumimoji="1" lang="ja-JP" altLang="en-US" sz="3600" b="1" dirty="0"/>
            </a:p>
          </p:txBody>
        </p:sp>
      </p:grpSp>
    </p:spTree>
    <p:extLst>
      <p:ext uri="{BB962C8B-B14F-4D97-AF65-F5344CB8AC3E}">
        <p14:creationId xmlns:p14="http://schemas.microsoft.com/office/powerpoint/2010/main" val="39435588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79A7BF-2CF3-4C13-AFEE-042C16DC7BDB}"/>
              </a:ext>
            </a:extLst>
          </p:cNvPr>
          <p:cNvSpPr>
            <a:spLocks noGrp="1"/>
          </p:cNvSpPr>
          <p:nvPr>
            <p:ph type="title"/>
          </p:nvPr>
        </p:nvSpPr>
        <p:spPr/>
        <p:txBody>
          <a:bodyPr/>
          <a:lstStyle/>
          <a:p>
            <a:r>
              <a:rPr kumimoji="1" lang="en-US" altLang="ja-JP" dirty="0"/>
              <a:t>Brainfuck</a:t>
            </a:r>
            <a:r>
              <a:rPr kumimoji="1" lang="ja-JP" altLang="en-US" dirty="0"/>
              <a:t>プログラムの例</a:t>
            </a:r>
          </a:p>
        </p:txBody>
      </p:sp>
      <p:graphicFrame>
        <p:nvGraphicFramePr>
          <p:cNvPr id="4" name="コンテンツ プレースホルダー 3">
            <a:extLst>
              <a:ext uri="{FF2B5EF4-FFF2-40B4-BE49-F238E27FC236}">
                <a16:creationId xmlns:a16="http://schemas.microsoft.com/office/drawing/2014/main" id="{E6B32351-93EC-47D1-BC76-08528DBEBB4F}"/>
              </a:ext>
            </a:extLst>
          </p:cNvPr>
          <p:cNvGraphicFramePr>
            <a:graphicFrameLocks noGrp="1"/>
          </p:cNvGraphicFramePr>
          <p:nvPr>
            <p:ph idx="1"/>
            <p:extLst>
              <p:ext uri="{D42A27DB-BD31-4B8C-83A1-F6EECF244321}">
                <p14:modId xmlns:p14="http://schemas.microsoft.com/office/powerpoint/2010/main" val="4231471961"/>
              </p:ext>
            </p:extLst>
          </p:nvPr>
        </p:nvGraphicFramePr>
        <p:xfrm>
          <a:off x="2347362" y="4476115"/>
          <a:ext cx="8412480" cy="720000"/>
        </p:xfrm>
        <a:graphic>
          <a:graphicData uri="http://schemas.openxmlformats.org/drawingml/2006/table">
            <a:tbl>
              <a:tblPr firstRow="1" bandRow="1">
                <a:tableStyleId>{5940675A-B579-460E-94D1-54222C63F5DA}</a:tableStyleId>
              </a:tblPr>
              <a:tblGrid>
                <a:gridCol w="1051560">
                  <a:extLst>
                    <a:ext uri="{9D8B030D-6E8A-4147-A177-3AD203B41FA5}">
                      <a16:colId xmlns:a16="http://schemas.microsoft.com/office/drawing/2014/main" val="4052221768"/>
                    </a:ext>
                  </a:extLst>
                </a:gridCol>
                <a:gridCol w="1051560">
                  <a:extLst>
                    <a:ext uri="{9D8B030D-6E8A-4147-A177-3AD203B41FA5}">
                      <a16:colId xmlns:a16="http://schemas.microsoft.com/office/drawing/2014/main" val="552754492"/>
                    </a:ext>
                  </a:extLst>
                </a:gridCol>
                <a:gridCol w="1051560">
                  <a:extLst>
                    <a:ext uri="{9D8B030D-6E8A-4147-A177-3AD203B41FA5}">
                      <a16:colId xmlns:a16="http://schemas.microsoft.com/office/drawing/2014/main" val="2328055831"/>
                    </a:ext>
                  </a:extLst>
                </a:gridCol>
                <a:gridCol w="1051560">
                  <a:extLst>
                    <a:ext uri="{9D8B030D-6E8A-4147-A177-3AD203B41FA5}">
                      <a16:colId xmlns:a16="http://schemas.microsoft.com/office/drawing/2014/main" val="1660567489"/>
                    </a:ext>
                  </a:extLst>
                </a:gridCol>
                <a:gridCol w="1051560">
                  <a:extLst>
                    <a:ext uri="{9D8B030D-6E8A-4147-A177-3AD203B41FA5}">
                      <a16:colId xmlns:a16="http://schemas.microsoft.com/office/drawing/2014/main" val="3781310106"/>
                    </a:ext>
                  </a:extLst>
                </a:gridCol>
                <a:gridCol w="1051560">
                  <a:extLst>
                    <a:ext uri="{9D8B030D-6E8A-4147-A177-3AD203B41FA5}">
                      <a16:colId xmlns:a16="http://schemas.microsoft.com/office/drawing/2014/main" val="2508110048"/>
                    </a:ext>
                  </a:extLst>
                </a:gridCol>
                <a:gridCol w="1051560">
                  <a:extLst>
                    <a:ext uri="{9D8B030D-6E8A-4147-A177-3AD203B41FA5}">
                      <a16:colId xmlns:a16="http://schemas.microsoft.com/office/drawing/2014/main" val="3646143742"/>
                    </a:ext>
                  </a:extLst>
                </a:gridCol>
                <a:gridCol w="1051560">
                  <a:extLst>
                    <a:ext uri="{9D8B030D-6E8A-4147-A177-3AD203B41FA5}">
                      <a16:colId xmlns:a16="http://schemas.microsoft.com/office/drawing/2014/main" val="3738886340"/>
                    </a:ext>
                  </a:extLst>
                </a:gridCol>
              </a:tblGrid>
              <a:tr h="720000">
                <a:tc>
                  <a:txBody>
                    <a:bodyPr/>
                    <a:lstStyle/>
                    <a:p>
                      <a:pPr algn="ctr"/>
                      <a:r>
                        <a:rPr kumimoji="1" lang="en-US" altLang="ja-JP" sz="3200" dirty="0"/>
                        <a:t>6</a:t>
                      </a:r>
                      <a:endParaRPr kumimoji="1" lang="ja-JP" altLang="en-US" sz="3200" dirty="0"/>
                    </a:p>
                  </a:txBody>
                  <a:tcPr anchor="ctr"/>
                </a:tc>
                <a:tc>
                  <a:txBody>
                    <a:bodyPr/>
                    <a:lstStyle/>
                    <a:p>
                      <a:pPr algn="ctr"/>
                      <a:r>
                        <a:rPr kumimoji="1" lang="en-US" altLang="ja-JP" sz="3200" dirty="0"/>
                        <a:t>16</a:t>
                      </a:r>
                      <a:endParaRPr kumimoji="1" lang="ja-JP" altLang="en-US" sz="3200" dirty="0"/>
                    </a:p>
                  </a:txBody>
                  <a:tcPr anchor="ctr"/>
                </a:tc>
                <a:tc>
                  <a:txBody>
                    <a:bodyPr/>
                    <a:lstStyle/>
                    <a:p>
                      <a:pPr algn="ctr"/>
                      <a:r>
                        <a:rPr kumimoji="1" lang="en-US" altLang="ja-JP" sz="3200" dirty="0"/>
                        <a:t>0</a:t>
                      </a:r>
                      <a:endParaRPr kumimoji="1" lang="ja-JP" altLang="en-US" sz="3200" dirty="0"/>
                    </a:p>
                  </a:txBody>
                  <a:tcPr anchor="ctr"/>
                </a:tc>
                <a:tc>
                  <a:txBody>
                    <a:bodyPr/>
                    <a:lstStyle/>
                    <a:p>
                      <a:pPr algn="ctr"/>
                      <a:r>
                        <a:rPr kumimoji="1" lang="en-US" altLang="ja-JP" sz="3200" dirty="0"/>
                        <a:t>0</a:t>
                      </a:r>
                      <a:endParaRPr kumimoji="1" lang="ja-JP" altLang="en-US" sz="3200" dirty="0"/>
                    </a:p>
                  </a:txBody>
                  <a:tcPr anchor="ctr"/>
                </a:tc>
                <a:tc>
                  <a:txBody>
                    <a:bodyPr/>
                    <a:lstStyle/>
                    <a:p>
                      <a:pPr algn="ctr"/>
                      <a:r>
                        <a:rPr kumimoji="1" lang="en-US" altLang="ja-JP" sz="3200" dirty="0"/>
                        <a:t>0</a:t>
                      </a:r>
                      <a:endParaRPr kumimoji="1" lang="ja-JP" altLang="en-US" sz="3200" dirty="0"/>
                    </a:p>
                  </a:txBody>
                  <a:tcPr anchor="ctr"/>
                </a:tc>
                <a:tc>
                  <a:txBody>
                    <a:bodyPr/>
                    <a:lstStyle/>
                    <a:p>
                      <a:pPr algn="ctr"/>
                      <a:r>
                        <a:rPr kumimoji="1" lang="en-US" altLang="ja-JP" sz="3200" dirty="0"/>
                        <a:t>0</a:t>
                      </a:r>
                      <a:endParaRPr kumimoji="1" lang="ja-JP" altLang="en-US" sz="3200" dirty="0"/>
                    </a:p>
                  </a:txBody>
                  <a:tcPr anchor="ctr"/>
                </a:tc>
                <a:tc>
                  <a:txBody>
                    <a:bodyPr/>
                    <a:lstStyle/>
                    <a:p>
                      <a:pPr algn="ctr"/>
                      <a:r>
                        <a:rPr kumimoji="1" lang="en-US" altLang="ja-JP" sz="3200" dirty="0"/>
                        <a:t>0</a:t>
                      </a:r>
                      <a:endParaRPr kumimoji="1" lang="ja-JP" altLang="en-US" sz="3200" dirty="0"/>
                    </a:p>
                  </a:txBody>
                  <a:tcPr anchor="ctr"/>
                </a:tc>
                <a:tc>
                  <a:txBody>
                    <a:bodyPr/>
                    <a:lstStyle/>
                    <a:p>
                      <a:pPr algn="ctr"/>
                      <a:r>
                        <a:rPr kumimoji="1" lang="en-US" altLang="ja-JP" sz="3200" dirty="0"/>
                        <a:t>0</a:t>
                      </a:r>
                      <a:endParaRPr kumimoji="1" lang="ja-JP" altLang="en-US" sz="3200" dirty="0"/>
                    </a:p>
                  </a:txBody>
                  <a:tcPr anchor="ctr"/>
                </a:tc>
                <a:extLst>
                  <a:ext uri="{0D108BD9-81ED-4DB2-BD59-A6C34878D82A}">
                    <a16:rowId xmlns:a16="http://schemas.microsoft.com/office/drawing/2014/main" val="1662589647"/>
                  </a:ext>
                </a:extLst>
              </a:tr>
            </a:tbl>
          </a:graphicData>
        </a:graphic>
      </p:graphicFrame>
      <p:sp>
        <p:nvSpPr>
          <p:cNvPr id="5" name="正方形/長方形 4">
            <a:extLst>
              <a:ext uri="{FF2B5EF4-FFF2-40B4-BE49-F238E27FC236}">
                <a16:creationId xmlns:a16="http://schemas.microsoft.com/office/drawing/2014/main" id="{A583097D-B040-480D-A105-C76708CA8660}"/>
              </a:ext>
            </a:extLst>
          </p:cNvPr>
          <p:cNvSpPr/>
          <p:nvPr/>
        </p:nvSpPr>
        <p:spPr>
          <a:xfrm>
            <a:off x="1432157" y="1905505"/>
            <a:ext cx="9327685" cy="1015663"/>
          </a:xfrm>
          <a:prstGeom prst="rect">
            <a:avLst/>
          </a:prstGeom>
        </p:spPr>
        <p:txBody>
          <a:bodyPr wrap="square">
            <a:spAutoFit/>
          </a:bodyPr>
          <a:lstStyle/>
          <a:p>
            <a:r>
              <a:rPr lang="en-US" altLang="ja-JP" sz="6000" dirty="0">
                <a:latin typeface="ＭＳ ゴシック" panose="020B0609070205080204" pitchFamily="49" charset="-128"/>
                <a:ea typeface="ＭＳ ゴシック" panose="020B0609070205080204" pitchFamily="49" charset="-128"/>
              </a:rPr>
              <a:t>++++++++[&gt;++++++++&lt;-]&gt;+.</a:t>
            </a:r>
            <a:endParaRPr lang="ja-JP" altLang="en-US" sz="6000" dirty="0">
              <a:latin typeface="ＭＳ ゴシック" panose="020B0609070205080204" pitchFamily="49" charset="-128"/>
              <a:ea typeface="ＭＳ ゴシック" panose="020B0609070205080204" pitchFamily="49" charset="-128"/>
            </a:endParaRPr>
          </a:p>
        </p:txBody>
      </p:sp>
      <p:sp>
        <p:nvSpPr>
          <p:cNvPr id="8" name="テキスト ボックス 7">
            <a:extLst>
              <a:ext uri="{FF2B5EF4-FFF2-40B4-BE49-F238E27FC236}">
                <a16:creationId xmlns:a16="http://schemas.microsoft.com/office/drawing/2014/main" id="{141BBEFA-9CBF-4F10-86AE-8BAD6EA815C8}"/>
              </a:ext>
            </a:extLst>
          </p:cNvPr>
          <p:cNvSpPr txBox="1"/>
          <p:nvPr/>
        </p:nvSpPr>
        <p:spPr>
          <a:xfrm>
            <a:off x="567814" y="4543727"/>
            <a:ext cx="1386348" cy="584775"/>
          </a:xfrm>
          <a:prstGeom prst="rect">
            <a:avLst/>
          </a:prstGeom>
          <a:noFill/>
        </p:spPr>
        <p:txBody>
          <a:bodyPr wrap="square" rtlCol="0">
            <a:spAutoFit/>
          </a:bodyPr>
          <a:lstStyle/>
          <a:p>
            <a:r>
              <a:rPr kumimoji="1" lang="en-US" altLang="ja-JP" sz="3200" dirty="0"/>
              <a:t>data:</a:t>
            </a:r>
            <a:endParaRPr kumimoji="1" lang="ja-JP" altLang="en-US" sz="3200" dirty="0"/>
          </a:p>
        </p:txBody>
      </p:sp>
      <p:grpSp>
        <p:nvGrpSpPr>
          <p:cNvPr id="14" name="グループ化 13">
            <a:extLst>
              <a:ext uri="{FF2B5EF4-FFF2-40B4-BE49-F238E27FC236}">
                <a16:creationId xmlns:a16="http://schemas.microsoft.com/office/drawing/2014/main" id="{50D94D07-032F-44CB-B5B7-872770D161F6}"/>
              </a:ext>
            </a:extLst>
          </p:cNvPr>
          <p:cNvGrpSpPr/>
          <p:nvPr/>
        </p:nvGrpSpPr>
        <p:grpSpPr>
          <a:xfrm>
            <a:off x="2485104" y="5314336"/>
            <a:ext cx="776747" cy="1251014"/>
            <a:chOff x="1337188" y="2757949"/>
            <a:chExt cx="776747" cy="1251014"/>
          </a:xfrm>
        </p:grpSpPr>
        <p:cxnSp>
          <p:nvCxnSpPr>
            <p:cNvPr id="15" name="直線矢印コネクタ 14">
              <a:extLst>
                <a:ext uri="{FF2B5EF4-FFF2-40B4-BE49-F238E27FC236}">
                  <a16:creationId xmlns:a16="http://schemas.microsoft.com/office/drawing/2014/main" id="{16BE6A15-A8C1-4C6A-8616-C5805C158507}"/>
                </a:ext>
              </a:extLst>
            </p:cNvPr>
            <p:cNvCxnSpPr>
              <a:cxnSpLocks/>
            </p:cNvCxnSpPr>
            <p:nvPr/>
          </p:nvCxnSpPr>
          <p:spPr>
            <a:xfrm flipV="1">
              <a:off x="1725562" y="2757949"/>
              <a:ext cx="0" cy="604683"/>
            </a:xfrm>
            <a:prstGeom prst="straightConnector1">
              <a:avLst/>
            </a:prstGeom>
            <a:ln w="76200">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16" name="テキスト ボックス 15">
              <a:extLst>
                <a:ext uri="{FF2B5EF4-FFF2-40B4-BE49-F238E27FC236}">
                  <a16:creationId xmlns:a16="http://schemas.microsoft.com/office/drawing/2014/main" id="{3D513220-0FAF-4526-934B-51C48DD8C9C4}"/>
                </a:ext>
              </a:extLst>
            </p:cNvPr>
            <p:cNvSpPr txBox="1"/>
            <p:nvPr/>
          </p:nvSpPr>
          <p:spPr>
            <a:xfrm>
              <a:off x="1337188" y="3362632"/>
              <a:ext cx="776747" cy="646331"/>
            </a:xfrm>
            <a:prstGeom prst="rect">
              <a:avLst/>
            </a:prstGeom>
            <a:noFill/>
          </p:spPr>
          <p:txBody>
            <a:bodyPr wrap="square" rtlCol="0">
              <a:spAutoFit/>
            </a:bodyPr>
            <a:lstStyle/>
            <a:p>
              <a:r>
                <a:rPr lang="en-US" altLang="ja-JP" sz="3600" b="1" dirty="0" err="1"/>
                <a:t>d</a:t>
              </a:r>
              <a:r>
                <a:rPr kumimoji="1" lang="en-US" altLang="ja-JP" sz="3600" b="1" dirty="0" err="1"/>
                <a:t>p</a:t>
              </a:r>
              <a:endParaRPr kumimoji="1" lang="ja-JP" altLang="en-US" sz="3600" b="1" dirty="0"/>
            </a:p>
          </p:txBody>
        </p:sp>
      </p:grpSp>
      <p:grpSp>
        <p:nvGrpSpPr>
          <p:cNvPr id="17" name="グループ化 16">
            <a:extLst>
              <a:ext uri="{FF2B5EF4-FFF2-40B4-BE49-F238E27FC236}">
                <a16:creationId xmlns:a16="http://schemas.microsoft.com/office/drawing/2014/main" id="{294FBC2A-B8D1-48E7-AB9A-7B33D09D476B}"/>
              </a:ext>
            </a:extLst>
          </p:cNvPr>
          <p:cNvGrpSpPr/>
          <p:nvPr/>
        </p:nvGrpSpPr>
        <p:grpSpPr>
          <a:xfrm>
            <a:off x="8644119" y="2921168"/>
            <a:ext cx="634178" cy="1251014"/>
            <a:chOff x="4513009" y="2757949"/>
            <a:chExt cx="634178" cy="1251014"/>
          </a:xfrm>
        </p:grpSpPr>
        <p:cxnSp>
          <p:nvCxnSpPr>
            <p:cNvPr id="18" name="直線矢印コネクタ 17">
              <a:extLst>
                <a:ext uri="{FF2B5EF4-FFF2-40B4-BE49-F238E27FC236}">
                  <a16:creationId xmlns:a16="http://schemas.microsoft.com/office/drawing/2014/main" id="{0091C68E-B311-4B91-9F32-504276D8E335}"/>
                </a:ext>
              </a:extLst>
            </p:cNvPr>
            <p:cNvCxnSpPr>
              <a:cxnSpLocks/>
            </p:cNvCxnSpPr>
            <p:nvPr/>
          </p:nvCxnSpPr>
          <p:spPr>
            <a:xfrm flipV="1">
              <a:off x="4830098" y="2757949"/>
              <a:ext cx="0" cy="604683"/>
            </a:xfrm>
            <a:prstGeom prst="straightConnector1">
              <a:avLst/>
            </a:prstGeom>
            <a:ln w="76200">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19" name="テキスト ボックス 18">
              <a:extLst>
                <a:ext uri="{FF2B5EF4-FFF2-40B4-BE49-F238E27FC236}">
                  <a16:creationId xmlns:a16="http://schemas.microsoft.com/office/drawing/2014/main" id="{B9227A2C-0625-47DD-ACDA-842597850421}"/>
                </a:ext>
              </a:extLst>
            </p:cNvPr>
            <p:cNvSpPr txBox="1"/>
            <p:nvPr/>
          </p:nvSpPr>
          <p:spPr>
            <a:xfrm>
              <a:off x="4513009" y="3362632"/>
              <a:ext cx="634178" cy="646331"/>
            </a:xfrm>
            <a:prstGeom prst="rect">
              <a:avLst/>
            </a:prstGeom>
            <a:noFill/>
          </p:spPr>
          <p:txBody>
            <a:bodyPr wrap="square" rtlCol="0">
              <a:spAutoFit/>
            </a:bodyPr>
            <a:lstStyle/>
            <a:p>
              <a:r>
                <a:rPr kumimoji="1" lang="en-US" altLang="ja-JP" sz="3600" b="1" dirty="0" err="1"/>
                <a:t>ip</a:t>
              </a:r>
              <a:endParaRPr kumimoji="1" lang="ja-JP" altLang="en-US" sz="3600" b="1" dirty="0"/>
            </a:p>
          </p:txBody>
        </p:sp>
      </p:grpSp>
    </p:spTree>
    <p:extLst>
      <p:ext uri="{BB962C8B-B14F-4D97-AF65-F5344CB8AC3E}">
        <p14:creationId xmlns:p14="http://schemas.microsoft.com/office/powerpoint/2010/main" val="24618020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79A7BF-2CF3-4C13-AFEE-042C16DC7BDB}"/>
              </a:ext>
            </a:extLst>
          </p:cNvPr>
          <p:cNvSpPr>
            <a:spLocks noGrp="1"/>
          </p:cNvSpPr>
          <p:nvPr>
            <p:ph type="title"/>
          </p:nvPr>
        </p:nvSpPr>
        <p:spPr/>
        <p:txBody>
          <a:bodyPr/>
          <a:lstStyle/>
          <a:p>
            <a:r>
              <a:rPr kumimoji="1" lang="en-US" altLang="ja-JP" dirty="0"/>
              <a:t>Brainfuck</a:t>
            </a:r>
            <a:r>
              <a:rPr kumimoji="1" lang="ja-JP" altLang="en-US" dirty="0"/>
              <a:t>プログラムの例</a:t>
            </a:r>
          </a:p>
        </p:txBody>
      </p:sp>
      <p:graphicFrame>
        <p:nvGraphicFramePr>
          <p:cNvPr id="4" name="コンテンツ プレースホルダー 3">
            <a:extLst>
              <a:ext uri="{FF2B5EF4-FFF2-40B4-BE49-F238E27FC236}">
                <a16:creationId xmlns:a16="http://schemas.microsoft.com/office/drawing/2014/main" id="{E6B32351-93EC-47D1-BC76-08528DBEBB4F}"/>
              </a:ext>
            </a:extLst>
          </p:cNvPr>
          <p:cNvGraphicFramePr>
            <a:graphicFrameLocks noGrp="1"/>
          </p:cNvGraphicFramePr>
          <p:nvPr>
            <p:ph idx="1"/>
          </p:nvPr>
        </p:nvGraphicFramePr>
        <p:xfrm>
          <a:off x="2347362" y="4476115"/>
          <a:ext cx="8412480" cy="720000"/>
        </p:xfrm>
        <a:graphic>
          <a:graphicData uri="http://schemas.openxmlformats.org/drawingml/2006/table">
            <a:tbl>
              <a:tblPr firstRow="1" bandRow="1">
                <a:tableStyleId>{5940675A-B579-460E-94D1-54222C63F5DA}</a:tableStyleId>
              </a:tblPr>
              <a:tblGrid>
                <a:gridCol w="1051560">
                  <a:extLst>
                    <a:ext uri="{9D8B030D-6E8A-4147-A177-3AD203B41FA5}">
                      <a16:colId xmlns:a16="http://schemas.microsoft.com/office/drawing/2014/main" val="4052221768"/>
                    </a:ext>
                  </a:extLst>
                </a:gridCol>
                <a:gridCol w="1051560">
                  <a:extLst>
                    <a:ext uri="{9D8B030D-6E8A-4147-A177-3AD203B41FA5}">
                      <a16:colId xmlns:a16="http://schemas.microsoft.com/office/drawing/2014/main" val="552754492"/>
                    </a:ext>
                  </a:extLst>
                </a:gridCol>
                <a:gridCol w="1051560">
                  <a:extLst>
                    <a:ext uri="{9D8B030D-6E8A-4147-A177-3AD203B41FA5}">
                      <a16:colId xmlns:a16="http://schemas.microsoft.com/office/drawing/2014/main" val="2328055831"/>
                    </a:ext>
                  </a:extLst>
                </a:gridCol>
                <a:gridCol w="1051560">
                  <a:extLst>
                    <a:ext uri="{9D8B030D-6E8A-4147-A177-3AD203B41FA5}">
                      <a16:colId xmlns:a16="http://schemas.microsoft.com/office/drawing/2014/main" val="1660567489"/>
                    </a:ext>
                  </a:extLst>
                </a:gridCol>
                <a:gridCol w="1051560">
                  <a:extLst>
                    <a:ext uri="{9D8B030D-6E8A-4147-A177-3AD203B41FA5}">
                      <a16:colId xmlns:a16="http://schemas.microsoft.com/office/drawing/2014/main" val="3781310106"/>
                    </a:ext>
                  </a:extLst>
                </a:gridCol>
                <a:gridCol w="1051560">
                  <a:extLst>
                    <a:ext uri="{9D8B030D-6E8A-4147-A177-3AD203B41FA5}">
                      <a16:colId xmlns:a16="http://schemas.microsoft.com/office/drawing/2014/main" val="2508110048"/>
                    </a:ext>
                  </a:extLst>
                </a:gridCol>
                <a:gridCol w="1051560">
                  <a:extLst>
                    <a:ext uri="{9D8B030D-6E8A-4147-A177-3AD203B41FA5}">
                      <a16:colId xmlns:a16="http://schemas.microsoft.com/office/drawing/2014/main" val="3646143742"/>
                    </a:ext>
                  </a:extLst>
                </a:gridCol>
                <a:gridCol w="1051560">
                  <a:extLst>
                    <a:ext uri="{9D8B030D-6E8A-4147-A177-3AD203B41FA5}">
                      <a16:colId xmlns:a16="http://schemas.microsoft.com/office/drawing/2014/main" val="3738886340"/>
                    </a:ext>
                  </a:extLst>
                </a:gridCol>
              </a:tblGrid>
              <a:tr h="720000">
                <a:tc>
                  <a:txBody>
                    <a:bodyPr/>
                    <a:lstStyle/>
                    <a:p>
                      <a:pPr algn="ctr"/>
                      <a:r>
                        <a:rPr kumimoji="1" lang="en-US" altLang="ja-JP" sz="3200" dirty="0"/>
                        <a:t>6</a:t>
                      </a:r>
                      <a:endParaRPr kumimoji="1" lang="ja-JP" altLang="en-US" sz="3200" dirty="0"/>
                    </a:p>
                  </a:txBody>
                  <a:tcPr anchor="ctr"/>
                </a:tc>
                <a:tc>
                  <a:txBody>
                    <a:bodyPr/>
                    <a:lstStyle/>
                    <a:p>
                      <a:pPr algn="ctr"/>
                      <a:r>
                        <a:rPr kumimoji="1" lang="en-US" altLang="ja-JP" sz="3200" dirty="0"/>
                        <a:t>16</a:t>
                      </a:r>
                      <a:endParaRPr kumimoji="1" lang="ja-JP" altLang="en-US" sz="3200" dirty="0"/>
                    </a:p>
                  </a:txBody>
                  <a:tcPr anchor="ctr"/>
                </a:tc>
                <a:tc>
                  <a:txBody>
                    <a:bodyPr/>
                    <a:lstStyle/>
                    <a:p>
                      <a:pPr algn="ctr"/>
                      <a:r>
                        <a:rPr kumimoji="1" lang="en-US" altLang="ja-JP" sz="3200" dirty="0"/>
                        <a:t>0</a:t>
                      </a:r>
                      <a:endParaRPr kumimoji="1" lang="ja-JP" altLang="en-US" sz="3200" dirty="0"/>
                    </a:p>
                  </a:txBody>
                  <a:tcPr anchor="ctr"/>
                </a:tc>
                <a:tc>
                  <a:txBody>
                    <a:bodyPr/>
                    <a:lstStyle/>
                    <a:p>
                      <a:pPr algn="ctr"/>
                      <a:r>
                        <a:rPr kumimoji="1" lang="en-US" altLang="ja-JP" sz="3200" dirty="0"/>
                        <a:t>0</a:t>
                      </a:r>
                      <a:endParaRPr kumimoji="1" lang="ja-JP" altLang="en-US" sz="3200" dirty="0"/>
                    </a:p>
                  </a:txBody>
                  <a:tcPr anchor="ctr"/>
                </a:tc>
                <a:tc>
                  <a:txBody>
                    <a:bodyPr/>
                    <a:lstStyle/>
                    <a:p>
                      <a:pPr algn="ctr"/>
                      <a:r>
                        <a:rPr kumimoji="1" lang="en-US" altLang="ja-JP" sz="3200" dirty="0"/>
                        <a:t>0</a:t>
                      </a:r>
                      <a:endParaRPr kumimoji="1" lang="ja-JP" altLang="en-US" sz="3200" dirty="0"/>
                    </a:p>
                  </a:txBody>
                  <a:tcPr anchor="ctr"/>
                </a:tc>
                <a:tc>
                  <a:txBody>
                    <a:bodyPr/>
                    <a:lstStyle/>
                    <a:p>
                      <a:pPr algn="ctr"/>
                      <a:r>
                        <a:rPr kumimoji="1" lang="en-US" altLang="ja-JP" sz="3200" dirty="0"/>
                        <a:t>0</a:t>
                      </a:r>
                      <a:endParaRPr kumimoji="1" lang="ja-JP" altLang="en-US" sz="3200" dirty="0"/>
                    </a:p>
                  </a:txBody>
                  <a:tcPr anchor="ctr"/>
                </a:tc>
                <a:tc>
                  <a:txBody>
                    <a:bodyPr/>
                    <a:lstStyle/>
                    <a:p>
                      <a:pPr algn="ctr"/>
                      <a:r>
                        <a:rPr kumimoji="1" lang="en-US" altLang="ja-JP" sz="3200" dirty="0"/>
                        <a:t>0</a:t>
                      </a:r>
                      <a:endParaRPr kumimoji="1" lang="ja-JP" altLang="en-US" sz="3200" dirty="0"/>
                    </a:p>
                  </a:txBody>
                  <a:tcPr anchor="ctr"/>
                </a:tc>
                <a:tc>
                  <a:txBody>
                    <a:bodyPr/>
                    <a:lstStyle/>
                    <a:p>
                      <a:pPr algn="ctr"/>
                      <a:r>
                        <a:rPr kumimoji="1" lang="en-US" altLang="ja-JP" sz="3200" dirty="0"/>
                        <a:t>0</a:t>
                      </a:r>
                      <a:endParaRPr kumimoji="1" lang="ja-JP" altLang="en-US" sz="3200" dirty="0"/>
                    </a:p>
                  </a:txBody>
                  <a:tcPr anchor="ctr"/>
                </a:tc>
                <a:extLst>
                  <a:ext uri="{0D108BD9-81ED-4DB2-BD59-A6C34878D82A}">
                    <a16:rowId xmlns:a16="http://schemas.microsoft.com/office/drawing/2014/main" val="1662589647"/>
                  </a:ext>
                </a:extLst>
              </a:tr>
            </a:tbl>
          </a:graphicData>
        </a:graphic>
      </p:graphicFrame>
      <p:sp>
        <p:nvSpPr>
          <p:cNvPr id="5" name="正方形/長方形 4">
            <a:extLst>
              <a:ext uri="{FF2B5EF4-FFF2-40B4-BE49-F238E27FC236}">
                <a16:creationId xmlns:a16="http://schemas.microsoft.com/office/drawing/2014/main" id="{A583097D-B040-480D-A105-C76708CA8660}"/>
              </a:ext>
            </a:extLst>
          </p:cNvPr>
          <p:cNvSpPr/>
          <p:nvPr/>
        </p:nvSpPr>
        <p:spPr>
          <a:xfrm>
            <a:off x="1432157" y="1905505"/>
            <a:ext cx="9327685" cy="1015663"/>
          </a:xfrm>
          <a:prstGeom prst="rect">
            <a:avLst/>
          </a:prstGeom>
        </p:spPr>
        <p:txBody>
          <a:bodyPr wrap="square">
            <a:spAutoFit/>
          </a:bodyPr>
          <a:lstStyle/>
          <a:p>
            <a:r>
              <a:rPr lang="en-US" altLang="ja-JP" sz="6000" dirty="0">
                <a:latin typeface="ＭＳ ゴシック" panose="020B0609070205080204" pitchFamily="49" charset="-128"/>
                <a:ea typeface="ＭＳ ゴシック" panose="020B0609070205080204" pitchFamily="49" charset="-128"/>
              </a:rPr>
              <a:t>++++++++[&gt;++++++++&lt;-]&gt;+.</a:t>
            </a:r>
            <a:endParaRPr lang="ja-JP" altLang="en-US" sz="6000" dirty="0">
              <a:latin typeface="ＭＳ ゴシック" panose="020B0609070205080204" pitchFamily="49" charset="-128"/>
              <a:ea typeface="ＭＳ ゴシック" panose="020B0609070205080204" pitchFamily="49" charset="-128"/>
            </a:endParaRPr>
          </a:p>
        </p:txBody>
      </p:sp>
      <p:sp>
        <p:nvSpPr>
          <p:cNvPr id="8" name="テキスト ボックス 7">
            <a:extLst>
              <a:ext uri="{FF2B5EF4-FFF2-40B4-BE49-F238E27FC236}">
                <a16:creationId xmlns:a16="http://schemas.microsoft.com/office/drawing/2014/main" id="{141BBEFA-9CBF-4F10-86AE-8BAD6EA815C8}"/>
              </a:ext>
            </a:extLst>
          </p:cNvPr>
          <p:cNvSpPr txBox="1"/>
          <p:nvPr/>
        </p:nvSpPr>
        <p:spPr>
          <a:xfrm>
            <a:off x="567814" y="4543727"/>
            <a:ext cx="1386348" cy="584775"/>
          </a:xfrm>
          <a:prstGeom prst="rect">
            <a:avLst/>
          </a:prstGeom>
          <a:noFill/>
        </p:spPr>
        <p:txBody>
          <a:bodyPr wrap="square" rtlCol="0">
            <a:spAutoFit/>
          </a:bodyPr>
          <a:lstStyle/>
          <a:p>
            <a:r>
              <a:rPr kumimoji="1" lang="en-US" altLang="ja-JP" sz="3200" dirty="0"/>
              <a:t>data:</a:t>
            </a:r>
            <a:endParaRPr kumimoji="1" lang="ja-JP" altLang="en-US" sz="3200" dirty="0"/>
          </a:p>
        </p:txBody>
      </p:sp>
      <p:grpSp>
        <p:nvGrpSpPr>
          <p:cNvPr id="14" name="グループ化 13">
            <a:extLst>
              <a:ext uri="{FF2B5EF4-FFF2-40B4-BE49-F238E27FC236}">
                <a16:creationId xmlns:a16="http://schemas.microsoft.com/office/drawing/2014/main" id="{50D94D07-032F-44CB-B5B7-872770D161F6}"/>
              </a:ext>
            </a:extLst>
          </p:cNvPr>
          <p:cNvGrpSpPr/>
          <p:nvPr/>
        </p:nvGrpSpPr>
        <p:grpSpPr>
          <a:xfrm>
            <a:off x="2485104" y="5314336"/>
            <a:ext cx="776747" cy="1251014"/>
            <a:chOff x="1337188" y="2757949"/>
            <a:chExt cx="776747" cy="1251014"/>
          </a:xfrm>
        </p:grpSpPr>
        <p:cxnSp>
          <p:nvCxnSpPr>
            <p:cNvPr id="15" name="直線矢印コネクタ 14">
              <a:extLst>
                <a:ext uri="{FF2B5EF4-FFF2-40B4-BE49-F238E27FC236}">
                  <a16:creationId xmlns:a16="http://schemas.microsoft.com/office/drawing/2014/main" id="{16BE6A15-A8C1-4C6A-8616-C5805C158507}"/>
                </a:ext>
              </a:extLst>
            </p:cNvPr>
            <p:cNvCxnSpPr>
              <a:cxnSpLocks/>
            </p:cNvCxnSpPr>
            <p:nvPr/>
          </p:nvCxnSpPr>
          <p:spPr>
            <a:xfrm flipV="1">
              <a:off x="1725562" y="2757949"/>
              <a:ext cx="0" cy="604683"/>
            </a:xfrm>
            <a:prstGeom prst="straightConnector1">
              <a:avLst/>
            </a:prstGeom>
            <a:ln w="76200">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16" name="テキスト ボックス 15">
              <a:extLst>
                <a:ext uri="{FF2B5EF4-FFF2-40B4-BE49-F238E27FC236}">
                  <a16:creationId xmlns:a16="http://schemas.microsoft.com/office/drawing/2014/main" id="{3D513220-0FAF-4526-934B-51C48DD8C9C4}"/>
                </a:ext>
              </a:extLst>
            </p:cNvPr>
            <p:cNvSpPr txBox="1"/>
            <p:nvPr/>
          </p:nvSpPr>
          <p:spPr>
            <a:xfrm>
              <a:off x="1337188" y="3362632"/>
              <a:ext cx="776747" cy="646331"/>
            </a:xfrm>
            <a:prstGeom prst="rect">
              <a:avLst/>
            </a:prstGeom>
            <a:noFill/>
          </p:spPr>
          <p:txBody>
            <a:bodyPr wrap="square" rtlCol="0">
              <a:spAutoFit/>
            </a:bodyPr>
            <a:lstStyle/>
            <a:p>
              <a:r>
                <a:rPr lang="en-US" altLang="ja-JP" sz="3600" b="1" dirty="0" err="1"/>
                <a:t>d</a:t>
              </a:r>
              <a:r>
                <a:rPr kumimoji="1" lang="en-US" altLang="ja-JP" sz="3600" b="1" dirty="0" err="1"/>
                <a:t>p</a:t>
              </a:r>
              <a:endParaRPr kumimoji="1" lang="ja-JP" altLang="en-US" sz="3600" b="1" dirty="0"/>
            </a:p>
          </p:txBody>
        </p:sp>
      </p:grpSp>
      <p:grpSp>
        <p:nvGrpSpPr>
          <p:cNvPr id="17" name="グループ化 16">
            <a:extLst>
              <a:ext uri="{FF2B5EF4-FFF2-40B4-BE49-F238E27FC236}">
                <a16:creationId xmlns:a16="http://schemas.microsoft.com/office/drawing/2014/main" id="{294FBC2A-B8D1-48E7-AB9A-7B33D09D476B}"/>
              </a:ext>
            </a:extLst>
          </p:cNvPr>
          <p:cNvGrpSpPr/>
          <p:nvPr/>
        </p:nvGrpSpPr>
        <p:grpSpPr>
          <a:xfrm>
            <a:off x="8998080" y="2921168"/>
            <a:ext cx="634178" cy="1251014"/>
            <a:chOff x="4513009" y="2757949"/>
            <a:chExt cx="634178" cy="1251014"/>
          </a:xfrm>
        </p:grpSpPr>
        <p:cxnSp>
          <p:nvCxnSpPr>
            <p:cNvPr id="18" name="直線矢印コネクタ 17">
              <a:extLst>
                <a:ext uri="{FF2B5EF4-FFF2-40B4-BE49-F238E27FC236}">
                  <a16:creationId xmlns:a16="http://schemas.microsoft.com/office/drawing/2014/main" id="{0091C68E-B311-4B91-9F32-504276D8E335}"/>
                </a:ext>
              </a:extLst>
            </p:cNvPr>
            <p:cNvCxnSpPr>
              <a:cxnSpLocks/>
            </p:cNvCxnSpPr>
            <p:nvPr/>
          </p:nvCxnSpPr>
          <p:spPr>
            <a:xfrm flipV="1">
              <a:off x="4830098" y="2757949"/>
              <a:ext cx="0" cy="604683"/>
            </a:xfrm>
            <a:prstGeom prst="straightConnector1">
              <a:avLst/>
            </a:prstGeom>
            <a:ln w="76200">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19" name="テキスト ボックス 18">
              <a:extLst>
                <a:ext uri="{FF2B5EF4-FFF2-40B4-BE49-F238E27FC236}">
                  <a16:creationId xmlns:a16="http://schemas.microsoft.com/office/drawing/2014/main" id="{B9227A2C-0625-47DD-ACDA-842597850421}"/>
                </a:ext>
              </a:extLst>
            </p:cNvPr>
            <p:cNvSpPr txBox="1"/>
            <p:nvPr/>
          </p:nvSpPr>
          <p:spPr>
            <a:xfrm>
              <a:off x="4513009" y="3362632"/>
              <a:ext cx="634178" cy="646331"/>
            </a:xfrm>
            <a:prstGeom prst="rect">
              <a:avLst/>
            </a:prstGeom>
            <a:noFill/>
          </p:spPr>
          <p:txBody>
            <a:bodyPr wrap="square" rtlCol="0">
              <a:spAutoFit/>
            </a:bodyPr>
            <a:lstStyle/>
            <a:p>
              <a:r>
                <a:rPr kumimoji="1" lang="en-US" altLang="ja-JP" sz="3600" b="1" dirty="0" err="1"/>
                <a:t>ip</a:t>
              </a:r>
              <a:endParaRPr kumimoji="1" lang="ja-JP" altLang="en-US" sz="3600" b="1" dirty="0"/>
            </a:p>
          </p:txBody>
        </p:sp>
      </p:grpSp>
    </p:spTree>
    <p:extLst>
      <p:ext uri="{BB962C8B-B14F-4D97-AF65-F5344CB8AC3E}">
        <p14:creationId xmlns:p14="http://schemas.microsoft.com/office/powerpoint/2010/main" val="21808947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79A7BF-2CF3-4C13-AFEE-042C16DC7BDB}"/>
              </a:ext>
            </a:extLst>
          </p:cNvPr>
          <p:cNvSpPr>
            <a:spLocks noGrp="1"/>
          </p:cNvSpPr>
          <p:nvPr>
            <p:ph type="title"/>
          </p:nvPr>
        </p:nvSpPr>
        <p:spPr/>
        <p:txBody>
          <a:bodyPr/>
          <a:lstStyle/>
          <a:p>
            <a:r>
              <a:rPr kumimoji="1" lang="en-US" altLang="ja-JP" dirty="0"/>
              <a:t>Brainfuck</a:t>
            </a:r>
            <a:r>
              <a:rPr kumimoji="1" lang="ja-JP" altLang="en-US" dirty="0"/>
              <a:t>プログラムの例</a:t>
            </a:r>
          </a:p>
        </p:txBody>
      </p:sp>
      <p:graphicFrame>
        <p:nvGraphicFramePr>
          <p:cNvPr id="4" name="コンテンツ プレースホルダー 3">
            <a:extLst>
              <a:ext uri="{FF2B5EF4-FFF2-40B4-BE49-F238E27FC236}">
                <a16:creationId xmlns:a16="http://schemas.microsoft.com/office/drawing/2014/main" id="{E6B32351-93EC-47D1-BC76-08528DBEBB4F}"/>
              </a:ext>
            </a:extLst>
          </p:cNvPr>
          <p:cNvGraphicFramePr>
            <a:graphicFrameLocks noGrp="1"/>
          </p:cNvGraphicFramePr>
          <p:nvPr>
            <p:ph idx="1"/>
          </p:nvPr>
        </p:nvGraphicFramePr>
        <p:xfrm>
          <a:off x="2347362" y="4476115"/>
          <a:ext cx="8412480" cy="720000"/>
        </p:xfrm>
        <a:graphic>
          <a:graphicData uri="http://schemas.openxmlformats.org/drawingml/2006/table">
            <a:tbl>
              <a:tblPr firstRow="1" bandRow="1">
                <a:tableStyleId>{5940675A-B579-460E-94D1-54222C63F5DA}</a:tableStyleId>
              </a:tblPr>
              <a:tblGrid>
                <a:gridCol w="1051560">
                  <a:extLst>
                    <a:ext uri="{9D8B030D-6E8A-4147-A177-3AD203B41FA5}">
                      <a16:colId xmlns:a16="http://schemas.microsoft.com/office/drawing/2014/main" val="4052221768"/>
                    </a:ext>
                  </a:extLst>
                </a:gridCol>
                <a:gridCol w="1051560">
                  <a:extLst>
                    <a:ext uri="{9D8B030D-6E8A-4147-A177-3AD203B41FA5}">
                      <a16:colId xmlns:a16="http://schemas.microsoft.com/office/drawing/2014/main" val="552754492"/>
                    </a:ext>
                  </a:extLst>
                </a:gridCol>
                <a:gridCol w="1051560">
                  <a:extLst>
                    <a:ext uri="{9D8B030D-6E8A-4147-A177-3AD203B41FA5}">
                      <a16:colId xmlns:a16="http://schemas.microsoft.com/office/drawing/2014/main" val="2328055831"/>
                    </a:ext>
                  </a:extLst>
                </a:gridCol>
                <a:gridCol w="1051560">
                  <a:extLst>
                    <a:ext uri="{9D8B030D-6E8A-4147-A177-3AD203B41FA5}">
                      <a16:colId xmlns:a16="http://schemas.microsoft.com/office/drawing/2014/main" val="1660567489"/>
                    </a:ext>
                  </a:extLst>
                </a:gridCol>
                <a:gridCol w="1051560">
                  <a:extLst>
                    <a:ext uri="{9D8B030D-6E8A-4147-A177-3AD203B41FA5}">
                      <a16:colId xmlns:a16="http://schemas.microsoft.com/office/drawing/2014/main" val="3781310106"/>
                    </a:ext>
                  </a:extLst>
                </a:gridCol>
                <a:gridCol w="1051560">
                  <a:extLst>
                    <a:ext uri="{9D8B030D-6E8A-4147-A177-3AD203B41FA5}">
                      <a16:colId xmlns:a16="http://schemas.microsoft.com/office/drawing/2014/main" val="2508110048"/>
                    </a:ext>
                  </a:extLst>
                </a:gridCol>
                <a:gridCol w="1051560">
                  <a:extLst>
                    <a:ext uri="{9D8B030D-6E8A-4147-A177-3AD203B41FA5}">
                      <a16:colId xmlns:a16="http://schemas.microsoft.com/office/drawing/2014/main" val="3646143742"/>
                    </a:ext>
                  </a:extLst>
                </a:gridCol>
                <a:gridCol w="1051560">
                  <a:extLst>
                    <a:ext uri="{9D8B030D-6E8A-4147-A177-3AD203B41FA5}">
                      <a16:colId xmlns:a16="http://schemas.microsoft.com/office/drawing/2014/main" val="3738886340"/>
                    </a:ext>
                  </a:extLst>
                </a:gridCol>
              </a:tblGrid>
              <a:tr h="720000">
                <a:tc>
                  <a:txBody>
                    <a:bodyPr/>
                    <a:lstStyle/>
                    <a:p>
                      <a:pPr algn="ctr"/>
                      <a:r>
                        <a:rPr kumimoji="1" lang="en-US" altLang="ja-JP" sz="3200" dirty="0"/>
                        <a:t>6</a:t>
                      </a:r>
                      <a:endParaRPr kumimoji="1" lang="ja-JP" altLang="en-US" sz="3200" dirty="0"/>
                    </a:p>
                  </a:txBody>
                  <a:tcPr anchor="ctr"/>
                </a:tc>
                <a:tc>
                  <a:txBody>
                    <a:bodyPr/>
                    <a:lstStyle/>
                    <a:p>
                      <a:pPr algn="ctr"/>
                      <a:r>
                        <a:rPr kumimoji="1" lang="en-US" altLang="ja-JP" sz="3200" dirty="0"/>
                        <a:t>16</a:t>
                      </a:r>
                      <a:endParaRPr kumimoji="1" lang="ja-JP" altLang="en-US" sz="3200" dirty="0"/>
                    </a:p>
                  </a:txBody>
                  <a:tcPr anchor="ctr"/>
                </a:tc>
                <a:tc>
                  <a:txBody>
                    <a:bodyPr/>
                    <a:lstStyle/>
                    <a:p>
                      <a:pPr algn="ctr"/>
                      <a:r>
                        <a:rPr kumimoji="1" lang="en-US" altLang="ja-JP" sz="3200" dirty="0"/>
                        <a:t>0</a:t>
                      </a:r>
                      <a:endParaRPr kumimoji="1" lang="ja-JP" altLang="en-US" sz="3200" dirty="0"/>
                    </a:p>
                  </a:txBody>
                  <a:tcPr anchor="ctr"/>
                </a:tc>
                <a:tc>
                  <a:txBody>
                    <a:bodyPr/>
                    <a:lstStyle/>
                    <a:p>
                      <a:pPr algn="ctr"/>
                      <a:r>
                        <a:rPr kumimoji="1" lang="en-US" altLang="ja-JP" sz="3200" dirty="0"/>
                        <a:t>0</a:t>
                      </a:r>
                      <a:endParaRPr kumimoji="1" lang="ja-JP" altLang="en-US" sz="3200" dirty="0"/>
                    </a:p>
                  </a:txBody>
                  <a:tcPr anchor="ctr"/>
                </a:tc>
                <a:tc>
                  <a:txBody>
                    <a:bodyPr/>
                    <a:lstStyle/>
                    <a:p>
                      <a:pPr algn="ctr"/>
                      <a:r>
                        <a:rPr kumimoji="1" lang="en-US" altLang="ja-JP" sz="3200" dirty="0"/>
                        <a:t>0</a:t>
                      </a:r>
                      <a:endParaRPr kumimoji="1" lang="ja-JP" altLang="en-US" sz="3200" dirty="0"/>
                    </a:p>
                  </a:txBody>
                  <a:tcPr anchor="ctr"/>
                </a:tc>
                <a:tc>
                  <a:txBody>
                    <a:bodyPr/>
                    <a:lstStyle/>
                    <a:p>
                      <a:pPr algn="ctr"/>
                      <a:r>
                        <a:rPr kumimoji="1" lang="en-US" altLang="ja-JP" sz="3200" dirty="0"/>
                        <a:t>0</a:t>
                      </a:r>
                      <a:endParaRPr kumimoji="1" lang="ja-JP" altLang="en-US" sz="3200" dirty="0"/>
                    </a:p>
                  </a:txBody>
                  <a:tcPr anchor="ctr"/>
                </a:tc>
                <a:tc>
                  <a:txBody>
                    <a:bodyPr/>
                    <a:lstStyle/>
                    <a:p>
                      <a:pPr algn="ctr"/>
                      <a:r>
                        <a:rPr kumimoji="1" lang="en-US" altLang="ja-JP" sz="3200" dirty="0"/>
                        <a:t>0</a:t>
                      </a:r>
                      <a:endParaRPr kumimoji="1" lang="ja-JP" altLang="en-US" sz="3200" dirty="0"/>
                    </a:p>
                  </a:txBody>
                  <a:tcPr anchor="ctr"/>
                </a:tc>
                <a:tc>
                  <a:txBody>
                    <a:bodyPr/>
                    <a:lstStyle/>
                    <a:p>
                      <a:pPr algn="ctr"/>
                      <a:r>
                        <a:rPr kumimoji="1" lang="en-US" altLang="ja-JP" sz="3200" dirty="0"/>
                        <a:t>0</a:t>
                      </a:r>
                      <a:endParaRPr kumimoji="1" lang="ja-JP" altLang="en-US" sz="3200" dirty="0"/>
                    </a:p>
                  </a:txBody>
                  <a:tcPr anchor="ctr"/>
                </a:tc>
                <a:extLst>
                  <a:ext uri="{0D108BD9-81ED-4DB2-BD59-A6C34878D82A}">
                    <a16:rowId xmlns:a16="http://schemas.microsoft.com/office/drawing/2014/main" val="1662589647"/>
                  </a:ext>
                </a:extLst>
              </a:tr>
            </a:tbl>
          </a:graphicData>
        </a:graphic>
      </p:graphicFrame>
      <p:sp>
        <p:nvSpPr>
          <p:cNvPr id="5" name="正方形/長方形 4">
            <a:extLst>
              <a:ext uri="{FF2B5EF4-FFF2-40B4-BE49-F238E27FC236}">
                <a16:creationId xmlns:a16="http://schemas.microsoft.com/office/drawing/2014/main" id="{A583097D-B040-480D-A105-C76708CA8660}"/>
              </a:ext>
            </a:extLst>
          </p:cNvPr>
          <p:cNvSpPr/>
          <p:nvPr/>
        </p:nvSpPr>
        <p:spPr>
          <a:xfrm>
            <a:off x="1432157" y="1905505"/>
            <a:ext cx="9327685" cy="1015663"/>
          </a:xfrm>
          <a:prstGeom prst="rect">
            <a:avLst/>
          </a:prstGeom>
        </p:spPr>
        <p:txBody>
          <a:bodyPr wrap="square">
            <a:spAutoFit/>
          </a:bodyPr>
          <a:lstStyle/>
          <a:p>
            <a:r>
              <a:rPr lang="en-US" altLang="ja-JP" sz="6000" dirty="0">
                <a:latin typeface="ＭＳ ゴシック" panose="020B0609070205080204" pitchFamily="49" charset="-128"/>
                <a:ea typeface="ＭＳ ゴシック" panose="020B0609070205080204" pitchFamily="49" charset="-128"/>
              </a:rPr>
              <a:t>++++++++[&gt;++++++++&lt;-]&gt;+.</a:t>
            </a:r>
            <a:endParaRPr lang="ja-JP" altLang="en-US" sz="6000" dirty="0">
              <a:latin typeface="ＭＳ ゴシック" panose="020B0609070205080204" pitchFamily="49" charset="-128"/>
              <a:ea typeface="ＭＳ ゴシック" panose="020B0609070205080204" pitchFamily="49" charset="-128"/>
            </a:endParaRPr>
          </a:p>
        </p:txBody>
      </p:sp>
      <p:sp>
        <p:nvSpPr>
          <p:cNvPr id="8" name="テキスト ボックス 7">
            <a:extLst>
              <a:ext uri="{FF2B5EF4-FFF2-40B4-BE49-F238E27FC236}">
                <a16:creationId xmlns:a16="http://schemas.microsoft.com/office/drawing/2014/main" id="{141BBEFA-9CBF-4F10-86AE-8BAD6EA815C8}"/>
              </a:ext>
            </a:extLst>
          </p:cNvPr>
          <p:cNvSpPr txBox="1"/>
          <p:nvPr/>
        </p:nvSpPr>
        <p:spPr>
          <a:xfrm>
            <a:off x="567814" y="4543727"/>
            <a:ext cx="1386348" cy="584775"/>
          </a:xfrm>
          <a:prstGeom prst="rect">
            <a:avLst/>
          </a:prstGeom>
          <a:noFill/>
        </p:spPr>
        <p:txBody>
          <a:bodyPr wrap="square" rtlCol="0">
            <a:spAutoFit/>
          </a:bodyPr>
          <a:lstStyle/>
          <a:p>
            <a:r>
              <a:rPr kumimoji="1" lang="en-US" altLang="ja-JP" sz="3200" dirty="0"/>
              <a:t>data:</a:t>
            </a:r>
            <a:endParaRPr kumimoji="1" lang="ja-JP" altLang="en-US" sz="3200" dirty="0"/>
          </a:p>
        </p:txBody>
      </p:sp>
      <p:grpSp>
        <p:nvGrpSpPr>
          <p:cNvPr id="14" name="グループ化 13">
            <a:extLst>
              <a:ext uri="{FF2B5EF4-FFF2-40B4-BE49-F238E27FC236}">
                <a16:creationId xmlns:a16="http://schemas.microsoft.com/office/drawing/2014/main" id="{50D94D07-032F-44CB-B5B7-872770D161F6}"/>
              </a:ext>
            </a:extLst>
          </p:cNvPr>
          <p:cNvGrpSpPr/>
          <p:nvPr/>
        </p:nvGrpSpPr>
        <p:grpSpPr>
          <a:xfrm>
            <a:off x="3532240" y="5314336"/>
            <a:ext cx="776747" cy="1251014"/>
            <a:chOff x="1337188" y="2757949"/>
            <a:chExt cx="776747" cy="1251014"/>
          </a:xfrm>
        </p:grpSpPr>
        <p:cxnSp>
          <p:nvCxnSpPr>
            <p:cNvPr id="15" name="直線矢印コネクタ 14">
              <a:extLst>
                <a:ext uri="{FF2B5EF4-FFF2-40B4-BE49-F238E27FC236}">
                  <a16:creationId xmlns:a16="http://schemas.microsoft.com/office/drawing/2014/main" id="{16BE6A15-A8C1-4C6A-8616-C5805C158507}"/>
                </a:ext>
              </a:extLst>
            </p:cNvPr>
            <p:cNvCxnSpPr>
              <a:cxnSpLocks/>
            </p:cNvCxnSpPr>
            <p:nvPr/>
          </p:nvCxnSpPr>
          <p:spPr>
            <a:xfrm flipV="1">
              <a:off x="1725562" y="2757949"/>
              <a:ext cx="0" cy="604683"/>
            </a:xfrm>
            <a:prstGeom prst="straightConnector1">
              <a:avLst/>
            </a:prstGeom>
            <a:ln w="76200">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16" name="テキスト ボックス 15">
              <a:extLst>
                <a:ext uri="{FF2B5EF4-FFF2-40B4-BE49-F238E27FC236}">
                  <a16:creationId xmlns:a16="http://schemas.microsoft.com/office/drawing/2014/main" id="{3D513220-0FAF-4526-934B-51C48DD8C9C4}"/>
                </a:ext>
              </a:extLst>
            </p:cNvPr>
            <p:cNvSpPr txBox="1"/>
            <p:nvPr/>
          </p:nvSpPr>
          <p:spPr>
            <a:xfrm>
              <a:off x="1337188" y="3362632"/>
              <a:ext cx="776747" cy="646331"/>
            </a:xfrm>
            <a:prstGeom prst="rect">
              <a:avLst/>
            </a:prstGeom>
            <a:noFill/>
          </p:spPr>
          <p:txBody>
            <a:bodyPr wrap="square" rtlCol="0">
              <a:spAutoFit/>
            </a:bodyPr>
            <a:lstStyle/>
            <a:p>
              <a:r>
                <a:rPr lang="en-US" altLang="ja-JP" sz="3600" b="1" dirty="0" err="1"/>
                <a:t>d</a:t>
              </a:r>
              <a:r>
                <a:rPr kumimoji="1" lang="en-US" altLang="ja-JP" sz="3600" b="1" dirty="0" err="1"/>
                <a:t>p</a:t>
              </a:r>
              <a:endParaRPr kumimoji="1" lang="ja-JP" altLang="en-US" sz="3600" b="1" dirty="0"/>
            </a:p>
          </p:txBody>
        </p:sp>
      </p:grpSp>
      <p:grpSp>
        <p:nvGrpSpPr>
          <p:cNvPr id="17" name="グループ化 16">
            <a:extLst>
              <a:ext uri="{FF2B5EF4-FFF2-40B4-BE49-F238E27FC236}">
                <a16:creationId xmlns:a16="http://schemas.microsoft.com/office/drawing/2014/main" id="{294FBC2A-B8D1-48E7-AB9A-7B33D09D476B}"/>
              </a:ext>
            </a:extLst>
          </p:cNvPr>
          <p:cNvGrpSpPr/>
          <p:nvPr/>
        </p:nvGrpSpPr>
        <p:grpSpPr>
          <a:xfrm>
            <a:off x="4816913" y="2921168"/>
            <a:ext cx="634178" cy="1251014"/>
            <a:chOff x="4513009" y="2757949"/>
            <a:chExt cx="634178" cy="1251014"/>
          </a:xfrm>
        </p:grpSpPr>
        <p:cxnSp>
          <p:nvCxnSpPr>
            <p:cNvPr id="18" name="直線矢印コネクタ 17">
              <a:extLst>
                <a:ext uri="{FF2B5EF4-FFF2-40B4-BE49-F238E27FC236}">
                  <a16:creationId xmlns:a16="http://schemas.microsoft.com/office/drawing/2014/main" id="{0091C68E-B311-4B91-9F32-504276D8E335}"/>
                </a:ext>
              </a:extLst>
            </p:cNvPr>
            <p:cNvCxnSpPr>
              <a:cxnSpLocks/>
            </p:cNvCxnSpPr>
            <p:nvPr/>
          </p:nvCxnSpPr>
          <p:spPr>
            <a:xfrm flipV="1">
              <a:off x="4830098" y="2757949"/>
              <a:ext cx="0" cy="604683"/>
            </a:xfrm>
            <a:prstGeom prst="straightConnector1">
              <a:avLst/>
            </a:prstGeom>
            <a:ln w="76200">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19" name="テキスト ボックス 18">
              <a:extLst>
                <a:ext uri="{FF2B5EF4-FFF2-40B4-BE49-F238E27FC236}">
                  <a16:creationId xmlns:a16="http://schemas.microsoft.com/office/drawing/2014/main" id="{B9227A2C-0625-47DD-ACDA-842597850421}"/>
                </a:ext>
              </a:extLst>
            </p:cNvPr>
            <p:cNvSpPr txBox="1"/>
            <p:nvPr/>
          </p:nvSpPr>
          <p:spPr>
            <a:xfrm>
              <a:off x="4513009" y="3362632"/>
              <a:ext cx="634178" cy="646331"/>
            </a:xfrm>
            <a:prstGeom prst="rect">
              <a:avLst/>
            </a:prstGeom>
            <a:noFill/>
          </p:spPr>
          <p:txBody>
            <a:bodyPr wrap="square" rtlCol="0">
              <a:spAutoFit/>
            </a:bodyPr>
            <a:lstStyle/>
            <a:p>
              <a:r>
                <a:rPr kumimoji="1" lang="en-US" altLang="ja-JP" sz="3600" b="1" dirty="0" err="1"/>
                <a:t>ip</a:t>
              </a:r>
              <a:endParaRPr kumimoji="1" lang="ja-JP" altLang="en-US" sz="3600" b="1" dirty="0"/>
            </a:p>
          </p:txBody>
        </p:sp>
      </p:grpSp>
      <p:cxnSp>
        <p:nvCxnSpPr>
          <p:cNvPr id="12" name="直線矢印コネクタ 11">
            <a:extLst>
              <a:ext uri="{FF2B5EF4-FFF2-40B4-BE49-F238E27FC236}">
                <a16:creationId xmlns:a16="http://schemas.microsoft.com/office/drawing/2014/main" id="{4D2F966D-FC90-48CB-873F-5D3142D41F63}"/>
              </a:ext>
            </a:extLst>
          </p:cNvPr>
          <p:cNvCxnSpPr>
            <a:cxnSpLocks/>
          </p:cNvCxnSpPr>
          <p:nvPr/>
        </p:nvCxnSpPr>
        <p:spPr>
          <a:xfrm flipH="1">
            <a:off x="5390535" y="3045542"/>
            <a:ext cx="3886201" cy="0"/>
          </a:xfrm>
          <a:prstGeom prst="straightConnector1">
            <a:avLst/>
          </a:prstGeom>
          <a:ln w="57150">
            <a:solidFill>
              <a:schemeClr val="accent6"/>
            </a:solidFill>
            <a:prstDash val="dash"/>
            <a:headEnd type="diamond" w="med" len="med"/>
            <a:tailEnd type="triangle" w="med" len="med"/>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7310544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79A7BF-2CF3-4C13-AFEE-042C16DC7BDB}"/>
              </a:ext>
            </a:extLst>
          </p:cNvPr>
          <p:cNvSpPr>
            <a:spLocks noGrp="1"/>
          </p:cNvSpPr>
          <p:nvPr>
            <p:ph type="title"/>
          </p:nvPr>
        </p:nvSpPr>
        <p:spPr/>
        <p:txBody>
          <a:bodyPr/>
          <a:lstStyle/>
          <a:p>
            <a:r>
              <a:rPr kumimoji="1" lang="en-US" altLang="ja-JP" dirty="0"/>
              <a:t>Brainfuck</a:t>
            </a:r>
            <a:r>
              <a:rPr kumimoji="1" lang="ja-JP" altLang="en-US" dirty="0"/>
              <a:t>プログラムの例</a:t>
            </a:r>
          </a:p>
        </p:txBody>
      </p:sp>
      <p:graphicFrame>
        <p:nvGraphicFramePr>
          <p:cNvPr id="4" name="コンテンツ プレースホルダー 3">
            <a:extLst>
              <a:ext uri="{FF2B5EF4-FFF2-40B4-BE49-F238E27FC236}">
                <a16:creationId xmlns:a16="http://schemas.microsoft.com/office/drawing/2014/main" id="{E6B32351-93EC-47D1-BC76-08528DBEBB4F}"/>
              </a:ext>
            </a:extLst>
          </p:cNvPr>
          <p:cNvGraphicFramePr>
            <a:graphicFrameLocks noGrp="1"/>
          </p:cNvGraphicFramePr>
          <p:nvPr>
            <p:ph idx="1"/>
            <p:extLst>
              <p:ext uri="{D42A27DB-BD31-4B8C-83A1-F6EECF244321}">
                <p14:modId xmlns:p14="http://schemas.microsoft.com/office/powerpoint/2010/main" val="3706514823"/>
              </p:ext>
            </p:extLst>
          </p:nvPr>
        </p:nvGraphicFramePr>
        <p:xfrm>
          <a:off x="2347362" y="4476115"/>
          <a:ext cx="8412480" cy="720000"/>
        </p:xfrm>
        <a:graphic>
          <a:graphicData uri="http://schemas.openxmlformats.org/drawingml/2006/table">
            <a:tbl>
              <a:tblPr firstRow="1" bandRow="1">
                <a:tableStyleId>{5940675A-B579-460E-94D1-54222C63F5DA}</a:tableStyleId>
              </a:tblPr>
              <a:tblGrid>
                <a:gridCol w="1051560">
                  <a:extLst>
                    <a:ext uri="{9D8B030D-6E8A-4147-A177-3AD203B41FA5}">
                      <a16:colId xmlns:a16="http://schemas.microsoft.com/office/drawing/2014/main" val="4052221768"/>
                    </a:ext>
                  </a:extLst>
                </a:gridCol>
                <a:gridCol w="1051560">
                  <a:extLst>
                    <a:ext uri="{9D8B030D-6E8A-4147-A177-3AD203B41FA5}">
                      <a16:colId xmlns:a16="http://schemas.microsoft.com/office/drawing/2014/main" val="552754492"/>
                    </a:ext>
                  </a:extLst>
                </a:gridCol>
                <a:gridCol w="1051560">
                  <a:extLst>
                    <a:ext uri="{9D8B030D-6E8A-4147-A177-3AD203B41FA5}">
                      <a16:colId xmlns:a16="http://schemas.microsoft.com/office/drawing/2014/main" val="2328055831"/>
                    </a:ext>
                  </a:extLst>
                </a:gridCol>
                <a:gridCol w="1051560">
                  <a:extLst>
                    <a:ext uri="{9D8B030D-6E8A-4147-A177-3AD203B41FA5}">
                      <a16:colId xmlns:a16="http://schemas.microsoft.com/office/drawing/2014/main" val="1660567489"/>
                    </a:ext>
                  </a:extLst>
                </a:gridCol>
                <a:gridCol w="1051560">
                  <a:extLst>
                    <a:ext uri="{9D8B030D-6E8A-4147-A177-3AD203B41FA5}">
                      <a16:colId xmlns:a16="http://schemas.microsoft.com/office/drawing/2014/main" val="3781310106"/>
                    </a:ext>
                  </a:extLst>
                </a:gridCol>
                <a:gridCol w="1051560">
                  <a:extLst>
                    <a:ext uri="{9D8B030D-6E8A-4147-A177-3AD203B41FA5}">
                      <a16:colId xmlns:a16="http://schemas.microsoft.com/office/drawing/2014/main" val="2508110048"/>
                    </a:ext>
                  </a:extLst>
                </a:gridCol>
                <a:gridCol w="1051560">
                  <a:extLst>
                    <a:ext uri="{9D8B030D-6E8A-4147-A177-3AD203B41FA5}">
                      <a16:colId xmlns:a16="http://schemas.microsoft.com/office/drawing/2014/main" val="3646143742"/>
                    </a:ext>
                  </a:extLst>
                </a:gridCol>
                <a:gridCol w="1051560">
                  <a:extLst>
                    <a:ext uri="{9D8B030D-6E8A-4147-A177-3AD203B41FA5}">
                      <a16:colId xmlns:a16="http://schemas.microsoft.com/office/drawing/2014/main" val="3738886340"/>
                    </a:ext>
                  </a:extLst>
                </a:gridCol>
              </a:tblGrid>
              <a:tr h="720000">
                <a:tc>
                  <a:txBody>
                    <a:bodyPr/>
                    <a:lstStyle/>
                    <a:p>
                      <a:pPr algn="ctr"/>
                      <a:r>
                        <a:rPr kumimoji="1" lang="en-US" altLang="ja-JP" sz="3200" dirty="0"/>
                        <a:t>6</a:t>
                      </a:r>
                      <a:endParaRPr kumimoji="1" lang="ja-JP" altLang="en-US" sz="3200" dirty="0"/>
                    </a:p>
                  </a:txBody>
                  <a:tcPr anchor="ctr"/>
                </a:tc>
                <a:tc>
                  <a:txBody>
                    <a:bodyPr/>
                    <a:lstStyle/>
                    <a:p>
                      <a:pPr algn="ctr"/>
                      <a:r>
                        <a:rPr kumimoji="1" lang="en-US" altLang="ja-JP" sz="3200" dirty="0"/>
                        <a:t>24</a:t>
                      </a:r>
                      <a:endParaRPr kumimoji="1" lang="ja-JP" altLang="en-US" sz="3200" dirty="0"/>
                    </a:p>
                  </a:txBody>
                  <a:tcPr anchor="ctr"/>
                </a:tc>
                <a:tc>
                  <a:txBody>
                    <a:bodyPr/>
                    <a:lstStyle/>
                    <a:p>
                      <a:pPr algn="ctr"/>
                      <a:r>
                        <a:rPr kumimoji="1" lang="en-US" altLang="ja-JP" sz="3200" dirty="0"/>
                        <a:t>0</a:t>
                      </a:r>
                      <a:endParaRPr kumimoji="1" lang="ja-JP" altLang="en-US" sz="3200" dirty="0"/>
                    </a:p>
                  </a:txBody>
                  <a:tcPr anchor="ctr"/>
                </a:tc>
                <a:tc>
                  <a:txBody>
                    <a:bodyPr/>
                    <a:lstStyle/>
                    <a:p>
                      <a:pPr algn="ctr"/>
                      <a:r>
                        <a:rPr kumimoji="1" lang="en-US" altLang="ja-JP" sz="3200" dirty="0"/>
                        <a:t>0</a:t>
                      </a:r>
                      <a:endParaRPr kumimoji="1" lang="ja-JP" altLang="en-US" sz="3200" dirty="0"/>
                    </a:p>
                  </a:txBody>
                  <a:tcPr anchor="ctr"/>
                </a:tc>
                <a:tc>
                  <a:txBody>
                    <a:bodyPr/>
                    <a:lstStyle/>
                    <a:p>
                      <a:pPr algn="ctr"/>
                      <a:r>
                        <a:rPr kumimoji="1" lang="en-US" altLang="ja-JP" sz="3200" dirty="0"/>
                        <a:t>0</a:t>
                      </a:r>
                      <a:endParaRPr kumimoji="1" lang="ja-JP" altLang="en-US" sz="3200" dirty="0"/>
                    </a:p>
                  </a:txBody>
                  <a:tcPr anchor="ctr"/>
                </a:tc>
                <a:tc>
                  <a:txBody>
                    <a:bodyPr/>
                    <a:lstStyle/>
                    <a:p>
                      <a:pPr algn="ctr"/>
                      <a:r>
                        <a:rPr kumimoji="1" lang="en-US" altLang="ja-JP" sz="3200" dirty="0"/>
                        <a:t>0</a:t>
                      </a:r>
                      <a:endParaRPr kumimoji="1" lang="ja-JP" altLang="en-US" sz="3200" dirty="0"/>
                    </a:p>
                  </a:txBody>
                  <a:tcPr anchor="ctr"/>
                </a:tc>
                <a:tc>
                  <a:txBody>
                    <a:bodyPr/>
                    <a:lstStyle/>
                    <a:p>
                      <a:pPr algn="ctr"/>
                      <a:r>
                        <a:rPr kumimoji="1" lang="en-US" altLang="ja-JP" sz="3200" dirty="0"/>
                        <a:t>0</a:t>
                      </a:r>
                      <a:endParaRPr kumimoji="1" lang="ja-JP" altLang="en-US" sz="3200" dirty="0"/>
                    </a:p>
                  </a:txBody>
                  <a:tcPr anchor="ctr"/>
                </a:tc>
                <a:tc>
                  <a:txBody>
                    <a:bodyPr/>
                    <a:lstStyle/>
                    <a:p>
                      <a:pPr algn="ctr"/>
                      <a:r>
                        <a:rPr kumimoji="1" lang="en-US" altLang="ja-JP" sz="3200" dirty="0"/>
                        <a:t>0</a:t>
                      </a:r>
                      <a:endParaRPr kumimoji="1" lang="ja-JP" altLang="en-US" sz="3200" dirty="0"/>
                    </a:p>
                  </a:txBody>
                  <a:tcPr anchor="ctr"/>
                </a:tc>
                <a:extLst>
                  <a:ext uri="{0D108BD9-81ED-4DB2-BD59-A6C34878D82A}">
                    <a16:rowId xmlns:a16="http://schemas.microsoft.com/office/drawing/2014/main" val="1662589647"/>
                  </a:ext>
                </a:extLst>
              </a:tr>
            </a:tbl>
          </a:graphicData>
        </a:graphic>
      </p:graphicFrame>
      <p:sp>
        <p:nvSpPr>
          <p:cNvPr id="5" name="正方形/長方形 4">
            <a:extLst>
              <a:ext uri="{FF2B5EF4-FFF2-40B4-BE49-F238E27FC236}">
                <a16:creationId xmlns:a16="http://schemas.microsoft.com/office/drawing/2014/main" id="{A583097D-B040-480D-A105-C76708CA8660}"/>
              </a:ext>
            </a:extLst>
          </p:cNvPr>
          <p:cNvSpPr/>
          <p:nvPr/>
        </p:nvSpPr>
        <p:spPr>
          <a:xfrm>
            <a:off x="1432157" y="1905505"/>
            <a:ext cx="9327685" cy="1015663"/>
          </a:xfrm>
          <a:prstGeom prst="rect">
            <a:avLst/>
          </a:prstGeom>
        </p:spPr>
        <p:txBody>
          <a:bodyPr wrap="square">
            <a:spAutoFit/>
          </a:bodyPr>
          <a:lstStyle/>
          <a:p>
            <a:r>
              <a:rPr lang="en-US" altLang="ja-JP" sz="6000" dirty="0">
                <a:latin typeface="ＭＳ ゴシック" panose="020B0609070205080204" pitchFamily="49" charset="-128"/>
                <a:ea typeface="ＭＳ ゴシック" panose="020B0609070205080204" pitchFamily="49" charset="-128"/>
              </a:rPr>
              <a:t>++++++++[&gt;++++++++&lt;-]&gt;+.</a:t>
            </a:r>
            <a:endParaRPr lang="ja-JP" altLang="en-US" sz="6000" dirty="0">
              <a:latin typeface="ＭＳ ゴシック" panose="020B0609070205080204" pitchFamily="49" charset="-128"/>
              <a:ea typeface="ＭＳ ゴシック" panose="020B0609070205080204" pitchFamily="49" charset="-128"/>
            </a:endParaRPr>
          </a:p>
        </p:txBody>
      </p:sp>
      <p:sp>
        <p:nvSpPr>
          <p:cNvPr id="8" name="テキスト ボックス 7">
            <a:extLst>
              <a:ext uri="{FF2B5EF4-FFF2-40B4-BE49-F238E27FC236}">
                <a16:creationId xmlns:a16="http://schemas.microsoft.com/office/drawing/2014/main" id="{141BBEFA-9CBF-4F10-86AE-8BAD6EA815C8}"/>
              </a:ext>
            </a:extLst>
          </p:cNvPr>
          <p:cNvSpPr txBox="1"/>
          <p:nvPr/>
        </p:nvSpPr>
        <p:spPr>
          <a:xfrm>
            <a:off x="567814" y="4543727"/>
            <a:ext cx="1386348" cy="584775"/>
          </a:xfrm>
          <a:prstGeom prst="rect">
            <a:avLst/>
          </a:prstGeom>
          <a:noFill/>
        </p:spPr>
        <p:txBody>
          <a:bodyPr wrap="square" rtlCol="0">
            <a:spAutoFit/>
          </a:bodyPr>
          <a:lstStyle/>
          <a:p>
            <a:r>
              <a:rPr kumimoji="1" lang="en-US" altLang="ja-JP" sz="3200" dirty="0"/>
              <a:t>data:</a:t>
            </a:r>
            <a:endParaRPr kumimoji="1" lang="ja-JP" altLang="en-US" sz="3200" dirty="0"/>
          </a:p>
        </p:txBody>
      </p:sp>
      <p:grpSp>
        <p:nvGrpSpPr>
          <p:cNvPr id="14" name="グループ化 13">
            <a:extLst>
              <a:ext uri="{FF2B5EF4-FFF2-40B4-BE49-F238E27FC236}">
                <a16:creationId xmlns:a16="http://schemas.microsoft.com/office/drawing/2014/main" id="{50D94D07-032F-44CB-B5B7-872770D161F6}"/>
              </a:ext>
            </a:extLst>
          </p:cNvPr>
          <p:cNvGrpSpPr/>
          <p:nvPr/>
        </p:nvGrpSpPr>
        <p:grpSpPr>
          <a:xfrm>
            <a:off x="2477731" y="5314336"/>
            <a:ext cx="776747" cy="1251014"/>
            <a:chOff x="1337188" y="2757949"/>
            <a:chExt cx="776747" cy="1251014"/>
          </a:xfrm>
        </p:grpSpPr>
        <p:cxnSp>
          <p:nvCxnSpPr>
            <p:cNvPr id="15" name="直線矢印コネクタ 14">
              <a:extLst>
                <a:ext uri="{FF2B5EF4-FFF2-40B4-BE49-F238E27FC236}">
                  <a16:creationId xmlns:a16="http://schemas.microsoft.com/office/drawing/2014/main" id="{16BE6A15-A8C1-4C6A-8616-C5805C158507}"/>
                </a:ext>
              </a:extLst>
            </p:cNvPr>
            <p:cNvCxnSpPr>
              <a:cxnSpLocks/>
            </p:cNvCxnSpPr>
            <p:nvPr/>
          </p:nvCxnSpPr>
          <p:spPr>
            <a:xfrm flipV="1">
              <a:off x="1725562" y="2757949"/>
              <a:ext cx="0" cy="604683"/>
            </a:xfrm>
            <a:prstGeom prst="straightConnector1">
              <a:avLst/>
            </a:prstGeom>
            <a:ln w="76200">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16" name="テキスト ボックス 15">
              <a:extLst>
                <a:ext uri="{FF2B5EF4-FFF2-40B4-BE49-F238E27FC236}">
                  <a16:creationId xmlns:a16="http://schemas.microsoft.com/office/drawing/2014/main" id="{3D513220-0FAF-4526-934B-51C48DD8C9C4}"/>
                </a:ext>
              </a:extLst>
            </p:cNvPr>
            <p:cNvSpPr txBox="1"/>
            <p:nvPr/>
          </p:nvSpPr>
          <p:spPr>
            <a:xfrm>
              <a:off x="1337188" y="3362632"/>
              <a:ext cx="776747" cy="646331"/>
            </a:xfrm>
            <a:prstGeom prst="rect">
              <a:avLst/>
            </a:prstGeom>
            <a:noFill/>
          </p:spPr>
          <p:txBody>
            <a:bodyPr wrap="square" rtlCol="0">
              <a:spAutoFit/>
            </a:bodyPr>
            <a:lstStyle/>
            <a:p>
              <a:r>
                <a:rPr lang="en-US" altLang="ja-JP" sz="3600" b="1" dirty="0" err="1"/>
                <a:t>d</a:t>
              </a:r>
              <a:r>
                <a:rPr kumimoji="1" lang="en-US" altLang="ja-JP" sz="3600" b="1" dirty="0" err="1"/>
                <a:t>p</a:t>
              </a:r>
              <a:endParaRPr kumimoji="1" lang="ja-JP" altLang="en-US" sz="3600" b="1" dirty="0"/>
            </a:p>
          </p:txBody>
        </p:sp>
      </p:grpSp>
      <p:grpSp>
        <p:nvGrpSpPr>
          <p:cNvPr id="17" name="グループ化 16">
            <a:extLst>
              <a:ext uri="{FF2B5EF4-FFF2-40B4-BE49-F238E27FC236}">
                <a16:creationId xmlns:a16="http://schemas.microsoft.com/office/drawing/2014/main" id="{294FBC2A-B8D1-48E7-AB9A-7B33D09D476B}"/>
              </a:ext>
            </a:extLst>
          </p:cNvPr>
          <p:cNvGrpSpPr/>
          <p:nvPr/>
        </p:nvGrpSpPr>
        <p:grpSpPr>
          <a:xfrm>
            <a:off x="8319655" y="2921168"/>
            <a:ext cx="634178" cy="1251014"/>
            <a:chOff x="4513009" y="2757949"/>
            <a:chExt cx="634178" cy="1251014"/>
          </a:xfrm>
        </p:grpSpPr>
        <p:cxnSp>
          <p:nvCxnSpPr>
            <p:cNvPr id="18" name="直線矢印コネクタ 17">
              <a:extLst>
                <a:ext uri="{FF2B5EF4-FFF2-40B4-BE49-F238E27FC236}">
                  <a16:creationId xmlns:a16="http://schemas.microsoft.com/office/drawing/2014/main" id="{0091C68E-B311-4B91-9F32-504276D8E335}"/>
                </a:ext>
              </a:extLst>
            </p:cNvPr>
            <p:cNvCxnSpPr>
              <a:cxnSpLocks/>
            </p:cNvCxnSpPr>
            <p:nvPr/>
          </p:nvCxnSpPr>
          <p:spPr>
            <a:xfrm flipV="1">
              <a:off x="4830098" y="2757949"/>
              <a:ext cx="0" cy="604683"/>
            </a:xfrm>
            <a:prstGeom prst="straightConnector1">
              <a:avLst/>
            </a:prstGeom>
            <a:ln w="76200">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19" name="テキスト ボックス 18">
              <a:extLst>
                <a:ext uri="{FF2B5EF4-FFF2-40B4-BE49-F238E27FC236}">
                  <a16:creationId xmlns:a16="http://schemas.microsoft.com/office/drawing/2014/main" id="{B9227A2C-0625-47DD-ACDA-842597850421}"/>
                </a:ext>
              </a:extLst>
            </p:cNvPr>
            <p:cNvSpPr txBox="1"/>
            <p:nvPr/>
          </p:nvSpPr>
          <p:spPr>
            <a:xfrm>
              <a:off x="4513009" y="3362632"/>
              <a:ext cx="634178" cy="646331"/>
            </a:xfrm>
            <a:prstGeom prst="rect">
              <a:avLst/>
            </a:prstGeom>
            <a:noFill/>
          </p:spPr>
          <p:txBody>
            <a:bodyPr wrap="square" rtlCol="0">
              <a:spAutoFit/>
            </a:bodyPr>
            <a:lstStyle/>
            <a:p>
              <a:r>
                <a:rPr kumimoji="1" lang="en-US" altLang="ja-JP" sz="3600" b="1" dirty="0" err="1"/>
                <a:t>ip</a:t>
              </a:r>
              <a:endParaRPr kumimoji="1" lang="ja-JP" altLang="en-US" sz="3600" b="1" dirty="0"/>
            </a:p>
          </p:txBody>
        </p:sp>
      </p:grpSp>
      <p:cxnSp>
        <p:nvCxnSpPr>
          <p:cNvPr id="12" name="直線矢印コネクタ 11">
            <a:extLst>
              <a:ext uri="{FF2B5EF4-FFF2-40B4-BE49-F238E27FC236}">
                <a16:creationId xmlns:a16="http://schemas.microsoft.com/office/drawing/2014/main" id="{9579CD25-394A-4679-839B-9506BED73D43}"/>
              </a:ext>
            </a:extLst>
          </p:cNvPr>
          <p:cNvCxnSpPr>
            <a:cxnSpLocks/>
          </p:cNvCxnSpPr>
          <p:nvPr/>
        </p:nvCxnSpPr>
        <p:spPr>
          <a:xfrm>
            <a:off x="5125065" y="3045542"/>
            <a:ext cx="3281516" cy="0"/>
          </a:xfrm>
          <a:prstGeom prst="straightConnector1">
            <a:avLst/>
          </a:prstGeom>
          <a:ln w="57150">
            <a:solidFill>
              <a:schemeClr val="accent6"/>
            </a:solidFill>
            <a:prstDash val="dash"/>
            <a:headEnd type="diamond" w="med" len="med"/>
            <a:tailEnd type="triangle" w="med" len="med"/>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8371016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79A7BF-2CF3-4C13-AFEE-042C16DC7BDB}"/>
              </a:ext>
            </a:extLst>
          </p:cNvPr>
          <p:cNvSpPr>
            <a:spLocks noGrp="1"/>
          </p:cNvSpPr>
          <p:nvPr>
            <p:ph type="title"/>
          </p:nvPr>
        </p:nvSpPr>
        <p:spPr/>
        <p:txBody>
          <a:bodyPr/>
          <a:lstStyle/>
          <a:p>
            <a:r>
              <a:rPr kumimoji="1" lang="en-US" altLang="ja-JP" dirty="0"/>
              <a:t>Brainfuck</a:t>
            </a:r>
            <a:r>
              <a:rPr kumimoji="1" lang="ja-JP" altLang="en-US" dirty="0"/>
              <a:t>プログラムの例</a:t>
            </a:r>
          </a:p>
        </p:txBody>
      </p:sp>
      <p:graphicFrame>
        <p:nvGraphicFramePr>
          <p:cNvPr id="4" name="コンテンツ プレースホルダー 3">
            <a:extLst>
              <a:ext uri="{FF2B5EF4-FFF2-40B4-BE49-F238E27FC236}">
                <a16:creationId xmlns:a16="http://schemas.microsoft.com/office/drawing/2014/main" id="{E6B32351-93EC-47D1-BC76-08528DBEBB4F}"/>
              </a:ext>
            </a:extLst>
          </p:cNvPr>
          <p:cNvGraphicFramePr>
            <a:graphicFrameLocks noGrp="1"/>
          </p:cNvGraphicFramePr>
          <p:nvPr>
            <p:ph idx="1"/>
            <p:extLst>
              <p:ext uri="{D42A27DB-BD31-4B8C-83A1-F6EECF244321}">
                <p14:modId xmlns:p14="http://schemas.microsoft.com/office/powerpoint/2010/main" val="2250954451"/>
              </p:ext>
            </p:extLst>
          </p:nvPr>
        </p:nvGraphicFramePr>
        <p:xfrm>
          <a:off x="2347362" y="4476115"/>
          <a:ext cx="8412480" cy="720000"/>
        </p:xfrm>
        <a:graphic>
          <a:graphicData uri="http://schemas.openxmlformats.org/drawingml/2006/table">
            <a:tbl>
              <a:tblPr firstRow="1" bandRow="1">
                <a:tableStyleId>{5940675A-B579-460E-94D1-54222C63F5DA}</a:tableStyleId>
              </a:tblPr>
              <a:tblGrid>
                <a:gridCol w="1051560">
                  <a:extLst>
                    <a:ext uri="{9D8B030D-6E8A-4147-A177-3AD203B41FA5}">
                      <a16:colId xmlns:a16="http://schemas.microsoft.com/office/drawing/2014/main" val="4052221768"/>
                    </a:ext>
                  </a:extLst>
                </a:gridCol>
                <a:gridCol w="1051560">
                  <a:extLst>
                    <a:ext uri="{9D8B030D-6E8A-4147-A177-3AD203B41FA5}">
                      <a16:colId xmlns:a16="http://schemas.microsoft.com/office/drawing/2014/main" val="552754492"/>
                    </a:ext>
                  </a:extLst>
                </a:gridCol>
                <a:gridCol w="1051560">
                  <a:extLst>
                    <a:ext uri="{9D8B030D-6E8A-4147-A177-3AD203B41FA5}">
                      <a16:colId xmlns:a16="http://schemas.microsoft.com/office/drawing/2014/main" val="2328055831"/>
                    </a:ext>
                  </a:extLst>
                </a:gridCol>
                <a:gridCol w="1051560">
                  <a:extLst>
                    <a:ext uri="{9D8B030D-6E8A-4147-A177-3AD203B41FA5}">
                      <a16:colId xmlns:a16="http://schemas.microsoft.com/office/drawing/2014/main" val="1660567489"/>
                    </a:ext>
                  </a:extLst>
                </a:gridCol>
                <a:gridCol w="1051560">
                  <a:extLst>
                    <a:ext uri="{9D8B030D-6E8A-4147-A177-3AD203B41FA5}">
                      <a16:colId xmlns:a16="http://schemas.microsoft.com/office/drawing/2014/main" val="3781310106"/>
                    </a:ext>
                  </a:extLst>
                </a:gridCol>
                <a:gridCol w="1051560">
                  <a:extLst>
                    <a:ext uri="{9D8B030D-6E8A-4147-A177-3AD203B41FA5}">
                      <a16:colId xmlns:a16="http://schemas.microsoft.com/office/drawing/2014/main" val="2508110048"/>
                    </a:ext>
                  </a:extLst>
                </a:gridCol>
                <a:gridCol w="1051560">
                  <a:extLst>
                    <a:ext uri="{9D8B030D-6E8A-4147-A177-3AD203B41FA5}">
                      <a16:colId xmlns:a16="http://schemas.microsoft.com/office/drawing/2014/main" val="3646143742"/>
                    </a:ext>
                  </a:extLst>
                </a:gridCol>
                <a:gridCol w="1051560">
                  <a:extLst>
                    <a:ext uri="{9D8B030D-6E8A-4147-A177-3AD203B41FA5}">
                      <a16:colId xmlns:a16="http://schemas.microsoft.com/office/drawing/2014/main" val="3738886340"/>
                    </a:ext>
                  </a:extLst>
                </a:gridCol>
              </a:tblGrid>
              <a:tr h="720000">
                <a:tc>
                  <a:txBody>
                    <a:bodyPr/>
                    <a:lstStyle/>
                    <a:p>
                      <a:pPr algn="ctr"/>
                      <a:r>
                        <a:rPr kumimoji="1" lang="en-US" altLang="ja-JP" sz="3200" dirty="0"/>
                        <a:t>5</a:t>
                      </a:r>
                      <a:endParaRPr kumimoji="1" lang="ja-JP" altLang="en-US" sz="3200" dirty="0"/>
                    </a:p>
                  </a:txBody>
                  <a:tcPr anchor="ctr"/>
                </a:tc>
                <a:tc>
                  <a:txBody>
                    <a:bodyPr/>
                    <a:lstStyle/>
                    <a:p>
                      <a:pPr algn="ctr"/>
                      <a:r>
                        <a:rPr kumimoji="1" lang="en-US" altLang="ja-JP" sz="3200" dirty="0"/>
                        <a:t>24</a:t>
                      </a:r>
                      <a:endParaRPr kumimoji="1" lang="ja-JP" altLang="en-US" sz="3200" dirty="0"/>
                    </a:p>
                  </a:txBody>
                  <a:tcPr anchor="ctr"/>
                </a:tc>
                <a:tc>
                  <a:txBody>
                    <a:bodyPr/>
                    <a:lstStyle/>
                    <a:p>
                      <a:pPr algn="ctr"/>
                      <a:r>
                        <a:rPr kumimoji="1" lang="en-US" altLang="ja-JP" sz="3200" dirty="0"/>
                        <a:t>0</a:t>
                      </a:r>
                      <a:endParaRPr kumimoji="1" lang="ja-JP" altLang="en-US" sz="3200" dirty="0"/>
                    </a:p>
                  </a:txBody>
                  <a:tcPr anchor="ctr"/>
                </a:tc>
                <a:tc>
                  <a:txBody>
                    <a:bodyPr/>
                    <a:lstStyle/>
                    <a:p>
                      <a:pPr algn="ctr"/>
                      <a:r>
                        <a:rPr kumimoji="1" lang="en-US" altLang="ja-JP" sz="3200" dirty="0"/>
                        <a:t>0</a:t>
                      </a:r>
                      <a:endParaRPr kumimoji="1" lang="ja-JP" altLang="en-US" sz="3200" dirty="0"/>
                    </a:p>
                  </a:txBody>
                  <a:tcPr anchor="ctr"/>
                </a:tc>
                <a:tc>
                  <a:txBody>
                    <a:bodyPr/>
                    <a:lstStyle/>
                    <a:p>
                      <a:pPr algn="ctr"/>
                      <a:r>
                        <a:rPr kumimoji="1" lang="en-US" altLang="ja-JP" sz="3200" dirty="0"/>
                        <a:t>0</a:t>
                      </a:r>
                      <a:endParaRPr kumimoji="1" lang="ja-JP" altLang="en-US" sz="3200" dirty="0"/>
                    </a:p>
                  </a:txBody>
                  <a:tcPr anchor="ctr"/>
                </a:tc>
                <a:tc>
                  <a:txBody>
                    <a:bodyPr/>
                    <a:lstStyle/>
                    <a:p>
                      <a:pPr algn="ctr"/>
                      <a:r>
                        <a:rPr kumimoji="1" lang="en-US" altLang="ja-JP" sz="3200" dirty="0"/>
                        <a:t>0</a:t>
                      </a:r>
                      <a:endParaRPr kumimoji="1" lang="ja-JP" altLang="en-US" sz="3200" dirty="0"/>
                    </a:p>
                  </a:txBody>
                  <a:tcPr anchor="ctr"/>
                </a:tc>
                <a:tc>
                  <a:txBody>
                    <a:bodyPr/>
                    <a:lstStyle/>
                    <a:p>
                      <a:pPr algn="ctr"/>
                      <a:r>
                        <a:rPr kumimoji="1" lang="en-US" altLang="ja-JP" sz="3200" dirty="0"/>
                        <a:t>0</a:t>
                      </a:r>
                      <a:endParaRPr kumimoji="1" lang="ja-JP" altLang="en-US" sz="3200" dirty="0"/>
                    </a:p>
                  </a:txBody>
                  <a:tcPr anchor="ctr"/>
                </a:tc>
                <a:tc>
                  <a:txBody>
                    <a:bodyPr/>
                    <a:lstStyle/>
                    <a:p>
                      <a:pPr algn="ctr"/>
                      <a:r>
                        <a:rPr kumimoji="1" lang="en-US" altLang="ja-JP" sz="3200" dirty="0"/>
                        <a:t>0</a:t>
                      </a:r>
                      <a:endParaRPr kumimoji="1" lang="ja-JP" altLang="en-US" sz="3200" dirty="0"/>
                    </a:p>
                  </a:txBody>
                  <a:tcPr anchor="ctr"/>
                </a:tc>
                <a:extLst>
                  <a:ext uri="{0D108BD9-81ED-4DB2-BD59-A6C34878D82A}">
                    <a16:rowId xmlns:a16="http://schemas.microsoft.com/office/drawing/2014/main" val="1662589647"/>
                  </a:ext>
                </a:extLst>
              </a:tr>
            </a:tbl>
          </a:graphicData>
        </a:graphic>
      </p:graphicFrame>
      <p:sp>
        <p:nvSpPr>
          <p:cNvPr id="5" name="正方形/長方形 4">
            <a:extLst>
              <a:ext uri="{FF2B5EF4-FFF2-40B4-BE49-F238E27FC236}">
                <a16:creationId xmlns:a16="http://schemas.microsoft.com/office/drawing/2014/main" id="{A583097D-B040-480D-A105-C76708CA8660}"/>
              </a:ext>
            </a:extLst>
          </p:cNvPr>
          <p:cNvSpPr/>
          <p:nvPr/>
        </p:nvSpPr>
        <p:spPr>
          <a:xfrm>
            <a:off x="1432157" y="1905505"/>
            <a:ext cx="9327685" cy="1015663"/>
          </a:xfrm>
          <a:prstGeom prst="rect">
            <a:avLst/>
          </a:prstGeom>
        </p:spPr>
        <p:txBody>
          <a:bodyPr wrap="square">
            <a:spAutoFit/>
          </a:bodyPr>
          <a:lstStyle/>
          <a:p>
            <a:r>
              <a:rPr lang="en-US" altLang="ja-JP" sz="6000" dirty="0">
                <a:latin typeface="ＭＳ ゴシック" panose="020B0609070205080204" pitchFamily="49" charset="-128"/>
                <a:ea typeface="ＭＳ ゴシック" panose="020B0609070205080204" pitchFamily="49" charset="-128"/>
              </a:rPr>
              <a:t>++++++++[&gt;++++++++&lt;-]&gt;+.</a:t>
            </a:r>
            <a:endParaRPr lang="ja-JP" altLang="en-US" sz="6000" dirty="0">
              <a:latin typeface="ＭＳ ゴシック" panose="020B0609070205080204" pitchFamily="49" charset="-128"/>
              <a:ea typeface="ＭＳ ゴシック" panose="020B0609070205080204" pitchFamily="49" charset="-128"/>
            </a:endParaRPr>
          </a:p>
        </p:txBody>
      </p:sp>
      <p:sp>
        <p:nvSpPr>
          <p:cNvPr id="8" name="テキスト ボックス 7">
            <a:extLst>
              <a:ext uri="{FF2B5EF4-FFF2-40B4-BE49-F238E27FC236}">
                <a16:creationId xmlns:a16="http://schemas.microsoft.com/office/drawing/2014/main" id="{141BBEFA-9CBF-4F10-86AE-8BAD6EA815C8}"/>
              </a:ext>
            </a:extLst>
          </p:cNvPr>
          <p:cNvSpPr txBox="1"/>
          <p:nvPr/>
        </p:nvSpPr>
        <p:spPr>
          <a:xfrm>
            <a:off x="567814" y="4543727"/>
            <a:ext cx="1386348" cy="584775"/>
          </a:xfrm>
          <a:prstGeom prst="rect">
            <a:avLst/>
          </a:prstGeom>
          <a:noFill/>
        </p:spPr>
        <p:txBody>
          <a:bodyPr wrap="square" rtlCol="0">
            <a:spAutoFit/>
          </a:bodyPr>
          <a:lstStyle/>
          <a:p>
            <a:r>
              <a:rPr kumimoji="1" lang="en-US" altLang="ja-JP" sz="3200" dirty="0"/>
              <a:t>data:</a:t>
            </a:r>
            <a:endParaRPr kumimoji="1" lang="ja-JP" altLang="en-US" sz="3200" dirty="0"/>
          </a:p>
        </p:txBody>
      </p:sp>
      <p:grpSp>
        <p:nvGrpSpPr>
          <p:cNvPr id="14" name="グループ化 13">
            <a:extLst>
              <a:ext uri="{FF2B5EF4-FFF2-40B4-BE49-F238E27FC236}">
                <a16:creationId xmlns:a16="http://schemas.microsoft.com/office/drawing/2014/main" id="{50D94D07-032F-44CB-B5B7-872770D161F6}"/>
              </a:ext>
            </a:extLst>
          </p:cNvPr>
          <p:cNvGrpSpPr/>
          <p:nvPr/>
        </p:nvGrpSpPr>
        <p:grpSpPr>
          <a:xfrm>
            <a:off x="2477731" y="5314336"/>
            <a:ext cx="776747" cy="1251014"/>
            <a:chOff x="1337188" y="2757949"/>
            <a:chExt cx="776747" cy="1251014"/>
          </a:xfrm>
        </p:grpSpPr>
        <p:cxnSp>
          <p:nvCxnSpPr>
            <p:cNvPr id="15" name="直線矢印コネクタ 14">
              <a:extLst>
                <a:ext uri="{FF2B5EF4-FFF2-40B4-BE49-F238E27FC236}">
                  <a16:creationId xmlns:a16="http://schemas.microsoft.com/office/drawing/2014/main" id="{16BE6A15-A8C1-4C6A-8616-C5805C158507}"/>
                </a:ext>
              </a:extLst>
            </p:cNvPr>
            <p:cNvCxnSpPr>
              <a:cxnSpLocks/>
            </p:cNvCxnSpPr>
            <p:nvPr/>
          </p:nvCxnSpPr>
          <p:spPr>
            <a:xfrm flipV="1">
              <a:off x="1725562" y="2757949"/>
              <a:ext cx="0" cy="604683"/>
            </a:xfrm>
            <a:prstGeom prst="straightConnector1">
              <a:avLst/>
            </a:prstGeom>
            <a:ln w="76200">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16" name="テキスト ボックス 15">
              <a:extLst>
                <a:ext uri="{FF2B5EF4-FFF2-40B4-BE49-F238E27FC236}">
                  <a16:creationId xmlns:a16="http://schemas.microsoft.com/office/drawing/2014/main" id="{3D513220-0FAF-4526-934B-51C48DD8C9C4}"/>
                </a:ext>
              </a:extLst>
            </p:cNvPr>
            <p:cNvSpPr txBox="1"/>
            <p:nvPr/>
          </p:nvSpPr>
          <p:spPr>
            <a:xfrm>
              <a:off x="1337188" y="3362632"/>
              <a:ext cx="776747" cy="646331"/>
            </a:xfrm>
            <a:prstGeom prst="rect">
              <a:avLst/>
            </a:prstGeom>
            <a:noFill/>
          </p:spPr>
          <p:txBody>
            <a:bodyPr wrap="square" rtlCol="0">
              <a:spAutoFit/>
            </a:bodyPr>
            <a:lstStyle/>
            <a:p>
              <a:r>
                <a:rPr lang="en-US" altLang="ja-JP" sz="3600" b="1" dirty="0" err="1"/>
                <a:t>d</a:t>
              </a:r>
              <a:r>
                <a:rPr kumimoji="1" lang="en-US" altLang="ja-JP" sz="3600" b="1" dirty="0" err="1"/>
                <a:t>p</a:t>
              </a:r>
              <a:endParaRPr kumimoji="1" lang="ja-JP" altLang="en-US" sz="3600" b="1" dirty="0"/>
            </a:p>
          </p:txBody>
        </p:sp>
      </p:grpSp>
      <p:grpSp>
        <p:nvGrpSpPr>
          <p:cNvPr id="17" name="グループ化 16">
            <a:extLst>
              <a:ext uri="{FF2B5EF4-FFF2-40B4-BE49-F238E27FC236}">
                <a16:creationId xmlns:a16="http://schemas.microsoft.com/office/drawing/2014/main" id="{294FBC2A-B8D1-48E7-AB9A-7B33D09D476B}"/>
              </a:ext>
            </a:extLst>
          </p:cNvPr>
          <p:cNvGrpSpPr/>
          <p:nvPr/>
        </p:nvGrpSpPr>
        <p:grpSpPr>
          <a:xfrm>
            <a:off x="8658868" y="2921168"/>
            <a:ext cx="634178" cy="1251014"/>
            <a:chOff x="4513009" y="2757949"/>
            <a:chExt cx="634178" cy="1251014"/>
          </a:xfrm>
        </p:grpSpPr>
        <p:cxnSp>
          <p:nvCxnSpPr>
            <p:cNvPr id="18" name="直線矢印コネクタ 17">
              <a:extLst>
                <a:ext uri="{FF2B5EF4-FFF2-40B4-BE49-F238E27FC236}">
                  <a16:creationId xmlns:a16="http://schemas.microsoft.com/office/drawing/2014/main" id="{0091C68E-B311-4B91-9F32-504276D8E335}"/>
                </a:ext>
              </a:extLst>
            </p:cNvPr>
            <p:cNvCxnSpPr>
              <a:cxnSpLocks/>
            </p:cNvCxnSpPr>
            <p:nvPr/>
          </p:nvCxnSpPr>
          <p:spPr>
            <a:xfrm flipV="1">
              <a:off x="4830098" y="2757949"/>
              <a:ext cx="0" cy="604683"/>
            </a:xfrm>
            <a:prstGeom prst="straightConnector1">
              <a:avLst/>
            </a:prstGeom>
            <a:ln w="76200">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19" name="テキスト ボックス 18">
              <a:extLst>
                <a:ext uri="{FF2B5EF4-FFF2-40B4-BE49-F238E27FC236}">
                  <a16:creationId xmlns:a16="http://schemas.microsoft.com/office/drawing/2014/main" id="{B9227A2C-0625-47DD-ACDA-842597850421}"/>
                </a:ext>
              </a:extLst>
            </p:cNvPr>
            <p:cNvSpPr txBox="1"/>
            <p:nvPr/>
          </p:nvSpPr>
          <p:spPr>
            <a:xfrm>
              <a:off x="4513009" y="3362632"/>
              <a:ext cx="634178" cy="646331"/>
            </a:xfrm>
            <a:prstGeom prst="rect">
              <a:avLst/>
            </a:prstGeom>
            <a:noFill/>
          </p:spPr>
          <p:txBody>
            <a:bodyPr wrap="square" rtlCol="0">
              <a:spAutoFit/>
            </a:bodyPr>
            <a:lstStyle/>
            <a:p>
              <a:r>
                <a:rPr kumimoji="1" lang="en-US" altLang="ja-JP" sz="3600" b="1" dirty="0" err="1"/>
                <a:t>ip</a:t>
              </a:r>
              <a:endParaRPr kumimoji="1" lang="ja-JP" altLang="en-US" sz="3600" b="1" dirty="0"/>
            </a:p>
          </p:txBody>
        </p:sp>
      </p:grpSp>
    </p:spTree>
    <p:extLst>
      <p:ext uri="{BB962C8B-B14F-4D97-AF65-F5344CB8AC3E}">
        <p14:creationId xmlns:p14="http://schemas.microsoft.com/office/powerpoint/2010/main" val="15009424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79A7BF-2CF3-4C13-AFEE-042C16DC7BDB}"/>
              </a:ext>
            </a:extLst>
          </p:cNvPr>
          <p:cNvSpPr>
            <a:spLocks noGrp="1"/>
          </p:cNvSpPr>
          <p:nvPr>
            <p:ph type="title"/>
          </p:nvPr>
        </p:nvSpPr>
        <p:spPr/>
        <p:txBody>
          <a:bodyPr/>
          <a:lstStyle/>
          <a:p>
            <a:r>
              <a:rPr kumimoji="1" lang="en-US" altLang="ja-JP" dirty="0"/>
              <a:t>Brainfuck</a:t>
            </a:r>
            <a:r>
              <a:rPr kumimoji="1" lang="ja-JP" altLang="en-US" dirty="0"/>
              <a:t>プログラムの例</a:t>
            </a:r>
          </a:p>
        </p:txBody>
      </p:sp>
      <p:graphicFrame>
        <p:nvGraphicFramePr>
          <p:cNvPr id="4" name="コンテンツ プレースホルダー 3">
            <a:extLst>
              <a:ext uri="{FF2B5EF4-FFF2-40B4-BE49-F238E27FC236}">
                <a16:creationId xmlns:a16="http://schemas.microsoft.com/office/drawing/2014/main" id="{E6B32351-93EC-47D1-BC76-08528DBEBB4F}"/>
              </a:ext>
            </a:extLst>
          </p:cNvPr>
          <p:cNvGraphicFramePr>
            <a:graphicFrameLocks noGrp="1"/>
          </p:cNvGraphicFramePr>
          <p:nvPr>
            <p:ph idx="1"/>
            <p:extLst>
              <p:ext uri="{D42A27DB-BD31-4B8C-83A1-F6EECF244321}">
                <p14:modId xmlns:p14="http://schemas.microsoft.com/office/powerpoint/2010/main" val="378235074"/>
              </p:ext>
            </p:extLst>
          </p:nvPr>
        </p:nvGraphicFramePr>
        <p:xfrm>
          <a:off x="2347362" y="4476115"/>
          <a:ext cx="8412480" cy="720000"/>
        </p:xfrm>
        <a:graphic>
          <a:graphicData uri="http://schemas.openxmlformats.org/drawingml/2006/table">
            <a:tbl>
              <a:tblPr firstRow="1" bandRow="1">
                <a:tableStyleId>{5940675A-B579-460E-94D1-54222C63F5DA}</a:tableStyleId>
              </a:tblPr>
              <a:tblGrid>
                <a:gridCol w="1051560">
                  <a:extLst>
                    <a:ext uri="{9D8B030D-6E8A-4147-A177-3AD203B41FA5}">
                      <a16:colId xmlns:a16="http://schemas.microsoft.com/office/drawing/2014/main" val="4052221768"/>
                    </a:ext>
                  </a:extLst>
                </a:gridCol>
                <a:gridCol w="1051560">
                  <a:extLst>
                    <a:ext uri="{9D8B030D-6E8A-4147-A177-3AD203B41FA5}">
                      <a16:colId xmlns:a16="http://schemas.microsoft.com/office/drawing/2014/main" val="552754492"/>
                    </a:ext>
                  </a:extLst>
                </a:gridCol>
                <a:gridCol w="1051560">
                  <a:extLst>
                    <a:ext uri="{9D8B030D-6E8A-4147-A177-3AD203B41FA5}">
                      <a16:colId xmlns:a16="http://schemas.microsoft.com/office/drawing/2014/main" val="2328055831"/>
                    </a:ext>
                  </a:extLst>
                </a:gridCol>
                <a:gridCol w="1051560">
                  <a:extLst>
                    <a:ext uri="{9D8B030D-6E8A-4147-A177-3AD203B41FA5}">
                      <a16:colId xmlns:a16="http://schemas.microsoft.com/office/drawing/2014/main" val="1660567489"/>
                    </a:ext>
                  </a:extLst>
                </a:gridCol>
                <a:gridCol w="1051560">
                  <a:extLst>
                    <a:ext uri="{9D8B030D-6E8A-4147-A177-3AD203B41FA5}">
                      <a16:colId xmlns:a16="http://schemas.microsoft.com/office/drawing/2014/main" val="3781310106"/>
                    </a:ext>
                  </a:extLst>
                </a:gridCol>
                <a:gridCol w="1051560">
                  <a:extLst>
                    <a:ext uri="{9D8B030D-6E8A-4147-A177-3AD203B41FA5}">
                      <a16:colId xmlns:a16="http://schemas.microsoft.com/office/drawing/2014/main" val="2508110048"/>
                    </a:ext>
                  </a:extLst>
                </a:gridCol>
                <a:gridCol w="1051560">
                  <a:extLst>
                    <a:ext uri="{9D8B030D-6E8A-4147-A177-3AD203B41FA5}">
                      <a16:colId xmlns:a16="http://schemas.microsoft.com/office/drawing/2014/main" val="3646143742"/>
                    </a:ext>
                  </a:extLst>
                </a:gridCol>
                <a:gridCol w="1051560">
                  <a:extLst>
                    <a:ext uri="{9D8B030D-6E8A-4147-A177-3AD203B41FA5}">
                      <a16:colId xmlns:a16="http://schemas.microsoft.com/office/drawing/2014/main" val="3738886340"/>
                    </a:ext>
                  </a:extLst>
                </a:gridCol>
              </a:tblGrid>
              <a:tr h="720000">
                <a:tc>
                  <a:txBody>
                    <a:bodyPr/>
                    <a:lstStyle/>
                    <a:p>
                      <a:pPr algn="ctr"/>
                      <a:r>
                        <a:rPr kumimoji="1" lang="en-US" altLang="ja-JP" sz="3200" dirty="0"/>
                        <a:t>5</a:t>
                      </a:r>
                      <a:endParaRPr kumimoji="1" lang="ja-JP" altLang="en-US" sz="3200" dirty="0"/>
                    </a:p>
                  </a:txBody>
                  <a:tcPr anchor="ctr"/>
                </a:tc>
                <a:tc>
                  <a:txBody>
                    <a:bodyPr/>
                    <a:lstStyle/>
                    <a:p>
                      <a:pPr algn="ctr"/>
                      <a:r>
                        <a:rPr kumimoji="1" lang="en-US" altLang="ja-JP" sz="3200" dirty="0"/>
                        <a:t>24</a:t>
                      </a:r>
                      <a:endParaRPr kumimoji="1" lang="ja-JP" altLang="en-US" sz="3200" dirty="0"/>
                    </a:p>
                  </a:txBody>
                  <a:tcPr anchor="ctr"/>
                </a:tc>
                <a:tc>
                  <a:txBody>
                    <a:bodyPr/>
                    <a:lstStyle/>
                    <a:p>
                      <a:pPr algn="ctr"/>
                      <a:r>
                        <a:rPr kumimoji="1" lang="en-US" altLang="ja-JP" sz="3200" dirty="0"/>
                        <a:t>0</a:t>
                      </a:r>
                      <a:endParaRPr kumimoji="1" lang="ja-JP" altLang="en-US" sz="3200" dirty="0"/>
                    </a:p>
                  </a:txBody>
                  <a:tcPr anchor="ctr"/>
                </a:tc>
                <a:tc>
                  <a:txBody>
                    <a:bodyPr/>
                    <a:lstStyle/>
                    <a:p>
                      <a:pPr algn="ctr"/>
                      <a:r>
                        <a:rPr kumimoji="1" lang="en-US" altLang="ja-JP" sz="3200" dirty="0"/>
                        <a:t>0</a:t>
                      </a:r>
                      <a:endParaRPr kumimoji="1" lang="ja-JP" altLang="en-US" sz="3200" dirty="0"/>
                    </a:p>
                  </a:txBody>
                  <a:tcPr anchor="ctr"/>
                </a:tc>
                <a:tc>
                  <a:txBody>
                    <a:bodyPr/>
                    <a:lstStyle/>
                    <a:p>
                      <a:pPr algn="ctr"/>
                      <a:r>
                        <a:rPr kumimoji="1" lang="en-US" altLang="ja-JP" sz="3200" dirty="0"/>
                        <a:t>0</a:t>
                      </a:r>
                      <a:endParaRPr kumimoji="1" lang="ja-JP" altLang="en-US" sz="3200" dirty="0"/>
                    </a:p>
                  </a:txBody>
                  <a:tcPr anchor="ctr"/>
                </a:tc>
                <a:tc>
                  <a:txBody>
                    <a:bodyPr/>
                    <a:lstStyle/>
                    <a:p>
                      <a:pPr algn="ctr"/>
                      <a:r>
                        <a:rPr kumimoji="1" lang="en-US" altLang="ja-JP" sz="3200" dirty="0"/>
                        <a:t>0</a:t>
                      </a:r>
                      <a:endParaRPr kumimoji="1" lang="ja-JP" altLang="en-US" sz="3200" dirty="0"/>
                    </a:p>
                  </a:txBody>
                  <a:tcPr anchor="ctr"/>
                </a:tc>
                <a:tc>
                  <a:txBody>
                    <a:bodyPr/>
                    <a:lstStyle/>
                    <a:p>
                      <a:pPr algn="ctr"/>
                      <a:r>
                        <a:rPr kumimoji="1" lang="en-US" altLang="ja-JP" sz="3200" dirty="0"/>
                        <a:t>0</a:t>
                      </a:r>
                      <a:endParaRPr kumimoji="1" lang="ja-JP" altLang="en-US" sz="3200" dirty="0"/>
                    </a:p>
                  </a:txBody>
                  <a:tcPr anchor="ctr"/>
                </a:tc>
                <a:tc>
                  <a:txBody>
                    <a:bodyPr/>
                    <a:lstStyle/>
                    <a:p>
                      <a:pPr algn="ctr"/>
                      <a:r>
                        <a:rPr kumimoji="1" lang="en-US" altLang="ja-JP" sz="3200" dirty="0"/>
                        <a:t>0</a:t>
                      </a:r>
                      <a:endParaRPr kumimoji="1" lang="ja-JP" altLang="en-US" sz="3200" dirty="0"/>
                    </a:p>
                  </a:txBody>
                  <a:tcPr anchor="ctr"/>
                </a:tc>
                <a:extLst>
                  <a:ext uri="{0D108BD9-81ED-4DB2-BD59-A6C34878D82A}">
                    <a16:rowId xmlns:a16="http://schemas.microsoft.com/office/drawing/2014/main" val="1662589647"/>
                  </a:ext>
                </a:extLst>
              </a:tr>
            </a:tbl>
          </a:graphicData>
        </a:graphic>
      </p:graphicFrame>
      <p:sp>
        <p:nvSpPr>
          <p:cNvPr id="5" name="正方形/長方形 4">
            <a:extLst>
              <a:ext uri="{FF2B5EF4-FFF2-40B4-BE49-F238E27FC236}">
                <a16:creationId xmlns:a16="http://schemas.microsoft.com/office/drawing/2014/main" id="{A583097D-B040-480D-A105-C76708CA8660}"/>
              </a:ext>
            </a:extLst>
          </p:cNvPr>
          <p:cNvSpPr/>
          <p:nvPr/>
        </p:nvSpPr>
        <p:spPr>
          <a:xfrm>
            <a:off x="1432157" y="1905505"/>
            <a:ext cx="9327685" cy="1015663"/>
          </a:xfrm>
          <a:prstGeom prst="rect">
            <a:avLst/>
          </a:prstGeom>
        </p:spPr>
        <p:txBody>
          <a:bodyPr wrap="square">
            <a:spAutoFit/>
          </a:bodyPr>
          <a:lstStyle/>
          <a:p>
            <a:r>
              <a:rPr lang="en-US" altLang="ja-JP" sz="6000" dirty="0">
                <a:latin typeface="ＭＳ ゴシック" panose="020B0609070205080204" pitchFamily="49" charset="-128"/>
                <a:ea typeface="ＭＳ ゴシック" panose="020B0609070205080204" pitchFamily="49" charset="-128"/>
              </a:rPr>
              <a:t>++++++++[&gt;++++++++&lt;-]&gt;+.</a:t>
            </a:r>
            <a:endParaRPr lang="ja-JP" altLang="en-US" sz="6000" dirty="0">
              <a:latin typeface="ＭＳ ゴシック" panose="020B0609070205080204" pitchFamily="49" charset="-128"/>
              <a:ea typeface="ＭＳ ゴシック" panose="020B0609070205080204" pitchFamily="49" charset="-128"/>
            </a:endParaRPr>
          </a:p>
        </p:txBody>
      </p:sp>
      <p:sp>
        <p:nvSpPr>
          <p:cNvPr id="8" name="テキスト ボックス 7">
            <a:extLst>
              <a:ext uri="{FF2B5EF4-FFF2-40B4-BE49-F238E27FC236}">
                <a16:creationId xmlns:a16="http://schemas.microsoft.com/office/drawing/2014/main" id="{141BBEFA-9CBF-4F10-86AE-8BAD6EA815C8}"/>
              </a:ext>
            </a:extLst>
          </p:cNvPr>
          <p:cNvSpPr txBox="1"/>
          <p:nvPr/>
        </p:nvSpPr>
        <p:spPr>
          <a:xfrm>
            <a:off x="567814" y="4543727"/>
            <a:ext cx="1386348" cy="584775"/>
          </a:xfrm>
          <a:prstGeom prst="rect">
            <a:avLst/>
          </a:prstGeom>
          <a:noFill/>
        </p:spPr>
        <p:txBody>
          <a:bodyPr wrap="square" rtlCol="0">
            <a:spAutoFit/>
          </a:bodyPr>
          <a:lstStyle/>
          <a:p>
            <a:r>
              <a:rPr kumimoji="1" lang="en-US" altLang="ja-JP" sz="3200" dirty="0"/>
              <a:t>data:</a:t>
            </a:r>
            <a:endParaRPr kumimoji="1" lang="ja-JP" altLang="en-US" sz="3200" dirty="0"/>
          </a:p>
        </p:txBody>
      </p:sp>
      <p:grpSp>
        <p:nvGrpSpPr>
          <p:cNvPr id="14" name="グループ化 13">
            <a:extLst>
              <a:ext uri="{FF2B5EF4-FFF2-40B4-BE49-F238E27FC236}">
                <a16:creationId xmlns:a16="http://schemas.microsoft.com/office/drawing/2014/main" id="{50D94D07-032F-44CB-B5B7-872770D161F6}"/>
              </a:ext>
            </a:extLst>
          </p:cNvPr>
          <p:cNvGrpSpPr/>
          <p:nvPr/>
        </p:nvGrpSpPr>
        <p:grpSpPr>
          <a:xfrm>
            <a:off x="2477731" y="5314336"/>
            <a:ext cx="776747" cy="1251014"/>
            <a:chOff x="1337188" y="2757949"/>
            <a:chExt cx="776747" cy="1251014"/>
          </a:xfrm>
        </p:grpSpPr>
        <p:cxnSp>
          <p:nvCxnSpPr>
            <p:cNvPr id="15" name="直線矢印コネクタ 14">
              <a:extLst>
                <a:ext uri="{FF2B5EF4-FFF2-40B4-BE49-F238E27FC236}">
                  <a16:creationId xmlns:a16="http://schemas.microsoft.com/office/drawing/2014/main" id="{16BE6A15-A8C1-4C6A-8616-C5805C158507}"/>
                </a:ext>
              </a:extLst>
            </p:cNvPr>
            <p:cNvCxnSpPr>
              <a:cxnSpLocks/>
            </p:cNvCxnSpPr>
            <p:nvPr/>
          </p:nvCxnSpPr>
          <p:spPr>
            <a:xfrm flipV="1">
              <a:off x="1725562" y="2757949"/>
              <a:ext cx="0" cy="604683"/>
            </a:xfrm>
            <a:prstGeom prst="straightConnector1">
              <a:avLst/>
            </a:prstGeom>
            <a:ln w="76200">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16" name="テキスト ボックス 15">
              <a:extLst>
                <a:ext uri="{FF2B5EF4-FFF2-40B4-BE49-F238E27FC236}">
                  <a16:creationId xmlns:a16="http://schemas.microsoft.com/office/drawing/2014/main" id="{3D513220-0FAF-4526-934B-51C48DD8C9C4}"/>
                </a:ext>
              </a:extLst>
            </p:cNvPr>
            <p:cNvSpPr txBox="1"/>
            <p:nvPr/>
          </p:nvSpPr>
          <p:spPr>
            <a:xfrm>
              <a:off x="1337188" y="3362632"/>
              <a:ext cx="776747" cy="646331"/>
            </a:xfrm>
            <a:prstGeom prst="rect">
              <a:avLst/>
            </a:prstGeom>
            <a:noFill/>
          </p:spPr>
          <p:txBody>
            <a:bodyPr wrap="square" rtlCol="0">
              <a:spAutoFit/>
            </a:bodyPr>
            <a:lstStyle/>
            <a:p>
              <a:r>
                <a:rPr lang="en-US" altLang="ja-JP" sz="3600" b="1" dirty="0" err="1"/>
                <a:t>d</a:t>
              </a:r>
              <a:r>
                <a:rPr kumimoji="1" lang="en-US" altLang="ja-JP" sz="3600" b="1" dirty="0" err="1"/>
                <a:t>p</a:t>
              </a:r>
              <a:endParaRPr kumimoji="1" lang="ja-JP" altLang="en-US" sz="3600" b="1" dirty="0"/>
            </a:p>
          </p:txBody>
        </p:sp>
      </p:grpSp>
      <p:grpSp>
        <p:nvGrpSpPr>
          <p:cNvPr id="17" name="グループ化 16">
            <a:extLst>
              <a:ext uri="{FF2B5EF4-FFF2-40B4-BE49-F238E27FC236}">
                <a16:creationId xmlns:a16="http://schemas.microsoft.com/office/drawing/2014/main" id="{294FBC2A-B8D1-48E7-AB9A-7B33D09D476B}"/>
              </a:ext>
            </a:extLst>
          </p:cNvPr>
          <p:cNvGrpSpPr/>
          <p:nvPr/>
        </p:nvGrpSpPr>
        <p:grpSpPr>
          <a:xfrm>
            <a:off x="8983332" y="2921168"/>
            <a:ext cx="634178" cy="1251014"/>
            <a:chOff x="4513009" y="2757949"/>
            <a:chExt cx="634178" cy="1251014"/>
          </a:xfrm>
        </p:grpSpPr>
        <p:cxnSp>
          <p:nvCxnSpPr>
            <p:cNvPr id="18" name="直線矢印コネクタ 17">
              <a:extLst>
                <a:ext uri="{FF2B5EF4-FFF2-40B4-BE49-F238E27FC236}">
                  <a16:creationId xmlns:a16="http://schemas.microsoft.com/office/drawing/2014/main" id="{0091C68E-B311-4B91-9F32-504276D8E335}"/>
                </a:ext>
              </a:extLst>
            </p:cNvPr>
            <p:cNvCxnSpPr>
              <a:cxnSpLocks/>
            </p:cNvCxnSpPr>
            <p:nvPr/>
          </p:nvCxnSpPr>
          <p:spPr>
            <a:xfrm flipV="1">
              <a:off x="4830098" y="2757949"/>
              <a:ext cx="0" cy="604683"/>
            </a:xfrm>
            <a:prstGeom prst="straightConnector1">
              <a:avLst/>
            </a:prstGeom>
            <a:ln w="76200">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19" name="テキスト ボックス 18">
              <a:extLst>
                <a:ext uri="{FF2B5EF4-FFF2-40B4-BE49-F238E27FC236}">
                  <a16:creationId xmlns:a16="http://schemas.microsoft.com/office/drawing/2014/main" id="{B9227A2C-0625-47DD-ACDA-842597850421}"/>
                </a:ext>
              </a:extLst>
            </p:cNvPr>
            <p:cNvSpPr txBox="1"/>
            <p:nvPr/>
          </p:nvSpPr>
          <p:spPr>
            <a:xfrm>
              <a:off x="4513009" y="3362632"/>
              <a:ext cx="634178" cy="646331"/>
            </a:xfrm>
            <a:prstGeom prst="rect">
              <a:avLst/>
            </a:prstGeom>
            <a:noFill/>
          </p:spPr>
          <p:txBody>
            <a:bodyPr wrap="square" rtlCol="0">
              <a:spAutoFit/>
            </a:bodyPr>
            <a:lstStyle/>
            <a:p>
              <a:r>
                <a:rPr kumimoji="1" lang="en-US" altLang="ja-JP" sz="3600" b="1" dirty="0" err="1"/>
                <a:t>ip</a:t>
              </a:r>
              <a:endParaRPr kumimoji="1" lang="ja-JP" altLang="en-US" sz="3600" b="1" dirty="0"/>
            </a:p>
          </p:txBody>
        </p:sp>
      </p:grpSp>
    </p:spTree>
    <p:extLst>
      <p:ext uri="{BB962C8B-B14F-4D97-AF65-F5344CB8AC3E}">
        <p14:creationId xmlns:p14="http://schemas.microsoft.com/office/powerpoint/2010/main" val="23543261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79A7BF-2CF3-4C13-AFEE-042C16DC7BDB}"/>
              </a:ext>
            </a:extLst>
          </p:cNvPr>
          <p:cNvSpPr>
            <a:spLocks noGrp="1"/>
          </p:cNvSpPr>
          <p:nvPr>
            <p:ph type="title"/>
          </p:nvPr>
        </p:nvSpPr>
        <p:spPr/>
        <p:txBody>
          <a:bodyPr/>
          <a:lstStyle/>
          <a:p>
            <a:r>
              <a:rPr kumimoji="1" lang="en-US" altLang="ja-JP" dirty="0"/>
              <a:t>Brainfuck</a:t>
            </a:r>
            <a:r>
              <a:rPr kumimoji="1" lang="ja-JP" altLang="en-US" dirty="0"/>
              <a:t>プログラムの例</a:t>
            </a:r>
          </a:p>
        </p:txBody>
      </p:sp>
      <p:graphicFrame>
        <p:nvGraphicFramePr>
          <p:cNvPr id="4" name="コンテンツ プレースホルダー 3">
            <a:extLst>
              <a:ext uri="{FF2B5EF4-FFF2-40B4-BE49-F238E27FC236}">
                <a16:creationId xmlns:a16="http://schemas.microsoft.com/office/drawing/2014/main" id="{E6B32351-93EC-47D1-BC76-08528DBEBB4F}"/>
              </a:ext>
            </a:extLst>
          </p:cNvPr>
          <p:cNvGraphicFramePr>
            <a:graphicFrameLocks noGrp="1"/>
          </p:cNvGraphicFramePr>
          <p:nvPr>
            <p:ph idx="1"/>
            <p:extLst>
              <p:ext uri="{D42A27DB-BD31-4B8C-83A1-F6EECF244321}">
                <p14:modId xmlns:p14="http://schemas.microsoft.com/office/powerpoint/2010/main" val="3442778278"/>
              </p:ext>
            </p:extLst>
          </p:nvPr>
        </p:nvGraphicFramePr>
        <p:xfrm>
          <a:off x="2347362" y="4476115"/>
          <a:ext cx="8412480" cy="720000"/>
        </p:xfrm>
        <a:graphic>
          <a:graphicData uri="http://schemas.openxmlformats.org/drawingml/2006/table">
            <a:tbl>
              <a:tblPr firstRow="1" bandRow="1">
                <a:tableStyleId>{5940675A-B579-460E-94D1-54222C63F5DA}</a:tableStyleId>
              </a:tblPr>
              <a:tblGrid>
                <a:gridCol w="1051560">
                  <a:extLst>
                    <a:ext uri="{9D8B030D-6E8A-4147-A177-3AD203B41FA5}">
                      <a16:colId xmlns:a16="http://schemas.microsoft.com/office/drawing/2014/main" val="4052221768"/>
                    </a:ext>
                  </a:extLst>
                </a:gridCol>
                <a:gridCol w="1051560">
                  <a:extLst>
                    <a:ext uri="{9D8B030D-6E8A-4147-A177-3AD203B41FA5}">
                      <a16:colId xmlns:a16="http://schemas.microsoft.com/office/drawing/2014/main" val="552754492"/>
                    </a:ext>
                  </a:extLst>
                </a:gridCol>
                <a:gridCol w="1051560">
                  <a:extLst>
                    <a:ext uri="{9D8B030D-6E8A-4147-A177-3AD203B41FA5}">
                      <a16:colId xmlns:a16="http://schemas.microsoft.com/office/drawing/2014/main" val="2328055831"/>
                    </a:ext>
                  </a:extLst>
                </a:gridCol>
                <a:gridCol w="1051560">
                  <a:extLst>
                    <a:ext uri="{9D8B030D-6E8A-4147-A177-3AD203B41FA5}">
                      <a16:colId xmlns:a16="http://schemas.microsoft.com/office/drawing/2014/main" val="1660567489"/>
                    </a:ext>
                  </a:extLst>
                </a:gridCol>
                <a:gridCol w="1051560">
                  <a:extLst>
                    <a:ext uri="{9D8B030D-6E8A-4147-A177-3AD203B41FA5}">
                      <a16:colId xmlns:a16="http://schemas.microsoft.com/office/drawing/2014/main" val="3781310106"/>
                    </a:ext>
                  </a:extLst>
                </a:gridCol>
                <a:gridCol w="1051560">
                  <a:extLst>
                    <a:ext uri="{9D8B030D-6E8A-4147-A177-3AD203B41FA5}">
                      <a16:colId xmlns:a16="http://schemas.microsoft.com/office/drawing/2014/main" val="2508110048"/>
                    </a:ext>
                  </a:extLst>
                </a:gridCol>
                <a:gridCol w="1051560">
                  <a:extLst>
                    <a:ext uri="{9D8B030D-6E8A-4147-A177-3AD203B41FA5}">
                      <a16:colId xmlns:a16="http://schemas.microsoft.com/office/drawing/2014/main" val="3646143742"/>
                    </a:ext>
                  </a:extLst>
                </a:gridCol>
                <a:gridCol w="1051560">
                  <a:extLst>
                    <a:ext uri="{9D8B030D-6E8A-4147-A177-3AD203B41FA5}">
                      <a16:colId xmlns:a16="http://schemas.microsoft.com/office/drawing/2014/main" val="3738886340"/>
                    </a:ext>
                  </a:extLst>
                </a:gridCol>
              </a:tblGrid>
              <a:tr h="720000">
                <a:tc>
                  <a:txBody>
                    <a:bodyPr/>
                    <a:lstStyle/>
                    <a:p>
                      <a:pPr algn="ctr"/>
                      <a:r>
                        <a:rPr kumimoji="1" lang="en-US" altLang="ja-JP" sz="3200" dirty="0"/>
                        <a:t>5</a:t>
                      </a:r>
                      <a:endParaRPr kumimoji="1" lang="ja-JP" altLang="en-US" sz="3200" dirty="0"/>
                    </a:p>
                  </a:txBody>
                  <a:tcPr anchor="ctr"/>
                </a:tc>
                <a:tc>
                  <a:txBody>
                    <a:bodyPr/>
                    <a:lstStyle/>
                    <a:p>
                      <a:pPr algn="ctr"/>
                      <a:r>
                        <a:rPr kumimoji="1" lang="en-US" altLang="ja-JP" sz="3200" dirty="0"/>
                        <a:t>24</a:t>
                      </a:r>
                      <a:endParaRPr kumimoji="1" lang="ja-JP" altLang="en-US" sz="3200" dirty="0"/>
                    </a:p>
                  </a:txBody>
                  <a:tcPr anchor="ctr"/>
                </a:tc>
                <a:tc>
                  <a:txBody>
                    <a:bodyPr/>
                    <a:lstStyle/>
                    <a:p>
                      <a:pPr algn="ctr"/>
                      <a:r>
                        <a:rPr kumimoji="1" lang="en-US" altLang="ja-JP" sz="3200" dirty="0"/>
                        <a:t>0</a:t>
                      </a:r>
                      <a:endParaRPr kumimoji="1" lang="ja-JP" altLang="en-US" sz="3200" dirty="0"/>
                    </a:p>
                  </a:txBody>
                  <a:tcPr anchor="ctr"/>
                </a:tc>
                <a:tc>
                  <a:txBody>
                    <a:bodyPr/>
                    <a:lstStyle/>
                    <a:p>
                      <a:pPr algn="ctr"/>
                      <a:r>
                        <a:rPr kumimoji="1" lang="en-US" altLang="ja-JP" sz="3200" dirty="0"/>
                        <a:t>0</a:t>
                      </a:r>
                      <a:endParaRPr kumimoji="1" lang="ja-JP" altLang="en-US" sz="3200" dirty="0"/>
                    </a:p>
                  </a:txBody>
                  <a:tcPr anchor="ctr"/>
                </a:tc>
                <a:tc>
                  <a:txBody>
                    <a:bodyPr/>
                    <a:lstStyle/>
                    <a:p>
                      <a:pPr algn="ctr"/>
                      <a:r>
                        <a:rPr kumimoji="1" lang="en-US" altLang="ja-JP" sz="3200" dirty="0"/>
                        <a:t>0</a:t>
                      </a:r>
                      <a:endParaRPr kumimoji="1" lang="ja-JP" altLang="en-US" sz="3200" dirty="0"/>
                    </a:p>
                  </a:txBody>
                  <a:tcPr anchor="ctr"/>
                </a:tc>
                <a:tc>
                  <a:txBody>
                    <a:bodyPr/>
                    <a:lstStyle/>
                    <a:p>
                      <a:pPr algn="ctr"/>
                      <a:r>
                        <a:rPr kumimoji="1" lang="en-US" altLang="ja-JP" sz="3200" dirty="0"/>
                        <a:t>0</a:t>
                      </a:r>
                      <a:endParaRPr kumimoji="1" lang="ja-JP" altLang="en-US" sz="3200" dirty="0"/>
                    </a:p>
                  </a:txBody>
                  <a:tcPr anchor="ctr"/>
                </a:tc>
                <a:tc>
                  <a:txBody>
                    <a:bodyPr/>
                    <a:lstStyle/>
                    <a:p>
                      <a:pPr algn="ctr"/>
                      <a:r>
                        <a:rPr kumimoji="1" lang="en-US" altLang="ja-JP" sz="3200" dirty="0"/>
                        <a:t>0</a:t>
                      </a:r>
                      <a:endParaRPr kumimoji="1" lang="ja-JP" altLang="en-US" sz="3200" dirty="0"/>
                    </a:p>
                  </a:txBody>
                  <a:tcPr anchor="ctr"/>
                </a:tc>
                <a:tc>
                  <a:txBody>
                    <a:bodyPr/>
                    <a:lstStyle/>
                    <a:p>
                      <a:pPr algn="ctr"/>
                      <a:r>
                        <a:rPr kumimoji="1" lang="en-US" altLang="ja-JP" sz="3200" dirty="0"/>
                        <a:t>0</a:t>
                      </a:r>
                      <a:endParaRPr kumimoji="1" lang="ja-JP" altLang="en-US" sz="3200" dirty="0"/>
                    </a:p>
                  </a:txBody>
                  <a:tcPr anchor="ctr"/>
                </a:tc>
                <a:extLst>
                  <a:ext uri="{0D108BD9-81ED-4DB2-BD59-A6C34878D82A}">
                    <a16:rowId xmlns:a16="http://schemas.microsoft.com/office/drawing/2014/main" val="1662589647"/>
                  </a:ext>
                </a:extLst>
              </a:tr>
            </a:tbl>
          </a:graphicData>
        </a:graphic>
      </p:graphicFrame>
      <p:sp>
        <p:nvSpPr>
          <p:cNvPr id="5" name="正方形/長方形 4">
            <a:extLst>
              <a:ext uri="{FF2B5EF4-FFF2-40B4-BE49-F238E27FC236}">
                <a16:creationId xmlns:a16="http://schemas.microsoft.com/office/drawing/2014/main" id="{A583097D-B040-480D-A105-C76708CA8660}"/>
              </a:ext>
            </a:extLst>
          </p:cNvPr>
          <p:cNvSpPr/>
          <p:nvPr/>
        </p:nvSpPr>
        <p:spPr>
          <a:xfrm>
            <a:off x="1432157" y="1905505"/>
            <a:ext cx="9327685" cy="1015663"/>
          </a:xfrm>
          <a:prstGeom prst="rect">
            <a:avLst/>
          </a:prstGeom>
        </p:spPr>
        <p:txBody>
          <a:bodyPr wrap="square">
            <a:spAutoFit/>
          </a:bodyPr>
          <a:lstStyle/>
          <a:p>
            <a:r>
              <a:rPr lang="en-US" altLang="ja-JP" sz="6000" dirty="0">
                <a:latin typeface="ＭＳ ゴシック" panose="020B0609070205080204" pitchFamily="49" charset="-128"/>
                <a:ea typeface="ＭＳ ゴシック" panose="020B0609070205080204" pitchFamily="49" charset="-128"/>
              </a:rPr>
              <a:t>++++++++[&gt;++++++++&lt;-]&gt;+.</a:t>
            </a:r>
            <a:endParaRPr lang="ja-JP" altLang="en-US" sz="6000" dirty="0">
              <a:latin typeface="ＭＳ ゴシック" panose="020B0609070205080204" pitchFamily="49" charset="-128"/>
              <a:ea typeface="ＭＳ ゴシック" panose="020B0609070205080204" pitchFamily="49" charset="-128"/>
            </a:endParaRPr>
          </a:p>
        </p:txBody>
      </p:sp>
      <p:sp>
        <p:nvSpPr>
          <p:cNvPr id="8" name="テキスト ボックス 7">
            <a:extLst>
              <a:ext uri="{FF2B5EF4-FFF2-40B4-BE49-F238E27FC236}">
                <a16:creationId xmlns:a16="http://schemas.microsoft.com/office/drawing/2014/main" id="{141BBEFA-9CBF-4F10-86AE-8BAD6EA815C8}"/>
              </a:ext>
            </a:extLst>
          </p:cNvPr>
          <p:cNvSpPr txBox="1"/>
          <p:nvPr/>
        </p:nvSpPr>
        <p:spPr>
          <a:xfrm>
            <a:off x="567814" y="4543727"/>
            <a:ext cx="1386348" cy="584775"/>
          </a:xfrm>
          <a:prstGeom prst="rect">
            <a:avLst/>
          </a:prstGeom>
          <a:noFill/>
        </p:spPr>
        <p:txBody>
          <a:bodyPr wrap="square" rtlCol="0">
            <a:spAutoFit/>
          </a:bodyPr>
          <a:lstStyle/>
          <a:p>
            <a:r>
              <a:rPr kumimoji="1" lang="en-US" altLang="ja-JP" sz="3200" dirty="0"/>
              <a:t>data:</a:t>
            </a:r>
            <a:endParaRPr kumimoji="1" lang="ja-JP" altLang="en-US" sz="3200" dirty="0"/>
          </a:p>
        </p:txBody>
      </p:sp>
      <p:grpSp>
        <p:nvGrpSpPr>
          <p:cNvPr id="14" name="グループ化 13">
            <a:extLst>
              <a:ext uri="{FF2B5EF4-FFF2-40B4-BE49-F238E27FC236}">
                <a16:creationId xmlns:a16="http://schemas.microsoft.com/office/drawing/2014/main" id="{50D94D07-032F-44CB-B5B7-872770D161F6}"/>
              </a:ext>
            </a:extLst>
          </p:cNvPr>
          <p:cNvGrpSpPr/>
          <p:nvPr/>
        </p:nvGrpSpPr>
        <p:grpSpPr>
          <a:xfrm>
            <a:off x="3517492" y="5314336"/>
            <a:ext cx="776747" cy="1251014"/>
            <a:chOff x="1337188" y="2757949"/>
            <a:chExt cx="776747" cy="1251014"/>
          </a:xfrm>
        </p:grpSpPr>
        <p:cxnSp>
          <p:nvCxnSpPr>
            <p:cNvPr id="15" name="直線矢印コネクタ 14">
              <a:extLst>
                <a:ext uri="{FF2B5EF4-FFF2-40B4-BE49-F238E27FC236}">
                  <a16:creationId xmlns:a16="http://schemas.microsoft.com/office/drawing/2014/main" id="{16BE6A15-A8C1-4C6A-8616-C5805C158507}"/>
                </a:ext>
              </a:extLst>
            </p:cNvPr>
            <p:cNvCxnSpPr>
              <a:cxnSpLocks/>
            </p:cNvCxnSpPr>
            <p:nvPr/>
          </p:nvCxnSpPr>
          <p:spPr>
            <a:xfrm flipV="1">
              <a:off x="1725562" y="2757949"/>
              <a:ext cx="0" cy="604683"/>
            </a:xfrm>
            <a:prstGeom prst="straightConnector1">
              <a:avLst/>
            </a:prstGeom>
            <a:ln w="76200">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16" name="テキスト ボックス 15">
              <a:extLst>
                <a:ext uri="{FF2B5EF4-FFF2-40B4-BE49-F238E27FC236}">
                  <a16:creationId xmlns:a16="http://schemas.microsoft.com/office/drawing/2014/main" id="{3D513220-0FAF-4526-934B-51C48DD8C9C4}"/>
                </a:ext>
              </a:extLst>
            </p:cNvPr>
            <p:cNvSpPr txBox="1"/>
            <p:nvPr/>
          </p:nvSpPr>
          <p:spPr>
            <a:xfrm>
              <a:off x="1337188" y="3362632"/>
              <a:ext cx="776747" cy="646331"/>
            </a:xfrm>
            <a:prstGeom prst="rect">
              <a:avLst/>
            </a:prstGeom>
            <a:noFill/>
          </p:spPr>
          <p:txBody>
            <a:bodyPr wrap="square" rtlCol="0">
              <a:spAutoFit/>
            </a:bodyPr>
            <a:lstStyle/>
            <a:p>
              <a:r>
                <a:rPr lang="en-US" altLang="ja-JP" sz="3600" b="1" dirty="0" err="1"/>
                <a:t>d</a:t>
              </a:r>
              <a:r>
                <a:rPr kumimoji="1" lang="en-US" altLang="ja-JP" sz="3600" b="1" dirty="0" err="1"/>
                <a:t>p</a:t>
              </a:r>
              <a:endParaRPr kumimoji="1" lang="ja-JP" altLang="en-US" sz="3600" b="1" dirty="0"/>
            </a:p>
          </p:txBody>
        </p:sp>
      </p:grpSp>
      <p:grpSp>
        <p:nvGrpSpPr>
          <p:cNvPr id="17" name="グループ化 16">
            <a:extLst>
              <a:ext uri="{FF2B5EF4-FFF2-40B4-BE49-F238E27FC236}">
                <a16:creationId xmlns:a16="http://schemas.microsoft.com/office/drawing/2014/main" id="{294FBC2A-B8D1-48E7-AB9A-7B33D09D476B}"/>
              </a:ext>
            </a:extLst>
          </p:cNvPr>
          <p:cNvGrpSpPr/>
          <p:nvPr/>
        </p:nvGrpSpPr>
        <p:grpSpPr>
          <a:xfrm>
            <a:off x="4787416" y="2921168"/>
            <a:ext cx="634178" cy="1251014"/>
            <a:chOff x="4513009" y="2757949"/>
            <a:chExt cx="634178" cy="1251014"/>
          </a:xfrm>
        </p:grpSpPr>
        <p:cxnSp>
          <p:nvCxnSpPr>
            <p:cNvPr id="18" name="直線矢印コネクタ 17">
              <a:extLst>
                <a:ext uri="{FF2B5EF4-FFF2-40B4-BE49-F238E27FC236}">
                  <a16:creationId xmlns:a16="http://schemas.microsoft.com/office/drawing/2014/main" id="{0091C68E-B311-4B91-9F32-504276D8E335}"/>
                </a:ext>
              </a:extLst>
            </p:cNvPr>
            <p:cNvCxnSpPr>
              <a:cxnSpLocks/>
            </p:cNvCxnSpPr>
            <p:nvPr/>
          </p:nvCxnSpPr>
          <p:spPr>
            <a:xfrm flipV="1">
              <a:off x="4830098" y="2757949"/>
              <a:ext cx="0" cy="604683"/>
            </a:xfrm>
            <a:prstGeom prst="straightConnector1">
              <a:avLst/>
            </a:prstGeom>
            <a:ln w="76200">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19" name="テキスト ボックス 18">
              <a:extLst>
                <a:ext uri="{FF2B5EF4-FFF2-40B4-BE49-F238E27FC236}">
                  <a16:creationId xmlns:a16="http://schemas.microsoft.com/office/drawing/2014/main" id="{B9227A2C-0625-47DD-ACDA-842597850421}"/>
                </a:ext>
              </a:extLst>
            </p:cNvPr>
            <p:cNvSpPr txBox="1"/>
            <p:nvPr/>
          </p:nvSpPr>
          <p:spPr>
            <a:xfrm>
              <a:off x="4513009" y="3362632"/>
              <a:ext cx="634178" cy="646331"/>
            </a:xfrm>
            <a:prstGeom prst="rect">
              <a:avLst/>
            </a:prstGeom>
            <a:noFill/>
          </p:spPr>
          <p:txBody>
            <a:bodyPr wrap="square" rtlCol="0">
              <a:spAutoFit/>
            </a:bodyPr>
            <a:lstStyle/>
            <a:p>
              <a:r>
                <a:rPr kumimoji="1" lang="en-US" altLang="ja-JP" sz="3600" b="1" dirty="0" err="1"/>
                <a:t>ip</a:t>
              </a:r>
              <a:endParaRPr kumimoji="1" lang="ja-JP" altLang="en-US" sz="3600" b="1" dirty="0"/>
            </a:p>
          </p:txBody>
        </p:sp>
      </p:grpSp>
      <p:cxnSp>
        <p:nvCxnSpPr>
          <p:cNvPr id="12" name="直線矢印コネクタ 11">
            <a:extLst>
              <a:ext uri="{FF2B5EF4-FFF2-40B4-BE49-F238E27FC236}">
                <a16:creationId xmlns:a16="http://schemas.microsoft.com/office/drawing/2014/main" id="{F0B1F436-EFFE-4B00-AE0B-7E7978910F7C}"/>
              </a:ext>
            </a:extLst>
          </p:cNvPr>
          <p:cNvCxnSpPr>
            <a:cxnSpLocks/>
          </p:cNvCxnSpPr>
          <p:nvPr/>
        </p:nvCxnSpPr>
        <p:spPr>
          <a:xfrm flipH="1">
            <a:off x="5390535" y="3045542"/>
            <a:ext cx="3886201" cy="0"/>
          </a:xfrm>
          <a:prstGeom prst="straightConnector1">
            <a:avLst/>
          </a:prstGeom>
          <a:ln w="57150">
            <a:solidFill>
              <a:schemeClr val="accent6"/>
            </a:solidFill>
            <a:prstDash val="dash"/>
            <a:headEnd type="diamond" w="med" len="med"/>
            <a:tailEnd type="triangle" w="med" len="med"/>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7506935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79A7BF-2CF3-4C13-AFEE-042C16DC7BDB}"/>
              </a:ext>
            </a:extLst>
          </p:cNvPr>
          <p:cNvSpPr>
            <a:spLocks noGrp="1"/>
          </p:cNvSpPr>
          <p:nvPr>
            <p:ph type="title"/>
          </p:nvPr>
        </p:nvSpPr>
        <p:spPr/>
        <p:txBody>
          <a:bodyPr/>
          <a:lstStyle/>
          <a:p>
            <a:r>
              <a:rPr kumimoji="1" lang="en-US" altLang="ja-JP" dirty="0"/>
              <a:t>Brainfuck</a:t>
            </a:r>
            <a:r>
              <a:rPr kumimoji="1" lang="ja-JP" altLang="en-US" dirty="0"/>
              <a:t>プログラムの例</a:t>
            </a:r>
          </a:p>
        </p:txBody>
      </p:sp>
      <p:graphicFrame>
        <p:nvGraphicFramePr>
          <p:cNvPr id="4" name="コンテンツ プレースホルダー 3">
            <a:extLst>
              <a:ext uri="{FF2B5EF4-FFF2-40B4-BE49-F238E27FC236}">
                <a16:creationId xmlns:a16="http://schemas.microsoft.com/office/drawing/2014/main" id="{E6B32351-93EC-47D1-BC76-08528DBEBB4F}"/>
              </a:ext>
            </a:extLst>
          </p:cNvPr>
          <p:cNvGraphicFramePr>
            <a:graphicFrameLocks noGrp="1"/>
          </p:cNvGraphicFramePr>
          <p:nvPr>
            <p:ph idx="1"/>
            <p:extLst>
              <p:ext uri="{D42A27DB-BD31-4B8C-83A1-F6EECF244321}">
                <p14:modId xmlns:p14="http://schemas.microsoft.com/office/powerpoint/2010/main" val="3431562088"/>
              </p:ext>
            </p:extLst>
          </p:nvPr>
        </p:nvGraphicFramePr>
        <p:xfrm>
          <a:off x="2347362" y="4476115"/>
          <a:ext cx="8412480" cy="720000"/>
        </p:xfrm>
        <a:graphic>
          <a:graphicData uri="http://schemas.openxmlformats.org/drawingml/2006/table">
            <a:tbl>
              <a:tblPr firstRow="1" bandRow="1">
                <a:tableStyleId>{5940675A-B579-460E-94D1-54222C63F5DA}</a:tableStyleId>
              </a:tblPr>
              <a:tblGrid>
                <a:gridCol w="1051560">
                  <a:extLst>
                    <a:ext uri="{9D8B030D-6E8A-4147-A177-3AD203B41FA5}">
                      <a16:colId xmlns:a16="http://schemas.microsoft.com/office/drawing/2014/main" val="4052221768"/>
                    </a:ext>
                  </a:extLst>
                </a:gridCol>
                <a:gridCol w="1051560">
                  <a:extLst>
                    <a:ext uri="{9D8B030D-6E8A-4147-A177-3AD203B41FA5}">
                      <a16:colId xmlns:a16="http://schemas.microsoft.com/office/drawing/2014/main" val="552754492"/>
                    </a:ext>
                  </a:extLst>
                </a:gridCol>
                <a:gridCol w="1051560">
                  <a:extLst>
                    <a:ext uri="{9D8B030D-6E8A-4147-A177-3AD203B41FA5}">
                      <a16:colId xmlns:a16="http://schemas.microsoft.com/office/drawing/2014/main" val="2328055831"/>
                    </a:ext>
                  </a:extLst>
                </a:gridCol>
                <a:gridCol w="1051560">
                  <a:extLst>
                    <a:ext uri="{9D8B030D-6E8A-4147-A177-3AD203B41FA5}">
                      <a16:colId xmlns:a16="http://schemas.microsoft.com/office/drawing/2014/main" val="1660567489"/>
                    </a:ext>
                  </a:extLst>
                </a:gridCol>
                <a:gridCol w="1051560">
                  <a:extLst>
                    <a:ext uri="{9D8B030D-6E8A-4147-A177-3AD203B41FA5}">
                      <a16:colId xmlns:a16="http://schemas.microsoft.com/office/drawing/2014/main" val="3781310106"/>
                    </a:ext>
                  </a:extLst>
                </a:gridCol>
                <a:gridCol w="1051560">
                  <a:extLst>
                    <a:ext uri="{9D8B030D-6E8A-4147-A177-3AD203B41FA5}">
                      <a16:colId xmlns:a16="http://schemas.microsoft.com/office/drawing/2014/main" val="2508110048"/>
                    </a:ext>
                  </a:extLst>
                </a:gridCol>
                <a:gridCol w="1051560">
                  <a:extLst>
                    <a:ext uri="{9D8B030D-6E8A-4147-A177-3AD203B41FA5}">
                      <a16:colId xmlns:a16="http://schemas.microsoft.com/office/drawing/2014/main" val="3646143742"/>
                    </a:ext>
                  </a:extLst>
                </a:gridCol>
                <a:gridCol w="1051560">
                  <a:extLst>
                    <a:ext uri="{9D8B030D-6E8A-4147-A177-3AD203B41FA5}">
                      <a16:colId xmlns:a16="http://schemas.microsoft.com/office/drawing/2014/main" val="3738886340"/>
                    </a:ext>
                  </a:extLst>
                </a:gridCol>
              </a:tblGrid>
              <a:tr h="720000">
                <a:tc>
                  <a:txBody>
                    <a:bodyPr/>
                    <a:lstStyle/>
                    <a:p>
                      <a:pPr algn="ctr"/>
                      <a:r>
                        <a:rPr kumimoji="1" lang="en-US" altLang="ja-JP" sz="3200" dirty="0"/>
                        <a:t>4</a:t>
                      </a:r>
                      <a:endParaRPr kumimoji="1" lang="ja-JP" altLang="en-US" sz="3200" dirty="0"/>
                    </a:p>
                  </a:txBody>
                  <a:tcPr anchor="ctr"/>
                </a:tc>
                <a:tc>
                  <a:txBody>
                    <a:bodyPr/>
                    <a:lstStyle/>
                    <a:p>
                      <a:pPr algn="ctr"/>
                      <a:r>
                        <a:rPr kumimoji="1" lang="en-US" altLang="ja-JP" sz="3200" dirty="0"/>
                        <a:t>32</a:t>
                      </a:r>
                      <a:endParaRPr kumimoji="1" lang="ja-JP" altLang="en-US" sz="3200" dirty="0"/>
                    </a:p>
                  </a:txBody>
                  <a:tcPr anchor="ctr"/>
                </a:tc>
                <a:tc>
                  <a:txBody>
                    <a:bodyPr/>
                    <a:lstStyle/>
                    <a:p>
                      <a:pPr algn="ctr"/>
                      <a:r>
                        <a:rPr kumimoji="1" lang="en-US" altLang="ja-JP" sz="3200" dirty="0"/>
                        <a:t>0</a:t>
                      </a:r>
                      <a:endParaRPr kumimoji="1" lang="ja-JP" altLang="en-US" sz="3200" dirty="0"/>
                    </a:p>
                  </a:txBody>
                  <a:tcPr anchor="ctr"/>
                </a:tc>
                <a:tc>
                  <a:txBody>
                    <a:bodyPr/>
                    <a:lstStyle/>
                    <a:p>
                      <a:pPr algn="ctr"/>
                      <a:r>
                        <a:rPr kumimoji="1" lang="en-US" altLang="ja-JP" sz="3200" dirty="0"/>
                        <a:t>0</a:t>
                      </a:r>
                      <a:endParaRPr kumimoji="1" lang="ja-JP" altLang="en-US" sz="3200" dirty="0"/>
                    </a:p>
                  </a:txBody>
                  <a:tcPr anchor="ctr"/>
                </a:tc>
                <a:tc>
                  <a:txBody>
                    <a:bodyPr/>
                    <a:lstStyle/>
                    <a:p>
                      <a:pPr algn="ctr"/>
                      <a:r>
                        <a:rPr kumimoji="1" lang="en-US" altLang="ja-JP" sz="3200" dirty="0"/>
                        <a:t>0</a:t>
                      </a:r>
                      <a:endParaRPr kumimoji="1" lang="ja-JP" altLang="en-US" sz="3200" dirty="0"/>
                    </a:p>
                  </a:txBody>
                  <a:tcPr anchor="ctr"/>
                </a:tc>
                <a:tc>
                  <a:txBody>
                    <a:bodyPr/>
                    <a:lstStyle/>
                    <a:p>
                      <a:pPr algn="ctr"/>
                      <a:r>
                        <a:rPr kumimoji="1" lang="en-US" altLang="ja-JP" sz="3200" dirty="0"/>
                        <a:t>0</a:t>
                      </a:r>
                      <a:endParaRPr kumimoji="1" lang="ja-JP" altLang="en-US" sz="3200" dirty="0"/>
                    </a:p>
                  </a:txBody>
                  <a:tcPr anchor="ctr"/>
                </a:tc>
                <a:tc>
                  <a:txBody>
                    <a:bodyPr/>
                    <a:lstStyle/>
                    <a:p>
                      <a:pPr algn="ctr"/>
                      <a:r>
                        <a:rPr kumimoji="1" lang="en-US" altLang="ja-JP" sz="3200" dirty="0"/>
                        <a:t>0</a:t>
                      </a:r>
                      <a:endParaRPr kumimoji="1" lang="ja-JP" altLang="en-US" sz="3200" dirty="0"/>
                    </a:p>
                  </a:txBody>
                  <a:tcPr anchor="ctr"/>
                </a:tc>
                <a:tc>
                  <a:txBody>
                    <a:bodyPr/>
                    <a:lstStyle/>
                    <a:p>
                      <a:pPr algn="ctr"/>
                      <a:r>
                        <a:rPr kumimoji="1" lang="en-US" altLang="ja-JP" sz="3200" dirty="0"/>
                        <a:t>0</a:t>
                      </a:r>
                      <a:endParaRPr kumimoji="1" lang="ja-JP" altLang="en-US" sz="3200" dirty="0"/>
                    </a:p>
                  </a:txBody>
                  <a:tcPr anchor="ctr"/>
                </a:tc>
                <a:extLst>
                  <a:ext uri="{0D108BD9-81ED-4DB2-BD59-A6C34878D82A}">
                    <a16:rowId xmlns:a16="http://schemas.microsoft.com/office/drawing/2014/main" val="1662589647"/>
                  </a:ext>
                </a:extLst>
              </a:tr>
            </a:tbl>
          </a:graphicData>
        </a:graphic>
      </p:graphicFrame>
      <p:sp>
        <p:nvSpPr>
          <p:cNvPr id="5" name="正方形/長方形 4">
            <a:extLst>
              <a:ext uri="{FF2B5EF4-FFF2-40B4-BE49-F238E27FC236}">
                <a16:creationId xmlns:a16="http://schemas.microsoft.com/office/drawing/2014/main" id="{A583097D-B040-480D-A105-C76708CA8660}"/>
              </a:ext>
            </a:extLst>
          </p:cNvPr>
          <p:cNvSpPr/>
          <p:nvPr/>
        </p:nvSpPr>
        <p:spPr>
          <a:xfrm>
            <a:off x="1432157" y="1905505"/>
            <a:ext cx="9327685" cy="1015663"/>
          </a:xfrm>
          <a:prstGeom prst="rect">
            <a:avLst/>
          </a:prstGeom>
        </p:spPr>
        <p:txBody>
          <a:bodyPr wrap="square">
            <a:spAutoFit/>
          </a:bodyPr>
          <a:lstStyle/>
          <a:p>
            <a:r>
              <a:rPr lang="en-US" altLang="ja-JP" sz="6000" dirty="0">
                <a:latin typeface="ＭＳ ゴシック" panose="020B0609070205080204" pitchFamily="49" charset="-128"/>
                <a:ea typeface="ＭＳ ゴシック" panose="020B0609070205080204" pitchFamily="49" charset="-128"/>
              </a:rPr>
              <a:t>++++++++[&gt;++++++++&lt;-]&gt;+.</a:t>
            </a:r>
            <a:endParaRPr lang="ja-JP" altLang="en-US" sz="6000" dirty="0">
              <a:latin typeface="ＭＳ ゴシック" panose="020B0609070205080204" pitchFamily="49" charset="-128"/>
              <a:ea typeface="ＭＳ ゴシック" panose="020B0609070205080204" pitchFamily="49" charset="-128"/>
            </a:endParaRPr>
          </a:p>
        </p:txBody>
      </p:sp>
      <p:sp>
        <p:nvSpPr>
          <p:cNvPr id="8" name="テキスト ボックス 7">
            <a:extLst>
              <a:ext uri="{FF2B5EF4-FFF2-40B4-BE49-F238E27FC236}">
                <a16:creationId xmlns:a16="http://schemas.microsoft.com/office/drawing/2014/main" id="{141BBEFA-9CBF-4F10-86AE-8BAD6EA815C8}"/>
              </a:ext>
            </a:extLst>
          </p:cNvPr>
          <p:cNvSpPr txBox="1"/>
          <p:nvPr/>
        </p:nvSpPr>
        <p:spPr>
          <a:xfrm>
            <a:off x="567814" y="4543727"/>
            <a:ext cx="1386348" cy="584775"/>
          </a:xfrm>
          <a:prstGeom prst="rect">
            <a:avLst/>
          </a:prstGeom>
          <a:noFill/>
        </p:spPr>
        <p:txBody>
          <a:bodyPr wrap="square" rtlCol="0">
            <a:spAutoFit/>
          </a:bodyPr>
          <a:lstStyle/>
          <a:p>
            <a:r>
              <a:rPr kumimoji="1" lang="en-US" altLang="ja-JP" sz="3200" dirty="0"/>
              <a:t>data:</a:t>
            </a:r>
            <a:endParaRPr kumimoji="1" lang="ja-JP" altLang="en-US" sz="3200" dirty="0"/>
          </a:p>
        </p:txBody>
      </p:sp>
      <p:grpSp>
        <p:nvGrpSpPr>
          <p:cNvPr id="14" name="グループ化 13">
            <a:extLst>
              <a:ext uri="{FF2B5EF4-FFF2-40B4-BE49-F238E27FC236}">
                <a16:creationId xmlns:a16="http://schemas.microsoft.com/office/drawing/2014/main" id="{50D94D07-032F-44CB-B5B7-872770D161F6}"/>
              </a:ext>
            </a:extLst>
          </p:cNvPr>
          <p:cNvGrpSpPr/>
          <p:nvPr/>
        </p:nvGrpSpPr>
        <p:grpSpPr>
          <a:xfrm>
            <a:off x="3517492" y="5314336"/>
            <a:ext cx="776747" cy="1251014"/>
            <a:chOff x="1337188" y="2757949"/>
            <a:chExt cx="776747" cy="1251014"/>
          </a:xfrm>
        </p:grpSpPr>
        <p:cxnSp>
          <p:nvCxnSpPr>
            <p:cNvPr id="15" name="直線矢印コネクタ 14">
              <a:extLst>
                <a:ext uri="{FF2B5EF4-FFF2-40B4-BE49-F238E27FC236}">
                  <a16:creationId xmlns:a16="http://schemas.microsoft.com/office/drawing/2014/main" id="{16BE6A15-A8C1-4C6A-8616-C5805C158507}"/>
                </a:ext>
              </a:extLst>
            </p:cNvPr>
            <p:cNvCxnSpPr>
              <a:cxnSpLocks/>
            </p:cNvCxnSpPr>
            <p:nvPr/>
          </p:nvCxnSpPr>
          <p:spPr>
            <a:xfrm flipV="1">
              <a:off x="1725562" y="2757949"/>
              <a:ext cx="0" cy="604683"/>
            </a:xfrm>
            <a:prstGeom prst="straightConnector1">
              <a:avLst/>
            </a:prstGeom>
            <a:ln w="76200">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16" name="テキスト ボックス 15">
              <a:extLst>
                <a:ext uri="{FF2B5EF4-FFF2-40B4-BE49-F238E27FC236}">
                  <a16:creationId xmlns:a16="http://schemas.microsoft.com/office/drawing/2014/main" id="{3D513220-0FAF-4526-934B-51C48DD8C9C4}"/>
                </a:ext>
              </a:extLst>
            </p:cNvPr>
            <p:cNvSpPr txBox="1"/>
            <p:nvPr/>
          </p:nvSpPr>
          <p:spPr>
            <a:xfrm>
              <a:off x="1337188" y="3362632"/>
              <a:ext cx="776747" cy="646331"/>
            </a:xfrm>
            <a:prstGeom prst="rect">
              <a:avLst/>
            </a:prstGeom>
            <a:noFill/>
          </p:spPr>
          <p:txBody>
            <a:bodyPr wrap="square" rtlCol="0">
              <a:spAutoFit/>
            </a:bodyPr>
            <a:lstStyle/>
            <a:p>
              <a:r>
                <a:rPr lang="en-US" altLang="ja-JP" sz="3600" b="1" dirty="0" err="1"/>
                <a:t>d</a:t>
              </a:r>
              <a:r>
                <a:rPr kumimoji="1" lang="en-US" altLang="ja-JP" sz="3600" b="1" dirty="0" err="1"/>
                <a:t>p</a:t>
              </a:r>
              <a:endParaRPr kumimoji="1" lang="ja-JP" altLang="en-US" sz="3600" b="1" dirty="0"/>
            </a:p>
          </p:txBody>
        </p:sp>
      </p:grpSp>
      <p:grpSp>
        <p:nvGrpSpPr>
          <p:cNvPr id="17" name="グループ化 16">
            <a:extLst>
              <a:ext uri="{FF2B5EF4-FFF2-40B4-BE49-F238E27FC236}">
                <a16:creationId xmlns:a16="http://schemas.microsoft.com/office/drawing/2014/main" id="{294FBC2A-B8D1-48E7-AB9A-7B33D09D476B}"/>
              </a:ext>
            </a:extLst>
          </p:cNvPr>
          <p:cNvGrpSpPr/>
          <p:nvPr/>
        </p:nvGrpSpPr>
        <p:grpSpPr>
          <a:xfrm>
            <a:off x="8666242" y="2921168"/>
            <a:ext cx="634178" cy="1251014"/>
            <a:chOff x="4513009" y="2757949"/>
            <a:chExt cx="634178" cy="1251014"/>
          </a:xfrm>
        </p:grpSpPr>
        <p:cxnSp>
          <p:nvCxnSpPr>
            <p:cNvPr id="18" name="直線矢印コネクタ 17">
              <a:extLst>
                <a:ext uri="{FF2B5EF4-FFF2-40B4-BE49-F238E27FC236}">
                  <a16:creationId xmlns:a16="http://schemas.microsoft.com/office/drawing/2014/main" id="{0091C68E-B311-4B91-9F32-504276D8E335}"/>
                </a:ext>
              </a:extLst>
            </p:cNvPr>
            <p:cNvCxnSpPr>
              <a:cxnSpLocks/>
            </p:cNvCxnSpPr>
            <p:nvPr/>
          </p:nvCxnSpPr>
          <p:spPr>
            <a:xfrm flipV="1">
              <a:off x="4830098" y="2757949"/>
              <a:ext cx="0" cy="604683"/>
            </a:xfrm>
            <a:prstGeom prst="straightConnector1">
              <a:avLst/>
            </a:prstGeom>
            <a:ln w="76200">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19" name="テキスト ボックス 18">
              <a:extLst>
                <a:ext uri="{FF2B5EF4-FFF2-40B4-BE49-F238E27FC236}">
                  <a16:creationId xmlns:a16="http://schemas.microsoft.com/office/drawing/2014/main" id="{B9227A2C-0625-47DD-ACDA-842597850421}"/>
                </a:ext>
              </a:extLst>
            </p:cNvPr>
            <p:cNvSpPr txBox="1"/>
            <p:nvPr/>
          </p:nvSpPr>
          <p:spPr>
            <a:xfrm>
              <a:off x="4513009" y="3362632"/>
              <a:ext cx="634178" cy="646331"/>
            </a:xfrm>
            <a:prstGeom prst="rect">
              <a:avLst/>
            </a:prstGeom>
            <a:noFill/>
          </p:spPr>
          <p:txBody>
            <a:bodyPr wrap="square" rtlCol="0">
              <a:spAutoFit/>
            </a:bodyPr>
            <a:lstStyle/>
            <a:p>
              <a:r>
                <a:rPr kumimoji="1" lang="en-US" altLang="ja-JP" sz="3600" b="1" dirty="0" err="1"/>
                <a:t>ip</a:t>
              </a:r>
              <a:endParaRPr kumimoji="1" lang="ja-JP" altLang="en-US" sz="3600" b="1" dirty="0"/>
            </a:p>
          </p:txBody>
        </p:sp>
      </p:grpSp>
      <p:cxnSp>
        <p:nvCxnSpPr>
          <p:cNvPr id="13" name="直線矢印コネクタ 12">
            <a:extLst>
              <a:ext uri="{FF2B5EF4-FFF2-40B4-BE49-F238E27FC236}">
                <a16:creationId xmlns:a16="http://schemas.microsoft.com/office/drawing/2014/main" id="{A4320A66-638E-4366-BB7C-21480DABB85F}"/>
              </a:ext>
            </a:extLst>
          </p:cNvPr>
          <p:cNvCxnSpPr>
            <a:cxnSpLocks/>
          </p:cNvCxnSpPr>
          <p:nvPr/>
        </p:nvCxnSpPr>
        <p:spPr>
          <a:xfrm>
            <a:off x="5125065" y="3045542"/>
            <a:ext cx="3613354" cy="0"/>
          </a:xfrm>
          <a:prstGeom prst="straightConnector1">
            <a:avLst/>
          </a:prstGeom>
          <a:ln w="57150">
            <a:solidFill>
              <a:schemeClr val="accent6"/>
            </a:solidFill>
            <a:prstDash val="dash"/>
            <a:headEnd type="diamond" w="med" len="med"/>
            <a:tailEnd type="triangle" w="med" len="med"/>
          </a:ln>
        </p:spPr>
        <p:style>
          <a:lnRef idx="1">
            <a:schemeClr val="dk1"/>
          </a:lnRef>
          <a:fillRef idx="0">
            <a:schemeClr val="dk1"/>
          </a:fillRef>
          <a:effectRef idx="0">
            <a:schemeClr val="dk1"/>
          </a:effectRef>
          <a:fontRef idx="minor">
            <a:schemeClr val="tx1"/>
          </a:fontRef>
        </p:style>
      </p:cxnSp>
      <p:sp>
        <p:nvSpPr>
          <p:cNvPr id="6" name="テキスト ボックス 5">
            <a:extLst>
              <a:ext uri="{FF2B5EF4-FFF2-40B4-BE49-F238E27FC236}">
                <a16:creationId xmlns:a16="http://schemas.microsoft.com/office/drawing/2014/main" id="{FEC032E3-A846-4F1F-A1E2-A43F6A0E703C}"/>
              </a:ext>
            </a:extLst>
          </p:cNvPr>
          <p:cNvSpPr txBox="1"/>
          <p:nvPr/>
        </p:nvSpPr>
        <p:spPr>
          <a:xfrm>
            <a:off x="567815" y="3340216"/>
            <a:ext cx="5309418" cy="95410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ja-JP" altLang="en-US" sz="2800" dirty="0"/>
              <a:t>このように、</a:t>
            </a:r>
            <a:r>
              <a:rPr kumimoji="1" lang="en-US" altLang="ja-JP" sz="2800" dirty="0"/>
              <a:t>data[1]</a:t>
            </a:r>
            <a:r>
              <a:rPr kumimoji="1" lang="ja-JP" altLang="en-US" sz="2800" dirty="0"/>
              <a:t>を引いて、</a:t>
            </a:r>
            <a:r>
              <a:rPr kumimoji="1" lang="en-US" altLang="ja-JP" sz="2800" dirty="0"/>
              <a:t>data[2]</a:t>
            </a:r>
            <a:r>
              <a:rPr kumimoji="1" lang="ja-JP" altLang="en-US" sz="2800" dirty="0"/>
              <a:t>に</a:t>
            </a:r>
            <a:r>
              <a:rPr kumimoji="1" lang="en-US" altLang="ja-JP" sz="2800" dirty="0"/>
              <a:t>8</a:t>
            </a:r>
            <a:r>
              <a:rPr kumimoji="1" lang="ja-JP" altLang="en-US" sz="2800" dirty="0"/>
              <a:t>加えて</a:t>
            </a:r>
            <a:r>
              <a:rPr kumimoji="1" lang="en-US" altLang="ja-JP" sz="2800" dirty="0"/>
              <a:t>…</a:t>
            </a:r>
            <a:r>
              <a:rPr kumimoji="1" lang="ja-JP" altLang="en-US" sz="2800" dirty="0"/>
              <a:t>を繰り返す</a:t>
            </a:r>
          </a:p>
        </p:txBody>
      </p:sp>
    </p:spTree>
    <p:extLst>
      <p:ext uri="{BB962C8B-B14F-4D97-AF65-F5344CB8AC3E}">
        <p14:creationId xmlns:p14="http://schemas.microsoft.com/office/powerpoint/2010/main" val="12269011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E0A4D39-C230-41CD-8EAB-FF1FA385B159}"/>
              </a:ext>
            </a:extLst>
          </p:cNvPr>
          <p:cNvSpPr>
            <a:spLocks noGrp="1"/>
          </p:cNvSpPr>
          <p:nvPr>
            <p:ph type="title"/>
          </p:nvPr>
        </p:nvSpPr>
        <p:spPr/>
        <p:txBody>
          <a:bodyPr/>
          <a:lstStyle/>
          <a:p>
            <a:r>
              <a:rPr kumimoji="1" lang="en-US" altLang="ja-JP" dirty="0"/>
              <a:t>Brainf</a:t>
            </a:r>
            <a:r>
              <a:rPr lang="en-US" altLang="ja-JP" dirty="0"/>
              <a:t>u</a:t>
            </a:r>
            <a:r>
              <a:rPr kumimoji="1" lang="en-US" altLang="ja-JP" dirty="0"/>
              <a:t>ck</a:t>
            </a:r>
            <a:endParaRPr kumimoji="1" lang="ja-JP" altLang="en-US" dirty="0"/>
          </a:p>
        </p:txBody>
      </p:sp>
      <p:sp>
        <p:nvSpPr>
          <p:cNvPr id="3" name="コンテンツ プレースホルダー 2">
            <a:extLst>
              <a:ext uri="{FF2B5EF4-FFF2-40B4-BE49-F238E27FC236}">
                <a16:creationId xmlns:a16="http://schemas.microsoft.com/office/drawing/2014/main" id="{62FDF6E4-75B4-4998-A793-5EECE52ED04B}"/>
              </a:ext>
            </a:extLst>
          </p:cNvPr>
          <p:cNvSpPr>
            <a:spLocks noGrp="1"/>
          </p:cNvSpPr>
          <p:nvPr>
            <p:ph idx="1"/>
          </p:nvPr>
        </p:nvSpPr>
        <p:spPr>
          <a:xfrm>
            <a:off x="838200" y="3582649"/>
            <a:ext cx="10617524" cy="2594314"/>
          </a:xfrm>
        </p:spPr>
        <p:txBody>
          <a:bodyPr/>
          <a:lstStyle/>
          <a:p>
            <a:pPr marL="0" indent="0">
              <a:buNone/>
            </a:pPr>
            <a:r>
              <a:rPr kumimoji="1" lang="ja-JP" altLang="en-US" dirty="0"/>
              <a:t>入力</a:t>
            </a:r>
            <a:r>
              <a:rPr kumimoji="1" lang="en-US" altLang="ja-JP" dirty="0"/>
              <a:t>: </a:t>
            </a:r>
            <a:r>
              <a:rPr kumimoji="1" lang="ja-JP" altLang="en-US" dirty="0"/>
              <a:t>文字列</a:t>
            </a:r>
            <a:r>
              <a:rPr kumimoji="1" lang="en-US" altLang="ja-JP" dirty="0"/>
              <a:t>S(1</a:t>
            </a:r>
            <a:r>
              <a:rPr kumimoji="1" lang="ja-JP" altLang="en-US" dirty="0"/>
              <a:t>≦</a:t>
            </a:r>
            <a:r>
              <a:rPr kumimoji="1" lang="en-US" altLang="ja-JP" dirty="0"/>
              <a:t>|S|</a:t>
            </a:r>
            <a:r>
              <a:rPr kumimoji="1" lang="ja-JP" altLang="en-US" dirty="0"/>
              <a:t>≦</a:t>
            </a:r>
            <a:r>
              <a:rPr kumimoji="1" lang="en-US" altLang="ja-JP" dirty="0"/>
              <a:t>1000)</a:t>
            </a:r>
          </a:p>
          <a:p>
            <a:pPr marL="0" indent="0">
              <a:buNone/>
            </a:pPr>
            <a:r>
              <a:rPr kumimoji="1" lang="ja-JP" altLang="en-US" dirty="0"/>
              <a:t>処理</a:t>
            </a:r>
            <a:r>
              <a:rPr kumimoji="1" lang="en-US" altLang="ja-JP" dirty="0"/>
              <a:t>: Brainfuck</a:t>
            </a:r>
            <a:r>
              <a:rPr kumimoji="1" lang="ja-JP" altLang="en-US" dirty="0"/>
              <a:t>の言語仕様通りの処理</a:t>
            </a:r>
            <a:endParaRPr kumimoji="1" lang="en-US" altLang="ja-JP" dirty="0"/>
          </a:p>
          <a:p>
            <a:pPr marL="0" indent="0">
              <a:buNone/>
            </a:pPr>
            <a:endParaRPr kumimoji="1" lang="ja-JP" altLang="en-US" dirty="0"/>
          </a:p>
        </p:txBody>
      </p:sp>
      <p:pic>
        <p:nvPicPr>
          <p:cNvPr id="4" name="図 3">
            <a:extLst>
              <a:ext uri="{FF2B5EF4-FFF2-40B4-BE49-F238E27FC236}">
                <a16:creationId xmlns:a16="http://schemas.microsoft.com/office/drawing/2014/main" id="{CA560EEC-C35F-4EDC-BADE-9714B1BEDC18}"/>
              </a:ext>
            </a:extLst>
          </p:cNvPr>
          <p:cNvPicPr>
            <a:picLocks noChangeAspect="1"/>
          </p:cNvPicPr>
          <p:nvPr/>
        </p:nvPicPr>
        <p:blipFill rotWithShape="1">
          <a:blip r:embed="rId2"/>
          <a:srcRect l="2440" t="47432" r="59980" b="41202"/>
          <a:stretch/>
        </p:blipFill>
        <p:spPr>
          <a:xfrm>
            <a:off x="838200" y="1622685"/>
            <a:ext cx="10617525" cy="1806315"/>
          </a:xfrm>
          <a:prstGeom prst="rect">
            <a:avLst/>
          </a:prstGeom>
        </p:spPr>
      </p:pic>
    </p:spTree>
    <p:extLst>
      <p:ext uri="{BB962C8B-B14F-4D97-AF65-F5344CB8AC3E}">
        <p14:creationId xmlns:p14="http://schemas.microsoft.com/office/powerpoint/2010/main" val="8536712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79A7BF-2CF3-4C13-AFEE-042C16DC7BDB}"/>
              </a:ext>
            </a:extLst>
          </p:cNvPr>
          <p:cNvSpPr>
            <a:spLocks noGrp="1"/>
          </p:cNvSpPr>
          <p:nvPr>
            <p:ph type="title"/>
          </p:nvPr>
        </p:nvSpPr>
        <p:spPr/>
        <p:txBody>
          <a:bodyPr/>
          <a:lstStyle/>
          <a:p>
            <a:r>
              <a:rPr kumimoji="1" lang="en-US" altLang="ja-JP" dirty="0"/>
              <a:t>Brainfuck</a:t>
            </a:r>
            <a:r>
              <a:rPr kumimoji="1" lang="ja-JP" altLang="en-US" dirty="0"/>
              <a:t>プログラムの例</a:t>
            </a:r>
          </a:p>
        </p:txBody>
      </p:sp>
      <p:graphicFrame>
        <p:nvGraphicFramePr>
          <p:cNvPr id="4" name="コンテンツ プレースホルダー 3">
            <a:extLst>
              <a:ext uri="{FF2B5EF4-FFF2-40B4-BE49-F238E27FC236}">
                <a16:creationId xmlns:a16="http://schemas.microsoft.com/office/drawing/2014/main" id="{E6B32351-93EC-47D1-BC76-08528DBEBB4F}"/>
              </a:ext>
            </a:extLst>
          </p:cNvPr>
          <p:cNvGraphicFramePr>
            <a:graphicFrameLocks noGrp="1"/>
          </p:cNvGraphicFramePr>
          <p:nvPr>
            <p:ph idx="1"/>
            <p:extLst>
              <p:ext uri="{D42A27DB-BD31-4B8C-83A1-F6EECF244321}">
                <p14:modId xmlns:p14="http://schemas.microsoft.com/office/powerpoint/2010/main" val="2038822982"/>
              </p:ext>
            </p:extLst>
          </p:nvPr>
        </p:nvGraphicFramePr>
        <p:xfrm>
          <a:off x="2347362" y="4476115"/>
          <a:ext cx="8412480" cy="720000"/>
        </p:xfrm>
        <a:graphic>
          <a:graphicData uri="http://schemas.openxmlformats.org/drawingml/2006/table">
            <a:tbl>
              <a:tblPr firstRow="1" bandRow="1">
                <a:tableStyleId>{5940675A-B579-460E-94D1-54222C63F5DA}</a:tableStyleId>
              </a:tblPr>
              <a:tblGrid>
                <a:gridCol w="1051560">
                  <a:extLst>
                    <a:ext uri="{9D8B030D-6E8A-4147-A177-3AD203B41FA5}">
                      <a16:colId xmlns:a16="http://schemas.microsoft.com/office/drawing/2014/main" val="4052221768"/>
                    </a:ext>
                  </a:extLst>
                </a:gridCol>
                <a:gridCol w="1051560">
                  <a:extLst>
                    <a:ext uri="{9D8B030D-6E8A-4147-A177-3AD203B41FA5}">
                      <a16:colId xmlns:a16="http://schemas.microsoft.com/office/drawing/2014/main" val="552754492"/>
                    </a:ext>
                  </a:extLst>
                </a:gridCol>
                <a:gridCol w="1051560">
                  <a:extLst>
                    <a:ext uri="{9D8B030D-6E8A-4147-A177-3AD203B41FA5}">
                      <a16:colId xmlns:a16="http://schemas.microsoft.com/office/drawing/2014/main" val="2328055831"/>
                    </a:ext>
                  </a:extLst>
                </a:gridCol>
                <a:gridCol w="1051560">
                  <a:extLst>
                    <a:ext uri="{9D8B030D-6E8A-4147-A177-3AD203B41FA5}">
                      <a16:colId xmlns:a16="http://schemas.microsoft.com/office/drawing/2014/main" val="1660567489"/>
                    </a:ext>
                  </a:extLst>
                </a:gridCol>
                <a:gridCol w="1051560">
                  <a:extLst>
                    <a:ext uri="{9D8B030D-6E8A-4147-A177-3AD203B41FA5}">
                      <a16:colId xmlns:a16="http://schemas.microsoft.com/office/drawing/2014/main" val="3781310106"/>
                    </a:ext>
                  </a:extLst>
                </a:gridCol>
                <a:gridCol w="1051560">
                  <a:extLst>
                    <a:ext uri="{9D8B030D-6E8A-4147-A177-3AD203B41FA5}">
                      <a16:colId xmlns:a16="http://schemas.microsoft.com/office/drawing/2014/main" val="2508110048"/>
                    </a:ext>
                  </a:extLst>
                </a:gridCol>
                <a:gridCol w="1051560">
                  <a:extLst>
                    <a:ext uri="{9D8B030D-6E8A-4147-A177-3AD203B41FA5}">
                      <a16:colId xmlns:a16="http://schemas.microsoft.com/office/drawing/2014/main" val="3646143742"/>
                    </a:ext>
                  </a:extLst>
                </a:gridCol>
                <a:gridCol w="1051560">
                  <a:extLst>
                    <a:ext uri="{9D8B030D-6E8A-4147-A177-3AD203B41FA5}">
                      <a16:colId xmlns:a16="http://schemas.microsoft.com/office/drawing/2014/main" val="3738886340"/>
                    </a:ext>
                  </a:extLst>
                </a:gridCol>
              </a:tblGrid>
              <a:tr h="720000">
                <a:tc>
                  <a:txBody>
                    <a:bodyPr/>
                    <a:lstStyle/>
                    <a:p>
                      <a:pPr algn="ctr"/>
                      <a:r>
                        <a:rPr kumimoji="1" lang="en-US" altLang="ja-JP" sz="3200" dirty="0"/>
                        <a:t>1</a:t>
                      </a:r>
                      <a:endParaRPr kumimoji="1" lang="ja-JP" altLang="en-US" sz="3200" dirty="0"/>
                    </a:p>
                  </a:txBody>
                  <a:tcPr anchor="ctr"/>
                </a:tc>
                <a:tc>
                  <a:txBody>
                    <a:bodyPr/>
                    <a:lstStyle/>
                    <a:p>
                      <a:pPr algn="ctr"/>
                      <a:r>
                        <a:rPr kumimoji="1" lang="en-US" altLang="ja-JP" sz="3200" dirty="0"/>
                        <a:t>56</a:t>
                      </a:r>
                      <a:endParaRPr kumimoji="1" lang="ja-JP" altLang="en-US" sz="3200" dirty="0"/>
                    </a:p>
                  </a:txBody>
                  <a:tcPr anchor="ctr"/>
                </a:tc>
                <a:tc>
                  <a:txBody>
                    <a:bodyPr/>
                    <a:lstStyle/>
                    <a:p>
                      <a:pPr algn="ctr"/>
                      <a:r>
                        <a:rPr kumimoji="1" lang="en-US" altLang="ja-JP" sz="3200" dirty="0"/>
                        <a:t>0</a:t>
                      </a:r>
                      <a:endParaRPr kumimoji="1" lang="ja-JP" altLang="en-US" sz="3200" dirty="0"/>
                    </a:p>
                  </a:txBody>
                  <a:tcPr anchor="ctr"/>
                </a:tc>
                <a:tc>
                  <a:txBody>
                    <a:bodyPr/>
                    <a:lstStyle/>
                    <a:p>
                      <a:pPr algn="ctr"/>
                      <a:r>
                        <a:rPr kumimoji="1" lang="en-US" altLang="ja-JP" sz="3200" dirty="0"/>
                        <a:t>0</a:t>
                      </a:r>
                      <a:endParaRPr kumimoji="1" lang="ja-JP" altLang="en-US" sz="3200" dirty="0"/>
                    </a:p>
                  </a:txBody>
                  <a:tcPr anchor="ctr"/>
                </a:tc>
                <a:tc>
                  <a:txBody>
                    <a:bodyPr/>
                    <a:lstStyle/>
                    <a:p>
                      <a:pPr algn="ctr"/>
                      <a:r>
                        <a:rPr kumimoji="1" lang="en-US" altLang="ja-JP" sz="3200" dirty="0"/>
                        <a:t>0</a:t>
                      </a:r>
                      <a:endParaRPr kumimoji="1" lang="ja-JP" altLang="en-US" sz="3200" dirty="0"/>
                    </a:p>
                  </a:txBody>
                  <a:tcPr anchor="ctr"/>
                </a:tc>
                <a:tc>
                  <a:txBody>
                    <a:bodyPr/>
                    <a:lstStyle/>
                    <a:p>
                      <a:pPr algn="ctr"/>
                      <a:r>
                        <a:rPr kumimoji="1" lang="en-US" altLang="ja-JP" sz="3200" dirty="0"/>
                        <a:t>0</a:t>
                      </a:r>
                      <a:endParaRPr kumimoji="1" lang="ja-JP" altLang="en-US" sz="3200" dirty="0"/>
                    </a:p>
                  </a:txBody>
                  <a:tcPr anchor="ctr"/>
                </a:tc>
                <a:tc>
                  <a:txBody>
                    <a:bodyPr/>
                    <a:lstStyle/>
                    <a:p>
                      <a:pPr algn="ctr"/>
                      <a:r>
                        <a:rPr kumimoji="1" lang="en-US" altLang="ja-JP" sz="3200" dirty="0"/>
                        <a:t>0</a:t>
                      </a:r>
                      <a:endParaRPr kumimoji="1" lang="ja-JP" altLang="en-US" sz="3200" dirty="0"/>
                    </a:p>
                  </a:txBody>
                  <a:tcPr anchor="ctr"/>
                </a:tc>
                <a:tc>
                  <a:txBody>
                    <a:bodyPr/>
                    <a:lstStyle/>
                    <a:p>
                      <a:pPr algn="ctr"/>
                      <a:r>
                        <a:rPr kumimoji="1" lang="en-US" altLang="ja-JP" sz="3200" dirty="0"/>
                        <a:t>0</a:t>
                      </a:r>
                      <a:endParaRPr kumimoji="1" lang="ja-JP" altLang="en-US" sz="3200" dirty="0"/>
                    </a:p>
                  </a:txBody>
                  <a:tcPr anchor="ctr"/>
                </a:tc>
                <a:extLst>
                  <a:ext uri="{0D108BD9-81ED-4DB2-BD59-A6C34878D82A}">
                    <a16:rowId xmlns:a16="http://schemas.microsoft.com/office/drawing/2014/main" val="1662589647"/>
                  </a:ext>
                </a:extLst>
              </a:tr>
            </a:tbl>
          </a:graphicData>
        </a:graphic>
      </p:graphicFrame>
      <p:sp>
        <p:nvSpPr>
          <p:cNvPr id="5" name="正方形/長方形 4">
            <a:extLst>
              <a:ext uri="{FF2B5EF4-FFF2-40B4-BE49-F238E27FC236}">
                <a16:creationId xmlns:a16="http://schemas.microsoft.com/office/drawing/2014/main" id="{A583097D-B040-480D-A105-C76708CA8660}"/>
              </a:ext>
            </a:extLst>
          </p:cNvPr>
          <p:cNvSpPr/>
          <p:nvPr/>
        </p:nvSpPr>
        <p:spPr>
          <a:xfrm>
            <a:off x="1432157" y="1905505"/>
            <a:ext cx="9327685" cy="1015663"/>
          </a:xfrm>
          <a:prstGeom prst="rect">
            <a:avLst/>
          </a:prstGeom>
        </p:spPr>
        <p:txBody>
          <a:bodyPr wrap="square">
            <a:spAutoFit/>
          </a:bodyPr>
          <a:lstStyle/>
          <a:p>
            <a:r>
              <a:rPr lang="en-US" altLang="ja-JP" sz="6000" dirty="0">
                <a:latin typeface="ＭＳ ゴシック" panose="020B0609070205080204" pitchFamily="49" charset="-128"/>
                <a:ea typeface="ＭＳ ゴシック" panose="020B0609070205080204" pitchFamily="49" charset="-128"/>
              </a:rPr>
              <a:t>++++++++[&gt;++++++++&lt;-]&gt;+.</a:t>
            </a:r>
            <a:endParaRPr lang="ja-JP" altLang="en-US" sz="6000" dirty="0">
              <a:latin typeface="ＭＳ ゴシック" panose="020B0609070205080204" pitchFamily="49" charset="-128"/>
              <a:ea typeface="ＭＳ ゴシック" panose="020B0609070205080204" pitchFamily="49" charset="-128"/>
            </a:endParaRPr>
          </a:p>
        </p:txBody>
      </p:sp>
      <p:sp>
        <p:nvSpPr>
          <p:cNvPr id="8" name="テキスト ボックス 7">
            <a:extLst>
              <a:ext uri="{FF2B5EF4-FFF2-40B4-BE49-F238E27FC236}">
                <a16:creationId xmlns:a16="http://schemas.microsoft.com/office/drawing/2014/main" id="{141BBEFA-9CBF-4F10-86AE-8BAD6EA815C8}"/>
              </a:ext>
            </a:extLst>
          </p:cNvPr>
          <p:cNvSpPr txBox="1"/>
          <p:nvPr/>
        </p:nvSpPr>
        <p:spPr>
          <a:xfrm>
            <a:off x="567814" y="4543727"/>
            <a:ext cx="1386348" cy="584775"/>
          </a:xfrm>
          <a:prstGeom prst="rect">
            <a:avLst/>
          </a:prstGeom>
          <a:noFill/>
        </p:spPr>
        <p:txBody>
          <a:bodyPr wrap="square" rtlCol="0">
            <a:spAutoFit/>
          </a:bodyPr>
          <a:lstStyle/>
          <a:p>
            <a:r>
              <a:rPr kumimoji="1" lang="en-US" altLang="ja-JP" sz="3200" dirty="0"/>
              <a:t>data:</a:t>
            </a:r>
            <a:endParaRPr kumimoji="1" lang="ja-JP" altLang="en-US" sz="3200" dirty="0"/>
          </a:p>
        </p:txBody>
      </p:sp>
      <p:grpSp>
        <p:nvGrpSpPr>
          <p:cNvPr id="14" name="グループ化 13">
            <a:extLst>
              <a:ext uri="{FF2B5EF4-FFF2-40B4-BE49-F238E27FC236}">
                <a16:creationId xmlns:a16="http://schemas.microsoft.com/office/drawing/2014/main" id="{50D94D07-032F-44CB-B5B7-872770D161F6}"/>
              </a:ext>
            </a:extLst>
          </p:cNvPr>
          <p:cNvGrpSpPr/>
          <p:nvPr/>
        </p:nvGrpSpPr>
        <p:grpSpPr>
          <a:xfrm>
            <a:off x="3517492" y="5314336"/>
            <a:ext cx="776747" cy="1251014"/>
            <a:chOff x="1337188" y="2757949"/>
            <a:chExt cx="776747" cy="1251014"/>
          </a:xfrm>
        </p:grpSpPr>
        <p:cxnSp>
          <p:nvCxnSpPr>
            <p:cNvPr id="15" name="直線矢印コネクタ 14">
              <a:extLst>
                <a:ext uri="{FF2B5EF4-FFF2-40B4-BE49-F238E27FC236}">
                  <a16:creationId xmlns:a16="http://schemas.microsoft.com/office/drawing/2014/main" id="{16BE6A15-A8C1-4C6A-8616-C5805C158507}"/>
                </a:ext>
              </a:extLst>
            </p:cNvPr>
            <p:cNvCxnSpPr>
              <a:cxnSpLocks/>
            </p:cNvCxnSpPr>
            <p:nvPr/>
          </p:nvCxnSpPr>
          <p:spPr>
            <a:xfrm flipV="1">
              <a:off x="1725562" y="2757949"/>
              <a:ext cx="0" cy="604683"/>
            </a:xfrm>
            <a:prstGeom prst="straightConnector1">
              <a:avLst/>
            </a:prstGeom>
            <a:ln w="76200">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16" name="テキスト ボックス 15">
              <a:extLst>
                <a:ext uri="{FF2B5EF4-FFF2-40B4-BE49-F238E27FC236}">
                  <a16:creationId xmlns:a16="http://schemas.microsoft.com/office/drawing/2014/main" id="{3D513220-0FAF-4526-934B-51C48DD8C9C4}"/>
                </a:ext>
              </a:extLst>
            </p:cNvPr>
            <p:cNvSpPr txBox="1"/>
            <p:nvPr/>
          </p:nvSpPr>
          <p:spPr>
            <a:xfrm>
              <a:off x="1337188" y="3362632"/>
              <a:ext cx="776747" cy="646331"/>
            </a:xfrm>
            <a:prstGeom prst="rect">
              <a:avLst/>
            </a:prstGeom>
            <a:noFill/>
          </p:spPr>
          <p:txBody>
            <a:bodyPr wrap="square" rtlCol="0">
              <a:spAutoFit/>
            </a:bodyPr>
            <a:lstStyle/>
            <a:p>
              <a:r>
                <a:rPr lang="en-US" altLang="ja-JP" sz="3600" b="1" dirty="0" err="1"/>
                <a:t>d</a:t>
              </a:r>
              <a:r>
                <a:rPr kumimoji="1" lang="en-US" altLang="ja-JP" sz="3600" b="1" dirty="0" err="1"/>
                <a:t>p</a:t>
              </a:r>
              <a:endParaRPr kumimoji="1" lang="ja-JP" altLang="en-US" sz="3600" b="1" dirty="0"/>
            </a:p>
          </p:txBody>
        </p:sp>
      </p:grpSp>
      <p:grpSp>
        <p:nvGrpSpPr>
          <p:cNvPr id="17" name="グループ化 16">
            <a:extLst>
              <a:ext uri="{FF2B5EF4-FFF2-40B4-BE49-F238E27FC236}">
                <a16:creationId xmlns:a16="http://schemas.microsoft.com/office/drawing/2014/main" id="{294FBC2A-B8D1-48E7-AB9A-7B33D09D476B}"/>
              </a:ext>
            </a:extLst>
          </p:cNvPr>
          <p:cNvGrpSpPr/>
          <p:nvPr/>
        </p:nvGrpSpPr>
        <p:grpSpPr>
          <a:xfrm>
            <a:off x="4787416" y="2921168"/>
            <a:ext cx="634178" cy="1251014"/>
            <a:chOff x="4513009" y="2757949"/>
            <a:chExt cx="634178" cy="1251014"/>
          </a:xfrm>
        </p:grpSpPr>
        <p:cxnSp>
          <p:nvCxnSpPr>
            <p:cNvPr id="18" name="直線矢印コネクタ 17">
              <a:extLst>
                <a:ext uri="{FF2B5EF4-FFF2-40B4-BE49-F238E27FC236}">
                  <a16:creationId xmlns:a16="http://schemas.microsoft.com/office/drawing/2014/main" id="{0091C68E-B311-4B91-9F32-504276D8E335}"/>
                </a:ext>
              </a:extLst>
            </p:cNvPr>
            <p:cNvCxnSpPr>
              <a:cxnSpLocks/>
            </p:cNvCxnSpPr>
            <p:nvPr/>
          </p:nvCxnSpPr>
          <p:spPr>
            <a:xfrm flipV="1">
              <a:off x="4830098" y="2757949"/>
              <a:ext cx="0" cy="604683"/>
            </a:xfrm>
            <a:prstGeom prst="straightConnector1">
              <a:avLst/>
            </a:prstGeom>
            <a:ln w="76200">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19" name="テキスト ボックス 18">
              <a:extLst>
                <a:ext uri="{FF2B5EF4-FFF2-40B4-BE49-F238E27FC236}">
                  <a16:creationId xmlns:a16="http://schemas.microsoft.com/office/drawing/2014/main" id="{B9227A2C-0625-47DD-ACDA-842597850421}"/>
                </a:ext>
              </a:extLst>
            </p:cNvPr>
            <p:cNvSpPr txBox="1"/>
            <p:nvPr/>
          </p:nvSpPr>
          <p:spPr>
            <a:xfrm>
              <a:off x="4513009" y="3362632"/>
              <a:ext cx="634178" cy="646331"/>
            </a:xfrm>
            <a:prstGeom prst="rect">
              <a:avLst/>
            </a:prstGeom>
            <a:noFill/>
          </p:spPr>
          <p:txBody>
            <a:bodyPr wrap="square" rtlCol="0">
              <a:spAutoFit/>
            </a:bodyPr>
            <a:lstStyle/>
            <a:p>
              <a:r>
                <a:rPr kumimoji="1" lang="en-US" altLang="ja-JP" sz="3600" b="1" dirty="0" err="1"/>
                <a:t>ip</a:t>
              </a:r>
              <a:endParaRPr kumimoji="1" lang="ja-JP" altLang="en-US" sz="3600" b="1" dirty="0"/>
            </a:p>
          </p:txBody>
        </p:sp>
      </p:grpSp>
    </p:spTree>
    <p:extLst>
      <p:ext uri="{BB962C8B-B14F-4D97-AF65-F5344CB8AC3E}">
        <p14:creationId xmlns:p14="http://schemas.microsoft.com/office/powerpoint/2010/main" val="18386054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79A7BF-2CF3-4C13-AFEE-042C16DC7BDB}"/>
              </a:ext>
            </a:extLst>
          </p:cNvPr>
          <p:cNvSpPr>
            <a:spLocks noGrp="1"/>
          </p:cNvSpPr>
          <p:nvPr>
            <p:ph type="title"/>
          </p:nvPr>
        </p:nvSpPr>
        <p:spPr/>
        <p:txBody>
          <a:bodyPr/>
          <a:lstStyle/>
          <a:p>
            <a:r>
              <a:rPr kumimoji="1" lang="en-US" altLang="ja-JP" dirty="0"/>
              <a:t>Brainfuck</a:t>
            </a:r>
            <a:r>
              <a:rPr kumimoji="1" lang="ja-JP" altLang="en-US" dirty="0"/>
              <a:t>プログラムの例</a:t>
            </a:r>
          </a:p>
        </p:txBody>
      </p:sp>
      <p:graphicFrame>
        <p:nvGraphicFramePr>
          <p:cNvPr id="4" name="コンテンツ プレースホルダー 3">
            <a:extLst>
              <a:ext uri="{FF2B5EF4-FFF2-40B4-BE49-F238E27FC236}">
                <a16:creationId xmlns:a16="http://schemas.microsoft.com/office/drawing/2014/main" id="{E6B32351-93EC-47D1-BC76-08528DBEBB4F}"/>
              </a:ext>
            </a:extLst>
          </p:cNvPr>
          <p:cNvGraphicFramePr>
            <a:graphicFrameLocks noGrp="1"/>
          </p:cNvGraphicFramePr>
          <p:nvPr>
            <p:ph idx="1"/>
            <p:extLst>
              <p:ext uri="{D42A27DB-BD31-4B8C-83A1-F6EECF244321}">
                <p14:modId xmlns:p14="http://schemas.microsoft.com/office/powerpoint/2010/main" val="4218424332"/>
              </p:ext>
            </p:extLst>
          </p:nvPr>
        </p:nvGraphicFramePr>
        <p:xfrm>
          <a:off x="2347362" y="4476115"/>
          <a:ext cx="8412480" cy="720000"/>
        </p:xfrm>
        <a:graphic>
          <a:graphicData uri="http://schemas.openxmlformats.org/drawingml/2006/table">
            <a:tbl>
              <a:tblPr firstRow="1" bandRow="1">
                <a:tableStyleId>{5940675A-B579-460E-94D1-54222C63F5DA}</a:tableStyleId>
              </a:tblPr>
              <a:tblGrid>
                <a:gridCol w="1051560">
                  <a:extLst>
                    <a:ext uri="{9D8B030D-6E8A-4147-A177-3AD203B41FA5}">
                      <a16:colId xmlns:a16="http://schemas.microsoft.com/office/drawing/2014/main" val="4052221768"/>
                    </a:ext>
                  </a:extLst>
                </a:gridCol>
                <a:gridCol w="1051560">
                  <a:extLst>
                    <a:ext uri="{9D8B030D-6E8A-4147-A177-3AD203B41FA5}">
                      <a16:colId xmlns:a16="http://schemas.microsoft.com/office/drawing/2014/main" val="552754492"/>
                    </a:ext>
                  </a:extLst>
                </a:gridCol>
                <a:gridCol w="1051560">
                  <a:extLst>
                    <a:ext uri="{9D8B030D-6E8A-4147-A177-3AD203B41FA5}">
                      <a16:colId xmlns:a16="http://schemas.microsoft.com/office/drawing/2014/main" val="2328055831"/>
                    </a:ext>
                  </a:extLst>
                </a:gridCol>
                <a:gridCol w="1051560">
                  <a:extLst>
                    <a:ext uri="{9D8B030D-6E8A-4147-A177-3AD203B41FA5}">
                      <a16:colId xmlns:a16="http://schemas.microsoft.com/office/drawing/2014/main" val="1660567489"/>
                    </a:ext>
                  </a:extLst>
                </a:gridCol>
                <a:gridCol w="1051560">
                  <a:extLst>
                    <a:ext uri="{9D8B030D-6E8A-4147-A177-3AD203B41FA5}">
                      <a16:colId xmlns:a16="http://schemas.microsoft.com/office/drawing/2014/main" val="3781310106"/>
                    </a:ext>
                  </a:extLst>
                </a:gridCol>
                <a:gridCol w="1051560">
                  <a:extLst>
                    <a:ext uri="{9D8B030D-6E8A-4147-A177-3AD203B41FA5}">
                      <a16:colId xmlns:a16="http://schemas.microsoft.com/office/drawing/2014/main" val="2508110048"/>
                    </a:ext>
                  </a:extLst>
                </a:gridCol>
                <a:gridCol w="1051560">
                  <a:extLst>
                    <a:ext uri="{9D8B030D-6E8A-4147-A177-3AD203B41FA5}">
                      <a16:colId xmlns:a16="http://schemas.microsoft.com/office/drawing/2014/main" val="3646143742"/>
                    </a:ext>
                  </a:extLst>
                </a:gridCol>
                <a:gridCol w="1051560">
                  <a:extLst>
                    <a:ext uri="{9D8B030D-6E8A-4147-A177-3AD203B41FA5}">
                      <a16:colId xmlns:a16="http://schemas.microsoft.com/office/drawing/2014/main" val="3738886340"/>
                    </a:ext>
                  </a:extLst>
                </a:gridCol>
              </a:tblGrid>
              <a:tr h="720000">
                <a:tc>
                  <a:txBody>
                    <a:bodyPr/>
                    <a:lstStyle/>
                    <a:p>
                      <a:pPr algn="ctr"/>
                      <a:r>
                        <a:rPr kumimoji="1" lang="en-US" altLang="ja-JP" sz="3200" dirty="0"/>
                        <a:t>0</a:t>
                      </a:r>
                      <a:endParaRPr kumimoji="1" lang="ja-JP" altLang="en-US" sz="3200" dirty="0"/>
                    </a:p>
                  </a:txBody>
                  <a:tcPr anchor="ctr"/>
                </a:tc>
                <a:tc>
                  <a:txBody>
                    <a:bodyPr/>
                    <a:lstStyle/>
                    <a:p>
                      <a:pPr algn="ctr"/>
                      <a:r>
                        <a:rPr kumimoji="1" lang="en-US" altLang="ja-JP" sz="3200" dirty="0"/>
                        <a:t>64</a:t>
                      </a:r>
                      <a:endParaRPr kumimoji="1" lang="ja-JP" altLang="en-US" sz="3200" dirty="0"/>
                    </a:p>
                  </a:txBody>
                  <a:tcPr anchor="ctr"/>
                </a:tc>
                <a:tc>
                  <a:txBody>
                    <a:bodyPr/>
                    <a:lstStyle/>
                    <a:p>
                      <a:pPr algn="ctr"/>
                      <a:r>
                        <a:rPr kumimoji="1" lang="en-US" altLang="ja-JP" sz="3200" dirty="0"/>
                        <a:t>0</a:t>
                      </a:r>
                      <a:endParaRPr kumimoji="1" lang="ja-JP" altLang="en-US" sz="3200" dirty="0"/>
                    </a:p>
                  </a:txBody>
                  <a:tcPr anchor="ctr"/>
                </a:tc>
                <a:tc>
                  <a:txBody>
                    <a:bodyPr/>
                    <a:lstStyle/>
                    <a:p>
                      <a:pPr algn="ctr"/>
                      <a:r>
                        <a:rPr kumimoji="1" lang="en-US" altLang="ja-JP" sz="3200" dirty="0"/>
                        <a:t>0</a:t>
                      </a:r>
                      <a:endParaRPr kumimoji="1" lang="ja-JP" altLang="en-US" sz="3200" dirty="0"/>
                    </a:p>
                  </a:txBody>
                  <a:tcPr anchor="ctr"/>
                </a:tc>
                <a:tc>
                  <a:txBody>
                    <a:bodyPr/>
                    <a:lstStyle/>
                    <a:p>
                      <a:pPr algn="ctr"/>
                      <a:r>
                        <a:rPr kumimoji="1" lang="en-US" altLang="ja-JP" sz="3200" dirty="0"/>
                        <a:t>0</a:t>
                      </a:r>
                      <a:endParaRPr kumimoji="1" lang="ja-JP" altLang="en-US" sz="3200" dirty="0"/>
                    </a:p>
                  </a:txBody>
                  <a:tcPr anchor="ctr"/>
                </a:tc>
                <a:tc>
                  <a:txBody>
                    <a:bodyPr/>
                    <a:lstStyle/>
                    <a:p>
                      <a:pPr algn="ctr"/>
                      <a:r>
                        <a:rPr kumimoji="1" lang="en-US" altLang="ja-JP" sz="3200" dirty="0"/>
                        <a:t>0</a:t>
                      </a:r>
                      <a:endParaRPr kumimoji="1" lang="ja-JP" altLang="en-US" sz="3200" dirty="0"/>
                    </a:p>
                  </a:txBody>
                  <a:tcPr anchor="ctr"/>
                </a:tc>
                <a:tc>
                  <a:txBody>
                    <a:bodyPr/>
                    <a:lstStyle/>
                    <a:p>
                      <a:pPr algn="ctr"/>
                      <a:r>
                        <a:rPr kumimoji="1" lang="en-US" altLang="ja-JP" sz="3200" dirty="0"/>
                        <a:t>0</a:t>
                      </a:r>
                      <a:endParaRPr kumimoji="1" lang="ja-JP" altLang="en-US" sz="3200" dirty="0"/>
                    </a:p>
                  </a:txBody>
                  <a:tcPr anchor="ctr"/>
                </a:tc>
                <a:tc>
                  <a:txBody>
                    <a:bodyPr/>
                    <a:lstStyle/>
                    <a:p>
                      <a:pPr algn="ctr"/>
                      <a:r>
                        <a:rPr kumimoji="1" lang="en-US" altLang="ja-JP" sz="3200" dirty="0"/>
                        <a:t>0</a:t>
                      </a:r>
                      <a:endParaRPr kumimoji="1" lang="ja-JP" altLang="en-US" sz="3200" dirty="0"/>
                    </a:p>
                  </a:txBody>
                  <a:tcPr anchor="ctr"/>
                </a:tc>
                <a:extLst>
                  <a:ext uri="{0D108BD9-81ED-4DB2-BD59-A6C34878D82A}">
                    <a16:rowId xmlns:a16="http://schemas.microsoft.com/office/drawing/2014/main" val="1662589647"/>
                  </a:ext>
                </a:extLst>
              </a:tr>
            </a:tbl>
          </a:graphicData>
        </a:graphic>
      </p:graphicFrame>
      <p:sp>
        <p:nvSpPr>
          <p:cNvPr id="5" name="正方形/長方形 4">
            <a:extLst>
              <a:ext uri="{FF2B5EF4-FFF2-40B4-BE49-F238E27FC236}">
                <a16:creationId xmlns:a16="http://schemas.microsoft.com/office/drawing/2014/main" id="{A583097D-B040-480D-A105-C76708CA8660}"/>
              </a:ext>
            </a:extLst>
          </p:cNvPr>
          <p:cNvSpPr/>
          <p:nvPr/>
        </p:nvSpPr>
        <p:spPr>
          <a:xfrm>
            <a:off x="1432157" y="1905505"/>
            <a:ext cx="9327685" cy="1015663"/>
          </a:xfrm>
          <a:prstGeom prst="rect">
            <a:avLst/>
          </a:prstGeom>
        </p:spPr>
        <p:txBody>
          <a:bodyPr wrap="square">
            <a:spAutoFit/>
          </a:bodyPr>
          <a:lstStyle/>
          <a:p>
            <a:r>
              <a:rPr lang="en-US" altLang="ja-JP" sz="6000" dirty="0">
                <a:latin typeface="ＭＳ ゴシック" panose="020B0609070205080204" pitchFamily="49" charset="-128"/>
                <a:ea typeface="ＭＳ ゴシック" panose="020B0609070205080204" pitchFamily="49" charset="-128"/>
              </a:rPr>
              <a:t>++++++++[&gt;++++++++&lt;-]&gt;+.</a:t>
            </a:r>
            <a:endParaRPr lang="ja-JP" altLang="en-US" sz="6000" dirty="0">
              <a:latin typeface="ＭＳ ゴシック" panose="020B0609070205080204" pitchFamily="49" charset="-128"/>
              <a:ea typeface="ＭＳ ゴシック" panose="020B0609070205080204" pitchFamily="49" charset="-128"/>
            </a:endParaRPr>
          </a:p>
        </p:txBody>
      </p:sp>
      <p:sp>
        <p:nvSpPr>
          <p:cNvPr id="8" name="テキスト ボックス 7">
            <a:extLst>
              <a:ext uri="{FF2B5EF4-FFF2-40B4-BE49-F238E27FC236}">
                <a16:creationId xmlns:a16="http://schemas.microsoft.com/office/drawing/2014/main" id="{141BBEFA-9CBF-4F10-86AE-8BAD6EA815C8}"/>
              </a:ext>
            </a:extLst>
          </p:cNvPr>
          <p:cNvSpPr txBox="1"/>
          <p:nvPr/>
        </p:nvSpPr>
        <p:spPr>
          <a:xfrm>
            <a:off x="567814" y="4543727"/>
            <a:ext cx="1386348" cy="584775"/>
          </a:xfrm>
          <a:prstGeom prst="rect">
            <a:avLst/>
          </a:prstGeom>
          <a:noFill/>
        </p:spPr>
        <p:txBody>
          <a:bodyPr wrap="square" rtlCol="0">
            <a:spAutoFit/>
          </a:bodyPr>
          <a:lstStyle/>
          <a:p>
            <a:r>
              <a:rPr kumimoji="1" lang="en-US" altLang="ja-JP" sz="3200" dirty="0"/>
              <a:t>data:</a:t>
            </a:r>
            <a:endParaRPr kumimoji="1" lang="ja-JP" altLang="en-US" sz="3200" dirty="0"/>
          </a:p>
        </p:txBody>
      </p:sp>
      <p:grpSp>
        <p:nvGrpSpPr>
          <p:cNvPr id="14" name="グループ化 13">
            <a:extLst>
              <a:ext uri="{FF2B5EF4-FFF2-40B4-BE49-F238E27FC236}">
                <a16:creationId xmlns:a16="http://schemas.microsoft.com/office/drawing/2014/main" id="{50D94D07-032F-44CB-B5B7-872770D161F6}"/>
              </a:ext>
            </a:extLst>
          </p:cNvPr>
          <p:cNvGrpSpPr/>
          <p:nvPr/>
        </p:nvGrpSpPr>
        <p:grpSpPr>
          <a:xfrm>
            <a:off x="2485105" y="5314336"/>
            <a:ext cx="776747" cy="1251014"/>
            <a:chOff x="1337188" y="2757949"/>
            <a:chExt cx="776747" cy="1251014"/>
          </a:xfrm>
        </p:grpSpPr>
        <p:cxnSp>
          <p:nvCxnSpPr>
            <p:cNvPr id="15" name="直線矢印コネクタ 14">
              <a:extLst>
                <a:ext uri="{FF2B5EF4-FFF2-40B4-BE49-F238E27FC236}">
                  <a16:creationId xmlns:a16="http://schemas.microsoft.com/office/drawing/2014/main" id="{16BE6A15-A8C1-4C6A-8616-C5805C158507}"/>
                </a:ext>
              </a:extLst>
            </p:cNvPr>
            <p:cNvCxnSpPr>
              <a:cxnSpLocks/>
            </p:cNvCxnSpPr>
            <p:nvPr/>
          </p:nvCxnSpPr>
          <p:spPr>
            <a:xfrm flipV="1">
              <a:off x="1725562" y="2757949"/>
              <a:ext cx="0" cy="604683"/>
            </a:xfrm>
            <a:prstGeom prst="straightConnector1">
              <a:avLst/>
            </a:prstGeom>
            <a:ln w="76200">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16" name="テキスト ボックス 15">
              <a:extLst>
                <a:ext uri="{FF2B5EF4-FFF2-40B4-BE49-F238E27FC236}">
                  <a16:creationId xmlns:a16="http://schemas.microsoft.com/office/drawing/2014/main" id="{3D513220-0FAF-4526-934B-51C48DD8C9C4}"/>
                </a:ext>
              </a:extLst>
            </p:cNvPr>
            <p:cNvSpPr txBox="1"/>
            <p:nvPr/>
          </p:nvSpPr>
          <p:spPr>
            <a:xfrm>
              <a:off x="1337188" y="3362632"/>
              <a:ext cx="776747" cy="646331"/>
            </a:xfrm>
            <a:prstGeom prst="rect">
              <a:avLst/>
            </a:prstGeom>
            <a:noFill/>
          </p:spPr>
          <p:txBody>
            <a:bodyPr wrap="square" rtlCol="0">
              <a:spAutoFit/>
            </a:bodyPr>
            <a:lstStyle/>
            <a:p>
              <a:r>
                <a:rPr lang="en-US" altLang="ja-JP" sz="3600" b="1" dirty="0" err="1"/>
                <a:t>d</a:t>
              </a:r>
              <a:r>
                <a:rPr kumimoji="1" lang="en-US" altLang="ja-JP" sz="3600" b="1" dirty="0" err="1"/>
                <a:t>p</a:t>
              </a:r>
              <a:endParaRPr kumimoji="1" lang="ja-JP" altLang="en-US" sz="3600" b="1" dirty="0"/>
            </a:p>
          </p:txBody>
        </p:sp>
      </p:grpSp>
      <p:grpSp>
        <p:nvGrpSpPr>
          <p:cNvPr id="17" name="グループ化 16">
            <a:extLst>
              <a:ext uri="{FF2B5EF4-FFF2-40B4-BE49-F238E27FC236}">
                <a16:creationId xmlns:a16="http://schemas.microsoft.com/office/drawing/2014/main" id="{294FBC2A-B8D1-48E7-AB9A-7B33D09D476B}"/>
              </a:ext>
            </a:extLst>
          </p:cNvPr>
          <p:cNvGrpSpPr/>
          <p:nvPr/>
        </p:nvGrpSpPr>
        <p:grpSpPr>
          <a:xfrm>
            <a:off x="8629371" y="2921168"/>
            <a:ext cx="634178" cy="1251014"/>
            <a:chOff x="4513009" y="2757949"/>
            <a:chExt cx="634178" cy="1251014"/>
          </a:xfrm>
        </p:grpSpPr>
        <p:cxnSp>
          <p:nvCxnSpPr>
            <p:cNvPr id="18" name="直線矢印コネクタ 17">
              <a:extLst>
                <a:ext uri="{FF2B5EF4-FFF2-40B4-BE49-F238E27FC236}">
                  <a16:creationId xmlns:a16="http://schemas.microsoft.com/office/drawing/2014/main" id="{0091C68E-B311-4B91-9F32-504276D8E335}"/>
                </a:ext>
              </a:extLst>
            </p:cNvPr>
            <p:cNvCxnSpPr>
              <a:cxnSpLocks/>
            </p:cNvCxnSpPr>
            <p:nvPr/>
          </p:nvCxnSpPr>
          <p:spPr>
            <a:xfrm flipV="1">
              <a:off x="4830098" y="2757949"/>
              <a:ext cx="0" cy="604683"/>
            </a:xfrm>
            <a:prstGeom prst="straightConnector1">
              <a:avLst/>
            </a:prstGeom>
            <a:ln w="76200">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19" name="テキスト ボックス 18">
              <a:extLst>
                <a:ext uri="{FF2B5EF4-FFF2-40B4-BE49-F238E27FC236}">
                  <a16:creationId xmlns:a16="http://schemas.microsoft.com/office/drawing/2014/main" id="{B9227A2C-0625-47DD-ACDA-842597850421}"/>
                </a:ext>
              </a:extLst>
            </p:cNvPr>
            <p:cNvSpPr txBox="1"/>
            <p:nvPr/>
          </p:nvSpPr>
          <p:spPr>
            <a:xfrm>
              <a:off x="4513009" y="3362632"/>
              <a:ext cx="634178" cy="646331"/>
            </a:xfrm>
            <a:prstGeom prst="rect">
              <a:avLst/>
            </a:prstGeom>
            <a:noFill/>
          </p:spPr>
          <p:txBody>
            <a:bodyPr wrap="square" rtlCol="0">
              <a:spAutoFit/>
            </a:bodyPr>
            <a:lstStyle/>
            <a:p>
              <a:r>
                <a:rPr kumimoji="1" lang="en-US" altLang="ja-JP" sz="3600" b="1" dirty="0" err="1"/>
                <a:t>ip</a:t>
              </a:r>
              <a:endParaRPr kumimoji="1" lang="ja-JP" altLang="en-US" sz="3600" b="1" dirty="0"/>
            </a:p>
          </p:txBody>
        </p:sp>
      </p:grpSp>
      <p:cxnSp>
        <p:nvCxnSpPr>
          <p:cNvPr id="12" name="直線矢印コネクタ 11">
            <a:extLst>
              <a:ext uri="{FF2B5EF4-FFF2-40B4-BE49-F238E27FC236}">
                <a16:creationId xmlns:a16="http://schemas.microsoft.com/office/drawing/2014/main" id="{AC6D17F2-4233-4D07-BD4D-4621366DF56B}"/>
              </a:ext>
            </a:extLst>
          </p:cNvPr>
          <p:cNvCxnSpPr>
            <a:cxnSpLocks/>
          </p:cNvCxnSpPr>
          <p:nvPr/>
        </p:nvCxnSpPr>
        <p:spPr>
          <a:xfrm>
            <a:off x="5125065" y="3045542"/>
            <a:ext cx="3613354" cy="0"/>
          </a:xfrm>
          <a:prstGeom prst="straightConnector1">
            <a:avLst/>
          </a:prstGeom>
          <a:ln w="57150">
            <a:solidFill>
              <a:schemeClr val="accent6"/>
            </a:solidFill>
            <a:prstDash val="dash"/>
            <a:headEnd type="diamond" w="med" len="med"/>
            <a:tailEnd type="triangle" w="med" len="med"/>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4473357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79A7BF-2CF3-4C13-AFEE-042C16DC7BDB}"/>
              </a:ext>
            </a:extLst>
          </p:cNvPr>
          <p:cNvSpPr>
            <a:spLocks noGrp="1"/>
          </p:cNvSpPr>
          <p:nvPr>
            <p:ph type="title"/>
          </p:nvPr>
        </p:nvSpPr>
        <p:spPr/>
        <p:txBody>
          <a:bodyPr/>
          <a:lstStyle/>
          <a:p>
            <a:r>
              <a:rPr kumimoji="1" lang="en-US" altLang="ja-JP" dirty="0"/>
              <a:t>Brainfuck</a:t>
            </a:r>
            <a:r>
              <a:rPr kumimoji="1" lang="ja-JP" altLang="en-US" dirty="0"/>
              <a:t>プログラムの例</a:t>
            </a:r>
          </a:p>
        </p:txBody>
      </p:sp>
      <p:graphicFrame>
        <p:nvGraphicFramePr>
          <p:cNvPr id="4" name="コンテンツ プレースホルダー 3">
            <a:extLst>
              <a:ext uri="{FF2B5EF4-FFF2-40B4-BE49-F238E27FC236}">
                <a16:creationId xmlns:a16="http://schemas.microsoft.com/office/drawing/2014/main" id="{E6B32351-93EC-47D1-BC76-08528DBEBB4F}"/>
              </a:ext>
            </a:extLst>
          </p:cNvPr>
          <p:cNvGraphicFramePr>
            <a:graphicFrameLocks noGrp="1"/>
          </p:cNvGraphicFramePr>
          <p:nvPr>
            <p:ph idx="1"/>
          </p:nvPr>
        </p:nvGraphicFramePr>
        <p:xfrm>
          <a:off x="2347362" y="4476115"/>
          <a:ext cx="8412480" cy="720000"/>
        </p:xfrm>
        <a:graphic>
          <a:graphicData uri="http://schemas.openxmlformats.org/drawingml/2006/table">
            <a:tbl>
              <a:tblPr firstRow="1" bandRow="1">
                <a:tableStyleId>{5940675A-B579-460E-94D1-54222C63F5DA}</a:tableStyleId>
              </a:tblPr>
              <a:tblGrid>
                <a:gridCol w="1051560">
                  <a:extLst>
                    <a:ext uri="{9D8B030D-6E8A-4147-A177-3AD203B41FA5}">
                      <a16:colId xmlns:a16="http://schemas.microsoft.com/office/drawing/2014/main" val="4052221768"/>
                    </a:ext>
                  </a:extLst>
                </a:gridCol>
                <a:gridCol w="1051560">
                  <a:extLst>
                    <a:ext uri="{9D8B030D-6E8A-4147-A177-3AD203B41FA5}">
                      <a16:colId xmlns:a16="http://schemas.microsoft.com/office/drawing/2014/main" val="552754492"/>
                    </a:ext>
                  </a:extLst>
                </a:gridCol>
                <a:gridCol w="1051560">
                  <a:extLst>
                    <a:ext uri="{9D8B030D-6E8A-4147-A177-3AD203B41FA5}">
                      <a16:colId xmlns:a16="http://schemas.microsoft.com/office/drawing/2014/main" val="2328055831"/>
                    </a:ext>
                  </a:extLst>
                </a:gridCol>
                <a:gridCol w="1051560">
                  <a:extLst>
                    <a:ext uri="{9D8B030D-6E8A-4147-A177-3AD203B41FA5}">
                      <a16:colId xmlns:a16="http://schemas.microsoft.com/office/drawing/2014/main" val="1660567489"/>
                    </a:ext>
                  </a:extLst>
                </a:gridCol>
                <a:gridCol w="1051560">
                  <a:extLst>
                    <a:ext uri="{9D8B030D-6E8A-4147-A177-3AD203B41FA5}">
                      <a16:colId xmlns:a16="http://schemas.microsoft.com/office/drawing/2014/main" val="3781310106"/>
                    </a:ext>
                  </a:extLst>
                </a:gridCol>
                <a:gridCol w="1051560">
                  <a:extLst>
                    <a:ext uri="{9D8B030D-6E8A-4147-A177-3AD203B41FA5}">
                      <a16:colId xmlns:a16="http://schemas.microsoft.com/office/drawing/2014/main" val="2508110048"/>
                    </a:ext>
                  </a:extLst>
                </a:gridCol>
                <a:gridCol w="1051560">
                  <a:extLst>
                    <a:ext uri="{9D8B030D-6E8A-4147-A177-3AD203B41FA5}">
                      <a16:colId xmlns:a16="http://schemas.microsoft.com/office/drawing/2014/main" val="3646143742"/>
                    </a:ext>
                  </a:extLst>
                </a:gridCol>
                <a:gridCol w="1051560">
                  <a:extLst>
                    <a:ext uri="{9D8B030D-6E8A-4147-A177-3AD203B41FA5}">
                      <a16:colId xmlns:a16="http://schemas.microsoft.com/office/drawing/2014/main" val="3738886340"/>
                    </a:ext>
                  </a:extLst>
                </a:gridCol>
              </a:tblGrid>
              <a:tr h="720000">
                <a:tc>
                  <a:txBody>
                    <a:bodyPr/>
                    <a:lstStyle/>
                    <a:p>
                      <a:pPr algn="ctr"/>
                      <a:r>
                        <a:rPr kumimoji="1" lang="en-US" altLang="ja-JP" sz="3200" dirty="0"/>
                        <a:t>0</a:t>
                      </a:r>
                      <a:endParaRPr kumimoji="1" lang="ja-JP" altLang="en-US" sz="3200" dirty="0"/>
                    </a:p>
                  </a:txBody>
                  <a:tcPr anchor="ctr"/>
                </a:tc>
                <a:tc>
                  <a:txBody>
                    <a:bodyPr/>
                    <a:lstStyle/>
                    <a:p>
                      <a:pPr algn="ctr"/>
                      <a:r>
                        <a:rPr kumimoji="1" lang="en-US" altLang="ja-JP" sz="3200" dirty="0"/>
                        <a:t>64</a:t>
                      </a:r>
                      <a:endParaRPr kumimoji="1" lang="ja-JP" altLang="en-US" sz="3200" dirty="0"/>
                    </a:p>
                  </a:txBody>
                  <a:tcPr anchor="ctr"/>
                </a:tc>
                <a:tc>
                  <a:txBody>
                    <a:bodyPr/>
                    <a:lstStyle/>
                    <a:p>
                      <a:pPr algn="ctr"/>
                      <a:r>
                        <a:rPr kumimoji="1" lang="en-US" altLang="ja-JP" sz="3200" dirty="0"/>
                        <a:t>0</a:t>
                      </a:r>
                      <a:endParaRPr kumimoji="1" lang="ja-JP" altLang="en-US" sz="3200" dirty="0"/>
                    </a:p>
                  </a:txBody>
                  <a:tcPr anchor="ctr"/>
                </a:tc>
                <a:tc>
                  <a:txBody>
                    <a:bodyPr/>
                    <a:lstStyle/>
                    <a:p>
                      <a:pPr algn="ctr"/>
                      <a:r>
                        <a:rPr kumimoji="1" lang="en-US" altLang="ja-JP" sz="3200" dirty="0"/>
                        <a:t>0</a:t>
                      </a:r>
                      <a:endParaRPr kumimoji="1" lang="ja-JP" altLang="en-US" sz="3200" dirty="0"/>
                    </a:p>
                  </a:txBody>
                  <a:tcPr anchor="ctr"/>
                </a:tc>
                <a:tc>
                  <a:txBody>
                    <a:bodyPr/>
                    <a:lstStyle/>
                    <a:p>
                      <a:pPr algn="ctr"/>
                      <a:r>
                        <a:rPr kumimoji="1" lang="en-US" altLang="ja-JP" sz="3200" dirty="0"/>
                        <a:t>0</a:t>
                      </a:r>
                      <a:endParaRPr kumimoji="1" lang="ja-JP" altLang="en-US" sz="3200" dirty="0"/>
                    </a:p>
                  </a:txBody>
                  <a:tcPr anchor="ctr"/>
                </a:tc>
                <a:tc>
                  <a:txBody>
                    <a:bodyPr/>
                    <a:lstStyle/>
                    <a:p>
                      <a:pPr algn="ctr"/>
                      <a:r>
                        <a:rPr kumimoji="1" lang="en-US" altLang="ja-JP" sz="3200" dirty="0"/>
                        <a:t>0</a:t>
                      </a:r>
                      <a:endParaRPr kumimoji="1" lang="ja-JP" altLang="en-US" sz="3200" dirty="0"/>
                    </a:p>
                  </a:txBody>
                  <a:tcPr anchor="ctr"/>
                </a:tc>
                <a:tc>
                  <a:txBody>
                    <a:bodyPr/>
                    <a:lstStyle/>
                    <a:p>
                      <a:pPr algn="ctr"/>
                      <a:r>
                        <a:rPr kumimoji="1" lang="en-US" altLang="ja-JP" sz="3200" dirty="0"/>
                        <a:t>0</a:t>
                      </a:r>
                      <a:endParaRPr kumimoji="1" lang="ja-JP" altLang="en-US" sz="3200" dirty="0"/>
                    </a:p>
                  </a:txBody>
                  <a:tcPr anchor="ctr"/>
                </a:tc>
                <a:tc>
                  <a:txBody>
                    <a:bodyPr/>
                    <a:lstStyle/>
                    <a:p>
                      <a:pPr algn="ctr"/>
                      <a:r>
                        <a:rPr kumimoji="1" lang="en-US" altLang="ja-JP" sz="3200" dirty="0"/>
                        <a:t>0</a:t>
                      </a:r>
                      <a:endParaRPr kumimoji="1" lang="ja-JP" altLang="en-US" sz="3200" dirty="0"/>
                    </a:p>
                  </a:txBody>
                  <a:tcPr anchor="ctr"/>
                </a:tc>
                <a:extLst>
                  <a:ext uri="{0D108BD9-81ED-4DB2-BD59-A6C34878D82A}">
                    <a16:rowId xmlns:a16="http://schemas.microsoft.com/office/drawing/2014/main" val="1662589647"/>
                  </a:ext>
                </a:extLst>
              </a:tr>
            </a:tbl>
          </a:graphicData>
        </a:graphic>
      </p:graphicFrame>
      <p:sp>
        <p:nvSpPr>
          <p:cNvPr id="5" name="正方形/長方形 4">
            <a:extLst>
              <a:ext uri="{FF2B5EF4-FFF2-40B4-BE49-F238E27FC236}">
                <a16:creationId xmlns:a16="http://schemas.microsoft.com/office/drawing/2014/main" id="{A583097D-B040-480D-A105-C76708CA8660}"/>
              </a:ext>
            </a:extLst>
          </p:cNvPr>
          <p:cNvSpPr/>
          <p:nvPr/>
        </p:nvSpPr>
        <p:spPr>
          <a:xfrm>
            <a:off x="1432157" y="1905505"/>
            <a:ext cx="9327685" cy="1015663"/>
          </a:xfrm>
          <a:prstGeom prst="rect">
            <a:avLst/>
          </a:prstGeom>
        </p:spPr>
        <p:txBody>
          <a:bodyPr wrap="square">
            <a:spAutoFit/>
          </a:bodyPr>
          <a:lstStyle/>
          <a:p>
            <a:r>
              <a:rPr lang="en-US" altLang="ja-JP" sz="6000" dirty="0">
                <a:latin typeface="ＭＳ ゴシック" panose="020B0609070205080204" pitchFamily="49" charset="-128"/>
                <a:ea typeface="ＭＳ ゴシック" panose="020B0609070205080204" pitchFamily="49" charset="-128"/>
              </a:rPr>
              <a:t>++++++++[&gt;++++++++&lt;-]&gt;+.</a:t>
            </a:r>
            <a:endParaRPr lang="ja-JP" altLang="en-US" sz="6000" dirty="0">
              <a:latin typeface="ＭＳ ゴシック" panose="020B0609070205080204" pitchFamily="49" charset="-128"/>
              <a:ea typeface="ＭＳ ゴシック" panose="020B0609070205080204" pitchFamily="49" charset="-128"/>
            </a:endParaRPr>
          </a:p>
        </p:txBody>
      </p:sp>
      <p:sp>
        <p:nvSpPr>
          <p:cNvPr id="8" name="テキスト ボックス 7">
            <a:extLst>
              <a:ext uri="{FF2B5EF4-FFF2-40B4-BE49-F238E27FC236}">
                <a16:creationId xmlns:a16="http://schemas.microsoft.com/office/drawing/2014/main" id="{141BBEFA-9CBF-4F10-86AE-8BAD6EA815C8}"/>
              </a:ext>
            </a:extLst>
          </p:cNvPr>
          <p:cNvSpPr txBox="1"/>
          <p:nvPr/>
        </p:nvSpPr>
        <p:spPr>
          <a:xfrm>
            <a:off x="567814" y="4543727"/>
            <a:ext cx="1386348" cy="584775"/>
          </a:xfrm>
          <a:prstGeom prst="rect">
            <a:avLst/>
          </a:prstGeom>
          <a:noFill/>
        </p:spPr>
        <p:txBody>
          <a:bodyPr wrap="square" rtlCol="0">
            <a:spAutoFit/>
          </a:bodyPr>
          <a:lstStyle/>
          <a:p>
            <a:r>
              <a:rPr kumimoji="1" lang="en-US" altLang="ja-JP" sz="3200" dirty="0"/>
              <a:t>data:</a:t>
            </a:r>
            <a:endParaRPr kumimoji="1" lang="ja-JP" altLang="en-US" sz="3200" dirty="0"/>
          </a:p>
        </p:txBody>
      </p:sp>
      <p:grpSp>
        <p:nvGrpSpPr>
          <p:cNvPr id="14" name="グループ化 13">
            <a:extLst>
              <a:ext uri="{FF2B5EF4-FFF2-40B4-BE49-F238E27FC236}">
                <a16:creationId xmlns:a16="http://schemas.microsoft.com/office/drawing/2014/main" id="{50D94D07-032F-44CB-B5B7-872770D161F6}"/>
              </a:ext>
            </a:extLst>
          </p:cNvPr>
          <p:cNvGrpSpPr/>
          <p:nvPr/>
        </p:nvGrpSpPr>
        <p:grpSpPr>
          <a:xfrm>
            <a:off x="2485105" y="5314336"/>
            <a:ext cx="776747" cy="1251014"/>
            <a:chOff x="1337188" y="2757949"/>
            <a:chExt cx="776747" cy="1251014"/>
          </a:xfrm>
        </p:grpSpPr>
        <p:cxnSp>
          <p:nvCxnSpPr>
            <p:cNvPr id="15" name="直線矢印コネクタ 14">
              <a:extLst>
                <a:ext uri="{FF2B5EF4-FFF2-40B4-BE49-F238E27FC236}">
                  <a16:creationId xmlns:a16="http://schemas.microsoft.com/office/drawing/2014/main" id="{16BE6A15-A8C1-4C6A-8616-C5805C158507}"/>
                </a:ext>
              </a:extLst>
            </p:cNvPr>
            <p:cNvCxnSpPr>
              <a:cxnSpLocks/>
            </p:cNvCxnSpPr>
            <p:nvPr/>
          </p:nvCxnSpPr>
          <p:spPr>
            <a:xfrm flipV="1">
              <a:off x="1725562" y="2757949"/>
              <a:ext cx="0" cy="604683"/>
            </a:xfrm>
            <a:prstGeom prst="straightConnector1">
              <a:avLst/>
            </a:prstGeom>
            <a:ln w="76200">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16" name="テキスト ボックス 15">
              <a:extLst>
                <a:ext uri="{FF2B5EF4-FFF2-40B4-BE49-F238E27FC236}">
                  <a16:creationId xmlns:a16="http://schemas.microsoft.com/office/drawing/2014/main" id="{3D513220-0FAF-4526-934B-51C48DD8C9C4}"/>
                </a:ext>
              </a:extLst>
            </p:cNvPr>
            <p:cNvSpPr txBox="1"/>
            <p:nvPr/>
          </p:nvSpPr>
          <p:spPr>
            <a:xfrm>
              <a:off x="1337188" y="3362632"/>
              <a:ext cx="776747" cy="646331"/>
            </a:xfrm>
            <a:prstGeom prst="rect">
              <a:avLst/>
            </a:prstGeom>
            <a:noFill/>
          </p:spPr>
          <p:txBody>
            <a:bodyPr wrap="square" rtlCol="0">
              <a:spAutoFit/>
            </a:bodyPr>
            <a:lstStyle/>
            <a:p>
              <a:r>
                <a:rPr lang="en-US" altLang="ja-JP" sz="3600" b="1" dirty="0" err="1"/>
                <a:t>d</a:t>
              </a:r>
              <a:r>
                <a:rPr kumimoji="1" lang="en-US" altLang="ja-JP" sz="3600" b="1" dirty="0" err="1"/>
                <a:t>p</a:t>
              </a:r>
              <a:endParaRPr kumimoji="1" lang="ja-JP" altLang="en-US" sz="3600" b="1" dirty="0"/>
            </a:p>
          </p:txBody>
        </p:sp>
      </p:grpSp>
      <p:grpSp>
        <p:nvGrpSpPr>
          <p:cNvPr id="17" name="グループ化 16">
            <a:extLst>
              <a:ext uri="{FF2B5EF4-FFF2-40B4-BE49-F238E27FC236}">
                <a16:creationId xmlns:a16="http://schemas.microsoft.com/office/drawing/2014/main" id="{294FBC2A-B8D1-48E7-AB9A-7B33D09D476B}"/>
              </a:ext>
            </a:extLst>
          </p:cNvPr>
          <p:cNvGrpSpPr/>
          <p:nvPr/>
        </p:nvGrpSpPr>
        <p:grpSpPr>
          <a:xfrm>
            <a:off x="8975958" y="2921168"/>
            <a:ext cx="634178" cy="1251014"/>
            <a:chOff x="4513009" y="2757949"/>
            <a:chExt cx="634178" cy="1251014"/>
          </a:xfrm>
        </p:grpSpPr>
        <p:cxnSp>
          <p:nvCxnSpPr>
            <p:cNvPr id="18" name="直線矢印コネクタ 17">
              <a:extLst>
                <a:ext uri="{FF2B5EF4-FFF2-40B4-BE49-F238E27FC236}">
                  <a16:creationId xmlns:a16="http://schemas.microsoft.com/office/drawing/2014/main" id="{0091C68E-B311-4B91-9F32-504276D8E335}"/>
                </a:ext>
              </a:extLst>
            </p:cNvPr>
            <p:cNvCxnSpPr>
              <a:cxnSpLocks/>
            </p:cNvCxnSpPr>
            <p:nvPr/>
          </p:nvCxnSpPr>
          <p:spPr>
            <a:xfrm flipV="1">
              <a:off x="4830098" y="2757949"/>
              <a:ext cx="0" cy="604683"/>
            </a:xfrm>
            <a:prstGeom prst="straightConnector1">
              <a:avLst/>
            </a:prstGeom>
            <a:ln w="76200">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19" name="テキスト ボックス 18">
              <a:extLst>
                <a:ext uri="{FF2B5EF4-FFF2-40B4-BE49-F238E27FC236}">
                  <a16:creationId xmlns:a16="http://schemas.microsoft.com/office/drawing/2014/main" id="{B9227A2C-0625-47DD-ACDA-842597850421}"/>
                </a:ext>
              </a:extLst>
            </p:cNvPr>
            <p:cNvSpPr txBox="1"/>
            <p:nvPr/>
          </p:nvSpPr>
          <p:spPr>
            <a:xfrm>
              <a:off x="4513009" y="3362632"/>
              <a:ext cx="634178" cy="646331"/>
            </a:xfrm>
            <a:prstGeom prst="rect">
              <a:avLst/>
            </a:prstGeom>
            <a:noFill/>
          </p:spPr>
          <p:txBody>
            <a:bodyPr wrap="square" rtlCol="0">
              <a:spAutoFit/>
            </a:bodyPr>
            <a:lstStyle/>
            <a:p>
              <a:r>
                <a:rPr kumimoji="1" lang="en-US" altLang="ja-JP" sz="3600" b="1" dirty="0" err="1"/>
                <a:t>ip</a:t>
              </a:r>
              <a:endParaRPr kumimoji="1" lang="ja-JP" altLang="en-US" sz="3600" b="1" dirty="0"/>
            </a:p>
          </p:txBody>
        </p:sp>
      </p:grpSp>
    </p:spTree>
    <p:extLst>
      <p:ext uri="{BB962C8B-B14F-4D97-AF65-F5344CB8AC3E}">
        <p14:creationId xmlns:p14="http://schemas.microsoft.com/office/powerpoint/2010/main" val="1316029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79A7BF-2CF3-4C13-AFEE-042C16DC7BDB}"/>
              </a:ext>
            </a:extLst>
          </p:cNvPr>
          <p:cNvSpPr>
            <a:spLocks noGrp="1"/>
          </p:cNvSpPr>
          <p:nvPr>
            <p:ph type="title"/>
          </p:nvPr>
        </p:nvSpPr>
        <p:spPr/>
        <p:txBody>
          <a:bodyPr/>
          <a:lstStyle/>
          <a:p>
            <a:r>
              <a:rPr kumimoji="1" lang="en-US" altLang="ja-JP" dirty="0"/>
              <a:t>Brainfuck</a:t>
            </a:r>
            <a:r>
              <a:rPr kumimoji="1" lang="ja-JP" altLang="en-US" dirty="0"/>
              <a:t>プログラムの例</a:t>
            </a:r>
          </a:p>
        </p:txBody>
      </p:sp>
      <p:graphicFrame>
        <p:nvGraphicFramePr>
          <p:cNvPr id="4" name="コンテンツ プレースホルダー 3">
            <a:extLst>
              <a:ext uri="{FF2B5EF4-FFF2-40B4-BE49-F238E27FC236}">
                <a16:creationId xmlns:a16="http://schemas.microsoft.com/office/drawing/2014/main" id="{E6B32351-93EC-47D1-BC76-08528DBEBB4F}"/>
              </a:ext>
            </a:extLst>
          </p:cNvPr>
          <p:cNvGraphicFramePr>
            <a:graphicFrameLocks noGrp="1"/>
          </p:cNvGraphicFramePr>
          <p:nvPr>
            <p:ph idx="1"/>
          </p:nvPr>
        </p:nvGraphicFramePr>
        <p:xfrm>
          <a:off x="2347362" y="4476115"/>
          <a:ext cx="8412480" cy="720000"/>
        </p:xfrm>
        <a:graphic>
          <a:graphicData uri="http://schemas.openxmlformats.org/drawingml/2006/table">
            <a:tbl>
              <a:tblPr firstRow="1" bandRow="1">
                <a:tableStyleId>{5940675A-B579-460E-94D1-54222C63F5DA}</a:tableStyleId>
              </a:tblPr>
              <a:tblGrid>
                <a:gridCol w="1051560">
                  <a:extLst>
                    <a:ext uri="{9D8B030D-6E8A-4147-A177-3AD203B41FA5}">
                      <a16:colId xmlns:a16="http://schemas.microsoft.com/office/drawing/2014/main" val="4052221768"/>
                    </a:ext>
                  </a:extLst>
                </a:gridCol>
                <a:gridCol w="1051560">
                  <a:extLst>
                    <a:ext uri="{9D8B030D-6E8A-4147-A177-3AD203B41FA5}">
                      <a16:colId xmlns:a16="http://schemas.microsoft.com/office/drawing/2014/main" val="552754492"/>
                    </a:ext>
                  </a:extLst>
                </a:gridCol>
                <a:gridCol w="1051560">
                  <a:extLst>
                    <a:ext uri="{9D8B030D-6E8A-4147-A177-3AD203B41FA5}">
                      <a16:colId xmlns:a16="http://schemas.microsoft.com/office/drawing/2014/main" val="2328055831"/>
                    </a:ext>
                  </a:extLst>
                </a:gridCol>
                <a:gridCol w="1051560">
                  <a:extLst>
                    <a:ext uri="{9D8B030D-6E8A-4147-A177-3AD203B41FA5}">
                      <a16:colId xmlns:a16="http://schemas.microsoft.com/office/drawing/2014/main" val="1660567489"/>
                    </a:ext>
                  </a:extLst>
                </a:gridCol>
                <a:gridCol w="1051560">
                  <a:extLst>
                    <a:ext uri="{9D8B030D-6E8A-4147-A177-3AD203B41FA5}">
                      <a16:colId xmlns:a16="http://schemas.microsoft.com/office/drawing/2014/main" val="3781310106"/>
                    </a:ext>
                  </a:extLst>
                </a:gridCol>
                <a:gridCol w="1051560">
                  <a:extLst>
                    <a:ext uri="{9D8B030D-6E8A-4147-A177-3AD203B41FA5}">
                      <a16:colId xmlns:a16="http://schemas.microsoft.com/office/drawing/2014/main" val="2508110048"/>
                    </a:ext>
                  </a:extLst>
                </a:gridCol>
                <a:gridCol w="1051560">
                  <a:extLst>
                    <a:ext uri="{9D8B030D-6E8A-4147-A177-3AD203B41FA5}">
                      <a16:colId xmlns:a16="http://schemas.microsoft.com/office/drawing/2014/main" val="3646143742"/>
                    </a:ext>
                  </a:extLst>
                </a:gridCol>
                <a:gridCol w="1051560">
                  <a:extLst>
                    <a:ext uri="{9D8B030D-6E8A-4147-A177-3AD203B41FA5}">
                      <a16:colId xmlns:a16="http://schemas.microsoft.com/office/drawing/2014/main" val="3738886340"/>
                    </a:ext>
                  </a:extLst>
                </a:gridCol>
              </a:tblGrid>
              <a:tr h="720000">
                <a:tc>
                  <a:txBody>
                    <a:bodyPr/>
                    <a:lstStyle/>
                    <a:p>
                      <a:pPr algn="ctr"/>
                      <a:r>
                        <a:rPr kumimoji="1" lang="en-US" altLang="ja-JP" sz="3200" dirty="0"/>
                        <a:t>0</a:t>
                      </a:r>
                      <a:endParaRPr kumimoji="1" lang="ja-JP" altLang="en-US" sz="3200" dirty="0"/>
                    </a:p>
                  </a:txBody>
                  <a:tcPr anchor="ctr"/>
                </a:tc>
                <a:tc>
                  <a:txBody>
                    <a:bodyPr/>
                    <a:lstStyle/>
                    <a:p>
                      <a:pPr algn="ctr"/>
                      <a:r>
                        <a:rPr kumimoji="1" lang="en-US" altLang="ja-JP" sz="3200" dirty="0"/>
                        <a:t>64</a:t>
                      </a:r>
                      <a:endParaRPr kumimoji="1" lang="ja-JP" altLang="en-US" sz="3200" dirty="0"/>
                    </a:p>
                  </a:txBody>
                  <a:tcPr anchor="ctr"/>
                </a:tc>
                <a:tc>
                  <a:txBody>
                    <a:bodyPr/>
                    <a:lstStyle/>
                    <a:p>
                      <a:pPr algn="ctr"/>
                      <a:r>
                        <a:rPr kumimoji="1" lang="en-US" altLang="ja-JP" sz="3200" dirty="0"/>
                        <a:t>0</a:t>
                      </a:r>
                      <a:endParaRPr kumimoji="1" lang="ja-JP" altLang="en-US" sz="3200" dirty="0"/>
                    </a:p>
                  </a:txBody>
                  <a:tcPr anchor="ctr"/>
                </a:tc>
                <a:tc>
                  <a:txBody>
                    <a:bodyPr/>
                    <a:lstStyle/>
                    <a:p>
                      <a:pPr algn="ctr"/>
                      <a:r>
                        <a:rPr kumimoji="1" lang="en-US" altLang="ja-JP" sz="3200" dirty="0"/>
                        <a:t>0</a:t>
                      </a:r>
                      <a:endParaRPr kumimoji="1" lang="ja-JP" altLang="en-US" sz="3200" dirty="0"/>
                    </a:p>
                  </a:txBody>
                  <a:tcPr anchor="ctr"/>
                </a:tc>
                <a:tc>
                  <a:txBody>
                    <a:bodyPr/>
                    <a:lstStyle/>
                    <a:p>
                      <a:pPr algn="ctr"/>
                      <a:r>
                        <a:rPr kumimoji="1" lang="en-US" altLang="ja-JP" sz="3200" dirty="0"/>
                        <a:t>0</a:t>
                      </a:r>
                      <a:endParaRPr kumimoji="1" lang="ja-JP" altLang="en-US" sz="3200" dirty="0"/>
                    </a:p>
                  </a:txBody>
                  <a:tcPr anchor="ctr"/>
                </a:tc>
                <a:tc>
                  <a:txBody>
                    <a:bodyPr/>
                    <a:lstStyle/>
                    <a:p>
                      <a:pPr algn="ctr"/>
                      <a:r>
                        <a:rPr kumimoji="1" lang="en-US" altLang="ja-JP" sz="3200" dirty="0"/>
                        <a:t>0</a:t>
                      </a:r>
                      <a:endParaRPr kumimoji="1" lang="ja-JP" altLang="en-US" sz="3200" dirty="0"/>
                    </a:p>
                  </a:txBody>
                  <a:tcPr anchor="ctr"/>
                </a:tc>
                <a:tc>
                  <a:txBody>
                    <a:bodyPr/>
                    <a:lstStyle/>
                    <a:p>
                      <a:pPr algn="ctr"/>
                      <a:r>
                        <a:rPr kumimoji="1" lang="en-US" altLang="ja-JP" sz="3200" dirty="0"/>
                        <a:t>0</a:t>
                      </a:r>
                      <a:endParaRPr kumimoji="1" lang="ja-JP" altLang="en-US" sz="3200" dirty="0"/>
                    </a:p>
                  </a:txBody>
                  <a:tcPr anchor="ctr"/>
                </a:tc>
                <a:tc>
                  <a:txBody>
                    <a:bodyPr/>
                    <a:lstStyle/>
                    <a:p>
                      <a:pPr algn="ctr"/>
                      <a:r>
                        <a:rPr kumimoji="1" lang="en-US" altLang="ja-JP" sz="3200" dirty="0"/>
                        <a:t>0</a:t>
                      </a:r>
                      <a:endParaRPr kumimoji="1" lang="ja-JP" altLang="en-US" sz="3200" dirty="0"/>
                    </a:p>
                  </a:txBody>
                  <a:tcPr anchor="ctr"/>
                </a:tc>
                <a:extLst>
                  <a:ext uri="{0D108BD9-81ED-4DB2-BD59-A6C34878D82A}">
                    <a16:rowId xmlns:a16="http://schemas.microsoft.com/office/drawing/2014/main" val="1662589647"/>
                  </a:ext>
                </a:extLst>
              </a:tr>
            </a:tbl>
          </a:graphicData>
        </a:graphic>
      </p:graphicFrame>
      <p:sp>
        <p:nvSpPr>
          <p:cNvPr id="5" name="正方形/長方形 4">
            <a:extLst>
              <a:ext uri="{FF2B5EF4-FFF2-40B4-BE49-F238E27FC236}">
                <a16:creationId xmlns:a16="http://schemas.microsoft.com/office/drawing/2014/main" id="{A583097D-B040-480D-A105-C76708CA8660}"/>
              </a:ext>
            </a:extLst>
          </p:cNvPr>
          <p:cNvSpPr/>
          <p:nvPr/>
        </p:nvSpPr>
        <p:spPr>
          <a:xfrm>
            <a:off x="1432157" y="1905505"/>
            <a:ext cx="9327685" cy="1015663"/>
          </a:xfrm>
          <a:prstGeom prst="rect">
            <a:avLst/>
          </a:prstGeom>
        </p:spPr>
        <p:txBody>
          <a:bodyPr wrap="square">
            <a:spAutoFit/>
          </a:bodyPr>
          <a:lstStyle/>
          <a:p>
            <a:r>
              <a:rPr lang="en-US" altLang="ja-JP" sz="6000" dirty="0">
                <a:latin typeface="ＭＳ ゴシック" panose="020B0609070205080204" pitchFamily="49" charset="-128"/>
                <a:ea typeface="ＭＳ ゴシック" panose="020B0609070205080204" pitchFamily="49" charset="-128"/>
              </a:rPr>
              <a:t>++++++++[&gt;++++++++&lt;-]&gt;+.</a:t>
            </a:r>
            <a:endParaRPr lang="ja-JP" altLang="en-US" sz="6000" dirty="0">
              <a:latin typeface="ＭＳ ゴシック" panose="020B0609070205080204" pitchFamily="49" charset="-128"/>
              <a:ea typeface="ＭＳ ゴシック" panose="020B0609070205080204" pitchFamily="49" charset="-128"/>
            </a:endParaRPr>
          </a:p>
        </p:txBody>
      </p:sp>
      <p:sp>
        <p:nvSpPr>
          <p:cNvPr id="8" name="テキスト ボックス 7">
            <a:extLst>
              <a:ext uri="{FF2B5EF4-FFF2-40B4-BE49-F238E27FC236}">
                <a16:creationId xmlns:a16="http://schemas.microsoft.com/office/drawing/2014/main" id="{141BBEFA-9CBF-4F10-86AE-8BAD6EA815C8}"/>
              </a:ext>
            </a:extLst>
          </p:cNvPr>
          <p:cNvSpPr txBox="1"/>
          <p:nvPr/>
        </p:nvSpPr>
        <p:spPr>
          <a:xfrm>
            <a:off x="567814" y="4543727"/>
            <a:ext cx="1386348" cy="584775"/>
          </a:xfrm>
          <a:prstGeom prst="rect">
            <a:avLst/>
          </a:prstGeom>
          <a:noFill/>
        </p:spPr>
        <p:txBody>
          <a:bodyPr wrap="square" rtlCol="0">
            <a:spAutoFit/>
          </a:bodyPr>
          <a:lstStyle/>
          <a:p>
            <a:r>
              <a:rPr kumimoji="1" lang="en-US" altLang="ja-JP" sz="3200" dirty="0"/>
              <a:t>data:</a:t>
            </a:r>
            <a:endParaRPr kumimoji="1" lang="ja-JP" altLang="en-US" sz="3200" dirty="0"/>
          </a:p>
        </p:txBody>
      </p:sp>
      <p:grpSp>
        <p:nvGrpSpPr>
          <p:cNvPr id="14" name="グループ化 13">
            <a:extLst>
              <a:ext uri="{FF2B5EF4-FFF2-40B4-BE49-F238E27FC236}">
                <a16:creationId xmlns:a16="http://schemas.microsoft.com/office/drawing/2014/main" id="{50D94D07-032F-44CB-B5B7-872770D161F6}"/>
              </a:ext>
            </a:extLst>
          </p:cNvPr>
          <p:cNvGrpSpPr/>
          <p:nvPr/>
        </p:nvGrpSpPr>
        <p:grpSpPr>
          <a:xfrm>
            <a:off x="3554363" y="5314336"/>
            <a:ext cx="776747" cy="1251014"/>
            <a:chOff x="1337188" y="2757949"/>
            <a:chExt cx="776747" cy="1251014"/>
          </a:xfrm>
        </p:grpSpPr>
        <p:cxnSp>
          <p:nvCxnSpPr>
            <p:cNvPr id="15" name="直線矢印コネクタ 14">
              <a:extLst>
                <a:ext uri="{FF2B5EF4-FFF2-40B4-BE49-F238E27FC236}">
                  <a16:creationId xmlns:a16="http://schemas.microsoft.com/office/drawing/2014/main" id="{16BE6A15-A8C1-4C6A-8616-C5805C158507}"/>
                </a:ext>
              </a:extLst>
            </p:cNvPr>
            <p:cNvCxnSpPr>
              <a:cxnSpLocks/>
            </p:cNvCxnSpPr>
            <p:nvPr/>
          </p:nvCxnSpPr>
          <p:spPr>
            <a:xfrm flipV="1">
              <a:off x="1725562" y="2757949"/>
              <a:ext cx="0" cy="604683"/>
            </a:xfrm>
            <a:prstGeom prst="straightConnector1">
              <a:avLst/>
            </a:prstGeom>
            <a:ln w="76200">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16" name="テキスト ボックス 15">
              <a:extLst>
                <a:ext uri="{FF2B5EF4-FFF2-40B4-BE49-F238E27FC236}">
                  <a16:creationId xmlns:a16="http://schemas.microsoft.com/office/drawing/2014/main" id="{3D513220-0FAF-4526-934B-51C48DD8C9C4}"/>
                </a:ext>
              </a:extLst>
            </p:cNvPr>
            <p:cNvSpPr txBox="1"/>
            <p:nvPr/>
          </p:nvSpPr>
          <p:spPr>
            <a:xfrm>
              <a:off x="1337188" y="3362632"/>
              <a:ext cx="776747" cy="646331"/>
            </a:xfrm>
            <a:prstGeom prst="rect">
              <a:avLst/>
            </a:prstGeom>
            <a:noFill/>
          </p:spPr>
          <p:txBody>
            <a:bodyPr wrap="square" rtlCol="0">
              <a:spAutoFit/>
            </a:bodyPr>
            <a:lstStyle/>
            <a:p>
              <a:r>
                <a:rPr lang="en-US" altLang="ja-JP" sz="3600" b="1" dirty="0" err="1"/>
                <a:t>d</a:t>
              </a:r>
              <a:r>
                <a:rPr kumimoji="1" lang="en-US" altLang="ja-JP" sz="3600" b="1" dirty="0" err="1"/>
                <a:t>p</a:t>
              </a:r>
              <a:endParaRPr kumimoji="1" lang="ja-JP" altLang="en-US" sz="3600" b="1" dirty="0"/>
            </a:p>
          </p:txBody>
        </p:sp>
      </p:grpSp>
      <p:grpSp>
        <p:nvGrpSpPr>
          <p:cNvPr id="17" name="グループ化 16">
            <a:extLst>
              <a:ext uri="{FF2B5EF4-FFF2-40B4-BE49-F238E27FC236}">
                <a16:creationId xmlns:a16="http://schemas.microsoft.com/office/drawing/2014/main" id="{294FBC2A-B8D1-48E7-AB9A-7B33D09D476B}"/>
              </a:ext>
            </a:extLst>
          </p:cNvPr>
          <p:cNvGrpSpPr/>
          <p:nvPr/>
        </p:nvGrpSpPr>
        <p:grpSpPr>
          <a:xfrm>
            <a:off x="9418410" y="2921168"/>
            <a:ext cx="634178" cy="1251014"/>
            <a:chOff x="4513009" y="2757949"/>
            <a:chExt cx="634178" cy="1251014"/>
          </a:xfrm>
        </p:grpSpPr>
        <p:cxnSp>
          <p:nvCxnSpPr>
            <p:cNvPr id="18" name="直線矢印コネクタ 17">
              <a:extLst>
                <a:ext uri="{FF2B5EF4-FFF2-40B4-BE49-F238E27FC236}">
                  <a16:creationId xmlns:a16="http://schemas.microsoft.com/office/drawing/2014/main" id="{0091C68E-B311-4B91-9F32-504276D8E335}"/>
                </a:ext>
              </a:extLst>
            </p:cNvPr>
            <p:cNvCxnSpPr>
              <a:cxnSpLocks/>
            </p:cNvCxnSpPr>
            <p:nvPr/>
          </p:nvCxnSpPr>
          <p:spPr>
            <a:xfrm flipV="1">
              <a:off x="4830098" y="2757949"/>
              <a:ext cx="0" cy="604683"/>
            </a:xfrm>
            <a:prstGeom prst="straightConnector1">
              <a:avLst/>
            </a:prstGeom>
            <a:ln w="76200">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19" name="テキスト ボックス 18">
              <a:extLst>
                <a:ext uri="{FF2B5EF4-FFF2-40B4-BE49-F238E27FC236}">
                  <a16:creationId xmlns:a16="http://schemas.microsoft.com/office/drawing/2014/main" id="{B9227A2C-0625-47DD-ACDA-842597850421}"/>
                </a:ext>
              </a:extLst>
            </p:cNvPr>
            <p:cNvSpPr txBox="1"/>
            <p:nvPr/>
          </p:nvSpPr>
          <p:spPr>
            <a:xfrm>
              <a:off x="4513009" y="3362632"/>
              <a:ext cx="634178" cy="646331"/>
            </a:xfrm>
            <a:prstGeom prst="rect">
              <a:avLst/>
            </a:prstGeom>
            <a:noFill/>
          </p:spPr>
          <p:txBody>
            <a:bodyPr wrap="square" rtlCol="0">
              <a:spAutoFit/>
            </a:bodyPr>
            <a:lstStyle/>
            <a:p>
              <a:r>
                <a:rPr kumimoji="1" lang="en-US" altLang="ja-JP" sz="3600" b="1" dirty="0" err="1"/>
                <a:t>ip</a:t>
              </a:r>
              <a:endParaRPr kumimoji="1" lang="ja-JP" altLang="en-US" sz="3600" b="1" dirty="0"/>
            </a:p>
          </p:txBody>
        </p:sp>
      </p:grpSp>
    </p:spTree>
    <p:extLst>
      <p:ext uri="{BB962C8B-B14F-4D97-AF65-F5344CB8AC3E}">
        <p14:creationId xmlns:p14="http://schemas.microsoft.com/office/powerpoint/2010/main" val="21828775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79A7BF-2CF3-4C13-AFEE-042C16DC7BDB}"/>
              </a:ext>
            </a:extLst>
          </p:cNvPr>
          <p:cNvSpPr>
            <a:spLocks noGrp="1"/>
          </p:cNvSpPr>
          <p:nvPr>
            <p:ph type="title"/>
          </p:nvPr>
        </p:nvSpPr>
        <p:spPr/>
        <p:txBody>
          <a:bodyPr/>
          <a:lstStyle/>
          <a:p>
            <a:r>
              <a:rPr kumimoji="1" lang="en-US" altLang="ja-JP" dirty="0"/>
              <a:t>Brainfuck</a:t>
            </a:r>
            <a:r>
              <a:rPr kumimoji="1" lang="ja-JP" altLang="en-US" dirty="0"/>
              <a:t>プログラムの例</a:t>
            </a:r>
          </a:p>
        </p:txBody>
      </p:sp>
      <p:graphicFrame>
        <p:nvGraphicFramePr>
          <p:cNvPr id="4" name="コンテンツ プレースホルダー 3">
            <a:extLst>
              <a:ext uri="{FF2B5EF4-FFF2-40B4-BE49-F238E27FC236}">
                <a16:creationId xmlns:a16="http://schemas.microsoft.com/office/drawing/2014/main" id="{E6B32351-93EC-47D1-BC76-08528DBEBB4F}"/>
              </a:ext>
            </a:extLst>
          </p:cNvPr>
          <p:cNvGraphicFramePr>
            <a:graphicFrameLocks noGrp="1"/>
          </p:cNvGraphicFramePr>
          <p:nvPr>
            <p:ph idx="1"/>
            <p:extLst>
              <p:ext uri="{D42A27DB-BD31-4B8C-83A1-F6EECF244321}">
                <p14:modId xmlns:p14="http://schemas.microsoft.com/office/powerpoint/2010/main" val="1783479654"/>
              </p:ext>
            </p:extLst>
          </p:nvPr>
        </p:nvGraphicFramePr>
        <p:xfrm>
          <a:off x="2347362" y="4476115"/>
          <a:ext cx="8412480" cy="720000"/>
        </p:xfrm>
        <a:graphic>
          <a:graphicData uri="http://schemas.openxmlformats.org/drawingml/2006/table">
            <a:tbl>
              <a:tblPr firstRow="1" bandRow="1">
                <a:tableStyleId>{5940675A-B579-460E-94D1-54222C63F5DA}</a:tableStyleId>
              </a:tblPr>
              <a:tblGrid>
                <a:gridCol w="1051560">
                  <a:extLst>
                    <a:ext uri="{9D8B030D-6E8A-4147-A177-3AD203B41FA5}">
                      <a16:colId xmlns:a16="http://schemas.microsoft.com/office/drawing/2014/main" val="4052221768"/>
                    </a:ext>
                  </a:extLst>
                </a:gridCol>
                <a:gridCol w="1051560">
                  <a:extLst>
                    <a:ext uri="{9D8B030D-6E8A-4147-A177-3AD203B41FA5}">
                      <a16:colId xmlns:a16="http://schemas.microsoft.com/office/drawing/2014/main" val="552754492"/>
                    </a:ext>
                  </a:extLst>
                </a:gridCol>
                <a:gridCol w="1051560">
                  <a:extLst>
                    <a:ext uri="{9D8B030D-6E8A-4147-A177-3AD203B41FA5}">
                      <a16:colId xmlns:a16="http://schemas.microsoft.com/office/drawing/2014/main" val="2328055831"/>
                    </a:ext>
                  </a:extLst>
                </a:gridCol>
                <a:gridCol w="1051560">
                  <a:extLst>
                    <a:ext uri="{9D8B030D-6E8A-4147-A177-3AD203B41FA5}">
                      <a16:colId xmlns:a16="http://schemas.microsoft.com/office/drawing/2014/main" val="1660567489"/>
                    </a:ext>
                  </a:extLst>
                </a:gridCol>
                <a:gridCol w="1051560">
                  <a:extLst>
                    <a:ext uri="{9D8B030D-6E8A-4147-A177-3AD203B41FA5}">
                      <a16:colId xmlns:a16="http://schemas.microsoft.com/office/drawing/2014/main" val="3781310106"/>
                    </a:ext>
                  </a:extLst>
                </a:gridCol>
                <a:gridCol w="1051560">
                  <a:extLst>
                    <a:ext uri="{9D8B030D-6E8A-4147-A177-3AD203B41FA5}">
                      <a16:colId xmlns:a16="http://schemas.microsoft.com/office/drawing/2014/main" val="2508110048"/>
                    </a:ext>
                  </a:extLst>
                </a:gridCol>
                <a:gridCol w="1051560">
                  <a:extLst>
                    <a:ext uri="{9D8B030D-6E8A-4147-A177-3AD203B41FA5}">
                      <a16:colId xmlns:a16="http://schemas.microsoft.com/office/drawing/2014/main" val="3646143742"/>
                    </a:ext>
                  </a:extLst>
                </a:gridCol>
                <a:gridCol w="1051560">
                  <a:extLst>
                    <a:ext uri="{9D8B030D-6E8A-4147-A177-3AD203B41FA5}">
                      <a16:colId xmlns:a16="http://schemas.microsoft.com/office/drawing/2014/main" val="3738886340"/>
                    </a:ext>
                  </a:extLst>
                </a:gridCol>
              </a:tblGrid>
              <a:tr h="720000">
                <a:tc>
                  <a:txBody>
                    <a:bodyPr/>
                    <a:lstStyle/>
                    <a:p>
                      <a:pPr algn="ctr"/>
                      <a:r>
                        <a:rPr kumimoji="1" lang="en-US" altLang="ja-JP" sz="3200" dirty="0"/>
                        <a:t>0</a:t>
                      </a:r>
                      <a:endParaRPr kumimoji="1" lang="ja-JP" altLang="en-US" sz="3200" dirty="0"/>
                    </a:p>
                  </a:txBody>
                  <a:tcPr anchor="ctr"/>
                </a:tc>
                <a:tc>
                  <a:txBody>
                    <a:bodyPr/>
                    <a:lstStyle/>
                    <a:p>
                      <a:pPr algn="ctr"/>
                      <a:r>
                        <a:rPr kumimoji="1" lang="en-US" altLang="ja-JP" sz="3200" dirty="0"/>
                        <a:t>65</a:t>
                      </a:r>
                      <a:endParaRPr kumimoji="1" lang="ja-JP" altLang="en-US" sz="3200" dirty="0"/>
                    </a:p>
                  </a:txBody>
                  <a:tcPr anchor="ctr"/>
                </a:tc>
                <a:tc>
                  <a:txBody>
                    <a:bodyPr/>
                    <a:lstStyle/>
                    <a:p>
                      <a:pPr algn="ctr"/>
                      <a:r>
                        <a:rPr kumimoji="1" lang="en-US" altLang="ja-JP" sz="3200" dirty="0"/>
                        <a:t>0</a:t>
                      </a:r>
                      <a:endParaRPr kumimoji="1" lang="ja-JP" altLang="en-US" sz="3200" dirty="0"/>
                    </a:p>
                  </a:txBody>
                  <a:tcPr anchor="ctr"/>
                </a:tc>
                <a:tc>
                  <a:txBody>
                    <a:bodyPr/>
                    <a:lstStyle/>
                    <a:p>
                      <a:pPr algn="ctr"/>
                      <a:r>
                        <a:rPr kumimoji="1" lang="en-US" altLang="ja-JP" sz="3200" dirty="0"/>
                        <a:t>0</a:t>
                      </a:r>
                      <a:endParaRPr kumimoji="1" lang="ja-JP" altLang="en-US" sz="3200" dirty="0"/>
                    </a:p>
                  </a:txBody>
                  <a:tcPr anchor="ctr"/>
                </a:tc>
                <a:tc>
                  <a:txBody>
                    <a:bodyPr/>
                    <a:lstStyle/>
                    <a:p>
                      <a:pPr algn="ctr"/>
                      <a:r>
                        <a:rPr kumimoji="1" lang="en-US" altLang="ja-JP" sz="3200" dirty="0"/>
                        <a:t>0</a:t>
                      </a:r>
                      <a:endParaRPr kumimoji="1" lang="ja-JP" altLang="en-US" sz="3200" dirty="0"/>
                    </a:p>
                  </a:txBody>
                  <a:tcPr anchor="ctr"/>
                </a:tc>
                <a:tc>
                  <a:txBody>
                    <a:bodyPr/>
                    <a:lstStyle/>
                    <a:p>
                      <a:pPr algn="ctr"/>
                      <a:r>
                        <a:rPr kumimoji="1" lang="en-US" altLang="ja-JP" sz="3200" dirty="0"/>
                        <a:t>0</a:t>
                      </a:r>
                      <a:endParaRPr kumimoji="1" lang="ja-JP" altLang="en-US" sz="3200" dirty="0"/>
                    </a:p>
                  </a:txBody>
                  <a:tcPr anchor="ctr"/>
                </a:tc>
                <a:tc>
                  <a:txBody>
                    <a:bodyPr/>
                    <a:lstStyle/>
                    <a:p>
                      <a:pPr algn="ctr"/>
                      <a:r>
                        <a:rPr kumimoji="1" lang="en-US" altLang="ja-JP" sz="3200" dirty="0"/>
                        <a:t>0</a:t>
                      </a:r>
                      <a:endParaRPr kumimoji="1" lang="ja-JP" altLang="en-US" sz="3200" dirty="0"/>
                    </a:p>
                  </a:txBody>
                  <a:tcPr anchor="ctr"/>
                </a:tc>
                <a:tc>
                  <a:txBody>
                    <a:bodyPr/>
                    <a:lstStyle/>
                    <a:p>
                      <a:pPr algn="ctr"/>
                      <a:r>
                        <a:rPr kumimoji="1" lang="en-US" altLang="ja-JP" sz="3200" dirty="0"/>
                        <a:t>0</a:t>
                      </a:r>
                      <a:endParaRPr kumimoji="1" lang="ja-JP" altLang="en-US" sz="3200" dirty="0"/>
                    </a:p>
                  </a:txBody>
                  <a:tcPr anchor="ctr"/>
                </a:tc>
                <a:extLst>
                  <a:ext uri="{0D108BD9-81ED-4DB2-BD59-A6C34878D82A}">
                    <a16:rowId xmlns:a16="http://schemas.microsoft.com/office/drawing/2014/main" val="1662589647"/>
                  </a:ext>
                </a:extLst>
              </a:tr>
            </a:tbl>
          </a:graphicData>
        </a:graphic>
      </p:graphicFrame>
      <p:sp>
        <p:nvSpPr>
          <p:cNvPr id="5" name="正方形/長方形 4">
            <a:extLst>
              <a:ext uri="{FF2B5EF4-FFF2-40B4-BE49-F238E27FC236}">
                <a16:creationId xmlns:a16="http://schemas.microsoft.com/office/drawing/2014/main" id="{A583097D-B040-480D-A105-C76708CA8660}"/>
              </a:ext>
            </a:extLst>
          </p:cNvPr>
          <p:cNvSpPr/>
          <p:nvPr/>
        </p:nvSpPr>
        <p:spPr>
          <a:xfrm>
            <a:off x="1432157" y="1905505"/>
            <a:ext cx="9327685" cy="1015663"/>
          </a:xfrm>
          <a:prstGeom prst="rect">
            <a:avLst/>
          </a:prstGeom>
        </p:spPr>
        <p:txBody>
          <a:bodyPr wrap="square">
            <a:spAutoFit/>
          </a:bodyPr>
          <a:lstStyle/>
          <a:p>
            <a:r>
              <a:rPr lang="en-US" altLang="ja-JP" sz="6000" dirty="0">
                <a:latin typeface="ＭＳ ゴシック" panose="020B0609070205080204" pitchFamily="49" charset="-128"/>
                <a:ea typeface="ＭＳ ゴシック" panose="020B0609070205080204" pitchFamily="49" charset="-128"/>
              </a:rPr>
              <a:t>++++++++[&gt;++++++++&lt;-]&gt;+.</a:t>
            </a:r>
            <a:endParaRPr lang="ja-JP" altLang="en-US" sz="6000" dirty="0">
              <a:latin typeface="ＭＳ ゴシック" panose="020B0609070205080204" pitchFamily="49" charset="-128"/>
              <a:ea typeface="ＭＳ ゴシック" panose="020B0609070205080204" pitchFamily="49" charset="-128"/>
            </a:endParaRPr>
          </a:p>
        </p:txBody>
      </p:sp>
      <p:sp>
        <p:nvSpPr>
          <p:cNvPr id="8" name="テキスト ボックス 7">
            <a:extLst>
              <a:ext uri="{FF2B5EF4-FFF2-40B4-BE49-F238E27FC236}">
                <a16:creationId xmlns:a16="http://schemas.microsoft.com/office/drawing/2014/main" id="{141BBEFA-9CBF-4F10-86AE-8BAD6EA815C8}"/>
              </a:ext>
            </a:extLst>
          </p:cNvPr>
          <p:cNvSpPr txBox="1"/>
          <p:nvPr/>
        </p:nvSpPr>
        <p:spPr>
          <a:xfrm>
            <a:off x="567814" y="4543727"/>
            <a:ext cx="1386348" cy="584775"/>
          </a:xfrm>
          <a:prstGeom prst="rect">
            <a:avLst/>
          </a:prstGeom>
          <a:noFill/>
        </p:spPr>
        <p:txBody>
          <a:bodyPr wrap="square" rtlCol="0">
            <a:spAutoFit/>
          </a:bodyPr>
          <a:lstStyle/>
          <a:p>
            <a:r>
              <a:rPr kumimoji="1" lang="en-US" altLang="ja-JP" sz="3200" dirty="0"/>
              <a:t>data:</a:t>
            </a:r>
            <a:endParaRPr kumimoji="1" lang="ja-JP" altLang="en-US" sz="3200" dirty="0"/>
          </a:p>
        </p:txBody>
      </p:sp>
      <p:grpSp>
        <p:nvGrpSpPr>
          <p:cNvPr id="14" name="グループ化 13">
            <a:extLst>
              <a:ext uri="{FF2B5EF4-FFF2-40B4-BE49-F238E27FC236}">
                <a16:creationId xmlns:a16="http://schemas.microsoft.com/office/drawing/2014/main" id="{50D94D07-032F-44CB-B5B7-872770D161F6}"/>
              </a:ext>
            </a:extLst>
          </p:cNvPr>
          <p:cNvGrpSpPr/>
          <p:nvPr/>
        </p:nvGrpSpPr>
        <p:grpSpPr>
          <a:xfrm>
            <a:off x="3554363" y="5314336"/>
            <a:ext cx="776747" cy="1251014"/>
            <a:chOff x="1337188" y="2757949"/>
            <a:chExt cx="776747" cy="1251014"/>
          </a:xfrm>
        </p:grpSpPr>
        <p:cxnSp>
          <p:nvCxnSpPr>
            <p:cNvPr id="15" name="直線矢印コネクタ 14">
              <a:extLst>
                <a:ext uri="{FF2B5EF4-FFF2-40B4-BE49-F238E27FC236}">
                  <a16:creationId xmlns:a16="http://schemas.microsoft.com/office/drawing/2014/main" id="{16BE6A15-A8C1-4C6A-8616-C5805C158507}"/>
                </a:ext>
              </a:extLst>
            </p:cNvPr>
            <p:cNvCxnSpPr>
              <a:cxnSpLocks/>
            </p:cNvCxnSpPr>
            <p:nvPr/>
          </p:nvCxnSpPr>
          <p:spPr>
            <a:xfrm flipV="1">
              <a:off x="1725562" y="2757949"/>
              <a:ext cx="0" cy="604683"/>
            </a:xfrm>
            <a:prstGeom prst="straightConnector1">
              <a:avLst/>
            </a:prstGeom>
            <a:ln w="76200">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16" name="テキスト ボックス 15">
              <a:extLst>
                <a:ext uri="{FF2B5EF4-FFF2-40B4-BE49-F238E27FC236}">
                  <a16:creationId xmlns:a16="http://schemas.microsoft.com/office/drawing/2014/main" id="{3D513220-0FAF-4526-934B-51C48DD8C9C4}"/>
                </a:ext>
              </a:extLst>
            </p:cNvPr>
            <p:cNvSpPr txBox="1"/>
            <p:nvPr/>
          </p:nvSpPr>
          <p:spPr>
            <a:xfrm>
              <a:off x="1337188" y="3362632"/>
              <a:ext cx="776747" cy="646331"/>
            </a:xfrm>
            <a:prstGeom prst="rect">
              <a:avLst/>
            </a:prstGeom>
            <a:noFill/>
          </p:spPr>
          <p:txBody>
            <a:bodyPr wrap="square" rtlCol="0">
              <a:spAutoFit/>
            </a:bodyPr>
            <a:lstStyle/>
            <a:p>
              <a:r>
                <a:rPr lang="en-US" altLang="ja-JP" sz="3600" b="1" dirty="0" err="1"/>
                <a:t>d</a:t>
              </a:r>
              <a:r>
                <a:rPr kumimoji="1" lang="en-US" altLang="ja-JP" sz="3600" b="1" dirty="0" err="1"/>
                <a:t>p</a:t>
              </a:r>
              <a:endParaRPr kumimoji="1" lang="ja-JP" altLang="en-US" sz="3600" b="1" dirty="0"/>
            </a:p>
          </p:txBody>
        </p:sp>
      </p:grpSp>
      <p:grpSp>
        <p:nvGrpSpPr>
          <p:cNvPr id="17" name="グループ化 16">
            <a:extLst>
              <a:ext uri="{FF2B5EF4-FFF2-40B4-BE49-F238E27FC236}">
                <a16:creationId xmlns:a16="http://schemas.microsoft.com/office/drawing/2014/main" id="{294FBC2A-B8D1-48E7-AB9A-7B33D09D476B}"/>
              </a:ext>
            </a:extLst>
          </p:cNvPr>
          <p:cNvGrpSpPr/>
          <p:nvPr/>
        </p:nvGrpSpPr>
        <p:grpSpPr>
          <a:xfrm>
            <a:off x="9787120" y="2921168"/>
            <a:ext cx="634178" cy="1251014"/>
            <a:chOff x="4513009" y="2757949"/>
            <a:chExt cx="634178" cy="1251014"/>
          </a:xfrm>
        </p:grpSpPr>
        <p:cxnSp>
          <p:nvCxnSpPr>
            <p:cNvPr id="18" name="直線矢印コネクタ 17">
              <a:extLst>
                <a:ext uri="{FF2B5EF4-FFF2-40B4-BE49-F238E27FC236}">
                  <a16:creationId xmlns:a16="http://schemas.microsoft.com/office/drawing/2014/main" id="{0091C68E-B311-4B91-9F32-504276D8E335}"/>
                </a:ext>
              </a:extLst>
            </p:cNvPr>
            <p:cNvCxnSpPr>
              <a:cxnSpLocks/>
            </p:cNvCxnSpPr>
            <p:nvPr/>
          </p:nvCxnSpPr>
          <p:spPr>
            <a:xfrm flipV="1">
              <a:off x="4830098" y="2757949"/>
              <a:ext cx="0" cy="604683"/>
            </a:xfrm>
            <a:prstGeom prst="straightConnector1">
              <a:avLst/>
            </a:prstGeom>
            <a:ln w="76200">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19" name="テキスト ボックス 18">
              <a:extLst>
                <a:ext uri="{FF2B5EF4-FFF2-40B4-BE49-F238E27FC236}">
                  <a16:creationId xmlns:a16="http://schemas.microsoft.com/office/drawing/2014/main" id="{B9227A2C-0625-47DD-ACDA-842597850421}"/>
                </a:ext>
              </a:extLst>
            </p:cNvPr>
            <p:cNvSpPr txBox="1"/>
            <p:nvPr/>
          </p:nvSpPr>
          <p:spPr>
            <a:xfrm>
              <a:off x="4513009" y="3362632"/>
              <a:ext cx="634178" cy="646331"/>
            </a:xfrm>
            <a:prstGeom prst="rect">
              <a:avLst/>
            </a:prstGeom>
            <a:noFill/>
          </p:spPr>
          <p:txBody>
            <a:bodyPr wrap="square" rtlCol="0">
              <a:spAutoFit/>
            </a:bodyPr>
            <a:lstStyle/>
            <a:p>
              <a:r>
                <a:rPr kumimoji="1" lang="en-US" altLang="ja-JP" sz="3600" b="1" dirty="0" err="1"/>
                <a:t>ip</a:t>
              </a:r>
              <a:endParaRPr kumimoji="1" lang="ja-JP" altLang="en-US" sz="3600" b="1" dirty="0"/>
            </a:p>
          </p:txBody>
        </p:sp>
      </p:grpSp>
    </p:spTree>
    <p:extLst>
      <p:ext uri="{BB962C8B-B14F-4D97-AF65-F5344CB8AC3E}">
        <p14:creationId xmlns:p14="http://schemas.microsoft.com/office/powerpoint/2010/main" val="18081564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79A7BF-2CF3-4C13-AFEE-042C16DC7BDB}"/>
              </a:ext>
            </a:extLst>
          </p:cNvPr>
          <p:cNvSpPr>
            <a:spLocks noGrp="1"/>
          </p:cNvSpPr>
          <p:nvPr>
            <p:ph type="title"/>
          </p:nvPr>
        </p:nvSpPr>
        <p:spPr/>
        <p:txBody>
          <a:bodyPr/>
          <a:lstStyle/>
          <a:p>
            <a:r>
              <a:rPr kumimoji="1" lang="en-US" altLang="ja-JP" dirty="0"/>
              <a:t>Brainfuck</a:t>
            </a:r>
            <a:r>
              <a:rPr kumimoji="1" lang="ja-JP" altLang="en-US" dirty="0"/>
              <a:t>プログラムの例</a:t>
            </a:r>
          </a:p>
        </p:txBody>
      </p:sp>
      <p:graphicFrame>
        <p:nvGraphicFramePr>
          <p:cNvPr id="4" name="コンテンツ プレースホルダー 3">
            <a:extLst>
              <a:ext uri="{FF2B5EF4-FFF2-40B4-BE49-F238E27FC236}">
                <a16:creationId xmlns:a16="http://schemas.microsoft.com/office/drawing/2014/main" id="{E6B32351-93EC-47D1-BC76-08528DBEBB4F}"/>
              </a:ext>
            </a:extLst>
          </p:cNvPr>
          <p:cNvGraphicFramePr>
            <a:graphicFrameLocks noGrp="1"/>
          </p:cNvGraphicFramePr>
          <p:nvPr>
            <p:ph idx="1"/>
          </p:nvPr>
        </p:nvGraphicFramePr>
        <p:xfrm>
          <a:off x="2347362" y="4476115"/>
          <a:ext cx="8412480" cy="720000"/>
        </p:xfrm>
        <a:graphic>
          <a:graphicData uri="http://schemas.openxmlformats.org/drawingml/2006/table">
            <a:tbl>
              <a:tblPr firstRow="1" bandRow="1">
                <a:tableStyleId>{5940675A-B579-460E-94D1-54222C63F5DA}</a:tableStyleId>
              </a:tblPr>
              <a:tblGrid>
                <a:gridCol w="1051560">
                  <a:extLst>
                    <a:ext uri="{9D8B030D-6E8A-4147-A177-3AD203B41FA5}">
                      <a16:colId xmlns:a16="http://schemas.microsoft.com/office/drawing/2014/main" val="4052221768"/>
                    </a:ext>
                  </a:extLst>
                </a:gridCol>
                <a:gridCol w="1051560">
                  <a:extLst>
                    <a:ext uri="{9D8B030D-6E8A-4147-A177-3AD203B41FA5}">
                      <a16:colId xmlns:a16="http://schemas.microsoft.com/office/drawing/2014/main" val="552754492"/>
                    </a:ext>
                  </a:extLst>
                </a:gridCol>
                <a:gridCol w="1051560">
                  <a:extLst>
                    <a:ext uri="{9D8B030D-6E8A-4147-A177-3AD203B41FA5}">
                      <a16:colId xmlns:a16="http://schemas.microsoft.com/office/drawing/2014/main" val="2328055831"/>
                    </a:ext>
                  </a:extLst>
                </a:gridCol>
                <a:gridCol w="1051560">
                  <a:extLst>
                    <a:ext uri="{9D8B030D-6E8A-4147-A177-3AD203B41FA5}">
                      <a16:colId xmlns:a16="http://schemas.microsoft.com/office/drawing/2014/main" val="1660567489"/>
                    </a:ext>
                  </a:extLst>
                </a:gridCol>
                <a:gridCol w="1051560">
                  <a:extLst>
                    <a:ext uri="{9D8B030D-6E8A-4147-A177-3AD203B41FA5}">
                      <a16:colId xmlns:a16="http://schemas.microsoft.com/office/drawing/2014/main" val="3781310106"/>
                    </a:ext>
                  </a:extLst>
                </a:gridCol>
                <a:gridCol w="1051560">
                  <a:extLst>
                    <a:ext uri="{9D8B030D-6E8A-4147-A177-3AD203B41FA5}">
                      <a16:colId xmlns:a16="http://schemas.microsoft.com/office/drawing/2014/main" val="2508110048"/>
                    </a:ext>
                  </a:extLst>
                </a:gridCol>
                <a:gridCol w="1051560">
                  <a:extLst>
                    <a:ext uri="{9D8B030D-6E8A-4147-A177-3AD203B41FA5}">
                      <a16:colId xmlns:a16="http://schemas.microsoft.com/office/drawing/2014/main" val="3646143742"/>
                    </a:ext>
                  </a:extLst>
                </a:gridCol>
                <a:gridCol w="1051560">
                  <a:extLst>
                    <a:ext uri="{9D8B030D-6E8A-4147-A177-3AD203B41FA5}">
                      <a16:colId xmlns:a16="http://schemas.microsoft.com/office/drawing/2014/main" val="3738886340"/>
                    </a:ext>
                  </a:extLst>
                </a:gridCol>
              </a:tblGrid>
              <a:tr h="720000">
                <a:tc>
                  <a:txBody>
                    <a:bodyPr/>
                    <a:lstStyle/>
                    <a:p>
                      <a:pPr algn="ctr"/>
                      <a:r>
                        <a:rPr kumimoji="1" lang="en-US" altLang="ja-JP" sz="3200" dirty="0"/>
                        <a:t>0</a:t>
                      </a:r>
                      <a:endParaRPr kumimoji="1" lang="ja-JP" altLang="en-US" sz="3200" dirty="0"/>
                    </a:p>
                  </a:txBody>
                  <a:tcPr anchor="ctr"/>
                </a:tc>
                <a:tc>
                  <a:txBody>
                    <a:bodyPr/>
                    <a:lstStyle/>
                    <a:p>
                      <a:pPr algn="ctr"/>
                      <a:r>
                        <a:rPr kumimoji="1" lang="en-US" altLang="ja-JP" sz="3200" dirty="0"/>
                        <a:t>65</a:t>
                      </a:r>
                      <a:endParaRPr kumimoji="1" lang="ja-JP" altLang="en-US" sz="3200" dirty="0"/>
                    </a:p>
                  </a:txBody>
                  <a:tcPr anchor="ctr"/>
                </a:tc>
                <a:tc>
                  <a:txBody>
                    <a:bodyPr/>
                    <a:lstStyle/>
                    <a:p>
                      <a:pPr algn="ctr"/>
                      <a:r>
                        <a:rPr kumimoji="1" lang="en-US" altLang="ja-JP" sz="3200" dirty="0"/>
                        <a:t>0</a:t>
                      </a:r>
                      <a:endParaRPr kumimoji="1" lang="ja-JP" altLang="en-US" sz="3200" dirty="0"/>
                    </a:p>
                  </a:txBody>
                  <a:tcPr anchor="ctr"/>
                </a:tc>
                <a:tc>
                  <a:txBody>
                    <a:bodyPr/>
                    <a:lstStyle/>
                    <a:p>
                      <a:pPr algn="ctr"/>
                      <a:r>
                        <a:rPr kumimoji="1" lang="en-US" altLang="ja-JP" sz="3200" dirty="0"/>
                        <a:t>0</a:t>
                      </a:r>
                      <a:endParaRPr kumimoji="1" lang="ja-JP" altLang="en-US" sz="3200" dirty="0"/>
                    </a:p>
                  </a:txBody>
                  <a:tcPr anchor="ctr"/>
                </a:tc>
                <a:tc>
                  <a:txBody>
                    <a:bodyPr/>
                    <a:lstStyle/>
                    <a:p>
                      <a:pPr algn="ctr"/>
                      <a:r>
                        <a:rPr kumimoji="1" lang="en-US" altLang="ja-JP" sz="3200" dirty="0"/>
                        <a:t>0</a:t>
                      </a:r>
                      <a:endParaRPr kumimoji="1" lang="ja-JP" altLang="en-US" sz="3200" dirty="0"/>
                    </a:p>
                  </a:txBody>
                  <a:tcPr anchor="ctr"/>
                </a:tc>
                <a:tc>
                  <a:txBody>
                    <a:bodyPr/>
                    <a:lstStyle/>
                    <a:p>
                      <a:pPr algn="ctr"/>
                      <a:r>
                        <a:rPr kumimoji="1" lang="en-US" altLang="ja-JP" sz="3200" dirty="0"/>
                        <a:t>0</a:t>
                      </a:r>
                      <a:endParaRPr kumimoji="1" lang="ja-JP" altLang="en-US" sz="3200" dirty="0"/>
                    </a:p>
                  </a:txBody>
                  <a:tcPr anchor="ctr"/>
                </a:tc>
                <a:tc>
                  <a:txBody>
                    <a:bodyPr/>
                    <a:lstStyle/>
                    <a:p>
                      <a:pPr algn="ctr"/>
                      <a:r>
                        <a:rPr kumimoji="1" lang="en-US" altLang="ja-JP" sz="3200" dirty="0"/>
                        <a:t>0</a:t>
                      </a:r>
                      <a:endParaRPr kumimoji="1" lang="ja-JP" altLang="en-US" sz="3200" dirty="0"/>
                    </a:p>
                  </a:txBody>
                  <a:tcPr anchor="ctr"/>
                </a:tc>
                <a:tc>
                  <a:txBody>
                    <a:bodyPr/>
                    <a:lstStyle/>
                    <a:p>
                      <a:pPr algn="ctr"/>
                      <a:r>
                        <a:rPr kumimoji="1" lang="en-US" altLang="ja-JP" sz="3200" dirty="0"/>
                        <a:t>0</a:t>
                      </a:r>
                      <a:endParaRPr kumimoji="1" lang="ja-JP" altLang="en-US" sz="3200" dirty="0"/>
                    </a:p>
                  </a:txBody>
                  <a:tcPr anchor="ctr"/>
                </a:tc>
                <a:extLst>
                  <a:ext uri="{0D108BD9-81ED-4DB2-BD59-A6C34878D82A}">
                    <a16:rowId xmlns:a16="http://schemas.microsoft.com/office/drawing/2014/main" val="1662589647"/>
                  </a:ext>
                </a:extLst>
              </a:tr>
            </a:tbl>
          </a:graphicData>
        </a:graphic>
      </p:graphicFrame>
      <p:sp>
        <p:nvSpPr>
          <p:cNvPr id="5" name="正方形/長方形 4">
            <a:extLst>
              <a:ext uri="{FF2B5EF4-FFF2-40B4-BE49-F238E27FC236}">
                <a16:creationId xmlns:a16="http://schemas.microsoft.com/office/drawing/2014/main" id="{A583097D-B040-480D-A105-C76708CA8660}"/>
              </a:ext>
            </a:extLst>
          </p:cNvPr>
          <p:cNvSpPr/>
          <p:nvPr/>
        </p:nvSpPr>
        <p:spPr>
          <a:xfrm>
            <a:off x="1432157" y="1905505"/>
            <a:ext cx="9327685" cy="1015663"/>
          </a:xfrm>
          <a:prstGeom prst="rect">
            <a:avLst/>
          </a:prstGeom>
        </p:spPr>
        <p:txBody>
          <a:bodyPr wrap="square">
            <a:spAutoFit/>
          </a:bodyPr>
          <a:lstStyle/>
          <a:p>
            <a:r>
              <a:rPr lang="en-US" altLang="ja-JP" sz="6000" dirty="0">
                <a:latin typeface="ＭＳ ゴシック" panose="020B0609070205080204" pitchFamily="49" charset="-128"/>
                <a:ea typeface="ＭＳ ゴシック" panose="020B0609070205080204" pitchFamily="49" charset="-128"/>
              </a:rPr>
              <a:t>++++++++[&gt;++++++++&lt;-]&gt;+.</a:t>
            </a:r>
            <a:endParaRPr lang="ja-JP" altLang="en-US" sz="6000" dirty="0">
              <a:latin typeface="ＭＳ ゴシック" panose="020B0609070205080204" pitchFamily="49" charset="-128"/>
              <a:ea typeface="ＭＳ ゴシック" panose="020B0609070205080204" pitchFamily="49" charset="-128"/>
            </a:endParaRPr>
          </a:p>
        </p:txBody>
      </p:sp>
      <p:sp>
        <p:nvSpPr>
          <p:cNvPr id="8" name="テキスト ボックス 7">
            <a:extLst>
              <a:ext uri="{FF2B5EF4-FFF2-40B4-BE49-F238E27FC236}">
                <a16:creationId xmlns:a16="http://schemas.microsoft.com/office/drawing/2014/main" id="{141BBEFA-9CBF-4F10-86AE-8BAD6EA815C8}"/>
              </a:ext>
            </a:extLst>
          </p:cNvPr>
          <p:cNvSpPr txBox="1"/>
          <p:nvPr/>
        </p:nvSpPr>
        <p:spPr>
          <a:xfrm>
            <a:off x="567814" y="4543727"/>
            <a:ext cx="1386348" cy="584775"/>
          </a:xfrm>
          <a:prstGeom prst="rect">
            <a:avLst/>
          </a:prstGeom>
          <a:noFill/>
        </p:spPr>
        <p:txBody>
          <a:bodyPr wrap="square" rtlCol="0">
            <a:spAutoFit/>
          </a:bodyPr>
          <a:lstStyle/>
          <a:p>
            <a:r>
              <a:rPr kumimoji="1" lang="en-US" altLang="ja-JP" sz="3200" dirty="0"/>
              <a:t>data:</a:t>
            </a:r>
            <a:endParaRPr kumimoji="1" lang="ja-JP" altLang="en-US" sz="3200" dirty="0"/>
          </a:p>
        </p:txBody>
      </p:sp>
      <p:grpSp>
        <p:nvGrpSpPr>
          <p:cNvPr id="14" name="グループ化 13">
            <a:extLst>
              <a:ext uri="{FF2B5EF4-FFF2-40B4-BE49-F238E27FC236}">
                <a16:creationId xmlns:a16="http://schemas.microsoft.com/office/drawing/2014/main" id="{50D94D07-032F-44CB-B5B7-872770D161F6}"/>
              </a:ext>
            </a:extLst>
          </p:cNvPr>
          <p:cNvGrpSpPr/>
          <p:nvPr/>
        </p:nvGrpSpPr>
        <p:grpSpPr>
          <a:xfrm>
            <a:off x="3554363" y="5314336"/>
            <a:ext cx="776747" cy="1251014"/>
            <a:chOff x="1337188" y="2757949"/>
            <a:chExt cx="776747" cy="1251014"/>
          </a:xfrm>
        </p:grpSpPr>
        <p:cxnSp>
          <p:nvCxnSpPr>
            <p:cNvPr id="15" name="直線矢印コネクタ 14">
              <a:extLst>
                <a:ext uri="{FF2B5EF4-FFF2-40B4-BE49-F238E27FC236}">
                  <a16:creationId xmlns:a16="http://schemas.microsoft.com/office/drawing/2014/main" id="{16BE6A15-A8C1-4C6A-8616-C5805C158507}"/>
                </a:ext>
              </a:extLst>
            </p:cNvPr>
            <p:cNvCxnSpPr>
              <a:cxnSpLocks/>
            </p:cNvCxnSpPr>
            <p:nvPr/>
          </p:nvCxnSpPr>
          <p:spPr>
            <a:xfrm flipV="1">
              <a:off x="1725562" y="2757949"/>
              <a:ext cx="0" cy="604683"/>
            </a:xfrm>
            <a:prstGeom prst="straightConnector1">
              <a:avLst/>
            </a:prstGeom>
            <a:ln w="76200">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16" name="テキスト ボックス 15">
              <a:extLst>
                <a:ext uri="{FF2B5EF4-FFF2-40B4-BE49-F238E27FC236}">
                  <a16:creationId xmlns:a16="http://schemas.microsoft.com/office/drawing/2014/main" id="{3D513220-0FAF-4526-934B-51C48DD8C9C4}"/>
                </a:ext>
              </a:extLst>
            </p:cNvPr>
            <p:cNvSpPr txBox="1"/>
            <p:nvPr/>
          </p:nvSpPr>
          <p:spPr>
            <a:xfrm>
              <a:off x="1337188" y="3362632"/>
              <a:ext cx="776747" cy="646331"/>
            </a:xfrm>
            <a:prstGeom prst="rect">
              <a:avLst/>
            </a:prstGeom>
            <a:noFill/>
          </p:spPr>
          <p:txBody>
            <a:bodyPr wrap="square" rtlCol="0">
              <a:spAutoFit/>
            </a:bodyPr>
            <a:lstStyle/>
            <a:p>
              <a:r>
                <a:rPr lang="en-US" altLang="ja-JP" sz="3600" b="1" dirty="0" err="1"/>
                <a:t>d</a:t>
              </a:r>
              <a:r>
                <a:rPr kumimoji="1" lang="en-US" altLang="ja-JP" sz="3600" b="1" dirty="0" err="1"/>
                <a:t>p</a:t>
              </a:r>
              <a:endParaRPr kumimoji="1" lang="ja-JP" altLang="en-US" sz="3600" b="1" dirty="0"/>
            </a:p>
          </p:txBody>
        </p:sp>
      </p:grpSp>
      <p:grpSp>
        <p:nvGrpSpPr>
          <p:cNvPr id="17" name="グループ化 16">
            <a:extLst>
              <a:ext uri="{FF2B5EF4-FFF2-40B4-BE49-F238E27FC236}">
                <a16:creationId xmlns:a16="http://schemas.microsoft.com/office/drawing/2014/main" id="{294FBC2A-B8D1-48E7-AB9A-7B33D09D476B}"/>
              </a:ext>
            </a:extLst>
          </p:cNvPr>
          <p:cNvGrpSpPr/>
          <p:nvPr/>
        </p:nvGrpSpPr>
        <p:grpSpPr>
          <a:xfrm>
            <a:off x="10052591" y="2921168"/>
            <a:ext cx="634178" cy="1251014"/>
            <a:chOff x="4513009" y="2757949"/>
            <a:chExt cx="634178" cy="1251014"/>
          </a:xfrm>
        </p:grpSpPr>
        <p:cxnSp>
          <p:nvCxnSpPr>
            <p:cNvPr id="18" name="直線矢印コネクタ 17">
              <a:extLst>
                <a:ext uri="{FF2B5EF4-FFF2-40B4-BE49-F238E27FC236}">
                  <a16:creationId xmlns:a16="http://schemas.microsoft.com/office/drawing/2014/main" id="{0091C68E-B311-4B91-9F32-504276D8E335}"/>
                </a:ext>
              </a:extLst>
            </p:cNvPr>
            <p:cNvCxnSpPr>
              <a:cxnSpLocks/>
            </p:cNvCxnSpPr>
            <p:nvPr/>
          </p:nvCxnSpPr>
          <p:spPr>
            <a:xfrm flipV="1">
              <a:off x="4830098" y="2757949"/>
              <a:ext cx="0" cy="604683"/>
            </a:xfrm>
            <a:prstGeom prst="straightConnector1">
              <a:avLst/>
            </a:prstGeom>
            <a:ln w="76200">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19" name="テキスト ボックス 18">
              <a:extLst>
                <a:ext uri="{FF2B5EF4-FFF2-40B4-BE49-F238E27FC236}">
                  <a16:creationId xmlns:a16="http://schemas.microsoft.com/office/drawing/2014/main" id="{B9227A2C-0625-47DD-ACDA-842597850421}"/>
                </a:ext>
              </a:extLst>
            </p:cNvPr>
            <p:cNvSpPr txBox="1"/>
            <p:nvPr/>
          </p:nvSpPr>
          <p:spPr>
            <a:xfrm>
              <a:off x="4513009" y="3362632"/>
              <a:ext cx="634178" cy="646331"/>
            </a:xfrm>
            <a:prstGeom prst="rect">
              <a:avLst/>
            </a:prstGeom>
            <a:noFill/>
          </p:spPr>
          <p:txBody>
            <a:bodyPr wrap="square" rtlCol="0">
              <a:spAutoFit/>
            </a:bodyPr>
            <a:lstStyle/>
            <a:p>
              <a:r>
                <a:rPr kumimoji="1" lang="en-US" altLang="ja-JP" sz="3600" b="1" dirty="0" err="1"/>
                <a:t>ip</a:t>
              </a:r>
              <a:endParaRPr kumimoji="1" lang="ja-JP" altLang="en-US" sz="3600" b="1" dirty="0"/>
            </a:p>
          </p:txBody>
        </p:sp>
      </p:grpSp>
      <p:graphicFrame>
        <p:nvGraphicFramePr>
          <p:cNvPr id="3" name="表 2">
            <a:extLst>
              <a:ext uri="{FF2B5EF4-FFF2-40B4-BE49-F238E27FC236}">
                <a16:creationId xmlns:a16="http://schemas.microsoft.com/office/drawing/2014/main" id="{A1AC6D4C-A0E2-4438-9D0E-1AE1DE61FFAB}"/>
              </a:ext>
            </a:extLst>
          </p:cNvPr>
          <p:cNvGraphicFramePr>
            <a:graphicFrameLocks noGrp="1"/>
          </p:cNvGraphicFramePr>
          <p:nvPr>
            <p:extLst>
              <p:ext uri="{D42A27DB-BD31-4B8C-83A1-F6EECF244321}">
                <p14:modId xmlns:p14="http://schemas.microsoft.com/office/powerpoint/2010/main" val="118981799"/>
              </p:ext>
            </p:extLst>
          </p:nvPr>
        </p:nvGraphicFramePr>
        <p:xfrm>
          <a:off x="4505221" y="3135985"/>
          <a:ext cx="3181555" cy="914400"/>
        </p:xfrm>
        <a:graphic>
          <a:graphicData uri="http://schemas.openxmlformats.org/drawingml/2006/table">
            <a:tbl>
              <a:tblPr firstRow="1" bandRow="1">
                <a:tableStyleId>{073A0DAA-6AF3-43AB-8588-CEC1D06C72B9}</a:tableStyleId>
              </a:tblPr>
              <a:tblGrid>
                <a:gridCol w="3181555">
                  <a:extLst>
                    <a:ext uri="{9D8B030D-6E8A-4147-A177-3AD203B41FA5}">
                      <a16:colId xmlns:a16="http://schemas.microsoft.com/office/drawing/2014/main" val="119705020"/>
                    </a:ext>
                  </a:extLst>
                </a:gridCol>
              </a:tblGrid>
              <a:tr h="370840">
                <a:tc>
                  <a:txBody>
                    <a:bodyPr/>
                    <a:lstStyle/>
                    <a:p>
                      <a:r>
                        <a:rPr kumimoji="1" lang="en-US" altLang="ja-JP" sz="5400" dirty="0">
                          <a:latin typeface="ＭＳ ゴシック" panose="020B0609070205080204" pitchFamily="49" charset="-128"/>
                          <a:ea typeface="ＭＳ ゴシック" panose="020B0609070205080204" pitchFamily="49" charset="-128"/>
                        </a:rPr>
                        <a:t>A (</a:t>
                      </a:r>
                      <a:r>
                        <a:rPr kumimoji="1" lang="ja-JP" altLang="en-US" sz="5400" dirty="0">
                          <a:latin typeface="ＭＳ ゴシック" panose="020B0609070205080204" pitchFamily="49" charset="-128"/>
                          <a:ea typeface="ＭＳ ゴシック" panose="020B0609070205080204" pitchFamily="49" charset="-128"/>
                        </a:rPr>
                        <a:t>出力</a:t>
                      </a:r>
                      <a:r>
                        <a:rPr kumimoji="1" lang="en-US" altLang="ja-JP" sz="5400" dirty="0">
                          <a:latin typeface="ＭＳ ゴシック" panose="020B0609070205080204" pitchFamily="49" charset="-128"/>
                          <a:ea typeface="ＭＳ ゴシック" panose="020B0609070205080204" pitchFamily="49" charset="-128"/>
                        </a:rPr>
                        <a:t>)</a:t>
                      </a:r>
                      <a:endParaRPr kumimoji="1" lang="ja-JP" altLang="en-US" sz="5400" dirty="0">
                        <a:latin typeface="ＭＳ ゴシック" panose="020B0609070205080204" pitchFamily="49" charset="-128"/>
                        <a:ea typeface="ＭＳ ゴシック" panose="020B0609070205080204" pitchFamily="49" charset="-128"/>
                      </a:endParaRPr>
                    </a:p>
                  </a:txBody>
                  <a:tcPr/>
                </a:tc>
                <a:extLst>
                  <a:ext uri="{0D108BD9-81ED-4DB2-BD59-A6C34878D82A}">
                    <a16:rowId xmlns:a16="http://schemas.microsoft.com/office/drawing/2014/main" val="1470984409"/>
                  </a:ext>
                </a:extLst>
              </a:tr>
            </a:tbl>
          </a:graphicData>
        </a:graphic>
      </p:graphicFrame>
      <p:sp>
        <p:nvSpPr>
          <p:cNvPr id="6" name="テキスト ボックス 5">
            <a:extLst>
              <a:ext uri="{FF2B5EF4-FFF2-40B4-BE49-F238E27FC236}">
                <a16:creationId xmlns:a16="http://schemas.microsoft.com/office/drawing/2014/main" id="{6D85254F-EAC2-49DF-80D5-F06D352A6618}"/>
              </a:ext>
            </a:extLst>
          </p:cNvPr>
          <p:cNvSpPr txBox="1"/>
          <p:nvPr/>
        </p:nvSpPr>
        <p:spPr>
          <a:xfrm>
            <a:off x="6821129" y="5616677"/>
            <a:ext cx="4026300" cy="523220"/>
          </a:xfrm>
          <a:prstGeom prst="rect">
            <a:avLst/>
          </a:prstGeom>
          <a:noFill/>
        </p:spPr>
        <p:txBody>
          <a:bodyPr wrap="square" rtlCol="0">
            <a:spAutoFit/>
          </a:bodyPr>
          <a:lstStyle/>
          <a:p>
            <a:r>
              <a:rPr kumimoji="1" lang="en-US" altLang="ja-JP" sz="2800" dirty="0"/>
              <a:t>A</a:t>
            </a:r>
            <a:r>
              <a:rPr kumimoji="1" lang="ja-JP" altLang="en-US" sz="2800" dirty="0"/>
              <a:t>はアスキーコードで</a:t>
            </a:r>
            <a:r>
              <a:rPr kumimoji="1" lang="en-US" altLang="ja-JP" sz="2800" dirty="0"/>
              <a:t>65</a:t>
            </a:r>
            <a:endParaRPr kumimoji="1" lang="ja-JP" altLang="en-US" sz="2800" dirty="0"/>
          </a:p>
        </p:txBody>
      </p:sp>
    </p:spTree>
    <p:extLst>
      <p:ext uri="{BB962C8B-B14F-4D97-AF65-F5344CB8AC3E}">
        <p14:creationId xmlns:p14="http://schemas.microsoft.com/office/powerpoint/2010/main" val="152684580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8BF9DBA-E980-42E4-A31C-63283EC8FA53}"/>
              </a:ext>
            </a:extLst>
          </p:cNvPr>
          <p:cNvSpPr>
            <a:spLocks noGrp="1"/>
          </p:cNvSpPr>
          <p:nvPr>
            <p:ph type="title"/>
          </p:nvPr>
        </p:nvSpPr>
        <p:spPr/>
        <p:txBody>
          <a:bodyPr/>
          <a:lstStyle/>
          <a:p>
            <a:r>
              <a:rPr kumimoji="1" lang="en-US" altLang="ja-JP" dirty="0"/>
              <a:t>Brainfuck</a:t>
            </a:r>
            <a:r>
              <a:rPr kumimoji="1" lang="ja-JP" altLang="en-US" dirty="0"/>
              <a:t>の言語仕様</a:t>
            </a:r>
          </a:p>
        </p:txBody>
      </p:sp>
      <p:sp>
        <p:nvSpPr>
          <p:cNvPr id="3" name="コンテンツ プレースホルダー 2">
            <a:extLst>
              <a:ext uri="{FF2B5EF4-FFF2-40B4-BE49-F238E27FC236}">
                <a16:creationId xmlns:a16="http://schemas.microsoft.com/office/drawing/2014/main" id="{1009EF91-E513-4820-B4E7-36D94FE648B5}"/>
              </a:ext>
            </a:extLst>
          </p:cNvPr>
          <p:cNvSpPr>
            <a:spLocks noGrp="1"/>
          </p:cNvSpPr>
          <p:nvPr>
            <p:ph idx="1"/>
          </p:nvPr>
        </p:nvSpPr>
        <p:spPr/>
        <p:txBody>
          <a:bodyPr>
            <a:normAutofit lnSpcReduction="10000"/>
          </a:bodyPr>
          <a:lstStyle/>
          <a:p>
            <a:pPr marL="0" indent="0">
              <a:buNone/>
            </a:pPr>
            <a:r>
              <a:rPr lang="ja-JP" altLang="en-US" dirty="0"/>
              <a:t>命令の意味</a:t>
            </a:r>
            <a:endParaRPr lang="en-US" altLang="ja-JP" dirty="0"/>
          </a:p>
          <a:p>
            <a:pPr marL="514350" indent="-514350">
              <a:buFont typeface="+mj-lt"/>
              <a:buAutoNum type="arabicPeriod"/>
            </a:pPr>
            <a:r>
              <a:rPr kumimoji="1" lang="en-US" altLang="ja-JP" dirty="0">
                <a:latin typeface="ＭＳ ゴシック" panose="020B0609070205080204" pitchFamily="49" charset="-128"/>
                <a:ea typeface="ＭＳ ゴシック" panose="020B0609070205080204" pitchFamily="49" charset="-128"/>
              </a:rPr>
              <a:t>&gt; </a:t>
            </a:r>
            <a:r>
              <a:rPr kumimoji="1" lang="en-US" altLang="ja-JP" dirty="0"/>
              <a:t>: </a:t>
            </a:r>
            <a:r>
              <a:rPr lang="ja-JP" altLang="en-US" dirty="0">
                <a:latin typeface="Consolas" panose="020B0609020204030204" pitchFamily="49" charset="0"/>
              </a:rPr>
              <a:t>書き込むデータを変える</a:t>
            </a:r>
            <a:endParaRPr kumimoji="1" lang="en-US" altLang="ja-JP" dirty="0">
              <a:latin typeface="Consolas" panose="020B0609020204030204" pitchFamily="49" charset="0"/>
            </a:endParaRPr>
          </a:p>
          <a:p>
            <a:pPr marL="514350" indent="-514350">
              <a:buFont typeface="+mj-lt"/>
              <a:buAutoNum type="arabicPeriod"/>
            </a:pPr>
            <a:r>
              <a:rPr lang="en-US" altLang="ja-JP" dirty="0">
                <a:latin typeface="ＭＳ ゴシック" panose="020B0609070205080204" pitchFamily="49" charset="-128"/>
                <a:ea typeface="ＭＳ ゴシック" panose="020B0609070205080204" pitchFamily="49" charset="-128"/>
              </a:rPr>
              <a:t>&lt; </a:t>
            </a:r>
            <a:r>
              <a:rPr lang="en-US" altLang="ja-JP" dirty="0"/>
              <a:t>: </a:t>
            </a:r>
            <a:r>
              <a:rPr lang="ja-JP" altLang="en-US" dirty="0">
                <a:latin typeface="Consolas" panose="020B0609020204030204" pitchFamily="49" charset="0"/>
              </a:rPr>
              <a:t>書き込むデータを変える</a:t>
            </a:r>
            <a:endParaRPr lang="en-US" altLang="ja-JP" dirty="0">
              <a:latin typeface="Consolas" panose="020B0609020204030204" pitchFamily="49" charset="0"/>
            </a:endParaRPr>
          </a:p>
          <a:p>
            <a:pPr marL="514350" indent="-514350">
              <a:buFont typeface="+mj-lt"/>
              <a:buAutoNum type="arabicPeriod"/>
            </a:pPr>
            <a:r>
              <a:rPr lang="en-US" altLang="ja-JP" dirty="0">
                <a:latin typeface="ＭＳ ゴシック" panose="020B0609070205080204" pitchFamily="49" charset="-128"/>
                <a:ea typeface="ＭＳ ゴシック" panose="020B0609070205080204" pitchFamily="49" charset="-128"/>
              </a:rPr>
              <a:t>+ </a:t>
            </a:r>
            <a:r>
              <a:rPr lang="en-US" altLang="ja-JP" dirty="0"/>
              <a:t>: </a:t>
            </a:r>
            <a:r>
              <a:rPr lang="ja-JP" altLang="en-US" dirty="0">
                <a:latin typeface="Consolas" panose="020B0609020204030204" pitchFamily="49" charset="0"/>
              </a:rPr>
              <a:t>データ書き込み</a:t>
            </a:r>
            <a:endParaRPr lang="en-US" altLang="ja-JP" dirty="0">
              <a:latin typeface="Consolas" panose="020B0609020204030204" pitchFamily="49" charset="0"/>
            </a:endParaRPr>
          </a:p>
          <a:p>
            <a:pPr marL="514350" indent="-514350">
              <a:buFont typeface="+mj-lt"/>
              <a:buAutoNum type="arabicPeriod"/>
            </a:pPr>
            <a:r>
              <a:rPr lang="en-US" altLang="ja-JP" dirty="0">
                <a:latin typeface="ＭＳ ゴシック" panose="020B0609070205080204" pitchFamily="49" charset="-128"/>
                <a:ea typeface="ＭＳ ゴシック" panose="020B0609070205080204" pitchFamily="49" charset="-128"/>
              </a:rPr>
              <a:t>- </a:t>
            </a:r>
            <a:r>
              <a:rPr lang="en-US" altLang="ja-JP" dirty="0"/>
              <a:t>: </a:t>
            </a:r>
            <a:r>
              <a:rPr lang="ja-JP" altLang="en-US" dirty="0">
                <a:latin typeface="Consolas" panose="020B0609020204030204" pitchFamily="49" charset="0"/>
              </a:rPr>
              <a:t>データ書き込み</a:t>
            </a:r>
            <a:endParaRPr lang="en-US" altLang="ja-JP" dirty="0">
              <a:latin typeface="Consolas" panose="020B0609020204030204" pitchFamily="49" charset="0"/>
            </a:endParaRPr>
          </a:p>
          <a:p>
            <a:pPr marL="514350" indent="-514350">
              <a:buFont typeface="+mj-lt"/>
              <a:buAutoNum type="arabicPeriod"/>
            </a:pPr>
            <a:r>
              <a:rPr lang="en-US" altLang="ja-JP" dirty="0">
                <a:latin typeface="ＭＳ ゴシック" panose="020B0609070205080204" pitchFamily="49" charset="-128"/>
                <a:ea typeface="ＭＳ ゴシック" panose="020B0609070205080204" pitchFamily="49" charset="-128"/>
              </a:rPr>
              <a:t>. </a:t>
            </a:r>
            <a:r>
              <a:rPr lang="en-US" altLang="ja-JP" dirty="0"/>
              <a:t>: </a:t>
            </a:r>
            <a:r>
              <a:rPr lang="ja-JP" altLang="en-US" dirty="0">
                <a:latin typeface="Consolas" panose="020B0609020204030204" pitchFamily="49" charset="0"/>
              </a:rPr>
              <a:t>出力</a:t>
            </a:r>
            <a:endParaRPr lang="en-US" altLang="ja-JP" dirty="0">
              <a:latin typeface="Consolas" panose="020B0609020204030204" pitchFamily="49" charset="0"/>
            </a:endParaRPr>
          </a:p>
          <a:p>
            <a:pPr marL="514350" indent="-514350">
              <a:buFont typeface="+mj-lt"/>
              <a:buAutoNum type="arabicPeriod"/>
            </a:pPr>
            <a:r>
              <a:rPr lang="en-US" altLang="ja-JP" dirty="0">
                <a:latin typeface="ＭＳ ゴシック" panose="020B0609070205080204" pitchFamily="49" charset="-128"/>
                <a:ea typeface="ＭＳ ゴシック" panose="020B0609070205080204" pitchFamily="49" charset="-128"/>
              </a:rPr>
              <a:t>, </a:t>
            </a:r>
            <a:r>
              <a:rPr lang="en-US" altLang="ja-JP" dirty="0"/>
              <a:t>: </a:t>
            </a:r>
            <a:r>
              <a:rPr lang="ja-JP" altLang="en-US" dirty="0">
                <a:latin typeface="Consolas" panose="020B0609020204030204" pitchFamily="49" charset="0"/>
              </a:rPr>
              <a:t>入力</a:t>
            </a:r>
            <a:endParaRPr lang="en-US" altLang="ja-JP" dirty="0">
              <a:latin typeface="Consolas" panose="020B0609020204030204" pitchFamily="49" charset="0"/>
            </a:endParaRPr>
          </a:p>
          <a:p>
            <a:pPr marL="514350" indent="-514350">
              <a:buFont typeface="+mj-lt"/>
              <a:buAutoNum type="arabicPeriod"/>
            </a:pPr>
            <a:r>
              <a:rPr lang="en-US" altLang="ja-JP" dirty="0">
                <a:latin typeface="ＭＳ ゴシック" panose="020B0609070205080204" pitchFamily="49" charset="-128"/>
                <a:ea typeface="ＭＳ ゴシック" panose="020B0609070205080204" pitchFamily="49" charset="-128"/>
              </a:rPr>
              <a:t>[ </a:t>
            </a:r>
            <a:r>
              <a:rPr lang="en-US" altLang="ja-JP" dirty="0"/>
              <a:t>: </a:t>
            </a:r>
            <a:r>
              <a:rPr lang="ja-JP" altLang="en-US" dirty="0"/>
              <a:t>ループ処理</a:t>
            </a:r>
            <a:r>
              <a:rPr lang="en-US" altLang="ja-JP" dirty="0"/>
              <a:t>(</a:t>
            </a:r>
            <a:r>
              <a:rPr lang="ja-JP" altLang="en-US" dirty="0"/>
              <a:t>または</a:t>
            </a:r>
            <a:r>
              <a:rPr lang="en-US" altLang="ja-JP" dirty="0"/>
              <a:t>if</a:t>
            </a:r>
            <a:r>
              <a:rPr lang="ja-JP" altLang="en-US" dirty="0"/>
              <a:t>文</a:t>
            </a:r>
            <a:r>
              <a:rPr lang="en-US" altLang="ja-JP" dirty="0"/>
              <a:t>)</a:t>
            </a:r>
            <a:endParaRPr lang="en-US" altLang="ja-JP" dirty="0">
              <a:latin typeface="Consolas" panose="020B0609020204030204" pitchFamily="49" charset="0"/>
            </a:endParaRPr>
          </a:p>
          <a:p>
            <a:pPr marL="514350" indent="-514350">
              <a:buFont typeface="+mj-lt"/>
              <a:buAutoNum type="arabicPeriod"/>
            </a:pPr>
            <a:r>
              <a:rPr lang="en-US" altLang="ja-JP" dirty="0">
                <a:latin typeface="ＭＳ ゴシック" panose="020B0609070205080204" pitchFamily="49" charset="-128"/>
                <a:ea typeface="ＭＳ ゴシック" panose="020B0609070205080204" pitchFamily="49" charset="-128"/>
              </a:rPr>
              <a:t>] </a:t>
            </a:r>
            <a:r>
              <a:rPr lang="en-US" altLang="ja-JP" dirty="0"/>
              <a:t>: </a:t>
            </a:r>
            <a:r>
              <a:rPr lang="ja-JP" altLang="en-US" dirty="0"/>
              <a:t>ループ処理</a:t>
            </a:r>
            <a:r>
              <a:rPr lang="en-US" altLang="ja-JP" dirty="0"/>
              <a:t>(</a:t>
            </a:r>
            <a:r>
              <a:rPr lang="ja-JP" altLang="en-US" dirty="0"/>
              <a:t>または</a:t>
            </a:r>
            <a:r>
              <a:rPr lang="en-US" altLang="ja-JP" dirty="0"/>
              <a:t>if</a:t>
            </a:r>
            <a:r>
              <a:rPr lang="ja-JP" altLang="en-US" dirty="0"/>
              <a:t>文</a:t>
            </a:r>
            <a:r>
              <a:rPr lang="en-US" altLang="ja-JP" dirty="0"/>
              <a:t>)</a:t>
            </a:r>
            <a:endParaRPr lang="en-US" altLang="ja-JP" dirty="0">
              <a:latin typeface="Consolas" panose="020B0609020204030204" pitchFamily="49" charset="0"/>
            </a:endParaRPr>
          </a:p>
        </p:txBody>
      </p:sp>
    </p:spTree>
    <p:extLst>
      <p:ext uri="{BB962C8B-B14F-4D97-AF65-F5344CB8AC3E}">
        <p14:creationId xmlns:p14="http://schemas.microsoft.com/office/powerpoint/2010/main" val="100559709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773ACEB-394C-4B9A-AE87-9E6FC37EFD8F}"/>
              </a:ext>
            </a:extLst>
          </p:cNvPr>
          <p:cNvSpPr>
            <a:spLocks noGrp="1"/>
          </p:cNvSpPr>
          <p:nvPr>
            <p:ph type="title"/>
          </p:nvPr>
        </p:nvSpPr>
        <p:spPr/>
        <p:txBody>
          <a:bodyPr/>
          <a:lstStyle/>
          <a:p>
            <a:r>
              <a:rPr kumimoji="1" lang="en-US" altLang="ja-JP" dirty="0"/>
              <a:t>Brainfuck</a:t>
            </a:r>
            <a:r>
              <a:rPr kumimoji="1" lang="ja-JP" altLang="en-US" dirty="0"/>
              <a:t>の実装</a:t>
            </a:r>
          </a:p>
        </p:txBody>
      </p:sp>
      <p:sp>
        <p:nvSpPr>
          <p:cNvPr id="3" name="コンテンツ プレースホルダー 2">
            <a:extLst>
              <a:ext uri="{FF2B5EF4-FFF2-40B4-BE49-F238E27FC236}">
                <a16:creationId xmlns:a16="http://schemas.microsoft.com/office/drawing/2014/main" id="{8865B553-2947-449B-B49C-472AFD148A91}"/>
              </a:ext>
            </a:extLst>
          </p:cNvPr>
          <p:cNvSpPr>
            <a:spLocks noGrp="1"/>
          </p:cNvSpPr>
          <p:nvPr>
            <p:ph idx="1"/>
          </p:nvPr>
        </p:nvSpPr>
        <p:spPr/>
        <p:txBody>
          <a:bodyPr/>
          <a:lstStyle/>
          <a:p>
            <a:r>
              <a:rPr kumimoji="1" lang="en-US" altLang="ja-JP" dirty="0"/>
              <a:t>Brainfuck</a:t>
            </a:r>
            <a:r>
              <a:rPr kumimoji="1" lang="ja-JP" altLang="en-US" dirty="0"/>
              <a:t>は命令が</a:t>
            </a:r>
            <a:r>
              <a:rPr kumimoji="1" lang="en-US" altLang="ja-JP" dirty="0"/>
              <a:t>8</a:t>
            </a:r>
            <a:r>
              <a:rPr kumimoji="1" lang="ja-JP" altLang="en-US" dirty="0"/>
              <a:t>つしかない上に単純な処理のみなので、簡単にインタプリタを実装できる</a:t>
            </a:r>
            <a:endParaRPr lang="en-US" altLang="ja-JP" dirty="0"/>
          </a:p>
          <a:p>
            <a:pPr>
              <a:buFont typeface="Wingdings" panose="05000000000000000000" pitchFamily="2" charset="2"/>
              <a:buChar char="Ø"/>
            </a:pPr>
            <a:r>
              <a:rPr kumimoji="1" lang="ja-JP" altLang="en-US" dirty="0"/>
              <a:t>命令を逐一実行するのでインタプリタ</a:t>
            </a:r>
            <a:endParaRPr kumimoji="1" lang="en-US" altLang="ja-JP" dirty="0"/>
          </a:p>
          <a:p>
            <a:pPr>
              <a:buFont typeface="Wingdings" panose="05000000000000000000" pitchFamily="2" charset="2"/>
              <a:buChar char="Ø"/>
            </a:pPr>
            <a:r>
              <a:rPr lang="ja-JP" altLang="en-US" dirty="0"/>
              <a:t>コンパイラは機械語やアセンブラに変換する仕組みを書かなくてはいけないため、その辺りの知識が無いと難しそう</a:t>
            </a:r>
            <a:endParaRPr lang="en-US" altLang="ja-JP" dirty="0"/>
          </a:p>
          <a:p>
            <a:pPr>
              <a:buFont typeface="Wingdings" panose="05000000000000000000" pitchFamily="2" charset="2"/>
              <a:buChar char="Ø"/>
            </a:pPr>
            <a:endParaRPr kumimoji="1" lang="en-US" altLang="ja-JP" dirty="0"/>
          </a:p>
          <a:p>
            <a:r>
              <a:rPr lang="en-US" altLang="ja-JP" dirty="0"/>
              <a:t>[</a:t>
            </a:r>
            <a:r>
              <a:rPr lang="ja-JP" altLang="en-US" dirty="0"/>
              <a:t>や</a:t>
            </a:r>
            <a:r>
              <a:rPr lang="en-US" altLang="ja-JP" dirty="0"/>
              <a:t>]</a:t>
            </a:r>
            <a:r>
              <a:rPr lang="ja-JP" altLang="en-US" dirty="0"/>
              <a:t>の処理が難しそう？</a:t>
            </a:r>
            <a:endParaRPr lang="en-US" altLang="ja-JP" dirty="0"/>
          </a:p>
          <a:p>
            <a:pPr>
              <a:buFont typeface="Wingdings" panose="05000000000000000000" pitchFamily="2" charset="2"/>
              <a:buChar char="Ø"/>
            </a:pPr>
            <a:r>
              <a:rPr lang="ja-JP" altLang="en-US" dirty="0"/>
              <a:t>括弧の対応関係をみてやればよいので</a:t>
            </a:r>
            <a:r>
              <a:rPr lang="ja-JP" altLang="en-US" b="1" dirty="0"/>
              <a:t>前回の演習問題と似たような処理</a:t>
            </a:r>
            <a:r>
              <a:rPr lang="ja-JP" altLang="en-US" dirty="0"/>
              <a:t>を書けばよい</a:t>
            </a:r>
            <a:endParaRPr kumimoji="1" lang="ja-JP" altLang="en-US" dirty="0"/>
          </a:p>
        </p:txBody>
      </p:sp>
    </p:spTree>
    <p:extLst>
      <p:ext uri="{BB962C8B-B14F-4D97-AF65-F5344CB8AC3E}">
        <p14:creationId xmlns:p14="http://schemas.microsoft.com/office/powerpoint/2010/main" val="314035095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E0A4D39-C230-41CD-8EAB-FF1FA385B159}"/>
              </a:ext>
            </a:extLst>
          </p:cNvPr>
          <p:cNvSpPr>
            <a:spLocks noGrp="1"/>
          </p:cNvSpPr>
          <p:nvPr>
            <p:ph type="title"/>
          </p:nvPr>
        </p:nvSpPr>
        <p:spPr/>
        <p:txBody>
          <a:bodyPr/>
          <a:lstStyle/>
          <a:p>
            <a:r>
              <a:rPr kumimoji="1" lang="en-US" altLang="ja-JP" dirty="0"/>
              <a:t>Brainfuck</a:t>
            </a:r>
            <a:r>
              <a:rPr kumimoji="1" lang="ja-JP" altLang="en-US" dirty="0"/>
              <a:t>の実装</a:t>
            </a:r>
            <a:r>
              <a:rPr kumimoji="1" lang="en-US" altLang="ja-JP" dirty="0"/>
              <a:t>(</a:t>
            </a:r>
            <a:r>
              <a:rPr kumimoji="1" lang="ja-JP" altLang="en-US" dirty="0"/>
              <a:t>例</a:t>
            </a:r>
            <a:r>
              <a:rPr kumimoji="1" lang="en-US" altLang="ja-JP" dirty="0"/>
              <a:t>)</a:t>
            </a:r>
            <a:endParaRPr kumimoji="1" lang="ja-JP" altLang="en-US" dirty="0"/>
          </a:p>
        </p:txBody>
      </p:sp>
      <p:sp>
        <p:nvSpPr>
          <p:cNvPr id="3" name="コンテンツ プレースホルダー 2">
            <a:extLst>
              <a:ext uri="{FF2B5EF4-FFF2-40B4-BE49-F238E27FC236}">
                <a16:creationId xmlns:a16="http://schemas.microsoft.com/office/drawing/2014/main" id="{62FDF6E4-75B4-4998-A793-5EECE52ED04B}"/>
              </a:ext>
            </a:extLst>
          </p:cNvPr>
          <p:cNvSpPr>
            <a:spLocks noGrp="1"/>
          </p:cNvSpPr>
          <p:nvPr>
            <p:ph idx="1"/>
          </p:nvPr>
        </p:nvSpPr>
        <p:spPr>
          <a:xfrm>
            <a:off x="838200" y="5220929"/>
            <a:ext cx="10617524" cy="1076632"/>
          </a:xfrm>
        </p:spPr>
        <p:txBody>
          <a:bodyPr/>
          <a:lstStyle/>
          <a:p>
            <a:pPr marL="0" indent="0">
              <a:buNone/>
            </a:pPr>
            <a:r>
              <a:rPr kumimoji="1" lang="ja-JP" altLang="en-US" dirty="0"/>
              <a:t>入力</a:t>
            </a:r>
            <a:r>
              <a:rPr kumimoji="1" lang="en-US" altLang="ja-JP" dirty="0"/>
              <a:t>: </a:t>
            </a:r>
            <a:r>
              <a:rPr kumimoji="1" lang="ja-JP" altLang="en-US" dirty="0"/>
              <a:t>文字列</a:t>
            </a:r>
            <a:r>
              <a:rPr kumimoji="1" lang="en-US" altLang="ja-JP" dirty="0"/>
              <a:t>S(1</a:t>
            </a:r>
            <a:r>
              <a:rPr kumimoji="1" lang="ja-JP" altLang="en-US" dirty="0"/>
              <a:t>≦</a:t>
            </a:r>
            <a:r>
              <a:rPr kumimoji="1" lang="en-US" altLang="ja-JP" dirty="0"/>
              <a:t>|S|</a:t>
            </a:r>
            <a:r>
              <a:rPr kumimoji="1" lang="ja-JP" altLang="en-US" dirty="0"/>
              <a:t>≦</a:t>
            </a:r>
            <a:r>
              <a:rPr kumimoji="1" lang="en-US" altLang="ja-JP" dirty="0"/>
              <a:t>1000)</a:t>
            </a:r>
          </a:p>
          <a:p>
            <a:pPr marL="0" indent="0">
              <a:buNone/>
            </a:pPr>
            <a:r>
              <a:rPr kumimoji="1" lang="ja-JP" altLang="en-US" dirty="0"/>
              <a:t>処理</a:t>
            </a:r>
            <a:r>
              <a:rPr kumimoji="1" lang="en-US" altLang="ja-JP" dirty="0"/>
              <a:t>: Brainfuck</a:t>
            </a:r>
            <a:r>
              <a:rPr kumimoji="1" lang="ja-JP" altLang="en-US" dirty="0"/>
              <a:t>の言語仕様通りの処理</a:t>
            </a:r>
            <a:endParaRPr kumimoji="1" lang="en-US" altLang="ja-JP" dirty="0"/>
          </a:p>
          <a:p>
            <a:pPr marL="0" indent="0">
              <a:buNone/>
            </a:pPr>
            <a:endParaRPr kumimoji="1" lang="ja-JP" altLang="en-US" dirty="0"/>
          </a:p>
        </p:txBody>
      </p:sp>
      <p:graphicFrame>
        <p:nvGraphicFramePr>
          <p:cNvPr id="5" name="表 4">
            <a:extLst>
              <a:ext uri="{FF2B5EF4-FFF2-40B4-BE49-F238E27FC236}">
                <a16:creationId xmlns:a16="http://schemas.microsoft.com/office/drawing/2014/main" id="{B5E6618B-AE5E-4DB5-8959-3C06D7D4F171}"/>
              </a:ext>
            </a:extLst>
          </p:cNvPr>
          <p:cNvGraphicFramePr>
            <a:graphicFrameLocks noGrp="1"/>
          </p:cNvGraphicFramePr>
          <p:nvPr>
            <p:extLst>
              <p:ext uri="{D42A27DB-BD31-4B8C-83A1-F6EECF244321}">
                <p14:modId xmlns:p14="http://schemas.microsoft.com/office/powerpoint/2010/main" val="3853650649"/>
              </p:ext>
            </p:extLst>
          </p:nvPr>
        </p:nvGraphicFramePr>
        <p:xfrm>
          <a:off x="838200" y="1512842"/>
          <a:ext cx="10515600" cy="3383280"/>
        </p:xfrm>
        <a:graphic>
          <a:graphicData uri="http://schemas.openxmlformats.org/drawingml/2006/table">
            <a:tbl>
              <a:tblPr firstRow="1" bandRow="1">
                <a:tableStyleId>{073A0DAA-6AF3-43AB-8588-CEC1D06C72B9}</a:tableStyleId>
              </a:tblPr>
              <a:tblGrid>
                <a:gridCol w="10515600">
                  <a:extLst>
                    <a:ext uri="{9D8B030D-6E8A-4147-A177-3AD203B41FA5}">
                      <a16:colId xmlns:a16="http://schemas.microsoft.com/office/drawing/2014/main" val="3005696542"/>
                    </a:ext>
                  </a:extLst>
                </a:gridCol>
              </a:tblGrid>
              <a:tr h="0">
                <a:tc>
                  <a:txBody>
                    <a:bodyPr/>
                    <a:lstStyle/>
                    <a:p>
                      <a:r>
                        <a:rPr kumimoji="1" lang="en-US" altLang="ja-JP" sz="2400" b="0" dirty="0">
                          <a:latin typeface="ＭＳ ゴシック" panose="020B0609070205080204" pitchFamily="49" charset="-128"/>
                          <a:ea typeface="ＭＳ ゴシック" panose="020B0609070205080204" pitchFamily="49" charset="-128"/>
                        </a:rPr>
                        <a:t>+++++++++[&gt;+++++++++&lt;-]&gt;----.&lt;++++[&gt;+++++&lt;-]&gt;.&lt;++++[&gt;+++++&lt;-]&gt;+++.&lt;+++++[&gt;---&lt;-]&gt;.++++.&lt;++[&gt;+++++&lt;-]&gt;--.&lt;+++++[&gt;--&lt;-]&gt;++.(</a:t>
                      </a:r>
                      <a:r>
                        <a:rPr kumimoji="1" lang="ja-JP" altLang="en-US" sz="2400" b="0" dirty="0">
                          <a:latin typeface="ＭＳ ゴシック" panose="020B0609070205080204" pitchFamily="49" charset="-128"/>
                          <a:ea typeface="ＭＳ ゴシック" panose="020B0609070205080204" pitchFamily="49" charset="-128"/>
                        </a:rPr>
                        <a:t>入力</a:t>
                      </a:r>
                      <a:r>
                        <a:rPr kumimoji="1" lang="en-US" altLang="ja-JP" sz="2400" b="0" dirty="0">
                          <a:latin typeface="ＭＳ ゴシック" panose="020B0609070205080204" pitchFamily="49" charset="-128"/>
                          <a:ea typeface="ＭＳ ゴシック" panose="020B0609070205080204" pitchFamily="49" charset="-128"/>
                        </a:rPr>
                        <a:t>)</a:t>
                      </a:r>
                    </a:p>
                    <a:p>
                      <a:r>
                        <a:rPr kumimoji="1" lang="en-US" altLang="ja-JP" sz="2400" b="0" dirty="0">
                          <a:latin typeface="ＭＳ ゴシック" panose="020B0609070205080204" pitchFamily="49" charset="-128"/>
                          <a:ea typeface="ＭＳ ゴシック" panose="020B0609070205080204" pitchFamily="49" charset="-128"/>
                        </a:rPr>
                        <a:t>Maximum</a:t>
                      </a:r>
                    </a:p>
                    <a:p>
                      <a:r>
                        <a:rPr kumimoji="1" lang="en-US" altLang="ja-JP" sz="2400" b="0" dirty="0">
                          <a:latin typeface="ＭＳ ゴシック" panose="020B0609070205080204" pitchFamily="49" charset="-128"/>
                          <a:ea typeface="ＭＳ ゴシック" panose="020B0609070205080204" pitchFamily="49" charset="-128"/>
                        </a:rPr>
                        <a:t>&gt;++++++[&gt;++++++++&lt;-]&gt;++.--.+.+++++++. (</a:t>
                      </a:r>
                      <a:r>
                        <a:rPr kumimoji="1" lang="ja-JP" altLang="en-US" sz="2400" b="0" dirty="0">
                          <a:latin typeface="ＭＳ ゴシック" panose="020B0609070205080204" pitchFamily="49" charset="-128"/>
                          <a:ea typeface="ＭＳ ゴシック" panose="020B0609070205080204" pitchFamily="49" charset="-128"/>
                        </a:rPr>
                        <a:t>入力</a:t>
                      </a:r>
                      <a:r>
                        <a:rPr kumimoji="1" lang="en-US" altLang="ja-JP" sz="2400" b="0" dirty="0">
                          <a:latin typeface="ＭＳ ゴシック" panose="020B0609070205080204" pitchFamily="49" charset="-128"/>
                          <a:ea typeface="ＭＳ ゴシック" panose="020B0609070205080204" pitchFamily="49" charset="-128"/>
                        </a:rPr>
                        <a:t>)</a:t>
                      </a:r>
                    </a:p>
                    <a:p>
                      <a:r>
                        <a:rPr kumimoji="1" lang="en-US" altLang="ja-JP" sz="2400" b="0" dirty="0">
                          <a:latin typeface="ＭＳ ゴシック" panose="020B0609070205080204" pitchFamily="49" charset="-128"/>
                          <a:ea typeface="ＭＳ ゴシック" panose="020B0609070205080204" pitchFamily="49" charset="-128"/>
                        </a:rPr>
                        <a:t>2018</a:t>
                      </a:r>
                    </a:p>
                    <a:p>
                      <a:r>
                        <a:rPr kumimoji="1" lang="en-US" altLang="ja-JP" sz="2400" b="0" dirty="0">
                          <a:latin typeface="ＭＳ ゴシック" panose="020B0609070205080204" pitchFamily="49" charset="-128"/>
                          <a:ea typeface="ＭＳ ゴシック" panose="020B0609070205080204" pitchFamily="49" charset="-128"/>
                        </a:rPr>
                        <a:t>&gt;++++++++[&gt;++++++++++&lt;-]&gt;.&lt;&lt;&lt;&lt;&lt;++[&gt;-----&lt;-]&gt;--.&lt;+++[&gt;+++++&lt;-]&gt;++.++.&gt;&gt;-------.-. (</a:t>
                      </a:r>
                      <a:r>
                        <a:rPr kumimoji="1" lang="ja-JP" altLang="en-US" sz="2400" b="0" dirty="0">
                          <a:latin typeface="ＭＳ ゴシック" panose="020B0609070205080204" pitchFamily="49" charset="-128"/>
                          <a:ea typeface="ＭＳ ゴシック" panose="020B0609070205080204" pitchFamily="49" charset="-128"/>
                        </a:rPr>
                        <a:t>入力</a:t>
                      </a:r>
                      <a:r>
                        <a:rPr kumimoji="1" lang="en-US" altLang="ja-JP" sz="2400" b="0" dirty="0">
                          <a:latin typeface="ＭＳ ゴシック" panose="020B0609070205080204" pitchFamily="49" charset="-128"/>
                          <a:ea typeface="ＭＳ ゴシック" panose="020B0609070205080204" pitchFamily="49" charset="-128"/>
                        </a:rPr>
                        <a:t>)</a:t>
                      </a:r>
                    </a:p>
                    <a:p>
                      <a:r>
                        <a:rPr kumimoji="1" lang="en-US" altLang="ja-JP" sz="2400" b="0" dirty="0">
                          <a:latin typeface="ＭＳ ゴシック" panose="020B0609070205080204" pitchFamily="49" charset="-128"/>
                          <a:ea typeface="ＭＳ ゴシック" panose="020B0609070205080204" pitchFamily="49" charset="-128"/>
                        </a:rPr>
                        <a:t>Part10</a:t>
                      </a:r>
                    </a:p>
                    <a:p>
                      <a:r>
                        <a:rPr kumimoji="1" lang="en-US" altLang="ja-JP" sz="2400" b="0" dirty="0">
                          <a:latin typeface="ＭＳ ゴシック" panose="020B0609070205080204" pitchFamily="49" charset="-128"/>
                          <a:ea typeface="ＭＳ ゴシック" panose="020B0609070205080204" pitchFamily="49" charset="-128"/>
                        </a:rPr>
                        <a:t>q (</a:t>
                      </a:r>
                      <a:r>
                        <a:rPr kumimoji="1" lang="ja-JP" altLang="en-US" sz="2400" b="0" dirty="0">
                          <a:latin typeface="ＭＳ ゴシック" panose="020B0609070205080204" pitchFamily="49" charset="-128"/>
                          <a:ea typeface="ＭＳ ゴシック" panose="020B0609070205080204" pitchFamily="49" charset="-128"/>
                        </a:rPr>
                        <a:t>入力</a:t>
                      </a:r>
                      <a:r>
                        <a:rPr kumimoji="1" lang="en-US" altLang="ja-JP" sz="2400" b="0" dirty="0">
                          <a:latin typeface="ＭＳ ゴシック" panose="020B0609070205080204" pitchFamily="49" charset="-128"/>
                          <a:ea typeface="ＭＳ ゴシック" panose="020B0609070205080204" pitchFamily="49" charset="-128"/>
                        </a:rPr>
                        <a:t>)</a:t>
                      </a:r>
                      <a:endParaRPr kumimoji="1" lang="ja-JP" altLang="en-US" sz="2400" b="0" dirty="0">
                        <a:latin typeface="ＭＳ ゴシック" panose="020B0609070205080204" pitchFamily="49" charset="-128"/>
                        <a:ea typeface="ＭＳ ゴシック" panose="020B0609070205080204" pitchFamily="49" charset="-128"/>
                      </a:endParaRPr>
                    </a:p>
                  </a:txBody>
                  <a:tcPr/>
                </a:tc>
                <a:extLst>
                  <a:ext uri="{0D108BD9-81ED-4DB2-BD59-A6C34878D82A}">
                    <a16:rowId xmlns:a16="http://schemas.microsoft.com/office/drawing/2014/main" val="549800693"/>
                  </a:ext>
                </a:extLst>
              </a:tr>
            </a:tbl>
          </a:graphicData>
        </a:graphic>
      </p:graphicFrame>
    </p:spTree>
    <p:extLst>
      <p:ext uri="{BB962C8B-B14F-4D97-AF65-F5344CB8AC3E}">
        <p14:creationId xmlns:p14="http://schemas.microsoft.com/office/powerpoint/2010/main" val="277855922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255225A-705B-4E79-9298-B16B12116559}"/>
              </a:ext>
            </a:extLst>
          </p:cNvPr>
          <p:cNvSpPr>
            <a:spLocks noGrp="1"/>
          </p:cNvSpPr>
          <p:nvPr>
            <p:ph type="title"/>
          </p:nvPr>
        </p:nvSpPr>
        <p:spPr/>
        <p:txBody>
          <a:bodyPr/>
          <a:lstStyle/>
          <a:p>
            <a:r>
              <a:rPr kumimoji="1" lang="en-US" altLang="ja-JP" dirty="0"/>
              <a:t>Brainfuck</a:t>
            </a:r>
            <a:r>
              <a:rPr kumimoji="1" lang="ja-JP" altLang="en-US" dirty="0"/>
              <a:t>の実装</a:t>
            </a:r>
            <a:r>
              <a:rPr lang="en-US" altLang="ja-JP" dirty="0"/>
              <a:t>(</a:t>
            </a:r>
            <a:r>
              <a:rPr lang="ja-JP" altLang="en-US" dirty="0"/>
              <a:t>例</a:t>
            </a:r>
            <a:r>
              <a:rPr lang="en-US" altLang="ja-JP" dirty="0"/>
              <a:t>)</a:t>
            </a:r>
            <a:endParaRPr kumimoji="1" lang="ja-JP" altLang="en-US" dirty="0"/>
          </a:p>
        </p:txBody>
      </p:sp>
      <p:sp>
        <p:nvSpPr>
          <p:cNvPr id="9" name="正方形/長方形 8">
            <a:extLst>
              <a:ext uri="{FF2B5EF4-FFF2-40B4-BE49-F238E27FC236}">
                <a16:creationId xmlns:a16="http://schemas.microsoft.com/office/drawing/2014/main" id="{B9274BF4-146F-4581-AA39-542F069909C0}"/>
              </a:ext>
            </a:extLst>
          </p:cNvPr>
          <p:cNvSpPr/>
          <p:nvPr/>
        </p:nvSpPr>
        <p:spPr>
          <a:xfrm>
            <a:off x="1013951" y="1976758"/>
            <a:ext cx="10164097" cy="3108543"/>
          </a:xfrm>
          <a:prstGeom prst="rect">
            <a:avLst/>
          </a:prstGeom>
        </p:spPr>
        <p:txBody>
          <a:bodyPr wrap="square">
            <a:spAutoFit/>
          </a:bodyPr>
          <a:lstStyle/>
          <a:p>
            <a:r>
              <a:rPr lang="ja-JP" altLang="en-US" sz="2800" dirty="0">
                <a:latin typeface="+mn-ea"/>
              </a:rPr>
              <a:t>用意するもの</a:t>
            </a:r>
            <a:r>
              <a:rPr lang="en-US" altLang="ja-JP" sz="2800" dirty="0">
                <a:latin typeface="+mn-ea"/>
              </a:rPr>
              <a:t>: </a:t>
            </a:r>
          </a:p>
          <a:p>
            <a:endParaRPr lang="en-US" altLang="ja-JP" sz="2800" dirty="0">
              <a:latin typeface="+mn-ea"/>
            </a:endParaRPr>
          </a:p>
          <a:p>
            <a:r>
              <a:rPr lang="ja-JP" altLang="en-US" sz="2800" dirty="0">
                <a:latin typeface="+mn-ea"/>
              </a:rPr>
              <a:t>文字列</a:t>
            </a:r>
            <a:r>
              <a:rPr lang="en-US" altLang="ja-JP" sz="2800" dirty="0">
                <a:solidFill>
                  <a:srgbClr val="0000FF"/>
                </a:solidFill>
                <a:latin typeface="Consolas" panose="020B0609020204030204" pitchFamily="49" charset="0"/>
              </a:rPr>
              <a:t>char</a:t>
            </a:r>
            <a:r>
              <a:rPr lang="en-US" altLang="ja-JP" sz="2800" dirty="0">
                <a:latin typeface="Consolas" panose="020B0609020204030204" pitchFamily="49" charset="0"/>
              </a:rPr>
              <a:t> S[</a:t>
            </a:r>
            <a:r>
              <a:rPr lang="en-US" altLang="ja-JP" sz="2800" dirty="0">
                <a:solidFill>
                  <a:srgbClr val="008000"/>
                </a:solidFill>
                <a:latin typeface="Consolas" panose="020B0609020204030204" pitchFamily="49" charset="0"/>
              </a:rPr>
              <a:t>1000</a:t>
            </a:r>
            <a:r>
              <a:rPr lang="en-US" altLang="ja-JP" sz="2800" dirty="0">
                <a:latin typeface="Consolas" panose="020B0609020204030204" pitchFamily="49" charset="0"/>
              </a:rPr>
              <a:t>]</a:t>
            </a:r>
          </a:p>
          <a:p>
            <a:r>
              <a:rPr lang="ja-JP" altLang="en-US" sz="2800" dirty="0">
                <a:latin typeface="+mn-ea"/>
              </a:rPr>
              <a:t>文字列</a:t>
            </a:r>
            <a:r>
              <a:rPr lang="en-US" altLang="ja-JP" sz="2800" dirty="0">
                <a:latin typeface="+mn-ea"/>
              </a:rPr>
              <a:t>S</a:t>
            </a:r>
            <a:r>
              <a:rPr lang="ja-JP" altLang="en-US" sz="2800" dirty="0">
                <a:latin typeface="+mn-ea"/>
              </a:rPr>
              <a:t>の添え字を持つ変数 </a:t>
            </a:r>
            <a:r>
              <a:rPr lang="en-US" altLang="ja-JP" sz="2800" dirty="0">
                <a:solidFill>
                  <a:srgbClr val="0000FF"/>
                </a:solidFill>
                <a:latin typeface="Consolas" panose="020B0609020204030204" pitchFamily="49" charset="0"/>
              </a:rPr>
              <a:t>int</a:t>
            </a:r>
            <a:r>
              <a:rPr lang="en-US" altLang="ja-JP" sz="2800" dirty="0">
                <a:latin typeface="Consolas" panose="020B0609020204030204" pitchFamily="49" charset="0"/>
              </a:rPr>
              <a:t> </a:t>
            </a:r>
            <a:r>
              <a:rPr lang="en-US" altLang="ja-JP" sz="2800" dirty="0" err="1">
                <a:latin typeface="Consolas" panose="020B0609020204030204" pitchFamily="49" charset="0"/>
              </a:rPr>
              <a:t>ip</a:t>
            </a:r>
            <a:endParaRPr lang="en-US" altLang="ja-JP" sz="2800" dirty="0">
              <a:latin typeface="Consolas" panose="020B0609020204030204" pitchFamily="49" charset="0"/>
            </a:endParaRPr>
          </a:p>
          <a:p>
            <a:r>
              <a:rPr lang="ja-JP" altLang="en-US" sz="2800" dirty="0">
                <a:latin typeface="+mn-ea"/>
              </a:rPr>
              <a:t>メモリ的な役割を果たす配列 </a:t>
            </a:r>
            <a:r>
              <a:rPr lang="en-US" altLang="ja-JP" sz="2800" dirty="0">
                <a:solidFill>
                  <a:srgbClr val="0000FF"/>
                </a:solidFill>
                <a:latin typeface="Consolas" panose="020B0609020204030204" pitchFamily="49" charset="0"/>
              </a:rPr>
              <a:t>int</a:t>
            </a:r>
            <a:r>
              <a:rPr lang="en-US" altLang="ja-JP" sz="2800" dirty="0">
                <a:latin typeface="Consolas" panose="020B0609020204030204" pitchFamily="49" charset="0"/>
              </a:rPr>
              <a:t> data[</a:t>
            </a:r>
            <a:r>
              <a:rPr lang="en-US" altLang="ja-JP" sz="2800" dirty="0">
                <a:solidFill>
                  <a:srgbClr val="008000"/>
                </a:solidFill>
                <a:latin typeface="Consolas" panose="020B0609020204030204" pitchFamily="49" charset="0"/>
              </a:rPr>
              <a:t>30000</a:t>
            </a:r>
            <a:r>
              <a:rPr lang="en-US" altLang="ja-JP" sz="2800" dirty="0">
                <a:latin typeface="Consolas" panose="020B0609020204030204" pitchFamily="49" charset="0"/>
              </a:rPr>
              <a:t>]={ </a:t>
            </a:r>
            <a:r>
              <a:rPr lang="en-US" altLang="ja-JP" sz="2800" dirty="0">
                <a:solidFill>
                  <a:srgbClr val="008000"/>
                </a:solidFill>
                <a:latin typeface="Consolas" panose="020B0609020204030204" pitchFamily="49" charset="0"/>
              </a:rPr>
              <a:t>0</a:t>
            </a:r>
            <a:r>
              <a:rPr lang="en-US" altLang="ja-JP" sz="2800" dirty="0">
                <a:latin typeface="Consolas" panose="020B0609020204030204" pitchFamily="49" charset="0"/>
              </a:rPr>
              <a:t> }</a:t>
            </a:r>
          </a:p>
          <a:p>
            <a:r>
              <a:rPr lang="ja-JP" altLang="en-US" sz="2800" dirty="0">
                <a:latin typeface="+mn-ea"/>
              </a:rPr>
              <a:t>上の配列の添え字を持つ変数 </a:t>
            </a:r>
            <a:r>
              <a:rPr lang="en-US" altLang="ja-JP" sz="2800" dirty="0">
                <a:solidFill>
                  <a:srgbClr val="0000FF"/>
                </a:solidFill>
                <a:latin typeface="Consolas" panose="020B0609020204030204" pitchFamily="49" charset="0"/>
              </a:rPr>
              <a:t>int </a:t>
            </a:r>
            <a:r>
              <a:rPr lang="en-US" altLang="ja-JP" sz="2800" dirty="0" err="1">
                <a:latin typeface="Consolas" panose="020B0609020204030204" pitchFamily="49" charset="0"/>
              </a:rPr>
              <a:t>dp</a:t>
            </a:r>
            <a:endParaRPr lang="en-US" altLang="ja-JP" sz="2800" dirty="0">
              <a:latin typeface="Consolas" panose="020B0609020204030204" pitchFamily="49" charset="0"/>
            </a:endParaRPr>
          </a:p>
          <a:p>
            <a:r>
              <a:rPr lang="ja-JP" altLang="en-US" sz="2800" dirty="0">
                <a:latin typeface="+mn-ea"/>
              </a:rPr>
              <a:t>入出力処理</a:t>
            </a:r>
            <a:r>
              <a:rPr lang="en-US" altLang="ja-JP" sz="2800" dirty="0">
                <a:latin typeface="+mn-ea"/>
              </a:rPr>
              <a:t>(</a:t>
            </a:r>
            <a:r>
              <a:rPr lang="en-US" altLang="ja-JP" sz="2800" dirty="0" err="1">
                <a:latin typeface="+mn-ea"/>
              </a:rPr>
              <a:t>printf</a:t>
            </a:r>
            <a:r>
              <a:rPr lang="ja-JP" altLang="en-US" sz="2800" dirty="0" err="1">
                <a:latin typeface="+mn-ea"/>
              </a:rPr>
              <a:t>、</a:t>
            </a:r>
            <a:r>
              <a:rPr lang="en-US" altLang="ja-JP" sz="2800" dirty="0" err="1">
                <a:latin typeface="+mn-ea"/>
              </a:rPr>
              <a:t>scanf</a:t>
            </a:r>
            <a:r>
              <a:rPr lang="en-US" altLang="ja-JP" sz="2800" dirty="0">
                <a:latin typeface="+mn-ea"/>
              </a:rPr>
              <a:t>)</a:t>
            </a:r>
            <a:endParaRPr lang="ja-JP" altLang="en-US" sz="2800" dirty="0">
              <a:latin typeface="+mn-ea"/>
            </a:endParaRPr>
          </a:p>
        </p:txBody>
      </p:sp>
    </p:spTree>
    <p:extLst>
      <p:ext uri="{BB962C8B-B14F-4D97-AF65-F5344CB8AC3E}">
        <p14:creationId xmlns:p14="http://schemas.microsoft.com/office/powerpoint/2010/main" val="37369003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255225A-705B-4E79-9298-B16B12116559}"/>
              </a:ext>
            </a:extLst>
          </p:cNvPr>
          <p:cNvSpPr>
            <a:spLocks noGrp="1"/>
          </p:cNvSpPr>
          <p:nvPr>
            <p:ph type="title"/>
          </p:nvPr>
        </p:nvSpPr>
        <p:spPr/>
        <p:txBody>
          <a:bodyPr/>
          <a:lstStyle/>
          <a:p>
            <a:r>
              <a:rPr kumimoji="1" lang="en-US" altLang="ja-JP" dirty="0"/>
              <a:t>Brainfuck</a:t>
            </a:r>
            <a:r>
              <a:rPr kumimoji="1" lang="ja-JP" altLang="en-US" dirty="0"/>
              <a:t>の言語仕様</a:t>
            </a:r>
          </a:p>
        </p:txBody>
      </p:sp>
      <p:sp>
        <p:nvSpPr>
          <p:cNvPr id="9" name="正方形/長方形 8">
            <a:extLst>
              <a:ext uri="{FF2B5EF4-FFF2-40B4-BE49-F238E27FC236}">
                <a16:creationId xmlns:a16="http://schemas.microsoft.com/office/drawing/2014/main" id="{B9274BF4-146F-4581-AA39-542F069909C0}"/>
              </a:ext>
            </a:extLst>
          </p:cNvPr>
          <p:cNvSpPr/>
          <p:nvPr/>
        </p:nvSpPr>
        <p:spPr>
          <a:xfrm>
            <a:off x="1013951" y="1976758"/>
            <a:ext cx="10164097" cy="4401205"/>
          </a:xfrm>
          <a:prstGeom prst="rect">
            <a:avLst/>
          </a:prstGeom>
        </p:spPr>
        <p:txBody>
          <a:bodyPr wrap="square">
            <a:spAutoFit/>
          </a:bodyPr>
          <a:lstStyle/>
          <a:p>
            <a:r>
              <a:rPr lang="ja-JP" altLang="en-US" sz="2800" dirty="0">
                <a:latin typeface="+mn-ea"/>
              </a:rPr>
              <a:t>処理系は次の要素から成る</a:t>
            </a:r>
            <a:r>
              <a:rPr lang="en-US" altLang="ja-JP" sz="2800" dirty="0">
                <a:latin typeface="+mn-ea"/>
              </a:rPr>
              <a:t>:</a:t>
            </a:r>
          </a:p>
          <a:p>
            <a:pPr marL="457200" indent="-457200">
              <a:buFont typeface="Arial" panose="020B0604020202020204" pitchFamily="34" charset="0"/>
              <a:buChar char="•"/>
            </a:pPr>
            <a:r>
              <a:rPr lang="en-US" altLang="ja-JP" sz="2800" dirty="0">
                <a:latin typeface="+mn-ea"/>
              </a:rPr>
              <a:t>Brainfuck</a:t>
            </a:r>
            <a:r>
              <a:rPr lang="ja-JP" altLang="en-US" sz="2800" dirty="0">
                <a:latin typeface="+mn-ea"/>
              </a:rPr>
              <a:t>プログラム</a:t>
            </a:r>
            <a:endParaRPr lang="en-US" altLang="ja-JP" sz="2800" dirty="0">
              <a:latin typeface="+mn-ea"/>
            </a:endParaRPr>
          </a:p>
          <a:p>
            <a:pPr marL="457200" indent="-457200">
              <a:buFont typeface="Arial" panose="020B0604020202020204" pitchFamily="34" charset="0"/>
              <a:buChar char="•"/>
            </a:pPr>
            <a:r>
              <a:rPr lang="ja-JP" altLang="en-US" sz="2800" dirty="0">
                <a:latin typeface="+mn-ea"/>
              </a:rPr>
              <a:t>インストラクションポインタ</a:t>
            </a:r>
            <a:r>
              <a:rPr lang="en-US" altLang="ja-JP" sz="2800" dirty="0">
                <a:latin typeface="+mn-ea"/>
              </a:rPr>
              <a:t>(</a:t>
            </a:r>
            <a:r>
              <a:rPr lang="ja-JP" altLang="en-US" sz="2800" dirty="0">
                <a:latin typeface="+mn-ea"/>
              </a:rPr>
              <a:t>プログラム中のある文字を指す</a:t>
            </a:r>
            <a:r>
              <a:rPr lang="en-US" altLang="ja-JP" sz="2800" dirty="0">
                <a:latin typeface="+mn-ea"/>
              </a:rPr>
              <a:t>)</a:t>
            </a:r>
          </a:p>
          <a:p>
            <a:pPr marL="457200" indent="-457200">
              <a:buFont typeface="Arial" panose="020B0604020202020204" pitchFamily="34" charset="0"/>
              <a:buChar char="•"/>
            </a:pPr>
            <a:r>
              <a:rPr lang="ja-JP" altLang="en-US" sz="2800" dirty="0">
                <a:latin typeface="+mn-ea"/>
              </a:rPr>
              <a:t>少なくとも</a:t>
            </a:r>
            <a:r>
              <a:rPr lang="en-US" altLang="ja-JP" sz="2800" dirty="0">
                <a:latin typeface="+mn-ea"/>
              </a:rPr>
              <a:t>30000</a:t>
            </a:r>
            <a:r>
              <a:rPr lang="ja-JP" altLang="en-US" sz="2800" dirty="0">
                <a:latin typeface="+mn-ea"/>
              </a:rPr>
              <a:t>個の要素を持つバイトの配列</a:t>
            </a:r>
            <a:r>
              <a:rPr lang="en-US" altLang="ja-JP" sz="2800" dirty="0">
                <a:latin typeface="+mn-ea"/>
              </a:rPr>
              <a:t>(</a:t>
            </a:r>
            <a:r>
              <a:rPr lang="ja-JP" altLang="en-US" sz="2800" dirty="0">
                <a:latin typeface="+mn-ea"/>
              </a:rPr>
              <a:t>各要素はゼロで初期化される</a:t>
            </a:r>
            <a:r>
              <a:rPr lang="en-US" altLang="ja-JP" sz="2800" dirty="0">
                <a:latin typeface="+mn-ea"/>
              </a:rPr>
              <a:t>)</a:t>
            </a:r>
          </a:p>
          <a:p>
            <a:pPr marL="457200" indent="-457200">
              <a:buFont typeface="Arial" panose="020B0604020202020204" pitchFamily="34" charset="0"/>
              <a:buChar char="•"/>
            </a:pPr>
            <a:r>
              <a:rPr lang="ja-JP" altLang="en-US" sz="2800" dirty="0">
                <a:latin typeface="+mn-ea"/>
              </a:rPr>
              <a:t>データポインタ</a:t>
            </a:r>
            <a:r>
              <a:rPr lang="en-US" altLang="ja-JP" sz="2800" dirty="0">
                <a:latin typeface="+mn-ea"/>
              </a:rPr>
              <a:t>(</a:t>
            </a:r>
            <a:r>
              <a:rPr lang="ja-JP" altLang="en-US" sz="2800" dirty="0">
                <a:latin typeface="+mn-ea"/>
              </a:rPr>
              <a:t>前述の配列のどれかの要素を指す。最も左の要素を指すよう初期化される</a:t>
            </a:r>
            <a:r>
              <a:rPr lang="en-US" altLang="ja-JP" sz="2800" dirty="0">
                <a:latin typeface="+mn-ea"/>
              </a:rPr>
              <a:t>)</a:t>
            </a:r>
          </a:p>
          <a:p>
            <a:pPr marL="457200" indent="-457200">
              <a:buFont typeface="Arial" panose="020B0604020202020204" pitchFamily="34" charset="0"/>
              <a:buChar char="•"/>
            </a:pPr>
            <a:r>
              <a:rPr lang="ja-JP" altLang="en-US" sz="2800" dirty="0">
                <a:latin typeface="+mn-ea"/>
              </a:rPr>
              <a:t>入力と出力の</a:t>
            </a:r>
            <a:r>
              <a:rPr lang="en-US" altLang="ja-JP" sz="2800" dirty="0">
                <a:latin typeface="+mn-ea"/>
              </a:rPr>
              <a:t>2</a:t>
            </a:r>
            <a:r>
              <a:rPr lang="ja-JP" altLang="en-US" sz="2800" dirty="0" err="1">
                <a:latin typeface="+mn-ea"/>
              </a:rPr>
              <a:t>つの</a:t>
            </a:r>
            <a:r>
              <a:rPr lang="ja-JP" altLang="en-US" sz="2800" dirty="0">
                <a:latin typeface="+mn-ea"/>
              </a:rPr>
              <a:t>バイトストリーム。</a:t>
            </a:r>
            <a:endParaRPr lang="en-US" altLang="ja-JP" sz="2800" dirty="0">
              <a:latin typeface="+mn-ea"/>
            </a:endParaRPr>
          </a:p>
          <a:p>
            <a:r>
              <a:rPr lang="en-US" altLang="ja-JP" sz="2800" dirty="0">
                <a:latin typeface="+mn-ea"/>
              </a:rPr>
              <a:t>(</a:t>
            </a:r>
            <a:r>
              <a:rPr lang="en-US" altLang="ja-JP" sz="2800" dirty="0">
                <a:latin typeface="+mn-ea"/>
                <a:hlinkClick r:id="rId2"/>
              </a:rPr>
              <a:t>https://ja.wikipedia.org/wiki/Brainfuck</a:t>
            </a:r>
            <a:r>
              <a:rPr lang="en-US" altLang="ja-JP" sz="2800" dirty="0">
                <a:latin typeface="+mn-ea"/>
              </a:rPr>
              <a:t>  </a:t>
            </a:r>
            <a:r>
              <a:rPr lang="ja-JP" altLang="en-US" sz="2800" dirty="0">
                <a:latin typeface="+mn-ea"/>
              </a:rPr>
              <a:t>より</a:t>
            </a:r>
            <a:r>
              <a:rPr lang="en-US" altLang="ja-JP" sz="2800" dirty="0">
                <a:latin typeface="+mn-ea"/>
              </a:rPr>
              <a:t>)</a:t>
            </a:r>
            <a:endParaRPr lang="ja-JP" altLang="en-US" sz="2800" dirty="0">
              <a:latin typeface="+mn-ea"/>
            </a:endParaRPr>
          </a:p>
        </p:txBody>
      </p:sp>
    </p:spTree>
    <p:extLst>
      <p:ext uri="{BB962C8B-B14F-4D97-AF65-F5344CB8AC3E}">
        <p14:creationId xmlns:p14="http://schemas.microsoft.com/office/powerpoint/2010/main" val="106950027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8BF9DBA-E980-42E4-A31C-63283EC8FA53}"/>
              </a:ext>
            </a:extLst>
          </p:cNvPr>
          <p:cNvSpPr>
            <a:spLocks noGrp="1"/>
          </p:cNvSpPr>
          <p:nvPr>
            <p:ph type="title"/>
          </p:nvPr>
        </p:nvSpPr>
        <p:spPr/>
        <p:txBody>
          <a:bodyPr/>
          <a:lstStyle/>
          <a:p>
            <a:r>
              <a:rPr kumimoji="1" lang="en-US" altLang="ja-JP" dirty="0"/>
              <a:t>Brainfuck</a:t>
            </a:r>
            <a:r>
              <a:rPr kumimoji="1" lang="ja-JP" altLang="en-US" dirty="0"/>
              <a:t>の実装</a:t>
            </a:r>
            <a:r>
              <a:rPr lang="en-US" altLang="ja-JP" dirty="0"/>
              <a:t>(</a:t>
            </a:r>
            <a:r>
              <a:rPr lang="ja-JP" altLang="en-US" dirty="0"/>
              <a:t>例</a:t>
            </a:r>
            <a:r>
              <a:rPr lang="en-US" altLang="ja-JP" dirty="0"/>
              <a:t>)</a:t>
            </a:r>
            <a:endParaRPr kumimoji="1" lang="ja-JP" altLang="en-US" dirty="0"/>
          </a:p>
        </p:txBody>
      </p:sp>
      <p:sp>
        <p:nvSpPr>
          <p:cNvPr id="3" name="コンテンツ プレースホルダー 2">
            <a:extLst>
              <a:ext uri="{FF2B5EF4-FFF2-40B4-BE49-F238E27FC236}">
                <a16:creationId xmlns:a16="http://schemas.microsoft.com/office/drawing/2014/main" id="{1009EF91-E513-4820-B4E7-36D94FE648B5}"/>
              </a:ext>
            </a:extLst>
          </p:cNvPr>
          <p:cNvSpPr>
            <a:spLocks noGrp="1"/>
          </p:cNvSpPr>
          <p:nvPr>
            <p:ph idx="1"/>
          </p:nvPr>
        </p:nvSpPr>
        <p:spPr/>
        <p:txBody>
          <a:bodyPr>
            <a:normAutofit lnSpcReduction="10000"/>
          </a:bodyPr>
          <a:lstStyle/>
          <a:p>
            <a:pPr marL="0" indent="0">
              <a:buNone/>
            </a:pPr>
            <a:r>
              <a:rPr lang="ja-JP" altLang="en-US" dirty="0"/>
              <a:t>命令</a:t>
            </a:r>
            <a:r>
              <a:rPr lang="en-US" altLang="ja-JP" dirty="0"/>
              <a:t>: [</a:t>
            </a:r>
            <a:r>
              <a:rPr lang="ja-JP" altLang="en-US" dirty="0"/>
              <a:t>や</a:t>
            </a:r>
            <a:r>
              <a:rPr lang="en-US" altLang="ja-JP" dirty="0"/>
              <a:t>]</a:t>
            </a:r>
            <a:r>
              <a:rPr lang="ja-JP" altLang="en-US" dirty="0"/>
              <a:t>が来ない限りは、</a:t>
            </a:r>
            <a:r>
              <a:rPr lang="en-US" altLang="ja-JP" dirty="0"/>
              <a:t>S</a:t>
            </a:r>
            <a:r>
              <a:rPr lang="ja-JP" altLang="en-US" dirty="0"/>
              <a:t>を左から走査していく</a:t>
            </a:r>
            <a:r>
              <a:rPr lang="en-US" altLang="ja-JP" dirty="0"/>
              <a:t>(</a:t>
            </a:r>
            <a:r>
              <a:rPr lang="en-US" altLang="ja-JP" dirty="0" err="1"/>
              <a:t>ip</a:t>
            </a:r>
            <a:r>
              <a:rPr lang="ja-JP" altLang="en-US" dirty="0"/>
              <a:t>を用いて</a:t>
            </a:r>
            <a:r>
              <a:rPr lang="en-US" altLang="ja-JP" dirty="0"/>
              <a:t>)</a:t>
            </a:r>
          </a:p>
          <a:p>
            <a:pPr marL="514350" indent="-514350">
              <a:buFont typeface="+mj-lt"/>
              <a:buAutoNum type="arabicPeriod"/>
            </a:pPr>
            <a:r>
              <a:rPr kumimoji="1" lang="en-US" altLang="ja-JP" dirty="0">
                <a:latin typeface="ＭＳ ゴシック" panose="020B0609070205080204" pitchFamily="49" charset="-128"/>
                <a:ea typeface="ＭＳ ゴシック" panose="020B0609070205080204" pitchFamily="49" charset="-128"/>
              </a:rPr>
              <a:t>&gt; </a:t>
            </a:r>
            <a:r>
              <a:rPr kumimoji="1" lang="en-US" altLang="ja-JP" dirty="0"/>
              <a:t>: </a:t>
            </a:r>
            <a:r>
              <a:rPr kumimoji="1" lang="en-US" altLang="ja-JP" dirty="0" err="1">
                <a:latin typeface="Consolas" panose="020B0609020204030204" pitchFamily="49" charset="0"/>
              </a:rPr>
              <a:t>dp</a:t>
            </a:r>
            <a:r>
              <a:rPr kumimoji="1" lang="en-US" altLang="ja-JP" dirty="0">
                <a:latin typeface="Consolas" panose="020B0609020204030204" pitchFamily="49" charset="0"/>
              </a:rPr>
              <a:t>++</a:t>
            </a:r>
          </a:p>
          <a:p>
            <a:pPr marL="514350" indent="-514350">
              <a:buFont typeface="+mj-lt"/>
              <a:buAutoNum type="arabicPeriod"/>
            </a:pPr>
            <a:r>
              <a:rPr lang="en-US" altLang="ja-JP" dirty="0">
                <a:latin typeface="ＭＳ ゴシック" panose="020B0609070205080204" pitchFamily="49" charset="-128"/>
                <a:ea typeface="ＭＳ ゴシック" panose="020B0609070205080204" pitchFamily="49" charset="-128"/>
              </a:rPr>
              <a:t>&lt; </a:t>
            </a:r>
            <a:r>
              <a:rPr lang="en-US" altLang="ja-JP" dirty="0"/>
              <a:t>: </a:t>
            </a:r>
            <a:r>
              <a:rPr lang="en-US" altLang="ja-JP" dirty="0" err="1">
                <a:latin typeface="Consolas" panose="020B0609020204030204" pitchFamily="49" charset="0"/>
              </a:rPr>
              <a:t>dp</a:t>
            </a:r>
            <a:r>
              <a:rPr lang="en-US" altLang="ja-JP" dirty="0">
                <a:latin typeface="Consolas" panose="020B0609020204030204" pitchFamily="49" charset="0"/>
              </a:rPr>
              <a:t>--</a:t>
            </a:r>
          </a:p>
          <a:p>
            <a:pPr marL="514350" indent="-514350">
              <a:buFont typeface="+mj-lt"/>
              <a:buAutoNum type="arabicPeriod"/>
            </a:pPr>
            <a:r>
              <a:rPr lang="en-US" altLang="ja-JP" dirty="0">
                <a:latin typeface="ＭＳ ゴシック" panose="020B0609070205080204" pitchFamily="49" charset="-128"/>
                <a:ea typeface="ＭＳ ゴシック" panose="020B0609070205080204" pitchFamily="49" charset="-128"/>
              </a:rPr>
              <a:t>+ </a:t>
            </a:r>
            <a:r>
              <a:rPr lang="en-US" altLang="ja-JP" dirty="0"/>
              <a:t>: </a:t>
            </a:r>
            <a:r>
              <a:rPr lang="en-US" altLang="ja-JP" dirty="0">
                <a:latin typeface="Consolas" panose="020B0609020204030204" pitchFamily="49" charset="0"/>
              </a:rPr>
              <a:t>data[</a:t>
            </a:r>
            <a:r>
              <a:rPr lang="en-US" altLang="ja-JP" dirty="0" err="1">
                <a:latin typeface="Consolas" panose="020B0609020204030204" pitchFamily="49" charset="0"/>
              </a:rPr>
              <a:t>dp</a:t>
            </a:r>
            <a:r>
              <a:rPr lang="en-US" altLang="ja-JP" dirty="0">
                <a:latin typeface="Consolas" panose="020B0609020204030204" pitchFamily="49" charset="0"/>
              </a:rPr>
              <a:t>]++</a:t>
            </a:r>
          </a:p>
          <a:p>
            <a:pPr marL="514350" indent="-514350">
              <a:buFont typeface="+mj-lt"/>
              <a:buAutoNum type="arabicPeriod"/>
            </a:pPr>
            <a:r>
              <a:rPr lang="en-US" altLang="ja-JP" dirty="0">
                <a:latin typeface="ＭＳ ゴシック" panose="020B0609070205080204" pitchFamily="49" charset="-128"/>
                <a:ea typeface="ＭＳ ゴシック" panose="020B0609070205080204" pitchFamily="49" charset="-128"/>
              </a:rPr>
              <a:t>- </a:t>
            </a:r>
            <a:r>
              <a:rPr lang="en-US" altLang="ja-JP" dirty="0"/>
              <a:t>: </a:t>
            </a:r>
            <a:r>
              <a:rPr lang="en-US" altLang="ja-JP" dirty="0">
                <a:latin typeface="Consolas" panose="020B0609020204030204" pitchFamily="49" charset="0"/>
              </a:rPr>
              <a:t>data[</a:t>
            </a:r>
            <a:r>
              <a:rPr lang="en-US" altLang="ja-JP" dirty="0" err="1">
                <a:latin typeface="Consolas" panose="020B0609020204030204" pitchFamily="49" charset="0"/>
              </a:rPr>
              <a:t>dp</a:t>
            </a:r>
            <a:r>
              <a:rPr lang="en-US" altLang="ja-JP" dirty="0">
                <a:latin typeface="Consolas" panose="020B0609020204030204" pitchFamily="49" charset="0"/>
              </a:rPr>
              <a:t>]--</a:t>
            </a:r>
          </a:p>
          <a:p>
            <a:pPr marL="514350" indent="-514350">
              <a:buFont typeface="+mj-lt"/>
              <a:buAutoNum type="arabicPeriod"/>
            </a:pPr>
            <a:r>
              <a:rPr lang="en-US" altLang="ja-JP" dirty="0">
                <a:latin typeface="ＭＳ ゴシック" panose="020B0609070205080204" pitchFamily="49" charset="-128"/>
                <a:ea typeface="ＭＳ ゴシック" panose="020B0609070205080204" pitchFamily="49" charset="-128"/>
              </a:rPr>
              <a:t>. </a:t>
            </a:r>
            <a:r>
              <a:rPr lang="en-US" altLang="ja-JP" dirty="0"/>
              <a:t>: </a:t>
            </a:r>
            <a:r>
              <a:rPr lang="en-US" altLang="ja-JP" dirty="0" err="1">
                <a:latin typeface="Consolas" panose="020B0609020204030204" pitchFamily="49" charset="0"/>
              </a:rPr>
              <a:t>printf</a:t>
            </a:r>
            <a:r>
              <a:rPr lang="en-US" altLang="ja-JP" dirty="0">
                <a:latin typeface="Consolas" panose="020B0609020204030204" pitchFamily="49" charset="0"/>
              </a:rPr>
              <a:t>(</a:t>
            </a:r>
            <a:r>
              <a:rPr lang="en-US" altLang="ja-JP" dirty="0">
                <a:solidFill>
                  <a:srgbClr val="A31515"/>
                </a:solidFill>
                <a:latin typeface="Consolas" panose="020B0609020204030204" pitchFamily="49" charset="0"/>
              </a:rPr>
              <a:t>"%c"</a:t>
            </a:r>
            <a:r>
              <a:rPr lang="en-US" altLang="ja-JP" dirty="0">
                <a:latin typeface="Consolas" panose="020B0609020204030204" pitchFamily="49" charset="0"/>
              </a:rPr>
              <a:t>, data[</a:t>
            </a:r>
            <a:r>
              <a:rPr lang="en-US" altLang="ja-JP" dirty="0" err="1">
                <a:latin typeface="Consolas" panose="020B0609020204030204" pitchFamily="49" charset="0"/>
              </a:rPr>
              <a:t>dp</a:t>
            </a:r>
            <a:r>
              <a:rPr lang="en-US" altLang="ja-JP" dirty="0">
                <a:latin typeface="Consolas" panose="020B0609020204030204" pitchFamily="49" charset="0"/>
              </a:rPr>
              <a:t>])</a:t>
            </a:r>
          </a:p>
          <a:p>
            <a:pPr marL="514350" indent="-514350">
              <a:buFont typeface="+mj-lt"/>
              <a:buAutoNum type="arabicPeriod"/>
            </a:pPr>
            <a:r>
              <a:rPr lang="en-US" altLang="ja-JP" dirty="0">
                <a:latin typeface="ＭＳ ゴシック" panose="020B0609070205080204" pitchFamily="49" charset="-128"/>
                <a:ea typeface="ＭＳ ゴシック" panose="020B0609070205080204" pitchFamily="49" charset="-128"/>
              </a:rPr>
              <a:t>, </a:t>
            </a:r>
            <a:r>
              <a:rPr lang="en-US" altLang="ja-JP" dirty="0"/>
              <a:t>: </a:t>
            </a:r>
            <a:r>
              <a:rPr lang="en-US" altLang="ja-JP" dirty="0" err="1">
                <a:latin typeface="Consolas" panose="020B0609020204030204" pitchFamily="49" charset="0"/>
              </a:rPr>
              <a:t>scanf</a:t>
            </a:r>
            <a:r>
              <a:rPr lang="en-US" altLang="ja-JP" dirty="0">
                <a:latin typeface="Consolas" panose="020B0609020204030204" pitchFamily="49" charset="0"/>
              </a:rPr>
              <a:t>(</a:t>
            </a:r>
            <a:r>
              <a:rPr lang="en-US" altLang="ja-JP" dirty="0">
                <a:solidFill>
                  <a:srgbClr val="A31515"/>
                </a:solidFill>
                <a:latin typeface="Consolas" panose="020B0609020204030204" pitchFamily="49" charset="0"/>
              </a:rPr>
              <a:t>"%c"</a:t>
            </a:r>
            <a:r>
              <a:rPr lang="en-US" altLang="ja-JP" dirty="0">
                <a:latin typeface="Consolas" panose="020B0609020204030204" pitchFamily="49" charset="0"/>
              </a:rPr>
              <a:t>, &amp;data[</a:t>
            </a:r>
            <a:r>
              <a:rPr lang="en-US" altLang="ja-JP" dirty="0" err="1">
                <a:latin typeface="Consolas" panose="020B0609020204030204" pitchFamily="49" charset="0"/>
              </a:rPr>
              <a:t>dp</a:t>
            </a:r>
            <a:r>
              <a:rPr lang="en-US" altLang="ja-JP" dirty="0">
                <a:latin typeface="Consolas" panose="020B0609020204030204" pitchFamily="49" charset="0"/>
              </a:rPr>
              <a:t>])</a:t>
            </a:r>
          </a:p>
          <a:p>
            <a:pPr marL="514350" indent="-514350">
              <a:buFont typeface="+mj-lt"/>
              <a:buAutoNum type="arabicPeriod"/>
            </a:pPr>
            <a:r>
              <a:rPr lang="en-US" altLang="ja-JP" dirty="0">
                <a:latin typeface="ＭＳ ゴシック" panose="020B0609070205080204" pitchFamily="49" charset="-128"/>
                <a:ea typeface="ＭＳ ゴシック" panose="020B0609070205080204" pitchFamily="49" charset="-128"/>
              </a:rPr>
              <a:t>[ </a:t>
            </a:r>
            <a:r>
              <a:rPr lang="en-US" altLang="ja-JP" dirty="0"/>
              <a:t>: </a:t>
            </a:r>
            <a:r>
              <a:rPr lang="en-US" altLang="ja-JP" dirty="0">
                <a:solidFill>
                  <a:srgbClr val="0000FF"/>
                </a:solidFill>
                <a:latin typeface="Consolas" panose="020B0609020204030204" pitchFamily="49" charset="0"/>
              </a:rPr>
              <a:t>if</a:t>
            </a:r>
            <a:r>
              <a:rPr lang="en-US" altLang="ja-JP" dirty="0">
                <a:latin typeface="Consolas" panose="020B0609020204030204" pitchFamily="49" charset="0"/>
              </a:rPr>
              <a:t>(data[</a:t>
            </a:r>
            <a:r>
              <a:rPr lang="en-US" altLang="ja-JP" dirty="0" err="1">
                <a:latin typeface="Consolas" panose="020B0609020204030204" pitchFamily="49" charset="0"/>
              </a:rPr>
              <a:t>dp</a:t>
            </a:r>
            <a:r>
              <a:rPr lang="en-US" altLang="ja-JP" dirty="0">
                <a:latin typeface="Consolas" panose="020B0609020204030204" pitchFamily="49" charset="0"/>
              </a:rPr>
              <a:t>] == </a:t>
            </a:r>
            <a:r>
              <a:rPr lang="en-US" altLang="ja-JP" dirty="0">
                <a:solidFill>
                  <a:srgbClr val="008000"/>
                </a:solidFill>
                <a:latin typeface="Consolas" panose="020B0609020204030204" pitchFamily="49" charset="0"/>
              </a:rPr>
              <a:t>0</a:t>
            </a:r>
            <a:r>
              <a:rPr lang="en-US" altLang="ja-JP" dirty="0">
                <a:latin typeface="Consolas" panose="020B0609020204030204" pitchFamily="49" charset="0"/>
              </a:rPr>
              <a:t>) { </a:t>
            </a:r>
            <a:r>
              <a:rPr lang="ja-JP" altLang="en-US" dirty="0">
                <a:latin typeface="Consolas" panose="020B0609020204030204" pitchFamily="49" charset="0"/>
              </a:rPr>
              <a:t>対応する</a:t>
            </a:r>
            <a:r>
              <a:rPr lang="en-US" altLang="ja-JP" dirty="0">
                <a:latin typeface="ＭＳ ゴシック" panose="020B0609070205080204" pitchFamily="49" charset="-128"/>
                <a:ea typeface="ＭＳ ゴシック" panose="020B0609070205080204" pitchFamily="49" charset="-128"/>
              </a:rPr>
              <a:t>]</a:t>
            </a:r>
            <a:r>
              <a:rPr lang="ja-JP" altLang="en-US" dirty="0">
                <a:latin typeface="Consolas" panose="020B0609020204030204" pitchFamily="49" charset="0"/>
              </a:rPr>
              <a:t>の直後に</a:t>
            </a:r>
            <a:r>
              <a:rPr lang="en-US" altLang="ja-JP" dirty="0" err="1">
                <a:latin typeface="Consolas" panose="020B0609020204030204" pitchFamily="49" charset="0"/>
              </a:rPr>
              <a:t>ip</a:t>
            </a:r>
            <a:r>
              <a:rPr lang="ja-JP" altLang="en-US" dirty="0">
                <a:latin typeface="Consolas" panose="020B0609020204030204" pitchFamily="49" charset="0"/>
              </a:rPr>
              <a:t>を移動 </a:t>
            </a:r>
            <a:r>
              <a:rPr lang="en-US" altLang="ja-JP" dirty="0">
                <a:latin typeface="Consolas" panose="020B0609020204030204" pitchFamily="49" charset="0"/>
              </a:rPr>
              <a:t>}</a:t>
            </a:r>
          </a:p>
          <a:p>
            <a:pPr marL="514350" indent="-514350">
              <a:buFont typeface="+mj-lt"/>
              <a:buAutoNum type="arabicPeriod"/>
            </a:pPr>
            <a:r>
              <a:rPr lang="en-US" altLang="ja-JP" dirty="0">
                <a:latin typeface="ＭＳ ゴシック" panose="020B0609070205080204" pitchFamily="49" charset="-128"/>
                <a:ea typeface="ＭＳ ゴシック" panose="020B0609070205080204" pitchFamily="49" charset="-128"/>
              </a:rPr>
              <a:t>] </a:t>
            </a:r>
            <a:r>
              <a:rPr lang="en-US" altLang="ja-JP" dirty="0"/>
              <a:t>: </a:t>
            </a:r>
            <a:r>
              <a:rPr lang="en-US" altLang="ja-JP" dirty="0">
                <a:solidFill>
                  <a:srgbClr val="0000FF"/>
                </a:solidFill>
                <a:latin typeface="Consolas" panose="020B0609020204030204" pitchFamily="49" charset="0"/>
              </a:rPr>
              <a:t>if</a:t>
            </a:r>
            <a:r>
              <a:rPr lang="en-US" altLang="ja-JP" dirty="0">
                <a:latin typeface="Consolas" panose="020B0609020204030204" pitchFamily="49" charset="0"/>
              </a:rPr>
              <a:t>(data[</a:t>
            </a:r>
            <a:r>
              <a:rPr lang="en-US" altLang="ja-JP" dirty="0" err="1">
                <a:latin typeface="Consolas" panose="020B0609020204030204" pitchFamily="49" charset="0"/>
              </a:rPr>
              <a:t>dp</a:t>
            </a:r>
            <a:r>
              <a:rPr lang="en-US" altLang="ja-JP" dirty="0">
                <a:latin typeface="Consolas" panose="020B0609020204030204" pitchFamily="49" charset="0"/>
              </a:rPr>
              <a:t>] != </a:t>
            </a:r>
            <a:r>
              <a:rPr lang="en-US" altLang="ja-JP" dirty="0">
                <a:solidFill>
                  <a:srgbClr val="008000"/>
                </a:solidFill>
                <a:latin typeface="Consolas" panose="020B0609020204030204" pitchFamily="49" charset="0"/>
              </a:rPr>
              <a:t>0</a:t>
            </a:r>
            <a:r>
              <a:rPr lang="en-US" altLang="ja-JP" dirty="0">
                <a:latin typeface="Consolas" panose="020B0609020204030204" pitchFamily="49" charset="0"/>
              </a:rPr>
              <a:t>) { </a:t>
            </a:r>
            <a:r>
              <a:rPr lang="ja-JP" altLang="en-US" dirty="0">
                <a:latin typeface="Consolas" panose="020B0609020204030204" pitchFamily="49" charset="0"/>
              </a:rPr>
              <a:t>対応する</a:t>
            </a:r>
            <a:r>
              <a:rPr lang="en-US" altLang="ja-JP" dirty="0">
                <a:latin typeface="ＭＳ ゴシック" panose="020B0609070205080204" pitchFamily="49" charset="-128"/>
                <a:ea typeface="ＭＳ ゴシック" panose="020B0609070205080204" pitchFamily="49" charset="-128"/>
              </a:rPr>
              <a:t>[</a:t>
            </a:r>
            <a:r>
              <a:rPr lang="ja-JP" altLang="en-US" dirty="0">
                <a:latin typeface="Consolas" panose="020B0609020204030204" pitchFamily="49" charset="0"/>
              </a:rPr>
              <a:t>の直後に</a:t>
            </a:r>
            <a:r>
              <a:rPr lang="en-US" altLang="ja-JP" dirty="0" err="1">
                <a:latin typeface="Consolas" panose="020B0609020204030204" pitchFamily="49" charset="0"/>
              </a:rPr>
              <a:t>ip</a:t>
            </a:r>
            <a:r>
              <a:rPr lang="ja-JP" altLang="en-US" dirty="0">
                <a:latin typeface="Consolas" panose="020B0609020204030204" pitchFamily="49" charset="0"/>
              </a:rPr>
              <a:t>を移動 </a:t>
            </a:r>
            <a:r>
              <a:rPr lang="en-US" altLang="ja-JP" dirty="0">
                <a:latin typeface="Consolas" panose="020B0609020204030204" pitchFamily="49" charset="0"/>
              </a:rPr>
              <a:t>}</a:t>
            </a:r>
          </a:p>
        </p:txBody>
      </p:sp>
    </p:spTree>
    <p:extLst>
      <p:ext uri="{BB962C8B-B14F-4D97-AF65-F5344CB8AC3E}">
        <p14:creationId xmlns:p14="http://schemas.microsoft.com/office/powerpoint/2010/main" val="56806694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0635332-248A-408C-A864-5EB49A49E979}"/>
              </a:ext>
            </a:extLst>
          </p:cNvPr>
          <p:cNvSpPr>
            <a:spLocks noGrp="1"/>
          </p:cNvSpPr>
          <p:nvPr>
            <p:ph type="title"/>
          </p:nvPr>
        </p:nvSpPr>
        <p:spPr/>
        <p:txBody>
          <a:bodyPr/>
          <a:lstStyle/>
          <a:p>
            <a:r>
              <a:rPr kumimoji="1" lang="en-US" altLang="ja-JP" dirty="0"/>
              <a:t>Brainfuck</a:t>
            </a:r>
            <a:r>
              <a:rPr kumimoji="1" lang="ja-JP" altLang="en-US" dirty="0"/>
              <a:t>の実装</a:t>
            </a:r>
            <a:r>
              <a:rPr lang="en-US" altLang="ja-JP" dirty="0"/>
              <a:t>(</a:t>
            </a:r>
            <a:r>
              <a:rPr lang="ja-JP" altLang="en-US" dirty="0"/>
              <a:t>例</a:t>
            </a:r>
            <a:r>
              <a:rPr lang="en-US" altLang="ja-JP" dirty="0"/>
              <a:t>)</a:t>
            </a:r>
            <a:endParaRPr kumimoji="1" lang="ja-JP" altLang="en-US" dirty="0"/>
          </a:p>
        </p:txBody>
      </p:sp>
      <p:sp>
        <p:nvSpPr>
          <p:cNvPr id="3" name="コンテンツ プレースホルダー 2">
            <a:extLst>
              <a:ext uri="{FF2B5EF4-FFF2-40B4-BE49-F238E27FC236}">
                <a16:creationId xmlns:a16="http://schemas.microsoft.com/office/drawing/2014/main" id="{378CB12F-D5BF-4041-B5C1-C245A1CCCDB6}"/>
              </a:ext>
            </a:extLst>
          </p:cNvPr>
          <p:cNvSpPr>
            <a:spLocks noGrp="1"/>
          </p:cNvSpPr>
          <p:nvPr>
            <p:ph idx="1"/>
          </p:nvPr>
        </p:nvSpPr>
        <p:spPr>
          <a:xfrm>
            <a:off x="838200" y="1825625"/>
            <a:ext cx="10515600" cy="2259678"/>
          </a:xfrm>
        </p:spPr>
        <p:txBody>
          <a:bodyPr/>
          <a:lstStyle/>
          <a:p>
            <a:pPr marL="0" indent="0">
              <a:buNone/>
            </a:pPr>
            <a:r>
              <a:rPr kumimoji="1" lang="ja-JP" altLang="en-US" dirty="0"/>
              <a:t>注意</a:t>
            </a:r>
            <a:r>
              <a:rPr kumimoji="1" lang="en-US" altLang="ja-JP" dirty="0"/>
              <a:t>:</a:t>
            </a:r>
          </a:p>
          <a:p>
            <a:pPr marL="0" indent="0">
              <a:buNone/>
            </a:pPr>
            <a:r>
              <a:rPr lang="en-US" altLang="ja-JP" dirty="0"/>
              <a:t>, </a:t>
            </a:r>
            <a:r>
              <a:rPr lang="ja-JP" altLang="en-US" dirty="0"/>
              <a:t>の処理が行われるとき、</a:t>
            </a:r>
            <a:endParaRPr lang="en-US" altLang="ja-JP" dirty="0"/>
          </a:p>
          <a:p>
            <a:pPr marL="0" indent="0">
              <a:buNone/>
            </a:pPr>
            <a:r>
              <a:rPr lang="en-US" altLang="ja-JP" dirty="0"/>
              <a:t>S</a:t>
            </a:r>
            <a:r>
              <a:rPr lang="ja-JP" altLang="en-US" dirty="0"/>
              <a:t>の改行文字が入力ストリーム上に残っているので</a:t>
            </a:r>
            <a:endParaRPr lang="en-US" altLang="ja-JP" dirty="0"/>
          </a:p>
          <a:p>
            <a:pPr marL="0" indent="0">
              <a:buNone/>
            </a:pPr>
            <a:r>
              <a:rPr kumimoji="1" lang="ja-JP" altLang="en-US" dirty="0"/>
              <a:t>それを回収するために適当な変数で</a:t>
            </a:r>
            <a:r>
              <a:rPr kumimoji="1" lang="en-US" altLang="ja-JP" dirty="0" err="1"/>
              <a:t>scanf</a:t>
            </a:r>
            <a:r>
              <a:rPr kumimoji="1" lang="ja-JP" altLang="en-US" dirty="0"/>
              <a:t>しておくとよい</a:t>
            </a:r>
          </a:p>
        </p:txBody>
      </p:sp>
      <p:sp>
        <p:nvSpPr>
          <p:cNvPr id="4" name="正方形/長方形 3">
            <a:extLst>
              <a:ext uri="{FF2B5EF4-FFF2-40B4-BE49-F238E27FC236}">
                <a16:creationId xmlns:a16="http://schemas.microsoft.com/office/drawing/2014/main" id="{1B57124D-9B9E-4176-B83B-C2B7810FCBA5}"/>
              </a:ext>
            </a:extLst>
          </p:cNvPr>
          <p:cNvSpPr/>
          <p:nvPr/>
        </p:nvSpPr>
        <p:spPr>
          <a:xfrm>
            <a:off x="3736219" y="4085303"/>
            <a:ext cx="4719562" cy="2028248"/>
          </a:xfrm>
          <a:prstGeom prst="rect">
            <a:avLst/>
          </a:prstGeom>
        </p:spPr>
        <p:txBody>
          <a:bodyPr wrap="none">
            <a:spAutoFit/>
          </a:bodyPr>
          <a:lstStyle/>
          <a:p>
            <a:pPr lvl="0">
              <a:lnSpc>
                <a:spcPct val="90000"/>
              </a:lnSpc>
              <a:spcBef>
                <a:spcPts val="1000"/>
              </a:spcBef>
            </a:pPr>
            <a:r>
              <a:rPr lang="en-US" altLang="ja-JP" sz="2800" dirty="0">
                <a:solidFill>
                  <a:srgbClr val="0000FF"/>
                </a:solidFill>
                <a:latin typeface="Consolas" panose="020B0609020204030204" pitchFamily="49" charset="0"/>
              </a:rPr>
              <a:t>char</a:t>
            </a:r>
            <a:r>
              <a:rPr lang="en-US" altLang="ja-JP" sz="2800" dirty="0">
                <a:latin typeface="Consolas" panose="020B0609020204030204" pitchFamily="49" charset="0"/>
              </a:rPr>
              <a:t> trash;</a:t>
            </a:r>
          </a:p>
          <a:p>
            <a:pPr lvl="0">
              <a:lnSpc>
                <a:spcPct val="90000"/>
              </a:lnSpc>
              <a:spcBef>
                <a:spcPts val="1000"/>
              </a:spcBef>
            </a:pPr>
            <a:endParaRPr lang="en-US" altLang="ja-JP" sz="2800" dirty="0">
              <a:solidFill>
                <a:prstClr val="black"/>
              </a:solidFill>
              <a:latin typeface="Consolas" panose="020B0609020204030204" pitchFamily="49" charset="0"/>
            </a:endParaRPr>
          </a:p>
          <a:p>
            <a:pPr lvl="0">
              <a:lnSpc>
                <a:spcPct val="90000"/>
              </a:lnSpc>
              <a:spcBef>
                <a:spcPts val="1000"/>
              </a:spcBef>
            </a:pPr>
            <a:r>
              <a:rPr lang="en-US" altLang="ja-JP" sz="2800" dirty="0" err="1">
                <a:solidFill>
                  <a:prstClr val="black"/>
                </a:solidFill>
                <a:latin typeface="Consolas" panose="020B0609020204030204" pitchFamily="49" charset="0"/>
              </a:rPr>
              <a:t>scanf</a:t>
            </a:r>
            <a:r>
              <a:rPr lang="en-US" altLang="ja-JP" sz="2800" dirty="0">
                <a:solidFill>
                  <a:prstClr val="black"/>
                </a:solidFill>
                <a:latin typeface="Consolas" panose="020B0609020204030204" pitchFamily="49" charset="0"/>
              </a:rPr>
              <a:t>(</a:t>
            </a:r>
            <a:r>
              <a:rPr lang="en-US" altLang="ja-JP" sz="2800" dirty="0">
                <a:solidFill>
                  <a:srgbClr val="A31515"/>
                </a:solidFill>
                <a:latin typeface="Consolas" panose="020B0609020204030204" pitchFamily="49" charset="0"/>
              </a:rPr>
              <a:t>"%c"</a:t>
            </a:r>
            <a:r>
              <a:rPr lang="en-US" altLang="ja-JP" sz="2800" dirty="0">
                <a:solidFill>
                  <a:prstClr val="black"/>
                </a:solidFill>
                <a:latin typeface="Consolas" panose="020B0609020204030204" pitchFamily="49" charset="0"/>
              </a:rPr>
              <a:t>, &amp;trash);</a:t>
            </a:r>
          </a:p>
          <a:p>
            <a:pPr lvl="0">
              <a:lnSpc>
                <a:spcPct val="90000"/>
              </a:lnSpc>
              <a:spcBef>
                <a:spcPts val="1000"/>
              </a:spcBef>
            </a:pPr>
            <a:r>
              <a:rPr lang="en-US" altLang="ja-JP" sz="2800" dirty="0" err="1">
                <a:solidFill>
                  <a:prstClr val="black"/>
                </a:solidFill>
                <a:latin typeface="Consolas" panose="020B0609020204030204" pitchFamily="49" charset="0"/>
              </a:rPr>
              <a:t>scanf</a:t>
            </a:r>
            <a:r>
              <a:rPr lang="en-US" altLang="ja-JP" sz="2800" dirty="0">
                <a:solidFill>
                  <a:prstClr val="black"/>
                </a:solidFill>
                <a:latin typeface="Consolas" panose="020B0609020204030204" pitchFamily="49" charset="0"/>
              </a:rPr>
              <a:t>(</a:t>
            </a:r>
            <a:r>
              <a:rPr lang="en-US" altLang="ja-JP" sz="2800" dirty="0">
                <a:solidFill>
                  <a:srgbClr val="A31515"/>
                </a:solidFill>
                <a:latin typeface="Consolas" panose="020B0609020204030204" pitchFamily="49" charset="0"/>
              </a:rPr>
              <a:t>"%c"</a:t>
            </a:r>
            <a:r>
              <a:rPr lang="en-US" altLang="ja-JP" sz="2800" dirty="0">
                <a:solidFill>
                  <a:prstClr val="black"/>
                </a:solidFill>
                <a:latin typeface="Consolas" panose="020B0609020204030204" pitchFamily="49" charset="0"/>
              </a:rPr>
              <a:t>, &amp;data[</a:t>
            </a:r>
            <a:r>
              <a:rPr lang="en-US" altLang="ja-JP" sz="2800" dirty="0" err="1">
                <a:solidFill>
                  <a:prstClr val="black"/>
                </a:solidFill>
                <a:latin typeface="Consolas" panose="020B0609020204030204" pitchFamily="49" charset="0"/>
              </a:rPr>
              <a:t>dp</a:t>
            </a:r>
            <a:r>
              <a:rPr lang="en-US" altLang="ja-JP" sz="2800" dirty="0">
                <a:solidFill>
                  <a:prstClr val="black"/>
                </a:solidFill>
                <a:latin typeface="Consolas" panose="020B0609020204030204" pitchFamily="49" charset="0"/>
              </a:rPr>
              <a:t>]);</a:t>
            </a:r>
          </a:p>
        </p:txBody>
      </p:sp>
    </p:spTree>
    <p:extLst>
      <p:ext uri="{BB962C8B-B14F-4D97-AF65-F5344CB8AC3E}">
        <p14:creationId xmlns:p14="http://schemas.microsoft.com/office/powerpoint/2010/main" val="381282885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BAB1507-1C9F-4068-8824-F20D9AB06DED}"/>
              </a:ext>
            </a:extLst>
          </p:cNvPr>
          <p:cNvSpPr>
            <a:spLocks noGrp="1"/>
          </p:cNvSpPr>
          <p:nvPr>
            <p:ph type="title"/>
          </p:nvPr>
        </p:nvSpPr>
        <p:spPr/>
        <p:txBody>
          <a:bodyPr/>
          <a:lstStyle/>
          <a:p>
            <a:r>
              <a:rPr kumimoji="1" lang="ja-JP" altLang="en-US" dirty="0"/>
              <a:t>演習</a:t>
            </a:r>
          </a:p>
        </p:txBody>
      </p:sp>
      <p:sp>
        <p:nvSpPr>
          <p:cNvPr id="3" name="コンテンツ プレースホルダー 2">
            <a:extLst>
              <a:ext uri="{FF2B5EF4-FFF2-40B4-BE49-F238E27FC236}">
                <a16:creationId xmlns:a16="http://schemas.microsoft.com/office/drawing/2014/main" id="{E41ED2E9-B966-4FDA-AAC5-303DBFE8066B}"/>
              </a:ext>
            </a:extLst>
          </p:cNvPr>
          <p:cNvSpPr>
            <a:spLocks noGrp="1"/>
          </p:cNvSpPr>
          <p:nvPr>
            <p:ph idx="1"/>
          </p:nvPr>
        </p:nvSpPr>
        <p:spPr/>
        <p:txBody>
          <a:bodyPr>
            <a:normAutofit/>
          </a:bodyPr>
          <a:lstStyle/>
          <a:p>
            <a:pPr marL="0" indent="0" algn="ctr">
              <a:buNone/>
            </a:pPr>
            <a:r>
              <a:rPr kumimoji="1" lang="en-US" altLang="ja-JP" sz="6600" dirty="0"/>
              <a:t>Brainfuck</a:t>
            </a:r>
            <a:r>
              <a:rPr kumimoji="1" lang="ja-JP" altLang="en-US" sz="6600" dirty="0"/>
              <a:t>のインタプリタを実装してください</a:t>
            </a:r>
            <a:endParaRPr kumimoji="1" lang="en-US" altLang="ja-JP" sz="6600" dirty="0"/>
          </a:p>
          <a:p>
            <a:pPr marL="0" indent="0" algn="ctr">
              <a:buNone/>
            </a:pPr>
            <a:endParaRPr lang="en-US" altLang="ja-JP" sz="6600" dirty="0"/>
          </a:p>
          <a:p>
            <a:pPr marL="0" indent="0">
              <a:buNone/>
            </a:pPr>
            <a:r>
              <a:rPr kumimoji="1" lang="ja-JP" altLang="en-US" dirty="0"/>
              <a:t>余力があれば何か適当な文字列を出力する</a:t>
            </a:r>
            <a:r>
              <a:rPr kumimoji="1" lang="en-US" altLang="ja-JP" dirty="0"/>
              <a:t>Brainfuck</a:t>
            </a:r>
            <a:r>
              <a:rPr kumimoji="1" lang="ja-JP" altLang="en-US" dirty="0"/>
              <a:t>プログラムを書いてみてください</a:t>
            </a:r>
            <a:r>
              <a:rPr kumimoji="1" lang="en-US" altLang="ja-JP" dirty="0"/>
              <a:t>(</a:t>
            </a:r>
            <a:r>
              <a:rPr kumimoji="1" lang="ja-JP" altLang="en-US" dirty="0"/>
              <a:t>文字と整数値の対応関係については「</a:t>
            </a:r>
            <a:r>
              <a:rPr kumimoji="1" lang="en-US" altLang="ja-JP" dirty="0"/>
              <a:t>ASCII</a:t>
            </a:r>
            <a:r>
              <a:rPr kumimoji="1" lang="ja-JP" altLang="en-US" dirty="0"/>
              <a:t>コード」でググ</a:t>
            </a:r>
            <a:r>
              <a:rPr kumimoji="1" lang="ja-JP" altLang="en-US" dirty="0" err="1"/>
              <a:t>れば</a:t>
            </a:r>
            <a:r>
              <a:rPr kumimoji="1" lang="ja-JP" altLang="en-US" dirty="0"/>
              <a:t>出てきます</a:t>
            </a:r>
            <a:r>
              <a:rPr kumimoji="1" lang="en-US" altLang="ja-JP" dirty="0"/>
              <a:t>)</a:t>
            </a:r>
          </a:p>
        </p:txBody>
      </p:sp>
    </p:spTree>
    <p:extLst>
      <p:ext uri="{BB962C8B-B14F-4D97-AF65-F5344CB8AC3E}">
        <p14:creationId xmlns:p14="http://schemas.microsoft.com/office/powerpoint/2010/main" val="121042749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2785968-A09B-4366-8210-3F5A43C670BE}"/>
              </a:ext>
            </a:extLst>
          </p:cNvPr>
          <p:cNvSpPr>
            <a:spLocks noGrp="1"/>
          </p:cNvSpPr>
          <p:nvPr>
            <p:ph type="title"/>
          </p:nvPr>
        </p:nvSpPr>
        <p:spPr/>
        <p:txBody>
          <a:bodyPr/>
          <a:lstStyle/>
          <a:p>
            <a:r>
              <a:rPr kumimoji="1" lang="ja-JP" altLang="en-US" dirty="0"/>
              <a:t>解答</a:t>
            </a:r>
          </a:p>
        </p:txBody>
      </p:sp>
      <p:sp>
        <p:nvSpPr>
          <p:cNvPr id="3" name="コンテンツ プレースホルダー 2">
            <a:extLst>
              <a:ext uri="{FF2B5EF4-FFF2-40B4-BE49-F238E27FC236}">
                <a16:creationId xmlns:a16="http://schemas.microsoft.com/office/drawing/2014/main" id="{2F5D1A7C-C583-4421-964E-29D17AF4DA74}"/>
              </a:ext>
            </a:extLst>
          </p:cNvPr>
          <p:cNvSpPr>
            <a:spLocks noGrp="1"/>
          </p:cNvSpPr>
          <p:nvPr>
            <p:ph idx="1"/>
          </p:nvPr>
        </p:nvSpPr>
        <p:spPr/>
        <p:txBody>
          <a:bodyPr/>
          <a:lstStyle/>
          <a:p>
            <a:r>
              <a:rPr kumimoji="1" lang="ja-JP" altLang="en-US" dirty="0"/>
              <a:t>終了処理は何でもいい</a:t>
            </a:r>
            <a:endParaRPr kumimoji="1" lang="en-US" altLang="ja-JP" dirty="0"/>
          </a:p>
          <a:p>
            <a:pPr>
              <a:buFont typeface="Wingdings" panose="05000000000000000000" pitchFamily="2" charset="2"/>
              <a:buChar char="Ø"/>
            </a:pPr>
            <a:r>
              <a:rPr lang="en-US" altLang="ja-JP" dirty="0"/>
              <a:t>Ctrl + C</a:t>
            </a:r>
            <a:r>
              <a:rPr lang="ja-JP" altLang="en-US" dirty="0"/>
              <a:t>で強制終了させても</a:t>
            </a:r>
            <a:r>
              <a:rPr lang="en-US" altLang="ja-JP" dirty="0"/>
              <a:t>OK</a:t>
            </a:r>
          </a:p>
          <a:p>
            <a:pPr>
              <a:buFont typeface="Wingdings" panose="05000000000000000000" pitchFamily="2" charset="2"/>
              <a:buChar char="Ø"/>
            </a:pPr>
            <a:r>
              <a:rPr kumimoji="1" lang="ja-JP" altLang="en-US" dirty="0"/>
              <a:t>今回の解答では「</a:t>
            </a:r>
            <a:r>
              <a:rPr kumimoji="1" lang="en-US" altLang="ja-JP" dirty="0"/>
              <a:t>S</a:t>
            </a:r>
            <a:r>
              <a:rPr kumimoji="1" lang="ja-JP" altLang="en-US" dirty="0"/>
              <a:t>の</a:t>
            </a:r>
            <a:r>
              <a:rPr lang="ja-JP" altLang="en-US" dirty="0"/>
              <a:t>先頭が</a:t>
            </a:r>
            <a:r>
              <a:rPr lang="en-US" altLang="ja-JP" dirty="0"/>
              <a:t>q</a:t>
            </a:r>
            <a:r>
              <a:rPr lang="ja-JP" altLang="en-US" dirty="0"/>
              <a:t>だったら終了」とした</a:t>
            </a:r>
            <a:endParaRPr lang="en-US" altLang="ja-JP" dirty="0"/>
          </a:p>
          <a:p>
            <a:endParaRPr kumimoji="1" lang="en-US" altLang="ja-JP" dirty="0"/>
          </a:p>
          <a:p>
            <a:endParaRPr kumimoji="1" lang="ja-JP" altLang="en-US" dirty="0"/>
          </a:p>
        </p:txBody>
      </p:sp>
    </p:spTree>
    <p:extLst>
      <p:ext uri="{BB962C8B-B14F-4D97-AF65-F5344CB8AC3E}">
        <p14:creationId xmlns:p14="http://schemas.microsoft.com/office/powerpoint/2010/main" val="319103839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9A73B2CC-E423-4354-BE21-D907A1FC329A}"/>
              </a:ext>
            </a:extLst>
          </p:cNvPr>
          <p:cNvSpPr/>
          <p:nvPr/>
        </p:nvSpPr>
        <p:spPr>
          <a:xfrm>
            <a:off x="680884" y="205040"/>
            <a:ext cx="5415116" cy="6447919"/>
          </a:xfrm>
          <a:prstGeom prst="rect">
            <a:avLst/>
          </a:prstGeom>
        </p:spPr>
        <p:txBody>
          <a:bodyPr wrap="square">
            <a:spAutoFit/>
          </a:bodyPr>
          <a:lstStyle/>
          <a:p>
            <a:r>
              <a:rPr lang="en-US" altLang="ja-JP" sz="700" dirty="0">
                <a:solidFill>
                  <a:srgbClr val="0000FF"/>
                </a:solidFill>
                <a:latin typeface="Consolas" panose="020B0609020204030204" pitchFamily="49" charset="0"/>
              </a:rPr>
              <a:t>#include </a:t>
            </a:r>
            <a:r>
              <a:rPr lang="en-US" altLang="ja-JP" sz="700" dirty="0">
                <a:solidFill>
                  <a:srgbClr val="A31515"/>
                </a:solidFill>
                <a:latin typeface="Consolas" panose="020B0609020204030204" pitchFamily="49" charset="0"/>
              </a:rPr>
              <a:t>&lt;</a:t>
            </a:r>
            <a:r>
              <a:rPr lang="en-US" altLang="ja-JP" sz="700" dirty="0" err="1">
                <a:solidFill>
                  <a:srgbClr val="A31515"/>
                </a:solidFill>
                <a:latin typeface="Consolas" panose="020B0609020204030204" pitchFamily="49" charset="0"/>
              </a:rPr>
              <a:t>stdio.h</a:t>
            </a:r>
            <a:r>
              <a:rPr lang="en-US" altLang="ja-JP" sz="700" dirty="0">
                <a:solidFill>
                  <a:srgbClr val="A31515"/>
                </a:solidFill>
                <a:latin typeface="Consolas" panose="020B0609020204030204" pitchFamily="49" charset="0"/>
              </a:rPr>
              <a:t>&gt;</a:t>
            </a:r>
            <a:endParaRPr lang="en-US" altLang="ja-JP" sz="700" dirty="0">
              <a:solidFill>
                <a:srgbClr val="000000"/>
              </a:solidFill>
              <a:latin typeface="Consolas" panose="020B0609020204030204" pitchFamily="49" charset="0"/>
            </a:endParaRPr>
          </a:p>
          <a:p>
            <a:br>
              <a:rPr lang="en-US" altLang="ja-JP" sz="700" dirty="0">
                <a:solidFill>
                  <a:srgbClr val="000000"/>
                </a:solidFill>
                <a:latin typeface="Consolas" panose="020B0609020204030204" pitchFamily="49" charset="0"/>
              </a:rPr>
            </a:br>
            <a:r>
              <a:rPr lang="en-US" altLang="ja-JP" sz="700" dirty="0">
                <a:solidFill>
                  <a:srgbClr val="0000FF"/>
                </a:solidFill>
                <a:latin typeface="Consolas" panose="020B0609020204030204" pitchFamily="49" charset="0"/>
              </a:rPr>
              <a:t>#define S_SIZE </a:t>
            </a:r>
            <a:r>
              <a:rPr lang="en-US" altLang="ja-JP" sz="700" dirty="0">
                <a:solidFill>
                  <a:srgbClr val="09885A"/>
                </a:solidFill>
                <a:latin typeface="Consolas" panose="020B0609020204030204" pitchFamily="49" charset="0"/>
              </a:rPr>
              <a:t>1100</a:t>
            </a:r>
            <a:endParaRPr lang="en-US" altLang="ja-JP" sz="700" dirty="0">
              <a:solidFill>
                <a:srgbClr val="000000"/>
              </a:solidFill>
              <a:latin typeface="Consolas" panose="020B0609020204030204" pitchFamily="49" charset="0"/>
            </a:endParaRPr>
          </a:p>
          <a:p>
            <a:r>
              <a:rPr lang="en-US" altLang="ja-JP" sz="700" dirty="0">
                <a:solidFill>
                  <a:srgbClr val="0000FF"/>
                </a:solidFill>
                <a:latin typeface="Consolas" panose="020B0609020204030204" pitchFamily="49" charset="0"/>
              </a:rPr>
              <a:t>#define D_SIZE </a:t>
            </a:r>
            <a:r>
              <a:rPr lang="en-US" altLang="ja-JP" sz="700" dirty="0">
                <a:solidFill>
                  <a:srgbClr val="09885A"/>
                </a:solidFill>
                <a:latin typeface="Consolas" panose="020B0609020204030204" pitchFamily="49" charset="0"/>
              </a:rPr>
              <a:t>31000</a:t>
            </a:r>
            <a:endParaRPr lang="en-US" altLang="ja-JP" sz="700" dirty="0">
              <a:solidFill>
                <a:srgbClr val="000000"/>
              </a:solidFill>
              <a:latin typeface="Consolas" panose="020B0609020204030204" pitchFamily="49" charset="0"/>
            </a:endParaRPr>
          </a:p>
          <a:p>
            <a:br>
              <a:rPr lang="en-US" altLang="ja-JP" sz="700" dirty="0">
                <a:solidFill>
                  <a:srgbClr val="000000"/>
                </a:solidFill>
                <a:latin typeface="Consolas" panose="020B0609020204030204" pitchFamily="49" charset="0"/>
              </a:rPr>
            </a:br>
            <a:r>
              <a:rPr lang="en-US" altLang="ja-JP" sz="700" dirty="0">
                <a:solidFill>
                  <a:srgbClr val="0000FF"/>
                </a:solidFill>
                <a:latin typeface="Consolas" panose="020B0609020204030204" pitchFamily="49" charset="0"/>
              </a:rPr>
              <a:t>int</a:t>
            </a:r>
            <a:r>
              <a:rPr lang="en-US" altLang="ja-JP" sz="700" dirty="0">
                <a:solidFill>
                  <a:srgbClr val="000000"/>
                </a:solidFill>
                <a:latin typeface="Consolas" panose="020B0609020204030204" pitchFamily="49" charset="0"/>
              </a:rPr>
              <a:t> main(</a:t>
            </a:r>
            <a:r>
              <a:rPr lang="en-US" altLang="ja-JP" sz="700" dirty="0">
                <a:solidFill>
                  <a:srgbClr val="0000FF"/>
                </a:solidFill>
                <a:latin typeface="Consolas" panose="020B0609020204030204" pitchFamily="49" charset="0"/>
              </a:rPr>
              <a:t>void</a:t>
            </a:r>
            <a:r>
              <a:rPr lang="en-US" altLang="ja-JP" sz="700" dirty="0">
                <a:solidFill>
                  <a:srgbClr val="000000"/>
                </a:solidFill>
                <a:latin typeface="Consolas" panose="020B0609020204030204" pitchFamily="49" charset="0"/>
              </a:rPr>
              <a:t>)</a:t>
            </a:r>
          </a:p>
          <a:p>
            <a:r>
              <a:rPr lang="en-US" altLang="ja-JP" sz="700" dirty="0">
                <a:solidFill>
                  <a:srgbClr val="000000"/>
                </a:solidFill>
                <a:latin typeface="Consolas" panose="020B0609020204030204" pitchFamily="49" charset="0"/>
              </a:rPr>
              <a:t>{</a:t>
            </a:r>
          </a:p>
          <a:p>
            <a:r>
              <a:rPr lang="en-US" altLang="ja-JP" sz="700" dirty="0">
                <a:solidFill>
                  <a:srgbClr val="000000"/>
                </a:solidFill>
                <a:latin typeface="Consolas" panose="020B0609020204030204" pitchFamily="49" charset="0"/>
              </a:rPr>
              <a:t>    </a:t>
            </a:r>
            <a:r>
              <a:rPr lang="en-US" altLang="ja-JP" sz="700" dirty="0">
                <a:solidFill>
                  <a:srgbClr val="0000FF"/>
                </a:solidFill>
                <a:latin typeface="Consolas" panose="020B0609020204030204" pitchFamily="49" charset="0"/>
              </a:rPr>
              <a:t>char</a:t>
            </a:r>
            <a:r>
              <a:rPr lang="en-US" altLang="ja-JP" sz="700" dirty="0">
                <a:solidFill>
                  <a:srgbClr val="000000"/>
                </a:solidFill>
                <a:latin typeface="Consolas" panose="020B0609020204030204" pitchFamily="49" charset="0"/>
              </a:rPr>
              <a:t> S[S_SIZE];</a:t>
            </a:r>
          </a:p>
          <a:p>
            <a:r>
              <a:rPr lang="en-US" altLang="ja-JP" sz="700" dirty="0">
                <a:solidFill>
                  <a:srgbClr val="000000"/>
                </a:solidFill>
                <a:latin typeface="Consolas" panose="020B0609020204030204" pitchFamily="49" charset="0"/>
              </a:rPr>
              <a:t>    </a:t>
            </a:r>
            <a:r>
              <a:rPr lang="en-US" altLang="ja-JP" sz="700" dirty="0">
                <a:solidFill>
                  <a:srgbClr val="0000FF"/>
                </a:solidFill>
                <a:latin typeface="Consolas" panose="020B0609020204030204" pitchFamily="49" charset="0"/>
              </a:rPr>
              <a:t>int</a:t>
            </a:r>
            <a:r>
              <a:rPr lang="en-US" altLang="ja-JP" sz="700" dirty="0">
                <a:solidFill>
                  <a:srgbClr val="000000"/>
                </a:solidFill>
                <a:latin typeface="Consolas" panose="020B0609020204030204" pitchFamily="49" charset="0"/>
              </a:rPr>
              <a:t> data[D_SIZE] = { </a:t>
            </a:r>
            <a:r>
              <a:rPr lang="en-US" altLang="ja-JP" sz="700" dirty="0">
                <a:solidFill>
                  <a:srgbClr val="09885A"/>
                </a:solidFill>
                <a:latin typeface="Consolas" panose="020B0609020204030204" pitchFamily="49" charset="0"/>
              </a:rPr>
              <a:t>0</a:t>
            </a:r>
            <a:r>
              <a:rPr lang="en-US" altLang="ja-JP" sz="700" dirty="0">
                <a:solidFill>
                  <a:srgbClr val="000000"/>
                </a:solidFill>
                <a:latin typeface="Consolas" panose="020B0609020204030204" pitchFamily="49" charset="0"/>
              </a:rPr>
              <a:t> };</a:t>
            </a:r>
          </a:p>
          <a:p>
            <a:r>
              <a:rPr lang="en-US" altLang="ja-JP" sz="700" dirty="0">
                <a:solidFill>
                  <a:srgbClr val="000000"/>
                </a:solidFill>
                <a:latin typeface="Consolas" panose="020B0609020204030204" pitchFamily="49" charset="0"/>
              </a:rPr>
              <a:t>    </a:t>
            </a:r>
            <a:r>
              <a:rPr lang="en-US" altLang="ja-JP" sz="700" dirty="0">
                <a:solidFill>
                  <a:srgbClr val="0000FF"/>
                </a:solidFill>
                <a:latin typeface="Consolas" panose="020B0609020204030204" pitchFamily="49" charset="0"/>
              </a:rPr>
              <a:t>int</a:t>
            </a:r>
            <a:r>
              <a:rPr lang="en-US" altLang="ja-JP" sz="700" dirty="0">
                <a:solidFill>
                  <a:srgbClr val="000000"/>
                </a:solidFill>
                <a:latin typeface="Consolas" panose="020B0609020204030204" pitchFamily="49" charset="0"/>
              </a:rPr>
              <a:t> </a:t>
            </a:r>
            <a:r>
              <a:rPr lang="en-US" altLang="ja-JP" sz="700" dirty="0" err="1">
                <a:solidFill>
                  <a:srgbClr val="000000"/>
                </a:solidFill>
                <a:latin typeface="Consolas" panose="020B0609020204030204" pitchFamily="49" charset="0"/>
              </a:rPr>
              <a:t>dp</a:t>
            </a:r>
            <a:r>
              <a:rPr lang="en-US" altLang="ja-JP" sz="700" dirty="0">
                <a:solidFill>
                  <a:srgbClr val="000000"/>
                </a:solidFill>
                <a:latin typeface="Consolas" panose="020B0609020204030204" pitchFamily="49" charset="0"/>
              </a:rPr>
              <a:t> = </a:t>
            </a:r>
            <a:r>
              <a:rPr lang="en-US" altLang="ja-JP" sz="700" dirty="0">
                <a:solidFill>
                  <a:srgbClr val="09885A"/>
                </a:solidFill>
                <a:latin typeface="Consolas" panose="020B0609020204030204" pitchFamily="49" charset="0"/>
              </a:rPr>
              <a:t>0</a:t>
            </a:r>
            <a:r>
              <a:rPr lang="en-US" altLang="ja-JP" sz="700" dirty="0">
                <a:solidFill>
                  <a:srgbClr val="000000"/>
                </a:solidFill>
                <a:latin typeface="Consolas" panose="020B0609020204030204" pitchFamily="49" charset="0"/>
              </a:rPr>
              <a:t>;</a:t>
            </a:r>
          </a:p>
          <a:p>
            <a:r>
              <a:rPr lang="en-US" altLang="ja-JP" sz="700" dirty="0">
                <a:solidFill>
                  <a:srgbClr val="000000"/>
                </a:solidFill>
                <a:latin typeface="Consolas" panose="020B0609020204030204" pitchFamily="49" charset="0"/>
              </a:rPr>
              <a:t>    </a:t>
            </a:r>
            <a:r>
              <a:rPr lang="en-US" altLang="ja-JP" sz="700" dirty="0">
                <a:solidFill>
                  <a:srgbClr val="0000FF"/>
                </a:solidFill>
                <a:latin typeface="Consolas" panose="020B0609020204030204" pitchFamily="49" charset="0"/>
              </a:rPr>
              <a:t>int</a:t>
            </a:r>
            <a:r>
              <a:rPr lang="en-US" altLang="ja-JP" sz="700" dirty="0">
                <a:solidFill>
                  <a:srgbClr val="000000"/>
                </a:solidFill>
                <a:latin typeface="Consolas" panose="020B0609020204030204" pitchFamily="49" charset="0"/>
              </a:rPr>
              <a:t> </a:t>
            </a:r>
            <a:r>
              <a:rPr lang="en-US" altLang="ja-JP" sz="700" dirty="0" err="1">
                <a:solidFill>
                  <a:srgbClr val="000000"/>
                </a:solidFill>
                <a:latin typeface="Consolas" panose="020B0609020204030204" pitchFamily="49" charset="0"/>
              </a:rPr>
              <a:t>ip</a:t>
            </a:r>
            <a:r>
              <a:rPr lang="en-US" altLang="ja-JP" sz="700" dirty="0">
                <a:solidFill>
                  <a:srgbClr val="000000"/>
                </a:solidFill>
                <a:latin typeface="Consolas" panose="020B0609020204030204" pitchFamily="49" charset="0"/>
              </a:rPr>
              <a:t>;</a:t>
            </a:r>
          </a:p>
          <a:p>
            <a:br>
              <a:rPr lang="en-US" altLang="ja-JP" sz="700" dirty="0">
                <a:solidFill>
                  <a:srgbClr val="000000"/>
                </a:solidFill>
                <a:latin typeface="Consolas" panose="020B0609020204030204" pitchFamily="49" charset="0"/>
              </a:rPr>
            </a:br>
            <a:r>
              <a:rPr lang="en-US" altLang="ja-JP" sz="700" dirty="0">
                <a:solidFill>
                  <a:srgbClr val="000000"/>
                </a:solidFill>
                <a:latin typeface="Consolas" panose="020B0609020204030204" pitchFamily="49" charset="0"/>
              </a:rPr>
              <a:t>    </a:t>
            </a:r>
            <a:r>
              <a:rPr lang="en-US" altLang="ja-JP" sz="700" dirty="0">
                <a:solidFill>
                  <a:srgbClr val="0000FF"/>
                </a:solidFill>
                <a:latin typeface="Consolas" panose="020B0609020204030204" pitchFamily="49" charset="0"/>
              </a:rPr>
              <a:t>while</a:t>
            </a:r>
            <a:r>
              <a:rPr lang="en-US" altLang="ja-JP" sz="700" dirty="0">
                <a:solidFill>
                  <a:srgbClr val="000000"/>
                </a:solidFill>
                <a:latin typeface="Consolas" panose="020B0609020204030204" pitchFamily="49" charset="0"/>
              </a:rPr>
              <a:t>(</a:t>
            </a:r>
            <a:r>
              <a:rPr lang="en-US" altLang="ja-JP" sz="700" dirty="0">
                <a:solidFill>
                  <a:srgbClr val="09885A"/>
                </a:solidFill>
                <a:latin typeface="Consolas" panose="020B0609020204030204" pitchFamily="49" charset="0"/>
              </a:rPr>
              <a:t>1</a:t>
            </a:r>
            <a:r>
              <a:rPr lang="en-US" altLang="ja-JP" sz="700" dirty="0">
                <a:solidFill>
                  <a:srgbClr val="000000"/>
                </a:solidFill>
                <a:latin typeface="Consolas" panose="020B0609020204030204" pitchFamily="49" charset="0"/>
              </a:rPr>
              <a:t>) {</a:t>
            </a:r>
          </a:p>
          <a:p>
            <a:r>
              <a:rPr lang="en-US" altLang="ja-JP" sz="700" dirty="0">
                <a:solidFill>
                  <a:srgbClr val="000000"/>
                </a:solidFill>
                <a:latin typeface="Consolas" panose="020B0609020204030204" pitchFamily="49" charset="0"/>
              </a:rPr>
              <a:t>        </a:t>
            </a:r>
            <a:r>
              <a:rPr lang="en-US" altLang="ja-JP" sz="700" dirty="0" err="1">
                <a:solidFill>
                  <a:srgbClr val="000000"/>
                </a:solidFill>
                <a:latin typeface="Consolas" panose="020B0609020204030204" pitchFamily="49" charset="0"/>
              </a:rPr>
              <a:t>scanf</a:t>
            </a:r>
            <a:r>
              <a:rPr lang="en-US" altLang="ja-JP" sz="700" dirty="0">
                <a:solidFill>
                  <a:srgbClr val="000000"/>
                </a:solidFill>
                <a:latin typeface="Consolas" panose="020B0609020204030204" pitchFamily="49" charset="0"/>
              </a:rPr>
              <a:t>(</a:t>
            </a:r>
            <a:r>
              <a:rPr lang="en-US" altLang="ja-JP" sz="700" dirty="0">
                <a:solidFill>
                  <a:srgbClr val="A31515"/>
                </a:solidFill>
                <a:latin typeface="Consolas" panose="020B0609020204030204" pitchFamily="49" charset="0"/>
              </a:rPr>
              <a:t>"%s"</a:t>
            </a:r>
            <a:r>
              <a:rPr lang="en-US" altLang="ja-JP" sz="700" dirty="0">
                <a:solidFill>
                  <a:srgbClr val="000000"/>
                </a:solidFill>
                <a:latin typeface="Consolas" panose="020B0609020204030204" pitchFamily="49" charset="0"/>
              </a:rPr>
              <a:t>, S);</a:t>
            </a:r>
          </a:p>
          <a:p>
            <a:r>
              <a:rPr lang="en-US" altLang="ja-JP" sz="700" dirty="0">
                <a:solidFill>
                  <a:srgbClr val="000000"/>
                </a:solidFill>
                <a:latin typeface="Consolas" panose="020B0609020204030204" pitchFamily="49" charset="0"/>
              </a:rPr>
              <a:t>        </a:t>
            </a:r>
            <a:r>
              <a:rPr lang="en-US" altLang="ja-JP" sz="700" dirty="0">
                <a:solidFill>
                  <a:srgbClr val="0000FF"/>
                </a:solidFill>
                <a:latin typeface="Consolas" panose="020B0609020204030204" pitchFamily="49" charset="0"/>
              </a:rPr>
              <a:t>if</a:t>
            </a:r>
            <a:r>
              <a:rPr lang="en-US" altLang="ja-JP" sz="700" dirty="0">
                <a:solidFill>
                  <a:srgbClr val="000000"/>
                </a:solidFill>
                <a:latin typeface="Consolas" panose="020B0609020204030204" pitchFamily="49" charset="0"/>
              </a:rPr>
              <a:t>(S[</a:t>
            </a:r>
            <a:r>
              <a:rPr lang="en-US" altLang="ja-JP" sz="700" dirty="0">
                <a:solidFill>
                  <a:srgbClr val="09885A"/>
                </a:solidFill>
                <a:latin typeface="Consolas" panose="020B0609020204030204" pitchFamily="49" charset="0"/>
              </a:rPr>
              <a:t>0</a:t>
            </a:r>
            <a:r>
              <a:rPr lang="en-US" altLang="ja-JP" sz="700" dirty="0">
                <a:solidFill>
                  <a:srgbClr val="000000"/>
                </a:solidFill>
                <a:latin typeface="Consolas" panose="020B0609020204030204" pitchFamily="49" charset="0"/>
              </a:rPr>
              <a:t>] == </a:t>
            </a:r>
            <a:r>
              <a:rPr lang="en-US" altLang="ja-JP" sz="700" dirty="0">
                <a:solidFill>
                  <a:srgbClr val="A31515"/>
                </a:solidFill>
                <a:latin typeface="Consolas" panose="020B0609020204030204" pitchFamily="49" charset="0"/>
              </a:rPr>
              <a:t>'q'</a:t>
            </a:r>
            <a:r>
              <a:rPr lang="en-US" altLang="ja-JP" sz="700" dirty="0">
                <a:solidFill>
                  <a:srgbClr val="000000"/>
                </a:solidFill>
                <a:latin typeface="Consolas" panose="020B0609020204030204" pitchFamily="49" charset="0"/>
              </a:rPr>
              <a:t>) </a:t>
            </a:r>
            <a:r>
              <a:rPr lang="en-US" altLang="ja-JP" sz="700" dirty="0">
                <a:solidFill>
                  <a:srgbClr val="0000FF"/>
                </a:solidFill>
                <a:latin typeface="Consolas" panose="020B0609020204030204" pitchFamily="49" charset="0"/>
              </a:rPr>
              <a:t>break</a:t>
            </a:r>
            <a:r>
              <a:rPr lang="en-US" altLang="ja-JP" sz="700" dirty="0">
                <a:solidFill>
                  <a:srgbClr val="000000"/>
                </a:solidFill>
                <a:latin typeface="Consolas" panose="020B0609020204030204" pitchFamily="49" charset="0"/>
              </a:rPr>
              <a:t>;</a:t>
            </a:r>
          </a:p>
          <a:p>
            <a:r>
              <a:rPr lang="en-US" altLang="ja-JP" sz="700" dirty="0">
                <a:solidFill>
                  <a:srgbClr val="000000"/>
                </a:solidFill>
                <a:latin typeface="Consolas" panose="020B0609020204030204" pitchFamily="49" charset="0"/>
              </a:rPr>
              <a:t>        </a:t>
            </a:r>
          </a:p>
          <a:p>
            <a:r>
              <a:rPr lang="en-US" altLang="ja-JP" sz="700" dirty="0">
                <a:solidFill>
                  <a:srgbClr val="000000"/>
                </a:solidFill>
                <a:latin typeface="Consolas" panose="020B0609020204030204" pitchFamily="49" charset="0"/>
              </a:rPr>
              <a:t>        </a:t>
            </a:r>
            <a:r>
              <a:rPr lang="en-US" altLang="ja-JP" sz="700" dirty="0">
                <a:solidFill>
                  <a:srgbClr val="0000FF"/>
                </a:solidFill>
                <a:latin typeface="Consolas" panose="020B0609020204030204" pitchFamily="49" charset="0"/>
              </a:rPr>
              <a:t>for</a:t>
            </a:r>
            <a:r>
              <a:rPr lang="en-US" altLang="ja-JP" sz="700" dirty="0">
                <a:solidFill>
                  <a:srgbClr val="000000"/>
                </a:solidFill>
                <a:latin typeface="Consolas" panose="020B0609020204030204" pitchFamily="49" charset="0"/>
              </a:rPr>
              <a:t>(</a:t>
            </a:r>
            <a:r>
              <a:rPr lang="en-US" altLang="ja-JP" sz="700" dirty="0" err="1">
                <a:solidFill>
                  <a:srgbClr val="000000"/>
                </a:solidFill>
                <a:latin typeface="Consolas" panose="020B0609020204030204" pitchFamily="49" charset="0"/>
              </a:rPr>
              <a:t>ip</a:t>
            </a:r>
            <a:r>
              <a:rPr lang="en-US" altLang="ja-JP" sz="700" dirty="0">
                <a:solidFill>
                  <a:srgbClr val="000000"/>
                </a:solidFill>
                <a:latin typeface="Consolas" panose="020B0609020204030204" pitchFamily="49" charset="0"/>
              </a:rPr>
              <a:t> = </a:t>
            </a:r>
            <a:r>
              <a:rPr lang="en-US" altLang="ja-JP" sz="700" dirty="0">
                <a:solidFill>
                  <a:srgbClr val="09885A"/>
                </a:solidFill>
                <a:latin typeface="Consolas" panose="020B0609020204030204" pitchFamily="49" charset="0"/>
              </a:rPr>
              <a:t>0</a:t>
            </a:r>
            <a:r>
              <a:rPr lang="en-US" altLang="ja-JP" sz="700" dirty="0">
                <a:solidFill>
                  <a:srgbClr val="000000"/>
                </a:solidFill>
                <a:latin typeface="Consolas" panose="020B0609020204030204" pitchFamily="49" charset="0"/>
              </a:rPr>
              <a:t>; S[</a:t>
            </a:r>
            <a:r>
              <a:rPr lang="en-US" altLang="ja-JP" sz="700" dirty="0" err="1">
                <a:solidFill>
                  <a:srgbClr val="000000"/>
                </a:solidFill>
                <a:latin typeface="Consolas" panose="020B0609020204030204" pitchFamily="49" charset="0"/>
              </a:rPr>
              <a:t>ip</a:t>
            </a:r>
            <a:r>
              <a:rPr lang="en-US" altLang="ja-JP" sz="700" dirty="0">
                <a:solidFill>
                  <a:srgbClr val="000000"/>
                </a:solidFill>
                <a:latin typeface="Consolas" panose="020B0609020204030204" pitchFamily="49" charset="0"/>
              </a:rPr>
              <a:t>] != </a:t>
            </a:r>
            <a:r>
              <a:rPr lang="en-US" altLang="ja-JP" sz="700" dirty="0">
                <a:solidFill>
                  <a:srgbClr val="09885A"/>
                </a:solidFill>
                <a:latin typeface="Consolas" panose="020B0609020204030204" pitchFamily="49" charset="0"/>
              </a:rPr>
              <a:t>0</a:t>
            </a:r>
            <a:r>
              <a:rPr lang="en-US" altLang="ja-JP" sz="700" dirty="0">
                <a:solidFill>
                  <a:srgbClr val="000000"/>
                </a:solidFill>
                <a:latin typeface="Consolas" panose="020B0609020204030204" pitchFamily="49" charset="0"/>
              </a:rPr>
              <a:t>; </a:t>
            </a:r>
            <a:r>
              <a:rPr lang="en-US" altLang="ja-JP" sz="700" dirty="0" err="1">
                <a:solidFill>
                  <a:srgbClr val="000000"/>
                </a:solidFill>
                <a:latin typeface="Consolas" panose="020B0609020204030204" pitchFamily="49" charset="0"/>
              </a:rPr>
              <a:t>ip</a:t>
            </a:r>
            <a:r>
              <a:rPr lang="en-US" altLang="ja-JP" sz="700" dirty="0">
                <a:solidFill>
                  <a:srgbClr val="000000"/>
                </a:solidFill>
                <a:latin typeface="Consolas" panose="020B0609020204030204" pitchFamily="49" charset="0"/>
              </a:rPr>
              <a:t>++) {</a:t>
            </a:r>
          </a:p>
          <a:p>
            <a:r>
              <a:rPr lang="en-US" altLang="ja-JP" sz="700" dirty="0">
                <a:solidFill>
                  <a:srgbClr val="000000"/>
                </a:solidFill>
                <a:latin typeface="Consolas" panose="020B0609020204030204" pitchFamily="49" charset="0"/>
              </a:rPr>
              <a:t>            </a:t>
            </a:r>
            <a:r>
              <a:rPr lang="en-US" altLang="ja-JP" sz="700" dirty="0">
                <a:solidFill>
                  <a:srgbClr val="0000FF"/>
                </a:solidFill>
                <a:latin typeface="Consolas" panose="020B0609020204030204" pitchFamily="49" charset="0"/>
              </a:rPr>
              <a:t>if</a:t>
            </a:r>
            <a:r>
              <a:rPr lang="en-US" altLang="ja-JP" sz="700" dirty="0">
                <a:solidFill>
                  <a:srgbClr val="000000"/>
                </a:solidFill>
                <a:latin typeface="Consolas" panose="020B0609020204030204" pitchFamily="49" charset="0"/>
              </a:rPr>
              <a:t>(S[</a:t>
            </a:r>
            <a:r>
              <a:rPr lang="en-US" altLang="ja-JP" sz="700" dirty="0" err="1">
                <a:solidFill>
                  <a:srgbClr val="000000"/>
                </a:solidFill>
                <a:latin typeface="Consolas" panose="020B0609020204030204" pitchFamily="49" charset="0"/>
              </a:rPr>
              <a:t>ip</a:t>
            </a:r>
            <a:r>
              <a:rPr lang="en-US" altLang="ja-JP" sz="700" dirty="0">
                <a:solidFill>
                  <a:srgbClr val="000000"/>
                </a:solidFill>
                <a:latin typeface="Consolas" panose="020B0609020204030204" pitchFamily="49" charset="0"/>
              </a:rPr>
              <a:t>] == </a:t>
            </a:r>
            <a:r>
              <a:rPr lang="en-US" altLang="ja-JP" sz="700" dirty="0">
                <a:solidFill>
                  <a:srgbClr val="A31515"/>
                </a:solidFill>
                <a:latin typeface="Consolas" panose="020B0609020204030204" pitchFamily="49" charset="0"/>
              </a:rPr>
              <a:t>'&gt;'</a:t>
            </a:r>
            <a:r>
              <a:rPr lang="en-US" altLang="ja-JP" sz="700" dirty="0">
                <a:solidFill>
                  <a:srgbClr val="000000"/>
                </a:solidFill>
                <a:latin typeface="Consolas" panose="020B0609020204030204" pitchFamily="49" charset="0"/>
              </a:rPr>
              <a:t> &amp;&amp; </a:t>
            </a:r>
            <a:r>
              <a:rPr lang="en-US" altLang="ja-JP" sz="700" dirty="0" err="1">
                <a:solidFill>
                  <a:srgbClr val="000000"/>
                </a:solidFill>
                <a:latin typeface="Consolas" panose="020B0609020204030204" pitchFamily="49" charset="0"/>
              </a:rPr>
              <a:t>dp</a:t>
            </a:r>
            <a:r>
              <a:rPr lang="en-US" altLang="ja-JP" sz="700" dirty="0">
                <a:solidFill>
                  <a:srgbClr val="000000"/>
                </a:solidFill>
                <a:latin typeface="Consolas" panose="020B0609020204030204" pitchFamily="49" charset="0"/>
              </a:rPr>
              <a:t> &lt; D_SIZE) {</a:t>
            </a:r>
          </a:p>
          <a:p>
            <a:r>
              <a:rPr lang="en-US" altLang="ja-JP" sz="700" dirty="0">
                <a:solidFill>
                  <a:srgbClr val="000000"/>
                </a:solidFill>
                <a:latin typeface="Consolas" panose="020B0609020204030204" pitchFamily="49" charset="0"/>
              </a:rPr>
              <a:t>                </a:t>
            </a:r>
            <a:r>
              <a:rPr lang="en-US" altLang="ja-JP" sz="700" dirty="0" err="1">
                <a:solidFill>
                  <a:srgbClr val="000000"/>
                </a:solidFill>
                <a:latin typeface="Consolas" panose="020B0609020204030204" pitchFamily="49" charset="0"/>
              </a:rPr>
              <a:t>dp</a:t>
            </a:r>
            <a:r>
              <a:rPr lang="en-US" altLang="ja-JP" sz="700" dirty="0">
                <a:solidFill>
                  <a:srgbClr val="000000"/>
                </a:solidFill>
                <a:latin typeface="Consolas" panose="020B0609020204030204" pitchFamily="49" charset="0"/>
              </a:rPr>
              <a:t>++;</a:t>
            </a:r>
          </a:p>
          <a:p>
            <a:r>
              <a:rPr lang="en-US" altLang="ja-JP" sz="700" dirty="0">
                <a:solidFill>
                  <a:srgbClr val="000000"/>
                </a:solidFill>
                <a:latin typeface="Consolas" panose="020B0609020204030204" pitchFamily="49" charset="0"/>
              </a:rPr>
              <a:t>            } </a:t>
            </a:r>
            <a:r>
              <a:rPr lang="en-US" altLang="ja-JP" sz="700" dirty="0">
                <a:solidFill>
                  <a:srgbClr val="0000FF"/>
                </a:solidFill>
                <a:latin typeface="Consolas" panose="020B0609020204030204" pitchFamily="49" charset="0"/>
              </a:rPr>
              <a:t>else</a:t>
            </a:r>
            <a:r>
              <a:rPr lang="en-US" altLang="ja-JP" sz="700" dirty="0">
                <a:solidFill>
                  <a:srgbClr val="000000"/>
                </a:solidFill>
                <a:latin typeface="Consolas" panose="020B0609020204030204" pitchFamily="49" charset="0"/>
              </a:rPr>
              <a:t> </a:t>
            </a:r>
            <a:r>
              <a:rPr lang="en-US" altLang="ja-JP" sz="700" dirty="0">
                <a:solidFill>
                  <a:srgbClr val="0000FF"/>
                </a:solidFill>
                <a:latin typeface="Consolas" panose="020B0609020204030204" pitchFamily="49" charset="0"/>
              </a:rPr>
              <a:t>if</a:t>
            </a:r>
            <a:r>
              <a:rPr lang="en-US" altLang="ja-JP" sz="700" dirty="0">
                <a:solidFill>
                  <a:srgbClr val="000000"/>
                </a:solidFill>
                <a:latin typeface="Consolas" panose="020B0609020204030204" pitchFamily="49" charset="0"/>
              </a:rPr>
              <a:t>(S[</a:t>
            </a:r>
            <a:r>
              <a:rPr lang="en-US" altLang="ja-JP" sz="700" dirty="0" err="1">
                <a:solidFill>
                  <a:srgbClr val="000000"/>
                </a:solidFill>
                <a:latin typeface="Consolas" panose="020B0609020204030204" pitchFamily="49" charset="0"/>
              </a:rPr>
              <a:t>ip</a:t>
            </a:r>
            <a:r>
              <a:rPr lang="en-US" altLang="ja-JP" sz="700" dirty="0">
                <a:solidFill>
                  <a:srgbClr val="000000"/>
                </a:solidFill>
                <a:latin typeface="Consolas" panose="020B0609020204030204" pitchFamily="49" charset="0"/>
              </a:rPr>
              <a:t>] == </a:t>
            </a:r>
            <a:r>
              <a:rPr lang="en-US" altLang="ja-JP" sz="700" dirty="0">
                <a:solidFill>
                  <a:srgbClr val="A31515"/>
                </a:solidFill>
                <a:latin typeface="Consolas" panose="020B0609020204030204" pitchFamily="49" charset="0"/>
              </a:rPr>
              <a:t>'&lt;'</a:t>
            </a:r>
            <a:r>
              <a:rPr lang="en-US" altLang="ja-JP" sz="700" dirty="0">
                <a:solidFill>
                  <a:srgbClr val="000000"/>
                </a:solidFill>
                <a:latin typeface="Consolas" panose="020B0609020204030204" pitchFamily="49" charset="0"/>
              </a:rPr>
              <a:t> &amp;&amp; </a:t>
            </a:r>
            <a:r>
              <a:rPr lang="en-US" altLang="ja-JP" sz="700" dirty="0" err="1">
                <a:solidFill>
                  <a:srgbClr val="000000"/>
                </a:solidFill>
                <a:latin typeface="Consolas" panose="020B0609020204030204" pitchFamily="49" charset="0"/>
              </a:rPr>
              <a:t>dp</a:t>
            </a:r>
            <a:r>
              <a:rPr lang="en-US" altLang="ja-JP" sz="700" dirty="0">
                <a:solidFill>
                  <a:srgbClr val="000000"/>
                </a:solidFill>
                <a:latin typeface="Consolas" panose="020B0609020204030204" pitchFamily="49" charset="0"/>
              </a:rPr>
              <a:t> &gt; </a:t>
            </a:r>
            <a:r>
              <a:rPr lang="en-US" altLang="ja-JP" sz="700" dirty="0">
                <a:solidFill>
                  <a:srgbClr val="09885A"/>
                </a:solidFill>
                <a:latin typeface="Consolas" panose="020B0609020204030204" pitchFamily="49" charset="0"/>
              </a:rPr>
              <a:t>0</a:t>
            </a:r>
            <a:r>
              <a:rPr lang="en-US" altLang="ja-JP" sz="700" dirty="0">
                <a:solidFill>
                  <a:srgbClr val="000000"/>
                </a:solidFill>
                <a:latin typeface="Consolas" panose="020B0609020204030204" pitchFamily="49" charset="0"/>
              </a:rPr>
              <a:t>) {</a:t>
            </a:r>
          </a:p>
          <a:p>
            <a:r>
              <a:rPr lang="en-US" altLang="ja-JP" sz="700" dirty="0">
                <a:solidFill>
                  <a:srgbClr val="000000"/>
                </a:solidFill>
                <a:latin typeface="Consolas" panose="020B0609020204030204" pitchFamily="49" charset="0"/>
              </a:rPr>
              <a:t>                </a:t>
            </a:r>
            <a:r>
              <a:rPr lang="en-US" altLang="ja-JP" sz="700" dirty="0" err="1">
                <a:solidFill>
                  <a:srgbClr val="000000"/>
                </a:solidFill>
                <a:latin typeface="Consolas" panose="020B0609020204030204" pitchFamily="49" charset="0"/>
              </a:rPr>
              <a:t>dp</a:t>
            </a:r>
            <a:r>
              <a:rPr lang="en-US" altLang="ja-JP" sz="700" dirty="0">
                <a:solidFill>
                  <a:srgbClr val="000000"/>
                </a:solidFill>
                <a:latin typeface="Consolas" panose="020B0609020204030204" pitchFamily="49" charset="0"/>
              </a:rPr>
              <a:t>--;</a:t>
            </a:r>
          </a:p>
          <a:p>
            <a:r>
              <a:rPr lang="en-US" altLang="ja-JP" sz="700" dirty="0">
                <a:solidFill>
                  <a:srgbClr val="000000"/>
                </a:solidFill>
                <a:latin typeface="Consolas" panose="020B0609020204030204" pitchFamily="49" charset="0"/>
              </a:rPr>
              <a:t>            } </a:t>
            </a:r>
            <a:r>
              <a:rPr lang="en-US" altLang="ja-JP" sz="700" dirty="0">
                <a:solidFill>
                  <a:srgbClr val="0000FF"/>
                </a:solidFill>
                <a:latin typeface="Consolas" panose="020B0609020204030204" pitchFamily="49" charset="0"/>
              </a:rPr>
              <a:t>else</a:t>
            </a:r>
            <a:r>
              <a:rPr lang="en-US" altLang="ja-JP" sz="700" dirty="0">
                <a:solidFill>
                  <a:srgbClr val="000000"/>
                </a:solidFill>
                <a:latin typeface="Consolas" panose="020B0609020204030204" pitchFamily="49" charset="0"/>
              </a:rPr>
              <a:t> </a:t>
            </a:r>
            <a:r>
              <a:rPr lang="en-US" altLang="ja-JP" sz="700" dirty="0">
                <a:solidFill>
                  <a:srgbClr val="0000FF"/>
                </a:solidFill>
                <a:latin typeface="Consolas" panose="020B0609020204030204" pitchFamily="49" charset="0"/>
              </a:rPr>
              <a:t>if</a:t>
            </a:r>
            <a:r>
              <a:rPr lang="en-US" altLang="ja-JP" sz="700" dirty="0">
                <a:solidFill>
                  <a:srgbClr val="000000"/>
                </a:solidFill>
                <a:latin typeface="Consolas" panose="020B0609020204030204" pitchFamily="49" charset="0"/>
              </a:rPr>
              <a:t>(S[</a:t>
            </a:r>
            <a:r>
              <a:rPr lang="en-US" altLang="ja-JP" sz="700" dirty="0" err="1">
                <a:solidFill>
                  <a:srgbClr val="000000"/>
                </a:solidFill>
                <a:latin typeface="Consolas" panose="020B0609020204030204" pitchFamily="49" charset="0"/>
              </a:rPr>
              <a:t>ip</a:t>
            </a:r>
            <a:r>
              <a:rPr lang="en-US" altLang="ja-JP" sz="700" dirty="0">
                <a:solidFill>
                  <a:srgbClr val="000000"/>
                </a:solidFill>
                <a:latin typeface="Consolas" panose="020B0609020204030204" pitchFamily="49" charset="0"/>
              </a:rPr>
              <a:t>] == </a:t>
            </a:r>
            <a:r>
              <a:rPr lang="en-US" altLang="ja-JP" sz="700" dirty="0">
                <a:solidFill>
                  <a:srgbClr val="A31515"/>
                </a:solidFill>
                <a:latin typeface="Consolas" panose="020B0609020204030204" pitchFamily="49" charset="0"/>
              </a:rPr>
              <a:t>'+'</a:t>
            </a:r>
            <a:r>
              <a:rPr lang="en-US" altLang="ja-JP" sz="700" dirty="0">
                <a:solidFill>
                  <a:srgbClr val="000000"/>
                </a:solidFill>
                <a:latin typeface="Consolas" panose="020B0609020204030204" pitchFamily="49" charset="0"/>
              </a:rPr>
              <a:t>) {</a:t>
            </a:r>
          </a:p>
          <a:p>
            <a:r>
              <a:rPr lang="en-US" altLang="ja-JP" sz="700" dirty="0">
                <a:solidFill>
                  <a:srgbClr val="000000"/>
                </a:solidFill>
                <a:latin typeface="Consolas" panose="020B0609020204030204" pitchFamily="49" charset="0"/>
              </a:rPr>
              <a:t>                data[</a:t>
            </a:r>
            <a:r>
              <a:rPr lang="en-US" altLang="ja-JP" sz="700" dirty="0" err="1">
                <a:solidFill>
                  <a:srgbClr val="000000"/>
                </a:solidFill>
                <a:latin typeface="Consolas" panose="020B0609020204030204" pitchFamily="49" charset="0"/>
              </a:rPr>
              <a:t>dp</a:t>
            </a:r>
            <a:r>
              <a:rPr lang="en-US" altLang="ja-JP" sz="700" dirty="0">
                <a:solidFill>
                  <a:srgbClr val="000000"/>
                </a:solidFill>
                <a:latin typeface="Consolas" panose="020B0609020204030204" pitchFamily="49" charset="0"/>
              </a:rPr>
              <a:t>]++;</a:t>
            </a:r>
          </a:p>
          <a:p>
            <a:r>
              <a:rPr lang="en-US" altLang="ja-JP" sz="700" dirty="0">
                <a:solidFill>
                  <a:srgbClr val="000000"/>
                </a:solidFill>
                <a:latin typeface="Consolas" panose="020B0609020204030204" pitchFamily="49" charset="0"/>
              </a:rPr>
              <a:t>            } </a:t>
            </a:r>
            <a:r>
              <a:rPr lang="en-US" altLang="ja-JP" sz="700" dirty="0">
                <a:solidFill>
                  <a:srgbClr val="0000FF"/>
                </a:solidFill>
                <a:latin typeface="Consolas" panose="020B0609020204030204" pitchFamily="49" charset="0"/>
              </a:rPr>
              <a:t>else</a:t>
            </a:r>
            <a:r>
              <a:rPr lang="en-US" altLang="ja-JP" sz="700" dirty="0">
                <a:solidFill>
                  <a:srgbClr val="000000"/>
                </a:solidFill>
                <a:latin typeface="Consolas" panose="020B0609020204030204" pitchFamily="49" charset="0"/>
              </a:rPr>
              <a:t> </a:t>
            </a:r>
            <a:r>
              <a:rPr lang="en-US" altLang="ja-JP" sz="700" dirty="0">
                <a:solidFill>
                  <a:srgbClr val="0000FF"/>
                </a:solidFill>
                <a:latin typeface="Consolas" panose="020B0609020204030204" pitchFamily="49" charset="0"/>
              </a:rPr>
              <a:t>if</a:t>
            </a:r>
            <a:r>
              <a:rPr lang="en-US" altLang="ja-JP" sz="700" dirty="0">
                <a:solidFill>
                  <a:srgbClr val="000000"/>
                </a:solidFill>
                <a:latin typeface="Consolas" panose="020B0609020204030204" pitchFamily="49" charset="0"/>
              </a:rPr>
              <a:t>(S[</a:t>
            </a:r>
            <a:r>
              <a:rPr lang="en-US" altLang="ja-JP" sz="700" dirty="0" err="1">
                <a:solidFill>
                  <a:srgbClr val="000000"/>
                </a:solidFill>
                <a:latin typeface="Consolas" panose="020B0609020204030204" pitchFamily="49" charset="0"/>
              </a:rPr>
              <a:t>ip</a:t>
            </a:r>
            <a:r>
              <a:rPr lang="en-US" altLang="ja-JP" sz="700" dirty="0">
                <a:solidFill>
                  <a:srgbClr val="000000"/>
                </a:solidFill>
                <a:latin typeface="Consolas" panose="020B0609020204030204" pitchFamily="49" charset="0"/>
              </a:rPr>
              <a:t>] == </a:t>
            </a:r>
            <a:r>
              <a:rPr lang="en-US" altLang="ja-JP" sz="700" dirty="0">
                <a:solidFill>
                  <a:srgbClr val="A31515"/>
                </a:solidFill>
                <a:latin typeface="Consolas" panose="020B0609020204030204" pitchFamily="49" charset="0"/>
              </a:rPr>
              <a:t>'-'</a:t>
            </a:r>
            <a:r>
              <a:rPr lang="en-US" altLang="ja-JP" sz="700" dirty="0">
                <a:solidFill>
                  <a:srgbClr val="000000"/>
                </a:solidFill>
                <a:latin typeface="Consolas" panose="020B0609020204030204" pitchFamily="49" charset="0"/>
              </a:rPr>
              <a:t>) {</a:t>
            </a:r>
          </a:p>
          <a:p>
            <a:r>
              <a:rPr lang="en-US" altLang="ja-JP" sz="700" dirty="0">
                <a:solidFill>
                  <a:srgbClr val="000000"/>
                </a:solidFill>
                <a:latin typeface="Consolas" panose="020B0609020204030204" pitchFamily="49" charset="0"/>
              </a:rPr>
              <a:t>                data[</a:t>
            </a:r>
            <a:r>
              <a:rPr lang="en-US" altLang="ja-JP" sz="700" dirty="0" err="1">
                <a:solidFill>
                  <a:srgbClr val="000000"/>
                </a:solidFill>
                <a:latin typeface="Consolas" panose="020B0609020204030204" pitchFamily="49" charset="0"/>
              </a:rPr>
              <a:t>dp</a:t>
            </a:r>
            <a:r>
              <a:rPr lang="en-US" altLang="ja-JP" sz="700" dirty="0">
                <a:solidFill>
                  <a:srgbClr val="000000"/>
                </a:solidFill>
                <a:latin typeface="Consolas" panose="020B0609020204030204" pitchFamily="49" charset="0"/>
              </a:rPr>
              <a:t>]--;</a:t>
            </a:r>
          </a:p>
          <a:p>
            <a:r>
              <a:rPr lang="en-US" altLang="ja-JP" sz="700" dirty="0">
                <a:solidFill>
                  <a:srgbClr val="000000"/>
                </a:solidFill>
                <a:latin typeface="Consolas" panose="020B0609020204030204" pitchFamily="49" charset="0"/>
              </a:rPr>
              <a:t>            } </a:t>
            </a:r>
            <a:r>
              <a:rPr lang="en-US" altLang="ja-JP" sz="700" dirty="0">
                <a:solidFill>
                  <a:srgbClr val="0000FF"/>
                </a:solidFill>
                <a:latin typeface="Consolas" panose="020B0609020204030204" pitchFamily="49" charset="0"/>
              </a:rPr>
              <a:t>else</a:t>
            </a:r>
            <a:r>
              <a:rPr lang="en-US" altLang="ja-JP" sz="700" dirty="0">
                <a:solidFill>
                  <a:srgbClr val="000000"/>
                </a:solidFill>
                <a:latin typeface="Consolas" panose="020B0609020204030204" pitchFamily="49" charset="0"/>
              </a:rPr>
              <a:t> </a:t>
            </a:r>
            <a:r>
              <a:rPr lang="en-US" altLang="ja-JP" sz="700" dirty="0">
                <a:solidFill>
                  <a:srgbClr val="0000FF"/>
                </a:solidFill>
                <a:latin typeface="Consolas" panose="020B0609020204030204" pitchFamily="49" charset="0"/>
              </a:rPr>
              <a:t>if</a:t>
            </a:r>
            <a:r>
              <a:rPr lang="en-US" altLang="ja-JP" sz="700" dirty="0">
                <a:solidFill>
                  <a:srgbClr val="000000"/>
                </a:solidFill>
                <a:latin typeface="Consolas" panose="020B0609020204030204" pitchFamily="49" charset="0"/>
              </a:rPr>
              <a:t>(S[</a:t>
            </a:r>
            <a:r>
              <a:rPr lang="en-US" altLang="ja-JP" sz="700" dirty="0" err="1">
                <a:solidFill>
                  <a:srgbClr val="000000"/>
                </a:solidFill>
                <a:latin typeface="Consolas" panose="020B0609020204030204" pitchFamily="49" charset="0"/>
              </a:rPr>
              <a:t>ip</a:t>
            </a:r>
            <a:r>
              <a:rPr lang="en-US" altLang="ja-JP" sz="700" dirty="0">
                <a:solidFill>
                  <a:srgbClr val="000000"/>
                </a:solidFill>
                <a:latin typeface="Consolas" panose="020B0609020204030204" pitchFamily="49" charset="0"/>
              </a:rPr>
              <a:t>] == </a:t>
            </a:r>
            <a:r>
              <a:rPr lang="en-US" altLang="ja-JP" sz="700" dirty="0">
                <a:solidFill>
                  <a:srgbClr val="A31515"/>
                </a:solidFill>
                <a:latin typeface="Consolas" panose="020B0609020204030204" pitchFamily="49" charset="0"/>
              </a:rPr>
              <a:t>'.'</a:t>
            </a:r>
            <a:r>
              <a:rPr lang="en-US" altLang="ja-JP" sz="700" dirty="0">
                <a:solidFill>
                  <a:srgbClr val="000000"/>
                </a:solidFill>
                <a:latin typeface="Consolas" panose="020B0609020204030204" pitchFamily="49" charset="0"/>
              </a:rPr>
              <a:t>) {</a:t>
            </a:r>
          </a:p>
          <a:p>
            <a:r>
              <a:rPr lang="en-US" altLang="ja-JP" sz="700" dirty="0">
                <a:solidFill>
                  <a:srgbClr val="000000"/>
                </a:solidFill>
                <a:latin typeface="Consolas" panose="020B0609020204030204" pitchFamily="49" charset="0"/>
              </a:rPr>
              <a:t>                </a:t>
            </a:r>
            <a:r>
              <a:rPr lang="en-US" altLang="ja-JP" sz="700" dirty="0" err="1">
                <a:solidFill>
                  <a:srgbClr val="000000"/>
                </a:solidFill>
                <a:latin typeface="Consolas" panose="020B0609020204030204" pitchFamily="49" charset="0"/>
              </a:rPr>
              <a:t>printf</a:t>
            </a:r>
            <a:r>
              <a:rPr lang="en-US" altLang="ja-JP" sz="700" dirty="0">
                <a:solidFill>
                  <a:srgbClr val="000000"/>
                </a:solidFill>
                <a:latin typeface="Consolas" panose="020B0609020204030204" pitchFamily="49" charset="0"/>
              </a:rPr>
              <a:t>(</a:t>
            </a:r>
            <a:r>
              <a:rPr lang="en-US" altLang="ja-JP" sz="700" dirty="0">
                <a:solidFill>
                  <a:srgbClr val="A31515"/>
                </a:solidFill>
                <a:latin typeface="Consolas" panose="020B0609020204030204" pitchFamily="49" charset="0"/>
              </a:rPr>
              <a:t>"%c"</a:t>
            </a:r>
            <a:r>
              <a:rPr lang="en-US" altLang="ja-JP" sz="700" dirty="0">
                <a:solidFill>
                  <a:srgbClr val="000000"/>
                </a:solidFill>
                <a:latin typeface="Consolas" panose="020B0609020204030204" pitchFamily="49" charset="0"/>
              </a:rPr>
              <a:t>, data[</a:t>
            </a:r>
            <a:r>
              <a:rPr lang="en-US" altLang="ja-JP" sz="700" dirty="0" err="1">
                <a:solidFill>
                  <a:srgbClr val="000000"/>
                </a:solidFill>
                <a:latin typeface="Consolas" panose="020B0609020204030204" pitchFamily="49" charset="0"/>
              </a:rPr>
              <a:t>dp</a:t>
            </a:r>
            <a:r>
              <a:rPr lang="en-US" altLang="ja-JP" sz="700" dirty="0">
                <a:solidFill>
                  <a:srgbClr val="000000"/>
                </a:solidFill>
                <a:latin typeface="Consolas" panose="020B0609020204030204" pitchFamily="49" charset="0"/>
              </a:rPr>
              <a:t>]);</a:t>
            </a:r>
          </a:p>
          <a:p>
            <a:r>
              <a:rPr lang="en-US" altLang="ja-JP" sz="700" dirty="0">
                <a:solidFill>
                  <a:srgbClr val="000000"/>
                </a:solidFill>
                <a:latin typeface="Consolas" panose="020B0609020204030204" pitchFamily="49" charset="0"/>
              </a:rPr>
              <a:t>            } </a:t>
            </a:r>
            <a:r>
              <a:rPr lang="en-US" altLang="ja-JP" sz="700" dirty="0">
                <a:solidFill>
                  <a:srgbClr val="0000FF"/>
                </a:solidFill>
                <a:latin typeface="Consolas" panose="020B0609020204030204" pitchFamily="49" charset="0"/>
              </a:rPr>
              <a:t>else</a:t>
            </a:r>
            <a:r>
              <a:rPr lang="en-US" altLang="ja-JP" sz="700" dirty="0">
                <a:solidFill>
                  <a:srgbClr val="000000"/>
                </a:solidFill>
                <a:latin typeface="Consolas" panose="020B0609020204030204" pitchFamily="49" charset="0"/>
              </a:rPr>
              <a:t> </a:t>
            </a:r>
            <a:r>
              <a:rPr lang="en-US" altLang="ja-JP" sz="700" dirty="0">
                <a:solidFill>
                  <a:srgbClr val="0000FF"/>
                </a:solidFill>
                <a:latin typeface="Consolas" panose="020B0609020204030204" pitchFamily="49" charset="0"/>
              </a:rPr>
              <a:t>if</a:t>
            </a:r>
            <a:r>
              <a:rPr lang="en-US" altLang="ja-JP" sz="700" dirty="0">
                <a:solidFill>
                  <a:srgbClr val="000000"/>
                </a:solidFill>
                <a:latin typeface="Consolas" panose="020B0609020204030204" pitchFamily="49" charset="0"/>
              </a:rPr>
              <a:t>(S[</a:t>
            </a:r>
            <a:r>
              <a:rPr lang="en-US" altLang="ja-JP" sz="700" dirty="0" err="1">
                <a:solidFill>
                  <a:srgbClr val="000000"/>
                </a:solidFill>
                <a:latin typeface="Consolas" panose="020B0609020204030204" pitchFamily="49" charset="0"/>
              </a:rPr>
              <a:t>ip</a:t>
            </a:r>
            <a:r>
              <a:rPr lang="en-US" altLang="ja-JP" sz="700" dirty="0">
                <a:solidFill>
                  <a:srgbClr val="000000"/>
                </a:solidFill>
                <a:latin typeface="Consolas" panose="020B0609020204030204" pitchFamily="49" charset="0"/>
              </a:rPr>
              <a:t>] == </a:t>
            </a:r>
            <a:r>
              <a:rPr lang="en-US" altLang="ja-JP" sz="700" dirty="0">
                <a:solidFill>
                  <a:srgbClr val="A31515"/>
                </a:solidFill>
                <a:latin typeface="Consolas" panose="020B0609020204030204" pitchFamily="49" charset="0"/>
              </a:rPr>
              <a:t>','</a:t>
            </a:r>
            <a:r>
              <a:rPr lang="en-US" altLang="ja-JP" sz="700" dirty="0">
                <a:solidFill>
                  <a:srgbClr val="000000"/>
                </a:solidFill>
                <a:latin typeface="Consolas" panose="020B0609020204030204" pitchFamily="49" charset="0"/>
              </a:rPr>
              <a:t>) {</a:t>
            </a:r>
          </a:p>
          <a:p>
            <a:r>
              <a:rPr lang="en-US" altLang="ja-JP" sz="700" dirty="0">
                <a:solidFill>
                  <a:srgbClr val="000000"/>
                </a:solidFill>
                <a:latin typeface="Consolas" panose="020B0609020204030204" pitchFamily="49" charset="0"/>
              </a:rPr>
              <a:t>                </a:t>
            </a:r>
            <a:r>
              <a:rPr lang="en-US" altLang="ja-JP" sz="700" dirty="0" err="1">
                <a:solidFill>
                  <a:srgbClr val="000000"/>
                </a:solidFill>
                <a:latin typeface="Consolas" panose="020B0609020204030204" pitchFamily="49" charset="0"/>
              </a:rPr>
              <a:t>scanf</a:t>
            </a:r>
            <a:r>
              <a:rPr lang="en-US" altLang="ja-JP" sz="700" dirty="0">
                <a:solidFill>
                  <a:srgbClr val="000000"/>
                </a:solidFill>
                <a:latin typeface="Consolas" panose="020B0609020204030204" pitchFamily="49" charset="0"/>
              </a:rPr>
              <a:t>(</a:t>
            </a:r>
            <a:r>
              <a:rPr lang="en-US" altLang="ja-JP" sz="700" dirty="0">
                <a:solidFill>
                  <a:srgbClr val="A31515"/>
                </a:solidFill>
                <a:latin typeface="Consolas" panose="020B0609020204030204" pitchFamily="49" charset="0"/>
              </a:rPr>
              <a:t>"%c"</a:t>
            </a:r>
            <a:r>
              <a:rPr lang="en-US" altLang="ja-JP" sz="700" dirty="0">
                <a:solidFill>
                  <a:srgbClr val="000000"/>
                </a:solidFill>
                <a:latin typeface="Consolas" panose="020B0609020204030204" pitchFamily="49" charset="0"/>
              </a:rPr>
              <a:t>, &amp;data[</a:t>
            </a:r>
            <a:r>
              <a:rPr lang="en-US" altLang="ja-JP" sz="700" dirty="0" err="1">
                <a:solidFill>
                  <a:srgbClr val="000000"/>
                </a:solidFill>
                <a:latin typeface="Consolas" panose="020B0609020204030204" pitchFamily="49" charset="0"/>
              </a:rPr>
              <a:t>dp</a:t>
            </a:r>
            <a:r>
              <a:rPr lang="en-US" altLang="ja-JP" sz="700" dirty="0">
                <a:solidFill>
                  <a:srgbClr val="000000"/>
                </a:solidFill>
                <a:latin typeface="Consolas" panose="020B0609020204030204" pitchFamily="49" charset="0"/>
              </a:rPr>
              <a:t>]);</a:t>
            </a:r>
          </a:p>
          <a:p>
            <a:r>
              <a:rPr lang="en-US" altLang="ja-JP" sz="700" dirty="0">
                <a:solidFill>
                  <a:srgbClr val="000000"/>
                </a:solidFill>
                <a:latin typeface="Consolas" panose="020B0609020204030204" pitchFamily="49" charset="0"/>
              </a:rPr>
              <a:t>            } </a:t>
            </a:r>
            <a:r>
              <a:rPr lang="en-US" altLang="ja-JP" sz="700" dirty="0">
                <a:solidFill>
                  <a:srgbClr val="0000FF"/>
                </a:solidFill>
                <a:latin typeface="Consolas" panose="020B0609020204030204" pitchFamily="49" charset="0"/>
              </a:rPr>
              <a:t>else</a:t>
            </a:r>
            <a:r>
              <a:rPr lang="en-US" altLang="ja-JP" sz="700" dirty="0">
                <a:solidFill>
                  <a:srgbClr val="000000"/>
                </a:solidFill>
                <a:latin typeface="Consolas" panose="020B0609020204030204" pitchFamily="49" charset="0"/>
              </a:rPr>
              <a:t> </a:t>
            </a:r>
            <a:r>
              <a:rPr lang="en-US" altLang="ja-JP" sz="700" dirty="0">
                <a:solidFill>
                  <a:srgbClr val="0000FF"/>
                </a:solidFill>
                <a:latin typeface="Consolas" panose="020B0609020204030204" pitchFamily="49" charset="0"/>
              </a:rPr>
              <a:t>if</a:t>
            </a:r>
            <a:r>
              <a:rPr lang="en-US" altLang="ja-JP" sz="700" dirty="0">
                <a:solidFill>
                  <a:srgbClr val="000000"/>
                </a:solidFill>
                <a:latin typeface="Consolas" panose="020B0609020204030204" pitchFamily="49" charset="0"/>
              </a:rPr>
              <a:t>(S[</a:t>
            </a:r>
            <a:r>
              <a:rPr lang="en-US" altLang="ja-JP" sz="700" dirty="0" err="1">
                <a:solidFill>
                  <a:srgbClr val="000000"/>
                </a:solidFill>
                <a:latin typeface="Consolas" panose="020B0609020204030204" pitchFamily="49" charset="0"/>
              </a:rPr>
              <a:t>ip</a:t>
            </a:r>
            <a:r>
              <a:rPr lang="en-US" altLang="ja-JP" sz="700" dirty="0">
                <a:solidFill>
                  <a:srgbClr val="000000"/>
                </a:solidFill>
                <a:latin typeface="Consolas" panose="020B0609020204030204" pitchFamily="49" charset="0"/>
              </a:rPr>
              <a:t>] == </a:t>
            </a:r>
            <a:r>
              <a:rPr lang="en-US" altLang="ja-JP" sz="700" dirty="0">
                <a:solidFill>
                  <a:srgbClr val="A31515"/>
                </a:solidFill>
                <a:latin typeface="Consolas" panose="020B0609020204030204" pitchFamily="49" charset="0"/>
              </a:rPr>
              <a:t>'['</a:t>
            </a:r>
            <a:r>
              <a:rPr lang="en-US" altLang="ja-JP" sz="700" dirty="0">
                <a:solidFill>
                  <a:srgbClr val="000000"/>
                </a:solidFill>
                <a:latin typeface="Consolas" panose="020B0609020204030204" pitchFamily="49" charset="0"/>
              </a:rPr>
              <a:t> &amp;&amp; data[</a:t>
            </a:r>
            <a:r>
              <a:rPr lang="en-US" altLang="ja-JP" sz="700" dirty="0" err="1">
                <a:solidFill>
                  <a:srgbClr val="000000"/>
                </a:solidFill>
                <a:latin typeface="Consolas" panose="020B0609020204030204" pitchFamily="49" charset="0"/>
              </a:rPr>
              <a:t>dp</a:t>
            </a:r>
            <a:r>
              <a:rPr lang="en-US" altLang="ja-JP" sz="700" dirty="0">
                <a:solidFill>
                  <a:srgbClr val="000000"/>
                </a:solidFill>
                <a:latin typeface="Consolas" panose="020B0609020204030204" pitchFamily="49" charset="0"/>
              </a:rPr>
              <a:t>] == </a:t>
            </a:r>
            <a:r>
              <a:rPr lang="en-US" altLang="ja-JP" sz="700" dirty="0">
                <a:solidFill>
                  <a:srgbClr val="09885A"/>
                </a:solidFill>
                <a:latin typeface="Consolas" panose="020B0609020204030204" pitchFamily="49" charset="0"/>
              </a:rPr>
              <a:t>0</a:t>
            </a:r>
            <a:r>
              <a:rPr lang="en-US" altLang="ja-JP" sz="700" dirty="0">
                <a:solidFill>
                  <a:srgbClr val="000000"/>
                </a:solidFill>
                <a:latin typeface="Consolas" panose="020B0609020204030204" pitchFamily="49" charset="0"/>
              </a:rPr>
              <a:t>) {</a:t>
            </a:r>
          </a:p>
          <a:p>
            <a:r>
              <a:rPr lang="en-US" altLang="ja-JP" sz="700" dirty="0">
                <a:solidFill>
                  <a:srgbClr val="000000"/>
                </a:solidFill>
                <a:latin typeface="Consolas" panose="020B0609020204030204" pitchFamily="49" charset="0"/>
              </a:rPr>
              <a:t>                </a:t>
            </a:r>
            <a:r>
              <a:rPr lang="en-US" altLang="ja-JP" sz="700" dirty="0">
                <a:solidFill>
                  <a:srgbClr val="0000FF"/>
                </a:solidFill>
                <a:latin typeface="Consolas" panose="020B0609020204030204" pitchFamily="49" charset="0"/>
              </a:rPr>
              <a:t>int</a:t>
            </a:r>
            <a:r>
              <a:rPr lang="en-US" altLang="ja-JP" sz="700" dirty="0">
                <a:solidFill>
                  <a:srgbClr val="000000"/>
                </a:solidFill>
                <a:latin typeface="Consolas" panose="020B0609020204030204" pitchFamily="49" charset="0"/>
              </a:rPr>
              <a:t> </a:t>
            </a:r>
            <a:r>
              <a:rPr lang="en-US" altLang="ja-JP" sz="700" dirty="0" err="1">
                <a:solidFill>
                  <a:srgbClr val="000000"/>
                </a:solidFill>
                <a:latin typeface="Consolas" panose="020B0609020204030204" pitchFamily="49" charset="0"/>
              </a:rPr>
              <a:t>cnt</a:t>
            </a:r>
            <a:r>
              <a:rPr lang="en-US" altLang="ja-JP" sz="700" dirty="0">
                <a:solidFill>
                  <a:srgbClr val="000000"/>
                </a:solidFill>
                <a:latin typeface="Consolas" panose="020B0609020204030204" pitchFamily="49" charset="0"/>
              </a:rPr>
              <a:t> = </a:t>
            </a:r>
            <a:r>
              <a:rPr lang="en-US" altLang="ja-JP" sz="700" dirty="0">
                <a:solidFill>
                  <a:srgbClr val="09885A"/>
                </a:solidFill>
                <a:latin typeface="Consolas" panose="020B0609020204030204" pitchFamily="49" charset="0"/>
              </a:rPr>
              <a:t>1</a:t>
            </a:r>
            <a:r>
              <a:rPr lang="en-US" altLang="ja-JP" sz="700" dirty="0">
                <a:solidFill>
                  <a:srgbClr val="000000"/>
                </a:solidFill>
                <a:latin typeface="Consolas" panose="020B0609020204030204" pitchFamily="49" charset="0"/>
              </a:rPr>
              <a:t>;</a:t>
            </a:r>
          </a:p>
          <a:p>
            <a:r>
              <a:rPr lang="en-US" altLang="ja-JP" sz="700" dirty="0">
                <a:solidFill>
                  <a:srgbClr val="000000"/>
                </a:solidFill>
                <a:latin typeface="Consolas" panose="020B0609020204030204" pitchFamily="49" charset="0"/>
              </a:rPr>
              <a:t>                </a:t>
            </a:r>
            <a:r>
              <a:rPr lang="en-US" altLang="ja-JP" sz="700" dirty="0">
                <a:solidFill>
                  <a:srgbClr val="0000FF"/>
                </a:solidFill>
                <a:latin typeface="Consolas" panose="020B0609020204030204" pitchFamily="49" charset="0"/>
              </a:rPr>
              <a:t>while</a:t>
            </a:r>
            <a:r>
              <a:rPr lang="en-US" altLang="ja-JP" sz="700" dirty="0">
                <a:solidFill>
                  <a:srgbClr val="000000"/>
                </a:solidFill>
                <a:latin typeface="Consolas" panose="020B0609020204030204" pitchFamily="49" charset="0"/>
              </a:rPr>
              <a:t>(</a:t>
            </a:r>
            <a:r>
              <a:rPr lang="en-US" altLang="ja-JP" sz="700" dirty="0" err="1">
                <a:solidFill>
                  <a:srgbClr val="000000"/>
                </a:solidFill>
                <a:latin typeface="Consolas" panose="020B0609020204030204" pitchFamily="49" charset="0"/>
              </a:rPr>
              <a:t>cnt</a:t>
            </a:r>
            <a:r>
              <a:rPr lang="en-US" altLang="ja-JP" sz="700" dirty="0">
                <a:solidFill>
                  <a:srgbClr val="000000"/>
                </a:solidFill>
                <a:latin typeface="Consolas" panose="020B0609020204030204" pitchFamily="49" charset="0"/>
              </a:rPr>
              <a:t> != </a:t>
            </a:r>
            <a:r>
              <a:rPr lang="en-US" altLang="ja-JP" sz="700" dirty="0">
                <a:solidFill>
                  <a:srgbClr val="09885A"/>
                </a:solidFill>
                <a:latin typeface="Consolas" panose="020B0609020204030204" pitchFamily="49" charset="0"/>
              </a:rPr>
              <a:t>0</a:t>
            </a:r>
            <a:r>
              <a:rPr lang="en-US" altLang="ja-JP" sz="700" dirty="0">
                <a:solidFill>
                  <a:srgbClr val="000000"/>
                </a:solidFill>
                <a:latin typeface="Consolas" panose="020B0609020204030204" pitchFamily="49" charset="0"/>
              </a:rPr>
              <a:t>) {</a:t>
            </a:r>
          </a:p>
          <a:p>
            <a:r>
              <a:rPr lang="en-US" altLang="ja-JP" sz="700" dirty="0">
                <a:solidFill>
                  <a:srgbClr val="000000"/>
                </a:solidFill>
                <a:latin typeface="Consolas" panose="020B0609020204030204" pitchFamily="49" charset="0"/>
              </a:rPr>
              <a:t>                    </a:t>
            </a:r>
            <a:r>
              <a:rPr lang="en-US" altLang="ja-JP" sz="700" dirty="0" err="1">
                <a:solidFill>
                  <a:srgbClr val="000000"/>
                </a:solidFill>
                <a:latin typeface="Consolas" panose="020B0609020204030204" pitchFamily="49" charset="0"/>
              </a:rPr>
              <a:t>ip</a:t>
            </a:r>
            <a:r>
              <a:rPr lang="en-US" altLang="ja-JP" sz="700" dirty="0">
                <a:solidFill>
                  <a:srgbClr val="000000"/>
                </a:solidFill>
                <a:latin typeface="Consolas" panose="020B0609020204030204" pitchFamily="49" charset="0"/>
              </a:rPr>
              <a:t>++;</a:t>
            </a:r>
          </a:p>
          <a:p>
            <a:r>
              <a:rPr lang="en-US" altLang="ja-JP" sz="700" dirty="0">
                <a:solidFill>
                  <a:srgbClr val="000000"/>
                </a:solidFill>
                <a:latin typeface="Consolas" panose="020B0609020204030204" pitchFamily="49" charset="0"/>
              </a:rPr>
              <a:t>                    </a:t>
            </a:r>
            <a:r>
              <a:rPr lang="en-US" altLang="ja-JP" sz="700" dirty="0">
                <a:solidFill>
                  <a:srgbClr val="0000FF"/>
                </a:solidFill>
                <a:latin typeface="Consolas" panose="020B0609020204030204" pitchFamily="49" charset="0"/>
              </a:rPr>
              <a:t>if</a:t>
            </a:r>
            <a:r>
              <a:rPr lang="en-US" altLang="ja-JP" sz="700" dirty="0">
                <a:solidFill>
                  <a:srgbClr val="000000"/>
                </a:solidFill>
                <a:latin typeface="Consolas" panose="020B0609020204030204" pitchFamily="49" charset="0"/>
              </a:rPr>
              <a:t>(S[</a:t>
            </a:r>
            <a:r>
              <a:rPr lang="en-US" altLang="ja-JP" sz="700" dirty="0" err="1">
                <a:solidFill>
                  <a:srgbClr val="000000"/>
                </a:solidFill>
                <a:latin typeface="Consolas" panose="020B0609020204030204" pitchFamily="49" charset="0"/>
              </a:rPr>
              <a:t>ip</a:t>
            </a:r>
            <a:r>
              <a:rPr lang="en-US" altLang="ja-JP" sz="700" dirty="0">
                <a:solidFill>
                  <a:srgbClr val="000000"/>
                </a:solidFill>
                <a:latin typeface="Consolas" panose="020B0609020204030204" pitchFamily="49" charset="0"/>
              </a:rPr>
              <a:t>] == </a:t>
            </a:r>
            <a:r>
              <a:rPr lang="en-US" altLang="ja-JP" sz="700" dirty="0">
                <a:solidFill>
                  <a:srgbClr val="A31515"/>
                </a:solidFill>
                <a:latin typeface="Consolas" panose="020B0609020204030204" pitchFamily="49" charset="0"/>
              </a:rPr>
              <a:t>'\0'</a:t>
            </a:r>
            <a:r>
              <a:rPr lang="en-US" altLang="ja-JP" sz="700" dirty="0">
                <a:solidFill>
                  <a:srgbClr val="000000"/>
                </a:solidFill>
                <a:latin typeface="Consolas" panose="020B0609020204030204" pitchFamily="49" charset="0"/>
              </a:rPr>
              <a:t>) {</a:t>
            </a:r>
          </a:p>
          <a:p>
            <a:r>
              <a:rPr lang="en-US" altLang="ja-JP" sz="700" dirty="0">
                <a:solidFill>
                  <a:srgbClr val="000000"/>
                </a:solidFill>
                <a:latin typeface="Consolas" panose="020B0609020204030204" pitchFamily="49" charset="0"/>
              </a:rPr>
              <a:t>                        </a:t>
            </a:r>
            <a:r>
              <a:rPr lang="en-US" altLang="ja-JP" sz="700" dirty="0" err="1">
                <a:solidFill>
                  <a:srgbClr val="000000"/>
                </a:solidFill>
                <a:latin typeface="Consolas" panose="020B0609020204030204" pitchFamily="49" charset="0"/>
              </a:rPr>
              <a:t>printf</a:t>
            </a:r>
            <a:r>
              <a:rPr lang="en-US" altLang="ja-JP" sz="700" dirty="0">
                <a:solidFill>
                  <a:srgbClr val="000000"/>
                </a:solidFill>
                <a:latin typeface="Consolas" panose="020B0609020204030204" pitchFamily="49" charset="0"/>
              </a:rPr>
              <a:t>(</a:t>
            </a:r>
            <a:r>
              <a:rPr lang="en-US" altLang="ja-JP" sz="700" dirty="0">
                <a:solidFill>
                  <a:srgbClr val="A31515"/>
                </a:solidFill>
                <a:latin typeface="Consolas" panose="020B0609020204030204" pitchFamily="49" charset="0"/>
              </a:rPr>
              <a:t>"Error\n"</a:t>
            </a:r>
            <a:r>
              <a:rPr lang="en-US" altLang="ja-JP" sz="700" dirty="0">
                <a:solidFill>
                  <a:srgbClr val="000000"/>
                </a:solidFill>
                <a:latin typeface="Consolas" panose="020B0609020204030204" pitchFamily="49" charset="0"/>
              </a:rPr>
              <a:t>);</a:t>
            </a:r>
          </a:p>
          <a:p>
            <a:r>
              <a:rPr lang="en-US" altLang="ja-JP" sz="700" dirty="0">
                <a:solidFill>
                  <a:srgbClr val="000000"/>
                </a:solidFill>
                <a:latin typeface="Consolas" panose="020B0609020204030204" pitchFamily="49" charset="0"/>
              </a:rPr>
              <a:t>                        </a:t>
            </a:r>
            <a:r>
              <a:rPr lang="en-US" altLang="ja-JP" sz="700" dirty="0">
                <a:solidFill>
                  <a:srgbClr val="0000FF"/>
                </a:solidFill>
                <a:latin typeface="Consolas" panose="020B0609020204030204" pitchFamily="49" charset="0"/>
              </a:rPr>
              <a:t>return</a:t>
            </a:r>
            <a:r>
              <a:rPr lang="en-US" altLang="ja-JP" sz="700" dirty="0">
                <a:solidFill>
                  <a:srgbClr val="000000"/>
                </a:solidFill>
                <a:latin typeface="Consolas" panose="020B0609020204030204" pitchFamily="49" charset="0"/>
              </a:rPr>
              <a:t> </a:t>
            </a:r>
            <a:r>
              <a:rPr lang="en-US" altLang="ja-JP" sz="700" dirty="0">
                <a:solidFill>
                  <a:srgbClr val="09885A"/>
                </a:solidFill>
                <a:latin typeface="Consolas" panose="020B0609020204030204" pitchFamily="49" charset="0"/>
              </a:rPr>
              <a:t>0</a:t>
            </a:r>
            <a:r>
              <a:rPr lang="en-US" altLang="ja-JP" sz="700" dirty="0">
                <a:solidFill>
                  <a:srgbClr val="000000"/>
                </a:solidFill>
                <a:latin typeface="Consolas" panose="020B0609020204030204" pitchFamily="49" charset="0"/>
              </a:rPr>
              <a:t>;</a:t>
            </a:r>
          </a:p>
          <a:p>
            <a:r>
              <a:rPr lang="en-US" altLang="ja-JP" sz="700" dirty="0">
                <a:solidFill>
                  <a:srgbClr val="000000"/>
                </a:solidFill>
                <a:latin typeface="Consolas" panose="020B0609020204030204" pitchFamily="49" charset="0"/>
              </a:rPr>
              <a:t>                    }</a:t>
            </a:r>
          </a:p>
          <a:p>
            <a:br>
              <a:rPr lang="en-US" altLang="ja-JP" sz="700" dirty="0">
                <a:solidFill>
                  <a:srgbClr val="000000"/>
                </a:solidFill>
                <a:latin typeface="Consolas" panose="020B0609020204030204" pitchFamily="49" charset="0"/>
              </a:rPr>
            </a:br>
            <a:r>
              <a:rPr lang="en-US" altLang="ja-JP" sz="700" dirty="0">
                <a:solidFill>
                  <a:srgbClr val="000000"/>
                </a:solidFill>
                <a:latin typeface="Consolas" panose="020B0609020204030204" pitchFamily="49" charset="0"/>
              </a:rPr>
              <a:t>                    </a:t>
            </a:r>
            <a:r>
              <a:rPr lang="en-US" altLang="ja-JP" sz="700" dirty="0">
                <a:solidFill>
                  <a:srgbClr val="0000FF"/>
                </a:solidFill>
                <a:latin typeface="Consolas" panose="020B0609020204030204" pitchFamily="49" charset="0"/>
              </a:rPr>
              <a:t>if</a:t>
            </a:r>
            <a:r>
              <a:rPr lang="en-US" altLang="ja-JP" sz="700" dirty="0">
                <a:solidFill>
                  <a:srgbClr val="000000"/>
                </a:solidFill>
                <a:latin typeface="Consolas" panose="020B0609020204030204" pitchFamily="49" charset="0"/>
              </a:rPr>
              <a:t>(S[</a:t>
            </a:r>
            <a:r>
              <a:rPr lang="en-US" altLang="ja-JP" sz="700" dirty="0" err="1">
                <a:solidFill>
                  <a:srgbClr val="000000"/>
                </a:solidFill>
                <a:latin typeface="Consolas" panose="020B0609020204030204" pitchFamily="49" charset="0"/>
              </a:rPr>
              <a:t>ip</a:t>
            </a:r>
            <a:r>
              <a:rPr lang="en-US" altLang="ja-JP" sz="700" dirty="0">
                <a:solidFill>
                  <a:srgbClr val="000000"/>
                </a:solidFill>
                <a:latin typeface="Consolas" panose="020B0609020204030204" pitchFamily="49" charset="0"/>
              </a:rPr>
              <a:t>] == </a:t>
            </a:r>
            <a:r>
              <a:rPr lang="en-US" altLang="ja-JP" sz="700" dirty="0">
                <a:solidFill>
                  <a:srgbClr val="A31515"/>
                </a:solidFill>
                <a:latin typeface="Consolas" panose="020B0609020204030204" pitchFamily="49" charset="0"/>
              </a:rPr>
              <a:t>'['</a:t>
            </a:r>
            <a:r>
              <a:rPr lang="en-US" altLang="ja-JP" sz="700" dirty="0">
                <a:solidFill>
                  <a:srgbClr val="000000"/>
                </a:solidFill>
                <a:latin typeface="Consolas" panose="020B0609020204030204" pitchFamily="49" charset="0"/>
              </a:rPr>
              <a:t>) </a:t>
            </a:r>
            <a:r>
              <a:rPr lang="en-US" altLang="ja-JP" sz="700" dirty="0" err="1">
                <a:solidFill>
                  <a:srgbClr val="000000"/>
                </a:solidFill>
                <a:latin typeface="Consolas" panose="020B0609020204030204" pitchFamily="49" charset="0"/>
              </a:rPr>
              <a:t>cnt</a:t>
            </a:r>
            <a:r>
              <a:rPr lang="en-US" altLang="ja-JP" sz="700" dirty="0">
                <a:solidFill>
                  <a:srgbClr val="000000"/>
                </a:solidFill>
                <a:latin typeface="Consolas" panose="020B0609020204030204" pitchFamily="49" charset="0"/>
              </a:rPr>
              <a:t>++;</a:t>
            </a:r>
          </a:p>
          <a:p>
            <a:r>
              <a:rPr lang="en-US" altLang="ja-JP" sz="700" dirty="0">
                <a:solidFill>
                  <a:srgbClr val="000000"/>
                </a:solidFill>
                <a:latin typeface="Consolas" panose="020B0609020204030204" pitchFamily="49" charset="0"/>
              </a:rPr>
              <a:t>                    </a:t>
            </a:r>
            <a:r>
              <a:rPr lang="en-US" altLang="ja-JP" sz="700" dirty="0">
                <a:solidFill>
                  <a:srgbClr val="0000FF"/>
                </a:solidFill>
                <a:latin typeface="Consolas" panose="020B0609020204030204" pitchFamily="49" charset="0"/>
              </a:rPr>
              <a:t>else</a:t>
            </a:r>
            <a:r>
              <a:rPr lang="en-US" altLang="ja-JP" sz="700" dirty="0">
                <a:solidFill>
                  <a:srgbClr val="000000"/>
                </a:solidFill>
                <a:latin typeface="Consolas" panose="020B0609020204030204" pitchFamily="49" charset="0"/>
              </a:rPr>
              <a:t> </a:t>
            </a:r>
            <a:r>
              <a:rPr lang="en-US" altLang="ja-JP" sz="700" dirty="0">
                <a:solidFill>
                  <a:srgbClr val="0000FF"/>
                </a:solidFill>
                <a:latin typeface="Consolas" panose="020B0609020204030204" pitchFamily="49" charset="0"/>
              </a:rPr>
              <a:t>if</a:t>
            </a:r>
            <a:r>
              <a:rPr lang="en-US" altLang="ja-JP" sz="700" dirty="0">
                <a:solidFill>
                  <a:srgbClr val="000000"/>
                </a:solidFill>
                <a:latin typeface="Consolas" panose="020B0609020204030204" pitchFamily="49" charset="0"/>
              </a:rPr>
              <a:t>(S[</a:t>
            </a:r>
            <a:r>
              <a:rPr lang="en-US" altLang="ja-JP" sz="700" dirty="0" err="1">
                <a:solidFill>
                  <a:srgbClr val="000000"/>
                </a:solidFill>
                <a:latin typeface="Consolas" panose="020B0609020204030204" pitchFamily="49" charset="0"/>
              </a:rPr>
              <a:t>ip</a:t>
            </a:r>
            <a:r>
              <a:rPr lang="en-US" altLang="ja-JP" sz="700" dirty="0">
                <a:solidFill>
                  <a:srgbClr val="000000"/>
                </a:solidFill>
                <a:latin typeface="Consolas" panose="020B0609020204030204" pitchFamily="49" charset="0"/>
              </a:rPr>
              <a:t>] == </a:t>
            </a:r>
            <a:r>
              <a:rPr lang="en-US" altLang="ja-JP" sz="700" dirty="0">
                <a:solidFill>
                  <a:srgbClr val="A31515"/>
                </a:solidFill>
                <a:latin typeface="Consolas" panose="020B0609020204030204" pitchFamily="49" charset="0"/>
              </a:rPr>
              <a:t>']'</a:t>
            </a:r>
            <a:r>
              <a:rPr lang="en-US" altLang="ja-JP" sz="700" dirty="0">
                <a:solidFill>
                  <a:srgbClr val="000000"/>
                </a:solidFill>
                <a:latin typeface="Consolas" panose="020B0609020204030204" pitchFamily="49" charset="0"/>
              </a:rPr>
              <a:t>) </a:t>
            </a:r>
            <a:r>
              <a:rPr lang="en-US" altLang="ja-JP" sz="700" dirty="0" err="1">
                <a:solidFill>
                  <a:srgbClr val="000000"/>
                </a:solidFill>
                <a:latin typeface="Consolas" panose="020B0609020204030204" pitchFamily="49" charset="0"/>
              </a:rPr>
              <a:t>cnt</a:t>
            </a:r>
            <a:r>
              <a:rPr lang="en-US" altLang="ja-JP" sz="700" dirty="0">
                <a:solidFill>
                  <a:srgbClr val="000000"/>
                </a:solidFill>
                <a:latin typeface="Consolas" panose="020B0609020204030204" pitchFamily="49" charset="0"/>
              </a:rPr>
              <a:t>--;</a:t>
            </a:r>
          </a:p>
          <a:p>
            <a:r>
              <a:rPr lang="en-US" altLang="ja-JP" sz="700" dirty="0">
                <a:solidFill>
                  <a:srgbClr val="000000"/>
                </a:solidFill>
                <a:latin typeface="Consolas" panose="020B0609020204030204" pitchFamily="49" charset="0"/>
              </a:rPr>
              <a:t>                }</a:t>
            </a:r>
          </a:p>
          <a:p>
            <a:r>
              <a:rPr lang="en-US" altLang="ja-JP" sz="700" dirty="0">
                <a:solidFill>
                  <a:srgbClr val="000000"/>
                </a:solidFill>
                <a:latin typeface="Consolas" panose="020B0609020204030204" pitchFamily="49" charset="0"/>
              </a:rPr>
              <a:t>            } </a:t>
            </a:r>
            <a:r>
              <a:rPr lang="en-US" altLang="ja-JP" sz="700" dirty="0">
                <a:solidFill>
                  <a:srgbClr val="0000FF"/>
                </a:solidFill>
                <a:latin typeface="Consolas" panose="020B0609020204030204" pitchFamily="49" charset="0"/>
              </a:rPr>
              <a:t>else</a:t>
            </a:r>
            <a:r>
              <a:rPr lang="en-US" altLang="ja-JP" sz="700" dirty="0">
                <a:solidFill>
                  <a:srgbClr val="000000"/>
                </a:solidFill>
                <a:latin typeface="Consolas" panose="020B0609020204030204" pitchFamily="49" charset="0"/>
              </a:rPr>
              <a:t> </a:t>
            </a:r>
            <a:r>
              <a:rPr lang="en-US" altLang="ja-JP" sz="700" dirty="0">
                <a:solidFill>
                  <a:srgbClr val="0000FF"/>
                </a:solidFill>
                <a:latin typeface="Consolas" panose="020B0609020204030204" pitchFamily="49" charset="0"/>
              </a:rPr>
              <a:t>if</a:t>
            </a:r>
            <a:r>
              <a:rPr lang="en-US" altLang="ja-JP" sz="700" dirty="0">
                <a:solidFill>
                  <a:srgbClr val="000000"/>
                </a:solidFill>
                <a:latin typeface="Consolas" panose="020B0609020204030204" pitchFamily="49" charset="0"/>
              </a:rPr>
              <a:t>(S[</a:t>
            </a:r>
            <a:r>
              <a:rPr lang="en-US" altLang="ja-JP" sz="700" dirty="0" err="1">
                <a:solidFill>
                  <a:srgbClr val="000000"/>
                </a:solidFill>
                <a:latin typeface="Consolas" panose="020B0609020204030204" pitchFamily="49" charset="0"/>
              </a:rPr>
              <a:t>ip</a:t>
            </a:r>
            <a:r>
              <a:rPr lang="en-US" altLang="ja-JP" sz="700" dirty="0">
                <a:solidFill>
                  <a:srgbClr val="000000"/>
                </a:solidFill>
                <a:latin typeface="Consolas" panose="020B0609020204030204" pitchFamily="49" charset="0"/>
              </a:rPr>
              <a:t>] == </a:t>
            </a:r>
            <a:r>
              <a:rPr lang="en-US" altLang="ja-JP" sz="700" dirty="0">
                <a:solidFill>
                  <a:srgbClr val="A31515"/>
                </a:solidFill>
                <a:latin typeface="Consolas" panose="020B0609020204030204" pitchFamily="49" charset="0"/>
              </a:rPr>
              <a:t>']'</a:t>
            </a:r>
            <a:r>
              <a:rPr lang="en-US" altLang="ja-JP" sz="700" dirty="0">
                <a:solidFill>
                  <a:srgbClr val="000000"/>
                </a:solidFill>
                <a:latin typeface="Consolas" panose="020B0609020204030204" pitchFamily="49" charset="0"/>
              </a:rPr>
              <a:t> &amp;&amp; data[</a:t>
            </a:r>
            <a:r>
              <a:rPr lang="en-US" altLang="ja-JP" sz="700" dirty="0" err="1">
                <a:solidFill>
                  <a:srgbClr val="000000"/>
                </a:solidFill>
                <a:latin typeface="Consolas" panose="020B0609020204030204" pitchFamily="49" charset="0"/>
              </a:rPr>
              <a:t>dp</a:t>
            </a:r>
            <a:r>
              <a:rPr lang="en-US" altLang="ja-JP" sz="700" dirty="0">
                <a:solidFill>
                  <a:srgbClr val="000000"/>
                </a:solidFill>
                <a:latin typeface="Consolas" panose="020B0609020204030204" pitchFamily="49" charset="0"/>
              </a:rPr>
              <a:t>] != </a:t>
            </a:r>
            <a:r>
              <a:rPr lang="en-US" altLang="ja-JP" sz="700" dirty="0">
                <a:solidFill>
                  <a:srgbClr val="09885A"/>
                </a:solidFill>
                <a:latin typeface="Consolas" panose="020B0609020204030204" pitchFamily="49" charset="0"/>
              </a:rPr>
              <a:t>0</a:t>
            </a:r>
            <a:r>
              <a:rPr lang="en-US" altLang="ja-JP" sz="700" dirty="0">
                <a:solidFill>
                  <a:srgbClr val="000000"/>
                </a:solidFill>
                <a:latin typeface="Consolas" panose="020B0609020204030204" pitchFamily="49" charset="0"/>
              </a:rPr>
              <a:t>) {</a:t>
            </a:r>
          </a:p>
          <a:p>
            <a:r>
              <a:rPr lang="en-US" altLang="ja-JP" sz="700" dirty="0">
                <a:solidFill>
                  <a:srgbClr val="000000"/>
                </a:solidFill>
                <a:latin typeface="Consolas" panose="020B0609020204030204" pitchFamily="49" charset="0"/>
              </a:rPr>
              <a:t>                </a:t>
            </a:r>
            <a:r>
              <a:rPr lang="en-US" altLang="ja-JP" sz="700" dirty="0">
                <a:solidFill>
                  <a:srgbClr val="0000FF"/>
                </a:solidFill>
                <a:latin typeface="Consolas" panose="020B0609020204030204" pitchFamily="49" charset="0"/>
              </a:rPr>
              <a:t>int</a:t>
            </a:r>
            <a:r>
              <a:rPr lang="en-US" altLang="ja-JP" sz="700" dirty="0">
                <a:solidFill>
                  <a:srgbClr val="000000"/>
                </a:solidFill>
                <a:latin typeface="Consolas" panose="020B0609020204030204" pitchFamily="49" charset="0"/>
              </a:rPr>
              <a:t> </a:t>
            </a:r>
            <a:r>
              <a:rPr lang="en-US" altLang="ja-JP" sz="700" dirty="0" err="1">
                <a:solidFill>
                  <a:srgbClr val="000000"/>
                </a:solidFill>
                <a:latin typeface="Consolas" panose="020B0609020204030204" pitchFamily="49" charset="0"/>
              </a:rPr>
              <a:t>cnt</a:t>
            </a:r>
            <a:r>
              <a:rPr lang="en-US" altLang="ja-JP" sz="700" dirty="0">
                <a:solidFill>
                  <a:srgbClr val="000000"/>
                </a:solidFill>
                <a:latin typeface="Consolas" panose="020B0609020204030204" pitchFamily="49" charset="0"/>
              </a:rPr>
              <a:t> = -</a:t>
            </a:r>
            <a:r>
              <a:rPr lang="en-US" altLang="ja-JP" sz="700" dirty="0">
                <a:solidFill>
                  <a:srgbClr val="09885A"/>
                </a:solidFill>
                <a:latin typeface="Consolas" panose="020B0609020204030204" pitchFamily="49" charset="0"/>
              </a:rPr>
              <a:t>1</a:t>
            </a:r>
            <a:r>
              <a:rPr lang="en-US" altLang="ja-JP" sz="700" dirty="0">
                <a:solidFill>
                  <a:srgbClr val="000000"/>
                </a:solidFill>
                <a:latin typeface="Consolas" panose="020B0609020204030204" pitchFamily="49" charset="0"/>
              </a:rPr>
              <a:t>;</a:t>
            </a:r>
          </a:p>
          <a:p>
            <a:r>
              <a:rPr lang="en-US" altLang="ja-JP" sz="700" dirty="0">
                <a:solidFill>
                  <a:srgbClr val="000000"/>
                </a:solidFill>
                <a:latin typeface="Consolas" panose="020B0609020204030204" pitchFamily="49" charset="0"/>
              </a:rPr>
              <a:t>                </a:t>
            </a:r>
            <a:r>
              <a:rPr lang="en-US" altLang="ja-JP" sz="700" dirty="0">
                <a:solidFill>
                  <a:srgbClr val="0000FF"/>
                </a:solidFill>
                <a:latin typeface="Consolas" panose="020B0609020204030204" pitchFamily="49" charset="0"/>
              </a:rPr>
              <a:t>while</a:t>
            </a:r>
            <a:r>
              <a:rPr lang="en-US" altLang="ja-JP" sz="700" dirty="0">
                <a:solidFill>
                  <a:srgbClr val="000000"/>
                </a:solidFill>
                <a:latin typeface="Consolas" panose="020B0609020204030204" pitchFamily="49" charset="0"/>
              </a:rPr>
              <a:t>(</a:t>
            </a:r>
            <a:r>
              <a:rPr lang="en-US" altLang="ja-JP" sz="700" dirty="0" err="1">
                <a:solidFill>
                  <a:srgbClr val="000000"/>
                </a:solidFill>
                <a:latin typeface="Consolas" panose="020B0609020204030204" pitchFamily="49" charset="0"/>
              </a:rPr>
              <a:t>cnt</a:t>
            </a:r>
            <a:r>
              <a:rPr lang="en-US" altLang="ja-JP" sz="700" dirty="0">
                <a:solidFill>
                  <a:srgbClr val="000000"/>
                </a:solidFill>
                <a:latin typeface="Consolas" panose="020B0609020204030204" pitchFamily="49" charset="0"/>
              </a:rPr>
              <a:t> != </a:t>
            </a:r>
            <a:r>
              <a:rPr lang="en-US" altLang="ja-JP" sz="700" dirty="0">
                <a:solidFill>
                  <a:srgbClr val="09885A"/>
                </a:solidFill>
                <a:latin typeface="Consolas" panose="020B0609020204030204" pitchFamily="49" charset="0"/>
              </a:rPr>
              <a:t>0</a:t>
            </a:r>
            <a:r>
              <a:rPr lang="en-US" altLang="ja-JP" sz="700" dirty="0">
                <a:solidFill>
                  <a:srgbClr val="000000"/>
                </a:solidFill>
                <a:latin typeface="Consolas" panose="020B0609020204030204" pitchFamily="49" charset="0"/>
              </a:rPr>
              <a:t>) {</a:t>
            </a:r>
          </a:p>
          <a:p>
            <a:r>
              <a:rPr lang="en-US" altLang="ja-JP" sz="700" dirty="0">
                <a:solidFill>
                  <a:srgbClr val="000000"/>
                </a:solidFill>
                <a:latin typeface="Consolas" panose="020B0609020204030204" pitchFamily="49" charset="0"/>
              </a:rPr>
              <a:t>                    </a:t>
            </a:r>
            <a:r>
              <a:rPr lang="en-US" altLang="ja-JP" sz="700" dirty="0" err="1">
                <a:solidFill>
                  <a:srgbClr val="000000"/>
                </a:solidFill>
                <a:latin typeface="Consolas" panose="020B0609020204030204" pitchFamily="49" charset="0"/>
              </a:rPr>
              <a:t>ip</a:t>
            </a:r>
            <a:r>
              <a:rPr lang="en-US" altLang="ja-JP" sz="700" dirty="0">
                <a:solidFill>
                  <a:srgbClr val="000000"/>
                </a:solidFill>
                <a:latin typeface="Consolas" panose="020B0609020204030204" pitchFamily="49" charset="0"/>
              </a:rPr>
              <a:t>--;</a:t>
            </a:r>
          </a:p>
          <a:p>
            <a:r>
              <a:rPr lang="en-US" altLang="ja-JP" sz="700" dirty="0">
                <a:solidFill>
                  <a:srgbClr val="000000"/>
                </a:solidFill>
                <a:latin typeface="Consolas" panose="020B0609020204030204" pitchFamily="49" charset="0"/>
              </a:rPr>
              <a:t>                    </a:t>
            </a:r>
            <a:r>
              <a:rPr lang="en-US" altLang="ja-JP" sz="700" dirty="0">
                <a:solidFill>
                  <a:srgbClr val="0000FF"/>
                </a:solidFill>
                <a:latin typeface="Consolas" panose="020B0609020204030204" pitchFamily="49" charset="0"/>
              </a:rPr>
              <a:t>if</a:t>
            </a:r>
            <a:r>
              <a:rPr lang="en-US" altLang="ja-JP" sz="700" dirty="0">
                <a:solidFill>
                  <a:srgbClr val="000000"/>
                </a:solidFill>
                <a:latin typeface="Consolas" panose="020B0609020204030204" pitchFamily="49" charset="0"/>
              </a:rPr>
              <a:t>(</a:t>
            </a:r>
            <a:r>
              <a:rPr lang="en-US" altLang="ja-JP" sz="700" dirty="0" err="1">
                <a:solidFill>
                  <a:srgbClr val="000000"/>
                </a:solidFill>
                <a:latin typeface="Consolas" panose="020B0609020204030204" pitchFamily="49" charset="0"/>
              </a:rPr>
              <a:t>ip</a:t>
            </a:r>
            <a:r>
              <a:rPr lang="en-US" altLang="ja-JP" sz="700" dirty="0">
                <a:solidFill>
                  <a:srgbClr val="000000"/>
                </a:solidFill>
                <a:latin typeface="Consolas" panose="020B0609020204030204" pitchFamily="49" charset="0"/>
              </a:rPr>
              <a:t> &lt; </a:t>
            </a:r>
            <a:r>
              <a:rPr lang="en-US" altLang="ja-JP" sz="700" dirty="0">
                <a:solidFill>
                  <a:srgbClr val="09885A"/>
                </a:solidFill>
                <a:latin typeface="Consolas" panose="020B0609020204030204" pitchFamily="49" charset="0"/>
              </a:rPr>
              <a:t>0</a:t>
            </a:r>
            <a:r>
              <a:rPr lang="en-US" altLang="ja-JP" sz="700" dirty="0">
                <a:solidFill>
                  <a:srgbClr val="000000"/>
                </a:solidFill>
                <a:latin typeface="Consolas" panose="020B0609020204030204" pitchFamily="49" charset="0"/>
              </a:rPr>
              <a:t>) {</a:t>
            </a:r>
          </a:p>
          <a:p>
            <a:r>
              <a:rPr lang="en-US" altLang="ja-JP" sz="700" dirty="0">
                <a:solidFill>
                  <a:srgbClr val="000000"/>
                </a:solidFill>
                <a:latin typeface="Consolas" panose="020B0609020204030204" pitchFamily="49" charset="0"/>
              </a:rPr>
              <a:t>                        </a:t>
            </a:r>
            <a:r>
              <a:rPr lang="en-US" altLang="ja-JP" sz="700" dirty="0" err="1">
                <a:solidFill>
                  <a:srgbClr val="000000"/>
                </a:solidFill>
                <a:latin typeface="Consolas" panose="020B0609020204030204" pitchFamily="49" charset="0"/>
              </a:rPr>
              <a:t>printf</a:t>
            </a:r>
            <a:r>
              <a:rPr lang="en-US" altLang="ja-JP" sz="700" dirty="0">
                <a:solidFill>
                  <a:srgbClr val="000000"/>
                </a:solidFill>
                <a:latin typeface="Consolas" panose="020B0609020204030204" pitchFamily="49" charset="0"/>
              </a:rPr>
              <a:t>(</a:t>
            </a:r>
            <a:r>
              <a:rPr lang="en-US" altLang="ja-JP" sz="700" dirty="0">
                <a:solidFill>
                  <a:srgbClr val="A31515"/>
                </a:solidFill>
                <a:latin typeface="Consolas" panose="020B0609020204030204" pitchFamily="49" charset="0"/>
              </a:rPr>
              <a:t>"Error\n"</a:t>
            </a:r>
            <a:r>
              <a:rPr lang="en-US" altLang="ja-JP" sz="700" dirty="0">
                <a:solidFill>
                  <a:srgbClr val="000000"/>
                </a:solidFill>
                <a:latin typeface="Consolas" panose="020B0609020204030204" pitchFamily="49" charset="0"/>
              </a:rPr>
              <a:t>);</a:t>
            </a:r>
          </a:p>
          <a:p>
            <a:r>
              <a:rPr lang="en-US" altLang="ja-JP" sz="700" dirty="0">
                <a:solidFill>
                  <a:srgbClr val="000000"/>
                </a:solidFill>
                <a:latin typeface="Consolas" panose="020B0609020204030204" pitchFamily="49" charset="0"/>
              </a:rPr>
              <a:t>                        </a:t>
            </a:r>
            <a:r>
              <a:rPr lang="en-US" altLang="ja-JP" sz="700" dirty="0">
                <a:solidFill>
                  <a:srgbClr val="0000FF"/>
                </a:solidFill>
                <a:latin typeface="Consolas" panose="020B0609020204030204" pitchFamily="49" charset="0"/>
              </a:rPr>
              <a:t>return</a:t>
            </a:r>
            <a:r>
              <a:rPr lang="en-US" altLang="ja-JP" sz="700" dirty="0">
                <a:solidFill>
                  <a:srgbClr val="000000"/>
                </a:solidFill>
                <a:latin typeface="Consolas" panose="020B0609020204030204" pitchFamily="49" charset="0"/>
              </a:rPr>
              <a:t> </a:t>
            </a:r>
            <a:r>
              <a:rPr lang="en-US" altLang="ja-JP" sz="700" dirty="0">
                <a:solidFill>
                  <a:srgbClr val="09885A"/>
                </a:solidFill>
                <a:latin typeface="Consolas" panose="020B0609020204030204" pitchFamily="49" charset="0"/>
              </a:rPr>
              <a:t>0</a:t>
            </a:r>
            <a:r>
              <a:rPr lang="en-US" altLang="ja-JP" sz="700" dirty="0">
                <a:solidFill>
                  <a:srgbClr val="000000"/>
                </a:solidFill>
                <a:latin typeface="Consolas" panose="020B0609020204030204" pitchFamily="49" charset="0"/>
              </a:rPr>
              <a:t>;</a:t>
            </a:r>
          </a:p>
          <a:p>
            <a:r>
              <a:rPr lang="en-US" altLang="ja-JP" sz="700" dirty="0">
                <a:solidFill>
                  <a:srgbClr val="000000"/>
                </a:solidFill>
                <a:latin typeface="Consolas" panose="020B0609020204030204" pitchFamily="49" charset="0"/>
              </a:rPr>
              <a:t>                    }</a:t>
            </a:r>
          </a:p>
          <a:p>
            <a:br>
              <a:rPr lang="en-US" altLang="ja-JP" sz="700" dirty="0">
                <a:solidFill>
                  <a:srgbClr val="000000"/>
                </a:solidFill>
                <a:latin typeface="Consolas" panose="020B0609020204030204" pitchFamily="49" charset="0"/>
              </a:rPr>
            </a:br>
            <a:r>
              <a:rPr lang="en-US" altLang="ja-JP" sz="700" dirty="0">
                <a:solidFill>
                  <a:srgbClr val="000000"/>
                </a:solidFill>
                <a:latin typeface="Consolas" panose="020B0609020204030204" pitchFamily="49" charset="0"/>
              </a:rPr>
              <a:t>                    </a:t>
            </a:r>
            <a:r>
              <a:rPr lang="en-US" altLang="ja-JP" sz="700" dirty="0">
                <a:solidFill>
                  <a:srgbClr val="0000FF"/>
                </a:solidFill>
                <a:latin typeface="Consolas" panose="020B0609020204030204" pitchFamily="49" charset="0"/>
              </a:rPr>
              <a:t>if</a:t>
            </a:r>
            <a:r>
              <a:rPr lang="en-US" altLang="ja-JP" sz="700" dirty="0">
                <a:solidFill>
                  <a:srgbClr val="000000"/>
                </a:solidFill>
                <a:latin typeface="Consolas" panose="020B0609020204030204" pitchFamily="49" charset="0"/>
              </a:rPr>
              <a:t>(S[</a:t>
            </a:r>
            <a:r>
              <a:rPr lang="en-US" altLang="ja-JP" sz="700" dirty="0" err="1">
                <a:solidFill>
                  <a:srgbClr val="000000"/>
                </a:solidFill>
                <a:latin typeface="Consolas" panose="020B0609020204030204" pitchFamily="49" charset="0"/>
              </a:rPr>
              <a:t>ip</a:t>
            </a:r>
            <a:r>
              <a:rPr lang="en-US" altLang="ja-JP" sz="700" dirty="0">
                <a:solidFill>
                  <a:srgbClr val="000000"/>
                </a:solidFill>
                <a:latin typeface="Consolas" panose="020B0609020204030204" pitchFamily="49" charset="0"/>
              </a:rPr>
              <a:t>] == </a:t>
            </a:r>
            <a:r>
              <a:rPr lang="en-US" altLang="ja-JP" sz="700" dirty="0">
                <a:solidFill>
                  <a:srgbClr val="A31515"/>
                </a:solidFill>
                <a:latin typeface="Consolas" panose="020B0609020204030204" pitchFamily="49" charset="0"/>
              </a:rPr>
              <a:t>'['</a:t>
            </a:r>
            <a:r>
              <a:rPr lang="en-US" altLang="ja-JP" sz="700" dirty="0">
                <a:solidFill>
                  <a:srgbClr val="000000"/>
                </a:solidFill>
                <a:latin typeface="Consolas" panose="020B0609020204030204" pitchFamily="49" charset="0"/>
              </a:rPr>
              <a:t>) </a:t>
            </a:r>
            <a:r>
              <a:rPr lang="en-US" altLang="ja-JP" sz="700" dirty="0" err="1">
                <a:solidFill>
                  <a:srgbClr val="000000"/>
                </a:solidFill>
                <a:latin typeface="Consolas" panose="020B0609020204030204" pitchFamily="49" charset="0"/>
              </a:rPr>
              <a:t>cnt</a:t>
            </a:r>
            <a:r>
              <a:rPr lang="en-US" altLang="ja-JP" sz="700" dirty="0">
                <a:solidFill>
                  <a:srgbClr val="000000"/>
                </a:solidFill>
                <a:latin typeface="Consolas" panose="020B0609020204030204" pitchFamily="49" charset="0"/>
              </a:rPr>
              <a:t>++;</a:t>
            </a:r>
          </a:p>
          <a:p>
            <a:r>
              <a:rPr lang="en-US" altLang="ja-JP" sz="700" dirty="0">
                <a:solidFill>
                  <a:srgbClr val="000000"/>
                </a:solidFill>
                <a:latin typeface="Consolas" panose="020B0609020204030204" pitchFamily="49" charset="0"/>
              </a:rPr>
              <a:t>                    </a:t>
            </a:r>
            <a:r>
              <a:rPr lang="en-US" altLang="ja-JP" sz="700" dirty="0">
                <a:solidFill>
                  <a:srgbClr val="0000FF"/>
                </a:solidFill>
                <a:latin typeface="Consolas" panose="020B0609020204030204" pitchFamily="49" charset="0"/>
              </a:rPr>
              <a:t>else</a:t>
            </a:r>
            <a:r>
              <a:rPr lang="en-US" altLang="ja-JP" sz="700" dirty="0">
                <a:solidFill>
                  <a:srgbClr val="000000"/>
                </a:solidFill>
                <a:latin typeface="Consolas" panose="020B0609020204030204" pitchFamily="49" charset="0"/>
              </a:rPr>
              <a:t> </a:t>
            </a:r>
            <a:r>
              <a:rPr lang="en-US" altLang="ja-JP" sz="700" dirty="0">
                <a:solidFill>
                  <a:srgbClr val="0000FF"/>
                </a:solidFill>
                <a:latin typeface="Consolas" panose="020B0609020204030204" pitchFamily="49" charset="0"/>
              </a:rPr>
              <a:t>if</a:t>
            </a:r>
            <a:r>
              <a:rPr lang="en-US" altLang="ja-JP" sz="700" dirty="0">
                <a:solidFill>
                  <a:srgbClr val="000000"/>
                </a:solidFill>
                <a:latin typeface="Consolas" panose="020B0609020204030204" pitchFamily="49" charset="0"/>
              </a:rPr>
              <a:t>(S[</a:t>
            </a:r>
            <a:r>
              <a:rPr lang="en-US" altLang="ja-JP" sz="700" dirty="0" err="1">
                <a:solidFill>
                  <a:srgbClr val="000000"/>
                </a:solidFill>
                <a:latin typeface="Consolas" panose="020B0609020204030204" pitchFamily="49" charset="0"/>
              </a:rPr>
              <a:t>ip</a:t>
            </a:r>
            <a:r>
              <a:rPr lang="en-US" altLang="ja-JP" sz="700" dirty="0">
                <a:solidFill>
                  <a:srgbClr val="000000"/>
                </a:solidFill>
                <a:latin typeface="Consolas" panose="020B0609020204030204" pitchFamily="49" charset="0"/>
              </a:rPr>
              <a:t>] == </a:t>
            </a:r>
            <a:r>
              <a:rPr lang="en-US" altLang="ja-JP" sz="700" dirty="0">
                <a:solidFill>
                  <a:srgbClr val="A31515"/>
                </a:solidFill>
                <a:latin typeface="Consolas" panose="020B0609020204030204" pitchFamily="49" charset="0"/>
              </a:rPr>
              <a:t>']'</a:t>
            </a:r>
            <a:r>
              <a:rPr lang="en-US" altLang="ja-JP" sz="700" dirty="0">
                <a:solidFill>
                  <a:srgbClr val="000000"/>
                </a:solidFill>
                <a:latin typeface="Consolas" panose="020B0609020204030204" pitchFamily="49" charset="0"/>
              </a:rPr>
              <a:t>) </a:t>
            </a:r>
            <a:r>
              <a:rPr lang="en-US" altLang="ja-JP" sz="700" dirty="0" err="1">
                <a:solidFill>
                  <a:srgbClr val="000000"/>
                </a:solidFill>
                <a:latin typeface="Consolas" panose="020B0609020204030204" pitchFamily="49" charset="0"/>
              </a:rPr>
              <a:t>cnt</a:t>
            </a:r>
            <a:r>
              <a:rPr lang="en-US" altLang="ja-JP" sz="700" dirty="0">
                <a:solidFill>
                  <a:srgbClr val="000000"/>
                </a:solidFill>
                <a:latin typeface="Consolas" panose="020B0609020204030204" pitchFamily="49" charset="0"/>
              </a:rPr>
              <a:t>--;</a:t>
            </a:r>
          </a:p>
          <a:p>
            <a:r>
              <a:rPr lang="en-US" altLang="ja-JP" sz="700" dirty="0">
                <a:solidFill>
                  <a:srgbClr val="000000"/>
                </a:solidFill>
                <a:latin typeface="Consolas" panose="020B0609020204030204" pitchFamily="49" charset="0"/>
              </a:rPr>
              <a:t>                }</a:t>
            </a:r>
          </a:p>
          <a:p>
            <a:r>
              <a:rPr lang="en-US" altLang="ja-JP" sz="700" dirty="0">
                <a:solidFill>
                  <a:srgbClr val="000000"/>
                </a:solidFill>
                <a:latin typeface="Consolas" panose="020B0609020204030204" pitchFamily="49" charset="0"/>
              </a:rPr>
              <a:t>            }</a:t>
            </a:r>
          </a:p>
          <a:p>
            <a:r>
              <a:rPr lang="en-US" altLang="ja-JP" sz="700" dirty="0">
                <a:solidFill>
                  <a:srgbClr val="000000"/>
                </a:solidFill>
                <a:latin typeface="Consolas" panose="020B0609020204030204" pitchFamily="49" charset="0"/>
              </a:rPr>
              <a:t>        }</a:t>
            </a:r>
          </a:p>
          <a:p>
            <a:r>
              <a:rPr lang="en-US" altLang="ja-JP" sz="700" dirty="0">
                <a:solidFill>
                  <a:srgbClr val="000000"/>
                </a:solidFill>
                <a:latin typeface="Consolas" panose="020B0609020204030204" pitchFamily="49" charset="0"/>
              </a:rPr>
              <a:t>        </a:t>
            </a:r>
            <a:r>
              <a:rPr lang="en-US" altLang="ja-JP" sz="700" dirty="0" err="1">
                <a:solidFill>
                  <a:srgbClr val="000000"/>
                </a:solidFill>
                <a:latin typeface="Consolas" panose="020B0609020204030204" pitchFamily="49" charset="0"/>
              </a:rPr>
              <a:t>printf</a:t>
            </a:r>
            <a:r>
              <a:rPr lang="en-US" altLang="ja-JP" sz="700" dirty="0">
                <a:solidFill>
                  <a:srgbClr val="000000"/>
                </a:solidFill>
                <a:latin typeface="Consolas" panose="020B0609020204030204" pitchFamily="49" charset="0"/>
              </a:rPr>
              <a:t>(</a:t>
            </a:r>
            <a:r>
              <a:rPr lang="en-US" altLang="ja-JP" sz="700" dirty="0">
                <a:solidFill>
                  <a:srgbClr val="A31515"/>
                </a:solidFill>
                <a:latin typeface="Consolas" panose="020B0609020204030204" pitchFamily="49" charset="0"/>
              </a:rPr>
              <a:t>"\n"</a:t>
            </a:r>
            <a:r>
              <a:rPr lang="en-US" altLang="ja-JP" sz="700" dirty="0">
                <a:solidFill>
                  <a:srgbClr val="000000"/>
                </a:solidFill>
                <a:latin typeface="Consolas" panose="020B0609020204030204" pitchFamily="49" charset="0"/>
              </a:rPr>
              <a:t>);</a:t>
            </a:r>
          </a:p>
          <a:p>
            <a:r>
              <a:rPr lang="en-US" altLang="ja-JP" sz="700" dirty="0">
                <a:solidFill>
                  <a:srgbClr val="000000"/>
                </a:solidFill>
                <a:latin typeface="Consolas" panose="020B0609020204030204" pitchFamily="49" charset="0"/>
              </a:rPr>
              <a:t>    }</a:t>
            </a:r>
          </a:p>
          <a:p>
            <a:r>
              <a:rPr lang="en-US" altLang="ja-JP" sz="700" dirty="0">
                <a:solidFill>
                  <a:srgbClr val="000000"/>
                </a:solidFill>
                <a:latin typeface="Consolas" panose="020B0609020204030204" pitchFamily="49" charset="0"/>
              </a:rPr>
              <a:t>    </a:t>
            </a:r>
            <a:r>
              <a:rPr lang="en-US" altLang="ja-JP" sz="700" dirty="0">
                <a:solidFill>
                  <a:srgbClr val="0000FF"/>
                </a:solidFill>
                <a:latin typeface="Consolas" panose="020B0609020204030204" pitchFamily="49" charset="0"/>
              </a:rPr>
              <a:t>return</a:t>
            </a:r>
            <a:r>
              <a:rPr lang="en-US" altLang="ja-JP" sz="700" dirty="0">
                <a:solidFill>
                  <a:srgbClr val="000000"/>
                </a:solidFill>
                <a:latin typeface="Consolas" panose="020B0609020204030204" pitchFamily="49" charset="0"/>
              </a:rPr>
              <a:t> </a:t>
            </a:r>
            <a:r>
              <a:rPr lang="en-US" altLang="ja-JP" sz="700" dirty="0">
                <a:solidFill>
                  <a:srgbClr val="09885A"/>
                </a:solidFill>
                <a:latin typeface="Consolas" panose="020B0609020204030204" pitchFamily="49" charset="0"/>
              </a:rPr>
              <a:t>0</a:t>
            </a:r>
            <a:r>
              <a:rPr lang="en-US" altLang="ja-JP" sz="700" dirty="0">
                <a:solidFill>
                  <a:srgbClr val="000000"/>
                </a:solidFill>
                <a:latin typeface="Consolas" panose="020B0609020204030204" pitchFamily="49" charset="0"/>
              </a:rPr>
              <a:t>;</a:t>
            </a:r>
          </a:p>
          <a:p>
            <a:r>
              <a:rPr lang="en-US" altLang="ja-JP" sz="7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120322458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A42551CD-ECA5-4FB6-B89A-FC71DD8C2872}"/>
              </a:ext>
            </a:extLst>
          </p:cNvPr>
          <p:cNvSpPr/>
          <p:nvPr/>
        </p:nvSpPr>
        <p:spPr>
          <a:xfrm>
            <a:off x="5761703" y="2714418"/>
            <a:ext cx="5941142" cy="3693319"/>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lvl="0"/>
            <a:r>
              <a:rPr lang="en-US" altLang="ja-JP" dirty="0">
                <a:solidFill>
                  <a:srgbClr val="0000FF"/>
                </a:solidFill>
                <a:latin typeface="Consolas" panose="020B0609020204030204" pitchFamily="49" charset="0"/>
              </a:rPr>
              <a:t>for</a:t>
            </a:r>
            <a:r>
              <a:rPr lang="en-US" altLang="ja-JP" dirty="0">
                <a:solidFill>
                  <a:srgbClr val="000000"/>
                </a:solidFill>
                <a:latin typeface="Consolas" panose="020B0609020204030204" pitchFamily="49" charset="0"/>
              </a:rPr>
              <a:t>(</a:t>
            </a:r>
            <a:r>
              <a:rPr lang="en-US" altLang="ja-JP" dirty="0" err="1">
                <a:solidFill>
                  <a:srgbClr val="000000"/>
                </a:solidFill>
                <a:latin typeface="Consolas" panose="020B0609020204030204" pitchFamily="49" charset="0"/>
              </a:rPr>
              <a:t>ip</a:t>
            </a:r>
            <a:r>
              <a:rPr lang="en-US" altLang="ja-JP" dirty="0">
                <a:solidFill>
                  <a:srgbClr val="000000"/>
                </a:solidFill>
                <a:latin typeface="Consolas" panose="020B0609020204030204" pitchFamily="49" charset="0"/>
              </a:rPr>
              <a:t> = </a:t>
            </a:r>
            <a:r>
              <a:rPr lang="en-US" altLang="ja-JP" dirty="0">
                <a:solidFill>
                  <a:srgbClr val="09885A"/>
                </a:solidFill>
                <a:latin typeface="Consolas" panose="020B0609020204030204" pitchFamily="49" charset="0"/>
              </a:rPr>
              <a:t>0</a:t>
            </a:r>
            <a:r>
              <a:rPr lang="en-US" altLang="ja-JP" dirty="0">
                <a:solidFill>
                  <a:srgbClr val="000000"/>
                </a:solidFill>
                <a:latin typeface="Consolas" panose="020B0609020204030204" pitchFamily="49" charset="0"/>
              </a:rPr>
              <a:t>; S[</a:t>
            </a:r>
            <a:r>
              <a:rPr lang="en-US" altLang="ja-JP" dirty="0" err="1">
                <a:solidFill>
                  <a:srgbClr val="000000"/>
                </a:solidFill>
                <a:latin typeface="Consolas" panose="020B0609020204030204" pitchFamily="49" charset="0"/>
              </a:rPr>
              <a:t>ip</a:t>
            </a:r>
            <a:r>
              <a:rPr lang="en-US" altLang="ja-JP" dirty="0">
                <a:solidFill>
                  <a:srgbClr val="000000"/>
                </a:solidFill>
                <a:latin typeface="Consolas" panose="020B0609020204030204" pitchFamily="49" charset="0"/>
              </a:rPr>
              <a:t>] != </a:t>
            </a:r>
            <a:r>
              <a:rPr lang="en-US" altLang="ja-JP" dirty="0">
                <a:solidFill>
                  <a:srgbClr val="09885A"/>
                </a:solidFill>
                <a:latin typeface="Consolas" panose="020B0609020204030204" pitchFamily="49" charset="0"/>
              </a:rPr>
              <a:t>0</a:t>
            </a:r>
            <a:r>
              <a:rPr lang="en-US" altLang="ja-JP" dirty="0">
                <a:solidFill>
                  <a:srgbClr val="000000"/>
                </a:solidFill>
                <a:latin typeface="Consolas" panose="020B0609020204030204" pitchFamily="49" charset="0"/>
              </a:rPr>
              <a:t>; </a:t>
            </a:r>
            <a:r>
              <a:rPr lang="en-US" altLang="ja-JP" dirty="0" err="1">
                <a:solidFill>
                  <a:srgbClr val="000000"/>
                </a:solidFill>
                <a:latin typeface="Consolas" panose="020B0609020204030204" pitchFamily="49" charset="0"/>
              </a:rPr>
              <a:t>ip</a:t>
            </a:r>
            <a:r>
              <a:rPr lang="en-US" altLang="ja-JP" dirty="0">
                <a:solidFill>
                  <a:srgbClr val="000000"/>
                </a:solidFill>
                <a:latin typeface="Consolas" panose="020B0609020204030204" pitchFamily="49" charset="0"/>
              </a:rPr>
              <a:t>++) {</a:t>
            </a:r>
          </a:p>
          <a:p>
            <a:pPr lvl="1"/>
            <a:r>
              <a:rPr lang="en-US" altLang="ja-JP" dirty="0">
                <a:solidFill>
                  <a:srgbClr val="0000FF"/>
                </a:solidFill>
                <a:latin typeface="Consolas" panose="020B0609020204030204" pitchFamily="49" charset="0"/>
              </a:rPr>
              <a:t>if</a:t>
            </a:r>
            <a:r>
              <a:rPr lang="en-US" altLang="ja-JP" dirty="0">
                <a:solidFill>
                  <a:srgbClr val="000000"/>
                </a:solidFill>
                <a:latin typeface="Consolas" panose="020B0609020204030204" pitchFamily="49" charset="0"/>
              </a:rPr>
              <a:t>(S[</a:t>
            </a:r>
            <a:r>
              <a:rPr lang="en-US" altLang="ja-JP" dirty="0" err="1">
                <a:solidFill>
                  <a:srgbClr val="000000"/>
                </a:solidFill>
                <a:latin typeface="Consolas" panose="020B0609020204030204" pitchFamily="49" charset="0"/>
              </a:rPr>
              <a:t>ip</a:t>
            </a:r>
            <a:r>
              <a:rPr lang="en-US" altLang="ja-JP" dirty="0">
                <a:solidFill>
                  <a:srgbClr val="000000"/>
                </a:solidFill>
                <a:latin typeface="Consolas" panose="020B0609020204030204" pitchFamily="49" charset="0"/>
              </a:rPr>
              <a:t>] == </a:t>
            </a:r>
            <a:r>
              <a:rPr lang="en-US" altLang="ja-JP" dirty="0">
                <a:solidFill>
                  <a:srgbClr val="A31515"/>
                </a:solidFill>
                <a:latin typeface="Consolas" panose="020B0609020204030204" pitchFamily="49" charset="0"/>
              </a:rPr>
              <a:t>'&gt;'</a:t>
            </a:r>
            <a:r>
              <a:rPr lang="en-US" altLang="ja-JP" dirty="0">
                <a:solidFill>
                  <a:srgbClr val="000000"/>
                </a:solidFill>
                <a:latin typeface="Consolas" panose="020B0609020204030204" pitchFamily="49" charset="0"/>
              </a:rPr>
              <a:t> &amp;&amp; </a:t>
            </a:r>
            <a:r>
              <a:rPr lang="en-US" altLang="ja-JP" dirty="0" err="1">
                <a:solidFill>
                  <a:srgbClr val="000000"/>
                </a:solidFill>
                <a:latin typeface="Consolas" panose="020B0609020204030204" pitchFamily="49" charset="0"/>
              </a:rPr>
              <a:t>dp</a:t>
            </a:r>
            <a:r>
              <a:rPr lang="en-US" altLang="ja-JP" dirty="0">
                <a:solidFill>
                  <a:srgbClr val="000000"/>
                </a:solidFill>
                <a:latin typeface="Consolas" panose="020B0609020204030204" pitchFamily="49" charset="0"/>
              </a:rPr>
              <a:t> &lt; D_SIZE) {</a:t>
            </a:r>
          </a:p>
          <a:p>
            <a:pPr lvl="2"/>
            <a:r>
              <a:rPr lang="en-US" altLang="ja-JP" dirty="0" err="1">
                <a:solidFill>
                  <a:srgbClr val="000000"/>
                </a:solidFill>
                <a:latin typeface="Consolas" panose="020B0609020204030204" pitchFamily="49" charset="0"/>
              </a:rPr>
              <a:t>dp</a:t>
            </a:r>
            <a:r>
              <a:rPr lang="en-US" altLang="ja-JP" dirty="0">
                <a:solidFill>
                  <a:srgbClr val="000000"/>
                </a:solidFill>
                <a:latin typeface="Consolas" panose="020B0609020204030204" pitchFamily="49" charset="0"/>
              </a:rPr>
              <a:t>++;</a:t>
            </a:r>
          </a:p>
          <a:p>
            <a:pPr lvl="1"/>
            <a:r>
              <a:rPr lang="en-US" altLang="ja-JP" dirty="0">
                <a:solidFill>
                  <a:srgbClr val="000000"/>
                </a:solidFill>
                <a:latin typeface="Consolas" panose="020B0609020204030204" pitchFamily="49" charset="0"/>
              </a:rPr>
              <a:t>} </a:t>
            </a:r>
            <a:r>
              <a:rPr lang="en-US" altLang="ja-JP" dirty="0">
                <a:solidFill>
                  <a:srgbClr val="0000FF"/>
                </a:solidFill>
                <a:latin typeface="Consolas" panose="020B0609020204030204" pitchFamily="49" charset="0"/>
              </a:rPr>
              <a:t>else</a:t>
            </a:r>
            <a:r>
              <a:rPr lang="en-US" altLang="ja-JP" dirty="0">
                <a:solidFill>
                  <a:srgbClr val="000000"/>
                </a:solidFill>
                <a:latin typeface="Consolas" panose="020B0609020204030204" pitchFamily="49" charset="0"/>
              </a:rPr>
              <a:t> </a:t>
            </a:r>
            <a:r>
              <a:rPr lang="en-US" altLang="ja-JP" dirty="0">
                <a:solidFill>
                  <a:srgbClr val="0000FF"/>
                </a:solidFill>
                <a:latin typeface="Consolas" panose="020B0609020204030204" pitchFamily="49" charset="0"/>
              </a:rPr>
              <a:t>if</a:t>
            </a:r>
            <a:r>
              <a:rPr lang="en-US" altLang="ja-JP" dirty="0">
                <a:solidFill>
                  <a:srgbClr val="000000"/>
                </a:solidFill>
                <a:latin typeface="Consolas" panose="020B0609020204030204" pitchFamily="49" charset="0"/>
              </a:rPr>
              <a:t>(S[</a:t>
            </a:r>
            <a:r>
              <a:rPr lang="en-US" altLang="ja-JP" dirty="0" err="1">
                <a:solidFill>
                  <a:srgbClr val="000000"/>
                </a:solidFill>
                <a:latin typeface="Consolas" panose="020B0609020204030204" pitchFamily="49" charset="0"/>
              </a:rPr>
              <a:t>ip</a:t>
            </a:r>
            <a:r>
              <a:rPr lang="en-US" altLang="ja-JP" dirty="0">
                <a:solidFill>
                  <a:srgbClr val="000000"/>
                </a:solidFill>
                <a:latin typeface="Consolas" panose="020B0609020204030204" pitchFamily="49" charset="0"/>
              </a:rPr>
              <a:t>] == </a:t>
            </a:r>
            <a:r>
              <a:rPr lang="en-US" altLang="ja-JP" dirty="0">
                <a:solidFill>
                  <a:srgbClr val="A31515"/>
                </a:solidFill>
                <a:latin typeface="Consolas" panose="020B0609020204030204" pitchFamily="49" charset="0"/>
              </a:rPr>
              <a:t>'&lt;'</a:t>
            </a:r>
            <a:r>
              <a:rPr lang="en-US" altLang="ja-JP" dirty="0">
                <a:solidFill>
                  <a:srgbClr val="000000"/>
                </a:solidFill>
                <a:latin typeface="Consolas" panose="020B0609020204030204" pitchFamily="49" charset="0"/>
              </a:rPr>
              <a:t> &amp;&amp; </a:t>
            </a:r>
            <a:r>
              <a:rPr lang="en-US" altLang="ja-JP" dirty="0" err="1">
                <a:solidFill>
                  <a:srgbClr val="000000"/>
                </a:solidFill>
                <a:latin typeface="Consolas" panose="020B0609020204030204" pitchFamily="49" charset="0"/>
              </a:rPr>
              <a:t>dp</a:t>
            </a:r>
            <a:r>
              <a:rPr lang="en-US" altLang="ja-JP" dirty="0">
                <a:solidFill>
                  <a:srgbClr val="000000"/>
                </a:solidFill>
                <a:latin typeface="Consolas" panose="020B0609020204030204" pitchFamily="49" charset="0"/>
              </a:rPr>
              <a:t> &gt; </a:t>
            </a:r>
            <a:r>
              <a:rPr lang="en-US" altLang="ja-JP" dirty="0">
                <a:solidFill>
                  <a:srgbClr val="09885A"/>
                </a:solidFill>
                <a:latin typeface="Consolas" panose="020B0609020204030204" pitchFamily="49" charset="0"/>
              </a:rPr>
              <a:t>0</a:t>
            </a:r>
            <a:r>
              <a:rPr lang="en-US" altLang="ja-JP" dirty="0">
                <a:solidFill>
                  <a:srgbClr val="000000"/>
                </a:solidFill>
                <a:latin typeface="Consolas" panose="020B0609020204030204" pitchFamily="49" charset="0"/>
              </a:rPr>
              <a:t>) {</a:t>
            </a:r>
          </a:p>
          <a:p>
            <a:pPr lvl="2"/>
            <a:r>
              <a:rPr lang="en-US" altLang="ja-JP" dirty="0" err="1">
                <a:solidFill>
                  <a:srgbClr val="000000"/>
                </a:solidFill>
                <a:latin typeface="Consolas" panose="020B0609020204030204" pitchFamily="49" charset="0"/>
              </a:rPr>
              <a:t>dp</a:t>
            </a:r>
            <a:r>
              <a:rPr lang="en-US" altLang="ja-JP" dirty="0">
                <a:solidFill>
                  <a:srgbClr val="000000"/>
                </a:solidFill>
                <a:latin typeface="Consolas" panose="020B0609020204030204" pitchFamily="49" charset="0"/>
              </a:rPr>
              <a:t>--;</a:t>
            </a:r>
          </a:p>
          <a:p>
            <a:pPr lvl="1"/>
            <a:r>
              <a:rPr lang="en-US" altLang="ja-JP" dirty="0">
                <a:solidFill>
                  <a:srgbClr val="000000"/>
                </a:solidFill>
                <a:latin typeface="Consolas" panose="020B0609020204030204" pitchFamily="49" charset="0"/>
              </a:rPr>
              <a:t>} </a:t>
            </a:r>
            <a:r>
              <a:rPr lang="en-US" altLang="ja-JP" dirty="0">
                <a:solidFill>
                  <a:srgbClr val="0000FF"/>
                </a:solidFill>
                <a:latin typeface="Consolas" panose="020B0609020204030204" pitchFamily="49" charset="0"/>
              </a:rPr>
              <a:t>else</a:t>
            </a:r>
            <a:r>
              <a:rPr lang="en-US" altLang="ja-JP" dirty="0">
                <a:solidFill>
                  <a:srgbClr val="000000"/>
                </a:solidFill>
                <a:latin typeface="Consolas" panose="020B0609020204030204" pitchFamily="49" charset="0"/>
              </a:rPr>
              <a:t> </a:t>
            </a:r>
            <a:r>
              <a:rPr lang="en-US" altLang="ja-JP" dirty="0">
                <a:solidFill>
                  <a:srgbClr val="0000FF"/>
                </a:solidFill>
                <a:latin typeface="Consolas" panose="020B0609020204030204" pitchFamily="49" charset="0"/>
              </a:rPr>
              <a:t>if</a:t>
            </a:r>
            <a:r>
              <a:rPr lang="en-US" altLang="ja-JP" dirty="0">
                <a:solidFill>
                  <a:srgbClr val="000000"/>
                </a:solidFill>
                <a:latin typeface="Consolas" panose="020B0609020204030204" pitchFamily="49" charset="0"/>
              </a:rPr>
              <a:t>(S[</a:t>
            </a:r>
            <a:r>
              <a:rPr lang="en-US" altLang="ja-JP" dirty="0" err="1">
                <a:solidFill>
                  <a:srgbClr val="000000"/>
                </a:solidFill>
                <a:latin typeface="Consolas" panose="020B0609020204030204" pitchFamily="49" charset="0"/>
              </a:rPr>
              <a:t>ip</a:t>
            </a:r>
            <a:r>
              <a:rPr lang="en-US" altLang="ja-JP" dirty="0">
                <a:solidFill>
                  <a:srgbClr val="000000"/>
                </a:solidFill>
                <a:latin typeface="Consolas" panose="020B0609020204030204" pitchFamily="49" charset="0"/>
              </a:rPr>
              <a:t>] == </a:t>
            </a:r>
            <a:r>
              <a:rPr lang="en-US" altLang="ja-JP" dirty="0">
                <a:solidFill>
                  <a:srgbClr val="A31515"/>
                </a:solidFill>
                <a:latin typeface="Consolas" panose="020B0609020204030204" pitchFamily="49" charset="0"/>
              </a:rPr>
              <a:t>'+'</a:t>
            </a:r>
            <a:r>
              <a:rPr lang="en-US" altLang="ja-JP" dirty="0">
                <a:solidFill>
                  <a:srgbClr val="000000"/>
                </a:solidFill>
                <a:latin typeface="Consolas" panose="020B0609020204030204" pitchFamily="49" charset="0"/>
              </a:rPr>
              <a:t>) {</a:t>
            </a:r>
          </a:p>
          <a:p>
            <a:pPr lvl="2"/>
            <a:r>
              <a:rPr lang="en-US" altLang="ja-JP" dirty="0">
                <a:solidFill>
                  <a:srgbClr val="000000"/>
                </a:solidFill>
                <a:latin typeface="Consolas" panose="020B0609020204030204" pitchFamily="49" charset="0"/>
              </a:rPr>
              <a:t>data[</a:t>
            </a:r>
            <a:r>
              <a:rPr lang="en-US" altLang="ja-JP" dirty="0" err="1">
                <a:solidFill>
                  <a:srgbClr val="000000"/>
                </a:solidFill>
                <a:latin typeface="Consolas" panose="020B0609020204030204" pitchFamily="49" charset="0"/>
              </a:rPr>
              <a:t>dp</a:t>
            </a:r>
            <a:r>
              <a:rPr lang="en-US" altLang="ja-JP" dirty="0">
                <a:solidFill>
                  <a:srgbClr val="000000"/>
                </a:solidFill>
                <a:latin typeface="Consolas" panose="020B0609020204030204" pitchFamily="49" charset="0"/>
              </a:rPr>
              <a:t>]++;</a:t>
            </a:r>
          </a:p>
          <a:p>
            <a:pPr lvl="1"/>
            <a:r>
              <a:rPr lang="en-US" altLang="ja-JP" dirty="0">
                <a:solidFill>
                  <a:srgbClr val="000000"/>
                </a:solidFill>
                <a:latin typeface="Consolas" panose="020B0609020204030204" pitchFamily="49" charset="0"/>
              </a:rPr>
              <a:t>} </a:t>
            </a:r>
            <a:r>
              <a:rPr lang="en-US" altLang="ja-JP" dirty="0">
                <a:solidFill>
                  <a:srgbClr val="0000FF"/>
                </a:solidFill>
                <a:latin typeface="Consolas" panose="020B0609020204030204" pitchFamily="49" charset="0"/>
              </a:rPr>
              <a:t>else</a:t>
            </a:r>
            <a:r>
              <a:rPr lang="en-US" altLang="ja-JP" dirty="0">
                <a:solidFill>
                  <a:srgbClr val="000000"/>
                </a:solidFill>
                <a:latin typeface="Consolas" panose="020B0609020204030204" pitchFamily="49" charset="0"/>
              </a:rPr>
              <a:t> </a:t>
            </a:r>
            <a:r>
              <a:rPr lang="en-US" altLang="ja-JP" dirty="0">
                <a:solidFill>
                  <a:srgbClr val="0000FF"/>
                </a:solidFill>
                <a:latin typeface="Consolas" panose="020B0609020204030204" pitchFamily="49" charset="0"/>
              </a:rPr>
              <a:t>if</a:t>
            </a:r>
            <a:r>
              <a:rPr lang="en-US" altLang="ja-JP" dirty="0">
                <a:solidFill>
                  <a:srgbClr val="000000"/>
                </a:solidFill>
                <a:latin typeface="Consolas" panose="020B0609020204030204" pitchFamily="49" charset="0"/>
              </a:rPr>
              <a:t>(S[</a:t>
            </a:r>
            <a:r>
              <a:rPr lang="en-US" altLang="ja-JP" dirty="0" err="1">
                <a:solidFill>
                  <a:srgbClr val="000000"/>
                </a:solidFill>
                <a:latin typeface="Consolas" panose="020B0609020204030204" pitchFamily="49" charset="0"/>
              </a:rPr>
              <a:t>ip</a:t>
            </a:r>
            <a:r>
              <a:rPr lang="en-US" altLang="ja-JP" dirty="0">
                <a:solidFill>
                  <a:srgbClr val="000000"/>
                </a:solidFill>
                <a:latin typeface="Consolas" panose="020B0609020204030204" pitchFamily="49" charset="0"/>
              </a:rPr>
              <a:t>] == </a:t>
            </a:r>
            <a:r>
              <a:rPr lang="en-US" altLang="ja-JP" dirty="0">
                <a:solidFill>
                  <a:srgbClr val="A31515"/>
                </a:solidFill>
                <a:latin typeface="Consolas" panose="020B0609020204030204" pitchFamily="49" charset="0"/>
              </a:rPr>
              <a:t>'-'</a:t>
            </a:r>
            <a:r>
              <a:rPr lang="en-US" altLang="ja-JP" dirty="0">
                <a:solidFill>
                  <a:srgbClr val="000000"/>
                </a:solidFill>
                <a:latin typeface="Consolas" panose="020B0609020204030204" pitchFamily="49" charset="0"/>
              </a:rPr>
              <a:t>) {</a:t>
            </a:r>
          </a:p>
          <a:p>
            <a:pPr lvl="2"/>
            <a:r>
              <a:rPr lang="en-US" altLang="ja-JP" dirty="0">
                <a:solidFill>
                  <a:srgbClr val="000000"/>
                </a:solidFill>
                <a:latin typeface="Consolas" panose="020B0609020204030204" pitchFamily="49" charset="0"/>
              </a:rPr>
              <a:t>data[</a:t>
            </a:r>
            <a:r>
              <a:rPr lang="en-US" altLang="ja-JP" dirty="0" err="1">
                <a:solidFill>
                  <a:srgbClr val="000000"/>
                </a:solidFill>
                <a:latin typeface="Consolas" panose="020B0609020204030204" pitchFamily="49" charset="0"/>
              </a:rPr>
              <a:t>dp</a:t>
            </a:r>
            <a:r>
              <a:rPr lang="en-US" altLang="ja-JP" dirty="0">
                <a:solidFill>
                  <a:srgbClr val="000000"/>
                </a:solidFill>
                <a:latin typeface="Consolas" panose="020B0609020204030204" pitchFamily="49" charset="0"/>
              </a:rPr>
              <a:t>]--;</a:t>
            </a:r>
          </a:p>
          <a:p>
            <a:pPr lvl="1"/>
            <a:r>
              <a:rPr lang="en-US" altLang="ja-JP" dirty="0">
                <a:solidFill>
                  <a:srgbClr val="000000"/>
                </a:solidFill>
                <a:latin typeface="Consolas" panose="020B0609020204030204" pitchFamily="49" charset="0"/>
              </a:rPr>
              <a:t>} </a:t>
            </a:r>
            <a:r>
              <a:rPr lang="en-US" altLang="ja-JP" dirty="0">
                <a:solidFill>
                  <a:srgbClr val="0000FF"/>
                </a:solidFill>
                <a:latin typeface="Consolas" panose="020B0609020204030204" pitchFamily="49" charset="0"/>
              </a:rPr>
              <a:t>else</a:t>
            </a:r>
            <a:r>
              <a:rPr lang="en-US" altLang="ja-JP" dirty="0">
                <a:solidFill>
                  <a:srgbClr val="000000"/>
                </a:solidFill>
                <a:latin typeface="Consolas" panose="020B0609020204030204" pitchFamily="49" charset="0"/>
              </a:rPr>
              <a:t> </a:t>
            </a:r>
            <a:r>
              <a:rPr lang="en-US" altLang="ja-JP" dirty="0">
                <a:solidFill>
                  <a:srgbClr val="0000FF"/>
                </a:solidFill>
                <a:latin typeface="Consolas" panose="020B0609020204030204" pitchFamily="49" charset="0"/>
              </a:rPr>
              <a:t>if</a:t>
            </a:r>
            <a:r>
              <a:rPr lang="en-US" altLang="ja-JP" dirty="0">
                <a:solidFill>
                  <a:srgbClr val="000000"/>
                </a:solidFill>
                <a:latin typeface="Consolas" panose="020B0609020204030204" pitchFamily="49" charset="0"/>
              </a:rPr>
              <a:t>(S[</a:t>
            </a:r>
            <a:r>
              <a:rPr lang="en-US" altLang="ja-JP" dirty="0" err="1">
                <a:solidFill>
                  <a:srgbClr val="000000"/>
                </a:solidFill>
                <a:latin typeface="Consolas" panose="020B0609020204030204" pitchFamily="49" charset="0"/>
              </a:rPr>
              <a:t>ip</a:t>
            </a:r>
            <a:r>
              <a:rPr lang="en-US" altLang="ja-JP" dirty="0">
                <a:solidFill>
                  <a:srgbClr val="000000"/>
                </a:solidFill>
                <a:latin typeface="Consolas" panose="020B0609020204030204" pitchFamily="49" charset="0"/>
              </a:rPr>
              <a:t>] == </a:t>
            </a:r>
            <a:r>
              <a:rPr lang="en-US" altLang="ja-JP" dirty="0">
                <a:solidFill>
                  <a:srgbClr val="A31515"/>
                </a:solidFill>
                <a:latin typeface="Consolas" panose="020B0609020204030204" pitchFamily="49" charset="0"/>
              </a:rPr>
              <a:t>'.'</a:t>
            </a:r>
            <a:r>
              <a:rPr lang="en-US" altLang="ja-JP" dirty="0">
                <a:solidFill>
                  <a:srgbClr val="000000"/>
                </a:solidFill>
                <a:latin typeface="Consolas" panose="020B0609020204030204" pitchFamily="49" charset="0"/>
              </a:rPr>
              <a:t>) {</a:t>
            </a:r>
          </a:p>
          <a:p>
            <a:pPr lvl="2"/>
            <a:r>
              <a:rPr lang="en-US" altLang="ja-JP" dirty="0" err="1">
                <a:solidFill>
                  <a:srgbClr val="000000"/>
                </a:solidFill>
                <a:latin typeface="Consolas" panose="020B0609020204030204" pitchFamily="49" charset="0"/>
              </a:rPr>
              <a:t>printf</a:t>
            </a:r>
            <a:r>
              <a:rPr lang="en-US" altLang="ja-JP" dirty="0">
                <a:solidFill>
                  <a:srgbClr val="000000"/>
                </a:solidFill>
                <a:latin typeface="Consolas" panose="020B0609020204030204" pitchFamily="49" charset="0"/>
              </a:rPr>
              <a:t>(</a:t>
            </a:r>
            <a:r>
              <a:rPr lang="en-US" altLang="ja-JP" dirty="0">
                <a:solidFill>
                  <a:srgbClr val="A31515"/>
                </a:solidFill>
                <a:latin typeface="Consolas" panose="020B0609020204030204" pitchFamily="49" charset="0"/>
              </a:rPr>
              <a:t>"%c"</a:t>
            </a:r>
            <a:r>
              <a:rPr lang="en-US" altLang="ja-JP" dirty="0">
                <a:solidFill>
                  <a:srgbClr val="000000"/>
                </a:solidFill>
                <a:latin typeface="Consolas" panose="020B0609020204030204" pitchFamily="49" charset="0"/>
              </a:rPr>
              <a:t>, data[</a:t>
            </a:r>
            <a:r>
              <a:rPr lang="en-US" altLang="ja-JP" dirty="0" err="1">
                <a:solidFill>
                  <a:srgbClr val="000000"/>
                </a:solidFill>
                <a:latin typeface="Consolas" panose="020B0609020204030204" pitchFamily="49" charset="0"/>
              </a:rPr>
              <a:t>dp</a:t>
            </a:r>
            <a:r>
              <a:rPr lang="en-US" altLang="ja-JP" dirty="0">
                <a:solidFill>
                  <a:srgbClr val="000000"/>
                </a:solidFill>
                <a:latin typeface="Consolas" panose="020B0609020204030204" pitchFamily="49" charset="0"/>
              </a:rPr>
              <a:t>]);</a:t>
            </a:r>
          </a:p>
          <a:p>
            <a:pPr lvl="1"/>
            <a:r>
              <a:rPr lang="en-US" altLang="ja-JP" dirty="0">
                <a:solidFill>
                  <a:srgbClr val="000000"/>
                </a:solidFill>
                <a:latin typeface="Consolas" panose="020B0609020204030204" pitchFamily="49" charset="0"/>
              </a:rPr>
              <a:t>} </a:t>
            </a:r>
            <a:r>
              <a:rPr lang="en-US" altLang="ja-JP" dirty="0">
                <a:solidFill>
                  <a:srgbClr val="0000FF"/>
                </a:solidFill>
                <a:latin typeface="Consolas" panose="020B0609020204030204" pitchFamily="49" charset="0"/>
              </a:rPr>
              <a:t>else</a:t>
            </a:r>
            <a:r>
              <a:rPr lang="en-US" altLang="ja-JP" dirty="0">
                <a:solidFill>
                  <a:srgbClr val="000000"/>
                </a:solidFill>
                <a:latin typeface="Consolas" panose="020B0609020204030204" pitchFamily="49" charset="0"/>
              </a:rPr>
              <a:t> </a:t>
            </a:r>
            <a:r>
              <a:rPr lang="en-US" altLang="ja-JP" dirty="0">
                <a:solidFill>
                  <a:srgbClr val="0000FF"/>
                </a:solidFill>
                <a:latin typeface="Consolas" panose="020B0609020204030204" pitchFamily="49" charset="0"/>
              </a:rPr>
              <a:t>if</a:t>
            </a:r>
            <a:r>
              <a:rPr lang="en-US" altLang="ja-JP" dirty="0">
                <a:solidFill>
                  <a:srgbClr val="000000"/>
                </a:solidFill>
                <a:latin typeface="Consolas" panose="020B0609020204030204" pitchFamily="49" charset="0"/>
              </a:rPr>
              <a:t>(S[</a:t>
            </a:r>
            <a:r>
              <a:rPr lang="en-US" altLang="ja-JP" dirty="0" err="1">
                <a:solidFill>
                  <a:srgbClr val="000000"/>
                </a:solidFill>
                <a:latin typeface="Consolas" panose="020B0609020204030204" pitchFamily="49" charset="0"/>
              </a:rPr>
              <a:t>ip</a:t>
            </a:r>
            <a:r>
              <a:rPr lang="en-US" altLang="ja-JP" dirty="0">
                <a:solidFill>
                  <a:srgbClr val="000000"/>
                </a:solidFill>
                <a:latin typeface="Consolas" panose="020B0609020204030204" pitchFamily="49" charset="0"/>
              </a:rPr>
              <a:t>] == </a:t>
            </a:r>
            <a:r>
              <a:rPr lang="en-US" altLang="ja-JP" dirty="0">
                <a:solidFill>
                  <a:srgbClr val="A31515"/>
                </a:solidFill>
                <a:latin typeface="Consolas" panose="020B0609020204030204" pitchFamily="49" charset="0"/>
              </a:rPr>
              <a:t>','</a:t>
            </a:r>
            <a:r>
              <a:rPr lang="en-US" altLang="ja-JP" dirty="0">
                <a:solidFill>
                  <a:srgbClr val="000000"/>
                </a:solidFill>
                <a:latin typeface="Consolas" panose="020B0609020204030204" pitchFamily="49" charset="0"/>
              </a:rPr>
              <a:t>) {</a:t>
            </a:r>
          </a:p>
          <a:p>
            <a:pPr lvl="2"/>
            <a:r>
              <a:rPr lang="en-US" altLang="ja-JP" dirty="0" err="1">
                <a:solidFill>
                  <a:srgbClr val="000000"/>
                </a:solidFill>
                <a:latin typeface="Consolas" panose="020B0609020204030204" pitchFamily="49" charset="0"/>
              </a:rPr>
              <a:t>scanf</a:t>
            </a:r>
            <a:r>
              <a:rPr lang="en-US" altLang="ja-JP" dirty="0">
                <a:solidFill>
                  <a:srgbClr val="000000"/>
                </a:solidFill>
                <a:latin typeface="Consolas" panose="020B0609020204030204" pitchFamily="49" charset="0"/>
              </a:rPr>
              <a:t>(</a:t>
            </a:r>
            <a:r>
              <a:rPr lang="en-US" altLang="ja-JP" dirty="0">
                <a:solidFill>
                  <a:srgbClr val="A31515"/>
                </a:solidFill>
                <a:latin typeface="Consolas" panose="020B0609020204030204" pitchFamily="49" charset="0"/>
              </a:rPr>
              <a:t>"%c"</a:t>
            </a:r>
            <a:r>
              <a:rPr lang="en-US" altLang="ja-JP" dirty="0">
                <a:solidFill>
                  <a:srgbClr val="000000"/>
                </a:solidFill>
                <a:latin typeface="Consolas" panose="020B0609020204030204" pitchFamily="49" charset="0"/>
              </a:rPr>
              <a:t>, &amp;data[</a:t>
            </a:r>
            <a:r>
              <a:rPr lang="en-US" altLang="ja-JP" dirty="0" err="1">
                <a:solidFill>
                  <a:srgbClr val="000000"/>
                </a:solidFill>
                <a:latin typeface="Consolas" panose="020B0609020204030204" pitchFamily="49" charset="0"/>
              </a:rPr>
              <a:t>dp</a:t>
            </a:r>
            <a:r>
              <a:rPr lang="en-US" altLang="ja-JP" dirty="0">
                <a:solidFill>
                  <a:srgbClr val="000000"/>
                </a:solidFill>
                <a:latin typeface="Consolas" panose="020B0609020204030204" pitchFamily="49" charset="0"/>
              </a:rPr>
              <a:t>]);</a:t>
            </a:r>
          </a:p>
        </p:txBody>
      </p:sp>
      <p:sp>
        <p:nvSpPr>
          <p:cNvPr id="4" name="正方形/長方形 3">
            <a:extLst>
              <a:ext uri="{FF2B5EF4-FFF2-40B4-BE49-F238E27FC236}">
                <a16:creationId xmlns:a16="http://schemas.microsoft.com/office/drawing/2014/main" id="{FC34C5FF-1F57-4F09-81A8-2121208D8C5D}"/>
              </a:ext>
            </a:extLst>
          </p:cNvPr>
          <p:cNvSpPr/>
          <p:nvPr/>
        </p:nvSpPr>
        <p:spPr>
          <a:xfrm>
            <a:off x="736190" y="615716"/>
            <a:ext cx="4828868" cy="4801314"/>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altLang="ja-JP" dirty="0">
                <a:solidFill>
                  <a:srgbClr val="0000FF"/>
                </a:solidFill>
                <a:latin typeface="Consolas" panose="020B0609020204030204" pitchFamily="49" charset="0"/>
              </a:rPr>
              <a:t>#include </a:t>
            </a:r>
            <a:r>
              <a:rPr lang="en-US" altLang="ja-JP" dirty="0">
                <a:solidFill>
                  <a:srgbClr val="A31515"/>
                </a:solidFill>
                <a:latin typeface="Consolas" panose="020B0609020204030204" pitchFamily="49" charset="0"/>
              </a:rPr>
              <a:t>&lt;</a:t>
            </a:r>
            <a:r>
              <a:rPr lang="en-US" altLang="ja-JP" dirty="0" err="1">
                <a:solidFill>
                  <a:srgbClr val="A31515"/>
                </a:solidFill>
                <a:latin typeface="Consolas" panose="020B0609020204030204" pitchFamily="49" charset="0"/>
              </a:rPr>
              <a:t>stdio.h</a:t>
            </a:r>
            <a:r>
              <a:rPr lang="en-US" altLang="ja-JP" dirty="0">
                <a:solidFill>
                  <a:srgbClr val="A31515"/>
                </a:solidFill>
                <a:latin typeface="Consolas" panose="020B0609020204030204" pitchFamily="49" charset="0"/>
              </a:rPr>
              <a:t>&gt;</a:t>
            </a:r>
            <a:endParaRPr lang="en-US" altLang="ja-JP" dirty="0">
              <a:solidFill>
                <a:srgbClr val="000000"/>
              </a:solidFill>
              <a:latin typeface="Consolas" panose="020B0609020204030204" pitchFamily="49" charset="0"/>
            </a:endParaRPr>
          </a:p>
          <a:p>
            <a:br>
              <a:rPr lang="en-US" altLang="ja-JP" dirty="0">
                <a:solidFill>
                  <a:srgbClr val="000000"/>
                </a:solidFill>
                <a:latin typeface="Consolas" panose="020B0609020204030204" pitchFamily="49" charset="0"/>
              </a:rPr>
            </a:br>
            <a:r>
              <a:rPr lang="en-US" altLang="ja-JP" dirty="0">
                <a:solidFill>
                  <a:srgbClr val="0000FF"/>
                </a:solidFill>
                <a:latin typeface="Consolas" panose="020B0609020204030204" pitchFamily="49" charset="0"/>
              </a:rPr>
              <a:t>#define S_SIZE </a:t>
            </a:r>
            <a:r>
              <a:rPr lang="en-US" altLang="ja-JP" dirty="0">
                <a:solidFill>
                  <a:srgbClr val="09885A"/>
                </a:solidFill>
                <a:latin typeface="Consolas" panose="020B0609020204030204" pitchFamily="49" charset="0"/>
              </a:rPr>
              <a:t>1100</a:t>
            </a:r>
            <a:endParaRPr lang="en-US" altLang="ja-JP" dirty="0">
              <a:solidFill>
                <a:srgbClr val="000000"/>
              </a:solidFill>
              <a:latin typeface="Consolas" panose="020B0609020204030204" pitchFamily="49" charset="0"/>
            </a:endParaRPr>
          </a:p>
          <a:p>
            <a:r>
              <a:rPr lang="en-US" altLang="ja-JP" dirty="0">
                <a:solidFill>
                  <a:srgbClr val="0000FF"/>
                </a:solidFill>
                <a:latin typeface="Consolas" panose="020B0609020204030204" pitchFamily="49" charset="0"/>
              </a:rPr>
              <a:t>#define D_SIZE </a:t>
            </a:r>
            <a:r>
              <a:rPr lang="en-US" altLang="ja-JP" dirty="0">
                <a:solidFill>
                  <a:srgbClr val="09885A"/>
                </a:solidFill>
                <a:latin typeface="Consolas" panose="020B0609020204030204" pitchFamily="49" charset="0"/>
              </a:rPr>
              <a:t>31000</a:t>
            </a:r>
            <a:endParaRPr lang="en-US" altLang="ja-JP" dirty="0">
              <a:solidFill>
                <a:srgbClr val="000000"/>
              </a:solidFill>
              <a:latin typeface="Consolas" panose="020B0609020204030204" pitchFamily="49" charset="0"/>
            </a:endParaRPr>
          </a:p>
          <a:p>
            <a:br>
              <a:rPr lang="en-US" altLang="ja-JP" dirty="0">
                <a:solidFill>
                  <a:srgbClr val="000000"/>
                </a:solidFill>
                <a:latin typeface="Consolas" panose="020B0609020204030204" pitchFamily="49" charset="0"/>
              </a:rPr>
            </a:br>
            <a:r>
              <a:rPr lang="en-US" altLang="ja-JP" dirty="0">
                <a:solidFill>
                  <a:srgbClr val="0000FF"/>
                </a:solidFill>
                <a:latin typeface="Consolas" panose="020B0609020204030204" pitchFamily="49" charset="0"/>
              </a:rPr>
              <a:t>int</a:t>
            </a:r>
            <a:r>
              <a:rPr lang="en-US" altLang="ja-JP" dirty="0">
                <a:solidFill>
                  <a:srgbClr val="000000"/>
                </a:solidFill>
                <a:latin typeface="Consolas" panose="020B0609020204030204" pitchFamily="49" charset="0"/>
              </a:rPr>
              <a:t> main(</a:t>
            </a:r>
            <a:r>
              <a:rPr lang="en-US" altLang="ja-JP" dirty="0">
                <a:solidFill>
                  <a:srgbClr val="0000FF"/>
                </a:solidFill>
                <a:latin typeface="Consolas" panose="020B0609020204030204" pitchFamily="49" charset="0"/>
              </a:rPr>
              <a:t>void</a:t>
            </a:r>
            <a:r>
              <a:rPr lang="en-US" altLang="ja-JP" dirty="0">
                <a:solidFill>
                  <a:srgbClr val="000000"/>
                </a:solidFill>
                <a:latin typeface="Consolas" panose="020B0609020204030204" pitchFamily="49" charset="0"/>
              </a:rPr>
              <a:t>)</a:t>
            </a:r>
          </a:p>
          <a:p>
            <a:r>
              <a:rPr lang="en-US" altLang="ja-JP" dirty="0">
                <a:solidFill>
                  <a:srgbClr val="000000"/>
                </a:solidFill>
                <a:latin typeface="Consolas" panose="020B0609020204030204" pitchFamily="49" charset="0"/>
              </a:rPr>
              <a:t>{</a:t>
            </a:r>
          </a:p>
          <a:p>
            <a:r>
              <a:rPr lang="en-US" altLang="ja-JP" dirty="0">
                <a:solidFill>
                  <a:srgbClr val="000000"/>
                </a:solidFill>
                <a:latin typeface="Consolas" panose="020B0609020204030204" pitchFamily="49" charset="0"/>
              </a:rPr>
              <a:t>    </a:t>
            </a:r>
            <a:r>
              <a:rPr lang="en-US" altLang="ja-JP" dirty="0">
                <a:solidFill>
                  <a:srgbClr val="0000FF"/>
                </a:solidFill>
                <a:latin typeface="Consolas" panose="020B0609020204030204" pitchFamily="49" charset="0"/>
              </a:rPr>
              <a:t>char</a:t>
            </a:r>
            <a:r>
              <a:rPr lang="en-US" altLang="ja-JP" dirty="0">
                <a:solidFill>
                  <a:srgbClr val="000000"/>
                </a:solidFill>
                <a:latin typeface="Consolas" panose="020B0609020204030204" pitchFamily="49" charset="0"/>
              </a:rPr>
              <a:t> S[S_SIZE];</a:t>
            </a:r>
          </a:p>
          <a:p>
            <a:r>
              <a:rPr lang="en-US" altLang="ja-JP" dirty="0">
                <a:solidFill>
                  <a:srgbClr val="000000"/>
                </a:solidFill>
                <a:latin typeface="Consolas" panose="020B0609020204030204" pitchFamily="49" charset="0"/>
              </a:rPr>
              <a:t>   </a:t>
            </a:r>
            <a:r>
              <a:rPr lang="en-US" altLang="ja-JP">
                <a:solidFill>
                  <a:srgbClr val="000000"/>
                </a:solidFill>
                <a:latin typeface="Consolas" panose="020B0609020204030204" pitchFamily="49" charset="0"/>
              </a:rPr>
              <a:t> </a:t>
            </a:r>
            <a:r>
              <a:rPr lang="en-US" altLang="ja-JP">
                <a:solidFill>
                  <a:srgbClr val="0000FF"/>
                </a:solidFill>
                <a:latin typeface="Consolas" panose="020B0609020204030204" pitchFamily="49" charset="0"/>
              </a:rPr>
              <a:t>int</a:t>
            </a:r>
            <a:r>
              <a:rPr lang="en-US" altLang="ja-JP">
                <a:solidFill>
                  <a:srgbClr val="000000"/>
                </a:solidFill>
                <a:latin typeface="Consolas" panose="020B0609020204030204" pitchFamily="49" charset="0"/>
              </a:rPr>
              <a:t> </a:t>
            </a:r>
            <a:r>
              <a:rPr lang="en-US" altLang="ja-JP" dirty="0">
                <a:solidFill>
                  <a:srgbClr val="000000"/>
                </a:solidFill>
                <a:latin typeface="Consolas" panose="020B0609020204030204" pitchFamily="49" charset="0"/>
              </a:rPr>
              <a:t>data[D_SIZE] = { </a:t>
            </a:r>
            <a:r>
              <a:rPr lang="en-US" altLang="ja-JP" dirty="0">
                <a:solidFill>
                  <a:srgbClr val="09885A"/>
                </a:solidFill>
                <a:latin typeface="Consolas" panose="020B0609020204030204" pitchFamily="49" charset="0"/>
              </a:rPr>
              <a:t>0</a:t>
            </a:r>
            <a:r>
              <a:rPr lang="en-US" altLang="ja-JP" dirty="0">
                <a:solidFill>
                  <a:srgbClr val="000000"/>
                </a:solidFill>
                <a:latin typeface="Consolas" panose="020B0609020204030204" pitchFamily="49" charset="0"/>
              </a:rPr>
              <a:t> };</a:t>
            </a:r>
          </a:p>
          <a:p>
            <a:r>
              <a:rPr lang="en-US" altLang="ja-JP" dirty="0">
                <a:solidFill>
                  <a:srgbClr val="000000"/>
                </a:solidFill>
                <a:latin typeface="Consolas" panose="020B0609020204030204" pitchFamily="49" charset="0"/>
              </a:rPr>
              <a:t>    </a:t>
            </a:r>
            <a:r>
              <a:rPr lang="en-US" altLang="ja-JP" dirty="0">
                <a:solidFill>
                  <a:srgbClr val="0000FF"/>
                </a:solidFill>
                <a:latin typeface="Consolas" panose="020B0609020204030204" pitchFamily="49" charset="0"/>
              </a:rPr>
              <a:t>int</a:t>
            </a:r>
            <a:r>
              <a:rPr lang="en-US" altLang="ja-JP" dirty="0">
                <a:solidFill>
                  <a:srgbClr val="000000"/>
                </a:solidFill>
                <a:latin typeface="Consolas" panose="020B0609020204030204" pitchFamily="49" charset="0"/>
              </a:rPr>
              <a:t> </a:t>
            </a:r>
            <a:r>
              <a:rPr lang="en-US" altLang="ja-JP" dirty="0" err="1">
                <a:solidFill>
                  <a:srgbClr val="000000"/>
                </a:solidFill>
                <a:latin typeface="Consolas" panose="020B0609020204030204" pitchFamily="49" charset="0"/>
              </a:rPr>
              <a:t>dp</a:t>
            </a:r>
            <a:r>
              <a:rPr lang="en-US" altLang="ja-JP" dirty="0">
                <a:solidFill>
                  <a:srgbClr val="000000"/>
                </a:solidFill>
                <a:latin typeface="Consolas" panose="020B0609020204030204" pitchFamily="49" charset="0"/>
              </a:rPr>
              <a:t> = </a:t>
            </a:r>
            <a:r>
              <a:rPr lang="en-US" altLang="ja-JP" dirty="0">
                <a:solidFill>
                  <a:srgbClr val="09885A"/>
                </a:solidFill>
                <a:latin typeface="Consolas" panose="020B0609020204030204" pitchFamily="49" charset="0"/>
              </a:rPr>
              <a:t>0</a:t>
            </a:r>
            <a:r>
              <a:rPr lang="en-US" altLang="ja-JP" dirty="0">
                <a:solidFill>
                  <a:srgbClr val="000000"/>
                </a:solidFill>
                <a:latin typeface="Consolas" panose="020B0609020204030204" pitchFamily="49" charset="0"/>
              </a:rPr>
              <a:t>;</a:t>
            </a:r>
          </a:p>
          <a:p>
            <a:r>
              <a:rPr lang="en-US" altLang="ja-JP" dirty="0">
                <a:solidFill>
                  <a:srgbClr val="000000"/>
                </a:solidFill>
                <a:latin typeface="Consolas" panose="020B0609020204030204" pitchFamily="49" charset="0"/>
              </a:rPr>
              <a:t>    </a:t>
            </a:r>
            <a:r>
              <a:rPr lang="en-US" altLang="ja-JP" dirty="0">
                <a:solidFill>
                  <a:srgbClr val="0000FF"/>
                </a:solidFill>
                <a:latin typeface="Consolas" panose="020B0609020204030204" pitchFamily="49" charset="0"/>
              </a:rPr>
              <a:t>int</a:t>
            </a:r>
            <a:r>
              <a:rPr lang="en-US" altLang="ja-JP" dirty="0">
                <a:solidFill>
                  <a:srgbClr val="000000"/>
                </a:solidFill>
                <a:latin typeface="Consolas" panose="020B0609020204030204" pitchFamily="49" charset="0"/>
              </a:rPr>
              <a:t> </a:t>
            </a:r>
            <a:r>
              <a:rPr lang="en-US" altLang="ja-JP" dirty="0" err="1">
                <a:solidFill>
                  <a:srgbClr val="000000"/>
                </a:solidFill>
                <a:latin typeface="Consolas" panose="020B0609020204030204" pitchFamily="49" charset="0"/>
              </a:rPr>
              <a:t>ip</a:t>
            </a:r>
            <a:r>
              <a:rPr lang="en-US" altLang="ja-JP" dirty="0">
                <a:solidFill>
                  <a:srgbClr val="000000"/>
                </a:solidFill>
                <a:latin typeface="Consolas" panose="020B0609020204030204" pitchFamily="49" charset="0"/>
              </a:rPr>
              <a:t>;</a:t>
            </a:r>
          </a:p>
          <a:p>
            <a:br>
              <a:rPr lang="en-US" altLang="ja-JP" dirty="0">
                <a:solidFill>
                  <a:srgbClr val="000000"/>
                </a:solidFill>
                <a:latin typeface="Consolas" panose="020B0609020204030204" pitchFamily="49" charset="0"/>
              </a:rPr>
            </a:br>
            <a:r>
              <a:rPr lang="en-US" altLang="ja-JP" dirty="0">
                <a:solidFill>
                  <a:srgbClr val="000000"/>
                </a:solidFill>
                <a:latin typeface="Consolas" panose="020B0609020204030204" pitchFamily="49" charset="0"/>
              </a:rPr>
              <a:t>    </a:t>
            </a:r>
            <a:r>
              <a:rPr lang="en-US" altLang="ja-JP" dirty="0">
                <a:solidFill>
                  <a:srgbClr val="0000FF"/>
                </a:solidFill>
                <a:latin typeface="Consolas" panose="020B0609020204030204" pitchFamily="49" charset="0"/>
              </a:rPr>
              <a:t>while</a:t>
            </a:r>
            <a:r>
              <a:rPr lang="en-US" altLang="ja-JP" dirty="0">
                <a:solidFill>
                  <a:srgbClr val="000000"/>
                </a:solidFill>
                <a:latin typeface="Consolas" panose="020B0609020204030204" pitchFamily="49" charset="0"/>
              </a:rPr>
              <a:t>(</a:t>
            </a:r>
            <a:r>
              <a:rPr lang="en-US" altLang="ja-JP" dirty="0">
                <a:solidFill>
                  <a:srgbClr val="09885A"/>
                </a:solidFill>
                <a:latin typeface="Consolas" panose="020B0609020204030204" pitchFamily="49" charset="0"/>
              </a:rPr>
              <a:t>1</a:t>
            </a:r>
            <a:r>
              <a:rPr lang="en-US" altLang="ja-JP" dirty="0">
                <a:solidFill>
                  <a:srgbClr val="000000"/>
                </a:solidFill>
                <a:latin typeface="Consolas" panose="020B0609020204030204" pitchFamily="49" charset="0"/>
              </a:rPr>
              <a:t>) {</a:t>
            </a:r>
          </a:p>
          <a:p>
            <a:r>
              <a:rPr lang="en-US" altLang="ja-JP" dirty="0">
                <a:solidFill>
                  <a:srgbClr val="000000"/>
                </a:solidFill>
                <a:latin typeface="Consolas" panose="020B0609020204030204" pitchFamily="49" charset="0"/>
              </a:rPr>
              <a:t>        </a:t>
            </a:r>
            <a:r>
              <a:rPr lang="en-US" altLang="ja-JP" dirty="0" err="1">
                <a:solidFill>
                  <a:srgbClr val="000000"/>
                </a:solidFill>
                <a:latin typeface="Consolas" panose="020B0609020204030204" pitchFamily="49" charset="0"/>
              </a:rPr>
              <a:t>scanf</a:t>
            </a:r>
            <a:r>
              <a:rPr lang="en-US" altLang="ja-JP" dirty="0">
                <a:solidFill>
                  <a:srgbClr val="000000"/>
                </a:solidFill>
                <a:latin typeface="Consolas" panose="020B0609020204030204" pitchFamily="49" charset="0"/>
              </a:rPr>
              <a:t>(</a:t>
            </a:r>
            <a:r>
              <a:rPr lang="en-US" altLang="ja-JP" dirty="0">
                <a:solidFill>
                  <a:srgbClr val="A31515"/>
                </a:solidFill>
                <a:latin typeface="Consolas" panose="020B0609020204030204" pitchFamily="49" charset="0"/>
              </a:rPr>
              <a:t>"%s"</a:t>
            </a:r>
            <a:r>
              <a:rPr lang="en-US" altLang="ja-JP" dirty="0">
                <a:solidFill>
                  <a:srgbClr val="000000"/>
                </a:solidFill>
                <a:latin typeface="Consolas" panose="020B0609020204030204" pitchFamily="49" charset="0"/>
              </a:rPr>
              <a:t>, S);</a:t>
            </a:r>
          </a:p>
          <a:p>
            <a:r>
              <a:rPr lang="en-US" altLang="ja-JP" dirty="0">
                <a:solidFill>
                  <a:srgbClr val="000000"/>
                </a:solidFill>
                <a:latin typeface="Consolas" panose="020B0609020204030204" pitchFamily="49" charset="0"/>
              </a:rPr>
              <a:t>        </a:t>
            </a:r>
            <a:r>
              <a:rPr lang="en-US" altLang="ja-JP" dirty="0">
                <a:solidFill>
                  <a:srgbClr val="0000FF"/>
                </a:solidFill>
                <a:latin typeface="Consolas" panose="020B0609020204030204" pitchFamily="49" charset="0"/>
              </a:rPr>
              <a:t>if</a:t>
            </a:r>
            <a:r>
              <a:rPr lang="en-US" altLang="ja-JP" dirty="0">
                <a:solidFill>
                  <a:srgbClr val="000000"/>
                </a:solidFill>
                <a:latin typeface="Consolas" panose="020B0609020204030204" pitchFamily="49" charset="0"/>
              </a:rPr>
              <a:t>(S[</a:t>
            </a:r>
            <a:r>
              <a:rPr lang="en-US" altLang="ja-JP" dirty="0">
                <a:solidFill>
                  <a:srgbClr val="09885A"/>
                </a:solidFill>
                <a:latin typeface="Consolas" panose="020B0609020204030204" pitchFamily="49" charset="0"/>
              </a:rPr>
              <a:t>0</a:t>
            </a:r>
            <a:r>
              <a:rPr lang="en-US" altLang="ja-JP" dirty="0">
                <a:solidFill>
                  <a:srgbClr val="000000"/>
                </a:solidFill>
                <a:latin typeface="Consolas" panose="020B0609020204030204" pitchFamily="49" charset="0"/>
              </a:rPr>
              <a:t>] == </a:t>
            </a:r>
            <a:r>
              <a:rPr lang="en-US" altLang="ja-JP" dirty="0">
                <a:solidFill>
                  <a:srgbClr val="A31515"/>
                </a:solidFill>
                <a:latin typeface="Consolas" panose="020B0609020204030204" pitchFamily="49" charset="0"/>
              </a:rPr>
              <a:t>'q'</a:t>
            </a:r>
            <a:r>
              <a:rPr lang="en-US" altLang="ja-JP" dirty="0">
                <a:solidFill>
                  <a:srgbClr val="000000"/>
                </a:solidFill>
                <a:latin typeface="Consolas" panose="020B0609020204030204" pitchFamily="49" charset="0"/>
              </a:rPr>
              <a:t>) </a:t>
            </a:r>
            <a:r>
              <a:rPr lang="en-US" altLang="ja-JP" dirty="0">
                <a:solidFill>
                  <a:srgbClr val="0000FF"/>
                </a:solidFill>
                <a:latin typeface="Consolas" panose="020B0609020204030204" pitchFamily="49" charset="0"/>
              </a:rPr>
              <a:t>break</a:t>
            </a:r>
            <a:r>
              <a:rPr lang="en-US" altLang="ja-JP" dirty="0">
                <a:solidFill>
                  <a:srgbClr val="000000"/>
                </a:solidFill>
                <a:latin typeface="Consolas" panose="020B0609020204030204" pitchFamily="49" charset="0"/>
              </a:rPr>
              <a:t>;</a:t>
            </a:r>
          </a:p>
          <a:p>
            <a:r>
              <a:rPr lang="en-US" altLang="ja-JP" dirty="0">
                <a:solidFill>
                  <a:srgbClr val="000000"/>
                </a:solidFill>
                <a:latin typeface="Consolas" panose="020B0609020204030204" pitchFamily="49" charset="0"/>
              </a:rPr>
              <a:t>        </a:t>
            </a:r>
          </a:p>
          <a:p>
            <a:endParaRPr lang="en-US" altLang="ja-JP" dirty="0">
              <a:solidFill>
                <a:srgbClr val="000000"/>
              </a:solidFill>
              <a:latin typeface="Consolas" panose="020B0609020204030204" pitchFamily="49" charset="0"/>
            </a:endParaRPr>
          </a:p>
        </p:txBody>
      </p:sp>
      <p:cxnSp>
        <p:nvCxnSpPr>
          <p:cNvPr id="8" name="コネクタ: 曲線 7">
            <a:extLst>
              <a:ext uri="{FF2B5EF4-FFF2-40B4-BE49-F238E27FC236}">
                <a16:creationId xmlns:a16="http://schemas.microsoft.com/office/drawing/2014/main" id="{0114E248-E063-4193-AFE4-49116EF08AFB}"/>
              </a:ext>
            </a:extLst>
          </p:cNvPr>
          <p:cNvCxnSpPr>
            <a:stCxn id="4" idx="2"/>
            <a:endCxn id="5" idx="0"/>
          </p:cNvCxnSpPr>
          <p:nvPr/>
        </p:nvCxnSpPr>
        <p:spPr>
          <a:xfrm rot="5400000" flipH="1" flipV="1">
            <a:off x="4590143" y="1274899"/>
            <a:ext cx="2702612" cy="5581650"/>
          </a:xfrm>
          <a:prstGeom prst="curvedConnector5">
            <a:avLst>
              <a:gd name="adj1" fmla="val -23738"/>
              <a:gd name="adj2" fmla="val 38941"/>
              <a:gd name="adj3" fmla="val 142019"/>
            </a:avLst>
          </a:prstGeom>
          <a:ln w="7620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15" name="矢印: 下 14">
            <a:extLst>
              <a:ext uri="{FF2B5EF4-FFF2-40B4-BE49-F238E27FC236}">
                <a16:creationId xmlns:a16="http://schemas.microsoft.com/office/drawing/2014/main" id="{033ABFC4-76F8-4B02-8815-023601D09564}"/>
              </a:ext>
            </a:extLst>
          </p:cNvPr>
          <p:cNvSpPr/>
          <p:nvPr/>
        </p:nvSpPr>
        <p:spPr>
          <a:xfrm>
            <a:off x="8657303" y="6407737"/>
            <a:ext cx="516194" cy="450263"/>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79438202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D97E921D-FCEE-488F-9C13-EB428756C796}"/>
              </a:ext>
            </a:extLst>
          </p:cNvPr>
          <p:cNvSpPr/>
          <p:nvPr/>
        </p:nvSpPr>
        <p:spPr>
          <a:xfrm>
            <a:off x="5330314" y="1417052"/>
            <a:ext cx="6639231" cy="5078313"/>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lvl="2"/>
            <a:r>
              <a:rPr lang="en-US" altLang="ja-JP" dirty="0">
                <a:solidFill>
                  <a:srgbClr val="000000"/>
                </a:solidFill>
                <a:latin typeface="Consolas" panose="020B0609020204030204" pitchFamily="49" charset="0"/>
              </a:rPr>
              <a:t>} </a:t>
            </a:r>
            <a:r>
              <a:rPr lang="en-US" altLang="ja-JP" dirty="0">
                <a:solidFill>
                  <a:srgbClr val="0000FF"/>
                </a:solidFill>
                <a:latin typeface="Consolas" panose="020B0609020204030204" pitchFamily="49" charset="0"/>
              </a:rPr>
              <a:t>else</a:t>
            </a:r>
            <a:r>
              <a:rPr lang="en-US" altLang="ja-JP" dirty="0">
                <a:solidFill>
                  <a:srgbClr val="000000"/>
                </a:solidFill>
                <a:latin typeface="Consolas" panose="020B0609020204030204" pitchFamily="49" charset="0"/>
              </a:rPr>
              <a:t> </a:t>
            </a:r>
            <a:r>
              <a:rPr lang="en-US" altLang="ja-JP" dirty="0">
                <a:solidFill>
                  <a:srgbClr val="0000FF"/>
                </a:solidFill>
                <a:latin typeface="Consolas" panose="020B0609020204030204" pitchFamily="49" charset="0"/>
              </a:rPr>
              <a:t>if</a:t>
            </a:r>
            <a:r>
              <a:rPr lang="en-US" altLang="ja-JP" dirty="0">
                <a:solidFill>
                  <a:srgbClr val="000000"/>
                </a:solidFill>
                <a:latin typeface="Consolas" panose="020B0609020204030204" pitchFamily="49" charset="0"/>
              </a:rPr>
              <a:t>(S[</a:t>
            </a:r>
            <a:r>
              <a:rPr lang="en-US" altLang="ja-JP" dirty="0" err="1">
                <a:solidFill>
                  <a:srgbClr val="000000"/>
                </a:solidFill>
                <a:latin typeface="Consolas" panose="020B0609020204030204" pitchFamily="49" charset="0"/>
              </a:rPr>
              <a:t>ip</a:t>
            </a:r>
            <a:r>
              <a:rPr lang="en-US" altLang="ja-JP" dirty="0">
                <a:solidFill>
                  <a:srgbClr val="000000"/>
                </a:solidFill>
                <a:latin typeface="Consolas" panose="020B0609020204030204" pitchFamily="49" charset="0"/>
              </a:rPr>
              <a:t>] == </a:t>
            </a:r>
            <a:r>
              <a:rPr lang="en-US" altLang="ja-JP" dirty="0">
                <a:solidFill>
                  <a:srgbClr val="A31515"/>
                </a:solidFill>
                <a:latin typeface="Consolas" panose="020B0609020204030204" pitchFamily="49" charset="0"/>
              </a:rPr>
              <a:t>']'</a:t>
            </a:r>
            <a:r>
              <a:rPr lang="en-US" altLang="ja-JP" dirty="0">
                <a:solidFill>
                  <a:srgbClr val="000000"/>
                </a:solidFill>
                <a:latin typeface="Consolas" panose="020B0609020204030204" pitchFamily="49" charset="0"/>
              </a:rPr>
              <a:t> &amp;&amp; data[</a:t>
            </a:r>
            <a:r>
              <a:rPr lang="en-US" altLang="ja-JP" dirty="0" err="1">
                <a:solidFill>
                  <a:srgbClr val="000000"/>
                </a:solidFill>
                <a:latin typeface="Consolas" panose="020B0609020204030204" pitchFamily="49" charset="0"/>
              </a:rPr>
              <a:t>dp</a:t>
            </a:r>
            <a:r>
              <a:rPr lang="en-US" altLang="ja-JP" dirty="0">
                <a:solidFill>
                  <a:srgbClr val="000000"/>
                </a:solidFill>
                <a:latin typeface="Consolas" panose="020B0609020204030204" pitchFamily="49" charset="0"/>
              </a:rPr>
              <a:t>] != </a:t>
            </a:r>
            <a:r>
              <a:rPr lang="en-US" altLang="ja-JP" dirty="0">
                <a:solidFill>
                  <a:srgbClr val="09885A"/>
                </a:solidFill>
                <a:latin typeface="Consolas" panose="020B0609020204030204" pitchFamily="49" charset="0"/>
              </a:rPr>
              <a:t>0</a:t>
            </a:r>
            <a:r>
              <a:rPr lang="en-US" altLang="ja-JP" dirty="0">
                <a:solidFill>
                  <a:srgbClr val="000000"/>
                </a:solidFill>
                <a:latin typeface="Consolas" panose="020B0609020204030204" pitchFamily="49" charset="0"/>
              </a:rPr>
              <a:t>) {</a:t>
            </a:r>
          </a:p>
          <a:p>
            <a:pPr lvl="3"/>
            <a:r>
              <a:rPr lang="en-US" altLang="ja-JP" dirty="0">
                <a:solidFill>
                  <a:srgbClr val="0000FF"/>
                </a:solidFill>
                <a:latin typeface="Consolas" panose="020B0609020204030204" pitchFamily="49" charset="0"/>
              </a:rPr>
              <a:t>int</a:t>
            </a:r>
            <a:r>
              <a:rPr lang="en-US" altLang="ja-JP" dirty="0">
                <a:solidFill>
                  <a:srgbClr val="000000"/>
                </a:solidFill>
                <a:latin typeface="Consolas" panose="020B0609020204030204" pitchFamily="49" charset="0"/>
              </a:rPr>
              <a:t> </a:t>
            </a:r>
            <a:r>
              <a:rPr lang="en-US" altLang="ja-JP" dirty="0" err="1">
                <a:solidFill>
                  <a:srgbClr val="000000"/>
                </a:solidFill>
                <a:latin typeface="Consolas" panose="020B0609020204030204" pitchFamily="49" charset="0"/>
              </a:rPr>
              <a:t>cnt</a:t>
            </a:r>
            <a:r>
              <a:rPr lang="en-US" altLang="ja-JP" dirty="0">
                <a:solidFill>
                  <a:srgbClr val="000000"/>
                </a:solidFill>
                <a:latin typeface="Consolas" panose="020B0609020204030204" pitchFamily="49" charset="0"/>
              </a:rPr>
              <a:t> = -</a:t>
            </a:r>
            <a:r>
              <a:rPr lang="en-US" altLang="ja-JP" dirty="0">
                <a:solidFill>
                  <a:srgbClr val="09885A"/>
                </a:solidFill>
                <a:latin typeface="Consolas" panose="020B0609020204030204" pitchFamily="49" charset="0"/>
              </a:rPr>
              <a:t>1</a:t>
            </a:r>
            <a:r>
              <a:rPr lang="en-US" altLang="ja-JP" dirty="0">
                <a:solidFill>
                  <a:srgbClr val="000000"/>
                </a:solidFill>
                <a:latin typeface="Consolas" panose="020B0609020204030204" pitchFamily="49" charset="0"/>
              </a:rPr>
              <a:t>;</a:t>
            </a:r>
          </a:p>
          <a:p>
            <a:pPr lvl="3"/>
            <a:r>
              <a:rPr lang="en-US" altLang="ja-JP" dirty="0">
                <a:solidFill>
                  <a:srgbClr val="0000FF"/>
                </a:solidFill>
                <a:latin typeface="Consolas" panose="020B0609020204030204" pitchFamily="49" charset="0"/>
              </a:rPr>
              <a:t>while</a:t>
            </a:r>
            <a:r>
              <a:rPr lang="en-US" altLang="ja-JP" dirty="0">
                <a:solidFill>
                  <a:srgbClr val="000000"/>
                </a:solidFill>
                <a:latin typeface="Consolas" panose="020B0609020204030204" pitchFamily="49" charset="0"/>
              </a:rPr>
              <a:t>(</a:t>
            </a:r>
            <a:r>
              <a:rPr lang="en-US" altLang="ja-JP" dirty="0" err="1">
                <a:solidFill>
                  <a:srgbClr val="000000"/>
                </a:solidFill>
                <a:latin typeface="Consolas" panose="020B0609020204030204" pitchFamily="49" charset="0"/>
              </a:rPr>
              <a:t>cnt</a:t>
            </a:r>
            <a:r>
              <a:rPr lang="en-US" altLang="ja-JP" dirty="0">
                <a:solidFill>
                  <a:srgbClr val="000000"/>
                </a:solidFill>
                <a:latin typeface="Consolas" panose="020B0609020204030204" pitchFamily="49" charset="0"/>
              </a:rPr>
              <a:t> != </a:t>
            </a:r>
            <a:r>
              <a:rPr lang="en-US" altLang="ja-JP" dirty="0">
                <a:solidFill>
                  <a:srgbClr val="09885A"/>
                </a:solidFill>
                <a:latin typeface="Consolas" panose="020B0609020204030204" pitchFamily="49" charset="0"/>
              </a:rPr>
              <a:t>0</a:t>
            </a:r>
            <a:r>
              <a:rPr lang="en-US" altLang="ja-JP" dirty="0">
                <a:solidFill>
                  <a:srgbClr val="000000"/>
                </a:solidFill>
                <a:latin typeface="Consolas" panose="020B0609020204030204" pitchFamily="49" charset="0"/>
              </a:rPr>
              <a:t>) {</a:t>
            </a:r>
          </a:p>
          <a:p>
            <a:pPr lvl="4"/>
            <a:r>
              <a:rPr lang="en-US" altLang="ja-JP" dirty="0" err="1">
                <a:solidFill>
                  <a:srgbClr val="000000"/>
                </a:solidFill>
                <a:latin typeface="Consolas" panose="020B0609020204030204" pitchFamily="49" charset="0"/>
              </a:rPr>
              <a:t>ip</a:t>
            </a:r>
            <a:r>
              <a:rPr lang="en-US" altLang="ja-JP" dirty="0">
                <a:solidFill>
                  <a:srgbClr val="000000"/>
                </a:solidFill>
                <a:latin typeface="Consolas" panose="020B0609020204030204" pitchFamily="49" charset="0"/>
              </a:rPr>
              <a:t>--;</a:t>
            </a:r>
          </a:p>
          <a:p>
            <a:pPr lvl="4"/>
            <a:r>
              <a:rPr lang="en-US" altLang="ja-JP" dirty="0">
                <a:solidFill>
                  <a:srgbClr val="0000FF"/>
                </a:solidFill>
                <a:latin typeface="Consolas" panose="020B0609020204030204" pitchFamily="49" charset="0"/>
              </a:rPr>
              <a:t>if</a:t>
            </a:r>
            <a:r>
              <a:rPr lang="en-US" altLang="ja-JP" dirty="0">
                <a:solidFill>
                  <a:srgbClr val="000000"/>
                </a:solidFill>
                <a:latin typeface="Consolas" panose="020B0609020204030204" pitchFamily="49" charset="0"/>
              </a:rPr>
              <a:t>(</a:t>
            </a:r>
            <a:r>
              <a:rPr lang="en-US" altLang="ja-JP" dirty="0" err="1">
                <a:solidFill>
                  <a:srgbClr val="000000"/>
                </a:solidFill>
                <a:latin typeface="Consolas" panose="020B0609020204030204" pitchFamily="49" charset="0"/>
              </a:rPr>
              <a:t>ip</a:t>
            </a:r>
            <a:r>
              <a:rPr lang="en-US" altLang="ja-JP" dirty="0">
                <a:solidFill>
                  <a:srgbClr val="000000"/>
                </a:solidFill>
                <a:latin typeface="Consolas" panose="020B0609020204030204" pitchFamily="49" charset="0"/>
              </a:rPr>
              <a:t> &lt; </a:t>
            </a:r>
            <a:r>
              <a:rPr lang="en-US" altLang="ja-JP" dirty="0">
                <a:solidFill>
                  <a:srgbClr val="09885A"/>
                </a:solidFill>
                <a:latin typeface="Consolas" panose="020B0609020204030204" pitchFamily="49" charset="0"/>
              </a:rPr>
              <a:t>0</a:t>
            </a:r>
            <a:r>
              <a:rPr lang="en-US" altLang="ja-JP" dirty="0">
                <a:solidFill>
                  <a:srgbClr val="000000"/>
                </a:solidFill>
                <a:latin typeface="Consolas" panose="020B0609020204030204" pitchFamily="49" charset="0"/>
              </a:rPr>
              <a:t>) {</a:t>
            </a:r>
          </a:p>
          <a:p>
            <a:pPr lvl="5"/>
            <a:r>
              <a:rPr lang="en-US" altLang="ja-JP" dirty="0" err="1">
                <a:solidFill>
                  <a:srgbClr val="000000"/>
                </a:solidFill>
                <a:latin typeface="Consolas" panose="020B0609020204030204" pitchFamily="49" charset="0"/>
              </a:rPr>
              <a:t>printf</a:t>
            </a:r>
            <a:r>
              <a:rPr lang="en-US" altLang="ja-JP" dirty="0">
                <a:solidFill>
                  <a:srgbClr val="000000"/>
                </a:solidFill>
                <a:latin typeface="Consolas" panose="020B0609020204030204" pitchFamily="49" charset="0"/>
              </a:rPr>
              <a:t>(</a:t>
            </a:r>
            <a:r>
              <a:rPr lang="en-US" altLang="ja-JP" dirty="0">
                <a:solidFill>
                  <a:srgbClr val="A31515"/>
                </a:solidFill>
                <a:latin typeface="Consolas" panose="020B0609020204030204" pitchFamily="49" charset="0"/>
              </a:rPr>
              <a:t>"Error\n"</a:t>
            </a:r>
            <a:r>
              <a:rPr lang="en-US" altLang="ja-JP" dirty="0">
                <a:solidFill>
                  <a:srgbClr val="000000"/>
                </a:solidFill>
                <a:latin typeface="Consolas" panose="020B0609020204030204" pitchFamily="49" charset="0"/>
              </a:rPr>
              <a:t>);</a:t>
            </a:r>
          </a:p>
          <a:p>
            <a:pPr lvl="5"/>
            <a:r>
              <a:rPr lang="en-US" altLang="ja-JP" dirty="0">
                <a:solidFill>
                  <a:srgbClr val="0000FF"/>
                </a:solidFill>
                <a:latin typeface="Consolas" panose="020B0609020204030204" pitchFamily="49" charset="0"/>
              </a:rPr>
              <a:t>return</a:t>
            </a:r>
            <a:r>
              <a:rPr lang="en-US" altLang="ja-JP" dirty="0">
                <a:solidFill>
                  <a:srgbClr val="000000"/>
                </a:solidFill>
                <a:latin typeface="Consolas" panose="020B0609020204030204" pitchFamily="49" charset="0"/>
              </a:rPr>
              <a:t> </a:t>
            </a:r>
            <a:r>
              <a:rPr lang="en-US" altLang="ja-JP" dirty="0">
                <a:solidFill>
                  <a:srgbClr val="09885A"/>
                </a:solidFill>
                <a:latin typeface="Consolas" panose="020B0609020204030204" pitchFamily="49" charset="0"/>
              </a:rPr>
              <a:t>0</a:t>
            </a:r>
            <a:r>
              <a:rPr lang="en-US" altLang="ja-JP" dirty="0">
                <a:solidFill>
                  <a:srgbClr val="000000"/>
                </a:solidFill>
                <a:latin typeface="Consolas" panose="020B0609020204030204" pitchFamily="49" charset="0"/>
              </a:rPr>
              <a:t>;</a:t>
            </a:r>
          </a:p>
          <a:p>
            <a:pPr lvl="4"/>
            <a:r>
              <a:rPr lang="en-US" altLang="ja-JP" dirty="0">
                <a:solidFill>
                  <a:srgbClr val="000000"/>
                </a:solidFill>
                <a:latin typeface="Consolas" panose="020B0609020204030204" pitchFamily="49" charset="0"/>
              </a:rPr>
              <a:t>}</a:t>
            </a:r>
          </a:p>
          <a:p>
            <a:pPr lvl="5"/>
            <a:br>
              <a:rPr lang="en-US" altLang="ja-JP" dirty="0">
                <a:solidFill>
                  <a:srgbClr val="000000"/>
                </a:solidFill>
                <a:latin typeface="Consolas" panose="020B0609020204030204" pitchFamily="49" charset="0"/>
              </a:rPr>
            </a:br>
            <a:r>
              <a:rPr lang="en-US" altLang="ja-JP" dirty="0">
                <a:solidFill>
                  <a:srgbClr val="0000FF"/>
                </a:solidFill>
                <a:latin typeface="Consolas" panose="020B0609020204030204" pitchFamily="49" charset="0"/>
              </a:rPr>
              <a:t>if</a:t>
            </a:r>
            <a:r>
              <a:rPr lang="en-US" altLang="ja-JP" dirty="0">
                <a:solidFill>
                  <a:srgbClr val="000000"/>
                </a:solidFill>
                <a:latin typeface="Consolas" panose="020B0609020204030204" pitchFamily="49" charset="0"/>
              </a:rPr>
              <a:t>(S[</a:t>
            </a:r>
            <a:r>
              <a:rPr lang="en-US" altLang="ja-JP" dirty="0" err="1">
                <a:solidFill>
                  <a:srgbClr val="000000"/>
                </a:solidFill>
                <a:latin typeface="Consolas" panose="020B0609020204030204" pitchFamily="49" charset="0"/>
              </a:rPr>
              <a:t>ip</a:t>
            </a:r>
            <a:r>
              <a:rPr lang="en-US" altLang="ja-JP" dirty="0">
                <a:solidFill>
                  <a:srgbClr val="000000"/>
                </a:solidFill>
                <a:latin typeface="Consolas" panose="020B0609020204030204" pitchFamily="49" charset="0"/>
              </a:rPr>
              <a:t>] == </a:t>
            </a:r>
            <a:r>
              <a:rPr lang="en-US" altLang="ja-JP" dirty="0">
                <a:solidFill>
                  <a:srgbClr val="A31515"/>
                </a:solidFill>
                <a:latin typeface="Consolas" panose="020B0609020204030204" pitchFamily="49" charset="0"/>
              </a:rPr>
              <a:t>'['</a:t>
            </a:r>
            <a:r>
              <a:rPr lang="en-US" altLang="ja-JP" dirty="0">
                <a:solidFill>
                  <a:srgbClr val="000000"/>
                </a:solidFill>
                <a:latin typeface="Consolas" panose="020B0609020204030204" pitchFamily="49" charset="0"/>
              </a:rPr>
              <a:t>) </a:t>
            </a:r>
            <a:r>
              <a:rPr lang="en-US" altLang="ja-JP" dirty="0" err="1">
                <a:solidFill>
                  <a:srgbClr val="000000"/>
                </a:solidFill>
                <a:latin typeface="Consolas" panose="020B0609020204030204" pitchFamily="49" charset="0"/>
              </a:rPr>
              <a:t>cnt</a:t>
            </a:r>
            <a:r>
              <a:rPr lang="en-US" altLang="ja-JP" dirty="0">
                <a:solidFill>
                  <a:srgbClr val="000000"/>
                </a:solidFill>
                <a:latin typeface="Consolas" panose="020B0609020204030204" pitchFamily="49" charset="0"/>
              </a:rPr>
              <a:t>++;</a:t>
            </a:r>
          </a:p>
          <a:p>
            <a:pPr lvl="5"/>
            <a:r>
              <a:rPr lang="en-US" altLang="ja-JP" dirty="0">
                <a:solidFill>
                  <a:srgbClr val="0000FF"/>
                </a:solidFill>
                <a:latin typeface="Consolas" panose="020B0609020204030204" pitchFamily="49" charset="0"/>
              </a:rPr>
              <a:t>else</a:t>
            </a:r>
            <a:r>
              <a:rPr lang="en-US" altLang="ja-JP" dirty="0">
                <a:solidFill>
                  <a:srgbClr val="000000"/>
                </a:solidFill>
                <a:latin typeface="Consolas" panose="020B0609020204030204" pitchFamily="49" charset="0"/>
              </a:rPr>
              <a:t> </a:t>
            </a:r>
            <a:r>
              <a:rPr lang="en-US" altLang="ja-JP" dirty="0">
                <a:solidFill>
                  <a:srgbClr val="0000FF"/>
                </a:solidFill>
                <a:latin typeface="Consolas" panose="020B0609020204030204" pitchFamily="49" charset="0"/>
              </a:rPr>
              <a:t>if</a:t>
            </a:r>
            <a:r>
              <a:rPr lang="en-US" altLang="ja-JP" dirty="0">
                <a:solidFill>
                  <a:srgbClr val="000000"/>
                </a:solidFill>
                <a:latin typeface="Consolas" panose="020B0609020204030204" pitchFamily="49" charset="0"/>
              </a:rPr>
              <a:t>(S[</a:t>
            </a:r>
            <a:r>
              <a:rPr lang="en-US" altLang="ja-JP" dirty="0" err="1">
                <a:solidFill>
                  <a:srgbClr val="000000"/>
                </a:solidFill>
                <a:latin typeface="Consolas" panose="020B0609020204030204" pitchFamily="49" charset="0"/>
              </a:rPr>
              <a:t>ip</a:t>
            </a:r>
            <a:r>
              <a:rPr lang="en-US" altLang="ja-JP" dirty="0">
                <a:solidFill>
                  <a:srgbClr val="000000"/>
                </a:solidFill>
                <a:latin typeface="Consolas" panose="020B0609020204030204" pitchFamily="49" charset="0"/>
              </a:rPr>
              <a:t>] == </a:t>
            </a:r>
            <a:r>
              <a:rPr lang="en-US" altLang="ja-JP" dirty="0">
                <a:solidFill>
                  <a:srgbClr val="A31515"/>
                </a:solidFill>
                <a:latin typeface="Consolas" panose="020B0609020204030204" pitchFamily="49" charset="0"/>
              </a:rPr>
              <a:t>']'</a:t>
            </a:r>
            <a:r>
              <a:rPr lang="en-US" altLang="ja-JP" dirty="0">
                <a:solidFill>
                  <a:srgbClr val="000000"/>
                </a:solidFill>
                <a:latin typeface="Consolas" panose="020B0609020204030204" pitchFamily="49" charset="0"/>
              </a:rPr>
              <a:t>) </a:t>
            </a:r>
            <a:r>
              <a:rPr lang="en-US" altLang="ja-JP" dirty="0" err="1">
                <a:solidFill>
                  <a:srgbClr val="000000"/>
                </a:solidFill>
                <a:latin typeface="Consolas" panose="020B0609020204030204" pitchFamily="49" charset="0"/>
              </a:rPr>
              <a:t>cnt</a:t>
            </a:r>
            <a:r>
              <a:rPr lang="en-US" altLang="ja-JP" dirty="0">
                <a:solidFill>
                  <a:srgbClr val="000000"/>
                </a:solidFill>
                <a:latin typeface="Consolas" panose="020B0609020204030204" pitchFamily="49" charset="0"/>
              </a:rPr>
              <a:t>--;</a:t>
            </a:r>
          </a:p>
          <a:p>
            <a:pPr lvl="4"/>
            <a:r>
              <a:rPr lang="en-US" altLang="ja-JP" dirty="0">
                <a:solidFill>
                  <a:srgbClr val="000000"/>
                </a:solidFill>
                <a:latin typeface="Consolas" panose="020B0609020204030204" pitchFamily="49" charset="0"/>
              </a:rPr>
              <a:t>}</a:t>
            </a:r>
          </a:p>
          <a:p>
            <a:pPr lvl="3"/>
            <a:r>
              <a:rPr lang="en-US" altLang="ja-JP" dirty="0">
                <a:solidFill>
                  <a:srgbClr val="000000"/>
                </a:solidFill>
                <a:latin typeface="Consolas" panose="020B0609020204030204" pitchFamily="49" charset="0"/>
              </a:rPr>
              <a:t>}</a:t>
            </a:r>
          </a:p>
          <a:p>
            <a:pPr lvl="2"/>
            <a:r>
              <a:rPr lang="en-US" altLang="ja-JP" dirty="0">
                <a:solidFill>
                  <a:srgbClr val="000000"/>
                </a:solidFill>
                <a:latin typeface="Consolas" panose="020B0609020204030204" pitchFamily="49" charset="0"/>
              </a:rPr>
              <a:t>}</a:t>
            </a:r>
          </a:p>
          <a:p>
            <a:pPr lvl="2"/>
            <a:r>
              <a:rPr lang="en-US" altLang="ja-JP" dirty="0" err="1">
                <a:solidFill>
                  <a:srgbClr val="000000"/>
                </a:solidFill>
                <a:latin typeface="Consolas" panose="020B0609020204030204" pitchFamily="49" charset="0"/>
              </a:rPr>
              <a:t>printf</a:t>
            </a:r>
            <a:r>
              <a:rPr lang="en-US" altLang="ja-JP" dirty="0">
                <a:solidFill>
                  <a:srgbClr val="000000"/>
                </a:solidFill>
                <a:latin typeface="Consolas" panose="020B0609020204030204" pitchFamily="49" charset="0"/>
              </a:rPr>
              <a:t>(</a:t>
            </a:r>
            <a:r>
              <a:rPr lang="en-US" altLang="ja-JP" dirty="0">
                <a:solidFill>
                  <a:srgbClr val="A31515"/>
                </a:solidFill>
                <a:latin typeface="Consolas" panose="020B0609020204030204" pitchFamily="49" charset="0"/>
              </a:rPr>
              <a:t>"\n"</a:t>
            </a:r>
            <a:r>
              <a:rPr lang="en-US" altLang="ja-JP" dirty="0">
                <a:solidFill>
                  <a:srgbClr val="000000"/>
                </a:solidFill>
                <a:latin typeface="Consolas" panose="020B0609020204030204" pitchFamily="49" charset="0"/>
              </a:rPr>
              <a:t>);</a:t>
            </a:r>
          </a:p>
          <a:p>
            <a:pPr lvl="1"/>
            <a:r>
              <a:rPr lang="en-US" altLang="ja-JP" dirty="0">
                <a:solidFill>
                  <a:srgbClr val="000000"/>
                </a:solidFill>
                <a:latin typeface="Consolas" panose="020B0609020204030204" pitchFamily="49" charset="0"/>
              </a:rPr>
              <a:t>}</a:t>
            </a:r>
          </a:p>
          <a:p>
            <a:pPr lvl="1"/>
            <a:r>
              <a:rPr lang="en-US" altLang="ja-JP" dirty="0">
                <a:solidFill>
                  <a:srgbClr val="0000FF"/>
                </a:solidFill>
                <a:latin typeface="Consolas" panose="020B0609020204030204" pitchFamily="49" charset="0"/>
              </a:rPr>
              <a:t>return</a:t>
            </a:r>
            <a:r>
              <a:rPr lang="en-US" altLang="ja-JP" dirty="0">
                <a:solidFill>
                  <a:srgbClr val="000000"/>
                </a:solidFill>
                <a:latin typeface="Consolas" panose="020B0609020204030204" pitchFamily="49" charset="0"/>
              </a:rPr>
              <a:t> </a:t>
            </a:r>
            <a:r>
              <a:rPr lang="en-US" altLang="ja-JP" dirty="0">
                <a:solidFill>
                  <a:srgbClr val="09885A"/>
                </a:solidFill>
                <a:latin typeface="Consolas" panose="020B0609020204030204" pitchFamily="49" charset="0"/>
              </a:rPr>
              <a:t>0</a:t>
            </a:r>
            <a:r>
              <a:rPr lang="en-US" altLang="ja-JP" dirty="0">
                <a:solidFill>
                  <a:srgbClr val="000000"/>
                </a:solidFill>
                <a:latin typeface="Consolas" panose="020B0609020204030204" pitchFamily="49" charset="0"/>
              </a:rPr>
              <a:t>;</a:t>
            </a:r>
          </a:p>
          <a:p>
            <a:pPr lvl="0"/>
            <a:r>
              <a:rPr lang="en-US" altLang="ja-JP" dirty="0">
                <a:solidFill>
                  <a:srgbClr val="000000"/>
                </a:solidFill>
                <a:latin typeface="Consolas" panose="020B0609020204030204" pitchFamily="49" charset="0"/>
              </a:rPr>
              <a:t>}</a:t>
            </a:r>
            <a:endParaRPr lang="ja-JP" altLang="en-US" dirty="0">
              <a:solidFill>
                <a:prstClr val="black"/>
              </a:solidFill>
            </a:endParaRPr>
          </a:p>
        </p:txBody>
      </p:sp>
      <p:sp>
        <p:nvSpPr>
          <p:cNvPr id="2" name="正方形/長方形 1">
            <a:extLst>
              <a:ext uri="{FF2B5EF4-FFF2-40B4-BE49-F238E27FC236}">
                <a16:creationId xmlns:a16="http://schemas.microsoft.com/office/drawing/2014/main" id="{C1A4F2EE-854C-4164-8A1B-81CFCFF9F008}"/>
              </a:ext>
            </a:extLst>
          </p:cNvPr>
          <p:cNvSpPr/>
          <p:nvPr/>
        </p:nvSpPr>
        <p:spPr>
          <a:xfrm>
            <a:off x="222455" y="362635"/>
            <a:ext cx="5873545" cy="341632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altLang="ja-JP" dirty="0">
                <a:solidFill>
                  <a:srgbClr val="000000"/>
                </a:solidFill>
                <a:latin typeface="Consolas" panose="020B0609020204030204" pitchFamily="49" charset="0"/>
              </a:rPr>
              <a:t>} </a:t>
            </a:r>
            <a:r>
              <a:rPr lang="en-US" altLang="ja-JP" dirty="0">
                <a:solidFill>
                  <a:srgbClr val="0000FF"/>
                </a:solidFill>
                <a:latin typeface="Consolas" panose="020B0609020204030204" pitchFamily="49" charset="0"/>
              </a:rPr>
              <a:t>else</a:t>
            </a:r>
            <a:r>
              <a:rPr lang="en-US" altLang="ja-JP" dirty="0">
                <a:solidFill>
                  <a:srgbClr val="000000"/>
                </a:solidFill>
                <a:latin typeface="Consolas" panose="020B0609020204030204" pitchFamily="49" charset="0"/>
              </a:rPr>
              <a:t> </a:t>
            </a:r>
            <a:r>
              <a:rPr lang="en-US" altLang="ja-JP" dirty="0">
                <a:solidFill>
                  <a:srgbClr val="0000FF"/>
                </a:solidFill>
                <a:latin typeface="Consolas" panose="020B0609020204030204" pitchFamily="49" charset="0"/>
              </a:rPr>
              <a:t>if</a:t>
            </a:r>
            <a:r>
              <a:rPr lang="en-US" altLang="ja-JP" dirty="0">
                <a:solidFill>
                  <a:srgbClr val="000000"/>
                </a:solidFill>
                <a:latin typeface="Consolas" panose="020B0609020204030204" pitchFamily="49" charset="0"/>
              </a:rPr>
              <a:t>(S[</a:t>
            </a:r>
            <a:r>
              <a:rPr lang="en-US" altLang="ja-JP" dirty="0" err="1">
                <a:solidFill>
                  <a:srgbClr val="000000"/>
                </a:solidFill>
                <a:latin typeface="Consolas" panose="020B0609020204030204" pitchFamily="49" charset="0"/>
              </a:rPr>
              <a:t>ip</a:t>
            </a:r>
            <a:r>
              <a:rPr lang="en-US" altLang="ja-JP" dirty="0">
                <a:solidFill>
                  <a:srgbClr val="000000"/>
                </a:solidFill>
                <a:latin typeface="Consolas" panose="020B0609020204030204" pitchFamily="49" charset="0"/>
              </a:rPr>
              <a:t>] == </a:t>
            </a:r>
            <a:r>
              <a:rPr lang="en-US" altLang="ja-JP" dirty="0">
                <a:solidFill>
                  <a:srgbClr val="A31515"/>
                </a:solidFill>
                <a:latin typeface="Consolas" panose="020B0609020204030204" pitchFamily="49" charset="0"/>
              </a:rPr>
              <a:t>'['</a:t>
            </a:r>
            <a:r>
              <a:rPr lang="en-US" altLang="ja-JP" dirty="0">
                <a:solidFill>
                  <a:srgbClr val="000000"/>
                </a:solidFill>
                <a:latin typeface="Consolas" panose="020B0609020204030204" pitchFamily="49" charset="0"/>
              </a:rPr>
              <a:t> &amp;&amp; data[</a:t>
            </a:r>
            <a:r>
              <a:rPr lang="en-US" altLang="ja-JP" dirty="0" err="1">
                <a:solidFill>
                  <a:srgbClr val="000000"/>
                </a:solidFill>
                <a:latin typeface="Consolas" panose="020B0609020204030204" pitchFamily="49" charset="0"/>
              </a:rPr>
              <a:t>dp</a:t>
            </a:r>
            <a:r>
              <a:rPr lang="en-US" altLang="ja-JP" dirty="0">
                <a:solidFill>
                  <a:srgbClr val="000000"/>
                </a:solidFill>
                <a:latin typeface="Consolas" panose="020B0609020204030204" pitchFamily="49" charset="0"/>
              </a:rPr>
              <a:t>] == </a:t>
            </a:r>
            <a:r>
              <a:rPr lang="en-US" altLang="ja-JP" dirty="0">
                <a:solidFill>
                  <a:srgbClr val="09885A"/>
                </a:solidFill>
                <a:latin typeface="Consolas" panose="020B0609020204030204" pitchFamily="49" charset="0"/>
              </a:rPr>
              <a:t>0</a:t>
            </a:r>
            <a:r>
              <a:rPr lang="en-US" altLang="ja-JP" dirty="0">
                <a:solidFill>
                  <a:srgbClr val="000000"/>
                </a:solidFill>
                <a:latin typeface="Consolas" panose="020B0609020204030204" pitchFamily="49" charset="0"/>
              </a:rPr>
              <a:t>) {</a:t>
            </a:r>
          </a:p>
          <a:p>
            <a:pPr lvl="1"/>
            <a:r>
              <a:rPr lang="en-US" altLang="ja-JP" dirty="0">
                <a:solidFill>
                  <a:srgbClr val="0000FF"/>
                </a:solidFill>
                <a:latin typeface="Consolas" panose="020B0609020204030204" pitchFamily="49" charset="0"/>
              </a:rPr>
              <a:t>int</a:t>
            </a:r>
            <a:r>
              <a:rPr lang="en-US" altLang="ja-JP" dirty="0">
                <a:solidFill>
                  <a:srgbClr val="000000"/>
                </a:solidFill>
                <a:latin typeface="Consolas" panose="020B0609020204030204" pitchFamily="49" charset="0"/>
              </a:rPr>
              <a:t> </a:t>
            </a:r>
            <a:r>
              <a:rPr lang="en-US" altLang="ja-JP" dirty="0" err="1">
                <a:solidFill>
                  <a:srgbClr val="000000"/>
                </a:solidFill>
                <a:latin typeface="Consolas" panose="020B0609020204030204" pitchFamily="49" charset="0"/>
              </a:rPr>
              <a:t>cnt</a:t>
            </a:r>
            <a:r>
              <a:rPr lang="en-US" altLang="ja-JP" dirty="0">
                <a:solidFill>
                  <a:srgbClr val="000000"/>
                </a:solidFill>
                <a:latin typeface="Consolas" panose="020B0609020204030204" pitchFamily="49" charset="0"/>
              </a:rPr>
              <a:t> = </a:t>
            </a:r>
            <a:r>
              <a:rPr lang="en-US" altLang="ja-JP" dirty="0">
                <a:solidFill>
                  <a:srgbClr val="09885A"/>
                </a:solidFill>
                <a:latin typeface="Consolas" panose="020B0609020204030204" pitchFamily="49" charset="0"/>
              </a:rPr>
              <a:t>1</a:t>
            </a:r>
            <a:r>
              <a:rPr lang="en-US" altLang="ja-JP" dirty="0">
                <a:solidFill>
                  <a:srgbClr val="000000"/>
                </a:solidFill>
                <a:latin typeface="Consolas" panose="020B0609020204030204" pitchFamily="49" charset="0"/>
              </a:rPr>
              <a:t>;</a:t>
            </a:r>
          </a:p>
          <a:p>
            <a:pPr lvl="1"/>
            <a:r>
              <a:rPr lang="en-US" altLang="ja-JP" dirty="0">
                <a:solidFill>
                  <a:srgbClr val="0000FF"/>
                </a:solidFill>
                <a:latin typeface="Consolas" panose="020B0609020204030204" pitchFamily="49" charset="0"/>
              </a:rPr>
              <a:t>while</a:t>
            </a:r>
            <a:r>
              <a:rPr lang="en-US" altLang="ja-JP" dirty="0">
                <a:solidFill>
                  <a:srgbClr val="000000"/>
                </a:solidFill>
                <a:latin typeface="Consolas" panose="020B0609020204030204" pitchFamily="49" charset="0"/>
              </a:rPr>
              <a:t>(</a:t>
            </a:r>
            <a:r>
              <a:rPr lang="en-US" altLang="ja-JP" dirty="0" err="1">
                <a:solidFill>
                  <a:srgbClr val="000000"/>
                </a:solidFill>
                <a:latin typeface="Consolas" panose="020B0609020204030204" pitchFamily="49" charset="0"/>
              </a:rPr>
              <a:t>cnt</a:t>
            </a:r>
            <a:r>
              <a:rPr lang="en-US" altLang="ja-JP" dirty="0">
                <a:solidFill>
                  <a:srgbClr val="000000"/>
                </a:solidFill>
                <a:latin typeface="Consolas" panose="020B0609020204030204" pitchFamily="49" charset="0"/>
              </a:rPr>
              <a:t> != </a:t>
            </a:r>
            <a:r>
              <a:rPr lang="en-US" altLang="ja-JP" dirty="0">
                <a:solidFill>
                  <a:srgbClr val="09885A"/>
                </a:solidFill>
                <a:latin typeface="Consolas" panose="020B0609020204030204" pitchFamily="49" charset="0"/>
              </a:rPr>
              <a:t>0</a:t>
            </a:r>
            <a:r>
              <a:rPr lang="en-US" altLang="ja-JP" dirty="0">
                <a:solidFill>
                  <a:srgbClr val="000000"/>
                </a:solidFill>
                <a:latin typeface="Consolas" panose="020B0609020204030204" pitchFamily="49" charset="0"/>
              </a:rPr>
              <a:t>) {</a:t>
            </a:r>
          </a:p>
          <a:p>
            <a:pPr lvl="1"/>
            <a:r>
              <a:rPr lang="en-US" altLang="ja-JP" dirty="0" err="1">
                <a:solidFill>
                  <a:srgbClr val="000000"/>
                </a:solidFill>
                <a:latin typeface="Consolas" panose="020B0609020204030204" pitchFamily="49" charset="0"/>
              </a:rPr>
              <a:t>ip</a:t>
            </a:r>
            <a:r>
              <a:rPr lang="en-US" altLang="ja-JP" dirty="0">
                <a:solidFill>
                  <a:srgbClr val="000000"/>
                </a:solidFill>
                <a:latin typeface="Consolas" panose="020B0609020204030204" pitchFamily="49" charset="0"/>
              </a:rPr>
              <a:t>++;</a:t>
            </a:r>
          </a:p>
          <a:p>
            <a:pPr lvl="1"/>
            <a:r>
              <a:rPr lang="en-US" altLang="ja-JP" dirty="0">
                <a:solidFill>
                  <a:srgbClr val="0000FF"/>
                </a:solidFill>
                <a:latin typeface="Consolas" panose="020B0609020204030204" pitchFamily="49" charset="0"/>
              </a:rPr>
              <a:t>if</a:t>
            </a:r>
            <a:r>
              <a:rPr lang="en-US" altLang="ja-JP" dirty="0">
                <a:solidFill>
                  <a:srgbClr val="000000"/>
                </a:solidFill>
                <a:latin typeface="Consolas" panose="020B0609020204030204" pitchFamily="49" charset="0"/>
              </a:rPr>
              <a:t>(S[</a:t>
            </a:r>
            <a:r>
              <a:rPr lang="en-US" altLang="ja-JP" dirty="0" err="1">
                <a:solidFill>
                  <a:srgbClr val="000000"/>
                </a:solidFill>
                <a:latin typeface="Consolas" panose="020B0609020204030204" pitchFamily="49" charset="0"/>
              </a:rPr>
              <a:t>ip</a:t>
            </a:r>
            <a:r>
              <a:rPr lang="en-US" altLang="ja-JP" dirty="0">
                <a:solidFill>
                  <a:srgbClr val="000000"/>
                </a:solidFill>
                <a:latin typeface="Consolas" panose="020B0609020204030204" pitchFamily="49" charset="0"/>
              </a:rPr>
              <a:t>] == </a:t>
            </a:r>
            <a:r>
              <a:rPr lang="en-US" altLang="ja-JP" dirty="0">
                <a:solidFill>
                  <a:srgbClr val="A31515"/>
                </a:solidFill>
                <a:latin typeface="Consolas" panose="020B0609020204030204" pitchFamily="49" charset="0"/>
              </a:rPr>
              <a:t>'\0'</a:t>
            </a:r>
            <a:r>
              <a:rPr lang="en-US" altLang="ja-JP" dirty="0">
                <a:solidFill>
                  <a:srgbClr val="000000"/>
                </a:solidFill>
                <a:latin typeface="Consolas" panose="020B0609020204030204" pitchFamily="49" charset="0"/>
              </a:rPr>
              <a:t>) {</a:t>
            </a:r>
          </a:p>
          <a:p>
            <a:pPr lvl="2"/>
            <a:r>
              <a:rPr lang="en-US" altLang="ja-JP" dirty="0" err="1">
                <a:solidFill>
                  <a:srgbClr val="000000"/>
                </a:solidFill>
                <a:latin typeface="Consolas" panose="020B0609020204030204" pitchFamily="49" charset="0"/>
              </a:rPr>
              <a:t>printf</a:t>
            </a:r>
            <a:r>
              <a:rPr lang="en-US" altLang="ja-JP" dirty="0">
                <a:solidFill>
                  <a:srgbClr val="000000"/>
                </a:solidFill>
                <a:latin typeface="Consolas" panose="020B0609020204030204" pitchFamily="49" charset="0"/>
              </a:rPr>
              <a:t>(</a:t>
            </a:r>
            <a:r>
              <a:rPr lang="en-US" altLang="ja-JP" dirty="0">
                <a:solidFill>
                  <a:srgbClr val="A31515"/>
                </a:solidFill>
                <a:latin typeface="Consolas" panose="020B0609020204030204" pitchFamily="49" charset="0"/>
              </a:rPr>
              <a:t>"Error\n"</a:t>
            </a:r>
            <a:r>
              <a:rPr lang="en-US" altLang="ja-JP" dirty="0">
                <a:solidFill>
                  <a:srgbClr val="000000"/>
                </a:solidFill>
                <a:latin typeface="Consolas" panose="020B0609020204030204" pitchFamily="49" charset="0"/>
              </a:rPr>
              <a:t>);</a:t>
            </a:r>
          </a:p>
          <a:p>
            <a:pPr lvl="2"/>
            <a:r>
              <a:rPr lang="en-US" altLang="ja-JP" dirty="0">
                <a:solidFill>
                  <a:srgbClr val="0000FF"/>
                </a:solidFill>
                <a:latin typeface="Consolas" panose="020B0609020204030204" pitchFamily="49" charset="0"/>
              </a:rPr>
              <a:t>return</a:t>
            </a:r>
            <a:r>
              <a:rPr lang="en-US" altLang="ja-JP" dirty="0">
                <a:solidFill>
                  <a:srgbClr val="000000"/>
                </a:solidFill>
                <a:latin typeface="Consolas" panose="020B0609020204030204" pitchFamily="49" charset="0"/>
              </a:rPr>
              <a:t> </a:t>
            </a:r>
            <a:r>
              <a:rPr lang="en-US" altLang="ja-JP" dirty="0">
                <a:solidFill>
                  <a:srgbClr val="09885A"/>
                </a:solidFill>
                <a:latin typeface="Consolas" panose="020B0609020204030204" pitchFamily="49" charset="0"/>
              </a:rPr>
              <a:t>0</a:t>
            </a:r>
            <a:r>
              <a:rPr lang="en-US" altLang="ja-JP" dirty="0">
                <a:solidFill>
                  <a:srgbClr val="000000"/>
                </a:solidFill>
                <a:latin typeface="Consolas" panose="020B0609020204030204" pitchFamily="49" charset="0"/>
              </a:rPr>
              <a:t>;</a:t>
            </a:r>
          </a:p>
          <a:p>
            <a:pPr lvl="1"/>
            <a:r>
              <a:rPr lang="en-US" altLang="ja-JP" dirty="0">
                <a:solidFill>
                  <a:srgbClr val="000000"/>
                </a:solidFill>
                <a:latin typeface="Consolas" panose="020B0609020204030204" pitchFamily="49" charset="0"/>
              </a:rPr>
              <a:t>}</a:t>
            </a:r>
          </a:p>
          <a:p>
            <a:pPr lvl="1"/>
            <a:br>
              <a:rPr lang="en-US" altLang="ja-JP" dirty="0">
                <a:solidFill>
                  <a:srgbClr val="000000"/>
                </a:solidFill>
                <a:latin typeface="Consolas" panose="020B0609020204030204" pitchFamily="49" charset="0"/>
              </a:rPr>
            </a:br>
            <a:r>
              <a:rPr lang="en-US" altLang="ja-JP" dirty="0">
                <a:solidFill>
                  <a:srgbClr val="0000FF"/>
                </a:solidFill>
                <a:latin typeface="Consolas" panose="020B0609020204030204" pitchFamily="49" charset="0"/>
              </a:rPr>
              <a:t>if</a:t>
            </a:r>
            <a:r>
              <a:rPr lang="en-US" altLang="ja-JP" dirty="0">
                <a:solidFill>
                  <a:srgbClr val="000000"/>
                </a:solidFill>
                <a:latin typeface="Consolas" panose="020B0609020204030204" pitchFamily="49" charset="0"/>
              </a:rPr>
              <a:t>(S[</a:t>
            </a:r>
            <a:r>
              <a:rPr lang="en-US" altLang="ja-JP" dirty="0" err="1">
                <a:solidFill>
                  <a:srgbClr val="000000"/>
                </a:solidFill>
                <a:latin typeface="Consolas" panose="020B0609020204030204" pitchFamily="49" charset="0"/>
              </a:rPr>
              <a:t>ip</a:t>
            </a:r>
            <a:r>
              <a:rPr lang="en-US" altLang="ja-JP" dirty="0">
                <a:solidFill>
                  <a:srgbClr val="000000"/>
                </a:solidFill>
                <a:latin typeface="Consolas" panose="020B0609020204030204" pitchFamily="49" charset="0"/>
              </a:rPr>
              <a:t>] == </a:t>
            </a:r>
            <a:r>
              <a:rPr lang="en-US" altLang="ja-JP" dirty="0">
                <a:solidFill>
                  <a:srgbClr val="A31515"/>
                </a:solidFill>
                <a:latin typeface="Consolas" panose="020B0609020204030204" pitchFamily="49" charset="0"/>
              </a:rPr>
              <a:t>'['</a:t>
            </a:r>
            <a:r>
              <a:rPr lang="en-US" altLang="ja-JP" dirty="0">
                <a:solidFill>
                  <a:srgbClr val="000000"/>
                </a:solidFill>
                <a:latin typeface="Consolas" panose="020B0609020204030204" pitchFamily="49" charset="0"/>
              </a:rPr>
              <a:t>) </a:t>
            </a:r>
            <a:r>
              <a:rPr lang="en-US" altLang="ja-JP" dirty="0" err="1">
                <a:solidFill>
                  <a:srgbClr val="000000"/>
                </a:solidFill>
                <a:latin typeface="Consolas" panose="020B0609020204030204" pitchFamily="49" charset="0"/>
              </a:rPr>
              <a:t>cnt</a:t>
            </a:r>
            <a:r>
              <a:rPr lang="en-US" altLang="ja-JP" dirty="0">
                <a:solidFill>
                  <a:srgbClr val="000000"/>
                </a:solidFill>
                <a:latin typeface="Consolas" panose="020B0609020204030204" pitchFamily="49" charset="0"/>
              </a:rPr>
              <a:t>++;</a:t>
            </a:r>
          </a:p>
          <a:p>
            <a:pPr lvl="1"/>
            <a:r>
              <a:rPr lang="en-US" altLang="ja-JP" dirty="0">
                <a:solidFill>
                  <a:srgbClr val="0000FF"/>
                </a:solidFill>
                <a:latin typeface="Consolas" panose="020B0609020204030204" pitchFamily="49" charset="0"/>
              </a:rPr>
              <a:t>else</a:t>
            </a:r>
            <a:r>
              <a:rPr lang="en-US" altLang="ja-JP" dirty="0">
                <a:solidFill>
                  <a:srgbClr val="000000"/>
                </a:solidFill>
                <a:latin typeface="Consolas" panose="020B0609020204030204" pitchFamily="49" charset="0"/>
              </a:rPr>
              <a:t> </a:t>
            </a:r>
            <a:r>
              <a:rPr lang="en-US" altLang="ja-JP" dirty="0">
                <a:solidFill>
                  <a:srgbClr val="0000FF"/>
                </a:solidFill>
                <a:latin typeface="Consolas" panose="020B0609020204030204" pitchFamily="49" charset="0"/>
              </a:rPr>
              <a:t>if</a:t>
            </a:r>
            <a:r>
              <a:rPr lang="en-US" altLang="ja-JP" dirty="0">
                <a:solidFill>
                  <a:srgbClr val="000000"/>
                </a:solidFill>
                <a:latin typeface="Consolas" panose="020B0609020204030204" pitchFamily="49" charset="0"/>
              </a:rPr>
              <a:t>(S[</a:t>
            </a:r>
            <a:r>
              <a:rPr lang="en-US" altLang="ja-JP" dirty="0" err="1">
                <a:solidFill>
                  <a:srgbClr val="000000"/>
                </a:solidFill>
                <a:latin typeface="Consolas" panose="020B0609020204030204" pitchFamily="49" charset="0"/>
              </a:rPr>
              <a:t>ip</a:t>
            </a:r>
            <a:r>
              <a:rPr lang="en-US" altLang="ja-JP" dirty="0">
                <a:solidFill>
                  <a:srgbClr val="000000"/>
                </a:solidFill>
                <a:latin typeface="Consolas" panose="020B0609020204030204" pitchFamily="49" charset="0"/>
              </a:rPr>
              <a:t>] == </a:t>
            </a:r>
            <a:r>
              <a:rPr lang="en-US" altLang="ja-JP" dirty="0">
                <a:solidFill>
                  <a:srgbClr val="A31515"/>
                </a:solidFill>
                <a:latin typeface="Consolas" panose="020B0609020204030204" pitchFamily="49" charset="0"/>
              </a:rPr>
              <a:t>']'</a:t>
            </a:r>
            <a:r>
              <a:rPr lang="en-US" altLang="ja-JP" dirty="0">
                <a:solidFill>
                  <a:srgbClr val="000000"/>
                </a:solidFill>
                <a:latin typeface="Consolas" panose="020B0609020204030204" pitchFamily="49" charset="0"/>
              </a:rPr>
              <a:t>) </a:t>
            </a:r>
            <a:r>
              <a:rPr lang="en-US" altLang="ja-JP" dirty="0" err="1">
                <a:solidFill>
                  <a:srgbClr val="000000"/>
                </a:solidFill>
                <a:latin typeface="Consolas" panose="020B0609020204030204" pitchFamily="49" charset="0"/>
              </a:rPr>
              <a:t>cnt</a:t>
            </a:r>
            <a:r>
              <a:rPr lang="en-US" altLang="ja-JP" dirty="0">
                <a:solidFill>
                  <a:srgbClr val="000000"/>
                </a:solidFill>
                <a:latin typeface="Consolas" panose="020B0609020204030204" pitchFamily="49" charset="0"/>
              </a:rPr>
              <a:t>--;</a:t>
            </a:r>
          </a:p>
          <a:p>
            <a:r>
              <a:rPr lang="en-US" altLang="ja-JP" dirty="0">
                <a:solidFill>
                  <a:srgbClr val="000000"/>
                </a:solidFill>
                <a:latin typeface="Consolas" panose="020B0609020204030204" pitchFamily="49" charset="0"/>
              </a:rPr>
              <a:t>}</a:t>
            </a:r>
          </a:p>
        </p:txBody>
      </p:sp>
      <p:cxnSp>
        <p:nvCxnSpPr>
          <p:cNvPr id="4" name="コネクタ: 曲線 3">
            <a:extLst>
              <a:ext uri="{FF2B5EF4-FFF2-40B4-BE49-F238E27FC236}">
                <a16:creationId xmlns:a16="http://schemas.microsoft.com/office/drawing/2014/main" id="{D02365AF-152E-42EE-ADCE-D34A1332B65F}"/>
              </a:ext>
            </a:extLst>
          </p:cNvPr>
          <p:cNvCxnSpPr>
            <a:cxnSpLocks/>
            <a:stCxn id="2" idx="2"/>
            <a:endCxn id="3" idx="0"/>
          </p:cNvCxnSpPr>
          <p:nvPr/>
        </p:nvCxnSpPr>
        <p:spPr>
          <a:xfrm rot="5400000" flipH="1" flipV="1">
            <a:off x="4723627" y="-147347"/>
            <a:ext cx="2361903" cy="5490702"/>
          </a:xfrm>
          <a:prstGeom prst="curvedConnector5">
            <a:avLst>
              <a:gd name="adj1" fmla="val -20294"/>
              <a:gd name="adj2" fmla="val 40929"/>
              <a:gd name="adj3" fmla="val 139964"/>
            </a:avLst>
          </a:prstGeom>
          <a:ln w="7620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16" name="矢印: 下 15">
            <a:extLst>
              <a:ext uri="{FF2B5EF4-FFF2-40B4-BE49-F238E27FC236}">
                <a16:creationId xmlns:a16="http://schemas.microsoft.com/office/drawing/2014/main" id="{189F4D4F-EAA6-4B12-9A6F-9AB5D6401640}"/>
              </a:ext>
            </a:extLst>
          </p:cNvPr>
          <p:cNvSpPr/>
          <p:nvPr/>
        </p:nvSpPr>
        <p:spPr>
          <a:xfrm>
            <a:off x="2772696" y="0"/>
            <a:ext cx="516194" cy="450263"/>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96715110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A489DC5-1443-4047-91D8-C1AB9A2E2D13}"/>
              </a:ext>
            </a:extLst>
          </p:cNvPr>
          <p:cNvSpPr>
            <a:spLocks noGrp="1"/>
          </p:cNvSpPr>
          <p:nvPr>
            <p:ph type="title"/>
          </p:nvPr>
        </p:nvSpPr>
        <p:spPr/>
        <p:txBody>
          <a:bodyPr/>
          <a:lstStyle/>
          <a:p>
            <a:r>
              <a:rPr kumimoji="1" lang="en-US" altLang="ja-JP" dirty="0"/>
              <a:t>Brainfuck</a:t>
            </a:r>
            <a:endParaRPr kumimoji="1" lang="ja-JP" altLang="en-US" dirty="0"/>
          </a:p>
        </p:txBody>
      </p:sp>
      <p:sp>
        <p:nvSpPr>
          <p:cNvPr id="3" name="コンテンツ プレースホルダー 2">
            <a:extLst>
              <a:ext uri="{FF2B5EF4-FFF2-40B4-BE49-F238E27FC236}">
                <a16:creationId xmlns:a16="http://schemas.microsoft.com/office/drawing/2014/main" id="{6240DF53-EBA3-43B7-B018-0568FA0C205B}"/>
              </a:ext>
            </a:extLst>
          </p:cNvPr>
          <p:cNvSpPr>
            <a:spLocks noGrp="1"/>
          </p:cNvSpPr>
          <p:nvPr>
            <p:ph idx="1"/>
          </p:nvPr>
        </p:nvSpPr>
        <p:spPr/>
        <p:txBody>
          <a:bodyPr/>
          <a:lstStyle/>
          <a:p>
            <a:r>
              <a:rPr kumimoji="1" lang="ja-JP" altLang="en-US" dirty="0"/>
              <a:t>一応できた</a:t>
            </a:r>
            <a:endParaRPr kumimoji="1" lang="en-US" altLang="ja-JP" dirty="0"/>
          </a:p>
          <a:p>
            <a:r>
              <a:rPr kumimoji="1" lang="ja-JP" altLang="en-US" dirty="0"/>
              <a:t>でも実用性は皆無</a:t>
            </a:r>
            <a:endParaRPr kumimoji="1" lang="en-US" altLang="ja-JP" dirty="0"/>
          </a:p>
          <a:p>
            <a:r>
              <a:rPr kumimoji="1" lang="ja-JP" altLang="en-US" dirty="0"/>
              <a:t>いろいろ機能を付け足していくのが面白い</a:t>
            </a:r>
            <a:endParaRPr kumimoji="1" lang="en-US" altLang="ja-JP" dirty="0"/>
          </a:p>
          <a:p>
            <a:pPr>
              <a:buFont typeface="Wingdings" panose="05000000000000000000" pitchFamily="2" charset="2"/>
              <a:buChar char="Ø"/>
            </a:pPr>
            <a:r>
              <a:rPr kumimoji="1" lang="ja-JP" altLang="en-US" dirty="0"/>
              <a:t>文字ではなく整数値を出力する命令を追加してみる</a:t>
            </a:r>
            <a:endParaRPr kumimoji="1" lang="en-US" altLang="ja-JP" dirty="0"/>
          </a:p>
          <a:p>
            <a:pPr>
              <a:buFont typeface="Wingdings" panose="05000000000000000000" pitchFamily="2" charset="2"/>
              <a:buChar char="Ø"/>
            </a:pPr>
            <a:r>
              <a:rPr kumimoji="1" lang="ja-JP" altLang="en-US" dirty="0"/>
              <a:t>もっと簡単にループが書けるように作る</a:t>
            </a:r>
            <a:endParaRPr kumimoji="1" lang="en-US" altLang="ja-JP" dirty="0"/>
          </a:p>
          <a:p>
            <a:pPr>
              <a:buFont typeface="Wingdings" panose="05000000000000000000" pitchFamily="2" charset="2"/>
              <a:buChar char="Ø"/>
            </a:pPr>
            <a:r>
              <a:rPr lang="en-US" altLang="ja-JP" dirty="0"/>
              <a:t>+</a:t>
            </a:r>
            <a:r>
              <a:rPr lang="ja-JP" altLang="en-US" dirty="0"/>
              <a:t>や</a:t>
            </a:r>
            <a:r>
              <a:rPr lang="en-US" altLang="ja-JP" dirty="0"/>
              <a:t>-</a:t>
            </a:r>
            <a:r>
              <a:rPr lang="ja-JP" altLang="en-US" dirty="0"/>
              <a:t>ではなく、数値に置き換えてみる</a:t>
            </a:r>
            <a:br>
              <a:rPr lang="en-US" altLang="ja-JP" dirty="0"/>
            </a:br>
            <a:r>
              <a:rPr lang="en-US" altLang="ja-JP" dirty="0"/>
              <a:t>(</a:t>
            </a:r>
            <a:r>
              <a:rPr lang="ja-JP" altLang="en-US" dirty="0"/>
              <a:t>例</a:t>
            </a:r>
            <a:r>
              <a:rPr lang="en-US" altLang="ja-JP" dirty="0"/>
              <a:t>) </a:t>
            </a:r>
            <a:r>
              <a:rPr lang="en-US" altLang="ja-JP" dirty="0">
                <a:latin typeface="ＭＳ ゴシック" panose="020B0609070205080204" pitchFamily="49" charset="-128"/>
                <a:ea typeface="ＭＳ ゴシック" panose="020B0609070205080204" pitchFamily="49" charset="-128"/>
              </a:rPr>
              <a:t>++++++++[&gt;++++++++&lt;-]&gt;+. </a:t>
            </a:r>
            <a:r>
              <a:rPr lang="ja-JP" altLang="en-US">
                <a:latin typeface="ＭＳ ゴシック" panose="020B0609070205080204" pitchFamily="49" charset="-128"/>
                <a:ea typeface="ＭＳ ゴシック" panose="020B0609070205080204" pitchFamily="49" charset="-128"/>
              </a:rPr>
              <a:t>⇒ </a:t>
            </a:r>
            <a:r>
              <a:rPr lang="en-US" altLang="ja-JP" dirty="0">
                <a:latin typeface="ＭＳ ゴシック" panose="020B0609070205080204" pitchFamily="49" charset="-128"/>
                <a:ea typeface="ＭＳ ゴシック" panose="020B0609070205080204" pitchFamily="49" charset="-128"/>
              </a:rPr>
              <a:t>8[&gt;8&lt;-1]&gt;1.</a:t>
            </a:r>
          </a:p>
        </p:txBody>
      </p:sp>
    </p:spTree>
    <p:extLst>
      <p:ext uri="{BB962C8B-B14F-4D97-AF65-F5344CB8AC3E}">
        <p14:creationId xmlns:p14="http://schemas.microsoft.com/office/powerpoint/2010/main" val="9553019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255225A-705B-4E79-9298-B16B12116559}"/>
              </a:ext>
            </a:extLst>
          </p:cNvPr>
          <p:cNvSpPr>
            <a:spLocks noGrp="1"/>
          </p:cNvSpPr>
          <p:nvPr>
            <p:ph type="title"/>
          </p:nvPr>
        </p:nvSpPr>
        <p:spPr/>
        <p:txBody>
          <a:bodyPr/>
          <a:lstStyle/>
          <a:p>
            <a:r>
              <a:rPr kumimoji="1" lang="en-US" altLang="ja-JP" dirty="0"/>
              <a:t>Brainfuck</a:t>
            </a:r>
            <a:r>
              <a:rPr kumimoji="1" lang="ja-JP" altLang="en-US" dirty="0"/>
              <a:t>の言語仕様</a:t>
            </a:r>
          </a:p>
        </p:txBody>
      </p:sp>
      <p:sp>
        <p:nvSpPr>
          <p:cNvPr id="9" name="正方形/長方形 8">
            <a:extLst>
              <a:ext uri="{FF2B5EF4-FFF2-40B4-BE49-F238E27FC236}">
                <a16:creationId xmlns:a16="http://schemas.microsoft.com/office/drawing/2014/main" id="{B9274BF4-146F-4581-AA39-542F069909C0}"/>
              </a:ext>
            </a:extLst>
          </p:cNvPr>
          <p:cNvSpPr/>
          <p:nvPr/>
        </p:nvSpPr>
        <p:spPr>
          <a:xfrm>
            <a:off x="1013951" y="1976758"/>
            <a:ext cx="10164097" cy="3108543"/>
          </a:xfrm>
          <a:prstGeom prst="rect">
            <a:avLst/>
          </a:prstGeom>
        </p:spPr>
        <p:txBody>
          <a:bodyPr wrap="square">
            <a:spAutoFit/>
          </a:bodyPr>
          <a:lstStyle/>
          <a:p>
            <a:r>
              <a:rPr lang="ja-JP" altLang="en-US" sz="2800" dirty="0">
                <a:latin typeface="+mn-ea"/>
              </a:rPr>
              <a:t>こんな風に読み変えてみる</a:t>
            </a:r>
            <a:r>
              <a:rPr lang="en-US" altLang="ja-JP" sz="2800" dirty="0">
                <a:latin typeface="+mn-ea"/>
              </a:rPr>
              <a:t>: </a:t>
            </a:r>
          </a:p>
          <a:p>
            <a:endParaRPr lang="en-US" altLang="ja-JP" sz="2800" dirty="0">
              <a:latin typeface="+mn-ea"/>
            </a:endParaRPr>
          </a:p>
          <a:p>
            <a:pPr marL="457200" indent="-457200">
              <a:buFont typeface="Arial" panose="020B0604020202020204" pitchFamily="34" charset="0"/>
              <a:buChar char="•"/>
            </a:pPr>
            <a:r>
              <a:rPr lang="ja-JP" altLang="en-US" sz="2800" dirty="0">
                <a:latin typeface="+mn-ea"/>
              </a:rPr>
              <a:t>文字列</a:t>
            </a:r>
            <a:r>
              <a:rPr lang="en-US" altLang="ja-JP" sz="2800" dirty="0">
                <a:solidFill>
                  <a:srgbClr val="0000FF"/>
                </a:solidFill>
                <a:latin typeface="Consolas" panose="020B0609020204030204" pitchFamily="49" charset="0"/>
              </a:rPr>
              <a:t>char</a:t>
            </a:r>
            <a:r>
              <a:rPr lang="en-US" altLang="ja-JP" sz="2800" dirty="0">
                <a:latin typeface="Consolas" panose="020B0609020204030204" pitchFamily="49" charset="0"/>
              </a:rPr>
              <a:t> S[</a:t>
            </a:r>
            <a:r>
              <a:rPr lang="en-US" altLang="ja-JP" sz="2800" dirty="0">
                <a:solidFill>
                  <a:srgbClr val="008000"/>
                </a:solidFill>
                <a:latin typeface="Consolas" panose="020B0609020204030204" pitchFamily="49" charset="0"/>
              </a:rPr>
              <a:t>1000</a:t>
            </a:r>
            <a:r>
              <a:rPr lang="en-US" altLang="ja-JP" sz="2800" dirty="0">
                <a:latin typeface="Consolas" panose="020B0609020204030204" pitchFamily="49" charset="0"/>
              </a:rPr>
              <a:t>]</a:t>
            </a:r>
          </a:p>
          <a:p>
            <a:pPr marL="457200" indent="-457200">
              <a:buFont typeface="Arial" panose="020B0604020202020204" pitchFamily="34" charset="0"/>
              <a:buChar char="•"/>
            </a:pPr>
            <a:r>
              <a:rPr lang="ja-JP" altLang="en-US" sz="2800" dirty="0">
                <a:latin typeface="+mn-ea"/>
              </a:rPr>
              <a:t>文字列</a:t>
            </a:r>
            <a:r>
              <a:rPr lang="en-US" altLang="ja-JP" sz="2800" dirty="0">
                <a:latin typeface="+mn-ea"/>
              </a:rPr>
              <a:t>S</a:t>
            </a:r>
            <a:r>
              <a:rPr lang="ja-JP" altLang="en-US" sz="2800" dirty="0">
                <a:latin typeface="+mn-ea"/>
              </a:rPr>
              <a:t>の添え字を持つ変数</a:t>
            </a:r>
            <a:r>
              <a:rPr lang="en-US" altLang="ja-JP" sz="2800" dirty="0">
                <a:solidFill>
                  <a:srgbClr val="0000FF"/>
                </a:solidFill>
                <a:latin typeface="Consolas" panose="020B0609020204030204" pitchFamily="49" charset="0"/>
              </a:rPr>
              <a:t>int</a:t>
            </a:r>
            <a:r>
              <a:rPr lang="en-US" altLang="ja-JP" sz="2800" dirty="0">
                <a:latin typeface="Consolas" panose="020B0609020204030204" pitchFamily="49" charset="0"/>
              </a:rPr>
              <a:t> </a:t>
            </a:r>
            <a:r>
              <a:rPr lang="en-US" altLang="ja-JP" sz="2800" dirty="0" err="1">
                <a:latin typeface="Consolas" panose="020B0609020204030204" pitchFamily="49" charset="0"/>
              </a:rPr>
              <a:t>ip</a:t>
            </a:r>
            <a:endParaRPr lang="en-US" altLang="ja-JP" sz="2800" dirty="0">
              <a:latin typeface="Consolas" panose="020B0609020204030204" pitchFamily="49" charset="0"/>
            </a:endParaRPr>
          </a:p>
          <a:p>
            <a:pPr marL="457200" indent="-457200">
              <a:buFont typeface="Arial" panose="020B0604020202020204" pitchFamily="34" charset="0"/>
              <a:buChar char="•"/>
            </a:pPr>
            <a:r>
              <a:rPr lang="ja-JP" altLang="en-US" sz="2800" dirty="0">
                <a:latin typeface="+mn-ea"/>
              </a:rPr>
              <a:t>メモリ的な役割を果たす配列 </a:t>
            </a:r>
            <a:r>
              <a:rPr lang="en-US" altLang="ja-JP" sz="2800" dirty="0">
                <a:solidFill>
                  <a:srgbClr val="0000FF"/>
                </a:solidFill>
                <a:latin typeface="Consolas" panose="020B0609020204030204" pitchFamily="49" charset="0"/>
              </a:rPr>
              <a:t>int</a:t>
            </a:r>
            <a:r>
              <a:rPr lang="en-US" altLang="ja-JP" sz="2800" dirty="0">
                <a:latin typeface="Consolas" panose="020B0609020204030204" pitchFamily="49" charset="0"/>
              </a:rPr>
              <a:t> data[</a:t>
            </a:r>
            <a:r>
              <a:rPr lang="en-US" altLang="ja-JP" sz="2800" dirty="0">
                <a:solidFill>
                  <a:srgbClr val="008000"/>
                </a:solidFill>
                <a:latin typeface="Consolas" panose="020B0609020204030204" pitchFamily="49" charset="0"/>
              </a:rPr>
              <a:t>30000</a:t>
            </a:r>
            <a:r>
              <a:rPr lang="en-US" altLang="ja-JP" sz="2800" dirty="0">
                <a:latin typeface="Consolas" panose="020B0609020204030204" pitchFamily="49" charset="0"/>
              </a:rPr>
              <a:t>]={ </a:t>
            </a:r>
            <a:r>
              <a:rPr lang="en-US" altLang="ja-JP" sz="2800" dirty="0">
                <a:solidFill>
                  <a:srgbClr val="008000"/>
                </a:solidFill>
                <a:latin typeface="Consolas" panose="020B0609020204030204" pitchFamily="49" charset="0"/>
              </a:rPr>
              <a:t>0</a:t>
            </a:r>
            <a:r>
              <a:rPr lang="en-US" altLang="ja-JP" sz="2800" dirty="0">
                <a:latin typeface="Consolas" panose="020B0609020204030204" pitchFamily="49" charset="0"/>
              </a:rPr>
              <a:t> }</a:t>
            </a:r>
          </a:p>
          <a:p>
            <a:pPr marL="457200" indent="-457200">
              <a:buFont typeface="Arial" panose="020B0604020202020204" pitchFamily="34" charset="0"/>
              <a:buChar char="•"/>
            </a:pPr>
            <a:r>
              <a:rPr lang="ja-JP" altLang="en-US" sz="2800" dirty="0">
                <a:latin typeface="+mn-ea"/>
              </a:rPr>
              <a:t>上の配列の添え字を持つ変数</a:t>
            </a:r>
            <a:r>
              <a:rPr lang="en-US" altLang="ja-JP" sz="2800" dirty="0">
                <a:solidFill>
                  <a:srgbClr val="0000FF"/>
                </a:solidFill>
                <a:latin typeface="Consolas" panose="020B0609020204030204" pitchFamily="49" charset="0"/>
              </a:rPr>
              <a:t>int </a:t>
            </a:r>
            <a:r>
              <a:rPr lang="en-US" altLang="ja-JP" sz="2800" dirty="0" err="1">
                <a:latin typeface="Consolas" panose="020B0609020204030204" pitchFamily="49" charset="0"/>
              </a:rPr>
              <a:t>dp</a:t>
            </a:r>
            <a:endParaRPr lang="en-US" altLang="ja-JP" sz="2800" dirty="0">
              <a:latin typeface="Consolas" panose="020B0609020204030204" pitchFamily="49" charset="0"/>
            </a:endParaRPr>
          </a:p>
          <a:p>
            <a:pPr marL="457200" indent="-457200">
              <a:buFont typeface="Arial" panose="020B0604020202020204" pitchFamily="34" charset="0"/>
              <a:buChar char="•"/>
            </a:pPr>
            <a:r>
              <a:rPr lang="ja-JP" altLang="en-US" sz="2800" dirty="0">
                <a:latin typeface="+mn-ea"/>
              </a:rPr>
              <a:t>入出力処理</a:t>
            </a:r>
            <a:r>
              <a:rPr lang="en-US" altLang="ja-JP" sz="2800" dirty="0">
                <a:latin typeface="+mn-ea"/>
              </a:rPr>
              <a:t>(</a:t>
            </a:r>
            <a:r>
              <a:rPr lang="en-US" altLang="ja-JP" sz="2800" dirty="0" err="1">
                <a:latin typeface="+mn-ea"/>
              </a:rPr>
              <a:t>printf</a:t>
            </a:r>
            <a:r>
              <a:rPr lang="ja-JP" altLang="en-US" sz="2800" dirty="0" err="1">
                <a:latin typeface="+mn-ea"/>
              </a:rPr>
              <a:t>、</a:t>
            </a:r>
            <a:r>
              <a:rPr lang="en-US" altLang="ja-JP" sz="2800" dirty="0" err="1">
                <a:latin typeface="+mn-ea"/>
              </a:rPr>
              <a:t>scanf</a:t>
            </a:r>
            <a:r>
              <a:rPr lang="en-US" altLang="ja-JP" sz="2800" dirty="0">
                <a:latin typeface="+mn-ea"/>
              </a:rPr>
              <a:t>)</a:t>
            </a:r>
            <a:endParaRPr lang="ja-JP" altLang="en-US" sz="2800" dirty="0">
              <a:latin typeface="+mn-ea"/>
            </a:endParaRPr>
          </a:p>
        </p:txBody>
      </p:sp>
    </p:spTree>
    <p:extLst>
      <p:ext uri="{BB962C8B-B14F-4D97-AF65-F5344CB8AC3E}">
        <p14:creationId xmlns:p14="http://schemas.microsoft.com/office/powerpoint/2010/main" val="26762921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8BF9DBA-E980-42E4-A31C-63283EC8FA53}"/>
              </a:ext>
            </a:extLst>
          </p:cNvPr>
          <p:cNvSpPr>
            <a:spLocks noGrp="1"/>
          </p:cNvSpPr>
          <p:nvPr>
            <p:ph type="title"/>
          </p:nvPr>
        </p:nvSpPr>
        <p:spPr/>
        <p:txBody>
          <a:bodyPr/>
          <a:lstStyle/>
          <a:p>
            <a:r>
              <a:rPr kumimoji="1" lang="en-US" altLang="ja-JP" dirty="0"/>
              <a:t>Brainfuck</a:t>
            </a:r>
            <a:r>
              <a:rPr kumimoji="1" lang="ja-JP" altLang="en-US" dirty="0"/>
              <a:t>の言語仕様</a:t>
            </a:r>
          </a:p>
        </p:txBody>
      </p:sp>
      <p:sp>
        <p:nvSpPr>
          <p:cNvPr id="3" name="コンテンツ プレースホルダー 2">
            <a:extLst>
              <a:ext uri="{FF2B5EF4-FFF2-40B4-BE49-F238E27FC236}">
                <a16:creationId xmlns:a16="http://schemas.microsoft.com/office/drawing/2014/main" id="{1009EF91-E513-4820-B4E7-36D94FE648B5}"/>
              </a:ext>
            </a:extLst>
          </p:cNvPr>
          <p:cNvSpPr>
            <a:spLocks noGrp="1"/>
          </p:cNvSpPr>
          <p:nvPr>
            <p:ph idx="1"/>
          </p:nvPr>
        </p:nvSpPr>
        <p:spPr/>
        <p:txBody>
          <a:bodyPr>
            <a:normAutofit fontScale="92500"/>
          </a:bodyPr>
          <a:lstStyle/>
          <a:p>
            <a:pPr marL="0" indent="0">
              <a:buNone/>
            </a:pPr>
            <a:r>
              <a:rPr lang="en-US" altLang="ja-JP" dirty="0"/>
              <a:t>Brainfuck</a:t>
            </a:r>
            <a:r>
              <a:rPr lang="ja-JP" altLang="en-US" dirty="0"/>
              <a:t>の命令</a:t>
            </a:r>
            <a:r>
              <a:rPr lang="en-US" altLang="ja-JP" dirty="0"/>
              <a:t>8</a:t>
            </a:r>
            <a:r>
              <a:rPr lang="ja-JP" altLang="en-US" dirty="0"/>
              <a:t>つ</a:t>
            </a:r>
            <a:endParaRPr lang="en-US" altLang="ja-JP" dirty="0"/>
          </a:p>
          <a:p>
            <a:pPr marL="514350" indent="-514350">
              <a:buFont typeface="+mj-lt"/>
              <a:buAutoNum type="arabicPeriod"/>
            </a:pPr>
            <a:r>
              <a:rPr kumimoji="1" lang="en-US" altLang="ja-JP" dirty="0">
                <a:latin typeface="ＭＳ ゴシック" panose="020B0609070205080204" pitchFamily="49" charset="-128"/>
                <a:ea typeface="ＭＳ ゴシック" panose="020B0609070205080204" pitchFamily="49" charset="-128"/>
              </a:rPr>
              <a:t>&gt; </a:t>
            </a:r>
            <a:r>
              <a:rPr kumimoji="1" lang="en-US" altLang="ja-JP" dirty="0"/>
              <a:t>: </a:t>
            </a:r>
            <a:r>
              <a:rPr kumimoji="1" lang="ja-JP" altLang="en-US" dirty="0"/>
              <a:t>ポインタをインクリメントする</a:t>
            </a:r>
            <a:endParaRPr kumimoji="1" lang="en-US" altLang="ja-JP" dirty="0"/>
          </a:p>
          <a:p>
            <a:pPr marL="514350" indent="-514350">
              <a:buFont typeface="+mj-lt"/>
              <a:buAutoNum type="arabicPeriod"/>
            </a:pPr>
            <a:r>
              <a:rPr lang="en-US" altLang="ja-JP" dirty="0">
                <a:latin typeface="ＭＳ ゴシック" panose="020B0609070205080204" pitchFamily="49" charset="-128"/>
                <a:ea typeface="ＭＳ ゴシック" panose="020B0609070205080204" pitchFamily="49" charset="-128"/>
              </a:rPr>
              <a:t>&lt; </a:t>
            </a:r>
            <a:r>
              <a:rPr lang="en-US" altLang="ja-JP" dirty="0"/>
              <a:t>: </a:t>
            </a:r>
            <a:r>
              <a:rPr lang="ja-JP" altLang="en-US" dirty="0"/>
              <a:t>ポインタをデクリメントする</a:t>
            </a:r>
            <a:endParaRPr lang="en-US" altLang="ja-JP" dirty="0"/>
          </a:p>
          <a:p>
            <a:pPr marL="514350" indent="-514350">
              <a:buFont typeface="+mj-lt"/>
              <a:buAutoNum type="arabicPeriod"/>
            </a:pPr>
            <a:r>
              <a:rPr lang="en-US" altLang="ja-JP" dirty="0">
                <a:latin typeface="ＭＳ ゴシック" panose="020B0609070205080204" pitchFamily="49" charset="-128"/>
                <a:ea typeface="ＭＳ ゴシック" panose="020B0609070205080204" pitchFamily="49" charset="-128"/>
              </a:rPr>
              <a:t>+ </a:t>
            </a:r>
            <a:r>
              <a:rPr lang="en-US" altLang="ja-JP" dirty="0"/>
              <a:t>: </a:t>
            </a:r>
            <a:r>
              <a:rPr lang="ja-JP" altLang="en-US" dirty="0"/>
              <a:t>ポインタの指す値をインクリメントする</a:t>
            </a:r>
            <a:endParaRPr lang="en-US" altLang="ja-JP" dirty="0"/>
          </a:p>
          <a:p>
            <a:pPr marL="514350" indent="-514350">
              <a:buFont typeface="+mj-lt"/>
              <a:buAutoNum type="arabicPeriod"/>
            </a:pPr>
            <a:r>
              <a:rPr lang="en-US" altLang="ja-JP" dirty="0">
                <a:latin typeface="ＭＳ ゴシック" panose="020B0609070205080204" pitchFamily="49" charset="-128"/>
                <a:ea typeface="ＭＳ ゴシック" panose="020B0609070205080204" pitchFamily="49" charset="-128"/>
              </a:rPr>
              <a:t>- </a:t>
            </a:r>
            <a:r>
              <a:rPr lang="en-US" altLang="ja-JP" dirty="0"/>
              <a:t>: </a:t>
            </a:r>
            <a:r>
              <a:rPr lang="ja-JP" altLang="en-US" dirty="0"/>
              <a:t>ポインタの指す値をデクリメントする</a:t>
            </a:r>
            <a:endParaRPr lang="en-US" altLang="ja-JP" dirty="0"/>
          </a:p>
          <a:p>
            <a:pPr marL="514350" indent="-514350">
              <a:buFont typeface="+mj-lt"/>
              <a:buAutoNum type="arabicPeriod"/>
            </a:pPr>
            <a:r>
              <a:rPr lang="en-US" altLang="ja-JP" dirty="0">
                <a:latin typeface="ＭＳ ゴシック" panose="020B0609070205080204" pitchFamily="49" charset="-128"/>
                <a:ea typeface="ＭＳ ゴシック" panose="020B0609070205080204" pitchFamily="49" charset="-128"/>
              </a:rPr>
              <a:t>. </a:t>
            </a:r>
            <a:r>
              <a:rPr lang="en-US" altLang="ja-JP" dirty="0"/>
              <a:t>: </a:t>
            </a:r>
            <a:r>
              <a:rPr lang="ja-JP" altLang="en-US" dirty="0"/>
              <a:t>ポインタの指す値を文字として出力</a:t>
            </a:r>
            <a:endParaRPr lang="en-US" altLang="ja-JP" dirty="0"/>
          </a:p>
          <a:p>
            <a:pPr marL="514350" indent="-514350">
              <a:buFont typeface="+mj-lt"/>
              <a:buAutoNum type="arabicPeriod"/>
            </a:pPr>
            <a:r>
              <a:rPr lang="en-US" altLang="ja-JP" dirty="0">
                <a:latin typeface="ＭＳ ゴシック" panose="020B0609070205080204" pitchFamily="49" charset="-128"/>
                <a:ea typeface="ＭＳ ゴシック" panose="020B0609070205080204" pitchFamily="49" charset="-128"/>
              </a:rPr>
              <a:t>, </a:t>
            </a:r>
            <a:r>
              <a:rPr lang="en-US" altLang="ja-JP" dirty="0"/>
              <a:t>: </a:t>
            </a:r>
            <a:r>
              <a:rPr lang="ja-JP" altLang="en-US" dirty="0"/>
              <a:t>ポインタの指す値を文字として入力</a:t>
            </a:r>
            <a:endParaRPr lang="en-US" altLang="ja-JP" dirty="0"/>
          </a:p>
          <a:p>
            <a:pPr marL="514350" indent="-514350">
              <a:buFont typeface="+mj-lt"/>
              <a:buAutoNum type="arabicPeriod"/>
            </a:pPr>
            <a:r>
              <a:rPr lang="en-US" altLang="ja-JP" dirty="0">
                <a:latin typeface="ＭＳ ゴシック" panose="020B0609070205080204" pitchFamily="49" charset="-128"/>
                <a:ea typeface="ＭＳ ゴシック" panose="020B0609070205080204" pitchFamily="49" charset="-128"/>
              </a:rPr>
              <a:t>[ </a:t>
            </a:r>
            <a:r>
              <a:rPr lang="en-US" altLang="ja-JP" dirty="0"/>
              <a:t>: </a:t>
            </a:r>
            <a:r>
              <a:rPr lang="ja-JP" altLang="en-US" dirty="0"/>
              <a:t>ポインタの指す値が</a:t>
            </a:r>
            <a:r>
              <a:rPr lang="en-US" altLang="ja-JP" dirty="0"/>
              <a:t>0</a:t>
            </a:r>
            <a:r>
              <a:rPr lang="ja-JP" altLang="en-US" dirty="0"/>
              <a:t>なら、対応する</a:t>
            </a:r>
            <a:r>
              <a:rPr lang="en-US" altLang="ja-JP" dirty="0"/>
              <a:t>]</a:t>
            </a:r>
            <a:r>
              <a:rPr lang="ja-JP" altLang="en-US" dirty="0"/>
              <a:t>の直後にジャンプ</a:t>
            </a:r>
            <a:endParaRPr lang="en-US" altLang="ja-JP" dirty="0"/>
          </a:p>
          <a:p>
            <a:pPr marL="514350" indent="-514350">
              <a:buFont typeface="+mj-lt"/>
              <a:buAutoNum type="arabicPeriod"/>
            </a:pPr>
            <a:r>
              <a:rPr lang="en-US" altLang="ja-JP" dirty="0">
                <a:latin typeface="ＭＳ ゴシック" panose="020B0609070205080204" pitchFamily="49" charset="-128"/>
                <a:ea typeface="ＭＳ ゴシック" panose="020B0609070205080204" pitchFamily="49" charset="-128"/>
              </a:rPr>
              <a:t>] </a:t>
            </a:r>
            <a:r>
              <a:rPr lang="en-US" altLang="ja-JP" dirty="0"/>
              <a:t>: </a:t>
            </a:r>
            <a:r>
              <a:rPr lang="ja-JP" altLang="en-US" dirty="0"/>
              <a:t>ポインタの指す値が</a:t>
            </a:r>
            <a:r>
              <a:rPr lang="en-US" altLang="ja-JP" dirty="0"/>
              <a:t>0</a:t>
            </a:r>
            <a:r>
              <a:rPr lang="ja-JP" altLang="en-US" dirty="0"/>
              <a:t>でないなら、対応する</a:t>
            </a:r>
            <a:r>
              <a:rPr lang="en-US" altLang="ja-JP" dirty="0"/>
              <a:t>[</a:t>
            </a:r>
            <a:r>
              <a:rPr lang="ja-JP" altLang="en-US" dirty="0"/>
              <a:t>の直後にジャンプ</a:t>
            </a:r>
            <a:endParaRPr lang="en-US" altLang="ja-JP" dirty="0"/>
          </a:p>
        </p:txBody>
      </p:sp>
    </p:spTree>
    <p:extLst>
      <p:ext uri="{BB962C8B-B14F-4D97-AF65-F5344CB8AC3E}">
        <p14:creationId xmlns:p14="http://schemas.microsoft.com/office/powerpoint/2010/main" val="37715509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8BF9DBA-E980-42E4-A31C-63283EC8FA53}"/>
              </a:ext>
            </a:extLst>
          </p:cNvPr>
          <p:cNvSpPr>
            <a:spLocks noGrp="1"/>
          </p:cNvSpPr>
          <p:nvPr>
            <p:ph type="title"/>
          </p:nvPr>
        </p:nvSpPr>
        <p:spPr/>
        <p:txBody>
          <a:bodyPr/>
          <a:lstStyle/>
          <a:p>
            <a:r>
              <a:rPr kumimoji="1" lang="en-US" altLang="ja-JP" dirty="0"/>
              <a:t>Brainfuck</a:t>
            </a:r>
            <a:r>
              <a:rPr kumimoji="1" lang="ja-JP" altLang="en-US" dirty="0"/>
              <a:t>の言語仕様</a:t>
            </a:r>
          </a:p>
        </p:txBody>
      </p:sp>
      <p:sp>
        <p:nvSpPr>
          <p:cNvPr id="3" name="コンテンツ プレースホルダー 2">
            <a:extLst>
              <a:ext uri="{FF2B5EF4-FFF2-40B4-BE49-F238E27FC236}">
                <a16:creationId xmlns:a16="http://schemas.microsoft.com/office/drawing/2014/main" id="{1009EF91-E513-4820-B4E7-36D94FE648B5}"/>
              </a:ext>
            </a:extLst>
          </p:cNvPr>
          <p:cNvSpPr>
            <a:spLocks noGrp="1"/>
          </p:cNvSpPr>
          <p:nvPr>
            <p:ph idx="1"/>
          </p:nvPr>
        </p:nvSpPr>
        <p:spPr/>
        <p:txBody>
          <a:bodyPr>
            <a:normAutofit lnSpcReduction="10000"/>
          </a:bodyPr>
          <a:lstStyle/>
          <a:p>
            <a:pPr marL="0" indent="0">
              <a:buNone/>
            </a:pPr>
            <a:r>
              <a:rPr lang="ja-JP" altLang="en-US" dirty="0"/>
              <a:t>こんな風に読み替えてみる</a:t>
            </a:r>
            <a:endParaRPr lang="en-US" altLang="ja-JP" dirty="0"/>
          </a:p>
          <a:p>
            <a:pPr marL="514350" indent="-514350">
              <a:buFont typeface="+mj-lt"/>
              <a:buAutoNum type="arabicPeriod"/>
            </a:pPr>
            <a:r>
              <a:rPr kumimoji="1" lang="en-US" altLang="ja-JP" dirty="0">
                <a:latin typeface="ＭＳ ゴシック" panose="020B0609070205080204" pitchFamily="49" charset="-128"/>
                <a:ea typeface="ＭＳ ゴシック" panose="020B0609070205080204" pitchFamily="49" charset="-128"/>
              </a:rPr>
              <a:t>&gt; </a:t>
            </a:r>
            <a:r>
              <a:rPr kumimoji="1" lang="en-US" altLang="ja-JP" dirty="0"/>
              <a:t>: </a:t>
            </a:r>
            <a:r>
              <a:rPr kumimoji="1" lang="en-US" altLang="ja-JP" dirty="0" err="1">
                <a:latin typeface="Consolas" panose="020B0609020204030204" pitchFamily="49" charset="0"/>
              </a:rPr>
              <a:t>dp</a:t>
            </a:r>
            <a:r>
              <a:rPr kumimoji="1" lang="en-US" altLang="ja-JP" dirty="0">
                <a:latin typeface="Consolas" panose="020B0609020204030204" pitchFamily="49" charset="0"/>
              </a:rPr>
              <a:t>++</a:t>
            </a:r>
          </a:p>
          <a:p>
            <a:pPr marL="514350" indent="-514350">
              <a:buFont typeface="+mj-lt"/>
              <a:buAutoNum type="arabicPeriod"/>
            </a:pPr>
            <a:r>
              <a:rPr lang="en-US" altLang="ja-JP" dirty="0">
                <a:latin typeface="ＭＳ ゴシック" panose="020B0609070205080204" pitchFamily="49" charset="-128"/>
                <a:ea typeface="ＭＳ ゴシック" panose="020B0609070205080204" pitchFamily="49" charset="-128"/>
              </a:rPr>
              <a:t>&lt; </a:t>
            </a:r>
            <a:r>
              <a:rPr lang="en-US" altLang="ja-JP" dirty="0"/>
              <a:t>: </a:t>
            </a:r>
            <a:r>
              <a:rPr lang="en-US" altLang="ja-JP" dirty="0" err="1">
                <a:latin typeface="Consolas" panose="020B0609020204030204" pitchFamily="49" charset="0"/>
              </a:rPr>
              <a:t>dp</a:t>
            </a:r>
            <a:r>
              <a:rPr lang="en-US" altLang="ja-JP" dirty="0">
                <a:latin typeface="Consolas" panose="020B0609020204030204" pitchFamily="49" charset="0"/>
              </a:rPr>
              <a:t>--</a:t>
            </a:r>
          </a:p>
          <a:p>
            <a:pPr marL="514350" indent="-514350">
              <a:buFont typeface="+mj-lt"/>
              <a:buAutoNum type="arabicPeriod"/>
            </a:pPr>
            <a:r>
              <a:rPr lang="en-US" altLang="ja-JP" dirty="0">
                <a:latin typeface="ＭＳ ゴシック" panose="020B0609070205080204" pitchFamily="49" charset="-128"/>
                <a:ea typeface="ＭＳ ゴシック" panose="020B0609070205080204" pitchFamily="49" charset="-128"/>
              </a:rPr>
              <a:t>+ </a:t>
            </a:r>
            <a:r>
              <a:rPr lang="en-US" altLang="ja-JP" dirty="0"/>
              <a:t>: </a:t>
            </a:r>
            <a:r>
              <a:rPr lang="en-US" altLang="ja-JP" dirty="0">
                <a:latin typeface="Consolas" panose="020B0609020204030204" pitchFamily="49" charset="0"/>
              </a:rPr>
              <a:t>data[</a:t>
            </a:r>
            <a:r>
              <a:rPr lang="en-US" altLang="ja-JP" dirty="0" err="1">
                <a:latin typeface="Consolas" panose="020B0609020204030204" pitchFamily="49" charset="0"/>
              </a:rPr>
              <a:t>dp</a:t>
            </a:r>
            <a:r>
              <a:rPr lang="en-US" altLang="ja-JP" dirty="0">
                <a:latin typeface="Consolas" panose="020B0609020204030204" pitchFamily="49" charset="0"/>
              </a:rPr>
              <a:t>]++</a:t>
            </a:r>
          </a:p>
          <a:p>
            <a:pPr marL="514350" indent="-514350">
              <a:buFont typeface="+mj-lt"/>
              <a:buAutoNum type="arabicPeriod"/>
            </a:pPr>
            <a:r>
              <a:rPr lang="en-US" altLang="ja-JP" dirty="0">
                <a:latin typeface="ＭＳ ゴシック" panose="020B0609070205080204" pitchFamily="49" charset="-128"/>
                <a:ea typeface="ＭＳ ゴシック" panose="020B0609070205080204" pitchFamily="49" charset="-128"/>
              </a:rPr>
              <a:t>- </a:t>
            </a:r>
            <a:r>
              <a:rPr lang="en-US" altLang="ja-JP" dirty="0"/>
              <a:t>: </a:t>
            </a:r>
            <a:r>
              <a:rPr lang="en-US" altLang="ja-JP" dirty="0">
                <a:latin typeface="Consolas" panose="020B0609020204030204" pitchFamily="49" charset="0"/>
              </a:rPr>
              <a:t>data[</a:t>
            </a:r>
            <a:r>
              <a:rPr lang="en-US" altLang="ja-JP" dirty="0" err="1">
                <a:latin typeface="Consolas" panose="020B0609020204030204" pitchFamily="49" charset="0"/>
              </a:rPr>
              <a:t>dp</a:t>
            </a:r>
            <a:r>
              <a:rPr lang="en-US" altLang="ja-JP" dirty="0">
                <a:latin typeface="Consolas" panose="020B0609020204030204" pitchFamily="49" charset="0"/>
              </a:rPr>
              <a:t>]--</a:t>
            </a:r>
          </a:p>
          <a:p>
            <a:pPr marL="514350" indent="-514350">
              <a:buFont typeface="+mj-lt"/>
              <a:buAutoNum type="arabicPeriod"/>
            </a:pPr>
            <a:r>
              <a:rPr lang="en-US" altLang="ja-JP" dirty="0">
                <a:latin typeface="ＭＳ ゴシック" panose="020B0609070205080204" pitchFamily="49" charset="-128"/>
                <a:ea typeface="ＭＳ ゴシック" panose="020B0609070205080204" pitchFamily="49" charset="-128"/>
              </a:rPr>
              <a:t>. </a:t>
            </a:r>
            <a:r>
              <a:rPr lang="en-US" altLang="ja-JP" dirty="0"/>
              <a:t>: </a:t>
            </a:r>
            <a:r>
              <a:rPr lang="en-US" altLang="ja-JP" dirty="0" err="1">
                <a:latin typeface="Consolas" panose="020B0609020204030204" pitchFamily="49" charset="0"/>
              </a:rPr>
              <a:t>printf</a:t>
            </a:r>
            <a:r>
              <a:rPr lang="en-US" altLang="ja-JP" dirty="0">
                <a:latin typeface="Consolas" panose="020B0609020204030204" pitchFamily="49" charset="0"/>
              </a:rPr>
              <a:t>(</a:t>
            </a:r>
            <a:r>
              <a:rPr lang="en-US" altLang="ja-JP" dirty="0">
                <a:solidFill>
                  <a:srgbClr val="A31515"/>
                </a:solidFill>
                <a:latin typeface="Consolas" panose="020B0609020204030204" pitchFamily="49" charset="0"/>
              </a:rPr>
              <a:t>"%c"</a:t>
            </a:r>
            <a:r>
              <a:rPr lang="en-US" altLang="ja-JP" dirty="0">
                <a:latin typeface="Consolas" panose="020B0609020204030204" pitchFamily="49" charset="0"/>
              </a:rPr>
              <a:t>, data[</a:t>
            </a:r>
            <a:r>
              <a:rPr lang="en-US" altLang="ja-JP" dirty="0" err="1">
                <a:latin typeface="Consolas" panose="020B0609020204030204" pitchFamily="49" charset="0"/>
              </a:rPr>
              <a:t>dp</a:t>
            </a:r>
            <a:r>
              <a:rPr lang="en-US" altLang="ja-JP" dirty="0">
                <a:latin typeface="Consolas" panose="020B0609020204030204" pitchFamily="49" charset="0"/>
              </a:rPr>
              <a:t>])</a:t>
            </a:r>
          </a:p>
          <a:p>
            <a:pPr marL="514350" indent="-514350">
              <a:buFont typeface="+mj-lt"/>
              <a:buAutoNum type="arabicPeriod"/>
            </a:pPr>
            <a:r>
              <a:rPr lang="en-US" altLang="ja-JP" dirty="0">
                <a:latin typeface="ＭＳ ゴシック" panose="020B0609070205080204" pitchFamily="49" charset="-128"/>
                <a:ea typeface="ＭＳ ゴシック" panose="020B0609070205080204" pitchFamily="49" charset="-128"/>
              </a:rPr>
              <a:t>, </a:t>
            </a:r>
            <a:r>
              <a:rPr lang="en-US" altLang="ja-JP" dirty="0"/>
              <a:t>: </a:t>
            </a:r>
            <a:r>
              <a:rPr lang="en-US" altLang="ja-JP" dirty="0" err="1">
                <a:latin typeface="Consolas" panose="020B0609020204030204" pitchFamily="49" charset="0"/>
              </a:rPr>
              <a:t>scanf</a:t>
            </a:r>
            <a:r>
              <a:rPr lang="en-US" altLang="ja-JP" dirty="0">
                <a:latin typeface="Consolas" panose="020B0609020204030204" pitchFamily="49" charset="0"/>
              </a:rPr>
              <a:t>(</a:t>
            </a:r>
            <a:r>
              <a:rPr lang="en-US" altLang="ja-JP" dirty="0">
                <a:solidFill>
                  <a:srgbClr val="A31515"/>
                </a:solidFill>
                <a:latin typeface="Consolas" panose="020B0609020204030204" pitchFamily="49" charset="0"/>
              </a:rPr>
              <a:t>"%c"</a:t>
            </a:r>
            <a:r>
              <a:rPr lang="en-US" altLang="ja-JP" dirty="0">
                <a:latin typeface="Consolas" panose="020B0609020204030204" pitchFamily="49" charset="0"/>
              </a:rPr>
              <a:t>, &amp;data[</a:t>
            </a:r>
            <a:r>
              <a:rPr lang="en-US" altLang="ja-JP" dirty="0" err="1">
                <a:latin typeface="Consolas" panose="020B0609020204030204" pitchFamily="49" charset="0"/>
              </a:rPr>
              <a:t>dp</a:t>
            </a:r>
            <a:r>
              <a:rPr lang="en-US" altLang="ja-JP" dirty="0">
                <a:latin typeface="Consolas" panose="020B0609020204030204" pitchFamily="49" charset="0"/>
              </a:rPr>
              <a:t>])</a:t>
            </a:r>
          </a:p>
          <a:p>
            <a:pPr marL="514350" indent="-514350">
              <a:buFont typeface="+mj-lt"/>
              <a:buAutoNum type="arabicPeriod"/>
            </a:pPr>
            <a:r>
              <a:rPr lang="en-US" altLang="ja-JP" dirty="0">
                <a:latin typeface="ＭＳ ゴシック" panose="020B0609070205080204" pitchFamily="49" charset="-128"/>
                <a:ea typeface="ＭＳ ゴシック" panose="020B0609070205080204" pitchFamily="49" charset="-128"/>
              </a:rPr>
              <a:t>[ </a:t>
            </a:r>
            <a:r>
              <a:rPr lang="en-US" altLang="ja-JP" dirty="0"/>
              <a:t>: </a:t>
            </a:r>
            <a:r>
              <a:rPr lang="en-US" altLang="ja-JP" dirty="0">
                <a:solidFill>
                  <a:srgbClr val="0000FF"/>
                </a:solidFill>
                <a:latin typeface="Consolas" panose="020B0609020204030204" pitchFamily="49" charset="0"/>
              </a:rPr>
              <a:t>if</a:t>
            </a:r>
            <a:r>
              <a:rPr lang="en-US" altLang="ja-JP" dirty="0">
                <a:latin typeface="Consolas" panose="020B0609020204030204" pitchFamily="49" charset="0"/>
              </a:rPr>
              <a:t>(data[</a:t>
            </a:r>
            <a:r>
              <a:rPr lang="en-US" altLang="ja-JP" dirty="0" err="1">
                <a:latin typeface="Consolas" panose="020B0609020204030204" pitchFamily="49" charset="0"/>
              </a:rPr>
              <a:t>dp</a:t>
            </a:r>
            <a:r>
              <a:rPr lang="en-US" altLang="ja-JP" dirty="0">
                <a:latin typeface="Consolas" panose="020B0609020204030204" pitchFamily="49" charset="0"/>
              </a:rPr>
              <a:t>] == </a:t>
            </a:r>
            <a:r>
              <a:rPr lang="en-US" altLang="ja-JP" dirty="0">
                <a:solidFill>
                  <a:srgbClr val="008000"/>
                </a:solidFill>
                <a:latin typeface="Consolas" panose="020B0609020204030204" pitchFamily="49" charset="0"/>
              </a:rPr>
              <a:t>0</a:t>
            </a:r>
            <a:r>
              <a:rPr lang="en-US" altLang="ja-JP" dirty="0">
                <a:latin typeface="Consolas" panose="020B0609020204030204" pitchFamily="49" charset="0"/>
              </a:rPr>
              <a:t>) { </a:t>
            </a:r>
            <a:r>
              <a:rPr lang="ja-JP" altLang="en-US" dirty="0">
                <a:latin typeface="Consolas" panose="020B0609020204030204" pitchFamily="49" charset="0"/>
              </a:rPr>
              <a:t>対応する</a:t>
            </a:r>
            <a:r>
              <a:rPr lang="en-US" altLang="ja-JP" dirty="0">
                <a:latin typeface="ＭＳ ゴシック" panose="020B0609070205080204" pitchFamily="49" charset="-128"/>
                <a:ea typeface="ＭＳ ゴシック" panose="020B0609070205080204" pitchFamily="49" charset="-128"/>
              </a:rPr>
              <a:t>]</a:t>
            </a:r>
            <a:r>
              <a:rPr lang="ja-JP" altLang="en-US" dirty="0">
                <a:latin typeface="Consolas" panose="020B0609020204030204" pitchFamily="49" charset="0"/>
              </a:rPr>
              <a:t>の直後にジャンプ </a:t>
            </a:r>
            <a:r>
              <a:rPr lang="en-US" altLang="ja-JP" dirty="0">
                <a:latin typeface="Consolas" panose="020B0609020204030204" pitchFamily="49" charset="0"/>
              </a:rPr>
              <a:t>}</a:t>
            </a:r>
          </a:p>
          <a:p>
            <a:pPr marL="514350" indent="-514350">
              <a:buFont typeface="+mj-lt"/>
              <a:buAutoNum type="arabicPeriod"/>
            </a:pPr>
            <a:r>
              <a:rPr lang="en-US" altLang="ja-JP" dirty="0">
                <a:latin typeface="ＭＳ ゴシック" panose="020B0609070205080204" pitchFamily="49" charset="-128"/>
                <a:ea typeface="ＭＳ ゴシック" panose="020B0609070205080204" pitchFamily="49" charset="-128"/>
              </a:rPr>
              <a:t>] </a:t>
            </a:r>
            <a:r>
              <a:rPr lang="en-US" altLang="ja-JP" dirty="0"/>
              <a:t>: </a:t>
            </a:r>
            <a:r>
              <a:rPr lang="en-US" altLang="ja-JP" dirty="0">
                <a:solidFill>
                  <a:srgbClr val="0000FF"/>
                </a:solidFill>
                <a:latin typeface="Consolas" panose="020B0609020204030204" pitchFamily="49" charset="0"/>
              </a:rPr>
              <a:t>if</a:t>
            </a:r>
            <a:r>
              <a:rPr lang="en-US" altLang="ja-JP" dirty="0">
                <a:latin typeface="Consolas" panose="020B0609020204030204" pitchFamily="49" charset="0"/>
              </a:rPr>
              <a:t>(data[</a:t>
            </a:r>
            <a:r>
              <a:rPr lang="en-US" altLang="ja-JP" dirty="0" err="1">
                <a:latin typeface="Consolas" panose="020B0609020204030204" pitchFamily="49" charset="0"/>
              </a:rPr>
              <a:t>dp</a:t>
            </a:r>
            <a:r>
              <a:rPr lang="en-US" altLang="ja-JP" dirty="0">
                <a:latin typeface="Consolas" panose="020B0609020204030204" pitchFamily="49" charset="0"/>
              </a:rPr>
              <a:t>] != </a:t>
            </a:r>
            <a:r>
              <a:rPr lang="en-US" altLang="ja-JP" dirty="0">
                <a:solidFill>
                  <a:srgbClr val="008000"/>
                </a:solidFill>
                <a:latin typeface="Consolas" panose="020B0609020204030204" pitchFamily="49" charset="0"/>
              </a:rPr>
              <a:t>0</a:t>
            </a:r>
            <a:r>
              <a:rPr lang="en-US" altLang="ja-JP" dirty="0">
                <a:latin typeface="Consolas" panose="020B0609020204030204" pitchFamily="49" charset="0"/>
              </a:rPr>
              <a:t>) { </a:t>
            </a:r>
            <a:r>
              <a:rPr lang="ja-JP" altLang="en-US" dirty="0">
                <a:latin typeface="Consolas" panose="020B0609020204030204" pitchFamily="49" charset="0"/>
              </a:rPr>
              <a:t>対応する</a:t>
            </a:r>
            <a:r>
              <a:rPr lang="en-US" altLang="ja-JP" dirty="0">
                <a:latin typeface="ＭＳ ゴシック" panose="020B0609070205080204" pitchFamily="49" charset="-128"/>
                <a:ea typeface="ＭＳ ゴシック" panose="020B0609070205080204" pitchFamily="49" charset="-128"/>
              </a:rPr>
              <a:t>[</a:t>
            </a:r>
            <a:r>
              <a:rPr lang="ja-JP" altLang="en-US" dirty="0">
                <a:latin typeface="Consolas" panose="020B0609020204030204" pitchFamily="49" charset="0"/>
              </a:rPr>
              <a:t>の直後にジャンプ </a:t>
            </a:r>
            <a:r>
              <a:rPr lang="en-US" altLang="ja-JP" dirty="0">
                <a:latin typeface="Consolas" panose="020B0609020204030204" pitchFamily="49" charset="0"/>
              </a:rPr>
              <a:t>}</a:t>
            </a:r>
          </a:p>
        </p:txBody>
      </p:sp>
    </p:spTree>
    <p:extLst>
      <p:ext uri="{BB962C8B-B14F-4D97-AF65-F5344CB8AC3E}">
        <p14:creationId xmlns:p14="http://schemas.microsoft.com/office/powerpoint/2010/main" val="35317398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79A7BF-2CF3-4C13-AFEE-042C16DC7BDB}"/>
              </a:ext>
            </a:extLst>
          </p:cNvPr>
          <p:cNvSpPr>
            <a:spLocks noGrp="1"/>
          </p:cNvSpPr>
          <p:nvPr>
            <p:ph type="title"/>
          </p:nvPr>
        </p:nvSpPr>
        <p:spPr/>
        <p:txBody>
          <a:bodyPr/>
          <a:lstStyle/>
          <a:p>
            <a:r>
              <a:rPr kumimoji="1" lang="en-US" altLang="ja-JP" dirty="0"/>
              <a:t>Brainfuck</a:t>
            </a:r>
            <a:r>
              <a:rPr kumimoji="1" lang="ja-JP" altLang="en-US" dirty="0"/>
              <a:t>プログラムの例</a:t>
            </a:r>
          </a:p>
        </p:txBody>
      </p:sp>
      <p:graphicFrame>
        <p:nvGraphicFramePr>
          <p:cNvPr id="4" name="コンテンツ プレースホルダー 3">
            <a:extLst>
              <a:ext uri="{FF2B5EF4-FFF2-40B4-BE49-F238E27FC236}">
                <a16:creationId xmlns:a16="http://schemas.microsoft.com/office/drawing/2014/main" id="{E6B32351-93EC-47D1-BC76-08528DBEBB4F}"/>
              </a:ext>
            </a:extLst>
          </p:cNvPr>
          <p:cNvGraphicFramePr>
            <a:graphicFrameLocks noGrp="1"/>
          </p:cNvGraphicFramePr>
          <p:nvPr>
            <p:ph idx="1"/>
          </p:nvPr>
        </p:nvGraphicFramePr>
        <p:xfrm>
          <a:off x="2347362" y="4476115"/>
          <a:ext cx="8412480" cy="720000"/>
        </p:xfrm>
        <a:graphic>
          <a:graphicData uri="http://schemas.openxmlformats.org/drawingml/2006/table">
            <a:tbl>
              <a:tblPr firstRow="1" bandRow="1">
                <a:tableStyleId>{5940675A-B579-460E-94D1-54222C63F5DA}</a:tableStyleId>
              </a:tblPr>
              <a:tblGrid>
                <a:gridCol w="1051560">
                  <a:extLst>
                    <a:ext uri="{9D8B030D-6E8A-4147-A177-3AD203B41FA5}">
                      <a16:colId xmlns:a16="http://schemas.microsoft.com/office/drawing/2014/main" val="4052221768"/>
                    </a:ext>
                  </a:extLst>
                </a:gridCol>
                <a:gridCol w="1051560">
                  <a:extLst>
                    <a:ext uri="{9D8B030D-6E8A-4147-A177-3AD203B41FA5}">
                      <a16:colId xmlns:a16="http://schemas.microsoft.com/office/drawing/2014/main" val="552754492"/>
                    </a:ext>
                  </a:extLst>
                </a:gridCol>
                <a:gridCol w="1051560">
                  <a:extLst>
                    <a:ext uri="{9D8B030D-6E8A-4147-A177-3AD203B41FA5}">
                      <a16:colId xmlns:a16="http://schemas.microsoft.com/office/drawing/2014/main" val="2328055831"/>
                    </a:ext>
                  </a:extLst>
                </a:gridCol>
                <a:gridCol w="1051560">
                  <a:extLst>
                    <a:ext uri="{9D8B030D-6E8A-4147-A177-3AD203B41FA5}">
                      <a16:colId xmlns:a16="http://schemas.microsoft.com/office/drawing/2014/main" val="1660567489"/>
                    </a:ext>
                  </a:extLst>
                </a:gridCol>
                <a:gridCol w="1051560">
                  <a:extLst>
                    <a:ext uri="{9D8B030D-6E8A-4147-A177-3AD203B41FA5}">
                      <a16:colId xmlns:a16="http://schemas.microsoft.com/office/drawing/2014/main" val="3781310106"/>
                    </a:ext>
                  </a:extLst>
                </a:gridCol>
                <a:gridCol w="1051560">
                  <a:extLst>
                    <a:ext uri="{9D8B030D-6E8A-4147-A177-3AD203B41FA5}">
                      <a16:colId xmlns:a16="http://schemas.microsoft.com/office/drawing/2014/main" val="2508110048"/>
                    </a:ext>
                  </a:extLst>
                </a:gridCol>
                <a:gridCol w="1051560">
                  <a:extLst>
                    <a:ext uri="{9D8B030D-6E8A-4147-A177-3AD203B41FA5}">
                      <a16:colId xmlns:a16="http://schemas.microsoft.com/office/drawing/2014/main" val="3646143742"/>
                    </a:ext>
                  </a:extLst>
                </a:gridCol>
                <a:gridCol w="1051560">
                  <a:extLst>
                    <a:ext uri="{9D8B030D-6E8A-4147-A177-3AD203B41FA5}">
                      <a16:colId xmlns:a16="http://schemas.microsoft.com/office/drawing/2014/main" val="3738886340"/>
                    </a:ext>
                  </a:extLst>
                </a:gridCol>
              </a:tblGrid>
              <a:tr h="720000">
                <a:tc>
                  <a:txBody>
                    <a:bodyPr/>
                    <a:lstStyle/>
                    <a:p>
                      <a:pPr algn="ctr"/>
                      <a:r>
                        <a:rPr kumimoji="1" lang="en-US" altLang="ja-JP" sz="3200" dirty="0"/>
                        <a:t>0</a:t>
                      </a:r>
                      <a:endParaRPr kumimoji="1" lang="ja-JP" altLang="en-US" sz="3200" dirty="0"/>
                    </a:p>
                  </a:txBody>
                  <a:tcPr anchor="ctr"/>
                </a:tc>
                <a:tc>
                  <a:txBody>
                    <a:bodyPr/>
                    <a:lstStyle/>
                    <a:p>
                      <a:pPr algn="ctr"/>
                      <a:r>
                        <a:rPr kumimoji="1" lang="en-US" altLang="ja-JP" sz="3200" dirty="0"/>
                        <a:t>0</a:t>
                      </a:r>
                      <a:endParaRPr kumimoji="1" lang="ja-JP" altLang="en-US" sz="3200" dirty="0"/>
                    </a:p>
                  </a:txBody>
                  <a:tcPr anchor="ctr"/>
                </a:tc>
                <a:tc>
                  <a:txBody>
                    <a:bodyPr/>
                    <a:lstStyle/>
                    <a:p>
                      <a:pPr algn="ctr"/>
                      <a:r>
                        <a:rPr kumimoji="1" lang="en-US" altLang="ja-JP" sz="3200" dirty="0"/>
                        <a:t>0</a:t>
                      </a:r>
                      <a:endParaRPr kumimoji="1" lang="ja-JP" altLang="en-US" sz="3200" dirty="0"/>
                    </a:p>
                  </a:txBody>
                  <a:tcPr anchor="ctr"/>
                </a:tc>
                <a:tc>
                  <a:txBody>
                    <a:bodyPr/>
                    <a:lstStyle/>
                    <a:p>
                      <a:pPr algn="ctr"/>
                      <a:r>
                        <a:rPr kumimoji="1" lang="en-US" altLang="ja-JP" sz="3200" dirty="0"/>
                        <a:t>0</a:t>
                      </a:r>
                      <a:endParaRPr kumimoji="1" lang="ja-JP" altLang="en-US" sz="3200" dirty="0"/>
                    </a:p>
                  </a:txBody>
                  <a:tcPr anchor="ctr"/>
                </a:tc>
                <a:tc>
                  <a:txBody>
                    <a:bodyPr/>
                    <a:lstStyle/>
                    <a:p>
                      <a:pPr algn="ctr"/>
                      <a:r>
                        <a:rPr kumimoji="1" lang="en-US" altLang="ja-JP" sz="3200" dirty="0"/>
                        <a:t>0</a:t>
                      </a:r>
                      <a:endParaRPr kumimoji="1" lang="ja-JP" altLang="en-US" sz="3200" dirty="0"/>
                    </a:p>
                  </a:txBody>
                  <a:tcPr anchor="ctr"/>
                </a:tc>
                <a:tc>
                  <a:txBody>
                    <a:bodyPr/>
                    <a:lstStyle/>
                    <a:p>
                      <a:pPr algn="ctr"/>
                      <a:r>
                        <a:rPr kumimoji="1" lang="en-US" altLang="ja-JP" sz="3200" dirty="0"/>
                        <a:t>0</a:t>
                      </a:r>
                      <a:endParaRPr kumimoji="1" lang="ja-JP" altLang="en-US" sz="3200" dirty="0"/>
                    </a:p>
                  </a:txBody>
                  <a:tcPr anchor="ctr"/>
                </a:tc>
                <a:tc>
                  <a:txBody>
                    <a:bodyPr/>
                    <a:lstStyle/>
                    <a:p>
                      <a:pPr algn="ctr"/>
                      <a:r>
                        <a:rPr kumimoji="1" lang="en-US" altLang="ja-JP" sz="3200" dirty="0"/>
                        <a:t>0</a:t>
                      </a:r>
                      <a:endParaRPr kumimoji="1" lang="ja-JP" altLang="en-US" sz="3200" dirty="0"/>
                    </a:p>
                  </a:txBody>
                  <a:tcPr anchor="ctr"/>
                </a:tc>
                <a:tc>
                  <a:txBody>
                    <a:bodyPr/>
                    <a:lstStyle/>
                    <a:p>
                      <a:pPr algn="ctr"/>
                      <a:r>
                        <a:rPr kumimoji="1" lang="en-US" altLang="ja-JP" sz="3200" dirty="0"/>
                        <a:t>0</a:t>
                      </a:r>
                      <a:endParaRPr kumimoji="1" lang="ja-JP" altLang="en-US" sz="3200" dirty="0"/>
                    </a:p>
                  </a:txBody>
                  <a:tcPr anchor="ctr"/>
                </a:tc>
                <a:extLst>
                  <a:ext uri="{0D108BD9-81ED-4DB2-BD59-A6C34878D82A}">
                    <a16:rowId xmlns:a16="http://schemas.microsoft.com/office/drawing/2014/main" val="1662589647"/>
                  </a:ext>
                </a:extLst>
              </a:tr>
            </a:tbl>
          </a:graphicData>
        </a:graphic>
      </p:graphicFrame>
      <p:sp>
        <p:nvSpPr>
          <p:cNvPr id="5" name="正方形/長方形 4">
            <a:extLst>
              <a:ext uri="{FF2B5EF4-FFF2-40B4-BE49-F238E27FC236}">
                <a16:creationId xmlns:a16="http://schemas.microsoft.com/office/drawing/2014/main" id="{A583097D-B040-480D-A105-C76708CA8660}"/>
              </a:ext>
            </a:extLst>
          </p:cNvPr>
          <p:cNvSpPr/>
          <p:nvPr/>
        </p:nvSpPr>
        <p:spPr>
          <a:xfrm>
            <a:off x="1432157" y="1905505"/>
            <a:ext cx="9327685" cy="1015663"/>
          </a:xfrm>
          <a:prstGeom prst="rect">
            <a:avLst/>
          </a:prstGeom>
        </p:spPr>
        <p:txBody>
          <a:bodyPr wrap="square">
            <a:spAutoFit/>
          </a:bodyPr>
          <a:lstStyle/>
          <a:p>
            <a:r>
              <a:rPr lang="en-US" altLang="ja-JP" sz="6000" dirty="0">
                <a:latin typeface="ＭＳ ゴシック" panose="020B0609070205080204" pitchFamily="49" charset="-128"/>
                <a:ea typeface="ＭＳ ゴシック" panose="020B0609070205080204" pitchFamily="49" charset="-128"/>
              </a:rPr>
              <a:t>++++++++[&gt;++++++++&lt;-]&gt;+.</a:t>
            </a:r>
            <a:endParaRPr lang="ja-JP" altLang="en-US" sz="6000" dirty="0">
              <a:latin typeface="ＭＳ ゴシック" panose="020B0609070205080204" pitchFamily="49" charset="-128"/>
              <a:ea typeface="ＭＳ ゴシック" panose="020B0609070205080204" pitchFamily="49" charset="-128"/>
            </a:endParaRPr>
          </a:p>
        </p:txBody>
      </p:sp>
      <p:sp>
        <p:nvSpPr>
          <p:cNvPr id="8" name="テキスト ボックス 7">
            <a:extLst>
              <a:ext uri="{FF2B5EF4-FFF2-40B4-BE49-F238E27FC236}">
                <a16:creationId xmlns:a16="http://schemas.microsoft.com/office/drawing/2014/main" id="{141BBEFA-9CBF-4F10-86AE-8BAD6EA815C8}"/>
              </a:ext>
            </a:extLst>
          </p:cNvPr>
          <p:cNvSpPr txBox="1"/>
          <p:nvPr/>
        </p:nvSpPr>
        <p:spPr>
          <a:xfrm>
            <a:off x="567814" y="4543727"/>
            <a:ext cx="1386348" cy="584775"/>
          </a:xfrm>
          <a:prstGeom prst="rect">
            <a:avLst/>
          </a:prstGeom>
          <a:noFill/>
        </p:spPr>
        <p:txBody>
          <a:bodyPr wrap="square" rtlCol="0">
            <a:spAutoFit/>
          </a:bodyPr>
          <a:lstStyle/>
          <a:p>
            <a:r>
              <a:rPr kumimoji="1" lang="en-US" altLang="ja-JP" sz="3200" dirty="0"/>
              <a:t>data:</a:t>
            </a:r>
            <a:endParaRPr kumimoji="1" lang="ja-JP" altLang="en-US" sz="3200" dirty="0"/>
          </a:p>
        </p:txBody>
      </p:sp>
      <p:grpSp>
        <p:nvGrpSpPr>
          <p:cNvPr id="13" name="グループ化 12">
            <a:extLst>
              <a:ext uri="{FF2B5EF4-FFF2-40B4-BE49-F238E27FC236}">
                <a16:creationId xmlns:a16="http://schemas.microsoft.com/office/drawing/2014/main" id="{820F4E72-464A-4F5E-B79E-35EFABD856BC}"/>
              </a:ext>
            </a:extLst>
          </p:cNvPr>
          <p:cNvGrpSpPr/>
          <p:nvPr/>
        </p:nvGrpSpPr>
        <p:grpSpPr>
          <a:xfrm>
            <a:off x="1115068" y="2921168"/>
            <a:ext cx="634178" cy="1251014"/>
            <a:chOff x="1408473" y="2757949"/>
            <a:chExt cx="634178" cy="1251014"/>
          </a:xfrm>
        </p:grpSpPr>
        <p:cxnSp>
          <p:nvCxnSpPr>
            <p:cNvPr id="10" name="直線矢印コネクタ 9">
              <a:extLst>
                <a:ext uri="{FF2B5EF4-FFF2-40B4-BE49-F238E27FC236}">
                  <a16:creationId xmlns:a16="http://schemas.microsoft.com/office/drawing/2014/main" id="{106E2D70-1C5A-4C5C-ACAC-B0189572F87C}"/>
                </a:ext>
              </a:extLst>
            </p:cNvPr>
            <p:cNvCxnSpPr>
              <a:cxnSpLocks/>
            </p:cNvCxnSpPr>
            <p:nvPr/>
          </p:nvCxnSpPr>
          <p:spPr>
            <a:xfrm flipV="1">
              <a:off x="1725562" y="2757949"/>
              <a:ext cx="0" cy="604683"/>
            </a:xfrm>
            <a:prstGeom prst="straightConnector1">
              <a:avLst/>
            </a:prstGeom>
            <a:ln w="76200">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12" name="テキスト ボックス 11">
              <a:extLst>
                <a:ext uri="{FF2B5EF4-FFF2-40B4-BE49-F238E27FC236}">
                  <a16:creationId xmlns:a16="http://schemas.microsoft.com/office/drawing/2014/main" id="{D5280945-31DF-4D9E-B690-1FCBE5D7F05B}"/>
                </a:ext>
              </a:extLst>
            </p:cNvPr>
            <p:cNvSpPr txBox="1"/>
            <p:nvPr/>
          </p:nvSpPr>
          <p:spPr>
            <a:xfrm>
              <a:off x="1408473" y="3362632"/>
              <a:ext cx="634178" cy="646331"/>
            </a:xfrm>
            <a:prstGeom prst="rect">
              <a:avLst/>
            </a:prstGeom>
            <a:noFill/>
          </p:spPr>
          <p:txBody>
            <a:bodyPr wrap="square" rtlCol="0">
              <a:spAutoFit/>
            </a:bodyPr>
            <a:lstStyle/>
            <a:p>
              <a:r>
                <a:rPr kumimoji="1" lang="en-US" altLang="ja-JP" sz="3600" b="1" dirty="0" err="1"/>
                <a:t>ip</a:t>
              </a:r>
              <a:endParaRPr kumimoji="1" lang="ja-JP" altLang="en-US" sz="3600" b="1" dirty="0"/>
            </a:p>
          </p:txBody>
        </p:sp>
      </p:grpSp>
      <p:grpSp>
        <p:nvGrpSpPr>
          <p:cNvPr id="14" name="グループ化 13">
            <a:extLst>
              <a:ext uri="{FF2B5EF4-FFF2-40B4-BE49-F238E27FC236}">
                <a16:creationId xmlns:a16="http://schemas.microsoft.com/office/drawing/2014/main" id="{50D94D07-032F-44CB-B5B7-872770D161F6}"/>
              </a:ext>
            </a:extLst>
          </p:cNvPr>
          <p:cNvGrpSpPr/>
          <p:nvPr/>
        </p:nvGrpSpPr>
        <p:grpSpPr>
          <a:xfrm>
            <a:off x="2470355" y="5314336"/>
            <a:ext cx="776747" cy="1251014"/>
            <a:chOff x="1337188" y="2757949"/>
            <a:chExt cx="776747" cy="1251014"/>
          </a:xfrm>
        </p:grpSpPr>
        <p:cxnSp>
          <p:nvCxnSpPr>
            <p:cNvPr id="15" name="直線矢印コネクタ 14">
              <a:extLst>
                <a:ext uri="{FF2B5EF4-FFF2-40B4-BE49-F238E27FC236}">
                  <a16:creationId xmlns:a16="http://schemas.microsoft.com/office/drawing/2014/main" id="{16BE6A15-A8C1-4C6A-8616-C5805C158507}"/>
                </a:ext>
              </a:extLst>
            </p:cNvPr>
            <p:cNvCxnSpPr>
              <a:cxnSpLocks/>
            </p:cNvCxnSpPr>
            <p:nvPr/>
          </p:nvCxnSpPr>
          <p:spPr>
            <a:xfrm flipV="1">
              <a:off x="1725562" y="2757949"/>
              <a:ext cx="0" cy="604683"/>
            </a:xfrm>
            <a:prstGeom prst="straightConnector1">
              <a:avLst/>
            </a:prstGeom>
            <a:ln w="76200">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16" name="テキスト ボックス 15">
              <a:extLst>
                <a:ext uri="{FF2B5EF4-FFF2-40B4-BE49-F238E27FC236}">
                  <a16:creationId xmlns:a16="http://schemas.microsoft.com/office/drawing/2014/main" id="{3D513220-0FAF-4526-934B-51C48DD8C9C4}"/>
                </a:ext>
              </a:extLst>
            </p:cNvPr>
            <p:cNvSpPr txBox="1"/>
            <p:nvPr/>
          </p:nvSpPr>
          <p:spPr>
            <a:xfrm>
              <a:off x="1337188" y="3362632"/>
              <a:ext cx="776747" cy="646331"/>
            </a:xfrm>
            <a:prstGeom prst="rect">
              <a:avLst/>
            </a:prstGeom>
            <a:noFill/>
          </p:spPr>
          <p:txBody>
            <a:bodyPr wrap="square" rtlCol="0">
              <a:spAutoFit/>
            </a:bodyPr>
            <a:lstStyle/>
            <a:p>
              <a:r>
                <a:rPr lang="en-US" altLang="ja-JP" sz="3600" b="1" dirty="0" err="1"/>
                <a:t>d</a:t>
              </a:r>
              <a:r>
                <a:rPr kumimoji="1" lang="en-US" altLang="ja-JP" sz="3600" b="1" dirty="0" err="1"/>
                <a:t>p</a:t>
              </a:r>
              <a:endParaRPr kumimoji="1" lang="ja-JP" altLang="en-US" sz="3600" b="1" dirty="0"/>
            </a:p>
          </p:txBody>
        </p:sp>
      </p:grpSp>
    </p:spTree>
    <p:extLst>
      <p:ext uri="{BB962C8B-B14F-4D97-AF65-F5344CB8AC3E}">
        <p14:creationId xmlns:p14="http://schemas.microsoft.com/office/powerpoint/2010/main" val="18330699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79A7BF-2CF3-4C13-AFEE-042C16DC7BDB}"/>
              </a:ext>
            </a:extLst>
          </p:cNvPr>
          <p:cNvSpPr>
            <a:spLocks noGrp="1"/>
          </p:cNvSpPr>
          <p:nvPr>
            <p:ph type="title"/>
          </p:nvPr>
        </p:nvSpPr>
        <p:spPr/>
        <p:txBody>
          <a:bodyPr/>
          <a:lstStyle/>
          <a:p>
            <a:r>
              <a:rPr kumimoji="1" lang="en-US" altLang="ja-JP" dirty="0"/>
              <a:t>Brainfuck</a:t>
            </a:r>
            <a:r>
              <a:rPr kumimoji="1" lang="ja-JP" altLang="en-US" dirty="0"/>
              <a:t>プログラムの例</a:t>
            </a:r>
          </a:p>
        </p:txBody>
      </p:sp>
      <p:graphicFrame>
        <p:nvGraphicFramePr>
          <p:cNvPr id="4" name="コンテンツ プレースホルダー 3">
            <a:extLst>
              <a:ext uri="{FF2B5EF4-FFF2-40B4-BE49-F238E27FC236}">
                <a16:creationId xmlns:a16="http://schemas.microsoft.com/office/drawing/2014/main" id="{E6B32351-93EC-47D1-BC76-08528DBEBB4F}"/>
              </a:ext>
            </a:extLst>
          </p:cNvPr>
          <p:cNvGraphicFramePr>
            <a:graphicFrameLocks noGrp="1"/>
          </p:cNvGraphicFramePr>
          <p:nvPr>
            <p:ph idx="1"/>
            <p:extLst>
              <p:ext uri="{D42A27DB-BD31-4B8C-83A1-F6EECF244321}">
                <p14:modId xmlns:p14="http://schemas.microsoft.com/office/powerpoint/2010/main" val="3129319373"/>
              </p:ext>
            </p:extLst>
          </p:nvPr>
        </p:nvGraphicFramePr>
        <p:xfrm>
          <a:off x="2347362" y="4476115"/>
          <a:ext cx="8412480" cy="720000"/>
        </p:xfrm>
        <a:graphic>
          <a:graphicData uri="http://schemas.openxmlformats.org/drawingml/2006/table">
            <a:tbl>
              <a:tblPr firstRow="1" bandRow="1">
                <a:tableStyleId>{5940675A-B579-460E-94D1-54222C63F5DA}</a:tableStyleId>
              </a:tblPr>
              <a:tblGrid>
                <a:gridCol w="1051560">
                  <a:extLst>
                    <a:ext uri="{9D8B030D-6E8A-4147-A177-3AD203B41FA5}">
                      <a16:colId xmlns:a16="http://schemas.microsoft.com/office/drawing/2014/main" val="4052221768"/>
                    </a:ext>
                  </a:extLst>
                </a:gridCol>
                <a:gridCol w="1051560">
                  <a:extLst>
                    <a:ext uri="{9D8B030D-6E8A-4147-A177-3AD203B41FA5}">
                      <a16:colId xmlns:a16="http://schemas.microsoft.com/office/drawing/2014/main" val="552754492"/>
                    </a:ext>
                  </a:extLst>
                </a:gridCol>
                <a:gridCol w="1051560">
                  <a:extLst>
                    <a:ext uri="{9D8B030D-6E8A-4147-A177-3AD203B41FA5}">
                      <a16:colId xmlns:a16="http://schemas.microsoft.com/office/drawing/2014/main" val="2328055831"/>
                    </a:ext>
                  </a:extLst>
                </a:gridCol>
                <a:gridCol w="1051560">
                  <a:extLst>
                    <a:ext uri="{9D8B030D-6E8A-4147-A177-3AD203B41FA5}">
                      <a16:colId xmlns:a16="http://schemas.microsoft.com/office/drawing/2014/main" val="1660567489"/>
                    </a:ext>
                  </a:extLst>
                </a:gridCol>
                <a:gridCol w="1051560">
                  <a:extLst>
                    <a:ext uri="{9D8B030D-6E8A-4147-A177-3AD203B41FA5}">
                      <a16:colId xmlns:a16="http://schemas.microsoft.com/office/drawing/2014/main" val="3781310106"/>
                    </a:ext>
                  </a:extLst>
                </a:gridCol>
                <a:gridCol w="1051560">
                  <a:extLst>
                    <a:ext uri="{9D8B030D-6E8A-4147-A177-3AD203B41FA5}">
                      <a16:colId xmlns:a16="http://schemas.microsoft.com/office/drawing/2014/main" val="2508110048"/>
                    </a:ext>
                  </a:extLst>
                </a:gridCol>
                <a:gridCol w="1051560">
                  <a:extLst>
                    <a:ext uri="{9D8B030D-6E8A-4147-A177-3AD203B41FA5}">
                      <a16:colId xmlns:a16="http://schemas.microsoft.com/office/drawing/2014/main" val="3646143742"/>
                    </a:ext>
                  </a:extLst>
                </a:gridCol>
                <a:gridCol w="1051560">
                  <a:extLst>
                    <a:ext uri="{9D8B030D-6E8A-4147-A177-3AD203B41FA5}">
                      <a16:colId xmlns:a16="http://schemas.microsoft.com/office/drawing/2014/main" val="3738886340"/>
                    </a:ext>
                  </a:extLst>
                </a:gridCol>
              </a:tblGrid>
              <a:tr h="720000">
                <a:tc>
                  <a:txBody>
                    <a:bodyPr/>
                    <a:lstStyle/>
                    <a:p>
                      <a:pPr algn="ctr"/>
                      <a:r>
                        <a:rPr kumimoji="1" lang="en-US" altLang="ja-JP" sz="3200" dirty="0"/>
                        <a:t>1</a:t>
                      </a:r>
                      <a:endParaRPr kumimoji="1" lang="ja-JP" altLang="en-US" sz="3200" dirty="0"/>
                    </a:p>
                  </a:txBody>
                  <a:tcPr anchor="ctr"/>
                </a:tc>
                <a:tc>
                  <a:txBody>
                    <a:bodyPr/>
                    <a:lstStyle/>
                    <a:p>
                      <a:pPr algn="ctr"/>
                      <a:r>
                        <a:rPr kumimoji="1" lang="en-US" altLang="ja-JP" sz="3200" dirty="0"/>
                        <a:t>0</a:t>
                      </a:r>
                      <a:endParaRPr kumimoji="1" lang="ja-JP" altLang="en-US" sz="3200" dirty="0"/>
                    </a:p>
                  </a:txBody>
                  <a:tcPr anchor="ctr"/>
                </a:tc>
                <a:tc>
                  <a:txBody>
                    <a:bodyPr/>
                    <a:lstStyle/>
                    <a:p>
                      <a:pPr algn="ctr"/>
                      <a:r>
                        <a:rPr kumimoji="1" lang="en-US" altLang="ja-JP" sz="3200" dirty="0"/>
                        <a:t>0</a:t>
                      </a:r>
                      <a:endParaRPr kumimoji="1" lang="ja-JP" altLang="en-US" sz="3200" dirty="0"/>
                    </a:p>
                  </a:txBody>
                  <a:tcPr anchor="ctr"/>
                </a:tc>
                <a:tc>
                  <a:txBody>
                    <a:bodyPr/>
                    <a:lstStyle/>
                    <a:p>
                      <a:pPr algn="ctr"/>
                      <a:r>
                        <a:rPr kumimoji="1" lang="en-US" altLang="ja-JP" sz="3200" dirty="0"/>
                        <a:t>0</a:t>
                      </a:r>
                      <a:endParaRPr kumimoji="1" lang="ja-JP" altLang="en-US" sz="3200" dirty="0"/>
                    </a:p>
                  </a:txBody>
                  <a:tcPr anchor="ctr"/>
                </a:tc>
                <a:tc>
                  <a:txBody>
                    <a:bodyPr/>
                    <a:lstStyle/>
                    <a:p>
                      <a:pPr algn="ctr"/>
                      <a:r>
                        <a:rPr kumimoji="1" lang="en-US" altLang="ja-JP" sz="3200" dirty="0"/>
                        <a:t>0</a:t>
                      </a:r>
                      <a:endParaRPr kumimoji="1" lang="ja-JP" altLang="en-US" sz="3200" dirty="0"/>
                    </a:p>
                  </a:txBody>
                  <a:tcPr anchor="ctr"/>
                </a:tc>
                <a:tc>
                  <a:txBody>
                    <a:bodyPr/>
                    <a:lstStyle/>
                    <a:p>
                      <a:pPr algn="ctr"/>
                      <a:r>
                        <a:rPr kumimoji="1" lang="en-US" altLang="ja-JP" sz="3200" dirty="0"/>
                        <a:t>0</a:t>
                      </a:r>
                      <a:endParaRPr kumimoji="1" lang="ja-JP" altLang="en-US" sz="3200" dirty="0"/>
                    </a:p>
                  </a:txBody>
                  <a:tcPr anchor="ctr"/>
                </a:tc>
                <a:tc>
                  <a:txBody>
                    <a:bodyPr/>
                    <a:lstStyle/>
                    <a:p>
                      <a:pPr algn="ctr"/>
                      <a:r>
                        <a:rPr kumimoji="1" lang="en-US" altLang="ja-JP" sz="3200" dirty="0"/>
                        <a:t>0</a:t>
                      </a:r>
                      <a:endParaRPr kumimoji="1" lang="ja-JP" altLang="en-US" sz="3200" dirty="0"/>
                    </a:p>
                  </a:txBody>
                  <a:tcPr anchor="ctr"/>
                </a:tc>
                <a:tc>
                  <a:txBody>
                    <a:bodyPr/>
                    <a:lstStyle/>
                    <a:p>
                      <a:pPr algn="ctr"/>
                      <a:r>
                        <a:rPr kumimoji="1" lang="en-US" altLang="ja-JP" sz="3200" dirty="0"/>
                        <a:t>0</a:t>
                      </a:r>
                      <a:endParaRPr kumimoji="1" lang="ja-JP" altLang="en-US" sz="3200" dirty="0"/>
                    </a:p>
                  </a:txBody>
                  <a:tcPr anchor="ctr"/>
                </a:tc>
                <a:extLst>
                  <a:ext uri="{0D108BD9-81ED-4DB2-BD59-A6C34878D82A}">
                    <a16:rowId xmlns:a16="http://schemas.microsoft.com/office/drawing/2014/main" val="1662589647"/>
                  </a:ext>
                </a:extLst>
              </a:tr>
            </a:tbl>
          </a:graphicData>
        </a:graphic>
      </p:graphicFrame>
      <p:sp>
        <p:nvSpPr>
          <p:cNvPr id="5" name="正方形/長方形 4">
            <a:extLst>
              <a:ext uri="{FF2B5EF4-FFF2-40B4-BE49-F238E27FC236}">
                <a16:creationId xmlns:a16="http://schemas.microsoft.com/office/drawing/2014/main" id="{A583097D-B040-480D-A105-C76708CA8660}"/>
              </a:ext>
            </a:extLst>
          </p:cNvPr>
          <p:cNvSpPr/>
          <p:nvPr/>
        </p:nvSpPr>
        <p:spPr>
          <a:xfrm>
            <a:off x="1432157" y="1905505"/>
            <a:ext cx="9327685" cy="1015663"/>
          </a:xfrm>
          <a:prstGeom prst="rect">
            <a:avLst/>
          </a:prstGeom>
        </p:spPr>
        <p:txBody>
          <a:bodyPr wrap="square">
            <a:spAutoFit/>
          </a:bodyPr>
          <a:lstStyle/>
          <a:p>
            <a:r>
              <a:rPr lang="en-US" altLang="ja-JP" sz="6000" dirty="0">
                <a:latin typeface="ＭＳ ゴシック" panose="020B0609070205080204" pitchFamily="49" charset="-128"/>
                <a:ea typeface="ＭＳ ゴシック" panose="020B0609070205080204" pitchFamily="49" charset="-128"/>
              </a:rPr>
              <a:t>++++++++[&gt;++++++++&lt;-]&gt;+.</a:t>
            </a:r>
            <a:endParaRPr lang="ja-JP" altLang="en-US" sz="6000" dirty="0">
              <a:latin typeface="ＭＳ ゴシック" panose="020B0609070205080204" pitchFamily="49" charset="-128"/>
              <a:ea typeface="ＭＳ ゴシック" panose="020B0609070205080204" pitchFamily="49" charset="-128"/>
            </a:endParaRPr>
          </a:p>
        </p:txBody>
      </p:sp>
      <p:sp>
        <p:nvSpPr>
          <p:cNvPr id="8" name="テキスト ボックス 7">
            <a:extLst>
              <a:ext uri="{FF2B5EF4-FFF2-40B4-BE49-F238E27FC236}">
                <a16:creationId xmlns:a16="http://schemas.microsoft.com/office/drawing/2014/main" id="{141BBEFA-9CBF-4F10-86AE-8BAD6EA815C8}"/>
              </a:ext>
            </a:extLst>
          </p:cNvPr>
          <p:cNvSpPr txBox="1"/>
          <p:nvPr/>
        </p:nvSpPr>
        <p:spPr>
          <a:xfrm>
            <a:off x="567814" y="4543727"/>
            <a:ext cx="1386348" cy="584775"/>
          </a:xfrm>
          <a:prstGeom prst="rect">
            <a:avLst/>
          </a:prstGeom>
          <a:noFill/>
        </p:spPr>
        <p:txBody>
          <a:bodyPr wrap="square" rtlCol="0">
            <a:spAutoFit/>
          </a:bodyPr>
          <a:lstStyle/>
          <a:p>
            <a:r>
              <a:rPr kumimoji="1" lang="en-US" altLang="ja-JP" sz="3200" dirty="0"/>
              <a:t>data:</a:t>
            </a:r>
            <a:endParaRPr kumimoji="1" lang="ja-JP" altLang="en-US" sz="3200" dirty="0"/>
          </a:p>
        </p:txBody>
      </p:sp>
      <p:grpSp>
        <p:nvGrpSpPr>
          <p:cNvPr id="14" name="グループ化 13">
            <a:extLst>
              <a:ext uri="{FF2B5EF4-FFF2-40B4-BE49-F238E27FC236}">
                <a16:creationId xmlns:a16="http://schemas.microsoft.com/office/drawing/2014/main" id="{50D94D07-032F-44CB-B5B7-872770D161F6}"/>
              </a:ext>
            </a:extLst>
          </p:cNvPr>
          <p:cNvGrpSpPr/>
          <p:nvPr/>
        </p:nvGrpSpPr>
        <p:grpSpPr>
          <a:xfrm>
            <a:off x="2470355" y="5314336"/>
            <a:ext cx="776747" cy="1251014"/>
            <a:chOff x="1337188" y="2757949"/>
            <a:chExt cx="776747" cy="1251014"/>
          </a:xfrm>
        </p:grpSpPr>
        <p:cxnSp>
          <p:nvCxnSpPr>
            <p:cNvPr id="15" name="直線矢印コネクタ 14">
              <a:extLst>
                <a:ext uri="{FF2B5EF4-FFF2-40B4-BE49-F238E27FC236}">
                  <a16:creationId xmlns:a16="http://schemas.microsoft.com/office/drawing/2014/main" id="{16BE6A15-A8C1-4C6A-8616-C5805C158507}"/>
                </a:ext>
              </a:extLst>
            </p:cNvPr>
            <p:cNvCxnSpPr>
              <a:cxnSpLocks/>
            </p:cNvCxnSpPr>
            <p:nvPr/>
          </p:nvCxnSpPr>
          <p:spPr>
            <a:xfrm flipV="1">
              <a:off x="1725562" y="2757949"/>
              <a:ext cx="0" cy="604683"/>
            </a:xfrm>
            <a:prstGeom prst="straightConnector1">
              <a:avLst/>
            </a:prstGeom>
            <a:ln w="76200">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16" name="テキスト ボックス 15">
              <a:extLst>
                <a:ext uri="{FF2B5EF4-FFF2-40B4-BE49-F238E27FC236}">
                  <a16:creationId xmlns:a16="http://schemas.microsoft.com/office/drawing/2014/main" id="{3D513220-0FAF-4526-934B-51C48DD8C9C4}"/>
                </a:ext>
              </a:extLst>
            </p:cNvPr>
            <p:cNvSpPr txBox="1"/>
            <p:nvPr/>
          </p:nvSpPr>
          <p:spPr>
            <a:xfrm>
              <a:off x="1337188" y="3362632"/>
              <a:ext cx="776747" cy="646331"/>
            </a:xfrm>
            <a:prstGeom prst="rect">
              <a:avLst/>
            </a:prstGeom>
            <a:noFill/>
          </p:spPr>
          <p:txBody>
            <a:bodyPr wrap="square" rtlCol="0">
              <a:spAutoFit/>
            </a:bodyPr>
            <a:lstStyle/>
            <a:p>
              <a:r>
                <a:rPr lang="en-US" altLang="ja-JP" sz="3600" b="1" dirty="0" err="1"/>
                <a:t>d</a:t>
              </a:r>
              <a:r>
                <a:rPr kumimoji="1" lang="en-US" altLang="ja-JP" sz="3600" b="1" dirty="0" err="1"/>
                <a:t>p</a:t>
              </a:r>
              <a:endParaRPr kumimoji="1" lang="ja-JP" altLang="en-US" sz="3600" b="1" dirty="0"/>
            </a:p>
          </p:txBody>
        </p:sp>
      </p:grpSp>
      <p:grpSp>
        <p:nvGrpSpPr>
          <p:cNvPr id="20" name="グループ化 19">
            <a:extLst>
              <a:ext uri="{FF2B5EF4-FFF2-40B4-BE49-F238E27FC236}">
                <a16:creationId xmlns:a16="http://schemas.microsoft.com/office/drawing/2014/main" id="{F65D77D6-5CB1-445A-B630-9D31F47AEDB2}"/>
              </a:ext>
            </a:extLst>
          </p:cNvPr>
          <p:cNvGrpSpPr/>
          <p:nvPr/>
        </p:nvGrpSpPr>
        <p:grpSpPr>
          <a:xfrm>
            <a:off x="1373165" y="2921168"/>
            <a:ext cx="634178" cy="1251014"/>
            <a:chOff x="1408473" y="2757949"/>
            <a:chExt cx="634178" cy="1251014"/>
          </a:xfrm>
        </p:grpSpPr>
        <p:cxnSp>
          <p:nvCxnSpPr>
            <p:cNvPr id="21" name="直線矢印コネクタ 20">
              <a:extLst>
                <a:ext uri="{FF2B5EF4-FFF2-40B4-BE49-F238E27FC236}">
                  <a16:creationId xmlns:a16="http://schemas.microsoft.com/office/drawing/2014/main" id="{B4A0881E-650D-4CB3-A459-7CB575DDAEE9}"/>
                </a:ext>
              </a:extLst>
            </p:cNvPr>
            <p:cNvCxnSpPr>
              <a:cxnSpLocks/>
            </p:cNvCxnSpPr>
            <p:nvPr/>
          </p:nvCxnSpPr>
          <p:spPr>
            <a:xfrm flipV="1">
              <a:off x="1725562" y="2757949"/>
              <a:ext cx="0" cy="604683"/>
            </a:xfrm>
            <a:prstGeom prst="straightConnector1">
              <a:avLst/>
            </a:prstGeom>
            <a:ln w="76200">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22" name="テキスト ボックス 21">
              <a:extLst>
                <a:ext uri="{FF2B5EF4-FFF2-40B4-BE49-F238E27FC236}">
                  <a16:creationId xmlns:a16="http://schemas.microsoft.com/office/drawing/2014/main" id="{8D237164-491F-49D2-B40D-1B94C3608D34}"/>
                </a:ext>
              </a:extLst>
            </p:cNvPr>
            <p:cNvSpPr txBox="1"/>
            <p:nvPr/>
          </p:nvSpPr>
          <p:spPr>
            <a:xfrm>
              <a:off x="1408473" y="3362632"/>
              <a:ext cx="634178" cy="646331"/>
            </a:xfrm>
            <a:prstGeom prst="rect">
              <a:avLst/>
            </a:prstGeom>
            <a:noFill/>
          </p:spPr>
          <p:txBody>
            <a:bodyPr wrap="square" rtlCol="0">
              <a:spAutoFit/>
            </a:bodyPr>
            <a:lstStyle/>
            <a:p>
              <a:r>
                <a:rPr kumimoji="1" lang="en-US" altLang="ja-JP" sz="3600" b="1" dirty="0" err="1"/>
                <a:t>ip</a:t>
              </a:r>
              <a:endParaRPr kumimoji="1" lang="ja-JP" altLang="en-US" sz="3600" b="1" dirty="0"/>
            </a:p>
          </p:txBody>
        </p:sp>
      </p:grpSp>
    </p:spTree>
    <p:extLst>
      <p:ext uri="{BB962C8B-B14F-4D97-AF65-F5344CB8AC3E}">
        <p14:creationId xmlns:p14="http://schemas.microsoft.com/office/powerpoint/2010/main" val="2994058811"/>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289</TotalTime>
  <Words>1636</Words>
  <Application>Microsoft Office PowerPoint</Application>
  <PresentationFormat>ワイド画面</PresentationFormat>
  <Paragraphs>585</Paragraphs>
  <Slides>47</Slides>
  <Notes>0</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47</vt:i4>
      </vt:variant>
    </vt:vector>
  </HeadingPairs>
  <TitlesOfParts>
    <vt:vector size="54" baseType="lpstr">
      <vt:lpstr>ＭＳ ゴシック</vt:lpstr>
      <vt:lpstr>游ゴシック</vt:lpstr>
      <vt:lpstr>游ゴシック Light</vt:lpstr>
      <vt:lpstr>Arial</vt:lpstr>
      <vt:lpstr>Consolas</vt:lpstr>
      <vt:lpstr>Wingdings</vt:lpstr>
      <vt:lpstr>Office テーマ</vt:lpstr>
      <vt:lpstr>第10回演習解答</vt:lpstr>
      <vt:lpstr>演習: Brainfuckインタプリタを作ろう</vt:lpstr>
      <vt:lpstr>Brainfuck</vt:lpstr>
      <vt:lpstr>Brainfuckの言語仕様</vt:lpstr>
      <vt:lpstr>Brainfuckの言語仕様</vt:lpstr>
      <vt:lpstr>Brainfuckの言語仕様</vt:lpstr>
      <vt:lpstr>Brainfuckの言語仕様</vt:lpstr>
      <vt:lpstr>Brainfuckプログラムの例</vt:lpstr>
      <vt:lpstr>Brainfuckプログラムの例</vt:lpstr>
      <vt:lpstr>Brainfuckプログラムの例</vt:lpstr>
      <vt:lpstr>Brainfuckプログラムの例</vt:lpstr>
      <vt:lpstr>Brainfuckプログラムの例</vt:lpstr>
      <vt:lpstr>Brainfuckプログラムの例</vt:lpstr>
      <vt:lpstr>Brainfuckプログラムの例</vt:lpstr>
      <vt:lpstr>Brainfuckプログラムの例</vt:lpstr>
      <vt:lpstr>Brainfuckプログラムの例</vt:lpstr>
      <vt:lpstr>Brainfuckプログラムの例</vt:lpstr>
      <vt:lpstr>Brainfuckプログラムの例</vt:lpstr>
      <vt:lpstr>Brainfuckプログラムの例</vt:lpstr>
      <vt:lpstr>Brainfuckプログラムの例</vt:lpstr>
      <vt:lpstr>Brainfuckプログラムの例</vt:lpstr>
      <vt:lpstr>Brainfuckプログラムの例</vt:lpstr>
      <vt:lpstr>Brainfuckプログラムの例</vt:lpstr>
      <vt:lpstr>Brainfuckプログラムの例</vt:lpstr>
      <vt:lpstr>Brainfuckプログラムの例</vt:lpstr>
      <vt:lpstr>Brainfuckプログラムの例</vt:lpstr>
      <vt:lpstr>Brainfuckプログラムの例</vt:lpstr>
      <vt:lpstr>Brainfuckプログラムの例</vt:lpstr>
      <vt:lpstr>Brainfuckプログラムの例</vt:lpstr>
      <vt:lpstr>Brainfuckプログラムの例</vt:lpstr>
      <vt:lpstr>Brainfuckプログラムの例</vt:lpstr>
      <vt:lpstr>Brainfuckプログラムの例</vt:lpstr>
      <vt:lpstr>Brainfuckプログラムの例</vt:lpstr>
      <vt:lpstr>Brainfuckプログラムの例</vt:lpstr>
      <vt:lpstr>Brainfuckプログラムの例</vt:lpstr>
      <vt:lpstr>Brainfuckの言語仕様</vt:lpstr>
      <vt:lpstr>Brainfuckの実装</vt:lpstr>
      <vt:lpstr>Brainfuckの実装(例)</vt:lpstr>
      <vt:lpstr>Brainfuckの実装(例)</vt:lpstr>
      <vt:lpstr>Brainfuckの実装(例)</vt:lpstr>
      <vt:lpstr>Brainfuckの実装(例)</vt:lpstr>
      <vt:lpstr>演習</vt:lpstr>
      <vt:lpstr>解答</vt:lpstr>
      <vt:lpstr>PowerPoint プレゼンテーション</vt:lpstr>
      <vt:lpstr>PowerPoint プレゼンテーション</vt:lpstr>
      <vt:lpstr>PowerPoint プレゼンテーション</vt:lpstr>
      <vt:lpstr>Brainfuck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第10回演習</dc:title>
  <dc:creator>r.yamamoto.032</dc:creator>
  <cp:lastModifiedBy>r.yamamoto.032</cp:lastModifiedBy>
  <cp:revision>112</cp:revision>
  <dcterms:created xsi:type="dcterms:W3CDTF">2018-07-14T11:31:23Z</dcterms:created>
  <dcterms:modified xsi:type="dcterms:W3CDTF">2018-07-17T10:41:59Z</dcterms:modified>
</cp:coreProperties>
</file>