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312" r:id="rId8"/>
    <p:sldId id="263" r:id="rId9"/>
    <p:sldId id="275" r:id="rId10"/>
    <p:sldId id="266" r:id="rId11"/>
    <p:sldId id="308" r:id="rId12"/>
    <p:sldId id="271" r:id="rId13"/>
    <p:sldId id="273" r:id="rId14"/>
    <p:sldId id="274" r:id="rId15"/>
    <p:sldId id="265" r:id="rId16"/>
    <p:sldId id="276" r:id="rId17"/>
    <p:sldId id="277" r:id="rId18"/>
    <p:sldId id="278" r:id="rId19"/>
    <p:sldId id="279" r:id="rId20"/>
    <p:sldId id="288" r:id="rId21"/>
    <p:sldId id="289" r:id="rId22"/>
    <p:sldId id="280" r:id="rId23"/>
    <p:sldId id="281" r:id="rId24"/>
    <p:sldId id="286" r:id="rId25"/>
    <p:sldId id="284" r:id="rId26"/>
    <p:sldId id="287" r:id="rId27"/>
    <p:sldId id="309" r:id="rId28"/>
    <p:sldId id="300" r:id="rId29"/>
    <p:sldId id="31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2" r:id="rId38"/>
    <p:sldId id="311" r:id="rId39"/>
    <p:sldId id="304" r:id="rId40"/>
    <p:sldId id="307" r:id="rId41"/>
    <p:sldId id="305" r:id="rId42"/>
    <p:sldId id="306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yamamoto.032" initials="r" lastIdx="1" clrIdx="0">
    <p:extLst>
      <p:ext uri="{19B8F6BF-5375-455C-9EA6-DF929625EA0E}">
        <p15:presenceInfo xmlns:p15="http://schemas.microsoft.com/office/powerpoint/2012/main" userId="r.yamamoto.03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2T10:56:52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29A89-F27D-418F-9369-9061FC1963AC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9BE7-9376-4DF7-A070-3C47CC6EA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84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厳密には</a:t>
            </a:r>
            <a:r>
              <a:rPr kumimoji="1" lang="en-US" altLang="ja-JP" dirty="0"/>
              <a:t>A==B</a:t>
            </a:r>
            <a:r>
              <a:rPr kumimoji="1" lang="ja-JP" altLang="en-US" dirty="0"/>
              <a:t>と</a:t>
            </a:r>
            <a:r>
              <a:rPr kumimoji="1" lang="en-US" altLang="ja-JP" dirty="0"/>
              <a:t>A!=B</a:t>
            </a:r>
            <a:r>
              <a:rPr kumimoji="1" lang="ja-JP" altLang="en-US" dirty="0"/>
              <a:t>は「等価演算子」というが、もう別に一緒でよくない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69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()</a:t>
            </a:r>
            <a:r>
              <a:rPr kumimoji="1" lang="ja-JP" altLang="en-US" dirty="0"/>
              <a:t>内に直接数字を書くことはまずない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4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字下げしているけど、してもしなくても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5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「条件を満たさないならば」という処理を書く必要がないなら</a:t>
            </a:r>
            <a:endParaRPr kumimoji="1" lang="en-US" altLang="ja-JP" dirty="0"/>
          </a:p>
          <a:p>
            <a:r>
              <a:rPr kumimoji="1" lang="en-US" altLang="ja-JP" dirty="0"/>
              <a:t>else</a:t>
            </a:r>
            <a:r>
              <a:rPr kumimoji="1" lang="ja-JP" altLang="en-US" dirty="0"/>
              <a:t>はいらない。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19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単に</a:t>
            </a:r>
            <a:r>
              <a:rPr kumimoji="1" lang="en-US" altLang="ja-JP" dirty="0"/>
              <a:t>else</a:t>
            </a:r>
            <a:r>
              <a:rPr kumimoji="1" lang="ja-JP" altLang="en-US" dirty="0"/>
              <a:t>をつけない</a:t>
            </a:r>
            <a:r>
              <a:rPr kumimoji="1" lang="en-US" altLang="ja-JP" dirty="0"/>
              <a:t>if</a:t>
            </a:r>
            <a:r>
              <a:rPr kumimoji="1" lang="ja-JP" altLang="en-US" dirty="0"/>
              <a:t>文と微妙に違う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ブロックの別名「複合文」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7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8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文字列はそもそも</a:t>
            </a:r>
            <a:r>
              <a:rPr kumimoji="1" lang="en-US" altLang="ja-JP" dirty="0"/>
              <a:t>==</a:t>
            </a:r>
            <a:r>
              <a:rPr kumimoji="1" lang="ja-JP" altLang="en-US" dirty="0"/>
              <a:t>で比較できないので、何か別の方法を考えなくてはいけない。後日学ぶ。</a:t>
            </a:r>
            <a:endParaRPr kumimoji="1" lang="en-US" altLang="ja-JP" dirty="0"/>
          </a:p>
          <a:p>
            <a:r>
              <a:rPr kumimoji="1" lang="ja-JP" altLang="en-US" dirty="0"/>
              <a:t>文字は内部で整数値に変換されているので、比較可能。これも後日学ぶ。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4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C9BE7-9376-4DF7-A070-3C47CC6EA09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036DF-ABBF-4571-BC48-47AD82326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EF9-1B62-4A37-95EE-039912799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15AB2-8F13-464F-B7A7-954FA6C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60474-FA00-43A0-AD94-DBD43CC9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EB0148-1B21-42B2-B3AB-81E5AB16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37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3CEF4-065A-46CE-B964-F3F2C7C1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7A6E3E-5B0C-4FF1-B57F-E8ECBC9D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02D2BD-BE9A-43CD-ABC4-816E284E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3CF0B-EAF1-411E-BB04-764C2E49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FC29F-9865-4DD8-A019-331FDAF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27AD90-9676-41AF-88FB-E52D8C8AE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3BD2E7-59CE-4886-ABCB-CA3B1D3A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E2DF6-F8C1-4301-A2F7-A3BA1625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3B406-5AAF-494E-BCD1-53320067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48EC5-E349-4235-A6EA-6999BBB0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2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9BA65-F65F-4A2B-8FF2-0446C274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5879A-2E7C-473E-82B6-FC07548A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351F22-C6A1-4DBC-92F5-1C42A1B8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40FA-9E9B-4425-AFC9-CEFADC87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9F81D-7119-47C3-85A2-6C2A36D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A906D-396D-4079-A46E-A63409EE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F6B0F6-B419-4B79-BF54-FCFA21CC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1C2ADD-3729-4233-B981-9DD0F11B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1E3B41-4FEF-4639-857A-5EC0FC73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998F8-F3CF-4E25-8D24-1F753EB1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5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F59ED-1609-436A-A1F2-9154188C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025312-2B36-437A-89D6-2B30C7B70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18EC2A-5BBB-46C6-8BC2-18AC43257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5EC417-7ECE-459B-8F52-D0D41FF0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D9D0FC-D1F6-4238-8663-FB59B567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D2128C-19BA-4EAF-9005-C7F2BE83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2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16E92-E5D9-47E7-A021-87E5BD9D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D7E0F-781E-43AE-8F85-3705F511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CF1DDB-4EBC-4C1D-B17C-DE395B34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B3E332-B2BB-4147-9A9E-5A96113A2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2B1061-CCEF-4D2A-97E5-1E655CF78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4CFD02-F29C-4D03-9A19-A4B6D848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9D662F-E99E-43D0-9E69-97C6A584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6F0797-BA70-47BE-A183-A85405E3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1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09DB3-1D4F-4678-AE9E-1E523A71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872ABD-67DF-49DC-858E-4C632223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FA4AC9-DEAC-43A1-8F97-716D721C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372F3C-F81B-4DC7-9FBC-32ED256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23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35C62E-924D-40FF-9E2E-6D5417E8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EDE31B-2453-41EF-A21B-13EA8BCE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7EF2E1-E343-49F7-B58C-5B1F5118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9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A3905-4CFF-41DE-90B3-622BB6ED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A5AB7-4CB7-4AF2-B968-F29D1B3A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13E769-10AD-45BA-B187-E75FC157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F7CBE0-1C67-4691-8780-505AF33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977FD-D586-4D7D-BBEF-704BFE5E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950567-E257-4E68-951D-68DF7800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2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981C1-3F50-48BA-BBD1-C3766E59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FE111D-9A53-467E-B1F3-74B711D68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2A4AA8-6281-4EE8-A806-903B90A3B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E6F622-9E9D-49EE-9EBB-8D417B9C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D4D12-BA57-439E-BE7B-5D8344FB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51ED00-40FC-4691-A400-3F6534A8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2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EE6B2F-3591-4109-A937-F1403DF1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68ACF1-AD43-4BBF-85DE-49F148B9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240B4-2774-4C68-8D10-4FA9C831C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03F5-2E4D-4CED-9562-C182970C298F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F2287-BE2E-41E7-A0DB-0D20FE5FB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09F40-381D-4A3F-9424-94F55F116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0FD6-B721-401A-B3A6-EA1E5A776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6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c086.contest.atcoder.jp/tasks/abc086_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FAC59-40B3-4E3D-BB39-25DA9A240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入門講習会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5D45E-C060-4B78-BBFA-9AF7D71E2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第二回</a:t>
            </a:r>
            <a:endParaRPr kumimoji="1" lang="en-US" altLang="ja-JP" dirty="0"/>
          </a:p>
          <a:p>
            <a:r>
              <a:rPr lang="ja-JP" altLang="en-US" dirty="0"/>
              <a:t>コメント</a:t>
            </a:r>
            <a:r>
              <a:rPr lang="en-US" altLang="ja-JP" dirty="0"/>
              <a:t>, if</a:t>
            </a:r>
            <a:r>
              <a:rPr lang="ja-JP" altLang="en-US" dirty="0"/>
              <a:t>文</a:t>
            </a:r>
            <a:r>
              <a:rPr lang="en-US" altLang="ja-JP" dirty="0"/>
              <a:t>, switch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98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CAF0379-5272-4A0A-B348-607ABCF0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" y="234977"/>
            <a:ext cx="10802690" cy="688749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960067-9FD2-471F-9A35-4A1411C640D3}"/>
              </a:ext>
            </a:extLst>
          </p:cNvPr>
          <p:cNvSpPr txBox="1"/>
          <p:nvPr/>
        </p:nvSpPr>
        <p:spPr>
          <a:xfrm>
            <a:off x="5633884" y="796413"/>
            <a:ext cx="528729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入力した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整数に対して</a:t>
            </a:r>
            <a:endParaRPr kumimoji="1" lang="en-US" altLang="ja-JP" sz="3200" dirty="0"/>
          </a:p>
          <a:p>
            <a:r>
              <a:rPr kumimoji="1" lang="ja-JP" altLang="en-US" sz="3200" dirty="0"/>
              <a:t>関係</a:t>
            </a:r>
            <a:r>
              <a:rPr kumimoji="1" lang="en-US" altLang="ja-JP" sz="3200" dirty="0"/>
              <a:t>/</a:t>
            </a:r>
            <a:r>
              <a:rPr kumimoji="1" lang="ja-JP" altLang="en-US" sz="3200" dirty="0"/>
              <a:t>論理演算子を使ってみるプログラム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91994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CAF0379-5272-4A0A-B348-607ABCF0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" y="234977"/>
            <a:ext cx="10802690" cy="688749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1DE2B0-9B6D-4618-A340-8364214B6AF5}"/>
              </a:ext>
            </a:extLst>
          </p:cNvPr>
          <p:cNvSpPr/>
          <p:nvPr/>
        </p:nvSpPr>
        <p:spPr>
          <a:xfrm>
            <a:off x="6164827" y="2809568"/>
            <a:ext cx="3805083" cy="24851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81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5DD0BA5-C2C4-4123-A932-FCA4F98CCD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963" t="36936" r="7128" b="23445"/>
          <a:stretch/>
        </p:blipFill>
        <p:spPr>
          <a:xfrm>
            <a:off x="675967" y="661834"/>
            <a:ext cx="8086696" cy="553433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8075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5DD0BA5-C2C4-4123-A932-FCA4F98CCD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963" t="36936" r="7128" b="23445"/>
          <a:stretch/>
        </p:blipFill>
        <p:spPr>
          <a:xfrm>
            <a:off x="675967" y="661834"/>
            <a:ext cx="8086696" cy="553433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D8C96F-C57A-44E1-A401-551EDB50D82F}"/>
              </a:ext>
            </a:extLst>
          </p:cNvPr>
          <p:cNvSpPr/>
          <p:nvPr/>
        </p:nvSpPr>
        <p:spPr>
          <a:xfrm>
            <a:off x="877530" y="1305232"/>
            <a:ext cx="1718186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983E249-4D27-4A94-A267-CB2C83E007CB}"/>
              </a:ext>
            </a:extLst>
          </p:cNvPr>
          <p:cNvSpPr/>
          <p:nvPr/>
        </p:nvSpPr>
        <p:spPr>
          <a:xfrm>
            <a:off x="877529" y="2228849"/>
            <a:ext cx="1386347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C9F7DB-1860-467A-AA8A-9CB011FF42C5}"/>
              </a:ext>
            </a:extLst>
          </p:cNvPr>
          <p:cNvSpPr/>
          <p:nvPr/>
        </p:nvSpPr>
        <p:spPr>
          <a:xfrm>
            <a:off x="1043449" y="3152466"/>
            <a:ext cx="2886996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1C27DD-E98D-4AE4-BD3C-9E9B4072995A}"/>
              </a:ext>
            </a:extLst>
          </p:cNvPr>
          <p:cNvSpPr/>
          <p:nvPr/>
        </p:nvSpPr>
        <p:spPr>
          <a:xfrm>
            <a:off x="1832318" y="4076083"/>
            <a:ext cx="6249797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388EF1-D880-4CD7-814A-AA328842EE1B}"/>
              </a:ext>
            </a:extLst>
          </p:cNvPr>
          <p:cNvSpPr/>
          <p:nvPr/>
        </p:nvSpPr>
        <p:spPr>
          <a:xfrm>
            <a:off x="1832318" y="4988025"/>
            <a:ext cx="6249797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604A6C1-3E6A-411B-917E-13E0C025E42E}"/>
              </a:ext>
            </a:extLst>
          </p:cNvPr>
          <p:cNvCxnSpPr>
            <a:cxnSpLocks/>
          </p:cNvCxnSpPr>
          <p:nvPr/>
        </p:nvCxnSpPr>
        <p:spPr>
          <a:xfrm flipH="1">
            <a:off x="3025542" y="1585451"/>
            <a:ext cx="3832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68019D6-9344-4F73-B223-A943177BA9DC}"/>
              </a:ext>
            </a:extLst>
          </p:cNvPr>
          <p:cNvCxnSpPr>
            <a:cxnSpLocks/>
          </p:cNvCxnSpPr>
          <p:nvPr/>
        </p:nvCxnSpPr>
        <p:spPr>
          <a:xfrm flipH="1">
            <a:off x="2729346" y="2504765"/>
            <a:ext cx="41983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6429E4-F24C-4910-8CF6-BD90C595D657}"/>
              </a:ext>
            </a:extLst>
          </p:cNvPr>
          <p:cNvCxnSpPr>
            <a:cxnSpLocks/>
          </p:cNvCxnSpPr>
          <p:nvPr/>
        </p:nvCxnSpPr>
        <p:spPr>
          <a:xfrm flipH="1">
            <a:off x="4370273" y="3435756"/>
            <a:ext cx="25574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FBC677-A966-42E5-87F7-751C02167042}"/>
              </a:ext>
            </a:extLst>
          </p:cNvPr>
          <p:cNvSpPr txBox="1"/>
          <p:nvPr/>
        </p:nvSpPr>
        <p:spPr>
          <a:xfrm>
            <a:off x="6857999" y="1333844"/>
            <a:ext cx="31119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/>
              <a:t>a</a:t>
            </a:r>
            <a:r>
              <a:rPr kumimoji="1" lang="ja-JP" altLang="en-US" sz="3600" dirty="0"/>
              <a:t>と</a:t>
            </a:r>
            <a:r>
              <a:rPr kumimoji="1" lang="en-US" altLang="ja-JP" sz="3600" dirty="0"/>
              <a:t>b</a:t>
            </a:r>
            <a:r>
              <a:rPr kumimoji="1" lang="ja-JP" altLang="en-US" sz="3600" dirty="0"/>
              <a:t>は等しい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BED5E1-3741-4FDE-AD79-6F9AC16CF234}"/>
              </a:ext>
            </a:extLst>
          </p:cNvPr>
          <p:cNvSpPr txBox="1"/>
          <p:nvPr/>
        </p:nvSpPr>
        <p:spPr>
          <a:xfrm>
            <a:off x="6858000" y="2243155"/>
            <a:ext cx="35174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/>
              <a:t>a</a:t>
            </a:r>
            <a:r>
              <a:rPr kumimoji="1" lang="ja-JP" altLang="en-US" sz="3600" dirty="0"/>
              <a:t>は</a:t>
            </a:r>
            <a:r>
              <a:rPr kumimoji="1" lang="en-US" altLang="ja-JP" sz="3600" dirty="0"/>
              <a:t>b</a:t>
            </a:r>
            <a:r>
              <a:rPr kumimoji="1" lang="ja-JP" altLang="en-US" sz="3600" dirty="0"/>
              <a:t>より大きい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7FF679-E54B-41BC-8BAD-A9B69E57CEF4}"/>
              </a:ext>
            </a:extLst>
          </p:cNvPr>
          <p:cNvSpPr txBox="1"/>
          <p:nvPr/>
        </p:nvSpPr>
        <p:spPr>
          <a:xfrm>
            <a:off x="6927720" y="3152466"/>
            <a:ext cx="34168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/>
              <a:t>(</a:t>
            </a:r>
            <a:r>
              <a:rPr kumimoji="1" lang="en-US" altLang="ja-JP" sz="3600" dirty="0" err="1"/>
              <a:t>a+b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は</a:t>
            </a:r>
            <a:r>
              <a:rPr kumimoji="1" lang="en-US" altLang="ja-JP" sz="3600" dirty="0"/>
              <a:t>10</a:t>
            </a:r>
            <a:r>
              <a:rPr kumimoji="1" lang="ja-JP" altLang="en-US" sz="3600" dirty="0"/>
              <a:t>以下</a:t>
            </a:r>
          </a:p>
        </p:txBody>
      </p:sp>
    </p:spTree>
    <p:extLst>
      <p:ext uri="{BB962C8B-B14F-4D97-AF65-F5344CB8AC3E}">
        <p14:creationId xmlns:p14="http://schemas.microsoft.com/office/powerpoint/2010/main" val="90599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5DD0BA5-C2C4-4123-A932-FCA4F98CCD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963" t="36936" r="7128" b="23445"/>
          <a:stretch/>
        </p:blipFill>
        <p:spPr>
          <a:xfrm>
            <a:off x="675967" y="661834"/>
            <a:ext cx="8086696" cy="553433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D8C96F-C57A-44E1-A401-551EDB50D82F}"/>
              </a:ext>
            </a:extLst>
          </p:cNvPr>
          <p:cNvSpPr/>
          <p:nvPr/>
        </p:nvSpPr>
        <p:spPr>
          <a:xfrm>
            <a:off x="877530" y="1305232"/>
            <a:ext cx="1718186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983E249-4D27-4A94-A267-CB2C83E007CB}"/>
              </a:ext>
            </a:extLst>
          </p:cNvPr>
          <p:cNvSpPr/>
          <p:nvPr/>
        </p:nvSpPr>
        <p:spPr>
          <a:xfrm>
            <a:off x="877529" y="2228849"/>
            <a:ext cx="1386347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C9F7DB-1860-467A-AA8A-9CB011FF42C5}"/>
              </a:ext>
            </a:extLst>
          </p:cNvPr>
          <p:cNvSpPr/>
          <p:nvPr/>
        </p:nvSpPr>
        <p:spPr>
          <a:xfrm>
            <a:off x="1043449" y="3152466"/>
            <a:ext cx="2886996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1C27DD-E98D-4AE4-BD3C-9E9B4072995A}"/>
              </a:ext>
            </a:extLst>
          </p:cNvPr>
          <p:cNvSpPr/>
          <p:nvPr/>
        </p:nvSpPr>
        <p:spPr>
          <a:xfrm>
            <a:off x="1832318" y="4076083"/>
            <a:ext cx="6249797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388EF1-D880-4CD7-814A-AA328842EE1B}"/>
              </a:ext>
            </a:extLst>
          </p:cNvPr>
          <p:cNvSpPr/>
          <p:nvPr/>
        </p:nvSpPr>
        <p:spPr>
          <a:xfrm>
            <a:off x="1832318" y="4988025"/>
            <a:ext cx="6249797" cy="5604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BED5E1-3741-4FDE-AD79-6F9AC16CF234}"/>
              </a:ext>
            </a:extLst>
          </p:cNvPr>
          <p:cNvSpPr txBox="1"/>
          <p:nvPr/>
        </p:nvSpPr>
        <p:spPr>
          <a:xfrm>
            <a:off x="5531707" y="2932372"/>
            <a:ext cx="16396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または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7FF679-E54B-41BC-8BAD-A9B69E57CEF4}"/>
              </a:ext>
            </a:extLst>
          </p:cNvPr>
          <p:cNvSpPr txBox="1"/>
          <p:nvPr/>
        </p:nvSpPr>
        <p:spPr>
          <a:xfrm>
            <a:off x="5353664" y="5913012"/>
            <a:ext cx="12046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かつ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380971F-15C7-4252-A54C-18A1F56ECA2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970207" y="3255537"/>
            <a:ext cx="561500" cy="70187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EF95876D-878D-48F3-82C8-9C1551AC01FA}"/>
              </a:ext>
            </a:extLst>
          </p:cNvPr>
          <p:cNvCxnSpPr>
            <a:stCxn id="14" idx="1"/>
          </p:cNvCxnSpPr>
          <p:nvPr/>
        </p:nvCxnSpPr>
        <p:spPr>
          <a:xfrm rot="10800000">
            <a:off x="4970206" y="5641842"/>
            <a:ext cx="383458" cy="59433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7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533BECE-386A-4CFC-BFD5-3ACA96B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8" y="1185494"/>
            <a:ext cx="5158639" cy="225619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75FD9C2-B771-4307-BD23-1119B2FD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18" y="3890041"/>
            <a:ext cx="5113288" cy="225619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76A87D1-AAB7-47D9-B5C1-FA47251C73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0072" y="1185494"/>
            <a:ext cx="5124627" cy="22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7F744-14A5-4135-B540-5624CE6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A11114-FCB7-4224-A2DA-D9E57E8D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関係演算子</a:t>
            </a:r>
            <a:r>
              <a:rPr kumimoji="1" lang="en-US" altLang="ja-JP" dirty="0"/>
              <a:t>: </a:t>
            </a:r>
            <a:r>
              <a:rPr kumimoji="1" lang="ja-JP" altLang="en-US" dirty="0"/>
              <a:t>真のとき</a:t>
            </a:r>
            <a:r>
              <a:rPr kumimoji="1" lang="en-US" altLang="ja-JP" dirty="0"/>
              <a:t>1,</a:t>
            </a:r>
            <a:r>
              <a:rPr kumimoji="1" lang="ja-JP" altLang="en-US" dirty="0"/>
              <a:t>偽のとき</a:t>
            </a:r>
            <a:r>
              <a:rPr kumimoji="1" lang="en-US" altLang="ja-JP" dirty="0"/>
              <a:t>0</a:t>
            </a:r>
            <a:r>
              <a:rPr kumimoji="1" lang="ja-JP" altLang="en-US" dirty="0"/>
              <a:t>を出す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8C41481-0FE5-4D1E-8B15-50CF09A06A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61" r="7153" b="12236"/>
          <a:stretch/>
        </p:blipFill>
        <p:spPr>
          <a:xfrm>
            <a:off x="1374862" y="2521975"/>
            <a:ext cx="9666250" cy="34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44A62-4D87-4340-9B70-D2540EED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22ACF4-DFDF-405C-8026-92C0BD36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615"/>
            <a:ext cx="10515600" cy="4351338"/>
          </a:xfrm>
        </p:spPr>
        <p:txBody>
          <a:bodyPr/>
          <a:lstStyle/>
          <a:p>
            <a:r>
              <a:rPr lang="ja-JP" altLang="en-US" dirty="0"/>
              <a:t>論理演算子</a:t>
            </a:r>
            <a:r>
              <a:rPr lang="en-US" altLang="ja-JP" dirty="0"/>
              <a:t>: </a:t>
            </a:r>
            <a:r>
              <a:rPr lang="ja-JP" altLang="en-US" dirty="0"/>
              <a:t>「かつ」とか「または」とか否定とか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15C3FF-00AB-4DD7-B920-8F58F073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7" y="2642813"/>
            <a:ext cx="11379845" cy="25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3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332F-7F6A-4EF8-AFCA-6EFE0F29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2D252-3710-44BB-A0C9-87D205D9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条件を分けたいなら</a:t>
            </a:r>
            <a:r>
              <a:rPr kumimoji="1" lang="en-US" altLang="ja-JP" sz="3600" dirty="0"/>
              <a:t>if</a:t>
            </a:r>
            <a:r>
              <a:rPr kumimoji="1" lang="ja-JP" altLang="en-US" sz="3600" dirty="0"/>
              <a:t>文</a:t>
            </a:r>
          </a:p>
        </p:txBody>
      </p:sp>
    </p:spTree>
    <p:extLst>
      <p:ext uri="{BB962C8B-B14F-4D97-AF65-F5344CB8AC3E}">
        <p14:creationId xmlns:p14="http://schemas.microsoft.com/office/powerpoint/2010/main" val="52879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332F-7F6A-4EF8-AFCA-6EFE0F29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2D252-3710-44BB-A0C9-87D205D9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5650"/>
            <a:ext cx="10515600" cy="161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/>
              <a:t>条件</a:t>
            </a:r>
            <a:r>
              <a:rPr kumimoji="1" lang="en-US" altLang="ja-JP" sz="3600" b="1" dirty="0"/>
              <a:t>1</a:t>
            </a:r>
            <a:r>
              <a:rPr kumimoji="1" lang="ja-JP" altLang="en-US" sz="3600" b="1" dirty="0"/>
              <a:t>が</a:t>
            </a:r>
            <a:r>
              <a:rPr kumimoji="1" lang="en-US" altLang="ja-JP" sz="3600" b="1" dirty="0"/>
              <a:t>0</a:t>
            </a:r>
            <a:r>
              <a:rPr kumimoji="1" lang="ja-JP" altLang="en-US" sz="3600" b="1" dirty="0"/>
              <a:t>以外 </a:t>
            </a:r>
            <a:r>
              <a:rPr kumimoji="1" lang="en-US" altLang="ja-JP" sz="3600" dirty="0"/>
              <a:t>: </a:t>
            </a:r>
            <a:r>
              <a:rPr lang="ja-JP" altLang="en-US" sz="3600" dirty="0"/>
              <a:t>中身</a:t>
            </a:r>
            <a:r>
              <a:rPr lang="en-US" altLang="ja-JP" sz="3600" dirty="0"/>
              <a:t>1</a:t>
            </a:r>
            <a:r>
              <a:rPr lang="ja-JP" altLang="en-US" sz="3600" dirty="0"/>
              <a:t>を処理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b="1" dirty="0"/>
              <a:t>条件</a:t>
            </a:r>
            <a:r>
              <a:rPr kumimoji="1" lang="en-US" altLang="ja-JP" sz="3600" b="1" dirty="0"/>
              <a:t>1</a:t>
            </a:r>
            <a:r>
              <a:rPr kumimoji="1" lang="ja-JP" altLang="en-US" sz="3600" b="1" dirty="0"/>
              <a:t>が</a:t>
            </a:r>
            <a:r>
              <a:rPr kumimoji="1" lang="en-US" altLang="ja-JP" sz="3600" b="1" dirty="0"/>
              <a:t>0</a:t>
            </a:r>
            <a:r>
              <a:rPr lang="ja-JP" altLang="en-US" sz="3600" dirty="0"/>
              <a:t>        </a:t>
            </a:r>
            <a:r>
              <a:rPr kumimoji="1" lang="en-US" altLang="ja-JP" sz="3600" dirty="0"/>
              <a:t>: </a:t>
            </a:r>
            <a:r>
              <a:rPr kumimoji="1" lang="ja-JP" altLang="en-US" sz="3600" dirty="0"/>
              <a:t>中身</a:t>
            </a:r>
            <a:r>
              <a:rPr kumimoji="1" lang="en-US" altLang="ja-JP" sz="3600" dirty="0"/>
              <a:t>E</a:t>
            </a:r>
            <a:r>
              <a:rPr kumimoji="1" lang="ja-JP" altLang="en-US" sz="3600" dirty="0"/>
              <a:t>を処理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B9C2C49-9C30-4FEB-B19D-F42EC249F5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983" b="3031"/>
          <a:stretch/>
        </p:blipFill>
        <p:spPr>
          <a:xfrm>
            <a:off x="3100658" y="1690688"/>
            <a:ext cx="5990684" cy="22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7C629-FD6C-4B02-9DA4-D8A70D25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本日のお題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50172-C345-4A77-BEF6-EB92BB5B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11500" dirty="0"/>
              <a:t>ABC086</a:t>
            </a:r>
            <a:r>
              <a:rPr kumimoji="1" lang="en-US" altLang="ja-JP" sz="13800" dirty="0"/>
              <a:t> </a:t>
            </a:r>
            <a:r>
              <a:rPr kumimoji="1" lang="en-US" altLang="ja-JP" sz="11500" dirty="0"/>
              <a:t>A</a:t>
            </a:r>
            <a:endParaRPr kumimoji="1"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90427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0A94B-AE93-4EF2-97B5-BEAA0068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if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1F76B-353F-4421-B4AA-997746D7C1B2}"/>
              </a:ext>
            </a:extLst>
          </p:cNvPr>
          <p:cNvSpPr/>
          <p:nvPr/>
        </p:nvSpPr>
        <p:spPr>
          <a:xfrm>
            <a:off x="796985" y="1804946"/>
            <a:ext cx="52990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4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なんか処理</a:t>
            </a:r>
          </a:p>
          <a:p>
            <a:r>
              <a:rPr lang="en-US" altLang="ja-JP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なんか処理</a:t>
            </a:r>
          </a:p>
          <a:p>
            <a:b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4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なんか処理</a:t>
            </a:r>
          </a:p>
          <a:p>
            <a:r>
              <a:rPr lang="en-US" altLang="ja-JP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なんか処理</a:t>
            </a:r>
            <a:endParaRPr lang="ja-JP" alt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F1E76D-9862-454E-89EF-AD5AE4E607BF}"/>
              </a:ext>
            </a:extLst>
          </p:cNvPr>
          <p:cNvSpPr txBox="1"/>
          <p:nvPr/>
        </p:nvSpPr>
        <p:spPr>
          <a:xfrm>
            <a:off x="6934200" y="1804946"/>
            <a:ext cx="4921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こんな文は書きません。</a:t>
            </a:r>
          </a:p>
        </p:txBody>
      </p:sp>
    </p:spTree>
    <p:extLst>
      <p:ext uri="{BB962C8B-B14F-4D97-AF65-F5344CB8AC3E}">
        <p14:creationId xmlns:p14="http://schemas.microsoft.com/office/powerpoint/2010/main" val="3941458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0A94B-AE93-4EF2-97B5-BEAA0068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if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1F76B-353F-4421-B4AA-997746D7C1B2}"/>
              </a:ext>
            </a:extLst>
          </p:cNvPr>
          <p:cNvSpPr/>
          <p:nvPr/>
        </p:nvSpPr>
        <p:spPr>
          <a:xfrm>
            <a:off x="653994" y="1682737"/>
            <a:ext cx="7205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4800" dirty="0">
                <a:solidFill>
                  <a:srgbClr val="000000"/>
                </a:solidFill>
                <a:latin typeface="Consolas" panose="020B0609020204030204" pitchFamily="49" charset="0"/>
              </a:rPr>
              <a:t>(x &lt;= y) </a:t>
            </a:r>
          </a:p>
          <a:p>
            <a:pPr lvl="1"/>
            <a: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なんか処理</a:t>
            </a:r>
          </a:p>
          <a:p>
            <a:r>
              <a:rPr lang="en-US" altLang="ja-JP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ja-JP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なんか処理</a:t>
            </a:r>
            <a:endParaRPr lang="ja-JP" alt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F1E76D-9862-454E-89EF-AD5AE4E607BF}"/>
              </a:ext>
            </a:extLst>
          </p:cNvPr>
          <p:cNvSpPr txBox="1"/>
          <p:nvPr/>
        </p:nvSpPr>
        <p:spPr>
          <a:xfrm>
            <a:off x="6830169" y="1804946"/>
            <a:ext cx="4055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関係演算子</a:t>
            </a:r>
            <a:endParaRPr kumimoji="1" lang="en-US" altLang="ja-JP" sz="4800" dirty="0"/>
          </a:p>
          <a:p>
            <a:r>
              <a:rPr lang="ja-JP" altLang="en-US" sz="4800" dirty="0"/>
              <a:t>論理演算子</a:t>
            </a:r>
            <a:endParaRPr lang="en-US" altLang="ja-JP" sz="4800" dirty="0"/>
          </a:p>
          <a:p>
            <a:r>
              <a:rPr kumimoji="1" lang="ja-JP" altLang="en-US" sz="4800" dirty="0"/>
              <a:t>などを</a:t>
            </a:r>
            <a:r>
              <a:rPr lang="ja-JP" altLang="en-US" sz="4800" dirty="0"/>
              <a:t>入れる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69052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332F-7F6A-4EF8-AFCA-6EFE0F29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2D252-3710-44BB-A0C9-87D205D9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7400"/>
            <a:ext cx="10515600" cy="161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else</a:t>
            </a:r>
            <a:r>
              <a:rPr kumimoji="1" lang="ja-JP" altLang="en-US" sz="3600" dirty="0"/>
              <a:t>なくても</a:t>
            </a:r>
            <a:r>
              <a:rPr kumimoji="1" lang="en-US" altLang="ja-JP" sz="3600" dirty="0"/>
              <a:t>OK</a:t>
            </a:r>
            <a:endParaRPr kumimoji="1" lang="ja-JP" altLang="en-US" sz="3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B9C2C49-9C30-4FEB-B19D-F42EC249F5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983" b="47418"/>
          <a:stretch/>
        </p:blipFill>
        <p:spPr>
          <a:xfrm>
            <a:off x="3100658" y="1690688"/>
            <a:ext cx="5990684" cy="1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4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29E67-B12E-4FAE-9B9C-01BF83BE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751A57-6921-4E86-B562-B107B3B0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300" y="2705101"/>
            <a:ext cx="3873499" cy="72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/>
              <a:t>if-else</a:t>
            </a:r>
            <a:r>
              <a:rPr kumimoji="1" lang="ja-JP" altLang="en-US" sz="4000" dirty="0" err="1"/>
              <a:t>の合</a:t>
            </a:r>
            <a:r>
              <a:rPr kumimoji="1" lang="ja-JP" altLang="en-US" sz="4000" dirty="0"/>
              <a:t>体技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EED9289-CCBE-45ED-9BE4-61F7DE0759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8575"/>
          <a:stretch/>
        </p:blipFill>
        <p:spPr>
          <a:xfrm>
            <a:off x="838201" y="1576139"/>
            <a:ext cx="6127750" cy="41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332F-7F6A-4EF8-AFCA-6EFE0F29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2D252-3710-44BB-A0C9-87D205D9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422595"/>
            <a:ext cx="4952999" cy="478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中身</a:t>
            </a:r>
            <a:r>
              <a:rPr lang="ja-JP" altLang="en-US" sz="3600" dirty="0"/>
              <a:t>の部分には</a:t>
            </a:r>
            <a:r>
              <a:rPr lang="ja-JP" altLang="en-US" sz="3600" b="1" dirty="0"/>
              <a:t>一つの処理しか書けない</a:t>
            </a:r>
            <a:endParaRPr lang="en-US" altLang="ja-JP" sz="3600" b="1" dirty="0"/>
          </a:p>
          <a:p>
            <a:pPr marL="0" indent="0">
              <a:buNone/>
            </a:pPr>
            <a:endParaRPr kumimoji="1" lang="en-US" altLang="ja-JP" sz="36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359724-87BA-449D-9A4A-A2B12AE579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983" b="47418"/>
          <a:stretch/>
        </p:blipFill>
        <p:spPr>
          <a:xfrm>
            <a:off x="838199" y="1422595"/>
            <a:ext cx="4588239" cy="9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4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332F-7F6A-4EF8-AFCA-6EFE0F29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2D252-3710-44BB-A0C9-87D205D9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422595"/>
            <a:ext cx="4952999" cy="4786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中身</a:t>
            </a:r>
            <a:r>
              <a:rPr lang="ja-JP" altLang="en-US" sz="3600" dirty="0"/>
              <a:t>の部分には</a:t>
            </a:r>
            <a:r>
              <a:rPr lang="ja-JP" altLang="en-US" sz="3600" b="1" dirty="0"/>
              <a:t>一つの処理しか書けない</a:t>
            </a:r>
            <a:endParaRPr lang="en-US" altLang="ja-JP" sz="3600" b="1" dirty="0"/>
          </a:p>
          <a:p>
            <a:pPr marL="0" indent="0">
              <a:buNone/>
            </a:pPr>
            <a:endParaRPr kumimoji="1" lang="en-US" altLang="ja-JP" sz="3600" b="1" dirty="0"/>
          </a:p>
          <a:p>
            <a:pPr marL="0" indent="0">
              <a:buNone/>
            </a:pPr>
            <a:r>
              <a:rPr lang="ja-JP" altLang="en-US" sz="3600" b="1" dirty="0"/>
              <a:t>でもブロックを作れば複数書ける</a:t>
            </a:r>
            <a:endParaRPr kumimoji="1" lang="ja-JP" altLang="en-US" sz="36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76259E-8115-4403-9952-2883C3F875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1037"/>
          <a:stretch/>
        </p:blipFill>
        <p:spPr>
          <a:xfrm>
            <a:off x="1386316" y="1422595"/>
            <a:ext cx="3823868" cy="512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27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CA19597-3213-457D-AB79-0C6175F8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701" y="62209"/>
            <a:ext cx="9724970" cy="702342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4C138-0DEB-4020-B52D-23CFD825DDA3}"/>
              </a:ext>
            </a:extLst>
          </p:cNvPr>
          <p:cNvSpPr txBox="1"/>
          <p:nvPr/>
        </p:nvSpPr>
        <p:spPr>
          <a:xfrm>
            <a:off x="6096000" y="580445"/>
            <a:ext cx="527436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大小比較してそれに応じて文字を表示</a:t>
            </a:r>
          </a:p>
        </p:txBody>
      </p:sp>
    </p:spTree>
    <p:extLst>
      <p:ext uri="{BB962C8B-B14F-4D97-AF65-F5344CB8AC3E}">
        <p14:creationId xmlns:p14="http://schemas.microsoft.com/office/powerpoint/2010/main" val="37335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CA19597-3213-457D-AB79-0C6175F8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701" y="62209"/>
            <a:ext cx="9724970" cy="702342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A5BA1B8-C3F6-4BA9-B81B-18DC320BA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97" y="1155506"/>
            <a:ext cx="3861581" cy="10559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AED773-8075-4B17-AF81-4EE1182A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97" y="2540490"/>
            <a:ext cx="5279503" cy="10257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4084BE5-1D61-44CE-8199-A515D0E42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97" y="3895306"/>
            <a:ext cx="5023071" cy="10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6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DF582D4-BFD3-49DF-B5FA-965D3FD2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418" y="168921"/>
            <a:ext cx="10145865" cy="674063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D0D3FD-41B4-4315-85A1-F16401FB8DB9}"/>
              </a:ext>
            </a:extLst>
          </p:cNvPr>
          <p:cNvSpPr txBox="1"/>
          <p:nvPr/>
        </p:nvSpPr>
        <p:spPr>
          <a:xfrm>
            <a:off x="6096000" y="580445"/>
            <a:ext cx="47495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/>
              <a:t>7</a:t>
            </a:r>
            <a:r>
              <a:rPr kumimoji="1" lang="ja-JP" altLang="en-US" sz="3600" dirty="0"/>
              <a:t>の倍数かどうか判定</a:t>
            </a:r>
          </a:p>
        </p:txBody>
      </p:sp>
    </p:spTree>
    <p:extLst>
      <p:ext uri="{BB962C8B-B14F-4D97-AF65-F5344CB8AC3E}">
        <p14:creationId xmlns:p14="http://schemas.microsoft.com/office/powerpoint/2010/main" val="3755120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DF582D4-BFD3-49DF-B5FA-965D3FD2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418" y="168921"/>
            <a:ext cx="10145865" cy="674063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82D2186-B2DF-4530-A48C-1812544AB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09" y="1892411"/>
            <a:ext cx="2847064" cy="10048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A41BB4-A17B-489C-82BA-3C12872A4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809" y="3562892"/>
            <a:ext cx="4424115" cy="10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6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7753652-3570-4CFF-9073-7E522F999D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4047" y="122836"/>
            <a:ext cx="8243905" cy="609613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B022E8-5805-4E5B-B97A-E8FAF8788D65}"/>
              </a:ext>
            </a:extLst>
          </p:cNvPr>
          <p:cNvSpPr txBox="1"/>
          <p:nvPr/>
        </p:nvSpPr>
        <p:spPr>
          <a:xfrm>
            <a:off x="5066071" y="6218969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https://abc086.contest.atcoder.jp/tasks/abc086_a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506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5ACE2-75E8-4F98-BB94-D5CF5C8F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C04FD1-C3B1-439C-BDD6-6EEABD8898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983" b="3031"/>
          <a:stretch/>
        </p:blipFill>
        <p:spPr>
          <a:xfrm>
            <a:off x="3211977" y="1396489"/>
            <a:ext cx="5990684" cy="2245472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7C4FBC2-1788-407A-866B-F364C0CB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6483"/>
            <a:ext cx="10515600" cy="2042229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条件の部分には関係演算子や論理演算子を入れる</a:t>
            </a:r>
            <a:endParaRPr kumimoji="1" lang="en-US" altLang="ja-JP" sz="3600" dirty="0"/>
          </a:p>
          <a:p>
            <a:r>
              <a:rPr lang="ja-JP" altLang="en-US" sz="3600" dirty="0"/>
              <a:t>ブロックを作ると複数処理が書ける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2441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79B57-CAB7-4FF5-968B-F27615A9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これで</a:t>
            </a:r>
            <a:r>
              <a:rPr kumimoji="1" lang="en-US" altLang="ja-JP" dirty="0"/>
              <a:t>ABC086 A</a:t>
            </a:r>
            <a:r>
              <a:rPr kumimoji="1" lang="ja-JP" altLang="en-US" dirty="0"/>
              <a:t>は解ける？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403BD-B9C3-47BA-B397-2D45C05A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解けるよ、やったね！</a:t>
            </a:r>
          </a:p>
        </p:txBody>
      </p:sp>
    </p:spTree>
    <p:extLst>
      <p:ext uri="{BB962C8B-B14F-4D97-AF65-F5344CB8AC3E}">
        <p14:creationId xmlns:p14="http://schemas.microsoft.com/office/powerpoint/2010/main" val="3600045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79B57-CAB7-4FF5-968B-F27615A9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これで</a:t>
            </a:r>
            <a:r>
              <a:rPr kumimoji="1" lang="en-US" altLang="ja-JP" dirty="0"/>
              <a:t>ABC086 A</a:t>
            </a:r>
            <a:r>
              <a:rPr kumimoji="1" lang="ja-JP" altLang="en-US" dirty="0"/>
              <a:t>は解ける？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403BD-B9C3-47BA-B397-2D45C05A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でも一応、</a:t>
            </a:r>
            <a:r>
              <a:rPr kumimoji="1" lang="en-US" altLang="ja-JP" sz="4400" dirty="0"/>
              <a:t>switch</a:t>
            </a:r>
            <a:r>
              <a:rPr kumimoji="1" lang="ja-JP" altLang="en-US" sz="4400" dirty="0"/>
              <a:t>文についても説明</a:t>
            </a:r>
          </a:p>
        </p:txBody>
      </p:sp>
    </p:spTree>
    <p:extLst>
      <p:ext uri="{BB962C8B-B14F-4D97-AF65-F5344CB8AC3E}">
        <p14:creationId xmlns:p14="http://schemas.microsoft.com/office/powerpoint/2010/main" val="256866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02510-F93B-46C3-A9FD-20DCF6F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switch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921B1-3300-4BCD-926C-3E1A9218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複数分岐を簡潔に書きたい人向け</a:t>
            </a:r>
            <a:endParaRPr lang="en-US" altLang="ja-JP" sz="4000" dirty="0"/>
          </a:p>
          <a:p>
            <a:r>
              <a:rPr kumimoji="1" lang="ja-JP" altLang="en-US" sz="4000" dirty="0"/>
              <a:t>ただ</a:t>
            </a:r>
            <a:r>
              <a:rPr lang="ja-JP" altLang="en-US" sz="4000" dirty="0"/>
              <a:t>しいろいろ制限付き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6807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B8624-F96C-485A-8F28-788791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switch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3DB1B-D9BE-4D19-B79D-856FB9EE7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452" y="1264257"/>
            <a:ext cx="5549348" cy="4912705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3</a:t>
            </a:r>
            <a:r>
              <a:rPr kumimoji="1" lang="ja-JP" altLang="en-US" sz="3600" dirty="0"/>
              <a:t>つ </a:t>
            </a:r>
            <a:r>
              <a:rPr kumimoji="1" lang="en-US" altLang="ja-JP" sz="3600" dirty="0"/>
              <a:t>+ </a:t>
            </a:r>
            <a:r>
              <a:rPr kumimoji="1" lang="ja-JP" altLang="en-US" sz="3600" dirty="0"/>
              <a:t>その他の分岐をさせたい場合の例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03768E-2F60-48C4-9847-C91FB117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2621"/>
          <a:stretch/>
        </p:blipFill>
        <p:spPr>
          <a:xfrm>
            <a:off x="1448133" y="1430686"/>
            <a:ext cx="2517249" cy="50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6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B8624-F96C-485A-8F28-788791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switch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03768E-2F60-48C4-9847-C91FB117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386"/>
          <a:stretch/>
        </p:blipFill>
        <p:spPr>
          <a:xfrm>
            <a:off x="1448134" y="1430686"/>
            <a:ext cx="1987216" cy="5062189"/>
          </a:xfrm>
          <a:prstGeom prst="rect">
            <a:avLst/>
          </a:prstGeom>
        </p:spPr>
      </p:pic>
      <p:sp>
        <p:nvSpPr>
          <p:cNvPr id="4" name="右中かっこ 3">
            <a:extLst>
              <a:ext uri="{FF2B5EF4-FFF2-40B4-BE49-F238E27FC236}">
                <a16:creationId xmlns:a16="http://schemas.microsoft.com/office/drawing/2014/main" id="{54FCDCFD-F282-4617-8B35-666464E9575F}"/>
              </a:ext>
            </a:extLst>
          </p:cNvPr>
          <p:cNvSpPr/>
          <p:nvPr/>
        </p:nvSpPr>
        <p:spPr>
          <a:xfrm>
            <a:off x="3498573" y="1968722"/>
            <a:ext cx="282211" cy="901700"/>
          </a:xfrm>
          <a:prstGeom prst="rightBrace">
            <a:avLst>
              <a:gd name="adj1" fmla="val 64430"/>
              <a:gd name="adj2" fmla="val 5305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7D6909F7-A9C7-4D9A-A3FD-DC93CBCA2ECA}"/>
              </a:ext>
            </a:extLst>
          </p:cNvPr>
          <p:cNvSpPr/>
          <p:nvPr/>
        </p:nvSpPr>
        <p:spPr>
          <a:xfrm>
            <a:off x="3498573" y="3075161"/>
            <a:ext cx="282211" cy="901700"/>
          </a:xfrm>
          <a:prstGeom prst="rightBrace">
            <a:avLst>
              <a:gd name="adj1" fmla="val 64430"/>
              <a:gd name="adj2" fmla="val 5305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6B754214-A0BB-4E99-B869-EC4722FB0702}"/>
              </a:ext>
            </a:extLst>
          </p:cNvPr>
          <p:cNvSpPr/>
          <p:nvPr/>
        </p:nvSpPr>
        <p:spPr>
          <a:xfrm>
            <a:off x="3498573" y="4234036"/>
            <a:ext cx="282211" cy="901700"/>
          </a:xfrm>
          <a:prstGeom prst="rightBrace">
            <a:avLst>
              <a:gd name="adj1" fmla="val 64430"/>
              <a:gd name="adj2" fmla="val 5305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395BCF7D-2F5A-4651-B5E7-799C6D196D6E}"/>
              </a:ext>
            </a:extLst>
          </p:cNvPr>
          <p:cNvSpPr/>
          <p:nvPr/>
        </p:nvSpPr>
        <p:spPr>
          <a:xfrm>
            <a:off x="3498573" y="5392911"/>
            <a:ext cx="282211" cy="664989"/>
          </a:xfrm>
          <a:prstGeom prst="rightBrace">
            <a:avLst>
              <a:gd name="adj1" fmla="val 55311"/>
              <a:gd name="adj2" fmla="val 5305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1E1BFC-C958-4FDC-8E8D-C8E3E646AD27}"/>
              </a:ext>
            </a:extLst>
          </p:cNvPr>
          <p:cNvSpPr txBox="1"/>
          <p:nvPr/>
        </p:nvSpPr>
        <p:spPr>
          <a:xfrm>
            <a:off x="3844007" y="2252662"/>
            <a:ext cx="13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式</a:t>
            </a:r>
            <a:r>
              <a:rPr lang="en-US" altLang="ja-JP" dirty="0">
                <a:ea typeface="游明朝" panose="02020400000000000000" pitchFamily="18" charset="-128"/>
                <a:cs typeface="Times New Roman" panose="02020603050405020304" pitchFamily="18" charset="0"/>
              </a:rPr>
              <a:t>==</a:t>
            </a:r>
            <a:r>
              <a:rPr lang="ja-JP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定数</a:t>
            </a:r>
            <a:r>
              <a:rPr lang="en-US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8A1AE2-4AF5-4109-A1E2-43B625BA59A9}"/>
              </a:ext>
            </a:extLst>
          </p:cNvPr>
          <p:cNvSpPr txBox="1"/>
          <p:nvPr/>
        </p:nvSpPr>
        <p:spPr>
          <a:xfrm>
            <a:off x="3844007" y="3341345"/>
            <a:ext cx="13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式</a:t>
            </a:r>
            <a:r>
              <a:rPr lang="en-US" altLang="ja-JP" dirty="0">
                <a:ea typeface="游明朝" panose="02020400000000000000" pitchFamily="18" charset="-128"/>
                <a:cs typeface="Times New Roman" panose="02020603050405020304" pitchFamily="18" charset="0"/>
              </a:rPr>
              <a:t>==</a:t>
            </a:r>
            <a:r>
              <a:rPr lang="ja-JP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定数</a:t>
            </a:r>
            <a:r>
              <a:rPr lang="en-US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55B7B6-C040-434A-87AE-20AD25AFF680}"/>
              </a:ext>
            </a:extLst>
          </p:cNvPr>
          <p:cNvSpPr txBox="1"/>
          <p:nvPr/>
        </p:nvSpPr>
        <p:spPr>
          <a:xfrm>
            <a:off x="3844007" y="4500220"/>
            <a:ext cx="13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式</a:t>
            </a:r>
            <a:r>
              <a:rPr lang="en-US" altLang="ja-JP" dirty="0">
                <a:ea typeface="游明朝" panose="02020400000000000000" pitchFamily="18" charset="-128"/>
                <a:cs typeface="Times New Roman" panose="02020603050405020304" pitchFamily="18" charset="0"/>
              </a:rPr>
              <a:t>==</a:t>
            </a:r>
            <a:r>
              <a:rPr lang="ja-JP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定数</a:t>
            </a:r>
            <a:r>
              <a:rPr lang="en-US" altLang="ja-JP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0380CCB-26D0-4259-A229-970E02523689}"/>
              </a:ext>
            </a:extLst>
          </p:cNvPr>
          <p:cNvSpPr txBox="1"/>
          <p:nvPr/>
        </p:nvSpPr>
        <p:spPr>
          <a:xfrm>
            <a:off x="3844007" y="5540739"/>
            <a:ext cx="13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kern="0" dirty="0">
                <a:latin typeface="Consolas" panose="020B0609020204030204" pitchFamily="49" charset="0"/>
                <a:ea typeface="ＭＳ Ｐゴシック" panose="020B0600070205080204" pitchFamily="50" charset="-128"/>
              </a:rPr>
              <a:t>それ以外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599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B8624-F96C-485A-8F28-788791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switch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03768E-2F60-48C4-9847-C91FB117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386"/>
          <a:stretch/>
        </p:blipFill>
        <p:spPr>
          <a:xfrm>
            <a:off x="1448134" y="1430686"/>
            <a:ext cx="1987216" cy="506218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DFE363-564D-4F35-955B-DEFEE1A035FF}"/>
              </a:ext>
            </a:extLst>
          </p:cNvPr>
          <p:cNvSpPr/>
          <p:nvPr/>
        </p:nvSpPr>
        <p:spPr>
          <a:xfrm>
            <a:off x="1801222" y="2627616"/>
            <a:ext cx="892629" cy="3410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2FFFC12-D591-451E-9A2A-FF444F17C5D6}"/>
              </a:ext>
            </a:extLst>
          </p:cNvPr>
          <p:cNvSpPr/>
          <p:nvPr/>
        </p:nvSpPr>
        <p:spPr>
          <a:xfrm>
            <a:off x="1801223" y="3791237"/>
            <a:ext cx="892629" cy="3410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B72A74-4456-4D7D-887D-742F176718AE}"/>
              </a:ext>
            </a:extLst>
          </p:cNvPr>
          <p:cNvSpPr/>
          <p:nvPr/>
        </p:nvSpPr>
        <p:spPr>
          <a:xfrm>
            <a:off x="1801222" y="4954858"/>
            <a:ext cx="892629" cy="3410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75FFBCA-6974-48CB-A722-F0FABFCFE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91970" b="3289"/>
          <a:stretch/>
        </p:blipFill>
        <p:spPr>
          <a:xfrm>
            <a:off x="7660162" y="2465674"/>
            <a:ext cx="2572335" cy="1325563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8592D3-F7C7-41B2-BD47-EB0E33773498}"/>
              </a:ext>
            </a:extLst>
          </p:cNvPr>
          <p:cNvSpPr/>
          <p:nvPr/>
        </p:nvSpPr>
        <p:spPr>
          <a:xfrm>
            <a:off x="1448134" y="6424840"/>
            <a:ext cx="228600" cy="3410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170BD322-CFDF-414E-ACC2-AFADECF8D4E4}"/>
              </a:ext>
            </a:extLst>
          </p:cNvPr>
          <p:cNvCxnSpPr>
            <a:cxnSpLocks/>
            <a:stCxn id="3" idx="3"/>
            <a:endCxn id="31" idx="3"/>
          </p:cNvCxnSpPr>
          <p:nvPr/>
        </p:nvCxnSpPr>
        <p:spPr>
          <a:xfrm flipH="1">
            <a:off x="1676734" y="2798159"/>
            <a:ext cx="1017117" cy="3797224"/>
          </a:xfrm>
          <a:prstGeom prst="curvedConnector3">
            <a:avLst>
              <a:gd name="adj1" fmla="val -21538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4C4D0114-54AE-4CD7-9783-B20E0237B657}"/>
              </a:ext>
            </a:extLst>
          </p:cNvPr>
          <p:cNvCxnSpPr>
            <a:cxnSpLocks/>
            <a:stCxn id="20" idx="3"/>
            <a:endCxn id="31" idx="3"/>
          </p:cNvCxnSpPr>
          <p:nvPr/>
        </p:nvCxnSpPr>
        <p:spPr>
          <a:xfrm flipH="1">
            <a:off x="1676734" y="3961780"/>
            <a:ext cx="1017118" cy="2633603"/>
          </a:xfrm>
          <a:prstGeom prst="curvedConnector3">
            <a:avLst>
              <a:gd name="adj1" fmla="val -11050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E00C8905-E4A4-4F84-8920-8415D8901312}"/>
              </a:ext>
            </a:extLst>
          </p:cNvPr>
          <p:cNvCxnSpPr>
            <a:cxnSpLocks/>
            <a:stCxn id="21" idx="3"/>
            <a:endCxn id="31" idx="3"/>
          </p:cNvCxnSpPr>
          <p:nvPr/>
        </p:nvCxnSpPr>
        <p:spPr>
          <a:xfrm flipH="1">
            <a:off x="1676734" y="5125401"/>
            <a:ext cx="1017117" cy="1469982"/>
          </a:xfrm>
          <a:prstGeom prst="curvedConnector3">
            <a:avLst>
              <a:gd name="adj1" fmla="val -368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67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04B3DD5-ACD1-44EE-8C71-257A9B44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4" y="244209"/>
            <a:ext cx="6594623" cy="66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10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04B3DD5-ACD1-44EE-8C71-257A9B44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4" y="244209"/>
            <a:ext cx="6594623" cy="661379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881C8BD-FD24-45F4-9D1D-472459DE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11" y="1055517"/>
            <a:ext cx="4183753" cy="98888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10A155E-AF6A-4A4F-8EB6-23AE5626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825" y="2440113"/>
            <a:ext cx="4168539" cy="9888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F05125-8AD6-457C-8FBB-5BA53D792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064" y="3734876"/>
            <a:ext cx="4198968" cy="10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9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B8624-F96C-485A-8F28-788791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switch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3DB1B-D9BE-4D19-B79D-856FB9EE7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452" y="1264257"/>
            <a:ext cx="5549348" cy="5152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注意点</a:t>
            </a:r>
            <a:r>
              <a:rPr kumimoji="1" lang="en-US" altLang="ja-JP" sz="3600" dirty="0"/>
              <a:t>:</a:t>
            </a:r>
          </a:p>
          <a:p>
            <a:r>
              <a:rPr lang="en-US" altLang="ja-JP" sz="3600" kern="0" dirty="0"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ja-JP" sz="3600" kern="0" dirty="0">
                <a:solidFill>
                  <a:srgbClr val="09885A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定数</a:t>
            </a:r>
            <a:r>
              <a:rPr lang="ja-JP" altLang="en-US" sz="3600" kern="0" dirty="0">
                <a:latin typeface="+mn-ea"/>
                <a:cs typeface="ＭＳ Ｐゴシック" panose="020B0600070205080204" pitchFamily="50" charset="-128"/>
              </a:rPr>
              <a:t>の部分に変数は書けない</a:t>
            </a:r>
            <a:endParaRPr lang="en-US" altLang="ja-JP" sz="3600" kern="0" dirty="0">
              <a:latin typeface="+mn-ea"/>
              <a:cs typeface="ＭＳ Ｐゴシック" panose="020B0600070205080204" pitchFamily="50" charset="-128"/>
            </a:endParaRPr>
          </a:p>
          <a:p>
            <a:r>
              <a:rPr lang="ja-JP" altLang="ja-JP" sz="3600" dirty="0"/>
              <a:t>『値が等しい』という比較</a:t>
            </a:r>
            <a:r>
              <a:rPr lang="ja-JP" altLang="en-US" sz="3600" dirty="0"/>
              <a:t>のみ</a:t>
            </a:r>
            <a:endParaRPr lang="en-US" altLang="ja-JP" sz="3600" dirty="0"/>
          </a:p>
          <a:p>
            <a:r>
              <a:rPr lang="ja-JP" altLang="ja-JP" sz="3600" dirty="0"/>
              <a:t>配列や文字列の比較は</a:t>
            </a:r>
            <a:r>
              <a:rPr lang="en-US" altLang="ja-JP" sz="3600" dirty="0"/>
              <a:t>×</a:t>
            </a:r>
          </a:p>
          <a:p>
            <a:r>
              <a:rPr lang="ja-JP" altLang="ja-JP" sz="3600" b="1" u="sng" dirty="0"/>
              <a:t>整数値</a:t>
            </a:r>
            <a:r>
              <a:rPr lang="en-US" altLang="ja-JP" sz="3600" dirty="0"/>
              <a:t>(</a:t>
            </a:r>
            <a:r>
              <a:rPr lang="ja-JP" altLang="ja-JP" sz="3600" dirty="0"/>
              <a:t>または文字</a:t>
            </a:r>
            <a:r>
              <a:rPr lang="en-US" altLang="ja-JP" sz="3600" dirty="0"/>
              <a:t>)</a:t>
            </a:r>
            <a:r>
              <a:rPr lang="ja-JP" altLang="en-US" sz="3600" dirty="0"/>
              <a:t> </a:t>
            </a:r>
            <a:r>
              <a:rPr lang="ja-JP" altLang="ja-JP" sz="3600" dirty="0"/>
              <a:t>の比較</a:t>
            </a:r>
            <a:r>
              <a:rPr lang="ja-JP" altLang="en-US" sz="3600" dirty="0"/>
              <a:t>のみ</a:t>
            </a:r>
            <a:endParaRPr kumimoji="1" lang="ja-JP" altLang="en-US" sz="4400" dirty="0"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03768E-2F60-48C4-9847-C91FB1174E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2621"/>
          <a:stretch/>
        </p:blipFill>
        <p:spPr>
          <a:xfrm>
            <a:off x="1448133" y="1430686"/>
            <a:ext cx="2517249" cy="50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3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1252F-EBCE-4CF1-A8EB-6EBEF5CF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ABC086 A</a:t>
            </a:r>
            <a:r>
              <a:rPr kumimoji="1" lang="ja-JP" altLang="en-US" dirty="0"/>
              <a:t>が解けるようになるために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E8A128-6A75-46B1-840A-8419C3FA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「偶数</a:t>
            </a:r>
            <a:r>
              <a:rPr kumimoji="1" lang="ja-JP" altLang="en-US" sz="4800" b="1" u="sng" dirty="0"/>
              <a:t>ならば</a:t>
            </a:r>
            <a:r>
              <a:rPr kumimoji="1" lang="ja-JP" altLang="en-US" sz="4800" dirty="0"/>
              <a:t>」「奇数</a:t>
            </a:r>
            <a:r>
              <a:rPr kumimoji="1" lang="ja-JP" altLang="en-US" sz="4800" b="1" u="sng" dirty="0"/>
              <a:t>ならば</a:t>
            </a:r>
            <a:r>
              <a:rPr kumimoji="1" lang="ja-JP" altLang="en-US" sz="4800" dirty="0"/>
              <a:t>」</a:t>
            </a:r>
            <a:endParaRPr kumimoji="1" lang="en-US" altLang="ja-JP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4800" dirty="0"/>
              <a:t>条件分岐</a:t>
            </a:r>
            <a:endParaRPr kumimoji="1" lang="ja-JP" altLang="en-US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インク 28">
                <a:extLst>
                  <a:ext uri="{FF2B5EF4-FFF2-40B4-BE49-F238E27FC236}">
                    <a16:creationId xmlns:a16="http://schemas.microsoft.com/office/drawing/2014/main" id="{458435B6-3455-4D4A-A420-D6FB03D6CC2B}"/>
                  </a:ext>
                </a:extLst>
              </p14:cNvPr>
              <p14:cNvContentPartPr/>
              <p14:nvPr/>
            </p14:nvContentPartPr>
            <p14:xfrm>
              <a:off x="3687085" y="3156015"/>
              <a:ext cx="360" cy="360"/>
            </p14:xfrm>
          </p:contentPart>
        </mc:Choice>
        <mc:Fallback xmlns="">
          <p:pic>
            <p:nvPicPr>
              <p:cNvPr id="29" name="インク 28">
                <a:extLst>
                  <a:ext uri="{FF2B5EF4-FFF2-40B4-BE49-F238E27FC236}">
                    <a16:creationId xmlns:a16="http://schemas.microsoft.com/office/drawing/2014/main" id="{458435B6-3455-4D4A-A420-D6FB03D6C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085" y="31470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704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B8624-F96C-485A-8F28-788791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3DB1B-D9BE-4D19-B79D-856FB9EE7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010" y="1598211"/>
            <a:ext cx="5803789" cy="4818491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switch</a:t>
            </a:r>
            <a:r>
              <a:rPr lang="ja-JP" altLang="en-US" sz="3600" dirty="0"/>
              <a:t>文で複数分岐</a:t>
            </a:r>
            <a:endParaRPr lang="en-US" altLang="ja-JP" sz="3600" dirty="0"/>
          </a:p>
          <a:p>
            <a:r>
              <a:rPr lang="en-US" altLang="ja-JP" sz="3600" dirty="0"/>
              <a:t>break</a:t>
            </a:r>
            <a:r>
              <a:rPr lang="ja-JP" altLang="en-US" sz="3600" dirty="0"/>
              <a:t>で</a:t>
            </a:r>
            <a:r>
              <a:rPr lang="en-US" altLang="ja-JP" sz="3600" dirty="0"/>
              <a:t>switch</a:t>
            </a:r>
            <a:r>
              <a:rPr lang="ja-JP" altLang="en-US" sz="3600" dirty="0"/>
              <a:t>を抜ける</a:t>
            </a:r>
            <a:endParaRPr lang="en-US" altLang="ja-JP" sz="3600" dirty="0"/>
          </a:p>
          <a:p>
            <a:r>
              <a:rPr lang="ja-JP" altLang="en-US" sz="3600" dirty="0"/>
              <a:t>いろいろ制限つき</a:t>
            </a:r>
            <a:endParaRPr lang="en-US" altLang="ja-JP" sz="3600" dirty="0"/>
          </a:p>
          <a:p>
            <a:r>
              <a:rPr lang="ja-JP" altLang="en-US" sz="3600" dirty="0"/>
              <a:t>うまく使えば簡潔にコードが書ける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504F04-D4E6-476C-B8D1-AA809CC1DCDD}"/>
              </a:ext>
            </a:extLst>
          </p:cNvPr>
          <p:cNvSpPr/>
          <p:nvPr/>
        </p:nvSpPr>
        <p:spPr>
          <a:xfrm>
            <a:off x="1124447" y="1410591"/>
            <a:ext cx="3542969" cy="519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ja-JP" altLang="en-US" sz="2800" dirty="0">
                <a:solidFill>
                  <a:srgbClr val="09885A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式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800" dirty="0">
                <a:solidFill>
                  <a:srgbClr val="09885A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定数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中身</a:t>
            </a:r>
          </a:p>
          <a:p>
            <a:pPr lvl="2">
              <a:lnSpc>
                <a:spcPct val="150000"/>
              </a:lnSpc>
            </a:pP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ja-JP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；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b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ja-JP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中身</a:t>
            </a:r>
          </a:p>
          <a:p>
            <a:pPr>
              <a:lnSpc>
                <a:spcPct val="150000"/>
              </a:lnSpc>
            </a:pP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28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435A0-C626-4DBD-8A17-161E7047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9E18F-8BFE-421D-98F4-08E5F546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985390" cy="512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[if</a:t>
            </a:r>
            <a:r>
              <a:rPr kumimoji="1" lang="ja-JP" altLang="en-US" sz="2400" dirty="0"/>
              <a:t>文</a:t>
            </a:r>
            <a:r>
              <a:rPr kumimoji="1" lang="en-US" altLang="ja-JP" sz="2400" dirty="0"/>
              <a:t>] </a:t>
            </a:r>
          </a:p>
          <a:p>
            <a:pPr marL="0" indent="0">
              <a:buNone/>
            </a:pPr>
            <a:r>
              <a:rPr kumimoji="1" lang="en-US" altLang="ja-JP" sz="2400" dirty="0"/>
              <a:t>ABC086_A</a:t>
            </a:r>
          </a:p>
          <a:p>
            <a:pPr marL="0" indent="0">
              <a:buNone/>
            </a:pPr>
            <a:r>
              <a:rPr kumimoji="1" lang="en-US" altLang="ja-JP" sz="2400" dirty="0"/>
              <a:t>ABC049_A</a:t>
            </a:r>
          </a:p>
          <a:p>
            <a:pPr marL="0" indent="0">
              <a:buNone/>
            </a:pPr>
            <a:r>
              <a:rPr lang="en-US" altLang="ja-JP" sz="2400" dirty="0"/>
              <a:t>ABC081_A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[switch</a:t>
            </a:r>
            <a:r>
              <a:rPr lang="ja-JP" altLang="en-US" sz="2400" dirty="0"/>
              <a:t>文</a:t>
            </a:r>
            <a:r>
              <a:rPr lang="en-US" altLang="ja-JP" sz="2400" dirty="0"/>
              <a:t>]</a:t>
            </a:r>
          </a:p>
          <a:p>
            <a:pPr marL="0" indent="0">
              <a:buNone/>
            </a:pPr>
            <a:r>
              <a:rPr kumimoji="1" lang="en-US" altLang="ja-JP" sz="2400" dirty="0" err="1"/>
              <a:t>AtCoder</a:t>
            </a:r>
            <a:r>
              <a:rPr kumimoji="1" lang="en-US" altLang="ja-JP" sz="2400" dirty="0"/>
              <a:t> Programming Guide for Beginners Ex6 『</a:t>
            </a:r>
            <a:r>
              <a:rPr kumimoji="1" lang="ja-JP" altLang="en-US" sz="2400" dirty="0"/>
              <a:t>電卓を作ろう </a:t>
            </a:r>
            <a:r>
              <a:rPr lang="en-US" altLang="ja-JP" sz="2400" dirty="0"/>
              <a:t>』</a:t>
            </a:r>
          </a:p>
          <a:p>
            <a:pPr marL="0" indent="0">
              <a:buNone/>
            </a:pPr>
            <a:r>
              <a:rPr lang="en-US" altLang="ja-JP" sz="2400" dirty="0"/>
              <a:t>※</a:t>
            </a:r>
            <a:r>
              <a:rPr lang="ja-JP" altLang="en-US" sz="2400" dirty="0"/>
              <a:t>ページ内にあるサンプルソースは</a:t>
            </a:r>
            <a:r>
              <a:rPr lang="en-US" altLang="ja-JP" sz="2400" dirty="0"/>
              <a:t>C++</a:t>
            </a:r>
            <a:r>
              <a:rPr lang="ja-JP" altLang="en-US" sz="2400" dirty="0"/>
              <a:t>用のため、参考にしないでください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</a:t>
            </a:r>
            <a:r>
              <a:rPr kumimoji="1" lang="ja-JP" altLang="en-US" sz="2400" dirty="0"/>
              <a:t>早く終わった人向け</a:t>
            </a:r>
            <a:r>
              <a:rPr kumimoji="1" lang="en-US" altLang="ja-JP" sz="2400" dirty="0"/>
              <a:t>]</a:t>
            </a:r>
          </a:p>
          <a:p>
            <a:pPr marL="0" indent="0">
              <a:buNone/>
            </a:pPr>
            <a:r>
              <a:rPr lang="en-US" altLang="ja-JP" sz="2400" dirty="0"/>
              <a:t>ABC065_A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93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435A0-C626-4DBD-8A17-161E7047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9E18F-8BFE-421D-98F4-08E5F546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985390" cy="512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[if</a:t>
            </a:r>
            <a:r>
              <a:rPr kumimoji="1" lang="ja-JP" altLang="en-US" sz="2400" dirty="0"/>
              <a:t>文</a:t>
            </a:r>
            <a:r>
              <a:rPr kumimoji="1" lang="en-US" altLang="ja-JP" sz="2400" dirty="0"/>
              <a:t>] </a:t>
            </a:r>
          </a:p>
          <a:p>
            <a:pPr marL="0" indent="0">
              <a:buNone/>
            </a:pPr>
            <a:r>
              <a:rPr kumimoji="1" lang="en-US" altLang="ja-JP" sz="2400" dirty="0"/>
              <a:t>ABC086_A</a:t>
            </a:r>
          </a:p>
          <a:p>
            <a:pPr marL="0" indent="0">
              <a:buNone/>
            </a:pPr>
            <a:r>
              <a:rPr kumimoji="1" lang="en-US" altLang="ja-JP" sz="2400" dirty="0"/>
              <a:t>ABC049_A</a:t>
            </a:r>
          </a:p>
          <a:p>
            <a:pPr marL="0" indent="0">
              <a:buNone/>
            </a:pPr>
            <a:r>
              <a:rPr lang="en-US" altLang="ja-JP" sz="2400" dirty="0"/>
              <a:t>ABC081_A (</a:t>
            </a:r>
            <a:r>
              <a:rPr lang="ja-JP" altLang="en-US" sz="2400" dirty="0"/>
              <a:t>ヒント</a:t>
            </a:r>
            <a:r>
              <a:rPr lang="en-US" altLang="ja-JP" sz="2400" dirty="0"/>
              <a:t>: </a:t>
            </a:r>
            <a:r>
              <a:rPr lang="ja-JP" altLang="en-US" sz="2400" dirty="0"/>
              <a:t>カウンタを用意しましょう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[switch</a:t>
            </a:r>
            <a:r>
              <a:rPr lang="ja-JP" altLang="en-US" sz="2400" dirty="0"/>
              <a:t>文</a:t>
            </a:r>
            <a:r>
              <a:rPr lang="en-US" altLang="ja-JP" sz="2400" dirty="0"/>
              <a:t>]</a:t>
            </a:r>
          </a:p>
          <a:p>
            <a:pPr marL="0" indent="0">
              <a:buNone/>
            </a:pPr>
            <a:r>
              <a:rPr kumimoji="1" lang="en-US" altLang="ja-JP" sz="2400" dirty="0" err="1"/>
              <a:t>AtCoder</a:t>
            </a:r>
            <a:r>
              <a:rPr kumimoji="1" lang="en-US" altLang="ja-JP" sz="2400" dirty="0"/>
              <a:t> Programming Guide for Beginners Ex6 『</a:t>
            </a:r>
            <a:r>
              <a:rPr kumimoji="1" lang="ja-JP" altLang="en-US" sz="2400" dirty="0"/>
              <a:t>電卓を作ろう </a:t>
            </a:r>
            <a:r>
              <a:rPr lang="en-US" altLang="ja-JP" sz="2400" dirty="0"/>
              <a:t>』</a:t>
            </a:r>
          </a:p>
          <a:p>
            <a:pPr marL="0" indent="0">
              <a:buNone/>
            </a:pPr>
            <a:r>
              <a:rPr lang="en-US" altLang="ja-JP" sz="2400" dirty="0"/>
              <a:t>※</a:t>
            </a:r>
            <a:r>
              <a:rPr lang="ja-JP" altLang="en-US" sz="2400" dirty="0"/>
              <a:t>ページ内にあるサンプルソースは</a:t>
            </a:r>
            <a:r>
              <a:rPr lang="en-US" altLang="ja-JP" sz="2400" dirty="0"/>
              <a:t>C++</a:t>
            </a:r>
            <a:r>
              <a:rPr lang="ja-JP" altLang="en-US" sz="2400" dirty="0"/>
              <a:t>用のため、参考にしないでください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[</a:t>
            </a:r>
            <a:r>
              <a:rPr kumimoji="1" lang="ja-JP" altLang="en-US" sz="2400" dirty="0"/>
              <a:t>早く終わった人向け</a:t>
            </a:r>
            <a:r>
              <a:rPr kumimoji="1" lang="en-US" altLang="ja-JP" sz="2400" dirty="0"/>
              <a:t>]</a:t>
            </a:r>
          </a:p>
          <a:p>
            <a:pPr marL="0" indent="0">
              <a:buNone/>
            </a:pPr>
            <a:r>
              <a:rPr lang="en-US" altLang="ja-JP" sz="2400"/>
              <a:t>ABC065</a:t>
            </a:r>
            <a:r>
              <a:rPr lang="en-US" altLang="ja-JP" sz="2400" dirty="0"/>
              <a:t>_A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20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1252F-EBCE-4CF1-A8EB-6EBEF5CF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ABC086_A</a:t>
            </a:r>
            <a:r>
              <a:rPr kumimoji="1" lang="ja-JP" altLang="en-US" dirty="0"/>
              <a:t>が解けるようになるために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E8A128-6A75-46B1-840A-8419C3FA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kumimoji="1" lang="ja-JP" altLang="en-US" sz="4800" dirty="0"/>
              <a:t>コメント</a:t>
            </a:r>
            <a:endParaRPr kumimoji="1"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kumimoji="1" lang="ja-JP" altLang="en-US" sz="4800" dirty="0"/>
              <a:t>関係演算子・論理演算子</a:t>
            </a:r>
            <a:endParaRPr kumimoji="1"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en-US" altLang="ja-JP" sz="4800" dirty="0"/>
              <a:t>if</a:t>
            </a:r>
            <a:r>
              <a:rPr lang="ja-JP" altLang="en-US" sz="4800" dirty="0"/>
              <a:t>文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kumimoji="1" lang="en-US" altLang="ja-JP" sz="4800" dirty="0"/>
              <a:t>switch</a:t>
            </a:r>
            <a:r>
              <a:rPr kumimoji="1" lang="ja-JP" altLang="en-US" sz="4800" dirty="0"/>
              <a:t>文</a:t>
            </a:r>
            <a:endParaRPr kumimoji="1"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の順に説明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44231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EDFBD-5457-4BCD-A87E-B34821ED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コメント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E3444-8F2D-46D7-9758-F153232E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7161"/>
            <a:ext cx="10515600" cy="307980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「ソースコードにメモをしたい」</a:t>
            </a:r>
            <a:endParaRPr lang="en-US" altLang="ja-JP" sz="3600" dirty="0"/>
          </a:p>
          <a:p>
            <a:r>
              <a:rPr lang="ja-JP" altLang="en-US" sz="3600" dirty="0"/>
              <a:t>「一時的にある処理をやめさせたい」</a:t>
            </a:r>
            <a:endParaRPr lang="en-US" altLang="ja-JP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A57244-A783-42F4-ADF0-1C25DDF0DD02}"/>
              </a:ext>
            </a:extLst>
          </p:cNvPr>
          <p:cNvSpPr/>
          <p:nvPr/>
        </p:nvSpPr>
        <p:spPr>
          <a:xfrm>
            <a:off x="3964647" y="1690688"/>
            <a:ext cx="42627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ja-JP" altLang="en-US" sz="6000" dirty="0">
                <a:solidFill>
                  <a:srgbClr val="008000"/>
                </a:solidFill>
                <a:latin typeface="Consolas" panose="020B0609020204030204" pitchFamily="49" charset="0"/>
              </a:rPr>
              <a:t>内容</a:t>
            </a:r>
            <a:r>
              <a:rPr lang="en-US" altLang="ja-JP" sz="6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sz="6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6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ja-JP" altLang="en-US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5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B00FF72E-8C93-4947-BCC8-6101D1265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570022"/>
              </p:ext>
            </p:extLst>
          </p:nvPr>
        </p:nvGraphicFramePr>
        <p:xfrm>
          <a:off x="0" y="71562"/>
          <a:ext cx="12192000" cy="7287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7290">
                  <a:extLst>
                    <a:ext uri="{9D8B030D-6E8A-4147-A177-3AD203B41FA5}">
                      <a16:colId xmlns:a16="http://schemas.microsoft.com/office/drawing/2014/main" val="2787036539"/>
                    </a:ext>
                  </a:extLst>
                </a:gridCol>
                <a:gridCol w="5544710">
                  <a:extLst>
                    <a:ext uri="{9D8B030D-6E8A-4147-A177-3AD203B41FA5}">
                      <a16:colId xmlns:a16="http://schemas.microsoft.com/office/drawing/2014/main" val="1379529088"/>
                    </a:ext>
                  </a:extLst>
                </a:gridCol>
              </a:tblGrid>
              <a:tr h="7287369">
                <a:tc>
                  <a:txBody>
                    <a:bodyPr/>
                    <a:lstStyle/>
                    <a:p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#include </a:t>
                      </a:r>
                      <a:r>
                        <a:rPr lang="en-US" altLang="ja-JP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ja-JP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altLang="ja-JP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altLang="ja-JP" b="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altLang="ja-JP" b="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lvl="1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N, M;</a:t>
                      </a:r>
                    </a:p>
                    <a:p>
                      <a:pPr lvl="1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a[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55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55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 b[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55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55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lvl="1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j;</a:t>
                      </a:r>
                    </a:p>
                    <a:p>
                      <a:pPr lvl="1"/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ja-JP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"%d %d"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&amp;N, &amp;M);</a:t>
                      </a:r>
                    </a:p>
                    <a:p>
                      <a:pPr lvl="1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lvl="2"/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ja-JP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a[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lvl="1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M;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</a:p>
                    <a:p>
                      <a:pPr lvl="2"/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ja-JP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b[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lvl="2"/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(N-M+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lvl="2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(j = 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j &lt; (N-M+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j++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lvl="3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k,l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3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flag = 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3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/*for(k = 0; k &lt; M; k++) {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4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for(l = 0; l &lt; M; l++) {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5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if(a[k + </a:t>
                      </a:r>
                      <a:r>
                        <a:rPr lang="en-US" altLang="ja-JP" b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][l + j] != b[k][l]) {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6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flag = 1;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6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break;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2"/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4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lvl="4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if(flag == 1) break;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3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3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if(flag == 0) {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4"/>
                      <a:r>
                        <a:rPr lang="en-US" altLang="ja-JP" b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("Yes\n");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4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return 0;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3"/>
                      <a:r>
                        <a:rPr lang="en-US" altLang="ja-JP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}*/</a:t>
                      </a:r>
                      <a:endParaRPr lang="en-US" altLang="ja-JP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vl="2"/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ja-JP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"No\n"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vl="1"/>
                      <a:r>
                        <a:rPr lang="en-US" altLang="ja-JP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ja-JP" b="0" dirty="0"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76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E5525-068C-4ADD-A024-C47A7816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関係演算子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904D1-50A7-43E1-A6C4-5419D3FC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75"/>
            <a:ext cx="10515600" cy="1592825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条件が</a:t>
            </a:r>
            <a:r>
              <a:rPr lang="ja-JP" altLang="ja-JP" sz="3600" dirty="0"/>
              <a:t>真の</a:t>
            </a:r>
            <a:r>
              <a:rPr lang="ja-JP" altLang="en-US" sz="3600" dirty="0"/>
              <a:t>とき</a:t>
            </a:r>
            <a:r>
              <a:rPr lang="en-US" altLang="ja-JP" sz="3600" dirty="0"/>
              <a:t>1, </a:t>
            </a:r>
            <a:r>
              <a:rPr lang="ja-JP" altLang="en-US" sz="3600" dirty="0"/>
              <a:t>偽のとき</a:t>
            </a:r>
            <a:r>
              <a:rPr lang="en-US" altLang="ja-JP" sz="3600" dirty="0"/>
              <a:t>0</a:t>
            </a:r>
            <a:r>
              <a:rPr lang="ja-JP" altLang="ja-JP" sz="3600" dirty="0"/>
              <a:t>の結果を出す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例</a:t>
            </a:r>
            <a:r>
              <a:rPr lang="en-US" altLang="ja-JP" sz="3600" dirty="0"/>
              <a:t>:   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 &lt;= b </a:t>
            </a:r>
            <a:r>
              <a:rPr lang="en-US" altLang="ja-JP" sz="3600" kern="0" dirty="0">
                <a:solidFill>
                  <a:srgbClr val="000000"/>
                </a:solidFill>
                <a:latin typeface="+mn-ea"/>
                <a:cs typeface="ＭＳ Ｐゴシック" panose="020B0600070205080204" pitchFamily="50" charset="-128"/>
              </a:rPr>
              <a:t>『a</a:t>
            </a:r>
            <a:r>
              <a:rPr lang="ja-JP" altLang="en-US" sz="3600" kern="0" dirty="0">
                <a:solidFill>
                  <a:srgbClr val="000000"/>
                </a:solidFill>
                <a:latin typeface="+mn-ea"/>
                <a:cs typeface="ＭＳ Ｐゴシック" panose="020B0600070205080204" pitchFamily="50" charset="-128"/>
              </a:rPr>
              <a:t>は</a:t>
            </a:r>
            <a:r>
              <a:rPr lang="en-US" altLang="ja-JP" sz="3600" kern="0" dirty="0">
                <a:solidFill>
                  <a:srgbClr val="000000"/>
                </a:solidFill>
                <a:latin typeface="+mn-ea"/>
                <a:cs typeface="ＭＳ Ｐゴシック" panose="020B0600070205080204" pitchFamily="50" charset="-128"/>
              </a:rPr>
              <a:t>b</a:t>
            </a:r>
            <a:r>
              <a:rPr lang="ja-JP" altLang="en-US" sz="3600" kern="0" dirty="0">
                <a:solidFill>
                  <a:srgbClr val="000000"/>
                </a:solidFill>
                <a:latin typeface="+mn-ea"/>
                <a:cs typeface="ＭＳ Ｐゴシック" panose="020B0600070205080204" pitchFamily="50" charset="-128"/>
              </a:rPr>
              <a:t>以下である</a:t>
            </a:r>
            <a:r>
              <a:rPr lang="en-US" altLang="ja-JP" sz="3600" kern="0" dirty="0">
                <a:solidFill>
                  <a:srgbClr val="000000"/>
                </a:solidFill>
                <a:latin typeface="+mn-ea"/>
                <a:cs typeface="ＭＳ Ｐゴシック" panose="020B0600070205080204" pitchFamily="50" charset="-128"/>
              </a:rPr>
              <a:t>』</a:t>
            </a:r>
            <a:endParaRPr kumimoji="1" lang="ja-JP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84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E5525-068C-4ADD-A024-C47A7816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論理演算子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904D1-50A7-43E1-A6C4-5419D3FC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75"/>
            <a:ext cx="10515600" cy="1592825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「かつ」とか「または」とか否定とかを表す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例</a:t>
            </a:r>
            <a:r>
              <a:rPr lang="en-US" altLang="ja-JP" sz="3600" dirty="0"/>
              <a:t>:   </a:t>
            </a:r>
            <a:r>
              <a:rPr lang="en-US" altLang="ja-JP" sz="3600" kern="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X &amp;&amp; Y </a:t>
            </a:r>
            <a:r>
              <a:rPr lang="en-US" altLang="ja-JP" sz="3600" kern="0" dirty="0">
                <a:solidFill>
                  <a:srgbClr val="000000"/>
                </a:solidFill>
                <a:latin typeface="+mn-ea"/>
                <a:cs typeface="ＭＳ Ｐゴシック" panose="020B0600070205080204" pitchFamily="50" charset="-128"/>
              </a:rPr>
              <a:t>『X</a:t>
            </a:r>
            <a:r>
              <a:rPr lang="ja-JP" altLang="en-US" sz="3600" kern="0" dirty="0">
                <a:solidFill>
                  <a:srgbClr val="000000"/>
                </a:solidFill>
                <a:latin typeface="+mn-ea"/>
                <a:cs typeface="ＭＳ Ｐゴシック" panose="020B0600070205080204" pitchFamily="50" charset="-128"/>
              </a:rPr>
              <a:t>かつ</a:t>
            </a:r>
            <a:r>
              <a:rPr lang="en-US" altLang="ja-JP" sz="3600" kern="0" dirty="0">
                <a:solidFill>
                  <a:srgbClr val="000000"/>
                </a:solidFill>
                <a:latin typeface="+mn-ea"/>
                <a:cs typeface="ＭＳ Ｐゴシック" panose="020B0600070205080204" pitchFamily="50" charset="-128"/>
              </a:rPr>
              <a:t>Y』</a:t>
            </a:r>
            <a:endParaRPr lang="ja-JP" altLang="en-US" sz="3600" dirty="0">
              <a:latin typeface="+mn-ea"/>
            </a:endParaRPr>
          </a:p>
          <a:p>
            <a:endParaRPr lang="ja-JP" altLang="en-US" sz="3600" dirty="0"/>
          </a:p>
          <a:p>
            <a:pPr marL="0" indent="0">
              <a:buNone/>
            </a:pP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6588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972</Words>
  <Application>Microsoft Office PowerPoint</Application>
  <PresentationFormat>ワイド画面</PresentationFormat>
  <Paragraphs>181</Paragraphs>
  <Slides>42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ＭＳ Ｐゴシック</vt:lpstr>
      <vt:lpstr>游ゴシック</vt:lpstr>
      <vt:lpstr>游ゴシック Light</vt:lpstr>
      <vt:lpstr>游明朝</vt:lpstr>
      <vt:lpstr>Arial</vt:lpstr>
      <vt:lpstr>Consolas</vt:lpstr>
      <vt:lpstr>Times New Roman</vt:lpstr>
      <vt:lpstr>Wingdings</vt:lpstr>
      <vt:lpstr>Office テーマ</vt:lpstr>
      <vt:lpstr>入門講習会</vt:lpstr>
      <vt:lpstr>本日のお題</vt:lpstr>
      <vt:lpstr>PowerPoint プレゼンテーション</vt:lpstr>
      <vt:lpstr>ABC086 Aが解けるようになるために</vt:lpstr>
      <vt:lpstr>ABC086_Aが解けるようになるために</vt:lpstr>
      <vt:lpstr>コメント</vt:lpstr>
      <vt:lpstr>PowerPoint プレゼンテーション</vt:lpstr>
      <vt:lpstr>関係演算子</vt:lpstr>
      <vt:lpstr>論理演算子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  <vt:lpstr>まとめ</vt:lpstr>
      <vt:lpstr>if文</vt:lpstr>
      <vt:lpstr>if文</vt:lpstr>
      <vt:lpstr>if文</vt:lpstr>
      <vt:lpstr>if文</vt:lpstr>
      <vt:lpstr>if文</vt:lpstr>
      <vt:lpstr>if文</vt:lpstr>
      <vt:lpstr>if文</vt:lpstr>
      <vt:lpstr>if文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  <vt:lpstr>これでABC086 Aは解ける？</vt:lpstr>
      <vt:lpstr>これでABC086 Aは解ける？</vt:lpstr>
      <vt:lpstr>switch文</vt:lpstr>
      <vt:lpstr>switch文</vt:lpstr>
      <vt:lpstr>switch文</vt:lpstr>
      <vt:lpstr>switch文</vt:lpstr>
      <vt:lpstr>PowerPoint プレゼンテーション</vt:lpstr>
      <vt:lpstr>PowerPoint プレゼンテーション</vt:lpstr>
      <vt:lpstr>switch文</vt:lpstr>
      <vt:lpstr>まとめ</vt:lpstr>
      <vt:lpstr>演習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入門講習会</dc:title>
  <dc:creator>r.yamamoto.032</dc:creator>
  <cp:lastModifiedBy>r.yamamoto.032</cp:lastModifiedBy>
  <cp:revision>87</cp:revision>
  <dcterms:created xsi:type="dcterms:W3CDTF">2018-05-12T07:00:25Z</dcterms:created>
  <dcterms:modified xsi:type="dcterms:W3CDTF">2018-05-15T06:52:28Z</dcterms:modified>
</cp:coreProperties>
</file>