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2" r:id="rId3"/>
    <p:sldId id="325" r:id="rId4"/>
    <p:sldId id="326" r:id="rId5"/>
    <p:sldId id="313" r:id="rId6"/>
    <p:sldId id="315" r:id="rId7"/>
    <p:sldId id="314" r:id="rId8"/>
    <p:sldId id="316" r:id="rId9"/>
    <p:sldId id="318" r:id="rId10"/>
    <p:sldId id="317" r:id="rId11"/>
    <p:sldId id="327" r:id="rId12"/>
    <p:sldId id="328" r:id="rId13"/>
    <p:sldId id="329" r:id="rId14"/>
    <p:sldId id="319" r:id="rId15"/>
    <p:sldId id="320" r:id="rId16"/>
    <p:sldId id="321" r:id="rId17"/>
    <p:sldId id="322" r:id="rId18"/>
    <p:sldId id="323" r:id="rId19"/>
    <p:sldId id="324" r:id="rId20"/>
    <p:sldId id="330" r:id="rId21"/>
    <p:sldId id="332" r:id="rId22"/>
    <p:sldId id="331" r:id="rId23"/>
    <p:sldId id="259" r:id="rId24"/>
    <p:sldId id="261" r:id="rId25"/>
    <p:sldId id="333" r:id="rId26"/>
    <p:sldId id="334" r:id="rId27"/>
    <p:sldId id="335" r:id="rId28"/>
    <p:sldId id="337" r:id="rId29"/>
    <p:sldId id="336" r:id="rId30"/>
    <p:sldId id="338" r:id="rId31"/>
    <p:sldId id="351" r:id="rId32"/>
    <p:sldId id="350" r:id="rId33"/>
    <p:sldId id="348" r:id="rId34"/>
    <p:sldId id="339" r:id="rId35"/>
    <p:sldId id="340" r:id="rId36"/>
    <p:sldId id="341" r:id="rId37"/>
    <p:sldId id="342" r:id="rId38"/>
    <p:sldId id="343" r:id="rId39"/>
    <p:sldId id="349" r:id="rId40"/>
    <p:sldId id="344" r:id="rId41"/>
    <p:sldId id="346" r:id="rId42"/>
    <p:sldId id="345" r:id="rId43"/>
    <p:sldId id="347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508" autoAdjust="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7.07483" units="1/cm"/>
          <inkml:channelProperty channel="Y" name="resolution" value="87.27273" units="1/cm"/>
          <inkml:channelProperty channel="T" name="resolution" value="1" units="1/dev"/>
        </inkml:channelProperties>
      </inkml:inkSource>
      <inkml:timestamp xml:id="ts0" timeString="2018-05-29T11:01:12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22395 4317 0,'66'0'110,"66"0"-110,132 0 15,-21 0-15,-1 0 16,-66 0-1,-44 44-15,44-44 16,529 0 0,-375 0 15,-44 0-15,-154 0-1,1 0-15,109 22 16,-154-22-1,-22 0 1,-22 0-16,22 0 16,-22 0-1,-22 0 1,66 0 0,22 0-1,-66 0 1,177 0 359,263 0-360,44 0 1,706 0-16,-508 0 16,-153 0-1,660 0 1,-837 0 0,-154 0-16,-65 0 15,-45 0-15,-22 0 16,0 0-1,-66 0 1,22 0-16,0 0 16,-22 0-1,44 44 1,22-44-16,-22 22 0,44-22 16,155 44-1,-111-44 16,-88 0-15,-44 0 0,-22 0-1,0 0 1</inkml:trace>
  <inkml:trace contextRef="#ctx0" brushRef="#br0" timeOffset="1384.1864">31974 3568 0,'22'0'78,"0"0"-62,66 0-1,110 110-15,110 132 16,22-65 0,45-23-1,43 66-15,-154-132 16,23 66 0,-221-132-16,0 44 15,-22-22-15,0-44 31,-22 22-31,-22 0 32,22-22-17,0 0 17,-22 22-1,22-22-16,-198 44 95,-66-44-95,65 22-15,45-22 16,-66 45-16,66 21 16,0-22-1,22-22-15,22 22 16,22-44-16,44 0 16,0 22-1,0-22 1,0 0-16,-23 0 31,23 0-15,0 0 15,0 0 16,0 0 0,22 22-16,-22-22-15,0 22-1,0-22-15,-22 22 16,44 0-16,-22-22 15,22 44 1</inkml:trace>
  <inkml:trace contextRef="#ctx0" brushRef="#br0" timeOffset="2584.7631">29353 4119 0,'-22'0'31,"22"22"16,0 0-31,0 0-16,0 0 15,0 0 1,0 22 0,0-22-1,0 0 1,0 0-16,0 22 31,0 0-15,0 0-1,0-22 1,22 132 0,-22-88-1,0-44 1,44 22 0,-44-22-1,0 0 16,0 0 1</inkml:trace>
  <inkml:trace contextRef="#ctx0" brushRef="#br0" timeOffset="4346.4521">28582 6497 0,'22'0'125,"1"0"-110,-1 0 1,44 0-16,-22 0 16,44 0-1,22 0-15,154-44 16,0-44 0,155 66-1,-221-22 16,-154 44-31,22 0 16,-44 0 0,0 0-1</inkml:trace>
  <inkml:trace contextRef="#ctx0" brushRef="#br0" timeOffset="6667.9778">29221 6960 0,'0'22'47,"0"0"-32,0 0 1,0 22-16,0 0 15,0 0-15,44-22 16,-44 0 0,0 0-1,0 44 1,22-44 0,-22 0-1,0 0 1,0 0-1,0 0 1,0 0 0,22 22-1,-22-22 1,0 0 46,0 0-46,0 0 0,0 0-16,0 44 31,0-22-15,0-22-16,0 0 15,0 44-15,0-44 16,0 45-1,0-23 1,0-22-16,0 0 16,0 0-1,0 0 17,110 44 124,-66-66-109,-22 0-16,0 0-31,0 0 31,0-22-31,0-22 16,0 22-1,66 0 1,89 0 0,-111 22-1,0 0 1,-44 0 0,22 0-1,-22 0 1,-22 22 109,0 0-78,0 0-32,-22-22 17,0 0 14,0-22 1,22 0-31,-44-44 0,44 21-16,0 23 15,-22-22 1,0 0-16,22 22 15,-22 0 1,0-66 0,0 66-1,-22 22 1,22-44 0,0 44-1,0-22 16,0 22-15,-1 0 0,1 0-1,-22 0 32,22 0-31,0 0 15,22 22-15,-22-22-1,0 0 1,22 22 0,-22-22 15,22 22-16,-22-22 17,22 22-17</inkml:trace>
  <inkml:trace contextRef="#ctx0" brushRef="#br0" timeOffset="9358.0865">29265 5770 0,'0'0'0,"0"-22"78,0-22-62,0 22-1,0 0 1,-22 0 15,0 0-15,0 0 0,22 0-1,-22 22 1,0-44-1,0 44 1,0 0 0,-22 0-1,22 0 1,0 0 15,22 22-31,-22-22 16,0 22 15,0 0 0,22 0 1,-22 0-17,22 0 32,0 0-31,0 22-1,0-22 17,0 0-17,0 0 1,0 0 15,0 0-15,0 0-1,0 22 1,0-22 0,0 0-1,0 1 1,0-1-1,0 0 17,0 0-32,0 22 31,22-44-31,0 22 31,0-22 0,-22 22-15,22-22 0,0 0-1,22 0 1,-22 0 0,0-22 15,-22-22-31,22 22 31,-22 0-15,22 22-1,-22-22 1,0 0 15,0-1 16,0 1 0,0-22-16,0 22 16,0 0-16,0 0 16,0 0 0,22 22 125,0 22-141,22 44-31,-22-66 16,0 22-1,0 0 1,0 0 0,0 1-1,22-1 1,-44 0 15,22-22-15,0 44-1,0-44 17,0 0 15,0 0-1,0 0-14,0 0-1,22 0 16</inkml:trace>
  <inkml:trace contextRef="#ctx0" brushRef="#br0" timeOffset="11525.8563">31027 4295 0,'0'22'110,"0"0"-79,0 0-16,0 0 1,22 22 0,-22 0-16,0 0 15,0 44 1,0-66 0,0 0-16,0 0 15,0 0 1,0 0-1,0 22 1,0-22 15,0-66 94,0 0-125,0-66 16,0 66 0,0-44-16,0 44 15,0-22 1,0 22-1,0 22 17,0 44 155,0 0-156,0 0-15,0-44 78,0 0-79</inkml:trace>
  <inkml:trace contextRef="#ctx0" brushRef="#br0" timeOffset="12968.8439">31049 4295 0,'0'-22'125,"0"-22"-109,0 22 0,0 0-1,0-22-15,44-111 32,-44-263-17,0 330 1,0 0-16,0 22 15,0-44 1,0 44 0,0-1-1,0 23 1,0-44 0,44 88 327,88 0-327,44 0-16,-44 0 16,132 0-1,-87 0 1,417 0-1,-374 0 1,-154 0 0,44 0-1,-65 0 1,21 0 0,-22 0 46,-22 0-46,0 0-16,66 0 15,44 0 1,-44 0-16,44 0 16,-66-22-1,22 22-15,-22-22 16,-22 22-1</inkml:trace>
  <inkml:trace contextRef="#ctx0" brushRef="#br0" timeOffset="14016.4504">32436 3172 0,'0'22'31,"0"0"-15,0 0 0,-22 0-16,-44 0 15,44 44 1,-44 0-16,-44 0 15,-88 88 1,-111 88 0,243-132-1,-66 1 1,88-45 0,44-44-1,-22-22 1,0 0 15,88-44 47,66-22-62,22-1-16,-66 1 15,67-44-15,-23 22 16,396-110 0</inkml:trace>
  <inkml:trace contextRef="#ctx0" brushRef="#br0" timeOffset="14643.2059">33339 3392 0,'0'0'0,"-22"0"94,0 22-79,-22 22 1,-22 22-16,-221 110 16,133-22-16,-66 67 15,-110 153 1,88-110-16,87-44 16,-131 155-1,198-221 1,22-132 15,44-22-31,-22 22 16</inkml:trace>
  <inkml:trace contextRef="#ctx0" brushRef="#br0" timeOffset="15428.0591">33603 3656 0,'0'22'32,"0"0"-17,-22 22 16,0-22-15,0 0-16,0 22 16,-44 22-1,-110 221 1,66-89-16,-23-44 16,67 44-1,-66-22 1,110-132-1,0 0-15,-44-21 16,44 21 0,22-22-1,-22-22 1,22 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EBBD4-3EFD-4DB7-9AE8-F6B3C94A5DA7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37552-E4A1-484A-9E9D-02EB085CD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17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37552-E4A1-484A-9E9D-02EB085CDC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91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37552-E4A1-484A-9E9D-02EB085CDCC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5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37552-E4A1-484A-9E9D-02EB085CDCC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04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37552-E4A1-484A-9E9D-02EB085CDCC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98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37552-E4A1-484A-9E9D-02EB085CDCC3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93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37552-E4A1-484A-9E9D-02EB085CDCC3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3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733CE-67E7-4633-87DF-69F376FF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763EF2-0AF2-4099-A831-E25A9849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F0D01-3AD2-433A-946E-37179D32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3205A-D1C8-43C2-960E-B22B7375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BCC89-7BDF-433F-9C4E-1D6B64E5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7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E7CF6-23F7-4EFA-B7A5-B40138C3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BAA066-B487-4A4E-9E14-DF06100F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6A60F-92B8-4CC1-AA49-E695A542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25AE3-8CF7-41E7-BC10-11EA0B92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7CD36-3C86-4228-8B59-1E276EC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69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2CA38D-77C9-4AAD-B0D7-8D61F275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E37BCC-7AA1-4981-9FBF-4C83275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6D17B-D8CC-4AF1-A8F3-36045903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29F17-BECE-4BE9-B295-AF0E789C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C997F-DED0-477E-994E-7E6A2653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2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8462A-B3B4-488D-BCF8-49892911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749C08-99F2-4EC3-86F5-9BA9A596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45619-C420-4BB8-AC67-6878184E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C9694-5ED7-47DC-95C5-91C84EA2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81404-974F-4652-A280-14FA6608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42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5CAFA-0027-41B0-A4B5-59F6DA6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305F9-77F3-4E38-9ED7-558C390E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37C900-415F-4EBD-88D9-4CEF20BD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DF8AE4-61A9-4E93-99F6-DAD01E08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12C69-F1E1-40D3-B608-8F5BE7CD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5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5CFC6-30E1-438A-B303-8342C24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A80C3-6B75-4068-A8F6-335A8AB6A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71AC0-98F6-4C38-BA90-61AA627C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E17072-39C8-43E5-87EB-0E1E7817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87336-5AAD-4F36-942B-D7966418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DBAFF-B756-4CB5-BAAD-60C15F79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06D61-7AED-403C-BC3E-E169375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728AA-E171-45F0-B078-EBA390E1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5A3E09-0637-4473-9147-A89AEB5B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9E5257-1B53-489E-A1AE-DF67CE185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45B224-857D-4045-BC19-629E89CC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7564BF-A5EE-44FC-982C-4443572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152FF3-35FC-4D6C-B56B-98B5C503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C6F70-11A1-4538-BE52-482821C6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8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16316-A23D-48BB-9926-25FDE8D5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943EB4-5090-4BD8-A90D-233E8D6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8FDC49-8C34-4DB9-ACB9-0A982E27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DA48A7-CF4E-4B43-BAF6-3682407F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5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93BE0A-41B0-4A5E-93BC-C6F06ABB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AEEC63-AFBF-40B6-AEFD-86C0C34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E874A-8FA4-40FE-9335-3BB0E67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252F5-E020-438F-9BDF-4C8A131B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232FC-D188-42BD-A545-9556B1B0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344F11-689E-4762-88F6-D86B910E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8D7E2A-AD63-47DC-B847-A7376A78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AB463-7607-4C47-A82E-1D745DC6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BA606B-163B-4E7D-870C-4FF66CD3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E6C77-3727-4CA5-BE5D-CC8351B3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9F5FE6-FBE3-44F2-A0B4-07EC463A1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B03703-B59B-4746-80DD-E38C15F3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6BEECC-751F-47C4-9189-C2AE8764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765C70-8C2D-45ED-8120-6F51689A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DBEB06-FF1F-4F88-B1D4-64FA86E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A16CF7-60AE-45EA-83AF-B58C1022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8FA1C-3ABE-4DBF-BA7F-3C44B9B7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B0A596-C674-4C96-8E8C-C3E1FE004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3F81-E1F7-439C-9203-6D9B8D3AC0E5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A027A-EDD4-4B3D-A629-E853F11EF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35CB19-20C5-4468-AD62-C61D7BA0A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899B-537B-464A-AC74-D4086EF325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8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629D-28C2-4E0C-B142-FD08BCD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第三回演習解答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3D960-FC66-4311-8CA6-54375269E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1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EBDDF-FF6B-41A9-BBE8-98E0BF06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lang="ja-JP" altLang="en-US" dirty="0"/>
              <a:t>を数える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97CD7-3A49-4EF7-9D5C-354CA496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1518"/>
          </a:xfrm>
        </p:spPr>
        <p:txBody>
          <a:bodyPr>
            <a:normAutofit/>
          </a:bodyPr>
          <a:lstStyle/>
          <a:p>
            <a:r>
              <a:rPr lang="ja-JP" altLang="en-US" dirty="0"/>
              <a:t>文字列として</a:t>
            </a:r>
            <a:r>
              <a:rPr lang="en-US" altLang="ja-JP" dirty="0"/>
              <a:t>ox</a:t>
            </a:r>
            <a:r>
              <a:rPr lang="ja-JP" altLang="en-US" dirty="0"/>
              <a:t>列を入力させる</a:t>
            </a:r>
            <a:endParaRPr lang="en-US" altLang="ja-JP" dirty="0"/>
          </a:p>
          <a:p>
            <a:r>
              <a:rPr lang="ja-JP" altLang="en-US" dirty="0"/>
              <a:t>カウント用変数を用意</a:t>
            </a:r>
            <a:endParaRPr lang="en-US" altLang="ja-JP" dirty="0"/>
          </a:p>
          <a:p>
            <a:r>
              <a:rPr lang="ja-JP" altLang="en-US" dirty="0"/>
              <a:t>各文字について、</a:t>
            </a:r>
            <a:r>
              <a:rPr lang="en-US" altLang="ja-JP" dirty="0"/>
              <a:t>1</a:t>
            </a:r>
            <a:r>
              <a:rPr lang="ja-JP" altLang="en-US" dirty="0"/>
              <a:t>ならカウント用変数に</a:t>
            </a:r>
            <a:r>
              <a:rPr lang="en-US" altLang="ja-JP" dirty="0"/>
              <a:t>1</a:t>
            </a:r>
            <a:r>
              <a:rPr lang="ja-JP" altLang="en-US" dirty="0"/>
              <a:t>加える</a:t>
            </a:r>
            <a:endParaRPr lang="en-US" altLang="ja-JP" dirty="0"/>
          </a:p>
          <a:p>
            <a:r>
              <a:rPr kumimoji="1" lang="en-US" altLang="ja-JP" dirty="0"/>
              <a:t>‘\0’</a:t>
            </a:r>
            <a:r>
              <a:rPr kumimoji="1" lang="ja-JP" altLang="en-US" dirty="0"/>
              <a:t>に達したら文字列の終わり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2774D7B-FB32-452B-AF61-1C03FA1E6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91496"/>
              </p:ext>
            </p:extLst>
          </p:nvPr>
        </p:nvGraphicFramePr>
        <p:xfrm>
          <a:off x="3296520" y="4343042"/>
          <a:ext cx="63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0577477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278812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83483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7158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1808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267443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203912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\0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87701"/>
                  </a:ext>
                </a:extLst>
              </a:tr>
            </a:tbl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1D2D21C-EA52-445B-A28C-6494336B4B5E}"/>
              </a:ext>
            </a:extLst>
          </p:cNvPr>
          <p:cNvGrpSpPr/>
          <p:nvPr/>
        </p:nvGrpSpPr>
        <p:grpSpPr>
          <a:xfrm>
            <a:off x="147099" y="4793042"/>
            <a:ext cx="3510501" cy="1781092"/>
            <a:chOff x="918375" y="5033810"/>
            <a:chExt cx="3510501" cy="1781092"/>
          </a:xfrm>
        </p:grpSpPr>
        <p:sp>
          <p:nvSpPr>
            <p:cNvPr id="6" name="アーチ 5">
              <a:extLst>
                <a:ext uri="{FF2B5EF4-FFF2-40B4-BE49-F238E27FC236}">
                  <a16:creationId xmlns:a16="http://schemas.microsoft.com/office/drawing/2014/main" id="{D88566E9-251D-483F-AD67-383035C59C63}"/>
                </a:ext>
              </a:extLst>
            </p:cNvPr>
            <p:cNvSpPr/>
            <p:nvPr/>
          </p:nvSpPr>
          <p:spPr>
            <a:xfrm rot="10800000">
              <a:off x="918375" y="5033810"/>
              <a:ext cx="3116910" cy="1781092"/>
            </a:xfrm>
            <a:prstGeom prst="blockArc">
              <a:avLst>
                <a:gd name="adj1" fmla="val 10800000"/>
                <a:gd name="adj2" fmla="val 17814363"/>
                <a:gd name="adj3" fmla="val 182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スマイル 4">
              <a:extLst>
                <a:ext uri="{FF2B5EF4-FFF2-40B4-BE49-F238E27FC236}">
                  <a16:creationId xmlns:a16="http://schemas.microsoft.com/office/drawing/2014/main" id="{AC1B93F0-FAD3-4E64-8422-160C4B38B5C8}"/>
                </a:ext>
              </a:extLst>
            </p:cNvPr>
            <p:cNvSpPr/>
            <p:nvPr/>
          </p:nvSpPr>
          <p:spPr>
            <a:xfrm>
              <a:off x="1820848" y="5355838"/>
              <a:ext cx="1137037" cy="1137037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五角形 6">
              <a:extLst>
                <a:ext uri="{FF2B5EF4-FFF2-40B4-BE49-F238E27FC236}">
                  <a16:creationId xmlns:a16="http://schemas.microsoft.com/office/drawing/2014/main" id="{4B698836-5527-4EA9-A448-C8EEC7D04362}"/>
                </a:ext>
              </a:extLst>
            </p:cNvPr>
            <p:cNvSpPr/>
            <p:nvPr/>
          </p:nvSpPr>
          <p:spPr>
            <a:xfrm>
              <a:off x="3291839" y="5124050"/>
              <a:ext cx="1137037" cy="1052913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/>
                <a:t>０</a:t>
              </a:r>
            </a:p>
          </p:txBody>
        </p: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EF839C-F4B7-42A6-AD48-180DFE5B8462}"/>
              </a:ext>
            </a:extLst>
          </p:cNvPr>
          <p:cNvCxnSpPr>
            <a:cxnSpLocks/>
          </p:cNvCxnSpPr>
          <p:nvPr/>
        </p:nvCxnSpPr>
        <p:spPr>
          <a:xfrm>
            <a:off x="3729162" y="5788550"/>
            <a:ext cx="57010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1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FED5249-94DC-4ACF-A60C-4DDA10F24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68002"/>
              </p:ext>
            </p:extLst>
          </p:nvPr>
        </p:nvGraphicFramePr>
        <p:xfrm>
          <a:off x="3296520" y="4343042"/>
          <a:ext cx="63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0577477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278812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83483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7158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1808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267443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203912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\0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8770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B7E2DC-6A27-4670-913B-D50AEF6345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10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文字列として</a:t>
            </a:r>
            <a:r>
              <a:rPr lang="en-US" altLang="ja-JP" dirty="0"/>
              <a:t>ox</a:t>
            </a:r>
            <a:r>
              <a:rPr lang="ja-JP" altLang="en-US" dirty="0"/>
              <a:t>列を入力させる</a:t>
            </a:r>
            <a:endParaRPr lang="en-US" altLang="ja-JP" dirty="0"/>
          </a:p>
          <a:p>
            <a:r>
              <a:rPr lang="ja-JP" altLang="en-US" dirty="0"/>
              <a:t>カウント用変数を用意</a:t>
            </a:r>
            <a:endParaRPr lang="en-US" altLang="ja-JP" dirty="0"/>
          </a:p>
          <a:p>
            <a:r>
              <a:rPr lang="ja-JP" altLang="en-US" dirty="0"/>
              <a:t>各文字について、</a:t>
            </a:r>
            <a:r>
              <a:rPr lang="en-US" altLang="ja-JP" dirty="0"/>
              <a:t>1</a:t>
            </a:r>
            <a:r>
              <a:rPr lang="ja-JP" altLang="en-US" dirty="0"/>
              <a:t>ならカウント用変数に</a:t>
            </a:r>
            <a:r>
              <a:rPr lang="en-US" altLang="ja-JP" dirty="0"/>
              <a:t>1</a:t>
            </a:r>
            <a:r>
              <a:rPr lang="ja-JP" altLang="en-US" dirty="0"/>
              <a:t>加える</a:t>
            </a:r>
            <a:endParaRPr lang="en-US" altLang="ja-JP" dirty="0"/>
          </a:p>
          <a:p>
            <a:r>
              <a:rPr lang="en-US" altLang="ja-JP" dirty="0"/>
              <a:t>‘\0’</a:t>
            </a:r>
            <a:r>
              <a:rPr lang="ja-JP" altLang="en-US" dirty="0"/>
              <a:t>に達したら文字列の終わり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FEBDDF-FF6B-41A9-BBE8-98E0BF06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lang="ja-JP" altLang="en-US" dirty="0"/>
              <a:t>を数える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1D2D21C-EA52-445B-A28C-6494336B4B5E}"/>
              </a:ext>
            </a:extLst>
          </p:cNvPr>
          <p:cNvGrpSpPr/>
          <p:nvPr/>
        </p:nvGrpSpPr>
        <p:grpSpPr>
          <a:xfrm>
            <a:off x="838200" y="4793042"/>
            <a:ext cx="3510501" cy="1781092"/>
            <a:chOff x="918375" y="5033810"/>
            <a:chExt cx="3510501" cy="1781092"/>
          </a:xfrm>
        </p:grpSpPr>
        <p:sp>
          <p:nvSpPr>
            <p:cNvPr id="6" name="アーチ 5">
              <a:extLst>
                <a:ext uri="{FF2B5EF4-FFF2-40B4-BE49-F238E27FC236}">
                  <a16:creationId xmlns:a16="http://schemas.microsoft.com/office/drawing/2014/main" id="{D88566E9-251D-483F-AD67-383035C59C63}"/>
                </a:ext>
              </a:extLst>
            </p:cNvPr>
            <p:cNvSpPr/>
            <p:nvPr/>
          </p:nvSpPr>
          <p:spPr>
            <a:xfrm rot="10800000">
              <a:off x="918375" y="5033810"/>
              <a:ext cx="3116910" cy="1781092"/>
            </a:xfrm>
            <a:prstGeom prst="blockArc">
              <a:avLst>
                <a:gd name="adj1" fmla="val 10800000"/>
                <a:gd name="adj2" fmla="val 17814363"/>
                <a:gd name="adj3" fmla="val 182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スマイル 4">
              <a:extLst>
                <a:ext uri="{FF2B5EF4-FFF2-40B4-BE49-F238E27FC236}">
                  <a16:creationId xmlns:a16="http://schemas.microsoft.com/office/drawing/2014/main" id="{AC1B93F0-FAD3-4E64-8422-160C4B38B5C8}"/>
                </a:ext>
              </a:extLst>
            </p:cNvPr>
            <p:cNvSpPr/>
            <p:nvPr/>
          </p:nvSpPr>
          <p:spPr>
            <a:xfrm>
              <a:off x="1820848" y="5355838"/>
              <a:ext cx="1137037" cy="1137037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五角形 6">
              <a:extLst>
                <a:ext uri="{FF2B5EF4-FFF2-40B4-BE49-F238E27FC236}">
                  <a16:creationId xmlns:a16="http://schemas.microsoft.com/office/drawing/2014/main" id="{4B698836-5527-4EA9-A448-C8EEC7D04362}"/>
                </a:ext>
              </a:extLst>
            </p:cNvPr>
            <p:cNvSpPr/>
            <p:nvPr/>
          </p:nvSpPr>
          <p:spPr>
            <a:xfrm>
              <a:off x="3291839" y="5124050"/>
              <a:ext cx="1137037" cy="1052913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1</a:t>
              </a:r>
              <a:endParaRPr kumimoji="1" lang="ja-JP" altLang="en-US" sz="2000" b="1" dirty="0"/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A954465-B813-42A6-97DC-4E97739C7333}"/>
              </a:ext>
            </a:extLst>
          </p:cNvPr>
          <p:cNvCxnSpPr>
            <a:cxnSpLocks/>
          </p:cNvCxnSpPr>
          <p:nvPr/>
        </p:nvCxnSpPr>
        <p:spPr>
          <a:xfrm>
            <a:off x="4452730" y="5788550"/>
            <a:ext cx="49775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A1BDE4A-3C64-405D-98A1-A144C63F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08371"/>
              </p:ext>
            </p:extLst>
          </p:nvPr>
        </p:nvGraphicFramePr>
        <p:xfrm>
          <a:off x="3296520" y="4343042"/>
          <a:ext cx="63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0577477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27881229"/>
                    </a:ext>
                  </a:extLst>
                </a:gridCol>
                <a:gridCol w="906715">
                  <a:extLst>
                    <a:ext uri="{9D8B030D-6E8A-4147-A177-3AD203B41FA5}">
                      <a16:colId xmlns:a16="http://schemas.microsoft.com/office/drawing/2014/main" val="1348348321"/>
                    </a:ext>
                  </a:extLst>
                </a:gridCol>
                <a:gridCol w="893285">
                  <a:extLst>
                    <a:ext uri="{9D8B030D-6E8A-4147-A177-3AD203B41FA5}">
                      <a16:colId xmlns:a16="http://schemas.microsoft.com/office/drawing/2014/main" val="1567158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1808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267443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203912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\0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87701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6FEBDDF-FF6B-41A9-BBE8-98E0BF06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lang="ja-JP" altLang="en-US" dirty="0"/>
              <a:t>を数える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1D2D21C-EA52-445B-A28C-6494336B4B5E}"/>
              </a:ext>
            </a:extLst>
          </p:cNvPr>
          <p:cNvGrpSpPr/>
          <p:nvPr/>
        </p:nvGrpSpPr>
        <p:grpSpPr>
          <a:xfrm>
            <a:off x="3534355" y="4793042"/>
            <a:ext cx="3510501" cy="1781092"/>
            <a:chOff x="918375" y="5033810"/>
            <a:chExt cx="3510501" cy="1781092"/>
          </a:xfrm>
        </p:grpSpPr>
        <p:sp>
          <p:nvSpPr>
            <p:cNvPr id="6" name="アーチ 5">
              <a:extLst>
                <a:ext uri="{FF2B5EF4-FFF2-40B4-BE49-F238E27FC236}">
                  <a16:creationId xmlns:a16="http://schemas.microsoft.com/office/drawing/2014/main" id="{D88566E9-251D-483F-AD67-383035C59C63}"/>
                </a:ext>
              </a:extLst>
            </p:cNvPr>
            <p:cNvSpPr/>
            <p:nvPr/>
          </p:nvSpPr>
          <p:spPr>
            <a:xfrm rot="10800000">
              <a:off x="918375" y="5033810"/>
              <a:ext cx="3116910" cy="1781092"/>
            </a:xfrm>
            <a:prstGeom prst="blockArc">
              <a:avLst>
                <a:gd name="adj1" fmla="val 10800000"/>
                <a:gd name="adj2" fmla="val 17814363"/>
                <a:gd name="adj3" fmla="val 182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スマイル 4">
              <a:extLst>
                <a:ext uri="{FF2B5EF4-FFF2-40B4-BE49-F238E27FC236}">
                  <a16:creationId xmlns:a16="http://schemas.microsoft.com/office/drawing/2014/main" id="{AC1B93F0-FAD3-4E64-8422-160C4B38B5C8}"/>
                </a:ext>
              </a:extLst>
            </p:cNvPr>
            <p:cNvSpPr/>
            <p:nvPr/>
          </p:nvSpPr>
          <p:spPr>
            <a:xfrm>
              <a:off x="1820848" y="5355838"/>
              <a:ext cx="1137037" cy="1137037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五角形 6">
              <a:extLst>
                <a:ext uri="{FF2B5EF4-FFF2-40B4-BE49-F238E27FC236}">
                  <a16:creationId xmlns:a16="http://schemas.microsoft.com/office/drawing/2014/main" id="{4B698836-5527-4EA9-A448-C8EEC7D04362}"/>
                </a:ext>
              </a:extLst>
            </p:cNvPr>
            <p:cNvSpPr/>
            <p:nvPr/>
          </p:nvSpPr>
          <p:spPr>
            <a:xfrm>
              <a:off x="3291839" y="5124050"/>
              <a:ext cx="1137037" cy="1052913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2</a:t>
              </a:r>
              <a:endParaRPr kumimoji="1" lang="ja-JP" altLang="en-US" sz="2000" b="1" dirty="0"/>
            </a:p>
          </p:txBody>
        </p:sp>
      </p:grp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2176C57-EE02-4DF2-96EF-C581525DCFF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10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文字列として</a:t>
            </a:r>
            <a:r>
              <a:rPr lang="en-US" altLang="ja-JP" dirty="0"/>
              <a:t>ox</a:t>
            </a:r>
            <a:r>
              <a:rPr lang="ja-JP" altLang="en-US" dirty="0"/>
              <a:t>列を入力させる</a:t>
            </a:r>
            <a:endParaRPr lang="en-US" altLang="ja-JP" dirty="0"/>
          </a:p>
          <a:p>
            <a:r>
              <a:rPr lang="ja-JP" altLang="en-US" dirty="0"/>
              <a:t>カウント用変数を用意</a:t>
            </a:r>
            <a:endParaRPr lang="en-US" altLang="ja-JP" dirty="0"/>
          </a:p>
          <a:p>
            <a:r>
              <a:rPr lang="ja-JP" altLang="en-US" dirty="0"/>
              <a:t>各文字について、</a:t>
            </a:r>
            <a:r>
              <a:rPr lang="en-US" altLang="ja-JP" dirty="0"/>
              <a:t>1</a:t>
            </a:r>
            <a:r>
              <a:rPr lang="ja-JP" altLang="en-US" dirty="0"/>
              <a:t>ならカウント用変数に</a:t>
            </a:r>
            <a:r>
              <a:rPr lang="en-US" altLang="ja-JP" dirty="0"/>
              <a:t>1</a:t>
            </a:r>
            <a:r>
              <a:rPr lang="ja-JP" altLang="en-US" dirty="0"/>
              <a:t>加える</a:t>
            </a:r>
            <a:endParaRPr lang="en-US" altLang="ja-JP" dirty="0"/>
          </a:p>
          <a:p>
            <a:r>
              <a:rPr lang="en-US" altLang="ja-JP" dirty="0"/>
              <a:t>‘\0’</a:t>
            </a:r>
            <a:r>
              <a:rPr lang="ja-JP" altLang="en-US" dirty="0"/>
              <a:t>に達したら文字列の終わり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D4B9FD-90E4-4EDB-924C-FFC383283496}"/>
              </a:ext>
            </a:extLst>
          </p:cNvPr>
          <p:cNvCxnSpPr>
            <a:cxnSpLocks/>
          </p:cNvCxnSpPr>
          <p:nvPr/>
        </p:nvCxnSpPr>
        <p:spPr>
          <a:xfrm>
            <a:off x="7211833" y="5788550"/>
            <a:ext cx="22184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2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DC652B58-AF1D-42A6-8261-F1F629266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39049"/>
              </p:ext>
            </p:extLst>
          </p:nvPr>
        </p:nvGraphicFramePr>
        <p:xfrm>
          <a:off x="3296520" y="4343042"/>
          <a:ext cx="63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0577477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27881229"/>
                    </a:ext>
                  </a:extLst>
                </a:gridCol>
                <a:gridCol w="906715">
                  <a:extLst>
                    <a:ext uri="{9D8B030D-6E8A-4147-A177-3AD203B41FA5}">
                      <a16:colId xmlns:a16="http://schemas.microsoft.com/office/drawing/2014/main" val="1348348321"/>
                    </a:ext>
                  </a:extLst>
                </a:gridCol>
                <a:gridCol w="893285">
                  <a:extLst>
                    <a:ext uri="{9D8B030D-6E8A-4147-A177-3AD203B41FA5}">
                      <a16:colId xmlns:a16="http://schemas.microsoft.com/office/drawing/2014/main" val="1567158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1808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267443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203912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x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o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\0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87701"/>
                  </a:ext>
                </a:extLst>
              </a:tr>
            </a:tbl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1D2D21C-EA52-445B-A28C-6494336B4B5E}"/>
              </a:ext>
            </a:extLst>
          </p:cNvPr>
          <p:cNvGrpSpPr/>
          <p:nvPr/>
        </p:nvGrpSpPr>
        <p:grpSpPr>
          <a:xfrm>
            <a:off x="5291594" y="4793042"/>
            <a:ext cx="3510501" cy="1781092"/>
            <a:chOff x="918375" y="5033810"/>
            <a:chExt cx="3510501" cy="1781092"/>
          </a:xfrm>
        </p:grpSpPr>
        <p:sp>
          <p:nvSpPr>
            <p:cNvPr id="6" name="アーチ 5">
              <a:extLst>
                <a:ext uri="{FF2B5EF4-FFF2-40B4-BE49-F238E27FC236}">
                  <a16:creationId xmlns:a16="http://schemas.microsoft.com/office/drawing/2014/main" id="{D88566E9-251D-483F-AD67-383035C59C63}"/>
                </a:ext>
              </a:extLst>
            </p:cNvPr>
            <p:cNvSpPr/>
            <p:nvPr/>
          </p:nvSpPr>
          <p:spPr>
            <a:xfrm rot="10800000">
              <a:off x="918375" y="5033810"/>
              <a:ext cx="3116910" cy="1781092"/>
            </a:xfrm>
            <a:prstGeom prst="blockArc">
              <a:avLst>
                <a:gd name="adj1" fmla="val 10800000"/>
                <a:gd name="adj2" fmla="val 17814363"/>
                <a:gd name="adj3" fmla="val 182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スマイル 4">
              <a:extLst>
                <a:ext uri="{FF2B5EF4-FFF2-40B4-BE49-F238E27FC236}">
                  <a16:creationId xmlns:a16="http://schemas.microsoft.com/office/drawing/2014/main" id="{AC1B93F0-FAD3-4E64-8422-160C4B38B5C8}"/>
                </a:ext>
              </a:extLst>
            </p:cNvPr>
            <p:cNvSpPr/>
            <p:nvPr/>
          </p:nvSpPr>
          <p:spPr>
            <a:xfrm>
              <a:off x="1820848" y="5355838"/>
              <a:ext cx="1137037" cy="1137037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五角形 6">
              <a:extLst>
                <a:ext uri="{FF2B5EF4-FFF2-40B4-BE49-F238E27FC236}">
                  <a16:creationId xmlns:a16="http://schemas.microsoft.com/office/drawing/2014/main" id="{4B698836-5527-4EA9-A448-C8EEC7D04362}"/>
                </a:ext>
              </a:extLst>
            </p:cNvPr>
            <p:cNvSpPr/>
            <p:nvPr/>
          </p:nvSpPr>
          <p:spPr>
            <a:xfrm>
              <a:off x="3291839" y="5124050"/>
              <a:ext cx="1137037" cy="1052913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3</a:t>
              </a:r>
              <a:endParaRPr kumimoji="1" lang="ja-JP" altLang="en-US" sz="2000" b="1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FEBDDF-FF6B-41A9-BBE8-98E0BF06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lang="ja-JP" altLang="en-US" dirty="0"/>
              <a:t>を数える</a:t>
            </a:r>
            <a:endParaRPr kumimoji="1" lang="ja-JP" altLang="en-US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70C323F-EB22-496E-A657-6C6BEF9C7B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10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文字列として</a:t>
            </a:r>
            <a:r>
              <a:rPr lang="en-US" altLang="ja-JP" dirty="0"/>
              <a:t>ox</a:t>
            </a:r>
            <a:r>
              <a:rPr lang="ja-JP" altLang="en-US" dirty="0"/>
              <a:t>列を入力させる</a:t>
            </a:r>
            <a:endParaRPr lang="en-US" altLang="ja-JP" dirty="0"/>
          </a:p>
          <a:p>
            <a:r>
              <a:rPr lang="ja-JP" altLang="en-US" dirty="0"/>
              <a:t>カウント用変数を用意</a:t>
            </a:r>
            <a:endParaRPr lang="en-US" altLang="ja-JP" dirty="0"/>
          </a:p>
          <a:p>
            <a:r>
              <a:rPr lang="ja-JP" altLang="en-US" dirty="0"/>
              <a:t>各文字について、</a:t>
            </a:r>
            <a:r>
              <a:rPr lang="en-US" altLang="ja-JP" dirty="0"/>
              <a:t>1</a:t>
            </a:r>
            <a:r>
              <a:rPr lang="ja-JP" altLang="en-US" dirty="0"/>
              <a:t>ならカウント用変数に</a:t>
            </a:r>
            <a:r>
              <a:rPr lang="en-US" altLang="ja-JP" dirty="0"/>
              <a:t>1</a:t>
            </a:r>
            <a:r>
              <a:rPr lang="ja-JP" altLang="en-US" dirty="0"/>
              <a:t>加える</a:t>
            </a:r>
            <a:endParaRPr lang="en-US" altLang="ja-JP" dirty="0"/>
          </a:p>
          <a:p>
            <a:r>
              <a:rPr lang="en-US" altLang="ja-JP" dirty="0"/>
              <a:t>‘\0’</a:t>
            </a:r>
            <a:r>
              <a:rPr lang="ja-JP" altLang="en-US" dirty="0"/>
              <a:t>に達したら文字列の終わり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913218D-091B-4326-8C09-A16EB030C33B}"/>
              </a:ext>
            </a:extLst>
          </p:cNvPr>
          <p:cNvCxnSpPr>
            <a:cxnSpLocks/>
          </p:cNvCxnSpPr>
          <p:nvPr/>
        </p:nvCxnSpPr>
        <p:spPr>
          <a:xfrm>
            <a:off x="8897510" y="5788550"/>
            <a:ext cx="5327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2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6D7914-40C9-41B9-99D5-00E8E91CE67E}"/>
              </a:ext>
            </a:extLst>
          </p:cNvPr>
          <p:cNvSpPr/>
          <p:nvPr/>
        </p:nvSpPr>
        <p:spPr>
          <a:xfrm>
            <a:off x="1091978" y="288845"/>
            <a:ext cx="6096000" cy="6280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2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25C63-B9FC-4FE1-A532-18042C89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CCCFEC-2DB1-44CB-8199-7E386B0D0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91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464F4-1004-4065-8904-DCA927D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18450-C602-4449-865C-C3157EE8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の</a:t>
            </a:r>
            <a:r>
              <a:rPr kumimoji="1" lang="en-US" altLang="ja-JP" dirty="0"/>
              <a:t>n</a:t>
            </a:r>
            <a:r>
              <a:rPr kumimoji="1" lang="ja-JP" altLang="en-US" dirty="0"/>
              <a:t>乗</a:t>
            </a:r>
            <a:r>
              <a:rPr lang="ja-JP" altLang="en-US" dirty="0"/>
              <a:t>　→　</a:t>
            </a:r>
            <a:r>
              <a:rPr lang="en-US" altLang="ja-JP" dirty="0"/>
              <a:t>a</a:t>
            </a:r>
            <a:r>
              <a:rPr lang="ja-JP" altLang="en-US" dirty="0"/>
              <a:t>を</a:t>
            </a:r>
            <a:r>
              <a:rPr lang="en-US" altLang="ja-JP" dirty="0"/>
              <a:t>n</a:t>
            </a:r>
            <a:r>
              <a:rPr lang="ja-JP" altLang="en-US" dirty="0"/>
              <a:t>回掛けたい</a:t>
            </a:r>
            <a:endParaRPr lang="en-US" altLang="ja-JP" dirty="0"/>
          </a:p>
          <a:p>
            <a:r>
              <a:rPr lang="ja-JP" altLang="en-US" dirty="0"/>
              <a:t>答えとなる変数</a:t>
            </a:r>
            <a:r>
              <a:rPr lang="en-US" altLang="ja-JP" dirty="0" err="1"/>
              <a:t>ans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で初期化</a:t>
            </a:r>
            <a:endParaRPr lang="en-US" altLang="ja-JP" dirty="0"/>
          </a:p>
          <a:p>
            <a:r>
              <a:rPr kumimoji="1" lang="en-US" altLang="ja-JP" dirty="0" err="1"/>
              <a:t>ans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a</a:t>
            </a:r>
            <a:r>
              <a:rPr kumimoji="1" lang="ja-JP" altLang="en-US" dirty="0"/>
              <a:t>を</a:t>
            </a:r>
            <a:r>
              <a:rPr kumimoji="1" lang="en-US" altLang="ja-JP" dirty="0"/>
              <a:t>n</a:t>
            </a:r>
            <a:r>
              <a:rPr kumimoji="1" lang="ja-JP" altLang="en-US" dirty="0"/>
              <a:t>回掛ければいい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6515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C41AFA-C7D4-4EB0-8214-988806419D2B}"/>
              </a:ext>
            </a:extLst>
          </p:cNvPr>
          <p:cNvSpPr/>
          <p:nvPr/>
        </p:nvSpPr>
        <p:spPr>
          <a:xfrm>
            <a:off x="861391" y="704344"/>
            <a:ext cx="6096000" cy="5449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n;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&amp;n);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*= a;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1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25C63-B9FC-4FE1-A532-18042C89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ABC005 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CCCFEC-2DB1-44CB-8199-7E386B0D0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4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EBB82-F3B7-425B-A2C5-1949A952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ABC005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830D3-04ED-4CD4-B484-8431339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最も出来立てのたこ焼き → </a:t>
            </a:r>
            <a:r>
              <a:rPr lang="ja-JP" altLang="en-US" dirty="0"/>
              <a:t>できてからの経過時間が最小</a:t>
            </a:r>
            <a:endParaRPr lang="en-US" altLang="ja-JP" dirty="0"/>
          </a:p>
          <a:p>
            <a:r>
              <a:rPr kumimoji="1" lang="ja-JP" altLang="en-US"/>
              <a:t>単に入力値の中から最小値をもとめるだけ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56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E28C9-52D3-4116-91ED-0117C264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479101-27CF-4949-93D3-A340D6A43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4568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入力を整数</a:t>
                </a:r>
                <a:r>
                  <a:rPr lang="en-US" altLang="ja-JP" dirty="0"/>
                  <a:t>N</a:t>
                </a:r>
                <a:r>
                  <a:rPr lang="ja-JP" altLang="en-US" dirty="0" err="1"/>
                  <a:t>、</a:t>
                </a:r>
                <a:r>
                  <a:rPr lang="ja-JP" altLang="en-US" dirty="0"/>
                  <a:t>文字列</a:t>
                </a:r>
                <a:r>
                  <a:rPr lang="en-US" altLang="ja-JP" dirty="0"/>
                  <a:t>S(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空白</m:t>
                    </m:r>
                  </m:oMath>
                </a14:m>
                <a:r>
                  <a:rPr lang="ja-JP" altLang="en-US" dirty="0">
                    <a:latin typeface="+mn-ea"/>
                  </a:rPr>
                  <a:t>文字含まない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とする。</a:t>
                </a:r>
                <a:r>
                  <a:rPr lang="en-US" altLang="ja-JP" dirty="0"/>
                  <a:t>S+[</a:t>
                </a:r>
                <a:r>
                  <a:rPr lang="ja-JP" altLang="en-US" dirty="0"/>
                  <a:t>改行</a:t>
                </a:r>
                <a:r>
                  <a:rPr lang="en-US" altLang="ja-JP" dirty="0"/>
                  <a:t>]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回出力するプログラムを作成せよ。</a:t>
                </a:r>
                <a:endParaRPr lang="en-US" altLang="ja-JP" dirty="0"/>
              </a:p>
              <a:p>
                <a:r>
                  <a:rPr lang="ja-JP" altLang="en-US" dirty="0"/>
                  <a:t>例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479101-27CF-4949-93D3-A340D6A43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4568" cy="4351338"/>
              </a:xfrm>
              <a:blipFill>
                <a:blip r:embed="rId2"/>
                <a:stretch>
                  <a:fillRect l="-2329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48F1977-D40C-4D87-BD33-C415BD81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22843"/>
              </p:ext>
            </p:extLst>
          </p:nvPr>
        </p:nvGraphicFramePr>
        <p:xfrm>
          <a:off x="1814870" y="4001294"/>
          <a:ext cx="3252839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2839">
                  <a:extLst>
                    <a:ext uri="{9D8B030D-6E8A-4147-A177-3AD203B41FA5}">
                      <a16:colId xmlns:a16="http://schemas.microsoft.com/office/drawing/2014/main" val="217732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 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GoodBye,World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GoodBye,World</a:t>
                      </a:r>
                      <a:endParaRPr kumimoji="1" lang="en-US" altLang="ja-JP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GoodBye,World</a:t>
                      </a:r>
                      <a:endParaRPr kumimoji="1" lang="en-US" altLang="ja-JP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GoodBye,World</a:t>
                      </a:r>
                      <a:endParaRPr kumimoji="1" lang="en-US" altLang="ja-JP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GoodBye,World</a:t>
                      </a:r>
                      <a:endParaRPr kumimoji="1" lang="en-US" altLang="ja-JP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GoodBye,World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66801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923A426-3B3D-4E09-A9B8-5B856C60022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14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0</a:t>
            </a:r>
            <a:r>
              <a:rPr lang="ja-JP" altLang="en-US" dirty="0"/>
              <a:t>を偶数回目、</a:t>
            </a:r>
            <a:r>
              <a:rPr lang="en-US" altLang="ja-JP" dirty="0"/>
              <a:t>1</a:t>
            </a:r>
            <a:r>
              <a:rPr lang="ja-JP" altLang="en-US" dirty="0"/>
              <a:t>を奇数回目、合計</a:t>
            </a:r>
            <a:r>
              <a:rPr lang="en-US" altLang="ja-JP" dirty="0"/>
              <a:t>N</a:t>
            </a:r>
            <a:r>
              <a:rPr lang="ja-JP" altLang="en-US" dirty="0"/>
              <a:t>回出力するプログラムを作成せよ。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84BBB45-DF65-478A-8158-311EC83684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24290" y="3429000"/>
          <a:ext cx="265798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7987">
                  <a:extLst>
                    <a:ext uri="{9D8B030D-6E8A-4147-A177-3AD203B41FA5}">
                      <a16:colId xmlns:a16="http://schemas.microsoft.com/office/drawing/2014/main" val="217732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 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01010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6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58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9B951D-B396-49EE-8633-0C327D9AC68D}"/>
              </a:ext>
            </a:extLst>
          </p:cNvPr>
          <p:cNvSpPr/>
          <p:nvPr/>
        </p:nvSpPr>
        <p:spPr>
          <a:xfrm>
            <a:off x="885245" y="782121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&amp;T);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(min &gt; T) min = T;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2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2D7EC-4F71-49B1-A0FA-336589D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5EB1F4-A067-4EEC-80FF-BD75C3473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7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F3299-E046-4527-A297-F5B0ED1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807BB-77E5-42A2-BBE9-028A0C9B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本日のお題。</a:t>
            </a:r>
            <a:endParaRPr kumimoji="1" lang="en-US" altLang="ja-JP" dirty="0"/>
          </a:p>
          <a:p>
            <a:r>
              <a:rPr kumimoji="1" lang="ja-JP" altLang="en-US" dirty="0"/>
              <a:t>いままでの問題に比べると実装が格段に難しいと思われる。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95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527A0-1632-4BFB-9FDE-85DF1ECC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471F0-003B-4B4D-9CBE-C0E60DD8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黒板の全ての数字が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で割れなくなるまで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で割り続ければ良い</a:t>
            </a:r>
            <a:endParaRPr kumimoji="1" lang="en-US" altLang="ja-JP" dirty="0"/>
          </a:p>
          <a:p>
            <a:r>
              <a:rPr kumimoji="1" lang="ja-JP" altLang="en-US" dirty="0"/>
              <a:t>求めるのは操作回数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A977094-FFB5-4923-A9B3-7EC61245A21B}"/>
              </a:ext>
            </a:extLst>
          </p:cNvPr>
          <p:cNvSpPr txBox="1">
            <a:spLocks/>
          </p:cNvSpPr>
          <p:nvPr/>
        </p:nvSpPr>
        <p:spPr>
          <a:xfrm>
            <a:off x="990600" y="3299791"/>
            <a:ext cx="10515600" cy="302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そこで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en-US" altLang="ja-JP" dirty="0"/>
              <a:t>, A</a:t>
            </a:r>
            <a:r>
              <a:rPr lang="en-US" altLang="ja-JP" baseline="-25000" dirty="0"/>
              <a:t>2,</a:t>
            </a:r>
            <a:r>
              <a:rPr lang="en-US" altLang="ja-JP" dirty="0"/>
              <a:t> … , A</a:t>
            </a:r>
            <a:r>
              <a:rPr lang="en-US" altLang="ja-JP" baseline="-25000" dirty="0"/>
              <a:t>N  </a:t>
            </a:r>
            <a:r>
              <a:rPr lang="en-US" altLang="ja-JP" dirty="0"/>
              <a:t>: </a:t>
            </a:r>
            <a:r>
              <a:rPr lang="ja-JP" altLang="en-US" dirty="0"/>
              <a:t>配列に入れる</a:t>
            </a:r>
            <a:endParaRPr lang="en-US" altLang="ja-JP" dirty="0"/>
          </a:p>
          <a:p>
            <a:r>
              <a:rPr lang="ja-JP" altLang="en-US" dirty="0"/>
              <a:t>操作回数をメモ</a:t>
            </a:r>
            <a:r>
              <a:rPr lang="ja-JP" altLang="en-US" dirty="0" err="1"/>
              <a:t>る</a:t>
            </a:r>
            <a:r>
              <a:rPr lang="ja-JP" altLang="en-US" dirty="0"/>
              <a:t>変数をつくる</a:t>
            </a:r>
          </a:p>
        </p:txBody>
      </p:sp>
    </p:spTree>
    <p:extLst>
      <p:ext uri="{BB962C8B-B14F-4D97-AF65-F5344CB8AC3E}">
        <p14:creationId xmlns:p14="http://schemas.microsoft.com/office/powerpoint/2010/main" val="386364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7EEDC-1768-495D-8184-57E74ED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E44CC-25BC-4F3D-9E33-9999915D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ja-JP" altLang="ja-JP" dirty="0"/>
              <a:t>数を</a:t>
            </a:r>
            <a:r>
              <a:rPr lang="en-US" altLang="ja-JP" b="1" u="sng" dirty="0"/>
              <a:t>A</a:t>
            </a:r>
            <a:r>
              <a:rPr lang="en-US" altLang="ja-JP" b="1" u="sng" baseline="-25000" dirty="0"/>
              <a:t>1</a:t>
            </a:r>
            <a:r>
              <a:rPr lang="ja-JP" altLang="ja-JP" b="1" u="sng" dirty="0"/>
              <a:t>から</a:t>
            </a:r>
            <a:r>
              <a:rPr lang="en-US" altLang="ja-JP" b="1" u="sng" dirty="0"/>
              <a:t>A</a:t>
            </a:r>
            <a:r>
              <a:rPr lang="en-US" altLang="ja-JP" b="1" u="sng" baseline="-25000" dirty="0"/>
              <a:t>N</a:t>
            </a:r>
            <a:r>
              <a:rPr lang="ja-JP" altLang="ja-JP" b="1" u="sng" dirty="0"/>
              <a:t>に向かって順に見て</a:t>
            </a:r>
            <a:r>
              <a:rPr lang="ja-JP" altLang="en-US" b="1" u="sng" dirty="0"/>
              <a:t>いく</a:t>
            </a:r>
            <a:r>
              <a:rPr lang="ja-JP" altLang="en-US" dirty="0"/>
              <a:t>。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2</a:t>
            </a:r>
            <a:r>
              <a:rPr lang="ja-JP" altLang="ja-JP" dirty="0"/>
              <a:t>で割り切れる</a:t>
            </a:r>
            <a:r>
              <a:rPr lang="ja-JP" altLang="en-US" dirty="0"/>
              <a:t>→</a:t>
            </a:r>
            <a:r>
              <a:rPr lang="en-US" altLang="ja-JP" dirty="0"/>
              <a:t>2</a:t>
            </a:r>
            <a:r>
              <a:rPr lang="ja-JP" altLang="ja-JP" dirty="0"/>
              <a:t>で割る。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2</a:t>
            </a:r>
            <a:r>
              <a:rPr lang="ja-JP" altLang="ja-JP" dirty="0"/>
              <a:t>で割り切れない数が</a:t>
            </a:r>
            <a:r>
              <a:rPr lang="ja-JP" altLang="en-US" dirty="0"/>
              <a:t>でた→</a:t>
            </a:r>
            <a:r>
              <a:rPr lang="ja-JP" altLang="ja-JP" b="1" u="sng" dirty="0"/>
              <a:t>操作をやめる</a:t>
            </a:r>
            <a:r>
              <a:rPr lang="ja-JP" altLang="ja-JP" dirty="0"/>
              <a:t>。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A</a:t>
            </a:r>
            <a:r>
              <a:rPr lang="en-US" altLang="ja-JP" baseline="-25000" dirty="0"/>
              <a:t>1</a:t>
            </a:r>
            <a:r>
              <a:rPr lang="ja-JP" altLang="ja-JP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N</a:t>
            </a:r>
            <a:r>
              <a:rPr lang="ja-JP" altLang="ja-JP" dirty="0" err="1"/>
              <a:t>まで</a:t>
            </a:r>
            <a:r>
              <a:rPr lang="ja-JP" altLang="ja-JP" dirty="0"/>
              <a:t>見ることができた</a:t>
            </a:r>
            <a:r>
              <a:rPr lang="ja-JP" altLang="en-US" dirty="0"/>
              <a:t>→</a:t>
            </a:r>
            <a:r>
              <a:rPr lang="ja-JP" altLang="ja-JP" dirty="0"/>
              <a:t>操作回数に</a:t>
            </a:r>
            <a:r>
              <a:rPr lang="en-US" altLang="ja-JP" dirty="0"/>
              <a:t>1</a:t>
            </a:r>
            <a:r>
              <a:rPr lang="ja-JP" altLang="ja-JP" dirty="0"/>
              <a:t>加える。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lang="ja-JP" altLang="ja-JP" b="1" u="sng" dirty="0"/>
              <a:t>①に戻る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4704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7EEDC-1768-495D-8184-57E74ED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E44CC-25BC-4F3D-9E33-9999915D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操作回数を変数</a:t>
            </a:r>
            <a:r>
              <a:rPr lang="en-US" altLang="ja-JP" dirty="0" err="1"/>
              <a:t>cnt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で割り切れない数がでてくるまでループ</a:t>
            </a:r>
            <a:endParaRPr lang="en-US" altLang="ja-JP" dirty="0"/>
          </a:p>
          <a:p>
            <a:pPr lvl="1"/>
            <a:r>
              <a:rPr lang="en-US" altLang="ja-JP" sz="2800" dirty="0"/>
              <a:t>A[0]</a:t>
            </a:r>
            <a:r>
              <a:rPr lang="ja-JP" altLang="en-US" sz="2800" dirty="0"/>
              <a:t> </a:t>
            </a:r>
            <a:r>
              <a:rPr lang="en-US" altLang="ja-JP" sz="2800" dirty="0"/>
              <a:t>~</a:t>
            </a:r>
            <a:r>
              <a:rPr lang="ja-JP" altLang="en-US" sz="2800" dirty="0"/>
              <a:t> </a:t>
            </a:r>
            <a:r>
              <a:rPr lang="en-US" altLang="ja-JP" sz="2800" dirty="0"/>
              <a:t>A[N</a:t>
            </a:r>
            <a:r>
              <a:rPr lang="ja-JP" altLang="en-US" sz="2800" dirty="0"/>
              <a:t> </a:t>
            </a:r>
            <a:r>
              <a:rPr lang="en-US" altLang="ja-JP" sz="2800" dirty="0"/>
              <a:t>– </a:t>
            </a:r>
            <a:r>
              <a:rPr lang="en-US" altLang="ja-JP" sz="2800"/>
              <a:t>1]</a:t>
            </a:r>
            <a:r>
              <a:rPr lang="ja-JP" altLang="en-US" sz="2800"/>
              <a:t>でループ</a:t>
            </a:r>
            <a:endParaRPr lang="en-US" altLang="ja-JP" sz="2800" dirty="0"/>
          </a:p>
          <a:p>
            <a:pPr lvl="2"/>
            <a:r>
              <a:rPr lang="en-US" altLang="ja-JP" sz="2800" dirty="0"/>
              <a:t>1</a:t>
            </a:r>
            <a:r>
              <a:rPr lang="ja-JP" altLang="en-US" sz="2800" dirty="0"/>
              <a:t>≦</a:t>
            </a:r>
            <a:r>
              <a:rPr lang="en-US" altLang="ja-JP" sz="2800" dirty="0" err="1"/>
              <a:t>i</a:t>
            </a:r>
            <a:r>
              <a:rPr lang="en-US" altLang="ja-JP" sz="2800" dirty="0"/>
              <a:t>&lt;N</a:t>
            </a:r>
            <a:r>
              <a:rPr lang="ja-JP" altLang="en-US" sz="2800" dirty="0"/>
              <a:t>について、</a:t>
            </a:r>
            <a:r>
              <a:rPr lang="en-US" altLang="ja-JP" sz="2800" dirty="0"/>
              <a:t>A[</a:t>
            </a:r>
            <a:r>
              <a:rPr lang="en-US" altLang="ja-JP" sz="2800" dirty="0" err="1"/>
              <a:t>i</a:t>
            </a:r>
            <a:r>
              <a:rPr lang="en-US" altLang="ja-JP" sz="2800" dirty="0"/>
              <a:t>]</a:t>
            </a:r>
            <a:r>
              <a:rPr lang="ja-JP" altLang="en-US" sz="2800" dirty="0"/>
              <a:t>を</a:t>
            </a:r>
            <a:r>
              <a:rPr lang="en-US" altLang="ja-JP" sz="2800" dirty="0"/>
              <a:t>2</a:t>
            </a:r>
            <a:r>
              <a:rPr lang="ja-JP" altLang="en-US" sz="2800" dirty="0"/>
              <a:t>で割り切れたら割る。</a:t>
            </a:r>
            <a:endParaRPr lang="en-US" altLang="ja-JP" sz="2800" dirty="0"/>
          </a:p>
          <a:p>
            <a:pPr lvl="2"/>
            <a:r>
              <a:rPr lang="ja-JP" altLang="en-US" sz="2800" dirty="0"/>
              <a:t>割り切れなかったら全てのループを抜ける</a:t>
            </a:r>
            <a:endParaRPr lang="en-US" altLang="ja-JP" sz="2800" dirty="0"/>
          </a:p>
          <a:p>
            <a:pPr lvl="1"/>
            <a:r>
              <a:rPr lang="en-US" altLang="ja-JP" sz="2800" dirty="0" err="1"/>
              <a:t>i</a:t>
            </a:r>
            <a:r>
              <a:rPr lang="en-US" altLang="ja-JP" sz="2800" dirty="0"/>
              <a:t> = N – 1</a:t>
            </a:r>
            <a:r>
              <a:rPr lang="ja-JP" altLang="en-US" sz="2800" dirty="0" err="1"/>
              <a:t>まで</a:t>
            </a:r>
            <a:r>
              <a:rPr lang="ja-JP" altLang="en-US" sz="2800" dirty="0"/>
              <a:t>割り終えることができたら、</a:t>
            </a:r>
            <a:r>
              <a:rPr lang="en-US" altLang="ja-JP" sz="2800" dirty="0" err="1"/>
              <a:t>cnt</a:t>
            </a:r>
            <a:r>
              <a:rPr lang="en-US" altLang="ja-JP" sz="2800" dirty="0"/>
              <a:t>++</a:t>
            </a:r>
            <a:r>
              <a:rPr lang="ja-JP" altLang="en-US" sz="2800" dirty="0" err="1"/>
              <a:t>。</a:t>
            </a:r>
            <a:endParaRPr lang="en-US" altLang="ja-JP" sz="2800" dirty="0"/>
          </a:p>
          <a:p>
            <a:r>
              <a:rPr lang="ja-JP" altLang="en-US" dirty="0"/>
              <a:t>最後に</a:t>
            </a:r>
            <a:r>
              <a:rPr lang="en-US" altLang="ja-JP" dirty="0" err="1"/>
              <a:t>cnt</a:t>
            </a:r>
            <a:r>
              <a:rPr lang="ja-JP" altLang="en-US" dirty="0"/>
              <a:t>を出力。</a:t>
            </a:r>
            <a:endParaRPr lang="en-US" altLang="ja-JP" sz="3200" dirty="0"/>
          </a:p>
          <a:p>
            <a:pPr marL="514350" indent="-514350">
              <a:buFont typeface="+mj-ea"/>
              <a:buAutoNum type="circleNumDbPlain"/>
            </a:pP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7830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7EEDC-1768-495D-8184-57E74ED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E44CC-25BC-4F3D-9E33-9999915D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67" y="1825625"/>
            <a:ext cx="5459233" cy="4351338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操作回数を変数</a:t>
            </a:r>
            <a:r>
              <a:rPr lang="en-US" altLang="ja-JP" sz="2400" dirty="0" err="1"/>
              <a:t>cnt</a:t>
            </a:r>
            <a:r>
              <a:rPr lang="ja-JP" altLang="en-US" sz="2400" dirty="0"/>
              <a:t>とする。</a:t>
            </a:r>
            <a:endParaRPr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 dirty="0"/>
              <a:t>で割り切れない数がでてくるまでループ</a:t>
            </a:r>
            <a:endParaRPr lang="en-US" altLang="ja-JP" sz="2400" dirty="0"/>
          </a:p>
          <a:p>
            <a:pPr lvl="1"/>
            <a:r>
              <a:rPr lang="en-US" altLang="ja-JP" dirty="0"/>
              <a:t>A[0]</a:t>
            </a:r>
            <a:r>
              <a:rPr lang="ja-JP" altLang="en-US" dirty="0"/>
              <a:t> </a:t>
            </a:r>
            <a:r>
              <a:rPr lang="en-US" altLang="ja-JP" dirty="0"/>
              <a:t>~</a:t>
            </a:r>
            <a:r>
              <a:rPr lang="ja-JP" altLang="en-US" dirty="0"/>
              <a:t> </a:t>
            </a:r>
            <a:r>
              <a:rPr lang="en-US" altLang="ja-JP" dirty="0"/>
              <a:t>A[N</a:t>
            </a:r>
            <a:r>
              <a:rPr lang="ja-JP" altLang="en-US" dirty="0"/>
              <a:t> </a:t>
            </a:r>
            <a:r>
              <a:rPr lang="en-US" altLang="ja-JP" dirty="0"/>
              <a:t>– 1]</a:t>
            </a:r>
            <a:r>
              <a:rPr lang="ja-JP" altLang="en-US" dirty="0"/>
              <a:t>でループ</a:t>
            </a:r>
            <a:endParaRPr lang="en-US" altLang="ja-JP" dirty="0"/>
          </a:p>
          <a:p>
            <a:pPr lvl="2"/>
            <a:r>
              <a:rPr lang="en-US" altLang="ja-JP" sz="2400" dirty="0"/>
              <a:t>1</a:t>
            </a:r>
            <a:r>
              <a:rPr lang="ja-JP" altLang="en-US" sz="2400" dirty="0"/>
              <a:t>≦</a:t>
            </a:r>
            <a:r>
              <a:rPr lang="en-US" altLang="ja-JP" sz="2400" dirty="0" err="1"/>
              <a:t>i</a:t>
            </a:r>
            <a:r>
              <a:rPr lang="en-US" altLang="ja-JP" sz="2400" dirty="0"/>
              <a:t>&lt;N</a:t>
            </a:r>
            <a:r>
              <a:rPr lang="ja-JP" altLang="en-US" sz="2400" dirty="0"/>
              <a:t>について、</a:t>
            </a:r>
            <a:r>
              <a:rPr lang="en-US" altLang="ja-JP" sz="2400" dirty="0"/>
              <a:t>A[</a:t>
            </a:r>
            <a:r>
              <a:rPr lang="en-US" altLang="ja-JP" sz="2400" dirty="0" err="1"/>
              <a:t>i</a:t>
            </a:r>
            <a:r>
              <a:rPr lang="en-US" altLang="ja-JP" sz="2400" dirty="0"/>
              <a:t>]</a:t>
            </a:r>
            <a:r>
              <a:rPr lang="ja-JP" altLang="en-US" sz="2400" dirty="0"/>
              <a:t>を</a:t>
            </a:r>
            <a:r>
              <a:rPr lang="en-US" altLang="ja-JP" sz="2400" dirty="0"/>
              <a:t>2</a:t>
            </a:r>
            <a:r>
              <a:rPr lang="ja-JP" altLang="en-US" sz="2400" dirty="0"/>
              <a:t>で割り切れたら割る。</a:t>
            </a:r>
            <a:endParaRPr lang="en-US" altLang="ja-JP" sz="2400" dirty="0"/>
          </a:p>
          <a:p>
            <a:pPr lvl="2"/>
            <a:r>
              <a:rPr lang="ja-JP" altLang="en-US" sz="2400" dirty="0"/>
              <a:t>割り切れなかったら全てのループを抜ける</a:t>
            </a:r>
            <a:endParaRPr lang="en-US" altLang="ja-JP" sz="2400" dirty="0"/>
          </a:p>
          <a:p>
            <a:pPr lvl="1"/>
            <a:r>
              <a:rPr lang="en-US" altLang="ja-JP" dirty="0" err="1"/>
              <a:t>i</a:t>
            </a:r>
            <a:r>
              <a:rPr lang="en-US" altLang="ja-JP" dirty="0"/>
              <a:t> = N – 1</a:t>
            </a:r>
            <a:r>
              <a:rPr lang="ja-JP" altLang="en-US" dirty="0" err="1"/>
              <a:t>まで</a:t>
            </a:r>
            <a:r>
              <a:rPr lang="ja-JP" altLang="en-US" dirty="0"/>
              <a:t>割り終えることができたら、</a:t>
            </a:r>
            <a:r>
              <a:rPr lang="en-US" altLang="ja-JP" dirty="0" err="1"/>
              <a:t>cnt</a:t>
            </a:r>
            <a:r>
              <a:rPr lang="en-US" altLang="ja-JP" dirty="0"/>
              <a:t>++</a:t>
            </a:r>
            <a:r>
              <a:rPr lang="ja-JP" altLang="en-US" dirty="0" err="1"/>
              <a:t>。</a:t>
            </a:r>
            <a:endParaRPr lang="en-US" altLang="ja-JP" dirty="0"/>
          </a:p>
          <a:p>
            <a:r>
              <a:rPr lang="ja-JP" altLang="en-US" sz="2400" dirty="0"/>
              <a:t>最後に</a:t>
            </a:r>
            <a:r>
              <a:rPr lang="en-US" altLang="ja-JP" sz="2400" dirty="0" err="1"/>
              <a:t>cnt</a:t>
            </a:r>
            <a:r>
              <a:rPr lang="ja-JP" altLang="en-US" sz="2400" dirty="0"/>
              <a:t>を出力。</a:t>
            </a:r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kumimoji="1" lang="ja-JP" altLang="en-US" sz="24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68C617-8686-4CD9-B4CB-20C79A645ED6}"/>
              </a:ext>
            </a:extLst>
          </p:cNvPr>
          <p:cNvSpPr/>
          <p:nvPr/>
        </p:nvSpPr>
        <p:spPr>
          <a:xfrm>
            <a:off x="6573078" y="1369804"/>
            <a:ext cx="53618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flag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ja-JP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(flag !=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%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/=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flag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(flag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0FE27C-7A79-4900-8DD8-FC11F671E4E8}"/>
              </a:ext>
            </a:extLst>
          </p:cNvPr>
          <p:cNvSpPr/>
          <p:nvPr/>
        </p:nvSpPr>
        <p:spPr>
          <a:xfrm>
            <a:off x="1076076" y="366623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210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flag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&amp;A[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(flag !=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 %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] /=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 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flag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(flag ==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7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0676C-16AB-48C4-BE20-4FB5CE96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 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ADBC2D-E0B8-45ED-9600-60EC7336D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4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CC29-3C48-4A1A-B059-319749B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 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D0951-0C7B-47A2-A23B-7B8CF09E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/>
              <a:t>個のお菓子と</a:t>
            </a:r>
            <a:r>
              <a:rPr lang="en-US" altLang="ja-JP" dirty="0"/>
              <a:t>b</a:t>
            </a:r>
            <a:r>
              <a:rPr lang="ja-JP" altLang="en-US" dirty="0"/>
              <a:t>人の児童</a:t>
            </a:r>
            <a:endParaRPr lang="en-US" altLang="ja-JP" dirty="0"/>
          </a:p>
          <a:p>
            <a:r>
              <a:rPr kumimoji="1" lang="ja-JP" altLang="en-US" dirty="0"/>
              <a:t>お菓子を均等に配るには最低何個のお菓子を買い足せばよいか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買い足す個数を</a:t>
            </a:r>
            <a:r>
              <a:rPr lang="en-US" altLang="ja-JP" dirty="0"/>
              <a:t>m</a:t>
            </a:r>
            <a:r>
              <a:rPr lang="ja-JP" altLang="en-US" dirty="0"/>
              <a:t>とすると、</a:t>
            </a:r>
            <a:endParaRPr lang="en-US" altLang="ja-JP" dirty="0"/>
          </a:p>
          <a:p>
            <a:r>
              <a:rPr lang="en-US" altLang="ja-JP" dirty="0"/>
              <a:t>(a + m)</a:t>
            </a:r>
            <a:r>
              <a:rPr lang="ja-JP" altLang="en-US" dirty="0"/>
              <a:t>が</a:t>
            </a:r>
            <a:r>
              <a:rPr lang="en-US" altLang="ja-JP" dirty="0"/>
              <a:t>b</a:t>
            </a:r>
            <a:r>
              <a:rPr lang="ja-JP" altLang="en-US" dirty="0"/>
              <a:t>で割り切れるまで</a:t>
            </a:r>
            <a:r>
              <a:rPr lang="en-US" altLang="ja-JP" dirty="0"/>
              <a:t>m++</a:t>
            </a:r>
            <a:r>
              <a:rPr lang="ja-JP" altLang="en-US" dirty="0"/>
              <a:t>し続ければ終わり。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970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C13F49-7DA1-4E7E-B7C6-855FC1657AE7}"/>
              </a:ext>
            </a:extLst>
          </p:cNvPr>
          <p:cNvSpPr/>
          <p:nvPr/>
        </p:nvSpPr>
        <p:spPr>
          <a:xfrm>
            <a:off x="887361" y="288845"/>
            <a:ext cx="4311445" cy="628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16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E09AF9-17C4-4773-A2CE-18D63A3FACC0}"/>
              </a:ext>
            </a:extLst>
          </p:cNvPr>
          <p:cNvSpPr/>
          <p:nvPr/>
        </p:nvSpPr>
        <p:spPr>
          <a:xfrm>
            <a:off x="1378226" y="704344"/>
            <a:ext cx="6096000" cy="5449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b, m;</a:t>
            </a:r>
          </a:p>
          <a:p>
            <a:pPr lvl="1"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lvl="1"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((a + m) % b) m++;</a:t>
            </a: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 lvl="1"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89442-606B-47A0-833C-457B076A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ABC014_A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C08421-C0E4-4648-A371-E32910D104B8}"/>
              </a:ext>
            </a:extLst>
          </p:cNvPr>
          <p:cNvSpPr txBox="1"/>
          <p:nvPr/>
        </p:nvSpPr>
        <p:spPr>
          <a:xfrm>
            <a:off x="1323223" y="1477549"/>
            <a:ext cx="1018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別解</a:t>
            </a:r>
            <a:r>
              <a:rPr lang="en-US" altLang="ja-JP" sz="4000" b="1" dirty="0"/>
              <a:t>: </a:t>
            </a:r>
            <a:r>
              <a:rPr lang="ja-JP" altLang="en-US" sz="4000" b="1" dirty="0"/>
              <a:t>余りがあったら</a:t>
            </a:r>
            <a:r>
              <a:rPr lang="en-US" altLang="ja-JP" sz="4000" b="1" dirty="0"/>
              <a:t>b</a:t>
            </a:r>
            <a:r>
              <a:rPr lang="ja-JP" altLang="en-US" sz="4000" b="1" dirty="0"/>
              <a:t>の塊を一個作る</a:t>
            </a:r>
            <a:endParaRPr kumimoji="1" lang="ja-JP" altLang="en-US" sz="4000" b="1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E1BF6A6-6A26-4A6B-B59B-B4CDB7CE7C37}"/>
              </a:ext>
            </a:extLst>
          </p:cNvPr>
          <p:cNvSpPr/>
          <p:nvPr/>
        </p:nvSpPr>
        <p:spPr>
          <a:xfrm>
            <a:off x="2054744" y="2398574"/>
            <a:ext cx="2941982" cy="1598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/>
              <a:t>a</a:t>
            </a:r>
            <a:endParaRPr kumimoji="1" lang="ja-JP" altLang="en-US" sz="5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20504B0-2008-4BB2-B642-2B305088E23D}"/>
              </a:ext>
            </a:extLst>
          </p:cNvPr>
          <p:cNvSpPr/>
          <p:nvPr/>
        </p:nvSpPr>
        <p:spPr>
          <a:xfrm>
            <a:off x="838200" y="4725100"/>
            <a:ext cx="2973781" cy="1598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b* (a/b)</a:t>
            </a:r>
            <a:endParaRPr kumimoji="1" lang="ja-JP" altLang="en-US" sz="40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00EB3B-9FAB-4284-BCD7-B0366DBE330F}"/>
              </a:ext>
            </a:extLst>
          </p:cNvPr>
          <p:cNvSpPr/>
          <p:nvPr/>
        </p:nvSpPr>
        <p:spPr>
          <a:xfrm>
            <a:off x="4233401" y="4704672"/>
            <a:ext cx="1789044" cy="1598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/>
              <a:t>a%b</a:t>
            </a:r>
            <a:endParaRPr kumimoji="1" lang="ja-JP" altLang="en-US" sz="4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9CED71-1BAA-4FDF-8D5D-DCFD472DEF17}"/>
              </a:ext>
            </a:extLst>
          </p:cNvPr>
          <p:cNvCxnSpPr>
            <a:cxnSpLocks/>
          </p:cNvCxnSpPr>
          <p:nvPr/>
        </p:nvCxnSpPr>
        <p:spPr>
          <a:xfrm>
            <a:off x="3811982" y="4137591"/>
            <a:ext cx="0" cy="652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DB3BA1B-BDF2-4E69-A263-A9B5D94520B4}"/>
              </a:ext>
            </a:extLst>
          </p:cNvPr>
          <p:cNvSpPr/>
          <p:nvPr/>
        </p:nvSpPr>
        <p:spPr>
          <a:xfrm>
            <a:off x="6710901" y="3429000"/>
            <a:ext cx="2973781" cy="15982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/>
              <a:t>b-a%b</a:t>
            </a:r>
            <a:r>
              <a:rPr lang="en-US" altLang="ja-JP" sz="4000" dirty="0"/>
              <a:t> </a:t>
            </a:r>
            <a:endParaRPr kumimoji="1" lang="ja-JP" altLang="en-US" sz="4000" dirty="0"/>
          </a:p>
        </p:txBody>
      </p:sp>
      <p:sp>
        <p:nvSpPr>
          <p:cNvPr id="10" name="加算記号 9">
            <a:extLst>
              <a:ext uri="{FF2B5EF4-FFF2-40B4-BE49-F238E27FC236}">
                <a16:creationId xmlns:a16="http://schemas.microsoft.com/office/drawing/2014/main" id="{6E3997DE-B65D-48D3-93F5-DFF51517E9ED}"/>
              </a:ext>
            </a:extLst>
          </p:cNvPr>
          <p:cNvSpPr/>
          <p:nvPr/>
        </p:nvSpPr>
        <p:spPr>
          <a:xfrm>
            <a:off x="5957179" y="457001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967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D106AE-025B-45CC-8CB1-7E0197E8E1B5}"/>
              </a:ext>
            </a:extLst>
          </p:cNvPr>
          <p:cNvSpPr/>
          <p:nvPr/>
        </p:nvSpPr>
        <p:spPr>
          <a:xfrm>
            <a:off x="837537" y="365501"/>
            <a:ext cx="6096000" cy="6126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(a % b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"0\n"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b -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a%b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19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8DA3DC-0922-43A5-A840-15868CDB22E9}"/>
              </a:ext>
            </a:extLst>
          </p:cNvPr>
          <p:cNvSpPr/>
          <p:nvPr/>
        </p:nvSpPr>
        <p:spPr>
          <a:xfrm>
            <a:off x="821635" y="642500"/>
            <a:ext cx="7845288" cy="557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>
              <a:lnSpc>
                <a:spcPct val="150000"/>
              </a:lnSpc>
            </a:pP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lvl="1">
              <a:lnSpc>
                <a:spcPct val="150000"/>
              </a:lnSpc>
            </a:pP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b * ((a + b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/ b) - a);</a:t>
            </a:r>
          </a:p>
          <a:p>
            <a:pPr lvl="1">
              <a:lnSpc>
                <a:spcPct val="150000"/>
              </a:lnSpc>
            </a:pPr>
            <a:endParaRPr lang="en-US" altLang="ja-JP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0029FD-2A92-448F-9DFA-BA82A5760E8D}"/>
              </a:ext>
            </a:extLst>
          </p:cNvPr>
          <p:cNvSpPr txBox="1"/>
          <p:nvPr/>
        </p:nvSpPr>
        <p:spPr>
          <a:xfrm>
            <a:off x="7513983" y="711752"/>
            <a:ext cx="4086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別解</a:t>
            </a:r>
            <a:r>
              <a:rPr kumimoji="1" lang="en-US" altLang="ja-JP" sz="4000" b="1" dirty="0"/>
              <a:t>(</a:t>
            </a:r>
            <a:r>
              <a:rPr kumimoji="1" lang="ja-JP" altLang="en-US" sz="4000" b="1" dirty="0"/>
              <a:t>真似しなくていいと思う</a:t>
            </a:r>
            <a:r>
              <a:rPr kumimoji="1" lang="en-US" altLang="ja-JP" sz="4000" b="1" dirty="0"/>
              <a:t>)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928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CC29-3C48-4A1A-B059-319749B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 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4BD0951-0C7B-47A2-A23B-7B8CF09E7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b="1" u="sng" dirty="0"/>
                  <a:t>あまり重要でない別解があります。</a:t>
                </a:r>
                <a:endParaRPr lang="en-US" altLang="ja-JP" b="1" u="sng" dirty="0"/>
              </a:p>
              <a:p>
                <a:endParaRPr lang="en-US" altLang="ja-JP" b="1" u="sng" dirty="0"/>
              </a:p>
              <a:p>
                <a:r>
                  <a:rPr lang="ja-JP" altLang="en-US" dirty="0"/>
                  <a:t>こういう問題に置き換える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sz="2800" b="0" i="1" dirty="0">
                    <a:latin typeface="Cambria Math" panose="02040503050406030204" pitchFamily="18" charset="0"/>
                  </a:rPr>
                  <a:t>m, n</a:t>
                </a:r>
                <a:r>
                  <a:rPr lang="ja-JP" altLang="en-US" sz="2800" b="0" dirty="0">
                    <a:latin typeface="Cambria Math" panose="02040503050406030204" pitchFamily="18" charset="0"/>
                  </a:rPr>
                  <a:t>についての一次不定方程式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≥1, 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altLang="ja-JP" sz="2800" b="0" dirty="0"/>
              </a:p>
              <a:p>
                <a:pPr marL="457200" lvl="1" indent="0">
                  <a:buNone/>
                </a:pPr>
                <a:r>
                  <a:rPr lang="ja-JP" altLang="en-US" sz="2800" dirty="0"/>
                  <a:t>の整数解のうち、</a:t>
                </a:r>
                <a:r>
                  <a:rPr lang="en-US" altLang="ja-JP" sz="2800" dirty="0"/>
                  <a:t>m</a:t>
                </a:r>
                <a:r>
                  <a:rPr lang="ja-JP" altLang="en-US" sz="2800" dirty="0"/>
                  <a:t>が最小となるものを求めよ。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4BD0951-0C7B-47A2-A23B-7B8CF09E7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2E4DCD-B284-4D07-B05F-D0418F09BB56}"/>
              </a:ext>
            </a:extLst>
          </p:cNvPr>
          <p:cNvSpPr/>
          <p:nvPr/>
        </p:nvSpPr>
        <p:spPr>
          <a:xfrm>
            <a:off x="2284700" y="5705476"/>
            <a:ext cx="7622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ja-JP" altLang="en-US" sz="2000" b="1" dirty="0"/>
              <a:t>ループを回しても時間的に間に合います</a:t>
            </a:r>
            <a:r>
              <a:rPr lang="en-US" altLang="ja-JP" sz="2000" b="1" dirty="0"/>
              <a:t>(a, b</a:t>
            </a:r>
            <a:r>
              <a:rPr lang="ja-JP" altLang="en-US" sz="2000" b="1" dirty="0"/>
              <a:t>の制約を見よ</a:t>
            </a:r>
            <a:r>
              <a:rPr lang="en-US" altLang="ja-JP" sz="2000" b="1" dirty="0"/>
              <a:t>)</a:t>
            </a:r>
            <a:r>
              <a:rPr lang="ja-JP" altLang="en-US" sz="2000" b="1" dirty="0" err="1"/>
              <a:t>。</a:t>
            </a:r>
            <a:endParaRPr lang="en-US" altLang="ja-JP" sz="2000" b="1" dirty="0"/>
          </a:p>
          <a:p>
            <a:r>
              <a:rPr lang="ja-JP" altLang="en-US" sz="2000" b="1" dirty="0"/>
              <a:t>こんな考察をするくらいなら、さっさとループを回しましょう。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158327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CC29-3C48-4A1A-B059-319749B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ABC014 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4BD0951-0C7B-47A2-A23B-7B8CF09E7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ja-JP" sz="2800" b="0" i="1" dirty="0">
                    <a:latin typeface="Cambria Math" panose="02040503050406030204" pitchFamily="18" charset="0"/>
                  </a:rPr>
                  <a:t>m, n</a:t>
                </a:r>
                <a:r>
                  <a:rPr lang="ja-JP" altLang="en-US" sz="2800" b="0" dirty="0">
                    <a:latin typeface="Cambria Math" panose="02040503050406030204" pitchFamily="18" charset="0"/>
                  </a:rPr>
                  <a:t>についての一次不定方程式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≥1, 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altLang="ja-JP" sz="2800" b="0" dirty="0"/>
              </a:p>
              <a:p>
                <a:pPr marL="457200" lvl="1" indent="0">
                  <a:buNone/>
                </a:pPr>
                <a:r>
                  <a:rPr lang="ja-JP" altLang="en-US" sz="2800" dirty="0"/>
                  <a:t>の整数解のうち、</a:t>
                </a:r>
                <a:r>
                  <a:rPr lang="en-US" altLang="ja-JP" sz="2800" dirty="0"/>
                  <a:t>m</a:t>
                </a:r>
                <a:r>
                  <a:rPr lang="ja-JP" altLang="en-US" sz="2800" dirty="0"/>
                  <a:t>が最小となるものを求めよ。</a:t>
                </a:r>
                <a:endParaRPr lang="en-US" altLang="ja-JP" sz="2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より、</m:t>
                    </m:r>
                  </m:oMath>
                </a14:m>
                <a:r>
                  <a:rPr lang="en-US" altLang="ja-JP" sz="2800" dirty="0"/>
                  <a:t>n</a:t>
                </a:r>
                <a:r>
                  <a:rPr lang="ja-JP" altLang="en-US" sz="2800" dirty="0"/>
                  <a:t>が最小なら</a:t>
                </a:r>
                <a:r>
                  <a:rPr lang="en-US" altLang="ja-JP" sz="2800" dirty="0"/>
                  <a:t>m</a:t>
                </a:r>
                <a:r>
                  <a:rPr lang="ja-JP" altLang="en-US" sz="2800" dirty="0"/>
                  <a:t>も最小。</a:t>
                </a:r>
                <a:endParaRPr lang="en-US" altLang="ja-JP" sz="2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sz="2800" dirty="0"/>
                  <a:t>式変形して不等式に突っ込んで最小の解を探す。</a:t>
                </a:r>
                <a:endParaRPr lang="en-US" altLang="ja-JP" sz="2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sz="2800" dirty="0"/>
                  <a:t>今回は</a:t>
                </a:r>
                <a:r>
                  <a:rPr lang="en-US" altLang="ja-JP" sz="2800" dirty="0"/>
                  <a:t>m</a:t>
                </a:r>
                <a:r>
                  <a:rPr lang="ja-JP" altLang="en-US" sz="2800" dirty="0"/>
                  <a:t>の不等式に突っ込むと良い情報を得られる。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4BD0951-0C7B-47A2-A23B-7B8CF09E7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0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3AE63-6D5E-43E9-ACD7-04A56AF4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ABC014 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7FC3451-6786-4E3B-9B42-04A21A0C1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ja-JP" sz="2800" i="1" dirty="0">
                    <a:latin typeface="Cambria Math" panose="02040503050406030204" pitchFamily="18" charset="0"/>
                  </a:rPr>
                  <a:t>m, n</a:t>
                </a:r>
                <a:r>
                  <a:rPr lang="ja-JP" altLang="en-US" sz="2800" dirty="0">
                    <a:latin typeface="Cambria Math" panose="02040503050406030204" pitchFamily="18" charset="0"/>
                  </a:rPr>
                  <a:t>についての一次不定方程式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≥1,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ja-JP" altLang="en-US" sz="2800" dirty="0"/>
                  <a:t>の整数解のうち、</a:t>
                </a:r>
                <a:r>
                  <a:rPr lang="en-US" altLang="ja-JP" sz="2800" dirty="0"/>
                  <a:t>m</a:t>
                </a:r>
                <a:r>
                  <a:rPr lang="ja-JP" altLang="en-US" sz="2800" dirty="0"/>
                  <a:t>が最小となるものを求めよ。</a:t>
                </a: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よ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り</m:t>
                    </m:r>
                  </m:oMath>
                </a14:m>
                <a:r>
                  <a:rPr lang="ja-JP" altLang="en-US" dirty="0"/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ja-JP" sz="2800" dirty="0"/>
              </a:p>
              <a:p>
                <a:pPr marL="0" indent="0">
                  <a:buNone/>
                </a:pPr>
                <a:r>
                  <a:rPr lang="en-US" altLang="ja-JP" dirty="0"/>
                  <a:t>n</a:t>
                </a:r>
                <a:r>
                  <a:rPr lang="ja-JP" altLang="en-US" dirty="0"/>
                  <a:t>は整数より、</a:t>
                </a:r>
                <a:r>
                  <a:rPr lang="en-US" altLang="ja-JP" dirty="0"/>
                  <a:t>n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(≥1)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の最小値。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7FC3451-6786-4E3B-9B42-04A21A0C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D87758D-769C-4C8F-93F2-A192D0769A06}"/>
                  </a:ext>
                </a:extLst>
              </p:cNvPr>
              <p:cNvSpPr txBox="1"/>
              <p:nvPr/>
            </p:nvSpPr>
            <p:spPr>
              <a:xfrm>
                <a:off x="7796228" y="4492488"/>
                <a:ext cx="4222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※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en-US" altLang="ja-JP" sz="2400" dirty="0"/>
                  <a:t>X</a:t>
                </a:r>
                <a:r>
                  <a:rPr kumimoji="1" lang="ja-JP" altLang="en-US" sz="2400" dirty="0"/>
                  <a:t>の切り上げを表す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D87758D-769C-4C8F-93F2-A192D076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28" y="4492488"/>
                <a:ext cx="4222143" cy="461665"/>
              </a:xfrm>
              <a:prstGeom prst="rect">
                <a:avLst/>
              </a:prstGeom>
              <a:blipFill>
                <a:blip r:embed="rId3"/>
                <a:stretch>
                  <a:fillRect l="-2309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82F6E1F4-FE80-4A3C-B2AF-349909CCDDF8}"/>
                  </a:ext>
                </a:extLst>
              </p14:cNvPr>
              <p14:cNvContentPartPr/>
              <p14:nvPr/>
            </p14:nvContentPartPr>
            <p14:xfrm>
              <a:off x="8062200" y="1046520"/>
              <a:ext cx="4392000" cy="18637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82F6E1F4-FE80-4A3C-B2AF-349909CCD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2840" y="1037160"/>
                <a:ext cx="4410720" cy="18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275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3AE63-6D5E-43E9-ACD7-04A56AF4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ABC014 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7FC3451-6786-4E3B-9B42-04A21A0C1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9164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ja-JP" sz="2800" i="1" dirty="0">
                    <a:latin typeface="Cambria Math" panose="02040503050406030204" pitchFamily="18" charset="0"/>
                  </a:rPr>
                  <a:t>m, n</a:t>
                </a:r>
                <a:r>
                  <a:rPr lang="ja-JP" altLang="en-US" sz="2800" dirty="0">
                    <a:latin typeface="Cambria Math" panose="02040503050406030204" pitchFamily="18" charset="0"/>
                  </a:rPr>
                  <a:t>についての一次不定方程式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≥1,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ja-JP" altLang="en-US" sz="2800" dirty="0"/>
                  <a:t>の整数解のうち、</a:t>
                </a:r>
                <a:r>
                  <a:rPr lang="en-US" altLang="ja-JP" sz="2800" dirty="0"/>
                  <a:t>m</a:t>
                </a:r>
                <a:r>
                  <a:rPr lang="ja-JP" altLang="en-US" sz="2800" dirty="0"/>
                  <a:t>が最小となるものを求めよ。</a:t>
                </a: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よって、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最小値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は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これを出力すればよい。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7FC3451-6786-4E3B-9B42-04A21A0C1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91648"/>
              </a:xfrm>
              <a:blipFill>
                <a:blip r:embed="rId2"/>
                <a:stretch>
                  <a:fillRect l="-1217" t="-3817" b="-1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2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32463-962E-440D-A7C9-43BECC0A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切り上げってどう</a:t>
            </a:r>
            <a:r>
              <a:rPr kumimoji="1" lang="ja-JP" altLang="en-US" dirty="0" err="1"/>
              <a:t>やるん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6AE1F-AE7D-4251-BE10-A01A8D4F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8386"/>
            <a:ext cx="5257800" cy="2064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一番わかりやすい方法なら、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dirty="0"/>
              <a:t>a/b</a:t>
            </a:r>
            <a:r>
              <a:rPr lang="ja-JP" altLang="en-US" sz="2800" dirty="0"/>
              <a:t>が余りを持つならば</a:t>
            </a:r>
            <a:endParaRPr lang="en-US" altLang="ja-JP" sz="2800" dirty="0"/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a / b +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24AC21-DE1B-4419-B733-104326E11C77}"/>
              </a:ext>
            </a:extLst>
          </p:cNvPr>
          <p:cNvSpPr/>
          <p:nvPr/>
        </p:nvSpPr>
        <p:spPr>
          <a:xfrm>
            <a:off x="838199" y="1690688"/>
            <a:ext cx="9665473" cy="48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b="1" dirty="0">
                <a:solidFill>
                  <a:prstClr val="black"/>
                </a:solidFill>
              </a:rPr>
              <a:t>割り算を切り捨てとすると、</a:t>
            </a:r>
            <a:r>
              <a:rPr lang="en-US" altLang="ja-JP" sz="2800" b="1" dirty="0">
                <a:solidFill>
                  <a:prstClr val="black"/>
                </a:solidFill>
              </a:rPr>
              <a:t>a/b</a:t>
            </a:r>
            <a:r>
              <a:rPr lang="ja-JP" altLang="en-US" sz="2800" b="1" dirty="0">
                <a:solidFill>
                  <a:prstClr val="black"/>
                </a:solidFill>
              </a:rPr>
              <a:t>を切り上げる方法は</a:t>
            </a:r>
            <a:endParaRPr lang="en-US" altLang="ja-JP" sz="2800" b="1" dirty="0">
              <a:solidFill>
                <a:prstClr val="black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9E7DA1-E33A-4551-B17C-5CFDDB64D934}"/>
              </a:ext>
            </a:extLst>
          </p:cNvPr>
          <p:cNvSpPr/>
          <p:nvPr/>
        </p:nvSpPr>
        <p:spPr>
          <a:xfrm>
            <a:off x="1153601" y="4970585"/>
            <a:ext cx="494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例</a:t>
            </a:r>
            <a:r>
              <a:rPr lang="en-US" altLang="ja-JP" sz="2400" dirty="0">
                <a:latin typeface="Consolas" panose="020B0609020204030204" pitchFamily="49" charset="0"/>
              </a:rPr>
              <a:t>:a/b</a:t>
            </a:r>
            <a:r>
              <a:rPr lang="ja-JP" altLang="en-US" sz="2400" dirty="0">
                <a:latin typeface="Consolas" panose="020B0609020204030204" pitchFamily="49" charset="0"/>
              </a:rPr>
              <a:t>の切り上げを</a:t>
            </a:r>
            <a:r>
              <a:rPr lang="en-US" altLang="ja-JP" sz="2400" dirty="0">
                <a:latin typeface="Consolas" panose="020B0609020204030204" pitchFamily="49" charset="0"/>
              </a:rPr>
              <a:t>m</a:t>
            </a:r>
            <a:r>
              <a:rPr lang="ja-JP" altLang="en-US" sz="2400" dirty="0">
                <a:latin typeface="Consolas" panose="020B0609020204030204" pitchFamily="49" charset="0"/>
              </a:rPr>
              <a:t>に代入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(a % b &gt;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m = a / b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9063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852872-CF04-4D88-A3F8-D05804E29316}"/>
              </a:ext>
            </a:extLst>
          </p:cNvPr>
          <p:cNvSpPr/>
          <p:nvPr/>
        </p:nvSpPr>
        <p:spPr>
          <a:xfrm>
            <a:off x="838199" y="2618385"/>
            <a:ext cx="7017690" cy="144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一つの式で済ませたいなら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(a + b -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/ b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B32463-962E-440D-A7C9-43BECC0A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切り上げってどう</a:t>
            </a:r>
            <a:r>
              <a:rPr kumimoji="1" lang="ja-JP" altLang="en-US" dirty="0" err="1"/>
              <a:t>やるん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24AC21-DE1B-4419-B733-104326E11C77}"/>
              </a:ext>
            </a:extLst>
          </p:cNvPr>
          <p:cNvSpPr/>
          <p:nvPr/>
        </p:nvSpPr>
        <p:spPr>
          <a:xfrm>
            <a:off x="838199" y="1690688"/>
            <a:ext cx="9665473" cy="48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b="1" dirty="0">
                <a:solidFill>
                  <a:prstClr val="black"/>
                </a:solidFill>
              </a:rPr>
              <a:t>割り算を切り捨てとすると、</a:t>
            </a:r>
            <a:r>
              <a:rPr lang="en-US" altLang="ja-JP" sz="2800" b="1" dirty="0">
                <a:solidFill>
                  <a:prstClr val="black"/>
                </a:solidFill>
              </a:rPr>
              <a:t>a/b</a:t>
            </a:r>
            <a:r>
              <a:rPr lang="ja-JP" altLang="en-US" sz="2800" b="1" dirty="0">
                <a:solidFill>
                  <a:prstClr val="black"/>
                </a:solidFill>
              </a:rPr>
              <a:t>を切り上げる方法は</a:t>
            </a:r>
            <a:endParaRPr lang="en-US" altLang="ja-JP" sz="2800" b="1" dirty="0">
              <a:solidFill>
                <a:prstClr val="black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458F79-2760-4E9E-8544-68D2EC95DCFF}"/>
              </a:ext>
            </a:extLst>
          </p:cNvPr>
          <p:cNvSpPr/>
          <p:nvPr/>
        </p:nvSpPr>
        <p:spPr>
          <a:xfrm>
            <a:off x="1012466" y="4125231"/>
            <a:ext cx="5221356" cy="99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ja-JP" dirty="0">
                <a:solidFill>
                  <a:prstClr val="black"/>
                </a:solidFill>
              </a:rPr>
              <a:t>※</a:t>
            </a:r>
            <a:r>
              <a:rPr lang="ja-JP" altLang="en-US" dirty="0">
                <a:solidFill>
                  <a:prstClr val="black"/>
                </a:solidFill>
              </a:rPr>
              <a:t>なぜこの式で切り上げになるのかについては、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ja-JP" dirty="0">
                <a:solidFill>
                  <a:prstClr val="black"/>
                </a:solidFill>
              </a:rPr>
              <a:t>a</a:t>
            </a:r>
            <a:r>
              <a:rPr lang="ja-JP" altLang="en-US" dirty="0">
                <a:solidFill>
                  <a:prstClr val="black"/>
                </a:solidFill>
              </a:rPr>
              <a:t>を</a:t>
            </a:r>
            <a:r>
              <a:rPr lang="en-US" altLang="ja-JP" dirty="0">
                <a:solidFill>
                  <a:prstClr val="black"/>
                </a:solidFill>
              </a:rPr>
              <a:t>b</a:t>
            </a:r>
            <a:r>
              <a:rPr lang="ja-JP" altLang="en-US" dirty="0">
                <a:solidFill>
                  <a:prstClr val="black"/>
                </a:solidFill>
              </a:rPr>
              <a:t>で割った商を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ja-JP" altLang="en-US" dirty="0">
                <a:solidFill>
                  <a:prstClr val="black"/>
                </a:solidFill>
              </a:rPr>
              <a:t>、余りを</a:t>
            </a:r>
            <a:r>
              <a:rPr lang="en-US" altLang="ja-JP" dirty="0">
                <a:solidFill>
                  <a:prstClr val="black"/>
                </a:solidFill>
              </a:rPr>
              <a:t>r</a:t>
            </a:r>
            <a:r>
              <a:rPr lang="ja-JP" altLang="en-US" dirty="0">
                <a:solidFill>
                  <a:prstClr val="black"/>
                </a:solidFill>
              </a:rPr>
              <a:t>として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ja-JP" dirty="0">
                <a:solidFill>
                  <a:prstClr val="black"/>
                </a:solidFill>
              </a:rPr>
              <a:t>a = bk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+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r</a:t>
            </a:r>
            <a:r>
              <a:rPr lang="ja-JP" altLang="en-US" dirty="0">
                <a:solidFill>
                  <a:prstClr val="black"/>
                </a:solidFill>
              </a:rPr>
              <a:t>とおいて考察してみると分かる</a:t>
            </a:r>
            <a:r>
              <a:rPr lang="ja-JP" altLang="en-US" sz="2000" dirty="0">
                <a:solidFill>
                  <a:prstClr val="black"/>
                </a:solidFill>
              </a:rPr>
              <a:t>。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A6DD0-E07D-4342-9A8F-E4C236592879}"/>
              </a:ext>
            </a:extLst>
          </p:cNvPr>
          <p:cNvSpPr/>
          <p:nvPr/>
        </p:nvSpPr>
        <p:spPr>
          <a:xfrm>
            <a:off x="1153601" y="5328394"/>
            <a:ext cx="494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例</a:t>
            </a:r>
            <a:r>
              <a:rPr lang="en-US" altLang="ja-JP" sz="2400" dirty="0">
                <a:latin typeface="Consolas" panose="020B0609020204030204" pitchFamily="49" charset="0"/>
              </a:rPr>
              <a:t>:a/b</a:t>
            </a:r>
            <a:r>
              <a:rPr lang="ja-JP" altLang="en-US" sz="2400" dirty="0">
                <a:latin typeface="Consolas" panose="020B0609020204030204" pitchFamily="49" charset="0"/>
              </a:rPr>
              <a:t>の切り上げを</a:t>
            </a:r>
            <a:r>
              <a:rPr lang="en-US" altLang="ja-JP" sz="2400" dirty="0">
                <a:latin typeface="Consolas" panose="020B0609020204030204" pitchFamily="49" charset="0"/>
              </a:rPr>
              <a:t>m</a:t>
            </a:r>
            <a:r>
              <a:rPr lang="ja-JP" altLang="en-US" sz="2400" dirty="0">
                <a:latin typeface="Consolas" panose="020B0609020204030204" pitchFamily="49" charset="0"/>
              </a:rPr>
              <a:t>に代入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m = (a + b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/ b</a:t>
            </a:r>
          </a:p>
        </p:txBody>
      </p:sp>
    </p:spTree>
    <p:extLst>
      <p:ext uri="{BB962C8B-B14F-4D97-AF65-F5344CB8AC3E}">
        <p14:creationId xmlns:p14="http://schemas.microsoft.com/office/powerpoint/2010/main" val="7163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B67AB82-CC95-4F26-86B5-5182E3B7E479}"/>
              </a:ext>
            </a:extLst>
          </p:cNvPr>
          <p:cNvSpPr/>
          <p:nvPr/>
        </p:nvSpPr>
        <p:spPr>
          <a:xfrm>
            <a:off x="6096000" y="288845"/>
            <a:ext cx="4906297" cy="5864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3D59AA-BA35-469B-9730-E99466C8F717}"/>
              </a:ext>
            </a:extLst>
          </p:cNvPr>
          <p:cNvSpPr/>
          <p:nvPr/>
        </p:nvSpPr>
        <p:spPr>
          <a:xfrm>
            <a:off x="686463" y="288845"/>
            <a:ext cx="5409537" cy="628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71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8DA3DC-0922-43A5-A840-15868CDB22E9}"/>
              </a:ext>
            </a:extLst>
          </p:cNvPr>
          <p:cNvSpPr/>
          <p:nvPr/>
        </p:nvSpPr>
        <p:spPr>
          <a:xfrm>
            <a:off x="821635" y="642500"/>
            <a:ext cx="7845288" cy="557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>
              <a:lnSpc>
                <a:spcPct val="150000"/>
              </a:lnSpc>
            </a:pP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lvl="1">
              <a:lnSpc>
                <a:spcPct val="150000"/>
              </a:lnSpc>
            </a:pP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b * ((a + b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/ b) - a);</a:t>
            </a:r>
          </a:p>
          <a:p>
            <a:pPr lvl="1">
              <a:lnSpc>
                <a:spcPct val="150000"/>
              </a:lnSpc>
            </a:pPr>
            <a:endParaRPr lang="en-US" altLang="ja-JP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59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C9528-1435-49F2-88E2-904C377C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ABC046 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9231E-D390-4E71-A004-89BBD2AFD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254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69B78-9CBF-4BF4-9E8D-33729E1F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ABC046 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82B64B8-42BE-42CC-B386-1FC8F8603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場合の数の問題。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端</a:t>
                </a:r>
                <a:r>
                  <a:rPr lang="ja-JP" altLang="en-US" dirty="0"/>
                  <a:t>から決定していく。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左端の色は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通り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その右隣は</a:t>
                </a:r>
                <a:r>
                  <a:rPr lang="en-US" altLang="ja-JP" dirty="0"/>
                  <a:t>(K – 1)</a:t>
                </a:r>
                <a:r>
                  <a:rPr lang="ja-JP" altLang="en-US" dirty="0"/>
                  <a:t>通り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左の色以外が塗れる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その右隣も</a:t>
                </a:r>
                <a:r>
                  <a:rPr lang="en-US" altLang="ja-JP" dirty="0"/>
                  <a:t>(K – 1)</a:t>
                </a:r>
                <a:r>
                  <a:rPr lang="ja-JP" altLang="en-US" dirty="0"/>
                  <a:t>通り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左の色以外が塗れる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その右隣も</a:t>
                </a:r>
                <a:r>
                  <a:rPr lang="en-US" altLang="ja-JP" dirty="0"/>
                  <a:t>(K – 1)</a:t>
                </a:r>
                <a:r>
                  <a:rPr lang="ja-JP" altLang="en-US" dirty="0"/>
                  <a:t>通り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左の色以外が塗れる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ということから、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dirty="0"/>
                  <a:t>が求める数だと分かる。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dirty="0"/>
                  <a:t>はさっきやった問題「累乗」と同じ方法で求める。</a:t>
                </a:r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82B64B8-42BE-42CC-B386-1FC8F8603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25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F6EB2C-3A7C-4795-8131-42A624EE1826}"/>
              </a:ext>
            </a:extLst>
          </p:cNvPr>
          <p:cNvSpPr/>
          <p:nvPr/>
        </p:nvSpPr>
        <p:spPr>
          <a:xfrm>
            <a:off x="1028369" y="81096"/>
            <a:ext cx="6096000" cy="66958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K;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&amp;K);</a:t>
            </a:r>
          </a:p>
          <a:p>
            <a:pPr lvl="1"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K;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K--;</a:t>
            </a:r>
            <a:endParaRPr lang="en-US" altLang="ja-JP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 -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*= K;</a:t>
            </a: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endParaRPr lang="en-US" altLang="ja-JP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8D54A-0410-4E35-BAF5-AB94566F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43E6-D82D-48A1-9638-3050B462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1" y="1833307"/>
            <a:ext cx="2767780" cy="4351338"/>
          </a:xfrm>
        </p:spPr>
        <p:txBody>
          <a:bodyPr/>
          <a:lstStyle/>
          <a:p>
            <a:r>
              <a:rPr lang="en-US" altLang="ja-JP" sz="2400" dirty="0"/>
              <a:t>n</a:t>
            </a:r>
            <a:r>
              <a:rPr lang="ja-JP" altLang="en-US" sz="2400" dirty="0"/>
              <a:t>段ピラミッドを描画するプログラムを作成せよ。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例</a:t>
            </a:r>
            <a:r>
              <a:rPr kumimoji="1" lang="en-US" altLang="ja-JP" sz="2400" dirty="0"/>
              <a:t>:</a:t>
            </a:r>
            <a:endParaRPr kumimoji="1" lang="ja-JP" altLang="en-US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7632BD3-CD3F-4D25-8389-822D706131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2638" y="3429000"/>
          <a:ext cx="248428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285">
                  <a:extLst>
                    <a:ext uri="{9D8B030D-6E8A-4147-A177-3AD203B41FA5}">
                      <a16:colId xmlns:a16="http://schemas.microsoft.com/office/drawing/2014/main" val="217732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 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*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***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*****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*******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*********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66801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3A0F36E-0109-4B57-A669-5F96B0AB3FE7}"/>
              </a:ext>
            </a:extLst>
          </p:cNvPr>
          <p:cNvSpPr txBox="1">
            <a:spLocks/>
          </p:cNvSpPr>
          <p:nvPr/>
        </p:nvSpPr>
        <p:spPr>
          <a:xfrm>
            <a:off x="3156156" y="1833307"/>
            <a:ext cx="29398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o</a:t>
            </a:r>
            <a:r>
              <a:rPr lang="ja-JP" altLang="en-US" sz="2400" dirty="0"/>
              <a:t>と</a:t>
            </a:r>
            <a:r>
              <a:rPr lang="en-US" altLang="ja-JP" sz="2400" dirty="0"/>
              <a:t>x</a:t>
            </a:r>
            <a:r>
              <a:rPr lang="ja-JP" altLang="en-US" sz="2400" dirty="0"/>
              <a:t>で構成された文字列から、</a:t>
            </a:r>
            <a:r>
              <a:rPr lang="en-US" altLang="ja-JP" sz="2400" dirty="0"/>
              <a:t>o</a:t>
            </a:r>
            <a:r>
              <a:rPr lang="ja-JP" altLang="en-US" sz="2400" dirty="0"/>
              <a:t>の個数を数えるプログラムを作成せよ。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: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A6AEB5F-832E-4709-B880-6CCBCCD53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72908"/>
              </p:ext>
            </p:extLst>
          </p:nvPr>
        </p:nvGraphicFramePr>
        <p:xfrm>
          <a:off x="3383936" y="3899967"/>
          <a:ext cx="248428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285">
                  <a:extLst>
                    <a:ext uri="{9D8B030D-6E8A-4147-A177-3AD203B41FA5}">
                      <a16:colId xmlns:a16="http://schemas.microsoft.com/office/drawing/2014/main" val="217732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2400" dirty="0" err="1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xoxxoxo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66801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6708853-D346-42E4-85D7-68923C171197}"/>
              </a:ext>
            </a:extLst>
          </p:cNvPr>
          <p:cNvSpPr txBox="1">
            <a:spLocks/>
          </p:cNvSpPr>
          <p:nvPr/>
        </p:nvSpPr>
        <p:spPr>
          <a:xfrm>
            <a:off x="6243487" y="1833307"/>
            <a:ext cx="2767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a</a:t>
            </a:r>
            <a:r>
              <a:rPr lang="ja-JP" altLang="en-US" sz="2400" dirty="0"/>
              <a:t>の</a:t>
            </a:r>
            <a:r>
              <a:rPr lang="en-US" altLang="ja-JP" sz="2400" dirty="0"/>
              <a:t>n</a:t>
            </a:r>
            <a:r>
              <a:rPr lang="ja-JP" altLang="en-US" sz="2400" dirty="0"/>
              <a:t>乗を求めるプログラムを作成せよ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: 2</a:t>
            </a:r>
            <a:r>
              <a:rPr lang="ja-JP" altLang="en-US" sz="2400" dirty="0"/>
              <a:t>の</a:t>
            </a:r>
            <a:r>
              <a:rPr lang="en-US" altLang="ja-JP" sz="2400" dirty="0"/>
              <a:t>10</a:t>
            </a:r>
            <a:r>
              <a:rPr lang="ja-JP" altLang="en-US" sz="2400" dirty="0"/>
              <a:t>乗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7DA27B7-2858-4C0D-8F81-38D4D611C8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5234" y="3488487"/>
          <a:ext cx="248428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285">
                  <a:extLst>
                    <a:ext uri="{9D8B030D-6E8A-4147-A177-3AD203B41FA5}">
                      <a16:colId xmlns:a16="http://schemas.microsoft.com/office/drawing/2014/main" val="217732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 10 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66801"/>
                  </a:ext>
                </a:extLst>
              </a:tr>
            </a:tbl>
          </a:graphicData>
        </a:graphic>
      </p:graphicFrame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A7A040F-6641-414F-ACEB-C24C65871C1E}"/>
              </a:ext>
            </a:extLst>
          </p:cNvPr>
          <p:cNvSpPr txBox="1">
            <a:spLocks/>
          </p:cNvSpPr>
          <p:nvPr/>
        </p:nvSpPr>
        <p:spPr>
          <a:xfrm>
            <a:off x="9011266" y="1833307"/>
            <a:ext cx="2767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ABC005_B</a:t>
            </a:r>
          </a:p>
          <a:p>
            <a:r>
              <a:rPr lang="en-US" altLang="ja-JP" sz="2400" dirty="0"/>
              <a:t>ABC081_B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000" dirty="0"/>
              <a:t>[</a:t>
            </a:r>
            <a:r>
              <a:rPr lang="ja-JP" altLang="en-US" sz="2000" dirty="0"/>
              <a:t>早く終わった人向け</a:t>
            </a:r>
            <a:r>
              <a:rPr lang="en-US" altLang="ja-JP" sz="2000" dirty="0"/>
              <a:t>]</a:t>
            </a:r>
          </a:p>
          <a:p>
            <a:r>
              <a:rPr lang="en-US" altLang="ja-JP" sz="2400" dirty="0"/>
              <a:t>ABC014_A</a:t>
            </a:r>
          </a:p>
          <a:p>
            <a:r>
              <a:rPr lang="en-US" altLang="ja-JP" sz="2400" dirty="0"/>
              <a:t>ABC046_B</a:t>
            </a:r>
          </a:p>
        </p:txBody>
      </p:sp>
    </p:spTree>
    <p:extLst>
      <p:ext uri="{BB962C8B-B14F-4D97-AF65-F5344CB8AC3E}">
        <p14:creationId xmlns:p14="http://schemas.microsoft.com/office/powerpoint/2010/main" val="336882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AAEB4-DDC0-4A4E-937F-36B8892B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段ピラミッド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85C16-CF1A-4A78-8C34-71CD6D368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8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2E8FF-A149-4CE7-8ED5-A8A87425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4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段ピラミッド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0E899-61F5-4DEB-99DA-CB47D4F3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観察して規則性を掴みましょう。</a:t>
            </a:r>
            <a:endParaRPr kumimoji="1" lang="en-US" altLang="ja-JP" dirty="0"/>
          </a:p>
          <a:p>
            <a:r>
              <a:rPr kumimoji="1" lang="en-US" altLang="ja-JP" dirty="0"/>
              <a:t>n = 5</a:t>
            </a:r>
            <a:r>
              <a:rPr kumimoji="1" lang="ja-JP" altLang="en-US" dirty="0"/>
              <a:t>のとき、</a:t>
            </a:r>
            <a:endParaRPr kumimoji="1"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段目には空白</a:t>
            </a:r>
            <a:r>
              <a:rPr lang="en-US" altLang="ja-JP" dirty="0"/>
              <a:t>4</a:t>
            </a:r>
            <a:r>
              <a:rPr lang="ja-JP" altLang="en-US" dirty="0" err="1"/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en-US" altLang="ja-JP" dirty="0">
                <a:latin typeface="+mn-ea"/>
              </a:rPr>
              <a:t>1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段目には空白</a:t>
            </a:r>
            <a:r>
              <a:rPr lang="en-US" altLang="ja-JP" dirty="0"/>
              <a:t>3</a:t>
            </a:r>
            <a:r>
              <a:rPr lang="ja-JP" altLang="en-US" dirty="0" err="1"/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en-US" altLang="ja-JP" dirty="0">
                <a:latin typeface="+mn-ea"/>
              </a:rPr>
              <a:t>3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段目には空白</a:t>
            </a:r>
            <a:r>
              <a:rPr lang="en-US" altLang="ja-JP" dirty="0"/>
              <a:t>2</a:t>
            </a:r>
            <a:r>
              <a:rPr lang="ja-JP" altLang="en-US" dirty="0" err="1"/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en-US" altLang="ja-JP" dirty="0">
                <a:latin typeface="+mn-ea"/>
              </a:rPr>
              <a:t>5</a:t>
            </a:r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段目には空白</a:t>
            </a:r>
            <a:r>
              <a:rPr lang="en-US" altLang="ja-JP" dirty="0"/>
              <a:t>1</a:t>
            </a:r>
            <a:r>
              <a:rPr lang="ja-JP" altLang="en-US" dirty="0" err="1"/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en-US" altLang="ja-JP" dirty="0">
                <a:latin typeface="+mn-ea"/>
              </a:rPr>
              <a:t>7</a:t>
            </a:r>
          </a:p>
          <a:p>
            <a:pPr lvl="1"/>
            <a:r>
              <a:rPr lang="en-US" altLang="ja-JP" dirty="0"/>
              <a:t>4</a:t>
            </a:r>
            <a:r>
              <a:rPr lang="ja-JP" altLang="en-US" dirty="0"/>
              <a:t>段目には空白</a:t>
            </a:r>
            <a:r>
              <a:rPr lang="en-US" altLang="ja-JP" dirty="0"/>
              <a:t>0</a:t>
            </a:r>
            <a:r>
              <a:rPr lang="ja-JP" altLang="en-US" dirty="0" err="1"/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en-US" altLang="ja-JP" dirty="0">
                <a:latin typeface="+mn-ea"/>
              </a:rPr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+mn-ea"/>
              </a:rPr>
              <a:t>j</a:t>
            </a:r>
            <a:r>
              <a:rPr lang="ja-JP" altLang="en-US" dirty="0">
                <a:latin typeface="+mn-ea"/>
              </a:rPr>
              <a:t>段目に空白</a:t>
            </a:r>
            <a:r>
              <a:rPr lang="en-US" altLang="ja-JP" dirty="0">
                <a:latin typeface="+mn-ea"/>
              </a:rPr>
              <a:t>(n-j-1)</a:t>
            </a:r>
            <a:r>
              <a:rPr lang="ja-JP" altLang="en-US" dirty="0" err="1">
                <a:latin typeface="+mn-ea"/>
              </a:rPr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*</a:t>
            </a:r>
            <a:r>
              <a:rPr lang="en-US" altLang="ja-JP" dirty="0">
                <a:latin typeface="+mn-ea"/>
              </a:rPr>
              <a:t> (2*j+1)</a:t>
            </a:r>
          </a:p>
          <a:p>
            <a:pPr lvl="1"/>
            <a:endParaRPr lang="en-US" altLang="ja-JP" dirty="0">
              <a:latin typeface="+mn-ea"/>
            </a:endParaRPr>
          </a:p>
          <a:p>
            <a:pPr lvl="1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F7E869-F9C0-4BFB-B458-E3EBB5D84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2068"/>
              </p:ext>
            </p:extLst>
          </p:nvPr>
        </p:nvGraphicFramePr>
        <p:xfrm>
          <a:off x="7063658" y="2048860"/>
          <a:ext cx="4233607" cy="3904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3607">
                  <a:extLst>
                    <a:ext uri="{9D8B030D-6E8A-4147-A177-3AD203B41FA5}">
                      <a16:colId xmlns:a16="http://schemas.microsoft.com/office/drawing/2014/main" val="2177321634"/>
                    </a:ext>
                  </a:extLst>
                </a:gridCol>
              </a:tblGrid>
              <a:tr h="3895699">
                <a:tc>
                  <a:txBody>
                    <a:bodyPr/>
                    <a:lstStyle/>
                    <a:p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 (</a:t>
                      </a:r>
                      <a:r>
                        <a:rPr kumimoji="1" lang="ja-JP" altLang="en-US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</a:p>
                    <a:p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***</a:t>
                      </a:r>
                    </a:p>
                    <a:p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*****</a:t>
                      </a:r>
                    </a:p>
                    <a:p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*******</a:t>
                      </a:r>
                    </a:p>
                    <a:p>
                      <a:r>
                        <a:rPr kumimoji="1" lang="en-US" altLang="ja-JP" sz="4100" dirty="0">
                          <a:solidFill>
                            <a:schemeClr val="bg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*********</a:t>
                      </a:r>
                      <a:endParaRPr kumimoji="1" lang="ja-JP" altLang="en-US" sz="41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155828" marR="155828" marT="77914" marB="779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6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7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1E47613-78C2-42FF-AA8F-5F4A30BFEDDF}"/>
              </a:ext>
            </a:extLst>
          </p:cNvPr>
          <p:cNvSpPr/>
          <p:nvPr/>
        </p:nvSpPr>
        <p:spPr>
          <a:xfrm>
            <a:off x="632129" y="30506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(j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j &lt; n -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(j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AAEB4-DDC0-4A4E-937F-36B8892B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r>
              <a:rPr kumimoji="1" lang="ja-JP" altLang="en-US" dirty="0"/>
              <a:t>を数える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85C16-CF1A-4A78-8C34-71CD6D368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4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1583</Words>
  <Application>Microsoft Office PowerPoint</Application>
  <PresentationFormat>ワイド画面</PresentationFormat>
  <Paragraphs>413</Paragraphs>
  <Slides>43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ＭＳ Ｐゴシック</vt:lpstr>
      <vt:lpstr>ＭＳ 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第三回演習解答</vt:lpstr>
      <vt:lpstr>演習(1)</vt:lpstr>
      <vt:lpstr>PowerPoint プレゼンテーション</vt:lpstr>
      <vt:lpstr>PowerPoint プレゼンテーション</vt:lpstr>
      <vt:lpstr>演習(2)</vt:lpstr>
      <vt:lpstr>n段ピラミッド</vt:lpstr>
      <vt:lpstr>n段ピラミッド</vt:lpstr>
      <vt:lpstr>PowerPoint プレゼンテーション</vt:lpstr>
      <vt:lpstr>oを数える</vt:lpstr>
      <vt:lpstr>oを数える</vt:lpstr>
      <vt:lpstr>oを数える</vt:lpstr>
      <vt:lpstr>oを数える</vt:lpstr>
      <vt:lpstr>oを数える</vt:lpstr>
      <vt:lpstr>PowerPoint プレゼンテーション</vt:lpstr>
      <vt:lpstr>累乗</vt:lpstr>
      <vt:lpstr>累乗</vt:lpstr>
      <vt:lpstr>PowerPoint プレゼンテーション</vt:lpstr>
      <vt:lpstr>ABC005 B</vt:lpstr>
      <vt:lpstr>ABC005 B</vt:lpstr>
      <vt:lpstr>PowerPoint プレゼンテーション</vt:lpstr>
      <vt:lpstr>ABC081 B</vt:lpstr>
      <vt:lpstr>ABC081 B</vt:lpstr>
      <vt:lpstr>ABC081 B</vt:lpstr>
      <vt:lpstr>ABC081 B</vt:lpstr>
      <vt:lpstr>ABC081 B</vt:lpstr>
      <vt:lpstr>ABC081 B</vt:lpstr>
      <vt:lpstr>PowerPoint プレゼンテーション</vt:lpstr>
      <vt:lpstr>ABC014 A</vt:lpstr>
      <vt:lpstr>ABC014 A</vt:lpstr>
      <vt:lpstr>PowerPoint プレゼンテーション</vt:lpstr>
      <vt:lpstr>ABC014_A</vt:lpstr>
      <vt:lpstr>PowerPoint プレゼンテーション</vt:lpstr>
      <vt:lpstr>PowerPoint プレゼンテーション</vt:lpstr>
      <vt:lpstr>ABC014 A</vt:lpstr>
      <vt:lpstr>ABC014 A</vt:lpstr>
      <vt:lpstr>ABC014 A</vt:lpstr>
      <vt:lpstr>ABC014 A</vt:lpstr>
      <vt:lpstr>切り上げってどうやるん？</vt:lpstr>
      <vt:lpstr>切り上げってどうやるん？</vt:lpstr>
      <vt:lpstr>PowerPoint プレゼンテーション</vt:lpstr>
      <vt:lpstr>ABC046 B</vt:lpstr>
      <vt:lpstr>ABC046 B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第三回演習解答</dc:title>
  <dc:creator>r.yamamoto.032</dc:creator>
  <cp:lastModifiedBy>r.yamamoto.032</cp:lastModifiedBy>
  <cp:revision>122</cp:revision>
  <dcterms:created xsi:type="dcterms:W3CDTF">2018-05-21T21:00:26Z</dcterms:created>
  <dcterms:modified xsi:type="dcterms:W3CDTF">2018-05-29T11:03:25Z</dcterms:modified>
</cp:coreProperties>
</file>