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306" r:id="rId5"/>
    <p:sldId id="307" r:id="rId6"/>
    <p:sldId id="309" r:id="rId7"/>
    <p:sldId id="308" r:id="rId8"/>
    <p:sldId id="310" r:id="rId9"/>
    <p:sldId id="311" r:id="rId10"/>
    <p:sldId id="312" r:id="rId11"/>
    <p:sldId id="313" r:id="rId12"/>
    <p:sldId id="314" r:id="rId13"/>
    <p:sldId id="315" r:id="rId14"/>
    <p:sldId id="316" r:id="rId15"/>
    <p:sldId id="317" r:id="rId16"/>
    <p:sldId id="318" r:id="rId17"/>
    <p:sldId id="319" r:id="rId18"/>
    <p:sldId id="321" r:id="rId19"/>
    <p:sldId id="322" r:id="rId20"/>
    <p:sldId id="323" r:id="rId21"/>
    <p:sldId id="325" r:id="rId22"/>
    <p:sldId id="326" r:id="rId23"/>
    <p:sldId id="327" r:id="rId24"/>
    <p:sldId id="328" r:id="rId25"/>
    <p:sldId id="329" r:id="rId26"/>
    <p:sldId id="330" r:id="rId27"/>
    <p:sldId id="331" r:id="rId28"/>
    <p:sldId id="333" r:id="rId29"/>
    <p:sldId id="332"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7378E-FAB0-4B14-A55C-121AAAFC8D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4183938-B491-4BB7-B8F6-380ED3763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52BE3CB-992A-492E-B73C-49BC06F9625A}"/>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B4FBEC2B-3105-4C28-A82C-320343ECE5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810BA5-F23B-4455-930F-A25B816D9B2D}"/>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195278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056D37-65BF-4139-9A09-87F3026671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898DE-BE15-4868-8B00-5D507828115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F93873-A9C0-4A87-BEF5-007AB99B12FD}"/>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D2663ECE-3C12-4CAD-BDCB-47E90FD173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C8C485-B3AE-4DBB-922D-AB4D66F1B4F4}"/>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4634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048CFE-8B16-4363-B1FE-BC3E14E906A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436D89-0C04-4FD4-9DB7-468F347094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77D777-DF25-4A39-B66E-D9A9F9FBA426}"/>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4279ABFF-1F77-43B8-9425-99C99C098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83089B-C0EC-44A1-82E5-86617591D999}"/>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168354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C5CD5-A0FE-407B-BAF3-2B81E5AD8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A4408B-CA0F-4AB1-8C3B-FD315B9982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25A25C-064A-4EFB-9BD8-7B25411B95CE}"/>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02FE86B5-855E-42F0-9E8F-AE896F3DC9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5F87C2-57F0-4E50-84A3-9DEF2AADA6E6}"/>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15528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96FDF-8E56-41E4-99A1-459695661E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0CC95B-B58D-4062-9D0F-FFA904A36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2CC297-EFDF-46C3-8C56-A1F93C54FE92}"/>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FD78DCE9-F053-4E92-BB40-DE98850759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E973E6-C4A0-4139-A6C2-E1CD28A3EF7B}"/>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139776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D053D-D482-48E8-A61D-994566C962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179B53-1DE9-4C6B-89E9-AD084E690D8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724F37-B29D-4077-828D-1FEAB3F275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7D10D3-8604-4ADA-AAC4-EB2FF688D745}"/>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7AC22DD4-65BB-47EF-BCE0-4D321D7517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834F86-6F6E-4880-B0B0-5C77460CF83C}"/>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7039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6E1F8-E2D2-4EAB-B4F1-3FEF337C40D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C6ACAD-1696-4BC7-AAD1-EFBB8DC14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27E483-6EDE-46D9-9661-65C2C3BB16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FD4D0-69A0-4BEE-8314-D0AF649DF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8FB9321-7495-4CF0-8FF8-D118EBC068B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ACF09F-E148-487E-9232-B7F6D655446B}"/>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8" name="フッター プレースホルダー 7">
            <a:extLst>
              <a:ext uri="{FF2B5EF4-FFF2-40B4-BE49-F238E27FC236}">
                <a16:creationId xmlns:a16="http://schemas.microsoft.com/office/drawing/2014/main" id="{967B1A83-E07B-4396-B0D9-0351986E71E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6C82E51-A12D-467F-A321-E8085D7AAB59}"/>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268735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B58C5-5455-436E-8A4B-0FCD51634D1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B8B2B5A-6855-477D-BA36-3AA8C207E196}"/>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4" name="フッター プレースホルダー 3">
            <a:extLst>
              <a:ext uri="{FF2B5EF4-FFF2-40B4-BE49-F238E27FC236}">
                <a16:creationId xmlns:a16="http://schemas.microsoft.com/office/drawing/2014/main" id="{B061918C-2E98-4975-8B5C-6127D82B34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0CFEAC-572F-427D-8E80-6B5F09D6BBCA}"/>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240712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7BBFD5-EB6F-451F-B9A5-0F79B125E9F1}"/>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3" name="フッター プレースホルダー 2">
            <a:extLst>
              <a:ext uri="{FF2B5EF4-FFF2-40B4-BE49-F238E27FC236}">
                <a16:creationId xmlns:a16="http://schemas.microsoft.com/office/drawing/2014/main" id="{3538F1ED-2754-419C-BB9E-0234E719277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FEAFD45-D0D4-41AB-BF30-EE701BFDA77F}"/>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30017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B9D8F-555D-4227-9C09-89A0026B995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4700DA-286C-4A72-A601-65CA0FDDE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E75D53-1CB9-4F86-99B4-637DF9C21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859D0C8-A99B-4A9F-B487-2FB184C44A09}"/>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A41958FA-922F-4101-B7CC-BFBC019272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C651B2-9D96-4CCE-A5D4-C2EB1FE7743E}"/>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33115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1F794-373C-4DB6-9C86-AB140AD7FC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973EA1-F2F0-44DC-91F3-060CE8C12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E0EB77E-BDB0-414C-BE0C-380C740AA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91DFB1-C7EC-4F8C-9C7F-2F7E00A68413}"/>
              </a:ext>
            </a:extLst>
          </p:cNvPr>
          <p:cNvSpPr>
            <a:spLocks noGrp="1"/>
          </p:cNvSpPr>
          <p:nvPr>
            <p:ph type="dt" sz="half" idx="10"/>
          </p:nvPr>
        </p:nvSpPr>
        <p:spPr/>
        <p:txBody>
          <a:bodyPr/>
          <a:lstStyle/>
          <a:p>
            <a:fld id="{80AF8122-3F13-465D-815D-BB988EBAC910}" type="datetimeFigureOut">
              <a:rPr kumimoji="1" lang="ja-JP" altLang="en-US" smtClean="0"/>
              <a:t>2018/6/12</a:t>
            </a:fld>
            <a:endParaRPr kumimoji="1" lang="ja-JP" altLang="en-US"/>
          </a:p>
        </p:txBody>
      </p:sp>
      <p:sp>
        <p:nvSpPr>
          <p:cNvPr id="6" name="フッター プレースホルダー 5">
            <a:extLst>
              <a:ext uri="{FF2B5EF4-FFF2-40B4-BE49-F238E27FC236}">
                <a16:creationId xmlns:a16="http://schemas.microsoft.com/office/drawing/2014/main" id="{B41CC0F2-166A-418B-BF8A-C2CC893DBE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BD4B5C-4D7F-4934-B53C-ED8F1791B090}"/>
              </a:ext>
            </a:extLst>
          </p:cNvPr>
          <p:cNvSpPr>
            <a:spLocks noGrp="1"/>
          </p:cNvSpPr>
          <p:nvPr>
            <p:ph type="sldNum" sz="quarter" idx="12"/>
          </p:nvPr>
        </p:nvSpPr>
        <p:spPr/>
        <p:txBody>
          <a:body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3707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C8A919-795A-44EF-BB7E-D10472E4E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614359-29DA-4825-B7B6-2EB943406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B0C5F5-92B6-4130-B04E-42F86F790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F8122-3F13-465D-815D-BB988EBAC910}" type="datetimeFigureOut">
              <a:rPr kumimoji="1" lang="ja-JP" altLang="en-US" smtClean="0"/>
              <a:t>2018/6/12</a:t>
            </a:fld>
            <a:endParaRPr kumimoji="1" lang="ja-JP" altLang="en-US"/>
          </a:p>
        </p:txBody>
      </p:sp>
      <p:sp>
        <p:nvSpPr>
          <p:cNvPr id="5" name="フッター プレースホルダー 4">
            <a:extLst>
              <a:ext uri="{FF2B5EF4-FFF2-40B4-BE49-F238E27FC236}">
                <a16:creationId xmlns:a16="http://schemas.microsoft.com/office/drawing/2014/main" id="{BB102EB7-E8A9-4873-BDD0-55839F5C8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6EA02B-BA83-42E4-91DB-8DA171B43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7F30C-7794-45CB-9E34-F3A85A9E37DE}" type="slidenum">
              <a:rPr kumimoji="1" lang="ja-JP" altLang="en-US" smtClean="0"/>
              <a:t>‹#›</a:t>
            </a:fld>
            <a:endParaRPr kumimoji="1" lang="ja-JP" altLang="en-US"/>
          </a:p>
        </p:txBody>
      </p:sp>
    </p:spTree>
    <p:extLst>
      <p:ext uri="{BB962C8B-B14F-4D97-AF65-F5344CB8AC3E}">
        <p14:creationId xmlns:p14="http://schemas.microsoft.com/office/powerpoint/2010/main" val="320109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2A0D4-F7EC-45FC-A567-AD097DF857EB}"/>
              </a:ext>
            </a:extLst>
          </p:cNvPr>
          <p:cNvSpPr>
            <a:spLocks noGrp="1"/>
          </p:cNvSpPr>
          <p:nvPr>
            <p:ph type="ctrTitle"/>
          </p:nvPr>
        </p:nvSpPr>
        <p:spPr/>
        <p:txBody>
          <a:bodyPr/>
          <a:lstStyle/>
          <a:p>
            <a:r>
              <a:rPr kumimoji="1" lang="ja-JP" altLang="en-US" dirty="0"/>
              <a:t>第</a:t>
            </a:r>
            <a:r>
              <a:rPr kumimoji="1" lang="en-US" altLang="ja-JP" dirty="0"/>
              <a:t>5</a:t>
            </a:r>
            <a:r>
              <a:rPr kumimoji="1" lang="ja-JP" altLang="en-US" dirty="0"/>
              <a:t>回演習問題解答</a:t>
            </a:r>
          </a:p>
        </p:txBody>
      </p:sp>
      <p:sp>
        <p:nvSpPr>
          <p:cNvPr id="3" name="字幕 2">
            <a:extLst>
              <a:ext uri="{FF2B5EF4-FFF2-40B4-BE49-F238E27FC236}">
                <a16:creationId xmlns:a16="http://schemas.microsoft.com/office/drawing/2014/main" id="{0D016CAA-EF30-4777-A909-93050E821D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7687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7E137-8F2E-49F4-A306-8CA3364F9ADE}"/>
              </a:ext>
            </a:extLst>
          </p:cNvPr>
          <p:cNvSpPr>
            <a:spLocks noGrp="1"/>
          </p:cNvSpPr>
          <p:nvPr>
            <p:ph type="title"/>
          </p:nvPr>
        </p:nvSpPr>
        <p:spPr/>
        <p:txBody>
          <a:bodyPr/>
          <a:lstStyle/>
          <a:p>
            <a:r>
              <a:rPr lang="ja-JP" altLang="en-US" dirty="0"/>
              <a:t>実数の絶対値を返す関数</a:t>
            </a:r>
            <a:endParaRPr kumimoji="1" lang="ja-JP" altLang="en-US" dirty="0"/>
          </a:p>
        </p:txBody>
      </p:sp>
      <p:sp>
        <p:nvSpPr>
          <p:cNvPr id="3" name="コンテンツ プレースホルダー 2">
            <a:extLst>
              <a:ext uri="{FF2B5EF4-FFF2-40B4-BE49-F238E27FC236}">
                <a16:creationId xmlns:a16="http://schemas.microsoft.com/office/drawing/2014/main" id="{D4305A07-6A8C-4FFA-AE23-20C746FD01A7}"/>
              </a:ext>
            </a:extLst>
          </p:cNvPr>
          <p:cNvSpPr>
            <a:spLocks noGrp="1"/>
          </p:cNvSpPr>
          <p:nvPr>
            <p:ph idx="1"/>
          </p:nvPr>
        </p:nvSpPr>
        <p:spPr>
          <a:xfrm>
            <a:off x="838200" y="1825625"/>
            <a:ext cx="10515600" cy="4351338"/>
          </a:xfrm>
        </p:spPr>
        <p:txBody>
          <a:bodyPr/>
          <a:lstStyle/>
          <a:p>
            <a:r>
              <a:rPr kumimoji="1" lang="en-US" altLang="ja-JP" dirty="0"/>
              <a:t>x</a:t>
            </a:r>
            <a:r>
              <a:rPr kumimoji="1" lang="ja-JP" altLang="en-US" dirty="0"/>
              <a:t>を入力とすれば、</a:t>
            </a:r>
            <a:endParaRPr kumimoji="1" lang="en-US" altLang="ja-JP" dirty="0"/>
          </a:p>
          <a:p>
            <a:pPr marL="457200" lvl="1" indent="0">
              <a:buNone/>
            </a:pPr>
            <a:r>
              <a:rPr lang="en-US" altLang="ja-JP" sz="2800" dirty="0"/>
              <a:t>x &lt; 0</a:t>
            </a:r>
            <a:r>
              <a:rPr lang="ja-JP" altLang="en-US" sz="2800" dirty="0"/>
              <a:t>なら</a:t>
            </a:r>
            <a:r>
              <a:rPr lang="en-US" altLang="ja-JP" sz="2800" dirty="0"/>
              <a:t>-x</a:t>
            </a:r>
            <a:r>
              <a:rPr lang="ja-JP" altLang="en-US" sz="2800" dirty="0"/>
              <a:t>を出力</a:t>
            </a:r>
            <a:endParaRPr lang="en-US" altLang="ja-JP" sz="2800" dirty="0"/>
          </a:p>
          <a:p>
            <a:pPr marL="457200" lvl="1" indent="0">
              <a:buNone/>
            </a:pPr>
            <a:r>
              <a:rPr kumimoji="1" lang="en-US" altLang="ja-JP" sz="2800" dirty="0"/>
              <a:t>x &gt;= 0</a:t>
            </a:r>
            <a:r>
              <a:rPr kumimoji="1" lang="ja-JP" altLang="en-US" sz="2800" dirty="0"/>
              <a:t>なら </a:t>
            </a:r>
            <a:r>
              <a:rPr kumimoji="1" lang="en-US" altLang="ja-JP" sz="2800" dirty="0"/>
              <a:t>x</a:t>
            </a:r>
            <a:r>
              <a:rPr kumimoji="1" lang="ja-JP" altLang="en-US" sz="2800" dirty="0"/>
              <a:t>を出力</a:t>
            </a:r>
            <a:endParaRPr kumimoji="1" lang="en-US" altLang="ja-JP" sz="2800" dirty="0"/>
          </a:p>
          <a:p>
            <a:pPr marL="0" indent="0">
              <a:buNone/>
            </a:pPr>
            <a:r>
              <a:rPr lang="ja-JP" altLang="en-US" dirty="0"/>
              <a:t>するように作ればよい。</a:t>
            </a:r>
            <a:endParaRPr kumimoji="1" lang="ja-JP" altLang="en-US" dirty="0"/>
          </a:p>
        </p:txBody>
      </p:sp>
      <p:sp>
        <p:nvSpPr>
          <p:cNvPr id="4" name="正方形/長方形 3">
            <a:extLst>
              <a:ext uri="{FF2B5EF4-FFF2-40B4-BE49-F238E27FC236}">
                <a16:creationId xmlns:a16="http://schemas.microsoft.com/office/drawing/2014/main" id="{9105CB82-DD44-459A-837E-5C6EA2FD2C8A}"/>
              </a:ext>
            </a:extLst>
          </p:cNvPr>
          <p:cNvSpPr/>
          <p:nvPr/>
        </p:nvSpPr>
        <p:spPr>
          <a:xfrm>
            <a:off x="5658465" y="2644170"/>
            <a:ext cx="4849761" cy="1569660"/>
          </a:xfrm>
          <a:prstGeom prst="rect">
            <a:avLst/>
          </a:prstGeom>
        </p:spPr>
        <p:txBody>
          <a:bodyPr wrap="square">
            <a:spAutoFit/>
          </a:bodyPr>
          <a:lstStyle/>
          <a:p>
            <a:r>
              <a:rPr lang="en-US" altLang="ja-JP" sz="2400" b="0" dirty="0">
                <a:solidFill>
                  <a:srgbClr val="0000FF"/>
                </a:solidFill>
                <a:effectLst/>
                <a:latin typeface="Consolas" panose="020B0609020204030204" pitchFamily="49" charset="0"/>
              </a:rPr>
              <a:t>double</a:t>
            </a:r>
            <a:r>
              <a:rPr lang="en-US" altLang="ja-JP" sz="2400" b="0" dirty="0">
                <a:solidFill>
                  <a:srgbClr val="000000"/>
                </a:solidFill>
                <a:effectLst/>
                <a:latin typeface="Consolas" panose="020B0609020204030204" pitchFamily="49" charset="0"/>
              </a:rPr>
              <a:t> </a:t>
            </a:r>
            <a:r>
              <a:rPr lang="en-US" altLang="ja-JP" sz="2400" b="0" dirty="0" err="1">
                <a:solidFill>
                  <a:srgbClr val="000000"/>
                </a:solidFill>
                <a:effectLst/>
                <a:latin typeface="Consolas" panose="020B0609020204030204" pitchFamily="49" charset="0"/>
              </a:rPr>
              <a:t>my_abs</a:t>
            </a:r>
            <a:r>
              <a:rPr lang="en-US" altLang="ja-JP" sz="2400" b="0" dirty="0">
                <a:solidFill>
                  <a:srgbClr val="000000"/>
                </a:solidFill>
                <a:effectLst/>
                <a:latin typeface="Consolas" panose="020B0609020204030204" pitchFamily="49" charset="0"/>
              </a:rPr>
              <a:t>(</a:t>
            </a:r>
            <a:r>
              <a:rPr lang="en-US" altLang="ja-JP" sz="2400" b="0" dirty="0">
                <a:solidFill>
                  <a:srgbClr val="0000FF"/>
                </a:solidFill>
                <a:effectLst/>
                <a:latin typeface="Consolas" panose="020B0609020204030204" pitchFamily="49" charset="0"/>
              </a:rPr>
              <a:t>double</a:t>
            </a:r>
            <a:r>
              <a:rPr lang="en-US" altLang="ja-JP" sz="2400" b="0" dirty="0">
                <a:solidFill>
                  <a:srgbClr val="000000"/>
                </a:solidFill>
                <a:effectLst/>
                <a:latin typeface="Consolas" panose="020B0609020204030204" pitchFamily="49" charset="0"/>
              </a:rPr>
              <a:t> x) {</a:t>
            </a:r>
          </a:p>
          <a:p>
            <a:pPr lvl="1"/>
            <a:r>
              <a:rPr lang="en-US" altLang="ja-JP" sz="2400" b="0" dirty="0">
                <a:solidFill>
                  <a:srgbClr val="0000FF"/>
                </a:solidFill>
                <a:effectLst/>
                <a:latin typeface="Consolas" panose="020B0609020204030204" pitchFamily="49" charset="0"/>
              </a:rPr>
              <a:t>if</a:t>
            </a:r>
            <a:r>
              <a:rPr lang="en-US" altLang="ja-JP" sz="2400" b="0" dirty="0">
                <a:solidFill>
                  <a:srgbClr val="000000"/>
                </a:solidFill>
                <a:effectLst/>
                <a:latin typeface="Consolas" panose="020B0609020204030204" pitchFamily="49" charset="0"/>
              </a:rPr>
              <a:t>(x &gt;= </a:t>
            </a:r>
            <a:r>
              <a:rPr lang="en-US" altLang="ja-JP" sz="2400" b="0" dirty="0">
                <a:solidFill>
                  <a:srgbClr val="09885A"/>
                </a:solidFill>
                <a:effectLst/>
                <a:latin typeface="Consolas" panose="020B0609020204030204" pitchFamily="49" charset="0"/>
              </a:rPr>
              <a:t>0</a:t>
            </a:r>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return</a:t>
            </a:r>
            <a:r>
              <a:rPr lang="en-US" altLang="ja-JP" sz="2400" b="0" dirty="0">
                <a:solidFill>
                  <a:srgbClr val="000000"/>
                </a:solidFill>
                <a:effectLst/>
                <a:latin typeface="Consolas" panose="020B0609020204030204" pitchFamily="49" charset="0"/>
              </a:rPr>
              <a:t> x;</a:t>
            </a:r>
          </a:p>
          <a:p>
            <a:pPr lvl="1"/>
            <a:r>
              <a:rPr lang="en-US" altLang="ja-JP" sz="2400" b="0" dirty="0">
                <a:solidFill>
                  <a:srgbClr val="0000FF"/>
                </a:solidFill>
                <a:effectLst/>
                <a:latin typeface="Consolas" panose="020B0609020204030204" pitchFamily="49" charset="0"/>
              </a:rPr>
              <a:t>else</a:t>
            </a:r>
            <a:r>
              <a:rPr lang="en-US" altLang="ja-JP" sz="2400" b="0" dirty="0">
                <a:solidFill>
                  <a:srgbClr val="000000"/>
                </a:solidFill>
                <a:effectLst/>
                <a:latin typeface="Consolas" panose="020B0609020204030204" pitchFamily="49" charset="0"/>
              </a:rPr>
              <a:t> </a:t>
            </a:r>
            <a:r>
              <a:rPr lang="en-US" altLang="ja-JP" sz="2400" b="0" dirty="0">
                <a:solidFill>
                  <a:srgbClr val="0000FF"/>
                </a:solidFill>
                <a:effectLst/>
                <a:latin typeface="Consolas" panose="020B0609020204030204" pitchFamily="49" charset="0"/>
              </a:rPr>
              <a:t>return</a:t>
            </a:r>
            <a:r>
              <a:rPr lang="en-US" altLang="ja-JP" sz="2400" b="0" dirty="0">
                <a:solidFill>
                  <a:srgbClr val="000000"/>
                </a:solidFill>
                <a:effectLst/>
                <a:latin typeface="Consolas" panose="020B0609020204030204" pitchFamily="49" charset="0"/>
              </a:rPr>
              <a:t> -x;</a:t>
            </a:r>
          </a:p>
          <a:p>
            <a:r>
              <a:rPr lang="en-US" altLang="ja-JP"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239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850577168"/>
              </p:ext>
            </p:extLst>
          </p:nvPr>
        </p:nvGraphicFramePr>
        <p:xfrm>
          <a:off x="1825522" y="146286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58885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3277851445"/>
              </p:ext>
            </p:extLst>
          </p:nvPr>
        </p:nvGraphicFramePr>
        <p:xfrm>
          <a:off x="1825522" y="146286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65685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1288700663"/>
              </p:ext>
            </p:extLst>
          </p:nvPr>
        </p:nvGraphicFramePr>
        <p:xfrm>
          <a:off x="1825522" y="146286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solidFill>
                      <a:srgbClr val="FFC000"/>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solidFill>
                      <a:schemeClr val="accent5">
                        <a:lumMod val="60000"/>
                        <a:lumOff val="40000"/>
                      </a:schemeClr>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4359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1381246433"/>
              </p:ext>
            </p:extLst>
          </p:nvPr>
        </p:nvGraphicFramePr>
        <p:xfrm>
          <a:off x="1825522" y="146286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06984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4195926672"/>
              </p:ext>
            </p:extLst>
          </p:nvPr>
        </p:nvGraphicFramePr>
        <p:xfrm>
          <a:off x="1825522" y="146286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rgbClr val="FFC000"/>
                    </a:solidFill>
                  </a:tcPr>
                </a:tc>
                <a:tc>
                  <a:txBody>
                    <a:bodyPr/>
                    <a:lstStyle/>
                    <a:p>
                      <a:r>
                        <a:rPr kumimoji="1" lang="en-US" altLang="ja-JP" dirty="0"/>
                        <a:t>2</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tc>
                <a:tc>
                  <a:txBody>
                    <a:bodyPr/>
                    <a:lstStyle/>
                    <a:p>
                      <a:r>
                        <a:rPr kumimoji="1" lang="en-US" altLang="ja-JP" dirty="0"/>
                        <a:t>3</a:t>
                      </a:r>
                      <a:endParaRPr kumimoji="1" lang="ja-JP" altLang="en-US" dirty="0"/>
                    </a:p>
                  </a:txBody>
                  <a:tcPr>
                    <a:solidFill>
                      <a:schemeClr val="accent5">
                        <a:lumMod val="60000"/>
                        <a:lumOff val="40000"/>
                      </a:schemeClr>
                    </a:solidFill>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60045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605703640"/>
              </p:ext>
            </p:extLst>
          </p:nvPr>
        </p:nvGraphicFramePr>
        <p:xfrm>
          <a:off x="1825522"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solidFill>
                      <a:srgbClr val="FFC000"/>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accent5">
                        <a:lumMod val="60000"/>
                        <a:lumOff val="40000"/>
                      </a:schemeClr>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70635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2813356603"/>
              </p:ext>
            </p:extLst>
          </p:nvPr>
        </p:nvGraphicFramePr>
        <p:xfrm>
          <a:off x="1825522"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136330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2605240670"/>
              </p:ext>
            </p:extLst>
          </p:nvPr>
        </p:nvGraphicFramePr>
        <p:xfrm>
          <a:off x="1825522"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rgbClr val="FFC000"/>
                    </a:solidFill>
                  </a:tcPr>
                </a:tc>
                <a:tc>
                  <a:txBody>
                    <a:bodyPr/>
                    <a:lstStyle/>
                    <a:p>
                      <a:r>
                        <a:rPr kumimoji="1" lang="en-US" altLang="ja-JP" dirty="0"/>
                        <a:t>3</a:t>
                      </a:r>
                      <a:endParaRPr kumimoji="1" lang="ja-JP" altLang="en-US" dirty="0"/>
                    </a:p>
                  </a:txBody>
                  <a:tcPr>
                    <a:solidFill>
                      <a:srgbClr val="FFC000"/>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r>
                        <a:rPr kumimoji="1" lang="en-US" altLang="ja-JP" dirty="0"/>
                        <a:t>1</a:t>
                      </a:r>
                      <a:endParaRPr kumimoji="1" lang="ja-JP" altLang="en-US" dirty="0"/>
                    </a:p>
                  </a:txBody>
                  <a:tcPr/>
                </a:tc>
                <a:tc>
                  <a:txBody>
                    <a:bodyPr/>
                    <a:lstStyle/>
                    <a:p>
                      <a:r>
                        <a:rPr kumimoji="1" lang="en-US" altLang="ja-JP" dirty="0"/>
                        <a:t>4</a:t>
                      </a:r>
                      <a:endParaRPr kumimoji="1" lang="ja-JP" altLang="en-US" dirty="0"/>
                    </a:p>
                  </a:txBody>
                  <a:tcPr>
                    <a:solidFill>
                      <a:schemeClr val="accent5">
                        <a:lumMod val="60000"/>
                        <a:lumOff val="40000"/>
                      </a:schemeClr>
                    </a:solidFill>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358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932660301"/>
              </p:ext>
            </p:extLst>
          </p:nvPr>
        </p:nvGraphicFramePr>
        <p:xfrm>
          <a:off x="1825522"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rgbClr val="FFC000"/>
                    </a:solidFill>
                  </a:tcPr>
                </a:tc>
                <a:tc>
                  <a:txBody>
                    <a:bodyPr/>
                    <a:lstStyle/>
                    <a:p>
                      <a:r>
                        <a:rPr kumimoji="1" lang="en-US" altLang="ja-JP" dirty="0"/>
                        <a:t>3</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4</a:t>
                      </a:r>
                      <a:endParaRPr kumimoji="1" lang="ja-JP" altLang="en-US" dirty="0"/>
                    </a:p>
                  </a:txBody>
                  <a:tcPr>
                    <a:solidFill>
                      <a:schemeClr val="bg1"/>
                    </a:solidFill>
                  </a:tcPr>
                </a:tc>
                <a:tc>
                  <a:txBody>
                    <a:bodyPr/>
                    <a:lstStyle/>
                    <a:p>
                      <a:r>
                        <a:rPr kumimoji="1" lang="en-US" altLang="ja-JP" dirty="0"/>
                        <a:t>6</a:t>
                      </a:r>
                      <a:endParaRPr kumimoji="1" lang="ja-JP" altLang="en-US" dirty="0"/>
                    </a:p>
                  </a:txBody>
                  <a:tcPr>
                    <a:solidFill>
                      <a:schemeClr val="accent5">
                        <a:lumMod val="60000"/>
                        <a:lumOff val="40000"/>
                      </a:schemeClr>
                    </a:solidFill>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269778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1033C-889C-4528-893B-127DCC0EB031}"/>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5FA9791-50CF-4FC4-9AE1-B079410224E6}"/>
              </a:ext>
            </a:extLst>
          </p:cNvPr>
          <p:cNvSpPr>
            <a:spLocks noGrp="1"/>
          </p:cNvSpPr>
          <p:nvPr>
            <p:ph idx="1"/>
          </p:nvPr>
        </p:nvSpPr>
        <p:spPr>
          <a:xfrm>
            <a:off x="300857" y="1825625"/>
            <a:ext cx="2258961" cy="4825898"/>
          </a:xfrm>
        </p:spPr>
        <p:txBody>
          <a:bodyPr>
            <a:normAutofit/>
          </a:bodyPr>
          <a:lstStyle/>
          <a:p>
            <a:pPr marL="0" indent="0">
              <a:buNone/>
            </a:pPr>
            <a:r>
              <a:rPr lang="en-US" altLang="ja-JP" dirty="0"/>
              <a:t>ABC090_A</a:t>
            </a:r>
          </a:p>
          <a:p>
            <a:pPr marL="0" indent="0">
              <a:buNone/>
            </a:pPr>
            <a:r>
              <a:rPr lang="en-US" altLang="ja-JP" dirty="0"/>
              <a:t>ABC036_B</a:t>
            </a:r>
          </a:p>
          <a:p>
            <a:pPr marL="0" indent="0">
              <a:buNone/>
            </a:pPr>
            <a:r>
              <a:rPr lang="en-US" altLang="ja-JP" dirty="0"/>
              <a:t>ABC083_B</a:t>
            </a:r>
          </a:p>
          <a:p>
            <a:pPr marL="0" indent="0">
              <a:buNone/>
            </a:pPr>
            <a:r>
              <a:rPr lang="ja-JP" altLang="en-US" dirty="0"/>
              <a:t>・</a:t>
            </a:r>
            <a:r>
              <a:rPr lang="ja-JP" altLang="en-US" sz="2400" dirty="0"/>
              <a:t>実数値を引数にとり、その絶対値を実数値で返す関数</a:t>
            </a:r>
            <a:r>
              <a:rPr lang="en-US" altLang="ja-JP" sz="2400" dirty="0" err="1"/>
              <a:t>my_abs</a:t>
            </a:r>
            <a:r>
              <a:rPr lang="en-US" altLang="ja-JP" sz="2400" dirty="0"/>
              <a:t>()</a:t>
            </a:r>
            <a:r>
              <a:rPr lang="ja-JP" altLang="en-US" sz="2400" dirty="0"/>
              <a:t>を実装してください。</a:t>
            </a:r>
            <a:endParaRPr lang="en-US" altLang="ja-JP" dirty="0"/>
          </a:p>
          <a:p>
            <a:pPr marL="0" indent="0">
              <a:buNone/>
            </a:pPr>
            <a:endParaRPr lang="en-US" altLang="ja-JP" dirty="0"/>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3B5D6328-A99A-451A-B18D-753A45C074F8}"/>
              </a:ext>
            </a:extLst>
          </p:cNvPr>
          <p:cNvSpPr txBox="1">
            <a:spLocks/>
          </p:cNvSpPr>
          <p:nvPr/>
        </p:nvSpPr>
        <p:spPr>
          <a:xfrm>
            <a:off x="2488790" y="1825625"/>
            <a:ext cx="55970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入力整数値</a:t>
            </a:r>
            <a:r>
              <a:rPr lang="en-US" altLang="ja-JP" dirty="0"/>
              <a:t>N(0</a:t>
            </a:r>
            <a:r>
              <a:rPr lang="ja-JP" altLang="en-US" dirty="0"/>
              <a:t>≦</a:t>
            </a:r>
            <a:r>
              <a:rPr lang="en-US" altLang="ja-JP" dirty="0"/>
              <a:t>N</a:t>
            </a:r>
            <a:r>
              <a:rPr lang="ja-JP" altLang="en-US" dirty="0"/>
              <a:t>≦</a:t>
            </a:r>
            <a:r>
              <a:rPr lang="en-US" altLang="ja-JP" dirty="0"/>
              <a:t>10)</a:t>
            </a:r>
            <a:r>
              <a:rPr lang="ja-JP" altLang="en-US" dirty="0"/>
              <a:t>に対して、</a:t>
            </a:r>
            <a:r>
              <a:rPr lang="en-US" altLang="ja-JP" dirty="0"/>
              <a:t>0</a:t>
            </a:r>
            <a:r>
              <a:rPr lang="ja-JP" altLang="en-US" dirty="0"/>
              <a:t>～</a:t>
            </a:r>
            <a:r>
              <a:rPr lang="en-US" altLang="ja-JP" dirty="0"/>
              <a:t>N</a:t>
            </a:r>
            <a:r>
              <a:rPr lang="ja-JP" altLang="en-US" dirty="0"/>
              <a:t>段までのパスカルの三角形を表示するプログラムを作成してください。</a:t>
            </a:r>
            <a:endParaRPr lang="en-US" altLang="ja-JP" dirty="0"/>
          </a:p>
          <a:p>
            <a:pPr marL="0" indent="0">
              <a:buNone/>
            </a:pPr>
            <a:r>
              <a:rPr lang="ja-JP" altLang="en-US" dirty="0"/>
              <a:t>例</a:t>
            </a:r>
            <a:r>
              <a:rPr lang="en-US" altLang="ja-JP" dirty="0"/>
              <a:t>:</a:t>
            </a:r>
            <a:endParaRPr lang="ja-JP" altLang="en-US" dirty="0"/>
          </a:p>
        </p:txBody>
      </p:sp>
      <p:graphicFrame>
        <p:nvGraphicFramePr>
          <p:cNvPr id="5" name="表 4">
            <a:extLst>
              <a:ext uri="{FF2B5EF4-FFF2-40B4-BE49-F238E27FC236}">
                <a16:creationId xmlns:a16="http://schemas.microsoft.com/office/drawing/2014/main" id="{4861B6A9-791A-4B65-8DEF-6825E2E86E7A}"/>
              </a:ext>
            </a:extLst>
          </p:cNvPr>
          <p:cNvGraphicFramePr>
            <a:graphicFrameLocks noGrp="1"/>
          </p:cNvGraphicFramePr>
          <p:nvPr>
            <p:extLst/>
          </p:nvPr>
        </p:nvGraphicFramePr>
        <p:xfrm>
          <a:off x="3177303" y="3581543"/>
          <a:ext cx="4742581" cy="3017520"/>
        </p:xfrm>
        <a:graphic>
          <a:graphicData uri="http://schemas.openxmlformats.org/drawingml/2006/table">
            <a:tbl>
              <a:tblPr firstRow="1" bandRow="1">
                <a:tableStyleId>{073A0DAA-6AF3-43AB-8588-CEC1D06C72B9}</a:tableStyleId>
              </a:tblPr>
              <a:tblGrid>
                <a:gridCol w="4742581">
                  <a:extLst>
                    <a:ext uri="{9D8B030D-6E8A-4147-A177-3AD203B41FA5}">
                      <a16:colId xmlns:a16="http://schemas.microsoft.com/office/drawing/2014/main" val="719745557"/>
                    </a:ext>
                  </a:extLst>
                </a:gridCol>
              </a:tblGrid>
              <a:tr h="370840">
                <a:tc>
                  <a:txBody>
                    <a:bodyPr/>
                    <a:lstStyle/>
                    <a:p>
                      <a:r>
                        <a:rPr kumimoji="1" lang="en-US" altLang="ja-JP" sz="1600" dirty="0">
                          <a:latin typeface="ＭＳ Ｐゴシック" panose="020B0600070205080204" pitchFamily="50" charset="-128"/>
                          <a:ea typeface="ＭＳ Ｐゴシック" panose="020B0600070205080204" pitchFamily="50" charset="-128"/>
                        </a:rPr>
                        <a:t>10 (</a:t>
                      </a:r>
                      <a:r>
                        <a:rPr kumimoji="1" lang="ja-JP" altLang="en-US" sz="1600" dirty="0">
                          <a:latin typeface="ＭＳ Ｐゴシック" panose="020B0600070205080204" pitchFamily="50" charset="-128"/>
                          <a:ea typeface="ＭＳ Ｐゴシック" panose="020B0600070205080204" pitchFamily="50" charset="-128"/>
                        </a:rPr>
                        <a:t>入力</a:t>
                      </a:r>
                      <a:r>
                        <a:rPr kumimoji="1" lang="en-US" altLang="ja-JP" sz="1600" dirty="0">
                          <a:latin typeface="ＭＳ Ｐゴシック" panose="020B0600070205080204" pitchFamily="50" charset="-128"/>
                          <a:ea typeface="ＭＳ Ｐゴシック" panose="020B0600070205080204" pitchFamily="50" charset="-128"/>
                        </a:rPr>
                        <a:t>)</a:t>
                      </a:r>
                    </a:p>
                    <a:p>
                      <a:r>
                        <a:rPr kumimoji="1" lang="en-US" altLang="ja-JP" sz="1600" dirty="0">
                          <a:latin typeface="ＭＳ ゴシック" panose="020B0609070205080204" pitchFamily="49" charset="-128"/>
                          <a:ea typeface="ＭＳ ゴシック" panose="020B0609070205080204" pitchFamily="49" charset="-128"/>
                        </a:rPr>
                        <a:t>  1</a:t>
                      </a:r>
                    </a:p>
                    <a:p>
                      <a:r>
                        <a:rPr kumimoji="1" lang="en-US" altLang="ja-JP" sz="1600" dirty="0">
                          <a:latin typeface="ＭＳ ゴシック" panose="020B0609070205080204" pitchFamily="49" charset="-128"/>
                          <a:ea typeface="ＭＳ ゴシック" panose="020B0609070205080204" pitchFamily="49" charset="-128"/>
                        </a:rPr>
                        <a:t>  1   1</a:t>
                      </a:r>
                    </a:p>
                    <a:p>
                      <a:r>
                        <a:rPr kumimoji="1" lang="en-US" altLang="ja-JP" sz="1600" dirty="0">
                          <a:latin typeface="ＭＳ ゴシック" panose="020B0609070205080204" pitchFamily="49" charset="-128"/>
                          <a:ea typeface="ＭＳ ゴシック" panose="020B0609070205080204" pitchFamily="49" charset="-128"/>
                        </a:rPr>
                        <a:t>  1   2   1</a:t>
                      </a:r>
                    </a:p>
                    <a:p>
                      <a:r>
                        <a:rPr kumimoji="1" lang="en-US" altLang="ja-JP" sz="1600" dirty="0">
                          <a:latin typeface="ＭＳ ゴシック" panose="020B0609070205080204" pitchFamily="49" charset="-128"/>
                          <a:ea typeface="ＭＳ ゴシック" panose="020B0609070205080204" pitchFamily="49" charset="-128"/>
                        </a:rPr>
                        <a:t>  1   3   3   1</a:t>
                      </a:r>
                    </a:p>
                    <a:p>
                      <a:r>
                        <a:rPr kumimoji="1" lang="en-US" altLang="ja-JP" sz="1600" dirty="0">
                          <a:latin typeface="ＭＳ ゴシック" panose="020B0609070205080204" pitchFamily="49" charset="-128"/>
                          <a:ea typeface="ＭＳ ゴシック" panose="020B0609070205080204" pitchFamily="49" charset="-128"/>
                        </a:rPr>
                        <a:t>  1   4   6   4   1</a:t>
                      </a:r>
                    </a:p>
                    <a:p>
                      <a:r>
                        <a:rPr kumimoji="1" lang="en-US" altLang="ja-JP" sz="1600" dirty="0">
                          <a:latin typeface="ＭＳ ゴシック" panose="020B0609070205080204" pitchFamily="49" charset="-128"/>
                          <a:ea typeface="ＭＳ ゴシック" panose="020B0609070205080204" pitchFamily="49" charset="-128"/>
                        </a:rPr>
                        <a:t>  1   5  10  10   5   1</a:t>
                      </a:r>
                    </a:p>
                    <a:p>
                      <a:r>
                        <a:rPr kumimoji="1" lang="en-US" altLang="ja-JP" sz="1600" dirty="0">
                          <a:latin typeface="ＭＳ ゴシック" panose="020B0609070205080204" pitchFamily="49" charset="-128"/>
                          <a:ea typeface="ＭＳ ゴシック" panose="020B0609070205080204" pitchFamily="49" charset="-128"/>
                        </a:rPr>
                        <a:t>  1   6  15  20  15   6   1</a:t>
                      </a:r>
                    </a:p>
                    <a:p>
                      <a:r>
                        <a:rPr kumimoji="1" lang="en-US" altLang="ja-JP" sz="1600" dirty="0">
                          <a:latin typeface="ＭＳ ゴシック" panose="020B0609070205080204" pitchFamily="49" charset="-128"/>
                          <a:ea typeface="ＭＳ ゴシック" panose="020B0609070205080204" pitchFamily="49" charset="-128"/>
                        </a:rPr>
                        <a:t>  1   7  21  35  35  21   7   1</a:t>
                      </a:r>
                    </a:p>
                    <a:p>
                      <a:r>
                        <a:rPr kumimoji="1" lang="en-US" altLang="ja-JP" sz="1600" dirty="0">
                          <a:latin typeface="ＭＳ ゴシック" panose="020B0609070205080204" pitchFamily="49" charset="-128"/>
                          <a:ea typeface="ＭＳ ゴシック" panose="020B0609070205080204" pitchFamily="49" charset="-128"/>
                        </a:rPr>
                        <a:t>  1   8  28  56  70  56  28   8   1</a:t>
                      </a:r>
                    </a:p>
                    <a:p>
                      <a:r>
                        <a:rPr kumimoji="1" lang="en-US" altLang="ja-JP" sz="1600" dirty="0">
                          <a:latin typeface="ＭＳ ゴシック" panose="020B0609070205080204" pitchFamily="49" charset="-128"/>
                          <a:ea typeface="ＭＳ ゴシック" panose="020B0609070205080204" pitchFamily="49" charset="-128"/>
                        </a:rPr>
                        <a:t>  1   9  36  84 126 126  84  36   9   1</a:t>
                      </a:r>
                    </a:p>
                    <a:p>
                      <a:r>
                        <a:rPr kumimoji="1" lang="en-US" altLang="ja-JP" sz="1600" dirty="0">
                          <a:latin typeface="ＭＳ ゴシック" panose="020B0609070205080204" pitchFamily="49" charset="-128"/>
                          <a:ea typeface="ＭＳ ゴシック" panose="020B0609070205080204" pitchFamily="49" charset="-128"/>
                        </a:rPr>
                        <a:t>  1  10  45 120 210 252 210 120  45  10   1</a:t>
                      </a:r>
                      <a:endParaRPr kumimoji="1" lang="ja-JP"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060230482"/>
                  </a:ext>
                </a:extLst>
              </a:tr>
            </a:tbl>
          </a:graphicData>
        </a:graphic>
      </p:graphicFrame>
      <p:sp>
        <p:nvSpPr>
          <p:cNvPr id="6" name="コンテンツ プレースホルダー 2">
            <a:extLst>
              <a:ext uri="{FF2B5EF4-FFF2-40B4-BE49-F238E27FC236}">
                <a16:creationId xmlns:a16="http://schemas.microsoft.com/office/drawing/2014/main" id="{44C286C2-5A12-4E15-B206-0620F1B98245}"/>
              </a:ext>
            </a:extLst>
          </p:cNvPr>
          <p:cNvSpPr txBox="1">
            <a:spLocks/>
          </p:cNvSpPr>
          <p:nvPr/>
        </p:nvSpPr>
        <p:spPr>
          <a:xfrm>
            <a:off x="8014774" y="1849489"/>
            <a:ext cx="4071530" cy="4825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ja-JP" altLang="en-US" dirty="0"/>
              <a:t>前問の制約を</a:t>
            </a:r>
            <a:r>
              <a:rPr lang="en-US" altLang="ja-JP" dirty="0"/>
              <a:t>0</a:t>
            </a:r>
            <a:r>
              <a:rPr lang="ja-JP" altLang="en-US" dirty="0"/>
              <a:t>≦</a:t>
            </a:r>
            <a:r>
              <a:rPr lang="en-US" altLang="ja-JP" dirty="0"/>
              <a:t>N</a:t>
            </a:r>
            <a:r>
              <a:rPr lang="ja-JP" altLang="en-US" dirty="0"/>
              <a:t>≦</a:t>
            </a:r>
            <a:r>
              <a:rPr lang="en-US" altLang="ja-JP" dirty="0"/>
              <a:t>100</a:t>
            </a:r>
            <a:r>
              <a:rPr lang="ja-JP" altLang="en-US" dirty="0"/>
              <a:t>に書き換えます。パスカルの三角形上の数字そのものを表示するのではなく、</a:t>
            </a:r>
            <a:r>
              <a:rPr lang="en-US" altLang="ja-JP" dirty="0"/>
              <a:t>2</a:t>
            </a:r>
            <a:r>
              <a:rPr lang="ja-JP" altLang="en-US" dirty="0"/>
              <a:t>で割った余りが</a:t>
            </a:r>
            <a:r>
              <a:rPr lang="en-US" altLang="ja-JP" dirty="0"/>
              <a:t>0</a:t>
            </a:r>
            <a:r>
              <a:rPr lang="ja-JP" altLang="en-US" dirty="0"/>
              <a:t>ならスペース、</a:t>
            </a:r>
            <a:r>
              <a:rPr lang="en-US" altLang="ja-JP" dirty="0"/>
              <a:t>1</a:t>
            </a:r>
            <a:r>
              <a:rPr lang="ja-JP" altLang="en-US" dirty="0"/>
              <a:t>ならアスタリスクを表示するよう変えてください。</a:t>
            </a:r>
            <a:endParaRPr lang="en-US" altLang="ja-JP" dirty="0"/>
          </a:p>
          <a:p>
            <a:pPr marL="0" indent="0">
              <a:buNone/>
            </a:pPr>
            <a:r>
              <a:rPr lang="en-US" altLang="ja-JP" dirty="0"/>
              <a:t>ABC087_B</a:t>
            </a:r>
          </a:p>
          <a:p>
            <a:pPr marL="0" indent="0">
              <a:buNone/>
            </a:pPr>
            <a:r>
              <a:rPr lang="en-US" altLang="ja-JP" dirty="0"/>
              <a:t>ABC060_B</a:t>
            </a:r>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90698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3832950700"/>
              </p:ext>
            </p:extLst>
          </p:nvPr>
        </p:nvGraphicFramePr>
        <p:xfrm>
          <a:off x="1825522"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solidFill>
                      <a:srgbClr val="FFC000"/>
                    </a:solidFill>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4</a:t>
                      </a:r>
                      <a:endParaRPr kumimoji="1" lang="ja-JP" altLang="en-US" dirty="0"/>
                    </a:p>
                  </a:txBody>
                  <a:tcPr>
                    <a:solidFill>
                      <a:schemeClr val="bg1"/>
                    </a:solidFill>
                  </a:tcPr>
                </a:tc>
                <a:tc>
                  <a:txBody>
                    <a:bodyPr/>
                    <a:lstStyle/>
                    <a:p>
                      <a:r>
                        <a:rPr kumimoji="1" lang="en-US" altLang="ja-JP" dirty="0"/>
                        <a:t>6</a:t>
                      </a:r>
                      <a:endParaRPr kumimoji="1" lang="ja-JP" altLang="en-US" dirty="0"/>
                    </a:p>
                  </a:txBody>
                  <a:tcPr>
                    <a:solidFill>
                      <a:schemeClr val="bg1"/>
                    </a:solidFill>
                  </a:tcPr>
                </a:tc>
                <a:tc>
                  <a:txBody>
                    <a:bodyPr/>
                    <a:lstStyle/>
                    <a:p>
                      <a:r>
                        <a:rPr kumimoji="1" lang="en-US" altLang="ja-JP" dirty="0"/>
                        <a:t>4</a:t>
                      </a:r>
                      <a:endParaRPr kumimoji="1" lang="ja-JP" altLang="en-US" dirty="0"/>
                    </a:p>
                  </a:txBody>
                  <a:tcPr>
                    <a:solidFill>
                      <a:schemeClr val="accent5">
                        <a:lumMod val="60000"/>
                        <a:lumOff val="40000"/>
                      </a:schemeClr>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Tree>
    <p:extLst>
      <p:ext uri="{BB962C8B-B14F-4D97-AF65-F5344CB8AC3E}">
        <p14:creationId xmlns:p14="http://schemas.microsoft.com/office/powerpoint/2010/main" val="164395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E25-4709-4439-82EE-C5A520F98A77}"/>
              </a:ext>
            </a:extLst>
          </p:cNvPr>
          <p:cNvSpPr>
            <a:spLocks noGrp="1"/>
          </p:cNvSpPr>
          <p:nvPr>
            <p:ph type="title"/>
          </p:nvPr>
        </p:nvSpPr>
        <p:spPr>
          <a:xfrm>
            <a:off x="838200" y="365125"/>
            <a:ext cx="10515600" cy="1325563"/>
          </a:xfrm>
        </p:spPr>
        <p:txBody>
          <a:bodyPr/>
          <a:lstStyle/>
          <a:p>
            <a:r>
              <a:rPr kumimoji="1" lang="ja-JP" altLang="en-US" dirty="0"/>
              <a:t>パスカルの三角形</a:t>
            </a:r>
          </a:p>
        </p:txBody>
      </p:sp>
      <p:graphicFrame>
        <p:nvGraphicFramePr>
          <p:cNvPr id="4" name="表 3">
            <a:extLst>
              <a:ext uri="{FF2B5EF4-FFF2-40B4-BE49-F238E27FC236}">
                <a16:creationId xmlns:a16="http://schemas.microsoft.com/office/drawing/2014/main" id="{0C7EB65E-C8A5-422A-BE14-E9A405D1213F}"/>
              </a:ext>
            </a:extLst>
          </p:cNvPr>
          <p:cNvGraphicFramePr>
            <a:graphicFrameLocks noGrp="1"/>
          </p:cNvGraphicFramePr>
          <p:nvPr>
            <p:extLst>
              <p:ext uri="{D42A27DB-BD31-4B8C-83A1-F6EECF244321}">
                <p14:modId xmlns:p14="http://schemas.microsoft.com/office/powerpoint/2010/main" val="2161557756"/>
              </p:ext>
            </p:extLst>
          </p:nvPr>
        </p:nvGraphicFramePr>
        <p:xfrm>
          <a:off x="328560" y="1551352"/>
          <a:ext cx="5148000" cy="5148000"/>
        </p:xfrm>
        <a:graphic>
          <a:graphicData uri="http://schemas.openxmlformats.org/drawingml/2006/table">
            <a:tbl>
              <a:tblPr firstRow="1" bandRow="1">
                <a:tableStyleId>{5940675A-B579-460E-94D1-54222C63F5DA}</a:tableStyleId>
              </a:tblPr>
              <a:tblGrid>
                <a:gridCol w="468000">
                  <a:extLst>
                    <a:ext uri="{9D8B030D-6E8A-4147-A177-3AD203B41FA5}">
                      <a16:colId xmlns:a16="http://schemas.microsoft.com/office/drawing/2014/main" val="2995387242"/>
                    </a:ext>
                  </a:extLst>
                </a:gridCol>
                <a:gridCol w="468000">
                  <a:extLst>
                    <a:ext uri="{9D8B030D-6E8A-4147-A177-3AD203B41FA5}">
                      <a16:colId xmlns:a16="http://schemas.microsoft.com/office/drawing/2014/main" val="2035371143"/>
                    </a:ext>
                  </a:extLst>
                </a:gridCol>
                <a:gridCol w="468000">
                  <a:extLst>
                    <a:ext uri="{9D8B030D-6E8A-4147-A177-3AD203B41FA5}">
                      <a16:colId xmlns:a16="http://schemas.microsoft.com/office/drawing/2014/main" val="4234022629"/>
                    </a:ext>
                  </a:extLst>
                </a:gridCol>
                <a:gridCol w="468000">
                  <a:extLst>
                    <a:ext uri="{9D8B030D-6E8A-4147-A177-3AD203B41FA5}">
                      <a16:colId xmlns:a16="http://schemas.microsoft.com/office/drawing/2014/main" val="866965196"/>
                    </a:ext>
                  </a:extLst>
                </a:gridCol>
                <a:gridCol w="468000">
                  <a:extLst>
                    <a:ext uri="{9D8B030D-6E8A-4147-A177-3AD203B41FA5}">
                      <a16:colId xmlns:a16="http://schemas.microsoft.com/office/drawing/2014/main" val="554223404"/>
                    </a:ext>
                  </a:extLst>
                </a:gridCol>
                <a:gridCol w="468000">
                  <a:extLst>
                    <a:ext uri="{9D8B030D-6E8A-4147-A177-3AD203B41FA5}">
                      <a16:colId xmlns:a16="http://schemas.microsoft.com/office/drawing/2014/main" val="1296362804"/>
                    </a:ext>
                  </a:extLst>
                </a:gridCol>
                <a:gridCol w="468000">
                  <a:extLst>
                    <a:ext uri="{9D8B030D-6E8A-4147-A177-3AD203B41FA5}">
                      <a16:colId xmlns:a16="http://schemas.microsoft.com/office/drawing/2014/main" val="825026876"/>
                    </a:ext>
                  </a:extLst>
                </a:gridCol>
                <a:gridCol w="468000">
                  <a:extLst>
                    <a:ext uri="{9D8B030D-6E8A-4147-A177-3AD203B41FA5}">
                      <a16:colId xmlns:a16="http://schemas.microsoft.com/office/drawing/2014/main" val="3248890745"/>
                    </a:ext>
                  </a:extLst>
                </a:gridCol>
                <a:gridCol w="468000">
                  <a:extLst>
                    <a:ext uri="{9D8B030D-6E8A-4147-A177-3AD203B41FA5}">
                      <a16:colId xmlns:a16="http://schemas.microsoft.com/office/drawing/2014/main" val="3143828986"/>
                    </a:ext>
                  </a:extLst>
                </a:gridCol>
                <a:gridCol w="468000">
                  <a:extLst>
                    <a:ext uri="{9D8B030D-6E8A-4147-A177-3AD203B41FA5}">
                      <a16:colId xmlns:a16="http://schemas.microsoft.com/office/drawing/2014/main" val="2962808672"/>
                    </a:ext>
                  </a:extLst>
                </a:gridCol>
                <a:gridCol w="468000">
                  <a:extLst>
                    <a:ext uri="{9D8B030D-6E8A-4147-A177-3AD203B41FA5}">
                      <a16:colId xmlns:a16="http://schemas.microsoft.com/office/drawing/2014/main" val="3895932903"/>
                    </a:ext>
                  </a:extLst>
                </a:gridCol>
              </a:tblGrid>
              <a:tr h="46800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85582083"/>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85112394"/>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tc>
                  <a:txBody>
                    <a:bodyPr/>
                    <a:lstStyle/>
                    <a:p>
                      <a:r>
                        <a:rPr kumimoji="1" lang="en-US" altLang="ja-JP" dirty="0"/>
                        <a:t>1</a:t>
                      </a:r>
                      <a:endParaRPr kumimoji="1" lang="ja-JP" altLang="en-US" dirty="0"/>
                    </a:p>
                  </a:txBody>
                  <a:tcPr>
                    <a:solidFill>
                      <a:schemeClr val="bg1"/>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61340396"/>
                  </a:ext>
                </a:extLst>
              </a:tr>
              <a:tr h="468000">
                <a:tc>
                  <a:txBody>
                    <a:bodyPr/>
                    <a:lstStyle/>
                    <a:p>
                      <a:r>
                        <a:rPr kumimoji="1" lang="en-US" altLang="ja-JP" dirty="0"/>
                        <a:t>1</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3</a:t>
                      </a:r>
                      <a:endParaRPr kumimoji="1" lang="ja-JP" altLang="en-US" dirty="0"/>
                    </a:p>
                  </a:txBody>
                  <a:tcPr>
                    <a:solidFill>
                      <a:schemeClr val="bg1"/>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88397949"/>
                  </a:ext>
                </a:extLst>
              </a:tr>
              <a:tr h="468000">
                <a:tc>
                  <a:txBody>
                    <a:bodyPr/>
                    <a:lstStyle/>
                    <a:p>
                      <a:r>
                        <a:rPr kumimoji="1" lang="en-US" altLang="ja-JP" dirty="0"/>
                        <a:t>1</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6</a:t>
                      </a:r>
                      <a:endParaRPr kumimoji="1" lang="ja-JP" altLang="en-US" dirty="0"/>
                    </a:p>
                  </a:txBody>
                  <a:tcPr>
                    <a:solidFill>
                      <a:srgbClr val="FFC000"/>
                    </a:solidFill>
                  </a:tcPr>
                </a:tc>
                <a:tc>
                  <a:txBody>
                    <a:bodyPr/>
                    <a:lstStyle/>
                    <a:p>
                      <a:r>
                        <a:rPr kumimoji="1" lang="en-US" altLang="ja-JP" dirty="0"/>
                        <a:t>4</a:t>
                      </a:r>
                      <a:endParaRPr kumimoji="1" lang="ja-JP" altLang="en-US" dirty="0"/>
                    </a:p>
                  </a:txBody>
                  <a:tcPr>
                    <a:solidFill>
                      <a:srgbClr val="FFC000"/>
                    </a:solidFill>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40794839"/>
                  </a:ext>
                </a:extLst>
              </a:tr>
              <a:tr h="468000">
                <a:tc>
                  <a:txBody>
                    <a:bodyPr/>
                    <a:lstStyle/>
                    <a:p>
                      <a:r>
                        <a:rPr kumimoji="1" lang="en-US" altLang="ja-JP" dirty="0"/>
                        <a:t>1</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10</a:t>
                      </a:r>
                      <a:endParaRPr kumimoji="1" lang="ja-JP" altLang="en-US" dirty="0"/>
                    </a:p>
                  </a:txBody>
                  <a:tcPr>
                    <a:solidFill>
                      <a:schemeClr val="accent5">
                        <a:lumMod val="60000"/>
                        <a:lumOff val="40000"/>
                      </a:schemeClr>
                    </a:solidFill>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28084504"/>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00705035"/>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812690139"/>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49364266"/>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025644913"/>
                  </a:ext>
                </a:extLst>
              </a:tr>
              <a:tr h="46800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0790460"/>
                  </a:ext>
                </a:extLst>
              </a:tr>
            </a:tbl>
          </a:graphicData>
        </a:graphic>
      </p:graphicFrame>
      <p:sp>
        <p:nvSpPr>
          <p:cNvPr id="3" name="テキスト ボックス 2">
            <a:extLst>
              <a:ext uri="{FF2B5EF4-FFF2-40B4-BE49-F238E27FC236}">
                <a16:creationId xmlns:a16="http://schemas.microsoft.com/office/drawing/2014/main" id="{FBDAEED3-E5BD-4A65-A793-97F7EBA95464}"/>
              </a:ext>
            </a:extLst>
          </p:cNvPr>
          <p:cNvSpPr txBox="1"/>
          <p:nvPr/>
        </p:nvSpPr>
        <p:spPr>
          <a:xfrm>
            <a:off x="5663382" y="1880419"/>
            <a:ext cx="6528618"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端を</a:t>
            </a:r>
            <a:r>
              <a:rPr kumimoji="1" lang="en-US" altLang="ja-JP" sz="2400" dirty="0"/>
              <a:t>1</a:t>
            </a:r>
            <a:r>
              <a:rPr kumimoji="1" lang="ja-JP" altLang="en-US" sz="2400" dirty="0"/>
              <a:t>で初期化</a:t>
            </a:r>
            <a:endParaRPr kumimoji="1" lang="en-US" altLang="ja-JP" sz="2400" dirty="0"/>
          </a:p>
          <a:p>
            <a:pPr marL="342900" indent="-342900">
              <a:buFont typeface="Arial" panose="020B0604020202020204" pitchFamily="34" charset="0"/>
              <a:buChar char="•"/>
            </a:pPr>
            <a:r>
              <a:rPr kumimoji="1" lang="ja-JP" altLang="en-US" sz="2400" dirty="0"/>
              <a:t>上と左上を足し合わせる</a:t>
            </a:r>
            <a:endParaRPr kumimoji="1" lang="en-US" altLang="ja-JP" sz="2400" dirty="0"/>
          </a:p>
          <a:p>
            <a:endParaRPr lang="en-US" altLang="ja-JP" sz="2400" dirty="0"/>
          </a:p>
          <a:p>
            <a:r>
              <a:rPr lang="ja-JP" altLang="en-US" sz="2400" dirty="0"/>
              <a:t>配列を</a:t>
            </a:r>
            <a:r>
              <a:rPr lang="en-US" altLang="ja-JP" sz="2400" dirty="0"/>
              <a:t>map</a:t>
            </a:r>
            <a:r>
              <a:rPr lang="ja-JP" altLang="en-US" sz="2400" dirty="0"/>
              <a:t>とする。</a:t>
            </a:r>
            <a:endParaRPr lang="en-US" altLang="ja-JP" sz="2400" dirty="0"/>
          </a:p>
          <a:p>
            <a:r>
              <a:rPr lang="en-US" altLang="ja-JP" sz="2400" dirty="0"/>
              <a:t>0,1</a:t>
            </a:r>
            <a:r>
              <a:rPr lang="ja-JP" altLang="en-US" sz="2400" dirty="0"/>
              <a:t>段目について、</a:t>
            </a:r>
            <a:endParaRPr lang="en-US" altLang="ja-JP" sz="2400" dirty="0"/>
          </a:p>
          <a:p>
            <a:pPr lvl="1"/>
            <a:r>
              <a:rPr lang="en-US" altLang="ja-JP" sz="2400" dirty="0"/>
              <a:t>map[0][0] = map[1][0] = map[1][1] = 1</a:t>
            </a:r>
          </a:p>
          <a:p>
            <a:r>
              <a:rPr lang="en-US" altLang="ja-JP" sz="2400" dirty="0" err="1"/>
              <a:t>i</a:t>
            </a:r>
            <a:r>
              <a:rPr lang="en-US" altLang="ja-JP" sz="2400" dirty="0"/>
              <a:t>(</a:t>
            </a:r>
            <a:r>
              <a:rPr lang="ja-JP" altLang="en-US" sz="2400" dirty="0"/>
              <a:t>≧</a:t>
            </a:r>
            <a:r>
              <a:rPr lang="en-US" altLang="ja-JP" sz="2400" dirty="0"/>
              <a:t>1)</a:t>
            </a:r>
            <a:r>
              <a:rPr lang="ja-JP" altLang="en-US" sz="2400" dirty="0"/>
              <a:t>段目について、</a:t>
            </a:r>
            <a:endParaRPr lang="en-US" altLang="ja-JP" sz="2400" dirty="0"/>
          </a:p>
          <a:p>
            <a:pPr lvl="1"/>
            <a:r>
              <a:rPr kumimoji="1" lang="en-US" altLang="ja-JP" sz="2400" dirty="0"/>
              <a:t>map[</a:t>
            </a:r>
            <a:r>
              <a:rPr kumimoji="1" lang="en-US" altLang="ja-JP" sz="2400" dirty="0" err="1"/>
              <a:t>i</a:t>
            </a:r>
            <a:r>
              <a:rPr kumimoji="1" lang="en-US" altLang="ja-JP" sz="2400" dirty="0"/>
              <a:t>][0] = map[</a:t>
            </a:r>
            <a:r>
              <a:rPr kumimoji="1" lang="en-US" altLang="ja-JP" sz="2400" dirty="0" err="1"/>
              <a:t>i</a:t>
            </a:r>
            <a:r>
              <a:rPr kumimoji="1" lang="en-US" altLang="ja-JP" sz="2400" dirty="0"/>
              <a:t>][</a:t>
            </a:r>
            <a:r>
              <a:rPr kumimoji="1" lang="en-US" altLang="ja-JP" sz="2400" dirty="0" err="1"/>
              <a:t>i</a:t>
            </a:r>
            <a:r>
              <a:rPr kumimoji="1" lang="en-US" altLang="ja-JP" sz="2400" dirty="0"/>
              <a:t>] = 1;</a:t>
            </a:r>
          </a:p>
          <a:p>
            <a:pPr lvl="1"/>
            <a:r>
              <a:rPr lang="en-US" altLang="ja-JP" sz="2400" dirty="0"/>
              <a:t>map[</a:t>
            </a:r>
            <a:r>
              <a:rPr lang="en-US" altLang="ja-JP" sz="2400" dirty="0" err="1"/>
              <a:t>i</a:t>
            </a:r>
            <a:r>
              <a:rPr lang="en-US" altLang="ja-JP" sz="2400" dirty="0"/>
              <a:t>][j] = map[i-1][j]+map[i-1][j-1] </a:t>
            </a:r>
          </a:p>
          <a:p>
            <a:pPr lvl="1"/>
            <a:r>
              <a:rPr lang="en-US" altLang="ja-JP" sz="2400" dirty="0"/>
              <a:t>(j </a:t>
            </a:r>
            <a:r>
              <a:rPr lang="ja-JP" altLang="en-US" sz="2400" dirty="0"/>
              <a:t>≠</a:t>
            </a:r>
            <a:r>
              <a:rPr lang="en-US" altLang="ja-JP" sz="2400" dirty="0"/>
              <a:t>0, </a:t>
            </a:r>
            <a:r>
              <a:rPr lang="en-US" altLang="ja-JP" sz="2400" dirty="0" err="1"/>
              <a:t>i</a:t>
            </a:r>
            <a:r>
              <a:rPr lang="en-US" altLang="ja-JP" sz="2400" dirty="0"/>
              <a:t>)</a:t>
            </a:r>
            <a:endParaRPr kumimoji="1" lang="en-US" altLang="ja-JP" sz="2400" dirty="0"/>
          </a:p>
        </p:txBody>
      </p:sp>
    </p:spTree>
    <p:extLst>
      <p:ext uri="{BB962C8B-B14F-4D97-AF65-F5344CB8AC3E}">
        <p14:creationId xmlns:p14="http://schemas.microsoft.com/office/powerpoint/2010/main" val="99671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6365044-FA14-4305-BDF0-AC9D0DAF70DD}"/>
              </a:ext>
            </a:extLst>
          </p:cNvPr>
          <p:cNvSpPr/>
          <p:nvPr/>
        </p:nvSpPr>
        <p:spPr>
          <a:xfrm>
            <a:off x="1197077" y="335845"/>
            <a:ext cx="7703574" cy="6186309"/>
          </a:xfrm>
          <a:prstGeom prst="rect">
            <a:avLst/>
          </a:prstGeom>
        </p:spPr>
        <p:txBody>
          <a:bodyPr wrap="square">
            <a:spAutoFit/>
          </a:bodyPr>
          <a:lstStyle/>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map[</a:t>
            </a:r>
            <a:r>
              <a:rPr lang="en-US" altLang="ja-JP" dirty="0">
                <a:solidFill>
                  <a:srgbClr val="09885A"/>
                </a:solidFill>
                <a:latin typeface="Consolas" panose="020B0609020204030204" pitchFamily="49" charset="0"/>
              </a:rPr>
              <a:t>20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20</a:t>
            </a:r>
            <a:r>
              <a:rPr lang="en-US" altLang="ja-JP" dirty="0">
                <a:solidFill>
                  <a:srgbClr val="000000"/>
                </a:solidFill>
                <a:latin typeface="Consolas" panose="020B0609020204030204" pitchFamily="49" charset="0"/>
              </a:rPr>
              <a:t>];</a:t>
            </a: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j;</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map[</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map[</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map[</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j &lt;=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][j]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][j]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a:t>
            </a:r>
            <a:r>
              <a:rPr lang="en-US" altLang="ja-JP" dirty="0">
                <a:solidFill>
                  <a:srgbClr val="000000"/>
                </a:solidFill>
                <a:latin typeface="Consolas" panose="020B0609020204030204" pitchFamily="49" charset="0"/>
              </a:rPr>
              <a:t>, &amp;N);</a:t>
            </a:r>
          </a:p>
          <a:p>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&lt;=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"%3d "</a:t>
            </a:r>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][j]);</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80940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53272-428E-40F1-A5C5-35EA7C2F7524}"/>
              </a:ext>
            </a:extLst>
          </p:cNvPr>
          <p:cNvSpPr>
            <a:spLocks noGrp="1"/>
          </p:cNvSpPr>
          <p:nvPr>
            <p:ph type="title"/>
          </p:nvPr>
        </p:nvSpPr>
        <p:spPr/>
        <p:txBody>
          <a:bodyPr/>
          <a:lstStyle/>
          <a:p>
            <a:r>
              <a:rPr lang="ja-JP" altLang="en-US" dirty="0"/>
              <a:t>パスカルの三角形の改造</a:t>
            </a:r>
            <a:endParaRPr kumimoji="1" lang="ja-JP" altLang="en-US" dirty="0"/>
          </a:p>
        </p:txBody>
      </p:sp>
      <p:sp>
        <p:nvSpPr>
          <p:cNvPr id="3" name="コンテンツ プレースホルダー 2">
            <a:extLst>
              <a:ext uri="{FF2B5EF4-FFF2-40B4-BE49-F238E27FC236}">
                <a16:creationId xmlns:a16="http://schemas.microsoft.com/office/drawing/2014/main" id="{5DEBDDA8-D938-473E-8F8F-AD57CA63BB3F}"/>
              </a:ext>
            </a:extLst>
          </p:cNvPr>
          <p:cNvSpPr>
            <a:spLocks noGrp="1"/>
          </p:cNvSpPr>
          <p:nvPr>
            <p:ph idx="1"/>
          </p:nvPr>
        </p:nvSpPr>
        <p:spPr/>
        <p:txBody>
          <a:bodyPr/>
          <a:lstStyle/>
          <a:p>
            <a:r>
              <a:rPr kumimoji="1" lang="ja-JP" altLang="en-US" dirty="0"/>
              <a:t>パスカルの三角形の数字を</a:t>
            </a:r>
            <a:r>
              <a:rPr lang="ja-JP" altLang="en-US" dirty="0"/>
              <a:t>計算するたびに</a:t>
            </a:r>
            <a:r>
              <a:rPr lang="en-US" altLang="ja-JP" dirty="0"/>
              <a:t>2</a:t>
            </a:r>
            <a:r>
              <a:rPr lang="ja-JP" altLang="en-US" dirty="0"/>
              <a:t>で割っておく</a:t>
            </a:r>
            <a:endParaRPr lang="en-US" altLang="ja-JP" dirty="0"/>
          </a:p>
          <a:p>
            <a:r>
              <a:rPr lang="ja-JP" altLang="en-US" dirty="0"/>
              <a:t>パスカルの三角形をすべて作った終えた後に</a:t>
            </a:r>
            <a:r>
              <a:rPr kumimoji="1" lang="en-US" altLang="ja-JP" dirty="0"/>
              <a:t>2</a:t>
            </a:r>
            <a:r>
              <a:rPr kumimoji="1" lang="ja-JP" altLang="en-US" dirty="0"/>
              <a:t>で割るという処理を行うと、オーバーフローする危険がある</a:t>
            </a:r>
            <a:endParaRPr kumimoji="1" lang="en-US" altLang="ja-JP" dirty="0"/>
          </a:p>
          <a:p>
            <a:r>
              <a:rPr lang="ja-JP" altLang="en-US" dirty="0"/>
              <a:t>各要素の偶奇に応じてスペースかアスタリスクかを決める。</a:t>
            </a:r>
            <a:endParaRPr kumimoji="1" lang="ja-JP" altLang="en-US" dirty="0"/>
          </a:p>
        </p:txBody>
      </p:sp>
    </p:spTree>
    <p:extLst>
      <p:ext uri="{BB962C8B-B14F-4D97-AF65-F5344CB8AC3E}">
        <p14:creationId xmlns:p14="http://schemas.microsoft.com/office/powerpoint/2010/main" val="176597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4F04A33-CD8C-47B9-9DCC-5E10E2F2AC94}"/>
              </a:ext>
            </a:extLst>
          </p:cNvPr>
          <p:cNvSpPr/>
          <p:nvPr/>
        </p:nvSpPr>
        <p:spPr>
          <a:xfrm>
            <a:off x="732502" y="197346"/>
            <a:ext cx="8581103" cy="6463308"/>
          </a:xfrm>
          <a:prstGeom prst="rect">
            <a:avLst/>
          </a:prstGeom>
        </p:spPr>
        <p:txBody>
          <a:bodyPr wrap="square">
            <a:spAutoFit/>
          </a:bodyPr>
          <a:lstStyle/>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map[</a:t>
            </a:r>
            <a:r>
              <a:rPr lang="en-US" altLang="ja-JP" dirty="0">
                <a:solidFill>
                  <a:srgbClr val="09885A"/>
                </a:solidFill>
                <a:latin typeface="Consolas" panose="020B0609020204030204" pitchFamily="49" charset="0"/>
              </a:rPr>
              <a:t>110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110</a:t>
            </a:r>
            <a:r>
              <a:rPr lang="en-US" altLang="ja-JP" dirty="0">
                <a:solidFill>
                  <a:srgbClr val="000000"/>
                </a:solidFill>
                <a:latin typeface="Consolas" panose="020B0609020204030204" pitchFamily="49" charset="0"/>
              </a:rPr>
              <a:t>];</a:t>
            </a: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j;</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map[</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map[</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map[</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j &lt;=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][j]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][j] +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a:t>
            </a:r>
            <a:r>
              <a:rPr lang="en-US" altLang="ja-JP" dirty="0">
                <a:solidFill>
                  <a:srgbClr val="000000"/>
                </a:solidFill>
                <a:latin typeface="Consolas" panose="020B0609020204030204" pitchFamily="49" charset="0"/>
              </a:rPr>
              <a:t>, &amp;N);</a:t>
            </a:r>
          </a:p>
          <a:p>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&lt;=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j++</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][j])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 "</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48645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DDE4A-06E7-4628-9429-6313F61AE0E4}"/>
              </a:ext>
            </a:extLst>
          </p:cNvPr>
          <p:cNvSpPr>
            <a:spLocks noGrp="1"/>
          </p:cNvSpPr>
          <p:nvPr>
            <p:ph type="title"/>
          </p:nvPr>
        </p:nvSpPr>
        <p:spPr/>
        <p:txBody>
          <a:bodyPr/>
          <a:lstStyle/>
          <a:p>
            <a:r>
              <a:rPr kumimoji="1" lang="en-US" altLang="ja-JP" dirty="0"/>
              <a:t>ABC087_B</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981A6EA-128F-47B2-A03B-51B3CAD20D38}"/>
                  </a:ext>
                </a:extLst>
              </p:cNvPr>
              <p:cNvSpPr>
                <a:spLocks noGrp="1"/>
              </p:cNvSpPr>
              <p:nvPr>
                <p:ph idx="1"/>
              </p:nvPr>
            </p:nvSpPr>
            <p:spPr/>
            <p:txBody>
              <a:bodyPr/>
              <a:lstStyle/>
              <a:p>
                <a:r>
                  <a:rPr kumimoji="1" lang="en-US" altLang="ja-JP" dirty="0"/>
                  <a:t>500</a:t>
                </a:r>
                <a:r>
                  <a:rPr kumimoji="1" lang="ja-JP" altLang="en-US" dirty="0"/>
                  <a:t>円玉を</a:t>
                </a:r>
                <a:r>
                  <a:rPr kumimoji="1" lang="en-US" altLang="ja-JP" dirty="0"/>
                  <a:t>a</a:t>
                </a:r>
                <a:r>
                  <a:rPr lang="ja-JP" altLang="en-US" dirty="0"/>
                  <a:t>枚、</a:t>
                </a:r>
                <a:r>
                  <a:rPr lang="en-US" altLang="ja-JP" dirty="0"/>
                  <a:t>100</a:t>
                </a:r>
                <a:r>
                  <a:rPr lang="ja-JP" altLang="en-US" dirty="0"/>
                  <a:t>円玉を</a:t>
                </a:r>
                <a:r>
                  <a:rPr lang="en-US" altLang="ja-JP" dirty="0"/>
                  <a:t>b</a:t>
                </a:r>
                <a:r>
                  <a:rPr lang="ja-JP" altLang="en-US" dirty="0"/>
                  <a:t>枚、</a:t>
                </a:r>
                <a:r>
                  <a:rPr lang="en-US" altLang="ja-JP" dirty="0"/>
                  <a:t>50</a:t>
                </a:r>
                <a:r>
                  <a:rPr lang="ja-JP" altLang="en-US" dirty="0"/>
                  <a:t>円玉を</a:t>
                </a:r>
                <a:r>
                  <a:rPr lang="en-US" altLang="ja-JP" dirty="0"/>
                  <a:t>c</a:t>
                </a:r>
                <a:r>
                  <a:rPr lang="ja-JP" altLang="en-US" dirty="0"/>
                  <a:t>枚とすれば、</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500</m:t>
                      </m:r>
                      <m:r>
                        <a:rPr lang="en-US" altLang="ja-JP" b="0" i="1" smtClean="0">
                          <a:latin typeface="Cambria Math" panose="02040503050406030204" pitchFamily="18" charset="0"/>
                        </a:rPr>
                        <m:t>𝑎</m:t>
                      </m:r>
                      <m:r>
                        <a:rPr lang="en-US" altLang="ja-JP" b="0" i="1" smtClean="0">
                          <a:latin typeface="Cambria Math" panose="02040503050406030204" pitchFamily="18" charset="0"/>
                        </a:rPr>
                        <m:t>+100</m:t>
                      </m:r>
                      <m:r>
                        <a:rPr lang="en-US" altLang="ja-JP" b="0" i="1" smtClean="0">
                          <a:latin typeface="Cambria Math" panose="02040503050406030204" pitchFamily="18" charset="0"/>
                        </a:rPr>
                        <m:t>𝑏</m:t>
                      </m:r>
                      <m:r>
                        <a:rPr lang="en-US" altLang="ja-JP" b="0" i="1" smtClean="0">
                          <a:latin typeface="Cambria Math" panose="02040503050406030204" pitchFamily="18" charset="0"/>
                        </a:rPr>
                        <m:t>+50</m:t>
                      </m:r>
                      <m:r>
                        <a:rPr lang="en-US" altLang="ja-JP" b="0" i="1" smtClean="0">
                          <a:latin typeface="Cambria Math" panose="02040503050406030204" pitchFamily="18" charset="0"/>
                        </a:rPr>
                        <m:t>𝑐</m:t>
                      </m:r>
                      <m:r>
                        <a:rPr lang="en-US" altLang="ja-JP" b="0" i="1" smtClean="0">
                          <a:latin typeface="Cambria Math" panose="02040503050406030204" pitchFamily="18" charset="0"/>
                        </a:rPr>
                        <m:t>=</m:t>
                      </m:r>
                      <m:r>
                        <a:rPr lang="en-US" altLang="ja-JP" b="0" i="1" smtClean="0">
                          <a:latin typeface="Cambria Math" panose="02040503050406030204" pitchFamily="18" charset="0"/>
                        </a:rPr>
                        <m:t>𝑋</m:t>
                      </m:r>
                    </m:oMath>
                  </m:oMathPara>
                </a14:m>
                <a:endParaRPr lang="en-US" altLang="ja-JP" dirty="0"/>
              </a:p>
              <a:p>
                <a:r>
                  <a:rPr lang="ja-JP" altLang="en-US" dirty="0"/>
                  <a:t>これを満たす</a:t>
                </a:r>
                <a:r>
                  <a:rPr lang="en-US" altLang="ja-JP" dirty="0"/>
                  <a:t>a, b, c</a:t>
                </a:r>
                <a:r>
                  <a:rPr lang="ja-JP" altLang="en-US" dirty="0"/>
                  <a:t>の個数を求めたい。</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50</m:t>
                      </m:r>
                      <m:r>
                        <a:rPr lang="en-US" altLang="ja-JP" b="0" i="1" smtClean="0">
                          <a:latin typeface="Cambria Math" panose="02040503050406030204" pitchFamily="18" charset="0"/>
                        </a:rPr>
                        <m:t>𝑐</m:t>
                      </m:r>
                      <m:r>
                        <a:rPr lang="en-US" altLang="ja-JP" b="0" i="1" smtClean="0">
                          <a:latin typeface="Cambria Math" panose="02040503050406030204" pitchFamily="18" charset="0"/>
                        </a:rPr>
                        <m:t>=</m:t>
                      </m:r>
                      <m:r>
                        <a:rPr lang="en-US" altLang="ja-JP" b="0" i="1" smtClean="0">
                          <a:latin typeface="Cambria Math" panose="02040503050406030204" pitchFamily="18" charset="0"/>
                        </a:rPr>
                        <m:t>𝑋</m:t>
                      </m:r>
                      <m:r>
                        <a:rPr lang="en-US" altLang="ja-JP" b="0" i="1" smtClean="0">
                          <a:latin typeface="Cambria Math" panose="02040503050406030204" pitchFamily="18" charset="0"/>
                        </a:rPr>
                        <m:t>−500</m:t>
                      </m:r>
                      <m:r>
                        <a:rPr lang="en-US" altLang="ja-JP" b="0" i="1" smtClean="0">
                          <a:latin typeface="Cambria Math" panose="02040503050406030204" pitchFamily="18" charset="0"/>
                        </a:rPr>
                        <m:t>𝑎</m:t>
                      </m:r>
                      <m:r>
                        <a:rPr lang="en-US" altLang="ja-JP" b="0" i="1" smtClean="0">
                          <a:latin typeface="Cambria Math" panose="02040503050406030204" pitchFamily="18" charset="0"/>
                        </a:rPr>
                        <m:t>−50</m:t>
                      </m:r>
                      <m:r>
                        <a:rPr lang="en-US" altLang="ja-JP" b="0" i="1" smtClean="0">
                          <a:latin typeface="Cambria Math" panose="02040503050406030204" pitchFamily="18" charset="0"/>
                        </a:rPr>
                        <m:t>𝑐</m:t>
                      </m:r>
                    </m:oMath>
                  </m:oMathPara>
                </a14:m>
                <a:endParaRPr lang="en-US" altLang="ja-JP" dirty="0"/>
              </a:p>
              <a:p>
                <a:r>
                  <a:rPr lang="en-US" altLang="ja-JP" dirty="0"/>
                  <a:t>a, b</a:t>
                </a:r>
                <a:r>
                  <a:rPr lang="ja-JP" altLang="en-US" dirty="0"/>
                  <a:t>を決めてしまえば、</a:t>
                </a:r>
                <a:r>
                  <a:rPr lang="en-US" altLang="ja-JP" dirty="0"/>
                  <a:t>c(</a:t>
                </a:r>
                <a:r>
                  <a:rPr lang="ja-JP" altLang="en-US" dirty="0"/>
                  <a:t>が存在するか否か</a:t>
                </a:r>
                <a:r>
                  <a:rPr lang="en-US" altLang="ja-JP" dirty="0"/>
                  <a:t>)</a:t>
                </a:r>
                <a:r>
                  <a:rPr lang="ja-JP" altLang="en-US" dirty="0"/>
                  <a:t>が決まる</a:t>
                </a:r>
                <a:endParaRPr lang="en-US" altLang="ja-JP" dirty="0"/>
              </a:p>
              <a:p>
                <a:r>
                  <a:rPr lang="en-US" altLang="ja-JP" dirty="0"/>
                  <a:t>X</a:t>
                </a:r>
                <a:r>
                  <a:rPr lang="ja-JP" altLang="en-US" dirty="0"/>
                  <a:t>は</a:t>
                </a:r>
                <a:r>
                  <a:rPr lang="en-US" altLang="ja-JP" dirty="0"/>
                  <a:t>50</a:t>
                </a:r>
                <a:r>
                  <a:rPr lang="ja-JP" altLang="en-US" dirty="0"/>
                  <a:t>の倍数なので、</a:t>
                </a:r>
                <a:r>
                  <a:rPr lang="en-US" altLang="ja-JP" dirty="0"/>
                  <a:t>c</a:t>
                </a:r>
                <a:r>
                  <a:rPr lang="ja-JP" altLang="en-US" dirty="0"/>
                  <a:t>は必ず整数になる</a:t>
                </a:r>
                <a:endParaRPr lang="en-US" altLang="ja-JP" dirty="0"/>
              </a:p>
              <a:p>
                <a:r>
                  <a:rPr lang="ja-JP" altLang="en-US" dirty="0"/>
                  <a:t>よって</a:t>
                </a:r>
                <a:r>
                  <a:rPr lang="en-US" altLang="ja-JP" dirty="0"/>
                  <a:t>a,b</a:t>
                </a:r>
                <a:r>
                  <a:rPr lang="ja-JP" altLang="en-US" dirty="0"/>
                  <a:t>に</a:t>
                </a:r>
                <a14:m>
                  <m:oMath xmlns:m="http://schemas.openxmlformats.org/officeDocument/2006/math">
                    <m:r>
                      <a:rPr lang="ja-JP" altLang="en-US" b="0" i="1" dirty="0">
                        <a:latin typeface="Cambria Math" panose="02040503050406030204" pitchFamily="18" charset="0"/>
                      </a:rPr>
                      <m:t>よって</m:t>
                    </m:r>
                    <m:r>
                      <a:rPr lang="en-US" altLang="ja-JP" b="0" i="1" dirty="0" smtClean="0">
                        <a:latin typeface="Cambria Math" panose="02040503050406030204" pitchFamily="18" charset="0"/>
                      </a:rPr>
                      <m:t>𝑐</m:t>
                    </m:r>
                    <m:r>
                      <a:rPr lang="ja-JP" altLang="en-US" i="1" dirty="0">
                        <a:latin typeface="Cambria Math" panose="02040503050406030204" pitchFamily="18" charset="0"/>
                      </a:rPr>
                      <m:t>を</m:t>
                    </m:r>
                    <m:r>
                      <a:rPr lang="ja-JP" altLang="en-US" i="1" dirty="0" smtClean="0">
                        <a:latin typeface="Cambria Math" panose="02040503050406030204" pitchFamily="18" charset="0"/>
                      </a:rPr>
                      <m:t>決定して、</m:t>
                    </m:r>
                    <m:r>
                      <a:rPr lang="en-US" altLang="ja-JP" b="0" i="1" smtClean="0">
                        <a:latin typeface="Cambria Math" panose="02040503050406030204" pitchFamily="18" charset="0"/>
                      </a:rPr>
                      <m:t>0≤</m:t>
                    </m:r>
                    <m:r>
                      <a:rPr lang="en-US" altLang="ja-JP" b="0" i="1" smtClean="0">
                        <a:latin typeface="Cambria Math" panose="02040503050406030204" pitchFamily="18" charset="0"/>
                      </a:rPr>
                      <m:t>𝑐</m:t>
                    </m:r>
                    <m:r>
                      <a:rPr lang="en-US" altLang="ja-JP" b="0" i="1" smtClean="0">
                        <a:latin typeface="Cambria Math" panose="02040503050406030204" pitchFamily="18" charset="0"/>
                      </a:rPr>
                      <m:t>≤</m:t>
                    </m:r>
                    <m:r>
                      <a:rPr lang="en-US" altLang="ja-JP" b="0" i="1" smtClean="0">
                        <a:latin typeface="Cambria Math" panose="02040503050406030204" pitchFamily="18" charset="0"/>
                      </a:rPr>
                      <m:t>𝐶</m:t>
                    </m:r>
                  </m:oMath>
                </a14:m>
                <a:r>
                  <a:rPr lang="ja-JP" altLang="en-US" dirty="0"/>
                  <a:t>かどうかを調べる</a:t>
                </a:r>
                <a:endParaRPr lang="en-US" altLang="ja-JP" dirty="0"/>
              </a:p>
            </p:txBody>
          </p:sp>
        </mc:Choice>
        <mc:Fallback>
          <p:sp>
            <p:nvSpPr>
              <p:cNvPr id="3" name="コンテンツ プレースホルダー 2">
                <a:extLst>
                  <a:ext uri="{FF2B5EF4-FFF2-40B4-BE49-F238E27FC236}">
                    <a16:creationId xmlns:a16="http://schemas.microsoft.com/office/drawing/2014/main" id="{3981A6EA-128F-47B2-A03B-51B3CAD20D3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90411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D7A2313-3C87-4C34-8C49-CEAC479C953E}"/>
              </a:ext>
            </a:extLst>
          </p:cNvPr>
          <p:cNvSpPr/>
          <p:nvPr/>
        </p:nvSpPr>
        <p:spPr>
          <a:xfrm>
            <a:off x="884902" y="1004611"/>
            <a:ext cx="9969910" cy="5078313"/>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p>
          <a:p>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 {</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 B, C, X;</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 b;</a:t>
            </a:r>
          </a:p>
          <a:p>
            <a:pPr lvl="1"/>
            <a:endParaRPr lang="en-US" altLang="ja-JP" dirty="0">
              <a:solidFill>
                <a:srgbClr val="000000"/>
              </a:solidFill>
              <a:latin typeface="Consolas" panose="020B0609020204030204" pitchFamily="49" charset="0"/>
            </a:endParaRP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 %d %d %d"</a:t>
            </a:r>
            <a:r>
              <a:rPr lang="en-US" altLang="ja-JP" dirty="0">
                <a:solidFill>
                  <a:srgbClr val="000000"/>
                </a:solidFill>
                <a:latin typeface="Consolas" panose="020B0609020204030204" pitchFamily="49" charset="0"/>
              </a:rPr>
              <a:t>, &amp;A, &amp;B, &amp;C, &amp;X);</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 &lt;= A; a++) {</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(b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b &lt;= B; b++) {</a:t>
            </a:r>
          </a:p>
          <a:p>
            <a:pPr lvl="3"/>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c = (X - </a:t>
            </a:r>
            <a:r>
              <a:rPr lang="en-US" altLang="ja-JP" dirty="0">
                <a:solidFill>
                  <a:srgbClr val="09885A"/>
                </a:solidFill>
                <a:latin typeface="Consolas" panose="020B0609020204030204" pitchFamily="49" charset="0"/>
              </a:rPr>
              <a:t>500</a:t>
            </a:r>
            <a:r>
              <a:rPr lang="en-US" altLang="ja-JP" dirty="0">
                <a:solidFill>
                  <a:srgbClr val="000000"/>
                </a:solidFill>
                <a:latin typeface="Consolas" panose="020B0609020204030204" pitchFamily="49" charset="0"/>
              </a:rPr>
              <a:t> * a - </a:t>
            </a:r>
            <a:r>
              <a:rPr lang="en-US" altLang="ja-JP" dirty="0">
                <a:solidFill>
                  <a:srgbClr val="09885A"/>
                </a:solidFill>
                <a:latin typeface="Consolas" panose="020B0609020204030204" pitchFamily="49" charset="0"/>
              </a:rPr>
              <a:t>100</a:t>
            </a:r>
            <a:r>
              <a:rPr lang="en-US" altLang="ja-JP" dirty="0">
                <a:solidFill>
                  <a:srgbClr val="000000"/>
                </a:solidFill>
                <a:latin typeface="Consolas" panose="020B0609020204030204" pitchFamily="49" charset="0"/>
              </a:rPr>
              <a:t> * b) / </a:t>
            </a:r>
            <a:r>
              <a:rPr lang="en-US" altLang="ja-JP" dirty="0">
                <a:solidFill>
                  <a:srgbClr val="09885A"/>
                </a:solidFill>
                <a:latin typeface="Consolas" panose="020B0609020204030204" pitchFamily="49" charset="0"/>
              </a:rPr>
              <a:t>50</a:t>
            </a:r>
            <a:r>
              <a:rPr lang="en-US" altLang="ja-JP" dirty="0">
                <a:solidFill>
                  <a:srgbClr val="000000"/>
                </a:solidFill>
                <a:latin typeface="Consolas" panose="020B0609020204030204" pitchFamily="49" charset="0"/>
              </a:rPr>
              <a:t>;</a:t>
            </a:r>
          </a:p>
          <a:p>
            <a:pPr lvl="3"/>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&lt;= c &amp;&amp; c &lt;= C)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ans</a:t>
            </a:r>
            <a:r>
              <a:rPr lang="en-US" altLang="ja-JP" dirty="0">
                <a:solidFill>
                  <a:srgbClr val="000000"/>
                </a:solidFill>
                <a:latin typeface="Consolas" panose="020B0609020204030204" pitchFamily="49" charset="0"/>
              </a:rPr>
              <a:t>);</a:t>
            </a:r>
          </a:p>
          <a:p>
            <a:pPr lvl="1"/>
            <a:endParaRPr lang="en-US" altLang="ja-JP" dirty="0">
              <a:solidFill>
                <a:srgbClr val="000000"/>
              </a:solidFill>
              <a:latin typeface="Consolas" panose="020B0609020204030204" pitchFamily="49" charset="0"/>
            </a:endParaRP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11870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45AF6-4895-4126-A7E0-59EB9502F8B2}"/>
              </a:ext>
            </a:extLst>
          </p:cNvPr>
          <p:cNvSpPr>
            <a:spLocks noGrp="1"/>
          </p:cNvSpPr>
          <p:nvPr>
            <p:ph type="title"/>
          </p:nvPr>
        </p:nvSpPr>
        <p:spPr/>
        <p:txBody>
          <a:bodyPr/>
          <a:lstStyle/>
          <a:p>
            <a:r>
              <a:rPr kumimoji="1" lang="en-US" altLang="ja-JP" dirty="0"/>
              <a:t>ABC060_B</a:t>
            </a:r>
            <a:endParaRPr kumimoji="1" lang="ja-JP" altLang="en-US" dirty="0"/>
          </a:p>
        </p:txBody>
      </p:sp>
      <p:sp>
        <p:nvSpPr>
          <p:cNvPr id="3" name="コンテンツ プレースホルダー 2">
            <a:extLst>
              <a:ext uri="{FF2B5EF4-FFF2-40B4-BE49-F238E27FC236}">
                <a16:creationId xmlns:a16="http://schemas.microsoft.com/office/drawing/2014/main" id="{6CC08ED2-DC5B-4457-AA7C-C38FEBDB2D2C}"/>
              </a:ext>
            </a:extLst>
          </p:cNvPr>
          <p:cNvSpPr>
            <a:spLocks noGrp="1"/>
          </p:cNvSpPr>
          <p:nvPr>
            <p:ph idx="1"/>
          </p:nvPr>
        </p:nvSpPr>
        <p:spPr/>
        <p:txBody>
          <a:bodyPr/>
          <a:lstStyle/>
          <a:p>
            <a:r>
              <a:rPr lang="en-US" altLang="ja-JP" dirty="0"/>
              <a:t>A</a:t>
            </a:r>
            <a:r>
              <a:rPr lang="ja-JP" altLang="en-US" dirty="0"/>
              <a:t>の倍数を足しまくって</a:t>
            </a:r>
            <a:r>
              <a:rPr lang="en-US" altLang="ja-JP" dirty="0"/>
              <a:t>B</a:t>
            </a:r>
            <a:r>
              <a:rPr lang="ja-JP" altLang="en-US" dirty="0"/>
              <a:t>で割った余りが</a:t>
            </a:r>
            <a:r>
              <a:rPr lang="en-US" altLang="ja-JP" dirty="0"/>
              <a:t>C</a:t>
            </a:r>
            <a:r>
              <a:rPr lang="ja-JP" altLang="en-US" dirty="0"/>
              <a:t>となるようにできるかを判定する問題</a:t>
            </a:r>
            <a:endParaRPr lang="en-US" altLang="ja-JP" dirty="0"/>
          </a:p>
          <a:p>
            <a:r>
              <a:rPr kumimoji="1" lang="ja-JP" altLang="en-US" dirty="0"/>
              <a:t>余りの問題なので、余りの周期性を気にする</a:t>
            </a:r>
            <a:endParaRPr kumimoji="1" lang="en-US" altLang="ja-JP" dirty="0"/>
          </a:p>
          <a:p>
            <a:r>
              <a:rPr kumimoji="1" lang="ja-JP" altLang="en-US" dirty="0"/>
              <a:t>余りは周期をもつため、その周期の中に</a:t>
            </a:r>
            <a:r>
              <a:rPr kumimoji="1" lang="en-US" altLang="ja-JP" dirty="0"/>
              <a:t>C</a:t>
            </a:r>
            <a:r>
              <a:rPr kumimoji="1" lang="ja-JP" altLang="en-US" dirty="0"/>
              <a:t>が無ければ</a:t>
            </a:r>
            <a:r>
              <a:rPr kumimoji="1" lang="en-US" altLang="ja-JP" dirty="0"/>
              <a:t>”NO”</a:t>
            </a:r>
            <a:r>
              <a:rPr lang="en-US" altLang="ja-JP" dirty="0"/>
              <a:t>.</a:t>
            </a:r>
          </a:p>
        </p:txBody>
      </p:sp>
    </p:spTree>
    <p:extLst>
      <p:ext uri="{BB962C8B-B14F-4D97-AF65-F5344CB8AC3E}">
        <p14:creationId xmlns:p14="http://schemas.microsoft.com/office/powerpoint/2010/main" val="153939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3F0F4-2D88-4527-AFA7-333D525E5A22}"/>
              </a:ext>
            </a:extLst>
          </p:cNvPr>
          <p:cNvSpPr>
            <a:spLocks noGrp="1"/>
          </p:cNvSpPr>
          <p:nvPr>
            <p:ph type="title"/>
          </p:nvPr>
        </p:nvSpPr>
        <p:spPr/>
        <p:txBody>
          <a:bodyPr/>
          <a:lstStyle/>
          <a:p>
            <a:r>
              <a:rPr lang="en-US" altLang="ja-JP" dirty="0"/>
              <a:t>ABC060_B</a:t>
            </a:r>
            <a:endParaRPr kumimoji="1" lang="ja-JP" altLang="en-US" dirty="0"/>
          </a:p>
        </p:txBody>
      </p:sp>
      <p:sp>
        <p:nvSpPr>
          <p:cNvPr id="3" name="コンテンツ プレースホルダー 2">
            <a:extLst>
              <a:ext uri="{FF2B5EF4-FFF2-40B4-BE49-F238E27FC236}">
                <a16:creationId xmlns:a16="http://schemas.microsoft.com/office/drawing/2014/main" id="{ABBD5F90-8612-4963-B665-12CC72F11583}"/>
              </a:ext>
            </a:extLst>
          </p:cNvPr>
          <p:cNvSpPr>
            <a:spLocks noGrp="1"/>
          </p:cNvSpPr>
          <p:nvPr>
            <p:ph idx="1"/>
          </p:nvPr>
        </p:nvSpPr>
        <p:spPr/>
        <p:txBody>
          <a:bodyPr/>
          <a:lstStyle/>
          <a:p>
            <a:r>
              <a:rPr lang="ja-JP" altLang="en-US" dirty="0"/>
              <a:t>加えるのは</a:t>
            </a:r>
            <a:r>
              <a:rPr lang="en-US" altLang="ja-JP" dirty="0"/>
              <a:t>A</a:t>
            </a:r>
            <a:r>
              <a:rPr lang="ja-JP" altLang="en-US" dirty="0"/>
              <a:t>の倍数って言ってるけど、例えば</a:t>
            </a:r>
            <a:r>
              <a:rPr lang="en-US" altLang="ja-JP" dirty="0" err="1"/>
              <a:t>n×A</a:t>
            </a:r>
            <a:r>
              <a:rPr lang="ja-JP" altLang="en-US" dirty="0"/>
              <a:t>は</a:t>
            </a:r>
            <a:r>
              <a:rPr lang="en-US" altLang="ja-JP" dirty="0"/>
              <a:t>A</a:t>
            </a:r>
            <a:r>
              <a:rPr lang="ja-JP" altLang="en-US" dirty="0"/>
              <a:t>を</a:t>
            </a:r>
            <a:r>
              <a:rPr lang="en-US" altLang="ja-JP" dirty="0"/>
              <a:t>n</a:t>
            </a:r>
            <a:r>
              <a:rPr lang="ja-JP" altLang="en-US" dirty="0"/>
              <a:t>回足したものにすぎない</a:t>
            </a:r>
            <a:endParaRPr lang="en-US" altLang="ja-JP" dirty="0"/>
          </a:p>
          <a:p>
            <a:r>
              <a:rPr lang="ja-JP" altLang="en-US" dirty="0" err="1"/>
              <a:t>なので</a:t>
            </a:r>
            <a:r>
              <a:rPr lang="ja-JP" altLang="en-US" dirty="0"/>
              <a:t>これは</a:t>
            </a:r>
            <a:r>
              <a:rPr lang="en-US" altLang="ja-JP" dirty="0"/>
              <a:t>A</a:t>
            </a:r>
            <a:r>
              <a:rPr lang="ja-JP" altLang="en-US" dirty="0"/>
              <a:t>のみを足し合わせる問題と同義。</a:t>
            </a:r>
            <a:endParaRPr lang="en-US" altLang="ja-JP" dirty="0"/>
          </a:p>
          <a:p>
            <a:r>
              <a:rPr lang="en-US" altLang="ja-JP" dirty="0"/>
              <a:t>B×A</a:t>
            </a:r>
            <a:r>
              <a:rPr lang="ja-JP" altLang="en-US" dirty="0"/>
              <a:t>を</a:t>
            </a:r>
            <a:r>
              <a:rPr lang="en-US" altLang="ja-JP" dirty="0"/>
              <a:t>B</a:t>
            </a:r>
            <a:r>
              <a:rPr lang="ja-JP" altLang="en-US" dirty="0"/>
              <a:t>で割った余りは</a:t>
            </a:r>
            <a:r>
              <a:rPr lang="en-US" altLang="ja-JP" dirty="0"/>
              <a:t>0</a:t>
            </a:r>
          </a:p>
          <a:p>
            <a:r>
              <a:rPr lang="ja-JP" altLang="en-US" dirty="0"/>
              <a:t>よって</a:t>
            </a:r>
            <a:r>
              <a:rPr lang="en-US" altLang="ja-JP" dirty="0"/>
              <a:t>A</a:t>
            </a:r>
            <a:r>
              <a:rPr lang="ja-JP" altLang="en-US" dirty="0"/>
              <a:t>を</a:t>
            </a:r>
            <a:r>
              <a:rPr lang="en-US" altLang="ja-JP" dirty="0"/>
              <a:t>B</a:t>
            </a:r>
            <a:r>
              <a:rPr lang="ja-JP" altLang="en-US" dirty="0"/>
              <a:t>回足し合わせるまでが余りの周期っぽい</a:t>
            </a:r>
            <a:endParaRPr lang="en-US" altLang="ja-JP" dirty="0"/>
          </a:p>
          <a:p>
            <a:r>
              <a:rPr lang="ja-JP" altLang="en-US" dirty="0"/>
              <a:t>結局、</a:t>
            </a:r>
            <a:r>
              <a:rPr lang="en-US" altLang="ja-JP" dirty="0"/>
              <a:t>A</a:t>
            </a:r>
            <a:r>
              <a:rPr lang="ja-JP" altLang="en-US" dirty="0"/>
              <a:t>を</a:t>
            </a:r>
            <a:r>
              <a:rPr lang="en-US" altLang="ja-JP" dirty="0"/>
              <a:t>B</a:t>
            </a:r>
            <a:r>
              <a:rPr lang="ja-JP" altLang="en-US" dirty="0"/>
              <a:t>回どんどん足していって、その途中に余りが</a:t>
            </a:r>
            <a:r>
              <a:rPr lang="en-US" altLang="ja-JP" dirty="0"/>
              <a:t>C</a:t>
            </a:r>
            <a:r>
              <a:rPr lang="ja-JP" altLang="en-US" dirty="0"/>
              <a:t>になることがあれば</a:t>
            </a:r>
            <a:r>
              <a:rPr lang="en-US" altLang="ja-JP" dirty="0"/>
              <a:t>”Yes”</a:t>
            </a:r>
            <a:r>
              <a:rPr lang="ja-JP" altLang="en-US" dirty="0" err="1"/>
              <a:t>、</a:t>
            </a:r>
            <a:r>
              <a:rPr lang="ja-JP" altLang="en-US" dirty="0"/>
              <a:t>一度もなければ</a:t>
            </a:r>
            <a:r>
              <a:rPr lang="en-US" altLang="ja-JP" dirty="0"/>
              <a:t>”No”</a:t>
            </a:r>
            <a:r>
              <a:rPr lang="ja-JP" altLang="en-US" dirty="0"/>
              <a:t>を出力すればよい。</a:t>
            </a:r>
          </a:p>
          <a:p>
            <a:endParaRPr kumimoji="1" lang="ja-JP" altLang="en-US" dirty="0"/>
          </a:p>
        </p:txBody>
      </p:sp>
    </p:spTree>
    <p:extLst>
      <p:ext uri="{BB962C8B-B14F-4D97-AF65-F5344CB8AC3E}">
        <p14:creationId xmlns:p14="http://schemas.microsoft.com/office/powerpoint/2010/main" val="192330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3EAEF0-C6E3-4EF2-979D-A3457EDFA38B}"/>
              </a:ext>
            </a:extLst>
          </p:cNvPr>
          <p:cNvSpPr/>
          <p:nvPr/>
        </p:nvSpPr>
        <p:spPr>
          <a:xfrm>
            <a:off x="990600" y="751344"/>
            <a:ext cx="6096000" cy="5355312"/>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 {</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 B, C;</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sum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endParaRPr lang="en-US" altLang="ja-JP" dirty="0">
              <a:solidFill>
                <a:srgbClr val="000000"/>
              </a:solidFill>
              <a:latin typeface="Consolas" panose="020B0609020204030204" pitchFamily="49" charset="0"/>
            </a:endParaRP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 %d %d"</a:t>
            </a:r>
            <a:r>
              <a:rPr lang="en-US" altLang="ja-JP" dirty="0">
                <a:solidFill>
                  <a:srgbClr val="000000"/>
                </a:solidFill>
                <a:latin typeface="Consolas" panose="020B0609020204030204" pitchFamily="49" charset="0"/>
              </a:rPr>
              <a:t>, &amp;A, &amp;B, &amp;C);</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B;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00"/>
                </a:solidFill>
                <a:latin typeface="Consolas" panose="020B0609020204030204" pitchFamily="49" charset="0"/>
              </a:rPr>
              <a:t>sum += A;</a:t>
            </a:r>
          </a:p>
          <a:p>
            <a:pPr lvl="2"/>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(sum % B == C) {</a:t>
            </a:r>
          </a:p>
          <a:p>
            <a:pPr lvl="3"/>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"YES\n"</a:t>
            </a:r>
            <a:r>
              <a:rPr lang="en-US" altLang="ja-JP" dirty="0">
                <a:solidFill>
                  <a:srgbClr val="000000"/>
                </a:solidFill>
                <a:latin typeface="Consolas" panose="020B0609020204030204" pitchFamily="49" charset="0"/>
              </a:rPr>
              <a:t>);</a:t>
            </a:r>
          </a:p>
          <a:p>
            <a:pPr lvl="3"/>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"NO\n"</a:t>
            </a:r>
            <a:r>
              <a:rPr lang="en-US" altLang="ja-JP" dirty="0">
                <a:solidFill>
                  <a:srgbClr val="000000"/>
                </a:solidFill>
                <a:latin typeface="Consolas" panose="020B0609020204030204" pitchFamily="49" charset="0"/>
              </a:rPr>
              <a:t>);</a:t>
            </a:r>
          </a:p>
          <a:p>
            <a:pPr lvl="1"/>
            <a:endParaRPr lang="en-US" altLang="ja-JP" dirty="0">
              <a:solidFill>
                <a:srgbClr val="000000"/>
              </a:solidFill>
              <a:latin typeface="Consolas" panose="020B0609020204030204" pitchFamily="49" charset="0"/>
            </a:endParaRP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7366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B7E97-D63E-4713-A374-5692215A1A3B}"/>
              </a:ext>
            </a:extLst>
          </p:cNvPr>
          <p:cNvSpPr>
            <a:spLocks noGrp="1"/>
          </p:cNvSpPr>
          <p:nvPr>
            <p:ph type="title"/>
          </p:nvPr>
        </p:nvSpPr>
        <p:spPr/>
        <p:txBody>
          <a:bodyPr/>
          <a:lstStyle/>
          <a:p>
            <a:r>
              <a:rPr lang="en-US" altLang="ja-JP" dirty="0"/>
              <a:t>ABC090_A</a:t>
            </a:r>
            <a:endParaRPr kumimoji="1" lang="ja-JP" altLang="en-US" dirty="0"/>
          </a:p>
        </p:txBody>
      </p:sp>
      <p:sp>
        <p:nvSpPr>
          <p:cNvPr id="3" name="コンテンツ プレースホルダー 2">
            <a:extLst>
              <a:ext uri="{FF2B5EF4-FFF2-40B4-BE49-F238E27FC236}">
                <a16:creationId xmlns:a16="http://schemas.microsoft.com/office/drawing/2014/main" id="{2E6A539A-F361-4A44-B188-F0C7E4AB9049}"/>
              </a:ext>
            </a:extLst>
          </p:cNvPr>
          <p:cNvSpPr>
            <a:spLocks noGrp="1"/>
          </p:cNvSpPr>
          <p:nvPr>
            <p:ph idx="1"/>
          </p:nvPr>
        </p:nvSpPr>
        <p:spPr/>
        <p:txBody>
          <a:bodyPr/>
          <a:lstStyle/>
          <a:p>
            <a:r>
              <a:rPr kumimoji="1" lang="en-US" altLang="ja-JP" dirty="0"/>
              <a:t>3×3</a:t>
            </a:r>
            <a:r>
              <a:rPr kumimoji="1" lang="ja-JP" altLang="en-US" dirty="0"/>
              <a:t>の文字型の二次元配列を使って入力</a:t>
            </a:r>
            <a:endParaRPr kumimoji="1" lang="en-US" altLang="ja-JP" dirty="0"/>
          </a:p>
          <a:p>
            <a:r>
              <a:rPr kumimoji="1" lang="en-US" altLang="ja-JP" dirty="0"/>
              <a:t>(0,0)(1,1)(2,2)</a:t>
            </a:r>
            <a:r>
              <a:rPr kumimoji="1" lang="ja-JP" altLang="en-US" dirty="0"/>
              <a:t>成分を出力</a:t>
            </a:r>
          </a:p>
        </p:txBody>
      </p:sp>
    </p:spTree>
    <p:extLst>
      <p:ext uri="{BB962C8B-B14F-4D97-AF65-F5344CB8AC3E}">
        <p14:creationId xmlns:p14="http://schemas.microsoft.com/office/powerpoint/2010/main" val="2509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9336F3C-55A5-45F0-A6E9-818BF74419FE}"/>
              </a:ext>
            </a:extLst>
          </p:cNvPr>
          <p:cNvSpPr/>
          <p:nvPr/>
        </p:nvSpPr>
        <p:spPr>
          <a:xfrm>
            <a:off x="931606" y="1720840"/>
            <a:ext cx="8706465" cy="3416320"/>
          </a:xfrm>
          <a:prstGeom prst="rect">
            <a:avLst/>
          </a:prstGeom>
        </p:spPr>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c[</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3</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c[</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a:t>
            </a:r>
            <a:r>
              <a:rPr lang="en-US" altLang="ja-JP" dirty="0" err="1">
                <a:solidFill>
                  <a:srgbClr val="A31515"/>
                </a:solidFill>
                <a:latin typeface="Consolas" panose="020B0609020204030204" pitchFamily="49" charset="0"/>
              </a:rPr>
              <a:t>c%c%c</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c[</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c[</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c[</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1933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4F463-DC7E-461D-9605-5B20457906DA}"/>
              </a:ext>
            </a:extLst>
          </p:cNvPr>
          <p:cNvSpPr>
            <a:spLocks noGrp="1"/>
          </p:cNvSpPr>
          <p:nvPr>
            <p:ph type="title"/>
          </p:nvPr>
        </p:nvSpPr>
        <p:spPr/>
        <p:txBody>
          <a:bodyPr/>
          <a:lstStyle/>
          <a:p>
            <a:r>
              <a:rPr lang="en-US" altLang="ja-JP" dirty="0"/>
              <a:t>ABC036_B</a:t>
            </a:r>
          </a:p>
        </p:txBody>
      </p:sp>
      <p:sp>
        <p:nvSpPr>
          <p:cNvPr id="3" name="コンテンツ プレースホルダー 2">
            <a:extLst>
              <a:ext uri="{FF2B5EF4-FFF2-40B4-BE49-F238E27FC236}">
                <a16:creationId xmlns:a16="http://schemas.microsoft.com/office/drawing/2014/main" id="{5BAC5A2D-FC0C-468C-AD21-94E8A2926971}"/>
              </a:ext>
            </a:extLst>
          </p:cNvPr>
          <p:cNvSpPr>
            <a:spLocks noGrp="1"/>
          </p:cNvSpPr>
          <p:nvPr>
            <p:ph idx="1"/>
          </p:nvPr>
        </p:nvSpPr>
        <p:spPr>
          <a:xfrm>
            <a:off x="838200" y="1825625"/>
            <a:ext cx="10515600" cy="504620"/>
          </a:xfrm>
        </p:spPr>
        <p:txBody>
          <a:bodyPr/>
          <a:lstStyle/>
          <a:p>
            <a:r>
              <a:rPr kumimoji="1" lang="ja-JP" altLang="en-US" dirty="0"/>
              <a:t>時計周りに</a:t>
            </a:r>
            <a:r>
              <a:rPr kumimoji="1" lang="en-US" altLang="ja-JP" dirty="0"/>
              <a:t>90</a:t>
            </a:r>
            <a:r>
              <a:rPr kumimoji="1" lang="ja-JP" altLang="en-US" dirty="0"/>
              <a:t>度回転させたものを出力する問題</a:t>
            </a:r>
            <a:endParaRPr kumimoji="1" lang="en-US" altLang="ja-JP" dirty="0"/>
          </a:p>
          <a:p>
            <a:pPr marL="0" indent="0">
              <a:buNone/>
            </a:pPr>
            <a:endParaRPr kumimoji="1" lang="ja-JP" altLang="en-US" dirty="0"/>
          </a:p>
        </p:txBody>
      </p:sp>
      <p:graphicFrame>
        <p:nvGraphicFramePr>
          <p:cNvPr id="4" name="表 3">
            <a:extLst>
              <a:ext uri="{FF2B5EF4-FFF2-40B4-BE49-F238E27FC236}">
                <a16:creationId xmlns:a16="http://schemas.microsoft.com/office/drawing/2014/main" id="{D4FBD467-1E20-4ADB-8243-40EB473D022F}"/>
              </a:ext>
            </a:extLst>
          </p:cNvPr>
          <p:cNvGraphicFramePr>
            <a:graphicFrameLocks noGrp="1"/>
          </p:cNvGraphicFramePr>
          <p:nvPr>
            <p:extLst>
              <p:ext uri="{D42A27DB-BD31-4B8C-83A1-F6EECF244321}">
                <p14:modId xmlns:p14="http://schemas.microsoft.com/office/powerpoint/2010/main" val="370173166"/>
              </p:ext>
            </p:extLst>
          </p:nvPr>
        </p:nvGraphicFramePr>
        <p:xfrm>
          <a:off x="2290095" y="2642150"/>
          <a:ext cx="3600000" cy="360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96821302"/>
                    </a:ext>
                  </a:extLst>
                </a:gridCol>
                <a:gridCol w="720000">
                  <a:extLst>
                    <a:ext uri="{9D8B030D-6E8A-4147-A177-3AD203B41FA5}">
                      <a16:colId xmlns:a16="http://schemas.microsoft.com/office/drawing/2014/main" val="1852805998"/>
                    </a:ext>
                  </a:extLst>
                </a:gridCol>
                <a:gridCol w="720000">
                  <a:extLst>
                    <a:ext uri="{9D8B030D-6E8A-4147-A177-3AD203B41FA5}">
                      <a16:colId xmlns:a16="http://schemas.microsoft.com/office/drawing/2014/main" val="3277706678"/>
                    </a:ext>
                  </a:extLst>
                </a:gridCol>
                <a:gridCol w="720000">
                  <a:extLst>
                    <a:ext uri="{9D8B030D-6E8A-4147-A177-3AD203B41FA5}">
                      <a16:colId xmlns:a16="http://schemas.microsoft.com/office/drawing/2014/main" val="55283393"/>
                    </a:ext>
                  </a:extLst>
                </a:gridCol>
                <a:gridCol w="720000">
                  <a:extLst>
                    <a:ext uri="{9D8B030D-6E8A-4147-A177-3AD203B41FA5}">
                      <a16:colId xmlns:a16="http://schemas.microsoft.com/office/drawing/2014/main" val="3534919687"/>
                    </a:ext>
                  </a:extLst>
                </a:gridCol>
              </a:tblGrid>
              <a:tr h="720000">
                <a:tc>
                  <a:txBody>
                    <a:bodyPr/>
                    <a:lstStyle/>
                    <a:p>
                      <a:endParaRPr kumimoji="1" lang="ja-JP" altLang="en-US" dirty="0"/>
                    </a:p>
                  </a:txBody>
                  <a:tcPr/>
                </a:tc>
                <a:tc>
                  <a:txBody>
                    <a:bodyPr/>
                    <a:lstStyle/>
                    <a:p>
                      <a:pPr algn="ctr">
                        <a:lnSpc>
                          <a:spcPct val="150000"/>
                        </a:lnSpc>
                      </a:pPr>
                      <a:r>
                        <a:rPr kumimoji="1" lang="en-US" altLang="ja-JP" sz="2800" dirty="0"/>
                        <a:t>0</a:t>
                      </a:r>
                      <a:endParaRPr kumimoji="1" lang="ja-JP" altLang="en-US" sz="2800" dirty="0"/>
                    </a:p>
                  </a:txBody>
                  <a:tcPr>
                    <a:solidFill>
                      <a:schemeClr val="bg2"/>
                    </a:solidFill>
                  </a:tcPr>
                </a:tc>
                <a:tc>
                  <a:txBody>
                    <a:bodyPr/>
                    <a:lstStyle/>
                    <a:p>
                      <a:pPr algn="ctr">
                        <a:lnSpc>
                          <a:spcPct val="150000"/>
                        </a:lnSpc>
                      </a:pPr>
                      <a:r>
                        <a:rPr kumimoji="1" lang="en-US" altLang="ja-JP" sz="2800" dirty="0"/>
                        <a:t>1</a:t>
                      </a:r>
                      <a:endParaRPr kumimoji="1" lang="ja-JP" altLang="en-US" sz="2800" dirty="0"/>
                    </a:p>
                  </a:txBody>
                  <a:tcPr>
                    <a:solidFill>
                      <a:schemeClr val="bg2"/>
                    </a:solidFill>
                  </a:tcPr>
                </a:tc>
                <a:tc>
                  <a:txBody>
                    <a:bodyPr/>
                    <a:lstStyle/>
                    <a:p>
                      <a:pPr algn="ctr">
                        <a:lnSpc>
                          <a:spcPct val="150000"/>
                        </a:lnSpc>
                      </a:pPr>
                      <a:r>
                        <a:rPr kumimoji="1" lang="en-US" altLang="ja-JP" sz="2800" dirty="0"/>
                        <a:t>2</a:t>
                      </a:r>
                      <a:endParaRPr kumimoji="1" lang="ja-JP" altLang="en-US" sz="2800" dirty="0"/>
                    </a:p>
                  </a:txBody>
                  <a:tcPr>
                    <a:solidFill>
                      <a:schemeClr val="bg2"/>
                    </a:solidFill>
                  </a:tcPr>
                </a:tc>
                <a:tc>
                  <a:txBody>
                    <a:bodyPr/>
                    <a:lstStyle/>
                    <a:p>
                      <a:pPr algn="ctr">
                        <a:lnSpc>
                          <a:spcPct val="150000"/>
                        </a:lnSpc>
                      </a:pPr>
                      <a:r>
                        <a:rPr kumimoji="1" lang="en-US" altLang="ja-JP" sz="2800" dirty="0"/>
                        <a:t>3</a:t>
                      </a:r>
                      <a:endParaRPr kumimoji="1" lang="ja-JP" altLang="en-US" sz="2800" dirty="0"/>
                    </a:p>
                  </a:txBody>
                  <a:tcPr>
                    <a:solidFill>
                      <a:schemeClr val="bg2"/>
                    </a:solidFill>
                  </a:tcPr>
                </a:tc>
                <a:extLst>
                  <a:ext uri="{0D108BD9-81ED-4DB2-BD59-A6C34878D82A}">
                    <a16:rowId xmlns:a16="http://schemas.microsoft.com/office/drawing/2014/main" val="3585216236"/>
                  </a:ext>
                </a:extLst>
              </a:tr>
              <a:tr h="720000">
                <a:tc>
                  <a:txBody>
                    <a:bodyPr/>
                    <a:lstStyle/>
                    <a:p>
                      <a:pPr algn="r"/>
                      <a:r>
                        <a:rPr kumimoji="1" lang="en-US" altLang="ja-JP" sz="2800" dirty="0"/>
                        <a:t>0</a:t>
                      </a:r>
                      <a:endParaRPr kumimoji="1" lang="ja-JP" altLang="en-US" sz="2800" dirty="0"/>
                    </a:p>
                  </a:txBody>
                  <a:tcPr>
                    <a:solidFill>
                      <a:schemeClr val="bg2"/>
                    </a:solidFill>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1103280179"/>
                  </a:ext>
                </a:extLst>
              </a:tr>
              <a:tr h="720000">
                <a:tc>
                  <a:txBody>
                    <a:bodyPr/>
                    <a:lstStyle/>
                    <a:p>
                      <a:pPr algn="r"/>
                      <a:r>
                        <a:rPr kumimoji="1" lang="en-US" altLang="ja-JP" sz="2800" dirty="0"/>
                        <a:t>1</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1745033156"/>
                  </a:ext>
                </a:extLst>
              </a:tr>
              <a:tr h="720000">
                <a:tc>
                  <a:txBody>
                    <a:bodyPr/>
                    <a:lstStyle/>
                    <a:p>
                      <a:pPr algn="r"/>
                      <a:r>
                        <a:rPr kumimoji="1" lang="en-US" altLang="ja-JP" sz="2800" dirty="0"/>
                        <a:t>2</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3732434702"/>
                  </a:ext>
                </a:extLst>
              </a:tr>
              <a:tr h="720000">
                <a:tc>
                  <a:txBody>
                    <a:bodyPr/>
                    <a:lstStyle/>
                    <a:p>
                      <a:pPr algn="r"/>
                      <a:r>
                        <a:rPr kumimoji="1" lang="en-US" altLang="ja-JP" sz="2800" dirty="0"/>
                        <a:t>3</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3582130825"/>
                  </a:ext>
                </a:extLst>
              </a:tr>
            </a:tbl>
          </a:graphicData>
        </a:graphic>
      </p:graphicFrame>
      <p:pic>
        <p:nvPicPr>
          <p:cNvPr id="6" name="図 5">
            <a:extLst>
              <a:ext uri="{FF2B5EF4-FFF2-40B4-BE49-F238E27FC236}">
                <a16:creationId xmlns:a16="http://schemas.microsoft.com/office/drawing/2014/main" id="{C319BA2E-0EC8-453F-8360-9993683B1FD1}"/>
              </a:ext>
            </a:extLst>
          </p:cNvPr>
          <p:cNvPicPr>
            <a:picLocks noChangeAspect="1"/>
          </p:cNvPicPr>
          <p:nvPr/>
        </p:nvPicPr>
        <p:blipFill>
          <a:blip r:embed="rId2"/>
          <a:stretch>
            <a:fillRect/>
          </a:stretch>
        </p:blipFill>
        <p:spPr>
          <a:xfrm rot="5400000">
            <a:off x="7025483" y="2501930"/>
            <a:ext cx="3627434" cy="3853006"/>
          </a:xfrm>
          <a:prstGeom prst="rect">
            <a:avLst/>
          </a:prstGeom>
        </p:spPr>
      </p:pic>
    </p:spTree>
    <p:extLst>
      <p:ext uri="{BB962C8B-B14F-4D97-AF65-F5344CB8AC3E}">
        <p14:creationId xmlns:p14="http://schemas.microsoft.com/office/powerpoint/2010/main" val="407788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4F463-DC7E-461D-9605-5B20457906DA}"/>
              </a:ext>
            </a:extLst>
          </p:cNvPr>
          <p:cNvSpPr>
            <a:spLocks noGrp="1"/>
          </p:cNvSpPr>
          <p:nvPr>
            <p:ph type="title"/>
          </p:nvPr>
        </p:nvSpPr>
        <p:spPr/>
        <p:txBody>
          <a:bodyPr/>
          <a:lstStyle/>
          <a:p>
            <a:r>
              <a:rPr lang="en-US" altLang="ja-JP" dirty="0"/>
              <a:t>ABC036_B</a:t>
            </a:r>
          </a:p>
        </p:txBody>
      </p:sp>
      <p:sp>
        <p:nvSpPr>
          <p:cNvPr id="3" name="コンテンツ プレースホルダー 2">
            <a:extLst>
              <a:ext uri="{FF2B5EF4-FFF2-40B4-BE49-F238E27FC236}">
                <a16:creationId xmlns:a16="http://schemas.microsoft.com/office/drawing/2014/main" id="{5BAC5A2D-FC0C-468C-AD21-94E8A2926971}"/>
              </a:ext>
            </a:extLst>
          </p:cNvPr>
          <p:cNvSpPr>
            <a:spLocks noGrp="1"/>
          </p:cNvSpPr>
          <p:nvPr>
            <p:ph idx="1"/>
          </p:nvPr>
        </p:nvSpPr>
        <p:spPr>
          <a:xfrm>
            <a:off x="838200" y="1825625"/>
            <a:ext cx="10515600" cy="504620"/>
          </a:xfrm>
        </p:spPr>
        <p:txBody>
          <a:bodyPr/>
          <a:lstStyle/>
          <a:p>
            <a:r>
              <a:rPr kumimoji="1" lang="ja-JP" altLang="en-US" dirty="0"/>
              <a:t>時計周りに</a:t>
            </a:r>
            <a:r>
              <a:rPr kumimoji="1" lang="en-US" altLang="ja-JP" dirty="0"/>
              <a:t>90</a:t>
            </a:r>
            <a:r>
              <a:rPr kumimoji="1" lang="ja-JP" altLang="en-US" dirty="0"/>
              <a:t>度回転させたものを出力する問題</a:t>
            </a:r>
            <a:endParaRPr kumimoji="1" lang="en-US" altLang="ja-JP" dirty="0"/>
          </a:p>
          <a:p>
            <a:pPr marL="0" indent="0">
              <a:buNone/>
            </a:pPr>
            <a:endParaRPr kumimoji="1" lang="ja-JP" altLang="en-US" dirty="0"/>
          </a:p>
        </p:txBody>
      </p:sp>
      <p:graphicFrame>
        <p:nvGraphicFramePr>
          <p:cNvPr id="4" name="表 3">
            <a:extLst>
              <a:ext uri="{FF2B5EF4-FFF2-40B4-BE49-F238E27FC236}">
                <a16:creationId xmlns:a16="http://schemas.microsoft.com/office/drawing/2014/main" id="{D4FBD467-1E20-4ADB-8243-40EB473D022F}"/>
              </a:ext>
            </a:extLst>
          </p:cNvPr>
          <p:cNvGraphicFramePr>
            <a:graphicFrameLocks noGrp="1"/>
          </p:cNvGraphicFramePr>
          <p:nvPr/>
        </p:nvGraphicFramePr>
        <p:xfrm>
          <a:off x="2290095" y="2642150"/>
          <a:ext cx="3600000" cy="360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3796821302"/>
                    </a:ext>
                  </a:extLst>
                </a:gridCol>
                <a:gridCol w="720000">
                  <a:extLst>
                    <a:ext uri="{9D8B030D-6E8A-4147-A177-3AD203B41FA5}">
                      <a16:colId xmlns:a16="http://schemas.microsoft.com/office/drawing/2014/main" val="1852805998"/>
                    </a:ext>
                  </a:extLst>
                </a:gridCol>
                <a:gridCol w="720000">
                  <a:extLst>
                    <a:ext uri="{9D8B030D-6E8A-4147-A177-3AD203B41FA5}">
                      <a16:colId xmlns:a16="http://schemas.microsoft.com/office/drawing/2014/main" val="3277706678"/>
                    </a:ext>
                  </a:extLst>
                </a:gridCol>
                <a:gridCol w="720000">
                  <a:extLst>
                    <a:ext uri="{9D8B030D-6E8A-4147-A177-3AD203B41FA5}">
                      <a16:colId xmlns:a16="http://schemas.microsoft.com/office/drawing/2014/main" val="55283393"/>
                    </a:ext>
                  </a:extLst>
                </a:gridCol>
                <a:gridCol w="720000">
                  <a:extLst>
                    <a:ext uri="{9D8B030D-6E8A-4147-A177-3AD203B41FA5}">
                      <a16:colId xmlns:a16="http://schemas.microsoft.com/office/drawing/2014/main" val="3534919687"/>
                    </a:ext>
                  </a:extLst>
                </a:gridCol>
              </a:tblGrid>
              <a:tr h="720000">
                <a:tc>
                  <a:txBody>
                    <a:bodyPr/>
                    <a:lstStyle/>
                    <a:p>
                      <a:endParaRPr kumimoji="1" lang="ja-JP" altLang="en-US" dirty="0"/>
                    </a:p>
                  </a:txBody>
                  <a:tcPr/>
                </a:tc>
                <a:tc>
                  <a:txBody>
                    <a:bodyPr/>
                    <a:lstStyle/>
                    <a:p>
                      <a:pPr algn="ctr">
                        <a:lnSpc>
                          <a:spcPct val="150000"/>
                        </a:lnSpc>
                      </a:pPr>
                      <a:r>
                        <a:rPr kumimoji="1" lang="en-US" altLang="ja-JP" sz="2800" dirty="0"/>
                        <a:t>0</a:t>
                      </a:r>
                      <a:endParaRPr kumimoji="1" lang="ja-JP" altLang="en-US" sz="2800" dirty="0"/>
                    </a:p>
                  </a:txBody>
                  <a:tcPr>
                    <a:solidFill>
                      <a:schemeClr val="bg2"/>
                    </a:solidFill>
                  </a:tcPr>
                </a:tc>
                <a:tc>
                  <a:txBody>
                    <a:bodyPr/>
                    <a:lstStyle/>
                    <a:p>
                      <a:pPr algn="ctr">
                        <a:lnSpc>
                          <a:spcPct val="150000"/>
                        </a:lnSpc>
                      </a:pPr>
                      <a:r>
                        <a:rPr kumimoji="1" lang="en-US" altLang="ja-JP" sz="2800" dirty="0"/>
                        <a:t>1</a:t>
                      </a:r>
                      <a:endParaRPr kumimoji="1" lang="ja-JP" altLang="en-US" sz="2800" dirty="0"/>
                    </a:p>
                  </a:txBody>
                  <a:tcPr>
                    <a:solidFill>
                      <a:schemeClr val="bg2"/>
                    </a:solidFill>
                  </a:tcPr>
                </a:tc>
                <a:tc>
                  <a:txBody>
                    <a:bodyPr/>
                    <a:lstStyle/>
                    <a:p>
                      <a:pPr algn="ctr">
                        <a:lnSpc>
                          <a:spcPct val="150000"/>
                        </a:lnSpc>
                      </a:pPr>
                      <a:r>
                        <a:rPr kumimoji="1" lang="en-US" altLang="ja-JP" sz="2800" dirty="0"/>
                        <a:t>2</a:t>
                      </a:r>
                      <a:endParaRPr kumimoji="1" lang="ja-JP" altLang="en-US" sz="2800" dirty="0"/>
                    </a:p>
                  </a:txBody>
                  <a:tcPr>
                    <a:solidFill>
                      <a:schemeClr val="bg2"/>
                    </a:solidFill>
                  </a:tcPr>
                </a:tc>
                <a:tc>
                  <a:txBody>
                    <a:bodyPr/>
                    <a:lstStyle/>
                    <a:p>
                      <a:pPr algn="ctr">
                        <a:lnSpc>
                          <a:spcPct val="150000"/>
                        </a:lnSpc>
                      </a:pPr>
                      <a:r>
                        <a:rPr kumimoji="1" lang="en-US" altLang="ja-JP" sz="2800" dirty="0"/>
                        <a:t>3</a:t>
                      </a:r>
                      <a:endParaRPr kumimoji="1" lang="ja-JP" altLang="en-US" sz="2800" dirty="0"/>
                    </a:p>
                  </a:txBody>
                  <a:tcPr>
                    <a:solidFill>
                      <a:schemeClr val="bg2"/>
                    </a:solidFill>
                  </a:tcPr>
                </a:tc>
                <a:extLst>
                  <a:ext uri="{0D108BD9-81ED-4DB2-BD59-A6C34878D82A}">
                    <a16:rowId xmlns:a16="http://schemas.microsoft.com/office/drawing/2014/main" val="3585216236"/>
                  </a:ext>
                </a:extLst>
              </a:tr>
              <a:tr h="720000">
                <a:tc>
                  <a:txBody>
                    <a:bodyPr/>
                    <a:lstStyle/>
                    <a:p>
                      <a:pPr algn="r"/>
                      <a:r>
                        <a:rPr kumimoji="1" lang="en-US" altLang="ja-JP" sz="2800" dirty="0"/>
                        <a:t>0</a:t>
                      </a:r>
                      <a:endParaRPr kumimoji="1" lang="ja-JP" altLang="en-US" sz="2800" dirty="0"/>
                    </a:p>
                  </a:txBody>
                  <a:tcPr>
                    <a:solidFill>
                      <a:schemeClr val="bg2"/>
                    </a:solidFill>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1103280179"/>
                  </a:ext>
                </a:extLst>
              </a:tr>
              <a:tr h="720000">
                <a:tc>
                  <a:txBody>
                    <a:bodyPr/>
                    <a:lstStyle/>
                    <a:p>
                      <a:pPr algn="r"/>
                      <a:r>
                        <a:rPr kumimoji="1" lang="en-US" altLang="ja-JP" sz="2800" dirty="0"/>
                        <a:t>1</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o</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1745033156"/>
                  </a:ext>
                </a:extLst>
              </a:tr>
              <a:tr h="720000">
                <a:tc>
                  <a:txBody>
                    <a:bodyPr/>
                    <a:lstStyle/>
                    <a:p>
                      <a:pPr algn="r"/>
                      <a:r>
                        <a:rPr kumimoji="1" lang="en-US" altLang="ja-JP" sz="2800" dirty="0"/>
                        <a:t>2</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3732434702"/>
                  </a:ext>
                </a:extLst>
              </a:tr>
              <a:tr h="720000">
                <a:tc>
                  <a:txBody>
                    <a:bodyPr/>
                    <a:lstStyle/>
                    <a:p>
                      <a:pPr algn="r"/>
                      <a:r>
                        <a:rPr kumimoji="1" lang="en-US" altLang="ja-JP" sz="2800" dirty="0"/>
                        <a:t>3</a:t>
                      </a:r>
                      <a:endParaRPr kumimoji="1" lang="ja-JP" altLang="en-US" sz="2800" dirty="0"/>
                    </a:p>
                  </a:txBody>
                  <a:tcPr>
                    <a:solidFill>
                      <a:schemeClr val="bg2"/>
                    </a:solidFill>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tc>
                  <a:txBody>
                    <a:bodyPr/>
                    <a:lstStyle/>
                    <a:p>
                      <a:pPr algn="ctr"/>
                      <a:r>
                        <a:rPr kumimoji="1" lang="en-US" altLang="ja-JP" sz="4000" dirty="0"/>
                        <a:t>x</a:t>
                      </a:r>
                      <a:endParaRPr kumimoji="1" lang="ja-JP" altLang="en-US" sz="4000" dirty="0"/>
                    </a:p>
                  </a:txBody>
                  <a:tcPr/>
                </a:tc>
                <a:extLst>
                  <a:ext uri="{0D108BD9-81ED-4DB2-BD59-A6C34878D82A}">
                    <a16:rowId xmlns:a16="http://schemas.microsoft.com/office/drawing/2014/main" val="3582130825"/>
                  </a:ext>
                </a:extLst>
              </a:tr>
            </a:tbl>
          </a:graphicData>
        </a:graphic>
      </p:graphicFrame>
      <p:pic>
        <p:nvPicPr>
          <p:cNvPr id="6" name="図 5">
            <a:extLst>
              <a:ext uri="{FF2B5EF4-FFF2-40B4-BE49-F238E27FC236}">
                <a16:creationId xmlns:a16="http://schemas.microsoft.com/office/drawing/2014/main" id="{C319BA2E-0EC8-453F-8360-9993683B1FD1}"/>
              </a:ext>
            </a:extLst>
          </p:cNvPr>
          <p:cNvPicPr>
            <a:picLocks noChangeAspect="1"/>
          </p:cNvPicPr>
          <p:nvPr/>
        </p:nvPicPr>
        <p:blipFill>
          <a:blip r:embed="rId2"/>
          <a:stretch>
            <a:fillRect/>
          </a:stretch>
        </p:blipFill>
        <p:spPr>
          <a:xfrm rot="5400000">
            <a:off x="7025483" y="2501930"/>
            <a:ext cx="3627434" cy="3853006"/>
          </a:xfrm>
          <a:prstGeom prst="rect">
            <a:avLst/>
          </a:prstGeom>
        </p:spPr>
      </p:pic>
      <p:cxnSp>
        <p:nvCxnSpPr>
          <p:cNvPr id="7" name="直線矢印コネクタ 6">
            <a:extLst>
              <a:ext uri="{FF2B5EF4-FFF2-40B4-BE49-F238E27FC236}">
                <a16:creationId xmlns:a16="http://schemas.microsoft.com/office/drawing/2014/main" id="{8232D171-27A5-4AD1-977C-75C7E43C64A2}"/>
              </a:ext>
            </a:extLst>
          </p:cNvPr>
          <p:cNvCxnSpPr/>
          <p:nvPr/>
        </p:nvCxnSpPr>
        <p:spPr>
          <a:xfrm flipV="1">
            <a:off x="3325761" y="3561735"/>
            <a:ext cx="0" cy="2551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8" name="直線矢印コネクタ 7">
            <a:extLst>
              <a:ext uri="{FF2B5EF4-FFF2-40B4-BE49-F238E27FC236}">
                <a16:creationId xmlns:a16="http://schemas.microsoft.com/office/drawing/2014/main" id="{4F7ABD97-C477-4E54-A724-C83F1ED5A700}"/>
              </a:ext>
            </a:extLst>
          </p:cNvPr>
          <p:cNvCxnSpPr/>
          <p:nvPr/>
        </p:nvCxnSpPr>
        <p:spPr>
          <a:xfrm flipV="1">
            <a:off x="4127090" y="3561735"/>
            <a:ext cx="0" cy="2551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直線矢印コネクタ 8">
            <a:extLst>
              <a:ext uri="{FF2B5EF4-FFF2-40B4-BE49-F238E27FC236}">
                <a16:creationId xmlns:a16="http://schemas.microsoft.com/office/drawing/2014/main" id="{FBF60B10-C22D-4FFA-A591-245062B81EFB}"/>
              </a:ext>
            </a:extLst>
          </p:cNvPr>
          <p:cNvCxnSpPr/>
          <p:nvPr/>
        </p:nvCxnSpPr>
        <p:spPr>
          <a:xfrm flipV="1">
            <a:off x="4827638" y="3561735"/>
            <a:ext cx="0" cy="2551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 name="直線矢印コネクタ 9">
            <a:extLst>
              <a:ext uri="{FF2B5EF4-FFF2-40B4-BE49-F238E27FC236}">
                <a16:creationId xmlns:a16="http://schemas.microsoft.com/office/drawing/2014/main" id="{A198028A-FECE-4187-B98B-9A11A587D2D3}"/>
              </a:ext>
            </a:extLst>
          </p:cNvPr>
          <p:cNvCxnSpPr/>
          <p:nvPr/>
        </p:nvCxnSpPr>
        <p:spPr>
          <a:xfrm flipV="1">
            <a:off x="5535561" y="3561735"/>
            <a:ext cx="0" cy="2551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a:extLst>
              <a:ext uri="{FF2B5EF4-FFF2-40B4-BE49-F238E27FC236}">
                <a16:creationId xmlns:a16="http://schemas.microsoft.com/office/drawing/2014/main" id="{D6AC0CA2-7D7D-4ADF-B3C8-E5914ECBF5E3}"/>
              </a:ext>
            </a:extLst>
          </p:cNvPr>
          <p:cNvCxnSpPr/>
          <p:nvPr/>
        </p:nvCxnSpPr>
        <p:spPr>
          <a:xfrm>
            <a:off x="7315200" y="3672348"/>
            <a:ext cx="2573594"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直線矢印コネクタ 12">
            <a:extLst>
              <a:ext uri="{FF2B5EF4-FFF2-40B4-BE49-F238E27FC236}">
                <a16:creationId xmlns:a16="http://schemas.microsoft.com/office/drawing/2014/main" id="{5BB443E0-0D9A-4E93-8B03-BB91422DAB74}"/>
              </a:ext>
            </a:extLst>
          </p:cNvPr>
          <p:cNvCxnSpPr/>
          <p:nvPr/>
        </p:nvCxnSpPr>
        <p:spPr>
          <a:xfrm>
            <a:off x="7315200" y="4429432"/>
            <a:ext cx="2573594"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a:extLst>
              <a:ext uri="{FF2B5EF4-FFF2-40B4-BE49-F238E27FC236}">
                <a16:creationId xmlns:a16="http://schemas.microsoft.com/office/drawing/2014/main" id="{FF8BCD7A-3CEF-4F82-9E19-D035E27BC9B2}"/>
              </a:ext>
            </a:extLst>
          </p:cNvPr>
          <p:cNvCxnSpPr/>
          <p:nvPr/>
        </p:nvCxnSpPr>
        <p:spPr>
          <a:xfrm>
            <a:off x="7393858" y="5137354"/>
            <a:ext cx="2573594"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直線矢印コネクタ 14">
            <a:extLst>
              <a:ext uri="{FF2B5EF4-FFF2-40B4-BE49-F238E27FC236}">
                <a16:creationId xmlns:a16="http://schemas.microsoft.com/office/drawing/2014/main" id="{FFE8C59E-716D-49EA-B50B-C2FF150FF9E1}"/>
              </a:ext>
            </a:extLst>
          </p:cNvPr>
          <p:cNvCxnSpPr/>
          <p:nvPr/>
        </p:nvCxnSpPr>
        <p:spPr>
          <a:xfrm>
            <a:off x="7315200" y="5815781"/>
            <a:ext cx="2573594"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8686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6AE7326-3CEC-4118-8EEE-74B5BAB58171}"/>
              </a:ext>
            </a:extLst>
          </p:cNvPr>
          <p:cNvSpPr/>
          <p:nvPr/>
        </p:nvSpPr>
        <p:spPr>
          <a:xfrm>
            <a:off x="1351936" y="612844"/>
            <a:ext cx="6096000" cy="5632311"/>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p>
          <a:p>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 {</a:t>
            </a:r>
          </a:p>
          <a:p>
            <a:pPr lvl="1"/>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map[</a:t>
            </a:r>
            <a:r>
              <a:rPr lang="en-US" altLang="ja-JP" dirty="0">
                <a:solidFill>
                  <a:srgbClr val="09885A"/>
                </a:solidFill>
                <a:latin typeface="Consolas" panose="020B0609020204030204" pitchFamily="49" charset="0"/>
              </a:rPr>
              <a:t>64</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64</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j;</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N;</a:t>
            </a:r>
          </a:p>
          <a:p>
            <a:pPr lvl="1"/>
            <a:endParaRPr lang="en-US" altLang="ja-JP" dirty="0">
              <a:solidFill>
                <a:srgbClr val="000000"/>
              </a:solidFill>
              <a:latin typeface="Consolas" panose="020B0609020204030204" pitchFamily="49" charset="0"/>
            </a:endParaRPr>
          </a:p>
          <a:p>
            <a:pPr lvl="1"/>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"%d"</a:t>
            </a:r>
            <a:r>
              <a:rPr lang="en-US" altLang="ja-JP" dirty="0">
                <a:solidFill>
                  <a:srgbClr val="000000"/>
                </a:solidFill>
                <a:latin typeface="Consolas" panose="020B0609020204030204" pitchFamily="49" charset="0"/>
              </a:rPr>
              <a:t>, &amp;N);</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map[</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N;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(j = N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j &gt;=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j--) {</a:t>
            </a:r>
          </a:p>
          <a:p>
            <a:pPr lvl="3"/>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solidFill>
                  <a:srgbClr val="000000"/>
                </a:solidFill>
                <a:latin typeface="Consolas" panose="020B0609020204030204" pitchFamily="49" charset="0"/>
              </a:rPr>
              <a:t>, map[j][</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endParaRPr lang="en-US" altLang="ja-JP" dirty="0">
              <a:solidFill>
                <a:srgbClr val="000000"/>
              </a:solidFill>
              <a:latin typeface="Consolas" panose="020B0609020204030204" pitchFamily="49" charset="0"/>
            </a:endParaRP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840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B0840-FF51-43DE-8281-3FA90CED8BB8}"/>
              </a:ext>
            </a:extLst>
          </p:cNvPr>
          <p:cNvSpPr>
            <a:spLocks noGrp="1"/>
          </p:cNvSpPr>
          <p:nvPr>
            <p:ph type="title"/>
          </p:nvPr>
        </p:nvSpPr>
        <p:spPr/>
        <p:txBody>
          <a:bodyPr/>
          <a:lstStyle/>
          <a:p>
            <a:r>
              <a:rPr kumimoji="1" lang="en-US" altLang="ja-JP" dirty="0"/>
              <a:t>ABC083_B</a:t>
            </a:r>
            <a:endParaRPr kumimoji="1" lang="ja-JP" altLang="en-US" dirty="0"/>
          </a:p>
        </p:txBody>
      </p:sp>
      <p:sp>
        <p:nvSpPr>
          <p:cNvPr id="3" name="コンテンツ プレースホルダー 2">
            <a:extLst>
              <a:ext uri="{FF2B5EF4-FFF2-40B4-BE49-F238E27FC236}">
                <a16:creationId xmlns:a16="http://schemas.microsoft.com/office/drawing/2014/main" id="{8AB638F9-4FEC-48E3-82CF-151A52E2794F}"/>
              </a:ext>
            </a:extLst>
          </p:cNvPr>
          <p:cNvSpPr>
            <a:spLocks noGrp="1"/>
          </p:cNvSpPr>
          <p:nvPr>
            <p:ph idx="1"/>
          </p:nvPr>
        </p:nvSpPr>
        <p:spPr/>
        <p:txBody>
          <a:bodyPr/>
          <a:lstStyle/>
          <a:p>
            <a:r>
              <a:rPr lang="en-US" altLang="ja-JP" dirty="0"/>
              <a:t>1</a:t>
            </a:r>
            <a:r>
              <a:rPr lang="ja-JP" altLang="en-US" dirty="0"/>
              <a:t>～</a:t>
            </a:r>
            <a:r>
              <a:rPr lang="en-US" altLang="ja-JP" dirty="0"/>
              <a:t>N</a:t>
            </a:r>
            <a:r>
              <a:rPr lang="ja-JP" altLang="en-US" dirty="0"/>
              <a:t>の整数について、</a:t>
            </a:r>
            <a:r>
              <a:rPr lang="en-US" altLang="ja-JP" dirty="0"/>
              <a:t>10</a:t>
            </a:r>
            <a:r>
              <a:rPr lang="ja-JP" altLang="en-US" dirty="0"/>
              <a:t>進数の各桁の和が</a:t>
            </a:r>
            <a:r>
              <a:rPr lang="en-US" altLang="ja-JP" dirty="0"/>
              <a:t>A</a:t>
            </a:r>
            <a:r>
              <a:rPr lang="ja-JP" altLang="en-US" dirty="0"/>
              <a:t>以上</a:t>
            </a:r>
            <a:r>
              <a:rPr lang="en-US" altLang="ja-JP" dirty="0"/>
              <a:t>B</a:t>
            </a:r>
            <a:r>
              <a:rPr lang="ja-JP" altLang="en-US" dirty="0"/>
              <a:t>以下であるものを求める。</a:t>
            </a:r>
            <a:endParaRPr lang="en-US" altLang="ja-JP" dirty="0"/>
          </a:p>
          <a:p>
            <a:r>
              <a:rPr kumimoji="1" lang="ja-JP" altLang="en-US" dirty="0"/>
              <a:t>各桁の和を作って、それが</a:t>
            </a:r>
            <a:r>
              <a:rPr kumimoji="1" lang="en-US" altLang="ja-JP" dirty="0"/>
              <a:t>A</a:t>
            </a:r>
            <a:r>
              <a:rPr kumimoji="1" lang="ja-JP" altLang="en-US" dirty="0"/>
              <a:t>以上</a:t>
            </a:r>
            <a:r>
              <a:rPr kumimoji="1" lang="en-US" altLang="ja-JP" dirty="0"/>
              <a:t>B</a:t>
            </a:r>
            <a:r>
              <a:rPr kumimoji="1" lang="ja-JP" altLang="en-US" dirty="0"/>
              <a:t>以下であるか判定して、真ならカウント。これを</a:t>
            </a:r>
            <a:r>
              <a:rPr kumimoji="1" lang="en-US" altLang="ja-JP" dirty="0"/>
              <a:t>1</a:t>
            </a:r>
            <a:r>
              <a:rPr kumimoji="1" lang="ja-JP" altLang="en-US" dirty="0"/>
              <a:t>～</a:t>
            </a:r>
            <a:r>
              <a:rPr kumimoji="1" lang="en-US" altLang="ja-JP" dirty="0"/>
              <a:t>N</a:t>
            </a:r>
            <a:r>
              <a:rPr kumimoji="1" lang="ja-JP" altLang="en-US" dirty="0"/>
              <a:t>について繰り返す。</a:t>
            </a:r>
            <a:endParaRPr kumimoji="1" lang="en-US" altLang="ja-JP" dirty="0"/>
          </a:p>
          <a:p>
            <a:r>
              <a:rPr kumimoji="1" lang="ja-JP" altLang="en-US" dirty="0"/>
              <a:t>各桁の和を求める部分を関数にしてみた解答を示しておきます。</a:t>
            </a:r>
          </a:p>
        </p:txBody>
      </p:sp>
    </p:spTree>
    <p:extLst>
      <p:ext uri="{BB962C8B-B14F-4D97-AF65-F5344CB8AC3E}">
        <p14:creationId xmlns:p14="http://schemas.microsoft.com/office/powerpoint/2010/main" val="194894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4B7828-518B-4F89-B0FD-B90F33497D34}"/>
              </a:ext>
            </a:extLst>
          </p:cNvPr>
          <p:cNvSpPr/>
          <p:nvPr/>
        </p:nvSpPr>
        <p:spPr>
          <a:xfrm>
            <a:off x="1128252" y="58846"/>
            <a:ext cx="4967748" cy="6740307"/>
          </a:xfrm>
          <a:prstGeom prst="rect">
            <a:avLst/>
          </a:prstGeom>
        </p:spPr>
        <p:txBody>
          <a:bodyPr wrap="square">
            <a:spAutoFit/>
          </a:bodyPr>
          <a:lstStyle/>
          <a:p>
            <a:r>
              <a:rPr lang="en-US" altLang="ja-JP" sz="1600" dirty="0">
                <a:solidFill>
                  <a:srgbClr val="0000FF"/>
                </a:solidFill>
                <a:latin typeface="Consolas" panose="020B0609020204030204" pitchFamily="49" charset="0"/>
              </a:rPr>
              <a:t>#include </a:t>
            </a:r>
            <a:r>
              <a:rPr lang="en-US" altLang="ja-JP" sz="1600" dirty="0">
                <a:solidFill>
                  <a:srgbClr val="A31515"/>
                </a:solidFill>
                <a:latin typeface="Consolas" panose="020B0609020204030204" pitchFamily="49" charset="0"/>
              </a:rPr>
              <a:t>&lt;</a:t>
            </a:r>
            <a:r>
              <a:rPr lang="en-US" altLang="ja-JP" sz="1600" dirty="0" err="1">
                <a:solidFill>
                  <a:srgbClr val="A31515"/>
                </a:solidFill>
                <a:latin typeface="Consolas" panose="020B0609020204030204" pitchFamily="49" charset="0"/>
              </a:rPr>
              <a:t>stdio.h</a:t>
            </a:r>
            <a:r>
              <a:rPr lang="en-US" altLang="ja-JP" sz="1600" dirty="0">
                <a:solidFill>
                  <a:srgbClr val="A31515"/>
                </a:solidFill>
                <a:latin typeface="Consolas" panose="020B0609020204030204" pitchFamily="49" charset="0"/>
              </a:rPr>
              <a:t>&gt;</a:t>
            </a:r>
          </a:p>
          <a:p>
            <a:endParaRPr lang="en-US" altLang="ja-JP" sz="1600" dirty="0">
              <a:solidFill>
                <a:srgbClr val="000000"/>
              </a:solidFill>
              <a:latin typeface="Consolas" panose="020B0609020204030204" pitchFamily="49" charset="0"/>
            </a:endParaRPr>
          </a:p>
          <a:p>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sumOfDecimal</a:t>
            </a:r>
            <a:r>
              <a:rPr lang="en-US" altLang="ja-JP" sz="1600" dirty="0">
                <a:solidFill>
                  <a:srgbClr val="000000"/>
                </a:solidFill>
                <a:latin typeface="Consolas" panose="020B0609020204030204" pitchFamily="49" charset="0"/>
              </a:rPr>
              <a:t>(</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n)</a:t>
            </a:r>
          </a:p>
          <a:p>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ret =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while</a:t>
            </a:r>
            <a:r>
              <a:rPr lang="en-US" altLang="ja-JP" sz="1600" dirty="0">
                <a:solidFill>
                  <a:srgbClr val="000000"/>
                </a:solidFill>
                <a:latin typeface="Consolas" panose="020B0609020204030204" pitchFamily="49" charset="0"/>
              </a:rPr>
              <a:t>(n !=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 { </a:t>
            </a:r>
          </a:p>
          <a:p>
            <a:r>
              <a:rPr lang="en-US" altLang="ja-JP" sz="1600" dirty="0">
                <a:solidFill>
                  <a:srgbClr val="000000"/>
                </a:solidFill>
                <a:latin typeface="Consolas" panose="020B0609020204030204" pitchFamily="49" charset="0"/>
              </a:rPr>
              <a:t>        ret += n % </a:t>
            </a:r>
            <a:r>
              <a:rPr lang="en-US" altLang="ja-JP" sz="1600" dirty="0">
                <a:solidFill>
                  <a:srgbClr val="09885A"/>
                </a:solidFill>
                <a:latin typeface="Consolas" panose="020B0609020204030204" pitchFamily="49" charset="0"/>
              </a:rPr>
              <a:t>10</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n /= </a:t>
            </a:r>
            <a:r>
              <a:rPr lang="en-US" altLang="ja-JP" sz="1600" dirty="0">
                <a:solidFill>
                  <a:srgbClr val="09885A"/>
                </a:solidFill>
                <a:latin typeface="Consolas" panose="020B0609020204030204" pitchFamily="49" charset="0"/>
              </a:rPr>
              <a:t>10</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return</a:t>
            </a:r>
            <a:r>
              <a:rPr lang="en-US" altLang="ja-JP" sz="1600" dirty="0">
                <a:solidFill>
                  <a:srgbClr val="000000"/>
                </a:solidFill>
                <a:latin typeface="Consolas" panose="020B0609020204030204" pitchFamily="49" charset="0"/>
              </a:rPr>
              <a:t> ret;</a:t>
            </a:r>
          </a:p>
          <a:p>
            <a:r>
              <a:rPr lang="en-US" altLang="ja-JP" sz="1600" dirty="0">
                <a:solidFill>
                  <a:srgbClr val="000000"/>
                </a:solidFill>
                <a:latin typeface="Consolas" panose="020B0609020204030204" pitchFamily="49" charset="0"/>
              </a:rPr>
              <a:t>}</a:t>
            </a:r>
          </a:p>
          <a:p>
            <a:endParaRPr lang="en-US" altLang="ja-JP" sz="1600" dirty="0">
              <a:solidFill>
                <a:srgbClr val="000000"/>
              </a:solidFill>
              <a:latin typeface="Consolas" panose="020B0609020204030204" pitchFamily="49" charset="0"/>
            </a:endParaRPr>
          </a:p>
          <a:p>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main(</a:t>
            </a:r>
            <a:r>
              <a:rPr lang="en-US" altLang="ja-JP" sz="1600" dirty="0">
                <a:solidFill>
                  <a:srgbClr val="0000FF"/>
                </a:solidFill>
                <a:latin typeface="Consolas" panose="020B0609020204030204" pitchFamily="49" charset="0"/>
              </a:rPr>
              <a:t>void</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N, A, B;</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ans</a:t>
            </a:r>
            <a:r>
              <a:rPr lang="en-US" altLang="ja-JP" sz="1600" dirty="0">
                <a:solidFill>
                  <a:srgbClr val="000000"/>
                </a:solidFill>
                <a:latin typeface="Consolas" panose="020B0609020204030204" pitchFamily="49" charset="0"/>
              </a:rPr>
              <a:t> =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scanf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"%d %d %d"</a:t>
            </a:r>
            <a:r>
              <a:rPr lang="en-US" altLang="ja-JP" sz="1600" dirty="0">
                <a:solidFill>
                  <a:srgbClr val="000000"/>
                </a:solidFill>
                <a:latin typeface="Consolas" panose="020B0609020204030204" pitchFamily="49" charset="0"/>
              </a:rPr>
              <a:t>, &amp;N, &amp;A, &amp;B);</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for</a:t>
            </a:r>
            <a:r>
              <a:rPr lang="en-US" altLang="ja-JP" sz="1600" dirty="0">
                <a:solidFill>
                  <a:srgbClr val="000000"/>
                </a:solidFill>
                <a:latin typeface="Consolas" panose="020B0609020204030204" pitchFamily="49" charset="0"/>
              </a:rPr>
              <a:t>(</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 </a:t>
            </a:r>
            <a:r>
              <a:rPr lang="en-US" altLang="ja-JP" sz="1600" dirty="0">
                <a:solidFill>
                  <a:srgbClr val="09885A"/>
                </a:solidFill>
                <a:latin typeface="Consolas" panose="020B0609020204030204" pitchFamily="49" charset="0"/>
              </a:rPr>
              <a:t>1</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&lt;= N;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 {</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int</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tmp</a:t>
            </a:r>
            <a:r>
              <a:rPr lang="en-US" altLang="ja-JP" sz="1600" dirty="0">
                <a:solidFill>
                  <a:srgbClr val="000000"/>
                </a:solidFill>
                <a:latin typeface="Consolas" panose="020B0609020204030204" pitchFamily="49" charset="0"/>
              </a:rPr>
              <a:t> = </a:t>
            </a:r>
            <a:r>
              <a:rPr lang="en-US" altLang="ja-JP" sz="1600" dirty="0" err="1">
                <a:solidFill>
                  <a:srgbClr val="000000"/>
                </a:solidFill>
                <a:latin typeface="Consolas" panose="020B0609020204030204" pitchFamily="49" charset="0"/>
              </a:rPr>
              <a:t>sumOfDecimal</a:t>
            </a:r>
            <a:r>
              <a:rPr lang="en-US" altLang="ja-JP" sz="1600" dirty="0">
                <a:solidFill>
                  <a:srgbClr val="000000"/>
                </a:solidFill>
                <a:latin typeface="Consolas" panose="020B0609020204030204" pitchFamily="49" charset="0"/>
              </a:rPr>
              <a:t>(</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if</a:t>
            </a:r>
            <a:r>
              <a:rPr lang="en-US" altLang="ja-JP" sz="1600" dirty="0">
                <a:solidFill>
                  <a:srgbClr val="000000"/>
                </a:solidFill>
                <a:latin typeface="Consolas" panose="020B0609020204030204" pitchFamily="49" charset="0"/>
              </a:rPr>
              <a:t>(</a:t>
            </a:r>
            <a:r>
              <a:rPr lang="en-US" altLang="ja-JP" sz="1600" dirty="0" err="1">
                <a:solidFill>
                  <a:srgbClr val="000000"/>
                </a:solidFill>
                <a:latin typeface="Consolas" panose="020B0609020204030204" pitchFamily="49" charset="0"/>
              </a:rPr>
              <a:t>tmp</a:t>
            </a:r>
            <a:r>
              <a:rPr lang="en-US" altLang="ja-JP" sz="1600" dirty="0">
                <a:solidFill>
                  <a:srgbClr val="000000"/>
                </a:solidFill>
                <a:latin typeface="Consolas" panose="020B0609020204030204" pitchFamily="49" charset="0"/>
              </a:rPr>
              <a:t> &gt;= A &amp;&amp; </a:t>
            </a:r>
            <a:r>
              <a:rPr lang="en-US" altLang="ja-JP" sz="1600" dirty="0" err="1">
                <a:solidFill>
                  <a:srgbClr val="000000"/>
                </a:solidFill>
                <a:latin typeface="Consolas" panose="020B0609020204030204" pitchFamily="49" charset="0"/>
              </a:rPr>
              <a:t>tmp</a:t>
            </a:r>
            <a:r>
              <a:rPr lang="en-US" altLang="ja-JP" sz="1600" dirty="0">
                <a:solidFill>
                  <a:srgbClr val="000000"/>
                </a:solidFill>
                <a:latin typeface="Consolas" panose="020B0609020204030204" pitchFamily="49" charset="0"/>
              </a:rPr>
              <a:t> &lt;= B) {</a:t>
            </a:r>
          </a:p>
          <a:p>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ans</a:t>
            </a:r>
            <a:r>
              <a:rPr lang="en-US" altLang="ja-JP" sz="1600" dirty="0">
                <a:solidFill>
                  <a:srgbClr val="000000"/>
                </a:solidFill>
                <a:latin typeface="Consolas" panose="020B0609020204030204" pitchFamily="49" charset="0"/>
              </a:rPr>
              <a:t> += </a:t>
            </a:r>
            <a:r>
              <a:rPr lang="en-US" altLang="ja-JP" sz="1600" dirty="0" err="1">
                <a:solidFill>
                  <a:srgbClr val="000000"/>
                </a:solidFill>
                <a:latin typeface="Consolas" panose="020B0609020204030204" pitchFamily="49" charset="0"/>
              </a:rPr>
              <a:t>i</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p>
          <a:p>
            <a:r>
              <a:rPr lang="en-US" altLang="ja-JP" sz="1600" dirty="0">
                <a:solidFill>
                  <a:srgbClr val="000000"/>
                </a:solidFill>
                <a:latin typeface="Consolas" panose="020B0609020204030204" pitchFamily="49" charset="0"/>
              </a:rPr>
              <a:t>    }</a:t>
            </a:r>
          </a:p>
          <a:p>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printf</a:t>
            </a:r>
            <a:r>
              <a:rPr lang="en-US" altLang="ja-JP" sz="1600" dirty="0">
                <a:solidFill>
                  <a:srgbClr val="000000"/>
                </a:solidFill>
                <a:latin typeface="Consolas" panose="020B0609020204030204" pitchFamily="49" charset="0"/>
              </a:rPr>
              <a:t>(</a:t>
            </a:r>
            <a:r>
              <a:rPr lang="en-US" altLang="ja-JP" sz="1600" dirty="0">
                <a:solidFill>
                  <a:srgbClr val="A31515"/>
                </a:solidFill>
                <a:latin typeface="Consolas" panose="020B0609020204030204" pitchFamily="49" charset="0"/>
              </a:rPr>
              <a:t>"%d\n"</a:t>
            </a:r>
            <a:r>
              <a:rPr lang="en-US" altLang="ja-JP" sz="1600" dirty="0">
                <a:solidFill>
                  <a:srgbClr val="000000"/>
                </a:solidFill>
                <a:latin typeface="Consolas" panose="020B0609020204030204" pitchFamily="49" charset="0"/>
              </a:rPr>
              <a:t>, </a:t>
            </a:r>
            <a:r>
              <a:rPr lang="en-US" altLang="ja-JP" sz="1600" dirty="0" err="1">
                <a:solidFill>
                  <a:srgbClr val="000000"/>
                </a:solidFill>
                <a:latin typeface="Consolas" panose="020B0609020204030204" pitchFamily="49" charset="0"/>
              </a:rPr>
              <a:t>ans</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    </a:t>
            </a:r>
            <a:r>
              <a:rPr lang="en-US" altLang="ja-JP" sz="1600" dirty="0">
                <a:solidFill>
                  <a:srgbClr val="0000FF"/>
                </a:solidFill>
                <a:latin typeface="Consolas" panose="020B0609020204030204" pitchFamily="49" charset="0"/>
              </a:rPr>
              <a:t>return</a:t>
            </a:r>
            <a:r>
              <a:rPr lang="en-US" altLang="ja-JP" sz="1600" dirty="0">
                <a:solidFill>
                  <a:srgbClr val="000000"/>
                </a:solidFill>
                <a:latin typeface="Consolas" panose="020B0609020204030204" pitchFamily="49" charset="0"/>
              </a:rPr>
              <a:t> </a:t>
            </a:r>
            <a:r>
              <a:rPr lang="en-US" altLang="ja-JP" sz="1600" dirty="0">
                <a:solidFill>
                  <a:srgbClr val="09885A"/>
                </a:solidFill>
                <a:latin typeface="Consolas" panose="020B0609020204030204" pitchFamily="49" charset="0"/>
              </a:rPr>
              <a:t>0</a:t>
            </a:r>
            <a:r>
              <a:rPr lang="en-US" altLang="ja-JP" sz="1600" dirty="0">
                <a:solidFill>
                  <a:srgbClr val="000000"/>
                </a:solidFill>
                <a:latin typeface="Consolas" panose="020B0609020204030204" pitchFamily="49" charset="0"/>
              </a:rPr>
              <a:t>;</a:t>
            </a:r>
          </a:p>
          <a:p>
            <a:r>
              <a:rPr lang="en-US" altLang="ja-JP"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908402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1278</Words>
  <Application>Microsoft Office PowerPoint</Application>
  <PresentationFormat>ワイド画面</PresentationFormat>
  <Paragraphs>381</Paragraphs>
  <Slides>29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ＭＳ ゴシック</vt:lpstr>
      <vt:lpstr>游ゴシック</vt:lpstr>
      <vt:lpstr>游ゴシック Light</vt:lpstr>
      <vt:lpstr>Arial</vt:lpstr>
      <vt:lpstr>Cambria Math</vt:lpstr>
      <vt:lpstr>Consolas</vt:lpstr>
      <vt:lpstr>Office テーマ</vt:lpstr>
      <vt:lpstr>第5回演習問題解答</vt:lpstr>
      <vt:lpstr>演習</vt:lpstr>
      <vt:lpstr>ABC090_A</vt:lpstr>
      <vt:lpstr>PowerPoint プレゼンテーション</vt:lpstr>
      <vt:lpstr>ABC036_B</vt:lpstr>
      <vt:lpstr>ABC036_B</vt:lpstr>
      <vt:lpstr>PowerPoint プレゼンテーション</vt:lpstr>
      <vt:lpstr>ABC083_B</vt:lpstr>
      <vt:lpstr>PowerPoint プレゼンテーション</vt:lpstr>
      <vt:lpstr>実数の絶対値を返す関数</vt:lpstr>
      <vt:lpstr>パスカルの三角形</vt:lpstr>
      <vt:lpstr>パスカルの三角形</vt:lpstr>
      <vt:lpstr>パスカルの三角形</vt:lpstr>
      <vt:lpstr>パスカルの三角形</vt:lpstr>
      <vt:lpstr>パスカルの三角形</vt:lpstr>
      <vt:lpstr>パスカルの三角形</vt:lpstr>
      <vt:lpstr>パスカルの三角形</vt:lpstr>
      <vt:lpstr>パスカルの三角形</vt:lpstr>
      <vt:lpstr>パスカルの三角形</vt:lpstr>
      <vt:lpstr>パスカルの三角形</vt:lpstr>
      <vt:lpstr>パスカルの三角形</vt:lpstr>
      <vt:lpstr>PowerPoint プレゼンテーション</vt:lpstr>
      <vt:lpstr>パスカルの三角形の改造</vt:lpstr>
      <vt:lpstr>PowerPoint プレゼンテーション</vt:lpstr>
      <vt:lpstr>ABC087_B</vt:lpstr>
      <vt:lpstr>PowerPoint プレゼンテーション</vt:lpstr>
      <vt:lpstr>ABC060_B</vt:lpstr>
      <vt:lpstr>ABC060_B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第5回演習問題解答</dc:title>
  <dc:creator>r.yamamoto.032</dc:creator>
  <cp:lastModifiedBy>r.yamamoto.032</cp:lastModifiedBy>
  <cp:revision>36</cp:revision>
  <dcterms:created xsi:type="dcterms:W3CDTF">2018-06-12T06:17:56Z</dcterms:created>
  <dcterms:modified xsi:type="dcterms:W3CDTF">2018-06-12T07:55:36Z</dcterms:modified>
</cp:coreProperties>
</file>