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77" r:id="rId7"/>
    <p:sldId id="283" r:id="rId8"/>
    <p:sldId id="284" r:id="rId9"/>
    <p:sldId id="282" r:id="rId10"/>
    <p:sldId id="285" r:id="rId11"/>
    <p:sldId id="286" r:id="rId12"/>
    <p:sldId id="287" r:id="rId13"/>
    <p:sldId id="288" r:id="rId14"/>
    <p:sldId id="289" r:id="rId15"/>
    <p:sldId id="279" r:id="rId16"/>
    <p:sldId id="290" r:id="rId17"/>
    <p:sldId id="291" r:id="rId18"/>
    <p:sldId id="276" r:id="rId19"/>
    <p:sldId id="299" r:id="rId20"/>
    <p:sldId id="300" r:id="rId21"/>
    <p:sldId id="296" r:id="rId22"/>
    <p:sldId id="292" r:id="rId23"/>
    <p:sldId id="301" r:id="rId24"/>
    <p:sldId id="293" r:id="rId25"/>
    <p:sldId id="302" r:id="rId26"/>
    <p:sldId id="303" r:id="rId27"/>
    <p:sldId id="294" r:id="rId28"/>
    <p:sldId id="29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5" autoAdjust="0"/>
    <p:restoredTop sz="94660"/>
  </p:normalViewPr>
  <p:slideViewPr>
    <p:cSldViewPr snapToGrid="0">
      <p:cViewPr>
        <p:scale>
          <a:sx n="66" d="100"/>
          <a:sy n="66" d="100"/>
        </p:scale>
        <p:origin x="7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49DFE-01B5-4D7F-84F1-EAB7D7A4D9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08C9D0-7E33-4056-9335-0DFC64E54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88D7B6-7713-4566-8641-125891B761E0}"/>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6DB032A3-9785-400F-8F7C-6AF1E88D2C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2E511B-3FAD-42B7-989C-03CB5AF7E16E}"/>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28722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B58F8-4F32-4ABE-9826-5504FEFA3AD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DF4E7D-6C82-45B6-A2E8-28C49AB3FD6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4D4BD9-BB43-474D-8A6A-C29B419D3595}"/>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3C367B9C-A79B-4C7A-9216-240651C4AA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E5CB9A-715B-4D1A-8786-8EBB56859004}"/>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10561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8DFEBF9-3580-4778-AAEB-5392C509FA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1EAC3D-29AB-44A7-A5D7-C46043D8B1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5DF3A2-8F7A-422E-8AE8-CF7752700D25}"/>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05B09CA8-0131-4B41-B36B-8964CCA547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570423-EBA0-40B1-825E-E54CC50366E1}"/>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24779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E6548-F5C6-49CB-9258-419C4E4B14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07D39D-E848-4278-9EE8-71378B719F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98C1B-4EF2-40BC-9FDC-5BC80A463E62}"/>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D185F8D2-2900-4797-A14B-EA50CE9D3A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E4F2D1-3C3B-4ED5-8D4E-972FEA62886A}"/>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32450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2CDBA-3CC1-47EC-BB64-48EF1F2E714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A81412-D605-481C-88B0-C5D9136E6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C82C06-2573-42C7-9B0F-41DC1A4169E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900F79C0-227B-437C-B83A-B0A672158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870DA3-E617-459A-9AD8-CD5B7BA84CA0}"/>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18631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C7E9B-4692-40B0-AA84-75BD447BAF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20468D-FDC6-474B-8643-732D6C3A378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63060C-186C-4932-8330-D195EE0A8E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EF48F03-88ED-4B23-8691-BC07528D0E13}"/>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332465FE-91F9-462C-BB34-90BEBD3C4B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E29CDA-D2ED-463D-A056-84B4D5E63C46}"/>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12480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9859C-424E-42AD-A7B0-74033ACC40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B13DF4-2C4D-4556-A71B-65EBEF41F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5183A7F-FF31-4302-BF14-FF7E9EB7D0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6437B6-48E3-4323-847A-A3A927758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703DA7-8841-44BC-9C47-04922F9EEC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96384EA-55B7-4608-B75D-3875F207028F}"/>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8" name="フッター プレースホルダー 7">
            <a:extLst>
              <a:ext uri="{FF2B5EF4-FFF2-40B4-BE49-F238E27FC236}">
                <a16:creationId xmlns:a16="http://schemas.microsoft.com/office/drawing/2014/main" id="{F113DE1A-610E-4340-9343-60A6A51DB05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C0D260A-CED0-4C33-A416-2304686C72B4}"/>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261660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E1C8-D60F-4FEF-9CF0-B24513E042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F8534E-B886-4A86-B427-883B27F1779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4" name="フッター プレースホルダー 3">
            <a:extLst>
              <a:ext uri="{FF2B5EF4-FFF2-40B4-BE49-F238E27FC236}">
                <a16:creationId xmlns:a16="http://schemas.microsoft.com/office/drawing/2014/main" id="{90B26815-BBDD-49D3-94D3-7C2435E287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014A289-7913-49A3-B159-15ECC993963B}"/>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0717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8992A8-B0A2-4862-8CCE-E7484AEBBBF1}"/>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3" name="フッター プレースホルダー 2">
            <a:extLst>
              <a:ext uri="{FF2B5EF4-FFF2-40B4-BE49-F238E27FC236}">
                <a16:creationId xmlns:a16="http://schemas.microsoft.com/office/drawing/2014/main" id="{D1B5BD49-C2F5-477F-9FF0-81062EA562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D39E0C-C757-4078-8DCB-600F0C5AD5F2}"/>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413138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B49A8-41F9-403D-B9F7-B680CDAE21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31023F-46F0-4057-98BB-F7E9B16DE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F7A7D20-43C2-40CD-80B1-850910279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0DFDBC-3BE5-4694-A38D-2A683008D0EF}"/>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E4B9F7D8-1EC1-497B-A943-3BA59D9C49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219353-23BB-4CB0-B66A-E77AC2C2C3AF}"/>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1924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BF51-750D-4B20-B9EC-1C68538A8E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D57D5A-E7CF-4EE3-97AA-8F61FF394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736365-5447-4127-979F-E64974A7D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BC631B8-9E00-4D32-8636-78D2D7897F39}"/>
              </a:ext>
            </a:extLst>
          </p:cNvPr>
          <p:cNvSpPr>
            <a:spLocks noGrp="1"/>
          </p:cNvSpPr>
          <p:nvPr>
            <p:ph type="dt" sz="half" idx="10"/>
          </p:nvPr>
        </p:nvSpPr>
        <p:spPr/>
        <p:txBody>
          <a:bodyPr/>
          <a:lstStyle/>
          <a:p>
            <a:fld id="{AB80454A-B399-4E1F-B3D5-BB27BF060265}" type="datetimeFigureOut">
              <a:rPr kumimoji="1" lang="ja-JP" altLang="en-US" smtClean="0"/>
              <a:t>2018/6/22</a:t>
            </a:fld>
            <a:endParaRPr kumimoji="1" lang="ja-JP" altLang="en-US"/>
          </a:p>
        </p:txBody>
      </p:sp>
      <p:sp>
        <p:nvSpPr>
          <p:cNvPr id="6" name="フッター プレースホルダー 5">
            <a:extLst>
              <a:ext uri="{FF2B5EF4-FFF2-40B4-BE49-F238E27FC236}">
                <a16:creationId xmlns:a16="http://schemas.microsoft.com/office/drawing/2014/main" id="{F8E4BFA9-9AA8-4A2F-90D8-5487BFE5B2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466E43-0890-45ED-A0FC-6506CBECEED6}"/>
              </a:ext>
            </a:extLst>
          </p:cNvPr>
          <p:cNvSpPr>
            <a:spLocks noGrp="1"/>
          </p:cNvSpPr>
          <p:nvPr>
            <p:ph type="sldNum" sz="quarter" idx="12"/>
          </p:nvPr>
        </p:nvSpPr>
        <p:spPr/>
        <p:txBody>
          <a:body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69188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95EA6C-0206-4483-BC4A-649FEA0A2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0FF414-7817-4FB6-831B-3C2B84A41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5F5C-CD68-47CA-84FD-9337EC4C9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0454A-B399-4E1F-B3D5-BB27BF060265}" type="datetimeFigureOut">
              <a:rPr kumimoji="1" lang="ja-JP" altLang="en-US" smtClean="0"/>
              <a:t>2018/6/22</a:t>
            </a:fld>
            <a:endParaRPr kumimoji="1" lang="ja-JP" altLang="en-US"/>
          </a:p>
        </p:txBody>
      </p:sp>
      <p:sp>
        <p:nvSpPr>
          <p:cNvPr id="5" name="フッター プレースホルダー 4">
            <a:extLst>
              <a:ext uri="{FF2B5EF4-FFF2-40B4-BE49-F238E27FC236}">
                <a16:creationId xmlns:a16="http://schemas.microsoft.com/office/drawing/2014/main" id="{F64B8645-207D-4CFA-98C7-FB65530C8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3B253E-B774-4283-974C-AF3A6CDBA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CFFFC-7207-4916-8CBC-1F254D25CEC3}" type="slidenum">
              <a:rPr kumimoji="1" lang="ja-JP" altLang="en-US" smtClean="0"/>
              <a:t>‹#›</a:t>
            </a:fld>
            <a:endParaRPr kumimoji="1" lang="ja-JP" altLang="en-US"/>
          </a:p>
        </p:txBody>
      </p:sp>
    </p:spTree>
    <p:extLst>
      <p:ext uri="{BB962C8B-B14F-4D97-AF65-F5344CB8AC3E}">
        <p14:creationId xmlns:p14="http://schemas.microsoft.com/office/powerpoint/2010/main" val="361894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E68C1-FA87-4A43-AB9F-B39E8905275D}"/>
              </a:ext>
            </a:extLst>
          </p:cNvPr>
          <p:cNvSpPr>
            <a:spLocks noGrp="1"/>
          </p:cNvSpPr>
          <p:nvPr>
            <p:ph type="ctrTitle"/>
          </p:nvPr>
        </p:nvSpPr>
        <p:spPr/>
        <p:txBody>
          <a:bodyPr/>
          <a:lstStyle/>
          <a:p>
            <a:r>
              <a:rPr lang="ja-JP" altLang="en-US" dirty="0"/>
              <a:t>第</a:t>
            </a:r>
            <a:r>
              <a:rPr lang="en-US" altLang="ja-JP" dirty="0"/>
              <a:t>6</a:t>
            </a:r>
            <a:r>
              <a:rPr lang="ja-JP" altLang="en-US" dirty="0"/>
              <a:t>回演習 解答</a:t>
            </a:r>
            <a:endParaRPr kumimoji="1" lang="ja-JP" altLang="en-US" dirty="0"/>
          </a:p>
        </p:txBody>
      </p:sp>
      <p:sp>
        <p:nvSpPr>
          <p:cNvPr id="3" name="字幕 2">
            <a:extLst>
              <a:ext uri="{FF2B5EF4-FFF2-40B4-BE49-F238E27FC236}">
                <a16:creationId xmlns:a16="http://schemas.microsoft.com/office/drawing/2014/main" id="{6B761A2F-E23E-4610-836E-41D7D9166E6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0334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378645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1203757-4490-45AC-9177-28A9BBE4102F}"/>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44455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349618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309DABB-D9C4-4885-876A-10B9DACF41A8}"/>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9</a:t>
            </a:r>
            <a:endParaRPr kumimoji="1" lang="ja-JP" altLang="en-US" sz="4800" dirty="0"/>
          </a:p>
        </p:txBody>
      </p:sp>
    </p:spTree>
    <p:extLst>
      <p:ext uri="{BB962C8B-B14F-4D97-AF65-F5344CB8AC3E}">
        <p14:creationId xmlns:p14="http://schemas.microsoft.com/office/powerpoint/2010/main" val="79287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12</a:t>
            </a:r>
            <a:endParaRPr kumimoji="1" lang="ja-JP" altLang="en-US" sz="4800" dirty="0"/>
          </a:p>
        </p:txBody>
      </p:sp>
    </p:spTree>
    <p:extLst>
      <p:ext uri="{BB962C8B-B14F-4D97-AF65-F5344CB8AC3E}">
        <p14:creationId xmlns:p14="http://schemas.microsoft.com/office/powerpoint/2010/main" val="228679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F23633C-BB46-46CB-9444-2B90EEE0751C}"/>
              </a:ext>
            </a:extLst>
          </p:cNvPr>
          <p:cNvSpPr/>
          <p:nvPr/>
        </p:nvSpPr>
        <p:spPr>
          <a:xfrm>
            <a:off x="953730" y="-54935"/>
            <a:ext cx="7651956" cy="6967870"/>
          </a:xfrm>
          <a:prstGeom prst="rect">
            <a:avLst/>
          </a:prstGeom>
        </p:spPr>
        <p:txBody>
          <a:bodyPr wrap="square">
            <a:spAutoFit/>
          </a:bodyPr>
          <a:lstStyle/>
          <a:p>
            <a:pPr>
              <a:lnSpc>
                <a:spcPct val="150000"/>
              </a:lnSpc>
            </a:pPr>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pPr>
              <a:lnSpc>
                <a:spcPct val="150000"/>
              </a:lnSpc>
            </a:pPr>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pPr>
              <a:lnSpc>
                <a:spcPct val="150000"/>
              </a:lnSpc>
            </a:pP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unsigned</a:t>
            </a:r>
            <a:r>
              <a:rPr lang="en-US" altLang="ja-JP" sz="2000" dirty="0">
                <a:solidFill>
                  <a:srgbClr val="000000"/>
                </a:solidFill>
                <a:latin typeface="Consolas" panose="020B0609020204030204" pitchFamily="49" charset="0"/>
              </a:rPr>
              <a:t> X;</a:t>
            </a:r>
          </a:p>
          <a:p>
            <a:pPr lvl="1">
              <a:lnSpc>
                <a:spcPct val="150000"/>
              </a:lnSpc>
            </a:pP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n, sum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a:t>
            </a:r>
            <a:r>
              <a:rPr lang="en-US" altLang="ja-JP" sz="2000" dirty="0">
                <a:solidFill>
                  <a:srgbClr val="09885A"/>
                </a:solidFill>
                <a:latin typeface="Consolas" panose="020B0609020204030204" pitchFamily="49" charset="0"/>
              </a:rPr>
              <a:t>30</a:t>
            </a:r>
            <a:r>
              <a:rPr lang="en-US" altLang="ja-JP" sz="2000" dirty="0">
                <a:solidFill>
                  <a:srgbClr val="000000"/>
                </a:solidFill>
                <a:latin typeface="Consolas" panose="020B0609020204030204" pitchFamily="49" charset="0"/>
              </a:rPr>
              <a:t>];</a:t>
            </a:r>
          </a:p>
          <a:p>
            <a:pPr lvl="1">
              <a:lnSpc>
                <a:spcPct val="150000"/>
              </a:lnSpc>
            </a:pP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 %u"</a:t>
            </a:r>
            <a:r>
              <a:rPr lang="en-US" altLang="ja-JP" sz="2000" dirty="0">
                <a:solidFill>
                  <a:srgbClr val="000000"/>
                </a:solidFill>
                <a:latin typeface="Consolas" panose="020B0609020204030204" pitchFamily="49" charset="0"/>
              </a:rPr>
              <a:t>, &amp;n, &amp;X);</a:t>
            </a:r>
          </a:p>
          <a:p>
            <a:pPr lvl="1">
              <a:lnSpc>
                <a:spcPct val="150000"/>
              </a:lnSpc>
            </a:pP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a:t>
            </a:r>
            <a:r>
              <a:rPr lang="en-US" altLang="ja-JP" sz="2000" dirty="0">
                <a:solidFill>
                  <a:srgbClr val="000000"/>
                </a:solidFill>
                <a:latin typeface="Consolas" panose="020B0609020204030204" pitchFamily="49" charset="0"/>
              </a:rPr>
              <a:t>, &amp;a[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lnSpc>
                <a:spcPct val="150000"/>
              </a:lnSpc>
            </a:pP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((X &gt;&gt;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&amp;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sum += a[</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1">
              <a:lnSpc>
                <a:spcPct val="150000"/>
              </a:lnSpc>
            </a:pPr>
            <a:r>
              <a:rPr lang="en-US" altLang="ja-JP" sz="2000" dirty="0">
                <a:solidFill>
                  <a:srgbClr val="000000"/>
                </a:solidFill>
                <a:latin typeface="Consolas" panose="020B0609020204030204" pitchFamily="49" charset="0"/>
              </a:rPr>
              <a:t>}</a:t>
            </a:r>
          </a:p>
          <a:p>
            <a:pPr lvl="1">
              <a:lnSpc>
                <a:spcPct val="150000"/>
              </a:lnSpc>
            </a:pP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"%d\n"</a:t>
            </a:r>
            <a:r>
              <a:rPr lang="en-US" altLang="ja-JP" sz="2000" dirty="0">
                <a:solidFill>
                  <a:srgbClr val="000000"/>
                </a:solidFill>
                <a:latin typeface="Consolas" panose="020B0609020204030204" pitchFamily="49" charset="0"/>
              </a:rPr>
              <a:t>, sum);</a:t>
            </a:r>
          </a:p>
          <a:p>
            <a:pPr lvl="1">
              <a:lnSpc>
                <a:spcPct val="150000"/>
              </a:lnSpc>
            </a:pP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a:lnSpc>
                <a:spcPct val="150000"/>
              </a:lnSpc>
            </a:pPr>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3337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8802E-D4E8-4EE8-BAAB-A33AC04715E9}"/>
              </a:ext>
            </a:extLst>
          </p:cNvPr>
          <p:cNvSpPr>
            <a:spLocks noGrp="1"/>
          </p:cNvSpPr>
          <p:nvPr>
            <p:ph type="title"/>
          </p:nvPr>
        </p:nvSpPr>
        <p:spPr/>
        <p:txBody>
          <a:bodyPr/>
          <a:lstStyle/>
          <a:p>
            <a:r>
              <a:rPr kumimoji="1" lang="en-US" altLang="ja-JP" dirty="0"/>
              <a:t>ABC014_B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FAD3BCA-009A-4F0F-93ED-9FFA3D056694}"/>
                  </a:ext>
                </a:extLst>
              </p:cNvPr>
              <p:cNvSpPr>
                <a:spLocks noGrp="1"/>
              </p:cNvSpPr>
              <p:nvPr>
                <p:ph idx="1"/>
              </p:nvPr>
            </p:nvSpPr>
            <p:spPr/>
            <p:txBody>
              <a:bodyPr/>
              <a:lstStyle/>
              <a:p>
                <a:pPr marL="0" indent="0">
                  <a:buNone/>
                </a:pPr>
                <a:r>
                  <a:rPr kumimoji="1" lang="en-US" altLang="ja-JP" dirty="0"/>
                  <a:t>[</a:t>
                </a:r>
                <a:r>
                  <a:rPr kumimoji="1" lang="ja-JP" altLang="en-US" dirty="0"/>
                  <a:t>どうでもいい話</a:t>
                </a:r>
                <a:r>
                  <a:rPr kumimoji="1" lang="en-US" altLang="ja-JP" dirty="0"/>
                  <a:t>]</a:t>
                </a:r>
              </a:p>
              <a:p>
                <a:pPr marL="0" indent="0">
                  <a:buNone/>
                </a:pPr>
                <a:r>
                  <a:rPr lang="ja-JP" altLang="en-US" dirty="0"/>
                  <a:t>集合</a:t>
                </a:r>
                <a:r>
                  <a:rPr lang="en-US" altLang="ja-JP" dirty="0"/>
                  <a:t>X</a:t>
                </a:r>
                <a:r>
                  <a:rPr lang="ja-JP" altLang="en-US" dirty="0"/>
                  <a:t>とその部分集合</a:t>
                </a:r>
                <a:r>
                  <a:rPr lang="en-US" altLang="ja-JP" dirty="0"/>
                  <a:t>A</a:t>
                </a:r>
                <a:r>
                  <a:rPr lang="ja-JP" altLang="en-US" dirty="0"/>
                  <a:t>に対して、</a:t>
                </a:r>
                <a:endParaRPr lang="en-US" altLang="ja-JP" dirty="0"/>
              </a:p>
              <a:p>
                <a:pPr marL="457200" lvl="1" indent="0">
                  <a:buNone/>
                </a:pPr>
                <a14:m>
                  <m:oMathPara xmlns:m="http://schemas.openxmlformats.org/officeDocument/2006/math">
                    <m:oMathParaPr>
                      <m:jc m:val="left"/>
                    </m:oMathParaPr>
                    <m:oMath xmlns:m="http://schemas.openxmlformats.org/officeDocument/2006/math">
                      <m:sSub>
                        <m:sSubPr>
                          <m:ctrlPr>
                            <a:rPr lang="en-US" altLang="ja-JP" sz="3200" b="0" i="1" smtClean="0">
                              <a:latin typeface="Cambria Math" panose="02040503050406030204" pitchFamily="18" charset="0"/>
                            </a:rPr>
                          </m:ctrlPr>
                        </m:sSubPr>
                        <m:e>
                          <m:r>
                            <a:rPr lang="ja-JP" altLang="en-US" sz="3200" i="1" smtClean="0">
                              <a:latin typeface="Cambria Math" panose="02040503050406030204" pitchFamily="18" charset="0"/>
                            </a:rPr>
                            <m:t>𝜒</m:t>
                          </m:r>
                        </m:e>
                        <m:sub>
                          <m:r>
                            <a:rPr lang="en-US" altLang="ja-JP" sz="3200" b="0" i="1" smtClean="0">
                              <a:latin typeface="Cambria Math" panose="02040503050406030204" pitchFamily="18" charset="0"/>
                            </a:rPr>
                            <m:t>𝐴</m:t>
                          </m:r>
                        </m:sub>
                      </m:sSub>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𝑋</m:t>
                      </m:r>
                      <m:r>
                        <a:rPr lang="en-US" altLang="ja-JP" sz="3200" b="0" i="1" smtClean="0">
                          <a:latin typeface="Cambria Math" panose="02040503050406030204" pitchFamily="18" charset="0"/>
                        </a:rPr>
                        <m:t>→</m:t>
                      </m:r>
                      <m:d>
                        <m:dPr>
                          <m:begChr m:val="{"/>
                          <m:endChr m:val="}"/>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0, 1</m:t>
                          </m:r>
                        </m:e>
                      </m:d>
                    </m:oMath>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𝜒</m:t>
                          </m:r>
                        </m:e>
                        <m:sub>
                          <m:r>
                            <a:rPr lang="en-US" altLang="ja-JP" sz="3200" b="0" i="1" smtClean="0">
                              <a:latin typeface="Cambria Math" panose="02040503050406030204" pitchFamily="18" charset="0"/>
                            </a:rPr>
                            <m:t>𝐴</m:t>
                          </m:r>
                        </m:sub>
                      </m:sSub>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e>
                      </m:d>
                      <m:r>
                        <a:rPr lang="en-US" altLang="ja-JP" sz="3200" b="0" i="1" smtClean="0">
                          <a:latin typeface="Cambria Math" panose="02040503050406030204" pitchFamily="18" charset="0"/>
                        </a:rPr>
                        <m:t>= </m:t>
                      </m:r>
                      <m:d>
                        <m:dPr>
                          <m:begChr m:val="{"/>
                          <m:endChr m:val=""/>
                          <m:ctrlPr>
                            <a:rPr lang="en-US" altLang="ja-JP" sz="3200" b="0" i="1" smtClean="0">
                              <a:latin typeface="Cambria Math" panose="02040503050406030204" pitchFamily="18" charset="0"/>
                            </a:rPr>
                          </m:ctrlPr>
                        </m:dPr>
                        <m:e>
                          <m:eqArr>
                            <m:eqArrPr>
                              <m:ctrlPr>
                                <a:rPr lang="en-US" altLang="ja-JP" sz="3200" b="0" i="1" smtClean="0">
                                  <a:latin typeface="Cambria Math" panose="02040503050406030204" pitchFamily="18" charset="0"/>
                                </a:rPr>
                              </m:ctrlPr>
                            </m:eqArrPr>
                            <m:e>
                              <m:r>
                                <a:rPr lang="en-US" altLang="ja-JP" sz="3200" b="0" i="1" smtClean="0">
                                  <a:latin typeface="Cambria Math" panose="02040503050406030204" pitchFamily="18" charset="0"/>
                                </a:rPr>
                                <m:t>0 (</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𝐴</m:t>
                              </m:r>
                              <m:r>
                                <a:rPr lang="en-US" altLang="ja-JP" sz="3200" b="0" i="1" smtClean="0">
                                  <a:latin typeface="Cambria Math" panose="02040503050406030204" pitchFamily="18" charset="0"/>
                                  <a:ea typeface="Cambria Math" panose="02040503050406030204" pitchFamily="18" charset="0"/>
                                </a:rPr>
                                <m:t>)</m:t>
                              </m:r>
                            </m:e>
                            <m:e>
                              <m:r>
                                <a:rPr lang="en-US" altLang="ja-JP" sz="3200" b="0" i="1" smtClean="0">
                                  <a:latin typeface="Cambria Math" panose="02040503050406030204" pitchFamily="18" charset="0"/>
                                </a:rPr>
                                <m:t>1 (</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𝐴</m:t>
                              </m:r>
                              <m:r>
                                <a:rPr lang="en-US" altLang="ja-JP" sz="3200" b="0" i="1" smtClean="0">
                                  <a:latin typeface="Cambria Math" panose="02040503050406030204" pitchFamily="18" charset="0"/>
                                  <a:ea typeface="Cambria Math" panose="02040503050406030204" pitchFamily="18" charset="0"/>
                                </a:rPr>
                                <m:t>)</m:t>
                              </m:r>
                            </m:e>
                          </m:eqArr>
                        </m:e>
                      </m:d>
                    </m:oMath>
                  </m:oMathPara>
                </a14:m>
                <a:endParaRPr lang="en-US" altLang="ja-JP" sz="3200" b="0" dirty="0"/>
              </a:p>
              <a:p>
                <a:pPr marL="0" indent="0">
                  <a:buNone/>
                </a:pPr>
                <a:r>
                  <a:rPr lang="ja-JP" altLang="en-US" dirty="0"/>
                  <a:t>となる関数</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𝜒</m:t>
                        </m:r>
                      </m:e>
                      <m:sub>
                        <m:r>
                          <a:rPr lang="en-US" altLang="ja-JP" i="1">
                            <a:latin typeface="Cambria Math" panose="02040503050406030204" pitchFamily="18" charset="0"/>
                          </a:rPr>
                          <m:t>𝐴</m:t>
                        </m:r>
                      </m:sub>
                    </m:sSub>
                    <m:r>
                      <a:rPr lang="ja-JP" altLang="en-US" i="1" smtClean="0">
                        <a:latin typeface="Cambria Math" panose="02040503050406030204" pitchFamily="18" charset="0"/>
                      </a:rPr>
                      <m:t>を</m:t>
                    </m:r>
                    <m:r>
                      <a:rPr lang="ja-JP" altLang="en-US" i="1" dirty="0" smtClean="0">
                        <a:latin typeface="Cambria Math" panose="02040503050406030204" pitchFamily="18" charset="0"/>
                      </a:rPr>
                      <m:t>、</m:t>
                    </m:r>
                    <m:r>
                      <m:rPr>
                        <m:sty m:val="p"/>
                      </m:rPr>
                      <a:rPr lang="en-US" altLang="ja-JP" b="0" i="0" dirty="0" smtClean="0">
                        <a:latin typeface="Cambria Math" panose="02040503050406030204" pitchFamily="18" charset="0"/>
                      </a:rPr>
                      <m:t>X</m:t>
                    </m:r>
                    <m:r>
                      <a:rPr lang="ja-JP" altLang="en-US" i="1" dirty="0">
                        <a:latin typeface="Cambria Math" panose="02040503050406030204" pitchFamily="18" charset="0"/>
                      </a:rPr>
                      <m:t>に</m:t>
                    </m:r>
                  </m:oMath>
                </a14:m>
                <a:r>
                  <a:rPr lang="ja-JP" altLang="en-US" dirty="0"/>
                  <a:t>おける</a:t>
                </a:r>
                <a:r>
                  <a:rPr lang="en-US" altLang="ja-JP" dirty="0"/>
                  <a:t>A</a:t>
                </a:r>
                <a:r>
                  <a:rPr lang="ja-JP" altLang="en-US" dirty="0"/>
                  <a:t>の特性関数という。</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8FAD3BCA-009A-4F0F-93ED-9FFA3D05669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855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595FE-3D80-4B23-A7C9-A1B8121E0804}"/>
              </a:ext>
            </a:extLst>
          </p:cNvPr>
          <p:cNvSpPr>
            <a:spLocks noGrp="1"/>
          </p:cNvSpPr>
          <p:nvPr>
            <p:ph type="title"/>
          </p:nvPr>
        </p:nvSpPr>
        <p:spPr/>
        <p:txBody>
          <a:bodyPr/>
          <a:lstStyle/>
          <a:p>
            <a:r>
              <a:rPr lang="en-US" altLang="ja-JP" dirty="0"/>
              <a:t>ABC014_B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5609F44-C17C-4C6F-80F7-C081846DFD1D}"/>
                  </a:ext>
                </a:extLst>
              </p:cNvPr>
              <p:cNvSpPr>
                <a:spLocks noGrp="1"/>
              </p:cNvSpPr>
              <p:nvPr>
                <p:ph idx="1"/>
              </p:nvPr>
            </p:nvSpPr>
            <p:spPr/>
            <p:txBody>
              <a:bodyPr>
                <a:normAutofit lnSpcReduction="10000"/>
              </a:bodyPr>
              <a:lstStyle/>
              <a:p>
                <a:pPr marL="0" indent="0">
                  <a:buNone/>
                </a:pPr>
                <a:r>
                  <a:rPr lang="en-US" altLang="ja-JP" dirty="0"/>
                  <a:t>[</a:t>
                </a:r>
                <a:r>
                  <a:rPr lang="ja-JP" altLang="en-US" dirty="0"/>
                  <a:t>どうでもいい話</a:t>
                </a:r>
                <a:r>
                  <a:rPr lang="en-US" altLang="ja-JP" dirty="0"/>
                  <a:t>]</a:t>
                </a:r>
                <a:endParaRPr kumimoji="1" lang="en-US" altLang="ja-JP" dirty="0"/>
              </a:p>
              <a:p>
                <a:pPr marL="0" indent="0">
                  <a:buNone/>
                </a:pPr>
                <a:r>
                  <a:rPr kumimoji="1" lang="ja-JP" altLang="en-US" dirty="0"/>
                  <a:t>これを用いると、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𝑋</m:t>
                          </m:r>
                        </m:sup>
                      </m:sSup>
                      <m:r>
                        <a:rPr lang="en-US" altLang="ja-JP" i="1">
                          <a:latin typeface="Cambria Math" panose="02040503050406030204" pitchFamily="18" charset="0"/>
                        </a:rPr>
                        <m:t> ~ </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0, 1</m:t>
                              </m:r>
                            </m:e>
                          </m:d>
                        </m:e>
                        <m:sup>
                          <m:r>
                            <a:rPr lang="en-US" altLang="ja-JP" i="1">
                              <a:latin typeface="Cambria Math" panose="02040503050406030204" pitchFamily="18" charset="0"/>
                            </a:rPr>
                            <m:t>𝑋</m:t>
                          </m:r>
                        </m:sup>
                      </m:sSup>
                    </m:oMath>
                  </m:oMathPara>
                </a14:m>
                <a:br>
                  <a:rPr lang="en-US" altLang="ja-JP" dirty="0"/>
                </a:br>
                <a:r>
                  <a:rPr lang="ja-JP" altLang="en-US" dirty="0"/>
                  <a:t>がいえる</a:t>
                </a:r>
                <a:r>
                  <a:rPr lang="en-US" altLang="ja-JP" dirty="0"/>
                  <a:t>(</a:t>
                </a:r>
                <a:r>
                  <a:rPr lang="ja-JP" altLang="en-US" dirty="0"/>
                  <a:t>証明は省略</a:t>
                </a:r>
                <a:r>
                  <a:rPr lang="en-US" altLang="ja-JP" dirty="0"/>
                  <a:t>)</a:t>
                </a:r>
                <a:r>
                  <a:rPr lang="ja-JP" altLang="en-US" dirty="0" err="1"/>
                  <a:t>。</a:t>
                </a:r>
                <a:endParaRPr lang="en-US" altLang="ja-JP" dirty="0"/>
              </a:p>
              <a:p>
                <a:pPr marL="0" indent="0">
                  <a:buNone/>
                </a:pPr>
                <a:r>
                  <a:rPr lang="ja-JP" altLang="en-US" dirty="0"/>
                  <a:t>つまり、</a:t>
                </a:r>
                <a:r>
                  <a:rPr lang="en-US" altLang="ja-JP" dirty="0"/>
                  <a:t>X</a:t>
                </a:r>
                <a:r>
                  <a:rPr lang="ja-JP" altLang="en-US" dirty="0"/>
                  <a:t>の部分集合と</a:t>
                </a:r>
                <a:r>
                  <a:rPr lang="en-US" altLang="ja-JP" dirty="0"/>
                  <a:t>『X</a:t>
                </a:r>
                <a:r>
                  <a:rPr lang="ja-JP" altLang="en-US" dirty="0"/>
                  <a:t>→</a:t>
                </a:r>
                <a:r>
                  <a:rPr lang="en-US" altLang="ja-JP" dirty="0"/>
                  <a:t>{0,1}</a:t>
                </a:r>
                <a:r>
                  <a:rPr lang="ja-JP" altLang="en-US" dirty="0"/>
                  <a:t>の写像全体の集合</a:t>
                </a:r>
                <a:r>
                  <a:rPr lang="en-US" altLang="ja-JP" dirty="0"/>
                  <a:t>』</a:t>
                </a:r>
                <a:r>
                  <a:rPr lang="ja-JP" altLang="en-US" dirty="0" err="1"/>
                  <a:t>には</a:t>
                </a:r>
                <a:r>
                  <a:rPr lang="ja-JP" altLang="en-US" dirty="0"/>
                  <a:t>一対一関係があるから、商品の組み合わせすべてのパターンが</a:t>
                </a:r>
                <a:r>
                  <a:rPr lang="en-US" altLang="ja-JP" dirty="0"/>
                  <a:t>n</a:t>
                </a:r>
                <a:r>
                  <a:rPr lang="ja-JP" altLang="en-US" dirty="0"/>
                  <a:t>ビット列で表現できると分かる。</a:t>
                </a:r>
                <a:endParaRPr lang="en-US" altLang="ja-JP" dirty="0"/>
              </a:p>
              <a:p>
                <a:pPr marL="0" indent="0">
                  <a:buNone/>
                </a:pPr>
                <a:endParaRPr lang="en-US" altLang="ja-JP" dirty="0"/>
              </a:p>
              <a:p>
                <a:pPr marL="0" indent="0">
                  <a:buNone/>
                </a:pPr>
                <a:r>
                  <a:rPr lang="ja-JP" altLang="en-US" b="1" dirty="0"/>
                  <a:t>この辺の話は集合論を学ぶと出てくる内容ですが、分からなくても問題は解けるので意味不明だと思ったら忘れてください。</a:t>
                </a:r>
                <a:endParaRPr lang="en-US" altLang="ja-JP" b="1" dirty="0"/>
              </a:p>
            </p:txBody>
          </p:sp>
        </mc:Choice>
        <mc:Fallback xmlns="">
          <p:sp>
            <p:nvSpPr>
              <p:cNvPr id="3" name="コンテンツ プレースホルダー 2">
                <a:extLst>
                  <a:ext uri="{FF2B5EF4-FFF2-40B4-BE49-F238E27FC236}">
                    <a16:creationId xmlns:a16="http://schemas.microsoft.com/office/drawing/2014/main" id="{75609F44-C17C-4C6F-80F7-C081846DFD1D}"/>
                  </a:ext>
                </a:extLst>
              </p:cNvPr>
              <p:cNvSpPr>
                <a:spLocks noGrp="1" noRot="1" noChangeAspect="1" noMove="1" noResize="1" noEditPoints="1" noAdjustHandles="1" noChangeArrowheads="1" noChangeShapeType="1" noTextEdit="1"/>
              </p:cNvSpPr>
              <p:nvPr>
                <p:ph idx="1"/>
              </p:nvPr>
            </p:nvSpPr>
            <p:spPr>
              <a:blipFill>
                <a:blip r:embed="rId2"/>
                <a:stretch>
                  <a:fillRect l="-1217" t="-2941" r="-696" b="-12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828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3745507313"/>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97974876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0</a:t>
                      </a:r>
                      <a:endParaRPr kumimoji="1" lang="ja-JP" altLang="en-US" sz="4000" dirty="0"/>
                    </a:p>
                  </a:txBody>
                  <a:tcPr/>
                </a:tc>
                <a:tc>
                  <a:txBody>
                    <a:bodyPr/>
                    <a:lstStyle/>
                    <a:p>
                      <a:pPr algn="ctr">
                        <a:lnSpc>
                          <a:spcPct val="150000"/>
                        </a:lnSpc>
                      </a:pPr>
                      <a:r>
                        <a:rPr kumimoji="1" lang="en-US" altLang="ja-JP" sz="4000" dirty="0"/>
                        <a:t>1</a:t>
                      </a:r>
                      <a:endParaRPr kumimoji="1" lang="ja-JP" altLang="en-US" sz="4000" dirty="0"/>
                    </a:p>
                  </a:txBody>
                  <a:tcPr/>
                </a:tc>
                <a:extLst>
                  <a:ext uri="{0D108BD9-81ED-4DB2-BD59-A6C34878D82A}">
                    <a16:rowId xmlns:a16="http://schemas.microsoft.com/office/drawing/2014/main" val="4059873955"/>
                  </a:ext>
                </a:extLst>
              </a:tr>
            </a:tbl>
          </a:graphicData>
        </a:graphic>
      </p:graphicFrame>
      <p:sp>
        <p:nvSpPr>
          <p:cNvPr id="7" name="テキスト ボックス 6">
            <a:extLst>
              <a:ext uri="{FF2B5EF4-FFF2-40B4-BE49-F238E27FC236}">
                <a16:creationId xmlns:a16="http://schemas.microsoft.com/office/drawing/2014/main" id="{D691AA2C-3A16-4470-ABFF-41340B40573D}"/>
              </a:ext>
            </a:extLst>
          </p:cNvPr>
          <p:cNvSpPr txBox="1"/>
          <p:nvPr/>
        </p:nvSpPr>
        <p:spPr>
          <a:xfrm>
            <a:off x="331838" y="3851850"/>
            <a:ext cx="1858298" cy="1200329"/>
          </a:xfrm>
          <a:prstGeom prst="rect">
            <a:avLst/>
          </a:prstGeom>
          <a:noFill/>
        </p:spPr>
        <p:txBody>
          <a:bodyPr wrap="square" rtlCol="0">
            <a:spAutoFit/>
          </a:bodyPr>
          <a:lstStyle/>
          <a:p>
            <a:r>
              <a:rPr kumimoji="1" lang="ja-JP" altLang="en-US" sz="2400" dirty="0"/>
              <a:t>上のコピーを作っておく</a:t>
            </a:r>
          </a:p>
        </p:txBody>
      </p:sp>
    </p:spTree>
    <p:extLst>
      <p:ext uri="{BB962C8B-B14F-4D97-AF65-F5344CB8AC3E}">
        <p14:creationId xmlns:p14="http://schemas.microsoft.com/office/powerpoint/2010/main" val="413437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4120057476"/>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258453709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sp>
        <p:nvSpPr>
          <p:cNvPr id="3" name="矢印: 右 2">
            <a:extLst>
              <a:ext uri="{FF2B5EF4-FFF2-40B4-BE49-F238E27FC236}">
                <a16:creationId xmlns:a16="http://schemas.microsoft.com/office/drawing/2014/main" id="{1D24DB7B-B9B3-480E-9C61-1D81D76B0BAD}"/>
              </a:ext>
            </a:extLst>
          </p:cNvPr>
          <p:cNvSpPr/>
          <p:nvPr/>
        </p:nvSpPr>
        <p:spPr>
          <a:xfrm>
            <a:off x="5567515" y="5345028"/>
            <a:ext cx="1946787" cy="2465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0AB93D24-22AF-40D6-89F2-205BBA73EC60}"/>
              </a:ext>
            </a:extLst>
          </p:cNvPr>
          <p:cNvSpPr/>
          <p:nvPr/>
        </p:nvSpPr>
        <p:spPr>
          <a:xfrm>
            <a:off x="5567515" y="2158857"/>
            <a:ext cx="1865671" cy="2899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660C8C0-79A7-4ACC-B3E0-5E5A4A30AF6F}"/>
              </a:ext>
            </a:extLst>
          </p:cNvPr>
          <p:cNvSpPr txBox="1"/>
          <p:nvPr/>
        </p:nvSpPr>
        <p:spPr>
          <a:xfrm>
            <a:off x="7669161" y="1946028"/>
            <a:ext cx="2964425" cy="523220"/>
          </a:xfrm>
          <a:prstGeom prst="rect">
            <a:avLst/>
          </a:prstGeom>
          <a:noFill/>
        </p:spPr>
        <p:txBody>
          <a:bodyPr wrap="square" rtlCol="0">
            <a:spAutoFit/>
          </a:bodyPr>
          <a:lstStyle/>
          <a:p>
            <a:r>
              <a:rPr kumimoji="1" lang="en-US" altLang="ja-JP" sz="2800" dirty="0"/>
              <a:t>5</a:t>
            </a:r>
            <a:r>
              <a:rPr kumimoji="1" lang="ja-JP" altLang="en-US" sz="2800" dirty="0"/>
              <a:t>ビット左シフト</a:t>
            </a:r>
          </a:p>
        </p:txBody>
      </p:sp>
      <p:sp>
        <p:nvSpPr>
          <p:cNvPr id="10" name="テキスト ボックス 9">
            <a:extLst>
              <a:ext uri="{FF2B5EF4-FFF2-40B4-BE49-F238E27FC236}">
                <a16:creationId xmlns:a16="http://schemas.microsoft.com/office/drawing/2014/main" id="{F076DEC7-5C11-4020-8CD9-6EC62251907F}"/>
              </a:ext>
            </a:extLst>
          </p:cNvPr>
          <p:cNvSpPr txBox="1"/>
          <p:nvPr/>
        </p:nvSpPr>
        <p:spPr>
          <a:xfrm>
            <a:off x="2603090" y="5269331"/>
            <a:ext cx="2964425" cy="523220"/>
          </a:xfrm>
          <a:prstGeom prst="rect">
            <a:avLst/>
          </a:prstGeom>
          <a:noFill/>
        </p:spPr>
        <p:txBody>
          <a:bodyPr wrap="square" rtlCol="0">
            <a:spAutoFit/>
          </a:bodyPr>
          <a:lstStyle/>
          <a:p>
            <a:r>
              <a:rPr lang="en-US" altLang="ja-JP" sz="2800" dirty="0"/>
              <a:t>3</a:t>
            </a:r>
            <a:r>
              <a:rPr kumimoji="1" lang="ja-JP" altLang="en-US" sz="2800" dirty="0"/>
              <a:t>ビット右シフト</a:t>
            </a:r>
          </a:p>
        </p:txBody>
      </p:sp>
    </p:spTree>
    <p:extLst>
      <p:ext uri="{BB962C8B-B14F-4D97-AF65-F5344CB8AC3E}">
        <p14:creationId xmlns:p14="http://schemas.microsoft.com/office/powerpoint/2010/main" val="368064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54FEB0-C7D9-400E-8977-5B9F3E321C5A}"/>
              </a:ext>
            </a:extLst>
          </p:cNvPr>
          <p:cNvSpPr>
            <a:spLocks noGrp="1"/>
          </p:cNvSpPr>
          <p:nvPr>
            <p:ph idx="1"/>
          </p:nvPr>
        </p:nvSpPr>
        <p:spPr>
          <a:xfrm>
            <a:off x="838200" y="1629696"/>
            <a:ext cx="8951686" cy="5228304"/>
          </a:xfrm>
        </p:spPr>
        <p:txBody>
          <a:bodyPr>
            <a:normAutofit/>
          </a:bodyPr>
          <a:lstStyle/>
          <a:p>
            <a:r>
              <a:rPr kumimoji="1" lang="en-US" altLang="ja-JP" dirty="0"/>
              <a:t>ABC013_A</a:t>
            </a:r>
          </a:p>
          <a:p>
            <a:r>
              <a:rPr kumimoji="1" lang="ja-JP" altLang="en-US" dirty="0"/>
              <a:t>符号なし整数型</a:t>
            </a:r>
            <a:r>
              <a:rPr kumimoji="1" lang="en-US" altLang="ja-JP" dirty="0"/>
              <a:t>x</a:t>
            </a:r>
            <a:r>
              <a:rPr kumimoji="1" lang="ja-JP" altLang="en-US" dirty="0"/>
              <a:t>を引数として、</a:t>
            </a:r>
            <a:r>
              <a:rPr kumimoji="1" lang="en-US" altLang="ja-JP" dirty="0"/>
              <a:t>x</a:t>
            </a:r>
            <a:r>
              <a:rPr lang="ja-JP" altLang="en-US" dirty="0"/>
              <a:t>を</a:t>
            </a:r>
            <a:r>
              <a:rPr kumimoji="1" lang="en-US" altLang="ja-JP" dirty="0"/>
              <a:t>2</a:t>
            </a:r>
            <a:r>
              <a:rPr kumimoji="1" lang="ja-JP" altLang="en-US" dirty="0"/>
              <a:t>進数表示として出力し、最後に</a:t>
            </a:r>
            <a:r>
              <a:rPr lang="ja-JP" altLang="en-US" dirty="0"/>
              <a:t>改行</a:t>
            </a:r>
            <a:r>
              <a:rPr kumimoji="1" lang="ja-JP" altLang="en-US" dirty="0"/>
              <a:t>する関数</a:t>
            </a:r>
            <a:br>
              <a:rPr lang="en-US" altLang="ja-JP" dirty="0"/>
            </a:br>
            <a:r>
              <a:rPr lang="en-US" altLang="ja-JP" dirty="0"/>
              <a:t>    </a:t>
            </a:r>
            <a:r>
              <a:rPr lang="en-US" altLang="ja-JP" dirty="0">
                <a:solidFill>
                  <a:srgbClr val="0000FF"/>
                </a:solidFill>
                <a:latin typeface="Consolas" panose="020B0609020204030204" pitchFamily="49" charset="0"/>
              </a:rPr>
              <a:t>void</a:t>
            </a:r>
            <a:r>
              <a:rPr lang="en-US" altLang="ja-JP" dirty="0">
                <a:latin typeface="Consolas" panose="020B0609020204030204" pitchFamily="49" charset="0"/>
              </a:rPr>
              <a:t> </a:t>
            </a:r>
            <a:r>
              <a:rPr lang="en-US" altLang="ja-JP" dirty="0" err="1">
                <a:latin typeface="Consolas" panose="020B0609020204030204" pitchFamily="49" charset="0"/>
              </a:rPr>
              <a:t>showBit</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x)</a:t>
            </a:r>
            <a:br>
              <a:rPr lang="en-US" altLang="ja-JP" dirty="0"/>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endParaRPr kumimoji="1" lang="en-US" altLang="ja-JP" dirty="0"/>
          </a:p>
          <a:p>
            <a:r>
              <a:rPr lang="en-US" altLang="ja-JP" dirty="0"/>
              <a:t>ABC014_B</a:t>
            </a:r>
          </a:p>
          <a:p>
            <a:r>
              <a:rPr lang="ja-JP" altLang="en-US" dirty="0"/>
              <a:t>符号なし整数型</a:t>
            </a:r>
            <a:r>
              <a:rPr lang="en-US" altLang="ja-JP" dirty="0"/>
              <a:t>x</a:t>
            </a:r>
            <a:r>
              <a:rPr lang="ja-JP" altLang="en-US" dirty="0" err="1"/>
              <a:t>と非負</a:t>
            </a:r>
            <a:r>
              <a:rPr lang="ja-JP" altLang="en-US" dirty="0"/>
              <a:t>整数</a:t>
            </a:r>
            <a:r>
              <a:rPr lang="en-US" altLang="ja-JP" dirty="0"/>
              <a:t>n</a:t>
            </a:r>
            <a:r>
              <a:rPr lang="ja-JP" altLang="en-US" dirty="0"/>
              <a:t>を引数とし、</a:t>
            </a:r>
            <a:r>
              <a:rPr lang="en-US" altLang="ja-JP" dirty="0"/>
              <a:t>x</a:t>
            </a:r>
            <a:r>
              <a:rPr lang="ja-JP" altLang="en-US" dirty="0"/>
              <a:t>を</a:t>
            </a:r>
            <a:r>
              <a:rPr lang="en-US" altLang="ja-JP" dirty="0"/>
              <a:t>n</a:t>
            </a:r>
            <a:r>
              <a:rPr lang="ja-JP" altLang="en-US" dirty="0"/>
              <a:t>ビット左回転した値を返す関数</a:t>
            </a:r>
            <a:br>
              <a:rPr lang="en-US" altLang="ja-JP" dirty="0"/>
            </a:br>
            <a:r>
              <a:rPr lang="en-US" altLang="ja-JP" dirty="0"/>
              <a:t>   </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a:t>
            </a:r>
            <a:r>
              <a:rPr lang="en-US" altLang="ja-JP" dirty="0" err="1">
                <a:latin typeface="Consolas" panose="020B0609020204030204" pitchFamily="49" charset="0"/>
              </a:rPr>
              <a:t>leftRotate</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x, </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n)</a:t>
            </a:r>
            <a:br>
              <a:rPr lang="en-US" altLang="ja-JP" dirty="0">
                <a:latin typeface="Consolas" panose="020B0609020204030204" pitchFamily="49" charset="0"/>
              </a:rPr>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br>
              <a:rPr lang="en-US" altLang="ja-JP" dirty="0"/>
            </a:br>
            <a:r>
              <a:rPr lang="ja-JP" altLang="en-US" dirty="0"/>
              <a:t>左回転とは、「左シフトを行ったとき、あふれた上位のビットが下位のビットに移る」という意味。</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5" name="コンテンツ プレースホルダー 2">
            <a:extLst>
              <a:ext uri="{FF2B5EF4-FFF2-40B4-BE49-F238E27FC236}">
                <a16:creationId xmlns:a16="http://schemas.microsoft.com/office/drawing/2014/main" id="{D6EFED1F-649E-4AE1-B43D-D116AEC3E064}"/>
              </a:ext>
            </a:extLst>
          </p:cNvPr>
          <p:cNvSpPr txBox="1">
            <a:spLocks/>
          </p:cNvSpPr>
          <p:nvPr/>
        </p:nvSpPr>
        <p:spPr>
          <a:xfrm>
            <a:off x="9702800" y="1629697"/>
            <a:ext cx="2220686" cy="4684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en-US" altLang="ja-JP" dirty="0"/>
              <a:t>ABC019_B</a:t>
            </a:r>
          </a:p>
          <a:p>
            <a:r>
              <a:rPr lang="en-US" altLang="ja-JP" dirty="0"/>
              <a:t>ABC003_B</a:t>
            </a:r>
          </a:p>
          <a:p>
            <a:r>
              <a:rPr lang="en-US" altLang="ja-JP" dirty="0"/>
              <a:t>ABC053_B</a:t>
            </a:r>
          </a:p>
        </p:txBody>
      </p:sp>
      <p:sp>
        <p:nvSpPr>
          <p:cNvPr id="6" name="タイトル 1">
            <a:extLst>
              <a:ext uri="{FF2B5EF4-FFF2-40B4-BE49-F238E27FC236}">
                <a16:creationId xmlns:a16="http://schemas.microsoft.com/office/drawing/2014/main" id="{1DBBB6DA-BCFA-4613-B81E-34CFD889C90B}"/>
              </a:ext>
            </a:extLst>
          </p:cNvPr>
          <p:cNvSpPr>
            <a:spLocks noGrp="1"/>
          </p:cNvSpPr>
          <p:nvPr>
            <p:ph type="title"/>
          </p:nvPr>
        </p:nvSpPr>
        <p:spPr>
          <a:xfrm>
            <a:off x="838200" y="365125"/>
            <a:ext cx="10515600" cy="1325563"/>
          </a:xfrm>
        </p:spPr>
        <p:txBody>
          <a:bodyPr/>
          <a:lstStyle/>
          <a:p>
            <a:r>
              <a:rPr kumimoji="1" lang="ja-JP" altLang="en-US" dirty="0"/>
              <a:t>演習</a:t>
            </a:r>
          </a:p>
        </p:txBody>
      </p:sp>
    </p:spTree>
    <p:extLst>
      <p:ext uri="{BB962C8B-B14F-4D97-AF65-F5344CB8AC3E}">
        <p14:creationId xmlns:p14="http://schemas.microsoft.com/office/powerpoint/2010/main" val="307609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ja-JP" altLang="en-US" dirty="0"/>
              <a:t>ビット回転</a:t>
            </a:r>
            <a:r>
              <a:rPr kumimoji="1" lang="en-US" altLang="ja-JP" dirty="0"/>
              <a:t>(</a:t>
            </a:r>
            <a:r>
              <a:rPr kumimoji="1" lang="ja-JP" altLang="en-US" dirty="0"/>
              <a:t>ここから雑になります</a:t>
            </a:r>
            <a:r>
              <a:rPr kumimoji="1" lang="en-US" altLang="ja-JP" dirty="0"/>
              <a:t>)</a:t>
            </a:r>
            <a:endParaRPr kumimoji="1" lang="ja-JP" altLang="en-US" dirty="0"/>
          </a:p>
        </p:txBody>
      </p:sp>
      <p:graphicFrame>
        <p:nvGraphicFramePr>
          <p:cNvPr id="4" name="コンテンツ プレースホルダー 3">
            <a:extLst>
              <a:ext uri="{FF2B5EF4-FFF2-40B4-BE49-F238E27FC236}">
                <a16:creationId xmlns:a16="http://schemas.microsoft.com/office/drawing/2014/main" id="{952B759B-4903-4F64-81F6-60F474B8AB7D}"/>
              </a:ext>
            </a:extLst>
          </p:cNvPr>
          <p:cNvGraphicFramePr>
            <a:graphicFrameLocks noGrp="1"/>
          </p:cNvGraphicFramePr>
          <p:nvPr>
            <p:ph idx="1"/>
            <p:extLst>
              <p:ext uri="{D42A27DB-BD31-4B8C-83A1-F6EECF244321}">
                <p14:modId xmlns:p14="http://schemas.microsoft.com/office/powerpoint/2010/main" val="1857637274"/>
              </p:ext>
            </p:extLst>
          </p:nvPr>
        </p:nvGraphicFramePr>
        <p:xfrm>
          <a:off x="2316000" y="2579284"/>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1606781210"/>
                    </a:ext>
                  </a:extLst>
                </a:gridCol>
                <a:gridCol w="1080000">
                  <a:extLst>
                    <a:ext uri="{9D8B030D-6E8A-4147-A177-3AD203B41FA5}">
                      <a16:colId xmlns:a16="http://schemas.microsoft.com/office/drawing/2014/main" val="4091695997"/>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extLst>
                  <a:ext uri="{0D108BD9-81ED-4DB2-BD59-A6C34878D82A}">
                    <a16:rowId xmlns:a16="http://schemas.microsoft.com/office/drawing/2014/main" val="4059873955"/>
                  </a:ext>
                </a:extLst>
              </a:tr>
            </a:tbl>
          </a:graphicData>
        </a:graphic>
      </p:graphicFrame>
      <p:sp>
        <p:nvSpPr>
          <p:cNvPr id="5" name="テキスト ボックス 4">
            <a:extLst>
              <a:ext uri="{FF2B5EF4-FFF2-40B4-BE49-F238E27FC236}">
                <a16:creationId xmlns:a16="http://schemas.microsoft.com/office/drawing/2014/main" id="{418C3171-474C-4043-8BC9-F32422381AD0}"/>
              </a:ext>
            </a:extLst>
          </p:cNvPr>
          <p:cNvSpPr txBox="1"/>
          <p:nvPr/>
        </p:nvSpPr>
        <p:spPr>
          <a:xfrm>
            <a:off x="648929" y="1690688"/>
            <a:ext cx="8384458" cy="584775"/>
          </a:xfrm>
          <a:prstGeom prst="rect">
            <a:avLst/>
          </a:prstGeom>
          <a:noFill/>
        </p:spPr>
        <p:txBody>
          <a:bodyPr wrap="square" rtlCol="0">
            <a:spAutoFit/>
          </a:bodyPr>
          <a:lstStyle/>
          <a:p>
            <a:r>
              <a:rPr kumimoji="1" lang="en-US" altLang="ja-JP" sz="3200" dirty="0"/>
              <a:t>(</a:t>
            </a:r>
            <a:r>
              <a:rPr kumimoji="1" lang="ja-JP" altLang="en-US" sz="3200" dirty="0"/>
              <a:t>例</a:t>
            </a:r>
            <a:r>
              <a:rPr kumimoji="1" lang="en-US" altLang="ja-JP" sz="3200" dirty="0"/>
              <a:t>)8</a:t>
            </a:r>
            <a:r>
              <a:rPr kumimoji="1" lang="ja-JP" altLang="en-US" sz="3200" dirty="0"/>
              <a:t>ビットの数を</a:t>
            </a:r>
            <a:r>
              <a:rPr kumimoji="1" lang="en-US" altLang="ja-JP" sz="3200" dirty="0"/>
              <a:t>5</a:t>
            </a:r>
            <a:r>
              <a:rPr kumimoji="1" lang="ja-JP" altLang="en-US" sz="3200" dirty="0"/>
              <a:t>ビット左回転</a:t>
            </a:r>
          </a:p>
        </p:txBody>
      </p:sp>
      <p:graphicFrame>
        <p:nvGraphicFramePr>
          <p:cNvPr id="6" name="コンテンツ プレースホルダー 3">
            <a:extLst>
              <a:ext uri="{FF2B5EF4-FFF2-40B4-BE49-F238E27FC236}">
                <a16:creationId xmlns:a16="http://schemas.microsoft.com/office/drawing/2014/main" id="{B3177753-C175-4A91-86A7-271E94AA5919}"/>
              </a:ext>
            </a:extLst>
          </p:cNvPr>
          <p:cNvGraphicFramePr>
            <a:graphicFrameLocks/>
          </p:cNvGraphicFramePr>
          <p:nvPr>
            <p:extLst>
              <p:ext uri="{D42A27DB-BD31-4B8C-83A1-F6EECF244321}">
                <p14:modId xmlns:p14="http://schemas.microsoft.com/office/powerpoint/2010/main" val="2235890103"/>
              </p:ext>
            </p:extLst>
          </p:nvPr>
        </p:nvGraphicFramePr>
        <p:xfrm>
          <a:off x="2316000" y="3832583"/>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0</a:t>
                      </a:r>
                      <a:endParaRPr kumimoji="1" lang="ja-JP" altLang="en-US" sz="4000" dirty="0"/>
                    </a:p>
                  </a:txBody>
                  <a:tcPr>
                    <a:solidFill>
                      <a:schemeClr val="bg2"/>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graphicFrame>
        <p:nvGraphicFramePr>
          <p:cNvPr id="11" name="コンテンツ プレースホルダー 3">
            <a:extLst>
              <a:ext uri="{FF2B5EF4-FFF2-40B4-BE49-F238E27FC236}">
                <a16:creationId xmlns:a16="http://schemas.microsoft.com/office/drawing/2014/main" id="{97640D7D-5E10-4C85-B81C-409714A61BAD}"/>
              </a:ext>
            </a:extLst>
          </p:cNvPr>
          <p:cNvGraphicFramePr>
            <a:graphicFrameLocks/>
          </p:cNvGraphicFramePr>
          <p:nvPr>
            <p:extLst>
              <p:ext uri="{D42A27DB-BD31-4B8C-83A1-F6EECF244321}">
                <p14:modId xmlns:p14="http://schemas.microsoft.com/office/powerpoint/2010/main" val="851863215"/>
              </p:ext>
            </p:extLst>
          </p:nvPr>
        </p:nvGraphicFramePr>
        <p:xfrm>
          <a:off x="2316000" y="5167312"/>
          <a:ext cx="864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1327189787"/>
                    </a:ext>
                  </a:extLst>
                </a:gridCol>
                <a:gridCol w="1080000">
                  <a:extLst>
                    <a:ext uri="{9D8B030D-6E8A-4147-A177-3AD203B41FA5}">
                      <a16:colId xmlns:a16="http://schemas.microsoft.com/office/drawing/2014/main" val="1495956164"/>
                    </a:ext>
                  </a:extLst>
                </a:gridCol>
                <a:gridCol w="1080000">
                  <a:extLst>
                    <a:ext uri="{9D8B030D-6E8A-4147-A177-3AD203B41FA5}">
                      <a16:colId xmlns:a16="http://schemas.microsoft.com/office/drawing/2014/main" val="512030153"/>
                    </a:ext>
                  </a:extLst>
                </a:gridCol>
                <a:gridCol w="1080000">
                  <a:extLst>
                    <a:ext uri="{9D8B030D-6E8A-4147-A177-3AD203B41FA5}">
                      <a16:colId xmlns:a16="http://schemas.microsoft.com/office/drawing/2014/main" val="2611095215"/>
                    </a:ext>
                  </a:extLst>
                </a:gridCol>
                <a:gridCol w="1080000">
                  <a:extLst>
                    <a:ext uri="{9D8B030D-6E8A-4147-A177-3AD203B41FA5}">
                      <a16:colId xmlns:a16="http://schemas.microsoft.com/office/drawing/2014/main" val="129918640"/>
                    </a:ext>
                  </a:extLst>
                </a:gridCol>
                <a:gridCol w="1080000">
                  <a:extLst>
                    <a:ext uri="{9D8B030D-6E8A-4147-A177-3AD203B41FA5}">
                      <a16:colId xmlns:a16="http://schemas.microsoft.com/office/drawing/2014/main" val="3060885766"/>
                    </a:ext>
                  </a:extLst>
                </a:gridCol>
                <a:gridCol w="1080000">
                  <a:extLst>
                    <a:ext uri="{9D8B030D-6E8A-4147-A177-3AD203B41FA5}">
                      <a16:colId xmlns:a16="http://schemas.microsoft.com/office/drawing/2014/main" val="4273779298"/>
                    </a:ext>
                  </a:extLst>
                </a:gridCol>
                <a:gridCol w="1080000">
                  <a:extLst>
                    <a:ext uri="{9D8B030D-6E8A-4147-A177-3AD203B41FA5}">
                      <a16:colId xmlns:a16="http://schemas.microsoft.com/office/drawing/2014/main" val="1606781210"/>
                    </a:ext>
                  </a:extLst>
                </a:gridCol>
              </a:tblGrid>
              <a:tr h="1080000">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4">
                        <a:lumMod val="60000"/>
                        <a:lumOff val="4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0</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tc>
                  <a:txBody>
                    <a:bodyPr/>
                    <a:lstStyle/>
                    <a:p>
                      <a:pPr algn="ctr">
                        <a:lnSpc>
                          <a:spcPct val="150000"/>
                        </a:lnSpc>
                      </a:pPr>
                      <a:r>
                        <a:rPr kumimoji="1" lang="en-US" altLang="ja-JP" sz="4000" dirty="0"/>
                        <a:t>1</a:t>
                      </a:r>
                      <a:endParaRPr kumimoji="1" lang="ja-JP" altLang="en-US" sz="4000" dirty="0"/>
                    </a:p>
                  </a:txBody>
                  <a:tcPr>
                    <a:solidFill>
                      <a:schemeClr val="accent1">
                        <a:lumMod val="20000"/>
                        <a:lumOff val="80000"/>
                      </a:schemeClr>
                    </a:solidFill>
                  </a:tcPr>
                </a:tc>
                <a:extLst>
                  <a:ext uri="{0D108BD9-81ED-4DB2-BD59-A6C34878D82A}">
                    <a16:rowId xmlns:a16="http://schemas.microsoft.com/office/drawing/2014/main" val="4059873955"/>
                  </a:ext>
                </a:extLst>
              </a:tr>
            </a:tbl>
          </a:graphicData>
        </a:graphic>
      </p:graphicFrame>
      <p:sp>
        <p:nvSpPr>
          <p:cNvPr id="7" name="テキスト ボックス 6">
            <a:extLst>
              <a:ext uri="{FF2B5EF4-FFF2-40B4-BE49-F238E27FC236}">
                <a16:creationId xmlns:a16="http://schemas.microsoft.com/office/drawing/2014/main" id="{497DC9FC-EC57-4EBC-B498-B0C5A8BE566E}"/>
              </a:ext>
            </a:extLst>
          </p:cNvPr>
          <p:cNvSpPr txBox="1"/>
          <p:nvPr/>
        </p:nvSpPr>
        <p:spPr>
          <a:xfrm>
            <a:off x="1356851" y="5353369"/>
            <a:ext cx="722671" cy="707886"/>
          </a:xfrm>
          <a:prstGeom prst="rect">
            <a:avLst/>
          </a:prstGeom>
          <a:noFill/>
        </p:spPr>
        <p:txBody>
          <a:bodyPr wrap="square" rtlCol="0">
            <a:spAutoFit/>
          </a:bodyPr>
          <a:lstStyle/>
          <a:p>
            <a:r>
              <a:rPr kumimoji="1" lang="en-US" altLang="ja-JP" sz="4000" dirty="0">
                <a:latin typeface="ＭＳ ゴシック" panose="020B0609070205080204" pitchFamily="49" charset="-128"/>
                <a:ea typeface="ＭＳ ゴシック" panose="020B0609070205080204" pitchFamily="49" charset="-128"/>
              </a:rPr>
              <a:t>or</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3868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BDF281-6994-4696-B8C9-4EC46CBDEBE9}"/>
              </a:ext>
            </a:extLst>
          </p:cNvPr>
          <p:cNvSpPr/>
          <p:nvPr/>
        </p:nvSpPr>
        <p:spPr>
          <a:xfrm>
            <a:off x="1138084" y="2090172"/>
            <a:ext cx="7615084" cy="2677656"/>
          </a:xfrm>
          <a:prstGeom prst="rect">
            <a:avLst/>
          </a:prstGeom>
        </p:spPr>
        <p:txBody>
          <a:bodyPr wrap="square">
            <a:spAutoFit/>
          </a:bodyPr>
          <a:lstStyle/>
          <a:p>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leftRotate</a:t>
            </a:r>
            <a:r>
              <a:rPr lang="en-US" altLang="ja-JP" sz="2400" dirty="0">
                <a:solidFill>
                  <a:srgbClr val="000000"/>
                </a:solidFill>
                <a:latin typeface="Consolas" panose="020B0609020204030204" pitchFamily="49" charset="0"/>
              </a:rPr>
              <a:t>(</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x,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n)</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 = x &gt;&gt; (</a:t>
            </a:r>
            <a:r>
              <a:rPr lang="en-US" altLang="ja-JP" sz="2400" dirty="0">
                <a:solidFill>
                  <a:srgbClr val="09885A"/>
                </a:solidFill>
                <a:latin typeface="Consolas" panose="020B0609020204030204" pitchFamily="49" charset="0"/>
              </a:rPr>
              <a:t>32</a:t>
            </a:r>
            <a:r>
              <a:rPr lang="en-US" altLang="ja-JP" sz="2400" dirty="0">
                <a:solidFill>
                  <a:srgbClr val="000000"/>
                </a:solidFill>
                <a:latin typeface="Consolas" panose="020B0609020204030204" pitchFamily="49" charset="0"/>
              </a:rPr>
              <a:t> - n);</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unsigned</a:t>
            </a:r>
            <a:r>
              <a:rPr lang="en-US" altLang="ja-JP" sz="2400" dirty="0">
                <a:solidFill>
                  <a:srgbClr val="000000"/>
                </a:solidFill>
                <a:latin typeface="Consolas" panose="020B0609020204030204" pitchFamily="49" charset="0"/>
              </a:rPr>
              <a:t> ret = (x &lt;&lt; n) |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ret;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3986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ABC019_B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a:xfrm>
            <a:off x="838200" y="1825625"/>
            <a:ext cx="10515600" cy="4351338"/>
          </a:xfrm>
        </p:spPr>
        <p:txBody>
          <a:bodyPr/>
          <a:lstStyle/>
          <a:p>
            <a:pPr marL="0" indent="0">
              <a:buNone/>
            </a:pPr>
            <a:r>
              <a:rPr lang="ja-JP" altLang="en-US" dirty="0"/>
              <a:t>二つのカウンタ</a:t>
            </a:r>
            <a:r>
              <a:rPr lang="en-US" altLang="ja-JP" dirty="0" err="1"/>
              <a:t>i</a:t>
            </a:r>
            <a:r>
              <a:rPr lang="ja-JP" altLang="en-US" dirty="0"/>
              <a:t>と</a:t>
            </a:r>
            <a:r>
              <a:rPr lang="en-US" altLang="ja-JP" dirty="0"/>
              <a:t>c</a:t>
            </a:r>
            <a:r>
              <a:rPr lang="ja-JP" altLang="en-US" dirty="0"/>
              <a:t>を用意する。</a:t>
            </a:r>
            <a:r>
              <a:rPr lang="en-US" altLang="ja-JP" dirty="0" err="1"/>
              <a:t>i</a:t>
            </a:r>
            <a:r>
              <a:rPr lang="ja-JP" altLang="en-US" dirty="0"/>
              <a:t>は文字列走査用、</a:t>
            </a:r>
            <a:r>
              <a:rPr lang="en-US" altLang="ja-JP" dirty="0"/>
              <a:t>c</a:t>
            </a:r>
            <a:r>
              <a:rPr lang="ja-JP" altLang="en-US" dirty="0"/>
              <a:t>は同じ文字を数える用。</a:t>
            </a:r>
            <a:r>
              <a:rPr lang="en-US" altLang="ja-JP" dirty="0"/>
              <a:t>s[</a:t>
            </a:r>
            <a:r>
              <a:rPr lang="en-US" altLang="ja-JP" dirty="0" err="1"/>
              <a:t>i</a:t>
            </a:r>
            <a:r>
              <a:rPr lang="en-US" altLang="ja-JP" dirty="0"/>
              <a:t>]</a:t>
            </a:r>
            <a:r>
              <a:rPr lang="ja-JP" altLang="en-US" dirty="0"/>
              <a:t>をまず出力し、同じ文字が現れなくなるまで、</a:t>
            </a:r>
            <a:r>
              <a:rPr lang="en-US" altLang="ja-JP" dirty="0" err="1"/>
              <a:t>c++</a:t>
            </a:r>
            <a:r>
              <a:rPr lang="ja-JP" altLang="en-US" dirty="0"/>
              <a:t>しながら</a:t>
            </a:r>
            <a:r>
              <a:rPr lang="en-US" altLang="ja-JP" dirty="0" err="1"/>
              <a:t>i</a:t>
            </a:r>
            <a:r>
              <a:rPr lang="ja-JP" altLang="en-US" dirty="0"/>
              <a:t>を進める。その後</a:t>
            </a:r>
            <a:r>
              <a:rPr lang="en-US" altLang="ja-JP" dirty="0"/>
              <a:t>c</a:t>
            </a:r>
            <a:r>
              <a:rPr lang="ja-JP" altLang="en-US" dirty="0"/>
              <a:t>を表示する。これを繰り返す。</a:t>
            </a:r>
            <a:endParaRPr lang="en-US" altLang="ja-JP" dirty="0"/>
          </a:p>
          <a:p>
            <a:pPr marL="0" indent="0">
              <a:buNone/>
            </a:pPr>
            <a:endParaRPr lang="en-US" altLang="ja-JP" dirty="0"/>
          </a:p>
          <a:p>
            <a:pPr marL="0" indent="0">
              <a:buNone/>
            </a:pPr>
            <a:endParaRPr lang="en-US" altLang="ja-JP" dirty="0"/>
          </a:p>
          <a:p>
            <a:pPr marL="0" indent="0">
              <a:buNone/>
            </a:pPr>
            <a:r>
              <a:rPr lang="en-US" altLang="ja-JP" dirty="0"/>
              <a:t>(</a:t>
            </a:r>
            <a:r>
              <a:rPr lang="ja-JP" altLang="en-US" dirty="0"/>
              <a:t>どうでもいいけど</a:t>
            </a:r>
            <a:r>
              <a:rPr lang="en-US" altLang="ja-JP" dirty="0"/>
              <a:t>)</a:t>
            </a:r>
            <a:r>
              <a:rPr lang="ja-JP" altLang="en-US" dirty="0"/>
              <a:t>このようにして文字列を圧縮する方法をランレングス符号化といいます。</a:t>
            </a:r>
            <a:endParaRPr lang="en-US" altLang="ja-JP" dirty="0"/>
          </a:p>
          <a:p>
            <a:pPr marL="0" indent="0">
              <a:buNone/>
            </a:pPr>
            <a:endParaRPr kumimoji="1" lang="ja-JP" altLang="en-US" b="1" dirty="0"/>
          </a:p>
        </p:txBody>
      </p:sp>
    </p:spTree>
    <p:extLst>
      <p:ext uri="{BB962C8B-B14F-4D97-AF65-F5344CB8AC3E}">
        <p14:creationId xmlns:p14="http://schemas.microsoft.com/office/powerpoint/2010/main" val="133470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2697162-4763-4D2D-BC34-69C11F622097}"/>
              </a:ext>
            </a:extLst>
          </p:cNvPr>
          <p:cNvSpPr/>
          <p:nvPr/>
        </p:nvSpPr>
        <p:spPr>
          <a:xfrm>
            <a:off x="894736" y="589112"/>
            <a:ext cx="6096000" cy="5909310"/>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s[</a:t>
            </a:r>
            <a:r>
              <a:rPr lang="en-US" altLang="ja-JP" dirty="0">
                <a:solidFill>
                  <a:srgbClr val="09885A"/>
                </a:solidFill>
                <a:latin typeface="Consolas" panose="020B0609020204030204" pitchFamily="49" charset="0"/>
              </a:rPr>
              <a:t>1100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s);</a:t>
            </a:r>
          </a:p>
          <a:p>
            <a:pPr lvl="1"/>
            <a:endParaRPr lang="en-US" altLang="ja-JP" dirty="0">
              <a:solidFill>
                <a:srgbClr val="0000FF"/>
              </a:solidFill>
              <a:latin typeface="Consolas" panose="020B0609020204030204" pitchFamily="49" charset="0"/>
            </a:endParaRP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c%d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c%d</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1"/>
            <a:endParaRPr lang="en-US" altLang="ja-JP" dirty="0">
              <a:solidFill>
                <a:srgbClr val="0000FF"/>
              </a:solidFill>
              <a:latin typeface="Consolas" panose="020B0609020204030204" pitchFamily="49" charset="0"/>
            </a:endParaRP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7DB402DA-A4EE-48A0-8947-4CBC455D2F7F}"/>
              </a:ext>
            </a:extLst>
          </p:cNvPr>
          <p:cNvSpPr txBox="1"/>
          <p:nvPr/>
        </p:nvSpPr>
        <p:spPr>
          <a:xfrm>
            <a:off x="7521677" y="3340510"/>
            <a:ext cx="3480619" cy="923330"/>
          </a:xfrm>
          <a:prstGeom prst="rect">
            <a:avLst/>
          </a:prstGeom>
          <a:noFill/>
        </p:spPr>
        <p:txBody>
          <a:bodyPr wrap="square" rtlCol="0">
            <a:spAutoFit/>
          </a:bodyPr>
          <a:lstStyle/>
          <a:p>
            <a:r>
              <a:rPr kumimoji="1" lang="ja-JP" altLang="en-US" dirty="0"/>
              <a:t>末尾の文字を表示するために、</a:t>
            </a:r>
            <a:r>
              <a:rPr kumimoji="1" lang="en-US" altLang="ja-JP" dirty="0"/>
              <a:t>for</a:t>
            </a:r>
            <a:r>
              <a:rPr kumimoji="1" lang="ja-JP" altLang="en-US" dirty="0"/>
              <a:t>を抜けたあとに</a:t>
            </a:r>
            <a:r>
              <a:rPr kumimoji="1" lang="en-US" altLang="ja-JP" dirty="0" err="1"/>
              <a:t>printf</a:t>
            </a:r>
            <a:r>
              <a:rPr lang="ja-JP" altLang="en-US" dirty="0"/>
              <a:t>で付け足し。ちょっと汚い。</a:t>
            </a:r>
            <a:endParaRPr kumimoji="1" lang="ja-JP" altLang="en-US" dirty="0"/>
          </a:p>
        </p:txBody>
      </p:sp>
    </p:spTree>
    <p:extLst>
      <p:ext uri="{BB962C8B-B14F-4D97-AF65-F5344CB8AC3E}">
        <p14:creationId xmlns:p14="http://schemas.microsoft.com/office/powerpoint/2010/main" val="63500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ABC003_B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p:txBody>
          <a:bodyPr/>
          <a:lstStyle/>
          <a:p>
            <a:pPr marL="0" indent="0">
              <a:buNone/>
            </a:pPr>
            <a:r>
              <a:rPr lang="en-US" altLang="ja-JP" dirty="0"/>
              <a:t>S</a:t>
            </a:r>
            <a:r>
              <a:rPr lang="ja-JP" altLang="en-US" dirty="0"/>
              <a:t>と</a:t>
            </a:r>
            <a:r>
              <a:rPr lang="en-US" altLang="ja-JP" dirty="0"/>
              <a:t>T</a:t>
            </a:r>
            <a:r>
              <a:rPr lang="ja-JP" altLang="en-US" dirty="0"/>
              <a:t>の文字を</a:t>
            </a:r>
            <a:r>
              <a:rPr lang="en-US" altLang="ja-JP" dirty="0"/>
              <a:t>for</a:t>
            </a:r>
            <a:r>
              <a:rPr lang="ja-JP" altLang="en-US" dirty="0"/>
              <a:t>を回して比較し、</a:t>
            </a:r>
            <a:endParaRPr lang="en-US" altLang="ja-JP" dirty="0"/>
          </a:p>
          <a:p>
            <a:r>
              <a:rPr lang="en-US" altLang="ja-JP" dirty="0"/>
              <a:t>S[</a:t>
            </a:r>
            <a:r>
              <a:rPr lang="en-US" altLang="ja-JP" dirty="0" err="1"/>
              <a:t>i</a:t>
            </a:r>
            <a:r>
              <a:rPr lang="en-US" altLang="ja-JP" dirty="0"/>
              <a:t>]==T[</a:t>
            </a:r>
            <a:r>
              <a:rPr lang="en-US" altLang="ja-JP" dirty="0" err="1"/>
              <a:t>i</a:t>
            </a:r>
            <a:r>
              <a:rPr lang="en-US" altLang="ja-JP" dirty="0"/>
              <a:t>]</a:t>
            </a:r>
          </a:p>
          <a:p>
            <a:r>
              <a:rPr lang="ja-JP" altLang="en-US" dirty="0"/>
              <a:t>一方が</a:t>
            </a:r>
            <a:r>
              <a:rPr lang="en-US" altLang="ja-JP" dirty="0"/>
              <a:t>’@’</a:t>
            </a:r>
            <a:r>
              <a:rPr lang="ja-JP" altLang="en-US" dirty="0"/>
              <a:t>ならば他方は</a:t>
            </a:r>
            <a:r>
              <a:rPr lang="en-US" altLang="ja-JP" dirty="0"/>
              <a:t>‘a’, ‘t’, ‘c’, ‘o’, ‘d’, ‘e’, ‘r’</a:t>
            </a:r>
          </a:p>
          <a:p>
            <a:pPr marL="0" indent="0">
              <a:buNone/>
            </a:pPr>
            <a:r>
              <a:rPr lang="ja-JP" altLang="en-US" dirty="0"/>
              <a:t>のどちらかが成り立っていることを確かめる。</a:t>
            </a:r>
            <a:endParaRPr lang="en-US" altLang="ja-JP" dirty="0"/>
          </a:p>
          <a:p>
            <a:pPr marL="0" indent="0">
              <a:buNone/>
            </a:pPr>
            <a:endParaRPr kumimoji="1" lang="en-US" altLang="ja-JP" dirty="0"/>
          </a:p>
          <a:p>
            <a:pPr marL="0" indent="0">
              <a:buNone/>
            </a:pPr>
            <a:r>
              <a:rPr kumimoji="1" lang="ja-JP" altLang="en-US" dirty="0"/>
              <a:t>実装はやや煩雑になるかも</a:t>
            </a:r>
          </a:p>
        </p:txBody>
      </p:sp>
    </p:spTree>
    <p:extLst>
      <p:ext uri="{BB962C8B-B14F-4D97-AF65-F5344CB8AC3E}">
        <p14:creationId xmlns:p14="http://schemas.microsoft.com/office/powerpoint/2010/main" val="387283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C9FFE-2243-4BDB-90A8-CA72E4379B17}"/>
              </a:ext>
            </a:extLst>
          </p:cNvPr>
          <p:cNvSpPr>
            <a:spLocks noGrp="1"/>
          </p:cNvSpPr>
          <p:nvPr>
            <p:ph type="title"/>
          </p:nvPr>
        </p:nvSpPr>
        <p:spPr/>
        <p:txBody>
          <a:bodyPr/>
          <a:lstStyle/>
          <a:p>
            <a:r>
              <a:rPr kumimoji="1" lang="ja-JP" altLang="en-US" dirty="0"/>
              <a:t>解</a:t>
            </a:r>
            <a:r>
              <a:rPr kumimoji="1" lang="en-US" altLang="ja-JP" dirty="0"/>
              <a:t>1: </a:t>
            </a:r>
            <a:r>
              <a:rPr kumimoji="1" lang="ja-JP" altLang="en-US" dirty="0"/>
              <a:t>愚直に</a:t>
            </a:r>
            <a:r>
              <a:rPr kumimoji="1" lang="en-US" altLang="ja-JP" dirty="0"/>
              <a:t>if</a:t>
            </a:r>
            <a:r>
              <a:rPr kumimoji="1" lang="ja-JP" altLang="en-US" dirty="0"/>
              <a:t>文</a:t>
            </a:r>
            <a:r>
              <a:rPr kumimoji="1" lang="en-US" altLang="ja-JP" dirty="0"/>
              <a:t>(</a:t>
            </a:r>
            <a:r>
              <a:rPr kumimoji="1" lang="ja-JP" altLang="en-US" dirty="0"/>
              <a:t>これが一番速いと思う</a:t>
            </a:r>
            <a:r>
              <a:rPr kumimoji="1" lang="en-US" altLang="ja-JP" dirty="0"/>
              <a:t>)</a:t>
            </a:r>
            <a:endParaRPr kumimoji="1" lang="ja-JP" altLang="en-US" dirty="0"/>
          </a:p>
        </p:txBody>
      </p:sp>
      <p:sp>
        <p:nvSpPr>
          <p:cNvPr id="6" name="正方形/長方形 5">
            <a:extLst>
              <a:ext uri="{FF2B5EF4-FFF2-40B4-BE49-F238E27FC236}">
                <a16:creationId xmlns:a16="http://schemas.microsoft.com/office/drawing/2014/main" id="{E705E4E0-61DE-423C-BB4A-B46E0B8F892C}"/>
              </a:ext>
            </a:extLst>
          </p:cNvPr>
          <p:cNvSpPr/>
          <p:nvPr/>
        </p:nvSpPr>
        <p:spPr>
          <a:xfrm>
            <a:off x="267278" y="1390542"/>
            <a:ext cx="11657444" cy="5156220"/>
          </a:xfrm>
          <a:prstGeom prst="rect">
            <a:avLst/>
          </a:prstGeom>
        </p:spPr>
        <p:txBody>
          <a:bodyPr wrap="square">
            <a:spAutoFit/>
          </a:bodyPr>
          <a:lstStyle/>
          <a:p>
            <a:pPr>
              <a:lnSpc>
                <a:spcPct val="150000"/>
              </a:lnSpc>
            </a:pPr>
            <a:r>
              <a:rPr lang="en-US" altLang="ja-JP" sz="1050" dirty="0">
                <a:solidFill>
                  <a:srgbClr val="0000FF"/>
                </a:solidFill>
                <a:latin typeface="Consolas" panose="020B0609020204030204" pitchFamily="49" charset="0"/>
              </a:rPr>
              <a:t>#include </a:t>
            </a:r>
            <a:r>
              <a:rPr lang="en-US" altLang="ja-JP" sz="1050" dirty="0">
                <a:solidFill>
                  <a:srgbClr val="A31515"/>
                </a:solidFill>
                <a:latin typeface="Consolas" panose="020B0609020204030204" pitchFamily="49" charset="0"/>
              </a:rPr>
              <a:t>&lt;</a:t>
            </a:r>
            <a:r>
              <a:rPr lang="en-US" altLang="ja-JP" sz="1050" dirty="0" err="1">
                <a:solidFill>
                  <a:srgbClr val="A31515"/>
                </a:solidFill>
                <a:latin typeface="Consolas" panose="020B0609020204030204" pitchFamily="49" charset="0"/>
              </a:rPr>
              <a:t>stdio.h</a:t>
            </a:r>
            <a:r>
              <a:rPr lang="en-US" altLang="ja-JP" sz="1050" dirty="0">
                <a:solidFill>
                  <a:srgbClr val="A31515"/>
                </a:solidFill>
                <a:latin typeface="Consolas" panose="020B0609020204030204" pitchFamily="49" charset="0"/>
              </a:rPr>
              <a:t>&gt;</a:t>
            </a:r>
          </a:p>
          <a:p>
            <a:pPr>
              <a:lnSpc>
                <a:spcPct val="150000"/>
              </a:lnSpc>
            </a:pPr>
            <a:endParaRPr lang="en-US" altLang="ja-JP" sz="1050" dirty="0">
              <a:solidFill>
                <a:srgbClr val="000000"/>
              </a:solidFill>
              <a:latin typeface="Consolas" panose="020B0609020204030204" pitchFamily="49" charset="0"/>
            </a:endParaRPr>
          </a:p>
          <a:p>
            <a:pPr>
              <a:lnSpc>
                <a:spcPct val="150000"/>
              </a:lnSpc>
            </a:pPr>
            <a:r>
              <a:rPr lang="en-US" altLang="ja-JP" sz="1050" dirty="0">
                <a:solidFill>
                  <a:srgbClr val="0000FF"/>
                </a:solidFill>
                <a:latin typeface="Consolas" panose="020B0609020204030204" pitchFamily="49" charset="0"/>
              </a:rPr>
              <a:t>int</a:t>
            </a:r>
            <a:r>
              <a:rPr lang="en-US" altLang="ja-JP" sz="1050" dirty="0">
                <a:solidFill>
                  <a:srgbClr val="000000"/>
                </a:solidFill>
                <a:latin typeface="Consolas" panose="020B0609020204030204" pitchFamily="49" charset="0"/>
              </a:rPr>
              <a:t> main(</a:t>
            </a:r>
            <a:r>
              <a:rPr lang="en-US" altLang="ja-JP" sz="1050" dirty="0">
                <a:solidFill>
                  <a:srgbClr val="0000FF"/>
                </a:solidFill>
                <a:latin typeface="Consolas" panose="020B0609020204030204" pitchFamily="49" charset="0"/>
              </a:rPr>
              <a:t>void</a:t>
            </a:r>
            <a:r>
              <a:rPr lang="en-US" altLang="ja-JP" sz="1050" dirty="0">
                <a:solidFill>
                  <a:srgbClr val="000000"/>
                </a:solidFill>
                <a:latin typeface="Consolas" panose="020B0609020204030204" pitchFamily="49" charset="0"/>
              </a:rPr>
              <a:t>)</a:t>
            </a:r>
          </a:p>
          <a:p>
            <a:pPr>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FF"/>
                </a:solidFill>
                <a:latin typeface="Consolas" panose="020B0609020204030204" pitchFamily="49" charset="0"/>
              </a:rPr>
              <a:t>char</a:t>
            </a:r>
            <a:r>
              <a:rPr lang="en-US" altLang="ja-JP" sz="1050" dirty="0">
                <a:solidFill>
                  <a:srgbClr val="000000"/>
                </a:solidFill>
                <a:latin typeface="Consolas" panose="020B0609020204030204" pitchFamily="49" charset="0"/>
              </a:rPr>
              <a:t> S[</a:t>
            </a:r>
            <a:r>
              <a:rPr lang="en-US" altLang="ja-JP" sz="1050" dirty="0">
                <a:solidFill>
                  <a:srgbClr val="09885A"/>
                </a:solidFill>
                <a:latin typeface="Consolas" panose="020B0609020204030204" pitchFamily="49" charset="0"/>
              </a:rPr>
              <a:t>20</a:t>
            </a:r>
            <a:r>
              <a:rPr lang="en-US" altLang="ja-JP" sz="1050" dirty="0">
                <a:solidFill>
                  <a:srgbClr val="000000"/>
                </a:solidFill>
                <a:latin typeface="Consolas" panose="020B0609020204030204" pitchFamily="49" charset="0"/>
              </a:rPr>
              <a:t>], T[</a:t>
            </a:r>
            <a:r>
              <a:rPr lang="en-US" altLang="ja-JP" sz="1050" dirty="0">
                <a:solidFill>
                  <a:srgbClr val="09885A"/>
                </a:solidFill>
                <a:latin typeface="Consolas" panose="020B0609020204030204" pitchFamily="49" charset="0"/>
              </a:rPr>
              <a:t>20</a:t>
            </a:r>
            <a:r>
              <a:rPr lang="en-US" altLang="ja-JP" sz="1050" dirty="0">
                <a:solidFill>
                  <a:srgbClr val="000000"/>
                </a:solidFill>
                <a:latin typeface="Consolas" panose="020B0609020204030204" pitchFamily="49" charset="0"/>
              </a:rPr>
              <a:t>];</a:t>
            </a:r>
          </a:p>
          <a:p>
            <a:pPr lvl="1">
              <a:lnSpc>
                <a:spcPct val="150000"/>
              </a:lnSpc>
            </a:pPr>
            <a:r>
              <a:rPr lang="en-US" altLang="ja-JP" sz="1050" dirty="0" err="1">
                <a:solidFill>
                  <a:srgbClr val="000000"/>
                </a:solidFill>
                <a:latin typeface="Consolas" panose="020B0609020204030204" pitchFamily="49" charset="0"/>
              </a:rPr>
              <a:t>scanf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"%s %s"</a:t>
            </a:r>
            <a:r>
              <a:rPr lang="en-US" altLang="ja-JP" sz="1050" dirty="0">
                <a:solidFill>
                  <a:srgbClr val="000000"/>
                </a:solidFill>
                <a:latin typeface="Consolas" panose="020B0609020204030204" pitchFamily="49" charset="0"/>
              </a:rPr>
              <a:t>, S, T);</a:t>
            </a:r>
          </a:p>
          <a:p>
            <a:pPr lvl="1">
              <a:lnSpc>
                <a:spcPct val="150000"/>
              </a:lnSpc>
            </a:pPr>
            <a:r>
              <a:rPr lang="en-US" altLang="ja-JP" sz="1050" dirty="0">
                <a:solidFill>
                  <a:srgbClr val="0000FF"/>
                </a:solidFill>
                <a:latin typeface="Consolas" panose="020B0609020204030204" pitchFamily="49" charset="0"/>
              </a:rPr>
              <a:t>for</a:t>
            </a:r>
            <a:r>
              <a:rPr lang="en-US" altLang="ja-JP" sz="1050" dirty="0">
                <a:solidFill>
                  <a:srgbClr val="000000"/>
                </a:solidFill>
                <a:latin typeface="Consolas" panose="020B0609020204030204" pitchFamily="49" charset="0"/>
              </a:rPr>
              <a:t>(</a:t>
            </a:r>
            <a:r>
              <a:rPr lang="en-US" altLang="ja-JP" sz="1050" dirty="0">
                <a:solidFill>
                  <a:srgbClr val="0000FF"/>
                </a:solidFill>
                <a:latin typeface="Consolas" panose="020B0609020204030204" pitchFamily="49" charset="0"/>
              </a:rPr>
              <a:t>int</a:t>
            </a:r>
            <a:r>
              <a:rPr lang="en-US" altLang="ja-JP" sz="1050" dirty="0">
                <a:solidFill>
                  <a:srgbClr val="000000"/>
                </a:solidFill>
                <a:latin typeface="Consolas" panose="020B0609020204030204" pitchFamily="49" charset="0"/>
              </a:rPr>
              <a:t> </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'\0'</a:t>
            </a:r>
            <a:r>
              <a:rPr lang="en-US" altLang="ja-JP" sz="1050" dirty="0">
                <a:solidFill>
                  <a:srgbClr val="000000"/>
                </a:solidFill>
                <a:latin typeface="Consolas" panose="020B0609020204030204" pitchFamily="49" charset="0"/>
              </a:rPr>
              <a:t>; </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a:t>
            </a:r>
          </a:p>
          <a:p>
            <a:pPr lvl="2">
              <a:lnSpc>
                <a:spcPct val="150000"/>
              </a:lnSpc>
            </a:pPr>
            <a:r>
              <a:rPr lang="en-US" altLang="ja-JP" sz="1050" dirty="0">
                <a:solidFill>
                  <a:srgbClr val="0000FF"/>
                </a:solidFill>
                <a:latin typeface="Consolas" panose="020B0609020204030204" pitchFamily="49" charset="0"/>
              </a:rPr>
              <a:t>if</a:t>
            </a:r>
            <a:r>
              <a:rPr lang="en-US" altLang="ja-JP" sz="1050" dirty="0">
                <a:solidFill>
                  <a:srgbClr val="000000"/>
                </a:solidFill>
                <a:latin typeface="Consolas" panose="020B0609020204030204" pitchFamily="49" charset="0"/>
              </a:rPr>
              <a:t>(S[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a:t>
            </a:r>
          </a:p>
          <a:p>
            <a:pPr lvl="3">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will lose\n"</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lvl="2">
              <a:lnSpc>
                <a:spcPct val="150000"/>
              </a:lnSpc>
            </a:pPr>
            <a:r>
              <a:rPr lang="en-US" altLang="ja-JP" sz="1050" dirty="0">
                <a:solidFill>
                  <a:srgbClr val="000000"/>
                </a:solidFill>
                <a:latin typeface="Consolas" panose="020B0609020204030204" pitchFamily="49" charset="0"/>
              </a:rPr>
              <a:t>} </a:t>
            </a:r>
            <a:r>
              <a:rPr lang="en-US" altLang="ja-JP" sz="1050" dirty="0">
                <a:solidFill>
                  <a:srgbClr val="0000FF"/>
                </a:solidFill>
                <a:latin typeface="Consolas" panose="020B0609020204030204" pitchFamily="49" charset="0"/>
              </a:rPr>
              <a:t>else</a:t>
            </a:r>
            <a:r>
              <a:rPr lang="en-US" altLang="ja-JP" sz="1050" dirty="0">
                <a:solidFill>
                  <a:srgbClr val="000000"/>
                </a:solidFill>
                <a:latin typeface="Consolas" panose="020B0609020204030204" pitchFamily="49" charset="0"/>
              </a:rPr>
              <a:t> {</a:t>
            </a:r>
          </a:p>
          <a:p>
            <a:pPr lvl="3">
              <a:lnSpc>
                <a:spcPct val="150000"/>
              </a:lnSpc>
            </a:pPr>
            <a:r>
              <a:rPr lang="en-US" altLang="ja-JP" sz="1050" dirty="0">
                <a:solidFill>
                  <a:srgbClr val="0000FF"/>
                </a:solidFill>
                <a:latin typeface="Consolas" panose="020B0609020204030204" pitchFamily="49" charset="0"/>
              </a:rPr>
              <a:t>if</a:t>
            </a:r>
            <a:r>
              <a:rPr lang="en-US" altLang="ja-JP" sz="1050" dirty="0">
                <a:solidFill>
                  <a:srgbClr val="000000"/>
                </a:solidFill>
                <a:latin typeface="Consolas" panose="020B0609020204030204" pitchFamily="49" charset="0"/>
              </a:rPr>
              <a:t>((S[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't'</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'c'</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'o'</a:t>
            </a:r>
            <a:r>
              <a:rPr lang="en-US" altLang="ja-JP" sz="1050" dirty="0">
                <a:solidFill>
                  <a:srgbClr val="000000"/>
                </a:solidFill>
                <a:latin typeface="Consolas" panose="020B0609020204030204" pitchFamily="49" charset="0"/>
              </a:rPr>
              <a:t>&amp;&amp;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'd'</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'e'</a:t>
            </a:r>
            <a:r>
              <a:rPr lang="en-US" altLang="ja-JP" sz="1050" dirty="0">
                <a:solidFill>
                  <a:srgbClr val="000000"/>
                </a:solidFill>
                <a:latin typeface="Consolas" panose="020B0609020204030204" pitchFamily="49" charset="0"/>
              </a:rPr>
              <a:t> &amp;&amp;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'r'</a:t>
            </a:r>
            <a:r>
              <a:rPr lang="en-US" altLang="ja-JP" sz="1050" dirty="0">
                <a:solidFill>
                  <a:srgbClr val="000000"/>
                </a:solidFill>
                <a:latin typeface="Consolas" panose="020B0609020204030204" pitchFamily="49" charset="0"/>
              </a:rPr>
              <a:t>&amp;&amp;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00"/>
                </a:solidFill>
                <a:latin typeface="Consolas" panose="020B0609020204030204" pitchFamily="49" charset="0"/>
              </a:rPr>
              <a:t>|| (T[</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't'</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'c'</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'o'</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'd'</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'e'</a:t>
            </a:r>
            <a:r>
              <a:rPr lang="en-US" altLang="ja-JP" sz="1050" dirty="0">
                <a:solidFill>
                  <a:srgbClr val="000000"/>
                </a:solidFill>
                <a:latin typeface="Consolas" panose="020B0609020204030204" pitchFamily="49" charset="0"/>
              </a:rPr>
              <a:t> &amp;&amp;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'r'</a:t>
            </a:r>
            <a:r>
              <a:rPr lang="en-US" altLang="ja-JP" sz="1050" dirty="0">
                <a:solidFill>
                  <a:srgbClr val="000000"/>
                </a:solidFill>
                <a:latin typeface="Consolas" panose="020B0609020204030204" pitchFamily="49" charset="0"/>
              </a:rPr>
              <a:t>&amp;&amp; S[</a:t>
            </a:r>
            <a:r>
              <a:rPr lang="en-US" altLang="ja-JP" sz="1050" dirty="0" err="1">
                <a:solidFill>
                  <a:srgbClr val="000000"/>
                </a:solidFill>
                <a:latin typeface="Consolas" panose="020B0609020204030204" pitchFamily="49" charset="0"/>
              </a:rPr>
              <a:t>i</a:t>
            </a:r>
            <a:r>
              <a:rPr lang="en-US" altLang="ja-JP" sz="1050" dirty="0">
                <a:solidFill>
                  <a:srgbClr val="000000"/>
                </a:solidFill>
                <a:latin typeface="Consolas" panose="020B0609020204030204" pitchFamily="49" charset="0"/>
              </a:rPr>
              <a:t>] != </a:t>
            </a:r>
            <a:r>
              <a:rPr lang="en-US" altLang="ja-JP" sz="1050" dirty="0">
                <a:solidFill>
                  <a:srgbClr val="A31515"/>
                </a:solidFill>
                <a:latin typeface="Consolas" panose="020B0609020204030204" pitchFamily="49" charset="0"/>
              </a:rPr>
              <a:t>'@'</a:t>
            </a:r>
            <a:r>
              <a:rPr lang="en-US" altLang="ja-JP" sz="1050" dirty="0">
                <a:solidFill>
                  <a:srgbClr val="000000"/>
                </a:solidFill>
                <a:latin typeface="Consolas" panose="020B0609020204030204" pitchFamily="49" charset="0"/>
              </a:rPr>
              <a:t>)) {</a:t>
            </a:r>
          </a:p>
          <a:p>
            <a:pPr lvl="4">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will lose\n"</a:t>
            </a:r>
            <a:r>
              <a:rPr lang="en-US" altLang="ja-JP" sz="1050" dirty="0">
                <a:solidFill>
                  <a:srgbClr val="000000"/>
                </a:solidFill>
                <a:latin typeface="Consolas" panose="020B0609020204030204" pitchFamily="49" charset="0"/>
              </a:rPr>
              <a:t>);</a:t>
            </a:r>
          </a:p>
          <a:p>
            <a:pPr lvl="4">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lvl="3">
              <a:lnSpc>
                <a:spcPct val="150000"/>
              </a:lnSpc>
            </a:pPr>
            <a:r>
              <a:rPr lang="en-US" altLang="ja-JP" sz="1050" dirty="0">
                <a:solidFill>
                  <a:srgbClr val="000000"/>
                </a:solidFill>
                <a:latin typeface="Consolas" panose="020B0609020204030204" pitchFamily="49" charset="0"/>
              </a:rPr>
              <a:t>}</a:t>
            </a:r>
          </a:p>
          <a:p>
            <a:pPr lvl="2">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00"/>
                </a:solidFill>
                <a:latin typeface="Consolas" panose="020B0609020204030204" pitchFamily="49" charset="0"/>
              </a:rPr>
              <a:t>}</a:t>
            </a:r>
          </a:p>
          <a:p>
            <a:pPr lvl="1">
              <a:lnSpc>
                <a:spcPct val="150000"/>
              </a:lnSpc>
            </a:pPr>
            <a:r>
              <a:rPr lang="en-US" altLang="ja-JP" sz="1050" dirty="0" err="1">
                <a:solidFill>
                  <a:srgbClr val="000000"/>
                </a:solidFill>
                <a:latin typeface="Consolas" panose="020B0609020204030204" pitchFamily="49" charset="0"/>
              </a:rPr>
              <a:t>printf</a:t>
            </a:r>
            <a:r>
              <a:rPr lang="en-US" altLang="ja-JP" sz="1050" dirty="0">
                <a:solidFill>
                  <a:srgbClr val="000000"/>
                </a:solidFill>
                <a:latin typeface="Consolas" panose="020B0609020204030204" pitchFamily="49" charset="0"/>
              </a:rPr>
              <a:t>(</a:t>
            </a:r>
            <a:r>
              <a:rPr lang="en-US" altLang="ja-JP" sz="1050" dirty="0">
                <a:solidFill>
                  <a:srgbClr val="A31515"/>
                </a:solidFill>
                <a:latin typeface="Consolas" panose="020B0609020204030204" pitchFamily="49" charset="0"/>
              </a:rPr>
              <a:t>"You can win\n"</a:t>
            </a:r>
            <a:r>
              <a:rPr lang="en-US" altLang="ja-JP" sz="1050" dirty="0">
                <a:solidFill>
                  <a:srgbClr val="000000"/>
                </a:solidFill>
                <a:latin typeface="Consolas" panose="020B0609020204030204" pitchFamily="49" charset="0"/>
              </a:rPr>
              <a:t>);</a:t>
            </a:r>
          </a:p>
          <a:p>
            <a:pPr lvl="1">
              <a:lnSpc>
                <a:spcPct val="150000"/>
              </a:lnSpc>
            </a:pPr>
            <a:r>
              <a:rPr lang="en-US" altLang="ja-JP" sz="1050" dirty="0">
                <a:solidFill>
                  <a:srgbClr val="0000FF"/>
                </a:solidFill>
                <a:latin typeface="Consolas" panose="020B0609020204030204" pitchFamily="49" charset="0"/>
              </a:rPr>
              <a:t>return</a:t>
            </a:r>
            <a:r>
              <a:rPr lang="en-US" altLang="ja-JP" sz="1050" dirty="0">
                <a:solidFill>
                  <a:srgbClr val="000000"/>
                </a:solidFill>
                <a:latin typeface="Consolas" panose="020B0609020204030204" pitchFamily="49" charset="0"/>
              </a:rPr>
              <a:t> </a:t>
            </a:r>
            <a:r>
              <a:rPr lang="en-US" altLang="ja-JP" sz="1050" dirty="0">
                <a:solidFill>
                  <a:srgbClr val="09885A"/>
                </a:solidFill>
                <a:latin typeface="Consolas" panose="020B0609020204030204" pitchFamily="49" charset="0"/>
              </a:rPr>
              <a:t>0</a:t>
            </a:r>
            <a:r>
              <a:rPr lang="en-US" altLang="ja-JP" sz="1050" dirty="0">
                <a:solidFill>
                  <a:srgbClr val="000000"/>
                </a:solidFill>
                <a:latin typeface="Consolas" panose="020B0609020204030204" pitchFamily="49" charset="0"/>
              </a:rPr>
              <a:t>;</a:t>
            </a:r>
          </a:p>
          <a:p>
            <a:pPr>
              <a:lnSpc>
                <a:spcPct val="150000"/>
              </a:lnSpc>
            </a:pPr>
            <a:r>
              <a:rPr lang="en-US" altLang="ja-JP" sz="105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8300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F0A5F-D849-4692-8BFD-C33D74663652}"/>
              </a:ext>
            </a:extLst>
          </p:cNvPr>
          <p:cNvSpPr>
            <a:spLocks noGrp="1"/>
          </p:cNvSpPr>
          <p:nvPr>
            <p:ph type="title"/>
          </p:nvPr>
        </p:nvSpPr>
        <p:spPr/>
        <p:txBody>
          <a:bodyPr/>
          <a:lstStyle/>
          <a:p>
            <a:r>
              <a:rPr kumimoji="1" lang="ja-JP" altLang="en-US" dirty="0"/>
              <a:t>解</a:t>
            </a:r>
            <a:r>
              <a:rPr kumimoji="1" lang="en-US" altLang="ja-JP" dirty="0"/>
              <a:t>2: ‘@’</a:t>
            </a:r>
            <a:r>
              <a:rPr kumimoji="1" lang="ja-JP" altLang="en-US" dirty="0"/>
              <a:t>が来るたびに</a:t>
            </a:r>
            <a:r>
              <a:rPr kumimoji="1" lang="en-US" altLang="ja-JP" dirty="0"/>
              <a:t>“</a:t>
            </a:r>
            <a:r>
              <a:rPr kumimoji="1" lang="en-US" altLang="ja-JP" dirty="0" err="1"/>
              <a:t>atcoder</a:t>
            </a:r>
            <a:r>
              <a:rPr kumimoji="1" lang="en-US" altLang="ja-JP" dirty="0"/>
              <a:t>”</a:t>
            </a:r>
            <a:r>
              <a:rPr kumimoji="1" lang="ja-JP" altLang="en-US" dirty="0"/>
              <a:t>と照合</a:t>
            </a:r>
          </a:p>
        </p:txBody>
      </p:sp>
      <p:sp>
        <p:nvSpPr>
          <p:cNvPr id="3" name="正方形/長方形 2">
            <a:extLst>
              <a:ext uri="{FF2B5EF4-FFF2-40B4-BE49-F238E27FC236}">
                <a16:creationId xmlns:a16="http://schemas.microsoft.com/office/drawing/2014/main" id="{F1E03A83-7505-43F5-B742-6DB760E6E542}"/>
              </a:ext>
            </a:extLst>
          </p:cNvPr>
          <p:cNvSpPr/>
          <p:nvPr/>
        </p:nvSpPr>
        <p:spPr>
          <a:xfrm>
            <a:off x="689428" y="1502002"/>
            <a:ext cx="8222343" cy="5262979"/>
          </a:xfrm>
          <a:prstGeom prst="rect">
            <a:avLst/>
          </a:prstGeom>
        </p:spPr>
        <p:txBody>
          <a:bodyPr wrap="square">
            <a:spAutoFit/>
          </a:bodyPr>
          <a:lstStyle/>
          <a:p>
            <a:r>
              <a:rPr lang="en-US" altLang="ja-JP" sz="1200" dirty="0">
                <a:solidFill>
                  <a:srgbClr val="0000FF"/>
                </a:solidFill>
                <a:latin typeface="Consolas" panose="020B0609020204030204" pitchFamily="49" charset="0"/>
              </a:rPr>
              <a:t>#include </a:t>
            </a:r>
            <a:r>
              <a:rPr lang="en-US" altLang="ja-JP" sz="1200" dirty="0">
                <a:solidFill>
                  <a:srgbClr val="A31515"/>
                </a:solidFill>
                <a:latin typeface="Consolas" panose="020B0609020204030204" pitchFamily="49" charset="0"/>
              </a:rPr>
              <a:t>&lt;</a:t>
            </a:r>
            <a:r>
              <a:rPr lang="en-US" altLang="ja-JP" sz="1200" dirty="0" err="1">
                <a:solidFill>
                  <a:srgbClr val="A31515"/>
                </a:solidFill>
                <a:latin typeface="Consolas" panose="020B0609020204030204" pitchFamily="49" charset="0"/>
              </a:rPr>
              <a:t>stdio.h</a:t>
            </a:r>
            <a:r>
              <a:rPr lang="en-US" altLang="ja-JP" sz="1200" dirty="0">
                <a:solidFill>
                  <a:srgbClr val="A31515"/>
                </a:solidFill>
                <a:latin typeface="Consolas" panose="020B0609020204030204" pitchFamily="49" charset="0"/>
              </a:rPr>
              <a:t>&gt;</a:t>
            </a:r>
          </a:p>
          <a:p>
            <a:endParaRPr lang="en-US" altLang="ja-JP" sz="1200" dirty="0">
              <a:solidFill>
                <a:srgbClr val="000000"/>
              </a:solidFill>
              <a:latin typeface="Consolas" panose="020B0609020204030204" pitchFamily="49" charset="0"/>
            </a:endParaRPr>
          </a:p>
          <a:p>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main(</a:t>
            </a:r>
            <a:r>
              <a:rPr lang="en-US" altLang="ja-JP" sz="1200" dirty="0">
                <a:solidFill>
                  <a:srgbClr val="0000FF"/>
                </a:solidFill>
                <a:latin typeface="Consolas" panose="020B0609020204030204" pitchFamily="49" charset="0"/>
              </a:rPr>
              <a:t>void</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S[</a:t>
            </a:r>
            <a:r>
              <a:rPr lang="en-US" altLang="ja-JP" sz="1200" dirty="0">
                <a:solidFill>
                  <a:srgbClr val="09885A"/>
                </a:solidFill>
                <a:latin typeface="Consolas" panose="020B0609020204030204" pitchFamily="49" charset="0"/>
              </a:rPr>
              <a:t>20</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T[</a:t>
            </a:r>
            <a:r>
              <a:rPr lang="en-US" altLang="ja-JP" sz="1200" dirty="0">
                <a:solidFill>
                  <a:srgbClr val="09885A"/>
                </a:solidFill>
                <a:latin typeface="Consolas" panose="020B0609020204030204" pitchFamily="49" charset="0"/>
              </a:rPr>
              <a:t>20</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char</a:t>
            </a:r>
            <a:r>
              <a:rPr lang="en-US" altLang="ja-JP" sz="1200" dirty="0">
                <a:solidFill>
                  <a:srgbClr val="000000"/>
                </a:solidFill>
                <a:latin typeface="Consolas" panose="020B0609020204030204" pitchFamily="49" charset="0"/>
              </a:rPr>
              <a:t> pat[] = </a:t>
            </a:r>
            <a:r>
              <a:rPr lang="en-US" altLang="ja-JP" sz="1200" dirty="0">
                <a:solidFill>
                  <a:srgbClr val="A31515"/>
                </a:solidFill>
                <a:latin typeface="Consolas" panose="020B0609020204030204" pitchFamily="49" charset="0"/>
              </a:rPr>
              <a:t>"</a:t>
            </a:r>
            <a:r>
              <a:rPr lang="en-US" altLang="ja-JP" sz="1200" dirty="0" err="1">
                <a:solidFill>
                  <a:srgbClr val="A31515"/>
                </a:solidFill>
                <a:latin typeface="Consolas" panose="020B0609020204030204" pitchFamily="49" charset="0"/>
              </a:rPr>
              <a:t>atcoder</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j;</a:t>
            </a:r>
          </a:p>
          <a:p>
            <a:pPr lvl="1"/>
            <a:r>
              <a:rPr lang="en-US" altLang="ja-JP" sz="1200" dirty="0" err="1">
                <a:solidFill>
                  <a:srgbClr val="000000"/>
                </a:solidFill>
                <a:latin typeface="Consolas" panose="020B0609020204030204" pitchFamily="49" charset="0"/>
              </a:rPr>
              <a:t>scanf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"%s %s"</a:t>
            </a:r>
            <a:r>
              <a:rPr lang="en-US" altLang="ja-JP" sz="1200" dirty="0">
                <a:solidFill>
                  <a:srgbClr val="000000"/>
                </a:solidFill>
                <a:latin typeface="Consolas" panose="020B0609020204030204" pitchFamily="49" charset="0"/>
              </a:rPr>
              <a:t>, S, T);</a:t>
            </a:r>
          </a:p>
          <a:p>
            <a:pPr lvl="1"/>
            <a:r>
              <a:rPr lang="en-US" altLang="ja-JP" sz="1200" dirty="0">
                <a:solidFill>
                  <a:srgbClr val="0000FF"/>
                </a:solidFill>
                <a:latin typeface="Consolas" panose="020B0609020204030204" pitchFamily="49" charset="0"/>
              </a:rPr>
              <a:t>for</a:t>
            </a:r>
            <a:r>
              <a:rPr lang="en-US" altLang="ja-JP" sz="1200" dirty="0">
                <a:solidFill>
                  <a:srgbClr val="000000"/>
                </a:solidFill>
                <a:latin typeface="Consolas" panose="020B0609020204030204" pitchFamily="49" charset="0"/>
              </a:rPr>
              <a: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'\0'</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a:t>
            </a:r>
          </a:p>
          <a:p>
            <a:pPr lvl="2"/>
            <a:r>
              <a:rPr lang="en-US" altLang="ja-JP" sz="1200" dirty="0">
                <a:solidFill>
                  <a:srgbClr val="0000FF"/>
                </a:solidFill>
                <a:latin typeface="Consolas" panose="020B0609020204030204" pitchFamily="49" charset="0"/>
              </a:rPr>
              <a:t>int</a:t>
            </a:r>
            <a:r>
              <a:rPr lang="en-US" altLang="ja-JP" sz="1200" dirty="0">
                <a:solidFill>
                  <a:srgbClr val="000000"/>
                </a:solidFill>
                <a:latin typeface="Consolas" panose="020B0609020204030204" pitchFamily="49" charset="0"/>
              </a:rPr>
              <a:t> flag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flag = </a:t>
            </a:r>
            <a:r>
              <a:rPr lang="en-US" altLang="ja-JP" sz="1200" dirty="0">
                <a:solidFill>
                  <a:srgbClr val="09885A"/>
                </a:solidFill>
                <a:latin typeface="Consolas" panose="020B0609020204030204" pitchFamily="49" charset="0"/>
              </a:rPr>
              <a:t>1</a:t>
            </a:r>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r>
              <a:rPr lang="en-US" altLang="ja-JP" sz="1200" dirty="0">
                <a:solidFill>
                  <a:srgbClr val="A31515"/>
                </a:solidFill>
                <a:latin typeface="Consolas" panose="020B0609020204030204" pitchFamily="49" charset="0"/>
              </a:rPr>
              <a:t>'@'</a:t>
            </a:r>
            <a:r>
              <a:rPr lang="en-US" altLang="ja-JP" sz="1200" dirty="0">
                <a:solidFill>
                  <a:srgbClr val="000000"/>
                </a:solidFill>
                <a:latin typeface="Consolas" panose="020B0609020204030204" pitchFamily="49" charset="0"/>
              </a:rPr>
              <a:t>) {</a:t>
            </a:r>
          </a:p>
          <a:p>
            <a:pPr lvl="3"/>
            <a:r>
              <a:rPr lang="en-US" altLang="ja-JP" sz="1200" dirty="0">
                <a:solidFill>
                  <a:srgbClr val="0000FF"/>
                </a:solidFill>
                <a:latin typeface="Consolas" panose="020B0609020204030204" pitchFamily="49" charset="0"/>
              </a:rPr>
              <a:t>for</a:t>
            </a:r>
            <a:r>
              <a:rPr lang="en-US" altLang="ja-JP" sz="1200" dirty="0">
                <a:solidFill>
                  <a:srgbClr val="000000"/>
                </a:solidFill>
                <a:latin typeface="Consolas" panose="020B0609020204030204" pitchFamily="49" charset="0"/>
              </a:rPr>
              <a:t>(j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j &lt; </a:t>
            </a:r>
            <a:r>
              <a:rPr lang="en-US" altLang="ja-JP" sz="1200" dirty="0">
                <a:solidFill>
                  <a:srgbClr val="09885A"/>
                </a:solidFill>
                <a:latin typeface="Consolas" panose="020B0609020204030204" pitchFamily="49" charset="0"/>
              </a:rPr>
              <a:t>7</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j++</a:t>
            </a:r>
            <a:r>
              <a:rPr lang="en-US" altLang="ja-JP" sz="1200" dirty="0">
                <a:solidFill>
                  <a:srgbClr val="000000"/>
                </a:solidFill>
                <a:latin typeface="Consolas" panose="020B0609020204030204" pitchFamily="49" charset="0"/>
              </a:rPr>
              <a:t>) {</a:t>
            </a:r>
          </a:p>
          <a:p>
            <a:pPr lvl="3"/>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(S[</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pat[j] || 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pat[j]) {</a:t>
            </a:r>
          </a:p>
          <a:p>
            <a:pPr lvl="4"/>
            <a:r>
              <a:rPr lang="en-US" altLang="ja-JP" sz="1200" dirty="0">
                <a:solidFill>
                  <a:srgbClr val="000000"/>
                </a:solidFill>
                <a:latin typeface="Consolas" panose="020B0609020204030204" pitchFamily="49" charset="0"/>
              </a:rPr>
              <a:t>flag = </a:t>
            </a:r>
            <a:r>
              <a:rPr lang="en-US" altLang="ja-JP" sz="1200" dirty="0">
                <a:solidFill>
                  <a:srgbClr val="09885A"/>
                </a:solidFill>
                <a:latin typeface="Consolas" panose="020B0609020204030204" pitchFamily="49" charset="0"/>
              </a:rPr>
              <a:t>1</a:t>
            </a:r>
            <a:r>
              <a:rPr lang="en-US" altLang="ja-JP" sz="1200" dirty="0">
                <a:solidFill>
                  <a:srgbClr val="000000"/>
                </a:solidFill>
                <a:latin typeface="Consolas" panose="020B0609020204030204" pitchFamily="49" charset="0"/>
              </a:rPr>
              <a:t>;</a:t>
            </a:r>
          </a:p>
          <a:p>
            <a:pPr lvl="4"/>
            <a:r>
              <a:rPr lang="en-US" altLang="ja-JP" sz="1200" dirty="0">
                <a:solidFill>
                  <a:srgbClr val="0000FF"/>
                </a:solidFill>
                <a:latin typeface="Consolas" panose="020B0609020204030204" pitchFamily="49" charset="0"/>
              </a:rPr>
              <a:t>break</a:t>
            </a:r>
            <a:r>
              <a:rPr lang="en-US" altLang="ja-JP" sz="1200" dirty="0">
                <a:solidFill>
                  <a:srgbClr val="000000"/>
                </a:solidFill>
                <a:latin typeface="Consolas" panose="020B0609020204030204" pitchFamily="49" charset="0"/>
              </a:rPr>
              <a:t>;</a:t>
            </a:r>
          </a:p>
          <a:p>
            <a:pPr lvl="4"/>
            <a:r>
              <a:rPr lang="en-US" altLang="ja-JP" sz="1200" dirty="0">
                <a:solidFill>
                  <a:srgbClr val="000000"/>
                </a:solidFill>
                <a:latin typeface="Consolas" panose="020B0609020204030204" pitchFamily="49" charset="0"/>
              </a:rPr>
              <a:t>}</a:t>
            </a:r>
          </a:p>
          <a:p>
            <a:pPr lvl="3"/>
            <a:r>
              <a:rPr lang="en-US" altLang="ja-JP" sz="1200" dirty="0">
                <a:solidFill>
                  <a:srgbClr val="000000"/>
                </a:solidFill>
                <a:latin typeface="Consolas" panose="020B0609020204030204" pitchFamily="49" charset="0"/>
              </a:rPr>
              <a:t>}</a:t>
            </a:r>
          </a:p>
          <a:p>
            <a:pPr lvl="2"/>
            <a:r>
              <a:rPr lang="en-US" altLang="ja-JP" sz="1200" dirty="0">
                <a:solidFill>
                  <a:srgbClr val="000000"/>
                </a:solidFill>
                <a:latin typeface="Consolas" panose="020B0609020204030204" pitchFamily="49" charset="0"/>
              </a:rPr>
              <a:t>}</a:t>
            </a:r>
          </a:p>
          <a:p>
            <a:pPr lvl="2"/>
            <a:r>
              <a:rPr lang="en-US" altLang="ja-JP" sz="1200" dirty="0">
                <a:solidFill>
                  <a:srgbClr val="0000FF"/>
                </a:solidFill>
                <a:latin typeface="Consolas" panose="020B0609020204030204" pitchFamily="49" charset="0"/>
              </a:rPr>
              <a:t>if</a:t>
            </a:r>
            <a:r>
              <a:rPr lang="en-US" altLang="ja-JP" sz="1200" dirty="0">
                <a:solidFill>
                  <a:srgbClr val="000000"/>
                </a:solidFill>
                <a:latin typeface="Consolas" panose="020B0609020204030204" pitchFamily="49" charset="0"/>
              </a:rPr>
              <a:t>(flag ==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 {</a:t>
            </a:r>
          </a:p>
          <a:p>
            <a:pPr lvl="3"/>
            <a:r>
              <a:rPr lang="en-US" altLang="ja-JP" sz="1200" dirty="0" err="1">
                <a:solidFill>
                  <a:srgbClr val="000000"/>
                </a:solidFill>
                <a:latin typeface="Consolas" panose="020B0609020204030204" pitchFamily="49" charset="0"/>
              </a:rPr>
              <a:t>printf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"You will lose\n"</a:t>
            </a:r>
            <a:r>
              <a:rPr lang="en-US" altLang="ja-JP" sz="1200" dirty="0">
                <a:solidFill>
                  <a:srgbClr val="000000"/>
                </a:solidFill>
                <a:latin typeface="Consolas" panose="020B0609020204030204" pitchFamily="49" charset="0"/>
              </a:rPr>
              <a:t>);</a:t>
            </a:r>
          </a:p>
          <a:p>
            <a:pPr lvl="3"/>
            <a:r>
              <a:rPr lang="en-US" altLang="ja-JP" sz="1200" dirty="0">
                <a:solidFill>
                  <a:srgbClr val="0000FF"/>
                </a:solidFill>
                <a:latin typeface="Consolas" panose="020B0609020204030204" pitchFamily="49" charset="0"/>
              </a:rPr>
              <a:t>return</a:t>
            </a:r>
            <a:r>
              <a:rPr lang="en-US" altLang="ja-JP" sz="1200" dirty="0">
                <a:solidFill>
                  <a:srgbClr val="000000"/>
                </a:solidFill>
                <a:latin typeface="Consolas" panose="020B0609020204030204" pitchFamily="49" charset="0"/>
              </a:rPr>
              <a:t>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pPr lvl="2"/>
            <a:r>
              <a:rPr lang="en-US" altLang="ja-JP" sz="1200" dirty="0">
                <a:solidFill>
                  <a:srgbClr val="000000"/>
                </a:solidFill>
                <a:latin typeface="Consolas" panose="020B0609020204030204" pitchFamily="49" charset="0"/>
              </a:rPr>
              <a:t>}</a:t>
            </a:r>
          </a:p>
          <a:p>
            <a:pPr lvl="1"/>
            <a:r>
              <a:rPr lang="en-US" altLang="ja-JP" sz="1200" dirty="0">
                <a:solidFill>
                  <a:srgbClr val="000000"/>
                </a:solidFill>
                <a:latin typeface="Consolas" panose="020B0609020204030204" pitchFamily="49" charset="0"/>
              </a:rPr>
              <a:t>}</a:t>
            </a:r>
          </a:p>
          <a:p>
            <a:pPr lvl="1"/>
            <a:r>
              <a:rPr lang="en-US" altLang="ja-JP" sz="1200" dirty="0" err="1">
                <a:solidFill>
                  <a:srgbClr val="000000"/>
                </a:solidFill>
                <a:latin typeface="Consolas" panose="020B0609020204030204" pitchFamily="49" charset="0"/>
              </a:rPr>
              <a:t>printf</a:t>
            </a:r>
            <a:r>
              <a:rPr lang="en-US" altLang="ja-JP" sz="1200" dirty="0">
                <a:solidFill>
                  <a:srgbClr val="000000"/>
                </a:solidFill>
                <a:latin typeface="Consolas" panose="020B0609020204030204" pitchFamily="49" charset="0"/>
              </a:rPr>
              <a:t>(</a:t>
            </a:r>
            <a:r>
              <a:rPr lang="en-US" altLang="ja-JP" sz="1200" dirty="0">
                <a:solidFill>
                  <a:srgbClr val="A31515"/>
                </a:solidFill>
                <a:latin typeface="Consolas" panose="020B0609020204030204" pitchFamily="49" charset="0"/>
              </a:rPr>
              <a:t>"You can win\n"</a:t>
            </a:r>
            <a:r>
              <a:rPr lang="en-US" altLang="ja-JP" sz="1200" dirty="0">
                <a:solidFill>
                  <a:srgbClr val="000000"/>
                </a:solidFill>
                <a:latin typeface="Consolas" panose="020B0609020204030204" pitchFamily="49" charset="0"/>
              </a:rPr>
              <a:t>);</a:t>
            </a:r>
          </a:p>
          <a:p>
            <a:pPr lvl="1"/>
            <a:r>
              <a:rPr lang="en-US" altLang="ja-JP" sz="1200" dirty="0">
                <a:solidFill>
                  <a:srgbClr val="0000FF"/>
                </a:solidFill>
                <a:latin typeface="Consolas" panose="020B0609020204030204" pitchFamily="49" charset="0"/>
              </a:rPr>
              <a:t>return</a:t>
            </a:r>
            <a:r>
              <a:rPr lang="en-US" altLang="ja-JP" sz="1200" dirty="0">
                <a:solidFill>
                  <a:srgbClr val="000000"/>
                </a:solidFill>
                <a:latin typeface="Consolas" panose="020B0609020204030204" pitchFamily="49" charset="0"/>
              </a:rPr>
              <a:t> </a:t>
            </a:r>
            <a:r>
              <a:rPr lang="en-US" altLang="ja-JP" sz="1200" dirty="0">
                <a:solidFill>
                  <a:srgbClr val="09885A"/>
                </a:solidFill>
                <a:latin typeface="Consolas" panose="020B0609020204030204" pitchFamily="49" charset="0"/>
              </a:rPr>
              <a:t>0</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672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3A95E-CF51-4541-BDA5-B9742511F420}"/>
              </a:ext>
            </a:extLst>
          </p:cNvPr>
          <p:cNvSpPr>
            <a:spLocks noGrp="1"/>
          </p:cNvSpPr>
          <p:nvPr>
            <p:ph type="title"/>
          </p:nvPr>
        </p:nvSpPr>
        <p:spPr/>
        <p:txBody>
          <a:bodyPr/>
          <a:lstStyle/>
          <a:p>
            <a:r>
              <a:rPr kumimoji="1" lang="en-US" altLang="ja-JP" dirty="0"/>
              <a:t>ABC053_B</a:t>
            </a:r>
            <a:endParaRPr kumimoji="1" lang="ja-JP" altLang="en-US" dirty="0"/>
          </a:p>
        </p:txBody>
      </p:sp>
      <p:sp>
        <p:nvSpPr>
          <p:cNvPr id="3" name="コンテンツ プレースホルダー 2">
            <a:extLst>
              <a:ext uri="{FF2B5EF4-FFF2-40B4-BE49-F238E27FC236}">
                <a16:creationId xmlns:a16="http://schemas.microsoft.com/office/drawing/2014/main" id="{5EB6A916-B754-4CF9-92B2-08812173A094}"/>
              </a:ext>
            </a:extLst>
          </p:cNvPr>
          <p:cNvSpPr>
            <a:spLocks noGrp="1"/>
          </p:cNvSpPr>
          <p:nvPr>
            <p:ph idx="1"/>
          </p:nvPr>
        </p:nvSpPr>
        <p:spPr>
          <a:xfrm>
            <a:off x="838199" y="1825625"/>
            <a:ext cx="10849897" cy="4351338"/>
          </a:xfrm>
        </p:spPr>
        <p:txBody>
          <a:bodyPr/>
          <a:lstStyle/>
          <a:p>
            <a:pPr marL="0" indent="0">
              <a:buNone/>
            </a:pPr>
            <a:r>
              <a:rPr lang="ja-JP" altLang="en-US" dirty="0"/>
              <a:t>二重</a:t>
            </a:r>
            <a:r>
              <a:rPr lang="en-US" altLang="ja-JP" dirty="0"/>
              <a:t>for</a:t>
            </a:r>
            <a:r>
              <a:rPr lang="ja-JP" altLang="en-US" dirty="0"/>
              <a:t>文で「</a:t>
            </a:r>
            <a:r>
              <a:rPr lang="en-US" altLang="ja-JP" dirty="0"/>
              <a:t>A</a:t>
            </a:r>
            <a:r>
              <a:rPr lang="ja-JP" altLang="en-US" dirty="0"/>
              <a:t>が現れるたびに、</a:t>
            </a:r>
            <a:r>
              <a:rPr lang="en-US" altLang="ja-JP" dirty="0"/>
              <a:t>Z</a:t>
            </a:r>
            <a:r>
              <a:rPr lang="ja-JP" altLang="en-US" dirty="0"/>
              <a:t>を探索し、</a:t>
            </a:r>
            <a:r>
              <a:rPr lang="en-US" altLang="ja-JP" dirty="0"/>
              <a:t>A</a:t>
            </a:r>
            <a:r>
              <a:rPr lang="ja-JP" altLang="en-US" dirty="0"/>
              <a:t>と</a:t>
            </a:r>
            <a:r>
              <a:rPr lang="en-US" altLang="ja-JP" dirty="0"/>
              <a:t>Z</a:t>
            </a:r>
            <a:r>
              <a:rPr lang="ja-JP" altLang="en-US" dirty="0"/>
              <a:t>との距離を計算して、最大値を更新する」という処理を書くと、</a:t>
            </a:r>
            <a:r>
              <a:rPr lang="en-US" altLang="ja-JP" dirty="0"/>
              <a:t>TLE</a:t>
            </a:r>
            <a:r>
              <a:rPr lang="ja-JP" altLang="en-US" dirty="0"/>
              <a:t>になる。時間計算量の話をしていないので詳しくは語れないが、多重ループで書くと時間制限に間に合わない。</a:t>
            </a:r>
            <a:endParaRPr lang="en-US" altLang="ja-JP" dirty="0"/>
          </a:p>
          <a:p>
            <a:pPr marL="0" indent="0">
              <a:buNone/>
            </a:pPr>
            <a:r>
              <a:rPr lang="ja-JP" altLang="en-US" dirty="0"/>
              <a:t>そこで、もともと</a:t>
            </a:r>
            <a:r>
              <a:rPr lang="en-US" altLang="ja-JP" dirty="0"/>
              <a:t>A-Z</a:t>
            </a:r>
            <a:r>
              <a:rPr lang="ja-JP" altLang="en-US" dirty="0"/>
              <a:t>の文字列が存在することが確定していることから、次のようにする。</a:t>
            </a:r>
            <a:endParaRPr lang="en-US" altLang="ja-JP" dirty="0"/>
          </a:p>
          <a:p>
            <a:pPr marL="0" indent="0">
              <a:buNone/>
            </a:pPr>
            <a:r>
              <a:rPr lang="en-US" altLang="ja-JP" dirty="0"/>
              <a:t>A</a:t>
            </a:r>
            <a:r>
              <a:rPr lang="ja-JP" altLang="en-US" dirty="0"/>
              <a:t>を文字列の先頭から探索して、その位置を</a:t>
            </a:r>
            <a:r>
              <a:rPr lang="en-US" altLang="ja-JP" dirty="0"/>
              <a:t>ap</a:t>
            </a:r>
            <a:r>
              <a:rPr lang="ja-JP" altLang="en-US" dirty="0"/>
              <a:t>とする。次に</a:t>
            </a:r>
            <a:r>
              <a:rPr lang="en-US" altLang="ja-JP" dirty="0"/>
              <a:t>Z</a:t>
            </a:r>
            <a:r>
              <a:rPr lang="ja-JP" altLang="en-US" dirty="0"/>
              <a:t>を文字列の末尾から探索して、その位置を</a:t>
            </a:r>
            <a:r>
              <a:rPr lang="en-US" altLang="ja-JP" dirty="0" err="1"/>
              <a:t>zp</a:t>
            </a:r>
            <a:r>
              <a:rPr lang="ja-JP" altLang="en-US" dirty="0"/>
              <a:t>とする。後は</a:t>
            </a:r>
            <a:r>
              <a:rPr lang="en-US" altLang="ja-JP" dirty="0"/>
              <a:t>zp-ap+1</a:t>
            </a:r>
            <a:r>
              <a:rPr lang="ja-JP" altLang="en-US" dirty="0"/>
              <a:t>で終わり。これは一重ループ二つで書ける。</a:t>
            </a:r>
            <a:endParaRPr kumimoji="1" lang="ja-JP" altLang="en-US" dirty="0"/>
          </a:p>
        </p:txBody>
      </p:sp>
    </p:spTree>
    <p:extLst>
      <p:ext uri="{BB962C8B-B14F-4D97-AF65-F5344CB8AC3E}">
        <p14:creationId xmlns:p14="http://schemas.microsoft.com/office/powerpoint/2010/main" val="142347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36A0BDC-986F-4D91-BDF2-DC443451EB70}"/>
              </a:ext>
            </a:extLst>
          </p:cNvPr>
          <p:cNvSpPr/>
          <p:nvPr/>
        </p:nvSpPr>
        <p:spPr>
          <a:xfrm>
            <a:off x="828484" y="458956"/>
            <a:ext cx="7570839" cy="5940088"/>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string.h</a:t>
            </a:r>
            <a:r>
              <a:rPr lang="en-US" altLang="ja-JP" sz="2000" dirty="0">
                <a:solidFill>
                  <a:srgbClr val="A31515"/>
                </a:solidFill>
                <a:latin typeface="Consolas" panose="020B0609020204030204" pitchFamily="49" charset="0"/>
              </a:rPr>
              <a:t>&gt;</a:t>
            </a:r>
          </a:p>
          <a:p>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 {</a:t>
            </a:r>
          </a:p>
          <a:p>
            <a:pPr lvl="1"/>
            <a:r>
              <a:rPr lang="en-US" altLang="ja-JP" sz="2000" dirty="0">
                <a:solidFill>
                  <a:srgbClr val="0000FF"/>
                </a:solidFill>
                <a:latin typeface="Consolas" panose="020B0609020204030204" pitchFamily="49" charset="0"/>
              </a:rPr>
              <a:t>char</a:t>
            </a:r>
            <a:r>
              <a:rPr lang="en-US" altLang="ja-JP" sz="2000" dirty="0">
                <a:solidFill>
                  <a:srgbClr val="000000"/>
                </a:solidFill>
                <a:latin typeface="Consolas" panose="020B0609020204030204" pitchFamily="49" charset="0"/>
              </a:rPr>
              <a:t> s[</a:t>
            </a:r>
            <a:r>
              <a:rPr lang="en-US" altLang="ja-JP" sz="2000" dirty="0">
                <a:solidFill>
                  <a:srgbClr val="09885A"/>
                </a:solidFill>
                <a:latin typeface="Consolas" panose="020B0609020204030204" pitchFamily="49" charset="0"/>
              </a:rPr>
              <a:t>210000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ap,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ssize</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"%s"</a:t>
            </a:r>
            <a:r>
              <a:rPr lang="en-US" altLang="ja-JP" sz="2000" dirty="0">
                <a:solidFill>
                  <a:srgbClr val="000000"/>
                </a:solidFill>
                <a:latin typeface="Consolas" panose="020B0609020204030204" pitchFamily="49" charset="0"/>
              </a:rPr>
              <a:t>, s);</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ap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strlen</a:t>
            </a:r>
            <a:r>
              <a:rPr lang="en-US" altLang="ja-JP" sz="2000" dirty="0">
                <a:solidFill>
                  <a:srgbClr val="000000"/>
                </a:solidFill>
                <a:latin typeface="Consolas" panose="020B0609020204030204" pitchFamily="49" charset="0"/>
              </a:rPr>
              <a:t>(s);</a:t>
            </a:r>
          </a:p>
          <a:p>
            <a:pPr lvl="1"/>
            <a:r>
              <a:rPr lang="en-US" altLang="ja-JP" sz="2000" dirty="0">
                <a:solidFill>
                  <a:srgbClr val="0000FF"/>
                </a:solidFill>
                <a:latin typeface="Consolas" panose="020B0609020204030204" pitchFamily="49" charset="0"/>
              </a:rPr>
              <a:t>while</a:t>
            </a:r>
            <a:r>
              <a:rPr lang="en-US" altLang="ja-JP" sz="2000" dirty="0">
                <a:solidFill>
                  <a:srgbClr val="000000"/>
                </a:solidFill>
                <a:latin typeface="Consolas" panose="020B0609020204030204" pitchFamily="49" charset="0"/>
              </a:rPr>
              <a:t>(s[ap] != </a:t>
            </a:r>
            <a:r>
              <a:rPr lang="en-US" altLang="ja-JP" sz="2000" dirty="0">
                <a:solidFill>
                  <a:srgbClr val="A31515"/>
                </a:solidFill>
                <a:latin typeface="Consolas" panose="020B0609020204030204" pitchFamily="49" charset="0"/>
              </a:rPr>
              <a:t>'A'</a:t>
            </a:r>
            <a:r>
              <a:rPr lang="en-US" altLang="ja-JP" sz="2000" dirty="0">
                <a:solidFill>
                  <a:srgbClr val="000000"/>
                </a:solidFill>
                <a:latin typeface="Consolas" panose="020B0609020204030204" pitchFamily="49" charset="0"/>
              </a:rPr>
              <a:t>) ap++;</a:t>
            </a:r>
          </a:p>
          <a:p>
            <a:pPr lvl="1"/>
            <a:r>
              <a:rPr lang="en-US" altLang="ja-JP" sz="2000" dirty="0">
                <a:solidFill>
                  <a:srgbClr val="0000FF"/>
                </a:solidFill>
                <a:latin typeface="Consolas" panose="020B0609020204030204" pitchFamily="49" charset="0"/>
              </a:rPr>
              <a:t>while</a:t>
            </a:r>
            <a:r>
              <a:rPr lang="en-US" altLang="ja-JP" sz="2000" dirty="0">
                <a:solidFill>
                  <a:srgbClr val="000000"/>
                </a:solidFill>
                <a:latin typeface="Consolas" panose="020B0609020204030204" pitchFamily="49" charset="0"/>
              </a:rPr>
              <a:t>(s[</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t>
            </a:r>
            <a:r>
              <a:rPr lang="en-US" altLang="ja-JP" sz="2000" dirty="0">
                <a:solidFill>
                  <a:srgbClr val="A31515"/>
                </a:solidFill>
                <a:latin typeface="Consolas" panose="020B0609020204030204" pitchFamily="49" charset="0"/>
              </a:rPr>
              <a:t>'Z'</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a:t>
            </a:r>
          </a:p>
          <a:p>
            <a:pPr lvl="1"/>
            <a:endParaRPr lang="en-US" altLang="ja-JP" sz="2000" dirty="0">
              <a:solidFill>
                <a:srgbClr val="000000"/>
              </a:solidFill>
              <a:latin typeface="Consolas" panose="020B0609020204030204" pitchFamily="49" charset="0"/>
            </a:endParaRP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zp</a:t>
            </a:r>
            <a:r>
              <a:rPr lang="en-US" altLang="ja-JP" sz="2000" dirty="0">
                <a:solidFill>
                  <a:srgbClr val="000000"/>
                </a:solidFill>
                <a:latin typeface="Consolas" panose="020B0609020204030204" pitchFamily="49" charset="0"/>
              </a:rPr>
              <a:t> - ap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698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2729E-EBFE-4098-B615-9AA117CBDFAF}"/>
              </a:ext>
            </a:extLst>
          </p:cNvPr>
          <p:cNvSpPr>
            <a:spLocks noGrp="1"/>
          </p:cNvSpPr>
          <p:nvPr>
            <p:ph type="title"/>
          </p:nvPr>
        </p:nvSpPr>
        <p:spPr/>
        <p:txBody>
          <a:bodyPr/>
          <a:lstStyle/>
          <a:p>
            <a:r>
              <a:rPr kumimoji="1" lang="en-US" altLang="ja-JP" dirty="0"/>
              <a:t>ABC013 A</a:t>
            </a:r>
            <a:endParaRPr kumimoji="1" lang="ja-JP" altLang="en-US" dirty="0"/>
          </a:p>
        </p:txBody>
      </p:sp>
      <p:sp>
        <p:nvSpPr>
          <p:cNvPr id="3" name="コンテンツ プレースホルダー 2">
            <a:extLst>
              <a:ext uri="{FF2B5EF4-FFF2-40B4-BE49-F238E27FC236}">
                <a16:creationId xmlns:a16="http://schemas.microsoft.com/office/drawing/2014/main" id="{152652BF-F599-4E48-98FE-713E8F181764}"/>
              </a:ext>
            </a:extLst>
          </p:cNvPr>
          <p:cNvSpPr>
            <a:spLocks noGrp="1"/>
          </p:cNvSpPr>
          <p:nvPr>
            <p:ph idx="1"/>
          </p:nvPr>
        </p:nvSpPr>
        <p:spPr>
          <a:xfrm>
            <a:off x="6909618" y="1825625"/>
            <a:ext cx="4444181" cy="4351338"/>
          </a:xfrm>
        </p:spPr>
        <p:txBody>
          <a:bodyPr/>
          <a:lstStyle/>
          <a:p>
            <a:r>
              <a:rPr lang="en-US" altLang="ja-JP" dirty="0"/>
              <a:t>‘A’</a:t>
            </a:r>
            <a:r>
              <a:rPr lang="ja-JP" altLang="en-US" dirty="0"/>
              <a:t>で引く</a:t>
            </a:r>
            <a:endParaRPr lang="en-US" altLang="ja-JP" dirty="0"/>
          </a:p>
          <a:p>
            <a:r>
              <a:rPr lang="en-US" altLang="ja-JP" dirty="0"/>
              <a:t>A</a:t>
            </a:r>
            <a:r>
              <a:rPr lang="ja-JP" altLang="en-US" dirty="0"/>
              <a:t>を</a:t>
            </a:r>
            <a:r>
              <a:rPr lang="en-US" altLang="ja-JP" dirty="0"/>
              <a:t>1</a:t>
            </a:r>
            <a:r>
              <a:rPr lang="ja-JP" altLang="en-US" dirty="0"/>
              <a:t>番目としているので、</a:t>
            </a:r>
            <a:r>
              <a:rPr lang="en-US" altLang="ja-JP" dirty="0"/>
              <a:t>1</a:t>
            </a:r>
            <a:r>
              <a:rPr lang="ja-JP" altLang="en-US" dirty="0"/>
              <a:t>加えておく</a:t>
            </a:r>
            <a:endParaRPr lang="en-US" altLang="ja-JP" dirty="0"/>
          </a:p>
          <a:p>
            <a:r>
              <a:rPr lang="ja-JP" altLang="en-US" dirty="0"/>
              <a:t>入力値が</a:t>
            </a:r>
            <a:r>
              <a:rPr lang="en-US" altLang="ja-JP" dirty="0"/>
              <a:t>ABCDE</a:t>
            </a:r>
            <a:r>
              <a:rPr lang="ja-JP" altLang="en-US" dirty="0"/>
              <a:t>しかないので、愚直に</a:t>
            </a:r>
            <a:r>
              <a:rPr lang="en-US" altLang="ja-JP" dirty="0"/>
              <a:t>if</a:t>
            </a:r>
            <a:r>
              <a:rPr lang="ja-JP" altLang="en-US" dirty="0"/>
              <a:t>文を</a:t>
            </a:r>
            <a:r>
              <a:rPr lang="en-US" altLang="ja-JP" dirty="0"/>
              <a:t>5</a:t>
            </a:r>
            <a:r>
              <a:rPr lang="ja-JP" altLang="en-US" dirty="0"/>
              <a:t>つ書いても</a:t>
            </a:r>
            <a:r>
              <a:rPr lang="en-US" altLang="ja-JP" dirty="0"/>
              <a:t>OK</a:t>
            </a:r>
          </a:p>
        </p:txBody>
      </p:sp>
      <p:sp>
        <p:nvSpPr>
          <p:cNvPr id="4" name="正方形/長方形 3">
            <a:extLst>
              <a:ext uri="{FF2B5EF4-FFF2-40B4-BE49-F238E27FC236}">
                <a16:creationId xmlns:a16="http://schemas.microsoft.com/office/drawing/2014/main" id="{27443F60-1E9E-4F57-978B-2C219AA27183}"/>
              </a:ext>
            </a:extLst>
          </p:cNvPr>
          <p:cNvSpPr/>
          <p:nvPr/>
        </p:nvSpPr>
        <p:spPr>
          <a:xfrm>
            <a:off x="639097" y="2099468"/>
            <a:ext cx="5916561" cy="3416320"/>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X;</a:t>
            </a:r>
          </a:p>
          <a:p>
            <a:pPr lvl="1"/>
            <a:r>
              <a:rPr lang="en-US" altLang="ja-JP" sz="2400" dirty="0" err="1">
                <a:solidFill>
                  <a:srgbClr val="000000"/>
                </a:solidFill>
                <a:latin typeface="Consolas" panose="020B0609020204030204" pitchFamily="49" charset="0"/>
              </a:rPr>
              <a:t>scanf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"%c"</a:t>
            </a:r>
            <a:r>
              <a:rPr lang="en-US" altLang="ja-JP" sz="2400" dirty="0">
                <a:solidFill>
                  <a:srgbClr val="000000"/>
                </a:solidFill>
                <a:latin typeface="Consolas" panose="020B0609020204030204" pitchFamily="49" charset="0"/>
              </a:rPr>
              <a:t>, &amp;X);</a:t>
            </a:r>
          </a:p>
          <a:p>
            <a:pPr lvl="1"/>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"%d\n"</a:t>
            </a:r>
            <a:r>
              <a:rPr lang="en-US" altLang="ja-JP" sz="2400" dirty="0">
                <a:solidFill>
                  <a:srgbClr val="000000"/>
                </a:solidFill>
                <a:latin typeface="Consolas" panose="020B0609020204030204" pitchFamily="49" charset="0"/>
              </a:rPr>
              <a:t>, X - </a:t>
            </a:r>
            <a:r>
              <a:rPr lang="en-US" altLang="ja-JP" sz="2400" dirty="0">
                <a:solidFill>
                  <a:srgbClr val="A31515"/>
                </a:solidFill>
                <a:latin typeface="Consolas" panose="020B0609020204030204" pitchFamily="49" charset="0"/>
              </a:rPr>
              <a:t>'A'</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685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1DB7CA-1C4B-4239-9365-90B88A8C64F1}"/>
              </a:ext>
            </a:extLst>
          </p:cNvPr>
          <p:cNvSpPr>
            <a:spLocks noGrp="1"/>
          </p:cNvSpPr>
          <p:nvPr>
            <p:ph type="title"/>
          </p:nvPr>
        </p:nvSpPr>
        <p:spPr/>
        <p:txBody>
          <a:bodyPr/>
          <a:lstStyle/>
          <a:p>
            <a:r>
              <a:rPr kumimoji="1" lang="en-US" altLang="ja-JP" dirty="0"/>
              <a:t>2</a:t>
            </a:r>
            <a:r>
              <a:rPr kumimoji="1" lang="ja-JP" altLang="en-US" dirty="0"/>
              <a:t>進数出力</a:t>
            </a:r>
          </a:p>
        </p:txBody>
      </p:sp>
      <p:sp>
        <p:nvSpPr>
          <p:cNvPr id="3" name="コンテンツ プレースホルダー 2">
            <a:extLst>
              <a:ext uri="{FF2B5EF4-FFF2-40B4-BE49-F238E27FC236}">
                <a16:creationId xmlns:a16="http://schemas.microsoft.com/office/drawing/2014/main" id="{7A02362C-92A2-4995-9E9B-321BAE74CAE9}"/>
              </a:ext>
            </a:extLst>
          </p:cNvPr>
          <p:cNvSpPr>
            <a:spLocks noGrp="1"/>
          </p:cNvSpPr>
          <p:nvPr>
            <p:ph idx="1"/>
          </p:nvPr>
        </p:nvSpPr>
        <p:spPr>
          <a:xfrm>
            <a:off x="838200" y="1825625"/>
            <a:ext cx="10515600" cy="3999988"/>
          </a:xfrm>
        </p:spPr>
        <p:txBody>
          <a:bodyPr/>
          <a:lstStyle/>
          <a:p>
            <a:r>
              <a:rPr kumimoji="1" lang="en-US" altLang="ja-JP" dirty="0">
                <a:latin typeface="ＭＳ ゴシック" panose="020B0609070205080204" pitchFamily="49" charset="-128"/>
                <a:ea typeface="ＭＳ ゴシック" panose="020B0609070205080204" pitchFamily="49" charset="-128"/>
              </a:rPr>
              <a:t>X&amp;1, (X&gt;&gt;1)&amp;1, (X&gt;&gt;2)&amp;1, …</a:t>
            </a:r>
            <a:r>
              <a:rPr kumimoji="1" lang="ja-JP" altLang="en-US" dirty="0"/>
              <a:t>という順で調べようとすると、</a:t>
            </a:r>
            <a:r>
              <a:rPr kumimoji="1" lang="en-US" altLang="ja-JP" dirty="0"/>
              <a:t>2</a:t>
            </a:r>
            <a:r>
              <a:rPr kumimoji="1" lang="ja-JP" altLang="en-US" dirty="0"/>
              <a:t>進数が逆向きに表示されてしまう。</a:t>
            </a:r>
            <a:endParaRPr kumimoji="1" lang="en-US" altLang="ja-JP" dirty="0"/>
          </a:p>
          <a:p>
            <a:r>
              <a:rPr lang="ja-JP" altLang="en-US" dirty="0"/>
              <a:t>そこで、ビットの最上位から順に見ていく</a:t>
            </a:r>
            <a:endParaRPr lang="en-US" altLang="ja-JP" dirty="0"/>
          </a:p>
          <a:p>
            <a:r>
              <a:rPr lang="ja-JP" altLang="en-US" dirty="0"/>
              <a:t>つまり、</a:t>
            </a:r>
            <a:r>
              <a:rPr lang="en-US" altLang="ja-JP" dirty="0">
                <a:latin typeface="ＭＳ ゴシック" panose="020B0609070205080204" pitchFamily="49" charset="-128"/>
                <a:ea typeface="ＭＳ ゴシック" panose="020B0609070205080204" pitchFamily="49" charset="-128"/>
              </a:rPr>
              <a:t>(X&gt;&gt;31)&amp;1, (X&gt;&gt;30)&amp;1, (X&gt;&gt;29)&amp;1, …</a:t>
            </a:r>
            <a:r>
              <a:rPr lang="ja-JP" altLang="en-US" dirty="0"/>
              <a:t>という順で調べていく。</a:t>
            </a:r>
            <a:endParaRPr lang="en-US" altLang="ja-JP" dirty="0"/>
          </a:p>
        </p:txBody>
      </p:sp>
    </p:spTree>
    <p:extLst>
      <p:ext uri="{BB962C8B-B14F-4D97-AF65-F5344CB8AC3E}">
        <p14:creationId xmlns:p14="http://schemas.microsoft.com/office/powerpoint/2010/main" val="410098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C598BC6-14D4-4C1A-AED1-BDE0C2BDC5C2}"/>
              </a:ext>
            </a:extLst>
          </p:cNvPr>
          <p:cNvSpPr/>
          <p:nvPr/>
        </p:nvSpPr>
        <p:spPr>
          <a:xfrm>
            <a:off x="1794387" y="1664391"/>
            <a:ext cx="8470490" cy="3970318"/>
          </a:xfrm>
          <a:prstGeom prst="rect">
            <a:avLst/>
          </a:prstGeom>
        </p:spPr>
        <p:txBody>
          <a:bodyPr wrap="square">
            <a:spAutoFit/>
          </a:bodyPr>
          <a:lstStyle/>
          <a:p>
            <a:r>
              <a:rPr lang="en-US" altLang="ja-JP" sz="2800" dirty="0">
                <a:solidFill>
                  <a:srgbClr val="0000FF"/>
                </a:solidFill>
                <a:latin typeface="Consolas" panose="020B0609020204030204" pitchFamily="49" charset="0"/>
              </a:rPr>
              <a:t>void</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showBit</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unsigned</a:t>
            </a:r>
            <a:r>
              <a:rPr lang="en-US" altLang="ja-JP" sz="2800" dirty="0">
                <a:solidFill>
                  <a:srgbClr val="000000"/>
                </a:solidFill>
                <a:latin typeface="Consolas" panose="020B0609020204030204" pitchFamily="49" charset="0"/>
              </a:rPr>
              <a:t> x)</a:t>
            </a:r>
          </a:p>
          <a:p>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pPr lvl="1"/>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31</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&gt;=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p>
          <a:p>
            <a:pPr lvl="2"/>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((x &gt;&gt;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&amp; </a:t>
            </a:r>
            <a:r>
              <a:rPr lang="en-US" altLang="ja-JP" sz="2800" dirty="0">
                <a:solidFill>
                  <a:srgbClr val="09885A"/>
                </a:solidFill>
                <a:latin typeface="Consolas" panose="020B0609020204030204" pitchFamily="49" charset="0"/>
              </a:rPr>
              <a:t>1</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"1"</a:t>
            </a:r>
            <a:r>
              <a:rPr lang="en-US" altLang="ja-JP" sz="2800" dirty="0">
                <a:solidFill>
                  <a:srgbClr val="000000"/>
                </a:solidFill>
                <a:latin typeface="Consolas" panose="020B0609020204030204" pitchFamily="49" charset="0"/>
              </a:rPr>
              <a:t>);</a:t>
            </a:r>
          </a:p>
          <a:p>
            <a:pPr lvl="2"/>
            <a:r>
              <a:rPr lang="en-US" altLang="ja-JP" sz="2800" dirty="0">
                <a:solidFill>
                  <a:srgbClr val="0000FF"/>
                </a:solidFill>
                <a:latin typeface="Consolas" panose="020B0609020204030204" pitchFamily="49" charset="0"/>
              </a:rPr>
              <a:t>else</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"0"</a:t>
            </a:r>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a:t>
            </a:r>
          </a:p>
          <a:p>
            <a:pPr lvl="1"/>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"\n"</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endParaRPr lang="en-US" altLang="ja-JP" sz="2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9194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5DCB2-92DA-445C-80C3-FD2A79DE253E}"/>
              </a:ext>
            </a:extLst>
          </p:cNvPr>
          <p:cNvSpPr>
            <a:spLocks noGrp="1"/>
          </p:cNvSpPr>
          <p:nvPr>
            <p:ph type="title"/>
          </p:nvPr>
        </p:nvSpPr>
        <p:spPr/>
        <p:txBody>
          <a:bodyPr/>
          <a:lstStyle/>
          <a:p>
            <a:r>
              <a:rPr kumimoji="1" lang="en-US" altLang="ja-JP" dirty="0"/>
              <a:t>ABC014_B</a:t>
            </a:r>
            <a:endParaRPr kumimoji="1" lang="ja-JP" altLang="en-US" dirty="0"/>
          </a:p>
        </p:txBody>
      </p:sp>
      <p:sp>
        <p:nvSpPr>
          <p:cNvPr id="3" name="コンテンツ プレースホルダー 2">
            <a:extLst>
              <a:ext uri="{FF2B5EF4-FFF2-40B4-BE49-F238E27FC236}">
                <a16:creationId xmlns:a16="http://schemas.microsoft.com/office/drawing/2014/main" id="{277E46F4-EAEB-435B-ADC9-2B6BF269140C}"/>
              </a:ext>
            </a:extLst>
          </p:cNvPr>
          <p:cNvSpPr>
            <a:spLocks noGrp="1"/>
          </p:cNvSpPr>
          <p:nvPr>
            <p:ph idx="1"/>
          </p:nvPr>
        </p:nvSpPr>
        <p:spPr/>
        <p:txBody>
          <a:bodyPr/>
          <a:lstStyle/>
          <a:p>
            <a:r>
              <a:rPr lang="ja-JP" altLang="en-US" dirty="0"/>
              <a:t>求めるのは総和</a:t>
            </a:r>
            <a:endParaRPr lang="en-US" altLang="ja-JP" dirty="0"/>
          </a:p>
          <a:p>
            <a:r>
              <a:rPr lang="ja-JP" altLang="en-US" dirty="0"/>
              <a:t>「</a:t>
            </a:r>
            <a:r>
              <a:rPr lang="en-US" altLang="ja-JP" dirty="0"/>
              <a:t>X</a:t>
            </a:r>
            <a:r>
              <a:rPr lang="ja-JP" altLang="en-US" dirty="0"/>
              <a:t>の</a:t>
            </a:r>
            <a:r>
              <a:rPr lang="en-US" altLang="ja-JP" dirty="0" err="1"/>
              <a:t>i</a:t>
            </a:r>
            <a:r>
              <a:rPr lang="ja-JP" altLang="en-US" dirty="0"/>
              <a:t>ビット目が</a:t>
            </a:r>
            <a:r>
              <a:rPr lang="en-US" altLang="ja-JP" dirty="0"/>
              <a:t>1</a:t>
            </a:r>
            <a:r>
              <a:rPr lang="ja-JP" altLang="en-US" dirty="0"/>
              <a:t>ならば</a:t>
            </a:r>
            <a:r>
              <a:rPr lang="en-US" altLang="ja-JP" dirty="0">
                <a:latin typeface="Consolas" panose="020B0609020204030204" pitchFamily="49" charset="0"/>
              </a:rPr>
              <a:t>sum += a[</a:t>
            </a:r>
            <a:r>
              <a:rPr lang="en-US" altLang="ja-JP" dirty="0" err="1">
                <a:latin typeface="Consolas" panose="020B0609020204030204" pitchFamily="49" charset="0"/>
              </a:rPr>
              <a:t>i</a:t>
            </a:r>
            <a:r>
              <a:rPr lang="en-US" altLang="ja-JP" dirty="0">
                <a:latin typeface="Consolas" panose="020B0609020204030204" pitchFamily="49" charset="0"/>
              </a:rPr>
              <a:t>]</a:t>
            </a:r>
            <a:r>
              <a:rPr lang="ja-JP" altLang="en-US" dirty="0">
                <a:latin typeface="Consolas" panose="020B0609020204030204" pitchFamily="49" charset="0"/>
              </a:rPr>
              <a:t>」という</a:t>
            </a:r>
            <a:r>
              <a:rPr lang="en-US" altLang="ja-JP" dirty="0">
                <a:latin typeface="Consolas" panose="020B0609020204030204" pitchFamily="49" charset="0"/>
              </a:rPr>
              <a:t>if</a:t>
            </a:r>
            <a:r>
              <a:rPr lang="ja-JP" altLang="en-US" dirty="0">
                <a:latin typeface="Consolas" panose="020B0609020204030204" pitchFamily="49" charset="0"/>
              </a:rPr>
              <a:t>文を書く</a:t>
            </a:r>
            <a:endParaRPr lang="en-US" altLang="ja-JP" dirty="0">
              <a:latin typeface="Consolas" panose="020B0609020204030204" pitchFamily="49" charset="0"/>
            </a:endParaRPr>
          </a:p>
          <a:p>
            <a:r>
              <a:rPr lang="en-US" altLang="ja-JP" dirty="0">
                <a:latin typeface="+mn-ea"/>
              </a:rPr>
              <a:t>X</a:t>
            </a:r>
            <a:r>
              <a:rPr lang="ja-JP" altLang="en-US" dirty="0">
                <a:latin typeface="+mn-ea"/>
              </a:rPr>
              <a:t>を右シフトしながら</a:t>
            </a:r>
            <a:r>
              <a:rPr lang="en-US" altLang="ja-JP" dirty="0">
                <a:latin typeface="+mn-ea"/>
              </a:rPr>
              <a:t>1</a:t>
            </a:r>
            <a:r>
              <a:rPr lang="ja-JP" altLang="en-US" dirty="0">
                <a:latin typeface="+mn-ea"/>
              </a:rPr>
              <a:t>と</a:t>
            </a:r>
            <a:r>
              <a:rPr lang="en-US" altLang="ja-JP" dirty="0">
                <a:latin typeface="+mn-ea"/>
              </a:rPr>
              <a:t>&amp;</a:t>
            </a:r>
            <a:r>
              <a:rPr lang="ja-JP" altLang="en-US" dirty="0">
                <a:latin typeface="+mn-ea"/>
              </a:rPr>
              <a:t>をとる</a:t>
            </a:r>
            <a:endParaRPr kumimoji="1" lang="ja-JP" altLang="en-US" dirty="0">
              <a:latin typeface="+mn-ea"/>
            </a:endParaRPr>
          </a:p>
        </p:txBody>
      </p:sp>
    </p:spTree>
    <p:extLst>
      <p:ext uri="{BB962C8B-B14F-4D97-AF65-F5344CB8AC3E}">
        <p14:creationId xmlns:p14="http://schemas.microsoft.com/office/powerpoint/2010/main" val="44668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 name="テキスト ボックス 1">
            <a:extLst>
              <a:ext uri="{FF2B5EF4-FFF2-40B4-BE49-F238E27FC236}">
                <a16:creationId xmlns:a16="http://schemas.microsoft.com/office/drawing/2014/main" id="{31B1B144-F2D1-436F-88B3-7891ED5E538A}"/>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0</a:t>
            </a:r>
            <a:endParaRPr kumimoji="1" lang="ja-JP" altLang="en-US" sz="48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970CC91-6B37-4554-A7CD-133DFAF7AA51}"/>
                  </a:ext>
                </a:extLst>
              </p:cNvPr>
              <p:cNvSpPr txBox="1"/>
              <p:nvPr/>
            </p:nvSpPr>
            <p:spPr>
              <a:xfrm>
                <a:off x="6360242" y="1067407"/>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0" name="テキスト ボックス 19">
                <a:extLst>
                  <a:ext uri="{FF2B5EF4-FFF2-40B4-BE49-F238E27FC236}">
                    <a16:creationId xmlns:a16="http://schemas.microsoft.com/office/drawing/2014/main" id="{B970CC91-6B37-4554-A7CD-133DFAF7AA51}"/>
                  </a:ext>
                </a:extLst>
              </p:cNvPr>
              <p:cNvSpPr txBox="1">
                <a:spLocks noRot="1" noChangeAspect="1" noMove="1" noResize="1" noEditPoints="1" noAdjustHandles="1" noChangeArrowheads="1" noChangeShapeType="1" noTextEdit="1"/>
              </p:cNvSpPr>
              <p:nvPr/>
            </p:nvSpPr>
            <p:spPr>
              <a:xfrm>
                <a:off x="6360242" y="1067407"/>
                <a:ext cx="4903838" cy="9541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844B4A-43A4-41CA-95A6-2918C9A4CF7C}"/>
                  </a:ext>
                </a:extLst>
              </p:cNvPr>
              <p:cNvSpPr txBox="1"/>
              <p:nvPr/>
            </p:nvSpPr>
            <p:spPr>
              <a:xfrm>
                <a:off x="3270449" y="5579807"/>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2</m:t>
                        </m:r>
                      </m:sub>
                    </m:sSub>
                  </m:oMath>
                </a14:m>
                <a:r>
                  <a:rPr kumimoji="1" lang="ja-JP" altLang="en-US" sz="2800" dirty="0"/>
                  <a:t>を含んでいるか</a:t>
                </a:r>
              </a:p>
            </p:txBody>
          </p:sp>
        </mc:Choice>
        <mc:Fallback xmlns="">
          <p:sp>
            <p:nvSpPr>
              <p:cNvPr id="3" name="テキスト ボックス 2">
                <a:extLst>
                  <a:ext uri="{FF2B5EF4-FFF2-40B4-BE49-F238E27FC236}">
                    <a16:creationId xmlns:a16="http://schemas.microsoft.com/office/drawing/2014/main" id="{CB844B4A-43A4-41CA-95A6-2918C9A4CF7C}"/>
                  </a:ext>
                </a:extLst>
              </p:cNvPr>
              <p:cNvSpPr txBox="1">
                <a:spLocks noRot="1" noChangeAspect="1" noMove="1" noResize="1" noEditPoints="1" noAdjustHandles="1" noChangeArrowheads="1" noChangeShapeType="1" noTextEdit="1"/>
              </p:cNvSpPr>
              <p:nvPr/>
            </p:nvSpPr>
            <p:spPr>
              <a:xfrm>
                <a:off x="3270449" y="5579807"/>
                <a:ext cx="2079522" cy="954107"/>
              </a:xfrm>
              <a:prstGeom prst="rect">
                <a:avLst/>
              </a:prstGeom>
              <a:blipFill>
                <a:blip r:embed="rId3"/>
                <a:stretch>
                  <a:fillRect l="-5848" t="-5732" r="-292" b="-17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0A5B893-4DC7-45C9-A968-EEB0DBEBC35E}"/>
                  </a:ext>
                </a:extLst>
              </p:cNvPr>
              <p:cNvSpPr txBox="1"/>
              <p:nvPr/>
            </p:nvSpPr>
            <p:spPr>
              <a:xfrm>
                <a:off x="1117756" y="5583337"/>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3</m:t>
                        </m:r>
                      </m:sub>
                    </m:sSub>
                  </m:oMath>
                </a14:m>
                <a:r>
                  <a:rPr kumimoji="1" lang="ja-JP" altLang="en-US" sz="2800" dirty="0"/>
                  <a:t>を含んでいるか</a:t>
                </a:r>
              </a:p>
            </p:txBody>
          </p:sp>
        </mc:Choice>
        <mc:Fallback xmlns="">
          <p:sp>
            <p:nvSpPr>
              <p:cNvPr id="24" name="テキスト ボックス 23">
                <a:extLst>
                  <a:ext uri="{FF2B5EF4-FFF2-40B4-BE49-F238E27FC236}">
                    <a16:creationId xmlns:a16="http://schemas.microsoft.com/office/drawing/2014/main" id="{D0A5B893-4DC7-45C9-A968-EEB0DBEBC35E}"/>
                  </a:ext>
                </a:extLst>
              </p:cNvPr>
              <p:cNvSpPr txBox="1">
                <a:spLocks noRot="1" noChangeAspect="1" noMove="1" noResize="1" noEditPoints="1" noAdjustHandles="1" noChangeArrowheads="1" noChangeShapeType="1" noTextEdit="1"/>
              </p:cNvSpPr>
              <p:nvPr/>
            </p:nvSpPr>
            <p:spPr>
              <a:xfrm>
                <a:off x="1117756" y="5583337"/>
                <a:ext cx="2079522" cy="954107"/>
              </a:xfrm>
              <a:prstGeom prst="rect">
                <a:avLst/>
              </a:prstGeom>
              <a:blipFill>
                <a:blip r:embed="rId4"/>
                <a:stretch>
                  <a:fillRect l="-5865" t="-6410" r="-587" b="-17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65294DE-26A5-4DEC-B2E1-B70CC4C9F3CB}"/>
                  </a:ext>
                </a:extLst>
              </p:cNvPr>
              <p:cNvSpPr txBox="1"/>
              <p:nvPr/>
            </p:nvSpPr>
            <p:spPr>
              <a:xfrm>
                <a:off x="5923930" y="5579806"/>
                <a:ext cx="2079522" cy="954107"/>
              </a:xfrm>
              <a:prstGeom prst="rect">
                <a:avLst/>
              </a:prstGeom>
              <a:noFill/>
            </p:spPr>
            <p:txBody>
              <a:bodyPr wrap="square" rtlCol="0">
                <a:spAutoFit/>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b="0" i="1" smtClean="0">
                            <a:latin typeface="Cambria Math" panose="02040503050406030204" pitchFamily="18" charset="0"/>
                          </a:rPr>
                          <m:t>1</m:t>
                        </m:r>
                      </m:sub>
                    </m:sSub>
                  </m:oMath>
                </a14:m>
                <a:r>
                  <a:rPr kumimoji="1" lang="ja-JP" altLang="en-US" sz="2800" dirty="0"/>
                  <a:t>を含んでいるか</a:t>
                </a:r>
              </a:p>
            </p:txBody>
          </p:sp>
        </mc:Choice>
        <mc:Fallback xmlns="">
          <p:sp>
            <p:nvSpPr>
              <p:cNvPr id="25" name="テキスト ボックス 24">
                <a:extLst>
                  <a:ext uri="{FF2B5EF4-FFF2-40B4-BE49-F238E27FC236}">
                    <a16:creationId xmlns:a16="http://schemas.microsoft.com/office/drawing/2014/main" id="{565294DE-26A5-4DEC-B2E1-B70CC4C9F3CB}"/>
                  </a:ext>
                </a:extLst>
              </p:cNvPr>
              <p:cNvSpPr txBox="1">
                <a:spLocks noRot="1" noChangeAspect="1" noMove="1" noResize="1" noEditPoints="1" noAdjustHandles="1" noChangeArrowheads="1" noChangeShapeType="1" noTextEdit="1"/>
              </p:cNvSpPr>
              <p:nvPr/>
            </p:nvSpPr>
            <p:spPr>
              <a:xfrm>
                <a:off x="5923930" y="5579806"/>
                <a:ext cx="2079522" cy="954107"/>
              </a:xfrm>
              <a:prstGeom prst="rect">
                <a:avLst/>
              </a:prstGeom>
              <a:blipFill>
                <a:blip r:embed="rId5"/>
                <a:stretch>
                  <a:fillRect l="-6158" t="-5732" b="-17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77E3B98-B04A-42A7-AA6D-865B4486E9FA}"/>
                  </a:ext>
                </a:extLst>
              </p:cNvPr>
              <p:cNvSpPr txBox="1"/>
              <p:nvPr/>
            </p:nvSpPr>
            <p:spPr>
              <a:xfrm>
                <a:off x="8348815" y="5579805"/>
                <a:ext cx="2079522" cy="954107"/>
              </a:xfrm>
              <a:prstGeom prst="rect">
                <a:avLst/>
              </a:prstGeom>
              <a:noFill/>
            </p:spPr>
            <p:txBody>
              <a:bodyPr wrap="square" rtlCol="0">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0</m:t>
                        </m:r>
                      </m:sub>
                    </m:sSub>
                  </m:oMath>
                </a14:m>
                <a:r>
                  <a:rPr kumimoji="1" lang="ja-JP" altLang="en-US" sz="2800" dirty="0"/>
                  <a:t>を含んでいるか</a:t>
                </a:r>
              </a:p>
            </p:txBody>
          </p:sp>
        </mc:Choice>
        <mc:Fallback xmlns="">
          <p:sp>
            <p:nvSpPr>
              <p:cNvPr id="26" name="テキスト ボックス 25">
                <a:extLst>
                  <a:ext uri="{FF2B5EF4-FFF2-40B4-BE49-F238E27FC236}">
                    <a16:creationId xmlns:a16="http://schemas.microsoft.com/office/drawing/2014/main" id="{A77E3B98-B04A-42A7-AA6D-865B4486E9FA}"/>
                  </a:ext>
                </a:extLst>
              </p:cNvPr>
              <p:cNvSpPr txBox="1">
                <a:spLocks noRot="1" noChangeAspect="1" noMove="1" noResize="1" noEditPoints="1" noAdjustHandles="1" noChangeArrowheads="1" noChangeShapeType="1" noTextEdit="1"/>
              </p:cNvSpPr>
              <p:nvPr/>
            </p:nvSpPr>
            <p:spPr>
              <a:xfrm>
                <a:off x="8348815" y="5579805"/>
                <a:ext cx="2079522" cy="954107"/>
              </a:xfrm>
              <a:prstGeom prst="rect">
                <a:avLst/>
              </a:prstGeom>
              <a:blipFill>
                <a:blip r:embed="rId6"/>
                <a:stretch>
                  <a:fillRect l="-6158" t="-5732" r="-293" b="-17197"/>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1AC6FDDD-BE24-45C6-8724-76217B8C7CDB}"/>
              </a:ext>
            </a:extLst>
          </p:cNvPr>
          <p:cNvCxnSpPr>
            <a:stCxn id="24" idx="0"/>
            <a:endCxn id="4" idx="2"/>
          </p:cNvCxnSpPr>
          <p:nvPr/>
        </p:nvCxnSpPr>
        <p:spPr>
          <a:xfrm flipV="1">
            <a:off x="2157517" y="4077929"/>
            <a:ext cx="1807339" cy="15054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727FB4F6-6CC3-42D1-BA96-910C5E6D25D0}"/>
              </a:ext>
            </a:extLst>
          </p:cNvPr>
          <p:cNvCxnSpPr>
            <a:cxnSpLocks/>
            <a:stCxn id="3" idx="0"/>
            <a:endCxn id="16" idx="0"/>
          </p:cNvCxnSpPr>
          <p:nvPr/>
        </p:nvCxnSpPr>
        <p:spPr>
          <a:xfrm flipV="1">
            <a:off x="4310210" y="4076631"/>
            <a:ext cx="908876" cy="15031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9B8CA7C3-B845-4527-B621-D500E6586E00}"/>
              </a:ext>
            </a:extLst>
          </p:cNvPr>
          <p:cNvCxnSpPr>
            <a:cxnSpLocks/>
            <a:stCxn id="25" idx="0"/>
            <a:endCxn id="7" idx="2"/>
          </p:cNvCxnSpPr>
          <p:nvPr/>
        </p:nvCxnSpPr>
        <p:spPr>
          <a:xfrm flipH="1" flipV="1">
            <a:off x="6472082" y="4077929"/>
            <a:ext cx="491609" cy="1501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F95EA980-D570-4ABF-99F7-608D5C9887ED}"/>
              </a:ext>
            </a:extLst>
          </p:cNvPr>
          <p:cNvCxnSpPr>
            <a:cxnSpLocks/>
            <a:stCxn id="26" idx="0"/>
            <a:endCxn id="19" idx="2"/>
          </p:cNvCxnSpPr>
          <p:nvPr/>
        </p:nvCxnSpPr>
        <p:spPr>
          <a:xfrm flipH="1" flipV="1">
            <a:off x="7728760" y="4072754"/>
            <a:ext cx="1659816" cy="15070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85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11EAFE3-9F3A-47EE-8D0F-EE90523FA8A1}"/>
              </a:ext>
            </a:extLst>
          </p:cNvPr>
          <p:cNvSpPr/>
          <p:nvPr/>
        </p:nvSpPr>
        <p:spPr>
          <a:xfrm>
            <a:off x="3338049"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5" name="正方形/長方形 4">
            <a:extLst>
              <a:ext uri="{FF2B5EF4-FFF2-40B4-BE49-F238E27FC236}">
                <a16:creationId xmlns:a16="http://schemas.microsoft.com/office/drawing/2014/main" id="{242F3D0D-3C1D-41DA-94F9-8CF2DF0F982B}"/>
              </a:ext>
            </a:extLst>
          </p:cNvPr>
          <p:cNvSpPr/>
          <p:nvPr/>
        </p:nvSpPr>
        <p:spPr>
          <a:xfrm>
            <a:off x="8371556" y="2964426"/>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45275" y="29644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1</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3070688" y="2964424"/>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101953" y="295925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8" name="テキスト ボックス 27">
            <a:extLst>
              <a:ext uri="{FF2B5EF4-FFF2-40B4-BE49-F238E27FC236}">
                <a16:creationId xmlns:a16="http://schemas.microsoft.com/office/drawing/2014/main" id="{5B11A1AA-AE97-4A26-9D59-82C2E929EBB6}"/>
              </a:ext>
            </a:extLst>
          </p:cNvPr>
          <p:cNvSpPr txBox="1"/>
          <p:nvPr/>
        </p:nvSpPr>
        <p:spPr>
          <a:xfrm>
            <a:off x="2101637" y="4686510"/>
            <a:ext cx="1199283" cy="830997"/>
          </a:xfrm>
          <a:prstGeom prst="rect">
            <a:avLst/>
          </a:prstGeom>
          <a:noFill/>
        </p:spPr>
        <p:txBody>
          <a:bodyPr wrap="square" rtlCol="0">
            <a:spAutoFit/>
          </a:bodyPr>
          <a:lstStyle/>
          <a:p>
            <a:r>
              <a:rPr kumimoji="1" lang="en-US" altLang="ja-JP" sz="4800" dirty="0">
                <a:latin typeface="ＭＳ ゴシック" panose="020B0609070205080204" pitchFamily="49" charset="-128"/>
                <a:ea typeface="ＭＳ ゴシック" panose="020B0609070205080204" pitchFamily="49" charset="-128"/>
              </a:rPr>
              <a:t>and</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4614E070-AD44-448A-B6CB-94810495AC89}"/>
              </a:ext>
            </a:extLst>
          </p:cNvPr>
          <p:cNvSpPr/>
          <p:nvPr/>
        </p:nvSpPr>
        <p:spPr>
          <a:xfrm>
            <a:off x="3327599"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4" name="正方形/長方形 23">
            <a:extLst>
              <a:ext uri="{FF2B5EF4-FFF2-40B4-BE49-F238E27FC236}">
                <a16:creationId xmlns:a16="http://schemas.microsoft.com/office/drawing/2014/main" id="{48B06871-FB8D-44F3-B210-6B0F4517A650}"/>
              </a:ext>
            </a:extLst>
          </p:cNvPr>
          <p:cNvSpPr/>
          <p:nvPr/>
        </p:nvSpPr>
        <p:spPr>
          <a:xfrm>
            <a:off x="4577527"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5" name="正方形/長方形 24">
            <a:extLst>
              <a:ext uri="{FF2B5EF4-FFF2-40B4-BE49-F238E27FC236}">
                <a16:creationId xmlns:a16="http://schemas.microsoft.com/office/drawing/2014/main" id="{DFF04E2E-A2D2-4079-BBF6-43578E28D3D4}"/>
              </a:ext>
            </a:extLst>
          </p:cNvPr>
          <p:cNvSpPr/>
          <p:nvPr/>
        </p:nvSpPr>
        <p:spPr>
          <a:xfrm>
            <a:off x="5818848" y="5102010"/>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0</a:t>
            </a:r>
          </a:p>
        </p:txBody>
      </p:sp>
      <p:sp>
        <p:nvSpPr>
          <p:cNvPr id="26" name="正方形/長方形 25">
            <a:extLst>
              <a:ext uri="{FF2B5EF4-FFF2-40B4-BE49-F238E27FC236}">
                <a16:creationId xmlns:a16="http://schemas.microsoft.com/office/drawing/2014/main" id="{2E5485A0-1BE4-4233-A1D8-20E53BAA5F99}"/>
              </a:ext>
            </a:extLst>
          </p:cNvPr>
          <p:cNvSpPr/>
          <p:nvPr/>
        </p:nvSpPr>
        <p:spPr>
          <a:xfrm>
            <a:off x="7083528" y="5102009"/>
            <a:ext cx="1253613" cy="1200329"/>
          </a:xfrm>
          <a:prstGeom prst="rect">
            <a:avLst/>
          </a:prstGeom>
          <a:noFill/>
        </p:spPr>
        <p:txBody>
          <a:bodyPr wrap="square" lIns="91440" tIns="45720" rIns="91440" bIns="45720">
            <a:spAutoFit/>
            <a:scene3d>
              <a:camera prst="isometricOffAxis2Top"/>
              <a:lightRig rig="threePt" dir="t"/>
            </a:scene3d>
          </a:bodyPr>
          <a:lstStyle/>
          <a:p>
            <a:pPr algn="ctr"/>
            <a:r>
              <a:rPr lang="en-US" altLang="ja-JP" sz="7200" b="0" cap="none" spc="0" dirty="0">
                <a:ln w="0"/>
                <a:solidFill>
                  <a:schemeClr val="tx1"/>
                </a:solidFill>
                <a:effectLst>
                  <a:outerShdw blurRad="38100" dist="19050" dir="2700000" algn="tl" rotWithShape="0">
                    <a:schemeClr val="dk1">
                      <a:alpha val="40000"/>
                    </a:schemeClr>
                  </a:outerShdw>
                </a:effectLst>
              </a:rPr>
              <a:t>1</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12C7242-1FFE-41FA-AD28-C8F8446CC74A}"/>
                  </a:ext>
                </a:extLst>
              </p:cNvPr>
              <p:cNvSpPr txBox="1"/>
              <p:nvPr/>
            </p:nvSpPr>
            <p:spPr>
              <a:xfrm>
                <a:off x="6360242" y="1067407"/>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 name="テキスト ボックス 1">
                <a:extLst>
                  <a:ext uri="{FF2B5EF4-FFF2-40B4-BE49-F238E27FC236}">
                    <a16:creationId xmlns:a16="http://schemas.microsoft.com/office/drawing/2014/main" id="{C12C7242-1FFE-41FA-AD28-C8F8446CC74A}"/>
                  </a:ext>
                </a:extLst>
              </p:cNvPr>
              <p:cNvSpPr txBox="1">
                <a:spLocks noRot="1" noChangeAspect="1" noMove="1" noResize="1" noEditPoints="1" noAdjustHandles="1" noChangeArrowheads="1" noChangeShapeType="1" noTextEdit="1"/>
              </p:cNvSpPr>
              <p:nvPr/>
            </p:nvSpPr>
            <p:spPr>
              <a:xfrm>
                <a:off x="6360242" y="1067407"/>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4FEFE1CF-6DB3-4008-AD6C-1662C8A3A9BC}"/>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5</a:t>
            </a:r>
            <a:endParaRPr kumimoji="1" lang="ja-JP" altLang="en-US" sz="4800" dirty="0"/>
          </a:p>
        </p:txBody>
      </p:sp>
    </p:spTree>
    <p:extLst>
      <p:ext uri="{BB962C8B-B14F-4D97-AF65-F5344CB8AC3E}">
        <p14:creationId xmlns:p14="http://schemas.microsoft.com/office/powerpoint/2010/main" val="133531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42F3D0D-3C1D-41DA-94F9-8CF2DF0F982B}"/>
              </a:ext>
            </a:extLst>
          </p:cNvPr>
          <p:cNvSpPr/>
          <p:nvPr/>
        </p:nvSpPr>
        <p:spPr>
          <a:xfrm>
            <a:off x="8358477" y="2978965"/>
            <a:ext cx="1253613" cy="111350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ブラックホール</a:t>
            </a:r>
          </a:p>
        </p:txBody>
      </p:sp>
      <p:sp>
        <p:nvSpPr>
          <p:cNvPr id="6" name="正方形/長方形 5">
            <a:extLst>
              <a:ext uri="{FF2B5EF4-FFF2-40B4-BE49-F238E27FC236}">
                <a16:creationId xmlns:a16="http://schemas.microsoft.com/office/drawing/2014/main" id="{18C05231-71CA-4A82-839C-336DDBD50A96}"/>
              </a:ext>
            </a:extLst>
          </p:cNvPr>
          <p:cNvSpPr/>
          <p:nvPr/>
        </p:nvSpPr>
        <p:spPr>
          <a:xfrm>
            <a:off x="4591662" y="2968300"/>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7" name="正方形/長方形 6">
            <a:extLst>
              <a:ext uri="{FF2B5EF4-FFF2-40B4-BE49-F238E27FC236}">
                <a16:creationId xmlns:a16="http://schemas.microsoft.com/office/drawing/2014/main" id="{990367B6-B79B-4BCF-93A7-3333E2682D6A}"/>
              </a:ext>
            </a:extLst>
          </p:cNvPr>
          <p:cNvSpPr/>
          <p:nvPr/>
        </p:nvSpPr>
        <p:spPr>
          <a:xfrm>
            <a:off x="5855554"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9" name="正方形/長方形 8">
            <a:extLst>
              <a:ext uri="{FF2B5EF4-FFF2-40B4-BE49-F238E27FC236}">
                <a16:creationId xmlns:a16="http://schemas.microsoft.com/office/drawing/2014/main" id="{C2401058-8988-4D82-96BD-DF6A97A46F79}"/>
              </a:ext>
            </a:extLst>
          </p:cNvPr>
          <p:cNvSpPr/>
          <p:nvPr/>
        </p:nvSpPr>
        <p:spPr>
          <a:xfrm>
            <a:off x="2429700" y="2964426"/>
            <a:ext cx="626807" cy="1113503"/>
          </a:xfrm>
          <a:prstGeom prst="rect">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0" name="正方形/長方形 9">
            <a:extLst>
              <a:ext uri="{FF2B5EF4-FFF2-40B4-BE49-F238E27FC236}">
                <a16:creationId xmlns:a16="http://schemas.microsoft.com/office/drawing/2014/main" id="{CE0D082A-93AA-4C69-ADDC-B54277E8E3F1}"/>
              </a:ext>
            </a:extLst>
          </p:cNvPr>
          <p:cNvSpPr/>
          <p:nvPr/>
        </p:nvSpPr>
        <p:spPr>
          <a:xfrm>
            <a:off x="4323550" y="2978966"/>
            <a:ext cx="253180" cy="111350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p:sp>
        <p:nvSpPr>
          <p:cNvPr id="11" name="正方形/長方形 10">
            <a:extLst>
              <a:ext uri="{FF2B5EF4-FFF2-40B4-BE49-F238E27FC236}">
                <a16:creationId xmlns:a16="http://schemas.microsoft.com/office/drawing/2014/main" id="{E844F9B9-AAF9-4F6B-9706-3C4C58988D4F}"/>
              </a:ext>
            </a:extLst>
          </p:cNvPr>
          <p:cNvSpPr/>
          <p:nvPr/>
        </p:nvSpPr>
        <p:spPr>
          <a:xfrm>
            <a:off x="3336206"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a:t>0</a:t>
            </a:r>
            <a:endParaRPr kumimoji="1" lang="ja-JP" altLang="en-US" sz="4800" dirty="0"/>
          </a:p>
        </p:txBody>
      </p:sp>
      <p:sp>
        <p:nvSpPr>
          <p:cNvPr id="16" name="正方形/長方形 15">
            <a:extLst>
              <a:ext uri="{FF2B5EF4-FFF2-40B4-BE49-F238E27FC236}">
                <a16:creationId xmlns:a16="http://schemas.microsoft.com/office/drawing/2014/main" id="{746710D1-8D08-48B4-8A1C-BD5321C51867}"/>
              </a:ext>
            </a:extLst>
          </p:cNvPr>
          <p:cNvSpPr/>
          <p:nvPr/>
        </p:nvSpPr>
        <p:spPr>
          <a:xfrm>
            <a:off x="4592279" y="4076631"/>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7" name="正方形/長方形 16">
            <a:extLst>
              <a:ext uri="{FF2B5EF4-FFF2-40B4-BE49-F238E27FC236}">
                <a16:creationId xmlns:a16="http://schemas.microsoft.com/office/drawing/2014/main" id="{ED7B1C02-0168-41F8-87D4-C6B8DFEDA726}"/>
              </a:ext>
            </a:extLst>
          </p:cNvPr>
          <p:cNvSpPr/>
          <p:nvPr/>
        </p:nvSpPr>
        <p:spPr>
          <a:xfrm>
            <a:off x="5845274" y="4081803"/>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8" name="正方形/長方形 17">
            <a:extLst>
              <a:ext uri="{FF2B5EF4-FFF2-40B4-BE49-F238E27FC236}">
                <a16:creationId xmlns:a16="http://schemas.microsoft.com/office/drawing/2014/main" id="{ECB8FCC7-DB32-4B0F-99FD-2D77188330F8}"/>
              </a:ext>
            </a:extLst>
          </p:cNvPr>
          <p:cNvSpPr/>
          <p:nvPr/>
        </p:nvSpPr>
        <p:spPr>
          <a:xfrm>
            <a:off x="7095202" y="4077926"/>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1" name="正方形/長方形 20">
            <a:extLst>
              <a:ext uri="{FF2B5EF4-FFF2-40B4-BE49-F238E27FC236}">
                <a16:creationId xmlns:a16="http://schemas.microsoft.com/office/drawing/2014/main" id="{EE862FC4-1D7C-4CFE-B5C6-BC7569952807}"/>
              </a:ext>
            </a:extLst>
          </p:cNvPr>
          <p:cNvSpPr/>
          <p:nvPr/>
        </p:nvSpPr>
        <p:spPr>
          <a:xfrm>
            <a:off x="3339551" y="184962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2" name="正方形/長方形 21">
            <a:extLst>
              <a:ext uri="{FF2B5EF4-FFF2-40B4-BE49-F238E27FC236}">
                <a16:creationId xmlns:a16="http://schemas.microsoft.com/office/drawing/2014/main" id="{214C66A2-CC30-41BE-9C3C-185170B728E1}"/>
              </a:ext>
            </a:extLst>
          </p:cNvPr>
          <p:cNvSpPr/>
          <p:nvPr/>
        </p:nvSpPr>
        <p:spPr>
          <a:xfrm>
            <a:off x="3339550" y="732248"/>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23" name="正方形/長方形 22">
            <a:extLst>
              <a:ext uri="{FF2B5EF4-FFF2-40B4-BE49-F238E27FC236}">
                <a16:creationId xmlns:a16="http://schemas.microsoft.com/office/drawing/2014/main" id="{A351B7B2-B0E4-4428-99D5-AC91A28D9F46}"/>
              </a:ext>
            </a:extLst>
          </p:cNvPr>
          <p:cNvSpPr/>
          <p:nvPr/>
        </p:nvSpPr>
        <p:spPr>
          <a:xfrm>
            <a:off x="3339549" y="-383194"/>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0</a:t>
            </a:r>
            <a:endParaRPr kumimoji="1" lang="ja-JP" altLang="en-US" sz="4800" dirty="0"/>
          </a:p>
        </p:txBody>
      </p:sp>
      <p:sp>
        <p:nvSpPr>
          <p:cNvPr id="19" name="正方形/長方形 18">
            <a:extLst>
              <a:ext uri="{FF2B5EF4-FFF2-40B4-BE49-F238E27FC236}">
                <a16:creationId xmlns:a16="http://schemas.microsoft.com/office/drawing/2014/main" id="{D10F2805-D23F-43F0-B53A-EF91A3719D7E}"/>
              </a:ext>
            </a:extLst>
          </p:cNvPr>
          <p:cNvSpPr/>
          <p:nvPr/>
        </p:nvSpPr>
        <p:spPr>
          <a:xfrm>
            <a:off x="7097386" y="2978965"/>
            <a:ext cx="1253613" cy="11135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a:t>1</a:t>
            </a:r>
            <a:endParaRPr kumimoji="1" lang="ja-JP" altLang="en-US" sz="4800" dirty="0"/>
          </a:p>
        </p:txBody>
      </p:sp>
      <p:sp>
        <p:nvSpPr>
          <p:cNvPr id="20" name="テキスト ボックス 19">
            <a:extLst>
              <a:ext uri="{FF2B5EF4-FFF2-40B4-BE49-F238E27FC236}">
                <a16:creationId xmlns:a16="http://schemas.microsoft.com/office/drawing/2014/main" id="{9FFD7FD7-2498-4F7F-8BB6-E616820E833B}"/>
              </a:ext>
            </a:extLst>
          </p:cNvPr>
          <p:cNvSpPr txBox="1"/>
          <p:nvPr/>
        </p:nvSpPr>
        <p:spPr>
          <a:xfrm>
            <a:off x="419112" y="1896912"/>
            <a:ext cx="2778917" cy="830997"/>
          </a:xfrm>
          <a:prstGeom prst="rect">
            <a:avLst/>
          </a:prstGeom>
          <a:noFill/>
        </p:spPr>
        <p:txBody>
          <a:bodyPr wrap="square" rtlCol="0">
            <a:spAutoFit/>
          </a:bodyPr>
          <a:lstStyle/>
          <a:p>
            <a:r>
              <a:rPr lang="ja-JP" altLang="en-US" sz="4800" dirty="0">
                <a:latin typeface="ＭＳ ゴシック" panose="020B0609070205080204" pitchFamily="49" charset="-128"/>
                <a:ea typeface="ＭＳ ゴシック" panose="020B0609070205080204" pitchFamily="49" charset="-128"/>
              </a:rPr>
              <a:t>右シフト</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24" name="正方形/長方形 23">
            <a:extLst>
              <a:ext uri="{FF2B5EF4-FFF2-40B4-BE49-F238E27FC236}">
                <a16:creationId xmlns:a16="http://schemas.microsoft.com/office/drawing/2014/main" id="{CFC052BD-2E26-485C-B930-D2DCCB7FCB6E}"/>
              </a:ext>
            </a:extLst>
          </p:cNvPr>
          <p:cNvSpPr/>
          <p:nvPr/>
        </p:nvSpPr>
        <p:spPr>
          <a:xfrm>
            <a:off x="3061428" y="3429000"/>
            <a:ext cx="1261505" cy="214113"/>
          </a:xfrm>
          <a:prstGeom prst="rect">
            <a:avLst/>
          </a:prstGeom>
          <a:solidFill>
            <a:schemeClr val="accent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48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80CD8ED-482F-4CEC-9692-991504303571}"/>
                  </a:ext>
                </a:extLst>
              </p:cNvPr>
              <p:cNvSpPr txBox="1"/>
              <p:nvPr/>
            </p:nvSpPr>
            <p:spPr>
              <a:xfrm>
                <a:off x="6386052" y="1023162"/>
                <a:ext cx="4903838"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i="1" dirty="0" smtClean="0">
                          <a:latin typeface="Cambria Math" panose="02040503050406030204" pitchFamily="18" charset="0"/>
                        </a:rPr>
                        <m:t>𝑋</m:t>
                      </m:r>
                      <m:r>
                        <a:rPr kumimoji="1" lang="en-US" altLang="ja-JP" sz="2800" i="1" dirty="0" smtClean="0">
                          <a:latin typeface="Cambria Math" panose="02040503050406030204" pitchFamily="18" charset="0"/>
                        </a:rPr>
                        <m:t> = 9, </m:t>
                      </m:r>
                    </m:oMath>
                  </m:oMathPara>
                </a14:m>
                <a:endParaRPr kumimoji="1" lang="en-US" altLang="ja-JP" sz="2800" dirty="0"/>
              </a:p>
              <a:p>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=5,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=4,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=2,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=3</m:t>
                      </m:r>
                    </m:oMath>
                  </m:oMathPara>
                </a14:m>
                <a:endParaRPr kumimoji="1" lang="ja-JP" altLang="en-US" sz="2800" dirty="0"/>
              </a:p>
            </p:txBody>
          </p:sp>
        </mc:Choice>
        <mc:Fallback xmlns="">
          <p:sp>
            <p:nvSpPr>
              <p:cNvPr id="25" name="テキスト ボックス 24">
                <a:extLst>
                  <a:ext uri="{FF2B5EF4-FFF2-40B4-BE49-F238E27FC236}">
                    <a16:creationId xmlns:a16="http://schemas.microsoft.com/office/drawing/2014/main" id="{580CD8ED-482F-4CEC-9692-991504303571}"/>
                  </a:ext>
                </a:extLst>
              </p:cNvPr>
              <p:cNvSpPr txBox="1">
                <a:spLocks noRot="1" noChangeAspect="1" noMove="1" noResize="1" noEditPoints="1" noAdjustHandles="1" noChangeArrowheads="1" noChangeShapeType="1" noTextEdit="1"/>
              </p:cNvSpPr>
              <p:nvPr/>
            </p:nvSpPr>
            <p:spPr>
              <a:xfrm>
                <a:off x="6386052" y="1023162"/>
                <a:ext cx="4903838" cy="954107"/>
              </a:xfrm>
              <a:prstGeom prst="rect">
                <a:avLst/>
              </a:prstGeom>
              <a:blipFill>
                <a:blip r:embed="rId2"/>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460AC6C-EF04-49A6-8853-3AAA3CC1B94E}"/>
              </a:ext>
            </a:extLst>
          </p:cNvPr>
          <p:cNvSpPr txBox="1"/>
          <p:nvPr/>
        </p:nvSpPr>
        <p:spPr>
          <a:xfrm>
            <a:off x="8812161" y="4359137"/>
            <a:ext cx="2625213" cy="830997"/>
          </a:xfrm>
          <a:prstGeom prst="rect">
            <a:avLst/>
          </a:prstGeom>
          <a:noFill/>
        </p:spPr>
        <p:txBody>
          <a:bodyPr wrap="square" rtlCol="0">
            <a:spAutoFit/>
          </a:bodyPr>
          <a:lstStyle/>
          <a:p>
            <a:r>
              <a:rPr lang="en-US" altLang="ja-JP" sz="4800" dirty="0"/>
              <a:t>sum : 5</a:t>
            </a:r>
            <a:endParaRPr kumimoji="1" lang="ja-JP" altLang="en-US" sz="4800" dirty="0"/>
          </a:p>
        </p:txBody>
      </p:sp>
    </p:spTree>
    <p:extLst>
      <p:ext uri="{BB962C8B-B14F-4D97-AF65-F5344CB8AC3E}">
        <p14:creationId xmlns:p14="http://schemas.microsoft.com/office/powerpoint/2010/main" val="429465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1581</Words>
  <Application>Microsoft Office PowerPoint</Application>
  <PresentationFormat>ワイド画面</PresentationFormat>
  <Paragraphs>393</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ＭＳ ゴシック</vt:lpstr>
      <vt:lpstr>游ゴシック</vt:lpstr>
      <vt:lpstr>游ゴシック Light</vt:lpstr>
      <vt:lpstr>Arial</vt:lpstr>
      <vt:lpstr>Cambria Math</vt:lpstr>
      <vt:lpstr>Consolas</vt:lpstr>
      <vt:lpstr>Office テーマ</vt:lpstr>
      <vt:lpstr>第6回演習 解答</vt:lpstr>
      <vt:lpstr>演習</vt:lpstr>
      <vt:lpstr>ABC013 A</vt:lpstr>
      <vt:lpstr>2進数出力</vt:lpstr>
      <vt:lpstr>PowerPoint プレゼンテーション</vt:lpstr>
      <vt:lpstr>ABC014_B</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ABC014_B</vt:lpstr>
      <vt:lpstr>ABC014_B</vt:lpstr>
      <vt:lpstr>ビット回転(ここから雑になります)</vt:lpstr>
      <vt:lpstr>ビット回転(ここから雑になります)</vt:lpstr>
      <vt:lpstr>ビット回転(ここから雑になります)</vt:lpstr>
      <vt:lpstr>PowerPoint プレゼンテーション</vt:lpstr>
      <vt:lpstr>ABC019_B</vt:lpstr>
      <vt:lpstr>PowerPoint プレゼンテーション</vt:lpstr>
      <vt:lpstr>ABC003_B</vt:lpstr>
      <vt:lpstr>解1: 愚直にif文(これが一番速いと思う)</vt:lpstr>
      <vt:lpstr>解2: ‘@’が来るたびに“atcoder”と照合</vt:lpstr>
      <vt:lpstr>ABC053_B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第6回演習 解答</dc:title>
  <dc:creator>r.yamamoto.032</dc:creator>
  <cp:lastModifiedBy>r.yamamoto.032</cp:lastModifiedBy>
  <cp:revision>98</cp:revision>
  <dcterms:created xsi:type="dcterms:W3CDTF">2018-06-19T01:30:41Z</dcterms:created>
  <dcterms:modified xsi:type="dcterms:W3CDTF">2018-06-22T06:42:27Z</dcterms:modified>
</cp:coreProperties>
</file>