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3" r:id="rId28"/>
    <p:sldId id="284" r:id="rId29"/>
    <p:sldId id="285" r:id="rId30"/>
    <p:sldId id="286" r:id="rId31"/>
    <p:sldId id="287" r:id="rId32"/>
    <p:sldId id="288" r:id="rId33"/>
    <p:sldId id="289" r:id="rId34"/>
    <p:sldId id="299" r:id="rId35"/>
    <p:sldId id="300" r:id="rId36"/>
    <p:sldId id="301" r:id="rId37"/>
    <p:sldId id="294" r:id="rId38"/>
    <p:sldId id="295" r:id="rId39"/>
    <p:sldId id="296" r:id="rId40"/>
    <p:sldId id="297" r:id="rId41"/>
    <p:sldId id="290"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E3983-66C8-4603-91EF-C9D581DCF6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D3AA4AA-3263-4B0B-BABD-D2D16730AC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D4D70-8342-4098-866D-241506543C36}"/>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5" name="フッター プレースホルダー 4">
            <a:extLst>
              <a:ext uri="{FF2B5EF4-FFF2-40B4-BE49-F238E27FC236}">
                <a16:creationId xmlns:a16="http://schemas.microsoft.com/office/drawing/2014/main" id="{9A39E46D-5943-40A3-ACB5-690A75780C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F766D0-B62E-4045-8A49-DC5D739BF10B}"/>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359937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F40A4-DAE3-41E9-A051-BC87535F1F1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0DE6DB-042B-47EC-AF54-5229C6224ED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66B381-BEA1-436B-BAD6-1CE1D1D5BCAE}"/>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5" name="フッター プレースホルダー 4">
            <a:extLst>
              <a:ext uri="{FF2B5EF4-FFF2-40B4-BE49-F238E27FC236}">
                <a16:creationId xmlns:a16="http://schemas.microsoft.com/office/drawing/2014/main" id="{550BD62F-4E81-4886-AF2A-90177E241D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46116D-D89F-41C2-9359-6BD23F6A31ED}"/>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277022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D47EA3-75F7-485B-BF76-EDA2214ED19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63855A-1E06-463B-9328-5FF9E1FE07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8509A7-B799-4687-8021-0EBBE7C3EC3B}"/>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5" name="フッター プレースホルダー 4">
            <a:extLst>
              <a:ext uri="{FF2B5EF4-FFF2-40B4-BE49-F238E27FC236}">
                <a16:creationId xmlns:a16="http://schemas.microsoft.com/office/drawing/2014/main" id="{F2440EE8-CC09-40BE-BFCF-C19E70C23A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5292E7-D137-4A62-8693-18747CF8D9D7}"/>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177018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7752-267F-4B34-9BC7-724CD5291F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20C1FA-A002-4F44-8B9C-E842E289908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670DBE-D7BF-4467-9630-A6FDEA2BAA18}"/>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5" name="フッター プレースホルダー 4">
            <a:extLst>
              <a:ext uri="{FF2B5EF4-FFF2-40B4-BE49-F238E27FC236}">
                <a16:creationId xmlns:a16="http://schemas.microsoft.com/office/drawing/2014/main" id="{AA99A45B-A2D9-4EAB-B797-25F760966A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8370F1-849C-49AF-9809-1FE8155B3B37}"/>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203837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C76C2-5C2E-4A7F-AE0E-37B43D813A2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08DB1C-41BC-4809-B816-B4FACB91F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BF6582-E5B4-4BF3-A314-2C13499B7F92}"/>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5" name="フッター プレースホルダー 4">
            <a:extLst>
              <a:ext uri="{FF2B5EF4-FFF2-40B4-BE49-F238E27FC236}">
                <a16:creationId xmlns:a16="http://schemas.microsoft.com/office/drawing/2014/main" id="{C662DB91-2F4B-4C01-9871-587E2F4631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90F191-F498-4B85-89FF-66A1100204FD}"/>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161668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88A91-C089-4FA7-B390-5805CB60B4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A2FF86-2E35-450A-856A-9A5ABB8B8A0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C0DD88-1D0D-40CE-8C66-7B89D92E3D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37FEF9-F9BD-4B57-B018-B3416A8F5126}"/>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6" name="フッター プレースホルダー 5">
            <a:extLst>
              <a:ext uri="{FF2B5EF4-FFF2-40B4-BE49-F238E27FC236}">
                <a16:creationId xmlns:a16="http://schemas.microsoft.com/office/drawing/2014/main" id="{26ACD331-F08F-4FA6-88D1-0D14765C6C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A83C3F-2480-43FD-8653-7E8AB90846FE}"/>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16763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67208-3E09-42AD-ABFB-C1A85EE1E55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0A9306-B6ED-4662-8CF4-CE3FFBCBD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F3383F-07E2-4BED-8EA2-B5795B4A4B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02A689-DFE7-4502-9603-2AED7876F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0EE5C6-9707-4416-91B7-4026F2DAC16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F40FB5E-873E-4221-9B54-AECFD3906D97}"/>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8" name="フッター プレースホルダー 7">
            <a:extLst>
              <a:ext uri="{FF2B5EF4-FFF2-40B4-BE49-F238E27FC236}">
                <a16:creationId xmlns:a16="http://schemas.microsoft.com/office/drawing/2014/main" id="{24681DA5-200F-4A37-B434-C651F1B9BF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679C29-BEC3-43E3-8352-37678B022AB1}"/>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307531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2B5DD-B35B-4E49-8BF4-1FAC695073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16A1580-D32B-4C53-985B-EAE0EE8ACD71}"/>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4" name="フッター プレースホルダー 3">
            <a:extLst>
              <a:ext uri="{FF2B5EF4-FFF2-40B4-BE49-F238E27FC236}">
                <a16:creationId xmlns:a16="http://schemas.microsoft.com/office/drawing/2014/main" id="{61D91A90-A573-4052-A8B5-620578AB21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D26D2D8-1C6F-4114-B64E-E42D4F246B33}"/>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123503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6DF4F4B-915B-4175-BE21-B71CC4EC5775}"/>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3" name="フッター プレースホルダー 2">
            <a:extLst>
              <a:ext uri="{FF2B5EF4-FFF2-40B4-BE49-F238E27FC236}">
                <a16:creationId xmlns:a16="http://schemas.microsoft.com/office/drawing/2014/main" id="{CDF36B57-5463-406A-9D57-DA9235BCD7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D45C60-7119-424A-B38B-3535C2D63262}"/>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287297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50EA3-4102-47D4-9821-49E0FAE0C8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0CF8F4-EDB5-4360-8D53-3B51C47AD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448702C-AA0F-49C1-9E09-48612EB99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914D7A-66BF-4CBA-941C-FF2055C02D04}"/>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6" name="フッター プレースホルダー 5">
            <a:extLst>
              <a:ext uri="{FF2B5EF4-FFF2-40B4-BE49-F238E27FC236}">
                <a16:creationId xmlns:a16="http://schemas.microsoft.com/office/drawing/2014/main" id="{882C89CD-434C-48C4-9B52-C204B97E81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F39724-B230-463F-81AA-9160A1ED8930}"/>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310585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060DA-BBBD-4D03-BCE9-8E7274AD5A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DB895A4-113E-4A33-B2FC-E00485381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D65159-6E7C-468C-90EF-B0BF14B80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F533EF-20C7-4DCC-B9DE-64DFAF1745B9}"/>
              </a:ext>
            </a:extLst>
          </p:cNvPr>
          <p:cNvSpPr>
            <a:spLocks noGrp="1"/>
          </p:cNvSpPr>
          <p:nvPr>
            <p:ph type="dt" sz="half" idx="10"/>
          </p:nvPr>
        </p:nvSpPr>
        <p:spPr/>
        <p:txBody>
          <a:bodyPr/>
          <a:lstStyle/>
          <a:p>
            <a:fld id="{A96082CF-0664-4E5A-8C8E-0C4449B29B73}" type="datetimeFigureOut">
              <a:rPr kumimoji="1" lang="ja-JP" altLang="en-US" smtClean="0"/>
              <a:t>2018/6/26</a:t>
            </a:fld>
            <a:endParaRPr kumimoji="1" lang="ja-JP" altLang="en-US"/>
          </a:p>
        </p:txBody>
      </p:sp>
      <p:sp>
        <p:nvSpPr>
          <p:cNvPr id="6" name="フッター プレースホルダー 5">
            <a:extLst>
              <a:ext uri="{FF2B5EF4-FFF2-40B4-BE49-F238E27FC236}">
                <a16:creationId xmlns:a16="http://schemas.microsoft.com/office/drawing/2014/main" id="{0ADF8999-B845-4AA7-B44A-9A6DC86E13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8FC005-E17E-41E3-9576-E59A2503CC94}"/>
              </a:ext>
            </a:extLst>
          </p:cNvPr>
          <p:cNvSpPr>
            <a:spLocks noGrp="1"/>
          </p:cNvSpPr>
          <p:nvPr>
            <p:ph type="sldNum" sz="quarter" idx="12"/>
          </p:nvPr>
        </p:nvSpPr>
        <p:spPr/>
        <p:txBody>
          <a:body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378096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213F107-D220-4905-AF27-578E09DCD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6D1B40-D972-4489-82BF-62E7BFF2A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9D7EAF-3699-4B42-BEE3-05CB064CA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082CF-0664-4E5A-8C8E-0C4449B29B73}" type="datetimeFigureOut">
              <a:rPr kumimoji="1" lang="ja-JP" altLang="en-US" smtClean="0"/>
              <a:t>2018/6/26</a:t>
            </a:fld>
            <a:endParaRPr kumimoji="1" lang="ja-JP" altLang="en-US"/>
          </a:p>
        </p:txBody>
      </p:sp>
      <p:sp>
        <p:nvSpPr>
          <p:cNvPr id="5" name="フッター プレースホルダー 4">
            <a:extLst>
              <a:ext uri="{FF2B5EF4-FFF2-40B4-BE49-F238E27FC236}">
                <a16:creationId xmlns:a16="http://schemas.microsoft.com/office/drawing/2014/main" id="{87BF188E-6D03-4DF5-B851-5A3FCA4CC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5E05635-7B36-48B6-A9D0-DA446638E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696C2-E58E-41A7-98A3-315B25E94B41}" type="slidenum">
              <a:rPr kumimoji="1" lang="ja-JP" altLang="en-US" smtClean="0"/>
              <a:t>‹#›</a:t>
            </a:fld>
            <a:endParaRPr kumimoji="1" lang="ja-JP" altLang="en-US"/>
          </a:p>
        </p:txBody>
      </p:sp>
    </p:spTree>
    <p:extLst>
      <p:ext uri="{BB962C8B-B14F-4D97-AF65-F5344CB8AC3E}">
        <p14:creationId xmlns:p14="http://schemas.microsoft.com/office/powerpoint/2010/main" val="3454928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Matryoshka_do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00B22-463B-44B5-A5EE-649235B50BB3}"/>
              </a:ext>
            </a:extLst>
          </p:cNvPr>
          <p:cNvSpPr>
            <a:spLocks noGrp="1"/>
          </p:cNvSpPr>
          <p:nvPr>
            <p:ph type="ctrTitle"/>
          </p:nvPr>
        </p:nvSpPr>
        <p:spPr/>
        <p:txBody>
          <a:bodyPr/>
          <a:lstStyle/>
          <a:p>
            <a:r>
              <a:rPr kumimoji="1" lang="ja-JP" altLang="en-US" dirty="0"/>
              <a:t>入門講習会</a:t>
            </a:r>
          </a:p>
        </p:txBody>
      </p:sp>
      <p:sp>
        <p:nvSpPr>
          <p:cNvPr id="3" name="字幕 2">
            <a:extLst>
              <a:ext uri="{FF2B5EF4-FFF2-40B4-BE49-F238E27FC236}">
                <a16:creationId xmlns:a16="http://schemas.microsoft.com/office/drawing/2014/main" id="{D152D2C6-328E-4631-8CCD-488C7E1D396E}"/>
              </a:ext>
            </a:extLst>
          </p:cNvPr>
          <p:cNvSpPr>
            <a:spLocks noGrp="1"/>
          </p:cNvSpPr>
          <p:nvPr>
            <p:ph type="subTitle" idx="1"/>
          </p:nvPr>
        </p:nvSpPr>
        <p:spPr/>
        <p:txBody>
          <a:bodyPr/>
          <a:lstStyle/>
          <a:p>
            <a:r>
              <a:rPr kumimoji="1" lang="ja-JP" altLang="en-US" dirty="0"/>
              <a:t>第</a:t>
            </a:r>
            <a:r>
              <a:rPr kumimoji="1" lang="en-US" altLang="ja-JP" dirty="0"/>
              <a:t>7</a:t>
            </a:r>
            <a:r>
              <a:rPr kumimoji="1" lang="ja-JP" altLang="en-US" dirty="0"/>
              <a:t>回</a:t>
            </a:r>
            <a:endParaRPr kumimoji="1" lang="en-US" altLang="ja-JP" dirty="0"/>
          </a:p>
          <a:p>
            <a:r>
              <a:rPr lang="ja-JP" altLang="en-US" dirty="0"/>
              <a:t>再帰、構造体</a:t>
            </a:r>
            <a:endParaRPr kumimoji="1" lang="ja-JP" altLang="en-US" dirty="0"/>
          </a:p>
        </p:txBody>
      </p:sp>
    </p:spTree>
    <p:extLst>
      <p:ext uri="{BB962C8B-B14F-4D97-AF65-F5344CB8AC3E}">
        <p14:creationId xmlns:p14="http://schemas.microsoft.com/office/powerpoint/2010/main" val="250810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DDEC281-768F-4EAF-AF2B-508F190A68F9}"/>
              </a:ext>
            </a:extLst>
          </p:cNvPr>
          <p:cNvSpPr/>
          <p:nvPr/>
        </p:nvSpPr>
        <p:spPr>
          <a:xfrm>
            <a:off x="818050" y="381227"/>
            <a:ext cx="3294492" cy="769441"/>
          </a:xfrm>
          <a:prstGeom prst="rect">
            <a:avLst/>
          </a:prstGeom>
        </p:spPr>
        <p:txBody>
          <a:bodyPr wrap="none">
            <a:spAutoFit/>
          </a:bodyPr>
          <a:lstStyle/>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5" name="正方形/長方形 4">
            <a:extLst>
              <a:ext uri="{FF2B5EF4-FFF2-40B4-BE49-F238E27FC236}">
                <a16:creationId xmlns:a16="http://schemas.microsoft.com/office/drawing/2014/main" id="{D40CF808-0358-4A10-BAB9-42CBC27C808C}"/>
              </a:ext>
            </a:extLst>
          </p:cNvPr>
          <p:cNvSpPr/>
          <p:nvPr/>
        </p:nvSpPr>
        <p:spPr>
          <a:xfrm>
            <a:off x="818050" y="2028616"/>
            <a:ext cx="10188678" cy="2800767"/>
          </a:xfrm>
          <a:prstGeom prst="rect">
            <a:avLst/>
          </a:prstGeom>
        </p:spPr>
        <p:txBody>
          <a:bodyPr wrap="squar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2E77FAC9-DB04-4826-8F4F-3DD165F176B8}"/>
              </a:ext>
            </a:extLst>
          </p:cNvPr>
          <p:cNvCxnSpPr/>
          <p:nvPr/>
        </p:nvCxnSpPr>
        <p:spPr>
          <a:xfrm>
            <a:off x="3539613" y="1032387"/>
            <a:ext cx="2389239" cy="11282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88E65E2-A2B2-481D-8F60-00F5F629C302}"/>
              </a:ext>
            </a:extLst>
          </p:cNvPr>
          <p:cNvSpPr/>
          <p:nvPr/>
        </p:nvSpPr>
        <p:spPr>
          <a:xfrm>
            <a:off x="4265143" y="4697362"/>
            <a:ext cx="4538422" cy="769441"/>
          </a:xfrm>
          <a:prstGeom prst="rect">
            <a:avLst/>
          </a:prstGeom>
        </p:spPr>
        <p:txBody>
          <a:bodyPr wrap="none">
            <a:spAutoFit/>
          </a:bodyPr>
          <a:lstStyle/>
          <a:p>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endParaRPr lang="ja-JP" altLang="en-US" sz="3600" dirty="0"/>
          </a:p>
        </p:txBody>
      </p:sp>
      <p:sp>
        <p:nvSpPr>
          <p:cNvPr id="9" name="次の値と等しい 8">
            <a:extLst>
              <a:ext uri="{FF2B5EF4-FFF2-40B4-BE49-F238E27FC236}">
                <a16:creationId xmlns:a16="http://schemas.microsoft.com/office/drawing/2014/main" id="{86A836ED-2BCF-4638-89A3-F19922B58D8E}"/>
              </a:ext>
            </a:extLst>
          </p:cNvPr>
          <p:cNvSpPr/>
          <p:nvPr/>
        </p:nvSpPr>
        <p:spPr>
          <a:xfrm rot="5400000">
            <a:off x="5585951" y="4089897"/>
            <a:ext cx="685800" cy="64155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ED668225-59AF-4596-834B-219DB9127B9C}"/>
              </a:ext>
            </a:extLst>
          </p:cNvPr>
          <p:cNvSpPr txBox="1"/>
          <p:nvPr/>
        </p:nvSpPr>
        <p:spPr>
          <a:xfrm>
            <a:off x="5038832" y="968955"/>
            <a:ext cx="2197510" cy="646331"/>
          </a:xfrm>
          <a:prstGeom prst="rect">
            <a:avLst/>
          </a:prstGeom>
          <a:noFill/>
        </p:spPr>
        <p:txBody>
          <a:bodyPr wrap="square" rtlCol="0">
            <a:spAutoFit/>
          </a:bodyPr>
          <a:lstStyle/>
          <a:p>
            <a:r>
              <a:rPr kumimoji="1" lang="en-US" altLang="ja-JP" sz="3600" dirty="0"/>
              <a:t>N</a:t>
            </a:r>
            <a:r>
              <a:rPr kumimoji="1" lang="ja-JP" altLang="en-US" sz="3600" dirty="0"/>
              <a:t>に代入</a:t>
            </a:r>
          </a:p>
        </p:txBody>
      </p:sp>
    </p:spTree>
    <p:extLst>
      <p:ext uri="{BB962C8B-B14F-4D97-AF65-F5344CB8AC3E}">
        <p14:creationId xmlns:p14="http://schemas.microsoft.com/office/powerpoint/2010/main" val="373207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DDEC281-768F-4EAF-AF2B-508F190A68F9}"/>
              </a:ext>
            </a:extLst>
          </p:cNvPr>
          <p:cNvSpPr/>
          <p:nvPr/>
        </p:nvSpPr>
        <p:spPr>
          <a:xfrm>
            <a:off x="818050" y="381227"/>
            <a:ext cx="3294492" cy="769441"/>
          </a:xfrm>
          <a:prstGeom prst="rect">
            <a:avLst/>
          </a:prstGeom>
        </p:spPr>
        <p:txBody>
          <a:bodyPr wrap="none">
            <a:spAutoFit/>
          </a:bodyPr>
          <a:lstStyle/>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5" name="正方形/長方形 4">
            <a:extLst>
              <a:ext uri="{FF2B5EF4-FFF2-40B4-BE49-F238E27FC236}">
                <a16:creationId xmlns:a16="http://schemas.microsoft.com/office/drawing/2014/main" id="{D40CF808-0358-4A10-BAB9-42CBC27C808C}"/>
              </a:ext>
            </a:extLst>
          </p:cNvPr>
          <p:cNvSpPr/>
          <p:nvPr/>
        </p:nvSpPr>
        <p:spPr>
          <a:xfrm>
            <a:off x="818050" y="2028616"/>
            <a:ext cx="10188678" cy="2800767"/>
          </a:xfrm>
          <a:prstGeom prst="rect">
            <a:avLst/>
          </a:prstGeom>
        </p:spPr>
        <p:txBody>
          <a:bodyPr wrap="squar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2E77FAC9-DB04-4826-8F4F-3DD165F176B8}"/>
              </a:ext>
            </a:extLst>
          </p:cNvPr>
          <p:cNvCxnSpPr/>
          <p:nvPr/>
        </p:nvCxnSpPr>
        <p:spPr>
          <a:xfrm>
            <a:off x="3539613" y="1032387"/>
            <a:ext cx="2389239" cy="11282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88E65E2-A2B2-481D-8F60-00F5F629C302}"/>
              </a:ext>
            </a:extLst>
          </p:cNvPr>
          <p:cNvSpPr/>
          <p:nvPr/>
        </p:nvSpPr>
        <p:spPr>
          <a:xfrm>
            <a:off x="4265143" y="4697362"/>
            <a:ext cx="4538422" cy="769441"/>
          </a:xfrm>
          <a:prstGeom prst="rect">
            <a:avLst/>
          </a:prstGeom>
        </p:spPr>
        <p:txBody>
          <a:bodyPr wrap="none">
            <a:spAutoFit/>
          </a:bodyPr>
          <a:lstStyle/>
          <a:p>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endParaRPr lang="ja-JP" altLang="en-US" sz="3600" dirty="0"/>
          </a:p>
        </p:txBody>
      </p:sp>
      <p:sp>
        <p:nvSpPr>
          <p:cNvPr id="9" name="次の値と等しい 8">
            <a:extLst>
              <a:ext uri="{FF2B5EF4-FFF2-40B4-BE49-F238E27FC236}">
                <a16:creationId xmlns:a16="http://schemas.microsoft.com/office/drawing/2014/main" id="{86A836ED-2BCF-4638-89A3-F19922B58D8E}"/>
              </a:ext>
            </a:extLst>
          </p:cNvPr>
          <p:cNvSpPr/>
          <p:nvPr/>
        </p:nvSpPr>
        <p:spPr>
          <a:xfrm rot="5400000">
            <a:off x="5585951" y="4089897"/>
            <a:ext cx="685800" cy="64155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74A5D363-3C70-465F-9C26-33C4C7608C4D}"/>
              </a:ext>
            </a:extLst>
          </p:cNvPr>
          <p:cNvSpPr txBox="1"/>
          <p:nvPr/>
        </p:nvSpPr>
        <p:spPr>
          <a:xfrm>
            <a:off x="5038832" y="968955"/>
            <a:ext cx="2197510" cy="646331"/>
          </a:xfrm>
          <a:prstGeom prst="rect">
            <a:avLst/>
          </a:prstGeom>
          <a:noFill/>
        </p:spPr>
        <p:txBody>
          <a:bodyPr wrap="square" rtlCol="0">
            <a:spAutoFit/>
          </a:bodyPr>
          <a:lstStyle/>
          <a:p>
            <a:r>
              <a:rPr kumimoji="1" lang="en-US" altLang="ja-JP" sz="3600" dirty="0"/>
              <a:t>N</a:t>
            </a:r>
            <a:r>
              <a:rPr kumimoji="1" lang="ja-JP" altLang="en-US" sz="3600" dirty="0"/>
              <a:t>に代入</a:t>
            </a:r>
          </a:p>
        </p:txBody>
      </p:sp>
    </p:spTree>
    <p:extLst>
      <p:ext uri="{BB962C8B-B14F-4D97-AF65-F5344CB8AC3E}">
        <p14:creationId xmlns:p14="http://schemas.microsoft.com/office/powerpoint/2010/main" val="197208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DDEC281-768F-4EAF-AF2B-508F190A68F9}"/>
              </a:ext>
            </a:extLst>
          </p:cNvPr>
          <p:cNvSpPr/>
          <p:nvPr/>
        </p:nvSpPr>
        <p:spPr>
          <a:xfrm>
            <a:off x="818050" y="381227"/>
            <a:ext cx="3294492" cy="769441"/>
          </a:xfrm>
          <a:prstGeom prst="rect">
            <a:avLst/>
          </a:prstGeom>
        </p:spPr>
        <p:txBody>
          <a:bodyPr wrap="none">
            <a:spAutoFit/>
          </a:bodyPr>
          <a:lstStyle/>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5" name="正方形/長方形 4">
            <a:extLst>
              <a:ext uri="{FF2B5EF4-FFF2-40B4-BE49-F238E27FC236}">
                <a16:creationId xmlns:a16="http://schemas.microsoft.com/office/drawing/2014/main" id="{D40CF808-0358-4A10-BAB9-42CBC27C808C}"/>
              </a:ext>
            </a:extLst>
          </p:cNvPr>
          <p:cNvSpPr/>
          <p:nvPr/>
        </p:nvSpPr>
        <p:spPr>
          <a:xfrm>
            <a:off x="818050" y="2028616"/>
            <a:ext cx="10188678" cy="2800767"/>
          </a:xfrm>
          <a:prstGeom prst="rect">
            <a:avLst/>
          </a:prstGeom>
        </p:spPr>
        <p:txBody>
          <a:bodyPr wrap="squar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2E77FAC9-DB04-4826-8F4F-3DD165F176B8}"/>
              </a:ext>
            </a:extLst>
          </p:cNvPr>
          <p:cNvCxnSpPr/>
          <p:nvPr/>
        </p:nvCxnSpPr>
        <p:spPr>
          <a:xfrm>
            <a:off x="3539613" y="1032387"/>
            <a:ext cx="2389239" cy="11282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88E65E2-A2B2-481D-8F60-00F5F629C302}"/>
              </a:ext>
            </a:extLst>
          </p:cNvPr>
          <p:cNvSpPr/>
          <p:nvPr/>
        </p:nvSpPr>
        <p:spPr>
          <a:xfrm>
            <a:off x="4265143" y="4697362"/>
            <a:ext cx="4538422" cy="769441"/>
          </a:xfrm>
          <a:prstGeom prst="rect">
            <a:avLst/>
          </a:prstGeom>
        </p:spPr>
        <p:txBody>
          <a:bodyPr wrap="none">
            <a:spAutoFit/>
          </a:bodyPr>
          <a:lstStyle/>
          <a:p>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endParaRPr lang="ja-JP" altLang="en-US" sz="3600" dirty="0"/>
          </a:p>
        </p:txBody>
      </p:sp>
      <p:sp>
        <p:nvSpPr>
          <p:cNvPr id="9" name="次の値と等しい 8">
            <a:extLst>
              <a:ext uri="{FF2B5EF4-FFF2-40B4-BE49-F238E27FC236}">
                <a16:creationId xmlns:a16="http://schemas.microsoft.com/office/drawing/2014/main" id="{86A836ED-2BCF-4638-89A3-F19922B58D8E}"/>
              </a:ext>
            </a:extLst>
          </p:cNvPr>
          <p:cNvSpPr/>
          <p:nvPr/>
        </p:nvSpPr>
        <p:spPr>
          <a:xfrm rot="5400000">
            <a:off x="5585951" y="4089897"/>
            <a:ext cx="685800" cy="64155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4AE4265A-4050-4221-A838-AAAD74C3B3FB}"/>
              </a:ext>
            </a:extLst>
          </p:cNvPr>
          <p:cNvSpPr txBox="1"/>
          <p:nvPr/>
        </p:nvSpPr>
        <p:spPr>
          <a:xfrm>
            <a:off x="5038832" y="968955"/>
            <a:ext cx="2197510" cy="646331"/>
          </a:xfrm>
          <a:prstGeom prst="rect">
            <a:avLst/>
          </a:prstGeom>
          <a:noFill/>
        </p:spPr>
        <p:txBody>
          <a:bodyPr wrap="square" rtlCol="0">
            <a:spAutoFit/>
          </a:bodyPr>
          <a:lstStyle/>
          <a:p>
            <a:r>
              <a:rPr kumimoji="1" lang="en-US" altLang="ja-JP" sz="3600" dirty="0"/>
              <a:t>N</a:t>
            </a:r>
            <a:r>
              <a:rPr kumimoji="1" lang="ja-JP" altLang="en-US" sz="3600" dirty="0"/>
              <a:t>に代入</a:t>
            </a:r>
          </a:p>
        </p:txBody>
      </p:sp>
    </p:spTree>
    <p:extLst>
      <p:ext uri="{BB962C8B-B14F-4D97-AF65-F5344CB8AC3E}">
        <p14:creationId xmlns:p14="http://schemas.microsoft.com/office/powerpoint/2010/main" val="371458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DDEC281-768F-4EAF-AF2B-508F190A68F9}"/>
              </a:ext>
            </a:extLst>
          </p:cNvPr>
          <p:cNvSpPr/>
          <p:nvPr/>
        </p:nvSpPr>
        <p:spPr>
          <a:xfrm>
            <a:off x="818050" y="381227"/>
            <a:ext cx="3294492" cy="769441"/>
          </a:xfrm>
          <a:prstGeom prst="rect">
            <a:avLst/>
          </a:prstGeom>
        </p:spPr>
        <p:txBody>
          <a:bodyPr wrap="none">
            <a:spAutoFit/>
          </a:bodyPr>
          <a:lstStyle/>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5" name="正方形/長方形 4">
            <a:extLst>
              <a:ext uri="{FF2B5EF4-FFF2-40B4-BE49-F238E27FC236}">
                <a16:creationId xmlns:a16="http://schemas.microsoft.com/office/drawing/2014/main" id="{D40CF808-0358-4A10-BAB9-42CBC27C808C}"/>
              </a:ext>
            </a:extLst>
          </p:cNvPr>
          <p:cNvSpPr/>
          <p:nvPr/>
        </p:nvSpPr>
        <p:spPr>
          <a:xfrm>
            <a:off x="818050" y="2028616"/>
            <a:ext cx="10188678" cy="2800767"/>
          </a:xfrm>
          <a:prstGeom prst="rect">
            <a:avLst/>
          </a:prstGeom>
        </p:spPr>
        <p:txBody>
          <a:bodyPr wrap="squar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2E77FAC9-DB04-4826-8F4F-3DD165F176B8}"/>
              </a:ext>
            </a:extLst>
          </p:cNvPr>
          <p:cNvCxnSpPr/>
          <p:nvPr/>
        </p:nvCxnSpPr>
        <p:spPr>
          <a:xfrm>
            <a:off x="3539613" y="1032387"/>
            <a:ext cx="2389239" cy="11282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88E65E2-A2B2-481D-8F60-00F5F629C302}"/>
              </a:ext>
            </a:extLst>
          </p:cNvPr>
          <p:cNvSpPr/>
          <p:nvPr/>
        </p:nvSpPr>
        <p:spPr>
          <a:xfrm>
            <a:off x="4265143" y="4697362"/>
            <a:ext cx="4538422" cy="769441"/>
          </a:xfrm>
          <a:prstGeom prst="rect">
            <a:avLst/>
          </a:prstGeom>
        </p:spPr>
        <p:txBody>
          <a:bodyPr wrap="none">
            <a:spAutoFit/>
          </a:bodyPr>
          <a:lstStyle/>
          <a:p>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endParaRPr lang="ja-JP" altLang="en-US" sz="3600" dirty="0"/>
          </a:p>
        </p:txBody>
      </p:sp>
      <p:sp>
        <p:nvSpPr>
          <p:cNvPr id="9" name="次の値と等しい 8">
            <a:extLst>
              <a:ext uri="{FF2B5EF4-FFF2-40B4-BE49-F238E27FC236}">
                <a16:creationId xmlns:a16="http://schemas.microsoft.com/office/drawing/2014/main" id="{86A836ED-2BCF-4638-89A3-F19922B58D8E}"/>
              </a:ext>
            </a:extLst>
          </p:cNvPr>
          <p:cNvSpPr/>
          <p:nvPr/>
        </p:nvSpPr>
        <p:spPr>
          <a:xfrm rot="5400000">
            <a:off x="5585951" y="4089897"/>
            <a:ext cx="685800" cy="64155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F30D4BF-9173-4C94-9AD2-2300BBCF7C48}"/>
              </a:ext>
            </a:extLst>
          </p:cNvPr>
          <p:cNvSpPr txBox="1"/>
          <p:nvPr/>
        </p:nvSpPr>
        <p:spPr>
          <a:xfrm>
            <a:off x="5038832" y="968955"/>
            <a:ext cx="2197510" cy="646331"/>
          </a:xfrm>
          <a:prstGeom prst="rect">
            <a:avLst/>
          </a:prstGeom>
          <a:noFill/>
        </p:spPr>
        <p:txBody>
          <a:bodyPr wrap="square" rtlCol="0">
            <a:spAutoFit/>
          </a:bodyPr>
          <a:lstStyle/>
          <a:p>
            <a:r>
              <a:rPr kumimoji="1" lang="en-US" altLang="ja-JP" sz="3600" dirty="0"/>
              <a:t>N</a:t>
            </a:r>
            <a:r>
              <a:rPr kumimoji="1" lang="ja-JP" altLang="en-US" sz="3600" dirty="0"/>
              <a:t>に代入</a:t>
            </a:r>
          </a:p>
        </p:txBody>
      </p:sp>
    </p:spTree>
    <p:extLst>
      <p:ext uri="{BB962C8B-B14F-4D97-AF65-F5344CB8AC3E}">
        <p14:creationId xmlns:p14="http://schemas.microsoft.com/office/powerpoint/2010/main" val="408109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DDEC281-768F-4EAF-AF2B-508F190A68F9}"/>
              </a:ext>
            </a:extLst>
          </p:cNvPr>
          <p:cNvSpPr/>
          <p:nvPr/>
        </p:nvSpPr>
        <p:spPr>
          <a:xfrm>
            <a:off x="818050" y="381227"/>
            <a:ext cx="3294492" cy="769441"/>
          </a:xfrm>
          <a:prstGeom prst="rect">
            <a:avLst/>
          </a:prstGeom>
        </p:spPr>
        <p:txBody>
          <a:bodyPr wrap="none">
            <a:spAutoFit/>
          </a:bodyPr>
          <a:lstStyle/>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
        <p:nvSpPr>
          <p:cNvPr id="5" name="正方形/長方形 4">
            <a:extLst>
              <a:ext uri="{FF2B5EF4-FFF2-40B4-BE49-F238E27FC236}">
                <a16:creationId xmlns:a16="http://schemas.microsoft.com/office/drawing/2014/main" id="{D40CF808-0358-4A10-BAB9-42CBC27C808C}"/>
              </a:ext>
            </a:extLst>
          </p:cNvPr>
          <p:cNvSpPr/>
          <p:nvPr/>
        </p:nvSpPr>
        <p:spPr>
          <a:xfrm>
            <a:off x="818050" y="2028616"/>
            <a:ext cx="10188678" cy="2800767"/>
          </a:xfrm>
          <a:prstGeom prst="rect">
            <a:avLst/>
          </a:prstGeom>
        </p:spPr>
        <p:txBody>
          <a:bodyPr wrap="squar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400" kern="100" dirty="0">
              <a:latin typeface="游明朝" panose="02020400000000000000" pitchFamily="18" charset="-128"/>
              <a:ea typeface="游明朝" panose="02020400000000000000" pitchFamily="18"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2E77FAC9-DB04-4826-8F4F-3DD165F176B8}"/>
              </a:ext>
            </a:extLst>
          </p:cNvPr>
          <p:cNvCxnSpPr/>
          <p:nvPr/>
        </p:nvCxnSpPr>
        <p:spPr>
          <a:xfrm>
            <a:off x="3539613" y="1032387"/>
            <a:ext cx="2389239" cy="11282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楕円 1">
            <a:extLst>
              <a:ext uri="{FF2B5EF4-FFF2-40B4-BE49-F238E27FC236}">
                <a16:creationId xmlns:a16="http://schemas.microsoft.com/office/drawing/2014/main" id="{A27E607B-EE3B-4897-9053-89EFDB9BE979}"/>
              </a:ext>
            </a:extLst>
          </p:cNvPr>
          <p:cNvSpPr/>
          <p:nvPr/>
        </p:nvSpPr>
        <p:spPr>
          <a:xfrm>
            <a:off x="7455310" y="2735825"/>
            <a:ext cx="752168" cy="7521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EB896E9-CC8F-4096-8AF3-84198B98CB7A}"/>
              </a:ext>
            </a:extLst>
          </p:cNvPr>
          <p:cNvSpPr txBox="1"/>
          <p:nvPr/>
        </p:nvSpPr>
        <p:spPr>
          <a:xfrm>
            <a:off x="5038832" y="968955"/>
            <a:ext cx="2197510" cy="646331"/>
          </a:xfrm>
          <a:prstGeom prst="rect">
            <a:avLst/>
          </a:prstGeom>
          <a:noFill/>
        </p:spPr>
        <p:txBody>
          <a:bodyPr wrap="square" rtlCol="0">
            <a:spAutoFit/>
          </a:bodyPr>
          <a:lstStyle/>
          <a:p>
            <a:r>
              <a:rPr kumimoji="1" lang="en-US" altLang="ja-JP" sz="3600" dirty="0"/>
              <a:t>N</a:t>
            </a:r>
            <a:r>
              <a:rPr kumimoji="1" lang="ja-JP" altLang="en-US" sz="3600" dirty="0"/>
              <a:t>に代入</a:t>
            </a:r>
          </a:p>
        </p:txBody>
      </p:sp>
    </p:spTree>
    <p:extLst>
      <p:ext uri="{BB962C8B-B14F-4D97-AF65-F5344CB8AC3E}">
        <p14:creationId xmlns:p14="http://schemas.microsoft.com/office/powerpoint/2010/main" val="386492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A2A80E3-AB73-4C5D-87D5-158C62556797}"/>
              </a:ext>
            </a:extLst>
          </p:cNvPr>
          <p:cNvSpPr/>
          <p:nvPr/>
        </p:nvSpPr>
        <p:spPr>
          <a:xfrm>
            <a:off x="2868076" y="167375"/>
            <a:ext cx="3294492" cy="769441"/>
          </a:xfrm>
          <a:prstGeom prst="rect">
            <a:avLst/>
          </a:prstGeom>
        </p:spPr>
        <p:txBody>
          <a:bodyPr wrap="none">
            <a:spAutoFit/>
          </a:bodyPr>
          <a:lstStyle/>
          <a:p>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b="1" u="sng" dirty="0"/>
          </a:p>
        </p:txBody>
      </p:sp>
      <p:sp>
        <p:nvSpPr>
          <p:cNvPr id="5" name="正方形/長方形 4">
            <a:extLst>
              <a:ext uri="{FF2B5EF4-FFF2-40B4-BE49-F238E27FC236}">
                <a16:creationId xmlns:a16="http://schemas.microsoft.com/office/drawing/2014/main" id="{F64F2F3E-78F3-49B3-84B5-32106EF6CDE4}"/>
              </a:ext>
            </a:extLst>
          </p:cNvPr>
          <p:cNvSpPr/>
          <p:nvPr/>
        </p:nvSpPr>
        <p:spPr>
          <a:xfrm>
            <a:off x="714811" y="1194308"/>
            <a:ext cx="6715300"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endParaRPr lang="ja-JP" altLang="en-US" sz="4400" dirty="0"/>
          </a:p>
        </p:txBody>
      </p:sp>
      <p:sp>
        <p:nvSpPr>
          <p:cNvPr id="6" name="正方形/長方形 5">
            <a:extLst>
              <a:ext uri="{FF2B5EF4-FFF2-40B4-BE49-F238E27FC236}">
                <a16:creationId xmlns:a16="http://schemas.microsoft.com/office/drawing/2014/main" id="{504020F3-FE34-47A4-BCF7-9975D0EE54A6}"/>
              </a:ext>
            </a:extLst>
          </p:cNvPr>
          <p:cNvSpPr/>
          <p:nvPr/>
        </p:nvSpPr>
        <p:spPr>
          <a:xfrm>
            <a:off x="714811" y="2221241"/>
            <a:ext cx="6715300"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endParaRPr lang="ja-JP" altLang="en-US" sz="4400" dirty="0"/>
          </a:p>
        </p:txBody>
      </p:sp>
      <p:sp>
        <p:nvSpPr>
          <p:cNvPr id="7" name="正方形/長方形 6">
            <a:extLst>
              <a:ext uri="{FF2B5EF4-FFF2-40B4-BE49-F238E27FC236}">
                <a16:creationId xmlns:a16="http://schemas.microsoft.com/office/drawing/2014/main" id="{5D309F7B-548B-45D6-827F-DFB93581EDAF}"/>
              </a:ext>
            </a:extLst>
          </p:cNvPr>
          <p:cNvSpPr/>
          <p:nvPr/>
        </p:nvSpPr>
        <p:spPr>
          <a:xfrm>
            <a:off x="714811" y="3248174"/>
            <a:ext cx="6715300"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endParaRPr lang="ja-JP" altLang="en-US" sz="4400" dirty="0"/>
          </a:p>
        </p:txBody>
      </p:sp>
      <p:sp>
        <p:nvSpPr>
          <p:cNvPr id="8" name="正方形/長方形 7">
            <a:extLst>
              <a:ext uri="{FF2B5EF4-FFF2-40B4-BE49-F238E27FC236}">
                <a16:creationId xmlns:a16="http://schemas.microsoft.com/office/drawing/2014/main" id="{0D7486E6-24B4-4118-9C5B-45114FF4A120}"/>
              </a:ext>
            </a:extLst>
          </p:cNvPr>
          <p:cNvSpPr/>
          <p:nvPr/>
        </p:nvSpPr>
        <p:spPr>
          <a:xfrm>
            <a:off x="714811" y="4275107"/>
            <a:ext cx="6715300"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endParaRPr lang="ja-JP" altLang="en-US" sz="4400" dirty="0"/>
          </a:p>
        </p:txBody>
      </p:sp>
      <p:cxnSp>
        <p:nvCxnSpPr>
          <p:cNvPr id="15" name="直線矢印コネクタ 14">
            <a:extLst>
              <a:ext uri="{FF2B5EF4-FFF2-40B4-BE49-F238E27FC236}">
                <a16:creationId xmlns:a16="http://schemas.microsoft.com/office/drawing/2014/main" id="{CD5C7F28-7277-4BE4-9063-45C8BFA84945}"/>
              </a:ext>
            </a:extLst>
          </p:cNvPr>
          <p:cNvCxnSpPr>
            <a:cxnSpLocks/>
            <a:stCxn id="4" idx="2"/>
          </p:cNvCxnSpPr>
          <p:nvPr/>
        </p:nvCxnSpPr>
        <p:spPr>
          <a:xfrm>
            <a:off x="4515322" y="936816"/>
            <a:ext cx="0" cy="36104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E2039E1C-A581-4FC2-A852-488C0CD9D225}"/>
              </a:ext>
            </a:extLst>
          </p:cNvPr>
          <p:cNvCxnSpPr>
            <a:cxnSpLocks/>
          </p:cNvCxnSpPr>
          <p:nvPr/>
        </p:nvCxnSpPr>
        <p:spPr>
          <a:xfrm>
            <a:off x="4515322" y="1963749"/>
            <a:ext cx="0" cy="36104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09B9C0FD-64EB-4C58-94F0-63523A5F1C37}"/>
              </a:ext>
            </a:extLst>
          </p:cNvPr>
          <p:cNvCxnSpPr>
            <a:cxnSpLocks/>
          </p:cNvCxnSpPr>
          <p:nvPr/>
        </p:nvCxnSpPr>
        <p:spPr>
          <a:xfrm>
            <a:off x="4515322" y="2990682"/>
            <a:ext cx="0" cy="36104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54CECA07-1331-46E2-B2B4-450FB41BBA40}"/>
              </a:ext>
            </a:extLst>
          </p:cNvPr>
          <p:cNvCxnSpPr>
            <a:cxnSpLocks/>
          </p:cNvCxnSpPr>
          <p:nvPr/>
        </p:nvCxnSpPr>
        <p:spPr>
          <a:xfrm>
            <a:off x="4515179" y="4017615"/>
            <a:ext cx="0" cy="36104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正方形/長方形 18">
            <a:extLst>
              <a:ext uri="{FF2B5EF4-FFF2-40B4-BE49-F238E27FC236}">
                <a16:creationId xmlns:a16="http://schemas.microsoft.com/office/drawing/2014/main" id="{24286DDF-974F-4614-878E-89261D015491}"/>
              </a:ext>
            </a:extLst>
          </p:cNvPr>
          <p:cNvSpPr/>
          <p:nvPr/>
        </p:nvSpPr>
        <p:spPr>
          <a:xfrm>
            <a:off x="2418249" y="5663692"/>
            <a:ext cx="2983509"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cxnSp>
        <p:nvCxnSpPr>
          <p:cNvPr id="20" name="直線矢印コネクタ 19">
            <a:extLst>
              <a:ext uri="{FF2B5EF4-FFF2-40B4-BE49-F238E27FC236}">
                <a16:creationId xmlns:a16="http://schemas.microsoft.com/office/drawing/2014/main" id="{3AA0ECD1-5C23-4255-81D7-95C0A915F827}"/>
              </a:ext>
            </a:extLst>
          </p:cNvPr>
          <p:cNvCxnSpPr>
            <a:cxnSpLocks/>
          </p:cNvCxnSpPr>
          <p:nvPr/>
        </p:nvCxnSpPr>
        <p:spPr>
          <a:xfrm>
            <a:off x="4515179" y="5044548"/>
            <a:ext cx="0" cy="5524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04DF612C-FED3-4F28-8CB9-D339AF1F5268}"/>
              </a:ext>
            </a:extLst>
          </p:cNvPr>
          <p:cNvSpPr txBox="1"/>
          <p:nvPr/>
        </p:nvSpPr>
        <p:spPr>
          <a:xfrm>
            <a:off x="8188300" y="2047845"/>
            <a:ext cx="3544029" cy="2308324"/>
          </a:xfrm>
          <a:prstGeom prst="rect">
            <a:avLst/>
          </a:prstGeom>
          <a:noFill/>
        </p:spPr>
        <p:txBody>
          <a:bodyPr wrap="square" rtlCol="0">
            <a:spAutoFit/>
          </a:bodyPr>
          <a:lstStyle/>
          <a:p>
            <a:r>
              <a:rPr kumimoji="1" lang="ja-JP" altLang="en-US" sz="3600" dirty="0"/>
              <a:t>関数呼び出しの流れ</a:t>
            </a:r>
            <a:endParaRPr kumimoji="1" lang="en-US" altLang="ja-JP" sz="3600" dirty="0"/>
          </a:p>
          <a:p>
            <a:r>
              <a:rPr lang="ja-JP" altLang="en-US" sz="3600" dirty="0" err="1"/>
              <a:t>深く深く</a:t>
            </a:r>
            <a:r>
              <a:rPr lang="ja-JP" altLang="en-US" sz="3600" dirty="0"/>
              <a:t>潜っていくイメージ</a:t>
            </a:r>
            <a:endParaRPr kumimoji="1" lang="ja-JP" altLang="en-US" sz="3600" dirty="0"/>
          </a:p>
        </p:txBody>
      </p:sp>
    </p:spTree>
    <p:extLst>
      <p:ext uri="{BB962C8B-B14F-4D97-AF65-F5344CB8AC3E}">
        <p14:creationId xmlns:p14="http://schemas.microsoft.com/office/powerpoint/2010/main" val="159613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A2A80E3-AB73-4C5D-87D5-158C62556797}"/>
              </a:ext>
            </a:extLst>
          </p:cNvPr>
          <p:cNvSpPr/>
          <p:nvPr/>
        </p:nvSpPr>
        <p:spPr>
          <a:xfrm>
            <a:off x="4272478" y="167375"/>
            <a:ext cx="806631" cy="769441"/>
          </a:xfrm>
          <a:prstGeom prst="rect">
            <a:avLst/>
          </a:prstGeom>
        </p:spPr>
        <p:txBody>
          <a:bodyPr wrap="none">
            <a:spAutoFit/>
          </a:bodyPr>
          <a:lstStyle/>
          <a:p>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15</a:t>
            </a:r>
            <a:endParaRPr lang="ja-JP" altLang="en-US" sz="3600" b="1" u="sng" dirty="0"/>
          </a:p>
        </p:txBody>
      </p:sp>
      <p:sp>
        <p:nvSpPr>
          <p:cNvPr id="5" name="正方形/長方形 4">
            <a:extLst>
              <a:ext uri="{FF2B5EF4-FFF2-40B4-BE49-F238E27FC236}">
                <a16:creationId xmlns:a16="http://schemas.microsoft.com/office/drawing/2014/main" id="{F64F2F3E-78F3-49B3-84B5-32106EF6CDE4}"/>
              </a:ext>
            </a:extLst>
          </p:cNvPr>
          <p:cNvSpPr/>
          <p:nvPr/>
        </p:nvSpPr>
        <p:spPr>
          <a:xfrm>
            <a:off x="1475229" y="1194918"/>
            <a:ext cx="4227439"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endParaRPr lang="ja-JP" altLang="en-US" sz="4400" dirty="0"/>
          </a:p>
        </p:txBody>
      </p:sp>
      <p:sp>
        <p:nvSpPr>
          <p:cNvPr id="6" name="正方形/長方形 5">
            <a:extLst>
              <a:ext uri="{FF2B5EF4-FFF2-40B4-BE49-F238E27FC236}">
                <a16:creationId xmlns:a16="http://schemas.microsoft.com/office/drawing/2014/main" id="{504020F3-FE34-47A4-BCF7-9975D0EE54A6}"/>
              </a:ext>
            </a:extLst>
          </p:cNvPr>
          <p:cNvSpPr/>
          <p:nvPr/>
        </p:nvSpPr>
        <p:spPr>
          <a:xfrm>
            <a:off x="1475229" y="2221851"/>
            <a:ext cx="3916457"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6</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endParaRPr lang="ja-JP" altLang="en-US" sz="4400" dirty="0"/>
          </a:p>
        </p:txBody>
      </p:sp>
      <p:sp>
        <p:nvSpPr>
          <p:cNvPr id="7" name="正方形/長方形 6">
            <a:extLst>
              <a:ext uri="{FF2B5EF4-FFF2-40B4-BE49-F238E27FC236}">
                <a16:creationId xmlns:a16="http://schemas.microsoft.com/office/drawing/2014/main" id="{5D309F7B-548B-45D6-827F-DFB93581EDAF}"/>
              </a:ext>
            </a:extLst>
          </p:cNvPr>
          <p:cNvSpPr/>
          <p:nvPr/>
        </p:nvSpPr>
        <p:spPr>
          <a:xfrm>
            <a:off x="1475229" y="3248784"/>
            <a:ext cx="3916457"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endParaRPr lang="ja-JP" altLang="en-US" sz="4400" dirty="0"/>
          </a:p>
        </p:txBody>
      </p:sp>
      <p:sp>
        <p:nvSpPr>
          <p:cNvPr id="8" name="正方形/長方形 7">
            <a:extLst>
              <a:ext uri="{FF2B5EF4-FFF2-40B4-BE49-F238E27FC236}">
                <a16:creationId xmlns:a16="http://schemas.microsoft.com/office/drawing/2014/main" id="{0D7486E6-24B4-4118-9C5B-45114FF4A120}"/>
              </a:ext>
            </a:extLst>
          </p:cNvPr>
          <p:cNvSpPr/>
          <p:nvPr/>
        </p:nvSpPr>
        <p:spPr>
          <a:xfrm>
            <a:off x="1475229" y="4275717"/>
            <a:ext cx="3916457"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endParaRPr lang="ja-JP" altLang="en-US" sz="4400" dirty="0"/>
          </a:p>
        </p:txBody>
      </p:sp>
      <p:cxnSp>
        <p:nvCxnSpPr>
          <p:cNvPr id="15" name="直線矢印コネクタ 14">
            <a:extLst>
              <a:ext uri="{FF2B5EF4-FFF2-40B4-BE49-F238E27FC236}">
                <a16:creationId xmlns:a16="http://schemas.microsoft.com/office/drawing/2014/main" id="{CD5C7F28-7277-4BE4-9063-45C8BFA84945}"/>
              </a:ext>
            </a:extLst>
          </p:cNvPr>
          <p:cNvCxnSpPr>
            <a:cxnSpLocks/>
          </p:cNvCxnSpPr>
          <p:nvPr/>
        </p:nvCxnSpPr>
        <p:spPr>
          <a:xfrm flipV="1">
            <a:off x="4515322" y="936816"/>
            <a:ext cx="0" cy="361042"/>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54CECA07-1331-46E2-B2B4-450FB41BBA40}"/>
              </a:ext>
            </a:extLst>
          </p:cNvPr>
          <p:cNvCxnSpPr>
            <a:cxnSpLocks/>
          </p:cNvCxnSpPr>
          <p:nvPr/>
        </p:nvCxnSpPr>
        <p:spPr>
          <a:xfrm flipH="1" flipV="1">
            <a:off x="3908323" y="4018225"/>
            <a:ext cx="606856" cy="360432"/>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正方形/長方形 18">
            <a:extLst>
              <a:ext uri="{FF2B5EF4-FFF2-40B4-BE49-F238E27FC236}">
                <a16:creationId xmlns:a16="http://schemas.microsoft.com/office/drawing/2014/main" id="{24286DDF-974F-4614-878E-89261D015491}"/>
              </a:ext>
            </a:extLst>
          </p:cNvPr>
          <p:cNvSpPr/>
          <p:nvPr/>
        </p:nvSpPr>
        <p:spPr>
          <a:xfrm>
            <a:off x="2119213" y="5663692"/>
            <a:ext cx="2983509"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cxnSp>
        <p:nvCxnSpPr>
          <p:cNvPr id="20" name="直線矢印コネクタ 19">
            <a:extLst>
              <a:ext uri="{FF2B5EF4-FFF2-40B4-BE49-F238E27FC236}">
                <a16:creationId xmlns:a16="http://schemas.microsoft.com/office/drawing/2014/main" id="{3AA0ECD1-5C23-4255-81D7-95C0A915F827}"/>
              </a:ext>
            </a:extLst>
          </p:cNvPr>
          <p:cNvCxnSpPr>
            <a:cxnSpLocks/>
          </p:cNvCxnSpPr>
          <p:nvPr/>
        </p:nvCxnSpPr>
        <p:spPr>
          <a:xfrm flipH="1" flipV="1">
            <a:off x="3908323" y="5045158"/>
            <a:ext cx="606856" cy="70671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04DF612C-FED3-4F28-8CB9-D339AF1F5268}"/>
              </a:ext>
            </a:extLst>
          </p:cNvPr>
          <p:cNvSpPr txBox="1"/>
          <p:nvPr/>
        </p:nvSpPr>
        <p:spPr>
          <a:xfrm>
            <a:off x="6890156" y="2047845"/>
            <a:ext cx="4587033" cy="2862322"/>
          </a:xfrm>
          <a:prstGeom prst="rect">
            <a:avLst/>
          </a:prstGeom>
          <a:noFill/>
        </p:spPr>
        <p:txBody>
          <a:bodyPr wrap="square" rtlCol="0">
            <a:spAutoFit/>
          </a:bodyPr>
          <a:lstStyle/>
          <a:p>
            <a:r>
              <a:rPr kumimoji="1" lang="ja-JP" altLang="en-US" sz="3600" dirty="0"/>
              <a:t>関数が返っていくときの流れ</a:t>
            </a:r>
            <a:endParaRPr kumimoji="1" lang="en-US" altLang="ja-JP" sz="3600" dirty="0"/>
          </a:p>
          <a:p>
            <a:r>
              <a:rPr lang="ja-JP" altLang="en-US" sz="3600" dirty="0"/>
              <a:t>情報を背負いながらもとの場所に上っていくイメージ</a:t>
            </a:r>
            <a:endParaRPr kumimoji="1" lang="ja-JP" altLang="en-US" sz="3600" dirty="0"/>
          </a:p>
        </p:txBody>
      </p:sp>
      <p:sp>
        <p:nvSpPr>
          <p:cNvPr id="24" name="正方形/長方形 23">
            <a:extLst>
              <a:ext uri="{FF2B5EF4-FFF2-40B4-BE49-F238E27FC236}">
                <a16:creationId xmlns:a16="http://schemas.microsoft.com/office/drawing/2014/main" id="{3179A4D1-B186-43D3-A43E-E2683006DECE}"/>
              </a:ext>
            </a:extLst>
          </p:cNvPr>
          <p:cNvSpPr/>
          <p:nvPr/>
        </p:nvSpPr>
        <p:spPr>
          <a:xfrm>
            <a:off x="3541713" y="2365375"/>
            <a:ext cx="1946275" cy="53181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94F8E5D3-FE4E-4288-A08F-5E352070A06B}"/>
              </a:ext>
            </a:extLst>
          </p:cNvPr>
          <p:cNvSpPr/>
          <p:nvPr/>
        </p:nvSpPr>
        <p:spPr>
          <a:xfrm>
            <a:off x="3541713" y="3395246"/>
            <a:ext cx="1946275" cy="53181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74D3E3-0516-485F-9CAA-19A2D5413A39}"/>
              </a:ext>
            </a:extLst>
          </p:cNvPr>
          <p:cNvSpPr/>
          <p:nvPr/>
        </p:nvSpPr>
        <p:spPr>
          <a:xfrm>
            <a:off x="3541713" y="1337410"/>
            <a:ext cx="2070415" cy="53181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54CC7BAF-52C4-4E69-9390-8C6DF1045FDC}"/>
              </a:ext>
            </a:extLst>
          </p:cNvPr>
          <p:cNvSpPr/>
          <p:nvPr/>
        </p:nvSpPr>
        <p:spPr>
          <a:xfrm>
            <a:off x="3541713" y="4414933"/>
            <a:ext cx="1929448" cy="53181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2DBE0CAD-BE2F-4C49-9641-D0473C47BB63}"/>
              </a:ext>
            </a:extLst>
          </p:cNvPr>
          <p:cNvCxnSpPr>
            <a:cxnSpLocks/>
          </p:cNvCxnSpPr>
          <p:nvPr/>
        </p:nvCxnSpPr>
        <p:spPr>
          <a:xfrm flipH="1" flipV="1">
            <a:off x="3865530" y="2960909"/>
            <a:ext cx="606856" cy="360432"/>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D32B4A46-395E-42EF-941C-EE7AFEB7ED68}"/>
              </a:ext>
            </a:extLst>
          </p:cNvPr>
          <p:cNvCxnSpPr>
            <a:cxnSpLocks/>
          </p:cNvCxnSpPr>
          <p:nvPr/>
        </p:nvCxnSpPr>
        <p:spPr>
          <a:xfrm flipH="1" flipV="1">
            <a:off x="3899581" y="1923359"/>
            <a:ext cx="606856" cy="360432"/>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145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5D3CD2C-0B40-4FA1-BAE0-8FD38FA19925}"/>
              </a:ext>
            </a:extLst>
          </p:cNvPr>
          <p:cNvSpPr/>
          <p:nvPr/>
        </p:nvSpPr>
        <p:spPr>
          <a:xfrm>
            <a:off x="916858" y="1228397"/>
            <a:ext cx="6096000" cy="4401205"/>
          </a:xfrm>
          <a:prstGeom prst="rect">
            <a:avLst/>
          </a:prstGeom>
        </p:spPr>
        <p:txBody>
          <a:bodyPr>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fib(</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fib(n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fib(n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fib(n));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8F1FCF5-01FF-470C-94E2-05F29ACF2A66}"/>
                  </a:ext>
                </a:extLst>
              </p:cNvPr>
              <p:cNvSpPr txBox="1"/>
              <p:nvPr/>
            </p:nvSpPr>
            <p:spPr>
              <a:xfrm>
                <a:off x="6437671" y="2099713"/>
                <a:ext cx="5117690" cy="166199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𝐹</m:t>
                          </m:r>
                        </m:e>
                        <m:sub>
                          <m:r>
                            <a:rPr lang="en-US" altLang="ja-JP" sz="3600" i="1">
                              <a:latin typeface="Cambria Math" panose="02040503050406030204" pitchFamily="18" charset="0"/>
                            </a:rPr>
                            <m:t>0</m:t>
                          </m:r>
                        </m:sub>
                      </m:sSub>
                      <m:r>
                        <a:rPr lang="en-US" altLang="ja-JP" sz="3600" i="1">
                          <a:latin typeface="Cambria Math" panose="02040503050406030204" pitchFamily="18" charset="0"/>
                        </a:rPr>
                        <m:t>=0, </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𝐹</m:t>
                          </m:r>
                        </m:e>
                        <m:sub>
                          <m:r>
                            <a:rPr lang="en-US" altLang="ja-JP" sz="3600" i="1">
                              <a:latin typeface="Cambria Math" panose="02040503050406030204" pitchFamily="18" charset="0"/>
                            </a:rPr>
                            <m:t>1</m:t>
                          </m:r>
                        </m:sub>
                      </m:sSub>
                      <m:r>
                        <a:rPr lang="en-US" altLang="ja-JP" sz="3600" i="1">
                          <a:latin typeface="Cambria Math" panose="02040503050406030204" pitchFamily="18" charset="0"/>
                        </a:rPr>
                        <m:t>=1</m:t>
                      </m:r>
                    </m:oMath>
                  </m:oMathPara>
                </a14:m>
                <a:endParaRPr kumimoji="1" lang="en-US" altLang="ja-JP" sz="3600" b="0" i="1" dirty="0">
                  <a:latin typeface="Cambria Math" panose="02040503050406030204" pitchFamily="18" charset="0"/>
                </a:endParaRPr>
              </a:p>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𝑛</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≥2)</m:t>
                    </m:r>
                  </m:oMath>
                </a14:m>
                <a:r>
                  <a:rPr kumimoji="1" lang="en-US" altLang="ja-JP" sz="3600" b="0" dirty="0"/>
                  <a:t> </a:t>
                </a:r>
                <a:br>
                  <a:rPr kumimoji="1" lang="en-US" altLang="ja-JP" sz="3600" b="0" dirty="0"/>
                </a:br>
                <a:endParaRPr kumimoji="1" lang="ja-JP" altLang="en-US" sz="3600" dirty="0"/>
              </a:p>
            </p:txBody>
          </p:sp>
        </mc:Choice>
        <mc:Fallback xmlns="">
          <p:sp>
            <p:nvSpPr>
              <p:cNvPr id="5" name="テキスト ボックス 4">
                <a:extLst>
                  <a:ext uri="{FF2B5EF4-FFF2-40B4-BE49-F238E27FC236}">
                    <a16:creationId xmlns:a16="http://schemas.microsoft.com/office/drawing/2014/main" id="{78F1FCF5-01FF-470C-94E2-05F29ACF2A66}"/>
                  </a:ext>
                </a:extLst>
              </p:cNvPr>
              <p:cNvSpPr txBox="1">
                <a:spLocks noRot="1" noChangeAspect="1" noMove="1" noResize="1" noEditPoints="1" noAdjustHandles="1" noChangeArrowheads="1" noChangeShapeType="1" noTextEdit="1"/>
              </p:cNvSpPr>
              <p:nvPr/>
            </p:nvSpPr>
            <p:spPr>
              <a:xfrm>
                <a:off x="6437671" y="2099713"/>
                <a:ext cx="5117690" cy="1661993"/>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1C7056E-9A49-4DC0-A8FC-9184C573F29C}"/>
              </a:ext>
            </a:extLst>
          </p:cNvPr>
          <p:cNvSpPr txBox="1"/>
          <p:nvPr/>
        </p:nvSpPr>
        <p:spPr>
          <a:xfrm>
            <a:off x="5980471" y="1480840"/>
            <a:ext cx="6032090" cy="523220"/>
          </a:xfrm>
          <a:prstGeom prst="rect">
            <a:avLst/>
          </a:prstGeom>
          <a:noFill/>
        </p:spPr>
        <p:txBody>
          <a:bodyPr wrap="square" rtlCol="0">
            <a:spAutoFit/>
          </a:bodyPr>
          <a:lstStyle/>
          <a:p>
            <a:r>
              <a:rPr kumimoji="1" lang="ja-JP" altLang="en-US" sz="2800" dirty="0"/>
              <a:t>フィボナッチ数列の第</a:t>
            </a:r>
            <a:r>
              <a:rPr lang="en-US" altLang="ja-JP" sz="2800" dirty="0"/>
              <a:t>n</a:t>
            </a:r>
            <a:r>
              <a:rPr lang="ja-JP" altLang="en-US" sz="2800" dirty="0"/>
              <a:t>項を求める</a:t>
            </a:r>
            <a:endParaRPr kumimoji="1" lang="ja-JP" altLang="en-US" sz="2800" dirty="0"/>
          </a:p>
        </p:txBody>
      </p:sp>
    </p:spTree>
    <p:extLst>
      <p:ext uri="{BB962C8B-B14F-4D97-AF65-F5344CB8AC3E}">
        <p14:creationId xmlns:p14="http://schemas.microsoft.com/office/powerpoint/2010/main" val="355357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2A148-C430-4F8D-A870-C5DDA22A0A8D}"/>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A81932AE-BAA2-4A17-A570-E6C2B22A7CE3}"/>
              </a:ext>
            </a:extLst>
          </p:cNvPr>
          <p:cNvSpPr>
            <a:spLocks noGrp="1"/>
          </p:cNvSpPr>
          <p:nvPr>
            <p:ph idx="1"/>
          </p:nvPr>
        </p:nvSpPr>
        <p:spPr>
          <a:xfrm>
            <a:off x="838200" y="1825625"/>
            <a:ext cx="10515600" cy="1854098"/>
          </a:xfrm>
        </p:spPr>
        <p:txBody>
          <a:bodyPr>
            <a:normAutofit lnSpcReduction="10000"/>
          </a:bodyPr>
          <a:lstStyle/>
          <a:p>
            <a:r>
              <a:rPr kumimoji="1" lang="ja-JP" altLang="en-US" dirty="0"/>
              <a:t>再帰関数は動きが把握しづらい？</a:t>
            </a:r>
            <a:endParaRPr kumimoji="1" lang="en-US" altLang="ja-JP" dirty="0"/>
          </a:p>
          <a:p>
            <a:pPr>
              <a:buFont typeface="Wingdings" panose="05000000000000000000" pitchFamily="2" charset="2"/>
              <a:buChar char="Ø"/>
            </a:pPr>
            <a:r>
              <a:rPr kumimoji="1" lang="ja-JP" altLang="en-US" dirty="0"/>
              <a:t>書いているときには、「思った通りに処理してくれる完璧な関数」だと思っておけばやや簡単に思えてくる</a:t>
            </a:r>
            <a:endParaRPr kumimoji="1" lang="en-US" altLang="ja-JP" dirty="0"/>
          </a:p>
          <a:p>
            <a:pPr>
              <a:buFont typeface="Wingdings" panose="05000000000000000000" pitchFamily="2" charset="2"/>
              <a:buChar char="Ø"/>
            </a:pPr>
            <a:r>
              <a:rPr kumimoji="1" lang="ja-JP" altLang="en-US"/>
              <a:t>でも慣れによる影響が大きい気がする</a:t>
            </a:r>
            <a:endParaRPr kumimoji="1" lang="en-US" altLang="ja-JP" dirty="0"/>
          </a:p>
          <a:p>
            <a:endParaRPr kumimoji="1" lang="en-US" altLang="ja-JP" dirty="0"/>
          </a:p>
        </p:txBody>
      </p:sp>
      <p:sp>
        <p:nvSpPr>
          <p:cNvPr id="5" name="正方形/長方形 4">
            <a:extLst>
              <a:ext uri="{FF2B5EF4-FFF2-40B4-BE49-F238E27FC236}">
                <a16:creationId xmlns:a16="http://schemas.microsoft.com/office/drawing/2014/main" id="{24E0448D-4B6E-46F1-AB25-BEAF07163124}"/>
              </a:ext>
            </a:extLst>
          </p:cNvPr>
          <p:cNvSpPr/>
          <p:nvPr/>
        </p:nvSpPr>
        <p:spPr>
          <a:xfrm>
            <a:off x="747251" y="3883306"/>
            <a:ext cx="5483942" cy="1569660"/>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sum1toN(N - </a:t>
            </a:r>
            <a:r>
              <a:rPr lang="en-US" altLang="ja-JP" sz="2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03569D95-15A9-43BD-9668-508773A13D21}"/>
              </a:ext>
            </a:extLst>
          </p:cNvPr>
          <p:cNvSpPr txBox="1"/>
          <p:nvPr/>
        </p:nvSpPr>
        <p:spPr>
          <a:xfrm>
            <a:off x="6327059" y="4006416"/>
            <a:ext cx="5117690" cy="1938992"/>
          </a:xfrm>
          <a:prstGeom prst="rect">
            <a:avLst/>
          </a:prstGeom>
          <a:noFill/>
        </p:spPr>
        <p:txBody>
          <a:bodyPr wrap="square" rtlCol="0">
            <a:spAutoFit/>
          </a:bodyPr>
          <a:lstStyle/>
          <a:p>
            <a:r>
              <a:rPr kumimoji="1" lang="ja-JP" altLang="en-US" sz="2400" dirty="0"/>
              <a:t>「なんかよくわからんが</a:t>
            </a:r>
            <a:r>
              <a:rPr kumimoji="1" lang="en-US" altLang="ja-JP" sz="2400" dirty="0"/>
              <a:t>1</a:t>
            </a:r>
            <a:r>
              <a:rPr kumimoji="1" lang="ja-JP" altLang="en-US" sz="2400" dirty="0"/>
              <a:t>から</a:t>
            </a:r>
            <a:r>
              <a:rPr lang="en-US" altLang="ja-JP" sz="2400" dirty="0"/>
              <a:t>(N-1)</a:t>
            </a:r>
            <a:r>
              <a:rPr lang="ja-JP" altLang="en-US" sz="2400" dirty="0" err="1"/>
              <a:t>までの</a:t>
            </a:r>
            <a:r>
              <a:rPr lang="ja-JP" altLang="en-US" sz="2400" dirty="0"/>
              <a:t>和を確実に求めてくれる関数があって、それに</a:t>
            </a:r>
            <a:r>
              <a:rPr lang="en-US" altLang="ja-JP" sz="2400" dirty="0"/>
              <a:t>N</a:t>
            </a:r>
            <a:r>
              <a:rPr lang="ja-JP" altLang="en-US" sz="2400" dirty="0"/>
              <a:t>を加えれば</a:t>
            </a:r>
            <a:r>
              <a:rPr lang="en-US" altLang="ja-JP" sz="2400" dirty="0"/>
              <a:t>1</a:t>
            </a:r>
            <a:r>
              <a:rPr lang="ja-JP" altLang="en-US" sz="2400" dirty="0"/>
              <a:t>から</a:t>
            </a:r>
            <a:r>
              <a:rPr lang="en-US" altLang="ja-JP" sz="2400" dirty="0"/>
              <a:t>N</a:t>
            </a:r>
            <a:r>
              <a:rPr lang="ja-JP" altLang="en-US" sz="2400" dirty="0" err="1"/>
              <a:t>までの</a:t>
            </a:r>
            <a:r>
              <a:rPr lang="ja-JP" altLang="en-US" sz="2400" dirty="0"/>
              <a:t>和になるよな」</a:t>
            </a:r>
            <a:endParaRPr lang="en-US" altLang="ja-JP" sz="2400" dirty="0"/>
          </a:p>
          <a:p>
            <a:r>
              <a:rPr kumimoji="1" lang="ja-JP" altLang="en-US" sz="2400" dirty="0"/>
              <a:t>という気持ち。</a:t>
            </a:r>
          </a:p>
        </p:txBody>
      </p:sp>
    </p:spTree>
    <p:extLst>
      <p:ext uri="{BB962C8B-B14F-4D97-AF65-F5344CB8AC3E}">
        <p14:creationId xmlns:p14="http://schemas.microsoft.com/office/powerpoint/2010/main" val="64952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2A148-C430-4F8D-A870-C5DDA22A0A8D}"/>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A81932AE-BAA2-4A17-A570-E6C2B22A7CE3}"/>
              </a:ext>
            </a:extLst>
          </p:cNvPr>
          <p:cNvSpPr>
            <a:spLocks noGrp="1"/>
          </p:cNvSpPr>
          <p:nvPr>
            <p:ph idx="1"/>
          </p:nvPr>
        </p:nvSpPr>
        <p:spPr>
          <a:xfrm>
            <a:off x="838200" y="1825625"/>
            <a:ext cx="10515600" cy="1854098"/>
          </a:xfrm>
        </p:spPr>
        <p:txBody>
          <a:bodyPr/>
          <a:lstStyle/>
          <a:p>
            <a:r>
              <a:rPr kumimoji="1" lang="ja-JP" altLang="en-US" dirty="0"/>
              <a:t>再帰が呼び出された回数を「再帰の深さ」ということがある</a:t>
            </a:r>
            <a:endParaRPr kumimoji="1" lang="en-US" altLang="ja-JP" dirty="0"/>
          </a:p>
          <a:p>
            <a:r>
              <a:rPr lang="ja-JP" altLang="en-US" dirty="0"/>
              <a:t>深さを保持しておいて、それを終了条件にすることがある</a:t>
            </a:r>
            <a:endParaRPr kumimoji="1" lang="en-US" altLang="ja-JP" dirty="0"/>
          </a:p>
          <a:p>
            <a:r>
              <a:rPr kumimoji="1" lang="ja-JP" altLang="en-US" dirty="0"/>
              <a:t>仮引数に渡したり、グローバル変数に保持したりする</a:t>
            </a:r>
            <a:endParaRPr kumimoji="1" lang="en-US" altLang="ja-JP" dirty="0"/>
          </a:p>
        </p:txBody>
      </p:sp>
      <p:sp>
        <p:nvSpPr>
          <p:cNvPr id="7" name="テキスト ボックス 6">
            <a:extLst>
              <a:ext uri="{FF2B5EF4-FFF2-40B4-BE49-F238E27FC236}">
                <a16:creationId xmlns:a16="http://schemas.microsoft.com/office/drawing/2014/main" id="{03569D95-15A9-43BD-9668-508773A13D21}"/>
              </a:ext>
            </a:extLst>
          </p:cNvPr>
          <p:cNvSpPr txBox="1"/>
          <p:nvPr/>
        </p:nvSpPr>
        <p:spPr>
          <a:xfrm>
            <a:off x="5442509" y="3679723"/>
            <a:ext cx="1364225" cy="461665"/>
          </a:xfrm>
          <a:prstGeom prst="rect">
            <a:avLst/>
          </a:prstGeom>
          <a:noFill/>
        </p:spPr>
        <p:txBody>
          <a:bodyPr wrap="square" rtlCol="0">
            <a:spAutoFit/>
          </a:bodyPr>
          <a:lstStyle/>
          <a:p>
            <a:r>
              <a:rPr kumimoji="1" lang="ja-JP" altLang="en-US" sz="2400" b="1" dirty="0"/>
              <a:t>深さ</a:t>
            </a:r>
            <a:r>
              <a:rPr kumimoji="1" lang="en-US" altLang="ja-JP" sz="2400" b="1" dirty="0"/>
              <a:t>0</a:t>
            </a:r>
            <a:endParaRPr kumimoji="1" lang="ja-JP" altLang="en-US" sz="2400" b="1" dirty="0"/>
          </a:p>
        </p:txBody>
      </p:sp>
      <p:pic>
        <p:nvPicPr>
          <p:cNvPr id="6" name="図 5">
            <a:extLst>
              <a:ext uri="{FF2B5EF4-FFF2-40B4-BE49-F238E27FC236}">
                <a16:creationId xmlns:a16="http://schemas.microsoft.com/office/drawing/2014/main" id="{41D4A4FC-8E06-4F5E-BC60-1791B19FA0A5}"/>
              </a:ext>
            </a:extLst>
          </p:cNvPr>
          <p:cNvPicPr/>
          <p:nvPr/>
        </p:nvPicPr>
        <p:blipFill rotWithShape="1">
          <a:blip r:embed="rId2" cstate="print">
            <a:extLst>
              <a:ext uri="{28A0092B-C50C-407E-A947-70E740481C1C}">
                <a14:useLocalDpi xmlns:a14="http://schemas.microsoft.com/office/drawing/2010/main" val="0"/>
              </a:ext>
            </a:extLst>
          </a:blip>
          <a:srcRect b="25727"/>
          <a:stretch/>
        </p:blipFill>
        <p:spPr bwMode="auto">
          <a:xfrm>
            <a:off x="1620099" y="3605981"/>
            <a:ext cx="3858928" cy="2793774"/>
          </a:xfrm>
          <a:prstGeom prst="rect">
            <a:avLst/>
          </a:prstGeom>
          <a:noFill/>
          <a:ln>
            <a:noFill/>
          </a:ln>
        </p:spPr>
      </p:pic>
      <p:sp>
        <p:nvSpPr>
          <p:cNvPr id="8" name="テキスト ボックス 7">
            <a:extLst>
              <a:ext uri="{FF2B5EF4-FFF2-40B4-BE49-F238E27FC236}">
                <a16:creationId xmlns:a16="http://schemas.microsoft.com/office/drawing/2014/main" id="{6E6B3CFE-704D-4C65-8203-E5973A1794A0}"/>
              </a:ext>
            </a:extLst>
          </p:cNvPr>
          <p:cNvSpPr txBox="1"/>
          <p:nvPr/>
        </p:nvSpPr>
        <p:spPr>
          <a:xfrm>
            <a:off x="5442509" y="4273811"/>
            <a:ext cx="1076396" cy="461665"/>
          </a:xfrm>
          <a:prstGeom prst="rect">
            <a:avLst/>
          </a:prstGeom>
          <a:noFill/>
        </p:spPr>
        <p:txBody>
          <a:bodyPr wrap="square" rtlCol="0">
            <a:spAutoFit/>
          </a:bodyPr>
          <a:lstStyle/>
          <a:p>
            <a:r>
              <a:rPr kumimoji="1" lang="ja-JP" altLang="en-US" sz="2400" b="1" dirty="0"/>
              <a:t>深さ</a:t>
            </a:r>
            <a:r>
              <a:rPr lang="en-US" altLang="ja-JP" sz="2400" b="1" dirty="0"/>
              <a:t>1</a:t>
            </a:r>
            <a:endParaRPr kumimoji="1" lang="ja-JP" altLang="en-US" sz="2400" b="1" dirty="0"/>
          </a:p>
        </p:txBody>
      </p:sp>
      <p:sp>
        <p:nvSpPr>
          <p:cNvPr id="9" name="テキスト ボックス 8">
            <a:extLst>
              <a:ext uri="{FF2B5EF4-FFF2-40B4-BE49-F238E27FC236}">
                <a16:creationId xmlns:a16="http://schemas.microsoft.com/office/drawing/2014/main" id="{F7147F36-1309-42C1-81A3-D65B6D57EE08}"/>
              </a:ext>
            </a:extLst>
          </p:cNvPr>
          <p:cNvSpPr txBox="1"/>
          <p:nvPr/>
        </p:nvSpPr>
        <p:spPr>
          <a:xfrm>
            <a:off x="5442509" y="4867899"/>
            <a:ext cx="1076396" cy="461665"/>
          </a:xfrm>
          <a:prstGeom prst="rect">
            <a:avLst/>
          </a:prstGeom>
          <a:noFill/>
        </p:spPr>
        <p:txBody>
          <a:bodyPr wrap="square" rtlCol="0">
            <a:spAutoFit/>
          </a:bodyPr>
          <a:lstStyle/>
          <a:p>
            <a:r>
              <a:rPr kumimoji="1" lang="ja-JP" altLang="en-US" sz="2400" b="1" dirty="0"/>
              <a:t>深さ</a:t>
            </a:r>
            <a:r>
              <a:rPr kumimoji="1" lang="en-US" altLang="ja-JP" sz="2400" b="1" dirty="0"/>
              <a:t>2</a:t>
            </a:r>
            <a:endParaRPr kumimoji="1" lang="ja-JP" altLang="en-US" sz="2400" b="1" dirty="0"/>
          </a:p>
        </p:txBody>
      </p:sp>
      <p:sp>
        <p:nvSpPr>
          <p:cNvPr id="10" name="テキスト ボックス 9">
            <a:extLst>
              <a:ext uri="{FF2B5EF4-FFF2-40B4-BE49-F238E27FC236}">
                <a16:creationId xmlns:a16="http://schemas.microsoft.com/office/drawing/2014/main" id="{0933721E-8586-48FE-9DBA-8B4EE74D49FB}"/>
              </a:ext>
            </a:extLst>
          </p:cNvPr>
          <p:cNvSpPr txBox="1"/>
          <p:nvPr/>
        </p:nvSpPr>
        <p:spPr>
          <a:xfrm>
            <a:off x="5442274" y="5417744"/>
            <a:ext cx="1076396" cy="461665"/>
          </a:xfrm>
          <a:prstGeom prst="rect">
            <a:avLst/>
          </a:prstGeom>
          <a:noFill/>
        </p:spPr>
        <p:txBody>
          <a:bodyPr wrap="square" rtlCol="0">
            <a:spAutoFit/>
          </a:bodyPr>
          <a:lstStyle/>
          <a:p>
            <a:r>
              <a:rPr kumimoji="1" lang="ja-JP" altLang="en-US" sz="2400" b="1" dirty="0"/>
              <a:t>深さ</a:t>
            </a:r>
            <a:r>
              <a:rPr lang="en-US" altLang="ja-JP" sz="2400" b="1" dirty="0"/>
              <a:t>3</a:t>
            </a:r>
            <a:endParaRPr kumimoji="1" lang="ja-JP" altLang="en-US" sz="2400" b="1" dirty="0"/>
          </a:p>
        </p:txBody>
      </p:sp>
      <p:sp>
        <p:nvSpPr>
          <p:cNvPr id="11" name="テキスト ボックス 10">
            <a:extLst>
              <a:ext uri="{FF2B5EF4-FFF2-40B4-BE49-F238E27FC236}">
                <a16:creationId xmlns:a16="http://schemas.microsoft.com/office/drawing/2014/main" id="{1FB66A79-A2A4-402C-8F2F-C7DD4F7F6BEC}"/>
              </a:ext>
            </a:extLst>
          </p:cNvPr>
          <p:cNvSpPr txBox="1"/>
          <p:nvPr/>
        </p:nvSpPr>
        <p:spPr>
          <a:xfrm>
            <a:off x="5442274" y="6011832"/>
            <a:ext cx="1076396" cy="461665"/>
          </a:xfrm>
          <a:prstGeom prst="rect">
            <a:avLst/>
          </a:prstGeom>
          <a:noFill/>
        </p:spPr>
        <p:txBody>
          <a:bodyPr wrap="square" rtlCol="0">
            <a:spAutoFit/>
          </a:bodyPr>
          <a:lstStyle/>
          <a:p>
            <a:r>
              <a:rPr kumimoji="1" lang="ja-JP" altLang="en-US" sz="2400" b="1" dirty="0"/>
              <a:t>深さ</a:t>
            </a:r>
            <a:r>
              <a:rPr kumimoji="1" lang="en-US" altLang="ja-JP" sz="2400" b="1" dirty="0"/>
              <a:t>4</a:t>
            </a:r>
            <a:endParaRPr kumimoji="1" lang="ja-JP" altLang="en-US" sz="2400" b="1" dirty="0"/>
          </a:p>
        </p:txBody>
      </p:sp>
    </p:spTree>
    <p:extLst>
      <p:ext uri="{BB962C8B-B14F-4D97-AF65-F5344CB8AC3E}">
        <p14:creationId xmlns:p14="http://schemas.microsoft.com/office/powerpoint/2010/main" val="209470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29D7-8EC8-4A99-AC5E-24863A490763}"/>
              </a:ext>
            </a:extLst>
          </p:cNvPr>
          <p:cNvSpPr>
            <a:spLocks noGrp="1"/>
          </p:cNvSpPr>
          <p:nvPr>
            <p:ph type="title"/>
          </p:nvPr>
        </p:nvSpPr>
        <p:spPr/>
        <p:txBody>
          <a:bodyPr/>
          <a:lstStyle/>
          <a:p>
            <a:r>
              <a:rPr kumimoji="1" lang="ja-JP" altLang="en-US" dirty="0"/>
              <a:t>今日やること</a:t>
            </a:r>
          </a:p>
        </p:txBody>
      </p:sp>
      <p:sp>
        <p:nvSpPr>
          <p:cNvPr id="3" name="コンテンツ プレースホルダー 2">
            <a:extLst>
              <a:ext uri="{FF2B5EF4-FFF2-40B4-BE49-F238E27FC236}">
                <a16:creationId xmlns:a16="http://schemas.microsoft.com/office/drawing/2014/main" id="{9EC305A2-AA17-479C-A73B-A62CA0329C35}"/>
              </a:ext>
            </a:extLst>
          </p:cNvPr>
          <p:cNvSpPr>
            <a:spLocks noGrp="1"/>
          </p:cNvSpPr>
          <p:nvPr>
            <p:ph idx="1"/>
          </p:nvPr>
        </p:nvSpPr>
        <p:spPr/>
        <p:txBody>
          <a:bodyPr/>
          <a:lstStyle/>
          <a:p>
            <a:pPr marL="514350" indent="-514350">
              <a:buFont typeface="+mj-lt"/>
              <a:buAutoNum type="arabicPeriod"/>
            </a:pPr>
            <a:r>
              <a:rPr kumimoji="1" lang="ja-JP" altLang="en-US" dirty="0"/>
              <a:t>再帰</a:t>
            </a:r>
            <a:endParaRPr kumimoji="1" lang="en-US" altLang="ja-JP" dirty="0"/>
          </a:p>
          <a:p>
            <a:pPr marL="514350" indent="-514350">
              <a:buFont typeface="+mj-lt"/>
              <a:buAutoNum type="arabicPeriod"/>
            </a:pPr>
            <a:r>
              <a:rPr kumimoji="1" lang="ja-JP" altLang="en-US" dirty="0"/>
              <a:t>構造体</a:t>
            </a:r>
            <a:endParaRPr kumimoji="1" lang="en-US" altLang="ja-JP" dirty="0"/>
          </a:p>
          <a:p>
            <a:pPr marL="514350" indent="-514350">
              <a:buFont typeface="+mj-lt"/>
              <a:buAutoNum type="arabicPeriod"/>
            </a:pPr>
            <a:r>
              <a:rPr lang="en-US" altLang="ja-JP" dirty="0"/>
              <a:t>typedef</a:t>
            </a:r>
            <a:endParaRPr kumimoji="1" lang="ja-JP" altLang="en-US" dirty="0"/>
          </a:p>
        </p:txBody>
      </p:sp>
    </p:spTree>
    <p:extLst>
      <p:ext uri="{BB962C8B-B14F-4D97-AF65-F5344CB8AC3E}">
        <p14:creationId xmlns:p14="http://schemas.microsoft.com/office/powerpoint/2010/main" val="2349121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5FBC0-B226-42F2-A11E-19AF902B3CC7}"/>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0F891163-072E-4DDA-BC3F-F1774B09711D}"/>
              </a:ext>
            </a:extLst>
          </p:cNvPr>
          <p:cNvSpPr>
            <a:spLocks noGrp="1"/>
          </p:cNvSpPr>
          <p:nvPr>
            <p:ph idx="1"/>
          </p:nvPr>
        </p:nvSpPr>
        <p:spPr/>
        <p:txBody>
          <a:bodyPr/>
          <a:lstStyle/>
          <a:p>
            <a:r>
              <a:rPr lang="ja-JP" altLang="en-US" dirty="0"/>
              <a:t>再帰は必ずどこかで返れるように書こう</a:t>
            </a:r>
            <a:endParaRPr lang="en-US" altLang="ja-JP" dirty="0"/>
          </a:p>
          <a:p>
            <a:r>
              <a:rPr kumimoji="1" lang="ja-JP" altLang="en-US" dirty="0"/>
              <a:t>そうしないと無限ループに陥ります</a:t>
            </a: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DB9BDA7F-9B0E-454E-8542-A28EC2BECD90}"/>
              </a:ext>
            </a:extLst>
          </p:cNvPr>
          <p:cNvSpPr/>
          <p:nvPr/>
        </p:nvSpPr>
        <p:spPr>
          <a:xfrm>
            <a:off x="1344561" y="3883306"/>
            <a:ext cx="5483942" cy="1569660"/>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b="1" u="sng"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2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b="1" u="sng"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b="1" u="sng"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46BB884-9967-4CE1-8E80-A1E8D2C56698}"/>
              </a:ext>
            </a:extLst>
          </p:cNvPr>
          <p:cNvSpPr txBox="1"/>
          <p:nvPr/>
        </p:nvSpPr>
        <p:spPr>
          <a:xfrm>
            <a:off x="6828503" y="4058035"/>
            <a:ext cx="5117690" cy="830997"/>
          </a:xfrm>
          <a:prstGeom prst="rect">
            <a:avLst/>
          </a:prstGeom>
          <a:noFill/>
        </p:spPr>
        <p:txBody>
          <a:bodyPr wrap="square" rtlCol="0">
            <a:spAutoFit/>
          </a:bodyPr>
          <a:lstStyle/>
          <a:p>
            <a:r>
              <a:rPr kumimoji="1" lang="en-US" altLang="ja-JP" sz="2400" dirty="0"/>
              <a:t>N == 1</a:t>
            </a:r>
            <a:r>
              <a:rPr kumimoji="1" lang="ja-JP" altLang="en-US" sz="2400" dirty="0"/>
              <a:t>の条件を書かないと無限ループに入る</a:t>
            </a:r>
          </a:p>
        </p:txBody>
      </p:sp>
    </p:spTree>
    <p:extLst>
      <p:ext uri="{BB962C8B-B14F-4D97-AF65-F5344CB8AC3E}">
        <p14:creationId xmlns:p14="http://schemas.microsoft.com/office/powerpoint/2010/main" val="214464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07CA0-C257-4399-8922-FAACF42422B5}"/>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D45E00AB-7839-4087-AC88-C1B353A1FAA1}"/>
              </a:ext>
            </a:extLst>
          </p:cNvPr>
          <p:cNvSpPr>
            <a:spLocks noGrp="1"/>
          </p:cNvSpPr>
          <p:nvPr>
            <p:ph idx="1"/>
          </p:nvPr>
        </p:nvSpPr>
        <p:spPr>
          <a:xfrm>
            <a:off x="838200" y="1825625"/>
            <a:ext cx="10515600" cy="740594"/>
          </a:xfrm>
        </p:spPr>
        <p:txBody>
          <a:bodyPr/>
          <a:lstStyle/>
          <a:p>
            <a:r>
              <a:rPr kumimoji="1" lang="ja-JP" altLang="en-US" dirty="0"/>
              <a:t>総和も</a:t>
            </a:r>
            <a:r>
              <a:rPr lang="ja-JP" altLang="en-US" dirty="0"/>
              <a:t>フィボナッチ数列もループで書ける</a:t>
            </a:r>
            <a:r>
              <a:rPr lang="ja-JP" altLang="en-US" dirty="0" err="1"/>
              <a:t>じゃん</a:t>
            </a:r>
            <a:endParaRPr kumimoji="1" lang="ja-JP" altLang="en-US" dirty="0"/>
          </a:p>
        </p:txBody>
      </p:sp>
      <p:sp>
        <p:nvSpPr>
          <p:cNvPr id="4" name="正方形/長方形 3">
            <a:extLst>
              <a:ext uri="{FF2B5EF4-FFF2-40B4-BE49-F238E27FC236}">
                <a16:creationId xmlns:a16="http://schemas.microsoft.com/office/drawing/2014/main" id="{A131CC08-1F16-485D-BA9E-35EC798B7C51}"/>
              </a:ext>
            </a:extLst>
          </p:cNvPr>
          <p:cNvSpPr/>
          <p:nvPr/>
        </p:nvSpPr>
        <p:spPr>
          <a:xfrm>
            <a:off x="838200" y="2664285"/>
            <a:ext cx="7799439" cy="2677656"/>
          </a:xfrm>
          <a:prstGeom prst="rect">
            <a:avLst/>
          </a:prstGeom>
        </p:spPr>
        <p:txBody>
          <a:bodyPr wrap="square">
            <a:spAutoFit/>
          </a:bodyPr>
          <a:lstStyle/>
          <a:p>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ret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ret +=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ret;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800" dirty="0"/>
          </a:p>
        </p:txBody>
      </p:sp>
      <p:sp>
        <p:nvSpPr>
          <p:cNvPr id="5" name="テキスト ボックス 4">
            <a:extLst>
              <a:ext uri="{FF2B5EF4-FFF2-40B4-BE49-F238E27FC236}">
                <a16:creationId xmlns:a16="http://schemas.microsoft.com/office/drawing/2014/main" id="{B2C83C03-5D70-4565-8C53-476D6C3D0867}"/>
              </a:ext>
            </a:extLst>
          </p:cNvPr>
          <p:cNvSpPr txBox="1"/>
          <p:nvPr/>
        </p:nvSpPr>
        <p:spPr>
          <a:xfrm>
            <a:off x="7536425" y="2566219"/>
            <a:ext cx="4557252" cy="707886"/>
          </a:xfrm>
          <a:prstGeom prst="rect">
            <a:avLst/>
          </a:prstGeom>
          <a:noFill/>
        </p:spPr>
        <p:txBody>
          <a:bodyPr wrap="square" rtlCol="0">
            <a:spAutoFit/>
          </a:bodyPr>
          <a:lstStyle/>
          <a:p>
            <a:r>
              <a:rPr kumimoji="1" lang="en-US" altLang="ja-JP" sz="2000" dirty="0"/>
              <a:t>※N(N+1)/2</a:t>
            </a:r>
            <a:r>
              <a:rPr kumimoji="1" lang="ja-JP" altLang="en-US" sz="2000" dirty="0"/>
              <a:t>の計算で一発ですが、今回は例のためにループで書いてます</a:t>
            </a:r>
          </a:p>
        </p:txBody>
      </p:sp>
    </p:spTree>
    <p:extLst>
      <p:ext uri="{BB962C8B-B14F-4D97-AF65-F5344CB8AC3E}">
        <p14:creationId xmlns:p14="http://schemas.microsoft.com/office/powerpoint/2010/main" val="324374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07CA0-C257-4399-8922-FAACF42422B5}"/>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D45E00AB-7839-4087-AC88-C1B353A1FAA1}"/>
              </a:ext>
            </a:extLst>
          </p:cNvPr>
          <p:cNvSpPr>
            <a:spLocks noGrp="1"/>
          </p:cNvSpPr>
          <p:nvPr>
            <p:ph idx="1"/>
          </p:nvPr>
        </p:nvSpPr>
        <p:spPr>
          <a:xfrm>
            <a:off x="838200" y="1825625"/>
            <a:ext cx="10515600" cy="740594"/>
          </a:xfrm>
        </p:spPr>
        <p:txBody>
          <a:bodyPr/>
          <a:lstStyle/>
          <a:p>
            <a:r>
              <a:rPr kumimoji="1" lang="ja-JP" altLang="en-US" dirty="0"/>
              <a:t>総和も</a:t>
            </a:r>
            <a:r>
              <a:rPr lang="ja-JP" altLang="en-US" dirty="0"/>
              <a:t>フィボナッチ数列もループで書ける</a:t>
            </a:r>
            <a:r>
              <a:rPr lang="ja-JP" altLang="en-US" dirty="0" err="1"/>
              <a:t>じゃん</a:t>
            </a:r>
            <a:endParaRPr kumimoji="1" lang="ja-JP" altLang="en-US" dirty="0"/>
          </a:p>
        </p:txBody>
      </p:sp>
      <p:sp>
        <p:nvSpPr>
          <p:cNvPr id="5" name="正方形/長方形 4">
            <a:extLst>
              <a:ext uri="{FF2B5EF4-FFF2-40B4-BE49-F238E27FC236}">
                <a16:creationId xmlns:a16="http://schemas.microsoft.com/office/drawing/2014/main" id="{BEE9FF8F-B8CA-4931-B555-7C31DD865419}"/>
              </a:ext>
            </a:extLst>
          </p:cNvPr>
          <p:cNvSpPr/>
          <p:nvPr/>
        </p:nvSpPr>
        <p:spPr>
          <a:xfrm>
            <a:off x="916857" y="2566219"/>
            <a:ext cx="11169445" cy="3539430"/>
          </a:xfrm>
          <a:prstGeom prst="rect">
            <a:avLst/>
          </a:prstGeom>
        </p:spPr>
        <p:txBody>
          <a:bodyPr wrap="square">
            <a:spAutoFit/>
          </a:bodyPr>
          <a:lstStyle/>
          <a:p>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fib(</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f[</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f[</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f[n];</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800" dirty="0"/>
          </a:p>
        </p:txBody>
      </p:sp>
      <p:sp>
        <p:nvSpPr>
          <p:cNvPr id="6" name="テキスト ボックス 5">
            <a:extLst>
              <a:ext uri="{FF2B5EF4-FFF2-40B4-BE49-F238E27FC236}">
                <a16:creationId xmlns:a16="http://schemas.microsoft.com/office/drawing/2014/main" id="{0F447B63-B5DF-4C62-822A-D486AAB82649}"/>
              </a:ext>
            </a:extLst>
          </p:cNvPr>
          <p:cNvSpPr txBox="1"/>
          <p:nvPr/>
        </p:nvSpPr>
        <p:spPr>
          <a:xfrm>
            <a:off x="7536425" y="2566219"/>
            <a:ext cx="4358149" cy="1323439"/>
          </a:xfrm>
          <a:prstGeom prst="rect">
            <a:avLst/>
          </a:prstGeom>
          <a:noFill/>
        </p:spPr>
        <p:txBody>
          <a:bodyPr wrap="square" rtlCol="0">
            <a:spAutoFit/>
          </a:bodyPr>
          <a:lstStyle/>
          <a:p>
            <a:r>
              <a:rPr kumimoji="1" lang="en-US" altLang="ja-JP" sz="2000" dirty="0"/>
              <a:t>※</a:t>
            </a:r>
            <a:r>
              <a:rPr kumimoji="1" lang="ja-JP" altLang="en-US" sz="2000" dirty="0"/>
              <a:t>配列を使って</a:t>
            </a:r>
            <a:r>
              <a:rPr kumimoji="1" lang="en-US" altLang="ja-JP" sz="2000" dirty="0"/>
              <a:t>40</a:t>
            </a:r>
            <a:r>
              <a:rPr kumimoji="1" lang="ja-JP" altLang="en-US" sz="2000" dirty="0"/>
              <a:t>項まで計算して、最後に第</a:t>
            </a:r>
            <a:r>
              <a:rPr kumimoji="1" lang="en-US" altLang="ja-JP" sz="2000" dirty="0"/>
              <a:t>n</a:t>
            </a:r>
            <a:r>
              <a:rPr kumimoji="1" lang="ja-JP" altLang="en-US" sz="2000" dirty="0"/>
              <a:t>項を</a:t>
            </a:r>
            <a:r>
              <a:rPr kumimoji="1" lang="en-US" altLang="ja-JP" sz="2000" dirty="0"/>
              <a:t>return</a:t>
            </a:r>
          </a:p>
          <a:p>
            <a:r>
              <a:rPr lang="en-US" altLang="ja-JP" sz="2000" dirty="0"/>
              <a:t>※40</a:t>
            </a:r>
            <a:r>
              <a:rPr lang="ja-JP" altLang="en-US" sz="2000" dirty="0"/>
              <a:t>項を上限としています。</a:t>
            </a:r>
            <a:r>
              <a:rPr lang="en-US" altLang="ja-JP" sz="2000" dirty="0"/>
              <a:t>int</a:t>
            </a:r>
            <a:r>
              <a:rPr lang="ja-JP" altLang="en-US" sz="2000" dirty="0"/>
              <a:t>型だと</a:t>
            </a:r>
            <a:r>
              <a:rPr lang="en-US" altLang="ja-JP" sz="2000" dirty="0"/>
              <a:t>50</a:t>
            </a:r>
            <a:r>
              <a:rPr lang="ja-JP" altLang="en-US" sz="2000" dirty="0"/>
              <a:t>付近でオーバーフローします</a:t>
            </a:r>
            <a:endParaRPr kumimoji="1" lang="ja-JP" altLang="en-US" sz="2000" dirty="0"/>
          </a:p>
        </p:txBody>
      </p:sp>
    </p:spTree>
    <p:extLst>
      <p:ext uri="{BB962C8B-B14F-4D97-AF65-F5344CB8AC3E}">
        <p14:creationId xmlns:p14="http://schemas.microsoft.com/office/powerpoint/2010/main" val="2398747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F9E5D-B082-494A-B414-5183AA1F4DF1}"/>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6C501531-A8CE-4956-A42A-F66954A85E66}"/>
              </a:ext>
            </a:extLst>
          </p:cNvPr>
          <p:cNvSpPr>
            <a:spLocks noGrp="1"/>
          </p:cNvSpPr>
          <p:nvPr>
            <p:ph idx="1"/>
          </p:nvPr>
        </p:nvSpPr>
        <p:spPr/>
        <p:txBody>
          <a:bodyPr/>
          <a:lstStyle/>
          <a:p>
            <a:pPr marL="0" indent="0">
              <a:buNone/>
            </a:pPr>
            <a:r>
              <a:rPr kumimoji="1" lang="ja-JP" altLang="en-US" dirty="0"/>
              <a:t>ループの利点</a:t>
            </a:r>
            <a:endParaRPr kumimoji="1" lang="en-US" altLang="ja-JP" dirty="0"/>
          </a:p>
          <a:p>
            <a:r>
              <a:rPr lang="ja-JP" altLang="en-US" dirty="0"/>
              <a:t>一般に再帰より速い</a:t>
            </a:r>
            <a:endParaRPr lang="en-US" altLang="ja-JP" dirty="0"/>
          </a:p>
          <a:p>
            <a:r>
              <a:rPr kumimoji="1" lang="ja-JP" altLang="en-US" dirty="0"/>
              <a:t>メモリが節約できることが多い</a:t>
            </a:r>
            <a:r>
              <a:rPr kumimoji="1" lang="en-US" altLang="ja-JP" dirty="0"/>
              <a:t>(</a:t>
            </a:r>
            <a:r>
              <a:rPr kumimoji="1" lang="ja-JP" altLang="en-US" dirty="0"/>
              <a:t>気がする</a:t>
            </a:r>
            <a:r>
              <a:rPr kumimoji="1" lang="en-US" altLang="ja-JP" dirty="0"/>
              <a:t>)</a:t>
            </a:r>
          </a:p>
          <a:p>
            <a:pPr marL="0" indent="0">
              <a:buNone/>
            </a:pPr>
            <a:r>
              <a:rPr lang="ja-JP" altLang="en-US" dirty="0"/>
              <a:t>再帰の利点</a:t>
            </a:r>
            <a:endParaRPr lang="en-US" altLang="ja-JP" dirty="0"/>
          </a:p>
          <a:p>
            <a:r>
              <a:rPr lang="ja-JP" altLang="en-US" dirty="0"/>
              <a:t>ループで書けるけど直感的には再帰のほうが分かりやすいことがある</a:t>
            </a:r>
            <a:endParaRPr lang="en-US" altLang="ja-JP" dirty="0"/>
          </a:p>
          <a:p>
            <a:r>
              <a:rPr kumimoji="1" lang="ja-JP" altLang="en-US" dirty="0"/>
              <a:t>ループでは書きづらい処理が再帰では書きやすいことがある</a:t>
            </a:r>
            <a:endParaRPr kumimoji="1" lang="en-US" altLang="ja-JP" dirty="0"/>
          </a:p>
          <a:p>
            <a:pPr>
              <a:buFont typeface="Wingdings" panose="05000000000000000000" pitchFamily="2" charset="2"/>
              <a:buChar char="Ø"/>
            </a:pPr>
            <a:r>
              <a:rPr lang="ja-JP" altLang="en-US" sz="3200" dirty="0"/>
              <a:t>状況に応じて使い分ける</a:t>
            </a:r>
            <a:endParaRPr kumimoji="1" lang="en-US" altLang="ja-JP" sz="3200" dirty="0"/>
          </a:p>
          <a:p>
            <a:endParaRPr lang="en-US" altLang="ja-JP" dirty="0"/>
          </a:p>
          <a:p>
            <a:endParaRPr kumimoji="1" lang="ja-JP" altLang="en-US" dirty="0"/>
          </a:p>
        </p:txBody>
      </p:sp>
    </p:spTree>
    <p:extLst>
      <p:ext uri="{BB962C8B-B14F-4D97-AF65-F5344CB8AC3E}">
        <p14:creationId xmlns:p14="http://schemas.microsoft.com/office/powerpoint/2010/main" val="1059794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2D4F5-5D16-4615-A3DF-696A39AB71CB}"/>
              </a:ext>
            </a:extLst>
          </p:cNvPr>
          <p:cNvSpPr>
            <a:spLocks noGrp="1"/>
          </p:cNvSpPr>
          <p:nvPr>
            <p:ph type="title"/>
          </p:nvPr>
        </p:nvSpPr>
        <p:spPr/>
        <p:txBody>
          <a:bodyPr/>
          <a:lstStyle/>
          <a:p>
            <a:r>
              <a:rPr kumimoji="1" lang="ja-JP" altLang="en-US" dirty="0"/>
              <a:t>構造体</a:t>
            </a:r>
          </a:p>
        </p:txBody>
      </p:sp>
      <p:sp>
        <p:nvSpPr>
          <p:cNvPr id="3" name="コンテンツ プレースホルダー 2">
            <a:extLst>
              <a:ext uri="{FF2B5EF4-FFF2-40B4-BE49-F238E27FC236}">
                <a16:creationId xmlns:a16="http://schemas.microsoft.com/office/drawing/2014/main" id="{EC85FE25-769F-4B73-A696-FBA3C71C15D8}"/>
              </a:ext>
            </a:extLst>
          </p:cNvPr>
          <p:cNvSpPr>
            <a:spLocks noGrp="1"/>
          </p:cNvSpPr>
          <p:nvPr>
            <p:ph idx="1"/>
          </p:nvPr>
        </p:nvSpPr>
        <p:spPr>
          <a:xfrm>
            <a:off x="838200" y="1825625"/>
            <a:ext cx="10515600" cy="1411646"/>
          </a:xfrm>
        </p:spPr>
        <p:txBody>
          <a:bodyPr/>
          <a:lstStyle/>
          <a:p>
            <a:r>
              <a:rPr kumimoji="1" lang="ja-JP" altLang="en-US" dirty="0"/>
              <a:t>いくつかの変数をまとめた「新しい型」を構造体という</a:t>
            </a:r>
            <a:endParaRPr kumimoji="1" lang="en-US" altLang="ja-JP" dirty="0"/>
          </a:p>
          <a:p>
            <a:r>
              <a:rPr kumimoji="1" lang="ja-JP" altLang="en-US" dirty="0"/>
              <a:t>まとまりで情報を管理すればプログラムの見通しがよくなることがある。</a:t>
            </a:r>
            <a:endParaRPr kumimoji="1" lang="en-US" altLang="ja-JP" dirty="0"/>
          </a:p>
        </p:txBody>
      </p:sp>
      <p:sp>
        <p:nvSpPr>
          <p:cNvPr id="4" name="正方形/長方形 3">
            <a:extLst>
              <a:ext uri="{FF2B5EF4-FFF2-40B4-BE49-F238E27FC236}">
                <a16:creationId xmlns:a16="http://schemas.microsoft.com/office/drawing/2014/main" id="{6AB13C36-F3ED-4838-A791-B2F361443F06}"/>
              </a:ext>
            </a:extLst>
          </p:cNvPr>
          <p:cNvSpPr/>
          <p:nvPr/>
        </p:nvSpPr>
        <p:spPr>
          <a:xfrm>
            <a:off x="1983659" y="3679723"/>
            <a:ext cx="5707625" cy="297917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D1B38A4-2918-4281-9027-0EFBE36F99C2}"/>
              </a:ext>
            </a:extLst>
          </p:cNvPr>
          <p:cNvSpPr/>
          <p:nvPr/>
        </p:nvSpPr>
        <p:spPr>
          <a:xfrm>
            <a:off x="2278626" y="3270455"/>
            <a:ext cx="2846439" cy="81853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Hum</a:t>
            </a:r>
            <a:r>
              <a:rPr lang="en-US" altLang="ja-JP" sz="3600" dirty="0"/>
              <a:t>an</a:t>
            </a:r>
            <a:endParaRPr kumimoji="1" lang="ja-JP" altLang="en-US" sz="3600" dirty="0"/>
          </a:p>
        </p:txBody>
      </p:sp>
      <p:sp>
        <p:nvSpPr>
          <p:cNvPr id="7" name="テキスト ボックス 6">
            <a:extLst>
              <a:ext uri="{FF2B5EF4-FFF2-40B4-BE49-F238E27FC236}">
                <a16:creationId xmlns:a16="http://schemas.microsoft.com/office/drawing/2014/main" id="{A13A9032-8688-4D79-B5FF-91D68B2B961D}"/>
              </a:ext>
            </a:extLst>
          </p:cNvPr>
          <p:cNvSpPr txBox="1"/>
          <p:nvPr/>
        </p:nvSpPr>
        <p:spPr>
          <a:xfrm>
            <a:off x="2665772" y="3921148"/>
            <a:ext cx="3712906" cy="2496324"/>
          </a:xfrm>
          <a:prstGeom prst="rect">
            <a:avLst/>
          </a:prstGeom>
          <a:noFill/>
        </p:spPr>
        <p:txBody>
          <a:bodyPr wrap="square" rtlCol="0">
            <a:spAutoFit/>
          </a:bodyPr>
          <a:lstStyle/>
          <a:p>
            <a:pPr>
              <a:lnSpc>
                <a:spcPct val="150000"/>
              </a:lnSpc>
            </a:pPr>
            <a:r>
              <a:rPr kumimoji="1" lang="en-US" altLang="ja-JP" sz="3600" dirty="0">
                <a:solidFill>
                  <a:srgbClr val="0000FF"/>
                </a:solidFill>
                <a:latin typeface="Consolas" panose="020B0609020204030204" pitchFamily="49" charset="0"/>
              </a:rPr>
              <a:t>char</a:t>
            </a:r>
            <a:r>
              <a:rPr kumimoji="1" lang="en-US" altLang="ja-JP" sz="3600" dirty="0">
                <a:latin typeface="Consolas" panose="020B0609020204030204" pitchFamily="49" charset="0"/>
              </a:rPr>
              <a:t> name</a:t>
            </a:r>
          </a:p>
          <a:p>
            <a:pPr>
              <a:lnSpc>
                <a:spcPct val="150000"/>
              </a:lnSpc>
            </a:pPr>
            <a:r>
              <a:rPr kumimoji="1" lang="en-US" altLang="ja-JP" sz="3600" dirty="0">
                <a:solidFill>
                  <a:srgbClr val="0000FF"/>
                </a:solidFill>
                <a:latin typeface="Consolas" panose="020B0609020204030204" pitchFamily="49" charset="0"/>
              </a:rPr>
              <a:t>int</a:t>
            </a:r>
            <a:r>
              <a:rPr kumimoji="1" lang="en-US" altLang="ja-JP" sz="3600" dirty="0">
                <a:latin typeface="Consolas" panose="020B0609020204030204" pitchFamily="49" charset="0"/>
              </a:rPr>
              <a:t> x</a:t>
            </a:r>
          </a:p>
          <a:p>
            <a:pPr>
              <a:lnSpc>
                <a:spcPct val="150000"/>
              </a:lnSpc>
            </a:pPr>
            <a:r>
              <a:rPr lang="en-US" altLang="ja-JP" sz="3600" dirty="0">
                <a:solidFill>
                  <a:srgbClr val="0000FF"/>
                </a:solidFill>
                <a:latin typeface="Consolas" panose="020B0609020204030204" pitchFamily="49" charset="0"/>
              </a:rPr>
              <a:t>int</a:t>
            </a:r>
            <a:r>
              <a:rPr lang="en-US" altLang="ja-JP" sz="3600" dirty="0">
                <a:latin typeface="Consolas" panose="020B0609020204030204" pitchFamily="49" charset="0"/>
              </a:rPr>
              <a:t> y</a:t>
            </a:r>
          </a:p>
        </p:txBody>
      </p:sp>
      <p:sp>
        <p:nvSpPr>
          <p:cNvPr id="8" name="テキスト ボックス 7">
            <a:extLst>
              <a:ext uri="{FF2B5EF4-FFF2-40B4-BE49-F238E27FC236}">
                <a16:creationId xmlns:a16="http://schemas.microsoft.com/office/drawing/2014/main" id="{E087C287-CAA3-46D9-AA9A-A369A001E8E9}"/>
              </a:ext>
            </a:extLst>
          </p:cNvPr>
          <p:cNvSpPr txBox="1"/>
          <p:nvPr/>
        </p:nvSpPr>
        <p:spPr>
          <a:xfrm>
            <a:off x="8236974" y="3753465"/>
            <a:ext cx="3429000" cy="1384995"/>
          </a:xfrm>
          <a:prstGeom prst="rect">
            <a:avLst/>
          </a:prstGeom>
          <a:noFill/>
        </p:spPr>
        <p:txBody>
          <a:bodyPr wrap="square" rtlCol="0">
            <a:spAutoFit/>
          </a:bodyPr>
          <a:lstStyle/>
          <a:p>
            <a:r>
              <a:rPr kumimoji="1" lang="en-US" altLang="ja-JP" sz="2800" dirty="0"/>
              <a:t>(</a:t>
            </a:r>
            <a:r>
              <a:rPr kumimoji="1" lang="ja-JP" altLang="en-US" sz="2800" dirty="0"/>
              <a:t>例</a:t>
            </a:r>
            <a:r>
              <a:rPr kumimoji="1" lang="en-US" altLang="ja-JP" sz="2800" dirty="0"/>
              <a:t>)</a:t>
            </a:r>
          </a:p>
          <a:p>
            <a:r>
              <a:rPr kumimoji="1" lang="ja-JP" altLang="en-US" sz="2800" dirty="0"/>
              <a:t>名前と</a:t>
            </a:r>
            <a:r>
              <a:rPr kumimoji="1" lang="en-US" altLang="ja-JP" sz="2800" dirty="0" err="1"/>
              <a:t>xy</a:t>
            </a:r>
            <a:r>
              <a:rPr kumimoji="1" lang="ja-JP" altLang="en-US" sz="2800" dirty="0"/>
              <a:t>座標を格納する構造体</a:t>
            </a:r>
            <a:r>
              <a:rPr kumimoji="1" lang="en-US" altLang="ja-JP" sz="2800" dirty="0"/>
              <a:t>Human</a:t>
            </a:r>
            <a:endParaRPr kumimoji="1" lang="ja-JP" altLang="en-US" sz="2800" dirty="0"/>
          </a:p>
        </p:txBody>
      </p:sp>
    </p:spTree>
    <p:extLst>
      <p:ext uri="{BB962C8B-B14F-4D97-AF65-F5344CB8AC3E}">
        <p14:creationId xmlns:p14="http://schemas.microsoft.com/office/powerpoint/2010/main" val="904799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5B7D8-374A-4743-9D2B-238321516068}"/>
              </a:ext>
            </a:extLst>
          </p:cNvPr>
          <p:cNvSpPr>
            <a:spLocks noGrp="1"/>
          </p:cNvSpPr>
          <p:nvPr>
            <p:ph type="title"/>
          </p:nvPr>
        </p:nvSpPr>
        <p:spPr/>
        <p:txBody>
          <a:bodyPr/>
          <a:lstStyle/>
          <a:p>
            <a:r>
              <a:rPr kumimoji="1" lang="ja-JP" altLang="en-US" dirty="0"/>
              <a:t>構造体</a:t>
            </a:r>
          </a:p>
        </p:txBody>
      </p:sp>
      <p:sp>
        <p:nvSpPr>
          <p:cNvPr id="3" name="コンテンツ プレースホルダー 2">
            <a:extLst>
              <a:ext uri="{FF2B5EF4-FFF2-40B4-BE49-F238E27FC236}">
                <a16:creationId xmlns:a16="http://schemas.microsoft.com/office/drawing/2014/main" id="{B1001879-22A8-431F-852D-4F4E7AB1DD49}"/>
              </a:ext>
            </a:extLst>
          </p:cNvPr>
          <p:cNvSpPr>
            <a:spLocks noGrp="1"/>
          </p:cNvSpPr>
          <p:nvPr>
            <p:ph idx="1"/>
          </p:nvPr>
        </p:nvSpPr>
        <p:spPr>
          <a:xfrm>
            <a:off x="838200" y="1825625"/>
            <a:ext cx="10515600" cy="445627"/>
          </a:xfrm>
        </p:spPr>
        <p:txBody>
          <a:bodyPr>
            <a:normAutofit fontScale="92500" lnSpcReduction="10000"/>
          </a:bodyPr>
          <a:lstStyle/>
          <a:p>
            <a:r>
              <a:rPr kumimoji="1" lang="ja-JP" altLang="en-US" dirty="0"/>
              <a:t>構造体の宣言</a:t>
            </a:r>
            <a:r>
              <a:rPr kumimoji="1" lang="en-US" altLang="ja-JP" dirty="0"/>
              <a:t>(</a:t>
            </a:r>
            <a:r>
              <a:rPr kumimoji="1" lang="ja-JP" altLang="en-US" dirty="0"/>
              <a:t>基本的には</a:t>
            </a:r>
            <a:r>
              <a:rPr kumimoji="1" lang="en-US" altLang="ja-JP" dirty="0"/>
              <a:t>main</a:t>
            </a:r>
            <a:r>
              <a:rPr kumimoji="1" lang="ja-JP" altLang="en-US" dirty="0"/>
              <a:t>外に書く</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057D16C7-0483-44BF-8F51-F0873E461186}"/>
              </a:ext>
            </a:extLst>
          </p:cNvPr>
          <p:cNvSpPr/>
          <p:nvPr/>
        </p:nvSpPr>
        <p:spPr>
          <a:xfrm>
            <a:off x="1465007" y="2817290"/>
            <a:ext cx="6147619" cy="2554545"/>
          </a:xfrm>
          <a:prstGeom prst="rect">
            <a:avLst/>
          </a:prstGeom>
        </p:spPr>
        <p:txBody>
          <a:bodyPr wrap="square">
            <a:spAutoFit/>
          </a:bodyPr>
          <a:lstStyle/>
          <a:p>
            <a:pPr marL="400050"/>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Human {</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char</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name[</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1000</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348207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5B7D8-374A-4743-9D2B-238321516068}"/>
              </a:ext>
            </a:extLst>
          </p:cNvPr>
          <p:cNvSpPr>
            <a:spLocks noGrp="1"/>
          </p:cNvSpPr>
          <p:nvPr>
            <p:ph type="title"/>
          </p:nvPr>
        </p:nvSpPr>
        <p:spPr/>
        <p:txBody>
          <a:bodyPr/>
          <a:lstStyle/>
          <a:p>
            <a:r>
              <a:rPr kumimoji="1" lang="ja-JP" altLang="en-US" dirty="0"/>
              <a:t>構造体</a:t>
            </a:r>
          </a:p>
        </p:txBody>
      </p:sp>
      <p:sp>
        <p:nvSpPr>
          <p:cNvPr id="3" name="コンテンツ プレースホルダー 2">
            <a:extLst>
              <a:ext uri="{FF2B5EF4-FFF2-40B4-BE49-F238E27FC236}">
                <a16:creationId xmlns:a16="http://schemas.microsoft.com/office/drawing/2014/main" id="{B1001879-22A8-431F-852D-4F4E7AB1DD49}"/>
              </a:ext>
            </a:extLst>
          </p:cNvPr>
          <p:cNvSpPr>
            <a:spLocks noGrp="1"/>
          </p:cNvSpPr>
          <p:nvPr>
            <p:ph idx="1"/>
          </p:nvPr>
        </p:nvSpPr>
        <p:spPr>
          <a:xfrm>
            <a:off x="838200" y="1825625"/>
            <a:ext cx="10515600" cy="445627"/>
          </a:xfrm>
        </p:spPr>
        <p:txBody>
          <a:bodyPr>
            <a:normAutofit fontScale="92500" lnSpcReduction="10000"/>
          </a:bodyPr>
          <a:lstStyle/>
          <a:p>
            <a:r>
              <a:rPr kumimoji="1" lang="ja-JP" altLang="en-US" dirty="0"/>
              <a:t>構造体の宣言</a:t>
            </a:r>
            <a:r>
              <a:rPr kumimoji="1" lang="en-US" altLang="ja-JP" dirty="0"/>
              <a:t>(</a:t>
            </a:r>
            <a:r>
              <a:rPr kumimoji="1" lang="ja-JP" altLang="en-US" dirty="0"/>
              <a:t>基本的には</a:t>
            </a:r>
            <a:r>
              <a:rPr kumimoji="1" lang="en-US" altLang="ja-JP" dirty="0"/>
              <a:t>main</a:t>
            </a:r>
            <a:r>
              <a:rPr kumimoji="1" lang="ja-JP" altLang="en-US" dirty="0"/>
              <a:t>外に書く</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057D16C7-0483-44BF-8F51-F0873E461186}"/>
              </a:ext>
            </a:extLst>
          </p:cNvPr>
          <p:cNvSpPr/>
          <p:nvPr/>
        </p:nvSpPr>
        <p:spPr>
          <a:xfrm>
            <a:off x="1465007" y="2817290"/>
            <a:ext cx="6147619" cy="2554545"/>
          </a:xfrm>
          <a:prstGeom prst="rect">
            <a:avLst/>
          </a:prstGeom>
        </p:spPr>
        <p:txBody>
          <a:bodyPr wrap="square">
            <a:spAutoFit/>
          </a:bodyPr>
          <a:lstStyle/>
          <a:p>
            <a:pPr marL="400050"/>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Human {</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char</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name[</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1000</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2CA6E930-C883-493D-983D-856C15F7A50F}"/>
              </a:ext>
            </a:extLst>
          </p:cNvPr>
          <p:cNvSpPr txBox="1"/>
          <p:nvPr/>
        </p:nvSpPr>
        <p:spPr>
          <a:xfrm>
            <a:off x="3384756" y="2406189"/>
            <a:ext cx="1924665" cy="523220"/>
          </a:xfrm>
          <a:prstGeom prst="rect">
            <a:avLst/>
          </a:prstGeom>
          <a:noFill/>
        </p:spPr>
        <p:txBody>
          <a:bodyPr wrap="square" rtlCol="0">
            <a:spAutoFit/>
          </a:bodyPr>
          <a:lstStyle/>
          <a:p>
            <a:r>
              <a:rPr kumimoji="1" lang="ja-JP" altLang="en-US" sz="2800" dirty="0"/>
              <a:t>構造体名</a:t>
            </a:r>
          </a:p>
        </p:txBody>
      </p:sp>
      <p:sp>
        <p:nvSpPr>
          <p:cNvPr id="6" name="テキスト ボックス 5">
            <a:extLst>
              <a:ext uri="{FF2B5EF4-FFF2-40B4-BE49-F238E27FC236}">
                <a16:creationId xmlns:a16="http://schemas.microsoft.com/office/drawing/2014/main" id="{14C36484-14A4-4F9A-AB5C-D55BB668C07F}"/>
              </a:ext>
            </a:extLst>
          </p:cNvPr>
          <p:cNvSpPr txBox="1"/>
          <p:nvPr/>
        </p:nvSpPr>
        <p:spPr>
          <a:xfrm>
            <a:off x="6966155" y="3542230"/>
            <a:ext cx="3696929" cy="954107"/>
          </a:xfrm>
          <a:prstGeom prst="rect">
            <a:avLst/>
          </a:prstGeom>
          <a:noFill/>
        </p:spPr>
        <p:txBody>
          <a:bodyPr wrap="square" rtlCol="0">
            <a:spAutoFit/>
          </a:bodyPr>
          <a:lstStyle/>
          <a:p>
            <a:r>
              <a:rPr kumimoji="1" lang="ja-JP" altLang="en-US" sz="2800" dirty="0"/>
              <a:t>メンバ変数の宣言</a:t>
            </a:r>
            <a:endParaRPr kumimoji="1" lang="en-US" altLang="ja-JP" sz="2800" dirty="0"/>
          </a:p>
          <a:p>
            <a:r>
              <a:rPr lang="ja-JP" altLang="en-US" sz="2800" dirty="0"/>
              <a:t>変数宣言と同様</a:t>
            </a:r>
            <a:endParaRPr kumimoji="1" lang="ja-JP" altLang="en-US" sz="2800" dirty="0"/>
          </a:p>
        </p:txBody>
      </p:sp>
      <p:sp>
        <p:nvSpPr>
          <p:cNvPr id="7" name="テキスト ボックス 6">
            <a:extLst>
              <a:ext uri="{FF2B5EF4-FFF2-40B4-BE49-F238E27FC236}">
                <a16:creationId xmlns:a16="http://schemas.microsoft.com/office/drawing/2014/main" id="{54C9BF1E-4866-4405-944C-EDECE3060D88}"/>
              </a:ext>
            </a:extLst>
          </p:cNvPr>
          <p:cNvSpPr txBox="1"/>
          <p:nvPr/>
        </p:nvSpPr>
        <p:spPr>
          <a:xfrm>
            <a:off x="2418736" y="5110225"/>
            <a:ext cx="3185651" cy="523220"/>
          </a:xfrm>
          <a:prstGeom prst="rect">
            <a:avLst/>
          </a:prstGeom>
          <a:noFill/>
        </p:spPr>
        <p:txBody>
          <a:bodyPr wrap="square" rtlCol="0">
            <a:spAutoFit/>
          </a:bodyPr>
          <a:lstStyle/>
          <a:p>
            <a:r>
              <a:rPr kumimoji="1" lang="ja-JP" altLang="en-US" sz="2800" dirty="0"/>
              <a:t>セミコロンつける</a:t>
            </a:r>
          </a:p>
        </p:txBody>
      </p:sp>
    </p:spTree>
    <p:extLst>
      <p:ext uri="{BB962C8B-B14F-4D97-AF65-F5344CB8AC3E}">
        <p14:creationId xmlns:p14="http://schemas.microsoft.com/office/powerpoint/2010/main" val="37630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E0083-EB48-4D98-B266-AD669BE5CC53}"/>
              </a:ext>
            </a:extLst>
          </p:cNvPr>
          <p:cNvSpPr>
            <a:spLocks noGrp="1"/>
          </p:cNvSpPr>
          <p:nvPr>
            <p:ph type="title"/>
          </p:nvPr>
        </p:nvSpPr>
        <p:spPr/>
        <p:txBody>
          <a:bodyPr/>
          <a:lstStyle/>
          <a:p>
            <a:r>
              <a:rPr kumimoji="1" lang="ja-JP" altLang="en-US" dirty="0"/>
              <a:t>構造体</a:t>
            </a:r>
          </a:p>
        </p:txBody>
      </p:sp>
      <p:sp>
        <p:nvSpPr>
          <p:cNvPr id="3" name="コンテンツ プレースホルダー 2">
            <a:extLst>
              <a:ext uri="{FF2B5EF4-FFF2-40B4-BE49-F238E27FC236}">
                <a16:creationId xmlns:a16="http://schemas.microsoft.com/office/drawing/2014/main" id="{9B6FE621-2CE1-41D0-BBCB-0FB4A5941C30}"/>
              </a:ext>
            </a:extLst>
          </p:cNvPr>
          <p:cNvSpPr>
            <a:spLocks noGrp="1"/>
          </p:cNvSpPr>
          <p:nvPr>
            <p:ph idx="1"/>
          </p:nvPr>
        </p:nvSpPr>
        <p:spPr>
          <a:xfrm>
            <a:off x="838200" y="1825625"/>
            <a:ext cx="10515600" cy="976569"/>
          </a:xfrm>
        </p:spPr>
        <p:txBody>
          <a:bodyPr>
            <a:normAutofit lnSpcReduction="10000"/>
          </a:bodyPr>
          <a:lstStyle/>
          <a:p>
            <a:r>
              <a:rPr lang="ja-JP" altLang="en-US" dirty="0"/>
              <a:t>構造体の型ができたがあくまで「型」</a:t>
            </a:r>
            <a:endParaRPr lang="en-US" altLang="ja-JP" dirty="0"/>
          </a:p>
          <a:p>
            <a:r>
              <a:rPr kumimoji="1" lang="ja-JP" altLang="en-US" dirty="0"/>
              <a:t>変数宣言して実体を作る</a:t>
            </a:r>
            <a:endParaRPr kumimoji="1" lang="en-US" altLang="ja-JP" dirty="0"/>
          </a:p>
          <a:p>
            <a:pPr marL="0" indent="0">
              <a:buNone/>
            </a:pPr>
            <a:endParaRPr kumimoji="1" lang="en-US" altLang="ja-JP" dirty="0"/>
          </a:p>
          <a:p>
            <a:endParaRPr kumimoji="1" lang="ja-JP" altLang="en-US" dirty="0"/>
          </a:p>
        </p:txBody>
      </p:sp>
      <p:sp>
        <p:nvSpPr>
          <p:cNvPr id="4" name="正方形/長方形 3">
            <a:extLst>
              <a:ext uri="{FF2B5EF4-FFF2-40B4-BE49-F238E27FC236}">
                <a16:creationId xmlns:a16="http://schemas.microsoft.com/office/drawing/2014/main" id="{9A2F985D-36C7-4AD1-A17D-22B78AB47D71}"/>
              </a:ext>
            </a:extLst>
          </p:cNvPr>
          <p:cNvSpPr/>
          <p:nvPr/>
        </p:nvSpPr>
        <p:spPr>
          <a:xfrm>
            <a:off x="956187" y="3429000"/>
            <a:ext cx="4820550" cy="707886"/>
          </a:xfrm>
          <a:prstGeom prst="rect">
            <a:avLst/>
          </a:prstGeom>
        </p:spPr>
        <p:txBody>
          <a:bodyPr wrap="none">
            <a:spAutoFit/>
          </a:bodyPr>
          <a:lstStyle/>
          <a:p>
            <a:pPr marL="400050"/>
            <a:r>
              <a:rPr lang="en-US" altLang="ja-JP" sz="4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Human a;</a:t>
            </a:r>
            <a:endParaRPr lang="ja-JP" altLang="ja-JP" sz="4000"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8477FF16-2050-41F0-BC19-A63FADADB303}"/>
              </a:ext>
            </a:extLst>
          </p:cNvPr>
          <p:cNvSpPr txBox="1"/>
          <p:nvPr/>
        </p:nvSpPr>
        <p:spPr>
          <a:xfrm>
            <a:off x="1932039" y="4422316"/>
            <a:ext cx="6961237" cy="584775"/>
          </a:xfrm>
          <a:prstGeom prst="rect">
            <a:avLst/>
          </a:prstGeom>
          <a:noFill/>
        </p:spPr>
        <p:txBody>
          <a:bodyPr wrap="square" rtlCol="0">
            <a:spAutoFit/>
          </a:bodyPr>
          <a:lstStyle/>
          <a:p>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Human</a:t>
            </a:r>
            <a:r>
              <a:rPr kumimoji="1" lang="ja-JP" altLang="en-US" sz="3200" dirty="0"/>
              <a:t>型の変数</a:t>
            </a:r>
            <a:r>
              <a:rPr kumimoji="1" lang="en-US" altLang="ja-JP" sz="3200" dirty="0"/>
              <a:t>a</a:t>
            </a:r>
            <a:r>
              <a:rPr kumimoji="1" lang="ja-JP" altLang="en-US" sz="3200" dirty="0"/>
              <a:t>を宣言</a:t>
            </a:r>
          </a:p>
        </p:txBody>
      </p:sp>
    </p:spTree>
    <p:extLst>
      <p:ext uri="{BB962C8B-B14F-4D97-AF65-F5344CB8AC3E}">
        <p14:creationId xmlns:p14="http://schemas.microsoft.com/office/powerpoint/2010/main" val="1095164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EF5BB-5C11-4A63-ADDC-554AA117FD8D}"/>
              </a:ext>
            </a:extLst>
          </p:cNvPr>
          <p:cNvSpPr>
            <a:spLocks noGrp="1"/>
          </p:cNvSpPr>
          <p:nvPr>
            <p:ph type="title"/>
          </p:nvPr>
        </p:nvSpPr>
        <p:spPr/>
        <p:txBody>
          <a:bodyPr/>
          <a:lstStyle/>
          <a:p>
            <a:r>
              <a:rPr kumimoji="1" lang="ja-JP" altLang="en-US" dirty="0"/>
              <a:t>構造体</a:t>
            </a:r>
          </a:p>
        </p:txBody>
      </p:sp>
      <p:sp>
        <p:nvSpPr>
          <p:cNvPr id="3" name="コンテンツ プレースホルダー 2">
            <a:extLst>
              <a:ext uri="{FF2B5EF4-FFF2-40B4-BE49-F238E27FC236}">
                <a16:creationId xmlns:a16="http://schemas.microsoft.com/office/drawing/2014/main" id="{0565EBF4-C939-495F-964E-EC30B4ADA77E}"/>
              </a:ext>
            </a:extLst>
          </p:cNvPr>
          <p:cNvSpPr>
            <a:spLocks noGrp="1"/>
          </p:cNvSpPr>
          <p:nvPr>
            <p:ph idx="1"/>
          </p:nvPr>
        </p:nvSpPr>
        <p:spPr/>
        <p:txBody>
          <a:bodyPr/>
          <a:lstStyle/>
          <a:p>
            <a:r>
              <a:rPr lang="ja-JP"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変数名</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メンバ変数名</a:t>
            </a:r>
            <a:r>
              <a:rPr lang="ja-JP" altLang="en-US" kern="0" dirty="0">
                <a:solidFill>
                  <a:srgbClr val="000000"/>
                </a:solidFill>
                <a:latin typeface="+mn-ea"/>
                <a:cs typeface="ＭＳ Ｐゴシック" panose="020B0600070205080204" pitchFamily="50" charset="-128"/>
              </a:rPr>
              <a:t>で、構造体のメンバを使える</a:t>
            </a:r>
            <a:endParaRPr lang="en-US" altLang="ja-JP" kern="0" dirty="0">
              <a:solidFill>
                <a:srgbClr val="000000"/>
              </a:solidFill>
              <a:latin typeface="+mn-ea"/>
              <a:cs typeface="ＭＳ Ｐゴシック" panose="020B0600070205080204" pitchFamily="50" charset="-128"/>
            </a:endParaRPr>
          </a:p>
          <a:p>
            <a:r>
              <a:rPr kumimoji="1" lang="ja-JP" altLang="en-US" kern="0" dirty="0">
                <a:solidFill>
                  <a:srgbClr val="000000"/>
                </a:solidFill>
                <a:latin typeface="+mn-ea"/>
              </a:rPr>
              <a:t>使い方は変数と同じ</a:t>
            </a:r>
            <a:endParaRPr kumimoji="1" lang="en-US" altLang="ja-JP" kern="0" dirty="0">
              <a:solidFill>
                <a:srgbClr val="000000"/>
              </a:solidFill>
              <a:latin typeface="+mn-ea"/>
            </a:endParaRPr>
          </a:p>
          <a:p>
            <a:pPr marL="0" indent="0">
              <a:buNone/>
            </a:pPr>
            <a:endParaRPr kumimoji="1" lang="en-US" altLang="ja-JP" kern="0" dirty="0">
              <a:solidFill>
                <a:srgbClr val="000000"/>
              </a:solidFill>
              <a:latin typeface="+mn-ea"/>
            </a:endParaRPr>
          </a:p>
          <a:p>
            <a:pPr marL="171450" indent="0">
              <a:lnSpc>
                <a:spcPts val="1425"/>
              </a:lnSpc>
              <a:buNone/>
            </a:pP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 %d %d"</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a.name, &amp;</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a.x</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a.y</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171450" indent="0">
              <a:lnSpc>
                <a:spcPts val="1425"/>
              </a:lnSpc>
              <a:buNone/>
            </a:pPr>
            <a:endParaRPr lang="en-US" altLang="ja-JP" kern="0" dirty="0">
              <a:solidFill>
                <a:srgbClr val="000000"/>
              </a:solidFill>
              <a:latin typeface="Consolas" panose="020B0609020204030204" pitchFamily="49" charset="0"/>
              <a:ea typeface="ＭＳ Ｐゴシック" panose="020B0600070205080204" pitchFamily="50" charset="-128"/>
              <a:cs typeface="Times New Roman" panose="02020603050405020304" pitchFamily="18" charset="0"/>
            </a:endParaRPr>
          </a:p>
          <a:p>
            <a:pPr marL="171450" indent="0">
              <a:lnSpc>
                <a:spcPts val="1425"/>
              </a:lnSpc>
              <a:buNone/>
            </a:pP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ja-JP" altLang="en-US"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dist</a:t>
            </a:r>
            <a:r>
              <a:rPr lang="en-US" altLang="ja-JP" dirty="0">
                <a:solidFill>
                  <a:srgbClr val="000000"/>
                </a:solidFill>
                <a:latin typeface="Consolas" panose="020B0609020204030204" pitchFamily="49" charset="0"/>
              </a:rPr>
              <a:t> = sqrt(</a:t>
            </a:r>
            <a:r>
              <a:rPr lang="en-US" altLang="ja-JP" dirty="0" err="1">
                <a:solidFill>
                  <a:srgbClr val="000000"/>
                </a:solidFill>
                <a:latin typeface="Consolas" panose="020B0609020204030204" pitchFamily="49" charset="0"/>
              </a:rPr>
              <a:t>a.x</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a.x</a:t>
            </a:r>
            <a:r>
              <a:rPr lang="en-US" altLang="ja-JP" dirty="0">
                <a:solidFill>
                  <a:srgbClr val="000000"/>
                </a:solidFill>
                <a:latin typeface="Consolas" panose="020B0609020204030204" pitchFamily="49" charset="0"/>
              </a:rPr>
              <a:t> + </a:t>
            </a:r>
            <a:r>
              <a:rPr lang="en-US" altLang="ja-JP" dirty="0" err="1">
                <a:solidFill>
                  <a:srgbClr val="000000"/>
                </a:solidFill>
                <a:latin typeface="Consolas" panose="020B0609020204030204" pitchFamily="49" charset="0"/>
              </a:rPr>
              <a:t>a.y</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a.y</a:t>
            </a:r>
            <a:r>
              <a:rPr lang="en-US" altLang="ja-JP" dirty="0">
                <a:solidFill>
                  <a:srgbClr val="000000"/>
                </a:solidFill>
                <a:latin typeface="Consolas" panose="020B0609020204030204" pitchFamily="49" charset="0"/>
              </a:rPr>
              <a:t>);</a:t>
            </a:r>
          </a:p>
          <a:p>
            <a:pPr marL="0" indent="0">
              <a:buNone/>
            </a:pPr>
            <a:endParaRPr kumimoji="1" lang="ja-JP" altLang="en-US" dirty="0">
              <a:latin typeface="+mn-ea"/>
            </a:endParaRPr>
          </a:p>
        </p:txBody>
      </p:sp>
      <p:sp>
        <p:nvSpPr>
          <p:cNvPr id="4" name="テキスト ボックス 3">
            <a:extLst>
              <a:ext uri="{FF2B5EF4-FFF2-40B4-BE49-F238E27FC236}">
                <a16:creationId xmlns:a16="http://schemas.microsoft.com/office/drawing/2014/main" id="{48FB5B8E-F570-46DE-BC0F-44015BB639AD}"/>
              </a:ext>
            </a:extLst>
          </p:cNvPr>
          <p:cNvSpPr txBox="1"/>
          <p:nvPr/>
        </p:nvSpPr>
        <p:spPr>
          <a:xfrm>
            <a:off x="7602793" y="4358148"/>
            <a:ext cx="4490884" cy="954107"/>
          </a:xfrm>
          <a:prstGeom prst="rect">
            <a:avLst/>
          </a:prstGeom>
          <a:noFill/>
        </p:spPr>
        <p:txBody>
          <a:bodyPr wrap="square" rtlCol="0">
            <a:spAutoFit/>
          </a:bodyPr>
          <a:lstStyle/>
          <a:p>
            <a:r>
              <a:rPr lang="en-US" altLang="ja-JP" sz="2800" dirty="0"/>
              <a:t>s</a:t>
            </a:r>
            <a:r>
              <a:rPr kumimoji="1" lang="en-US" altLang="ja-JP" sz="2800" dirty="0"/>
              <a:t>qrt</a:t>
            </a:r>
            <a:r>
              <a:rPr kumimoji="1" lang="ja-JP" altLang="en-US" sz="2800" dirty="0"/>
              <a:t>は平方根を求める関数</a:t>
            </a:r>
            <a:endParaRPr kumimoji="1" lang="en-US" altLang="ja-JP" sz="2800" dirty="0"/>
          </a:p>
          <a:p>
            <a:r>
              <a:rPr lang="en-US" altLang="ja-JP" sz="2800" dirty="0" err="1"/>
              <a:t>math.h</a:t>
            </a:r>
            <a:r>
              <a:rPr lang="ja-JP" altLang="en-US" sz="2800" dirty="0"/>
              <a:t>を</a:t>
            </a:r>
            <a:r>
              <a:rPr lang="en-US" altLang="ja-JP" sz="2800" dirty="0"/>
              <a:t>include</a:t>
            </a:r>
            <a:r>
              <a:rPr lang="ja-JP" altLang="en-US" sz="2800" dirty="0"/>
              <a:t>する</a:t>
            </a:r>
            <a:endParaRPr kumimoji="1" lang="ja-JP" altLang="en-US" sz="2800" dirty="0"/>
          </a:p>
        </p:txBody>
      </p:sp>
    </p:spTree>
    <p:extLst>
      <p:ext uri="{BB962C8B-B14F-4D97-AF65-F5344CB8AC3E}">
        <p14:creationId xmlns:p14="http://schemas.microsoft.com/office/powerpoint/2010/main" val="427412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1B719E-B3EA-4903-9F62-510C132E199E}"/>
              </a:ext>
            </a:extLst>
          </p:cNvPr>
          <p:cNvSpPr/>
          <p:nvPr/>
        </p:nvSpPr>
        <p:spPr>
          <a:xfrm>
            <a:off x="975851" y="628233"/>
            <a:ext cx="6096000" cy="5909310"/>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math.h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struct</a:t>
            </a:r>
            <a:r>
              <a:rPr lang="en-US" altLang="ja-JP" sz="2000" dirty="0">
                <a:solidFill>
                  <a:srgbClr val="000000"/>
                </a:solidFill>
                <a:latin typeface="Consolas" panose="020B0609020204030204" pitchFamily="49" charset="0"/>
              </a:rPr>
              <a:t> Human {</a:t>
            </a:r>
          </a:p>
          <a:p>
            <a:pPr lvl="1"/>
            <a:r>
              <a:rPr lang="en-US" altLang="ja-JP" sz="2000" dirty="0">
                <a:solidFill>
                  <a:srgbClr val="0000FF"/>
                </a:solidFill>
                <a:latin typeface="Consolas" panose="020B0609020204030204" pitchFamily="49" charset="0"/>
              </a:rPr>
              <a:t>char</a:t>
            </a:r>
            <a:r>
              <a:rPr lang="en-US" altLang="ja-JP" sz="2000" dirty="0">
                <a:solidFill>
                  <a:srgbClr val="000000"/>
                </a:solidFill>
                <a:latin typeface="Consolas" panose="020B0609020204030204" pitchFamily="49" charset="0"/>
              </a:rPr>
              <a:t> name[</a:t>
            </a:r>
            <a:r>
              <a:rPr lang="en-US" altLang="ja-JP" sz="2000" dirty="0">
                <a:solidFill>
                  <a:srgbClr val="09885A"/>
                </a:solidFill>
                <a:latin typeface="Consolas" panose="020B0609020204030204" pitchFamily="49" charset="0"/>
              </a:rPr>
              <a:t>1000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y;</a:t>
            </a:r>
          </a:p>
          <a:p>
            <a:r>
              <a:rPr lang="en-US" altLang="ja-JP" sz="2000" dirty="0">
                <a:solidFill>
                  <a:srgbClr val="000000"/>
                </a:solidFill>
                <a:latin typeface="Consolas" panose="020B0609020204030204" pitchFamily="49" charset="0"/>
              </a:rPr>
              <a:t>};</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struct</a:t>
            </a:r>
            <a:r>
              <a:rPr lang="en-US" altLang="ja-JP" sz="2000" dirty="0">
                <a:solidFill>
                  <a:srgbClr val="000000"/>
                </a:solidFill>
                <a:latin typeface="Consolas" panose="020B0609020204030204" pitchFamily="49" charset="0"/>
              </a:rPr>
              <a:t> Human a;</a:t>
            </a:r>
          </a:p>
          <a:p>
            <a:pPr lvl="1"/>
            <a:r>
              <a:rPr lang="en-US" altLang="ja-JP" sz="2000" dirty="0">
                <a:solidFill>
                  <a:srgbClr val="0000FF"/>
                </a:solidFill>
                <a:latin typeface="Consolas" panose="020B0609020204030204" pitchFamily="49" charset="0"/>
              </a:rPr>
              <a:t>double</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dist</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a:t>
            </a:r>
            <a:r>
              <a:rPr lang="en-US" altLang="ja-JP" sz="2000" dirty="0" err="1">
                <a:solidFill>
                  <a:srgbClr val="A31515"/>
                </a:solidFill>
                <a:latin typeface="Consolas" panose="020B0609020204030204" pitchFamily="49" charset="0"/>
              </a:rPr>
              <a:t>s%d%d</a:t>
            </a:r>
            <a:r>
              <a:rPr lang="en-US" altLang="ja-JP" sz="2000" dirty="0">
                <a:solidFill>
                  <a:srgbClr val="A31515"/>
                </a:solidFill>
                <a:latin typeface="Consolas" panose="020B0609020204030204" pitchFamily="49" charset="0"/>
              </a:rPr>
              <a:t>"</a:t>
            </a:r>
            <a:r>
              <a:rPr lang="en-US" altLang="ja-JP" sz="2000" dirty="0">
                <a:solidFill>
                  <a:srgbClr val="000000"/>
                </a:solidFill>
                <a:latin typeface="Consolas" panose="020B0609020204030204" pitchFamily="49" charset="0"/>
              </a:rPr>
              <a:t>, a.name, &amp;</a:t>
            </a:r>
            <a:r>
              <a:rPr lang="en-US" altLang="ja-JP" sz="2000" dirty="0" err="1">
                <a:solidFill>
                  <a:srgbClr val="000000"/>
                </a:solidFill>
                <a:latin typeface="Consolas" panose="020B0609020204030204" pitchFamily="49" charset="0"/>
              </a:rPr>
              <a:t>a.x</a:t>
            </a:r>
            <a:r>
              <a:rPr lang="en-US" altLang="ja-JP" sz="2000" dirty="0">
                <a:solidFill>
                  <a:srgbClr val="000000"/>
                </a:solidFill>
                <a:latin typeface="Consolas" panose="020B0609020204030204" pitchFamily="49" charset="0"/>
              </a:rPr>
              <a:t>, &amp;</a:t>
            </a:r>
            <a:r>
              <a:rPr lang="en-US" altLang="ja-JP" sz="2000" dirty="0" err="1">
                <a:solidFill>
                  <a:srgbClr val="000000"/>
                </a:solidFill>
                <a:latin typeface="Consolas" panose="020B0609020204030204" pitchFamily="49" charset="0"/>
              </a:rPr>
              <a:t>a.y</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dist</a:t>
            </a:r>
            <a:r>
              <a:rPr lang="en-US" altLang="ja-JP" sz="2000" dirty="0">
                <a:solidFill>
                  <a:srgbClr val="000000"/>
                </a:solidFill>
                <a:latin typeface="Consolas" panose="020B0609020204030204" pitchFamily="49" charset="0"/>
              </a:rPr>
              <a:t> = sqrt(</a:t>
            </a:r>
            <a:r>
              <a:rPr lang="en-US" altLang="ja-JP" sz="2000" dirty="0" err="1">
                <a:solidFill>
                  <a:srgbClr val="000000"/>
                </a:solidFill>
                <a:latin typeface="Consolas" panose="020B0609020204030204" pitchFamily="49" charset="0"/>
              </a:rPr>
              <a:t>a.x</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a.x</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a.y</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a.y</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"%s: %f\n"</a:t>
            </a:r>
            <a:r>
              <a:rPr lang="en-US" altLang="ja-JP" sz="2000" dirty="0">
                <a:solidFill>
                  <a:srgbClr val="000000"/>
                </a:solidFill>
                <a:latin typeface="Consolas" panose="020B0609020204030204" pitchFamily="49" charset="0"/>
              </a:rPr>
              <a:t>, a.name, </a:t>
            </a:r>
            <a:r>
              <a:rPr lang="en-US" altLang="ja-JP" sz="2000" dirty="0" err="1">
                <a:solidFill>
                  <a:srgbClr val="000000"/>
                </a:solidFill>
                <a:latin typeface="Consolas" panose="020B0609020204030204" pitchFamily="49" charset="0"/>
              </a:rPr>
              <a:t>dist</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1443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46273-0AB5-4A3C-843C-D06207062B41}"/>
              </a:ext>
            </a:extLst>
          </p:cNvPr>
          <p:cNvSpPr>
            <a:spLocks noGrp="1"/>
          </p:cNvSpPr>
          <p:nvPr>
            <p:ph type="title"/>
          </p:nvPr>
        </p:nvSpPr>
        <p:spPr/>
        <p:txBody>
          <a:bodyPr/>
          <a:lstStyle/>
          <a:p>
            <a:r>
              <a:rPr kumimoji="1" lang="ja-JP" altLang="en-US" dirty="0"/>
              <a:t>今日やること</a:t>
            </a:r>
            <a:r>
              <a:rPr kumimoji="1" lang="en-US" altLang="ja-JP" dirty="0"/>
              <a:t>(</a:t>
            </a:r>
            <a:r>
              <a:rPr kumimoji="1" lang="ja-JP" altLang="en-US" dirty="0"/>
              <a:t>寄り道</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2A5B9D0-7979-4A7B-99D1-038C6C78A27C}"/>
              </a:ext>
            </a:extLst>
          </p:cNvPr>
          <p:cNvSpPr>
            <a:spLocks noGrp="1"/>
          </p:cNvSpPr>
          <p:nvPr>
            <p:ph idx="1"/>
          </p:nvPr>
        </p:nvSpPr>
        <p:spPr/>
        <p:txBody>
          <a:bodyPr/>
          <a:lstStyle/>
          <a:p>
            <a:pPr marL="514350" indent="-514350">
              <a:buFont typeface="+mj-lt"/>
              <a:buAutoNum type="arabicPeriod"/>
            </a:pPr>
            <a:r>
              <a:rPr kumimoji="1" lang="en-US" altLang="ja-JP" dirty="0"/>
              <a:t>AOJ</a:t>
            </a:r>
            <a:r>
              <a:rPr kumimoji="1" lang="ja-JP" altLang="en-US" dirty="0" err="1"/>
              <a:t>での</a:t>
            </a:r>
            <a:r>
              <a:rPr kumimoji="1" lang="ja-JP" altLang="en-US" dirty="0"/>
              <a:t>入力処理</a:t>
            </a:r>
          </a:p>
        </p:txBody>
      </p:sp>
    </p:spTree>
    <p:extLst>
      <p:ext uri="{BB962C8B-B14F-4D97-AF65-F5344CB8AC3E}">
        <p14:creationId xmlns:p14="http://schemas.microsoft.com/office/powerpoint/2010/main" val="345904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7EC515-C7D9-4340-905E-D7D03ABCA651}"/>
              </a:ext>
            </a:extLst>
          </p:cNvPr>
          <p:cNvSpPr>
            <a:spLocks noGrp="1"/>
          </p:cNvSpPr>
          <p:nvPr>
            <p:ph type="title"/>
          </p:nvPr>
        </p:nvSpPr>
        <p:spPr/>
        <p:txBody>
          <a:bodyPr/>
          <a:lstStyle/>
          <a:p>
            <a:r>
              <a:rPr kumimoji="1" lang="en-US" altLang="ja-JP" dirty="0"/>
              <a:t>typedef</a:t>
            </a:r>
            <a:endParaRPr kumimoji="1" lang="ja-JP" altLang="en-US" dirty="0"/>
          </a:p>
        </p:txBody>
      </p:sp>
      <p:sp>
        <p:nvSpPr>
          <p:cNvPr id="3" name="コンテンツ プレースホルダー 2">
            <a:extLst>
              <a:ext uri="{FF2B5EF4-FFF2-40B4-BE49-F238E27FC236}">
                <a16:creationId xmlns:a16="http://schemas.microsoft.com/office/drawing/2014/main" id="{86F2700A-3F0C-43F0-8D81-A15B2576621C}"/>
              </a:ext>
            </a:extLst>
          </p:cNvPr>
          <p:cNvSpPr>
            <a:spLocks noGrp="1"/>
          </p:cNvSpPr>
          <p:nvPr>
            <p:ph idx="1"/>
          </p:nvPr>
        </p:nvSpPr>
        <p:spPr>
          <a:xfrm>
            <a:off x="838200" y="1825624"/>
            <a:ext cx="10515600" cy="4667251"/>
          </a:xfrm>
        </p:spPr>
        <p:txBody>
          <a:bodyPr>
            <a:normAutofit lnSpcReduction="10000"/>
          </a:bodyPr>
          <a:lstStyle/>
          <a:p>
            <a:r>
              <a:rPr kumimoji="1" lang="ja-JP" altLang="en-US" dirty="0"/>
              <a:t>型に同義語を定義するときには</a:t>
            </a:r>
            <a:r>
              <a:rPr kumimoji="1" lang="en-US" altLang="ja-JP" dirty="0"/>
              <a:t>typedef</a:t>
            </a:r>
            <a:r>
              <a:rPr kumimoji="1" lang="ja-JP" altLang="en-US" dirty="0"/>
              <a:t>を使う</a:t>
            </a:r>
            <a:endParaRPr kumimoji="1" lang="en-US" altLang="ja-JP" dirty="0"/>
          </a:p>
          <a:p>
            <a:pPr marL="457200" lvl="1" indent="0">
              <a:buNone/>
            </a:pP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typedef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型名</a:t>
            </a:r>
            <a:r>
              <a:rPr lang="ja-JP" altLang="ja-JP" sz="2800" kern="0" dirty="0">
                <a:solidFill>
                  <a:srgbClr val="000000"/>
                </a:solidFill>
                <a:ea typeface="Consolas" panose="020B0609020204030204" pitchFamily="49" charset="0"/>
                <a:cs typeface="ＭＳ Ｐゴシック" panose="020B0600070205080204" pitchFamily="50" charset="-128"/>
              </a:rPr>
              <a:t> </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新しい型名</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a:lnSpc>
                <a:spcPct val="110000"/>
              </a:lnSpc>
            </a:pPr>
            <a:r>
              <a:rPr lang="ja-JP" altLang="en-US"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型名 新しい型名</a:t>
            </a:r>
            <a:b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br>
            <a:r>
              <a:rPr lang="ja-JP" altLang="en-US" kern="0" dirty="0">
                <a:solidFill>
                  <a:srgbClr val="000000"/>
                </a:solidFill>
                <a:latin typeface="+mn-ea"/>
                <a:cs typeface="ＭＳ Ｐゴシック" panose="020B0600070205080204" pitchFamily="50" charset="-128"/>
              </a:rPr>
              <a:t>の部分は変数宣言と同様の書式で書く</a:t>
            </a:r>
            <a:r>
              <a:rPr lang="en-US" altLang="ja-JP" kern="0" dirty="0">
                <a:solidFill>
                  <a:srgbClr val="000000"/>
                </a:solidFill>
                <a:latin typeface="+mn-ea"/>
                <a:cs typeface="ＭＳ Ｐゴシック" panose="020B0600070205080204" pitchFamily="50" charset="-128"/>
              </a:rPr>
              <a:t>(</a:t>
            </a:r>
            <a:r>
              <a:rPr lang="ja-JP" altLang="en-US" kern="0" dirty="0">
                <a:solidFill>
                  <a:srgbClr val="000000"/>
                </a:solidFill>
                <a:latin typeface="+mn-ea"/>
                <a:cs typeface="ＭＳ Ｐゴシック" panose="020B0600070205080204" pitchFamily="50" charset="-128"/>
              </a:rPr>
              <a:t>地味に重要</a:t>
            </a:r>
            <a:r>
              <a:rPr lang="en-US" altLang="ja-JP" kern="0" dirty="0">
                <a:solidFill>
                  <a:srgbClr val="000000"/>
                </a:solidFill>
                <a:latin typeface="+mn-ea"/>
                <a:cs typeface="ＭＳ Ｐゴシック" panose="020B0600070205080204" pitchFamily="50" charset="-128"/>
              </a:rPr>
              <a:t>)</a:t>
            </a:r>
          </a:p>
          <a:p>
            <a:r>
              <a:rPr kumimoji="1" lang="en-US" altLang="ja-JP" kern="0" dirty="0">
                <a:solidFill>
                  <a:srgbClr val="000000"/>
                </a:solidFill>
                <a:latin typeface="+mn-ea"/>
              </a:rPr>
              <a:t>main</a:t>
            </a:r>
            <a:r>
              <a:rPr kumimoji="1" lang="ja-JP" altLang="en-US" kern="0" dirty="0">
                <a:solidFill>
                  <a:srgbClr val="000000"/>
                </a:solidFill>
                <a:latin typeface="+mn-ea"/>
              </a:rPr>
              <a:t>外に書く</a:t>
            </a:r>
            <a:endParaRPr kumimoji="1" lang="en-US" altLang="ja-JP" kern="0" dirty="0">
              <a:solidFill>
                <a:srgbClr val="000000"/>
              </a:solidFill>
              <a:latin typeface="+mn-ea"/>
            </a:endParaRPr>
          </a:p>
          <a:p>
            <a:endParaRPr kumimoji="1" lang="en-US" altLang="ja-JP" kern="0" dirty="0">
              <a:solidFill>
                <a:srgbClr val="000000"/>
              </a:solidFill>
              <a:latin typeface="Consolas" panose="020B0609020204030204" pitchFamily="49" charset="0"/>
              <a:ea typeface="ＭＳ Ｐゴシック" panose="020B0600070205080204" pitchFamily="50" charset="-128"/>
            </a:endParaRPr>
          </a:p>
          <a:p>
            <a:pPr marL="0" indent="0">
              <a:buNone/>
            </a:pPr>
            <a:r>
              <a:rPr lang="en-US" altLang="ja-JP" kern="0" dirty="0">
                <a:solidFill>
                  <a:srgbClr val="000000"/>
                </a:solidFill>
                <a:latin typeface="+mn-ea"/>
              </a:rPr>
              <a:t>(</a:t>
            </a:r>
            <a:r>
              <a:rPr lang="ja-JP" altLang="en-US" kern="0" dirty="0">
                <a:solidFill>
                  <a:srgbClr val="000000"/>
                </a:solidFill>
                <a:latin typeface="+mn-ea"/>
              </a:rPr>
              <a:t>例</a:t>
            </a:r>
            <a:r>
              <a:rPr lang="en-US" altLang="ja-JP" kern="0" dirty="0">
                <a:solidFill>
                  <a:srgbClr val="000000"/>
                </a:solidFill>
                <a:latin typeface="+mn-ea"/>
              </a:rPr>
              <a:t>)</a:t>
            </a:r>
          </a:p>
          <a:p>
            <a:pPr marL="628650" lvl="1" indent="0">
              <a:lnSpc>
                <a:spcPct val="100000"/>
              </a:lnSpc>
              <a:buNone/>
            </a:pP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typedef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long</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long</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ll</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171450" indent="0">
              <a:lnSpc>
                <a:spcPct val="100000"/>
              </a:lnSpc>
              <a:buNone/>
            </a:pPr>
            <a:r>
              <a:rPr lang="ja-JP" altLang="en-US" kern="0" dirty="0">
                <a:solidFill>
                  <a:srgbClr val="000000"/>
                </a:solidFill>
                <a:latin typeface="+mn-ea"/>
                <a:cs typeface="ＭＳ Ｐゴシック" panose="020B0600070205080204" pitchFamily="50" charset="-128"/>
              </a:rPr>
              <a:t>以降は</a:t>
            </a:r>
            <a:r>
              <a:rPr lang="en-US" altLang="ja-JP" kern="0" dirty="0">
                <a:solidFill>
                  <a:srgbClr val="000000"/>
                </a:solidFill>
                <a:latin typeface="+mn-ea"/>
                <a:cs typeface="ＭＳ Ｐゴシック" panose="020B0600070205080204" pitchFamily="50" charset="-128"/>
              </a:rPr>
              <a:t>long long </a:t>
            </a:r>
            <a:r>
              <a:rPr lang="ja-JP" altLang="en-US" kern="0" dirty="0">
                <a:solidFill>
                  <a:srgbClr val="000000"/>
                </a:solidFill>
                <a:latin typeface="+mn-ea"/>
                <a:cs typeface="ＭＳ Ｐゴシック" panose="020B0600070205080204" pitchFamily="50" charset="-128"/>
              </a:rPr>
              <a:t>型を</a:t>
            </a:r>
            <a:r>
              <a:rPr lang="en-US" altLang="ja-JP" kern="0" dirty="0" err="1">
                <a:solidFill>
                  <a:srgbClr val="000000"/>
                </a:solidFill>
                <a:latin typeface="+mn-ea"/>
                <a:cs typeface="ＭＳ Ｐゴシック" panose="020B0600070205080204" pitchFamily="50" charset="-128"/>
              </a:rPr>
              <a:t>ll</a:t>
            </a:r>
            <a:r>
              <a:rPr lang="ja-JP" altLang="en-US" kern="0" dirty="0">
                <a:solidFill>
                  <a:srgbClr val="000000"/>
                </a:solidFill>
                <a:latin typeface="+mn-ea"/>
                <a:cs typeface="ＭＳ Ｐゴシック" panose="020B0600070205080204" pitchFamily="50" charset="-128"/>
              </a:rPr>
              <a:t>型として書ける</a:t>
            </a:r>
            <a:endParaRPr lang="en-US" altLang="ja-JP" kern="0" dirty="0">
              <a:solidFill>
                <a:srgbClr val="000000"/>
              </a:solidFill>
              <a:latin typeface="+mn-ea"/>
              <a:cs typeface="ＭＳ Ｐゴシック" panose="020B0600070205080204" pitchFamily="50" charset="-128"/>
            </a:endParaRPr>
          </a:p>
          <a:p>
            <a:pPr marL="628650" lvl="1" indent="0">
              <a:lnSpc>
                <a:spcPct val="100000"/>
              </a:lnSpc>
              <a:buNone/>
            </a:pP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ll</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743609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B75E6-FC6D-4E49-9DBD-E628B7EE2BA9}"/>
              </a:ext>
            </a:extLst>
          </p:cNvPr>
          <p:cNvSpPr>
            <a:spLocks noGrp="1"/>
          </p:cNvSpPr>
          <p:nvPr>
            <p:ph type="title"/>
          </p:nvPr>
        </p:nvSpPr>
        <p:spPr/>
        <p:txBody>
          <a:bodyPr/>
          <a:lstStyle/>
          <a:p>
            <a:r>
              <a:rPr kumimoji="1" lang="en-US" altLang="ja-JP" dirty="0"/>
              <a:t>typedef</a:t>
            </a:r>
            <a:endParaRPr kumimoji="1" lang="ja-JP" altLang="en-US" dirty="0"/>
          </a:p>
        </p:txBody>
      </p:sp>
      <p:sp>
        <p:nvSpPr>
          <p:cNvPr id="3" name="コンテンツ プレースホルダー 2">
            <a:extLst>
              <a:ext uri="{FF2B5EF4-FFF2-40B4-BE49-F238E27FC236}">
                <a16:creationId xmlns:a16="http://schemas.microsoft.com/office/drawing/2014/main" id="{F1EB4BEB-C9C6-48B2-81CB-8153867DD5FA}"/>
              </a:ext>
            </a:extLst>
          </p:cNvPr>
          <p:cNvSpPr>
            <a:spLocks noGrp="1"/>
          </p:cNvSpPr>
          <p:nvPr>
            <p:ph idx="1"/>
          </p:nvPr>
        </p:nvSpPr>
        <p:spPr/>
        <p:txBody>
          <a:bodyPr/>
          <a:lstStyle/>
          <a:p>
            <a:pPr marL="0" indent="0">
              <a:buNone/>
            </a:pPr>
            <a:r>
              <a:rPr kumimoji="1" lang="en-US" altLang="ja-JP" dirty="0"/>
              <a:t>(</a:t>
            </a:r>
            <a:r>
              <a:rPr kumimoji="1" lang="ja-JP" altLang="en-US" dirty="0"/>
              <a:t>例</a:t>
            </a:r>
            <a:r>
              <a:rPr kumimoji="1" lang="en-US" altLang="ja-JP" dirty="0"/>
              <a:t>)</a:t>
            </a:r>
          </a:p>
          <a:p>
            <a:pPr marL="628650" lvl="1" indent="0">
              <a:lnSpc>
                <a:spcPct val="100000"/>
              </a:lnSpc>
              <a:buNone/>
            </a:pP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typedef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Human Hm;</a:t>
            </a:r>
          </a:p>
          <a:p>
            <a:pPr marL="171450" indent="0">
              <a:lnSpc>
                <a:spcPct val="100000"/>
              </a:lnSpc>
              <a:buNone/>
            </a:pPr>
            <a:r>
              <a:rPr lang="en-US" altLang="ja-JP" dirty="0"/>
              <a:t>struct Human</a:t>
            </a:r>
            <a:r>
              <a:rPr lang="ja-JP" altLang="ja-JP" dirty="0"/>
              <a:t>型を</a:t>
            </a:r>
            <a:r>
              <a:rPr lang="en-US" altLang="ja-JP" dirty="0"/>
              <a:t>Hm</a:t>
            </a:r>
            <a:r>
              <a:rPr lang="ja-JP" altLang="ja-JP" dirty="0"/>
              <a:t>として書けるようになる</a:t>
            </a:r>
            <a:endParaRPr lang="ja-JP" altLang="ja-JP" kern="100" dirty="0">
              <a:latin typeface="+mn-ea"/>
              <a:cs typeface="Times New Roman" panose="02020603050405020304" pitchFamily="18" charset="0"/>
            </a:endParaRPr>
          </a:p>
          <a:p>
            <a:pPr marL="628650" lvl="1" indent="0">
              <a:lnSpc>
                <a:spcPct val="100000"/>
              </a:lnSpc>
              <a:buNone/>
            </a:pP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Hm a;</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3749212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B75E6-FC6D-4E49-9DBD-E628B7EE2BA9}"/>
              </a:ext>
            </a:extLst>
          </p:cNvPr>
          <p:cNvSpPr>
            <a:spLocks noGrp="1"/>
          </p:cNvSpPr>
          <p:nvPr>
            <p:ph type="title"/>
          </p:nvPr>
        </p:nvSpPr>
        <p:spPr/>
        <p:txBody>
          <a:bodyPr/>
          <a:lstStyle/>
          <a:p>
            <a:r>
              <a:rPr kumimoji="1" lang="en-US" altLang="ja-JP" dirty="0"/>
              <a:t>typedef</a:t>
            </a:r>
            <a:endParaRPr kumimoji="1" lang="ja-JP" altLang="en-US" dirty="0"/>
          </a:p>
        </p:txBody>
      </p:sp>
      <p:sp>
        <p:nvSpPr>
          <p:cNvPr id="3" name="コンテンツ プレースホルダー 2">
            <a:extLst>
              <a:ext uri="{FF2B5EF4-FFF2-40B4-BE49-F238E27FC236}">
                <a16:creationId xmlns:a16="http://schemas.microsoft.com/office/drawing/2014/main" id="{F1EB4BEB-C9C6-48B2-81CB-8153867DD5FA}"/>
              </a:ext>
            </a:extLst>
          </p:cNvPr>
          <p:cNvSpPr>
            <a:spLocks noGrp="1"/>
          </p:cNvSpPr>
          <p:nvPr>
            <p:ph idx="1"/>
          </p:nvPr>
        </p:nvSpPr>
        <p:spPr>
          <a:xfrm>
            <a:off x="838200" y="1825625"/>
            <a:ext cx="10515600" cy="1101930"/>
          </a:xfrm>
        </p:spPr>
        <p:txBody>
          <a:bodyPr/>
          <a:lstStyle/>
          <a:p>
            <a:pPr marL="0" indent="0">
              <a:buNone/>
            </a:pPr>
            <a:r>
              <a:rPr kumimoji="1" lang="en-US" altLang="ja-JP" dirty="0"/>
              <a:t>(</a:t>
            </a:r>
            <a:r>
              <a:rPr kumimoji="1" lang="ja-JP" altLang="en-US" dirty="0"/>
              <a:t>例</a:t>
            </a:r>
            <a:r>
              <a:rPr kumimoji="1" lang="en-US" altLang="ja-JP" dirty="0"/>
              <a:t>)</a:t>
            </a:r>
            <a:endParaRPr lang="en-US" altLang="ja-JP" dirty="0"/>
          </a:p>
          <a:p>
            <a:pPr marL="0" indent="0">
              <a:buNone/>
            </a:pPr>
            <a:r>
              <a:rPr kumimoji="1" lang="ja-JP" altLang="en-US" dirty="0"/>
              <a:t>構造体に関しては宣言と</a:t>
            </a:r>
            <a:r>
              <a:rPr kumimoji="1" lang="en-US" altLang="ja-JP" dirty="0"/>
              <a:t>typedef</a:t>
            </a:r>
            <a:r>
              <a:rPr kumimoji="1" lang="ja-JP" altLang="en-US" dirty="0"/>
              <a:t>を混ぜて書ける</a:t>
            </a:r>
            <a:endParaRPr kumimoji="1" lang="en-US" altLang="ja-JP" dirty="0"/>
          </a:p>
          <a:p>
            <a:pPr marL="0" indent="0">
              <a:buNone/>
            </a:pPr>
            <a:endParaRPr lang="en-US" altLang="ja-JP" dirty="0"/>
          </a:p>
          <a:p>
            <a:pPr marL="0" indent="0">
              <a:buNone/>
            </a:pPr>
            <a:endParaRPr kumimoji="1" lang="en-US" altLang="ja-JP" dirty="0"/>
          </a:p>
        </p:txBody>
      </p:sp>
      <p:sp>
        <p:nvSpPr>
          <p:cNvPr id="4" name="正方形/長方形 3">
            <a:extLst>
              <a:ext uri="{FF2B5EF4-FFF2-40B4-BE49-F238E27FC236}">
                <a16:creationId xmlns:a16="http://schemas.microsoft.com/office/drawing/2014/main" id="{EEA209BC-494E-49E5-9E95-AB1C61B66481}"/>
              </a:ext>
            </a:extLst>
          </p:cNvPr>
          <p:cNvSpPr/>
          <p:nvPr/>
        </p:nvSpPr>
        <p:spPr>
          <a:xfrm>
            <a:off x="838200" y="3406878"/>
            <a:ext cx="6096000" cy="2246769"/>
          </a:xfrm>
          <a:prstGeom prst="rect">
            <a:avLst/>
          </a:prstGeom>
        </p:spPr>
        <p:txBody>
          <a:bodyPr>
            <a:spAutoFit/>
          </a:bodyPr>
          <a:lstStyle/>
          <a:p>
            <a:pPr marL="400050"/>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typedef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Human {</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char</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name[</a:t>
            </a:r>
            <a:r>
              <a:rPr lang="en-US" altLang="ja-JP"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1000</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y;</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pPr marL="400050"/>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Hm;</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8" name="フリーフォーム: 図形 7">
            <a:extLst>
              <a:ext uri="{FF2B5EF4-FFF2-40B4-BE49-F238E27FC236}">
                <a16:creationId xmlns:a16="http://schemas.microsoft.com/office/drawing/2014/main" id="{2529D2CB-467B-416A-9413-893EBD3F9C63}"/>
              </a:ext>
            </a:extLst>
          </p:cNvPr>
          <p:cNvSpPr/>
          <p:nvPr/>
        </p:nvSpPr>
        <p:spPr>
          <a:xfrm>
            <a:off x="1290482" y="3429000"/>
            <a:ext cx="4623620" cy="2224647"/>
          </a:xfrm>
          <a:custGeom>
            <a:avLst/>
            <a:gdLst>
              <a:gd name="connsiteX0" fmla="*/ 1541207 w 4623620"/>
              <a:gd name="connsiteY0" fmla="*/ 0 h 2224647"/>
              <a:gd name="connsiteX1" fmla="*/ 4623620 w 4623620"/>
              <a:gd name="connsiteY1" fmla="*/ 0 h 2224647"/>
              <a:gd name="connsiteX2" fmla="*/ 4623620 w 4623620"/>
              <a:gd name="connsiteY2" fmla="*/ 1799303 h 2224647"/>
              <a:gd name="connsiteX3" fmla="*/ 1828801 w 4623620"/>
              <a:gd name="connsiteY3" fmla="*/ 1799303 h 2224647"/>
              <a:gd name="connsiteX4" fmla="*/ 1541207 w 4623620"/>
              <a:gd name="connsiteY4" fmla="*/ 1799303 h 2224647"/>
              <a:gd name="connsiteX5" fmla="*/ 324465 w 4623620"/>
              <a:gd name="connsiteY5" fmla="*/ 1799303 h 2224647"/>
              <a:gd name="connsiteX6" fmla="*/ 324465 w 4623620"/>
              <a:gd name="connsiteY6" fmla="*/ 2224647 h 2224647"/>
              <a:gd name="connsiteX7" fmla="*/ 0 w 4623620"/>
              <a:gd name="connsiteY7" fmla="*/ 2224647 h 2224647"/>
              <a:gd name="connsiteX8" fmla="*/ 0 w 4623620"/>
              <a:gd name="connsiteY8" fmla="*/ 1447898 h 2224647"/>
              <a:gd name="connsiteX9" fmla="*/ 0 w 4623620"/>
              <a:gd name="connsiteY9" fmla="*/ 1447898 h 2224647"/>
              <a:gd name="connsiteX10" fmla="*/ 0 w 4623620"/>
              <a:gd name="connsiteY10" fmla="*/ 447466 h 2224647"/>
              <a:gd name="connsiteX11" fmla="*/ 1541207 w 4623620"/>
              <a:gd name="connsiteY11" fmla="*/ 447466 h 22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3620" h="2224647">
                <a:moveTo>
                  <a:pt x="1541207" y="0"/>
                </a:moveTo>
                <a:lnTo>
                  <a:pt x="4623620" y="0"/>
                </a:lnTo>
                <a:lnTo>
                  <a:pt x="4623620" y="1799303"/>
                </a:lnTo>
                <a:lnTo>
                  <a:pt x="1828801" y="1799303"/>
                </a:lnTo>
                <a:lnTo>
                  <a:pt x="1541207" y="1799303"/>
                </a:lnTo>
                <a:lnTo>
                  <a:pt x="324465" y="1799303"/>
                </a:lnTo>
                <a:lnTo>
                  <a:pt x="324465" y="2224647"/>
                </a:lnTo>
                <a:lnTo>
                  <a:pt x="0" y="2224647"/>
                </a:lnTo>
                <a:lnTo>
                  <a:pt x="0" y="1447898"/>
                </a:lnTo>
                <a:lnTo>
                  <a:pt x="0" y="1447898"/>
                </a:lnTo>
                <a:lnTo>
                  <a:pt x="0" y="447466"/>
                </a:lnTo>
                <a:lnTo>
                  <a:pt x="1541207" y="447466"/>
                </a:lnTo>
                <a:close/>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5538F6E-F8A7-48AF-BA55-743EA5B43A83}"/>
              </a:ext>
            </a:extLst>
          </p:cNvPr>
          <p:cNvSpPr/>
          <p:nvPr/>
        </p:nvSpPr>
        <p:spPr>
          <a:xfrm>
            <a:off x="6096000" y="3406878"/>
            <a:ext cx="4934364" cy="480131"/>
          </a:xfrm>
          <a:prstGeom prst="rect">
            <a:avLst/>
          </a:prstGeom>
        </p:spPr>
        <p:txBody>
          <a:bodyPr wrap="none">
            <a:spAutoFit/>
          </a:bodyPr>
          <a:lstStyle/>
          <a:p>
            <a:pPr lvl="1">
              <a:lnSpc>
                <a:spcPct val="90000"/>
              </a:lnSpc>
              <a:spcBef>
                <a:spcPts val="500"/>
              </a:spcBef>
            </a:pP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typedef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型名</a:t>
            </a:r>
            <a:r>
              <a:rPr lang="ja-JP" altLang="ja-JP" sz="2800" kern="0" dirty="0">
                <a:solidFill>
                  <a:srgbClr val="000000"/>
                </a:solidFill>
                <a:ea typeface="Consolas" panose="020B0609020204030204" pitchFamily="49" charset="0"/>
                <a:cs typeface="ＭＳ Ｐゴシック" panose="020B0600070205080204" pitchFamily="50" charset="-128"/>
              </a:rPr>
              <a:t> </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新しい型名</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p:txBody>
      </p:sp>
      <p:sp>
        <p:nvSpPr>
          <p:cNvPr id="10" name="正方形/長方形 9">
            <a:extLst>
              <a:ext uri="{FF2B5EF4-FFF2-40B4-BE49-F238E27FC236}">
                <a16:creationId xmlns:a16="http://schemas.microsoft.com/office/drawing/2014/main" id="{830D2D28-0445-4296-8037-F593B28C6827}"/>
              </a:ext>
            </a:extLst>
          </p:cNvPr>
          <p:cNvSpPr/>
          <p:nvPr/>
        </p:nvSpPr>
        <p:spPr>
          <a:xfrm>
            <a:off x="8163232" y="3318791"/>
            <a:ext cx="781665" cy="61165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765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A690963-D693-40CE-8C23-16F7E770D933}"/>
              </a:ext>
            </a:extLst>
          </p:cNvPr>
          <p:cNvSpPr/>
          <p:nvPr/>
        </p:nvSpPr>
        <p:spPr>
          <a:xfrm>
            <a:off x="1034845" y="474345"/>
            <a:ext cx="6096000" cy="5909310"/>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math.h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typedef</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struct</a:t>
            </a:r>
            <a:r>
              <a:rPr lang="en-US" altLang="ja-JP" sz="2000" dirty="0">
                <a:solidFill>
                  <a:srgbClr val="000000"/>
                </a:solidFill>
                <a:latin typeface="Consolas" panose="020B0609020204030204" pitchFamily="49" charset="0"/>
              </a:rPr>
              <a:t> Human {</a:t>
            </a:r>
          </a:p>
          <a:p>
            <a:pPr lvl="1"/>
            <a:r>
              <a:rPr lang="en-US" altLang="ja-JP" sz="2000" dirty="0">
                <a:solidFill>
                  <a:srgbClr val="0000FF"/>
                </a:solidFill>
                <a:latin typeface="Consolas" panose="020B0609020204030204" pitchFamily="49" charset="0"/>
              </a:rPr>
              <a:t>char</a:t>
            </a:r>
            <a:r>
              <a:rPr lang="en-US" altLang="ja-JP" sz="2000" dirty="0">
                <a:solidFill>
                  <a:srgbClr val="000000"/>
                </a:solidFill>
                <a:latin typeface="Consolas" panose="020B0609020204030204" pitchFamily="49" charset="0"/>
              </a:rPr>
              <a:t> name[</a:t>
            </a:r>
            <a:r>
              <a:rPr lang="en-US" altLang="ja-JP" sz="2000" dirty="0">
                <a:solidFill>
                  <a:srgbClr val="09885A"/>
                </a:solidFill>
                <a:latin typeface="Consolas" panose="020B0609020204030204" pitchFamily="49" charset="0"/>
              </a:rPr>
              <a:t>1000</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x;</a:t>
            </a:r>
          </a:p>
          <a:p>
            <a:pPr lvl="1"/>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y;</a:t>
            </a:r>
          </a:p>
          <a:p>
            <a:r>
              <a:rPr lang="en-US" altLang="ja-JP" sz="2000" dirty="0">
                <a:solidFill>
                  <a:srgbClr val="000000"/>
                </a:solidFill>
                <a:latin typeface="Consolas" panose="020B0609020204030204" pitchFamily="49" charset="0"/>
              </a:rPr>
              <a:t>} Hm;</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Hm a;</a:t>
            </a:r>
          </a:p>
          <a:p>
            <a:pPr lvl="1"/>
            <a:r>
              <a:rPr lang="en-US" altLang="ja-JP" sz="2000" dirty="0">
                <a:solidFill>
                  <a:srgbClr val="0000FF"/>
                </a:solidFill>
                <a:latin typeface="Consolas" panose="020B0609020204030204" pitchFamily="49" charset="0"/>
              </a:rPr>
              <a:t>double</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dist</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a:t>
            </a:r>
            <a:r>
              <a:rPr lang="en-US" altLang="ja-JP" sz="2000" dirty="0" err="1">
                <a:solidFill>
                  <a:srgbClr val="A31515"/>
                </a:solidFill>
                <a:latin typeface="Consolas" panose="020B0609020204030204" pitchFamily="49" charset="0"/>
              </a:rPr>
              <a:t>s%d%d</a:t>
            </a:r>
            <a:r>
              <a:rPr lang="en-US" altLang="ja-JP" sz="2000" dirty="0">
                <a:solidFill>
                  <a:srgbClr val="A31515"/>
                </a:solidFill>
                <a:latin typeface="Consolas" panose="020B0609020204030204" pitchFamily="49" charset="0"/>
              </a:rPr>
              <a:t>"</a:t>
            </a:r>
            <a:r>
              <a:rPr lang="en-US" altLang="ja-JP" sz="2000" dirty="0">
                <a:solidFill>
                  <a:srgbClr val="000000"/>
                </a:solidFill>
                <a:latin typeface="Consolas" panose="020B0609020204030204" pitchFamily="49" charset="0"/>
              </a:rPr>
              <a:t>, a.name, &amp;</a:t>
            </a:r>
            <a:r>
              <a:rPr lang="en-US" altLang="ja-JP" sz="2000" dirty="0" err="1">
                <a:solidFill>
                  <a:srgbClr val="000000"/>
                </a:solidFill>
                <a:latin typeface="Consolas" panose="020B0609020204030204" pitchFamily="49" charset="0"/>
              </a:rPr>
              <a:t>a.x</a:t>
            </a:r>
            <a:r>
              <a:rPr lang="en-US" altLang="ja-JP" sz="2000" dirty="0">
                <a:solidFill>
                  <a:srgbClr val="000000"/>
                </a:solidFill>
                <a:latin typeface="Consolas" panose="020B0609020204030204" pitchFamily="49" charset="0"/>
              </a:rPr>
              <a:t>, &amp;</a:t>
            </a:r>
            <a:r>
              <a:rPr lang="en-US" altLang="ja-JP" sz="2000" dirty="0" err="1">
                <a:solidFill>
                  <a:srgbClr val="000000"/>
                </a:solidFill>
                <a:latin typeface="Consolas" panose="020B0609020204030204" pitchFamily="49" charset="0"/>
              </a:rPr>
              <a:t>a.y</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dist</a:t>
            </a:r>
            <a:r>
              <a:rPr lang="en-US" altLang="ja-JP" sz="2000" dirty="0">
                <a:solidFill>
                  <a:srgbClr val="000000"/>
                </a:solidFill>
                <a:latin typeface="Consolas" panose="020B0609020204030204" pitchFamily="49" charset="0"/>
              </a:rPr>
              <a:t> = sqrt(</a:t>
            </a:r>
            <a:r>
              <a:rPr lang="en-US" altLang="ja-JP" sz="2000" dirty="0" err="1">
                <a:solidFill>
                  <a:srgbClr val="000000"/>
                </a:solidFill>
                <a:latin typeface="Consolas" panose="020B0609020204030204" pitchFamily="49" charset="0"/>
              </a:rPr>
              <a:t>a.x</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a.x</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a.y</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a.y</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"%s: %f\n"</a:t>
            </a:r>
            <a:r>
              <a:rPr lang="en-US" altLang="ja-JP" sz="2000" dirty="0">
                <a:solidFill>
                  <a:srgbClr val="000000"/>
                </a:solidFill>
                <a:latin typeface="Consolas" panose="020B0609020204030204" pitchFamily="49" charset="0"/>
              </a:rPr>
              <a:t>, a.name, </a:t>
            </a:r>
            <a:r>
              <a:rPr lang="en-US" altLang="ja-JP" sz="2000" dirty="0" err="1">
                <a:solidFill>
                  <a:srgbClr val="000000"/>
                </a:solidFill>
                <a:latin typeface="Consolas" panose="020B0609020204030204" pitchFamily="49" charset="0"/>
              </a:rPr>
              <a:t>dist</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0788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81F98-83F6-44B0-BF33-E21556B37A0C}"/>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496CF51C-D214-4E36-99FF-C3709E79171F}"/>
              </a:ext>
            </a:extLst>
          </p:cNvPr>
          <p:cNvSpPr>
            <a:spLocks noGrp="1"/>
          </p:cNvSpPr>
          <p:nvPr>
            <p:ph idx="1"/>
          </p:nvPr>
        </p:nvSpPr>
        <p:spPr/>
        <p:txBody>
          <a:bodyPr/>
          <a:lstStyle/>
          <a:p>
            <a:pPr marL="0" indent="0">
              <a:buNone/>
            </a:pPr>
            <a:r>
              <a:rPr kumimoji="1" lang="en-US" altLang="ja-JP" dirty="0"/>
              <a:t>[</a:t>
            </a:r>
            <a:r>
              <a:rPr kumimoji="1" lang="ja-JP" altLang="en-US" dirty="0"/>
              <a:t>再帰</a:t>
            </a:r>
            <a:r>
              <a:rPr kumimoji="1" lang="en-US" altLang="ja-JP" dirty="0"/>
              <a:t>]</a:t>
            </a:r>
          </a:p>
          <a:p>
            <a:r>
              <a:rPr lang="ja-JP" altLang="en-US" dirty="0"/>
              <a:t>関数の中に同じ関数を書く処理を再帰処理という</a:t>
            </a:r>
            <a:endParaRPr lang="en-US" altLang="ja-JP" dirty="0"/>
          </a:p>
          <a:p>
            <a:r>
              <a:rPr lang="ja-JP" altLang="en-US" dirty="0"/>
              <a:t>関数呼び出し、関数呼び出し、を繰り返して深く潜っていったあと、</a:t>
            </a:r>
            <a:r>
              <a:rPr lang="en-US" altLang="ja-JP" dirty="0"/>
              <a:t>return</a:t>
            </a:r>
            <a:r>
              <a:rPr lang="ja-JP" altLang="en-US" dirty="0"/>
              <a:t>で元の呼び出し元へと昇っていく</a:t>
            </a:r>
            <a:endParaRPr lang="en-US" altLang="ja-JP" dirty="0"/>
          </a:p>
          <a:p>
            <a:r>
              <a:rPr kumimoji="1" lang="ja-JP" altLang="en-US" dirty="0"/>
              <a:t>代わりにループで書けることもある</a:t>
            </a:r>
          </a:p>
        </p:txBody>
      </p:sp>
    </p:spTree>
    <p:extLst>
      <p:ext uri="{BB962C8B-B14F-4D97-AF65-F5344CB8AC3E}">
        <p14:creationId xmlns:p14="http://schemas.microsoft.com/office/powerpoint/2010/main" val="87174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81F98-83F6-44B0-BF33-E21556B37A0C}"/>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496CF51C-D214-4E36-99FF-C3709E79171F}"/>
              </a:ext>
            </a:extLst>
          </p:cNvPr>
          <p:cNvSpPr>
            <a:spLocks noGrp="1"/>
          </p:cNvSpPr>
          <p:nvPr>
            <p:ph idx="1"/>
          </p:nvPr>
        </p:nvSpPr>
        <p:spPr/>
        <p:txBody>
          <a:bodyPr/>
          <a:lstStyle/>
          <a:p>
            <a:pPr marL="0" indent="0">
              <a:buNone/>
            </a:pPr>
            <a:r>
              <a:rPr kumimoji="1" lang="en-US" altLang="ja-JP" dirty="0"/>
              <a:t>[</a:t>
            </a:r>
            <a:r>
              <a:rPr lang="ja-JP" altLang="en-US" dirty="0"/>
              <a:t>構造体</a:t>
            </a:r>
            <a:r>
              <a:rPr kumimoji="1" lang="en-US" altLang="ja-JP" dirty="0"/>
              <a:t>]</a:t>
            </a:r>
          </a:p>
          <a:p>
            <a:r>
              <a:rPr lang="ja-JP" altLang="en-US" dirty="0"/>
              <a:t>いくつかの変数をまとめた「新しい型」を構造体という</a:t>
            </a:r>
            <a:endParaRPr lang="en-US" altLang="ja-JP" dirty="0"/>
          </a:p>
          <a:p>
            <a:r>
              <a:rPr lang="ja-JP" altLang="en-US" dirty="0"/>
              <a:t>まとまりで情報を管理すればプログラムの見通しがよくなることがある。</a:t>
            </a:r>
            <a:endParaRPr lang="en-US" altLang="ja-JP" dirty="0"/>
          </a:p>
        </p:txBody>
      </p:sp>
      <p:sp>
        <p:nvSpPr>
          <p:cNvPr id="4" name="正方形/長方形 3">
            <a:extLst>
              <a:ext uri="{FF2B5EF4-FFF2-40B4-BE49-F238E27FC236}">
                <a16:creationId xmlns:a16="http://schemas.microsoft.com/office/drawing/2014/main" id="{8C457304-AF6A-464B-B049-B60028C24021}"/>
              </a:ext>
            </a:extLst>
          </p:cNvPr>
          <p:cNvSpPr/>
          <p:nvPr/>
        </p:nvSpPr>
        <p:spPr>
          <a:xfrm>
            <a:off x="1418304" y="4003576"/>
            <a:ext cx="4193457" cy="2308324"/>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構造体名</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メンバ型</a:t>
            </a:r>
            <a:r>
              <a:rPr lang="ja-JP" altLang="ja-JP" sz="2400" kern="0" dirty="0">
                <a:solidFill>
                  <a:srgbClr val="000000"/>
                </a:solidFill>
                <a:latin typeface="游明朝" panose="02020400000000000000" pitchFamily="18" charset="-128"/>
                <a:ea typeface="Consolas" panose="020B0609020204030204" pitchFamily="49" charset="0"/>
                <a:cs typeface="ＭＳ Ｐゴシック" panose="020B0600070205080204" pitchFamily="50" charset="-128"/>
              </a:rPr>
              <a:t> </a:t>
            </a:r>
            <a:r>
              <a:rPr lang="ja-JP"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メンバ変数名</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メンバ型</a:t>
            </a:r>
            <a:r>
              <a:rPr lang="ja-JP" altLang="ja-JP" sz="2400" kern="0" dirty="0">
                <a:solidFill>
                  <a:srgbClr val="000000"/>
                </a:solidFill>
                <a:latin typeface="游明朝" panose="02020400000000000000" pitchFamily="18" charset="-128"/>
                <a:ea typeface="Consolas" panose="020B0609020204030204" pitchFamily="49" charset="0"/>
                <a:cs typeface="ＭＳ Ｐゴシック" panose="020B0600070205080204" pitchFamily="50" charset="-128"/>
              </a:rPr>
              <a:t> </a:t>
            </a:r>
            <a:r>
              <a:rPr lang="ja-JP"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メンバ変数名</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メンバ型</a:t>
            </a:r>
            <a:r>
              <a:rPr lang="ja-JP" altLang="ja-JP" sz="2400" kern="0" dirty="0">
                <a:solidFill>
                  <a:srgbClr val="000000"/>
                </a:solidFill>
                <a:latin typeface="游明朝" panose="02020400000000000000" pitchFamily="18" charset="-128"/>
                <a:ea typeface="Consolas" panose="020B0609020204030204" pitchFamily="49" charset="0"/>
                <a:cs typeface="ＭＳ Ｐゴシック" panose="020B0600070205080204" pitchFamily="50" charset="-128"/>
              </a:rPr>
              <a:t> </a:t>
            </a:r>
            <a:r>
              <a:rPr lang="ja-JP"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メンバ変数名</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
        <p:nvSpPr>
          <p:cNvPr id="5" name="正方形/長方形 4">
            <a:extLst>
              <a:ext uri="{FF2B5EF4-FFF2-40B4-BE49-F238E27FC236}">
                <a16:creationId xmlns:a16="http://schemas.microsoft.com/office/drawing/2014/main" id="{1C398F34-6ED2-4FD5-B7A7-B734A14F4D74}"/>
              </a:ext>
            </a:extLst>
          </p:cNvPr>
          <p:cNvSpPr/>
          <p:nvPr/>
        </p:nvSpPr>
        <p:spPr>
          <a:xfrm>
            <a:off x="6589473" y="3861183"/>
            <a:ext cx="3786614" cy="461665"/>
          </a:xfrm>
          <a:prstGeom prst="rect">
            <a:avLst/>
          </a:prstGeom>
        </p:spPr>
        <p:txBody>
          <a:bodyPr wrap="none">
            <a:spAutoFit/>
          </a:bodyPr>
          <a:lstStyle/>
          <a:p>
            <a:r>
              <a:rPr lang="en-US" altLang="ja-JP" sz="2400" kern="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struct</a:t>
            </a:r>
            <a:r>
              <a:rPr lang="en-US" altLang="ja-JP" sz="2400" kern="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400" kern="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構造体名</a:t>
            </a:r>
            <a:r>
              <a:rPr lang="ja-JP" altLang="ja-JP" sz="2400" kern="0">
                <a:solidFill>
                  <a:srgbClr val="000000"/>
                </a:solidFill>
                <a:ea typeface="Consolas" panose="020B0609020204030204" pitchFamily="49" charset="0"/>
                <a:cs typeface="ＭＳ Ｐゴシック" panose="020B0600070205080204" pitchFamily="50" charset="-128"/>
              </a:rPr>
              <a:t> </a:t>
            </a:r>
            <a:r>
              <a:rPr lang="ja-JP" altLang="ja-JP" sz="2400" kern="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変数名</a:t>
            </a:r>
            <a:r>
              <a:rPr lang="en-US" altLang="ja-JP" sz="2400" kern="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400" dirty="0"/>
          </a:p>
        </p:txBody>
      </p:sp>
      <p:sp>
        <p:nvSpPr>
          <p:cNvPr id="6" name="正方形/長方形 5">
            <a:extLst>
              <a:ext uri="{FF2B5EF4-FFF2-40B4-BE49-F238E27FC236}">
                <a16:creationId xmlns:a16="http://schemas.microsoft.com/office/drawing/2014/main" id="{FCBAB814-3238-406C-8B59-D62555489541}"/>
              </a:ext>
            </a:extLst>
          </p:cNvPr>
          <p:cNvSpPr/>
          <p:nvPr/>
        </p:nvSpPr>
        <p:spPr>
          <a:xfrm>
            <a:off x="6589473" y="4638057"/>
            <a:ext cx="2996333" cy="461665"/>
          </a:xfrm>
          <a:prstGeom prst="rect">
            <a:avLst/>
          </a:prstGeom>
        </p:spPr>
        <p:txBody>
          <a:bodyPr wrap="none">
            <a:spAutoFit/>
          </a:bodyPr>
          <a:lstStyle/>
          <a:p>
            <a:r>
              <a:rPr lang="ja-JP"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変数名</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メンバ変数名</a:t>
            </a:r>
            <a:endParaRPr lang="ja-JP" altLang="en-US" sz="2400" dirty="0"/>
          </a:p>
        </p:txBody>
      </p:sp>
    </p:spTree>
    <p:extLst>
      <p:ext uri="{BB962C8B-B14F-4D97-AF65-F5344CB8AC3E}">
        <p14:creationId xmlns:p14="http://schemas.microsoft.com/office/powerpoint/2010/main" val="4146919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81F98-83F6-44B0-BF33-E21556B37A0C}"/>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496CF51C-D214-4E36-99FF-C3709E79171F}"/>
              </a:ext>
            </a:extLst>
          </p:cNvPr>
          <p:cNvSpPr>
            <a:spLocks noGrp="1"/>
          </p:cNvSpPr>
          <p:nvPr>
            <p:ph idx="1"/>
          </p:nvPr>
        </p:nvSpPr>
        <p:spPr/>
        <p:txBody>
          <a:bodyPr/>
          <a:lstStyle/>
          <a:p>
            <a:pPr marL="0" indent="0">
              <a:buNone/>
            </a:pPr>
            <a:r>
              <a:rPr kumimoji="1" lang="en-US" altLang="ja-JP" dirty="0"/>
              <a:t>[</a:t>
            </a:r>
            <a:r>
              <a:rPr lang="en-US" altLang="ja-JP" dirty="0"/>
              <a:t>typedef</a:t>
            </a:r>
            <a:r>
              <a:rPr kumimoji="1" lang="en-US" altLang="ja-JP" dirty="0"/>
              <a:t>]</a:t>
            </a:r>
          </a:p>
          <a:p>
            <a:r>
              <a:rPr lang="en-US" altLang="ja-JP" dirty="0"/>
              <a:t>typedef</a:t>
            </a:r>
            <a:r>
              <a:rPr lang="ja-JP" altLang="en-US" dirty="0"/>
              <a:t>で型の同義語を作れる</a:t>
            </a:r>
            <a:endParaRPr lang="en-US" altLang="ja-JP" dirty="0"/>
          </a:p>
          <a:p>
            <a:endParaRPr lang="en-US" altLang="ja-JP" dirty="0"/>
          </a:p>
          <a:p>
            <a:pPr marL="0" indent="0">
              <a:buNone/>
            </a:pPr>
            <a:endParaRPr lang="en-US" altLang="ja-JP" dirty="0"/>
          </a:p>
          <a:p>
            <a:pPr>
              <a:lnSpc>
                <a:spcPct val="100000"/>
              </a:lnSpc>
            </a:pPr>
            <a:r>
              <a:rPr lang="ja-JP" altLang="en-US"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型名 新しい型名</a:t>
            </a:r>
            <a:b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br>
            <a:r>
              <a:rPr lang="ja-JP" altLang="en-US" kern="0" dirty="0">
                <a:solidFill>
                  <a:srgbClr val="000000"/>
                </a:solidFill>
                <a:latin typeface="+mn-ea"/>
                <a:cs typeface="ＭＳ Ｐゴシック" panose="020B0600070205080204" pitchFamily="50" charset="-128"/>
              </a:rPr>
              <a:t>の部分は変数宣言と同様の書式で書く</a:t>
            </a:r>
            <a:r>
              <a:rPr lang="en-US" altLang="ja-JP" kern="0" dirty="0">
                <a:solidFill>
                  <a:srgbClr val="000000"/>
                </a:solidFill>
                <a:latin typeface="+mn-ea"/>
                <a:cs typeface="ＭＳ Ｐゴシック" panose="020B0600070205080204" pitchFamily="50" charset="-128"/>
              </a:rPr>
              <a:t>(</a:t>
            </a:r>
            <a:r>
              <a:rPr lang="ja-JP" altLang="en-US" kern="0" dirty="0">
                <a:solidFill>
                  <a:srgbClr val="000000"/>
                </a:solidFill>
                <a:latin typeface="+mn-ea"/>
                <a:cs typeface="ＭＳ Ｐゴシック" panose="020B0600070205080204" pitchFamily="50" charset="-128"/>
              </a:rPr>
              <a:t>地味に重要</a:t>
            </a:r>
            <a:r>
              <a:rPr lang="en-US" altLang="ja-JP" kern="0" dirty="0">
                <a:solidFill>
                  <a:srgbClr val="000000"/>
                </a:solidFill>
                <a:latin typeface="+mn-ea"/>
                <a:cs typeface="ＭＳ Ｐゴシック" panose="020B0600070205080204" pitchFamily="50" charset="-128"/>
              </a:rPr>
              <a:t>)</a:t>
            </a:r>
          </a:p>
          <a:p>
            <a:r>
              <a:rPr lang="ja-JP" altLang="en-US" dirty="0"/>
              <a:t>構造体宣言と</a:t>
            </a:r>
            <a:r>
              <a:rPr lang="en-US" altLang="ja-JP" dirty="0"/>
              <a:t>typedef</a:t>
            </a:r>
            <a:r>
              <a:rPr lang="ja-JP" altLang="en-US" dirty="0"/>
              <a:t>をまとめて書ける</a:t>
            </a:r>
            <a:endParaRPr lang="en-US" altLang="ja-JP" dirty="0"/>
          </a:p>
        </p:txBody>
      </p:sp>
      <p:sp>
        <p:nvSpPr>
          <p:cNvPr id="7" name="正方形/長方形 6">
            <a:extLst>
              <a:ext uri="{FF2B5EF4-FFF2-40B4-BE49-F238E27FC236}">
                <a16:creationId xmlns:a16="http://schemas.microsoft.com/office/drawing/2014/main" id="{5BFF5500-0632-473D-9BAF-0606AAD4EF78}"/>
              </a:ext>
            </a:extLst>
          </p:cNvPr>
          <p:cNvSpPr/>
          <p:nvPr/>
        </p:nvSpPr>
        <p:spPr>
          <a:xfrm>
            <a:off x="1411028" y="3023768"/>
            <a:ext cx="4472699" cy="523220"/>
          </a:xfrm>
          <a:prstGeom prst="rect">
            <a:avLst/>
          </a:prstGeom>
        </p:spPr>
        <p:txBody>
          <a:bodyPr wrap="none">
            <a:spAutoFit/>
          </a:bodyPr>
          <a:lstStyle/>
          <a:p>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typedef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型名</a:t>
            </a:r>
            <a:r>
              <a:rPr lang="ja-JP" altLang="ja-JP" sz="2800" kern="0" dirty="0">
                <a:solidFill>
                  <a:srgbClr val="000000"/>
                </a:solidFill>
                <a:ea typeface="Consolas" panose="020B0609020204030204" pitchFamily="49" charset="0"/>
                <a:cs typeface="ＭＳ Ｐゴシック" panose="020B0600070205080204" pitchFamily="50" charset="-128"/>
              </a:rPr>
              <a:t> </a:t>
            </a:r>
            <a:r>
              <a:rPr lang="ja-JP"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新しい型名</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800" dirty="0"/>
          </a:p>
        </p:txBody>
      </p:sp>
    </p:spTree>
    <p:extLst>
      <p:ext uri="{BB962C8B-B14F-4D97-AF65-F5344CB8AC3E}">
        <p14:creationId xmlns:p14="http://schemas.microsoft.com/office/powerpoint/2010/main" val="2092702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B0250-F3C5-4F13-8AA2-12E7B407EC06}"/>
              </a:ext>
            </a:extLst>
          </p:cNvPr>
          <p:cNvSpPr>
            <a:spLocks noGrp="1"/>
          </p:cNvSpPr>
          <p:nvPr>
            <p:ph type="title"/>
          </p:nvPr>
        </p:nvSpPr>
        <p:spPr/>
        <p:txBody>
          <a:bodyPr/>
          <a:lstStyle/>
          <a:p>
            <a:r>
              <a:rPr lang="en-US" altLang="ja-JP" dirty="0"/>
              <a:t>AOJ</a:t>
            </a:r>
            <a:r>
              <a:rPr lang="ja-JP" altLang="en-US" dirty="0" err="1"/>
              <a:t>での</a:t>
            </a:r>
            <a:r>
              <a:rPr lang="ja-JP" altLang="en-US" dirty="0"/>
              <a:t>入力処理</a:t>
            </a:r>
            <a:endParaRPr kumimoji="1" lang="ja-JP" altLang="en-US" dirty="0"/>
          </a:p>
        </p:txBody>
      </p:sp>
      <p:sp>
        <p:nvSpPr>
          <p:cNvPr id="5" name="コンテンツ プレースホルダー 4">
            <a:extLst>
              <a:ext uri="{FF2B5EF4-FFF2-40B4-BE49-F238E27FC236}">
                <a16:creationId xmlns:a16="http://schemas.microsoft.com/office/drawing/2014/main" id="{6C8D1CE1-4B19-4DEC-98EA-FE8B3EA7CDF4}"/>
              </a:ext>
            </a:extLst>
          </p:cNvPr>
          <p:cNvSpPr txBox="1">
            <a:spLocks noGrp="1"/>
          </p:cNvSpPr>
          <p:nvPr>
            <p:ph idx="1"/>
          </p:nvPr>
        </p:nvSpPr>
        <p:spPr>
          <a:xfrm>
            <a:off x="838200" y="1825625"/>
            <a:ext cx="10515600" cy="2731582"/>
          </a:xfrm>
          <a:prstGeom prst="rect">
            <a:avLst/>
          </a:prstGeom>
          <a:noFill/>
        </p:spPr>
        <p:txBody>
          <a:bodyPr wrap="square" rtlCol="0">
            <a:spAutoFit/>
          </a:bodyPr>
          <a:lstStyle/>
          <a:p>
            <a:r>
              <a:rPr kumimoji="1" lang="en-US" altLang="ja-JP" sz="2400" dirty="0"/>
              <a:t>AOJ</a:t>
            </a:r>
            <a:r>
              <a:rPr kumimoji="1" lang="ja-JP" altLang="en-US" sz="2400" dirty="0"/>
              <a:t>の入力形式は</a:t>
            </a:r>
            <a:r>
              <a:rPr kumimoji="1" lang="en-US" altLang="ja-JP" sz="2400" dirty="0" err="1"/>
              <a:t>AtCoder</a:t>
            </a:r>
            <a:r>
              <a:rPr kumimoji="1" lang="ja-JP" altLang="en-US" sz="2400" dirty="0"/>
              <a:t>と異なる場合がある</a:t>
            </a:r>
            <a:endParaRPr kumimoji="1" lang="en-US" altLang="ja-JP" sz="2400" dirty="0"/>
          </a:p>
          <a:p>
            <a:pPr>
              <a:buFont typeface="Wingdings" panose="05000000000000000000" pitchFamily="2" charset="2"/>
              <a:buChar char="Ø"/>
            </a:pPr>
            <a:r>
              <a:rPr lang="en-US" altLang="ja-JP" sz="2400" dirty="0" err="1"/>
              <a:t>AtCoder</a:t>
            </a:r>
            <a:r>
              <a:rPr lang="ja-JP" altLang="en-US" sz="2400" dirty="0"/>
              <a:t>と同じときもあります</a:t>
            </a:r>
            <a:endParaRPr kumimoji="1" lang="en-US" altLang="ja-JP" sz="2400" dirty="0"/>
          </a:p>
          <a:p>
            <a:r>
              <a:rPr lang="ja-JP" altLang="en-US" sz="2400" dirty="0"/>
              <a:t>「</a:t>
            </a:r>
            <a:r>
              <a:rPr lang="ja-JP" altLang="en-US" sz="2400" b="1" u="sng" dirty="0"/>
              <a:t>データセット</a:t>
            </a:r>
            <a:r>
              <a:rPr lang="ja-JP" altLang="en-US" sz="2400" dirty="0"/>
              <a:t>」という塊で入力させるときがある</a:t>
            </a:r>
            <a:endParaRPr lang="en-US" altLang="ja-JP" sz="2400" dirty="0"/>
          </a:p>
          <a:p>
            <a:pPr>
              <a:buFont typeface="Wingdings" panose="05000000000000000000" pitchFamily="2" charset="2"/>
              <a:buChar char="Ø"/>
            </a:pPr>
            <a:r>
              <a:rPr lang="ja-JP" altLang="en-US" sz="2400" dirty="0"/>
              <a:t>処理を行う単位のこと。</a:t>
            </a:r>
            <a:endParaRPr lang="en-US" altLang="ja-JP" sz="2400" dirty="0"/>
          </a:p>
          <a:p>
            <a:r>
              <a:rPr lang="ja-JP" altLang="en-US" sz="2400" dirty="0"/>
              <a:t>特別な数値で入力を終了させる</a:t>
            </a:r>
            <a:endParaRPr lang="en-US" altLang="ja-JP" sz="2400" dirty="0"/>
          </a:p>
          <a:p>
            <a:pPr>
              <a:buFont typeface="Wingdings" panose="05000000000000000000" pitchFamily="2" charset="2"/>
              <a:buChar char="Ø"/>
            </a:pPr>
            <a:r>
              <a:rPr lang="ja-JP" altLang="en-US" sz="2400" dirty="0"/>
              <a:t>それまでずっとデータセットを入力させる</a:t>
            </a:r>
            <a:endParaRPr lang="en-US" altLang="ja-JP" sz="2400" dirty="0"/>
          </a:p>
        </p:txBody>
      </p:sp>
    </p:spTree>
    <p:extLst>
      <p:ext uri="{BB962C8B-B14F-4D97-AF65-F5344CB8AC3E}">
        <p14:creationId xmlns:p14="http://schemas.microsoft.com/office/powerpoint/2010/main" val="717614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B0250-F3C5-4F13-8AA2-12E7B407EC06}"/>
              </a:ext>
            </a:extLst>
          </p:cNvPr>
          <p:cNvSpPr>
            <a:spLocks noGrp="1"/>
          </p:cNvSpPr>
          <p:nvPr>
            <p:ph type="title"/>
          </p:nvPr>
        </p:nvSpPr>
        <p:spPr/>
        <p:txBody>
          <a:bodyPr/>
          <a:lstStyle/>
          <a:p>
            <a:r>
              <a:rPr lang="en-US" altLang="ja-JP" dirty="0"/>
              <a:t>AOJ</a:t>
            </a:r>
            <a:r>
              <a:rPr lang="ja-JP" altLang="en-US" dirty="0" err="1"/>
              <a:t>での</a:t>
            </a:r>
            <a:r>
              <a:rPr lang="ja-JP" altLang="en-US" dirty="0"/>
              <a:t>入力処理</a:t>
            </a:r>
            <a:endParaRPr kumimoji="1" lang="ja-JP" altLang="en-US" dirty="0"/>
          </a:p>
        </p:txBody>
      </p:sp>
      <p:sp>
        <p:nvSpPr>
          <p:cNvPr id="5" name="コンテンツ プレースホルダー 4">
            <a:extLst>
              <a:ext uri="{FF2B5EF4-FFF2-40B4-BE49-F238E27FC236}">
                <a16:creationId xmlns:a16="http://schemas.microsoft.com/office/drawing/2014/main" id="{6C8D1CE1-4B19-4DEC-98EA-FE8B3EA7CDF4}"/>
              </a:ext>
            </a:extLst>
          </p:cNvPr>
          <p:cNvSpPr txBox="1">
            <a:spLocks noGrp="1"/>
          </p:cNvSpPr>
          <p:nvPr>
            <p:ph idx="1"/>
          </p:nvPr>
        </p:nvSpPr>
        <p:spPr>
          <a:xfrm>
            <a:off x="838200" y="1825625"/>
            <a:ext cx="10515600" cy="2731582"/>
          </a:xfrm>
          <a:prstGeom prst="rect">
            <a:avLst/>
          </a:prstGeom>
          <a:noFill/>
        </p:spPr>
        <p:txBody>
          <a:bodyPr wrap="square" rtlCol="0">
            <a:spAutoFit/>
          </a:bodyPr>
          <a:lstStyle/>
          <a:p>
            <a:pPr marL="0" indent="0">
              <a:buNone/>
            </a:pPr>
            <a:r>
              <a:rPr lang="ja-JP" altLang="en-US" sz="2400" dirty="0"/>
              <a:t>例</a:t>
            </a:r>
            <a:r>
              <a:rPr lang="en-US" altLang="ja-JP" sz="2400" dirty="0"/>
              <a:t>:</a:t>
            </a:r>
          </a:p>
          <a:p>
            <a:pPr marL="0" indent="0">
              <a:buNone/>
            </a:pPr>
            <a:r>
              <a:rPr lang="ja-JP" altLang="en-US" sz="2400" dirty="0"/>
              <a:t>入力はいくつかのデータセットからなる。</a:t>
            </a:r>
            <a:endParaRPr lang="en-US" altLang="ja-JP" sz="2400" dirty="0"/>
          </a:p>
          <a:p>
            <a:pPr marL="0" indent="0">
              <a:buNone/>
            </a:pPr>
            <a:r>
              <a:rPr lang="ja-JP" altLang="en-US" sz="2400" dirty="0"/>
              <a:t>データセットは二つの整数値からなる</a:t>
            </a:r>
            <a:endParaRPr lang="en-US" altLang="ja-JP" sz="2400" dirty="0"/>
          </a:p>
          <a:p>
            <a:pPr marL="0" indent="0">
              <a:buNone/>
            </a:pPr>
            <a:r>
              <a:rPr lang="ja-JP" altLang="en-US" sz="2400" dirty="0"/>
              <a:t>入力の終わりは空白で区切られた</a:t>
            </a:r>
            <a:r>
              <a:rPr lang="en-US" altLang="ja-JP" sz="2400" dirty="0"/>
              <a:t>2</a:t>
            </a:r>
            <a:r>
              <a:rPr lang="ja-JP" altLang="en-US" sz="2400" dirty="0" err="1"/>
              <a:t>つの</a:t>
            </a:r>
            <a:r>
              <a:rPr lang="ja-JP" altLang="en-US" sz="2400" dirty="0"/>
              <a:t>ゼロからなる行によって表される。</a:t>
            </a:r>
            <a:endParaRPr lang="en-US" altLang="ja-JP" sz="2400" dirty="0"/>
          </a:p>
          <a:p>
            <a:pPr marL="0" indent="0">
              <a:buNone/>
            </a:pPr>
            <a:endParaRPr lang="en-US" altLang="ja-JP" sz="2400" dirty="0"/>
          </a:p>
          <a:p>
            <a:pPr marL="0" indent="0">
              <a:buNone/>
            </a:pPr>
            <a:r>
              <a:rPr lang="ja-JP" altLang="en-US" sz="2400" dirty="0"/>
              <a:t>このとき、各データセットについて、二つの整数値を掛けた値を出力せよ。</a:t>
            </a:r>
            <a:endParaRPr lang="en-US" altLang="ja-JP" sz="2400" dirty="0"/>
          </a:p>
        </p:txBody>
      </p:sp>
      <p:graphicFrame>
        <p:nvGraphicFramePr>
          <p:cNvPr id="3" name="表 2">
            <a:extLst>
              <a:ext uri="{FF2B5EF4-FFF2-40B4-BE49-F238E27FC236}">
                <a16:creationId xmlns:a16="http://schemas.microsoft.com/office/drawing/2014/main" id="{DEAE4FC4-3C71-4F42-AEF1-994CAEF42E54}"/>
              </a:ext>
            </a:extLst>
          </p:cNvPr>
          <p:cNvGraphicFramePr>
            <a:graphicFrameLocks noGrp="1"/>
          </p:cNvGraphicFramePr>
          <p:nvPr>
            <p:extLst>
              <p:ext uri="{D42A27DB-BD31-4B8C-83A1-F6EECF244321}">
                <p14:modId xmlns:p14="http://schemas.microsoft.com/office/powerpoint/2010/main" val="2203335768"/>
              </p:ext>
            </p:extLst>
          </p:nvPr>
        </p:nvGraphicFramePr>
        <p:xfrm>
          <a:off x="2032000" y="4692144"/>
          <a:ext cx="8128000" cy="19202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107286779"/>
                    </a:ext>
                  </a:extLst>
                </a:gridCol>
                <a:gridCol w="4064000">
                  <a:extLst>
                    <a:ext uri="{9D8B030D-6E8A-4147-A177-3AD203B41FA5}">
                      <a16:colId xmlns:a16="http://schemas.microsoft.com/office/drawing/2014/main" val="4040165517"/>
                    </a:ext>
                  </a:extLst>
                </a:gridCol>
              </a:tblGrid>
              <a:tr h="370840">
                <a:tc>
                  <a:txBody>
                    <a:bodyPr/>
                    <a:lstStyle/>
                    <a:p>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latin typeface="ＭＳ ゴシック" panose="020B0609070205080204" pitchFamily="49" charset="-128"/>
                          <a:ea typeface="ＭＳ ゴシック" panose="020B0609070205080204" pitchFamily="49" charset="-128"/>
                        </a:rPr>
                        <a:t>入力例</a:t>
                      </a:r>
                      <a:r>
                        <a:rPr kumimoji="1" lang="en-US" altLang="ja-JP" sz="2400" dirty="0">
                          <a:latin typeface="ＭＳ ゴシック" panose="020B0609070205080204" pitchFamily="49" charset="-128"/>
                          <a:ea typeface="ＭＳ ゴシック" panose="020B0609070205080204" pitchFamily="49" charset="-128"/>
                        </a:rPr>
                        <a:t>]</a:t>
                      </a:r>
                    </a:p>
                    <a:p>
                      <a:r>
                        <a:rPr kumimoji="1" lang="en-US" altLang="ja-JP" sz="2400" dirty="0">
                          <a:latin typeface="ＭＳ ゴシック" panose="020B0609070205080204" pitchFamily="49" charset="-128"/>
                          <a:ea typeface="ＭＳ ゴシック" panose="020B0609070205080204" pitchFamily="49" charset="-128"/>
                        </a:rPr>
                        <a:t>1 2</a:t>
                      </a:r>
                    </a:p>
                    <a:p>
                      <a:r>
                        <a:rPr kumimoji="1" lang="en-US" altLang="ja-JP" sz="2400" dirty="0">
                          <a:latin typeface="ＭＳ ゴシック" panose="020B0609070205080204" pitchFamily="49" charset="-128"/>
                          <a:ea typeface="ＭＳ ゴシック" panose="020B0609070205080204" pitchFamily="49" charset="-128"/>
                        </a:rPr>
                        <a:t>3 9</a:t>
                      </a:r>
                    </a:p>
                    <a:p>
                      <a:r>
                        <a:rPr kumimoji="1" lang="en-US" altLang="ja-JP" sz="2400" dirty="0">
                          <a:latin typeface="ＭＳ ゴシック" panose="020B0609070205080204" pitchFamily="49" charset="-128"/>
                          <a:ea typeface="ＭＳ ゴシック" panose="020B0609070205080204" pitchFamily="49" charset="-128"/>
                        </a:rPr>
                        <a:t>7 2</a:t>
                      </a:r>
                    </a:p>
                    <a:p>
                      <a:r>
                        <a:rPr kumimoji="1" lang="en-US" altLang="ja-JP" sz="2400" dirty="0">
                          <a:latin typeface="ＭＳ ゴシック" panose="020B0609070205080204" pitchFamily="49" charset="-128"/>
                          <a:ea typeface="ＭＳ ゴシック" panose="020B0609070205080204" pitchFamily="49" charset="-128"/>
                        </a:rPr>
                        <a:t>0 0</a:t>
                      </a:r>
                      <a:endParaRPr kumimoji="1" lang="ja-JP" altLang="en-US" sz="2400" dirty="0">
                        <a:latin typeface="ＭＳ ゴシック" panose="020B0609070205080204" pitchFamily="49" charset="-128"/>
                        <a:ea typeface="ＭＳ ゴシック" panose="020B0609070205080204" pitchFamily="49" charset="-128"/>
                      </a:endParaRPr>
                    </a:p>
                  </a:txBody>
                  <a:tcPr/>
                </a:tc>
                <a:tc>
                  <a:txBody>
                    <a:bodyPr/>
                    <a:lstStyle/>
                    <a:p>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latin typeface="ＭＳ ゴシック" panose="020B0609070205080204" pitchFamily="49" charset="-128"/>
                          <a:ea typeface="ＭＳ ゴシック" panose="020B0609070205080204" pitchFamily="49" charset="-128"/>
                        </a:rPr>
                        <a:t>出力例</a:t>
                      </a:r>
                      <a:r>
                        <a:rPr kumimoji="1" lang="en-US" altLang="ja-JP" sz="2400" dirty="0">
                          <a:latin typeface="ＭＳ ゴシック" panose="020B0609070205080204" pitchFamily="49" charset="-128"/>
                          <a:ea typeface="ＭＳ ゴシック" panose="020B0609070205080204" pitchFamily="49" charset="-128"/>
                        </a:rPr>
                        <a:t>]</a:t>
                      </a:r>
                    </a:p>
                    <a:p>
                      <a:r>
                        <a:rPr kumimoji="1" lang="en-US" altLang="ja-JP" sz="2400" dirty="0">
                          <a:latin typeface="ＭＳ ゴシック" panose="020B0609070205080204" pitchFamily="49" charset="-128"/>
                          <a:ea typeface="ＭＳ ゴシック" panose="020B0609070205080204" pitchFamily="49" charset="-128"/>
                        </a:rPr>
                        <a:t>3</a:t>
                      </a:r>
                    </a:p>
                    <a:p>
                      <a:r>
                        <a:rPr kumimoji="1" lang="en-US" altLang="ja-JP" sz="2400" dirty="0">
                          <a:latin typeface="ＭＳ ゴシック" panose="020B0609070205080204" pitchFamily="49" charset="-128"/>
                          <a:ea typeface="ＭＳ ゴシック" panose="020B0609070205080204" pitchFamily="49" charset="-128"/>
                        </a:rPr>
                        <a:t>27</a:t>
                      </a:r>
                    </a:p>
                    <a:p>
                      <a:r>
                        <a:rPr kumimoji="1" lang="en-US" altLang="ja-JP" sz="2400" dirty="0">
                          <a:latin typeface="ＭＳ ゴシック" panose="020B0609070205080204" pitchFamily="49" charset="-128"/>
                          <a:ea typeface="ＭＳ ゴシック" panose="020B0609070205080204" pitchFamily="49" charset="-128"/>
                        </a:rPr>
                        <a:t>14</a:t>
                      </a:r>
                      <a:endParaRPr kumimoji="1" lang="ja-JP" altLang="en-US" sz="2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85236759"/>
                  </a:ext>
                </a:extLst>
              </a:tr>
            </a:tbl>
          </a:graphicData>
        </a:graphic>
      </p:graphicFrame>
    </p:spTree>
    <p:extLst>
      <p:ext uri="{BB962C8B-B14F-4D97-AF65-F5344CB8AC3E}">
        <p14:creationId xmlns:p14="http://schemas.microsoft.com/office/powerpoint/2010/main" val="2963120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B0250-F3C5-4F13-8AA2-12E7B407EC06}"/>
              </a:ext>
            </a:extLst>
          </p:cNvPr>
          <p:cNvSpPr>
            <a:spLocks noGrp="1"/>
          </p:cNvSpPr>
          <p:nvPr>
            <p:ph type="title"/>
          </p:nvPr>
        </p:nvSpPr>
        <p:spPr/>
        <p:txBody>
          <a:bodyPr/>
          <a:lstStyle/>
          <a:p>
            <a:r>
              <a:rPr lang="en-US" altLang="ja-JP" dirty="0"/>
              <a:t>AOJ</a:t>
            </a:r>
            <a:r>
              <a:rPr lang="ja-JP" altLang="en-US" dirty="0" err="1"/>
              <a:t>での</a:t>
            </a:r>
            <a:r>
              <a:rPr lang="ja-JP" altLang="en-US" dirty="0"/>
              <a:t>入力処理</a:t>
            </a:r>
            <a:endParaRPr kumimoji="1" lang="ja-JP" altLang="en-US" dirty="0"/>
          </a:p>
        </p:txBody>
      </p:sp>
      <p:sp>
        <p:nvSpPr>
          <p:cNvPr id="5" name="コンテンツ プレースホルダー 4">
            <a:extLst>
              <a:ext uri="{FF2B5EF4-FFF2-40B4-BE49-F238E27FC236}">
                <a16:creationId xmlns:a16="http://schemas.microsoft.com/office/drawing/2014/main" id="{6C8D1CE1-4B19-4DEC-98EA-FE8B3EA7CDF4}"/>
              </a:ext>
            </a:extLst>
          </p:cNvPr>
          <p:cNvSpPr txBox="1">
            <a:spLocks noGrp="1"/>
          </p:cNvSpPr>
          <p:nvPr>
            <p:ph idx="1"/>
          </p:nvPr>
        </p:nvSpPr>
        <p:spPr>
          <a:xfrm>
            <a:off x="838200" y="1825625"/>
            <a:ext cx="10515600" cy="2014462"/>
          </a:xfrm>
          <a:prstGeom prst="rect">
            <a:avLst/>
          </a:prstGeom>
          <a:noFill/>
        </p:spPr>
        <p:txBody>
          <a:bodyPr wrap="square" rtlCol="0">
            <a:spAutoFit/>
          </a:bodyPr>
          <a:lstStyle/>
          <a:p>
            <a:r>
              <a:rPr kumimoji="1" lang="ja-JP" altLang="en-US" sz="2400" dirty="0"/>
              <a:t>このような形式で入力させるとき、</a:t>
            </a:r>
            <a:r>
              <a:rPr kumimoji="1" lang="ja-JP" altLang="en-US" sz="2400" b="1" u="sng" dirty="0"/>
              <a:t>データセットの入力</a:t>
            </a:r>
            <a:r>
              <a:rPr lang="ja-JP" altLang="en-US" sz="2400" b="1" u="sng" dirty="0"/>
              <a:t>のたびに出力処理を行っても構わない</a:t>
            </a:r>
            <a:endParaRPr lang="en-US" altLang="ja-JP" sz="2400" b="1" u="sng" dirty="0"/>
          </a:p>
          <a:p>
            <a:pPr>
              <a:buFont typeface="Wingdings" panose="05000000000000000000" pitchFamily="2" charset="2"/>
              <a:buChar char="Ø"/>
            </a:pPr>
            <a:r>
              <a:rPr lang="ja-JP" altLang="en-US" sz="2400" dirty="0"/>
              <a:t>ジャッジは出力しか見ていないため</a:t>
            </a:r>
            <a:endParaRPr lang="en-US" altLang="ja-JP" sz="2400" dirty="0"/>
          </a:p>
          <a:p>
            <a:r>
              <a:rPr lang="ja-JP" altLang="en-US" sz="2400" dirty="0"/>
              <a:t>「入力をいっぺんに行ったあと、出力をいっぺんに行う」という処理にする必要はない。</a:t>
            </a:r>
            <a:endParaRPr lang="en-US" altLang="ja-JP" sz="2400" dirty="0"/>
          </a:p>
        </p:txBody>
      </p:sp>
    </p:spTree>
    <p:extLst>
      <p:ext uri="{BB962C8B-B14F-4D97-AF65-F5344CB8AC3E}">
        <p14:creationId xmlns:p14="http://schemas.microsoft.com/office/powerpoint/2010/main" val="241612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FC4A5-443D-46B4-BD66-89266F669DC7}"/>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49E50E92-63EE-42C0-9326-F91C1CB22DA7}"/>
              </a:ext>
            </a:extLst>
          </p:cNvPr>
          <p:cNvSpPr>
            <a:spLocks noGrp="1"/>
          </p:cNvSpPr>
          <p:nvPr>
            <p:ph idx="1"/>
          </p:nvPr>
        </p:nvSpPr>
        <p:spPr/>
        <p:txBody>
          <a:bodyPr/>
          <a:lstStyle/>
          <a:p>
            <a:r>
              <a:rPr kumimoji="1" lang="ja-JP" altLang="en-US" dirty="0"/>
              <a:t>関数の中で同じ関数を呼び出す処理を再帰処理という</a:t>
            </a:r>
            <a:endParaRPr kumimoji="1" lang="en-US" altLang="ja-JP" dirty="0"/>
          </a:p>
          <a:p>
            <a:r>
              <a:rPr kumimoji="1" lang="ja-JP" altLang="en-US" dirty="0"/>
              <a:t>再帰処理をする関数を再帰関数と呼んだりする</a:t>
            </a:r>
            <a:endParaRPr kumimoji="1" lang="en-US" altLang="ja-JP" dirty="0"/>
          </a:p>
          <a:p>
            <a:r>
              <a:rPr kumimoji="1" lang="ja-JP" altLang="en-US" dirty="0"/>
              <a:t>応用が多い</a:t>
            </a:r>
            <a:r>
              <a:rPr kumimoji="1" lang="en-US" altLang="ja-JP" dirty="0"/>
              <a:t>(</a:t>
            </a:r>
            <a:r>
              <a:rPr kumimoji="1" lang="ja-JP" altLang="en-US" dirty="0"/>
              <a:t>今回は</a:t>
            </a:r>
            <a:r>
              <a:rPr lang="ja-JP" altLang="en-US" dirty="0"/>
              <a:t>紹介程度に済ませる</a:t>
            </a:r>
            <a:r>
              <a:rPr lang="en-US" altLang="ja-JP" dirty="0"/>
              <a:t>)</a:t>
            </a:r>
            <a:endParaRPr kumimoji="1" lang="en-US" altLang="ja-JP" dirty="0"/>
          </a:p>
          <a:p>
            <a:endParaRPr kumimoji="1" lang="ja-JP" altLang="en-US" dirty="0"/>
          </a:p>
        </p:txBody>
      </p:sp>
    </p:spTree>
    <p:extLst>
      <p:ext uri="{BB962C8B-B14F-4D97-AF65-F5344CB8AC3E}">
        <p14:creationId xmlns:p14="http://schemas.microsoft.com/office/powerpoint/2010/main" val="1046204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4DA3F8DB-C391-4287-8109-BCAAD9FEBD05}"/>
              </a:ext>
            </a:extLst>
          </p:cNvPr>
          <p:cNvGraphicFramePr>
            <a:graphicFrameLocks noGrp="1"/>
          </p:cNvGraphicFramePr>
          <p:nvPr/>
        </p:nvGraphicFramePr>
        <p:xfrm>
          <a:off x="8484419" y="1889760"/>
          <a:ext cx="2761226" cy="3078480"/>
        </p:xfrm>
        <a:graphic>
          <a:graphicData uri="http://schemas.openxmlformats.org/drawingml/2006/table">
            <a:tbl>
              <a:tblPr firstRow="1" bandRow="1">
                <a:tableStyleId>{073A0DAA-6AF3-43AB-8588-CEC1D06C72B9}</a:tableStyleId>
              </a:tblPr>
              <a:tblGrid>
                <a:gridCol w="2761226">
                  <a:extLst>
                    <a:ext uri="{9D8B030D-6E8A-4147-A177-3AD203B41FA5}">
                      <a16:colId xmlns:a16="http://schemas.microsoft.com/office/drawing/2014/main" val="3721448736"/>
                    </a:ext>
                  </a:extLst>
                </a:gridCol>
              </a:tblGrid>
              <a:tr h="370840">
                <a:tc>
                  <a:txBody>
                    <a:bodyPr/>
                    <a:lstStyle/>
                    <a:p>
                      <a:r>
                        <a:rPr kumimoji="1" lang="en-US" altLang="ja-JP" sz="2800" dirty="0">
                          <a:latin typeface="ＭＳ ゴシック" panose="020B0609070205080204" pitchFamily="49" charset="-128"/>
                          <a:ea typeface="ＭＳ ゴシック" panose="020B0609070205080204" pitchFamily="49" charset="-128"/>
                        </a:rPr>
                        <a:t>10 10 (</a:t>
                      </a:r>
                      <a:r>
                        <a:rPr kumimoji="1" lang="ja-JP" altLang="en-US" sz="2800" dirty="0">
                          <a:latin typeface="ＭＳ ゴシック" panose="020B0609070205080204" pitchFamily="49" charset="-128"/>
                          <a:ea typeface="ＭＳ ゴシック" panose="020B0609070205080204" pitchFamily="49" charset="-128"/>
                        </a:rPr>
                        <a:t>入力</a:t>
                      </a:r>
                      <a:r>
                        <a:rPr kumimoji="1" lang="en-US" altLang="ja-JP" sz="2800" dirty="0">
                          <a:latin typeface="ＭＳ ゴシック" panose="020B0609070205080204" pitchFamily="49" charset="-128"/>
                          <a:ea typeface="ＭＳ ゴシック" panose="020B0609070205080204" pitchFamily="49" charset="-128"/>
                        </a:rPr>
                        <a:t>)</a:t>
                      </a:r>
                    </a:p>
                    <a:p>
                      <a:r>
                        <a:rPr kumimoji="1" lang="en-US" altLang="ja-JP" sz="2800" dirty="0">
                          <a:latin typeface="ＭＳ ゴシック" panose="020B0609070205080204" pitchFamily="49" charset="-128"/>
                          <a:ea typeface="ＭＳ ゴシック" panose="020B0609070205080204" pitchFamily="49" charset="-128"/>
                        </a:rPr>
                        <a:t>100</a:t>
                      </a:r>
                    </a:p>
                    <a:p>
                      <a:r>
                        <a:rPr kumimoji="1" lang="en-US" altLang="ja-JP" sz="2800" dirty="0">
                          <a:latin typeface="ＭＳ ゴシック" panose="020B0609070205080204" pitchFamily="49" charset="-128"/>
                          <a:ea typeface="ＭＳ ゴシック" panose="020B0609070205080204" pitchFamily="49" charset="-128"/>
                        </a:rPr>
                        <a:t>2 3   (</a:t>
                      </a:r>
                      <a:r>
                        <a:rPr kumimoji="1" lang="ja-JP" altLang="en-US" sz="2800" dirty="0">
                          <a:latin typeface="ＭＳ ゴシック" panose="020B0609070205080204" pitchFamily="49" charset="-128"/>
                          <a:ea typeface="ＭＳ ゴシック" panose="020B0609070205080204" pitchFamily="49" charset="-128"/>
                        </a:rPr>
                        <a:t>入力</a:t>
                      </a:r>
                      <a:r>
                        <a:rPr kumimoji="1" lang="en-US" altLang="ja-JP" sz="2800" dirty="0">
                          <a:latin typeface="ＭＳ ゴシック" panose="020B0609070205080204" pitchFamily="49" charset="-128"/>
                          <a:ea typeface="ＭＳ ゴシック" panose="020B0609070205080204" pitchFamily="49" charset="-128"/>
                        </a:rPr>
                        <a:t>)</a:t>
                      </a:r>
                    </a:p>
                    <a:p>
                      <a:r>
                        <a:rPr kumimoji="1" lang="en-US" altLang="ja-JP" sz="2800" dirty="0">
                          <a:latin typeface="ＭＳ ゴシック" panose="020B0609070205080204" pitchFamily="49" charset="-128"/>
                          <a:ea typeface="ＭＳ ゴシック" panose="020B0609070205080204" pitchFamily="49" charset="-128"/>
                        </a:rPr>
                        <a:t>6</a:t>
                      </a:r>
                    </a:p>
                    <a:p>
                      <a:r>
                        <a:rPr kumimoji="1" lang="en-US" altLang="ja-JP" sz="2800" dirty="0">
                          <a:latin typeface="ＭＳ ゴシック" panose="020B0609070205080204" pitchFamily="49" charset="-128"/>
                          <a:ea typeface="ＭＳ ゴシック" panose="020B0609070205080204" pitchFamily="49" charset="-128"/>
                        </a:rPr>
                        <a:t>8 8   (</a:t>
                      </a:r>
                      <a:r>
                        <a:rPr kumimoji="1" lang="ja-JP" altLang="en-US" sz="2800" dirty="0">
                          <a:latin typeface="ＭＳ ゴシック" panose="020B0609070205080204" pitchFamily="49" charset="-128"/>
                          <a:ea typeface="ＭＳ ゴシック" panose="020B0609070205080204" pitchFamily="49" charset="-128"/>
                        </a:rPr>
                        <a:t>入力</a:t>
                      </a:r>
                      <a:r>
                        <a:rPr kumimoji="1" lang="en-US" altLang="ja-JP" sz="2800" dirty="0">
                          <a:latin typeface="ＭＳ ゴシック" panose="020B0609070205080204" pitchFamily="49" charset="-128"/>
                          <a:ea typeface="ＭＳ ゴシック" panose="020B0609070205080204" pitchFamily="49" charset="-128"/>
                        </a:rPr>
                        <a:t>)</a:t>
                      </a:r>
                    </a:p>
                    <a:p>
                      <a:r>
                        <a:rPr kumimoji="1" lang="en-US" altLang="ja-JP" sz="2800" dirty="0">
                          <a:latin typeface="ＭＳ ゴシック" panose="020B0609070205080204" pitchFamily="49" charset="-128"/>
                          <a:ea typeface="ＭＳ ゴシック" panose="020B0609070205080204" pitchFamily="49" charset="-128"/>
                        </a:rPr>
                        <a:t>64</a:t>
                      </a:r>
                    </a:p>
                    <a:p>
                      <a:r>
                        <a:rPr kumimoji="1" lang="en-US" altLang="ja-JP" sz="2800" dirty="0">
                          <a:latin typeface="ＭＳ ゴシック" panose="020B0609070205080204" pitchFamily="49" charset="-128"/>
                          <a:ea typeface="ＭＳ ゴシック" panose="020B0609070205080204" pitchFamily="49" charset="-128"/>
                        </a:rPr>
                        <a:t>0 0   (</a:t>
                      </a:r>
                      <a:r>
                        <a:rPr kumimoji="1" lang="ja-JP" altLang="en-US" sz="2800" dirty="0">
                          <a:latin typeface="ＭＳ ゴシック" panose="020B0609070205080204" pitchFamily="49" charset="-128"/>
                          <a:ea typeface="ＭＳ ゴシック" panose="020B0609070205080204" pitchFamily="49" charset="-128"/>
                        </a:rPr>
                        <a:t>入力</a:t>
                      </a:r>
                      <a:r>
                        <a:rPr kumimoji="1" lang="en-US" altLang="ja-JP" sz="2800" dirty="0">
                          <a:latin typeface="ＭＳ ゴシック" panose="020B0609070205080204" pitchFamily="49" charset="-128"/>
                          <a:ea typeface="ＭＳ ゴシック" panose="020B0609070205080204" pitchFamily="49" charset="-128"/>
                        </a:rPr>
                        <a:t>)</a:t>
                      </a:r>
                      <a:endParaRPr kumimoji="1" lang="ja-JP" altLang="en-US" sz="28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069264940"/>
                  </a:ext>
                </a:extLst>
              </a:tr>
            </a:tbl>
          </a:graphicData>
        </a:graphic>
      </p:graphicFrame>
      <p:sp>
        <p:nvSpPr>
          <p:cNvPr id="3" name="正方形/長方形 2">
            <a:extLst>
              <a:ext uri="{FF2B5EF4-FFF2-40B4-BE49-F238E27FC236}">
                <a16:creationId xmlns:a16="http://schemas.microsoft.com/office/drawing/2014/main" id="{45C46F35-8301-48C4-B3E5-A0E2C17BA50B}"/>
              </a:ext>
            </a:extLst>
          </p:cNvPr>
          <p:cNvSpPr/>
          <p:nvPr/>
        </p:nvSpPr>
        <p:spPr>
          <a:xfrm>
            <a:off x="820994" y="1351508"/>
            <a:ext cx="6096000" cy="4893647"/>
          </a:xfrm>
          <a:prstGeom prst="rect">
            <a:avLst/>
          </a:prstGeom>
        </p:spPr>
        <p:txBody>
          <a:bodyPr>
            <a:spAutoFit/>
          </a:bodyPr>
          <a:lstStyle/>
          <a:p>
            <a:r>
              <a:rPr lang="en-US" altLang="ja-JP" sz="2400" dirty="0">
                <a:solidFill>
                  <a:srgbClr val="0000FF"/>
                </a:solidFill>
                <a:latin typeface="Consolas" panose="020B0609020204030204" pitchFamily="49" charset="0"/>
              </a:rPr>
              <a:t>#include </a:t>
            </a:r>
            <a:r>
              <a:rPr lang="en-US" altLang="ja-JP" sz="2400" dirty="0">
                <a:solidFill>
                  <a:srgbClr val="A31515"/>
                </a:solidFill>
                <a:latin typeface="Consolas" panose="020B0609020204030204" pitchFamily="49" charset="0"/>
              </a:rPr>
              <a:t>&lt;</a:t>
            </a:r>
            <a:r>
              <a:rPr lang="en-US" altLang="ja-JP" sz="2400" dirty="0" err="1">
                <a:solidFill>
                  <a:srgbClr val="A31515"/>
                </a:solidFill>
                <a:latin typeface="Consolas" panose="020B0609020204030204" pitchFamily="49" charset="0"/>
              </a:rPr>
              <a:t>stdio.h</a:t>
            </a:r>
            <a:r>
              <a:rPr lang="en-US" altLang="ja-JP" sz="2400" dirty="0">
                <a:solidFill>
                  <a:srgbClr val="A31515"/>
                </a:solidFill>
                <a:latin typeface="Consolas" panose="020B0609020204030204" pitchFamily="49" charset="0"/>
              </a:rPr>
              <a:t>&gt;</a:t>
            </a:r>
            <a:endParaRPr lang="en-US" altLang="ja-JP" sz="2400" dirty="0">
              <a:solidFill>
                <a:srgbClr val="000000"/>
              </a:solidFill>
              <a:latin typeface="Consolas" panose="020B0609020204030204" pitchFamily="49" charset="0"/>
            </a:endParaRPr>
          </a:p>
          <a:p>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r>
              <a:rPr lang="en-US" altLang="ja-JP" sz="2400" dirty="0">
                <a:solidFill>
                  <a:srgbClr val="0000FF"/>
                </a:solidFill>
                <a:latin typeface="Consolas" panose="020B0609020204030204" pitchFamily="49" charset="0"/>
              </a:rPr>
              <a:t>void</a:t>
            </a:r>
            <a:r>
              <a:rPr lang="en-US" altLang="ja-JP" sz="2400" dirty="0">
                <a:solidFill>
                  <a:srgbClr val="000000"/>
                </a:solidFill>
                <a:latin typeface="Consolas" panose="020B0609020204030204" pitchFamily="49" charset="0"/>
              </a:rPr>
              <a:t>) {</a:t>
            </a:r>
          </a:p>
          <a:p>
            <a:pPr lvl="1"/>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 b;</a:t>
            </a:r>
          </a:p>
          <a:p>
            <a:pPr lvl="1"/>
            <a:endParaRPr lang="en-US" altLang="ja-JP" sz="2400" dirty="0">
              <a:solidFill>
                <a:srgbClr val="000000"/>
              </a:solidFill>
              <a:latin typeface="Consolas" panose="020B0609020204030204" pitchFamily="49" charset="0"/>
            </a:endParaRPr>
          </a:p>
          <a:p>
            <a:pPr lvl="1"/>
            <a:r>
              <a:rPr lang="en-US" altLang="ja-JP" sz="2400" dirty="0">
                <a:solidFill>
                  <a:srgbClr val="0000FF"/>
                </a:solidFill>
                <a:latin typeface="Consolas" panose="020B0609020204030204" pitchFamily="49" charset="0"/>
              </a:rPr>
              <a:t>while</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a:t>
            </a:r>
          </a:p>
          <a:p>
            <a:pPr lvl="2"/>
            <a:r>
              <a:rPr lang="en-US" altLang="ja-JP" sz="2400" dirty="0" err="1">
                <a:solidFill>
                  <a:srgbClr val="000000"/>
                </a:solidFill>
                <a:latin typeface="Consolas" panose="020B0609020204030204" pitchFamily="49" charset="0"/>
              </a:rPr>
              <a:t>scanf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"%d %d"</a:t>
            </a:r>
            <a:r>
              <a:rPr lang="en-US" altLang="ja-JP" sz="2400" dirty="0">
                <a:solidFill>
                  <a:srgbClr val="000000"/>
                </a:solidFill>
                <a:latin typeface="Consolas" panose="020B0609020204030204" pitchFamily="49" charset="0"/>
              </a:rPr>
              <a:t>, &amp;a, &amp;b);</a:t>
            </a:r>
          </a:p>
          <a:p>
            <a:pPr lvl="2"/>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(a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&amp;&amp; b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break</a:t>
            </a:r>
            <a:r>
              <a:rPr lang="en-US" altLang="ja-JP" sz="2400" dirty="0">
                <a:solidFill>
                  <a:srgbClr val="000000"/>
                </a:solidFill>
                <a:latin typeface="Consolas" panose="020B0609020204030204" pitchFamily="49" charset="0"/>
              </a:rPr>
              <a:t>;</a:t>
            </a:r>
          </a:p>
          <a:p>
            <a:pPr lvl="2"/>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"%d\n"</a:t>
            </a:r>
            <a:r>
              <a:rPr lang="en-US" altLang="ja-JP" sz="2400" dirty="0">
                <a:solidFill>
                  <a:srgbClr val="000000"/>
                </a:solidFill>
                <a:latin typeface="Consolas" panose="020B0609020204030204" pitchFamily="49" charset="0"/>
              </a:rPr>
              <a:t>, a * b);</a:t>
            </a:r>
          </a:p>
          <a:p>
            <a:pPr lvl="1"/>
            <a:r>
              <a:rPr lang="en-US" altLang="ja-JP" sz="2400" dirty="0">
                <a:solidFill>
                  <a:srgbClr val="000000"/>
                </a:solidFill>
                <a:latin typeface="Consolas" panose="020B0609020204030204" pitchFamily="49" charset="0"/>
              </a:rPr>
              <a:t>}</a:t>
            </a:r>
          </a:p>
          <a:p>
            <a:pPr lvl="1"/>
            <a:endParaRPr lang="en-US" altLang="ja-JP" sz="2400" dirty="0">
              <a:solidFill>
                <a:srgbClr val="000000"/>
              </a:solidFill>
              <a:latin typeface="Consolas" panose="020B0609020204030204" pitchFamily="49" charset="0"/>
            </a:endParaRPr>
          </a:p>
          <a:p>
            <a:pPr lvl="1"/>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0093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8B68E-2101-4C1E-9165-D1162F481EBF}"/>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BBD5B7C3-2349-4FEE-B0E1-90A1BEC9E717}"/>
              </a:ext>
            </a:extLst>
          </p:cNvPr>
          <p:cNvSpPr>
            <a:spLocks noGrp="1"/>
          </p:cNvSpPr>
          <p:nvPr>
            <p:ph idx="1"/>
          </p:nvPr>
        </p:nvSpPr>
        <p:spPr>
          <a:xfrm>
            <a:off x="565355" y="1849489"/>
            <a:ext cx="5628968" cy="4351338"/>
          </a:xfrm>
        </p:spPr>
        <p:txBody>
          <a:bodyPr/>
          <a:lstStyle/>
          <a:p>
            <a:r>
              <a:rPr kumimoji="1" lang="ja-JP" altLang="en-US" dirty="0"/>
              <a:t>各桁の総和を求める関数</a:t>
            </a:r>
            <a:r>
              <a:rPr lang="en-US" altLang="ja-JP" dirty="0" err="1"/>
              <a:t>sumDigit</a:t>
            </a:r>
            <a:r>
              <a:rPr lang="ja-JP" altLang="en-US" dirty="0"/>
              <a:t>を、再帰を用いて実装してください。関数は次のような定義とします。</a:t>
            </a:r>
            <a:endParaRPr lang="en-US" altLang="ja-JP" dirty="0"/>
          </a:p>
          <a:p>
            <a:pPr marL="457200" lvl="1" indent="0">
              <a:buNone/>
            </a:pPr>
            <a:r>
              <a:rPr lang="en-US" altLang="ja-JP" sz="3200" dirty="0">
                <a:solidFill>
                  <a:srgbClr val="0000FF"/>
                </a:solidFill>
                <a:latin typeface="Consolas" panose="020B0609020204030204" pitchFamily="49" charset="0"/>
              </a:rPr>
              <a:t>int</a:t>
            </a:r>
            <a:r>
              <a:rPr lang="en-US" altLang="ja-JP" sz="3200" dirty="0">
                <a:latin typeface="Consolas" panose="020B0609020204030204" pitchFamily="49" charset="0"/>
              </a:rPr>
              <a:t> </a:t>
            </a:r>
            <a:r>
              <a:rPr lang="en-US" altLang="ja-JP" sz="3200" dirty="0" err="1">
                <a:latin typeface="Consolas" panose="020B0609020204030204" pitchFamily="49" charset="0"/>
              </a:rPr>
              <a:t>sumDigit</a:t>
            </a:r>
            <a:r>
              <a:rPr lang="en-US" altLang="ja-JP" sz="3200" dirty="0">
                <a:latin typeface="Consolas" panose="020B0609020204030204" pitchFamily="49" charset="0"/>
              </a:rPr>
              <a:t>(</a:t>
            </a:r>
            <a:r>
              <a:rPr lang="en-US" altLang="ja-JP" sz="3200" dirty="0">
                <a:solidFill>
                  <a:srgbClr val="0000FF"/>
                </a:solidFill>
                <a:latin typeface="Consolas" panose="020B0609020204030204" pitchFamily="49" charset="0"/>
              </a:rPr>
              <a:t>int</a:t>
            </a:r>
            <a:r>
              <a:rPr lang="en-US" altLang="ja-JP" sz="3200" dirty="0">
                <a:latin typeface="Consolas" panose="020B0609020204030204" pitchFamily="49" charset="0"/>
              </a:rPr>
              <a:t> n)</a:t>
            </a:r>
          </a:p>
          <a:p>
            <a:pPr marL="0" indent="0">
              <a:buNone/>
            </a:pPr>
            <a:endParaRPr lang="en-US" altLang="ja-JP" sz="3600" dirty="0">
              <a:latin typeface="Consolas" panose="020B0609020204030204" pitchFamily="49" charset="0"/>
            </a:endParaRPr>
          </a:p>
          <a:p>
            <a:pPr marL="0" indent="0">
              <a:buNone/>
            </a:pPr>
            <a:endParaRPr kumimoji="1" lang="en-US" altLang="ja-JP" dirty="0"/>
          </a:p>
        </p:txBody>
      </p:sp>
      <p:sp>
        <p:nvSpPr>
          <p:cNvPr id="4" name="コンテンツ プレースホルダー 2">
            <a:extLst>
              <a:ext uri="{FF2B5EF4-FFF2-40B4-BE49-F238E27FC236}">
                <a16:creationId xmlns:a16="http://schemas.microsoft.com/office/drawing/2014/main" id="{19F59AC5-3342-476E-8643-FA238BAE8984}"/>
              </a:ext>
            </a:extLst>
          </p:cNvPr>
          <p:cNvSpPr txBox="1">
            <a:spLocks/>
          </p:cNvSpPr>
          <p:nvPr/>
        </p:nvSpPr>
        <p:spPr>
          <a:xfrm>
            <a:off x="6194323" y="1849489"/>
            <a:ext cx="5562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[ICPC</a:t>
            </a:r>
            <a:r>
              <a:rPr lang="ja-JP" altLang="en-US" dirty="0"/>
              <a:t>の雰囲気を味わうコーナー</a:t>
            </a:r>
            <a:r>
              <a:rPr lang="en-US" altLang="ja-JP" dirty="0"/>
              <a:t>]</a:t>
            </a:r>
          </a:p>
          <a:p>
            <a:r>
              <a:rPr lang="en-US" altLang="ja-JP" dirty="0">
                <a:latin typeface="+mn-ea"/>
              </a:rPr>
              <a:t>AOJ1147</a:t>
            </a:r>
          </a:p>
          <a:p>
            <a:r>
              <a:rPr lang="en-US" altLang="ja-JP" dirty="0">
                <a:latin typeface="+mn-ea"/>
              </a:rPr>
              <a:t>AOJ2745</a:t>
            </a:r>
          </a:p>
          <a:p>
            <a:endParaRPr lang="en-US" altLang="ja-JP" dirty="0">
              <a:latin typeface="+mn-ea"/>
            </a:endParaRPr>
          </a:p>
          <a:p>
            <a:pPr marL="0" indent="0">
              <a:buNone/>
            </a:pPr>
            <a:r>
              <a:rPr lang="en-US" altLang="ja-JP" dirty="0">
                <a:latin typeface="+mn-ea"/>
              </a:rPr>
              <a:t>[</a:t>
            </a:r>
            <a:r>
              <a:rPr lang="ja-JP" altLang="en-US" dirty="0">
                <a:latin typeface="+mn-ea"/>
              </a:rPr>
              <a:t>量増し</a:t>
            </a:r>
            <a:r>
              <a:rPr lang="en-US" altLang="ja-JP" dirty="0">
                <a:latin typeface="+mn-ea"/>
              </a:rPr>
              <a:t>]</a:t>
            </a:r>
            <a:endParaRPr lang="en-US" altLang="ja-JP" dirty="0"/>
          </a:p>
          <a:p>
            <a:r>
              <a:rPr lang="en-US" altLang="ja-JP" dirty="0"/>
              <a:t>ABC039_B</a:t>
            </a:r>
          </a:p>
        </p:txBody>
      </p:sp>
    </p:spTree>
    <p:extLst>
      <p:ext uri="{BB962C8B-B14F-4D97-AF65-F5344CB8AC3E}">
        <p14:creationId xmlns:p14="http://schemas.microsoft.com/office/powerpoint/2010/main" val="95728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C41AC6-D25F-4C09-AF2E-B1A00A2845A8}"/>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06DDFAB6-A331-472E-A23D-5C295250E1EB}"/>
              </a:ext>
            </a:extLst>
          </p:cNvPr>
          <p:cNvSpPr>
            <a:spLocks noGrp="1"/>
          </p:cNvSpPr>
          <p:nvPr>
            <p:ph idx="1"/>
          </p:nvPr>
        </p:nvSpPr>
        <p:spPr/>
        <p:txBody>
          <a:bodyPr/>
          <a:lstStyle/>
          <a:p>
            <a:r>
              <a:rPr kumimoji="1" lang="ja-JP" altLang="en-US" dirty="0"/>
              <a:t>再帰の主な目的</a:t>
            </a:r>
            <a:endParaRPr kumimoji="1" lang="en-US" altLang="ja-JP" dirty="0"/>
          </a:p>
          <a:p>
            <a:endParaRPr lang="en-US" altLang="ja-JP" dirty="0"/>
          </a:p>
          <a:p>
            <a:pPr marL="514350" indent="-514350">
              <a:buFont typeface="+mj-lt"/>
              <a:buAutoNum type="alphaUcParenR"/>
            </a:pPr>
            <a:r>
              <a:rPr kumimoji="1" lang="ja-JP" altLang="en-US" dirty="0"/>
              <a:t>同じ処理を繰り返したい</a:t>
            </a:r>
            <a:endParaRPr kumimoji="1" lang="en-US" altLang="ja-JP" dirty="0"/>
          </a:p>
          <a:p>
            <a:pPr marL="514350" indent="-514350">
              <a:buFont typeface="+mj-lt"/>
              <a:buAutoNum type="alphaUcParenR"/>
            </a:pPr>
            <a:r>
              <a:rPr kumimoji="1" lang="ja-JP" altLang="en-US" dirty="0"/>
              <a:t>再帰構造をもったものに対して何か処理したい</a:t>
            </a:r>
            <a:endParaRPr kumimoji="1" lang="en-US" altLang="ja-JP" dirty="0"/>
          </a:p>
          <a:p>
            <a:pPr marL="514350" indent="-514350">
              <a:buFont typeface="+mj-lt"/>
              <a:buAutoNum type="alphaUcParenR"/>
            </a:pPr>
            <a:r>
              <a:rPr kumimoji="1" lang="ja-JP" altLang="en-US" dirty="0"/>
              <a:t>大きな問題をいくつかの小さな問題に分割して考えたい</a:t>
            </a:r>
          </a:p>
        </p:txBody>
      </p:sp>
    </p:spTree>
    <p:extLst>
      <p:ext uri="{BB962C8B-B14F-4D97-AF65-F5344CB8AC3E}">
        <p14:creationId xmlns:p14="http://schemas.microsoft.com/office/powerpoint/2010/main" val="4155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3C429-E3C1-44DE-9ECB-9A7C99BDCAE6}"/>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590D1578-CEC7-4819-A364-D3E3D1FCEA56}"/>
              </a:ext>
            </a:extLst>
          </p:cNvPr>
          <p:cNvSpPr>
            <a:spLocks noGrp="1"/>
          </p:cNvSpPr>
          <p:nvPr>
            <p:ph idx="1"/>
          </p:nvPr>
        </p:nvSpPr>
        <p:spPr/>
        <p:txBody>
          <a:bodyPr/>
          <a:lstStyle/>
          <a:p>
            <a:pPr marL="0" indent="0">
              <a:buNone/>
            </a:pPr>
            <a:r>
              <a:rPr kumimoji="1" lang="en-US" altLang="ja-JP" dirty="0"/>
              <a:t>A)</a:t>
            </a:r>
            <a:r>
              <a:rPr kumimoji="1" lang="ja-JP" altLang="en-US" dirty="0"/>
              <a:t>同じ処理を繰り返したい</a:t>
            </a:r>
            <a:endParaRPr kumimoji="1" lang="en-US" altLang="ja-JP" dirty="0"/>
          </a:p>
          <a:p>
            <a:pPr marL="0" indent="0">
              <a:buNone/>
            </a:pPr>
            <a:endParaRPr lang="en-US" altLang="ja-JP" dirty="0"/>
          </a:p>
          <a:p>
            <a:pPr marL="0" indent="0">
              <a:buNone/>
            </a:pPr>
            <a:r>
              <a:rPr kumimoji="1" lang="ja-JP" altLang="en-US" dirty="0"/>
              <a:t>再帰を用いて繰り返し処理ができる</a:t>
            </a:r>
            <a:endParaRPr kumimoji="1" lang="en-US" altLang="ja-JP" dirty="0"/>
          </a:p>
          <a:p>
            <a:pPr marL="0" indent="0">
              <a:buNone/>
            </a:pPr>
            <a:r>
              <a:rPr kumimoji="1" lang="ja-JP" altLang="en-US" dirty="0"/>
              <a:t>多くの場合ループでも書ける</a:t>
            </a:r>
          </a:p>
        </p:txBody>
      </p:sp>
    </p:spTree>
    <p:extLst>
      <p:ext uri="{BB962C8B-B14F-4D97-AF65-F5344CB8AC3E}">
        <p14:creationId xmlns:p14="http://schemas.microsoft.com/office/powerpoint/2010/main" val="354575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85D03-F021-4459-B0A9-1F703CC5E257}"/>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E72B1274-9876-4820-968A-5EDF236E4B51}"/>
              </a:ext>
            </a:extLst>
          </p:cNvPr>
          <p:cNvSpPr>
            <a:spLocks noGrp="1"/>
          </p:cNvSpPr>
          <p:nvPr>
            <p:ph idx="1"/>
          </p:nvPr>
        </p:nvSpPr>
        <p:spPr>
          <a:xfrm>
            <a:off x="838200" y="1825625"/>
            <a:ext cx="8593394" cy="1905717"/>
          </a:xfrm>
        </p:spPr>
        <p:txBody>
          <a:bodyPr/>
          <a:lstStyle/>
          <a:p>
            <a:pPr marL="0" indent="0">
              <a:buNone/>
            </a:pPr>
            <a:r>
              <a:rPr kumimoji="1" lang="en-US" altLang="ja-JP" dirty="0"/>
              <a:t>B)</a:t>
            </a:r>
            <a:r>
              <a:rPr kumimoji="1" lang="ja-JP" altLang="en-US" dirty="0"/>
              <a:t>再帰構造をもったものに対して何か処理したい</a:t>
            </a:r>
            <a:endParaRPr kumimoji="1" lang="en-US" altLang="ja-JP" dirty="0"/>
          </a:p>
          <a:p>
            <a:pPr marL="0" indent="0">
              <a:buNone/>
            </a:pPr>
            <a:r>
              <a:rPr lang="ja-JP" altLang="en-US" dirty="0"/>
              <a:t>再帰構造</a:t>
            </a:r>
            <a:r>
              <a:rPr lang="en-US" altLang="ja-JP" dirty="0"/>
              <a:t>:</a:t>
            </a:r>
          </a:p>
          <a:p>
            <a:pPr marL="0" indent="0">
              <a:buNone/>
            </a:pPr>
            <a:r>
              <a:rPr lang="ja-JP" altLang="en-US" dirty="0"/>
              <a:t>構造の中にさらに同じ構造をもち、その中にさらに同じ構造を持ち</a:t>
            </a:r>
            <a:r>
              <a:rPr lang="en-US" altLang="ja-JP" dirty="0"/>
              <a:t>…</a:t>
            </a:r>
            <a:r>
              <a:rPr lang="ja-JP" altLang="en-US" dirty="0"/>
              <a:t>みたいな構造をもつもの。</a:t>
            </a:r>
            <a:endParaRPr lang="en-US" altLang="ja-JP" dirty="0"/>
          </a:p>
        </p:txBody>
      </p:sp>
      <p:sp>
        <p:nvSpPr>
          <p:cNvPr id="4" name="楕円 3">
            <a:extLst>
              <a:ext uri="{FF2B5EF4-FFF2-40B4-BE49-F238E27FC236}">
                <a16:creationId xmlns:a16="http://schemas.microsoft.com/office/drawing/2014/main" id="{A6F6E812-81D9-41C4-A1E6-3584AE8ACCDF}"/>
              </a:ext>
            </a:extLst>
          </p:cNvPr>
          <p:cNvSpPr/>
          <p:nvPr/>
        </p:nvSpPr>
        <p:spPr>
          <a:xfrm>
            <a:off x="2595715" y="3731342"/>
            <a:ext cx="516193" cy="5161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8887A768-18C8-4971-A88C-DD650EFD6AD1}"/>
              </a:ext>
            </a:extLst>
          </p:cNvPr>
          <p:cNvSpPr/>
          <p:nvPr/>
        </p:nvSpPr>
        <p:spPr>
          <a:xfrm>
            <a:off x="2079522" y="4488425"/>
            <a:ext cx="516193" cy="5161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36A1FA7-E66B-4C77-ABA5-C4CB11CC3870}"/>
              </a:ext>
            </a:extLst>
          </p:cNvPr>
          <p:cNvSpPr/>
          <p:nvPr/>
        </p:nvSpPr>
        <p:spPr>
          <a:xfrm>
            <a:off x="3111908" y="4488425"/>
            <a:ext cx="516193" cy="51619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4DC5F8D1-AEF1-4D81-8E46-F98481E2B3E6}"/>
              </a:ext>
            </a:extLst>
          </p:cNvPr>
          <p:cNvCxnSpPr>
            <a:stCxn id="4" idx="3"/>
            <a:endCxn id="5" idx="0"/>
          </p:cNvCxnSpPr>
          <p:nvPr/>
        </p:nvCxnSpPr>
        <p:spPr>
          <a:xfrm flipH="1">
            <a:off x="2337619" y="4171940"/>
            <a:ext cx="333691" cy="316485"/>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E192BAF9-F6A0-4359-8114-4BF02C7BF0B7}"/>
              </a:ext>
            </a:extLst>
          </p:cNvPr>
          <p:cNvCxnSpPr>
            <a:stCxn id="4" idx="5"/>
            <a:endCxn id="6" idx="0"/>
          </p:cNvCxnSpPr>
          <p:nvPr/>
        </p:nvCxnSpPr>
        <p:spPr>
          <a:xfrm>
            <a:off x="3036313" y="4171940"/>
            <a:ext cx="333692" cy="316485"/>
          </a:xfrm>
          <a:prstGeom prst="line">
            <a:avLst/>
          </a:prstGeom>
          <a:ln w="38100"/>
        </p:spPr>
        <p:style>
          <a:lnRef idx="1">
            <a:schemeClr val="dk1"/>
          </a:lnRef>
          <a:fillRef idx="0">
            <a:schemeClr val="dk1"/>
          </a:fillRef>
          <a:effectRef idx="0">
            <a:schemeClr val="dk1"/>
          </a:effectRef>
          <a:fontRef idx="minor">
            <a:schemeClr val="tx1"/>
          </a:fontRef>
        </p:style>
      </p:cxnSp>
      <p:sp>
        <p:nvSpPr>
          <p:cNvPr id="27" name="楕円 26">
            <a:extLst>
              <a:ext uri="{FF2B5EF4-FFF2-40B4-BE49-F238E27FC236}">
                <a16:creationId xmlns:a16="http://schemas.microsoft.com/office/drawing/2014/main" id="{492F000B-7CE2-472A-A769-1712930883EF}"/>
              </a:ext>
            </a:extLst>
          </p:cNvPr>
          <p:cNvSpPr/>
          <p:nvPr/>
        </p:nvSpPr>
        <p:spPr>
          <a:xfrm>
            <a:off x="4460910" y="5460079"/>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951CFD1-C47C-41AD-8636-6A6D0F4D35C3}"/>
              </a:ext>
            </a:extLst>
          </p:cNvPr>
          <p:cNvSpPr/>
          <p:nvPr/>
        </p:nvSpPr>
        <p:spPr>
          <a:xfrm>
            <a:off x="4119863" y="6040025"/>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A83A9429-8BA7-4D47-9AC8-B0744521C1BE}"/>
              </a:ext>
            </a:extLst>
          </p:cNvPr>
          <p:cNvSpPr/>
          <p:nvPr/>
        </p:nvSpPr>
        <p:spPr>
          <a:xfrm>
            <a:off x="4801048" y="6040025"/>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B26FB6EF-2571-488A-AE96-42AD45550808}"/>
              </a:ext>
            </a:extLst>
          </p:cNvPr>
          <p:cNvCxnSpPr>
            <a:cxnSpLocks/>
            <a:stCxn id="27" idx="3"/>
            <a:endCxn id="28" idx="0"/>
          </p:cNvCxnSpPr>
          <p:nvPr/>
        </p:nvCxnSpPr>
        <p:spPr>
          <a:xfrm flipH="1">
            <a:off x="4248914" y="5680383"/>
            <a:ext cx="249794" cy="359642"/>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D266D182-BE16-470C-B412-216FE05F0800}"/>
              </a:ext>
            </a:extLst>
          </p:cNvPr>
          <p:cNvCxnSpPr>
            <a:cxnSpLocks/>
            <a:stCxn id="27" idx="5"/>
            <a:endCxn id="29" idx="0"/>
          </p:cNvCxnSpPr>
          <p:nvPr/>
        </p:nvCxnSpPr>
        <p:spPr>
          <a:xfrm>
            <a:off x="4681214" y="5680383"/>
            <a:ext cx="248885" cy="359642"/>
          </a:xfrm>
          <a:prstGeom prst="line">
            <a:avLst/>
          </a:prstGeom>
          <a:ln w="38100"/>
        </p:spPr>
        <p:style>
          <a:lnRef idx="1">
            <a:schemeClr val="dk1"/>
          </a:lnRef>
          <a:fillRef idx="0">
            <a:schemeClr val="dk1"/>
          </a:fillRef>
          <a:effectRef idx="0">
            <a:schemeClr val="dk1"/>
          </a:effectRef>
          <a:fontRef idx="minor">
            <a:schemeClr val="tx1"/>
          </a:fontRef>
        </p:style>
      </p:cxnSp>
      <p:sp>
        <p:nvSpPr>
          <p:cNvPr id="47" name="楕円 46">
            <a:extLst>
              <a:ext uri="{FF2B5EF4-FFF2-40B4-BE49-F238E27FC236}">
                <a16:creationId xmlns:a16="http://schemas.microsoft.com/office/drawing/2014/main" id="{6A0D3A0C-E347-48EA-A6BF-D5D8E505A28C}"/>
              </a:ext>
            </a:extLst>
          </p:cNvPr>
          <p:cNvSpPr/>
          <p:nvPr/>
        </p:nvSpPr>
        <p:spPr>
          <a:xfrm>
            <a:off x="3369999" y="5508008"/>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AA674E76-FF3A-4177-87B8-9D38A1FD6875}"/>
              </a:ext>
            </a:extLst>
          </p:cNvPr>
          <p:cNvSpPr/>
          <p:nvPr/>
        </p:nvSpPr>
        <p:spPr>
          <a:xfrm>
            <a:off x="3028952" y="6087954"/>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E5A6BA13-20D1-44D3-B862-D6F0628E4CB5}"/>
              </a:ext>
            </a:extLst>
          </p:cNvPr>
          <p:cNvSpPr/>
          <p:nvPr/>
        </p:nvSpPr>
        <p:spPr>
          <a:xfrm>
            <a:off x="3710137" y="6087954"/>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2A9C05C4-D89B-404B-B7EA-F5F552E6DD65}"/>
              </a:ext>
            </a:extLst>
          </p:cNvPr>
          <p:cNvCxnSpPr>
            <a:cxnSpLocks/>
            <a:stCxn id="47" idx="3"/>
            <a:endCxn id="48" idx="0"/>
          </p:cNvCxnSpPr>
          <p:nvPr/>
        </p:nvCxnSpPr>
        <p:spPr>
          <a:xfrm flipH="1">
            <a:off x="3158003" y="5728312"/>
            <a:ext cx="249794" cy="359642"/>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F395C0F1-0FDF-418E-B0FF-582CD2019626}"/>
              </a:ext>
            </a:extLst>
          </p:cNvPr>
          <p:cNvCxnSpPr>
            <a:cxnSpLocks/>
            <a:stCxn id="47" idx="5"/>
            <a:endCxn id="49" idx="0"/>
          </p:cNvCxnSpPr>
          <p:nvPr/>
        </p:nvCxnSpPr>
        <p:spPr>
          <a:xfrm>
            <a:off x="3590303" y="5728312"/>
            <a:ext cx="248885" cy="359642"/>
          </a:xfrm>
          <a:prstGeom prst="line">
            <a:avLst/>
          </a:prstGeom>
          <a:ln w="38100"/>
        </p:spPr>
        <p:style>
          <a:lnRef idx="1">
            <a:schemeClr val="dk1"/>
          </a:lnRef>
          <a:fillRef idx="0">
            <a:schemeClr val="dk1"/>
          </a:fillRef>
          <a:effectRef idx="0">
            <a:schemeClr val="dk1"/>
          </a:effectRef>
          <a:fontRef idx="minor">
            <a:schemeClr val="tx1"/>
          </a:fontRef>
        </p:style>
      </p:cxnSp>
      <p:sp>
        <p:nvSpPr>
          <p:cNvPr id="52" name="楕円 51">
            <a:extLst>
              <a:ext uri="{FF2B5EF4-FFF2-40B4-BE49-F238E27FC236}">
                <a16:creationId xmlns:a16="http://schemas.microsoft.com/office/drawing/2014/main" id="{65FFFF17-4063-4664-8DFA-C29E57BDCEBF}"/>
              </a:ext>
            </a:extLst>
          </p:cNvPr>
          <p:cNvSpPr/>
          <p:nvPr/>
        </p:nvSpPr>
        <p:spPr>
          <a:xfrm>
            <a:off x="1170031" y="5508008"/>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033A9C5-076D-473E-9D7D-0686E092AFE2}"/>
              </a:ext>
            </a:extLst>
          </p:cNvPr>
          <p:cNvSpPr/>
          <p:nvPr/>
        </p:nvSpPr>
        <p:spPr>
          <a:xfrm>
            <a:off x="828984" y="6087954"/>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92BE4E6F-5756-47D0-99D1-13C1AF68B97D}"/>
              </a:ext>
            </a:extLst>
          </p:cNvPr>
          <p:cNvSpPr/>
          <p:nvPr/>
        </p:nvSpPr>
        <p:spPr>
          <a:xfrm>
            <a:off x="1510169" y="6087954"/>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0113C4FE-D7FB-44A4-877A-0F2BA76AAA2C}"/>
              </a:ext>
            </a:extLst>
          </p:cNvPr>
          <p:cNvCxnSpPr>
            <a:cxnSpLocks/>
            <a:stCxn id="52" idx="3"/>
            <a:endCxn id="53" idx="0"/>
          </p:cNvCxnSpPr>
          <p:nvPr/>
        </p:nvCxnSpPr>
        <p:spPr>
          <a:xfrm flipH="1">
            <a:off x="958035" y="5728312"/>
            <a:ext cx="249794" cy="359642"/>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334DC4EB-7A20-4225-B89C-058425F7D1AF}"/>
              </a:ext>
            </a:extLst>
          </p:cNvPr>
          <p:cNvCxnSpPr>
            <a:cxnSpLocks/>
            <a:stCxn id="52" idx="5"/>
            <a:endCxn id="54" idx="0"/>
          </p:cNvCxnSpPr>
          <p:nvPr/>
        </p:nvCxnSpPr>
        <p:spPr>
          <a:xfrm>
            <a:off x="1390335" y="5728312"/>
            <a:ext cx="248885" cy="359642"/>
          </a:xfrm>
          <a:prstGeom prst="line">
            <a:avLst/>
          </a:prstGeom>
          <a:ln w="38100"/>
        </p:spPr>
        <p:style>
          <a:lnRef idx="1">
            <a:schemeClr val="dk1"/>
          </a:lnRef>
          <a:fillRef idx="0">
            <a:schemeClr val="dk1"/>
          </a:fillRef>
          <a:effectRef idx="0">
            <a:schemeClr val="dk1"/>
          </a:effectRef>
          <a:fontRef idx="minor">
            <a:schemeClr val="tx1"/>
          </a:fontRef>
        </p:style>
      </p:cxnSp>
      <p:sp>
        <p:nvSpPr>
          <p:cNvPr id="57" name="楕円 56">
            <a:extLst>
              <a:ext uri="{FF2B5EF4-FFF2-40B4-BE49-F238E27FC236}">
                <a16:creationId xmlns:a16="http://schemas.microsoft.com/office/drawing/2014/main" id="{EA814A76-682D-4FB4-8A66-3D309F0157C1}"/>
              </a:ext>
            </a:extLst>
          </p:cNvPr>
          <p:cNvSpPr/>
          <p:nvPr/>
        </p:nvSpPr>
        <p:spPr>
          <a:xfrm>
            <a:off x="2224921" y="5508008"/>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CFBA1DA-3F85-40DE-87D5-C4BA3487031B}"/>
              </a:ext>
            </a:extLst>
          </p:cNvPr>
          <p:cNvSpPr/>
          <p:nvPr/>
        </p:nvSpPr>
        <p:spPr>
          <a:xfrm>
            <a:off x="1883874" y="6087954"/>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ED201B5F-59AA-440E-A92E-804916AAB1CA}"/>
              </a:ext>
            </a:extLst>
          </p:cNvPr>
          <p:cNvSpPr/>
          <p:nvPr/>
        </p:nvSpPr>
        <p:spPr>
          <a:xfrm>
            <a:off x="2565059" y="6087954"/>
            <a:ext cx="258102" cy="2581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2728A2BF-6835-4381-9751-26EB7C37BE38}"/>
              </a:ext>
            </a:extLst>
          </p:cNvPr>
          <p:cNvCxnSpPr>
            <a:cxnSpLocks/>
            <a:stCxn id="57" idx="3"/>
            <a:endCxn id="58" idx="0"/>
          </p:cNvCxnSpPr>
          <p:nvPr/>
        </p:nvCxnSpPr>
        <p:spPr>
          <a:xfrm flipH="1">
            <a:off x="2012925" y="5728312"/>
            <a:ext cx="249794" cy="359642"/>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06114325-BC56-498C-9F3B-C2E66CE2789D}"/>
              </a:ext>
            </a:extLst>
          </p:cNvPr>
          <p:cNvCxnSpPr>
            <a:cxnSpLocks/>
            <a:stCxn id="57" idx="5"/>
            <a:endCxn id="59" idx="0"/>
          </p:cNvCxnSpPr>
          <p:nvPr/>
        </p:nvCxnSpPr>
        <p:spPr>
          <a:xfrm>
            <a:off x="2445225" y="5728312"/>
            <a:ext cx="248885" cy="359642"/>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F13497DD-860C-4D69-9AC5-08F46C92FA7B}"/>
              </a:ext>
            </a:extLst>
          </p:cNvPr>
          <p:cNvCxnSpPr>
            <a:cxnSpLocks/>
            <a:stCxn id="5" idx="3"/>
            <a:endCxn id="52" idx="0"/>
          </p:cNvCxnSpPr>
          <p:nvPr/>
        </p:nvCxnSpPr>
        <p:spPr>
          <a:xfrm flipH="1">
            <a:off x="1299082" y="4929023"/>
            <a:ext cx="856035" cy="578985"/>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F9DF42D0-B75E-4182-A5AE-3A297B1DC375}"/>
              </a:ext>
            </a:extLst>
          </p:cNvPr>
          <p:cNvCxnSpPr>
            <a:cxnSpLocks/>
            <a:stCxn id="5" idx="4"/>
            <a:endCxn id="57" idx="0"/>
          </p:cNvCxnSpPr>
          <p:nvPr/>
        </p:nvCxnSpPr>
        <p:spPr>
          <a:xfrm>
            <a:off x="2337619" y="5004618"/>
            <a:ext cx="16353" cy="503390"/>
          </a:xfrm>
          <a:prstGeom prst="line">
            <a:avLst/>
          </a:prstGeom>
          <a:ln w="38100"/>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9C9CFD60-6327-45A7-B191-5DE597D814BB}"/>
              </a:ext>
            </a:extLst>
          </p:cNvPr>
          <p:cNvCxnSpPr>
            <a:cxnSpLocks/>
            <a:stCxn id="6" idx="4"/>
            <a:endCxn id="47" idx="0"/>
          </p:cNvCxnSpPr>
          <p:nvPr/>
        </p:nvCxnSpPr>
        <p:spPr>
          <a:xfrm>
            <a:off x="3370005" y="5004618"/>
            <a:ext cx="129045" cy="503390"/>
          </a:xfrm>
          <a:prstGeom prst="line">
            <a:avLst/>
          </a:prstGeom>
          <a:ln w="38100"/>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D0AAC73A-7C5C-4ECD-BCE7-751F3EA02EF3}"/>
              </a:ext>
            </a:extLst>
          </p:cNvPr>
          <p:cNvCxnSpPr>
            <a:cxnSpLocks/>
            <a:stCxn id="6" idx="5"/>
            <a:endCxn id="27" idx="0"/>
          </p:cNvCxnSpPr>
          <p:nvPr/>
        </p:nvCxnSpPr>
        <p:spPr>
          <a:xfrm>
            <a:off x="3552506" y="4929023"/>
            <a:ext cx="1037455" cy="53105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0FD12A77-3F5D-4604-B47F-516816AC6AF7}"/>
                  </a:ext>
                </a:extLst>
              </p:cNvPr>
              <p:cNvSpPr txBox="1"/>
              <p:nvPr/>
            </p:nvSpPr>
            <p:spPr>
              <a:xfrm>
                <a:off x="4509292" y="3942692"/>
                <a:ext cx="355302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𝑛</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−2</m:t>
                          </m:r>
                        </m:sub>
                      </m:sSub>
                    </m:oMath>
                  </m:oMathPara>
                </a14:m>
                <a:endParaRPr kumimoji="1" lang="ja-JP" altLang="en-US" sz="3600" dirty="0"/>
              </a:p>
            </p:txBody>
          </p:sp>
        </mc:Choice>
        <mc:Fallback xmlns="">
          <p:sp>
            <p:nvSpPr>
              <p:cNvPr id="75" name="テキスト ボックス 74">
                <a:extLst>
                  <a:ext uri="{FF2B5EF4-FFF2-40B4-BE49-F238E27FC236}">
                    <a16:creationId xmlns:a16="http://schemas.microsoft.com/office/drawing/2014/main" id="{0FD12A77-3F5D-4604-B47F-516816AC6AF7}"/>
                  </a:ext>
                </a:extLst>
              </p:cNvPr>
              <p:cNvSpPr txBox="1">
                <a:spLocks noRot="1" noChangeAspect="1" noMove="1" noResize="1" noEditPoints="1" noAdjustHandles="1" noChangeArrowheads="1" noChangeShapeType="1" noTextEdit="1"/>
              </p:cNvSpPr>
              <p:nvPr/>
            </p:nvSpPr>
            <p:spPr>
              <a:xfrm>
                <a:off x="4509292" y="3942692"/>
                <a:ext cx="3553024" cy="553998"/>
              </a:xfrm>
              <a:prstGeom prst="rect">
                <a:avLst/>
              </a:prstGeom>
              <a:blipFill>
                <a:blip r:embed="rId2"/>
                <a:stretch>
                  <a:fillRect/>
                </a:stretch>
              </a:blipFill>
            </p:spPr>
            <p:txBody>
              <a:bodyPr/>
              <a:lstStyle/>
              <a:p>
                <a:r>
                  <a:rPr lang="ja-JP" altLang="en-US">
                    <a:noFill/>
                  </a:rPr>
                  <a:t> </a:t>
                </a:r>
              </a:p>
            </p:txBody>
          </p:sp>
        </mc:Fallback>
      </mc:AlternateContent>
      <p:sp>
        <p:nvSpPr>
          <p:cNvPr id="76" name="スマイル 75">
            <a:extLst>
              <a:ext uri="{FF2B5EF4-FFF2-40B4-BE49-F238E27FC236}">
                <a16:creationId xmlns:a16="http://schemas.microsoft.com/office/drawing/2014/main" id="{74A1CEE4-A7EC-45C6-930E-3E9E276BE483}"/>
              </a:ext>
            </a:extLst>
          </p:cNvPr>
          <p:cNvSpPr/>
          <p:nvPr/>
        </p:nvSpPr>
        <p:spPr>
          <a:xfrm>
            <a:off x="8244822" y="3249463"/>
            <a:ext cx="3442059" cy="344205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スマイル 76">
            <a:extLst>
              <a:ext uri="{FF2B5EF4-FFF2-40B4-BE49-F238E27FC236}">
                <a16:creationId xmlns:a16="http://schemas.microsoft.com/office/drawing/2014/main" id="{11C3C5EC-04C8-4A66-823B-D9C56425D709}"/>
              </a:ext>
            </a:extLst>
          </p:cNvPr>
          <p:cNvSpPr/>
          <p:nvPr/>
        </p:nvSpPr>
        <p:spPr>
          <a:xfrm>
            <a:off x="9260849" y="4600167"/>
            <a:ext cx="1379899" cy="137989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80" name="スマイル 79">
            <a:extLst>
              <a:ext uri="{FF2B5EF4-FFF2-40B4-BE49-F238E27FC236}">
                <a16:creationId xmlns:a16="http://schemas.microsoft.com/office/drawing/2014/main" id="{DEF79B96-47A9-4088-A398-C63648BDA92D}"/>
              </a:ext>
            </a:extLst>
          </p:cNvPr>
          <p:cNvSpPr/>
          <p:nvPr/>
        </p:nvSpPr>
        <p:spPr>
          <a:xfrm>
            <a:off x="9705986" y="5180469"/>
            <a:ext cx="499914" cy="49991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スマイル 80">
            <a:extLst>
              <a:ext uri="{FF2B5EF4-FFF2-40B4-BE49-F238E27FC236}">
                <a16:creationId xmlns:a16="http://schemas.microsoft.com/office/drawing/2014/main" id="{4FE3941C-07F6-41BC-BE66-DB81A29A142F}"/>
              </a:ext>
            </a:extLst>
          </p:cNvPr>
          <p:cNvSpPr/>
          <p:nvPr/>
        </p:nvSpPr>
        <p:spPr>
          <a:xfrm>
            <a:off x="9889645" y="5410039"/>
            <a:ext cx="138332" cy="13833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8" name="図 7" descr="室内 が含まれている画像&#10;&#10;高い精度で生成された説明">
            <a:extLst>
              <a:ext uri="{FF2B5EF4-FFF2-40B4-BE49-F238E27FC236}">
                <a16:creationId xmlns:a16="http://schemas.microsoft.com/office/drawing/2014/main" id="{BD0C9128-70C9-4768-9573-B93038F1B06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87111" y="4669512"/>
            <a:ext cx="2235989" cy="1676992"/>
          </a:xfrm>
          <a:prstGeom prst="rect">
            <a:avLst/>
          </a:prstGeom>
        </p:spPr>
      </p:pic>
      <p:sp>
        <p:nvSpPr>
          <p:cNvPr id="9" name="テキスト ボックス 8">
            <a:extLst>
              <a:ext uri="{FF2B5EF4-FFF2-40B4-BE49-F238E27FC236}">
                <a16:creationId xmlns:a16="http://schemas.microsoft.com/office/drawing/2014/main" id="{96B11031-FAC5-40AD-8187-30B03425DB9B}"/>
              </a:ext>
            </a:extLst>
          </p:cNvPr>
          <p:cNvSpPr txBox="1"/>
          <p:nvPr/>
        </p:nvSpPr>
        <p:spPr>
          <a:xfrm>
            <a:off x="5320103" y="6394433"/>
            <a:ext cx="2293707" cy="369332"/>
          </a:xfrm>
          <a:prstGeom prst="rect">
            <a:avLst/>
          </a:prstGeom>
          <a:noFill/>
        </p:spPr>
        <p:txBody>
          <a:bodyPr wrap="square" rtlCol="0">
            <a:spAutoFit/>
          </a:bodyPr>
          <a:lstStyle/>
          <a:p>
            <a:r>
              <a:rPr lang="en-US" altLang="ja-JP" sz="900" dirty="0"/>
              <a:t>https://commons.wikimedia.org/wiki/File:Russian-Matroshka.jpg</a:t>
            </a:r>
            <a:endParaRPr lang="ja-JP" altLang="en-US" sz="900" dirty="0"/>
          </a:p>
        </p:txBody>
      </p:sp>
    </p:spTree>
    <p:extLst>
      <p:ext uri="{BB962C8B-B14F-4D97-AF65-F5344CB8AC3E}">
        <p14:creationId xmlns:p14="http://schemas.microsoft.com/office/powerpoint/2010/main" val="306367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5D9F2-1E28-4669-AB20-7C3CF0E3547B}"/>
              </a:ext>
            </a:extLst>
          </p:cNvPr>
          <p:cNvSpPr>
            <a:spLocks noGrp="1"/>
          </p:cNvSpPr>
          <p:nvPr>
            <p:ph type="title"/>
          </p:nvPr>
        </p:nvSpPr>
        <p:spPr/>
        <p:txBody>
          <a:bodyPr/>
          <a:lstStyle/>
          <a:p>
            <a:r>
              <a:rPr kumimoji="1" lang="ja-JP" altLang="en-US" dirty="0"/>
              <a:t>再帰</a:t>
            </a:r>
          </a:p>
        </p:txBody>
      </p:sp>
      <p:sp>
        <p:nvSpPr>
          <p:cNvPr id="3" name="コンテンツ プレースホルダー 2">
            <a:extLst>
              <a:ext uri="{FF2B5EF4-FFF2-40B4-BE49-F238E27FC236}">
                <a16:creationId xmlns:a16="http://schemas.microsoft.com/office/drawing/2014/main" id="{950507E9-E2BF-48C3-8DBE-80642F9DEF83}"/>
              </a:ext>
            </a:extLst>
          </p:cNvPr>
          <p:cNvSpPr>
            <a:spLocks noGrp="1"/>
          </p:cNvSpPr>
          <p:nvPr>
            <p:ph idx="1"/>
          </p:nvPr>
        </p:nvSpPr>
        <p:spPr>
          <a:xfrm>
            <a:off x="838200" y="1825625"/>
            <a:ext cx="10515600" cy="4923518"/>
          </a:xfrm>
        </p:spPr>
        <p:txBody>
          <a:bodyPr>
            <a:normAutofit lnSpcReduction="10000"/>
          </a:bodyPr>
          <a:lstStyle/>
          <a:p>
            <a:pPr marL="0" indent="0">
              <a:buNone/>
            </a:pPr>
            <a:r>
              <a:rPr lang="en-US" altLang="ja-JP" dirty="0"/>
              <a:t>C)</a:t>
            </a:r>
            <a:r>
              <a:rPr lang="ja-JP" altLang="en-US" dirty="0"/>
              <a:t>大きな問題をいくつかの小さな問題に分割して考えたい</a:t>
            </a:r>
            <a:endParaRPr lang="en-US" altLang="ja-JP" dirty="0"/>
          </a:p>
          <a:p>
            <a:pPr marL="0" indent="0">
              <a:buNone/>
            </a:pPr>
            <a:r>
              <a:rPr kumimoji="1" lang="ja-JP" altLang="en-US" dirty="0"/>
              <a:t>小さな問題を解いた後に、それを組み合わせて大きな問題を解く</a:t>
            </a:r>
            <a:endParaRPr lang="en-US" altLang="ja-JP" dirty="0"/>
          </a:p>
          <a:p>
            <a:pPr marL="0" indent="0">
              <a:buNone/>
            </a:pPr>
            <a:r>
              <a:rPr lang="ja-JP" altLang="en-US" dirty="0"/>
              <a:t>例</a:t>
            </a:r>
            <a:r>
              <a:rPr lang="en-US" altLang="ja-JP" dirty="0"/>
              <a:t>) </a:t>
            </a:r>
            <a:r>
              <a:rPr lang="ja-JP" altLang="en-US" dirty="0"/>
              <a:t>配列の総和を求める </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sz="2000" dirty="0"/>
              <a:t>※</a:t>
            </a:r>
            <a:r>
              <a:rPr lang="ja-JP" altLang="en-US" sz="2000" dirty="0"/>
              <a:t>あくまで例なのでふつうはこんな解き方しません</a:t>
            </a:r>
            <a:endParaRPr kumimoji="1" lang="en-US" altLang="ja-JP" sz="2000" dirty="0"/>
          </a:p>
        </p:txBody>
      </p:sp>
      <p:sp>
        <p:nvSpPr>
          <p:cNvPr id="4" name="楕円 3">
            <a:extLst>
              <a:ext uri="{FF2B5EF4-FFF2-40B4-BE49-F238E27FC236}">
                <a16:creationId xmlns:a16="http://schemas.microsoft.com/office/drawing/2014/main" id="{D6711203-C8ED-49AD-9482-3BDAAB7B5591}"/>
              </a:ext>
            </a:extLst>
          </p:cNvPr>
          <p:cNvSpPr/>
          <p:nvPr/>
        </p:nvSpPr>
        <p:spPr>
          <a:xfrm>
            <a:off x="1984829" y="3184525"/>
            <a:ext cx="653142" cy="653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6</a:t>
            </a:r>
            <a:endParaRPr kumimoji="1" lang="ja-JP" altLang="en-US" dirty="0"/>
          </a:p>
        </p:txBody>
      </p:sp>
      <p:sp>
        <p:nvSpPr>
          <p:cNvPr id="6" name="楕円 5">
            <a:extLst>
              <a:ext uri="{FF2B5EF4-FFF2-40B4-BE49-F238E27FC236}">
                <a16:creationId xmlns:a16="http://schemas.microsoft.com/office/drawing/2014/main" id="{5B521EB9-C8CB-4028-9232-0A695E988922}"/>
              </a:ext>
            </a:extLst>
          </p:cNvPr>
          <p:cNvSpPr/>
          <p:nvPr/>
        </p:nvSpPr>
        <p:spPr>
          <a:xfrm>
            <a:off x="2721429" y="3184525"/>
            <a:ext cx="653142" cy="653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15</a:t>
            </a:r>
            <a:endParaRPr kumimoji="1" lang="ja-JP" altLang="en-US" dirty="0"/>
          </a:p>
        </p:txBody>
      </p:sp>
      <p:sp>
        <p:nvSpPr>
          <p:cNvPr id="7" name="楕円 6">
            <a:extLst>
              <a:ext uri="{FF2B5EF4-FFF2-40B4-BE49-F238E27FC236}">
                <a16:creationId xmlns:a16="http://schemas.microsoft.com/office/drawing/2014/main" id="{6BD3DCFD-AC6B-45D4-BB7F-35784A0A0348}"/>
              </a:ext>
            </a:extLst>
          </p:cNvPr>
          <p:cNvSpPr/>
          <p:nvPr/>
        </p:nvSpPr>
        <p:spPr>
          <a:xfrm>
            <a:off x="3458029" y="3184525"/>
            <a:ext cx="653142" cy="653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8</a:t>
            </a:r>
            <a:endParaRPr kumimoji="1" lang="ja-JP" altLang="en-US" dirty="0"/>
          </a:p>
        </p:txBody>
      </p:sp>
      <p:sp>
        <p:nvSpPr>
          <p:cNvPr id="8" name="楕円 7">
            <a:extLst>
              <a:ext uri="{FF2B5EF4-FFF2-40B4-BE49-F238E27FC236}">
                <a16:creationId xmlns:a16="http://schemas.microsoft.com/office/drawing/2014/main" id="{C9803C7E-7F46-4868-9616-8281A3FAF392}"/>
              </a:ext>
            </a:extLst>
          </p:cNvPr>
          <p:cNvSpPr/>
          <p:nvPr/>
        </p:nvSpPr>
        <p:spPr>
          <a:xfrm>
            <a:off x="1248229" y="3184525"/>
            <a:ext cx="653142" cy="653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10</a:t>
            </a:r>
            <a:endParaRPr kumimoji="1" lang="ja-JP" altLang="en-US" dirty="0"/>
          </a:p>
        </p:txBody>
      </p:sp>
      <p:sp>
        <p:nvSpPr>
          <p:cNvPr id="9" name="楕円 8">
            <a:extLst>
              <a:ext uri="{FF2B5EF4-FFF2-40B4-BE49-F238E27FC236}">
                <a16:creationId xmlns:a16="http://schemas.microsoft.com/office/drawing/2014/main" id="{955AC6C7-F5E7-43F3-A8C3-385FF9DD3500}"/>
              </a:ext>
            </a:extLst>
          </p:cNvPr>
          <p:cNvSpPr/>
          <p:nvPr/>
        </p:nvSpPr>
        <p:spPr>
          <a:xfrm>
            <a:off x="4194629" y="3184525"/>
            <a:ext cx="653142" cy="653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23</a:t>
            </a:r>
            <a:endParaRPr kumimoji="1" lang="ja-JP" altLang="en-US" dirty="0"/>
          </a:p>
        </p:txBody>
      </p:sp>
      <p:sp>
        <p:nvSpPr>
          <p:cNvPr id="10" name="楕円 9">
            <a:extLst>
              <a:ext uri="{FF2B5EF4-FFF2-40B4-BE49-F238E27FC236}">
                <a16:creationId xmlns:a16="http://schemas.microsoft.com/office/drawing/2014/main" id="{50E42463-124E-4B2C-9A76-7BAFC5C059BD}"/>
              </a:ext>
            </a:extLst>
          </p:cNvPr>
          <p:cNvSpPr/>
          <p:nvPr/>
        </p:nvSpPr>
        <p:spPr>
          <a:xfrm>
            <a:off x="4940301" y="3184525"/>
            <a:ext cx="653142" cy="653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91</a:t>
            </a:r>
            <a:endParaRPr kumimoji="1" lang="ja-JP" altLang="en-US" dirty="0"/>
          </a:p>
        </p:txBody>
      </p:sp>
      <p:sp>
        <p:nvSpPr>
          <p:cNvPr id="11" name="楕円 10">
            <a:extLst>
              <a:ext uri="{FF2B5EF4-FFF2-40B4-BE49-F238E27FC236}">
                <a16:creationId xmlns:a16="http://schemas.microsoft.com/office/drawing/2014/main" id="{194DF738-3D35-4268-B02E-1F0F2D2B7C97}"/>
              </a:ext>
            </a:extLst>
          </p:cNvPr>
          <p:cNvSpPr/>
          <p:nvPr/>
        </p:nvSpPr>
        <p:spPr>
          <a:xfrm>
            <a:off x="1607944" y="3960813"/>
            <a:ext cx="653142" cy="65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16</a:t>
            </a:r>
            <a:endParaRPr kumimoji="1" lang="ja-JP" altLang="en-US" dirty="0"/>
          </a:p>
        </p:txBody>
      </p:sp>
      <p:sp>
        <p:nvSpPr>
          <p:cNvPr id="12" name="楕円 11">
            <a:extLst>
              <a:ext uri="{FF2B5EF4-FFF2-40B4-BE49-F238E27FC236}">
                <a16:creationId xmlns:a16="http://schemas.microsoft.com/office/drawing/2014/main" id="{70A5D3FA-C9B5-45DA-9D09-F5ECA74FAFE1}"/>
              </a:ext>
            </a:extLst>
          </p:cNvPr>
          <p:cNvSpPr/>
          <p:nvPr/>
        </p:nvSpPr>
        <p:spPr>
          <a:xfrm>
            <a:off x="3106057" y="3960813"/>
            <a:ext cx="653142" cy="65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23</a:t>
            </a:r>
            <a:endParaRPr kumimoji="1" lang="ja-JP" altLang="en-US" dirty="0"/>
          </a:p>
        </p:txBody>
      </p:sp>
      <p:sp>
        <p:nvSpPr>
          <p:cNvPr id="13" name="楕円 12">
            <a:extLst>
              <a:ext uri="{FF2B5EF4-FFF2-40B4-BE49-F238E27FC236}">
                <a16:creationId xmlns:a16="http://schemas.microsoft.com/office/drawing/2014/main" id="{130777D5-B5C7-4599-B5D1-33753347F590}"/>
              </a:ext>
            </a:extLst>
          </p:cNvPr>
          <p:cNvSpPr/>
          <p:nvPr/>
        </p:nvSpPr>
        <p:spPr>
          <a:xfrm>
            <a:off x="4488056" y="3960813"/>
            <a:ext cx="858156" cy="65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114</a:t>
            </a:r>
            <a:endParaRPr kumimoji="1" lang="ja-JP" altLang="en-US" dirty="0"/>
          </a:p>
        </p:txBody>
      </p:sp>
      <p:sp>
        <p:nvSpPr>
          <p:cNvPr id="14" name="楕円 13">
            <a:extLst>
              <a:ext uri="{FF2B5EF4-FFF2-40B4-BE49-F238E27FC236}">
                <a16:creationId xmlns:a16="http://schemas.microsoft.com/office/drawing/2014/main" id="{05FFBF32-741D-4BCA-A0D0-D028C1F20581}"/>
              </a:ext>
            </a:extLst>
          </p:cNvPr>
          <p:cNvSpPr/>
          <p:nvPr/>
        </p:nvSpPr>
        <p:spPr>
          <a:xfrm>
            <a:off x="2347684" y="4709605"/>
            <a:ext cx="653142" cy="65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39</a:t>
            </a:r>
            <a:endParaRPr kumimoji="1" lang="ja-JP" altLang="en-US" dirty="0"/>
          </a:p>
        </p:txBody>
      </p:sp>
      <p:sp>
        <p:nvSpPr>
          <p:cNvPr id="15" name="楕円 14">
            <a:extLst>
              <a:ext uri="{FF2B5EF4-FFF2-40B4-BE49-F238E27FC236}">
                <a16:creationId xmlns:a16="http://schemas.microsoft.com/office/drawing/2014/main" id="{3FE9DD24-30B1-45AD-AC4F-1CB303946353}"/>
              </a:ext>
            </a:extLst>
          </p:cNvPr>
          <p:cNvSpPr/>
          <p:nvPr/>
        </p:nvSpPr>
        <p:spPr>
          <a:xfrm>
            <a:off x="3895271" y="4748327"/>
            <a:ext cx="858156" cy="653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114</a:t>
            </a:r>
            <a:endParaRPr kumimoji="1" lang="ja-JP" altLang="en-US" dirty="0"/>
          </a:p>
        </p:txBody>
      </p:sp>
      <p:sp>
        <p:nvSpPr>
          <p:cNvPr id="16" name="楕円 15">
            <a:extLst>
              <a:ext uri="{FF2B5EF4-FFF2-40B4-BE49-F238E27FC236}">
                <a16:creationId xmlns:a16="http://schemas.microsoft.com/office/drawing/2014/main" id="{9C8D19DE-11BD-40C6-83F3-AC6ACC7AF2B6}"/>
              </a:ext>
            </a:extLst>
          </p:cNvPr>
          <p:cNvSpPr/>
          <p:nvPr/>
        </p:nvSpPr>
        <p:spPr>
          <a:xfrm>
            <a:off x="3070931" y="5328899"/>
            <a:ext cx="858156" cy="65314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153</a:t>
            </a:r>
            <a:endParaRPr kumimoji="1" lang="ja-JP" altLang="en-US" dirty="0"/>
          </a:p>
        </p:txBody>
      </p:sp>
      <p:cxnSp>
        <p:nvCxnSpPr>
          <p:cNvPr id="18" name="直線コネクタ 17">
            <a:extLst>
              <a:ext uri="{FF2B5EF4-FFF2-40B4-BE49-F238E27FC236}">
                <a16:creationId xmlns:a16="http://schemas.microsoft.com/office/drawing/2014/main" id="{0E00282A-E5B4-492B-92AE-01FB45756AA9}"/>
              </a:ext>
            </a:extLst>
          </p:cNvPr>
          <p:cNvCxnSpPr>
            <a:stCxn id="8" idx="4"/>
            <a:endCxn id="11" idx="1"/>
          </p:cNvCxnSpPr>
          <p:nvPr/>
        </p:nvCxnSpPr>
        <p:spPr>
          <a:xfrm>
            <a:off x="1574800" y="3837667"/>
            <a:ext cx="128794" cy="218796"/>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F8CCCF5B-D8B2-409D-B919-65B14DAF829B}"/>
              </a:ext>
            </a:extLst>
          </p:cNvPr>
          <p:cNvCxnSpPr>
            <a:stCxn id="4" idx="4"/>
            <a:endCxn id="11" idx="7"/>
          </p:cNvCxnSpPr>
          <p:nvPr/>
        </p:nvCxnSpPr>
        <p:spPr>
          <a:xfrm flipH="1">
            <a:off x="2165436" y="3837667"/>
            <a:ext cx="145964" cy="21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DF21857-F943-474E-BB04-14E16B323038}"/>
              </a:ext>
            </a:extLst>
          </p:cNvPr>
          <p:cNvCxnSpPr>
            <a:stCxn id="6" idx="4"/>
            <a:endCxn id="12" idx="1"/>
          </p:cNvCxnSpPr>
          <p:nvPr/>
        </p:nvCxnSpPr>
        <p:spPr>
          <a:xfrm>
            <a:off x="3048000" y="3837667"/>
            <a:ext cx="153707" cy="218796"/>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9108D517-72E8-4434-A76D-96F72E6E2664}"/>
              </a:ext>
            </a:extLst>
          </p:cNvPr>
          <p:cNvCxnSpPr>
            <a:stCxn id="7" idx="4"/>
            <a:endCxn id="12" idx="7"/>
          </p:cNvCxnSpPr>
          <p:nvPr/>
        </p:nvCxnSpPr>
        <p:spPr>
          <a:xfrm flipH="1">
            <a:off x="3663549" y="3837667"/>
            <a:ext cx="121051" cy="218796"/>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78F00CFD-C587-487C-BBE3-B80527B76F31}"/>
              </a:ext>
            </a:extLst>
          </p:cNvPr>
          <p:cNvCxnSpPr>
            <a:stCxn id="9" idx="4"/>
            <a:endCxn id="13" idx="1"/>
          </p:cNvCxnSpPr>
          <p:nvPr/>
        </p:nvCxnSpPr>
        <p:spPr>
          <a:xfrm>
            <a:off x="4521200" y="3837667"/>
            <a:ext cx="92530" cy="218796"/>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8027A12F-6F95-4269-B90A-F5CFDA89409A}"/>
              </a:ext>
            </a:extLst>
          </p:cNvPr>
          <p:cNvCxnSpPr>
            <a:stCxn id="10" idx="4"/>
            <a:endCxn id="13" idx="7"/>
          </p:cNvCxnSpPr>
          <p:nvPr/>
        </p:nvCxnSpPr>
        <p:spPr>
          <a:xfrm flipH="1">
            <a:off x="5220538" y="3837667"/>
            <a:ext cx="46334" cy="21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D2D032E-FBDE-4A54-8236-28B1E3F4EC96}"/>
              </a:ext>
            </a:extLst>
          </p:cNvPr>
          <p:cNvCxnSpPr>
            <a:stCxn id="11" idx="4"/>
            <a:endCxn id="14" idx="1"/>
          </p:cNvCxnSpPr>
          <p:nvPr/>
        </p:nvCxnSpPr>
        <p:spPr>
          <a:xfrm>
            <a:off x="1934515" y="4613955"/>
            <a:ext cx="508819" cy="19130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B8A528BB-845F-4C18-8108-5825D48E9586}"/>
              </a:ext>
            </a:extLst>
          </p:cNvPr>
          <p:cNvCxnSpPr>
            <a:cxnSpLocks/>
            <a:stCxn id="12" idx="3"/>
            <a:endCxn id="14" idx="7"/>
          </p:cNvCxnSpPr>
          <p:nvPr/>
        </p:nvCxnSpPr>
        <p:spPr>
          <a:xfrm flipH="1">
            <a:off x="2905176" y="4518305"/>
            <a:ext cx="296531" cy="28695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947D0E72-2F59-46B1-B6BB-B0C317ACF1F2}"/>
              </a:ext>
            </a:extLst>
          </p:cNvPr>
          <p:cNvCxnSpPr>
            <a:stCxn id="13" idx="4"/>
            <a:endCxn id="15" idx="7"/>
          </p:cNvCxnSpPr>
          <p:nvPr/>
        </p:nvCxnSpPr>
        <p:spPr>
          <a:xfrm flipH="1">
            <a:off x="4627753" y="4613955"/>
            <a:ext cx="289381" cy="230022"/>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BE50CCB4-BC9B-4523-81A3-D57C5BD5DBCB}"/>
              </a:ext>
            </a:extLst>
          </p:cNvPr>
          <p:cNvCxnSpPr>
            <a:stCxn id="14" idx="5"/>
            <a:endCxn id="16" idx="1"/>
          </p:cNvCxnSpPr>
          <p:nvPr/>
        </p:nvCxnSpPr>
        <p:spPr>
          <a:xfrm>
            <a:off x="2905176" y="5267097"/>
            <a:ext cx="291429" cy="157452"/>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7D455FFA-B2E2-432A-B6B2-8EE3092FB3A2}"/>
              </a:ext>
            </a:extLst>
          </p:cNvPr>
          <p:cNvCxnSpPr>
            <a:stCxn id="15" idx="3"/>
            <a:endCxn id="16" idx="7"/>
          </p:cNvCxnSpPr>
          <p:nvPr/>
        </p:nvCxnSpPr>
        <p:spPr>
          <a:xfrm flipH="1">
            <a:off x="3803413" y="5305819"/>
            <a:ext cx="217532" cy="11873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A1DC1A42-246A-42F6-913D-C63EE635E1D0}"/>
              </a:ext>
            </a:extLst>
          </p:cNvPr>
          <p:cNvSpPr/>
          <p:nvPr/>
        </p:nvSpPr>
        <p:spPr>
          <a:xfrm>
            <a:off x="1037770" y="3131909"/>
            <a:ext cx="4920343" cy="76710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462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E200C73-520E-4678-825E-8F8AAE9FB117}"/>
              </a:ext>
            </a:extLst>
          </p:cNvPr>
          <p:cNvSpPr/>
          <p:nvPr/>
        </p:nvSpPr>
        <p:spPr>
          <a:xfrm>
            <a:off x="1201993" y="1166842"/>
            <a:ext cx="7064477" cy="4524315"/>
          </a:xfrm>
          <a:prstGeom prst="rect">
            <a:avLst/>
          </a:prstGeom>
        </p:spPr>
        <p:txBody>
          <a:bodyPr wrap="square">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sum1toN(N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N;</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sum1toN(</a:t>
            </a:r>
            <a:r>
              <a:rPr lang="en-US" altLang="ja-JP" sz="2400" b="1"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2400" b="1"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graphicFrame>
        <p:nvGraphicFramePr>
          <p:cNvPr id="6" name="表 5">
            <a:extLst>
              <a:ext uri="{FF2B5EF4-FFF2-40B4-BE49-F238E27FC236}">
                <a16:creationId xmlns:a16="http://schemas.microsoft.com/office/drawing/2014/main" id="{A891A80B-C6B1-4C16-9D28-CD35644B4898}"/>
              </a:ext>
            </a:extLst>
          </p:cNvPr>
          <p:cNvGraphicFramePr>
            <a:graphicFrameLocks noGrp="1"/>
          </p:cNvGraphicFramePr>
          <p:nvPr>
            <p:extLst>
              <p:ext uri="{D42A27DB-BD31-4B8C-83A1-F6EECF244321}">
                <p14:modId xmlns:p14="http://schemas.microsoft.com/office/powerpoint/2010/main" val="150079204"/>
              </p:ext>
            </p:extLst>
          </p:nvPr>
        </p:nvGraphicFramePr>
        <p:xfrm>
          <a:off x="8266470" y="4868197"/>
          <a:ext cx="1773084" cy="822960"/>
        </p:xfrm>
        <a:graphic>
          <a:graphicData uri="http://schemas.openxmlformats.org/drawingml/2006/table">
            <a:tbl>
              <a:tblPr firstRow="1" bandRow="1">
                <a:tableStyleId>{073A0DAA-6AF3-43AB-8588-CEC1D06C72B9}</a:tableStyleId>
              </a:tblPr>
              <a:tblGrid>
                <a:gridCol w="1773084">
                  <a:extLst>
                    <a:ext uri="{9D8B030D-6E8A-4147-A177-3AD203B41FA5}">
                      <a16:colId xmlns:a16="http://schemas.microsoft.com/office/drawing/2014/main" val="35201815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800" b="0" dirty="0">
                          <a:latin typeface="ＭＳ ゴシック" panose="020B0609070205080204" pitchFamily="49" charset="-128"/>
                          <a:ea typeface="ＭＳ ゴシック" panose="020B0609070205080204" pitchFamily="49" charset="-128"/>
                        </a:rPr>
                        <a:t>15</a:t>
                      </a:r>
                      <a:endParaRPr kumimoji="1" lang="ja-JP" altLang="en-US" sz="4800" b="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408088570"/>
                  </a:ext>
                </a:extLst>
              </a:tr>
            </a:tbl>
          </a:graphicData>
        </a:graphic>
      </p:graphicFrame>
      <p:sp>
        <p:nvSpPr>
          <p:cNvPr id="7" name="テキスト ボックス 6">
            <a:extLst>
              <a:ext uri="{FF2B5EF4-FFF2-40B4-BE49-F238E27FC236}">
                <a16:creationId xmlns:a16="http://schemas.microsoft.com/office/drawing/2014/main" id="{1808EAAC-C874-47FF-9E60-9160C5412ADB}"/>
              </a:ext>
            </a:extLst>
          </p:cNvPr>
          <p:cNvSpPr txBox="1"/>
          <p:nvPr/>
        </p:nvSpPr>
        <p:spPr>
          <a:xfrm>
            <a:off x="6872748" y="1828561"/>
            <a:ext cx="4741607" cy="1323439"/>
          </a:xfrm>
          <a:prstGeom prst="rect">
            <a:avLst/>
          </a:prstGeom>
          <a:noFill/>
        </p:spPr>
        <p:txBody>
          <a:bodyPr wrap="square" rtlCol="0">
            <a:spAutoFit/>
          </a:bodyPr>
          <a:lstStyle/>
          <a:p>
            <a:r>
              <a:rPr kumimoji="1" lang="en-US" altLang="ja-JP" sz="4000" dirty="0"/>
              <a:t>1</a:t>
            </a:r>
            <a:r>
              <a:rPr kumimoji="1" lang="ja-JP" altLang="en-US" sz="4000" dirty="0"/>
              <a:t>から</a:t>
            </a:r>
            <a:r>
              <a:rPr kumimoji="1" lang="en-US" altLang="ja-JP" sz="4000" dirty="0"/>
              <a:t>N</a:t>
            </a:r>
            <a:r>
              <a:rPr kumimoji="1" lang="ja-JP" altLang="en-US" sz="4000" dirty="0" err="1"/>
              <a:t>までの</a:t>
            </a:r>
            <a:r>
              <a:rPr kumimoji="1" lang="ja-JP" altLang="en-US" sz="4000" dirty="0"/>
              <a:t>総和を求める</a:t>
            </a:r>
          </a:p>
        </p:txBody>
      </p:sp>
    </p:spTree>
    <p:extLst>
      <p:ext uri="{BB962C8B-B14F-4D97-AF65-F5344CB8AC3E}">
        <p14:creationId xmlns:p14="http://schemas.microsoft.com/office/powerpoint/2010/main" val="37225882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1774</Words>
  <Application>Microsoft Office PowerPoint</Application>
  <PresentationFormat>ワイド画面</PresentationFormat>
  <Paragraphs>368</Paragraphs>
  <Slides>41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41</vt:i4>
      </vt:variant>
    </vt:vector>
  </HeadingPairs>
  <TitlesOfParts>
    <vt:vector size="52" baseType="lpstr">
      <vt:lpstr>ＭＳ Ｐゴシック</vt:lpstr>
      <vt:lpstr>ＭＳ ゴシック</vt:lpstr>
      <vt:lpstr>游ゴシック</vt:lpstr>
      <vt:lpstr>游ゴシック Light</vt:lpstr>
      <vt:lpstr>游明朝</vt:lpstr>
      <vt:lpstr>Arial</vt:lpstr>
      <vt:lpstr>Cambria Math</vt:lpstr>
      <vt:lpstr>Consolas</vt:lpstr>
      <vt:lpstr>Times New Roman</vt:lpstr>
      <vt:lpstr>Wingdings</vt:lpstr>
      <vt:lpstr>Office テーマ</vt:lpstr>
      <vt:lpstr>入門講習会</vt:lpstr>
      <vt:lpstr>今日やること</vt:lpstr>
      <vt:lpstr>今日やること(寄り道)</vt:lpstr>
      <vt:lpstr>再帰</vt:lpstr>
      <vt:lpstr>再帰</vt:lpstr>
      <vt:lpstr>再帰</vt:lpstr>
      <vt:lpstr>再帰</vt:lpstr>
      <vt:lpstr>再帰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再帰</vt:lpstr>
      <vt:lpstr>再帰</vt:lpstr>
      <vt:lpstr>再帰</vt:lpstr>
      <vt:lpstr>再帰</vt:lpstr>
      <vt:lpstr>再帰</vt:lpstr>
      <vt:lpstr>再帰</vt:lpstr>
      <vt:lpstr>構造体</vt:lpstr>
      <vt:lpstr>構造体</vt:lpstr>
      <vt:lpstr>構造体</vt:lpstr>
      <vt:lpstr>構造体</vt:lpstr>
      <vt:lpstr>構造体</vt:lpstr>
      <vt:lpstr>PowerPoint プレゼンテーション</vt:lpstr>
      <vt:lpstr>typedef</vt:lpstr>
      <vt:lpstr>typedef</vt:lpstr>
      <vt:lpstr>typedef</vt:lpstr>
      <vt:lpstr>PowerPoint プレゼンテーション</vt:lpstr>
      <vt:lpstr>まとめ</vt:lpstr>
      <vt:lpstr>まとめ</vt:lpstr>
      <vt:lpstr>まとめ</vt:lpstr>
      <vt:lpstr>AOJでの入力処理</vt:lpstr>
      <vt:lpstr>AOJでの入力処理</vt:lpstr>
      <vt:lpstr>AOJでの入力処理</vt:lpstr>
      <vt:lpstr>PowerPoint プレゼンテーション</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r.yamamoto.032</dc:creator>
  <cp:lastModifiedBy>r.yamamoto.032</cp:lastModifiedBy>
  <cp:revision>89</cp:revision>
  <dcterms:created xsi:type="dcterms:W3CDTF">2018-06-23T11:19:08Z</dcterms:created>
  <dcterms:modified xsi:type="dcterms:W3CDTF">2018-06-26T03:16:28Z</dcterms:modified>
</cp:coreProperties>
</file>