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0" r:id="rId7"/>
    <p:sldId id="257" r:id="rId8"/>
    <p:sldId id="291" r:id="rId9"/>
    <p:sldId id="292" r:id="rId10"/>
    <p:sldId id="293" r:id="rId11"/>
    <p:sldId id="298" r:id="rId12"/>
    <p:sldId id="299" r:id="rId13"/>
    <p:sldId id="300" r:id="rId14"/>
    <p:sldId id="303" r:id="rId15"/>
    <p:sldId id="301" r:id="rId16"/>
    <p:sldId id="302" r:id="rId17"/>
    <p:sldId id="304" r:id="rId18"/>
    <p:sldId id="305" r:id="rId19"/>
    <p:sldId id="306" r:id="rId20"/>
    <p:sldId id="308" r:id="rId21"/>
    <p:sldId id="30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BEBBA-7147-46FC-A427-07F1CE4E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56728-51EC-42BA-8531-6106F3A1B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3F321-EC7D-4E21-B089-973126D5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48CD-B938-43EE-9C4F-CCA4970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957D0-9ECD-4725-B24F-5A1C4F05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58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53067-5873-4648-A268-7D565891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80302-F0F9-4908-99C1-4B9BE6CF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9DDA4-03A6-4D30-8F49-FDDBAD50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58071-6B5C-4540-969A-474919A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2E087-CCA7-4568-B1D5-E98F2B75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D810AB-B7B3-4B4A-A14B-7CC8EB04A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9F34A4-3396-48C4-A8F2-E7EB1B97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4BE91-E594-4E94-8FE5-097977FE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60B4A-9BCC-41B6-BB43-470AA3C7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06F7C-010E-4227-9A93-B3A30B1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2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43308-96AC-4B68-894A-ECC5123D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D4101-323B-43F4-AD41-011C6A5B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5C058-85C5-4CCE-8951-BC0F76A7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A9465-4C2C-48A1-BA6A-4A940019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0C2774-A36B-45A7-B64D-C7B7493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90853-984A-4BA2-9E9A-51695622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DBE50D-14AC-46B1-83D0-2B2B9493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2890-D0CD-4611-9BCD-43A10C0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361BC-38FE-4904-8C09-227609CB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B419-0FC3-478C-8676-42D602D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2372-6E2A-4126-A8D7-CA15909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B71EA-B55D-40F1-872D-8C99A1DBE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713EF9-0F5F-4DC3-A397-84FB3416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C32F-B3AB-4EC3-A04B-BC7A7643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5ABDDE-085B-45DB-9F39-05BA55E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59C9B-0029-4A3C-9085-A23B911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4901C-C729-46A7-852A-F9838672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9547BA-F08C-4707-84F1-0A83C424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6FDD91-6A89-49D6-A7BA-A72250B95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547ADC-CC43-4AAA-96CE-FE3588BB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7345A7-AA87-4EE9-81EF-AC017C1CA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0D4EF5-F32C-44F7-AC25-8526C5A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588E-12D4-418E-BB3C-4ED6D642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0B7A47-6ACA-4DD5-9858-C9BD74B9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61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013C6-EF6D-45B9-B3C3-3D61F954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6E2638-775F-40A3-BEDA-A3CCEA5C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427391-EA61-49A7-9176-D5CC2E5C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DEC34D-E52B-4E6C-A1D6-73FFE922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9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93801F-6EC9-47D4-967B-096DC3EE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340D21-597C-4855-BE81-53607937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20602B-5254-4AF3-A415-6D12639D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64BBF-809D-4A5F-B0D8-443B9506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10BCE-7F04-423A-861A-B1FFE1DA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BF182-8071-46B8-B185-A933F888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83287E-9A52-4CF8-B96C-7D3748C9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B5D4D-BF9A-4951-9ED9-5C8AE363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EAED1-A932-4C58-8EF0-4CC075F0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45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D411F-6442-4F1A-BBF4-BABDF3BE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A5D633-2E57-4AD6-BCDC-BAAB59507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52278A-C19A-4A50-AD5E-3A5859C9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385411-8187-4491-84E3-38F4D2A6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462-CDF9-47B4-B767-57E503E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6FB84-2752-495E-B22B-DF03BFC0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0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6451B-5C5D-4034-93BA-EAD7017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60196C-7521-41F4-A371-4E4C0DD2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ED9EB-A8A1-4188-8AB1-467621BE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C4CA-C5B8-4B3B-AC3F-21684D1D788C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932F5-A374-4291-A3C3-8194668E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11679-D2D5-42CC-96EE-02464C584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3E1-CEAD-4ED1-9D5E-5BABE7708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40854-FB95-4E90-8106-D4BFE6054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回演習</a:t>
            </a:r>
            <a:r>
              <a:rPr lang="ja-JP" altLang="en-US" dirty="0"/>
              <a:t>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72832F-8E9D-41F1-8DE2-C9525F21D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200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F5E7F3-CE63-4592-9BC5-0CF23AC5FD7D}"/>
              </a:ext>
            </a:extLst>
          </p:cNvPr>
          <p:cNvSpPr/>
          <p:nvPr/>
        </p:nvSpPr>
        <p:spPr>
          <a:xfrm>
            <a:off x="1049594" y="474345"/>
            <a:ext cx="7696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max, min, sum;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(!n) 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 = -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min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&amp;s);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sum +=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(max &lt; s) max =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(s &lt; min) min = s;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, (sum - max - min) / (n -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47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E1B0-18CA-4EE6-AC7E-0A4D782E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ABC2745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E3C9E0-17AE-45B6-89C0-E4CA7AB79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初め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ルウ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[g]</a:t>
                </a:r>
                <a:r>
                  <a:rPr kumimoji="1" lang="ja-JP" altLang="en-US" dirty="0" err="1"/>
                  <a:t>、</a:t>
                </a:r>
                <a:r>
                  <a:rPr kumimoji="1" lang="ja-JP" altLang="en-US" dirty="0"/>
                  <a:t>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[L]</a:t>
                </a:r>
              </a:p>
              <a:p>
                <a:r>
                  <a:rPr kumimoji="1" lang="ja-JP" altLang="en-US" dirty="0"/>
                  <a:t>足すことのできるルウ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ja-JP" dirty="0"/>
                  <a:t>[g]</a:t>
                </a:r>
                <a:r>
                  <a:rPr kumimoji="1" lang="ja-JP" altLang="en-US" dirty="0" err="1"/>
                  <a:t>ずつ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入れる水に特に制限なし</a:t>
                </a:r>
                <a:endParaRPr kumimoji="1" lang="en-US" altLang="ja-JP" dirty="0"/>
              </a:p>
              <a:p>
                <a:r>
                  <a:rPr lang="ja-JP" altLang="en-US" dirty="0"/>
                  <a:t>濃度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にするためには最小でルウをいくつ入れるか？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濃度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𝑋𝑅</m:t>
                        </m:r>
                      </m:num>
                      <m:den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kumimoji="1" lang="en-US" altLang="ja-JP" dirty="0"/>
                  <a:t> [g/L]…</a:t>
                </a:r>
                <a:r>
                  <a:rPr kumimoji="1" lang="ja-JP" altLang="en-US" dirty="0"/>
                  <a:t>ルウ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個、水</a:t>
                </a:r>
                <a:r>
                  <a:rPr kumimoji="1" lang="en-US" altLang="ja-JP" dirty="0"/>
                  <a:t>Y[L]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X</a:t>
                </a:r>
                <a:r>
                  <a:rPr kumimoji="1" lang="ja-JP" altLang="en-US" dirty="0" err="1"/>
                  <a:t>は非負</a:t>
                </a:r>
                <a:r>
                  <a:rPr kumimoji="1" lang="ja-JP" altLang="en-US" dirty="0"/>
                  <a:t>整数</a:t>
                </a:r>
                <a:r>
                  <a:rPr kumimoji="1" lang="en-US" altLang="ja-JP" dirty="0"/>
                  <a:t>,</a:t>
                </a:r>
                <a:r>
                  <a:rPr lang="en-US" altLang="ja-JP" dirty="0"/>
                  <a:t> Y</a:t>
                </a:r>
                <a:r>
                  <a:rPr lang="ja-JP" altLang="en-US" dirty="0" err="1"/>
                  <a:t>は非負</a:t>
                </a:r>
                <a:r>
                  <a:rPr lang="ja-JP" altLang="en-US" dirty="0"/>
                  <a:t>実数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E3C9E0-17AE-45B6-89C0-E4CA7AB79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16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62140-ED4B-4966-A5F5-7A752A4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AOJ2745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9AA35D-59B8-4CA1-AB0D-9D38E85D9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どんな条件を満たせばよいのか？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𝑋𝑅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入れる水に制限なし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どんなタイミングで水を入れたいか？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より大きかった場合、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に薄めるために水を入れる→逆に、このときにしか水を使う必要はない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より小さかったら、ルウを入れて濃度を大きくする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9AA35D-59B8-4CA1-AB0D-9D38E85D9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9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F6D54-23E6-4A23-BECF-B0311166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AOJ2745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85825D-BD75-4ACA-B213-686A82E5D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より大きかった場合、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にするために水を入れて薄める→このときにしか水を使う必要はない</a:t>
                </a:r>
                <a:endParaRPr lang="en-US" altLang="ja-JP" dirty="0"/>
              </a:p>
              <a:p>
                <a:r>
                  <a:rPr lang="ja-JP" altLang="en-US" dirty="0"/>
                  <a:t>初めの濃度が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より小さかったら、ルウを入れて濃度を大きくするしかない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ルウを足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さなくても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よい状態は、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上の条件が成り立つまで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を加え続ければよい</a:t>
                </a:r>
                <a:br>
                  <a:rPr lang="en-US" altLang="ja-JP" dirty="0"/>
                </a:br>
                <a:r>
                  <a:rPr lang="en-US" altLang="ja-JP" dirty="0"/>
                  <a:t>(C</a:t>
                </a:r>
                <a:r>
                  <a:rPr lang="ja-JP" altLang="en-US" dirty="0"/>
                  <a:t>をぎりぎり超えてしまったら、後で水を加えて微調整</a:t>
                </a:r>
                <a:r>
                  <a:rPr lang="en-US" altLang="ja-JP" dirty="0"/>
                  <a:t>)</a:t>
                </a: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85825D-BD75-4ACA-B213-686A82E5D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1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663037-D144-4F4D-B86F-5ACE3ED3BD97}"/>
              </a:ext>
            </a:extLst>
          </p:cNvPr>
          <p:cNvSpPr/>
          <p:nvPr/>
        </p:nvSpPr>
        <p:spPr>
          <a:xfrm>
            <a:off x="924231" y="628233"/>
            <a:ext cx="851473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R0, W0, C, R;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&amp;R0, &amp;W0, &amp;C, &amp;R);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(R0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W0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C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R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((R0 +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*R)/W0 &lt;C)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10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58BFE-6096-49ED-A824-5846A58D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AOJ2745(</a:t>
            </a:r>
            <a:r>
              <a:rPr lang="ja-JP" altLang="en-US" dirty="0"/>
              <a:t>別解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ja-JP" altLang="en-US" dirty="0"/>
                  <a:t>ルウを足さなくてもよくなっているとき、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これを変形して、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よって、最小となる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58BFE-6096-49ED-A824-5846A58D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AOJ2745(</a:t>
            </a:r>
            <a:r>
              <a:rPr lang="ja-JP" altLang="en-US" dirty="0"/>
              <a:t>別解</a:t>
            </a:r>
            <a:r>
              <a:rPr lang="en-US" altLang="ja-JP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kumimoji="1" lang="ja-JP" altLang="en-US" dirty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条件を忘れてはいけない。</a:t>
                </a:r>
                <a:endParaRPr kumimoji="1" lang="en-US" altLang="ja-JP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ja-JP" altLang="en-US" dirty="0" err="1"/>
                  <a:t>は負に</a:t>
                </a:r>
                <a:r>
                  <a:rPr kumimoji="1" lang="ja-JP" altLang="en-US" dirty="0"/>
                  <a:t>なる可能性がある</a:t>
                </a:r>
                <a:endParaRPr kumimoji="1"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とき負になる</a:t>
                </a:r>
                <a:r>
                  <a:rPr kumimoji="1" lang="en-US" altLang="ja-JP" dirty="0"/>
                  <a:t>(</a:t>
                </a:r>
                <a:r>
                  <a:rPr lang="ja-JP" altLang="en-US" dirty="0"/>
                  <a:t>分子</a:t>
                </a:r>
                <a:r>
                  <a:rPr lang="en-US" altLang="ja-JP" dirty="0"/>
                  <a:t>&lt;0)</a:t>
                </a:r>
                <a:endParaRPr kumimoji="1" lang="en-US" altLang="ja-JP" dirty="0"/>
              </a:p>
              <a:p>
                <a:r>
                  <a:rPr lang="ja-JP" altLang="en-US" dirty="0"/>
                  <a:t>よって正確には</a:t>
                </a:r>
                <a:r>
                  <a:rPr lang="en-US" altLang="ja-JP" dirty="0"/>
                  <a:t>…</a:t>
                </a:r>
                <a:br>
                  <a:rPr lang="en-US" altLang="ja-JP" dirty="0"/>
                </a:br>
                <a:r>
                  <a:rPr kumimoji="1" lang="ja-JP" altLang="en-US" dirty="0"/>
                  <a:t>最小となる</a:t>
                </a:r>
                <a:r>
                  <a:rPr kumimoji="1" lang="en-US" altLang="ja-JP" dirty="0"/>
                  <a:t>X</a:t>
                </a:r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56EB3B8-907D-4341-9A38-E4639C90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CE6551-4B4D-4C83-AF5A-A5885DFB9B48}"/>
                  </a:ext>
                </a:extLst>
              </p:cNvPr>
              <p:cNvSpPr txBox="1"/>
              <p:nvPr/>
            </p:nvSpPr>
            <p:spPr>
              <a:xfrm>
                <a:off x="6157451" y="4394327"/>
                <a:ext cx="222862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CE6551-4B4D-4C83-AF5A-A5885DFB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51" y="4394327"/>
                <a:ext cx="2228623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BF79C6-4315-4665-85C1-DAD34D350C96}"/>
                  </a:ext>
                </a:extLst>
              </p:cNvPr>
              <p:cNvSpPr/>
              <p:nvPr/>
            </p:nvSpPr>
            <p:spPr>
              <a:xfrm>
                <a:off x="6203777" y="5086824"/>
                <a:ext cx="2135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BF79C6-4315-4665-85C1-DAD34D350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777" y="5086824"/>
                <a:ext cx="21359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79B0E74-2042-4B26-8B39-4EB2CD8A639A}"/>
                  </a:ext>
                </a:extLst>
              </p:cNvPr>
              <p:cNvSpPr/>
              <p:nvPr/>
            </p:nvSpPr>
            <p:spPr>
              <a:xfrm>
                <a:off x="3404022" y="4394327"/>
                <a:ext cx="2992165" cy="1467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79B0E74-2042-4B26-8B39-4EB2CD8A6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22" y="4394327"/>
                <a:ext cx="2992165" cy="1467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87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B85D1B-514B-4EBD-A1F0-AD652298DDC0}"/>
              </a:ext>
            </a:extLst>
          </p:cNvPr>
          <p:cNvSpPr/>
          <p:nvPr/>
        </p:nvSpPr>
        <p:spPr>
          <a:xfrm>
            <a:off x="621890" y="458956"/>
            <a:ext cx="84483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R0, W0, C, R;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&amp;R0, &amp;W0, &amp;C, &amp;R);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(!(R0 | W0 | C | R))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(C*W0 &gt;= R0)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(C*W0 - R0 + R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)/R);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"0\n"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4D16E2-612B-4DC0-9F2A-C049703CAB2A}"/>
              </a:ext>
            </a:extLst>
          </p:cNvPr>
          <p:cNvSpPr/>
          <p:nvPr/>
        </p:nvSpPr>
        <p:spPr>
          <a:xfrm>
            <a:off x="2227006" y="3546988"/>
            <a:ext cx="2544096" cy="2949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86C562-05EB-452D-BE2E-3E529D58C3D0}"/>
              </a:ext>
            </a:extLst>
          </p:cNvPr>
          <p:cNvSpPr txBox="1"/>
          <p:nvPr/>
        </p:nvSpPr>
        <p:spPr>
          <a:xfrm>
            <a:off x="6096000" y="1309632"/>
            <a:ext cx="372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while</a:t>
            </a:r>
            <a:r>
              <a:rPr lang="ja-JP" altLang="en-US" sz="2400" dirty="0"/>
              <a:t>を抜ける条件は、ビット演算子を用いてこんな風にも書けます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5EF886-9770-414B-B807-19CA38E5D555}"/>
              </a:ext>
            </a:extLst>
          </p:cNvPr>
          <p:cNvCxnSpPr>
            <a:endCxn id="5" idx="0"/>
          </p:cNvCxnSpPr>
          <p:nvPr/>
        </p:nvCxnSpPr>
        <p:spPr>
          <a:xfrm flipH="1">
            <a:off x="3499054" y="1959429"/>
            <a:ext cx="2596946" cy="1587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2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80EEF-72FD-4525-94B9-1FE22A5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ABC039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8E4366D-DF2E-47B9-A500-92A606A34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を求める問題</a:t>
                </a:r>
                <a:endParaRPr kumimoji="1"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な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ので、</m:t>
                      </m:r>
                    </m:oMath>
                  </m:oMathPara>
                </a14:m>
                <a:br>
                  <a:rPr lang="en-US" altLang="ja-JP" b="0" dirty="0"/>
                </a:b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だいたい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kumimoji="1" lang="ja-JP" altLang="en-US" dirty="0"/>
                  <a:t>程度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1" lang="en-US" altLang="ja-JP" dirty="0"/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 err="1"/>
                  <a:t>なの</a:t>
                </a:r>
                <a:r>
                  <a:rPr lang="ja-JP" altLang="en-US" dirty="0"/>
                  <a:t>で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の取りうる値を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200</a:t>
                </a:r>
                <a:r>
                  <a:rPr lang="ja-JP" altLang="en-US" dirty="0" err="1"/>
                  <a:t>まで</a:t>
                </a:r>
                <a:r>
                  <a:rPr lang="ja-JP" altLang="en-US" dirty="0"/>
                  <a:t>愚直に調べていけばよい</a:t>
                </a: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ja-JP" altLang="en-US" dirty="0"/>
                  <a:t>このように探索範囲を概算してその全てを見よう</a:t>
                </a:r>
                <a:r>
                  <a:rPr lang="ja-JP" altLang="en-US"/>
                  <a:t>とすることは</a:t>
                </a:r>
                <a:r>
                  <a:rPr lang="ja-JP" altLang="en-US" dirty="0"/>
                  <a:t>よくある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8E4366D-DF2E-47B9-A500-92A606A34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40F561-6B83-4A8E-9255-AA26C12F5126}"/>
              </a:ext>
            </a:extLst>
          </p:cNvPr>
          <p:cNvSpPr/>
          <p:nvPr/>
        </p:nvSpPr>
        <p:spPr>
          <a:xfrm>
            <a:off x="1064342" y="936010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X;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(N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N &lt;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N++)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(N*N*N*N == X) {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0250-F3C5-4F13-8AA2-12E7B4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</a:t>
            </a:r>
            <a:r>
              <a:rPr lang="ja-JP" altLang="en-US" dirty="0" err="1"/>
              <a:t>での</a:t>
            </a:r>
            <a:r>
              <a:rPr lang="ja-JP" altLang="en-US" dirty="0"/>
              <a:t>入力処理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8D1CE1-4B19-4DEC-98EA-FE8B3EA7C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3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AOJ</a:t>
            </a:r>
            <a:r>
              <a:rPr kumimoji="1" lang="ja-JP" altLang="en-US" sz="2400" dirty="0"/>
              <a:t>の入力形式は</a:t>
            </a:r>
            <a:r>
              <a:rPr kumimoji="1" lang="en-US" altLang="ja-JP" sz="2400" dirty="0" err="1"/>
              <a:t>AtCoder</a:t>
            </a:r>
            <a:r>
              <a:rPr kumimoji="1" lang="ja-JP" altLang="en-US" sz="2400" dirty="0"/>
              <a:t>と異なる場合がある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400" dirty="0" err="1"/>
              <a:t>AtCoder</a:t>
            </a:r>
            <a:r>
              <a:rPr lang="ja-JP" altLang="en-US" sz="2400" dirty="0"/>
              <a:t>と同じときもあります</a:t>
            </a:r>
            <a:endParaRPr kumimoji="1" lang="en-US" altLang="ja-JP" sz="2400" dirty="0"/>
          </a:p>
          <a:p>
            <a:r>
              <a:rPr lang="ja-JP" altLang="en-US" sz="2400" dirty="0"/>
              <a:t>「</a:t>
            </a:r>
            <a:r>
              <a:rPr lang="ja-JP" altLang="en-US" sz="2400" b="1" u="sng" dirty="0"/>
              <a:t>データセット</a:t>
            </a:r>
            <a:r>
              <a:rPr lang="ja-JP" altLang="en-US" sz="2400" dirty="0"/>
              <a:t>」という塊で入力させるときがある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処理を行う単位のこと。</a:t>
            </a:r>
            <a:endParaRPr lang="en-US" altLang="ja-JP" sz="2400" dirty="0"/>
          </a:p>
          <a:p>
            <a:r>
              <a:rPr lang="ja-JP" altLang="en-US" sz="2400" dirty="0"/>
              <a:t>特別な数値で入力を終了させる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それまでずっとデータセットを入力させる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761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80EEF-72FD-4525-94B9-1FE22A5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ABC039(</a:t>
            </a:r>
            <a:r>
              <a:rPr kumimoji="1" lang="ja-JP" altLang="en-US" dirty="0"/>
              <a:t>別解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4366D-DF2E-47B9-A500-92A606A3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dirty="0"/>
              <a:t>どうせ与えられた</a:t>
            </a:r>
            <a:r>
              <a:rPr lang="en-US" altLang="ja-JP" dirty="0"/>
              <a:t>X</a:t>
            </a:r>
            <a:r>
              <a:rPr lang="ja-JP" altLang="en-US" dirty="0"/>
              <a:t>は常に存在することは分かっている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 err="1"/>
              <a:t>なので</a:t>
            </a:r>
            <a:r>
              <a:rPr lang="ja-JP" altLang="en-US" dirty="0"/>
              <a:t>こんなループを書いてもよい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ja-JP" sz="3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(N*N*N*N != X) N++;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1849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E7C0A1-87C0-42AB-8248-090F3ED0D2AB}"/>
              </a:ext>
            </a:extLst>
          </p:cNvPr>
          <p:cNvSpPr/>
          <p:nvPr/>
        </p:nvSpPr>
        <p:spPr>
          <a:xfrm>
            <a:off x="1315064" y="153617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&amp;X);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(N*N*N*N != X) N++;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latin typeface="Consolas" panose="020B0609020204030204" pitchFamily="49" charset="0"/>
              </a:rPr>
              <a:t>"%d\n</a:t>
            </a:r>
            <a:r>
              <a:rPr lang="en-US" altLang="ja-JP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0250-F3C5-4F13-8AA2-12E7B4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</a:t>
            </a:r>
            <a:r>
              <a:rPr lang="ja-JP" altLang="en-US" dirty="0" err="1"/>
              <a:t>での</a:t>
            </a:r>
            <a:r>
              <a:rPr lang="ja-JP" altLang="en-US" dirty="0"/>
              <a:t>入力処理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8D1CE1-4B19-4DEC-98EA-FE8B3EA7C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73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:</a:t>
            </a:r>
          </a:p>
          <a:p>
            <a:pPr marL="0" indent="0">
              <a:buNone/>
            </a:pPr>
            <a:r>
              <a:rPr lang="ja-JP" altLang="en-US" sz="2400" dirty="0"/>
              <a:t>入力はいくつかのデータセットからなる。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データセットは二つの整数値からなる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入力の終わりは空白で区切られた</a:t>
            </a:r>
            <a:r>
              <a:rPr lang="en-US" altLang="ja-JP" sz="2400" dirty="0"/>
              <a:t>2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ゼロからなる行によって表される。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このとき、各データセットについて、二つの整数値を掛けた値を出力せよ。</a:t>
            </a:r>
            <a:endParaRPr lang="en-US" altLang="ja-JP" sz="24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EAE4FC4-3C71-4F42-AEF1-994CAEF42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4692144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7286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016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kumimoji="1" lang="ja-JP" altLang="en-US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入力例</a:t>
                      </a:r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1 2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3 9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7 2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0 0</a:t>
                      </a:r>
                      <a:endParaRPr kumimoji="1" lang="ja-JP" altLang="en-US" sz="24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kumimoji="1" lang="ja-JP" altLang="en-US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出力例</a:t>
                      </a:r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27</a:t>
                      </a:r>
                    </a:p>
                    <a:p>
                      <a:r>
                        <a:rPr kumimoji="1" lang="en-US" altLang="ja-JP" sz="24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14</a:t>
                      </a:r>
                      <a:endParaRPr kumimoji="1" lang="ja-JP" altLang="en-US" sz="24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B0250-F3C5-4F13-8AA2-12E7B407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</a:t>
            </a:r>
            <a:r>
              <a:rPr lang="ja-JP" altLang="en-US" dirty="0" err="1"/>
              <a:t>での</a:t>
            </a:r>
            <a:r>
              <a:rPr lang="ja-JP" altLang="en-US" dirty="0"/>
              <a:t>入力処理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8D1CE1-4B19-4DEC-98EA-FE8B3EA7C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1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このような形式で入力させるとき、</a:t>
            </a:r>
            <a:r>
              <a:rPr kumimoji="1" lang="ja-JP" altLang="en-US" sz="2400" b="1" u="sng" dirty="0"/>
              <a:t>データセットの入力</a:t>
            </a:r>
            <a:r>
              <a:rPr lang="ja-JP" altLang="en-US" sz="2400" b="1" u="sng" dirty="0"/>
              <a:t>のたびに出力処理を行っても構わない</a:t>
            </a:r>
            <a:endParaRPr lang="en-US" altLang="ja-JP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ジャッジは出力しか見ていないため</a:t>
            </a:r>
            <a:endParaRPr lang="en-US" altLang="ja-JP" sz="2400" dirty="0"/>
          </a:p>
          <a:p>
            <a:r>
              <a:rPr lang="ja-JP" altLang="en-US" sz="2400" dirty="0"/>
              <a:t>「入力をいっぺんに行ったあと、出力をいっぺんに行う」という処理にする必要はない。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161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DA3F8DB-C391-4287-8109-BCAAD9FEBD05}"/>
              </a:ext>
            </a:extLst>
          </p:cNvPr>
          <p:cNvGraphicFramePr>
            <a:graphicFrameLocks noGrp="1"/>
          </p:cNvGraphicFramePr>
          <p:nvPr/>
        </p:nvGraphicFramePr>
        <p:xfrm>
          <a:off x="8484419" y="1889760"/>
          <a:ext cx="2761226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226">
                  <a:extLst>
                    <a:ext uri="{9D8B030D-6E8A-4147-A177-3AD203B41FA5}">
                      <a16:colId xmlns:a16="http://schemas.microsoft.com/office/drawing/2014/main" val="372144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 10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100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 3  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 8  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64</a:t>
                      </a:r>
                    </a:p>
                    <a:p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 0   (</a:t>
                      </a:r>
                      <a:r>
                        <a:rPr kumimoji="1" lang="ja-JP" altLang="en-US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入力</a:t>
                      </a:r>
                      <a:r>
                        <a:rPr kumimoji="1" lang="en-US" altLang="ja-JP" sz="2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2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6494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C46F35-8301-48C4-B3E5-A0E2C17BA50B}"/>
              </a:ext>
            </a:extLst>
          </p:cNvPr>
          <p:cNvSpPr/>
          <p:nvPr/>
        </p:nvSpPr>
        <p:spPr>
          <a:xfrm>
            <a:off x="820994" y="135150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&amp;b);</a:t>
            </a:r>
          </a:p>
          <a:p>
            <a:pPr lvl="2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b ==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, a * b);</a:t>
            </a:r>
          </a:p>
          <a:p>
            <a:pPr lvl="1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ja-JP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093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8B68E-2101-4C1E-9165-D1162F48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5B7C3-2349-4FEE-B0E1-90A1BEC9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5" y="1849489"/>
            <a:ext cx="5628968" cy="4351338"/>
          </a:xfrm>
        </p:spPr>
        <p:txBody>
          <a:bodyPr/>
          <a:lstStyle/>
          <a:p>
            <a:r>
              <a:rPr kumimoji="1" lang="ja-JP" altLang="en-US" dirty="0"/>
              <a:t>整数値</a:t>
            </a:r>
            <a:r>
              <a:rPr kumimoji="1" lang="en-US" altLang="ja-JP" dirty="0"/>
              <a:t>n</a:t>
            </a:r>
            <a:r>
              <a:rPr kumimoji="1" lang="ja-JP" altLang="en-US" dirty="0"/>
              <a:t>の各桁の総和を求める関数</a:t>
            </a:r>
            <a:r>
              <a:rPr lang="en-US" altLang="ja-JP" dirty="0" err="1"/>
              <a:t>sumDigit</a:t>
            </a:r>
            <a:r>
              <a:rPr lang="ja-JP" altLang="en-US" dirty="0"/>
              <a:t>を、再帰を用いて実装してください。関数は次のような定義とします。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lang="en-US" altLang="ja-JP" sz="3200" dirty="0">
                <a:latin typeface="Consolas" panose="020B0609020204030204" pitchFamily="49" charset="0"/>
              </a:rPr>
              <a:t>(</a:t>
            </a:r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3200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endParaRPr lang="en-US" altLang="ja-JP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F59AC5-3342-476E-8643-FA238BAE8984}"/>
              </a:ext>
            </a:extLst>
          </p:cNvPr>
          <p:cNvSpPr txBox="1">
            <a:spLocks/>
          </p:cNvSpPr>
          <p:nvPr/>
        </p:nvSpPr>
        <p:spPr>
          <a:xfrm>
            <a:off x="6194323" y="1849489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[ICPC</a:t>
            </a:r>
            <a:r>
              <a:rPr lang="ja-JP" altLang="en-US" dirty="0"/>
              <a:t>の雰囲気を味わうコーナー</a:t>
            </a:r>
            <a:r>
              <a:rPr lang="en-US" altLang="ja-JP" dirty="0"/>
              <a:t>]</a:t>
            </a:r>
          </a:p>
          <a:p>
            <a:r>
              <a:rPr lang="en-US" altLang="ja-JP" dirty="0">
                <a:latin typeface="+mn-ea"/>
              </a:rPr>
              <a:t>AOJ1147</a:t>
            </a:r>
          </a:p>
          <a:p>
            <a:r>
              <a:rPr lang="en-US" altLang="ja-JP" dirty="0">
                <a:latin typeface="+mn-ea"/>
              </a:rPr>
              <a:t>AOJ2745</a:t>
            </a:r>
          </a:p>
          <a:p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dirty="0">
                <a:latin typeface="+mn-ea"/>
              </a:rPr>
              <a:t>[</a:t>
            </a:r>
            <a:r>
              <a:rPr lang="ja-JP" altLang="en-US" dirty="0">
                <a:latin typeface="+mn-ea"/>
              </a:rPr>
              <a:t>量増し</a:t>
            </a:r>
            <a:r>
              <a:rPr lang="en-US" altLang="ja-JP" dirty="0">
                <a:latin typeface="+mn-ea"/>
              </a:rPr>
              <a:t>]</a:t>
            </a:r>
            <a:endParaRPr lang="en-US" altLang="ja-JP" dirty="0"/>
          </a:p>
          <a:p>
            <a:r>
              <a:rPr lang="en-US" altLang="ja-JP" dirty="0"/>
              <a:t>ABC039_B</a:t>
            </a:r>
          </a:p>
        </p:txBody>
      </p:sp>
    </p:spTree>
    <p:extLst>
      <p:ext uri="{BB962C8B-B14F-4D97-AF65-F5344CB8AC3E}">
        <p14:creationId xmlns:p14="http://schemas.microsoft.com/office/powerpoint/2010/main" val="9572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FB47F-E8E4-4091-BC8A-474258CC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各桁の総和を再帰で書く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3C3A7-D929-4953-9696-072A2301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ja-JP" altLang="en-US" dirty="0"/>
              <a:t>例</a:t>
            </a:r>
            <a:r>
              <a:rPr lang="en-US" altLang="ja-JP" dirty="0"/>
              <a:t>: 1568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(1568)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=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</a:t>
            </a:r>
            <a:r>
              <a:rPr lang="en-US" altLang="ja-JP" sz="3200" dirty="0">
                <a:latin typeface="Consolas" panose="020B0609020204030204" pitchFamily="49" charset="0"/>
              </a:rPr>
              <a:t>56) + 8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=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</a:t>
            </a:r>
            <a:r>
              <a:rPr lang="en-US" altLang="ja-JP" sz="3200" dirty="0">
                <a:latin typeface="Consolas" panose="020B0609020204030204" pitchFamily="49" charset="0"/>
              </a:rPr>
              <a:t>5) + 6 + 8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3200" dirty="0">
                <a:latin typeface="Consolas" panose="020B0609020204030204" pitchFamily="49" charset="0"/>
              </a:rPr>
              <a:t>= 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sz="3200" dirty="0">
                <a:latin typeface="Consolas" panose="020B0609020204030204" pitchFamily="49" charset="0"/>
              </a:rPr>
              <a:t>(1) + 5 + 6 + 8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ja-JP" sz="3200" dirty="0">
                <a:latin typeface="Consolas" panose="020B0609020204030204" pitchFamily="49" charset="0"/>
              </a:rPr>
              <a:t>= 1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+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5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+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6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+</a:t>
            </a:r>
            <a:r>
              <a:rPr lang="ja-JP" altLang="en-US" sz="3200" dirty="0">
                <a:latin typeface="Consolas" panose="020B0609020204030204" pitchFamily="49" charset="0"/>
              </a:rPr>
              <a:t> </a:t>
            </a:r>
            <a:r>
              <a:rPr lang="en-US" altLang="ja-JP" sz="3200" dirty="0">
                <a:latin typeface="Consolas" panose="020B0609020204030204" pitchFamily="49" charset="0"/>
              </a:rPr>
              <a:t>8</a:t>
            </a:r>
          </a:p>
          <a:p>
            <a:pPr marL="457200" lvl="1" indent="0">
              <a:lnSpc>
                <a:spcPct val="120000"/>
              </a:lnSpc>
              <a:buNone/>
            </a:pPr>
            <a:endParaRPr kumimoji="1" lang="en-US" altLang="ja-JP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>
                <a:latin typeface="Consolas" panose="020B0609020204030204" pitchFamily="49" charset="0"/>
              </a:rPr>
              <a:t>つまり、</a:t>
            </a:r>
            <a:r>
              <a:rPr lang="en-US" altLang="ja-JP" dirty="0" err="1">
                <a:latin typeface="Consolas" panose="020B0609020204030204" pitchFamily="49" charset="0"/>
              </a:rPr>
              <a:t>sumDigit</a:t>
            </a:r>
            <a:r>
              <a:rPr lang="en-US" altLang="ja-JP" dirty="0">
                <a:latin typeface="Consolas" panose="020B0609020204030204" pitchFamily="49" charset="0"/>
              </a:rPr>
              <a:t>(n) = </a:t>
            </a:r>
            <a:r>
              <a:rPr lang="en-US" altLang="ja-JP" dirty="0" err="1">
                <a:latin typeface="Consolas" panose="020B0609020204030204" pitchFamily="49" charset="0"/>
              </a:rPr>
              <a:t>sumDigit</a:t>
            </a:r>
            <a:r>
              <a:rPr lang="en-US" altLang="ja-JP" dirty="0">
                <a:latin typeface="Consolas" panose="020B0609020204030204" pitchFamily="49" charset="0"/>
              </a:rPr>
              <a:t>(n/10) + (n%10)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dirty="0">
                <a:latin typeface="Consolas" panose="020B0609020204030204" pitchFamily="49" charset="0"/>
              </a:rPr>
              <a:t>ただし、</a:t>
            </a:r>
            <a:r>
              <a:rPr kumimoji="1" lang="en-US" altLang="ja-JP" dirty="0">
                <a:latin typeface="Consolas" panose="020B0609020204030204" pitchFamily="49" charset="0"/>
              </a:rPr>
              <a:t>n</a:t>
            </a:r>
            <a:r>
              <a:rPr kumimoji="1" lang="ja-JP" altLang="en-US" dirty="0">
                <a:latin typeface="Consolas" panose="020B0609020204030204" pitchFamily="49" charset="0"/>
              </a:rPr>
              <a:t>が一桁の時は</a:t>
            </a:r>
            <a:r>
              <a:rPr kumimoji="1" lang="en-US" altLang="ja-JP" dirty="0" err="1">
                <a:latin typeface="Consolas" panose="020B0609020204030204" pitchFamily="49" charset="0"/>
              </a:rPr>
              <a:t>sumDigit</a:t>
            </a:r>
            <a:r>
              <a:rPr kumimoji="1" lang="en-US" altLang="ja-JP" dirty="0">
                <a:latin typeface="Consolas" panose="020B0609020204030204" pitchFamily="49" charset="0"/>
              </a:rPr>
              <a:t>(n) = 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9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891A78-2BAC-4D42-9C71-A62B7EF18585}"/>
              </a:ext>
            </a:extLst>
          </p:cNvPr>
          <p:cNvSpPr/>
          <p:nvPr/>
        </p:nvSpPr>
        <p:spPr>
          <a:xfrm>
            <a:off x="961103" y="2090172"/>
            <a:ext cx="96872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sumDigit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ja-JP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sumDigit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(n /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+ (n %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23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D7091-ACEA-4C9A-91D2-EFF9268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AOJ1147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B4B62-3849-4C91-AFB3-76D0C482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最大値と最小値を取り除いてから平均値を求める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最大値と最小値を保持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max</a:t>
            </a:r>
            <a:r>
              <a:rPr lang="ja-JP" altLang="en-US" dirty="0"/>
              <a:t>と</a:t>
            </a:r>
            <a:r>
              <a:rPr lang="en-US" altLang="ja-JP" dirty="0"/>
              <a:t>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一旦すべての総和を求める</a:t>
            </a:r>
            <a:r>
              <a:rPr lang="en-US" altLang="ja-JP" dirty="0"/>
              <a:t>: sum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平均は </a:t>
            </a:r>
            <a:r>
              <a:rPr lang="en-US" altLang="ja-JP" dirty="0"/>
              <a:t>(sum – max – min) / (n – 2)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この平均値のことを「トリム平均」と呼んだりする</a:t>
            </a:r>
          </a:p>
        </p:txBody>
      </p:sp>
    </p:spTree>
    <p:extLst>
      <p:ext uri="{BB962C8B-B14F-4D97-AF65-F5344CB8AC3E}">
        <p14:creationId xmlns:p14="http://schemas.microsoft.com/office/powerpoint/2010/main" val="264400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814</Words>
  <Application>Microsoft Office PowerPoint</Application>
  <PresentationFormat>ワイド画面</PresentationFormat>
  <Paragraphs>211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ＭＳ 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第7回演習解答</vt:lpstr>
      <vt:lpstr>AOJでの入力処理</vt:lpstr>
      <vt:lpstr>AOJでの入力処理</vt:lpstr>
      <vt:lpstr>AOJでの入力処理</vt:lpstr>
      <vt:lpstr>PowerPoint プレゼンテーション</vt:lpstr>
      <vt:lpstr>演習</vt:lpstr>
      <vt:lpstr>各桁の総和を再帰で書く</vt:lpstr>
      <vt:lpstr>PowerPoint プレゼンテーション</vt:lpstr>
      <vt:lpstr>AOJ1147</vt:lpstr>
      <vt:lpstr>PowerPoint プレゼンテーション</vt:lpstr>
      <vt:lpstr>ABC2745</vt:lpstr>
      <vt:lpstr>AOJ2745</vt:lpstr>
      <vt:lpstr>AOJ2745</vt:lpstr>
      <vt:lpstr>PowerPoint プレゼンテーション</vt:lpstr>
      <vt:lpstr>AOJ2745(別解)</vt:lpstr>
      <vt:lpstr>AOJ2745(別解)</vt:lpstr>
      <vt:lpstr>PowerPoint プレゼンテーション</vt:lpstr>
      <vt:lpstr>ABC039</vt:lpstr>
      <vt:lpstr>PowerPoint プレゼンテーション</vt:lpstr>
      <vt:lpstr>ABC039(別解)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第7回演習解答</dc:title>
  <dc:creator>r.yamamoto.032</dc:creator>
  <cp:lastModifiedBy>r.yamamoto.032</cp:lastModifiedBy>
  <cp:revision>58</cp:revision>
  <dcterms:created xsi:type="dcterms:W3CDTF">2018-06-24T07:09:28Z</dcterms:created>
  <dcterms:modified xsi:type="dcterms:W3CDTF">2018-06-26T22:57:45Z</dcterms:modified>
</cp:coreProperties>
</file>