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8" r:id="rId3"/>
    <p:sldId id="257" r:id="rId4"/>
    <p:sldId id="329" r:id="rId5"/>
    <p:sldId id="330" r:id="rId6"/>
    <p:sldId id="331" r:id="rId7"/>
    <p:sldId id="332" r:id="rId8"/>
    <p:sldId id="336" r:id="rId9"/>
    <p:sldId id="333" r:id="rId10"/>
    <p:sldId id="334" r:id="rId11"/>
    <p:sldId id="335" r:id="rId12"/>
    <p:sldId id="337" r:id="rId13"/>
    <p:sldId id="338" r:id="rId14"/>
    <p:sldId id="339" r:id="rId15"/>
    <p:sldId id="340"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65" d="100"/>
          <a:sy n="65" d="100"/>
        </p:scale>
        <p:origin x="726" y="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761C21-AD00-4481-BDF7-2D85C11ABE1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F40724D-51A5-47AA-8D78-FF5FBE888D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025C927-1BA9-4FF2-A573-1079557AA6E4}"/>
              </a:ext>
            </a:extLst>
          </p:cNvPr>
          <p:cNvSpPr>
            <a:spLocks noGrp="1"/>
          </p:cNvSpPr>
          <p:nvPr>
            <p:ph type="dt" sz="half" idx="10"/>
          </p:nvPr>
        </p:nvSpPr>
        <p:spPr/>
        <p:txBody>
          <a:bodyPr/>
          <a:lstStyle/>
          <a:p>
            <a:fld id="{774D7F18-A9E6-4477-B077-909B2EC42ACF}" type="datetimeFigureOut">
              <a:rPr kumimoji="1" lang="ja-JP" altLang="en-US" smtClean="0"/>
              <a:t>2018/7/10</a:t>
            </a:fld>
            <a:endParaRPr kumimoji="1" lang="ja-JP" altLang="en-US"/>
          </a:p>
        </p:txBody>
      </p:sp>
      <p:sp>
        <p:nvSpPr>
          <p:cNvPr id="5" name="フッター プレースホルダー 4">
            <a:extLst>
              <a:ext uri="{FF2B5EF4-FFF2-40B4-BE49-F238E27FC236}">
                <a16:creationId xmlns:a16="http://schemas.microsoft.com/office/drawing/2014/main" id="{02218782-3F76-4E71-8353-AC0FD19CE48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8BE8E59-D8B3-4F10-96BD-EE5832D468C6}"/>
              </a:ext>
            </a:extLst>
          </p:cNvPr>
          <p:cNvSpPr>
            <a:spLocks noGrp="1"/>
          </p:cNvSpPr>
          <p:nvPr>
            <p:ph type="sldNum" sz="quarter" idx="12"/>
          </p:nvPr>
        </p:nvSpPr>
        <p:spPr/>
        <p:txBody>
          <a:bodyPr/>
          <a:lstStyle/>
          <a:p>
            <a:fld id="{000BE422-C9EA-4DD4-ADB2-98E2C9AB0171}" type="slidenum">
              <a:rPr kumimoji="1" lang="ja-JP" altLang="en-US" smtClean="0"/>
              <a:t>‹#›</a:t>
            </a:fld>
            <a:endParaRPr kumimoji="1" lang="ja-JP" altLang="en-US"/>
          </a:p>
        </p:txBody>
      </p:sp>
    </p:spTree>
    <p:extLst>
      <p:ext uri="{BB962C8B-B14F-4D97-AF65-F5344CB8AC3E}">
        <p14:creationId xmlns:p14="http://schemas.microsoft.com/office/powerpoint/2010/main" val="1501132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A21C66-11D2-460F-A01A-BCEF6560E14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E03DA73-A588-4CD9-B5DB-A96030DB742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8351E4F-BA0E-49AB-8D82-723236DA9A22}"/>
              </a:ext>
            </a:extLst>
          </p:cNvPr>
          <p:cNvSpPr>
            <a:spLocks noGrp="1"/>
          </p:cNvSpPr>
          <p:nvPr>
            <p:ph type="dt" sz="half" idx="10"/>
          </p:nvPr>
        </p:nvSpPr>
        <p:spPr/>
        <p:txBody>
          <a:bodyPr/>
          <a:lstStyle/>
          <a:p>
            <a:fld id="{774D7F18-A9E6-4477-B077-909B2EC42ACF}" type="datetimeFigureOut">
              <a:rPr kumimoji="1" lang="ja-JP" altLang="en-US" smtClean="0"/>
              <a:t>2018/7/10</a:t>
            </a:fld>
            <a:endParaRPr kumimoji="1" lang="ja-JP" altLang="en-US"/>
          </a:p>
        </p:txBody>
      </p:sp>
      <p:sp>
        <p:nvSpPr>
          <p:cNvPr id="5" name="フッター プレースホルダー 4">
            <a:extLst>
              <a:ext uri="{FF2B5EF4-FFF2-40B4-BE49-F238E27FC236}">
                <a16:creationId xmlns:a16="http://schemas.microsoft.com/office/drawing/2014/main" id="{E08B9A08-CE1D-4690-8DCE-5876B60ECDF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0E58065-42AC-4344-9B68-F23F9A547B2E}"/>
              </a:ext>
            </a:extLst>
          </p:cNvPr>
          <p:cNvSpPr>
            <a:spLocks noGrp="1"/>
          </p:cNvSpPr>
          <p:nvPr>
            <p:ph type="sldNum" sz="quarter" idx="12"/>
          </p:nvPr>
        </p:nvSpPr>
        <p:spPr/>
        <p:txBody>
          <a:bodyPr/>
          <a:lstStyle/>
          <a:p>
            <a:fld id="{000BE422-C9EA-4DD4-ADB2-98E2C9AB0171}" type="slidenum">
              <a:rPr kumimoji="1" lang="ja-JP" altLang="en-US" smtClean="0"/>
              <a:t>‹#›</a:t>
            </a:fld>
            <a:endParaRPr kumimoji="1" lang="ja-JP" altLang="en-US"/>
          </a:p>
        </p:txBody>
      </p:sp>
    </p:spTree>
    <p:extLst>
      <p:ext uri="{BB962C8B-B14F-4D97-AF65-F5344CB8AC3E}">
        <p14:creationId xmlns:p14="http://schemas.microsoft.com/office/powerpoint/2010/main" val="3415139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AE7C70D-23A5-43AF-B9BD-56443E5AD2B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73F2851-0989-474B-A077-ABF79CC433E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E7B3396-D10D-4F5C-9E29-3126A98A447E}"/>
              </a:ext>
            </a:extLst>
          </p:cNvPr>
          <p:cNvSpPr>
            <a:spLocks noGrp="1"/>
          </p:cNvSpPr>
          <p:nvPr>
            <p:ph type="dt" sz="half" idx="10"/>
          </p:nvPr>
        </p:nvSpPr>
        <p:spPr/>
        <p:txBody>
          <a:bodyPr/>
          <a:lstStyle/>
          <a:p>
            <a:fld id="{774D7F18-A9E6-4477-B077-909B2EC42ACF}" type="datetimeFigureOut">
              <a:rPr kumimoji="1" lang="ja-JP" altLang="en-US" smtClean="0"/>
              <a:t>2018/7/10</a:t>
            </a:fld>
            <a:endParaRPr kumimoji="1" lang="ja-JP" altLang="en-US"/>
          </a:p>
        </p:txBody>
      </p:sp>
      <p:sp>
        <p:nvSpPr>
          <p:cNvPr id="5" name="フッター プレースホルダー 4">
            <a:extLst>
              <a:ext uri="{FF2B5EF4-FFF2-40B4-BE49-F238E27FC236}">
                <a16:creationId xmlns:a16="http://schemas.microsoft.com/office/drawing/2014/main" id="{BEC5D461-CAA0-499F-AE67-E4AE372775D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5DE35CC-BD74-4900-82D6-B9191D32A194}"/>
              </a:ext>
            </a:extLst>
          </p:cNvPr>
          <p:cNvSpPr>
            <a:spLocks noGrp="1"/>
          </p:cNvSpPr>
          <p:nvPr>
            <p:ph type="sldNum" sz="quarter" idx="12"/>
          </p:nvPr>
        </p:nvSpPr>
        <p:spPr/>
        <p:txBody>
          <a:bodyPr/>
          <a:lstStyle/>
          <a:p>
            <a:fld id="{000BE422-C9EA-4DD4-ADB2-98E2C9AB0171}" type="slidenum">
              <a:rPr kumimoji="1" lang="ja-JP" altLang="en-US" smtClean="0"/>
              <a:t>‹#›</a:t>
            </a:fld>
            <a:endParaRPr kumimoji="1" lang="ja-JP" altLang="en-US"/>
          </a:p>
        </p:txBody>
      </p:sp>
    </p:spTree>
    <p:extLst>
      <p:ext uri="{BB962C8B-B14F-4D97-AF65-F5344CB8AC3E}">
        <p14:creationId xmlns:p14="http://schemas.microsoft.com/office/powerpoint/2010/main" val="2204051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225587-3B6B-440B-939F-9F3BD1DDC76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CD1AE48-FE60-4DC0-91B4-CF5042F8471E}"/>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C530AB0-E6CE-4042-972A-EF9B17E5AEC3}"/>
              </a:ext>
            </a:extLst>
          </p:cNvPr>
          <p:cNvSpPr>
            <a:spLocks noGrp="1"/>
          </p:cNvSpPr>
          <p:nvPr>
            <p:ph type="dt" sz="half" idx="10"/>
          </p:nvPr>
        </p:nvSpPr>
        <p:spPr/>
        <p:txBody>
          <a:bodyPr/>
          <a:lstStyle/>
          <a:p>
            <a:fld id="{774D7F18-A9E6-4477-B077-909B2EC42ACF}" type="datetimeFigureOut">
              <a:rPr kumimoji="1" lang="ja-JP" altLang="en-US" smtClean="0"/>
              <a:t>2018/7/10</a:t>
            </a:fld>
            <a:endParaRPr kumimoji="1" lang="ja-JP" altLang="en-US"/>
          </a:p>
        </p:txBody>
      </p:sp>
      <p:sp>
        <p:nvSpPr>
          <p:cNvPr id="5" name="フッター プレースホルダー 4">
            <a:extLst>
              <a:ext uri="{FF2B5EF4-FFF2-40B4-BE49-F238E27FC236}">
                <a16:creationId xmlns:a16="http://schemas.microsoft.com/office/drawing/2014/main" id="{AEBD8F4C-A799-413F-A25B-511C400E4BE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3220501-35CC-4DC4-B47B-37ECBF038C61}"/>
              </a:ext>
            </a:extLst>
          </p:cNvPr>
          <p:cNvSpPr>
            <a:spLocks noGrp="1"/>
          </p:cNvSpPr>
          <p:nvPr>
            <p:ph type="sldNum" sz="quarter" idx="12"/>
          </p:nvPr>
        </p:nvSpPr>
        <p:spPr/>
        <p:txBody>
          <a:bodyPr/>
          <a:lstStyle/>
          <a:p>
            <a:fld id="{000BE422-C9EA-4DD4-ADB2-98E2C9AB0171}" type="slidenum">
              <a:rPr kumimoji="1" lang="ja-JP" altLang="en-US" smtClean="0"/>
              <a:t>‹#›</a:t>
            </a:fld>
            <a:endParaRPr kumimoji="1" lang="ja-JP" altLang="en-US"/>
          </a:p>
        </p:txBody>
      </p:sp>
    </p:spTree>
    <p:extLst>
      <p:ext uri="{BB962C8B-B14F-4D97-AF65-F5344CB8AC3E}">
        <p14:creationId xmlns:p14="http://schemas.microsoft.com/office/powerpoint/2010/main" val="3635825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DA808A-02C0-493B-B173-1D2C5664D9D3}"/>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3664C67-91B8-4FF4-AFD3-697F4DD8A1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44DDA75-53D3-4C9D-9FAA-A745F1619161}"/>
              </a:ext>
            </a:extLst>
          </p:cNvPr>
          <p:cNvSpPr>
            <a:spLocks noGrp="1"/>
          </p:cNvSpPr>
          <p:nvPr>
            <p:ph type="dt" sz="half" idx="10"/>
          </p:nvPr>
        </p:nvSpPr>
        <p:spPr/>
        <p:txBody>
          <a:bodyPr/>
          <a:lstStyle/>
          <a:p>
            <a:fld id="{774D7F18-A9E6-4477-B077-909B2EC42ACF}" type="datetimeFigureOut">
              <a:rPr kumimoji="1" lang="ja-JP" altLang="en-US" smtClean="0"/>
              <a:t>2018/7/10</a:t>
            </a:fld>
            <a:endParaRPr kumimoji="1" lang="ja-JP" altLang="en-US"/>
          </a:p>
        </p:txBody>
      </p:sp>
      <p:sp>
        <p:nvSpPr>
          <p:cNvPr id="5" name="フッター プレースホルダー 4">
            <a:extLst>
              <a:ext uri="{FF2B5EF4-FFF2-40B4-BE49-F238E27FC236}">
                <a16:creationId xmlns:a16="http://schemas.microsoft.com/office/drawing/2014/main" id="{3D9487D8-EA32-4050-9503-1044D0D4D7E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8E87B9B-A57D-4D0F-BFA5-DD98105E1034}"/>
              </a:ext>
            </a:extLst>
          </p:cNvPr>
          <p:cNvSpPr>
            <a:spLocks noGrp="1"/>
          </p:cNvSpPr>
          <p:nvPr>
            <p:ph type="sldNum" sz="quarter" idx="12"/>
          </p:nvPr>
        </p:nvSpPr>
        <p:spPr/>
        <p:txBody>
          <a:bodyPr/>
          <a:lstStyle/>
          <a:p>
            <a:fld id="{000BE422-C9EA-4DD4-ADB2-98E2C9AB0171}" type="slidenum">
              <a:rPr kumimoji="1" lang="ja-JP" altLang="en-US" smtClean="0"/>
              <a:t>‹#›</a:t>
            </a:fld>
            <a:endParaRPr kumimoji="1" lang="ja-JP" altLang="en-US"/>
          </a:p>
        </p:txBody>
      </p:sp>
    </p:spTree>
    <p:extLst>
      <p:ext uri="{BB962C8B-B14F-4D97-AF65-F5344CB8AC3E}">
        <p14:creationId xmlns:p14="http://schemas.microsoft.com/office/powerpoint/2010/main" val="4130515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1AC201-56D8-42CE-8479-A9DA85EEF8A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E2433AF-3182-4CA1-84BE-D328A516C7D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61B705A-A0C5-4DFA-B9FF-A029318B546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AA8452E-7D12-48CB-A078-6C5685A57709}"/>
              </a:ext>
            </a:extLst>
          </p:cNvPr>
          <p:cNvSpPr>
            <a:spLocks noGrp="1"/>
          </p:cNvSpPr>
          <p:nvPr>
            <p:ph type="dt" sz="half" idx="10"/>
          </p:nvPr>
        </p:nvSpPr>
        <p:spPr/>
        <p:txBody>
          <a:bodyPr/>
          <a:lstStyle/>
          <a:p>
            <a:fld id="{774D7F18-A9E6-4477-B077-909B2EC42ACF}" type="datetimeFigureOut">
              <a:rPr kumimoji="1" lang="ja-JP" altLang="en-US" smtClean="0"/>
              <a:t>2018/7/10</a:t>
            </a:fld>
            <a:endParaRPr kumimoji="1" lang="ja-JP" altLang="en-US"/>
          </a:p>
        </p:txBody>
      </p:sp>
      <p:sp>
        <p:nvSpPr>
          <p:cNvPr id="6" name="フッター プレースホルダー 5">
            <a:extLst>
              <a:ext uri="{FF2B5EF4-FFF2-40B4-BE49-F238E27FC236}">
                <a16:creationId xmlns:a16="http://schemas.microsoft.com/office/drawing/2014/main" id="{D6EB9471-B221-4252-8502-93AD60612E4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48252CE-7ED7-4A68-8640-23048CD51CD9}"/>
              </a:ext>
            </a:extLst>
          </p:cNvPr>
          <p:cNvSpPr>
            <a:spLocks noGrp="1"/>
          </p:cNvSpPr>
          <p:nvPr>
            <p:ph type="sldNum" sz="quarter" idx="12"/>
          </p:nvPr>
        </p:nvSpPr>
        <p:spPr/>
        <p:txBody>
          <a:bodyPr/>
          <a:lstStyle/>
          <a:p>
            <a:fld id="{000BE422-C9EA-4DD4-ADB2-98E2C9AB0171}" type="slidenum">
              <a:rPr kumimoji="1" lang="ja-JP" altLang="en-US" smtClean="0"/>
              <a:t>‹#›</a:t>
            </a:fld>
            <a:endParaRPr kumimoji="1" lang="ja-JP" altLang="en-US"/>
          </a:p>
        </p:txBody>
      </p:sp>
    </p:spTree>
    <p:extLst>
      <p:ext uri="{BB962C8B-B14F-4D97-AF65-F5344CB8AC3E}">
        <p14:creationId xmlns:p14="http://schemas.microsoft.com/office/powerpoint/2010/main" val="4078725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8086DC-1B49-4230-8AEC-7D43CA25AD5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3BD83DC-E562-4A95-963C-192E9ED07B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4385485-4C8D-4AE8-8B45-8CAADB58FCA1}"/>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EC7AC48-E13C-4EFC-BF2D-0B61D5B72F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BA7C7B5-62B4-4AB8-B7D8-1E09B4D7C3C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EA0EDCD-EECE-4E39-97CA-068A1253D41E}"/>
              </a:ext>
            </a:extLst>
          </p:cNvPr>
          <p:cNvSpPr>
            <a:spLocks noGrp="1"/>
          </p:cNvSpPr>
          <p:nvPr>
            <p:ph type="dt" sz="half" idx="10"/>
          </p:nvPr>
        </p:nvSpPr>
        <p:spPr/>
        <p:txBody>
          <a:bodyPr/>
          <a:lstStyle/>
          <a:p>
            <a:fld id="{774D7F18-A9E6-4477-B077-909B2EC42ACF}" type="datetimeFigureOut">
              <a:rPr kumimoji="1" lang="ja-JP" altLang="en-US" smtClean="0"/>
              <a:t>2018/7/10</a:t>
            </a:fld>
            <a:endParaRPr kumimoji="1" lang="ja-JP" altLang="en-US"/>
          </a:p>
        </p:txBody>
      </p:sp>
      <p:sp>
        <p:nvSpPr>
          <p:cNvPr id="8" name="フッター プレースホルダー 7">
            <a:extLst>
              <a:ext uri="{FF2B5EF4-FFF2-40B4-BE49-F238E27FC236}">
                <a16:creationId xmlns:a16="http://schemas.microsoft.com/office/drawing/2014/main" id="{812F18BD-8A86-438B-B877-B78D498896E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3F40861-E589-44B7-B9E4-1712394D1C79}"/>
              </a:ext>
            </a:extLst>
          </p:cNvPr>
          <p:cNvSpPr>
            <a:spLocks noGrp="1"/>
          </p:cNvSpPr>
          <p:nvPr>
            <p:ph type="sldNum" sz="quarter" idx="12"/>
          </p:nvPr>
        </p:nvSpPr>
        <p:spPr/>
        <p:txBody>
          <a:bodyPr/>
          <a:lstStyle/>
          <a:p>
            <a:fld id="{000BE422-C9EA-4DD4-ADB2-98E2C9AB0171}" type="slidenum">
              <a:rPr kumimoji="1" lang="ja-JP" altLang="en-US" smtClean="0"/>
              <a:t>‹#›</a:t>
            </a:fld>
            <a:endParaRPr kumimoji="1" lang="ja-JP" altLang="en-US"/>
          </a:p>
        </p:txBody>
      </p:sp>
    </p:spTree>
    <p:extLst>
      <p:ext uri="{BB962C8B-B14F-4D97-AF65-F5344CB8AC3E}">
        <p14:creationId xmlns:p14="http://schemas.microsoft.com/office/powerpoint/2010/main" val="2219187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2EB0F1-8705-4342-84F1-1FAAC1D0AA6D}"/>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D59004D-8131-4D5B-9F14-ACD18628DD26}"/>
              </a:ext>
            </a:extLst>
          </p:cNvPr>
          <p:cNvSpPr>
            <a:spLocks noGrp="1"/>
          </p:cNvSpPr>
          <p:nvPr>
            <p:ph type="dt" sz="half" idx="10"/>
          </p:nvPr>
        </p:nvSpPr>
        <p:spPr/>
        <p:txBody>
          <a:bodyPr/>
          <a:lstStyle/>
          <a:p>
            <a:fld id="{774D7F18-A9E6-4477-B077-909B2EC42ACF}" type="datetimeFigureOut">
              <a:rPr kumimoji="1" lang="ja-JP" altLang="en-US" smtClean="0"/>
              <a:t>2018/7/10</a:t>
            </a:fld>
            <a:endParaRPr kumimoji="1" lang="ja-JP" altLang="en-US"/>
          </a:p>
        </p:txBody>
      </p:sp>
      <p:sp>
        <p:nvSpPr>
          <p:cNvPr id="4" name="フッター プレースホルダー 3">
            <a:extLst>
              <a:ext uri="{FF2B5EF4-FFF2-40B4-BE49-F238E27FC236}">
                <a16:creationId xmlns:a16="http://schemas.microsoft.com/office/drawing/2014/main" id="{BAF0F04A-97EA-437D-8F4C-DBFC0E2F00C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AAF3719-8378-438C-B2C7-10DAFFE4C4BC}"/>
              </a:ext>
            </a:extLst>
          </p:cNvPr>
          <p:cNvSpPr>
            <a:spLocks noGrp="1"/>
          </p:cNvSpPr>
          <p:nvPr>
            <p:ph type="sldNum" sz="quarter" idx="12"/>
          </p:nvPr>
        </p:nvSpPr>
        <p:spPr/>
        <p:txBody>
          <a:bodyPr/>
          <a:lstStyle/>
          <a:p>
            <a:fld id="{000BE422-C9EA-4DD4-ADB2-98E2C9AB0171}" type="slidenum">
              <a:rPr kumimoji="1" lang="ja-JP" altLang="en-US" smtClean="0"/>
              <a:t>‹#›</a:t>
            </a:fld>
            <a:endParaRPr kumimoji="1" lang="ja-JP" altLang="en-US"/>
          </a:p>
        </p:txBody>
      </p:sp>
    </p:spTree>
    <p:extLst>
      <p:ext uri="{BB962C8B-B14F-4D97-AF65-F5344CB8AC3E}">
        <p14:creationId xmlns:p14="http://schemas.microsoft.com/office/powerpoint/2010/main" val="2012579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D000A2C-CFB7-4802-B4AD-0B9785F5B30E}"/>
              </a:ext>
            </a:extLst>
          </p:cNvPr>
          <p:cNvSpPr>
            <a:spLocks noGrp="1"/>
          </p:cNvSpPr>
          <p:nvPr>
            <p:ph type="dt" sz="half" idx="10"/>
          </p:nvPr>
        </p:nvSpPr>
        <p:spPr/>
        <p:txBody>
          <a:bodyPr/>
          <a:lstStyle/>
          <a:p>
            <a:fld id="{774D7F18-A9E6-4477-B077-909B2EC42ACF}" type="datetimeFigureOut">
              <a:rPr kumimoji="1" lang="ja-JP" altLang="en-US" smtClean="0"/>
              <a:t>2018/7/10</a:t>
            </a:fld>
            <a:endParaRPr kumimoji="1" lang="ja-JP" altLang="en-US"/>
          </a:p>
        </p:txBody>
      </p:sp>
      <p:sp>
        <p:nvSpPr>
          <p:cNvPr id="3" name="フッター プレースホルダー 2">
            <a:extLst>
              <a:ext uri="{FF2B5EF4-FFF2-40B4-BE49-F238E27FC236}">
                <a16:creationId xmlns:a16="http://schemas.microsoft.com/office/drawing/2014/main" id="{6429FB90-8A38-4295-9492-4FD208DE4C1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0141482-825A-40CD-97B6-06A19645942D}"/>
              </a:ext>
            </a:extLst>
          </p:cNvPr>
          <p:cNvSpPr>
            <a:spLocks noGrp="1"/>
          </p:cNvSpPr>
          <p:nvPr>
            <p:ph type="sldNum" sz="quarter" idx="12"/>
          </p:nvPr>
        </p:nvSpPr>
        <p:spPr/>
        <p:txBody>
          <a:bodyPr/>
          <a:lstStyle/>
          <a:p>
            <a:fld id="{000BE422-C9EA-4DD4-ADB2-98E2C9AB0171}" type="slidenum">
              <a:rPr kumimoji="1" lang="ja-JP" altLang="en-US" smtClean="0"/>
              <a:t>‹#›</a:t>
            </a:fld>
            <a:endParaRPr kumimoji="1" lang="ja-JP" altLang="en-US"/>
          </a:p>
        </p:txBody>
      </p:sp>
    </p:spTree>
    <p:extLst>
      <p:ext uri="{BB962C8B-B14F-4D97-AF65-F5344CB8AC3E}">
        <p14:creationId xmlns:p14="http://schemas.microsoft.com/office/powerpoint/2010/main" val="4147939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E14DFF-C48E-4A47-A567-D2A35BED5DE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0FAF5A1-9E4F-49EC-A16E-89064E8117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B00825B-BD2F-48C5-AD35-6D78F6CF30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2AD92F0-1143-4A02-B955-388B7B9EEE32}"/>
              </a:ext>
            </a:extLst>
          </p:cNvPr>
          <p:cNvSpPr>
            <a:spLocks noGrp="1"/>
          </p:cNvSpPr>
          <p:nvPr>
            <p:ph type="dt" sz="half" idx="10"/>
          </p:nvPr>
        </p:nvSpPr>
        <p:spPr/>
        <p:txBody>
          <a:bodyPr/>
          <a:lstStyle/>
          <a:p>
            <a:fld id="{774D7F18-A9E6-4477-B077-909B2EC42ACF}" type="datetimeFigureOut">
              <a:rPr kumimoji="1" lang="ja-JP" altLang="en-US" smtClean="0"/>
              <a:t>2018/7/10</a:t>
            </a:fld>
            <a:endParaRPr kumimoji="1" lang="ja-JP" altLang="en-US"/>
          </a:p>
        </p:txBody>
      </p:sp>
      <p:sp>
        <p:nvSpPr>
          <p:cNvPr id="6" name="フッター プレースホルダー 5">
            <a:extLst>
              <a:ext uri="{FF2B5EF4-FFF2-40B4-BE49-F238E27FC236}">
                <a16:creationId xmlns:a16="http://schemas.microsoft.com/office/drawing/2014/main" id="{7C62322C-6179-411E-8EA6-601DE4B3C61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F62D0E5-28D9-431C-AF85-0FDF5C496F13}"/>
              </a:ext>
            </a:extLst>
          </p:cNvPr>
          <p:cNvSpPr>
            <a:spLocks noGrp="1"/>
          </p:cNvSpPr>
          <p:nvPr>
            <p:ph type="sldNum" sz="quarter" idx="12"/>
          </p:nvPr>
        </p:nvSpPr>
        <p:spPr/>
        <p:txBody>
          <a:bodyPr/>
          <a:lstStyle/>
          <a:p>
            <a:fld id="{000BE422-C9EA-4DD4-ADB2-98E2C9AB0171}" type="slidenum">
              <a:rPr kumimoji="1" lang="ja-JP" altLang="en-US" smtClean="0"/>
              <a:t>‹#›</a:t>
            </a:fld>
            <a:endParaRPr kumimoji="1" lang="ja-JP" altLang="en-US"/>
          </a:p>
        </p:txBody>
      </p:sp>
    </p:spTree>
    <p:extLst>
      <p:ext uri="{BB962C8B-B14F-4D97-AF65-F5344CB8AC3E}">
        <p14:creationId xmlns:p14="http://schemas.microsoft.com/office/powerpoint/2010/main" val="3371015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36D78-E899-420E-8D3A-F09710F70B8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FB33AC5-E2C8-41A8-B429-03FE01A231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81BC092-9BAB-4BC6-8CF7-E383FCB3C0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B542465-D688-40F1-BA3B-EE854AA8F3D3}"/>
              </a:ext>
            </a:extLst>
          </p:cNvPr>
          <p:cNvSpPr>
            <a:spLocks noGrp="1"/>
          </p:cNvSpPr>
          <p:nvPr>
            <p:ph type="dt" sz="half" idx="10"/>
          </p:nvPr>
        </p:nvSpPr>
        <p:spPr/>
        <p:txBody>
          <a:bodyPr/>
          <a:lstStyle/>
          <a:p>
            <a:fld id="{774D7F18-A9E6-4477-B077-909B2EC42ACF}" type="datetimeFigureOut">
              <a:rPr kumimoji="1" lang="ja-JP" altLang="en-US" smtClean="0"/>
              <a:t>2018/7/10</a:t>
            </a:fld>
            <a:endParaRPr kumimoji="1" lang="ja-JP" altLang="en-US"/>
          </a:p>
        </p:txBody>
      </p:sp>
      <p:sp>
        <p:nvSpPr>
          <p:cNvPr id="6" name="フッター プレースホルダー 5">
            <a:extLst>
              <a:ext uri="{FF2B5EF4-FFF2-40B4-BE49-F238E27FC236}">
                <a16:creationId xmlns:a16="http://schemas.microsoft.com/office/drawing/2014/main" id="{A86941F1-BE1C-48DF-A150-14AD1B25410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CC07065-94F2-4662-9446-77C30D25159A}"/>
              </a:ext>
            </a:extLst>
          </p:cNvPr>
          <p:cNvSpPr>
            <a:spLocks noGrp="1"/>
          </p:cNvSpPr>
          <p:nvPr>
            <p:ph type="sldNum" sz="quarter" idx="12"/>
          </p:nvPr>
        </p:nvSpPr>
        <p:spPr/>
        <p:txBody>
          <a:bodyPr/>
          <a:lstStyle/>
          <a:p>
            <a:fld id="{000BE422-C9EA-4DD4-ADB2-98E2C9AB0171}" type="slidenum">
              <a:rPr kumimoji="1" lang="ja-JP" altLang="en-US" smtClean="0"/>
              <a:t>‹#›</a:t>
            </a:fld>
            <a:endParaRPr kumimoji="1" lang="ja-JP" altLang="en-US"/>
          </a:p>
        </p:txBody>
      </p:sp>
    </p:spTree>
    <p:extLst>
      <p:ext uri="{BB962C8B-B14F-4D97-AF65-F5344CB8AC3E}">
        <p14:creationId xmlns:p14="http://schemas.microsoft.com/office/powerpoint/2010/main" val="2785586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3E2955C-CF1B-49CD-8DEE-A4D2A3441E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B046EB5-03F6-44E2-BDDD-6D4FDFC7B7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2556871-CA5C-4A8F-8FEF-4379C1151F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4D7F18-A9E6-4477-B077-909B2EC42ACF}" type="datetimeFigureOut">
              <a:rPr kumimoji="1" lang="ja-JP" altLang="en-US" smtClean="0"/>
              <a:t>2018/7/10</a:t>
            </a:fld>
            <a:endParaRPr kumimoji="1" lang="ja-JP" altLang="en-US"/>
          </a:p>
        </p:txBody>
      </p:sp>
      <p:sp>
        <p:nvSpPr>
          <p:cNvPr id="5" name="フッター プレースホルダー 4">
            <a:extLst>
              <a:ext uri="{FF2B5EF4-FFF2-40B4-BE49-F238E27FC236}">
                <a16:creationId xmlns:a16="http://schemas.microsoft.com/office/drawing/2014/main" id="{F7986D20-3536-4D09-AC8F-C41AAB7E80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182AB48-C754-4657-8A2C-394EECAE9C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0BE422-C9EA-4DD4-ADB2-98E2C9AB0171}" type="slidenum">
              <a:rPr kumimoji="1" lang="ja-JP" altLang="en-US" smtClean="0"/>
              <a:t>‹#›</a:t>
            </a:fld>
            <a:endParaRPr kumimoji="1" lang="ja-JP" altLang="en-US"/>
          </a:p>
        </p:txBody>
      </p:sp>
    </p:spTree>
    <p:extLst>
      <p:ext uri="{BB962C8B-B14F-4D97-AF65-F5344CB8AC3E}">
        <p14:creationId xmlns:p14="http://schemas.microsoft.com/office/powerpoint/2010/main" val="4900538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0231C7-A504-41AF-A100-AF2D4BBE3E93}"/>
              </a:ext>
            </a:extLst>
          </p:cNvPr>
          <p:cNvSpPr>
            <a:spLocks noGrp="1"/>
          </p:cNvSpPr>
          <p:nvPr>
            <p:ph type="ctrTitle"/>
          </p:nvPr>
        </p:nvSpPr>
        <p:spPr/>
        <p:txBody>
          <a:bodyPr/>
          <a:lstStyle/>
          <a:p>
            <a:r>
              <a:rPr kumimoji="1" lang="ja-JP" altLang="en-US" dirty="0"/>
              <a:t>第</a:t>
            </a:r>
            <a:r>
              <a:rPr kumimoji="1" lang="en-US" altLang="ja-JP" dirty="0"/>
              <a:t>8</a:t>
            </a:r>
            <a:r>
              <a:rPr lang="ja-JP" altLang="en-US" dirty="0"/>
              <a:t>回演習 解答</a:t>
            </a:r>
            <a:endParaRPr kumimoji="1" lang="ja-JP" altLang="en-US" dirty="0"/>
          </a:p>
        </p:txBody>
      </p:sp>
      <p:sp>
        <p:nvSpPr>
          <p:cNvPr id="3" name="字幕 2">
            <a:extLst>
              <a:ext uri="{FF2B5EF4-FFF2-40B4-BE49-F238E27FC236}">
                <a16:creationId xmlns:a16="http://schemas.microsoft.com/office/drawing/2014/main" id="{D9763ECF-A5A9-477E-89F4-30958B3E49E9}"/>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3034888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1867B1-BE33-4883-B64C-7DCD396B32DA}"/>
              </a:ext>
            </a:extLst>
          </p:cNvPr>
          <p:cNvSpPr>
            <a:spLocks noGrp="1"/>
          </p:cNvSpPr>
          <p:nvPr>
            <p:ph type="title"/>
          </p:nvPr>
        </p:nvSpPr>
        <p:spPr/>
        <p:txBody>
          <a:bodyPr/>
          <a:lstStyle/>
          <a:p>
            <a:r>
              <a:rPr kumimoji="1" lang="en-US" altLang="ja-JP" dirty="0"/>
              <a:t>ABC033_B</a:t>
            </a:r>
            <a:endParaRPr kumimoji="1" lang="ja-JP" altLang="en-US" dirty="0"/>
          </a:p>
        </p:txBody>
      </p:sp>
      <p:sp>
        <p:nvSpPr>
          <p:cNvPr id="3" name="コンテンツ プレースホルダー 2">
            <a:extLst>
              <a:ext uri="{FF2B5EF4-FFF2-40B4-BE49-F238E27FC236}">
                <a16:creationId xmlns:a16="http://schemas.microsoft.com/office/drawing/2014/main" id="{BA7EFFDF-9F71-4773-9D9C-325B3C1C7886}"/>
              </a:ext>
            </a:extLst>
          </p:cNvPr>
          <p:cNvSpPr>
            <a:spLocks noGrp="1"/>
          </p:cNvSpPr>
          <p:nvPr>
            <p:ph idx="1"/>
          </p:nvPr>
        </p:nvSpPr>
        <p:spPr>
          <a:xfrm>
            <a:off x="838200" y="1690688"/>
            <a:ext cx="7000568" cy="4938713"/>
          </a:xfrm>
        </p:spPr>
        <p:txBody>
          <a:bodyPr/>
          <a:lstStyle/>
          <a:p>
            <a:r>
              <a:rPr kumimoji="1" lang="ja-JP" altLang="en-US" dirty="0"/>
              <a:t>全ての町のデータを配列として格納</a:t>
            </a:r>
            <a:endParaRPr kumimoji="1" lang="en-US" altLang="ja-JP" dirty="0"/>
          </a:p>
          <a:p>
            <a:r>
              <a:rPr kumimoji="1" lang="ja-JP" altLang="en-US" dirty="0"/>
              <a:t>入力があるたびに、人口最大の町を調べ、</a:t>
            </a:r>
            <a:br>
              <a:rPr kumimoji="1" lang="en-US" altLang="ja-JP" dirty="0"/>
            </a:br>
            <a:r>
              <a:rPr kumimoji="1" lang="ja-JP" altLang="en-US" dirty="0"/>
              <a:t>もし最大になりえそうならその添え字を変数に保管しておけばよい</a:t>
            </a:r>
            <a:endParaRPr kumimoji="1" lang="en-US" altLang="ja-JP" dirty="0"/>
          </a:p>
          <a:p>
            <a:r>
              <a:rPr lang="ja-JP" altLang="en-US" dirty="0"/>
              <a:t>全人口の過半数というデータを後で使うので準備する</a:t>
            </a:r>
            <a:endParaRPr lang="en-US" altLang="ja-JP" dirty="0"/>
          </a:p>
          <a:p>
            <a:r>
              <a:rPr lang="en-US" altLang="ja-JP" dirty="0"/>
              <a:t>(</a:t>
            </a:r>
            <a:r>
              <a:rPr lang="ja-JP" altLang="en-US" dirty="0"/>
              <a:t>人口最大の町の人口</a:t>
            </a:r>
            <a:r>
              <a:rPr lang="en-US" altLang="ja-JP" dirty="0"/>
              <a:t>)</a:t>
            </a:r>
            <a:r>
              <a:rPr lang="ja-JP" altLang="en-US" dirty="0"/>
              <a:t> </a:t>
            </a:r>
            <a:r>
              <a:rPr lang="en-US" altLang="ja-JP" dirty="0"/>
              <a:t>&gt; (</a:t>
            </a:r>
            <a:r>
              <a:rPr lang="ja-JP" altLang="en-US" dirty="0"/>
              <a:t>全人口</a:t>
            </a:r>
            <a:r>
              <a:rPr lang="en-US" altLang="ja-JP" dirty="0"/>
              <a:t>) / 2</a:t>
            </a:r>
            <a:br>
              <a:rPr lang="en-US" altLang="ja-JP" dirty="0"/>
            </a:br>
            <a:r>
              <a:rPr lang="ja-JP" altLang="en-US" dirty="0"/>
              <a:t>で、新しい市の名前を</a:t>
            </a:r>
            <a:r>
              <a:rPr lang="en-US" altLang="ja-JP" dirty="0" err="1"/>
              <a:t>atcoder</a:t>
            </a:r>
            <a:r>
              <a:rPr lang="ja-JP" altLang="en-US" dirty="0"/>
              <a:t>にするか否か判定</a:t>
            </a:r>
            <a:endParaRPr lang="en-US" altLang="ja-JP" dirty="0"/>
          </a:p>
        </p:txBody>
      </p:sp>
      <p:sp>
        <p:nvSpPr>
          <p:cNvPr id="4" name="正方形/長方形 3">
            <a:extLst>
              <a:ext uri="{FF2B5EF4-FFF2-40B4-BE49-F238E27FC236}">
                <a16:creationId xmlns:a16="http://schemas.microsoft.com/office/drawing/2014/main" id="{E7B53472-14CD-48D3-BF97-38185990B3F8}"/>
              </a:ext>
            </a:extLst>
          </p:cNvPr>
          <p:cNvSpPr/>
          <p:nvPr/>
        </p:nvSpPr>
        <p:spPr>
          <a:xfrm>
            <a:off x="8128819" y="2521059"/>
            <a:ext cx="3876368" cy="1815882"/>
          </a:xfrm>
          <a:prstGeom prst="rect">
            <a:avLst/>
          </a:prstGeom>
        </p:spPr>
        <p:txBody>
          <a:bodyPr wrap="square">
            <a:spAutoFit/>
          </a:bodyPr>
          <a:lstStyle/>
          <a:p>
            <a:r>
              <a:rPr lang="en-US" altLang="ja-JP" sz="2800" b="0" dirty="0">
                <a:solidFill>
                  <a:srgbClr val="0000FF"/>
                </a:solidFill>
                <a:effectLst/>
                <a:latin typeface="Consolas" panose="020B0609020204030204" pitchFamily="49" charset="0"/>
              </a:rPr>
              <a:t>struct</a:t>
            </a:r>
            <a:r>
              <a:rPr lang="en-US" altLang="ja-JP" sz="2800" b="0" dirty="0">
                <a:solidFill>
                  <a:srgbClr val="000000"/>
                </a:solidFill>
                <a:effectLst/>
                <a:latin typeface="Consolas" panose="020B0609020204030204" pitchFamily="49" charset="0"/>
              </a:rPr>
              <a:t> Town {</a:t>
            </a:r>
          </a:p>
          <a:p>
            <a:pPr lvl="1"/>
            <a:r>
              <a:rPr lang="en-US" altLang="ja-JP" sz="2800" b="0" dirty="0">
                <a:solidFill>
                  <a:srgbClr val="0000FF"/>
                </a:solidFill>
                <a:effectLst/>
                <a:latin typeface="Consolas" panose="020B0609020204030204" pitchFamily="49" charset="0"/>
              </a:rPr>
              <a:t>char</a:t>
            </a:r>
            <a:r>
              <a:rPr lang="en-US" altLang="ja-JP" sz="2800" b="0" dirty="0">
                <a:solidFill>
                  <a:srgbClr val="000000"/>
                </a:solidFill>
                <a:effectLst/>
                <a:latin typeface="Consolas" panose="020B0609020204030204" pitchFamily="49" charset="0"/>
              </a:rPr>
              <a:t> name[</a:t>
            </a:r>
            <a:r>
              <a:rPr lang="en-US" altLang="ja-JP" sz="2800" b="0" dirty="0">
                <a:solidFill>
                  <a:srgbClr val="09885A"/>
                </a:solidFill>
                <a:effectLst/>
                <a:latin typeface="Consolas" panose="020B0609020204030204" pitchFamily="49" charset="0"/>
              </a:rPr>
              <a:t>32</a:t>
            </a:r>
            <a:r>
              <a:rPr lang="en-US" altLang="ja-JP" sz="2800" b="0" dirty="0">
                <a:solidFill>
                  <a:srgbClr val="000000"/>
                </a:solidFill>
                <a:effectLst/>
                <a:latin typeface="Consolas" panose="020B0609020204030204" pitchFamily="49" charset="0"/>
              </a:rPr>
              <a:t>];</a:t>
            </a:r>
          </a:p>
          <a:p>
            <a:pPr lvl="1"/>
            <a:r>
              <a:rPr lang="en-US" altLang="ja-JP" sz="2800" b="0" dirty="0">
                <a:solidFill>
                  <a:srgbClr val="0000FF"/>
                </a:solidFill>
                <a:effectLst/>
                <a:latin typeface="Consolas" panose="020B0609020204030204" pitchFamily="49" charset="0"/>
              </a:rPr>
              <a:t>int</a:t>
            </a:r>
            <a:r>
              <a:rPr lang="en-US" altLang="ja-JP" sz="2800" b="0" dirty="0">
                <a:solidFill>
                  <a:srgbClr val="000000"/>
                </a:solidFill>
                <a:effectLst/>
                <a:latin typeface="Consolas" panose="020B0609020204030204" pitchFamily="49" charset="0"/>
              </a:rPr>
              <a:t> population;</a:t>
            </a:r>
          </a:p>
          <a:p>
            <a:r>
              <a:rPr lang="en-US" altLang="ja-JP" sz="28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988237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A3F527C-6F0F-4255-809D-EB6CBDCFBA3F}"/>
              </a:ext>
            </a:extLst>
          </p:cNvPr>
          <p:cNvSpPr/>
          <p:nvPr/>
        </p:nvSpPr>
        <p:spPr>
          <a:xfrm>
            <a:off x="378541" y="335845"/>
            <a:ext cx="7740446" cy="646330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ja-JP" b="0" dirty="0">
                <a:solidFill>
                  <a:srgbClr val="0000FF"/>
                </a:solidFill>
                <a:effectLst/>
                <a:latin typeface="Consolas" panose="020B0609020204030204" pitchFamily="49" charset="0"/>
              </a:rPr>
              <a:t>#include </a:t>
            </a:r>
            <a:r>
              <a:rPr lang="en-US" altLang="ja-JP" b="0" dirty="0">
                <a:solidFill>
                  <a:srgbClr val="A31515"/>
                </a:solidFill>
                <a:effectLst/>
                <a:latin typeface="Consolas" panose="020B0609020204030204" pitchFamily="49" charset="0"/>
              </a:rPr>
              <a:t>&lt;</a:t>
            </a:r>
            <a:r>
              <a:rPr lang="en-US" altLang="ja-JP" b="0" dirty="0" err="1">
                <a:solidFill>
                  <a:srgbClr val="A31515"/>
                </a:solidFill>
                <a:effectLst/>
                <a:latin typeface="Consolas" panose="020B0609020204030204" pitchFamily="49" charset="0"/>
              </a:rPr>
              <a:t>stdio.h</a:t>
            </a:r>
            <a:r>
              <a:rPr lang="en-US" altLang="ja-JP" b="0" dirty="0">
                <a:solidFill>
                  <a:srgbClr val="A31515"/>
                </a:solidFill>
                <a:effectLst/>
                <a:latin typeface="Consolas" panose="020B0609020204030204" pitchFamily="49" charset="0"/>
              </a:rPr>
              <a:t>&gt;</a:t>
            </a:r>
          </a:p>
          <a:p>
            <a:endParaRPr lang="en-US" altLang="ja-JP" b="0" dirty="0">
              <a:solidFill>
                <a:srgbClr val="000000"/>
              </a:solidFill>
              <a:effectLst/>
              <a:latin typeface="Consolas" panose="020B0609020204030204" pitchFamily="49" charset="0"/>
            </a:endParaRPr>
          </a:p>
          <a:p>
            <a:r>
              <a:rPr lang="en-US" altLang="ja-JP" b="0" dirty="0">
                <a:solidFill>
                  <a:srgbClr val="0000FF"/>
                </a:solidFill>
                <a:effectLst/>
                <a:latin typeface="Consolas" panose="020B0609020204030204" pitchFamily="49" charset="0"/>
              </a:rPr>
              <a:t>struct</a:t>
            </a:r>
            <a:r>
              <a:rPr lang="en-US" altLang="ja-JP" b="0" dirty="0">
                <a:solidFill>
                  <a:srgbClr val="000000"/>
                </a:solidFill>
                <a:effectLst/>
                <a:latin typeface="Consolas" panose="020B0609020204030204" pitchFamily="49" charset="0"/>
              </a:rPr>
              <a:t> Town {</a:t>
            </a:r>
          </a:p>
          <a:p>
            <a:pPr lvl="1"/>
            <a:r>
              <a:rPr lang="en-US" altLang="ja-JP" b="0" dirty="0">
                <a:solidFill>
                  <a:srgbClr val="0000FF"/>
                </a:solidFill>
                <a:effectLst/>
                <a:latin typeface="Consolas" panose="020B0609020204030204" pitchFamily="49" charset="0"/>
              </a:rPr>
              <a:t>char</a:t>
            </a:r>
            <a:r>
              <a:rPr lang="en-US" altLang="ja-JP" b="0" dirty="0">
                <a:solidFill>
                  <a:srgbClr val="000000"/>
                </a:solidFill>
                <a:effectLst/>
                <a:latin typeface="Consolas" panose="020B0609020204030204" pitchFamily="49" charset="0"/>
              </a:rPr>
              <a:t> name[</a:t>
            </a:r>
            <a:r>
              <a:rPr lang="en-US" altLang="ja-JP" b="0" dirty="0">
                <a:solidFill>
                  <a:srgbClr val="09885A"/>
                </a:solidFill>
                <a:effectLst/>
                <a:latin typeface="Consolas" panose="020B0609020204030204" pitchFamily="49" charset="0"/>
              </a:rPr>
              <a:t>32</a:t>
            </a:r>
            <a:r>
              <a:rPr lang="en-US" altLang="ja-JP" b="0" dirty="0">
                <a:solidFill>
                  <a:srgbClr val="000000"/>
                </a:solidFill>
                <a:effectLst/>
                <a:latin typeface="Consolas" panose="020B0609020204030204" pitchFamily="49" charset="0"/>
              </a:rPr>
              <a:t>];</a:t>
            </a:r>
          </a:p>
          <a:p>
            <a:pPr lvl="1"/>
            <a:r>
              <a:rPr lang="en-US" altLang="ja-JP" b="0" dirty="0">
                <a:solidFill>
                  <a:srgbClr val="0000FF"/>
                </a:solidFill>
                <a:effectLst/>
                <a:latin typeface="Consolas" panose="020B0609020204030204" pitchFamily="49" charset="0"/>
              </a:rPr>
              <a:t>int</a:t>
            </a:r>
            <a:r>
              <a:rPr lang="en-US" altLang="ja-JP" b="0" dirty="0">
                <a:solidFill>
                  <a:srgbClr val="000000"/>
                </a:solidFill>
                <a:effectLst/>
                <a:latin typeface="Consolas" panose="020B0609020204030204" pitchFamily="49" charset="0"/>
              </a:rPr>
              <a:t> population;</a:t>
            </a:r>
          </a:p>
          <a:p>
            <a:r>
              <a:rPr lang="en-US" altLang="ja-JP" b="0" dirty="0">
                <a:solidFill>
                  <a:srgbClr val="000000"/>
                </a:solidFill>
                <a:effectLst/>
                <a:latin typeface="Consolas" panose="020B0609020204030204" pitchFamily="49" charset="0"/>
              </a:rPr>
              <a:t>};</a:t>
            </a:r>
          </a:p>
          <a:p>
            <a:endParaRPr lang="en-US" altLang="ja-JP" b="0" dirty="0">
              <a:solidFill>
                <a:srgbClr val="000000"/>
              </a:solidFill>
              <a:effectLst/>
              <a:latin typeface="Consolas" panose="020B0609020204030204" pitchFamily="49" charset="0"/>
            </a:endParaRPr>
          </a:p>
          <a:p>
            <a:r>
              <a:rPr lang="en-US" altLang="ja-JP" b="0" dirty="0">
                <a:solidFill>
                  <a:srgbClr val="0000FF"/>
                </a:solidFill>
                <a:effectLst/>
                <a:latin typeface="Consolas" panose="020B0609020204030204" pitchFamily="49" charset="0"/>
              </a:rPr>
              <a:t>int</a:t>
            </a:r>
            <a:r>
              <a:rPr lang="en-US" altLang="ja-JP" b="0" dirty="0">
                <a:solidFill>
                  <a:srgbClr val="000000"/>
                </a:solidFill>
                <a:effectLst/>
                <a:latin typeface="Consolas" panose="020B0609020204030204" pitchFamily="49" charset="0"/>
              </a:rPr>
              <a:t> main(</a:t>
            </a:r>
            <a:r>
              <a:rPr lang="en-US" altLang="ja-JP" b="0" dirty="0">
                <a:solidFill>
                  <a:srgbClr val="0000FF"/>
                </a:solidFill>
                <a:effectLst/>
                <a:latin typeface="Consolas" panose="020B0609020204030204" pitchFamily="49" charset="0"/>
              </a:rPr>
              <a:t>void</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a:t>
            </a:r>
          </a:p>
          <a:p>
            <a:pPr lvl="1"/>
            <a:r>
              <a:rPr lang="en-US" altLang="ja-JP" b="0" dirty="0">
                <a:solidFill>
                  <a:srgbClr val="0000FF"/>
                </a:solidFill>
                <a:effectLst/>
                <a:latin typeface="Consolas" panose="020B0609020204030204" pitchFamily="49" charset="0"/>
              </a:rPr>
              <a:t>struct</a:t>
            </a:r>
            <a:r>
              <a:rPr lang="en-US" altLang="ja-JP" b="0" dirty="0">
                <a:solidFill>
                  <a:srgbClr val="000000"/>
                </a:solidFill>
                <a:effectLst/>
                <a:latin typeface="Consolas" panose="020B0609020204030204" pitchFamily="49" charset="0"/>
              </a:rPr>
              <a:t> Town towns[</a:t>
            </a:r>
            <a:r>
              <a:rPr lang="en-US" altLang="ja-JP" b="0" dirty="0">
                <a:solidFill>
                  <a:srgbClr val="09885A"/>
                </a:solidFill>
                <a:effectLst/>
                <a:latin typeface="Consolas" panose="020B0609020204030204" pitchFamily="49" charset="0"/>
              </a:rPr>
              <a:t>1100</a:t>
            </a:r>
            <a:r>
              <a:rPr lang="en-US" altLang="ja-JP" b="0" dirty="0">
                <a:solidFill>
                  <a:srgbClr val="000000"/>
                </a:solidFill>
                <a:effectLst/>
                <a:latin typeface="Consolas" panose="020B0609020204030204" pitchFamily="49" charset="0"/>
              </a:rPr>
              <a:t>];</a:t>
            </a:r>
          </a:p>
          <a:p>
            <a:pPr lvl="1"/>
            <a:r>
              <a:rPr lang="en-US" altLang="ja-JP" b="0" dirty="0">
                <a:solidFill>
                  <a:srgbClr val="0000FF"/>
                </a:solidFill>
                <a:effectLst/>
                <a:latin typeface="Consolas" panose="020B0609020204030204" pitchFamily="49" charset="0"/>
              </a:rPr>
              <a:t>int</a:t>
            </a:r>
            <a:r>
              <a:rPr lang="en-US" altLang="ja-JP" b="0" dirty="0">
                <a:solidFill>
                  <a:srgbClr val="000000"/>
                </a:solidFill>
                <a:effectLst/>
                <a:latin typeface="Consolas" panose="020B0609020204030204" pitchFamily="49" charset="0"/>
              </a:rPr>
              <a:t> N, </a:t>
            </a:r>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a:t>
            </a:r>
          </a:p>
          <a:p>
            <a:pPr lvl="1"/>
            <a:r>
              <a:rPr lang="en-US" altLang="ja-JP" b="0" dirty="0">
                <a:solidFill>
                  <a:srgbClr val="0000FF"/>
                </a:solidFill>
                <a:effectLst/>
                <a:latin typeface="Consolas" panose="020B0609020204030204" pitchFamily="49" charset="0"/>
              </a:rPr>
              <a:t>int</a:t>
            </a:r>
            <a:r>
              <a:rPr lang="en-US" altLang="ja-JP" b="0" dirty="0">
                <a:solidFill>
                  <a:srgbClr val="000000"/>
                </a:solidFill>
                <a:effectLst/>
                <a:latin typeface="Consolas" panose="020B0609020204030204" pitchFamily="49" charset="0"/>
              </a:rPr>
              <a:t> </a:t>
            </a:r>
            <a:r>
              <a:rPr lang="en-US" altLang="ja-JP" b="0" dirty="0" err="1">
                <a:solidFill>
                  <a:srgbClr val="000000"/>
                </a:solidFill>
                <a:effectLst/>
                <a:latin typeface="Consolas" panose="020B0609020204030204" pitchFamily="49" charset="0"/>
              </a:rPr>
              <a:t>maxp</a:t>
            </a:r>
            <a:r>
              <a:rPr lang="en-US" altLang="ja-JP" b="0" dirty="0">
                <a:solidFill>
                  <a:srgbClr val="000000"/>
                </a:solidFill>
                <a:effectLst/>
                <a:latin typeface="Consolas" panose="020B0609020204030204" pitchFamily="49" charset="0"/>
              </a:rPr>
              <a:t> = -</a:t>
            </a:r>
            <a:r>
              <a:rPr lang="en-US" altLang="ja-JP" b="0" dirty="0">
                <a:solidFill>
                  <a:srgbClr val="09885A"/>
                </a:solidFill>
                <a:effectLst/>
                <a:latin typeface="Consolas" panose="020B0609020204030204" pitchFamily="49" charset="0"/>
              </a:rPr>
              <a:t>1</a:t>
            </a:r>
            <a:r>
              <a:rPr lang="en-US" altLang="ja-JP" b="0" dirty="0">
                <a:solidFill>
                  <a:srgbClr val="000000"/>
                </a:solidFill>
                <a:effectLst/>
                <a:latin typeface="Consolas" panose="020B0609020204030204" pitchFamily="49" charset="0"/>
              </a:rPr>
              <a:t>, maxi;</a:t>
            </a:r>
          </a:p>
          <a:p>
            <a:pPr lvl="1"/>
            <a:r>
              <a:rPr lang="en-US" altLang="ja-JP" b="0" dirty="0">
                <a:solidFill>
                  <a:srgbClr val="0000FF"/>
                </a:solidFill>
                <a:effectLst/>
                <a:latin typeface="Consolas" panose="020B0609020204030204" pitchFamily="49" charset="0"/>
              </a:rPr>
              <a:t>int</a:t>
            </a:r>
            <a:r>
              <a:rPr lang="en-US" altLang="ja-JP" b="0" dirty="0">
                <a:solidFill>
                  <a:srgbClr val="000000"/>
                </a:solidFill>
                <a:effectLst/>
                <a:latin typeface="Consolas" panose="020B0609020204030204" pitchFamily="49" charset="0"/>
              </a:rPr>
              <a:t> sum = </a:t>
            </a:r>
            <a:r>
              <a:rPr lang="en-US" altLang="ja-JP" b="0" dirty="0">
                <a:solidFill>
                  <a:srgbClr val="09885A"/>
                </a:solidFill>
                <a:effectLst/>
                <a:latin typeface="Consolas" panose="020B0609020204030204" pitchFamily="49" charset="0"/>
              </a:rPr>
              <a:t>0</a:t>
            </a:r>
            <a:r>
              <a:rPr lang="en-US" altLang="ja-JP" b="0" dirty="0">
                <a:solidFill>
                  <a:srgbClr val="000000"/>
                </a:solidFill>
                <a:effectLst/>
                <a:latin typeface="Consolas" panose="020B0609020204030204" pitchFamily="49" charset="0"/>
              </a:rPr>
              <a:t>;</a:t>
            </a:r>
          </a:p>
          <a:p>
            <a:pPr lvl="1"/>
            <a:endParaRPr lang="en-US" altLang="ja-JP" b="0" dirty="0">
              <a:solidFill>
                <a:srgbClr val="000000"/>
              </a:solidFill>
              <a:effectLst/>
              <a:latin typeface="Consolas" panose="020B0609020204030204" pitchFamily="49" charset="0"/>
            </a:endParaRPr>
          </a:p>
          <a:p>
            <a:pPr lvl="1"/>
            <a:r>
              <a:rPr lang="en-US" altLang="ja-JP" b="0" dirty="0" err="1">
                <a:solidFill>
                  <a:srgbClr val="000000"/>
                </a:solidFill>
                <a:effectLst/>
                <a:latin typeface="Consolas" panose="020B0609020204030204" pitchFamily="49" charset="0"/>
              </a:rPr>
              <a:t>scanf</a:t>
            </a:r>
            <a:r>
              <a:rPr lang="en-US" altLang="ja-JP" b="0" dirty="0">
                <a:solidFill>
                  <a:srgbClr val="000000"/>
                </a:solidFill>
                <a:effectLst/>
                <a:latin typeface="Consolas" panose="020B0609020204030204" pitchFamily="49" charset="0"/>
              </a:rPr>
              <a:t>(</a:t>
            </a:r>
            <a:r>
              <a:rPr lang="en-US" altLang="ja-JP" b="0" dirty="0">
                <a:solidFill>
                  <a:srgbClr val="A31515"/>
                </a:solidFill>
                <a:effectLst/>
                <a:latin typeface="Consolas" panose="020B0609020204030204" pitchFamily="49" charset="0"/>
              </a:rPr>
              <a:t>"%d"</a:t>
            </a:r>
            <a:r>
              <a:rPr lang="en-US" altLang="ja-JP" b="0" dirty="0">
                <a:solidFill>
                  <a:srgbClr val="000000"/>
                </a:solidFill>
                <a:effectLst/>
                <a:latin typeface="Consolas" panose="020B0609020204030204" pitchFamily="49" charset="0"/>
              </a:rPr>
              <a:t>, &amp;N);</a:t>
            </a:r>
          </a:p>
          <a:p>
            <a:pPr lvl="1"/>
            <a:r>
              <a:rPr lang="en-US" altLang="ja-JP" b="0" dirty="0">
                <a:solidFill>
                  <a:srgbClr val="0000FF"/>
                </a:solidFill>
                <a:effectLst/>
                <a:latin typeface="Consolas" panose="020B0609020204030204" pitchFamily="49" charset="0"/>
              </a:rPr>
              <a:t>for</a:t>
            </a:r>
            <a:r>
              <a:rPr lang="en-US" altLang="ja-JP" b="0" dirty="0">
                <a:solidFill>
                  <a:srgbClr val="000000"/>
                </a:solidFill>
                <a:effectLst/>
                <a:latin typeface="Consolas" panose="020B0609020204030204" pitchFamily="49" charset="0"/>
              </a:rPr>
              <a:t>(</a:t>
            </a:r>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 = </a:t>
            </a:r>
            <a:r>
              <a:rPr lang="en-US" altLang="ja-JP" b="0" dirty="0">
                <a:solidFill>
                  <a:srgbClr val="09885A"/>
                </a:solidFill>
                <a:effectLst/>
                <a:latin typeface="Consolas" panose="020B0609020204030204" pitchFamily="49" charset="0"/>
              </a:rPr>
              <a:t>0</a:t>
            </a:r>
            <a:r>
              <a:rPr lang="en-US" altLang="ja-JP" b="0" dirty="0">
                <a:solidFill>
                  <a:srgbClr val="000000"/>
                </a:solidFill>
                <a:effectLst/>
                <a:latin typeface="Consolas" panose="020B0609020204030204" pitchFamily="49" charset="0"/>
              </a:rPr>
              <a:t>; </a:t>
            </a:r>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 &lt; N; </a:t>
            </a:r>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 {</a:t>
            </a:r>
          </a:p>
          <a:p>
            <a:pPr lvl="2"/>
            <a:r>
              <a:rPr lang="en-US" altLang="ja-JP" b="0" dirty="0" err="1">
                <a:solidFill>
                  <a:srgbClr val="000000"/>
                </a:solidFill>
                <a:effectLst/>
                <a:latin typeface="Consolas" panose="020B0609020204030204" pitchFamily="49" charset="0"/>
              </a:rPr>
              <a:t>scanf</a:t>
            </a:r>
            <a:r>
              <a:rPr lang="en-US" altLang="ja-JP" b="0" dirty="0">
                <a:solidFill>
                  <a:srgbClr val="000000"/>
                </a:solidFill>
                <a:effectLst/>
                <a:latin typeface="Consolas" panose="020B0609020204030204" pitchFamily="49" charset="0"/>
              </a:rPr>
              <a:t>(</a:t>
            </a:r>
            <a:r>
              <a:rPr lang="en-US" altLang="ja-JP" b="0" dirty="0">
                <a:solidFill>
                  <a:srgbClr val="A31515"/>
                </a:solidFill>
                <a:effectLst/>
                <a:latin typeface="Consolas" panose="020B0609020204030204" pitchFamily="49" charset="0"/>
              </a:rPr>
              <a:t>"%s %d"</a:t>
            </a:r>
            <a:r>
              <a:rPr lang="en-US" altLang="ja-JP" b="0" dirty="0">
                <a:solidFill>
                  <a:srgbClr val="000000"/>
                </a:solidFill>
                <a:effectLst/>
                <a:latin typeface="Consolas" panose="020B0609020204030204" pitchFamily="49" charset="0"/>
              </a:rPr>
              <a:t>, towns[</a:t>
            </a:r>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].name, &amp;towns[</a:t>
            </a:r>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].population);</a:t>
            </a:r>
          </a:p>
          <a:p>
            <a:pPr lvl="2"/>
            <a:r>
              <a:rPr lang="en-US" altLang="ja-JP" b="0" dirty="0">
                <a:solidFill>
                  <a:srgbClr val="000000"/>
                </a:solidFill>
                <a:effectLst/>
                <a:latin typeface="Consolas" panose="020B0609020204030204" pitchFamily="49" charset="0"/>
              </a:rPr>
              <a:t>sum += towns[</a:t>
            </a:r>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].population;</a:t>
            </a:r>
          </a:p>
          <a:p>
            <a:pPr lvl="2"/>
            <a:r>
              <a:rPr lang="en-US" altLang="ja-JP" b="0" dirty="0">
                <a:solidFill>
                  <a:srgbClr val="0000FF"/>
                </a:solidFill>
                <a:effectLst/>
                <a:latin typeface="Consolas" panose="020B0609020204030204" pitchFamily="49" charset="0"/>
              </a:rPr>
              <a:t>if</a:t>
            </a:r>
            <a:r>
              <a:rPr lang="en-US" altLang="ja-JP" b="0" dirty="0">
                <a:solidFill>
                  <a:srgbClr val="000000"/>
                </a:solidFill>
                <a:effectLst/>
                <a:latin typeface="Consolas" panose="020B0609020204030204" pitchFamily="49" charset="0"/>
              </a:rPr>
              <a:t>(towns[</a:t>
            </a:r>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].population &gt; </a:t>
            </a:r>
            <a:r>
              <a:rPr lang="en-US" altLang="ja-JP" b="0" dirty="0" err="1">
                <a:solidFill>
                  <a:srgbClr val="000000"/>
                </a:solidFill>
                <a:effectLst/>
                <a:latin typeface="Consolas" panose="020B0609020204030204" pitchFamily="49" charset="0"/>
              </a:rPr>
              <a:t>maxp</a:t>
            </a:r>
            <a:r>
              <a:rPr lang="en-US" altLang="ja-JP" b="0" dirty="0">
                <a:solidFill>
                  <a:srgbClr val="000000"/>
                </a:solidFill>
                <a:effectLst/>
                <a:latin typeface="Consolas" panose="020B0609020204030204" pitchFamily="49" charset="0"/>
              </a:rPr>
              <a:t>) {</a:t>
            </a:r>
          </a:p>
          <a:p>
            <a:pPr lvl="3"/>
            <a:r>
              <a:rPr lang="en-US" altLang="ja-JP" b="0" dirty="0" err="1">
                <a:solidFill>
                  <a:srgbClr val="000000"/>
                </a:solidFill>
                <a:effectLst/>
                <a:latin typeface="Consolas" panose="020B0609020204030204" pitchFamily="49" charset="0"/>
              </a:rPr>
              <a:t>maxp</a:t>
            </a:r>
            <a:r>
              <a:rPr lang="en-US" altLang="ja-JP" b="0" dirty="0">
                <a:solidFill>
                  <a:srgbClr val="000000"/>
                </a:solidFill>
                <a:effectLst/>
                <a:latin typeface="Consolas" panose="020B0609020204030204" pitchFamily="49" charset="0"/>
              </a:rPr>
              <a:t> = towns[</a:t>
            </a:r>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].population;</a:t>
            </a:r>
          </a:p>
          <a:p>
            <a:pPr lvl="3"/>
            <a:r>
              <a:rPr lang="en-US" altLang="ja-JP" b="0" dirty="0">
                <a:solidFill>
                  <a:srgbClr val="000000"/>
                </a:solidFill>
                <a:effectLst/>
                <a:latin typeface="Consolas" panose="020B0609020204030204" pitchFamily="49" charset="0"/>
              </a:rPr>
              <a:t>maxi = </a:t>
            </a:r>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a:t>
            </a:r>
          </a:p>
          <a:p>
            <a:pPr lvl="2"/>
            <a:r>
              <a:rPr lang="en-US" altLang="ja-JP" b="0" dirty="0">
                <a:solidFill>
                  <a:srgbClr val="000000"/>
                </a:solidFill>
                <a:effectLst/>
                <a:latin typeface="Consolas" panose="020B0609020204030204" pitchFamily="49" charset="0"/>
              </a:rPr>
              <a:t>}</a:t>
            </a:r>
          </a:p>
          <a:p>
            <a:pPr lvl="1"/>
            <a:r>
              <a:rPr lang="en-US" altLang="ja-JP" b="0" dirty="0">
                <a:solidFill>
                  <a:srgbClr val="000000"/>
                </a:solidFill>
                <a:effectLst/>
                <a:latin typeface="Consolas" panose="020B0609020204030204" pitchFamily="49" charset="0"/>
              </a:rPr>
              <a:t>}</a:t>
            </a:r>
          </a:p>
        </p:txBody>
      </p:sp>
      <p:sp>
        <p:nvSpPr>
          <p:cNvPr id="3" name="正方形/長方形 2">
            <a:extLst>
              <a:ext uri="{FF2B5EF4-FFF2-40B4-BE49-F238E27FC236}">
                <a16:creationId xmlns:a16="http://schemas.microsoft.com/office/drawing/2014/main" id="{5D26EBD4-ABA4-4199-A771-9EE5EF4C52DD}"/>
              </a:ext>
            </a:extLst>
          </p:cNvPr>
          <p:cNvSpPr/>
          <p:nvPr/>
        </p:nvSpPr>
        <p:spPr>
          <a:xfrm>
            <a:off x="6757220" y="335845"/>
            <a:ext cx="5240593" cy="203132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lvl="1"/>
            <a:endParaRPr lang="en-US" altLang="ja-JP" dirty="0">
              <a:solidFill>
                <a:srgbClr val="000000"/>
              </a:solidFill>
              <a:latin typeface="Consolas" panose="020B0609020204030204" pitchFamily="49" charset="0"/>
            </a:endParaRPr>
          </a:p>
          <a:p>
            <a:pPr lvl="1"/>
            <a:r>
              <a:rPr lang="en-US" altLang="ja-JP" dirty="0">
                <a:solidFill>
                  <a:srgbClr val="0000FF"/>
                </a:solidFill>
                <a:latin typeface="Consolas" panose="020B0609020204030204" pitchFamily="49" charset="0"/>
              </a:rPr>
              <a:t>if</a:t>
            </a:r>
            <a:r>
              <a:rPr lang="en-US" altLang="ja-JP" dirty="0">
                <a:solidFill>
                  <a:srgbClr val="000000"/>
                </a:solidFill>
                <a:latin typeface="Consolas" panose="020B0609020204030204" pitchFamily="49" charset="0"/>
              </a:rPr>
              <a:t>(</a:t>
            </a:r>
            <a:r>
              <a:rPr lang="en-US" altLang="ja-JP" dirty="0" err="1">
                <a:solidFill>
                  <a:srgbClr val="000000"/>
                </a:solidFill>
                <a:latin typeface="Consolas" panose="020B0609020204030204" pitchFamily="49" charset="0"/>
              </a:rPr>
              <a:t>maxp</a:t>
            </a:r>
            <a:r>
              <a:rPr lang="en-US" altLang="ja-JP" dirty="0">
                <a:solidFill>
                  <a:srgbClr val="000000"/>
                </a:solidFill>
                <a:latin typeface="Consolas" panose="020B0609020204030204" pitchFamily="49" charset="0"/>
              </a:rPr>
              <a:t> &gt; sum / </a:t>
            </a:r>
            <a:r>
              <a:rPr lang="en-US" altLang="ja-JP" dirty="0">
                <a:solidFill>
                  <a:srgbClr val="09885A"/>
                </a:solidFill>
                <a:latin typeface="Consolas" panose="020B0609020204030204" pitchFamily="49" charset="0"/>
              </a:rPr>
              <a:t>2</a:t>
            </a:r>
            <a:r>
              <a:rPr lang="en-US" altLang="ja-JP" dirty="0">
                <a:solidFill>
                  <a:srgbClr val="000000"/>
                </a:solidFill>
                <a:latin typeface="Consolas" panose="020B0609020204030204" pitchFamily="49" charset="0"/>
              </a:rPr>
              <a:t>)</a:t>
            </a:r>
          </a:p>
          <a:p>
            <a:pPr lvl="2"/>
            <a:r>
              <a:rPr lang="en-US" altLang="ja-JP" dirty="0" err="1">
                <a:solidFill>
                  <a:srgbClr val="000000"/>
                </a:solidFill>
                <a:latin typeface="Consolas" panose="020B0609020204030204" pitchFamily="49" charset="0"/>
              </a:rPr>
              <a:t>printf</a:t>
            </a:r>
            <a:r>
              <a:rPr lang="en-US" altLang="ja-JP" dirty="0">
                <a:solidFill>
                  <a:srgbClr val="000000"/>
                </a:solidFill>
                <a:latin typeface="Consolas" panose="020B0609020204030204" pitchFamily="49" charset="0"/>
              </a:rPr>
              <a:t>(</a:t>
            </a:r>
            <a:r>
              <a:rPr lang="en-US" altLang="ja-JP" dirty="0">
                <a:solidFill>
                  <a:srgbClr val="A31515"/>
                </a:solidFill>
                <a:latin typeface="Consolas" panose="020B0609020204030204" pitchFamily="49" charset="0"/>
              </a:rPr>
              <a:t>"%s\n"</a:t>
            </a:r>
            <a:r>
              <a:rPr lang="en-US" altLang="ja-JP" dirty="0">
                <a:solidFill>
                  <a:srgbClr val="000000"/>
                </a:solidFill>
                <a:latin typeface="Consolas" panose="020B0609020204030204" pitchFamily="49" charset="0"/>
              </a:rPr>
              <a:t>, towns[maxi].name);</a:t>
            </a:r>
          </a:p>
          <a:p>
            <a:pPr lvl="1"/>
            <a:r>
              <a:rPr lang="en-US" altLang="ja-JP" dirty="0">
                <a:solidFill>
                  <a:srgbClr val="0000FF"/>
                </a:solidFill>
                <a:latin typeface="Consolas" panose="020B0609020204030204" pitchFamily="49" charset="0"/>
              </a:rPr>
              <a:t>else</a:t>
            </a:r>
            <a:endParaRPr lang="en-US" altLang="ja-JP" dirty="0">
              <a:solidFill>
                <a:srgbClr val="000000"/>
              </a:solidFill>
              <a:latin typeface="Consolas" panose="020B0609020204030204" pitchFamily="49" charset="0"/>
            </a:endParaRPr>
          </a:p>
          <a:p>
            <a:pPr lvl="2"/>
            <a:r>
              <a:rPr lang="en-US" altLang="ja-JP" dirty="0" err="1">
                <a:solidFill>
                  <a:srgbClr val="000000"/>
                </a:solidFill>
                <a:latin typeface="Consolas" panose="020B0609020204030204" pitchFamily="49" charset="0"/>
              </a:rPr>
              <a:t>printf</a:t>
            </a:r>
            <a:r>
              <a:rPr lang="en-US" altLang="ja-JP" dirty="0">
                <a:solidFill>
                  <a:srgbClr val="000000"/>
                </a:solidFill>
                <a:latin typeface="Consolas" panose="020B0609020204030204" pitchFamily="49" charset="0"/>
              </a:rPr>
              <a:t>(</a:t>
            </a:r>
            <a:r>
              <a:rPr lang="en-US" altLang="ja-JP" dirty="0">
                <a:solidFill>
                  <a:srgbClr val="A31515"/>
                </a:solidFill>
                <a:latin typeface="Consolas" panose="020B0609020204030204" pitchFamily="49" charset="0"/>
              </a:rPr>
              <a:t>"</a:t>
            </a:r>
            <a:r>
              <a:rPr lang="en-US" altLang="ja-JP" dirty="0" err="1">
                <a:solidFill>
                  <a:srgbClr val="A31515"/>
                </a:solidFill>
                <a:latin typeface="Consolas" panose="020B0609020204030204" pitchFamily="49" charset="0"/>
              </a:rPr>
              <a:t>atcoder</a:t>
            </a:r>
            <a:r>
              <a:rPr lang="en-US" altLang="ja-JP" dirty="0">
                <a:solidFill>
                  <a:srgbClr val="A31515"/>
                </a:solidFill>
                <a:latin typeface="Consolas" panose="020B0609020204030204" pitchFamily="49" charset="0"/>
              </a:rPr>
              <a:t>\n"</a:t>
            </a:r>
            <a:r>
              <a:rPr lang="en-US" altLang="ja-JP" dirty="0">
                <a:solidFill>
                  <a:srgbClr val="000000"/>
                </a:solidFill>
                <a:latin typeface="Consolas" panose="020B0609020204030204" pitchFamily="49" charset="0"/>
              </a:rPr>
              <a:t>);</a:t>
            </a:r>
          </a:p>
          <a:p>
            <a:pPr lvl="1"/>
            <a:r>
              <a:rPr lang="en-US" altLang="ja-JP" dirty="0">
                <a:solidFill>
                  <a:srgbClr val="0000FF"/>
                </a:solidFill>
                <a:latin typeface="Consolas" panose="020B0609020204030204" pitchFamily="49" charset="0"/>
              </a:rPr>
              <a:t>return</a:t>
            </a:r>
            <a:r>
              <a:rPr lang="en-US" altLang="ja-JP" dirty="0">
                <a:solidFill>
                  <a:srgbClr val="000000"/>
                </a:solidFill>
                <a:latin typeface="Consolas" panose="020B0609020204030204" pitchFamily="49" charset="0"/>
              </a:rPr>
              <a:t> </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a:t>
            </a:r>
          </a:p>
          <a:p>
            <a:pPr lvl="0"/>
            <a:r>
              <a:rPr lang="en-US" altLang="ja-JP" dirty="0">
                <a:solidFill>
                  <a:srgbClr val="000000"/>
                </a:solidFill>
                <a:latin typeface="Consolas" panose="020B0609020204030204" pitchFamily="49" charset="0"/>
              </a:rPr>
              <a:t>}</a:t>
            </a:r>
          </a:p>
        </p:txBody>
      </p:sp>
      <p:sp>
        <p:nvSpPr>
          <p:cNvPr id="4" name="矢印: 下 3">
            <a:extLst>
              <a:ext uri="{FF2B5EF4-FFF2-40B4-BE49-F238E27FC236}">
                <a16:creationId xmlns:a16="http://schemas.microsoft.com/office/drawing/2014/main" id="{F4A8806C-83C2-4D60-8C4C-2E309C4A0307}"/>
              </a:ext>
            </a:extLst>
          </p:cNvPr>
          <p:cNvSpPr/>
          <p:nvPr/>
        </p:nvSpPr>
        <p:spPr>
          <a:xfrm>
            <a:off x="3939047" y="6444724"/>
            <a:ext cx="309717" cy="27284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 name="矢印: 下 4">
            <a:extLst>
              <a:ext uri="{FF2B5EF4-FFF2-40B4-BE49-F238E27FC236}">
                <a16:creationId xmlns:a16="http://schemas.microsoft.com/office/drawing/2014/main" id="{5FF20926-81B8-40D3-BAC1-E0B394CA1B9A}"/>
              </a:ext>
            </a:extLst>
          </p:cNvPr>
          <p:cNvSpPr/>
          <p:nvPr/>
        </p:nvSpPr>
        <p:spPr>
          <a:xfrm>
            <a:off x="9222657" y="199422"/>
            <a:ext cx="309717" cy="27284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31329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線矢印コネクタ 23">
            <a:extLst>
              <a:ext uri="{FF2B5EF4-FFF2-40B4-BE49-F238E27FC236}">
                <a16:creationId xmlns:a16="http://schemas.microsoft.com/office/drawing/2014/main" id="{64CB6DE7-B714-4E15-AA7A-1B9C14F972DB}"/>
              </a:ext>
            </a:extLst>
          </p:cNvPr>
          <p:cNvCxnSpPr>
            <a:cxnSpLocks/>
          </p:cNvCxnSpPr>
          <p:nvPr/>
        </p:nvCxnSpPr>
        <p:spPr>
          <a:xfrm flipV="1">
            <a:off x="5603153" y="4779709"/>
            <a:ext cx="0" cy="1496960"/>
          </a:xfrm>
          <a:prstGeom prst="straightConnector1">
            <a:avLst/>
          </a:prstGeom>
          <a:ln w="28575">
            <a:prstDash val="dash"/>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3AF34CAC-ABD7-4D7D-882B-66F27F1FDE5C}"/>
                  </a:ext>
                </a:extLst>
              </p:cNvPr>
              <p:cNvSpPr txBox="1"/>
              <p:nvPr/>
            </p:nvSpPr>
            <p:spPr>
              <a:xfrm>
                <a:off x="5605615" y="5665857"/>
                <a:ext cx="501446"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dirty="0" smtClean="0">
                              <a:latin typeface="Cambria Math" panose="02040503050406030204" pitchFamily="18" charset="0"/>
                            </a:rPr>
                          </m:ctrlPr>
                        </m:sSubPr>
                        <m:e>
                          <m:r>
                            <a:rPr kumimoji="1" lang="en-US" altLang="ja-JP" sz="4000" b="0" i="1" dirty="0" smtClean="0">
                              <a:latin typeface="Cambria Math" panose="02040503050406030204" pitchFamily="18" charset="0"/>
                            </a:rPr>
                            <m:t>𝑥</m:t>
                          </m:r>
                        </m:e>
                        <m:sub>
                          <m:r>
                            <a:rPr kumimoji="1" lang="en-US" altLang="ja-JP" sz="4000" b="0" i="1" dirty="0" smtClean="0">
                              <a:latin typeface="Cambria Math" panose="02040503050406030204" pitchFamily="18" charset="0"/>
                            </a:rPr>
                            <m:t>𝑖</m:t>
                          </m:r>
                        </m:sub>
                      </m:sSub>
                    </m:oMath>
                  </m:oMathPara>
                </a14:m>
                <a:endParaRPr kumimoji="1" lang="ja-JP" altLang="en-US" dirty="0"/>
              </a:p>
            </p:txBody>
          </p:sp>
        </mc:Choice>
        <mc:Fallback xmlns="">
          <p:sp>
            <p:nvSpPr>
              <p:cNvPr id="26" name="テキスト ボックス 25">
                <a:extLst>
                  <a:ext uri="{FF2B5EF4-FFF2-40B4-BE49-F238E27FC236}">
                    <a16:creationId xmlns:a16="http://schemas.microsoft.com/office/drawing/2014/main" id="{3AF34CAC-ABD7-4D7D-882B-66F27F1FDE5C}"/>
                  </a:ext>
                </a:extLst>
              </p:cNvPr>
              <p:cNvSpPr txBox="1">
                <a:spLocks noRot="1" noChangeAspect="1" noMove="1" noResize="1" noEditPoints="1" noAdjustHandles="1" noChangeArrowheads="1" noChangeShapeType="1" noTextEdit="1"/>
              </p:cNvSpPr>
              <p:nvPr/>
            </p:nvSpPr>
            <p:spPr>
              <a:xfrm>
                <a:off x="5605615" y="5665857"/>
                <a:ext cx="501446" cy="707886"/>
              </a:xfrm>
              <a:prstGeom prst="rect">
                <a:avLst/>
              </a:prstGeom>
              <a:blipFill>
                <a:blip r:embed="rId2"/>
                <a:stretch>
                  <a:fillRect/>
                </a:stretch>
              </a:blipFill>
            </p:spPr>
            <p:txBody>
              <a:bodyPr/>
              <a:lstStyle/>
              <a:p>
                <a:r>
                  <a:rPr lang="ja-JP" altLang="en-US">
                    <a:noFill/>
                  </a:rPr>
                  <a:t> </a:t>
                </a:r>
              </a:p>
            </p:txBody>
          </p:sp>
        </mc:Fallback>
      </mc:AlternateContent>
      <p:cxnSp>
        <p:nvCxnSpPr>
          <p:cNvPr id="20" name="直線矢印コネクタ 19">
            <a:extLst>
              <a:ext uri="{FF2B5EF4-FFF2-40B4-BE49-F238E27FC236}">
                <a16:creationId xmlns:a16="http://schemas.microsoft.com/office/drawing/2014/main" id="{855F3B0A-120B-4F87-8C79-ED437185F765}"/>
              </a:ext>
            </a:extLst>
          </p:cNvPr>
          <p:cNvCxnSpPr>
            <a:cxnSpLocks/>
          </p:cNvCxnSpPr>
          <p:nvPr/>
        </p:nvCxnSpPr>
        <p:spPr>
          <a:xfrm flipV="1">
            <a:off x="7677760" y="5021827"/>
            <a:ext cx="0" cy="1496960"/>
          </a:xfrm>
          <a:prstGeom prst="straightConnector1">
            <a:avLst/>
          </a:prstGeom>
          <a:ln w="28575">
            <a:prstDash val="dash"/>
            <a:tailEnd type="triangle"/>
          </a:ln>
        </p:spPr>
        <p:style>
          <a:lnRef idx="1">
            <a:schemeClr val="dk1"/>
          </a:lnRef>
          <a:fillRef idx="0">
            <a:schemeClr val="dk1"/>
          </a:fillRef>
          <a:effectRef idx="0">
            <a:schemeClr val="dk1"/>
          </a:effectRef>
          <a:fontRef idx="minor">
            <a:schemeClr val="tx1"/>
          </a:fontRef>
        </p:style>
      </p:cxnSp>
      <p:sp>
        <p:nvSpPr>
          <p:cNvPr id="2" name="タイトル 1">
            <a:extLst>
              <a:ext uri="{FF2B5EF4-FFF2-40B4-BE49-F238E27FC236}">
                <a16:creationId xmlns:a16="http://schemas.microsoft.com/office/drawing/2014/main" id="{A78A0021-DB2F-49CD-80A1-A985FD698AF6}"/>
              </a:ext>
            </a:extLst>
          </p:cNvPr>
          <p:cNvSpPr>
            <a:spLocks noGrp="1"/>
          </p:cNvSpPr>
          <p:nvPr>
            <p:ph type="title"/>
          </p:nvPr>
        </p:nvSpPr>
        <p:spPr/>
        <p:txBody>
          <a:bodyPr/>
          <a:lstStyle/>
          <a:p>
            <a:r>
              <a:rPr kumimoji="1" lang="en-US" altLang="ja-JP" dirty="0"/>
              <a:t>ABC074_B</a:t>
            </a:r>
            <a:endParaRPr kumimoji="1" lang="ja-JP" altLang="en-US" dirty="0"/>
          </a:p>
        </p:txBody>
      </p:sp>
      <p:sp>
        <p:nvSpPr>
          <p:cNvPr id="3" name="コンテンツ プレースホルダー 2">
            <a:extLst>
              <a:ext uri="{FF2B5EF4-FFF2-40B4-BE49-F238E27FC236}">
                <a16:creationId xmlns:a16="http://schemas.microsoft.com/office/drawing/2014/main" id="{83F7C44F-F4F4-4485-83C0-C51404AB9BA5}"/>
              </a:ext>
            </a:extLst>
          </p:cNvPr>
          <p:cNvSpPr>
            <a:spLocks noGrp="1"/>
          </p:cNvSpPr>
          <p:nvPr>
            <p:ph idx="1"/>
          </p:nvPr>
        </p:nvSpPr>
        <p:spPr>
          <a:xfrm>
            <a:off x="838200" y="1825625"/>
            <a:ext cx="10515600" cy="1065059"/>
          </a:xfrm>
        </p:spPr>
        <p:txBody>
          <a:bodyPr/>
          <a:lstStyle/>
          <a:p>
            <a:r>
              <a:rPr kumimoji="1" lang="ja-JP" altLang="en-US" dirty="0"/>
              <a:t>各ロボットについて移動距離を最小化したい</a:t>
            </a:r>
            <a:endParaRPr kumimoji="1" lang="en-US" altLang="ja-JP" dirty="0"/>
          </a:p>
          <a:p>
            <a:r>
              <a:rPr kumimoji="1" lang="ja-JP" altLang="en-US" dirty="0"/>
              <a:t>状況を把握するために図を描いてみる</a:t>
            </a:r>
          </a:p>
        </p:txBody>
      </p:sp>
      <p:cxnSp>
        <p:nvCxnSpPr>
          <p:cNvPr id="9" name="直線矢印コネクタ 8">
            <a:extLst>
              <a:ext uri="{FF2B5EF4-FFF2-40B4-BE49-F238E27FC236}">
                <a16:creationId xmlns:a16="http://schemas.microsoft.com/office/drawing/2014/main" id="{35233C7E-527D-4FB2-BB53-1BC122BAEBC7}"/>
              </a:ext>
            </a:extLst>
          </p:cNvPr>
          <p:cNvCxnSpPr/>
          <p:nvPr/>
        </p:nvCxnSpPr>
        <p:spPr>
          <a:xfrm flipV="1">
            <a:off x="1755058" y="3045542"/>
            <a:ext cx="0" cy="347324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1" name="直線コネクタ 10">
            <a:extLst>
              <a:ext uri="{FF2B5EF4-FFF2-40B4-BE49-F238E27FC236}">
                <a16:creationId xmlns:a16="http://schemas.microsoft.com/office/drawing/2014/main" id="{E2A8B730-A1E6-4D40-81E6-3326B9BCD5DF}"/>
              </a:ext>
            </a:extLst>
          </p:cNvPr>
          <p:cNvCxnSpPr/>
          <p:nvPr/>
        </p:nvCxnSpPr>
        <p:spPr>
          <a:xfrm>
            <a:off x="1578077" y="4837471"/>
            <a:ext cx="5840362" cy="0"/>
          </a:xfrm>
          <a:prstGeom prst="line">
            <a:avLst/>
          </a:prstGeom>
          <a:ln w="28575">
            <a:prstDash val="dash"/>
          </a:ln>
        </p:spPr>
        <p:style>
          <a:lnRef idx="1">
            <a:schemeClr val="dk1"/>
          </a:lnRef>
          <a:fillRef idx="0">
            <a:schemeClr val="dk1"/>
          </a:fillRef>
          <a:effectRef idx="0">
            <a:schemeClr val="dk1"/>
          </a:effectRef>
          <a:fontRef idx="minor">
            <a:schemeClr val="tx1"/>
          </a:fontRef>
        </p:style>
      </p:cxnSp>
      <p:sp>
        <p:nvSpPr>
          <p:cNvPr id="12" name="正方形/長方形 11">
            <a:extLst>
              <a:ext uri="{FF2B5EF4-FFF2-40B4-BE49-F238E27FC236}">
                <a16:creationId xmlns:a16="http://schemas.microsoft.com/office/drawing/2014/main" id="{00AA2FE7-40FB-4684-9D67-B7F183111C02}"/>
              </a:ext>
            </a:extLst>
          </p:cNvPr>
          <p:cNvSpPr/>
          <p:nvPr/>
        </p:nvSpPr>
        <p:spPr>
          <a:xfrm>
            <a:off x="1312614" y="4409769"/>
            <a:ext cx="884887" cy="85540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b="1" dirty="0"/>
              <a:t>ロボット</a:t>
            </a:r>
            <a:r>
              <a:rPr kumimoji="1" lang="en-US" altLang="ja-JP" b="1" dirty="0"/>
              <a:t>A</a:t>
            </a:r>
            <a:endParaRPr kumimoji="1" lang="ja-JP" altLang="en-US" b="1" dirty="0"/>
          </a:p>
        </p:txBody>
      </p:sp>
      <p:sp>
        <p:nvSpPr>
          <p:cNvPr id="13" name="正方形/長方形 12">
            <a:extLst>
              <a:ext uri="{FF2B5EF4-FFF2-40B4-BE49-F238E27FC236}">
                <a16:creationId xmlns:a16="http://schemas.microsoft.com/office/drawing/2014/main" id="{AF7B886C-AB63-479C-8C26-97BE4E8A4C84}"/>
              </a:ext>
            </a:extLst>
          </p:cNvPr>
          <p:cNvSpPr/>
          <p:nvPr/>
        </p:nvSpPr>
        <p:spPr>
          <a:xfrm>
            <a:off x="7197217" y="4409769"/>
            <a:ext cx="884887" cy="8554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ロボット</a:t>
            </a:r>
            <a:r>
              <a:rPr kumimoji="1" lang="en-US" altLang="ja-JP" b="1" dirty="0"/>
              <a:t>B</a:t>
            </a:r>
            <a:endParaRPr kumimoji="1" lang="ja-JP" altLang="en-US" b="1" dirty="0"/>
          </a:p>
        </p:txBody>
      </p:sp>
      <p:sp>
        <p:nvSpPr>
          <p:cNvPr id="14" name="楕円 13">
            <a:extLst>
              <a:ext uri="{FF2B5EF4-FFF2-40B4-BE49-F238E27FC236}">
                <a16:creationId xmlns:a16="http://schemas.microsoft.com/office/drawing/2014/main" id="{8FB72F0F-D501-40FC-B899-993F0D72149B}"/>
              </a:ext>
            </a:extLst>
          </p:cNvPr>
          <p:cNvSpPr/>
          <p:nvPr/>
        </p:nvSpPr>
        <p:spPr>
          <a:xfrm>
            <a:off x="5279923" y="4535129"/>
            <a:ext cx="641555" cy="6415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dirty="0"/>
          </a:p>
        </p:txBody>
      </p:sp>
      <p:cxnSp>
        <p:nvCxnSpPr>
          <p:cNvPr id="15" name="直線矢印コネクタ 14">
            <a:extLst>
              <a:ext uri="{FF2B5EF4-FFF2-40B4-BE49-F238E27FC236}">
                <a16:creationId xmlns:a16="http://schemas.microsoft.com/office/drawing/2014/main" id="{4E2E19E0-A3A2-4122-AA98-16F6CE531E70}"/>
              </a:ext>
            </a:extLst>
          </p:cNvPr>
          <p:cNvCxnSpPr>
            <a:cxnSpLocks/>
          </p:cNvCxnSpPr>
          <p:nvPr/>
        </p:nvCxnSpPr>
        <p:spPr>
          <a:xfrm flipV="1">
            <a:off x="1578077" y="6276669"/>
            <a:ext cx="7683913" cy="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7" name="テキスト ボックス 16">
            <a:extLst>
              <a:ext uri="{FF2B5EF4-FFF2-40B4-BE49-F238E27FC236}">
                <a16:creationId xmlns:a16="http://schemas.microsoft.com/office/drawing/2014/main" id="{D29DE515-FF65-4C12-BCD5-A29971855276}"/>
              </a:ext>
            </a:extLst>
          </p:cNvPr>
          <p:cNvSpPr txBox="1"/>
          <p:nvPr/>
        </p:nvSpPr>
        <p:spPr>
          <a:xfrm>
            <a:off x="766939" y="4428221"/>
            <a:ext cx="501446" cy="707886"/>
          </a:xfrm>
          <a:prstGeom prst="rect">
            <a:avLst/>
          </a:prstGeom>
          <a:noFill/>
        </p:spPr>
        <p:txBody>
          <a:bodyPr wrap="square" rtlCol="0">
            <a:spAutoFit/>
          </a:bodyPr>
          <a:lstStyle/>
          <a:p>
            <a:r>
              <a:rPr kumimoji="1" lang="en-US" altLang="ja-JP" sz="4000" dirty="0" err="1"/>
              <a:t>i</a:t>
            </a:r>
            <a:endParaRPr kumimoji="1" lang="ja-JP" altLang="en-US" dirty="0"/>
          </a:p>
        </p:txBody>
      </p:sp>
      <p:sp>
        <p:nvSpPr>
          <p:cNvPr id="18" name="テキスト ボックス 17">
            <a:extLst>
              <a:ext uri="{FF2B5EF4-FFF2-40B4-BE49-F238E27FC236}">
                <a16:creationId xmlns:a16="http://schemas.microsoft.com/office/drawing/2014/main" id="{4469B10B-D735-456C-83F1-AEF6002A8CEC}"/>
              </a:ext>
            </a:extLst>
          </p:cNvPr>
          <p:cNvSpPr txBox="1"/>
          <p:nvPr/>
        </p:nvSpPr>
        <p:spPr>
          <a:xfrm>
            <a:off x="7731821" y="6009986"/>
            <a:ext cx="501446" cy="707886"/>
          </a:xfrm>
          <a:prstGeom prst="rect">
            <a:avLst/>
          </a:prstGeom>
          <a:noFill/>
        </p:spPr>
        <p:txBody>
          <a:bodyPr wrap="square" rtlCol="0">
            <a:spAutoFit/>
          </a:bodyPr>
          <a:lstStyle/>
          <a:p>
            <a:r>
              <a:rPr kumimoji="1" lang="en-US" altLang="ja-JP" sz="4000" dirty="0"/>
              <a:t>K</a:t>
            </a:r>
            <a:endParaRPr kumimoji="1" lang="ja-JP" altLang="en-US" dirty="0"/>
          </a:p>
        </p:txBody>
      </p:sp>
      <p:sp>
        <p:nvSpPr>
          <p:cNvPr id="19" name="楕円 18">
            <a:extLst>
              <a:ext uri="{FF2B5EF4-FFF2-40B4-BE49-F238E27FC236}">
                <a16:creationId xmlns:a16="http://schemas.microsoft.com/office/drawing/2014/main" id="{5FDCE14F-4316-4C12-B744-D1C8683421B0}"/>
              </a:ext>
            </a:extLst>
          </p:cNvPr>
          <p:cNvSpPr/>
          <p:nvPr/>
        </p:nvSpPr>
        <p:spPr>
          <a:xfrm>
            <a:off x="7602785" y="6209071"/>
            <a:ext cx="154859" cy="1548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11CA781F-2585-4A66-ACB5-F4445D1C2228}"/>
              </a:ext>
            </a:extLst>
          </p:cNvPr>
          <p:cNvSpPr txBox="1"/>
          <p:nvPr/>
        </p:nvSpPr>
        <p:spPr>
          <a:xfrm>
            <a:off x="1076631" y="5855128"/>
            <a:ext cx="501446" cy="707886"/>
          </a:xfrm>
          <a:prstGeom prst="rect">
            <a:avLst/>
          </a:prstGeom>
          <a:noFill/>
        </p:spPr>
        <p:txBody>
          <a:bodyPr wrap="square" rtlCol="0">
            <a:spAutoFit/>
          </a:bodyPr>
          <a:lstStyle/>
          <a:p>
            <a:r>
              <a:rPr kumimoji="1" lang="en-US" altLang="ja-JP" sz="4000" dirty="0"/>
              <a:t>0</a:t>
            </a:r>
            <a:endParaRPr kumimoji="1" lang="ja-JP" altLang="en-US" dirty="0"/>
          </a:p>
        </p:txBody>
      </p:sp>
      <p:sp>
        <p:nvSpPr>
          <p:cNvPr id="25" name="楕円 24">
            <a:extLst>
              <a:ext uri="{FF2B5EF4-FFF2-40B4-BE49-F238E27FC236}">
                <a16:creationId xmlns:a16="http://schemas.microsoft.com/office/drawing/2014/main" id="{0FC66544-C1BD-4658-A566-EFFD2B5ACFE8}"/>
              </a:ext>
            </a:extLst>
          </p:cNvPr>
          <p:cNvSpPr/>
          <p:nvPr/>
        </p:nvSpPr>
        <p:spPr>
          <a:xfrm>
            <a:off x="5523270" y="6207844"/>
            <a:ext cx="154859" cy="1548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79745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線矢印コネクタ 21">
            <a:extLst>
              <a:ext uri="{FF2B5EF4-FFF2-40B4-BE49-F238E27FC236}">
                <a16:creationId xmlns:a16="http://schemas.microsoft.com/office/drawing/2014/main" id="{1638A980-B809-483D-A907-F88645B277ED}"/>
              </a:ext>
            </a:extLst>
          </p:cNvPr>
          <p:cNvCxnSpPr>
            <a:cxnSpLocks/>
          </p:cNvCxnSpPr>
          <p:nvPr/>
        </p:nvCxnSpPr>
        <p:spPr>
          <a:xfrm flipV="1">
            <a:off x="5603153" y="4779709"/>
            <a:ext cx="0" cy="1496960"/>
          </a:xfrm>
          <a:prstGeom prst="straightConnector1">
            <a:avLst/>
          </a:prstGeom>
          <a:ln w="28575">
            <a:prstDash val="dash"/>
            <a:tailEnd type="triangle"/>
          </a:ln>
        </p:spPr>
        <p:style>
          <a:lnRef idx="1">
            <a:schemeClr val="dk1"/>
          </a:lnRef>
          <a:fillRef idx="0">
            <a:schemeClr val="dk1"/>
          </a:fillRef>
          <a:effectRef idx="0">
            <a:schemeClr val="dk1"/>
          </a:effectRef>
          <a:fontRef idx="minor">
            <a:schemeClr val="tx1"/>
          </a:fontRef>
        </p:style>
      </p:cxnSp>
      <p:cxnSp>
        <p:nvCxnSpPr>
          <p:cNvPr id="20" name="直線矢印コネクタ 19">
            <a:extLst>
              <a:ext uri="{FF2B5EF4-FFF2-40B4-BE49-F238E27FC236}">
                <a16:creationId xmlns:a16="http://schemas.microsoft.com/office/drawing/2014/main" id="{855F3B0A-120B-4F87-8C79-ED437185F765}"/>
              </a:ext>
            </a:extLst>
          </p:cNvPr>
          <p:cNvCxnSpPr>
            <a:cxnSpLocks/>
          </p:cNvCxnSpPr>
          <p:nvPr/>
        </p:nvCxnSpPr>
        <p:spPr>
          <a:xfrm flipV="1">
            <a:off x="7677760" y="5021827"/>
            <a:ext cx="0" cy="1496960"/>
          </a:xfrm>
          <a:prstGeom prst="straightConnector1">
            <a:avLst/>
          </a:prstGeom>
          <a:ln w="28575">
            <a:prstDash val="dash"/>
            <a:tailEnd type="triangle"/>
          </a:ln>
        </p:spPr>
        <p:style>
          <a:lnRef idx="1">
            <a:schemeClr val="dk1"/>
          </a:lnRef>
          <a:fillRef idx="0">
            <a:schemeClr val="dk1"/>
          </a:fillRef>
          <a:effectRef idx="0">
            <a:schemeClr val="dk1"/>
          </a:effectRef>
          <a:fontRef idx="minor">
            <a:schemeClr val="tx1"/>
          </a:fontRef>
        </p:style>
      </p:cxnSp>
      <p:sp>
        <p:nvSpPr>
          <p:cNvPr id="2" name="タイトル 1">
            <a:extLst>
              <a:ext uri="{FF2B5EF4-FFF2-40B4-BE49-F238E27FC236}">
                <a16:creationId xmlns:a16="http://schemas.microsoft.com/office/drawing/2014/main" id="{A78A0021-DB2F-49CD-80A1-A985FD698AF6}"/>
              </a:ext>
            </a:extLst>
          </p:cNvPr>
          <p:cNvSpPr>
            <a:spLocks noGrp="1"/>
          </p:cNvSpPr>
          <p:nvPr>
            <p:ph type="title"/>
          </p:nvPr>
        </p:nvSpPr>
        <p:spPr/>
        <p:txBody>
          <a:bodyPr/>
          <a:lstStyle/>
          <a:p>
            <a:r>
              <a:rPr kumimoji="1" lang="en-US" altLang="ja-JP" dirty="0"/>
              <a:t>ABC074_B</a:t>
            </a:r>
            <a:endParaRPr kumimoji="1" lang="ja-JP" altLang="en-US" dirty="0"/>
          </a:p>
        </p:txBody>
      </p:sp>
      <p:sp>
        <p:nvSpPr>
          <p:cNvPr id="3" name="コンテンツ プレースホルダー 2">
            <a:extLst>
              <a:ext uri="{FF2B5EF4-FFF2-40B4-BE49-F238E27FC236}">
                <a16:creationId xmlns:a16="http://schemas.microsoft.com/office/drawing/2014/main" id="{83F7C44F-F4F4-4485-83C0-C51404AB9BA5}"/>
              </a:ext>
            </a:extLst>
          </p:cNvPr>
          <p:cNvSpPr>
            <a:spLocks noGrp="1"/>
          </p:cNvSpPr>
          <p:nvPr>
            <p:ph idx="1"/>
          </p:nvPr>
        </p:nvSpPr>
        <p:spPr>
          <a:xfrm>
            <a:off x="838200" y="1825625"/>
            <a:ext cx="10515600" cy="1065059"/>
          </a:xfrm>
        </p:spPr>
        <p:txBody>
          <a:bodyPr/>
          <a:lstStyle/>
          <a:p>
            <a:r>
              <a:rPr kumimoji="1" lang="ja-JP" altLang="en-US" dirty="0"/>
              <a:t>この図だとロボット</a:t>
            </a:r>
            <a:r>
              <a:rPr kumimoji="1" lang="en-US" altLang="ja-JP" dirty="0"/>
              <a:t>B</a:t>
            </a:r>
            <a:r>
              <a:rPr kumimoji="1" lang="ja-JP" altLang="en-US" dirty="0"/>
              <a:t>の方が近いので、ロボット</a:t>
            </a:r>
            <a:r>
              <a:rPr kumimoji="1" lang="en-US" altLang="ja-JP" dirty="0"/>
              <a:t>B</a:t>
            </a:r>
            <a:r>
              <a:rPr kumimoji="1" lang="ja-JP" altLang="en-US" dirty="0"/>
              <a:t>がとったほうが移動距離は小さい</a:t>
            </a:r>
          </a:p>
        </p:txBody>
      </p:sp>
      <p:cxnSp>
        <p:nvCxnSpPr>
          <p:cNvPr id="9" name="直線矢印コネクタ 8">
            <a:extLst>
              <a:ext uri="{FF2B5EF4-FFF2-40B4-BE49-F238E27FC236}">
                <a16:creationId xmlns:a16="http://schemas.microsoft.com/office/drawing/2014/main" id="{35233C7E-527D-4FB2-BB53-1BC122BAEBC7}"/>
              </a:ext>
            </a:extLst>
          </p:cNvPr>
          <p:cNvCxnSpPr/>
          <p:nvPr/>
        </p:nvCxnSpPr>
        <p:spPr>
          <a:xfrm flipV="1">
            <a:off x="1755058" y="3045542"/>
            <a:ext cx="0" cy="347324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1" name="直線コネクタ 10">
            <a:extLst>
              <a:ext uri="{FF2B5EF4-FFF2-40B4-BE49-F238E27FC236}">
                <a16:creationId xmlns:a16="http://schemas.microsoft.com/office/drawing/2014/main" id="{E2A8B730-A1E6-4D40-81E6-3326B9BCD5DF}"/>
              </a:ext>
            </a:extLst>
          </p:cNvPr>
          <p:cNvCxnSpPr/>
          <p:nvPr/>
        </p:nvCxnSpPr>
        <p:spPr>
          <a:xfrm>
            <a:off x="1578077" y="4837471"/>
            <a:ext cx="5840362" cy="0"/>
          </a:xfrm>
          <a:prstGeom prst="line">
            <a:avLst/>
          </a:prstGeom>
          <a:ln w="28575">
            <a:prstDash val="dash"/>
          </a:ln>
        </p:spPr>
        <p:style>
          <a:lnRef idx="1">
            <a:schemeClr val="dk1"/>
          </a:lnRef>
          <a:fillRef idx="0">
            <a:schemeClr val="dk1"/>
          </a:fillRef>
          <a:effectRef idx="0">
            <a:schemeClr val="dk1"/>
          </a:effectRef>
          <a:fontRef idx="minor">
            <a:schemeClr val="tx1"/>
          </a:fontRef>
        </p:style>
      </p:cxnSp>
      <p:sp>
        <p:nvSpPr>
          <p:cNvPr id="12" name="正方形/長方形 11">
            <a:extLst>
              <a:ext uri="{FF2B5EF4-FFF2-40B4-BE49-F238E27FC236}">
                <a16:creationId xmlns:a16="http://schemas.microsoft.com/office/drawing/2014/main" id="{00AA2FE7-40FB-4684-9D67-B7F183111C02}"/>
              </a:ext>
            </a:extLst>
          </p:cNvPr>
          <p:cNvSpPr/>
          <p:nvPr/>
        </p:nvSpPr>
        <p:spPr>
          <a:xfrm>
            <a:off x="1312614" y="4409769"/>
            <a:ext cx="884887" cy="85540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b="1" dirty="0"/>
              <a:t>ロボット</a:t>
            </a:r>
            <a:r>
              <a:rPr kumimoji="1" lang="en-US" altLang="ja-JP" b="1" dirty="0"/>
              <a:t>A</a:t>
            </a:r>
            <a:endParaRPr kumimoji="1" lang="ja-JP" altLang="en-US" b="1" dirty="0"/>
          </a:p>
        </p:txBody>
      </p:sp>
      <p:sp>
        <p:nvSpPr>
          <p:cNvPr id="13" name="正方形/長方形 12">
            <a:extLst>
              <a:ext uri="{FF2B5EF4-FFF2-40B4-BE49-F238E27FC236}">
                <a16:creationId xmlns:a16="http://schemas.microsoft.com/office/drawing/2014/main" id="{AF7B886C-AB63-479C-8C26-97BE4E8A4C84}"/>
              </a:ext>
            </a:extLst>
          </p:cNvPr>
          <p:cNvSpPr/>
          <p:nvPr/>
        </p:nvSpPr>
        <p:spPr>
          <a:xfrm>
            <a:off x="7197217" y="4409769"/>
            <a:ext cx="884887" cy="8554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ロボット</a:t>
            </a:r>
            <a:r>
              <a:rPr kumimoji="1" lang="en-US" altLang="ja-JP" b="1" dirty="0"/>
              <a:t>B</a:t>
            </a:r>
            <a:endParaRPr kumimoji="1" lang="ja-JP" altLang="en-US" b="1" dirty="0"/>
          </a:p>
        </p:txBody>
      </p:sp>
      <p:sp>
        <p:nvSpPr>
          <p:cNvPr id="14" name="楕円 13">
            <a:extLst>
              <a:ext uri="{FF2B5EF4-FFF2-40B4-BE49-F238E27FC236}">
                <a16:creationId xmlns:a16="http://schemas.microsoft.com/office/drawing/2014/main" id="{8FB72F0F-D501-40FC-B899-993F0D72149B}"/>
              </a:ext>
            </a:extLst>
          </p:cNvPr>
          <p:cNvSpPr/>
          <p:nvPr/>
        </p:nvSpPr>
        <p:spPr>
          <a:xfrm>
            <a:off x="5279923" y="4535129"/>
            <a:ext cx="641555" cy="6415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dirty="0"/>
          </a:p>
        </p:txBody>
      </p:sp>
      <p:cxnSp>
        <p:nvCxnSpPr>
          <p:cNvPr id="15" name="直線矢印コネクタ 14">
            <a:extLst>
              <a:ext uri="{FF2B5EF4-FFF2-40B4-BE49-F238E27FC236}">
                <a16:creationId xmlns:a16="http://schemas.microsoft.com/office/drawing/2014/main" id="{4E2E19E0-A3A2-4122-AA98-16F6CE531E70}"/>
              </a:ext>
            </a:extLst>
          </p:cNvPr>
          <p:cNvCxnSpPr>
            <a:cxnSpLocks/>
          </p:cNvCxnSpPr>
          <p:nvPr/>
        </p:nvCxnSpPr>
        <p:spPr>
          <a:xfrm flipV="1">
            <a:off x="1578077" y="6276669"/>
            <a:ext cx="7683913" cy="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7" name="テキスト ボックス 16">
            <a:extLst>
              <a:ext uri="{FF2B5EF4-FFF2-40B4-BE49-F238E27FC236}">
                <a16:creationId xmlns:a16="http://schemas.microsoft.com/office/drawing/2014/main" id="{D29DE515-FF65-4C12-BCD5-A29971855276}"/>
              </a:ext>
            </a:extLst>
          </p:cNvPr>
          <p:cNvSpPr txBox="1"/>
          <p:nvPr/>
        </p:nvSpPr>
        <p:spPr>
          <a:xfrm>
            <a:off x="766939" y="4428221"/>
            <a:ext cx="501446" cy="707886"/>
          </a:xfrm>
          <a:prstGeom prst="rect">
            <a:avLst/>
          </a:prstGeom>
          <a:noFill/>
        </p:spPr>
        <p:txBody>
          <a:bodyPr wrap="square" rtlCol="0">
            <a:spAutoFit/>
          </a:bodyPr>
          <a:lstStyle/>
          <a:p>
            <a:r>
              <a:rPr kumimoji="1" lang="en-US" altLang="ja-JP" sz="4000" dirty="0" err="1"/>
              <a:t>i</a:t>
            </a:r>
            <a:endParaRPr kumimoji="1" lang="ja-JP" altLang="en-US" dirty="0"/>
          </a:p>
        </p:txBody>
      </p:sp>
      <p:sp>
        <p:nvSpPr>
          <p:cNvPr id="18" name="テキスト ボックス 17">
            <a:extLst>
              <a:ext uri="{FF2B5EF4-FFF2-40B4-BE49-F238E27FC236}">
                <a16:creationId xmlns:a16="http://schemas.microsoft.com/office/drawing/2014/main" id="{4469B10B-D735-456C-83F1-AEF6002A8CEC}"/>
              </a:ext>
            </a:extLst>
          </p:cNvPr>
          <p:cNvSpPr txBox="1"/>
          <p:nvPr/>
        </p:nvSpPr>
        <p:spPr>
          <a:xfrm>
            <a:off x="7731821" y="6009986"/>
            <a:ext cx="501446" cy="707886"/>
          </a:xfrm>
          <a:prstGeom prst="rect">
            <a:avLst/>
          </a:prstGeom>
          <a:noFill/>
        </p:spPr>
        <p:txBody>
          <a:bodyPr wrap="square" rtlCol="0">
            <a:spAutoFit/>
          </a:bodyPr>
          <a:lstStyle/>
          <a:p>
            <a:r>
              <a:rPr kumimoji="1" lang="en-US" altLang="ja-JP" sz="4000" dirty="0"/>
              <a:t>K</a:t>
            </a:r>
            <a:endParaRPr kumimoji="1" lang="ja-JP" altLang="en-US" dirty="0"/>
          </a:p>
        </p:txBody>
      </p:sp>
      <p:sp>
        <p:nvSpPr>
          <p:cNvPr id="19" name="楕円 18">
            <a:extLst>
              <a:ext uri="{FF2B5EF4-FFF2-40B4-BE49-F238E27FC236}">
                <a16:creationId xmlns:a16="http://schemas.microsoft.com/office/drawing/2014/main" id="{5FDCE14F-4316-4C12-B744-D1C8683421B0}"/>
              </a:ext>
            </a:extLst>
          </p:cNvPr>
          <p:cNvSpPr/>
          <p:nvPr/>
        </p:nvSpPr>
        <p:spPr>
          <a:xfrm>
            <a:off x="7602785" y="6209071"/>
            <a:ext cx="154859" cy="1548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11CA781F-2585-4A66-ACB5-F4445D1C2228}"/>
              </a:ext>
            </a:extLst>
          </p:cNvPr>
          <p:cNvSpPr txBox="1"/>
          <p:nvPr/>
        </p:nvSpPr>
        <p:spPr>
          <a:xfrm>
            <a:off x="1076631" y="5855128"/>
            <a:ext cx="501446" cy="707886"/>
          </a:xfrm>
          <a:prstGeom prst="rect">
            <a:avLst/>
          </a:prstGeom>
          <a:noFill/>
        </p:spPr>
        <p:txBody>
          <a:bodyPr wrap="square" rtlCol="0">
            <a:spAutoFit/>
          </a:bodyPr>
          <a:lstStyle/>
          <a:p>
            <a:r>
              <a:rPr kumimoji="1" lang="en-US" altLang="ja-JP" sz="4000" dirty="0"/>
              <a:t>0</a:t>
            </a:r>
            <a:endParaRPr kumimoji="1" lang="ja-JP" altLang="en-US" dirty="0"/>
          </a:p>
        </p:txBody>
      </p:sp>
      <p:cxnSp>
        <p:nvCxnSpPr>
          <p:cNvPr id="5" name="直線矢印コネクタ 4">
            <a:extLst>
              <a:ext uri="{FF2B5EF4-FFF2-40B4-BE49-F238E27FC236}">
                <a16:creationId xmlns:a16="http://schemas.microsoft.com/office/drawing/2014/main" id="{166E09EC-2C86-4847-AE8E-21B205009145}"/>
              </a:ext>
            </a:extLst>
          </p:cNvPr>
          <p:cNvCxnSpPr/>
          <p:nvPr/>
        </p:nvCxnSpPr>
        <p:spPr>
          <a:xfrm>
            <a:off x="5501148" y="3900948"/>
            <a:ext cx="2230673"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C10A339F-C8D6-483F-8835-004A69F4C33F}"/>
              </a:ext>
            </a:extLst>
          </p:cNvPr>
          <p:cNvCxnSpPr>
            <a:cxnSpLocks/>
          </p:cNvCxnSpPr>
          <p:nvPr/>
        </p:nvCxnSpPr>
        <p:spPr>
          <a:xfrm flipH="1">
            <a:off x="5447087" y="4274574"/>
            <a:ext cx="2230673"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楕円 23">
            <a:extLst>
              <a:ext uri="{FF2B5EF4-FFF2-40B4-BE49-F238E27FC236}">
                <a16:creationId xmlns:a16="http://schemas.microsoft.com/office/drawing/2014/main" id="{397ED7C7-1151-4278-A2D4-51974C1ED74E}"/>
              </a:ext>
            </a:extLst>
          </p:cNvPr>
          <p:cNvSpPr/>
          <p:nvPr/>
        </p:nvSpPr>
        <p:spPr>
          <a:xfrm>
            <a:off x="5523270" y="6207844"/>
            <a:ext cx="154859" cy="1548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B9472162-E9FB-490E-9F5F-F17D0FB8219A}"/>
                  </a:ext>
                </a:extLst>
              </p:cNvPr>
              <p:cNvSpPr txBox="1"/>
              <p:nvPr/>
            </p:nvSpPr>
            <p:spPr>
              <a:xfrm>
                <a:off x="5605615" y="5665857"/>
                <a:ext cx="501446"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dirty="0" smtClean="0">
                              <a:latin typeface="Cambria Math" panose="02040503050406030204" pitchFamily="18" charset="0"/>
                            </a:rPr>
                          </m:ctrlPr>
                        </m:sSubPr>
                        <m:e>
                          <m:r>
                            <a:rPr kumimoji="1" lang="en-US" altLang="ja-JP" sz="4000" b="0" i="1" dirty="0" smtClean="0">
                              <a:latin typeface="Cambria Math" panose="02040503050406030204" pitchFamily="18" charset="0"/>
                            </a:rPr>
                            <m:t>𝑥</m:t>
                          </m:r>
                        </m:e>
                        <m:sub>
                          <m:r>
                            <a:rPr kumimoji="1" lang="en-US" altLang="ja-JP" sz="4000" b="0" i="1" dirty="0" smtClean="0">
                              <a:latin typeface="Cambria Math" panose="02040503050406030204" pitchFamily="18" charset="0"/>
                            </a:rPr>
                            <m:t>𝑖</m:t>
                          </m:r>
                        </m:sub>
                      </m:sSub>
                    </m:oMath>
                  </m:oMathPara>
                </a14:m>
                <a:endParaRPr kumimoji="1" lang="ja-JP" altLang="en-US" dirty="0"/>
              </a:p>
            </p:txBody>
          </p:sp>
        </mc:Choice>
        <mc:Fallback xmlns="">
          <p:sp>
            <p:nvSpPr>
              <p:cNvPr id="26" name="テキスト ボックス 25">
                <a:extLst>
                  <a:ext uri="{FF2B5EF4-FFF2-40B4-BE49-F238E27FC236}">
                    <a16:creationId xmlns:a16="http://schemas.microsoft.com/office/drawing/2014/main" id="{B9472162-E9FB-490E-9F5F-F17D0FB8219A}"/>
                  </a:ext>
                </a:extLst>
              </p:cNvPr>
              <p:cNvSpPr txBox="1">
                <a:spLocks noRot="1" noChangeAspect="1" noMove="1" noResize="1" noEditPoints="1" noAdjustHandles="1" noChangeArrowheads="1" noChangeShapeType="1" noTextEdit="1"/>
              </p:cNvSpPr>
              <p:nvPr/>
            </p:nvSpPr>
            <p:spPr>
              <a:xfrm>
                <a:off x="5605615" y="5665857"/>
                <a:ext cx="501446" cy="707886"/>
              </a:xfrm>
              <a:prstGeom prst="rect">
                <a:avLst/>
              </a:prstGeom>
              <a:blipFill>
                <a:blip r:embed="rId2"/>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76992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線矢印コネクタ 21">
            <a:extLst>
              <a:ext uri="{FF2B5EF4-FFF2-40B4-BE49-F238E27FC236}">
                <a16:creationId xmlns:a16="http://schemas.microsoft.com/office/drawing/2014/main" id="{1638A980-B809-483D-A907-F88645B277ED}"/>
              </a:ext>
            </a:extLst>
          </p:cNvPr>
          <p:cNvCxnSpPr>
            <a:cxnSpLocks/>
          </p:cNvCxnSpPr>
          <p:nvPr/>
        </p:nvCxnSpPr>
        <p:spPr>
          <a:xfrm flipV="1">
            <a:off x="5603153" y="4779709"/>
            <a:ext cx="0" cy="1496960"/>
          </a:xfrm>
          <a:prstGeom prst="straightConnector1">
            <a:avLst/>
          </a:prstGeom>
          <a:ln w="28575">
            <a:prstDash val="dash"/>
            <a:tailEnd type="triangle"/>
          </a:ln>
        </p:spPr>
        <p:style>
          <a:lnRef idx="1">
            <a:schemeClr val="dk1"/>
          </a:lnRef>
          <a:fillRef idx="0">
            <a:schemeClr val="dk1"/>
          </a:fillRef>
          <a:effectRef idx="0">
            <a:schemeClr val="dk1"/>
          </a:effectRef>
          <a:fontRef idx="minor">
            <a:schemeClr val="tx1"/>
          </a:fontRef>
        </p:style>
      </p:cxnSp>
      <p:cxnSp>
        <p:nvCxnSpPr>
          <p:cNvPr id="20" name="直線矢印コネクタ 19">
            <a:extLst>
              <a:ext uri="{FF2B5EF4-FFF2-40B4-BE49-F238E27FC236}">
                <a16:creationId xmlns:a16="http://schemas.microsoft.com/office/drawing/2014/main" id="{855F3B0A-120B-4F87-8C79-ED437185F765}"/>
              </a:ext>
            </a:extLst>
          </p:cNvPr>
          <p:cNvCxnSpPr>
            <a:cxnSpLocks/>
          </p:cNvCxnSpPr>
          <p:nvPr/>
        </p:nvCxnSpPr>
        <p:spPr>
          <a:xfrm flipV="1">
            <a:off x="7677760" y="5021827"/>
            <a:ext cx="0" cy="1496960"/>
          </a:xfrm>
          <a:prstGeom prst="straightConnector1">
            <a:avLst/>
          </a:prstGeom>
          <a:ln w="28575">
            <a:prstDash val="dash"/>
            <a:tailEnd type="triangle"/>
          </a:ln>
        </p:spPr>
        <p:style>
          <a:lnRef idx="1">
            <a:schemeClr val="dk1"/>
          </a:lnRef>
          <a:fillRef idx="0">
            <a:schemeClr val="dk1"/>
          </a:fillRef>
          <a:effectRef idx="0">
            <a:schemeClr val="dk1"/>
          </a:effectRef>
          <a:fontRef idx="minor">
            <a:schemeClr val="tx1"/>
          </a:fontRef>
        </p:style>
      </p:cxnSp>
      <p:sp>
        <p:nvSpPr>
          <p:cNvPr id="2" name="タイトル 1">
            <a:extLst>
              <a:ext uri="{FF2B5EF4-FFF2-40B4-BE49-F238E27FC236}">
                <a16:creationId xmlns:a16="http://schemas.microsoft.com/office/drawing/2014/main" id="{A78A0021-DB2F-49CD-80A1-A985FD698AF6}"/>
              </a:ext>
            </a:extLst>
          </p:cNvPr>
          <p:cNvSpPr>
            <a:spLocks noGrp="1"/>
          </p:cNvSpPr>
          <p:nvPr>
            <p:ph type="title"/>
          </p:nvPr>
        </p:nvSpPr>
        <p:spPr/>
        <p:txBody>
          <a:bodyPr/>
          <a:lstStyle/>
          <a:p>
            <a:r>
              <a:rPr kumimoji="1" lang="en-US" altLang="ja-JP" dirty="0"/>
              <a:t>ABC074_B</a:t>
            </a:r>
            <a:endParaRPr kumimoji="1" lang="ja-JP" altLang="en-US" dirty="0"/>
          </a:p>
        </p:txBody>
      </p:sp>
      <p:sp>
        <p:nvSpPr>
          <p:cNvPr id="3" name="コンテンツ プレースホルダー 2">
            <a:extLst>
              <a:ext uri="{FF2B5EF4-FFF2-40B4-BE49-F238E27FC236}">
                <a16:creationId xmlns:a16="http://schemas.microsoft.com/office/drawing/2014/main" id="{83F7C44F-F4F4-4485-83C0-C51404AB9BA5}"/>
              </a:ext>
            </a:extLst>
          </p:cNvPr>
          <p:cNvSpPr>
            <a:spLocks noGrp="1"/>
          </p:cNvSpPr>
          <p:nvPr>
            <p:ph idx="1"/>
          </p:nvPr>
        </p:nvSpPr>
        <p:spPr>
          <a:xfrm>
            <a:off x="838200" y="1825625"/>
            <a:ext cx="10515600" cy="1065059"/>
          </a:xfrm>
        </p:spPr>
        <p:txBody>
          <a:bodyPr/>
          <a:lstStyle/>
          <a:p>
            <a:r>
              <a:rPr kumimoji="1" lang="ja-JP" altLang="en-US" dirty="0"/>
              <a:t>結局、ロボット</a:t>
            </a:r>
            <a:r>
              <a:rPr kumimoji="1" lang="en-US" altLang="ja-JP" dirty="0"/>
              <a:t>A</a:t>
            </a:r>
            <a:r>
              <a:rPr kumimoji="1" lang="ja-JP" altLang="en-US" dirty="0"/>
              <a:t>と</a:t>
            </a:r>
            <a:r>
              <a:rPr kumimoji="1" lang="en-US" altLang="ja-JP" dirty="0"/>
              <a:t>B</a:t>
            </a:r>
            <a:r>
              <a:rPr lang="ja-JP" altLang="en-US" dirty="0"/>
              <a:t>のうち、ボールが近いほうがボールを取るべきだと分かる。</a:t>
            </a:r>
            <a:endParaRPr kumimoji="1" lang="ja-JP" altLang="en-US" dirty="0"/>
          </a:p>
        </p:txBody>
      </p:sp>
      <p:cxnSp>
        <p:nvCxnSpPr>
          <p:cNvPr id="9" name="直線矢印コネクタ 8">
            <a:extLst>
              <a:ext uri="{FF2B5EF4-FFF2-40B4-BE49-F238E27FC236}">
                <a16:creationId xmlns:a16="http://schemas.microsoft.com/office/drawing/2014/main" id="{35233C7E-527D-4FB2-BB53-1BC122BAEBC7}"/>
              </a:ext>
            </a:extLst>
          </p:cNvPr>
          <p:cNvCxnSpPr/>
          <p:nvPr/>
        </p:nvCxnSpPr>
        <p:spPr>
          <a:xfrm flipV="1">
            <a:off x="1755058" y="3045542"/>
            <a:ext cx="0" cy="347324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1" name="直線コネクタ 10">
            <a:extLst>
              <a:ext uri="{FF2B5EF4-FFF2-40B4-BE49-F238E27FC236}">
                <a16:creationId xmlns:a16="http://schemas.microsoft.com/office/drawing/2014/main" id="{E2A8B730-A1E6-4D40-81E6-3326B9BCD5DF}"/>
              </a:ext>
            </a:extLst>
          </p:cNvPr>
          <p:cNvCxnSpPr/>
          <p:nvPr/>
        </p:nvCxnSpPr>
        <p:spPr>
          <a:xfrm>
            <a:off x="1578077" y="4837471"/>
            <a:ext cx="5840362" cy="0"/>
          </a:xfrm>
          <a:prstGeom prst="line">
            <a:avLst/>
          </a:prstGeom>
          <a:ln w="28575">
            <a:prstDash val="dash"/>
          </a:ln>
        </p:spPr>
        <p:style>
          <a:lnRef idx="1">
            <a:schemeClr val="dk1"/>
          </a:lnRef>
          <a:fillRef idx="0">
            <a:schemeClr val="dk1"/>
          </a:fillRef>
          <a:effectRef idx="0">
            <a:schemeClr val="dk1"/>
          </a:effectRef>
          <a:fontRef idx="minor">
            <a:schemeClr val="tx1"/>
          </a:fontRef>
        </p:style>
      </p:cxnSp>
      <p:sp>
        <p:nvSpPr>
          <p:cNvPr id="12" name="正方形/長方形 11">
            <a:extLst>
              <a:ext uri="{FF2B5EF4-FFF2-40B4-BE49-F238E27FC236}">
                <a16:creationId xmlns:a16="http://schemas.microsoft.com/office/drawing/2014/main" id="{00AA2FE7-40FB-4684-9D67-B7F183111C02}"/>
              </a:ext>
            </a:extLst>
          </p:cNvPr>
          <p:cNvSpPr/>
          <p:nvPr/>
        </p:nvSpPr>
        <p:spPr>
          <a:xfrm>
            <a:off x="1312614" y="4409769"/>
            <a:ext cx="884887" cy="85540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b="1" dirty="0"/>
              <a:t>ロボット</a:t>
            </a:r>
            <a:r>
              <a:rPr kumimoji="1" lang="en-US" altLang="ja-JP" b="1" dirty="0"/>
              <a:t>A</a:t>
            </a:r>
            <a:endParaRPr kumimoji="1" lang="ja-JP" altLang="en-US" b="1" dirty="0"/>
          </a:p>
        </p:txBody>
      </p:sp>
      <p:sp>
        <p:nvSpPr>
          <p:cNvPr id="13" name="正方形/長方形 12">
            <a:extLst>
              <a:ext uri="{FF2B5EF4-FFF2-40B4-BE49-F238E27FC236}">
                <a16:creationId xmlns:a16="http://schemas.microsoft.com/office/drawing/2014/main" id="{AF7B886C-AB63-479C-8C26-97BE4E8A4C84}"/>
              </a:ext>
            </a:extLst>
          </p:cNvPr>
          <p:cNvSpPr/>
          <p:nvPr/>
        </p:nvSpPr>
        <p:spPr>
          <a:xfrm>
            <a:off x="7197217" y="4409769"/>
            <a:ext cx="884887" cy="8554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ロボット</a:t>
            </a:r>
            <a:r>
              <a:rPr kumimoji="1" lang="en-US" altLang="ja-JP" b="1" dirty="0"/>
              <a:t>B</a:t>
            </a:r>
            <a:endParaRPr kumimoji="1" lang="ja-JP" altLang="en-US" b="1" dirty="0"/>
          </a:p>
        </p:txBody>
      </p:sp>
      <p:sp>
        <p:nvSpPr>
          <p:cNvPr id="14" name="楕円 13">
            <a:extLst>
              <a:ext uri="{FF2B5EF4-FFF2-40B4-BE49-F238E27FC236}">
                <a16:creationId xmlns:a16="http://schemas.microsoft.com/office/drawing/2014/main" id="{8FB72F0F-D501-40FC-B899-993F0D72149B}"/>
              </a:ext>
            </a:extLst>
          </p:cNvPr>
          <p:cNvSpPr/>
          <p:nvPr/>
        </p:nvSpPr>
        <p:spPr>
          <a:xfrm>
            <a:off x="5279923" y="4535129"/>
            <a:ext cx="641555" cy="6415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dirty="0"/>
          </a:p>
        </p:txBody>
      </p:sp>
      <p:cxnSp>
        <p:nvCxnSpPr>
          <p:cNvPr id="15" name="直線矢印コネクタ 14">
            <a:extLst>
              <a:ext uri="{FF2B5EF4-FFF2-40B4-BE49-F238E27FC236}">
                <a16:creationId xmlns:a16="http://schemas.microsoft.com/office/drawing/2014/main" id="{4E2E19E0-A3A2-4122-AA98-16F6CE531E70}"/>
              </a:ext>
            </a:extLst>
          </p:cNvPr>
          <p:cNvCxnSpPr>
            <a:cxnSpLocks/>
          </p:cNvCxnSpPr>
          <p:nvPr/>
        </p:nvCxnSpPr>
        <p:spPr>
          <a:xfrm flipV="1">
            <a:off x="1578077" y="6276669"/>
            <a:ext cx="7683913" cy="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7" name="テキスト ボックス 16">
            <a:extLst>
              <a:ext uri="{FF2B5EF4-FFF2-40B4-BE49-F238E27FC236}">
                <a16:creationId xmlns:a16="http://schemas.microsoft.com/office/drawing/2014/main" id="{D29DE515-FF65-4C12-BCD5-A29971855276}"/>
              </a:ext>
            </a:extLst>
          </p:cNvPr>
          <p:cNvSpPr txBox="1"/>
          <p:nvPr/>
        </p:nvSpPr>
        <p:spPr>
          <a:xfrm>
            <a:off x="766939" y="4428221"/>
            <a:ext cx="501446" cy="707886"/>
          </a:xfrm>
          <a:prstGeom prst="rect">
            <a:avLst/>
          </a:prstGeom>
          <a:noFill/>
        </p:spPr>
        <p:txBody>
          <a:bodyPr wrap="square" rtlCol="0">
            <a:spAutoFit/>
          </a:bodyPr>
          <a:lstStyle/>
          <a:p>
            <a:r>
              <a:rPr kumimoji="1" lang="en-US" altLang="ja-JP" sz="4000" dirty="0" err="1"/>
              <a:t>i</a:t>
            </a:r>
            <a:endParaRPr kumimoji="1" lang="ja-JP" altLang="en-US" dirty="0"/>
          </a:p>
        </p:txBody>
      </p:sp>
      <p:sp>
        <p:nvSpPr>
          <p:cNvPr id="18" name="テキスト ボックス 17">
            <a:extLst>
              <a:ext uri="{FF2B5EF4-FFF2-40B4-BE49-F238E27FC236}">
                <a16:creationId xmlns:a16="http://schemas.microsoft.com/office/drawing/2014/main" id="{4469B10B-D735-456C-83F1-AEF6002A8CEC}"/>
              </a:ext>
            </a:extLst>
          </p:cNvPr>
          <p:cNvSpPr txBox="1"/>
          <p:nvPr/>
        </p:nvSpPr>
        <p:spPr>
          <a:xfrm>
            <a:off x="7731821" y="6009986"/>
            <a:ext cx="501446" cy="707886"/>
          </a:xfrm>
          <a:prstGeom prst="rect">
            <a:avLst/>
          </a:prstGeom>
          <a:noFill/>
        </p:spPr>
        <p:txBody>
          <a:bodyPr wrap="square" rtlCol="0">
            <a:spAutoFit/>
          </a:bodyPr>
          <a:lstStyle/>
          <a:p>
            <a:r>
              <a:rPr kumimoji="1" lang="en-US" altLang="ja-JP" sz="4000" dirty="0"/>
              <a:t>K</a:t>
            </a:r>
            <a:endParaRPr kumimoji="1" lang="ja-JP" altLang="en-US" dirty="0"/>
          </a:p>
        </p:txBody>
      </p:sp>
      <p:sp>
        <p:nvSpPr>
          <p:cNvPr id="19" name="楕円 18">
            <a:extLst>
              <a:ext uri="{FF2B5EF4-FFF2-40B4-BE49-F238E27FC236}">
                <a16:creationId xmlns:a16="http://schemas.microsoft.com/office/drawing/2014/main" id="{5FDCE14F-4316-4C12-B744-D1C8683421B0}"/>
              </a:ext>
            </a:extLst>
          </p:cNvPr>
          <p:cNvSpPr/>
          <p:nvPr/>
        </p:nvSpPr>
        <p:spPr>
          <a:xfrm>
            <a:off x="7602785" y="6209071"/>
            <a:ext cx="154859" cy="1548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11CA781F-2585-4A66-ACB5-F4445D1C2228}"/>
              </a:ext>
            </a:extLst>
          </p:cNvPr>
          <p:cNvSpPr txBox="1"/>
          <p:nvPr/>
        </p:nvSpPr>
        <p:spPr>
          <a:xfrm>
            <a:off x="1076631" y="5855128"/>
            <a:ext cx="501446" cy="707886"/>
          </a:xfrm>
          <a:prstGeom prst="rect">
            <a:avLst/>
          </a:prstGeom>
          <a:noFill/>
        </p:spPr>
        <p:txBody>
          <a:bodyPr wrap="square" rtlCol="0">
            <a:spAutoFit/>
          </a:bodyPr>
          <a:lstStyle/>
          <a:p>
            <a:r>
              <a:rPr kumimoji="1" lang="en-US" altLang="ja-JP" sz="4000" dirty="0"/>
              <a:t>0</a:t>
            </a:r>
            <a:endParaRPr kumimoji="1" lang="ja-JP" altLang="en-US" dirty="0"/>
          </a:p>
        </p:txBody>
      </p:sp>
      <p:sp>
        <p:nvSpPr>
          <p:cNvPr id="24" name="楕円 23">
            <a:extLst>
              <a:ext uri="{FF2B5EF4-FFF2-40B4-BE49-F238E27FC236}">
                <a16:creationId xmlns:a16="http://schemas.microsoft.com/office/drawing/2014/main" id="{397ED7C7-1151-4278-A2D4-51974C1ED74E}"/>
              </a:ext>
            </a:extLst>
          </p:cNvPr>
          <p:cNvSpPr/>
          <p:nvPr/>
        </p:nvSpPr>
        <p:spPr>
          <a:xfrm>
            <a:off x="5523270" y="6207844"/>
            <a:ext cx="154859" cy="1548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B9472162-E9FB-490E-9F5F-F17D0FB8219A}"/>
                  </a:ext>
                </a:extLst>
              </p:cNvPr>
              <p:cNvSpPr txBox="1"/>
              <p:nvPr/>
            </p:nvSpPr>
            <p:spPr>
              <a:xfrm>
                <a:off x="5605615" y="5665857"/>
                <a:ext cx="501446"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dirty="0" smtClean="0">
                              <a:latin typeface="Cambria Math" panose="02040503050406030204" pitchFamily="18" charset="0"/>
                            </a:rPr>
                          </m:ctrlPr>
                        </m:sSubPr>
                        <m:e>
                          <m:r>
                            <a:rPr kumimoji="1" lang="en-US" altLang="ja-JP" sz="4000" b="0" i="1" dirty="0" smtClean="0">
                              <a:latin typeface="Cambria Math" panose="02040503050406030204" pitchFamily="18" charset="0"/>
                            </a:rPr>
                            <m:t>𝑥</m:t>
                          </m:r>
                        </m:e>
                        <m:sub>
                          <m:r>
                            <a:rPr kumimoji="1" lang="en-US" altLang="ja-JP" sz="4000" b="0" i="1" dirty="0" smtClean="0">
                              <a:latin typeface="Cambria Math" panose="02040503050406030204" pitchFamily="18" charset="0"/>
                            </a:rPr>
                            <m:t>𝑖</m:t>
                          </m:r>
                        </m:sub>
                      </m:sSub>
                    </m:oMath>
                  </m:oMathPara>
                </a14:m>
                <a:endParaRPr kumimoji="1" lang="ja-JP" altLang="en-US" dirty="0"/>
              </a:p>
            </p:txBody>
          </p:sp>
        </mc:Choice>
        <mc:Fallback xmlns="">
          <p:sp>
            <p:nvSpPr>
              <p:cNvPr id="26" name="テキスト ボックス 25">
                <a:extLst>
                  <a:ext uri="{FF2B5EF4-FFF2-40B4-BE49-F238E27FC236}">
                    <a16:creationId xmlns:a16="http://schemas.microsoft.com/office/drawing/2014/main" id="{B9472162-E9FB-490E-9F5F-F17D0FB8219A}"/>
                  </a:ext>
                </a:extLst>
              </p:cNvPr>
              <p:cNvSpPr txBox="1">
                <a:spLocks noRot="1" noChangeAspect="1" noMove="1" noResize="1" noEditPoints="1" noAdjustHandles="1" noChangeArrowheads="1" noChangeShapeType="1" noTextEdit="1"/>
              </p:cNvSpPr>
              <p:nvPr/>
            </p:nvSpPr>
            <p:spPr>
              <a:xfrm>
                <a:off x="5605615" y="5665857"/>
                <a:ext cx="501446" cy="70788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EA141FA6-4D6E-4FE3-9A66-693E94F8C8F0}"/>
                  </a:ext>
                </a:extLst>
              </p:cNvPr>
              <p:cNvSpPr txBox="1"/>
              <p:nvPr/>
            </p:nvSpPr>
            <p:spPr>
              <a:xfrm>
                <a:off x="2772107" y="3607277"/>
                <a:ext cx="1871783"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dirty="0" smtClean="0">
                              <a:latin typeface="Cambria Math" panose="02040503050406030204" pitchFamily="18" charset="0"/>
                            </a:rPr>
                          </m:ctrlPr>
                        </m:sSubPr>
                        <m:e>
                          <m:r>
                            <a:rPr kumimoji="1" lang="en-US" altLang="ja-JP" sz="4000" b="0" i="1" dirty="0" smtClean="0">
                              <a:latin typeface="Cambria Math" panose="02040503050406030204" pitchFamily="18" charset="0"/>
                            </a:rPr>
                            <m:t>𝑥</m:t>
                          </m:r>
                        </m:e>
                        <m:sub>
                          <m:r>
                            <a:rPr kumimoji="1" lang="en-US" altLang="ja-JP" sz="4000" b="0" i="1" dirty="0" smtClean="0">
                              <a:latin typeface="Cambria Math" panose="02040503050406030204" pitchFamily="18" charset="0"/>
                            </a:rPr>
                            <m:t>𝑖</m:t>
                          </m:r>
                        </m:sub>
                      </m:sSub>
                    </m:oMath>
                  </m:oMathPara>
                </a14:m>
                <a:endParaRPr kumimoji="1" lang="ja-JP" altLang="en-US" dirty="0"/>
              </a:p>
            </p:txBody>
          </p:sp>
        </mc:Choice>
        <mc:Fallback xmlns="">
          <p:sp>
            <p:nvSpPr>
              <p:cNvPr id="25" name="テキスト ボックス 24">
                <a:extLst>
                  <a:ext uri="{FF2B5EF4-FFF2-40B4-BE49-F238E27FC236}">
                    <a16:creationId xmlns:a16="http://schemas.microsoft.com/office/drawing/2014/main" id="{EA141FA6-4D6E-4FE3-9A66-693E94F8C8F0}"/>
                  </a:ext>
                </a:extLst>
              </p:cNvPr>
              <p:cNvSpPr txBox="1">
                <a:spLocks noRot="1" noChangeAspect="1" noMove="1" noResize="1" noEditPoints="1" noAdjustHandles="1" noChangeArrowheads="1" noChangeShapeType="1" noTextEdit="1"/>
              </p:cNvSpPr>
              <p:nvPr/>
            </p:nvSpPr>
            <p:spPr>
              <a:xfrm>
                <a:off x="2772107" y="3607277"/>
                <a:ext cx="1871783" cy="70788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7C3FD5F4-4DA0-4D34-AEE4-83D9A02B9A5C}"/>
                  </a:ext>
                </a:extLst>
              </p:cNvPr>
              <p:cNvSpPr txBox="1"/>
              <p:nvPr/>
            </p:nvSpPr>
            <p:spPr>
              <a:xfrm>
                <a:off x="5600699" y="3607277"/>
                <a:ext cx="1871783"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dirty="0" smtClean="0">
                              <a:latin typeface="Cambria Math" panose="02040503050406030204" pitchFamily="18" charset="0"/>
                            </a:rPr>
                          </m:ctrlPr>
                        </m:sSubPr>
                        <m:e>
                          <m:r>
                            <a:rPr kumimoji="1" lang="en-US" altLang="ja-JP" sz="4000" b="0" i="1" dirty="0" smtClean="0">
                              <a:latin typeface="Cambria Math" panose="02040503050406030204" pitchFamily="18" charset="0"/>
                            </a:rPr>
                            <m:t>𝐾</m:t>
                          </m:r>
                          <m:r>
                            <a:rPr kumimoji="1" lang="en-US" altLang="ja-JP" sz="4000" b="0" i="1" dirty="0" smtClean="0">
                              <a:latin typeface="Cambria Math" panose="02040503050406030204" pitchFamily="18" charset="0"/>
                            </a:rPr>
                            <m:t> −</m:t>
                          </m:r>
                          <m:r>
                            <a:rPr kumimoji="1" lang="en-US" altLang="ja-JP" sz="4000" b="0" i="1" dirty="0" smtClean="0">
                              <a:latin typeface="Cambria Math" panose="02040503050406030204" pitchFamily="18" charset="0"/>
                            </a:rPr>
                            <m:t>𝑥</m:t>
                          </m:r>
                        </m:e>
                        <m:sub>
                          <m:r>
                            <a:rPr kumimoji="1" lang="en-US" altLang="ja-JP" sz="4000" b="0" i="1" dirty="0" smtClean="0">
                              <a:latin typeface="Cambria Math" panose="02040503050406030204" pitchFamily="18" charset="0"/>
                            </a:rPr>
                            <m:t>𝑖</m:t>
                          </m:r>
                        </m:sub>
                      </m:sSub>
                    </m:oMath>
                  </m:oMathPara>
                </a14:m>
                <a:endParaRPr kumimoji="1" lang="ja-JP" altLang="en-US" dirty="0"/>
              </a:p>
            </p:txBody>
          </p:sp>
        </mc:Choice>
        <mc:Fallback xmlns="">
          <p:sp>
            <p:nvSpPr>
              <p:cNvPr id="27" name="テキスト ボックス 26">
                <a:extLst>
                  <a:ext uri="{FF2B5EF4-FFF2-40B4-BE49-F238E27FC236}">
                    <a16:creationId xmlns:a16="http://schemas.microsoft.com/office/drawing/2014/main" id="{7C3FD5F4-4DA0-4D34-AEE4-83D9A02B9A5C}"/>
                  </a:ext>
                </a:extLst>
              </p:cNvPr>
              <p:cNvSpPr txBox="1">
                <a:spLocks noRot="1" noChangeAspect="1" noMove="1" noResize="1" noEditPoints="1" noAdjustHandles="1" noChangeArrowheads="1" noChangeShapeType="1" noTextEdit="1"/>
              </p:cNvSpPr>
              <p:nvPr/>
            </p:nvSpPr>
            <p:spPr>
              <a:xfrm>
                <a:off x="5600699" y="3607277"/>
                <a:ext cx="1871783" cy="707886"/>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11464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02B23119-7368-4EB3-9FFB-91A0E807194B}"/>
              </a:ext>
            </a:extLst>
          </p:cNvPr>
          <p:cNvSpPr/>
          <p:nvPr/>
        </p:nvSpPr>
        <p:spPr>
          <a:xfrm>
            <a:off x="909483" y="766732"/>
            <a:ext cx="7681452" cy="5632311"/>
          </a:xfrm>
          <a:prstGeom prst="rect">
            <a:avLst/>
          </a:prstGeom>
        </p:spPr>
        <p:txBody>
          <a:bodyPr wrap="square">
            <a:spAutoFit/>
          </a:bodyPr>
          <a:lstStyle/>
          <a:p>
            <a:r>
              <a:rPr lang="en-US" altLang="ja-JP" sz="2000" dirty="0">
                <a:solidFill>
                  <a:srgbClr val="0000FF"/>
                </a:solidFill>
                <a:latin typeface="Consolas" panose="020B0609020204030204" pitchFamily="49" charset="0"/>
              </a:rPr>
              <a:t>#include </a:t>
            </a:r>
            <a:r>
              <a:rPr lang="en-US" altLang="ja-JP" sz="2000" dirty="0">
                <a:solidFill>
                  <a:srgbClr val="A31515"/>
                </a:solidFill>
                <a:latin typeface="Consolas" panose="020B0609020204030204" pitchFamily="49" charset="0"/>
              </a:rPr>
              <a:t>&lt;</a:t>
            </a:r>
            <a:r>
              <a:rPr lang="en-US" altLang="ja-JP" sz="2000" dirty="0" err="1">
                <a:solidFill>
                  <a:srgbClr val="A31515"/>
                </a:solidFill>
                <a:latin typeface="Consolas" panose="020B0609020204030204" pitchFamily="49" charset="0"/>
              </a:rPr>
              <a:t>stdio.h</a:t>
            </a:r>
            <a:r>
              <a:rPr lang="en-US" altLang="ja-JP" sz="2000" dirty="0">
                <a:solidFill>
                  <a:srgbClr val="A31515"/>
                </a:solidFill>
                <a:latin typeface="Consolas" panose="020B0609020204030204" pitchFamily="49" charset="0"/>
              </a:rPr>
              <a:t>&gt;</a:t>
            </a:r>
          </a:p>
          <a:p>
            <a:endParaRPr lang="en-US" altLang="ja-JP" sz="2000" dirty="0">
              <a:solidFill>
                <a:srgbClr val="000000"/>
              </a:solidFill>
              <a:latin typeface="Consolas" panose="020B0609020204030204" pitchFamily="49" charset="0"/>
            </a:endParaRPr>
          </a:p>
          <a:p>
            <a:r>
              <a:rPr lang="en-US" altLang="ja-JP" sz="2000" dirty="0">
                <a:solidFill>
                  <a:srgbClr val="0000FF"/>
                </a:solidFill>
                <a:latin typeface="Consolas" panose="020B0609020204030204" pitchFamily="49" charset="0"/>
              </a:rPr>
              <a:t>int</a:t>
            </a:r>
            <a:r>
              <a:rPr lang="en-US" altLang="ja-JP" sz="2000" dirty="0">
                <a:solidFill>
                  <a:srgbClr val="000000"/>
                </a:solidFill>
                <a:latin typeface="Consolas" panose="020B0609020204030204" pitchFamily="49" charset="0"/>
              </a:rPr>
              <a:t> main(</a:t>
            </a:r>
            <a:r>
              <a:rPr lang="en-US" altLang="ja-JP" sz="2000" dirty="0">
                <a:solidFill>
                  <a:srgbClr val="0000FF"/>
                </a:solidFill>
                <a:latin typeface="Consolas" panose="020B0609020204030204" pitchFamily="49" charset="0"/>
              </a:rPr>
              <a:t>void</a:t>
            </a:r>
            <a:r>
              <a:rPr lang="en-US" altLang="ja-JP" sz="2000" dirty="0">
                <a:solidFill>
                  <a:srgbClr val="000000"/>
                </a:solidFill>
                <a:latin typeface="Consolas" panose="020B0609020204030204" pitchFamily="49" charset="0"/>
              </a:rPr>
              <a:t>) {</a:t>
            </a:r>
          </a:p>
          <a:p>
            <a:r>
              <a:rPr lang="en-US" altLang="ja-JP" sz="2000" dirty="0">
                <a:solidFill>
                  <a:srgbClr val="000000"/>
                </a:solidFill>
                <a:latin typeface="Consolas" panose="020B0609020204030204" pitchFamily="49" charset="0"/>
              </a:rPr>
              <a:t>    </a:t>
            </a:r>
            <a:r>
              <a:rPr lang="en-US" altLang="ja-JP" sz="2000" dirty="0">
                <a:solidFill>
                  <a:srgbClr val="0000FF"/>
                </a:solidFill>
                <a:latin typeface="Consolas" panose="020B0609020204030204" pitchFamily="49" charset="0"/>
              </a:rPr>
              <a:t>int</a:t>
            </a:r>
            <a:r>
              <a:rPr lang="en-US" altLang="ja-JP" sz="2000" dirty="0">
                <a:solidFill>
                  <a:srgbClr val="000000"/>
                </a:solidFill>
                <a:latin typeface="Consolas" panose="020B0609020204030204" pitchFamily="49" charset="0"/>
              </a:rPr>
              <a:t> N, K;</a:t>
            </a:r>
          </a:p>
          <a:p>
            <a:r>
              <a:rPr lang="en-US" altLang="ja-JP" sz="2000" dirty="0">
                <a:solidFill>
                  <a:srgbClr val="000000"/>
                </a:solidFill>
                <a:latin typeface="Consolas" panose="020B0609020204030204" pitchFamily="49" charset="0"/>
              </a:rPr>
              <a:t>    </a:t>
            </a:r>
            <a:r>
              <a:rPr lang="en-US" altLang="ja-JP" sz="2000" dirty="0">
                <a:solidFill>
                  <a:srgbClr val="0000FF"/>
                </a:solidFill>
                <a:latin typeface="Consolas" panose="020B0609020204030204" pitchFamily="49" charset="0"/>
              </a:rPr>
              <a:t>int</a:t>
            </a:r>
            <a:r>
              <a:rPr lang="en-US" altLang="ja-JP" sz="2000" dirty="0">
                <a:solidFill>
                  <a:srgbClr val="000000"/>
                </a:solidFill>
                <a:latin typeface="Consolas" panose="020B0609020204030204" pitchFamily="49" charset="0"/>
              </a:rPr>
              <a:t> </a:t>
            </a:r>
            <a:r>
              <a:rPr lang="en-US" altLang="ja-JP" sz="2000" dirty="0" err="1">
                <a:solidFill>
                  <a:srgbClr val="000000"/>
                </a:solidFill>
                <a:latin typeface="Consolas" panose="020B0609020204030204" pitchFamily="49" charset="0"/>
              </a:rPr>
              <a:t>i</a:t>
            </a:r>
            <a:r>
              <a:rPr lang="en-US" altLang="ja-JP" sz="2000" dirty="0">
                <a:solidFill>
                  <a:srgbClr val="000000"/>
                </a:solidFill>
                <a:latin typeface="Consolas" panose="020B0609020204030204" pitchFamily="49" charset="0"/>
              </a:rPr>
              <a:t>;</a:t>
            </a:r>
          </a:p>
          <a:p>
            <a:r>
              <a:rPr lang="en-US" altLang="ja-JP" sz="2000" dirty="0">
                <a:solidFill>
                  <a:srgbClr val="000000"/>
                </a:solidFill>
                <a:latin typeface="Consolas" panose="020B0609020204030204" pitchFamily="49" charset="0"/>
              </a:rPr>
              <a:t>    </a:t>
            </a:r>
            <a:r>
              <a:rPr lang="en-US" altLang="ja-JP" sz="2000" dirty="0">
                <a:solidFill>
                  <a:srgbClr val="0000FF"/>
                </a:solidFill>
                <a:latin typeface="Consolas" panose="020B0609020204030204" pitchFamily="49" charset="0"/>
              </a:rPr>
              <a:t>int</a:t>
            </a:r>
            <a:r>
              <a:rPr lang="en-US" altLang="ja-JP" sz="2000" dirty="0">
                <a:solidFill>
                  <a:srgbClr val="000000"/>
                </a:solidFill>
                <a:latin typeface="Consolas" panose="020B0609020204030204" pitchFamily="49" charset="0"/>
              </a:rPr>
              <a:t> </a:t>
            </a:r>
            <a:r>
              <a:rPr lang="en-US" altLang="ja-JP" sz="2000" dirty="0" err="1">
                <a:solidFill>
                  <a:srgbClr val="000000"/>
                </a:solidFill>
                <a:latin typeface="Consolas" panose="020B0609020204030204" pitchFamily="49" charset="0"/>
              </a:rPr>
              <a:t>ans</a:t>
            </a:r>
            <a:r>
              <a:rPr lang="en-US" altLang="ja-JP" sz="2000" dirty="0">
                <a:solidFill>
                  <a:srgbClr val="000000"/>
                </a:solidFill>
                <a:latin typeface="Consolas" panose="020B0609020204030204" pitchFamily="49" charset="0"/>
              </a:rPr>
              <a:t> = </a:t>
            </a:r>
            <a:r>
              <a:rPr lang="en-US" altLang="ja-JP" sz="2000" dirty="0">
                <a:solidFill>
                  <a:srgbClr val="09885A"/>
                </a:solidFill>
                <a:latin typeface="Consolas" panose="020B0609020204030204" pitchFamily="49" charset="0"/>
              </a:rPr>
              <a:t>0</a:t>
            </a:r>
            <a:r>
              <a:rPr lang="en-US" altLang="ja-JP" sz="2000" dirty="0">
                <a:solidFill>
                  <a:srgbClr val="000000"/>
                </a:solidFill>
                <a:latin typeface="Consolas" panose="020B0609020204030204" pitchFamily="49" charset="0"/>
              </a:rPr>
              <a:t>;</a:t>
            </a:r>
          </a:p>
          <a:p>
            <a:endParaRPr lang="en-US" altLang="ja-JP" sz="2000" dirty="0">
              <a:solidFill>
                <a:srgbClr val="000000"/>
              </a:solidFill>
              <a:latin typeface="Consolas" panose="020B0609020204030204" pitchFamily="49" charset="0"/>
            </a:endParaRPr>
          </a:p>
          <a:p>
            <a:r>
              <a:rPr lang="en-US" altLang="ja-JP" sz="2000" dirty="0">
                <a:solidFill>
                  <a:srgbClr val="000000"/>
                </a:solidFill>
                <a:latin typeface="Consolas" panose="020B0609020204030204" pitchFamily="49" charset="0"/>
              </a:rPr>
              <a:t>    </a:t>
            </a:r>
            <a:r>
              <a:rPr lang="en-US" altLang="ja-JP" sz="2000" dirty="0" err="1">
                <a:solidFill>
                  <a:srgbClr val="000000"/>
                </a:solidFill>
                <a:latin typeface="Consolas" panose="020B0609020204030204" pitchFamily="49" charset="0"/>
              </a:rPr>
              <a:t>scanf</a:t>
            </a:r>
            <a:r>
              <a:rPr lang="en-US" altLang="ja-JP" sz="2000" dirty="0">
                <a:solidFill>
                  <a:srgbClr val="000000"/>
                </a:solidFill>
                <a:latin typeface="Consolas" panose="020B0609020204030204" pitchFamily="49" charset="0"/>
              </a:rPr>
              <a:t>(</a:t>
            </a:r>
            <a:r>
              <a:rPr lang="en-US" altLang="ja-JP" sz="2000" dirty="0">
                <a:solidFill>
                  <a:srgbClr val="A31515"/>
                </a:solidFill>
                <a:latin typeface="Consolas" panose="020B0609020204030204" pitchFamily="49" charset="0"/>
              </a:rPr>
              <a:t>"%d %d"</a:t>
            </a:r>
            <a:r>
              <a:rPr lang="en-US" altLang="ja-JP" sz="2000" dirty="0">
                <a:solidFill>
                  <a:srgbClr val="000000"/>
                </a:solidFill>
                <a:latin typeface="Consolas" panose="020B0609020204030204" pitchFamily="49" charset="0"/>
              </a:rPr>
              <a:t>, &amp;N, &amp;K);</a:t>
            </a:r>
          </a:p>
          <a:p>
            <a:r>
              <a:rPr lang="en-US" altLang="ja-JP" sz="2000" dirty="0">
                <a:solidFill>
                  <a:srgbClr val="000000"/>
                </a:solidFill>
                <a:latin typeface="Consolas" panose="020B0609020204030204" pitchFamily="49" charset="0"/>
              </a:rPr>
              <a:t>    </a:t>
            </a:r>
            <a:r>
              <a:rPr lang="en-US" altLang="ja-JP" sz="2000" dirty="0">
                <a:solidFill>
                  <a:srgbClr val="0000FF"/>
                </a:solidFill>
                <a:latin typeface="Consolas" panose="020B0609020204030204" pitchFamily="49" charset="0"/>
              </a:rPr>
              <a:t>for</a:t>
            </a:r>
            <a:r>
              <a:rPr lang="en-US" altLang="ja-JP" sz="2000" dirty="0">
                <a:solidFill>
                  <a:srgbClr val="000000"/>
                </a:solidFill>
                <a:latin typeface="Consolas" panose="020B0609020204030204" pitchFamily="49" charset="0"/>
              </a:rPr>
              <a:t>(</a:t>
            </a:r>
            <a:r>
              <a:rPr lang="en-US" altLang="ja-JP" sz="2000" dirty="0" err="1">
                <a:solidFill>
                  <a:srgbClr val="000000"/>
                </a:solidFill>
                <a:latin typeface="Consolas" panose="020B0609020204030204" pitchFamily="49" charset="0"/>
              </a:rPr>
              <a:t>i</a:t>
            </a:r>
            <a:r>
              <a:rPr lang="en-US" altLang="ja-JP" sz="2000" dirty="0">
                <a:solidFill>
                  <a:srgbClr val="000000"/>
                </a:solidFill>
                <a:latin typeface="Consolas" panose="020B0609020204030204" pitchFamily="49" charset="0"/>
              </a:rPr>
              <a:t> = </a:t>
            </a:r>
            <a:r>
              <a:rPr lang="en-US" altLang="ja-JP" sz="2000" dirty="0">
                <a:solidFill>
                  <a:srgbClr val="09885A"/>
                </a:solidFill>
                <a:latin typeface="Consolas" panose="020B0609020204030204" pitchFamily="49" charset="0"/>
              </a:rPr>
              <a:t>0</a:t>
            </a:r>
            <a:r>
              <a:rPr lang="en-US" altLang="ja-JP" sz="2000" dirty="0">
                <a:solidFill>
                  <a:srgbClr val="000000"/>
                </a:solidFill>
                <a:latin typeface="Consolas" panose="020B0609020204030204" pitchFamily="49" charset="0"/>
              </a:rPr>
              <a:t>; </a:t>
            </a:r>
            <a:r>
              <a:rPr lang="en-US" altLang="ja-JP" sz="2000" dirty="0" err="1">
                <a:solidFill>
                  <a:srgbClr val="000000"/>
                </a:solidFill>
                <a:latin typeface="Consolas" panose="020B0609020204030204" pitchFamily="49" charset="0"/>
              </a:rPr>
              <a:t>i</a:t>
            </a:r>
            <a:r>
              <a:rPr lang="en-US" altLang="ja-JP" sz="2000" dirty="0">
                <a:solidFill>
                  <a:srgbClr val="000000"/>
                </a:solidFill>
                <a:latin typeface="Consolas" panose="020B0609020204030204" pitchFamily="49" charset="0"/>
              </a:rPr>
              <a:t> &lt; N; </a:t>
            </a:r>
            <a:r>
              <a:rPr lang="en-US" altLang="ja-JP" sz="2000" dirty="0" err="1">
                <a:solidFill>
                  <a:srgbClr val="000000"/>
                </a:solidFill>
                <a:latin typeface="Consolas" panose="020B0609020204030204" pitchFamily="49" charset="0"/>
              </a:rPr>
              <a:t>i</a:t>
            </a:r>
            <a:r>
              <a:rPr lang="en-US" altLang="ja-JP" sz="2000" dirty="0">
                <a:solidFill>
                  <a:srgbClr val="000000"/>
                </a:solidFill>
                <a:latin typeface="Consolas" panose="020B0609020204030204" pitchFamily="49" charset="0"/>
              </a:rPr>
              <a:t>++) {</a:t>
            </a:r>
          </a:p>
          <a:p>
            <a:r>
              <a:rPr lang="en-US" altLang="ja-JP" sz="2000" dirty="0">
                <a:solidFill>
                  <a:srgbClr val="000000"/>
                </a:solidFill>
                <a:latin typeface="Consolas" panose="020B0609020204030204" pitchFamily="49" charset="0"/>
              </a:rPr>
              <a:t>        </a:t>
            </a:r>
            <a:r>
              <a:rPr lang="en-US" altLang="ja-JP" sz="2000" dirty="0">
                <a:solidFill>
                  <a:srgbClr val="0000FF"/>
                </a:solidFill>
                <a:latin typeface="Consolas" panose="020B0609020204030204" pitchFamily="49" charset="0"/>
              </a:rPr>
              <a:t>int</a:t>
            </a:r>
            <a:r>
              <a:rPr lang="en-US" altLang="ja-JP" sz="2000" dirty="0">
                <a:solidFill>
                  <a:srgbClr val="000000"/>
                </a:solidFill>
                <a:latin typeface="Consolas" panose="020B0609020204030204" pitchFamily="49" charset="0"/>
              </a:rPr>
              <a:t> x;</a:t>
            </a:r>
          </a:p>
          <a:p>
            <a:r>
              <a:rPr lang="en-US" altLang="ja-JP" sz="2000" dirty="0">
                <a:solidFill>
                  <a:srgbClr val="000000"/>
                </a:solidFill>
                <a:latin typeface="Consolas" panose="020B0609020204030204" pitchFamily="49" charset="0"/>
              </a:rPr>
              <a:t>        </a:t>
            </a:r>
            <a:r>
              <a:rPr lang="en-US" altLang="ja-JP" sz="2000" dirty="0" err="1">
                <a:solidFill>
                  <a:srgbClr val="000000"/>
                </a:solidFill>
                <a:latin typeface="Consolas" panose="020B0609020204030204" pitchFamily="49" charset="0"/>
              </a:rPr>
              <a:t>scanf</a:t>
            </a:r>
            <a:r>
              <a:rPr lang="en-US" altLang="ja-JP" sz="2000" dirty="0">
                <a:solidFill>
                  <a:srgbClr val="000000"/>
                </a:solidFill>
                <a:latin typeface="Consolas" panose="020B0609020204030204" pitchFamily="49" charset="0"/>
              </a:rPr>
              <a:t>(</a:t>
            </a:r>
            <a:r>
              <a:rPr lang="en-US" altLang="ja-JP" sz="2000" dirty="0">
                <a:solidFill>
                  <a:srgbClr val="A31515"/>
                </a:solidFill>
                <a:latin typeface="Consolas" panose="020B0609020204030204" pitchFamily="49" charset="0"/>
              </a:rPr>
              <a:t>"%d"</a:t>
            </a:r>
            <a:r>
              <a:rPr lang="en-US" altLang="ja-JP" sz="2000" dirty="0">
                <a:solidFill>
                  <a:srgbClr val="000000"/>
                </a:solidFill>
                <a:latin typeface="Consolas" panose="020B0609020204030204" pitchFamily="49" charset="0"/>
              </a:rPr>
              <a:t>, &amp;x);</a:t>
            </a:r>
          </a:p>
          <a:p>
            <a:r>
              <a:rPr lang="en-US" altLang="ja-JP" sz="2000" dirty="0">
                <a:solidFill>
                  <a:srgbClr val="000000"/>
                </a:solidFill>
                <a:latin typeface="Consolas" panose="020B0609020204030204" pitchFamily="49" charset="0"/>
              </a:rPr>
              <a:t>        </a:t>
            </a:r>
            <a:r>
              <a:rPr lang="en-US" altLang="ja-JP" sz="2000" dirty="0">
                <a:solidFill>
                  <a:srgbClr val="0000FF"/>
                </a:solidFill>
                <a:latin typeface="Consolas" panose="020B0609020204030204" pitchFamily="49" charset="0"/>
              </a:rPr>
              <a:t>if</a:t>
            </a:r>
            <a:r>
              <a:rPr lang="en-US" altLang="ja-JP" sz="2000" dirty="0">
                <a:solidFill>
                  <a:srgbClr val="000000"/>
                </a:solidFill>
                <a:latin typeface="Consolas" panose="020B0609020204030204" pitchFamily="49" charset="0"/>
              </a:rPr>
              <a:t>(x &lt; K - x) </a:t>
            </a:r>
            <a:r>
              <a:rPr lang="en-US" altLang="ja-JP" sz="2000" dirty="0" err="1">
                <a:solidFill>
                  <a:srgbClr val="000000"/>
                </a:solidFill>
                <a:latin typeface="Consolas" panose="020B0609020204030204" pitchFamily="49" charset="0"/>
              </a:rPr>
              <a:t>ans</a:t>
            </a:r>
            <a:r>
              <a:rPr lang="en-US" altLang="ja-JP" sz="2000" dirty="0">
                <a:solidFill>
                  <a:srgbClr val="000000"/>
                </a:solidFill>
                <a:latin typeface="Consolas" panose="020B0609020204030204" pitchFamily="49" charset="0"/>
              </a:rPr>
              <a:t> += </a:t>
            </a:r>
            <a:r>
              <a:rPr lang="en-US" altLang="ja-JP" sz="2000" dirty="0">
                <a:solidFill>
                  <a:srgbClr val="09885A"/>
                </a:solidFill>
                <a:latin typeface="Consolas" panose="020B0609020204030204" pitchFamily="49" charset="0"/>
              </a:rPr>
              <a:t>2</a:t>
            </a:r>
            <a:r>
              <a:rPr lang="en-US" altLang="ja-JP" sz="2000" dirty="0">
                <a:solidFill>
                  <a:srgbClr val="000000"/>
                </a:solidFill>
                <a:latin typeface="Consolas" panose="020B0609020204030204" pitchFamily="49" charset="0"/>
              </a:rPr>
              <a:t> * x;</a:t>
            </a:r>
          </a:p>
          <a:p>
            <a:r>
              <a:rPr lang="en-US" altLang="ja-JP" sz="2000" dirty="0">
                <a:solidFill>
                  <a:srgbClr val="000000"/>
                </a:solidFill>
                <a:latin typeface="Consolas" panose="020B0609020204030204" pitchFamily="49" charset="0"/>
              </a:rPr>
              <a:t>        </a:t>
            </a:r>
            <a:r>
              <a:rPr lang="en-US" altLang="ja-JP" sz="2000" dirty="0">
                <a:solidFill>
                  <a:srgbClr val="0000FF"/>
                </a:solidFill>
                <a:latin typeface="Consolas" panose="020B0609020204030204" pitchFamily="49" charset="0"/>
              </a:rPr>
              <a:t>else</a:t>
            </a:r>
            <a:r>
              <a:rPr lang="en-US" altLang="ja-JP" sz="2000" dirty="0">
                <a:solidFill>
                  <a:srgbClr val="000000"/>
                </a:solidFill>
                <a:latin typeface="Consolas" panose="020B0609020204030204" pitchFamily="49" charset="0"/>
              </a:rPr>
              <a:t> </a:t>
            </a:r>
            <a:r>
              <a:rPr lang="en-US" altLang="ja-JP" sz="2000" dirty="0" err="1">
                <a:solidFill>
                  <a:srgbClr val="000000"/>
                </a:solidFill>
                <a:latin typeface="Consolas" panose="020B0609020204030204" pitchFamily="49" charset="0"/>
              </a:rPr>
              <a:t>ans</a:t>
            </a:r>
            <a:r>
              <a:rPr lang="en-US" altLang="ja-JP" sz="2000" dirty="0">
                <a:solidFill>
                  <a:srgbClr val="000000"/>
                </a:solidFill>
                <a:latin typeface="Consolas" panose="020B0609020204030204" pitchFamily="49" charset="0"/>
              </a:rPr>
              <a:t> += </a:t>
            </a:r>
            <a:r>
              <a:rPr lang="en-US" altLang="ja-JP" sz="2000" dirty="0">
                <a:solidFill>
                  <a:srgbClr val="09885A"/>
                </a:solidFill>
                <a:latin typeface="Consolas" panose="020B0609020204030204" pitchFamily="49" charset="0"/>
              </a:rPr>
              <a:t>2</a:t>
            </a:r>
            <a:r>
              <a:rPr lang="en-US" altLang="ja-JP" sz="2000" dirty="0">
                <a:solidFill>
                  <a:srgbClr val="000000"/>
                </a:solidFill>
                <a:latin typeface="Consolas" panose="020B0609020204030204" pitchFamily="49" charset="0"/>
              </a:rPr>
              <a:t> * (K - x);</a:t>
            </a:r>
          </a:p>
          <a:p>
            <a:r>
              <a:rPr lang="en-US" altLang="ja-JP" sz="2000" dirty="0">
                <a:solidFill>
                  <a:srgbClr val="000000"/>
                </a:solidFill>
                <a:latin typeface="Consolas" panose="020B0609020204030204" pitchFamily="49" charset="0"/>
              </a:rPr>
              <a:t>    }</a:t>
            </a:r>
          </a:p>
          <a:p>
            <a:r>
              <a:rPr lang="en-US" altLang="ja-JP" sz="2000" dirty="0">
                <a:solidFill>
                  <a:srgbClr val="000000"/>
                </a:solidFill>
                <a:latin typeface="Consolas" panose="020B0609020204030204" pitchFamily="49" charset="0"/>
              </a:rPr>
              <a:t>    </a:t>
            </a:r>
            <a:r>
              <a:rPr lang="en-US" altLang="ja-JP" sz="2000" dirty="0" err="1">
                <a:solidFill>
                  <a:srgbClr val="000000"/>
                </a:solidFill>
                <a:latin typeface="Consolas" panose="020B0609020204030204" pitchFamily="49" charset="0"/>
              </a:rPr>
              <a:t>printf</a:t>
            </a:r>
            <a:r>
              <a:rPr lang="en-US" altLang="ja-JP" sz="2000" dirty="0">
                <a:solidFill>
                  <a:srgbClr val="000000"/>
                </a:solidFill>
                <a:latin typeface="Consolas" panose="020B0609020204030204" pitchFamily="49" charset="0"/>
              </a:rPr>
              <a:t>(</a:t>
            </a:r>
            <a:r>
              <a:rPr lang="en-US" altLang="ja-JP" sz="2000" dirty="0">
                <a:solidFill>
                  <a:srgbClr val="A31515"/>
                </a:solidFill>
                <a:latin typeface="Consolas" panose="020B0609020204030204" pitchFamily="49" charset="0"/>
              </a:rPr>
              <a:t>"%d\n"</a:t>
            </a:r>
            <a:r>
              <a:rPr lang="en-US" altLang="ja-JP" sz="2000" dirty="0">
                <a:solidFill>
                  <a:srgbClr val="000000"/>
                </a:solidFill>
                <a:latin typeface="Consolas" panose="020B0609020204030204" pitchFamily="49" charset="0"/>
              </a:rPr>
              <a:t>, </a:t>
            </a:r>
            <a:r>
              <a:rPr lang="en-US" altLang="ja-JP" sz="2000" dirty="0" err="1">
                <a:solidFill>
                  <a:srgbClr val="000000"/>
                </a:solidFill>
                <a:latin typeface="Consolas" panose="020B0609020204030204" pitchFamily="49" charset="0"/>
              </a:rPr>
              <a:t>ans</a:t>
            </a:r>
            <a:r>
              <a:rPr lang="en-US" altLang="ja-JP" sz="2000" dirty="0">
                <a:solidFill>
                  <a:srgbClr val="000000"/>
                </a:solidFill>
                <a:latin typeface="Consolas" panose="020B0609020204030204" pitchFamily="49" charset="0"/>
              </a:rPr>
              <a:t>);</a:t>
            </a:r>
          </a:p>
          <a:p>
            <a:endParaRPr lang="en-US" altLang="ja-JP" sz="2000" dirty="0">
              <a:solidFill>
                <a:srgbClr val="000000"/>
              </a:solidFill>
              <a:latin typeface="Consolas" panose="020B0609020204030204" pitchFamily="49" charset="0"/>
            </a:endParaRPr>
          </a:p>
          <a:p>
            <a:r>
              <a:rPr lang="en-US" altLang="ja-JP" sz="2000" dirty="0">
                <a:solidFill>
                  <a:srgbClr val="000000"/>
                </a:solidFill>
                <a:latin typeface="Consolas" panose="020B0609020204030204" pitchFamily="49" charset="0"/>
              </a:rPr>
              <a:t>    </a:t>
            </a:r>
            <a:r>
              <a:rPr lang="en-US" altLang="ja-JP" sz="2000" dirty="0">
                <a:solidFill>
                  <a:srgbClr val="0000FF"/>
                </a:solidFill>
                <a:latin typeface="Consolas" panose="020B0609020204030204" pitchFamily="49" charset="0"/>
              </a:rPr>
              <a:t>return</a:t>
            </a:r>
            <a:r>
              <a:rPr lang="en-US" altLang="ja-JP" sz="2000" dirty="0">
                <a:solidFill>
                  <a:srgbClr val="000000"/>
                </a:solidFill>
                <a:latin typeface="Consolas" panose="020B0609020204030204" pitchFamily="49" charset="0"/>
              </a:rPr>
              <a:t> </a:t>
            </a:r>
            <a:r>
              <a:rPr lang="en-US" altLang="ja-JP" sz="2000" dirty="0">
                <a:solidFill>
                  <a:srgbClr val="09885A"/>
                </a:solidFill>
                <a:latin typeface="Consolas" panose="020B0609020204030204" pitchFamily="49" charset="0"/>
              </a:rPr>
              <a:t>0</a:t>
            </a:r>
            <a:r>
              <a:rPr lang="en-US" altLang="ja-JP" sz="2000" dirty="0">
                <a:solidFill>
                  <a:srgbClr val="000000"/>
                </a:solidFill>
                <a:latin typeface="Consolas" panose="020B0609020204030204" pitchFamily="49" charset="0"/>
              </a:rPr>
              <a:t>;</a:t>
            </a:r>
          </a:p>
          <a:p>
            <a:r>
              <a:rPr lang="en-US" altLang="ja-JP" sz="20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472317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49F9AB-BF1D-4931-97B5-14A9146E3715}"/>
              </a:ext>
            </a:extLst>
          </p:cNvPr>
          <p:cNvSpPr>
            <a:spLocks noGrp="1"/>
          </p:cNvSpPr>
          <p:nvPr>
            <p:ph type="title"/>
          </p:nvPr>
        </p:nvSpPr>
        <p:spPr/>
        <p:txBody>
          <a:bodyPr/>
          <a:lstStyle/>
          <a:p>
            <a:r>
              <a:rPr kumimoji="1" lang="ja-JP" altLang="en-US" dirty="0"/>
              <a:t>演習</a:t>
            </a:r>
          </a:p>
        </p:txBody>
      </p:sp>
      <p:sp>
        <p:nvSpPr>
          <p:cNvPr id="3" name="コンテンツ プレースホルダー 2">
            <a:extLst>
              <a:ext uri="{FF2B5EF4-FFF2-40B4-BE49-F238E27FC236}">
                <a16:creationId xmlns:a16="http://schemas.microsoft.com/office/drawing/2014/main" id="{F446CA87-D44B-4A5F-B230-9AB7D1172ACC}"/>
              </a:ext>
            </a:extLst>
          </p:cNvPr>
          <p:cNvSpPr>
            <a:spLocks noGrp="1"/>
          </p:cNvSpPr>
          <p:nvPr>
            <p:ph sz="half" idx="1"/>
          </p:nvPr>
        </p:nvSpPr>
        <p:spPr>
          <a:xfrm>
            <a:off x="838200" y="1825625"/>
            <a:ext cx="5850194" cy="4351338"/>
          </a:xfrm>
        </p:spPr>
        <p:txBody>
          <a:bodyPr>
            <a:normAutofit/>
          </a:bodyPr>
          <a:lstStyle/>
          <a:p>
            <a:r>
              <a:rPr kumimoji="1" lang="en-US" altLang="ja-JP" sz="2400" dirty="0"/>
              <a:t>int</a:t>
            </a:r>
            <a:r>
              <a:rPr kumimoji="1" lang="ja-JP" altLang="en-US" sz="2400" dirty="0"/>
              <a:t>型の配列と要素数を引数</a:t>
            </a:r>
            <a:r>
              <a:rPr lang="ja-JP" altLang="en-US" sz="2400" dirty="0"/>
              <a:t>にとり、配列の総和を</a:t>
            </a:r>
            <a:r>
              <a:rPr lang="en-US" altLang="ja-JP" sz="2400" dirty="0"/>
              <a:t>int</a:t>
            </a:r>
            <a:r>
              <a:rPr lang="ja-JP" altLang="en-US" sz="2400" dirty="0"/>
              <a:t>型で返す関数</a:t>
            </a:r>
            <a:r>
              <a:rPr lang="en-US" altLang="ja-JP" sz="2400" dirty="0" err="1">
                <a:latin typeface="Consolas" panose="020B0609020204030204" pitchFamily="49" charset="0"/>
              </a:rPr>
              <a:t>sumOfArray</a:t>
            </a:r>
            <a:r>
              <a:rPr lang="ja-JP" altLang="en-US" sz="2400" dirty="0"/>
              <a:t>を作成してください</a:t>
            </a:r>
            <a:endParaRPr lang="en-US" altLang="ja-JP" sz="2400" dirty="0"/>
          </a:p>
          <a:p>
            <a:pPr marL="457200" lvl="1" indent="0">
              <a:buNone/>
            </a:pPr>
            <a:r>
              <a:rPr kumimoji="1" lang="en-US" altLang="ja-JP" dirty="0">
                <a:solidFill>
                  <a:srgbClr val="0000FF"/>
                </a:solidFill>
                <a:latin typeface="Consolas" panose="020B0609020204030204" pitchFamily="49" charset="0"/>
              </a:rPr>
              <a:t>int</a:t>
            </a:r>
            <a:r>
              <a:rPr kumimoji="1" lang="en-US" altLang="ja-JP" dirty="0">
                <a:latin typeface="Consolas" panose="020B0609020204030204" pitchFamily="49" charset="0"/>
              </a:rPr>
              <a:t> </a:t>
            </a:r>
            <a:r>
              <a:rPr kumimoji="1" lang="en-US" altLang="ja-JP" dirty="0" err="1">
                <a:latin typeface="Consolas" panose="020B0609020204030204" pitchFamily="49" charset="0"/>
              </a:rPr>
              <a:t>sumOfArray</a:t>
            </a:r>
            <a:r>
              <a:rPr kumimoji="1" lang="en-US" altLang="ja-JP" dirty="0">
                <a:latin typeface="Consolas" panose="020B0609020204030204" pitchFamily="49" charset="0"/>
              </a:rPr>
              <a:t>(</a:t>
            </a:r>
            <a:r>
              <a:rPr kumimoji="1" lang="en-US" altLang="ja-JP" dirty="0">
                <a:solidFill>
                  <a:srgbClr val="0000FF"/>
                </a:solidFill>
                <a:latin typeface="Consolas" panose="020B0609020204030204" pitchFamily="49" charset="0"/>
              </a:rPr>
              <a:t>int</a:t>
            </a:r>
            <a:r>
              <a:rPr kumimoji="1" lang="en-US" altLang="ja-JP" dirty="0">
                <a:latin typeface="Consolas" panose="020B0609020204030204" pitchFamily="49" charset="0"/>
              </a:rPr>
              <a:t> *a, </a:t>
            </a:r>
            <a:r>
              <a:rPr kumimoji="1" lang="en-US" altLang="ja-JP" dirty="0">
                <a:solidFill>
                  <a:srgbClr val="0000FF"/>
                </a:solidFill>
                <a:latin typeface="Consolas" panose="020B0609020204030204" pitchFamily="49" charset="0"/>
              </a:rPr>
              <a:t>int</a:t>
            </a:r>
            <a:r>
              <a:rPr kumimoji="1" lang="en-US" altLang="ja-JP" dirty="0">
                <a:latin typeface="Consolas" panose="020B0609020204030204" pitchFamily="49" charset="0"/>
              </a:rPr>
              <a:t> n)</a:t>
            </a:r>
          </a:p>
          <a:p>
            <a:pPr marL="457200" lvl="1" indent="0">
              <a:buNone/>
            </a:pPr>
            <a:endParaRPr kumimoji="1" lang="en-US" altLang="ja-JP" dirty="0">
              <a:latin typeface="Consolas" panose="020B0609020204030204" pitchFamily="49" charset="0"/>
            </a:endParaRPr>
          </a:p>
          <a:p>
            <a:r>
              <a:rPr kumimoji="1" lang="ja-JP" altLang="en-US" sz="2400" dirty="0">
                <a:latin typeface="Consolas" panose="020B0609020204030204" pitchFamily="49" charset="0"/>
              </a:rPr>
              <a:t>引数に取った文字列を反転させる関数</a:t>
            </a:r>
            <a:r>
              <a:rPr kumimoji="1" lang="en-US" altLang="ja-JP" sz="2400" dirty="0" err="1">
                <a:latin typeface="Consolas" panose="020B0609020204030204" pitchFamily="49" charset="0"/>
              </a:rPr>
              <a:t>revStr</a:t>
            </a:r>
            <a:r>
              <a:rPr lang="ja-JP" altLang="en-US" sz="2400" dirty="0">
                <a:latin typeface="Consolas" panose="020B0609020204030204" pitchFamily="49" charset="0"/>
              </a:rPr>
              <a:t>を作成してください</a:t>
            </a:r>
            <a:br>
              <a:rPr lang="en-US" altLang="ja-JP" sz="2400" dirty="0">
                <a:latin typeface="Consolas" panose="020B0609020204030204" pitchFamily="49" charset="0"/>
              </a:rPr>
            </a:br>
            <a:r>
              <a:rPr lang="ja-JP" altLang="en-US" sz="2400" dirty="0">
                <a:latin typeface="Consolas" panose="020B0609020204030204" pitchFamily="49" charset="0"/>
              </a:rPr>
              <a:t>必要ならば、文字列の長さを返す関数</a:t>
            </a:r>
            <a:r>
              <a:rPr lang="en-US" altLang="ja-JP" sz="2400" dirty="0" err="1">
                <a:latin typeface="Consolas" panose="020B0609020204030204" pitchFamily="49" charset="0"/>
              </a:rPr>
              <a:t>strlen</a:t>
            </a:r>
            <a:r>
              <a:rPr lang="ja-JP" altLang="en-US" sz="2400" dirty="0">
                <a:latin typeface="Consolas" panose="020B0609020204030204" pitchFamily="49" charset="0"/>
              </a:rPr>
              <a:t>を利用しても構いません</a:t>
            </a:r>
            <a:endParaRPr lang="en-US" altLang="ja-JP" sz="2400" dirty="0">
              <a:latin typeface="+mn-ea"/>
            </a:endParaRPr>
          </a:p>
          <a:p>
            <a:pPr marL="457200" lvl="1" indent="0">
              <a:buNone/>
            </a:pPr>
            <a:r>
              <a:rPr lang="en-US" altLang="ja-JP" dirty="0">
                <a:solidFill>
                  <a:srgbClr val="0000FF"/>
                </a:solidFill>
                <a:latin typeface="Consolas" panose="020B0609020204030204" pitchFamily="49" charset="0"/>
              </a:rPr>
              <a:t>v</a:t>
            </a:r>
            <a:r>
              <a:rPr kumimoji="1" lang="en-US" altLang="ja-JP" dirty="0">
                <a:solidFill>
                  <a:srgbClr val="0000FF"/>
                </a:solidFill>
                <a:latin typeface="Consolas" panose="020B0609020204030204" pitchFamily="49" charset="0"/>
              </a:rPr>
              <a:t>oid</a:t>
            </a:r>
            <a:r>
              <a:rPr kumimoji="1" lang="en-US" altLang="ja-JP" dirty="0">
                <a:latin typeface="Consolas" panose="020B0609020204030204" pitchFamily="49" charset="0"/>
              </a:rPr>
              <a:t> </a:t>
            </a:r>
            <a:r>
              <a:rPr kumimoji="1" lang="en-US" altLang="ja-JP" dirty="0" err="1">
                <a:latin typeface="Consolas" panose="020B0609020204030204" pitchFamily="49" charset="0"/>
              </a:rPr>
              <a:t>revStr</a:t>
            </a:r>
            <a:r>
              <a:rPr kumimoji="1" lang="en-US" altLang="ja-JP" dirty="0">
                <a:latin typeface="Consolas" panose="020B0609020204030204" pitchFamily="49" charset="0"/>
              </a:rPr>
              <a:t>(</a:t>
            </a:r>
            <a:r>
              <a:rPr kumimoji="1" lang="en-US" altLang="ja-JP" dirty="0">
                <a:solidFill>
                  <a:srgbClr val="0000FF"/>
                </a:solidFill>
                <a:latin typeface="Consolas" panose="020B0609020204030204" pitchFamily="49" charset="0"/>
              </a:rPr>
              <a:t>char</a:t>
            </a:r>
            <a:r>
              <a:rPr kumimoji="1" lang="en-US" altLang="ja-JP" dirty="0">
                <a:latin typeface="Consolas" panose="020B0609020204030204" pitchFamily="49" charset="0"/>
              </a:rPr>
              <a:t> *str)</a:t>
            </a:r>
            <a:endParaRPr kumimoji="1" lang="ja-JP" altLang="en-US" dirty="0">
              <a:latin typeface="Consolas" panose="020B0609020204030204" pitchFamily="49" charset="0"/>
            </a:endParaRPr>
          </a:p>
        </p:txBody>
      </p:sp>
      <p:sp>
        <p:nvSpPr>
          <p:cNvPr id="4" name="コンテンツ プレースホルダー 3">
            <a:extLst>
              <a:ext uri="{FF2B5EF4-FFF2-40B4-BE49-F238E27FC236}">
                <a16:creationId xmlns:a16="http://schemas.microsoft.com/office/drawing/2014/main" id="{9FAF2722-CE56-4AF9-BC6C-AA8BE71F59E6}"/>
              </a:ext>
            </a:extLst>
          </p:cNvPr>
          <p:cNvSpPr>
            <a:spLocks noGrp="1"/>
          </p:cNvSpPr>
          <p:nvPr>
            <p:ph sz="half" idx="2"/>
          </p:nvPr>
        </p:nvSpPr>
        <p:spPr>
          <a:xfrm>
            <a:off x="7175090" y="1825625"/>
            <a:ext cx="4178710" cy="4351338"/>
          </a:xfrm>
        </p:spPr>
        <p:txBody>
          <a:bodyPr/>
          <a:lstStyle/>
          <a:p>
            <a:pPr marL="0" indent="0">
              <a:buNone/>
            </a:pPr>
            <a:r>
              <a:rPr lang="en-US" altLang="ja-JP" dirty="0"/>
              <a:t>[</a:t>
            </a:r>
            <a:r>
              <a:rPr lang="ja-JP" altLang="en-US" dirty="0"/>
              <a:t>先週の復習</a:t>
            </a:r>
            <a:r>
              <a:rPr lang="en-US" altLang="ja-JP" dirty="0"/>
              <a:t>(</a:t>
            </a:r>
            <a:r>
              <a:rPr lang="ja-JP" altLang="en-US" dirty="0"/>
              <a:t>のつもり</a:t>
            </a:r>
            <a:r>
              <a:rPr lang="en-US" altLang="ja-JP" dirty="0"/>
              <a:t>)]</a:t>
            </a:r>
          </a:p>
          <a:p>
            <a:pPr marL="0" indent="0">
              <a:buNone/>
            </a:pPr>
            <a:r>
              <a:rPr lang="en-US" altLang="ja-JP" dirty="0"/>
              <a:t>ABC033_B</a:t>
            </a:r>
          </a:p>
          <a:p>
            <a:pPr marL="0" indent="0">
              <a:buNone/>
            </a:pPr>
            <a:endParaRPr lang="en-US" altLang="ja-JP" dirty="0"/>
          </a:p>
          <a:p>
            <a:pPr marL="0" indent="0">
              <a:buNone/>
            </a:pPr>
            <a:r>
              <a:rPr lang="en-US" altLang="ja-JP" dirty="0"/>
              <a:t>[</a:t>
            </a:r>
            <a:r>
              <a:rPr lang="ja-JP" altLang="en-US" dirty="0"/>
              <a:t>量増し</a:t>
            </a:r>
            <a:r>
              <a:rPr lang="en-US" altLang="ja-JP" dirty="0"/>
              <a:t>]</a:t>
            </a:r>
          </a:p>
          <a:p>
            <a:pPr marL="0" indent="0">
              <a:buNone/>
            </a:pPr>
            <a:r>
              <a:rPr lang="en-US" altLang="ja-JP" dirty="0"/>
              <a:t>ABC074_B</a:t>
            </a:r>
          </a:p>
          <a:p>
            <a:pPr marL="0" indent="0">
              <a:buNone/>
            </a:pPr>
            <a:r>
              <a:rPr lang="en-US" altLang="ja-JP" dirty="0"/>
              <a:t>AOJ1192 (</a:t>
            </a:r>
            <a:r>
              <a:rPr lang="ja-JP" altLang="en-US"/>
              <a:t>解答ないです</a:t>
            </a:r>
            <a:r>
              <a:rPr lang="en-US" altLang="ja-JP"/>
              <a:t>)</a:t>
            </a:r>
            <a:endParaRPr lang="ja-JP" altLang="en-US" dirty="0"/>
          </a:p>
          <a:p>
            <a:pPr marL="0" indent="0">
              <a:buNone/>
            </a:pPr>
            <a:endParaRPr kumimoji="1" lang="ja-JP" altLang="en-US" dirty="0"/>
          </a:p>
        </p:txBody>
      </p:sp>
    </p:spTree>
    <p:extLst>
      <p:ext uri="{BB962C8B-B14F-4D97-AF65-F5344CB8AC3E}">
        <p14:creationId xmlns:p14="http://schemas.microsoft.com/office/powerpoint/2010/main" val="3060631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04E33D-710A-4E1A-ABF9-B08B4D41F353}"/>
              </a:ext>
            </a:extLst>
          </p:cNvPr>
          <p:cNvSpPr>
            <a:spLocks noGrp="1"/>
          </p:cNvSpPr>
          <p:nvPr>
            <p:ph type="title"/>
          </p:nvPr>
        </p:nvSpPr>
        <p:spPr/>
        <p:txBody>
          <a:bodyPr/>
          <a:lstStyle/>
          <a:p>
            <a:r>
              <a:rPr kumimoji="1" lang="en-US" altLang="ja-JP" dirty="0" err="1"/>
              <a:t>sumOfArray</a:t>
            </a:r>
            <a:endParaRPr kumimoji="1" lang="ja-JP" altLang="en-US" dirty="0"/>
          </a:p>
        </p:txBody>
      </p:sp>
      <p:sp>
        <p:nvSpPr>
          <p:cNvPr id="3" name="コンテンツ プレースホルダー 2">
            <a:extLst>
              <a:ext uri="{FF2B5EF4-FFF2-40B4-BE49-F238E27FC236}">
                <a16:creationId xmlns:a16="http://schemas.microsoft.com/office/drawing/2014/main" id="{3D2F08D9-3C31-4915-B505-1F39002C96F2}"/>
              </a:ext>
            </a:extLst>
          </p:cNvPr>
          <p:cNvSpPr>
            <a:spLocks noGrp="1"/>
          </p:cNvSpPr>
          <p:nvPr>
            <p:ph idx="1"/>
          </p:nvPr>
        </p:nvSpPr>
        <p:spPr>
          <a:xfrm>
            <a:off x="838200" y="1825625"/>
            <a:ext cx="10515600" cy="711098"/>
          </a:xfrm>
        </p:spPr>
        <p:txBody>
          <a:bodyPr/>
          <a:lstStyle/>
          <a:p>
            <a:r>
              <a:rPr lang="ja-JP" altLang="en-US" dirty="0"/>
              <a:t>配列</a:t>
            </a:r>
            <a:r>
              <a:rPr lang="en-US" altLang="ja-JP" dirty="0"/>
              <a:t>a</a:t>
            </a:r>
            <a:r>
              <a:rPr lang="ja-JP" altLang="en-US" dirty="0"/>
              <a:t>を受け取ったら、その総和を求めて返すだけ</a:t>
            </a:r>
            <a:endParaRPr kumimoji="1" lang="ja-JP" altLang="en-US" dirty="0"/>
          </a:p>
        </p:txBody>
      </p:sp>
      <p:sp>
        <p:nvSpPr>
          <p:cNvPr id="4" name="正方形/長方形 3">
            <a:extLst>
              <a:ext uri="{FF2B5EF4-FFF2-40B4-BE49-F238E27FC236}">
                <a16:creationId xmlns:a16="http://schemas.microsoft.com/office/drawing/2014/main" id="{8273C6CB-DCB8-467A-8950-837A1F882625}"/>
              </a:ext>
            </a:extLst>
          </p:cNvPr>
          <p:cNvSpPr/>
          <p:nvPr/>
        </p:nvSpPr>
        <p:spPr>
          <a:xfrm>
            <a:off x="3003755" y="2671660"/>
            <a:ext cx="6184490" cy="3970318"/>
          </a:xfrm>
          <a:prstGeom prst="rect">
            <a:avLst/>
          </a:prstGeom>
        </p:spPr>
        <p:txBody>
          <a:bodyPr wrap="square">
            <a:spAutoFit/>
          </a:bodyPr>
          <a:lstStyle/>
          <a:p>
            <a:r>
              <a:rPr lang="en-US" altLang="ja-JP" sz="2800" dirty="0">
                <a:solidFill>
                  <a:srgbClr val="0000FF"/>
                </a:solidFill>
                <a:latin typeface="Consolas" panose="020B0609020204030204" pitchFamily="49" charset="0"/>
              </a:rPr>
              <a:t>int</a:t>
            </a:r>
            <a:r>
              <a:rPr lang="en-US" altLang="ja-JP" sz="2800" dirty="0">
                <a:solidFill>
                  <a:srgbClr val="000000"/>
                </a:solidFill>
                <a:latin typeface="Consolas" panose="020B0609020204030204" pitchFamily="49" charset="0"/>
              </a:rPr>
              <a:t> </a:t>
            </a:r>
            <a:r>
              <a:rPr lang="en-US" altLang="ja-JP" sz="2800" dirty="0" err="1">
                <a:solidFill>
                  <a:srgbClr val="000000"/>
                </a:solidFill>
                <a:latin typeface="Consolas" panose="020B0609020204030204" pitchFamily="49" charset="0"/>
              </a:rPr>
              <a:t>sumOfArray</a:t>
            </a:r>
            <a:r>
              <a:rPr lang="en-US" altLang="ja-JP" sz="2800" dirty="0">
                <a:solidFill>
                  <a:srgbClr val="000000"/>
                </a:solidFill>
                <a:latin typeface="Consolas" panose="020B0609020204030204" pitchFamily="49" charset="0"/>
              </a:rPr>
              <a:t>(</a:t>
            </a:r>
            <a:r>
              <a:rPr lang="en-US" altLang="ja-JP" sz="2800" dirty="0">
                <a:solidFill>
                  <a:srgbClr val="0000FF"/>
                </a:solidFill>
                <a:latin typeface="Consolas" panose="020B0609020204030204" pitchFamily="49" charset="0"/>
              </a:rPr>
              <a:t>int</a:t>
            </a:r>
            <a:r>
              <a:rPr lang="en-US" altLang="ja-JP" sz="2800" dirty="0">
                <a:solidFill>
                  <a:srgbClr val="000000"/>
                </a:solidFill>
                <a:latin typeface="Consolas" panose="020B0609020204030204" pitchFamily="49" charset="0"/>
              </a:rPr>
              <a:t> *a, </a:t>
            </a:r>
            <a:r>
              <a:rPr lang="en-US" altLang="ja-JP" sz="2800" dirty="0">
                <a:solidFill>
                  <a:srgbClr val="0000FF"/>
                </a:solidFill>
                <a:latin typeface="Consolas" panose="020B0609020204030204" pitchFamily="49" charset="0"/>
              </a:rPr>
              <a:t>int</a:t>
            </a:r>
            <a:r>
              <a:rPr lang="en-US" altLang="ja-JP" sz="2800" dirty="0">
                <a:solidFill>
                  <a:srgbClr val="000000"/>
                </a:solidFill>
                <a:latin typeface="Consolas" panose="020B0609020204030204" pitchFamily="49" charset="0"/>
              </a:rPr>
              <a:t> n)</a:t>
            </a:r>
          </a:p>
          <a:p>
            <a:r>
              <a:rPr lang="en-US" altLang="ja-JP" sz="2800" dirty="0">
                <a:solidFill>
                  <a:srgbClr val="000000"/>
                </a:solidFill>
                <a:latin typeface="Consolas" panose="020B0609020204030204" pitchFamily="49" charset="0"/>
              </a:rPr>
              <a:t>{</a:t>
            </a:r>
          </a:p>
          <a:p>
            <a:r>
              <a:rPr lang="en-US" altLang="ja-JP" sz="2800" dirty="0">
                <a:solidFill>
                  <a:srgbClr val="000000"/>
                </a:solidFill>
                <a:latin typeface="Consolas" panose="020B0609020204030204" pitchFamily="49" charset="0"/>
              </a:rPr>
              <a:t>    </a:t>
            </a:r>
            <a:r>
              <a:rPr lang="en-US" altLang="ja-JP" sz="2800" dirty="0">
                <a:solidFill>
                  <a:srgbClr val="0000FF"/>
                </a:solidFill>
                <a:latin typeface="Consolas" panose="020B0609020204030204" pitchFamily="49" charset="0"/>
              </a:rPr>
              <a:t>int</a:t>
            </a:r>
            <a:r>
              <a:rPr lang="en-US" altLang="ja-JP" sz="2800" dirty="0">
                <a:solidFill>
                  <a:srgbClr val="000000"/>
                </a:solidFill>
                <a:latin typeface="Consolas" panose="020B0609020204030204" pitchFamily="49" charset="0"/>
              </a:rPr>
              <a:t> </a:t>
            </a:r>
            <a:r>
              <a:rPr lang="en-US" altLang="ja-JP" sz="2800" dirty="0" err="1">
                <a:solidFill>
                  <a:srgbClr val="000000"/>
                </a:solidFill>
                <a:latin typeface="Consolas" panose="020B0609020204030204" pitchFamily="49" charset="0"/>
              </a:rPr>
              <a:t>i</a:t>
            </a:r>
            <a:r>
              <a:rPr lang="en-US" altLang="ja-JP" sz="2800" dirty="0">
                <a:solidFill>
                  <a:srgbClr val="000000"/>
                </a:solidFill>
                <a:latin typeface="Consolas" panose="020B0609020204030204" pitchFamily="49" charset="0"/>
              </a:rPr>
              <a:t>;</a:t>
            </a:r>
          </a:p>
          <a:p>
            <a:r>
              <a:rPr lang="en-US" altLang="ja-JP" sz="2800" dirty="0">
                <a:solidFill>
                  <a:srgbClr val="000000"/>
                </a:solidFill>
                <a:latin typeface="Consolas" panose="020B0609020204030204" pitchFamily="49" charset="0"/>
              </a:rPr>
              <a:t>    </a:t>
            </a:r>
            <a:r>
              <a:rPr lang="en-US" altLang="ja-JP" sz="2800" dirty="0">
                <a:solidFill>
                  <a:srgbClr val="0000FF"/>
                </a:solidFill>
                <a:latin typeface="Consolas" panose="020B0609020204030204" pitchFamily="49" charset="0"/>
              </a:rPr>
              <a:t>int</a:t>
            </a:r>
            <a:r>
              <a:rPr lang="en-US" altLang="ja-JP" sz="2800" dirty="0">
                <a:solidFill>
                  <a:srgbClr val="000000"/>
                </a:solidFill>
                <a:latin typeface="Consolas" panose="020B0609020204030204" pitchFamily="49" charset="0"/>
              </a:rPr>
              <a:t> sum = </a:t>
            </a:r>
            <a:r>
              <a:rPr lang="en-US" altLang="ja-JP" sz="2800" dirty="0">
                <a:solidFill>
                  <a:srgbClr val="09885A"/>
                </a:solidFill>
                <a:latin typeface="Consolas" panose="020B0609020204030204" pitchFamily="49" charset="0"/>
              </a:rPr>
              <a:t>0</a:t>
            </a:r>
            <a:r>
              <a:rPr lang="en-US" altLang="ja-JP" sz="2800" dirty="0">
                <a:solidFill>
                  <a:srgbClr val="000000"/>
                </a:solidFill>
                <a:latin typeface="Consolas" panose="020B0609020204030204" pitchFamily="49" charset="0"/>
              </a:rPr>
              <a:t>;</a:t>
            </a:r>
          </a:p>
          <a:p>
            <a:r>
              <a:rPr lang="en-US" altLang="ja-JP" sz="2800" dirty="0">
                <a:solidFill>
                  <a:srgbClr val="000000"/>
                </a:solidFill>
                <a:latin typeface="Consolas" panose="020B0609020204030204" pitchFamily="49" charset="0"/>
              </a:rPr>
              <a:t>    </a:t>
            </a:r>
            <a:r>
              <a:rPr lang="en-US" altLang="ja-JP" sz="2800" dirty="0">
                <a:solidFill>
                  <a:srgbClr val="0000FF"/>
                </a:solidFill>
                <a:latin typeface="Consolas" panose="020B0609020204030204" pitchFamily="49" charset="0"/>
              </a:rPr>
              <a:t>for</a:t>
            </a:r>
            <a:r>
              <a:rPr lang="en-US" altLang="ja-JP" sz="2800" dirty="0">
                <a:solidFill>
                  <a:srgbClr val="000000"/>
                </a:solidFill>
                <a:latin typeface="Consolas" panose="020B0609020204030204" pitchFamily="49" charset="0"/>
              </a:rPr>
              <a:t>(</a:t>
            </a:r>
            <a:r>
              <a:rPr lang="en-US" altLang="ja-JP" sz="2800" dirty="0" err="1">
                <a:solidFill>
                  <a:srgbClr val="000000"/>
                </a:solidFill>
                <a:latin typeface="Consolas" panose="020B0609020204030204" pitchFamily="49" charset="0"/>
              </a:rPr>
              <a:t>i</a:t>
            </a:r>
            <a:r>
              <a:rPr lang="en-US" altLang="ja-JP" sz="2800" dirty="0">
                <a:solidFill>
                  <a:srgbClr val="000000"/>
                </a:solidFill>
                <a:latin typeface="Consolas" panose="020B0609020204030204" pitchFamily="49" charset="0"/>
              </a:rPr>
              <a:t> = </a:t>
            </a:r>
            <a:r>
              <a:rPr lang="en-US" altLang="ja-JP" sz="2800" dirty="0">
                <a:solidFill>
                  <a:srgbClr val="09885A"/>
                </a:solidFill>
                <a:latin typeface="Consolas" panose="020B0609020204030204" pitchFamily="49" charset="0"/>
              </a:rPr>
              <a:t>0</a:t>
            </a:r>
            <a:r>
              <a:rPr lang="en-US" altLang="ja-JP" sz="2800" dirty="0">
                <a:solidFill>
                  <a:srgbClr val="000000"/>
                </a:solidFill>
                <a:latin typeface="Consolas" panose="020B0609020204030204" pitchFamily="49" charset="0"/>
              </a:rPr>
              <a:t>; </a:t>
            </a:r>
            <a:r>
              <a:rPr lang="en-US" altLang="ja-JP" sz="2800" dirty="0" err="1">
                <a:solidFill>
                  <a:srgbClr val="000000"/>
                </a:solidFill>
                <a:latin typeface="Consolas" panose="020B0609020204030204" pitchFamily="49" charset="0"/>
              </a:rPr>
              <a:t>i</a:t>
            </a:r>
            <a:r>
              <a:rPr lang="en-US" altLang="ja-JP" sz="2800" dirty="0">
                <a:solidFill>
                  <a:srgbClr val="000000"/>
                </a:solidFill>
                <a:latin typeface="Consolas" panose="020B0609020204030204" pitchFamily="49" charset="0"/>
              </a:rPr>
              <a:t> &lt; n; </a:t>
            </a:r>
            <a:r>
              <a:rPr lang="en-US" altLang="ja-JP" sz="2800" dirty="0" err="1">
                <a:solidFill>
                  <a:srgbClr val="000000"/>
                </a:solidFill>
                <a:latin typeface="Consolas" panose="020B0609020204030204" pitchFamily="49" charset="0"/>
              </a:rPr>
              <a:t>i</a:t>
            </a:r>
            <a:r>
              <a:rPr lang="en-US" altLang="ja-JP" sz="2800" dirty="0">
                <a:solidFill>
                  <a:srgbClr val="000000"/>
                </a:solidFill>
                <a:latin typeface="Consolas" panose="020B0609020204030204" pitchFamily="49" charset="0"/>
              </a:rPr>
              <a:t>++)</a:t>
            </a:r>
          </a:p>
          <a:p>
            <a:r>
              <a:rPr lang="en-US" altLang="ja-JP" sz="2800" dirty="0">
                <a:solidFill>
                  <a:srgbClr val="000000"/>
                </a:solidFill>
                <a:latin typeface="Consolas" panose="020B0609020204030204" pitchFamily="49" charset="0"/>
              </a:rPr>
              <a:t>        sum += a[</a:t>
            </a:r>
            <a:r>
              <a:rPr lang="en-US" altLang="ja-JP" sz="2800" dirty="0" err="1">
                <a:solidFill>
                  <a:srgbClr val="000000"/>
                </a:solidFill>
                <a:latin typeface="Consolas" panose="020B0609020204030204" pitchFamily="49" charset="0"/>
              </a:rPr>
              <a:t>i</a:t>
            </a:r>
            <a:r>
              <a:rPr lang="en-US" altLang="ja-JP" sz="2800" dirty="0">
                <a:solidFill>
                  <a:srgbClr val="000000"/>
                </a:solidFill>
                <a:latin typeface="Consolas" panose="020B0609020204030204" pitchFamily="49" charset="0"/>
              </a:rPr>
              <a:t>];</a:t>
            </a:r>
          </a:p>
          <a:p>
            <a:br>
              <a:rPr lang="en-US" altLang="ja-JP" sz="2800" dirty="0">
                <a:solidFill>
                  <a:srgbClr val="000000"/>
                </a:solidFill>
                <a:latin typeface="Consolas" panose="020B0609020204030204" pitchFamily="49" charset="0"/>
              </a:rPr>
            </a:br>
            <a:r>
              <a:rPr lang="en-US" altLang="ja-JP" sz="2800" dirty="0">
                <a:solidFill>
                  <a:srgbClr val="000000"/>
                </a:solidFill>
                <a:latin typeface="Consolas" panose="020B0609020204030204" pitchFamily="49" charset="0"/>
              </a:rPr>
              <a:t>    </a:t>
            </a:r>
            <a:r>
              <a:rPr lang="en-US" altLang="ja-JP" sz="2800" dirty="0">
                <a:solidFill>
                  <a:srgbClr val="0000FF"/>
                </a:solidFill>
                <a:latin typeface="Consolas" panose="020B0609020204030204" pitchFamily="49" charset="0"/>
              </a:rPr>
              <a:t>return</a:t>
            </a:r>
            <a:r>
              <a:rPr lang="en-US" altLang="ja-JP" sz="2800" dirty="0">
                <a:solidFill>
                  <a:srgbClr val="000000"/>
                </a:solidFill>
                <a:latin typeface="Consolas" panose="020B0609020204030204" pitchFamily="49" charset="0"/>
              </a:rPr>
              <a:t> sum;</a:t>
            </a:r>
          </a:p>
          <a:p>
            <a:r>
              <a:rPr lang="en-US" altLang="ja-JP" sz="28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873753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04E33D-710A-4E1A-ABF9-B08B4D41F353}"/>
              </a:ext>
            </a:extLst>
          </p:cNvPr>
          <p:cNvSpPr>
            <a:spLocks noGrp="1"/>
          </p:cNvSpPr>
          <p:nvPr>
            <p:ph type="title"/>
          </p:nvPr>
        </p:nvSpPr>
        <p:spPr>
          <a:xfrm>
            <a:off x="838200" y="416744"/>
            <a:ext cx="10515600" cy="1325563"/>
          </a:xfrm>
        </p:spPr>
        <p:txBody>
          <a:bodyPr/>
          <a:lstStyle/>
          <a:p>
            <a:r>
              <a:rPr lang="en-US" altLang="ja-JP" dirty="0" err="1"/>
              <a:t>revStr</a:t>
            </a:r>
            <a:endParaRPr kumimoji="1" lang="ja-JP" altLang="en-US" dirty="0"/>
          </a:p>
        </p:txBody>
      </p:sp>
      <p:sp>
        <p:nvSpPr>
          <p:cNvPr id="3" name="コンテンツ プレースホルダー 2">
            <a:extLst>
              <a:ext uri="{FF2B5EF4-FFF2-40B4-BE49-F238E27FC236}">
                <a16:creationId xmlns:a16="http://schemas.microsoft.com/office/drawing/2014/main" id="{3D2F08D9-3C31-4915-B505-1F39002C96F2}"/>
              </a:ext>
            </a:extLst>
          </p:cNvPr>
          <p:cNvSpPr>
            <a:spLocks noGrp="1"/>
          </p:cNvSpPr>
          <p:nvPr>
            <p:ph idx="1"/>
          </p:nvPr>
        </p:nvSpPr>
        <p:spPr/>
        <p:txBody>
          <a:bodyPr/>
          <a:lstStyle/>
          <a:p>
            <a:r>
              <a:rPr kumimoji="1" lang="ja-JP" altLang="en-US" dirty="0"/>
              <a:t>文字列を両端から見ていって、文字を交換していけばよい</a:t>
            </a:r>
          </a:p>
        </p:txBody>
      </p:sp>
      <p:graphicFrame>
        <p:nvGraphicFramePr>
          <p:cNvPr id="4" name="表 3">
            <a:extLst>
              <a:ext uri="{FF2B5EF4-FFF2-40B4-BE49-F238E27FC236}">
                <a16:creationId xmlns:a16="http://schemas.microsoft.com/office/drawing/2014/main" id="{8A4A3E5D-6FBF-4264-AEA3-C1C189F6DC2C}"/>
              </a:ext>
            </a:extLst>
          </p:cNvPr>
          <p:cNvGraphicFramePr>
            <a:graphicFrameLocks noGrp="1"/>
          </p:cNvGraphicFramePr>
          <p:nvPr>
            <p:extLst>
              <p:ext uri="{D42A27DB-BD31-4B8C-83A1-F6EECF244321}">
                <p14:modId xmlns:p14="http://schemas.microsoft.com/office/powerpoint/2010/main" val="482713251"/>
              </p:ext>
            </p:extLst>
          </p:nvPr>
        </p:nvGraphicFramePr>
        <p:xfrm>
          <a:off x="838200" y="2703323"/>
          <a:ext cx="10800000" cy="1800000"/>
        </p:xfrm>
        <a:graphic>
          <a:graphicData uri="http://schemas.openxmlformats.org/drawingml/2006/table">
            <a:tbl>
              <a:tblPr firstRow="1" bandRow="1">
                <a:tableStyleId>{5940675A-B579-460E-94D1-54222C63F5DA}</a:tableStyleId>
              </a:tblPr>
              <a:tblGrid>
                <a:gridCol w="1800000">
                  <a:extLst>
                    <a:ext uri="{9D8B030D-6E8A-4147-A177-3AD203B41FA5}">
                      <a16:colId xmlns:a16="http://schemas.microsoft.com/office/drawing/2014/main" val="3371770940"/>
                    </a:ext>
                  </a:extLst>
                </a:gridCol>
                <a:gridCol w="1800000">
                  <a:extLst>
                    <a:ext uri="{9D8B030D-6E8A-4147-A177-3AD203B41FA5}">
                      <a16:colId xmlns:a16="http://schemas.microsoft.com/office/drawing/2014/main" val="452928265"/>
                    </a:ext>
                  </a:extLst>
                </a:gridCol>
                <a:gridCol w="1800000">
                  <a:extLst>
                    <a:ext uri="{9D8B030D-6E8A-4147-A177-3AD203B41FA5}">
                      <a16:colId xmlns:a16="http://schemas.microsoft.com/office/drawing/2014/main" val="3277371379"/>
                    </a:ext>
                  </a:extLst>
                </a:gridCol>
                <a:gridCol w="1800000">
                  <a:extLst>
                    <a:ext uri="{9D8B030D-6E8A-4147-A177-3AD203B41FA5}">
                      <a16:colId xmlns:a16="http://schemas.microsoft.com/office/drawing/2014/main" val="3021866168"/>
                    </a:ext>
                  </a:extLst>
                </a:gridCol>
                <a:gridCol w="1800000">
                  <a:extLst>
                    <a:ext uri="{9D8B030D-6E8A-4147-A177-3AD203B41FA5}">
                      <a16:colId xmlns:a16="http://schemas.microsoft.com/office/drawing/2014/main" val="1269841747"/>
                    </a:ext>
                  </a:extLst>
                </a:gridCol>
                <a:gridCol w="1800000">
                  <a:extLst>
                    <a:ext uri="{9D8B030D-6E8A-4147-A177-3AD203B41FA5}">
                      <a16:colId xmlns:a16="http://schemas.microsoft.com/office/drawing/2014/main" val="2740655587"/>
                    </a:ext>
                  </a:extLst>
                </a:gridCol>
              </a:tblGrid>
              <a:tr h="1800000">
                <a:tc>
                  <a:txBody>
                    <a:bodyPr/>
                    <a:lstStyle/>
                    <a:p>
                      <a:pPr algn="ctr"/>
                      <a:r>
                        <a:rPr kumimoji="1" lang="en-US" altLang="ja-JP" sz="6600" dirty="0"/>
                        <a:t>H</a:t>
                      </a:r>
                      <a:endParaRPr kumimoji="1" lang="ja-JP" altLang="en-US" sz="6600" dirty="0"/>
                    </a:p>
                  </a:txBody>
                  <a:tcPr anchor="ctr"/>
                </a:tc>
                <a:tc>
                  <a:txBody>
                    <a:bodyPr/>
                    <a:lstStyle/>
                    <a:p>
                      <a:pPr algn="ctr"/>
                      <a:r>
                        <a:rPr kumimoji="1" lang="en-US" altLang="ja-JP" sz="6600" dirty="0"/>
                        <a:t>E</a:t>
                      </a:r>
                      <a:endParaRPr kumimoji="1" lang="ja-JP" altLang="en-US" sz="6600" dirty="0"/>
                    </a:p>
                  </a:txBody>
                  <a:tcPr anchor="ctr"/>
                </a:tc>
                <a:tc>
                  <a:txBody>
                    <a:bodyPr/>
                    <a:lstStyle/>
                    <a:p>
                      <a:pPr algn="ctr"/>
                      <a:r>
                        <a:rPr kumimoji="1" lang="en-US" altLang="ja-JP" sz="6600" dirty="0"/>
                        <a:t>L</a:t>
                      </a:r>
                      <a:endParaRPr kumimoji="1" lang="ja-JP" altLang="en-US" sz="6600" dirty="0"/>
                    </a:p>
                  </a:txBody>
                  <a:tcPr anchor="ctr"/>
                </a:tc>
                <a:tc>
                  <a:txBody>
                    <a:bodyPr/>
                    <a:lstStyle/>
                    <a:p>
                      <a:pPr algn="ctr"/>
                      <a:r>
                        <a:rPr kumimoji="1" lang="en-US" altLang="ja-JP" sz="6600" dirty="0"/>
                        <a:t>L</a:t>
                      </a:r>
                      <a:endParaRPr kumimoji="1" lang="ja-JP" altLang="en-US" sz="6600" dirty="0"/>
                    </a:p>
                  </a:txBody>
                  <a:tcPr anchor="ctr"/>
                </a:tc>
                <a:tc>
                  <a:txBody>
                    <a:bodyPr/>
                    <a:lstStyle/>
                    <a:p>
                      <a:pPr algn="ctr"/>
                      <a:r>
                        <a:rPr kumimoji="1" lang="en-US" altLang="ja-JP" sz="6600" dirty="0"/>
                        <a:t>O</a:t>
                      </a:r>
                      <a:endParaRPr kumimoji="1" lang="ja-JP" altLang="en-US" sz="6600" dirty="0"/>
                    </a:p>
                  </a:txBody>
                  <a:tcPr anchor="ctr"/>
                </a:tc>
                <a:tc>
                  <a:txBody>
                    <a:bodyPr/>
                    <a:lstStyle/>
                    <a:p>
                      <a:pPr algn="ctr"/>
                      <a:r>
                        <a:rPr kumimoji="1" lang="en-US" altLang="ja-JP" sz="6600" dirty="0"/>
                        <a:t>!</a:t>
                      </a:r>
                      <a:endParaRPr kumimoji="1" lang="ja-JP" altLang="en-US" sz="6600" dirty="0"/>
                    </a:p>
                  </a:txBody>
                  <a:tcPr anchor="ctr"/>
                </a:tc>
                <a:extLst>
                  <a:ext uri="{0D108BD9-81ED-4DB2-BD59-A6C34878D82A}">
                    <a16:rowId xmlns:a16="http://schemas.microsoft.com/office/drawing/2014/main" val="826437201"/>
                  </a:ext>
                </a:extLst>
              </a:tr>
            </a:tbl>
          </a:graphicData>
        </a:graphic>
      </p:graphicFrame>
      <p:cxnSp>
        <p:nvCxnSpPr>
          <p:cNvPr id="9" name="直線矢印コネクタ 8">
            <a:extLst>
              <a:ext uri="{FF2B5EF4-FFF2-40B4-BE49-F238E27FC236}">
                <a16:creationId xmlns:a16="http://schemas.microsoft.com/office/drawing/2014/main" id="{8C75F853-5AE9-46B4-8BCB-2A1F0D0BC82F}"/>
              </a:ext>
            </a:extLst>
          </p:cNvPr>
          <p:cNvCxnSpPr/>
          <p:nvPr/>
        </p:nvCxnSpPr>
        <p:spPr>
          <a:xfrm flipV="1">
            <a:off x="1710813" y="4726858"/>
            <a:ext cx="0" cy="833284"/>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C8518AA7-56FB-40E8-8E7D-48AC6FEBDC78}"/>
              </a:ext>
            </a:extLst>
          </p:cNvPr>
          <p:cNvCxnSpPr/>
          <p:nvPr/>
        </p:nvCxnSpPr>
        <p:spPr>
          <a:xfrm flipV="1">
            <a:off x="10756490" y="4726858"/>
            <a:ext cx="0" cy="83328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135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04E33D-710A-4E1A-ABF9-B08B4D41F353}"/>
              </a:ext>
            </a:extLst>
          </p:cNvPr>
          <p:cNvSpPr>
            <a:spLocks noGrp="1"/>
          </p:cNvSpPr>
          <p:nvPr>
            <p:ph type="title"/>
          </p:nvPr>
        </p:nvSpPr>
        <p:spPr>
          <a:xfrm>
            <a:off x="838200" y="416744"/>
            <a:ext cx="10515600" cy="1325563"/>
          </a:xfrm>
        </p:spPr>
        <p:txBody>
          <a:bodyPr/>
          <a:lstStyle/>
          <a:p>
            <a:r>
              <a:rPr lang="en-US" altLang="ja-JP" dirty="0" err="1"/>
              <a:t>revStr</a:t>
            </a:r>
            <a:endParaRPr kumimoji="1" lang="ja-JP" altLang="en-US" dirty="0"/>
          </a:p>
        </p:txBody>
      </p:sp>
      <p:sp>
        <p:nvSpPr>
          <p:cNvPr id="3" name="コンテンツ プレースホルダー 2">
            <a:extLst>
              <a:ext uri="{FF2B5EF4-FFF2-40B4-BE49-F238E27FC236}">
                <a16:creationId xmlns:a16="http://schemas.microsoft.com/office/drawing/2014/main" id="{3D2F08D9-3C31-4915-B505-1F39002C96F2}"/>
              </a:ext>
            </a:extLst>
          </p:cNvPr>
          <p:cNvSpPr>
            <a:spLocks noGrp="1"/>
          </p:cNvSpPr>
          <p:nvPr>
            <p:ph idx="1"/>
          </p:nvPr>
        </p:nvSpPr>
        <p:spPr/>
        <p:txBody>
          <a:bodyPr/>
          <a:lstStyle/>
          <a:p>
            <a:r>
              <a:rPr kumimoji="1" lang="ja-JP" altLang="en-US" dirty="0"/>
              <a:t>文字列を両端から見ていって、文字を交換していけばよい</a:t>
            </a:r>
          </a:p>
        </p:txBody>
      </p:sp>
      <p:graphicFrame>
        <p:nvGraphicFramePr>
          <p:cNvPr id="4" name="表 3">
            <a:extLst>
              <a:ext uri="{FF2B5EF4-FFF2-40B4-BE49-F238E27FC236}">
                <a16:creationId xmlns:a16="http://schemas.microsoft.com/office/drawing/2014/main" id="{8A4A3E5D-6FBF-4264-AEA3-C1C189F6DC2C}"/>
              </a:ext>
            </a:extLst>
          </p:cNvPr>
          <p:cNvGraphicFramePr>
            <a:graphicFrameLocks noGrp="1"/>
          </p:cNvGraphicFramePr>
          <p:nvPr>
            <p:extLst>
              <p:ext uri="{D42A27DB-BD31-4B8C-83A1-F6EECF244321}">
                <p14:modId xmlns:p14="http://schemas.microsoft.com/office/powerpoint/2010/main" val="1023553844"/>
              </p:ext>
            </p:extLst>
          </p:nvPr>
        </p:nvGraphicFramePr>
        <p:xfrm>
          <a:off x="838200" y="2703323"/>
          <a:ext cx="10800000" cy="1800000"/>
        </p:xfrm>
        <a:graphic>
          <a:graphicData uri="http://schemas.openxmlformats.org/drawingml/2006/table">
            <a:tbl>
              <a:tblPr firstRow="1" bandRow="1">
                <a:tableStyleId>{5940675A-B579-460E-94D1-54222C63F5DA}</a:tableStyleId>
              </a:tblPr>
              <a:tblGrid>
                <a:gridCol w="1800000">
                  <a:extLst>
                    <a:ext uri="{9D8B030D-6E8A-4147-A177-3AD203B41FA5}">
                      <a16:colId xmlns:a16="http://schemas.microsoft.com/office/drawing/2014/main" val="3371770940"/>
                    </a:ext>
                  </a:extLst>
                </a:gridCol>
                <a:gridCol w="1800000">
                  <a:extLst>
                    <a:ext uri="{9D8B030D-6E8A-4147-A177-3AD203B41FA5}">
                      <a16:colId xmlns:a16="http://schemas.microsoft.com/office/drawing/2014/main" val="452928265"/>
                    </a:ext>
                  </a:extLst>
                </a:gridCol>
                <a:gridCol w="1800000">
                  <a:extLst>
                    <a:ext uri="{9D8B030D-6E8A-4147-A177-3AD203B41FA5}">
                      <a16:colId xmlns:a16="http://schemas.microsoft.com/office/drawing/2014/main" val="3277371379"/>
                    </a:ext>
                  </a:extLst>
                </a:gridCol>
                <a:gridCol w="1800000">
                  <a:extLst>
                    <a:ext uri="{9D8B030D-6E8A-4147-A177-3AD203B41FA5}">
                      <a16:colId xmlns:a16="http://schemas.microsoft.com/office/drawing/2014/main" val="3021866168"/>
                    </a:ext>
                  </a:extLst>
                </a:gridCol>
                <a:gridCol w="1800000">
                  <a:extLst>
                    <a:ext uri="{9D8B030D-6E8A-4147-A177-3AD203B41FA5}">
                      <a16:colId xmlns:a16="http://schemas.microsoft.com/office/drawing/2014/main" val="1269841747"/>
                    </a:ext>
                  </a:extLst>
                </a:gridCol>
                <a:gridCol w="1800000">
                  <a:extLst>
                    <a:ext uri="{9D8B030D-6E8A-4147-A177-3AD203B41FA5}">
                      <a16:colId xmlns:a16="http://schemas.microsoft.com/office/drawing/2014/main" val="2740655587"/>
                    </a:ext>
                  </a:extLst>
                </a:gridCol>
              </a:tblGrid>
              <a:tr h="1800000">
                <a:tc>
                  <a:txBody>
                    <a:bodyPr/>
                    <a:lstStyle/>
                    <a:p>
                      <a:pPr algn="ctr"/>
                      <a:r>
                        <a:rPr kumimoji="1" lang="en-US" altLang="ja-JP" sz="6600" dirty="0"/>
                        <a:t>!</a:t>
                      </a:r>
                      <a:endParaRPr kumimoji="1" lang="ja-JP" altLang="en-US" sz="6600" dirty="0"/>
                    </a:p>
                  </a:txBody>
                  <a:tcPr anchor="ctr"/>
                </a:tc>
                <a:tc>
                  <a:txBody>
                    <a:bodyPr/>
                    <a:lstStyle/>
                    <a:p>
                      <a:pPr algn="ctr"/>
                      <a:r>
                        <a:rPr kumimoji="1" lang="en-US" altLang="ja-JP" sz="6600" dirty="0"/>
                        <a:t>E</a:t>
                      </a:r>
                      <a:endParaRPr kumimoji="1" lang="ja-JP" altLang="en-US" sz="6600" dirty="0"/>
                    </a:p>
                  </a:txBody>
                  <a:tcPr anchor="ctr"/>
                </a:tc>
                <a:tc>
                  <a:txBody>
                    <a:bodyPr/>
                    <a:lstStyle/>
                    <a:p>
                      <a:pPr algn="ctr"/>
                      <a:r>
                        <a:rPr kumimoji="1" lang="en-US" altLang="ja-JP" sz="6600" dirty="0"/>
                        <a:t>L</a:t>
                      </a:r>
                      <a:endParaRPr kumimoji="1" lang="ja-JP" altLang="en-US" sz="6600" dirty="0"/>
                    </a:p>
                  </a:txBody>
                  <a:tcPr anchor="ctr"/>
                </a:tc>
                <a:tc>
                  <a:txBody>
                    <a:bodyPr/>
                    <a:lstStyle/>
                    <a:p>
                      <a:pPr algn="ctr"/>
                      <a:r>
                        <a:rPr kumimoji="1" lang="en-US" altLang="ja-JP" sz="6600" dirty="0"/>
                        <a:t>L</a:t>
                      </a:r>
                      <a:endParaRPr kumimoji="1" lang="ja-JP" altLang="en-US" sz="6600" dirty="0"/>
                    </a:p>
                  </a:txBody>
                  <a:tcPr anchor="ctr"/>
                </a:tc>
                <a:tc>
                  <a:txBody>
                    <a:bodyPr/>
                    <a:lstStyle/>
                    <a:p>
                      <a:pPr algn="ctr"/>
                      <a:r>
                        <a:rPr kumimoji="1" lang="en-US" altLang="ja-JP" sz="6600" dirty="0"/>
                        <a:t>O</a:t>
                      </a:r>
                      <a:endParaRPr kumimoji="1" lang="ja-JP" altLang="en-US" sz="6600" dirty="0"/>
                    </a:p>
                  </a:txBody>
                  <a:tcPr anchor="ctr"/>
                </a:tc>
                <a:tc>
                  <a:txBody>
                    <a:bodyPr/>
                    <a:lstStyle/>
                    <a:p>
                      <a:pPr algn="ctr"/>
                      <a:r>
                        <a:rPr kumimoji="1" lang="en-US" altLang="ja-JP" sz="6600" dirty="0"/>
                        <a:t>H</a:t>
                      </a:r>
                      <a:endParaRPr kumimoji="1" lang="ja-JP" altLang="en-US" sz="6600" dirty="0"/>
                    </a:p>
                  </a:txBody>
                  <a:tcPr anchor="ctr"/>
                </a:tc>
                <a:extLst>
                  <a:ext uri="{0D108BD9-81ED-4DB2-BD59-A6C34878D82A}">
                    <a16:rowId xmlns:a16="http://schemas.microsoft.com/office/drawing/2014/main" val="826437201"/>
                  </a:ext>
                </a:extLst>
              </a:tr>
            </a:tbl>
          </a:graphicData>
        </a:graphic>
      </p:graphicFrame>
      <p:cxnSp>
        <p:nvCxnSpPr>
          <p:cNvPr id="9" name="直線矢印コネクタ 8">
            <a:extLst>
              <a:ext uri="{FF2B5EF4-FFF2-40B4-BE49-F238E27FC236}">
                <a16:creationId xmlns:a16="http://schemas.microsoft.com/office/drawing/2014/main" id="{8C75F853-5AE9-46B4-8BCB-2A1F0D0BC82F}"/>
              </a:ext>
            </a:extLst>
          </p:cNvPr>
          <p:cNvCxnSpPr/>
          <p:nvPr/>
        </p:nvCxnSpPr>
        <p:spPr>
          <a:xfrm flipV="1">
            <a:off x="3510117" y="4726858"/>
            <a:ext cx="0" cy="833284"/>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C8518AA7-56FB-40E8-8E7D-48AC6FEBDC78}"/>
              </a:ext>
            </a:extLst>
          </p:cNvPr>
          <p:cNvCxnSpPr/>
          <p:nvPr/>
        </p:nvCxnSpPr>
        <p:spPr>
          <a:xfrm flipV="1">
            <a:off x="8964561" y="4726858"/>
            <a:ext cx="0" cy="83328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4218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04E33D-710A-4E1A-ABF9-B08B4D41F353}"/>
              </a:ext>
            </a:extLst>
          </p:cNvPr>
          <p:cNvSpPr>
            <a:spLocks noGrp="1"/>
          </p:cNvSpPr>
          <p:nvPr>
            <p:ph type="title"/>
          </p:nvPr>
        </p:nvSpPr>
        <p:spPr>
          <a:xfrm>
            <a:off x="838200" y="416744"/>
            <a:ext cx="10515600" cy="1325563"/>
          </a:xfrm>
        </p:spPr>
        <p:txBody>
          <a:bodyPr/>
          <a:lstStyle/>
          <a:p>
            <a:r>
              <a:rPr lang="en-US" altLang="ja-JP" dirty="0" err="1"/>
              <a:t>revStr</a:t>
            </a:r>
            <a:endParaRPr kumimoji="1" lang="ja-JP" altLang="en-US" dirty="0"/>
          </a:p>
        </p:txBody>
      </p:sp>
      <p:sp>
        <p:nvSpPr>
          <p:cNvPr id="3" name="コンテンツ プレースホルダー 2">
            <a:extLst>
              <a:ext uri="{FF2B5EF4-FFF2-40B4-BE49-F238E27FC236}">
                <a16:creationId xmlns:a16="http://schemas.microsoft.com/office/drawing/2014/main" id="{3D2F08D9-3C31-4915-B505-1F39002C96F2}"/>
              </a:ext>
            </a:extLst>
          </p:cNvPr>
          <p:cNvSpPr>
            <a:spLocks noGrp="1"/>
          </p:cNvSpPr>
          <p:nvPr>
            <p:ph idx="1"/>
          </p:nvPr>
        </p:nvSpPr>
        <p:spPr/>
        <p:txBody>
          <a:bodyPr/>
          <a:lstStyle/>
          <a:p>
            <a:r>
              <a:rPr kumimoji="1" lang="ja-JP" altLang="en-US" dirty="0"/>
              <a:t>文字列を両端から見ていって、文字を交換していけばよい</a:t>
            </a:r>
          </a:p>
        </p:txBody>
      </p:sp>
      <p:graphicFrame>
        <p:nvGraphicFramePr>
          <p:cNvPr id="4" name="表 3">
            <a:extLst>
              <a:ext uri="{FF2B5EF4-FFF2-40B4-BE49-F238E27FC236}">
                <a16:creationId xmlns:a16="http://schemas.microsoft.com/office/drawing/2014/main" id="{8A4A3E5D-6FBF-4264-AEA3-C1C189F6DC2C}"/>
              </a:ext>
            </a:extLst>
          </p:cNvPr>
          <p:cNvGraphicFramePr>
            <a:graphicFrameLocks noGrp="1"/>
          </p:cNvGraphicFramePr>
          <p:nvPr>
            <p:extLst>
              <p:ext uri="{D42A27DB-BD31-4B8C-83A1-F6EECF244321}">
                <p14:modId xmlns:p14="http://schemas.microsoft.com/office/powerpoint/2010/main" val="94814455"/>
              </p:ext>
            </p:extLst>
          </p:nvPr>
        </p:nvGraphicFramePr>
        <p:xfrm>
          <a:off x="838200" y="2703323"/>
          <a:ext cx="10800000" cy="1800000"/>
        </p:xfrm>
        <a:graphic>
          <a:graphicData uri="http://schemas.openxmlformats.org/drawingml/2006/table">
            <a:tbl>
              <a:tblPr firstRow="1" bandRow="1">
                <a:tableStyleId>{5940675A-B579-460E-94D1-54222C63F5DA}</a:tableStyleId>
              </a:tblPr>
              <a:tblGrid>
                <a:gridCol w="1800000">
                  <a:extLst>
                    <a:ext uri="{9D8B030D-6E8A-4147-A177-3AD203B41FA5}">
                      <a16:colId xmlns:a16="http://schemas.microsoft.com/office/drawing/2014/main" val="3371770940"/>
                    </a:ext>
                  </a:extLst>
                </a:gridCol>
                <a:gridCol w="1800000">
                  <a:extLst>
                    <a:ext uri="{9D8B030D-6E8A-4147-A177-3AD203B41FA5}">
                      <a16:colId xmlns:a16="http://schemas.microsoft.com/office/drawing/2014/main" val="452928265"/>
                    </a:ext>
                  </a:extLst>
                </a:gridCol>
                <a:gridCol w="1800000">
                  <a:extLst>
                    <a:ext uri="{9D8B030D-6E8A-4147-A177-3AD203B41FA5}">
                      <a16:colId xmlns:a16="http://schemas.microsoft.com/office/drawing/2014/main" val="3277371379"/>
                    </a:ext>
                  </a:extLst>
                </a:gridCol>
                <a:gridCol w="1800000">
                  <a:extLst>
                    <a:ext uri="{9D8B030D-6E8A-4147-A177-3AD203B41FA5}">
                      <a16:colId xmlns:a16="http://schemas.microsoft.com/office/drawing/2014/main" val="3021866168"/>
                    </a:ext>
                  </a:extLst>
                </a:gridCol>
                <a:gridCol w="1800000">
                  <a:extLst>
                    <a:ext uri="{9D8B030D-6E8A-4147-A177-3AD203B41FA5}">
                      <a16:colId xmlns:a16="http://schemas.microsoft.com/office/drawing/2014/main" val="1269841747"/>
                    </a:ext>
                  </a:extLst>
                </a:gridCol>
                <a:gridCol w="1800000">
                  <a:extLst>
                    <a:ext uri="{9D8B030D-6E8A-4147-A177-3AD203B41FA5}">
                      <a16:colId xmlns:a16="http://schemas.microsoft.com/office/drawing/2014/main" val="2740655587"/>
                    </a:ext>
                  </a:extLst>
                </a:gridCol>
              </a:tblGrid>
              <a:tr h="1800000">
                <a:tc>
                  <a:txBody>
                    <a:bodyPr/>
                    <a:lstStyle/>
                    <a:p>
                      <a:pPr algn="ctr"/>
                      <a:r>
                        <a:rPr kumimoji="1" lang="en-US" altLang="ja-JP" sz="6600" dirty="0"/>
                        <a:t>!</a:t>
                      </a:r>
                      <a:endParaRPr kumimoji="1" lang="ja-JP" altLang="en-US" sz="6600" dirty="0"/>
                    </a:p>
                  </a:txBody>
                  <a:tcPr anchor="ctr"/>
                </a:tc>
                <a:tc>
                  <a:txBody>
                    <a:bodyPr/>
                    <a:lstStyle/>
                    <a:p>
                      <a:pPr algn="ctr"/>
                      <a:r>
                        <a:rPr kumimoji="1" lang="en-US" altLang="ja-JP" sz="6600" dirty="0"/>
                        <a:t>O</a:t>
                      </a:r>
                      <a:endParaRPr kumimoji="1" lang="ja-JP" altLang="en-US" sz="6600" dirty="0"/>
                    </a:p>
                  </a:txBody>
                  <a:tcPr anchor="ctr"/>
                </a:tc>
                <a:tc>
                  <a:txBody>
                    <a:bodyPr/>
                    <a:lstStyle/>
                    <a:p>
                      <a:pPr algn="ctr"/>
                      <a:r>
                        <a:rPr kumimoji="1" lang="en-US" altLang="ja-JP" sz="6600" dirty="0"/>
                        <a:t>L</a:t>
                      </a:r>
                      <a:endParaRPr kumimoji="1" lang="ja-JP" altLang="en-US" sz="6600" dirty="0"/>
                    </a:p>
                  </a:txBody>
                  <a:tcPr anchor="ctr"/>
                </a:tc>
                <a:tc>
                  <a:txBody>
                    <a:bodyPr/>
                    <a:lstStyle/>
                    <a:p>
                      <a:pPr algn="ctr"/>
                      <a:r>
                        <a:rPr kumimoji="1" lang="en-US" altLang="ja-JP" sz="6600" dirty="0"/>
                        <a:t>L</a:t>
                      </a:r>
                      <a:endParaRPr kumimoji="1" lang="ja-JP" altLang="en-US" sz="6600" dirty="0"/>
                    </a:p>
                  </a:txBody>
                  <a:tcPr anchor="ctr"/>
                </a:tc>
                <a:tc>
                  <a:txBody>
                    <a:bodyPr/>
                    <a:lstStyle/>
                    <a:p>
                      <a:pPr algn="ctr"/>
                      <a:r>
                        <a:rPr kumimoji="1" lang="en-US" altLang="ja-JP" sz="6600" dirty="0"/>
                        <a:t>E</a:t>
                      </a:r>
                      <a:endParaRPr kumimoji="1" lang="ja-JP" altLang="en-US" sz="6600" dirty="0"/>
                    </a:p>
                  </a:txBody>
                  <a:tcPr anchor="ctr"/>
                </a:tc>
                <a:tc>
                  <a:txBody>
                    <a:bodyPr/>
                    <a:lstStyle/>
                    <a:p>
                      <a:pPr algn="ctr"/>
                      <a:r>
                        <a:rPr kumimoji="1" lang="en-US" altLang="ja-JP" sz="6600" dirty="0"/>
                        <a:t>H</a:t>
                      </a:r>
                      <a:endParaRPr kumimoji="1" lang="ja-JP" altLang="en-US" sz="6600" dirty="0"/>
                    </a:p>
                  </a:txBody>
                  <a:tcPr anchor="ctr"/>
                </a:tc>
                <a:extLst>
                  <a:ext uri="{0D108BD9-81ED-4DB2-BD59-A6C34878D82A}">
                    <a16:rowId xmlns:a16="http://schemas.microsoft.com/office/drawing/2014/main" val="826437201"/>
                  </a:ext>
                </a:extLst>
              </a:tr>
            </a:tbl>
          </a:graphicData>
        </a:graphic>
      </p:graphicFrame>
      <p:cxnSp>
        <p:nvCxnSpPr>
          <p:cNvPr id="9" name="直線矢印コネクタ 8">
            <a:extLst>
              <a:ext uri="{FF2B5EF4-FFF2-40B4-BE49-F238E27FC236}">
                <a16:creationId xmlns:a16="http://schemas.microsoft.com/office/drawing/2014/main" id="{8C75F853-5AE9-46B4-8BCB-2A1F0D0BC82F}"/>
              </a:ext>
            </a:extLst>
          </p:cNvPr>
          <p:cNvCxnSpPr/>
          <p:nvPr/>
        </p:nvCxnSpPr>
        <p:spPr>
          <a:xfrm flipV="1">
            <a:off x="5309421" y="4726858"/>
            <a:ext cx="0" cy="833284"/>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C8518AA7-56FB-40E8-8E7D-48AC6FEBDC78}"/>
              </a:ext>
            </a:extLst>
          </p:cNvPr>
          <p:cNvCxnSpPr/>
          <p:nvPr/>
        </p:nvCxnSpPr>
        <p:spPr>
          <a:xfrm flipV="1">
            <a:off x="7150509" y="4726858"/>
            <a:ext cx="0" cy="83328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5319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04E33D-710A-4E1A-ABF9-B08B4D41F353}"/>
              </a:ext>
            </a:extLst>
          </p:cNvPr>
          <p:cNvSpPr>
            <a:spLocks noGrp="1"/>
          </p:cNvSpPr>
          <p:nvPr>
            <p:ph type="title"/>
          </p:nvPr>
        </p:nvSpPr>
        <p:spPr>
          <a:xfrm>
            <a:off x="838200" y="416744"/>
            <a:ext cx="10515600" cy="1325563"/>
          </a:xfrm>
        </p:spPr>
        <p:txBody>
          <a:bodyPr/>
          <a:lstStyle/>
          <a:p>
            <a:r>
              <a:rPr lang="en-US" altLang="ja-JP" dirty="0" err="1"/>
              <a:t>revStr</a:t>
            </a:r>
            <a:endParaRPr kumimoji="1" lang="ja-JP" altLang="en-US" dirty="0"/>
          </a:p>
        </p:txBody>
      </p:sp>
      <p:sp>
        <p:nvSpPr>
          <p:cNvPr id="3" name="コンテンツ プレースホルダー 2">
            <a:extLst>
              <a:ext uri="{FF2B5EF4-FFF2-40B4-BE49-F238E27FC236}">
                <a16:creationId xmlns:a16="http://schemas.microsoft.com/office/drawing/2014/main" id="{3D2F08D9-3C31-4915-B505-1F39002C96F2}"/>
              </a:ext>
            </a:extLst>
          </p:cNvPr>
          <p:cNvSpPr>
            <a:spLocks noGrp="1"/>
          </p:cNvSpPr>
          <p:nvPr>
            <p:ph idx="1"/>
          </p:nvPr>
        </p:nvSpPr>
        <p:spPr/>
        <p:txBody>
          <a:bodyPr/>
          <a:lstStyle/>
          <a:p>
            <a:r>
              <a:rPr kumimoji="1" lang="ja-JP" altLang="en-US" dirty="0"/>
              <a:t>文字列を両端から見ていって、文字を交換していけばよい</a:t>
            </a:r>
          </a:p>
        </p:txBody>
      </p:sp>
      <p:graphicFrame>
        <p:nvGraphicFramePr>
          <p:cNvPr id="4" name="表 3">
            <a:extLst>
              <a:ext uri="{FF2B5EF4-FFF2-40B4-BE49-F238E27FC236}">
                <a16:creationId xmlns:a16="http://schemas.microsoft.com/office/drawing/2014/main" id="{8A4A3E5D-6FBF-4264-AEA3-C1C189F6DC2C}"/>
              </a:ext>
            </a:extLst>
          </p:cNvPr>
          <p:cNvGraphicFramePr>
            <a:graphicFrameLocks noGrp="1"/>
          </p:cNvGraphicFramePr>
          <p:nvPr/>
        </p:nvGraphicFramePr>
        <p:xfrm>
          <a:off x="838200" y="2703323"/>
          <a:ext cx="10800000" cy="1800000"/>
        </p:xfrm>
        <a:graphic>
          <a:graphicData uri="http://schemas.openxmlformats.org/drawingml/2006/table">
            <a:tbl>
              <a:tblPr firstRow="1" bandRow="1">
                <a:tableStyleId>{5940675A-B579-460E-94D1-54222C63F5DA}</a:tableStyleId>
              </a:tblPr>
              <a:tblGrid>
                <a:gridCol w="1800000">
                  <a:extLst>
                    <a:ext uri="{9D8B030D-6E8A-4147-A177-3AD203B41FA5}">
                      <a16:colId xmlns:a16="http://schemas.microsoft.com/office/drawing/2014/main" val="3371770940"/>
                    </a:ext>
                  </a:extLst>
                </a:gridCol>
                <a:gridCol w="1800000">
                  <a:extLst>
                    <a:ext uri="{9D8B030D-6E8A-4147-A177-3AD203B41FA5}">
                      <a16:colId xmlns:a16="http://schemas.microsoft.com/office/drawing/2014/main" val="452928265"/>
                    </a:ext>
                  </a:extLst>
                </a:gridCol>
                <a:gridCol w="1800000">
                  <a:extLst>
                    <a:ext uri="{9D8B030D-6E8A-4147-A177-3AD203B41FA5}">
                      <a16:colId xmlns:a16="http://schemas.microsoft.com/office/drawing/2014/main" val="3277371379"/>
                    </a:ext>
                  </a:extLst>
                </a:gridCol>
                <a:gridCol w="1800000">
                  <a:extLst>
                    <a:ext uri="{9D8B030D-6E8A-4147-A177-3AD203B41FA5}">
                      <a16:colId xmlns:a16="http://schemas.microsoft.com/office/drawing/2014/main" val="3021866168"/>
                    </a:ext>
                  </a:extLst>
                </a:gridCol>
                <a:gridCol w="1800000">
                  <a:extLst>
                    <a:ext uri="{9D8B030D-6E8A-4147-A177-3AD203B41FA5}">
                      <a16:colId xmlns:a16="http://schemas.microsoft.com/office/drawing/2014/main" val="1269841747"/>
                    </a:ext>
                  </a:extLst>
                </a:gridCol>
                <a:gridCol w="1800000">
                  <a:extLst>
                    <a:ext uri="{9D8B030D-6E8A-4147-A177-3AD203B41FA5}">
                      <a16:colId xmlns:a16="http://schemas.microsoft.com/office/drawing/2014/main" val="2740655587"/>
                    </a:ext>
                  </a:extLst>
                </a:gridCol>
              </a:tblGrid>
              <a:tr h="1800000">
                <a:tc>
                  <a:txBody>
                    <a:bodyPr/>
                    <a:lstStyle/>
                    <a:p>
                      <a:pPr algn="ctr"/>
                      <a:r>
                        <a:rPr kumimoji="1" lang="en-US" altLang="ja-JP" sz="6600" dirty="0"/>
                        <a:t>!</a:t>
                      </a:r>
                      <a:endParaRPr kumimoji="1" lang="ja-JP" altLang="en-US" sz="6600" dirty="0"/>
                    </a:p>
                  </a:txBody>
                  <a:tcPr anchor="ctr"/>
                </a:tc>
                <a:tc>
                  <a:txBody>
                    <a:bodyPr/>
                    <a:lstStyle/>
                    <a:p>
                      <a:pPr algn="ctr"/>
                      <a:r>
                        <a:rPr kumimoji="1" lang="en-US" altLang="ja-JP" sz="6600" dirty="0"/>
                        <a:t>O</a:t>
                      </a:r>
                      <a:endParaRPr kumimoji="1" lang="ja-JP" altLang="en-US" sz="6600" dirty="0"/>
                    </a:p>
                  </a:txBody>
                  <a:tcPr anchor="ctr"/>
                </a:tc>
                <a:tc>
                  <a:txBody>
                    <a:bodyPr/>
                    <a:lstStyle/>
                    <a:p>
                      <a:pPr algn="ctr"/>
                      <a:r>
                        <a:rPr kumimoji="1" lang="en-US" altLang="ja-JP" sz="6600" dirty="0"/>
                        <a:t>L</a:t>
                      </a:r>
                      <a:endParaRPr kumimoji="1" lang="ja-JP" altLang="en-US" sz="6600" dirty="0"/>
                    </a:p>
                  </a:txBody>
                  <a:tcPr anchor="ctr"/>
                </a:tc>
                <a:tc>
                  <a:txBody>
                    <a:bodyPr/>
                    <a:lstStyle/>
                    <a:p>
                      <a:pPr algn="ctr"/>
                      <a:r>
                        <a:rPr kumimoji="1" lang="en-US" altLang="ja-JP" sz="6600" dirty="0"/>
                        <a:t>L</a:t>
                      </a:r>
                      <a:endParaRPr kumimoji="1" lang="ja-JP" altLang="en-US" sz="6600" dirty="0"/>
                    </a:p>
                  </a:txBody>
                  <a:tcPr anchor="ctr"/>
                </a:tc>
                <a:tc>
                  <a:txBody>
                    <a:bodyPr/>
                    <a:lstStyle/>
                    <a:p>
                      <a:pPr algn="ctr"/>
                      <a:r>
                        <a:rPr kumimoji="1" lang="en-US" altLang="ja-JP" sz="6600" dirty="0"/>
                        <a:t>E</a:t>
                      </a:r>
                      <a:endParaRPr kumimoji="1" lang="ja-JP" altLang="en-US" sz="6600" dirty="0"/>
                    </a:p>
                  </a:txBody>
                  <a:tcPr anchor="ctr"/>
                </a:tc>
                <a:tc>
                  <a:txBody>
                    <a:bodyPr/>
                    <a:lstStyle/>
                    <a:p>
                      <a:pPr algn="ctr"/>
                      <a:r>
                        <a:rPr kumimoji="1" lang="en-US" altLang="ja-JP" sz="6600" dirty="0"/>
                        <a:t>H</a:t>
                      </a:r>
                      <a:endParaRPr kumimoji="1" lang="ja-JP" altLang="en-US" sz="6600" dirty="0"/>
                    </a:p>
                  </a:txBody>
                  <a:tcPr anchor="ctr"/>
                </a:tc>
                <a:extLst>
                  <a:ext uri="{0D108BD9-81ED-4DB2-BD59-A6C34878D82A}">
                    <a16:rowId xmlns:a16="http://schemas.microsoft.com/office/drawing/2014/main" val="826437201"/>
                  </a:ext>
                </a:extLst>
              </a:tr>
            </a:tbl>
          </a:graphicData>
        </a:graphic>
      </p:graphicFrame>
      <p:cxnSp>
        <p:nvCxnSpPr>
          <p:cNvPr id="9" name="直線矢印コネクタ 8">
            <a:extLst>
              <a:ext uri="{FF2B5EF4-FFF2-40B4-BE49-F238E27FC236}">
                <a16:creationId xmlns:a16="http://schemas.microsoft.com/office/drawing/2014/main" id="{8C75F853-5AE9-46B4-8BCB-2A1F0D0BC82F}"/>
              </a:ext>
            </a:extLst>
          </p:cNvPr>
          <p:cNvCxnSpPr/>
          <p:nvPr/>
        </p:nvCxnSpPr>
        <p:spPr>
          <a:xfrm flipV="1">
            <a:off x="7219338" y="4726858"/>
            <a:ext cx="0" cy="833284"/>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C8518AA7-56FB-40E8-8E7D-48AC6FEBDC78}"/>
              </a:ext>
            </a:extLst>
          </p:cNvPr>
          <p:cNvCxnSpPr/>
          <p:nvPr/>
        </p:nvCxnSpPr>
        <p:spPr>
          <a:xfrm flipV="1">
            <a:off x="5343831" y="4726858"/>
            <a:ext cx="0" cy="83328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97B9CAF4-25D0-4782-BE3E-F3DF4E0493A8}"/>
              </a:ext>
            </a:extLst>
          </p:cNvPr>
          <p:cNvSpPr txBox="1"/>
          <p:nvPr/>
        </p:nvSpPr>
        <p:spPr>
          <a:xfrm>
            <a:off x="8015381" y="5211513"/>
            <a:ext cx="3916063" cy="10772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3200" dirty="0"/>
              <a:t>↑が重なる、または</a:t>
            </a:r>
            <a:endParaRPr kumimoji="1" lang="en-US" altLang="ja-JP" sz="3200" dirty="0"/>
          </a:p>
          <a:p>
            <a:r>
              <a:rPr kumimoji="1" lang="ja-JP" altLang="en-US" sz="3200" dirty="0"/>
              <a:t>すれ違ったら終了</a:t>
            </a:r>
            <a:endParaRPr kumimoji="1" lang="ja-JP" altLang="en-US" dirty="0"/>
          </a:p>
        </p:txBody>
      </p:sp>
    </p:spTree>
    <p:extLst>
      <p:ext uri="{BB962C8B-B14F-4D97-AF65-F5344CB8AC3E}">
        <p14:creationId xmlns:p14="http://schemas.microsoft.com/office/powerpoint/2010/main" val="2106686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D8FB482A-0902-485A-9EBC-16218E045648}"/>
              </a:ext>
            </a:extLst>
          </p:cNvPr>
          <p:cNvSpPr/>
          <p:nvPr/>
        </p:nvSpPr>
        <p:spPr>
          <a:xfrm>
            <a:off x="813619" y="982176"/>
            <a:ext cx="5889523" cy="4893647"/>
          </a:xfrm>
          <a:prstGeom prst="rect">
            <a:avLst/>
          </a:prstGeom>
        </p:spPr>
        <p:txBody>
          <a:bodyPr wrap="square">
            <a:spAutoFit/>
          </a:bodyPr>
          <a:lstStyle/>
          <a:p>
            <a:r>
              <a:rPr lang="en-US" altLang="ja-JP" sz="2400" dirty="0">
                <a:solidFill>
                  <a:srgbClr val="0000FF"/>
                </a:solidFill>
                <a:latin typeface="Consolas" panose="020B0609020204030204" pitchFamily="49" charset="0"/>
              </a:rPr>
              <a:t>void</a:t>
            </a:r>
            <a:r>
              <a:rPr lang="en-US" altLang="ja-JP" sz="2400" dirty="0">
                <a:solidFill>
                  <a:srgbClr val="000000"/>
                </a:solidFill>
                <a:latin typeface="Consolas" panose="020B0609020204030204" pitchFamily="49" charset="0"/>
              </a:rPr>
              <a:t> </a:t>
            </a:r>
            <a:r>
              <a:rPr lang="en-US" altLang="ja-JP" sz="2400" dirty="0" err="1">
                <a:solidFill>
                  <a:srgbClr val="000000"/>
                </a:solidFill>
                <a:latin typeface="Consolas" panose="020B0609020204030204" pitchFamily="49" charset="0"/>
              </a:rPr>
              <a:t>revStr</a:t>
            </a:r>
            <a:r>
              <a:rPr lang="en-US" altLang="ja-JP" sz="2400" dirty="0">
                <a:solidFill>
                  <a:srgbClr val="000000"/>
                </a:solidFill>
                <a:latin typeface="Consolas" panose="020B0609020204030204" pitchFamily="49" charset="0"/>
              </a:rPr>
              <a:t>(</a:t>
            </a:r>
            <a:r>
              <a:rPr lang="en-US" altLang="ja-JP" sz="2400" dirty="0">
                <a:solidFill>
                  <a:srgbClr val="0000FF"/>
                </a:solidFill>
                <a:latin typeface="Consolas" panose="020B0609020204030204" pitchFamily="49" charset="0"/>
              </a:rPr>
              <a:t>char</a:t>
            </a:r>
            <a:r>
              <a:rPr lang="en-US" altLang="ja-JP" sz="2400" dirty="0">
                <a:solidFill>
                  <a:srgbClr val="000000"/>
                </a:solidFill>
                <a:latin typeface="Consolas" panose="020B0609020204030204" pitchFamily="49" charset="0"/>
              </a:rPr>
              <a:t> *str)</a:t>
            </a:r>
          </a:p>
          <a:p>
            <a:r>
              <a:rPr lang="en-US" altLang="ja-JP" sz="2400" dirty="0">
                <a:solidFill>
                  <a:srgbClr val="000000"/>
                </a:solidFill>
                <a:latin typeface="Consolas" panose="020B0609020204030204" pitchFamily="49" charset="0"/>
              </a:rPr>
              <a:t>{</a:t>
            </a:r>
          </a:p>
          <a:p>
            <a:r>
              <a:rPr lang="en-US" altLang="ja-JP" sz="2400" dirty="0">
                <a:solidFill>
                  <a:srgbClr val="000000"/>
                </a:solidFill>
                <a:latin typeface="Consolas" panose="020B0609020204030204" pitchFamily="49" charset="0"/>
              </a:rPr>
              <a:t>    </a:t>
            </a:r>
            <a:r>
              <a:rPr lang="en-US" altLang="ja-JP" sz="2400" dirty="0">
                <a:solidFill>
                  <a:srgbClr val="0000FF"/>
                </a:solidFill>
                <a:latin typeface="Consolas" panose="020B0609020204030204" pitchFamily="49" charset="0"/>
              </a:rPr>
              <a:t>int</a:t>
            </a:r>
            <a:r>
              <a:rPr lang="en-US" altLang="ja-JP" sz="2400" dirty="0">
                <a:solidFill>
                  <a:srgbClr val="000000"/>
                </a:solidFill>
                <a:latin typeface="Consolas" panose="020B0609020204030204" pitchFamily="49" charset="0"/>
              </a:rPr>
              <a:t> l = </a:t>
            </a:r>
            <a:r>
              <a:rPr lang="en-US" altLang="ja-JP" sz="2400" dirty="0">
                <a:solidFill>
                  <a:srgbClr val="09885A"/>
                </a:solidFill>
                <a:latin typeface="Consolas" panose="020B0609020204030204" pitchFamily="49" charset="0"/>
              </a:rPr>
              <a:t>0</a:t>
            </a:r>
            <a:r>
              <a:rPr lang="en-US" altLang="ja-JP" sz="2400" dirty="0">
                <a:solidFill>
                  <a:srgbClr val="000000"/>
                </a:solidFill>
                <a:latin typeface="Consolas" panose="020B0609020204030204" pitchFamily="49" charset="0"/>
              </a:rPr>
              <a:t>;</a:t>
            </a:r>
          </a:p>
          <a:p>
            <a:r>
              <a:rPr lang="en-US" altLang="ja-JP" sz="2400" dirty="0">
                <a:solidFill>
                  <a:srgbClr val="000000"/>
                </a:solidFill>
                <a:latin typeface="Consolas" panose="020B0609020204030204" pitchFamily="49" charset="0"/>
              </a:rPr>
              <a:t>    </a:t>
            </a:r>
            <a:r>
              <a:rPr lang="en-US" altLang="ja-JP" sz="2400" dirty="0">
                <a:solidFill>
                  <a:srgbClr val="0000FF"/>
                </a:solidFill>
                <a:latin typeface="Consolas" panose="020B0609020204030204" pitchFamily="49" charset="0"/>
              </a:rPr>
              <a:t>int</a:t>
            </a:r>
            <a:r>
              <a:rPr lang="en-US" altLang="ja-JP" sz="2400" dirty="0">
                <a:solidFill>
                  <a:srgbClr val="000000"/>
                </a:solidFill>
                <a:latin typeface="Consolas" panose="020B0609020204030204" pitchFamily="49" charset="0"/>
              </a:rPr>
              <a:t> r = </a:t>
            </a:r>
            <a:r>
              <a:rPr lang="en-US" altLang="ja-JP" sz="2400" dirty="0" err="1">
                <a:solidFill>
                  <a:srgbClr val="000000"/>
                </a:solidFill>
                <a:latin typeface="Consolas" panose="020B0609020204030204" pitchFamily="49" charset="0"/>
              </a:rPr>
              <a:t>strlen</a:t>
            </a:r>
            <a:r>
              <a:rPr lang="en-US" altLang="ja-JP" sz="2400" dirty="0">
                <a:solidFill>
                  <a:srgbClr val="000000"/>
                </a:solidFill>
                <a:latin typeface="Consolas" panose="020B0609020204030204" pitchFamily="49" charset="0"/>
              </a:rPr>
              <a:t>(str) - </a:t>
            </a:r>
            <a:r>
              <a:rPr lang="en-US" altLang="ja-JP" sz="2400" dirty="0">
                <a:solidFill>
                  <a:srgbClr val="09885A"/>
                </a:solidFill>
                <a:latin typeface="Consolas" panose="020B0609020204030204" pitchFamily="49" charset="0"/>
              </a:rPr>
              <a:t>1</a:t>
            </a:r>
            <a:r>
              <a:rPr lang="en-US" altLang="ja-JP" sz="2400" dirty="0">
                <a:solidFill>
                  <a:srgbClr val="000000"/>
                </a:solidFill>
                <a:latin typeface="Consolas" panose="020B0609020204030204" pitchFamily="49" charset="0"/>
              </a:rPr>
              <a:t>;</a:t>
            </a:r>
          </a:p>
          <a:p>
            <a:br>
              <a:rPr lang="en-US" altLang="ja-JP" sz="2400" dirty="0">
                <a:solidFill>
                  <a:srgbClr val="000000"/>
                </a:solidFill>
                <a:latin typeface="Consolas" panose="020B0609020204030204" pitchFamily="49" charset="0"/>
              </a:rPr>
            </a:br>
            <a:r>
              <a:rPr lang="en-US" altLang="ja-JP" sz="2400" dirty="0">
                <a:solidFill>
                  <a:srgbClr val="000000"/>
                </a:solidFill>
                <a:latin typeface="Consolas" panose="020B0609020204030204" pitchFamily="49" charset="0"/>
              </a:rPr>
              <a:t>    </a:t>
            </a:r>
            <a:r>
              <a:rPr lang="en-US" altLang="ja-JP" sz="2400" dirty="0">
                <a:solidFill>
                  <a:srgbClr val="0000FF"/>
                </a:solidFill>
                <a:latin typeface="Consolas" panose="020B0609020204030204" pitchFamily="49" charset="0"/>
              </a:rPr>
              <a:t>while</a:t>
            </a:r>
            <a:r>
              <a:rPr lang="en-US" altLang="ja-JP" sz="2400" dirty="0">
                <a:solidFill>
                  <a:srgbClr val="000000"/>
                </a:solidFill>
                <a:latin typeface="Consolas" panose="020B0609020204030204" pitchFamily="49" charset="0"/>
              </a:rPr>
              <a:t>(l &lt; r) {</a:t>
            </a:r>
          </a:p>
          <a:p>
            <a:r>
              <a:rPr lang="en-US" altLang="ja-JP" sz="2400" dirty="0">
                <a:solidFill>
                  <a:srgbClr val="000000"/>
                </a:solidFill>
                <a:latin typeface="Consolas" panose="020B0609020204030204" pitchFamily="49" charset="0"/>
              </a:rPr>
              <a:t>        </a:t>
            </a:r>
            <a:r>
              <a:rPr lang="en-US" altLang="ja-JP" sz="2400" dirty="0">
                <a:solidFill>
                  <a:srgbClr val="0000FF"/>
                </a:solidFill>
                <a:latin typeface="Consolas" panose="020B0609020204030204" pitchFamily="49" charset="0"/>
              </a:rPr>
              <a:t>char</a:t>
            </a:r>
            <a:r>
              <a:rPr lang="en-US" altLang="ja-JP" sz="2400" dirty="0">
                <a:solidFill>
                  <a:srgbClr val="000000"/>
                </a:solidFill>
                <a:latin typeface="Consolas" panose="020B0609020204030204" pitchFamily="49" charset="0"/>
              </a:rPr>
              <a:t> </a:t>
            </a:r>
            <a:r>
              <a:rPr lang="en-US" altLang="ja-JP" sz="2400" dirty="0" err="1">
                <a:solidFill>
                  <a:srgbClr val="000000"/>
                </a:solidFill>
                <a:latin typeface="Consolas" panose="020B0609020204030204" pitchFamily="49" charset="0"/>
              </a:rPr>
              <a:t>tmp</a:t>
            </a:r>
            <a:r>
              <a:rPr lang="en-US" altLang="ja-JP" sz="2400" dirty="0">
                <a:solidFill>
                  <a:srgbClr val="000000"/>
                </a:solidFill>
                <a:latin typeface="Consolas" panose="020B0609020204030204" pitchFamily="49" charset="0"/>
              </a:rPr>
              <a:t> = str[l];</a:t>
            </a:r>
          </a:p>
          <a:p>
            <a:r>
              <a:rPr lang="en-US" altLang="ja-JP" sz="2400" dirty="0">
                <a:solidFill>
                  <a:srgbClr val="000000"/>
                </a:solidFill>
                <a:latin typeface="Consolas" panose="020B0609020204030204" pitchFamily="49" charset="0"/>
              </a:rPr>
              <a:t>        str[l] = str[r];</a:t>
            </a:r>
          </a:p>
          <a:p>
            <a:r>
              <a:rPr lang="en-US" altLang="ja-JP" sz="2400" dirty="0">
                <a:solidFill>
                  <a:srgbClr val="000000"/>
                </a:solidFill>
                <a:latin typeface="Consolas" panose="020B0609020204030204" pitchFamily="49" charset="0"/>
              </a:rPr>
              <a:t>        str[r] = </a:t>
            </a:r>
            <a:r>
              <a:rPr lang="en-US" altLang="ja-JP" sz="2400" dirty="0" err="1">
                <a:solidFill>
                  <a:srgbClr val="000000"/>
                </a:solidFill>
                <a:latin typeface="Consolas" panose="020B0609020204030204" pitchFamily="49" charset="0"/>
              </a:rPr>
              <a:t>tmp</a:t>
            </a:r>
            <a:r>
              <a:rPr lang="en-US" altLang="ja-JP" sz="2400" dirty="0">
                <a:solidFill>
                  <a:srgbClr val="000000"/>
                </a:solidFill>
                <a:latin typeface="Consolas" panose="020B0609020204030204" pitchFamily="49" charset="0"/>
              </a:rPr>
              <a:t>;</a:t>
            </a:r>
          </a:p>
          <a:p>
            <a:r>
              <a:rPr lang="en-US" altLang="ja-JP" sz="2400" dirty="0">
                <a:solidFill>
                  <a:srgbClr val="000000"/>
                </a:solidFill>
                <a:latin typeface="Consolas" panose="020B0609020204030204" pitchFamily="49" charset="0"/>
              </a:rPr>
              <a:t>        l++;</a:t>
            </a:r>
          </a:p>
          <a:p>
            <a:r>
              <a:rPr lang="en-US" altLang="ja-JP" sz="2400" dirty="0">
                <a:solidFill>
                  <a:srgbClr val="000000"/>
                </a:solidFill>
                <a:latin typeface="Consolas" panose="020B0609020204030204" pitchFamily="49" charset="0"/>
              </a:rPr>
              <a:t>        r--;</a:t>
            </a:r>
          </a:p>
          <a:p>
            <a:r>
              <a:rPr lang="en-US" altLang="ja-JP" sz="2400" dirty="0">
                <a:solidFill>
                  <a:srgbClr val="000000"/>
                </a:solidFill>
                <a:latin typeface="Consolas" panose="020B0609020204030204" pitchFamily="49" charset="0"/>
              </a:rPr>
              <a:t>    }</a:t>
            </a:r>
          </a:p>
          <a:p>
            <a:r>
              <a:rPr lang="en-US" altLang="ja-JP" sz="2400" dirty="0">
                <a:solidFill>
                  <a:srgbClr val="000000"/>
                </a:solidFill>
                <a:latin typeface="Consolas" panose="020B0609020204030204" pitchFamily="49" charset="0"/>
              </a:rPr>
              <a:t>}</a:t>
            </a:r>
          </a:p>
        </p:txBody>
      </p:sp>
      <p:sp>
        <p:nvSpPr>
          <p:cNvPr id="5" name="テキスト ボックス 4">
            <a:extLst>
              <a:ext uri="{FF2B5EF4-FFF2-40B4-BE49-F238E27FC236}">
                <a16:creationId xmlns:a16="http://schemas.microsoft.com/office/drawing/2014/main" id="{6D1F477E-E196-4014-B230-1B9D21446A85}"/>
              </a:ext>
            </a:extLst>
          </p:cNvPr>
          <p:cNvSpPr txBox="1"/>
          <p:nvPr/>
        </p:nvSpPr>
        <p:spPr>
          <a:xfrm>
            <a:off x="7425812" y="5521880"/>
            <a:ext cx="4262284" cy="707886"/>
          </a:xfrm>
          <a:prstGeom prst="rect">
            <a:avLst/>
          </a:prstGeom>
          <a:noFill/>
        </p:spPr>
        <p:txBody>
          <a:bodyPr wrap="square" rtlCol="0">
            <a:spAutoFit/>
          </a:bodyPr>
          <a:lstStyle/>
          <a:p>
            <a:r>
              <a:rPr kumimoji="1" lang="en-US" altLang="ja-JP" sz="2000" dirty="0"/>
              <a:t>※</a:t>
            </a:r>
            <a:r>
              <a:rPr kumimoji="1" lang="en-US" altLang="ja-JP" sz="2000" dirty="0" err="1"/>
              <a:t>strlen</a:t>
            </a:r>
            <a:r>
              <a:rPr kumimoji="1" lang="ja-JP" altLang="en-US" sz="2000" dirty="0"/>
              <a:t>関数を呼び出しているため、</a:t>
            </a:r>
            <a:r>
              <a:rPr kumimoji="1" lang="en-US" altLang="ja-JP" sz="2000" dirty="0" err="1"/>
              <a:t>string.h</a:t>
            </a:r>
            <a:r>
              <a:rPr kumimoji="1" lang="ja-JP" altLang="en-US" sz="2000" dirty="0"/>
              <a:t>を</a:t>
            </a:r>
            <a:r>
              <a:rPr kumimoji="1" lang="en-US" altLang="ja-JP" sz="2000" dirty="0"/>
              <a:t>include</a:t>
            </a:r>
            <a:r>
              <a:rPr kumimoji="1" lang="ja-JP" altLang="en-US" sz="2000" dirty="0"/>
              <a:t>する必要あり</a:t>
            </a:r>
          </a:p>
        </p:txBody>
      </p:sp>
      <p:sp>
        <p:nvSpPr>
          <p:cNvPr id="6" name="テキスト ボックス 5">
            <a:extLst>
              <a:ext uri="{FF2B5EF4-FFF2-40B4-BE49-F238E27FC236}">
                <a16:creationId xmlns:a16="http://schemas.microsoft.com/office/drawing/2014/main" id="{80FEDC16-CAC0-4135-AE7D-B4DB0A4FBC09}"/>
              </a:ext>
            </a:extLst>
          </p:cNvPr>
          <p:cNvSpPr txBox="1"/>
          <p:nvPr/>
        </p:nvSpPr>
        <p:spPr>
          <a:xfrm>
            <a:off x="7425812" y="4813994"/>
            <a:ext cx="4262284" cy="707886"/>
          </a:xfrm>
          <a:prstGeom prst="rect">
            <a:avLst/>
          </a:prstGeom>
          <a:noFill/>
        </p:spPr>
        <p:txBody>
          <a:bodyPr wrap="square" rtlCol="0">
            <a:spAutoFit/>
          </a:bodyPr>
          <a:lstStyle/>
          <a:p>
            <a:r>
              <a:rPr kumimoji="1" lang="en-US" altLang="ja-JP" sz="2000" dirty="0"/>
              <a:t>※</a:t>
            </a:r>
            <a:r>
              <a:rPr kumimoji="1" lang="ja-JP" altLang="en-US" sz="2000" dirty="0"/>
              <a:t>実は第</a:t>
            </a:r>
            <a:r>
              <a:rPr kumimoji="1" lang="en-US" altLang="ja-JP" sz="2000" dirty="0"/>
              <a:t>6</a:t>
            </a:r>
            <a:r>
              <a:rPr kumimoji="1" lang="ja-JP" altLang="en-US" sz="2000" dirty="0"/>
              <a:t>回でも、同じような方法で回文判定する例を示しています</a:t>
            </a:r>
          </a:p>
        </p:txBody>
      </p:sp>
    </p:spTree>
    <p:extLst>
      <p:ext uri="{BB962C8B-B14F-4D97-AF65-F5344CB8AC3E}">
        <p14:creationId xmlns:p14="http://schemas.microsoft.com/office/powerpoint/2010/main" val="2928158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33C428-12F1-4BB4-A85B-222A10062195}"/>
              </a:ext>
            </a:extLst>
          </p:cNvPr>
          <p:cNvSpPr>
            <a:spLocks noGrp="1"/>
          </p:cNvSpPr>
          <p:nvPr>
            <p:ph type="title"/>
          </p:nvPr>
        </p:nvSpPr>
        <p:spPr/>
        <p:txBody>
          <a:bodyPr/>
          <a:lstStyle/>
          <a:p>
            <a:r>
              <a:rPr kumimoji="1" lang="en-US" altLang="ja-JP" dirty="0"/>
              <a:t>ABC033_B</a:t>
            </a:r>
            <a:endParaRPr kumimoji="1" lang="ja-JP" altLang="en-US" dirty="0"/>
          </a:p>
        </p:txBody>
      </p:sp>
      <p:sp>
        <p:nvSpPr>
          <p:cNvPr id="3" name="コンテンツ プレースホルダー 2">
            <a:extLst>
              <a:ext uri="{FF2B5EF4-FFF2-40B4-BE49-F238E27FC236}">
                <a16:creationId xmlns:a16="http://schemas.microsoft.com/office/drawing/2014/main" id="{0A042A65-594F-4109-8B6C-E0CF5CB69521}"/>
              </a:ext>
            </a:extLst>
          </p:cNvPr>
          <p:cNvSpPr>
            <a:spLocks noGrp="1"/>
          </p:cNvSpPr>
          <p:nvPr>
            <p:ph idx="1"/>
          </p:nvPr>
        </p:nvSpPr>
        <p:spPr/>
        <p:txBody>
          <a:bodyPr/>
          <a:lstStyle/>
          <a:p>
            <a:r>
              <a:rPr lang="ja-JP" altLang="en-US" dirty="0"/>
              <a:t>とりあえず人口最大の町が知りたい</a:t>
            </a:r>
            <a:endParaRPr lang="en-US" altLang="ja-JP" dirty="0"/>
          </a:p>
          <a:p>
            <a:pPr>
              <a:buFont typeface="Wingdings" panose="05000000000000000000" pitchFamily="2" charset="2"/>
              <a:buChar char="Ø"/>
            </a:pPr>
            <a:r>
              <a:rPr lang="ja-JP" altLang="en-US" dirty="0"/>
              <a:t>その後、合併後の人口の過半数を満たすかを判定</a:t>
            </a:r>
            <a:endParaRPr lang="en-US" altLang="ja-JP" dirty="0"/>
          </a:p>
          <a:p>
            <a:r>
              <a:rPr lang="ja-JP" altLang="en-US" dirty="0"/>
              <a:t>人口最大の町の情報をどうやって保管しておくか？</a:t>
            </a:r>
            <a:endParaRPr lang="en-US" altLang="ja-JP" dirty="0"/>
          </a:p>
          <a:p>
            <a:endParaRPr lang="en-US" altLang="ja-JP" dirty="0"/>
          </a:p>
          <a:p>
            <a:r>
              <a:rPr lang="ja-JP" altLang="en-US" dirty="0"/>
              <a:t>町名と人口は</a:t>
            </a:r>
            <a:r>
              <a:rPr lang="en-US" altLang="ja-JP" dirty="0"/>
              <a:t>1</a:t>
            </a:r>
            <a:r>
              <a:rPr lang="ja-JP" altLang="en-US" dirty="0"/>
              <a:t>セット</a:t>
            </a:r>
            <a:endParaRPr lang="en-US" altLang="ja-JP" dirty="0"/>
          </a:p>
          <a:p>
            <a:r>
              <a:rPr kumimoji="1" lang="ja-JP" altLang="en-US" dirty="0" err="1"/>
              <a:t>なので</a:t>
            </a:r>
            <a:r>
              <a:rPr kumimoji="1" lang="ja-JP" altLang="en-US" dirty="0"/>
              <a:t>いっぺんに扱いたい</a:t>
            </a:r>
            <a:endParaRPr kumimoji="1" lang="en-US" altLang="ja-JP" dirty="0"/>
          </a:p>
          <a:p>
            <a:pPr>
              <a:buFont typeface="Wingdings" panose="05000000000000000000" pitchFamily="2" charset="2"/>
              <a:buChar char="Ø"/>
            </a:pPr>
            <a:r>
              <a:rPr lang="ja-JP" altLang="en-US" dirty="0"/>
              <a:t>構造体を使ってみる</a:t>
            </a:r>
            <a:endParaRPr lang="en-US" altLang="ja-JP" dirty="0"/>
          </a:p>
          <a:p>
            <a:pPr>
              <a:buFont typeface="Wingdings" panose="05000000000000000000" pitchFamily="2" charset="2"/>
              <a:buChar char="Ø"/>
            </a:pP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153157566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578</Words>
  <Application>Microsoft Office PowerPoint</Application>
  <PresentationFormat>ワイド画面</PresentationFormat>
  <Paragraphs>163</Paragraphs>
  <Slides>15</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15</vt:i4>
      </vt:variant>
    </vt:vector>
  </HeadingPairs>
  <TitlesOfParts>
    <vt:vector size="22" baseType="lpstr">
      <vt:lpstr>游ゴシック</vt:lpstr>
      <vt:lpstr>游ゴシック Light</vt:lpstr>
      <vt:lpstr>Arial</vt:lpstr>
      <vt:lpstr>Cambria Math</vt:lpstr>
      <vt:lpstr>Consolas</vt:lpstr>
      <vt:lpstr>Wingdings</vt:lpstr>
      <vt:lpstr>Office テーマ</vt:lpstr>
      <vt:lpstr>第8回演習 解答</vt:lpstr>
      <vt:lpstr>演習</vt:lpstr>
      <vt:lpstr>sumOfArray</vt:lpstr>
      <vt:lpstr>revStr</vt:lpstr>
      <vt:lpstr>revStr</vt:lpstr>
      <vt:lpstr>revStr</vt:lpstr>
      <vt:lpstr>revStr</vt:lpstr>
      <vt:lpstr>PowerPoint プレゼンテーション</vt:lpstr>
      <vt:lpstr>ABC033_B</vt:lpstr>
      <vt:lpstr>ABC033_B</vt:lpstr>
      <vt:lpstr>PowerPoint プレゼンテーション</vt:lpstr>
      <vt:lpstr>ABC074_B</vt:lpstr>
      <vt:lpstr>ABC074_B</vt:lpstr>
      <vt:lpstr>ABC074_B</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第8回演習 解答</dc:title>
  <dc:creator>r.yamamoto.032</dc:creator>
  <cp:lastModifiedBy>r.yamamoto.032</cp:lastModifiedBy>
  <cp:revision>34</cp:revision>
  <dcterms:created xsi:type="dcterms:W3CDTF">2018-07-03T05:37:01Z</dcterms:created>
  <dcterms:modified xsi:type="dcterms:W3CDTF">2018-07-10T05:19:35Z</dcterms:modified>
</cp:coreProperties>
</file>