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7" r:id="rId21"/>
    <p:sldId id="288" r:id="rId22"/>
    <p:sldId id="275" r:id="rId23"/>
    <p:sldId id="276" r:id="rId24"/>
    <p:sldId id="277" r:id="rId25"/>
    <p:sldId id="278" r:id="rId26"/>
    <p:sldId id="290" r:id="rId27"/>
    <p:sldId id="291" r:id="rId28"/>
    <p:sldId id="292" r:id="rId29"/>
    <p:sldId id="289" r:id="rId30"/>
    <p:sldId id="293" r:id="rId31"/>
    <p:sldId id="294" r:id="rId32"/>
    <p:sldId id="295" r:id="rId33"/>
    <p:sldId id="296" r:id="rId34"/>
    <p:sldId id="297" r:id="rId35"/>
    <p:sldId id="298" r:id="rId36"/>
    <p:sldId id="349" r:id="rId37"/>
    <p:sldId id="352" r:id="rId38"/>
    <p:sldId id="350" r:id="rId39"/>
    <p:sldId id="351" r:id="rId40"/>
    <p:sldId id="347" r:id="rId41"/>
    <p:sldId id="348" r:id="rId42"/>
    <p:sldId id="299" r:id="rId43"/>
    <p:sldId id="300" r:id="rId44"/>
    <p:sldId id="301" r:id="rId45"/>
    <p:sldId id="302" r:id="rId46"/>
    <p:sldId id="306" r:id="rId47"/>
    <p:sldId id="305" r:id="rId48"/>
    <p:sldId id="307" r:id="rId49"/>
    <p:sldId id="304" r:id="rId50"/>
    <p:sldId id="303" r:id="rId51"/>
    <p:sldId id="308" r:id="rId52"/>
    <p:sldId id="309" r:id="rId53"/>
    <p:sldId id="312" r:id="rId54"/>
    <p:sldId id="310" r:id="rId55"/>
    <p:sldId id="311" r:id="rId56"/>
    <p:sldId id="313" r:id="rId57"/>
    <p:sldId id="314" r:id="rId58"/>
    <p:sldId id="315" r:id="rId59"/>
    <p:sldId id="316" r:id="rId60"/>
    <p:sldId id="318" r:id="rId61"/>
    <p:sldId id="317" r:id="rId62"/>
    <p:sldId id="319" r:id="rId63"/>
    <p:sldId id="323" r:id="rId64"/>
    <p:sldId id="324" r:id="rId65"/>
    <p:sldId id="325" r:id="rId66"/>
    <p:sldId id="326" r:id="rId67"/>
    <p:sldId id="322" r:id="rId68"/>
    <p:sldId id="320" r:id="rId69"/>
    <p:sldId id="327" r:id="rId70"/>
    <p:sldId id="328" r:id="rId71"/>
    <p:sldId id="330" r:id="rId72"/>
    <p:sldId id="331" r:id="rId73"/>
    <p:sldId id="353" r:id="rId74"/>
    <p:sldId id="332" r:id="rId75"/>
    <p:sldId id="333" r:id="rId76"/>
    <p:sldId id="334" r:id="rId77"/>
    <p:sldId id="335" r:id="rId78"/>
    <p:sldId id="336" r:id="rId79"/>
    <p:sldId id="337" r:id="rId80"/>
    <p:sldId id="338" r:id="rId81"/>
    <p:sldId id="339" r:id="rId82"/>
    <p:sldId id="340" r:id="rId83"/>
    <p:sldId id="342" r:id="rId84"/>
    <p:sldId id="341" r:id="rId85"/>
    <p:sldId id="354" r:id="rId86"/>
    <p:sldId id="355" r:id="rId8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5" d="100"/>
          <a:sy n="65" d="100"/>
        </p:scale>
        <p:origin x="726"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60196C-A165-4131-B5A8-DD0FED74DAE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F0B3AC8-DADF-4B7B-B2C5-64C0F00BB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1F8E146-1A04-4BF0-91D1-4AA196BB9997}"/>
              </a:ext>
            </a:extLst>
          </p:cNvPr>
          <p:cNvSpPr>
            <a:spLocks noGrp="1"/>
          </p:cNvSpPr>
          <p:nvPr>
            <p:ph type="dt" sz="half" idx="10"/>
          </p:nvPr>
        </p:nvSpPr>
        <p:spPr/>
        <p:txBody>
          <a:bodyPr/>
          <a:lstStyle/>
          <a:p>
            <a:fld id="{4A2A3E6F-0526-44FD-AF82-48F6A2BB197C}" type="datetimeFigureOut">
              <a:rPr kumimoji="1" lang="ja-JP" altLang="en-US" smtClean="0"/>
              <a:t>2018/7/10</a:t>
            </a:fld>
            <a:endParaRPr kumimoji="1" lang="ja-JP" altLang="en-US"/>
          </a:p>
        </p:txBody>
      </p:sp>
      <p:sp>
        <p:nvSpPr>
          <p:cNvPr id="5" name="フッター プレースホルダー 4">
            <a:extLst>
              <a:ext uri="{FF2B5EF4-FFF2-40B4-BE49-F238E27FC236}">
                <a16:creationId xmlns:a16="http://schemas.microsoft.com/office/drawing/2014/main" id="{38470BD3-FE17-492B-AEAA-1C04BF31C5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115EF8-F669-4F06-9A44-556CDD79EE84}"/>
              </a:ext>
            </a:extLst>
          </p:cNvPr>
          <p:cNvSpPr>
            <a:spLocks noGrp="1"/>
          </p:cNvSpPr>
          <p:nvPr>
            <p:ph type="sldNum" sz="quarter" idx="12"/>
          </p:nvPr>
        </p:nvSpPr>
        <p:spPr/>
        <p:txBody>
          <a:bodyPr/>
          <a:lstStyle/>
          <a:p>
            <a:fld id="{00250073-3CC9-48A5-AEFB-B39030A88ABF}" type="slidenum">
              <a:rPr kumimoji="1" lang="ja-JP" altLang="en-US" smtClean="0"/>
              <a:t>‹#›</a:t>
            </a:fld>
            <a:endParaRPr kumimoji="1" lang="ja-JP" altLang="en-US"/>
          </a:p>
        </p:txBody>
      </p:sp>
    </p:spTree>
    <p:extLst>
      <p:ext uri="{BB962C8B-B14F-4D97-AF65-F5344CB8AC3E}">
        <p14:creationId xmlns:p14="http://schemas.microsoft.com/office/powerpoint/2010/main" val="738047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65B919-9F70-4E45-8535-4E4E4B68E7B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7C6F3E8-A636-442C-BC2B-32244AEEF3E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8E533D-FF2D-4857-B875-48BFD03486C1}"/>
              </a:ext>
            </a:extLst>
          </p:cNvPr>
          <p:cNvSpPr>
            <a:spLocks noGrp="1"/>
          </p:cNvSpPr>
          <p:nvPr>
            <p:ph type="dt" sz="half" idx="10"/>
          </p:nvPr>
        </p:nvSpPr>
        <p:spPr/>
        <p:txBody>
          <a:bodyPr/>
          <a:lstStyle/>
          <a:p>
            <a:fld id="{4A2A3E6F-0526-44FD-AF82-48F6A2BB197C}" type="datetimeFigureOut">
              <a:rPr kumimoji="1" lang="ja-JP" altLang="en-US" smtClean="0"/>
              <a:t>2018/7/10</a:t>
            </a:fld>
            <a:endParaRPr kumimoji="1" lang="ja-JP" altLang="en-US"/>
          </a:p>
        </p:txBody>
      </p:sp>
      <p:sp>
        <p:nvSpPr>
          <p:cNvPr id="5" name="フッター プレースホルダー 4">
            <a:extLst>
              <a:ext uri="{FF2B5EF4-FFF2-40B4-BE49-F238E27FC236}">
                <a16:creationId xmlns:a16="http://schemas.microsoft.com/office/drawing/2014/main" id="{85D69E36-5838-4E7D-87BA-4E4CC561C0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F959B3-3C63-4789-8D73-33B98BCC68CB}"/>
              </a:ext>
            </a:extLst>
          </p:cNvPr>
          <p:cNvSpPr>
            <a:spLocks noGrp="1"/>
          </p:cNvSpPr>
          <p:nvPr>
            <p:ph type="sldNum" sz="quarter" idx="12"/>
          </p:nvPr>
        </p:nvSpPr>
        <p:spPr/>
        <p:txBody>
          <a:bodyPr/>
          <a:lstStyle/>
          <a:p>
            <a:fld id="{00250073-3CC9-48A5-AEFB-B39030A88ABF}" type="slidenum">
              <a:rPr kumimoji="1" lang="ja-JP" altLang="en-US" smtClean="0"/>
              <a:t>‹#›</a:t>
            </a:fld>
            <a:endParaRPr kumimoji="1" lang="ja-JP" altLang="en-US"/>
          </a:p>
        </p:txBody>
      </p:sp>
    </p:spTree>
    <p:extLst>
      <p:ext uri="{BB962C8B-B14F-4D97-AF65-F5344CB8AC3E}">
        <p14:creationId xmlns:p14="http://schemas.microsoft.com/office/powerpoint/2010/main" val="3598758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035C630-95AC-46FB-AEC8-561E6902D9D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2F5CFC2-FF81-434D-A8EC-C4DE06AFC1E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DE712F-92F2-4FDF-B0D8-8A365CF75979}"/>
              </a:ext>
            </a:extLst>
          </p:cNvPr>
          <p:cNvSpPr>
            <a:spLocks noGrp="1"/>
          </p:cNvSpPr>
          <p:nvPr>
            <p:ph type="dt" sz="half" idx="10"/>
          </p:nvPr>
        </p:nvSpPr>
        <p:spPr/>
        <p:txBody>
          <a:bodyPr/>
          <a:lstStyle/>
          <a:p>
            <a:fld id="{4A2A3E6F-0526-44FD-AF82-48F6A2BB197C}" type="datetimeFigureOut">
              <a:rPr kumimoji="1" lang="ja-JP" altLang="en-US" smtClean="0"/>
              <a:t>2018/7/10</a:t>
            </a:fld>
            <a:endParaRPr kumimoji="1" lang="ja-JP" altLang="en-US"/>
          </a:p>
        </p:txBody>
      </p:sp>
      <p:sp>
        <p:nvSpPr>
          <p:cNvPr id="5" name="フッター プレースホルダー 4">
            <a:extLst>
              <a:ext uri="{FF2B5EF4-FFF2-40B4-BE49-F238E27FC236}">
                <a16:creationId xmlns:a16="http://schemas.microsoft.com/office/drawing/2014/main" id="{45C14A15-D287-4E3B-9520-9DDC1592DB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7DBCF4-3A0A-4DDE-BDAD-FF56AC23FC5F}"/>
              </a:ext>
            </a:extLst>
          </p:cNvPr>
          <p:cNvSpPr>
            <a:spLocks noGrp="1"/>
          </p:cNvSpPr>
          <p:nvPr>
            <p:ph type="sldNum" sz="quarter" idx="12"/>
          </p:nvPr>
        </p:nvSpPr>
        <p:spPr/>
        <p:txBody>
          <a:bodyPr/>
          <a:lstStyle/>
          <a:p>
            <a:fld id="{00250073-3CC9-48A5-AEFB-B39030A88ABF}" type="slidenum">
              <a:rPr kumimoji="1" lang="ja-JP" altLang="en-US" smtClean="0"/>
              <a:t>‹#›</a:t>
            </a:fld>
            <a:endParaRPr kumimoji="1" lang="ja-JP" altLang="en-US"/>
          </a:p>
        </p:txBody>
      </p:sp>
    </p:spTree>
    <p:extLst>
      <p:ext uri="{BB962C8B-B14F-4D97-AF65-F5344CB8AC3E}">
        <p14:creationId xmlns:p14="http://schemas.microsoft.com/office/powerpoint/2010/main" val="36610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1A0DFB-C01D-4DF5-97DF-87150F0DBCB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D008E3E-0FA2-4980-9AC2-C9064497BF0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D975C4-7F54-46DE-9076-968CD43359B8}"/>
              </a:ext>
            </a:extLst>
          </p:cNvPr>
          <p:cNvSpPr>
            <a:spLocks noGrp="1"/>
          </p:cNvSpPr>
          <p:nvPr>
            <p:ph type="dt" sz="half" idx="10"/>
          </p:nvPr>
        </p:nvSpPr>
        <p:spPr/>
        <p:txBody>
          <a:bodyPr/>
          <a:lstStyle/>
          <a:p>
            <a:fld id="{4A2A3E6F-0526-44FD-AF82-48F6A2BB197C}" type="datetimeFigureOut">
              <a:rPr kumimoji="1" lang="ja-JP" altLang="en-US" smtClean="0"/>
              <a:t>2018/7/10</a:t>
            </a:fld>
            <a:endParaRPr kumimoji="1" lang="ja-JP" altLang="en-US"/>
          </a:p>
        </p:txBody>
      </p:sp>
      <p:sp>
        <p:nvSpPr>
          <p:cNvPr id="5" name="フッター プレースホルダー 4">
            <a:extLst>
              <a:ext uri="{FF2B5EF4-FFF2-40B4-BE49-F238E27FC236}">
                <a16:creationId xmlns:a16="http://schemas.microsoft.com/office/drawing/2014/main" id="{F8FBA2B2-7701-4146-984B-7766C552C2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A622C6-86C3-4563-8C48-D2B3083BE2F4}"/>
              </a:ext>
            </a:extLst>
          </p:cNvPr>
          <p:cNvSpPr>
            <a:spLocks noGrp="1"/>
          </p:cNvSpPr>
          <p:nvPr>
            <p:ph type="sldNum" sz="quarter" idx="12"/>
          </p:nvPr>
        </p:nvSpPr>
        <p:spPr/>
        <p:txBody>
          <a:bodyPr/>
          <a:lstStyle/>
          <a:p>
            <a:fld id="{00250073-3CC9-48A5-AEFB-B39030A88ABF}" type="slidenum">
              <a:rPr kumimoji="1" lang="ja-JP" altLang="en-US" smtClean="0"/>
              <a:t>‹#›</a:t>
            </a:fld>
            <a:endParaRPr kumimoji="1" lang="ja-JP" altLang="en-US"/>
          </a:p>
        </p:txBody>
      </p:sp>
    </p:spTree>
    <p:extLst>
      <p:ext uri="{BB962C8B-B14F-4D97-AF65-F5344CB8AC3E}">
        <p14:creationId xmlns:p14="http://schemas.microsoft.com/office/powerpoint/2010/main" val="228111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2F6C26-1E34-4719-88E9-B1B10531C4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B20B37-2012-4643-A6A6-2EF3DC16BA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CBEB755-CE5A-4B04-A703-0B405CD0FBEE}"/>
              </a:ext>
            </a:extLst>
          </p:cNvPr>
          <p:cNvSpPr>
            <a:spLocks noGrp="1"/>
          </p:cNvSpPr>
          <p:nvPr>
            <p:ph type="dt" sz="half" idx="10"/>
          </p:nvPr>
        </p:nvSpPr>
        <p:spPr/>
        <p:txBody>
          <a:bodyPr/>
          <a:lstStyle/>
          <a:p>
            <a:fld id="{4A2A3E6F-0526-44FD-AF82-48F6A2BB197C}" type="datetimeFigureOut">
              <a:rPr kumimoji="1" lang="ja-JP" altLang="en-US" smtClean="0"/>
              <a:t>2018/7/10</a:t>
            </a:fld>
            <a:endParaRPr kumimoji="1" lang="ja-JP" altLang="en-US"/>
          </a:p>
        </p:txBody>
      </p:sp>
      <p:sp>
        <p:nvSpPr>
          <p:cNvPr id="5" name="フッター プレースホルダー 4">
            <a:extLst>
              <a:ext uri="{FF2B5EF4-FFF2-40B4-BE49-F238E27FC236}">
                <a16:creationId xmlns:a16="http://schemas.microsoft.com/office/drawing/2014/main" id="{66E13AB4-ED60-47B4-BCF7-09F2F008FB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424602-B63A-45B7-AC9C-FB9A95FC5DEC}"/>
              </a:ext>
            </a:extLst>
          </p:cNvPr>
          <p:cNvSpPr>
            <a:spLocks noGrp="1"/>
          </p:cNvSpPr>
          <p:nvPr>
            <p:ph type="sldNum" sz="quarter" idx="12"/>
          </p:nvPr>
        </p:nvSpPr>
        <p:spPr/>
        <p:txBody>
          <a:bodyPr/>
          <a:lstStyle/>
          <a:p>
            <a:fld id="{00250073-3CC9-48A5-AEFB-B39030A88ABF}" type="slidenum">
              <a:rPr kumimoji="1" lang="ja-JP" altLang="en-US" smtClean="0"/>
              <a:t>‹#›</a:t>
            </a:fld>
            <a:endParaRPr kumimoji="1" lang="ja-JP" altLang="en-US"/>
          </a:p>
        </p:txBody>
      </p:sp>
    </p:spTree>
    <p:extLst>
      <p:ext uri="{BB962C8B-B14F-4D97-AF65-F5344CB8AC3E}">
        <p14:creationId xmlns:p14="http://schemas.microsoft.com/office/powerpoint/2010/main" val="590979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FF11FD-EEAF-4798-9C94-A23E2463209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1397BF-C061-429F-A73F-DBAE03E41F2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AD50DFE-8DCF-4D63-A8C0-D89FA345DCA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250A891-C4C0-49C9-87D2-390C6E23FAB7}"/>
              </a:ext>
            </a:extLst>
          </p:cNvPr>
          <p:cNvSpPr>
            <a:spLocks noGrp="1"/>
          </p:cNvSpPr>
          <p:nvPr>
            <p:ph type="dt" sz="half" idx="10"/>
          </p:nvPr>
        </p:nvSpPr>
        <p:spPr/>
        <p:txBody>
          <a:bodyPr/>
          <a:lstStyle/>
          <a:p>
            <a:fld id="{4A2A3E6F-0526-44FD-AF82-48F6A2BB197C}" type="datetimeFigureOut">
              <a:rPr kumimoji="1" lang="ja-JP" altLang="en-US" smtClean="0"/>
              <a:t>2018/7/10</a:t>
            </a:fld>
            <a:endParaRPr kumimoji="1" lang="ja-JP" altLang="en-US"/>
          </a:p>
        </p:txBody>
      </p:sp>
      <p:sp>
        <p:nvSpPr>
          <p:cNvPr id="6" name="フッター プレースホルダー 5">
            <a:extLst>
              <a:ext uri="{FF2B5EF4-FFF2-40B4-BE49-F238E27FC236}">
                <a16:creationId xmlns:a16="http://schemas.microsoft.com/office/drawing/2014/main" id="{9CDE0792-FE8D-4387-8808-25657E8020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C17A6E-3FB5-4DB2-88FA-C474D11E237A}"/>
              </a:ext>
            </a:extLst>
          </p:cNvPr>
          <p:cNvSpPr>
            <a:spLocks noGrp="1"/>
          </p:cNvSpPr>
          <p:nvPr>
            <p:ph type="sldNum" sz="quarter" idx="12"/>
          </p:nvPr>
        </p:nvSpPr>
        <p:spPr/>
        <p:txBody>
          <a:bodyPr/>
          <a:lstStyle/>
          <a:p>
            <a:fld id="{00250073-3CC9-48A5-AEFB-B39030A88ABF}" type="slidenum">
              <a:rPr kumimoji="1" lang="ja-JP" altLang="en-US" smtClean="0"/>
              <a:t>‹#›</a:t>
            </a:fld>
            <a:endParaRPr kumimoji="1" lang="ja-JP" altLang="en-US"/>
          </a:p>
        </p:txBody>
      </p:sp>
    </p:spTree>
    <p:extLst>
      <p:ext uri="{BB962C8B-B14F-4D97-AF65-F5344CB8AC3E}">
        <p14:creationId xmlns:p14="http://schemas.microsoft.com/office/powerpoint/2010/main" val="3166582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4A8F52-6A4F-4429-B7CF-D033A6C43C3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5496FD3-A442-4791-A3EB-3C2F124C97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671D0EE-8E27-43FE-898A-C6A29EF640C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E7013DA-FFDE-4146-80A6-55F99216BF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118C3E-90DA-4B51-B3A0-C26087F317E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AB589E2-C768-4813-BAE3-469C7E26E917}"/>
              </a:ext>
            </a:extLst>
          </p:cNvPr>
          <p:cNvSpPr>
            <a:spLocks noGrp="1"/>
          </p:cNvSpPr>
          <p:nvPr>
            <p:ph type="dt" sz="half" idx="10"/>
          </p:nvPr>
        </p:nvSpPr>
        <p:spPr/>
        <p:txBody>
          <a:bodyPr/>
          <a:lstStyle/>
          <a:p>
            <a:fld id="{4A2A3E6F-0526-44FD-AF82-48F6A2BB197C}" type="datetimeFigureOut">
              <a:rPr kumimoji="1" lang="ja-JP" altLang="en-US" smtClean="0"/>
              <a:t>2018/7/10</a:t>
            </a:fld>
            <a:endParaRPr kumimoji="1" lang="ja-JP" altLang="en-US"/>
          </a:p>
        </p:txBody>
      </p:sp>
      <p:sp>
        <p:nvSpPr>
          <p:cNvPr id="8" name="フッター プレースホルダー 7">
            <a:extLst>
              <a:ext uri="{FF2B5EF4-FFF2-40B4-BE49-F238E27FC236}">
                <a16:creationId xmlns:a16="http://schemas.microsoft.com/office/drawing/2014/main" id="{76BBFB34-EB08-4EDC-AD68-B6A9DC726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2CE2D01-D42E-45A5-99DC-F98C8F186F16}"/>
              </a:ext>
            </a:extLst>
          </p:cNvPr>
          <p:cNvSpPr>
            <a:spLocks noGrp="1"/>
          </p:cNvSpPr>
          <p:nvPr>
            <p:ph type="sldNum" sz="quarter" idx="12"/>
          </p:nvPr>
        </p:nvSpPr>
        <p:spPr/>
        <p:txBody>
          <a:bodyPr/>
          <a:lstStyle/>
          <a:p>
            <a:fld id="{00250073-3CC9-48A5-AEFB-B39030A88ABF}" type="slidenum">
              <a:rPr kumimoji="1" lang="ja-JP" altLang="en-US" smtClean="0"/>
              <a:t>‹#›</a:t>
            </a:fld>
            <a:endParaRPr kumimoji="1" lang="ja-JP" altLang="en-US"/>
          </a:p>
        </p:txBody>
      </p:sp>
    </p:spTree>
    <p:extLst>
      <p:ext uri="{BB962C8B-B14F-4D97-AF65-F5344CB8AC3E}">
        <p14:creationId xmlns:p14="http://schemas.microsoft.com/office/powerpoint/2010/main" val="3192029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DA915-C600-4BF3-AAAD-8FD10875C4B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959DFB7-2D7B-4944-99A5-57B399C0B849}"/>
              </a:ext>
            </a:extLst>
          </p:cNvPr>
          <p:cNvSpPr>
            <a:spLocks noGrp="1"/>
          </p:cNvSpPr>
          <p:nvPr>
            <p:ph type="dt" sz="half" idx="10"/>
          </p:nvPr>
        </p:nvSpPr>
        <p:spPr/>
        <p:txBody>
          <a:bodyPr/>
          <a:lstStyle/>
          <a:p>
            <a:fld id="{4A2A3E6F-0526-44FD-AF82-48F6A2BB197C}" type="datetimeFigureOut">
              <a:rPr kumimoji="1" lang="ja-JP" altLang="en-US" smtClean="0"/>
              <a:t>2018/7/10</a:t>
            </a:fld>
            <a:endParaRPr kumimoji="1" lang="ja-JP" altLang="en-US"/>
          </a:p>
        </p:txBody>
      </p:sp>
      <p:sp>
        <p:nvSpPr>
          <p:cNvPr id="4" name="フッター プレースホルダー 3">
            <a:extLst>
              <a:ext uri="{FF2B5EF4-FFF2-40B4-BE49-F238E27FC236}">
                <a16:creationId xmlns:a16="http://schemas.microsoft.com/office/drawing/2014/main" id="{7A596C20-B70C-4F76-964B-802C6688090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90D672E-FC73-4546-B6A2-CBCDB61C5837}"/>
              </a:ext>
            </a:extLst>
          </p:cNvPr>
          <p:cNvSpPr>
            <a:spLocks noGrp="1"/>
          </p:cNvSpPr>
          <p:nvPr>
            <p:ph type="sldNum" sz="quarter" idx="12"/>
          </p:nvPr>
        </p:nvSpPr>
        <p:spPr/>
        <p:txBody>
          <a:bodyPr/>
          <a:lstStyle/>
          <a:p>
            <a:fld id="{00250073-3CC9-48A5-AEFB-B39030A88ABF}" type="slidenum">
              <a:rPr kumimoji="1" lang="ja-JP" altLang="en-US" smtClean="0"/>
              <a:t>‹#›</a:t>
            </a:fld>
            <a:endParaRPr kumimoji="1" lang="ja-JP" altLang="en-US"/>
          </a:p>
        </p:txBody>
      </p:sp>
    </p:spTree>
    <p:extLst>
      <p:ext uri="{BB962C8B-B14F-4D97-AF65-F5344CB8AC3E}">
        <p14:creationId xmlns:p14="http://schemas.microsoft.com/office/powerpoint/2010/main" val="1849904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654609E-B736-47AC-A43F-707D88D0C38C}"/>
              </a:ext>
            </a:extLst>
          </p:cNvPr>
          <p:cNvSpPr>
            <a:spLocks noGrp="1"/>
          </p:cNvSpPr>
          <p:nvPr>
            <p:ph type="dt" sz="half" idx="10"/>
          </p:nvPr>
        </p:nvSpPr>
        <p:spPr/>
        <p:txBody>
          <a:bodyPr/>
          <a:lstStyle/>
          <a:p>
            <a:fld id="{4A2A3E6F-0526-44FD-AF82-48F6A2BB197C}" type="datetimeFigureOut">
              <a:rPr kumimoji="1" lang="ja-JP" altLang="en-US" smtClean="0"/>
              <a:t>2018/7/10</a:t>
            </a:fld>
            <a:endParaRPr kumimoji="1" lang="ja-JP" altLang="en-US"/>
          </a:p>
        </p:txBody>
      </p:sp>
      <p:sp>
        <p:nvSpPr>
          <p:cNvPr id="3" name="フッター プレースホルダー 2">
            <a:extLst>
              <a:ext uri="{FF2B5EF4-FFF2-40B4-BE49-F238E27FC236}">
                <a16:creationId xmlns:a16="http://schemas.microsoft.com/office/drawing/2014/main" id="{1435DD58-0A01-417E-933F-3454D833F76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9F6D2D7-0402-4068-8346-CBD60D4AAD9E}"/>
              </a:ext>
            </a:extLst>
          </p:cNvPr>
          <p:cNvSpPr>
            <a:spLocks noGrp="1"/>
          </p:cNvSpPr>
          <p:nvPr>
            <p:ph type="sldNum" sz="quarter" idx="12"/>
          </p:nvPr>
        </p:nvSpPr>
        <p:spPr/>
        <p:txBody>
          <a:bodyPr/>
          <a:lstStyle/>
          <a:p>
            <a:fld id="{00250073-3CC9-48A5-AEFB-B39030A88ABF}" type="slidenum">
              <a:rPr kumimoji="1" lang="ja-JP" altLang="en-US" smtClean="0"/>
              <a:t>‹#›</a:t>
            </a:fld>
            <a:endParaRPr kumimoji="1" lang="ja-JP" altLang="en-US"/>
          </a:p>
        </p:txBody>
      </p:sp>
    </p:spTree>
    <p:extLst>
      <p:ext uri="{BB962C8B-B14F-4D97-AF65-F5344CB8AC3E}">
        <p14:creationId xmlns:p14="http://schemas.microsoft.com/office/powerpoint/2010/main" val="145582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4750E1-8B8F-48EC-B429-E346787312B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EE0D26-19E8-4254-9B9B-11608FB38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582FCFA-68C2-4644-A612-AA50C3D17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D5B51B5-70E9-433A-A0B3-EFBF844A8C68}"/>
              </a:ext>
            </a:extLst>
          </p:cNvPr>
          <p:cNvSpPr>
            <a:spLocks noGrp="1"/>
          </p:cNvSpPr>
          <p:nvPr>
            <p:ph type="dt" sz="half" idx="10"/>
          </p:nvPr>
        </p:nvSpPr>
        <p:spPr/>
        <p:txBody>
          <a:bodyPr/>
          <a:lstStyle/>
          <a:p>
            <a:fld id="{4A2A3E6F-0526-44FD-AF82-48F6A2BB197C}" type="datetimeFigureOut">
              <a:rPr kumimoji="1" lang="ja-JP" altLang="en-US" smtClean="0"/>
              <a:t>2018/7/10</a:t>
            </a:fld>
            <a:endParaRPr kumimoji="1" lang="ja-JP" altLang="en-US"/>
          </a:p>
        </p:txBody>
      </p:sp>
      <p:sp>
        <p:nvSpPr>
          <p:cNvPr id="6" name="フッター プレースホルダー 5">
            <a:extLst>
              <a:ext uri="{FF2B5EF4-FFF2-40B4-BE49-F238E27FC236}">
                <a16:creationId xmlns:a16="http://schemas.microsoft.com/office/drawing/2014/main" id="{EB2689EA-6EFE-431A-8FE0-C05E67BA0FC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059E0F-7743-479E-8DAC-FF7FE221FFFC}"/>
              </a:ext>
            </a:extLst>
          </p:cNvPr>
          <p:cNvSpPr>
            <a:spLocks noGrp="1"/>
          </p:cNvSpPr>
          <p:nvPr>
            <p:ph type="sldNum" sz="quarter" idx="12"/>
          </p:nvPr>
        </p:nvSpPr>
        <p:spPr/>
        <p:txBody>
          <a:bodyPr/>
          <a:lstStyle/>
          <a:p>
            <a:fld id="{00250073-3CC9-48A5-AEFB-B39030A88ABF}" type="slidenum">
              <a:rPr kumimoji="1" lang="ja-JP" altLang="en-US" smtClean="0"/>
              <a:t>‹#›</a:t>
            </a:fld>
            <a:endParaRPr kumimoji="1" lang="ja-JP" altLang="en-US"/>
          </a:p>
        </p:txBody>
      </p:sp>
    </p:spTree>
    <p:extLst>
      <p:ext uri="{BB962C8B-B14F-4D97-AF65-F5344CB8AC3E}">
        <p14:creationId xmlns:p14="http://schemas.microsoft.com/office/powerpoint/2010/main" val="2153464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C4B1B2-0567-419A-9B8F-C13038CD6CC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B60334A-E955-49EA-BDB2-2077D2CA3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E877971-3DCE-4A70-B115-90A998701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BB724E1-F429-4D22-A1E8-B159C3646708}"/>
              </a:ext>
            </a:extLst>
          </p:cNvPr>
          <p:cNvSpPr>
            <a:spLocks noGrp="1"/>
          </p:cNvSpPr>
          <p:nvPr>
            <p:ph type="dt" sz="half" idx="10"/>
          </p:nvPr>
        </p:nvSpPr>
        <p:spPr/>
        <p:txBody>
          <a:bodyPr/>
          <a:lstStyle/>
          <a:p>
            <a:fld id="{4A2A3E6F-0526-44FD-AF82-48F6A2BB197C}" type="datetimeFigureOut">
              <a:rPr kumimoji="1" lang="ja-JP" altLang="en-US" smtClean="0"/>
              <a:t>2018/7/10</a:t>
            </a:fld>
            <a:endParaRPr kumimoji="1" lang="ja-JP" altLang="en-US"/>
          </a:p>
        </p:txBody>
      </p:sp>
      <p:sp>
        <p:nvSpPr>
          <p:cNvPr id="6" name="フッター プレースホルダー 5">
            <a:extLst>
              <a:ext uri="{FF2B5EF4-FFF2-40B4-BE49-F238E27FC236}">
                <a16:creationId xmlns:a16="http://schemas.microsoft.com/office/drawing/2014/main" id="{5C988B73-67EE-4AEE-BA72-3B5E50326E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2DF0D44-6588-4936-8176-0B9A51B47DC8}"/>
              </a:ext>
            </a:extLst>
          </p:cNvPr>
          <p:cNvSpPr>
            <a:spLocks noGrp="1"/>
          </p:cNvSpPr>
          <p:nvPr>
            <p:ph type="sldNum" sz="quarter" idx="12"/>
          </p:nvPr>
        </p:nvSpPr>
        <p:spPr/>
        <p:txBody>
          <a:bodyPr/>
          <a:lstStyle/>
          <a:p>
            <a:fld id="{00250073-3CC9-48A5-AEFB-B39030A88ABF}" type="slidenum">
              <a:rPr kumimoji="1" lang="ja-JP" altLang="en-US" smtClean="0"/>
              <a:t>‹#›</a:t>
            </a:fld>
            <a:endParaRPr kumimoji="1" lang="ja-JP" altLang="en-US"/>
          </a:p>
        </p:txBody>
      </p:sp>
    </p:spTree>
    <p:extLst>
      <p:ext uri="{BB962C8B-B14F-4D97-AF65-F5344CB8AC3E}">
        <p14:creationId xmlns:p14="http://schemas.microsoft.com/office/powerpoint/2010/main" val="972462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07E11E-B8C0-4394-8B7C-142B33CEDF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12D8160-F66F-4830-A51C-33F379BEAB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C995AD1-ABBB-45B7-B067-3F0123F50A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A3E6F-0526-44FD-AF82-48F6A2BB197C}" type="datetimeFigureOut">
              <a:rPr kumimoji="1" lang="ja-JP" altLang="en-US" smtClean="0"/>
              <a:t>2018/7/10</a:t>
            </a:fld>
            <a:endParaRPr kumimoji="1" lang="ja-JP" altLang="en-US"/>
          </a:p>
        </p:txBody>
      </p:sp>
      <p:sp>
        <p:nvSpPr>
          <p:cNvPr id="5" name="フッター プレースホルダー 4">
            <a:extLst>
              <a:ext uri="{FF2B5EF4-FFF2-40B4-BE49-F238E27FC236}">
                <a16:creationId xmlns:a16="http://schemas.microsoft.com/office/drawing/2014/main" id="{779487D3-EBFC-4F4F-BE91-2B661EF742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1029E3A-09A8-4254-A8E7-5A6F1C97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50073-3CC9-48A5-AEFB-B39030A88ABF}" type="slidenum">
              <a:rPr kumimoji="1" lang="ja-JP" altLang="en-US" smtClean="0"/>
              <a:t>‹#›</a:t>
            </a:fld>
            <a:endParaRPr kumimoji="1" lang="ja-JP" altLang="en-US"/>
          </a:p>
        </p:txBody>
      </p:sp>
    </p:spTree>
    <p:extLst>
      <p:ext uri="{BB962C8B-B14F-4D97-AF65-F5344CB8AC3E}">
        <p14:creationId xmlns:p14="http://schemas.microsoft.com/office/powerpoint/2010/main" val="4250130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D24E0C-EFDF-439B-BFAD-CADD73CD07D2}"/>
              </a:ext>
            </a:extLst>
          </p:cNvPr>
          <p:cNvSpPr>
            <a:spLocks noGrp="1"/>
          </p:cNvSpPr>
          <p:nvPr>
            <p:ph type="ctrTitle"/>
          </p:nvPr>
        </p:nvSpPr>
        <p:spPr/>
        <p:txBody>
          <a:bodyPr/>
          <a:lstStyle/>
          <a:p>
            <a:r>
              <a:rPr kumimoji="1" lang="ja-JP" altLang="en-US" dirty="0"/>
              <a:t>入門講習会 第</a:t>
            </a:r>
            <a:r>
              <a:rPr kumimoji="1" lang="en-US" altLang="ja-JP" dirty="0"/>
              <a:t>9</a:t>
            </a:r>
            <a:r>
              <a:rPr kumimoji="1" lang="ja-JP" altLang="en-US" dirty="0"/>
              <a:t>回</a:t>
            </a:r>
          </a:p>
        </p:txBody>
      </p:sp>
      <p:sp>
        <p:nvSpPr>
          <p:cNvPr id="3" name="字幕 2">
            <a:extLst>
              <a:ext uri="{FF2B5EF4-FFF2-40B4-BE49-F238E27FC236}">
                <a16:creationId xmlns:a16="http://schemas.microsoft.com/office/drawing/2014/main" id="{D80A9F86-C308-4166-A465-C03019BB799A}"/>
              </a:ext>
            </a:extLst>
          </p:cNvPr>
          <p:cNvSpPr>
            <a:spLocks noGrp="1"/>
          </p:cNvSpPr>
          <p:nvPr>
            <p:ph type="subTitle" idx="1"/>
          </p:nvPr>
        </p:nvSpPr>
        <p:spPr/>
        <p:txBody>
          <a:bodyPr/>
          <a:lstStyle/>
          <a:p>
            <a:r>
              <a:rPr lang="ja-JP" altLang="en-US" dirty="0"/>
              <a:t>落穂拾い</a:t>
            </a:r>
            <a:endParaRPr kumimoji="1" lang="ja-JP" altLang="en-US" dirty="0"/>
          </a:p>
        </p:txBody>
      </p:sp>
    </p:spTree>
    <p:extLst>
      <p:ext uri="{BB962C8B-B14F-4D97-AF65-F5344CB8AC3E}">
        <p14:creationId xmlns:p14="http://schemas.microsoft.com/office/powerpoint/2010/main" val="1750458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32E739-09E3-4673-BCA5-BDB7748BD859}"/>
              </a:ext>
            </a:extLst>
          </p:cNvPr>
          <p:cNvSpPr>
            <a:spLocks noGrp="1"/>
          </p:cNvSpPr>
          <p:nvPr>
            <p:ph type="title"/>
          </p:nvPr>
        </p:nvSpPr>
        <p:spPr/>
        <p:txBody>
          <a:bodyPr/>
          <a:lstStyle/>
          <a:p>
            <a:r>
              <a:rPr kumimoji="1" lang="ja-JP" altLang="en-US" dirty="0"/>
              <a:t>関数形式マクロ</a:t>
            </a:r>
          </a:p>
        </p:txBody>
      </p:sp>
      <p:sp>
        <p:nvSpPr>
          <p:cNvPr id="3" name="コンテンツ プレースホルダー 2">
            <a:extLst>
              <a:ext uri="{FF2B5EF4-FFF2-40B4-BE49-F238E27FC236}">
                <a16:creationId xmlns:a16="http://schemas.microsoft.com/office/drawing/2014/main" id="{4FEB1AC1-D89D-44BB-8E09-E9BFB2534480}"/>
              </a:ext>
            </a:extLst>
          </p:cNvPr>
          <p:cNvSpPr>
            <a:spLocks noGrp="1"/>
          </p:cNvSpPr>
          <p:nvPr>
            <p:ph idx="1"/>
          </p:nvPr>
        </p:nvSpPr>
        <p:spPr>
          <a:xfrm>
            <a:off x="838199" y="1825625"/>
            <a:ext cx="11225981" cy="4351338"/>
          </a:xfrm>
        </p:spPr>
        <p:txBody>
          <a:bodyPr/>
          <a:lstStyle/>
          <a:p>
            <a:r>
              <a:rPr kumimoji="1" lang="ja-JP" altLang="en-US" dirty="0"/>
              <a:t>関数のように引数をとれる</a:t>
            </a:r>
            <a:r>
              <a:rPr lang="ja-JP" altLang="en-US" dirty="0"/>
              <a:t>マクロ</a:t>
            </a:r>
            <a:endParaRPr lang="en-US" altLang="ja-JP" dirty="0"/>
          </a:p>
          <a:p>
            <a:pPr marL="0" indent="0">
              <a:buNone/>
            </a:pPr>
            <a:endParaRPr lang="en-US" altLang="ja-JP" dirty="0"/>
          </a:p>
          <a:p>
            <a:pPr marL="0" indent="0">
              <a:buNone/>
            </a:pPr>
            <a:r>
              <a:rPr lang="en-US" altLang="ja-JP" dirty="0">
                <a:solidFill>
                  <a:srgbClr val="0000FF"/>
                </a:solidFill>
                <a:latin typeface="Consolas" panose="020B0609020204030204" pitchFamily="49" charset="0"/>
              </a:rPr>
              <a:t>#define </a:t>
            </a:r>
            <a:r>
              <a:rPr lang="ja-JP" altLang="en-US" dirty="0">
                <a:solidFill>
                  <a:srgbClr val="0000FF"/>
                </a:solidFill>
                <a:latin typeface="Consolas" panose="020B0609020204030204" pitchFamily="49" charset="0"/>
              </a:rPr>
              <a:t>マクロ名</a:t>
            </a:r>
            <a:r>
              <a:rPr lang="en-US" altLang="ja-JP" dirty="0">
                <a:solidFill>
                  <a:srgbClr val="0000FF"/>
                </a:solidFill>
                <a:latin typeface="Consolas" panose="020B0609020204030204" pitchFamily="49" charset="0"/>
              </a:rPr>
              <a:t>(</a:t>
            </a:r>
            <a:r>
              <a:rPr lang="ja-JP" altLang="en-US" dirty="0">
                <a:solidFill>
                  <a:srgbClr val="0000FF"/>
                </a:solidFill>
                <a:latin typeface="Consolas" panose="020B0609020204030204" pitchFamily="49" charset="0"/>
              </a:rPr>
              <a:t>引数</a:t>
            </a:r>
            <a:r>
              <a:rPr lang="en-US" altLang="ja-JP" dirty="0">
                <a:solidFill>
                  <a:srgbClr val="0000FF"/>
                </a:solidFill>
                <a:latin typeface="Consolas" panose="020B0609020204030204" pitchFamily="49" charset="0"/>
              </a:rPr>
              <a:t>) </a:t>
            </a:r>
            <a:r>
              <a:rPr lang="ja-JP" altLang="en-US" dirty="0">
                <a:solidFill>
                  <a:srgbClr val="0000FF"/>
                </a:solidFill>
                <a:latin typeface="Consolas" panose="020B0609020204030204" pitchFamily="49" charset="0"/>
              </a:rPr>
              <a:t>置き換えたいテキスト</a:t>
            </a:r>
            <a:r>
              <a:rPr lang="en-US" altLang="ja-JP" dirty="0">
                <a:solidFill>
                  <a:srgbClr val="0000FF"/>
                </a:solidFill>
                <a:latin typeface="Consolas" panose="020B0609020204030204" pitchFamily="49" charset="0"/>
              </a:rPr>
              <a:t>(</a:t>
            </a:r>
            <a:r>
              <a:rPr lang="ja-JP" altLang="en-US" dirty="0">
                <a:solidFill>
                  <a:srgbClr val="0000FF"/>
                </a:solidFill>
                <a:latin typeface="Consolas" panose="020B0609020204030204" pitchFamily="49" charset="0"/>
              </a:rPr>
              <a:t>主に文</a:t>
            </a:r>
            <a:r>
              <a:rPr lang="en-US" altLang="ja-JP" dirty="0">
                <a:solidFill>
                  <a:srgbClr val="0000FF"/>
                </a:solidFill>
                <a:latin typeface="Consolas" panose="020B0609020204030204" pitchFamily="49" charset="0"/>
              </a:rPr>
              <a:t>)</a:t>
            </a:r>
          </a:p>
          <a:p>
            <a:pPr marL="0" indent="0">
              <a:buNone/>
            </a:pPr>
            <a:endParaRPr lang="en-US" altLang="ja-JP" dirty="0">
              <a:solidFill>
                <a:srgbClr val="000000"/>
              </a:solidFill>
              <a:latin typeface="Consolas" panose="020B0609020204030204" pitchFamily="49" charset="0"/>
            </a:endParaRPr>
          </a:p>
          <a:p>
            <a:pPr marL="0" indent="0">
              <a:buNone/>
            </a:pPr>
            <a:r>
              <a:rPr lang="en-US" altLang="ja-JP" dirty="0"/>
              <a:t>(</a:t>
            </a:r>
            <a:r>
              <a:rPr lang="ja-JP" altLang="en-US" dirty="0"/>
              <a:t>例</a:t>
            </a:r>
            <a:r>
              <a:rPr lang="en-US" altLang="ja-JP" dirty="0"/>
              <a:t>)</a:t>
            </a:r>
          </a:p>
          <a:p>
            <a:pPr marL="0" indent="0">
              <a:buNone/>
            </a:pPr>
            <a:r>
              <a:rPr lang="en-US" altLang="ja-JP" dirty="0">
                <a:solidFill>
                  <a:srgbClr val="0000FF"/>
                </a:solidFill>
                <a:latin typeface="Consolas" panose="020B0609020204030204" pitchFamily="49" charset="0"/>
              </a:rPr>
              <a:t>#define MUL(a, b) ((a) </a:t>
            </a:r>
            <a:r>
              <a:rPr lang="en-US" altLang="ja-JP" dirty="0">
                <a:solidFill>
                  <a:srgbClr val="000000"/>
                </a:solidFill>
                <a:latin typeface="Consolas" panose="020B0609020204030204" pitchFamily="49" charset="0"/>
              </a:rPr>
              <a:t>*</a:t>
            </a:r>
            <a:r>
              <a:rPr lang="en-US" altLang="ja-JP" dirty="0">
                <a:solidFill>
                  <a:srgbClr val="0000FF"/>
                </a:solidFill>
                <a:latin typeface="Consolas" panose="020B0609020204030204" pitchFamily="49" charset="0"/>
              </a:rPr>
              <a:t> (b))</a:t>
            </a:r>
            <a:r>
              <a:rPr lang="ja-JP" altLang="en-US" dirty="0">
                <a:solidFill>
                  <a:srgbClr val="000000"/>
                </a:solidFill>
                <a:latin typeface="Consolas" panose="020B0609020204030204" pitchFamily="49" charset="0"/>
              </a:rPr>
              <a:t> </a:t>
            </a:r>
            <a:endParaRPr lang="en-US" altLang="ja-JP" dirty="0">
              <a:solidFill>
                <a:srgbClr val="000000"/>
              </a:solidFill>
              <a:latin typeface="Consolas" panose="020B0609020204030204" pitchFamily="49" charset="0"/>
            </a:endParaRPr>
          </a:p>
          <a:p>
            <a:pPr marL="0" indent="0">
              <a:buNone/>
            </a:pPr>
            <a:r>
              <a:rPr lang="en-US" altLang="ja-JP" dirty="0">
                <a:solidFill>
                  <a:srgbClr val="0000FF"/>
                </a:solidFill>
                <a:latin typeface="Consolas" panose="020B0609020204030204" pitchFamily="49" charset="0"/>
              </a:rPr>
              <a:t>#define SHOW(str) </a:t>
            </a:r>
            <a:r>
              <a:rPr lang="en-US" altLang="ja-JP" dirty="0" err="1">
                <a:solidFill>
                  <a:srgbClr val="0000FF"/>
                </a:solidFill>
                <a:latin typeface="Consolas" panose="020B0609020204030204" pitchFamily="49" charset="0"/>
              </a:rPr>
              <a:t>printf</a:t>
            </a:r>
            <a:r>
              <a:rPr lang="en-US" altLang="ja-JP" dirty="0">
                <a:solidFill>
                  <a:srgbClr val="0000FF"/>
                </a:solidFill>
                <a:latin typeface="Consolas" panose="020B0609020204030204" pitchFamily="49" charset="0"/>
              </a:rPr>
              <a:t>(str)</a:t>
            </a:r>
            <a:endParaRPr lang="en-US" altLang="ja-JP" dirty="0">
              <a:solidFill>
                <a:srgbClr val="000000"/>
              </a:solidFill>
              <a:latin typeface="Consolas" panose="020B0609020204030204" pitchFamily="49" charset="0"/>
            </a:endParaRPr>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372297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A790318-4CF7-4E03-BD71-33A98A59D552}"/>
              </a:ext>
            </a:extLst>
          </p:cNvPr>
          <p:cNvSpPr/>
          <p:nvPr/>
        </p:nvSpPr>
        <p:spPr>
          <a:xfrm>
            <a:off x="1152832" y="1012954"/>
            <a:ext cx="6553200" cy="4832092"/>
          </a:xfrm>
          <a:prstGeom prst="rect">
            <a:avLst/>
          </a:prstGeom>
        </p:spPr>
        <p:txBody>
          <a:bodyPr wrap="square">
            <a:spAutoFit/>
          </a:bodyPr>
          <a:lstStyle/>
          <a:p>
            <a:r>
              <a:rPr lang="en-US" altLang="ja-JP" sz="2800" dirty="0">
                <a:solidFill>
                  <a:srgbClr val="0000FF"/>
                </a:solidFill>
                <a:latin typeface="Consolas" panose="020B0609020204030204" pitchFamily="49" charset="0"/>
              </a:rPr>
              <a:t>#include </a:t>
            </a:r>
            <a:r>
              <a:rPr lang="en-US" altLang="ja-JP" sz="2800" dirty="0">
                <a:solidFill>
                  <a:srgbClr val="A31515"/>
                </a:solidFill>
                <a:latin typeface="Consolas" panose="020B0609020204030204" pitchFamily="49" charset="0"/>
              </a:rPr>
              <a:t>&lt;</a:t>
            </a:r>
            <a:r>
              <a:rPr lang="en-US" altLang="ja-JP" sz="2800" dirty="0" err="1">
                <a:solidFill>
                  <a:srgbClr val="A31515"/>
                </a:solidFill>
                <a:latin typeface="Consolas" panose="020B0609020204030204" pitchFamily="49" charset="0"/>
              </a:rPr>
              <a:t>stdio.h</a:t>
            </a:r>
            <a:r>
              <a:rPr lang="en-US" altLang="ja-JP" sz="2800" dirty="0">
                <a:solidFill>
                  <a:srgbClr val="A31515"/>
                </a:solidFill>
                <a:latin typeface="Consolas" panose="020B0609020204030204" pitchFamily="49" charset="0"/>
              </a:rPr>
              <a:t>&gt;</a:t>
            </a:r>
            <a:endParaRPr lang="en-US" altLang="ja-JP" sz="2800" dirty="0">
              <a:solidFill>
                <a:srgbClr val="000000"/>
              </a:solidFill>
              <a:latin typeface="Consolas" panose="020B0609020204030204" pitchFamily="49" charset="0"/>
            </a:endParaRPr>
          </a:p>
          <a:p>
            <a:br>
              <a:rPr lang="en-US" altLang="ja-JP" sz="2800" dirty="0">
                <a:solidFill>
                  <a:srgbClr val="000000"/>
                </a:solidFill>
                <a:latin typeface="Consolas" panose="020B0609020204030204" pitchFamily="49" charset="0"/>
              </a:rPr>
            </a:br>
            <a:r>
              <a:rPr lang="en-US" altLang="ja-JP" sz="2800" dirty="0">
                <a:solidFill>
                  <a:srgbClr val="0000FF"/>
                </a:solidFill>
                <a:latin typeface="Consolas" panose="020B0609020204030204" pitchFamily="49" charset="0"/>
              </a:rPr>
              <a:t>#define MUL(a, b) ((a) </a:t>
            </a:r>
            <a:r>
              <a:rPr lang="en-US" altLang="ja-JP" sz="2800" dirty="0">
                <a:solidFill>
                  <a:srgbClr val="000000"/>
                </a:solidFill>
                <a:latin typeface="Consolas" panose="020B0609020204030204" pitchFamily="49" charset="0"/>
              </a:rPr>
              <a:t>*</a:t>
            </a:r>
            <a:r>
              <a:rPr lang="en-US" altLang="ja-JP" sz="2800" dirty="0">
                <a:solidFill>
                  <a:srgbClr val="0000FF"/>
                </a:solidFill>
                <a:latin typeface="Consolas" panose="020B0609020204030204" pitchFamily="49" charset="0"/>
              </a:rPr>
              <a:t> (b))</a:t>
            </a:r>
            <a:endParaRPr lang="en-US" altLang="ja-JP" sz="2800" dirty="0">
              <a:solidFill>
                <a:srgbClr val="000000"/>
              </a:solidFill>
              <a:latin typeface="Consolas" panose="020B0609020204030204" pitchFamily="49" charset="0"/>
            </a:endParaRPr>
          </a:p>
          <a:p>
            <a:r>
              <a:rPr lang="en-US" altLang="ja-JP" sz="2800" dirty="0">
                <a:solidFill>
                  <a:srgbClr val="0000FF"/>
                </a:solidFill>
                <a:latin typeface="Consolas" panose="020B0609020204030204" pitchFamily="49" charset="0"/>
              </a:rPr>
              <a:t>#define SHOW(str) </a:t>
            </a:r>
            <a:r>
              <a:rPr lang="en-US" altLang="ja-JP" sz="2800" dirty="0" err="1">
                <a:solidFill>
                  <a:srgbClr val="0000FF"/>
                </a:solidFill>
                <a:latin typeface="Consolas" panose="020B0609020204030204" pitchFamily="49" charset="0"/>
              </a:rPr>
              <a:t>printf</a:t>
            </a:r>
            <a:r>
              <a:rPr lang="en-US" altLang="ja-JP" sz="2800" dirty="0">
                <a:solidFill>
                  <a:srgbClr val="0000FF"/>
                </a:solidFill>
                <a:latin typeface="Consolas" panose="020B0609020204030204" pitchFamily="49" charset="0"/>
              </a:rPr>
              <a:t>(str)</a:t>
            </a:r>
            <a:endParaRPr lang="en-US" altLang="ja-JP" sz="2800" dirty="0">
              <a:solidFill>
                <a:srgbClr val="000000"/>
              </a:solidFill>
              <a:latin typeface="Consolas" panose="020B0609020204030204" pitchFamily="49" charset="0"/>
            </a:endParaRPr>
          </a:p>
          <a:p>
            <a:br>
              <a:rPr lang="en-US" altLang="ja-JP" sz="2800" dirty="0">
                <a:solidFill>
                  <a:srgbClr val="000000"/>
                </a:solidFill>
                <a:latin typeface="Consolas" panose="020B0609020204030204" pitchFamily="49" charset="0"/>
              </a:rPr>
            </a:br>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 main(</a:t>
            </a:r>
            <a:r>
              <a:rPr lang="en-US" altLang="ja-JP" sz="2800" dirty="0">
                <a:solidFill>
                  <a:srgbClr val="0000FF"/>
                </a:solidFill>
                <a:latin typeface="Consolas" panose="020B0609020204030204" pitchFamily="49" charset="0"/>
              </a:rPr>
              <a:t>void</a:t>
            </a:r>
            <a:r>
              <a:rPr lang="en-US" altLang="ja-JP" sz="2800" dirty="0">
                <a:solidFill>
                  <a:srgbClr val="000000"/>
                </a:solidFill>
                <a:latin typeface="Consolas" panose="020B0609020204030204" pitchFamily="49" charset="0"/>
              </a:rPr>
              <a:t>)</a:t>
            </a:r>
          </a:p>
          <a:p>
            <a:r>
              <a:rPr lang="en-US" altLang="ja-JP" sz="2800" dirty="0">
                <a:solidFill>
                  <a:srgbClr val="000000"/>
                </a:solidFill>
                <a:latin typeface="Consolas" panose="020B0609020204030204" pitchFamily="49" charset="0"/>
              </a:rPr>
              <a:t>{</a:t>
            </a:r>
          </a:p>
          <a:p>
            <a:pPr lvl="1"/>
            <a:r>
              <a:rPr lang="en-US" altLang="ja-JP" sz="2800" dirty="0" err="1">
                <a:solidFill>
                  <a:srgbClr val="000000"/>
                </a:solidFill>
                <a:latin typeface="Consolas" panose="020B0609020204030204" pitchFamily="49" charset="0"/>
              </a:rPr>
              <a:t>printf</a:t>
            </a:r>
            <a:r>
              <a:rPr lang="en-US" altLang="ja-JP" sz="2800" dirty="0">
                <a:solidFill>
                  <a:srgbClr val="000000"/>
                </a:solidFill>
                <a:latin typeface="Consolas" panose="020B0609020204030204" pitchFamily="49" charset="0"/>
              </a:rPr>
              <a:t>(</a:t>
            </a:r>
            <a:r>
              <a:rPr lang="en-US" altLang="ja-JP" sz="2800" dirty="0">
                <a:solidFill>
                  <a:srgbClr val="A31515"/>
                </a:solidFill>
                <a:latin typeface="Consolas" panose="020B0609020204030204" pitchFamily="49" charset="0"/>
              </a:rPr>
              <a:t>"%d\n"</a:t>
            </a:r>
            <a:r>
              <a:rPr lang="en-US" altLang="ja-JP" sz="2800" dirty="0">
                <a:solidFill>
                  <a:srgbClr val="000000"/>
                </a:solidFill>
                <a:latin typeface="Consolas" panose="020B0609020204030204" pitchFamily="49" charset="0"/>
              </a:rPr>
              <a:t>, MUL(-</a:t>
            </a:r>
            <a:r>
              <a:rPr lang="en-US" altLang="ja-JP" sz="2800" dirty="0">
                <a:solidFill>
                  <a:srgbClr val="09885A"/>
                </a:solidFill>
                <a:latin typeface="Consolas" panose="020B0609020204030204" pitchFamily="49" charset="0"/>
              </a:rPr>
              <a:t>3</a:t>
            </a:r>
            <a:r>
              <a:rPr lang="en-US" altLang="ja-JP" sz="2800" dirty="0">
                <a:solidFill>
                  <a:srgbClr val="000000"/>
                </a:solidFill>
                <a:latin typeface="Consolas" panose="020B0609020204030204" pitchFamily="49" charset="0"/>
              </a:rPr>
              <a:t>, </a:t>
            </a:r>
            <a:r>
              <a:rPr lang="en-US" altLang="ja-JP" sz="2800" dirty="0">
                <a:solidFill>
                  <a:srgbClr val="09885A"/>
                </a:solidFill>
                <a:latin typeface="Consolas" panose="020B0609020204030204" pitchFamily="49" charset="0"/>
              </a:rPr>
              <a:t>2</a:t>
            </a:r>
            <a:r>
              <a:rPr lang="en-US" altLang="ja-JP" sz="2800" dirty="0">
                <a:solidFill>
                  <a:srgbClr val="000000"/>
                </a:solidFill>
                <a:latin typeface="Consolas" panose="020B0609020204030204" pitchFamily="49" charset="0"/>
              </a:rPr>
              <a:t>));</a:t>
            </a:r>
          </a:p>
          <a:p>
            <a:pPr lvl="1"/>
            <a:r>
              <a:rPr lang="en-US" altLang="ja-JP" sz="2800" dirty="0">
                <a:solidFill>
                  <a:srgbClr val="000000"/>
                </a:solidFill>
                <a:latin typeface="Consolas" panose="020B0609020204030204" pitchFamily="49" charset="0"/>
              </a:rPr>
              <a:t>SHOW(</a:t>
            </a:r>
            <a:r>
              <a:rPr lang="en-US" altLang="ja-JP" sz="2800" dirty="0">
                <a:solidFill>
                  <a:srgbClr val="A31515"/>
                </a:solidFill>
                <a:latin typeface="Consolas" panose="020B0609020204030204" pitchFamily="49" charset="0"/>
              </a:rPr>
              <a:t>"Hello\n"</a:t>
            </a:r>
            <a:r>
              <a:rPr lang="en-US" altLang="ja-JP" sz="2800" dirty="0">
                <a:solidFill>
                  <a:srgbClr val="000000"/>
                </a:solidFill>
                <a:latin typeface="Consolas" panose="020B0609020204030204" pitchFamily="49" charset="0"/>
              </a:rPr>
              <a:t>);</a:t>
            </a:r>
          </a:p>
          <a:p>
            <a:pPr lvl="1"/>
            <a:r>
              <a:rPr lang="en-US" altLang="ja-JP" sz="2800" dirty="0">
                <a:solidFill>
                  <a:srgbClr val="0000FF"/>
                </a:solidFill>
                <a:latin typeface="Consolas" panose="020B0609020204030204" pitchFamily="49" charset="0"/>
              </a:rPr>
              <a:t>return</a:t>
            </a:r>
            <a:r>
              <a:rPr lang="en-US" altLang="ja-JP" sz="2800" dirty="0">
                <a:solidFill>
                  <a:srgbClr val="000000"/>
                </a:solidFill>
                <a:latin typeface="Consolas" panose="020B0609020204030204" pitchFamily="49" charset="0"/>
              </a:rPr>
              <a:t> </a:t>
            </a:r>
            <a:r>
              <a:rPr lang="en-US" altLang="ja-JP" sz="2800" dirty="0">
                <a:solidFill>
                  <a:srgbClr val="09885A"/>
                </a:solidFill>
                <a:latin typeface="Consolas" panose="020B0609020204030204" pitchFamily="49" charset="0"/>
              </a:rPr>
              <a:t>0</a:t>
            </a:r>
            <a:r>
              <a:rPr lang="en-US" altLang="ja-JP" sz="2800" dirty="0">
                <a:solidFill>
                  <a:srgbClr val="000000"/>
                </a:solidFill>
                <a:latin typeface="Consolas" panose="020B0609020204030204" pitchFamily="49" charset="0"/>
              </a:rPr>
              <a:t>;</a:t>
            </a:r>
          </a:p>
          <a:p>
            <a:r>
              <a:rPr lang="en-US" altLang="ja-JP" sz="2800" dirty="0">
                <a:solidFill>
                  <a:srgbClr val="000000"/>
                </a:solidFill>
                <a:latin typeface="Consolas" panose="020B0609020204030204" pitchFamily="49" charset="0"/>
              </a:rPr>
              <a:t>}</a:t>
            </a:r>
          </a:p>
        </p:txBody>
      </p:sp>
      <p:sp>
        <p:nvSpPr>
          <p:cNvPr id="5" name="正方形/長方形 4">
            <a:extLst>
              <a:ext uri="{FF2B5EF4-FFF2-40B4-BE49-F238E27FC236}">
                <a16:creationId xmlns:a16="http://schemas.microsoft.com/office/drawing/2014/main" id="{2A5C895C-F03C-4F0A-83DD-0F765AA54858}"/>
              </a:ext>
            </a:extLst>
          </p:cNvPr>
          <p:cNvSpPr/>
          <p:nvPr/>
        </p:nvSpPr>
        <p:spPr>
          <a:xfrm>
            <a:off x="2691581" y="4530212"/>
            <a:ext cx="1725561" cy="336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D24C58A-1C69-4357-B94F-DE369C398EBA}"/>
              </a:ext>
            </a:extLst>
          </p:cNvPr>
          <p:cNvSpPr/>
          <p:nvPr/>
        </p:nvSpPr>
        <p:spPr>
          <a:xfrm>
            <a:off x="5380704" y="4114800"/>
            <a:ext cx="467032" cy="3244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F76E0943-C59E-4086-9C74-882655CE4CA2}"/>
              </a:ext>
            </a:extLst>
          </p:cNvPr>
          <p:cNvSpPr/>
          <p:nvPr/>
        </p:nvSpPr>
        <p:spPr>
          <a:xfrm>
            <a:off x="6095999" y="4114800"/>
            <a:ext cx="346587" cy="3244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8" name="表 7">
            <a:extLst>
              <a:ext uri="{FF2B5EF4-FFF2-40B4-BE49-F238E27FC236}">
                <a16:creationId xmlns:a16="http://schemas.microsoft.com/office/drawing/2014/main" id="{248BCF9B-BB6A-4774-9B87-A7C05EA534C2}"/>
              </a:ext>
            </a:extLst>
          </p:cNvPr>
          <p:cNvGraphicFramePr>
            <a:graphicFrameLocks noGrp="1"/>
          </p:cNvGraphicFramePr>
          <p:nvPr>
            <p:extLst>
              <p:ext uri="{D42A27DB-BD31-4B8C-83A1-F6EECF244321}">
                <p14:modId xmlns:p14="http://schemas.microsoft.com/office/powerpoint/2010/main" val="3339855243"/>
              </p:ext>
            </p:extLst>
          </p:nvPr>
        </p:nvGraphicFramePr>
        <p:xfrm>
          <a:off x="7706032" y="2895600"/>
          <a:ext cx="3572387" cy="1066800"/>
        </p:xfrm>
        <a:graphic>
          <a:graphicData uri="http://schemas.openxmlformats.org/drawingml/2006/table">
            <a:tbl>
              <a:tblPr firstRow="1" bandRow="1">
                <a:tableStyleId>{073A0DAA-6AF3-43AB-8588-CEC1D06C72B9}</a:tableStyleId>
              </a:tblPr>
              <a:tblGrid>
                <a:gridCol w="3572387">
                  <a:extLst>
                    <a:ext uri="{9D8B030D-6E8A-4147-A177-3AD203B41FA5}">
                      <a16:colId xmlns:a16="http://schemas.microsoft.com/office/drawing/2014/main" val="1196444919"/>
                    </a:ext>
                  </a:extLst>
                </a:gridCol>
              </a:tblGrid>
              <a:tr h="370840">
                <a:tc>
                  <a:txBody>
                    <a:bodyPr/>
                    <a:lstStyle/>
                    <a:p>
                      <a:r>
                        <a:rPr kumimoji="1" lang="en-US" altLang="ja-JP" sz="3200" dirty="0">
                          <a:latin typeface="ＭＳ ゴシック" panose="020B0609070205080204" pitchFamily="49" charset="-128"/>
                          <a:ea typeface="ＭＳ ゴシック" panose="020B0609070205080204" pitchFamily="49" charset="-128"/>
                        </a:rPr>
                        <a:t>-6</a:t>
                      </a:r>
                    </a:p>
                    <a:p>
                      <a:r>
                        <a:rPr kumimoji="1" lang="en-US" altLang="ja-JP" sz="3200" dirty="0">
                          <a:latin typeface="ＭＳ ゴシック" panose="020B0609070205080204" pitchFamily="49" charset="-128"/>
                          <a:ea typeface="ＭＳ ゴシック" panose="020B0609070205080204" pitchFamily="49" charset="-128"/>
                        </a:rPr>
                        <a:t>Hello</a:t>
                      </a:r>
                      <a:endParaRPr kumimoji="1" lang="ja-JP" altLang="en-US" sz="32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1997082811"/>
                  </a:ext>
                </a:extLst>
              </a:tr>
            </a:tbl>
          </a:graphicData>
        </a:graphic>
      </p:graphicFrame>
    </p:spTree>
    <p:extLst>
      <p:ext uri="{BB962C8B-B14F-4D97-AF65-F5344CB8AC3E}">
        <p14:creationId xmlns:p14="http://schemas.microsoft.com/office/powerpoint/2010/main" val="1960910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A790318-4CF7-4E03-BD71-33A98A59D552}"/>
              </a:ext>
            </a:extLst>
          </p:cNvPr>
          <p:cNvSpPr/>
          <p:nvPr/>
        </p:nvSpPr>
        <p:spPr>
          <a:xfrm>
            <a:off x="1152832" y="1012954"/>
            <a:ext cx="6553200" cy="4832092"/>
          </a:xfrm>
          <a:prstGeom prst="rect">
            <a:avLst/>
          </a:prstGeom>
        </p:spPr>
        <p:txBody>
          <a:bodyPr wrap="square">
            <a:spAutoFit/>
          </a:bodyPr>
          <a:lstStyle/>
          <a:p>
            <a:r>
              <a:rPr lang="en-US" altLang="ja-JP" sz="2800" dirty="0">
                <a:solidFill>
                  <a:srgbClr val="0000FF"/>
                </a:solidFill>
                <a:latin typeface="Consolas" panose="020B0609020204030204" pitchFamily="49" charset="0"/>
              </a:rPr>
              <a:t>#include </a:t>
            </a:r>
            <a:r>
              <a:rPr lang="en-US" altLang="ja-JP" sz="2800" dirty="0">
                <a:solidFill>
                  <a:srgbClr val="A31515"/>
                </a:solidFill>
                <a:latin typeface="Consolas" panose="020B0609020204030204" pitchFamily="49" charset="0"/>
              </a:rPr>
              <a:t>&lt;</a:t>
            </a:r>
            <a:r>
              <a:rPr lang="en-US" altLang="ja-JP" sz="2800" dirty="0" err="1">
                <a:solidFill>
                  <a:srgbClr val="A31515"/>
                </a:solidFill>
                <a:latin typeface="Consolas" panose="020B0609020204030204" pitchFamily="49" charset="0"/>
              </a:rPr>
              <a:t>stdio.h</a:t>
            </a:r>
            <a:r>
              <a:rPr lang="en-US" altLang="ja-JP" sz="2800" dirty="0">
                <a:solidFill>
                  <a:srgbClr val="A31515"/>
                </a:solidFill>
                <a:latin typeface="Consolas" panose="020B0609020204030204" pitchFamily="49" charset="0"/>
              </a:rPr>
              <a:t>&gt;</a:t>
            </a:r>
            <a:endParaRPr lang="en-US" altLang="ja-JP" sz="2800" dirty="0">
              <a:solidFill>
                <a:srgbClr val="000000"/>
              </a:solidFill>
              <a:latin typeface="Consolas" panose="020B0609020204030204" pitchFamily="49" charset="0"/>
            </a:endParaRPr>
          </a:p>
          <a:p>
            <a:br>
              <a:rPr lang="en-US" altLang="ja-JP" sz="2800" dirty="0">
                <a:solidFill>
                  <a:srgbClr val="000000"/>
                </a:solidFill>
                <a:latin typeface="Consolas" panose="020B0609020204030204" pitchFamily="49" charset="0"/>
              </a:rPr>
            </a:br>
            <a:r>
              <a:rPr lang="en-US" altLang="ja-JP" sz="2800" dirty="0">
                <a:solidFill>
                  <a:srgbClr val="0000FF"/>
                </a:solidFill>
                <a:latin typeface="Consolas" panose="020B0609020204030204" pitchFamily="49" charset="0"/>
              </a:rPr>
              <a:t>#define MUL(a, b) ((a) </a:t>
            </a:r>
            <a:r>
              <a:rPr lang="en-US" altLang="ja-JP" sz="2800" dirty="0">
                <a:solidFill>
                  <a:srgbClr val="000000"/>
                </a:solidFill>
                <a:latin typeface="Consolas" panose="020B0609020204030204" pitchFamily="49" charset="0"/>
              </a:rPr>
              <a:t>*</a:t>
            </a:r>
            <a:r>
              <a:rPr lang="en-US" altLang="ja-JP" sz="2800" dirty="0">
                <a:solidFill>
                  <a:srgbClr val="0000FF"/>
                </a:solidFill>
                <a:latin typeface="Consolas" panose="020B0609020204030204" pitchFamily="49" charset="0"/>
              </a:rPr>
              <a:t> (b))</a:t>
            </a:r>
            <a:endParaRPr lang="en-US" altLang="ja-JP" sz="2800" dirty="0">
              <a:solidFill>
                <a:srgbClr val="000000"/>
              </a:solidFill>
              <a:latin typeface="Consolas" panose="020B0609020204030204" pitchFamily="49" charset="0"/>
            </a:endParaRPr>
          </a:p>
          <a:p>
            <a:r>
              <a:rPr lang="en-US" altLang="ja-JP" sz="2800" dirty="0">
                <a:solidFill>
                  <a:srgbClr val="0000FF"/>
                </a:solidFill>
                <a:latin typeface="Consolas" panose="020B0609020204030204" pitchFamily="49" charset="0"/>
              </a:rPr>
              <a:t>#define SHOW(str) </a:t>
            </a:r>
            <a:r>
              <a:rPr lang="en-US" altLang="ja-JP" sz="2800" dirty="0" err="1">
                <a:solidFill>
                  <a:srgbClr val="0000FF"/>
                </a:solidFill>
                <a:latin typeface="Consolas" panose="020B0609020204030204" pitchFamily="49" charset="0"/>
              </a:rPr>
              <a:t>printf</a:t>
            </a:r>
            <a:r>
              <a:rPr lang="en-US" altLang="ja-JP" sz="2800" dirty="0">
                <a:solidFill>
                  <a:srgbClr val="0000FF"/>
                </a:solidFill>
                <a:latin typeface="Consolas" panose="020B0609020204030204" pitchFamily="49" charset="0"/>
              </a:rPr>
              <a:t>(str)</a:t>
            </a:r>
            <a:endParaRPr lang="en-US" altLang="ja-JP" sz="2800" dirty="0">
              <a:solidFill>
                <a:srgbClr val="000000"/>
              </a:solidFill>
              <a:latin typeface="Consolas" panose="020B0609020204030204" pitchFamily="49" charset="0"/>
            </a:endParaRPr>
          </a:p>
          <a:p>
            <a:br>
              <a:rPr lang="en-US" altLang="ja-JP" sz="2800" dirty="0">
                <a:solidFill>
                  <a:srgbClr val="000000"/>
                </a:solidFill>
                <a:latin typeface="Consolas" panose="020B0609020204030204" pitchFamily="49" charset="0"/>
              </a:rPr>
            </a:br>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 main(</a:t>
            </a:r>
            <a:r>
              <a:rPr lang="en-US" altLang="ja-JP" sz="2800" dirty="0">
                <a:solidFill>
                  <a:srgbClr val="0000FF"/>
                </a:solidFill>
                <a:latin typeface="Consolas" panose="020B0609020204030204" pitchFamily="49" charset="0"/>
              </a:rPr>
              <a:t>void</a:t>
            </a:r>
            <a:r>
              <a:rPr lang="en-US" altLang="ja-JP" sz="2800" dirty="0">
                <a:solidFill>
                  <a:srgbClr val="000000"/>
                </a:solidFill>
                <a:latin typeface="Consolas" panose="020B0609020204030204" pitchFamily="49" charset="0"/>
              </a:rPr>
              <a:t>)</a:t>
            </a:r>
          </a:p>
          <a:p>
            <a:r>
              <a:rPr lang="en-US" altLang="ja-JP" sz="2800" dirty="0">
                <a:solidFill>
                  <a:srgbClr val="000000"/>
                </a:solidFill>
                <a:latin typeface="Consolas" panose="020B0609020204030204" pitchFamily="49" charset="0"/>
              </a:rPr>
              <a:t>{</a:t>
            </a:r>
          </a:p>
          <a:p>
            <a:pPr lvl="1"/>
            <a:r>
              <a:rPr lang="en-US" altLang="ja-JP" sz="2800" dirty="0" err="1">
                <a:solidFill>
                  <a:srgbClr val="000000"/>
                </a:solidFill>
                <a:latin typeface="Consolas" panose="020B0609020204030204" pitchFamily="49" charset="0"/>
              </a:rPr>
              <a:t>printf</a:t>
            </a:r>
            <a:r>
              <a:rPr lang="en-US" altLang="ja-JP" sz="2800" dirty="0">
                <a:solidFill>
                  <a:srgbClr val="000000"/>
                </a:solidFill>
                <a:latin typeface="Consolas" panose="020B0609020204030204" pitchFamily="49" charset="0"/>
              </a:rPr>
              <a:t>(</a:t>
            </a:r>
            <a:r>
              <a:rPr lang="en-US" altLang="ja-JP" sz="2800" dirty="0">
                <a:solidFill>
                  <a:srgbClr val="A31515"/>
                </a:solidFill>
                <a:latin typeface="Consolas" panose="020B0609020204030204" pitchFamily="49" charset="0"/>
              </a:rPr>
              <a:t>"%d\n"</a:t>
            </a:r>
            <a:r>
              <a:rPr lang="en-US" altLang="ja-JP" sz="2800" dirty="0">
                <a:solidFill>
                  <a:srgbClr val="000000"/>
                </a:solidFill>
                <a:latin typeface="Consolas" panose="020B0609020204030204" pitchFamily="49" charset="0"/>
              </a:rPr>
              <a:t>, </a:t>
            </a:r>
            <a:r>
              <a:rPr lang="en-US" altLang="ja-JP" sz="2800" dirty="0">
                <a:latin typeface="Consolas" panose="020B0609020204030204" pitchFamily="49" charset="0"/>
              </a:rPr>
              <a:t>((-3) * (2)));</a:t>
            </a:r>
          </a:p>
          <a:p>
            <a:pPr lvl="1"/>
            <a:r>
              <a:rPr lang="en-US" altLang="ja-JP" sz="2800" dirty="0" err="1">
                <a:latin typeface="Consolas" panose="020B0609020204030204" pitchFamily="49" charset="0"/>
              </a:rPr>
              <a:t>printf</a:t>
            </a:r>
            <a:r>
              <a:rPr lang="en-US" altLang="ja-JP" sz="2800" dirty="0">
                <a:solidFill>
                  <a:srgbClr val="000000"/>
                </a:solidFill>
                <a:latin typeface="Consolas" panose="020B0609020204030204" pitchFamily="49" charset="0"/>
              </a:rPr>
              <a:t>(</a:t>
            </a:r>
            <a:r>
              <a:rPr lang="en-US" altLang="ja-JP" sz="2800" dirty="0">
                <a:solidFill>
                  <a:srgbClr val="A31515"/>
                </a:solidFill>
                <a:latin typeface="Consolas" panose="020B0609020204030204" pitchFamily="49" charset="0"/>
              </a:rPr>
              <a:t>"Hello\n"</a:t>
            </a:r>
            <a:r>
              <a:rPr lang="en-US" altLang="ja-JP" sz="2800" dirty="0">
                <a:solidFill>
                  <a:srgbClr val="000000"/>
                </a:solidFill>
                <a:latin typeface="Consolas" panose="020B0609020204030204" pitchFamily="49" charset="0"/>
              </a:rPr>
              <a:t>);</a:t>
            </a:r>
            <a:endParaRPr lang="en-US" altLang="ja-JP" sz="2800" dirty="0">
              <a:solidFill>
                <a:srgbClr val="0000FF"/>
              </a:solidFill>
              <a:latin typeface="Consolas" panose="020B0609020204030204" pitchFamily="49" charset="0"/>
            </a:endParaRPr>
          </a:p>
          <a:p>
            <a:pPr lvl="1"/>
            <a:r>
              <a:rPr lang="en-US" altLang="ja-JP" sz="2800" dirty="0">
                <a:solidFill>
                  <a:srgbClr val="0000FF"/>
                </a:solidFill>
                <a:latin typeface="Consolas" panose="020B0609020204030204" pitchFamily="49" charset="0"/>
              </a:rPr>
              <a:t>return</a:t>
            </a:r>
            <a:r>
              <a:rPr lang="en-US" altLang="ja-JP" sz="2800" dirty="0">
                <a:solidFill>
                  <a:srgbClr val="000000"/>
                </a:solidFill>
                <a:latin typeface="Consolas" panose="020B0609020204030204" pitchFamily="49" charset="0"/>
              </a:rPr>
              <a:t> </a:t>
            </a:r>
            <a:r>
              <a:rPr lang="en-US" altLang="ja-JP" sz="2800" dirty="0">
                <a:solidFill>
                  <a:srgbClr val="09885A"/>
                </a:solidFill>
                <a:latin typeface="Consolas" panose="020B0609020204030204" pitchFamily="49" charset="0"/>
              </a:rPr>
              <a:t>0</a:t>
            </a:r>
            <a:r>
              <a:rPr lang="en-US" altLang="ja-JP" sz="2800" dirty="0">
                <a:solidFill>
                  <a:srgbClr val="000000"/>
                </a:solidFill>
                <a:latin typeface="Consolas" panose="020B0609020204030204" pitchFamily="49" charset="0"/>
              </a:rPr>
              <a:t>;</a:t>
            </a:r>
          </a:p>
          <a:p>
            <a:r>
              <a:rPr lang="en-US" altLang="ja-JP" sz="2800" dirty="0">
                <a:solidFill>
                  <a:srgbClr val="000000"/>
                </a:solidFill>
                <a:latin typeface="Consolas" panose="020B0609020204030204" pitchFamily="49" charset="0"/>
              </a:rPr>
              <a:t>}</a:t>
            </a:r>
          </a:p>
        </p:txBody>
      </p:sp>
      <p:sp>
        <p:nvSpPr>
          <p:cNvPr id="5" name="正方形/長方形 4">
            <a:extLst>
              <a:ext uri="{FF2B5EF4-FFF2-40B4-BE49-F238E27FC236}">
                <a16:creationId xmlns:a16="http://schemas.microsoft.com/office/drawing/2014/main" id="{2A5C895C-F03C-4F0A-83DD-0F765AA54858}"/>
              </a:ext>
            </a:extLst>
          </p:cNvPr>
          <p:cNvSpPr/>
          <p:nvPr/>
        </p:nvSpPr>
        <p:spPr>
          <a:xfrm>
            <a:off x="3062747" y="4537586"/>
            <a:ext cx="1767349" cy="3588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D24C58A-1C69-4357-B94F-DE369C398EBA}"/>
              </a:ext>
            </a:extLst>
          </p:cNvPr>
          <p:cNvSpPr/>
          <p:nvPr/>
        </p:nvSpPr>
        <p:spPr>
          <a:xfrm>
            <a:off x="4982497" y="4114800"/>
            <a:ext cx="467032" cy="3244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F76E0943-C59E-4086-9C74-882655CE4CA2}"/>
              </a:ext>
            </a:extLst>
          </p:cNvPr>
          <p:cNvSpPr/>
          <p:nvPr/>
        </p:nvSpPr>
        <p:spPr>
          <a:xfrm>
            <a:off x="6309850" y="4114800"/>
            <a:ext cx="346587" cy="3244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13298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368F9-FBD1-4E01-A9FB-BF141F84263C}"/>
              </a:ext>
            </a:extLst>
          </p:cNvPr>
          <p:cNvSpPr>
            <a:spLocks noGrp="1"/>
          </p:cNvSpPr>
          <p:nvPr>
            <p:ph type="title"/>
          </p:nvPr>
        </p:nvSpPr>
        <p:spPr/>
        <p:txBody>
          <a:bodyPr/>
          <a:lstStyle/>
          <a:p>
            <a:r>
              <a:rPr kumimoji="1" lang="ja-JP" altLang="en-US" dirty="0"/>
              <a:t>関数形式マクロ</a:t>
            </a:r>
          </a:p>
        </p:txBody>
      </p:sp>
      <p:sp>
        <p:nvSpPr>
          <p:cNvPr id="3" name="コンテンツ プレースホルダー 2">
            <a:extLst>
              <a:ext uri="{FF2B5EF4-FFF2-40B4-BE49-F238E27FC236}">
                <a16:creationId xmlns:a16="http://schemas.microsoft.com/office/drawing/2014/main" id="{C752C429-1711-4D57-8821-8FEC9E5CB670}"/>
              </a:ext>
            </a:extLst>
          </p:cNvPr>
          <p:cNvSpPr>
            <a:spLocks noGrp="1"/>
          </p:cNvSpPr>
          <p:nvPr>
            <p:ph idx="1"/>
          </p:nvPr>
        </p:nvSpPr>
        <p:spPr/>
        <p:txBody>
          <a:bodyPr/>
          <a:lstStyle/>
          <a:p>
            <a:pPr marL="0" indent="0">
              <a:buNone/>
            </a:pPr>
            <a:r>
              <a:rPr lang="en-US" altLang="ja-JP" dirty="0">
                <a:solidFill>
                  <a:srgbClr val="0000FF"/>
                </a:solidFill>
                <a:latin typeface="Consolas" panose="020B0609020204030204" pitchFamily="49" charset="0"/>
              </a:rPr>
              <a:t>#define MUL(a, b) ((a) </a:t>
            </a:r>
            <a:r>
              <a:rPr lang="en-US" altLang="ja-JP" dirty="0">
                <a:solidFill>
                  <a:srgbClr val="000000"/>
                </a:solidFill>
                <a:latin typeface="Consolas" panose="020B0609020204030204" pitchFamily="49" charset="0"/>
              </a:rPr>
              <a:t>*</a:t>
            </a:r>
            <a:r>
              <a:rPr lang="en-US" altLang="ja-JP" dirty="0">
                <a:solidFill>
                  <a:srgbClr val="0000FF"/>
                </a:solidFill>
                <a:latin typeface="Consolas" panose="020B0609020204030204" pitchFamily="49" charset="0"/>
              </a:rPr>
              <a:t> (b))</a:t>
            </a:r>
          </a:p>
          <a:p>
            <a:pPr marL="0" indent="0">
              <a:buNone/>
            </a:pPr>
            <a:r>
              <a:rPr kumimoji="1" lang="ja-JP" altLang="en-US" dirty="0">
                <a:latin typeface="Consolas" panose="020B0609020204030204" pitchFamily="49" charset="0"/>
              </a:rPr>
              <a:t>だけど、</a:t>
            </a:r>
            <a:endParaRPr kumimoji="1" lang="en-US" altLang="ja-JP" dirty="0">
              <a:latin typeface="Consolas" panose="020B0609020204030204" pitchFamily="49" charset="0"/>
            </a:endParaRPr>
          </a:p>
          <a:p>
            <a:pPr marL="0" indent="0">
              <a:buNone/>
            </a:pPr>
            <a:r>
              <a:rPr lang="en-US" altLang="ja-JP" dirty="0">
                <a:solidFill>
                  <a:srgbClr val="0000FF"/>
                </a:solidFill>
                <a:latin typeface="Consolas" panose="020B0609020204030204" pitchFamily="49" charset="0"/>
              </a:rPr>
              <a:t>#define MUL(a, b) a * b</a:t>
            </a:r>
          </a:p>
          <a:p>
            <a:pPr marL="0" indent="0">
              <a:buNone/>
            </a:pPr>
            <a:r>
              <a:rPr kumimoji="1" lang="ja-JP" altLang="en-US" dirty="0">
                <a:latin typeface="Consolas" panose="020B0609020204030204" pitchFamily="49" charset="0"/>
              </a:rPr>
              <a:t>と書いちゃダメ？</a:t>
            </a:r>
            <a:endParaRPr lang="en-US" altLang="ja-JP" dirty="0">
              <a:latin typeface="Consolas" panose="020B0609020204030204" pitchFamily="49" charset="0"/>
            </a:endParaRPr>
          </a:p>
          <a:p>
            <a:pPr>
              <a:buFont typeface="Wingdings" panose="05000000000000000000" pitchFamily="2" charset="2"/>
              <a:buChar char="Ø"/>
            </a:pPr>
            <a:r>
              <a:rPr kumimoji="1" lang="ja-JP" altLang="en-US" dirty="0">
                <a:latin typeface="Consolas" panose="020B0609020204030204" pitchFamily="49" charset="0"/>
              </a:rPr>
              <a:t>後者は使い方によってはバグ</a:t>
            </a:r>
            <a:r>
              <a:rPr kumimoji="1" lang="ja-JP" altLang="en-US" dirty="0" err="1">
                <a:latin typeface="Consolas" panose="020B0609020204030204" pitchFamily="49" charset="0"/>
              </a:rPr>
              <a:t>る</a:t>
            </a:r>
            <a:r>
              <a:rPr kumimoji="1" lang="ja-JP" altLang="en-US" dirty="0">
                <a:latin typeface="Consolas" panose="020B0609020204030204" pitchFamily="49" charset="0"/>
              </a:rPr>
              <a:t>ためダメです</a:t>
            </a:r>
            <a:endParaRPr lang="en-US" altLang="ja-JP" dirty="0">
              <a:latin typeface="Consolas" panose="020B0609020204030204" pitchFamily="49" charset="0"/>
            </a:endParaRPr>
          </a:p>
          <a:p>
            <a:pPr marL="0" indent="0">
              <a:buNone/>
            </a:pPr>
            <a:r>
              <a:rPr kumimoji="1" lang="en-US" altLang="ja-JP" sz="2400" dirty="0">
                <a:latin typeface="Consolas" panose="020B0609020204030204" pitchFamily="49" charset="0"/>
              </a:rPr>
              <a:t>(</a:t>
            </a:r>
            <a:r>
              <a:rPr kumimoji="1" lang="ja-JP" altLang="en-US" sz="2400" dirty="0">
                <a:latin typeface="Consolas" panose="020B0609020204030204" pitchFamily="49" charset="0"/>
              </a:rPr>
              <a:t>例</a:t>
            </a:r>
            <a:r>
              <a:rPr kumimoji="1" lang="en-US" altLang="ja-JP" sz="2400" dirty="0">
                <a:latin typeface="Consolas" panose="020B0609020204030204" pitchFamily="49" charset="0"/>
              </a:rPr>
              <a:t>)</a:t>
            </a:r>
          </a:p>
          <a:p>
            <a:pPr marL="0" indent="0">
              <a:buNone/>
            </a:pPr>
            <a:r>
              <a:rPr kumimoji="1" lang="ja-JP" altLang="en-US" sz="2400" dirty="0">
                <a:latin typeface="Consolas" panose="020B0609020204030204" pitchFamily="49" charset="0"/>
              </a:rPr>
              <a:t>後者の場合</a:t>
            </a:r>
            <a:endParaRPr lang="en-US" altLang="ja-JP" sz="2400" dirty="0">
              <a:latin typeface="Consolas" panose="020B0609020204030204" pitchFamily="49" charset="0"/>
            </a:endParaRPr>
          </a:p>
          <a:p>
            <a:pPr marL="0" indent="0">
              <a:buNone/>
            </a:pPr>
            <a:r>
              <a:rPr lang="en-US" altLang="ja-JP" sz="2400" dirty="0">
                <a:latin typeface="Consolas" panose="020B0609020204030204" pitchFamily="49" charset="0"/>
              </a:rPr>
              <a:t>(2 + 3) * (4 + 2)</a:t>
            </a:r>
            <a:r>
              <a:rPr lang="ja-JP" altLang="en-US" sz="2400" dirty="0">
                <a:latin typeface="Consolas" panose="020B0609020204030204" pitchFamily="49" charset="0"/>
              </a:rPr>
              <a:t>の気持ちで</a:t>
            </a:r>
            <a:r>
              <a:rPr lang="en-US" altLang="ja-JP" sz="2400" dirty="0">
                <a:latin typeface="Consolas" panose="020B0609020204030204" pitchFamily="49" charset="0"/>
              </a:rPr>
              <a:t>MUL(2 + 3, 4 + 2)</a:t>
            </a:r>
            <a:r>
              <a:rPr lang="ja-JP" altLang="en-US" sz="2400" dirty="0">
                <a:latin typeface="Consolas" panose="020B0609020204030204" pitchFamily="49" charset="0"/>
              </a:rPr>
              <a:t>とやると、</a:t>
            </a:r>
            <a:endParaRPr lang="en-US" altLang="ja-JP" sz="2400" dirty="0">
              <a:latin typeface="Consolas" panose="020B0609020204030204" pitchFamily="49" charset="0"/>
            </a:endParaRPr>
          </a:p>
          <a:p>
            <a:pPr marL="0" indent="0">
              <a:buNone/>
            </a:pPr>
            <a:r>
              <a:rPr kumimoji="1" lang="en-US" altLang="ja-JP" sz="2400" dirty="0">
                <a:latin typeface="Consolas" panose="020B0609020204030204" pitchFamily="49" charset="0"/>
              </a:rPr>
              <a:t>2 + 3 * 4 + 2</a:t>
            </a:r>
            <a:r>
              <a:rPr kumimoji="1" lang="ja-JP" altLang="en-US" sz="2400" dirty="0">
                <a:latin typeface="Consolas" panose="020B0609020204030204" pitchFamily="49" charset="0"/>
              </a:rPr>
              <a:t>と展開されてしまう</a:t>
            </a:r>
            <a:endParaRPr kumimoji="1" lang="en-US" altLang="ja-JP" sz="2400" dirty="0">
              <a:latin typeface="Consolas" panose="020B0609020204030204" pitchFamily="49" charset="0"/>
            </a:endParaRPr>
          </a:p>
        </p:txBody>
      </p:sp>
    </p:spTree>
    <p:extLst>
      <p:ext uri="{BB962C8B-B14F-4D97-AF65-F5344CB8AC3E}">
        <p14:creationId xmlns:p14="http://schemas.microsoft.com/office/powerpoint/2010/main" val="2005416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162BBD-D6EC-4901-BD0A-5E1F6934EBEB}"/>
              </a:ext>
            </a:extLst>
          </p:cNvPr>
          <p:cNvSpPr>
            <a:spLocks noGrp="1"/>
          </p:cNvSpPr>
          <p:nvPr>
            <p:ph type="title"/>
          </p:nvPr>
        </p:nvSpPr>
        <p:spPr/>
        <p:txBody>
          <a:bodyPr/>
          <a:lstStyle/>
          <a:p>
            <a:r>
              <a:rPr kumimoji="1" lang="ja-JP" altLang="en-US" dirty="0"/>
              <a:t>マクロ</a:t>
            </a:r>
          </a:p>
        </p:txBody>
      </p:sp>
      <p:sp>
        <p:nvSpPr>
          <p:cNvPr id="3" name="コンテンツ プレースホルダー 2">
            <a:extLst>
              <a:ext uri="{FF2B5EF4-FFF2-40B4-BE49-F238E27FC236}">
                <a16:creationId xmlns:a16="http://schemas.microsoft.com/office/drawing/2014/main" id="{EBEDB5A2-74F2-4736-9AC6-92017C8ACB77}"/>
              </a:ext>
            </a:extLst>
          </p:cNvPr>
          <p:cNvSpPr>
            <a:spLocks noGrp="1"/>
          </p:cNvSpPr>
          <p:nvPr>
            <p:ph idx="1"/>
          </p:nvPr>
        </p:nvSpPr>
        <p:spPr/>
        <p:txBody>
          <a:bodyPr/>
          <a:lstStyle/>
          <a:p>
            <a:r>
              <a:rPr kumimoji="1" lang="ja-JP" altLang="en-US" dirty="0"/>
              <a:t>自分でマクロを作るときは、</a:t>
            </a:r>
            <a:r>
              <a:rPr lang="ja-JP" altLang="en-US" dirty="0"/>
              <a:t>慎重に</a:t>
            </a:r>
            <a:r>
              <a:rPr lang="en-US" altLang="ja-JP" dirty="0"/>
              <a:t>(</a:t>
            </a:r>
            <a:r>
              <a:rPr lang="ja-JP" altLang="en-US" dirty="0"/>
              <a:t>バグの温床</a:t>
            </a:r>
            <a:r>
              <a:rPr lang="en-US" altLang="ja-JP" dirty="0"/>
              <a:t>)</a:t>
            </a:r>
          </a:p>
          <a:p>
            <a:r>
              <a:rPr kumimoji="1" lang="ja-JP" altLang="en-US" dirty="0"/>
              <a:t>ここではマクロ作成の詳細を説明できないので、詳しくは各自調べたり</a:t>
            </a:r>
            <a:r>
              <a:rPr lang="ja-JP" altLang="en-US" dirty="0"/>
              <a:t>授業を聴いたりしよう</a:t>
            </a:r>
            <a:endParaRPr kumimoji="1" lang="en-US" altLang="ja-JP" dirty="0"/>
          </a:p>
          <a:p>
            <a:r>
              <a:rPr kumimoji="1" lang="ja-JP" altLang="en-US" dirty="0"/>
              <a:t>他人のマクロをパク</a:t>
            </a:r>
            <a:r>
              <a:rPr kumimoji="1" lang="ja-JP" altLang="en-US" dirty="0" err="1"/>
              <a:t>るのが</a:t>
            </a:r>
            <a:r>
              <a:rPr kumimoji="1" lang="ja-JP" altLang="en-US" dirty="0"/>
              <a:t>おすすめかと思われる</a:t>
            </a:r>
          </a:p>
        </p:txBody>
      </p:sp>
    </p:spTree>
    <p:extLst>
      <p:ext uri="{BB962C8B-B14F-4D97-AF65-F5344CB8AC3E}">
        <p14:creationId xmlns:p14="http://schemas.microsoft.com/office/powerpoint/2010/main" val="2643088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4042D1-49D3-4F7C-9105-8661E424A84F}"/>
              </a:ext>
            </a:extLst>
          </p:cNvPr>
          <p:cNvSpPr>
            <a:spLocks noGrp="1"/>
          </p:cNvSpPr>
          <p:nvPr>
            <p:ph type="title"/>
          </p:nvPr>
        </p:nvSpPr>
        <p:spPr/>
        <p:txBody>
          <a:bodyPr/>
          <a:lstStyle/>
          <a:p>
            <a:r>
              <a:rPr kumimoji="1" lang="en-US" altLang="ja-JP" dirty="0" err="1"/>
              <a:t>sizeof</a:t>
            </a:r>
            <a:r>
              <a:rPr kumimoji="1" lang="ja-JP" altLang="en-US" dirty="0"/>
              <a:t>演算子</a:t>
            </a:r>
          </a:p>
        </p:txBody>
      </p:sp>
      <p:sp>
        <p:nvSpPr>
          <p:cNvPr id="3" name="コンテンツ プレースホルダー 2">
            <a:extLst>
              <a:ext uri="{FF2B5EF4-FFF2-40B4-BE49-F238E27FC236}">
                <a16:creationId xmlns:a16="http://schemas.microsoft.com/office/drawing/2014/main" id="{CA0C0302-D871-4F7B-B87A-3ED8CA1F4053}"/>
              </a:ext>
            </a:extLst>
          </p:cNvPr>
          <p:cNvSpPr>
            <a:spLocks noGrp="1"/>
          </p:cNvSpPr>
          <p:nvPr>
            <p:ph idx="1"/>
          </p:nvPr>
        </p:nvSpPr>
        <p:spPr/>
        <p:txBody>
          <a:bodyPr/>
          <a:lstStyle/>
          <a:p>
            <a:r>
              <a:rPr kumimoji="1" lang="en-US" altLang="ja-JP" dirty="0" err="1"/>
              <a:t>sizeof</a:t>
            </a:r>
            <a:r>
              <a:rPr kumimoji="1" lang="ja-JP" altLang="en-US" dirty="0"/>
              <a:t>演算子で変数</a:t>
            </a:r>
            <a:r>
              <a:rPr lang="en-US" altLang="ja-JP" dirty="0"/>
              <a:t>/</a:t>
            </a:r>
            <a:r>
              <a:rPr lang="ja-JP" altLang="en-US" dirty="0"/>
              <a:t>型</a:t>
            </a:r>
            <a:r>
              <a:rPr kumimoji="1" lang="ja-JP" altLang="en-US" dirty="0"/>
              <a:t>のサイズを取得できる</a:t>
            </a:r>
            <a:endParaRPr kumimoji="1" lang="en-US" altLang="ja-JP" dirty="0"/>
          </a:p>
          <a:p>
            <a:r>
              <a:rPr lang="ja-JP" altLang="en-US" dirty="0"/>
              <a:t>配列を指定すると、配列の要素数</a:t>
            </a:r>
            <a:r>
              <a:rPr lang="en-US" altLang="ja-JP" dirty="0"/>
              <a:t>×</a:t>
            </a:r>
            <a:r>
              <a:rPr lang="ja-JP" altLang="en-US" dirty="0"/>
              <a:t>サイズが取得できる</a:t>
            </a:r>
            <a:endParaRPr lang="en-US" altLang="ja-JP" dirty="0"/>
          </a:p>
          <a:p>
            <a:endParaRPr kumimoji="1" lang="en-US" altLang="ja-JP" dirty="0"/>
          </a:p>
          <a:p>
            <a:pPr marL="457200" lvl="1" indent="0">
              <a:buNone/>
            </a:pPr>
            <a:r>
              <a:rPr lang="en-US" altLang="ja-JP" sz="3600" dirty="0" err="1">
                <a:solidFill>
                  <a:srgbClr val="0000FF"/>
                </a:solidFill>
                <a:latin typeface="Consolas" panose="020B0609020204030204" pitchFamily="49" charset="0"/>
              </a:rPr>
              <a:t>sizeof</a:t>
            </a:r>
            <a:r>
              <a:rPr lang="en-US" altLang="ja-JP" sz="3600" dirty="0">
                <a:solidFill>
                  <a:srgbClr val="000000"/>
                </a:solidFill>
                <a:latin typeface="Consolas" panose="020B0609020204030204" pitchFamily="49" charset="0"/>
              </a:rPr>
              <a:t>(</a:t>
            </a:r>
            <a:r>
              <a:rPr lang="ja-JP" altLang="en-US" sz="3600" dirty="0">
                <a:solidFill>
                  <a:srgbClr val="000000"/>
                </a:solidFill>
                <a:latin typeface="Consolas" panose="020B0609020204030204" pitchFamily="49" charset="0"/>
              </a:rPr>
              <a:t>型とか変数とか配列</a:t>
            </a:r>
            <a:r>
              <a:rPr lang="en-US" altLang="ja-JP" sz="3600" dirty="0">
                <a:solidFill>
                  <a:srgbClr val="000000"/>
                </a:solidFill>
                <a:latin typeface="Consolas" panose="020B0609020204030204" pitchFamily="49" charset="0"/>
              </a:rPr>
              <a:t>);</a:t>
            </a:r>
          </a:p>
          <a:p>
            <a:pPr marL="0" indent="0">
              <a:buNone/>
            </a:pPr>
            <a:endParaRPr kumimoji="1" lang="ja-JP" altLang="en-US" dirty="0"/>
          </a:p>
        </p:txBody>
      </p:sp>
    </p:spTree>
    <p:extLst>
      <p:ext uri="{BB962C8B-B14F-4D97-AF65-F5344CB8AC3E}">
        <p14:creationId xmlns:p14="http://schemas.microsoft.com/office/powerpoint/2010/main" val="3858334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AD7F530-8154-4A23-8C78-02E2E236A598}"/>
              </a:ext>
            </a:extLst>
          </p:cNvPr>
          <p:cNvSpPr/>
          <p:nvPr/>
        </p:nvSpPr>
        <p:spPr>
          <a:xfrm>
            <a:off x="526024" y="612844"/>
            <a:ext cx="7644581" cy="5632311"/>
          </a:xfrm>
          <a:prstGeom prst="rect">
            <a:avLst/>
          </a:prstGeom>
        </p:spPr>
        <p:txBody>
          <a:bodyPr wrap="square">
            <a:spAutoFit/>
          </a:bodyPr>
          <a:lstStyle/>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a:t>
            </a:r>
            <a:r>
              <a:rPr lang="en-US" altLang="ja-JP" sz="2000" dirty="0" err="1">
                <a:solidFill>
                  <a:srgbClr val="A31515"/>
                </a:solidFill>
                <a:latin typeface="Consolas" panose="020B0609020204030204" pitchFamily="49" charset="0"/>
              </a:rPr>
              <a:t>stdio.h</a:t>
            </a:r>
            <a:r>
              <a:rPr lang="en-US" altLang="ja-JP" sz="2000" dirty="0">
                <a:solidFill>
                  <a:srgbClr val="A31515"/>
                </a:solidFill>
                <a:latin typeface="Consolas" panose="020B0609020204030204" pitchFamily="49" charset="0"/>
              </a:rPr>
              <a:t>&gt;</a:t>
            </a:r>
            <a:endParaRPr lang="en-US" altLang="ja-JP" sz="2000" dirty="0">
              <a:solidFill>
                <a:srgbClr val="000000"/>
              </a:solidFill>
              <a:latin typeface="Consolas" panose="020B0609020204030204" pitchFamily="49" charset="0"/>
            </a:endParaRP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#define MAX_N </a:t>
            </a:r>
            <a:r>
              <a:rPr lang="en-US" altLang="ja-JP" sz="2000" dirty="0">
                <a:solidFill>
                  <a:srgbClr val="09885A"/>
                </a:solidFill>
                <a:latin typeface="Consolas" panose="020B0609020204030204" pitchFamily="49" charset="0"/>
              </a:rPr>
              <a:t>1000</a:t>
            </a:r>
            <a:endParaRPr lang="en-US" altLang="ja-JP" sz="2000" dirty="0">
              <a:solidFill>
                <a:srgbClr val="000000"/>
              </a:solidFill>
              <a:latin typeface="Consolas" panose="020B0609020204030204" pitchFamily="49" charset="0"/>
            </a:endParaRP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main(</a:t>
            </a:r>
            <a:r>
              <a:rPr lang="en-US" altLang="ja-JP" sz="2000" dirty="0">
                <a:solidFill>
                  <a:srgbClr val="0000FF"/>
                </a:solidFill>
                <a:latin typeface="Consolas" panose="020B0609020204030204" pitchFamily="49" charset="0"/>
              </a:rPr>
              <a:t>void</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a[MAX_N];</a:t>
            </a:r>
          </a:p>
          <a:p>
            <a:pPr lvl="1"/>
            <a:br>
              <a:rPr lang="en-US" altLang="ja-JP" sz="2000" dirty="0">
                <a:solidFill>
                  <a:srgbClr val="000000"/>
                </a:solidFill>
                <a:latin typeface="Consolas" panose="020B0609020204030204" pitchFamily="49" charset="0"/>
              </a:rPr>
            </a:br>
            <a:r>
              <a:rPr lang="en-US" altLang="ja-JP" sz="2000" dirty="0" err="1">
                <a:solidFill>
                  <a:srgbClr val="000000"/>
                </a:solidFill>
                <a:latin typeface="Consolas" panose="020B0609020204030204" pitchFamily="49" charset="0"/>
              </a:rPr>
              <a:t>printf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"int: %d\n"</a:t>
            </a:r>
            <a:r>
              <a:rPr lang="en-US" altLang="ja-JP" sz="2000" dirty="0">
                <a:solidFill>
                  <a:srgbClr val="000000"/>
                </a:solidFill>
                <a:latin typeface="Consolas" panose="020B0609020204030204" pitchFamily="49" charset="0"/>
              </a:rPr>
              <a:t>, </a:t>
            </a:r>
            <a:r>
              <a:rPr lang="en-US" altLang="ja-JP" sz="2000" dirty="0" err="1">
                <a:solidFill>
                  <a:srgbClr val="0000FF"/>
                </a:solidFill>
                <a:latin typeface="Consolas" panose="020B0609020204030204" pitchFamily="49" charset="0"/>
              </a:rPr>
              <a:t>sizeof</a:t>
            </a:r>
            <a:r>
              <a:rPr lang="en-US" altLang="ja-JP" sz="2000" dirty="0">
                <a:solidFill>
                  <a:srgbClr val="000000"/>
                </a:solidFill>
                <a:latin typeface="Consolas" panose="020B0609020204030204" pitchFamily="49" charset="0"/>
              </a:rPr>
              <a:t>(</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printf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"char: %d\n"</a:t>
            </a:r>
            <a:r>
              <a:rPr lang="en-US" altLang="ja-JP" sz="2000" dirty="0">
                <a:solidFill>
                  <a:srgbClr val="000000"/>
                </a:solidFill>
                <a:latin typeface="Consolas" panose="020B0609020204030204" pitchFamily="49" charset="0"/>
              </a:rPr>
              <a:t>, </a:t>
            </a:r>
            <a:r>
              <a:rPr lang="en-US" altLang="ja-JP" sz="2000" dirty="0" err="1">
                <a:solidFill>
                  <a:srgbClr val="0000FF"/>
                </a:solidFill>
                <a:latin typeface="Consolas" panose="020B0609020204030204" pitchFamily="49" charset="0"/>
              </a:rPr>
              <a:t>sizeof</a:t>
            </a:r>
            <a:r>
              <a:rPr lang="en-US" altLang="ja-JP" sz="2000" dirty="0">
                <a:solidFill>
                  <a:srgbClr val="000000"/>
                </a:solidFill>
                <a:latin typeface="Consolas" panose="020B0609020204030204" pitchFamily="49" charset="0"/>
              </a:rPr>
              <a:t>(</a:t>
            </a:r>
            <a:r>
              <a:rPr lang="en-US" altLang="ja-JP" sz="2000" dirty="0">
                <a:solidFill>
                  <a:srgbClr val="0000FF"/>
                </a:solidFill>
                <a:latin typeface="Consolas" panose="020B0609020204030204" pitchFamily="49" charset="0"/>
              </a:rPr>
              <a:t>char</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printf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"long </a:t>
            </a:r>
            <a:r>
              <a:rPr lang="en-US" altLang="ja-JP" sz="2000" dirty="0" err="1">
                <a:solidFill>
                  <a:srgbClr val="A31515"/>
                </a:solidFill>
                <a:latin typeface="Consolas" panose="020B0609020204030204" pitchFamily="49" charset="0"/>
              </a:rPr>
              <a:t>long</a:t>
            </a:r>
            <a:r>
              <a:rPr lang="en-US" altLang="ja-JP" sz="2000" dirty="0">
                <a:solidFill>
                  <a:srgbClr val="A31515"/>
                </a:solidFill>
                <a:latin typeface="Consolas" panose="020B0609020204030204" pitchFamily="49" charset="0"/>
              </a:rPr>
              <a:t>: %d\n\n"</a:t>
            </a:r>
            <a:r>
              <a:rPr lang="en-US" altLang="ja-JP" sz="2000" dirty="0">
                <a:solidFill>
                  <a:srgbClr val="000000"/>
                </a:solidFill>
                <a:latin typeface="Consolas" panose="020B0609020204030204" pitchFamily="49" charset="0"/>
              </a:rPr>
              <a:t>, </a:t>
            </a:r>
            <a:r>
              <a:rPr lang="en-US" altLang="ja-JP" sz="2000" dirty="0" err="1">
                <a:solidFill>
                  <a:srgbClr val="0000FF"/>
                </a:solidFill>
                <a:latin typeface="Consolas" panose="020B0609020204030204" pitchFamily="49" charset="0"/>
              </a:rPr>
              <a:t>sizeof</a:t>
            </a:r>
            <a:r>
              <a:rPr lang="en-US" altLang="ja-JP" sz="2000" dirty="0">
                <a:solidFill>
                  <a:srgbClr val="000000"/>
                </a:solidFill>
                <a:latin typeface="Consolas" panose="020B0609020204030204" pitchFamily="49" charset="0"/>
              </a:rPr>
              <a:t>(</a:t>
            </a:r>
            <a:r>
              <a:rPr lang="en-US" altLang="ja-JP" sz="2000" dirty="0">
                <a:solidFill>
                  <a:srgbClr val="0000FF"/>
                </a:solidFill>
                <a:latin typeface="Consolas" panose="020B0609020204030204" pitchFamily="49" charset="0"/>
              </a:rPr>
              <a:t>long</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long</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err="1">
                <a:solidFill>
                  <a:srgbClr val="000000"/>
                </a:solidFill>
                <a:latin typeface="Consolas" panose="020B0609020204030204" pitchFamily="49" charset="0"/>
              </a:rPr>
              <a:t>printf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"a[0]: %d\n"</a:t>
            </a:r>
            <a:r>
              <a:rPr lang="en-US" altLang="ja-JP" sz="2000" dirty="0">
                <a:solidFill>
                  <a:srgbClr val="000000"/>
                </a:solidFill>
                <a:latin typeface="Consolas" panose="020B0609020204030204" pitchFamily="49" charset="0"/>
              </a:rPr>
              <a:t>, </a:t>
            </a:r>
            <a:r>
              <a:rPr lang="en-US" altLang="ja-JP" sz="2000" dirty="0" err="1">
                <a:solidFill>
                  <a:srgbClr val="0000FF"/>
                </a:solidFill>
                <a:latin typeface="Consolas" panose="020B0609020204030204" pitchFamily="49" charset="0"/>
              </a:rPr>
              <a:t>sizeof</a:t>
            </a:r>
            <a:r>
              <a:rPr lang="en-US" altLang="ja-JP" sz="2000" dirty="0">
                <a:solidFill>
                  <a:srgbClr val="000000"/>
                </a:solidFill>
                <a:latin typeface="Consolas" panose="020B0609020204030204" pitchFamily="49" charset="0"/>
              </a:rPr>
              <a:t>(a[</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printf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"a: %d\n"</a:t>
            </a:r>
            <a:r>
              <a:rPr lang="en-US" altLang="ja-JP" sz="2000" dirty="0">
                <a:solidFill>
                  <a:srgbClr val="000000"/>
                </a:solidFill>
                <a:latin typeface="Consolas" panose="020B0609020204030204" pitchFamily="49" charset="0"/>
              </a:rPr>
              <a:t>, </a:t>
            </a:r>
            <a:r>
              <a:rPr lang="en-US" altLang="ja-JP" sz="2000" dirty="0" err="1">
                <a:solidFill>
                  <a:srgbClr val="0000FF"/>
                </a:solidFill>
                <a:latin typeface="Consolas" panose="020B0609020204030204" pitchFamily="49" charset="0"/>
              </a:rPr>
              <a:t>sizeof</a:t>
            </a:r>
            <a:r>
              <a:rPr lang="en-US" altLang="ja-JP" sz="2000" dirty="0">
                <a:solidFill>
                  <a:srgbClr val="000000"/>
                </a:solidFill>
                <a:latin typeface="Consolas" panose="020B0609020204030204" pitchFamily="49" charset="0"/>
              </a:rPr>
              <a:t>(a));</a:t>
            </a:r>
          </a:p>
          <a:p>
            <a:pPr lvl="1"/>
            <a:r>
              <a:rPr lang="en-US" altLang="ja-JP" sz="2000" dirty="0" err="1">
                <a:solidFill>
                  <a:srgbClr val="000000"/>
                </a:solidFill>
                <a:latin typeface="Consolas" panose="020B0609020204030204" pitchFamily="49" charset="0"/>
              </a:rPr>
              <a:t>printf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a:t>
            </a:r>
            <a:r>
              <a:rPr lang="en-US" altLang="ja-JP" sz="2000" dirty="0" err="1">
                <a:solidFill>
                  <a:srgbClr val="A31515"/>
                </a:solidFill>
                <a:latin typeface="Consolas" panose="020B0609020204030204" pitchFamily="49" charset="0"/>
              </a:rPr>
              <a:t>a_size</a:t>
            </a:r>
            <a:r>
              <a:rPr lang="en-US" altLang="ja-JP" sz="2000" dirty="0">
                <a:solidFill>
                  <a:srgbClr val="A31515"/>
                </a:solidFill>
                <a:latin typeface="Consolas" panose="020B0609020204030204" pitchFamily="49" charset="0"/>
              </a:rPr>
              <a:t>: %d\n"</a:t>
            </a:r>
            <a:r>
              <a:rPr lang="en-US" altLang="ja-JP" sz="2000" dirty="0">
                <a:solidFill>
                  <a:srgbClr val="000000"/>
                </a:solidFill>
                <a:latin typeface="Consolas" panose="020B0609020204030204" pitchFamily="49" charset="0"/>
              </a:rPr>
              <a:t>, </a:t>
            </a:r>
            <a:r>
              <a:rPr lang="en-US" altLang="ja-JP" sz="2000" dirty="0" err="1">
                <a:solidFill>
                  <a:srgbClr val="0000FF"/>
                </a:solidFill>
                <a:latin typeface="Consolas" panose="020B0609020204030204" pitchFamily="49" charset="0"/>
              </a:rPr>
              <a:t>sizeof</a:t>
            </a:r>
            <a:r>
              <a:rPr lang="en-US" altLang="ja-JP" sz="2000" dirty="0">
                <a:solidFill>
                  <a:srgbClr val="000000"/>
                </a:solidFill>
                <a:latin typeface="Consolas" panose="020B0609020204030204" pitchFamily="49" charset="0"/>
              </a:rPr>
              <a:t>(a) / </a:t>
            </a:r>
            <a:r>
              <a:rPr lang="en-US" altLang="ja-JP" sz="2000" dirty="0" err="1">
                <a:solidFill>
                  <a:srgbClr val="0000FF"/>
                </a:solidFill>
                <a:latin typeface="Consolas" panose="020B0609020204030204" pitchFamily="49" charset="0"/>
              </a:rPr>
              <a:t>sizeof</a:t>
            </a:r>
            <a:r>
              <a:rPr lang="en-US" altLang="ja-JP" sz="2000" dirty="0">
                <a:solidFill>
                  <a:srgbClr val="000000"/>
                </a:solidFill>
                <a:latin typeface="Consolas" panose="020B0609020204030204" pitchFamily="49" charset="0"/>
              </a:rPr>
              <a:t>(a[</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a:t>
            </a:r>
          </a:p>
        </p:txBody>
      </p:sp>
      <p:graphicFrame>
        <p:nvGraphicFramePr>
          <p:cNvPr id="5" name="表 4">
            <a:extLst>
              <a:ext uri="{FF2B5EF4-FFF2-40B4-BE49-F238E27FC236}">
                <a16:creationId xmlns:a16="http://schemas.microsoft.com/office/drawing/2014/main" id="{6AB8E05D-DFB5-4E19-AD16-5648EDC953BC}"/>
              </a:ext>
            </a:extLst>
          </p:cNvPr>
          <p:cNvGraphicFramePr>
            <a:graphicFrameLocks noGrp="1"/>
          </p:cNvGraphicFramePr>
          <p:nvPr>
            <p:extLst>
              <p:ext uri="{D42A27DB-BD31-4B8C-83A1-F6EECF244321}">
                <p14:modId xmlns:p14="http://schemas.microsoft.com/office/powerpoint/2010/main" val="126274886"/>
              </p:ext>
            </p:extLst>
          </p:nvPr>
        </p:nvGraphicFramePr>
        <p:xfrm>
          <a:off x="7905136" y="612844"/>
          <a:ext cx="3958302" cy="3505200"/>
        </p:xfrm>
        <a:graphic>
          <a:graphicData uri="http://schemas.openxmlformats.org/drawingml/2006/table">
            <a:tbl>
              <a:tblPr firstRow="1" bandRow="1">
                <a:tableStyleId>{073A0DAA-6AF3-43AB-8588-CEC1D06C72B9}</a:tableStyleId>
              </a:tblPr>
              <a:tblGrid>
                <a:gridCol w="3958302">
                  <a:extLst>
                    <a:ext uri="{9D8B030D-6E8A-4147-A177-3AD203B41FA5}">
                      <a16:colId xmlns:a16="http://schemas.microsoft.com/office/drawing/2014/main" val="1951294747"/>
                    </a:ext>
                  </a:extLst>
                </a:gridCol>
              </a:tblGrid>
              <a:tr h="370840">
                <a:tc>
                  <a:txBody>
                    <a:bodyPr/>
                    <a:lstStyle/>
                    <a:p>
                      <a:r>
                        <a:rPr kumimoji="1" lang="en-US" altLang="ja-JP" sz="3200" dirty="0"/>
                        <a:t>int: 4</a:t>
                      </a:r>
                    </a:p>
                    <a:p>
                      <a:r>
                        <a:rPr kumimoji="1" lang="en-US" altLang="ja-JP" sz="3200" dirty="0"/>
                        <a:t>char: 1</a:t>
                      </a:r>
                    </a:p>
                    <a:p>
                      <a:r>
                        <a:rPr kumimoji="1" lang="en-US" altLang="ja-JP" sz="3200" dirty="0"/>
                        <a:t>long </a:t>
                      </a:r>
                      <a:r>
                        <a:rPr kumimoji="1" lang="en-US" altLang="ja-JP" sz="3200" dirty="0" err="1"/>
                        <a:t>long</a:t>
                      </a:r>
                      <a:r>
                        <a:rPr kumimoji="1" lang="en-US" altLang="ja-JP" sz="3200"/>
                        <a:t>: </a:t>
                      </a:r>
                      <a:r>
                        <a:rPr kumimoji="1" lang="en-US" altLang="ja-JP" sz="3200" dirty="0"/>
                        <a:t>8</a:t>
                      </a:r>
                    </a:p>
                    <a:p>
                      <a:endParaRPr kumimoji="1" lang="en-US" altLang="ja-JP" sz="3200" dirty="0"/>
                    </a:p>
                    <a:p>
                      <a:r>
                        <a:rPr kumimoji="1" lang="en-US" altLang="ja-JP" sz="3200" dirty="0"/>
                        <a:t>a[0]: 4</a:t>
                      </a:r>
                    </a:p>
                    <a:p>
                      <a:r>
                        <a:rPr kumimoji="1" lang="en-US" altLang="ja-JP" sz="3200" dirty="0"/>
                        <a:t>a: 4000</a:t>
                      </a:r>
                    </a:p>
                    <a:p>
                      <a:r>
                        <a:rPr kumimoji="1" lang="en-US" altLang="ja-JP" sz="3200" dirty="0" err="1"/>
                        <a:t>a_size</a:t>
                      </a:r>
                      <a:r>
                        <a:rPr kumimoji="1" lang="en-US" altLang="ja-JP" sz="3200" dirty="0"/>
                        <a:t>: 1000</a:t>
                      </a:r>
                      <a:endParaRPr kumimoji="1" lang="ja-JP" altLang="en-US" sz="3200" dirty="0"/>
                    </a:p>
                  </a:txBody>
                  <a:tcPr/>
                </a:tc>
                <a:extLst>
                  <a:ext uri="{0D108BD9-81ED-4DB2-BD59-A6C34878D82A}">
                    <a16:rowId xmlns:a16="http://schemas.microsoft.com/office/drawing/2014/main" val="2206271752"/>
                  </a:ext>
                </a:extLst>
              </a:tr>
            </a:tbl>
          </a:graphicData>
        </a:graphic>
      </p:graphicFrame>
    </p:spTree>
    <p:extLst>
      <p:ext uri="{BB962C8B-B14F-4D97-AF65-F5344CB8AC3E}">
        <p14:creationId xmlns:p14="http://schemas.microsoft.com/office/powerpoint/2010/main" val="3283327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D44C58-9F80-405C-B2A6-511582279C52}"/>
              </a:ext>
            </a:extLst>
          </p:cNvPr>
          <p:cNvSpPr>
            <a:spLocks noGrp="1"/>
          </p:cNvSpPr>
          <p:nvPr>
            <p:ph type="title"/>
          </p:nvPr>
        </p:nvSpPr>
        <p:spPr/>
        <p:txBody>
          <a:bodyPr/>
          <a:lstStyle/>
          <a:p>
            <a:r>
              <a:rPr kumimoji="1" lang="ja-JP" altLang="en-US" dirty="0"/>
              <a:t>配列の要素数を取得</a:t>
            </a:r>
          </a:p>
        </p:txBody>
      </p:sp>
      <p:sp>
        <p:nvSpPr>
          <p:cNvPr id="3" name="コンテンツ プレースホルダー 2">
            <a:extLst>
              <a:ext uri="{FF2B5EF4-FFF2-40B4-BE49-F238E27FC236}">
                <a16:creationId xmlns:a16="http://schemas.microsoft.com/office/drawing/2014/main" id="{EF85C3A4-3A89-40EE-B6B0-9D539466140B}"/>
              </a:ext>
            </a:extLst>
          </p:cNvPr>
          <p:cNvSpPr>
            <a:spLocks noGrp="1"/>
          </p:cNvSpPr>
          <p:nvPr>
            <p:ph idx="1"/>
          </p:nvPr>
        </p:nvSpPr>
        <p:spPr>
          <a:xfrm>
            <a:off x="838200" y="1825625"/>
            <a:ext cx="10515600" cy="2274427"/>
          </a:xfrm>
        </p:spPr>
        <p:txBody>
          <a:bodyPr/>
          <a:lstStyle/>
          <a:p>
            <a:pPr>
              <a:lnSpc>
                <a:spcPct val="100000"/>
              </a:lnSpc>
            </a:pPr>
            <a:r>
              <a:rPr lang="ja-JP" altLang="en-US" dirty="0"/>
              <a:t>配列</a:t>
            </a:r>
            <a:r>
              <a:rPr lang="en-US" altLang="ja-JP" dirty="0"/>
              <a:t>a</a:t>
            </a:r>
            <a:r>
              <a:rPr lang="ja-JP" altLang="en-US" dirty="0"/>
              <a:t>と</a:t>
            </a:r>
            <a:r>
              <a:rPr lang="ja-JP" altLang="en-US" b="1" dirty="0"/>
              <a:t>同じスコープ内</a:t>
            </a:r>
            <a:r>
              <a:rPr lang="ja-JP" altLang="en-US" dirty="0"/>
              <a:t>では</a:t>
            </a:r>
            <a:br>
              <a:rPr lang="en-US" altLang="ja-JP" dirty="0"/>
            </a:br>
            <a:r>
              <a:rPr lang="en-US" altLang="ja-JP" dirty="0"/>
              <a:t>  </a:t>
            </a:r>
            <a:r>
              <a:rPr lang="en-US" altLang="ja-JP" dirty="0" err="1">
                <a:solidFill>
                  <a:srgbClr val="0000FF"/>
                </a:solidFill>
                <a:latin typeface="Consolas" panose="020B0609020204030204" pitchFamily="49" charset="0"/>
              </a:rPr>
              <a:t>sizeof</a:t>
            </a:r>
            <a:r>
              <a:rPr lang="en-US" altLang="ja-JP" dirty="0">
                <a:solidFill>
                  <a:srgbClr val="000000"/>
                </a:solidFill>
                <a:latin typeface="Consolas" panose="020B0609020204030204" pitchFamily="49" charset="0"/>
              </a:rPr>
              <a:t>(a) / </a:t>
            </a:r>
            <a:r>
              <a:rPr lang="en-US" altLang="ja-JP" dirty="0" err="1">
                <a:solidFill>
                  <a:srgbClr val="0000FF"/>
                </a:solidFill>
                <a:latin typeface="Consolas" panose="020B0609020204030204" pitchFamily="49" charset="0"/>
              </a:rPr>
              <a:t>sizeof</a:t>
            </a:r>
            <a:r>
              <a:rPr lang="en-US" altLang="ja-JP" dirty="0">
                <a:solidFill>
                  <a:srgbClr val="000000"/>
                </a:solidFill>
                <a:latin typeface="Consolas" panose="020B0609020204030204" pitchFamily="49" charset="0"/>
              </a:rPr>
              <a:t>(a[</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br>
              <a:rPr lang="en-US" altLang="ja-JP" dirty="0">
                <a:solidFill>
                  <a:srgbClr val="000000"/>
                </a:solidFill>
                <a:latin typeface="Consolas" panose="020B0609020204030204" pitchFamily="49" charset="0"/>
              </a:rPr>
            </a:br>
            <a:r>
              <a:rPr lang="ja-JP" altLang="en-US" dirty="0">
                <a:solidFill>
                  <a:srgbClr val="000000"/>
                </a:solidFill>
                <a:latin typeface="Consolas" panose="020B0609020204030204" pitchFamily="49" charset="0"/>
              </a:rPr>
              <a:t>で配列の要素数を取得できる</a:t>
            </a:r>
            <a:endParaRPr lang="en-US" altLang="ja-JP"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439903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0341E0-F40C-40DB-9F1E-56B48982C8C8}"/>
              </a:ext>
            </a:extLst>
          </p:cNvPr>
          <p:cNvSpPr>
            <a:spLocks noGrp="1"/>
          </p:cNvSpPr>
          <p:nvPr>
            <p:ph type="title"/>
          </p:nvPr>
        </p:nvSpPr>
        <p:spPr/>
        <p:txBody>
          <a:bodyPr/>
          <a:lstStyle/>
          <a:p>
            <a:r>
              <a:rPr lang="ja-JP" altLang="en-US" dirty="0"/>
              <a:t>配列の要素数を取得できる？</a:t>
            </a:r>
            <a:endParaRPr kumimoji="1" lang="ja-JP" altLang="en-US" dirty="0"/>
          </a:p>
        </p:txBody>
      </p:sp>
      <p:sp>
        <p:nvSpPr>
          <p:cNvPr id="3" name="コンテンツ プレースホルダー 2">
            <a:extLst>
              <a:ext uri="{FF2B5EF4-FFF2-40B4-BE49-F238E27FC236}">
                <a16:creationId xmlns:a16="http://schemas.microsoft.com/office/drawing/2014/main" id="{1C7AF3C8-A769-41A2-956C-828D622315EA}"/>
              </a:ext>
            </a:extLst>
          </p:cNvPr>
          <p:cNvSpPr>
            <a:spLocks noGrp="1"/>
          </p:cNvSpPr>
          <p:nvPr>
            <p:ph idx="1"/>
          </p:nvPr>
        </p:nvSpPr>
        <p:spPr>
          <a:xfrm>
            <a:off x="838200" y="1825625"/>
            <a:ext cx="10515600" cy="461176"/>
          </a:xfrm>
        </p:spPr>
        <p:txBody>
          <a:bodyPr>
            <a:normAutofit lnSpcReduction="10000"/>
          </a:bodyPr>
          <a:lstStyle/>
          <a:p>
            <a:r>
              <a:rPr lang="ja-JP" altLang="en-US" dirty="0">
                <a:solidFill>
                  <a:srgbClr val="000000"/>
                </a:solidFill>
                <a:latin typeface="Consolas" panose="020B0609020204030204" pitchFamily="49" charset="0"/>
              </a:rPr>
              <a:t>では、配列の要素数を作る関数は作れる？</a:t>
            </a:r>
            <a:endParaRPr lang="en-US" altLang="ja-JP" dirty="0">
              <a:solidFill>
                <a:srgbClr val="000000"/>
              </a:solidFill>
              <a:latin typeface="Consolas" panose="020B0609020204030204" pitchFamily="49" charset="0"/>
            </a:endParaRPr>
          </a:p>
        </p:txBody>
      </p:sp>
      <p:sp>
        <p:nvSpPr>
          <p:cNvPr id="4" name="正方形/長方形 3">
            <a:extLst>
              <a:ext uri="{FF2B5EF4-FFF2-40B4-BE49-F238E27FC236}">
                <a16:creationId xmlns:a16="http://schemas.microsoft.com/office/drawing/2014/main" id="{70FA3BBD-F60B-4B2F-9166-29D075A18FD4}"/>
              </a:ext>
            </a:extLst>
          </p:cNvPr>
          <p:cNvSpPr/>
          <p:nvPr/>
        </p:nvSpPr>
        <p:spPr>
          <a:xfrm>
            <a:off x="1506793" y="2270336"/>
            <a:ext cx="7681452" cy="1815882"/>
          </a:xfrm>
          <a:prstGeom prst="rect">
            <a:avLst/>
          </a:prstGeom>
        </p:spPr>
        <p:txBody>
          <a:bodyPr wrap="square">
            <a:spAutoFit/>
          </a:bodyPr>
          <a:lstStyle/>
          <a:p>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getIntArraySize</a:t>
            </a:r>
            <a:r>
              <a:rPr lang="en-US" altLang="ja-JP" sz="2800" dirty="0">
                <a:solidFill>
                  <a:srgbClr val="000000"/>
                </a:solidFill>
                <a:latin typeface="Consolas" panose="020B0609020204030204" pitchFamily="49" charset="0"/>
              </a:rPr>
              <a:t>(</a:t>
            </a:r>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 *a)</a:t>
            </a:r>
          </a:p>
          <a:p>
            <a:r>
              <a:rPr lang="en-US" altLang="ja-JP" sz="2800" dirty="0">
                <a:solidFill>
                  <a:srgbClr val="000000"/>
                </a:solidFill>
                <a:latin typeface="Consolas" panose="020B0609020204030204" pitchFamily="49" charset="0"/>
              </a:rPr>
              <a:t>{</a:t>
            </a:r>
          </a:p>
          <a:p>
            <a:pPr lvl="1"/>
            <a:r>
              <a:rPr lang="en-US" altLang="ja-JP" sz="2800" dirty="0">
                <a:solidFill>
                  <a:srgbClr val="0000FF"/>
                </a:solidFill>
                <a:latin typeface="Consolas" panose="020B0609020204030204" pitchFamily="49" charset="0"/>
              </a:rPr>
              <a:t>return</a:t>
            </a:r>
            <a:r>
              <a:rPr lang="en-US" altLang="ja-JP" sz="2800" dirty="0">
                <a:solidFill>
                  <a:srgbClr val="000000"/>
                </a:solidFill>
                <a:latin typeface="Consolas" panose="020B0609020204030204" pitchFamily="49" charset="0"/>
              </a:rPr>
              <a:t> </a:t>
            </a:r>
            <a:r>
              <a:rPr lang="en-US" altLang="ja-JP" sz="2800" dirty="0" err="1">
                <a:solidFill>
                  <a:srgbClr val="0000FF"/>
                </a:solidFill>
                <a:latin typeface="Consolas" panose="020B0609020204030204" pitchFamily="49" charset="0"/>
              </a:rPr>
              <a:t>sizeof</a:t>
            </a:r>
            <a:r>
              <a:rPr lang="en-US" altLang="ja-JP" sz="2800" dirty="0">
                <a:solidFill>
                  <a:srgbClr val="000000"/>
                </a:solidFill>
                <a:latin typeface="Consolas" panose="020B0609020204030204" pitchFamily="49" charset="0"/>
              </a:rPr>
              <a:t>(a) / </a:t>
            </a:r>
            <a:r>
              <a:rPr lang="en-US" altLang="ja-JP" sz="2800" dirty="0" err="1">
                <a:solidFill>
                  <a:srgbClr val="0000FF"/>
                </a:solidFill>
                <a:latin typeface="Consolas" panose="020B0609020204030204" pitchFamily="49" charset="0"/>
              </a:rPr>
              <a:t>sizeof</a:t>
            </a:r>
            <a:r>
              <a:rPr lang="en-US" altLang="ja-JP" sz="2800" dirty="0">
                <a:solidFill>
                  <a:srgbClr val="000000"/>
                </a:solidFill>
                <a:latin typeface="Consolas" panose="020B0609020204030204" pitchFamily="49" charset="0"/>
              </a:rPr>
              <a:t>(a[</a:t>
            </a:r>
            <a:r>
              <a:rPr lang="en-US" altLang="ja-JP" sz="2800" dirty="0">
                <a:solidFill>
                  <a:srgbClr val="09885A"/>
                </a:solidFill>
                <a:latin typeface="Consolas" panose="020B0609020204030204" pitchFamily="49" charset="0"/>
              </a:rPr>
              <a:t>0</a:t>
            </a:r>
            <a:r>
              <a:rPr lang="en-US" altLang="ja-JP" sz="2800" dirty="0">
                <a:solidFill>
                  <a:srgbClr val="000000"/>
                </a:solidFill>
                <a:latin typeface="Consolas" panose="020B0609020204030204" pitchFamily="49" charset="0"/>
              </a:rPr>
              <a:t>]);</a:t>
            </a:r>
          </a:p>
          <a:p>
            <a:r>
              <a:rPr lang="en-US" altLang="ja-JP" sz="2800" dirty="0">
                <a:solidFill>
                  <a:srgbClr val="000000"/>
                </a:solidFill>
                <a:latin typeface="Consolas" panose="020B0609020204030204" pitchFamily="49" charset="0"/>
              </a:rPr>
              <a:t>}</a:t>
            </a:r>
          </a:p>
        </p:txBody>
      </p:sp>
      <p:sp>
        <p:nvSpPr>
          <p:cNvPr id="5" name="コンテンツ プレースホルダー 2">
            <a:extLst>
              <a:ext uri="{FF2B5EF4-FFF2-40B4-BE49-F238E27FC236}">
                <a16:creationId xmlns:a16="http://schemas.microsoft.com/office/drawing/2014/main" id="{3D353E22-A3D9-44A0-A796-7C9AA51FDF71}"/>
              </a:ext>
            </a:extLst>
          </p:cNvPr>
          <p:cNvSpPr txBox="1">
            <a:spLocks/>
          </p:cNvSpPr>
          <p:nvPr/>
        </p:nvSpPr>
        <p:spPr>
          <a:xfrm>
            <a:off x="838200" y="4086218"/>
            <a:ext cx="10515600" cy="25505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dirty="0">
                <a:solidFill>
                  <a:srgbClr val="000000"/>
                </a:solidFill>
                <a:latin typeface="Consolas" panose="020B0609020204030204" pitchFamily="49" charset="0"/>
              </a:rPr>
              <a:t>無理</a:t>
            </a:r>
            <a:endParaRPr lang="en-US" altLang="ja-JP" dirty="0">
              <a:solidFill>
                <a:srgbClr val="000000"/>
              </a:solidFill>
              <a:latin typeface="+mn-ea"/>
            </a:endParaRPr>
          </a:p>
          <a:p>
            <a:pPr>
              <a:buFont typeface="Wingdings" panose="05000000000000000000" pitchFamily="2" charset="2"/>
              <a:buChar char="Ø"/>
            </a:pPr>
            <a:r>
              <a:rPr lang="ja-JP" altLang="en-US" dirty="0">
                <a:solidFill>
                  <a:srgbClr val="000000"/>
                </a:solidFill>
                <a:latin typeface="+mn-ea"/>
              </a:rPr>
              <a:t>なぜなら、</a:t>
            </a:r>
            <a:r>
              <a:rPr lang="en-US" altLang="ja-JP" dirty="0" err="1">
                <a:solidFill>
                  <a:srgbClr val="000000"/>
                </a:solidFill>
                <a:latin typeface="+mn-ea"/>
              </a:rPr>
              <a:t>getIntArraySize</a:t>
            </a:r>
            <a:r>
              <a:rPr lang="ja-JP" altLang="en-US" dirty="0">
                <a:solidFill>
                  <a:srgbClr val="000000"/>
                </a:solidFill>
                <a:latin typeface="+mn-ea"/>
              </a:rPr>
              <a:t>にとって</a:t>
            </a:r>
            <a:r>
              <a:rPr lang="en-US" altLang="ja-JP" dirty="0">
                <a:solidFill>
                  <a:srgbClr val="000000"/>
                </a:solidFill>
                <a:latin typeface="+mn-ea"/>
              </a:rPr>
              <a:t>a</a:t>
            </a:r>
            <a:r>
              <a:rPr lang="ja-JP" altLang="en-US" dirty="0">
                <a:solidFill>
                  <a:srgbClr val="000000"/>
                </a:solidFill>
                <a:latin typeface="+mn-ea"/>
              </a:rPr>
              <a:t>はポインタでしかなく、</a:t>
            </a:r>
            <a:r>
              <a:rPr lang="ja-JP" altLang="en-US" b="1" dirty="0">
                <a:solidFill>
                  <a:srgbClr val="000000"/>
                </a:solidFill>
                <a:latin typeface="+mn-ea"/>
              </a:rPr>
              <a:t>配列と認識されない</a:t>
            </a:r>
            <a:r>
              <a:rPr lang="ja-JP" altLang="en-US" dirty="0">
                <a:solidFill>
                  <a:srgbClr val="000000"/>
                </a:solidFill>
                <a:latin typeface="+mn-ea"/>
              </a:rPr>
              <a:t>から</a:t>
            </a:r>
            <a:r>
              <a:rPr lang="en-US" altLang="ja-JP" dirty="0">
                <a:solidFill>
                  <a:srgbClr val="000000"/>
                </a:solidFill>
                <a:latin typeface="+mn-ea"/>
              </a:rPr>
              <a:t>(</a:t>
            </a:r>
            <a:r>
              <a:rPr lang="ja-JP" altLang="en-US" dirty="0">
                <a:solidFill>
                  <a:srgbClr val="000000"/>
                </a:solidFill>
                <a:latin typeface="+mn-ea"/>
              </a:rPr>
              <a:t>前回の話を思い出そう</a:t>
            </a:r>
            <a:r>
              <a:rPr lang="en-US" altLang="ja-JP" dirty="0">
                <a:solidFill>
                  <a:srgbClr val="000000"/>
                </a:solidFill>
                <a:latin typeface="+mn-ea"/>
              </a:rPr>
              <a:t>)</a:t>
            </a:r>
          </a:p>
          <a:p>
            <a:pPr>
              <a:buFont typeface="Wingdings" panose="05000000000000000000" pitchFamily="2" charset="2"/>
              <a:buChar char="Ø"/>
            </a:pPr>
            <a:r>
              <a:rPr lang="ja-JP" altLang="en-US" dirty="0">
                <a:solidFill>
                  <a:srgbClr val="000000"/>
                </a:solidFill>
                <a:latin typeface="+mn-ea"/>
              </a:rPr>
              <a:t>エラーにはならないが、</a:t>
            </a:r>
            <a:r>
              <a:rPr lang="en-US" altLang="ja-JP" dirty="0">
                <a:solidFill>
                  <a:srgbClr val="000000"/>
                </a:solidFill>
                <a:latin typeface="+mn-ea"/>
              </a:rPr>
              <a:t>(</a:t>
            </a:r>
            <a:r>
              <a:rPr lang="ja-JP" altLang="en-US" dirty="0">
                <a:solidFill>
                  <a:srgbClr val="000000"/>
                </a:solidFill>
                <a:latin typeface="+mn-ea"/>
              </a:rPr>
              <a:t>ポインタ型のサイズ</a:t>
            </a:r>
            <a:r>
              <a:rPr lang="en-US" altLang="ja-JP" dirty="0">
                <a:solidFill>
                  <a:srgbClr val="000000"/>
                </a:solidFill>
                <a:latin typeface="+mn-ea"/>
              </a:rPr>
              <a:t>)/(int</a:t>
            </a:r>
            <a:r>
              <a:rPr lang="ja-JP" altLang="en-US" dirty="0">
                <a:solidFill>
                  <a:srgbClr val="000000"/>
                </a:solidFill>
                <a:latin typeface="+mn-ea"/>
              </a:rPr>
              <a:t>型のサイズ</a:t>
            </a:r>
            <a:r>
              <a:rPr lang="en-US" altLang="ja-JP" dirty="0">
                <a:solidFill>
                  <a:srgbClr val="000000"/>
                </a:solidFill>
                <a:latin typeface="+mn-ea"/>
              </a:rPr>
              <a:t>)</a:t>
            </a:r>
            <a:r>
              <a:rPr lang="ja-JP" altLang="en-US" dirty="0">
                <a:solidFill>
                  <a:srgbClr val="000000"/>
                </a:solidFill>
                <a:latin typeface="+mn-ea"/>
              </a:rPr>
              <a:t>が計算され、目的の値が出ない</a:t>
            </a:r>
            <a:endParaRPr lang="en-US" altLang="ja-JP" dirty="0">
              <a:solidFill>
                <a:srgbClr val="000000"/>
              </a:solidFill>
              <a:latin typeface="+mn-ea"/>
            </a:endParaRPr>
          </a:p>
        </p:txBody>
      </p:sp>
    </p:spTree>
    <p:extLst>
      <p:ext uri="{BB962C8B-B14F-4D97-AF65-F5344CB8AC3E}">
        <p14:creationId xmlns:p14="http://schemas.microsoft.com/office/powerpoint/2010/main" val="3621186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F12305-28CF-4C5C-940C-DC2D7325D02A}"/>
              </a:ext>
            </a:extLst>
          </p:cNvPr>
          <p:cNvSpPr>
            <a:spLocks noGrp="1"/>
          </p:cNvSpPr>
          <p:nvPr>
            <p:ph type="title"/>
          </p:nvPr>
        </p:nvSpPr>
        <p:spPr/>
        <p:txBody>
          <a:bodyPr/>
          <a:lstStyle/>
          <a:p>
            <a:r>
              <a:rPr kumimoji="1" lang="ja-JP" altLang="en-US" dirty="0"/>
              <a:t>評価</a:t>
            </a:r>
          </a:p>
        </p:txBody>
      </p:sp>
      <p:sp>
        <p:nvSpPr>
          <p:cNvPr id="3" name="コンテンツ プレースホルダー 2">
            <a:extLst>
              <a:ext uri="{FF2B5EF4-FFF2-40B4-BE49-F238E27FC236}">
                <a16:creationId xmlns:a16="http://schemas.microsoft.com/office/drawing/2014/main" id="{22CE4815-A1FA-4891-8A1C-90CD83ADB216}"/>
              </a:ext>
            </a:extLst>
          </p:cNvPr>
          <p:cNvSpPr>
            <a:spLocks noGrp="1"/>
          </p:cNvSpPr>
          <p:nvPr>
            <p:ph idx="1"/>
          </p:nvPr>
        </p:nvSpPr>
        <p:spPr/>
        <p:txBody>
          <a:bodyPr/>
          <a:lstStyle/>
          <a:p>
            <a:pPr marL="0" indent="0">
              <a:buNone/>
            </a:pPr>
            <a:r>
              <a:rPr kumimoji="1" lang="ja-JP" altLang="en-US" dirty="0"/>
              <a:t>評価とは</a:t>
            </a:r>
            <a:r>
              <a:rPr kumimoji="1" lang="en-US" altLang="ja-JP" dirty="0"/>
              <a:t>: </a:t>
            </a:r>
            <a:endParaRPr lang="en-US" altLang="ja-JP" dirty="0"/>
          </a:p>
          <a:p>
            <a:pPr marL="0" indent="0">
              <a:buNone/>
            </a:pPr>
            <a:r>
              <a:rPr kumimoji="1" lang="ja-JP" altLang="en-US" dirty="0"/>
              <a:t>式の値を調べること</a:t>
            </a:r>
            <a:endParaRPr kumimoji="1" lang="en-US" altLang="ja-JP" dirty="0"/>
          </a:p>
          <a:p>
            <a:pPr>
              <a:buFont typeface="Wingdings" panose="05000000000000000000" pitchFamily="2" charset="2"/>
              <a:buChar char="Ø"/>
            </a:pPr>
            <a:r>
              <a:rPr kumimoji="1" lang="ja-JP" altLang="en-US" dirty="0"/>
              <a:t>ある式を適当な値に読み替えること</a:t>
            </a:r>
            <a:endParaRPr kumimoji="1" lang="en-US" altLang="ja-JP" dirty="0"/>
          </a:p>
          <a:p>
            <a:pPr>
              <a:buFont typeface="Wingdings" panose="05000000000000000000" pitchFamily="2" charset="2"/>
              <a:buChar char="Ø"/>
            </a:pPr>
            <a:endParaRPr lang="en-US" altLang="ja-JP" dirty="0"/>
          </a:p>
          <a:p>
            <a:pPr marL="0" indent="0">
              <a:buNone/>
            </a:pPr>
            <a:r>
              <a:rPr kumimoji="1" lang="en-US" altLang="ja-JP" dirty="0"/>
              <a:t>(</a:t>
            </a:r>
            <a:r>
              <a:rPr kumimoji="1" lang="ja-JP" altLang="en-US" dirty="0"/>
              <a:t>例</a:t>
            </a:r>
            <a:r>
              <a:rPr kumimoji="1" lang="en-US" altLang="ja-JP" dirty="0"/>
              <a:t>)</a:t>
            </a:r>
          </a:p>
          <a:p>
            <a:pPr marL="0" indent="0">
              <a:buNone/>
            </a:pPr>
            <a:r>
              <a:rPr lang="en-US" altLang="ja-JP" dirty="0">
                <a:latin typeface="Consolas" panose="020B0609020204030204" pitchFamily="49" charset="0"/>
              </a:rPr>
              <a:t>1 + 2</a:t>
            </a:r>
            <a:r>
              <a:rPr lang="ja-JP" altLang="en-US" dirty="0" err="1"/>
              <a:t>を評</a:t>
            </a:r>
            <a:r>
              <a:rPr lang="ja-JP" altLang="en-US" dirty="0"/>
              <a:t>価すると</a:t>
            </a:r>
            <a:r>
              <a:rPr lang="en-US" altLang="ja-JP" dirty="0">
                <a:latin typeface="Consolas" panose="020B0609020204030204" pitchFamily="49" charset="0"/>
              </a:rPr>
              <a:t>3</a:t>
            </a:r>
            <a:r>
              <a:rPr lang="ja-JP" altLang="en-US" dirty="0"/>
              <a:t>が得られる</a:t>
            </a:r>
            <a:endParaRPr lang="en-US" altLang="ja-JP" dirty="0"/>
          </a:p>
          <a:p>
            <a:pPr marL="0" indent="0">
              <a:buNone/>
            </a:pPr>
            <a:r>
              <a:rPr lang="en-US" altLang="ja-JP" dirty="0">
                <a:latin typeface="Consolas" panose="020B0609020204030204" pitchFamily="49" charset="0"/>
              </a:rPr>
              <a:t>a</a:t>
            </a:r>
            <a:r>
              <a:rPr lang="ja-JP" altLang="en-US" dirty="0">
                <a:latin typeface="Consolas" panose="020B0609020204030204" pitchFamily="49" charset="0"/>
              </a:rPr>
              <a:t> </a:t>
            </a:r>
            <a:r>
              <a:rPr lang="en-US" altLang="ja-JP" dirty="0">
                <a:latin typeface="Consolas" panose="020B0609020204030204" pitchFamily="49" charset="0"/>
              </a:rPr>
              <a:t>=</a:t>
            </a:r>
            <a:r>
              <a:rPr lang="ja-JP" altLang="en-US" dirty="0">
                <a:latin typeface="Consolas" panose="020B0609020204030204" pitchFamily="49" charset="0"/>
              </a:rPr>
              <a:t> </a:t>
            </a:r>
            <a:r>
              <a:rPr lang="en-US" altLang="ja-JP" dirty="0">
                <a:latin typeface="Consolas" panose="020B0609020204030204" pitchFamily="49" charset="0"/>
              </a:rPr>
              <a:t>5</a:t>
            </a:r>
            <a:r>
              <a:rPr lang="ja-JP" altLang="en-US" dirty="0"/>
              <a:t>のとき、</a:t>
            </a:r>
            <a:r>
              <a:rPr lang="en-US" altLang="ja-JP" dirty="0">
                <a:latin typeface="Consolas" panose="020B0609020204030204" pitchFamily="49" charset="0"/>
              </a:rPr>
              <a:t>a</a:t>
            </a:r>
            <a:r>
              <a:rPr lang="ja-JP" altLang="en-US" dirty="0" err="1"/>
              <a:t>を評</a:t>
            </a:r>
            <a:r>
              <a:rPr lang="ja-JP" altLang="en-US" dirty="0"/>
              <a:t>価すると</a:t>
            </a:r>
            <a:r>
              <a:rPr lang="en-US" altLang="ja-JP" dirty="0">
                <a:latin typeface="Consolas" panose="020B0609020204030204" pitchFamily="49" charset="0"/>
              </a:rPr>
              <a:t>5</a:t>
            </a:r>
            <a:r>
              <a:rPr lang="ja-JP" altLang="en-US" dirty="0"/>
              <a:t>が得られる</a:t>
            </a:r>
            <a:endParaRPr lang="en-US" altLang="ja-JP" dirty="0"/>
          </a:p>
          <a:p>
            <a:pPr marL="0" indent="0">
              <a:buNone/>
            </a:pPr>
            <a:r>
              <a:rPr lang="en-US" altLang="ja-JP" dirty="0">
                <a:latin typeface="Consolas" panose="020B0609020204030204" pitchFamily="49" charset="0"/>
              </a:rPr>
              <a:t>2 &lt;= 3</a:t>
            </a:r>
            <a:r>
              <a:rPr lang="ja-JP" altLang="en-US" dirty="0" err="1"/>
              <a:t>を評</a:t>
            </a:r>
            <a:r>
              <a:rPr lang="ja-JP" altLang="en-US" dirty="0"/>
              <a:t>価すると</a:t>
            </a:r>
            <a:r>
              <a:rPr lang="en-US" altLang="ja-JP" dirty="0">
                <a:latin typeface="Consolas" panose="020B0609020204030204" pitchFamily="49" charset="0"/>
              </a:rPr>
              <a:t>1</a:t>
            </a:r>
            <a:r>
              <a:rPr lang="ja-JP" altLang="en-US" dirty="0"/>
              <a:t>が得られる</a:t>
            </a:r>
            <a:endParaRPr kumimoji="1" lang="en-US" altLang="ja-JP" dirty="0"/>
          </a:p>
        </p:txBody>
      </p:sp>
    </p:spTree>
    <p:extLst>
      <p:ext uri="{BB962C8B-B14F-4D97-AF65-F5344CB8AC3E}">
        <p14:creationId xmlns:p14="http://schemas.microsoft.com/office/powerpoint/2010/main" val="332608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60F419-1D09-4F5A-8042-42233EE850AF}"/>
              </a:ext>
            </a:extLst>
          </p:cNvPr>
          <p:cNvSpPr>
            <a:spLocks noGrp="1"/>
          </p:cNvSpPr>
          <p:nvPr>
            <p:ph type="title"/>
          </p:nvPr>
        </p:nvSpPr>
        <p:spPr/>
        <p:txBody>
          <a:bodyPr/>
          <a:lstStyle/>
          <a:p>
            <a:r>
              <a:rPr kumimoji="1" lang="ja-JP" altLang="en-US" dirty="0"/>
              <a:t>今日やること</a:t>
            </a:r>
            <a:r>
              <a:rPr kumimoji="1" lang="en-US" altLang="ja-JP" dirty="0"/>
              <a:t>(</a:t>
            </a:r>
            <a:r>
              <a:rPr kumimoji="1" lang="ja-JP" altLang="en-US" dirty="0"/>
              <a:t>知識</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026DAC8-DEEB-47E3-A64E-1F49C8B07FF3}"/>
              </a:ext>
            </a:extLst>
          </p:cNvPr>
          <p:cNvSpPr>
            <a:spLocks noGrp="1"/>
          </p:cNvSpPr>
          <p:nvPr>
            <p:ph idx="1"/>
          </p:nvPr>
        </p:nvSpPr>
        <p:spPr/>
        <p:txBody>
          <a:bodyPr>
            <a:normAutofit lnSpcReduction="10000"/>
          </a:bodyPr>
          <a:lstStyle/>
          <a:p>
            <a:r>
              <a:rPr lang="ja-JP" altLang="en-US" dirty="0"/>
              <a:t>マクロ</a:t>
            </a:r>
            <a:endParaRPr lang="en-US" altLang="ja-JP" dirty="0"/>
          </a:p>
          <a:p>
            <a:r>
              <a:rPr lang="en-US" altLang="ja-JP" dirty="0" err="1"/>
              <a:t>sizeof</a:t>
            </a:r>
            <a:endParaRPr lang="en-US" altLang="ja-JP" dirty="0"/>
          </a:p>
          <a:p>
            <a:r>
              <a:rPr lang="ja-JP" altLang="en-US" dirty="0"/>
              <a:t>評価</a:t>
            </a:r>
            <a:endParaRPr lang="en-US" altLang="ja-JP" dirty="0"/>
          </a:p>
          <a:p>
            <a:r>
              <a:rPr lang="ja-JP" altLang="en-US" dirty="0"/>
              <a:t>前置インクリメント</a:t>
            </a:r>
            <a:r>
              <a:rPr lang="en-US" altLang="ja-JP" dirty="0"/>
              <a:t>/</a:t>
            </a:r>
            <a:r>
              <a:rPr lang="ja-JP" altLang="en-US" dirty="0"/>
              <a:t>デクリメント</a:t>
            </a:r>
            <a:endParaRPr lang="en-US" altLang="ja-JP" dirty="0"/>
          </a:p>
          <a:p>
            <a:r>
              <a:rPr lang="ja-JP" altLang="en-US" dirty="0"/>
              <a:t>条件式の短絡評価</a:t>
            </a:r>
            <a:endParaRPr lang="en-US" altLang="ja-JP" dirty="0"/>
          </a:p>
          <a:p>
            <a:r>
              <a:rPr lang="ja-JP" altLang="en-US" dirty="0"/>
              <a:t>カンマ演算子</a:t>
            </a:r>
            <a:endParaRPr lang="en-US" altLang="ja-JP" dirty="0"/>
          </a:p>
          <a:p>
            <a:r>
              <a:rPr lang="en-US" altLang="ja-JP" dirty="0"/>
              <a:t>CSV</a:t>
            </a:r>
            <a:r>
              <a:rPr lang="ja-JP" altLang="en-US" dirty="0"/>
              <a:t>ファイルに出力</a:t>
            </a:r>
            <a:endParaRPr lang="en-US" altLang="ja-JP" dirty="0"/>
          </a:p>
          <a:p>
            <a:r>
              <a:rPr lang="ja-JP" altLang="en-US" dirty="0"/>
              <a:t>文字列と配列とポインタと</a:t>
            </a:r>
            <a:endParaRPr lang="en-US" altLang="ja-JP" dirty="0"/>
          </a:p>
          <a:p>
            <a:r>
              <a:rPr lang="ja-JP" altLang="en-US" dirty="0"/>
              <a:t>ストリーム</a:t>
            </a:r>
            <a:endParaRPr lang="en-US" altLang="ja-JP" dirty="0"/>
          </a:p>
        </p:txBody>
      </p:sp>
    </p:spTree>
    <p:extLst>
      <p:ext uri="{BB962C8B-B14F-4D97-AF65-F5344CB8AC3E}">
        <p14:creationId xmlns:p14="http://schemas.microsoft.com/office/powerpoint/2010/main" val="1333778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EAC95-BE29-43DE-BC5B-8F36A410A20B}"/>
              </a:ext>
            </a:extLst>
          </p:cNvPr>
          <p:cNvSpPr>
            <a:spLocks noGrp="1"/>
          </p:cNvSpPr>
          <p:nvPr>
            <p:ph type="title"/>
          </p:nvPr>
        </p:nvSpPr>
        <p:spPr/>
        <p:txBody>
          <a:bodyPr/>
          <a:lstStyle/>
          <a:p>
            <a:r>
              <a:rPr lang="ja-JP" altLang="en-US" dirty="0"/>
              <a:t>第一回スライド</a:t>
            </a:r>
            <a:r>
              <a:rPr lang="en-US" altLang="ja-JP" dirty="0"/>
              <a:t>(</a:t>
            </a:r>
            <a:r>
              <a:rPr lang="ja-JP" altLang="en-US" dirty="0"/>
              <a:t>変数の宣言と代入</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10E7876C-64FE-4242-81CB-299DE1575964}"/>
              </a:ext>
            </a:extLst>
          </p:cNvPr>
          <p:cNvSpPr>
            <a:spLocks noGrp="1"/>
          </p:cNvSpPr>
          <p:nvPr>
            <p:ph idx="1"/>
          </p:nvPr>
        </p:nvSpPr>
        <p:spPr>
          <a:xfrm>
            <a:off x="785193" y="1825624"/>
            <a:ext cx="4910593" cy="4351338"/>
          </a:xfrm>
        </p:spPr>
        <p:txBody>
          <a:bodyPr>
            <a:normAutofit/>
          </a:bodyPr>
          <a:lstStyle/>
          <a:p>
            <a:pPr marL="0" indent="0">
              <a:buNone/>
            </a:pPr>
            <a:r>
              <a:rPr lang="ja-JP" altLang="en-US" sz="3600" b="0" dirty="0">
                <a:solidFill>
                  <a:srgbClr val="000000"/>
                </a:solidFill>
                <a:effectLst/>
                <a:latin typeface="Consolas" panose="020B0609020204030204" pitchFamily="49" charset="0"/>
              </a:rPr>
              <a:t>補足</a:t>
            </a:r>
            <a:r>
              <a:rPr lang="en-US" altLang="ja-JP" sz="3600" b="0" dirty="0">
                <a:solidFill>
                  <a:srgbClr val="000000"/>
                </a:solidFill>
                <a:effectLst/>
                <a:latin typeface="Consolas" panose="020B0609020204030204" pitchFamily="49" charset="0"/>
              </a:rPr>
              <a:t>(val2</a:t>
            </a:r>
            <a:r>
              <a:rPr lang="ja-JP" altLang="en-US" sz="3600" b="0" dirty="0">
                <a:solidFill>
                  <a:srgbClr val="000000"/>
                </a:solidFill>
                <a:effectLst/>
                <a:latin typeface="Consolas" panose="020B0609020204030204" pitchFamily="49" charset="0"/>
              </a:rPr>
              <a:t>に代入</a:t>
            </a:r>
            <a:r>
              <a:rPr lang="en-US" altLang="ja-JP" sz="3600" b="0" dirty="0">
                <a:solidFill>
                  <a:srgbClr val="000000"/>
                </a:solidFill>
                <a:effectLst/>
                <a:latin typeface="Consolas" panose="020B0609020204030204" pitchFamily="49" charset="0"/>
              </a:rPr>
              <a:t>):</a:t>
            </a:r>
          </a:p>
          <a:p>
            <a:pPr marL="0" indent="0">
              <a:buNone/>
            </a:pPr>
            <a:r>
              <a:rPr lang="en-US" altLang="ja-JP" sz="3200" dirty="0">
                <a:solidFill>
                  <a:srgbClr val="000000"/>
                </a:solidFill>
                <a:latin typeface="Consolas" panose="020B0609020204030204" pitchFamily="49" charset="0"/>
              </a:rPr>
              <a:t>(val1 + 35)</a:t>
            </a:r>
            <a:r>
              <a:rPr lang="ja-JP" altLang="en-US" sz="3200" dirty="0">
                <a:solidFill>
                  <a:srgbClr val="000000"/>
                </a:solidFill>
                <a:latin typeface="Consolas" panose="020B0609020204030204" pitchFamily="49" charset="0"/>
              </a:rPr>
              <a:t>そのものが代入されているわけではない。</a:t>
            </a:r>
            <a:endParaRPr lang="en-US" altLang="ja-JP" sz="3200" b="0" dirty="0">
              <a:solidFill>
                <a:srgbClr val="000000"/>
              </a:solidFill>
              <a:effectLst/>
              <a:latin typeface="Consolas" panose="020B0609020204030204" pitchFamily="49" charset="0"/>
            </a:endParaRPr>
          </a:p>
          <a:p>
            <a:r>
              <a:rPr lang="en-US" altLang="ja-JP" sz="3200" dirty="0">
                <a:solidFill>
                  <a:srgbClr val="000000"/>
                </a:solidFill>
                <a:latin typeface="Consolas" panose="020B0609020204030204" pitchFamily="49" charset="0"/>
              </a:rPr>
              <a:t>val1</a:t>
            </a:r>
            <a:r>
              <a:rPr lang="ja-JP" altLang="en-US" sz="3200" dirty="0">
                <a:solidFill>
                  <a:srgbClr val="000000"/>
                </a:solidFill>
                <a:latin typeface="Consolas" panose="020B0609020204030204" pitchFamily="49" charset="0"/>
              </a:rPr>
              <a:t>の</a:t>
            </a:r>
            <a:r>
              <a:rPr lang="ja-JP" altLang="en-US" sz="3200" b="1" u="sng" dirty="0">
                <a:solidFill>
                  <a:srgbClr val="000000"/>
                </a:solidFill>
                <a:latin typeface="Consolas" panose="020B0609020204030204" pitchFamily="49" charset="0"/>
              </a:rPr>
              <a:t>読み替え</a:t>
            </a:r>
            <a:endParaRPr lang="en-US" altLang="ja-JP" sz="3200" b="1" u="sng" dirty="0">
              <a:solidFill>
                <a:srgbClr val="000000"/>
              </a:solidFill>
              <a:latin typeface="Consolas" panose="020B0609020204030204" pitchFamily="49" charset="0"/>
            </a:endParaRPr>
          </a:p>
          <a:p>
            <a:r>
              <a:rPr lang="ja-JP" altLang="en-US" sz="3200" b="0" dirty="0">
                <a:solidFill>
                  <a:srgbClr val="000000"/>
                </a:solidFill>
                <a:effectLst/>
                <a:latin typeface="Consolas" panose="020B0609020204030204" pitchFamily="49" charset="0"/>
              </a:rPr>
              <a:t>計算による</a:t>
            </a:r>
            <a:r>
              <a:rPr lang="ja-JP" altLang="en-US" sz="3200" b="1" u="sng" dirty="0">
                <a:solidFill>
                  <a:srgbClr val="000000"/>
                </a:solidFill>
                <a:effectLst/>
                <a:latin typeface="Consolas" panose="020B0609020204030204" pitchFamily="49" charset="0"/>
              </a:rPr>
              <a:t>読み替え</a:t>
            </a:r>
            <a:endParaRPr lang="en-US" altLang="ja-JP" sz="3200" b="1" u="sng" dirty="0">
              <a:solidFill>
                <a:srgbClr val="000000"/>
              </a:solidFill>
              <a:effectLst/>
              <a:latin typeface="Consolas" panose="020B0609020204030204" pitchFamily="49" charset="0"/>
            </a:endParaRPr>
          </a:p>
          <a:p>
            <a:pPr>
              <a:buFont typeface="Wingdings" panose="05000000000000000000" pitchFamily="2" charset="2"/>
              <a:buChar char="Ø"/>
            </a:pPr>
            <a:r>
              <a:rPr lang="en-US" altLang="ja-JP" sz="3200" b="0" dirty="0">
                <a:solidFill>
                  <a:srgbClr val="000000"/>
                </a:solidFill>
                <a:effectLst/>
                <a:latin typeface="Consolas" panose="020B0609020204030204" pitchFamily="49" charset="0"/>
              </a:rPr>
              <a:t>45</a:t>
            </a:r>
            <a:r>
              <a:rPr lang="ja-JP" altLang="en-US" sz="3200" b="0" dirty="0">
                <a:solidFill>
                  <a:srgbClr val="000000"/>
                </a:solidFill>
                <a:effectLst/>
                <a:latin typeface="Consolas" panose="020B0609020204030204" pitchFamily="49" charset="0"/>
              </a:rPr>
              <a:t>が</a:t>
            </a:r>
            <a:r>
              <a:rPr lang="en-US" altLang="ja-JP" sz="3200" b="0" dirty="0">
                <a:solidFill>
                  <a:srgbClr val="000000"/>
                </a:solidFill>
                <a:effectLst/>
                <a:latin typeface="Consolas" panose="020B0609020204030204" pitchFamily="49" charset="0"/>
              </a:rPr>
              <a:t>val2</a:t>
            </a:r>
            <a:r>
              <a:rPr lang="ja-JP" altLang="en-US" sz="3200" b="0" dirty="0">
                <a:solidFill>
                  <a:srgbClr val="000000"/>
                </a:solidFill>
                <a:effectLst/>
                <a:latin typeface="Consolas" panose="020B0609020204030204" pitchFamily="49" charset="0"/>
              </a:rPr>
              <a:t>に代入される。</a:t>
            </a:r>
            <a:endParaRPr lang="en-US" altLang="ja-JP" sz="3200" b="0" dirty="0">
              <a:solidFill>
                <a:srgbClr val="000000"/>
              </a:solidFill>
              <a:effectLst/>
              <a:latin typeface="Consolas" panose="020B0609020204030204" pitchFamily="49" charset="0"/>
            </a:endParaRPr>
          </a:p>
          <a:p>
            <a:pPr marL="0" indent="0">
              <a:buNone/>
            </a:pPr>
            <a:endParaRPr kumimoji="1" lang="ja-JP" altLang="en-US" dirty="0"/>
          </a:p>
        </p:txBody>
      </p:sp>
      <p:sp>
        <p:nvSpPr>
          <p:cNvPr id="5" name="正方形/長方形 4">
            <a:extLst>
              <a:ext uri="{FF2B5EF4-FFF2-40B4-BE49-F238E27FC236}">
                <a16:creationId xmlns:a16="http://schemas.microsoft.com/office/drawing/2014/main" id="{BE65654F-290A-4F0D-AAF6-8B2CBE18204D}"/>
              </a:ext>
            </a:extLst>
          </p:cNvPr>
          <p:cNvSpPr/>
          <p:nvPr/>
        </p:nvSpPr>
        <p:spPr>
          <a:xfrm>
            <a:off x="6361043" y="1825625"/>
            <a:ext cx="5605669" cy="769441"/>
          </a:xfrm>
          <a:prstGeom prst="rect">
            <a:avLst/>
          </a:prstGeom>
        </p:spPr>
        <p:txBody>
          <a:bodyPr wrap="square">
            <a:spAutoFit/>
          </a:bodyPr>
          <a:lstStyle/>
          <a:p>
            <a:r>
              <a:rPr lang="en-US" altLang="ja-JP" sz="4400" dirty="0">
                <a:solidFill>
                  <a:srgbClr val="000000"/>
                </a:solidFill>
                <a:latin typeface="Consolas" panose="020B0609020204030204" pitchFamily="49" charset="0"/>
              </a:rPr>
              <a:t>val2 = </a:t>
            </a:r>
            <a:r>
              <a:rPr lang="en-US" altLang="ja-JP" sz="4400" u="sng" dirty="0">
                <a:solidFill>
                  <a:srgbClr val="000000"/>
                </a:solidFill>
                <a:latin typeface="Consolas" panose="020B0609020204030204" pitchFamily="49" charset="0"/>
              </a:rPr>
              <a:t>val1</a:t>
            </a:r>
            <a:r>
              <a:rPr lang="en-US" altLang="ja-JP" sz="4400" dirty="0">
                <a:solidFill>
                  <a:srgbClr val="000000"/>
                </a:solidFill>
                <a:latin typeface="Consolas" panose="020B0609020204030204" pitchFamily="49" charset="0"/>
              </a:rPr>
              <a:t> + </a:t>
            </a:r>
            <a:r>
              <a:rPr lang="en-US" altLang="ja-JP" sz="4400" dirty="0">
                <a:solidFill>
                  <a:srgbClr val="09885A"/>
                </a:solidFill>
                <a:latin typeface="Consolas" panose="020B0609020204030204" pitchFamily="49" charset="0"/>
              </a:rPr>
              <a:t>35</a:t>
            </a:r>
            <a:r>
              <a:rPr lang="en-US" altLang="ja-JP" sz="4400" dirty="0">
                <a:solidFill>
                  <a:srgbClr val="000000"/>
                </a:solidFill>
                <a:latin typeface="Consolas" panose="020B0609020204030204" pitchFamily="49" charset="0"/>
              </a:rPr>
              <a:t>;</a:t>
            </a:r>
          </a:p>
        </p:txBody>
      </p:sp>
      <p:sp>
        <p:nvSpPr>
          <p:cNvPr id="6" name="正方形/長方形 5">
            <a:extLst>
              <a:ext uri="{FF2B5EF4-FFF2-40B4-BE49-F238E27FC236}">
                <a16:creationId xmlns:a16="http://schemas.microsoft.com/office/drawing/2014/main" id="{B8A79767-364E-431B-8E1F-B973689DDA1B}"/>
              </a:ext>
            </a:extLst>
          </p:cNvPr>
          <p:cNvSpPr/>
          <p:nvPr/>
        </p:nvSpPr>
        <p:spPr>
          <a:xfrm>
            <a:off x="6361043" y="3044279"/>
            <a:ext cx="5605669" cy="769441"/>
          </a:xfrm>
          <a:prstGeom prst="rect">
            <a:avLst/>
          </a:prstGeom>
        </p:spPr>
        <p:txBody>
          <a:bodyPr wrap="square">
            <a:spAutoFit/>
          </a:bodyPr>
          <a:lstStyle/>
          <a:p>
            <a:r>
              <a:rPr lang="en-US" altLang="ja-JP" sz="4400" dirty="0">
                <a:solidFill>
                  <a:srgbClr val="000000"/>
                </a:solidFill>
                <a:latin typeface="Consolas" panose="020B0609020204030204" pitchFamily="49" charset="0"/>
              </a:rPr>
              <a:t>val2 =  </a:t>
            </a:r>
            <a:r>
              <a:rPr lang="en-US" altLang="ja-JP" sz="4400" u="sng" dirty="0">
                <a:solidFill>
                  <a:srgbClr val="09885A"/>
                </a:solidFill>
                <a:latin typeface="Consolas" panose="020B0609020204030204" pitchFamily="49" charset="0"/>
              </a:rPr>
              <a:t>10</a:t>
            </a:r>
            <a:r>
              <a:rPr lang="en-US" altLang="ja-JP" sz="4400" dirty="0">
                <a:solidFill>
                  <a:srgbClr val="000000"/>
                </a:solidFill>
                <a:latin typeface="Consolas" panose="020B0609020204030204" pitchFamily="49" charset="0"/>
              </a:rPr>
              <a:t>  + </a:t>
            </a:r>
            <a:r>
              <a:rPr lang="en-US" altLang="ja-JP" sz="4400" dirty="0">
                <a:solidFill>
                  <a:srgbClr val="09885A"/>
                </a:solidFill>
                <a:latin typeface="Consolas" panose="020B0609020204030204" pitchFamily="49" charset="0"/>
              </a:rPr>
              <a:t>35</a:t>
            </a:r>
            <a:r>
              <a:rPr lang="en-US" altLang="ja-JP" sz="4400" dirty="0">
                <a:solidFill>
                  <a:srgbClr val="000000"/>
                </a:solidFill>
                <a:latin typeface="Consolas" panose="020B0609020204030204" pitchFamily="49" charset="0"/>
              </a:rPr>
              <a:t>;</a:t>
            </a:r>
          </a:p>
        </p:txBody>
      </p:sp>
      <p:sp>
        <p:nvSpPr>
          <p:cNvPr id="7" name="正方形/長方形 6">
            <a:extLst>
              <a:ext uri="{FF2B5EF4-FFF2-40B4-BE49-F238E27FC236}">
                <a16:creationId xmlns:a16="http://schemas.microsoft.com/office/drawing/2014/main" id="{1213CB37-4548-4F6C-A28A-2AB7158CF863}"/>
              </a:ext>
            </a:extLst>
          </p:cNvPr>
          <p:cNvSpPr/>
          <p:nvPr/>
        </p:nvSpPr>
        <p:spPr>
          <a:xfrm>
            <a:off x="6361042" y="4262933"/>
            <a:ext cx="5605669" cy="769441"/>
          </a:xfrm>
          <a:prstGeom prst="rect">
            <a:avLst/>
          </a:prstGeom>
        </p:spPr>
        <p:txBody>
          <a:bodyPr wrap="square">
            <a:spAutoFit/>
          </a:bodyPr>
          <a:lstStyle/>
          <a:p>
            <a:r>
              <a:rPr lang="en-US" altLang="ja-JP" sz="4400" dirty="0">
                <a:solidFill>
                  <a:srgbClr val="000000"/>
                </a:solidFill>
                <a:latin typeface="Consolas" panose="020B0609020204030204" pitchFamily="49" charset="0"/>
              </a:rPr>
              <a:t>val2 = </a:t>
            </a:r>
            <a:r>
              <a:rPr lang="en-US" altLang="ja-JP" sz="4400" dirty="0">
                <a:solidFill>
                  <a:srgbClr val="09885A"/>
                </a:solidFill>
                <a:latin typeface="Consolas" panose="020B0609020204030204" pitchFamily="49" charset="0"/>
              </a:rPr>
              <a:t>45</a:t>
            </a:r>
            <a:r>
              <a:rPr lang="en-US" altLang="ja-JP" sz="4400" dirty="0">
                <a:solidFill>
                  <a:srgbClr val="000000"/>
                </a:solidFill>
                <a:latin typeface="Consolas" panose="020B0609020204030204" pitchFamily="49" charset="0"/>
              </a:rPr>
              <a:t>;</a:t>
            </a:r>
          </a:p>
        </p:txBody>
      </p:sp>
      <p:sp>
        <p:nvSpPr>
          <p:cNvPr id="4" name="左大かっこ 3">
            <a:extLst>
              <a:ext uri="{FF2B5EF4-FFF2-40B4-BE49-F238E27FC236}">
                <a16:creationId xmlns:a16="http://schemas.microsoft.com/office/drawing/2014/main" id="{7AA02E74-C493-4E38-8724-8E97A1E162E4}"/>
              </a:ext>
            </a:extLst>
          </p:cNvPr>
          <p:cNvSpPr/>
          <p:nvPr/>
        </p:nvSpPr>
        <p:spPr>
          <a:xfrm>
            <a:off x="6111904" y="2772817"/>
            <a:ext cx="662609" cy="2456953"/>
          </a:xfrm>
          <a:prstGeom prst="leftBracket">
            <a:avLst>
              <a:gd name="adj" fmla="val 80333"/>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8" name="左大かっこ 7">
            <a:extLst>
              <a:ext uri="{FF2B5EF4-FFF2-40B4-BE49-F238E27FC236}">
                <a16:creationId xmlns:a16="http://schemas.microsoft.com/office/drawing/2014/main" id="{2463748B-5565-4FB5-9FCC-F05D45A37CC7}"/>
              </a:ext>
            </a:extLst>
          </p:cNvPr>
          <p:cNvSpPr/>
          <p:nvPr/>
        </p:nvSpPr>
        <p:spPr>
          <a:xfrm flipH="1">
            <a:off x="11304102" y="2772817"/>
            <a:ext cx="662609" cy="2456953"/>
          </a:xfrm>
          <a:prstGeom prst="leftBracket">
            <a:avLst>
              <a:gd name="adj" fmla="val 80333"/>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196722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EAC95-BE29-43DE-BC5B-8F36A410A20B}"/>
              </a:ext>
            </a:extLst>
          </p:cNvPr>
          <p:cNvSpPr>
            <a:spLocks noGrp="1"/>
          </p:cNvSpPr>
          <p:nvPr>
            <p:ph type="title"/>
          </p:nvPr>
        </p:nvSpPr>
        <p:spPr/>
        <p:txBody>
          <a:bodyPr/>
          <a:lstStyle/>
          <a:p>
            <a:r>
              <a:rPr lang="ja-JP" altLang="en-US" dirty="0"/>
              <a:t>第一回スライド</a:t>
            </a:r>
            <a:r>
              <a:rPr lang="en-US" altLang="ja-JP" dirty="0"/>
              <a:t>(</a:t>
            </a:r>
            <a:r>
              <a:rPr lang="ja-JP" altLang="en-US" dirty="0"/>
              <a:t>変数の宣言と代入</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10E7876C-64FE-4242-81CB-299DE1575964}"/>
              </a:ext>
            </a:extLst>
          </p:cNvPr>
          <p:cNvSpPr>
            <a:spLocks noGrp="1"/>
          </p:cNvSpPr>
          <p:nvPr>
            <p:ph idx="1"/>
          </p:nvPr>
        </p:nvSpPr>
        <p:spPr>
          <a:xfrm>
            <a:off x="785193" y="1825624"/>
            <a:ext cx="4910593" cy="4351338"/>
          </a:xfrm>
        </p:spPr>
        <p:txBody>
          <a:bodyPr>
            <a:normAutofit/>
          </a:bodyPr>
          <a:lstStyle/>
          <a:p>
            <a:pPr marL="0" indent="0">
              <a:buNone/>
            </a:pPr>
            <a:r>
              <a:rPr lang="ja-JP" altLang="en-US" sz="3600" b="0" dirty="0">
                <a:solidFill>
                  <a:srgbClr val="000000"/>
                </a:solidFill>
                <a:effectLst/>
                <a:latin typeface="Consolas" panose="020B0609020204030204" pitchFamily="49" charset="0"/>
              </a:rPr>
              <a:t>補足</a:t>
            </a:r>
            <a:r>
              <a:rPr lang="en-US" altLang="ja-JP" sz="3600" b="0" dirty="0">
                <a:solidFill>
                  <a:srgbClr val="000000"/>
                </a:solidFill>
                <a:effectLst/>
                <a:latin typeface="Consolas" panose="020B0609020204030204" pitchFamily="49" charset="0"/>
              </a:rPr>
              <a:t>(val2</a:t>
            </a:r>
            <a:r>
              <a:rPr lang="ja-JP" altLang="en-US" sz="3600" b="0" dirty="0">
                <a:solidFill>
                  <a:srgbClr val="000000"/>
                </a:solidFill>
                <a:effectLst/>
                <a:latin typeface="Consolas" panose="020B0609020204030204" pitchFamily="49" charset="0"/>
              </a:rPr>
              <a:t>に代入</a:t>
            </a:r>
            <a:r>
              <a:rPr lang="en-US" altLang="ja-JP" sz="3600" b="0" dirty="0">
                <a:solidFill>
                  <a:srgbClr val="000000"/>
                </a:solidFill>
                <a:effectLst/>
                <a:latin typeface="Consolas" panose="020B0609020204030204" pitchFamily="49" charset="0"/>
              </a:rPr>
              <a:t>):</a:t>
            </a:r>
          </a:p>
          <a:p>
            <a:pPr marL="0" indent="0">
              <a:buNone/>
            </a:pPr>
            <a:r>
              <a:rPr lang="en-US" altLang="ja-JP" sz="3200" dirty="0">
                <a:solidFill>
                  <a:srgbClr val="000000"/>
                </a:solidFill>
                <a:latin typeface="Consolas" panose="020B0609020204030204" pitchFamily="49" charset="0"/>
              </a:rPr>
              <a:t>(val1 + 35)</a:t>
            </a:r>
            <a:r>
              <a:rPr lang="ja-JP" altLang="en-US" sz="3200" dirty="0">
                <a:solidFill>
                  <a:srgbClr val="000000"/>
                </a:solidFill>
                <a:latin typeface="Consolas" panose="020B0609020204030204" pitchFamily="49" charset="0"/>
              </a:rPr>
              <a:t>そのものが代入されているわけではない。</a:t>
            </a:r>
            <a:endParaRPr lang="en-US" altLang="ja-JP" sz="3200" b="0" dirty="0">
              <a:solidFill>
                <a:srgbClr val="000000"/>
              </a:solidFill>
              <a:effectLst/>
              <a:latin typeface="Consolas" panose="020B0609020204030204" pitchFamily="49" charset="0"/>
            </a:endParaRPr>
          </a:p>
          <a:p>
            <a:r>
              <a:rPr lang="en-US" altLang="ja-JP" sz="3200" dirty="0">
                <a:solidFill>
                  <a:srgbClr val="000000"/>
                </a:solidFill>
                <a:latin typeface="Consolas" panose="020B0609020204030204" pitchFamily="49" charset="0"/>
              </a:rPr>
              <a:t>val1</a:t>
            </a:r>
            <a:r>
              <a:rPr lang="ja-JP" altLang="en-US" sz="3200" dirty="0">
                <a:solidFill>
                  <a:srgbClr val="000000"/>
                </a:solidFill>
                <a:latin typeface="Consolas" panose="020B0609020204030204" pitchFamily="49" charset="0"/>
              </a:rPr>
              <a:t>の</a:t>
            </a:r>
            <a:r>
              <a:rPr lang="ja-JP" altLang="en-US" sz="3200" b="1" u="sng" dirty="0">
                <a:solidFill>
                  <a:srgbClr val="FF0000"/>
                </a:solidFill>
                <a:latin typeface="Consolas" panose="020B0609020204030204" pitchFamily="49" charset="0"/>
              </a:rPr>
              <a:t>評価</a:t>
            </a:r>
            <a:endParaRPr lang="en-US" altLang="ja-JP" sz="3200" b="1" u="sng" dirty="0">
              <a:solidFill>
                <a:srgbClr val="FF0000"/>
              </a:solidFill>
              <a:latin typeface="Consolas" panose="020B0609020204030204" pitchFamily="49" charset="0"/>
            </a:endParaRPr>
          </a:p>
          <a:p>
            <a:r>
              <a:rPr lang="ja-JP" altLang="en-US" sz="3200" b="0" dirty="0">
                <a:solidFill>
                  <a:srgbClr val="000000"/>
                </a:solidFill>
                <a:effectLst/>
                <a:latin typeface="Consolas" panose="020B0609020204030204" pitchFamily="49" charset="0"/>
              </a:rPr>
              <a:t>計算による</a:t>
            </a:r>
            <a:r>
              <a:rPr lang="ja-JP" altLang="en-US" sz="3200" b="1" u="sng" dirty="0">
                <a:solidFill>
                  <a:srgbClr val="FF0000"/>
                </a:solidFill>
                <a:effectLst/>
                <a:latin typeface="Consolas" panose="020B0609020204030204" pitchFamily="49" charset="0"/>
              </a:rPr>
              <a:t>評価</a:t>
            </a:r>
            <a:endParaRPr lang="en-US" altLang="ja-JP" sz="3200" b="1" u="sng" dirty="0">
              <a:solidFill>
                <a:srgbClr val="FF0000"/>
              </a:solidFill>
              <a:effectLst/>
              <a:latin typeface="Consolas" panose="020B0609020204030204" pitchFamily="49" charset="0"/>
            </a:endParaRPr>
          </a:p>
          <a:p>
            <a:pPr>
              <a:buFont typeface="Wingdings" panose="05000000000000000000" pitchFamily="2" charset="2"/>
              <a:buChar char="Ø"/>
            </a:pPr>
            <a:r>
              <a:rPr lang="en-US" altLang="ja-JP" sz="3200" b="0" dirty="0">
                <a:solidFill>
                  <a:srgbClr val="000000"/>
                </a:solidFill>
                <a:effectLst/>
                <a:latin typeface="Consolas" panose="020B0609020204030204" pitchFamily="49" charset="0"/>
              </a:rPr>
              <a:t>45</a:t>
            </a:r>
            <a:r>
              <a:rPr lang="ja-JP" altLang="en-US" sz="3200" b="0" dirty="0">
                <a:solidFill>
                  <a:srgbClr val="000000"/>
                </a:solidFill>
                <a:effectLst/>
                <a:latin typeface="Consolas" panose="020B0609020204030204" pitchFamily="49" charset="0"/>
              </a:rPr>
              <a:t>が</a:t>
            </a:r>
            <a:r>
              <a:rPr lang="en-US" altLang="ja-JP" sz="3200" b="0" dirty="0">
                <a:solidFill>
                  <a:srgbClr val="000000"/>
                </a:solidFill>
                <a:effectLst/>
                <a:latin typeface="Consolas" panose="020B0609020204030204" pitchFamily="49" charset="0"/>
              </a:rPr>
              <a:t>val2</a:t>
            </a:r>
            <a:r>
              <a:rPr lang="ja-JP" altLang="en-US" sz="3200" b="0" dirty="0">
                <a:solidFill>
                  <a:srgbClr val="000000"/>
                </a:solidFill>
                <a:effectLst/>
                <a:latin typeface="Consolas" panose="020B0609020204030204" pitchFamily="49" charset="0"/>
              </a:rPr>
              <a:t>に代入される。</a:t>
            </a:r>
            <a:endParaRPr lang="en-US" altLang="ja-JP" sz="3200" b="0" dirty="0">
              <a:solidFill>
                <a:srgbClr val="000000"/>
              </a:solidFill>
              <a:effectLst/>
              <a:latin typeface="Consolas" panose="020B0609020204030204" pitchFamily="49" charset="0"/>
            </a:endParaRPr>
          </a:p>
          <a:p>
            <a:pPr marL="0" indent="0">
              <a:buNone/>
            </a:pPr>
            <a:endParaRPr kumimoji="1" lang="ja-JP" altLang="en-US" dirty="0"/>
          </a:p>
        </p:txBody>
      </p:sp>
      <p:sp>
        <p:nvSpPr>
          <p:cNvPr id="5" name="正方形/長方形 4">
            <a:extLst>
              <a:ext uri="{FF2B5EF4-FFF2-40B4-BE49-F238E27FC236}">
                <a16:creationId xmlns:a16="http://schemas.microsoft.com/office/drawing/2014/main" id="{BE65654F-290A-4F0D-AAF6-8B2CBE18204D}"/>
              </a:ext>
            </a:extLst>
          </p:cNvPr>
          <p:cNvSpPr/>
          <p:nvPr/>
        </p:nvSpPr>
        <p:spPr>
          <a:xfrm>
            <a:off x="6361043" y="1825625"/>
            <a:ext cx="5605669" cy="769441"/>
          </a:xfrm>
          <a:prstGeom prst="rect">
            <a:avLst/>
          </a:prstGeom>
        </p:spPr>
        <p:txBody>
          <a:bodyPr wrap="square">
            <a:spAutoFit/>
          </a:bodyPr>
          <a:lstStyle/>
          <a:p>
            <a:r>
              <a:rPr lang="en-US" altLang="ja-JP" sz="4400" dirty="0">
                <a:solidFill>
                  <a:srgbClr val="000000"/>
                </a:solidFill>
                <a:latin typeface="Consolas" panose="020B0609020204030204" pitchFamily="49" charset="0"/>
              </a:rPr>
              <a:t>val2 = </a:t>
            </a:r>
            <a:r>
              <a:rPr lang="en-US" altLang="ja-JP" sz="4400" u="sng" dirty="0">
                <a:solidFill>
                  <a:srgbClr val="000000"/>
                </a:solidFill>
                <a:latin typeface="Consolas" panose="020B0609020204030204" pitchFamily="49" charset="0"/>
              </a:rPr>
              <a:t>val1</a:t>
            </a:r>
            <a:r>
              <a:rPr lang="en-US" altLang="ja-JP" sz="4400" dirty="0">
                <a:solidFill>
                  <a:srgbClr val="000000"/>
                </a:solidFill>
                <a:latin typeface="Consolas" panose="020B0609020204030204" pitchFamily="49" charset="0"/>
              </a:rPr>
              <a:t> + </a:t>
            </a:r>
            <a:r>
              <a:rPr lang="en-US" altLang="ja-JP" sz="4400" dirty="0">
                <a:solidFill>
                  <a:srgbClr val="09885A"/>
                </a:solidFill>
                <a:latin typeface="Consolas" panose="020B0609020204030204" pitchFamily="49" charset="0"/>
              </a:rPr>
              <a:t>35</a:t>
            </a:r>
            <a:r>
              <a:rPr lang="en-US" altLang="ja-JP" sz="4400" dirty="0">
                <a:solidFill>
                  <a:srgbClr val="000000"/>
                </a:solidFill>
                <a:latin typeface="Consolas" panose="020B0609020204030204" pitchFamily="49" charset="0"/>
              </a:rPr>
              <a:t>;</a:t>
            </a:r>
          </a:p>
        </p:txBody>
      </p:sp>
      <p:sp>
        <p:nvSpPr>
          <p:cNvPr id="6" name="正方形/長方形 5">
            <a:extLst>
              <a:ext uri="{FF2B5EF4-FFF2-40B4-BE49-F238E27FC236}">
                <a16:creationId xmlns:a16="http://schemas.microsoft.com/office/drawing/2014/main" id="{B8A79767-364E-431B-8E1F-B973689DDA1B}"/>
              </a:ext>
            </a:extLst>
          </p:cNvPr>
          <p:cNvSpPr/>
          <p:nvPr/>
        </p:nvSpPr>
        <p:spPr>
          <a:xfrm>
            <a:off x="6361043" y="3044279"/>
            <a:ext cx="5605669" cy="769441"/>
          </a:xfrm>
          <a:prstGeom prst="rect">
            <a:avLst/>
          </a:prstGeom>
        </p:spPr>
        <p:txBody>
          <a:bodyPr wrap="square">
            <a:spAutoFit/>
          </a:bodyPr>
          <a:lstStyle/>
          <a:p>
            <a:r>
              <a:rPr lang="en-US" altLang="ja-JP" sz="4400" dirty="0">
                <a:solidFill>
                  <a:srgbClr val="000000"/>
                </a:solidFill>
                <a:latin typeface="Consolas" panose="020B0609020204030204" pitchFamily="49" charset="0"/>
              </a:rPr>
              <a:t>val2 =  </a:t>
            </a:r>
            <a:r>
              <a:rPr lang="en-US" altLang="ja-JP" sz="4400" u="sng" dirty="0">
                <a:solidFill>
                  <a:srgbClr val="09885A"/>
                </a:solidFill>
                <a:latin typeface="Consolas" panose="020B0609020204030204" pitchFamily="49" charset="0"/>
              </a:rPr>
              <a:t>10</a:t>
            </a:r>
            <a:r>
              <a:rPr lang="en-US" altLang="ja-JP" sz="4400" dirty="0">
                <a:solidFill>
                  <a:srgbClr val="000000"/>
                </a:solidFill>
                <a:latin typeface="Consolas" panose="020B0609020204030204" pitchFamily="49" charset="0"/>
              </a:rPr>
              <a:t>  + </a:t>
            </a:r>
            <a:r>
              <a:rPr lang="en-US" altLang="ja-JP" sz="4400" dirty="0">
                <a:solidFill>
                  <a:srgbClr val="09885A"/>
                </a:solidFill>
                <a:latin typeface="Consolas" panose="020B0609020204030204" pitchFamily="49" charset="0"/>
              </a:rPr>
              <a:t>35</a:t>
            </a:r>
            <a:r>
              <a:rPr lang="en-US" altLang="ja-JP" sz="4400" dirty="0">
                <a:solidFill>
                  <a:srgbClr val="000000"/>
                </a:solidFill>
                <a:latin typeface="Consolas" panose="020B0609020204030204" pitchFamily="49" charset="0"/>
              </a:rPr>
              <a:t>;</a:t>
            </a:r>
          </a:p>
        </p:txBody>
      </p:sp>
      <p:sp>
        <p:nvSpPr>
          <p:cNvPr id="7" name="正方形/長方形 6">
            <a:extLst>
              <a:ext uri="{FF2B5EF4-FFF2-40B4-BE49-F238E27FC236}">
                <a16:creationId xmlns:a16="http://schemas.microsoft.com/office/drawing/2014/main" id="{1213CB37-4548-4F6C-A28A-2AB7158CF863}"/>
              </a:ext>
            </a:extLst>
          </p:cNvPr>
          <p:cNvSpPr/>
          <p:nvPr/>
        </p:nvSpPr>
        <p:spPr>
          <a:xfrm>
            <a:off x="6361042" y="4262933"/>
            <a:ext cx="5605669" cy="769441"/>
          </a:xfrm>
          <a:prstGeom prst="rect">
            <a:avLst/>
          </a:prstGeom>
        </p:spPr>
        <p:txBody>
          <a:bodyPr wrap="square">
            <a:spAutoFit/>
          </a:bodyPr>
          <a:lstStyle/>
          <a:p>
            <a:r>
              <a:rPr lang="en-US" altLang="ja-JP" sz="4400" dirty="0">
                <a:solidFill>
                  <a:srgbClr val="000000"/>
                </a:solidFill>
                <a:latin typeface="Consolas" panose="020B0609020204030204" pitchFamily="49" charset="0"/>
              </a:rPr>
              <a:t>val2 = </a:t>
            </a:r>
            <a:r>
              <a:rPr lang="en-US" altLang="ja-JP" sz="4400" dirty="0">
                <a:solidFill>
                  <a:srgbClr val="09885A"/>
                </a:solidFill>
                <a:latin typeface="Consolas" panose="020B0609020204030204" pitchFamily="49" charset="0"/>
              </a:rPr>
              <a:t>45</a:t>
            </a:r>
            <a:r>
              <a:rPr lang="en-US" altLang="ja-JP" sz="4400" dirty="0">
                <a:solidFill>
                  <a:srgbClr val="000000"/>
                </a:solidFill>
                <a:latin typeface="Consolas" panose="020B0609020204030204" pitchFamily="49" charset="0"/>
              </a:rPr>
              <a:t>;</a:t>
            </a:r>
          </a:p>
        </p:txBody>
      </p:sp>
      <p:sp>
        <p:nvSpPr>
          <p:cNvPr id="4" name="左大かっこ 3">
            <a:extLst>
              <a:ext uri="{FF2B5EF4-FFF2-40B4-BE49-F238E27FC236}">
                <a16:creationId xmlns:a16="http://schemas.microsoft.com/office/drawing/2014/main" id="{7AA02E74-C493-4E38-8724-8E97A1E162E4}"/>
              </a:ext>
            </a:extLst>
          </p:cNvPr>
          <p:cNvSpPr/>
          <p:nvPr/>
        </p:nvSpPr>
        <p:spPr>
          <a:xfrm>
            <a:off x="6111904" y="2772817"/>
            <a:ext cx="662609" cy="2456953"/>
          </a:xfrm>
          <a:prstGeom prst="leftBracket">
            <a:avLst>
              <a:gd name="adj" fmla="val 80333"/>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8" name="左大かっこ 7">
            <a:extLst>
              <a:ext uri="{FF2B5EF4-FFF2-40B4-BE49-F238E27FC236}">
                <a16:creationId xmlns:a16="http://schemas.microsoft.com/office/drawing/2014/main" id="{2463748B-5565-4FB5-9FCC-F05D45A37CC7}"/>
              </a:ext>
            </a:extLst>
          </p:cNvPr>
          <p:cNvSpPr/>
          <p:nvPr/>
        </p:nvSpPr>
        <p:spPr>
          <a:xfrm flipH="1">
            <a:off x="11304102" y="2772817"/>
            <a:ext cx="662609" cy="2456953"/>
          </a:xfrm>
          <a:prstGeom prst="leftBracket">
            <a:avLst>
              <a:gd name="adj" fmla="val 80333"/>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983339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53C5C-94D0-4E14-A24A-DC29E2ACB79E}"/>
              </a:ext>
            </a:extLst>
          </p:cNvPr>
          <p:cNvSpPr>
            <a:spLocks noGrp="1"/>
          </p:cNvSpPr>
          <p:nvPr>
            <p:ph type="title"/>
          </p:nvPr>
        </p:nvSpPr>
        <p:spPr/>
        <p:txBody>
          <a:bodyPr/>
          <a:lstStyle/>
          <a:p>
            <a:r>
              <a:rPr kumimoji="1" lang="ja-JP" altLang="en-US" dirty="0"/>
              <a:t>評価</a:t>
            </a:r>
          </a:p>
        </p:txBody>
      </p:sp>
      <p:sp>
        <p:nvSpPr>
          <p:cNvPr id="3" name="コンテンツ プレースホルダー 2">
            <a:extLst>
              <a:ext uri="{FF2B5EF4-FFF2-40B4-BE49-F238E27FC236}">
                <a16:creationId xmlns:a16="http://schemas.microsoft.com/office/drawing/2014/main" id="{8D833EDD-4435-48FC-8F5A-F6D4C59EB4AF}"/>
              </a:ext>
            </a:extLst>
          </p:cNvPr>
          <p:cNvSpPr>
            <a:spLocks noGrp="1"/>
          </p:cNvSpPr>
          <p:nvPr>
            <p:ph idx="1"/>
          </p:nvPr>
        </p:nvSpPr>
        <p:spPr/>
        <p:txBody>
          <a:bodyPr/>
          <a:lstStyle/>
          <a:p>
            <a:r>
              <a:rPr lang="ja-JP" altLang="en-US" dirty="0"/>
              <a:t>実は代入演算子も評価される</a:t>
            </a:r>
            <a:r>
              <a:rPr lang="en-US" altLang="ja-JP" dirty="0"/>
              <a:t>(</a:t>
            </a:r>
            <a:r>
              <a:rPr lang="ja-JP" altLang="en-US" dirty="0"/>
              <a:t>評価すると右辺の値が得られる</a:t>
            </a:r>
            <a:r>
              <a:rPr lang="en-US" altLang="ja-JP" dirty="0"/>
              <a:t>)</a:t>
            </a:r>
          </a:p>
          <a:p>
            <a:r>
              <a:rPr lang="ja-JP" altLang="en-US" dirty="0"/>
              <a:t>単に</a:t>
            </a:r>
            <a:r>
              <a:rPr lang="ja-JP" altLang="en-US" u="sng" dirty="0"/>
              <a:t>代入処理を行う</a:t>
            </a:r>
            <a:r>
              <a:rPr lang="ja-JP" altLang="en-US" dirty="0"/>
              <a:t>だけでなく、式そのものから</a:t>
            </a:r>
            <a:r>
              <a:rPr lang="ja-JP" altLang="en-US" b="1" u="sng" dirty="0"/>
              <a:t>値が得られる</a:t>
            </a:r>
            <a:endParaRPr lang="en-US" altLang="ja-JP" b="1" u="sng" dirty="0"/>
          </a:p>
          <a:p>
            <a:pPr marL="0" indent="0">
              <a:buNone/>
            </a:pPr>
            <a:r>
              <a:rPr lang="en-US" altLang="ja-JP" dirty="0"/>
              <a:t>(</a:t>
            </a:r>
            <a:r>
              <a:rPr lang="ja-JP" altLang="en-US" dirty="0"/>
              <a:t>例</a:t>
            </a:r>
            <a:r>
              <a:rPr lang="en-US" altLang="ja-JP" dirty="0"/>
              <a:t>)</a:t>
            </a:r>
          </a:p>
          <a:p>
            <a:pPr marL="457200" lvl="1" indent="0">
              <a:buNone/>
            </a:pPr>
            <a:r>
              <a:rPr lang="en-US" altLang="ja-JP" sz="2800" dirty="0">
                <a:latin typeface="Consolas" panose="020B0609020204030204" pitchFamily="49" charset="0"/>
              </a:rPr>
              <a:t>a</a:t>
            </a:r>
            <a:r>
              <a:rPr lang="ja-JP" altLang="en-US" sz="2800" dirty="0">
                <a:latin typeface="Consolas" panose="020B0609020204030204" pitchFamily="49" charset="0"/>
              </a:rPr>
              <a:t> </a:t>
            </a:r>
            <a:r>
              <a:rPr lang="en-US" altLang="ja-JP" sz="2800" dirty="0">
                <a:latin typeface="Consolas" panose="020B0609020204030204" pitchFamily="49" charset="0"/>
              </a:rPr>
              <a:t>=</a:t>
            </a:r>
            <a:r>
              <a:rPr lang="ja-JP" altLang="en-US" sz="2800" dirty="0">
                <a:latin typeface="Consolas" panose="020B0609020204030204" pitchFamily="49" charset="0"/>
              </a:rPr>
              <a:t> </a:t>
            </a:r>
            <a:r>
              <a:rPr lang="en-US" altLang="ja-JP" sz="2800" dirty="0">
                <a:latin typeface="Consolas" panose="020B0609020204030204" pitchFamily="49" charset="0"/>
              </a:rPr>
              <a:t>5</a:t>
            </a:r>
            <a:r>
              <a:rPr lang="ja-JP" altLang="en-US" sz="2800" dirty="0" err="1"/>
              <a:t>を評</a:t>
            </a:r>
            <a:r>
              <a:rPr lang="ja-JP" altLang="en-US" sz="2800" dirty="0"/>
              <a:t>価すると</a:t>
            </a:r>
            <a:r>
              <a:rPr lang="en-US" altLang="ja-JP" sz="2800" dirty="0">
                <a:latin typeface="Consolas" panose="020B0609020204030204" pitchFamily="49" charset="0"/>
              </a:rPr>
              <a:t>5</a:t>
            </a:r>
            <a:r>
              <a:rPr lang="ja-JP" altLang="en-US" sz="2800" dirty="0"/>
              <a:t>が得られる</a:t>
            </a:r>
            <a:endParaRPr lang="en-US" altLang="ja-JP" sz="2800" dirty="0"/>
          </a:p>
          <a:p>
            <a:pPr marL="0" indent="0">
              <a:buNone/>
            </a:pPr>
            <a:r>
              <a:rPr lang="ja-JP" altLang="en-US" dirty="0" err="1"/>
              <a:t>なので</a:t>
            </a:r>
            <a:r>
              <a:rPr lang="ja-JP" altLang="en-US" dirty="0"/>
              <a:t>以下の文で</a:t>
            </a:r>
            <a:r>
              <a:rPr lang="en-US" altLang="ja-JP" dirty="0"/>
              <a:t>5</a:t>
            </a:r>
            <a:r>
              <a:rPr lang="ja-JP" altLang="en-US" dirty="0"/>
              <a:t>が出力される</a:t>
            </a:r>
            <a:endParaRPr lang="en-US" altLang="ja-JP" dirty="0"/>
          </a:p>
          <a:p>
            <a:pPr marL="457200" lvl="1" indent="0">
              <a:buNone/>
            </a:pPr>
            <a:r>
              <a:rPr lang="en-US" altLang="ja-JP" sz="2800" dirty="0" err="1">
                <a:solidFill>
                  <a:srgbClr val="000000"/>
                </a:solidFill>
                <a:latin typeface="Consolas" panose="020B0609020204030204" pitchFamily="49" charset="0"/>
              </a:rPr>
              <a:t>printf</a:t>
            </a:r>
            <a:r>
              <a:rPr lang="en-US" altLang="ja-JP" sz="2800" dirty="0">
                <a:solidFill>
                  <a:srgbClr val="000000"/>
                </a:solidFill>
                <a:latin typeface="Consolas" panose="020B0609020204030204" pitchFamily="49" charset="0"/>
              </a:rPr>
              <a:t>(</a:t>
            </a:r>
            <a:r>
              <a:rPr lang="en-US" altLang="ja-JP" sz="2800" dirty="0">
                <a:solidFill>
                  <a:srgbClr val="A31515"/>
                </a:solidFill>
                <a:latin typeface="Consolas" panose="020B0609020204030204" pitchFamily="49" charset="0"/>
              </a:rPr>
              <a:t>"%d"</a:t>
            </a:r>
            <a:r>
              <a:rPr lang="en-US" altLang="ja-JP" sz="2800" dirty="0">
                <a:solidFill>
                  <a:srgbClr val="000000"/>
                </a:solidFill>
                <a:latin typeface="Consolas" panose="020B0609020204030204" pitchFamily="49" charset="0"/>
              </a:rPr>
              <a:t>, a = </a:t>
            </a:r>
            <a:r>
              <a:rPr lang="en-US" altLang="ja-JP" sz="2800" dirty="0">
                <a:solidFill>
                  <a:srgbClr val="09885A"/>
                </a:solidFill>
                <a:latin typeface="Consolas" panose="020B0609020204030204" pitchFamily="49" charset="0"/>
              </a:rPr>
              <a:t>5</a:t>
            </a:r>
            <a:r>
              <a:rPr lang="en-US" altLang="ja-JP" sz="2800" dirty="0">
                <a:solidFill>
                  <a:srgbClr val="000000"/>
                </a:solidFill>
                <a:latin typeface="Consolas" panose="020B0609020204030204" pitchFamily="49" charset="0"/>
              </a:rPr>
              <a:t>);</a:t>
            </a:r>
            <a:endParaRPr lang="en-US" altLang="ja-JP" dirty="0">
              <a:solidFill>
                <a:srgbClr val="000000"/>
              </a:solidFill>
              <a:latin typeface="Consolas" panose="020B0609020204030204" pitchFamily="49" charset="0"/>
            </a:endParaRPr>
          </a:p>
          <a:p>
            <a:pPr marL="0" indent="0">
              <a:buNone/>
            </a:pPr>
            <a:endParaRPr lang="en-US" altLang="ja-JP" dirty="0"/>
          </a:p>
        </p:txBody>
      </p:sp>
    </p:spTree>
    <p:extLst>
      <p:ext uri="{BB962C8B-B14F-4D97-AF65-F5344CB8AC3E}">
        <p14:creationId xmlns:p14="http://schemas.microsoft.com/office/powerpoint/2010/main" val="2192597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9F7080-05F9-4100-A1CA-E7478ABB068E}"/>
              </a:ext>
            </a:extLst>
          </p:cNvPr>
          <p:cNvSpPr>
            <a:spLocks noGrp="1"/>
          </p:cNvSpPr>
          <p:nvPr>
            <p:ph type="title"/>
          </p:nvPr>
        </p:nvSpPr>
        <p:spPr/>
        <p:txBody>
          <a:bodyPr/>
          <a:lstStyle/>
          <a:p>
            <a:r>
              <a:rPr kumimoji="1" lang="ja-JP" altLang="en-US" dirty="0"/>
              <a:t>評価</a:t>
            </a:r>
          </a:p>
        </p:txBody>
      </p:sp>
      <p:sp>
        <p:nvSpPr>
          <p:cNvPr id="3" name="コンテンツ プレースホルダー 2">
            <a:extLst>
              <a:ext uri="{FF2B5EF4-FFF2-40B4-BE49-F238E27FC236}">
                <a16:creationId xmlns:a16="http://schemas.microsoft.com/office/drawing/2014/main" id="{DF77F6C0-AAA4-4C0F-838A-5D4BB26D801E}"/>
              </a:ext>
            </a:extLst>
          </p:cNvPr>
          <p:cNvSpPr>
            <a:spLocks noGrp="1"/>
          </p:cNvSpPr>
          <p:nvPr>
            <p:ph idx="1"/>
          </p:nvPr>
        </p:nvSpPr>
        <p:spPr/>
        <p:txBody>
          <a:bodyPr/>
          <a:lstStyle/>
          <a:p>
            <a:pPr marL="0" indent="0">
              <a:buNone/>
            </a:pPr>
            <a:r>
              <a:rPr kumimoji="1" lang="en-US" altLang="ja-JP" dirty="0"/>
              <a:t>(</a:t>
            </a:r>
            <a:r>
              <a:rPr kumimoji="1" lang="ja-JP" altLang="en-US" dirty="0"/>
              <a:t>例</a:t>
            </a:r>
            <a:r>
              <a:rPr kumimoji="1" lang="en-US" altLang="ja-JP" dirty="0"/>
              <a:t>)</a:t>
            </a:r>
          </a:p>
          <a:p>
            <a:pPr marL="0" indent="0">
              <a:buNone/>
            </a:pPr>
            <a:r>
              <a:rPr lang="en-US" altLang="ja-JP" dirty="0">
                <a:latin typeface="Consolas" panose="020B0609020204030204" pitchFamily="49" charset="0"/>
              </a:rPr>
              <a:t> a = b = 2</a:t>
            </a:r>
          </a:p>
          <a:p>
            <a:pPr marL="0" indent="0">
              <a:buNone/>
            </a:pPr>
            <a:r>
              <a:rPr kumimoji="1" lang="ja-JP" altLang="en-US" dirty="0"/>
              <a:t>まず</a:t>
            </a:r>
            <a:r>
              <a:rPr kumimoji="1" lang="en-US" altLang="ja-JP" dirty="0"/>
              <a:t>b = 2</a:t>
            </a:r>
            <a:r>
              <a:rPr kumimoji="1" lang="ja-JP" altLang="en-US" dirty="0" err="1"/>
              <a:t>を評</a:t>
            </a:r>
            <a:r>
              <a:rPr kumimoji="1" lang="ja-JP" altLang="en-US" dirty="0"/>
              <a:t>価して</a:t>
            </a:r>
            <a:r>
              <a:rPr kumimoji="1" lang="en-US" altLang="ja-JP" dirty="0"/>
              <a:t>2</a:t>
            </a:r>
            <a:r>
              <a:rPr kumimoji="1" lang="ja-JP" altLang="en-US" dirty="0"/>
              <a:t>を得る</a:t>
            </a:r>
            <a:r>
              <a:rPr lang="en-US" altLang="ja-JP" dirty="0"/>
              <a:t>(</a:t>
            </a:r>
            <a:r>
              <a:rPr lang="ja-JP" altLang="en-US" dirty="0"/>
              <a:t>同時に</a:t>
            </a:r>
            <a:r>
              <a:rPr lang="en-US" altLang="ja-JP" dirty="0"/>
              <a:t>b</a:t>
            </a:r>
            <a:r>
              <a:rPr lang="ja-JP" altLang="en-US" dirty="0" err="1"/>
              <a:t>には</a:t>
            </a:r>
            <a:r>
              <a:rPr lang="en-US" altLang="ja-JP" dirty="0"/>
              <a:t>2</a:t>
            </a:r>
            <a:r>
              <a:rPr lang="ja-JP" altLang="en-US" dirty="0"/>
              <a:t>が代入される</a:t>
            </a:r>
            <a:r>
              <a:rPr lang="en-US" altLang="ja-JP" dirty="0"/>
              <a:t>)</a:t>
            </a:r>
          </a:p>
          <a:p>
            <a:pPr marL="0" indent="0">
              <a:buNone/>
            </a:pPr>
            <a:r>
              <a:rPr lang="en-US" altLang="ja-JP" dirty="0"/>
              <a:t>b = 2</a:t>
            </a:r>
            <a:r>
              <a:rPr lang="ja-JP" altLang="en-US" dirty="0"/>
              <a:t>が</a:t>
            </a:r>
            <a:r>
              <a:rPr lang="en-US" altLang="ja-JP" dirty="0"/>
              <a:t>2</a:t>
            </a:r>
            <a:r>
              <a:rPr lang="ja-JP" altLang="en-US" dirty="0"/>
              <a:t>に読み替えられるので、次の文となる</a:t>
            </a:r>
            <a:endParaRPr kumimoji="1" lang="en-US" altLang="ja-JP" dirty="0"/>
          </a:p>
          <a:p>
            <a:pPr marL="0" indent="0">
              <a:buNone/>
            </a:pPr>
            <a:r>
              <a:rPr kumimoji="1" lang="en-US" altLang="ja-JP" dirty="0">
                <a:latin typeface="Consolas" panose="020B0609020204030204" pitchFamily="49" charset="0"/>
              </a:rPr>
              <a:t> a = 2</a:t>
            </a:r>
          </a:p>
          <a:p>
            <a:pPr marL="0" indent="0">
              <a:buNone/>
            </a:pPr>
            <a:r>
              <a:rPr lang="ja-JP" altLang="en-US" dirty="0"/>
              <a:t>そして</a:t>
            </a:r>
            <a:r>
              <a:rPr lang="en-US" altLang="ja-JP" dirty="0"/>
              <a:t>a = 2</a:t>
            </a:r>
            <a:r>
              <a:rPr lang="ja-JP" altLang="en-US" dirty="0" err="1"/>
              <a:t>を評</a:t>
            </a:r>
            <a:r>
              <a:rPr lang="ja-JP" altLang="en-US" dirty="0"/>
              <a:t>価して</a:t>
            </a:r>
            <a:r>
              <a:rPr lang="en-US" altLang="ja-JP" dirty="0"/>
              <a:t>2</a:t>
            </a:r>
            <a:r>
              <a:rPr lang="ja-JP" altLang="en-US" dirty="0"/>
              <a:t>を得る</a:t>
            </a:r>
            <a:r>
              <a:rPr lang="en-US" altLang="ja-JP" dirty="0"/>
              <a:t>(</a:t>
            </a:r>
            <a:r>
              <a:rPr lang="ja-JP" altLang="en-US" dirty="0"/>
              <a:t>同時に</a:t>
            </a:r>
            <a:r>
              <a:rPr lang="en-US" altLang="ja-JP" dirty="0"/>
              <a:t>a</a:t>
            </a:r>
            <a:r>
              <a:rPr lang="ja-JP" altLang="en-US" dirty="0" err="1"/>
              <a:t>には</a:t>
            </a:r>
            <a:r>
              <a:rPr lang="en-US" altLang="ja-JP" dirty="0"/>
              <a:t>2</a:t>
            </a:r>
            <a:r>
              <a:rPr lang="ja-JP" altLang="en-US" dirty="0"/>
              <a:t>が代入される</a:t>
            </a:r>
            <a:r>
              <a:rPr lang="en-US" altLang="ja-JP" dirty="0"/>
              <a:t>)</a:t>
            </a:r>
            <a:endParaRPr kumimoji="1" lang="ja-JP" altLang="en-US" dirty="0"/>
          </a:p>
        </p:txBody>
      </p:sp>
      <p:sp>
        <p:nvSpPr>
          <p:cNvPr id="4" name="正方形/長方形 3">
            <a:extLst>
              <a:ext uri="{FF2B5EF4-FFF2-40B4-BE49-F238E27FC236}">
                <a16:creationId xmlns:a16="http://schemas.microsoft.com/office/drawing/2014/main" id="{A79D19AE-C46B-4865-B5B7-B266EA8E0FD0}"/>
              </a:ext>
            </a:extLst>
          </p:cNvPr>
          <p:cNvSpPr/>
          <p:nvPr/>
        </p:nvSpPr>
        <p:spPr>
          <a:xfrm>
            <a:off x="1806677" y="2337619"/>
            <a:ext cx="1194620" cy="427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1179A56-220F-4822-B0A6-782EF1745210}"/>
              </a:ext>
            </a:extLst>
          </p:cNvPr>
          <p:cNvSpPr/>
          <p:nvPr/>
        </p:nvSpPr>
        <p:spPr>
          <a:xfrm>
            <a:off x="1806677" y="3878826"/>
            <a:ext cx="390833" cy="427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19112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EA244-2817-4CC1-9EE1-BCF390EA04E0}"/>
              </a:ext>
            </a:extLst>
          </p:cNvPr>
          <p:cNvSpPr>
            <a:spLocks noGrp="1"/>
          </p:cNvSpPr>
          <p:nvPr>
            <p:ph type="title"/>
          </p:nvPr>
        </p:nvSpPr>
        <p:spPr/>
        <p:txBody>
          <a:bodyPr/>
          <a:lstStyle/>
          <a:p>
            <a:r>
              <a:rPr kumimoji="1" lang="ja-JP" altLang="en-US" dirty="0"/>
              <a:t>インクリメント演算子</a:t>
            </a:r>
          </a:p>
        </p:txBody>
      </p:sp>
      <p:sp>
        <p:nvSpPr>
          <p:cNvPr id="3" name="コンテンツ プレースホルダー 2">
            <a:extLst>
              <a:ext uri="{FF2B5EF4-FFF2-40B4-BE49-F238E27FC236}">
                <a16:creationId xmlns:a16="http://schemas.microsoft.com/office/drawing/2014/main" id="{C29F95A2-71D1-4C10-A7E5-0EFAF2B80A8C}"/>
              </a:ext>
            </a:extLst>
          </p:cNvPr>
          <p:cNvSpPr>
            <a:spLocks noGrp="1"/>
          </p:cNvSpPr>
          <p:nvPr>
            <p:ph idx="1"/>
          </p:nvPr>
        </p:nvSpPr>
        <p:spPr/>
        <p:txBody>
          <a:bodyPr/>
          <a:lstStyle/>
          <a:p>
            <a:r>
              <a:rPr lang="en-US" altLang="ja-JP" dirty="0" err="1">
                <a:latin typeface="Consolas" panose="020B0609020204030204" pitchFamily="49" charset="0"/>
                <a:cs typeface="Calibri" panose="020F0502020204030204" pitchFamily="34" charset="0"/>
              </a:rPr>
              <a:t>i</a:t>
            </a:r>
            <a:r>
              <a:rPr lang="en-US" altLang="ja-JP" dirty="0">
                <a:latin typeface="Consolas" panose="020B0609020204030204" pitchFamily="49" charset="0"/>
                <a:cs typeface="Calibri" panose="020F0502020204030204" pitchFamily="34" charset="0"/>
              </a:rPr>
              <a:t>++ </a:t>
            </a:r>
            <a:r>
              <a:rPr lang="en-US" altLang="ja-JP" dirty="0"/>
              <a:t>(</a:t>
            </a:r>
            <a:r>
              <a:rPr lang="ja-JP" altLang="en-US" dirty="0"/>
              <a:t>後置インクリメント演算子</a:t>
            </a:r>
            <a:r>
              <a:rPr lang="en-US" altLang="ja-JP" dirty="0"/>
              <a:t>):</a:t>
            </a:r>
            <a:br>
              <a:rPr lang="en-US" altLang="ja-JP" dirty="0"/>
            </a:br>
            <a:r>
              <a:rPr lang="en-US" altLang="ja-JP" dirty="0" err="1"/>
              <a:t>i</a:t>
            </a:r>
            <a:r>
              <a:rPr lang="ja-JP" altLang="en-US" dirty="0"/>
              <a:t>に</a:t>
            </a:r>
            <a:r>
              <a:rPr lang="en-US" altLang="ja-JP" dirty="0"/>
              <a:t>1</a:t>
            </a:r>
            <a:r>
              <a:rPr lang="ja-JP" altLang="en-US" dirty="0"/>
              <a:t>加える。</a:t>
            </a:r>
            <a:r>
              <a:rPr lang="ja-JP" altLang="en-US" b="1" dirty="0"/>
              <a:t>評価値は</a:t>
            </a:r>
            <a:r>
              <a:rPr lang="en-US" altLang="ja-JP" b="1" dirty="0"/>
              <a:t>1</a:t>
            </a:r>
            <a:r>
              <a:rPr lang="ja-JP" altLang="en-US" b="1" dirty="0"/>
              <a:t>加える前の値</a:t>
            </a:r>
            <a:endParaRPr lang="en-US" altLang="ja-JP" b="1" dirty="0"/>
          </a:p>
          <a:p>
            <a:endParaRPr lang="en-US" altLang="ja-JP" dirty="0"/>
          </a:p>
          <a:p>
            <a:r>
              <a:rPr lang="en-US" altLang="ja-JP" dirty="0">
                <a:latin typeface="Consolas" panose="020B0609020204030204" pitchFamily="49" charset="0"/>
              </a:rPr>
              <a:t>++</a:t>
            </a:r>
            <a:r>
              <a:rPr lang="en-US" altLang="ja-JP" dirty="0" err="1">
                <a:latin typeface="Consolas" panose="020B0609020204030204" pitchFamily="49" charset="0"/>
              </a:rPr>
              <a:t>i</a:t>
            </a:r>
            <a:r>
              <a:rPr lang="en-US" altLang="ja-JP" dirty="0">
                <a:latin typeface="Consolas" panose="020B0609020204030204" pitchFamily="49" charset="0"/>
              </a:rPr>
              <a:t> </a:t>
            </a:r>
            <a:r>
              <a:rPr lang="en-US" altLang="ja-JP" dirty="0"/>
              <a:t>(</a:t>
            </a:r>
            <a:r>
              <a:rPr lang="ja-JP" altLang="en-US" dirty="0"/>
              <a:t>前置インクリメント演算子</a:t>
            </a:r>
            <a:r>
              <a:rPr lang="en-US" altLang="ja-JP" dirty="0"/>
              <a:t>):</a:t>
            </a:r>
            <a:br>
              <a:rPr lang="en-US" altLang="ja-JP" dirty="0"/>
            </a:br>
            <a:r>
              <a:rPr lang="en-US" altLang="ja-JP" dirty="0" err="1"/>
              <a:t>i</a:t>
            </a:r>
            <a:r>
              <a:rPr lang="ja-JP" altLang="en-US" dirty="0"/>
              <a:t>に</a:t>
            </a:r>
            <a:r>
              <a:rPr lang="en-US" altLang="ja-JP" dirty="0"/>
              <a:t>1</a:t>
            </a:r>
            <a:r>
              <a:rPr lang="ja-JP" altLang="en-US" dirty="0"/>
              <a:t>加える。</a:t>
            </a:r>
            <a:r>
              <a:rPr lang="ja-JP" altLang="en-US" b="1" dirty="0"/>
              <a:t>評価値は</a:t>
            </a:r>
            <a:r>
              <a:rPr lang="en-US" altLang="ja-JP" b="1" dirty="0"/>
              <a:t>1</a:t>
            </a:r>
            <a:r>
              <a:rPr lang="ja-JP" altLang="en-US" b="1" dirty="0"/>
              <a:t>加えた後の値</a:t>
            </a:r>
            <a:endParaRPr lang="en-US" altLang="ja-JP" b="1" dirty="0"/>
          </a:p>
          <a:p>
            <a:endParaRPr lang="en-US" altLang="ja-JP" b="1" dirty="0"/>
          </a:p>
          <a:p>
            <a:r>
              <a:rPr lang="ja-JP" altLang="en-US" dirty="0"/>
              <a:t>前置デクリメント</a:t>
            </a:r>
            <a:r>
              <a:rPr lang="en-US" altLang="ja-JP" dirty="0"/>
              <a:t>/</a:t>
            </a:r>
            <a:r>
              <a:rPr lang="ja-JP" altLang="en-US" dirty="0"/>
              <a:t>後置デクリメント演算子の場合も同様</a:t>
            </a:r>
            <a:endParaRPr lang="en-US" altLang="ja-JP" dirty="0"/>
          </a:p>
        </p:txBody>
      </p:sp>
    </p:spTree>
    <p:extLst>
      <p:ext uri="{BB962C8B-B14F-4D97-AF65-F5344CB8AC3E}">
        <p14:creationId xmlns:p14="http://schemas.microsoft.com/office/powerpoint/2010/main" val="4060078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1E7BCE-5529-45A2-B4CA-A10B5F066E27}"/>
              </a:ext>
            </a:extLst>
          </p:cNvPr>
          <p:cNvSpPr>
            <a:spLocks noGrp="1"/>
          </p:cNvSpPr>
          <p:nvPr>
            <p:ph type="title"/>
          </p:nvPr>
        </p:nvSpPr>
        <p:spPr/>
        <p:txBody>
          <a:bodyPr/>
          <a:lstStyle/>
          <a:p>
            <a:r>
              <a:rPr kumimoji="1" lang="ja-JP" altLang="en-US" dirty="0"/>
              <a:t>短絡評価</a:t>
            </a:r>
          </a:p>
        </p:txBody>
      </p:sp>
      <p:sp>
        <p:nvSpPr>
          <p:cNvPr id="3" name="コンテンツ プレースホルダー 2">
            <a:extLst>
              <a:ext uri="{FF2B5EF4-FFF2-40B4-BE49-F238E27FC236}">
                <a16:creationId xmlns:a16="http://schemas.microsoft.com/office/drawing/2014/main" id="{8D471424-9B52-4DED-B12D-D378A7D59E94}"/>
              </a:ext>
            </a:extLst>
          </p:cNvPr>
          <p:cNvSpPr>
            <a:spLocks noGrp="1"/>
          </p:cNvSpPr>
          <p:nvPr>
            <p:ph idx="1"/>
          </p:nvPr>
        </p:nvSpPr>
        <p:spPr/>
        <p:txBody>
          <a:bodyPr/>
          <a:lstStyle/>
          <a:p>
            <a:r>
              <a:rPr lang="ja-JP" altLang="en-US" dirty="0"/>
              <a:t>論理演算子の</a:t>
            </a:r>
            <a:r>
              <a:rPr lang="en-US" altLang="ja-JP" dirty="0"/>
              <a:t>&amp;&amp;</a:t>
            </a:r>
            <a:br>
              <a:rPr lang="en-US" altLang="ja-JP" dirty="0"/>
            </a:br>
            <a:r>
              <a:rPr lang="ja-JP" altLang="en-US" dirty="0"/>
              <a:t>左から順に値を評価して、一つでも</a:t>
            </a:r>
            <a:r>
              <a:rPr lang="en-US" altLang="ja-JP" dirty="0"/>
              <a:t>0</a:t>
            </a:r>
            <a:r>
              <a:rPr lang="ja-JP" altLang="en-US" dirty="0"/>
              <a:t>になれば</a:t>
            </a:r>
            <a:r>
              <a:rPr lang="ja-JP" altLang="en-US" b="1" dirty="0"/>
              <a:t>以降は評価されず</a:t>
            </a:r>
            <a:r>
              <a:rPr lang="ja-JP" altLang="en-US" dirty="0"/>
              <a:t>、問答無用で全体の式は</a:t>
            </a:r>
            <a:r>
              <a:rPr lang="en-US" altLang="ja-JP" dirty="0"/>
              <a:t>0</a:t>
            </a:r>
            <a:r>
              <a:rPr lang="ja-JP" altLang="en-US" dirty="0" err="1"/>
              <a:t>と評</a:t>
            </a:r>
            <a:r>
              <a:rPr lang="ja-JP" altLang="en-US" dirty="0"/>
              <a:t>価される</a:t>
            </a:r>
            <a:endParaRPr lang="en-US" altLang="ja-JP" dirty="0"/>
          </a:p>
        </p:txBody>
      </p:sp>
    </p:spTree>
    <p:extLst>
      <p:ext uri="{BB962C8B-B14F-4D97-AF65-F5344CB8AC3E}">
        <p14:creationId xmlns:p14="http://schemas.microsoft.com/office/powerpoint/2010/main" val="1043538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D3DC7-CA17-4F19-ADDA-2FC0765378D2}"/>
              </a:ext>
            </a:extLst>
          </p:cNvPr>
          <p:cNvSpPr>
            <a:spLocks noGrp="1"/>
          </p:cNvSpPr>
          <p:nvPr>
            <p:ph type="title"/>
          </p:nvPr>
        </p:nvSpPr>
        <p:spPr/>
        <p:txBody>
          <a:bodyPr/>
          <a:lstStyle/>
          <a:p>
            <a:r>
              <a:rPr kumimoji="1" lang="ja-JP" altLang="en-US" dirty="0"/>
              <a:t>短絡評価</a:t>
            </a:r>
          </a:p>
        </p:txBody>
      </p:sp>
      <p:sp>
        <p:nvSpPr>
          <p:cNvPr id="3" name="コンテンツ プレースホルダー 2">
            <a:extLst>
              <a:ext uri="{FF2B5EF4-FFF2-40B4-BE49-F238E27FC236}">
                <a16:creationId xmlns:a16="http://schemas.microsoft.com/office/drawing/2014/main" id="{50EAE1AC-44B9-4929-BA7A-BA00526C409B}"/>
              </a:ext>
            </a:extLst>
          </p:cNvPr>
          <p:cNvSpPr>
            <a:spLocks noGrp="1"/>
          </p:cNvSpPr>
          <p:nvPr>
            <p:ph idx="1"/>
          </p:nvPr>
        </p:nvSpPr>
        <p:spPr>
          <a:xfrm>
            <a:off x="838200" y="1825625"/>
            <a:ext cx="10515600" cy="2392414"/>
          </a:xfrm>
        </p:spPr>
        <p:txBody>
          <a:bodyPr/>
          <a:lstStyle/>
          <a:p>
            <a:pPr marL="0" indent="0">
              <a:buNone/>
            </a:pPr>
            <a:r>
              <a:rPr lang="en-US" altLang="ja-JP" dirty="0"/>
              <a:t>(</a:t>
            </a:r>
            <a:r>
              <a:rPr lang="ja-JP" altLang="en-US" dirty="0"/>
              <a:t>例</a:t>
            </a:r>
            <a:r>
              <a:rPr lang="en-US" altLang="ja-JP" dirty="0"/>
              <a:t>)</a:t>
            </a:r>
          </a:p>
          <a:p>
            <a:pPr marL="457200" lvl="1" indent="0">
              <a:buNone/>
            </a:pPr>
            <a:r>
              <a:rPr lang="en-US" altLang="ja-JP" sz="2800" dirty="0">
                <a:latin typeface="Consolas" panose="020B0609020204030204" pitchFamily="49" charset="0"/>
              </a:rPr>
              <a:t>A == B &amp;&amp; C &gt; 2 &amp;&amp; D &lt;= B</a:t>
            </a:r>
          </a:p>
          <a:p>
            <a:pPr marL="0" indent="0">
              <a:buNone/>
            </a:pPr>
            <a:r>
              <a:rPr lang="en-US" altLang="ja-JP" dirty="0">
                <a:latin typeface="Consolas" panose="020B0609020204030204" pitchFamily="49" charset="0"/>
              </a:rPr>
              <a:t>A==B</a:t>
            </a:r>
            <a:r>
              <a:rPr lang="ja-JP" altLang="en-US" dirty="0">
                <a:latin typeface="Consolas" panose="020B0609020204030204" pitchFamily="49" charset="0"/>
              </a:rPr>
              <a:t>が</a:t>
            </a:r>
            <a:r>
              <a:rPr lang="en-US" altLang="ja-JP" dirty="0">
                <a:latin typeface="Consolas" panose="020B0609020204030204" pitchFamily="49" charset="0"/>
              </a:rPr>
              <a:t>0</a:t>
            </a:r>
          </a:p>
          <a:p>
            <a:pPr marL="0" indent="0">
              <a:buNone/>
            </a:pPr>
            <a:r>
              <a:rPr lang="ja-JP" altLang="en-US" dirty="0">
                <a:latin typeface="Consolas" panose="020B0609020204030204" pitchFamily="49" charset="0"/>
              </a:rPr>
              <a:t>⇒</a:t>
            </a:r>
            <a:r>
              <a:rPr lang="en-US" altLang="ja-JP" u="sng" dirty="0">
                <a:latin typeface="Consolas" panose="020B0609020204030204" pitchFamily="49" charset="0"/>
              </a:rPr>
              <a:t>C &gt; 2</a:t>
            </a:r>
            <a:r>
              <a:rPr lang="ja-JP" altLang="en-US" u="sng" dirty="0">
                <a:latin typeface="Consolas" panose="020B0609020204030204" pitchFamily="49" charset="0"/>
              </a:rPr>
              <a:t>や</a:t>
            </a:r>
            <a:r>
              <a:rPr lang="en-US" altLang="ja-JP" u="sng" dirty="0">
                <a:latin typeface="Consolas" panose="020B0609020204030204" pitchFamily="49" charset="0"/>
              </a:rPr>
              <a:t>D &lt;= B</a:t>
            </a:r>
            <a:r>
              <a:rPr lang="ja-JP" altLang="en-US" u="sng" dirty="0">
                <a:latin typeface="Consolas" panose="020B0609020204030204" pitchFamily="49" charset="0"/>
              </a:rPr>
              <a:t>の条件が確認されることはなく</a:t>
            </a:r>
            <a:r>
              <a:rPr lang="ja-JP" altLang="en-US" dirty="0">
                <a:latin typeface="Consolas" panose="020B0609020204030204" pitchFamily="49" charset="0"/>
              </a:rPr>
              <a:t>、全体の式は</a:t>
            </a:r>
            <a:r>
              <a:rPr lang="en-US" altLang="ja-JP" dirty="0">
                <a:latin typeface="Consolas" panose="020B0609020204030204" pitchFamily="49" charset="0"/>
              </a:rPr>
              <a:t>0</a:t>
            </a:r>
            <a:r>
              <a:rPr lang="ja-JP" altLang="en-US" dirty="0" err="1">
                <a:latin typeface="Consolas" panose="020B0609020204030204" pitchFamily="49" charset="0"/>
              </a:rPr>
              <a:t>と評</a:t>
            </a:r>
            <a:r>
              <a:rPr lang="ja-JP" altLang="en-US" dirty="0">
                <a:latin typeface="Consolas" panose="020B0609020204030204" pitchFamily="49" charset="0"/>
              </a:rPr>
              <a:t>価される。</a:t>
            </a:r>
            <a:endParaRPr lang="en-US" altLang="ja-JP" dirty="0">
              <a:latin typeface="Consolas" panose="020B0609020204030204" pitchFamily="49" charset="0"/>
            </a:endParaRPr>
          </a:p>
          <a:p>
            <a:endParaRPr kumimoji="1" lang="ja-JP" altLang="en-US" dirty="0"/>
          </a:p>
        </p:txBody>
      </p:sp>
      <p:sp>
        <p:nvSpPr>
          <p:cNvPr id="4" name="正方形/長方形 3">
            <a:extLst>
              <a:ext uri="{FF2B5EF4-FFF2-40B4-BE49-F238E27FC236}">
                <a16:creationId xmlns:a16="http://schemas.microsoft.com/office/drawing/2014/main" id="{5C4A772B-B578-4859-941B-87D93C2E1955}"/>
              </a:ext>
            </a:extLst>
          </p:cNvPr>
          <p:cNvSpPr/>
          <p:nvPr/>
        </p:nvSpPr>
        <p:spPr>
          <a:xfrm>
            <a:off x="3743433" y="4218039"/>
            <a:ext cx="4705134" cy="5355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nSpc>
                <a:spcPct val="90000"/>
              </a:lnSpc>
              <a:spcBef>
                <a:spcPts val="500"/>
              </a:spcBef>
            </a:pPr>
            <a:r>
              <a:rPr lang="en-US" altLang="ja-JP" sz="3200" dirty="0">
                <a:solidFill>
                  <a:srgbClr val="FF0000"/>
                </a:solidFill>
                <a:latin typeface="Consolas" panose="020B0609020204030204" pitchFamily="49" charset="0"/>
              </a:rPr>
              <a:t>0</a:t>
            </a:r>
            <a:r>
              <a:rPr lang="en-US" altLang="ja-JP" sz="3200" dirty="0">
                <a:solidFill>
                  <a:prstClr val="black"/>
                </a:solidFill>
                <a:latin typeface="Consolas" panose="020B0609020204030204" pitchFamily="49" charset="0"/>
              </a:rPr>
              <a:t> &amp;&amp; C &gt; 2 &amp;&amp; D &lt;= B</a:t>
            </a:r>
          </a:p>
        </p:txBody>
      </p:sp>
      <p:sp>
        <p:nvSpPr>
          <p:cNvPr id="5" name="正方形/長方形 4">
            <a:extLst>
              <a:ext uri="{FF2B5EF4-FFF2-40B4-BE49-F238E27FC236}">
                <a16:creationId xmlns:a16="http://schemas.microsoft.com/office/drawing/2014/main" id="{0B7C8C75-76AE-40F3-961B-FD1F1CE0A0CE}"/>
              </a:ext>
            </a:extLst>
          </p:cNvPr>
          <p:cNvSpPr/>
          <p:nvPr/>
        </p:nvSpPr>
        <p:spPr>
          <a:xfrm>
            <a:off x="5877159" y="5442154"/>
            <a:ext cx="437679" cy="5355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spcBef>
                <a:spcPts val="500"/>
              </a:spcBef>
            </a:pPr>
            <a:r>
              <a:rPr lang="en-US" altLang="ja-JP" sz="3200" dirty="0">
                <a:solidFill>
                  <a:srgbClr val="FF0000"/>
                </a:solidFill>
                <a:latin typeface="Consolas" panose="020B0609020204030204" pitchFamily="49" charset="0"/>
              </a:rPr>
              <a:t>0</a:t>
            </a:r>
            <a:endParaRPr lang="en-US" altLang="ja-JP" sz="3200" dirty="0">
              <a:solidFill>
                <a:prstClr val="black"/>
              </a:solidFill>
              <a:latin typeface="Consolas" panose="020B0609020204030204" pitchFamily="49" charset="0"/>
            </a:endParaRPr>
          </a:p>
        </p:txBody>
      </p:sp>
      <p:sp>
        <p:nvSpPr>
          <p:cNvPr id="6" name="矢印: 下 5">
            <a:extLst>
              <a:ext uri="{FF2B5EF4-FFF2-40B4-BE49-F238E27FC236}">
                <a16:creationId xmlns:a16="http://schemas.microsoft.com/office/drawing/2014/main" id="{35FF3E47-A2E9-4BE1-8208-4E2D2C5E7543}"/>
              </a:ext>
            </a:extLst>
          </p:cNvPr>
          <p:cNvSpPr/>
          <p:nvPr/>
        </p:nvSpPr>
        <p:spPr>
          <a:xfrm>
            <a:off x="5974325" y="4794127"/>
            <a:ext cx="243348" cy="42311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95537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1E7BCE-5529-45A2-B4CA-A10B5F066E27}"/>
              </a:ext>
            </a:extLst>
          </p:cNvPr>
          <p:cNvSpPr>
            <a:spLocks noGrp="1"/>
          </p:cNvSpPr>
          <p:nvPr>
            <p:ph type="title"/>
          </p:nvPr>
        </p:nvSpPr>
        <p:spPr/>
        <p:txBody>
          <a:bodyPr/>
          <a:lstStyle/>
          <a:p>
            <a:r>
              <a:rPr kumimoji="1" lang="ja-JP" altLang="en-US" dirty="0"/>
              <a:t>短絡評価</a:t>
            </a:r>
          </a:p>
        </p:txBody>
      </p:sp>
      <p:sp>
        <p:nvSpPr>
          <p:cNvPr id="3" name="コンテンツ プレースホルダー 2">
            <a:extLst>
              <a:ext uri="{FF2B5EF4-FFF2-40B4-BE49-F238E27FC236}">
                <a16:creationId xmlns:a16="http://schemas.microsoft.com/office/drawing/2014/main" id="{8D471424-9B52-4DED-B12D-D378A7D59E94}"/>
              </a:ext>
            </a:extLst>
          </p:cNvPr>
          <p:cNvSpPr>
            <a:spLocks noGrp="1"/>
          </p:cNvSpPr>
          <p:nvPr>
            <p:ph idx="1"/>
          </p:nvPr>
        </p:nvSpPr>
        <p:spPr/>
        <p:txBody>
          <a:bodyPr/>
          <a:lstStyle/>
          <a:p>
            <a:r>
              <a:rPr lang="ja-JP" altLang="en-US" dirty="0"/>
              <a:t>論理演算子の</a:t>
            </a:r>
            <a:r>
              <a:rPr lang="en-US" altLang="ja-JP" dirty="0"/>
              <a:t>||</a:t>
            </a:r>
            <a:br>
              <a:rPr lang="en-US" altLang="ja-JP" dirty="0"/>
            </a:br>
            <a:r>
              <a:rPr lang="ja-JP" altLang="en-US" dirty="0"/>
              <a:t>左から順に値を評価して、一つでも</a:t>
            </a:r>
            <a:r>
              <a:rPr lang="en-US" altLang="ja-JP" dirty="0"/>
              <a:t>1</a:t>
            </a:r>
            <a:r>
              <a:rPr lang="ja-JP" altLang="en-US" dirty="0"/>
              <a:t>になれば</a:t>
            </a:r>
            <a:r>
              <a:rPr lang="ja-JP" altLang="en-US" b="1" dirty="0"/>
              <a:t>以降は評価されず</a:t>
            </a:r>
            <a:r>
              <a:rPr lang="ja-JP" altLang="en-US" dirty="0"/>
              <a:t>、問答無用で全体の式は</a:t>
            </a:r>
            <a:r>
              <a:rPr lang="en-US" altLang="ja-JP" dirty="0"/>
              <a:t>1</a:t>
            </a:r>
            <a:r>
              <a:rPr lang="ja-JP" altLang="en-US" dirty="0" err="1"/>
              <a:t>と評</a:t>
            </a:r>
            <a:r>
              <a:rPr lang="ja-JP" altLang="en-US" dirty="0"/>
              <a:t>価される</a:t>
            </a:r>
            <a:endParaRPr lang="en-US" altLang="ja-JP" dirty="0"/>
          </a:p>
        </p:txBody>
      </p:sp>
    </p:spTree>
    <p:extLst>
      <p:ext uri="{BB962C8B-B14F-4D97-AF65-F5344CB8AC3E}">
        <p14:creationId xmlns:p14="http://schemas.microsoft.com/office/powerpoint/2010/main" val="3234822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D3DC7-CA17-4F19-ADDA-2FC0765378D2}"/>
              </a:ext>
            </a:extLst>
          </p:cNvPr>
          <p:cNvSpPr>
            <a:spLocks noGrp="1"/>
          </p:cNvSpPr>
          <p:nvPr>
            <p:ph type="title"/>
          </p:nvPr>
        </p:nvSpPr>
        <p:spPr/>
        <p:txBody>
          <a:bodyPr/>
          <a:lstStyle/>
          <a:p>
            <a:r>
              <a:rPr kumimoji="1" lang="ja-JP" altLang="en-US" dirty="0"/>
              <a:t>短絡評価</a:t>
            </a:r>
          </a:p>
        </p:txBody>
      </p:sp>
      <p:sp>
        <p:nvSpPr>
          <p:cNvPr id="3" name="コンテンツ プレースホルダー 2">
            <a:extLst>
              <a:ext uri="{FF2B5EF4-FFF2-40B4-BE49-F238E27FC236}">
                <a16:creationId xmlns:a16="http://schemas.microsoft.com/office/drawing/2014/main" id="{50EAE1AC-44B9-4929-BA7A-BA00526C409B}"/>
              </a:ext>
            </a:extLst>
          </p:cNvPr>
          <p:cNvSpPr>
            <a:spLocks noGrp="1"/>
          </p:cNvSpPr>
          <p:nvPr>
            <p:ph idx="1"/>
          </p:nvPr>
        </p:nvSpPr>
        <p:spPr>
          <a:xfrm>
            <a:off x="838200" y="1825625"/>
            <a:ext cx="10515600" cy="2392414"/>
          </a:xfrm>
        </p:spPr>
        <p:txBody>
          <a:bodyPr/>
          <a:lstStyle/>
          <a:p>
            <a:pPr marL="0" indent="0">
              <a:buNone/>
            </a:pPr>
            <a:r>
              <a:rPr lang="en-US" altLang="ja-JP" dirty="0"/>
              <a:t>(</a:t>
            </a:r>
            <a:r>
              <a:rPr lang="ja-JP" altLang="en-US" dirty="0"/>
              <a:t>例</a:t>
            </a:r>
            <a:r>
              <a:rPr lang="en-US" altLang="ja-JP" dirty="0"/>
              <a:t>)</a:t>
            </a:r>
          </a:p>
          <a:p>
            <a:pPr marL="457200" lvl="1" indent="0">
              <a:buNone/>
            </a:pPr>
            <a:r>
              <a:rPr lang="en-US" altLang="ja-JP" sz="2800" dirty="0">
                <a:latin typeface="Consolas" panose="020B0609020204030204" pitchFamily="49" charset="0"/>
              </a:rPr>
              <a:t>A == B || C &gt; 2 || D &lt;= B</a:t>
            </a:r>
          </a:p>
          <a:p>
            <a:pPr marL="0" indent="0">
              <a:buNone/>
            </a:pPr>
            <a:r>
              <a:rPr lang="en-US" altLang="ja-JP" dirty="0">
                <a:latin typeface="Consolas" panose="020B0609020204030204" pitchFamily="49" charset="0"/>
              </a:rPr>
              <a:t>A==B</a:t>
            </a:r>
            <a:r>
              <a:rPr lang="ja-JP" altLang="en-US" dirty="0">
                <a:latin typeface="Consolas" panose="020B0609020204030204" pitchFamily="49" charset="0"/>
              </a:rPr>
              <a:t>が</a:t>
            </a:r>
            <a:r>
              <a:rPr lang="en-US" altLang="ja-JP" dirty="0">
                <a:latin typeface="Consolas" panose="020B0609020204030204" pitchFamily="49" charset="0"/>
              </a:rPr>
              <a:t>1</a:t>
            </a:r>
          </a:p>
          <a:p>
            <a:pPr marL="0" indent="0">
              <a:buNone/>
            </a:pPr>
            <a:r>
              <a:rPr lang="ja-JP" altLang="en-US" dirty="0">
                <a:latin typeface="Consolas" panose="020B0609020204030204" pitchFamily="49" charset="0"/>
              </a:rPr>
              <a:t>⇒</a:t>
            </a:r>
            <a:r>
              <a:rPr lang="en-US" altLang="ja-JP" u="sng" dirty="0">
                <a:latin typeface="Consolas" panose="020B0609020204030204" pitchFamily="49" charset="0"/>
              </a:rPr>
              <a:t>C &gt; 2</a:t>
            </a:r>
            <a:r>
              <a:rPr lang="ja-JP" altLang="en-US" u="sng" dirty="0">
                <a:latin typeface="Consolas" panose="020B0609020204030204" pitchFamily="49" charset="0"/>
              </a:rPr>
              <a:t>や</a:t>
            </a:r>
            <a:r>
              <a:rPr lang="en-US" altLang="ja-JP" u="sng" dirty="0">
                <a:latin typeface="Consolas" panose="020B0609020204030204" pitchFamily="49" charset="0"/>
              </a:rPr>
              <a:t>D &lt;= B</a:t>
            </a:r>
            <a:r>
              <a:rPr lang="ja-JP" altLang="en-US" u="sng" dirty="0">
                <a:latin typeface="Consolas" panose="020B0609020204030204" pitchFamily="49" charset="0"/>
              </a:rPr>
              <a:t>の条件が確認されることはなく</a:t>
            </a:r>
            <a:r>
              <a:rPr lang="ja-JP" altLang="en-US" dirty="0">
                <a:latin typeface="Consolas" panose="020B0609020204030204" pitchFamily="49" charset="0"/>
              </a:rPr>
              <a:t>、全体の式は</a:t>
            </a:r>
            <a:r>
              <a:rPr lang="en-US" altLang="ja-JP" dirty="0">
                <a:latin typeface="Consolas" panose="020B0609020204030204" pitchFamily="49" charset="0"/>
              </a:rPr>
              <a:t>1</a:t>
            </a:r>
            <a:r>
              <a:rPr lang="ja-JP" altLang="en-US" dirty="0" err="1">
                <a:latin typeface="Consolas" panose="020B0609020204030204" pitchFamily="49" charset="0"/>
              </a:rPr>
              <a:t>と評</a:t>
            </a:r>
            <a:r>
              <a:rPr lang="ja-JP" altLang="en-US" dirty="0">
                <a:latin typeface="Consolas" panose="020B0609020204030204" pitchFamily="49" charset="0"/>
              </a:rPr>
              <a:t>価される。</a:t>
            </a:r>
            <a:endParaRPr lang="en-US" altLang="ja-JP" dirty="0">
              <a:latin typeface="Consolas" panose="020B0609020204030204" pitchFamily="49" charset="0"/>
            </a:endParaRPr>
          </a:p>
          <a:p>
            <a:endParaRPr kumimoji="1" lang="ja-JP" altLang="en-US" dirty="0"/>
          </a:p>
        </p:txBody>
      </p:sp>
      <p:sp>
        <p:nvSpPr>
          <p:cNvPr id="4" name="正方形/長方形 3">
            <a:extLst>
              <a:ext uri="{FF2B5EF4-FFF2-40B4-BE49-F238E27FC236}">
                <a16:creationId xmlns:a16="http://schemas.microsoft.com/office/drawing/2014/main" id="{5C4A772B-B578-4859-941B-87D93C2E1955}"/>
              </a:ext>
            </a:extLst>
          </p:cNvPr>
          <p:cNvSpPr/>
          <p:nvPr/>
        </p:nvSpPr>
        <p:spPr>
          <a:xfrm>
            <a:off x="3743433" y="4218039"/>
            <a:ext cx="4705134" cy="5355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nSpc>
                <a:spcPct val="90000"/>
              </a:lnSpc>
              <a:spcBef>
                <a:spcPts val="500"/>
              </a:spcBef>
            </a:pPr>
            <a:r>
              <a:rPr lang="en-US" altLang="ja-JP" sz="3200" dirty="0">
                <a:solidFill>
                  <a:srgbClr val="FF0000"/>
                </a:solidFill>
                <a:latin typeface="Consolas" panose="020B0609020204030204" pitchFamily="49" charset="0"/>
              </a:rPr>
              <a:t>1</a:t>
            </a:r>
            <a:r>
              <a:rPr lang="en-US" altLang="ja-JP" sz="3200" dirty="0">
                <a:solidFill>
                  <a:prstClr val="black"/>
                </a:solidFill>
                <a:latin typeface="Consolas" panose="020B0609020204030204" pitchFamily="49" charset="0"/>
              </a:rPr>
              <a:t> || C &gt; 2 || D &lt;= B</a:t>
            </a:r>
          </a:p>
        </p:txBody>
      </p:sp>
      <p:sp>
        <p:nvSpPr>
          <p:cNvPr id="5" name="正方形/長方形 4">
            <a:extLst>
              <a:ext uri="{FF2B5EF4-FFF2-40B4-BE49-F238E27FC236}">
                <a16:creationId xmlns:a16="http://schemas.microsoft.com/office/drawing/2014/main" id="{0B7C8C75-76AE-40F3-961B-FD1F1CE0A0CE}"/>
              </a:ext>
            </a:extLst>
          </p:cNvPr>
          <p:cNvSpPr/>
          <p:nvPr/>
        </p:nvSpPr>
        <p:spPr>
          <a:xfrm>
            <a:off x="5877159" y="5442154"/>
            <a:ext cx="437679" cy="5355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spcBef>
                <a:spcPts val="500"/>
              </a:spcBef>
            </a:pPr>
            <a:r>
              <a:rPr lang="en-US" altLang="ja-JP" sz="3200" dirty="0">
                <a:solidFill>
                  <a:srgbClr val="FF0000"/>
                </a:solidFill>
                <a:latin typeface="Consolas" panose="020B0609020204030204" pitchFamily="49" charset="0"/>
              </a:rPr>
              <a:t>1</a:t>
            </a:r>
            <a:endParaRPr lang="en-US" altLang="ja-JP" sz="3200" dirty="0">
              <a:solidFill>
                <a:prstClr val="black"/>
              </a:solidFill>
              <a:latin typeface="Consolas" panose="020B0609020204030204" pitchFamily="49" charset="0"/>
            </a:endParaRPr>
          </a:p>
        </p:txBody>
      </p:sp>
      <p:sp>
        <p:nvSpPr>
          <p:cNvPr id="6" name="矢印: 下 5">
            <a:extLst>
              <a:ext uri="{FF2B5EF4-FFF2-40B4-BE49-F238E27FC236}">
                <a16:creationId xmlns:a16="http://schemas.microsoft.com/office/drawing/2014/main" id="{35FF3E47-A2E9-4BE1-8208-4E2D2C5E7543}"/>
              </a:ext>
            </a:extLst>
          </p:cNvPr>
          <p:cNvSpPr/>
          <p:nvPr/>
        </p:nvSpPr>
        <p:spPr>
          <a:xfrm>
            <a:off x="5974325" y="4794127"/>
            <a:ext cx="243348" cy="42311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1521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613AFA-82FD-4A15-A930-FCFE1D903363}"/>
              </a:ext>
            </a:extLst>
          </p:cNvPr>
          <p:cNvSpPr>
            <a:spLocks noGrp="1"/>
          </p:cNvSpPr>
          <p:nvPr>
            <p:ph type="title"/>
          </p:nvPr>
        </p:nvSpPr>
        <p:spPr/>
        <p:txBody>
          <a:bodyPr/>
          <a:lstStyle/>
          <a:p>
            <a:r>
              <a:rPr kumimoji="1" lang="ja-JP" altLang="en-US" dirty="0"/>
              <a:t>短絡評価</a:t>
            </a:r>
          </a:p>
        </p:txBody>
      </p:sp>
      <p:sp>
        <p:nvSpPr>
          <p:cNvPr id="3" name="コンテンツ プレースホルダー 2">
            <a:extLst>
              <a:ext uri="{FF2B5EF4-FFF2-40B4-BE49-F238E27FC236}">
                <a16:creationId xmlns:a16="http://schemas.microsoft.com/office/drawing/2014/main" id="{4170B5C0-A830-49A9-AFF7-93DB46091258}"/>
              </a:ext>
            </a:extLst>
          </p:cNvPr>
          <p:cNvSpPr>
            <a:spLocks noGrp="1"/>
          </p:cNvSpPr>
          <p:nvPr>
            <p:ph idx="1"/>
          </p:nvPr>
        </p:nvSpPr>
        <p:spPr>
          <a:xfrm>
            <a:off x="838200" y="1825624"/>
            <a:ext cx="10515600" cy="4667251"/>
          </a:xfrm>
        </p:spPr>
        <p:txBody>
          <a:bodyPr>
            <a:normAutofit lnSpcReduction="10000"/>
          </a:bodyPr>
          <a:lstStyle/>
          <a:p>
            <a:r>
              <a:rPr kumimoji="1" lang="ja-JP" altLang="en-US" dirty="0"/>
              <a:t>短絡評価を意識したプログラム</a:t>
            </a:r>
            <a:endParaRPr kumimoji="1" lang="en-US" altLang="ja-JP" dirty="0"/>
          </a:p>
          <a:p>
            <a:pPr marL="0" indent="0">
              <a:buNone/>
            </a:pPr>
            <a:endParaRPr lang="en-US" altLang="ja-JP" dirty="0"/>
          </a:p>
          <a:p>
            <a:pPr marL="0" indent="0">
              <a:buNone/>
            </a:pPr>
            <a:r>
              <a:rPr lang="en-US" altLang="ja-JP" dirty="0">
                <a:solidFill>
                  <a:srgbClr val="008000"/>
                </a:solidFill>
                <a:latin typeface="Consolas" panose="020B0609020204030204" pitchFamily="49" charset="0"/>
              </a:rPr>
              <a:t>/* n</a:t>
            </a:r>
            <a:r>
              <a:rPr lang="ja-JP" altLang="en-US" dirty="0">
                <a:solidFill>
                  <a:srgbClr val="008000"/>
                </a:solidFill>
                <a:latin typeface="Consolas" panose="020B0609020204030204" pitchFamily="49" charset="0"/>
              </a:rPr>
              <a:t>は配列の要素数 *</a:t>
            </a:r>
            <a:r>
              <a:rPr lang="en-US" altLang="ja-JP" dirty="0">
                <a:solidFill>
                  <a:srgbClr val="008000"/>
                </a:solidFill>
                <a:latin typeface="Consolas" panose="020B0609020204030204" pitchFamily="49" charset="0"/>
              </a:rPr>
              <a:t>/</a:t>
            </a:r>
          </a:p>
          <a:p>
            <a:pPr marL="0" indent="0">
              <a:buNone/>
            </a:pPr>
            <a:r>
              <a:rPr lang="en-US" altLang="ja-JP" dirty="0">
                <a:solidFill>
                  <a:srgbClr val="008000"/>
                </a:solidFill>
                <a:latin typeface="Consolas" panose="020B0609020204030204" pitchFamily="49" charset="0"/>
              </a:rPr>
              <a:t>/* check</a:t>
            </a:r>
            <a:r>
              <a:rPr lang="ja-JP" altLang="en-US" dirty="0">
                <a:solidFill>
                  <a:srgbClr val="008000"/>
                </a:solidFill>
                <a:latin typeface="Consolas" panose="020B0609020204030204" pitchFamily="49" charset="0"/>
              </a:rPr>
              <a:t>は配列に対して何かの走査をする関数 *</a:t>
            </a:r>
            <a:r>
              <a:rPr lang="en-US" altLang="ja-JP" dirty="0">
                <a:solidFill>
                  <a:srgbClr val="008000"/>
                </a:solidFill>
                <a:latin typeface="Consolas" panose="020B0609020204030204" pitchFamily="49" charset="0"/>
              </a:rPr>
              <a:t>/</a:t>
            </a:r>
            <a:endParaRPr lang="ja-JP" altLang="en-US" dirty="0">
              <a:solidFill>
                <a:srgbClr val="000000"/>
              </a:solidFill>
              <a:latin typeface="Consolas" panose="020B0609020204030204" pitchFamily="49" charset="0"/>
            </a:endParaRPr>
          </a:p>
          <a:p>
            <a:pPr marL="0" indent="0">
              <a:buNone/>
            </a:pP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n &amp;&amp; check(</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1 ) ...</a:t>
            </a:r>
          </a:p>
          <a:p>
            <a:pPr marL="0" indent="0">
              <a:buNone/>
            </a:pPr>
            <a:endParaRPr lang="en-US" altLang="ja-JP" dirty="0">
              <a:solidFill>
                <a:srgbClr val="000000"/>
              </a:solidFill>
              <a:latin typeface="Consolas" panose="020B0609020204030204" pitchFamily="49" charset="0"/>
            </a:endParaRPr>
          </a:p>
          <a:p>
            <a:pPr marL="0" indent="0">
              <a:buNone/>
            </a:pPr>
            <a:r>
              <a:rPr lang="ja-JP" altLang="en-US" dirty="0">
                <a:solidFill>
                  <a:srgbClr val="000000"/>
                </a:solidFill>
                <a:latin typeface="Consolas" panose="020B0609020204030204" pitchFamily="49" charset="0"/>
              </a:rPr>
              <a:t>先に</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n</a:t>
            </a:r>
            <a:r>
              <a:rPr lang="ja-JP" altLang="en-US" dirty="0">
                <a:solidFill>
                  <a:srgbClr val="000000"/>
                </a:solidFill>
                <a:latin typeface="Consolas" panose="020B0609020204030204" pitchFamily="49" charset="0"/>
              </a:rPr>
              <a:t>の条件を書いておく</a:t>
            </a:r>
            <a:endParaRPr lang="en-US" altLang="ja-JP" dirty="0">
              <a:solidFill>
                <a:srgbClr val="000000"/>
              </a:solidFill>
              <a:latin typeface="Consolas" panose="020B0609020204030204" pitchFamily="49" charset="0"/>
            </a:endParaRPr>
          </a:p>
          <a:p>
            <a:pPr>
              <a:buFont typeface="Wingdings" panose="05000000000000000000" pitchFamily="2" charset="2"/>
              <a:buChar char="Ø"/>
            </a:pPr>
            <a:r>
              <a:rPr lang="en-US" altLang="ja-JP" dirty="0" err="1">
                <a:solidFill>
                  <a:srgbClr val="000000"/>
                </a:solidFill>
                <a:latin typeface="Consolas" panose="020B0609020204030204" pitchFamily="49" charset="0"/>
              </a:rPr>
              <a:t>i</a:t>
            </a:r>
            <a:r>
              <a:rPr lang="ja-JP" altLang="en-US" dirty="0">
                <a:solidFill>
                  <a:srgbClr val="000000"/>
                </a:solidFill>
                <a:latin typeface="Consolas" panose="020B0609020204030204" pitchFamily="49" charset="0"/>
              </a:rPr>
              <a:t>が配列の範囲外を指していれば、</a:t>
            </a:r>
            <a:r>
              <a:rPr lang="en-US" altLang="ja-JP" dirty="0">
                <a:solidFill>
                  <a:srgbClr val="000000"/>
                </a:solidFill>
                <a:latin typeface="Consolas" panose="020B0609020204030204" pitchFamily="49" charset="0"/>
              </a:rPr>
              <a:t>check</a:t>
            </a:r>
            <a:r>
              <a:rPr lang="ja-JP" altLang="en-US" dirty="0">
                <a:solidFill>
                  <a:srgbClr val="000000"/>
                </a:solidFill>
                <a:latin typeface="Consolas" panose="020B0609020204030204" pitchFamily="49" charset="0"/>
              </a:rPr>
              <a:t>関数は呼ばれない</a:t>
            </a:r>
            <a:r>
              <a:rPr lang="en-US" altLang="ja-JP" dirty="0">
                <a:solidFill>
                  <a:srgbClr val="000000"/>
                </a:solidFill>
                <a:latin typeface="Consolas" panose="020B0609020204030204" pitchFamily="49" charset="0"/>
              </a:rPr>
              <a:t>(</a:t>
            </a:r>
            <a:r>
              <a:rPr lang="ja-JP" altLang="en-US" dirty="0">
                <a:solidFill>
                  <a:srgbClr val="000000"/>
                </a:solidFill>
                <a:latin typeface="Consolas" panose="020B0609020204030204" pitchFamily="49" charset="0"/>
              </a:rPr>
              <a:t>短絡評価</a:t>
            </a:r>
            <a:r>
              <a:rPr lang="en-US" altLang="ja-JP" dirty="0">
                <a:solidFill>
                  <a:srgbClr val="000000"/>
                </a:solidFill>
                <a:latin typeface="Consolas" panose="020B0609020204030204" pitchFamily="49" charset="0"/>
              </a:rPr>
              <a:t>)</a:t>
            </a:r>
          </a:p>
          <a:p>
            <a:pPr>
              <a:buFont typeface="Wingdings" panose="05000000000000000000" pitchFamily="2" charset="2"/>
              <a:buChar char="Ø"/>
            </a:pPr>
            <a:r>
              <a:rPr lang="en-US" altLang="ja-JP" dirty="0">
                <a:solidFill>
                  <a:srgbClr val="000000"/>
                </a:solidFill>
                <a:latin typeface="Consolas" panose="020B0609020204030204" pitchFamily="49" charset="0"/>
              </a:rPr>
              <a:t>check</a:t>
            </a:r>
            <a:r>
              <a:rPr lang="ja-JP" altLang="en-US" dirty="0">
                <a:solidFill>
                  <a:srgbClr val="000000"/>
                </a:solidFill>
                <a:latin typeface="Consolas" panose="020B0609020204030204" pitchFamily="49" charset="0"/>
              </a:rPr>
              <a:t>関数が</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n</a:t>
            </a:r>
            <a:r>
              <a:rPr lang="ja-JP" altLang="en-US" dirty="0">
                <a:solidFill>
                  <a:srgbClr val="000000"/>
                </a:solidFill>
                <a:latin typeface="Consolas" panose="020B0609020204030204" pitchFamily="49" charset="0"/>
              </a:rPr>
              <a:t>の先に書かれてると、配列外参照の危険</a:t>
            </a:r>
            <a:endParaRPr lang="en-US" altLang="ja-JP"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94597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C4663E-DFE6-48BD-BBBA-90F1C3373A09}"/>
              </a:ext>
            </a:extLst>
          </p:cNvPr>
          <p:cNvSpPr>
            <a:spLocks noGrp="1"/>
          </p:cNvSpPr>
          <p:nvPr>
            <p:ph type="title"/>
          </p:nvPr>
        </p:nvSpPr>
        <p:spPr/>
        <p:txBody>
          <a:bodyPr/>
          <a:lstStyle/>
          <a:p>
            <a:r>
              <a:rPr kumimoji="1" lang="ja-JP" altLang="en-US" dirty="0"/>
              <a:t>今日やること</a:t>
            </a:r>
            <a:r>
              <a:rPr kumimoji="1" lang="en-US" altLang="ja-JP" dirty="0"/>
              <a:t>(</a:t>
            </a:r>
            <a:r>
              <a:rPr kumimoji="1" lang="ja-JP" altLang="en-US" dirty="0"/>
              <a:t>簡単なデバッグ</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E4751601-DC2B-4697-8E23-A2D4B566F1E2}"/>
              </a:ext>
            </a:extLst>
          </p:cNvPr>
          <p:cNvSpPr>
            <a:spLocks noGrp="1"/>
          </p:cNvSpPr>
          <p:nvPr>
            <p:ph idx="1"/>
          </p:nvPr>
        </p:nvSpPr>
        <p:spPr/>
        <p:txBody>
          <a:bodyPr/>
          <a:lstStyle/>
          <a:p>
            <a:r>
              <a:rPr kumimoji="1" lang="ja-JP" altLang="en-US" dirty="0"/>
              <a:t>気を付けるべきこと</a:t>
            </a:r>
            <a:endParaRPr kumimoji="1" lang="en-US" altLang="ja-JP" dirty="0"/>
          </a:p>
          <a:p>
            <a:r>
              <a:rPr lang="en-US" altLang="ja-JP" dirty="0" err="1"/>
              <a:t>printf</a:t>
            </a:r>
            <a:endParaRPr lang="en-US" altLang="ja-JP" dirty="0"/>
          </a:p>
        </p:txBody>
      </p:sp>
    </p:spTree>
    <p:extLst>
      <p:ext uri="{BB962C8B-B14F-4D97-AF65-F5344CB8AC3E}">
        <p14:creationId xmlns:p14="http://schemas.microsoft.com/office/powerpoint/2010/main" val="684085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A2F813-8D6C-40ED-A176-60792F30BC03}"/>
              </a:ext>
            </a:extLst>
          </p:cNvPr>
          <p:cNvSpPr>
            <a:spLocks noGrp="1"/>
          </p:cNvSpPr>
          <p:nvPr>
            <p:ph type="title"/>
          </p:nvPr>
        </p:nvSpPr>
        <p:spPr/>
        <p:txBody>
          <a:bodyPr/>
          <a:lstStyle/>
          <a:p>
            <a:r>
              <a:rPr kumimoji="1" lang="ja-JP" altLang="en-US" dirty="0"/>
              <a:t>カンマ演算子</a:t>
            </a:r>
          </a:p>
        </p:txBody>
      </p:sp>
      <p:sp>
        <p:nvSpPr>
          <p:cNvPr id="3" name="コンテンツ プレースホルダー 2">
            <a:extLst>
              <a:ext uri="{FF2B5EF4-FFF2-40B4-BE49-F238E27FC236}">
                <a16:creationId xmlns:a16="http://schemas.microsoft.com/office/drawing/2014/main" id="{762D6CFA-53A3-4B75-AC0E-BA677345A3A1}"/>
              </a:ext>
            </a:extLst>
          </p:cNvPr>
          <p:cNvSpPr>
            <a:spLocks noGrp="1"/>
          </p:cNvSpPr>
          <p:nvPr>
            <p:ph idx="1"/>
          </p:nvPr>
        </p:nvSpPr>
        <p:spPr>
          <a:xfrm>
            <a:off x="838200" y="1825625"/>
            <a:ext cx="10827774" cy="4351338"/>
          </a:xfrm>
        </p:spPr>
        <p:txBody>
          <a:bodyPr>
            <a:normAutofit/>
          </a:bodyPr>
          <a:lstStyle/>
          <a:p>
            <a:r>
              <a:rPr kumimoji="1" lang="ja-JP" altLang="en-US" dirty="0"/>
              <a:t>カンマでつなげると複数の式を</a:t>
            </a:r>
            <a:r>
              <a:rPr kumimoji="1" lang="en-US" altLang="ja-JP" dirty="0"/>
              <a:t>1</a:t>
            </a:r>
            <a:r>
              <a:rPr kumimoji="1" lang="ja-JP" altLang="en-US" dirty="0"/>
              <a:t>文で書ける</a:t>
            </a:r>
            <a:endParaRPr lang="en-US" altLang="ja-JP" dirty="0"/>
          </a:p>
          <a:p>
            <a:pPr marL="0" indent="0">
              <a:buNone/>
            </a:pPr>
            <a:r>
              <a:rPr kumimoji="1" lang="en-US" altLang="ja-JP" dirty="0"/>
              <a:t>(</a:t>
            </a:r>
            <a:r>
              <a:rPr kumimoji="1" lang="ja-JP" altLang="en-US" dirty="0"/>
              <a:t>例</a:t>
            </a:r>
            <a:r>
              <a:rPr kumimoji="1" lang="en-US" altLang="ja-JP" dirty="0"/>
              <a:t>)</a:t>
            </a:r>
          </a:p>
          <a:p>
            <a:pPr marL="0" indent="0">
              <a:buNone/>
            </a:pPr>
            <a:r>
              <a:rPr kumimoji="1" lang="en-US" altLang="ja-JP" dirty="0">
                <a:latin typeface="Consolas" panose="020B0609020204030204" pitchFamily="49" charset="0"/>
              </a:rPr>
              <a:t>x = 1, y = </a:t>
            </a:r>
            <a:r>
              <a:rPr lang="en-US" altLang="ja-JP" dirty="0">
                <a:latin typeface="Consolas" panose="020B0609020204030204" pitchFamily="49" charset="0"/>
              </a:rPr>
              <a:t>a + 2;</a:t>
            </a:r>
          </a:p>
          <a:p>
            <a:pPr marL="0" indent="0">
              <a:buNone/>
            </a:pPr>
            <a:r>
              <a:rPr lang="en-US" altLang="ja-JP" dirty="0">
                <a:latin typeface="Consolas" panose="020B0609020204030204" pitchFamily="49" charset="0"/>
              </a:rPr>
              <a:t>l++, r--;</a:t>
            </a:r>
          </a:p>
          <a:p>
            <a:pPr marL="0" indent="0">
              <a:buNone/>
            </a:pPr>
            <a:endParaRPr kumimoji="1" lang="en-US" altLang="ja-JP" dirty="0"/>
          </a:p>
          <a:p>
            <a:r>
              <a:rPr kumimoji="1" lang="ja-JP" altLang="en-US" dirty="0"/>
              <a:t>あんまり多用するとコードが読みづらくなるのでほどほどに</a:t>
            </a:r>
            <a:endParaRPr kumimoji="1" lang="en-US" altLang="ja-JP" dirty="0"/>
          </a:p>
          <a:p>
            <a:pPr marL="457200" lvl="1" indent="0">
              <a:buNone/>
            </a:pPr>
            <a:r>
              <a:rPr lang="pt-BR" altLang="ja-JP" sz="2800" dirty="0">
                <a:solidFill>
                  <a:srgbClr val="000000"/>
                </a:solidFill>
                <a:latin typeface="Consolas" panose="020B0609020204030204" pitchFamily="49" charset="0"/>
              </a:rPr>
              <a:t>a = </a:t>
            </a:r>
            <a:r>
              <a:rPr lang="pt-BR" altLang="ja-JP" sz="2800" dirty="0">
                <a:solidFill>
                  <a:srgbClr val="09885A"/>
                </a:solidFill>
                <a:latin typeface="Consolas" panose="020B0609020204030204" pitchFamily="49" charset="0"/>
              </a:rPr>
              <a:t>0</a:t>
            </a:r>
            <a:r>
              <a:rPr lang="pt-BR" altLang="ja-JP" sz="2800" dirty="0">
                <a:solidFill>
                  <a:srgbClr val="000000"/>
                </a:solidFill>
                <a:latin typeface="Consolas" panose="020B0609020204030204" pitchFamily="49" charset="0"/>
              </a:rPr>
              <a:t>, b = </a:t>
            </a:r>
            <a:r>
              <a:rPr lang="pt-BR" altLang="ja-JP" sz="2800" dirty="0">
                <a:solidFill>
                  <a:srgbClr val="09885A"/>
                </a:solidFill>
                <a:latin typeface="Consolas" panose="020B0609020204030204" pitchFamily="49" charset="0"/>
              </a:rPr>
              <a:t>0</a:t>
            </a:r>
            <a:r>
              <a:rPr lang="pt-BR" altLang="ja-JP" sz="2800" dirty="0">
                <a:solidFill>
                  <a:srgbClr val="000000"/>
                </a:solidFill>
                <a:latin typeface="Consolas" panose="020B0609020204030204" pitchFamily="49" charset="0"/>
              </a:rPr>
              <a:t>, a++, b += a, printf(</a:t>
            </a:r>
            <a:r>
              <a:rPr lang="pt-BR" altLang="ja-JP" sz="2800" dirty="0">
                <a:solidFill>
                  <a:srgbClr val="A31515"/>
                </a:solidFill>
                <a:latin typeface="Consolas" panose="020B0609020204030204" pitchFamily="49" charset="0"/>
              </a:rPr>
              <a:t>"%d %d\n"</a:t>
            </a:r>
            <a:r>
              <a:rPr lang="pt-BR" altLang="ja-JP" sz="2800" dirty="0">
                <a:solidFill>
                  <a:srgbClr val="000000"/>
                </a:solidFill>
                <a:latin typeface="Consolas" panose="020B0609020204030204" pitchFamily="49" charset="0"/>
              </a:rPr>
              <a:t>, a, b);</a:t>
            </a:r>
          </a:p>
          <a:p>
            <a:pPr marL="0" indent="0">
              <a:buNone/>
            </a:pPr>
            <a:endParaRPr kumimoji="1" lang="en-US" altLang="ja-JP" dirty="0"/>
          </a:p>
        </p:txBody>
      </p:sp>
    </p:spTree>
    <p:extLst>
      <p:ext uri="{BB962C8B-B14F-4D97-AF65-F5344CB8AC3E}">
        <p14:creationId xmlns:p14="http://schemas.microsoft.com/office/powerpoint/2010/main" val="3395779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D87982-4CDD-4B4B-AA1A-8AF8EF04F9E8}"/>
              </a:ext>
            </a:extLst>
          </p:cNvPr>
          <p:cNvSpPr>
            <a:spLocks noGrp="1"/>
          </p:cNvSpPr>
          <p:nvPr>
            <p:ph type="title"/>
          </p:nvPr>
        </p:nvSpPr>
        <p:spPr/>
        <p:txBody>
          <a:bodyPr/>
          <a:lstStyle/>
          <a:p>
            <a:r>
              <a:rPr kumimoji="1" lang="en-US" altLang="ja-JP" dirty="0"/>
              <a:t>CSV</a:t>
            </a:r>
            <a:r>
              <a:rPr kumimoji="1" lang="ja-JP" altLang="en-US" dirty="0"/>
              <a:t>ファイルに出力</a:t>
            </a:r>
          </a:p>
        </p:txBody>
      </p:sp>
      <p:sp>
        <p:nvSpPr>
          <p:cNvPr id="3" name="コンテンツ プレースホルダー 2">
            <a:extLst>
              <a:ext uri="{FF2B5EF4-FFF2-40B4-BE49-F238E27FC236}">
                <a16:creationId xmlns:a16="http://schemas.microsoft.com/office/drawing/2014/main" id="{1152A966-E6F3-4283-939C-1881EA862DCF}"/>
              </a:ext>
            </a:extLst>
          </p:cNvPr>
          <p:cNvSpPr>
            <a:spLocks noGrp="1"/>
          </p:cNvSpPr>
          <p:nvPr>
            <p:ph idx="1"/>
          </p:nvPr>
        </p:nvSpPr>
        <p:spPr/>
        <p:txBody>
          <a:bodyPr/>
          <a:lstStyle/>
          <a:p>
            <a:r>
              <a:rPr kumimoji="1" lang="ja-JP" altLang="en-US" dirty="0"/>
              <a:t>リダイレクトを使って、</a:t>
            </a:r>
            <a:r>
              <a:rPr kumimoji="1" lang="en-US" altLang="ja-JP" dirty="0" err="1"/>
              <a:t>printf</a:t>
            </a:r>
            <a:r>
              <a:rPr kumimoji="1" lang="ja-JP" altLang="en-US" dirty="0"/>
              <a:t>の値を</a:t>
            </a:r>
            <a:r>
              <a:rPr kumimoji="1" lang="en-US" altLang="ja-JP" dirty="0"/>
              <a:t>CSV</a:t>
            </a:r>
            <a:r>
              <a:rPr kumimoji="1" lang="ja-JP" altLang="en-US" dirty="0"/>
              <a:t>に出力</a:t>
            </a:r>
            <a:endParaRPr kumimoji="1" lang="en-US" altLang="ja-JP" dirty="0"/>
          </a:p>
          <a:p>
            <a:pPr>
              <a:buFont typeface="Wingdings" panose="05000000000000000000" pitchFamily="2" charset="2"/>
              <a:buChar char="Ø"/>
            </a:pPr>
            <a:r>
              <a:rPr kumimoji="1" lang="ja-JP" altLang="en-US" dirty="0"/>
              <a:t>グラフが</a:t>
            </a:r>
            <a:r>
              <a:rPr lang="ja-JP" altLang="en-US" dirty="0"/>
              <a:t>描ける</a:t>
            </a:r>
            <a:endParaRPr kumimoji="1" lang="ja-JP" altLang="en-US" dirty="0"/>
          </a:p>
        </p:txBody>
      </p:sp>
    </p:spTree>
    <p:extLst>
      <p:ext uri="{BB962C8B-B14F-4D97-AF65-F5344CB8AC3E}">
        <p14:creationId xmlns:p14="http://schemas.microsoft.com/office/powerpoint/2010/main" val="2858012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5A79300-D5CA-4081-978E-87EC03D3BFC4}"/>
              </a:ext>
            </a:extLst>
          </p:cNvPr>
          <p:cNvSpPr/>
          <p:nvPr/>
        </p:nvSpPr>
        <p:spPr>
          <a:xfrm>
            <a:off x="629264" y="797510"/>
            <a:ext cx="9886336" cy="4893647"/>
          </a:xfrm>
          <a:prstGeom prst="rect">
            <a:avLst/>
          </a:prstGeom>
        </p:spPr>
        <p:txBody>
          <a:bodyPr wrap="square">
            <a:spAutoFit/>
          </a:bodyPr>
          <a:lstStyle/>
          <a:p>
            <a:r>
              <a:rPr lang="en-US" altLang="ja-JP" sz="2400" dirty="0">
                <a:solidFill>
                  <a:srgbClr val="0000FF"/>
                </a:solidFill>
                <a:latin typeface="Consolas" panose="020B0609020204030204" pitchFamily="49" charset="0"/>
              </a:rPr>
              <a:t>#include </a:t>
            </a:r>
            <a:r>
              <a:rPr lang="en-US" altLang="ja-JP" sz="2400" dirty="0">
                <a:solidFill>
                  <a:srgbClr val="A31515"/>
                </a:solidFill>
                <a:latin typeface="Consolas" panose="020B0609020204030204" pitchFamily="49" charset="0"/>
              </a:rPr>
              <a:t>&lt;</a:t>
            </a:r>
            <a:r>
              <a:rPr lang="en-US" altLang="ja-JP" sz="2400" dirty="0" err="1">
                <a:solidFill>
                  <a:srgbClr val="A31515"/>
                </a:solidFill>
                <a:latin typeface="Consolas" panose="020B0609020204030204" pitchFamily="49" charset="0"/>
              </a:rPr>
              <a:t>stdio.h</a:t>
            </a:r>
            <a:r>
              <a:rPr lang="en-US" altLang="ja-JP" sz="2400" dirty="0">
                <a:solidFill>
                  <a:srgbClr val="A31515"/>
                </a:solidFill>
                <a:latin typeface="Consolas" panose="020B0609020204030204" pitchFamily="49" charset="0"/>
              </a:rPr>
              <a:t>&gt;</a:t>
            </a:r>
            <a:endParaRPr lang="en-US" altLang="ja-JP" sz="2400" dirty="0">
              <a:solidFill>
                <a:srgbClr val="000000"/>
              </a:solidFill>
              <a:latin typeface="Consolas" panose="020B0609020204030204" pitchFamily="49" charset="0"/>
            </a:endParaRPr>
          </a:p>
          <a:p>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main(</a:t>
            </a:r>
            <a:r>
              <a:rPr lang="en-US" altLang="ja-JP" sz="2400" dirty="0">
                <a:solidFill>
                  <a:srgbClr val="0000FF"/>
                </a:solidFill>
                <a:latin typeface="Consolas" panose="020B0609020204030204" pitchFamily="49" charset="0"/>
              </a:rPr>
              <a:t>void</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a:t>
            </a:r>
          </a:p>
          <a:p>
            <a:br>
              <a:rPr lang="en-US" altLang="ja-JP" sz="2400" dirty="0">
                <a:solidFill>
                  <a:srgbClr val="000000"/>
                </a:solidFill>
                <a:latin typeface="Consolas" panose="020B0609020204030204" pitchFamily="49" charset="0"/>
              </a:rPr>
            </a:b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for</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&lt; </a:t>
            </a:r>
            <a:r>
              <a:rPr lang="en-US" altLang="ja-JP" sz="2400" dirty="0">
                <a:solidFill>
                  <a:srgbClr val="09885A"/>
                </a:solidFill>
                <a:latin typeface="Consolas" panose="020B0609020204030204" pitchFamily="49" charset="0"/>
              </a:rPr>
              <a:t>100</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a:t>
            </a:r>
          </a:p>
          <a:p>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if</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&lt;= </a:t>
            </a:r>
            <a:r>
              <a:rPr lang="en-US" altLang="ja-JP" sz="2400" dirty="0">
                <a:solidFill>
                  <a:srgbClr val="09885A"/>
                </a:solidFill>
                <a:latin typeface="Consolas" panose="020B0609020204030204" pitchFamily="49" charset="0"/>
              </a:rPr>
              <a:t>50</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printf</a:t>
            </a:r>
            <a:r>
              <a:rPr lang="en-US" altLang="ja-JP" sz="2400" dirty="0">
                <a:solidFill>
                  <a:srgbClr val="000000"/>
                </a:solidFill>
                <a:latin typeface="Consolas" panose="020B0609020204030204" pitchFamily="49" charset="0"/>
              </a:rPr>
              <a:t>(</a:t>
            </a:r>
            <a:r>
              <a:rPr lang="en-US" altLang="ja-JP" sz="2400" dirty="0">
                <a:solidFill>
                  <a:srgbClr val="A31515"/>
                </a:solidFill>
                <a:latin typeface="Consolas" panose="020B0609020204030204" pitchFamily="49" charset="0"/>
              </a:rPr>
              <a:t>"%d\n"</a:t>
            </a:r>
            <a:r>
              <a:rPr lang="en-US" altLang="ja-JP" sz="2400" dirty="0">
                <a:solidFill>
                  <a:srgbClr val="000000"/>
                </a:solidFill>
                <a:latin typeface="Consolas" panose="020B0609020204030204" pitchFamily="49" charset="0"/>
              </a:rPr>
              <a:t>, </a:t>
            </a:r>
            <a:r>
              <a:rPr lang="en-US" altLang="ja-JP" sz="2400" dirty="0">
                <a:solidFill>
                  <a:srgbClr val="09885A"/>
                </a:solidFill>
                <a:latin typeface="Consolas" panose="020B0609020204030204" pitchFamily="49" charset="0"/>
              </a:rPr>
              <a:t>50</a:t>
            </a:r>
            <a:r>
              <a:rPr lang="en-US" altLang="ja-JP" sz="2400" dirty="0">
                <a:solidFill>
                  <a:srgbClr val="000000"/>
                </a:solidFill>
                <a:latin typeface="Consolas" panose="020B0609020204030204" pitchFamily="49" charset="0"/>
              </a:rPr>
              <a:t> *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else</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printf</a:t>
            </a:r>
            <a:r>
              <a:rPr lang="en-US" altLang="ja-JP" sz="2400" dirty="0">
                <a:solidFill>
                  <a:srgbClr val="000000"/>
                </a:solidFill>
                <a:latin typeface="Consolas" panose="020B0609020204030204" pitchFamily="49" charset="0"/>
              </a:rPr>
              <a:t>(</a:t>
            </a:r>
            <a:r>
              <a:rPr lang="en-US" altLang="ja-JP" sz="2400" dirty="0">
                <a:solidFill>
                  <a:srgbClr val="A31515"/>
                </a:solidFill>
                <a:latin typeface="Consolas" panose="020B0609020204030204" pitchFamily="49" charset="0"/>
              </a:rPr>
              <a:t>"%d\n"</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50</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50</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2500</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    }</a:t>
            </a:r>
          </a:p>
          <a:p>
            <a:br>
              <a:rPr lang="en-US" altLang="ja-JP" sz="2400" dirty="0">
                <a:solidFill>
                  <a:srgbClr val="000000"/>
                </a:solidFill>
                <a:latin typeface="Consolas" panose="020B0609020204030204" pitchFamily="49" charset="0"/>
              </a:rPr>
            </a:b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return</a:t>
            </a:r>
            <a:r>
              <a:rPr lang="en-US" altLang="ja-JP" sz="2400" dirty="0">
                <a:solidFill>
                  <a:srgbClr val="000000"/>
                </a:solidFill>
                <a:latin typeface="Consolas" panose="020B0609020204030204" pitchFamily="49" charset="0"/>
              </a:rPr>
              <a:t>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p:txBody>
      </p:sp>
      <p:grpSp>
        <p:nvGrpSpPr>
          <p:cNvPr id="11" name="グループ化 10">
            <a:extLst>
              <a:ext uri="{FF2B5EF4-FFF2-40B4-BE49-F238E27FC236}">
                <a16:creationId xmlns:a16="http://schemas.microsoft.com/office/drawing/2014/main" id="{2707DED3-06B6-4723-A2EF-5C62DCC96391}"/>
              </a:ext>
            </a:extLst>
          </p:cNvPr>
          <p:cNvGrpSpPr/>
          <p:nvPr/>
        </p:nvGrpSpPr>
        <p:grpSpPr>
          <a:xfrm>
            <a:off x="4731775" y="4687356"/>
            <a:ext cx="6681031" cy="1003801"/>
            <a:chOff x="5690421" y="1616554"/>
            <a:chExt cx="6681031" cy="1003801"/>
          </a:xfrm>
        </p:grpSpPr>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9D0F6BE-C061-4917-812B-7F8337439ACB}"/>
                    </a:ext>
                  </a:extLst>
                </p:cNvPr>
                <p:cNvSpPr txBox="1"/>
                <p:nvPr/>
              </p:nvSpPr>
              <p:spPr>
                <a:xfrm>
                  <a:off x="5690421" y="1659194"/>
                  <a:ext cx="4021394" cy="96116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𝑦</m:t>
                        </m:r>
                        <m:r>
                          <a:rPr kumimoji="1" lang="en-US" altLang="ja-JP" sz="2800" b="0" i="1" smtClean="0">
                            <a:latin typeface="Cambria Math" panose="02040503050406030204" pitchFamily="18" charset="0"/>
                          </a:rPr>
                          <m:t>= </m:t>
                        </m:r>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50</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 </m:t>
                                </m:r>
                              </m:e>
                              <m:e>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−50</m:t>
                                        </m:r>
                                      </m:e>
                                    </m:d>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+2500 </m:t>
                                </m:r>
                              </m:e>
                            </m:eqArr>
                          </m:e>
                        </m:d>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79D0F6BE-C061-4917-812B-7F8337439ACB}"/>
                    </a:ext>
                  </a:extLst>
                </p:cNvPr>
                <p:cNvSpPr txBox="1">
                  <a:spLocks noRot="1" noChangeAspect="1" noMove="1" noResize="1" noEditPoints="1" noAdjustHandles="1" noChangeArrowheads="1" noChangeShapeType="1" noTextEdit="1"/>
                </p:cNvSpPr>
                <p:nvPr/>
              </p:nvSpPr>
              <p:spPr>
                <a:xfrm>
                  <a:off x="5690421" y="1659194"/>
                  <a:ext cx="4021394" cy="96116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DBA4BDB8-2E73-4900-8DE6-FC252E347762}"/>
                    </a:ext>
                  </a:extLst>
                </p:cNvPr>
                <p:cNvSpPr/>
                <p:nvPr/>
              </p:nvSpPr>
              <p:spPr>
                <a:xfrm>
                  <a:off x="9652823" y="1616554"/>
                  <a:ext cx="232108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(0≤</m:t>
                        </m:r>
                        <m:r>
                          <a:rPr lang="en-US" altLang="ja-JP" sz="2800" i="1">
                            <a:latin typeface="Cambria Math" panose="02040503050406030204" pitchFamily="18" charset="0"/>
                          </a:rPr>
                          <m:t>𝑥</m:t>
                        </m:r>
                        <m:r>
                          <a:rPr lang="en-US" altLang="ja-JP" sz="2800" i="1">
                            <a:latin typeface="Cambria Math" panose="02040503050406030204" pitchFamily="18" charset="0"/>
                          </a:rPr>
                          <m:t>&lt;50)</m:t>
                        </m:r>
                      </m:oMath>
                    </m:oMathPara>
                  </a14:m>
                  <a:endParaRPr lang="ja-JP" altLang="en-US" sz="2800" dirty="0"/>
                </a:p>
              </p:txBody>
            </p:sp>
          </mc:Choice>
          <mc:Fallback xmlns="">
            <p:sp>
              <p:nvSpPr>
                <p:cNvPr id="9" name="正方形/長方形 8">
                  <a:extLst>
                    <a:ext uri="{FF2B5EF4-FFF2-40B4-BE49-F238E27FC236}">
                      <a16:creationId xmlns:a16="http://schemas.microsoft.com/office/drawing/2014/main" id="{DBA4BDB8-2E73-4900-8DE6-FC252E347762}"/>
                    </a:ext>
                  </a:extLst>
                </p:cNvPr>
                <p:cNvSpPr>
                  <a:spLocks noRot="1" noChangeAspect="1" noMove="1" noResize="1" noEditPoints="1" noAdjustHandles="1" noChangeArrowheads="1" noChangeShapeType="1" noTextEdit="1"/>
                </p:cNvSpPr>
                <p:nvPr/>
              </p:nvSpPr>
              <p:spPr>
                <a:xfrm>
                  <a:off x="9652823" y="1616554"/>
                  <a:ext cx="2321085"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4B8C39BF-164F-4B49-B4B7-89B7534C6B43}"/>
                    </a:ext>
                  </a:extLst>
                </p:cNvPr>
                <p:cNvSpPr/>
                <p:nvPr/>
              </p:nvSpPr>
              <p:spPr>
                <a:xfrm>
                  <a:off x="9652823" y="2097135"/>
                  <a:ext cx="27186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solidFill>
                              <a:prstClr val="black"/>
                            </a:solidFill>
                            <a:latin typeface="Cambria Math" panose="02040503050406030204" pitchFamily="18" charset="0"/>
                          </a:rPr>
                          <m:t>(50≤</m:t>
                        </m:r>
                        <m:r>
                          <a:rPr lang="en-US" altLang="ja-JP" sz="2800" i="1">
                            <a:solidFill>
                              <a:prstClr val="black"/>
                            </a:solidFill>
                            <a:latin typeface="Cambria Math" panose="02040503050406030204" pitchFamily="18" charset="0"/>
                          </a:rPr>
                          <m:t>𝑥</m:t>
                        </m:r>
                        <m:r>
                          <a:rPr lang="en-US" altLang="ja-JP" sz="2800" i="1">
                            <a:solidFill>
                              <a:prstClr val="black"/>
                            </a:solidFill>
                            <a:latin typeface="Cambria Math" panose="02040503050406030204" pitchFamily="18" charset="0"/>
                          </a:rPr>
                          <m:t>&lt;100)</m:t>
                        </m:r>
                      </m:oMath>
                    </m:oMathPara>
                  </a14:m>
                  <a:endParaRPr lang="ja-JP" altLang="en-US" dirty="0"/>
                </a:p>
              </p:txBody>
            </p:sp>
          </mc:Choice>
          <mc:Fallback xmlns="">
            <p:sp>
              <p:nvSpPr>
                <p:cNvPr id="10" name="正方形/長方形 9">
                  <a:extLst>
                    <a:ext uri="{FF2B5EF4-FFF2-40B4-BE49-F238E27FC236}">
                      <a16:creationId xmlns:a16="http://schemas.microsoft.com/office/drawing/2014/main" id="{4B8C39BF-164F-4B49-B4B7-89B7534C6B43}"/>
                    </a:ext>
                  </a:extLst>
                </p:cNvPr>
                <p:cNvSpPr>
                  <a:spLocks noRot="1" noChangeAspect="1" noMove="1" noResize="1" noEditPoints="1" noAdjustHandles="1" noChangeArrowheads="1" noChangeShapeType="1" noTextEdit="1"/>
                </p:cNvSpPr>
                <p:nvPr/>
              </p:nvSpPr>
              <p:spPr>
                <a:xfrm>
                  <a:off x="9652823" y="2097135"/>
                  <a:ext cx="2718629" cy="523220"/>
                </a:xfrm>
                <a:prstGeom prst="rect">
                  <a:avLst/>
                </a:prstGeom>
                <a:blipFill>
                  <a:blip r:embed="rId4"/>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4169320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3C69F009-15E1-49AF-9729-BBCC466B57DA}"/>
              </a:ext>
            </a:extLst>
          </p:cNvPr>
          <p:cNvGraphicFramePr>
            <a:graphicFrameLocks noGrp="1"/>
          </p:cNvGraphicFramePr>
          <p:nvPr>
            <p:extLst>
              <p:ext uri="{D42A27DB-BD31-4B8C-83A1-F6EECF244321}">
                <p14:modId xmlns:p14="http://schemas.microsoft.com/office/powerpoint/2010/main" val="2244448095"/>
              </p:ext>
            </p:extLst>
          </p:nvPr>
        </p:nvGraphicFramePr>
        <p:xfrm>
          <a:off x="549787" y="327906"/>
          <a:ext cx="2798097" cy="6187440"/>
        </p:xfrm>
        <a:graphic>
          <a:graphicData uri="http://schemas.openxmlformats.org/drawingml/2006/table">
            <a:tbl>
              <a:tblPr firstRow="1" bandRow="1">
                <a:tableStyleId>{073A0DAA-6AF3-43AB-8588-CEC1D06C72B9}</a:tableStyleId>
              </a:tblPr>
              <a:tblGrid>
                <a:gridCol w="2798097">
                  <a:extLst>
                    <a:ext uri="{9D8B030D-6E8A-4147-A177-3AD203B41FA5}">
                      <a16:colId xmlns:a16="http://schemas.microsoft.com/office/drawing/2014/main" val="1362567004"/>
                    </a:ext>
                  </a:extLst>
                </a:gridCol>
              </a:tblGrid>
              <a:tr h="370840">
                <a:tc>
                  <a:txBody>
                    <a:bodyPr/>
                    <a:lstStyle/>
                    <a:p>
                      <a:r>
                        <a:rPr kumimoji="1" lang="en-US" altLang="ja-JP" sz="2000" dirty="0">
                          <a:latin typeface="ＭＳ ゴシック" panose="020B0609070205080204" pitchFamily="49" charset="-128"/>
                          <a:ea typeface="ＭＳ ゴシック" panose="020B0609070205080204" pitchFamily="49" charset="-128"/>
                        </a:rPr>
                        <a:t>\maximum&gt;a.exe</a:t>
                      </a:r>
                    </a:p>
                    <a:p>
                      <a:r>
                        <a:rPr kumimoji="1" lang="en-US" altLang="ja-JP" sz="2000" dirty="0">
                          <a:latin typeface="ＭＳ ゴシック" panose="020B0609070205080204" pitchFamily="49" charset="-128"/>
                          <a:ea typeface="ＭＳ ゴシック" panose="020B0609070205080204" pitchFamily="49" charset="-128"/>
                        </a:rPr>
                        <a:t>0</a:t>
                      </a:r>
                    </a:p>
                    <a:p>
                      <a:r>
                        <a:rPr kumimoji="1" lang="en-US" altLang="ja-JP" sz="2000" dirty="0">
                          <a:latin typeface="ＭＳ ゴシック" panose="020B0609070205080204" pitchFamily="49" charset="-128"/>
                          <a:ea typeface="ＭＳ ゴシック" panose="020B0609070205080204" pitchFamily="49" charset="-128"/>
                        </a:rPr>
                        <a:t>50</a:t>
                      </a:r>
                    </a:p>
                    <a:p>
                      <a:r>
                        <a:rPr kumimoji="1" lang="en-US" altLang="ja-JP" sz="2000" dirty="0">
                          <a:latin typeface="ＭＳ ゴシック" panose="020B0609070205080204" pitchFamily="49" charset="-128"/>
                          <a:ea typeface="ＭＳ ゴシック" panose="020B0609070205080204" pitchFamily="49" charset="-128"/>
                        </a:rPr>
                        <a:t>100</a:t>
                      </a:r>
                    </a:p>
                    <a:p>
                      <a:r>
                        <a:rPr kumimoji="1" lang="en-US" altLang="ja-JP" sz="2000" dirty="0">
                          <a:latin typeface="ＭＳ ゴシック" panose="020B0609070205080204" pitchFamily="49" charset="-128"/>
                          <a:ea typeface="ＭＳ ゴシック" panose="020B0609070205080204" pitchFamily="49" charset="-128"/>
                        </a:rPr>
                        <a:t>150</a:t>
                      </a:r>
                    </a:p>
                    <a:p>
                      <a:r>
                        <a:rPr kumimoji="1" lang="en-US" altLang="ja-JP" sz="2000" dirty="0">
                          <a:latin typeface="ＭＳ ゴシック" panose="020B0609070205080204" pitchFamily="49" charset="-128"/>
                          <a:ea typeface="ＭＳ ゴシック" panose="020B0609070205080204" pitchFamily="49" charset="-128"/>
                        </a:rPr>
                        <a:t>200</a:t>
                      </a:r>
                    </a:p>
                    <a:p>
                      <a:r>
                        <a:rPr kumimoji="1" lang="en-US" altLang="ja-JP" sz="2000" dirty="0">
                          <a:latin typeface="ＭＳ ゴシック" panose="020B0609070205080204" pitchFamily="49" charset="-128"/>
                          <a:ea typeface="ＭＳ ゴシック" panose="020B0609070205080204" pitchFamily="49" charset="-128"/>
                        </a:rPr>
                        <a:t>250</a:t>
                      </a:r>
                    </a:p>
                    <a:p>
                      <a:r>
                        <a:rPr kumimoji="1" lang="en-US" altLang="ja-JP" sz="2000" dirty="0">
                          <a:latin typeface="ＭＳ ゴシック" panose="020B0609070205080204" pitchFamily="49" charset="-128"/>
                          <a:ea typeface="ＭＳ ゴシック" panose="020B0609070205080204" pitchFamily="49" charset="-128"/>
                        </a:rPr>
                        <a:t>300</a:t>
                      </a:r>
                    </a:p>
                    <a:p>
                      <a:r>
                        <a:rPr kumimoji="1" lang="en-US" altLang="ja-JP" sz="2000" dirty="0">
                          <a:latin typeface="ＭＳ ゴシック" panose="020B0609070205080204" pitchFamily="49" charset="-128"/>
                          <a:ea typeface="ＭＳ ゴシック" panose="020B0609070205080204" pitchFamily="49" charset="-128"/>
                        </a:rPr>
                        <a:t>350</a:t>
                      </a:r>
                    </a:p>
                    <a:p>
                      <a:r>
                        <a:rPr kumimoji="1" lang="en-US" altLang="ja-JP" sz="2000" dirty="0">
                          <a:latin typeface="ＭＳ ゴシック" panose="020B0609070205080204" pitchFamily="49" charset="-128"/>
                          <a:ea typeface="ＭＳ ゴシック" panose="020B0609070205080204" pitchFamily="49" charset="-128"/>
                        </a:rPr>
                        <a:t>400</a:t>
                      </a:r>
                    </a:p>
                    <a:p>
                      <a:r>
                        <a:rPr kumimoji="1" lang="en-US" altLang="ja-JP" sz="2000" dirty="0">
                          <a:latin typeface="ＭＳ ゴシック" panose="020B0609070205080204" pitchFamily="49" charset="-128"/>
                          <a:ea typeface="ＭＳ ゴシック" panose="020B0609070205080204" pitchFamily="49" charset="-128"/>
                        </a:rPr>
                        <a:t>450</a:t>
                      </a:r>
                    </a:p>
                    <a:p>
                      <a:r>
                        <a:rPr kumimoji="1" lang="en-US" altLang="ja-JP" sz="2000" dirty="0">
                          <a:latin typeface="ＭＳ ゴシック" panose="020B0609070205080204" pitchFamily="49" charset="-128"/>
                          <a:ea typeface="ＭＳ ゴシック" panose="020B0609070205080204" pitchFamily="49" charset="-128"/>
                        </a:rPr>
                        <a:t>500</a:t>
                      </a:r>
                    </a:p>
                    <a:p>
                      <a:r>
                        <a:rPr kumimoji="1" lang="en-US" altLang="ja-JP" sz="2000" dirty="0">
                          <a:latin typeface="ＭＳ ゴシック" panose="020B0609070205080204" pitchFamily="49" charset="-128"/>
                          <a:ea typeface="ＭＳ ゴシック" panose="020B0609070205080204" pitchFamily="49" charset="-128"/>
                        </a:rPr>
                        <a:t>550</a:t>
                      </a:r>
                    </a:p>
                    <a:p>
                      <a:r>
                        <a:rPr kumimoji="1" lang="en-US" altLang="ja-JP" sz="2000" dirty="0">
                          <a:latin typeface="ＭＳ ゴシック" panose="020B0609070205080204" pitchFamily="49" charset="-128"/>
                          <a:ea typeface="ＭＳ ゴシック" panose="020B0609070205080204" pitchFamily="49" charset="-128"/>
                        </a:rPr>
                        <a:t>600</a:t>
                      </a:r>
                    </a:p>
                    <a:p>
                      <a:r>
                        <a:rPr kumimoji="1" lang="en-US" altLang="ja-JP" sz="2000" dirty="0">
                          <a:latin typeface="ＭＳ ゴシック" panose="020B0609070205080204" pitchFamily="49" charset="-128"/>
                          <a:ea typeface="ＭＳ ゴシック" panose="020B0609070205080204" pitchFamily="49" charset="-128"/>
                        </a:rPr>
                        <a:t>650</a:t>
                      </a:r>
                    </a:p>
                    <a:p>
                      <a:r>
                        <a:rPr kumimoji="1" lang="en-US" altLang="ja-JP" sz="2000" dirty="0">
                          <a:latin typeface="ＭＳ ゴシック" panose="020B0609070205080204" pitchFamily="49" charset="-128"/>
                          <a:ea typeface="ＭＳ ゴシック" panose="020B0609070205080204" pitchFamily="49" charset="-128"/>
                        </a:rPr>
                        <a:t>700</a:t>
                      </a:r>
                    </a:p>
                    <a:p>
                      <a:r>
                        <a:rPr kumimoji="1" lang="en-US" altLang="ja-JP" sz="2000" dirty="0">
                          <a:latin typeface="ＭＳ ゴシック" panose="020B0609070205080204" pitchFamily="49" charset="-128"/>
                          <a:ea typeface="ＭＳ ゴシック" panose="020B0609070205080204" pitchFamily="49" charset="-128"/>
                        </a:rPr>
                        <a:t>750</a:t>
                      </a:r>
                    </a:p>
                    <a:p>
                      <a:r>
                        <a:rPr kumimoji="1" lang="en-US" altLang="ja-JP" sz="2000" dirty="0">
                          <a:latin typeface="ＭＳ ゴシック" panose="020B0609070205080204" pitchFamily="49" charset="-128"/>
                          <a:ea typeface="ＭＳ ゴシック" panose="020B0609070205080204" pitchFamily="49" charset="-128"/>
                        </a:rPr>
                        <a:t>800</a:t>
                      </a:r>
                    </a:p>
                    <a:p>
                      <a:r>
                        <a:rPr kumimoji="1" lang="en-US" altLang="ja-JP" sz="2000" dirty="0">
                          <a:latin typeface="ＭＳ ゴシック" panose="020B0609070205080204" pitchFamily="49" charset="-128"/>
                          <a:ea typeface="ＭＳ ゴシック" panose="020B0609070205080204" pitchFamily="49" charset="-128"/>
                        </a:rPr>
                        <a:t>850</a:t>
                      </a:r>
                    </a:p>
                    <a:p>
                      <a:r>
                        <a:rPr kumimoji="1" lang="en-US" altLang="ja-JP" sz="2000" dirty="0">
                          <a:latin typeface="ＭＳ ゴシック" panose="020B0609070205080204" pitchFamily="49" charset="-128"/>
                          <a:ea typeface="ＭＳ ゴシック" panose="020B0609070205080204" pitchFamily="49" charset="-128"/>
                        </a:rPr>
                        <a:t>…</a:t>
                      </a:r>
                    </a:p>
                  </a:txBody>
                  <a:tcPr/>
                </a:tc>
                <a:extLst>
                  <a:ext uri="{0D108BD9-81ED-4DB2-BD59-A6C34878D82A}">
                    <a16:rowId xmlns:a16="http://schemas.microsoft.com/office/drawing/2014/main" val="2540095820"/>
                  </a:ext>
                </a:extLst>
              </a:tr>
            </a:tbl>
          </a:graphicData>
        </a:graphic>
      </p:graphicFrame>
      <p:graphicFrame>
        <p:nvGraphicFramePr>
          <p:cNvPr id="5" name="表 4">
            <a:extLst>
              <a:ext uri="{FF2B5EF4-FFF2-40B4-BE49-F238E27FC236}">
                <a16:creationId xmlns:a16="http://schemas.microsoft.com/office/drawing/2014/main" id="{32B78736-D6D5-4BD6-97CF-458FEBEBEC3C}"/>
              </a:ext>
            </a:extLst>
          </p:cNvPr>
          <p:cNvGraphicFramePr>
            <a:graphicFrameLocks noGrp="1"/>
          </p:cNvGraphicFramePr>
          <p:nvPr>
            <p:extLst>
              <p:ext uri="{D42A27DB-BD31-4B8C-83A1-F6EECF244321}">
                <p14:modId xmlns:p14="http://schemas.microsoft.com/office/powerpoint/2010/main" val="2006238954"/>
              </p:ext>
            </p:extLst>
          </p:nvPr>
        </p:nvGraphicFramePr>
        <p:xfrm>
          <a:off x="6151716" y="335280"/>
          <a:ext cx="3773949" cy="1005840"/>
        </p:xfrm>
        <a:graphic>
          <a:graphicData uri="http://schemas.openxmlformats.org/drawingml/2006/table">
            <a:tbl>
              <a:tblPr firstRow="1" bandRow="1">
                <a:tableStyleId>{073A0DAA-6AF3-43AB-8588-CEC1D06C72B9}</a:tableStyleId>
              </a:tblPr>
              <a:tblGrid>
                <a:gridCol w="3773949">
                  <a:extLst>
                    <a:ext uri="{9D8B030D-6E8A-4147-A177-3AD203B41FA5}">
                      <a16:colId xmlns:a16="http://schemas.microsoft.com/office/drawing/2014/main" val="1362567004"/>
                    </a:ext>
                  </a:extLst>
                </a:gridCol>
              </a:tblGrid>
              <a:tr h="370840">
                <a:tc>
                  <a:txBody>
                    <a:bodyPr/>
                    <a:lstStyle/>
                    <a:p>
                      <a:r>
                        <a:rPr kumimoji="1" lang="en-US" altLang="ja-JP" sz="2000" dirty="0">
                          <a:latin typeface="ＭＳ ゴシック" panose="020B0609070205080204" pitchFamily="49" charset="-128"/>
                          <a:ea typeface="ＭＳ ゴシック" panose="020B0609070205080204" pitchFamily="49" charset="-128"/>
                        </a:rPr>
                        <a:t>\maximum&gt;a.exe &gt; out.csv</a:t>
                      </a:r>
                    </a:p>
                    <a:p>
                      <a:endParaRPr kumimoji="1" lang="en-US" altLang="ja-JP" sz="2000" dirty="0">
                        <a:latin typeface="ＭＳ ゴシック" panose="020B0609070205080204" pitchFamily="49" charset="-128"/>
                        <a:ea typeface="ＭＳ ゴシック" panose="020B0609070205080204" pitchFamily="49" charset="-128"/>
                      </a:endParaRPr>
                    </a:p>
                    <a:p>
                      <a:r>
                        <a:rPr kumimoji="1" lang="en-US" altLang="ja-JP" sz="2000" dirty="0">
                          <a:latin typeface="ＭＳ ゴシック" panose="020B0609070205080204" pitchFamily="49" charset="-128"/>
                          <a:ea typeface="ＭＳ ゴシック" panose="020B0609070205080204" pitchFamily="49" charset="-128"/>
                        </a:rPr>
                        <a:t>\maximum&gt;</a:t>
                      </a:r>
                    </a:p>
                  </a:txBody>
                  <a:tcPr/>
                </a:tc>
                <a:extLst>
                  <a:ext uri="{0D108BD9-81ED-4DB2-BD59-A6C34878D82A}">
                    <a16:rowId xmlns:a16="http://schemas.microsoft.com/office/drawing/2014/main" val="2540095820"/>
                  </a:ext>
                </a:extLst>
              </a:tr>
            </a:tbl>
          </a:graphicData>
        </a:graphic>
      </p:graphicFrame>
      <p:sp>
        <p:nvSpPr>
          <p:cNvPr id="6" name="テキスト ボックス 5">
            <a:extLst>
              <a:ext uri="{FF2B5EF4-FFF2-40B4-BE49-F238E27FC236}">
                <a16:creationId xmlns:a16="http://schemas.microsoft.com/office/drawing/2014/main" id="{71E74925-252E-455A-B3D7-155915363751}"/>
              </a:ext>
            </a:extLst>
          </p:cNvPr>
          <p:cNvSpPr txBox="1"/>
          <p:nvPr/>
        </p:nvSpPr>
        <p:spPr>
          <a:xfrm>
            <a:off x="3473244" y="936522"/>
            <a:ext cx="2567041" cy="1815882"/>
          </a:xfrm>
          <a:prstGeom prst="rect">
            <a:avLst/>
          </a:prstGeom>
          <a:noFill/>
        </p:spPr>
        <p:txBody>
          <a:bodyPr wrap="square" rtlCol="0">
            <a:spAutoFit/>
          </a:bodyPr>
          <a:lstStyle/>
          <a:p>
            <a:r>
              <a:rPr kumimoji="1" lang="ja-JP" altLang="en-US" sz="2800" dirty="0"/>
              <a:t>そのまま実行すると数字が出力されるのだが</a:t>
            </a:r>
            <a:r>
              <a:rPr kumimoji="1" lang="en-US" altLang="ja-JP" sz="2800" dirty="0"/>
              <a:t>…</a:t>
            </a:r>
            <a:endParaRPr kumimoji="1" lang="ja-JP" altLang="en-US" sz="2800" dirty="0"/>
          </a:p>
        </p:txBody>
      </p:sp>
      <p:sp>
        <p:nvSpPr>
          <p:cNvPr id="7" name="テキスト ボックス 6">
            <a:extLst>
              <a:ext uri="{FF2B5EF4-FFF2-40B4-BE49-F238E27FC236}">
                <a16:creationId xmlns:a16="http://schemas.microsoft.com/office/drawing/2014/main" id="{818BB879-AD24-4260-B999-7BFEB7679814}"/>
              </a:ext>
            </a:extLst>
          </p:cNvPr>
          <p:cNvSpPr txBox="1"/>
          <p:nvPr/>
        </p:nvSpPr>
        <p:spPr>
          <a:xfrm>
            <a:off x="6096000" y="1844463"/>
            <a:ext cx="4548239" cy="954107"/>
          </a:xfrm>
          <a:prstGeom prst="rect">
            <a:avLst/>
          </a:prstGeom>
          <a:noFill/>
        </p:spPr>
        <p:txBody>
          <a:bodyPr wrap="square" rtlCol="0">
            <a:spAutoFit/>
          </a:bodyPr>
          <a:lstStyle/>
          <a:p>
            <a:r>
              <a:rPr kumimoji="1" lang="ja-JP" altLang="en-US" sz="2800" dirty="0"/>
              <a:t>標準リダイレクトで</a:t>
            </a:r>
            <a:r>
              <a:rPr kumimoji="1" lang="en-US" altLang="ja-JP" sz="2800" dirty="0"/>
              <a:t>out.csv</a:t>
            </a:r>
            <a:r>
              <a:rPr kumimoji="1" lang="ja-JP" altLang="en-US" sz="2800" dirty="0"/>
              <a:t>に出力結果を保存できる</a:t>
            </a:r>
          </a:p>
        </p:txBody>
      </p:sp>
    </p:spTree>
    <p:extLst>
      <p:ext uri="{BB962C8B-B14F-4D97-AF65-F5344CB8AC3E}">
        <p14:creationId xmlns:p14="http://schemas.microsoft.com/office/powerpoint/2010/main" val="674656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8BCE4BA-7BCB-482B-A86E-67D375EB2A3E}"/>
              </a:ext>
            </a:extLst>
          </p:cNvPr>
          <p:cNvSpPr>
            <a:spLocks noGrp="1"/>
          </p:cNvSpPr>
          <p:nvPr>
            <p:ph idx="1"/>
          </p:nvPr>
        </p:nvSpPr>
        <p:spPr>
          <a:xfrm>
            <a:off x="838200" y="449826"/>
            <a:ext cx="10515600" cy="730045"/>
          </a:xfrm>
        </p:spPr>
        <p:txBody>
          <a:bodyPr/>
          <a:lstStyle/>
          <a:p>
            <a:pPr marL="0" indent="0">
              <a:buNone/>
            </a:pPr>
            <a:r>
              <a:rPr lang="en-US" altLang="ja-JP" dirty="0"/>
              <a:t>out.csv</a:t>
            </a:r>
            <a:r>
              <a:rPr lang="ja-JP" altLang="en-US" dirty="0"/>
              <a:t>ファイルを開くと、出力値が表に入っている</a:t>
            </a:r>
            <a:endParaRPr kumimoji="1" lang="ja-JP" altLang="en-US" dirty="0"/>
          </a:p>
        </p:txBody>
      </p:sp>
      <p:pic>
        <p:nvPicPr>
          <p:cNvPr id="4" name="図 3">
            <a:extLst>
              <a:ext uri="{FF2B5EF4-FFF2-40B4-BE49-F238E27FC236}">
                <a16:creationId xmlns:a16="http://schemas.microsoft.com/office/drawing/2014/main" id="{C4AFC85D-ABEB-4C7B-96F1-A17BFC437F75}"/>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41454" y="988142"/>
            <a:ext cx="8404636" cy="5560142"/>
          </a:xfrm>
          <a:prstGeom prst="rect">
            <a:avLst/>
          </a:prstGeom>
        </p:spPr>
      </p:pic>
    </p:spTree>
    <p:extLst>
      <p:ext uri="{BB962C8B-B14F-4D97-AF65-F5344CB8AC3E}">
        <p14:creationId xmlns:p14="http://schemas.microsoft.com/office/powerpoint/2010/main" val="3181732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493F5EC2-E64D-44C5-A6D9-4566AEA7185E}"/>
              </a:ext>
            </a:extLst>
          </p:cNvPr>
          <p:cNvSpPr txBox="1">
            <a:spLocks/>
          </p:cNvSpPr>
          <p:nvPr/>
        </p:nvSpPr>
        <p:spPr>
          <a:xfrm>
            <a:off x="838200" y="449826"/>
            <a:ext cx="10515600" cy="5604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Excel</a:t>
            </a:r>
            <a:r>
              <a:rPr lang="ja-JP" altLang="en-US" dirty="0"/>
              <a:t>の散布図描画でグラフを出力</a:t>
            </a:r>
          </a:p>
        </p:txBody>
      </p:sp>
      <p:pic>
        <p:nvPicPr>
          <p:cNvPr id="5" name="図 4">
            <a:extLst>
              <a:ext uri="{FF2B5EF4-FFF2-40B4-BE49-F238E27FC236}">
                <a16:creationId xmlns:a16="http://schemas.microsoft.com/office/drawing/2014/main" id="{3FC3AFB2-4AA2-412C-99C4-45E57F620073}"/>
              </a:ext>
            </a:extLst>
          </p:cNvPr>
          <p:cNvPicPr>
            <a:picLocks noChangeAspect="1"/>
          </p:cNvPicPr>
          <p:nvPr/>
        </p:nvPicPr>
        <p:blipFill>
          <a:blip r:embed="rId2"/>
          <a:stretch>
            <a:fillRect/>
          </a:stretch>
        </p:blipFill>
        <p:spPr>
          <a:xfrm>
            <a:off x="1661434" y="1562675"/>
            <a:ext cx="9595335" cy="4710588"/>
          </a:xfrm>
          <a:prstGeom prst="rect">
            <a:avLst/>
          </a:prstGeom>
        </p:spPr>
      </p:pic>
    </p:spTree>
    <p:extLst>
      <p:ext uri="{BB962C8B-B14F-4D97-AF65-F5344CB8AC3E}">
        <p14:creationId xmlns:p14="http://schemas.microsoft.com/office/powerpoint/2010/main" val="135797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E063EB2-5ADE-49FD-814C-51C9EFFD70F3}"/>
              </a:ext>
            </a:extLst>
          </p:cNvPr>
          <p:cNvSpPr/>
          <p:nvPr/>
        </p:nvSpPr>
        <p:spPr>
          <a:xfrm>
            <a:off x="415414" y="982176"/>
            <a:ext cx="10476270" cy="4893647"/>
          </a:xfrm>
          <a:prstGeom prst="rect">
            <a:avLst/>
          </a:prstGeom>
        </p:spPr>
        <p:txBody>
          <a:bodyPr wrap="square">
            <a:spAutoFit/>
          </a:bodyPr>
          <a:lstStyle/>
          <a:p>
            <a:r>
              <a:rPr lang="en-US" altLang="ja-JP" sz="2400" dirty="0">
                <a:solidFill>
                  <a:srgbClr val="0000FF"/>
                </a:solidFill>
                <a:latin typeface="Consolas" panose="020B0609020204030204" pitchFamily="49" charset="0"/>
              </a:rPr>
              <a:t>#include </a:t>
            </a:r>
            <a:r>
              <a:rPr lang="en-US" altLang="ja-JP" sz="2400" dirty="0">
                <a:solidFill>
                  <a:srgbClr val="A31515"/>
                </a:solidFill>
                <a:latin typeface="Consolas" panose="020B0609020204030204" pitchFamily="49" charset="0"/>
              </a:rPr>
              <a:t>&lt;</a:t>
            </a:r>
            <a:r>
              <a:rPr lang="en-US" altLang="ja-JP" sz="2400" dirty="0" err="1">
                <a:solidFill>
                  <a:srgbClr val="A31515"/>
                </a:solidFill>
                <a:latin typeface="Consolas" panose="020B0609020204030204" pitchFamily="49" charset="0"/>
              </a:rPr>
              <a:t>stdio.h</a:t>
            </a:r>
            <a:r>
              <a:rPr lang="en-US" altLang="ja-JP" sz="2400" dirty="0">
                <a:solidFill>
                  <a:srgbClr val="A31515"/>
                </a:solidFill>
                <a:latin typeface="Consolas" panose="020B0609020204030204" pitchFamily="49" charset="0"/>
              </a:rPr>
              <a:t>&gt;</a:t>
            </a:r>
            <a:endParaRPr lang="en-US" altLang="ja-JP" sz="2400" dirty="0">
              <a:solidFill>
                <a:srgbClr val="000000"/>
              </a:solidFill>
              <a:latin typeface="Consolas" panose="020B0609020204030204" pitchFamily="49" charset="0"/>
            </a:endParaRPr>
          </a:p>
          <a:p>
            <a:r>
              <a:rPr lang="en-US" altLang="ja-JP" sz="2400" dirty="0">
                <a:solidFill>
                  <a:srgbClr val="0000FF"/>
                </a:solidFill>
                <a:latin typeface="Consolas" panose="020B0609020204030204" pitchFamily="49" charset="0"/>
              </a:rPr>
              <a:t>#include </a:t>
            </a:r>
            <a:r>
              <a:rPr lang="en-US" altLang="ja-JP" sz="2400" dirty="0">
                <a:solidFill>
                  <a:srgbClr val="A31515"/>
                </a:solidFill>
                <a:latin typeface="Consolas" panose="020B0609020204030204" pitchFamily="49" charset="0"/>
              </a:rPr>
              <a:t>&lt;</a:t>
            </a:r>
            <a:r>
              <a:rPr lang="en-US" altLang="ja-JP" sz="2400" dirty="0" err="1">
                <a:solidFill>
                  <a:srgbClr val="A31515"/>
                </a:solidFill>
                <a:latin typeface="Consolas" panose="020B0609020204030204" pitchFamily="49" charset="0"/>
              </a:rPr>
              <a:t>math.h</a:t>
            </a:r>
            <a:r>
              <a:rPr lang="en-US" altLang="ja-JP" sz="2400" dirty="0">
                <a:solidFill>
                  <a:srgbClr val="A31515"/>
                </a:solidFill>
                <a:latin typeface="Consolas" panose="020B0609020204030204" pitchFamily="49" charset="0"/>
              </a:rPr>
              <a:t>&gt;</a:t>
            </a:r>
            <a:endParaRPr lang="en-US" altLang="ja-JP" sz="2400" dirty="0">
              <a:solidFill>
                <a:srgbClr val="000000"/>
              </a:solidFill>
              <a:latin typeface="Consolas" panose="020B0609020204030204" pitchFamily="49" charset="0"/>
            </a:endParaRPr>
          </a:p>
          <a:p>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main(</a:t>
            </a:r>
            <a:r>
              <a:rPr lang="en-US" altLang="ja-JP" sz="2400" dirty="0">
                <a:solidFill>
                  <a:srgbClr val="0000FF"/>
                </a:solidFill>
                <a:latin typeface="Consolas" panose="020B0609020204030204" pitchFamily="49" charset="0"/>
              </a:rPr>
              <a:t>void</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a:t>
            </a:r>
          </a:p>
          <a:p>
            <a:br>
              <a:rPr lang="en-US" altLang="ja-JP" sz="2400" dirty="0">
                <a:solidFill>
                  <a:srgbClr val="000000"/>
                </a:solidFill>
                <a:latin typeface="Consolas" panose="020B0609020204030204" pitchFamily="49" charset="0"/>
              </a:rPr>
            </a:b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for</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&lt; </a:t>
            </a:r>
            <a:r>
              <a:rPr lang="en-US" altLang="ja-JP" sz="2400" dirty="0">
                <a:solidFill>
                  <a:srgbClr val="09885A"/>
                </a:solidFill>
                <a:latin typeface="Consolas" panose="020B0609020204030204" pitchFamily="49" charset="0"/>
              </a:rPr>
              <a:t>1000</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a:t>
            </a:r>
          </a:p>
          <a:p>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printf</a:t>
            </a:r>
            <a:r>
              <a:rPr lang="en-US" altLang="ja-JP" sz="2400" dirty="0">
                <a:solidFill>
                  <a:srgbClr val="000000"/>
                </a:solidFill>
                <a:latin typeface="Consolas" panose="020B0609020204030204" pitchFamily="49" charset="0"/>
              </a:rPr>
              <a:t>(</a:t>
            </a:r>
            <a:r>
              <a:rPr lang="en-US" altLang="ja-JP" sz="2400" dirty="0">
                <a:solidFill>
                  <a:srgbClr val="A31515"/>
                </a:solidFill>
                <a:latin typeface="Consolas" panose="020B0609020204030204" pitchFamily="49" charset="0"/>
              </a:rPr>
              <a:t>"%</a:t>
            </a:r>
            <a:r>
              <a:rPr lang="en-US" altLang="ja-JP" sz="2400" dirty="0" err="1">
                <a:solidFill>
                  <a:srgbClr val="A31515"/>
                </a:solidFill>
                <a:latin typeface="Consolas" panose="020B0609020204030204" pitchFamily="49" charset="0"/>
              </a:rPr>
              <a:t>f,%f</a:t>
            </a:r>
            <a:r>
              <a:rPr lang="en-US" altLang="ja-JP" sz="2400" dirty="0">
                <a:solidFill>
                  <a:srgbClr val="A31515"/>
                </a:solidFill>
                <a:latin typeface="Consolas" panose="020B0609020204030204" pitchFamily="49" charset="0"/>
              </a:rPr>
              <a:t>\n"</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10.0</a:t>
            </a:r>
            <a:r>
              <a:rPr lang="en-US" altLang="ja-JP" sz="2400" dirty="0">
                <a:solidFill>
                  <a:srgbClr val="000000"/>
                </a:solidFill>
                <a:latin typeface="Consolas" panose="020B0609020204030204" pitchFamily="49" charset="0"/>
              </a:rPr>
              <a:t>, sqrt(</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10.0</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    }</a:t>
            </a:r>
          </a:p>
          <a:p>
            <a:br>
              <a:rPr lang="en-US" altLang="ja-JP" sz="2400" dirty="0">
                <a:solidFill>
                  <a:srgbClr val="000000"/>
                </a:solidFill>
                <a:latin typeface="Consolas" panose="020B0609020204030204" pitchFamily="49" charset="0"/>
              </a:rPr>
            </a:b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return</a:t>
            </a:r>
            <a:r>
              <a:rPr lang="en-US" altLang="ja-JP" sz="2400" dirty="0">
                <a:solidFill>
                  <a:srgbClr val="000000"/>
                </a:solidFill>
                <a:latin typeface="Consolas" panose="020B0609020204030204" pitchFamily="49" charset="0"/>
              </a:rPr>
              <a:t>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p:txBody>
      </p:sp>
      <p:sp>
        <p:nvSpPr>
          <p:cNvPr id="3" name="テキスト ボックス 2">
            <a:extLst>
              <a:ext uri="{FF2B5EF4-FFF2-40B4-BE49-F238E27FC236}">
                <a16:creationId xmlns:a16="http://schemas.microsoft.com/office/drawing/2014/main" id="{EA3FDA6E-EC8D-4C42-81A4-3C4E98436FE4}"/>
              </a:ext>
            </a:extLst>
          </p:cNvPr>
          <p:cNvSpPr txBox="1"/>
          <p:nvPr/>
        </p:nvSpPr>
        <p:spPr>
          <a:xfrm>
            <a:off x="7138220" y="982176"/>
            <a:ext cx="4446638" cy="646331"/>
          </a:xfrm>
          <a:prstGeom prst="rect">
            <a:avLst/>
          </a:prstGeom>
          <a:noFill/>
        </p:spPr>
        <p:txBody>
          <a:bodyPr wrap="square" rtlCol="0">
            <a:spAutoFit/>
          </a:bodyPr>
          <a:lstStyle/>
          <a:p>
            <a:r>
              <a:rPr kumimoji="1" lang="ja-JP" altLang="en-US" sz="3600" dirty="0"/>
              <a:t>刻みを</a:t>
            </a:r>
            <a:r>
              <a:rPr kumimoji="1" lang="en-US" altLang="ja-JP" sz="3600" dirty="0"/>
              <a:t>0.1</a:t>
            </a:r>
            <a:r>
              <a:rPr kumimoji="1" lang="ja-JP" altLang="en-US" sz="3600" dirty="0"/>
              <a:t>にしたい</a:t>
            </a:r>
          </a:p>
        </p:txBody>
      </p:sp>
    </p:spTree>
    <p:extLst>
      <p:ext uri="{BB962C8B-B14F-4D97-AF65-F5344CB8AC3E}">
        <p14:creationId xmlns:p14="http://schemas.microsoft.com/office/powerpoint/2010/main" val="3898905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E063EB2-5ADE-49FD-814C-51C9EFFD70F3}"/>
              </a:ext>
            </a:extLst>
          </p:cNvPr>
          <p:cNvSpPr/>
          <p:nvPr/>
        </p:nvSpPr>
        <p:spPr>
          <a:xfrm>
            <a:off x="415414" y="982176"/>
            <a:ext cx="10476270" cy="4893647"/>
          </a:xfrm>
          <a:prstGeom prst="rect">
            <a:avLst/>
          </a:prstGeom>
        </p:spPr>
        <p:txBody>
          <a:bodyPr wrap="square">
            <a:spAutoFit/>
          </a:bodyPr>
          <a:lstStyle/>
          <a:p>
            <a:r>
              <a:rPr lang="en-US" altLang="ja-JP" sz="2400" dirty="0">
                <a:solidFill>
                  <a:srgbClr val="0000FF"/>
                </a:solidFill>
                <a:latin typeface="Consolas" panose="020B0609020204030204" pitchFamily="49" charset="0"/>
              </a:rPr>
              <a:t>#include </a:t>
            </a:r>
            <a:r>
              <a:rPr lang="en-US" altLang="ja-JP" sz="2400" dirty="0">
                <a:solidFill>
                  <a:srgbClr val="A31515"/>
                </a:solidFill>
                <a:latin typeface="Consolas" panose="020B0609020204030204" pitchFamily="49" charset="0"/>
              </a:rPr>
              <a:t>&lt;</a:t>
            </a:r>
            <a:r>
              <a:rPr lang="en-US" altLang="ja-JP" sz="2400" dirty="0" err="1">
                <a:solidFill>
                  <a:srgbClr val="A31515"/>
                </a:solidFill>
                <a:latin typeface="Consolas" panose="020B0609020204030204" pitchFamily="49" charset="0"/>
              </a:rPr>
              <a:t>stdio.h</a:t>
            </a:r>
            <a:r>
              <a:rPr lang="en-US" altLang="ja-JP" sz="2400" dirty="0">
                <a:solidFill>
                  <a:srgbClr val="A31515"/>
                </a:solidFill>
                <a:latin typeface="Consolas" panose="020B0609020204030204" pitchFamily="49" charset="0"/>
              </a:rPr>
              <a:t>&gt;</a:t>
            </a:r>
            <a:endParaRPr lang="en-US" altLang="ja-JP" sz="2400" dirty="0">
              <a:solidFill>
                <a:srgbClr val="000000"/>
              </a:solidFill>
              <a:latin typeface="Consolas" panose="020B0609020204030204" pitchFamily="49" charset="0"/>
            </a:endParaRPr>
          </a:p>
          <a:p>
            <a:r>
              <a:rPr lang="en-US" altLang="ja-JP" sz="2400" dirty="0">
                <a:solidFill>
                  <a:srgbClr val="0000FF"/>
                </a:solidFill>
                <a:latin typeface="Consolas" panose="020B0609020204030204" pitchFamily="49" charset="0"/>
              </a:rPr>
              <a:t>#include </a:t>
            </a:r>
            <a:r>
              <a:rPr lang="en-US" altLang="ja-JP" sz="2400" dirty="0">
                <a:solidFill>
                  <a:srgbClr val="A31515"/>
                </a:solidFill>
                <a:latin typeface="Consolas" panose="020B0609020204030204" pitchFamily="49" charset="0"/>
              </a:rPr>
              <a:t>&lt;</a:t>
            </a:r>
            <a:r>
              <a:rPr lang="en-US" altLang="ja-JP" sz="2400" dirty="0" err="1">
                <a:solidFill>
                  <a:srgbClr val="A31515"/>
                </a:solidFill>
                <a:latin typeface="Consolas" panose="020B0609020204030204" pitchFamily="49" charset="0"/>
              </a:rPr>
              <a:t>math.h</a:t>
            </a:r>
            <a:r>
              <a:rPr lang="en-US" altLang="ja-JP" sz="2400" dirty="0">
                <a:solidFill>
                  <a:srgbClr val="A31515"/>
                </a:solidFill>
                <a:latin typeface="Consolas" panose="020B0609020204030204" pitchFamily="49" charset="0"/>
              </a:rPr>
              <a:t>&gt;</a:t>
            </a:r>
            <a:endParaRPr lang="en-US" altLang="ja-JP" sz="2400" dirty="0">
              <a:solidFill>
                <a:srgbClr val="000000"/>
              </a:solidFill>
              <a:latin typeface="Consolas" panose="020B0609020204030204" pitchFamily="49" charset="0"/>
            </a:endParaRPr>
          </a:p>
          <a:p>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main(</a:t>
            </a:r>
            <a:r>
              <a:rPr lang="en-US" altLang="ja-JP" sz="2400" dirty="0">
                <a:solidFill>
                  <a:srgbClr val="0000FF"/>
                </a:solidFill>
                <a:latin typeface="Consolas" panose="020B0609020204030204" pitchFamily="49" charset="0"/>
              </a:rPr>
              <a:t>void</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a:t>
            </a:r>
          </a:p>
          <a:p>
            <a:br>
              <a:rPr lang="en-US" altLang="ja-JP" sz="2400" dirty="0">
                <a:solidFill>
                  <a:srgbClr val="000000"/>
                </a:solidFill>
                <a:latin typeface="Consolas" panose="020B0609020204030204" pitchFamily="49" charset="0"/>
              </a:rPr>
            </a:b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for</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&lt; </a:t>
            </a:r>
            <a:r>
              <a:rPr lang="en-US" altLang="ja-JP" sz="2400" dirty="0">
                <a:solidFill>
                  <a:srgbClr val="09885A"/>
                </a:solidFill>
                <a:latin typeface="Consolas" panose="020B0609020204030204" pitchFamily="49" charset="0"/>
              </a:rPr>
              <a:t>1000</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a:t>
            </a:r>
          </a:p>
          <a:p>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printf</a:t>
            </a:r>
            <a:r>
              <a:rPr lang="en-US" altLang="ja-JP" sz="2400" dirty="0">
                <a:solidFill>
                  <a:srgbClr val="000000"/>
                </a:solidFill>
                <a:latin typeface="Consolas" panose="020B0609020204030204" pitchFamily="49" charset="0"/>
              </a:rPr>
              <a:t>(</a:t>
            </a:r>
            <a:r>
              <a:rPr lang="en-US" altLang="ja-JP" sz="2400" dirty="0">
                <a:solidFill>
                  <a:srgbClr val="A31515"/>
                </a:solidFill>
                <a:latin typeface="Consolas" panose="020B0609020204030204" pitchFamily="49" charset="0"/>
              </a:rPr>
              <a:t>"%</a:t>
            </a:r>
            <a:r>
              <a:rPr lang="en-US" altLang="ja-JP" sz="2400" dirty="0" err="1">
                <a:solidFill>
                  <a:srgbClr val="A31515"/>
                </a:solidFill>
                <a:latin typeface="Consolas" panose="020B0609020204030204" pitchFamily="49" charset="0"/>
              </a:rPr>
              <a:t>f,%f</a:t>
            </a:r>
            <a:r>
              <a:rPr lang="en-US" altLang="ja-JP" sz="2400" dirty="0">
                <a:solidFill>
                  <a:srgbClr val="A31515"/>
                </a:solidFill>
                <a:latin typeface="Consolas" panose="020B0609020204030204" pitchFamily="49" charset="0"/>
              </a:rPr>
              <a:t>\n"</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10.0</a:t>
            </a:r>
            <a:r>
              <a:rPr lang="en-US" altLang="ja-JP" sz="2400" dirty="0">
                <a:solidFill>
                  <a:srgbClr val="000000"/>
                </a:solidFill>
                <a:latin typeface="Consolas" panose="020B0609020204030204" pitchFamily="49" charset="0"/>
              </a:rPr>
              <a:t>, sqrt(</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10.0</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    }</a:t>
            </a:r>
          </a:p>
          <a:p>
            <a:br>
              <a:rPr lang="en-US" altLang="ja-JP" sz="2400" dirty="0">
                <a:solidFill>
                  <a:srgbClr val="000000"/>
                </a:solidFill>
                <a:latin typeface="Consolas" panose="020B0609020204030204" pitchFamily="49" charset="0"/>
              </a:rPr>
            </a:b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return</a:t>
            </a:r>
            <a:r>
              <a:rPr lang="en-US" altLang="ja-JP" sz="2400" dirty="0">
                <a:solidFill>
                  <a:srgbClr val="000000"/>
                </a:solidFill>
                <a:latin typeface="Consolas" panose="020B0609020204030204" pitchFamily="49" charset="0"/>
              </a:rPr>
              <a:t>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p:txBody>
      </p:sp>
      <p:sp>
        <p:nvSpPr>
          <p:cNvPr id="3" name="テキスト ボックス 2">
            <a:extLst>
              <a:ext uri="{FF2B5EF4-FFF2-40B4-BE49-F238E27FC236}">
                <a16:creationId xmlns:a16="http://schemas.microsoft.com/office/drawing/2014/main" id="{EA3FDA6E-EC8D-4C42-81A4-3C4E98436FE4}"/>
              </a:ext>
            </a:extLst>
          </p:cNvPr>
          <p:cNvSpPr txBox="1"/>
          <p:nvPr/>
        </p:nvSpPr>
        <p:spPr>
          <a:xfrm>
            <a:off x="4159046" y="1401463"/>
            <a:ext cx="5545393" cy="1754326"/>
          </a:xfrm>
          <a:prstGeom prst="rect">
            <a:avLst/>
          </a:prstGeom>
          <a:noFill/>
        </p:spPr>
        <p:txBody>
          <a:bodyPr wrap="square" rtlCol="0">
            <a:spAutoFit/>
          </a:bodyPr>
          <a:lstStyle/>
          <a:p>
            <a:r>
              <a:rPr kumimoji="1" lang="ja-JP" altLang="en-US" sz="3600" dirty="0"/>
              <a:t>ループカウンタは</a:t>
            </a:r>
            <a:r>
              <a:rPr kumimoji="1" lang="en-US" altLang="ja-JP" sz="3600" dirty="0"/>
              <a:t>int</a:t>
            </a:r>
            <a:br>
              <a:rPr kumimoji="1" lang="en-US" altLang="ja-JP" sz="3600" dirty="0"/>
            </a:br>
            <a:r>
              <a:rPr kumimoji="1" lang="ja-JP" altLang="en-US" sz="3600" dirty="0"/>
              <a:t>後で</a:t>
            </a:r>
            <a:r>
              <a:rPr kumimoji="1" lang="en-US" altLang="ja-JP" sz="3600" dirty="0"/>
              <a:t>10</a:t>
            </a:r>
            <a:r>
              <a:rPr kumimoji="1" lang="ja-JP" altLang="en-US" sz="3600" dirty="0"/>
              <a:t>で割って</a:t>
            </a:r>
            <a:r>
              <a:rPr kumimoji="1" lang="en-US" altLang="ja-JP" sz="3600" dirty="0"/>
              <a:t>0.1</a:t>
            </a:r>
            <a:r>
              <a:rPr kumimoji="1" lang="ja-JP" altLang="en-US" sz="3600" dirty="0"/>
              <a:t>刻み</a:t>
            </a:r>
            <a:br>
              <a:rPr kumimoji="1" lang="en-US" altLang="ja-JP" sz="3600" dirty="0"/>
            </a:br>
            <a:r>
              <a:rPr kumimoji="1" lang="en-US" altLang="ja-JP" sz="3600" dirty="0"/>
              <a:t>(</a:t>
            </a:r>
            <a:r>
              <a:rPr kumimoji="1" lang="ja-JP" altLang="en-US" sz="3600" dirty="0"/>
              <a:t>誤差が怖い例</a:t>
            </a:r>
            <a:r>
              <a:rPr kumimoji="1" lang="en-US" altLang="ja-JP" sz="3600" dirty="0"/>
              <a:t>)</a:t>
            </a:r>
            <a:endParaRPr kumimoji="1" lang="ja-JP" altLang="en-US" sz="3600" dirty="0"/>
          </a:p>
        </p:txBody>
      </p:sp>
      <p:cxnSp>
        <p:nvCxnSpPr>
          <p:cNvPr id="8" name="直線矢印コネクタ 7">
            <a:extLst>
              <a:ext uri="{FF2B5EF4-FFF2-40B4-BE49-F238E27FC236}">
                <a16:creationId xmlns:a16="http://schemas.microsoft.com/office/drawing/2014/main" id="{8F2AF3B4-93AB-4854-B32E-B8105890EF74}"/>
              </a:ext>
            </a:extLst>
          </p:cNvPr>
          <p:cNvCxnSpPr>
            <a:cxnSpLocks/>
          </p:cNvCxnSpPr>
          <p:nvPr/>
        </p:nvCxnSpPr>
        <p:spPr>
          <a:xfrm flipH="1">
            <a:off x="2344995" y="2278626"/>
            <a:ext cx="1814050" cy="73741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 name="正方形/長方形 4">
            <a:extLst>
              <a:ext uri="{FF2B5EF4-FFF2-40B4-BE49-F238E27FC236}">
                <a16:creationId xmlns:a16="http://schemas.microsoft.com/office/drawing/2014/main" id="{43DD8102-B258-48E0-B3B6-EF9FD43254B7}"/>
              </a:ext>
            </a:extLst>
          </p:cNvPr>
          <p:cNvSpPr/>
          <p:nvPr/>
        </p:nvSpPr>
        <p:spPr>
          <a:xfrm>
            <a:off x="5680586" y="4637479"/>
            <a:ext cx="6096000" cy="193899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ja-JP" sz="2400" dirty="0">
                <a:solidFill>
                  <a:srgbClr val="0000FF"/>
                </a:solidFill>
                <a:latin typeface="Consolas" panose="020B0609020204030204" pitchFamily="49" charset="0"/>
              </a:rPr>
              <a:t>double</a:t>
            </a:r>
            <a:r>
              <a:rPr lang="en-US" altLang="ja-JP" sz="2400" dirty="0">
                <a:solidFill>
                  <a:srgbClr val="000000"/>
                </a:solidFill>
                <a:latin typeface="Consolas" panose="020B0609020204030204" pitchFamily="49" charset="0"/>
              </a:rPr>
              <a:t> d;</a:t>
            </a:r>
          </a:p>
          <a:p>
            <a:endParaRPr lang="en-US" altLang="ja-JP" sz="2400" dirty="0">
              <a:solidFill>
                <a:srgbClr val="000000"/>
              </a:solidFill>
              <a:latin typeface="Consolas" panose="020B0609020204030204" pitchFamily="49" charset="0"/>
            </a:endParaRPr>
          </a:p>
          <a:p>
            <a:r>
              <a:rPr lang="en-US" altLang="ja-JP" sz="2400" dirty="0">
                <a:solidFill>
                  <a:srgbClr val="0000FF"/>
                </a:solidFill>
                <a:latin typeface="Consolas" panose="020B0609020204030204" pitchFamily="49" charset="0"/>
              </a:rPr>
              <a:t>for</a:t>
            </a:r>
            <a:r>
              <a:rPr lang="en-US" altLang="ja-JP" sz="2400" dirty="0">
                <a:solidFill>
                  <a:srgbClr val="000000"/>
                </a:solidFill>
                <a:latin typeface="Consolas" panose="020B0609020204030204" pitchFamily="49" charset="0"/>
              </a:rPr>
              <a:t>(d =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 d &lt; </a:t>
            </a:r>
            <a:r>
              <a:rPr lang="en-US" altLang="ja-JP" sz="2400" dirty="0">
                <a:solidFill>
                  <a:srgbClr val="09885A"/>
                </a:solidFill>
                <a:latin typeface="Consolas" panose="020B0609020204030204" pitchFamily="49" charset="0"/>
              </a:rPr>
              <a:t>100</a:t>
            </a:r>
            <a:r>
              <a:rPr lang="en-US" altLang="ja-JP" sz="2400" dirty="0">
                <a:solidFill>
                  <a:srgbClr val="000000"/>
                </a:solidFill>
                <a:latin typeface="Consolas" panose="020B0609020204030204" pitchFamily="49" charset="0"/>
              </a:rPr>
              <a:t>; d += </a:t>
            </a:r>
            <a:r>
              <a:rPr lang="en-US" altLang="ja-JP" sz="2400" dirty="0">
                <a:solidFill>
                  <a:srgbClr val="09885A"/>
                </a:solidFill>
                <a:latin typeface="Consolas" panose="020B0609020204030204" pitchFamily="49" charset="0"/>
              </a:rPr>
              <a:t>0.1</a:t>
            </a:r>
            <a:r>
              <a:rPr lang="en-US" altLang="ja-JP" sz="2400" dirty="0">
                <a:solidFill>
                  <a:srgbClr val="000000"/>
                </a:solidFill>
                <a:latin typeface="Consolas" panose="020B0609020204030204" pitchFamily="49" charset="0"/>
              </a:rPr>
              <a:t>) {</a:t>
            </a:r>
          </a:p>
          <a:p>
            <a:pPr lvl="1"/>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p:txBody>
      </p:sp>
      <p:cxnSp>
        <p:nvCxnSpPr>
          <p:cNvPr id="10" name="直線矢印コネクタ 9">
            <a:extLst>
              <a:ext uri="{FF2B5EF4-FFF2-40B4-BE49-F238E27FC236}">
                <a16:creationId xmlns:a16="http://schemas.microsoft.com/office/drawing/2014/main" id="{861DE36B-30A0-4DA5-8CA6-E8F3BADC796E}"/>
              </a:ext>
            </a:extLst>
          </p:cNvPr>
          <p:cNvCxnSpPr>
            <a:cxnSpLocks/>
            <a:endCxn id="5" idx="0"/>
          </p:cNvCxnSpPr>
          <p:nvPr/>
        </p:nvCxnSpPr>
        <p:spPr>
          <a:xfrm>
            <a:off x="7425813" y="2787445"/>
            <a:ext cx="1302773" cy="185003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3993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E063EB2-5ADE-49FD-814C-51C9EFFD70F3}"/>
              </a:ext>
            </a:extLst>
          </p:cNvPr>
          <p:cNvSpPr/>
          <p:nvPr/>
        </p:nvSpPr>
        <p:spPr>
          <a:xfrm>
            <a:off x="415414" y="982176"/>
            <a:ext cx="10476270" cy="4893647"/>
          </a:xfrm>
          <a:prstGeom prst="rect">
            <a:avLst/>
          </a:prstGeom>
        </p:spPr>
        <p:txBody>
          <a:bodyPr wrap="square">
            <a:spAutoFit/>
          </a:bodyPr>
          <a:lstStyle/>
          <a:p>
            <a:r>
              <a:rPr lang="en-US" altLang="ja-JP" sz="2400" dirty="0">
                <a:solidFill>
                  <a:srgbClr val="0000FF"/>
                </a:solidFill>
                <a:latin typeface="Consolas" panose="020B0609020204030204" pitchFamily="49" charset="0"/>
              </a:rPr>
              <a:t>#include </a:t>
            </a:r>
            <a:r>
              <a:rPr lang="en-US" altLang="ja-JP" sz="2400" dirty="0">
                <a:solidFill>
                  <a:srgbClr val="A31515"/>
                </a:solidFill>
                <a:latin typeface="Consolas" panose="020B0609020204030204" pitchFamily="49" charset="0"/>
              </a:rPr>
              <a:t>&lt;</a:t>
            </a:r>
            <a:r>
              <a:rPr lang="en-US" altLang="ja-JP" sz="2400" dirty="0" err="1">
                <a:solidFill>
                  <a:srgbClr val="A31515"/>
                </a:solidFill>
                <a:latin typeface="Consolas" panose="020B0609020204030204" pitchFamily="49" charset="0"/>
              </a:rPr>
              <a:t>stdio.h</a:t>
            </a:r>
            <a:r>
              <a:rPr lang="en-US" altLang="ja-JP" sz="2400" dirty="0">
                <a:solidFill>
                  <a:srgbClr val="A31515"/>
                </a:solidFill>
                <a:latin typeface="Consolas" panose="020B0609020204030204" pitchFamily="49" charset="0"/>
              </a:rPr>
              <a:t>&gt;</a:t>
            </a:r>
            <a:endParaRPr lang="en-US" altLang="ja-JP" sz="2400" dirty="0">
              <a:solidFill>
                <a:srgbClr val="000000"/>
              </a:solidFill>
              <a:latin typeface="Consolas" panose="020B0609020204030204" pitchFamily="49" charset="0"/>
            </a:endParaRPr>
          </a:p>
          <a:p>
            <a:r>
              <a:rPr lang="en-US" altLang="ja-JP" sz="2400" dirty="0">
                <a:solidFill>
                  <a:srgbClr val="0000FF"/>
                </a:solidFill>
                <a:latin typeface="Consolas" panose="020B0609020204030204" pitchFamily="49" charset="0"/>
              </a:rPr>
              <a:t>#include </a:t>
            </a:r>
            <a:r>
              <a:rPr lang="en-US" altLang="ja-JP" sz="2400" dirty="0">
                <a:solidFill>
                  <a:srgbClr val="A31515"/>
                </a:solidFill>
                <a:latin typeface="Consolas" panose="020B0609020204030204" pitchFamily="49" charset="0"/>
              </a:rPr>
              <a:t>&lt;</a:t>
            </a:r>
            <a:r>
              <a:rPr lang="en-US" altLang="ja-JP" sz="2400" dirty="0" err="1">
                <a:solidFill>
                  <a:srgbClr val="A31515"/>
                </a:solidFill>
                <a:latin typeface="Consolas" panose="020B0609020204030204" pitchFamily="49" charset="0"/>
              </a:rPr>
              <a:t>math.h</a:t>
            </a:r>
            <a:r>
              <a:rPr lang="en-US" altLang="ja-JP" sz="2400" dirty="0">
                <a:solidFill>
                  <a:srgbClr val="A31515"/>
                </a:solidFill>
                <a:latin typeface="Consolas" panose="020B0609020204030204" pitchFamily="49" charset="0"/>
              </a:rPr>
              <a:t>&gt;</a:t>
            </a:r>
            <a:endParaRPr lang="en-US" altLang="ja-JP" sz="2400" dirty="0">
              <a:solidFill>
                <a:srgbClr val="000000"/>
              </a:solidFill>
              <a:latin typeface="Consolas" panose="020B0609020204030204" pitchFamily="49" charset="0"/>
            </a:endParaRPr>
          </a:p>
          <a:p>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main(</a:t>
            </a:r>
            <a:r>
              <a:rPr lang="en-US" altLang="ja-JP" sz="2400" dirty="0">
                <a:solidFill>
                  <a:srgbClr val="0000FF"/>
                </a:solidFill>
                <a:latin typeface="Consolas" panose="020B0609020204030204" pitchFamily="49" charset="0"/>
              </a:rPr>
              <a:t>void</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a:t>
            </a:r>
          </a:p>
          <a:p>
            <a:br>
              <a:rPr lang="en-US" altLang="ja-JP" sz="2400" dirty="0">
                <a:solidFill>
                  <a:srgbClr val="000000"/>
                </a:solidFill>
                <a:latin typeface="Consolas" panose="020B0609020204030204" pitchFamily="49" charset="0"/>
              </a:rPr>
            </a:b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for</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&lt; </a:t>
            </a:r>
            <a:r>
              <a:rPr lang="en-US" altLang="ja-JP" sz="2400" dirty="0">
                <a:solidFill>
                  <a:srgbClr val="09885A"/>
                </a:solidFill>
                <a:latin typeface="Consolas" panose="020B0609020204030204" pitchFamily="49" charset="0"/>
              </a:rPr>
              <a:t>1000</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a:t>
            </a:r>
          </a:p>
          <a:p>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printf</a:t>
            </a:r>
            <a:r>
              <a:rPr lang="en-US" altLang="ja-JP" sz="2400" dirty="0">
                <a:solidFill>
                  <a:srgbClr val="000000"/>
                </a:solidFill>
                <a:latin typeface="Consolas" panose="020B0609020204030204" pitchFamily="49" charset="0"/>
              </a:rPr>
              <a:t>(</a:t>
            </a:r>
            <a:r>
              <a:rPr lang="en-US" altLang="ja-JP" sz="2400" dirty="0">
                <a:solidFill>
                  <a:srgbClr val="A31515"/>
                </a:solidFill>
                <a:latin typeface="Consolas" panose="020B0609020204030204" pitchFamily="49" charset="0"/>
              </a:rPr>
              <a:t>"%</a:t>
            </a:r>
            <a:r>
              <a:rPr lang="en-US" altLang="ja-JP" sz="2400" dirty="0" err="1">
                <a:solidFill>
                  <a:srgbClr val="A31515"/>
                </a:solidFill>
                <a:latin typeface="Consolas" panose="020B0609020204030204" pitchFamily="49" charset="0"/>
              </a:rPr>
              <a:t>f,%f</a:t>
            </a:r>
            <a:r>
              <a:rPr lang="en-US" altLang="ja-JP" sz="2400" dirty="0">
                <a:solidFill>
                  <a:srgbClr val="A31515"/>
                </a:solidFill>
                <a:latin typeface="Consolas" panose="020B0609020204030204" pitchFamily="49" charset="0"/>
              </a:rPr>
              <a:t>\n"</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10.0</a:t>
            </a:r>
            <a:r>
              <a:rPr lang="en-US" altLang="ja-JP" sz="2400" dirty="0">
                <a:solidFill>
                  <a:srgbClr val="000000"/>
                </a:solidFill>
                <a:latin typeface="Consolas" panose="020B0609020204030204" pitchFamily="49" charset="0"/>
              </a:rPr>
              <a:t>, sqrt(</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10.0</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    }</a:t>
            </a:r>
          </a:p>
          <a:p>
            <a:br>
              <a:rPr lang="en-US" altLang="ja-JP" sz="2400" dirty="0">
                <a:solidFill>
                  <a:srgbClr val="000000"/>
                </a:solidFill>
                <a:latin typeface="Consolas" panose="020B0609020204030204" pitchFamily="49" charset="0"/>
              </a:rPr>
            </a:b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return</a:t>
            </a:r>
            <a:r>
              <a:rPr lang="en-US" altLang="ja-JP" sz="2400" dirty="0">
                <a:solidFill>
                  <a:srgbClr val="000000"/>
                </a:solidFill>
                <a:latin typeface="Consolas" panose="020B0609020204030204" pitchFamily="49" charset="0"/>
              </a:rPr>
              <a:t>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p:txBody>
      </p:sp>
      <p:sp>
        <p:nvSpPr>
          <p:cNvPr id="4" name="テキスト ボックス 3">
            <a:extLst>
              <a:ext uri="{FF2B5EF4-FFF2-40B4-BE49-F238E27FC236}">
                <a16:creationId xmlns:a16="http://schemas.microsoft.com/office/drawing/2014/main" id="{5E4FC617-59C4-4736-9175-DD54EB269DEB}"/>
              </a:ext>
            </a:extLst>
          </p:cNvPr>
          <p:cNvSpPr txBox="1"/>
          <p:nvPr/>
        </p:nvSpPr>
        <p:spPr>
          <a:xfrm>
            <a:off x="5218471" y="5168261"/>
            <a:ext cx="4670322" cy="646331"/>
          </a:xfrm>
          <a:prstGeom prst="rect">
            <a:avLst/>
          </a:prstGeom>
          <a:noFill/>
        </p:spPr>
        <p:txBody>
          <a:bodyPr wrap="square" rtlCol="0">
            <a:spAutoFit/>
          </a:bodyPr>
          <a:lstStyle/>
          <a:p>
            <a:r>
              <a:rPr kumimoji="1" lang="ja-JP" altLang="en-US" sz="3600" dirty="0"/>
              <a:t>カンマで列を区切る</a:t>
            </a:r>
          </a:p>
        </p:txBody>
      </p:sp>
      <p:cxnSp>
        <p:nvCxnSpPr>
          <p:cNvPr id="9" name="直線矢印コネクタ 8">
            <a:extLst>
              <a:ext uri="{FF2B5EF4-FFF2-40B4-BE49-F238E27FC236}">
                <a16:creationId xmlns:a16="http://schemas.microsoft.com/office/drawing/2014/main" id="{34607C72-8B2B-442E-90E9-9B367ABFFB9B}"/>
              </a:ext>
            </a:extLst>
          </p:cNvPr>
          <p:cNvCxnSpPr>
            <a:cxnSpLocks/>
            <a:stCxn id="4" idx="1"/>
          </p:cNvCxnSpPr>
          <p:nvPr/>
        </p:nvCxnSpPr>
        <p:spPr>
          <a:xfrm flipH="1" flipV="1">
            <a:off x="3694471" y="4372897"/>
            <a:ext cx="1524000" cy="111853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6313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E63AB5B-5C5B-4E02-A931-C580D7311732}"/>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48929" y="420113"/>
            <a:ext cx="10604090" cy="6017774"/>
          </a:xfrm>
          <a:prstGeom prst="rect">
            <a:avLst/>
          </a:prstGeom>
        </p:spPr>
      </p:pic>
    </p:spTree>
    <p:extLst>
      <p:ext uri="{BB962C8B-B14F-4D97-AF65-F5344CB8AC3E}">
        <p14:creationId xmlns:p14="http://schemas.microsoft.com/office/powerpoint/2010/main" val="68265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4AD04-104F-4500-B216-13A48B652034}"/>
              </a:ext>
            </a:extLst>
          </p:cNvPr>
          <p:cNvSpPr>
            <a:spLocks noGrp="1"/>
          </p:cNvSpPr>
          <p:nvPr>
            <p:ph type="title"/>
          </p:nvPr>
        </p:nvSpPr>
        <p:spPr/>
        <p:txBody>
          <a:bodyPr/>
          <a:lstStyle/>
          <a:p>
            <a:r>
              <a:rPr kumimoji="1" lang="ja-JP" altLang="en-US" dirty="0"/>
              <a:t>今日やること</a:t>
            </a:r>
            <a:r>
              <a:rPr kumimoji="1" lang="en-US" altLang="ja-JP" dirty="0"/>
              <a:t>(</a:t>
            </a:r>
            <a:r>
              <a:rPr kumimoji="1" lang="ja-JP" altLang="en-US" dirty="0"/>
              <a:t>ソースコード</a:t>
            </a:r>
            <a:r>
              <a:rPr lang="ja-JP" altLang="en-US" dirty="0"/>
              <a:t>の書き方</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E98420B6-4DA1-48B0-9701-A35CDA5EC89F}"/>
              </a:ext>
            </a:extLst>
          </p:cNvPr>
          <p:cNvSpPr>
            <a:spLocks noGrp="1"/>
          </p:cNvSpPr>
          <p:nvPr>
            <p:ph idx="1"/>
          </p:nvPr>
        </p:nvSpPr>
        <p:spPr/>
        <p:txBody>
          <a:bodyPr/>
          <a:lstStyle/>
          <a:p>
            <a:r>
              <a:rPr kumimoji="1" lang="ja-JP" altLang="en-US" dirty="0"/>
              <a:t>インデント</a:t>
            </a:r>
            <a:endParaRPr kumimoji="1" lang="en-US" altLang="ja-JP" dirty="0"/>
          </a:p>
          <a:p>
            <a:r>
              <a:rPr lang="ja-JP" altLang="en-US" dirty="0"/>
              <a:t>改行</a:t>
            </a:r>
            <a:endParaRPr kumimoji="1" lang="en-US" altLang="ja-JP" dirty="0"/>
          </a:p>
          <a:p>
            <a:r>
              <a:rPr lang="ja-JP" altLang="en-US" dirty="0"/>
              <a:t>中括弧</a:t>
            </a:r>
            <a:endParaRPr kumimoji="1" lang="en-US" altLang="ja-JP" dirty="0"/>
          </a:p>
          <a:p>
            <a:r>
              <a:rPr kumimoji="1" lang="ja-JP" altLang="en-US" dirty="0"/>
              <a:t>変数名</a:t>
            </a:r>
            <a:endParaRPr kumimoji="1" lang="en-US" altLang="ja-JP" dirty="0"/>
          </a:p>
          <a:p>
            <a:r>
              <a:rPr lang="ja-JP" altLang="en-US" dirty="0"/>
              <a:t>スペース</a:t>
            </a:r>
            <a:endParaRPr lang="en-US" altLang="ja-JP" dirty="0"/>
          </a:p>
        </p:txBody>
      </p:sp>
    </p:spTree>
    <p:extLst>
      <p:ext uri="{BB962C8B-B14F-4D97-AF65-F5344CB8AC3E}">
        <p14:creationId xmlns:p14="http://schemas.microsoft.com/office/powerpoint/2010/main" val="2563302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7E0093-F2D2-4652-B1A3-4B84F0CF1231}"/>
              </a:ext>
            </a:extLst>
          </p:cNvPr>
          <p:cNvSpPr>
            <a:spLocks noGrp="1"/>
          </p:cNvSpPr>
          <p:nvPr>
            <p:ph type="title"/>
          </p:nvPr>
        </p:nvSpPr>
        <p:spPr/>
        <p:txBody>
          <a:bodyPr/>
          <a:lstStyle/>
          <a:p>
            <a:r>
              <a:rPr kumimoji="1" lang="en-US" altLang="ja-JP" dirty="0"/>
              <a:t>(</a:t>
            </a:r>
            <a:r>
              <a:rPr kumimoji="1" lang="ja-JP" altLang="en-US" dirty="0"/>
              <a:t>第一回より</a:t>
            </a:r>
            <a:r>
              <a:rPr kumimoji="1" lang="en-US" altLang="ja-JP" dirty="0"/>
              <a:t>)</a:t>
            </a:r>
            <a:r>
              <a:rPr kumimoji="1" lang="ja-JP" altLang="en-US" dirty="0"/>
              <a:t>まとめ</a:t>
            </a:r>
          </a:p>
        </p:txBody>
      </p:sp>
      <p:sp>
        <p:nvSpPr>
          <p:cNvPr id="3" name="コンテンツ プレースホルダー 2">
            <a:extLst>
              <a:ext uri="{FF2B5EF4-FFF2-40B4-BE49-F238E27FC236}">
                <a16:creationId xmlns:a16="http://schemas.microsoft.com/office/drawing/2014/main" id="{BB41DD9C-7993-45A7-A6EB-715FC936A1EC}"/>
              </a:ext>
            </a:extLst>
          </p:cNvPr>
          <p:cNvSpPr>
            <a:spLocks noGrp="1"/>
          </p:cNvSpPr>
          <p:nvPr>
            <p:ph idx="1"/>
          </p:nvPr>
        </p:nvSpPr>
        <p:spPr/>
        <p:txBody>
          <a:bodyPr/>
          <a:lstStyle/>
          <a:p>
            <a:r>
              <a:rPr kumimoji="1" lang="ja-JP" altLang="en-US" sz="3200" dirty="0"/>
              <a:t>文字列は文字型の配列を使って表現できる</a:t>
            </a:r>
            <a:endParaRPr kumimoji="1" lang="en-US" altLang="ja-JP" sz="3200" dirty="0"/>
          </a:p>
          <a:p>
            <a:pPr marL="0" indent="0">
              <a:buNone/>
            </a:pPr>
            <a:r>
              <a:rPr lang="en-US" altLang="ja-JP" sz="2000" b="1" u="sng" dirty="0">
                <a:solidFill>
                  <a:srgbClr val="FF0000"/>
                </a:solidFill>
              </a:rPr>
              <a:t>(</a:t>
            </a:r>
            <a:r>
              <a:rPr lang="ja-JP" altLang="en-US" sz="2000" b="1" u="sng" dirty="0">
                <a:solidFill>
                  <a:srgbClr val="FF0000"/>
                </a:solidFill>
              </a:rPr>
              <a:t>文字型の配列以外で表現する方法もありますが、これについては結構後に学びます</a:t>
            </a:r>
            <a:r>
              <a:rPr lang="en-US" altLang="ja-JP" sz="2000" b="1" u="sng" dirty="0">
                <a:solidFill>
                  <a:srgbClr val="FF0000"/>
                </a:solidFill>
              </a:rPr>
              <a:t>)</a:t>
            </a:r>
            <a:endParaRPr kumimoji="1" lang="en-US" altLang="ja-JP" sz="3200" b="1" u="sng" dirty="0">
              <a:solidFill>
                <a:srgbClr val="FF0000"/>
              </a:solidFill>
            </a:endParaRPr>
          </a:p>
          <a:p>
            <a:r>
              <a:rPr kumimoji="1" lang="ja-JP" altLang="en-US" sz="3200" dirty="0"/>
              <a:t>文字列の終わりには</a:t>
            </a:r>
            <a:r>
              <a:rPr lang="it-IT" altLang="ja-JP" sz="3200" dirty="0">
                <a:solidFill>
                  <a:srgbClr val="A31515"/>
                </a:solidFill>
                <a:latin typeface="Consolas" panose="020B0609020204030204" pitchFamily="49" charset="0"/>
              </a:rPr>
              <a:t>'\0'</a:t>
            </a:r>
            <a:r>
              <a:rPr kumimoji="1" lang="ja-JP" altLang="en-US" sz="3200" dirty="0"/>
              <a:t>が付く</a:t>
            </a:r>
            <a:endParaRPr kumimoji="1" lang="en-US" altLang="ja-JP" sz="3200" dirty="0"/>
          </a:p>
          <a:p>
            <a:r>
              <a:rPr kumimoji="1" lang="ja-JP" altLang="en-US" sz="3200" dirty="0"/>
              <a:t>文字列を入力させるとき、配列の要素数は多めに取っておく</a:t>
            </a:r>
            <a:endParaRPr kumimoji="1" lang="en-US" altLang="ja-JP" sz="3200" dirty="0"/>
          </a:p>
          <a:p>
            <a:r>
              <a:rPr lang="en-US" altLang="ja-JP" sz="3200" dirty="0" err="1"/>
              <a:t>scanf</a:t>
            </a:r>
            <a:r>
              <a:rPr lang="ja-JP" altLang="en-US" sz="3200" dirty="0"/>
              <a:t>では</a:t>
            </a:r>
            <a:r>
              <a:rPr lang="en-US" altLang="ja-JP" sz="3200" dirty="0"/>
              <a:t>%s</a:t>
            </a:r>
            <a:r>
              <a:rPr lang="ja-JP" altLang="en-US" sz="3200" dirty="0"/>
              <a:t>で受け取る。</a:t>
            </a:r>
            <a:r>
              <a:rPr lang="en-US" altLang="ja-JP" sz="3200" dirty="0"/>
              <a:t>&amp;</a:t>
            </a:r>
            <a:r>
              <a:rPr lang="ja-JP" altLang="en-US" sz="3200" dirty="0"/>
              <a:t>はいらない</a:t>
            </a:r>
            <a:endParaRPr kumimoji="1" lang="en-US" altLang="ja-JP" sz="3200" dirty="0"/>
          </a:p>
          <a:p>
            <a:endParaRPr kumimoji="1" lang="ja-JP" altLang="en-US" dirty="0"/>
          </a:p>
        </p:txBody>
      </p:sp>
    </p:spTree>
    <p:extLst>
      <p:ext uri="{BB962C8B-B14F-4D97-AF65-F5344CB8AC3E}">
        <p14:creationId xmlns:p14="http://schemas.microsoft.com/office/powerpoint/2010/main" val="16114807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7E0093-F2D2-4652-B1A3-4B84F0CF1231}"/>
              </a:ext>
            </a:extLst>
          </p:cNvPr>
          <p:cNvSpPr>
            <a:spLocks noGrp="1"/>
          </p:cNvSpPr>
          <p:nvPr>
            <p:ph type="title"/>
          </p:nvPr>
        </p:nvSpPr>
        <p:spPr/>
        <p:txBody>
          <a:bodyPr/>
          <a:lstStyle/>
          <a:p>
            <a:r>
              <a:rPr kumimoji="1" lang="en-US" altLang="ja-JP" dirty="0"/>
              <a:t>(</a:t>
            </a:r>
            <a:r>
              <a:rPr kumimoji="1" lang="ja-JP" altLang="en-US" dirty="0"/>
              <a:t>第一回より</a:t>
            </a:r>
            <a:r>
              <a:rPr kumimoji="1" lang="en-US" altLang="ja-JP" dirty="0"/>
              <a:t>)</a:t>
            </a:r>
            <a:r>
              <a:rPr kumimoji="1" lang="ja-JP" altLang="en-US" dirty="0"/>
              <a:t>まとめ</a:t>
            </a:r>
          </a:p>
        </p:txBody>
      </p:sp>
      <p:sp>
        <p:nvSpPr>
          <p:cNvPr id="3" name="コンテンツ プレースホルダー 2">
            <a:extLst>
              <a:ext uri="{FF2B5EF4-FFF2-40B4-BE49-F238E27FC236}">
                <a16:creationId xmlns:a16="http://schemas.microsoft.com/office/drawing/2014/main" id="{BB41DD9C-7993-45A7-A6EB-715FC936A1EC}"/>
              </a:ext>
            </a:extLst>
          </p:cNvPr>
          <p:cNvSpPr>
            <a:spLocks noGrp="1"/>
          </p:cNvSpPr>
          <p:nvPr>
            <p:ph idx="1"/>
          </p:nvPr>
        </p:nvSpPr>
        <p:spPr/>
        <p:txBody>
          <a:bodyPr/>
          <a:lstStyle/>
          <a:p>
            <a:r>
              <a:rPr kumimoji="1" lang="ja-JP" altLang="en-US" sz="3200" dirty="0"/>
              <a:t>文字列は文字型の配列を使って表現できる</a:t>
            </a:r>
            <a:endParaRPr kumimoji="1" lang="en-US" altLang="ja-JP" sz="3200" dirty="0"/>
          </a:p>
          <a:p>
            <a:pPr marL="0" indent="0">
              <a:buNone/>
            </a:pPr>
            <a:r>
              <a:rPr lang="en-US" altLang="ja-JP" b="1" u="sng" dirty="0">
                <a:solidFill>
                  <a:srgbClr val="FF0000"/>
                </a:solidFill>
              </a:rPr>
              <a:t>(</a:t>
            </a:r>
            <a:r>
              <a:rPr lang="ja-JP" altLang="en-US" b="1" u="sng" dirty="0">
                <a:solidFill>
                  <a:srgbClr val="FF0000"/>
                </a:solidFill>
              </a:rPr>
              <a:t>文字型の配列以外で表現する方法もありますが、これについては結構後に学びます</a:t>
            </a:r>
            <a:r>
              <a:rPr lang="en-US" altLang="ja-JP" b="1" u="sng" dirty="0">
                <a:solidFill>
                  <a:srgbClr val="FF0000"/>
                </a:solidFill>
              </a:rPr>
              <a:t>)</a:t>
            </a:r>
          </a:p>
          <a:p>
            <a:pPr marL="0" indent="0">
              <a:buNone/>
            </a:pPr>
            <a:r>
              <a:rPr kumimoji="1" lang="ja-JP" altLang="en-US" dirty="0"/>
              <a:t>↑</a:t>
            </a:r>
            <a:endParaRPr kumimoji="1" lang="en-US" altLang="ja-JP" dirty="0"/>
          </a:p>
          <a:p>
            <a:pPr marL="0" indent="0">
              <a:buNone/>
            </a:pPr>
            <a:r>
              <a:rPr kumimoji="1" lang="ja-JP" altLang="en-US" dirty="0"/>
              <a:t>ポインタを使うと文字列を表現できます</a:t>
            </a:r>
            <a:endParaRPr kumimoji="1" lang="en-US" altLang="ja-JP" dirty="0"/>
          </a:p>
          <a:p>
            <a:pPr marL="0" indent="0">
              <a:buNone/>
            </a:pPr>
            <a:r>
              <a:rPr lang="ja-JP" altLang="en-US" dirty="0"/>
              <a:t>ただしそんなに重要では無い</a:t>
            </a:r>
            <a:endParaRPr lang="en-US" altLang="ja-JP" dirty="0"/>
          </a:p>
        </p:txBody>
      </p:sp>
    </p:spTree>
    <p:extLst>
      <p:ext uri="{BB962C8B-B14F-4D97-AF65-F5344CB8AC3E}">
        <p14:creationId xmlns:p14="http://schemas.microsoft.com/office/powerpoint/2010/main" val="2178091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48AB4D-4BB8-49AB-B09C-91F65673FC5D}"/>
              </a:ext>
            </a:extLst>
          </p:cNvPr>
          <p:cNvSpPr>
            <a:spLocks noGrp="1"/>
          </p:cNvSpPr>
          <p:nvPr>
            <p:ph type="title"/>
          </p:nvPr>
        </p:nvSpPr>
        <p:spPr/>
        <p:txBody>
          <a:bodyPr/>
          <a:lstStyle/>
          <a:p>
            <a:r>
              <a:rPr kumimoji="1" lang="ja-JP" altLang="en-US" dirty="0"/>
              <a:t>文字列と配列とポインタと</a:t>
            </a:r>
          </a:p>
        </p:txBody>
      </p:sp>
      <p:sp>
        <p:nvSpPr>
          <p:cNvPr id="3" name="コンテンツ プレースホルダー 2">
            <a:extLst>
              <a:ext uri="{FF2B5EF4-FFF2-40B4-BE49-F238E27FC236}">
                <a16:creationId xmlns:a16="http://schemas.microsoft.com/office/drawing/2014/main" id="{37B4C968-CA3C-4533-B8C4-EE9193B45291}"/>
              </a:ext>
            </a:extLst>
          </p:cNvPr>
          <p:cNvSpPr>
            <a:spLocks noGrp="1"/>
          </p:cNvSpPr>
          <p:nvPr>
            <p:ph idx="1"/>
          </p:nvPr>
        </p:nvSpPr>
        <p:spPr>
          <a:xfrm>
            <a:off x="838200" y="1825625"/>
            <a:ext cx="10515600" cy="711098"/>
          </a:xfrm>
        </p:spPr>
        <p:txBody>
          <a:bodyPr/>
          <a:lstStyle/>
          <a:p>
            <a:pPr marL="0" indent="0">
              <a:buNone/>
            </a:pPr>
            <a:r>
              <a:rPr kumimoji="1" lang="ja-JP" altLang="en-US" dirty="0"/>
              <a:t>みんな違ってみんないい。</a:t>
            </a:r>
          </a:p>
        </p:txBody>
      </p:sp>
      <p:sp>
        <p:nvSpPr>
          <p:cNvPr id="4" name="正方形/長方形 3">
            <a:extLst>
              <a:ext uri="{FF2B5EF4-FFF2-40B4-BE49-F238E27FC236}">
                <a16:creationId xmlns:a16="http://schemas.microsoft.com/office/drawing/2014/main" id="{0E99D199-4303-41D7-A4F0-4BBF0FB2940D}"/>
              </a:ext>
            </a:extLst>
          </p:cNvPr>
          <p:cNvSpPr/>
          <p:nvPr/>
        </p:nvSpPr>
        <p:spPr>
          <a:xfrm>
            <a:off x="2439628" y="2949385"/>
            <a:ext cx="7312743" cy="1077218"/>
          </a:xfrm>
          <a:prstGeom prst="rect">
            <a:avLst/>
          </a:prstGeom>
        </p:spPr>
        <p:txBody>
          <a:bodyPr wrap="square">
            <a:spAutoFit/>
          </a:bodyPr>
          <a:lstStyle/>
          <a:p>
            <a:r>
              <a:rPr lang="en-US" altLang="ja-JP" sz="3200" dirty="0">
                <a:solidFill>
                  <a:srgbClr val="0000FF"/>
                </a:solidFill>
                <a:latin typeface="Consolas" panose="020B0609020204030204" pitchFamily="49" charset="0"/>
              </a:rPr>
              <a:t>char</a:t>
            </a:r>
            <a:r>
              <a:rPr lang="en-US" altLang="ja-JP" sz="3200" dirty="0">
                <a:solidFill>
                  <a:srgbClr val="000000"/>
                </a:solidFill>
                <a:latin typeface="Consolas" panose="020B0609020204030204" pitchFamily="49" charset="0"/>
              </a:rPr>
              <a:t> *str </a:t>
            </a:r>
            <a:r>
              <a:rPr lang="ja-JP" altLang="en-US" sz="3200" dirty="0">
                <a:solidFill>
                  <a:srgbClr val="000000"/>
                </a:solidFill>
                <a:latin typeface="Consolas" panose="020B0609020204030204" pitchFamily="49" charset="0"/>
              </a:rPr>
              <a:t>   </a:t>
            </a:r>
            <a:r>
              <a:rPr lang="en-US" altLang="ja-JP" sz="3200" dirty="0">
                <a:solidFill>
                  <a:srgbClr val="000000"/>
                </a:solidFill>
                <a:latin typeface="Consolas" panose="020B0609020204030204" pitchFamily="49" charset="0"/>
              </a:rPr>
              <a:t>= </a:t>
            </a:r>
            <a:r>
              <a:rPr lang="en-US" altLang="ja-JP" sz="3200" dirty="0">
                <a:solidFill>
                  <a:srgbClr val="A31515"/>
                </a:solidFill>
                <a:latin typeface="Consolas" panose="020B0609020204030204" pitchFamily="49" charset="0"/>
              </a:rPr>
              <a:t>"Hello"</a:t>
            </a:r>
            <a:r>
              <a:rPr lang="en-US" altLang="ja-JP" sz="3200" dirty="0">
                <a:solidFill>
                  <a:srgbClr val="000000"/>
                </a:solidFill>
                <a:latin typeface="Consolas" panose="020B0609020204030204" pitchFamily="49" charset="0"/>
              </a:rPr>
              <a:t>;</a:t>
            </a:r>
          </a:p>
          <a:p>
            <a:r>
              <a:rPr lang="en-US" altLang="ja-JP" sz="3200" dirty="0">
                <a:solidFill>
                  <a:srgbClr val="0000FF"/>
                </a:solidFill>
                <a:latin typeface="Consolas" panose="020B0609020204030204" pitchFamily="49" charset="0"/>
              </a:rPr>
              <a:t>char</a:t>
            </a:r>
            <a:r>
              <a:rPr lang="en-US" altLang="ja-JP" sz="3200" dirty="0">
                <a:solidFill>
                  <a:srgbClr val="000000"/>
                </a:solidFill>
                <a:latin typeface="Consolas" panose="020B0609020204030204" pitchFamily="49" charset="0"/>
              </a:rPr>
              <a:t> str[</a:t>
            </a:r>
            <a:r>
              <a:rPr lang="en-US" altLang="ja-JP" sz="3200" dirty="0">
                <a:solidFill>
                  <a:srgbClr val="09885A"/>
                </a:solidFill>
                <a:latin typeface="Consolas" panose="020B0609020204030204" pitchFamily="49" charset="0"/>
              </a:rPr>
              <a:t>10</a:t>
            </a:r>
            <a:r>
              <a:rPr lang="en-US" altLang="ja-JP" sz="3200" dirty="0">
                <a:solidFill>
                  <a:srgbClr val="000000"/>
                </a:solidFill>
                <a:latin typeface="Consolas" panose="020B0609020204030204" pitchFamily="49" charset="0"/>
              </a:rPr>
              <a:t>] = </a:t>
            </a:r>
            <a:r>
              <a:rPr lang="en-US" altLang="ja-JP" sz="3200" dirty="0">
                <a:solidFill>
                  <a:srgbClr val="A31515"/>
                </a:solidFill>
                <a:latin typeface="Consolas" panose="020B0609020204030204" pitchFamily="49" charset="0"/>
              </a:rPr>
              <a:t>"Hello"</a:t>
            </a:r>
            <a:r>
              <a:rPr lang="en-US" altLang="ja-JP" sz="3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920976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5E60B4-B98C-40A6-8D32-1F9765A61C9D}"/>
              </a:ext>
            </a:extLst>
          </p:cNvPr>
          <p:cNvSpPr>
            <a:spLocks noGrp="1"/>
          </p:cNvSpPr>
          <p:nvPr>
            <p:ph type="title"/>
          </p:nvPr>
        </p:nvSpPr>
        <p:spPr/>
        <p:txBody>
          <a:bodyPr/>
          <a:lstStyle/>
          <a:p>
            <a:r>
              <a:rPr lang="ja-JP" altLang="en-US" dirty="0"/>
              <a:t>文字列と配列とポインタと</a:t>
            </a:r>
            <a:endParaRPr kumimoji="1" lang="ja-JP" altLang="en-US" dirty="0"/>
          </a:p>
        </p:txBody>
      </p:sp>
      <p:graphicFrame>
        <p:nvGraphicFramePr>
          <p:cNvPr id="4" name="表 3">
            <a:extLst>
              <a:ext uri="{FF2B5EF4-FFF2-40B4-BE49-F238E27FC236}">
                <a16:creationId xmlns:a16="http://schemas.microsoft.com/office/drawing/2014/main" id="{DCB88A35-6E2A-48E2-B041-E89567DE9D2E}"/>
              </a:ext>
            </a:extLst>
          </p:cNvPr>
          <p:cNvGraphicFramePr>
            <a:graphicFrameLocks noGrp="1"/>
          </p:cNvGraphicFramePr>
          <p:nvPr>
            <p:extLst>
              <p:ext uri="{D42A27DB-BD31-4B8C-83A1-F6EECF244321}">
                <p14:modId xmlns:p14="http://schemas.microsoft.com/office/powerpoint/2010/main" val="1672360379"/>
              </p:ext>
            </p:extLst>
          </p:nvPr>
        </p:nvGraphicFramePr>
        <p:xfrm>
          <a:off x="696000" y="4161606"/>
          <a:ext cx="1080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694400140"/>
                    </a:ext>
                  </a:extLst>
                </a:gridCol>
                <a:gridCol w="1080000">
                  <a:extLst>
                    <a:ext uri="{9D8B030D-6E8A-4147-A177-3AD203B41FA5}">
                      <a16:colId xmlns:a16="http://schemas.microsoft.com/office/drawing/2014/main" val="921098966"/>
                    </a:ext>
                  </a:extLst>
                </a:gridCol>
                <a:gridCol w="1080000">
                  <a:extLst>
                    <a:ext uri="{9D8B030D-6E8A-4147-A177-3AD203B41FA5}">
                      <a16:colId xmlns:a16="http://schemas.microsoft.com/office/drawing/2014/main" val="1508467742"/>
                    </a:ext>
                  </a:extLst>
                </a:gridCol>
                <a:gridCol w="1080000">
                  <a:extLst>
                    <a:ext uri="{9D8B030D-6E8A-4147-A177-3AD203B41FA5}">
                      <a16:colId xmlns:a16="http://schemas.microsoft.com/office/drawing/2014/main" val="4241781085"/>
                    </a:ext>
                  </a:extLst>
                </a:gridCol>
                <a:gridCol w="1080000">
                  <a:extLst>
                    <a:ext uri="{9D8B030D-6E8A-4147-A177-3AD203B41FA5}">
                      <a16:colId xmlns:a16="http://schemas.microsoft.com/office/drawing/2014/main" val="1446046008"/>
                    </a:ext>
                  </a:extLst>
                </a:gridCol>
                <a:gridCol w="1080000">
                  <a:extLst>
                    <a:ext uri="{9D8B030D-6E8A-4147-A177-3AD203B41FA5}">
                      <a16:colId xmlns:a16="http://schemas.microsoft.com/office/drawing/2014/main" val="240776628"/>
                    </a:ext>
                  </a:extLst>
                </a:gridCol>
                <a:gridCol w="1080000">
                  <a:extLst>
                    <a:ext uri="{9D8B030D-6E8A-4147-A177-3AD203B41FA5}">
                      <a16:colId xmlns:a16="http://schemas.microsoft.com/office/drawing/2014/main" val="3783441912"/>
                    </a:ext>
                  </a:extLst>
                </a:gridCol>
                <a:gridCol w="1080000">
                  <a:extLst>
                    <a:ext uri="{9D8B030D-6E8A-4147-A177-3AD203B41FA5}">
                      <a16:colId xmlns:a16="http://schemas.microsoft.com/office/drawing/2014/main" val="583465623"/>
                    </a:ext>
                  </a:extLst>
                </a:gridCol>
                <a:gridCol w="1080000">
                  <a:extLst>
                    <a:ext uri="{9D8B030D-6E8A-4147-A177-3AD203B41FA5}">
                      <a16:colId xmlns:a16="http://schemas.microsoft.com/office/drawing/2014/main" val="4217463964"/>
                    </a:ext>
                  </a:extLst>
                </a:gridCol>
                <a:gridCol w="1080000">
                  <a:extLst>
                    <a:ext uri="{9D8B030D-6E8A-4147-A177-3AD203B41FA5}">
                      <a16:colId xmlns:a16="http://schemas.microsoft.com/office/drawing/2014/main" val="819169563"/>
                    </a:ext>
                  </a:extLst>
                </a:gridCol>
              </a:tblGrid>
              <a:tr h="1080000">
                <a:tc>
                  <a:txBody>
                    <a:bodyPr/>
                    <a:lstStyle/>
                    <a:p>
                      <a:pPr algn="ctr"/>
                      <a:r>
                        <a:rPr lang="en-US" altLang="ja-JP" sz="3200" b="0" dirty="0">
                          <a:solidFill>
                            <a:srgbClr val="A31515"/>
                          </a:solidFill>
                          <a:effectLst/>
                          <a:latin typeface="Consolas" panose="020B0609020204030204" pitchFamily="49" charset="0"/>
                        </a:rPr>
                        <a:t>'H'</a:t>
                      </a:r>
                      <a:endParaRPr lang="en-US" altLang="ja-JP" sz="3200" b="0" dirty="0">
                        <a:solidFill>
                          <a:srgbClr val="000000"/>
                        </a:solidFill>
                        <a:effectLst/>
                        <a:latin typeface="Consolas" panose="020B0609020204030204" pitchFamily="49" charset="0"/>
                      </a:endParaRPr>
                    </a:p>
                  </a:txBody>
                  <a:tcPr anchor="ctr"/>
                </a:tc>
                <a:tc>
                  <a:txBody>
                    <a:bodyPr/>
                    <a:lstStyle/>
                    <a:p>
                      <a:pPr algn="ctr"/>
                      <a:r>
                        <a:rPr lang="en-US" altLang="ja-JP" sz="3200" b="0" dirty="0">
                          <a:solidFill>
                            <a:srgbClr val="A31515"/>
                          </a:solidFill>
                          <a:effectLst/>
                          <a:latin typeface="Consolas" panose="020B0609020204030204" pitchFamily="49" charset="0"/>
                        </a:rPr>
                        <a:t>'e'</a:t>
                      </a:r>
                      <a:endParaRPr lang="en-US" altLang="ja-JP" sz="3200" b="0" dirty="0">
                        <a:solidFill>
                          <a:srgbClr val="000000"/>
                        </a:solidFill>
                        <a:effectLst/>
                        <a:latin typeface="Consolas" panose="020B0609020204030204" pitchFamily="49" charset="0"/>
                      </a:endParaRPr>
                    </a:p>
                  </a:txBody>
                  <a:tcPr anchor="ctr"/>
                </a:tc>
                <a:tc>
                  <a:txBody>
                    <a:bodyPr/>
                    <a:lstStyle/>
                    <a:p>
                      <a:pPr algn="ctr"/>
                      <a:r>
                        <a:rPr lang="en-US" altLang="ja-JP" sz="3200" b="0" dirty="0">
                          <a:solidFill>
                            <a:srgbClr val="A31515"/>
                          </a:solidFill>
                          <a:effectLst/>
                          <a:latin typeface="Consolas" panose="020B0609020204030204" pitchFamily="49" charset="0"/>
                        </a:rPr>
                        <a:t>'l'</a:t>
                      </a:r>
                      <a:endParaRPr lang="en-US" altLang="ja-JP" sz="3200" b="0" dirty="0">
                        <a:solidFill>
                          <a:srgbClr val="000000"/>
                        </a:solidFill>
                        <a:effectLst/>
                        <a:latin typeface="Consolas" panose="020B0609020204030204" pitchFamily="49" charset="0"/>
                      </a:endParaRPr>
                    </a:p>
                  </a:txBody>
                  <a:tcPr anchor="ctr"/>
                </a:tc>
                <a:tc>
                  <a:txBody>
                    <a:bodyPr/>
                    <a:lstStyle/>
                    <a:p>
                      <a:pPr algn="ctr"/>
                      <a:r>
                        <a:rPr lang="en-US" altLang="ja-JP" sz="3200" b="0" dirty="0">
                          <a:solidFill>
                            <a:srgbClr val="A31515"/>
                          </a:solidFill>
                          <a:effectLst/>
                          <a:latin typeface="Consolas" panose="020B0609020204030204" pitchFamily="49" charset="0"/>
                        </a:rPr>
                        <a:t>'l'</a:t>
                      </a:r>
                      <a:endParaRPr lang="en-US" altLang="ja-JP" sz="3200" b="0" dirty="0">
                        <a:solidFill>
                          <a:srgbClr val="000000"/>
                        </a:solidFill>
                        <a:effectLst/>
                        <a:latin typeface="Consolas" panose="020B0609020204030204" pitchFamily="49" charset="0"/>
                      </a:endParaRPr>
                    </a:p>
                  </a:txBody>
                  <a:tcPr anchor="ctr"/>
                </a:tc>
                <a:tc>
                  <a:txBody>
                    <a:bodyPr/>
                    <a:lstStyle/>
                    <a:p>
                      <a:pPr algn="ctr"/>
                      <a:r>
                        <a:rPr lang="en-US" altLang="ja-JP" sz="3200" b="0" dirty="0">
                          <a:solidFill>
                            <a:srgbClr val="A31515"/>
                          </a:solidFill>
                          <a:effectLst/>
                          <a:latin typeface="Consolas" panose="020B0609020204030204" pitchFamily="49" charset="0"/>
                        </a:rPr>
                        <a:t>'o'</a:t>
                      </a:r>
                      <a:endParaRPr lang="en-US" altLang="ja-JP" sz="3200" b="0" dirty="0">
                        <a:solidFill>
                          <a:srgbClr val="000000"/>
                        </a:solidFill>
                        <a:effectLst/>
                        <a:latin typeface="Consolas" panose="020B0609020204030204" pitchFamily="49"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'\0'</a:t>
                      </a:r>
                      <a:endParaRPr kumimoji="1" lang="ja-JP" altLang="en-US" sz="3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anchor="ctr"/>
                </a:tc>
                <a:tc>
                  <a:txBody>
                    <a:bodyPr/>
                    <a:lstStyle/>
                    <a:p>
                      <a:pPr algn="ctr"/>
                      <a:r>
                        <a:rPr lang="en-US" altLang="ja-JP" sz="3200" b="0" dirty="0">
                          <a:solidFill>
                            <a:srgbClr val="09885A"/>
                          </a:solidFill>
                          <a:effectLst/>
                          <a:latin typeface="Consolas" panose="020B0609020204030204" pitchFamily="49" charset="0"/>
                        </a:rPr>
                        <a:t>0</a:t>
                      </a:r>
                      <a:endParaRPr lang="ja-JP" altLang="en-US" sz="3200" b="0" dirty="0">
                        <a:solidFill>
                          <a:srgbClr val="000000"/>
                        </a:solidFill>
                        <a:effectLst/>
                        <a:latin typeface="Consolas" panose="020B0609020204030204" pitchFamily="49" charset="0"/>
                      </a:endParaRPr>
                    </a:p>
                  </a:txBody>
                  <a:tcPr anchor="ctr"/>
                </a:tc>
                <a:tc>
                  <a:txBody>
                    <a:bodyPr/>
                    <a:lstStyle/>
                    <a:p>
                      <a:pPr algn="ctr"/>
                      <a:r>
                        <a:rPr lang="en-US" altLang="ja-JP" sz="3200" b="0" dirty="0">
                          <a:solidFill>
                            <a:srgbClr val="09885A"/>
                          </a:solidFill>
                          <a:effectLst/>
                          <a:latin typeface="Consolas" panose="020B0609020204030204" pitchFamily="49" charset="0"/>
                        </a:rPr>
                        <a:t>0</a:t>
                      </a:r>
                      <a:endParaRPr lang="ja-JP" altLang="en-US" sz="3200" b="0" dirty="0">
                        <a:solidFill>
                          <a:srgbClr val="000000"/>
                        </a:solidFill>
                        <a:effectLst/>
                        <a:latin typeface="Consolas" panose="020B0609020204030204" pitchFamily="49" charset="0"/>
                      </a:endParaRPr>
                    </a:p>
                  </a:txBody>
                  <a:tcPr anchor="ctr"/>
                </a:tc>
                <a:tc>
                  <a:txBody>
                    <a:bodyPr/>
                    <a:lstStyle/>
                    <a:p>
                      <a:pPr algn="ctr"/>
                      <a:r>
                        <a:rPr lang="en-US" altLang="ja-JP" sz="3200" b="0" dirty="0">
                          <a:solidFill>
                            <a:srgbClr val="09885A"/>
                          </a:solidFill>
                          <a:effectLst/>
                          <a:latin typeface="Consolas" panose="020B0609020204030204" pitchFamily="49" charset="0"/>
                        </a:rPr>
                        <a:t>0</a:t>
                      </a:r>
                      <a:endParaRPr lang="ja-JP" altLang="en-US" sz="3200" b="0" dirty="0">
                        <a:solidFill>
                          <a:srgbClr val="000000"/>
                        </a:solidFill>
                        <a:effectLst/>
                        <a:latin typeface="Consolas" panose="020B0609020204030204" pitchFamily="49" charset="0"/>
                      </a:endParaRPr>
                    </a:p>
                  </a:txBody>
                  <a:tcPr anchor="ctr"/>
                </a:tc>
                <a:tc>
                  <a:txBody>
                    <a:bodyPr/>
                    <a:lstStyle/>
                    <a:p>
                      <a:pPr algn="ctr"/>
                      <a:r>
                        <a:rPr lang="en-US" altLang="ja-JP" sz="3200" b="0" dirty="0">
                          <a:solidFill>
                            <a:srgbClr val="09885A"/>
                          </a:solidFill>
                          <a:effectLst/>
                          <a:latin typeface="Consolas" panose="020B0609020204030204" pitchFamily="49" charset="0"/>
                        </a:rPr>
                        <a:t>0</a:t>
                      </a:r>
                    </a:p>
                  </a:txBody>
                  <a:tcPr anchor="ctr"/>
                </a:tc>
                <a:extLst>
                  <a:ext uri="{0D108BD9-81ED-4DB2-BD59-A6C34878D82A}">
                    <a16:rowId xmlns:a16="http://schemas.microsoft.com/office/drawing/2014/main" val="3387948400"/>
                  </a:ext>
                </a:extLst>
              </a:tr>
            </a:tbl>
          </a:graphicData>
        </a:graphic>
      </p:graphicFrame>
      <p:graphicFrame>
        <p:nvGraphicFramePr>
          <p:cNvPr id="6" name="表 5">
            <a:extLst>
              <a:ext uri="{FF2B5EF4-FFF2-40B4-BE49-F238E27FC236}">
                <a16:creationId xmlns:a16="http://schemas.microsoft.com/office/drawing/2014/main" id="{EFE8DB4A-EF15-4695-89A2-FA78E8D9C92E}"/>
              </a:ext>
            </a:extLst>
          </p:cNvPr>
          <p:cNvGraphicFramePr>
            <a:graphicFrameLocks noGrp="1"/>
          </p:cNvGraphicFramePr>
          <p:nvPr>
            <p:extLst>
              <p:ext uri="{D42A27DB-BD31-4B8C-83A1-F6EECF244321}">
                <p14:modId xmlns:p14="http://schemas.microsoft.com/office/powerpoint/2010/main" val="209607940"/>
              </p:ext>
            </p:extLst>
          </p:nvPr>
        </p:nvGraphicFramePr>
        <p:xfrm>
          <a:off x="682562" y="1983075"/>
          <a:ext cx="648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694400140"/>
                    </a:ext>
                  </a:extLst>
                </a:gridCol>
                <a:gridCol w="1080000">
                  <a:extLst>
                    <a:ext uri="{9D8B030D-6E8A-4147-A177-3AD203B41FA5}">
                      <a16:colId xmlns:a16="http://schemas.microsoft.com/office/drawing/2014/main" val="921098966"/>
                    </a:ext>
                  </a:extLst>
                </a:gridCol>
                <a:gridCol w="1080000">
                  <a:extLst>
                    <a:ext uri="{9D8B030D-6E8A-4147-A177-3AD203B41FA5}">
                      <a16:colId xmlns:a16="http://schemas.microsoft.com/office/drawing/2014/main" val="1508467742"/>
                    </a:ext>
                  </a:extLst>
                </a:gridCol>
                <a:gridCol w="1080000">
                  <a:extLst>
                    <a:ext uri="{9D8B030D-6E8A-4147-A177-3AD203B41FA5}">
                      <a16:colId xmlns:a16="http://schemas.microsoft.com/office/drawing/2014/main" val="4241781085"/>
                    </a:ext>
                  </a:extLst>
                </a:gridCol>
                <a:gridCol w="1080000">
                  <a:extLst>
                    <a:ext uri="{9D8B030D-6E8A-4147-A177-3AD203B41FA5}">
                      <a16:colId xmlns:a16="http://schemas.microsoft.com/office/drawing/2014/main" val="1446046008"/>
                    </a:ext>
                  </a:extLst>
                </a:gridCol>
                <a:gridCol w="1080000">
                  <a:extLst>
                    <a:ext uri="{9D8B030D-6E8A-4147-A177-3AD203B41FA5}">
                      <a16:colId xmlns:a16="http://schemas.microsoft.com/office/drawing/2014/main" val="240776628"/>
                    </a:ext>
                  </a:extLst>
                </a:gridCol>
              </a:tblGrid>
              <a:tr h="1080000">
                <a:tc>
                  <a:txBody>
                    <a:bodyPr/>
                    <a:lstStyle/>
                    <a:p>
                      <a:pPr algn="ctr"/>
                      <a:r>
                        <a:rPr lang="en-US" altLang="ja-JP" sz="3200" b="0" dirty="0">
                          <a:solidFill>
                            <a:srgbClr val="A31515"/>
                          </a:solidFill>
                          <a:effectLst/>
                          <a:latin typeface="Consolas" panose="020B0609020204030204" pitchFamily="49" charset="0"/>
                        </a:rPr>
                        <a:t>'H'</a:t>
                      </a:r>
                      <a:endParaRPr lang="en-US" altLang="ja-JP" sz="3200" b="0" dirty="0">
                        <a:solidFill>
                          <a:srgbClr val="000000"/>
                        </a:solidFill>
                        <a:effectLst/>
                        <a:latin typeface="Consolas" panose="020B0609020204030204" pitchFamily="49" charset="0"/>
                      </a:endParaRPr>
                    </a:p>
                  </a:txBody>
                  <a:tcPr anchor="ctr"/>
                </a:tc>
                <a:tc>
                  <a:txBody>
                    <a:bodyPr/>
                    <a:lstStyle/>
                    <a:p>
                      <a:pPr algn="ctr"/>
                      <a:r>
                        <a:rPr lang="en-US" altLang="ja-JP" sz="3200" b="0" dirty="0">
                          <a:solidFill>
                            <a:srgbClr val="A31515"/>
                          </a:solidFill>
                          <a:effectLst/>
                          <a:latin typeface="Consolas" panose="020B0609020204030204" pitchFamily="49" charset="0"/>
                        </a:rPr>
                        <a:t>'e'</a:t>
                      </a:r>
                      <a:endParaRPr lang="en-US" altLang="ja-JP" sz="3200" b="0" dirty="0">
                        <a:solidFill>
                          <a:srgbClr val="000000"/>
                        </a:solidFill>
                        <a:effectLst/>
                        <a:latin typeface="Consolas" panose="020B0609020204030204" pitchFamily="49" charset="0"/>
                      </a:endParaRPr>
                    </a:p>
                  </a:txBody>
                  <a:tcPr anchor="ctr"/>
                </a:tc>
                <a:tc>
                  <a:txBody>
                    <a:bodyPr/>
                    <a:lstStyle/>
                    <a:p>
                      <a:pPr algn="ctr"/>
                      <a:r>
                        <a:rPr lang="en-US" altLang="ja-JP" sz="3200" b="0" dirty="0">
                          <a:solidFill>
                            <a:srgbClr val="A31515"/>
                          </a:solidFill>
                          <a:effectLst/>
                          <a:latin typeface="Consolas" panose="020B0609020204030204" pitchFamily="49" charset="0"/>
                        </a:rPr>
                        <a:t>'l'</a:t>
                      </a:r>
                      <a:endParaRPr lang="en-US" altLang="ja-JP" sz="3200" b="0" dirty="0">
                        <a:solidFill>
                          <a:srgbClr val="000000"/>
                        </a:solidFill>
                        <a:effectLst/>
                        <a:latin typeface="Consolas" panose="020B0609020204030204" pitchFamily="49" charset="0"/>
                      </a:endParaRPr>
                    </a:p>
                  </a:txBody>
                  <a:tcPr anchor="ctr"/>
                </a:tc>
                <a:tc>
                  <a:txBody>
                    <a:bodyPr/>
                    <a:lstStyle/>
                    <a:p>
                      <a:pPr algn="ctr"/>
                      <a:r>
                        <a:rPr lang="en-US" altLang="ja-JP" sz="3200" b="0" dirty="0">
                          <a:solidFill>
                            <a:srgbClr val="A31515"/>
                          </a:solidFill>
                          <a:effectLst/>
                          <a:latin typeface="Consolas" panose="020B0609020204030204" pitchFamily="49" charset="0"/>
                        </a:rPr>
                        <a:t>'l'</a:t>
                      </a:r>
                      <a:endParaRPr lang="en-US" altLang="ja-JP" sz="3200" b="0" dirty="0">
                        <a:solidFill>
                          <a:srgbClr val="000000"/>
                        </a:solidFill>
                        <a:effectLst/>
                        <a:latin typeface="Consolas" panose="020B0609020204030204" pitchFamily="49" charset="0"/>
                      </a:endParaRPr>
                    </a:p>
                  </a:txBody>
                  <a:tcPr anchor="ctr"/>
                </a:tc>
                <a:tc>
                  <a:txBody>
                    <a:bodyPr/>
                    <a:lstStyle/>
                    <a:p>
                      <a:pPr algn="ctr"/>
                      <a:r>
                        <a:rPr lang="en-US" altLang="ja-JP" sz="3200" b="0" dirty="0">
                          <a:solidFill>
                            <a:srgbClr val="A31515"/>
                          </a:solidFill>
                          <a:effectLst/>
                          <a:latin typeface="Consolas" panose="020B0609020204030204" pitchFamily="49" charset="0"/>
                        </a:rPr>
                        <a:t>'o'</a:t>
                      </a:r>
                      <a:endParaRPr lang="en-US" altLang="ja-JP" sz="3200" b="0" dirty="0">
                        <a:solidFill>
                          <a:srgbClr val="000000"/>
                        </a:solidFill>
                        <a:effectLst/>
                        <a:latin typeface="Consolas" panose="020B0609020204030204" pitchFamily="49"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'\0'</a:t>
                      </a:r>
                      <a:endParaRPr kumimoji="1" lang="ja-JP" altLang="en-US" sz="3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anchor="ctr"/>
                </a:tc>
                <a:extLst>
                  <a:ext uri="{0D108BD9-81ED-4DB2-BD59-A6C34878D82A}">
                    <a16:rowId xmlns:a16="http://schemas.microsoft.com/office/drawing/2014/main" val="3387948400"/>
                  </a:ext>
                </a:extLst>
              </a:tr>
            </a:tbl>
          </a:graphicData>
        </a:graphic>
      </p:graphicFrame>
      <p:sp>
        <p:nvSpPr>
          <p:cNvPr id="7" name="正方形/長方形 6">
            <a:extLst>
              <a:ext uri="{FF2B5EF4-FFF2-40B4-BE49-F238E27FC236}">
                <a16:creationId xmlns:a16="http://schemas.microsoft.com/office/drawing/2014/main" id="{C28A8565-E73F-4780-86AB-AAD3DFA3D4DC}"/>
              </a:ext>
            </a:extLst>
          </p:cNvPr>
          <p:cNvSpPr/>
          <p:nvPr/>
        </p:nvSpPr>
        <p:spPr>
          <a:xfrm>
            <a:off x="696000" y="3136612"/>
            <a:ext cx="1088760" cy="584775"/>
          </a:xfrm>
          <a:prstGeom prst="rect">
            <a:avLst/>
          </a:prstGeom>
        </p:spPr>
        <p:txBody>
          <a:bodyPr wrap="none">
            <a:spAutoFit/>
          </a:bodyPr>
          <a:lstStyle/>
          <a:p>
            <a:r>
              <a:rPr lang="en-US" altLang="ja-JP" sz="3200" dirty="0">
                <a:solidFill>
                  <a:srgbClr val="000000"/>
                </a:solidFill>
                <a:latin typeface="Consolas" panose="020B0609020204030204" pitchFamily="49" charset="0"/>
              </a:rPr>
              <a:t>*str</a:t>
            </a:r>
            <a:endParaRPr lang="ja-JP" altLang="en-US" dirty="0"/>
          </a:p>
        </p:txBody>
      </p:sp>
      <p:sp>
        <p:nvSpPr>
          <p:cNvPr id="8" name="正方形/長方形 7">
            <a:extLst>
              <a:ext uri="{FF2B5EF4-FFF2-40B4-BE49-F238E27FC236}">
                <a16:creationId xmlns:a16="http://schemas.microsoft.com/office/drawing/2014/main" id="{5770E140-D970-44E1-8833-9CF366053078}"/>
              </a:ext>
            </a:extLst>
          </p:cNvPr>
          <p:cNvSpPr/>
          <p:nvPr/>
        </p:nvSpPr>
        <p:spPr>
          <a:xfrm>
            <a:off x="682562" y="5334123"/>
            <a:ext cx="1766830" cy="584775"/>
          </a:xfrm>
          <a:prstGeom prst="rect">
            <a:avLst/>
          </a:prstGeom>
        </p:spPr>
        <p:txBody>
          <a:bodyPr wrap="none">
            <a:spAutoFit/>
          </a:bodyPr>
          <a:lstStyle/>
          <a:p>
            <a:r>
              <a:rPr lang="en-US" altLang="ja-JP" sz="3200" dirty="0">
                <a:solidFill>
                  <a:srgbClr val="000000"/>
                </a:solidFill>
                <a:latin typeface="Consolas" panose="020B0609020204030204" pitchFamily="49" charset="0"/>
              </a:rPr>
              <a:t>str[</a:t>
            </a:r>
            <a:r>
              <a:rPr lang="en-US" altLang="ja-JP" sz="3200" dirty="0">
                <a:solidFill>
                  <a:srgbClr val="09885A"/>
                </a:solidFill>
                <a:latin typeface="Consolas" panose="020B0609020204030204" pitchFamily="49" charset="0"/>
              </a:rPr>
              <a:t>10</a:t>
            </a:r>
            <a:r>
              <a:rPr lang="en-US" altLang="ja-JP" sz="3200" dirty="0">
                <a:solidFill>
                  <a:srgbClr val="000000"/>
                </a:solidFill>
                <a:latin typeface="Consolas" panose="020B0609020204030204" pitchFamily="49" charset="0"/>
              </a:rPr>
              <a:t>]</a:t>
            </a:r>
            <a:endParaRPr lang="ja-JP" altLang="en-US" dirty="0"/>
          </a:p>
        </p:txBody>
      </p:sp>
    </p:spTree>
    <p:extLst>
      <p:ext uri="{BB962C8B-B14F-4D97-AF65-F5344CB8AC3E}">
        <p14:creationId xmlns:p14="http://schemas.microsoft.com/office/powerpoint/2010/main" val="348948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6E864862-93D3-4ED8-B294-091E0C21FA0F}"/>
              </a:ext>
            </a:extLst>
          </p:cNvPr>
          <p:cNvGraphicFramePr>
            <a:graphicFrameLocks noGrp="1"/>
          </p:cNvGraphicFramePr>
          <p:nvPr>
            <p:extLst>
              <p:ext uri="{D42A27DB-BD31-4B8C-83A1-F6EECF244321}">
                <p14:modId xmlns:p14="http://schemas.microsoft.com/office/powerpoint/2010/main" val="2548388634"/>
              </p:ext>
            </p:extLst>
          </p:nvPr>
        </p:nvGraphicFramePr>
        <p:xfrm>
          <a:off x="6939116" y="117833"/>
          <a:ext cx="4312264" cy="6622333"/>
        </p:xfrm>
        <a:graphic>
          <a:graphicData uri="http://schemas.openxmlformats.org/drawingml/2006/table">
            <a:tbl>
              <a:tblPr firstRow="1" bandRow="1">
                <a:tableStyleId>{5940675A-B579-460E-94D1-54222C63F5DA}</a:tableStyleId>
              </a:tblPr>
              <a:tblGrid>
                <a:gridCol w="2156132">
                  <a:extLst>
                    <a:ext uri="{9D8B030D-6E8A-4147-A177-3AD203B41FA5}">
                      <a16:colId xmlns:a16="http://schemas.microsoft.com/office/drawing/2014/main" val="580430110"/>
                    </a:ext>
                  </a:extLst>
                </a:gridCol>
                <a:gridCol w="2156132">
                  <a:extLst>
                    <a:ext uri="{9D8B030D-6E8A-4147-A177-3AD203B41FA5}">
                      <a16:colId xmlns:a16="http://schemas.microsoft.com/office/drawing/2014/main" val="1040683631"/>
                    </a:ext>
                  </a:extLst>
                </a:gridCol>
              </a:tblGrid>
              <a:tr h="389549">
                <a:tc>
                  <a:txBody>
                    <a:bodyPr/>
                    <a:lstStyle/>
                    <a:p>
                      <a:pPr algn="ctr"/>
                      <a:r>
                        <a:rPr kumimoji="1" lang="ja-JP" altLang="en-US" dirty="0"/>
                        <a:t>アドレス</a:t>
                      </a:r>
                    </a:p>
                  </a:txBody>
                  <a:tcPr>
                    <a:lnB w="19050" cap="flat" cmpd="sng" algn="ctr">
                      <a:solidFill>
                        <a:schemeClr val="tx1"/>
                      </a:solidFill>
                      <a:prstDash val="solid"/>
                      <a:round/>
                      <a:headEnd type="none" w="med" len="med"/>
                      <a:tailEnd type="none" w="med" len="med"/>
                    </a:lnB>
                    <a:solidFill>
                      <a:schemeClr val="bg2"/>
                    </a:solidFill>
                  </a:tcPr>
                </a:tc>
                <a:tc>
                  <a:txBody>
                    <a:bodyPr/>
                    <a:lstStyle/>
                    <a:p>
                      <a:pPr algn="ctr"/>
                      <a:r>
                        <a:rPr kumimoji="1" lang="ja-JP" altLang="en-US" dirty="0"/>
                        <a:t>データ</a:t>
                      </a:r>
                    </a:p>
                  </a:txBody>
                  <a:tcPr>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469070942"/>
                  </a:ext>
                </a:extLst>
              </a:tr>
              <a:tr h="389549">
                <a:tc>
                  <a:txBody>
                    <a:bodyPr/>
                    <a:lstStyle/>
                    <a:p>
                      <a:pPr algn="ctr"/>
                      <a:r>
                        <a:rPr kumimoji="1" lang="en-US" altLang="ja-JP" dirty="0"/>
                        <a:t>0123</a:t>
                      </a:r>
                      <a:endParaRPr kumimoji="1" lang="ja-JP" altLang="en-US" dirty="0"/>
                    </a:p>
                  </a:txBody>
                  <a:tcPr>
                    <a:lnT w="19050" cap="flat" cmpd="sng" algn="ctr">
                      <a:solidFill>
                        <a:schemeClr val="tx1"/>
                      </a:solidFill>
                      <a:prstDash val="solid"/>
                      <a:round/>
                      <a:headEnd type="none" w="med" len="med"/>
                      <a:tailEnd type="none" w="med" len="med"/>
                    </a:lnT>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a:t>
                      </a:r>
                      <a:endParaRPr kumimoji="1" lang="en-US" altLang="ja-JP"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a:lnT w="19050" cap="flat" cmpd="sng" algn="ctr">
                      <a:solidFill>
                        <a:schemeClr val="tx1"/>
                      </a:solidFill>
                      <a:prstDash val="solid"/>
                      <a:round/>
                      <a:headEnd type="none" w="med" len="med"/>
                      <a:tailEnd type="none" w="med" len="med"/>
                    </a:lnT>
                    <a:solidFill>
                      <a:schemeClr val="accent4">
                        <a:lumMod val="40000"/>
                        <a:lumOff val="60000"/>
                      </a:schemeClr>
                    </a:solidFill>
                  </a:tcPr>
                </a:tc>
                <a:extLst>
                  <a:ext uri="{0D108BD9-81ED-4DB2-BD59-A6C34878D82A}">
                    <a16:rowId xmlns:a16="http://schemas.microsoft.com/office/drawing/2014/main" val="366317904"/>
                  </a:ext>
                </a:extLst>
              </a:tr>
              <a:tr h="389549">
                <a:tc>
                  <a:txBody>
                    <a:bodyPr/>
                    <a:lstStyle/>
                    <a:p>
                      <a:pPr algn="ctr"/>
                      <a:r>
                        <a:rPr kumimoji="1" lang="en-US" altLang="ja-JP" dirty="0"/>
                        <a:t>0124</a:t>
                      </a:r>
                      <a:endParaRPr kumimoji="1" lang="ja-JP" altLang="en-US" dirty="0"/>
                    </a:p>
                  </a:txBody>
                  <a:tcP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'e'</a:t>
                      </a:r>
                      <a:endParaRPr kumimoji="1" lang="en-US" altLang="ja-JP"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a:solidFill>
                      <a:schemeClr val="accent4">
                        <a:lumMod val="40000"/>
                        <a:lumOff val="60000"/>
                      </a:schemeClr>
                    </a:solidFill>
                  </a:tcPr>
                </a:tc>
                <a:extLst>
                  <a:ext uri="{0D108BD9-81ED-4DB2-BD59-A6C34878D82A}">
                    <a16:rowId xmlns:a16="http://schemas.microsoft.com/office/drawing/2014/main" val="726233580"/>
                  </a:ext>
                </a:extLst>
              </a:tr>
              <a:tr h="389549">
                <a:tc>
                  <a:txBody>
                    <a:bodyPr/>
                    <a:lstStyle/>
                    <a:p>
                      <a:pPr algn="ctr"/>
                      <a:r>
                        <a:rPr kumimoji="1" lang="en-US" altLang="ja-JP" dirty="0"/>
                        <a:t>0125</a:t>
                      </a:r>
                      <a:endParaRPr kumimoji="1" lang="ja-JP" altLang="en-US" dirty="0"/>
                    </a:p>
                  </a:txBody>
                  <a:tcP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a:t>
                      </a:r>
                      <a:endParaRPr kumimoji="1" lang="en-US" altLang="ja-JP"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a:solidFill>
                      <a:schemeClr val="accent4">
                        <a:lumMod val="40000"/>
                        <a:lumOff val="60000"/>
                      </a:schemeClr>
                    </a:solidFill>
                  </a:tcPr>
                </a:tc>
                <a:extLst>
                  <a:ext uri="{0D108BD9-81ED-4DB2-BD59-A6C34878D82A}">
                    <a16:rowId xmlns:a16="http://schemas.microsoft.com/office/drawing/2014/main" val="2554171255"/>
                  </a:ext>
                </a:extLst>
              </a:tr>
              <a:tr h="389549">
                <a:tc>
                  <a:txBody>
                    <a:bodyPr/>
                    <a:lstStyle/>
                    <a:p>
                      <a:pPr algn="ctr"/>
                      <a:r>
                        <a:rPr kumimoji="1" lang="en-US" altLang="ja-JP" dirty="0"/>
                        <a:t>0126</a:t>
                      </a:r>
                      <a:endParaRPr kumimoji="1" lang="ja-JP" altLang="en-US" dirty="0"/>
                    </a:p>
                  </a:txBody>
                  <a:tcP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a:t>
                      </a:r>
                      <a:endParaRPr kumimoji="1" lang="en-US" altLang="ja-JP"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a:solidFill>
                      <a:schemeClr val="accent4">
                        <a:lumMod val="40000"/>
                        <a:lumOff val="60000"/>
                      </a:schemeClr>
                    </a:solidFill>
                  </a:tcPr>
                </a:tc>
                <a:extLst>
                  <a:ext uri="{0D108BD9-81ED-4DB2-BD59-A6C34878D82A}">
                    <a16:rowId xmlns:a16="http://schemas.microsoft.com/office/drawing/2014/main" val="2017302748"/>
                  </a:ext>
                </a:extLst>
              </a:tr>
              <a:tr h="389549">
                <a:tc>
                  <a:txBody>
                    <a:bodyPr/>
                    <a:lstStyle/>
                    <a:p>
                      <a:pPr algn="ctr"/>
                      <a:r>
                        <a:rPr kumimoji="1" lang="en-US" altLang="ja-JP" dirty="0"/>
                        <a:t>0127</a:t>
                      </a:r>
                      <a:endParaRPr kumimoji="1" lang="ja-JP" altLang="en-US" dirty="0"/>
                    </a:p>
                  </a:txBody>
                  <a:tcP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'o'</a:t>
                      </a:r>
                      <a:endParaRPr kumimoji="1" lang="en-US" altLang="ja-JP"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a:solidFill>
                      <a:schemeClr val="accent4">
                        <a:lumMod val="40000"/>
                        <a:lumOff val="60000"/>
                      </a:schemeClr>
                    </a:solidFill>
                  </a:tcPr>
                </a:tc>
                <a:extLst>
                  <a:ext uri="{0D108BD9-81ED-4DB2-BD59-A6C34878D82A}">
                    <a16:rowId xmlns:a16="http://schemas.microsoft.com/office/drawing/2014/main" val="1254057276"/>
                  </a:ext>
                </a:extLst>
              </a:tr>
              <a:tr h="389549">
                <a:tc>
                  <a:txBody>
                    <a:bodyPr/>
                    <a:lstStyle/>
                    <a:p>
                      <a:pPr algn="ctr"/>
                      <a:r>
                        <a:rPr kumimoji="1" lang="en-US" altLang="ja-JP" dirty="0"/>
                        <a:t>0128</a:t>
                      </a:r>
                      <a:endParaRPr kumimoji="1" lang="ja-JP" altLang="en-US" dirty="0"/>
                    </a:p>
                  </a:txBody>
                  <a:tcP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'\0'</a:t>
                      </a:r>
                      <a:endParaRPr kumimoji="1" lang="ja-JP" alt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a:solidFill>
                      <a:schemeClr val="accent4">
                        <a:lumMod val="40000"/>
                        <a:lumOff val="60000"/>
                      </a:schemeClr>
                    </a:solidFill>
                  </a:tcPr>
                </a:tc>
                <a:extLst>
                  <a:ext uri="{0D108BD9-81ED-4DB2-BD59-A6C34878D82A}">
                    <a16:rowId xmlns:a16="http://schemas.microsoft.com/office/drawing/2014/main" val="4190582303"/>
                  </a:ext>
                </a:extLst>
              </a:tr>
              <a:tr h="389549">
                <a:tc>
                  <a:txBody>
                    <a:bodyPr/>
                    <a:lstStyle/>
                    <a:p>
                      <a:pPr algn="ctr"/>
                      <a:r>
                        <a:rPr kumimoji="1" lang="en-US" altLang="ja-JP" dirty="0"/>
                        <a:t>0129</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1068426819"/>
                  </a:ext>
                </a:extLst>
              </a:tr>
              <a:tr h="389549">
                <a:tc>
                  <a:txBody>
                    <a:bodyPr/>
                    <a:lstStyle/>
                    <a:p>
                      <a:pPr algn="ctr"/>
                      <a:r>
                        <a:rPr kumimoji="1" lang="en-US" altLang="ja-JP" dirty="0"/>
                        <a:t>012A</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51462780"/>
                  </a:ext>
                </a:extLst>
              </a:tr>
              <a:tr h="389549">
                <a:tc>
                  <a:txBody>
                    <a:bodyPr/>
                    <a:lstStyle/>
                    <a:p>
                      <a:pPr algn="ctr"/>
                      <a:r>
                        <a:rPr kumimoji="1" lang="en-US" altLang="ja-JP" dirty="0"/>
                        <a:t>012B</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1372671374"/>
                  </a:ext>
                </a:extLst>
              </a:tr>
              <a:tr h="389549">
                <a:tc>
                  <a:txBody>
                    <a:bodyPr/>
                    <a:lstStyle/>
                    <a:p>
                      <a:pPr algn="ctr"/>
                      <a:r>
                        <a:rPr kumimoji="1" lang="en-US" altLang="ja-JP" dirty="0"/>
                        <a:t>012C</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4109901861"/>
                  </a:ext>
                </a:extLst>
              </a:tr>
              <a:tr h="389549">
                <a:tc>
                  <a:txBody>
                    <a:bodyPr/>
                    <a:lstStyle/>
                    <a:p>
                      <a:pPr algn="ctr"/>
                      <a:r>
                        <a:rPr kumimoji="1" lang="en-US" altLang="ja-JP" dirty="0"/>
                        <a:t>012D</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1904190355"/>
                  </a:ext>
                </a:extLst>
              </a:tr>
              <a:tr h="389549">
                <a:tc>
                  <a:txBody>
                    <a:bodyPr/>
                    <a:lstStyle/>
                    <a:p>
                      <a:pPr algn="ctr"/>
                      <a:r>
                        <a:rPr kumimoji="1" lang="en-US" altLang="ja-JP" dirty="0"/>
                        <a:t>012E</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2721128310"/>
                  </a:ext>
                </a:extLst>
              </a:tr>
              <a:tr h="389549">
                <a:tc>
                  <a:txBody>
                    <a:bodyPr/>
                    <a:lstStyle/>
                    <a:p>
                      <a:pPr algn="ctr"/>
                      <a:r>
                        <a:rPr kumimoji="1" lang="en-US" altLang="ja-JP" dirty="0"/>
                        <a:t>012F</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1267880956"/>
                  </a:ext>
                </a:extLst>
              </a:tr>
              <a:tr h="389549">
                <a:tc>
                  <a:txBody>
                    <a:bodyPr/>
                    <a:lstStyle/>
                    <a:p>
                      <a:pPr algn="ctr"/>
                      <a:r>
                        <a:rPr kumimoji="1" lang="en-US" altLang="ja-JP" dirty="0"/>
                        <a:t>0130</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558092182"/>
                  </a:ext>
                </a:extLst>
              </a:tr>
              <a:tr h="389549">
                <a:tc>
                  <a:txBody>
                    <a:bodyPr/>
                    <a:lstStyle/>
                    <a:p>
                      <a:pPr algn="ctr"/>
                      <a:r>
                        <a:rPr kumimoji="1" lang="en-US" altLang="ja-JP" dirty="0"/>
                        <a:t>0131</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2695388232"/>
                  </a:ext>
                </a:extLst>
              </a:tr>
              <a:tr h="389549">
                <a:tc>
                  <a:txBody>
                    <a:bodyPr/>
                    <a:lstStyle/>
                    <a:p>
                      <a:pPr algn="ctr"/>
                      <a:r>
                        <a:rPr kumimoji="1" lang="en-US" altLang="ja-JP" dirty="0"/>
                        <a:t>0132</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3661310428"/>
                  </a:ext>
                </a:extLst>
              </a:tr>
            </a:tbl>
          </a:graphicData>
        </a:graphic>
      </p:graphicFrame>
      <p:sp>
        <p:nvSpPr>
          <p:cNvPr id="6" name="正方形/長方形 5">
            <a:extLst>
              <a:ext uri="{FF2B5EF4-FFF2-40B4-BE49-F238E27FC236}">
                <a16:creationId xmlns:a16="http://schemas.microsoft.com/office/drawing/2014/main" id="{EE18F6FB-5940-492C-83AB-4C85BE69A775}"/>
              </a:ext>
            </a:extLst>
          </p:cNvPr>
          <p:cNvSpPr/>
          <p:nvPr/>
        </p:nvSpPr>
        <p:spPr>
          <a:xfrm>
            <a:off x="548148" y="2721114"/>
            <a:ext cx="5941143" cy="707886"/>
          </a:xfrm>
          <a:prstGeom prst="rect">
            <a:avLst/>
          </a:prstGeom>
        </p:spPr>
        <p:txBody>
          <a:bodyPr wrap="square">
            <a:spAutoFit/>
          </a:bodyPr>
          <a:lstStyle/>
          <a:p>
            <a:pPr lvl="0"/>
            <a:r>
              <a:rPr lang="en-US" altLang="ja-JP" sz="4000" dirty="0">
                <a:solidFill>
                  <a:srgbClr val="0000FF"/>
                </a:solidFill>
                <a:latin typeface="Consolas" panose="020B0609020204030204" pitchFamily="49" charset="0"/>
              </a:rPr>
              <a:t>char</a:t>
            </a:r>
            <a:r>
              <a:rPr lang="en-US" altLang="ja-JP" sz="4000" dirty="0">
                <a:solidFill>
                  <a:srgbClr val="000000"/>
                </a:solidFill>
                <a:latin typeface="Consolas" panose="020B0609020204030204" pitchFamily="49" charset="0"/>
              </a:rPr>
              <a:t> *str = </a:t>
            </a:r>
            <a:r>
              <a:rPr lang="en-US" altLang="ja-JP" sz="4000" dirty="0">
                <a:solidFill>
                  <a:srgbClr val="A31515"/>
                </a:solidFill>
                <a:latin typeface="Consolas" panose="020B0609020204030204" pitchFamily="49" charset="0"/>
              </a:rPr>
              <a:t>"Hello"</a:t>
            </a:r>
            <a:r>
              <a:rPr lang="en-US" altLang="ja-JP" sz="4000" dirty="0">
                <a:solidFill>
                  <a:srgbClr val="000000"/>
                </a:solidFill>
                <a:latin typeface="Consolas" panose="020B0609020204030204" pitchFamily="49" charset="0"/>
              </a:rPr>
              <a:t>;</a:t>
            </a:r>
          </a:p>
        </p:txBody>
      </p:sp>
      <p:sp>
        <p:nvSpPr>
          <p:cNvPr id="7" name="テキスト ボックス 6">
            <a:extLst>
              <a:ext uri="{FF2B5EF4-FFF2-40B4-BE49-F238E27FC236}">
                <a16:creationId xmlns:a16="http://schemas.microsoft.com/office/drawing/2014/main" id="{A9DFAEBE-B2D0-4C84-8E33-FDF4B37D2C24}"/>
              </a:ext>
            </a:extLst>
          </p:cNvPr>
          <p:cNvSpPr txBox="1"/>
          <p:nvPr/>
        </p:nvSpPr>
        <p:spPr>
          <a:xfrm>
            <a:off x="548149" y="4100050"/>
            <a:ext cx="6243484" cy="954107"/>
          </a:xfrm>
          <a:prstGeom prst="rect">
            <a:avLst/>
          </a:prstGeom>
          <a:noFill/>
        </p:spPr>
        <p:txBody>
          <a:bodyPr wrap="square" rtlCol="0">
            <a:spAutoFit/>
          </a:bodyPr>
          <a:lstStyle/>
          <a:p>
            <a:r>
              <a:rPr kumimoji="1" lang="ja-JP" altLang="en-US" sz="2800" dirty="0"/>
              <a:t>使い道がよく分からない</a:t>
            </a:r>
            <a:br>
              <a:rPr kumimoji="1" lang="en-US" altLang="ja-JP" sz="2800" dirty="0"/>
            </a:br>
            <a:r>
              <a:rPr lang="en-US" altLang="ja-JP" sz="2800" dirty="0"/>
              <a:t>(</a:t>
            </a:r>
            <a:r>
              <a:rPr lang="ja-JP" altLang="en-US" sz="2800" dirty="0"/>
              <a:t>競プロで一度だけ使ったことがある</a:t>
            </a:r>
            <a:r>
              <a:rPr lang="en-US" altLang="ja-JP" sz="2800" dirty="0"/>
              <a:t>)</a:t>
            </a:r>
            <a:endParaRPr kumimoji="1" lang="ja-JP" altLang="en-US" sz="2800" dirty="0"/>
          </a:p>
        </p:txBody>
      </p:sp>
    </p:spTree>
    <p:extLst>
      <p:ext uri="{BB962C8B-B14F-4D97-AF65-F5344CB8AC3E}">
        <p14:creationId xmlns:p14="http://schemas.microsoft.com/office/powerpoint/2010/main" val="2982904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6E864862-93D3-4ED8-B294-091E0C21FA0F}"/>
              </a:ext>
            </a:extLst>
          </p:cNvPr>
          <p:cNvGraphicFramePr>
            <a:graphicFrameLocks noGrp="1"/>
          </p:cNvGraphicFramePr>
          <p:nvPr>
            <p:extLst>
              <p:ext uri="{D42A27DB-BD31-4B8C-83A1-F6EECF244321}">
                <p14:modId xmlns:p14="http://schemas.microsoft.com/office/powerpoint/2010/main" val="1934136200"/>
              </p:ext>
            </p:extLst>
          </p:nvPr>
        </p:nvGraphicFramePr>
        <p:xfrm>
          <a:off x="6939116" y="103085"/>
          <a:ext cx="4312264" cy="6622333"/>
        </p:xfrm>
        <a:graphic>
          <a:graphicData uri="http://schemas.openxmlformats.org/drawingml/2006/table">
            <a:tbl>
              <a:tblPr firstRow="1" bandRow="1">
                <a:tableStyleId>{5940675A-B579-460E-94D1-54222C63F5DA}</a:tableStyleId>
              </a:tblPr>
              <a:tblGrid>
                <a:gridCol w="2156132">
                  <a:extLst>
                    <a:ext uri="{9D8B030D-6E8A-4147-A177-3AD203B41FA5}">
                      <a16:colId xmlns:a16="http://schemas.microsoft.com/office/drawing/2014/main" val="580430110"/>
                    </a:ext>
                  </a:extLst>
                </a:gridCol>
                <a:gridCol w="2156132">
                  <a:extLst>
                    <a:ext uri="{9D8B030D-6E8A-4147-A177-3AD203B41FA5}">
                      <a16:colId xmlns:a16="http://schemas.microsoft.com/office/drawing/2014/main" val="1040683631"/>
                    </a:ext>
                  </a:extLst>
                </a:gridCol>
              </a:tblGrid>
              <a:tr h="389549">
                <a:tc>
                  <a:txBody>
                    <a:bodyPr/>
                    <a:lstStyle/>
                    <a:p>
                      <a:pPr algn="ctr"/>
                      <a:r>
                        <a:rPr kumimoji="1" lang="ja-JP" altLang="en-US" dirty="0"/>
                        <a:t>アドレス</a:t>
                      </a:r>
                    </a:p>
                  </a:txBody>
                  <a:tcPr>
                    <a:lnB w="19050" cap="flat" cmpd="sng" algn="ctr">
                      <a:solidFill>
                        <a:schemeClr val="tx1"/>
                      </a:solidFill>
                      <a:prstDash val="solid"/>
                      <a:round/>
                      <a:headEnd type="none" w="med" len="med"/>
                      <a:tailEnd type="none" w="med" len="med"/>
                    </a:lnB>
                    <a:solidFill>
                      <a:schemeClr val="bg2"/>
                    </a:solidFill>
                  </a:tcPr>
                </a:tc>
                <a:tc>
                  <a:txBody>
                    <a:bodyPr/>
                    <a:lstStyle/>
                    <a:p>
                      <a:pPr algn="ctr"/>
                      <a:r>
                        <a:rPr kumimoji="1" lang="ja-JP" altLang="en-US" dirty="0"/>
                        <a:t>データ</a:t>
                      </a:r>
                    </a:p>
                  </a:txBody>
                  <a:tcPr>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469070942"/>
                  </a:ext>
                </a:extLst>
              </a:tr>
              <a:tr h="389549">
                <a:tc>
                  <a:txBody>
                    <a:bodyPr/>
                    <a:lstStyle/>
                    <a:p>
                      <a:pPr algn="ctr"/>
                      <a:r>
                        <a:rPr kumimoji="1" lang="en-US" altLang="ja-JP" dirty="0"/>
                        <a:t>0123</a:t>
                      </a:r>
                      <a:endParaRPr kumimoji="1" lang="ja-JP" altLang="en-US" dirty="0"/>
                    </a:p>
                  </a:txBody>
                  <a:tcPr>
                    <a:lnT w="19050" cap="flat" cmpd="sng" algn="ctr">
                      <a:solidFill>
                        <a:schemeClr val="tx1"/>
                      </a:solidFill>
                      <a:prstDash val="solid"/>
                      <a:round/>
                      <a:headEnd type="none" w="med" len="med"/>
                      <a:tailEnd type="none" w="med" len="med"/>
                    </a:lnT>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a:t>
                      </a:r>
                      <a:endParaRPr kumimoji="1" lang="en-US" altLang="ja-JP"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a:lnT w="19050" cap="flat" cmpd="sng" algn="ctr">
                      <a:solidFill>
                        <a:schemeClr val="tx1"/>
                      </a:solidFill>
                      <a:prstDash val="solid"/>
                      <a:round/>
                      <a:headEnd type="none" w="med" len="med"/>
                      <a:tailEnd type="none" w="med" len="med"/>
                    </a:lnT>
                    <a:solidFill>
                      <a:schemeClr val="accent4">
                        <a:lumMod val="40000"/>
                        <a:lumOff val="60000"/>
                      </a:schemeClr>
                    </a:solidFill>
                  </a:tcPr>
                </a:tc>
                <a:extLst>
                  <a:ext uri="{0D108BD9-81ED-4DB2-BD59-A6C34878D82A}">
                    <a16:rowId xmlns:a16="http://schemas.microsoft.com/office/drawing/2014/main" val="366317904"/>
                  </a:ext>
                </a:extLst>
              </a:tr>
              <a:tr h="389549">
                <a:tc>
                  <a:txBody>
                    <a:bodyPr/>
                    <a:lstStyle/>
                    <a:p>
                      <a:pPr algn="ctr"/>
                      <a:r>
                        <a:rPr kumimoji="1" lang="en-US" altLang="ja-JP" dirty="0"/>
                        <a:t>0124</a:t>
                      </a:r>
                      <a:endParaRPr kumimoji="1" lang="ja-JP" altLang="en-US" dirty="0"/>
                    </a:p>
                  </a:txBody>
                  <a:tcP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'e'</a:t>
                      </a:r>
                      <a:endParaRPr kumimoji="1" lang="en-US" altLang="ja-JP"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a:solidFill>
                      <a:schemeClr val="accent4">
                        <a:lumMod val="40000"/>
                        <a:lumOff val="60000"/>
                      </a:schemeClr>
                    </a:solidFill>
                  </a:tcPr>
                </a:tc>
                <a:extLst>
                  <a:ext uri="{0D108BD9-81ED-4DB2-BD59-A6C34878D82A}">
                    <a16:rowId xmlns:a16="http://schemas.microsoft.com/office/drawing/2014/main" val="726233580"/>
                  </a:ext>
                </a:extLst>
              </a:tr>
              <a:tr h="389549">
                <a:tc>
                  <a:txBody>
                    <a:bodyPr/>
                    <a:lstStyle/>
                    <a:p>
                      <a:pPr algn="ctr"/>
                      <a:r>
                        <a:rPr kumimoji="1" lang="en-US" altLang="ja-JP" dirty="0"/>
                        <a:t>0125</a:t>
                      </a:r>
                      <a:endParaRPr kumimoji="1" lang="ja-JP" altLang="en-US" dirty="0"/>
                    </a:p>
                  </a:txBody>
                  <a:tcP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a:t>
                      </a:r>
                      <a:endParaRPr kumimoji="1" lang="en-US" altLang="ja-JP"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a:solidFill>
                      <a:schemeClr val="accent4">
                        <a:lumMod val="40000"/>
                        <a:lumOff val="60000"/>
                      </a:schemeClr>
                    </a:solidFill>
                  </a:tcPr>
                </a:tc>
                <a:extLst>
                  <a:ext uri="{0D108BD9-81ED-4DB2-BD59-A6C34878D82A}">
                    <a16:rowId xmlns:a16="http://schemas.microsoft.com/office/drawing/2014/main" val="2554171255"/>
                  </a:ext>
                </a:extLst>
              </a:tr>
              <a:tr h="389549">
                <a:tc>
                  <a:txBody>
                    <a:bodyPr/>
                    <a:lstStyle/>
                    <a:p>
                      <a:pPr algn="ctr"/>
                      <a:r>
                        <a:rPr kumimoji="1" lang="en-US" altLang="ja-JP" dirty="0"/>
                        <a:t>0126</a:t>
                      </a:r>
                      <a:endParaRPr kumimoji="1" lang="ja-JP" altLang="en-US" dirty="0"/>
                    </a:p>
                  </a:txBody>
                  <a:tcP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a:t>
                      </a:r>
                      <a:endParaRPr kumimoji="1" lang="en-US" altLang="ja-JP"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a:solidFill>
                      <a:schemeClr val="accent4">
                        <a:lumMod val="40000"/>
                        <a:lumOff val="60000"/>
                      </a:schemeClr>
                    </a:solidFill>
                  </a:tcPr>
                </a:tc>
                <a:extLst>
                  <a:ext uri="{0D108BD9-81ED-4DB2-BD59-A6C34878D82A}">
                    <a16:rowId xmlns:a16="http://schemas.microsoft.com/office/drawing/2014/main" val="2017302748"/>
                  </a:ext>
                </a:extLst>
              </a:tr>
              <a:tr h="389549">
                <a:tc>
                  <a:txBody>
                    <a:bodyPr/>
                    <a:lstStyle/>
                    <a:p>
                      <a:pPr algn="ctr"/>
                      <a:r>
                        <a:rPr kumimoji="1" lang="en-US" altLang="ja-JP" dirty="0"/>
                        <a:t>0127</a:t>
                      </a:r>
                      <a:endParaRPr kumimoji="1" lang="ja-JP" altLang="en-US" dirty="0"/>
                    </a:p>
                  </a:txBody>
                  <a:tcP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'o'</a:t>
                      </a:r>
                      <a:endParaRPr kumimoji="1" lang="en-US" altLang="ja-JP"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a:solidFill>
                      <a:schemeClr val="accent4">
                        <a:lumMod val="40000"/>
                        <a:lumOff val="60000"/>
                      </a:schemeClr>
                    </a:solidFill>
                  </a:tcPr>
                </a:tc>
                <a:extLst>
                  <a:ext uri="{0D108BD9-81ED-4DB2-BD59-A6C34878D82A}">
                    <a16:rowId xmlns:a16="http://schemas.microsoft.com/office/drawing/2014/main" val="1254057276"/>
                  </a:ext>
                </a:extLst>
              </a:tr>
              <a:tr h="389549">
                <a:tc>
                  <a:txBody>
                    <a:bodyPr/>
                    <a:lstStyle/>
                    <a:p>
                      <a:pPr algn="ctr"/>
                      <a:r>
                        <a:rPr kumimoji="1" lang="en-US" altLang="ja-JP" dirty="0"/>
                        <a:t>0128</a:t>
                      </a:r>
                      <a:endParaRPr kumimoji="1" lang="ja-JP" altLang="en-US" dirty="0"/>
                    </a:p>
                  </a:txBody>
                  <a:tcP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'\0'</a:t>
                      </a:r>
                      <a:endParaRPr kumimoji="1" lang="ja-JP" alt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txBody>
                  <a:tcPr>
                    <a:solidFill>
                      <a:schemeClr val="accent4">
                        <a:lumMod val="40000"/>
                        <a:lumOff val="60000"/>
                      </a:schemeClr>
                    </a:solidFill>
                  </a:tcPr>
                </a:tc>
                <a:extLst>
                  <a:ext uri="{0D108BD9-81ED-4DB2-BD59-A6C34878D82A}">
                    <a16:rowId xmlns:a16="http://schemas.microsoft.com/office/drawing/2014/main" val="4190582303"/>
                  </a:ext>
                </a:extLst>
              </a:tr>
              <a:tr h="389549">
                <a:tc>
                  <a:txBody>
                    <a:bodyPr/>
                    <a:lstStyle/>
                    <a:p>
                      <a:pPr algn="ctr"/>
                      <a:r>
                        <a:rPr kumimoji="1" lang="en-US" altLang="ja-JP" dirty="0"/>
                        <a:t>0129</a:t>
                      </a:r>
                      <a:endParaRPr kumimoji="1" lang="ja-JP" altLang="en-US" dirty="0"/>
                    </a:p>
                  </a:txBody>
                  <a:tcPr>
                    <a:solidFill>
                      <a:schemeClr val="accent4">
                        <a:lumMod val="40000"/>
                        <a:lumOff val="60000"/>
                      </a:schemeClr>
                    </a:solidFill>
                  </a:tcPr>
                </a:tc>
                <a:tc>
                  <a:txBody>
                    <a:bodyPr/>
                    <a:lstStyle/>
                    <a:p>
                      <a:pPr algn="ctr"/>
                      <a:r>
                        <a:rPr lang="en-US" altLang="ja-JP" b="0" dirty="0">
                          <a:solidFill>
                            <a:srgbClr val="09885A"/>
                          </a:solidFill>
                          <a:effectLst/>
                          <a:latin typeface="Consolas" panose="020B0609020204030204" pitchFamily="49" charset="0"/>
                        </a:rPr>
                        <a:t>0</a:t>
                      </a:r>
                      <a:endParaRPr lang="ja-JP" altLang="en-US" b="0" dirty="0">
                        <a:solidFill>
                          <a:srgbClr val="000000"/>
                        </a:solidFill>
                        <a:effectLst/>
                        <a:latin typeface="Consolas" panose="020B0609020204030204" pitchFamily="49" charset="0"/>
                      </a:endParaRPr>
                    </a:p>
                  </a:txBody>
                  <a:tcPr>
                    <a:solidFill>
                      <a:schemeClr val="accent4">
                        <a:lumMod val="40000"/>
                        <a:lumOff val="60000"/>
                      </a:schemeClr>
                    </a:solidFill>
                  </a:tcPr>
                </a:tc>
                <a:extLst>
                  <a:ext uri="{0D108BD9-81ED-4DB2-BD59-A6C34878D82A}">
                    <a16:rowId xmlns:a16="http://schemas.microsoft.com/office/drawing/2014/main" val="1068426819"/>
                  </a:ext>
                </a:extLst>
              </a:tr>
              <a:tr h="389549">
                <a:tc>
                  <a:txBody>
                    <a:bodyPr/>
                    <a:lstStyle/>
                    <a:p>
                      <a:pPr algn="ctr"/>
                      <a:r>
                        <a:rPr kumimoji="1" lang="en-US" altLang="ja-JP" dirty="0"/>
                        <a:t>012A</a:t>
                      </a:r>
                      <a:endParaRPr kumimoji="1" lang="ja-JP" altLang="en-US" dirty="0"/>
                    </a:p>
                  </a:txBody>
                  <a:tcPr>
                    <a:solidFill>
                      <a:schemeClr val="accent4">
                        <a:lumMod val="40000"/>
                        <a:lumOff val="60000"/>
                      </a:schemeClr>
                    </a:solidFill>
                  </a:tcPr>
                </a:tc>
                <a:tc>
                  <a:txBody>
                    <a:bodyPr/>
                    <a:lstStyle/>
                    <a:p>
                      <a:pPr algn="ctr"/>
                      <a:r>
                        <a:rPr lang="en-US" altLang="ja-JP" b="0" dirty="0">
                          <a:solidFill>
                            <a:srgbClr val="09885A"/>
                          </a:solidFill>
                          <a:effectLst/>
                          <a:latin typeface="Consolas" panose="020B0609020204030204" pitchFamily="49" charset="0"/>
                        </a:rPr>
                        <a:t>0</a:t>
                      </a:r>
                      <a:endParaRPr kumimoji="1" lang="ja-JP" altLang="en-US" dirty="0"/>
                    </a:p>
                  </a:txBody>
                  <a:tcPr>
                    <a:solidFill>
                      <a:schemeClr val="accent4">
                        <a:lumMod val="40000"/>
                        <a:lumOff val="60000"/>
                      </a:schemeClr>
                    </a:solidFill>
                  </a:tcPr>
                </a:tc>
                <a:extLst>
                  <a:ext uri="{0D108BD9-81ED-4DB2-BD59-A6C34878D82A}">
                    <a16:rowId xmlns:a16="http://schemas.microsoft.com/office/drawing/2014/main" val="51462780"/>
                  </a:ext>
                </a:extLst>
              </a:tr>
              <a:tr h="389549">
                <a:tc>
                  <a:txBody>
                    <a:bodyPr/>
                    <a:lstStyle/>
                    <a:p>
                      <a:pPr algn="ctr"/>
                      <a:r>
                        <a:rPr kumimoji="1" lang="en-US" altLang="ja-JP" dirty="0"/>
                        <a:t>012B</a:t>
                      </a:r>
                      <a:endParaRPr kumimoji="1" lang="ja-JP" altLang="en-US" dirty="0"/>
                    </a:p>
                  </a:txBody>
                  <a:tcPr>
                    <a:solidFill>
                      <a:schemeClr val="accent4">
                        <a:lumMod val="40000"/>
                        <a:lumOff val="60000"/>
                      </a:schemeClr>
                    </a:solidFill>
                  </a:tcPr>
                </a:tc>
                <a:tc>
                  <a:txBody>
                    <a:bodyPr/>
                    <a:lstStyle/>
                    <a:p>
                      <a:pPr algn="ctr"/>
                      <a:r>
                        <a:rPr lang="en-US" altLang="ja-JP" b="0" dirty="0">
                          <a:solidFill>
                            <a:srgbClr val="09885A"/>
                          </a:solidFill>
                          <a:effectLst/>
                          <a:latin typeface="Consolas" panose="020B0609020204030204" pitchFamily="49" charset="0"/>
                        </a:rPr>
                        <a:t>0</a:t>
                      </a:r>
                      <a:endParaRPr kumimoji="1" lang="ja-JP" altLang="en-US" dirty="0"/>
                    </a:p>
                  </a:txBody>
                  <a:tcPr>
                    <a:solidFill>
                      <a:schemeClr val="accent4">
                        <a:lumMod val="40000"/>
                        <a:lumOff val="60000"/>
                      </a:schemeClr>
                    </a:solidFill>
                  </a:tcPr>
                </a:tc>
                <a:extLst>
                  <a:ext uri="{0D108BD9-81ED-4DB2-BD59-A6C34878D82A}">
                    <a16:rowId xmlns:a16="http://schemas.microsoft.com/office/drawing/2014/main" val="1372671374"/>
                  </a:ext>
                </a:extLst>
              </a:tr>
              <a:tr h="389549">
                <a:tc>
                  <a:txBody>
                    <a:bodyPr/>
                    <a:lstStyle/>
                    <a:p>
                      <a:pPr algn="ctr"/>
                      <a:r>
                        <a:rPr kumimoji="1" lang="en-US" altLang="ja-JP" dirty="0"/>
                        <a:t>012C</a:t>
                      </a:r>
                      <a:endParaRPr kumimoji="1" lang="ja-JP" altLang="en-US" dirty="0"/>
                    </a:p>
                  </a:txBody>
                  <a:tcPr>
                    <a:solidFill>
                      <a:schemeClr val="accent4">
                        <a:lumMod val="40000"/>
                        <a:lumOff val="60000"/>
                      </a:schemeClr>
                    </a:solidFill>
                  </a:tcPr>
                </a:tc>
                <a:tc>
                  <a:txBody>
                    <a:bodyPr/>
                    <a:lstStyle/>
                    <a:p>
                      <a:pPr algn="ctr"/>
                      <a:r>
                        <a:rPr lang="en-US" altLang="ja-JP" b="0" dirty="0">
                          <a:solidFill>
                            <a:srgbClr val="09885A"/>
                          </a:solidFill>
                          <a:effectLst/>
                          <a:latin typeface="Consolas" panose="020B0609020204030204" pitchFamily="49" charset="0"/>
                        </a:rPr>
                        <a:t>0</a:t>
                      </a:r>
                      <a:endParaRPr kumimoji="1" lang="ja-JP" altLang="en-US" dirty="0"/>
                    </a:p>
                  </a:txBody>
                  <a:tcPr>
                    <a:solidFill>
                      <a:schemeClr val="accent4">
                        <a:lumMod val="40000"/>
                        <a:lumOff val="60000"/>
                      </a:schemeClr>
                    </a:solidFill>
                  </a:tcPr>
                </a:tc>
                <a:extLst>
                  <a:ext uri="{0D108BD9-81ED-4DB2-BD59-A6C34878D82A}">
                    <a16:rowId xmlns:a16="http://schemas.microsoft.com/office/drawing/2014/main" val="4109901861"/>
                  </a:ext>
                </a:extLst>
              </a:tr>
              <a:tr h="389549">
                <a:tc>
                  <a:txBody>
                    <a:bodyPr/>
                    <a:lstStyle/>
                    <a:p>
                      <a:pPr algn="ctr"/>
                      <a:r>
                        <a:rPr kumimoji="1" lang="en-US" altLang="ja-JP" dirty="0"/>
                        <a:t>012D</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1904190355"/>
                  </a:ext>
                </a:extLst>
              </a:tr>
              <a:tr h="389549">
                <a:tc>
                  <a:txBody>
                    <a:bodyPr/>
                    <a:lstStyle/>
                    <a:p>
                      <a:pPr algn="ctr"/>
                      <a:r>
                        <a:rPr kumimoji="1" lang="en-US" altLang="ja-JP" dirty="0"/>
                        <a:t>012E</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2721128310"/>
                  </a:ext>
                </a:extLst>
              </a:tr>
              <a:tr h="389549">
                <a:tc>
                  <a:txBody>
                    <a:bodyPr/>
                    <a:lstStyle/>
                    <a:p>
                      <a:pPr algn="ctr"/>
                      <a:r>
                        <a:rPr kumimoji="1" lang="en-US" altLang="ja-JP" dirty="0"/>
                        <a:t>012F</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1267880956"/>
                  </a:ext>
                </a:extLst>
              </a:tr>
              <a:tr h="389549">
                <a:tc>
                  <a:txBody>
                    <a:bodyPr/>
                    <a:lstStyle/>
                    <a:p>
                      <a:pPr algn="ctr"/>
                      <a:r>
                        <a:rPr kumimoji="1" lang="en-US" altLang="ja-JP" dirty="0"/>
                        <a:t>0130</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558092182"/>
                  </a:ext>
                </a:extLst>
              </a:tr>
              <a:tr h="389549">
                <a:tc>
                  <a:txBody>
                    <a:bodyPr/>
                    <a:lstStyle/>
                    <a:p>
                      <a:pPr algn="ctr"/>
                      <a:r>
                        <a:rPr kumimoji="1" lang="en-US" altLang="ja-JP" dirty="0"/>
                        <a:t>0131</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2695388232"/>
                  </a:ext>
                </a:extLst>
              </a:tr>
              <a:tr h="389549">
                <a:tc>
                  <a:txBody>
                    <a:bodyPr/>
                    <a:lstStyle/>
                    <a:p>
                      <a:pPr algn="ctr"/>
                      <a:r>
                        <a:rPr kumimoji="1" lang="en-US" altLang="ja-JP" dirty="0"/>
                        <a:t>0132</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3661310428"/>
                  </a:ext>
                </a:extLst>
              </a:tr>
            </a:tbl>
          </a:graphicData>
        </a:graphic>
      </p:graphicFrame>
      <p:sp>
        <p:nvSpPr>
          <p:cNvPr id="6" name="正方形/長方形 5">
            <a:extLst>
              <a:ext uri="{FF2B5EF4-FFF2-40B4-BE49-F238E27FC236}">
                <a16:creationId xmlns:a16="http://schemas.microsoft.com/office/drawing/2014/main" id="{EE18F6FB-5940-492C-83AB-4C85BE69A775}"/>
              </a:ext>
            </a:extLst>
          </p:cNvPr>
          <p:cNvSpPr/>
          <p:nvPr/>
        </p:nvSpPr>
        <p:spPr>
          <a:xfrm>
            <a:off x="206478" y="2706365"/>
            <a:ext cx="6732638" cy="707886"/>
          </a:xfrm>
          <a:prstGeom prst="rect">
            <a:avLst/>
          </a:prstGeom>
        </p:spPr>
        <p:txBody>
          <a:bodyPr wrap="square">
            <a:spAutoFit/>
          </a:bodyPr>
          <a:lstStyle/>
          <a:p>
            <a:r>
              <a:rPr lang="en-US" altLang="ja-JP" sz="4000" dirty="0">
                <a:solidFill>
                  <a:srgbClr val="0000FF"/>
                </a:solidFill>
                <a:latin typeface="Consolas" panose="020B0609020204030204" pitchFamily="49" charset="0"/>
              </a:rPr>
              <a:t>char</a:t>
            </a:r>
            <a:r>
              <a:rPr lang="en-US" altLang="ja-JP" sz="4000" dirty="0">
                <a:solidFill>
                  <a:srgbClr val="000000"/>
                </a:solidFill>
                <a:latin typeface="Consolas" panose="020B0609020204030204" pitchFamily="49" charset="0"/>
              </a:rPr>
              <a:t> str[</a:t>
            </a:r>
            <a:r>
              <a:rPr lang="en-US" altLang="ja-JP" sz="4000" dirty="0">
                <a:solidFill>
                  <a:srgbClr val="09885A"/>
                </a:solidFill>
                <a:latin typeface="Consolas" panose="020B0609020204030204" pitchFamily="49" charset="0"/>
              </a:rPr>
              <a:t>10</a:t>
            </a:r>
            <a:r>
              <a:rPr lang="en-US" altLang="ja-JP" sz="4000" dirty="0">
                <a:solidFill>
                  <a:srgbClr val="000000"/>
                </a:solidFill>
                <a:latin typeface="Consolas" panose="020B0609020204030204" pitchFamily="49" charset="0"/>
              </a:rPr>
              <a:t>] = </a:t>
            </a:r>
            <a:r>
              <a:rPr lang="en-US" altLang="ja-JP" sz="4000" dirty="0">
                <a:solidFill>
                  <a:srgbClr val="A31515"/>
                </a:solidFill>
                <a:latin typeface="Consolas" panose="020B0609020204030204" pitchFamily="49" charset="0"/>
              </a:rPr>
              <a:t>"Hello"</a:t>
            </a:r>
            <a:r>
              <a:rPr lang="en-US" altLang="ja-JP" sz="4000" dirty="0">
                <a:solidFill>
                  <a:srgbClr val="000000"/>
                </a:solidFill>
                <a:latin typeface="Consolas" panose="020B0609020204030204" pitchFamily="49" charset="0"/>
              </a:rPr>
              <a:t>;</a:t>
            </a:r>
          </a:p>
        </p:txBody>
      </p:sp>
      <p:sp>
        <p:nvSpPr>
          <p:cNvPr id="7" name="テキスト ボックス 6">
            <a:extLst>
              <a:ext uri="{FF2B5EF4-FFF2-40B4-BE49-F238E27FC236}">
                <a16:creationId xmlns:a16="http://schemas.microsoft.com/office/drawing/2014/main" id="{58311740-2B3B-4A5C-A95A-75B3A0C5AF4B}"/>
              </a:ext>
            </a:extLst>
          </p:cNvPr>
          <p:cNvSpPr txBox="1"/>
          <p:nvPr/>
        </p:nvSpPr>
        <p:spPr>
          <a:xfrm>
            <a:off x="548149" y="4100050"/>
            <a:ext cx="6243484" cy="954107"/>
          </a:xfrm>
          <a:prstGeom prst="rect">
            <a:avLst/>
          </a:prstGeom>
          <a:noFill/>
        </p:spPr>
        <p:txBody>
          <a:bodyPr wrap="square" rtlCol="0">
            <a:spAutoFit/>
          </a:bodyPr>
          <a:lstStyle/>
          <a:p>
            <a:r>
              <a:rPr kumimoji="1" lang="ja-JP" altLang="en-US" sz="2800" dirty="0"/>
              <a:t>文字列を入力させるときはこっちで宣言しないとだめ</a:t>
            </a:r>
          </a:p>
        </p:txBody>
      </p:sp>
    </p:spTree>
    <p:extLst>
      <p:ext uri="{BB962C8B-B14F-4D97-AF65-F5344CB8AC3E}">
        <p14:creationId xmlns:p14="http://schemas.microsoft.com/office/powerpoint/2010/main" val="30960374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CB45E9-B034-4BE9-BA67-A880E0D2DD66}"/>
              </a:ext>
            </a:extLst>
          </p:cNvPr>
          <p:cNvSpPr>
            <a:spLocks noGrp="1"/>
          </p:cNvSpPr>
          <p:nvPr>
            <p:ph type="title"/>
          </p:nvPr>
        </p:nvSpPr>
        <p:spPr/>
        <p:txBody>
          <a:bodyPr/>
          <a:lstStyle/>
          <a:p>
            <a:r>
              <a:rPr kumimoji="1" lang="ja-JP" altLang="en-US" dirty="0"/>
              <a:t>ストリーム</a:t>
            </a:r>
          </a:p>
        </p:txBody>
      </p:sp>
      <p:sp>
        <p:nvSpPr>
          <p:cNvPr id="3" name="コンテンツ プレースホルダー 2">
            <a:extLst>
              <a:ext uri="{FF2B5EF4-FFF2-40B4-BE49-F238E27FC236}">
                <a16:creationId xmlns:a16="http://schemas.microsoft.com/office/drawing/2014/main" id="{8ED8E74D-9339-40BD-9002-876B9E484CF6}"/>
              </a:ext>
            </a:extLst>
          </p:cNvPr>
          <p:cNvSpPr>
            <a:spLocks noGrp="1"/>
          </p:cNvSpPr>
          <p:nvPr>
            <p:ph idx="1"/>
          </p:nvPr>
        </p:nvSpPr>
        <p:spPr>
          <a:xfrm>
            <a:off x="838200" y="1825625"/>
            <a:ext cx="10515600" cy="4351338"/>
          </a:xfrm>
        </p:spPr>
        <p:txBody>
          <a:bodyPr/>
          <a:lstStyle/>
          <a:p>
            <a:pPr marL="0" indent="0">
              <a:buNone/>
            </a:pPr>
            <a:r>
              <a:rPr kumimoji="1" lang="ja-JP" altLang="en-US" dirty="0"/>
              <a:t>♪川の流れのように</a:t>
            </a:r>
          </a:p>
        </p:txBody>
      </p:sp>
      <p:sp>
        <p:nvSpPr>
          <p:cNvPr id="18" name="正方形/長方形 17">
            <a:extLst>
              <a:ext uri="{FF2B5EF4-FFF2-40B4-BE49-F238E27FC236}">
                <a16:creationId xmlns:a16="http://schemas.microsoft.com/office/drawing/2014/main" id="{7BC22BB2-6E0D-4382-BF22-6E2604DDD1F0}"/>
              </a:ext>
            </a:extLst>
          </p:cNvPr>
          <p:cNvSpPr/>
          <p:nvPr/>
        </p:nvSpPr>
        <p:spPr>
          <a:xfrm>
            <a:off x="592824" y="4359121"/>
            <a:ext cx="2559587" cy="16813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t>プログラム</a:t>
            </a:r>
          </a:p>
        </p:txBody>
      </p:sp>
      <p:pic>
        <p:nvPicPr>
          <p:cNvPr id="13" name="グラフィックス 12" descr="モニター">
            <a:extLst>
              <a:ext uri="{FF2B5EF4-FFF2-40B4-BE49-F238E27FC236}">
                <a16:creationId xmlns:a16="http://schemas.microsoft.com/office/drawing/2014/main" id="{1B1D1E83-0163-4244-9638-CCEBC17ECD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4368" y="431932"/>
            <a:ext cx="2997068" cy="2997068"/>
          </a:xfrm>
          <a:prstGeom prst="rect">
            <a:avLst/>
          </a:prstGeom>
        </p:spPr>
      </p:pic>
      <p:sp>
        <p:nvSpPr>
          <p:cNvPr id="19" name="テキスト ボックス 18">
            <a:extLst>
              <a:ext uri="{FF2B5EF4-FFF2-40B4-BE49-F238E27FC236}">
                <a16:creationId xmlns:a16="http://schemas.microsoft.com/office/drawing/2014/main" id="{EBB377E1-2423-4248-9F7B-07DE17041EAD}"/>
              </a:ext>
            </a:extLst>
          </p:cNvPr>
          <p:cNvSpPr txBox="1"/>
          <p:nvPr/>
        </p:nvSpPr>
        <p:spPr>
          <a:xfrm>
            <a:off x="8983214" y="3450754"/>
            <a:ext cx="267937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ディスプレイ</a:t>
            </a:r>
          </a:p>
        </p:txBody>
      </p:sp>
    </p:spTree>
    <p:extLst>
      <p:ext uri="{BB962C8B-B14F-4D97-AF65-F5344CB8AC3E}">
        <p14:creationId xmlns:p14="http://schemas.microsoft.com/office/powerpoint/2010/main" val="22396411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CB45E9-B034-4BE9-BA67-A880E0D2DD66}"/>
              </a:ext>
            </a:extLst>
          </p:cNvPr>
          <p:cNvSpPr>
            <a:spLocks noGrp="1"/>
          </p:cNvSpPr>
          <p:nvPr>
            <p:ph type="title"/>
          </p:nvPr>
        </p:nvSpPr>
        <p:spPr/>
        <p:txBody>
          <a:bodyPr/>
          <a:lstStyle/>
          <a:p>
            <a:r>
              <a:rPr kumimoji="1" lang="ja-JP" altLang="en-US" dirty="0"/>
              <a:t>ストリーム</a:t>
            </a:r>
          </a:p>
        </p:txBody>
      </p:sp>
      <p:sp>
        <p:nvSpPr>
          <p:cNvPr id="3" name="コンテンツ プレースホルダー 2">
            <a:extLst>
              <a:ext uri="{FF2B5EF4-FFF2-40B4-BE49-F238E27FC236}">
                <a16:creationId xmlns:a16="http://schemas.microsoft.com/office/drawing/2014/main" id="{8ED8E74D-9339-40BD-9002-876B9E484CF6}"/>
              </a:ext>
            </a:extLst>
          </p:cNvPr>
          <p:cNvSpPr>
            <a:spLocks noGrp="1"/>
          </p:cNvSpPr>
          <p:nvPr>
            <p:ph idx="1"/>
          </p:nvPr>
        </p:nvSpPr>
        <p:spPr>
          <a:xfrm>
            <a:off x="838200" y="1825625"/>
            <a:ext cx="10515600" cy="4351338"/>
          </a:xfrm>
        </p:spPr>
        <p:txBody>
          <a:bodyPr/>
          <a:lstStyle/>
          <a:p>
            <a:pPr marL="0" indent="0">
              <a:buNone/>
            </a:pPr>
            <a:r>
              <a:rPr kumimoji="1" lang="ja-JP" altLang="en-US" dirty="0"/>
              <a:t>♪川の流れのように</a:t>
            </a:r>
          </a:p>
        </p:txBody>
      </p:sp>
      <p:sp>
        <p:nvSpPr>
          <p:cNvPr id="18" name="正方形/長方形 17">
            <a:extLst>
              <a:ext uri="{FF2B5EF4-FFF2-40B4-BE49-F238E27FC236}">
                <a16:creationId xmlns:a16="http://schemas.microsoft.com/office/drawing/2014/main" id="{7BC22BB2-6E0D-4382-BF22-6E2604DDD1F0}"/>
              </a:ext>
            </a:extLst>
          </p:cNvPr>
          <p:cNvSpPr/>
          <p:nvPr/>
        </p:nvSpPr>
        <p:spPr>
          <a:xfrm>
            <a:off x="592824" y="4359121"/>
            <a:ext cx="2559587" cy="16813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t>プログラム</a:t>
            </a:r>
          </a:p>
        </p:txBody>
      </p:sp>
      <p:pic>
        <p:nvPicPr>
          <p:cNvPr id="13" name="グラフィックス 12" descr="モニター">
            <a:extLst>
              <a:ext uri="{FF2B5EF4-FFF2-40B4-BE49-F238E27FC236}">
                <a16:creationId xmlns:a16="http://schemas.microsoft.com/office/drawing/2014/main" id="{1B1D1E83-0163-4244-9638-CCEBC17ECD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4368" y="431932"/>
            <a:ext cx="2997068" cy="2997068"/>
          </a:xfrm>
          <a:prstGeom prst="rect">
            <a:avLst/>
          </a:prstGeom>
        </p:spPr>
      </p:pic>
      <p:sp>
        <p:nvSpPr>
          <p:cNvPr id="19" name="テキスト ボックス 18">
            <a:extLst>
              <a:ext uri="{FF2B5EF4-FFF2-40B4-BE49-F238E27FC236}">
                <a16:creationId xmlns:a16="http://schemas.microsoft.com/office/drawing/2014/main" id="{EBB377E1-2423-4248-9F7B-07DE17041EAD}"/>
              </a:ext>
            </a:extLst>
          </p:cNvPr>
          <p:cNvSpPr txBox="1"/>
          <p:nvPr/>
        </p:nvSpPr>
        <p:spPr>
          <a:xfrm>
            <a:off x="8983214" y="3450754"/>
            <a:ext cx="267937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ディスプレイ</a:t>
            </a:r>
          </a:p>
        </p:txBody>
      </p:sp>
      <p:sp>
        <p:nvSpPr>
          <p:cNvPr id="4" name="テキスト ボックス 3">
            <a:extLst>
              <a:ext uri="{FF2B5EF4-FFF2-40B4-BE49-F238E27FC236}">
                <a16:creationId xmlns:a16="http://schemas.microsoft.com/office/drawing/2014/main" id="{5B35A1B6-7618-43F1-9B17-6466ED271C84}"/>
              </a:ext>
            </a:extLst>
          </p:cNvPr>
          <p:cNvSpPr txBox="1"/>
          <p:nvPr/>
        </p:nvSpPr>
        <p:spPr>
          <a:xfrm>
            <a:off x="3103004" y="2588979"/>
            <a:ext cx="5985991" cy="2308324"/>
          </a:xfrm>
          <a:prstGeom prst="rect">
            <a:avLst/>
          </a:prstGeom>
          <a:ln w="57150"/>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3600" b="1" dirty="0"/>
              <a:t>プログラムがディスプレイを用いて何か出力したい</a:t>
            </a:r>
            <a:endParaRPr kumimoji="1" lang="en-US" altLang="ja-JP" sz="3600" b="1" dirty="0"/>
          </a:p>
          <a:p>
            <a:pPr marL="285750" indent="-285750">
              <a:buFont typeface="Wingdings" panose="05000000000000000000" pitchFamily="2" charset="2"/>
              <a:buChar char="Ø"/>
            </a:pPr>
            <a:r>
              <a:rPr kumimoji="1" lang="ja-JP" altLang="en-US" sz="3600" b="1" dirty="0"/>
              <a:t>ディスプレイとプログラムが繋がって欲しい</a:t>
            </a:r>
          </a:p>
        </p:txBody>
      </p:sp>
    </p:spTree>
    <p:extLst>
      <p:ext uri="{BB962C8B-B14F-4D97-AF65-F5344CB8AC3E}">
        <p14:creationId xmlns:p14="http://schemas.microsoft.com/office/powerpoint/2010/main" val="33395214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CB45E9-B034-4BE9-BA67-A880E0D2DD66}"/>
              </a:ext>
            </a:extLst>
          </p:cNvPr>
          <p:cNvSpPr>
            <a:spLocks noGrp="1"/>
          </p:cNvSpPr>
          <p:nvPr>
            <p:ph type="title"/>
          </p:nvPr>
        </p:nvSpPr>
        <p:spPr/>
        <p:txBody>
          <a:bodyPr/>
          <a:lstStyle/>
          <a:p>
            <a:r>
              <a:rPr kumimoji="1" lang="ja-JP" altLang="en-US" dirty="0"/>
              <a:t>ストリーム</a:t>
            </a:r>
          </a:p>
        </p:txBody>
      </p:sp>
      <p:sp>
        <p:nvSpPr>
          <p:cNvPr id="3" name="コンテンツ プレースホルダー 2">
            <a:extLst>
              <a:ext uri="{FF2B5EF4-FFF2-40B4-BE49-F238E27FC236}">
                <a16:creationId xmlns:a16="http://schemas.microsoft.com/office/drawing/2014/main" id="{8ED8E74D-9339-40BD-9002-876B9E484CF6}"/>
              </a:ext>
            </a:extLst>
          </p:cNvPr>
          <p:cNvSpPr>
            <a:spLocks noGrp="1"/>
          </p:cNvSpPr>
          <p:nvPr>
            <p:ph idx="1"/>
          </p:nvPr>
        </p:nvSpPr>
        <p:spPr>
          <a:xfrm>
            <a:off x="838200" y="1825625"/>
            <a:ext cx="10515600" cy="4351338"/>
          </a:xfrm>
        </p:spPr>
        <p:txBody>
          <a:bodyPr/>
          <a:lstStyle/>
          <a:p>
            <a:pPr marL="0" indent="0">
              <a:buNone/>
            </a:pPr>
            <a:r>
              <a:rPr kumimoji="1" lang="ja-JP" altLang="en-US" dirty="0"/>
              <a:t>♪川の流れのように</a:t>
            </a:r>
          </a:p>
        </p:txBody>
      </p:sp>
      <p:grpSp>
        <p:nvGrpSpPr>
          <p:cNvPr id="11" name="グループ化 10">
            <a:extLst>
              <a:ext uri="{FF2B5EF4-FFF2-40B4-BE49-F238E27FC236}">
                <a16:creationId xmlns:a16="http://schemas.microsoft.com/office/drawing/2014/main" id="{1E45CCB9-2823-4A19-8CFC-5364BF8B92FA}"/>
              </a:ext>
            </a:extLst>
          </p:cNvPr>
          <p:cNvGrpSpPr/>
          <p:nvPr/>
        </p:nvGrpSpPr>
        <p:grpSpPr>
          <a:xfrm rot="969119">
            <a:off x="3230098" y="2047672"/>
            <a:ext cx="5613815" cy="3907243"/>
            <a:chOff x="3220936" y="1440418"/>
            <a:chExt cx="5613815" cy="3907243"/>
          </a:xfrm>
        </p:grpSpPr>
        <p:grpSp>
          <p:nvGrpSpPr>
            <p:cNvPr id="7" name="グループ化 6">
              <a:extLst>
                <a:ext uri="{FF2B5EF4-FFF2-40B4-BE49-F238E27FC236}">
                  <a16:creationId xmlns:a16="http://schemas.microsoft.com/office/drawing/2014/main" id="{60BBED83-926B-4204-A9FB-2E6E4A3A2DD4}"/>
                </a:ext>
              </a:extLst>
            </p:cNvPr>
            <p:cNvGrpSpPr/>
            <p:nvPr/>
          </p:nvGrpSpPr>
          <p:grpSpPr>
            <a:xfrm>
              <a:off x="3220936" y="3429000"/>
              <a:ext cx="2993795" cy="1918661"/>
              <a:chOff x="3139820" y="3298911"/>
              <a:chExt cx="2993795" cy="1918661"/>
            </a:xfrm>
          </p:grpSpPr>
          <p:sp>
            <p:nvSpPr>
              <p:cNvPr id="5" name="小波 4">
                <a:extLst>
                  <a:ext uri="{FF2B5EF4-FFF2-40B4-BE49-F238E27FC236}">
                    <a16:creationId xmlns:a16="http://schemas.microsoft.com/office/drawing/2014/main" id="{41D565A0-74D1-463C-82DA-B86BC9084129}"/>
                  </a:ext>
                </a:extLst>
              </p:cNvPr>
              <p:cNvSpPr/>
              <p:nvPr/>
            </p:nvSpPr>
            <p:spPr>
              <a:xfrm rot="19319832">
                <a:off x="3139820" y="4309809"/>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小波 5">
                <a:extLst>
                  <a:ext uri="{FF2B5EF4-FFF2-40B4-BE49-F238E27FC236}">
                    <a16:creationId xmlns:a16="http://schemas.microsoft.com/office/drawing/2014/main" id="{3C210F5D-FE6C-465F-91C5-ACD3B6BD0C57}"/>
                  </a:ext>
                </a:extLst>
              </p:cNvPr>
              <p:cNvSpPr/>
              <p:nvPr/>
            </p:nvSpPr>
            <p:spPr>
              <a:xfrm rot="19319832">
                <a:off x="4449968" y="3298911"/>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652B85DF-EBC8-4CCC-9C98-E3AD8DE2CD95}"/>
                </a:ext>
              </a:extLst>
            </p:cNvPr>
            <p:cNvGrpSpPr/>
            <p:nvPr/>
          </p:nvGrpSpPr>
          <p:grpSpPr>
            <a:xfrm>
              <a:off x="5840956" y="1440418"/>
              <a:ext cx="2993795" cy="1918661"/>
              <a:chOff x="3139820" y="3298911"/>
              <a:chExt cx="2993795" cy="1918661"/>
            </a:xfrm>
          </p:grpSpPr>
          <p:sp>
            <p:nvSpPr>
              <p:cNvPr id="9" name="小波 8">
                <a:extLst>
                  <a:ext uri="{FF2B5EF4-FFF2-40B4-BE49-F238E27FC236}">
                    <a16:creationId xmlns:a16="http://schemas.microsoft.com/office/drawing/2014/main" id="{B8222066-2E1A-47AE-AE74-656448C56833}"/>
                  </a:ext>
                </a:extLst>
              </p:cNvPr>
              <p:cNvSpPr/>
              <p:nvPr/>
            </p:nvSpPr>
            <p:spPr>
              <a:xfrm rot="19319832">
                <a:off x="3139820" y="4309809"/>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小波 9">
                <a:extLst>
                  <a:ext uri="{FF2B5EF4-FFF2-40B4-BE49-F238E27FC236}">
                    <a16:creationId xmlns:a16="http://schemas.microsoft.com/office/drawing/2014/main" id="{7C312422-D99F-4EE9-A481-E819807B5B51}"/>
                  </a:ext>
                </a:extLst>
              </p:cNvPr>
              <p:cNvSpPr/>
              <p:nvPr/>
            </p:nvSpPr>
            <p:spPr>
              <a:xfrm rot="19319832">
                <a:off x="4449968" y="3298911"/>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7" name="テキスト ボックス 16">
            <a:extLst>
              <a:ext uri="{FF2B5EF4-FFF2-40B4-BE49-F238E27FC236}">
                <a16:creationId xmlns:a16="http://schemas.microsoft.com/office/drawing/2014/main" id="{275DEA87-7474-4DD7-8811-9E20F792C139}"/>
              </a:ext>
            </a:extLst>
          </p:cNvPr>
          <p:cNvSpPr txBox="1"/>
          <p:nvPr/>
        </p:nvSpPr>
        <p:spPr>
          <a:xfrm>
            <a:off x="5052837" y="5055064"/>
            <a:ext cx="3029279"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200" b="1" dirty="0"/>
              <a:t>出力ストリーム</a:t>
            </a:r>
          </a:p>
        </p:txBody>
      </p:sp>
      <p:sp>
        <p:nvSpPr>
          <p:cNvPr id="18" name="正方形/長方形 17">
            <a:extLst>
              <a:ext uri="{FF2B5EF4-FFF2-40B4-BE49-F238E27FC236}">
                <a16:creationId xmlns:a16="http://schemas.microsoft.com/office/drawing/2014/main" id="{7BC22BB2-6E0D-4382-BF22-6E2604DDD1F0}"/>
              </a:ext>
            </a:extLst>
          </p:cNvPr>
          <p:cNvSpPr/>
          <p:nvPr/>
        </p:nvSpPr>
        <p:spPr>
          <a:xfrm>
            <a:off x="592824" y="4359121"/>
            <a:ext cx="2559587" cy="16813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t>プログラム</a:t>
            </a:r>
          </a:p>
        </p:txBody>
      </p:sp>
      <p:pic>
        <p:nvPicPr>
          <p:cNvPr id="13" name="グラフィックス 12" descr="モニター">
            <a:extLst>
              <a:ext uri="{FF2B5EF4-FFF2-40B4-BE49-F238E27FC236}">
                <a16:creationId xmlns:a16="http://schemas.microsoft.com/office/drawing/2014/main" id="{1B1D1E83-0163-4244-9638-CCEBC17ECD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4368" y="431932"/>
            <a:ext cx="2997068" cy="2997068"/>
          </a:xfrm>
          <a:prstGeom prst="rect">
            <a:avLst/>
          </a:prstGeom>
        </p:spPr>
      </p:pic>
      <p:sp>
        <p:nvSpPr>
          <p:cNvPr id="19" name="テキスト ボックス 18">
            <a:extLst>
              <a:ext uri="{FF2B5EF4-FFF2-40B4-BE49-F238E27FC236}">
                <a16:creationId xmlns:a16="http://schemas.microsoft.com/office/drawing/2014/main" id="{EBB377E1-2423-4248-9F7B-07DE17041EAD}"/>
              </a:ext>
            </a:extLst>
          </p:cNvPr>
          <p:cNvSpPr txBox="1"/>
          <p:nvPr/>
        </p:nvSpPr>
        <p:spPr>
          <a:xfrm>
            <a:off x="8983214" y="3450754"/>
            <a:ext cx="267937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ディスプレイ</a:t>
            </a:r>
          </a:p>
        </p:txBody>
      </p:sp>
      <p:sp>
        <p:nvSpPr>
          <p:cNvPr id="20" name="テキスト ボックス 19">
            <a:extLst>
              <a:ext uri="{FF2B5EF4-FFF2-40B4-BE49-F238E27FC236}">
                <a16:creationId xmlns:a16="http://schemas.microsoft.com/office/drawing/2014/main" id="{5AF2DDB9-D0ED-4724-8568-FCDF2805DB9B}"/>
              </a:ext>
            </a:extLst>
          </p:cNvPr>
          <p:cNvSpPr txBox="1"/>
          <p:nvPr/>
        </p:nvSpPr>
        <p:spPr>
          <a:xfrm>
            <a:off x="1012149" y="2580582"/>
            <a:ext cx="4372019" cy="646331"/>
          </a:xfrm>
          <a:prstGeom prst="rect">
            <a:avLst/>
          </a:prstGeom>
          <a:ln w="57150"/>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3600" b="1" dirty="0"/>
              <a:t>つなげてやりました</a:t>
            </a:r>
          </a:p>
        </p:txBody>
      </p:sp>
      <p:sp>
        <p:nvSpPr>
          <p:cNvPr id="21" name="テキスト ボックス 20">
            <a:extLst>
              <a:ext uri="{FF2B5EF4-FFF2-40B4-BE49-F238E27FC236}">
                <a16:creationId xmlns:a16="http://schemas.microsoft.com/office/drawing/2014/main" id="{5EC4ED2A-22D5-4EBD-9835-524D00BA4611}"/>
              </a:ext>
            </a:extLst>
          </p:cNvPr>
          <p:cNvSpPr txBox="1"/>
          <p:nvPr/>
        </p:nvSpPr>
        <p:spPr>
          <a:xfrm rot="20146666">
            <a:off x="4286604" y="4279821"/>
            <a:ext cx="98863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2000" dirty="0"/>
              <a:t>Hello!</a:t>
            </a:r>
            <a:endParaRPr kumimoji="1" lang="ja-JP" altLang="en-US" sz="2000" dirty="0"/>
          </a:p>
        </p:txBody>
      </p:sp>
      <p:cxnSp>
        <p:nvCxnSpPr>
          <p:cNvPr id="12" name="直線矢印コネクタ 11">
            <a:extLst>
              <a:ext uri="{FF2B5EF4-FFF2-40B4-BE49-F238E27FC236}">
                <a16:creationId xmlns:a16="http://schemas.microsoft.com/office/drawing/2014/main" id="{8C920ECF-260F-4865-A865-E536DFA8CA68}"/>
              </a:ext>
            </a:extLst>
          </p:cNvPr>
          <p:cNvCxnSpPr>
            <a:cxnSpLocks/>
          </p:cNvCxnSpPr>
          <p:nvPr/>
        </p:nvCxnSpPr>
        <p:spPr>
          <a:xfrm flipV="1">
            <a:off x="3892544" y="2784996"/>
            <a:ext cx="3372024" cy="1406200"/>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893402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CB45E9-B034-4BE9-BA67-A880E0D2DD66}"/>
              </a:ext>
            </a:extLst>
          </p:cNvPr>
          <p:cNvSpPr>
            <a:spLocks noGrp="1"/>
          </p:cNvSpPr>
          <p:nvPr>
            <p:ph type="title"/>
          </p:nvPr>
        </p:nvSpPr>
        <p:spPr/>
        <p:txBody>
          <a:bodyPr/>
          <a:lstStyle/>
          <a:p>
            <a:r>
              <a:rPr kumimoji="1" lang="ja-JP" altLang="en-US" dirty="0"/>
              <a:t>ストリーム</a:t>
            </a:r>
          </a:p>
        </p:txBody>
      </p:sp>
      <p:sp>
        <p:nvSpPr>
          <p:cNvPr id="3" name="コンテンツ プレースホルダー 2">
            <a:extLst>
              <a:ext uri="{FF2B5EF4-FFF2-40B4-BE49-F238E27FC236}">
                <a16:creationId xmlns:a16="http://schemas.microsoft.com/office/drawing/2014/main" id="{8ED8E74D-9339-40BD-9002-876B9E484CF6}"/>
              </a:ext>
            </a:extLst>
          </p:cNvPr>
          <p:cNvSpPr>
            <a:spLocks noGrp="1"/>
          </p:cNvSpPr>
          <p:nvPr>
            <p:ph idx="1"/>
          </p:nvPr>
        </p:nvSpPr>
        <p:spPr>
          <a:xfrm>
            <a:off x="838200" y="1825625"/>
            <a:ext cx="10515600" cy="4351338"/>
          </a:xfrm>
        </p:spPr>
        <p:txBody>
          <a:bodyPr/>
          <a:lstStyle/>
          <a:p>
            <a:pPr marL="0" indent="0">
              <a:buNone/>
            </a:pPr>
            <a:r>
              <a:rPr kumimoji="1" lang="ja-JP" altLang="en-US" dirty="0"/>
              <a:t>♪川の流れのように</a:t>
            </a:r>
          </a:p>
        </p:txBody>
      </p:sp>
      <p:grpSp>
        <p:nvGrpSpPr>
          <p:cNvPr id="11" name="グループ化 10">
            <a:extLst>
              <a:ext uri="{FF2B5EF4-FFF2-40B4-BE49-F238E27FC236}">
                <a16:creationId xmlns:a16="http://schemas.microsoft.com/office/drawing/2014/main" id="{1E45CCB9-2823-4A19-8CFC-5364BF8B92FA}"/>
              </a:ext>
            </a:extLst>
          </p:cNvPr>
          <p:cNvGrpSpPr/>
          <p:nvPr/>
        </p:nvGrpSpPr>
        <p:grpSpPr>
          <a:xfrm rot="969119">
            <a:off x="3230098" y="2047672"/>
            <a:ext cx="5613815" cy="3907243"/>
            <a:chOff x="3220936" y="1440418"/>
            <a:chExt cx="5613815" cy="3907243"/>
          </a:xfrm>
        </p:grpSpPr>
        <p:grpSp>
          <p:nvGrpSpPr>
            <p:cNvPr id="7" name="グループ化 6">
              <a:extLst>
                <a:ext uri="{FF2B5EF4-FFF2-40B4-BE49-F238E27FC236}">
                  <a16:creationId xmlns:a16="http://schemas.microsoft.com/office/drawing/2014/main" id="{60BBED83-926B-4204-A9FB-2E6E4A3A2DD4}"/>
                </a:ext>
              </a:extLst>
            </p:cNvPr>
            <p:cNvGrpSpPr/>
            <p:nvPr/>
          </p:nvGrpSpPr>
          <p:grpSpPr>
            <a:xfrm>
              <a:off x="3220936" y="3429000"/>
              <a:ext cx="2993795" cy="1918661"/>
              <a:chOff x="3139820" y="3298911"/>
              <a:chExt cx="2993795" cy="1918661"/>
            </a:xfrm>
          </p:grpSpPr>
          <p:sp>
            <p:nvSpPr>
              <p:cNvPr id="5" name="小波 4">
                <a:extLst>
                  <a:ext uri="{FF2B5EF4-FFF2-40B4-BE49-F238E27FC236}">
                    <a16:creationId xmlns:a16="http://schemas.microsoft.com/office/drawing/2014/main" id="{41D565A0-74D1-463C-82DA-B86BC9084129}"/>
                  </a:ext>
                </a:extLst>
              </p:cNvPr>
              <p:cNvSpPr/>
              <p:nvPr/>
            </p:nvSpPr>
            <p:spPr>
              <a:xfrm rot="19319832">
                <a:off x="3139820" y="4309809"/>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小波 5">
                <a:extLst>
                  <a:ext uri="{FF2B5EF4-FFF2-40B4-BE49-F238E27FC236}">
                    <a16:creationId xmlns:a16="http://schemas.microsoft.com/office/drawing/2014/main" id="{3C210F5D-FE6C-465F-91C5-ACD3B6BD0C57}"/>
                  </a:ext>
                </a:extLst>
              </p:cNvPr>
              <p:cNvSpPr/>
              <p:nvPr/>
            </p:nvSpPr>
            <p:spPr>
              <a:xfrm rot="19319832">
                <a:off x="4449968" y="3298911"/>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652B85DF-EBC8-4CCC-9C98-E3AD8DE2CD95}"/>
                </a:ext>
              </a:extLst>
            </p:cNvPr>
            <p:cNvGrpSpPr/>
            <p:nvPr/>
          </p:nvGrpSpPr>
          <p:grpSpPr>
            <a:xfrm>
              <a:off x="5840956" y="1440418"/>
              <a:ext cx="2993795" cy="1918661"/>
              <a:chOff x="3139820" y="3298911"/>
              <a:chExt cx="2993795" cy="1918661"/>
            </a:xfrm>
          </p:grpSpPr>
          <p:sp>
            <p:nvSpPr>
              <p:cNvPr id="9" name="小波 8">
                <a:extLst>
                  <a:ext uri="{FF2B5EF4-FFF2-40B4-BE49-F238E27FC236}">
                    <a16:creationId xmlns:a16="http://schemas.microsoft.com/office/drawing/2014/main" id="{B8222066-2E1A-47AE-AE74-656448C56833}"/>
                  </a:ext>
                </a:extLst>
              </p:cNvPr>
              <p:cNvSpPr/>
              <p:nvPr/>
            </p:nvSpPr>
            <p:spPr>
              <a:xfrm rot="19319832">
                <a:off x="3139820" y="4309809"/>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小波 9">
                <a:extLst>
                  <a:ext uri="{FF2B5EF4-FFF2-40B4-BE49-F238E27FC236}">
                    <a16:creationId xmlns:a16="http://schemas.microsoft.com/office/drawing/2014/main" id="{7C312422-D99F-4EE9-A481-E819807B5B51}"/>
                  </a:ext>
                </a:extLst>
              </p:cNvPr>
              <p:cNvSpPr/>
              <p:nvPr/>
            </p:nvSpPr>
            <p:spPr>
              <a:xfrm rot="19319832">
                <a:off x="4449968" y="3298911"/>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7" name="テキスト ボックス 16">
            <a:extLst>
              <a:ext uri="{FF2B5EF4-FFF2-40B4-BE49-F238E27FC236}">
                <a16:creationId xmlns:a16="http://schemas.microsoft.com/office/drawing/2014/main" id="{275DEA87-7474-4DD7-8811-9E20F792C139}"/>
              </a:ext>
            </a:extLst>
          </p:cNvPr>
          <p:cNvSpPr txBox="1"/>
          <p:nvPr/>
        </p:nvSpPr>
        <p:spPr>
          <a:xfrm>
            <a:off x="5052837" y="5055064"/>
            <a:ext cx="3029279"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200" b="1" dirty="0"/>
              <a:t>出力ストリーム</a:t>
            </a:r>
          </a:p>
        </p:txBody>
      </p:sp>
      <p:sp>
        <p:nvSpPr>
          <p:cNvPr id="18" name="正方形/長方形 17">
            <a:extLst>
              <a:ext uri="{FF2B5EF4-FFF2-40B4-BE49-F238E27FC236}">
                <a16:creationId xmlns:a16="http://schemas.microsoft.com/office/drawing/2014/main" id="{7BC22BB2-6E0D-4382-BF22-6E2604DDD1F0}"/>
              </a:ext>
            </a:extLst>
          </p:cNvPr>
          <p:cNvSpPr/>
          <p:nvPr/>
        </p:nvSpPr>
        <p:spPr>
          <a:xfrm>
            <a:off x="592824" y="4359121"/>
            <a:ext cx="2559587" cy="16813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t>プログラム</a:t>
            </a:r>
          </a:p>
        </p:txBody>
      </p:sp>
      <p:pic>
        <p:nvPicPr>
          <p:cNvPr id="13" name="グラフィックス 12" descr="モニター">
            <a:extLst>
              <a:ext uri="{FF2B5EF4-FFF2-40B4-BE49-F238E27FC236}">
                <a16:creationId xmlns:a16="http://schemas.microsoft.com/office/drawing/2014/main" id="{1B1D1E83-0163-4244-9638-CCEBC17ECD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4368" y="431932"/>
            <a:ext cx="2997068" cy="2997068"/>
          </a:xfrm>
          <a:prstGeom prst="rect">
            <a:avLst/>
          </a:prstGeom>
        </p:spPr>
      </p:pic>
      <p:sp>
        <p:nvSpPr>
          <p:cNvPr id="19" name="テキスト ボックス 18">
            <a:extLst>
              <a:ext uri="{FF2B5EF4-FFF2-40B4-BE49-F238E27FC236}">
                <a16:creationId xmlns:a16="http://schemas.microsoft.com/office/drawing/2014/main" id="{EBB377E1-2423-4248-9F7B-07DE17041EAD}"/>
              </a:ext>
            </a:extLst>
          </p:cNvPr>
          <p:cNvSpPr txBox="1"/>
          <p:nvPr/>
        </p:nvSpPr>
        <p:spPr>
          <a:xfrm>
            <a:off x="8983214" y="3450754"/>
            <a:ext cx="267937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ディスプレイ</a:t>
            </a:r>
          </a:p>
        </p:txBody>
      </p:sp>
      <p:sp>
        <p:nvSpPr>
          <p:cNvPr id="20" name="テキスト ボックス 19">
            <a:extLst>
              <a:ext uri="{FF2B5EF4-FFF2-40B4-BE49-F238E27FC236}">
                <a16:creationId xmlns:a16="http://schemas.microsoft.com/office/drawing/2014/main" id="{5AF2DDB9-D0ED-4724-8568-FCDF2805DB9B}"/>
              </a:ext>
            </a:extLst>
          </p:cNvPr>
          <p:cNvSpPr txBox="1"/>
          <p:nvPr/>
        </p:nvSpPr>
        <p:spPr>
          <a:xfrm>
            <a:off x="1012149" y="2580582"/>
            <a:ext cx="4372019" cy="646331"/>
          </a:xfrm>
          <a:prstGeom prst="rect">
            <a:avLst/>
          </a:prstGeom>
          <a:ln w="57150"/>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3600" b="1" dirty="0"/>
              <a:t>つなげてやりました</a:t>
            </a:r>
          </a:p>
        </p:txBody>
      </p:sp>
      <p:sp>
        <p:nvSpPr>
          <p:cNvPr id="22" name="テキスト ボックス 21">
            <a:extLst>
              <a:ext uri="{FF2B5EF4-FFF2-40B4-BE49-F238E27FC236}">
                <a16:creationId xmlns:a16="http://schemas.microsoft.com/office/drawing/2014/main" id="{FD7E2BEF-3D8E-4CB1-A865-9577DE81123F}"/>
              </a:ext>
            </a:extLst>
          </p:cNvPr>
          <p:cNvSpPr txBox="1"/>
          <p:nvPr/>
        </p:nvSpPr>
        <p:spPr>
          <a:xfrm>
            <a:off x="9431594" y="1319981"/>
            <a:ext cx="1622322" cy="369332"/>
          </a:xfrm>
          <a:prstGeom prst="rect">
            <a:avLst/>
          </a:prstGeom>
          <a:noFill/>
        </p:spPr>
        <p:txBody>
          <a:bodyPr wrap="square" rtlCol="0">
            <a:spAutoFit/>
          </a:bodyPr>
          <a:lstStyle/>
          <a:p>
            <a:r>
              <a:rPr kumimoji="1" lang="en-US" altLang="ja-JP" dirty="0"/>
              <a:t>Hello!</a:t>
            </a:r>
            <a:endParaRPr kumimoji="1" lang="ja-JP" altLang="en-US" dirty="0"/>
          </a:p>
        </p:txBody>
      </p:sp>
    </p:spTree>
    <p:extLst>
      <p:ext uri="{BB962C8B-B14F-4D97-AF65-F5344CB8AC3E}">
        <p14:creationId xmlns:p14="http://schemas.microsoft.com/office/powerpoint/2010/main" val="1196601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DB2951-1857-4F79-A848-85EA903DE9F0}"/>
              </a:ext>
            </a:extLst>
          </p:cNvPr>
          <p:cNvSpPr>
            <a:spLocks noGrp="1"/>
          </p:cNvSpPr>
          <p:nvPr>
            <p:ph type="title"/>
          </p:nvPr>
        </p:nvSpPr>
        <p:spPr/>
        <p:txBody>
          <a:bodyPr/>
          <a:lstStyle/>
          <a:p>
            <a:r>
              <a:rPr kumimoji="1" lang="ja-JP" altLang="en-US" dirty="0"/>
              <a:t>未分類の知識</a:t>
            </a:r>
          </a:p>
        </p:txBody>
      </p:sp>
      <p:sp>
        <p:nvSpPr>
          <p:cNvPr id="3" name="テキスト プレースホルダー 2">
            <a:extLst>
              <a:ext uri="{FF2B5EF4-FFF2-40B4-BE49-F238E27FC236}">
                <a16:creationId xmlns:a16="http://schemas.microsoft.com/office/drawing/2014/main" id="{C000E2C6-7B71-4079-A93C-32F0654C86F3}"/>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7717796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CB45E9-B034-4BE9-BA67-A880E0D2DD66}"/>
              </a:ext>
            </a:extLst>
          </p:cNvPr>
          <p:cNvSpPr>
            <a:spLocks noGrp="1"/>
          </p:cNvSpPr>
          <p:nvPr>
            <p:ph type="title"/>
          </p:nvPr>
        </p:nvSpPr>
        <p:spPr/>
        <p:txBody>
          <a:bodyPr/>
          <a:lstStyle/>
          <a:p>
            <a:r>
              <a:rPr kumimoji="1" lang="ja-JP" altLang="en-US" dirty="0"/>
              <a:t>ストリーム</a:t>
            </a:r>
          </a:p>
        </p:txBody>
      </p:sp>
      <p:sp>
        <p:nvSpPr>
          <p:cNvPr id="3" name="コンテンツ プレースホルダー 2">
            <a:extLst>
              <a:ext uri="{FF2B5EF4-FFF2-40B4-BE49-F238E27FC236}">
                <a16:creationId xmlns:a16="http://schemas.microsoft.com/office/drawing/2014/main" id="{8ED8E74D-9339-40BD-9002-876B9E484CF6}"/>
              </a:ext>
            </a:extLst>
          </p:cNvPr>
          <p:cNvSpPr>
            <a:spLocks noGrp="1"/>
          </p:cNvSpPr>
          <p:nvPr>
            <p:ph idx="1"/>
          </p:nvPr>
        </p:nvSpPr>
        <p:spPr>
          <a:xfrm>
            <a:off x="838200" y="1825625"/>
            <a:ext cx="10515600" cy="4351338"/>
          </a:xfrm>
        </p:spPr>
        <p:txBody>
          <a:bodyPr/>
          <a:lstStyle/>
          <a:p>
            <a:pPr marL="0" indent="0">
              <a:buNone/>
            </a:pPr>
            <a:r>
              <a:rPr kumimoji="1" lang="ja-JP" altLang="en-US" dirty="0"/>
              <a:t>♪川の流れのように</a:t>
            </a:r>
          </a:p>
        </p:txBody>
      </p:sp>
      <p:grpSp>
        <p:nvGrpSpPr>
          <p:cNvPr id="11" name="グループ化 10">
            <a:extLst>
              <a:ext uri="{FF2B5EF4-FFF2-40B4-BE49-F238E27FC236}">
                <a16:creationId xmlns:a16="http://schemas.microsoft.com/office/drawing/2014/main" id="{1E45CCB9-2823-4A19-8CFC-5364BF8B92FA}"/>
              </a:ext>
            </a:extLst>
          </p:cNvPr>
          <p:cNvGrpSpPr/>
          <p:nvPr/>
        </p:nvGrpSpPr>
        <p:grpSpPr>
          <a:xfrm rot="969119">
            <a:off x="3230098" y="2047672"/>
            <a:ext cx="5613815" cy="3907243"/>
            <a:chOff x="3220936" y="1440418"/>
            <a:chExt cx="5613815" cy="3907243"/>
          </a:xfrm>
        </p:grpSpPr>
        <p:grpSp>
          <p:nvGrpSpPr>
            <p:cNvPr id="7" name="グループ化 6">
              <a:extLst>
                <a:ext uri="{FF2B5EF4-FFF2-40B4-BE49-F238E27FC236}">
                  <a16:creationId xmlns:a16="http://schemas.microsoft.com/office/drawing/2014/main" id="{60BBED83-926B-4204-A9FB-2E6E4A3A2DD4}"/>
                </a:ext>
              </a:extLst>
            </p:cNvPr>
            <p:cNvGrpSpPr/>
            <p:nvPr/>
          </p:nvGrpSpPr>
          <p:grpSpPr>
            <a:xfrm>
              <a:off x="3220936" y="3429000"/>
              <a:ext cx="2993795" cy="1918661"/>
              <a:chOff x="3139820" y="3298911"/>
              <a:chExt cx="2993795" cy="1918661"/>
            </a:xfrm>
          </p:grpSpPr>
          <p:sp>
            <p:nvSpPr>
              <p:cNvPr id="5" name="小波 4">
                <a:extLst>
                  <a:ext uri="{FF2B5EF4-FFF2-40B4-BE49-F238E27FC236}">
                    <a16:creationId xmlns:a16="http://schemas.microsoft.com/office/drawing/2014/main" id="{41D565A0-74D1-463C-82DA-B86BC9084129}"/>
                  </a:ext>
                </a:extLst>
              </p:cNvPr>
              <p:cNvSpPr/>
              <p:nvPr/>
            </p:nvSpPr>
            <p:spPr>
              <a:xfrm rot="19319832">
                <a:off x="3139820" y="4309809"/>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小波 5">
                <a:extLst>
                  <a:ext uri="{FF2B5EF4-FFF2-40B4-BE49-F238E27FC236}">
                    <a16:creationId xmlns:a16="http://schemas.microsoft.com/office/drawing/2014/main" id="{3C210F5D-FE6C-465F-91C5-ACD3B6BD0C57}"/>
                  </a:ext>
                </a:extLst>
              </p:cNvPr>
              <p:cNvSpPr/>
              <p:nvPr/>
            </p:nvSpPr>
            <p:spPr>
              <a:xfrm rot="19319832">
                <a:off x="4449968" y="3298911"/>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652B85DF-EBC8-4CCC-9C98-E3AD8DE2CD95}"/>
                </a:ext>
              </a:extLst>
            </p:cNvPr>
            <p:cNvGrpSpPr/>
            <p:nvPr/>
          </p:nvGrpSpPr>
          <p:grpSpPr>
            <a:xfrm>
              <a:off x="5840956" y="1440418"/>
              <a:ext cx="2993795" cy="1918661"/>
              <a:chOff x="3139820" y="3298911"/>
              <a:chExt cx="2993795" cy="1918661"/>
            </a:xfrm>
          </p:grpSpPr>
          <p:sp>
            <p:nvSpPr>
              <p:cNvPr id="9" name="小波 8">
                <a:extLst>
                  <a:ext uri="{FF2B5EF4-FFF2-40B4-BE49-F238E27FC236}">
                    <a16:creationId xmlns:a16="http://schemas.microsoft.com/office/drawing/2014/main" id="{B8222066-2E1A-47AE-AE74-656448C56833}"/>
                  </a:ext>
                </a:extLst>
              </p:cNvPr>
              <p:cNvSpPr/>
              <p:nvPr/>
            </p:nvSpPr>
            <p:spPr>
              <a:xfrm rot="19319832">
                <a:off x="3139820" y="4309809"/>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小波 9">
                <a:extLst>
                  <a:ext uri="{FF2B5EF4-FFF2-40B4-BE49-F238E27FC236}">
                    <a16:creationId xmlns:a16="http://schemas.microsoft.com/office/drawing/2014/main" id="{7C312422-D99F-4EE9-A481-E819807B5B51}"/>
                  </a:ext>
                </a:extLst>
              </p:cNvPr>
              <p:cNvSpPr/>
              <p:nvPr/>
            </p:nvSpPr>
            <p:spPr>
              <a:xfrm rot="19319832">
                <a:off x="4449968" y="3298911"/>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2" name="正方形/長方形 11">
            <a:extLst>
              <a:ext uri="{FF2B5EF4-FFF2-40B4-BE49-F238E27FC236}">
                <a16:creationId xmlns:a16="http://schemas.microsoft.com/office/drawing/2014/main" id="{DDBD0EF9-9328-4AF7-A198-2CF9058CB3A9}"/>
              </a:ext>
            </a:extLst>
          </p:cNvPr>
          <p:cNvSpPr/>
          <p:nvPr/>
        </p:nvSpPr>
        <p:spPr>
          <a:xfrm>
            <a:off x="8794213" y="1623295"/>
            <a:ext cx="2559587" cy="16813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t>プログラム</a:t>
            </a:r>
          </a:p>
        </p:txBody>
      </p:sp>
      <p:pic>
        <p:nvPicPr>
          <p:cNvPr id="15" name="グラフィックス 14" descr="タイプライター">
            <a:extLst>
              <a:ext uri="{FF2B5EF4-FFF2-40B4-BE49-F238E27FC236}">
                <a16:creationId xmlns:a16="http://schemas.microsoft.com/office/drawing/2014/main" id="{76267A70-01B2-45F1-BE24-87241FC55DB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0619" t="48430" r="8155" b="8764"/>
          <a:stretch/>
        </p:blipFill>
        <p:spPr>
          <a:xfrm>
            <a:off x="342640" y="4528395"/>
            <a:ext cx="2934929" cy="1546685"/>
          </a:xfrm>
          <a:prstGeom prst="rect">
            <a:avLst/>
          </a:prstGeom>
        </p:spPr>
      </p:pic>
      <p:sp>
        <p:nvSpPr>
          <p:cNvPr id="16" name="テキスト ボックス 15">
            <a:extLst>
              <a:ext uri="{FF2B5EF4-FFF2-40B4-BE49-F238E27FC236}">
                <a16:creationId xmlns:a16="http://schemas.microsoft.com/office/drawing/2014/main" id="{6312577E-B816-436F-BAAC-F8E285EBD773}"/>
              </a:ext>
            </a:extLst>
          </p:cNvPr>
          <p:cNvSpPr txBox="1"/>
          <p:nvPr/>
        </p:nvSpPr>
        <p:spPr>
          <a:xfrm>
            <a:off x="629263" y="3860991"/>
            <a:ext cx="2361681"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キーボード</a:t>
            </a:r>
          </a:p>
        </p:txBody>
      </p:sp>
      <p:sp>
        <p:nvSpPr>
          <p:cNvPr id="17" name="テキスト ボックス 16">
            <a:extLst>
              <a:ext uri="{FF2B5EF4-FFF2-40B4-BE49-F238E27FC236}">
                <a16:creationId xmlns:a16="http://schemas.microsoft.com/office/drawing/2014/main" id="{275DEA87-7474-4DD7-8811-9E20F792C139}"/>
              </a:ext>
            </a:extLst>
          </p:cNvPr>
          <p:cNvSpPr txBox="1"/>
          <p:nvPr/>
        </p:nvSpPr>
        <p:spPr>
          <a:xfrm>
            <a:off x="5052837" y="5055064"/>
            <a:ext cx="3029279"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200" b="1" dirty="0"/>
              <a:t>入力ストリーム</a:t>
            </a:r>
          </a:p>
        </p:txBody>
      </p:sp>
      <p:sp>
        <p:nvSpPr>
          <p:cNvPr id="18" name="テキスト ボックス 17">
            <a:extLst>
              <a:ext uri="{FF2B5EF4-FFF2-40B4-BE49-F238E27FC236}">
                <a16:creationId xmlns:a16="http://schemas.microsoft.com/office/drawing/2014/main" id="{C6427717-D838-4440-ACF8-D1666ABEA4EE}"/>
              </a:ext>
            </a:extLst>
          </p:cNvPr>
          <p:cNvSpPr txBox="1"/>
          <p:nvPr/>
        </p:nvSpPr>
        <p:spPr>
          <a:xfrm>
            <a:off x="1012149" y="2580582"/>
            <a:ext cx="3876942" cy="646331"/>
          </a:xfrm>
          <a:prstGeom prst="rect">
            <a:avLst/>
          </a:prstGeom>
          <a:ln w="57150"/>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3600" b="1" dirty="0"/>
              <a:t>入力の場合も同じ</a:t>
            </a:r>
          </a:p>
        </p:txBody>
      </p:sp>
      <p:cxnSp>
        <p:nvCxnSpPr>
          <p:cNvPr id="19" name="直線矢印コネクタ 18">
            <a:extLst>
              <a:ext uri="{FF2B5EF4-FFF2-40B4-BE49-F238E27FC236}">
                <a16:creationId xmlns:a16="http://schemas.microsoft.com/office/drawing/2014/main" id="{0017A99E-48AF-46B2-8F00-A1FD693B0B01}"/>
              </a:ext>
            </a:extLst>
          </p:cNvPr>
          <p:cNvCxnSpPr>
            <a:cxnSpLocks/>
          </p:cNvCxnSpPr>
          <p:nvPr/>
        </p:nvCxnSpPr>
        <p:spPr>
          <a:xfrm flipV="1">
            <a:off x="3892544" y="2784996"/>
            <a:ext cx="3372024" cy="1406200"/>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991304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640FA1-1B8A-44B6-9ABC-AD48ADF88C56}"/>
              </a:ext>
            </a:extLst>
          </p:cNvPr>
          <p:cNvSpPr>
            <a:spLocks noGrp="1"/>
          </p:cNvSpPr>
          <p:nvPr>
            <p:ph type="title"/>
          </p:nvPr>
        </p:nvSpPr>
        <p:spPr/>
        <p:txBody>
          <a:bodyPr/>
          <a:lstStyle/>
          <a:p>
            <a:r>
              <a:rPr kumimoji="1" lang="ja-JP" altLang="en-US" dirty="0"/>
              <a:t>ストリーム</a:t>
            </a:r>
          </a:p>
        </p:txBody>
      </p:sp>
      <p:sp>
        <p:nvSpPr>
          <p:cNvPr id="3" name="コンテンツ プレースホルダー 2">
            <a:extLst>
              <a:ext uri="{FF2B5EF4-FFF2-40B4-BE49-F238E27FC236}">
                <a16:creationId xmlns:a16="http://schemas.microsoft.com/office/drawing/2014/main" id="{95136B4F-2E39-44C6-85EE-F3D349E9A575}"/>
              </a:ext>
            </a:extLst>
          </p:cNvPr>
          <p:cNvSpPr>
            <a:spLocks noGrp="1"/>
          </p:cNvSpPr>
          <p:nvPr>
            <p:ph idx="1"/>
          </p:nvPr>
        </p:nvSpPr>
        <p:spPr>
          <a:xfrm>
            <a:off x="838200" y="1825625"/>
            <a:ext cx="10515600" cy="4351338"/>
          </a:xfrm>
        </p:spPr>
        <p:txBody>
          <a:bodyPr/>
          <a:lstStyle/>
          <a:p>
            <a:r>
              <a:rPr kumimoji="1" lang="en-US" altLang="ja-JP" dirty="0" err="1"/>
              <a:t>printf</a:t>
            </a:r>
            <a:r>
              <a:rPr kumimoji="1" lang="ja-JP" altLang="en-US" dirty="0"/>
              <a:t>や</a:t>
            </a:r>
            <a:r>
              <a:rPr kumimoji="1" lang="en-US" altLang="ja-JP" dirty="0" err="1"/>
              <a:t>scanf</a:t>
            </a:r>
            <a:r>
              <a:rPr kumimoji="1" lang="ja-JP" altLang="en-US" dirty="0"/>
              <a:t>は、実はストリームを介して入出力を行っている</a:t>
            </a:r>
            <a:endParaRPr kumimoji="1" lang="en-US" altLang="ja-JP" dirty="0"/>
          </a:p>
          <a:p>
            <a:r>
              <a:rPr lang="en-US" altLang="ja-JP" dirty="0"/>
              <a:t>C</a:t>
            </a:r>
            <a:r>
              <a:rPr lang="ja-JP" altLang="en-US" dirty="0"/>
              <a:t>ではあまり気にすることはない？</a:t>
            </a:r>
            <a:endParaRPr lang="en-US" altLang="ja-JP" dirty="0"/>
          </a:p>
          <a:p>
            <a:r>
              <a:rPr lang="en-US" altLang="ja-JP" dirty="0"/>
              <a:t>C++</a:t>
            </a:r>
            <a:r>
              <a:rPr lang="ja-JP" altLang="en-US" dirty="0"/>
              <a:t>では意識しておくと便利なことがある</a:t>
            </a:r>
            <a:endParaRPr lang="en-US" altLang="ja-JP" dirty="0"/>
          </a:p>
          <a:p>
            <a:pPr>
              <a:buFont typeface="Wingdings" panose="05000000000000000000" pitchFamily="2" charset="2"/>
              <a:buChar char="Ø"/>
            </a:pPr>
            <a:r>
              <a:rPr lang="en-US" altLang="ja-JP" dirty="0"/>
              <a:t>stream, </a:t>
            </a:r>
            <a:r>
              <a:rPr lang="en-US" altLang="ja-JP" dirty="0" err="1"/>
              <a:t>stringstream</a:t>
            </a:r>
            <a:r>
              <a:rPr lang="en-US" altLang="ja-JP" dirty="0"/>
              <a:t>, </a:t>
            </a:r>
            <a:r>
              <a:rPr lang="en-US" altLang="ja-JP" dirty="0" err="1"/>
              <a:t>filestream</a:t>
            </a:r>
            <a:endParaRPr lang="en-US" altLang="ja-JP" dirty="0"/>
          </a:p>
          <a:p>
            <a:r>
              <a:rPr lang="ja-JP" altLang="en-US" dirty="0"/>
              <a:t>ネットワーク間のやりとりもストリームと言われることが</a:t>
            </a:r>
            <a:r>
              <a:rPr lang="ja-JP" altLang="en-US" dirty="0" err="1"/>
              <a:t>あるっぽい</a:t>
            </a:r>
            <a:r>
              <a:rPr lang="ja-JP" altLang="en-US" dirty="0"/>
              <a:t>？</a:t>
            </a:r>
            <a:r>
              <a:rPr lang="en-US" altLang="ja-JP" dirty="0"/>
              <a:t>(</a:t>
            </a:r>
            <a:r>
              <a:rPr lang="ja-JP" altLang="en-US" dirty="0"/>
              <a:t>要出典</a:t>
            </a:r>
            <a:r>
              <a:rPr lang="en-US" altLang="ja-JP" dirty="0"/>
              <a:t>)</a:t>
            </a:r>
          </a:p>
        </p:txBody>
      </p:sp>
    </p:spTree>
    <p:extLst>
      <p:ext uri="{BB962C8B-B14F-4D97-AF65-F5344CB8AC3E}">
        <p14:creationId xmlns:p14="http://schemas.microsoft.com/office/powerpoint/2010/main" val="22234938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DB2951-1857-4F79-A848-85EA903DE9F0}"/>
              </a:ext>
            </a:extLst>
          </p:cNvPr>
          <p:cNvSpPr>
            <a:spLocks noGrp="1"/>
          </p:cNvSpPr>
          <p:nvPr>
            <p:ph type="title"/>
          </p:nvPr>
        </p:nvSpPr>
        <p:spPr/>
        <p:txBody>
          <a:bodyPr/>
          <a:lstStyle/>
          <a:p>
            <a:r>
              <a:rPr kumimoji="1" lang="ja-JP" altLang="en-US" dirty="0"/>
              <a:t>簡単なデバッグ</a:t>
            </a:r>
          </a:p>
        </p:txBody>
      </p:sp>
      <p:sp>
        <p:nvSpPr>
          <p:cNvPr id="3" name="テキスト プレースホルダー 2">
            <a:extLst>
              <a:ext uri="{FF2B5EF4-FFF2-40B4-BE49-F238E27FC236}">
                <a16:creationId xmlns:a16="http://schemas.microsoft.com/office/drawing/2014/main" id="{C000E2C6-7B71-4079-A93C-32F0654C86F3}"/>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0222336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E58EE-CE69-4066-B996-3AF196E531DF}"/>
              </a:ext>
            </a:extLst>
          </p:cNvPr>
          <p:cNvSpPr>
            <a:spLocks noGrp="1"/>
          </p:cNvSpPr>
          <p:nvPr>
            <p:ph type="title"/>
          </p:nvPr>
        </p:nvSpPr>
        <p:spPr/>
        <p:txBody>
          <a:bodyPr/>
          <a:lstStyle/>
          <a:p>
            <a:r>
              <a:rPr kumimoji="1" lang="ja-JP" altLang="en-US" dirty="0"/>
              <a:t>デバッグ</a:t>
            </a:r>
          </a:p>
        </p:txBody>
      </p:sp>
      <p:sp>
        <p:nvSpPr>
          <p:cNvPr id="3" name="コンテンツ プレースホルダー 2">
            <a:extLst>
              <a:ext uri="{FF2B5EF4-FFF2-40B4-BE49-F238E27FC236}">
                <a16:creationId xmlns:a16="http://schemas.microsoft.com/office/drawing/2014/main" id="{2142359A-69CC-43B6-9388-F20B98A6C7F4}"/>
              </a:ext>
            </a:extLst>
          </p:cNvPr>
          <p:cNvSpPr>
            <a:spLocks noGrp="1"/>
          </p:cNvSpPr>
          <p:nvPr>
            <p:ph idx="1"/>
          </p:nvPr>
        </p:nvSpPr>
        <p:spPr/>
        <p:txBody>
          <a:bodyPr/>
          <a:lstStyle/>
          <a:p>
            <a:pPr marL="0" indent="0">
              <a:buNone/>
            </a:pPr>
            <a:r>
              <a:rPr kumimoji="1" lang="ja-JP" altLang="en-US" dirty="0"/>
              <a:t>デバッグとは</a:t>
            </a:r>
            <a:r>
              <a:rPr kumimoji="1" lang="en-US" altLang="ja-JP" dirty="0"/>
              <a:t>:</a:t>
            </a:r>
          </a:p>
          <a:p>
            <a:pPr marL="0" indent="0">
              <a:buNone/>
            </a:pPr>
            <a:r>
              <a:rPr kumimoji="1" lang="ja-JP" altLang="en-US" dirty="0"/>
              <a:t>プログラムのバグを見つけ、間違いを修正すること</a:t>
            </a:r>
            <a:endParaRPr kumimoji="1" lang="en-US" altLang="ja-JP" dirty="0"/>
          </a:p>
          <a:p>
            <a:pPr marL="0" indent="0">
              <a:buNone/>
            </a:pPr>
            <a:endParaRPr kumimoji="1" lang="en-US" altLang="ja-JP" dirty="0"/>
          </a:p>
          <a:p>
            <a:pPr marL="0" indent="0">
              <a:buNone/>
            </a:pPr>
            <a:r>
              <a:rPr kumimoji="1" lang="ja-JP" altLang="en-US" dirty="0"/>
              <a:t>デバッグの方法</a:t>
            </a:r>
            <a:r>
              <a:rPr kumimoji="1" lang="en-US" altLang="ja-JP" dirty="0"/>
              <a:t>:</a:t>
            </a:r>
          </a:p>
          <a:p>
            <a:r>
              <a:rPr kumimoji="1" lang="ja-JP" altLang="en-US" dirty="0"/>
              <a:t>ソースコードをにらむ</a:t>
            </a:r>
            <a:endParaRPr kumimoji="1" lang="en-US" altLang="ja-JP" dirty="0"/>
          </a:p>
          <a:p>
            <a:r>
              <a:rPr kumimoji="1" lang="en-US" altLang="ja-JP" dirty="0" err="1"/>
              <a:t>printf</a:t>
            </a:r>
            <a:r>
              <a:rPr kumimoji="1" lang="ja-JP" altLang="en-US" dirty="0"/>
              <a:t>デバッグ</a:t>
            </a:r>
            <a:endParaRPr kumimoji="1" lang="en-US" altLang="ja-JP" dirty="0"/>
          </a:p>
          <a:p>
            <a:r>
              <a:rPr kumimoji="1" lang="ja-JP" altLang="en-US" dirty="0"/>
              <a:t>デバッガを使う</a:t>
            </a:r>
            <a:r>
              <a:rPr kumimoji="1" lang="en-US" altLang="ja-JP" dirty="0"/>
              <a:t>(</a:t>
            </a:r>
            <a:r>
              <a:rPr kumimoji="1" lang="ja-JP" altLang="en-US" dirty="0"/>
              <a:t>今回はちゃんと扱いません</a:t>
            </a:r>
            <a:r>
              <a:rPr kumimoji="1" lang="en-US" altLang="ja-JP" dirty="0"/>
              <a:t>)</a:t>
            </a:r>
            <a:endParaRPr kumimoji="1" lang="ja-JP" altLang="en-US" dirty="0"/>
          </a:p>
        </p:txBody>
      </p:sp>
    </p:spTree>
    <p:extLst>
      <p:ext uri="{BB962C8B-B14F-4D97-AF65-F5344CB8AC3E}">
        <p14:creationId xmlns:p14="http://schemas.microsoft.com/office/powerpoint/2010/main" val="1138469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C8E29C-72C4-4D88-BAA0-1AF7D8CB08EA}"/>
              </a:ext>
            </a:extLst>
          </p:cNvPr>
          <p:cNvSpPr>
            <a:spLocks noGrp="1"/>
          </p:cNvSpPr>
          <p:nvPr>
            <p:ph type="title"/>
          </p:nvPr>
        </p:nvSpPr>
        <p:spPr/>
        <p:txBody>
          <a:bodyPr/>
          <a:lstStyle/>
          <a:p>
            <a:r>
              <a:rPr kumimoji="1" lang="ja-JP" altLang="en-US" dirty="0"/>
              <a:t>間違えやすい場所を記憶しておく</a:t>
            </a:r>
          </a:p>
        </p:txBody>
      </p:sp>
      <p:sp>
        <p:nvSpPr>
          <p:cNvPr id="3" name="コンテンツ プレースホルダー 2">
            <a:extLst>
              <a:ext uri="{FF2B5EF4-FFF2-40B4-BE49-F238E27FC236}">
                <a16:creationId xmlns:a16="http://schemas.microsoft.com/office/drawing/2014/main" id="{D56A887E-D9E9-4795-834A-40753E7297A9}"/>
              </a:ext>
            </a:extLst>
          </p:cNvPr>
          <p:cNvSpPr>
            <a:spLocks noGrp="1"/>
          </p:cNvSpPr>
          <p:nvPr>
            <p:ph idx="1"/>
          </p:nvPr>
        </p:nvSpPr>
        <p:spPr>
          <a:xfrm>
            <a:off x="838200" y="1825625"/>
            <a:ext cx="10515600" cy="4530930"/>
          </a:xfrm>
        </p:spPr>
        <p:txBody>
          <a:bodyPr>
            <a:normAutofit/>
          </a:bodyPr>
          <a:lstStyle/>
          <a:p>
            <a:r>
              <a:rPr kumimoji="1" lang="ja-JP" altLang="en-US" dirty="0"/>
              <a:t>セミコロンとコロンの間違い、コロンとカンマの間違い</a:t>
            </a:r>
            <a:endParaRPr kumimoji="1" lang="en-US" altLang="ja-JP" dirty="0"/>
          </a:p>
          <a:p>
            <a:r>
              <a:rPr kumimoji="1" lang="ja-JP" altLang="en-US" dirty="0"/>
              <a:t>変数の初期化忘れ</a:t>
            </a:r>
            <a:endParaRPr kumimoji="1" lang="en-US" altLang="ja-JP" dirty="0"/>
          </a:p>
          <a:p>
            <a:r>
              <a:rPr lang="en-US" altLang="ja-JP" dirty="0"/>
              <a:t>=</a:t>
            </a:r>
            <a:r>
              <a:rPr lang="ja-JP" altLang="en-US" dirty="0"/>
              <a:t>と</a:t>
            </a:r>
            <a:r>
              <a:rPr lang="en-US" altLang="ja-JP" dirty="0"/>
              <a:t>==</a:t>
            </a:r>
            <a:r>
              <a:rPr lang="ja-JP" altLang="en-US" dirty="0"/>
              <a:t>の間違い</a:t>
            </a:r>
            <a:br>
              <a:rPr lang="en-US" altLang="ja-JP" dirty="0"/>
            </a:br>
            <a:r>
              <a:rPr lang="en-US" altLang="ja-JP" dirty="0"/>
              <a:t>(</a:t>
            </a:r>
            <a:r>
              <a:rPr lang="ja-JP" altLang="en-US" b="1" dirty="0"/>
              <a:t>コンパイルエラーすら出ないことがある</a:t>
            </a:r>
            <a:r>
              <a:rPr lang="ja-JP" altLang="en-US" dirty="0"/>
              <a:t>。困っちゃうよね</a:t>
            </a:r>
            <a:r>
              <a:rPr lang="en-US" altLang="ja-JP" dirty="0"/>
              <a:t>)</a:t>
            </a:r>
          </a:p>
          <a:p>
            <a:r>
              <a:rPr kumimoji="1" lang="ja-JP" altLang="en-US"/>
              <a:t>配列</a:t>
            </a:r>
            <a:r>
              <a:rPr kumimoji="1" lang="ja-JP" altLang="en-US" dirty="0"/>
              <a:t>の添え字</a:t>
            </a:r>
            <a:endParaRPr kumimoji="1" lang="en-US" altLang="ja-JP" dirty="0"/>
          </a:p>
          <a:p>
            <a:r>
              <a:rPr kumimoji="1" lang="ja-JP" altLang="en-US" dirty="0"/>
              <a:t>不等号に</a:t>
            </a:r>
            <a:r>
              <a:rPr kumimoji="1" lang="en-US" altLang="ja-JP" dirty="0"/>
              <a:t>=</a:t>
            </a:r>
            <a:r>
              <a:rPr kumimoji="1" lang="ja-JP" altLang="en-US" dirty="0"/>
              <a:t>をつけるか否か</a:t>
            </a:r>
            <a:endParaRPr kumimoji="1" lang="en-US" altLang="ja-JP" dirty="0"/>
          </a:p>
          <a:p>
            <a:r>
              <a:rPr kumimoji="1" lang="ja-JP" altLang="en-US" dirty="0"/>
              <a:t>ループの継続条件</a:t>
            </a:r>
            <a:endParaRPr kumimoji="1" lang="en-US" altLang="ja-JP" dirty="0"/>
          </a:p>
          <a:p>
            <a:r>
              <a:rPr kumimoji="1" lang="ja-JP" altLang="en-US" dirty="0"/>
              <a:t>再帰の</a:t>
            </a:r>
            <a:r>
              <a:rPr kumimoji="1" lang="en-US" altLang="ja-JP" dirty="0"/>
              <a:t>return</a:t>
            </a:r>
            <a:r>
              <a:rPr kumimoji="1" lang="ja-JP" altLang="en-US" dirty="0"/>
              <a:t>がどこで行われるか</a:t>
            </a:r>
          </a:p>
        </p:txBody>
      </p:sp>
    </p:spTree>
    <p:extLst>
      <p:ext uri="{BB962C8B-B14F-4D97-AF65-F5344CB8AC3E}">
        <p14:creationId xmlns:p14="http://schemas.microsoft.com/office/powerpoint/2010/main" val="31475236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C8E29C-72C4-4D88-BAA0-1AF7D8CB08EA}"/>
              </a:ext>
            </a:extLst>
          </p:cNvPr>
          <p:cNvSpPr>
            <a:spLocks noGrp="1"/>
          </p:cNvSpPr>
          <p:nvPr>
            <p:ph type="title"/>
          </p:nvPr>
        </p:nvSpPr>
        <p:spPr/>
        <p:txBody>
          <a:bodyPr/>
          <a:lstStyle/>
          <a:p>
            <a:r>
              <a:rPr kumimoji="1" lang="ja-JP" altLang="en-US" dirty="0"/>
              <a:t>間違えやすい場所を記憶しておく</a:t>
            </a:r>
          </a:p>
        </p:txBody>
      </p:sp>
      <p:sp>
        <p:nvSpPr>
          <p:cNvPr id="3" name="コンテンツ プレースホルダー 2">
            <a:extLst>
              <a:ext uri="{FF2B5EF4-FFF2-40B4-BE49-F238E27FC236}">
                <a16:creationId xmlns:a16="http://schemas.microsoft.com/office/drawing/2014/main" id="{D56A887E-D9E9-4795-834A-40753E7297A9}"/>
              </a:ext>
            </a:extLst>
          </p:cNvPr>
          <p:cNvSpPr>
            <a:spLocks noGrp="1"/>
          </p:cNvSpPr>
          <p:nvPr>
            <p:ph idx="1"/>
          </p:nvPr>
        </p:nvSpPr>
        <p:spPr/>
        <p:txBody>
          <a:bodyPr/>
          <a:lstStyle/>
          <a:p>
            <a:r>
              <a:rPr kumimoji="1" lang="ja-JP" altLang="en-US" dirty="0"/>
              <a:t>プログラムをたくさい</a:t>
            </a:r>
            <a:r>
              <a:rPr kumimoji="1" lang="ja-JP" altLang="en-US" dirty="0" err="1"/>
              <a:t>ん</a:t>
            </a:r>
            <a:r>
              <a:rPr kumimoji="1" lang="ja-JP" altLang="en-US" dirty="0"/>
              <a:t>書いていると、自分がバグらせやすいところが見えてくる</a:t>
            </a:r>
            <a:endParaRPr lang="en-US" altLang="ja-JP" dirty="0"/>
          </a:p>
          <a:p>
            <a:pPr marL="0" indent="0">
              <a:buNone/>
            </a:pPr>
            <a:endParaRPr kumimoji="1" lang="en-US" altLang="ja-JP" dirty="0"/>
          </a:p>
          <a:p>
            <a:r>
              <a:rPr kumimoji="1" lang="ja-JP" altLang="en-US" dirty="0"/>
              <a:t>「ここは間違えやすい」「ここよくバグ</a:t>
            </a:r>
            <a:r>
              <a:rPr kumimoji="1" lang="ja-JP" altLang="en-US" dirty="0" err="1"/>
              <a:t>る</a:t>
            </a:r>
            <a:r>
              <a:rPr kumimoji="1" lang="ja-JP" altLang="en-US" dirty="0"/>
              <a:t>なあ」</a:t>
            </a:r>
            <a:br>
              <a:rPr kumimoji="1" lang="en-US" altLang="ja-JP" dirty="0"/>
            </a:br>
            <a:r>
              <a:rPr kumimoji="1" lang="ja-JP" altLang="en-US" dirty="0"/>
              <a:t>と思うパターンを覚えるなりメモるなりしてもいいかも</a:t>
            </a:r>
            <a:endParaRPr kumimoji="1" lang="en-US" altLang="ja-JP" dirty="0"/>
          </a:p>
          <a:p>
            <a:pPr>
              <a:buFont typeface="Wingdings" panose="05000000000000000000" pitchFamily="2" charset="2"/>
              <a:buChar char="Ø"/>
            </a:pPr>
            <a:r>
              <a:rPr kumimoji="1" lang="ja-JP" altLang="en-US" dirty="0"/>
              <a:t>何度も同じミスをしていたら勝手に覚えるとおもうけど</a:t>
            </a:r>
            <a:endParaRPr kumimoji="1" lang="en-US" altLang="ja-JP" dirty="0"/>
          </a:p>
          <a:p>
            <a:pPr>
              <a:buFont typeface="Wingdings" panose="05000000000000000000" pitchFamily="2" charset="2"/>
              <a:buChar char="Ø"/>
            </a:pPr>
            <a:endParaRPr kumimoji="1" lang="ja-JP" altLang="en-US" dirty="0"/>
          </a:p>
        </p:txBody>
      </p:sp>
    </p:spTree>
    <p:extLst>
      <p:ext uri="{BB962C8B-B14F-4D97-AF65-F5344CB8AC3E}">
        <p14:creationId xmlns:p14="http://schemas.microsoft.com/office/powerpoint/2010/main" val="33786028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4EBF9D-834E-43AB-838B-5165E3AD5610}"/>
              </a:ext>
            </a:extLst>
          </p:cNvPr>
          <p:cNvSpPr>
            <a:spLocks noGrp="1"/>
          </p:cNvSpPr>
          <p:nvPr>
            <p:ph type="title"/>
          </p:nvPr>
        </p:nvSpPr>
        <p:spPr/>
        <p:txBody>
          <a:bodyPr/>
          <a:lstStyle/>
          <a:p>
            <a:r>
              <a:rPr kumimoji="1" lang="en-US" altLang="ja-JP" dirty="0" err="1"/>
              <a:t>printf</a:t>
            </a:r>
            <a:r>
              <a:rPr kumimoji="1" lang="ja-JP" altLang="en-US" dirty="0"/>
              <a:t>デバッグ</a:t>
            </a:r>
          </a:p>
        </p:txBody>
      </p:sp>
      <p:sp>
        <p:nvSpPr>
          <p:cNvPr id="3" name="コンテンツ プレースホルダー 2">
            <a:extLst>
              <a:ext uri="{FF2B5EF4-FFF2-40B4-BE49-F238E27FC236}">
                <a16:creationId xmlns:a16="http://schemas.microsoft.com/office/drawing/2014/main" id="{ED3D6374-FFA4-47EC-BFB7-7A58CBE5FE60}"/>
              </a:ext>
            </a:extLst>
          </p:cNvPr>
          <p:cNvSpPr>
            <a:spLocks noGrp="1"/>
          </p:cNvSpPr>
          <p:nvPr>
            <p:ph idx="1"/>
          </p:nvPr>
        </p:nvSpPr>
        <p:spPr/>
        <p:txBody>
          <a:bodyPr/>
          <a:lstStyle/>
          <a:p>
            <a:r>
              <a:rPr lang="en-US" altLang="ja-JP" dirty="0" err="1"/>
              <a:t>printf</a:t>
            </a:r>
            <a:r>
              <a:rPr lang="ja-JP" altLang="en-US" dirty="0"/>
              <a:t>は手軽にいろいろ出力できる</a:t>
            </a:r>
            <a:endParaRPr lang="en-US" altLang="ja-JP" dirty="0"/>
          </a:p>
          <a:p>
            <a:r>
              <a:rPr kumimoji="1" lang="ja-JP" altLang="en-US" dirty="0"/>
              <a:t>デバッグに使える</a:t>
            </a:r>
            <a:r>
              <a:rPr kumimoji="1" lang="en-US" altLang="ja-JP" dirty="0"/>
              <a:t>(</a:t>
            </a:r>
            <a:r>
              <a:rPr kumimoji="1" lang="ja-JP" altLang="en-US" dirty="0"/>
              <a:t>賛否両論</a:t>
            </a:r>
            <a:r>
              <a:rPr lang="en-US" altLang="ja-JP" dirty="0"/>
              <a:t>)(</a:t>
            </a:r>
            <a:r>
              <a:rPr lang="ja-JP" altLang="en-US" dirty="0"/>
              <a:t>後述</a:t>
            </a:r>
            <a:r>
              <a:rPr lang="en-US" altLang="ja-JP" dirty="0"/>
              <a:t>)</a:t>
            </a:r>
          </a:p>
          <a:p>
            <a:endParaRPr kumimoji="1" lang="en-US" altLang="ja-JP" dirty="0"/>
          </a:p>
          <a:p>
            <a:r>
              <a:rPr kumimoji="1" lang="ja-JP" altLang="en-US" dirty="0"/>
              <a:t>ソースコードに付け足したデバッグのためのコードをデバッグコードという</a:t>
            </a:r>
            <a:endParaRPr kumimoji="1" lang="en-US" altLang="ja-JP" dirty="0"/>
          </a:p>
        </p:txBody>
      </p:sp>
    </p:spTree>
    <p:extLst>
      <p:ext uri="{BB962C8B-B14F-4D97-AF65-F5344CB8AC3E}">
        <p14:creationId xmlns:p14="http://schemas.microsoft.com/office/powerpoint/2010/main" val="4896747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74BF5E4-1A72-4AAD-A9CA-9D9AEED6BF1B}"/>
              </a:ext>
            </a:extLst>
          </p:cNvPr>
          <p:cNvSpPr>
            <a:spLocks noGrp="1"/>
          </p:cNvSpPr>
          <p:nvPr>
            <p:ph idx="1"/>
          </p:nvPr>
        </p:nvSpPr>
        <p:spPr>
          <a:xfrm>
            <a:off x="838200" y="494071"/>
            <a:ext cx="10515600" cy="6098458"/>
          </a:xfrm>
        </p:spPr>
        <p:txBody>
          <a:bodyPr>
            <a:normAutofit/>
          </a:bodyPr>
          <a:lstStyle/>
          <a:p>
            <a:pPr marL="0" indent="0">
              <a:buNone/>
            </a:pPr>
            <a:r>
              <a:rPr lang="ja-JP" altLang="en-US" dirty="0"/>
              <a:t>「どこの処理で強制終了している？」</a:t>
            </a:r>
            <a:endParaRPr lang="en-US" altLang="ja-JP" dirty="0"/>
          </a:p>
          <a:p>
            <a:pPr>
              <a:buFont typeface="Wingdings" panose="05000000000000000000" pitchFamily="2" charset="2"/>
              <a:buChar char="Ø"/>
            </a:pPr>
            <a:r>
              <a:rPr lang="en-US" altLang="ja-JP" dirty="0" err="1"/>
              <a:t>printf</a:t>
            </a:r>
            <a:r>
              <a:rPr lang="ja-JP" altLang="en-US" dirty="0"/>
              <a:t>をうまくいっていないと思われる位置に書く</a:t>
            </a:r>
            <a:endParaRPr lang="en-US" altLang="ja-JP" dirty="0"/>
          </a:p>
          <a:p>
            <a:pPr marL="0" indent="0">
              <a:buNone/>
            </a:pPr>
            <a:r>
              <a:rPr lang="ja-JP" altLang="en-US" dirty="0"/>
              <a:t>「ここの変数はこの時点ではどんな値になってる？」</a:t>
            </a:r>
            <a:endParaRPr lang="en-US" altLang="ja-JP" dirty="0"/>
          </a:p>
          <a:p>
            <a:pPr>
              <a:buFont typeface="Wingdings" panose="05000000000000000000" pitchFamily="2" charset="2"/>
              <a:buChar char="Ø"/>
            </a:pPr>
            <a:r>
              <a:rPr lang="en-US" altLang="ja-JP" dirty="0" err="1"/>
              <a:t>printf</a:t>
            </a:r>
            <a:r>
              <a:rPr lang="ja-JP" altLang="en-US" dirty="0"/>
              <a:t>で変数の値を出力してみよう</a:t>
            </a:r>
            <a:endParaRPr lang="en-US" altLang="ja-JP" dirty="0"/>
          </a:p>
          <a:p>
            <a:pPr marL="0" indent="0">
              <a:buNone/>
            </a:pPr>
            <a:r>
              <a:rPr lang="ja-JP" altLang="en-US" dirty="0"/>
              <a:t>「ループが終わらないんだけど」</a:t>
            </a:r>
            <a:endParaRPr lang="en-US" altLang="ja-JP" dirty="0"/>
          </a:p>
          <a:p>
            <a:pPr>
              <a:buFont typeface="Wingdings" panose="05000000000000000000" pitchFamily="2" charset="2"/>
              <a:buChar char="Ø"/>
            </a:pPr>
            <a:r>
              <a:rPr lang="en-US" altLang="ja-JP" dirty="0" err="1"/>
              <a:t>printf</a:t>
            </a:r>
            <a:r>
              <a:rPr lang="ja-JP" altLang="en-US" dirty="0"/>
              <a:t>でループ中の何かの値を出力</a:t>
            </a:r>
            <a:endParaRPr lang="en-US" altLang="ja-JP" dirty="0"/>
          </a:p>
          <a:p>
            <a:pPr marL="0" indent="0">
              <a:buNone/>
            </a:pPr>
            <a:r>
              <a:rPr kumimoji="1" lang="ja-JP" altLang="en-US" dirty="0"/>
              <a:t>「ここの</a:t>
            </a:r>
            <a:r>
              <a:rPr kumimoji="1" lang="en-US" altLang="ja-JP" dirty="0"/>
              <a:t>if</a:t>
            </a:r>
            <a:r>
              <a:rPr kumimoji="1" lang="ja-JP" altLang="en-US" dirty="0"/>
              <a:t>文に入るはずなんだけど、ほんとに入ってる？」</a:t>
            </a:r>
            <a:endParaRPr kumimoji="1" lang="en-US" altLang="ja-JP" dirty="0"/>
          </a:p>
          <a:p>
            <a:pPr>
              <a:buFont typeface="Wingdings" panose="05000000000000000000" pitchFamily="2" charset="2"/>
              <a:buChar char="Ø"/>
            </a:pPr>
            <a:r>
              <a:rPr lang="en-US" altLang="ja-JP" dirty="0" err="1"/>
              <a:t>printf</a:t>
            </a:r>
            <a:r>
              <a:rPr lang="ja-JP" altLang="en-US" dirty="0"/>
              <a:t>を</a:t>
            </a:r>
            <a:r>
              <a:rPr lang="en-US" altLang="ja-JP" dirty="0"/>
              <a:t>if</a:t>
            </a:r>
            <a:r>
              <a:rPr lang="ja-JP" altLang="en-US" dirty="0"/>
              <a:t>文の中に書く</a:t>
            </a:r>
            <a:endParaRPr kumimoji="1" lang="en-US" altLang="ja-JP" dirty="0"/>
          </a:p>
          <a:p>
            <a:pPr marL="0" indent="0">
              <a:buNone/>
            </a:pPr>
            <a:r>
              <a:rPr kumimoji="1" lang="ja-JP" altLang="en-US" dirty="0"/>
              <a:t>「配列の値はこの時点でどうなってる？」</a:t>
            </a:r>
            <a:endParaRPr kumimoji="1" lang="en-US" altLang="ja-JP" dirty="0"/>
          </a:p>
          <a:p>
            <a:pPr>
              <a:buFont typeface="Wingdings" panose="05000000000000000000" pitchFamily="2" charset="2"/>
              <a:buChar char="Ø"/>
            </a:pPr>
            <a:r>
              <a:rPr kumimoji="1" lang="en-US" altLang="ja-JP" dirty="0" err="1"/>
              <a:t>printf</a:t>
            </a:r>
            <a:r>
              <a:rPr kumimoji="1" lang="ja-JP" altLang="en-US" dirty="0"/>
              <a:t>で配列を出力</a:t>
            </a:r>
            <a:endParaRPr kumimoji="1" lang="en-US" altLang="ja-JP" dirty="0"/>
          </a:p>
          <a:p>
            <a:r>
              <a:rPr lang="ja-JP" altLang="en-US" dirty="0"/>
              <a:t>様々な値を一気に出力したりなどのやや複雑なデバッグコードを何度も書くときは、デバッグ用の関数を作っておくと良い。</a:t>
            </a:r>
            <a:endParaRPr kumimoji="1" lang="ja-JP" altLang="en-US" dirty="0"/>
          </a:p>
        </p:txBody>
      </p:sp>
    </p:spTree>
    <p:extLst>
      <p:ext uri="{BB962C8B-B14F-4D97-AF65-F5344CB8AC3E}">
        <p14:creationId xmlns:p14="http://schemas.microsoft.com/office/powerpoint/2010/main" val="41594630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B8FDA-687D-4A93-9FB4-2C4D5391195D}"/>
              </a:ext>
            </a:extLst>
          </p:cNvPr>
          <p:cNvSpPr>
            <a:spLocks noGrp="1"/>
          </p:cNvSpPr>
          <p:nvPr>
            <p:ph type="title"/>
          </p:nvPr>
        </p:nvSpPr>
        <p:spPr/>
        <p:txBody>
          <a:bodyPr/>
          <a:lstStyle/>
          <a:p>
            <a:r>
              <a:rPr lang="en-US" altLang="ja-JP" dirty="0" err="1"/>
              <a:t>p</a:t>
            </a:r>
            <a:r>
              <a:rPr kumimoji="1" lang="en-US" altLang="ja-JP" dirty="0" err="1"/>
              <a:t>rintf</a:t>
            </a:r>
            <a:r>
              <a:rPr kumimoji="1" lang="ja-JP" altLang="en-US" dirty="0"/>
              <a:t>デバッグ</a:t>
            </a:r>
          </a:p>
        </p:txBody>
      </p:sp>
      <p:sp>
        <p:nvSpPr>
          <p:cNvPr id="3" name="コンテンツ プレースホルダー 2">
            <a:extLst>
              <a:ext uri="{FF2B5EF4-FFF2-40B4-BE49-F238E27FC236}">
                <a16:creationId xmlns:a16="http://schemas.microsoft.com/office/drawing/2014/main" id="{6002992E-B79F-440F-AA9C-D56FF14C3323}"/>
              </a:ext>
            </a:extLst>
          </p:cNvPr>
          <p:cNvSpPr>
            <a:spLocks noGrp="1"/>
          </p:cNvSpPr>
          <p:nvPr>
            <p:ph idx="1"/>
          </p:nvPr>
        </p:nvSpPr>
        <p:spPr/>
        <p:txBody>
          <a:bodyPr/>
          <a:lstStyle/>
          <a:p>
            <a:pPr marL="0" indent="0">
              <a:buNone/>
            </a:pPr>
            <a:r>
              <a:rPr kumimoji="1" lang="ja-JP" altLang="en-US" dirty="0"/>
              <a:t>欠点</a:t>
            </a:r>
            <a:r>
              <a:rPr kumimoji="1" lang="en-US" altLang="ja-JP" dirty="0"/>
              <a:t>:</a:t>
            </a:r>
          </a:p>
          <a:p>
            <a:r>
              <a:rPr kumimoji="1" lang="ja-JP" altLang="en-US" dirty="0"/>
              <a:t>ソースコードが汚くなる</a:t>
            </a:r>
            <a:endParaRPr kumimoji="1" lang="en-US" altLang="ja-JP" dirty="0"/>
          </a:p>
          <a:p>
            <a:r>
              <a:rPr kumimoji="1" lang="ja-JP" altLang="en-US" dirty="0"/>
              <a:t>デバッグで作った</a:t>
            </a:r>
            <a:r>
              <a:rPr kumimoji="1" lang="en-US" altLang="ja-JP" dirty="0" err="1"/>
              <a:t>printf</a:t>
            </a:r>
            <a:r>
              <a:rPr kumimoji="1" lang="ja-JP" altLang="en-US" dirty="0"/>
              <a:t>を後で消さないといけないので</a:t>
            </a:r>
            <a:r>
              <a:rPr kumimoji="1" lang="ja-JP" altLang="en-US" dirty="0" err="1"/>
              <a:t>めんどい</a:t>
            </a:r>
            <a:r>
              <a:rPr kumimoji="1" lang="en-US" altLang="ja-JP" dirty="0"/>
              <a:t>(ifdef</a:t>
            </a:r>
            <a:r>
              <a:rPr kumimoji="1" lang="ja-JP" altLang="en-US" dirty="0"/>
              <a:t>を上手く使ってこれを解決する例があるが割愛</a:t>
            </a:r>
            <a:r>
              <a:rPr kumimoji="1" lang="en-US" altLang="ja-JP" dirty="0"/>
              <a:t>)</a:t>
            </a:r>
          </a:p>
          <a:p>
            <a:r>
              <a:rPr kumimoji="1" lang="ja-JP" altLang="en-US" dirty="0"/>
              <a:t>デバッガが使えるならそっちを使った方がはるかに楽だと思う</a:t>
            </a:r>
          </a:p>
        </p:txBody>
      </p:sp>
    </p:spTree>
    <p:extLst>
      <p:ext uri="{BB962C8B-B14F-4D97-AF65-F5344CB8AC3E}">
        <p14:creationId xmlns:p14="http://schemas.microsoft.com/office/powerpoint/2010/main" val="12739518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DA3C5B-E121-4477-8C72-384C355F2F33}"/>
              </a:ext>
            </a:extLst>
          </p:cNvPr>
          <p:cNvSpPr>
            <a:spLocks noGrp="1"/>
          </p:cNvSpPr>
          <p:nvPr>
            <p:ph type="title"/>
          </p:nvPr>
        </p:nvSpPr>
        <p:spPr/>
        <p:txBody>
          <a:bodyPr/>
          <a:lstStyle/>
          <a:p>
            <a:r>
              <a:rPr kumimoji="1" lang="ja-JP" altLang="en-US" dirty="0"/>
              <a:t>デバッガ</a:t>
            </a:r>
          </a:p>
        </p:txBody>
      </p:sp>
      <p:sp>
        <p:nvSpPr>
          <p:cNvPr id="3" name="コンテンツ プレースホルダー 2">
            <a:extLst>
              <a:ext uri="{FF2B5EF4-FFF2-40B4-BE49-F238E27FC236}">
                <a16:creationId xmlns:a16="http://schemas.microsoft.com/office/drawing/2014/main" id="{4B4AF518-FE61-4227-B369-EBDC37BF5243}"/>
              </a:ext>
            </a:extLst>
          </p:cNvPr>
          <p:cNvSpPr>
            <a:spLocks noGrp="1"/>
          </p:cNvSpPr>
          <p:nvPr>
            <p:ph idx="1"/>
          </p:nvPr>
        </p:nvSpPr>
        <p:spPr>
          <a:xfrm>
            <a:off x="838200" y="1825624"/>
            <a:ext cx="10515600" cy="4560427"/>
          </a:xfrm>
        </p:spPr>
        <p:txBody>
          <a:bodyPr/>
          <a:lstStyle/>
          <a:p>
            <a:r>
              <a:rPr kumimoji="1" lang="ja-JP" altLang="en-US" dirty="0"/>
              <a:t>デバッグを支援するためのプログラム</a:t>
            </a:r>
            <a:endParaRPr kumimoji="1" lang="en-US" altLang="ja-JP" dirty="0"/>
          </a:p>
          <a:p>
            <a:r>
              <a:rPr kumimoji="1" lang="ja-JP" altLang="en-US" dirty="0"/>
              <a:t>プログラムを</a:t>
            </a:r>
            <a:r>
              <a:rPr lang="en-US" altLang="ja-JP" dirty="0"/>
              <a:t>1</a:t>
            </a:r>
            <a:r>
              <a:rPr lang="ja-JP" altLang="en-US" dirty="0"/>
              <a:t>文ずつ実行したり、</a:t>
            </a:r>
            <a:r>
              <a:rPr kumimoji="1" lang="ja-JP" altLang="en-US" dirty="0"/>
              <a:t>ある地点で処理を一時停止させたり、変数の値を見たりできる。</a:t>
            </a:r>
            <a:endParaRPr kumimoji="1" lang="en-US" altLang="ja-JP" dirty="0"/>
          </a:p>
          <a:p>
            <a:pPr marL="0" indent="0">
              <a:buNone/>
            </a:pPr>
            <a:endParaRPr kumimoji="1" lang="en-US" altLang="ja-JP" dirty="0"/>
          </a:p>
          <a:p>
            <a:r>
              <a:rPr kumimoji="1" lang="ja-JP" altLang="en-US" dirty="0"/>
              <a:t>僕が知っているデバッガ</a:t>
            </a:r>
            <a:r>
              <a:rPr kumimoji="1" lang="en-US" altLang="ja-JP" dirty="0"/>
              <a:t>: </a:t>
            </a:r>
            <a:br>
              <a:rPr kumimoji="1" lang="en-US" altLang="ja-JP" dirty="0"/>
            </a:br>
            <a:r>
              <a:rPr kumimoji="1" lang="en-US" altLang="ja-JP" dirty="0"/>
              <a:t>Visual Studio</a:t>
            </a:r>
            <a:r>
              <a:rPr kumimoji="1" lang="ja-JP" altLang="en-US" dirty="0"/>
              <a:t>に付属しているデバッガ</a:t>
            </a:r>
            <a:br>
              <a:rPr lang="en-US" altLang="ja-JP" dirty="0"/>
            </a:br>
            <a:r>
              <a:rPr lang="en-US" altLang="ja-JP" dirty="0"/>
              <a:t>GDB (GCC</a:t>
            </a:r>
            <a:r>
              <a:rPr lang="ja-JP" altLang="en-US" dirty="0"/>
              <a:t>をインストールしたときに付属しているはず</a:t>
            </a:r>
            <a:r>
              <a:rPr lang="en-US" altLang="ja-JP" dirty="0"/>
              <a:t>)</a:t>
            </a:r>
          </a:p>
          <a:p>
            <a:r>
              <a:rPr kumimoji="1" lang="ja-JP" altLang="en-US" dirty="0"/>
              <a:t>使い方が分からないので説明できません</a:t>
            </a:r>
            <a:r>
              <a:rPr kumimoji="1" lang="en-US" altLang="ja-JP" dirty="0"/>
              <a:t>(</a:t>
            </a:r>
            <a:r>
              <a:rPr kumimoji="1" lang="ja-JP" altLang="en-US" dirty="0"/>
              <a:t>ごめん</a:t>
            </a:r>
            <a:r>
              <a:rPr kumimoji="1" lang="en-US" altLang="ja-JP" dirty="0"/>
              <a:t>)</a:t>
            </a:r>
          </a:p>
        </p:txBody>
      </p:sp>
    </p:spTree>
    <p:extLst>
      <p:ext uri="{BB962C8B-B14F-4D97-AF65-F5344CB8AC3E}">
        <p14:creationId xmlns:p14="http://schemas.microsoft.com/office/powerpoint/2010/main" val="206339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60985A-8D64-47D8-A353-E4B5FD58D639}"/>
              </a:ext>
            </a:extLst>
          </p:cNvPr>
          <p:cNvSpPr>
            <a:spLocks noGrp="1"/>
          </p:cNvSpPr>
          <p:nvPr>
            <p:ph type="title"/>
          </p:nvPr>
        </p:nvSpPr>
        <p:spPr/>
        <p:txBody>
          <a:bodyPr/>
          <a:lstStyle/>
          <a:p>
            <a:r>
              <a:rPr kumimoji="1" lang="ja-JP" altLang="en-US" dirty="0"/>
              <a:t>マクロ</a:t>
            </a:r>
          </a:p>
        </p:txBody>
      </p:sp>
      <p:sp>
        <p:nvSpPr>
          <p:cNvPr id="3" name="コンテンツ プレースホルダー 2">
            <a:extLst>
              <a:ext uri="{FF2B5EF4-FFF2-40B4-BE49-F238E27FC236}">
                <a16:creationId xmlns:a16="http://schemas.microsoft.com/office/drawing/2014/main" id="{D26C0822-9898-4074-B0AB-475D1A59F852}"/>
              </a:ext>
            </a:extLst>
          </p:cNvPr>
          <p:cNvSpPr>
            <a:spLocks noGrp="1"/>
          </p:cNvSpPr>
          <p:nvPr>
            <p:ph idx="1"/>
          </p:nvPr>
        </p:nvSpPr>
        <p:spPr/>
        <p:txBody>
          <a:bodyPr>
            <a:normAutofit/>
          </a:bodyPr>
          <a:lstStyle/>
          <a:p>
            <a:r>
              <a:rPr lang="ja-JP" altLang="en-US" b="1" u="sng" dirty="0"/>
              <a:t>テキスト</a:t>
            </a:r>
            <a:r>
              <a:rPr lang="ja-JP" altLang="en-US" b="1" dirty="0"/>
              <a:t>を置換する機能</a:t>
            </a:r>
            <a:endParaRPr lang="en-US" altLang="ja-JP" b="1" dirty="0"/>
          </a:p>
          <a:p>
            <a:r>
              <a:rPr kumimoji="1" lang="ja-JP" altLang="en-US" b="1" dirty="0"/>
              <a:t>コンパイルの前に置換が行われてからコンパイルされる</a:t>
            </a:r>
            <a:endParaRPr kumimoji="1" lang="en-US" altLang="ja-JP" b="1" dirty="0"/>
          </a:p>
          <a:p>
            <a:r>
              <a:rPr lang="ja-JP" altLang="en-US" dirty="0"/>
              <a:t>ソースコードを省略するために用いられる</a:t>
            </a:r>
            <a:endParaRPr lang="en-US" altLang="ja-JP" dirty="0"/>
          </a:p>
          <a:p>
            <a:r>
              <a:rPr lang="ja-JP" altLang="en-US" dirty="0"/>
              <a:t>使い方に注意が必要</a:t>
            </a:r>
            <a:r>
              <a:rPr lang="en-US" altLang="ja-JP" dirty="0"/>
              <a:t>(</a:t>
            </a:r>
            <a:r>
              <a:rPr lang="ja-JP" altLang="en-US" dirty="0"/>
              <a:t>「使うべきでない」と言う人もいる</a:t>
            </a:r>
            <a:r>
              <a:rPr lang="en-US" altLang="ja-JP" dirty="0"/>
              <a:t>)</a:t>
            </a:r>
          </a:p>
          <a:p>
            <a:pPr marL="0" indent="0">
              <a:buNone/>
            </a:pPr>
            <a:endParaRPr lang="en-US" altLang="ja-JP" dirty="0"/>
          </a:p>
          <a:p>
            <a:pPr marL="0" indent="0">
              <a:buNone/>
            </a:pPr>
            <a:r>
              <a:rPr lang="ja-JP" altLang="en-US" dirty="0"/>
              <a:t>マクロの種類</a:t>
            </a:r>
            <a:r>
              <a:rPr lang="en-US" altLang="ja-JP" dirty="0"/>
              <a:t>:</a:t>
            </a:r>
          </a:p>
          <a:p>
            <a:pPr marL="0" indent="0">
              <a:buNone/>
            </a:pPr>
            <a:r>
              <a:rPr kumimoji="1" lang="ja-JP" altLang="en-US" dirty="0"/>
              <a:t>オブジェクト形式のマクロ</a:t>
            </a:r>
            <a:endParaRPr kumimoji="1" lang="en-US" altLang="ja-JP" dirty="0"/>
          </a:p>
          <a:p>
            <a:pPr marL="0" indent="0">
              <a:buNone/>
            </a:pPr>
            <a:r>
              <a:rPr lang="ja-JP" altLang="en-US" dirty="0"/>
              <a:t>関数形式のマクロ</a:t>
            </a:r>
            <a:endParaRPr kumimoji="1" lang="ja-JP" altLang="en-US" dirty="0"/>
          </a:p>
        </p:txBody>
      </p:sp>
    </p:spTree>
    <p:extLst>
      <p:ext uri="{BB962C8B-B14F-4D97-AF65-F5344CB8AC3E}">
        <p14:creationId xmlns:p14="http://schemas.microsoft.com/office/powerpoint/2010/main" val="10056357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DB2951-1857-4F79-A848-85EA903DE9F0}"/>
              </a:ext>
            </a:extLst>
          </p:cNvPr>
          <p:cNvSpPr>
            <a:spLocks noGrp="1"/>
          </p:cNvSpPr>
          <p:nvPr>
            <p:ph type="title"/>
          </p:nvPr>
        </p:nvSpPr>
        <p:spPr/>
        <p:txBody>
          <a:bodyPr/>
          <a:lstStyle/>
          <a:p>
            <a:r>
              <a:rPr kumimoji="1" lang="ja-JP" altLang="en-US" dirty="0"/>
              <a:t>ソースコードの美学</a:t>
            </a:r>
          </a:p>
        </p:txBody>
      </p:sp>
      <p:sp>
        <p:nvSpPr>
          <p:cNvPr id="3" name="テキスト プレースホルダー 2">
            <a:extLst>
              <a:ext uri="{FF2B5EF4-FFF2-40B4-BE49-F238E27FC236}">
                <a16:creationId xmlns:a16="http://schemas.microsoft.com/office/drawing/2014/main" id="{C000E2C6-7B71-4079-A93C-32F0654C86F3}"/>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5163984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6BFB18-18EA-4CEE-9E87-AB111A29B5BA}"/>
              </a:ext>
            </a:extLst>
          </p:cNvPr>
          <p:cNvSpPr>
            <a:spLocks noGrp="1"/>
          </p:cNvSpPr>
          <p:nvPr>
            <p:ph type="title"/>
          </p:nvPr>
        </p:nvSpPr>
        <p:spPr/>
        <p:txBody>
          <a:bodyPr/>
          <a:lstStyle/>
          <a:p>
            <a:r>
              <a:rPr kumimoji="1" lang="ja-JP" altLang="en-US" dirty="0"/>
              <a:t>ソースコードの美学</a:t>
            </a:r>
          </a:p>
        </p:txBody>
      </p:sp>
      <p:sp>
        <p:nvSpPr>
          <p:cNvPr id="3" name="コンテンツ プレースホルダー 2">
            <a:extLst>
              <a:ext uri="{FF2B5EF4-FFF2-40B4-BE49-F238E27FC236}">
                <a16:creationId xmlns:a16="http://schemas.microsoft.com/office/drawing/2014/main" id="{F4FF3DF6-4F32-40B0-9F44-2ECF0EF80EDF}"/>
              </a:ext>
            </a:extLst>
          </p:cNvPr>
          <p:cNvSpPr>
            <a:spLocks noGrp="1"/>
          </p:cNvSpPr>
          <p:nvPr>
            <p:ph idx="1"/>
          </p:nvPr>
        </p:nvSpPr>
        <p:spPr>
          <a:xfrm>
            <a:off x="838200" y="1825624"/>
            <a:ext cx="10515600" cy="4759531"/>
          </a:xfrm>
        </p:spPr>
        <p:txBody>
          <a:bodyPr>
            <a:normAutofit/>
          </a:bodyPr>
          <a:lstStyle/>
          <a:p>
            <a:r>
              <a:rPr kumimoji="1" lang="ja-JP" altLang="en-US" dirty="0"/>
              <a:t>ソースコードはきれいに書いた方がいい</a:t>
            </a:r>
            <a:endParaRPr kumimoji="1" lang="en-US" altLang="ja-JP" dirty="0"/>
          </a:p>
          <a:p>
            <a:pPr>
              <a:buFont typeface="Wingdings" panose="05000000000000000000" pitchFamily="2" charset="2"/>
              <a:buChar char="Ø"/>
            </a:pPr>
            <a:r>
              <a:rPr kumimoji="1" lang="ja-JP" altLang="en-US" dirty="0"/>
              <a:t>自分が読みやすい</a:t>
            </a:r>
            <a:endParaRPr kumimoji="1" lang="en-US" altLang="ja-JP" dirty="0"/>
          </a:p>
          <a:p>
            <a:pPr>
              <a:buFont typeface="Wingdings" panose="05000000000000000000" pitchFamily="2" charset="2"/>
              <a:buChar char="Ø"/>
            </a:pPr>
            <a:r>
              <a:rPr kumimoji="1" lang="ja-JP" altLang="en-US" dirty="0"/>
              <a:t>他人が読みやすい</a:t>
            </a:r>
            <a:endParaRPr kumimoji="1" lang="en-US" altLang="ja-JP" dirty="0"/>
          </a:p>
          <a:p>
            <a:pPr>
              <a:buFont typeface="Wingdings" panose="05000000000000000000" pitchFamily="2" charset="2"/>
              <a:buChar char="Ø"/>
            </a:pPr>
            <a:endParaRPr lang="en-US" altLang="ja-JP" dirty="0"/>
          </a:p>
          <a:p>
            <a:r>
              <a:rPr kumimoji="1" lang="ja-JP" altLang="en-US" dirty="0"/>
              <a:t>でもどんなソースがきれいなの？</a:t>
            </a:r>
            <a:endParaRPr kumimoji="1" lang="en-US" altLang="ja-JP" dirty="0"/>
          </a:p>
          <a:p>
            <a:pPr>
              <a:buFont typeface="Wingdings" panose="05000000000000000000" pitchFamily="2" charset="2"/>
              <a:buChar char="Ø"/>
            </a:pPr>
            <a:r>
              <a:rPr kumimoji="1" lang="ja-JP" altLang="en-US" b="1" dirty="0"/>
              <a:t>人による</a:t>
            </a:r>
            <a:r>
              <a:rPr kumimoji="1" lang="en-US" altLang="ja-JP" dirty="0"/>
              <a:t>(</a:t>
            </a:r>
            <a:r>
              <a:rPr kumimoji="1" lang="ja-JP" altLang="en-US" dirty="0"/>
              <a:t>コードが簡潔、読んで分かりやすい、など</a:t>
            </a:r>
            <a:r>
              <a:rPr kumimoji="1" lang="en-US" altLang="ja-JP" dirty="0"/>
              <a:t>)</a:t>
            </a:r>
          </a:p>
          <a:p>
            <a:pPr>
              <a:buFont typeface="Wingdings" panose="05000000000000000000" pitchFamily="2" charset="2"/>
              <a:buChar char="Ø"/>
            </a:pPr>
            <a:r>
              <a:rPr kumimoji="1" lang="ja-JP" altLang="en-US" dirty="0"/>
              <a:t>いろいろ流儀があって、名前が付いている有名なコーディングスタイルがいくつかある</a:t>
            </a:r>
            <a:endParaRPr kumimoji="1" lang="en-US" altLang="ja-JP" dirty="0"/>
          </a:p>
          <a:p>
            <a:pPr>
              <a:buFont typeface="Wingdings" panose="05000000000000000000" pitchFamily="2" charset="2"/>
              <a:buChar char="Ø"/>
            </a:pPr>
            <a:r>
              <a:rPr kumimoji="1" lang="ja-JP" altLang="en-US" dirty="0"/>
              <a:t>美学の違いで宗教戦争みたいなのが起こることがある</a:t>
            </a:r>
            <a:r>
              <a:rPr kumimoji="1" lang="en-US" altLang="ja-JP" dirty="0"/>
              <a:t>(</a:t>
            </a:r>
            <a:r>
              <a:rPr kumimoji="1" lang="ja-JP" altLang="en-US" dirty="0"/>
              <a:t>要出典</a:t>
            </a:r>
            <a:r>
              <a:rPr kumimoji="1" lang="en-US" altLang="ja-JP" dirty="0"/>
              <a:t>)</a:t>
            </a:r>
          </a:p>
        </p:txBody>
      </p:sp>
    </p:spTree>
    <p:extLst>
      <p:ext uri="{BB962C8B-B14F-4D97-AF65-F5344CB8AC3E}">
        <p14:creationId xmlns:p14="http://schemas.microsoft.com/office/powerpoint/2010/main" val="32553211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1D1DA8-9F7B-482E-9CD0-B8A420D06A7A}"/>
              </a:ext>
            </a:extLst>
          </p:cNvPr>
          <p:cNvSpPr>
            <a:spLocks noGrp="1"/>
          </p:cNvSpPr>
          <p:nvPr>
            <p:ph type="title"/>
          </p:nvPr>
        </p:nvSpPr>
        <p:spPr/>
        <p:txBody>
          <a:bodyPr/>
          <a:lstStyle/>
          <a:p>
            <a:r>
              <a:rPr kumimoji="1" lang="ja-JP" altLang="en-US" dirty="0"/>
              <a:t>インデント</a:t>
            </a:r>
          </a:p>
        </p:txBody>
      </p:sp>
      <p:sp>
        <p:nvSpPr>
          <p:cNvPr id="3" name="コンテンツ プレースホルダー 2">
            <a:extLst>
              <a:ext uri="{FF2B5EF4-FFF2-40B4-BE49-F238E27FC236}">
                <a16:creationId xmlns:a16="http://schemas.microsoft.com/office/drawing/2014/main" id="{7A0CD37C-B0C0-4D30-B47A-A464E61D5629}"/>
              </a:ext>
            </a:extLst>
          </p:cNvPr>
          <p:cNvSpPr>
            <a:spLocks noGrp="1"/>
          </p:cNvSpPr>
          <p:nvPr>
            <p:ph idx="1"/>
          </p:nvPr>
        </p:nvSpPr>
        <p:spPr>
          <a:xfrm>
            <a:off x="838200" y="1825626"/>
            <a:ext cx="10515600" cy="4014736"/>
          </a:xfrm>
        </p:spPr>
        <p:txBody>
          <a:bodyPr/>
          <a:lstStyle/>
          <a:p>
            <a:r>
              <a:rPr kumimoji="1" lang="ja-JP" altLang="en-US" dirty="0"/>
              <a:t>絶対守って欲しいこと</a:t>
            </a:r>
            <a:endParaRPr kumimoji="1" lang="en-US" altLang="ja-JP" dirty="0"/>
          </a:p>
          <a:p>
            <a:pPr>
              <a:buFont typeface="Wingdings" panose="05000000000000000000" pitchFamily="2" charset="2"/>
              <a:buChar char="Ø"/>
            </a:pPr>
            <a:r>
              <a:rPr kumimoji="1" lang="ja-JP" altLang="en-US" sz="4000" b="1" dirty="0"/>
              <a:t>インデント</a:t>
            </a:r>
            <a:endParaRPr kumimoji="1" lang="en-US" altLang="ja-JP" sz="4000" b="1" dirty="0"/>
          </a:p>
          <a:p>
            <a:pPr marL="0" indent="0">
              <a:buNone/>
            </a:pPr>
            <a:endParaRPr lang="en-US" altLang="ja-JP" sz="4000" b="1" dirty="0"/>
          </a:p>
          <a:p>
            <a:r>
              <a:rPr kumimoji="1" lang="ja-JP" altLang="en-US" dirty="0"/>
              <a:t>インデントとは</a:t>
            </a:r>
            <a:r>
              <a:rPr kumimoji="1" lang="en-US" altLang="ja-JP" dirty="0"/>
              <a:t>: </a:t>
            </a:r>
            <a:br>
              <a:rPr kumimoji="1" lang="en-US" altLang="ja-JP" b="1" dirty="0"/>
            </a:br>
            <a:r>
              <a:rPr kumimoji="1" lang="ja-JP" altLang="en-US" dirty="0"/>
              <a:t>字下げのこと</a:t>
            </a:r>
            <a:br>
              <a:rPr lang="en-US" altLang="ja-JP" dirty="0"/>
            </a:br>
            <a:r>
              <a:rPr lang="ja-JP" altLang="en-US" dirty="0"/>
              <a:t>文の開始位置をタブや空白でずらすこと</a:t>
            </a:r>
            <a:endParaRPr kumimoji="1" lang="en-US" altLang="ja-JP" sz="4000" dirty="0"/>
          </a:p>
          <a:p>
            <a:pPr marL="0" indent="0">
              <a:buNone/>
            </a:pPr>
            <a:endParaRPr lang="en-US" altLang="ja-JP" sz="4000" b="1" dirty="0"/>
          </a:p>
        </p:txBody>
      </p:sp>
    </p:spTree>
    <p:extLst>
      <p:ext uri="{BB962C8B-B14F-4D97-AF65-F5344CB8AC3E}">
        <p14:creationId xmlns:p14="http://schemas.microsoft.com/office/powerpoint/2010/main" val="25863660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1B5BB-2EBE-47C9-B0FB-D7F4A536A140}"/>
              </a:ext>
            </a:extLst>
          </p:cNvPr>
          <p:cNvSpPr>
            <a:spLocks noGrp="1"/>
          </p:cNvSpPr>
          <p:nvPr>
            <p:ph type="title"/>
          </p:nvPr>
        </p:nvSpPr>
        <p:spPr/>
        <p:txBody>
          <a:bodyPr/>
          <a:lstStyle/>
          <a:p>
            <a:r>
              <a:rPr kumimoji="1" lang="ja-JP" altLang="en-US" dirty="0"/>
              <a:t>インデント</a:t>
            </a:r>
          </a:p>
        </p:txBody>
      </p:sp>
      <p:sp>
        <p:nvSpPr>
          <p:cNvPr id="3" name="コンテンツ プレースホルダー 2">
            <a:extLst>
              <a:ext uri="{FF2B5EF4-FFF2-40B4-BE49-F238E27FC236}">
                <a16:creationId xmlns:a16="http://schemas.microsoft.com/office/drawing/2014/main" id="{E95C76AA-4F00-4407-9156-69ED5416B0F0}"/>
              </a:ext>
            </a:extLst>
          </p:cNvPr>
          <p:cNvSpPr>
            <a:spLocks noGrp="1"/>
          </p:cNvSpPr>
          <p:nvPr>
            <p:ph idx="1"/>
          </p:nvPr>
        </p:nvSpPr>
        <p:spPr>
          <a:xfrm>
            <a:off x="7344697" y="1825625"/>
            <a:ext cx="4586748" cy="4351338"/>
          </a:xfrm>
        </p:spPr>
        <p:txBody>
          <a:bodyPr/>
          <a:lstStyle/>
          <a:p>
            <a:pPr marL="0" indent="0">
              <a:buNone/>
            </a:pPr>
            <a:r>
              <a:rPr kumimoji="1" lang="ja-JP" altLang="en-US" dirty="0"/>
              <a:t>インデントされてない状態</a:t>
            </a:r>
            <a:endParaRPr kumimoji="1" lang="en-US" altLang="ja-JP" dirty="0"/>
          </a:p>
          <a:p>
            <a:pPr marL="0" indent="0">
              <a:buNone/>
            </a:pPr>
            <a:r>
              <a:rPr kumimoji="1" lang="en-US" altLang="ja-JP" dirty="0"/>
              <a:t>if</a:t>
            </a:r>
            <a:r>
              <a:rPr kumimoji="1" lang="ja-JP" altLang="en-US" dirty="0"/>
              <a:t>文がどこからどこまでなのか分かりにくい</a:t>
            </a:r>
          </a:p>
        </p:txBody>
      </p:sp>
      <p:sp>
        <p:nvSpPr>
          <p:cNvPr id="4" name="正方形/長方形 3">
            <a:extLst>
              <a:ext uri="{FF2B5EF4-FFF2-40B4-BE49-F238E27FC236}">
                <a16:creationId xmlns:a16="http://schemas.microsoft.com/office/drawing/2014/main" id="{41D03414-B2D5-4AA3-AC8A-D6D0BBC675CE}"/>
              </a:ext>
            </a:extLst>
          </p:cNvPr>
          <p:cNvSpPr/>
          <p:nvPr/>
        </p:nvSpPr>
        <p:spPr>
          <a:xfrm>
            <a:off x="838200" y="1923802"/>
            <a:ext cx="7261122" cy="4154984"/>
          </a:xfrm>
          <a:prstGeom prst="rect">
            <a:avLst/>
          </a:prstGeom>
        </p:spPr>
        <p:txBody>
          <a:bodyPr wrap="square">
            <a:spAutoFit/>
          </a:bodyPr>
          <a:lstStyle/>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&amp;a);</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 %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7</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"7 divides %d.\n"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else</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"7 doesn't </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devide</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 %d.\n"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400" dirty="0"/>
          </a:p>
        </p:txBody>
      </p:sp>
    </p:spTree>
    <p:extLst>
      <p:ext uri="{BB962C8B-B14F-4D97-AF65-F5344CB8AC3E}">
        <p14:creationId xmlns:p14="http://schemas.microsoft.com/office/powerpoint/2010/main" val="8409430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1B5BB-2EBE-47C9-B0FB-D7F4A536A140}"/>
              </a:ext>
            </a:extLst>
          </p:cNvPr>
          <p:cNvSpPr>
            <a:spLocks noGrp="1"/>
          </p:cNvSpPr>
          <p:nvPr>
            <p:ph type="title"/>
          </p:nvPr>
        </p:nvSpPr>
        <p:spPr/>
        <p:txBody>
          <a:bodyPr/>
          <a:lstStyle/>
          <a:p>
            <a:r>
              <a:rPr kumimoji="1" lang="ja-JP" altLang="en-US" dirty="0"/>
              <a:t>インデント</a:t>
            </a:r>
          </a:p>
        </p:txBody>
      </p:sp>
      <p:sp>
        <p:nvSpPr>
          <p:cNvPr id="3" name="コンテンツ プレースホルダー 2">
            <a:extLst>
              <a:ext uri="{FF2B5EF4-FFF2-40B4-BE49-F238E27FC236}">
                <a16:creationId xmlns:a16="http://schemas.microsoft.com/office/drawing/2014/main" id="{E95C76AA-4F00-4407-9156-69ED5416B0F0}"/>
              </a:ext>
            </a:extLst>
          </p:cNvPr>
          <p:cNvSpPr>
            <a:spLocks noGrp="1"/>
          </p:cNvSpPr>
          <p:nvPr>
            <p:ph idx="1"/>
          </p:nvPr>
        </p:nvSpPr>
        <p:spPr>
          <a:xfrm>
            <a:off x="7344697" y="1825625"/>
            <a:ext cx="4586748" cy="4351338"/>
          </a:xfrm>
        </p:spPr>
        <p:txBody>
          <a:bodyPr/>
          <a:lstStyle/>
          <a:p>
            <a:pPr marL="0" indent="0">
              <a:buNone/>
            </a:pPr>
            <a:r>
              <a:rPr kumimoji="1" lang="ja-JP" altLang="en-US" dirty="0"/>
              <a:t>インデントされてない状態</a:t>
            </a:r>
            <a:endParaRPr kumimoji="1" lang="en-US" altLang="ja-JP" dirty="0"/>
          </a:p>
          <a:p>
            <a:pPr marL="0" indent="0">
              <a:buNone/>
            </a:pPr>
            <a:r>
              <a:rPr kumimoji="1" lang="en-US" altLang="ja-JP" dirty="0"/>
              <a:t>if</a:t>
            </a:r>
            <a:r>
              <a:rPr kumimoji="1" lang="ja-JP" altLang="en-US" dirty="0"/>
              <a:t>文がどこからどこまでなのか分かりにくい</a:t>
            </a:r>
          </a:p>
        </p:txBody>
      </p:sp>
      <p:sp>
        <p:nvSpPr>
          <p:cNvPr id="4" name="正方形/長方形 3">
            <a:extLst>
              <a:ext uri="{FF2B5EF4-FFF2-40B4-BE49-F238E27FC236}">
                <a16:creationId xmlns:a16="http://schemas.microsoft.com/office/drawing/2014/main" id="{41D03414-B2D5-4AA3-AC8A-D6D0BBC675CE}"/>
              </a:ext>
            </a:extLst>
          </p:cNvPr>
          <p:cNvSpPr/>
          <p:nvPr/>
        </p:nvSpPr>
        <p:spPr>
          <a:xfrm>
            <a:off x="838200" y="1923802"/>
            <a:ext cx="7261122" cy="4154984"/>
          </a:xfrm>
          <a:prstGeom prst="rect">
            <a:avLst/>
          </a:prstGeom>
        </p:spPr>
        <p:txBody>
          <a:bodyPr wrap="square">
            <a:spAutoFit/>
          </a:bodyPr>
          <a:lstStyle/>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&amp;a);</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 %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7</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"7 divides %d.\n"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else</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"7 doesn't </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devide</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 %d.\n"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400" dirty="0"/>
          </a:p>
        </p:txBody>
      </p:sp>
    </p:spTree>
    <p:extLst>
      <p:ext uri="{BB962C8B-B14F-4D97-AF65-F5344CB8AC3E}">
        <p14:creationId xmlns:p14="http://schemas.microsoft.com/office/powerpoint/2010/main" val="21283815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1B5BB-2EBE-47C9-B0FB-D7F4A536A140}"/>
              </a:ext>
            </a:extLst>
          </p:cNvPr>
          <p:cNvSpPr>
            <a:spLocks noGrp="1"/>
          </p:cNvSpPr>
          <p:nvPr>
            <p:ph type="title"/>
          </p:nvPr>
        </p:nvSpPr>
        <p:spPr/>
        <p:txBody>
          <a:bodyPr/>
          <a:lstStyle/>
          <a:p>
            <a:r>
              <a:rPr kumimoji="1" lang="ja-JP" altLang="en-US" dirty="0"/>
              <a:t>インデント</a:t>
            </a:r>
          </a:p>
        </p:txBody>
      </p:sp>
      <p:sp>
        <p:nvSpPr>
          <p:cNvPr id="3" name="コンテンツ プレースホルダー 2">
            <a:extLst>
              <a:ext uri="{FF2B5EF4-FFF2-40B4-BE49-F238E27FC236}">
                <a16:creationId xmlns:a16="http://schemas.microsoft.com/office/drawing/2014/main" id="{E95C76AA-4F00-4407-9156-69ED5416B0F0}"/>
              </a:ext>
            </a:extLst>
          </p:cNvPr>
          <p:cNvSpPr>
            <a:spLocks noGrp="1"/>
          </p:cNvSpPr>
          <p:nvPr>
            <p:ph idx="1"/>
          </p:nvPr>
        </p:nvSpPr>
        <p:spPr>
          <a:xfrm>
            <a:off x="7344697" y="1825625"/>
            <a:ext cx="4586748" cy="4351338"/>
          </a:xfrm>
        </p:spPr>
        <p:txBody>
          <a:bodyPr/>
          <a:lstStyle/>
          <a:p>
            <a:pPr marL="0" indent="0">
              <a:buNone/>
            </a:pPr>
            <a:r>
              <a:rPr kumimoji="1" lang="ja-JP" altLang="en-US" dirty="0"/>
              <a:t>インデントした状態</a:t>
            </a:r>
            <a:endParaRPr kumimoji="1" lang="en-US" altLang="ja-JP" dirty="0"/>
          </a:p>
          <a:p>
            <a:pPr marL="0" indent="0">
              <a:buNone/>
            </a:pPr>
            <a:r>
              <a:rPr kumimoji="1" lang="en-US" altLang="ja-JP" dirty="0"/>
              <a:t>if</a:t>
            </a:r>
            <a:r>
              <a:rPr kumimoji="1" lang="ja-JP" altLang="en-US" dirty="0"/>
              <a:t>文がどこからどこまでなのか分かりやすくなった</a:t>
            </a:r>
          </a:p>
        </p:txBody>
      </p:sp>
      <p:sp>
        <p:nvSpPr>
          <p:cNvPr id="4" name="正方形/長方形 3">
            <a:extLst>
              <a:ext uri="{FF2B5EF4-FFF2-40B4-BE49-F238E27FC236}">
                <a16:creationId xmlns:a16="http://schemas.microsoft.com/office/drawing/2014/main" id="{41D03414-B2D5-4AA3-AC8A-D6D0BBC675CE}"/>
              </a:ext>
            </a:extLst>
          </p:cNvPr>
          <p:cNvSpPr/>
          <p:nvPr/>
        </p:nvSpPr>
        <p:spPr>
          <a:xfrm>
            <a:off x="838199" y="1923802"/>
            <a:ext cx="8202561" cy="4154984"/>
          </a:xfrm>
          <a:prstGeom prst="rect">
            <a:avLst/>
          </a:prstGeom>
        </p:spPr>
        <p:txBody>
          <a:bodyPr wrap="square">
            <a:spAutoFit/>
          </a:bodyPr>
          <a:lstStyle/>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,&amp;a</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7</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"7 divides %d.\</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n"</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else</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"7 doesn't </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devide</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 %d.\</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n"</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400" dirty="0"/>
          </a:p>
        </p:txBody>
      </p:sp>
    </p:spTree>
    <p:extLst>
      <p:ext uri="{BB962C8B-B14F-4D97-AF65-F5344CB8AC3E}">
        <p14:creationId xmlns:p14="http://schemas.microsoft.com/office/powerpoint/2010/main" val="2728329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8C906C-5417-43DA-BDB8-1C214A0D2E06}"/>
              </a:ext>
            </a:extLst>
          </p:cNvPr>
          <p:cNvSpPr>
            <a:spLocks noGrp="1"/>
          </p:cNvSpPr>
          <p:nvPr>
            <p:ph type="title"/>
          </p:nvPr>
        </p:nvSpPr>
        <p:spPr/>
        <p:txBody>
          <a:bodyPr/>
          <a:lstStyle/>
          <a:p>
            <a:r>
              <a:rPr kumimoji="1" lang="ja-JP" altLang="en-US" dirty="0"/>
              <a:t>インデント</a:t>
            </a:r>
          </a:p>
        </p:txBody>
      </p:sp>
      <p:sp>
        <p:nvSpPr>
          <p:cNvPr id="3" name="コンテンツ プレースホルダー 2">
            <a:extLst>
              <a:ext uri="{FF2B5EF4-FFF2-40B4-BE49-F238E27FC236}">
                <a16:creationId xmlns:a16="http://schemas.microsoft.com/office/drawing/2014/main" id="{476E7D3D-A3E9-4CF0-AC76-E1B9FC65278D}"/>
              </a:ext>
            </a:extLst>
          </p:cNvPr>
          <p:cNvSpPr>
            <a:spLocks noGrp="1"/>
          </p:cNvSpPr>
          <p:nvPr>
            <p:ph idx="1"/>
          </p:nvPr>
        </p:nvSpPr>
        <p:spPr>
          <a:xfrm>
            <a:off x="838200" y="1825625"/>
            <a:ext cx="4345858" cy="4351338"/>
          </a:xfrm>
        </p:spPr>
        <p:txBody>
          <a:bodyPr/>
          <a:lstStyle/>
          <a:p>
            <a:pPr marL="0" indent="0">
              <a:buNone/>
            </a:pPr>
            <a:r>
              <a:rPr kumimoji="1" lang="ja-JP" altLang="en-US" dirty="0"/>
              <a:t>インデントのタイミング</a:t>
            </a:r>
            <a:endParaRPr kumimoji="1" lang="en-US" altLang="ja-JP" dirty="0"/>
          </a:p>
          <a:p>
            <a:r>
              <a:rPr kumimoji="1" lang="en-US" altLang="ja-JP" dirty="0"/>
              <a:t>{ }</a:t>
            </a:r>
            <a:r>
              <a:rPr kumimoji="1" lang="ja-JP" altLang="en-US" dirty="0"/>
              <a:t>内</a:t>
            </a:r>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kumimoji="1" lang="en-US" altLang="ja-JP" dirty="0"/>
          </a:p>
        </p:txBody>
      </p:sp>
      <p:sp>
        <p:nvSpPr>
          <p:cNvPr id="4" name="正方形/長方形 3">
            <a:extLst>
              <a:ext uri="{FF2B5EF4-FFF2-40B4-BE49-F238E27FC236}">
                <a16:creationId xmlns:a16="http://schemas.microsoft.com/office/drawing/2014/main" id="{B9C66F56-B32E-4382-BE8B-AAFB8CF46D1F}"/>
              </a:ext>
            </a:extLst>
          </p:cNvPr>
          <p:cNvSpPr/>
          <p:nvPr/>
        </p:nvSpPr>
        <p:spPr>
          <a:xfrm>
            <a:off x="1351937" y="2931764"/>
            <a:ext cx="2984090"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200" dirty="0">
                <a:solidFill>
                  <a:srgbClr val="000000"/>
                </a:solidFill>
                <a:latin typeface="Consolas" panose="020B0609020204030204" pitchFamily="49" charset="0"/>
              </a:rPr>
              <a:t>{</a:t>
            </a:r>
          </a:p>
          <a:p>
            <a:pPr lvl="1"/>
            <a:r>
              <a:rPr lang="ja-JP" altLang="en-US" sz="3200" dirty="0">
                <a:solidFill>
                  <a:srgbClr val="000000"/>
                </a:solidFill>
                <a:latin typeface="Consolas" panose="020B0609020204030204" pitchFamily="49" charset="0"/>
              </a:rPr>
              <a:t>なんか処理</a:t>
            </a:r>
          </a:p>
          <a:p>
            <a:r>
              <a:rPr lang="en-US" altLang="ja-JP" sz="3200" dirty="0">
                <a:solidFill>
                  <a:srgbClr val="000000"/>
                </a:solidFill>
                <a:latin typeface="Consolas" panose="020B0609020204030204" pitchFamily="49" charset="0"/>
              </a:rPr>
              <a:t>}</a:t>
            </a:r>
          </a:p>
        </p:txBody>
      </p:sp>
      <p:sp>
        <p:nvSpPr>
          <p:cNvPr id="7" name="コンテンツ プレースホルダー 2">
            <a:extLst>
              <a:ext uri="{FF2B5EF4-FFF2-40B4-BE49-F238E27FC236}">
                <a16:creationId xmlns:a16="http://schemas.microsoft.com/office/drawing/2014/main" id="{C801F1F0-9002-47FD-93A0-2A4740FA599A}"/>
              </a:ext>
            </a:extLst>
          </p:cNvPr>
          <p:cNvSpPr txBox="1">
            <a:spLocks/>
          </p:cNvSpPr>
          <p:nvPr/>
        </p:nvSpPr>
        <p:spPr>
          <a:xfrm>
            <a:off x="6270523" y="1825625"/>
            <a:ext cx="4345858" cy="47521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if, while, for</a:t>
            </a:r>
            <a:r>
              <a:rPr lang="ja-JP" altLang="en-US" dirty="0"/>
              <a:t>の中に入っている文</a:t>
            </a:r>
            <a:endParaRPr lang="en-US" altLang="ja-JP" dirty="0"/>
          </a:p>
          <a:p>
            <a:endParaRPr lang="en-US" altLang="ja-JP" dirty="0"/>
          </a:p>
          <a:p>
            <a:endParaRPr lang="en-US" altLang="ja-JP" dirty="0"/>
          </a:p>
          <a:p>
            <a:endParaRPr lang="en-US" altLang="ja-JP" dirty="0"/>
          </a:p>
          <a:p>
            <a:r>
              <a:rPr lang="ja-JP" altLang="en-US" dirty="0"/>
              <a:t>真横に書く場合はインデントは考えない</a:t>
            </a: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endParaRPr lang="en-US" altLang="ja-JP" dirty="0"/>
          </a:p>
        </p:txBody>
      </p:sp>
      <p:sp>
        <p:nvSpPr>
          <p:cNvPr id="9" name="正方形/長方形 8">
            <a:extLst>
              <a:ext uri="{FF2B5EF4-FFF2-40B4-BE49-F238E27FC236}">
                <a16:creationId xmlns:a16="http://schemas.microsoft.com/office/drawing/2014/main" id="{D921B157-F449-464A-A239-FC50D91BBD1C}"/>
              </a:ext>
            </a:extLst>
          </p:cNvPr>
          <p:cNvSpPr/>
          <p:nvPr/>
        </p:nvSpPr>
        <p:spPr>
          <a:xfrm>
            <a:off x="6755990" y="2890391"/>
            <a:ext cx="3374923" cy="10772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200" dirty="0">
                <a:solidFill>
                  <a:srgbClr val="0000FF"/>
                </a:solidFill>
                <a:latin typeface="Consolas" panose="020B0609020204030204" pitchFamily="49" charset="0"/>
              </a:rPr>
              <a:t>if</a:t>
            </a:r>
            <a:r>
              <a:rPr lang="en-US" altLang="ja-JP" sz="3200" dirty="0">
                <a:solidFill>
                  <a:srgbClr val="000000"/>
                </a:solidFill>
                <a:latin typeface="Consolas" panose="020B0609020204030204" pitchFamily="49" charset="0"/>
              </a:rPr>
              <a:t>(</a:t>
            </a:r>
            <a:r>
              <a:rPr lang="ja-JP" altLang="en-US" sz="3200" dirty="0">
                <a:solidFill>
                  <a:srgbClr val="000000"/>
                </a:solidFill>
                <a:latin typeface="Consolas" panose="020B0609020204030204" pitchFamily="49" charset="0"/>
              </a:rPr>
              <a:t>条件</a:t>
            </a:r>
            <a:r>
              <a:rPr lang="en-US" altLang="ja-JP" sz="3200" dirty="0">
                <a:solidFill>
                  <a:srgbClr val="000000"/>
                </a:solidFill>
                <a:latin typeface="Consolas" panose="020B0609020204030204" pitchFamily="49" charset="0"/>
              </a:rPr>
              <a:t>)</a:t>
            </a:r>
          </a:p>
          <a:p>
            <a:pPr lvl="1"/>
            <a:r>
              <a:rPr lang="ja-JP" altLang="en-US" sz="3200" dirty="0">
                <a:solidFill>
                  <a:srgbClr val="000000"/>
                </a:solidFill>
                <a:latin typeface="Consolas" panose="020B0609020204030204" pitchFamily="49" charset="0"/>
              </a:rPr>
              <a:t>なんか処理</a:t>
            </a:r>
            <a:r>
              <a:rPr lang="en-US" altLang="ja-JP" sz="3200" dirty="0">
                <a:solidFill>
                  <a:srgbClr val="000000"/>
                </a:solidFill>
                <a:latin typeface="Consolas" panose="020B0609020204030204" pitchFamily="49" charset="0"/>
              </a:rPr>
              <a:t>;</a:t>
            </a:r>
          </a:p>
        </p:txBody>
      </p:sp>
      <p:sp>
        <p:nvSpPr>
          <p:cNvPr id="10" name="正方形/長方形 9">
            <a:extLst>
              <a:ext uri="{FF2B5EF4-FFF2-40B4-BE49-F238E27FC236}">
                <a16:creationId xmlns:a16="http://schemas.microsoft.com/office/drawing/2014/main" id="{C998FF6E-60EC-4AFE-85C4-29745D4678B4}"/>
              </a:ext>
            </a:extLst>
          </p:cNvPr>
          <p:cNvSpPr/>
          <p:nvPr/>
        </p:nvSpPr>
        <p:spPr>
          <a:xfrm>
            <a:off x="6755990" y="5213244"/>
            <a:ext cx="4413388" cy="5847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ja-JP" sz="3200" dirty="0">
                <a:solidFill>
                  <a:srgbClr val="0000FF"/>
                </a:solidFill>
                <a:latin typeface="Consolas" panose="020B0609020204030204" pitchFamily="49" charset="0"/>
              </a:rPr>
              <a:t>if</a:t>
            </a:r>
            <a:r>
              <a:rPr lang="en-US" altLang="ja-JP" sz="3200" dirty="0">
                <a:solidFill>
                  <a:srgbClr val="000000"/>
                </a:solidFill>
                <a:latin typeface="Consolas" panose="020B0609020204030204" pitchFamily="49" charset="0"/>
              </a:rPr>
              <a:t>(</a:t>
            </a:r>
            <a:r>
              <a:rPr lang="ja-JP" altLang="en-US" sz="3200" dirty="0">
                <a:solidFill>
                  <a:srgbClr val="000000"/>
                </a:solidFill>
                <a:latin typeface="Consolas" panose="020B0609020204030204" pitchFamily="49" charset="0"/>
              </a:rPr>
              <a:t>条件</a:t>
            </a:r>
            <a:r>
              <a:rPr lang="en-US" altLang="ja-JP" sz="3200" dirty="0">
                <a:solidFill>
                  <a:srgbClr val="000000"/>
                </a:solidFill>
                <a:latin typeface="Consolas" panose="020B0609020204030204" pitchFamily="49" charset="0"/>
              </a:rPr>
              <a:t>) </a:t>
            </a:r>
            <a:r>
              <a:rPr lang="ja-JP" altLang="en-US" sz="3200" dirty="0">
                <a:solidFill>
                  <a:srgbClr val="000000"/>
                </a:solidFill>
                <a:latin typeface="Consolas" panose="020B0609020204030204" pitchFamily="49" charset="0"/>
              </a:rPr>
              <a:t>なんか処理</a:t>
            </a:r>
            <a:r>
              <a:rPr lang="en-US" altLang="ja-JP" sz="3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057080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51CB4-C0F6-49B7-A4C9-AB9876925799}"/>
              </a:ext>
            </a:extLst>
          </p:cNvPr>
          <p:cNvSpPr>
            <a:spLocks noGrp="1"/>
          </p:cNvSpPr>
          <p:nvPr>
            <p:ph type="title"/>
          </p:nvPr>
        </p:nvSpPr>
        <p:spPr/>
        <p:txBody>
          <a:bodyPr/>
          <a:lstStyle/>
          <a:p>
            <a:r>
              <a:rPr kumimoji="1" lang="ja-JP" altLang="en-US" dirty="0"/>
              <a:t>インデント</a:t>
            </a:r>
          </a:p>
        </p:txBody>
      </p:sp>
      <p:sp>
        <p:nvSpPr>
          <p:cNvPr id="3" name="コンテンツ プレースホルダー 2">
            <a:extLst>
              <a:ext uri="{FF2B5EF4-FFF2-40B4-BE49-F238E27FC236}">
                <a16:creationId xmlns:a16="http://schemas.microsoft.com/office/drawing/2014/main" id="{12E844FB-F59E-4B88-983D-7D97EDAC572E}"/>
              </a:ext>
            </a:extLst>
          </p:cNvPr>
          <p:cNvSpPr>
            <a:spLocks noGrp="1"/>
          </p:cNvSpPr>
          <p:nvPr>
            <p:ph idx="1"/>
          </p:nvPr>
        </p:nvSpPr>
        <p:spPr/>
        <p:txBody>
          <a:bodyPr/>
          <a:lstStyle/>
          <a:p>
            <a:r>
              <a:rPr lang="ja-JP" altLang="en-US" dirty="0"/>
              <a:t>インデントは絶対守ろう</a:t>
            </a:r>
            <a:endParaRPr lang="en-US" altLang="ja-JP" dirty="0"/>
          </a:p>
          <a:p>
            <a:r>
              <a:rPr lang="ja-JP" altLang="en-US" dirty="0"/>
              <a:t>インデントを守らないと刺される</a:t>
            </a:r>
            <a:r>
              <a:rPr lang="en-US" altLang="ja-JP" dirty="0"/>
              <a:t>(</a:t>
            </a:r>
            <a:r>
              <a:rPr lang="ja-JP" altLang="en-US" dirty="0"/>
              <a:t>冗談</a:t>
            </a:r>
            <a:r>
              <a:rPr lang="en-US" altLang="ja-JP" dirty="0"/>
              <a:t>)</a:t>
            </a:r>
          </a:p>
          <a:p>
            <a:endParaRPr kumimoji="1" lang="ja-JP" altLang="en-US" dirty="0"/>
          </a:p>
        </p:txBody>
      </p:sp>
    </p:spTree>
    <p:extLst>
      <p:ext uri="{BB962C8B-B14F-4D97-AF65-F5344CB8AC3E}">
        <p14:creationId xmlns:p14="http://schemas.microsoft.com/office/powerpoint/2010/main" val="37191523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C8C87-0DBA-4893-BF3D-FE0351BA94C9}"/>
              </a:ext>
            </a:extLst>
          </p:cNvPr>
          <p:cNvSpPr>
            <a:spLocks noGrp="1"/>
          </p:cNvSpPr>
          <p:nvPr>
            <p:ph type="title"/>
          </p:nvPr>
        </p:nvSpPr>
        <p:spPr/>
        <p:txBody>
          <a:bodyPr/>
          <a:lstStyle/>
          <a:p>
            <a:r>
              <a:rPr kumimoji="1" lang="ja-JP" altLang="en-US" dirty="0"/>
              <a:t>インデント</a:t>
            </a:r>
          </a:p>
        </p:txBody>
      </p:sp>
      <p:sp>
        <p:nvSpPr>
          <p:cNvPr id="4" name="正方形/長方形 3">
            <a:extLst>
              <a:ext uri="{FF2B5EF4-FFF2-40B4-BE49-F238E27FC236}">
                <a16:creationId xmlns:a16="http://schemas.microsoft.com/office/drawing/2014/main" id="{2428189F-D307-4498-90FA-60684FAB9AF8}"/>
              </a:ext>
            </a:extLst>
          </p:cNvPr>
          <p:cNvSpPr/>
          <p:nvPr/>
        </p:nvSpPr>
        <p:spPr>
          <a:xfrm>
            <a:off x="1161435" y="1690688"/>
            <a:ext cx="9869129"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solidFill>
                  <a:srgbClr val="000000"/>
                </a:solidFill>
                <a:latin typeface="Meiryo" panose="020B0604030504040204" pitchFamily="50" charset="-128"/>
                <a:ea typeface="Meiryo" panose="020B0604030504040204" pitchFamily="50" charset="-128"/>
              </a:rPr>
              <a:t>提出課題，演習中の小テストを含め，提出されるプログラムソースの全てにおいて，インデントが揃っていない箇所が</a:t>
            </a:r>
            <a:r>
              <a:rPr lang="en-US" altLang="ja-JP" sz="2400" dirty="0">
                <a:solidFill>
                  <a:srgbClr val="000000"/>
                </a:solidFill>
                <a:latin typeface="Meiryo" panose="020B0604030504040204" pitchFamily="50" charset="-128"/>
                <a:ea typeface="Meiryo" panose="020B0604030504040204" pitchFamily="50" charset="-128"/>
              </a:rPr>
              <a:t>1</a:t>
            </a:r>
            <a:r>
              <a:rPr lang="ja-JP" altLang="en-US" sz="2400" dirty="0">
                <a:solidFill>
                  <a:srgbClr val="000000"/>
                </a:solidFill>
                <a:latin typeface="Meiryo" panose="020B0604030504040204" pitchFamily="50" charset="-128"/>
                <a:ea typeface="Meiryo" panose="020B0604030504040204" pitchFamily="50" charset="-128"/>
              </a:rPr>
              <a:t>ヶ所でもあれば，</a:t>
            </a:r>
            <a:r>
              <a:rPr lang="ja-JP" altLang="en-US" sz="2400" b="1" u="sng" dirty="0">
                <a:solidFill>
                  <a:srgbClr val="000000"/>
                </a:solidFill>
                <a:latin typeface="Meiryo" panose="020B0604030504040204" pitchFamily="50" charset="-128"/>
                <a:ea typeface="Meiryo" panose="020B0604030504040204" pitchFamily="50" charset="-128"/>
              </a:rPr>
              <a:t>そのソースの 点数を</a:t>
            </a:r>
            <a:r>
              <a:rPr lang="en-US" altLang="ja-JP" sz="2400" b="1" u="sng" dirty="0">
                <a:solidFill>
                  <a:srgbClr val="000000"/>
                </a:solidFill>
                <a:latin typeface="Meiryo" panose="020B0604030504040204" pitchFamily="50" charset="-128"/>
                <a:ea typeface="Meiryo" panose="020B0604030504040204" pitchFamily="50" charset="-128"/>
              </a:rPr>
              <a:t>0</a:t>
            </a:r>
            <a:r>
              <a:rPr lang="ja-JP" altLang="en-US" sz="2400" b="1" u="sng" dirty="0">
                <a:solidFill>
                  <a:srgbClr val="000000"/>
                </a:solidFill>
                <a:latin typeface="Meiryo" panose="020B0604030504040204" pitchFamily="50" charset="-128"/>
                <a:ea typeface="Meiryo" panose="020B0604030504040204" pitchFamily="50" charset="-128"/>
              </a:rPr>
              <a:t>点にします</a:t>
            </a:r>
            <a:r>
              <a:rPr lang="ja-JP" altLang="en-US" sz="2400" b="1" dirty="0">
                <a:solidFill>
                  <a:srgbClr val="000000"/>
                </a:solidFill>
                <a:latin typeface="Meiryo" panose="020B0604030504040204" pitchFamily="50" charset="-128"/>
                <a:ea typeface="Meiryo" panose="020B0604030504040204" pitchFamily="50" charset="-128"/>
              </a:rPr>
              <a:t>．</a:t>
            </a:r>
            <a:r>
              <a:rPr lang="ja-JP" altLang="en-US" sz="2400" dirty="0">
                <a:solidFill>
                  <a:srgbClr val="000000"/>
                </a:solidFill>
                <a:latin typeface="Meiryo" panose="020B0604030504040204" pitchFamily="50" charset="-128"/>
                <a:ea typeface="Meiryo" panose="020B0604030504040204" pitchFamily="50" charset="-128"/>
              </a:rPr>
              <a:t>この場合，ソースが正しいかどうかは関係ありません．</a:t>
            </a:r>
            <a:endParaRPr lang="en-US" altLang="ja-JP" sz="2400" dirty="0">
              <a:solidFill>
                <a:srgbClr val="000000"/>
              </a:solidFill>
              <a:latin typeface="Meiryo" panose="020B0604030504040204" pitchFamily="50" charset="-128"/>
              <a:ea typeface="Meiryo" panose="020B0604030504040204" pitchFamily="50" charset="-128"/>
            </a:endParaRPr>
          </a:p>
          <a:p>
            <a:endParaRPr lang="en-US" altLang="ja-JP" sz="2400" dirty="0">
              <a:solidFill>
                <a:srgbClr val="000000"/>
              </a:solidFill>
              <a:latin typeface="Meiryo" panose="020B0604030504040204" pitchFamily="50" charset="-128"/>
              <a:ea typeface="Meiryo" panose="020B0604030504040204" pitchFamily="50" charset="-128"/>
            </a:endParaRPr>
          </a:p>
          <a:p>
            <a:r>
              <a:rPr lang="en-US" altLang="ja-JP" sz="2400" dirty="0">
                <a:solidFill>
                  <a:srgbClr val="000000"/>
                </a:solidFill>
                <a:latin typeface="Meiryo" panose="020B0604030504040204" pitchFamily="50" charset="-128"/>
                <a:ea typeface="Meiryo" panose="020B0604030504040204" pitchFamily="50" charset="-128"/>
              </a:rPr>
              <a:t>(</a:t>
            </a:r>
            <a:r>
              <a:rPr lang="ja-JP" altLang="en-US" sz="2400" dirty="0">
                <a:solidFill>
                  <a:srgbClr val="000000"/>
                </a:solidFill>
                <a:latin typeface="Meiryo" panose="020B0604030504040204" pitchFamily="50" charset="-128"/>
                <a:ea typeface="Meiryo" panose="020B0604030504040204" pitchFamily="50" charset="-128"/>
              </a:rPr>
              <a:t>後期授業</a:t>
            </a:r>
            <a:r>
              <a:rPr lang="en-US" altLang="ja-JP" sz="2400" dirty="0">
                <a:solidFill>
                  <a:srgbClr val="000000"/>
                </a:solidFill>
                <a:latin typeface="Meiryo" panose="020B0604030504040204" pitchFamily="50" charset="-128"/>
                <a:ea typeface="Meiryo" panose="020B0604030504040204" pitchFamily="50" charset="-128"/>
              </a:rPr>
              <a:t>『</a:t>
            </a:r>
            <a:r>
              <a:rPr lang="ja-JP" altLang="en-US" sz="2400" dirty="0">
                <a:solidFill>
                  <a:srgbClr val="000000"/>
                </a:solidFill>
                <a:latin typeface="Meiryo" panose="020B0604030504040204" pitchFamily="50" charset="-128"/>
                <a:ea typeface="Meiryo" panose="020B0604030504040204" pitchFamily="50" charset="-128"/>
              </a:rPr>
              <a:t>プログラミング演習</a:t>
            </a:r>
            <a:r>
              <a:rPr lang="en-US" altLang="ja-JP" sz="2400" dirty="0">
                <a:solidFill>
                  <a:srgbClr val="000000"/>
                </a:solidFill>
                <a:latin typeface="Meiryo" panose="020B0604030504040204" pitchFamily="50" charset="-128"/>
                <a:ea typeface="Meiryo" panose="020B0604030504040204" pitchFamily="50" charset="-128"/>
              </a:rPr>
              <a:t>I』</a:t>
            </a:r>
            <a:r>
              <a:rPr lang="ja-JP" altLang="en-US" sz="2400" dirty="0">
                <a:solidFill>
                  <a:srgbClr val="000000"/>
                </a:solidFill>
                <a:latin typeface="Meiryo" panose="020B0604030504040204" pitchFamily="50" charset="-128"/>
                <a:ea typeface="Meiryo" panose="020B0604030504040204" pitchFamily="50" charset="-128"/>
              </a:rPr>
              <a:t>より</a:t>
            </a:r>
            <a:r>
              <a:rPr lang="en-US" altLang="ja-JP" sz="2400" dirty="0">
                <a:solidFill>
                  <a:srgbClr val="000000"/>
                </a:solidFill>
                <a:latin typeface="Meiryo" panose="020B0604030504040204" pitchFamily="50" charset="-128"/>
                <a:ea typeface="Meiryo" panose="020B0604030504040204" pitchFamily="50" charset="-128"/>
              </a:rPr>
              <a:t>)</a:t>
            </a:r>
          </a:p>
          <a:p>
            <a:r>
              <a:rPr lang="en-US" altLang="ja-JP" sz="2400" dirty="0">
                <a:solidFill>
                  <a:srgbClr val="000000"/>
                </a:solidFill>
                <a:latin typeface="Meiryo" panose="020B0604030504040204" pitchFamily="50" charset="-128"/>
                <a:ea typeface="Meiryo" panose="020B0604030504040204" pitchFamily="50" charset="-128"/>
              </a:rPr>
              <a:t>(http://www.mm.ics.saitama-u.ac.jp/lect/proen/index.html)</a:t>
            </a:r>
            <a:endParaRPr lang="ja-JP" altLang="en-US" sz="2400" dirty="0"/>
          </a:p>
        </p:txBody>
      </p:sp>
      <p:sp>
        <p:nvSpPr>
          <p:cNvPr id="5" name="コンテンツ プレースホルダー 2">
            <a:extLst>
              <a:ext uri="{FF2B5EF4-FFF2-40B4-BE49-F238E27FC236}">
                <a16:creationId xmlns:a16="http://schemas.microsoft.com/office/drawing/2014/main" id="{2E4ED812-73B6-4A7D-9BB0-1C120E8A3163}"/>
              </a:ext>
            </a:extLst>
          </p:cNvPr>
          <p:cNvSpPr>
            <a:spLocks noGrp="1"/>
          </p:cNvSpPr>
          <p:nvPr>
            <p:ph idx="1"/>
          </p:nvPr>
        </p:nvSpPr>
        <p:spPr>
          <a:xfrm>
            <a:off x="838200" y="4667864"/>
            <a:ext cx="10515600" cy="1639471"/>
          </a:xfrm>
        </p:spPr>
        <p:txBody>
          <a:bodyPr>
            <a:normAutofit/>
          </a:bodyPr>
          <a:lstStyle/>
          <a:p>
            <a:pPr>
              <a:buFont typeface="Wingdings" panose="05000000000000000000" pitchFamily="2" charset="2"/>
              <a:buChar char="Ø"/>
            </a:pPr>
            <a:r>
              <a:rPr kumimoji="1" lang="ja-JP" altLang="en-US" sz="3600" dirty="0"/>
              <a:t>インデントを守らないと単位がやばい</a:t>
            </a:r>
            <a:endParaRPr lang="en-US" altLang="ja-JP" sz="4800" b="1" dirty="0"/>
          </a:p>
        </p:txBody>
      </p:sp>
    </p:spTree>
    <p:extLst>
      <p:ext uri="{BB962C8B-B14F-4D97-AF65-F5344CB8AC3E}">
        <p14:creationId xmlns:p14="http://schemas.microsoft.com/office/powerpoint/2010/main" val="23266072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F60122-F309-4956-95AC-392DDCB30537}"/>
              </a:ext>
            </a:extLst>
          </p:cNvPr>
          <p:cNvSpPr>
            <a:spLocks noGrp="1"/>
          </p:cNvSpPr>
          <p:nvPr>
            <p:ph type="title"/>
          </p:nvPr>
        </p:nvSpPr>
        <p:spPr/>
        <p:txBody>
          <a:bodyPr/>
          <a:lstStyle/>
          <a:p>
            <a:r>
              <a:rPr kumimoji="1" lang="ja-JP" altLang="en-US" dirty="0"/>
              <a:t>インデント</a:t>
            </a:r>
          </a:p>
        </p:txBody>
      </p:sp>
      <p:sp>
        <p:nvSpPr>
          <p:cNvPr id="3" name="コンテンツ プレースホルダー 2">
            <a:extLst>
              <a:ext uri="{FF2B5EF4-FFF2-40B4-BE49-F238E27FC236}">
                <a16:creationId xmlns:a16="http://schemas.microsoft.com/office/drawing/2014/main" id="{DFA32B75-87B5-4D5B-85F8-699B3DE3F6F0}"/>
              </a:ext>
            </a:extLst>
          </p:cNvPr>
          <p:cNvSpPr>
            <a:spLocks noGrp="1"/>
          </p:cNvSpPr>
          <p:nvPr>
            <p:ph idx="1"/>
          </p:nvPr>
        </p:nvSpPr>
        <p:spPr/>
        <p:txBody>
          <a:bodyPr/>
          <a:lstStyle/>
          <a:p>
            <a:r>
              <a:rPr kumimoji="1" lang="ja-JP" altLang="en-US" dirty="0"/>
              <a:t>インデントはタブ文字で行うか？空白で行うか？</a:t>
            </a:r>
            <a:endParaRPr kumimoji="1" lang="en-US" altLang="ja-JP" dirty="0"/>
          </a:p>
          <a:p>
            <a:pPr>
              <a:buFont typeface="Wingdings" panose="05000000000000000000" pitchFamily="2" charset="2"/>
              <a:buChar char="Ø"/>
            </a:pPr>
            <a:r>
              <a:rPr kumimoji="1" lang="ja-JP" altLang="en-US" b="1" dirty="0"/>
              <a:t>人による</a:t>
            </a:r>
            <a:endParaRPr lang="en-US" altLang="ja-JP" b="1" dirty="0"/>
          </a:p>
          <a:p>
            <a:pPr>
              <a:buFont typeface="Wingdings" panose="05000000000000000000" pitchFamily="2" charset="2"/>
              <a:buChar char="Ø"/>
            </a:pPr>
            <a:endParaRPr kumimoji="1" lang="en-US" altLang="ja-JP" dirty="0"/>
          </a:p>
          <a:p>
            <a:r>
              <a:rPr lang="ja-JP" altLang="en-US" dirty="0"/>
              <a:t>インデントが何文字分の空白にあたるか？</a:t>
            </a:r>
            <a:endParaRPr lang="en-US" altLang="ja-JP" dirty="0"/>
          </a:p>
          <a:p>
            <a:pPr>
              <a:buFont typeface="Wingdings" panose="05000000000000000000" pitchFamily="2" charset="2"/>
              <a:buChar char="Ø"/>
            </a:pPr>
            <a:r>
              <a:rPr kumimoji="1" lang="ja-JP" altLang="en-US" b="1" dirty="0"/>
              <a:t>人による</a:t>
            </a:r>
            <a:r>
              <a:rPr kumimoji="1" lang="en-US" altLang="ja-JP" dirty="0"/>
              <a:t>(2</a:t>
            </a:r>
            <a:r>
              <a:rPr kumimoji="1" lang="ja-JP" altLang="en-US" dirty="0"/>
              <a:t>文字、</a:t>
            </a:r>
            <a:r>
              <a:rPr kumimoji="1" lang="en-US" altLang="ja-JP" dirty="0"/>
              <a:t>4</a:t>
            </a:r>
            <a:r>
              <a:rPr kumimoji="1" lang="ja-JP" altLang="en-US" dirty="0"/>
              <a:t>文字、</a:t>
            </a:r>
            <a:r>
              <a:rPr kumimoji="1" lang="en-US" altLang="ja-JP" dirty="0"/>
              <a:t>8</a:t>
            </a:r>
            <a:r>
              <a:rPr kumimoji="1" lang="ja-JP" altLang="en-US" dirty="0"/>
              <a:t>文字派など</a:t>
            </a:r>
            <a:r>
              <a:rPr kumimoji="1" lang="en-US" altLang="ja-JP" dirty="0"/>
              <a:t>)</a:t>
            </a:r>
          </a:p>
        </p:txBody>
      </p:sp>
    </p:spTree>
    <p:extLst>
      <p:ext uri="{BB962C8B-B14F-4D97-AF65-F5344CB8AC3E}">
        <p14:creationId xmlns:p14="http://schemas.microsoft.com/office/powerpoint/2010/main" val="1250009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071103-B5DB-40B4-A934-AF260AA26797}"/>
              </a:ext>
            </a:extLst>
          </p:cNvPr>
          <p:cNvSpPr>
            <a:spLocks noGrp="1"/>
          </p:cNvSpPr>
          <p:nvPr>
            <p:ph type="title"/>
          </p:nvPr>
        </p:nvSpPr>
        <p:spPr/>
        <p:txBody>
          <a:bodyPr/>
          <a:lstStyle/>
          <a:p>
            <a:r>
              <a:rPr kumimoji="1" lang="ja-JP" altLang="en-US" dirty="0"/>
              <a:t>オブジェクト形式マクロ</a:t>
            </a:r>
          </a:p>
        </p:txBody>
      </p:sp>
      <p:sp>
        <p:nvSpPr>
          <p:cNvPr id="3" name="コンテンツ プレースホルダー 2">
            <a:extLst>
              <a:ext uri="{FF2B5EF4-FFF2-40B4-BE49-F238E27FC236}">
                <a16:creationId xmlns:a16="http://schemas.microsoft.com/office/drawing/2014/main" id="{8C225528-7E67-4F24-85DE-F333F8A32F54}"/>
              </a:ext>
            </a:extLst>
          </p:cNvPr>
          <p:cNvSpPr>
            <a:spLocks noGrp="1"/>
          </p:cNvSpPr>
          <p:nvPr>
            <p:ph idx="1"/>
          </p:nvPr>
        </p:nvSpPr>
        <p:spPr/>
        <p:txBody>
          <a:bodyPr>
            <a:normAutofit/>
          </a:bodyPr>
          <a:lstStyle/>
          <a:p>
            <a:r>
              <a:rPr kumimoji="1" lang="ja-JP" altLang="en-US" dirty="0"/>
              <a:t>文字を値にそのまま置換するマクロ</a:t>
            </a:r>
            <a:endParaRPr kumimoji="1" lang="en-US" altLang="ja-JP" dirty="0"/>
          </a:p>
          <a:p>
            <a:endParaRPr lang="en-US" altLang="ja-JP" dirty="0"/>
          </a:p>
          <a:p>
            <a:pPr marL="0" indent="0">
              <a:buNone/>
            </a:pPr>
            <a:r>
              <a:rPr lang="en-US" altLang="ja-JP" dirty="0">
                <a:solidFill>
                  <a:srgbClr val="0000FF"/>
                </a:solidFill>
                <a:latin typeface="Consolas" panose="020B0609020204030204" pitchFamily="49" charset="0"/>
              </a:rPr>
              <a:t>#define </a:t>
            </a:r>
            <a:r>
              <a:rPr lang="ja-JP" altLang="en-US" dirty="0">
                <a:solidFill>
                  <a:srgbClr val="0000FF"/>
                </a:solidFill>
                <a:latin typeface="Consolas" panose="020B0609020204030204" pitchFamily="49" charset="0"/>
              </a:rPr>
              <a:t>マクロ名</a:t>
            </a:r>
            <a:r>
              <a:rPr lang="en-US" altLang="ja-JP" dirty="0">
                <a:solidFill>
                  <a:srgbClr val="0000FF"/>
                </a:solidFill>
                <a:latin typeface="Consolas" panose="020B0609020204030204" pitchFamily="49" charset="0"/>
              </a:rPr>
              <a:t> </a:t>
            </a:r>
            <a:r>
              <a:rPr lang="ja-JP" altLang="en-US" dirty="0">
                <a:solidFill>
                  <a:srgbClr val="0000FF"/>
                </a:solidFill>
                <a:latin typeface="Consolas" panose="020B0609020204030204" pitchFamily="49" charset="0"/>
              </a:rPr>
              <a:t>置き換えたいテキスト</a:t>
            </a:r>
            <a:r>
              <a:rPr lang="en-US" altLang="ja-JP" dirty="0">
                <a:solidFill>
                  <a:srgbClr val="0000FF"/>
                </a:solidFill>
                <a:latin typeface="Consolas" panose="020B0609020204030204" pitchFamily="49" charset="0"/>
              </a:rPr>
              <a:t>(</a:t>
            </a:r>
            <a:r>
              <a:rPr lang="ja-JP" altLang="en-US" dirty="0">
                <a:solidFill>
                  <a:srgbClr val="0000FF"/>
                </a:solidFill>
                <a:latin typeface="Consolas" panose="020B0609020204030204" pitchFamily="49" charset="0"/>
              </a:rPr>
              <a:t>文や値</a:t>
            </a:r>
            <a:r>
              <a:rPr lang="en-US" altLang="ja-JP" dirty="0">
                <a:solidFill>
                  <a:srgbClr val="0000FF"/>
                </a:solidFill>
                <a:latin typeface="Consolas" panose="020B0609020204030204" pitchFamily="49" charset="0"/>
              </a:rPr>
              <a:t>)</a:t>
            </a:r>
            <a:endParaRPr lang="en-US" altLang="ja-JP" dirty="0">
              <a:solidFill>
                <a:srgbClr val="000000"/>
              </a:solidFill>
              <a:latin typeface="Consolas" panose="020B0609020204030204" pitchFamily="49" charset="0"/>
            </a:endParaRPr>
          </a:p>
          <a:p>
            <a:pPr marL="0" indent="0">
              <a:buNone/>
            </a:pPr>
            <a:endParaRPr kumimoji="1" lang="en-US" altLang="ja-JP" dirty="0"/>
          </a:p>
          <a:p>
            <a:pPr marL="0" indent="0">
              <a:buNone/>
            </a:pPr>
            <a:r>
              <a:rPr lang="en-US" altLang="ja-JP" dirty="0"/>
              <a:t>(</a:t>
            </a:r>
            <a:r>
              <a:rPr lang="ja-JP" altLang="en-US" dirty="0"/>
              <a:t>例</a:t>
            </a:r>
            <a:r>
              <a:rPr lang="en-US" altLang="ja-JP" dirty="0"/>
              <a:t>)</a:t>
            </a:r>
          </a:p>
          <a:p>
            <a:pPr marL="0" indent="0">
              <a:buNone/>
            </a:pPr>
            <a:r>
              <a:rPr lang="en-US" altLang="ja-JP" dirty="0">
                <a:solidFill>
                  <a:srgbClr val="0000FF"/>
                </a:solidFill>
                <a:latin typeface="Consolas" panose="020B0609020204030204" pitchFamily="49" charset="0"/>
              </a:rPr>
              <a:t>#define PI </a:t>
            </a:r>
            <a:r>
              <a:rPr lang="en-US" altLang="ja-JP" dirty="0">
                <a:solidFill>
                  <a:srgbClr val="09885A"/>
                </a:solidFill>
                <a:latin typeface="Consolas" panose="020B0609020204030204" pitchFamily="49" charset="0"/>
              </a:rPr>
              <a:t>3.14</a:t>
            </a:r>
            <a:endParaRPr lang="en-US" altLang="ja-JP" dirty="0">
              <a:solidFill>
                <a:srgbClr val="000000"/>
              </a:solidFill>
              <a:latin typeface="Consolas" panose="020B0609020204030204" pitchFamily="49" charset="0"/>
            </a:endParaRPr>
          </a:p>
          <a:p>
            <a:pPr marL="0" indent="0">
              <a:buNone/>
            </a:pPr>
            <a:r>
              <a:rPr lang="en-US" altLang="ja-JP" dirty="0">
                <a:solidFill>
                  <a:srgbClr val="0000FF"/>
                </a:solidFill>
                <a:latin typeface="Consolas" panose="020B0609020204030204" pitchFamily="49" charset="0"/>
              </a:rPr>
              <a:t>#define INF </a:t>
            </a:r>
            <a:r>
              <a:rPr lang="en-US" altLang="ja-JP" dirty="0">
                <a:solidFill>
                  <a:srgbClr val="09885A"/>
                </a:solidFill>
                <a:latin typeface="Consolas" panose="020B0609020204030204" pitchFamily="49" charset="0"/>
              </a:rPr>
              <a:t>1000000000</a:t>
            </a:r>
          </a:p>
          <a:p>
            <a:pPr marL="0" indent="0">
              <a:buNone/>
            </a:pPr>
            <a:r>
              <a:rPr lang="it-IT" altLang="ja-JP" dirty="0">
                <a:solidFill>
                  <a:srgbClr val="0000FF"/>
                </a:solidFill>
                <a:latin typeface="Consolas" panose="020B0609020204030204" pitchFamily="49" charset="0"/>
              </a:rPr>
              <a:t>#define HELLO printf(</a:t>
            </a:r>
            <a:r>
              <a:rPr lang="it-IT" altLang="ja-JP" dirty="0">
                <a:solidFill>
                  <a:srgbClr val="A31515"/>
                </a:solidFill>
                <a:latin typeface="Consolas" panose="020B0609020204030204" pitchFamily="49" charset="0"/>
              </a:rPr>
              <a:t>"Hello!\n"</a:t>
            </a:r>
            <a:r>
              <a:rPr lang="it-IT" altLang="ja-JP" dirty="0">
                <a:solidFill>
                  <a:srgbClr val="0000FF"/>
                </a:solidFill>
                <a:latin typeface="Consolas" panose="020B0609020204030204" pitchFamily="49" charset="0"/>
              </a:rPr>
              <a:t>);</a:t>
            </a:r>
            <a:endParaRPr lang="it-IT" altLang="ja-JP" dirty="0">
              <a:solidFill>
                <a:srgbClr val="000000"/>
              </a:solidFill>
              <a:latin typeface="Consolas" panose="020B0609020204030204" pitchFamily="49" charset="0"/>
            </a:endParaRPr>
          </a:p>
          <a:p>
            <a:pPr marL="0" indent="0">
              <a:buNone/>
            </a:pPr>
            <a:endParaRPr kumimoji="1" lang="ja-JP" altLang="en-US" dirty="0"/>
          </a:p>
        </p:txBody>
      </p:sp>
    </p:spTree>
    <p:extLst>
      <p:ext uri="{BB962C8B-B14F-4D97-AF65-F5344CB8AC3E}">
        <p14:creationId xmlns:p14="http://schemas.microsoft.com/office/powerpoint/2010/main" val="33115328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EB450-666C-497F-85C7-EE8EC9A59A44}"/>
              </a:ext>
            </a:extLst>
          </p:cNvPr>
          <p:cNvSpPr>
            <a:spLocks noGrp="1"/>
          </p:cNvSpPr>
          <p:nvPr>
            <p:ph type="title"/>
          </p:nvPr>
        </p:nvSpPr>
        <p:spPr/>
        <p:txBody>
          <a:bodyPr/>
          <a:lstStyle/>
          <a:p>
            <a:r>
              <a:rPr kumimoji="1" lang="ja-JP" altLang="en-US" dirty="0"/>
              <a:t>改行</a:t>
            </a:r>
          </a:p>
        </p:txBody>
      </p:sp>
      <p:sp>
        <p:nvSpPr>
          <p:cNvPr id="3" name="コンテンツ プレースホルダー 2">
            <a:extLst>
              <a:ext uri="{FF2B5EF4-FFF2-40B4-BE49-F238E27FC236}">
                <a16:creationId xmlns:a16="http://schemas.microsoft.com/office/drawing/2014/main" id="{CD7BD3C6-8538-4AF9-9434-6F4FA0B16FF7}"/>
              </a:ext>
            </a:extLst>
          </p:cNvPr>
          <p:cNvSpPr>
            <a:spLocks noGrp="1"/>
          </p:cNvSpPr>
          <p:nvPr>
            <p:ph idx="1"/>
          </p:nvPr>
        </p:nvSpPr>
        <p:spPr/>
        <p:txBody>
          <a:bodyPr/>
          <a:lstStyle/>
          <a:p>
            <a:r>
              <a:rPr kumimoji="1" lang="ja-JP" altLang="en-US" dirty="0"/>
              <a:t>改行もある程度は大事</a:t>
            </a:r>
            <a:endParaRPr kumimoji="1" lang="en-US" altLang="ja-JP" dirty="0"/>
          </a:p>
          <a:p>
            <a:r>
              <a:rPr kumimoji="1" lang="ja-JP" altLang="en-US" dirty="0"/>
              <a:t>何かしらの処理のまとまりで分けた改行をするといい</a:t>
            </a:r>
            <a:endParaRPr kumimoji="1" lang="en-US" altLang="ja-JP" dirty="0"/>
          </a:p>
          <a:p>
            <a:r>
              <a:rPr kumimoji="1" lang="ja-JP" altLang="en-US" dirty="0"/>
              <a:t>どんな風にまとめる？</a:t>
            </a:r>
            <a:endParaRPr kumimoji="1" lang="en-US" altLang="ja-JP" dirty="0"/>
          </a:p>
          <a:p>
            <a:pPr>
              <a:buFont typeface="Wingdings" panose="05000000000000000000" pitchFamily="2" charset="2"/>
              <a:buChar char="Ø"/>
            </a:pPr>
            <a:r>
              <a:rPr kumimoji="1" lang="ja-JP" altLang="en-US" b="1" dirty="0"/>
              <a:t>人による</a:t>
            </a:r>
            <a:endParaRPr kumimoji="1" lang="en-US" altLang="ja-JP" b="1" dirty="0"/>
          </a:p>
        </p:txBody>
      </p:sp>
    </p:spTree>
    <p:extLst>
      <p:ext uri="{BB962C8B-B14F-4D97-AF65-F5344CB8AC3E}">
        <p14:creationId xmlns:p14="http://schemas.microsoft.com/office/powerpoint/2010/main" val="29823155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95C76AA-4F00-4407-9156-69ED5416B0F0}"/>
              </a:ext>
            </a:extLst>
          </p:cNvPr>
          <p:cNvSpPr>
            <a:spLocks noGrp="1"/>
          </p:cNvSpPr>
          <p:nvPr>
            <p:ph idx="1"/>
          </p:nvPr>
        </p:nvSpPr>
        <p:spPr>
          <a:xfrm>
            <a:off x="7344697" y="1825625"/>
            <a:ext cx="4586748" cy="4351338"/>
          </a:xfrm>
        </p:spPr>
        <p:txBody>
          <a:bodyPr/>
          <a:lstStyle/>
          <a:p>
            <a:pPr marL="0" indent="0">
              <a:buNone/>
            </a:pPr>
            <a:r>
              <a:rPr kumimoji="1" lang="ja-JP" altLang="en-US" dirty="0"/>
              <a:t>改行されていない状態</a:t>
            </a:r>
            <a:endParaRPr kumimoji="1" lang="en-US" altLang="ja-JP" dirty="0"/>
          </a:p>
          <a:p>
            <a:pPr marL="0" indent="0">
              <a:buNone/>
            </a:pPr>
            <a:r>
              <a:rPr kumimoji="1" lang="ja-JP" altLang="en-US" dirty="0"/>
              <a:t>ちょっと見づらい</a:t>
            </a:r>
          </a:p>
        </p:txBody>
      </p:sp>
      <p:sp>
        <p:nvSpPr>
          <p:cNvPr id="4" name="正方形/長方形 3">
            <a:extLst>
              <a:ext uri="{FF2B5EF4-FFF2-40B4-BE49-F238E27FC236}">
                <a16:creationId xmlns:a16="http://schemas.microsoft.com/office/drawing/2014/main" id="{41D03414-B2D5-4AA3-AC8A-D6D0BBC675CE}"/>
              </a:ext>
            </a:extLst>
          </p:cNvPr>
          <p:cNvSpPr/>
          <p:nvPr/>
        </p:nvSpPr>
        <p:spPr>
          <a:xfrm>
            <a:off x="838199" y="766054"/>
            <a:ext cx="8202561" cy="4154984"/>
          </a:xfrm>
          <a:prstGeom prst="rect">
            <a:avLst/>
          </a:prstGeom>
        </p:spPr>
        <p:txBody>
          <a:bodyPr wrap="square">
            <a:spAutoFit/>
          </a:bodyPr>
          <a:lstStyle/>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,&amp;a</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7</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"7 divides %d.\</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n"</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else</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"7 doesn't </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devide</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 %d.\</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n"</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400" dirty="0"/>
          </a:p>
        </p:txBody>
      </p:sp>
    </p:spTree>
    <p:extLst>
      <p:ext uri="{BB962C8B-B14F-4D97-AF65-F5344CB8AC3E}">
        <p14:creationId xmlns:p14="http://schemas.microsoft.com/office/powerpoint/2010/main" val="18642460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95C76AA-4F00-4407-9156-69ED5416B0F0}"/>
              </a:ext>
            </a:extLst>
          </p:cNvPr>
          <p:cNvSpPr>
            <a:spLocks noGrp="1"/>
          </p:cNvSpPr>
          <p:nvPr>
            <p:ph idx="1"/>
          </p:nvPr>
        </p:nvSpPr>
        <p:spPr>
          <a:xfrm>
            <a:off x="8288593" y="1430594"/>
            <a:ext cx="3642851" cy="4173793"/>
          </a:xfrm>
        </p:spPr>
        <p:txBody>
          <a:bodyPr>
            <a:normAutofit/>
          </a:bodyPr>
          <a:lstStyle/>
          <a:p>
            <a:pPr marL="0" indent="0">
              <a:buNone/>
            </a:pPr>
            <a:r>
              <a:rPr kumimoji="1" lang="ja-JP" altLang="en-US" dirty="0"/>
              <a:t>改行した状態</a:t>
            </a:r>
            <a:endParaRPr kumimoji="1" lang="en-US" altLang="ja-JP" dirty="0"/>
          </a:p>
          <a:p>
            <a:r>
              <a:rPr kumimoji="1" lang="en-US" altLang="ja-JP" dirty="0"/>
              <a:t>include</a:t>
            </a:r>
          </a:p>
          <a:p>
            <a:r>
              <a:rPr kumimoji="1" lang="en-US" altLang="ja-JP" dirty="0"/>
              <a:t>int</a:t>
            </a:r>
            <a:r>
              <a:rPr lang="ja-JP" altLang="en-US" dirty="0"/>
              <a:t> </a:t>
            </a:r>
            <a:r>
              <a:rPr lang="en-US" altLang="ja-JP" dirty="0"/>
              <a:t>main</a:t>
            </a:r>
          </a:p>
          <a:p>
            <a:r>
              <a:rPr kumimoji="1" lang="ja-JP" altLang="en-US" dirty="0"/>
              <a:t>変数宣言</a:t>
            </a:r>
            <a:endParaRPr kumimoji="1" lang="en-US" altLang="ja-JP" dirty="0"/>
          </a:p>
          <a:p>
            <a:r>
              <a:rPr kumimoji="1" lang="ja-JP" altLang="en-US" dirty="0"/>
              <a:t>入力処理</a:t>
            </a:r>
            <a:endParaRPr kumimoji="1" lang="en-US" altLang="ja-JP" dirty="0"/>
          </a:p>
          <a:p>
            <a:r>
              <a:rPr kumimoji="1" lang="ja-JP" altLang="en-US" dirty="0"/>
              <a:t>いろいろ処理</a:t>
            </a:r>
            <a:endParaRPr kumimoji="1" lang="en-US" altLang="ja-JP" dirty="0"/>
          </a:p>
          <a:p>
            <a:r>
              <a:rPr lang="en-US" altLang="ja-JP" dirty="0"/>
              <a:t>return</a:t>
            </a:r>
            <a:r>
              <a:rPr lang="ja-JP" altLang="en-US" dirty="0"/>
              <a:t>処理</a:t>
            </a:r>
            <a:endParaRPr lang="en-US" altLang="ja-JP" dirty="0"/>
          </a:p>
          <a:p>
            <a:pPr marL="0" indent="0">
              <a:buNone/>
            </a:pPr>
            <a:r>
              <a:rPr kumimoji="1" lang="ja-JP" altLang="en-US" dirty="0"/>
              <a:t>で分けてみた例</a:t>
            </a:r>
            <a:endParaRPr kumimoji="1" lang="en-US" altLang="ja-JP" dirty="0"/>
          </a:p>
        </p:txBody>
      </p:sp>
      <p:sp>
        <p:nvSpPr>
          <p:cNvPr id="4" name="正方形/長方形 3">
            <a:extLst>
              <a:ext uri="{FF2B5EF4-FFF2-40B4-BE49-F238E27FC236}">
                <a16:creationId xmlns:a16="http://schemas.microsoft.com/office/drawing/2014/main" id="{41D03414-B2D5-4AA3-AC8A-D6D0BBC675CE}"/>
              </a:ext>
            </a:extLst>
          </p:cNvPr>
          <p:cNvSpPr/>
          <p:nvPr/>
        </p:nvSpPr>
        <p:spPr>
          <a:xfrm>
            <a:off x="746024" y="681037"/>
            <a:ext cx="7454080" cy="5632311"/>
          </a:xfrm>
          <a:prstGeom prst="rect">
            <a:avLst/>
          </a:prstGeom>
        </p:spPr>
        <p:txBody>
          <a:bodyPr wrap="square">
            <a:spAutoFit/>
          </a:bodyPr>
          <a:lstStyle/>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p>
          <a:p>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a:t>
            </a:r>
          </a:p>
          <a:p>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,&amp;a</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p>
          <a:p>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7</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"7 divides %d.\</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n"</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else</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"7 doesn't </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devide</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 %d.\</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n"</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p>
          <a:p>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400" dirty="0"/>
          </a:p>
        </p:txBody>
      </p:sp>
      <p:sp>
        <p:nvSpPr>
          <p:cNvPr id="7" name="正方形/長方形 6">
            <a:extLst>
              <a:ext uri="{FF2B5EF4-FFF2-40B4-BE49-F238E27FC236}">
                <a16:creationId xmlns:a16="http://schemas.microsoft.com/office/drawing/2014/main" id="{630C4192-2A2A-4D09-B267-89A5F1B98E4B}"/>
              </a:ext>
            </a:extLst>
          </p:cNvPr>
          <p:cNvSpPr/>
          <p:nvPr/>
        </p:nvSpPr>
        <p:spPr>
          <a:xfrm>
            <a:off x="5651091" y="5604387"/>
            <a:ext cx="6096000" cy="872162"/>
          </a:xfrm>
          <a:prstGeom prst="rect">
            <a:avLst/>
          </a:prstGeom>
        </p:spPr>
        <p:txBody>
          <a:bodyPr>
            <a:spAutoFit/>
          </a:bodyPr>
          <a:lstStyle/>
          <a:p>
            <a:pPr lvl="0">
              <a:lnSpc>
                <a:spcPct val="90000"/>
              </a:lnSpc>
              <a:spcBef>
                <a:spcPts val="1000"/>
              </a:spcBef>
            </a:pPr>
            <a:r>
              <a:rPr lang="ja-JP" altLang="en-US" sz="2800" dirty="0">
                <a:solidFill>
                  <a:prstClr val="black"/>
                </a:solidFill>
              </a:rPr>
              <a:t>どこでどんな処理か行われているのか少し見やすい</a:t>
            </a:r>
            <a:endParaRPr lang="en-US" altLang="ja-JP" sz="2800" dirty="0">
              <a:solidFill>
                <a:prstClr val="black"/>
              </a:solidFill>
            </a:endParaRPr>
          </a:p>
        </p:txBody>
      </p:sp>
    </p:spTree>
    <p:extLst>
      <p:ext uri="{BB962C8B-B14F-4D97-AF65-F5344CB8AC3E}">
        <p14:creationId xmlns:p14="http://schemas.microsoft.com/office/powerpoint/2010/main" val="20974029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EB450-666C-497F-85C7-EE8EC9A59A44}"/>
              </a:ext>
            </a:extLst>
          </p:cNvPr>
          <p:cNvSpPr>
            <a:spLocks noGrp="1"/>
          </p:cNvSpPr>
          <p:nvPr>
            <p:ph type="title"/>
          </p:nvPr>
        </p:nvSpPr>
        <p:spPr/>
        <p:txBody>
          <a:bodyPr/>
          <a:lstStyle/>
          <a:p>
            <a:r>
              <a:rPr kumimoji="1" lang="ja-JP" altLang="en-US" dirty="0"/>
              <a:t>改行</a:t>
            </a:r>
          </a:p>
        </p:txBody>
      </p:sp>
      <p:sp>
        <p:nvSpPr>
          <p:cNvPr id="3" name="コンテンツ プレースホルダー 2">
            <a:extLst>
              <a:ext uri="{FF2B5EF4-FFF2-40B4-BE49-F238E27FC236}">
                <a16:creationId xmlns:a16="http://schemas.microsoft.com/office/drawing/2014/main" id="{CD7BD3C6-8538-4AF9-9434-6F4FA0B16FF7}"/>
              </a:ext>
            </a:extLst>
          </p:cNvPr>
          <p:cNvSpPr>
            <a:spLocks noGrp="1"/>
          </p:cNvSpPr>
          <p:nvPr>
            <p:ph idx="1"/>
          </p:nvPr>
        </p:nvSpPr>
        <p:spPr>
          <a:xfrm>
            <a:off x="838200" y="1825625"/>
            <a:ext cx="10515600" cy="1841110"/>
          </a:xfrm>
        </p:spPr>
        <p:txBody>
          <a:bodyPr>
            <a:normAutofit/>
          </a:bodyPr>
          <a:lstStyle/>
          <a:p>
            <a:r>
              <a:rPr kumimoji="1" lang="ja-JP" altLang="en-US" dirty="0"/>
              <a:t>処理のかたまりである</a:t>
            </a:r>
            <a:r>
              <a:rPr lang="ja-JP" altLang="en-US" dirty="0"/>
              <a:t>ことを意識するためにあえて改行していないようなコードを競プロで見かけた</a:t>
            </a:r>
            <a:br>
              <a:rPr lang="en-US" altLang="ja-JP" dirty="0"/>
            </a:br>
            <a:r>
              <a:rPr lang="en-US" altLang="ja-JP" dirty="0"/>
              <a:t>(</a:t>
            </a:r>
            <a:r>
              <a:rPr lang="ja-JP" altLang="en-US" dirty="0"/>
              <a:t>授業とかでやっていいのかはよくわからない</a:t>
            </a:r>
            <a:r>
              <a:rPr lang="en-US" altLang="ja-JP" dirty="0"/>
              <a:t>)</a:t>
            </a:r>
          </a:p>
          <a:p>
            <a:pPr marL="0" indent="0">
              <a:buNone/>
            </a:pPr>
            <a:r>
              <a:rPr lang="en-US" altLang="ja-JP" dirty="0"/>
              <a:t>(</a:t>
            </a:r>
            <a:r>
              <a:rPr lang="ja-JP" altLang="en-US" dirty="0"/>
              <a:t>例</a:t>
            </a:r>
            <a:r>
              <a:rPr lang="en-US" altLang="ja-JP" dirty="0"/>
              <a:t>)</a:t>
            </a:r>
          </a:p>
          <a:p>
            <a:endParaRPr kumimoji="1" lang="en-US" altLang="ja-JP" b="1" dirty="0"/>
          </a:p>
          <a:p>
            <a:pPr marL="0" indent="0">
              <a:buNone/>
            </a:pPr>
            <a:endParaRPr kumimoji="1" lang="en-US" altLang="ja-JP" b="1" dirty="0"/>
          </a:p>
        </p:txBody>
      </p:sp>
      <p:sp>
        <p:nvSpPr>
          <p:cNvPr id="4" name="正方形/長方形 3">
            <a:extLst>
              <a:ext uri="{FF2B5EF4-FFF2-40B4-BE49-F238E27FC236}">
                <a16:creationId xmlns:a16="http://schemas.microsoft.com/office/drawing/2014/main" id="{A6DDCCFD-0A5C-46A8-A3BB-D0C7ED9C629E}"/>
              </a:ext>
            </a:extLst>
          </p:cNvPr>
          <p:cNvSpPr/>
          <p:nvPr/>
        </p:nvSpPr>
        <p:spPr>
          <a:xfrm>
            <a:off x="2060280" y="4569897"/>
            <a:ext cx="8071440" cy="523220"/>
          </a:xfrm>
          <a:prstGeom prst="rect">
            <a:avLst/>
          </a:prstGeom>
        </p:spPr>
        <p:txBody>
          <a:bodyPr wrap="none">
            <a:spAutoFit/>
          </a:bodyPr>
          <a:lstStyle/>
          <a:p>
            <a:r>
              <a:rPr lang="en-US" altLang="ja-JP" sz="2800" dirty="0">
                <a:solidFill>
                  <a:srgbClr val="0000FF"/>
                </a:solidFill>
                <a:latin typeface="Consolas" panose="020B0609020204030204" pitchFamily="49" charset="0"/>
              </a:rPr>
              <a:t>while</a:t>
            </a:r>
            <a:r>
              <a:rPr lang="en-US" altLang="ja-JP" sz="2800" dirty="0">
                <a:solidFill>
                  <a:srgbClr val="000000"/>
                </a:solidFill>
                <a:latin typeface="Consolas" panose="020B0609020204030204" pitchFamily="49" charset="0"/>
              </a:rPr>
              <a:t>(</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&lt; n) {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j++</a:t>
            </a:r>
            <a:r>
              <a:rPr lang="en-US" altLang="ja-JP" sz="2800" dirty="0">
                <a:solidFill>
                  <a:srgbClr val="000000"/>
                </a:solidFill>
                <a:latin typeface="Consolas" panose="020B0609020204030204" pitchFamily="49" charset="0"/>
              </a:rPr>
              <a:t>; a[</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 j; }</a:t>
            </a:r>
          </a:p>
        </p:txBody>
      </p:sp>
      <p:sp>
        <p:nvSpPr>
          <p:cNvPr id="5" name="正方形/長方形 4">
            <a:extLst>
              <a:ext uri="{FF2B5EF4-FFF2-40B4-BE49-F238E27FC236}">
                <a16:creationId xmlns:a16="http://schemas.microsoft.com/office/drawing/2014/main" id="{BBA3AF86-29E4-4153-92F0-6BE3DDFF9E5E}"/>
              </a:ext>
            </a:extLst>
          </p:cNvPr>
          <p:cNvSpPr/>
          <p:nvPr/>
        </p:nvSpPr>
        <p:spPr>
          <a:xfrm>
            <a:off x="2060280" y="3856706"/>
            <a:ext cx="1959191" cy="523220"/>
          </a:xfrm>
          <a:prstGeom prst="rect">
            <a:avLst/>
          </a:prstGeom>
        </p:spPr>
        <p:txBody>
          <a:bodyPr wrap="none">
            <a:spAutoFit/>
          </a:bodyPr>
          <a:lstStyle/>
          <a:p>
            <a:r>
              <a:rPr lang="en-US" altLang="ja-JP" sz="2800" dirty="0">
                <a:solidFill>
                  <a:srgbClr val="000000"/>
                </a:solidFill>
                <a:latin typeface="Consolas" panose="020B0609020204030204" pitchFamily="49" charset="0"/>
              </a:rPr>
              <a:t>l++; r--;</a:t>
            </a:r>
          </a:p>
        </p:txBody>
      </p:sp>
    </p:spTree>
    <p:extLst>
      <p:ext uri="{BB962C8B-B14F-4D97-AF65-F5344CB8AC3E}">
        <p14:creationId xmlns:p14="http://schemas.microsoft.com/office/powerpoint/2010/main" val="2793334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28717F-D833-41BE-863E-5D12A459B167}"/>
              </a:ext>
            </a:extLst>
          </p:cNvPr>
          <p:cNvSpPr>
            <a:spLocks noGrp="1"/>
          </p:cNvSpPr>
          <p:nvPr>
            <p:ph type="title"/>
          </p:nvPr>
        </p:nvSpPr>
        <p:spPr/>
        <p:txBody>
          <a:bodyPr/>
          <a:lstStyle/>
          <a:p>
            <a:r>
              <a:rPr kumimoji="1" lang="ja-JP" altLang="en-US" dirty="0"/>
              <a:t>スペース</a:t>
            </a:r>
          </a:p>
        </p:txBody>
      </p:sp>
      <p:sp>
        <p:nvSpPr>
          <p:cNvPr id="3" name="コンテンツ プレースホルダー 2">
            <a:extLst>
              <a:ext uri="{FF2B5EF4-FFF2-40B4-BE49-F238E27FC236}">
                <a16:creationId xmlns:a16="http://schemas.microsoft.com/office/drawing/2014/main" id="{9D87474E-4787-47D4-879A-F6383666D079}"/>
              </a:ext>
            </a:extLst>
          </p:cNvPr>
          <p:cNvSpPr>
            <a:spLocks noGrp="1"/>
          </p:cNvSpPr>
          <p:nvPr>
            <p:ph idx="1"/>
          </p:nvPr>
        </p:nvSpPr>
        <p:spPr/>
        <p:txBody>
          <a:bodyPr/>
          <a:lstStyle/>
          <a:p>
            <a:r>
              <a:rPr kumimoji="1" lang="ja-JP" altLang="en-US" dirty="0"/>
              <a:t>スペースはある程度好み</a:t>
            </a:r>
            <a:endParaRPr kumimoji="1" lang="en-US" altLang="ja-JP" dirty="0"/>
          </a:p>
          <a:p>
            <a:r>
              <a:rPr kumimoji="1" lang="ja-JP" altLang="en-US" dirty="0"/>
              <a:t>どんなタイミングでスペースを入れる？</a:t>
            </a:r>
            <a:endParaRPr kumimoji="1" lang="en-US" altLang="ja-JP" dirty="0"/>
          </a:p>
          <a:p>
            <a:pPr>
              <a:buFont typeface="Wingdings" panose="05000000000000000000" pitchFamily="2" charset="2"/>
              <a:buChar char="Ø"/>
            </a:pPr>
            <a:r>
              <a:rPr kumimoji="1" lang="ja-JP" altLang="en-US" b="1" dirty="0"/>
              <a:t>人による</a:t>
            </a:r>
          </a:p>
        </p:txBody>
      </p:sp>
    </p:spTree>
    <p:extLst>
      <p:ext uri="{BB962C8B-B14F-4D97-AF65-F5344CB8AC3E}">
        <p14:creationId xmlns:p14="http://schemas.microsoft.com/office/powerpoint/2010/main" val="42086371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B5CB7D-82F5-477E-BAC0-125544A92E9D}"/>
              </a:ext>
            </a:extLst>
          </p:cNvPr>
          <p:cNvSpPr>
            <a:spLocks noGrp="1"/>
          </p:cNvSpPr>
          <p:nvPr>
            <p:ph type="title"/>
          </p:nvPr>
        </p:nvSpPr>
        <p:spPr>
          <a:xfrm>
            <a:off x="838200" y="365125"/>
            <a:ext cx="10515600" cy="1325563"/>
          </a:xfrm>
        </p:spPr>
        <p:txBody>
          <a:bodyPr/>
          <a:lstStyle/>
          <a:p>
            <a:r>
              <a:rPr kumimoji="1" lang="ja-JP" altLang="en-US" dirty="0"/>
              <a:t>スペースの例</a:t>
            </a:r>
          </a:p>
        </p:txBody>
      </p:sp>
      <p:sp>
        <p:nvSpPr>
          <p:cNvPr id="3" name="コンテンツ プレースホルダー 2">
            <a:extLst>
              <a:ext uri="{FF2B5EF4-FFF2-40B4-BE49-F238E27FC236}">
                <a16:creationId xmlns:a16="http://schemas.microsoft.com/office/drawing/2014/main" id="{1286FB0A-6366-44E3-A68D-97CDFED258A9}"/>
              </a:ext>
            </a:extLst>
          </p:cNvPr>
          <p:cNvSpPr>
            <a:spLocks noGrp="1"/>
          </p:cNvSpPr>
          <p:nvPr>
            <p:ph idx="1"/>
          </p:nvPr>
        </p:nvSpPr>
        <p:spPr/>
        <p:txBody>
          <a:bodyPr/>
          <a:lstStyle/>
          <a:p>
            <a:r>
              <a:rPr lang="en-US" altLang="ja-JP" dirty="0"/>
              <a:t>#include </a:t>
            </a:r>
            <a:r>
              <a:rPr lang="ja-JP" altLang="ja-JP" dirty="0"/>
              <a:t>と </a:t>
            </a:r>
            <a:r>
              <a:rPr lang="en-US" altLang="ja-JP" dirty="0"/>
              <a:t>&lt;</a:t>
            </a:r>
            <a:r>
              <a:rPr lang="en-US" altLang="ja-JP" dirty="0" err="1"/>
              <a:t>stdio.h</a:t>
            </a:r>
            <a:r>
              <a:rPr lang="en-US" altLang="ja-JP" dirty="0"/>
              <a:t>&gt; </a:t>
            </a:r>
            <a:r>
              <a:rPr lang="ja-JP" altLang="ja-JP" dirty="0"/>
              <a:t>の間</a:t>
            </a:r>
            <a:endParaRPr lang="en-US" altLang="ja-JP" dirty="0"/>
          </a:p>
          <a:p>
            <a:endParaRPr lang="en-US" altLang="ja-JP" dirty="0"/>
          </a:p>
          <a:p>
            <a:endParaRPr lang="en-US" altLang="ja-JP" dirty="0"/>
          </a:p>
          <a:p>
            <a:r>
              <a:rPr lang="en-US" altLang="ja-JP" dirty="0"/>
              <a:t>if,</a:t>
            </a:r>
            <a:r>
              <a:rPr lang="ja-JP" altLang="en-US" dirty="0"/>
              <a:t> </a:t>
            </a:r>
            <a:r>
              <a:rPr lang="en-US" altLang="ja-JP" dirty="0"/>
              <a:t>for,</a:t>
            </a:r>
            <a:r>
              <a:rPr lang="ja-JP" altLang="en-US" dirty="0"/>
              <a:t> </a:t>
            </a:r>
            <a:r>
              <a:rPr lang="en-US" altLang="ja-JP" dirty="0"/>
              <a:t>while</a:t>
            </a:r>
            <a:r>
              <a:rPr lang="ja-JP" altLang="en-US" dirty="0"/>
              <a:t>文などにおいて、</a:t>
            </a:r>
            <a:r>
              <a:rPr lang="en-US" altLang="ja-JP" dirty="0"/>
              <a:t>(</a:t>
            </a:r>
            <a:r>
              <a:rPr lang="ja-JP" altLang="en-US" dirty="0"/>
              <a:t>の直前、</a:t>
            </a:r>
            <a:r>
              <a:rPr lang="en-US" altLang="ja-JP" dirty="0"/>
              <a:t>{</a:t>
            </a:r>
            <a:r>
              <a:rPr lang="ja-JP" altLang="en-US" dirty="0"/>
              <a:t>の直前</a:t>
            </a:r>
            <a:endParaRPr lang="en-US" altLang="ja-JP" dirty="0"/>
          </a:p>
          <a:p>
            <a:pPr marL="0" indent="0">
              <a:buNone/>
            </a:pPr>
            <a:endParaRPr lang="en-US" altLang="ja-JP" dirty="0"/>
          </a:p>
          <a:p>
            <a:pPr marL="0" indent="0">
              <a:buNone/>
            </a:pPr>
            <a:endParaRPr lang="en-US" altLang="ja-JP" dirty="0"/>
          </a:p>
        </p:txBody>
      </p:sp>
      <p:sp>
        <p:nvSpPr>
          <p:cNvPr id="4" name="正方形/長方形 3">
            <a:extLst>
              <a:ext uri="{FF2B5EF4-FFF2-40B4-BE49-F238E27FC236}">
                <a16:creationId xmlns:a16="http://schemas.microsoft.com/office/drawing/2014/main" id="{3C3B4957-965D-4200-854F-D4BF09AF0E75}"/>
              </a:ext>
            </a:extLst>
          </p:cNvPr>
          <p:cNvSpPr/>
          <p:nvPr/>
        </p:nvSpPr>
        <p:spPr>
          <a:xfrm>
            <a:off x="1361190" y="2416007"/>
            <a:ext cx="3733714" cy="523220"/>
          </a:xfrm>
          <a:prstGeom prst="rect">
            <a:avLst/>
          </a:prstGeom>
        </p:spPr>
        <p:txBody>
          <a:bodyPr wrap="none">
            <a:spAutoFit/>
          </a:bodyPr>
          <a:lstStyle/>
          <a:p>
            <a:r>
              <a:rPr lang="en-US" altLang="ja-JP" sz="2800" dirty="0">
                <a:solidFill>
                  <a:srgbClr val="0000FF"/>
                </a:solidFill>
                <a:latin typeface="Consolas" panose="020B0609020204030204" pitchFamily="49" charset="0"/>
              </a:rPr>
              <a:t>#include </a:t>
            </a:r>
            <a:r>
              <a:rPr lang="en-US" altLang="ja-JP" sz="2800" dirty="0">
                <a:solidFill>
                  <a:srgbClr val="A31515"/>
                </a:solidFill>
                <a:latin typeface="Consolas" panose="020B0609020204030204" pitchFamily="49" charset="0"/>
              </a:rPr>
              <a:t>&lt;</a:t>
            </a:r>
            <a:r>
              <a:rPr lang="en-US" altLang="ja-JP" sz="2800" dirty="0" err="1">
                <a:solidFill>
                  <a:srgbClr val="A31515"/>
                </a:solidFill>
                <a:latin typeface="Consolas" panose="020B0609020204030204" pitchFamily="49" charset="0"/>
              </a:rPr>
              <a:t>stdio.h</a:t>
            </a:r>
            <a:r>
              <a:rPr lang="en-US" altLang="ja-JP" sz="2800" dirty="0">
                <a:solidFill>
                  <a:srgbClr val="A31515"/>
                </a:solidFill>
                <a:latin typeface="Consolas" panose="020B0609020204030204" pitchFamily="49" charset="0"/>
              </a:rPr>
              <a:t>&gt;</a:t>
            </a:r>
            <a:endParaRPr lang="en-US" altLang="ja-JP" sz="2800" dirty="0">
              <a:solidFill>
                <a:srgbClr val="000000"/>
              </a:solidFill>
              <a:latin typeface="Consolas" panose="020B0609020204030204" pitchFamily="49" charset="0"/>
            </a:endParaRPr>
          </a:p>
        </p:txBody>
      </p:sp>
      <p:sp>
        <p:nvSpPr>
          <p:cNvPr id="5" name="正方形/長方形 4">
            <a:extLst>
              <a:ext uri="{FF2B5EF4-FFF2-40B4-BE49-F238E27FC236}">
                <a16:creationId xmlns:a16="http://schemas.microsoft.com/office/drawing/2014/main" id="{4E23F827-22EB-4E6A-954E-1ADB18D78A82}"/>
              </a:ext>
            </a:extLst>
          </p:cNvPr>
          <p:cNvSpPr/>
          <p:nvPr/>
        </p:nvSpPr>
        <p:spPr>
          <a:xfrm>
            <a:off x="1361190" y="4139651"/>
            <a:ext cx="3466013" cy="523220"/>
          </a:xfrm>
          <a:prstGeom prst="rect">
            <a:avLst/>
          </a:prstGeom>
        </p:spPr>
        <p:txBody>
          <a:bodyPr wrap="none">
            <a:spAutoFit/>
          </a:bodyPr>
          <a:lstStyle/>
          <a:p>
            <a:r>
              <a:rPr lang="en-US" altLang="ja-JP" sz="2800" dirty="0">
                <a:solidFill>
                  <a:srgbClr val="0000FF"/>
                </a:solidFill>
                <a:latin typeface="Consolas" panose="020B0609020204030204" pitchFamily="49" charset="0"/>
              </a:rPr>
              <a:t>if</a:t>
            </a:r>
            <a:r>
              <a:rPr lang="en-US" altLang="ja-JP" sz="2800" dirty="0">
                <a:solidFill>
                  <a:srgbClr val="000000"/>
                </a:solidFill>
                <a:latin typeface="Consolas" panose="020B0609020204030204" pitchFamily="49" charset="0"/>
              </a:rPr>
              <a:t> (</a:t>
            </a:r>
            <a:r>
              <a:rPr lang="ja-JP" altLang="en-US" sz="2800" dirty="0">
                <a:solidFill>
                  <a:srgbClr val="000000"/>
                </a:solidFill>
                <a:latin typeface="Consolas" panose="020B0609020204030204" pitchFamily="49" charset="0"/>
              </a:rPr>
              <a:t>条件</a:t>
            </a:r>
            <a:r>
              <a:rPr lang="en-US" altLang="ja-JP" sz="2800" dirty="0">
                <a:solidFill>
                  <a:srgbClr val="000000"/>
                </a:solidFill>
                <a:latin typeface="Consolas" panose="020B0609020204030204" pitchFamily="49" charset="0"/>
              </a:rPr>
              <a:t>) { ... }</a:t>
            </a:r>
          </a:p>
        </p:txBody>
      </p:sp>
    </p:spTree>
    <p:extLst>
      <p:ext uri="{BB962C8B-B14F-4D97-AF65-F5344CB8AC3E}">
        <p14:creationId xmlns:p14="http://schemas.microsoft.com/office/powerpoint/2010/main" val="9609268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3EA86-8765-4222-A0CB-5ABF58C1FDDF}"/>
              </a:ext>
            </a:extLst>
          </p:cNvPr>
          <p:cNvSpPr>
            <a:spLocks noGrp="1"/>
          </p:cNvSpPr>
          <p:nvPr>
            <p:ph type="title"/>
          </p:nvPr>
        </p:nvSpPr>
        <p:spPr/>
        <p:txBody>
          <a:bodyPr/>
          <a:lstStyle/>
          <a:p>
            <a:r>
              <a:rPr lang="ja-JP" altLang="en-US" dirty="0"/>
              <a:t>スペースの例</a:t>
            </a:r>
            <a:endParaRPr kumimoji="1" lang="ja-JP" altLang="en-US" dirty="0"/>
          </a:p>
        </p:txBody>
      </p:sp>
      <p:sp>
        <p:nvSpPr>
          <p:cNvPr id="3" name="コンテンツ プレースホルダー 2">
            <a:extLst>
              <a:ext uri="{FF2B5EF4-FFF2-40B4-BE49-F238E27FC236}">
                <a16:creationId xmlns:a16="http://schemas.microsoft.com/office/drawing/2014/main" id="{0F5EC2C4-3375-480C-B16D-25E6EF60BBF3}"/>
              </a:ext>
            </a:extLst>
          </p:cNvPr>
          <p:cNvSpPr>
            <a:spLocks noGrp="1"/>
          </p:cNvSpPr>
          <p:nvPr>
            <p:ph idx="1"/>
          </p:nvPr>
        </p:nvSpPr>
        <p:spPr>
          <a:xfrm>
            <a:off x="838200" y="1825625"/>
            <a:ext cx="10515600" cy="4449814"/>
          </a:xfrm>
        </p:spPr>
        <p:txBody>
          <a:bodyPr/>
          <a:lstStyle/>
          <a:p>
            <a:r>
              <a:rPr lang="en-US" altLang="ja-JP" dirty="0"/>
              <a:t>else </a:t>
            </a:r>
            <a:r>
              <a:rPr lang="ja-JP" altLang="ja-JP" dirty="0"/>
              <a:t>の</a:t>
            </a:r>
            <a:r>
              <a:rPr lang="ja-JP" altLang="en-US" dirty="0"/>
              <a:t>前後</a:t>
            </a:r>
          </a:p>
          <a:p>
            <a:endParaRPr lang="en-US" altLang="ja-JP" dirty="0"/>
          </a:p>
          <a:p>
            <a:endParaRPr lang="en-US" altLang="ja-JP" dirty="0"/>
          </a:p>
          <a:p>
            <a:endParaRPr lang="en-US" altLang="ja-JP" dirty="0"/>
          </a:p>
          <a:p>
            <a:endParaRPr lang="en-US" altLang="ja-JP" dirty="0"/>
          </a:p>
          <a:p>
            <a:endParaRPr lang="en-US" altLang="ja-JP" dirty="0"/>
          </a:p>
          <a:p>
            <a:r>
              <a:rPr lang="ja-JP" altLang="ja-JP" dirty="0"/>
              <a:t>カンマの直後</a:t>
            </a:r>
            <a:endParaRPr lang="en-US" altLang="ja-JP" dirty="0"/>
          </a:p>
          <a:p>
            <a:pPr marL="0" indent="0">
              <a:buNone/>
            </a:pPr>
            <a:endParaRPr lang="en-US" altLang="ja-JP" dirty="0"/>
          </a:p>
          <a:p>
            <a:pPr marL="0" indent="0">
              <a:buNone/>
            </a:pPr>
            <a:endParaRPr lang="ja-JP" altLang="ja-JP" dirty="0"/>
          </a:p>
          <a:p>
            <a:endParaRPr kumimoji="1" lang="ja-JP" altLang="en-US" dirty="0"/>
          </a:p>
        </p:txBody>
      </p:sp>
      <p:sp>
        <p:nvSpPr>
          <p:cNvPr id="4" name="正方形/長方形 3">
            <a:extLst>
              <a:ext uri="{FF2B5EF4-FFF2-40B4-BE49-F238E27FC236}">
                <a16:creationId xmlns:a16="http://schemas.microsoft.com/office/drawing/2014/main" id="{6CB3770A-1A20-4F02-89E1-32BAF954F0F6}"/>
              </a:ext>
            </a:extLst>
          </p:cNvPr>
          <p:cNvSpPr/>
          <p:nvPr/>
        </p:nvSpPr>
        <p:spPr>
          <a:xfrm>
            <a:off x="1090119" y="5389122"/>
            <a:ext cx="4325223" cy="523220"/>
          </a:xfrm>
          <a:prstGeom prst="rect">
            <a:avLst/>
          </a:prstGeom>
        </p:spPr>
        <p:txBody>
          <a:bodyPr wrap="none">
            <a:spAutoFit/>
          </a:bodyPr>
          <a:lstStyle/>
          <a:p>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 a, b, c, d, e, f;</a:t>
            </a:r>
          </a:p>
        </p:txBody>
      </p:sp>
      <p:sp>
        <p:nvSpPr>
          <p:cNvPr id="5" name="正方形/長方形 4">
            <a:extLst>
              <a:ext uri="{FF2B5EF4-FFF2-40B4-BE49-F238E27FC236}">
                <a16:creationId xmlns:a16="http://schemas.microsoft.com/office/drawing/2014/main" id="{543E314F-5C13-4D16-B2AA-33FBA02D7970}"/>
              </a:ext>
            </a:extLst>
          </p:cNvPr>
          <p:cNvSpPr/>
          <p:nvPr/>
        </p:nvSpPr>
        <p:spPr>
          <a:xfrm>
            <a:off x="1090119" y="2255389"/>
            <a:ext cx="6096000" cy="2246769"/>
          </a:xfrm>
          <a:prstGeom prst="rect">
            <a:avLst/>
          </a:prstGeom>
        </p:spPr>
        <p:txBody>
          <a:bodyPr>
            <a:spAutoFit/>
          </a:bodyPr>
          <a:lstStyle/>
          <a:p>
            <a:r>
              <a:rPr lang="en-US" altLang="ja-JP" sz="2800" dirty="0">
                <a:solidFill>
                  <a:srgbClr val="0000FF"/>
                </a:solidFill>
                <a:latin typeface="Consolas" panose="020B0609020204030204" pitchFamily="49" charset="0"/>
              </a:rPr>
              <a:t>if </a:t>
            </a:r>
            <a:r>
              <a:rPr lang="en-US" altLang="ja-JP" sz="2800" dirty="0">
                <a:solidFill>
                  <a:srgbClr val="000000"/>
                </a:solidFill>
                <a:latin typeface="Consolas" panose="020B0609020204030204" pitchFamily="49" charset="0"/>
              </a:rPr>
              <a:t>(</a:t>
            </a:r>
            <a:r>
              <a:rPr lang="ja-JP" altLang="en-US" sz="2800" dirty="0">
                <a:solidFill>
                  <a:srgbClr val="000000"/>
                </a:solidFill>
                <a:latin typeface="Consolas" panose="020B0609020204030204" pitchFamily="49" charset="0"/>
              </a:rPr>
              <a:t>条件</a:t>
            </a:r>
            <a:r>
              <a:rPr lang="en-US" altLang="ja-JP" sz="2800" dirty="0">
                <a:solidFill>
                  <a:srgbClr val="000000"/>
                </a:solidFill>
                <a:latin typeface="Consolas" panose="020B0609020204030204" pitchFamily="49" charset="0"/>
              </a:rPr>
              <a:t>) { </a:t>
            </a:r>
          </a:p>
          <a:p>
            <a:pPr lvl="1"/>
            <a:r>
              <a:rPr lang="en-US" altLang="ja-JP" sz="2800" dirty="0">
                <a:solidFill>
                  <a:srgbClr val="000000"/>
                </a:solidFill>
                <a:latin typeface="Consolas" panose="020B0609020204030204" pitchFamily="49" charset="0"/>
              </a:rPr>
              <a:t>...</a:t>
            </a:r>
          </a:p>
          <a:p>
            <a:r>
              <a:rPr lang="en-US" altLang="ja-JP" sz="2800" dirty="0">
                <a:solidFill>
                  <a:srgbClr val="000000"/>
                </a:solidFill>
                <a:latin typeface="Consolas" panose="020B0609020204030204" pitchFamily="49" charset="0"/>
              </a:rPr>
              <a:t>} </a:t>
            </a:r>
            <a:r>
              <a:rPr lang="en-US" altLang="ja-JP" sz="2800" dirty="0">
                <a:solidFill>
                  <a:srgbClr val="0000FF"/>
                </a:solidFill>
                <a:latin typeface="Consolas" panose="020B0609020204030204" pitchFamily="49" charset="0"/>
              </a:rPr>
              <a:t>else</a:t>
            </a:r>
            <a:r>
              <a:rPr lang="en-US" altLang="ja-JP" sz="2800" dirty="0">
                <a:solidFill>
                  <a:srgbClr val="000000"/>
                </a:solidFill>
                <a:latin typeface="Consolas" panose="020B0609020204030204" pitchFamily="49" charset="0"/>
              </a:rPr>
              <a:t> {</a:t>
            </a:r>
          </a:p>
          <a:p>
            <a:pPr lvl="1"/>
            <a:r>
              <a:rPr lang="en-US" altLang="ja-JP" sz="2800" dirty="0">
                <a:solidFill>
                  <a:srgbClr val="000000"/>
                </a:solidFill>
                <a:latin typeface="Consolas" panose="020B0609020204030204" pitchFamily="49" charset="0"/>
              </a:rPr>
              <a:t>...</a:t>
            </a:r>
          </a:p>
          <a:p>
            <a:r>
              <a:rPr lang="en-US" altLang="ja-JP" sz="2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5152813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25A531-3F97-4529-9B9E-79599799739B}"/>
              </a:ext>
            </a:extLst>
          </p:cNvPr>
          <p:cNvSpPr>
            <a:spLocks noGrp="1"/>
          </p:cNvSpPr>
          <p:nvPr>
            <p:ph type="title"/>
          </p:nvPr>
        </p:nvSpPr>
        <p:spPr/>
        <p:txBody>
          <a:bodyPr/>
          <a:lstStyle/>
          <a:p>
            <a:r>
              <a:rPr lang="ja-JP" altLang="en-US" dirty="0"/>
              <a:t>スペースの例</a:t>
            </a:r>
            <a:endParaRPr kumimoji="1" lang="ja-JP" altLang="en-US" dirty="0"/>
          </a:p>
        </p:txBody>
      </p:sp>
      <p:sp>
        <p:nvSpPr>
          <p:cNvPr id="3" name="コンテンツ プレースホルダー 2">
            <a:extLst>
              <a:ext uri="{FF2B5EF4-FFF2-40B4-BE49-F238E27FC236}">
                <a16:creationId xmlns:a16="http://schemas.microsoft.com/office/drawing/2014/main" id="{D663A00F-A8CF-4173-92DC-E2AAA3E109E2}"/>
              </a:ext>
            </a:extLst>
          </p:cNvPr>
          <p:cNvSpPr>
            <a:spLocks noGrp="1"/>
          </p:cNvSpPr>
          <p:nvPr>
            <p:ph idx="1"/>
          </p:nvPr>
        </p:nvSpPr>
        <p:spPr/>
        <p:txBody>
          <a:bodyPr/>
          <a:lstStyle/>
          <a:p>
            <a:r>
              <a:rPr lang="ja-JP" altLang="en-US" dirty="0"/>
              <a:t>二項</a:t>
            </a:r>
            <a:r>
              <a:rPr lang="ja-JP" altLang="ja-JP" dirty="0"/>
              <a:t>演算子の前後</a:t>
            </a:r>
            <a:endParaRPr lang="en-US" altLang="ja-JP" dirty="0"/>
          </a:p>
          <a:p>
            <a:endParaRPr lang="en-US" altLang="ja-JP" dirty="0"/>
          </a:p>
          <a:p>
            <a:endParaRPr lang="en-US" altLang="ja-JP" dirty="0"/>
          </a:p>
          <a:p>
            <a:endParaRPr lang="en-US" altLang="ja-JP" dirty="0"/>
          </a:p>
          <a:p>
            <a:endParaRPr lang="en-US" altLang="ja-JP" dirty="0"/>
          </a:p>
          <a:p>
            <a:r>
              <a:rPr lang="ja-JP" altLang="en-US" dirty="0"/>
              <a:t>「ここが計算のかたまりである」ことを意識したいなら敢えてスペースを空けない</a:t>
            </a:r>
            <a:r>
              <a:rPr lang="en-US" altLang="ja-JP" dirty="0"/>
              <a:t>(</a:t>
            </a:r>
            <a:r>
              <a:rPr lang="ja-JP" altLang="en-US" u="sng" dirty="0"/>
              <a:t>完全に持論</a:t>
            </a:r>
            <a:r>
              <a:rPr lang="en-US" altLang="ja-JP" dirty="0"/>
              <a:t>)</a:t>
            </a:r>
          </a:p>
          <a:p>
            <a:pPr marL="0" indent="0">
              <a:buNone/>
            </a:pPr>
            <a:endParaRPr lang="en-US" altLang="ja-JP" dirty="0"/>
          </a:p>
          <a:p>
            <a:endParaRPr kumimoji="1" lang="ja-JP" altLang="en-US" dirty="0"/>
          </a:p>
        </p:txBody>
      </p:sp>
      <p:sp>
        <p:nvSpPr>
          <p:cNvPr id="4" name="正方形/長方形 3">
            <a:extLst>
              <a:ext uri="{FF2B5EF4-FFF2-40B4-BE49-F238E27FC236}">
                <a16:creationId xmlns:a16="http://schemas.microsoft.com/office/drawing/2014/main" id="{F83CAEEA-F88A-49EF-86CE-FA075726B86F}"/>
              </a:ext>
            </a:extLst>
          </p:cNvPr>
          <p:cNvSpPr/>
          <p:nvPr/>
        </p:nvSpPr>
        <p:spPr>
          <a:xfrm>
            <a:off x="1300316" y="2353667"/>
            <a:ext cx="3566652" cy="1384995"/>
          </a:xfrm>
          <a:prstGeom prst="rect">
            <a:avLst/>
          </a:prstGeom>
        </p:spPr>
        <p:txBody>
          <a:bodyPr wrap="square">
            <a:spAutoFit/>
          </a:bodyPr>
          <a:lstStyle/>
          <a:p>
            <a:r>
              <a:rPr lang="es-ES" altLang="ja-JP" sz="2800" dirty="0">
                <a:solidFill>
                  <a:srgbClr val="000000"/>
                </a:solidFill>
                <a:latin typeface="Consolas" panose="020B0609020204030204" pitchFamily="49" charset="0"/>
              </a:rPr>
              <a:t>x = a + b</a:t>
            </a:r>
          </a:p>
          <a:p>
            <a:r>
              <a:rPr lang="es-ES" altLang="ja-JP" sz="2800" dirty="0">
                <a:solidFill>
                  <a:srgbClr val="000000"/>
                </a:solidFill>
                <a:latin typeface="Consolas" panose="020B0609020204030204" pitchFamily="49" charset="0"/>
              </a:rPr>
              <a:t>y = </a:t>
            </a:r>
            <a:r>
              <a:rPr lang="es-ES" altLang="ja-JP" sz="2800" dirty="0">
                <a:solidFill>
                  <a:srgbClr val="09885A"/>
                </a:solidFill>
                <a:latin typeface="Consolas" panose="020B0609020204030204" pitchFamily="49" charset="0"/>
              </a:rPr>
              <a:t>2</a:t>
            </a:r>
            <a:r>
              <a:rPr lang="es-ES" altLang="ja-JP" sz="2800" dirty="0">
                <a:solidFill>
                  <a:srgbClr val="000000"/>
                </a:solidFill>
                <a:latin typeface="Consolas" panose="020B0609020204030204" pitchFamily="49" charset="0"/>
              </a:rPr>
              <a:t> * x</a:t>
            </a:r>
          </a:p>
          <a:p>
            <a:r>
              <a:rPr lang="en-US" altLang="ja-JP" sz="2800" dirty="0">
                <a:solidFill>
                  <a:srgbClr val="000000"/>
                </a:solidFill>
                <a:latin typeface="Consolas" panose="020B0609020204030204" pitchFamily="49" charset="0"/>
              </a:rPr>
              <a:t>C[</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&gt;= </a:t>
            </a:r>
            <a:r>
              <a:rPr lang="en-US" altLang="ja-JP" sz="2800" dirty="0">
                <a:solidFill>
                  <a:srgbClr val="09885A"/>
                </a:solidFill>
                <a:latin typeface="Consolas" panose="020B0609020204030204" pitchFamily="49" charset="0"/>
              </a:rPr>
              <a:t>6</a:t>
            </a:r>
            <a:r>
              <a:rPr lang="en-US" altLang="ja-JP" sz="2800" dirty="0">
                <a:solidFill>
                  <a:srgbClr val="000000"/>
                </a:solidFill>
                <a:latin typeface="Consolas" panose="020B0609020204030204" pitchFamily="49" charset="0"/>
              </a:rPr>
              <a:t> – D[j]</a:t>
            </a:r>
          </a:p>
        </p:txBody>
      </p:sp>
      <p:sp>
        <p:nvSpPr>
          <p:cNvPr id="5" name="正方形/長方形 4">
            <a:extLst>
              <a:ext uri="{FF2B5EF4-FFF2-40B4-BE49-F238E27FC236}">
                <a16:creationId xmlns:a16="http://schemas.microsoft.com/office/drawing/2014/main" id="{B04A8171-7617-42E9-8EFC-8FCF41891B21}"/>
              </a:ext>
            </a:extLst>
          </p:cNvPr>
          <p:cNvSpPr/>
          <p:nvPr/>
        </p:nvSpPr>
        <p:spPr>
          <a:xfrm>
            <a:off x="1300316" y="5360728"/>
            <a:ext cx="4325223" cy="523220"/>
          </a:xfrm>
          <a:prstGeom prst="rect">
            <a:avLst/>
          </a:prstGeom>
        </p:spPr>
        <p:txBody>
          <a:bodyPr wrap="none">
            <a:spAutoFit/>
          </a:bodyPr>
          <a:lstStyle/>
          <a:p>
            <a:r>
              <a:rPr lang="en-US" altLang="ja-JP" sz="28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(A*B + B*C + C*A)</a:t>
            </a:r>
            <a:endParaRPr lang="pt-BR" altLang="ja-JP" sz="2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8298733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7618AD-E5A0-49B9-85B5-41232E18F576}"/>
              </a:ext>
            </a:extLst>
          </p:cNvPr>
          <p:cNvSpPr>
            <a:spLocks noGrp="1"/>
          </p:cNvSpPr>
          <p:nvPr>
            <p:ph type="title"/>
          </p:nvPr>
        </p:nvSpPr>
        <p:spPr/>
        <p:txBody>
          <a:bodyPr/>
          <a:lstStyle/>
          <a:p>
            <a:r>
              <a:rPr kumimoji="1" lang="ja-JP" altLang="en-US" dirty="0"/>
              <a:t>中括弧の位置</a:t>
            </a:r>
          </a:p>
        </p:txBody>
      </p:sp>
      <p:sp>
        <p:nvSpPr>
          <p:cNvPr id="3" name="コンテンツ プレースホルダー 2">
            <a:extLst>
              <a:ext uri="{FF2B5EF4-FFF2-40B4-BE49-F238E27FC236}">
                <a16:creationId xmlns:a16="http://schemas.microsoft.com/office/drawing/2014/main" id="{50C5D912-6303-46A7-A393-742D5EFD3A33}"/>
              </a:ext>
            </a:extLst>
          </p:cNvPr>
          <p:cNvSpPr>
            <a:spLocks noGrp="1"/>
          </p:cNvSpPr>
          <p:nvPr>
            <p:ph idx="1"/>
          </p:nvPr>
        </p:nvSpPr>
        <p:spPr>
          <a:xfrm>
            <a:off x="838200" y="1825625"/>
            <a:ext cx="7361903" cy="570988"/>
          </a:xfrm>
        </p:spPr>
        <p:txBody>
          <a:bodyPr/>
          <a:lstStyle/>
          <a:p>
            <a:r>
              <a:rPr kumimoji="1" lang="ja-JP" altLang="en-US" dirty="0"/>
              <a:t>だいたい</a:t>
            </a:r>
            <a:r>
              <a:rPr kumimoji="1" lang="en-US" altLang="ja-JP" dirty="0"/>
              <a:t>2</a:t>
            </a:r>
            <a:r>
              <a:rPr kumimoji="1" lang="ja-JP" altLang="en-US" dirty="0"/>
              <a:t>パターンに分かれ、</a:t>
            </a:r>
            <a:r>
              <a:rPr kumimoji="1" lang="ja-JP" altLang="en-US" b="1" dirty="0"/>
              <a:t>人による</a:t>
            </a:r>
            <a:endParaRPr kumimoji="1" lang="en-US" altLang="ja-JP" b="1" dirty="0"/>
          </a:p>
          <a:p>
            <a:pPr marL="0" indent="0">
              <a:buNone/>
            </a:pPr>
            <a:endParaRPr lang="en-US" altLang="ja-JP" b="1" dirty="0"/>
          </a:p>
        </p:txBody>
      </p:sp>
      <p:sp>
        <p:nvSpPr>
          <p:cNvPr id="4" name="正方形/長方形 3">
            <a:extLst>
              <a:ext uri="{FF2B5EF4-FFF2-40B4-BE49-F238E27FC236}">
                <a16:creationId xmlns:a16="http://schemas.microsoft.com/office/drawing/2014/main" id="{E82ECB06-AD7A-4080-AB2F-F8B0119FE646}"/>
              </a:ext>
            </a:extLst>
          </p:cNvPr>
          <p:cNvSpPr/>
          <p:nvPr/>
        </p:nvSpPr>
        <p:spPr>
          <a:xfrm>
            <a:off x="1292941" y="3149696"/>
            <a:ext cx="2895601" cy="1384995"/>
          </a:xfrm>
          <a:prstGeom prst="rect">
            <a:avLst/>
          </a:prstGeom>
        </p:spPr>
        <p:txBody>
          <a:bodyPr wrap="square">
            <a:spAutoFit/>
          </a:bodyPr>
          <a:lstStyle/>
          <a:p>
            <a:r>
              <a:rPr lang="en-US" altLang="ja-JP" sz="2800" dirty="0">
                <a:solidFill>
                  <a:srgbClr val="0000FF"/>
                </a:solidFill>
                <a:latin typeface="Consolas" panose="020B0609020204030204" pitchFamily="49" charset="0"/>
              </a:rPr>
              <a:t>if </a:t>
            </a:r>
            <a:r>
              <a:rPr lang="en-US" altLang="ja-JP" sz="2800" dirty="0">
                <a:solidFill>
                  <a:srgbClr val="000000"/>
                </a:solidFill>
                <a:latin typeface="Consolas" panose="020B0609020204030204" pitchFamily="49" charset="0"/>
              </a:rPr>
              <a:t>(</a:t>
            </a:r>
            <a:r>
              <a:rPr lang="ja-JP" altLang="en-US" sz="2800" dirty="0">
                <a:solidFill>
                  <a:srgbClr val="000000"/>
                </a:solidFill>
                <a:latin typeface="Consolas" panose="020B0609020204030204" pitchFamily="49" charset="0"/>
              </a:rPr>
              <a:t>条件</a:t>
            </a:r>
            <a:r>
              <a:rPr lang="en-US" altLang="ja-JP" sz="2800" dirty="0">
                <a:solidFill>
                  <a:srgbClr val="000000"/>
                </a:solidFill>
                <a:latin typeface="Consolas" panose="020B0609020204030204" pitchFamily="49" charset="0"/>
              </a:rPr>
              <a:t>) {</a:t>
            </a:r>
          </a:p>
          <a:p>
            <a:pPr lvl="1"/>
            <a:r>
              <a:rPr lang="en-US" altLang="ja-JP" sz="2800" dirty="0">
                <a:solidFill>
                  <a:srgbClr val="000000"/>
                </a:solidFill>
                <a:latin typeface="Consolas" panose="020B0609020204030204" pitchFamily="49" charset="0"/>
              </a:rPr>
              <a:t>...</a:t>
            </a:r>
          </a:p>
          <a:p>
            <a:r>
              <a:rPr lang="en-US" altLang="ja-JP" sz="2800" dirty="0">
                <a:solidFill>
                  <a:srgbClr val="000000"/>
                </a:solidFill>
                <a:latin typeface="Consolas" panose="020B0609020204030204" pitchFamily="49" charset="0"/>
              </a:rPr>
              <a:t>}</a:t>
            </a:r>
          </a:p>
        </p:txBody>
      </p:sp>
      <p:sp>
        <p:nvSpPr>
          <p:cNvPr id="5" name="正方形/長方形 4">
            <a:extLst>
              <a:ext uri="{FF2B5EF4-FFF2-40B4-BE49-F238E27FC236}">
                <a16:creationId xmlns:a16="http://schemas.microsoft.com/office/drawing/2014/main" id="{6085D661-5A79-4B7A-8B69-110240B57D70}"/>
              </a:ext>
            </a:extLst>
          </p:cNvPr>
          <p:cNvSpPr/>
          <p:nvPr/>
        </p:nvSpPr>
        <p:spPr>
          <a:xfrm>
            <a:off x="6491748" y="3149696"/>
            <a:ext cx="2740743" cy="1815882"/>
          </a:xfrm>
          <a:prstGeom prst="rect">
            <a:avLst/>
          </a:prstGeom>
        </p:spPr>
        <p:txBody>
          <a:bodyPr wrap="square">
            <a:spAutoFit/>
          </a:bodyPr>
          <a:lstStyle/>
          <a:p>
            <a:r>
              <a:rPr lang="en-US" altLang="ja-JP" sz="2800" dirty="0">
                <a:solidFill>
                  <a:srgbClr val="0000FF"/>
                </a:solidFill>
                <a:latin typeface="Consolas" panose="020B0609020204030204" pitchFamily="49" charset="0"/>
              </a:rPr>
              <a:t>if </a:t>
            </a:r>
            <a:r>
              <a:rPr lang="en-US" altLang="ja-JP" sz="2800" dirty="0">
                <a:solidFill>
                  <a:srgbClr val="000000"/>
                </a:solidFill>
                <a:latin typeface="Consolas" panose="020B0609020204030204" pitchFamily="49" charset="0"/>
              </a:rPr>
              <a:t>(</a:t>
            </a:r>
            <a:r>
              <a:rPr lang="ja-JP" altLang="en-US" sz="2800" dirty="0">
                <a:solidFill>
                  <a:srgbClr val="000000"/>
                </a:solidFill>
                <a:latin typeface="Consolas" panose="020B0609020204030204" pitchFamily="49" charset="0"/>
              </a:rPr>
              <a:t>条件</a:t>
            </a:r>
            <a:r>
              <a:rPr lang="en-US" altLang="ja-JP" sz="2800" dirty="0">
                <a:solidFill>
                  <a:srgbClr val="000000"/>
                </a:solidFill>
                <a:latin typeface="Consolas" panose="020B0609020204030204" pitchFamily="49" charset="0"/>
              </a:rPr>
              <a:t>)</a:t>
            </a:r>
          </a:p>
          <a:p>
            <a:r>
              <a:rPr lang="en-US" altLang="ja-JP" sz="2800" dirty="0">
                <a:solidFill>
                  <a:srgbClr val="000000"/>
                </a:solidFill>
                <a:latin typeface="Consolas" panose="020B0609020204030204" pitchFamily="49" charset="0"/>
              </a:rPr>
              <a:t>{</a:t>
            </a:r>
          </a:p>
          <a:p>
            <a:pPr lvl="1"/>
            <a:r>
              <a:rPr lang="en-US" altLang="ja-JP" sz="2800" dirty="0">
                <a:solidFill>
                  <a:srgbClr val="000000"/>
                </a:solidFill>
                <a:latin typeface="Consolas" panose="020B0609020204030204" pitchFamily="49" charset="0"/>
              </a:rPr>
              <a:t>...</a:t>
            </a:r>
          </a:p>
          <a:p>
            <a:r>
              <a:rPr lang="en-US" altLang="ja-JP" sz="2800" dirty="0">
                <a:solidFill>
                  <a:srgbClr val="000000"/>
                </a:solidFill>
                <a:latin typeface="Consolas" panose="020B0609020204030204" pitchFamily="49" charset="0"/>
              </a:rPr>
              <a:t>}</a:t>
            </a:r>
          </a:p>
        </p:txBody>
      </p:sp>
      <p:sp>
        <p:nvSpPr>
          <p:cNvPr id="6" name="正方形/長方形 5">
            <a:extLst>
              <a:ext uri="{FF2B5EF4-FFF2-40B4-BE49-F238E27FC236}">
                <a16:creationId xmlns:a16="http://schemas.microsoft.com/office/drawing/2014/main" id="{F9FC67E4-5570-498E-B4BE-E4C524A71A7E}"/>
              </a:ext>
            </a:extLst>
          </p:cNvPr>
          <p:cNvSpPr/>
          <p:nvPr/>
        </p:nvSpPr>
        <p:spPr>
          <a:xfrm>
            <a:off x="838200" y="2531550"/>
            <a:ext cx="2401529" cy="483209"/>
          </a:xfrm>
          <a:prstGeom prst="rect">
            <a:avLst/>
          </a:prstGeom>
        </p:spPr>
        <p:txBody>
          <a:bodyPr wrap="square">
            <a:spAutoFit/>
          </a:bodyPr>
          <a:lstStyle/>
          <a:p>
            <a:pPr lvl="0">
              <a:lnSpc>
                <a:spcPct val="90000"/>
              </a:lnSpc>
              <a:spcBef>
                <a:spcPts val="1000"/>
              </a:spcBef>
            </a:pPr>
            <a:r>
              <a:rPr lang="en-US" altLang="ja-JP" sz="2800" b="1" dirty="0">
                <a:solidFill>
                  <a:prstClr val="black"/>
                </a:solidFill>
              </a:rPr>
              <a:t>[</a:t>
            </a:r>
            <a:r>
              <a:rPr lang="ja-JP" altLang="en-US" sz="2800" b="1" dirty="0">
                <a:solidFill>
                  <a:prstClr val="black"/>
                </a:solidFill>
              </a:rPr>
              <a:t>パターン</a:t>
            </a:r>
            <a:r>
              <a:rPr lang="en-US" altLang="ja-JP" sz="2800" b="1" dirty="0">
                <a:solidFill>
                  <a:prstClr val="black"/>
                </a:solidFill>
              </a:rPr>
              <a:t>1]</a:t>
            </a:r>
          </a:p>
        </p:txBody>
      </p:sp>
      <p:sp>
        <p:nvSpPr>
          <p:cNvPr id="7" name="正方形/長方形 6">
            <a:extLst>
              <a:ext uri="{FF2B5EF4-FFF2-40B4-BE49-F238E27FC236}">
                <a16:creationId xmlns:a16="http://schemas.microsoft.com/office/drawing/2014/main" id="{9BD8D06F-D19C-4092-A62F-7C0ED43754CB}"/>
              </a:ext>
            </a:extLst>
          </p:cNvPr>
          <p:cNvSpPr/>
          <p:nvPr/>
        </p:nvSpPr>
        <p:spPr>
          <a:xfrm>
            <a:off x="6096000" y="2531550"/>
            <a:ext cx="2114681" cy="483209"/>
          </a:xfrm>
          <a:prstGeom prst="rect">
            <a:avLst/>
          </a:prstGeom>
        </p:spPr>
        <p:txBody>
          <a:bodyPr wrap="none">
            <a:spAutoFit/>
          </a:bodyPr>
          <a:lstStyle/>
          <a:p>
            <a:pPr lvl="0">
              <a:lnSpc>
                <a:spcPct val="90000"/>
              </a:lnSpc>
              <a:spcBef>
                <a:spcPts val="1000"/>
              </a:spcBef>
            </a:pPr>
            <a:r>
              <a:rPr lang="en-US" altLang="ja-JP" sz="2800" b="1" dirty="0">
                <a:solidFill>
                  <a:prstClr val="black"/>
                </a:solidFill>
              </a:rPr>
              <a:t>[</a:t>
            </a:r>
            <a:r>
              <a:rPr lang="ja-JP" altLang="en-US" sz="2800" b="1" dirty="0">
                <a:solidFill>
                  <a:prstClr val="black"/>
                </a:solidFill>
              </a:rPr>
              <a:t>パターン</a:t>
            </a:r>
            <a:r>
              <a:rPr lang="en-US" altLang="ja-JP" sz="2800" b="1" dirty="0">
                <a:solidFill>
                  <a:prstClr val="black"/>
                </a:solidFill>
              </a:rPr>
              <a:t>2]</a:t>
            </a:r>
          </a:p>
        </p:txBody>
      </p:sp>
    </p:spTree>
    <p:extLst>
      <p:ext uri="{BB962C8B-B14F-4D97-AF65-F5344CB8AC3E}">
        <p14:creationId xmlns:p14="http://schemas.microsoft.com/office/powerpoint/2010/main" val="19044736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8728B7-EFC1-43CE-8C21-715C3F235390}"/>
              </a:ext>
            </a:extLst>
          </p:cNvPr>
          <p:cNvSpPr>
            <a:spLocks noGrp="1"/>
          </p:cNvSpPr>
          <p:nvPr>
            <p:ph type="title"/>
          </p:nvPr>
        </p:nvSpPr>
        <p:spPr/>
        <p:txBody>
          <a:bodyPr/>
          <a:lstStyle/>
          <a:p>
            <a:r>
              <a:rPr kumimoji="1" lang="ja-JP" altLang="en-US" dirty="0"/>
              <a:t>中括弧の位置</a:t>
            </a:r>
          </a:p>
        </p:txBody>
      </p:sp>
      <p:sp>
        <p:nvSpPr>
          <p:cNvPr id="3" name="コンテンツ プレースホルダー 2">
            <a:extLst>
              <a:ext uri="{FF2B5EF4-FFF2-40B4-BE49-F238E27FC236}">
                <a16:creationId xmlns:a16="http://schemas.microsoft.com/office/drawing/2014/main" id="{100EE34C-5728-40B4-B2F7-F1A6379F9B8E}"/>
              </a:ext>
            </a:extLst>
          </p:cNvPr>
          <p:cNvSpPr>
            <a:spLocks noGrp="1"/>
          </p:cNvSpPr>
          <p:nvPr>
            <p:ph idx="1"/>
          </p:nvPr>
        </p:nvSpPr>
        <p:spPr/>
        <p:txBody>
          <a:bodyPr/>
          <a:lstStyle/>
          <a:p>
            <a:r>
              <a:rPr kumimoji="1" lang="ja-JP" altLang="en-US" dirty="0"/>
              <a:t>関数の始まりだけパターン</a:t>
            </a:r>
            <a:r>
              <a:rPr lang="en-US" altLang="ja-JP" dirty="0"/>
              <a:t>2</a:t>
            </a:r>
            <a:r>
              <a:rPr lang="ja-JP" altLang="en-US" dirty="0" err="1"/>
              <a:t>、</a:t>
            </a:r>
            <a:r>
              <a:rPr lang="ja-JP" altLang="en-US" dirty="0"/>
              <a:t>他はパターン</a:t>
            </a:r>
            <a:r>
              <a:rPr lang="en-US" altLang="ja-JP" dirty="0"/>
              <a:t>1</a:t>
            </a:r>
            <a:r>
              <a:rPr lang="ja-JP" altLang="en-US" dirty="0"/>
              <a:t>という場合がある</a:t>
            </a:r>
            <a:endParaRPr kumimoji="1" lang="ja-JP" altLang="en-US" dirty="0"/>
          </a:p>
        </p:txBody>
      </p:sp>
      <p:sp>
        <p:nvSpPr>
          <p:cNvPr id="4" name="正方形/長方形 3">
            <a:extLst>
              <a:ext uri="{FF2B5EF4-FFF2-40B4-BE49-F238E27FC236}">
                <a16:creationId xmlns:a16="http://schemas.microsoft.com/office/drawing/2014/main" id="{50217361-8E0D-4B61-A4A4-D8AB89331218}"/>
              </a:ext>
            </a:extLst>
          </p:cNvPr>
          <p:cNvSpPr/>
          <p:nvPr/>
        </p:nvSpPr>
        <p:spPr>
          <a:xfrm>
            <a:off x="1403554" y="2371031"/>
            <a:ext cx="6494207" cy="4247317"/>
          </a:xfrm>
          <a:prstGeom prst="rect">
            <a:avLst/>
          </a:prstGeom>
        </p:spPr>
        <p:txBody>
          <a:bodyPr wrap="square">
            <a:spAutoFit/>
          </a:bodyPr>
          <a:lstStyle/>
          <a:p>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&amp;a);</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7</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"7 divides %d.\n"</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else</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"7 doesn't </a:t>
            </a:r>
            <a:r>
              <a:rPr lang="en-US" altLang="ja-JP"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devide</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 %d.\n"</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3600" dirty="0"/>
          </a:p>
        </p:txBody>
      </p:sp>
      <p:sp>
        <p:nvSpPr>
          <p:cNvPr id="5" name="テキスト ボックス 4">
            <a:extLst>
              <a:ext uri="{FF2B5EF4-FFF2-40B4-BE49-F238E27FC236}">
                <a16:creationId xmlns:a16="http://schemas.microsoft.com/office/drawing/2014/main" id="{F9B3AC88-C467-4303-9CBC-B6FFEB768639}"/>
              </a:ext>
            </a:extLst>
          </p:cNvPr>
          <p:cNvSpPr txBox="1"/>
          <p:nvPr/>
        </p:nvSpPr>
        <p:spPr>
          <a:xfrm>
            <a:off x="7809271" y="4926905"/>
            <a:ext cx="3633019" cy="1384995"/>
          </a:xfrm>
          <a:prstGeom prst="rect">
            <a:avLst/>
          </a:prstGeom>
          <a:noFill/>
        </p:spPr>
        <p:txBody>
          <a:bodyPr wrap="square" rtlCol="0">
            <a:spAutoFit/>
          </a:bodyPr>
          <a:lstStyle/>
          <a:p>
            <a:r>
              <a:rPr kumimoji="1" lang="en-US" altLang="ja-JP" sz="2800" dirty="0"/>
              <a:t>※</a:t>
            </a:r>
            <a:r>
              <a:rPr kumimoji="1" lang="ja-JP" altLang="en-US" sz="2800" dirty="0"/>
              <a:t>この字下げスタイルを</a:t>
            </a:r>
            <a:r>
              <a:rPr kumimoji="1" lang="en-US" altLang="ja-JP" sz="2800" dirty="0"/>
              <a:t>K&amp;R</a:t>
            </a:r>
            <a:r>
              <a:rPr kumimoji="1" lang="ja-JP" altLang="en-US" sz="2800" dirty="0"/>
              <a:t>スタイルというらしいです</a:t>
            </a:r>
            <a:endParaRPr kumimoji="1" lang="en-US" altLang="ja-JP" sz="2800" dirty="0"/>
          </a:p>
        </p:txBody>
      </p:sp>
    </p:spTree>
    <p:extLst>
      <p:ext uri="{BB962C8B-B14F-4D97-AF65-F5344CB8AC3E}">
        <p14:creationId xmlns:p14="http://schemas.microsoft.com/office/powerpoint/2010/main" val="3978854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30D916E-8896-4328-BE20-C14DB62B8224}"/>
              </a:ext>
            </a:extLst>
          </p:cNvPr>
          <p:cNvSpPr/>
          <p:nvPr/>
        </p:nvSpPr>
        <p:spPr>
          <a:xfrm>
            <a:off x="614516" y="320456"/>
            <a:ext cx="6096000" cy="6217087"/>
          </a:xfrm>
          <a:prstGeom prst="rect">
            <a:avLst/>
          </a:prstGeom>
        </p:spPr>
        <p:txBody>
          <a:bodyPr>
            <a:spAutoFit/>
          </a:bodyPr>
          <a:lstStyle/>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a:t>
            </a:r>
            <a:r>
              <a:rPr lang="en-US" altLang="ja-JP" sz="2000" dirty="0" err="1">
                <a:solidFill>
                  <a:srgbClr val="A31515"/>
                </a:solidFill>
                <a:latin typeface="Consolas" panose="020B0609020204030204" pitchFamily="49" charset="0"/>
              </a:rPr>
              <a:t>stdio.h</a:t>
            </a:r>
            <a:r>
              <a:rPr lang="en-US" altLang="ja-JP" sz="2000" dirty="0">
                <a:solidFill>
                  <a:srgbClr val="A31515"/>
                </a:solidFill>
                <a:latin typeface="Consolas" panose="020B0609020204030204" pitchFamily="49" charset="0"/>
              </a:rPr>
              <a:t>&gt;</a:t>
            </a:r>
            <a:endParaRPr lang="en-US" altLang="ja-JP" sz="2000" dirty="0">
              <a:solidFill>
                <a:srgbClr val="000000"/>
              </a:solidFill>
              <a:latin typeface="Consolas" panose="020B0609020204030204" pitchFamily="49" charset="0"/>
            </a:endParaRP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#define PI </a:t>
            </a:r>
            <a:r>
              <a:rPr lang="en-US" altLang="ja-JP" sz="2000" dirty="0">
                <a:solidFill>
                  <a:srgbClr val="09885A"/>
                </a:solidFill>
                <a:latin typeface="Consolas" panose="020B0609020204030204" pitchFamily="49" charset="0"/>
              </a:rPr>
              <a:t>3.14</a:t>
            </a:r>
            <a:endParaRPr lang="en-US" altLang="ja-JP" sz="2000" dirty="0">
              <a:solidFill>
                <a:srgbClr val="000000"/>
              </a:solidFill>
              <a:latin typeface="Consolas" panose="020B0609020204030204" pitchFamily="49" charset="0"/>
            </a:endParaRPr>
          </a:p>
          <a:p>
            <a:r>
              <a:rPr lang="en-US" altLang="ja-JP" sz="2000" dirty="0">
                <a:solidFill>
                  <a:srgbClr val="0000FF"/>
                </a:solidFill>
                <a:latin typeface="Consolas" panose="020B0609020204030204" pitchFamily="49" charset="0"/>
              </a:rPr>
              <a:t>#define INF </a:t>
            </a:r>
            <a:r>
              <a:rPr lang="en-US" altLang="ja-JP" sz="2000" dirty="0">
                <a:solidFill>
                  <a:srgbClr val="09885A"/>
                </a:solidFill>
                <a:latin typeface="Consolas" panose="020B0609020204030204" pitchFamily="49" charset="0"/>
              </a:rPr>
              <a:t>1000000000</a:t>
            </a:r>
            <a:endParaRPr lang="en-US" altLang="ja-JP" sz="2000" dirty="0">
              <a:solidFill>
                <a:srgbClr val="000000"/>
              </a:solidFill>
              <a:latin typeface="Consolas" panose="020B0609020204030204" pitchFamily="49" charset="0"/>
            </a:endParaRPr>
          </a:p>
          <a:p>
            <a:r>
              <a:rPr lang="en-US" altLang="ja-JP" sz="2000" dirty="0">
                <a:solidFill>
                  <a:srgbClr val="0000FF"/>
                </a:solidFill>
                <a:latin typeface="Consolas" panose="020B0609020204030204" pitchFamily="49" charset="0"/>
              </a:rPr>
              <a:t>#define HELLO </a:t>
            </a:r>
            <a:r>
              <a:rPr lang="en-US" altLang="ja-JP" sz="2000" dirty="0" err="1">
                <a:solidFill>
                  <a:srgbClr val="0000FF"/>
                </a:solidFill>
                <a:latin typeface="Consolas" panose="020B0609020204030204" pitchFamily="49" charset="0"/>
              </a:rPr>
              <a:t>printf</a:t>
            </a:r>
            <a:r>
              <a:rPr lang="en-US" altLang="ja-JP" sz="2000" dirty="0">
                <a:solidFill>
                  <a:srgbClr val="0000FF"/>
                </a:solidFill>
                <a:latin typeface="Consolas" panose="020B0609020204030204" pitchFamily="49" charset="0"/>
              </a:rPr>
              <a:t>(</a:t>
            </a:r>
            <a:r>
              <a:rPr lang="en-US" altLang="ja-JP" sz="2000" dirty="0">
                <a:solidFill>
                  <a:srgbClr val="A31515"/>
                </a:solidFill>
                <a:latin typeface="Consolas" panose="020B0609020204030204" pitchFamily="49" charset="0"/>
              </a:rPr>
              <a:t>"Hello!\n"</a:t>
            </a:r>
            <a:r>
              <a:rPr lang="en-US" altLang="ja-JP" sz="2000" dirty="0">
                <a:solidFill>
                  <a:srgbClr val="0000FF"/>
                </a:solidFill>
                <a:latin typeface="Consolas" panose="020B0609020204030204" pitchFamily="49" charset="0"/>
              </a:rPr>
              <a:t>)</a:t>
            </a:r>
            <a:endParaRPr lang="en-US" altLang="ja-JP" sz="2000" dirty="0">
              <a:solidFill>
                <a:srgbClr val="000000"/>
              </a:solidFill>
              <a:latin typeface="Consolas" panose="020B0609020204030204" pitchFamily="49" charset="0"/>
            </a:endParaRPr>
          </a:p>
          <a:p>
            <a:r>
              <a:rPr lang="en-US" altLang="ja-JP" sz="2000" dirty="0">
                <a:solidFill>
                  <a:srgbClr val="0000FF"/>
                </a:solidFill>
                <a:latin typeface="Consolas" panose="020B0609020204030204" pitchFamily="49" charset="0"/>
              </a:rPr>
              <a:t>#define MAX_N </a:t>
            </a:r>
            <a:r>
              <a:rPr lang="en-US" altLang="ja-JP" sz="2000" dirty="0">
                <a:solidFill>
                  <a:srgbClr val="09885A"/>
                </a:solidFill>
                <a:latin typeface="Consolas" panose="020B0609020204030204" pitchFamily="49" charset="0"/>
              </a:rPr>
              <a:t>1000</a:t>
            </a:r>
            <a:endParaRPr lang="en-US" altLang="ja-JP" sz="2000" dirty="0">
              <a:solidFill>
                <a:srgbClr val="000000"/>
              </a:solidFill>
              <a:latin typeface="Consolas" panose="020B0609020204030204" pitchFamily="49" charset="0"/>
            </a:endParaRP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main(</a:t>
            </a:r>
            <a:r>
              <a:rPr lang="en-US" altLang="ja-JP" sz="2000" dirty="0">
                <a:solidFill>
                  <a:srgbClr val="0000FF"/>
                </a:solidFill>
                <a:latin typeface="Consolas" panose="020B0609020204030204" pitchFamily="49" charset="0"/>
              </a:rPr>
              <a:t>void</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a[MAX_N];</a:t>
            </a:r>
          </a:p>
          <a:p>
            <a:pPr lvl="1"/>
            <a:r>
              <a:rPr lang="en-US" altLang="ja-JP" sz="2000" dirty="0">
                <a:solidFill>
                  <a:srgbClr val="0000FF"/>
                </a:solidFill>
                <a:latin typeface="Consolas" panose="020B0609020204030204" pitchFamily="49" charset="0"/>
              </a:rPr>
              <a:t>double</a:t>
            </a:r>
            <a:r>
              <a:rPr lang="en-US" altLang="ja-JP" sz="2000" dirty="0">
                <a:solidFill>
                  <a:srgbClr val="000000"/>
                </a:solidFill>
                <a:latin typeface="Consolas" panose="020B0609020204030204" pitchFamily="49" charset="0"/>
              </a:rPr>
              <a:t> d;</a:t>
            </a:r>
          </a:p>
          <a:p>
            <a:pPr lvl="1"/>
            <a:br>
              <a:rPr lang="en-US" altLang="ja-JP" sz="2000" dirty="0">
                <a:solidFill>
                  <a:srgbClr val="000000"/>
                </a:solidFill>
                <a:latin typeface="Consolas" panose="020B0609020204030204" pitchFamily="49" charset="0"/>
              </a:rPr>
            </a:br>
            <a:r>
              <a:rPr lang="en-US" altLang="ja-JP" sz="2000" dirty="0">
                <a:solidFill>
                  <a:srgbClr val="000000"/>
                </a:solidFill>
                <a:latin typeface="Consolas" panose="020B0609020204030204" pitchFamily="49" charset="0"/>
              </a:rPr>
              <a:t>d = PI;</a:t>
            </a:r>
          </a:p>
          <a:p>
            <a:pPr lvl="1"/>
            <a:r>
              <a:rPr lang="en-US" altLang="ja-JP" sz="2000" dirty="0">
                <a:solidFill>
                  <a:srgbClr val="000000"/>
                </a:solidFill>
                <a:latin typeface="Consolas" panose="020B0609020204030204" pitchFamily="49" charset="0"/>
              </a:rPr>
              <a:t>a[</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 = INF;</a:t>
            </a:r>
          </a:p>
          <a:p>
            <a:pPr lvl="1"/>
            <a:br>
              <a:rPr lang="en-US" altLang="ja-JP" sz="2000" dirty="0">
                <a:solidFill>
                  <a:srgbClr val="000000"/>
                </a:solidFill>
                <a:latin typeface="Consolas" panose="020B0609020204030204" pitchFamily="49" charset="0"/>
              </a:rPr>
            </a:br>
            <a:r>
              <a:rPr lang="en-US" altLang="ja-JP" sz="2000" dirty="0">
                <a:solidFill>
                  <a:srgbClr val="000000"/>
                </a:solidFill>
                <a:latin typeface="Consolas" panose="020B0609020204030204" pitchFamily="49" charset="0"/>
              </a:rPr>
              <a:t>HELLO;</a:t>
            </a:r>
          </a:p>
          <a:p>
            <a:pPr lvl="1"/>
            <a:r>
              <a:rPr lang="en-US" altLang="ja-JP" sz="2000" dirty="0" err="1">
                <a:solidFill>
                  <a:srgbClr val="000000"/>
                </a:solidFill>
                <a:latin typeface="Consolas" panose="020B0609020204030204" pitchFamily="49" charset="0"/>
              </a:rPr>
              <a:t>printf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"%d %f"</a:t>
            </a:r>
            <a:r>
              <a:rPr lang="en-US" altLang="ja-JP" sz="2000" dirty="0">
                <a:solidFill>
                  <a:srgbClr val="000000"/>
                </a:solidFill>
                <a:latin typeface="Consolas" panose="020B0609020204030204" pitchFamily="49" charset="0"/>
              </a:rPr>
              <a:t>, d, a[</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a:t>
            </a:r>
          </a:p>
        </p:txBody>
      </p:sp>
      <p:sp>
        <p:nvSpPr>
          <p:cNvPr id="6" name="正方形/長方形 5">
            <a:extLst>
              <a:ext uri="{FF2B5EF4-FFF2-40B4-BE49-F238E27FC236}">
                <a16:creationId xmlns:a16="http://schemas.microsoft.com/office/drawing/2014/main" id="{3411AAFA-A1FB-42BD-9553-A79F1287177E}"/>
              </a:ext>
            </a:extLst>
          </p:cNvPr>
          <p:cNvSpPr/>
          <p:nvPr/>
        </p:nvSpPr>
        <p:spPr>
          <a:xfrm>
            <a:off x="1954161" y="3111909"/>
            <a:ext cx="759542" cy="3170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FC8F2DF-A7AF-4774-9795-FCCA8572EF46}"/>
              </a:ext>
            </a:extLst>
          </p:cNvPr>
          <p:cNvSpPr/>
          <p:nvPr/>
        </p:nvSpPr>
        <p:spPr>
          <a:xfrm>
            <a:off x="1678857" y="4009103"/>
            <a:ext cx="334298" cy="3170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B503B85-EF80-4D48-8262-917E03DF718C}"/>
              </a:ext>
            </a:extLst>
          </p:cNvPr>
          <p:cNvSpPr/>
          <p:nvPr/>
        </p:nvSpPr>
        <p:spPr>
          <a:xfrm>
            <a:off x="2111476" y="4326193"/>
            <a:ext cx="462118" cy="3170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C3CB3B7C-2051-40E3-926F-9D22D46D484A}"/>
              </a:ext>
            </a:extLst>
          </p:cNvPr>
          <p:cNvSpPr/>
          <p:nvPr/>
        </p:nvSpPr>
        <p:spPr>
          <a:xfrm>
            <a:off x="1098753" y="4921045"/>
            <a:ext cx="759544" cy="3170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0" name="表 9">
            <a:extLst>
              <a:ext uri="{FF2B5EF4-FFF2-40B4-BE49-F238E27FC236}">
                <a16:creationId xmlns:a16="http://schemas.microsoft.com/office/drawing/2014/main" id="{F4603F80-8BAA-47C6-9476-79082A15DC7B}"/>
              </a:ext>
            </a:extLst>
          </p:cNvPr>
          <p:cNvGraphicFramePr>
            <a:graphicFrameLocks noGrp="1"/>
          </p:cNvGraphicFramePr>
          <p:nvPr>
            <p:extLst>
              <p:ext uri="{D42A27DB-BD31-4B8C-83A1-F6EECF244321}">
                <p14:modId xmlns:p14="http://schemas.microsoft.com/office/powerpoint/2010/main" val="3014298828"/>
              </p:ext>
            </p:extLst>
          </p:nvPr>
        </p:nvGraphicFramePr>
        <p:xfrm>
          <a:off x="6710516" y="3100848"/>
          <a:ext cx="4567903" cy="1066800"/>
        </p:xfrm>
        <a:graphic>
          <a:graphicData uri="http://schemas.openxmlformats.org/drawingml/2006/table">
            <a:tbl>
              <a:tblPr firstRow="1" bandRow="1">
                <a:tableStyleId>{073A0DAA-6AF3-43AB-8588-CEC1D06C72B9}</a:tableStyleId>
              </a:tblPr>
              <a:tblGrid>
                <a:gridCol w="4567903">
                  <a:extLst>
                    <a:ext uri="{9D8B030D-6E8A-4147-A177-3AD203B41FA5}">
                      <a16:colId xmlns:a16="http://schemas.microsoft.com/office/drawing/2014/main" val="3075441602"/>
                    </a:ext>
                  </a:extLst>
                </a:gridCol>
              </a:tblGrid>
              <a:tr h="370840">
                <a:tc>
                  <a:txBody>
                    <a:bodyPr/>
                    <a:lstStyle/>
                    <a:p>
                      <a:r>
                        <a:rPr kumimoji="1" lang="en-US" altLang="ja-JP" sz="3200" dirty="0">
                          <a:latin typeface="ＭＳ ゴシック" panose="020B0609070205080204" pitchFamily="49" charset="-128"/>
                          <a:ea typeface="ＭＳ ゴシック" panose="020B0609070205080204" pitchFamily="49" charset="-128"/>
                        </a:rPr>
                        <a:t>Hello!</a:t>
                      </a:r>
                    </a:p>
                    <a:p>
                      <a:r>
                        <a:rPr kumimoji="1" lang="en-US" altLang="ja-JP" sz="3200" dirty="0">
                          <a:latin typeface="ＭＳ ゴシック" panose="020B0609070205080204" pitchFamily="49" charset="-128"/>
                          <a:ea typeface="ＭＳ ゴシック" panose="020B0609070205080204" pitchFamily="49" charset="-128"/>
                        </a:rPr>
                        <a:t>1000000000 3.140000</a:t>
                      </a:r>
                      <a:endParaRPr kumimoji="1" lang="ja-JP" altLang="en-US" sz="32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869282728"/>
                  </a:ext>
                </a:extLst>
              </a:tr>
            </a:tbl>
          </a:graphicData>
        </a:graphic>
      </p:graphicFrame>
    </p:spTree>
    <p:extLst>
      <p:ext uri="{BB962C8B-B14F-4D97-AF65-F5344CB8AC3E}">
        <p14:creationId xmlns:p14="http://schemas.microsoft.com/office/powerpoint/2010/main" val="20082804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BC8D1-BB18-4E8A-826D-3B2E43BF7717}"/>
              </a:ext>
            </a:extLst>
          </p:cNvPr>
          <p:cNvSpPr>
            <a:spLocks noGrp="1"/>
          </p:cNvSpPr>
          <p:nvPr>
            <p:ph type="title"/>
          </p:nvPr>
        </p:nvSpPr>
        <p:spPr/>
        <p:txBody>
          <a:bodyPr/>
          <a:lstStyle/>
          <a:p>
            <a:r>
              <a:rPr kumimoji="1" lang="ja-JP" altLang="en-US" dirty="0"/>
              <a:t>変数名、関数名</a:t>
            </a:r>
          </a:p>
        </p:txBody>
      </p:sp>
      <p:sp>
        <p:nvSpPr>
          <p:cNvPr id="3" name="コンテンツ プレースホルダー 2">
            <a:extLst>
              <a:ext uri="{FF2B5EF4-FFF2-40B4-BE49-F238E27FC236}">
                <a16:creationId xmlns:a16="http://schemas.microsoft.com/office/drawing/2014/main" id="{87E00FC1-3961-4678-9C5E-646C7400980B}"/>
              </a:ext>
            </a:extLst>
          </p:cNvPr>
          <p:cNvSpPr>
            <a:spLocks noGrp="1"/>
          </p:cNvSpPr>
          <p:nvPr>
            <p:ph idx="1"/>
          </p:nvPr>
        </p:nvSpPr>
        <p:spPr>
          <a:xfrm>
            <a:off x="838200" y="1825625"/>
            <a:ext cx="10515600" cy="3741892"/>
          </a:xfrm>
        </p:spPr>
        <p:txBody>
          <a:bodyPr>
            <a:normAutofit/>
          </a:bodyPr>
          <a:lstStyle/>
          <a:p>
            <a:r>
              <a:rPr kumimoji="1" lang="ja-JP" altLang="en-US" dirty="0"/>
              <a:t>変数や関数の名前はなるべく分かりやすいものにしたい</a:t>
            </a:r>
            <a:endParaRPr kumimoji="1" lang="en-US" altLang="ja-JP" dirty="0"/>
          </a:p>
          <a:p>
            <a:pPr>
              <a:buFont typeface="Wingdings" panose="05000000000000000000" pitchFamily="2" charset="2"/>
              <a:buChar char="Ø"/>
            </a:pPr>
            <a:r>
              <a:rPr kumimoji="1" lang="ja-JP" altLang="en-US" dirty="0"/>
              <a:t>その変数や関数がプログラム中で何をやっているのかが把握しやすくなる</a:t>
            </a:r>
            <a:endParaRPr kumimoji="1" lang="en-US" altLang="ja-JP" dirty="0"/>
          </a:p>
          <a:p>
            <a:r>
              <a:rPr kumimoji="1" lang="ja-JP" altLang="en-US" dirty="0"/>
              <a:t>でも短めにもしたい</a:t>
            </a:r>
            <a:endParaRPr kumimoji="1" lang="en-US" altLang="ja-JP" dirty="0"/>
          </a:p>
          <a:p>
            <a:pPr>
              <a:buFont typeface="Wingdings" panose="05000000000000000000" pitchFamily="2" charset="2"/>
              <a:buChar char="Ø"/>
            </a:pPr>
            <a:r>
              <a:rPr kumimoji="1" lang="ja-JP" altLang="en-US" dirty="0"/>
              <a:t>タイプ数が減る</a:t>
            </a:r>
            <a:endParaRPr kumimoji="1" lang="en-US" altLang="ja-JP" dirty="0"/>
          </a:p>
          <a:p>
            <a:pPr marL="0" indent="0">
              <a:buNone/>
            </a:pPr>
            <a:endParaRPr lang="en-US" altLang="ja-JP" dirty="0"/>
          </a:p>
        </p:txBody>
      </p:sp>
    </p:spTree>
    <p:extLst>
      <p:ext uri="{BB962C8B-B14F-4D97-AF65-F5344CB8AC3E}">
        <p14:creationId xmlns:p14="http://schemas.microsoft.com/office/powerpoint/2010/main" val="636322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AA569F-FCE8-4D25-ABC4-472A951CDECF}"/>
              </a:ext>
            </a:extLst>
          </p:cNvPr>
          <p:cNvSpPr>
            <a:spLocks noGrp="1"/>
          </p:cNvSpPr>
          <p:nvPr>
            <p:ph type="title"/>
          </p:nvPr>
        </p:nvSpPr>
        <p:spPr/>
        <p:txBody>
          <a:bodyPr/>
          <a:lstStyle/>
          <a:p>
            <a:r>
              <a:rPr kumimoji="1" lang="ja-JP" altLang="en-US" dirty="0"/>
              <a:t>変数名、関数名</a:t>
            </a:r>
          </a:p>
        </p:txBody>
      </p:sp>
      <p:sp>
        <p:nvSpPr>
          <p:cNvPr id="3" name="コンテンツ プレースホルダー 2">
            <a:extLst>
              <a:ext uri="{FF2B5EF4-FFF2-40B4-BE49-F238E27FC236}">
                <a16:creationId xmlns:a16="http://schemas.microsoft.com/office/drawing/2014/main" id="{F4E323B4-2CDD-4993-9EA8-9705598A6E9A}"/>
              </a:ext>
            </a:extLst>
          </p:cNvPr>
          <p:cNvSpPr>
            <a:spLocks noGrp="1"/>
          </p:cNvSpPr>
          <p:nvPr>
            <p:ph idx="1"/>
          </p:nvPr>
        </p:nvSpPr>
        <p:spPr>
          <a:xfrm>
            <a:off x="838200" y="1690688"/>
            <a:ext cx="10515600" cy="4914388"/>
          </a:xfrm>
        </p:spPr>
        <p:txBody>
          <a:bodyPr>
            <a:normAutofit/>
          </a:bodyPr>
          <a:lstStyle/>
          <a:p>
            <a:r>
              <a:rPr lang="ja-JP" altLang="en-US" dirty="0"/>
              <a:t>プログラミングでよく使われるワードや略語がある</a:t>
            </a:r>
            <a:endParaRPr lang="en-US" altLang="ja-JP" dirty="0"/>
          </a:p>
          <a:p>
            <a:pPr marL="0" indent="0">
              <a:buNone/>
            </a:pPr>
            <a:r>
              <a:rPr lang="en-US" altLang="ja-JP" sz="2400" dirty="0"/>
              <a:t>(</a:t>
            </a:r>
            <a:r>
              <a:rPr lang="ja-JP" altLang="en-US" sz="2400" dirty="0"/>
              <a:t>例</a:t>
            </a:r>
            <a:r>
              <a:rPr lang="en-US" altLang="ja-JP" sz="2400" dirty="0"/>
              <a:t>)</a:t>
            </a:r>
          </a:p>
          <a:p>
            <a:pPr marL="0" indent="0">
              <a:buNone/>
            </a:pPr>
            <a:r>
              <a:rPr lang="en-US" altLang="ja-JP" sz="2400" dirty="0"/>
              <a:t>get, show, add, sum, length, left, right</a:t>
            </a:r>
            <a:br>
              <a:rPr lang="en-US" altLang="ja-JP" sz="2400" dirty="0"/>
            </a:br>
            <a:r>
              <a:rPr lang="en-US" altLang="ja-JP" sz="2400" dirty="0" err="1"/>
              <a:t>tmp</a:t>
            </a:r>
            <a:r>
              <a:rPr lang="en-US" altLang="ja-JP" sz="2400" dirty="0"/>
              <a:t>(temporary), str(string), num(number), </a:t>
            </a:r>
            <a:r>
              <a:rPr lang="en-US" altLang="ja-JP" sz="2400" dirty="0" err="1"/>
              <a:t>disp</a:t>
            </a:r>
            <a:r>
              <a:rPr lang="en-US" altLang="ja-JP" sz="2400" dirty="0"/>
              <a:t>(display), a(array), v(vector), s(source), d(</a:t>
            </a:r>
            <a:r>
              <a:rPr lang="en-US" altLang="ja-JP" sz="2400" dirty="0" err="1"/>
              <a:t>distination</a:t>
            </a:r>
            <a:r>
              <a:rPr lang="en-US" altLang="ja-JP" sz="2400" dirty="0"/>
              <a:t>)</a:t>
            </a:r>
          </a:p>
          <a:p>
            <a:pPr marL="0" indent="0">
              <a:buNone/>
            </a:pPr>
            <a:endParaRPr kumimoji="1" lang="en-US" altLang="ja-JP" sz="2400" dirty="0"/>
          </a:p>
          <a:p>
            <a:r>
              <a:rPr kumimoji="1" lang="ja-JP" altLang="en-US" dirty="0"/>
              <a:t>実務で使うと怒られる単語もある</a:t>
            </a:r>
            <a:endParaRPr kumimoji="1" lang="en-US" altLang="ja-JP" dirty="0"/>
          </a:p>
          <a:p>
            <a:pPr>
              <a:buFont typeface="Wingdings" panose="05000000000000000000" pitchFamily="2" charset="2"/>
              <a:buChar char="Ø"/>
            </a:pPr>
            <a:r>
              <a:rPr kumimoji="1" lang="ja-JP" altLang="en-US" dirty="0"/>
              <a:t>「</a:t>
            </a:r>
            <a:r>
              <a:rPr kumimoji="1" lang="en-US" altLang="ja-JP" dirty="0"/>
              <a:t>get</a:t>
            </a:r>
            <a:r>
              <a:rPr kumimoji="1" lang="ja-JP" altLang="en-US" dirty="0" err="1"/>
              <a:t>って</a:t>
            </a:r>
            <a:r>
              <a:rPr kumimoji="1" lang="ja-JP" altLang="en-US" dirty="0"/>
              <a:t>言われても何を</a:t>
            </a:r>
            <a:r>
              <a:rPr kumimoji="1" lang="en-US" altLang="ja-JP" dirty="0"/>
              <a:t>get</a:t>
            </a:r>
            <a:r>
              <a:rPr kumimoji="1" lang="ja-JP" altLang="en-US" dirty="0"/>
              <a:t>するのかわかんねえよ！」</a:t>
            </a:r>
            <a:br>
              <a:rPr kumimoji="1" lang="en-US" altLang="ja-JP" dirty="0"/>
            </a:br>
            <a:r>
              <a:rPr kumimoji="1" lang="en-US" altLang="ja-JP" dirty="0"/>
              <a:t>(</a:t>
            </a:r>
            <a:r>
              <a:rPr kumimoji="1" lang="ja-JP" altLang="en-US" dirty="0"/>
              <a:t>大規模なプログラムだと、もっと具体的な名前が重視される</a:t>
            </a:r>
            <a:r>
              <a:rPr kumimoji="1" lang="en-US" altLang="ja-JP" dirty="0"/>
              <a:t>)</a:t>
            </a:r>
          </a:p>
          <a:p>
            <a:pPr>
              <a:buFont typeface="Wingdings" panose="05000000000000000000" pitchFamily="2" charset="2"/>
              <a:buChar char="Ø"/>
            </a:pPr>
            <a:r>
              <a:rPr kumimoji="1" lang="ja-JP" altLang="en-US" dirty="0"/>
              <a:t>競プロの世界では何使ってもいいと思う</a:t>
            </a:r>
            <a:br>
              <a:rPr kumimoji="1" lang="en-US" altLang="ja-JP" dirty="0"/>
            </a:br>
            <a:r>
              <a:rPr kumimoji="1" lang="en-US" altLang="ja-JP" dirty="0"/>
              <a:t>(</a:t>
            </a:r>
            <a:r>
              <a:rPr kumimoji="1" lang="ja-JP" altLang="en-US" dirty="0"/>
              <a:t>複雑なプログラムはあまり書かないため</a:t>
            </a:r>
            <a:r>
              <a:rPr kumimoji="1" lang="en-US" altLang="ja-JP" dirty="0"/>
              <a:t>)</a:t>
            </a:r>
            <a:endParaRPr kumimoji="1" lang="ja-JP" altLang="en-US" dirty="0"/>
          </a:p>
        </p:txBody>
      </p:sp>
    </p:spTree>
    <p:extLst>
      <p:ext uri="{BB962C8B-B14F-4D97-AF65-F5344CB8AC3E}">
        <p14:creationId xmlns:p14="http://schemas.microsoft.com/office/powerpoint/2010/main" val="12129441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684925-0F2D-4E4A-BE37-0494ADE52E3A}"/>
              </a:ext>
            </a:extLst>
          </p:cNvPr>
          <p:cNvSpPr>
            <a:spLocks noGrp="1"/>
          </p:cNvSpPr>
          <p:nvPr>
            <p:ph type="title"/>
          </p:nvPr>
        </p:nvSpPr>
        <p:spPr/>
        <p:txBody>
          <a:bodyPr/>
          <a:lstStyle/>
          <a:p>
            <a:r>
              <a:rPr kumimoji="1" lang="ja-JP" altLang="en-US" dirty="0"/>
              <a:t>ソースコードの美学</a:t>
            </a:r>
          </a:p>
        </p:txBody>
      </p:sp>
      <p:sp>
        <p:nvSpPr>
          <p:cNvPr id="3" name="コンテンツ プレースホルダー 2">
            <a:extLst>
              <a:ext uri="{FF2B5EF4-FFF2-40B4-BE49-F238E27FC236}">
                <a16:creationId xmlns:a16="http://schemas.microsoft.com/office/drawing/2014/main" id="{FCC56ED2-BC12-491F-AC24-3D99A439D211}"/>
              </a:ext>
            </a:extLst>
          </p:cNvPr>
          <p:cNvSpPr>
            <a:spLocks noGrp="1"/>
          </p:cNvSpPr>
          <p:nvPr>
            <p:ph idx="1"/>
          </p:nvPr>
        </p:nvSpPr>
        <p:spPr/>
        <p:txBody>
          <a:bodyPr/>
          <a:lstStyle/>
          <a:p>
            <a:r>
              <a:rPr kumimoji="1" lang="ja-JP" altLang="en-US" dirty="0"/>
              <a:t>競プロは</a:t>
            </a:r>
            <a:r>
              <a:rPr kumimoji="1" lang="en-US" altLang="ja-JP" dirty="0"/>
              <a:t>『</a:t>
            </a:r>
            <a:r>
              <a:rPr kumimoji="1" lang="ja-JP" altLang="en-US" dirty="0"/>
              <a:t>速く、正確に問題を解く</a:t>
            </a:r>
            <a:r>
              <a:rPr kumimoji="1" lang="en-US" altLang="ja-JP" dirty="0"/>
              <a:t>』</a:t>
            </a:r>
            <a:r>
              <a:rPr kumimoji="1" lang="ja-JP" altLang="en-US" dirty="0"/>
              <a:t>必要がある</a:t>
            </a:r>
            <a:endParaRPr kumimoji="1" lang="en-US" altLang="ja-JP" dirty="0"/>
          </a:p>
          <a:p>
            <a:r>
              <a:rPr kumimoji="1" lang="ja-JP" altLang="en-US" dirty="0"/>
              <a:t>ソースコードの美しさについて過度に気にしなくて良い</a:t>
            </a:r>
            <a:endParaRPr kumimoji="1" lang="en-US" altLang="ja-JP" dirty="0"/>
          </a:p>
          <a:p>
            <a:pPr>
              <a:buFont typeface="Wingdings" panose="05000000000000000000" pitchFamily="2" charset="2"/>
              <a:buChar char="Ø"/>
            </a:pPr>
            <a:r>
              <a:rPr kumimoji="1" lang="ja-JP" altLang="en-US" dirty="0"/>
              <a:t>あんまりきれいさばかり追求すると速く解けない</a:t>
            </a:r>
            <a:endParaRPr kumimoji="1" lang="en-US" altLang="ja-JP" dirty="0"/>
          </a:p>
          <a:p>
            <a:r>
              <a:rPr kumimoji="1" lang="ja-JP" altLang="en-US" dirty="0"/>
              <a:t>ほどほどにきれいに書きましょう</a:t>
            </a:r>
            <a:endParaRPr kumimoji="1" lang="en-US" altLang="ja-JP" dirty="0"/>
          </a:p>
          <a:p>
            <a:endParaRPr kumimoji="1" lang="ja-JP" altLang="en-US" dirty="0"/>
          </a:p>
        </p:txBody>
      </p:sp>
    </p:spTree>
    <p:extLst>
      <p:ext uri="{BB962C8B-B14F-4D97-AF65-F5344CB8AC3E}">
        <p14:creationId xmlns:p14="http://schemas.microsoft.com/office/powerpoint/2010/main" val="22003281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CC83A-85EC-483A-82CE-D76EFB827B82}"/>
              </a:ext>
            </a:extLst>
          </p:cNvPr>
          <p:cNvSpPr>
            <a:spLocks noGrp="1"/>
          </p:cNvSpPr>
          <p:nvPr>
            <p:ph type="title"/>
          </p:nvPr>
        </p:nvSpPr>
        <p:spPr/>
        <p:txBody>
          <a:bodyPr/>
          <a:lstStyle/>
          <a:p>
            <a:r>
              <a:rPr kumimoji="1" lang="ja-JP" altLang="en-US" dirty="0"/>
              <a:t>扱ってない知識</a:t>
            </a:r>
          </a:p>
        </p:txBody>
      </p:sp>
      <p:sp>
        <p:nvSpPr>
          <p:cNvPr id="3" name="テキスト プレースホルダー 2">
            <a:extLst>
              <a:ext uri="{FF2B5EF4-FFF2-40B4-BE49-F238E27FC236}">
                <a16:creationId xmlns:a16="http://schemas.microsoft.com/office/drawing/2014/main" id="{3C8013D8-128E-4D3C-8D22-7EAAC264159A}"/>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6177020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C26C6-D373-4F99-8BD6-3B303A712F71}"/>
              </a:ext>
            </a:extLst>
          </p:cNvPr>
          <p:cNvSpPr>
            <a:spLocks noGrp="1"/>
          </p:cNvSpPr>
          <p:nvPr>
            <p:ph type="title"/>
          </p:nvPr>
        </p:nvSpPr>
        <p:spPr/>
        <p:txBody>
          <a:bodyPr/>
          <a:lstStyle/>
          <a:p>
            <a:r>
              <a:rPr kumimoji="1" lang="ja-JP" altLang="en-US" dirty="0"/>
              <a:t>扱ってない知識</a:t>
            </a:r>
            <a:r>
              <a:rPr kumimoji="1" lang="en-US" altLang="ja-JP" dirty="0"/>
              <a:t>(</a:t>
            </a:r>
            <a:r>
              <a:rPr kumimoji="1" lang="ja-JP" altLang="en-US" dirty="0"/>
              <a:t>思いつく限り</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AA58818-2FED-4EE4-A7AC-B365255273EC}"/>
              </a:ext>
            </a:extLst>
          </p:cNvPr>
          <p:cNvSpPr>
            <a:spLocks noGrp="1"/>
          </p:cNvSpPr>
          <p:nvPr>
            <p:ph idx="1"/>
          </p:nvPr>
        </p:nvSpPr>
        <p:spPr/>
        <p:txBody>
          <a:bodyPr/>
          <a:lstStyle/>
          <a:p>
            <a:r>
              <a:rPr kumimoji="1" lang="ja-JP" altLang="en-US" dirty="0"/>
              <a:t>条件演算子</a:t>
            </a:r>
            <a:r>
              <a:rPr kumimoji="1" lang="en-US" altLang="ja-JP" dirty="0"/>
              <a:t>(</a:t>
            </a:r>
            <a:r>
              <a:rPr kumimoji="1" lang="ja-JP" altLang="en-US" dirty="0"/>
              <a:t>三項演算子</a:t>
            </a:r>
            <a:r>
              <a:rPr kumimoji="1" lang="en-US" altLang="ja-JP" dirty="0"/>
              <a:t>)</a:t>
            </a:r>
          </a:p>
          <a:p>
            <a:r>
              <a:rPr kumimoji="1" lang="ja-JP" altLang="en-US" dirty="0"/>
              <a:t>ファイル入出力処理</a:t>
            </a:r>
            <a:endParaRPr kumimoji="1" lang="en-US" altLang="ja-JP" dirty="0"/>
          </a:p>
          <a:p>
            <a:r>
              <a:rPr lang="ja-JP" altLang="en-US" dirty="0"/>
              <a:t>ポインタの深い話</a:t>
            </a:r>
            <a:r>
              <a:rPr lang="en-US" altLang="ja-JP" dirty="0"/>
              <a:t>(</a:t>
            </a:r>
            <a:r>
              <a:rPr lang="ja-JP" altLang="en-US" dirty="0"/>
              <a:t>ポインタのポインタ、関数ポインタなど</a:t>
            </a:r>
            <a:r>
              <a:rPr lang="en-US" altLang="ja-JP" dirty="0"/>
              <a:t>)</a:t>
            </a:r>
          </a:p>
          <a:p>
            <a:r>
              <a:rPr lang="ja-JP" altLang="en-US" dirty="0"/>
              <a:t>列挙体</a:t>
            </a:r>
            <a:endParaRPr lang="en-US" altLang="ja-JP" dirty="0"/>
          </a:p>
          <a:p>
            <a:r>
              <a:rPr lang="ja-JP" altLang="en-US" dirty="0"/>
              <a:t>共用体</a:t>
            </a:r>
            <a:endParaRPr lang="en-US" altLang="ja-JP" dirty="0"/>
          </a:p>
          <a:p>
            <a:r>
              <a:rPr kumimoji="1" lang="ja-JP" altLang="en-US" dirty="0"/>
              <a:t>ビットフィールド</a:t>
            </a:r>
            <a:endParaRPr kumimoji="1" lang="en-US" altLang="ja-JP" dirty="0"/>
          </a:p>
          <a:p>
            <a:r>
              <a:rPr lang="ja-JP" altLang="en-US" dirty="0"/>
              <a:t>プリプロセッサ命令</a:t>
            </a:r>
            <a:r>
              <a:rPr lang="en-US" altLang="ja-JP" dirty="0"/>
              <a:t>(#include, #define</a:t>
            </a:r>
            <a:r>
              <a:rPr lang="ja-JP" altLang="en-US" dirty="0"/>
              <a:t>以外</a:t>
            </a:r>
            <a:r>
              <a:rPr lang="en-US" altLang="ja-JP" dirty="0"/>
              <a:t>)</a:t>
            </a:r>
          </a:p>
          <a:p>
            <a:r>
              <a:rPr kumimoji="1" lang="ja-JP" altLang="en-US" dirty="0"/>
              <a:t>標準ライブラリ関数</a:t>
            </a:r>
          </a:p>
        </p:txBody>
      </p:sp>
    </p:spTree>
    <p:extLst>
      <p:ext uri="{BB962C8B-B14F-4D97-AF65-F5344CB8AC3E}">
        <p14:creationId xmlns:p14="http://schemas.microsoft.com/office/powerpoint/2010/main" val="35396067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8B77D-0490-4EF2-8633-6AF4073E96BF}"/>
              </a:ext>
            </a:extLst>
          </p:cNvPr>
          <p:cNvSpPr>
            <a:spLocks noGrp="1"/>
          </p:cNvSpPr>
          <p:nvPr>
            <p:ph type="title"/>
          </p:nvPr>
        </p:nvSpPr>
        <p:spPr/>
        <p:txBody>
          <a:bodyPr/>
          <a:lstStyle/>
          <a:p>
            <a:r>
              <a:rPr kumimoji="1" lang="ja-JP" altLang="en-US" dirty="0"/>
              <a:t>扱ってない知識</a:t>
            </a:r>
          </a:p>
        </p:txBody>
      </p:sp>
      <p:sp>
        <p:nvSpPr>
          <p:cNvPr id="3" name="コンテンツ プレースホルダー 2">
            <a:extLst>
              <a:ext uri="{FF2B5EF4-FFF2-40B4-BE49-F238E27FC236}">
                <a16:creationId xmlns:a16="http://schemas.microsoft.com/office/drawing/2014/main" id="{933FF99F-78C9-4174-830A-7C605DB07076}"/>
              </a:ext>
            </a:extLst>
          </p:cNvPr>
          <p:cNvSpPr>
            <a:spLocks noGrp="1"/>
          </p:cNvSpPr>
          <p:nvPr>
            <p:ph idx="1"/>
          </p:nvPr>
        </p:nvSpPr>
        <p:spPr/>
        <p:txBody>
          <a:bodyPr/>
          <a:lstStyle/>
          <a:p>
            <a:r>
              <a:rPr kumimoji="1" lang="ja-JP" altLang="en-US" dirty="0"/>
              <a:t>これらの知識が無くても競プロはできます</a:t>
            </a:r>
            <a:endParaRPr kumimoji="1" lang="en-US" altLang="ja-JP" dirty="0"/>
          </a:p>
          <a:p>
            <a:r>
              <a:rPr lang="ja-JP" altLang="en-US" dirty="0"/>
              <a:t>気になったら調べたり訊いたり後期のプログラミング入門の授業を聴いたりしよう</a:t>
            </a:r>
            <a:endParaRPr kumimoji="1" lang="en-US" altLang="ja-JP" dirty="0"/>
          </a:p>
        </p:txBody>
      </p:sp>
    </p:spTree>
    <p:extLst>
      <p:ext uri="{BB962C8B-B14F-4D97-AF65-F5344CB8AC3E}">
        <p14:creationId xmlns:p14="http://schemas.microsoft.com/office/powerpoint/2010/main" val="13147443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8B3A57-3BE0-4D2F-B8CD-56E3450528BF}"/>
              </a:ext>
            </a:extLst>
          </p:cNvPr>
          <p:cNvSpPr>
            <a:spLocks noGrp="1"/>
          </p:cNvSpPr>
          <p:nvPr>
            <p:ph type="title"/>
          </p:nvPr>
        </p:nvSpPr>
        <p:spPr/>
        <p:txBody>
          <a:bodyPr/>
          <a:lstStyle/>
          <a:p>
            <a:r>
              <a:rPr kumimoji="1" lang="ja-JP" altLang="en-US" dirty="0"/>
              <a:t>演習</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B37A06F-0AE5-4FDA-A371-27DD88CCFB7E}"/>
                  </a:ext>
                </a:extLst>
              </p:cNvPr>
              <p:cNvSpPr>
                <a:spLocks noGrp="1"/>
              </p:cNvSpPr>
              <p:nvPr>
                <p:ph idx="1"/>
              </p:nvPr>
            </p:nvSpPr>
            <p:spPr>
              <a:xfrm>
                <a:off x="838200" y="1825625"/>
                <a:ext cx="4544961" cy="4351338"/>
              </a:xfrm>
            </p:spPr>
            <p:txBody>
              <a:bodyPr>
                <a:normAutofit lnSpcReduction="10000"/>
              </a:bodyPr>
              <a:lstStyle/>
              <a:p>
                <a:pPr marL="0" indent="0">
                  <a:buNone/>
                </a:pPr>
                <a:r>
                  <a:rPr kumimoji="1" lang="ja-JP" altLang="en-US" dirty="0"/>
                  <a:t>次のグラフを</a:t>
                </a:r>
                <a:r>
                  <a:rPr kumimoji="1" lang="en-US" altLang="ja-JP" dirty="0"/>
                  <a:t>Excel</a:t>
                </a:r>
                <a:r>
                  <a:rPr kumimoji="1" lang="ja-JP" altLang="en-US" dirty="0" err="1"/>
                  <a:t>で描</a:t>
                </a:r>
                <a:r>
                  <a:rPr kumimoji="1" lang="ja-JP" altLang="en-US" dirty="0"/>
                  <a:t>画してください</a:t>
                </a:r>
                <a:endParaRPr kumimoji="1"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sz="3200" i="1" dirty="0" smtClean="0">
                          <a:latin typeface="Cambria Math" panose="02040503050406030204" pitchFamily="18" charset="0"/>
                        </a:rPr>
                        <m:t>𝑆</m:t>
                      </m:r>
                      <m:r>
                        <a:rPr lang="en-US" altLang="ja-JP" sz="3200" i="1" dirty="0" smtClean="0">
                          <a:latin typeface="Cambria Math" panose="02040503050406030204" pitchFamily="18" charset="0"/>
                        </a:rPr>
                        <m:t>(</m:t>
                      </m:r>
                      <m:r>
                        <a:rPr lang="en-US" altLang="ja-JP" sz="3200" b="0" i="1" dirty="0" smtClean="0">
                          <a:latin typeface="Cambria Math" panose="02040503050406030204" pitchFamily="18" charset="0"/>
                        </a:rPr>
                        <m:t>𝑥</m:t>
                      </m:r>
                      <m:r>
                        <a:rPr lang="en-US" altLang="ja-JP" sz="3200" i="1" dirty="0" smtClean="0">
                          <a:latin typeface="Cambria Math" panose="02040503050406030204" pitchFamily="18" charset="0"/>
                        </a:rPr>
                        <m:t>) :=</m:t>
                      </m:r>
                      <m:r>
                        <a:rPr lang="en-US" altLang="ja-JP" sz="3200" b="0" i="1" dirty="0" smtClean="0">
                          <a:latin typeface="Cambria Math" panose="02040503050406030204" pitchFamily="18" charset="0"/>
                        </a:rPr>
                        <m:t>𝑥</m:t>
                      </m:r>
                      <m:r>
                        <a:rPr lang="ja-JP" altLang="en-US" sz="3200" i="1" dirty="0" smtClean="0">
                          <a:latin typeface="Cambria Math" panose="02040503050406030204" pitchFamily="18" charset="0"/>
                        </a:rPr>
                        <m:t>の各桁の和</m:t>
                      </m:r>
                    </m:oMath>
                  </m:oMathPara>
                </a14:m>
                <a:endParaRPr lang="en-US" altLang="ja-JP" sz="3200" dirty="0"/>
              </a:p>
              <a:p>
                <a:pPr marL="0" indent="0">
                  <a:buNone/>
                </a:pPr>
                <a:r>
                  <a:rPr lang="ja-JP" altLang="en-US" dirty="0"/>
                  <a:t>としたとき、</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sz="3200" i="1" dirty="0" smtClean="0">
                          <a:latin typeface="Cambria Math" panose="02040503050406030204" pitchFamily="18" charset="0"/>
                        </a:rPr>
                        <m:t>𝑦</m:t>
                      </m:r>
                      <m:r>
                        <a:rPr lang="en-US" altLang="ja-JP" sz="3200" i="1" dirty="0">
                          <a:latin typeface="Cambria Math" panose="02040503050406030204" pitchFamily="18" charset="0"/>
                        </a:rPr>
                        <m:t> </m:t>
                      </m:r>
                      <m:r>
                        <a:rPr lang="en-US" altLang="ja-JP" sz="3200" i="1" dirty="0" smtClean="0">
                          <a:latin typeface="Cambria Math" panose="02040503050406030204" pitchFamily="18" charset="0"/>
                        </a:rPr>
                        <m:t>=</m:t>
                      </m:r>
                      <m:r>
                        <a:rPr lang="en-US" altLang="ja-JP" sz="3200" i="1" dirty="0">
                          <a:latin typeface="Cambria Math" panose="02040503050406030204" pitchFamily="18" charset="0"/>
                        </a:rPr>
                        <m:t> </m:t>
                      </m:r>
                      <m:f>
                        <m:fPr>
                          <m:ctrlPr>
                            <a:rPr lang="en-US" altLang="ja-JP" sz="3200" b="0" i="1" dirty="0" smtClean="0">
                              <a:latin typeface="Cambria Math" panose="02040503050406030204" pitchFamily="18" charset="0"/>
                            </a:rPr>
                          </m:ctrlPr>
                        </m:fPr>
                        <m:num>
                          <m:r>
                            <a:rPr lang="en-US" altLang="ja-JP" sz="3200" b="0" i="1" dirty="0" smtClean="0">
                              <a:latin typeface="Cambria Math" panose="02040503050406030204" pitchFamily="18" charset="0"/>
                            </a:rPr>
                            <m:t>𝑥</m:t>
                          </m:r>
                        </m:num>
                        <m:den>
                          <m:r>
                            <a:rPr lang="en-US" altLang="ja-JP" sz="3200" i="1" dirty="0">
                              <a:latin typeface="Cambria Math" panose="02040503050406030204" pitchFamily="18" charset="0"/>
                            </a:rPr>
                            <m:t>𝑆</m:t>
                          </m:r>
                          <m:r>
                            <a:rPr lang="en-US" altLang="ja-JP" sz="3200" i="1" dirty="0">
                              <a:latin typeface="Cambria Math" panose="02040503050406030204" pitchFamily="18" charset="0"/>
                            </a:rPr>
                            <m:t>(</m:t>
                          </m:r>
                          <m:r>
                            <a:rPr lang="en-US" altLang="ja-JP" sz="3200" i="1" dirty="0">
                              <a:latin typeface="Cambria Math" panose="02040503050406030204" pitchFamily="18" charset="0"/>
                            </a:rPr>
                            <m:t>𝑥</m:t>
                          </m:r>
                          <m:r>
                            <a:rPr lang="en-US" altLang="ja-JP" sz="3200" i="1" dirty="0">
                              <a:latin typeface="Cambria Math" panose="02040503050406030204" pitchFamily="18" charset="0"/>
                            </a:rPr>
                            <m:t>)</m:t>
                          </m:r>
                        </m:den>
                      </m:f>
                    </m:oMath>
                  </m:oMathPara>
                </a14:m>
                <a:endParaRPr lang="en-US" altLang="ja-JP" sz="3200" b="0" dirty="0"/>
              </a:p>
              <a:p>
                <a:pPr marL="0" indent="0">
                  <a:buNone/>
                </a:pPr>
                <a:r>
                  <a:rPr lang="ja-JP" altLang="en-US" dirty="0"/>
                  <a:t>ただし</a:t>
                </a:r>
                <a:r>
                  <a:rPr lang="en-US" altLang="ja-JP" dirty="0"/>
                  <a:t>x</a:t>
                </a:r>
                <a:r>
                  <a:rPr lang="ja-JP" altLang="en-US" dirty="0"/>
                  <a:t>は自然数で、</a:t>
                </a:r>
                <a:br>
                  <a:rPr lang="en-US" altLang="ja-JP" b="0" i="1" dirty="0">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1≤</m:t>
                      </m:r>
                      <m:r>
                        <a:rPr lang="en-US" altLang="ja-JP" b="0" i="1" smtClean="0">
                          <a:latin typeface="Cambria Math" panose="02040503050406030204" pitchFamily="18" charset="0"/>
                        </a:rPr>
                        <m:t>𝑥</m:t>
                      </m:r>
                      <m:r>
                        <a:rPr lang="en-US" altLang="ja-JP" b="0" i="1" smtClean="0">
                          <a:latin typeface="Cambria Math" panose="02040503050406030204" pitchFamily="18" charset="0"/>
                        </a:rPr>
                        <m:t>≤999</m:t>
                      </m:r>
                      <m:r>
                        <a:rPr lang="ja-JP" altLang="en-US" i="1">
                          <a:latin typeface="Cambria Math" panose="02040503050406030204" pitchFamily="18" charset="0"/>
                        </a:rPr>
                        <m:t>とする。</m:t>
                      </m:r>
                    </m:oMath>
                  </m:oMathPara>
                </a14:m>
                <a:endParaRPr lang="en-US" altLang="ja-JP" b="0" dirty="0"/>
              </a:p>
              <a:p>
                <a:pPr marL="0" indent="0">
                  <a:buNone/>
                </a:pPr>
                <a:r>
                  <a:rPr lang="en-US" altLang="ja-JP" dirty="0"/>
                  <a:t>(</a:t>
                </a:r>
                <a:r>
                  <a:rPr lang="ja-JP" altLang="en-US" dirty="0"/>
                  <a:t>グラフ描画の際、</a:t>
                </a:r>
                <a:r>
                  <a:rPr lang="en-US" altLang="ja-JP" dirty="0"/>
                  <a:t>x</a:t>
                </a:r>
                <a:r>
                  <a:rPr lang="ja-JP" altLang="en-US" dirty="0"/>
                  <a:t>が</a:t>
                </a:r>
                <a:r>
                  <a:rPr lang="en-US" altLang="ja-JP" dirty="0"/>
                  <a:t>1</a:t>
                </a:r>
                <a:r>
                  <a:rPr lang="ja-JP" altLang="en-US" dirty="0"/>
                  <a:t>から始まることに注意</a:t>
                </a:r>
                <a:r>
                  <a:rPr lang="en-US" altLang="ja-JP" dirty="0"/>
                  <a:t>)</a:t>
                </a:r>
                <a:endParaRPr lang="en-US" altLang="ja-JP" b="0" dirty="0"/>
              </a:p>
            </p:txBody>
          </p:sp>
        </mc:Choice>
        <mc:Fallback xmlns="">
          <p:sp>
            <p:nvSpPr>
              <p:cNvPr id="3" name="コンテンツ プレースホルダー 2">
                <a:extLst>
                  <a:ext uri="{FF2B5EF4-FFF2-40B4-BE49-F238E27FC236}">
                    <a16:creationId xmlns:a16="http://schemas.microsoft.com/office/drawing/2014/main" id="{6B37A06F-0AE5-4FDA-A371-27DD88CCFB7E}"/>
                  </a:ext>
                </a:extLst>
              </p:cNvPr>
              <p:cNvSpPr>
                <a:spLocks noGrp="1" noRot="1" noChangeAspect="1" noMove="1" noResize="1" noEditPoints="1" noAdjustHandles="1" noChangeArrowheads="1" noChangeShapeType="1" noTextEdit="1"/>
              </p:cNvSpPr>
              <p:nvPr>
                <p:ph idx="1"/>
              </p:nvPr>
            </p:nvSpPr>
            <p:spPr>
              <a:xfrm>
                <a:off x="838200" y="1825625"/>
                <a:ext cx="4544961" cy="4351338"/>
              </a:xfrm>
              <a:blipFill>
                <a:blip r:embed="rId2"/>
                <a:stretch>
                  <a:fillRect l="-2819" t="-2941"/>
                </a:stretch>
              </a:blipFill>
            </p:spPr>
            <p:txBody>
              <a:bodyPr/>
              <a:lstStyle/>
              <a:p>
                <a:r>
                  <a:rPr lang="ja-JP" altLang="en-US">
                    <a:noFill/>
                  </a:rPr>
                  <a:t> </a:t>
                </a:r>
              </a:p>
            </p:txBody>
          </p:sp>
        </mc:Fallback>
      </mc:AlternateContent>
      <p:sp>
        <p:nvSpPr>
          <p:cNvPr id="4" name="コンテンツ プレースホルダー 2">
            <a:extLst>
              <a:ext uri="{FF2B5EF4-FFF2-40B4-BE49-F238E27FC236}">
                <a16:creationId xmlns:a16="http://schemas.microsoft.com/office/drawing/2014/main" id="{6F84B55E-5515-4443-A17D-5C5FD7FB85E9}"/>
              </a:ext>
            </a:extLst>
          </p:cNvPr>
          <p:cNvSpPr txBox="1">
            <a:spLocks/>
          </p:cNvSpPr>
          <p:nvPr/>
        </p:nvSpPr>
        <p:spPr>
          <a:xfrm>
            <a:off x="5383161" y="1142999"/>
            <a:ext cx="6061587" cy="5033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括弧のみの列</a:t>
            </a:r>
            <a:r>
              <a:rPr lang="en-US" altLang="ja-JP" sz="2400" dirty="0"/>
              <a:t>S</a:t>
            </a:r>
            <a:r>
              <a:rPr lang="ja-JP" altLang="en-US" sz="2400" dirty="0"/>
              <a:t>と自然数</a:t>
            </a:r>
            <a:r>
              <a:rPr lang="en-US" altLang="ja-JP" sz="2400" dirty="0"/>
              <a:t>n</a:t>
            </a:r>
            <a:r>
              <a:rPr lang="ja-JP" altLang="en-US" sz="2400" dirty="0"/>
              <a:t>が入力される。</a:t>
            </a:r>
            <a:endParaRPr lang="en-US" altLang="ja-JP" sz="2400" dirty="0"/>
          </a:p>
          <a:p>
            <a:pPr marL="0" indent="0">
              <a:buFont typeface="Arial" panose="020B0604020202020204" pitchFamily="34" charset="0"/>
              <a:buNone/>
            </a:pPr>
            <a:r>
              <a:rPr lang="ja-JP" altLang="en-US" sz="2400" dirty="0"/>
              <a:t>ただし、</a:t>
            </a:r>
            <a:r>
              <a:rPr lang="en-US" altLang="ja-JP" sz="2400" dirty="0"/>
              <a:t>1</a:t>
            </a:r>
            <a:r>
              <a:rPr lang="ja-JP" altLang="en-US" sz="2400" dirty="0"/>
              <a:t>≦</a:t>
            </a:r>
            <a:r>
              <a:rPr lang="en-US" altLang="ja-JP" sz="2400" dirty="0"/>
              <a:t>|S|</a:t>
            </a:r>
            <a:r>
              <a:rPr lang="ja-JP" altLang="en-US" sz="2400" dirty="0"/>
              <a:t>≦</a:t>
            </a:r>
            <a:r>
              <a:rPr lang="en-US" altLang="ja-JP" sz="2400" dirty="0"/>
              <a:t>100,</a:t>
            </a:r>
            <a:r>
              <a:rPr lang="ja-JP" altLang="en-US" sz="2400" dirty="0"/>
              <a:t> </a:t>
            </a:r>
            <a:r>
              <a:rPr lang="en-US" altLang="ja-JP" sz="2400" dirty="0"/>
              <a:t>1</a:t>
            </a:r>
            <a:r>
              <a:rPr lang="ja-JP" altLang="en-US" sz="2400" dirty="0"/>
              <a:t>≦</a:t>
            </a:r>
            <a:r>
              <a:rPr lang="en-US" altLang="ja-JP" sz="2400" dirty="0"/>
              <a:t>n</a:t>
            </a:r>
            <a:r>
              <a:rPr lang="ja-JP" altLang="en-US" sz="2400" dirty="0"/>
              <a:t>≦</a:t>
            </a:r>
            <a:r>
              <a:rPr lang="en-US" altLang="ja-JP" sz="2400" dirty="0"/>
              <a:t>100</a:t>
            </a:r>
            <a:r>
              <a:rPr lang="ja-JP" altLang="en-US" sz="2400" dirty="0"/>
              <a:t>である。</a:t>
            </a:r>
            <a:endParaRPr lang="en-US" altLang="ja-JP" sz="2400" dirty="0"/>
          </a:p>
          <a:p>
            <a:pPr marL="0" indent="0">
              <a:buFont typeface="Arial" panose="020B0604020202020204" pitchFamily="34" charset="0"/>
              <a:buNone/>
            </a:pPr>
            <a:r>
              <a:rPr lang="ja-JP" altLang="en-US" sz="2400" dirty="0"/>
              <a:t>先頭から</a:t>
            </a:r>
            <a:r>
              <a:rPr lang="en-US" altLang="ja-JP" sz="2400" dirty="0"/>
              <a:t>n</a:t>
            </a:r>
            <a:r>
              <a:rPr lang="ja-JP" altLang="en-US" sz="2400" dirty="0"/>
              <a:t>番目の括弧に対応した括弧が、先頭から何番目にあるのかを出力せよ。</a:t>
            </a:r>
            <a:endParaRPr lang="en-US" altLang="ja-JP" sz="2400" dirty="0"/>
          </a:p>
          <a:p>
            <a:pPr marL="0" indent="0">
              <a:buFont typeface="Arial" panose="020B0604020202020204" pitchFamily="34" charset="0"/>
              <a:buNone/>
            </a:pPr>
            <a:r>
              <a:rPr lang="ja-JP" altLang="en-US" sz="2400" dirty="0"/>
              <a:t>全ての括弧に対して、それに対応する括弧が存在することを仮定してよい。</a:t>
            </a:r>
            <a:endParaRPr lang="en-US" altLang="ja-JP" sz="2400" dirty="0"/>
          </a:p>
          <a:p>
            <a:pPr marL="0" indent="0">
              <a:buFont typeface="Arial" panose="020B0604020202020204" pitchFamily="34" charset="0"/>
              <a:buNone/>
            </a:pPr>
            <a:endParaRPr lang="en-US" altLang="ja-JP" sz="2400" dirty="0"/>
          </a:p>
        </p:txBody>
      </p:sp>
      <p:graphicFrame>
        <p:nvGraphicFramePr>
          <p:cNvPr id="5" name="表 4">
            <a:extLst>
              <a:ext uri="{FF2B5EF4-FFF2-40B4-BE49-F238E27FC236}">
                <a16:creationId xmlns:a16="http://schemas.microsoft.com/office/drawing/2014/main" id="{DE8A9313-82B2-488D-B7F3-70802029DF33}"/>
              </a:ext>
            </a:extLst>
          </p:cNvPr>
          <p:cNvGraphicFramePr>
            <a:graphicFrameLocks noGrp="1"/>
          </p:cNvGraphicFramePr>
          <p:nvPr>
            <p:extLst>
              <p:ext uri="{D42A27DB-BD31-4B8C-83A1-F6EECF244321}">
                <p14:modId xmlns:p14="http://schemas.microsoft.com/office/powerpoint/2010/main" val="3631556515"/>
              </p:ext>
            </p:extLst>
          </p:nvPr>
        </p:nvGraphicFramePr>
        <p:xfrm>
          <a:off x="5727084" y="3912804"/>
          <a:ext cx="4965498" cy="1066800"/>
        </p:xfrm>
        <a:graphic>
          <a:graphicData uri="http://schemas.openxmlformats.org/drawingml/2006/table">
            <a:tbl>
              <a:tblPr firstRow="1" bandRow="1">
                <a:tableStyleId>{073A0DAA-6AF3-43AB-8588-CEC1D06C72B9}</a:tableStyleId>
              </a:tblPr>
              <a:tblGrid>
                <a:gridCol w="4965498">
                  <a:extLst>
                    <a:ext uri="{9D8B030D-6E8A-4147-A177-3AD203B41FA5}">
                      <a16:colId xmlns:a16="http://schemas.microsoft.com/office/drawing/2014/main" val="3585457392"/>
                    </a:ext>
                  </a:extLst>
                </a:gridCol>
              </a:tblGrid>
              <a:tr h="637186">
                <a:tc>
                  <a:txBody>
                    <a:bodyPr/>
                    <a:lstStyle/>
                    <a:p>
                      <a:r>
                        <a:rPr kumimoji="1" lang="en-US" altLang="ja-JP" sz="3200" b="1" dirty="0">
                          <a:latin typeface="ＭＳ ゴシック" panose="020B0609070205080204" pitchFamily="49" charset="-128"/>
                          <a:ea typeface="ＭＳ ゴシック" panose="020B0609070205080204" pitchFamily="49" charset="-128"/>
                        </a:rPr>
                        <a:t>((()()(())))  2 (</a:t>
                      </a:r>
                      <a:r>
                        <a:rPr kumimoji="1" lang="ja-JP" altLang="en-US" sz="3200" b="1" dirty="0">
                          <a:latin typeface="ＭＳ ゴシック" panose="020B0609070205080204" pitchFamily="49" charset="-128"/>
                          <a:ea typeface="ＭＳ ゴシック" panose="020B0609070205080204" pitchFamily="49" charset="-128"/>
                        </a:rPr>
                        <a:t>入力</a:t>
                      </a:r>
                      <a:r>
                        <a:rPr kumimoji="1" lang="en-US" altLang="ja-JP" sz="3200" b="1" dirty="0">
                          <a:latin typeface="ＭＳ ゴシック" panose="020B0609070205080204" pitchFamily="49" charset="-128"/>
                          <a:ea typeface="ＭＳ ゴシック" panose="020B0609070205080204" pitchFamily="49" charset="-128"/>
                        </a:rPr>
                        <a:t>)</a:t>
                      </a:r>
                    </a:p>
                    <a:p>
                      <a:r>
                        <a:rPr kumimoji="1" lang="en-US" altLang="ja-JP" sz="3200" b="1" dirty="0">
                          <a:latin typeface="ＭＳ ゴシック" panose="020B0609070205080204" pitchFamily="49" charset="-128"/>
                          <a:ea typeface="ＭＳ ゴシック" panose="020B0609070205080204" pitchFamily="49" charset="-128"/>
                        </a:rPr>
                        <a:t>11</a:t>
                      </a:r>
                      <a:endParaRPr kumimoji="1" lang="ja-JP" altLang="en-US" sz="3200" b="1"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474130790"/>
                  </a:ext>
                </a:extLst>
              </a:tr>
            </a:tbl>
          </a:graphicData>
        </a:graphic>
      </p:graphicFrame>
      <p:graphicFrame>
        <p:nvGraphicFramePr>
          <p:cNvPr id="6" name="表 5">
            <a:extLst>
              <a:ext uri="{FF2B5EF4-FFF2-40B4-BE49-F238E27FC236}">
                <a16:creationId xmlns:a16="http://schemas.microsoft.com/office/drawing/2014/main" id="{33B7E356-223B-4A49-9149-EA836C45B83D}"/>
              </a:ext>
            </a:extLst>
          </p:cNvPr>
          <p:cNvGraphicFramePr>
            <a:graphicFrameLocks noGrp="1"/>
          </p:cNvGraphicFramePr>
          <p:nvPr>
            <p:extLst>
              <p:ext uri="{D42A27DB-BD31-4B8C-83A1-F6EECF244321}">
                <p14:modId xmlns:p14="http://schemas.microsoft.com/office/powerpoint/2010/main" val="2225791607"/>
              </p:ext>
            </p:extLst>
          </p:nvPr>
        </p:nvGraphicFramePr>
        <p:xfrm>
          <a:off x="5727082" y="5370437"/>
          <a:ext cx="4965498" cy="1066800"/>
        </p:xfrm>
        <a:graphic>
          <a:graphicData uri="http://schemas.openxmlformats.org/drawingml/2006/table">
            <a:tbl>
              <a:tblPr firstRow="1" bandRow="1">
                <a:tableStyleId>{073A0DAA-6AF3-43AB-8588-CEC1D06C72B9}</a:tableStyleId>
              </a:tblPr>
              <a:tblGrid>
                <a:gridCol w="4965498">
                  <a:extLst>
                    <a:ext uri="{9D8B030D-6E8A-4147-A177-3AD203B41FA5}">
                      <a16:colId xmlns:a16="http://schemas.microsoft.com/office/drawing/2014/main" val="3585457392"/>
                    </a:ext>
                  </a:extLst>
                </a:gridCol>
              </a:tblGrid>
              <a:tr h="637186">
                <a:tc>
                  <a:txBody>
                    <a:bodyPr/>
                    <a:lstStyle/>
                    <a:p>
                      <a:r>
                        <a:rPr kumimoji="1" lang="en-US" altLang="ja-JP" sz="3200" b="1" dirty="0">
                          <a:latin typeface="ＭＳ ゴシック" panose="020B0609070205080204" pitchFamily="49" charset="-128"/>
                          <a:ea typeface="ＭＳ ゴシック" panose="020B0609070205080204" pitchFamily="49" charset="-128"/>
                        </a:rPr>
                        <a:t>((()()(())))  11 (</a:t>
                      </a:r>
                      <a:r>
                        <a:rPr kumimoji="1" lang="ja-JP" altLang="en-US" sz="3200" b="1" dirty="0">
                          <a:latin typeface="ＭＳ ゴシック" panose="020B0609070205080204" pitchFamily="49" charset="-128"/>
                          <a:ea typeface="ＭＳ ゴシック" panose="020B0609070205080204" pitchFamily="49" charset="-128"/>
                        </a:rPr>
                        <a:t>入力</a:t>
                      </a:r>
                      <a:r>
                        <a:rPr kumimoji="1" lang="en-US" altLang="ja-JP" sz="3200" b="1" dirty="0">
                          <a:latin typeface="ＭＳ ゴシック" panose="020B0609070205080204" pitchFamily="49" charset="-128"/>
                          <a:ea typeface="ＭＳ ゴシック" panose="020B0609070205080204" pitchFamily="49" charset="-128"/>
                        </a:rPr>
                        <a:t>)</a:t>
                      </a:r>
                    </a:p>
                    <a:p>
                      <a:r>
                        <a:rPr kumimoji="1" lang="en-US" altLang="ja-JP" sz="3200" b="1" dirty="0">
                          <a:latin typeface="ＭＳ ゴシック" panose="020B0609070205080204" pitchFamily="49" charset="-128"/>
                          <a:ea typeface="ＭＳ ゴシック" panose="020B0609070205080204" pitchFamily="49" charset="-128"/>
                        </a:rPr>
                        <a:t>2</a:t>
                      </a:r>
                      <a:endParaRPr kumimoji="1" lang="ja-JP" altLang="en-US" sz="3200" b="1"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474130790"/>
                  </a:ext>
                </a:extLst>
              </a:tr>
            </a:tbl>
          </a:graphicData>
        </a:graphic>
      </p:graphicFrame>
    </p:spTree>
    <p:extLst>
      <p:ext uri="{BB962C8B-B14F-4D97-AF65-F5344CB8AC3E}">
        <p14:creationId xmlns:p14="http://schemas.microsoft.com/office/powerpoint/2010/main" val="1094143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30D916E-8896-4328-BE20-C14DB62B8224}"/>
              </a:ext>
            </a:extLst>
          </p:cNvPr>
          <p:cNvSpPr/>
          <p:nvPr/>
        </p:nvSpPr>
        <p:spPr>
          <a:xfrm>
            <a:off x="614516" y="320456"/>
            <a:ext cx="6096000" cy="6217087"/>
          </a:xfrm>
          <a:prstGeom prst="rect">
            <a:avLst/>
          </a:prstGeom>
        </p:spPr>
        <p:txBody>
          <a:bodyPr>
            <a:spAutoFit/>
          </a:bodyPr>
          <a:lstStyle/>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a:t>
            </a:r>
            <a:r>
              <a:rPr lang="en-US" altLang="ja-JP" sz="2000" dirty="0" err="1">
                <a:solidFill>
                  <a:srgbClr val="A31515"/>
                </a:solidFill>
                <a:latin typeface="Consolas" panose="020B0609020204030204" pitchFamily="49" charset="0"/>
              </a:rPr>
              <a:t>stdio.h</a:t>
            </a:r>
            <a:r>
              <a:rPr lang="en-US" altLang="ja-JP" sz="2000" dirty="0">
                <a:solidFill>
                  <a:srgbClr val="A31515"/>
                </a:solidFill>
                <a:latin typeface="Consolas" panose="020B0609020204030204" pitchFamily="49" charset="0"/>
              </a:rPr>
              <a:t>&gt;</a:t>
            </a:r>
            <a:endParaRPr lang="en-US" altLang="ja-JP" sz="2000" dirty="0">
              <a:solidFill>
                <a:srgbClr val="000000"/>
              </a:solidFill>
              <a:latin typeface="Consolas" panose="020B0609020204030204" pitchFamily="49" charset="0"/>
            </a:endParaRP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#define PI </a:t>
            </a:r>
            <a:r>
              <a:rPr lang="en-US" altLang="ja-JP" sz="2000" dirty="0">
                <a:solidFill>
                  <a:srgbClr val="09885A"/>
                </a:solidFill>
                <a:latin typeface="Consolas" panose="020B0609020204030204" pitchFamily="49" charset="0"/>
              </a:rPr>
              <a:t>3.14</a:t>
            </a:r>
            <a:endParaRPr lang="en-US" altLang="ja-JP" sz="2000" dirty="0">
              <a:solidFill>
                <a:srgbClr val="000000"/>
              </a:solidFill>
              <a:latin typeface="Consolas" panose="020B0609020204030204" pitchFamily="49" charset="0"/>
            </a:endParaRPr>
          </a:p>
          <a:p>
            <a:r>
              <a:rPr lang="en-US" altLang="ja-JP" sz="2000" dirty="0">
                <a:solidFill>
                  <a:srgbClr val="0000FF"/>
                </a:solidFill>
                <a:latin typeface="Consolas" panose="020B0609020204030204" pitchFamily="49" charset="0"/>
              </a:rPr>
              <a:t>#define INF </a:t>
            </a:r>
            <a:r>
              <a:rPr lang="en-US" altLang="ja-JP" sz="2000" dirty="0">
                <a:solidFill>
                  <a:srgbClr val="09885A"/>
                </a:solidFill>
                <a:latin typeface="Consolas" panose="020B0609020204030204" pitchFamily="49" charset="0"/>
              </a:rPr>
              <a:t>1000000000</a:t>
            </a:r>
            <a:endParaRPr lang="en-US" altLang="ja-JP" sz="2000" dirty="0">
              <a:solidFill>
                <a:srgbClr val="000000"/>
              </a:solidFill>
              <a:latin typeface="Consolas" panose="020B0609020204030204" pitchFamily="49" charset="0"/>
            </a:endParaRPr>
          </a:p>
          <a:p>
            <a:r>
              <a:rPr lang="en-US" altLang="ja-JP" sz="2000" dirty="0">
                <a:solidFill>
                  <a:srgbClr val="0000FF"/>
                </a:solidFill>
                <a:latin typeface="Consolas" panose="020B0609020204030204" pitchFamily="49" charset="0"/>
              </a:rPr>
              <a:t>#define HELLO </a:t>
            </a:r>
            <a:r>
              <a:rPr lang="en-US" altLang="ja-JP" sz="2000" dirty="0" err="1">
                <a:solidFill>
                  <a:srgbClr val="0000FF"/>
                </a:solidFill>
                <a:latin typeface="Consolas" panose="020B0609020204030204" pitchFamily="49" charset="0"/>
              </a:rPr>
              <a:t>printf</a:t>
            </a:r>
            <a:r>
              <a:rPr lang="en-US" altLang="ja-JP" sz="2000" dirty="0">
                <a:solidFill>
                  <a:srgbClr val="0000FF"/>
                </a:solidFill>
                <a:latin typeface="Consolas" panose="020B0609020204030204" pitchFamily="49" charset="0"/>
              </a:rPr>
              <a:t>(</a:t>
            </a:r>
            <a:r>
              <a:rPr lang="en-US" altLang="ja-JP" sz="2000" dirty="0">
                <a:solidFill>
                  <a:srgbClr val="A31515"/>
                </a:solidFill>
                <a:latin typeface="Consolas" panose="020B0609020204030204" pitchFamily="49" charset="0"/>
              </a:rPr>
              <a:t>"Hello!\n"</a:t>
            </a:r>
            <a:r>
              <a:rPr lang="en-US" altLang="ja-JP" sz="2000" dirty="0">
                <a:solidFill>
                  <a:srgbClr val="0000FF"/>
                </a:solidFill>
                <a:latin typeface="Consolas" panose="020B0609020204030204" pitchFamily="49" charset="0"/>
              </a:rPr>
              <a:t>)</a:t>
            </a:r>
            <a:endParaRPr lang="en-US" altLang="ja-JP" sz="2000" dirty="0">
              <a:solidFill>
                <a:srgbClr val="000000"/>
              </a:solidFill>
              <a:latin typeface="Consolas" panose="020B0609020204030204" pitchFamily="49" charset="0"/>
            </a:endParaRPr>
          </a:p>
          <a:p>
            <a:r>
              <a:rPr lang="en-US" altLang="ja-JP" sz="2000" dirty="0">
                <a:solidFill>
                  <a:srgbClr val="0000FF"/>
                </a:solidFill>
                <a:latin typeface="Consolas" panose="020B0609020204030204" pitchFamily="49" charset="0"/>
              </a:rPr>
              <a:t>#define MAX_N </a:t>
            </a:r>
            <a:r>
              <a:rPr lang="en-US" altLang="ja-JP" sz="2000" dirty="0">
                <a:solidFill>
                  <a:srgbClr val="09885A"/>
                </a:solidFill>
                <a:latin typeface="Consolas" panose="020B0609020204030204" pitchFamily="49" charset="0"/>
              </a:rPr>
              <a:t>1000</a:t>
            </a:r>
            <a:r>
              <a:rPr lang="en-US" altLang="ja-JP" sz="2000" dirty="0">
                <a:solidFill>
                  <a:srgbClr val="0000FF"/>
                </a:solidFill>
                <a:latin typeface="Consolas" panose="020B0609020204030204" pitchFamily="49" charset="0"/>
              </a:rPr>
              <a:t>;</a:t>
            </a:r>
            <a:endParaRPr lang="en-US" altLang="ja-JP" sz="2000" dirty="0">
              <a:solidFill>
                <a:srgbClr val="000000"/>
              </a:solidFill>
              <a:latin typeface="Consolas" panose="020B0609020204030204" pitchFamily="49" charset="0"/>
            </a:endParaRP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main(</a:t>
            </a:r>
            <a:r>
              <a:rPr lang="en-US" altLang="ja-JP" sz="2000" dirty="0">
                <a:solidFill>
                  <a:srgbClr val="0000FF"/>
                </a:solidFill>
                <a:latin typeface="Consolas" panose="020B0609020204030204" pitchFamily="49" charset="0"/>
              </a:rPr>
              <a:t>void</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a:t>
            </a:r>
            <a:r>
              <a:rPr lang="en-US" altLang="ja-JP" sz="2000" dirty="0">
                <a:solidFill>
                  <a:srgbClr val="09885A"/>
                </a:solidFill>
                <a:latin typeface="Consolas" panose="020B0609020204030204" pitchFamily="49" charset="0"/>
              </a:rPr>
              <a:t>1000</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double</a:t>
            </a:r>
            <a:r>
              <a:rPr lang="en-US" altLang="ja-JP" sz="2000" dirty="0">
                <a:solidFill>
                  <a:srgbClr val="000000"/>
                </a:solidFill>
                <a:latin typeface="Consolas" panose="020B0609020204030204" pitchFamily="49" charset="0"/>
              </a:rPr>
              <a:t> d;</a:t>
            </a:r>
          </a:p>
          <a:p>
            <a:pPr lvl="1"/>
            <a:br>
              <a:rPr lang="en-US" altLang="ja-JP" sz="2000" dirty="0">
                <a:solidFill>
                  <a:srgbClr val="000000"/>
                </a:solidFill>
                <a:latin typeface="Consolas" panose="020B0609020204030204" pitchFamily="49" charset="0"/>
              </a:rPr>
            </a:br>
            <a:r>
              <a:rPr lang="en-US" altLang="ja-JP" sz="2000" dirty="0">
                <a:solidFill>
                  <a:srgbClr val="000000"/>
                </a:solidFill>
                <a:latin typeface="Consolas" panose="020B0609020204030204" pitchFamily="49" charset="0"/>
              </a:rPr>
              <a:t>d = </a:t>
            </a:r>
            <a:r>
              <a:rPr lang="en-US" altLang="ja-JP" sz="2000" dirty="0">
                <a:solidFill>
                  <a:srgbClr val="09885A"/>
                </a:solidFill>
                <a:latin typeface="Consolas" panose="020B0609020204030204" pitchFamily="49" charset="0"/>
              </a:rPr>
              <a:t>3.14</a:t>
            </a:r>
            <a:r>
              <a:rPr lang="en-US" altLang="ja-JP" sz="2000" dirty="0">
                <a:solidFill>
                  <a:srgbClr val="000000"/>
                </a:solidFill>
                <a:latin typeface="Consolas" panose="020B0609020204030204" pitchFamily="49" charset="0"/>
              </a:rPr>
              <a:t>;</a:t>
            </a:r>
          </a:p>
          <a:p>
            <a:pPr lvl="1"/>
            <a:r>
              <a:rPr lang="en-US" altLang="ja-JP" sz="2000" dirty="0">
                <a:solidFill>
                  <a:srgbClr val="000000"/>
                </a:solidFill>
                <a:latin typeface="Consolas" panose="020B0609020204030204" pitchFamily="49" charset="0"/>
              </a:rPr>
              <a:t>a[</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1000000000</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err="1">
                <a:solidFill>
                  <a:srgbClr val="0000FF"/>
                </a:solidFill>
                <a:latin typeface="Consolas" panose="020B0609020204030204" pitchFamily="49" charset="0"/>
              </a:rPr>
              <a:t>printf</a:t>
            </a:r>
            <a:r>
              <a:rPr lang="en-US" altLang="ja-JP" sz="2000" dirty="0">
                <a:solidFill>
                  <a:srgbClr val="0000FF"/>
                </a:solidFill>
                <a:latin typeface="Consolas" panose="020B0609020204030204" pitchFamily="49" charset="0"/>
              </a:rPr>
              <a:t>(</a:t>
            </a:r>
            <a:r>
              <a:rPr lang="en-US" altLang="ja-JP" sz="2000" dirty="0">
                <a:solidFill>
                  <a:srgbClr val="A31515"/>
                </a:solidFill>
                <a:latin typeface="Consolas" panose="020B0609020204030204" pitchFamily="49" charset="0"/>
              </a:rPr>
              <a:t>"Hello!\n"</a:t>
            </a:r>
            <a:r>
              <a:rPr lang="en-US" altLang="ja-JP" sz="2000" dirty="0">
                <a:solidFill>
                  <a:srgbClr val="0000FF"/>
                </a:solidFill>
                <a:latin typeface="Consolas" panose="020B0609020204030204" pitchFamily="49" charset="0"/>
              </a:rPr>
              <a:t>)</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printf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"%d %f"</a:t>
            </a:r>
            <a:r>
              <a:rPr lang="en-US" altLang="ja-JP" sz="2000" dirty="0">
                <a:solidFill>
                  <a:srgbClr val="000000"/>
                </a:solidFill>
                <a:latin typeface="Consolas" panose="020B0609020204030204" pitchFamily="49" charset="0"/>
              </a:rPr>
              <a:t>, &amp;d, a[</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a:t>
            </a:r>
          </a:p>
        </p:txBody>
      </p:sp>
      <p:sp>
        <p:nvSpPr>
          <p:cNvPr id="9" name="正方形/長方形 8">
            <a:extLst>
              <a:ext uri="{FF2B5EF4-FFF2-40B4-BE49-F238E27FC236}">
                <a16:creationId xmlns:a16="http://schemas.microsoft.com/office/drawing/2014/main" id="{7396CEC5-D210-426B-9679-907FC5C8B7CA}"/>
              </a:ext>
            </a:extLst>
          </p:cNvPr>
          <p:cNvSpPr/>
          <p:nvPr/>
        </p:nvSpPr>
        <p:spPr>
          <a:xfrm>
            <a:off x="1954161" y="3111908"/>
            <a:ext cx="648929" cy="3170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6B3AB89-EBAC-4CDF-BE2E-1A09114CE1DD}"/>
              </a:ext>
            </a:extLst>
          </p:cNvPr>
          <p:cNvSpPr/>
          <p:nvPr/>
        </p:nvSpPr>
        <p:spPr>
          <a:xfrm>
            <a:off x="1678857" y="4009103"/>
            <a:ext cx="648928" cy="3170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C8B9EC3A-C582-44C0-95B1-45E6C2EBEDD5}"/>
              </a:ext>
            </a:extLst>
          </p:cNvPr>
          <p:cNvSpPr/>
          <p:nvPr/>
        </p:nvSpPr>
        <p:spPr>
          <a:xfrm>
            <a:off x="2111476" y="4326193"/>
            <a:ext cx="1457634" cy="3170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025F521-8623-4903-974B-CFFBDA477ABA}"/>
              </a:ext>
            </a:extLst>
          </p:cNvPr>
          <p:cNvSpPr/>
          <p:nvPr/>
        </p:nvSpPr>
        <p:spPr>
          <a:xfrm>
            <a:off x="1098753" y="4921045"/>
            <a:ext cx="2588344" cy="3170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3FD4B9F-2485-4E82-B629-3B08ABCEF560}"/>
              </a:ext>
            </a:extLst>
          </p:cNvPr>
          <p:cNvSpPr txBox="1"/>
          <p:nvPr/>
        </p:nvSpPr>
        <p:spPr>
          <a:xfrm>
            <a:off x="5839132" y="2613376"/>
            <a:ext cx="5850194" cy="3108543"/>
          </a:xfrm>
          <a:prstGeom prst="rect">
            <a:avLst/>
          </a:prstGeom>
          <a:noFill/>
        </p:spPr>
        <p:txBody>
          <a:bodyPr wrap="square" rtlCol="0">
            <a:spAutoFit/>
          </a:bodyPr>
          <a:lstStyle/>
          <a:p>
            <a:r>
              <a:rPr kumimoji="1" lang="ja-JP" altLang="en-US" sz="2800" dirty="0"/>
              <a:t>コンパイル前に</a:t>
            </a:r>
            <a:endParaRPr lang="en-US" altLang="ja-JP" sz="2800" dirty="0"/>
          </a:p>
          <a:p>
            <a:pPr lvl="1"/>
            <a:r>
              <a:rPr kumimoji="1" lang="en-US" altLang="ja-JP" sz="2800" dirty="0"/>
              <a:t>PI </a:t>
            </a:r>
            <a:r>
              <a:rPr kumimoji="1" lang="ja-JP" altLang="en-US" sz="2800" dirty="0"/>
              <a:t>→ </a:t>
            </a:r>
            <a:r>
              <a:rPr kumimoji="1" lang="en-US" altLang="ja-JP" sz="2800" dirty="0"/>
              <a:t>3.14</a:t>
            </a:r>
          </a:p>
          <a:p>
            <a:pPr lvl="1"/>
            <a:r>
              <a:rPr lang="en-US" altLang="ja-JP" sz="2800" dirty="0"/>
              <a:t>INF </a:t>
            </a:r>
            <a:r>
              <a:rPr lang="ja-JP" altLang="en-US" sz="2800" dirty="0"/>
              <a:t>→ </a:t>
            </a:r>
            <a:r>
              <a:rPr lang="en-US" altLang="ja-JP" sz="2800" dirty="0"/>
              <a:t>1000000000</a:t>
            </a:r>
          </a:p>
          <a:p>
            <a:pPr lvl="1"/>
            <a:r>
              <a:rPr kumimoji="1" lang="en-US" altLang="ja-JP" sz="2800" dirty="0"/>
              <a:t>HELLO </a:t>
            </a:r>
            <a:r>
              <a:rPr kumimoji="1" lang="ja-JP" altLang="en-US" sz="2800" dirty="0"/>
              <a:t>→ </a:t>
            </a:r>
            <a:r>
              <a:rPr kumimoji="1" lang="en-US" altLang="ja-JP" sz="2800" dirty="0" err="1"/>
              <a:t>printf</a:t>
            </a:r>
            <a:r>
              <a:rPr kumimoji="1" lang="en-US" altLang="ja-JP" sz="2800" dirty="0"/>
              <a:t>(“Hello!\n”)</a:t>
            </a:r>
          </a:p>
          <a:p>
            <a:pPr lvl="1"/>
            <a:r>
              <a:rPr lang="en-US" altLang="ja-JP" sz="2800" dirty="0"/>
              <a:t>MAX_N </a:t>
            </a:r>
            <a:r>
              <a:rPr lang="ja-JP" altLang="en-US" sz="2800" dirty="0"/>
              <a:t>→ </a:t>
            </a:r>
            <a:r>
              <a:rPr lang="en-US" altLang="ja-JP" sz="2800" dirty="0"/>
              <a:t>1000</a:t>
            </a:r>
            <a:endParaRPr kumimoji="1" lang="en-US" altLang="ja-JP" sz="2800" dirty="0"/>
          </a:p>
          <a:p>
            <a:r>
              <a:rPr kumimoji="1" lang="ja-JP" altLang="en-US" sz="2800" dirty="0"/>
              <a:t>に</a:t>
            </a:r>
            <a:r>
              <a:rPr kumimoji="1" lang="ja-JP" altLang="en-US" sz="2800" b="1" dirty="0"/>
              <a:t>そのまま</a:t>
            </a:r>
            <a:r>
              <a:rPr kumimoji="1" lang="ja-JP" altLang="en-US" sz="2800" dirty="0"/>
              <a:t>置換される</a:t>
            </a:r>
            <a:endParaRPr kumimoji="1" lang="en-US" altLang="ja-JP" sz="2800" dirty="0"/>
          </a:p>
          <a:p>
            <a:r>
              <a:rPr lang="en-US" altLang="ja-JP" sz="2800" dirty="0"/>
              <a:t>(</a:t>
            </a:r>
            <a:r>
              <a:rPr lang="ja-JP" altLang="en-US" sz="2800" dirty="0"/>
              <a:t>これをマクロ展開という</a:t>
            </a:r>
            <a:r>
              <a:rPr lang="en-US" altLang="ja-JP" sz="2800" dirty="0"/>
              <a:t>)</a:t>
            </a:r>
            <a:endParaRPr kumimoji="1" lang="ja-JP" altLang="en-US" sz="2800" dirty="0"/>
          </a:p>
        </p:txBody>
      </p:sp>
    </p:spTree>
    <p:extLst>
      <p:ext uri="{BB962C8B-B14F-4D97-AF65-F5344CB8AC3E}">
        <p14:creationId xmlns:p14="http://schemas.microsoft.com/office/powerpoint/2010/main" val="32402971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1266</TotalTime>
  <Words>3481</Words>
  <Application>Microsoft Office PowerPoint</Application>
  <PresentationFormat>ワイド画面</PresentationFormat>
  <Paragraphs>760</Paragraphs>
  <Slides>86</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86</vt:i4>
      </vt:variant>
    </vt:vector>
  </HeadingPairs>
  <TitlesOfParts>
    <vt:vector size="99" baseType="lpstr">
      <vt:lpstr>ＭＳ Ｐゴシック</vt:lpstr>
      <vt:lpstr>ＭＳ ゴシック</vt:lpstr>
      <vt:lpstr>Meiryo</vt:lpstr>
      <vt:lpstr>游ゴシック</vt:lpstr>
      <vt:lpstr>游ゴシック Light</vt:lpstr>
      <vt:lpstr>游明朝</vt:lpstr>
      <vt:lpstr>Arial</vt:lpstr>
      <vt:lpstr>Calibri</vt:lpstr>
      <vt:lpstr>Cambria Math</vt:lpstr>
      <vt:lpstr>Consolas</vt:lpstr>
      <vt:lpstr>Times New Roman</vt:lpstr>
      <vt:lpstr>Wingdings</vt:lpstr>
      <vt:lpstr>Office テーマ</vt:lpstr>
      <vt:lpstr>入門講習会 第9回</vt:lpstr>
      <vt:lpstr>今日やること(知識)</vt:lpstr>
      <vt:lpstr>今日やること(簡単なデバッグ)</vt:lpstr>
      <vt:lpstr>今日やること(ソースコードの書き方)</vt:lpstr>
      <vt:lpstr>未分類の知識</vt:lpstr>
      <vt:lpstr>マクロ</vt:lpstr>
      <vt:lpstr>オブジェクト形式マクロ</vt:lpstr>
      <vt:lpstr>PowerPoint プレゼンテーション</vt:lpstr>
      <vt:lpstr>PowerPoint プレゼンテーション</vt:lpstr>
      <vt:lpstr>関数形式マクロ</vt:lpstr>
      <vt:lpstr>PowerPoint プレゼンテーション</vt:lpstr>
      <vt:lpstr>PowerPoint プレゼンテーション</vt:lpstr>
      <vt:lpstr>関数形式マクロ</vt:lpstr>
      <vt:lpstr>マクロ</vt:lpstr>
      <vt:lpstr>sizeof演算子</vt:lpstr>
      <vt:lpstr>PowerPoint プレゼンテーション</vt:lpstr>
      <vt:lpstr>配列の要素数を取得</vt:lpstr>
      <vt:lpstr>配列の要素数を取得できる？</vt:lpstr>
      <vt:lpstr>評価</vt:lpstr>
      <vt:lpstr>第一回スライド(変数の宣言と代入)</vt:lpstr>
      <vt:lpstr>第一回スライド(変数の宣言と代入)</vt:lpstr>
      <vt:lpstr>評価</vt:lpstr>
      <vt:lpstr>評価</vt:lpstr>
      <vt:lpstr>インクリメント演算子</vt:lpstr>
      <vt:lpstr>短絡評価</vt:lpstr>
      <vt:lpstr>短絡評価</vt:lpstr>
      <vt:lpstr>短絡評価</vt:lpstr>
      <vt:lpstr>短絡評価</vt:lpstr>
      <vt:lpstr>短絡評価</vt:lpstr>
      <vt:lpstr>カンマ演算子</vt:lpstr>
      <vt:lpstr>CSVファイルに出力</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(第一回より)まとめ</vt:lpstr>
      <vt:lpstr>(第一回より)まとめ</vt:lpstr>
      <vt:lpstr>文字列と配列とポインタと</vt:lpstr>
      <vt:lpstr>文字列と配列とポインタと</vt:lpstr>
      <vt:lpstr>PowerPoint プレゼンテーション</vt:lpstr>
      <vt:lpstr>PowerPoint プレゼンテーション</vt:lpstr>
      <vt:lpstr>ストリーム</vt:lpstr>
      <vt:lpstr>ストリーム</vt:lpstr>
      <vt:lpstr>ストリーム</vt:lpstr>
      <vt:lpstr>ストリーム</vt:lpstr>
      <vt:lpstr>ストリーム</vt:lpstr>
      <vt:lpstr>ストリーム</vt:lpstr>
      <vt:lpstr>簡単なデバッグ</vt:lpstr>
      <vt:lpstr>デバッグ</vt:lpstr>
      <vt:lpstr>間違えやすい場所を記憶しておく</vt:lpstr>
      <vt:lpstr>間違えやすい場所を記憶しておく</vt:lpstr>
      <vt:lpstr>printfデバッグ</vt:lpstr>
      <vt:lpstr>PowerPoint プレゼンテーション</vt:lpstr>
      <vt:lpstr>printfデバッグ</vt:lpstr>
      <vt:lpstr>デバッガ</vt:lpstr>
      <vt:lpstr>ソースコードの美学</vt:lpstr>
      <vt:lpstr>ソースコードの美学</vt:lpstr>
      <vt:lpstr>インデント</vt:lpstr>
      <vt:lpstr>インデント</vt:lpstr>
      <vt:lpstr>インデント</vt:lpstr>
      <vt:lpstr>インデント</vt:lpstr>
      <vt:lpstr>インデント</vt:lpstr>
      <vt:lpstr>インデント</vt:lpstr>
      <vt:lpstr>インデント</vt:lpstr>
      <vt:lpstr>インデント</vt:lpstr>
      <vt:lpstr>改行</vt:lpstr>
      <vt:lpstr>PowerPoint プレゼンテーション</vt:lpstr>
      <vt:lpstr>PowerPoint プレゼンテーション</vt:lpstr>
      <vt:lpstr>改行</vt:lpstr>
      <vt:lpstr>スペース</vt:lpstr>
      <vt:lpstr>スペースの例</vt:lpstr>
      <vt:lpstr>スペースの例</vt:lpstr>
      <vt:lpstr>スペースの例</vt:lpstr>
      <vt:lpstr>中括弧の位置</vt:lpstr>
      <vt:lpstr>中括弧の位置</vt:lpstr>
      <vt:lpstr>変数名、関数名</vt:lpstr>
      <vt:lpstr>変数名、関数名</vt:lpstr>
      <vt:lpstr>ソースコードの美学</vt:lpstr>
      <vt:lpstr>扱ってない知識</vt:lpstr>
      <vt:lpstr>扱ってない知識(思いつく限り)</vt:lpstr>
      <vt:lpstr>扱ってない知識</vt:lpstr>
      <vt:lpstr>演習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入門講習会 第9回</dc:title>
  <dc:creator>r.yamamoto.032</dc:creator>
  <cp:lastModifiedBy>r.yamamoto.032</cp:lastModifiedBy>
  <cp:revision>346</cp:revision>
  <dcterms:created xsi:type="dcterms:W3CDTF">2018-07-02T03:30:22Z</dcterms:created>
  <dcterms:modified xsi:type="dcterms:W3CDTF">2018-07-10T10:19:18Z</dcterms:modified>
</cp:coreProperties>
</file>