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1" r:id="rId3"/>
    <p:sldId id="289" r:id="rId4"/>
    <p:sldId id="290" r:id="rId5"/>
    <p:sldId id="263" r:id="rId6"/>
    <p:sldId id="262" r:id="rId7"/>
    <p:sldId id="300" r:id="rId8"/>
    <p:sldId id="301" r:id="rId9"/>
    <p:sldId id="302" r:id="rId10"/>
    <p:sldId id="303" r:id="rId11"/>
    <p:sldId id="304" r:id="rId12"/>
    <p:sldId id="260" r:id="rId13"/>
    <p:sldId id="305" r:id="rId14"/>
    <p:sldId id="306" r:id="rId15"/>
    <p:sldId id="309" r:id="rId1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64" d="100"/>
          <a:sy n="64" d="100"/>
        </p:scale>
        <p:origin x="765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FE9189-D072-40C4-8EC4-9299A552F6A5}" type="datetimeFigureOut">
              <a:rPr kumimoji="1" lang="ja-JP" altLang="en-US" smtClean="0"/>
              <a:t>2018/10/30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E31885-1DB1-4594-A3A3-541F8BEDDD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11764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参照型は規格上は「変数のエイリアス</a:t>
            </a:r>
            <a:r>
              <a:rPr kumimoji="1" lang="en-US" altLang="ja-JP" dirty="0"/>
              <a:t>(</a:t>
            </a:r>
            <a:r>
              <a:rPr kumimoji="1" lang="ja-JP" altLang="en-US" dirty="0"/>
              <a:t>別名</a:t>
            </a:r>
            <a:r>
              <a:rPr kumimoji="1" lang="en-US" altLang="ja-JP" dirty="0"/>
              <a:t>)</a:t>
            </a:r>
            <a:r>
              <a:rPr kumimoji="1" lang="ja-JP" altLang="en-US" dirty="0"/>
              <a:t>」として定義される</a:t>
            </a:r>
            <a:r>
              <a:rPr kumimoji="1" lang="en-US" altLang="ja-JP" dirty="0"/>
              <a:t>.</a:t>
            </a:r>
          </a:p>
          <a:p>
            <a:r>
              <a:rPr kumimoji="1" lang="ja-JP" altLang="en-US" dirty="0" err="1"/>
              <a:t>なので</a:t>
            </a:r>
            <a:r>
              <a:rPr kumimoji="1" lang="ja-JP" altLang="en-US" dirty="0"/>
              <a:t>アドレスを保持しているかどうかは</a:t>
            </a:r>
            <a:r>
              <a:rPr kumimoji="1" lang="en-US" altLang="ja-JP" dirty="0"/>
              <a:t>C++</a:t>
            </a:r>
            <a:r>
              <a:rPr kumimoji="1" lang="ja-JP" altLang="en-US" dirty="0"/>
              <a:t>の実装による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A999F-5AD4-4746-AD80-4C6186436BB5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29308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A999F-5AD4-4746-AD80-4C6186436BB5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1724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B1B0C2-A33A-4626-8471-EE77DB1EBD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C7A098A-0E6C-478D-B777-E397D9047D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2A6C8B7-7940-42BB-9BC0-A11D0E428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9BC83-68D4-4AA5-A13E-095B0CD70548}" type="datetimeFigureOut">
              <a:rPr kumimoji="1" lang="ja-JP" altLang="en-US" smtClean="0"/>
              <a:t>2018/10/30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C92E11A-A092-4A5E-AE5B-58605D4FD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DBB4DE2-399C-41E2-916A-781781978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520CC-7ACD-4AEE-B19F-749C8B8FB5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6566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C63E8E-32E2-4C75-9EBC-1A06D15F7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9F17F1D-36BA-437B-849B-2E525961D0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53100EB-6D87-4DD3-A8D3-9EC0D47C1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9BC83-68D4-4AA5-A13E-095B0CD70548}" type="datetimeFigureOut">
              <a:rPr kumimoji="1" lang="ja-JP" altLang="en-US" smtClean="0"/>
              <a:t>2018/10/30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F1D3BA4-DB85-4D2A-92E8-9AD7E060E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7C250A9-2B38-451B-A505-BFDACC000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520CC-7ACD-4AEE-B19F-749C8B8FB5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5618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CB7B9AD-72C9-4627-A6DB-6EC0B16B64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9D179DA-4E81-4603-81D0-F7B69E1B55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A66E9BD-25D9-4DEC-B66B-711FEE047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9BC83-68D4-4AA5-A13E-095B0CD70548}" type="datetimeFigureOut">
              <a:rPr kumimoji="1" lang="ja-JP" altLang="en-US" smtClean="0"/>
              <a:t>2018/10/30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0FB3081-0C9B-4873-ACAB-41EE0C193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4377ED3-2B81-4532-9704-64B04EB3D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520CC-7ACD-4AEE-B19F-749C8B8FB5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2954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11C440-C051-4F6D-9A26-57ED24D3D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8BB2287-F14F-41C0-8B00-CA007AC25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BB5D55B-DFF4-4F19-AE26-1D09C8D5C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9BC83-68D4-4AA5-A13E-095B0CD70548}" type="datetimeFigureOut">
              <a:rPr kumimoji="1" lang="ja-JP" altLang="en-US" smtClean="0"/>
              <a:t>2018/10/30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E23C549-B69F-4E0A-9F89-1DC077BF2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B9D5E7A-015C-4677-B7E9-07BA7E2B4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520CC-7ACD-4AEE-B19F-749C8B8FB5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9180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1829D6-F61C-439D-9847-C98B20AD9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2F6D2B6-AC52-491C-919F-881F55AB3E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F4715D6-48C3-441B-B13C-985358478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9BC83-68D4-4AA5-A13E-095B0CD70548}" type="datetimeFigureOut">
              <a:rPr kumimoji="1" lang="ja-JP" altLang="en-US" smtClean="0"/>
              <a:t>2018/10/30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D004A7D-EB07-4F8B-8EAE-DDE01E27B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2BA7765-8182-4D0A-91E3-B67D1BC17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520CC-7ACD-4AEE-B19F-749C8B8FB5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91753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5BB92D-92C6-4C42-8640-A076BF55F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B2B5DA1-BAD3-4127-9D29-F9B7AB8B05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C02588D-37E6-48A6-BFD5-8A9FBE2D8E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74C8FA4-1A0F-4606-BF46-E22373109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9BC83-68D4-4AA5-A13E-095B0CD70548}" type="datetimeFigureOut">
              <a:rPr kumimoji="1" lang="ja-JP" altLang="en-US" smtClean="0"/>
              <a:t>2018/10/30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B3B3269-CBF6-49DF-B38E-09A7F49D5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B14AA39-4249-402F-A687-C2B39B059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520CC-7ACD-4AEE-B19F-749C8B8FB5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5788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8622F7-355E-49E8-82E5-B1E55D648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55C08B2-6E8C-419E-8D84-11DB0A342A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7853EF6-A3DF-4332-8E8D-E662EF381C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A9988DF-FD3E-4C05-8EFD-17379CD68F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65FE0CE-0E30-42AB-ACFE-D2460E0B87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66E6236-CE59-4550-9590-880A2CD8D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9BC83-68D4-4AA5-A13E-095B0CD70548}" type="datetimeFigureOut">
              <a:rPr kumimoji="1" lang="ja-JP" altLang="en-US" smtClean="0"/>
              <a:t>2018/10/30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36958D0-5B1D-4AC5-B0E6-B526F4D0C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4EA76AC-A6AE-459A-820F-F0E8CCE17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520CC-7ACD-4AEE-B19F-749C8B8FB5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9947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E72D37-55F0-4ECB-BAEC-F8D746958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6C73DDF-1101-48A8-A050-BE469D49B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9BC83-68D4-4AA5-A13E-095B0CD70548}" type="datetimeFigureOut">
              <a:rPr kumimoji="1" lang="ja-JP" altLang="en-US" smtClean="0"/>
              <a:t>2018/10/30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7FF7818-3B50-4E42-B149-911B7EE10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53F06F6-2215-431D-BA94-537BC2080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520CC-7ACD-4AEE-B19F-749C8B8FB5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7054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C7C4A6B-D785-49AC-B88C-4C660B626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9BC83-68D4-4AA5-A13E-095B0CD70548}" type="datetimeFigureOut">
              <a:rPr kumimoji="1" lang="ja-JP" altLang="en-US" smtClean="0"/>
              <a:t>2018/10/30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F3B311A-4459-43A2-B4DA-9AB0F1C9F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5E261D8-B1B8-4627-9389-C0D8499C3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520CC-7ACD-4AEE-B19F-749C8B8FB5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5253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B04760-FAE0-4BCE-BCCF-3CC9B4F57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BBF9273-11B9-42C7-83C7-37236CBDCC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9F8A024-7228-43F3-B1E9-EC6E4D5596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FEC0D73-E175-4DFD-B280-81AAB132B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9BC83-68D4-4AA5-A13E-095B0CD70548}" type="datetimeFigureOut">
              <a:rPr kumimoji="1" lang="ja-JP" altLang="en-US" smtClean="0"/>
              <a:t>2018/10/30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7B14EBF-F9DC-4279-8B9D-3ECA39FC5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F78AEF7-F4F9-4D72-8536-FA3C81121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520CC-7ACD-4AEE-B19F-749C8B8FB5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6917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0D37B3-36C1-4301-B60F-E03D9AD7E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78E3A78-4EFC-48DE-B144-5EEF0C4211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37045A6-3F88-4616-9196-6E2FA2AADC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35B2E62-0CA9-4DDA-862C-091A0B025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9BC83-68D4-4AA5-A13E-095B0CD70548}" type="datetimeFigureOut">
              <a:rPr kumimoji="1" lang="ja-JP" altLang="en-US" smtClean="0"/>
              <a:t>2018/10/30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CDCF1C9-2243-436D-911D-12D09D749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5992465-7DCD-4F2C-9854-FDAC2C6D4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520CC-7ACD-4AEE-B19F-749C8B8FB5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6009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27EB10E-D87E-4566-A60F-CAFA1DEE5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BA0DD9A-C799-4731-9182-606168344F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E74A26B-AE4D-4A60-8919-FB73BC6391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E9BC83-68D4-4AA5-A13E-095B0CD70548}" type="datetimeFigureOut">
              <a:rPr kumimoji="1" lang="ja-JP" altLang="en-US" smtClean="0"/>
              <a:t>2018/10/30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8418039-EEFC-4123-A0C4-2CDC8FA1DF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507343E-F99D-47CA-A474-D4E61940C1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520CC-7ACD-4AEE-B19F-749C8B8FB5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9406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34754F-EBB5-41DA-9B7F-2F00342FEB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6CB1338-2D61-4E1A-91AA-B8425BE646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88724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0121C40-AA21-4341-B6C0-F3DD4E29E458}"/>
              </a:ext>
            </a:extLst>
          </p:cNvPr>
          <p:cNvSpPr/>
          <p:nvPr/>
        </p:nvSpPr>
        <p:spPr>
          <a:xfrm>
            <a:off x="462196" y="305068"/>
            <a:ext cx="6096000" cy="62478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altLang="ja-JP" sz="2000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altLang="ja-JP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altLang="ja-JP" sz="2000" dirty="0">
                <a:solidFill>
                  <a:srgbClr val="A31515"/>
                </a:solidFill>
                <a:latin typeface="Consolas" panose="020B0609020204030204" pitchFamily="49" charset="0"/>
              </a:rPr>
              <a:t>&lt;vector&gt;</a:t>
            </a:r>
            <a:endParaRPr lang="en-US" altLang="ja-JP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std;</a:t>
            </a:r>
          </a:p>
          <a:p>
            <a:b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showArray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(vector&lt;</a:t>
            </a:r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&gt;&amp; v)</a:t>
            </a:r>
          </a:p>
          <a:p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ja-JP" sz="20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ja-JP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altLang="ja-JP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v.size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altLang="ja-JP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pPr lvl="1"/>
            <a:r>
              <a:rPr lang="en-US" altLang="ja-JP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&lt;&lt; v[</a:t>
            </a:r>
            <a:r>
              <a:rPr lang="en-US" altLang="ja-JP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] &lt;&lt; </a:t>
            </a:r>
            <a:r>
              <a:rPr lang="en-US" altLang="ja-JP" sz="2000" dirty="0">
                <a:solidFill>
                  <a:srgbClr val="A31515"/>
                </a:solidFill>
                <a:latin typeface="Consolas" panose="020B0609020204030204" pitchFamily="49" charset="0"/>
              </a:rPr>
              <a:t>' '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ja-JP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ja-JP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vector&lt;</a:t>
            </a:r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 u = {</a:t>
            </a:r>
            <a:r>
              <a:rPr lang="en-US" altLang="ja-JP" sz="20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ja-JP" sz="2000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ja-JP" sz="2000" dirty="0">
                <a:solidFill>
                  <a:srgbClr val="09885A"/>
                </a:solidFill>
                <a:latin typeface="Consolas" panose="020B0609020204030204" pitchFamily="49" charset="0"/>
              </a:rPr>
              <a:t>6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ja-JP" sz="2000" dirty="0">
                <a:solidFill>
                  <a:srgbClr val="09885A"/>
                </a:solidFill>
                <a:latin typeface="Consolas" panose="020B0609020204030204" pitchFamily="49" charset="0"/>
              </a:rPr>
              <a:t>8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ja-JP" sz="2000" dirty="0">
                <a:solidFill>
                  <a:srgbClr val="09885A"/>
                </a:solidFill>
                <a:latin typeface="Consolas" panose="020B0609020204030204" pitchFamily="49" charset="0"/>
              </a:rPr>
              <a:t>10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lvl="1"/>
            <a:r>
              <a:rPr lang="en-US" altLang="ja-JP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showArray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(u);</a:t>
            </a:r>
          </a:p>
          <a:p>
            <a:pPr lvl="1"/>
            <a:b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0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8FACD9A-DA20-4E37-BE0B-D083723A52BB}"/>
              </a:ext>
            </a:extLst>
          </p:cNvPr>
          <p:cNvSpPr txBox="1"/>
          <p:nvPr/>
        </p:nvSpPr>
        <p:spPr>
          <a:xfrm>
            <a:off x="6558196" y="2111382"/>
            <a:ext cx="41073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&amp;</a:t>
            </a:r>
            <a:r>
              <a:rPr lang="ja-JP" altLang="en-US" sz="2400" dirty="0"/>
              <a:t>をつけると参照型になる</a:t>
            </a:r>
            <a:endParaRPr lang="en-US" altLang="ja-JP" sz="2400" dirty="0"/>
          </a:p>
        </p:txBody>
      </p:sp>
      <p:sp>
        <p:nvSpPr>
          <p:cNvPr id="3" name="矢印: 環状 2">
            <a:extLst>
              <a:ext uri="{FF2B5EF4-FFF2-40B4-BE49-F238E27FC236}">
                <a16:creationId xmlns:a16="http://schemas.microsoft.com/office/drawing/2014/main" id="{EF9616DD-5336-4DBA-99C6-35444F7F05B5}"/>
              </a:ext>
            </a:extLst>
          </p:cNvPr>
          <p:cNvSpPr/>
          <p:nvPr/>
        </p:nvSpPr>
        <p:spPr>
          <a:xfrm flipH="1">
            <a:off x="3853723" y="284457"/>
            <a:ext cx="3725056" cy="3027254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0576324"/>
              <a:gd name="adj5" fmla="val 12500"/>
            </a:avLst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726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矢印: 下 5">
            <a:extLst>
              <a:ext uri="{FF2B5EF4-FFF2-40B4-BE49-F238E27FC236}">
                <a16:creationId xmlns:a16="http://schemas.microsoft.com/office/drawing/2014/main" id="{BEBC78F3-CC5F-4EFA-805C-C49F7A94F58F}"/>
              </a:ext>
            </a:extLst>
          </p:cNvPr>
          <p:cNvSpPr/>
          <p:nvPr/>
        </p:nvSpPr>
        <p:spPr>
          <a:xfrm>
            <a:off x="4063013" y="4245907"/>
            <a:ext cx="547141" cy="142037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51D1AD1B-CE24-42DF-99EC-7F0F86CAB5FE}"/>
              </a:ext>
            </a:extLst>
          </p:cNvPr>
          <p:cNvGraphicFramePr>
            <a:graphicFrameLocks noGrp="1"/>
          </p:cNvGraphicFramePr>
          <p:nvPr/>
        </p:nvGraphicFramePr>
        <p:xfrm>
          <a:off x="5262380" y="3350620"/>
          <a:ext cx="540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1575427807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48593061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23922967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985897148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69123905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4000" dirty="0"/>
                        <a:t>2</a:t>
                      </a:r>
                      <a:endParaRPr kumimoji="1" lang="ja-JP" alt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4000" dirty="0"/>
                        <a:t>4</a:t>
                      </a:r>
                      <a:endParaRPr kumimoji="1" lang="ja-JP" alt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4000" dirty="0"/>
                        <a:t>6</a:t>
                      </a:r>
                      <a:endParaRPr kumimoji="1" lang="ja-JP" alt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4000" dirty="0"/>
                        <a:t>8</a:t>
                      </a:r>
                      <a:endParaRPr kumimoji="1" lang="ja-JP" alt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4000" dirty="0"/>
                        <a:t>10</a:t>
                      </a:r>
                      <a:endParaRPr kumimoji="1" lang="ja-JP" altLang="en-US" sz="4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5998019"/>
                  </a:ext>
                </a:extLst>
              </a:tr>
            </a:tbl>
          </a:graphicData>
        </a:graphic>
      </p:graphicFrame>
      <p:sp>
        <p:nvSpPr>
          <p:cNvPr id="2" name="タイトル 1">
            <a:extLst>
              <a:ext uri="{FF2B5EF4-FFF2-40B4-BE49-F238E27FC236}">
                <a16:creationId xmlns:a16="http://schemas.microsoft.com/office/drawing/2014/main" id="{F0FD559E-26A5-45E2-A587-132ACB157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266"/>
            <a:ext cx="10515600" cy="1325563"/>
          </a:xfrm>
        </p:spPr>
        <p:txBody>
          <a:bodyPr/>
          <a:lstStyle/>
          <a:p>
            <a:r>
              <a:rPr kumimoji="1" lang="ja-JP" altLang="en-US" dirty="0"/>
              <a:t>良い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E10B0FF-0658-4E20-BCE2-95A15AEF9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9175"/>
            <a:ext cx="10515600" cy="1212782"/>
          </a:xfrm>
        </p:spPr>
        <p:txBody>
          <a:bodyPr>
            <a:normAutofit lnSpcReduction="10000"/>
          </a:bodyPr>
          <a:lstStyle/>
          <a:p>
            <a:r>
              <a:rPr kumimoji="1" lang="ja-JP" altLang="en-US" dirty="0"/>
              <a:t>参照型は</a:t>
            </a:r>
            <a:r>
              <a:rPr lang="en-US" altLang="ja-JP" dirty="0"/>
              <a:t>,</a:t>
            </a:r>
            <a:r>
              <a:rPr lang="ja-JP" altLang="en-US" dirty="0"/>
              <a:t>あくまでアドレス</a:t>
            </a:r>
            <a:r>
              <a:rPr lang="en-US" altLang="ja-JP" dirty="0"/>
              <a:t>(</a:t>
            </a:r>
            <a:r>
              <a:rPr lang="ja-JP" altLang="en-US" dirty="0"/>
              <a:t>住所</a:t>
            </a:r>
            <a:r>
              <a:rPr lang="en-US" altLang="ja-JP" dirty="0"/>
              <a:t>)</a:t>
            </a:r>
            <a:r>
              <a:rPr lang="ja-JP" altLang="en-US" dirty="0"/>
              <a:t>のみを保持する</a:t>
            </a:r>
            <a:br>
              <a:rPr lang="en-US" altLang="ja-JP" dirty="0"/>
            </a:br>
            <a:r>
              <a:rPr lang="en-US" altLang="ja-JP" sz="1800" dirty="0"/>
              <a:t>※</a:t>
            </a:r>
            <a:r>
              <a:rPr lang="ja-JP" altLang="en-US" sz="1800" dirty="0"/>
              <a:t>厳密には少し違うが</a:t>
            </a:r>
            <a:r>
              <a:rPr lang="en-US" altLang="ja-JP" sz="1800" dirty="0"/>
              <a:t>,</a:t>
            </a:r>
            <a:r>
              <a:rPr lang="ja-JP" altLang="en-US" sz="1800" dirty="0"/>
              <a:t>そういうイメージを持っておけばよい</a:t>
            </a:r>
            <a:endParaRPr lang="en-US" altLang="ja-JP" dirty="0"/>
          </a:p>
          <a:p>
            <a:r>
              <a:rPr kumimoji="1" lang="ja-JP" altLang="en-US" dirty="0"/>
              <a:t>住所だけ渡すので全要素のコピーはされない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280EB91-53B0-40C9-9938-FD3A06DADAF0}"/>
              </a:ext>
            </a:extLst>
          </p:cNvPr>
          <p:cNvSpPr/>
          <p:nvPr/>
        </p:nvSpPr>
        <p:spPr>
          <a:xfrm>
            <a:off x="1348219" y="2704289"/>
            <a:ext cx="347723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showArray</a:t>
            </a:r>
            <a:r>
              <a:rPr lang="en-US" altLang="ja-JP" sz="3600" dirty="0">
                <a:solidFill>
                  <a:srgbClr val="000000"/>
                </a:solidFill>
                <a:latin typeface="Consolas" panose="020B0609020204030204" pitchFamily="49" charset="0"/>
              </a:rPr>
              <a:t>(u);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AB18F8A-28C6-4DF9-985B-CDB0783B5CF1}"/>
              </a:ext>
            </a:extLst>
          </p:cNvPr>
          <p:cNvSpPr/>
          <p:nvPr/>
        </p:nvSpPr>
        <p:spPr>
          <a:xfrm>
            <a:off x="1348219" y="4549710"/>
            <a:ext cx="77829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sz="3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ja-JP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showArray</a:t>
            </a:r>
            <a:r>
              <a:rPr lang="en-US" altLang="ja-JP" sz="3600" dirty="0">
                <a:solidFill>
                  <a:srgbClr val="000000"/>
                </a:solidFill>
                <a:latin typeface="Consolas" panose="020B0609020204030204" pitchFamily="49" charset="0"/>
              </a:rPr>
              <a:t>(vector&lt;</a:t>
            </a:r>
            <a:r>
              <a:rPr lang="en-US" altLang="ja-JP" sz="3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3600" dirty="0">
                <a:solidFill>
                  <a:srgbClr val="000000"/>
                </a:solidFill>
                <a:latin typeface="Consolas" panose="020B0609020204030204" pitchFamily="49" charset="0"/>
              </a:rPr>
              <a:t>&gt;&amp; v)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6345F43-0F26-4C73-A6C5-4CF58934E9CD}"/>
              </a:ext>
            </a:extLst>
          </p:cNvPr>
          <p:cNvSpPr/>
          <p:nvPr/>
        </p:nvSpPr>
        <p:spPr>
          <a:xfrm>
            <a:off x="4063013" y="3475121"/>
            <a:ext cx="119936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4800" dirty="0">
                <a:solidFill>
                  <a:srgbClr val="000000"/>
                </a:solidFill>
                <a:latin typeface="Consolas" panose="020B0609020204030204" pitchFamily="49" charset="0"/>
              </a:rPr>
              <a:t>u: </a:t>
            </a:r>
            <a:endParaRPr lang="ja-JP" altLang="en-US" sz="4800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B7E0E828-99F3-4983-BA35-A15A51ED1EBC}"/>
              </a:ext>
            </a:extLst>
          </p:cNvPr>
          <p:cNvSpPr/>
          <p:nvPr/>
        </p:nvSpPr>
        <p:spPr>
          <a:xfrm>
            <a:off x="4063013" y="5537376"/>
            <a:ext cx="707757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4800" dirty="0">
                <a:solidFill>
                  <a:srgbClr val="000000"/>
                </a:solidFill>
                <a:latin typeface="Consolas" panose="020B0609020204030204" pitchFamily="49" charset="0"/>
              </a:rPr>
              <a:t>v: u</a:t>
            </a:r>
            <a:r>
              <a:rPr lang="ja-JP" alt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の住所を知っている</a:t>
            </a:r>
            <a:endParaRPr lang="ja-JP" altLang="en-US" sz="48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B17DBCE7-ADFE-4CFC-A97D-5A9A780F6ABC}"/>
              </a:ext>
            </a:extLst>
          </p:cNvPr>
          <p:cNvSpPr txBox="1"/>
          <p:nvPr/>
        </p:nvSpPr>
        <p:spPr>
          <a:xfrm>
            <a:off x="1828800" y="5262152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住所を教える</a:t>
            </a:r>
          </a:p>
        </p:txBody>
      </p:sp>
    </p:spTree>
    <p:extLst>
      <p:ext uri="{BB962C8B-B14F-4D97-AF65-F5344CB8AC3E}">
        <p14:creationId xmlns:p14="http://schemas.microsoft.com/office/powerpoint/2010/main" val="2239638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6BC582-1F74-45E1-B77B-12257A820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const</a:t>
            </a:r>
            <a:r>
              <a:rPr kumimoji="1" lang="ja-JP" altLang="en-US" dirty="0"/>
              <a:t>修飾子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E21A19F-5CDE-47EB-A9BB-B116011BA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const</a:t>
            </a:r>
            <a:r>
              <a:rPr kumimoji="1" lang="ja-JP" altLang="en-US" dirty="0"/>
              <a:t>を付けると変数は「定数</a:t>
            </a:r>
            <a:r>
              <a:rPr kumimoji="1" lang="en-US" altLang="ja-JP" dirty="0"/>
              <a:t>(Constant)</a:t>
            </a:r>
            <a:r>
              <a:rPr kumimoji="1" lang="ja-JP" altLang="en-US" dirty="0"/>
              <a:t>」とみなされる</a:t>
            </a:r>
            <a:endParaRPr kumimoji="1" lang="en-US" altLang="ja-JP" dirty="0"/>
          </a:p>
          <a:p>
            <a:pPr>
              <a:buFont typeface="Wingdings" panose="05000000000000000000" pitchFamily="2" charset="2"/>
              <a:buChar char="Ø"/>
            </a:pPr>
            <a:r>
              <a:rPr lang="ja-JP" altLang="en-US" dirty="0"/>
              <a:t>値を書き換えることはできない</a:t>
            </a:r>
            <a:endParaRPr lang="en-US" altLang="ja-JP" dirty="0"/>
          </a:p>
          <a:p>
            <a:pPr>
              <a:buFont typeface="Wingdings" panose="05000000000000000000" pitchFamily="2" charset="2"/>
              <a:buChar char="Ø"/>
            </a:pPr>
            <a:r>
              <a:rPr lang="ja-JP" altLang="en-US" dirty="0"/>
              <a:t>書き換えようとするとコンパイルエラーになる</a:t>
            </a:r>
            <a:endParaRPr lang="en-US" altLang="ja-JP" dirty="0"/>
          </a:p>
          <a:p>
            <a:r>
              <a:rPr lang="ja-JP" altLang="en-US" dirty="0"/>
              <a:t>「この変数は書き換えてはいけないよ」と分かる</a:t>
            </a:r>
            <a:endParaRPr lang="en-US" altLang="ja-JP" dirty="0"/>
          </a:p>
          <a:p>
            <a:pPr>
              <a:buFont typeface="Wingdings" panose="05000000000000000000" pitchFamily="2" charset="2"/>
              <a:buChar char="Ø"/>
            </a:pPr>
            <a:r>
              <a:rPr lang="ja-JP" altLang="en-US" dirty="0"/>
              <a:t>プログラマがバグを仕込むのを防止できる</a:t>
            </a:r>
            <a:endParaRPr lang="en-US" altLang="ja-JP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8A746AC-AF85-4388-B3C9-0BAC3CEFCCFB}"/>
              </a:ext>
            </a:extLst>
          </p:cNvPr>
          <p:cNvSpPr/>
          <p:nvPr/>
        </p:nvSpPr>
        <p:spPr>
          <a:xfrm>
            <a:off x="3360315" y="4840788"/>
            <a:ext cx="547137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4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ja-JP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4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4400" dirty="0">
                <a:solidFill>
                  <a:srgbClr val="000000"/>
                </a:solidFill>
                <a:latin typeface="Consolas" panose="020B0609020204030204" pitchFamily="49" charset="0"/>
              </a:rPr>
              <a:t> a = </a:t>
            </a:r>
            <a:r>
              <a:rPr lang="en-US" altLang="ja-JP" sz="4400" dirty="0">
                <a:solidFill>
                  <a:srgbClr val="09885A"/>
                </a:solidFill>
                <a:latin typeface="Consolas" panose="020B0609020204030204" pitchFamily="49" charset="0"/>
              </a:rPr>
              <a:t>10</a:t>
            </a:r>
            <a:r>
              <a:rPr lang="en-US" altLang="ja-JP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300861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AD2BFC-3031-4232-AEB6-015D5B8E8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const</a:t>
            </a:r>
            <a:r>
              <a:rPr kumimoji="1" lang="ja-JP" altLang="en-US" dirty="0"/>
              <a:t>の利用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16BF0E6-599E-44D3-8207-E216D77BC9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変数宣言時には初期化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a = 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10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altLang="ja-JP" dirty="0"/>
          </a:p>
          <a:p>
            <a:r>
              <a:rPr lang="ja-JP" altLang="en-US" dirty="0"/>
              <a:t>関数の引数に指定</a:t>
            </a:r>
            <a:r>
              <a:rPr lang="en-US" altLang="ja-JP" dirty="0"/>
              <a:t>: </a:t>
            </a:r>
            <a:r>
              <a:rPr lang="ja-JP" altLang="en-US" dirty="0"/>
              <a:t>関数内で書き換え防止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add(</a:t>
            </a: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a, </a:t>
            </a: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b)</a:t>
            </a:r>
          </a:p>
          <a:p>
            <a:pPr marL="0" indent="0">
              <a:buNone/>
            </a:pP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en-US" altLang="ja-JP" sz="2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 a + b;</a:t>
            </a:r>
          </a:p>
          <a:p>
            <a:pPr marL="0" indent="0">
              <a:buNone/>
            </a:pP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7080846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00A568-5D68-4E08-8BEA-F3468E994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const</a:t>
            </a:r>
            <a:r>
              <a:rPr kumimoji="1" lang="ja-JP" altLang="en-US" dirty="0"/>
              <a:t>の利用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E892FF-F224-446A-9CE9-1BB73F5E4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参照先の値の書き換え防止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showArray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vector&lt;</a:t>
            </a: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&gt;&amp; v)</a:t>
            </a:r>
          </a:p>
          <a:p>
            <a:pPr marL="0" indent="0">
              <a:buNone/>
            </a:pP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en-US" altLang="ja-JP" sz="2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altLang="ja-JP" sz="28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ja-JP" sz="28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ja-JP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altLang="ja-JP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v.size</a:t>
            </a:r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altLang="ja-JP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pPr marL="914400" lvl="2" indent="0">
              <a:buNone/>
            </a:pPr>
            <a:r>
              <a:rPr lang="en-US" altLang="ja-JP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 &lt;&lt; v[</a:t>
            </a:r>
            <a:r>
              <a:rPr lang="en-US" altLang="ja-JP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] &lt;&lt; </a:t>
            </a:r>
            <a:r>
              <a:rPr lang="en-US" altLang="ja-JP" sz="2800" dirty="0">
                <a:solidFill>
                  <a:srgbClr val="A31515"/>
                </a:solidFill>
                <a:latin typeface="Consolas" panose="020B0609020204030204" pitchFamily="49" charset="0"/>
              </a:rPr>
              <a:t>' '</a:t>
            </a:r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altLang="ja-JP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ja-JP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483121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AC62E6-5434-402F-8B22-913E6B2BE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範囲</a:t>
            </a:r>
            <a:r>
              <a:rPr lang="en-US" altLang="ja-JP" dirty="0"/>
              <a:t>for</a:t>
            </a:r>
            <a:r>
              <a:rPr lang="ja-JP" altLang="en-US" dirty="0"/>
              <a:t>文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71B8120-58DF-4F5C-8FB2-E6AED7BA3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要素に</a:t>
            </a:r>
            <a:r>
              <a:rPr kumimoji="1" lang="en-US" altLang="ja-JP" dirty="0"/>
              <a:t>const</a:t>
            </a:r>
            <a:r>
              <a:rPr kumimoji="1" lang="ja-JP" altLang="en-US" dirty="0"/>
              <a:t>とか</a:t>
            </a:r>
            <a:r>
              <a:rPr kumimoji="1" lang="en-US" altLang="ja-JP" dirty="0"/>
              <a:t>auto</a:t>
            </a:r>
            <a:r>
              <a:rPr kumimoji="1" lang="ja-JP" altLang="en-US" dirty="0"/>
              <a:t>とか</a:t>
            </a:r>
            <a:r>
              <a:rPr kumimoji="1" lang="en-US" altLang="ja-JP" dirty="0"/>
              <a:t>&amp;</a:t>
            </a:r>
            <a:r>
              <a:rPr kumimoji="1" lang="ja-JP" altLang="en-US" dirty="0"/>
              <a:t>とかつけられる</a:t>
            </a:r>
            <a:endParaRPr kumimoji="1" lang="en-US" altLang="ja-JP" dirty="0"/>
          </a:p>
          <a:p>
            <a:r>
              <a:rPr lang="ja-JP" altLang="en-US" dirty="0"/>
              <a:t>値の書き換え防止</a:t>
            </a:r>
            <a:r>
              <a:rPr lang="en-US" altLang="ja-JP" dirty="0"/>
              <a:t>,</a:t>
            </a:r>
            <a:br>
              <a:rPr lang="en-US" altLang="ja-JP" dirty="0"/>
            </a:br>
            <a:r>
              <a:rPr lang="ja-JP" altLang="en-US" dirty="0"/>
              <a:t>コンテナの要素の型を推論してくれる</a:t>
            </a:r>
            <a:r>
              <a:rPr lang="en-US" altLang="ja-JP" dirty="0"/>
              <a:t>,</a:t>
            </a:r>
            <a:br>
              <a:rPr lang="en-US" altLang="ja-JP" dirty="0"/>
            </a:br>
            <a:r>
              <a:rPr lang="ja-JP" altLang="en-US" dirty="0"/>
              <a:t>参照型</a:t>
            </a: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0B543EE-9006-4845-AE28-24FCCC3AB07B}"/>
              </a:ext>
            </a:extLst>
          </p:cNvPr>
          <p:cNvSpPr/>
          <p:nvPr/>
        </p:nvSpPr>
        <p:spPr>
          <a:xfrm>
            <a:off x="2642483" y="4001294"/>
            <a:ext cx="690703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ja-JP" sz="3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pt-BR" altLang="ja-JP" sz="3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altLang="ja-JP" sz="36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pt-BR" altLang="ja-JP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altLang="ja-JP" sz="36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pt-BR" altLang="ja-JP" sz="3600" dirty="0">
                <a:solidFill>
                  <a:srgbClr val="000000"/>
                </a:solidFill>
                <a:latin typeface="Consolas" panose="020B0609020204030204" pitchFamily="49" charset="0"/>
              </a:rPr>
              <a:t>&amp; e : v) {</a:t>
            </a:r>
          </a:p>
          <a:p>
            <a:pPr lvl="1"/>
            <a:r>
              <a:rPr lang="pt-BR" altLang="ja-JP" sz="3600" dirty="0">
                <a:solidFill>
                  <a:srgbClr val="000000"/>
                </a:solidFill>
                <a:latin typeface="Consolas" panose="020B0609020204030204" pitchFamily="49" charset="0"/>
              </a:rPr>
              <a:t>sum += e;</a:t>
            </a:r>
          </a:p>
          <a:p>
            <a:r>
              <a:rPr lang="pt-BR" altLang="ja-JP" sz="3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50021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C6DEF8-1696-4561-A69B-780B82273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参照型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BCBDAC0-A11C-4B8E-8E79-493FBADCD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型に</a:t>
            </a:r>
            <a:r>
              <a:rPr lang="en-US" altLang="ja-JP" dirty="0"/>
              <a:t>&amp;</a:t>
            </a:r>
            <a:r>
              <a:rPr lang="ja-JP" altLang="en-US" dirty="0"/>
              <a:t>をつけると「参照型」になる</a:t>
            </a:r>
            <a:endParaRPr lang="en-US" altLang="ja-JP" dirty="0"/>
          </a:p>
          <a:p>
            <a:r>
              <a:rPr lang="ja-JP" altLang="en-US" dirty="0"/>
              <a:t>ポインタと機能はほぼ同じ</a:t>
            </a:r>
            <a:endParaRPr lang="en-US" altLang="ja-JP" dirty="0"/>
          </a:p>
          <a:p>
            <a:pPr>
              <a:buFont typeface="Wingdings" panose="05000000000000000000" pitchFamily="2" charset="2"/>
              <a:buChar char="Ø"/>
            </a:pPr>
            <a:r>
              <a:rPr lang="ja-JP" altLang="en-US" dirty="0"/>
              <a:t>機能はポインタよりもより狭く</a:t>
            </a:r>
            <a:r>
              <a:rPr lang="en-US" altLang="ja-JP" dirty="0"/>
              <a:t>,</a:t>
            </a:r>
            <a:r>
              <a:rPr lang="ja-JP" altLang="en-US" dirty="0"/>
              <a:t>安全</a:t>
            </a:r>
            <a:endParaRPr lang="en-US" altLang="ja-JP" dirty="0"/>
          </a:p>
          <a:p>
            <a:r>
              <a:rPr lang="ja-JP" altLang="en-US" dirty="0"/>
              <a:t>いちいち</a:t>
            </a:r>
            <a:r>
              <a:rPr lang="en-US" altLang="ja-JP" dirty="0"/>
              <a:t>*</a:t>
            </a:r>
            <a:r>
              <a:rPr lang="ja-JP" altLang="en-US" dirty="0"/>
              <a:t>を書く必要が無い</a:t>
            </a:r>
            <a:endParaRPr lang="en-US" altLang="ja-JP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E855CD6-6D3F-4C84-A990-E11136042120}"/>
              </a:ext>
            </a:extLst>
          </p:cNvPr>
          <p:cNvSpPr/>
          <p:nvPr/>
        </p:nvSpPr>
        <p:spPr>
          <a:xfrm>
            <a:off x="3467724" y="4301097"/>
            <a:ext cx="5256551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4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44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altLang="ja-JP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ar</a:t>
            </a:r>
            <a:r>
              <a:rPr lang="en-US" altLang="ja-JP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ja-JP" sz="4400" dirty="0">
                <a:solidFill>
                  <a:srgbClr val="000000"/>
                </a:solidFill>
                <a:latin typeface="Consolas" panose="020B0609020204030204" pitchFamily="49" charset="0"/>
              </a:rPr>
              <a:t>vector&lt;</a:t>
            </a:r>
            <a:r>
              <a:rPr lang="en-US" altLang="ja-JP" sz="4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4400" dirty="0">
                <a:solidFill>
                  <a:srgbClr val="000000"/>
                </a:solidFill>
                <a:latin typeface="Consolas" panose="020B0609020204030204" pitchFamily="49" charset="0"/>
              </a:rPr>
              <a:t>&gt;&amp; </a:t>
            </a:r>
            <a:r>
              <a:rPr lang="en-US" altLang="ja-JP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vr</a:t>
            </a:r>
            <a:r>
              <a:rPr lang="en-US" altLang="ja-JP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4328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B406BF-0703-4558-AAC9-BC567DA57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r</a:t>
            </a:r>
            <a:r>
              <a:rPr kumimoji="1" lang="en-US" altLang="ja-JP" dirty="0"/>
              <a:t>eturn </a:t>
            </a:r>
            <a:r>
              <a:rPr kumimoji="1" lang="ja-JP" altLang="en-US" dirty="0"/>
              <a:t>の代わりにポインタ</a:t>
            </a:r>
            <a:r>
              <a:rPr kumimoji="1" lang="en-US" altLang="ja-JP" dirty="0"/>
              <a:t>(</a:t>
            </a:r>
            <a:r>
              <a:rPr kumimoji="1" lang="ja-JP" altLang="en-US" dirty="0"/>
              <a:t>前期第</a:t>
            </a:r>
            <a:r>
              <a:rPr kumimoji="1" lang="en-US" altLang="ja-JP" dirty="0"/>
              <a:t>8</a:t>
            </a:r>
            <a:r>
              <a:rPr kumimoji="1" lang="ja-JP" altLang="en-US" dirty="0"/>
              <a:t>回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49881C8-404D-4120-B620-A62EEA2E79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91865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ja-JP" dirty="0" err="1"/>
              <a:t>a÷b</a:t>
            </a:r>
            <a:r>
              <a:rPr kumimoji="1" lang="ja-JP" altLang="en-US" dirty="0"/>
              <a:t>の商と余りを取得する関数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ふつう、</a:t>
            </a:r>
            <a:r>
              <a:rPr kumimoji="1" lang="en-US" altLang="ja-JP" dirty="0"/>
              <a:t>return</a:t>
            </a:r>
            <a:r>
              <a:rPr kumimoji="1" lang="ja-JP" altLang="en-US" dirty="0"/>
              <a:t>ではひとつの値しか返せない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代わりにポインタを使う</a:t>
            </a:r>
            <a:endParaRPr lang="en-US" altLang="ja-JP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403EF07-6135-43BF-A663-75F2FCA9FB60}"/>
              </a:ext>
            </a:extLst>
          </p:cNvPr>
          <p:cNvSpPr/>
          <p:nvPr/>
        </p:nvSpPr>
        <p:spPr>
          <a:xfrm>
            <a:off x="1524000" y="3853849"/>
            <a:ext cx="91440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altLang="ja-JP" sz="2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fr-FR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 divide(</a:t>
            </a:r>
            <a:r>
              <a:rPr lang="fr-FR" altLang="ja-JP" sz="2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 a, </a:t>
            </a:r>
            <a:r>
              <a:rPr lang="fr-FR" altLang="ja-JP" sz="2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 b, </a:t>
            </a:r>
            <a:r>
              <a:rPr lang="fr-FR" altLang="ja-JP" sz="2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 *pq, </a:t>
            </a:r>
            <a:r>
              <a:rPr lang="fr-FR" altLang="ja-JP" sz="2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 *pr) {</a:t>
            </a:r>
          </a:p>
          <a:p>
            <a:r>
              <a:rPr lang="fr-FR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    *pq = a / b;</a:t>
            </a:r>
          </a:p>
          <a:p>
            <a:r>
              <a:rPr lang="fr-FR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    *pr = a % b;</a:t>
            </a:r>
          </a:p>
          <a:p>
            <a:r>
              <a:rPr lang="fr-FR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2FB220A-E7FC-4935-A7F1-D2A6238B68E0}"/>
              </a:ext>
            </a:extLst>
          </p:cNvPr>
          <p:cNvSpPr txBox="1"/>
          <p:nvPr/>
        </p:nvSpPr>
        <p:spPr>
          <a:xfrm>
            <a:off x="6666270" y="3129207"/>
            <a:ext cx="4454013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2800" dirty="0"/>
              <a:t>受け取る変数へのポインタ</a:t>
            </a: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E1C6915C-342F-4782-916D-7D9D588CA171}"/>
              </a:ext>
            </a:extLst>
          </p:cNvPr>
          <p:cNvCxnSpPr>
            <a:stCxn id="6" idx="2"/>
          </p:cNvCxnSpPr>
          <p:nvPr/>
        </p:nvCxnSpPr>
        <p:spPr>
          <a:xfrm flipH="1">
            <a:off x="7824019" y="3652427"/>
            <a:ext cx="1069258" cy="3148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C24095A3-4A67-4D39-8922-E843A117D097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8893277" y="3652427"/>
            <a:ext cx="655074" cy="3148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923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DDBC329B-C235-4066-9219-D335B5C3FDED}"/>
              </a:ext>
            </a:extLst>
          </p:cNvPr>
          <p:cNvSpPr/>
          <p:nvPr/>
        </p:nvSpPr>
        <p:spPr>
          <a:xfrm>
            <a:off x="644013" y="612844"/>
            <a:ext cx="717263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altLang="ja-JP" sz="20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altLang="ja-JP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altLang="ja-JP" sz="20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altLang="ja-JP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divide(</a:t>
            </a:r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a, </a:t>
            </a:r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b, </a:t>
            </a:r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altLang="ja-JP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pq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altLang="ja-JP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*</a:t>
            </a:r>
            <a:r>
              <a:rPr lang="en-US" altLang="ja-JP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pq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= a / b;</a:t>
            </a:r>
          </a:p>
          <a:p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*</a:t>
            </a:r>
            <a:r>
              <a:rPr lang="en-US" altLang="ja-JP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= a % b;</a:t>
            </a:r>
          </a:p>
          <a:p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a = </a:t>
            </a:r>
            <a:r>
              <a:rPr lang="en-US" altLang="ja-JP" sz="2000" dirty="0">
                <a:solidFill>
                  <a:srgbClr val="09885A"/>
                </a:solidFill>
                <a:latin typeface="Consolas" panose="020B0609020204030204" pitchFamily="49" charset="0"/>
              </a:rPr>
              <a:t>16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b = </a:t>
            </a:r>
            <a:r>
              <a:rPr lang="en-US" altLang="ja-JP" sz="20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q, r;</a:t>
            </a:r>
          </a:p>
          <a:p>
            <a:b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divide(a, b, &amp;q, &amp;r);</a:t>
            </a:r>
          </a:p>
          <a:p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ja-JP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2000" dirty="0">
                <a:solidFill>
                  <a:srgbClr val="A31515"/>
                </a:solidFill>
                <a:latin typeface="Consolas" panose="020B0609020204030204" pitchFamily="49" charset="0"/>
              </a:rPr>
              <a:t>"%d %d\n"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, q, r);</a:t>
            </a:r>
          </a:p>
          <a:p>
            <a:b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0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ja-JP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D4608AA-EA9E-4704-9E5A-6B25AEC4D0D0}"/>
              </a:ext>
            </a:extLst>
          </p:cNvPr>
          <p:cNvSpPr txBox="1"/>
          <p:nvPr/>
        </p:nvSpPr>
        <p:spPr>
          <a:xfrm>
            <a:off x="5170034" y="3138142"/>
            <a:ext cx="694648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(</a:t>
            </a:r>
            <a:r>
              <a:rPr lang="ja-JP" altLang="en-US" sz="2400" dirty="0"/>
              <a:t>前期第</a:t>
            </a:r>
            <a:r>
              <a:rPr lang="en-US" altLang="ja-JP" sz="2400" dirty="0"/>
              <a:t>8</a:t>
            </a:r>
            <a:r>
              <a:rPr lang="ja-JP" altLang="en-US" sz="2400" dirty="0"/>
              <a:t>回</a:t>
            </a:r>
            <a:r>
              <a:rPr lang="en-US" altLang="ja-JP" sz="2400" dirty="0"/>
              <a:t>)</a:t>
            </a:r>
          </a:p>
          <a:p>
            <a:r>
              <a:rPr kumimoji="1" lang="en-US" altLang="ja-JP" sz="2400" dirty="0"/>
              <a:t>return</a:t>
            </a:r>
            <a:r>
              <a:rPr kumimoji="1" lang="ja-JP" altLang="en-US" sz="2400" dirty="0"/>
              <a:t>は使わず、ポインタで商と余りを受け取る</a:t>
            </a:r>
            <a:endParaRPr kumimoji="1" lang="en-US" altLang="ja-JP" sz="2400" dirty="0"/>
          </a:p>
          <a:p>
            <a:r>
              <a:rPr lang="ja-JP" altLang="en-US" sz="2400" dirty="0"/>
              <a:t>受け取るための変数</a:t>
            </a:r>
            <a:r>
              <a:rPr lang="en-US" altLang="ja-JP" sz="2400" dirty="0"/>
              <a:t>q, r</a:t>
            </a:r>
            <a:r>
              <a:rPr lang="ja-JP" altLang="en-US" sz="2400" dirty="0"/>
              <a:t>を呼び出し元で用意しておいて、そのアドレスを関数に渡している</a:t>
            </a:r>
            <a:endParaRPr lang="en-US" altLang="ja-JP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ja-JP" altLang="en-US" sz="2400" dirty="0"/>
              <a:t>遠隔的に</a:t>
            </a:r>
            <a:r>
              <a:rPr lang="en-US" altLang="ja-JP" sz="2400" dirty="0"/>
              <a:t>q, r</a:t>
            </a:r>
            <a:r>
              <a:rPr lang="ja-JP" altLang="en-US" sz="2400" dirty="0"/>
              <a:t>値を入れる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1164366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9A86839-7AE0-4E4D-B01D-3DBBA05C6145}"/>
              </a:ext>
            </a:extLst>
          </p:cNvPr>
          <p:cNvSpPr/>
          <p:nvPr/>
        </p:nvSpPr>
        <p:spPr>
          <a:xfrm>
            <a:off x="896911" y="166568"/>
            <a:ext cx="6096000" cy="65248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altLang="ja-JP" sz="2000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altLang="ja-JP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std;</a:t>
            </a:r>
          </a:p>
          <a:p>
            <a:b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divide(</a:t>
            </a:r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a, </a:t>
            </a:r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b, </a:t>
            </a:r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&amp; q, </a:t>
            </a:r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&amp; r) {</a:t>
            </a:r>
          </a:p>
          <a:p>
            <a:pPr lvl="1"/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q = a / b;</a:t>
            </a:r>
          </a:p>
          <a:p>
            <a:pPr lvl="1"/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r = a % b;</a:t>
            </a:r>
          </a:p>
          <a:p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a = </a:t>
            </a:r>
            <a:r>
              <a:rPr lang="en-US" altLang="ja-JP" sz="2000" dirty="0">
                <a:solidFill>
                  <a:srgbClr val="09885A"/>
                </a:solidFill>
                <a:latin typeface="Consolas" panose="020B0609020204030204" pitchFamily="49" charset="0"/>
              </a:rPr>
              <a:t>16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b = </a:t>
            </a:r>
            <a:r>
              <a:rPr lang="en-US" altLang="ja-JP" sz="20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q, r;</a:t>
            </a:r>
          </a:p>
          <a:p>
            <a:pPr lvl="1"/>
            <a:b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divide(a, b, q, r);</a:t>
            </a:r>
          </a:p>
          <a:p>
            <a:pPr lvl="1"/>
            <a:r>
              <a:rPr lang="en-US" altLang="ja-JP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&lt;&lt; q &lt;&lt; </a:t>
            </a:r>
            <a:r>
              <a:rPr lang="en-US" altLang="ja-JP" sz="2000" dirty="0">
                <a:solidFill>
                  <a:srgbClr val="A31515"/>
                </a:solidFill>
                <a:latin typeface="Consolas" panose="020B0609020204030204" pitchFamily="49" charset="0"/>
              </a:rPr>
              <a:t>' '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&lt;&lt; r &lt;&lt; </a:t>
            </a:r>
            <a:r>
              <a:rPr lang="en-US" altLang="ja-JP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b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0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C72B2ED-AC41-42F3-A184-B43BA9E9C413}"/>
              </a:ext>
            </a:extLst>
          </p:cNvPr>
          <p:cNvSpPr txBox="1"/>
          <p:nvPr/>
        </p:nvSpPr>
        <p:spPr>
          <a:xfrm>
            <a:off x="6992911" y="3428999"/>
            <a:ext cx="46394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参照型を使った例</a:t>
            </a:r>
            <a:endParaRPr kumimoji="1" lang="en-US" altLang="ja-JP" sz="2800" dirty="0"/>
          </a:p>
          <a:p>
            <a:r>
              <a:rPr lang="ja-JP" altLang="en-US" sz="2800" dirty="0"/>
              <a:t>関数呼び出しの</a:t>
            </a:r>
            <a:r>
              <a:rPr lang="en-US" altLang="ja-JP" sz="2800" dirty="0"/>
              <a:t>&amp;</a:t>
            </a:r>
            <a:r>
              <a:rPr lang="ja-JP" altLang="en-US" sz="2800" dirty="0"/>
              <a:t>が消えた</a:t>
            </a:r>
            <a:endParaRPr lang="en-US" altLang="ja-JP" sz="2800" dirty="0"/>
          </a:p>
          <a:p>
            <a:r>
              <a:rPr kumimoji="1" lang="en-US" altLang="ja-JP" sz="2800" dirty="0"/>
              <a:t>*</a:t>
            </a:r>
            <a:r>
              <a:rPr kumimoji="1" lang="ja-JP" altLang="en-US" sz="2800" dirty="0"/>
              <a:t>が消えた</a:t>
            </a:r>
          </a:p>
        </p:txBody>
      </p:sp>
    </p:spTree>
    <p:extLst>
      <p:ext uri="{BB962C8B-B14F-4D97-AF65-F5344CB8AC3E}">
        <p14:creationId xmlns:p14="http://schemas.microsoft.com/office/powerpoint/2010/main" val="2546927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09CC62-2728-4B08-B246-6887FF39F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参照型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ED4021F-B351-4D50-8287-317D85724B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クラスの値渡しはメンバのコピーが行われる</a:t>
            </a:r>
            <a:endParaRPr kumimoji="1" lang="en-US" altLang="ja-JP" dirty="0"/>
          </a:p>
          <a:p>
            <a:pPr>
              <a:buFont typeface="Wingdings" panose="05000000000000000000" pitchFamily="2" charset="2"/>
              <a:buChar char="Ø"/>
            </a:pPr>
            <a:r>
              <a:rPr lang="ja-JP" altLang="en-US" dirty="0"/>
              <a:t>特に</a:t>
            </a:r>
            <a:r>
              <a:rPr lang="en-US" altLang="ja-JP" dirty="0"/>
              <a:t>vector</a:t>
            </a:r>
            <a:r>
              <a:rPr lang="ja-JP" altLang="en-US" dirty="0"/>
              <a:t>とかだといちいちコピーされて遅い</a:t>
            </a:r>
            <a:endParaRPr lang="en-US" altLang="ja-JP" dirty="0"/>
          </a:p>
          <a:p>
            <a:r>
              <a:rPr kumimoji="1" lang="ja-JP" altLang="en-US" dirty="0"/>
              <a:t>参照ならコピー</a:t>
            </a:r>
            <a:r>
              <a:rPr lang="ja-JP" altLang="en-US" dirty="0"/>
              <a:t>されない</a:t>
            </a:r>
            <a:endParaRPr lang="en-US" altLang="ja-JP" dirty="0"/>
          </a:p>
          <a:p>
            <a:pPr>
              <a:buFont typeface="Wingdings" panose="05000000000000000000" pitchFamily="2" charset="2"/>
              <a:buChar char="Ø"/>
            </a:pPr>
            <a:r>
              <a:rPr kumimoji="1" lang="ja-JP" altLang="en-US" dirty="0"/>
              <a:t>いわゆる「遠隔操作</a:t>
            </a:r>
            <a:r>
              <a:rPr lang="ja-JP" altLang="en-US" dirty="0"/>
              <a:t>」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66507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8FB4139-2C22-4469-8F76-D41C20830682}"/>
              </a:ext>
            </a:extLst>
          </p:cNvPr>
          <p:cNvSpPr/>
          <p:nvPr/>
        </p:nvSpPr>
        <p:spPr>
          <a:xfrm>
            <a:off x="857865" y="428178"/>
            <a:ext cx="6096000" cy="60016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ja-JP" sz="2400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altLang="ja-JP" sz="24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altLang="ja-JP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altLang="ja-JP" sz="24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altLang="ja-JP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ja-JP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showArray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 *a, </a:t>
            </a:r>
            <a:r>
              <a:rPr lang="en-US" altLang="ja-JP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 n)</a:t>
            </a:r>
          </a:p>
          <a:p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ja-JP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ja-JP" sz="2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ja-JP" sz="24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ja-JP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 &lt; n; </a:t>
            </a:r>
            <a:r>
              <a:rPr lang="en-US" altLang="ja-JP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ja-JP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2400" dirty="0">
                <a:solidFill>
                  <a:srgbClr val="A31515"/>
                </a:solidFill>
                <a:latin typeface="Consolas" panose="020B0609020204030204" pitchFamily="49" charset="0"/>
              </a:rPr>
              <a:t>"%d "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, a[</a:t>
            </a:r>
            <a:r>
              <a:rPr lang="en-US" altLang="ja-JP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ja-JP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2400" dirty="0">
                <a:solidFill>
                  <a:srgbClr val="A31515"/>
                </a:solidFill>
                <a:latin typeface="Consolas" panose="020B0609020204030204" pitchFamily="49" charset="0"/>
              </a:rPr>
              <a:t>"\n"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ja-JP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altLang="ja-JP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ja-JP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 x[</a:t>
            </a:r>
            <a:r>
              <a:rPr lang="en-US" altLang="ja-JP" sz="2400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] = {</a:t>
            </a:r>
            <a:r>
              <a:rPr lang="en-US" altLang="ja-JP" sz="24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ja-JP" sz="2400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ja-JP" sz="2400" dirty="0">
                <a:solidFill>
                  <a:srgbClr val="09885A"/>
                </a:solidFill>
                <a:latin typeface="Consolas" panose="020B0609020204030204" pitchFamily="49" charset="0"/>
              </a:rPr>
              <a:t>6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ja-JP" sz="2400" dirty="0">
                <a:solidFill>
                  <a:srgbClr val="09885A"/>
                </a:solidFill>
                <a:latin typeface="Consolas" panose="020B0609020204030204" pitchFamily="49" charset="0"/>
              </a:rPr>
              <a:t>8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ja-JP" sz="2400" dirty="0">
                <a:solidFill>
                  <a:srgbClr val="09885A"/>
                </a:solidFill>
                <a:latin typeface="Consolas" panose="020B0609020204030204" pitchFamily="49" charset="0"/>
              </a:rPr>
              <a:t>10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ja-JP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showArray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(x, </a:t>
            </a:r>
            <a:r>
              <a:rPr lang="en-US" altLang="ja-JP" sz="2400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ja-JP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4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ja-JP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1CF0012-38C4-4B93-8AF9-A15496E32C43}"/>
              </a:ext>
            </a:extLst>
          </p:cNvPr>
          <p:cNvSpPr txBox="1"/>
          <p:nvPr/>
        </p:nvSpPr>
        <p:spPr>
          <a:xfrm>
            <a:off x="6953865" y="3428999"/>
            <a:ext cx="49992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(</a:t>
            </a:r>
            <a:r>
              <a:rPr kumimoji="1" lang="ja-JP" altLang="en-US" sz="2400" dirty="0"/>
              <a:t>前期第</a:t>
            </a:r>
            <a:r>
              <a:rPr kumimoji="1" lang="en-US" altLang="ja-JP" sz="2400" dirty="0"/>
              <a:t>8</a:t>
            </a:r>
            <a:r>
              <a:rPr kumimoji="1" lang="ja-JP" altLang="en-US" sz="2400" dirty="0"/>
              <a:t>回</a:t>
            </a:r>
            <a:r>
              <a:rPr kumimoji="1" lang="en-US" altLang="ja-JP" sz="2400" dirty="0"/>
              <a:t>)</a:t>
            </a:r>
          </a:p>
          <a:p>
            <a:r>
              <a:rPr lang="ja-JP" altLang="en-US" sz="2400" dirty="0"/>
              <a:t>配列は直接渡せないのでポインタを渡す</a:t>
            </a:r>
            <a:endParaRPr lang="en-US" altLang="ja-JP" sz="2400" dirty="0"/>
          </a:p>
          <a:p>
            <a:r>
              <a:rPr kumimoji="1" lang="ja-JP" altLang="en-US" sz="2400" dirty="0"/>
              <a:t>ポインタは要素数を知り得ないので</a:t>
            </a:r>
            <a:r>
              <a:rPr kumimoji="1" lang="en-US" altLang="ja-JP" sz="2400" dirty="0"/>
              <a:t>,</a:t>
            </a:r>
            <a:r>
              <a:rPr kumimoji="1" lang="ja-JP" altLang="en-US" sz="2400" dirty="0"/>
              <a:t>要素数も渡す</a:t>
            </a:r>
          </a:p>
        </p:txBody>
      </p:sp>
    </p:spTree>
    <p:extLst>
      <p:ext uri="{BB962C8B-B14F-4D97-AF65-F5344CB8AC3E}">
        <p14:creationId xmlns:p14="http://schemas.microsoft.com/office/powerpoint/2010/main" val="4002373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0121C40-AA21-4341-B6C0-F3DD4E29E458}"/>
              </a:ext>
            </a:extLst>
          </p:cNvPr>
          <p:cNvSpPr/>
          <p:nvPr/>
        </p:nvSpPr>
        <p:spPr>
          <a:xfrm>
            <a:off x="462196" y="305068"/>
            <a:ext cx="6096000" cy="62478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altLang="ja-JP" sz="2000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altLang="ja-JP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altLang="ja-JP" sz="2000" dirty="0">
                <a:solidFill>
                  <a:srgbClr val="A31515"/>
                </a:solidFill>
                <a:latin typeface="Consolas" panose="020B0609020204030204" pitchFamily="49" charset="0"/>
              </a:rPr>
              <a:t>&lt;vector&gt;</a:t>
            </a:r>
            <a:endParaRPr lang="en-US" altLang="ja-JP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std;</a:t>
            </a:r>
          </a:p>
          <a:p>
            <a:b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showArray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(vector&lt;</a:t>
            </a:r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 v)</a:t>
            </a:r>
          </a:p>
          <a:p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ja-JP" sz="20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ja-JP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altLang="ja-JP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v.size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altLang="ja-JP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pPr lvl="1"/>
            <a:r>
              <a:rPr lang="en-US" altLang="ja-JP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&lt;&lt; v[</a:t>
            </a:r>
            <a:r>
              <a:rPr lang="en-US" altLang="ja-JP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] &lt;&lt; </a:t>
            </a:r>
            <a:r>
              <a:rPr lang="en-US" altLang="ja-JP" sz="2000" dirty="0">
                <a:solidFill>
                  <a:srgbClr val="A31515"/>
                </a:solidFill>
                <a:latin typeface="Consolas" panose="020B0609020204030204" pitchFamily="49" charset="0"/>
              </a:rPr>
              <a:t>' '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ja-JP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ja-JP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vector&lt;</a:t>
            </a:r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 u = {</a:t>
            </a:r>
            <a:r>
              <a:rPr lang="en-US" altLang="ja-JP" sz="20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ja-JP" sz="2000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ja-JP" sz="2000" dirty="0">
                <a:solidFill>
                  <a:srgbClr val="09885A"/>
                </a:solidFill>
                <a:latin typeface="Consolas" panose="020B0609020204030204" pitchFamily="49" charset="0"/>
              </a:rPr>
              <a:t>6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ja-JP" sz="2000" dirty="0">
                <a:solidFill>
                  <a:srgbClr val="09885A"/>
                </a:solidFill>
                <a:latin typeface="Consolas" panose="020B0609020204030204" pitchFamily="49" charset="0"/>
              </a:rPr>
              <a:t>8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ja-JP" sz="2000" dirty="0">
                <a:solidFill>
                  <a:srgbClr val="09885A"/>
                </a:solidFill>
                <a:latin typeface="Consolas" panose="020B0609020204030204" pitchFamily="49" charset="0"/>
              </a:rPr>
              <a:t>10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lvl="1"/>
            <a:r>
              <a:rPr lang="en-US" altLang="ja-JP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showArray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(u);</a:t>
            </a:r>
          </a:p>
          <a:p>
            <a:pPr lvl="1"/>
            <a:b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0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ja-JP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8FACD9A-DA20-4E37-BE0B-D083723A52BB}"/>
              </a:ext>
            </a:extLst>
          </p:cNvPr>
          <p:cNvSpPr txBox="1"/>
          <p:nvPr/>
        </p:nvSpPr>
        <p:spPr>
          <a:xfrm>
            <a:off x="6558196" y="3429000"/>
            <a:ext cx="49992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vector</a:t>
            </a:r>
            <a:r>
              <a:rPr lang="ja-JP" altLang="en-US" sz="2400" dirty="0"/>
              <a:t>を使うと</a:t>
            </a:r>
            <a:r>
              <a:rPr lang="en-US" altLang="ja-JP" sz="2400" dirty="0" err="1"/>
              <a:t>v.size</a:t>
            </a:r>
            <a:r>
              <a:rPr lang="en-US" altLang="ja-JP" sz="2400" dirty="0"/>
              <a:t>()</a:t>
            </a:r>
            <a:r>
              <a:rPr lang="ja-JP" altLang="en-US" sz="2400" dirty="0"/>
              <a:t>で要素数を取得できる</a:t>
            </a:r>
            <a:endParaRPr lang="en-US" altLang="ja-JP" sz="2400" dirty="0"/>
          </a:p>
          <a:p>
            <a:r>
              <a:rPr kumimoji="1" lang="ja-JP" altLang="en-US" sz="2400" dirty="0"/>
              <a:t>これ</a:t>
            </a:r>
            <a:r>
              <a:rPr lang="ja-JP" altLang="en-US" sz="2400" dirty="0"/>
              <a:t>でよさそう</a:t>
            </a:r>
            <a:r>
              <a:rPr lang="en-US" altLang="ja-JP" sz="2400" dirty="0"/>
              <a:t>…</a:t>
            </a:r>
            <a:r>
              <a:rPr lang="ja-JP" altLang="en-US" sz="2400" dirty="0"/>
              <a:t>？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81592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51D1AD1B-CE24-42DF-99EC-7F0F86CAB5F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262380" y="3350620"/>
          <a:ext cx="540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1575427807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48593061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23922967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985897148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69123905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4000" dirty="0"/>
                        <a:t>2</a:t>
                      </a:r>
                      <a:endParaRPr kumimoji="1" lang="ja-JP" alt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4000" dirty="0"/>
                        <a:t>4</a:t>
                      </a:r>
                      <a:endParaRPr kumimoji="1" lang="ja-JP" alt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4000" dirty="0"/>
                        <a:t>6</a:t>
                      </a:r>
                      <a:endParaRPr kumimoji="1" lang="ja-JP" alt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4000" dirty="0"/>
                        <a:t>8</a:t>
                      </a:r>
                      <a:endParaRPr kumimoji="1" lang="ja-JP" alt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4000" dirty="0"/>
                        <a:t>10</a:t>
                      </a:r>
                      <a:endParaRPr kumimoji="1" lang="ja-JP" altLang="en-US" sz="4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5998019"/>
                  </a:ext>
                </a:extLst>
              </a:tr>
            </a:tbl>
          </a:graphicData>
        </a:graphic>
      </p:graphicFrame>
      <p:sp>
        <p:nvSpPr>
          <p:cNvPr id="11" name="矢印: 下 10">
            <a:extLst>
              <a:ext uri="{FF2B5EF4-FFF2-40B4-BE49-F238E27FC236}">
                <a16:creationId xmlns:a16="http://schemas.microsoft.com/office/drawing/2014/main" id="{9007F28B-3523-48BF-BD31-E12D75AD60CA}"/>
              </a:ext>
            </a:extLst>
          </p:cNvPr>
          <p:cNvSpPr/>
          <p:nvPr/>
        </p:nvSpPr>
        <p:spPr>
          <a:xfrm>
            <a:off x="5576340" y="4430620"/>
            <a:ext cx="434715" cy="98225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矢印: 下 11">
            <a:extLst>
              <a:ext uri="{FF2B5EF4-FFF2-40B4-BE49-F238E27FC236}">
                <a16:creationId xmlns:a16="http://schemas.microsoft.com/office/drawing/2014/main" id="{B59FE0AC-59CF-45E4-8887-520A1D29E3B0}"/>
              </a:ext>
            </a:extLst>
          </p:cNvPr>
          <p:cNvSpPr/>
          <p:nvPr/>
        </p:nvSpPr>
        <p:spPr>
          <a:xfrm>
            <a:off x="6698986" y="4430620"/>
            <a:ext cx="434715" cy="98225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矢印: 下 12">
            <a:extLst>
              <a:ext uri="{FF2B5EF4-FFF2-40B4-BE49-F238E27FC236}">
                <a16:creationId xmlns:a16="http://schemas.microsoft.com/office/drawing/2014/main" id="{6FC79429-B0E7-4A3B-99FC-A129AD48D2D7}"/>
              </a:ext>
            </a:extLst>
          </p:cNvPr>
          <p:cNvSpPr/>
          <p:nvPr/>
        </p:nvSpPr>
        <p:spPr>
          <a:xfrm>
            <a:off x="7745022" y="4430620"/>
            <a:ext cx="434715" cy="98225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矢印: 下 13">
            <a:extLst>
              <a:ext uri="{FF2B5EF4-FFF2-40B4-BE49-F238E27FC236}">
                <a16:creationId xmlns:a16="http://schemas.microsoft.com/office/drawing/2014/main" id="{B95C8BE6-F692-4FAF-8349-8787E223CE93}"/>
              </a:ext>
            </a:extLst>
          </p:cNvPr>
          <p:cNvSpPr/>
          <p:nvPr/>
        </p:nvSpPr>
        <p:spPr>
          <a:xfrm>
            <a:off x="8794074" y="4430620"/>
            <a:ext cx="434715" cy="98225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矢印: 下 14">
            <a:extLst>
              <a:ext uri="{FF2B5EF4-FFF2-40B4-BE49-F238E27FC236}">
                <a16:creationId xmlns:a16="http://schemas.microsoft.com/office/drawing/2014/main" id="{04164D81-B89B-4FA6-85BA-23D79EBEA05C}"/>
              </a:ext>
            </a:extLst>
          </p:cNvPr>
          <p:cNvSpPr/>
          <p:nvPr/>
        </p:nvSpPr>
        <p:spPr>
          <a:xfrm>
            <a:off x="9869432" y="4430619"/>
            <a:ext cx="434715" cy="98225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F0FD559E-26A5-45E2-A587-132ACB157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266"/>
            <a:ext cx="10515600" cy="1325563"/>
          </a:xfrm>
        </p:spPr>
        <p:txBody>
          <a:bodyPr/>
          <a:lstStyle/>
          <a:p>
            <a:r>
              <a:rPr kumimoji="1" lang="ja-JP" altLang="en-US" dirty="0"/>
              <a:t>良くない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E10B0FF-0658-4E20-BCE2-95A15AEF9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5199"/>
            <a:ext cx="10515600" cy="966757"/>
          </a:xfrm>
        </p:spPr>
        <p:txBody>
          <a:bodyPr>
            <a:normAutofit lnSpcReduction="10000"/>
          </a:bodyPr>
          <a:lstStyle/>
          <a:p>
            <a:r>
              <a:rPr kumimoji="1" lang="ja-JP" altLang="en-US" dirty="0"/>
              <a:t>関数呼び出しの際に</a:t>
            </a:r>
            <a:r>
              <a:rPr kumimoji="1" lang="en-US" altLang="ja-JP" dirty="0"/>
              <a:t>,</a:t>
            </a:r>
            <a:r>
              <a:rPr kumimoji="1" lang="ja-JP" altLang="en-US" dirty="0"/>
              <a:t>値のコピーが行われる</a:t>
            </a:r>
            <a:endParaRPr kumimoji="1" lang="en-US" altLang="ja-JP" dirty="0"/>
          </a:p>
          <a:p>
            <a:r>
              <a:rPr lang="ja-JP" altLang="en-US" dirty="0"/>
              <a:t>コピーの時間は</a:t>
            </a:r>
            <a:r>
              <a:rPr lang="en-US" altLang="ja-JP" dirty="0"/>
              <a:t>O(</a:t>
            </a:r>
            <a:r>
              <a:rPr lang="ja-JP" altLang="en-US" dirty="0"/>
              <a:t>要素数</a:t>
            </a:r>
            <a:r>
              <a:rPr lang="en-US" altLang="ja-JP" dirty="0"/>
              <a:t>)</a:t>
            </a:r>
            <a:r>
              <a:rPr lang="ja-JP" altLang="en-US" dirty="0"/>
              <a:t>かかるので問題</a:t>
            </a:r>
            <a:r>
              <a:rPr lang="en-US" altLang="ja-JP" dirty="0"/>
              <a:t>.</a:t>
            </a: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280EB91-53B0-40C9-9938-FD3A06DADAF0}"/>
              </a:ext>
            </a:extLst>
          </p:cNvPr>
          <p:cNvSpPr/>
          <p:nvPr/>
        </p:nvSpPr>
        <p:spPr>
          <a:xfrm>
            <a:off x="1348219" y="2704289"/>
            <a:ext cx="347723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showArray</a:t>
            </a:r>
            <a:r>
              <a:rPr lang="en-US" altLang="ja-JP" sz="3600" dirty="0">
                <a:solidFill>
                  <a:srgbClr val="000000"/>
                </a:solidFill>
                <a:latin typeface="Consolas" panose="020B0609020204030204" pitchFamily="49" charset="0"/>
              </a:rPr>
              <a:t>(u);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AB18F8A-28C6-4DF9-985B-CDB0783B5CF1}"/>
              </a:ext>
            </a:extLst>
          </p:cNvPr>
          <p:cNvSpPr/>
          <p:nvPr/>
        </p:nvSpPr>
        <p:spPr>
          <a:xfrm>
            <a:off x="1348219" y="4549710"/>
            <a:ext cx="7529625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sz="3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ja-JP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showArray</a:t>
            </a:r>
            <a:r>
              <a:rPr lang="en-US" altLang="ja-JP" sz="3600" dirty="0">
                <a:solidFill>
                  <a:srgbClr val="000000"/>
                </a:solidFill>
                <a:latin typeface="Consolas" panose="020B0609020204030204" pitchFamily="49" charset="0"/>
              </a:rPr>
              <a:t>(vector&lt;</a:t>
            </a:r>
            <a:r>
              <a:rPr lang="en-US" altLang="ja-JP" sz="3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3600" dirty="0">
                <a:solidFill>
                  <a:srgbClr val="000000"/>
                </a:solidFill>
                <a:latin typeface="Consolas" panose="020B0609020204030204" pitchFamily="49" charset="0"/>
              </a:rPr>
              <a:t>&gt; v)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6345F43-0F26-4C73-A6C5-4CF58934E9CD}"/>
              </a:ext>
            </a:extLst>
          </p:cNvPr>
          <p:cNvSpPr/>
          <p:nvPr/>
        </p:nvSpPr>
        <p:spPr>
          <a:xfrm>
            <a:off x="4063013" y="3475121"/>
            <a:ext cx="119936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4800" dirty="0">
                <a:solidFill>
                  <a:srgbClr val="000000"/>
                </a:solidFill>
                <a:latin typeface="Consolas" panose="020B0609020204030204" pitchFamily="49" charset="0"/>
              </a:rPr>
              <a:t>u: </a:t>
            </a:r>
            <a:endParaRPr lang="ja-JP" altLang="en-US" sz="4800" dirty="0"/>
          </a:p>
        </p:txBody>
      </p:sp>
      <p:graphicFrame>
        <p:nvGraphicFramePr>
          <p:cNvPr id="9" name="表 8">
            <a:extLst>
              <a:ext uri="{FF2B5EF4-FFF2-40B4-BE49-F238E27FC236}">
                <a16:creationId xmlns:a16="http://schemas.microsoft.com/office/drawing/2014/main" id="{901381B5-B862-4F44-9567-DAD3AFAAEC4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262380" y="5412875"/>
          <a:ext cx="540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1575427807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48593061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23922967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985897148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69123905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4000" dirty="0"/>
                        <a:t>2</a:t>
                      </a:r>
                      <a:endParaRPr kumimoji="1" lang="ja-JP" alt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4000" dirty="0"/>
                        <a:t>4</a:t>
                      </a:r>
                      <a:endParaRPr kumimoji="1" lang="ja-JP" alt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4000" dirty="0"/>
                        <a:t>6</a:t>
                      </a:r>
                      <a:endParaRPr kumimoji="1" lang="ja-JP" alt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4000" dirty="0"/>
                        <a:t>8</a:t>
                      </a:r>
                      <a:endParaRPr kumimoji="1" lang="ja-JP" alt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4000" dirty="0"/>
                        <a:t>10</a:t>
                      </a:r>
                      <a:endParaRPr kumimoji="1" lang="ja-JP" altLang="en-US" sz="4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5998019"/>
                  </a:ext>
                </a:extLst>
              </a:tr>
            </a:tbl>
          </a:graphicData>
        </a:graphic>
      </p:graphicFrame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B7E0E828-99F3-4983-BA35-A15A51ED1EBC}"/>
              </a:ext>
            </a:extLst>
          </p:cNvPr>
          <p:cNvSpPr/>
          <p:nvPr/>
        </p:nvSpPr>
        <p:spPr>
          <a:xfrm>
            <a:off x="4063013" y="5537376"/>
            <a:ext cx="119936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4800" dirty="0">
                <a:solidFill>
                  <a:srgbClr val="000000"/>
                </a:solidFill>
                <a:latin typeface="Consolas" panose="020B0609020204030204" pitchFamily="49" charset="0"/>
              </a:rPr>
              <a:t>v: </a:t>
            </a:r>
            <a:endParaRPr lang="ja-JP" altLang="en-US" sz="48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3193772C-C3AF-4F33-A330-D72184B7178C}"/>
              </a:ext>
            </a:extLst>
          </p:cNvPr>
          <p:cNvSpPr txBox="1"/>
          <p:nvPr/>
        </p:nvSpPr>
        <p:spPr>
          <a:xfrm>
            <a:off x="10618107" y="4647454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コピー</a:t>
            </a:r>
          </a:p>
        </p:txBody>
      </p:sp>
    </p:spTree>
    <p:extLst>
      <p:ext uri="{BB962C8B-B14F-4D97-AF65-F5344CB8AC3E}">
        <p14:creationId xmlns:p14="http://schemas.microsoft.com/office/powerpoint/2010/main" val="3388494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593</Words>
  <Application>Microsoft Office PowerPoint</Application>
  <PresentationFormat>ワイド画面</PresentationFormat>
  <Paragraphs>175</Paragraphs>
  <Slides>15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21" baseType="lpstr">
      <vt:lpstr>游ゴシック</vt:lpstr>
      <vt:lpstr>游ゴシック Light</vt:lpstr>
      <vt:lpstr>Arial</vt:lpstr>
      <vt:lpstr>Consolas</vt:lpstr>
      <vt:lpstr>Wingdings</vt:lpstr>
      <vt:lpstr>Office テーマ</vt:lpstr>
      <vt:lpstr>PowerPoint プレゼンテーション</vt:lpstr>
      <vt:lpstr>参照型</vt:lpstr>
      <vt:lpstr>return の代わりにポインタ(前期第8回)</vt:lpstr>
      <vt:lpstr>PowerPoint プレゼンテーション</vt:lpstr>
      <vt:lpstr>PowerPoint プレゼンテーション</vt:lpstr>
      <vt:lpstr>参照型</vt:lpstr>
      <vt:lpstr>PowerPoint プレゼンテーション</vt:lpstr>
      <vt:lpstr>PowerPoint プレゼンテーション</vt:lpstr>
      <vt:lpstr>良くない</vt:lpstr>
      <vt:lpstr>PowerPoint プレゼンテーション</vt:lpstr>
      <vt:lpstr>良い</vt:lpstr>
      <vt:lpstr>const修飾子</vt:lpstr>
      <vt:lpstr>constの利用</vt:lpstr>
      <vt:lpstr>constの利用</vt:lpstr>
      <vt:lpstr>範囲for文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r.yamamoto.032</dc:creator>
  <cp:lastModifiedBy>r.yamamoto.032</cp:lastModifiedBy>
  <cp:revision>4</cp:revision>
  <dcterms:created xsi:type="dcterms:W3CDTF">2018-10-30T11:20:41Z</dcterms:created>
  <dcterms:modified xsi:type="dcterms:W3CDTF">2018-10-30T11:22:12Z</dcterms:modified>
</cp:coreProperties>
</file>