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59" r:id="rId4"/>
    <p:sldId id="260" r:id="rId5"/>
    <p:sldId id="261" r:id="rId6"/>
    <p:sldId id="264" r:id="rId7"/>
    <p:sldId id="267" r:id="rId8"/>
    <p:sldId id="265" r:id="rId9"/>
    <p:sldId id="262" r:id="rId10"/>
    <p:sldId id="263" r:id="rId11"/>
    <p:sldId id="266" r:id="rId12"/>
    <p:sldId id="268" r:id="rId13"/>
    <p:sldId id="269" r:id="rId14"/>
    <p:sldId id="27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90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6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6F935-E8A0-4038-A225-CEBDDF31E655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60AEA-5B7F-4F81-B9E1-E4438F85B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0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q.front</a:t>
            </a:r>
            <a:r>
              <a:rPr kumimoji="1" lang="en-US" altLang="ja-JP" dirty="0"/>
              <a:t>()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q.pop</a:t>
            </a:r>
            <a:r>
              <a:rPr kumimoji="1" lang="en-US" altLang="ja-JP" dirty="0"/>
              <a:t>()</a:t>
            </a:r>
            <a:r>
              <a:rPr kumimoji="1" lang="ja-JP" altLang="en-US" dirty="0"/>
              <a:t>を同じ行に書くのは人の好み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60AEA-5B7F-4F81-B9E1-E4438F85B3EF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88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214D4-189D-42C0-B113-8D77CAA9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B5FF2B-67DB-4466-BE40-FE0E4A3E4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7AC12-1291-40A5-BE42-161E60A6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0A51-E133-46EC-ABE6-38189C729D85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AE44AD-55E6-4BD0-830F-C98B9E4B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2E69CC-E019-474A-AE58-6A9CAF62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8FA9-C998-48AB-B705-60151D8E1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21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D4EDF-72B3-48A7-920C-1B0EDE11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1E1CB5-DC37-4F3C-97DA-FAFDC195C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9CB8E4-0A88-4C4F-970D-AD61EE35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0A51-E133-46EC-ABE6-38189C729D85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72FFB-BE89-449E-9223-03770FD1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4D289-5BFC-4BF1-854E-3EAE9EF1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8FA9-C998-48AB-B705-60151D8E1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64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E26DE92-F420-45F0-93D0-B45B29BE5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162031-52CC-4834-889F-FB7A5A318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6329EC-402C-4E59-B3EA-8B51E10D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0A51-E133-46EC-ABE6-38189C729D85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A4A53D-0465-42BA-8496-D86F966A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5A5F4C-6451-4015-8C18-DFCE94C3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8FA9-C998-48AB-B705-60151D8E1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92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DFEB5-13DB-492E-9B11-1CFE82E0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88C66-C51D-48F2-99ED-C5243478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A9AE86-E111-4544-83EC-EB190DD2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0A51-E133-46EC-ABE6-38189C729D85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7D9459-BADC-4E44-AB6B-563024BE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F20A33-9D2D-4504-A6E8-A81337F5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8FA9-C998-48AB-B705-60151D8E1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70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5AD96-113D-49FE-B832-EBA83814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78A498-7085-43BC-B665-78428452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8BC779-848D-46DF-A621-0DD25D61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0A51-E133-46EC-ABE6-38189C729D85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AE501E-D34B-4E00-B4BD-ECE430D9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35D659-217E-47D4-B332-C1642410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8FA9-C998-48AB-B705-60151D8E1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47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31A88-5D58-40BE-996E-B3316BCE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349B04-31C3-4612-AC3E-0B655B2A6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8D3FF0-4947-4087-B0C7-48480EC49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F979A9-265C-420D-A120-E610AAF5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0A51-E133-46EC-ABE6-38189C729D85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DE58B4-EB6D-4194-A473-B8330EA6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2C192E-CF22-4758-B2FB-8CFFA276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8FA9-C998-48AB-B705-60151D8E1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55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1180B7-244F-46CD-B528-0FDE8A11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679309-2569-4995-95EB-062AC7709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2341F7-6742-4C96-8A18-E59F98306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DA5E760-E48B-4126-9F8E-17A0F9784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8467A34-0436-40A9-B590-A8551C027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CBFD28-FC8D-4600-A964-12BA6836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0A51-E133-46EC-ABE6-38189C729D85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6AF47D-33EC-4A6B-AC26-BE3DBC83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286901-9055-4CEC-A9D9-797B0338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8FA9-C998-48AB-B705-60151D8E1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80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9AEB5-B826-4ED0-A0E4-60E88FF5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920DCB-2746-4A7A-B341-27015104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0A51-E133-46EC-ABE6-38189C729D85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9745A-43F2-4214-9F03-5EB85D41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5A49DF-55FC-4CDD-B913-F0F19FCD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8FA9-C998-48AB-B705-60151D8E1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37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8A7B2F2-FAE9-44B6-B9BB-84B49505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0A51-E133-46EC-ABE6-38189C729D85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B52BC7-113E-4B16-A989-1EF7D92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90633A-E0F9-4D66-9F7C-4DFC0103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8FA9-C998-48AB-B705-60151D8E1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7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2472F-355C-4283-AE61-58397A7D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044E22-90CA-4F1E-B76D-ECE9A35C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EEFA0A-18D5-4358-8FD9-A22B68B92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327D22-200D-492D-8F4C-97477448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0A51-E133-46EC-ABE6-38189C729D85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B69E61-DF3A-4662-9963-016EFDE3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533932-8F8C-4EED-84F8-FCE77B8D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8FA9-C998-48AB-B705-60151D8E1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75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9F434-E811-48AB-A15E-86788AE2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8B05E2-353D-494F-9B24-9381F002B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DAE447-D65B-46AE-AAD0-5102A794C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E3BEE8-4790-4A9A-A14E-CCACF288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0A51-E133-46EC-ABE6-38189C729D85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9E8AB2-2662-43F3-A390-9E704E68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39B0F6-5796-4A58-A48E-6016B2CF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8FA9-C998-48AB-B705-60151D8E1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34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9DB468-F6C2-4D72-B1F6-C9CEF295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265F79-8675-4F8B-92F8-76AD6733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CEAEE1-D34D-4BEB-ADE6-2F4440874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0A51-E133-46EC-ABE6-38189C729D85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7ACB5D-E1B1-45DD-A040-A2D27FE77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429698-7B1E-433E-A3EF-C52D5013F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D8FA9-C998-48AB-B705-60151D8E1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73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B07CA6-ACDF-4D42-B180-7091DDBD8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いろいろデータ構造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65E6F2-0F2B-4331-BC30-02DF3CDCD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183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B971-4C4A-4ECC-8CC8-3C5875C8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std::map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45B75C-DC1E-4525-A634-D4D228C3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要素へのアクセス</a:t>
            </a:r>
            <a:r>
              <a:rPr lang="ja-JP" altLang="en-US" dirty="0"/>
              <a:t>・追加はすべて</a:t>
            </a:r>
            <a:r>
              <a:rPr lang="en-US" altLang="ja-JP" sz="3200" b="1" dirty="0"/>
              <a:t>O(</a:t>
            </a:r>
            <a:r>
              <a:rPr lang="en-US" altLang="ja-JP" sz="3200" b="1" dirty="0" err="1"/>
              <a:t>logN</a:t>
            </a:r>
            <a:r>
              <a:rPr lang="en-US" altLang="ja-JP" sz="3200" b="1" dirty="0"/>
              <a:t>)</a:t>
            </a:r>
            <a:r>
              <a:rPr lang="ja-JP" altLang="en-US" dirty="0"/>
              <a:t>で行える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平衡二分探索木で要素を管理していることによる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配列や</a:t>
            </a:r>
            <a:r>
              <a:rPr lang="en-US" altLang="ja-JP" dirty="0"/>
              <a:t>vector</a:t>
            </a:r>
            <a:r>
              <a:rPr lang="ja-JP" altLang="en-US" dirty="0"/>
              <a:t>の場合は要素へのアクセスは</a:t>
            </a:r>
            <a:r>
              <a:rPr lang="en-US" altLang="ja-JP" dirty="0"/>
              <a:t>O(1)</a:t>
            </a:r>
            <a:r>
              <a:rPr lang="ja-JP" altLang="en-US" dirty="0" err="1"/>
              <a:t>なの</a:t>
            </a:r>
            <a:r>
              <a:rPr lang="ja-JP" altLang="en-US" dirty="0"/>
              <a:t>で</a:t>
            </a:r>
            <a:r>
              <a:rPr lang="en-US" altLang="ja-JP" dirty="0"/>
              <a:t>,</a:t>
            </a:r>
            <a:r>
              <a:rPr lang="ja-JP" altLang="en-US" dirty="0"/>
              <a:t>それよりは遅い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32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4FB32-AE55-4E5B-AF82-0C9E5233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応用例</a:t>
            </a:r>
            <a:r>
              <a:rPr lang="en-US" altLang="ja-JP" dirty="0"/>
              <a:t>: </a:t>
            </a:r>
            <a:r>
              <a:rPr lang="ja-JP" altLang="en-US" dirty="0"/>
              <a:t>バケット</a:t>
            </a:r>
            <a:r>
              <a:rPr lang="en-US" altLang="ja-JP" dirty="0"/>
              <a:t>(</a:t>
            </a:r>
            <a:r>
              <a:rPr lang="ja-JP" altLang="en-US" dirty="0"/>
              <a:t>ヒストグラム</a:t>
            </a:r>
            <a:r>
              <a:rPr lang="en-US" altLang="ja-JP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CEDDD1-3AE4-4739-934E-59171F387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ヒストグラム的に管理したいのだけど</a:t>
            </a:r>
            <a:r>
              <a:rPr kumimoji="1" lang="en-US" altLang="ja-JP" dirty="0"/>
              <a:t>,</a:t>
            </a:r>
            <a:r>
              <a:rPr kumimoji="1" lang="ja-JP" altLang="en-US" dirty="0"/>
              <a:t>配列では限界があるときに利用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現れる数字が大きいが</a:t>
            </a:r>
            <a:r>
              <a:rPr lang="en-US" altLang="ja-JP" dirty="0"/>
              <a:t>, </a:t>
            </a:r>
            <a:r>
              <a:rPr lang="ja-JP" altLang="en-US" dirty="0"/>
              <a:t>数字の個数は</a:t>
            </a:r>
            <a:r>
              <a:rPr lang="ja-JP" altLang="en-US" dirty="0" err="1"/>
              <a:t>大した</a:t>
            </a:r>
            <a:r>
              <a:rPr lang="ja-JP" altLang="en-US" dirty="0"/>
              <a:t>ことない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文字列のバケット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60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7F502-66F3-4FA3-A66E-4CFB7E48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  <a:r>
              <a:rPr kumimoji="1" lang="en-US" altLang="ja-JP" dirty="0"/>
              <a:t>: ABC008 B </a:t>
            </a:r>
            <a:r>
              <a:rPr kumimoji="1" lang="ja-JP" altLang="en-US" dirty="0"/>
              <a:t>投票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6AA316-AB8D-4A5A-A14E-85F799B38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98698" cy="4351338"/>
          </a:xfrm>
        </p:spPr>
        <p:txBody>
          <a:bodyPr/>
          <a:lstStyle/>
          <a:p>
            <a:r>
              <a:rPr kumimoji="1" lang="ja-JP" altLang="en-US" dirty="0"/>
              <a:t>リーダーを</a:t>
            </a:r>
            <a:r>
              <a:rPr lang="ja-JP" altLang="en-US" dirty="0"/>
              <a:t>選ぶ選挙投票</a:t>
            </a:r>
            <a:endParaRPr kumimoji="1" lang="en-US" altLang="ja-JP" dirty="0"/>
          </a:p>
          <a:p>
            <a:r>
              <a:rPr kumimoji="1" lang="ja-JP" altLang="en-US" dirty="0"/>
              <a:t>入力文字列の中で</a:t>
            </a:r>
            <a:r>
              <a:rPr kumimoji="1" lang="en-US" altLang="ja-JP" dirty="0"/>
              <a:t>,</a:t>
            </a:r>
            <a:r>
              <a:rPr kumimoji="1" lang="ja-JP" altLang="en-US" dirty="0"/>
              <a:t>最も頻度の多かった名前を出力する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E3B1253-04A5-49FA-8956-C2E45F3C48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898" y="973346"/>
            <a:ext cx="2945567" cy="5414398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F2BEDB-7293-4C22-9264-72419DDE78C3}"/>
              </a:ext>
            </a:extLst>
          </p:cNvPr>
          <p:cNvSpPr/>
          <p:nvPr/>
        </p:nvSpPr>
        <p:spPr>
          <a:xfrm>
            <a:off x="756024" y="4076288"/>
            <a:ext cx="7863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[str] := 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文字列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がいくつ現れたか</a:t>
            </a:r>
          </a:p>
        </p:txBody>
      </p:sp>
    </p:spTree>
    <p:extLst>
      <p:ext uri="{BB962C8B-B14F-4D97-AF65-F5344CB8AC3E}">
        <p14:creationId xmlns:p14="http://schemas.microsoft.com/office/powerpoint/2010/main" val="85637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2AC0108-0A87-4378-994A-E29FACDF005F}"/>
              </a:ext>
            </a:extLst>
          </p:cNvPr>
          <p:cNvSpPr/>
          <p:nvPr/>
        </p:nvSpPr>
        <p:spPr>
          <a:xfrm>
            <a:off x="821961" y="130534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string s;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s;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[s]++;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825163-83C4-40C2-AA1F-839C52C1BA31}"/>
              </a:ext>
            </a:extLst>
          </p:cNvPr>
          <p:cNvSpPr/>
          <p:nvPr/>
        </p:nvSpPr>
        <p:spPr>
          <a:xfrm>
            <a:off x="6096000" y="1305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string name;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e :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e.second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e.second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e.first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name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70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21407-5D7B-4956-9C32-B1E24570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ABC085 B </a:t>
            </a:r>
            <a:r>
              <a:rPr kumimoji="1" lang="en-US" altLang="ja-JP" dirty="0" err="1"/>
              <a:t>Kagami</a:t>
            </a:r>
            <a:r>
              <a:rPr kumimoji="1" lang="en-US" altLang="ja-JP" dirty="0"/>
              <a:t> Mochi</a:t>
            </a:r>
            <a:r>
              <a:rPr kumimoji="1" lang="ja-JP" altLang="en-US" dirty="0"/>
              <a:t>の別解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73CCE24-B94A-411D-B516-B632B5C8B826}"/>
              </a:ext>
            </a:extLst>
          </p:cNvPr>
          <p:cNvSpPr/>
          <p:nvPr/>
        </p:nvSpPr>
        <p:spPr>
          <a:xfrm>
            <a:off x="838200" y="1388426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map&lt;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d;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[d]++;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mp.size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736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FCA60-7520-441C-BB22-D39ED320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std::set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4C702B-6658-4101-B0BA-5998F954F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479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C67836-7F57-4593-BEEF-3AFF031A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std::set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F7510-4F4B-4810-AE39-C87B10B0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集合を管理するコンテナ</a:t>
            </a:r>
            <a:endParaRPr kumimoji="1" lang="en-US" altLang="ja-JP" dirty="0"/>
          </a:p>
          <a:p>
            <a:r>
              <a:rPr lang="ja-JP" altLang="en-US" dirty="0"/>
              <a:t>要素を入れる</a:t>
            </a:r>
            <a:r>
              <a:rPr lang="en-US" altLang="ja-JP" dirty="0"/>
              <a:t>/</a:t>
            </a:r>
            <a:r>
              <a:rPr lang="ja-JP" altLang="en-US" dirty="0"/>
              <a:t>検索する</a:t>
            </a:r>
            <a:r>
              <a:rPr lang="en-US" altLang="ja-JP" dirty="0"/>
              <a:t>/</a:t>
            </a:r>
            <a:r>
              <a:rPr lang="ja-JP" altLang="en-US" dirty="0"/>
              <a:t>削除する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集合なので</a:t>
            </a:r>
            <a:r>
              <a:rPr kumimoji="1" lang="en-US" altLang="ja-JP" dirty="0"/>
              <a:t>,</a:t>
            </a:r>
            <a:r>
              <a:rPr kumimoji="1" lang="ja-JP" altLang="en-US" dirty="0"/>
              <a:t>入ったデータには重複が無い</a:t>
            </a:r>
          </a:p>
        </p:txBody>
      </p:sp>
    </p:spTree>
    <p:extLst>
      <p:ext uri="{BB962C8B-B14F-4D97-AF65-F5344CB8AC3E}">
        <p14:creationId xmlns:p14="http://schemas.microsoft.com/office/powerpoint/2010/main" val="3606239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B8C38-4958-480E-A9F3-5C8910CC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宣言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271DB1-F60A-443F-BAB1-8BF9DEAB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set&lt;</a:t>
            </a:r>
            <a:r>
              <a:rPr lang="ja-JP" altLang="en-US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型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ja-JP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名前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set&lt;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st1;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set&lt;string&gt; st2;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1914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7CD50-55B9-4230-88C7-1ED7B1A8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3A19C8-3C27-4C50-9856-1223DC49B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46201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st1.insert(-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st1.insert(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st1.insert(-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st1.size()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(st1.find(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!= st1.end())</a:t>
            </a:r>
          </a:p>
          <a:p>
            <a:pPr marL="457200" lvl="1" indent="0">
              <a:buNone/>
            </a:pP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"Found."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st1.erase(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(st1.empty())</a:t>
            </a:r>
          </a:p>
          <a:p>
            <a:pPr marL="457200" lvl="1" indent="0">
              <a:buNone/>
            </a:pP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"Empty."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2266E53-622A-4324-98F6-6DC899A25F9B}"/>
              </a:ext>
            </a:extLst>
          </p:cNvPr>
          <p:cNvSpPr txBox="1">
            <a:spLocks/>
          </p:cNvSpPr>
          <p:nvPr/>
        </p:nvSpPr>
        <p:spPr>
          <a:xfrm>
            <a:off x="7300211" y="1633928"/>
            <a:ext cx="4332156" cy="46844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Consolas" panose="020B0609020204030204" pitchFamily="49" charset="0"/>
              </a:rPr>
              <a:t>insert</a:t>
            </a:r>
            <a:r>
              <a:rPr lang="ja-JP" altLang="en-US" dirty="0"/>
              <a:t>で値を追加する</a:t>
            </a:r>
            <a:endParaRPr lang="en-US" altLang="ja-JP" dirty="0"/>
          </a:p>
          <a:p>
            <a:r>
              <a:rPr lang="ja-JP" altLang="en-US" dirty="0"/>
              <a:t>重複が無いので</a:t>
            </a:r>
            <a:r>
              <a:rPr lang="en-US" altLang="ja-JP" dirty="0"/>
              <a:t>-1</a:t>
            </a:r>
            <a:r>
              <a:rPr lang="ja-JP" altLang="en-US" dirty="0"/>
              <a:t>はひとつしか入っていない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>
                <a:latin typeface="Consolas" panose="020B0609020204030204" pitchFamily="49" charset="0"/>
              </a:rPr>
              <a:t>find</a:t>
            </a:r>
            <a:r>
              <a:rPr lang="ja-JP" altLang="en-US" dirty="0"/>
              <a:t>で値を検索する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>
                <a:latin typeface="Consolas" panose="020B0609020204030204" pitchFamily="49" charset="0"/>
              </a:rPr>
              <a:t>erase</a:t>
            </a:r>
            <a:r>
              <a:rPr lang="ja-JP" altLang="en-US" dirty="0"/>
              <a:t>で値を削除する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>
                <a:latin typeface="Consolas" panose="020B0609020204030204" pitchFamily="49" charset="0"/>
              </a:rPr>
              <a:t>empty</a:t>
            </a:r>
            <a:r>
              <a:rPr lang="ja-JP" altLang="en-US" dirty="0"/>
              <a:t>で空かどうか判定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46955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A01E88-C036-40DB-87CC-A2EA8F73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8818DA-E0E1-4C61-9657-AE3055EA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イテレータで全走査</a:t>
            </a:r>
            <a:endParaRPr kumimoji="1" lang="en-US" altLang="ja-JP" dirty="0"/>
          </a:p>
          <a:p>
            <a:r>
              <a:rPr lang="ja-JP" altLang="en-US" dirty="0"/>
              <a:t>昇順に取得される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385FBB-C6F4-4E1E-B974-BD08190BCFDD}"/>
              </a:ext>
            </a:extLst>
          </p:cNvPr>
          <p:cNvSpPr/>
          <p:nvPr/>
        </p:nvSpPr>
        <p:spPr>
          <a:xfrm>
            <a:off x="739514" y="3248561"/>
            <a:ext cx="107129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st.begin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st.end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*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153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F30D2-9F9F-4A87-BADE-78AFA91E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std::map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9CF1A4-9284-444B-A5B2-D2287579C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432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EB3C7D-40A8-41EA-976E-23010D1B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500AD0-9280-401A-8854-5465A0C76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range-based-for</a:t>
            </a:r>
            <a:r>
              <a:rPr lang="ja-JP" altLang="en-US" dirty="0"/>
              <a:t>を使うと割と簡潔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1F89E89-D551-4CEF-93E7-7F7ED1873627}"/>
              </a:ext>
            </a:extLst>
          </p:cNvPr>
          <p:cNvSpPr/>
          <p:nvPr/>
        </p:nvSpPr>
        <p:spPr>
          <a:xfrm>
            <a:off x="3048000" y="287021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3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3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 e : </a:t>
            </a:r>
            <a:r>
              <a:rPr lang="en-US" altLang="ja-JP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ja-JP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 &lt;&lt; e &lt;&lt; </a:t>
            </a:r>
            <a:r>
              <a:rPr lang="en-US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2703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B8C99-81A6-43EE-9BB0-A4EAE00F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内部構造</a:t>
            </a:r>
            <a:r>
              <a:rPr kumimoji="1" lang="en-US" altLang="ja-JP" dirty="0"/>
              <a:t>: (</a:t>
            </a:r>
            <a:r>
              <a:rPr kumimoji="1" lang="ja-JP" altLang="en-US" dirty="0"/>
              <a:t>平衡</a:t>
            </a:r>
            <a:r>
              <a:rPr kumimoji="1" lang="en-US" altLang="ja-JP" dirty="0"/>
              <a:t>)</a:t>
            </a:r>
            <a:r>
              <a:rPr kumimoji="1" lang="ja-JP" altLang="en-US" dirty="0"/>
              <a:t>二分探索木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C410D2-F09E-485B-8DF3-39168905B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7964" cy="4612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st.insert(-</a:t>
            </a:r>
            <a:r>
              <a:rPr lang="nn-NO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st.insert(</a:t>
            </a:r>
            <a:r>
              <a:rPr lang="nn-NO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st.insert(</a:t>
            </a:r>
            <a:r>
              <a:rPr lang="nn-NO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st.insert(</a:t>
            </a:r>
            <a:r>
              <a:rPr lang="nn-NO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13</a:t>
            </a: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st.insert(-</a:t>
            </a:r>
            <a:r>
              <a:rPr lang="nn-NO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st.insert(</a:t>
            </a:r>
            <a:r>
              <a:rPr lang="nn-NO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st.insert(</a:t>
            </a:r>
            <a:r>
              <a:rPr lang="nn-NO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st.insert(</a:t>
            </a:r>
            <a:r>
              <a:rPr lang="nn-NO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st.insert(</a:t>
            </a:r>
            <a:r>
              <a:rPr lang="nn-NO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13</a:t>
            </a: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nn-NO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CB5F14C-24D2-4724-B782-752A51730C85}"/>
              </a:ext>
            </a:extLst>
          </p:cNvPr>
          <p:cNvSpPr/>
          <p:nvPr/>
        </p:nvSpPr>
        <p:spPr>
          <a:xfrm>
            <a:off x="8027233" y="1825625"/>
            <a:ext cx="974360" cy="9743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12</a:t>
            </a:r>
            <a:endParaRPr kumimoji="1" lang="ja-JP" altLang="en-US" sz="20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198DAC5-B9AE-402A-BDA1-41298D8A2885}"/>
              </a:ext>
            </a:extLst>
          </p:cNvPr>
          <p:cNvSpPr/>
          <p:nvPr/>
        </p:nvSpPr>
        <p:spPr>
          <a:xfrm>
            <a:off x="6333346" y="2872406"/>
            <a:ext cx="974360" cy="9743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-1</a:t>
            </a:r>
            <a:endParaRPr kumimoji="1" lang="ja-JP" altLang="en-US" sz="2000" b="1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22F42DD-B593-4589-835C-45324A94616C}"/>
              </a:ext>
            </a:extLst>
          </p:cNvPr>
          <p:cNvSpPr/>
          <p:nvPr/>
        </p:nvSpPr>
        <p:spPr>
          <a:xfrm>
            <a:off x="9788863" y="2872406"/>
            <a:ext cx="974360" cy="9743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20</a:t>
            </a:r>
            <a:endParaRPr kumimoji="1" lang="ja-JP" altLang="en-US" sz="20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2801686-B1E7-452D-A729-901FBBBB60B0}"/>
              </a:ext>
            </a:extLst>
          </p:cNvPr>
          <p:cNvSpPr/>
          <p:nvPr/>
        </p:nvSpPr>
        <p:spPr>
          <a:xfrm>
            <a:off x="5121640" y="4349195"/>
            <a:ext cx="974360" cy="9743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-21</a:t>
            </a:r>
            <a:endParaRPr kumimoji="1" lang="ja-JP" altLang="en-US" sz="2000" b="1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FE16FE8-1382-4AC3-91F6-27703C28F8CE}"/>
              </a:ext>
            </a:extLst>
          </p:cNvPr>
          <p:cNvSpPr/>
          <p:nvPr/>
        </p:nvSpPr>
        <p:spPr>
          <a:xfrm>
            <a:off x="7463854" y="4349195"/>
            <a:ext cx="974360" cy="9743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0</a:t>
            </a:r>
            <a:endParaRPr kumimoji="1" lang="ja-JP" altLang="en-US" sz="2000" b="1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B89E8AF3-1416-4D3B-8400-37829FDB8F16}"/>
              </a:ext>
            </a:extLst>
          </p:cNvPr>
          <p:cNvSpPr/>
          <p:nvPr/>
        </p:nvSpPr>
        <p:spPr>
          <a:xfrm>
            <a:off x="8708323" y="4349195"/>
            <a:ext cx="974360" cy="9743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13</a:t>
            </a:r>
            <a:endParaRPr kumimoji="1" lang="ja-JP" altLang="en-US" sz="20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F5FFCC5-CD3F-44D5-A289-D71918A76F01}"/>
              </a:ext>
            </a:extLst>
          </p:cNvPr>
          <p:cNvSpPr/>
          <p:nvPr/>
        </p:nvSpPr>
        <p:spPr>
          <a:xfrm>
            <a:off x="10963092" y="4349195"/>
            <a:ext cx="974360" cy="9743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100</a:t>
            </a:r>
            <a:endParaRPr kumimoji="1" lang="ja-JP" altLang="en-US" sz="2000" b="1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7380543-67A7-46FF-9A90-CDFBA1BF8EF9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7165014" y="2657293"/>
            <a:ext cx="1004911" cy="35780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39D07-4EE7-4B5C-9AC4-76935D1ADCE4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953308" y="3704074"/>
            <a:ext cx="522730" cy="78781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4C17CCC-FD92-4BE3-B19A-87358B0ED4A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165014" y="3704074"/>
            <a:ext cx="441532" cy="78781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70361AF-C6BA-4FC2-9EC5-3A452AA50503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8858901" y="2657293"/>
            <a:ext cx="1072654" cy="35780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4556F-A5C6-412D-9362-FF4DA747CBC8}"/>
              </a:ext>
            </a:extLst>
          </p:cNvPr>
          <p:cNvCxnSpPr>
            <a:cxnSpLocks/>
            <a:stCxn id="10" idx="7"/>
            <a:endCxn id="7" idx="3"/>
          </p:cNvCxnSpPr>
          <p:nvPr/>
        </p:nvCxnSpPr>
        <p:spPr>
          <a:xfrm flipV="1">
            <a:off x="9539991" y="3704074"/>
            <a:ext cx="391564" cy="78781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0E728C1-0621-4D57-89E8-A41F87865CED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10620531" y="3704074"/>
            <a:ext cx="485253" cy="78781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48D1454-367B-471F-A8EA-78855270E6B4}"/>
              </a:ext>
            </a:extLst>
          </p:cNvPr>
          <p:cNvSpPr txBox="1"/>
          <p:nvPr/>
        </p:nvSpPr>
        <p:spPr>
          <a:xfrm>
            <a:off x="5623183" y="5644288"/>
            <a:ext cx="6170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左の子全て </a:t>
            </a:r>
            <a:r>
              <a:rPr kumimoji="1" lang="en-US" altLang="ja-JP" sz="3200" dirty="0"/>
              <a:t>&lt; </a:t>
            </a:r>
            <a:r>
              <a:rPr kumimoji="1" lang="ja-JP" altLang="en-US" sz="3200" dirty="0"/>
              <a:t>要素 </a:t>
            </a:r>
            <a:r>
              <a:rPr kumimoji="1" lang="en-US" altLang="ja-JP" sz="3200" dirty="0"/>
              <a:t>&lt; </a:t>
            </a:r>
            <a:r>
              <a:rPr kumimoji="1" lang="ja-JP" altLang="en-US" sz="3200" dirty="0"/>
              <a:t>右の子全て</a:t>
            </a:r>
          </a:p>
        </p:txBody>
      </p:sp>
    </p:spTree>
    <p:extLst>
      <p:ext uri="{BB962C8B-B14F-4D97-AF65-F5344CB8AC3E}">
        <p14:creationId xmlns:p14="http://schemas.microsoft.com/office/powerpoint/2010/main" val="1545426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C22275-6630-49AF-99AD-9FA2CA48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std::set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B2A82A-C110-46E9-89BA-27D295570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要素の追加</a:t>
            </a:r>
            <a:r>
              <a:rPr kumimoji="1" lang="en-US" altLang="ja-JP" dirty="0"/>
              <a:t>/</a:t>
            </a:r>
            <a:r>
              <a:rPr kumimoji="1" lang="ja-JP" altLang="en-US" dirty="0"/>
              <a:t>削除</a:t>
            </a:r>
            <a:r>
              <a:rPr kumimoji="1" lang="en-US" altLang="ja-JP" dirty="0"/>
              <a:t>/</a:t>
            </a:r>
            <a:r>
              <a:rPr kumimoji="1" lang="ja-JP" altLang="en-US" dirty="0"/>
              <a:t>検索ともに</a:t>
            </a:r>
            <a:r>
              <a:rPr kumimoji="1" lang="en-US" altLang="ja-JP" sz="3200" b="1" dirty="0"/>
              <a:t>O(</a:t>
            </a:r>
            <a:r>
              <a:rPr kumimoji="1" lang="en-US" altLang="ja-JP" sz="3200" b="1" dirty="0" err="1"/>
              <a:t>logN</a:t>
            </a:r>
            <a:r>
              <a:rPr kumimoji="1" lang="en-US" altLang="ja-JP" sz="3200" b="1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要素を平衡二分探索木で管理していることによる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1192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0C700B-3CBF-4BC0-9BA3-FF57588B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応用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9CEDA4-89CA-4D26-A0E0-1C250DC12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同じものを重複して数えたくないとき</a:t>
            </a:r>
            <a:r>
              <a:rPr lang="en-US" altLang="ja-JP" dirty="0"/>
              <a:t>,</a:t>
            </a:r>
            <a:r>
              <a:rPr lang="ja-JP" altLang="en-US" dirty="0"/>
              <a:t>などに利用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796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21407-5D7B-4956-9C32-B1E24570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ABC085 B </a:t>
            </a:r>
            <a:r>
              <a:rPr kumimoji="1" lang="en-US" altLang="ja-JP" dirty="0" err="1"/>
              <a:t>Kagami</a:t>
            </a:r>
            <a:r>
              <a:rPr kumimoji="1" lang="en-US" altLang="ja-JP" dirty="0"/>
              <a:t> Mochi</a:t>
            </a:r>
            <a:r>
              <a:rPr kumimoji="1" lang="ja-JP" altLang="en-US" dirty="0"/>
              <a:t>の別解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D25D9F8-A449-4EF0-A9C6-99E87E8722B7}"/>
              </a:ext>
            </a:extLst>
          </p:cNvPr>
          <p:cNvSpPr/>
          <p:nvPr/>
        </p:nvSpPr>
        <p:spPr>
          <a:xfrm>
            <a:off x="950626" y="1504759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set&lt;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d;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st.insert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(d);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st.size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454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C0564-DF73-49C7-B55A-DD268319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std::queue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47787C-BB13-42E9-B9C8-F8AE1994C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213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グラフィックス 20" descr="男性">
            <a:extLst>
              <a:ext uri="{FF2B5EF4-FFF2-40B4-BE49-F238E27FC236}">
                <a16:creationId xmlns:a16="http://schemas.microsoft.com/office/drawing/2014/main" id="{2FFF7C92-A521-44DC-BB1C-1E48810E9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5930" y="3302338"/>
            <a:ext cx="2082244" cy="208224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CAB398B-154F-48FE-98E7-112807F2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std::queue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20CEA6-CC99-4865-9775-D6222305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先入れ先出し</a:t>
            </a:r>
            <a:r>
              <a:rPr kumimoji="1" lang="en-US" altLang="ja-JP" dirty="0"/>
              <a:t>(</a:t>
            </a:r>
            <a:r>
              <a:rPr kumimoji="1" lang="ja-JP" altLang="en-US" dirty="0"/>
              <a:t>先に入れたものを先に出す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のデータ構造を提供するコンテナ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A99E969-B6F0-436E-AD5C-FC33558D3A38}"/>
              </a:ext>
            </a:extLst>
          </p:cNvPr>
          <p:cNvSpPr/>
          <p:nvPr/>
        </p:nvSpPr>
        <p:spPr>
          <a:xfrm>
            <a:off x="4369632" y="4566377"/>
            <a:ext cx="2331222" cy="860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689932D-3AED-4597-9E83-FAD586EE0A21}"/>
              </a:ext>
            </a:extLst>
          </p:cNvPr>
          <p:cNvSpPr/>
          <p:nvPr/>
        </p:nvSpPr>
        <p:spPr>
          <a:xfrm>
            <a:off x="4087789" y="4145055"/>
            <a:ext cx="871539" cy="4182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グラフィックス 7" descr="買い物かご">
            <a:extLst>
              <a:ext uri="{FF2B5EF4-FFF2-40B4-BE49-F238E27FC236}">
                <a16:creationId xmlns:a16="http://schemas.microsoft.com/office/drawing/2014/main" id="{5AD382F9-C28C-40ED-9E8C-EB4A68898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0788" y="3793347"/>
            <a:ext cx="914400" cy="914400"/>
          </a:xfrm>
          <a:prstGeom prst="rect">
            <a:avLst/>
          </a:prstGeom>
        </p:spPr>
      </p:pic>
      <p:pic>
        <p:nvPicPr>
          <p:cNvPr id="17" name="グラフィックス 16" descr="ショッピング カート">
            <a:extLst>
              <a:ext uri="{FF2B5EF4-FFF2-40B4-BE49-F238E27FC236}">
                <a16:creationId xmlns:a16="http://schemas.microsoft.com/office/drawing/2014/main" id="{50FD217A-22CF-4182-A49A-AF901D7BCD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8621" y="4219932"/>
            <a:ext cx="1598437" cy="1598437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593666A-4703-400D-BB20-A7DA6EDE4748}"/>
              </a:ext>
            </a:extLst>
          </p:cNvPr>
          <p:cNvSpPr/>
          <p:nvPr/>
        </p:nvSpPr>
        <p:spPr>
          <a:xfrm>
            <a:off x="5844648" y="4148138"/>
            <a:ext cx="871539" cy="4182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グラフィックス 10" descr="銀行小切手">
            <a:extLst>
              <a:ext uri="{FF2B5EF4-FFF2-40B4-BE49-F238E27FC236}">
                <a16:creationId xmlns:a16="http://schemas.microsoft.com/office/drawing/2014/main" id="{C3CD4EB8-A196-4673-9846-F855F5DC72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5489" y="391328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モニター">
            <a:extLst>
              <a:ext uri="{FF2B5EF4-FFF2-40B4-BE49-F238E27FC236}">
                <a16:creationId xmlns:a16="http://schemas.microsoft.com/office/drawing/2014/main" id="{4B7536A9-2573-4B49-A16B-CA9A6C2000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09191" y="3662423"/>
            <a:ext cx="914400" cy="681037"/>
          </a:xfrm>
          <a:prstGeom prst="rect">
            <a:avLst/>
          </a:prstGeom>
        </p:spPr>
      </p:pic>
      <p:pic>
        <p:nvPicPr>
          <p:cNvPr id="28" name="グラフィックス 27" descr="男性">
            <a:extLst>
              <a:ext uri="{FF2B5EF4-FFF2-40B4-BE49-F238E27FC236}">
                <a16:creationId xmlns:a16="http://schemas.microsoft.com/office/drawing/2014/main" id="{FD997FD7-2313-48EE-9035-77CBAB7B9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9441" y="3489257"/>
            <a:ext cx="2436977" cy="2436977"/>
          </a:xfrm>
          <a:prstGeom prst="rect">
            <a:avLst/>
          </a:prstGeom>
        </p:spPr>
      </p:pic>
      <p:pic>
        <p:nvPicPr>
          <p:cNvPr id="29" name="グラフィックス 28" descr="男性">
            <a:extLst>
              <a:ext uri="{FF2B5EF4-FFF2-40B4-BE49-F238E27FC236}">
                <a16:creationId xmlns:a16="http://schemas.microsoft.com/office/drawing/2014/main" id="{255C94C7-D670-4A49-A96D-02C9DF20E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7487" y="3489257"/>
            <a:ext cx="2436977" cy="2436977"/>
          </a:xfrm>
          <a:prstGeom prst="rect">
            <a:avLst/>
          </a:prstGeom>
        </p:spPr>
      </p:pic>
      <p:pic>
        <p:nvPicPr>
          <p:cNvPr id="30" name="グラフィックス 29" descr="男性">
            <a:extLst>
              <a:ext uri="{FF2B5EF4-FFF2-40B4-BE49-F238E27FC236}">
                <a16:creationId xmlns:a16="http://schemas.microsoft.com/office/drawing/2014/main" id="{9206D618-4EF6-4542-8014-061E9AEFA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0330" y="3489257"/>
            <a:ext cx="2436977" cy="2436977"/>
          </a:xfrm>
          <a:prstGeom prst="rect">
            <a:avLst/>
          </a:prstGeom>
        </p:spPr>
      </p:pic>
      <p:pic>
        <p:nvPicPr>
          <p:cNvPr id="31" name="グラフィックス 30" descr="男性">
            <a:extLst>
              <a:ext uri="{FF2B5EF4-FFF2-40B4-BE49-F238E27FC236}">
                <a16:creationId xmlns:a16="http://schemas.microsoft.com/office/drawing/2014/main" id="{E43652C8-82DE-467C-98B3-E5FB106EC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1728" y="3492789"/>
            <a:ext cx="2436977" cy="2436977"/>
          </a:xfrm>
          <a:prstGeom prst="rect">
            <a:avLst/>
          </a:prstGeom>
        </p:spPr>
      </p:pic>
      <p:pic>
        <p:nvPicPr>
          <p:cNvPr id="37" name="グラフィックス 36" descr="歩く">
            <a:extLst>
              <a:ext uri="{FF2B5EF4-FFF2-40B4-BE49-F238E27FC236}">
                <a16:creationId xmlns:a16="http://schemas.microsoft.com/office/drawing/2014/main" id="{540446F6-1612-4080-B40E-93B0F6B5AA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45835" y="3489257"/>
            <a:ext cx="2567477" cy="2567477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E73450E1-996B-4B3F-8B34-BEA28930DDA5}"/>
              </a:ext>
            </a:extLst>
          </p:cNvPr>
          <p:cNvSpPr/>
          <p:nvPr/>
        </p:nvSpPr>
        <p:spPr>
          <a:xfrm>
            <a:off x="2076137" y="5889678"/>
            <a:ext cx="7824866" cy="7835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先に来た人から順に処理する</a:t>
            </a:r>
          </a:p>
        </p:txBody>
      </p:sp>
    </p:spTree>
    <p:extLst>
      <p:ext uri="{BB962C8B-B14F-4D97-AF65-F5344CB8AC3E}">
        <p14:creationId xmlns:p14="http://schemas.microsoft.com/office/powerpoint/2010/main" val="3732989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矢印: ストライプ 34">
            <a:extLst>
              <a:ext uri="{FF2B5EF4-FFF2-40B4-BE49-F238E27FC236}">
                <a16:creationId xmlns:a16="http://schemas.microsoft.com/office/drawing/2014/main" id="{99810287-1341-4C9A-BF38-325054F04BE5}"/>
              </a:ext>
            </a:extLst>
          </p:cNvPr>
          <p:cNvSpPr/>
          <p:nvPr/>
        </p:nvSpPr>
        <p:spPr>
          <a:xfrm>
            <a:off x="1350043" y="3789282"/>
            <a:ext cx="663457" cy="927100"/>
          </a:xfrm>
          <a:prstGeom prst="stripedRightArrow">
            <a:avLst>
              <a:gd name="adj1" fmla="val 70548"/>
              <a:gd name="adj2" fmla="val 490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ストライプ 11">
            <a:extLst>
              <a:ext uri="{FF2B5EF4-FFF2-40B4-BE49-F238E27FC236}">
                <a16:creationId xmlns:a16="http://schemas.microsoft.com/office/drawing/2014/main" id="{A941EF32-DE8E-4974-BF7D-B139118E8E32}"/>
              </a:ext>
            </a:extLst>
          </p:cNvPr>
          <p:cNvSpPr/>
          <p:nvPr/>
        </p:nvSpPr>
        <p:spPr>
          <a:xfrm>
            <a:off x="11528543" y="3789282"/>
            <a:ext cx="663457" cy="927100"/>
          </a:xfrm>
          <a:prstGeom prst="stripedRightArrow">
            <a:avLst>
              <a:gd name="adj1" fmla="val 70548"/>
              <a:gd name="adj2" fmla="val 490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AB398B-154F-48FE-98E7-112807F2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std::queue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20CEA6-CC99-4865-9775-D6222305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先入れ先出し</a:t>
            </a:r>
            <a:r>
              <a:rPr kumimoji="1" lang="en-US" altLang="ja-JP" dirty="0"/>
              <a:t>(</a:t>
            </a:r>
            <a:r>
              <a:rPr kumimoji="1" lang="ja-JP" altLang="en-US" dirty="0"/>
              <a:t>先に入れたものを先に出す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のデータ構造を提供するコンテナ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745CEB-B76A-4461-8A38-DCF5575F3692}"/>
              </a:ext>
            </a:extLst>
          </p:cNvPr>
          <p:cNvGrpSpPr/>
          <p:nvPr/>
        </p:nvGrpSpPr>
        <p:grpSpPr>
          <a:xfrm>
            <a:off x="2053496" y="3429000"/>
            <a:ext cx="8085007" cy="1655684"/>
            <a:chOff x="2540000" y="3625850"/>
            <a:chExt cx="8085007" cy="165568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0F3521E-1A2F-42E0-9B6B-8973A7708D3F}"/>
                </a:ext>
              </a:extLst>
            </p:cNvPr>
            <p:cNvSpPr/>
            <p:nvPr/>
          </p:nvSpPr>
          <p:spPr>
            <a:xfrm>
              <a:off x="2597010" y="3625850"/>
              <a:ext cx="7730692" cy="16556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3326969-BA88-4BE5-B6D8-81467CBBE21D}"/>
                </a:ext>
              </a:extLst>
            </p:cNvPr>
            <p:cNvSpPr/>
            <p:nvPr/>
          </p:nvSpPr>
          <p:spPr>
            <a:xfrm>
              <a:off x="2540000" y="3625850"/>
              <a:ext cx="8085007" cy="1655683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" name="楕円 9">
            <a:extLst>
              <a:ext uri="{FF2B5EF4-FFF2-40B4-BE49-F238E27FC236}">
                <a16:creationId xmlns:a16="http://schemas.microsoft.com/office/drawing/2014/main" id="{04779DF1-1A1B-41B4-A5CC-2CE964C8273F}"/>
              </a:ext>
            </a:extLst>
          </p:cNvPr>
          <p:cNvSpPr/>
          <p:nvPr/>
        </p:nvSpPr>
        <p:spPr>
          <a:xfrm>
            <a:off x="2058404" y="3469441"/>
            <a:ext cx="1574800" cy="157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600" dirty="0">
                <a:solidFill>
                  <a:prstClr val="black"/>
                </a:solidFill>
              </a:rPr>
              <a:t>-9</a:t>
            </a:r>
            <a:endParaRPr lang="ja-JP" altLang="en-US" sz="3600" dirty="0">
              <a:solidFill>
                <a:prstClr val="black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0BC7E2C-BE7F-4D3C-803A-A16DD81C3EB2}"/>
              </a:ext>
            </a:extLst>
          </p:cNvPr>
          <p:cNvSpPr/>
          <p:nvPr/>
        </p:nvSpPr>
        <p:spPr>
          <a:xfrm>
            <a:off x="3633204" y="3469441"/>
            <a:ext cx="1574800" cy="157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600" dirty="0">
                <a:solidFill>
                  <a:prstClr val="black"/>
                </a:solidFill>
              </a:rPr>
              <a:t>39</a:t>
            </a:r>
            <a:endParaRPr lang="ja-JP" altLang="en-US" sz="3600" dirty="0">
              <a:solidFill>
                <a:prstClr val="black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42B805B5-EE95-451D-818A-01231F3E2124}"/>
              </a:ext>
            </a:extLst>
          </p:cNvPr>
          <p:cNvSpPr/>
          <p:nvPr/>
        </p:nvSpPr>
        <p:spPr>
          <a:xfrm>
            <a:off x="5208004" y="3469441"/>
            <a:ext cx="1574800" cy="157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600" dirty="0">
                <a:solidFill>
                  <a:prstClr val="black"/>
                </a:solidFill>
              </a:rPr>
              <a:t>21</a:t>
            </a:r>
            <a:endParaRPr lang="ja-JP" altLang="en-US" sz="3600" dirty="0">
              <a:solidFill>
                <a:prstClr val="black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085A5AC-FB73-4FC0-94A9-71C9F6C52D6C}"/>
              </a:ext>
            </a:extLst>
          </p:cNvPr>
          <p:cNvSpPr/>
          <p:nvPr/>
        </p:nvSpPr>
        <p:spPr>
          <a:xfrm>
            <a:off x="6777896" y="3472953"/>
            <a:ext cx="1574800" cy="157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600" dirty="0">
                <a:solidFill>
                  <a:prstClr val="black"/>
                </a:solidFill>
              </a:rPr>
              <a:t>-10</a:t>
            </a:r>
            <a:endParaRPr lang="ja-JP" altLang="en-US" sz="3600" dirty="0">
              <a:solidFill>
                <a:prstClr val="black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8288303-DA29-460C-AEFB-C75646998338}"/>
              </a:ext>
            </a:extLst>
          </p:cNvPr>
          <p:cNvSpPr/>
          <p:nvPr/>
        </p:nvSpPr>
        <p:spPr>
          <a:xfrm>
            <a:off x="8352696" y="3472953"/>
            <a:ext cx="1574800" cy="157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120</a:t>
            </a:r>
            <a:endParaRPr kumimoji="1" lang="ja-JP" altLang="en-US" sz="36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3BD8C23-9D78-451C-9CC1-885F9D92B556}"/>
              </a:ext>
            </a:extLst>
          </p:cNvPr>
          <p:cNvSpPr/>
          <p:nvPr/>
        </p:nvSpPr>
        <p:spPr>
          <a:xfrm>
            <a:off x="68980" y="3469441"/>
            <a:ext cx="1574800" cy="157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600" dirty="0">
                <a:solidFill>
                  <a:prstClr val="black"/>
                </a:solidFill>
              </a:rPr>
              <a:t>10</a:t>
            </a:r>
            <a:endParaRPr lang="ja-JP" altLang="en-US" sz="3600" dirty="0">
              <a:solidFill>
                <a:prstClr val="black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BE2BD398-01D5-4AF1-9B72-1080610AE1E9}"/>
              </a:ext>
            </a:extLst>
          </p:cNvPr>
          <p:cNvSpPr/>
          <p:nvPr/>
        </p:nvSpPr>
        <p:spPr>
          <a:xfrm>
            <a:off x="10266649" y="3465432"/>
            <a:ext cx="1574800" cy="157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600" dirty="0">
                <a:solidFill>
                  <a:prstClr val="black"/>
                </a:solidFill>
              </a:rPr>
              <a:t>1</a:t>
            </a:r>
            <a:endParaRPr lang="ja-JP" altLang="en-US" sz="3600" dirty="0">
              <a:solidFill>
                <a:prstClr val="black"/>
              </a:solidFill>
            </a:endParaRPr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81BCBD3C-C36B-43D3-B167-EE42C72FEB6E}"/>
              </a:ext>
            </a:extLst>
          </p:cNvPr>
          <p:cNvSpPr/>
          <p:nvPr/>
        </p:nvSpPr>
        <p:spPr>
          <a:xfrm>
            <a:off x="2082971" y="5433813"/>
            <a:ext cx="7824866" cy="7835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先に来たデータから順に取り出す</a:t>
            </a:r>
          </a:p>
        </p:txBody>
      </p:sp>
    </p:spTree>
    <p:extLst>
      <p:ext uri="{BB962C8B-B14F-4D97-AF65-F5344CB8AC3E}">
        <p14:creationId xmlns:p14="http://schemas.microsoft.com/office/powerpoint/2010/main" val="2067364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AB6FB-6FB5-4F08-B060-DA1FB367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宣言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66724A-7C28-496A-B039-F66F2110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3600" dirty="0">
                <a:latin typeface="Consolas" panose="020B0609020204030204" pitchFamily="49" charset="0"/>
              </a:rPr>
              <a:t>queue&lt;</a:t>
            </a:r>
            <a:r>
              <a:rPr kumimoji="1" lang="ja-JP" altLang="en-US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型名</a:t>
            </a:r>
            <a:r>
              <a:rPr lang="en-US" altLang="ja-JP" sz="3600" dirty="0">
                <a:latin typeface="Consolas" panose="020B0609020204030204" pitchFamily="49" charset="0"/>
              </a:rPr>
              <a:t>&gt; </a:t>
            </a:r>
            <a:r>
              <a:rPr lang="ja-JP" altLang="en-US" sz="3600" dirty="0">
                <a:latin typeface="Consolas" panose="020B0609020204030204" pitchFamily="49" charset="0"/>
              </a:rPr>
              <a:t>名前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dirty="0">
                <a:latin typeface="Consolas" panose="020B0609020204030204" pitchFamily="49" charset="0"/>
              </a:rPr>
              <a:t>queue&lt;</a:t>
            </a:r>
            <a:r>
              <a:rPr kumimoji="1"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ja-JP" dirty="0">
                <a:latin typeface="Consolas" panose="020B0609020204030204" pitchFamily="49" charset="0"/>
              </a:rPr>
              <a:t>&gt; q1;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queue&lt;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ja-JP" dirty="0">
                <a:latin typeface="Consolas" panose="020B0609020204030204" pitchFamily="49" charset="0"/>
              </a:rPr>
              <a:t>&gt; q2;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queue&lt;pair&lt;</a:t>
            </a:r>
            <a:r>
              <a:rPr kumimoji="1"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ja-JP" dirty="0">
                <a:latin typeface="Consolas" panose="020B0609020204030204" pitchFamily="49" charset="0"/>
              </a:rPr>
              <a:t>, </a:t>
            </a:r>
            <a:r>
              <a:rPr kumimoji="1"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ja-JP" dirty="0">
                <a:latin typeface="Consolas" panose="020B0609020204030204" pitchFamily="49" charset="0"/>
              </a:rPr>
              <a:t>&gt;&gt; q3;</a:t>
            </a:r>
          </a:p>
        </p:txBody>
      </p:sp>
    </p:spTree>
    <p:extLst>
      <p:ext uri="{BB962C8B-B14F-4D97-AF65-F5344CB8AC3E}">
        <p14:creationId xmlns:p14="http://schemas.microsoft.com/office/powerpoint/2010/main" val="516983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FFF52-8DE0-4753-8FE6-86552BC3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3D64AC-D882-4AC9-9D14-B73921E3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257" y="2855626"/>
            <a:ext cx="2705724" cy="305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q.push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123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q.push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29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q.push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9CB8FFB-6004-4A07-AF5C-50633517D93F}"/>
              </a:ext>
            </a:extLst>
          </p:cNvPr>
          <p:cNvSpPr txBox="1">
            <a:spLocks/>
          </p:cNvSpPr>
          <p:nvPr/>
        </p:nvSpPr>
        <p:spPr>
          <a:xfrm>
            <a:off x="4986728" y="1923061"/>
            <a:ext cx="56675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ja-JP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でキューに値を入れる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318D1F2-41BD-4014-8144-79C42E011D59}"/>
              </a:ext>
            </a:extLst>
          </p:cNvPr>
          <p:cNvGrpSpPr/>
          <p:nvPr/>
        </p:nvGrpSpPr>
        <p:grpSpPr>
          <a:xfrm>
            <a:off x="5306933" y="2589352"/>
            <a:ext cx="3955445" cy="783560"/>
            <a:chOff x="2242696" y="3621027"/>
            <a:chExt cx="8382311" cy="1660507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C641215-A9A5-4925-8DDE-E6BF235673DD}"/>
                </a:ext>
              </a:extLst>
            </p:cNvPr>
            <p:cNvSpPr/>
            <p:nvPr/>
          </p:nvSpPr>
          <p:spPr>
            <a:xfrm>
              <a:off x="2597010" y="3625850"/>
              <a:ext cx="7730692" cy="16556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1F8A17A-9E43-4898-A0EA-8C61991AB70F}"/>
                </a:ext>
              </a:extLst>
            </p:cNvPr>
            <p:cNvSpPr/>
            <p:nvPr/>
          </p:nvSpPr>
          <p:spPr>
            <a:xfrm>
              <a:off x="2540000" y="3625850"/>
              <a:ext cx="8085007" cy="1655683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62835043-9001-4FB4-8FF1-50117BB46B77}"/>
                </a:ext>
              </a:extLst>
            </p:cNvPr>
            <p:cNvSpPr/>
            <p:nvPr/>
          </p:nvSpPr>
          <p:spPr>
            <a:xfrm>
              <a:off x="2242696" y="3621027"/>
              <a:ext cx="8085007" cy="1655684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2" name="楕円 11">
            <a:extLst>
              <a:ext uri="{FF2B5EF4-FFF2-40B4-BE49-F238E27FC236}">
                <a16:creationId xmlns:a16="http://schemas.microsoft.com/office/drawing/2014/main" id="{E8FB2002-7D6D-4F27-93FB-4C2194E118C3}"/>
              </a:ext>
            </a:extLst>
          </p:cNvPr>
          <p:cNvSpPr/>
          <p:nvPr/>
        </p:nvSpPr>
        <p:spPr>
          <a:xfrm>
            <a:off x="8449115" y="2608435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123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70F9CAB-CE7C-4277-8B82-ADE414308DB0}"/>
              </a:ext>
            </a:extLst>
          </p:cNvPr>
          <p:cNvGrpSpPr/>
          <p:nvPr/>
        </p:nvGrpSpPr>
        <p:grpSpPr>
          <a:xfrm>
            <a:off x="5306933" y="3706950"/>
            <a:ext cx="3955445" cy="783560"/>
            <a:chOff x="2242696" y="3621027"/>
            <a:chExt cx="8382311" cy="1660507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1D93919-BC06-45B2-BF32-2A0EC3348008}"/>
                </a:ext>
              </a:extLst>
            </p:cNvPr>
            <p:cNvSpPr/>
            <p:nvPr/>
          </p:nvSpPr>
          <p:spPr>
            <a:xfrm>
              <a:off x="2597010" y="3625850"/>
              <a:ext cx="7730692" cy="16556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596F9BFE-C2F0-4FDC-BC86-2155DE76C00C}"/>
                </a:ext>
              </a:extLst>
            </p:cNvPr>
            <p:cNvSpPr/>
            <p:nvPr/>
          </p:nvSpPr>
          <p:spPr>
            <a:xfrm>
              <a:off x="2540000" y="3625850"/>
              <a:ext cx="8085007" cy="1655683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AB74E45-F478-406D-855E-539E66664C4C}"/>
                </a:ext>
              </a:extLst>
            </p:cNvPr>
            <p:cNvSpPr/>
            <p:nvPr/>
          </p:nvSpPr>
          <p:spPr>
            <a:xfrm>
              <a:off x="2242696" y="3621027"/>
              <a:ext cx="8085007" cy="1655684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4" name="楕円 23">
            <a:extLst>
              <a:ext uri="{FF2B5EF4-FFF2-40B4-BE49-F238E27FC236}">
                <a16:creationId xmlns:a16="http://schemas.microsoft.com/office/drawing/2014/main" id="{CB0BA051-679B-4E83-84D2-CEDC8D2ADFFE}"/>
              </a:ext>
            </a:extLst>
          </p:cNvPr>
          <p:cNvSpPr/>
          <p:nvPr/>
        </p:nvSpPr>
        <p:spPr>
          <a:xfrm>
            <a:off x="8449115" y="3726033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123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CB8C00E-A74A-482D-BF44-E4230067F51E}"/>
              </a:ext>
            </a:extLst>
          </p:cNvPr>
          <p:cNvGrpSpPr/>
          <p:nvPr/>
        </p:nvGrpSpPr>
        <p:grpSpPr>
          <a:xfrm>
            <a:off x="5310055" y="4822272"/>
            <a:ext cx="3955445" cy="783560"/>
            <a:chOff x="2242696" y="3621027"/>
            <a:chExt cx="8382311" cy="1660507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5BD1B25-DC18-40FA-AD22-72A1FB325676}"/>
                </a:ext>
              </a:extLst>
            </p:cNvPr>
            <p:cNvSpPr/>
            <p:nvPr/>
          </p:nvSpPr>
          <p:spPr>
            <a:xfrm>
              <a:off x="2597010" y="3625850"/>
              <a:ext cx="7730692" cy="16556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D4CCE7A-6F80-4F41-8E46-C486AD2EC715}"/>
                </a:ext>
              </a:extLst>
            </p:cNvPr>
            <p:cNvSpPr/>
            <p:nvPr/>
          </p:nvSpPr>
          <p:spPr>
            <a:xfrm>
              <a:off x="2540000" y="3625850"/>
              <a:ext cx="8085007" cy="1655683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5AEBE808-BA4F-433A-93AB-03D58B53C0A2}"/>
                </a:ext>
              </a:extLst>
            </p:cNvPr>
            <p:cNvSpPr/>
            <p:nvPr/>
          </p:nvSpPr>
          <p:spPr>
            <a:xfrm>
              <a:off x="2242696" y="3621027"/>
              <a:ext cx="8085007" cy="1655684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9" name="楕円 28">
            <a:extLst>
              <a:ext uri="{FF2B5EF4-FFF2-40B4-BE49-F238E27FC236}">
                <a16:creationId xmlns:a16="http://schemas.microsoft.com/office/drawing/2014/main" id="{1F9282C6-E82B-40A4-9C89-B15F6B4B15F6}"/>
              </a:ext>
            </a:extLst>
          </p:cNvPr>
          <p:cNvSpPr/>
          <p:nvPr/>
        </p:nvSpPr>
        <p:spPr>
          <a:xfrm>
            <a:off x="8452237" y="4841355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123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7446DC7-85C2-4402-9D1D-FCAADDCBA88B}"/>
              </a:ext>
            </a:extLst>
          </p:cNvPr>
          <p:cNvSpPr/>
          <p:nvPr/>
        </p:nvSpPr>
        <p:spPr>
          <a:xfrm>
            <a:off x="7692547" y="3728403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29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1FAA033-CFB8-49D6-9460-A783262645A6}"/>
              </a:ext>
            </a:extLst>
          </p:cNvPr>
          <p:cNvSpPr/>
          <p:nvPr/>
        </p:nvSpPr>
        <p:spPr>
          <a:xfrm>
            <a:off x="7705465" y="4839079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29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334B6E20-B32D-4439-A00B-9C26B6C241F9}"/>
              </a:ext>
            </a:extLst>
          </p:cNvPr>
          <p:cNvSpPr/>
          <p:nvPr/>
        </p:nvSpPr>
        <p:spPr>
          <a:xfrm>
            <a:off x="6948897" y="4839079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10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5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A9DE7-9D9A-4BAD-9E09-D73A6357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std::map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A39ABE-80E8-4C51-9D97-E04AF7A0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連想配列を管理するコンテナ</a:t>
            </a:r>
            <a:endParaRPr kumimoji="1" lang="en-US" altLang="ja-JP" dirty="0"/>
          </a:p>
          <a:p>
            <a:r>
              <a:rPr lang="ja-JP" altLang="en-US" dirty="0"/>
              <a:t>使い方は配列っぽいが</a:t>
            </a:r>
            <a:r>
              <a:rPr lang="en-US" altLang="ja-JP" dirty="0"/>
              <a:t>,</a:t>
            </a:r>
            <a:r>
              <a:rPr lang="ja-JP" altLang="en-US" b="1" dirty="0"/>
              <a:t>配列の添え字に数字以外の指定ができる</a:t>
            </a:r>
            <a:endParaRPr lang="en-US" altLang="ja-JP" b="1" dirty="0"/>
          </a:p>
          <a:p>
            <a:r>
              <a:rPr kumimoji="1" lang="ja-JP" altLang="en-US" b="1" dirty="0"/>
              <a:t>要素数は指定しない</a:t>
            </a:r>
            <a:endParaRPr kumimoji="1" lang="en-US" altLang="ja-JP" b="1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b="1" dirty="0"/>
              <a:t>要素にアクセスすることで初めて値が構築される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4AF4BD6-534E-486F-8C5D-A70956362020}"/>
              </a:ext>
            </a:extLst>
          </p:cNvPr>
          <p:cNvSpPr/>
          <p:nvPr/>
        </p:nvSpPr>
        <p:spPr>
          <a:xfrm>
            <a:off x="3464510" y="4241180"/>
            <a:ext cx="52629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40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sz="4000" dirty="0">
                <a:solidFill>
                  <a:srgbClr val="09885A"/>
                </a:solidFill>
                <a:latin typeface="Consolas" panose="020B0609020204030204" pitchFamily="49" charset="0"/>
              </a:rPr>
              <a:t>123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E102CD-F59F-481C-95CE-BED270D8D8D5}"/>
              </a:ext>
            </a:extLst>
          </p:cNvPr>
          <p:cNvSpPr txBox="1"/>
          <p:nvPr/>
        </p:nvSpPr>
        <p:spPr>
          <a:xfrm>
            <a:off x="4526339" y="510134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キー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F69A09-1C4A-4BF6-8E6A-45BCCE1419DA}"/>
              </a:ext>
            </a:extLst>
          </p:cNvPr>
          <p:cNvSpPr txBox="1"/>
          <p:nvPr/>
        </p:nvSpPr>
        <p:spPr>
          <a:xfrm>
            <a:off x="7409155" y="5106042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/>
              <a:t>値</a:t>
            </a:r>
            <a:endParaRPr kumimoji="1" lang="ja-JP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82894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FFF52-8DE0-4753-8FE6-86552BC3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3D64AC-D882-4AC9-9D14-B73921E3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735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cout &lt;&lt; q.front() &lt;&lt; endl;</a:t>
            </a:r>
          </a:p>
          <a:p>
            <a:pPr marL="0" indent="0">
              <a:buNone/>
            </a:pPr>
            <a:endParaRPr lang="fr-FR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q.pop();</a:t>
            </a:r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q.empty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"Empty."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9CB8FFB-6004-4A07-AF5C-50633517D93F}"/>
              </a:ext>
            </a:extLst>
          </p:cNvPr>
          <p:cNvSpPr txBox="1">
            <a:spLocks/>
          </p:cNvSpPr>
          <p:nvPr/>
        </p:nvSpPr>
        <p:spPr>
          <a:xfrm>
            <a:off x="6476135" y="1825625"/>
            <a:ext cx="52873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front</a:t>
            </a:r>
            <a:r>
              <a:rPr lang="ja-JP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でキュー先頭の値をみる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pop</a:t>
            </a:r>
            <a:r>
              <a:rPr lang="ja-JP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で先頭を削除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empty</a:t>
            </a:r>
            <a:r>
              <a:rPr lang="ja-JP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で空かどうかを判定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FDF9594-8A32-4D7F-92D4-592D4741B871}"/>
              </a:ext>
            </a:extLst>
          </p:cNvPr>
          <p:cNvGrpSpPr/>
          <p:nvPr/>
        </p:nvGrpSpPr>
        <p:grpSpPr>
          <a:xfrm>
            <a:off x="7107837" y="2645440"/>
            <a:ext cx="3955445" cy="783560"/>
            <a:chOff x="2242696" y="3621027"/>
            <a:chExt cx="8382311" cy="1660507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D86E6F2-4495-45BA-A62E-37DA61BC68D8}"/>
                </a:ext>
              </a:extLst>
            </p:cNvPr>
            <p:cNvSpPr/>
            <p:nvPr/>
          </p:nvSpPr>
          <p:spPr>
            <a:xfrm>
              <a:off x="2597010" y="3625850"/>
              <a:ext cx="7730692" cy="16556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3BBC0-2726-4DBB-898C-C5481794F265}"/>
                </a:ext>
              </a:extLst>
            </p:cNvPr>
            <p:cNvSpPr/>
            <p:nvPr/>
          </p:nvSpPr>
          <p:spPr>
            <a:xfrm>
              <a:off x="2540000" y="3625850"/>
              <a:ext cx="8085007" cy="1655683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5C92BDE-CBAF-4E04-BE41-CE6C9C47D033}"/>
                </a:ext>
              </a:extLst>
            </p:cNvPr>
            <p:cNvSpPr/>
            <p:nvPr/>
          </p:nvSpPr>
          <p:spPr>
            <a:xfrm>
              <a:off x="2242696" y="3621027"/>
              <a:ext cx="8085007" cy="1655684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6" name="楕円 15">
            <a:extLst>
              <a:ext uri="{FF2B5EF4-FFF2-40B4-BE49-F238E27FC236}">
                <a16:creationId xmlns:a16="http://schemas.microsoft.com/office/drawing/2014/main" id="{7BB0DB3F-38B7-4D29-82C2-4E428D3C7564}"/>
              </a:ext>
            </a:extLst>
          </p:cNvPr>
          <p:cNvSpPr/>
          <p:nvPr/>
        </p:nvSpPr>
        <p:spPr>
          <a:xfrm>
            <a:off x="10250019" y="2664523"/>
            <a:ext cx="743117" cy="7431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1400" b="1" dirty="0">
                <a:solidFill>
                  <a:schemeClr val="bg1"/>
                </a:solidFill>
              </a:rPr>
              <a:t>123</a:t>
            </a:r>
            <a:endParaRPr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9FC5780-B240-4A81-BD32-116B7EE0D2DC}"/>
              </a:ext>
            </a:extLst>
          </p:cNvPr>
          <p:cNvSpPr/>
          <p:nvPr/>
        </p:nvSpPr>
        <p:spPr>
          <a:xfrm>
            <a:off x="9503247" y="2662247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29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97D972D5-8757-4BC8-B6E5-E46C703ABA6A}"/>
              </a:ext>
            </a:extLst>
          </p:cNvPr>
          <p:cNvSpPr/>
          <p:nvPr/>
        </p:nvSpPr>
        <p:spPr>
          <a:xfrm>
            <a:off x="8746679" y="2662247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10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736B9E6-72FF-48AE-83C9-0E47F02D3F2E}"/>
              </a:ext>
            </a:extLst>
          </p:cNvPr>
          <p:cNvGrpSpPr/>
          <p:nvPr/>
        </p:nvGrpSpPr>
        <p:grpSpPr>
          <a:xfrm>
            <a:off x="7107837" y="4529204"/>
            <a:ext cx="3955445" cy="783560"/>
            <a:chOff x="2242696" y="3621027"/>
            <a:chExt cx="8382311" cy="1660507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36F5DA9-A390-4DA4-B07F-690DC5090508}"/>
                </a:ext>
              </a:extLst>
            </p:cNvPr>
            <p:cNvSpPr/>
            <p:nvPr/>
          </p:nvSpPr>
          <p:spPr>
            <a:xfrm>
              <a:off x="2597010" y="3625850"/>
              <a:ext cx="7730692" cy="16556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5078EC6-B3AB-46F8-A9B1-94A219B38215}"/>
                </a:ext>
              </a:extLst>
            </p:cNvPr>
            <p:cNvSpPr/>
            <p:nvPr/>
          </p:nvSpPr>
          <p:spPr>
            <a:xfrm>
              <a:off x="2540000" y="3625850"/>
              <a:ext cx="8085007" cy="1655683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D9585D4-DC31-4C40-8C5D-D77CADDA81C7}"/>
                </a:ext>
              </a:extLst>
            </p:cNvPr>
            <p:cNvSpPr/>
            <p:nvPr/>
          </p:nvSpPr>
          <p:spPr>
            <a:xfrm>
              <a:off x="2242696" y="3621027"/>
              <a:ext cx="8085007" cy="1655684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5" name="楕円 24">
            <a:extLst>
              <a:ext uri="{FF2B5EF4-FFF2-40B4-BE49-F238E27FC236}">
                <a16:creationId xmlns:a16="http://schemas.microsoft.com/office/drawing/2014/main" id="{81C40AF0-1CD8-45A5-A73A-C981E7A5357F}"/>
              </a:ext>
            </a:extLst>
          </p:cNvPr>
          <p:cNvSpPr/>
          <p:nvPr/>
        </p:nvSpPr>
        <p:spPr>
          <a:xfrm>
            <a:off x="10179873" y="4546011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29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250AACA-F4EE-4C5A-99CF-048137606B81}"/>
              </a:ext>
            </a:extLst>
          </p:cNvPr>
          <p:cNvSpPr/>
          <p:nvPr/>
        </p:nvSpPr>
        <p:spPr>
          <a:xfrm>
            <a:off x="9423305" y="4546011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10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205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34BFF-1455-488F-BDA0-F2FFAB3B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554A1C-335E-4E8D-901E-027FA233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6729"/>
          </a:xfrm>
        </p:spPr>
        <p:txBody>
          <a:bodyPr/>
          <a:lstStyle/>
          <a:p>
            <a:r>
              <a:rPr kumimoji="1" lang="ja-JP" altLang="en-US" dirty="0"/>
              <a:t>キューに入った順に処理する</a:t>
            </a:r>
            <a:br>
              <a:rPr kumimoji="1" lang="en-US" altLang="ja-JP" dirty="0"/>
            </a:br>
            <a:r>
              <a:rPr kumimoji="1" lang="ja-JP" altLang="en-US" dirty="0"/>
              <a:t>以下のような書き方をよくします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120E8B-9D6C-49DA-BA6F-EF661ABD29E1}"/>
              </a:ext>
            </a:extLst>
          </p:cNvPr>
          <p:cNvSpPr/>
          <p:nvPr/>
        </p:nvSpPr>
        <p:spPr>
          <a:xfrm>
            <a:off x="1901252" y="3001302"/>
            <a:ext cx="758002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(!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q.empty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1"/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q.front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q.pop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なんか処理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425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34BFF-1455-488F-BDA0-F2FFAB3B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554A1C-335E-4E8D-901E-027FA233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6729"/>
          </a:xfrm>
        </p:spPr>
        <p:txBody>
          <a:bodyPr/>
          <a:lstStyle/>
          <a:p>
            <a:r>
              <a:rPr kumimoji="1" lang="ja-JP" altLang="en-US" dirty="0"/>
              <a:t>キューに入った順に処理する</a:t>
            </a:r>
            <a:br>
              <a:rPr kumimoji="1" lang="en-US" altLang="ja-JP" dirty="0"/>
            </a:br>
            <a:r>
              <a:rPr kumimoji="1" lang="ja-JP" altLang="en-US" dirty="0"/>
              <a:t>以下のような書き方をよくします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例</a:t>
            </a:r>
            <a:r>
              <a:rPr lang="en-US" altLang="ja-JP" dirty="0"/>
              <a:t>: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120E8B-9D6C-49DA-BA6F-EF661ABD29E1}"/>
              </a:ext>
            </a:extLst>
          </p:cNvPr>
          <p:cNvSpPr/>
          <p:nvPr/>
        </p:nvSpPr>
        <p:spPr>
          <a:xfrm>
            <a:off x="1901252" y="3001302"/>
            <a:ext cx="75800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(!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q.empty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1"/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q.front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q.pop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ja-JP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13051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55122-D2D0-440C-92EC-8BCE2883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応用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6125A2-1327-47D8-B6A5-28CDF835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幅優先探索に使うケースがほとんど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0593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031D67-F633-4A52-B8C6-9E6E3629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std::</a:t>
            </a:r>
            <a:r>
              <a:rPr kumimoji="1" lang="en-US" altLang="ja-JP" dirty="0" err="1"/>
              <a:t>priority_queue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51987B-86FD-477C-B47B-81B2164BB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506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5B88E-BF30-4250-8D09-5AF8F835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std::</a:t>
            </a:r>
            <a:r>
              <a:rPr kumimoji="1" lang="en-US" altLang="ja-JP" dirty="0" err="1"/>
              <a:t>priority_queue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EF7E59-A78D-48B0-BA72-3821F8E3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優先度付きキュー</a:t>
            </a:r>
            <a:endParaRPr kumimoji="1" lang="en-US" altLang="ja-JP" dirty="0"/>
          </a:p>
          <a:p>
            <a:r>
              <a:rPr kumimoji="1" lang="ja-JP" altLang="en-US" dirty="0"/>
              <a:t>「キュー」という名前だが</a:t>
            </a:r>
            <a:r>
              <a:rPr kumimoji="1" lang="en-US" altLang="ja-JP" dirty="0"/>
              <a:t>LIFO</a:t>
            </a:r>
            <a:r>
              <a:rPr kumimoji="1" lang="ja-JP" altLang="en-US" dirty="0"/>
              <a:t>ではない</a:t>
            </a:r>
            <a:endParaRPr kumimoji="1" lang="en-US" altLang="ja-JP" dirty="0"/>
          </a:p>
          <a:p>
            <a:r>
              <a:rPr lang="ja-JP" altLang="en-US" b="1" dirty="0"/>
              <a:t>優先度の高いものから取り出される</a:t>
            </a:r>
            <a:endParaRPr kumimoji="1" lang="en-US" altLang="ja-JP" b="1" dirty="0"/>
          </a:p>
        </p:txBody>
      </p:sp>
      <p:pic>
        <p:nvPicPr>
          <p:cNvPr id="4" name="グラフィックス 3" descr="男性">
            <a:extLst>
              <a:ext uri="{FF2B5EF4-FFF2-40B4-BE49-F238E27FC236}">
                <a16:creationId xmlns:a16="http://schemas.microsoft.com/office/drawing/2014/main" id="{C00D7479-2D41-48C6-A910-09771DAD7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5930" y="3302338"/>
            <a:ext cx="2082244" cy="208224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66A6855-B4C4-4264-BE0A-AFC3CFEDEFF8}"/>
              </a:ext>
            </a:extLst>
          </p:cNvPr>
          <p:cNvSpPr/>
          <p:nvPr/>
        </p:nvSpPr>
        <p:spPr>
          <a:xfrm>
            <a:off x="4369632" y="4566377"/>
            <a:ext cx="2331222" cy="860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ABE99EF-F24B-426A-BA3C-9902F13E14AC}"/>
              </a:ext>
            </a:extLst>
          </p:cNvPr>
          <p:cNvSpPr/>
          <p:nvPr/>
        </p:nvSpPr>
        <p:spPr>
          <a:xfrm>
            <a:off x="4087789" y="4145055"/>
            <a:ext cx="871539" cy="4182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 descr="買い物かご">
            <a:extLst>
              <a:ext uri="{FF2B5EF4-FFF2-40B4-BE49-F238E27FC236}">
                <a16:creationId xmlns:a16="http://schemas.microsoft.com/office/drawing/2014/main" id="{E07824E5-AF3F-4665-A2CD-C94A0A937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0788" y="3793347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ショッピング カート">
            <a:extLst>
              <a:ext uri="{FF2B5EF4-FFF2-40B4-BE49-F238E27FC236}">
                <a16:creationId xmlns:a16="http://schemas.microsoft.com/office/drawing/2014/main" id="{69791E91-F7D3-41E7-B53D-F4A91EF0A1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8621" y="4219932"/>
            <a:ext cx="1598437" cy="159843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2E781E-C264-4D95-B368-7E5B07D99EDA}"/>
              </a:ext>
            </a:extLst>
          </p:cNvPr>
          <p:cNvSpPr/>
          <p:nvPr/>
        </p:nvSpPr>
        <p:spPr>
          <a:xfrm>
            <a:off x="5844648" y="4148138"/>
            <a:ext cx="871539" cy="4182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グラフィックス 9" descr="銀行小切手">
            <a:extLst>
              <a:ext uri="{FF2B5EF4-FFF2-40B4-BE49-F238E27FC236}">
                <a16:creationId xmlns:a16="http://schemas.microsoft.com/office/drawing/2014/main" id="{10BF1508-52D0-4C90-85A3-C18CBFC6D7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5489" y="3913286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モニター">
            <a:extLst>
              <a:ext uri="{FF2B5EF4-FFF2-40B4-BE49-F238E27FC236}">
                <a16:creationId xmlns:a16="http://schemas.microsoft.com/office/drawing/2014/main" id="{751EF8E4-6A0A-4BEC-8FC3-85EDA7A643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09191" y="3662423"/>
            <a:ext cx="914400" cy="681037"/>
          </a:xfrm>
          <a:prstGeom prst="rect">
            <a:avLst/>
          </a:prstGeom>
        </p:spPr>
      </p:pic>
      <p:pic>
        <p:nvPicPr>
          <p:cNvPr id="12" name="グラフィックス 11" descr="男性">
            <a:extLst>
              <a:ext uri="{FF2B5EF4-FFF2-40B4-BE49-F238E27FC236}">
                <a16:creationId xmlns:a16="http://schemas.microsoft.com/office/drawing/2014/main" id="{796BEEDC-BB20-4798-8754-4E542B4A7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9441" y="3489257"/>
            <a:ext cx="2436977" cy="2436977"/>
          </a:xfrm>
          <a:prstGeom prst="rect">
            <a:avLst/>
          </a:prstGeom>
        </p:spPr>
      </p:pic>
      <p:pic>
        <p:nvPicPr>
          <p:cNvPr id="13" name="グラフィックス 12" descr="男性">
            <a:extLst>
              <a:ext uri="{FF2B5EF4-FFF2-40B4-BE49-F238E27FC236}">
                <a16:creationId xmlns:a16="http://schemas.microsoft.com/office/drawing/2014/main" id="{733B7772-89A6-4771-A286-C5AC14D1A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7487" y="3489257"/>
            <a:ext cx="2436977" cy="2436977"/>
          </a:xfrm>
          <a:prstGeom prst="rect">
            <a:avLst/>
          </a:prstGeom>
        </p:spPr>
      </p:pic>
      <p:pic>
        <p:nvPicPr>
          <p:cNvPr id="14" name="グラフィックス 13" descr="男性">
            <a:extLst>
              <a:ext uri="{FF2B5EF4-FFF2-40B4-BE49-F238E27FC236}">
                <a16:creationId xmlns:a16="http://schemas.microsoft.com/office/drawing/2014/main" id="{92D2C38E-8921-45A0-A2EF-D6E5F7CD5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0330" y="3489257"/>
            <a:ext cx="2436977" cy="2436977"/>
          </a:xfrm>
          <a:prstGeom prst="rect">
            <a:avLst/>
          </a:prstGeom>
        </p:spPr>
      </p:pic>
      <p:pic>
        <p:nvPicPr>
          <p:cNvPr id="16" name="グラフィックス 15" descr="歩く">
            <a:extLst>
              <a:ext uri="{FF2B5EF4-FFF2-40B4-BE49-F238E27FC236}">
                <a16:creationId xmlns:a16="http://schemas.microsoft.com/office/drawing/2014/main" id="{9D7D9B32-B985-4AB6-B169-4F94C917FA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45835" y="3489257"/>
            <a:ext cx="2567477" cy="2567477"/>
          </a:xfrm>
          <a:prstGeom prst="rect">
            <a:avLst/>
          </a:prstGeom>
        </p:spPr>
      </p:pic>
      <p:sp>
        <p:nvSpPr>
          <p:cNvPr id="17" name="矢印: 右 16">
            <a:extLst>
              <a:ext uri="{FF2B5EF4-FFF2-40B4-BE49-F238E27FC236}">
                <a16:creationId xmlns:a16="http://schemas.microsoft.com/office/drawing/2014/main" id="{445A9F63-DEE9-4E2F-8BE7-CDAF9BD66131}"/>
              </a:ext>
            </a:extLst>
          </p:cNvPr>
          <p:cNvSpPr/>
          <p:nvPr/>
        </p:nvSpPr>
        <p:spPr>
          <a:xfrm>
            <a:off x="2076137" y="5889678"/>
            <a:ext cx="7824866" cy="7835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優先度の高い順に処理される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96E4BA6-EBBB-46FD-8C31-C7801CB8FD82}"/>
              </a:ext>
            </a:extLst>
          </p:cNvPr>
          <p:cNvSpPr txBox="1"/>
          <p:nvPr/>
        </p:nvSpPr>
        <p:spPr>
          <a:xfrm>
            <a:off x="10766925" y="3543012"/>
            <a:ext cx="392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1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8D92D1A-37A0-4E93-93D0-2137B96AA460}"/>
              </a:ext>
            </a:extLst>
          </p:cNvPr>
          <p:cNvSpPr txBox="1"/>
          <p:nvPr/>
        </p:nvSpPr>
        <p:spPr>
          <a:xfrm>
            <a:off x="6302576" y="3489257"/>
            <a:ext cx="392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2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EADCF7-70B1-4806-A824-50A1EF3A1BD3}"/>
              </a:ext>
            </a:extLst>
          </p:cNvPr>
          <p:cNvSpPr txBox="1"/>
          <p:nvPr/>
        </p:nvSpPr>
        <p:spPr>
          <a:xfrm>
            <a:off x="3533619" y="3498902"/>
            <a:ext cx="392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6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01BBE6C-7704-42A8-8605-2DDEB902F527}"/>
              </a:ext>
            </a:extLst>
          </p:cNvPr>
          <p:cNvSpPr txBox="1"/>
          <p:nvPr/>
        </p:nvSpPr>
        <p:spPr>
          <a:xfrm>
            <a:off x="2173312" y="3498902"/>
            <a:ext cx="392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9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7" name="グラフィックス 26" descr="歩く">
            <a:extLst>
              <a:ext uri="{FF2B5EF4-FFF2-40B4-BE49-F238E27FC236}">
                <a16:creationId xmlns:a16="http://schemas.microsoft.com/office/drawing/2014/main" id="{AB8FD03B-EB09-42AD-8EEF-5AFEB60EF3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413745" y="3431212"/>
            <a:ext cx="2567477" cy="2567477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61BF522-E7BA-4A12-836E-8157980DE986}"/>
              </a:ext>
            </a:extLst>
          </p:cNvPr>
          <p:cNvSpPr txBox="1"/>
          <p:nvPr/>
        </p:nvSpPr>
        <p:spPr>
          <a:xfrm>
            <a:off x="807345" y="3484967"/>
            <a:ext cx="392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5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70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5B88E-BF30-4250-8D09-5AF8F835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std::</a:t>
            </a:r>
            <a:r>
              <a:rPr kumimoji="1" lang="en-US" altLang="ja-JP" dirty="0" err="1"/>
              <a:t>priority_queue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EF7E59-A78D-48B0-BA72-3821F8E3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優先度付きキュー</a:t>
            </a:r>
            <a:endParaRPr kumimoji="1" lang="en-US" altLang="ja-JP" dirty="0"/>
          </a:p>
          <a:p>
            <a:r>
              <a:rPr kumimoji="1" lang="ja-JP" altLang="en-US" dirty="0"/>
              <a:t>「キュー」という名前だが</a:t>
            </a:r>
            <a:r>
              <a:rPr kumimoji="1" lang="en-US" altLang="ja-JP" dirty="0"/>
              <a:t>LIFO</a:t>
            </a:r>
            <a:r>
              <a:rPr kumimoji="1" lang="ja-JP" altLang="en-US" dirty="0"/>
              <a:t>ではない</a:t>
            </a:r>
            <a:endParaRPr kumimoji="1" lang="en-US" altLang="ja-JP" dirty="0"/>
          </a:p>
          <a:p>
            <a:r>
              <a:rPr lang="ja-JP" altLang="en-US" b="1" dirty="0"/>
              <a:t>優先度の高いものから取り出される</a:t>
            </a:r>
            <a:endParaRPr kumimoji="1" lang="en-US" altLang="ja-JP" b="1" dirty="0"/>
          </a:p>
        </p:txBody>
      </p:sp>
      <p:pic>
        <p:nvPicPr>
          <p:cNvPr id="4" name="グラフィックス 3" descr="男性">
            <a:extLst>
              <a:ext uri="{FF2B5EF4-FFF2-40B4-BE49-F238E27FC236}">
                <a16:creationId xmlns:a16="http://schemas.microsoft.com/office/drawing/2014/main" id="{C00D7479-2D41-48C6-A910-09771DAD7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5930" y="3302338"/>
            <a:ext cx="2082244" cy="208224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66A6855-B4C4-4264-BE0A-AFC3CFEDEFF8}"/>
              </a:ext>
            </a:extLst>
          </p:cNvPr>
          <p:cNvSpPr/>
          <p:nvPr/>
        </p:nvSpPr>
        <p:spPr>
          <a:xfrm>
            <a:off x="4369632" y="4566377"/>
            <a:ext cx="2331222" cy="860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ABE99EF-F24B-426A-BA3C-9902F13E14AC}"/>
              </a:ext>
            </a:extLst>
          </p:cNvPr>
          <p:cNvSpPr/>
          <p:nvPr/>
        </p:nvSpPr>
        <p:spPr>
          <a:xfrm>
            <a:off x="4087789" y="4145055"/>
            <a:ext cx="871539" cy="4182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 descr="買い物かご">
            <a:extLst>
              <a:ext uri="{FF2B5EF4-FFF2-40B4-BE49-F238E27FC236}">
                <a16:creationId xmlns:a16="http://schemas.microsoft.com/office/drawing/2014/main" id="{E07824E5-AF3F-4665-A2CD-C94A0A937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0788" y="3793347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ショッピング カート">
            <a:extLst>
              <a:ext uri="{FF2B5EF4-FFF2-40B4-BE49-F238E27FC236}">
                <a16:creationId xmlns:a16="http://schemas.microsoft.com/office/drawing/2014/main" id="{69791E91-F7D3-41E7-B53D-F4A91EF0A1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8621" y="4219932"/>
            <a:ext cx="1598437" cy="159843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2E781E-C264-4D95-B368-7E5B07D99EDA}"/>
              </a:ext>
            </a:extLst>
          </p:cNvPr>
          <p:cNvSpPr/>
          <p:nvPr/>
        </p:nvSpPr>
        <p:spPr>
          <a:xfrm>
            <a:off x="5844648" y="4148138"/>
            <a:ext cx="871539" cy="4182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グラフィックス 9" descr="銀行小切手">
            <a:extLst>
              <a:ext uri="{FF2B5EF4-FFF2-40B4-BE49-F238E27FC236}">
                <a16:creationId xmlns:a16="http://schemas.microsoft.com/office/drawing/2014/main" id="{10BF1508-52D0-4C90-85A3-C18CBFC6D7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5489" y="3913286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モニター">
            <a:extLst>
              <a:ext uri="{FF2B5EF4-FFF2-40B4-BE49-F238E27FC236}">
                <a16:creationId xmlns:a16="http://schemas.microsoft.com/office/drawing/2014/main" id="{751EF8E4-6A0A-4BEC-8FC3-85EDA7A643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09191" y="3662423"/>
            <a:ext cx="914400" cy="681037"/>
          </a:xfrm>
          <a:prstGeom prst="rect">
            <a:avLst/>
          </a:prstGeom>
        </p:spPr>
      </p:pic>
      <p:pic>
        <p:nvPicPr>
          <p:cNvPr id="12" name="グラフィックス 11" descr="男性">
            <a:extLst>
              <a:ext uri="{FF2B5EF4-FFF2-40B4-BE49-F238E27FC236}">
                <a16:creationId xmlns:a16="http://schemas.microsoft.com/office/drawing/2014/main" id="{796BEEDC-BB20-4798-8754-4E542B4A7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9441" y="3489257"/>
            <a:ext cx="2436977" cy="2436977"/>
          </a:xfrm>
          <a:prstGeom prst="rect">
            <a:avLst/>
          </a:prstGeom>
        </p:spPr>
      </p:pic>
      <p:pic>
        <p:nvPicPr>
          <p:cNvPr id="13" name="グラフィックス 12" descr="男性">
            <a:extLst>
              <a:ext uri="{FF2B5EF4-FFF2-40B4-BE49-F238E27FC236}">
                <a16:creationId xmlns:a16="http://schemas.microsoft.com/office/drawing/2014/main" id="{733B7772-89A6-4771-A286-C5AC14D1A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7487" y="3489257"/>
            <a:ext cx="2436977" cy="2436977"/>
          </a:xfrm>
          <a:prstGeom prst="rect">
            <a:avLst/>
          </a:prstGeom>
        </p:spPr>
      </p:pic>
      <p:pic>
        <p:nvPicPr>
          <p:cNvPr id="14" name="グラフィックス 13" descr="男性">
            <a:extLst>
              <a:ext uri="{FF2B5EF4-FFF2-40B4-BE49-F238E27FC236}">
                <a16:creationId xmlns:a16="http://schemas.microsoft.com/office/drawing/2014/main" id="{92D2C38E-8921-45A0-A2EF-D6E5F7CD5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0330" y="3489257"/>
            <a:ext cx="2436977" cy="2436977"/>
          </a:xfrm>
          <a:prstGeom prst="rect">
            <a:avLst/>
          </a:prstGeom>
        </p:spPr>
      </p:pic>
      <p:pic>
        <p:nvPicPr>
          <p:cNvPr id="16" name="グラフィックス 15" descr="歩く">
            <a:extLst>
              <a:ext uri="{FF2B5EF4-FFF2-40B4-BE49-F238E27FC236}">
                <a16:creationId xmlns:a16="http://schemas.microsoft.com/office/drawing/2014/main" id="{9D7D9B32-B985-4AB6-B169-4F94C917FA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45835" y="3489257"/>
            <a:ext cx="2567477" cy="2567477"/>
          </a:xfrm>
          <a:prstGeom prst="rect">
            <a:avLst/>
          </a:prstGeom>
        </p:spPr>
      </p:pic>
      <p:sp>
        <p:nvSpPr>
          <p:cNvPr id="17" name="矢印: 右 16">
            <a:extLst>
              <a:ext uri="{FF2B5EF4-FFF2-40B4-BE49-F238E27FC236}">
                <a16:creationId xmlns:a16="http://schemas.microsoft.com/office/drawing/2014/main" id="{445A9F63-DEE9-4E2F-8BE7-CDAF9BD66131}"/>
              </a:ext>
            </a:extLst>
          </p:cNvPr>
          <p:cNvSpPr/>
          <p:nvPr/>
        </p:nvSpPr>
        <p:spPr>
          <a:xfrm>
            <a:off x="2076137" y="5889678"/>
            <a:ext cx="7824866" cy="7835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優先度の高い順に処理される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96E4BA6-EBBB-46FD-8C31-C7801CB8FD82}"/>
              </a:ext>
            </a:extLst>
          </p:cNvPr>
          <p:cNvSpPr txBox="1"/>
          <p:nvPr/>
        </p:nvSpPr>
        <p:spPr>
          <a:xfrm>
            <a:off x="10766925" y="3543012"/>
            <a:ext cx="392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1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8D92D1A-37A0-4E93-93D0-2137B96AA460}"/>
              </a:ext>
            </a:extLst>
          </p:cNvPr>
          <p:cNvSpPr txBox="1"/>
          <p:nvPr/>
        </p:nvSpPr>
        <p:spPr>
          <a:xfrm>
            <a:off x="6302576" y="3489257"/>
            <a:ext cx="392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2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EADCF7-70B1-4806-A824-50A1EF3A1BD3}"/>
              </a:ext>
            </a:extLst>
          </p:cNvPr>
          <p:cNvSpPr txBox="1"/>
          <p:nvPr/>
        </p:nvSpPr>
        <p:spPr>
          <a:xfrm>
            <a:off x="3533619" y="3498902"/>
            <a:ext cx="392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6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01BBE6C-7704-42A8-8605-2DDEB902F527}"/>
              </a:ext>
            </a:extLst>
          </p:cNvPr>
          <p:cNvSpPr txBox="1"/>
          <p:nvPr/>
        </p:nvSpPr>
        <p:spPr>
          <a:xfrm>
            <a:off x="2173312" y="3498902"/>
            <a:ext cx="392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9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3" name="グラフィックス 22" descr="男性">
            <a:extLst>
              <a:ext uri="{FF2B5EF4-FFF2-40B4-BE49-F238E27FC236}">
                <a16:creationId xmlns:a16="http://schemas.microsoft.com/office/drawing/2014/main" id="{B1B9AF00-42F2-4ED5-8B5B-BE35013BD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9860" y="3489258"/>
            <a:ext cx="2436977" cy="243697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3362F4A-4BE3-41A8-A172-DBE74C2BE2A4}"/>
              </a:ext>
            </a:extLst>
          </p:cNvPr>
          <p:cNvSpPr txBox="1"/>
          <p:nvPr/>
        </p:nvSpPr>
        <p:spPr>
          <a:xfrm>
            <a:off x="4735992" y="3498903"/>
            <a:ext cx="392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5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237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B3B3E-3725-4B9D-98C9-8146CB88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std::</a:t>
            </a:r>
            <a:r>
              <a:rPr lang="en-US" altLang="ja-JP" dirty="0" err="1"/>
              <a:t>priority_queue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A39037-43B0-4F5D-B0E8-7B5E70800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優先度とは</a:t>
            </a:r>
            <a:r>
              <a:rPr lang="en-US" altLang="ja-JP" dirty="0"/>
              <a:t>: </a:t>
            </a:r>
            <a:r>
              <a:rPr lang="ja-JP" altLang="en-US" dirty="0"/>
              <a:t>実装によって異なる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の場合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en-US" altLang="ja-JP" dirty="0" err="1"/>
              <a:t>priority_queue</a:t>
            </a:r>
            <a:r>
              <a:rPr lang="en-US" altLang="ja-JP" dirty="0"/>
              <a:t>&lt;int&gt;</a:t>
            </a:r>
            <a:r>
              <a:rPr lang="ja-JP" altLang="en-US" dirty="0"/>
              <a:t>の場合</a:t>
            </a:r>
            <a:r>
              <a:rPr lang="ja-JP" altLang="en-US" b="1" dirty="0"/>
              <a:t>大きい順に取り出される</a:t>
            </a:r>
            <a:endParaRPr lang="en-US" altLang="ja-JP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小さい順に取り出したかったり</a:t>
            </a:r>
            <a:r>
              <a:rPr lang="en-US" altLang="ja-JP" dirty="0"/>
              <a:t>,</a:t>
            </a:r>
            <a:r>
              <a:rPr lang="ja-JP" altLang="en-US" dirty="0"/>
              <a:t>自分で優先度を定義したい場合はテンプレート引数に色々指定する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6917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AB6FB-6FB5-4F08-B060-DA1FB367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宣言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66724A-7C28-496A-B039-F66F2110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3600" dirty="0" err="1">
                <a:latin typeface="Consolas" panose="020B0609020204030204" pitchFamily="49" charset="0"/>
              </a:rPr>
              <a:t>priority_queue</a:t>
            </a:r>
            <a:r>
              <a:rPr kumimoji="1" lang="en-US" altLang="ja-JP" sz="3600" dirty="0">
                <a:latin typeface="Consolas" panose="020B0609020204030204" pitchFamily="49" charset="0"/>
              </a:rPr>
              <a:t>&lt;</a:t>
            </a:r>
            <a:r>
              <a:rPr kumimoji="1" lang="ja-JP" altLang="en-US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型名</a:t>
            </a:r>
            <a:r>
              <a:rPr lang="en-US" altLang="ja-JP" sz="3600" dirty="0">
                <a:latin typeface="Consolas" panose="020B0609020204030204" pitchFamily="49" charset="0"/>
              </a:rPr>
              <a:t>&gt; </a:t>
            </a:r>
            <a:r>
              <a:rPr lang="ja-JP" altLang="en-US" sz="3600" dirty="0">
                <a:latin typeface="Consolas" panose="020B0609020204030204" pitchFamily="49" charset="0"/>
              </a:rPr>
              <a:t>名前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dirty="0" err="1">
                <a:latin typeface="Consolas" panose="020B0609020204030204" pitchFamily="49" charset="0"/>
              </a:rPr>
              <a:t>priority_queue</a:t>
            </a:r>
            <a:r>
              <a:rPr kumimoji="1" lang="en-US" altLang="ja-JP" dirty="0">
                <a:latin typeface="Consolas" panose="020B0609020204030204" pitchFamily="49" charset="0"/>
              </a:rPr>
              <a:t>&lt;</a:t>
            </a:r>
            <a:r>
              <a:rPr kumimoji="1"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ja-JP" dirty="0">
                <a:latin typeface="Consolas" panose="020B0609020204030204" pitchFamily="49" charset="0"/>
              </a:rPr>
              <a:t>&gt; pq1;</a:t>
            </a:r>
          </a:p>
          <a:p>
            <a:r>
              <a:rPr lang="en-US" altLang="ja-JP" dirty="0" err="1">
                <a:latin typeface="Consolas" panose="020B0609020204030204" pitchFamily="49" charset="0"/>
              </a:rPr>
              <a:t>priority_queue</a:t>
            </a:r>
            <a:r>
              <a:rPr lang="en-US" altLang="ja-JP" dirty="0"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ja-JP" dirty="0">
                <a:latin typeface="Consolas" panose="020B0609020204030204" pitchFamily="49" charset="0"/>
              </a:rPr>
              <a:t>&gt; pq2;</a:t>
            </a:r>
          </a:p>
          <a:p>
            <a:r>
              <a:rPr lang="en-US" altLang="ja-JP" dirty="0" err="1">
                <a:latin typeface="Consolas" panose="020B0609020204030204" pitchFamily="49" charset="0"/>
              </a:rPr>
              <a:t>priority_queue</a:t>
            </a:r>
            <a:r>
              <a:rPr kumimoji="1" lang="en-US" altLang="ja-JP" dirty="0">
                <a:latin typeface="Consolas" panose="020B0609020204030204" pitchFamily="49" charset="0"/>
              </a:rPr>
              <a:t>&lt;pair&lt;</a:t>
            </a:r>
            <a:r>
              <a:rPr kumimoji="1"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ja-JP" dirty="0">
                <a:latin typeface="Consolas" panose="020B0609020204030204" pitchFamily="49" charset="0"/>
              </a:rPr>
              <a:t>, </a:t>
            </a:r>
            <a:r>
              <a:rPr kumimoji="1"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ja-JP" dirty="0">
                <a:latin typeface="Consolas" panose="020B0609020204030204" pitchFamily="49" charset="0"/>
              </a:rPr>
              <a:t>&gt;&gt; pq3;</a:t>
            </a:r>
          </a:p>
          <a:p>
            <a:endParaRPr lang="en-US" altLang="ja-JP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/>
              <a:t>※C++11</a:t>
            </a:r>
            <a:r>
              <a:rPr lang="ja-JP" altLang="en-US" dirty="0"/>
              <a:t>より前だと</a:t>
            </a:r>
            <a:r>
              <a:rPr lang="en-US" altLang="ja-JP" dirty="0"/>
              <a:t>,</a:t>
            </a:r>
            <a:r>
              <a:rPr lang="en-US" altLang="ja-JP" dirty="0">
                <a:latin typeface="Consolas" panose="020B0609020204030204" pitchFamily="49" charset="0"/>
              </a:rPr>
              <a:t>&gt;</a:t>
            </a:r>
            <a:r>
              <a:rPr lang="ja-JP" altLang="en-US" dirty="0"/>
              <a:t>と</a:t>
            </a:r>
            <a:r>
              <a:rPr lang="en-US" altLang="ja-JP" dirty="0">
                <a:latin typeface="Consolas" panose="020B0609020204030204" pitchFamily="49" charset="0"/>
              </a:rPr>
              <a:t>&gt;</a:t>
            </a:r>
            <a:r>
              <a:rPr lang="ja-JP" altLang="en-US" dirty="0"/>
              <a:t>の間にスペースが必要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09878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AB6FB-6FB5-4F08-B060-DA1FB367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宣言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66724A-7C28-496A-B039-F66F2110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b="1" dirty="0">
                <a:latin typeface="Consolas" panose="020B0609020204030204" pitchFamily="49" charset="0"/>
              </a:rPr>
              <a:t>小さい順に取り出したい</a:t>
            </a:r>
            <a:r>
              <a:rPr kumimoji="1" lang="ja-JP" altLang="en-US" dirty="0">
                <a:latin typeface="Consolas" panose="020B0609020204030204" pitchFamily="49" charset="0"/>
              </a:rPr>
              <a:t>場合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kumimoji="1" lang="en-US" altLang="ja-JP" dirty="0" err="1">
                <a:latin typeface="Consolas" panose="020B0609020204030204" pitchFamily="49" charset="0"/>
              </a:rPr>
              <a:t>priority_queue</a:t>
            </a:r>
            <a:r>
              <a:rPr kumimoji="1" lang="en-US" altLang="ja-JP" dirty="0">
                <a:latin typeface="Consolas" panose="020B0609020204030204" pitchFamily="49" charset="0"/>
              </a:rPr>
              <a:t>&lt;</a:t>
            </a:r>
            <a:r>
              <a:rPr kumimoji="1"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ja-JP" dirty="0">
                <a:latin typeface="Consolas" panose="020B0609020204030204" pitchFamily="49" charset="0"/>
              </a:rPr>
              <a:t>,</a:t>
            </a:r>
            <a:r>
              <a:rPr kumimoji="1"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dirty="0">
                <a:latin typeface="Consolas" panose="020B0609020204030204" pitchFamily="49" charset="0"/>
              </a:rPr>
              <a:t>vector&lt;</a:t>
            </a:r>
            <a:r>
              <a:rPr kumimoji="1"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ja-JP" dirty="0">
                <a:latin typeface="Consolas" panose="020B0609020204030204" pitchFamily="49" charset="0"/>
              </a:rPr>
              <a:t>&gt;,</a:t>
            </a:r>
            <a:r>
              <a:rPr kumimoji="1"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dirty="0">
                <a:latin typeface="Consolas" panose="020B0609020204030204" pitchFamily="49" charset="0"/>
              </a:rPr>
              <a:t>greater&lt;</a:t>
            </a:r>
            <a:r>
              <a:rPr kumimoji="1"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ja-JP" dirty="0">
                <a:latin typeface="Consolas" panose="020B0609020204030204" pitchFamily="49" charset="0"/>
              </a:rPr>
              <a:t>&gt;&gt; </a:t>
            </a:r>
            <a:r>
              <a:rPr kumimoji="1" lang="en-US" altLang="ja-JP" dirty="0" err="1">
                <a:latin typeface="Consolas" panose="020B0609020204030204" pitchFamily="49" charset="0"/>
              </a:rPr>
              <a:t>pq</a:t>
            </a:r>
            <a:r>
              <a:rPr kumimoji="1" lang="en-US" altLang="ja-JP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ja-JP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/>
              <a:t>※greater</a:t>
            </a:r>
            <a:r>
              <a:rPr lang="ja-JP" altLang="en-US" dirty="0"/>
              <a:t>で大きい順に並べ</a:t>
            </a:r>
            <a:r>
              <a:rPr lang="en-US" altLang="ja-JP" dirty="0"/>
              <a:t>,</a:t>
            </a:r>
            <a:r>
              <a:rPr lang="ja-JP" altLang="en-US" dirty="0"/>
              <a:t>その末尾から取り出される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(C++</a:t>
            </a:r>
            <a:r>
              <a:rPr lang="ja-JP" altLang="en-US" dirty="0"/>
              <a:t>の実装上の都合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※vector&lt;int&gt;</a:t>
            </a:r>
            <a:r>
              <a:rPr lang="ja-JP" altLang="en-US" dirty="0"/>
              <a:t>を指定することで</a:t>
            </a:r>
            <a:r>
              <a:rPr lang="en-US" altLang="ja-JP" dirty="0"/>
              <a:t>,</a:t>
            </a:r>
            <a:r>
              <a:rPr lang="en-US" altLang="ja-JP" dirty="0" err="1"/>
              <a:t>priority_queue</a:t>
            </a:r>
            <a:r>
              <a:rPr lang="ja-JP" altLang="en-US" dirty="0"/>
              <a:t>の内部構造として</a:t>
            </a:r>
            <a:r>
              <a:rPr lang="en-US" altLang="ja-JP" dirty="0"/>
              <a:t>vector</a:t>
            </a:r>
            <a:r>
              <a:rPr lang="ja-JP" altLang="en-US" dirty="0"/>
              <a:t>を利用する</a:t>
            </a:r>
            <a:r>
              <a:rPr lang="en-US" altLang="ja-JP" dirty="0"/>
              <a:t>(</a:t>
            </a:r>
            <a:r>
              <a:rPr lang="ja-JP" altLang="en-US" dirty="0"/>
              <a:t>詳細は知らなくてよい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093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63E89-35E2-43C0-93EB-BB632528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宣言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970492-422B-41BD-BF4D-82489016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map&lt;</a:t>
            </a:r>
            <a:r>
              <a:rPr lang="ja-JP" altLang="en-US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キー型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ja-JP" altLang="en-US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要素型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ja-JP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名前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ctr">
              <a:buNone/>
            </a:pPr>
            <a:endParaRPr lang="en-US" altLang="ja-JP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map&lt;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 mp1;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 mp2;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map&lt;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pair&lt;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&gt;&gt; mp3;</a:t>
            </a:r>
          </a:p>
          <a:p>
            <a:endParaRPr lang="en-US" altLang="ja-JP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4416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BCAC6-FC2F-4E84-AE4A-41CCBE38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宣言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3160ED-FD6A-4B29-9641-CD483CF57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pair&lt;int, int&gt;</a:t>
            </a:r>
            <a:r>
              <a:rPr lang="ja-JP" altLang="en-US" dirty="0">
                <a:latin typeface="Consolas" panose="020B0609020204030204" pitchFamily="49" charset="0"/>
              </a:rPr>
              <a:t>を小さい順から取り出したいとき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altLang="ja-JP" sz="18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ja-JP" sz="1800" dirty="0" err="1">
                <a:latin typeface="Consolas" panose="020B0609020204030204" pitchFamily="49" charset="0"/>
              </a:rPr>
              <a:t>priority_queue</a:t>
            </a:r>
            <a:r>
              <a:rPr lang="en-US" altLang="ja-JP" sz="1800" dirty="0">
                <a:latin typeface="Consolas" panose="020B0609020204030204" pitchFamily="49" charset="0"/>
              </a:rPr>
              <a:t>&lt;pair&lt;</a:t>
            </a:r>
            <a:r>
              <a:rPr lang="en-US" altLang="ja-JP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800" dirty="0" err="1">
                <a:latin typeface="Consolas" panose="020B0609020204030204" pitchFamily="49" charset="0"/>
              </a:rPr>
              <a:t>,</a:t>
            </a:r>
            <a:r>
              <a:rPr lang="en-US" altLang="ja-JP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800" dirty="0">
                <a:latin typeface="Consolas" panose="020B0609020204030204" pitchFamily="49" charset="0"/>
              </a:rPr>
              <a:t>&gt;,</a:t>
            </a:r>
            <a:r>
              <a:rPr lang="en-US" altLang="ja-JP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800" dirty="0">
                <a:latin typeface="Consolas" panose="020B0609020204030204" pitchFamily="49" charset="0"/>
              </a:rPr>
              <a:t>vector&lt;pair&lt;</a:t>
            </a:r>
            <a:r>
              <a:rPr lang="en-US" altLang="ja-JP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800" dirty="0" err="1">
                <a:latin typeface="Consolas" panose="020B0609020204030204" pitchFamily="49" charset="0"/>
              </a:rPr>
              <a:t>,</a:t>
            </a:r>
            <a:r>
              <a:rPr lang="en-US" altLang="ja-JP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800" dirty="0">
                <a:latin typeface="Consolas" panose="020B0609020204030204" pitchFamily="49" charset="0"/>
              </a:rPr>
              <a:t>&gt;&gt;,</a:t>
            </a:r>
            <a:r>
              <a:rPr lang="en-US" altLang="ja-JP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800" dirty="0">
                <a:latin typeface="Consolas" panose="020B0609020204030204" pitchFamily="49" charset="0"/>
              </a:rPr>
              <a:t>greater&lt;pair&lt;</a:t>
            </a:r>
            <a:r>
              <a:rPr lang="en-US" altLang="ja-JP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800" dirty="0" err="1">
                <a:latin typeface="Consolas" panose="020B0609020204030204" pitchFamily="49" charset="0"/>
              </a:rPr>
              <a:t>,</a:t>
            </a:r>
            <a:r>
              <a:rPr lang="en-US" altLang="ja-JP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800" dirty="0">
                <a:latin typeface="Consolas" panose="020B0609020204030204" pitchFamily="49" charset="0"/>
              </a:rPr>
              <a:t>&gt;&gt;&gt; </a:t>
            </a:r>
            <a:r>
              <a:rPr lang="en-US" altLang="ja-JP" sz="1800" dirty="0" err="1">
                <a:latin typeface="Consolas" panose="020B0609020204030204" pitchFamily="49" charset="0"/>
              </a:rPr>
              <a:t>pq</a:t>
            </a:r>
            <a:r>
              <a:rPr lang="en-US" altLang="ja-JP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ja-JP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dirty="0">
                <a:latin typeface="Consolas" panose="020B0609020204030204" pitchFamily="49" charset="0"/>
              </a:rPr>
              <a:t>はあまりにも長いので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ja-JP" sz="2800" dirty="0">
                <a:latin typeface="Consolas" panose="020B0609020204030204" pitchFamily="49" charset="0"/>
              </a:rPr>
              <a:t> pair&lt;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latin typeface="Consolas" panose="020B0609020204030204" pitchFamily="49" charset="0"/>
              </a:rPr>
              <a:t>, 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latin typeface="Consolas" panose="020B0609020204030204" pitchFamily="49" charset="0"/>
              </a:rPr>
              <a:t>&gt; P;</a:t>
            </a:r>
          </a:p>
          <a:p>
            <a:pPr marL="0" indent="0">
              <a:buNone/>
            </a:pPr>
            <a:r>
              <a:rPr lang="ja-JP" altLang="en-US" dirty="0">
                <a:latin typeface="Consolas" panose="020B0609020204030204" pitchFamily="49" charset="0"/>
              </a:rPr>
              <a:t>として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ja-JP" sz="2800" dirty="0" err="1">
                <a:latin typeface="Consolas" panose="020B0609020204030204" pitchFamily="49" charset="0"/>
              </a:rPr>
              <a:t>priority_queue</a:t>
            </a:r>
            <a:r>
              <a:rPr lang="en-US" altLang="ja-JP" sz="2800" dirty="0">
                <a:latin typeface="Consolas" panose="020B0609020204030204" pitchFamily="49" charset="0"/>
              </a:rPr>
              <a:t>&lt;P,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>
                <a:latin typeface="Consolas" panose="020B0609020204030204" pitchFamily="49" charset="0"/>
              </a:rPr>
              <a:t>vector&lt;P&gt;,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>
                <a:latin typeface="Consolas" panose="020B0609020204030204" pitchFamily="49" charset="0"/>
              </a:rPr>
              <a:t>greater&lt;P&gt;&gt; </a:t>
            </a:r>
            <a:r>
              <a:rPr lang="en-US" altLang="ja-JP" sz="2800" dirty="0" err="1">
                <a:latin typeface="Consolas" panose="020B0609020204030204" pitchFamily="49" charset="0"/>
              </a:rPr>
              <a:t>pq</a:t>
            </a:r>
            <a:r>
              <a:rPr lang="en-US" altLang="ja-JP" sz="2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ja-JP" altLang="en-US" dirty="0">
                <a:latin typeface="Consolas" panose="020B0609020204030204" pitchFamily="49" charset="0"/>
              </a:rPr>
              <a:t>と書くことがある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dirty="0"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3234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FFF52-8DE0-4753-8FE6-86552BC3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3D64AC-D882-4AC9-9D14-B73921E3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257" y="2855626"/>
            <a:ext cx="2705724" cy="305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pq.push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pq.push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29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pq.push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18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9CB8FFB-6004-4A07-AF5C-50633517D93F}"/>
              </a:ext>
            </a:extLst>
          </p:cNvPr>
          <p:cNvSpPr txBox="1">
            <a:spLocks/>
          </p:cNvSpPr>
          <p:nvPr/>
        </p:nvSpPr>
        <p:spPr>
          <a:xfrm>
            <a:off x="4986728" y="1923061"/>
            <a:ext cx="56675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ja-JP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でキューに値を入れる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318D1F2-41BD-4014-8144-79C42E011D59}"/>
              </a:ext>
            </a:extLst>
          </p:cNvPr>
          <p:cNvGrpSpPr/>
          <p:nvPr/>
        </p:nvGrpSpPr>
        <p:grpSpPr>
          <a:xfrm>
            <a:off x="5306933" y="2589352"/>
            <a:ext cx="3955445" cy="783560"/>
            <a:chOff x="2242696" y="3621027"/>
            <a:chExt cx="8382311" cy="1660507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C641215-A9A5-4925-8DDE-E6BF235673DD}"/>
                </a:ext>
              </a:extLst>
            </p:cNvPr>
            <p:cNvSpPr/>
            <p:nvPr/>
          </p:nvSpPr>
          <p:spPr>
            <a:xfrm>
              <a:off x="2597010" y="3625850"/>
              <a:ext cx="7730692" cy="16556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1F8A17A-9E43-4898-A0EA-8C61991AB70F}"/>
                </a:ext>
              </a:extLst>
            </p:cNvPr>
            <p:cNvSpPr/>
            <p:nvPr/>
          </p:nvSpPr>
          <p:spPr>
            <a:xfrm>
              <a:off x="2540000" y="3625850"/>
              <a:ext cx="8085007" cy="1655683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62835043-9001-4FB4-8FF1-50117BB46B77}"/>
                </a:ext>
              </a:extLst>
            </p:cNvPr>
            <p:cNvSpPr/>
            <p:nvPr/>
          </p:nvSpPr>
          <p:spPr>
            <a:xfrm>
              <a:off x="2242696" y="3621027"/>
              <a:ext cx="8085007" cy="1655684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2" name="楕円 11">
            <a:extLst>
              <a:ext uri="{FF2B5EF4-FFF2-40B4-BE49-F238E27FC236}">
                <a16:creationId xmlns:a16="http://schemas.microsoft.com/office/drawing/2014/main" id="{E8FB2002-7D6D-4F27-93FB-4C2194E118C3}"/>
              </a:ext>
            </a:extLst>
          </p:cNvPr>
          <p:cNvSpPr/>
          <p:nvPr/>
        </p:nvSpPr>
        <p:spPr>
          <a:xfrm>
            <a:off x="8449115" y="2608435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10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70F9CAB-CE7C-4277-8B82-ADE414308DB0}"/>
              </a:ext>
            </a:extLst>
          </p:cNvPr>
          <p:cNvGrpSpPr/>
          <p:nvPr/>
        </p:nvGrpSpPr>
        <p:grpSpPr>
          <a:xfrm>
            <a:off x="5306933" y="3706950"/>
            <a:ext cx="3955445" cy="783560"/>
            <a:chOff x="2242696" y="3621027"/>
            <a:chExt cx="8382311" cy="1660507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1D93919-BC06-45B2-BF32-2A0EC3348008}"/>
                </a:ext>
              </a:extLst>
            </p:cNvPr>
            <p:cNvSpPr/>
            <p:nvPr/>
          </p:nvSpPr>
          <p:spPr>
            <a:xfrm>
              <a:off x="2597010" y="3625850"/>
              <a:ext cx="7730692" cy="16556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596F9BFE-C2F0-4FDC-BC86-2155DE76C00C}"/>
                </a:ext>
              </a:extLst>
            </p:cNvPr>
            <p:cNvSpPr/>
            <p:nvPr/>
          </p:nvSpPr>
          <p:spPr>
            <a:xfrm>
              <a:off x="2540000" y="3625850"/>
              <a:ext cx="8085007" cy="1655683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AB74E45-F478-406D-855E-539E66664C4C}"/>
                </a:ext>
              </a:extLst>
            </p:cNvPr>
            <p:cNvSpPr/>
            <p:nvPr/>
          </p:nvSpPr>
          <p:spPr>
            <a:xfrm>
              <a:off x="2242696" y="3621027"/>
              <a:ext cx="8085007" cy="1655684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4" name="楕円 23">
            <a:extLst>
              <a:ext uri="{FF2B5EF4-FFF2-40B4-BE49-F238E27FC236}">
                <a16:creationId xmlns:a16="http://schemas.microsoft.com/office/drawing/2014/main" id="{CB0BA051-679B-4E83-84D2-CEDC8D2ADFFE}"/>
              </a:ext>
            </a:extLst>
          </p:cNvPr>
          <p:cNvSpPr/>
          <p:nvPr/>
        </p:nvSpPr>
        <p:spPr>
          <a:xfrm>
            <a:off x="8449115" y="3726033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29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CB8C00E-A74A-482D-BF44-E4230067F51E}"/>
              </a:ext>
            </a:extLst>
          </p:cNvPr>
          <p:cNvGrpSpPr/>
          <p:nvPr/>
        </p:nvGrpSpPr>
        <p:grpSpPr>
          <a:xfrm>
            <a:off x="5310055" y="4822272"/>
            <a:ext cx="3955445" cy="783560"/>
            <a:chOff x="2242696" y="3621027"/>
            <a:chExt cx="8382311" cy="1660507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5BD1B25-DC18-40FA-AD22-72A1FB325676}"/>
                </a:ext>
              </a:extLst>
            </p:cNvPr>
            <p:cNvSpPr/>
            <p:nvPr/>
          </p:nvSpPr>
          <p:spPr>
            <a:xfrm>
              <a:off x="2597010" y="3625850"/>
              <a:ext cx="7730692" cy="16556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D4CCE7A-6F80-4F41-8E46-C486AD2EC715}"/>
                </a:ext>
              </a:extLst>
            </p:cNvPr>
            <p:cNvSpPr/>
            <p:nvPr/>
          </p:nvSpPr>
          <p:spPr>
            <a:xfrm>
              <a:off x="2540000" y="3625850"/>
              <a:ext cx="8085007" cy="1655683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5AEBE808-BA4F-433A-93AB-03D58B53C0A2}"/>
                </a:ext>
              </a:extLst>
            </p:cNvPr>
            <p:cNvSpPr/>
            <p:nvPr/>
          </p:nvSpPr>
          <p:spPr>
            <a:xfrm>
              <a:off x="2242696" y="3621027"/>
              <a:ext cx="8085007" cy="1655684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9" name="楕円 28">
            <a:extLst>
              <a:ext uri="{FF2B5EF4-FFF2-40B4-BE49-F238E27FC236}">
                <a16:creationId xmlns:a16="http://schemas.microsoft.com/office/drawing/2014/main" id="{1F9282C6-E82B-40A4-9C89-B15F6B4B15F6}"/>
              </a:ext>
            </a:extLst>
          </p:cNvPr>
          <p:cNvSpPr/>
          <p:nvPr/>
        </p:nvSpPr>
        <p:spPr>
          <a:xfrm>
            <a:off x="8452237" y="4841355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29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7446DC7-85C2-4402-9D1D-FCAADDCBA88B}"/>
              </a:ext>
            </a:extLst>
          </p:cNvPr>
          <p:cNvSpPr/>
          <p:nvPr/>
        </p:nvSpPr>
        <p:spPr>
          <a:xfrm>
            <a:off x="7692547" y="3728403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10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1FAA033-CFB8-49D6-9460-A783262645A6}"/>
              </a:ext>
            </a:extLst>
          </p:cNvPr>
          <p:cNvSpPr/>
          <p:nvPr/>
        </p:nvSpPr>
        <p:spPr>
          <a:xfrm>
            <a:off x="7705465" y="4839079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18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334B6E20-B32D-4439-A00B-9C26B6C241F9}"/>
              </a:ext>
            </a:extLst>
          </p:cNvPr>
          <p:cNvSpPr/>
          <p:nvPr/>
        </p:nvSpPr>
        <p:spPr>
          <a:xfrm>
            <a:off x="6948897" y="4839079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10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B2E34B-4CB7-4D04-9F46-55BD22640374}"/>
              </a:ext>
            </a:extLst>
          </p:cNvPr>
          <p:cNvSpPr txBox="1"/>
          <p:nvPr/>
        </p:nvSpPr>
        <p:spPr>
          <a:xfrm>
            <a:off x="9573370" y="4748972"/>
            <a:ext cx="2425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自動的に小さい順にソートされていることに注目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318A5E-5102-4182-BF51-D481EE74408E}"/>
              </a:ext>
            </a:extLst>
          </p:cNvPr>
          <p:cNvSpPr txBox="1"/>
          <p:nvPr/>
        </p:nvSpPr>
        <p:spPr>
          <a:xfrm>
            <a:off x="838200" y="157253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これはあくまでイメージ</a:t>
            </a:r>
            <a:endParaRPr kumimoji="1" lang="en-US" altLang="ja-JP" sz="2000" dirty="0"/>
          </a:p>
          <a:p>
            <a:r>
              <a:rPr lang="ja-JP" altLang="en-US" sz="2000" dirty="0"/>
              <a:t>実際の構造は全然違います</a:t>
            </a:r>
            <a:endParaRPr lang="en-US" altLang="ja-JP" sz="2000" dirty="0"/>
          </a:p>
          <a:p>
            <a:r>
              <a:rPr kumimoji="1" lang="en-US" altLang="ja-JP" sz="2000" dirty="0"/>
              <a:t>(</a:t>
            </a:r>
            <a:r>
              <a:rPr lang="ja-JP" altLang="en-US" sz="2000" dirty="0"/>
              <a:t>後で説明します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3533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FFF52-8DE0-4753-8FE6-86552BC3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3D64AC-D882-4AC9-9D14-B73921E3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735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cout &lt;&lt; pq.top() &lt;&lt; endl;</a:t>
            </a:r>
          </a:p>
          <a:p>
            <a:pPr marL="0" indent="0">
              <a:buNone/>
            </a:pPr>
            <a:endParaRPr lang="fr-FR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pq.pop();</a:t>
            </a:r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pq.empty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"Empty."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9CB8FFB-6004-4A07-AF5C-50633517D93F}"/>
              </a:ext>
            </a:extLst>
          </p:cNvPr>
          <p:cNvSpPr txBox="1">
            <a:spLocks/>
          </p:cNvSpPr>
          <p:nvPr/>
        </p:nvSpPr>
        <p:spPr>
          <a:xfrm>
            <a:off x="6476135" y="1825625"/>
            <a:ext cx="52873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top</a:t>
            </a:r>
            <a:r>
              <a:rPr lang="ja-JP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でキュー先頭の値をみる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pop</a:t>
            </a:r>
            <a:r>
              <a:rPr lang="ja-JP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で先頭を削除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empty</a:t>
            </a:r>
            <a:r>
              <a:rPr lang="ja-JP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で空かどうかを判定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FDF9594-8A32-4D7F-92D4-592D4741B871}"/>
              </a:ext>
            </a:extLst>
          </p:cNvPr>
          <p:cNvGrpSpPr/>
          <p:nvPr/>
        </p:nvGrpSpPr>
        <p:grpSpPr>
          <a:xfrm>
            <a:off x="7107837" y="2645440"/>
            <a:ext cx="3955445" cy="783560"/>
            <a:chOff x="2242696" y="3621027"/>
            <a:chExt cx="8382311" cy="1660507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D86E6F2-4495-45BA-A62E-37DA61BC68D8}"/>
                </a:ext>
              </a:extLst>
            </p:cNvPr>
            <p:cNvSpPr/>
            <p:nvPr/>
          </p:nvSpPr>
          <p:spPr>
            <a:xfrm>
              <a:off x="2597010" y="3625850"/>
              <a:ext cx="7730692" cy="16556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3BBC0-2726-4DBB-898C-C5481794F265}"/>
                </a:ext>
              </a:extLst>
            </p:cNvPr>
            <p:cNvSpPr/>
            <p:nvPr/>
          </p:nvSpPr>
          <p:spPr>
            <a:xfrm>
              <a:off x="2540000" y="3625850"/>
              <a:ext cx="8085007" cy="1655683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5C92BDE-CBAF-4E04-BE41-CE6C9C47D033}"/>
                </a:ext>
              </a:extLst>
            </p:cNvPr>
            <p:cNvSpPr/>
            <p:nvPr/>
          </p:nvSpPr>
          <p:spPr>
            <a:xfrm>
              <a:off x="2242696" y="3621027"/>
              <a:ext cx="8085007" cy="1655684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6" name="楕円 15">
            <a:extLst>
              <a:ext uri="{FF2B5EF4-FFF2-40B4-BE49-F238E27FC236}">
                <a16:creationId xmlns:a16="http://schemas.microsoft.com/office/drawing/2014/main" id="{7BB0DB3F-38B7-4D29-82C2-4E428D3C7564}"/>
              </a:ext>
            </a:extLst>
          </p:cNvPr>
          <p:cNvSpPr/>
          <p:nvPr/>
        </p:nvSpPr>
        <p:spPr>
          <a:xfrm>
            <a:off x="10250019" y="2664523"/>
            <a:ext cx="743117" cy="7431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000" b="1" dirty="0">
                <a:solidFill>
                  <a:schemeClr val="bg1"/>
                </a:solidFill>
              </a:rPr>
              <a:t>29</a:t>
            </a:r>
            <a:endParaRPr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9FC5780-B240-4A81-BD32-116B7EE0D2DC}"/>
              </a:ext>
            </a:extLst>
          </p:cNvPr>
          <p:cNvSpPr/>
          <p:nvPr/>
        </p:nvSpPr>
        <p:spPr>
          <a:xfrm>
            <a:off x="9503247" y="2662247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18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97D972D5-8757-4BC8-B6E5-E46C703ABA6A}"/>
              </a:ext>
            </a:extLst>
          </p:cNvPr>
          <p:cNvSpPr/>
          <p:nvPr/>
        </p:nvSpPr>
        <p:spPr>
          <a:xfrm>
            <a:off x="8746679" y="2662247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10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736B9E6-72FF-48AE-83C9-0E47F02D3F2E}"/>
              </a:ext>
            </a:extLst>
          </p:cNvPr>
          <p:cNvGrpSpPr/>
          <p:nvPr/>
        </p:nvGrpSpPr>
        <p:grpSpPr>
          <a:xfrm>
            <a:off x="7107837" y="4529204"/>
            <a:ext cx="3955445" cy="783560"/>
            <a:chOff x="2242696" y="3621027"/>
            <a:chExt cx="8382311" cy="1660507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36F5DA9-A390-4DA4-B07F-690DC5090508}"/>
                </a:ext>
              </a:extLst>
            </p:cNvPr>
            <p:cNvSpPr/>
            <p:nvPr/>
          </p:nvSpPr>
          <p:spPr>
            <a:xfrm>
              <a:off x="2597010" y="3625850"/>
              <a:ext cx="7730692" cy="16556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5078EC6-B3AB-46F8-A9B1-94A219B38215}"/>
                </a:ext>
              </a:extLst>
            </p:cNvPr>
            <p:cNvSpPr/>
            <p:nvPr/>
          </p:nvSpPr>
          <p:spPr>
            <a:xfrm>
              <a:off x="2540000" y="3625850"/>
              <a:ext cx="8085007" cy="1655683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D9585D4-DC31-4C40-8C5D-D77CADDA81C7}"/>
                </a:ext>
              </a:extLst>
            </p:cNvPr>
            <p:cNvSpPr/>
            <p:nvPr/>
          </p:nvSpPr>
          <p:spPr>
            <a:xfrm>
              <a:off x="2242696" y="3621027"/>
              <a:ext cx="8085007" cy="1655684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5" name="楕円 24">
            <a:extLst>
              <a:ext uri="{FF2B5EF4-FFF2-40B4-BE49-F238E27FC236}">
                <a16:creationId xmlns:a16="http://schemas.microsoft.com/office/drawing/2014/main" id="{81C40AF0-1CD8-45A5-A73A-C981E7A5357F}"/>
              </a:ext>
            </a:extLst>
          </p:cNvPr>
          <p:cNvSpPr/>
          <p:nvPr/>
        </p:nvSpPr>
        <p:spPr>
          <a:xfrm>
            <a:off x="10179873" y="4546011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18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250AACA-F4EE-4C5A-99CF-048137606B81}"/>
              </a:ext>
            </a:extLst>
          </p:cNvPr>
          <p:cNvSpPr/>
          <p:nvPr/>
        </p:nvSpPr>
        <p:spPr>
          <a:xfrm>
            <a:off x="9423305" y="4546011"/>
            <a:ext cx="743117" cy="743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1600" dirty="0">
                <a:solidFill>
                  <a:prstClr val="black"/>
                </a:solidFill>
              </a:rPr>
              <a:t>10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14FABE-520E-4D03-8C99-94391FA4C934}"/>
              </a:ext>
            </a:extLst>
          </p:cNvPr>
          <p:cNvSpPr txBox="1"/>
          <p:nvPr/>
        </p:nvSpPr>
        <p:spPr>
          <a:xfrm>
            <a:off x="6476135" y="1058888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queue</a:t>
            </a:r>
            <a:r>
              <a:rPr lang="ja-JP" altLang="en-US" dirty="0"/>
              <a:t>のときは</a:t>
            </a:r>
            <a:r>
              <a:rPr lang="en-US" altLang="ja-JP" dirty="0"/>
              <a:t>front</a:t>
            </a:r>
            <a:r>
              <a:rPr lang="ja-JP" altLang="en-US" dirty="0" err="1"/>
              <a:t>だった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理由はおそらく内部構造の違い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03200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2F2C35-B488-4488-893B-7B58A7F2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内部構造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ヒープ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8BF750-1F04-401A-AFA8-8FADBA6FD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priority_queue</a:t>
            </a:r>
            <a:r>
              <a:rPr kumimoji="1" lang="ja-JP" altLang="en-US" dirty="0"/>
              <a:t>は</a:t>
            </a:r>
            <a:r>
              <a:rPr kumimoji="1" lang="en-US" altLang="ja-JP" dirty="0"/>
              <a:t>,</a:t>
            </a:r>
            <a:r>
              <a:rPr kumimoji="1" lang="ja-JP" altLang="en-US" dirty="0"/>
              <a:t>内部的には「ヒープ」というデータ構造で実装されていることが多い</a:t>
            </a:r>
            <a:endParaRPr kumimoji="1" lang="en-US" altLang="ja-JP" dirty="0"/>
          </a:p>
          <a:p>
            <a:r>
              <a:rPr lang="ja-JP" altLang="en-US" dirty="0"/>
              <a:t>「子要素は親要素より常に大きいか等しい（または常に小さいか等しい）」という制約を持つ木構造の事</a:t>
            </a:r>
            <a:br>
              <a:rPr lang="en-US" altLang="ja-JP" dirty="0"/>
            </a:br>
            <a:r>
              <a:rPr lang="en-US" altLang="ja-JP" dirty="0"/>
              <a:t>(Wikipedia『</a:t>
            </a:r>
            <a:r>
              <a:rPr lang="ja-JP" altLang="en-US" dirty="0"/>
              <a:t>ヒープ</a:t>
            </a:r>
            <a:r>
              <a:rPr lang="en-US" altLang="ja-JP" dirty="0"/>
              <a:t>』</a:t>
            </a:r>
            <a:r>
              <a:rPr lang="ja-JP" altLang="en-US" dirty="0"/>
              <a:t>より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0148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B8C99-81A6-43EE-9BB0-A4EAE00F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内部構造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ヒープ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C410D2-F09E-485B-8DF3-39168905B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7964" cy="4612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pq.push(-</a:t>
            </a:r>
            <a:r>
              <a:rPr lang="nn-NO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pq.push(</a:t>
            </a:r>
            <a:r>
              <a:rPr lang="nn-NO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pq.push(</a:t>
            </a:r>
            <a:r>
              <a:rPr lang="nn-NO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pq.push(</a:t>
            </a:r>
            <a:r>
              <a:rPr lang="nn-NO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13</a:t>
            </a: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pq.push(-</a:t>
            </a:r>
            <a:r>
              <a:rPr lang="nn-NO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pq.push(</a:t>
            </a:r>
            <a:r>
              <a:rPr lang="nn-NO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pq.push(</a:t>
            </a:r>
            <a:r>
              <a:rPr lang="nn-NO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nn-NO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nn-NO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CB5F14C-24D2-4724-B782-752A51730C85}"/>
              </a:ext>
            </a:extLst>
          </p:cNvPr>
          <p:cNvSpPr/>
          <p:nvPr/>
        </p:nvSpPr>
        <p:spPr>
          <a:xfrm>
            <a:off x="8027233" y="1825625"/>
            <a:ext cx="974360" cy="9743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100</a:t>
            </a:r>
            <a:endParaRPr kumimoji="1" lang="ja-JP" altLang="en-US" sz="20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198DAC5-B9AE-402A-BDA1-41298D8A2885}"/>
              </a:ext>
            </a:extLst>
          </p:cNvPr>
          <p:cNvSpPr/>
          <p:nvPr/>
        </p:nvSpPr>
        <p:spPr>
          <a:xfrm>
            <a:off x="6333346" y="2872406"/>
            <a:ext cx="974360" cy="9743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13</a:t>
            </a:r>
            <a:endParaRPr kumimoji="1" lang="ja-JP" altLang="en-US" sz="2000" b="1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22F42DD-B593-4589-835C-45324A94616C}"/>
              </a:ext>
            </a:extLst>
          </p:cNvPr>
          <p:cNvSpPr/>
          <p:nvPr/>
        </p:nvSpPr>
        <p:spPr>
          <a:xfrm>
            <a:off x="9788863" y="2872406"/>
            <a:ext cx="974360" cy="9743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20</a:t>
            </a:r>
            <a:endParaRPr kumimoji="1" lang="ja-JP" altLang="en-US" sz="20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2801686-B1E7-452D-A729-901FBBBB60B0}"/>
              </a:ext>
            </a:extLst>
          </p:cNvPr>
          <p:cNvSpPr/>
          <p:nvPr/>
        </p:nvSpPr>
        <p:spPr>
          <a:xfrm>
            <a:off x="5121640" y="4349195"/>
            <a:ext cx="974360" cy="9743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-1</a:t>
            </a:r>
            <a:endParaRPr kumimoji="1" lang="ja-JP" altLang="en-US" sz="2000" b="1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FE16FE8-1382-4AC3-91F6-27703C28F8CE}"/>
              </a:ext>
            </a:extLst>
          </p:cNvPr>
          <p:cNvSpPr/>
          <p:nvPr/>
        </p:nvSpPr>
        <p:spPr>
          <a:xfrm>
            <a:off x="7463854" y="4349195"/>
            <a:ext cx="974360" cy="9743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-21</a:t>
            </a:r>
            <a:endParaRPr kumimoji="1" lang="ja-JP" altLang="en-US" sz="2000" b="1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B89E8AF3-1416-4D3B-8400-37829FDB8F16}"/>
              </a:ext>
            </a:extLst>
          </p:cNvPr>
          <p:cNvSpPr/>
          <p:nvPr/>
        </p:nvSpPr>
        <p:spPr>
          <a:xfrm>
            <a:off x="8708323" y="4349195"/>
            <a:ext cx="974360" cy="9743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0</a:t>
            </a:r>
            <a:endParaRPr kumimoji="1" lang="ja-JP" altLang="en-US" sz="20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F5FFCC5-CD3F-44D5-A289-D71918A76F01}"/>
              </a:ext>
            </a:extLst>
          </p:cNvPr>
          <p:cNvSpPr/>
          <p:nvPr/>
        </p:nvSpPr>
        <p:spPr>
          <a:xfrm>
            <a:off x="10963092" y="4349195"/>
            <a:ext cx="974360" cy="9743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12</a:t>
            </a:r>
            <a:endParaRPr kumimoji="1" lang="ja-JP" altLang="en-US" sz="2000" b="1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7380543-67A7-46FF-9A90-CDFBA1BF8EF9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7165014" y="2657293"/>
            <a:ext cx="1004911" cy="35780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39D07-4EE7-4B5C-9AC4-76935D1ADCE4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953308" y="3704074"/>
            <a:ext cx="522730" cy="78781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4C17CCC-FD92-4BE3-B19A-87358B0ED4A2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7165014" y="3704074"/>
            <a:ext cx="441532" cy="78781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70361AF-C6BA-4FC2-9EC5-3A452AA50503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8858901" y="2657293"/>
            <a:ext cx="1072654" cy="35780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984556F-A5C6-412D-9362-FF4DA747CBC8}"/>
              </a:ext>
            </a:extLst>
          </p:cNvPr>
          <p:cNvCxnSpPr>
            <a:cxnSpLocks/>
            <a:stCxn id="10" idx="7"/>
            <a:endCxn id="7" idx="3"/>
          </p:cNvCxnSpPr>
          <p:nvPr/>
        </p:nvCxnSpPr>
        <p:spPr>
          <a:xfrm flipV="1">
            <a:off x="9539991" y="3704074"/>
            <a:ext cx="391564" cy="78781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0E728C1-0621-4D57-89E8-A41F87865CED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10620531" y="3704074"/>
            <a:ext cx="485253" cy="78781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48D1454-367B-471F-A8EA-78855270E6B4}"/>
              </a:ext>
            </a:extLst>
          </p:cNvPr>
          <p:cNvSpPr txBox="1"/>
          <p:nvPr/>
        </p:nvSpPr>
        <p:spPr>
          <a:xfrm>
            <a:off x="6925676" y="5676288"/>
            <a:ext cx="3177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子要素 </a:t>
            </a:r>
            <a:r>
              <a:rPr lang="en-US" altLang="ja-JP" sz="3200" dirty="0"/>
              <a:t>&lt; </a:t>
            </a:r>
            <a:r>
              <a:rPr lang="ja-JP" altLang="en-US" sz="3200" dirty="0"/>
              <a:t>親要素</a:t>
            </a:r>
            <a:endParaRPr kumimoji="1" lang="ja-JP" altLang="en-US" sz="3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1221B0-E791-44F4-B483-B88D9862541B}"/>
              </a:ext>
            </a:extLst>
          </p:cNvPr>
          <p:cNvSpPr txBox="1"/>
          <p:nvPr/>
        </p:nvSpPr>
        <p:spPr>
          <a:xfrm>
            <a:off x="9395372" y="676865"/>
            <a:ext cx="205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err="1"/>
              <a:t>pq.top</a:t>
            </a:r>
            <a:r>
              <a:rPr kumimoji="1" lang="en-US" altLang="ja-JP" sz="3600" dirty="0"/>
              <a:t>()</a:t>
            </a:r>
            <a:endParaRPr kumimoji="1" lang="ja-JP" altLang="en-US" sz="3600" dirty="0"/>
          </a:p>
        </p:txBody>
      </p:sp>
      <p:cxnSp>
        <p:nvCxnSpPr>
          <p:cNvPr id="21" name="コネクタ: 曲線 20">
            <a:extLst>
              <a:ext uri="{FF2B5EF4-FFF2-40B4-BE49-F238E27FC236}">
                <a16:creationId xmlns:a16="http://schemas.microsoft.com/office/drawing/2014/main" id="{F4C0A689-B0B0-42FB-B0F8-C259ECCC4D94}"/>
              </a:ext>
            </a:extLst>
          </p:cNvPr>
          <p:cNvCxnSpPr>
            <a:stCxn id="14" idx="1"/>
            <a:endCxn id="4" idx="0"/>
          </p:cNvCxnSpPr>
          <p:nvPr/>
        </p:nvCxnSpPr>
        <p:spPr>
          <a:xfrm rot="10800000" flipV="1">
            <a:off x="8514414" y="1000031"/>
            <a:ext cx="880959" cy="82559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963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B9292-F159-446B-BFCC-F09E2E9E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応用例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BDBA26-5695-46ED-884E-840D670FF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dijkstra</a:t>
            </a:r>
            <a:r>
              <a:rPr lang="ja-JP" altLang="en-US" dirty="0"/>
              <a:t>法</a:t>
            </a:r>
            <a:endParaRPr kumimoji="1" lang="en-US" altLang="ja-JP" dirty="0"/>
          </a:p>
          <a:p>
            <a:r>
              <a:rPr kumimoji="1" lang="en-US" altLang="ja-JP" dirty="0" err="1"/>
              <a:t>priority_queue</a:t>
            </a:r>
            <a:r>
              <a:rPr kumimoji="1" lang="ja-JP" altLang="en-US" dirty="0"/>
              <a:t>を単体で利用するときもたまにある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69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36788-43D2-42C4-8305-323924BB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20F2D-BFE7-4D5B-976C-6C9D4995F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25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mp1[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1234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23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mp1[-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mp1[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]++;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mp1[-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mp1.size()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mp2[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mp2[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mp3[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].first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120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mp3[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].second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161218-1111-42C9-8F2B-433C62D13A8E}"/>
              </a:ext>
            </a:extLst>
          </p:cNvPr>
          <p:cNvSpPr txBox="1"/>
          <p:nvPr/>
        </p:nvSpPr>
        <p:spPr>
          <a:xfrm>
            <a:off x="5938603" y="2450891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存在しないキーを取得しようとすると</a:t>
            </a:r>
            <a:r>
              <a:rPr kumimoji="1" lang="en-US" altLang="ja-JP" sz="2400" dirty="0"/>
              <a:t>,</a:t>
            </a:r>
            <a:r>
              <a:rPr kumimoji="1" lang="ja-JP" altLang="en-US" sz="2400" b="1" dirty="0"/>
              <a:t>自動でキーが作成され</a:t>
            </a:r>
            <a:r>
              <a:rPr lang="en-US" altLang="ja-JP" sz="2400" dirty="0"/>
              <a:t>,</a:t>
            </a:r>
            <a:r>
              <a:rPr lang="ja-JP" altLang="en-US" sz="2400" dirty="0"/>
              <a:t>デフォルト値</a:t>
            </a:r>
            <a:r>
              <a:rPr lang="en-US" altLang="ja-JP" sz="2400" dirty="0"/>
              <a:t>(int</a:t>
            </a:r>
            <a:r>
              <a:rPr lang="ja-JP" altLang="en-US" sz="2400" dirty="0"/>
              <a:t>の場合は</a:t>
            </a:r>
            <a:r>
              <a:rPr lang="en-US" altLang="ja-JP" sz="2400" dirty="0"/>
              <a:t>0)</a:t>
            </a:r>
            <a:r>
              <a:rPr lang="ja-JP" altLang="en-US" sz="2400" dirty="0"/>
              <a:t>が代入される</a:t>
            </a:r>
            <a:r>
              <a:rPr lang="en-US" altLang="ja-JP" sz="2400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55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E034F4-094A-4D53-A3B5-64138218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AFC383-86A8-44F2-915D-AF3AB0C2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090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イテレータで全走査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キーと値は</a:t>
            </a:r>
            <a:r>
              <a:rPr lang="en-US" altLang="ja-JP" dirty="0"/>
              <a:t>pair</a:t>
            </a:r>
            <a:r>
              <a:rPr lang="ja-JP" altLang="en-US" dirty="0"/>
              <a:t>型で管理されている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 err="1">
                <a:latin typeface="Consolas" panose="020B0609020204030204" pitchFamily="49" charset="0"/>
              </a:rPr>
              <a:t>itr</a:t>
            </a:r>
            <a:r>
              <a:rPr kumimoji="1" lang="en-US" altLang="ja-JP" dirty="0">
                <a:latin typeface="Consolas" panose="020B0609020204030204" pitchFamily="49" charset="0"/>
              </a:rPr>
              <a:t>-&gt;first</a:t>
            </a:r>
            <a:r>
              <a:rPr kumimoji="1" lang="ja-JP" altLang="en-US" dirty="0"/>
              <a:t>でキー</a:t>
            </a:r>
            <a:r>
              <a:rPr kumimoji="1" lang="en-US" altLang="ja-JP" dirty="0"/>
              <a:t>, </a:t>
            </a:r>
            <a:r>
              <a:rPr kumimoji="1" lang="en-US" altLang="ja-JP" dirty="0" err="1">
                <a:latin typeface="Consolas" panose="020B0609020204030204" pitchFamily="49" charset="0"/>
              </a:rPr>
              <a:t>itr</a:t>
            </a:r>
            <a:r>
              <a:rPr kumimoji="1" lang="en-US" altLang="ja-JP" dirty="0">
                <a:latin typeface="Consolas" panose="020B0609020204030204" pitchFamily="49" charset="0"/>
              </a:rPr>
              <a:t>-&gt;second</a:t>
            </a:r>
            <a:r>
              <a:rPr kumimoji="1" lang="ja-JP" altLang="en-US" dirty="0"/>
              <a:t>で値を取得</a:t>
            </a:r>
            <a:endParaRPr kumimoji="1" lang="en-US" altLang="ja-JP" dirty="0"/>
          </a:p>
          <a:p>
            <a:r>
              <a:rPr lang="ja-JP" altLang="en-US" dirty="0"/>
              <a:t>キーについて</a:t>
            </a:r>
            <a:r>
              <a:rPr lang="ja-JP" altLang="en-US" b="1" dirty="0"/>
              <a:t>昇順</a:t>
            </a:r>
            <a:r>
              <a:rPr lang="ja-JP" altLang="en-US" dirty="0"/>
              <a:t>で取得される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DF37BF1-B63C-40E3-B10E-615432D0736A}"/>
              </a:ext>
            </a:extLst>
          </p:cNvPr>
          <p:cNvSpPr/>
          <p:nvPr/>
        </p:nvSpPr>
        <p:spPr>
          <a:xfrm>
            <a:off x="838200" y="4256809"/>
            <a:ext cx="108316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mp.begin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mp.end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&lt;&lt; 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endParaRPr lang="en-US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&lt;&lt;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-&gt;second &lt;&lt;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24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E034F4-094A-4D53-A3B5-64138218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AFC383-86A8-44F2-915D-AF3AB0C2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090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range-based-for</a:t>
            </a:r>
            <a:r>
              <a:rPr kumimoji="1" lang="ja-JP" altLang="en-US" dirty="0"/>
              <a:t>を使うなら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 err="1">
                <a:latin typeface="Consolas" panose="020B0609020204030204" pitchFamily="49" charset="0"/>
              </a:rPr>
              <a:t>e.first</a:t>
            </a:r>
            <a:r>
              <a:rPr kumimoji="1" lang="ja-JP" altLang="en-US" dirty="0"/>
              <a:t>でキー</a:t>
            </a:r>
            <a:r>
              <a:rPr kumimoji="1" lang="en-US" altLang="ja-JP" dirty="0"/>
              <a:t>, </a:t>
            </a:r>
            <a:r>
              <a:rPr kumimoji="1" lang="en-US" altLang="ja-JP" dirty="0" err="1">
                <a:latin typeface="Consolas" panose="020B0609020204030204" pitchFamily="49" charset="0"/>
              </a:rPr>
              <a:t>e.second</a:t>
            </a:r>
            <a:r>
              <a:rPr kumimoji="1" lang="ja-JP" altLang="en-US" dirty="0"/>
              <a:t>で値を取得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DF37BF1-B63C-40E3-B10E-615432D0736A}"/>
              </a:ext>
            </a:extLst>
          </p:cNvPr>
          <p:cNvSpPr/>
          <p:nvPr/>
        </p:nvSpPr>
        <p:spPr>
          <a:xfrm>
            <a:off x="1505263" y="3664698"/>
            <a:ext cx="64545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e :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e.first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endParaRPr lang="en-US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&lt;&lt;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e.second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287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660C30-CECC-4B75-81D5-AC6E038D3F76}"/>
              </a:ext>
            </a:extLst>
          </p:cNvPr>
          <p:cNvSpPr/>
          <p:nvPr/>
        </p:nvSpPr>
        <p:spPr>
          <a:xfrm>
            <a:off x="739516" y="197346"/>
            <a:ext cx="761000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map&lt;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29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27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e :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e.first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   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e.second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32B4C5-D068-45D3-8889-9AA50A31E793}"/>
              </a:ext>
            </a:extLst>
          </p:cNvPr>
          <p:cNvSpPr/>
          <p:nvPr/>
        </p:nvSpPr>
        <p:spPr>
          <a:xfrm>
            <a:off x="8571876" y="367180"/>
            <a:ext cx="3097968" cy="35394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32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-3 29</a:t>
            </a:r>
          </a:p>
          <a:p>
            <a:r>
              <a:rPr lang="en-US" altLang="ja-JP" sz="32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-1 30</a:t>
            </a:r>
          </a:p>
          <a:p>
            <a:r>
              <a:rPr lang="en-US" altLang="ja-JP" sz="32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0 27</a:t>
            </a:r>
          </a:p>
          <a:p>
            <a:r>
              <a:rPr lang="en-US" altLang="ja-JP" sz="32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6 1</a:t>
            </a:r>
          </a:p>
          <a:p>
            <a:r>
              <a:rPr lang="en-US" altLang="ja-JP" sz="32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10 -1</a:t>
            </a:r>
          </a:p>
          <a:p>
            <a:r>
              <a:rPr lang="en-US" altLang="ja-JP" sz="32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12 12</a:t>
            </a:r>
          </a:p>
          <a:p>
            <a:r>
              <a:rPr lang="en-US" altLang="ja-JP" sz="32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100 10</a:t>
            </a:r>
            <a:endParaRPr lang="ja-JP" altLang="en-US" sz="3200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708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36788-43D2-42C4-8305-323924BB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内部構造</a:t>
            </a:r>
            <a:r>
              <a:rPr lang="en-US" altLang="ja-JP" dirty="0"/>
              <a:t>: (</a:t>
            </a:r>
            <a:r>
              <a:rPr lang="ja-JP" altLang="en-US" dirty="0"/>
              <a:t>平衡</a:t>
            </a:r>
            <a:r>
              <a:rPr lang="en-US" altLang="ja-JP" dirty="0"/>
              <a:t>)</a:t>
            </a:r>
            <a:r>
              <a:rPr lang="ja-JP" altLang="en-US" dirty="0"/>
              <a:t>二分探索木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20F2D-BFE7-4D5B-976C-6C9D4995F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55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29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27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-1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2E95F58-2A77-4F6A-A260-15F54A992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054215"/>
              </p:ext>
            </p:extLst>
          </p:nvPr>
        </p:nvGraphicFramePr>
        <p:xfrm>
          <a:off x="10389015" y="4195695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328717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5977039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100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10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92226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47F5405-8B52-43AC-B356-629CE05A6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559775"/>
              </p:ext>
            </p:extLst>
          </p:nvPr>
        </p:nvGraphicFramePr>
        <p:xfrm>
          <a:off x="9166372" y="3012286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328717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5977039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12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12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92226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1AB6202-681F-48D5-B5EE-98C040B9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822281"/>
              </p:ext>
            </p:extLst>
          </p:nvPr>
        </p:nvGraphicFramePr>
        <p:xfrm>
          <a:off x="3508530" y="418340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328717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5977039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-3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29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92226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79996F1-6841-4DFC-833D-025068057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565931"/>
              </p:ext>
            </p:extLst>
          </p:nvPr>
        </p:nvGraphicFramePr>
        <p:xfrm>
          <a:off x="4813161" y="2979067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328717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5977039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-1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30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92226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0573C8E2-33C1-4C3E-8FE7-3E27E76B9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32039"/>
              </p:ext>
            </p:extLst>
          </p:nvPr>
        </p:nvGraphicFramePr>
        <p:xfrm>
          <a:off x="6947221" y="1592558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328717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5977039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6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9222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F4BBBA11-1A7A-47C3-A1D3-CCF12736F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699666"/>
              </p:ext>
            </p:extLst>
          </p:nvPr>
        </p:nvGraphicFramePr>
        <p:xfrm>
          <a:off x="6047339" y="4195695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328717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5977039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27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92226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DB4AA88-C178-4E13-A1DD-741030CB6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36502"/>
              </p:ext>
            </p:extLst>
          </p:nvPr>
        </p:nvGraphicFramePr>
        <p:xfrm>
          <a:off x="7986787" y="4195695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328717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5977039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10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-1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92226"/>
                  </a:ext>
                </a:extLst>
              </a:tr>
            </a:tbl>
          </a:graphicData>
        </a:graphic>
      </p:graphicFrame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B9796EC-FE84-4E31-919D-45476EA985D7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5533161" y="2312558"/>
            <a:ext cx="2134060" cy="6665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10BF742-6D68-4284-BE7E-0EBA3A2E425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7667221" y="2312558"/>
            <a:ext cx="2219151" cy="6997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13AA5A7-3684-404B-A3B7-05BA40D5BFFF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4228530" y="3699067"/>
            <a:ext cx="1304631" cy="4843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15A847B-9B5B-4849-B11E-B4AE3ECFCAD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533161" y="3699067"/>
            <a:ext cx="1234178" cy="4966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4C6F132-FFBD-45EC-A508-CB062E5EA60C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8706787" y="3732286"/>
            <a:ext cx="1179585" cy="4634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AE37961-FF5E-4ABD-878F-6B68532B5BCF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9886372" y="3732286"/>
            <a:ext cx="1222643" cy="4634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AE4E3EF-B79C-4C20-85C3-F5EA3A8DF7C4}"/>
              </a:ext>
            </a:extLst>
          </p:cNvPr>
          <p:cNvSpPr txBox="1"/>
          <p:nvPr/>
        </p:nvSpPr>
        <p:spPr>
          <a:xfrm>
            <a:off x="4582081" y="5652518"/>
            <a:ext cx="6170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左の子全て </a:t>
            </a:r>
            <a:r>
              <a:rPr kumimoji="1" lang="en-US" altLang="ja-JP" sz="3200" dirty="0"/>
              <a:t>&lt; </a:t>
            </a:r>
            <a:r>
              <a:rPr kumimoji="1" lang="ja-JP" altLang="en-US" sz="3200" dirty="0"/>
              <a:t>キー </a:t>
            </a:r>
            <a:r>
              <a:rPr kumimoji="1" lang="en-US" altLang="ja-JP" sz="3200" dirty="0"/>
              <a:t>&lt; </a:t>
            </a:r>
            <a:r>
              <a:rPr kumimoji="1" lang="ja-JP" altLang="en-US" sz="3200" dirty="0"/>
              <a:t>右の子全て</a:t>
            </a:r>
          </a:p>
        </p:txBody>
      </p:sp>
    </p:spTree>
    <p:extLst>
      <p:ext uri="{BB962C8B-B14F-4D97-AF65-F5344CB8AC3E}">
        <p14:creationId xmlns:p14="http://schemas.microsoft.com/office/powerpoint/2010/main" val="358693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1708</Words>
  <Application>Microsoft Office PowerPoint</Application>
  <PresentationFormat>ワイド画面</PresentationFormat>
  <Paragraphs>421</Paragraphs>
  <Slides>45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52" baseType="lpstr">
      <vt:lpstr>ＭＳ ゴシック</vt:lpstr>
      <vt:lpstr>游ゴシック</vt:lpstr>
      <vt:lpstr>游ゴシック Light</vt:lpstr>
      <vt:lpstr>Arial</vt:lpstr>
      <vt:lpstr>Consolas</vt:lpstr>
      <vt:lpstr>Wingdings</vt:lpstr>
      <vt:lpstr>Office テーマ</vt:lpstr>
      <vt:lpstr>いろいろデータ構造</vt:lpstr>
      <vt:lpstr>std::map</vt:lpstr>
      <vt:lpstr>std::map</vt:lpstr>
      <vt:lpstr>宣言</vt:lpstr>
      <vt:lpstr>使う</vt:lpstr>
      <vt:lpstr>使う</vt:lpstr>
      <vt:lpstr>使う</vt:lpstr>
      <vt:lpstr>PowerPoint プレゼンテーション</vt:lpstr>
      <vt:lpstr>内部構造: (平衡)二分探索木</vt:lpstr>
      <vt:lpstr>std::map</vt:lpstr>
      <vt:lpstr>応用例: バケット(ヒストグラム)</vt:lpstr>
      <vt:lpstr>例: ABC008 B 投票</vt:lpstr>
      <vt:lpstr>PowerPoint プレゼンテーション</vt:lpstr>
      <vt:lpstr>ABC085 B Kagami Mochiの別解</vt:lpstr>
      <vt:lpstr>std::set</vt:lpstr>
      <vt:lpstr>std::set</vt:lpstr>
      <vt:lpstr>宣言</vt:lpstr>
      <vt:lpstr>使う</vt:lpstr>
      <vt:lpstr>使う</vt:lpstr>
      <vt:lpstr>使う</vt:lpstr>
      <vt:lpstr>内部構造: (平衡)二分探索木</vt:lpstr>
      <vt:lpstr>std::set</vt:lpstr>
      <vt:lpstr>応用</vt:lpstr>
      <vt:lpstr>ABC085 B Kagami Mochiの別解</vt:lpstr>
      <vt:lpstr>std::queue</vt:lpstr>
      <vt:lpstr>std::queue</vt:lpstr>
      <vt:lpstr>std::queue</vt:lpstr>
      <vt:lpstr>宣言</vt:lpstr>
      <vt:lpstr>使い方</vt:lpstr>
      <vt:lpstr>使い方</vt:lpstr>
      <vt:lpstr>使い方</vt:lpstr>
      <vt:lpstr>使い方</vt:lpstr>
      <vt:lpstr>応用</vt:lpstr>
      <vt:lpstr>std::priority_queue</vt:lpstr>
      <vt:lpstr>std::priority_queue</vt:lpstr>
      <vt:lpstr>std::priority_queue</vt:lpstr>
      <vt:lpstr>std::priority_queue</vt:lpstr>
      <vt:lpstr>宣言</vt:lpstr>
      <vt:lpstr>宣言</vt:lpstr>
      <vt:lpstr>宣言</vt:lpstr>
      <vt:lpstr>使い方</vt:lpstr>
      <vt:lpstr>使い方</vt:lpstr>
      <vt:lpstr>内部構造: ヒープ</vt:lpstr>
      <vt:lpstr>内部構造: ヒープ</vt:lpstr>
      <vt:lpstr>応用例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r.yamamoto.032</dc:creator>
  <cp:lastModifiedBy>r.yamamoto.032</cp:lastModifiedBy>
  <cp:revision>187</cp:revision>
  <dcterms:created xsi:type="dcterms:W3CDTF">2018-10-29T09:43:02Z</dcterms:created>
  <dcterms:modified xsi:type="dcterms:W3CDTF">2019-04-22T08:56:25Z</dcterms:modified>
</cp:coreProperties>
</file>