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5" r:id="rId3"/>
    <p:sldId id="337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49" r:id="rId12"/>
    <p:sldId id="348" r:id="rId13"/>
    <p:sldId id="347" r:id="rId14"/>
    <p:sldId id="346" r:id="rId15"/>
    <p:sldId id="341" r:id="rId16"/>
    <p:sldId id="336" r:id="rId17"/>
    <p:sldId id="354" r:id="rId18"/>
    <p:sldId id="350" r:id="rId19"/>
    <p:sldId id="352" r:id="rId20"/>
    <p:sldId id="351" r:id="rId21"/>
    <p:sldId id="353" r:id="rId22"/>
    <p:sldId id="356" r:id="rId23"/>
    <p:sldId id="355" r:id="rId24"/>
    <p:sldId id="357" r:id="rId25"/>
    <p:sldId id="358" r:id="rId26"/>
    <p:sldId id="359" r:id="rId27"/>
    <p:sldId id="360" r:id="rId28"/>
    <p:sldId id="361" r:id="rId29"/>
    <p:sldId id="36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yamamoto.032" initials="r" lastIdx="0" clrIdx="0">
    <p:extLst>
      <p:ext uri="{19B8F6BF-5375-455C-9EA6-DF929625EA0E}">
        <p15:presenceInfo xmlns:p15="http://schemas.microsoft.com/office/powerpoint/2012/main" userId="r.yamamoto.03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0A82-FD40-4879-844F-EAF34E44BB31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D7213-539A-4960-BF9C-9D629C013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0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を作らなくてもできるため、問題の質は微妙。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E3E6-8E5B-49A7-9987-4834CE5B24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3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EA03C-13BC-4727-AC0A-C69BBEAD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0B94A5-7AAD-45CB-A6E5-EBC4B4FD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8585F-FFC6-4E6C-A261-5240F99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692A9-A79B-4182-A8E8-7C8CF06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36AEB-4CBF-44AB-B90B-402A1ADE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07362-DD0A-4541-90A1-8FD6AF6C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F8F679-F780-4A4B-BDFE-AAA7A3F3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10533-6D79-4FD5-8FE1-D26837D1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9E0A7-C525-40E8-88CC-09C84B1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6D388-DFF7-412F-9D8C-A6C528E2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5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B0D576-FB75-4350-BD92-7468D9B5B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5C73B9-A760-466E-B48E-5AB04EA1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BADC7-E4D4-440D-B4E4-3576497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79C8E-786B-4884-A0C2-E7BB8B90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F0FFF-E357-4A51-8E1B-EF2883B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9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9C369-542B-4957-9719-50F35BE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A3E3F-0EE6-49C6-8F57-6683E5BA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F7AF0-52B7-4F2B-9E68-9A00AC1A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1CD3D-E12F-4A01-974B-89E19221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77916-383D-4911-8266-F906843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98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65D11-521B-4E31-81F0-4C54C11B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751F1-0186-45A8-8596-1CC6B5D4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B4B0C-621F-408E-9969-87E32E04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9396C-65EA-480F-8647-164DD309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4AFEAE-C119-403F-859B-F3831E36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DC1D2-2E92-4625-8498-AF7B8CA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EB96DD-0E0A-4DDF-92CB-030F6CB09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9EA888-B855-435E-838F-D2E4419A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3AC5F-8BAE-48CE-90E8-836A19D6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8AE05-3824-4676-B6FA-715554B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DEF93-99A9-4931-B990-D85DAEF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0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69EBE-643F-44BF-9799-55F3985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1A2BFC-0168-4A7B-9640-D98C8852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EB69E-9957-4369-B968-E0DE75FF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E61923-822E-46DD-8EDF-1BAC9D5F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B3008E-090B-452A-AA55-82D14AF0D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B0EACE-B492-4323-B1A2-3402CAF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0F730F-2C64-4E61-B508-5B9C439E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172C6B-AA06-4257-8AD8-BF445F8A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1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BECF8-9F72-45B4-822D-031C669B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392C7-BC3D-4541-B9D9-4D858D1D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39F08C-DFC4-443C-B4CD-44F2B64D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BA4CEC-FF13-4FFB-AC06-60516F0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56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0D89C-10BE-4372-86EA-DFCB9FDB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B2557E-1D74-4D36-B5EB-469BF38D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114EC-C518-442F-92AE-6D18A83B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7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493A4-CDFB-48A9-9EA2-9F2BBFF4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CB6AC-EB73-4524-BBFC-C3921CB9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ECFCDC-6113-436C-B5E5-B6D8BA82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68874-A9A8-4849-8A84-00E8B53C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1971B9-A480-4367-87EB-7BED6D49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39468-A3A3-45C7-B62E-7ED87D37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9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1F036-1210-4E0C-A6AA-781638CA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BE6517-6CE1-4344-B511-05559C269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08A3C6-A2EA-4862-B069-1E490D9E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2D5EDE-03F0-4190-B2AA-6EE8A65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7506A-427F-4D41-B08A-2E134804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512E4C-FE54-4574-A42C-251AA3DA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78A4C2-1FD7-4DF4-890E-DE3AC13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501FFD-4334-4E22-BD23-6F387416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E04AD-3350-4170-BBC0-255403D8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F25B-8822-48B9-B8CD-095C716DE8B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8B3B7-25E3-46B8-8D36-0C45FC26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DC2B2-3710-4A70-9F98-4E46F83F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2500-8869-4BF8-B33B-B26C82F18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B3E97-2DB9-41BD-B9B2-A077A81B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 </a:t>
            </a:r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D2FB27-BC42-4772-823A-F7FFB48F5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927" y="386563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8A098A-8FA5-4D2D-8203-C3AB822ACBBA}"/>
              </a:ext>
            </a:extLst>
          </p:cNvPr>
          <p:cNvSpPr txBox="1"/>
          <p:nvPr/>
        </p:nvSpPr>
        <p:spPr>
          <a:xfrm>
            <a:off x="6353331" y="2890391"/>
            <a:ext cx="239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4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1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点と結びつく</a:t>
            </a:r>
          </a:p>
        </p:txBody>
      </p:sp>
    </p:spTree>
    <p:extLst>
      <p:ext uri="{BB962C8B-B14F-4D97-AF65-F5344CB8AC3E}">
        <p14:creationId xmlns:p14="http://schemas.microsoft.com/office/powerpoint/2010/main" val="208059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v[a][j] = b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: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a</a:t>
            </a:r>
            <a:r>
              <a:rPr lang="ja-JP" altLang="en-US" sz="3200" dirty="0">
                <a:latin typeface="Consolas" panose="020B0609020204030204" pitchFamily="49" charset="0"/>
              </a:rPr>
              <a:t>は</a:t>
            </a:r>
            <a:r>
              <a:rPr lang="en-US" altLang="ja-JP" sz="3200" dirty="0">
                <a:latin typeface="Consolas" panose="020B0609020204030204" pitchFamily="49" charset="0"/>
              </a:rPr>
              <a:t>b</a:t>
            </a:r>
            <a:r>
              <a:rPr lang="ja-JP" altLang="en-US" sz="3200" dirty="0">
                <a:latin typeface="Consolas" panose="020B0609020204030204" pitchFamily="49" charset="0"/>
              </a:rPr>
              <a:t>へ行ける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3180"/>
              </p:ext>
            </p:extLst>
          </p:nvPr>
        </p:nvGraphicFramePr>
        <p:xfrm>
          <a:off x="8113800" y="1027906"/>
          <a:ext cx="324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499038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75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05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v[a][j] = b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: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a</a:t>
            </a:r>
            <a:r>
              <a:rPr lang="ja-JP" altLang="en-US" sz="3200" dirty="0">
                <a:latin typeface="Consolas" panose="020B0609020204030204" pitchFamily="49" charset="0"/>
              </a:rPr>
              <a:t>は</a:t>
            </a:r>
            <a:r>
              <a:rPr lang="en-US" altLang="ja-JP" sz="3200" dirty="0">
                <a:latin typeface="Consolas" panose="020B0609020204030204" pitchFamily="49" charset="0"/>
              </a:rPr>
              <a:t>b</a:t>
            </a:r>
            <a:r>
              <a:rPr lang="ja-JP" altLang="en-US" sz="3200" dirty="0">
                <a:latin typeface="Consolas" panose="020B0609020204030204" pitchFamily="49" charset="0"/>
              </a:rPr>
              <a:t>へ行ける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70041"/>
              </p:ext>
            </p:extLst>
          </p:nvPr>
        </p:nvGraphicFramePr>
        <p:xfrm>
          <a:off x="8113800" y="1027906"/>
          <a:ext cx="324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499038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75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9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v[a][j] = b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: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a</a:t>
            </a:r>
            <a:r>
              <a:rPr lang="ja-JP" altLang="en-US" sz="3200" dirty="0">
                <a:latin typeface="Consolas" panose="020B0609020204030204" pitchFamily="49" charset="0"/>
              </a:rPr>
              <a:t>は</a:t>
            </a:r>
            <a:r>
              <a:rPr lang="en-US" altLang="ja-JP" sz="3200" dirty="0">
                <a:latin typeface="Consolas" panose="020B0609020204030204" pitchFamily="49" charset="0"/>
              </a:rPr>
              <a:t>b</a:t>
            </a:r>
            <a:r>
              <a:rPr lang="ja-JP" altLang="en-US" sz="3200" dirty="0">
                <a:latin typeface="Consolas" panose="020B0609020204030204" pitchFamily="49" charset="0"/>
              </a:rPr>
              <a:t>へ行ける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2192"/>
              </p:ext>
            </p:extLst>
          </p:nvPr>
        </p:nvGraphicFramePr>
        <p:xfrm>
          <a:off x="8113800" y="1027906"/>
          <a:ext cx="324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499038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75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1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v[a][j] = b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: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a</a:t>
            </a:r>
            <a:r>
              <a:rPr lang="ja-JP" altLang="en-US" sz="3200" dirty="0">
                <a:latin typeface="Consolas" panose="020B0609020204030204" pitchFamily="49" charset="0"/>
              </a:rPr>
              <a:t>は</a:t>
            </a:r>
            <a:r>
              <a:rPr lang="en-US" altLang="ja-JP" sz="3200" dirty="0">
                <a:latin typeface="Consolas" panose="020B0609020204030204" pitchFamily="49" charset="0"/>
              </a:rPr>
              <a:t>b</a:t>
            </a:r>
            <a:r>
              <a:rPr lang="ja-JP" altLang="en-US" sz="3200" dirty="0">
                <a:latin typeface="Consolas" panose="020B0609020204030204" pitchFamily="49" charset="0"/>
              </a:rPr>
              <a:t>へ行ける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41176"/>
              </p:ext>
            </p:extLst>
          </p:nvPr>
        </p:nvGraphicFramePr>
        <p:xfrm>
          <a:off x="8113800" y="1027906"/>
          <a:ext cx="324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499038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75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4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AB47ED-AD2E-461E-9AFE-FE0E7D9A2F20}"/>
              </a:ext>
            </a:extLst>
          </p:cNvPr>
          <p:cNvSpPr/>
          <p:nvPr/>
        </p:nvSpPr>
        <p:spPr>
          <a:xfrm>
            <a:off x="664565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M;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M;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v(N);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M;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a &gt;&gt; b;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a--; b--;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v[a].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v[b].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].size()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98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2AC30-DF0A-412D-B3E3-7D53EC2B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C208F-5349-4E15-AA08-A2210970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ABC043 B</a:t>
            </a:r>
          </a:p>
          <a:p>
            <a:r>
              <a:rPr lang="en-US" altLang="ja-JP" dirty="0"/>
              <a:t>ABC053 B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終わった人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ABC 112</a:t>
            </a:r>
            <a:r>
              <a:rPr lang="ja-JP" altLang="en-US" dirty="0"/>
              <a:t>を解いていてください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482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4C4B4-9EEC-47D3-A134-246219F9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ABC043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1D21D-79F6-45E1-9179-28EA0EEC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書かれた通りに文字列を作る</a:t>
            </a:r>
            <a:endParaRPr kumimoji="1" lang="en-US" altLang="ja-JP" dirty="0"/>
          </a:p>
          <a:p>
            <a:r>
              <a:rPr lang="en-US" altLang="ja-JP" dirty="0"/>
              <a:t>0 … </a:t>
            </a:r>
            <a:r>
              <a:rPr lang="ja-JP" altLang="en-US" dirty="0"/>
              <a:t>文字列に</a:t>
            </a:r>
            <a:r>
              <a:rPr lang="en-US" altLang="ja-JP" dirty="0"/>
              <a:t>0</a:t>
            </a:r>
            <a:r>
              <a:rPr lang="ja-JP" altLang="en-US" dirty="0"/>
              <a:t>を加える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 </a:t>
            </a:r>
            <a:r>
              <a:rPr lang="en-US" altLang="ja-JP" dirty="0"/>
              <a:t>…</a:t>
            </a:r>
            <a:r>
              <a:rPr lang="ja-JP" altLang="en-US" dirty="0"/>
              <a:t> 文字列に</a:t>
            </a:r>
            <a:r>
              <a:rPr lang="en-US" altLang="ja-JP" dirty="0"/>
              <a:t>1</a:t>
            </a:r>
            <a:r>
              <a:rPr lang="ja-JP" altLang="en-US" dirty="0"/>
              <a:t>を加える</a:t>
            </a:r>
            <a:endParaRPr lang="en-US" altLang="ja-JP" dirty="0"/>
          </a:p>
          <a:p>
            <a:r>
              <a:rPr kumimoji="1" lang="en-US" altLang="ja-JP" dirty="0"/>
              <a:t>B … </a:t>
            </a:r>
            <a:r>
              <a:rPr kumimoji="1" lang="ja-JP" altLang="en-US" dirty="0"/>
              <a:t>文字列から</a:t>
            </a:r>
            <a:r>
              <a:rPr kumimoji="1" lang="en-US" altLang="ja-JP" dirty="0"/>
              <a:t>1</a:t>
            </a:r>
            <a:r>
              <a:rPr kumimoji="1" lang="ja-JP" altLang="en-US" dirty="0"/>
              <a:t>文字消去。ただし文字列が空でないときのみ</a:t>
            </a:r>
          </a:p>
        </p:txBody>
      </p:sp>
    </p:spTree>
    <p:extLst>
      <p:ext uri="{BB962C8B-B14F-4D97-AF65-F5344CB8AC3E}">
        <p14:creationId xmlns:p14="http://schemas.microsoft.com/office/powerpoint/2010/main" val="285032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32D327-577E-4E81-B87E-7BF0A82D6606}"/>
              </a:ext>
            </a:extLst>
          </p:cNvPr>
          <p:cNvSpPr/>
          <p:nvPr/>
        </p:nvSpPr>
        <p:spPr>
          <a:xfrm>
            <a:off x="776990" y="458956"/>
            <a:ext cx="97835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s;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ans.empty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ans.pop_back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20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0729A-7A06-4654-8CC1-1309FBEE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ABC053 B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96A1904-C5BB-42CF-BFC6-741735AAB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885939"/>
              </p:ext>
            </p:extLst>
          </p:nvPr>
        </p:nvGraphicFramePr>
        <p:xfrm>
          <a:off x="696000" y="2964877"/>
          <a:ext cx="108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194505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40012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03731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12981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560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45547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65084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429261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546766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459772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/>
                        <a:t>A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/>
                        <a:t>Z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1697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59B57D-222A-4D63-BF3C-E5F40ECC3F40}"/>
              </a:ext>
            </a:extLst>
          </p:cNvPr>
          <p:cNvSpPr txBox="1"/>
          <p:nvPr/>
        </p:nvSpPr>
        <p:spPr>
          <a:xfrm>
            <a:off x="696000" y="1690688"/>
            <a:ext cx="783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先頭から</a:t>
            </a:r>
            <a:r>
              <a:rPr kumimoji="1" lang="en-US" altLang="ja-JP" sz="2800" dirty="0"/>
              <a:t>A</a:t>
            </a:r>
            <a:r>
              <a:rPr lang="en-US" altLang="ja-JP" sz="2800" dirty="0"/>
              <a:t>,</a:t>
            </a:r>
            <a:r>
              <a:rPr lang="ja-JP" altLang="en-US" sz="2800" dirty="0"/>
              <a:t> </a:t>
            </a:r>
            <a:r>
              <a:rPr kumimoji="1" lang="ja-JP" altLang="en-US" sz="2800" dirty="0"/>
              <a:t>後ろから</a:t>
            </a:r>
            <a:r>
              <a:rPr kumimoji="1" lang="en-US" altLang="ja-JP" sz="2800" dirty="0"/>
              <a:t>Z</a:t>
            </a:r>
            <a:r>
              <a:rPr kumimoji="1" lang="ja-JP" altLang="en-US" sz="2800" dirty="0"/>
              <a:t>を探索すればよい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B93EA4-0B3E-4CA3-B3AF-C55FAA35452C}"/>
              </a:ext>
            </a:extLst>
          </p:cNvPr>
          <p:cNvSpPr txBox="1"/>
          <p:nvPr/>
        </p:nvSpPr>
        <p:spPr>
          <a:xfrm>
            <a:off x="3102657" y="429468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</a:t>
            </a:r>
            <a:endParaRPr kumimoji="1" lang="ja-JP" altLang="en-US" sz="4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448D60-7E3A-44A0-B73B-467C8913CF49}"/>
              </a:ext>
            </a:extLst>
          </p:cNvPr>
          <p:cNvSpPr txBox="1"/>
          <p:nvPr/>
        </p:nvSpPr>
        <p:spPr>
          <a:xfrm>
            <a:off x="8619344" y="429468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7</a:t>
            </a:r>
            <a:endParaRPr kumimoji="1" lang="ja-JP" altLang="en-US" sz="4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4798FC-7C67-4115-86D0-CD23F649E4E5}"/>
              </a:ext>
            </a:extLst>
          </p:cNvPr>
          <p:cNvSpPr txBox="1"/>
          <p:nvPr/>
        </p:nvSpPr>
        <p:spPr>
          <a:xfrm>
            <a:off x="838200" y="5470707"/>
            <a:ext cx="783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7 – 2 + 1 = </a:t>
            </a:r>
            <a:r>
              <a:rPr kumimoji="1" lang="en-US" altLang="ja-JP" sz="3600" u="sng" dirty="0"/>
              <a:t>6</a:t>
            </a:r>
            <a:endParaRPr kumimoji="1" lang="ja-JP" altLang="en-US" sz="3600" u="sng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C1727EA-2F13-409D-9888-F1DFBC7D5FE4}"/>
              </a:ext>
            </a:extLst>
          </p:cNvPr>
          <p:cNvSpPr/>
          <p:nvPr/>
        </p:nvSpPr>
        <p:spPr>
          <a:xfrm>
            <a:off x="723122" y="4444584"/>
            <a:ext cx="1993691" cy="351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2C6273F-7EFF-4E28-87F0-3B84D52204C1}"/>
              </a:ext>
            </a:extLst>
          </p:cNvPr>
          <p:cNvSpPr/>
          <p:nvPr/>
        </p:nvSpPr>
        <p:spPr>
          <a:xfrm rot="10800000">
            <a:off x="9502309" y="4444584"/>
            <a:ext cx="1993691" cy="351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7C3D5-38E8-4A60-B2A6-74EA69FA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A9A1F-C471-41A3-9791-45F32589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</a:t>
            </a:r>
            <a:r>
              <a:rPr lang="en-US" altLang="ja-JP" dirty="0"/>
              <a:t>a, b(a&lt;b)</a:t>
            </a:r>
            <a:r>
              <a:rPr lang="ja-JP" altLang="en-US" dirty="0"/>
              <a:t>のうち、</a:t>
            </a:r>
            <a:r>
              <a:rPr lang="en-US" altLang="ja-JP" dirty="0"/>
              <a:t>a</a:t>
            </a:r>
            <a:r>
              <a:rPr lang="ja-JP" altLang="en-US" dirty="0"/>
              <a:t>から</a:t>
            </a:r>
            <a:r>
              <a:rPr lang="en-US" altLang="ja-JP" dirty="0"/>
              <a:t>b</a:t>
            </a:r>
            <a:r>
              <a:rPr lang="ja-JP" altLang="en-US" dirty="0" err="1"/>
              <a:t>までの</a:t>
            </a:r>
            <a:r>
              <a:rPr lang="ja-JP" altLang="en-US" dirty="0"/>
              <a:t>連続する整数列を、</a:t>
            </a:r>
            <a:r>
              <a:rPr lang="ja-JP" altLang="en-US" u="sng" dirty="0"/>
              <a:t>順に</a:t>
            </a:r>
            <a:r>
              <a:rPr lang="en-US" altLang="ja-JP" u="sng" dirty="0"/>
              <a:t>vector</a:t>
            </a:r>
            <a:r>
              <a:rPr lang="ja-JP" altLang="en-US" u="sng" dirty="0"/>
              <a:t>に入れて</a:t>
            </a:r>
            <a:r>
              <a:rPr lang="ja-JP" altLang="en-US" dirty="0"/>
              <a:t>、それを空白区切りで出力するプログラムを作成せよ。</a:t>
            </a:r>
            <a:br>
              <a:rPr lang="en-US" altLang="ja-JP" dirty="0"/>
            </a:br>
            <a:r>
              <a:rPr lang="en-US" altLang="ja-JP" sz="2000" dirty="0"/>
              <a:t>※</a:t>
            </a:r>
            <a:r>
              <a:rPr lang="ja-JP" altLang="en-US" sz="2000" dirty="0"/>
              <a:t>本当は</a:t>
            </a:r>
            <a:r>
              <a:rPr lang="en-US" altLang="ja-JP" sz="2000" dirty="0"/>
              <a:t>vector</a:t>
            </a:r>
            <a:r>
              <a:rPr lang="ja-JP" altLang="en-US" sz="2000" dirty="0"/>
              <a:t>なんか作らずにできますが、練習としてやってみましょう</a:t>
            </a:r>
            <a:endParaRPr lang="en-US" altLang="ja-JP" sz="2000" dirty="0"/>
          </a:p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F33A65C-DBCC-46E7-8A64-DBE99BE5B0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35805" y="4744403"/>
          <a:ext cx="4467654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7654">
                  <a:extLst>
                    <a:ext uri="{9D8B030D-6E8A-4147-A177-3AD203B41FA5}">
                      <a16:colId xmlns:a16="http://schemas.microsoft.com/office/drawing/2014/main" val="221619577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-2 5 (</a:t>
                      </a:r>
                      <a:r>
                        <a:rPr kumimoji="1" lang="ja-JP" altLang="en-US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-2 -1 0 1 2 3 4 5</a:t>
                      </a:r>
                      <a:endParaRPr kumimoji="1" lang="ja-JP" altLang="en-US" sz="44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6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6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3428D9D-D360-48C7-B1F9-E59F46D457AC}"/>
              </a:ext>
            </a:extLst>
          </p:cNvPr>
          <p:cNvSpPr/>
          <p:nvPr/>
        </p:nvSpPr>
        <p:spPr>
          <a:xfrm>
            <a:off x="454702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s;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ap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(s[ap] !=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ap++;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ap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9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B00DA7-F7D2-4C3F-B417-C0E697D2E30F}"/>
              </a:ext>
            </a:extLst>
          </p:cNvPr>
          <p:cNvSpPr/>
          <p:nvPr/>
        </p:nvSpPr>
        <p:spPr>
          <a:xfrm>
            <a:off x="1009339" y="24351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</a:p>
          <a:p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s;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ap 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s.rfind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"Z"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ap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9E76ED-E838-43AA-8D7A-A54097B53119}"/>
              </a:ext>
            </a:extLst>
          </p:cNvPr>
          <p:cNvSpPr txBox="1"/>
          <p:nvPr/>
        </p:nvSpPr>
        <p:spPr>
          <a:xfrm>
            <a:off x="6096000" y="854439"/>
            <a:ext cx="553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find/</a:t>
            </a:r>
            <a:r>
              <a:rPr kumimoji="1" lang="en-US" altLang="ja-JP" sz="2400" dirty="0" err="1"/>
              <a:t>rfind</a:t>
            </a:r>
            <a:r>
              <a:rPr kumimoji="1" lang="ja-JP" altLang="en-US" sz="2400" dirty="0"/>
              <a:t>を使うともっと簡潔に書ける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内部的にやっていることは多分一緒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1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E5769-79F8-42C8-98B4-F2B01BE1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おまけ </a:t>
            </a:r>
            <a:r>
              <a:rPr kumimoji="1" lang="en-US" altLang="ja-JP" dirty="0"/>
              <a:t>ABC112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5BEFA-2B0D-4345-8806-20B2FD257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4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34C2-A655-4F96-9CC1-5A95F1C8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E43AF-5C37-419C-80D9-46CFFF5B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A: N = 1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Hello, World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N=2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a + b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  <a:p>
            <a:r>
              <a:rPr lang="en-US" altLang="ja-JP" dirty="0"/>
              <a:t>B: c, t</a:t>
            </a:r>
            <a:r>
              <a:rPr lang="ja-JP" altLang="en-US" dirty="0"/>
              <a:t>の入力があるたびに、</a:t>
            </a:r>
            <a:r>
              <a:rPr lang="en-US" altLang="ja-JP" dirty="0"/>
              <a:t>t </a:t>
            </a:r>
            <a:r>
              <a:rPr lang="ja-JP" altLang="en-US" dirty="0"/>
              <a:t>≦</a:t>
            </a:r>
            <a:r>
              <a:rPr lang="en-US" altLang="ja-JP" dirty="0"/>
              <a:t> T</a:t>
            </a:r>
            <a:r>
              <a:rPr lang="ja-JP" altLang="en-US" dirty="0"/>
              <a:t>かどうか確かめ、もしそうなら</a:t>
            </a:r>
            <a:r>
              <a:rPr lang="en-US" altLang="ja-JP" dirty="0"/>
              <a:t>c</a:t>
            </a:r>
            <a:r>
              <a:rPr lang="ja-JP" altLang="en-US" dirty="0"/>
              <a:t>の</a:t>
            </a:r>
            <a:r>
              <a:rPr lang="en-US" altLang="ja-JP" dirty="0"/>
              <a:t>min</a:t>
            </a:r>
            <a:r>
              <a:rPr lang="ja-JP" altLang="en-US" dirty="0"/>
              <a:t>を更新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826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E6F658D-F765-4D62-9B8D-32A69CD2EE66}"/>
              </a:ext>
            </a:extLst>
          </p:cNvPr>
          <p:cNvCxnSpPr>
            <a:cxnSpLocks/>
          </p:cNvCxnSpPr>
          <p:nvPr/>
        </p:nvCxnSpPr>
        <p:spPr>
          <a:xfrm>
            <a:off x="8897496" y="2037789"/>
            <a:ext cx="215999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134A9A-76D0-4863-831A-94CD59C4B511}"/>
              </a:ext>
            </a:extLst>
          </p:cNvPr>
          <p:cNvCxnSpPr>
            <a:cxnSpLocks/>
          </p:cNvCxnSpPr>
          <p:nvPr/>
        </p:nvCxnSpPr>
        <p:spPr>
          <a:xfrm>
            <a:off x="7971315" y="2705312"/>
            <a:ext cx="0" cy="2880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B41EF0-CDAE-4D62-B834-3BF3FA0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BA425C-04CF-4813-8B28-C610F5C6D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54515" cy="4351338"/>
              </a:xfrm>
            </p:spPr>
            <p:txBody>
              <a:bodyPr/>
              <a:lstStyle/>
              <a:p>
                <a:r>
                  <a:rPr lang="ja-JP" altLang="en-US" dirty="0"/>
                  <a:t>中心の候補が</a:t>
                </a:r>
                <a:r>
                  <a:rPr lang="en-US" altLang="ja-JP" dirty="0"/>
                  <a:t>100×100</a:t>
                </a:r>
                <a:r>
                  <a:rPr lang="ja-JP" altLang="en-US" dirty="0"/>
                  <a:t>と小さい</a:t>
                </a:r>
                <a:endParaRPr lang="en-US" altLang="ja-JP" dirty="0"/>
              </a:p>
              <a:p>
                <a:r>
                  <a:rPr kumimoji="1" lang="ja-JP" altLang="en-US" dirty="0"/>
                  <a:t>中心と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点</a:t>
                </a:r>
                <a:r>
                  <a:rPr lang="en-US" altLang="ja-JP" dirty="0"/>
                  <a:t>(</a:t>
                </a:r>
                <a:r>
                  <a:rPr lang="ja-JP" altLang="en-US" u="sng" dirty="0"/>
                  <a:t>ただし高さは</a:t>
                </a:r>
                <a:r>
                  <a:rPr lang="en-US" altLang="ja-JP" u="sng" dirty="0"/>
                  <a:t>1</a:t>
                </a:r>
                <a:r>
                  <a:rPr lang="ja-JP" altLang="en-US" u="sng" dirty="0"/>
                  <a:t>以上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が分かれば</a:t>
                </a:r>
                <a:r>
                  <a:rPr lang="ja-JP" altLang="en-US" b="1" dirty="0"/>
                  <a:t>高さが決定可能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中心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C</a:t>
                </a:r>
                <a:r>
                  <a:rPr lang="en-US" altLang="ja-JP" baseline="-25000" dirty="0" err="1"/>
                  <a:t>x</a:t>
                </a:r>
                <a:r>
                  <a:rPr lang="en-US" altLang="ja-JP" dirty="0"/>
                  <a:t>, C</a:t>
                </a:r>
                <a:r>
                  <a:rPr lang="en-US" altLang="ja-JP" baseline="-25000" dirty="0"/>
                  <a:t>y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の高さ</a:t>
                </a:r>
                <a:r>
                  <a:rPr lang="en-US" altLang="ja-JP" dirty="0"/>
                  <a:t>H,</a:t>
                </a:r>
                <a:r>
                  <a:rPr lang="ja-JP" altLang="en-US" dirty="0"/>
                  <a:t> ある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点</a:t>
                </a:r>
                <a:r>
                  <a:rPr lang="en-US" altLang="ja-JP" dirty="0"/>
                  <a:t>P(x, y)</a:t>
                </a:r>
                <a:r>
                  <a:rPr lang="ja-JP" altLang="en-US" dirty="0"/>
                  <a:t>の高さ</a:t>
                </a:r>
                <a:r>
                  <a:rPr lang="en-US" altLang="ja-JP" dirty="0"/>
                  <a:t>h(</a:t>
                </a:r>
                <a:r>
                  <a:rPr lang="ja-JP" altLang="en-US" dirty="0"/>
                  <a:t>≧</a:t>
                </a:r>
                <a:r>
                  <a:rPr lang="en-US" altLang="ja-JP" dirty="0"/>
                  <a:t>1)</a:t>
                </a:r>
                <a:r>
                  <a:rPr lang="ja-JP" altLang="en-US" dirty="0"/>
                  <a:t>として</a:t>
                </a:r>
                <a:r>
                  <a:rPr lang="en-US" altLang="ja-JP" dirty="0"/>
                  <a:t>,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dirty="0"/>
                  <a:t>100×100</a:t>
                </a:r>
                <a:r>
                  <a:rPr lang="ja-JP" altLang="en-US" dirty="0"/>
                  <a:t>について全探索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BA425C-04CF-4813-8B28-C610F5C6D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54515" cy="4351338"/>
              </a:xfrm>
              <a:blipFill>
                <a:blip r:embed="rId2"/>
                <a:stretch>
                  <a:fillRect l="-1701" t="-2241" r="-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B61A65B-D834-4844-A6A5-C2BE4AF8C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37460"/>
              </p:ext>
            </p:extLst>
          </p:nvPr>
        </p:nvGraphicFramePr>
        <p:xfrm>
          <a:off x="8897494" y="2705312"/>
          <a:ext cx="21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95756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40349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503938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5402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3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777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470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9D7DD32-6DD5-407B-88AB-B0B451D496BC}"/>
                  </a:ext>
                </a:extLst>
              </p:cNvPr>
              <p:cNvSpPr/>
              <p:nvPr/>
            </p:nvSpPr>
            <p:spPr>
              <a:xfrm>
                <a:off x="7214024" y="3883702"/>
                <a:ext cx="1514582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9D7DD32-6DD5-407B-88AB-B0B451D4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24" y="3883702"/>
                <a:ext cx="15145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ECC662E-C561-41B2-ACAE-FC30EEC6268F}"/>
                  </a:ext>
                </a:extLst>
              </p:cNvPr>
              <p:cNvSpPr/>
              <p:nvPr/>
            </p:nvSpPr>
            <p:spPr>
              <a:xfrm>
                <a:off x="9212285" y="1759188"/>
                <a:ext cx="1530419" cy="5572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ECC662E-C561-41B2-ACAE-FC30EEC6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85" y="1759188"/>
                <a:ext cx="1530419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16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8784F-8341-4EF2-A99F-5D463093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447D53-D380-4A59-BAE3-290CE22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探索ごとに</a:t>
            </a:r>
            <a:r>
              <a:rPr lang="en-US" altLang="ja-JP" dirty="0"/>
              <a:t>, </a:t>
            </a:r>
            <a:r>
              <a:rPr lang="ja-JP" altLang="en-US" u="sng" dirty="0"/>
              <a:t>高さが</a:t>
            </a:r>
            <a:r>
              <a:rPr lang="en-US" altLang="ja-JP" u="sng" dirty="0"/>
              <a:t>1</a:t>
            </a:r>
            <a:r>
              <a:rPr lang="ja-JP" altLang="en-US" u="sng" dirty="0"/>
              <a:t>以上</a:t>
            </a:r>
            <a:r>
              <a:rPr lang="ja-JP" altLang="en-US" dirty="0"/>
              <a:t>である点を探して、そこから</a:t>
            </a:r>
            <a:r>
              <a:rPr lang="en-US" altLang="ja-JP" dirty="0"/>
              <a:t>H</a:t>
            </a:r>
            <a:r>
              <a:rPr lang="ja-JP" altLang="en-US" dirty="0"/>
              <a:t>を計算</a:t>
            </a:r>
            <a:endParaRPr lang="en-US" altLang="ja-JP" dirty="0"/>
          </a:p>
          <a:p>
            <a:r>
              <a:rPr kumimoji="1" lang="ja-JP" altLang="en-US" dirty="0"/>
              <a:t>他の点とのつじつまが合うか確認</a:t>
            </a:r>
            <a:endParaRPr kumimoji="1" lang="en-US" altLang="ja-JP" dirty="0"/>
          </a:p>
          <a:p>
            <a:r>
              <a:rPr lang="ja-JP" altLang="en-US" dirty="0"/>
              <a:t>つじつまが合ったらそれが中心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52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418D0-FBAC-4DA1-9A7B-AD789C58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2B00E-9BD6-4C57-97D9-02BE1C80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なぜ高さが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以上なのか？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高さ</a:t>
            </a:r>
            <a:r>
              <a:rPr lang="en-US" altLang="ja-JP" dirty="0"/>
              <a:t>0</a:t>
            </a:r>
            <a:r>
              <a:rPr lang="ja-JP" altLang="en-US" dirty="0"/>
              <a:t>だと</a:t>
            </a:r>
            <a:r>
              <a:rPr lang="en-US" altLang="ja-JP" dirty="0"/>
              <a:t>, </a:t>
            </a:r>
            <a:r>
              <a:rPr lang="ja-JP" altLang="en-US" dirty="0"/>
              <a:t>その周辺が</a:t>
            </a:r>
            <a:r>
              <a:rPr lang="en-US" altLang="ja-JP" dirty="0"/>
              <a:t>0</a:t>
            </a:r>
            <a:r>
              <a:rPr lang="ja-JP" altLang="en-US" dirty="0" err="1"/>
              <a:t>なのか</a:t>
            </a:r>
            <a:r>
              <a:rPr lang="en-US" altLang="ja-JP" dirty="0"/>
              <a:t>1</a:t>
            </a:r>
            <a:r>
              <a:rPr lang="ja-JP" altLang="en-US" dirty="0" err="1"/>
              <a:t>なのか</a:t>
            </a:r>
            <a:r>
              <a:rPr lang="ja-JP" altLang="en-US" dirty="0"/>
              <a:t>分からないため</a:t>
            </a:r>
            <a:endParaRPr lang="en-US" altLang="ja-JP" dirty="0"/>
          </a:p>
          <a:p>
            <a:r>
              <a:rPr kumimoji="1" lang="ja-JP" altLang="en-US" dirty="0"/>
              <a:t>入力された点の高さが</a:t>
            </a:r>
            <a:r>
              <a:rPr lang="ja-JP" altLang="en-US" dirty="0"/>
              <a:t>すべて</a:t>
            </a:r>
            <a:r>
              <a:rPr lang="en-US" altLang="ja-JP" dirty="0"/>
              <a:t>0</a:t>
            </a:r>
            <a:r>
              <a:rPr lang="ja-JP" altLang="en-US" dirty="0"/>
              <a:t>の場合はどうなのか？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そのような入力は無い。なぜならピラミッドが特定できなくなるから。</a:t>
            </a:r>
          </a:p>
        </p:txBody>
      </p:sp>
    </p:spTree>
    <p:extLst>
      <p:ext uri="{BB962C8B-B14F-4D97-AF65-F5344CB8AC3E}">
        <p14:creationId xmlns:p14="http://schemas.microsoft.com/office/powerpoint/2010/main" val="55196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D1848-9514-4F7E-81E1-5710284E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17C5F-E290-4386-9875-1683F73D5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なるべく大きな約数になるように、数列に割り振りたい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約数の最大はどれくらい？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sz="3600" dirty="0"/>
                  <a:t> </a:t>
                </a:r>
                <a:r>
                  <a:rPr lang="ja-JP" altLang="en-US" sz="3600" dirty="0"/>
                  <a:t>くらい</a:t>
                </a:r>
                <a:endParaRPr lang="en-US" altLang="ja-JP" sz="3600" dirty="0"/>
              </a:p>
              <a:p>
                <a:r>
                  <a:rPr kumimoji="1" lang="ja-JP" altLang="en-US" dirty="0"/>
                  <a:t>ある数</a:t>
                </a:r>
                <a:r>
                  <a:rPr kumimoji="1" lang="en-US" altLang="ja-JP" dirty="0"/>
                  <a:t>i</a:t>
                </a:r>
                <a:r>
                  <a:rPr kumimoji="1" lang="ja-JP" altLang="en-US" dirty="0"/>
                  <a:t>をみんなに分配すると、みんな</a:t>
                </a:r>
                <a:r>
                  <a:rPr kumimoji="1" lang="en-US" altLang="ja-JP" dirty="0"/>
                  <a:t>i</a:t>
                </a:r>
                <a:r>
                  <a:rPr kumimoji="1" lang="ja-JP" altLang="en-US" dirty="0"/>
                  <a:t>の倍数になれる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つまり、</a:t>
                </a:r>
                <a:r>
                  <a:rPr lang="en-US" altLang="ja-JP" dirty="0" err="1"/>
                  <a:t>M%i</a:t>
                </a:r>
                <a:r>
                  <a:rPr lang="en-US" altLang="ja-JP" dirty="0"/>
                  <a:t> == 0 </a:t>
                </a:r>
                <a:r>
                  <a:rPr lang="ja-JP" altLang="en-US" dirty="0"/>
                  <a:t>かつ </a:t>
                </a:r>
                <a:r>
                  <a:rPr lang="en-US" altLang="ja-JP" dirty="0"/>
                  <a:t>M/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≧ 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なら、</a:t>
                </a:r>
                <a:r>
                  <a:rPr lang="en-US" altLang="ja-JP" dirty="0"/>
                  <a:t>M</a:t>
                </a:r>
                <a:r>
                  <a:rPr lang="ja-JP" altLang="en-US" dirty="0"/>
                  <a:t>から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をちょうど分配できる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en-US" altLang="ja-JP" dirty="0" err="1"/>
                  <a:t>i</a:t>
                </a:r>
                <a:r>
                  <a:rPr kumimoji="1" lang="ja-JP" altLang="en-US" dirty="0"/>
                  <a:t>を大きなほうから探索すれ</a:t>
                </a:r>
                <a:r>
                  <a:rPr lang="ja-JP" altLang="en-US" dirty="0"/>
                  <a:t>ばよい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17C5F-E290-4386-9875-1683F73D5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5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B3FD1-D60D-4C26-A544-72889973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22B06-275D-42B3-BA14-6A66A9BF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N=3, M = 14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45A760C-AE03-4502-A1B9-63D5C02DDAA9}"/>
              </a:ext>
            </a:extLst>
          </p:cNvPr>
          <p:cNvSpPr/>
          <p:nvPr/>
        </p:nvSpPr>
        <p:spPr>
          <a:xfrm>
            <a:off x="1783763" y="3840786"/>
            <a:ext cx="1762359" cy="1762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14</a:t>
            </a:r>
            <a:endParaRPr kumimoji="1" lang="ja-JP" altLang="en-US" sz="4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BED6BBF-1D50-43D3-B4F3-F3870625B276}"/>
              </a:ext>
            </a:extLst>
          </p:cNvPr>
          <p:cNvSpPr/>
          <p:nvPr/>
        </p:nvSpPr>
        <p:spPr>
          <a:xfrm>
            <a:off x="5711253" y="4996045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5A9F87-F5EA-4D90-9A14-08CD4DB0EE66}"/>
              </a:ext>
            </a:extLst>
          </p:cNvPr>
          <p:cNvSpPr/>
          <p:nvPr/>
        </p:nvSpPr>
        <p:spPr>
          <a:xfrm>
            <a:off x="7224633" y="4374524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1FC4BAD-C9FA-4D78-90B2-BF1C2E3898B5}"/>
              </a:ext>
            </a:extLst>
          </p:cNvPr>
          <p:cNvSpPr/>
          <p:nvPr/>
        </p:nvSpPr>
        <p:spPr>
          <a:xfrm>
            <a:off x="7224634" y="4996044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816A0BC-A362-4D18-B26B-61F797A87982}"/>
              </a:ext>
            </a:extLst>
          </p:cNvPr>
          <p:cNvSpPr/>
          <p:nvPr/>
        </p:nvSpPr>
        <p:spPr>
          <a:xfrm>
            <a:off x="8919956" y="4981625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BAAB00C-92A1-41D9-A18C-BFE486C3EF70}"/>
              </a:ext>
            </a:extLst>
          </p:cNvPr>
          <p:cNvSpPr/>
          <p:nvPr/>
        </p:nvSpPr>
        <p:spPr>
          <a:xfrm>
            <a:off x="8919955" y="4374523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6C48EA4-9D66-44A9-A7CC-948B38832DDC}"/>
              </a:ext>
            </a:extLst>
          </p:cNvPr>
          <p:cNvSpPr/>
          <p:nvPr/>
        </p:nvSpPr>
        <p:spPr>
          <a:xfrm>
            <a:off x="8919955" y="3767421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B38DA2F-4C8F-4E86-B25B-F50932343690}"/>
              </a:ext>
            </a:extLst>
          </p:cNvPr>
          <p:cNvSpPr/>
          <p:nvPr/>
        </p:nvSpPr>
        <p:spPr>
          <a:xfrm>
            <a:off x="8919955" y="3160319"/>
            <a:ext cx="607101" cy="60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A7080BF-4A2B-41F1-B6A0-004DD42EC114}"/>
              </a:ext>
            </a:extLst>
          </p:cNvPr>
          <p:cNvSpPr/>
          <p:nvPr/>
        </p:nvSpPr>
        <p:spPr>
          <a:xfrm>
            <a:off x="3949174" y="4388433"/>
            <a:ext cx="1297873" cy="6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6DB1C0-C959-4C3E-A447-8686E3EB9BDA}"/>
              </a:ext>
            </a:extLst>
          </p:cNvPr>
          <p:cNvSpPr txBox="1"/>
          <p:nvPr/>
        </p:nvSpPr>
        <p:spPr>
          <a:xfrm>
            <a:off x="3475325" y="2951946"/>
            <a:ext cx="253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で割り切れる</a:t>
            </a:r>
            <a:endParaRPr lang="en-US" altLang="ja-JP" sz="2800" dirty="0"/>
          </a:p>
          <a:p>
            <a:r>
              <a:rPr kumimoji="1" lang="ja-JP" altLang="en-US" sz="2800" dirty="0"/>
              <a:t>商は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以上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2BCE87-123D-4B0D-B16A-97963C7D7115}"/>
              </a:ext>
            </a:extLst>
          </p:cNvPr>
          <p:cNvSpPr txBox="1"/>
          <p:nvPr/>
        </p:nvSpPr>
        <p:spPr>
          <a:xfrm>
            <a:off x="5711253" y="5993287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少なくとも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みんな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の倍数</a:t>
            </a:r>
          </a:p>
        </p:txBody>
      </p:sp>
    </p:spTree>
    <p:extLst>
      <p:ext uri="{BB962C8B-B14F-4D97-AF65-F5344CB8AC3E}">
        <p14:creationId xmlns:p14="http://schemas.microsoft.com/office/powerpoint/2010/main" val="244035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2B250-7FCB-4D34-BBD5-4D406606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5742C-E84F-40FE-8642-7D2C603F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O(M/N)</a:t>
            </a:r>
            <a:r>
              <a:rPr lang="ja-JP" altLang="en-US" dirty="0"/>
              <a:t>は普通</a:t>
            </a:r>
            <a:r>
              <a:rPr lang="en-US" altLang="ja-JP" dirty="0"/>
              <a:t>TLE(</a:t>
            </a:r>
            <a:r>
              <a:rPr lang="ja-JP" altLang="en-US" dirty="0"/>
              <a:t>最大で</a:t>
            </a:r>
            <a:r>
              <a:rPr lang="en-US" altLang="ja-JP" dirty="0"/>
              <a:t>M=10^9, N=1)</a:t>
            </a:r>
            <a:r>
              <a:rPr lang="ja-JP" altLang="en-US" dirty="0"/>
              <a:t>だが、処理が軽いために通ってしまう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</a:t>
            </a:r>
            <a:r>
              <a:rPr kumimoji="1" lang="ja-JP" altLang="en-US" dirty="0"/>
              <a:t>の中に現れる約数のペアは√</a:t>
            </a:r>
            <a:r>
              <a:rPr kumimoji="1" lang="en-US" altLang="ja-JP" dirty="0"/>
              <a:t>M</a:t>
            </a:r>
            <a:r>
              <a:rPr kumimoji="1" lang="ja-JP" altLang="en-US" dirty="0"/>
              <a:t>以下であるのを利用すると、探索範囲を減らせて</a:t>
            </a:r>
            <a:r>
              <a:rPr kumimoji="1" lang="en-US" altLang="ja-JP" dirty="0"/>
              <a:t>O(</a:t>
            </a:r>
            <a:r>
              <a:rPr kumimoji="1" lang="ja-JP" altLang="en-US" dirty="0"/>
              <a:t>√</a:t>
            </a:r>
            <a:r>
              <a:rPr kumimoji="1" lang="en-US" altLang="ja-JP" dirty="0"/>
              <a:t>M)</a:t>
            </a:r>
            <a:r>
              <a:rPr kumimoji="1" lang="ja-JP" altLang="en-US" dirty="0"/>
              <a:t>にできる。これが想定解。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例</a:t>
            </a:r>
            <a:r>
              <a:rPr lang="en-US" altLang="ja-JP" dirty="0"/>
              <a:t>: 14</a:t>
            </a:r>
            <a:r>
              <a:rPr lang="ja-JP" altLang="en-US" dirty="0"/>
              <a:t>の約数は</a:t>
            </a:r>
            <a:r>
              <a:rPr lang="en-US" altLang="ja-JP" dirty="0"/>
              <a:t>(1, 14) (2, 7)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ペア</a:t>
            </a:r>
            <a:br>
              <a:rPr lang="en-US" altLang="ja-JP" dirty="0"/>
            </a:br>
            <a:r>
              <a:rPr lang="en-US" altLang="ja-JP" dirty="0"/>
              <a:t>14/1 = 14, 14/2 = 7</a:t>
            </a:r>
            <a:r>
              <a:rPr lang="ja-JP" altLang="en-US" dirty="0" err="1"/>
              <a:t>のように</a:t>
            </a:r>
            <a:r>
              <a:rPr lang="ja-JP" altLang="en-US" dirty="0"/>
              <a:t>一方からもう一方を計算できる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76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65E5D-5D53-4EFD-9CD5-995C5A15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b</a:t>
            </a:r>
            <a:r>
              <a:rPr kumimoji="1" lang="ja-JP" altLang="en-US" dirty="0" err="1"/>
              <a:t>までの整</a:t>
            </a:r>
            <a:r>
              <a:rPr kumimoji="1" lang="ja-JP" altLang="en-US" dirty="0"/>
              <a:t>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0EBFA-EA97-4904-AAF4-301C4F92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2447"/>
          </a:xfrm>
        </p:spPr>
        <p:txBody>
          <a:bodyPr/>
          <a:lstStyle/>
          <a:p>
            <a:r>
              <a:rPr lang="ja-JP" altLang="en-US" dirty="0"/>
              <a:t>ループカウンタを</a:t>
            </a:r>
            <a:r>
              <a:rPr lang="en-US" altLang="ja-JP" dirty="0"/>
              <a:t>a</a:t>
            </a:r>
            <a:r>
              <a:rPr lang="ja-JP" altLang="en-US" dirty="0"/>
              <a:t>から</a:t>
            </a:r>
            <a:r>
              <a:rPr lang="en-US" altLang="ja-JP" dirty="0"/>
              <a:t>b</a:t>
            </a:r>
            <a:r>
              <a:rPr lang="ja-JP" altLang="en-US" dirty="0" err="1"/>
              <a:t>までに</a:t>
            </a:r>
            <a:r>
              <a:rPr lang="ja-JP" altLang="en-US" dirty="0"/>
              <a:t>して、ループカウンタを</a:t>
            </a:r>
            <a:r>
              <a:rPr lang="en-US" altLang="ja-JP" dirty="0"/>
              <a:t>v</a:t>
            </a:r>
            <a:r>
              <a:rPr lang="ja-JP" altLang="en-US" dirty="0"/>
              <a:t>に</a:t>
            </a:r>
            <a:r>
              <a:rPr lang="en-US" altLang="ja-JP" dirty="0"/>
              <a:t>push</a:t>
            </a:r>
            <a:r>
              <a:rPr lang="ja-JP" altLang="en-US" dirty="0"/>
              <a:t>する。配列の添え字を気にしなくてもよくなる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7C0E35-3CAB-42F3-AA9D-2F06ED6D6273}"/>
              </a:ext>
            </a:extLst>
          </p:cNvPr>
          <p:cNvSpPr/>
          <p:nvPr/>
        </p:nvSpPr>
        <p:spPr>
          <a:xfrm>
            <a:off x="1943100" y="314363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pPr lvl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a;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b;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84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337CDE-B68A-46A6-A997-53E770A0D459}"/>
              </a:ext>
            </a:extLst>
          </p:cNvPr>
          <p:cNvSpPr/>
          <p:nvPr/>
        </p:nvSpPr>
        <p:spPr>
          <a:xfrm>
            <a:off x="806971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 &gt;&gt; b;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a;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b;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3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E7452B-B14F-412A-8FC7-AC81D69FAAA8}"/>
              </a:ext>
            </a:extLst>
          </p:cNvPr>
          <p:cNvSpPr/>
          <p:nvPr/>
        </p:nvSpPr>
        <p:spPr>
          <a:xfrm>
            <a:off x="926892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b - a;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a;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b - a;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B14BF8-E986-4E2E-8DAB-3ABAE1EDBF59}"/>
              </a:ext>
            </a:extLst>
          </p:cNvPr>
          <p:cNvSpPr txBox="1"/>
          <p:nvPr/>
        </p:nvSpPr>
        <p:spPr>
          <a:xfrm>
            <a:off x="8446957" y="1349115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C</a:t>
            </a:r>
            <a:r>
              <a:rPr lang="ja-JP" altLang="en-US" sz="3600" dirty="0"/>
              <a:t>言語</a:t>
            </a:r>
            <a:r>
              <a:rPr lang="en-US" altLang="ja-JP" sz="3600" dirty="0" err="1"/>
              <a:t>ver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194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927" y="386563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927" y="386563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FC24B-2F23-46EF-BF05-69303B70C670}"/>
              </a:ext>
            </a:extLst>
          </p:cNvPr>
          <p:cNvSpPr txBox="1"/>
          <p:nvPr/>
        </p:nvSpPr>
        <p:spPr>
          <a:xfrm>
            <a:off x="6353331" y="2890391"/>
            <a:ext cx="239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点と結びつく</a:t>
            </a:r>
          </a:p>
        </p:txBody>
      </p:sp>
    </p:spTree>
    <p:extLst>
      <p:ext uri="{BB962C8B-B14F-4D97-AF65-F5344CB8AC3E}">
        <p14:creationId xmlns:p14="http://schemas.microsoft.com/office/powerpoint/2010/main" val="143204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927" y="386563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0D924A-1BC2-45F1-A622-9D762574726D}"/>
              </a:ext>
            </a:extLst>
          </p:cNvPr>
          <p:cNvSpPr txBox="1"/>
          <p:nvPr/>
        </p:nvSpPr>
        <p:spPr>
          <a:xfrm>
            <a:off x="6353331" y="2890391"/>
            <a:ext cx="239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点と結びつく</a:t>
            </a:r>
          </a:p>
        </p:txBody>
      </p:sp>
    </p:spTree>
    <p:extLst>
      <p:ext uri="{BB962C8B-B14F-4D97-AF65-F5344CB8AC3E}">
        <p14:creationId xmlns:p14="http://schemas.microsoft.com/office/powerpoint/2010/main" val="123108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927" y="386563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074529-180E-4671-8244-42FEDFD630E5}"/>
              </a:ext>
            </a:extLst>
          </p:cNvPr>
          <p:cNvSpPr txBox="1"/>
          <p:nvPr/>
        </p:nvSpPr>
        <p:spPr>
          <a:xfrm>
            <a:off x="6353331" y="2890391"/>
            <a:ext cx="239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1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点と結びつく</a:t>
            </a:r>
          </a:p>
        </p:txBody>
      </p:sp>
    </p:spTree>
    <p:extLst>
      <p:ext uri="{BB962C8B-B14F-4D97-AF65-F5344CB8AC3E}">
        <p14:creationId xmlns:p14="http://schemas.microsoft.com/office/powerpoint/2010/main" val="24628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1142</Words>
  <Application>Microsoft Office PowerPoint</Application>
  <PresentationFormat>ワイド画面</PresentationFormat>
  <Paragraphs>289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ＭＳ Ｐゴシック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第2回 解答</vt:lpstr>
      <vt:lpstr>演習(1)</vt:lpstr>
      <vt:lpstr>aからbまでの整数列</vt:lpstr>
      <vt:lpstr>PowerPoint プレゼンテーション</vt:lpstr>
      <vt:lpstr>PowerPoint プレゼンテーション</vt:lpstr>
      <vt:lpstr>ABC061 B</vt:lpstr>
      <vt:lpstr>ABC061 B</vt:lpstr>
      <vt:lpstr>ABC061 B</vt:lpstr>
      <vt:lpstr>ABC061 B</vt:lpstr>
      <vt:lpstr>ABC061 B</vt:lpstr>
      <vt:lpstr>ABC061 B</vt:lpstr>
      <vt:lpstr>ABC061 B</vt:lpstr>
      <vt:lpstr>ABC061 B</vt:lpstr>
      <vt:lpstr>ABC061 B</vt:lpstr>
      <vt:lpstr>PowerPoint プレゼンテーション</vt:lpstr>
      <vt:lpstr>演習(2)</vt:lpstr>
      <vt:lpstr>ABC043 B</vt:lpstr>
      <vt:lpstr>PowerPoint プレゼンテーション</vt:lpstr>
      <vt:lpstr>ABC053 B</vt:lpstr>
      <vt:lpstr>PowerPoint プレゼンテーション</vt:lpstr>
      <vt:lpstr>PowerPoint プレゼンテーション</vt:lpstr>
      <vt:lpstr>おまけ ABC112</vt:lpstr>
      <vt:lpstr>AとB</vt:lpstr>
      <vt:lpstr>C</vt:lpstr>
      <vt:lpstr>C</vt:lpstr>
      <vt:lpstr>C</vt:lpstr>
      <vt:lpstr>D</vt:lpstr>
      <vt:lpstr>D</vt:lpstr>
      <vt:lpstr>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第2回 解答</dc:title>
  <dc:creator>r.yamamoto.032</dc:creator>
  <cp:lastModifiedBy>r.yamamoto.032</cp:lastModifiedBy>
  <cp:revision>76</cp:revision>
  <dcterms:created xsi:type="dcterms:W3CDTF">2018-10-09T07:56:17Z</dcterms:created>
  <dcterms:modified xsi:type="dcterms:W3CDTF">2018-10-10T08:43:52Z</dcterms:modified>
</cp:coreProperties>
</file>