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71" r:id="rId9"/>
    <p:sldId id="272" r:id="rId10"/>
    <p:sldId id="273" r:id="rId11"/>
    <p:sldId id="274" r:id="rId12"/>
    <p:sldId id="264" r:id="rId13"/>
    <p:sldId id="275" r:id="rId14"/>
    <p:sldId id="276" r:id="rId15"/>
    <p:sldId id="277" r:id="rId16"/>
    <p:sldId id="278" r:id="rId17"/>
    <p:sldId id="279" r:id="rId18"/>
    <p:sldId id="268" r:id="rId19"/>
    <p:sldId id="280" r:id="rId20"/>
    <p:sldId id="281" r:id="rId21"/>
    <p:sldId id="282" r:id="rId22"/>
    <p:sldId id="265" r:id="rId23"/>
    <p:sldId id="283" r:id="rId24"/>
    <p:sldId id="284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297DA1-60C9-4DFC-B11A-8122D7E45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1B4BA7-2817-4546-974F-D069CAD13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D48F75-A419-4205-8615-DD18DE6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1D4A7-0CDB-4387-86F8-6E9630F7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648F26-77B6-4F1B-A0B5-C1B5161E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8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9BB41-0F04-4E35-815C-1B2FD703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4D3929-E545-43FE-9B12-C8E3403BC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C1E43F-1B3C-41FE-8D4F-DAC28ED5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B2F8C6-45E8-4479-92AC-A33156A8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10D6FA-C9F1-4137-ABF8-99701504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96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5EE8EB-197E-4062-8ECF-7AD4B5C46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736244-B2C7-48D3-B673-B2CB628D5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548242-1A99-4E4D-A07E-18C7092C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EC5273-0A4B-465A-9E33-97579F2A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E1770B-9FD6-4433-83D1-3285F5EB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04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650A3-812F-4CA3-A920-F7A467A2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7B72F-4F9A-466A-B9C8-4F749158D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B7B87B-B2AB-4A0A-96A3-6D6FC2F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3D20BF-3229-453D-B6B5-CB1C6715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D4621D-8A2A-487C-9B30-A17EA0CF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88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368DE1-F51C-44F9-B5AB-B04DB604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2EEE65-C805-4FD5-95C4-6CAFEB63A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E66220-52C5-4C3A-A366-6702974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5A432E-40D2-4CEF-9986-94489655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D5B013-2BF3-4950-9D74-423516EE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00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ACC11-EA17-454C-92A5-30BEA941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8B9A5F-FC5A-4E9B-8855-355C1CCF6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FB0BA6-E3E7-441E-BF3C-B726C9C1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80342E-36C4-49D3-8A3B-AB3A6A6B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A3E68D-8A89-4F71-A6ED-089662AF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1F5CD-D926-4C63-A4E8-C98E4F17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13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F6B1F-BBCD-468D-B171-904A31CC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FC5ACD-D534-4EB6-830F-0042948C4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A6C293-96D0-432C-B278-6B4951070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C98744-6142-43D0-AAB9-2A9EB938D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A89474-D63E-4D02-B8D3-3AEE23EF4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1A2302-4E1F-4216-923C-98BD10A5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70B2F5D-6499-4D8D-8FFA-5ABD1434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70CB77-D7B2-439D-ADB3-12C89958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67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0B7B0-59B8-453C-88B4-5043B028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3C9A4E-9245-45AC-BD61-C0943C46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2DCAFC-E382-4EFE-A2BF-E0FD675B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9E5FA2-914F-404E-8C0D-ACEFC846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83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34BE9C-4AF8-4ADB-9E6F-AFC52387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5EB7FD-E602-4563-930F-A0BE1EE0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20B5A8-2291-492F-A8A4-9D377899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86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5735D-8089-440B-93C2-E44D0027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B2DBE9-6287-447E-9F9F-792FAF70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A68386-E511-4A76-AD30-7BE84D091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EBEB6E-E140-4A7C-A791-4388CF67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28861C-3114-4339-B1CC-CDFDDAB9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A16EAC-713F-4B26-B441-817D50C1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69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A36C86-511D-41E4-A12D-345D4B5C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D31132-CA90-47B3-8B44-C69959C70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AA1DB6-55F6-488B-950B-3F431394C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51A81C-C052-408B-9651-B1C5E807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AB8326-A24C-425E-91DF-2A4A6D31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FCE88E-D322-449C-B59F-CBC973D5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02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D347DB-96D3-4102-B047-A93D8340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ED1CC8-2434-4BD2-8729-916CE9A9E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3D3764-4C38-4661-962A-D3B944D69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B9EA4-5B6C-430F-B9F6-85AF8BF61B4B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CD809-CEDB-4751-8837-A108BE4ED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DB46D2-93FF-4835-B072-0E1F92990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4C276-FD08-4F38-8C05-9B5DF67FB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57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C7CAA-EB49-43CE-81C8-D822B39E1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累積和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F15918-F6A5-4EF4-A7D0-C938B31DF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61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098D86-ED71-413E-ADAA-380BE8496313}"/>
              </a:ext>
            </a:extLst>
          </p:cNvPr>
          <p:cNvSpPr/>
          <p:nvPr/>
        </p:nvSpPr>
        <p:spPr>
          <a:xfrm>
            <a:off x="642078" y="1076505"/>
            <a:ext cx="51291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a;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s;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// 2.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累積和から部分和を計算するパート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psum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j)</a:t>
            </a:r>
          </a:p>
          <a:p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&gt; j) swap(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, j);</a:t>
            </a:r>
          </a:p>
          <a:p>
            <a:pPr lvl="1"/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s[j];</a:t>
            </a:r>
          </a:p>
          <a:p>
            <a:pPr lvl="1"/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s[j] - s[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a.resize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s.resize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461A0C8-88B5-4877-8F71-1EC41B07AD6B}"/>
              </a:ext>
            </a:extLst>
          </p:cNvPr>
          <p:cNvSpPr/>
          <p:nvPr/>
        </p:nvSpPr>
        <p:spPr>
          <a:xfrm>
            <a:off x="5771213" y="107650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// 1.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累積和を作るパート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s[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 = a[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s[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 = s[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 + a[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Q;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Q;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Q;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l, r;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l &gt;&gt; r;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psum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(l, r) 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01FA3049-1914-45EC-8A5C-A413CFA1F98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13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累積和による実装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AC1CA7C-1BDF-4D4E-8F1F-058E0293B919}"/>
                  </a:ext>
                </a:extLst>
              </p:cNvPr>
              <p:cNvSpPr txBox="1"/>
              <p:nvPr/>
            </p:nvSpPr>
            <p:spPr>
              <a:xfrm>
                <a:off x="6546954" y="5600820"/>
                <a:ext cx="490583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であることを利用して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累積和の配列を作成</a:t>
                </a:r>
                <a:endParaRPr kumimoji="1" lang="en-US" altLang="ja-JP" sz="2400" dirty="0"/>
              </a:p>
              <a:p>
                <a:r>
                  <a:rPr lang="en-US" altLang="ja-JP" sz="2400" dirty="0"/>
                  <a:t>s[0]</a:t>
                </a:r>
                <a:r>
                  <a:rPr lang="ja-JP" altLang="en-US" sz="2400" dirty="0"/>
                  <a:t>は初期値として代入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AC1CA7C-1BDF-4D4E-8F1F-058E0293B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954" y="5600820"/>
                <a:ext cx="4905830" cy="1107996"/>
              </a:xfrm>
              <a:prstGeom prst="rect">
                <a:avLst/>
              </a:prstGeom>
              <a:blipFill>
                <a:blip r:embed="rId2"/>
                <a:stretch>
                  <a:fillRect l="-3851" t="-8791" r="-27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45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098D86-ED71-413E-ADAA-380BE8496313}"/>
              </a:ext>
            </a:extLst>
          </p:cNvPr>
          <p:cNvSpPr/>
          <p:nvPr/>
        </p:nvSpPr>
        <p:spPr>
          <a:xfrm>
            <a:off x="642078" y="1676111"/>
            <a:ext cx="51291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a.resize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s.resize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// 0.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累積和を作るパート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&gt;&gt; a[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s[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 = a[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461A0C8-88B5-4877-8F71-1EC41B07AD6B}"/>
              </a:ext>
            </a:extLst>
          </p:cNvPr>
          <p:cNvSpPr/>
          <p:nvPr/>
        </p:nvSpPr>
        <p:spPr>
          <a:xfrm>
            <a:off x="5771213" y="167611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// 1.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累積和を作るパート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s[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 += s[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Q;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Q;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Q;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l, r;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l &gt;&gt; r;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psum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(l, r) 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01FA3049-1914-45EC-8A5C-A413CFA1F98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13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累積和による実装</a:t>
            </a:r>
            <a:r>
              <a:rPr lang="en-US" altLang="ja-JP" sz="3200" dirty="0"/>
              <a:t>(2)(main</a:t>
            </a:r>
            <a:r>
              <a:rPr lang="ja-JP" altLang="en-US" sz="3200" dirty="0"/>
              <a:t>部分のみ</a:t>
            </a:r>
            <a:r>
              <a:rPr lang="en-US" altLang="ja-JP" sz="3200" dirty="0"/>
              <a:t>)</a:t>
            </a:r>
            <a:endParaRPr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F10B14BE-D86E-476A-9762-260E26CC3152}"/>
                  </a:ext>
                </a:extLst>
              </p:cNvPr>
              <p:cNvSpPr/>
              <p:nvPr/>
            </p:nvSpPr>
            <p:spPr>
              <a:xfrm>
                <a:off x="3695731" y="5692036"/>
                <a:ext cx="720479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入力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時に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/>
                  <a:t>としておいて</a:t>
                </a:r>
                <a:r>
                  <a:rPr lang="en-US" altLang="ja-JP" sz="2400" dirty="0"/>
                  <a:t>,</a:t>
                </a:r>
                <a:r>
                  <a:rPr lang="ja-JP" altLang="en-US" sz="2400" dirty="0"/>
                  <a:t>後で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ja-JP" altLang="en-US" sz="2400" dirty="0"/>
                  <a:t>とする</a:t>
                </a:r>
                <a:endParaRPr lang="en-US" altLang="ja-JP" sz="2400" dirty="0"/>
              </a:p>
              <a:p>
                <a:r>
                  <a:rPr lang="ja-JP" altLang="en-US" sz="2400" dirty="0"/>
                  <a:t>初期値の代入をする必要がなくなる</a:t>
                </a: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F10B14BE-D86E-476A-9762-260E26CC3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31" y="5692036"/>
                <a:ext cx="7204793" cy="830997"/>
              </a:xfrm>
              <a:prstGeom prst="rect">
                <a:avLst/>
              </a:prstGeom>
              <a:blipFill>
                <a:blip r:embed="rId2"/>
                <a:stretch>
                  <a:fillRect l="-1269" t="-5147" r="-33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16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B569F-55E9-4463-9B6F-79AEFA67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1-index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3B1862F-D4DF-4488-83F6-CCD93F3F7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添え字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のパターン</a:t>
                </a:r>
                <a:endParaRPr kumimoji="1" lang="en-US" altLang="ja-JP" dirty="0"/>
              </a:p>
              <a:p>
                <a:r>
                  <a:rPr lang="ja-JP" altLang="en-US" dirty="0"/>
                  <a:t>添え字の始まりが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でないようにするため</a:t>
                </a:r>
                <a:r>
                  <a:rPr lang="en-US" altLang="ja-JP" dirty="0"/>
                  <a:t>,</a:t>
                </a:r>
                <a:r>
                  <a:rPr lang="en-US" altLang="ja-JP" dirty="0" err="1"/>
                  <a:t>i</a:t>
                </a:r>
                <a:r>
                  <a:rPr lang="en-US" altLang="ja-JP" dirty="0"/>
                  <a:t>=0</a:t>
                </a:r>
                <a:r>
                  <a:rPr lang="ja-JP" altLang="en-US" dirty="0"/>
                  <a:t>による場合分けの必要がなくなる</a:t>
                </a:r>
                <a:r>
                  <a:rPr lang="en-US" altLang="ja-JP" dirty="0"/>
                  <a:t>.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として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他の値は入れない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.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endParaRPr kumimoji="1" lang="en-US" altLang="ja-JP" b="0" dirty="0"/>
              </a:p>
              <a:p>
                <a:r>
                  <a:rPr kumimoji="1" lang="ja-JP" altLang="en-US" b="0" dirty="0"/>
                  <a:t>問題文中の数字とのずれがある場合は要注意</a:t>
                </a:r>
                <a:r>
                  <a:rPr kumimoji="1" lang="en-US" altLang="ja-JP" b="0" dirty="0"/>
                  <a:t>(</a:t>
                </a:r>
                <a:r>
                  <a:rPr kumimoji="1" lang="ja-JP" altLang="en-US" b="0" dirty="0"/>
                  <a:t>バグの元</a:t>
                </a:r>
                <a:r>
                  <a:rPr kumimoji="1" lang="en-US" altLang="ja-JP" b="0" dirty="0"/>
                  <a:t>)</a:t>
                </a:r>
              </a:p>
              <a:p>
                <a:r>
                  <a:rPr lang="ja-JP" altLang="en-US" dirty="0"/>
                  <a:t>配列の要素数に要注意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バグの元</a:t>
                </a:r>
                <a:r>
                  <a:rPr lang="en-US" altLang="ja-JP" dirty="0"/>
                  <a:t>)</a:t>
                </a:r>
                <a:endParaRPr kumimoji="1" lang="en-US" altLang="ja-JP" b="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3B1862F-D4DF-4488-83F6-CCD93F3F7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62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559E7-6300-4618-9B26-7569121B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累積和の問題</a:t>
            </a:r>
            <a:r>
              <a:rPr kumimoji="1" lang="en-US" altLang="ja-JP" dirty="0"/>
              <a:t>(</a:t>
            </a:r>
            <a:r>
              <a:rPr lang="ja-JP" altLang="en-US" dirty="0"/>
              <a:t>再掲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2B419C-5FEE-41C2-B0A2-A3AA9A4DE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整数</a:t>
                </a:r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と数列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が与えられる</a:t>
                </a:r>
                <a:r>
                  <a:rPr kumimoji="1" lang="en-US" altLang="ja-JP" dirty="0"/>
                  <a:t>.</a:t>
                </a:r>
              </a:p>
              <a:p>
                <a:pPr marL="0" indent="0">
                  <a:buNone/>
                </a:pPr>
                <a:r>
                  <a:rPr kumimoji="1" lang="en-US" altLang="ja-JP" dirty="0"/>
                  <a:t>Q</a:t>
                </a:r>
                <a:r>
                  <a:rPr lang="ja-JP" altLang="en-US" dirty="0"/>
                  <a:t>個のクエリが与えられ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クエリ</a:t>
                </a:r>
                <a:r>
                  <a:rPr lang="en-US" altLang="ja-JP" dirty="0" err="1"/>
                  <a:t>i</a:t>
                </a:r>
                <a:r>
                  <a:rPr lang="ja-JP" altLang="en-US" dirty="0"/>
                  <a:t>では整数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が与えられる</a:t>
                </a:r>
                <a:r>
                  <a:rPr lang="en-US" altLang="ja-JP" dirty="0"/>
                  <a:t>.</a:t>
                </a:r>
              </a:p>
              <a:p>
                <a:pPr marL="0" indent="0">
                  <a:buNone/>
                </a:pPr>
                <a:r>
                  <a:rPr kumimoji="1" lang="ja-JP" altLang="en-US" dirty="0"/>
                  <a:t>このとき</a:t>
                </a:r>
                <a:r>
                  <a:rPr kumimoji="1" lang="en-US" altLang="ja-JP" dirty="0"/>
                  <a:t>,</a:t>
                </a:r>
                <a:r>
                  <a:rPr kumimoji="1" lang="ja-JP" altLang="en-US" dirty="0"/>
                  <a:t>各クエリについて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を出力せよ</a:t>
                </a:r>
                <a:r>
                  <a:rPr kumimoji="1" lang="en-US" altLang="ja-JP" dirty="0"/>
                  <a:t>.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2B419C-5FEE-41C2-B0A2-A3AA9A4DE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  <a:blipFill>
                <a:blip r:embed="rId2"/>
                <a:stretch>
                  <a:fillRect l="-1217" t="-6061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D69F92B-37A9-469E-87DD-1A42FE1ABD04}"/>
                  </a:ext>
                </a:extLst>
              </p:cNvPr>
              <p:cNvSpPr txBox="1"/>
              <p:nvPr/>
            </p:nvSpPr>
            <p:spPr>
              <a:xfrm>
                <a:off x="4432092" y="3429000"/>
                <a:ext cx="1707134" cy="31389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入力</a:t>
                </a:r>
                <a:r>
                  <a:rPr kumimoji="1" lang="en-US" altLang="ja-JP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D69F92B-37A9-469E-87DD-1A42FE1A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092" y="3429000"/>
                <a:ext cx="1707134" cy="3138936"/>
              </a:xfrm>
              <a:prstGeom prst="rect">
                <a:avLst/>
              </a:prstGeom>
              <a:blipFill>
                <a:blip r:embed="rId3"/>
                <a:stretch>
                  <a:fillRect l="-6738" t="-1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E3FCF6F-4ABD-459A-B665-816DCEBE022B}"/>
                  </a:ext>
                </a:extLst>
              </p:cNvPr>
              <p:cNvSpPr/>
              <p:nvPr/>
            </p:nvSpPr>
            <p:spPr>
              <a:xfrm>
                <a:off x="1242935" y="3429000"/>
                <a:ext cx="3135443" cy="16478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制約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>
                  <a:lnSpc>
                    <a:spcPct val="9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ja-JP" sz="2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E3FCF6F-4ABD-459A-B665-816DCEBE0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935" y="3429000"/>
                <a:ext cx="3135443" cy="1647887"/>
              </a:xfrm>
              <a:prstGeom prst="rect">
                <a:avLst/>
              </a:prstGeom>
              <a:blipFill>
                <a:blip r:embed="rId4"/>
                <a:stretch>
                  <a:fillRect l="-3876" t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2BAF99-0F87-48D0-BBB0-0C9448FCC47C}"/>
              </a:ext>
            </a:extLst>
          </p:cNvPr>
          <p:cNvSpPr txBox="1"/>
          <p:nvPr/>
        </p:nvSpPr>
        <p:spPr>
          <a:xfrm>
            <a:off x="6325849" y="3429000"/>
            <a:ext cx="2031167" cy="31085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800" dirty="0"/>
              <a:t>入力</a:t>
            </a:r>
            <a:r>
              <a:rPr lang="en-US" altLang="ja-JP" sz="2800" dirty="0"/>
              <a:t>:</a:t>
            </a:r>
          </a:p>
          <a:p>
            <a:r>
              <a:rPr lang="en-US" altLang="ja-JP" sz="2800" dirty="0"/>
              <a:t>5</a:t>
            </a:r>
          </a:p>
          <a:p>
            <a:r>
              <a:rPr kumimoji="1" lang="en-US" altLang="ja-JP" sz="2800" dirty="0"/>
              <a:t>10 3 4 2 7</a:t>
            </a:r>
          </a:p>
          <a:p>
            <a:r>
              <a:rPr lang="en-US" altLang="ja-JP" sz="2800" dirty="0"/>
              <a:t>3</a:t>
            </a:r>
          </a:p>
          <a:p>
            <a:r>
              <a:rPr lang="en-US" altLang="ja-JP" sz="2800" dirty="0"/>
              <a:t>2 4</a:t>
            </a:r>
          </a:p>
          <a:p>
            <a:r>
              <a:rPr lang="en-US" altLang="ja-JP" sz="2800" dirty="0"/>
              <a:t>1 2</a:t>
            </a:r>
          </a:p>
          <a:p>
            <a:r>
              <a:rPr lang="en-US" altLang="ja-JP" sz="2800" dirty="0"/>
              <a:t>0 1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2B5BB7-33BA-44D6-A21F-39ACD26093A7}"/>
              </a:ext>
            </a:extLst>
          </p:cNvPr>
          <p:cNvSpPr txBox="1"/>
          <p:nvPr/>
        </p:nvSpPr>
        <p:spPr>
          <a:xfrm>
            <a:off x="8645653" y="3429000"/>
            <a:ext cx="2031167" cy="181588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800" dirty="0"/>
              <a:t>出力</a:t>
            </a:r>
            <a:r>
              <a:rPr lang="en-US" altLang="ja-JP" sz="2800" dirty="0"/>
              <a:t>:</a:t>
            </a:r>
          </a:p>
          <a:p>
            <a:r>
              <a:rPr lang="en-US" altLang="ja-JP" sz="2800" dirty="0"/>
              <a:t>13</a:t>
            </a:r>
          </a:p>
          <a:p>
            <a:r>
              <a:rPr lang="en-US" altLang="ja-JP" sz="2800" dirty="0"/>
              <a:t>7</a:t>
            </a:r>
          </a:p>
          <a:p>
            <a:r>
              <a:rPr lang="en-US" altLang="ja-JP" sz="28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93684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AA95B-2279-4D5A-9C3A-AE3CBFE2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1-index</a:t>
            </a:r>
            <a:r>
              <a:rPr kumimoji="1" lang="ja-JP" altLang="en-US" dirty="0"/>
              <a:t>で解く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66B4DA1-D938-4680-8D4A-17266555B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敢えて添え字をずらす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→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ja-JP" sz="2800" dirty="0"/>
              </a:p>
              <a:p>
                <a:r>
                  <a:rPr kumimoji="1" lang="en-US" altLang="ja-JP" dirty="0" err="1"/>
                  <a:t>l,r</a:t>
                </a:r>
                <a:r>
                  <a:rPr kumimoji="1" lang="ja-JP" altLang="en-US" dirty="0"/>
                  <a:t>の値もずれることに注意しながらプログラムを組む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66B4DA1-D938-4680-8D4A-17266555B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89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9BDC10-F5F9-4EDC-806E-FC191901BD30}"/>
              </a:ext>
            </a:extLst>
          </p:cNvPr>
          <p:cNvSpPr/>
          <p:nvPr/>
        </p:nvSpPr>
        <p:spPr>
          <a:xfrm>
            <a:off x="754504" y="1443841"/>
            <a:ext cx="44320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a(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N +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s(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N +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&lt;=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// 1.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累積和を作るパート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s[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&lt;= N;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s[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 = s[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 + a[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FAD2ED-5DC9-4001-8DAE-AD524E09CB80}"/>
              </a:ext>
            </a:extLst>
          </p:cNvPr>
          <p:cNvSpPr/>
          <p:nvPr/>
        </p:nvSpPr>
        <p:spPr>
          <a:xfrm>
            <a:off x="6373318" y="1443841"/>
            <a:ext cx="56188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Q;</a:t>
            </a:r>
          </a:p>
          <a:p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Q;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Q;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l, r;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l &gt;&gt; r;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l++; r++;</a:t>
            </a:r>
          </a:p>
          <a:p>
            <a:pPr lvl="1"/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// 2.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累積和を求めるパート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(s[r] - s[l -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64A984-9451-4CC0-A5C9-D6EA34F8B569}"/>
              </a:ext>
            </a:extLst>
          </p:cNvPr>
          <p:cNvSpPr txBox="1"/>
          <p:nvPr/>
        </p:nvSpPr>
        <p:spPr>
          <a:xfrm>
            <a:off x="6096000" y="4813994"/>
            <a:ext cx="4966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for</a:t>
            </a:r>
            <a:r>
              <a:rPr kumimoji="1" lang="ja-JP" altLang="en-US" sz="2400" dirty="0"/>
              <a:t>文のインデックス</a:t>
            </a:r>
            <a:r>
              <a:rPr kumimoji="1" lang="en-US" altLang="ja-JP" sz="2400" dirty="0"/>
              <a:t>,</a:t>
            </a:r>
            <a:r>
              <a:rPr lang="en-US" altLang="ja-JP" sz="2400" dirty="0"/>
              <a:t>vector</a:t>
            </a:r>
            <a:r>
              <a:rPr lang="ja-JP" altLang="en-US" sz="2400" dirty="0"/>
              <a:t>の要素数に注意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l, r</a:t>
            </a:r>
            <a:r>
              <a:rPr lang="ja-JP" altLang="en-US" sz="2400" dirty="0"/>
              <a:t>は</a:t>
            </a:r>
            <a:r>
              <a:rPr lang="en-US" altLang="ja-JP" sz="2400" dirty="0"/>
              <a:t>1</a:t>
            </a:r>
            <a:r>
              <a:rPr lang="ja-JP" altLang="en-US" sz="2400" dirty="0"/>
              <a:t>つずらす</a:t>
            </a:r>
            <a:endParaRPr lang="en-US" altLang="ja-JP" sz="24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EC4D272-E87F-407C-B90C-95272B5B9F0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13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累積和による実装</a:t>
            </a:r>
            <a:r>
              <a:rPr lang="en-US" altLang="ja-JP" sz="3200" dirty="0"/>
              <a:t>(3) (main</a:t>
            </a:r>
            <a:r>
              <a:rPr lang="ja-JP" altLang="en-US" sz="3200" dirty="0"/>
              <a:t>部分のみ</a:t>
            </a:r>
            <a:r>
              <a:rPr lang="en-US" altLang="ja-JP" sz="3200" dirty="0"/>
              <a:t>)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4764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9BDC10-F5F9-4EDC-806E-FC191901BD30}"/>
              </a:ext>
            </a:extLst>
          </p:cNvPr>
          <p:cNvSpPr/>
          <p:nvPr/>
        </p:nvSpPr>
        <p:spPr>
          <a:xfrm>
            <a:off x="754504" y="1443841"/>
            <a:ext cx="44320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a(N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s(N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&lt;=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// 1.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累積和を作るパート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s[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s[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 += s[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FAD2ED-5DC9-4001-8DAE-AD524E09CB80}"/>
              </a:ext>
            </a:extLst>
          </p:cNvPr>
          <p:cNvSpPr/>
          <p:nvPr/>
        </p:nvSpPr>
        <p:spPr>
          <a:xfrm>
            <a:off x="6373318" y="1443841"/>
            <a:ext cx="56188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Q;</a:t>
            </a:r>
          </a:p>
          <a:p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Q;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Q;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l, r;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l &gt;&gt; r;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l++; r++;</a:t>
            </a:r>
          </a:p>
          <a:p>
            <a:pPr lvl="1"/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// 2.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累積和を求めるパート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(s[r] - s[l - </a:t>
            </a:r>
            <a:r>
              <a:rPr lang="en-US" altLang="ja-JP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F64A984-9451-4CC0-A5C9-D6EA34F8B569}"/>
                  </a:ext>
                </a:extLst>
              </p:cNvPr>
              <p:cNvSpPr txBox="1"/>
              <p:nvPr/>
            </p:nvSpPr>
            <p:spPr>
              <a:xfrm>
                <a:off x="4631962" y="5454025"/>
                <a:ext cx="723275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入力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時に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/>
                  <a:t>としておいて</a:t>
                </a:r>
                <a:r>
                  <a:rPr lang="en-US" altLang="ja-JP" sz="2400" dirty="0"/>
                  <a:t>,</a:t>
                </a:r>
                <a:r>
                  <a:rPr lang="ja-JP" altLang="en-US" sz="2400" dirty="0"/>
                  <a:t>後で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/>
                  <a:t>とする</a:t>
                </a:r>
                <a:endParaRPr lang="en-US" altLang="ja-JP" sz="2400" dirty="0"/>
              </a:p>
              <a:p>
                <a:r>
                  <a:rPr lang="ja-JP" altLang="en-US" sz="2400" dirty="0"/>
                  <a:t>初期値の代入をする必要がなくなる</a:t>
                </a:r>
                <a:endParaRPr lang="en-US" altLang="ja-JP" sz="2400" dirty="0"/>
              </a:p>
              <a:p>
                <a:r>
                  <a:rPr lang="en-US" altLang="ja-JP" sz="1600" dirty="0"/>
                  <a:t>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lang="ja-JP" altLang="en-US" sz="1600" dirty="0"/>
                  <a:t>記述も可能だが</a:t>
                </a:r>
                <a:r>
                  <a:rPr lang="en-US" altLang="ja-JP" sz="1600" dirty="0"/>
                  <a:t>,(2)</a:t>
                </a:r>
                <a:r>
                  <a:rPr lang="ja-JP" altLang="en-US" sz="1600" dirty="0"/>
                  <a:t>とのバリエーションを付けるために変えている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F64A984-9451-4CC0-A5C9-D6EA34F8B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962" y="5454025"/>
                <a:ext cx="7232754" cy="1323439"/>
              </a:xfrm>
              <a:prstGeom prst="rect">
                <a:avLst/>
              </a:prstGeom>
              <a:blipFill>
                <a:blip r:embed="rId2"/>
                <a:stretch>
                  <a:fillRect l="-1349" t="-3226" b="-5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タイトル 1">
            <a:extLst>
              <a:ext uri="{FF2B5EF4-FFF2-40B4-BE49-F238E27FC236}">
                <a16:creationId xmlns:a16="http://schemas.microsoft.com/office/drawing/2014/main" id="{3EC4D272-E87F-407C-B90C-95272B5B9F0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13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累積和による実装</a:t>
            </a:r>
            <a:r>
              <a:rPr lang="en-US" altLang="ja-JP" sz="3200" dirty="0"/>
              <a:t>(4) (main</a:t>
            </a:r>
            <a:r>
              <a:rPr lang="ja-JP" altLang="en-US" sz="3200" dirty="0"/>
              <a:t>部分のみ</a:t>
            </a:r>
            <a:r>
              <a:rPr lang="en-US" altLang="ja-JP" sz="3200" dirty="0"/>
              <a:t>)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1867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0F02F-64B3-4CE2-9201-B726351F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0-index</a:t>
            </a:r>
            <a:r>
              <a:rPr lang="ja-JP" altLang="en-US" dirty="0"/>
              <a:t>と</a:t>
            </a:r>
            <a:r>
              <a:rPr lang="en-US" altLang="ja-JP" dirty="0"/>
              <a:t>1-index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BB2DB-523F-4FCC-8AD2-64597B6C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問題によって</a:t>
            </a:r>
            <a:r>
              <a:rPr kumimoji="1" lang="en-US" altLang="ja-JP" dirty="0"/>
              <a:t>,</a:t>
            </a:r>
            <a:r>
              <a:rPr kumimoji="1" lang="ja-JP" altLang="en-US" dirty="0"/>
              <a:t>どちらの方が実装しやすいかどうか変わってくる</a:t>
            </a:r>
            <a:endParaRPr lang="en-US" altLang="ja-JP" dirty="0"/>
          </a:p>
          <a:p>
            <a:r>
              <a:rPr kumimoji="1" lang="ja-JP" altLang="en-US" dirty="0"/>
              <a:t>どちらでもよいケースもある</a:t>
            </a:r>
          </a:p>
        </p:txBody>
      </p:sp>
    </p:spTree>
    <p:extLst>
      <p:ext uri="{BB962C8B-B14F-4D97-AF65-F5344CB8AC3E}">
        <p14:creationId xmlns:p14="http://schemas.microsoft.com/office/powerpoint/2010/main" val="428730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4DC3E-DF75-4983-AD58-2AE5A452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配列を作らない累積和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9CBBC-FE6D-4F95-A206-DFB6531F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特殊な状況では</a:t>
            </a:r>
            <a:r>
              <a:rPr kumimoji="1" lang="en-US" altLang="ja-JP" dirty="0"/>
              <a:t>,</a:t>
            </a:r>
            <a:r>
              <a:rPr kumimoji="1" lang="ja-JP" altLang="en-US" dirty="0"/>
              <a:t>わざわざ配列として累積和を管理しなくてもよい</a:t>
            </a:r>
            <a:r>
              <a:rPr kumimoji="1" lang="en-US" altLang="ja-JP" dirty="0"/>
              <a:t>.(ABC098 C)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0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559E7-6300-4618-9B26-7569121B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累積和の問題</a:t>
            </a:r>
            <a:r>
              <a:rPr kumimoji="1" lang="en-US" altLang="ja-JP" dirty="0"/>
              <a:t>(</a:t>
            </a:r>
            <a:r>
              <a:rPr lang="ja-JP" altLang="en-US" dirty="0"/>
              <a:t>その</a:t>
            </a:r>
            <a:r>
              <a:rPr lang="en-US" altLang="ja-JP" dirty="0"/>
              <a:t>2)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2B419C-5FEE-41C2-B0A2-A3AA9A4DE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1007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整数</a:t>
                </a:r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と数列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が与えられる</a:t>
                </a:r>
                <a:r>
                  <a:rPr kumimoji="1" lang="en-US" altLang="ja-JP" dirty="0"/>
                  <a:t>.</a:t>
                </a:r>
              </a:p>
              <a:p>
                <a:pPr marL="0" indent="0">
                  <a:buNone/>
                </a:pPr>
                <a:r>
                  <a:rPr lang="en-US" altLang="ja-JP" dirty="0" err="1"/>
                  <a:t>i</a:t>
                </a:r>
                <a:r>
                  <a:rPr lang="en-US" altLang="ja-JP" dirty="0"/>
                  <a:t>(1</a:t>
                </a:r>
                <a:r>
                  <a:rPr lang="ja-JP" altLang="en-US" dirty="0"/>
                  <a:t>≦</a:t>
                </a:r>
                <a:r>
                  <a:rPr lang="en-US" altLang="ja-JP" dirty="0" err="1"/>
                  <a:t>i</a:t>
                </a:r>
                <a:r>
                  <a:rPr lang="ja-JP" altLang="en-US" dirty="0"/>
                  <a:t>≦</a:t>
                </a:r>
                <a:r>
                  <a:rPr lang="en-US" altLang="ja-JP" dirty="0"/>
                  <a:t>N)</a:t>
                </a:r>
                <a:r>
                  <a:rPr lang="ja-JP" altLang="en-US" dirty="0"/>
                  <a:t>行目に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を出力せよ</a:t>
                </a:r>
                <a:r>
                  <a:rPr kumimoji="1" lang="en-US" altLang="ja-JP" dirty="0"/>
                  <a:t>.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2B419C-5FEE-41C2-B0A2-A3AA9A4DE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1007516"/>
              </a:xfrm>
              <a:blipFill>
                <a:blip r:embed="rId2"/>
                <a:stretch>
                  <a:fillRect l="-1217" t="-9639" b="-150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D69F92B-37A9-469E-87DD-1A42FE1ABD04}"/>
                  </a:ext>
                </a:extLst>
              </p:cNvPr>
              <p:cNvSpPr txBox="1"/>
              <p:nvPr/>
            </p:nvSpPr>
            <p:spPr>
              <a:xfrm>
                <a:off x="4432092" y="3429000"/>
                <a:ext cx="1513619" cy="13850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入力</a:t>
                </a:r>
                <a:r>
                  <a:rPr kumimoji="1" lang="en-US" altLang="ja-JP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br>
                  <a:rPr lang="en-US" altLang="ja-JP" sz="2800" i="1" dirty="0">
                    <a:latin typeface="Cambria Math" panose="02040503050406030204" pitchFamily="18" charset="0"/>
                  </a:rPr>
                </a:br>
                <a:endParaRPr lang="en-US" altLang="ja-JP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D69F92B-37A9-469E-87DD-1A42FE1A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092" y="3429000"/>
                <a:ext cx="1513619" cy="1385059"/>
              </a:xfrm>
              <a:prstGeom prst="rect">
                <a:avLst/>
              </a:prstGeom>
              <a:blipFill>
                <a:blip r:embed="rId3"/>
                <a:stretch>
                  <a:fillRect l="-7600" t="-3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E3FCF6F-4ABD-459A-B665-816DCEBE022B}"/>
                  </a:ext>
                </a:extLst>
              </p:cNvPr>
              <p:cNvSpPr/>
              <p:nvPr/>
            </p:nvSpPr>
            <p:spPr>
              <a:xfrm>
                <a:off x="1242935" y="3429000"/>
                <a:ext cx="3135443" cy="12637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制約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>
                  <a:lnSpc>
                    <a:spcPct val="9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ja-JP" sz="2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br>
                  <a:rPr lang="en-US" altLang="ja-JP" sz="28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:endParaRPr lang="en-US" altLang="ja-JP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E3FCF6F-4ABD-459A-B665-816DCEBE0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935" y="3429000"/>
                <a:ext cx="3135443" cy="1263744"/>
              </a:xfrm>
              <a:prstGeom prst="rect">
                <a:avLst/>
              </a:prstGeom>
              <a:blipFill>
                <a:blip r:embed="rId4"/>
                <a:stretch>
                  <a:fillRect l="-3876" t="-76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2BAF99-0F87-48D0-BBB0-0C9448FCC47C}"/>
              </a:ext>
            </a:extLst>
          </p:cNvPr>
          <p:cNvSpPr txBox="1"/>
          <p:nvPr/>
        </p:nvSpPr>
        <p:spPr>
          <a:xfrm>
            <a:off x="6325849" y="3429000"/>
            <a:ext cx="2031167" cy="138499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800" dirty="0"/>
              <a:t>入力</a:t>
            </a:r>
            <a:r>
              <a:rPr lang="en-US" altLang="ja-JP" sz="2800" dirty="0"/>
              <a:t>:</a:t>
            </a:r>
          </a:p>
          <a:p>
            <a:r>
              <a:rPr lang="en-US" altLang="ja-JP" sz="2800" dirty="0"/>
              <a:t>5</a:t>
            </a:r>
          </a:p>
          <a:p>
            <a:r>
              <a:rPr kumimoji="1" lang="en-US" altLang="ja-JP" sz="2800" dirty="0"/>
              <a:t>10 3 4 2 7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2B5BB7-33BA-44D6-A21F-39ACD26093A7}"/>
              </a:ext>
            </a:extLst>
          </p:cNvPr>
          <p:cNvSpPr txBox="1"/>
          <p:nvPr/>
        </p:nvSpPr>
        <p:spPr>
          <a:xfrm>
            <a:off x="8645653" y="3429000"/>
            <a:ext cx="2031167" cy="26776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800" dirty="0"/>
              <a:t>出力</a:t>
            </a:r>
            <a:r>
              <a:rPr lang="en-US" altLang="ja-JP" sz="2800" dirty="0"/>
              <a:t>:</a:t>
            </a:r>
          </a:p>
          <a:p>
            <a:r>
              <a:rPr lang="en-US" altLang="ja-JP" sz="2800" dirty="0"/>
              <a:t>10</a:t>
            </a:r>
          </a:p>
          <a:p>
            <a:r>
              <a:rPr lang="en-US" altLang="ja-JP" sz="2800" dirty="0"/>
              <a:t>13</a:t>
            </a:r>
          </a:p>
          <a:p>
            <a:r>
              <a:rPr lang="en-US" altLang="ja-JP" sz="2800" dirty="0"/>
              <a:t>17</a:t>
            </a:r>
          </a:p>
          <a:p>
            <a:r>
              <a:rPr lang="en-US" altLang="ja-JP" sz="2800" dirty="0"/>
              <a:t>19</a:t>
            </a:r>
          </a:p>
          <a:p>
            <a:r>
              <a:rPr lang="en-US" altLang="ja-JP" sz="2800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74289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221293-2A9B-4B3C-88E3-DDD8B7DA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累積和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7E579FE-CF78-4970-8600-325B161FD5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初めの項から足していった合計のこと</a:t>
                </a:r>
                <a:r>
                  <a:rPr kumimoji="1" lang="en-US" altLang="ja-JP" dirty="0"/>
                  <a:t>.</a:t>
                </a:r>
              </a:p>
              <a:p>
                <a:r>
                  <a:rPr kumimoji="1" lang="ja-JP" altLang="en-US" dirty="0"/>
                  <a:t>数列の初項から第</a:t>
                </a:r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項までの和</a:t>
                </a:r>
                <a:r>
                  <a:rPr lang="en-US" altLang="ja-JP" dirty="0"/>
                  <a:t>, </a:t>
                </a:r>
                <a:br>
                  <a:rPr lang="en-US" altLang="ja-JP" dirty="0"/>
                </a:br>
                <a:r>
                  <a:rPr lang="ja-JP" altLang="en-US" dirty="0"/>
                  <a:t>つまり</a:t>
                </a:r>
                <a:r>
                  <a:rPr kumimoji="1" lang="ja-JP" altLang="en-US" dirty="0"/>
                  <a:t>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/>
                  <a:t>に対し</a:t>
                </a:r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のこと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7E579FE-CF78-4970-8600-325B161FD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663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C4BF8F9-DC71-4C90-B80B-2E01AEDC8018}"/>
              </a:ext>
            </a:extLst>
          </p:cNvPr>
          <p:cNvSpPr/>
          <p:nvPr/>
        </p:nvSpPr>
        <p:spPr>
          <a:xfrm>
            <a:off x="619594" y="33584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a;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s;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a.resize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s.resize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 0.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累積和を作るパート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68C21C6-E21E-40E9-987E-AFCC18A8B935}"/>
              </a:ext>
            </a:extLst>
          </p:cNvPr>
          <p:cNvSpPr/>
          <p:nvPr/>
        </p:nvSpPr>
        <p:spPr>
          <a:xfrm>
            <a:off x="6096000" y="33584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 1.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累積和を作るパート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+= s[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s[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A5F5B7-3BB9-4C5D-AF44-F22287285E57}"/>
              </a:ext>
            </a:extLst>
          </p:cNvPr>
          <p:cNvSpPr/>
          <p:nvPr/>
        </p:nvSpPr>
        <p:spPr>
          <a:xfrm>
            <a:off x="6483247" y="1693889"/>
            <a:ext cx="4077324" cy="1004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EF7D577-32B2-4D59-B9DF-ED49C74F276C}"/>
                  </a:ext>
                </a:extLst>
              </p:cNvPr>
              <p:cNvSpPr/>
              <p:nvPr/>
            </p:nvSpPr>
            <p:spPr>
              <a:xfrm>
                <a:off x="5742643" y="4367400"/>
                <a:ext cx="6128601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ja-JP" altLang="en-US" sz="2800" dirty="0"/>
                  <a:t>の計算</a:t>
                </a:r>
                <a:endParaRPr lang="en-US" altLang="ja-JP" sz="28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ja-JP" altLang="en-US" sz="2800" b="1" dirty="0"/>
                  <a:t>その配列</a:t>
                </a:r>
                <a:r>
                  <a:rPr lang="en-US" altLang="ja-JP" sz="2800" b="1" dirty="0"/>
                  <a:t>,</a:t>
                </a:r>
                <a:r>
                  <a:rPr lang="ja-JP" altLang="en-US" sz="2800" b="1" dirty="0"/>
                  <a:t>本当に必要</a:t>
                </a:r>
                <a:r>
                  <a:rPr lang="en-US" altLang="ja-JP" sz="2800" b="1" dirty="0"/>
                  <a:t>?</a:t>
                </a:r>
              </a:p>
              <a:p>
                <a:r>
                  <a:rPr lang="ja-JP" altLang="en-US" sz="2800" dirty="0"/>
                  <a:t>順に計算して</a:t>
                </a:r>
                <a:r>
                  <a:rPr lang="en-US" altLang="ja-JP" sz="2800" dirty="0"/>
                  <a:t>,</a:t>
                </a:r>
                <a:r>
                  <a:rPr lang="ja-JP" altLang="en-US" sz="2800" dirty="0"/>
                  <a:t>それ以降は利用しない</a:t>
                </a:r>
                <a:r>
                  <a:rPr lang="en-US" altLang="ja-JP" sz="2800" dirty="0"/>
                  <a:t>.</a:t>
                </a: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EF7D577-32B2-4D59-B9DF-ED49C74F2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643" y="4367400"/>
                <a:ext cx="6128601" cy="1384995"/>
              </a:xfrm>
              <a:prstGeom prst="rect">
                <a:avLst/>
              </a:prstGeom>
              <a:blipFill>
                <a:blip r:embed="rId2"/>
                <a:stretch>
                  <a:fillRect l="-1990" t="-3947" r="-498" b="-11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00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3ED55A-C57C-431F-9910-60FF7C6B7528}"/>
              </a:ext>
            </a:extLst>
          </p:cNvPr>
          <p:cNvSpPr/>
          <p:nvPr/>
        </p:nvSpPr>
        <p:spPr>
          <a:xfrm>
            <a:off x="732019" y="197346"/>
            <a:ext cx="57737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a(N);</a:t>
            </a: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 0,1: 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累積和を作るパート 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&amp; 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出力するパート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sum +=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sum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07FDEE-11FE-406A-BDCD-89D0B663C3E9}"/>
              </a:ext>
            </a:extLst>
          </p:cNvPr>
          <p:cNvSpPr/>
          <p:nvPr/>
        </p:nvSpPr>
        <p:spPr>
          <a:xfrm>
            <a:off x="6505731" y="197346"/>
            <a:ext cx="50516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sum</a:t>
            </a:r>
            <a:r>
              <a:rPr lang="ja-JP" altLang="en-US" sz="2800" dirty="0"/>
              <a:t>を累積和として</a:t>
            </a:r>
            <a:r>
              <a:rPr lang="en-US" altLang="ja-JP" sz="2800" dirty="0"/>
              <a:t>,</a:t>
            </a:r>
          </a:p>
          <a:p>
            <a:r>
              <a:rPr lang="ja-JP" altLang="en-US" sz="2800" dirty="0"/>
              <a:t>動的に書き換える</a:t>
            </a:r>
            <a:endParaRPr lang="en-US" altLang="ja-JP" sz="2800" dirty="0"/>
          </a:p>
          <a:p>
            <a:r>
              <a:rPr lang="ja-JP" altLang="en-US" sz="2800" dirty="0"/>
              <a:t>ある地点での和しか利用できないが</a:t>
            </a:r>
            <a:r>
              <a:rPr lang="en-US" altLang="ja-JP" sz="2800" dirty="0"/>
              <a:t>,</a:t>
            </a:r>
            <a:r>
              <a:rPr lang="ja-JP" altLang="en-US" sz="2800" dirty="0"/>
              <a:t>簡潔に書ける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64470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9E83B-01C5-4C6C-AC94-60489EA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二次元累積和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C602F2-C4B2-45F2-862C-E4ABD4C6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二次元配列で管理する感じの累積和</a:t>
            </a:r>
            <a:endParaRPr lang="en-US" altLang="ja-JP" dirty="0"/>
          </a:p>
          <a:p>
            <a:r>
              <a:rPr lang="ja-JP" altLang="en-US" dirty="0"/>
              <a:t>累積パートで縦横ループを回す</a:t>
            </a:r>
            <a:endParaRPr lang="en-US" altLang="ja-JP" dirty="0"/>
          </a:p>
          <a:p>
            <a:r>
              <a:rPr lang="ja-JP" altLang="en-US" dirty="0"/>
              <a:t>部分和計算パートでは包除原理的な計算をする</a:t>
            </a:r>
            <a:endParaRPr lang="en-US" altLang="ja-JP" dirty="0"/>
          </a:p>
          <a:p>
            <a:r>
              <a:rPr lang="ja-JP" altLang="en-US" dirty="0"/>
              <a:t>ここでは詳しく述べない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2412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991DB-C56F-4B9E-81C1-CD95F0DF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累積和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D547D-FFF6-4535-87C2-487465C8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欠点</a:t>
            </a:r>
            <a:r>
              <a:rPr kumimoji="1" lang="en-US" altLang="ja-JP" dirty="0"/>
              <a:t>: </a:t>
            </a:r>
            <a:r>
              <a:rPr kumimoji="1" lang="ja-JP" altLang="en-US" dirty="0"/>
              <a:t>一度累積和を取ると</a:t>
            </a:r>
            <a:r>
              <a:rPr kumimoji="1" lang="en-US" altLang="ja-JP" dirty="0"/>
              <a:t>,</a:t>
            </a:r>
            <a:r>
              <a:rPr kumimoji="1" lang="ja-JP" altLang="en-US" dirty="0"/>
              <a:t>要素の変更に対応できない</a:t>
            </a:r>
            <a:endParaRPr kumimoji="1" lang="en-US" altLang="ja-JP" dirty="0"/>
          </a:p>
          <a:p>
            <a:r>
              <a:rPr lang="ja-JP" altLang="en-US" dirty="0"/>
              <a:t>これを解決するデータ構造</a:t>
            </a:r>
            <a:r>
              <a:rPr lang="en-US" altLang="ja-JP" dirty="0"/>
              <a:t>: BIT(</a:t>
            </a:r>
            <a:r>
              <a:rPr lang="en-US" altLang="ja-JP"/>
              <a:t>Binary Indexed Tree)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988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716C-7496-4E79-87EC-2AEA561E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E968C9-35C2-4AA2-A2EF-F0FF0E31B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累積和</a:t>
            </a:r>
            <a:r>
              <a:rPr lang="en-US" altLang="ja-JP" dirty="0"/>
              <a:t>]</a:t>
            </a:r>
            <a:endParaRPr kumimoji="1" lang="en-US" altLang="ja-JP" dirty="0"/>
          </a:p>
          <a:p>
            <a:r>
              <a:rPr kumimoji="1" lang="en-US" altLang="ja-JP" dirty="0"/>
              <a:t>ABC037_C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配列にしない感じの</a:t>
            </a:r>
            <a:r>
              <a:rPr lang="ja-JP" altLang="en-US" dirty="0"/>
              <a:t>累積和</a:t>
            </a:r>
            <a:r>
              <a:rPr lang="en-US" altLang="ja-JP" dirty="0"/>
              <a:t>]</a:t>
            </a:r>
          </a:p>
          <a:p>
            <a:r>
              <a:rPr kumimoji="1" lang="en-US" altLang="ja-JP" dirty="0"/>
              <a:t>ABC098_C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736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70451-40B4-452F-8A02-69D57ABB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累積和の現実での例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251487-FE50-4A25-8C19-786B9D53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3997" cy="4351338"/>
          </a:xfrm>
        </p:spPr>
        <p:txBody>
          <a:bodyPr/>
          <a:lstStyle/>
          <a:p>
            <a:r>
              <a:rPr kumimoji="1" lang="ja-JP" altLang="en-US" dirty="0"/>
              <a:t>パレート図</a:t>
            </a:r>
            <a:br>
              <a:rPr kumimoji="1" lang="en-US" altLang="ja-JP" dirty="0"/>
            </a:br>
            <a:r>
              <a:rPr kumimoji="1" lang="en-US" altLang="ja-JP" dirty="0"/>
              <a:t>(Wikipedia</a:t>
            </a:r>
            <a:r>
              <a:rPr kumimoji="1" lang="ja-JP" altLang="en-US" dirty="0"/>
              <a:t>より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折れ線が頻度の割合に対する累積和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FD84C77-2F6E-4267-B7B2-E6C512A1E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52" y="1410494"/>
            <a:ext cx="74295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3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4D196-E93A-4CC1-BA38-E062089D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累積和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C6AF72-95C6-406B-96CB-D62BA77B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累積和の何が嬉しいのか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b="1" dirty="0"/>
              <a:t>連続した部分和が</a:t>
            </a:r>
            <a:r>
              <a:rPr lang="en-US" altLang="ja-JP" b="1" dirty="0"/>
              <a:t>O(1)</a:t>
            </a:r>
            <a:r>
              <a:rPr lang="ja-JP" altLang="en-US" b="1" dirty="0"/>
              <a:t>で求められる</a:t>
            </a:r>
            <a:r>
              <a:rPr lang="en-US" altLang="ja-JP" b="1" dirty="0"/>
              <a:t>(</a:t>
            </a:r>
            <a:r>
              <a:rPr lang="ja-JP" altLang="en-US" b="1" dirty="0"/>
              <a:t>重要</a:t>
            </a:r>
            <a:r>
              <a:rPr lang="en-US" altLang="ja-JP" b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部分和を何度も求める処理を書くときに</a:t>
            </a:r>
            <a:r>
              <a:rPr kumimoji="1" lang="en-US" altLang="ja-JP" dirty="0"/>
              <a:t>,</a:t>
            </a:r>
            <a:r>
              <a:rPr kumimoji="1" lang="ja-JP" altLang="en-US" dirty="0"/>
              <a:t>計算量を抑えられる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E0048A3-4FCF-4DFE-9606-560A21F6388B}"/>
                  </a:ext>
                </a:extLst>
              </p:cNvPr>
              <p:cNvSpPr txBox="1"/>
              <p:nvPr/>
            </p:nvSpPr>
            <p:spPr>
              <a:xfrm>
                <a:off x="1888413" y="3700987"/>
                <a:ext cx="7772832" cy="60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から</m:t>
                      </m:r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まで</m:t>
                      </m:r>
                      <m:r>
                        <a:rPr lang="ja-JP" altLang="en-US" sz="3600" i="1" smtClean="0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E0048A3-4FCF-4DFE-9606-560A21F63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413" y="3700987"/>
                <a:ext cx="7772832" cy="600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47691F2-4DA4-4B8F-8A2A-8C6EAD92ECE8}"/>
                  </a:ext>
                </a:extLst>
              </p:cNvPr>
              <p:cNvSpPr/>
              <p:nvPr/>
            </p:nvSpPr>
            <p:spPr>
              <a:xfrm>
                <a:off x="6464192" y="5176874"/>
                <a:ext cx="4889608" cy="1316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ja-JP" sz="12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47691F2-4DA4-4B8F-8A2A-8C6EAD92E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192" y="5176874"/>
                <a:ext cx="4889608" cy="1316001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5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A422C-E74D-4C7D-9FC2-2E35C74E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累積和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B3C346-C5FD-48A6-9881-F227970B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 err="1"/>
              <a:t>つを</a:t>
            </a:r>
            <a:r>
              <a:rPr lang="ja-JP" altLang="en-US" dirty="0"/>
              <a:t>実装しなければならない</a:t>
            </a:r>
            <a:endParaRPr kumimoji="1"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/>
              <a:t>累積和を作るパート </a:t>
            </a:r>
            <a:r>
              <a:rPr kumimoji="1" lang="en-US" altLang="ja-JP" dirty="0"/>
              <a:t>… O(N)</a:t>
            </a:r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/>
              <a:t>累積和から部分和を計算するパート </a:t>
            </a:r>
            <a:r>
              <a:rPr kumimoji="1" lang="en-US" altLang="ja-JP" dirty="0"/>
              <a:t>… O(1)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030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558-224B-4F5C-924A-0D350B01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累積和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176361-036C-4014-A5C6-22DDCC4E9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累積和の実装は割と人による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他人のコードを見てみると勉強になります</a:t>
            </a:r>
            <a:r>
              <a:rPr kumimoji="1" lang="en-US" altLang="ja-JP" dirty="0"/>
              <a:t>.AGC023A</a:t>
            </a:r>
            <a:r>
              <a:rPr kumimoji="1" lang="ja-JP" altLang="en-US" dirty="0"/>
              <a:t>とか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大きく分けて</a:t>
            </a:r>
            <a:r>
              <a:rPr kumimoji="1" lang="en-US" altLang="ja-JP" dirty="0"/>
              <a:t>2</a:t>
            </a:r>
            <a:r>
              <a:rPr kumimoji="1" lang="ja-JP" altLang="en-US" dirty="0"/>
              <a:t>パターンある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0-index, 1-index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問題によってどちらが実装しやすいかが変わるときもある</a:t>
            </a:r>
            <a:endParaRPr kumimoji="1" lang="en-US" altLang="ja-JP" dirty="0"/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つとも実装例を紹介します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4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88077-6DAF-4326-ABFB-423F97DE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0-index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62E4A1-D145-4886-A81F-A5D7ED693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添え字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のパターン</a:t>
                </a:r>
                <a:endParaRPr lang="en-US" altLang="ja-JP" dirty="0"/>
              </a:p>
              <a:p>
                <a:r>
                  <a:rPr lang="ja-JP" altLang="en-US" dirty="0"/>
                  <a:t>添え字がマイナスになる可能性を考慮する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US" altLang="ja-JP" b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ja-JP" dirty="0" err="1"/>
                  <a:t>i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のときは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ja-JP" dirty="0" err="1"/>
                  <a:t>i</a:t>
                </a:r>
                <a:r>
                  <a:rPr lang="ja-JP" altLang="en-US" dirty="0"/>
                  <a:t>≠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のときは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部分和を求める処理は関数化したほうがよい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62E4A1-D145-4886-A81F-A5D7ED693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74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559E7-6300-4618-9B26-7569121B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累積和の問題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2B419C-5FEE-41C2-B0A2-A3AA9A4DE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整数</a:t>
                </a:r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と数列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が与えられる</a:t>
                </a:r>
                <a:r>
                  <a:rPr kumimoji="1" lang="en-US" altLang="ja-JP" dirty="0"/>
                  <a:t>.</a:t>
                </a:r>
              </a:p>
              <a:p>
                <a:pPr marL="0" indent="0">
                  <a:buNone/>
                </a:pPr>
                <a:r>
                  <a:rPr kumimoji="1" lang="en-US" altLang="ja-JP" dirty="0"/>
                  <a:t>Q</a:t>
                </a:r>
                <a:r>
                  <a:rPr lang="ja-JP" altLang="en-US" dirty="0"/>
                  <a:t>個のクエリが与えられ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クエリ</a:t>
                </a:r>
                <a:r>
                  <a:rPr lang="en-US" altLang="ja-JP" dirty="0" err="1"/>
                  <a:t>i</a:t>
                </a:r>
                <a:r>
                  <a:rPr lang="ja-JP" altLang="en-US" dirty="0"/>
                  <a:t>では整数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が与えられる</a:t>
                </a:r>
                <a:r>
                  <a:rPr lang="en-US" altLang="ja-JP" dirty="0"/>
                  <a:t>.</a:t>
                </a:r>
              </a:p>
              <a:p>
                <a:pPr marL="0" indent="0">
                  <a:buNone/>
                </a:pPr>
                <a:r>
                  <a:rPr kumimoji="1" lang="ja-JP" altLang="en-US" dirty="0"/>
                  <a:t>このとき</a:t>
                </a:r>
                <a:r>
                  <a:rPr kumimoji="1" lang="en-US" altLang="ja-JP" dirty="0"/>
                  <a:t>,</a:t>
                </a:r>
                <a:r>
                  <a:rPr kumimoji="1" lang="ja-JP" altLang="en-US" dirty="0"/>
                  <a:t>各クエリについて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を出力せよ</a:t>
                </a:r>
                <a:r>
                  <a:rPr kumimoji="1" lang="en-US" altLang="ja-JP" dirty="0"/>
                  <a:t>.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2B419C-5FEE-41C2-B0A2-A3AA9A4DE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  <a:blipFill>
                <a:blip r:embed="rId2"/>
                <a:stretch>
                  <a:fillRect l="-1217" t="-6061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D69F92B-37A9-469E-87DD-1A42FE1ABD04}"/>
                  </a:ext>
                </a:extLst>
              </p:cNvPr>
              <p:cNvSpPr txBox="1"/>
              <p:nvPr/>
            </p:nvSpPr>
            <p:spPr>
              <a:xfrm>
                <a:off x="4432092" y="3429000"/>
                <a:ext cx="1707134" cy="31389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入力</a:t>
                </a:r>
                <a:r>
                  <a:rPr kumimoji="1" lang="en-US" altLang="ja-JP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D69F92B-37A9-469E-87DD-1A42FE1A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092" y="3429000"/>
                <a:ext cx="1707134" cy="3138936"/>
              </a:xfrm>
              <a:prstGeom prst="rect">
                <a:avLst/>
              </a:prstGeom>
              <a:blipFill>
                <a:blip r:embed="rId3"/>
                <a:stretch>
                  <a:fillRect l="-6738" t="-1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E3FCF6F-4ABD-459A-B665-816DCEBE022B}"/>
                  </a:ext>
                </a:extLst>
              </p:cNvPr>
              <p:cNvSpPr/>
              <p:nvPr/>
            </p:nvSpPr>
            <p:spPr>
              <a:xfrm>
                <a:off x="1242935" y="3429000"/>
                <a:ext cx="3135443" cy="16478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制約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>
                  <a:lnSpc>
                    <a:spcPct val="9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ja-JP" sz="2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E3FCF6F-4ABD-459A-B665-816DCEBE0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935" y="3429000"/>
                <a:ext cx="3135443" cy="1647887"/>
              </a:xfrm>
              <a:prstGeom prst="rect">
                <a:avLst/>
              </a:prstGeom>
              <a:blipFill>
                <a:blip r:embed="rId4"/>
                <a:stretch>
                  <a:fillRect l="-3876" t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2BAF99-0F87-48D0-BBB0-0C9448FCC47C}"/>
              </a:ext>
            </a:extLst>
          </p:cNvPr>
          <p:cNvSpPr txBox="1"/>
          <p:nvPr/>
        </p:nvSpPr>
        <p:spPr>
          <a:xfrm>
            <a:off x="6325849" y="3429000"/>
            <a:ext cx="2031167" cy="31085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800" dirty="0"/>
              <a:t>入力</a:t>
            </a:r>
            <a:r>
              <a:rPr lang="en-US" altLang="ja-JP" sz="2800" dirty="0"/>
              <a:t>:</a:t>
            </a:r>
          </a:p>
          <a:p>
            <a:r>
              <a:rPr lang="en-US" altLang="ja-JP" sz="2800" dirty="0"/>
              <a:t>5</a:t>
            </a:r>
          </a:p>
          <a:p>
            <a:r>
              <a:rPr kumimoji="1" lang="en-US" altLang="ja-JP" sz="2800" dirty="0"/>
              <a:t>10 3 4 2 7</a:t>
            </a:r>
          </a:p>
          <a:p>
            <a:r>
              <a:rPr lang="en-US" altLang="ja-JP" sz="2800" dirty="0"/>
              <a:t>3</a:t>
            </a:r>
          </a:p>
          <a:p>
            <a:r>
              <a:rPr lang="en-US" altLang="ja-JP" sz="2800" dirty="0"/>
              <a:t>2 4</a:t>
            </a:r>
          </a:p>
          <a:p>
            <a:r>
              <a:rPr lang="en-US" altLang="ja-JP" sz="2800" dirty="0"/>
              <a:t>1 2</a:t>
            </a:r>
          </a:p>
          <a:p>
            <a:r>
              <a:rPr lang="en-US" altLang="ja-JP" sz="2800" dirty="0"/>
              <a:t>0 1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2B5BB7-33BA-44D6-A21F-39ACD26093A7}"/>
              </a:ext>
            </a:extLst>
          </p:cNvPr>
          <p:cNvSpPr txBox="1"/>
          <p:nvPr/>
        </p:nvSpPr>
        <p:spPr>
          <a:xfrm>
            <a:off x="8645653" y="3429000"/>
            <a:ext cx="2031167" cy="181588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800" dirty="0"/>
              <a:t>出力</a:t>
            </a:r>
            <a:r>
              <a:rPr lang="en-US" altLang="ja-JP" sz="2800" dirty="0"/>
              <a:t>:</a:t>
            </a:r>
          </a:p>
          <a:p>
            <a:r>
              <a:rPr lang="en-US" altLang="ja-JP" sz="2800" dirty="0"/>
              <a:t>13</a:t>
            </a:r>
          </a:p>
          <a:p>
            <a:r>
              <a:rPr lang="en-US" altLang="ja-JP" sz="2800" dirty="0"/>
              <a:t>7</a:t>
            </a:r>
          </a:p>
          <a:p>
            <a:r>
              <a:rPr lang="en-US" altLang="ja-JP" sz="2800" dirty="0"/>
              <a:t>13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92D6D3-B4D3-4D0B-B407-759826B94089}"/>
              </a:ext>
            </a:extLst>
          </p:cNvPr>
          <p:cNvSpPr txBox="1"/>
          <p:nvPr/>
        </p:nvSpPr>
        <p:spPr>
          <a:xfrm>
            <a:off x="6573188" y="234014"/>
            <a:ext cx="5336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データに対して変更や抽出を行う際の問い合わせを「クエリ」という</a:t>
            </a:r>
            <a:r>
              <a:rPr kumimoji="1" lang="en-US" altLang="ja-JP" dirty="0"/>
              <a:t>.</a:t>
            </a:r>
          </a:p>
          <a:p>
            <a:r>
              <a:rPr lang="ja-JP" altLang="en-US" dirty="0"/>
              <a:t>クエリ処理系問題は</a:t>
            </a:r>
            <a:r>
              <a:rPr lang="en-US" altLang="ja-JP" dirty="0"/>
              <a:t>O(Q)</a:t>
            </a:r>
            <a:r>
              <a:rPr lang="ja-JP" altLang="en-US" dirty="0"/>
              <a:t>以上になることが確実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75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C1D844-4C14-483E-9A81-B7007C14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愚直実装</a:t>
            </a:r>
            <a:r>
              <a:rPr kumimoji="1" lang="en-US" altLang="ja-JP" dirty="0"/>
              <a:t>(main</a:t>
            </a:r>
            <a:r>
              <a:rPr kumimoji="1" lang="ja-JP" altLang="en-US" dirty="0"/>
              <a:t>部分のみ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E086DF-230C-46C6-BCDF-E4C4E7FAE484}"/>
              </a:ext>
            </a:extLst>
          </p:cNvPr>
          <p:cNvSpPr/>
          <p:nvPr/>
        </p:nvSpPr>
        <p:spPr>
          <a:xfrm>
            <a:off x="838200" y="1571959"/>
            <a:ext cx="54801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a(N);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Q;</a:t>
            </a:r>
          </a:p>
          <a:p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Q;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Q;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l, r;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l &gt;&gt; r;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j = l; j &lt;= r;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sum += a[j];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sum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C7FC2E-1CB5-4194-BE68-EB19C4CB5E06}"/>
              </a:ext>
            </a:extLst>
          </p:cNvPr>
          <p:cNvSpPr txBox="1"/>
          <p:nvPr/>
        </p:nvSpPr>
        <p:spPr>
          <a:xfrm>
            <a:off x="6318354" y="1690688"/>
            <a:ext cx="5328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最悪のケースは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全クエリに対して</a:t>
            </a:r>
            <a:r>
              <a:rPr kumimoji="1" lang="en-US" altLang="ja-JP" sz="2400" dirty="0"/>
              <a:t>l=0,r=N-1</a:t>
            </a:r>
            <a:br>
              <a:rPr kumimoji="1" lang="en-US" altLang="ja-JP" sz="2400" dirty="0"/>
            </a:br>
            <a:r>
              <a:rPr kumimoji="1" lang="en-US" altLang="ja-JP" sz="2400" dirty="0"/>
              <a:t>O(NQ)</a:t>
            </a:r>
            <a:r>
              <a:rPr kumimoji="1" lang="ja-JP" altLang="en-US" sz="2400" dirty="0" err="1"/>
              <a:t>なので</a:t>
            </a:r>
            <a:r>
              <a:rPr kumimoji="1" lang="ja-JP" altLang="en-US" sz="2400" dirty="0"/>
              <a:t>間に合わない</a:t>
            </a:r>
          </a:p>
        </p:txBody>
      </p:sp>
    </p:spTree>
    <p:extLst>
      <p:ext uri="{BB962C8B-B14F-4D97-AF65-F5344CB8AC3E}">
        <p14:creationId xmlns:p14="http://schemas.microsoft.com/office/powerpoint/2010/main" val="402378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1305</Words>
  <Application>Microsoft Office PowerPoint</Application>
  <PresentationFormat>ワイド画面</PresentationFormat>
  <Paragraphs>298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游ゴシック</vt:lpstr>
      <vt:lpstr>游ゴシック Light</vt:lpstr>
      <vt:lpstr>Arial</vt:lpstr>
      <vt:lpstr>Cambria Math</vt:lpstr>
      <vt:lpstr>Consolas</vt:lpstr>
      <vt:lpstr>Wingdings</vt:lpstr>
      <vt:lpstr>Office テーマ</vt:lpstr>
      <vt:lpstr>累積和</vt:lpstr>
      <vt:lpstr>累積和</vt:lpstr>
      <vt:lpstr>累積和の現実での例</vt:lpstr>
      <vt:lpstr>累積和</vt:lpstr>
      <vt:lpstr>累積和</vt:lpstr>
      <vt:lpstr>累積和</vt:lpstr>
      <vt:lpstr>0-index</vt:lpstr>
      <vt:lpstr>累積和の問題</vt:lpstr>
      <vt:lpstr>愚直実装(main部分のみ)</vt:lpstr>
      <vt:lpstr>PowerPoint プレゼンテーション</vt:lpstr>
      <vt:lpstr>PowerPoint プレゼンテーション</vt:lpstr>
      <vt:lpstr>1-index</vt:lpstr>
      <vt:lpstr>累積和の問題(再掲)</vt:lpstr>
      <vt:lpstr>1-indexで解く</vt:lpstr>
      <vt:lpstr>PowerPoint プレゼンテーション</vt:lpstr>
      <vt:lpstr>PowerPoint プレゼンテーション</vt:lpstr>
      <vt:lpstr>0-indexと1-index</vt:lpstr>
      <vt:lpstr>配列を作らない累積和</vt:lpstr>
      <vt:lpstr>累積和の問題(その2)</vt:lpstr>
      <vt:lpstr>PowerPoint プレゼンテーション</vt:lpstr>
      <vt:lpstr>PowerPoint プレゼンテーション</vt:lpstr>
      <vt:lpstr>二次元累積和</vt:lpstr>
      <vt:lpstr>累積和</vt:lpstr>
      <vt:lpstr>演習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r.yamamoto.032</dc:creator>
  <cp:lastModifiedBy>r.yamamoto.032</cp:lastModifiedBy>
  <cp:revision>123</cp:revision>
  <dcterms:created xsi:type="dcterms:W3CDTF">2018-11-14T08:23:16Z</dcterms:created>
  <dcterms:modified xsi:type="dcterms:W3CDTF">2018-12-12T09:49:11Z</dcterms:modified>
</cp:coreProperties>
</file>