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9" r:id="rId4"/>
    <p:sldId id="270" r:id="rId5"/>
    <p:sldId id="281" r:id="rId6"/>
    <p:sldId id="282" r:id="rId7"/>
    <p:sldId id="284" r:id="rId8"/>
    <p:sldId id="285" r:id="rId9"/>
    <p:sldId id="286" r:id="rId10"/>
    <p:sldId id="289" r:id="rId11"/>
    <p:sldId id="287" r:id="rId12"/>
    <p:sldId id="288" r:id="rId13"/>
    <p:sldId id="290" r:id="rId14"/>
    <p:sldId id="291" r:id="rId15"/>
    <p:sldId id="292" r:id="rId16"/>
    <p:sldId id="293" r:id="rId17"/>
    <p:sldId id="294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297DA1-60C9-4DFC-B11A-8122D7E45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1B4BA7-2817-4546-974F-D069CAD13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D48F75-A419-4205-8615-DD18DE6E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9EA4-5B6C-430F-B9F6-85AF8BF61B4B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71D4A7-0CDB-4387-86F8-6E9630F7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648F26-77B6-4F1B-A0B5-C1B5161E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C276-FD08-4F38-8C05-9B5DF67FB6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48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59BB41-0F04-4E35-815C-1B2FD703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4D3929-E545-43FE-9B12-C8E3403BC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C1E43F-1B3C-41FE-8D4F-DAC28ED5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9EA4-5B6C-430F-B9F6-85AF8BF61B4B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B2F8C6-45E8-4479-92AC-A33156A8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10D6FA-C9F1-4137-ABF8-99701504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C276-FD08-4F38-8C05-9B5DF67FB6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96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5EE8EB-197E-4062-8ECF-7AD4B5C46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736244-B2C7-48D3-B673-B2CB628D5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548242-1A99-4E4D-A07E-18C7092C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9EA4-5B6C-430F-B9F6-85AF8BF61B4B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EC5273-0A4B-465A-9E33-97579F2A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E1770B-9FD6-4433-83D1-3285F5EB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C276-FD08-4F38-8C05-9B5DF67FB6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04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650A3-812F-4CA3-A920-F7A467A2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67B72F-4F9A-466A-B9C8-4F749158D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B7B87B-B2AB-4A0A-96A3-6D6FC2F3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9EA4-5B6C-430F-B9F6-85AF8BF61B4B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3D20BF-3229-453D-B6B5-CB1C6715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D4621D-8A2A-487C-9B30-A17EA0CF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C276-FD08-4F38-8C05-9B5DF67FB6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88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368DE1-F51C-44F9-B5AB-B04DB604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2EEE65-C805-4FD5-95C4-6CAFEB63A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E66220-52C5-4C3A-A366-6702974C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9EA4-5B6C-430F-B9F6-85AF8BF61B4B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5A432E-40D2-4CEF-9986-94489655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D5B013-2BF3-4950-9D74-423516EE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C276-FD08-4F38-8C05-9B5DF67FB6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00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6ACC11-EA17-454C-92A5-30BEA941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8B9A5F-FC5A-4E9B-8855-355C1CCF6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FB0BA6-E3E7-441E-BF3C-B726C9C17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80342E-36C4-49D3-8A3B-AB3A6A6B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9EA4-5B6C-430F-B9F6-85AF8BF61B4B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A3E68D-8A89-4F71-A6ED-089662AF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F1F5CD-D926-4C63-A4E8-C98E4F17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C276-FD08-4F38-8C05-9B5DF67FB6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13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9F6B1F-BBCD-468D-B171-904A31CC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FC5ACD-D534-4EB6-830F-0042948C4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A6C293-96D0-432C-B278-6B4951070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C98744-6142-43D0-AAB9-2A9EB938D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A89474-D63E-4D02-B8D3-3AEE23EF4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21A2302-4E1F-4216-923C-98BD10A5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9EA4-5B6C-430F-B9F6-85AF8BF61B4B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70B2F5D-6499-4D8D-8FFA-5ABD1434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70CB77-D7B2-439D-ADB3-12C89958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C276-FD08-4F38-8C05-9B5DF67FB6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67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0B7B0-59B8-453C-88B4-5043B028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3C9A4E-9245-45AC-BD61-C0943C46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9EA4-5B6C-430F-B9F6-85AF8BF61B4B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2DCAFC-E382-4EFE-A2BF-E0FD675B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9E5FA2-914F-404E-8C0D-ACEFC846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C276-FD08-4F38-8C05-9B5DF67FB6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83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034BE9C-4AF8-4ADB-9E6F-AFC52387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9EA4-5B6C-430F-B9F6-85AF8BF61B4B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5EB7FD-E602-4563-930F-A0BE1EE0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20B5A8-2291-492F-A8A4-9D377899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C276-FD08-4F38-8C05-9B5DF67FB6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86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A5735D-8089-440B-93C2-E44D0027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B2DBE9-6287-447E-9F9F-792FAF709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A68386-E511-4A76-AD30-7BE84D091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EBEB6E-E140-4A7C-A791-4388CF67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9EA4-5B6C-430F-B9F6-85AF8BF61B4B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28861C-3114-4339-B1CC-CDFDDAB9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A16EAC-713F-4B26-B441-817D50C1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C276-FD08-4F38-8C05-9B5DF67FB6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69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A36C86-511D-41E4-A12D-345D4B5C4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D31132-CA90-47B3-8B44-C69959C70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AA1DB6-55F6-488B-950B-3F431394C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51A81C-C052-408B-9651-B1C5E807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9EA4-5B6C-430F-B9F6-85AF8BF61B4B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AB8326-A24C-425E-91DF-2A4A6D31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FCE88E-D322-449C-B59F-CBC973D5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C276-FD08-4F38-8C05-9B5DF67FB6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02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D347DB-96D3-4102-B047-A93D8340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ED1CC8-2434-4BD2-8729-916CE9A9E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3D3764-4C38-4661-962A-D3B944D69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B9EA4-5B6C-430F-B9F6-85AF8BF61B4B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1CD809-CEDB-4751-8837-A108BE4ED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DB46D2-93FF-4835-B072-0E1F92990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4C276-FD08-4F38-8C05-9B5DF67FB6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57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B5D038-2904-42FC-A1B5-2640F52C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imos</a:t>
            </a:r>
            <a:r>
              <a:rPr kumimoji="1" lang="ja-JP" altLang="en-US" dirty="0"/>
              <a:t>法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F3F15A-BE7B-44EB-A925-22DFE3840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428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504E3D-74C0-4FBD-9F2C-858AD90D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imos</a:t>
            </a:r>
            <a:r>
              <a:rPr kumimoji="1" lang="ja-JP" altLang="en-US" dirty="0"/>
              <a:t>法の実装</a:t>
            </a:r>
            <a:r>
              <a:rPr kumimoji="1" lang="en-US" altLang="ja-JP" dirty="0"/>
              <a:t>(</a:t>
            </a:r>
            <a:r>
              <a:rPr kumimoji="1" lang="ja-JP" altLang="en-US" dirty="0"/>
              <a:t>再掲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FF906C-EA2B-4BF7-8EFE-FB865A9D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累積和と処理は全く同じだが</a:t>
            </a:r>
            <a:r>
              <a:rPr kumimoji="1" lang="en-US" altLang="ja-JP" dirty="0"/>
              <a:t>, </a:t>
            </a:r>
            <a:r>
              <a:rPr kumimoji="1" lang="ja-JP" altLang="en-US" dirty="0"/>
              <a:t>値の設定の仕方が特殊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配列に値を設定</a:t>
            </a:r>
            <a:r>
              <a:rPr kumimoji="1" lang="en-US" altLang="ja-JP" dirty="0"/>
              <a:t>(</a:t>
            </a:r>
            <a:r>
              <a:rPr kumimoji="1" lang="ja-JP" altLang="en-US" dirty="0"/>
              <a:t>この取り方が大事</a:t>
            </a:r>
            <a:r>
              <a:rPr kumimoji="1" lang="en-US" altLang="ja-JP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累積和をとる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値を調べる</a:t>
            </a:r>
          </a:p>
        </p:txBody>
      </p:sp>
    </p:spTree>
    <p:extLst>
      <p:ext uri="{BB962C8B-B14F-4D97-AF65-F5344CB8AC3E}">
        <p14:creationId xmlns:p14="http://schemas.microsoft.com/office/powerpoint/2010/main" val="108565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762518-AEDE-47AF-9B98-48F118BA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imos</a:t>
            </a:r>
            <a:r>
              <a:rPr kumimoji="1" lang="ja-JP" altLang="en-US" dirty="0"/>
              <a:t>法での実装 </a:t>
            </a:r>
            <a:r>
              <a:rPr kumimoji="1" lang="en-US" altLang="ja-JP" dirty="0"/>
              <a:t>1,2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B39EBF-83A7-458E-91DD-47257F8AE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7378"/>
          </a:xfrm>
        </p:spPr>
        <p:txBody>
          <a:bodyPr/>
          <a:lstStyle/>
          <a:p>
            <a:r>
              <a:rPr kumimoji="1" lang="ja-JP" altLang="en-US" dirty="0"/>
              <a:t>区間の始端を</a:t>
            </a:r>
            <a:r>
              <a:rPr kumimoji="1" lang="en-US" altLang="ja-JP" dirty="0"/>
              <a:t>+1, </a:t>
            </a:r>
            <a:r>
              <a:rPr kumimoji="1" lang="ja-JP" altLang="en-US" dirty="0"/>
              <a:t>終端の次の値を</a:t>
            </a:r>
            <a:r>
              <a:rPr lang="en-US" altLang="ja-JP" dirty="0"/>
              <a:t>-1</a:t>
            </a:r>
            <a:r>
              <a:rPr lang="ja-JP" altLang="en-US" dirty="0"/>
              <a:t>とする</a:t>
            </a:r>
            <a:endParaRPr lang="en-US" altLang="ja-JP" dirty="0"/>
          </a:p>
          <a:p>
            <a:r>
              <a:rPr kumimoji="1" lang="ja-JP" altLang="en-US" dirty="0"/>
              <a:t>累積和</a:t>
            </a:r>
            <a:r>
              <a:rPr lang="ja-JP" altLang="en-US" dirty="0"/>
              <a:t>をとることで区間を完成させる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C416387-B2CE-48F1-90B6-745F28E77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37" y="3061741"/>
            <a:ext cx="10425123" cy="96174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8191593-28D9-4FEB-B734-9CF846B3B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38" y="4921710"/>
            <a:ext cx="10425123" cy="961745"/>
          </a:xfrm>
          <a:prstGeom prst="rect">
            <a:avLst/>
          </a:prstGeom>
        </p:spPr>
      </p:pic>
      <p:sp>
        <p:nvSpPr>
          <p:cNvPr id="10" name="矢印: 下 9">
            <a:extLst>
              <a:ext uri="{FF2B5EF4-FFF2-40B4-BE49-F238E27FC236}">
                <a16:creationId xmlns:a16="http://schemas.microsoft.com/office/drawing/2014/main" id="{DEB32F21-F724-466F-8874-0F4E46B905A8}"/>
              </a:ext>
            </a:extLst>
          </p:cNvPr>
          <p:cNvSpPr/>
          <p:nvPr/>
        </p:nvSpPr>
        <p:spPr>
          <a:xfrm>
            <a:off x="5757472" y="4150996"/>
            <a:ext cx="677056" cy="7420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54BCD56-42F2-4482-9EE2-5F04D81C2614}"/>
              </a:ext>
            </a:extLst>
          </p:cNvPr>
          <p:cNvSpPr txBox="1"/>
          <p:nvPr/>
        </p:nvSpPr>
        <p:spPr>
          <a:xfrm>
            <a:off x="6813031" y="4197246"/>
            <a:ext cx="1543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累積和</a:t>
            </a:r>
          </a:p>
        </p:txBody>
      </p:sp>
    </p:spTree>
    <p:extLst>
      <p:ext uri="{BB962C8B-B14F-4D97-AF65-F5344CB8AC3E}">
        <p14:creationId xmlns:p14="http://schemas.microsoft.com/office/powerpoint/2010/main" val="3243988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B39EBF-83A7-458E-91DD-47257F8AE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764"/>
            <a:ext cx="10515600" cy="547141"/>
          </a:xfrm>
        </p:spPr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つ以上の区間でも正しく動作する</a:t>
            </a: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DEB32F21-F724-466F-8874-0F4E46B905A8}"/>
              </a:ext>
            </a:extLst>
          </p:cNvPr>
          <p:cNvSpPr/>
          <p:nvPr/>
        </p:nvSpPr>
        <p:spPr>
          <a:xfrm>
            <a:off x="5757471" y="3880682"/>
            <a:ext cx="677056" cy="7420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54BCD56-42F2-4482-9EE2-5F04D81C2614}"/>
              </a:ext>
            </a:extLst>
          </p:cNvPr>
          <p:cNvSpPr txBox="1"/>
          <p:nvPr/>
        </p:nvSpPr>
        <p:spPr>
          <a:xfrm>
            <a:off x="6813030" y="3926932"/>
            <a:ext cx="1543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累積和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AAE9A56-08A8-4BE1-9338-095444757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082896"/>
              </p:ext>
            </p:extLst>
          </p:nvPr>
        </p:nvGraphicFramePr>
        <p:xfrm>
          <a:off x="479945" y="1068864"/>
          <a:ext cx="9970440" cy="2360136"/>
        </p:xfrm>
        <a:graphic>
          <a:graphicData uri="http://schemas.openxmlformats.org/drawingml/2006/table">
            <a:tbl>
              <a:tblPr/>
              <a:tblGrid>
                <a:gridCol w="1255021">
                  <a:extLst>
                    <a:ext uri="{9D8B030D-6E8A-4147-A177-3AD203B41FA5}">
                      <a16:colId xmlns:a16="http://schemas.microsoft.com/office/drawing/2014/main" val="1462742686"/>
                    </a:ext>
                  </a:extLst>
                </a:gridCol>
                <a:gridCol w="790198">
                  <a:extLst>
                    <a:ext uri="{9D8B030D-6E8A-4147-A177-3AD203B41FA5}">
                      <a16:colId xmlns:a16="http://schemas.microsoft.com/office/drawing/2014/main" val="3642545617"/>
                    </a:ext>
                  </a:extLst>
                </a:gridCol>
                <a:gridCol w="790198">
                  <a:extLst>
                    <a:ext uri="{9D8B030D-6E8A-4147-A177-3AD203B41FA5}">
                      <a16:colId xmlns:a16="http://schemas.microsoft.com/office/drawing/2014/main" val="1077523176"/>
                    </a:ext>
                  </a:extLst>
                </a:gridCol>
                <a:gridCol w="790198">
                  <a:extLst>
                    <a:ext uri="{9D8B030D-6E8A-4147-A177-3AD203B41FA5}">
                      <a16:colId xmlns:a16="http://schemas.microsoft.com/office/drawing/2014/main" val="2971974403"/>
                    </a:ext>
                  </a:extLst>
                </a:gridCol>
                <a:gridCol w="790198">
                  <a:extLst>
                    <a:ext uri="{9D8B030D-6E8A-4147-A177-3AD203B41FA5}">
                      <a16:colId xmlns:a16="http://schemas.microsoft.com/office/drawing/2014/main" val="447268048"/>
                    </a:ext>
                  </a:extLst>
                </a:gridCol>
                <a:gridCol w="790198">
                  <a:extLst>
                    <a:ext uri="{9D8B030D-6E8A-4147-A177-3AD203B41FA5}">
                      <a16:colId xmlns:a16="http://schemas.microsoft.com/office/drawing/2014/main" val="1743237439"/>
                    </a:ext>
                  </a:extLst>
                </a:gridCol>
                <a:gridCol w="790198">
                  <a:extLst>
                    <a:ext uri="{9D8B030D-6E8A-4147-A177-3AD203B41FA5}">
                      <a16:colId xmlns:a16="http://schemas.microsoft.com/office/drawing/2014/main" val="629579012"/>
                    </a:ext>
                  </a:extLst>
                </a:gridCol>
                <a:gridCol w="790198">
                  <a:extLst>
                    <a:ext uri="{9D8B030D-6E8A-4147-A177-3AD203B41FA5}">
                      <a16:colId xmlns:a16="http://schemas.microsoft.com/office/drawing/2014/main" val="1706151155"/>
                    </a:ext>
                  </a:extLst>
                </a:gridCol>
                <a:gridCol w="790198">
                  <a:extLst>
                    <a:ext uri="{9D8B030D-6E8A-4147-A177-3AD203B41FA5}">
                      <a16:colId xmlns:a16="http://schemas.microsoft.com/office/drawing/2014/main" val="3683972087"/>
                    </a:ext>
                  </a:extLst>
                </a:gridCol>
                <a:gridCol w="790198">
                  <a:extLst>
                    <a:ext uri="{9D8B030D-6E8A-4147-A177-3AD203B41FA5}">
                      <a16:colId xmlns:a16="http://schemas.microsoft.com/office/drawing/2014/main" val="1585891494"/>
                    </a:ext>
                  </a:extLst>
                </a:gridCol>
                <a:gridCol w="813439">
                  <a:extLst>
                    <a:ext uri="{9D8B030D-6E8A-4147-A177-3AD203B41FA5}">
                      <a16:colId xmlns:a16="http://schemas.microsoft.com/office/drawing/2014/main" val="3486823061"/>
                    </a:ext>
                  </a:extLst>
                </a:gridCol>
                <a:gridCol w="790198">
                  <a:extLst>
                    <a:ext uri="{9D8B030D-6E8A-4147-A177-3AD203B41FA5}">
                      <a16:colId xmlns:a16="http://schemas.microsoft.com/office/drawing/2014/main" val="4018283347"/>
                    </a:ext>
                  </a:extLst>
                </a:gridCol>
              </a:tblGrid>
              <a:tr h="7867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8716" marR="8716" marT="87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-1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6392"/>
                  </a:ext>
                </a:extLst>
              </a:tr>
              <a:tr h="7867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8716" marR="8716" marT="87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-1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461433"/>
                  </a:ext>
                </a:extLst>
              </a:tr>
              <a:tr h="7867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+</a:t>
                      </a:r>
                    </a:p>
                  </a:txBody>
                  <a:tcPr marL="8716" marR="8716" marT="87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-1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-1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716" marR="8716" marT="8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450534"/>
                  </a:ext>
                </a:extLst>
              </a:tr>
            </a:tbl>
          </a:graphicData>
        </a:graphic>
      </p:graphicFrame>
      <p:pic>
        <p:nvPicPr>
          <p:cNvPr id="2" name="図 1">
            <a:extLst>
              <a:ext uri="{FF2B5EF4-FFF2-40B4-BE49-F238E27FC236}">
                <a16:creationId xmlns:a16="http://schemas.microsoft.com/office/drawing/2014/main" id="{81E49C97-CE35-4F43-8669-13BA74D5D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601" y="5120627"/>
            <a:ext cx="8606796" cy="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72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85677C5-153F-4757-AB89-9BD4AFFE3D6A}"/>
              </a:ext>
            </a:extLst>
          </p:cNvPr>
          <p:cNvSpPr/>
          <p:nvPr/>
        </p:nvSpPr>
        <p:spPr>
          <a:xfrm>
            <a:off x="702040" y="889843"/>
            <a:ext cx="473189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time[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// 1. </a:t>
            </a: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配列に値を設定</a:t>
            </a:r>
            <a:endParaRPr lang="ja-JP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s, t;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s &gt;&gt; t;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time[s]++;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time[t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]--;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E3593AC-BB27-4F64-A7AF-CDBB0415E4D5}"/>
              </a:ext>
            </a:extLst>
          </p:cNvPr>
          <p:cNvSpPr/>
          <p:nvPr/>
        </p:nvSpPr>
        <p:spPr>
          <a:xfrm>
            <a:off x="6096000" y="889843"/>
            <a:ext cx="5821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// 2. </a:t>
            </a: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累積和をとる</a:t>
            </a:r>
            <a:endParaRPr lang="ja-JP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100000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time[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+= time[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// 3. </a:t>
            </a: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値を調べる</a:t>
            </a:r>
            <a:endParaRPr lang="ja-JP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100000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max(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time[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6040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720C4-FA18-4432-91EE-ACE3C81B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imos</a:t>
            </a:r>
            <a:r>
              <a:rPr kumimoji="1" lang="ja-JP" altLang="en-US" dirty="0"/>
              <a:t>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C418D2-5774-4469-9919-065BFCAC5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計算量</a:t>
            </a:r>
            <a:r>
              <a:rPr kumimoji="1" lang="en-US" altLang="ja-JP" dirty="0"/>
              <a:t>:</a:t>
            </a:r>
            <a:br>
              <a:rPr kumimoji="1" lang="en-US" altLang="ja-JP" dirty="0"/>
            </a:br>
            <a:r>
              <a:rPr kumimoji="1" lang="en-US" altLang="ja-JP" dirty="0"/>
              <a:t>O(N + </a:t>
            </a:r>
            <a:r>
              <a:rPr kumimoji="1" lang="ja-JP" altLang="en-US" dirty="0"/>
              <a:t>配列の要素数</a:t>
            </a:r>
            <a:r>
              <a:rPr kumimoji="1" lang="en-US" altLang="ja-JP" dirty="0"/>
              <a:t>) = O(N + max(</a:t>
            </a:r>
            <a:r>
              <a:rPr kumimoji="1" lang="en-US" altLang="ja-JP" dirty="0" err="1"/>
              <a:t>t</a:t>
            </a:r>
            <a:r>
              <a:rPr kumimoji="1" lang="en-US" altLang="ja-JP" baseline="-25000" dirty="0" err="1"/>
              <a:t>i</a:t>
            </a:r>
            <a:r>
              <a:rPr lang="en-US" altLang="ja-JP" dirty="0"/>
              <a:t>))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高速</a:t>
            </a:r>
          </a:p>
        </p:txBody>
      </p:sp>
    </p:spTree>
    <p:extLst>
      <p:ext uri="{BB962C8B-B14F-4D97-AF65-F5344CB8AC3E}">
        <p14:creationId xmlns:p14="http://schemas.microsoft.com/office/powerpoint/2010/main" val="3140641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950D9-EB22-4E79-9DAD-A1C7B19F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imos</a:t>
            </a:r>
            <a:r>
              <a:rPr kumimoji="1" lang="ja-JP" altLang="en-US" dirty="0"/>
              <a:t>法</a:t>
            </a:r>
            <a:r>
              <a:rPr kumimoji="1" lang="en-US" altLang="ja-JP" dirty="0"/>
              <a:t>(</a:t>
            </a:r>
            <a:r>
              <a:rPr kumimoji="1" lang="ja-JP" altLang="en-US" dirty="0"/>
              <a:t>まとめ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A338E3-E271-43CB-B187-45E6F7F8F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imos</a:t>
            </a:r>
            <a:r>
              <a:rPr kumimoji="1" lang="ja-JP" altLang="en-US" dirty="0"/>
              <a:t>法</a:t>
            </a:r>
            <a:r>
              <a:rPr kumimoji="1" lang="en-US" altLang="ja-JP" dirty="0"/>
              <a:t>: </a:t>
            </a:r>
            <a:r>
              <a:rPr kumimoji="1" lang="ja-JP" altLang="en-US" dirty="0"/>
              <a:t>区間の始まりと終わりにマークを付けて累積和</a:t>
            </a:r>
            <a:endParaRPr kumimoji="1" lang="en-US" altLang="ja-JP" dirty="0"/>
          </a:p>
          <a:p>
            <a:r>
              <a:rPr lang="ja-JP" altLang="en-US" dirty="0"/>
              <a:t>区間の問題になると</a:t>
            </a:r>
            <a:r>
              <a:rPr lang="en-US" altLang="ja-JP" dirty="0"/>
              <a:t>, </a:t>
            </a:r>
            <a:r>
              <a:rPr lang="en-US" altLang="ja-JP" dirty="0" err="1"/>
              <a:t>imos</a:t>
            </a:r>
            <a:r>
              <a:rPr lang="ja-JP" altLang="en-US" dirty="0"/>
              <a:t>法か区間スケジューリング問題に帰着できることが多い印象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4443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1287D2-0531-43F7-9F62-A2729CE3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次元</a:t>
            </a:r>
            <a:r>
              <a:rPr lang="en-US" altLang="ja-JP" dirty="0" err="1"/>
              <a:t>imos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A0A473-C100-4494-BBAA-2BFAA797D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領域の重なり具合を管理できる</a:t>
            </a:r>
            <a:endParaRPr lang="en-US" altLang="ja-JP" dirty="0"/>
          </a:p>
          <a:p>
            <a:r>
              <a:rPr kumimoji="1" lang="ja-JP" altLang="en-US" dirty="0"/>
              <a:t>縦横それぞれ累積和をとる</a:t>
            </a:r>
            <a:endParaRPr kumimoji="1" lang="en-US" altLang="ja-JP" dirty="0"/>
          </a:p>
          <a:p>
            <a:r>
              <a:rPr lang="ja-JP" altLang="en-US" dirty="0"/>
              <a:t>ここでは詳しく話しません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A5419C8-4CEC-4320-AF98-8D7C0ED88C5D}"/>
              </a:ext>
            </a:extLst>
          </p:cNvPr>
          <p:cNvSpPr/>
          <p:nvPr/>
        </p:nvSpPr>
        <p:spPr>
          <a:xfrm>
            <a:off x="6580682" y="2795666"/>
            <a:ext cx="1708879" cy="2773180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11A5DB-DAF4-44EB-B8A7-B11DD1551FC9}"/>
              </a:ext>
            </a:extLst>
          </p:cNvPr>
          <p:cNvSpPr/>
          <p:nvPr/>
        </p:nvSpPr>
        <p:spPr>
          <a:xfrm>
            <a:off x="7258362" y="1636935"/>
            <a:ext cx="1708879" cy="277318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4D34790-5A27-44F9-BECC-3E15F07A6F6C}"/>
              </a:ext>
            </a:extLst>
          </p:cNvPr>
          <p:cNvSpPr/>
          <p:nvPr/>
        </p:nvSpPr>
        <p:spPr>
          <a:xfrm>
            <a:off x="7773961" y="3245370"/>
            <a:ext cx="1708879" cy="1744111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70D1DFF-3507-48BD-BEBC-75BC4561D31B}"/>
              </a:ext>
            </a:extLst>
          </p:cNvPr>
          <p:cNvSpPr/>
          <p:nvPr/>
        </p:nvSpPr>
        <p:spPr>
          <a:xfrm>
            <a:off x="8527842" y="3158462"/>
            <a:ext cx="2749758" cy="277318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C3C0AE-F43F-4789-AA99-24FC73CE4864}"/>
              </a:ext>
            </a:extLst>
          </p:cNvPr>
          <p:cNvSpPr/>
          <p:nvPr/>
        </p:nvSpPr>
        <p:spPr>
          <a:xfrm>
            <a:off x="7435121" y="4407108"/>
            <a:ext cx="1708879" cy="174411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560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F06F0E-337C-4AA5-9945-ED851AE6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A09EC7-C7E4-491B-AA1D-44DBE0DA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ABC024 B</a:t>
            </a:r>
          </a:p>
          <a:p>
            <a:r>
              <a:rPr lang="en-US" altLang="ja-JP" dirty="0"/>
              <a:t>ABC014 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430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56B890-E40F-462D-9A0B-2AE26DD0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imos</a:t>
            </a:r>
            <a:r>
              <a:rPr kumimoji="1" lang="ja-JP" altLang="en-US" dirty="0"/>
              <a:t>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66FA10-8BF1-403F-A497-0949FB442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おおざっぱに言えば</a:t>
            </a:r>
            <a:r>
              <a:rPr kumimoji="1" lang="en-US" altLang="ja-JP" dirty="0"/>
              <a:t>,</a:t>
            </a:r>
            <a:r>
              <a:rPr kumimoji="1" lang="ja-JP" altLang="en-US" dirty="0"/>
              <a:t>ある地点の領域の重なりを</a:t>
            </a:r>
            <a:r>
              <a:rPr kumimoji="1" lang="en-US" altLang="ja-JP" dirty="0"/>
              <a:t>O(1)</a:t>
            </a:r>
            <a:r>
              <a:rPr kumimoji="1" lang="ja-JP" altLang="en-US" dirty="0"/>
              <a:t>で求めるアルゴリズム</a:t>
            </a:r>
            <a:endParaRPr lang="en-US" altLang="ja-JP" dirty="0"/>
          </a:p>
          <a:p>
            <a:r>
              <a:rPr kumimoji="1" lang="ja-JP" altLang="en-US" dirty="0"/>
              <a:t>特に</a:t>
            </a:r>
            <a:r>
              <a:rPr kumimoji="1" lang="en-US" altLang="ja-JP" dirty="0"/>
              <a:t>1</a:t>
            </a:r>
            <a:r>
              <a:rPr kumimoji="1" lang="ja-JP" altLang="en-US" dirty="0"/>
              <a:t>次元の場合</a:t>
            </a:r>
            <a:r>
              <a:rPr kumimoji="1" lang="en-US" altLang="ja-JP" dirty="0"/>
              <a:t>: </a:t>
            </a:r>
            <a:r>
              <a:rPr kumimoji="1" lang="ja-JP" altLang="en-US" dirty="0"/>
              <a:t>区間の重なりを</a:t>
            </a:r>
            <a:r>
              <a:rPr kumimoji="1" lang="en-US" altLang="ja-JP" dirty="0"/>
              <a:t>O(1)</a:t>
            </a:r>
            <a:r>
              <a:rPr kumimoji="1" lang="ja-JP" altLang="en-US" dirty="0"/>
              <a:t>で求めるアルゴリズム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 err="1"/>
              <a:t>imos</a:t>
            </a:r>
            <a:r>
              <a:rPr kumimoji="1" lang="ja-JP" altLang="en-US" dirty="0"/>
              <a:t>は昔の競プロ</a:t>
            </a:r>
            <a:r>
              <a:rPr kumimoji="1" lang="en-US" altLang="ja-JP" dirty="0" err="1"/>
              <a:t>er</a:t>
            </a:r>
            <a:r>
              <a:rPr kumimoji="1" lang="ja-JP" altLang="en-US" dirty="0"/>
              <a:t>の名前</a:t>
            </a:r>
            <a:endParaRPr kumimoji="1" lang="en-US" altLang="ja-JP" dirty="0"/>
          </a:p>
          <a:p>
            <a:r>
              <a:rPr kumimoji="1" lang="ja-JP" altLang="en-US" dirty="0"/>
              <a:t>本人のサイトでも詳しく述べられているので見るべし</a:t>
            </a:r>
            <a:br>
              <a:rPr lang="en-US" altLang="ja-JP" dirty="0"/>
            </a:br>
            <a:r>
              <a:rPr lang="en-US" altLang="ja-JP" dirty="0"/>
              <a:t>(https://imoz.jp/algorithms/imos_method.html)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289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BC8AA-905B-48C9-A657-7C595355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imos</a:t>
            </a:r>
            <a:r>
              <a:rPr kumimoji="1" lang="ja-JP" altLang="en-US" dirty="0"/>
              <a:t>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9C707-53B9-463A-93C2-1500FBBD1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どんな時に使えるか？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区間の重なりを調べたいとき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038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504E3D-74C0-4FBD-9F2C-858AD90D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imos</a:t>
            </a:r>
            <a:r>
              <a:rPr kumimoji="1" lang="ja-JP" altLang="en-US" dirty="0"/>
              <a:t>法の実装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FF906C-EA2B-4BF7-8EFE-FB865A9D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累積和と処理は全く同じだが</a:t>
            </a:r>
            <a:r>
              <a:rPr kumimoji="1" lang="en-US" altLang="ja-JP" dirty="0"/>
              <a:t>, </a:t>
            </a:r>
            <a:r>
              <a:rPr kumimoji="1" lang="ja-JP" altLang="en-US" dirty="0"/>
              <a:t>値の設定の仕方が特殊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配列に値を設定</a:t>
            </a:r>
            <a:r>
              <a:rPr kumimoji="1" lang="en-US" altLang="ja-JP" dirty="0"/>
              <a:t>(</a:t>
            </a:r>
            <a:r>
              <a:rPr kumimoji="1" lang="ja-JP" altLang="en-US" dirty="0"/>
              <a:t>この取り方が大事</a:t>
            </a:r>
            <a:r>
              <a:rPr kumimoji="1" lang="en-US" altLang="ja-JP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累積和をとる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値を調べる</a:t>
            </a:r>
          </a:p>
        </p:txBody>
      </p:sp>
    </p:spTree>
    <p:extLst>
      <p:ext uri="{BB962C8B-B14F-4D97-AF65-F5344CB8AC3E}">
        <p14:creationId xmlns:p14="http://schemas.microsoft.com/office/powerpoint/2010/main" val="63735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95AB2A-C185-4EF4-A4EF-CA54850C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累積和の問題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865A03-8236-440E-B4AB-4BFE7F5853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396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ja-JP" dirty="0"/>
                  <a:t>N</a:t>
                </a:r>
                <a:r>
                  <a:rPr lang="ja-JP" altLang="en-US" dirty="0"/>
                  <a:t>人の客人が店に入る</a:t>
                </a:r>
                <a:r>
                  <a:rPr lang="en-US" altLang="ja-JP" dirty="0"/>
                  <a:t>.</a:t>
                </a:r>
              </a:p>
              <a:p>
                <a:pPr marL="0" indent="0">
                  <a:buNone/>
                </a:pPr>
                <a:r>
                  <a:rPr lang="en-US" altLang="ja-JP" dirty="0" err="1"/>
                  <a:t>i</a:t>
                </a:r>
                <a:r>
                  <a:rPr lang="ja-JP" altLang="en-US" dirty="0"/>
                  <a:t>人目の人は時刻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から時刻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err="1"/>
                  <a:t>まで滞</a:t>
                </a:r>
                <a:r>
                  <a:rPr lang="ja-JP" altLang="en-US" dirty="0"/>
                  <a:t>在していた</a:t>
                </a:r>
                <a:r>
                  <a:rPr lang="en-US" altLang="ja-JP" dirty="0"/>
                  <a:t>.</a:t>
                </a:r>
              </a:p>
              <a:p>
                <a:pPr marL="0" indent="0">
                  <a:buNone/>
                </a:pPr>
                <a:r>
                  <a:rPr lang="ja-JP" altLang="en-US" dirty="0"/>
                  <a:t>このとき</a:t>
                </a:r>
                <a:r>
                  <a:rPr lang="en-US" altLang="ja-JP" dirty="0"/>
                  <a:t>,</a:t>
                </a:r>
                <a:r>
                  <a:rPr lang="ja-JP" altLang="en-US" dirty="0"/>
                  <a:t>店が最も混雑していた時刻における</a:t>
                </a:r>
                <a:r>
                  <a:rPr lang="en-US" altLang="ja-JP" dirty="0"/>
                  <a:t>,</a:t>
                </a:r>
                <a:r>
                  <a:rPr lang="ja-JP" altLang="en-US" dirty="0"/>
                  <a:t>客の人数を求めよ</a:t>
                </a:r>
                <a:r>
                  <a:rPr lang="en-US" altLang="ja-JP" dirty="0"/>
                  <a:t>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865A03-8236-440E-B4AB-4BFE7F5853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39667"/>
              </a:xfrm>
              <a:blipFill>
                <a:blip r:embed="rId2"/>
                <a:stretch>
                  <a:fillRect l="-1217" t="-6324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20A016D-9F30-4332-AF83-EA67802ED1F5}"/>
                  </a:ext>
                </a:extLst>
              </p:cNvPr>
              <p:cNvSpPr txBox="1"/>
              <p:nvPr/>
            </p:nvSpPr>
            <p:spPr>
              <a:xfrm>
                <a:off x="838200" y="3620125"/>
                <a:ext cx="3201649" cy="13947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/>
                  <a:t>制約</a:t>
                </a:r>
                <a:r>
                  <a:rPr kumimoji="1" lang="en-US" altLang="ja-JP" sz="28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20A016D-9F30-4332-AF83-EA67802E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20125"/>
                <a:ext cx="3201649" cy="1394741"/>
              </a:xfrm>
              <a:prstGeom prst="rect">
                <a:avLst/>
              </a:prstGeom>
              <a:blipFill>
                <a:blip r:embed="rId3"/>
                <a:stretch>
                  <a:fillRect l="-3795" t="-38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E5BE93E-EF3E-47C0-8AD8-7B625D7143CF}"/>
                  </a:ext>
                </a:extLst>
              </p:cNvPr>
              <p:cNvSpPr txBox="1"/>
              <p:nvPr/>
            </p:nvSpPr>
            <p:spPr>
              <a:xfrm>
                <a:off x="4161020" y="3620125"/>
                <a:ext cx="1737610" cy="26776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:r>
                  <a:rPr kumimoji="1" lang="ja-JP" altLang="en-US" sz="2800" dirty="0">
                    <a:latin typeface="Cambria Math" panose="02040503050406030204" pitchFamily="18" charset="0"/>
                  </a:rPr>
                  <a:t>入力</a:t>
                </a:r>
                <a:br>
                  <a:rPr kumimoji="1" lang="en-US" altLang="ja-JP" sz="28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en-US" altLang="ja-JP" sz="2800" b="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E5BE93E-EF3E-47C0-8AD8-7B625D714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020" y="3620125"/>
                <a:ext cx="1737610" cy="2677656"/>
              </a:xfrm>
              <a:prstGeom prst="rect">
                <a:avLst/>
              </a:prstGeom>
              <a:blipFill>
                <a:blip r:embed="rId4"/>
                <a:stretch>
                  <a:fillRect l="-6969" t="-20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0C539E-1E3B-491D-9E33-9B4370C610D1}"/>
              </a:ext>
            </a:extLst>
          </p:cNvPr>
          <p:cNvSpPr txBox="1"/>
          <p:nvPr/>
        </p:nvSpPr>
        <p:spPr>
          <a:xfrm>
            <a:off x="6293372" y="3620125"/>
            <a:ext cx="1737610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Cambria Math" panose="02040503050406030204" pitchFamily="18" charset="0"/>
              </a:rPr>
              <a:t>入力</a:t>
            </a:r>
            <a:r>
              <a:rPr kumimoji="1" lang="en-US" altLang="ja-JP" sz="2800" dirty="0">
                <a:latin typeface="Cambria Math" panose="02040503050406030204" pitchFamily="18" charset="0"/>
              </a:rPr>
              <a:t>:</a:t>
            </a:r>
            <a:br>
              <a:rPr kumimoji="1" lang="en-US" altLang="ja-JP" sz="2800" b="0" i="1" dirty="0">
                <a:latin typeface="Cambria Math" panose="02040503050406030204" pitchFamily="18" charset="0"/>
              </a:rPr>
            </a:br>
            <a:r>
              <a:rPr kumimoji="1" lang="en-US" altLang="ja-JP" sz="2800" b="0" dirty="0">
                <a:latin typeface="MS Gothic" panose="020B0609070205080204" pitchFamily="49" charset="-128"/>
                <a:ea typeface="MS Gothic" panose="020B0609070205080204" pitchFamily="49" charset="-128"/>
              </a:rPr>
              <a:t>5</a:t>
            </a:r>
          </a:p>
          <a:p>
            <a:r>
              <a:rPr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1 4</a:t>
            </a:r>
          </a:p>
          <a:p>
            <a:r>
              <a:rPr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2 5</a:t>
            </a:r>
          </a:p>
          <a:p>
            <a:r>
              <a:rPr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4 5</a:t>
            </a:r>
          </a:p>
          <a:p>
            <a:r>
              <a:rPr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0 7</a:t>
            </a:r>
          </a:p>
          <a:p>
            <a:r>
              <a:rPr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6 7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F49A22-49C2-4B45-A1C8-34060E001C2F}"/>
              </a:ext>
            </a:extLst>
          </p:cNvPr>
          <p:cNvSpPr txBox="1"/>
          <p:nvPr/>
        </p:nvSpPr>
        <p:spPr>
          <a:xfrm>
            <a:off x="8451958" y="3620125"/>
            <a:ext cx="173761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Cambria Math" panose="02040503050406030204" pitchFamily="18" charset="0"/>
              </a:rPr>
              <a:t>出力</a:t>
            </a:r>
            <a:r>
              <a:rPr kumimoji="1" lang="en-US" altLang="ja-JP" sz="2800" dirty="0">
                <a:latin typeface="Cambria Math" panose="02040503050406030204" pitchFamily="18" charset="0"/>
              </a:rPr>
              <a:t>:</a:t>
            </a:r>
          </a:p>
          <a:p>
            <a:r>
              <a:rPr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8039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7B546DD-D6CF-496D-A65E-4B58F032A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65" y="1244992"/>
            <a:ext cx="10666270" cy="50640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BDC7DFC-B12A-4648-9F41-2CC78C076798}"/>
              </a:ext>
            </a:extLst>
          </p:cNvPr>
          <p:cNvSpPr/>
          <p:nvPr/>
        </p:nvSpPr>
        <p:spPr>
          <a:xfrm>
            <a:off x="5433934" y="1979510"/>
            <a:ext cx="944381" cy="357515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65CC1A-D6E3-472B-B0C9-0E348090B09E}"/>
              </a:ext>
            </a:extLst>
          </p:cNvPr>
          <p:cNvSpPr txBox="1"/>
          <p:nvPr/>
        </p:nvSpPr>
        <p:spPr>
          <a:xfrm>
            <a:off x="4810311" y="5799425"/>
            <a:ext cx="2191626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400" dirty="0"/>
              <a:t>4</a:t>
            </a:r>
            <a:r>
              <a:rPr kumimoji="1" lang="ja-JP" altLang="en-US" sz="4400" dirty="0"/>
              <a:t>人滞在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E14E358-9364-4957-A526-725F554D3C9B}"/>
              </a:ext>
            </a:extLst>
          </p:cNvPr>
          <p:cNvSpPr txBox="1"/>
          <p:nvPr/>
        </p:nvSpPr>
        <p:spPr>
          <a:xfrm>
            <a:off x="10081269" y="440228"/>
            <a:ext cx="1737610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Cambria Math" panose="02040503050406030204" pitchFamily="18" charset="0"/>
              </a:rPr>
              <a:t>入力</a:t>
            </a:r>
            <a:r>
              <a:rPr kumimoji="1" lang="en-US" altLang="ja-JP" sz="2800" dirty="0">
                <a:latin typeface="Cambria Math" panose="02040503050406030204" pitchFamily="18" charset="0"/>
              </a:rPr>
              <a:t>:</a:t>
            </a:r>
            <a:br>
              <a:rPr kumimoji="1" lang="en-US" altLang="ja-JP" sz="2800" b="0" i="1" dirty="0">
                <a:latin typeface="Cambria Math" panose="02040503050406030204" pitchFamily="18" charset="0"/>
              </a:rPr>
            </a:br>
            <a:r>
              <a:rPr kumimoji="1" lang="en-US" altLang="ja-JP" sz="2800" b="0" dirty="0">
                <a:latin typeface="MS Gothic" panose="020B0609070205080204" pitchFamily="49" charset="-128"/>
                <a:ea typeface="MS Gothic" panose="020B0609070205080204" pitchFamily="49" charset="-128"/>
              </a:rPr>
              <a:t>5</a:t>
            </a:r>
          </a:p>
          <a:p>
            <a:r>
              <a:rPr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1 4</a:t>
            </a:r>
          </a:p>
          <a:p>
            <a:r>
              <a:rPr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2 5</a:t>
            </a:r>
          </a:p>
          <a:p>
            <a:r>
              <a:rPr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4 5</a:t>
            </a:r>
          </a:p>
          <a:p>
            <a:r>
              <a:rPr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0 7</a:t>
            </a:r>
          </a:p>
          <a:p>
            <a:r>
              <a:rPr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6 7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4F32D82-AE8B-4772-95B5-441248D3DD07}"/>
              </a:ext>
            </a:extLst>
          </p:cNvPr>
          <p:cNvSpPr txBox="1"/>
          <p:nvPr/>
        </p:nvSpPr>
        <p:spPr>
          <a:xfrm>
            <a:off x="10081269" y="3914383"/>
            <a:ext cx="173761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Cambria Math" panose="02040503050406030204" pitchFamily="18" charset="0"/>
              </a:rPr>
              <a:t>出力</a:t>
            </a:r>
            <a:r>
              <a:rPr kumimoji="1" lang="en-US" altLang="ja-JP" sz="2800" dirty="0">
                <a:latin typeface="Cambria Math" panose="02040503050406030204" pitchFamily="18" charset="0"/>
              </a:rPr>
              <a:t>:</a:t>
            </a:r>
          </a:p>
          <a:p>
            <a:r>
              <a:rPr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4</a:t>
            </a: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8252FB1D-4E47-4B76-B44B-518A374E79DE}"/>
              </a:ext>
            </a:extLst>
          </p:cNvPr>
          <p:cNvSpPr txBox="1">
            <a:spLocks/>
          </p:cNvSpPr>
          <p:nvPr/>
        </p:nvSpPr>
        <p:spPr>
          <a:xfrm>
            <a:off x="838200" y="289134"/>
            <a:ext cx="10515600" cy="6027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b="1" dirty="0"/>
              <a:t>滞在時間を区間とみなす</a:t>
            </a:r>
            <a:br>
              <a:rPr lang="en-US" altLang="ja-JP" b="1" dirty="0"/>
            </a:br>
            <a:r>
              <a:rPr lang="en-US" altLang="ja-JP" b="1" dirty="0"/>
              <a:t>(</a:t>
            </a:r>
            <a:r>
              <a:rPr lang="ja-JP" altLang="en-US" b="1" dirty="0"/>
              <a:t>区間とみなす発想は多くの問題で大切</a:t>
            </a:r>
            <a:r>
              <a:rPr lang="en-US" altLang="ja-JP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806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306C6FBF-2D2A-4F41-821B-0452E5E56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390006"/>
              </p:ext>
            </p:extLst>
          </p:nvPr>
        </p:nvGraphicFramePr>
        <p:xfrm>
          <a:off x="810000" y="509373"/>
          <a:ext cx="10571999" cy="5839253"/>
        </p:xfrm>
        <a:graphic>
          <a:graphicData uri="http://schemas.openxmlformats.org/drawingml/2006/table">
            <a:tbl>
              <a:tblPr/>
              <a:tblGrid>
                <a:gridCol w="1330742">
                  <a:extLst>
                    <a:ext uri="{9D8B030D-6E8A-4147-A177-3AD203B41FA5}">
                      <a16:colId xmlns:a16="http://schemas.microsoft.com/office/drawing/2014/main" val="3933314933"/>
                    </a:ext>
                  </a:extLst>
                </a:gridCol>
                <a:gridCol w="837874">
                  <a:extLst>
                    <a:ext uri="{9D8B030D-6E8A-4147-A177-3AD203B41FA5}">
                      <a16:colId xmlns:a16="http://schemas.microsoft.com/office/drawing/2014/main" val="3933285280"/>
                    </a:ext>
                  </a:extLst>
                </a:gridCol>
                <a:gridCol w="837874">
                  <a:extLst>
                    <a:ext uri="{9D8B030D-6E8A-4147-A177-3AD203B41FA5}">
                      <a16:colId xmlns:a16="http://schemas.microsoft.com/office/drawing/2014/main" val="3269405729"/>
                    </a:ext>
                  </a:extLst>
                </a:gridCol>
                <a:gridCol w="837874">
                  <a:extLst>
                    <a:ext uri="{9D8B030D-6E8A-4147-A177-3AD203B41FA5}">
                      <a16:colId xmlns:a16="http://schemas.microsoft.com/office/drawing/2014/main" val="156960128"/>
                    </a:ext>
                  </a:extLst>
                </a:gridCol>
                <a:gridCol w="837874">
                  <a:extLst>
                    <a:ext uri="{9D8B030D-6E8A-4147-A177-3AD203B41FA5}">
                      <a16:colId xmlns:a16="http://schemas.microsoft.com/office/drawing/2014/main" val="1319857989"/>
                    </a:ext>
                  </a:extLst>
                </a:gridCol>
                <a:gridCol w="837874">
                  <a:extLst>
                    <a:ext uri="{9D8B030D-6E8A-4147-A177-3AD203B41FA5}">
                      <a16:colId xmlns:a16="http://schemas.microsoft.com/office/drawing/2014/main" val="1484312186"/>
                    </a:ext>
                  </a:extLst>
                </a:gridCol>
                <a:gridCol w="837874">
                  <a:extLst>
                    <a:ext uri="{9D8B030D-6E8A-4147-A177-3AD203B41FA5}">
                      <a16:colId xmlns:a16="http://schemas.microsoft.com/office/drawing/2014/main" val="1003321313"/>
                    </a:ext>
                  </a:extLst>
                </a:gridCol>
                <a:gridCol w="837874">
                  <a:extLst>
                    <a:ext uri="{9D8B030D-6E8A-4147-A177-3AD203B41FA5}">
                      <a16:colId xmlns:a16="http://schemas.microsoft.com/office/drawing/2014/main" val="600772330"/>
                    </a:ext>
                  </a:extLst>
                </a:gridCol>
                <a:gridCol w="837874">
                  <a:extLst>
                    <a:ext uri="{9D8B030D-6E8A-4147-A177-3AD203B41FA5}">
                      <a16:colId xmlns:a16="http://schemas.microsoft.com/office/drawing/2014/main" val="653913079"/>
                    </a:ext>
                  </a:extLst>
                </a:gridCol>
                <a:gridCol w="837874">
                  <a:extLst>
                    <a:ext uri="{9D8B030D-6E8A-4147-A177-3AD203B41FA5}">
                      <a16:colId xmlns:a16="http://schemas.microsoft.com/office/drawing/2014/main" val="4141382475"/>
                    </a:ext>
                  </a:extLst>
                </a:gridCol>
                <a:gridCol w="862517">
                  <a:extLst>
                    <a:ext uri="{9D8B030D-6E8A-4147-A177-3AD203B41FA5}">
                      <a16:colId xmlns:a16="http://schemas.microsoft.com/office/drawing/2014/main" val="422243817"/>
                    </a:ext>
                  </a:extLst>
                </a:gridCol>
                <a:gridCol w="837874">
                  <a:extLst>
                    <a:ext uri="{9D8B030D-6E8A-4147-A177-3AD203B41FA5}">
                      <a16:colId xmlns:a16="http://schemas.microsoft.com/office/drawing/2014/main" val="3052163647"/>
                    </a:ext>
                  </a:extLst>
                </a:gridCol>
              </a:tblGrid>
              <a:tr h="834179"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243" marR="9243" marT="924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551255"/>
                  </a:ext>
                </a:extLst>
              </a:tr>
              <a:tr h="8341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人目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</a:p>
                  </a:txBody>
                  <a:tcPr marL="9243" marR="9243" marT="924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829798"/>
                  </a:ext>
                </a:extLst>
              </a:tr>
              <a:tr h="8341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人目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</a:p>
                  </a:txBody>
                  <a:tcPr marL="9243" marR="9243" marT="924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573269"/>
                  </a:ext>
                </a:extLst>
              </a:tr>
              <a:tr h="8341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人目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</a:p>
                  </a:txBody>
                  <a:tcPr marL="9243" marR="9243" marT="924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419790"/>
                  </a:ext>
                </a:extLst>
              </a:tr>
              <a:tr h="8341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人目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890761"/>
                  </a:ext>
                </a:extLst>
              </a:tr>
              <a:tr h="8341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人目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</a:p>
                  </a:txBody>
                  <a:tcPr marL="9243" marR="9243" marT="924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227686"/>
                  </a:ext>
                </a:extLst>
              </a:tr>
              <a:tr h="834179"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合計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243" marR="9243" marT="924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243" marR="9243" marT="9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804620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E1D1706-294D-4CCE-8E50-836B35F4E1CF}"/>
              </a:ext>
            </a:extLst>
          </p:cNvPr>
          <p:cNvSpPr txBox="1"/>
          <p:nvPr/>
        </p:nvSpPr>
        <p:spPr>
          <a:xfrm>
            <a:off x="2891852" y="4600990"/>
            <a:ext cx="6408296" cy="830997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800" dirty="0"/>
              <a:t>↓これが作れればよい</a:t>
            </a:r>
          </a:p>
        </p:txBody>
      </p:sp>
    </p:spTree>
    <p:extLst>
      <p:ext uri="{BB962C8B-B14F-4D97-AF65-F5344CB8AC3E}">
        <p14:creationId xmlns:p14="http://schemas.microsoft.com/office/powerpoint/2010/main" val="226813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357536-BB06-45BF-BA60-EC559D59D307}"/>
              </a:ext>
            </a:extLst>
          </p:cNvPr>
          <p:cNvSpPr txBox="1">
            <a:spLocks/>
          </p:cNvSpPr>
          <p:nvPr/>
        </p:nvSpPr>
        <p:spPr>
          <a:xfrm>
            <a:off x="838200" y="289134"/>
            <a:ext cx="10515600" cy="1104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愚直解法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ja-JP" altLang="en-US" dirty="0"/>
              <a:t>区間を</a:t>
            </a:r>
            <a:r>
              <a:rPr lang="en-US" altLang="ja-JP" dirty="0"/>
              <a:t>11…1</a:t>
            </a:r>
            <a:r>
              <a:rPr lang="ja-JP" altLang="en-US" dirty="0"/>
              <a:t>の列とみなし</a:t>
            </a:r>
            <a:r>
              <a:rPr lang="en-US" altLang="ja-JP" dirty="0"/>
              <a:t>,</a:t>
            </a:r>
            <a:r>
              <a:rPr lang="ja-JP" altLang="en-US" dirty="0"/>
              <a:t>入力があるごとに区間を累積していく</a:t>
            </a:r>
            <a:endParaRPr lang="en-US" altLang="ja-JP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4C6F311-557C-4DE0-B2E3-05CB4FE61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828753"/>
              </p:ext>
            </p:extLst>
          </p:nvPr>
        </p:nvGraphicFramePr>
        <p:xfrm>
          <a:off x="1394336" y="1566488"/>
          <a:ext cx="9403328" cy="4451784"/>
        </p:xfrm>
        <a:graphic>
          <a:graphicData uri="http://schemas.openxmlformats.org/drawingml/2006/table">
            <a:tbl>
              <a:tblPr/>
              <a:tblGrid>
                <a:gridCol w="1183636">
                  <a:extLst>
                    <a:ext uri="{9D8B030D-6E8A-4147-A177-3AD203B41FA5}">
                      <a16:colId xmlns:a16="http://schemas.microsoft.com/office/drawing/2014/main" val="1669519769"/>
                    </a:ext>
                  </a:extLst>
                </a:gridCol>
                <a:gridCol w="745252">
                  <a:extLst>
                    <a:ext uri="{9D8B030D-6E8A-4147-A177-3AD203B41FA5}">
                      <a16:colId xmlns:a16="http://schemas.microsoft.com/office/drawing/2014/main" val="3750344942"/>
                    </a:ext>
                  </a:extLst>
                </a:gridCol>
                <a:gridCol w="745252">
                  <a:extLst>
                    <a:ext uri="{9D8B030D-6E8A-4147-A177-3AD203B41FA5}">
                      <a16:colId xmlns:a16="http://schemas.microsoft.com/office/drawing/2014/main" val="2983354730"/>
                    </a:ext>
                  </a:extLst>
                </a:gridCol>
                <a:gridCol w="745252">
                  <a:extLst>
                    <a:ext uri="{9D8B030D-6E8A-4147-A177-3AD203B41FA5}">
                      <a16:colId xmlns:a16="http://schemas.microsoft.com/office/drawing/2014/main" val="1875411680"/>
                    </a:ext>
                  </a:extLst>
                </a:gridCol>
                <a:gridCol w="745252">
                  <a:extLst>
                    <a:ext uri="{9D8B030D-6E8A-4147-A177-3AD203B41FA5}">
                      <a16:colId xmlns:a16="http://schemas.microsoft.com/office/drawing/2014/main" val="3164811599"/>
                    </a:ext>
                  </a:extLst>
                </a:gridCol>
                <a:gridCol w="745252">
                  <a:extLst>
                    <a:ext uri="{9D8B030D-6E8A-4147-A177-3AD203B41FA5}">
                      <a16:colId xmlns:a16="http://schemas.microsoft.com/office/drawing/2014/main" val="546319376"/>
                    </a:ext>
                  </a:extLst>
                </a:gridCol>
                <a:gridCol w="745252">
                  <a:extLst>
                    <a:ext uri="{9D8B030D-6E8A-4147-A177-3AD203B41FA5}">
                      <a16:colId xmlns:a16="http://schemas.microsoft.com/office/drawing/2014/main" val="2685538161"/>
                    </a:ext>
                  </a:extLst>
                </a:gridCol>
                <a:gridCol w="745252">
                  <a:extLst>
                    <a:ext uri="{9D8B030D-6E8A-4147-A177-3AD203B41FA5}">
                      <a16:colId xmlns:a16="http://schemas.microsoft.com/office/drawing/2014/main" val="1437382879"/>
                    </a:ext>
                  </a:extLst>
                </a:gridCol>
                <a:gridCol w="745252">
                  <a:extLst>
                    <a:ext uri="{9D8B030D-6E8A-4147-A177-3AD203B41FA5}">
                      <a16:colId xmlns:a16="http://schemas.microsoft.com/office/drawing/2014/main" val="2237177131"/>
                    </a:ext>
                  </a:extLst>
                </a:gridCol>
                <a:gridCol w="745252">
                  <a:extLst>
                    <a:ext uri="{9D8B030D-6E8A-4147-A177-3AD203B41FA5}">
                      <a16:colId xmlns:a16="http://schemas.microsoft.com/office/drawing/2014/main" val="3788558399"/>
                    </a:ext>
                  </a:extLst>
                </a:gridCol>
                <a:gridCol w="767172">
                  <a:extLst>
                    <a:ext uri="{9D8B030D-6E8A-4147-A177-3AD203B41FA5}">
                      <a16:colId xmlns:a16="http://schemas.microsoft.com/office/drawing/2014/main" val="1145745937"/>
                    </a:ext>
                  </a:extLst>
                </a:gridCol>
                <a:gridCol w="745252">
                  <a:extLst>
                    <a:ext uri="{9D8B030D-6E8A-4147-A177-3AD203B41FA5}">
                      <a16:colId xmlns:a16="http://schemas.microsoft.com/office/drawing/2014/main" val="1986950706"/>
                    </a:ext>
                  </a:extLst>
                </a:gridCol>
              </a:tblGrid>
              <a:tr h="741964"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221" marR="8221" marT="8221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775227"/>
                  </a:ext>
                </a:extLst>
              </a:tr>
              <a:tr h="7419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  <a:r>
                        <a:rPr lang="ja-JP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人目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221" marR="8221" marT="8221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454267"/>
                  </a:ext>
                </a:extLst>
              </a:tr>
              <a:tr h="7419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+1</a:t>
                      </a:r>
                      <a:r>
                        <a:rPr lang="ja-JP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人目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221" marR="8221" marT="8221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989675"/>
                  </a:ext>
                </a:extLst>
              </a:tr>
              <a:tr h="7419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+2</a:t>
                      </a:r>
                      <a:r>
                        <a:rPr lang="ja-JP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人目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221" marR="8221" marT="8221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566095"/>
                  </a:ext>
                </a:extLst>
              </a:tr>
              <a:tr h="7419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+3</a:t>
                      </a:r>
                      <a:r>
                        <a:rPr lang="ja-JP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人目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8221" marR="8221" marT="8221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302466"/>
                  </a:ext>
                </a:extLst>
              </a:tr>
              <a:tr h="7419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+4</a:t>
                      </a:r>
                      <a:r>
                        <a:rPr lang="ja-JP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人目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8221" marR="8221" marT="8221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8221" marR="8221" marT="8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894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27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AE3877-F377-4EDE-8AF3-0FE5C82B079C}"/>
              </a:ext>
            </a:extLst>
          </p:cNvPr>
          <p:cNvSpPr/>
          <p:nvPr/>
        </p:nvSpPr>
        <p:spPr>
          <a:xfrm>
            <a:off x="632085" y="75134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time[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s, t;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s &gt;&gt; t;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j = s; j &lt;= 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time[j]++;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20D1AE-E479-4F12-8D67-8A4494B7A8B5}"/>
              </a:ext>
            </a:extLst>
          </p:cNvPr>
          <p:cNvSpPr/>
          <p:nvPr/>
        </p:nvSpPr>
        <p:spPr>
          <a:xfrm>
            <a:off x="6096000" y="751344"/>
            <a:ext cx="53914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100000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max(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time[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FD59F6-13A1-417E-BFC9-B3C348995FBB}"/>
                  </a:ext>
                </a:extLst>
              </p:cNvPr>
              <p:cNvSpPr txBox="1"/>
              <p:nvPr/>
            </p:nvSpPr>
            <p:spPr>
              <a:xfrm>
                <a:off x="6277131" y="3659035"/>
                <a:ext cx="5032948" cy="2251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/>
                  <a:t>最悪計算量</a:t>
                </a:r>
                <a:r>
                  <a:rPr kumimoji="1" lang="en-US" altLang="ja-JP" sz="28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sz="2800" dirty="0"/>
                  <a:t>すべて等しいときで</a:t>
                </a:r>
                <a:r>
                  <a:rPr kumimoji="1" lang="en-US" altLang="ja-JP" sz="28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だと</m:t>
                    </m:r>
                  </m:oMath>
                </a14:m>
                <a:r>
                  <a:rPr kumimoji="1" lang="ja-JP" altLang="en-US" sz="2800" dirty="0"/>
                  <a:t>間に合わない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FD59F6-13A1-417E-BFC9-B3C348995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131" y="3659035"/>
                <a:ext cx="5032948" cy="2251642"/>
              </a:xfrm>
              <a:prstGeom prst="rect">
                <a:avLst/>
              </a:prstGeom>
              <a:blipFill>
                <a:blip r:embed="rId2"/>
                <a:stretch>
                  <a:fillRect l="-2545" t="-2432" b="-64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01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546</Words>
  <Application>Microsoft Office PowerPoint</Application>
  <PresentationFormat>ワイド画面</PresentationFormat>
  <Paragraphs>310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ＭＳ ゴシック</vt:lpstr>
      <vt:lpstr>游ゴシック</vt:lpstr>
      <vt:lpstr>游ゴシック Light</vt:lpstr>
      <vt:lpstr>Arial</vt:lpstr>
      <vt:lpstr>Cambria Math</vt:lpstr>
      <vt:lpstr>Consolas</vt:lpstr>
      <vt:lpstr>Wingdings</vt:lpstr>
      <vt:lpstr>Office テーマ</vt:lpstr>
      <vt:lpstr>imos法</vt:lpstr>
      <vt:lpstr>imos法</vt:lpstr>
      <vt:lpstr>imos法</vt:lpstr>
      <vt:lpstr>imos法の実装</vt:lpstr>
      <vt:lpstr>累積和の問題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imos法の実装(再掲)</vt:lpstr>
      <vt:lpstr>imos法での実装 1,2</vt:lpstr>
      <vt:lpstr>PowerPoint プレゼンテーション</vt:lpstr>
      <vt:lpstr>PowerPoint プレゼンテーション</vt:lpstr>
      <vt:lpstr>imos法</vt:lpstr>
      <vt:lpstr>imos法(まとめ)</vt:lpstr>
      <vt:lpstr>2次元imos</vt:lpstr>
      <vt:lpstr>演習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r.yamamoto.032</dc:creator>
  <cp:lastModifiedBy>r.yamamoto.032</cp:lastModifiedBy>
  <cp:revision>161</cp:revision>
  <dcterms:created xsi:type="dcterms:W3CDTF">2018-11-14T08:23:16Z</dcterms:created>
  <dcterms:modified xsi:type="dcterms:W3CDTF">2018-12-12T10:27:54Z</dcterms:modified>
</cp:coreProperties>
</file>