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94" r:id="rId4"/>
    <p:sldId id="295" r:id="rId5"/>
    <p:sldId id="296" r:id="rId6"/>
    <p:sldId id="308" r:id="rId7"/>
    <p:sldId id="309" r:id="rId8"/>
    <p:sldId id="297" r:id="rId9"/>
    <p:sldId id="298" r:id="rId10"/>
    <p:sldId id="299" r:id="rId11"/>
    <p:sldId id="301" r:id="rId12"/>
    <p:sldId id="300" r:id="rId13"/>
    <p:sldId id="302" r:id="rId14"/>
    <p:sldId id="303" r:id="rId15"/>
    <p:sldId id="307" r:id="rId16"/>
    <p:sldId id="305" r:id="rId17"/>
    <p:sldId id="306" r:id="rId18"/>
    <p:sldId id="304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85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D92DC-B644-4EED-A096-E14EF6E75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C45732-3150-4AC5-89B3-A7F78F813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4E7BF0-F6C3-49FE-AA4E-13E43748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463-AD5C-4C69-9186-B00787C9354C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A5D4C8-7FD6-4F98-AD6B-2CB729A8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4EBDEC-4392-4490-9AE2-92696ADE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2C48-0FC7-40CE-BC73-983E2819E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50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473752-8F32-4E32-B2CF-59950018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245682-791D-4313-8B37-F6B93251C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8FAD43-3B8E-4BE2-9FE0-8F5B377C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463-AD5C-4C69-9186-B00787C9354C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98208-DAF8-47D4-9667-14967CD1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6973E1-9188-44A1-ACDF-019D7D7B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2C48-0FC7-40CE-BC73-983E2819E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46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E8539C-B6F6-4642-89B7-CAC93DC65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C5423C-D7A0-40CE-980E-1DE0F9A53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F96B65-7D0A-412C-8114-C4D74E81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463-AD5C-4C69-9186-B00787C9354C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F95860-7665-4596-8495-0AAFBB35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4ED45B-EF9E-4989-8DD4-6AABE3CC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2C48-0FC7-40CE-BC73-983E2819E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05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15400-0611-481C-8A0C-BDC8379C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767D59-AAB3-42F5-84F2-0C641C3E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B7167F-03F1-4B0A-85B0-CFAFE5ED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463-AD5C-4C69-9186-B00787C9354C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C6D4F-E8FB-43E5-8ED5-25FD0021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16AD47-FE2D-46B4-9C2A-F155124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2C48-0FC7-40CE-BC73-983E2819E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12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8BF44-9C78-4FB0-8EEE-BF262093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B748F1-A5BF-42CC-ABA2-155734152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D9DF39-57CD-4497-82BD-A42C37C2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463-AD5C-4C69-9186-B00787C9354C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E06A3B-4D55-4AC0-9615-C3CF4261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D4216E-EFF2-4782-9A0B-C01EAC26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2C48-0FC7-40CE-BC73-983E2819E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91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40AE2E-FACF-431D-AB9E-EEA534DA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7BD82B-CD4D-4EC8-8AC6-04625780C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B4321B-6974-4AA2-ACD2-44F2AD106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E895FA-5450-4F28-8D3D-187F6166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463-AD5C-4C69-9186-B00787C9354C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0200EF-2D21-4B4C-A316-22010C08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BAB1A7-9CCD-4FEF-AA5F-A8693904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2C48-0FC7-40CE-BC73-983E2819E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30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BEEC5E-F7B2-4CFF-A358-050936E8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BA6D72-24B2-4582-BF77-7DF44E635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F0E58C-0F26-4EBF-BD85-6D3D725C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98BBDA-4B78-45A6-834A-0DBBC40D1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242EEF7-C67A-402A-97EB-E0E4A9EC1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83E224-18BA-4047-9FB8-6C7A2139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463-AD5C-4C69-9186-B00787C9354C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A909E2-3093-4849-B038-9B7D39CC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1A6BC8-357C-4A53-8BEF-D54C425E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2C48-0FC7-40CE-BC73-983E2819E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7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B59CA-0ED3-4496-BF24-C630BB80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321E3B-9A50-476C-A4B5-418D3144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463-AD5C-4C69-9186-B00787C9354C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474414-D28B-4B6D-B115-D84C789D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A1DCB0-DF02-4B06-836F-A11E2486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2C48-0FC7-40CE-BC73-983E2819E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0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725132-4791-477E-8E1F-725805BA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463-AD5C-4C69-9186-B00787C9354C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8118BA-FE56-407E-889B-5DB8C0DE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845560-FFE6-4AC2-8E36-8D1DE6A9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2C48-0FC7-40CE-BC73-983E2819E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15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7B190C-A102-4C05-BD6F-0281C0C2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881626-F7E8-4F6A-9A01-21218189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90D80C-50FB-44B0-8FC2-491132CEB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5D9385-4231-4006-8568-007651E8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463-AD5C-4C69-9186-B00787C9354C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0843A-471F-4F19-B83E-504E4E0C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E552A4-7AB8-4A23-B1C2-5CF69E98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2C48-0FC7-40CE-BC73-983E2819E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70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EE426-7D7E-4686-8E53-F627033B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470D4E-6535-419F-8CF5-F37F2EDDC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FA46A2-D7DA-4496-9373-2747F31A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D55D9B-830B-4D45-8D0F-643E18E9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463-AD5C-4C69-9186-B00787C9354C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AC12A5-8FE7-4901-9804-44A28087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8AA4C1-7BA0-4A15-BC23-C2C818C6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2C48-0FC7-40CE-BC73-983E2819E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34009A-895B-4928-BA5A-763CE4C7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BEA3FF-FF20-4254-AF40-CFA220C2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BD977D-E66B-4C54-856F-D2E774A7A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A463-AD5C-4C69-9186-B00787C9354C}" type="datetimeFigureOut">
              <a:rPr kumimoji="1" lang="ja-JP" altLang="en-US" smtClean="0"/>
              <a:t>2018/12/12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F4446B-0F80-4E0A-82D0-D909B3BF7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628090-84B1-4361-84EC-4E6BCD769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12C48-0FC7-40CE-BC73-983E2819E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72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5DF5F2-2F54-4DFC-8A3D-C9AC45B6F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9</a:t>
            </a:r>
            <a:r>
              <a:rPr lang="ja-JP" altLang="en-US" dirty="0"/>
              <a:t>回演習解答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6892B0-D383-4527-8073-74956D301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06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B095923-EDB4-4D29-A219-A75DF4B281FE}"/>
              </a:ext>
            </a:extLst>
          </p:cNvPr>
          <p:cNvCxnSpPr/>
          <p:nvPr/>
        </p:nvCxnSpPr>
        <p:spPr>
          <a:xfrm>
            <a:off x="7081603" y="4354642"/>
            <a:ext cx="0" cy="184977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4CC363A-1DFC-43C7-8CAF-C5CC6094B728}"/>
              </a:ext>
            </a:extLst>
          </p:cNvPr>
          <p:cNvCxnSpPr/>
          <p:nvPr/>
        </p:nvCxnSpPr>
        <p:spPr>
          <a:xfrm>
            <a:off x="2477123" y="4327189"/>
            <a:ext cx="0" cy="184977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3CC867-ECFA-41A7-877C-CBC247E3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ABC024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027D16-8187-4B3C-9BB5-627DFC42F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自動ドアが開いていた合計数を求める</a:t>
            </a:r>
            <a:endParaRPr kumimoji="1" lang="en-US" altLang="ja-JP" dirty="0"/>
          </a:p>
          <a:p>
            <a:r>
              <a:rPr kumimoji="1" lang="ja-JP" altLang="en-US" dirty="0"/>
              <a:t>自動ドアが開い</a:t>
            </a:r>
            <a:r>
              <a:rPr lang="ja-JP" altLang="en-US" dirty="0"/>
              <a:t>た</a:t>
            </a:r>
            <a:r>
              <a:rPr lang="en-US" altLang="ja-JP" dirty="0"/>
              <a:t>: +1</a:t>
            </a:r>
            <a:br>
              <a:rPr lang="en-US" altLang="ja-JP" dirty="0"/>
            </a:br>
            <a:r>
              <a:rPr lang="ja-JP" altLang="en-US" dirty="0"/>
              <a:t>開いて</a:t>
            </a:r>
            <a:r>
              <a:rPr lang="en-US" altLang="ja-JP" dirty="0"/>
              <a:t>T</a:t>
            </a:r>
            <a:r>
              <a:rPr lang="ja-JP" altLang="en-US" dirty="0"/>
              <a:t>秒が経過した</a:t>
            </a:r>
            <a:r>
              <a:rPr lang="en-US" altLang="ja-JP" dirty="0"/>
              <a:t>: -1</a:t>
            </a:r>
            <a:br>
              <a:rPr lang="en-US" altLang="ja-JP" dirty="0"/>
            </a:br>
            <a:r>
              <a:rPr kumimoji="1" lang="ja-JP" altLang="en-US" dirty="0"/>
              <a:t>で</a:t>
            </a:r>
            <a:r>
              <a:rPr kumimoji="1" lang="en-US" altLang="ja-JP" dirty="0" err="1"/>
              <a:t>imos</a:t>
            </a:r>
            <a:endParaRPr kumimoji="1" lang="en-US" altLang="ja-JP" dirty="0"/>
          </a:p>
          <a:p>
            <a:r>
              <a:rPr lang="ja-JP" altLang="en-US" dirty="0"/>
              <a:t>最後に</a:t>
            </a:r>
            <a:r>
              <a:rPr lang="en-US" altLang="ja-JP" dirty="0"/>
              <a:t>t[</a:t>
            </a:r>
            <a:r>
              <a:rPr lang="en-US" altLang="ja-JP" dirty="0" err="1"/>
              <a:t>i</a:t>
            </a:r>
            <a:r>
              <a:rPr lang="en-US" altLang="ja-JP" dirty="0"/>
              <a:t>] &gt; 0</a:t>
            </a:r>
            <a:r>
              <a:rPr lang="ja-JP" altLang="en-US" dirty="0"/>
              <a:t>の個数を求める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46DE0C5-E445-4BDE-BD67-EBA1FB0E4973}"/>
              </a:ext>
            </a:extLst>
          </p:cNvPr>
          <p:cNvCxnSpPr/>
          <p:nvPr/>
        </p:nvCxnSpPr>
        <p:spPr>
          <a:xfrm>
            <a:off x="1733862" y="4354643"/>
            <a:ext cx="89491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103CA28-E73C-402A-82EB-FE0820E8B769}"/>
              </a:ext>
            </a:extLst>
          </p:cNvPr>
          <p:cNvSpPr txBox="1"/>
          <p:nvPr/>
        </p:nvSpPr>
        <p:spPr>
          <a:xfrm>
            <a:off x="10700478" y="4031477"/>
            <a:ext cx="43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t</a:t>
            </a:r>
            <a:endParaRPr kumimoji="1" lang="ja-JP" altLang="en-US" sz="36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8309FCA-0617-44B2-8494-0EC0D733A5BB}"/>
              </a:ext>
            </a:extLst>
          </p:cNvPr>
          <p:cNvSpPr/>
          <p:nvPr/>
        </p:nvSpPr>
        <p:spPr>
          <a:xfrm>
            <a:off x="2173576" y="4489581"/>
            <a:ext cx="607094" cy="6070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開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0A636EE-7AD9-4EA5-9B59-E3B97CF3D1FB}"/>
              </a:ext>
            </a:extLst>
          </p:cNvPr>
          <p:cNvSpPr/>
          <p:nvPr/>
        </p:nvSpPr>
        <p:spPr>
          <a:xfrm>
            <a:off x="3195405" y="5166637"/>
            <a:ext cx="607094" cy="6070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開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4937EDF-C602-484D-8152-C79A60185BAD}"/>
              </a:ext>
            </a:extLst>
          </p:cNvPr>
          <p:cNvSpPr/>
          <p:nvPr/>
        </p:nvSpPr>
        <p:spPr>
          <a:xfrm>
            <a:off x="7130323" y="5673591"/>
            <a:ext cx="607094" cy="6070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開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B8E9515-3768-4649-9CA1-B6539AD98372}"/>
              </a:ext>
            </a:extLst>
          </p:cNvPr>
          <p:cNvCxnSpPr>
            <a:cxnSpLocks/>
          </p:cNvCxnSpPr>
          <p:nvPr/>
        </p:nvCxnSpPr>
        <p:spPr>
          <a:xfrm>
            <a:off x="2780670" y="4793128"/>
            <a:ext cx="237594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C227074-D940-47D0-8AFB-6B49BB2A71BD}"/>
              </a:ext>
            </a:extLst>
          </p:cNvPr>
          <p:cNvCxnSpPr>
            <a:cxnSpLocks/>
          </p:cNvCxnSpPr>
          <p:nvPr/>
        </p:nvCxnSpPr>
        <p:spPr>
          <a:xfrm>
            <a:off x="3802499" y="5470184"/>
            <a:ext cx="237594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59FDEDF-B4BA-4751-98A4-6872698E737E}"/>
              </a:ext>
            </a:extLst>
          </p:cNvPr>
          <p:cNvCxnSpPr>
            <a:cxnSpLocks/>
          </p:cNvCxnSpPr>
          <p:nvPr/>
        </p:nvCxnSpPr>
        <p:spPr>
          <a:xfrm>
            <a:off x="7737417" y="5977138"/>
            <a:ext cx="237594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E684A776-2816-4521-B1B5-840C668456CB}"/>
              </a:ext>
            </a:extLst>
          </p:cNvPr>
          <p:cNvSpPr/>
          <p:nvPr/>
        </p:nvSpPr>
        <p:spPr>
          <a:xfrm>
            <a:off x="6788048" y="4863090"/>
            <a:ext cx="607094" cy="6070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開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608C592-B838-411C-90A3-D1F7BBE23C95}"/>
              </a:ext>
            </a:extLst>
          </p:cNvPr>
          <p:cNvCxnSpPr>
            <a:cxnSpLocks/>
          </p:cNvCxnSpPr>
          <p:nvPr/>
        </p:nvCxnSpPr>
        <p:spPr>
          <a:xfrm>
            <a:off x="7395142" y="5166637"/>
            <a:ext cx="237594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A4E0290-3D1D-4B20-B97E-1DFBCBC38D53}"/>
              </a:ext>
            </a:extLst>
          </p:cNvPr>
          <p:cNvSpPr/>
          <p:nvPr/>
        </p:nvSpPr>
        <p:spPr>
          <a:xfrm>
            <a:off x="3327816" y="4579495"/>
            <a:ext cx="966866" cy="404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</a:t>
            </a:r>
            <a:r>
              <a:rPr kumimoji="1" lang="ja-JP" altLang="en-US" dirty="0"/>
              <a:t>秒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E8281AE-2968-48CC-AE60-52D4C2871808}"/>
              </a:ext>
            </a:extLst>
          </p:cNvPr>
          <p:cNvSpPr/>
          <p:nvPr/>
        </p:nvSpPr>
        <p:spPr>
          <a:xfrm>
            <a:off x="4379613" y="5282684"/>
            <a:ext cx="966866" cy="404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</a:t>
            </a:r>
            <a:r>
              <a:rPr kumimoji="1" lang="ja-JP" altLang="en-US" dirty="0"/>
              <a:t>秒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C5EFBA9-ED3B-4EEF-82B5-F4CCAA012BE1}"/>
              </a:ext>
            </a:extLst>
          </p:cNvPr>
          <p:cNvSpPr/>
          <p:nvPr/>
        </p:nvSpPr>
        <p:spPr>
          <a:xfrm>
            <a:off x="7924172" y="4964804"/>
            <a:ext cx="966866" cy="404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</a:t>
            </a:r>
            <a:r>
              <a:rPr kumimoji="1" lang="ja-JP" altLang="en-US" dirty="0"/>
              <a:t>秒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6ADBFD2-0D37-4021-AC29-D8866AB6A80D}"/>
              </a:ext>
            </a:extLst>
          </p:cNvPr>
          <p:cNvSpPr/>
          <p:nvPr/>
        </p:nvSpPr>
        <p:spPr>
          <a:xfrm>
            <a:off x="8181504" y="5739728"/>
            <a:ext cx="966866" cy="404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</a:t>
            </a:r>
            <a:r>
              <a:rPr kumimoji="1" lang="ja-JP" altLang="en-US" dirty="0"/>
              <a:t>秒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CA8C511-3E0C-409E-967E-A25DBD029E07}"/>
              </a:ext>
            </a:extLst>
          </p:cNvPr>
          <p:cNvCxnSpPr/>
          <p:nvPr/>
        </p:nvCxnSpPr>
        <p:spPr>
          <a:xfrm>
            <a:off x="6139719" y="4354642"/>
            <a:ext cx="0" cy="184977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DE54D56-EA2E-43EF-9FCA-EF0D960797F3}"/>
              </a:ext>
            </a:extLst>
          </p:cNvPr>
          <p:cNvCxnSpPr/>
          <p:nvPr/>
        </p:nvCxnSpPr>
        <p:spPr>
          <a:xfrm>
            <a:off x="10092127" y="4354642"/>
            <a:ext cx="0" cy="184977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0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7912E03-160C-4BC6-9A48-3C8BD7EC6C9E}"/>
              </a:ext>
            </a:extLst>
          </p:cNvPr>
          <p:cNvSpPr/>
          <p:nvPr/>
        </p:nvSpPr>
        <p:spPr>
          <a:xfrm>
            <a:off x="1039318" y="75134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t[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1200000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N, T;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 &gt;&gt; T;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A;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t[A]++;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t[A + T]--;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1200000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t[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+= t[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1C25B09-4435-4BA0-8558-5CD2C4A5DC63}"/>
              </a:ext>
            </a:extLst>
          </p:cNvPr>
          <p:cNvSpPr/>
          <p:nvPr/>
        </p:nvSpPr>
        <p:spPr>
          <a:xfrm>
            <a:off x="6698105" y="52489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1200000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(t[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90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616FF-4D91-4DE7-A4EA-63709BA3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ABC024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3EA59C-5B14-493C-AD19-987AA79CD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kumimoji="1" lang="ja-JP" altLang="en-US" dirty="0"/>
              <a:t>解説</a:t>
            </a:r>
            <a:r>
              <a:rPr kumimoji="1" lang="en-US" altLang="ja-JP" dirty="0"/>
              <a:t>pdf</a:t>
            </a:r>
            <a:r>
              <a:rPr kumimoji="1" lang="ja-JP" altLang="en-US" dirty="0"/>
              <a:t>による想定解</a:t>
            </a:r>
            <a:r>
              <a:rPr kumimoji="1" lang="en-US" altLang="ja-JP" dirty="0"/>
              <a:t>: </a:t>
            </a:r>
            <a:r>
              <a:rPr kumimoji="1" lang="ja-JP" altLang="en-US" dirty="0"/>
              <a:t>累積和っぽいけど和じゃない</a:t>
            </a:r>
            <a:endParaRPr kumimoji="1" lang="en-US" altLang="ja-JP" dirty="0"/>
          </a:p>
          <a:p>
            <a:r>
              <a:rPr kumimoji="1" lang="ja-JP" altLang="en-US" dirty="0"/>
              <a:t>開いた時刻に</a:t>
            </a:r>
            <a:r>
              <a:rPr kumimoji="1" lang="en-US" altLang="ja-JP" dirty="0"/>
              <a:t>T</a:t>
            </a:r>
            <a:r>
              <a:rPr kumimoji="1" lang="ja-JP" altLang="en-US" dirty="0"/>
              <a:t>をセット</a:t>
            </a:r>
            <a:endParaRPr kumimoji="1" lang="en-US" altLang="ja-JP" dirty="0"/>
          </a:p>
          <a:p>
            <a:r>
              <a:rPr kumimoji="1" lang="ja-JP" altLang="en-US" dirty="0"/>
              <a:t>隣に移るごとに数字が減っていく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6493ECE-CC2F-433B-BEFF-01B16748B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95163"/>
              </p:ext>
            </p:extLst>
          </p:nvPr>
        </p:nvGraphicFramePr>
        <p:xfrm>
          <a:off x="838200" y="4212374"/>
          <a:ext cx="108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9243500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8052288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360430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8841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4751801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727293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670131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8657695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922605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2568719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kumimoji="1" lang="ja-JP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bg1"/>
                          </a:solidFill>
                        </a:rPr>
                        <a:t>T-1</a:t>
                      </a:r>
                      <a:endParaRPr kumimoji="1" lang="ja-JP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bg1"/>
                          </a:solidFill>
                        </a:rPr>
                        <a:t>T-2</a:t>
                      </a:r>
                      <a:endParaRPr kumimoji="1" lang="ja-JP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kumimoji="1" lang="ja-JP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kumimoji="1" lang="ja-JP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468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9FDD142-64D6-4DC8-9E8E-F9BB607A6681}"/>
                  </a:ext>
                </a:extLst>
              </p:cNvPr>
              <p:cNvSpPr txBox="1"/>
              <p:nvPr/>
            </p:nvSpPr>
            <p:spPr>
              <a:xfrm>
                <a:off x="7004154" y="2791231"/>
                <a:ext cx="4749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−1, 0)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9FDD142-64D6-4DC8-9E8E-F9BB607A6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154" y="2791231"/>
                <a:ext cx="474924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70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616FF-4D91-4DE7-A4EA-63709BA3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ABC024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3EA59C-5B14-493C-AD19-987AA79CD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92444"/>
          </a:xfrm>
        </p:spPr>
        <p:txBody>
          <a:bodyPr/>
          <a:lstStyle/>
          <a:p>
            <a:r>
              <a:rPr kumimoji="1" lang="ja-JP" altLang="en-US" dirty="0"/>
              <a:t>左隣に</a:t>
            </a:r>
            <a:r>
              <a:rPr kumimoji="1" lang="en-US" altLang="ja-JP" dirty="0"/>
              <a:t>0</a:t>
            </a:r>
            <a:r>
              <a:rPr kumimoji="1" lang="ja-JP" altLang="en-US" dirty="0"/>
              <a:t>がいると</a:t>
            </a:r>
            <a:r>
              <a:rPr lang="en-US" altLang="ja-JP" dirty="0"/>
              <a:t>T</a:t>
            </a:r>
            <a:r>
              <a:rPr lang="ja-JP" altLang="en-US" dirty="0"/>
              <a:t>が失われるので</a:t>
            </a:r>
            <a:r>
              <a:rPr lang="en-US" altLang="ja-JP" dirty="0"/>
              <a:t>,if</a:t>
            </a:r>
            <a:r>
              <a:rPr lang="ja-JP" altLang="en-US" dirty="0"/>
              <a:t>文で分ける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6493ECE-CC2F-433B-BEFF-01B16748B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896755"/>
              </p:ext>
            </p:extLst>
          </p:nvPr>
        </p:nvGraphicFramePr>
        <p:xfrm>
          <a:off x="838200" y="4212374"/>
          <a:ext cx="108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9243500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8052288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360430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8841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4751801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727293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670131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8657695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922605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2568719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kumimoji="1" lang="ja-JP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bg1"/>
                          </a:solidFill>
                        </a:rPr>
                        <a:t>T-1</a:t>
                      </a:r>
                      <a:endParaRPr kumimoji="1" lang="ja-JP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bg1"/>
                          </a:solidFill>
                        </a:rPr>
                        <a:t>T-2</a:t>
                      </a:r>
                      <a:endParaRPr kumimoji="1" lang="ja-JP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kumimoji="1" lang="ja-JP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kumimoji="1" lang="ja-JP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4684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FDD142-64D6-4DC8-9E8E-F9BB607A6681}"/>
              </a:ext>
            </a:extLst>
          </p:cNvPr>
          <p:cNvSpPr txBox="1"/>
          <p:nvPr/>
        </p:nvSpPr>
        <p:spPr>
          <a:xfrm>
            <a:off x="1487774" y="2545008"/>
            <a:ext cx="6790320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3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3200" dirty="0">
                <a:latin typeface="Consolas" panose="020B0609020204030204" pitchFamily="49" charset="0"/>
              </a:rPr>
              <a:t> (t[</a:t>
            </a:r>
            <a:r>
              <a:rPr lang="en-US" altLang="ja-JP" sz="3200" dirty="0" err="1"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latin typeface="Consolas" panose="020B0609020204030204" pitchFamily="49" charset="0"/>
              </a:rPr>
              <a:t>] != T)</a:t>
            </a:r>
            <a:endParaRPr lang="en-US" altLang="ja-JP" sz="3200" i="1" dirty="0">
              <a:latin typeface="Cambria Math" panose="02040503050406030204" pitchFamily="18" charset="0"/>
            </a:endParaRPr>
          </a:p>
          <a:p>
            <a:pPr lvl="1"/>
            <a:r>
              <a:rPr lang="en-US" altLang="ja-JP" sz="3200" dirty="0">
                <a:latin typeface="Consolas" panose="020B0609020204030204" pitchFamily="49" charset="0"/>
              </a:rPr>
              <a:t>t[</a:t>
            </a:r>
            <a:r>
              <a:rPr lang="en-US" altLang="ja-JP" sz="3200" dirty="0" err="1"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latin typeface="Consolas" panose="020B0609020204030204" pitchFamily="49" charset="0"/>
              </a:rPr>
              <a:t> + 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200" dirty="0">
                <a:latin typeface="Consolas" panose="020B0609020204030204" pitchFamily="49" charset="0"/>
              </a:rPr>
              <a:t>] = max(t[</a:t>
            </a:r>
            <a:r>
              <a:rPr lang="en-US" altLang="ja-JP" sz="3200" dirty="0" err="1">
                <a:latin typeface="Consolas" panose="020B0609020204030204" pitchFamily="49" charset="0"/>
              </a:rPr>
              <a:t>i</a:t>
            </a:r>
            <a:r>
              <a:rPr lang="en-US" altLang="ja-JP" sz="3200" dirty="0">
                <a:latin typeface="Consolas" panose="020B0609020204030204" pitchFamily="49" charset="0"/>
              </a:rPr>
              <a:t>] – 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200" dirty="0">
                <a:latin typeface="Consolas" panose="020B0609020204030204" pitchFamily="49" charset="0"/>
              </a:rPr>
              <a:t>, </a:t>
            </a:r>
            <a:r>
              <a:rPr lang="en-US" altLang="ja-JP" sz="3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3200" dirty="0">
                <a:latin typeface="Consolas" panose="020B0609020204030204" pitchFamily="49" charset="0"/>
              </a:rPr>
              <a:t>);</a:t>
            </a:r>
            <a:endParaRPr kumimoji="1" lang="ja-JP" alt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6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616FF-4D91-4DE7-A4EA-63709BA3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ABC024 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3EA59C-5B14-493C-AD19-987AA79CD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92444"/>
          </a:xfrm>
        </p:spPr>
        <p:txBody>
          <a:bodyPr/>
          <a:lstStyle/>
          <a:p>
            <a:r>
              <a:rPr kumimoji="1" lang="ja-JP" altLang="en-US" dirty="0"/>
              <a:t>もしくは</a:t>
            </a:r>
            <a:r>
              <a:rPr lang="ja-JP" altLang="en-US" dirty="0"/>
              <a:t>こうする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6493ECE-CC2F-433B-BEFF-01B16748B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9279"/>
              </p:ext>
            </p:extLst>
          </p:nvPr>
        </p:nvGraphicFramePr>
        <p:xfrm>
          <a:off x="838200" y="4212374"/>
          <a:ext cx="108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92435006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8052288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360430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8841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4751801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727293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670131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8657695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922605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2568719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kumimoji="1" lang="ja-JP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bg1"/>
                          </a:solidFill>
                        </a:rPr>
                        <a:t>T-1</a:t>
                      </a:r>
                      <a:endParaRPr kumimoji="1" lang="ja-JP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bg1"/>
                          </a:solidFill>
                        </a:rPr>
                        <a:t>T-2</a:t>
                      </a:r>
                      <a:endParaRPr kumimoji="1" lang="ja-JP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kumimoji="1" lang="ja-JP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kumimoji="1" lang="ja-JP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4684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FDD142-64D6-4DC8-9E8E-F9BB607A6681}"/>
              </a:ext>
            </a:extLst>
          </p:cNvPr>
          <p:cNvSpPr txBox="1"/>
          <p:nvPr/>
        </p:nvSpPr>
        <p:spPr>
          <a:xfrm>
            <a:off x="1663697" y="2645626"/>
            <a:ext cx="886460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t[</a:t>
            </a:r>
            <a:r>
              <a:rPr lang="en-US" altLang="ja-JP" sz="3600" dirty="0" err="1">
                <a:latin typeface="Consolas" panose="020B0609020204030204" pitchFamily="49" charset="0"/>
              </a:rPr>
              <a:t>i</a:t>
            </a:r>
            <a:r>
              <a:rPr lang="en-US" altLang="ja-JP" sz="3600" dirty="0">
                <a:latin typeface="Consolas" panose="020B0609020204030204" pitchFamily="49" charset="0"/>
              </a:rPr>
              <a:t> + </a:t>
            </a:r>
            <a:r>
              <a:rPr lang="en-US" altLang="ja-JP" sz="3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latin typeface="Consolas" panose="020B0609020204030204" pitchFamily="49" charset="0"/>
              </a:rPr>
              <a:t>] = max(t[</a:t>
            </a:r>
            <a:r>
              <a:rPr lang="en-US" altLang="ja-JP" sz="3600" dirty="0" err="1">
                <a:latin typeface="Consolas" panose="020B0609020204030204" pitchFamily="49" charset="0"/>
              </a:rPr>
              <a:t>i</a:t>
            </a:r>
            <a:r>
              <a:rPr lang="en-US" altLang="ja-JP" sz="3600" dirty="0">
                <a:latin typeface="Consolas" panose="020B0609020204030204" pitchFamily="49" charset="0"/>
              </a:rPr>
              <a:t>] – </a:t>
            </a:r>
            <a:r>
              <a:rPr lang="en-US" altLang="ja-JP" sz="3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latin typeface="Consolas" panose="020B0609020204030204" pitchFamily="49" charset="0"/>
              </a:rPr>
              <a:t>, t[</a:t>
            </a:r>
            <a:r>
              <a:rPr lang="en-US" altLang="ja-JP" sz="3600" dirty="0" err="1">
                <a:latin typeface="Consolas" panose="020B0609020204030204" pitchFamily="49" charset="0"/>
              </a:rPr>
              <a:t>i</a:t>
            </a:r>
            <a:r>
              <a:rPr lang="en-US" altLang="ja-JP" sz="3600" dirty="0">
                <a:latin typeface="Consolas" panose="020B0609020204030204" pitchFamily="49" charset="0"/>
              </a:rPr>
              <a:t> +</a:t>
            </a:r>
            <a:r>
              <a:rPr lang="en-US" altLang="ja-JP" sz="3600" dirty="0">
                <a:solidFill>
                  <a:srgbClr val="09885A"/>
                </a:solidFill>
                <a:latin typeface="Consolas" panose="020B0609020204030204" pitchFamily="49" charset="0"/>
              </a:rPr>
              <a:t> 1</a:t>
            </a:r>
            <a:r>
              <a:rPr lang="en-US" altLang="ja-JP" sz="3600" dirty="0">
                <a:latin typeface="Consolas" panose="020B0609020204030204" pitchFamily="49" charset="0"/>
              </a:rPr>
              <a:t>]);</a:t>
            </a:r>
            <a:endParaRPr kumimoji="1" lang="ja-JP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6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36E4E8F-7AB4-44ED-BD4B-FA9C42D9BFCB}"/>
              </a:ext>
            </a:extLst>
          </p:cNvPr>
          <p:cNvSpPr/>
          <p:nvPr/>
        </p:nvSpPr>
        <p:spPr>
          <a:xfrm>
            <a:off x="707037" y="889843"/>
            <a:ext cx="56238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t[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1200000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N, T;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 &gt;&gt; T;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A;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t[A] = T;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1200000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t[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max(t[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t[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C8E57CF-8CE2-4819-8ADF-901C3798565A}"/>
              </a:ext>
            </a:extLst>
          </p:cNvPr>
          <p:cNvSpPr/>
          <p:nvPr/>
        </p:nvSpPr>
        <p:spPr>
          <a:xfrm>
            <a:off x="6330846" y="742254"/>
            <a:ext cx="52565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1200000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(t[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579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43684-4A51-4E3D-A9DE-6CB18361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ABC014 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8E6BDA-E96B-4AE9-8121-65EC6C84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購入したい絵の具の濃さの区間が与えられる</a:t>
            </a:r>
            <a:endParaRPr lang="en-US" altLang="ja-JP" dirty="0"/>
          </a:p>
          <a:p>
            <a:r>
              <a:rPr kumimoji="1" lang="ja-JP" altLang="en-US" dirty="0"/>
              <a:t>最も購入してくれるような濃さの人数を求める</a:t>
            </a:r>
            <a:endParaRPr kumimoji="1" lang="en-US" altLang="ja-JP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FBC3DD5-A0FF-490D-B672-DE4768AF49AC}"/>
              </a:ext>
            </a:extLst>
          </p:cNvPr>
          <p:cNvCxnSpPr/>
          <p:nvPr/>
        </p:nvCxnSpPr>
        <p:spPr>
          <a:xfrm>
            <a:off x="838200" y="4186080"/>
            <a:ext cx="104931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4C75A81-8124-4367-A96F-E704FDE62977}"/>
              </a:ext>
            </a:extLst>
          </p:cNvPr>
          <p:cNvCxnSpPr>
            <a:cxnSpLocks/>
          </p:cNvCxnSpPr>
          <p:nvPr/>
        </p:nvCxnSpPr>
        <p:spPr>
          <a:xfrm>
            <a:off x="1536492" y="4650773"/>
            <a:ext cx="291641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F0759E4-3F2F-4554-9C72-52AA5BEC2A10}"/>
              </a:ext>
            </a:extLst>
          </p:cNvPr>
          <p:cNvCxnSpPr>
            <a:cxnSpLocks/>
          </p:cNvCxnSpPr>
          <p:nvPr/>
        </p:nvCxnSpPr>
        <p:spPr>
          <a:xfrm>
            <a:off x="4422931" y="4938085"/>
            <a:ext cx="152066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42EDD27-9F9D-4504-9BE5-5967B3564887}"/>
              </a:ext>
            </a:extLst>
          </p:cNvPr>
          <p:cNvCxnSpPr>
            <a:cxnSpLocks/>
          </p:cNvCxnSpPr>
          <p:nvPr/>
        </p:nvCxnSpPr>
        <p:spPr>
          <a:xfrm>
            <a:off x="4452911" y="5287854"/>
            <a:ext cx="288477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6DA6100-B76A-44A3-AB11-15579139B8A1}"/>
              </a:ext>
            </a:extLst>
          </p:cNvPr>
          <p:cNvCxnSpPr>
            <a:cxnSpLocks/>
          </p:cNvCxnSpPr>
          <p:nvPr/>
        </p:nvCxnSpPr>
        <p:spPr>
          <a:xfrm>
            <a:off x="1566473" y="3927499"/>
            <a:ext cx="0" cy="5059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914977-50C1-4381-ABEC-81C4AEED096A}"/>
              </a:ext>
            </a:extLst>
          </p:cNvPr>
          <p:cNvCxnSpPr>
            <a:cxnSpLocks/>
          </p:cNvCxnSpPr>
          <p:nvPr/>
        </p:nvCxnSpPr>
        <p:spPr>
          <a:xfrm>
            <a:off x="2994702" y="3927499"/>
            <a:ext cx="0" cy="5059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0978FE7-79C3-4BF3-B1FC-5B706BFC25BA}"/>
              </a:ext>
            </a:extLst>
          </p:cNvPr>
          <p:cNvCxnSpPr>
            <a:cxnSpLocks/>
          </p:cNvCxnSpPr>
          <p:nvPr/>
        </p:nvCxnSpPr>
        <p:spPr>
          <a:xfrm>
            <a:off x="4422931" y="3927499"/>
            <a:ext cx="0" cy="5059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D375C7D-2E50-405F-9768-C660AB51E232}"/>
              </a:ext>
            </a:extLst>
          </p:cNvPr>
          <p:cNvCxnSpPr>
            <a:cxnSpLocks/>
          </p:cNvCxnSpPr>
          <p:nvPr/>
        </p:nvCxnSpPr>
        <p:spPr>
          <a:xfrm>
            <a:off x="5851161" y="3927499"/>
            <a:ext cx="0" cy="5059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3CC358F-E746-4BA3-9E0A-16D9848B5C08}"/>
              </a:ext>
            </a:extLst>
          </p:cNvPr>
          <p:cNvCxnSpPr>
            <a:cxnSpLocks/>
          </p:cNvCxnSpPr>
          <p:nvPr/>
        </p:nvCxnSpPr>
        <p:spPr>
          <a:xfrm>
            <a:off x="7279391" y="3927499"/>
            <a:ext cx="0" cy="5059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94CBE7E-B964-47B6-A01E-66F74E814CF0}"/>
              </a:ext>
            </a:extLst>
          </p:cNvPr>
          <p:cNvCxnSpPr>
            <a:cxnSpLocks/>
          </p:cNvCxnSpPr>
          <p:nvPr/>
        </p:nvCxnSpPr>
        <p:spPr>
          <a:xfrm>
            <a:off x="8707621" y="3927499"/>
            <a:ext cx="0" cy="5059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14B0738-4AAD-48BC-95F4-5E248F61C49B}"/>
              </a:ext>
            </a:extLst>
          </p:cNvPr>
          <p:cNvCxnSpPr>
            <a:cxnSpLocks/>
          </p:cNvCxnSpPr>
          <p:nvPr/>
        </p:nvCxnSpPr>
        <p:spPr>
          <a:xfrm>
            <a:off x="10135850" y="3927499"/>
            <a:ext cx="0" cy="5059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85944A2-9ADB-48F2-A223-4B2A548260DA}"/>
              </a:ext>
            </a:extLst>
          </p:cNvPr>
          <p:cNvCxnSpPr>
            <a:cxnSpLocks/>
          </p:cNvCxnSpPr>
          <p:nvPr/>
        </p:nvCxnSpPr>
        <p:spPr>
          <a:xfrm>
            <a:off x="8693463" y="5680096"/>
            <a:ext cx="161977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94A457C-858D-4198-8678-5222F7931C77}"/>
              </a:ext>
            </a:extLst>
          </p:cNvPr>
          <p:cNvSpPr txBox="1"/>
          <p:nvPr/>
        </p:nvSpPr>
        <p:spPr>
          <a:xfrm>
            <a:off x="10744202" y="3429000"/>
            <a:ext cx="107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濃さ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9229386-C515-45A4-9B67-D2512F6BB819}"/>
              </a:ext>
            </a:extLst>
          </p:cNvPr>
          <p:cNvSpPr txBox="1"/>
          <p:nvPr/>
        </p:nvSpPr>
        <p:spPr>
          <a:xfrm>
            <a:off x="2057818" y="4481097"/>
            <a:ext cx="1873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購入したい濃さ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258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43684-4A51-4E3D-A9DE-6CB18361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ABC014 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8E6BDA-E96B-4AE9-8121-65EC6C84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区間の最も多く重なっているところの重なりの数を求めるだけ</a:t>
            </a:r>
            <a:endParaRPr lang="en-US" altLang="ja-JP" dirty="0"/>
          </a:p>
          <a:p>
            <a:r>
              <a:rPr kumimoji="1" lang="en-US" altLang="ja-JP" dirty="0" err="1"/>
              <a:t>imos</a:t>
            </a:r>
            <a:r>
              <a:rPr kumimoji="1" lang="ja-JP" altLang="en-US" dirty="0"/>
              <a:t>法スライドで見せた「店の最も混雑している人数と求める問題」と本質的に同じ</a:t>
            </a:r>
            <a:endParaRPr kumimoji="1" lang="en-US" altLang="ja-JP" dirty="0"/>
          </a:p>
          <a:p>
            <a:r>
              <a:rPr lang="ja-JP" altLang="en-US" dirty="0"/>
              <a:t>コードも全く同じ</a:t>
            </a:r>
            <a:endParaRPr kumimoji="1" lang="en-US" altLang="ja-JP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6FB296F-D934-48F3-938D-EB37C730A5EC}"/>
              </a:ext>
            </a:extLst>
          </p:cNvPr>
          <p:cNvCxnSpPr/>
          <p:nvPr/>
        </p:nvCxnSpPr>
        <p:spPr>
          <a:xfrm>
            <a:off x="838200" y="4186080"/>
            <a:ext cx="104931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02A2B86-50FB-4386-BD7C-CC5540CFC9CD}"/>
              </a:ext>
            </a:extLst>
          </p:cNvPr>
          <p:cNvCxnSpPr>
            <a:cxnSpLocks/>
          </p:cNvCxnSpPr>
          <p:nvPr/>
        </p:nvCxnSpPr>
        <p:spPr>
          <a:xfrm>
            <a:off x="1536492" y="4650773"/>
            <a:ext cx="291641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75F4CD1-0070-4A0E-8756-E583077CFBB0}"/>
              </a:ext>
            </a:extLst>
          </p:cNvPr>
          <p:cNvCxnSpPr>
            <a:cxnSpLocks/>
          </p:cNvCxnSpPr>
          <p:nvPr/>
        </p:nvCxnSpPr>
        <p:spPr>
          <a:xfrm>
            <a:off x="4422931" y="4938085"/>
            <a:ext cx="152066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9D7C53D-3DBD-4722-A390-99DC5CE02D10}"/>
              </a:ext>
            </a:extLst>
          </p:cNvPr>
          <p:cNvCxnSpPr>
            <a:cxnSpLocks/>
          </p:cNvCxnSpPr>
          <p:nvPr/>
        </p:nvCxnSpPr>
        <p:spPr>
          <a:xfrm>
            <a:off x="4452911" y="5287854"/>
            <a:ext cx="288477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AA79BF7-E4A7-4BF6-959A-255C6F9ABB98}"/>
              </a:ext>
            </a:extLst>
          </p:cNvPr>
          <p:cNvCxnSpPr>
            <a:cxnSpLocks/>
          </p:cNvCxnSpPr>
          <p:nvPr/>
        </p:nvCxnSpPr>
        <p:spPr>
          <a:xfrm>
            <a:off x="1566473" y="3927499"/>
            <a:ext cx="0" cy="5059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0AA039D-CBD3-43A6-B1E0-2E26F7A1C82A}"/>
              </a:ext>
            </a:extLst>
          </p:cNvPr>
          <p:cNvCxnSpPr>
            <a:cxnSpLocks/>
          </p:cNvCxnSpPr>
          <p:nvPr/>
        </p:nvCxnSpPr>
        <p:spPr>
          <a:xfrm>
            <a:off x="2994702" y="3927499"/>
            <a:ext cx="0" cy="5059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A1E2E9A-10FF-46D6-BCE1-CA7F1BE23F9F}"/>
              </a:ext>
            </a:extLst>
          </p:cNvPr>
          <p:cNvCxnSpPr>
            <a:cxnSpLocks/>
          </p:cNvCxnSpPr>
          <p:nvPr/>
        </p:nvCxnSpPr>
        <p:spPr>
          <a:xfrm>
            <a:off x="4422931" y="3927499"/>
            <a:ext cx="0" cy="5059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0FA3B62-A8B2-43CE-94CB-8E381DE90207}"/>
              </a:ext>
            </a:extLst>
          </p:cNvPr>
          <p:cNvCxnSpPr>
            <a:cxnSpLocks/>
          </p:cNvCxnSpPr>
          <p:nvPr/>
        </p:nvCxnSpPr>
        <p:spPr>
          <a:xfrm>
            <a:off x="5851161" y="3927499"/>
            <a:ext cx="0" cy="5059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9334E7E-D4AA-43C4-8A07-401E3F5582ED}"/>
              </a:ext>
            </a:extLst>
          </p:cNvPr>
          <p:cNvCxnSpPr>
            <a:cxnSpLocks/>
          </p:cNvCxnSpPr>
          <p:nvPr/>
        </p:nvCxnSpPr>
        <p:spPr>
          <a:xfrm>
            <a:off x="7279391" y="3927499"/>
            <a:ext cx="0" cy="5059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5E12B6C8-D7BD-419F-9CF3-D8E8E90DB8E5}"/>
              </a:ext>
            </a:extLst>
          </p:cNvPr>
          <p:cNvCxnSpPr>
            <a:cxnSpLocks/>
          </p:cNvCxnSpPr>
          <p:nvPr/>
        </p:nvCxnSpPr>
        <p:spPr>
          <a:xfrm>
            <a:off x="8707621" y="3927499"/>
            <a:ext cx="0" cy="5059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BA90D5F-1AC7-4488-B987-091832E4885F}"/>
              </a:ext>
            </a:extLst>
          </p:cNvPr>
          <p:cNvCxnSpPr>
            <a:cxnSpLocks/>
          </p:cNvCxnSpPr>
          <p:nvPr/>
        </p:nvCxnSpPr>
        <p:spPr>
          <a:xfrm>
            <a:off x="10135850" y="3927499"/>
            <a:ext cx="0" cy="5059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2FFDBA-16F6-429F-904D-F809F4C989E3}"/>
              </a:ext>
            </a:extLst>
          </p:cNvPr>
          <p:cNvCxnSpPr>
            <a:cxnSpLocks/>
          </p:cNvCxnSpPr>
          <p:nvPr/>
        </p:nvCxnSpPr>
        <p:spPr>
          <a:xfrm>
            <a:off x="8693463" y="5680096"/>
            <a:ext cx="161977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45083C0-955C-438F-8A5E-944244D39FBC}"/>
              </a:ext>
            </a:extLst>
          </p:cNvPr>
          <p:cNvSpPr txBox="1"/>
          <p:nvPr/>
        </p:nvSpPr>
        <p:spPr>
          <a:xfrm>
            <a:off x="10744202" y="3429000"/>
            <a:ext cx="107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濃さ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B1D0EE3-A1ED-43A9-A929-CA7A40566C0B}"/>
              </a:ext>
            </a:extLst>
          </p:cNvPr>
          <p:cNvSpPr txBox="1"/>
          <p:nvPr/>
        </p:nvSpPr>
        <p:spPr>
          <a:xfrm>
            <a:off x="2057818" y="4481097"/>
            <a:ext cx="18737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購入したい濃さ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711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D42D2C-46C6-41D4-BAD7-1E6F37A89DEC}"/>
              </a:ext>
            </a:extLst>
          </p:cNvPr>
          <p:cNvSpPr/>
          <p:nvPr/>
        </p:nvSpPr>
        <p:spPr>
          <a:xfrm>
            <a:off x="672059" y="797592"/>
            <a:ext cx="531651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col[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a &gt;&gt; b;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col[a]++;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col[b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]--;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col[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+= col[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CB8FCF-CDD4-4C0F-854E-B1FE4D21B3A8}"/>
              </a:ext>
            </a:extLst>
          </p:cNvPr>
          <p:cNvSpPr/>
          <p:nvPr/>
        </p:nvSpPr>
        <p:spPr>
          <a:xfrm>
            <a:off x="6133475" y="797592"/>
            <a:ext cx="55588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max(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col[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544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1716C-7496-4E79-87EC-2AEA561E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</a:t>
            </a:r>
            <a:r>
              <a:rPr lang="en-US" altLang="ja-JP" dirty="0"/>
              <a:t>(</a:t>
            </a:r>
            <a:r>
              <a:rPr lang="ja-JP" altLang="en-US" dirty="0"/>
              <a:t>累積和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E968C9-35C2-4AA2-A2EF-F0FF0E31B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 dirty="0"/>
              <a:t>累積和</a:t>
            </a:r>
            <a:r>
              <a:rPr lang="en-US" altLang="ja-JP" dirty="0"/>
              <a:t>]</a:t>
            </a:r>
            <a:endParaRPr kumimoji="1" lang="en-US" altLang="ja-JP" dirty="0"/>
          </a:p>
          <a:p>
            <a:r>
              <a:rPr kumimoji="1" lang="en-US" altLang="ja-JP" dirty="0"/>
              <a:t>ABC037_C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配列にしない感じの</a:t>
            </a:r>
            <a:r>
              <a:rPr lang="ja-JP" altLang="en-US" dirty="0"/>
              <a:t>累積和</a:t>
            </a:r>
            <a:r>
              <a:rPr lang="en-US" altLang="ja-JP" dirty="0"/>
              <a:t>]</a:t>
            </a:r>
          </a:p>
          <a:p>
            <a:r>
              <a:rPr kumimoji="1" lang="en-US" altLang="ja-JP" dirty="0"/>
              <a:t>ABC098_C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736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F06F0E-337C-4AA5-9945-ED851AE6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  <a:r>
              <a:rPr kumimoji="1" lang="en-US" altLang="ja-JP" dirty="0"/>
              <a:t>(</a:t>
            </a:r>
            <a:r>
              <a:rPr lang="en-US" altLang="ja-JP" dirty="0" err="1"/>
              <a:t>imos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A09EC7-C7E4-491B-AA1D-44DBE0DA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ABC024 B</a:t>
            </a:r>
          </a:p>
          <a:p>
            <a:r>
              <a:rPr lang="en-US" altLang="ja-JP" dirty="0"/>
              <a:t>ABC014 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430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827EC-FF92-4DC7-90B4-D86CA81C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ABC037 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39C3B4-6D17-474A-853B-B361FCD45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</a:t>
            </a:r>
            <a:r>
              <a:rPr lang="ja-JP" altLang="en-US" dirty="0"/>
              <a:t>と数列</a:t>
            </a:r>
            <a:r>
              <a:rPr lang="en-US" altLang="ja-JP" dirty="0"/>
              <a:t>a</a:t>
            </a:r>
            <a:r>
              <a:rPr lang="ja-JP" altLang="en-US" dirty="0"/>
              <a:t>が与えられるので</a:t>
            </a:r>
            <a:r>
              <a:rPr lang="en-US" altLang="ja-JP" dirty="0"/>
              <a:t>,a</a:t>
            </a:r>
            <a:r>
              <a:rPr lang="en-US" altLang="ja-JP" baseline="-25000" dirty="0"/>
              <a:t>i</a:t>
            </a:r>
            <a:r>
              <a:rPr lang="ja-JP" altLang="en-US" dirty="0"/>
              <a:t>から</a:t>
            </a:r>
            <a:r>
              <a:rPr lang="en-US" altLang="ja-JP" dirty="0"/>
              <a:t>a</a:t>
            </a:r>
            <a:r>
              <a:rPr lang="en-US" altLang="ja-JP" baseline="-25000" dirty="0"/>
              <a:t>i+</a:t>
            </a:r>
            <a:r>
              <a:rPr lang="ja-JP" altLang="en-US" baseline="-25000" dirty="0"/>
              <a:t>Ｋ</a:t>
            </a:r>
            <a:r>
              <a:rPr lang="ja-JP" altLang="en-US" dirty="0"/>
              <a:t>までの部分和を求める</a:t>
            </a:r>
            <a:endParaRPr lang="en-US" altLang="ja-JP" dirty="0"/>
          </a:p>
          <a:p>
            <a:r>
              <a:rPr kumimoji="1" lang="ja-JP" altLang="en-US" dirty="0"/>
              <a:t>累積和を取って</a:t>
            </a:r>
            <a:r>
              <a:rPr kumimoji="1" lang="en-US" altLang="ja-JP" dirty="0">
                <a:latin typeface="Consolas" panose="020B0609020204030204" pitchFamily="49" charset="0"/>
              </a:rPr>
              <a:t>s[</a:t>
            </a:r>
            <a:r>
              <a:rPr kumimoji="1" lang="en-US" altLang="ja-JP" dirty="0" err="1">
                <a:latin typeface="Consolas" panose="020B0609020204030204" pitchFamily="49" charset="0"/>
              </a:rPr>
              <a:t>i</a:t>
            </a:r>
            <a:r>
              <a:rPr kumimoji="1" lang="en-US" altLang="ja-JP" dirty="0">
                <a:latin typeface="Consolas" panose="020B0609020204030204" pitchFamily="49" charset="0"/>
              </a:rPr>
              <a:t> + K]-s[</a:t>
            </a:r>
            <a:r>
              <a:rPr kumimoji="1" lang="en-US" altLang="ja-JP" dirty="0" err="1">
                <a:latin typeface="Consolas" panose="020B0609020204030204" pitchFamily="49" charset="0"/>
              </a:rPr>
              <a:t>i</a:t>
            </a:r>
            <a:r>
              <a:rPr kumimoji="1" lang="en-US" altLang="ja-JP" dirty="0">
                <a:latin typeface="Consolas" panose="020B0609020204030204" pitchFamily="49" charset="0"/>
              </a:rPr>
              <a:t>]</a:t>
            </a:r>
          </a:p>
          <a:p>
            <a:r>
              <a:rPr kumimoji="1" lang="ja-JP" altLang="en-US" dirty="0"/>
              <a:t>ここでは</a:t>
            </a:r>
            <a:r>
              <a:rPr kumimoji="1" lang="en-US" altLang="ja-JP" dirty="0"/>
              <a:t>1-index</a:t>
            </a:r>
            <a:r>
              <a:rPr kumimoji="1" lang="ja-JP" altLang="en-US" dirty="0"/>
              <a:t>の実装を示します</a:t>
            </a:r>
          </a:p>
        </p:txBody>
      </p:sp>
    </p:spTree>
    <p:extLst>
      <p:ext uri="{BB962C8B-B14F-4D97-AF65-F5344CB8AC3E}">
        <p14:creationId xmlns:p14="http://schemas.microsoft.com/office/powerpoint/2010/main" val="5426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8470157-E9B6-43AA-B9EB-1D22BD3AD0F5}"/>
              </a:ext>
            </a:extLst>
          </p:cNvPr>
          <p:cNvSpPr/>
          <p:nvPr/>
        </p:nvSpPr>
        <p:spPr>
          <a:xfrm>
            <a:off x="687049" y="58846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sum[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N, K;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 &gt;&gt; K;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sum[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&lt;= N 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a;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sum[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sum[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+ a;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 - K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+= sum[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K] - sum[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15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F585F1-D114-450C-97DB-DC554DBA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ABC037 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B803A0-1222-451E-A1C2-51D0F9E38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実は配列を用意しなくてもいけます</a:t>
            </a:r>
            <a:endParaRPr kumimoji="1" lang="en-US" altLang="ja-JP" dirty="0"/>
          </a:p>
          <a:p>
            <a:r>
              <a:rPr lang="en-US" altLang="ja-JP" dirty="0" err="1"/>
              <a:t>i</a:t>
            </a:r>
            <a:r>
              <a:rPr lang="ja-JP" altLang="en-US" dirty="0"/>
              <a:t>番目までの累積和と</a:t>
            </a:r>
            <a:r>
              <a:rPr lang="en-US" altLang="ja-JP" dirty="0"/>
              <a:t>(</a:t>
            </a:r>
            <a:r>
              <a:rPr lang="en-US" altLang="ja-JP" dirty="0" err="1"/>
              <a:t>i+K</a:t>
            </a:r>
            <a:r>
              <a:rPr lang="en-US" altLang="ja-JP" dirty="0"/>
              <a:t>)</a:t>
            </a:r>
            <a:r>
              <a:rPr lang="ja-JP" altLang="en-US" dirty="0"/>
              <a:t>番目までの累積和を</a:t>
            </a:r>
            <a:r>
              <a:rPr lang="en-US" altLang="ja-JP" dirty="0"/>
              <a:t>2</a:t>
            </a:r>
            <a:r>
              <a:rPr lang="ja-JP" altLang="en-US" dirty="0"/>
              <a:t>つ用意しておけばよい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303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236A9B-80BD-4128-9A6E-07BF4CB85D9B}"/>
              </a:ext>
            </a:extLst>
          </p:cNvPr>
          <p:cNvSpPr/>
          <p:nvPr/>
        </p:nvSpPr>
        <p:spPr>
          <a:xfrm>
            <a:off x="582118" y="14438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N, K;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 &gt;&gt; K;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a(N);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81749F7-0B09-4CB9-90ED-B1E4EFFF595A}"/>
              </a:ext>
            </a:extLst>
          </p:cNvPr>
          <p:cNvSpPr/>
          <p:nvPr/>
        </p:nvSpPr>
        <p:spPr>
          <a:xfrm>
            <a:off x="5756223" y="1443841"/>
            <a:ext cx="64357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// l: </a:t>
            </a:r>
            <a:r>
              <a:rPr lang="en-US" altLang="ja-JP" dirty="0" err="1">
                <a:solidFill>
                  <a:srgbClr val="09885A"/>
                </a:solidFill>
                <a:latin typeface="Consolas" panose="020B0609020204030204" pitchFamily="49" charset="0"/>
              </a:rPr>
              <a:t>i</a:t>
            </a:r>
            <a:r>
              <a:rPr lang="ja-JP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個目までの累積和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, r: (</a:t>
            </a:r>
            <a:r>
              <a:rPr lang="en-US" altLang="ja-JP" dirty="0" err="1">
                <a:solidFill>
                  <a:srgbClr val="09885A"/>
                </a:solidFill>
                <a:latin typeface="Consolas" panose="020B0609020204030204" pitchFamily="49" charset="0"/>
              </a:rPr>
              <a:t>i+K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)</a:t>
            </a:r>
            <a:r>
              <a:rPr lang="ja-JP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個目までの累積和</a:t>
            </a:r>
            <a:endParaRPr lang="en-US" altLang="ja-JP" dirty="0">
              <a:solidFill>
                <a:srgbClr val="09885A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l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r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前もって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K</a:t>
            </a:r>
            <a:r>
              <a:rPr lang="ja-JP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個先の和を計算しておく</a:t>
            </a:r>
            <a:endParaRPr lang="en-US" altLang="ja-JP" dirty="0">
              <a:solidFill>
                <a:srgbClr val="09885A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K;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r +=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r - l;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 - K;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l +=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r +=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K];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+= r - l;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089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65622E-3BFB-42B4-AB20-97F7864D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ABC098 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8C442C-E77F-470B-941D-A46BCDEE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ja-JP" altLang="en-US" dirty="0"/>
              <a:t>各地点について</a:t>
            </a:r>
            <a:r>
              <a:rPr lang="en-US" altLang="ja-JP" dirty="0"/>
              <a:t>,(</a:t>
            </a:r>
            <a:r>
              <a:rPr lang="ja-JP" altLang="en-US" dirty="0"/>
              <a:t>それより左の</a:t>
            </a:r>
            <a:r>
              <a:rPr lang="en-US" altLang="ja-JP" dirty="0"/>
              <a:t>W</a:t>
            </a:r>
            <a:r>
              <a:rPr lang="ja-JP" altLang="en-US" dirty="0"/>
              <a:t>の数</a:t>
            </a:r>
            <a:r>
              <a:rPr lang="en-US" altLang="ja-JP" dirty="0"/>
              <a:t>) + (</a:t>
            </a:r>
            <a:r>
              <a:rPr lang="ja-JP" altLang="en-US" dirty="0"/>
              <a:t>それより右の</a:t>
            </a:r>
            <a:r>
              <a:rPr lang="en-US" altLang="ja-JP" dirty="0"/>
              <a:t>E</a:t>
            </a:r>
            <a:r>
              <a:rPr lang="ja-JP" altLang="en-US" dirty="0"/>
              <a:t>の数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を全探索</a:t>
            </a:r>
            <a:r>
              <a:rPr lang="en-US" altLang="ja-JP" dirty="0"/>
              <a:t>.</a:t>
            </a:r>
          </a:p>
          <a:p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9E4982-E203-426F-BE9C-0470C798567A}"/>
              </a:ext>
            </a:extLst>
          </p:cNvPr>
          <p:cNvSpPr/>
          <p:nvPr/>
        </p:nvSpPr>
        <p:spPr>
          <a:xfrm>
            <a:off x="4002374" y="3195610"/>
            <a:ext cx="831954" cy="854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リーダー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8610B66-0655-46F9-9D00-05C98A250BC9}"/>
              </a:ext>
            </a:extLst>
          </p:cNvPr>
          <p:cNvSpPr/>
          <p:nvPr/>
        </p:nvSpPr>
        <p:spPr>
          <a:xfrm>
            <a:off x="756379" y="3195610"/>
            <a:ext cx="3245995" cy="854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W</a:t>
            </a:r>
            <a:r>
              <a:rPr kumimoji="1" lang="ja-JP" altLang="en-US" sz="2400" dirty="0"/>
              <a:t>の個数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B53C2C-E7F4-4B88-8D8C-C6A82D1BFA9D}"/>
              </a:ext>
            </a:extLst>
          </p:cNvPr>
          <p:cNvSpPr/>
          <p:nvPr/>
        </p:nvSpPr>
        <p:spPr>
          <a:xfrm>
            <a:off x="4834328" y="3195610"/>
            <a:ext cx="6601293" cy="8544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E</a:t>
            </a:r>
            <a:r>
              <a:rPr kumimoji="1" lang="ja-JP" altLang="en-US" sz="2400" dirty="0"/>
              <a:t>の個数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E98731F-D97B-4E97-A829-FB52DFCE3E45}"/>
              </a:ext>
            </a:extLst>
          </p:cNvPr>
          <p:cNvSpPr txBox="1">
            <a:spLocks/>
          </p:cNvSpPr>
          <p:nvPr/>
        </p:nvSpPr>
        <p:spPr>
          <a:xfrm>
            <a:off x="756379" y="4697827"/>
            <a:ext cx="10515600" cy="161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W</a:t>
            </a:r>
            <a:r>
              <a:rPr lang="ja-JP" altLang="en-US" dirty="0"/>
              <a:t>の個数はその地点での累積和でなんとかなる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E</a:t>
            </a:r>
            <a:r>
              <a:rPr lang="ja-JP" altLang="en-US" dirty="0"/>
              <a:t>の個数は</a:t>
            </a:r>
            <a:r>
              <a:rPr lang="en-US" altLang="ja-JP" dirty="0"/>
              <a:t>,</a:t>
            </a:r>
            <a:r>
              <a:rPr lang="ja-JP" altLang="en-US" dirty="0"/>
              <a:t>あらかじめ全体の総数を調べておき</a:t>
            </a:r>
            <a:r>
              <a:rPr lang="en-US" altLang="ja-JP" dirty="0"/>
              <a:t>,</a:t>
            </a:r>
            <a:r>
              <a:rPr lang="ja-JP" altLang="en-US" dirty="0"/>
              <a:t>累積的に差を取りながら調べていく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766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46F402-3B72-4C0F-8959-BFC580A11B5B}"/>
              </a:ext>
            </a:extLst>
          </p:cNvPr>
          <p:cNvSpPr/>
          <p:nvPr/>
        </p:nvSpPr>
        <p:spPr>
          <a:xfrm>
            <a:off x="717029" y="10283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string S;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 &gt;&gt; S;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rE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(S[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rE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809DCD9-55AB-46F8-86C3-DCBBC291A131}"/>
              </a:ext>
            </a:extLst>
          </p:cNvPr>
          <p:cNvSpPr/>
          <p:nvPr/>
        </p:nvSpPr>
        <p:spPr>
          <a:xfrm>
            <a:off x="6096000" y="102834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lW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1100000000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(S[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rE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min(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lW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rE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(S[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lW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741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624</Words>
  <Application>Microsoft Office PowerPoint</Application>
  <PresentationFormat>ワイド画面</PresentationFormat>
  <Paragraphs>220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游ゴシック</vt:lpstr>
      <vt:lpstr>游ゴシック Light</vt:lpstr>
      <vt:lpstr>Arial</vt:lpstr>
      <vt:lpstr>Cambria Math</vt:lpstr>
      <vt:lpstr>Consolas</vt:lpstr>
      <vt:lpstr>Office テーマ</vt:lpstr>
      <vt:lpstr>第9回演習解答</vt:lpstr>
      <vt:lpstr>演習(累積和)</vt:lpstr>
      <vt:lpstr>演習(imos)</vt:lpstr>
      <vt:lpstr>ABC037 C</vt:lpstr>
      <vt:lpstr>PowerPoint プレゼンテーション</vt:lpstr>
      <vt:lpstr>ABC037 C</vt:lpstr>
      <vt:lpstr>PowerPoint プレゼンテーション</vt:lpstr>
      <vt:lpstr>ABC098 C</vt:lpstr>
      <vt:lpstr>PowerPoint プレゼンテーション</vt:lpstr>
      <vt:lpstr>ABC024 B</vt:lpstr>
      <vt:lpstr>PowerPoint プレゼンテーション</vt:lpstr>
      <vt:lpstr>ABC024 B</vt:lpstr>
      <vt:lpstr>ABC024 B</vt:lpstr>
      <vt:lpstr>ABC024 B</vt:lpstr>
      <vt:lpstr>PowerPoint プレゼンテーション</vt:lpstr>
      <vt:lpstr>ABC014 C</vt:lpstr>
      <vt:lpstr>ABC014 C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第10回演習</dc:title>
  <dc:creator>r.yamamoto.032</dc:creator>
  <cp:lastModifiedBy>r.yamamoto.032</cp:lastModifiedBy>
  <cp:revision>51</cp:revision>
  <dcterms:created xsi:type="dcterms:W3CDTF">2018-12-12T09:46:15Z</dcterms:created>
  <dcterms:modified xsi:type="dcterms:W3CDTF">2018-12-12T14:37:10Z</dcterms:modified>
</cp:coreProperties>
</file>