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35"/>
  </p:notesMasterIdLst>
  <p:handoutMasterIdLst>
    <p:handoutMasterId r:id="rId36"/>
  </p:handoutMasterIdLst>
  <p:sldIdLst>
    <p:sldId id="261" r:id="rId3"/>
    <p:sldId id="336" r:id="rId4"/>
    <p:sldId id="301" r:id="rId5"/>
    <p:sldId id="304" r:id="rId6"/>
    <p:sldId id="343" r:id="rId7"/>
    <p:sldId id="344" r:id="rId8"/>
    <p:sldId id="345" r:id="rId9"/>
    <p:sldId id="341" r:id="rId10"/>
    <p:sldId id="333" r:id="rId11"/>
    <p:sldId id="332" r:id="rId12"/>
    <p:sldId id="330" r:id="rId13"/>
    <p:sldId id="342" r:id="rId14"/>
    <p:sldId id="346" r:id="rId15"/>
    <p:sldId id="347" r:id="rId16"/>
    <p:sldId id="348" r:id="rId17"/>
    <p:sldId id="306" r:id="rId18"/>
    <p:sldId id="307" r:id="rId19"/>
    <p:sldId id="339" r:id="rId20"/>
    <p:sldId id="334" r:id="rId21"/>
    <p:sldId id="315" r:id="rId22"/>
    <p:sldId id="316" r:id="rId23"/>
    <p:sldId id="317" r:id="rId24"/>
    <p:sldId id="319" r:id="rId25"/>
    <p:sldId id="335" r:id="rId26"/>
    <p:sldId id="311" r:id="rId27"/>
    <p:sldId id="326" r:id="rId28"/>
    <p:sldId id="327" r:id="rId29"/>
    <p:sldId id="328" r:id="rId30"/>
    <p:sldId id="325" r:id="rId31"/>
    <p:sldId id="337" r:id="rId32"/>
    <p:sldId id="340" r:id="rId33"/>
    <p:sldId id="338" r:id="rId34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291E3C2-D3B3-49BF-A0EF-3266D14D89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1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3D98317-01E6-4277-9432-8242BBA8E5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8317-01E6-4277-9432-8242BBA8E5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0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495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910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8862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5CF37-FEA1-4E88-B0F4-8645334C3C69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9F8AF-2579-4423-B0C7-7C4DD544010C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AD9D7477-2040-4894-A488-7DA3D96362D5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1430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7719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E5A30D50-2EA2-4D71-96FE-BBB3779D20A5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4D486-6766-41A2-B607-9C4F8A8F8C7A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4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6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8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6E04-C119-46AF-A5DC-11653115DD13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C98D6-978D-4DBD-9D8D-6B2DD3AF337C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6E34-723B-48FB-B892-710851F98EA1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670CE-6DC9-4B3F-8804-4CFDFEC0E57D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829E4-8620-49BE-B764-F5DB2D894719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BFE0C-3C33-41B5-8508-12E96E414C65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A8FA8-2FB3-40CA-9835-27D9EE6484D3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E18A8E-757B-4989-A627-7E143093221E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dvduc-2006/14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png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png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8153400" cy="914400"/>
          </a:xfrm>
        </p:spPr>
        <p:txBody>
          <a:bodyPr/>
          <a:lstStyle/>
          <a:p>
            <a:pPr algn="ctr"/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B</a:t>
            </a:r>
            <a:r>
              <a:rPr lang="en-GB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IẾN ĐỔI HÌNH </a:t>
            </a:r>
            <a:r>
              <a:rPr lang="en-GB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HỌC 2D VÀ 3D</a:t>
            </a:r>
            <a:endParaRPr lang="en-GB" sz="3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24384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4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200400" y="4295775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39" y="6196546"/>
            <a:ext cx="2420322" cy="43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Co dãn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en-US"/>
              <a:t>Cho trước điểm p</a:t>
            </a:r>
          </a:p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– tỷ lệ co dãn theo trục x</a:t>
            </a:r>
          </a:p>
          <a:p>
            <a:r>
              <a:rPr lang="en-US"/>
              <a:t>S</a:t>
            </a:r>
            <a:r>
              <a:rPr lang="en-US" baseline="-25000"/>
              <a:t>y</a:t>
            </a:r>
            <a:r>
              <a:rPr lang="en-US"/>
              <a:t> – tỷ lệ co dãn theo trục y</a:t>
            </a:r>
          </a:p>
          <a:p>
            <a:r>
              <a:rPr lang="en-US"/>
              <a:t>Vị trí mới là p’ = Sp</a:t>
            </a:r>
          </a:p>
        </p:txBody>
      </p:sp>
      <p:graphicFrame>
        <p:nvGraphicFramePr>
          <p:cNvPr id="268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0400" y="3389313"/>
          <a:ext cx="1676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8" name="Equation" r:id="rId3" imgW="863280" imgH="482400" progId="Equation.3">
                  <p:embed/>
                </p:oleObj>
              </mc:Choice>
              <mc:Fallback>
                <p:oleObj name="Equation" r:id="rId3" imgW="8632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89313"/>
                        <a:ext cx="16764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241425"/>
            <a:ext cx="33528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82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3403600"/>
          <a:ext cx="1219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9" name="Equation" r:id="rId6" imgW="545760" imgH="457200" progId="Equation.3">
                  <p:embed/>
                </p:oleObj>
              </mc:Choice>
              <mc:Fallback>
                <p:oleObj name="Equation" r:id="rId6" imgW="5457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03600"/>
                        <a:ext cx="1219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1190625" y="4876800"/>
          <a:ext cx="66579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0" name="Equation" r:id="rId8" imgW="2882880" imgH="482400" progId="Equation.3">
                  <p:embed/>
                </p:oleObj>
              </mc:Choice>
              <mc:Fallback>
                <p:oleObj name="Equation" r:id="rId8" imgW="288288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876800"/>
                        <a:ext cx="6657975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Xoay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en-US"/>
              <a:t>Cho trước điểm p</a:t>
            </a:r>
          </a:p>
          <a:p>
            <a:r>
              <a:rPr lang="en-US"/>
              <a:t>Góc xoay là </a:t>
            </a:r>
            <a:r>
              <a:rPr lang="en-US">
                <a:sym typeface="Symbol" pitchFamily="18" charset="2"/>
              </a:rPr>
              <a:t> (góc dương –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       ngược chiều kim đồng hồ)</a:t>
            </a:r>
          </a:p>
          <a:p>
            <a:r>
              <a:rPr lang="en-US"/>
              <a:t>Vị trí mới của điểm là p’ = Rp</a:t>
            </a:r>
          </a:p>
        </p:txBody>
      </p:sp>
      <p:graphicFrame>
        <p:nvGraphicFramePr>
          <p:cNvPr id="26522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5257800"/>
          <a:ext cx="2286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43" name="Equation" r:id="rId3" imgW="1282680" imgH="457200" progId="Equation.3">
                  <p:embed/>
                </p:oleObj>
              </mc:Choice>
              <mc:Fallback>
                <p:oleObj name="Equation" r:id="rId3" imgW="12826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22860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52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143000"/>
            <a:ext cx="29718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5243" name="Object 27"/>
          <p:cNvGraphicFramePr>
            <a:graphicFrameLocks noChangeAspect="1"/>
          </p:cNvGraphicFramePr>
          <p:nvPr/>
        </p:nvGraphicFramePr>
        <p:xfrm>
          <a:off x="1066800" y="3276600"/>
          <a:ext cx="457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44" name="Equation" r:id="rId6" imgW="2666880" imgH="431640" progId="Equation.3">
                  <p:embed/>
                </p:oleObj>
              </mc:Choice>
              <mc:Fallback>
                <p:oleObj name="Equation" r:id="rId6" imgW="2666880" imgH="4316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4572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4" name="Object 28"/>
          <p:cNvGraphicFramePr>
            <a:graphicFrameLocks noChangeAspect="1"/>
          </p:cNvGraphicFramePr>
          <p:nvPr/>
        </p:nvGraphicFramePr>
        <p:xfrm>
          <a:off x="1143000" y="4114800"/>
          <a:ext cx="2133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45" name="Equation" r:id="rId8" imgW="1231560" imgH="431640" progId="Equation.3">
                  <p:embed/>
                </p:oleObj>
              </mc:Choice>
              <mc:Fallback>
                <p:oleObj name="Equation" r:id="rId8" imgW="1231560" imgH="431640" progId="Equation.3">
                  <p:embed/>
                  <p:pic>
                    <p:nvPicPr>
                      <p:cNvPr id="0" name="Picture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21336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5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5187950"/>
          <a:ext cx="325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46" name="Equation" r:id="rId10" imgW="1638000" imgH="457200" progId="Equation.3">
                  <p:embed/>
                </p:oleObj>
              </mc:Choice>
              <mc:Fallback>
                <p:oleObj name="Equation" r:id="rId10" imgW="16380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7950"/>
                        <a:ext cx="3251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248400" y="2743200"/>
            <a:ext cx="2209800" cy="1600200"/>
            <a:chOff x="6248400" y="2743200"/>
            <a:chExt cx="2209800" cy="1600200"/>
          </a:xfrm>
        </p:grpSpPr>
        <p:grpSp>
          <p:nvGrpSpPr>
            <p:cNvPr id="265228" name="Group 12"/>
            <p:cNvGrpSpPr>
              <a:grpSpLocks/>
            </p:cNvGrpSpPr>
            <p:nvPr/>
          </p:nvGrpSpPr>
          <p:grpSpPr bwMode="auto">
            <a:xfrm>
              <a:off x="6248400" y="2743200"/>
              <a:ext cx="2209800" cy="1600200"/>
              <a:chOff x="3984" y="896"/>
              <a:chExt cx="1189" cy="832"/>
            </a:xfrm>
          </p:grpSpPr>
          <p:sp>
            <p:nvSpPr>
              <p:cNvPr id="265229" name="Line 13"/>
              <p:cNvSpPr>
                <a:spLocks noChangeShapeType="1"/>
              </p:cNvSpPr>
              <p:nvPr/>
            </p:nvSpPr>
            <p:spPr bwMode="auto">
              <a:xfrm>
                <a:off x="4099" y="979"/>
                <a:ext cx="0" cy="7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0" name="Line 14"/>
              <p:cNvSpPr>
                <a:spLocks noChangeShapeType="1"/>
              </p:cNvSpPr>
              <p:nvPr/>
            </p:nvSpPr>
            <p:spPr bwMode="auto">
              <a:xfrm>
                <a:off x="3984" y="1670"/>
                <a:ext cx="97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1" name="Line 15"/>
              <p:cNvSpPr>
                <a:spLocks noChangeShapeType="1"/>
              </p:cNvSpPr>
              <p:nvPr/>
            </p:nvSpPr>
            <p:spPr bwMode="auto">
              <a:xfrm flipV="1">
                <a:off x="4099" y="1497"/>
                <a:ext cx="63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2" name="Line 16"/>
              <p:cNvSpPr>
                <a:spLocks noChangeShapeType="1"/>
              </p:cNvSpPr>
              <p:nvPr/>
            </p:nvSpPr>
            <p:spPr bwMode="auto">
              <a:xfrm flipV="1">
                <a:off x="4099" y="1094"/>
                <a:ext cx="34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3" name="Line 17"/>
              <p:cNvSpPr>
                <a:spLocks noChangeShapeType="1"/>
              </p:cNvSpPr>
              <p:nvPr/>
            </p:nvSpPr>
            <p:spPr bwMode="auto">
              <a:xfrm>
                <a:off x="4445" y="109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4" name="Line 18"/>
              <p:cNvSpPr>
                <a:spLocks noChangeShapeType="1"/>
              </p:cNvSpPr>
              <p:nvPr/>
            </p:nvSpPr>
            <p:spPr bwMode="auto">
              <a:xfrm>
                <a:off x="4733" y="1497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5" name="Arc 19"/>
              <p:cNvSpPr>
                <a:spLocks/>
              </p:cNvSpPr>
              <p:nvPr/>
            </p:nvSpPr>
            <p:spPr bwMode="auto">
              <a:xfrm>
                <a:off x="4214" y="1497"/>
                <a:ext cx="116" cy="1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6" name="Arc 20"/>
              <p:cNvSpPr>
                <a:spLocks/>
              </p:cNvSpPr>
              <p:nvPr/>
            </p:nvSpPr>
            <p:spPr bwMode="auto">
              <a:xfrm rot="19169076" flipV="1">
                <a:off x="4560" y="1555"/>
                <a:ext cx="58" cy="1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7" name="Text Box 21"/>
              <p:cNvSpPr txBox="1">
                <a:spLocks noChangeArrowheads="1"/>
              </p:cNvSpPr>
              <p:nvPr/>
            </p:nvSpPr>
            <p:spPr bwMode="auto">
              <a:xfrm>
                <a:off x="4712" y="1344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(x, y)</a:t>
                </a:r>
              </a:p>
            </p:txBody>
          </p:sp>
          <p:sp>
            <p:nvSpPr>
              <p:cNvPr id="265238" name="Text Box 22"/>
              <p:cNvSpPr txBox="1">
                <a:spLocks noChangeArrowheads="1"/>
              </p:cNvSpPr>
              <p:nvPr/>
            </p:nvSpPr>
            <p:spPr bwMode="auto">
              <a:xfrm>
                <a:off x="4240" y="896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(x', y')</a:t>
                </a:r>
              </a:p>
            </p:txBody>
          </p:sp>
          <p:sp>
            <p:nvSpPr>
              <p:cNvPr id="265239" name="Text Box 23"/>
              <p:cNvSpPr txBox="1">
                <a:spLocks noChangeArrowheads="1"/>
              </p:cNvSpPr>
              <p:nvPr/>
            </p:nvSpPr>
            <p:spPr bwMode="auto">
              <a:xfrm>
                <a:off x="4099" y="1267"/>
                <a:ext cx="2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265240" name="Text Box 24"/>
              <p:cNvSpPr txBox="1">
                <a:spLocks noChangeArrowheads="1"/>
              </p:cNvSpPr>
              <p:nvPr/>
            </p:nvSpPr>
            <p:spPr bwMode="auto">
              <a:xfrm>
                <a:off x="4416" y="1360"/>
                <a:ext cx="288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265241" name="Text Box 25"/>
              <p:cNvSpPr txBox="1">
                <a:spLocks noChangeArrowheads="1"/>
              </p:cNvSpPr>
              <p:nvPr/>
            </p:nvSpPr>
            <p:spPr bwMode="auto">
              <a:xfrm>
                <a:off x="4214" y="1408"/>
                <a:ext cx="289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  <a:sym typeface="Symbol" pitchFamily="18" charset="2"/>
                  </a:rPr>
                  <a:t></a:t>
                </a:r>
                <a:endParaRPr lang="en-US" sz="1400">
                  <a:latin typeface="Tahoma" pitchFamily="34" charset="0"/>
                </a:endParaRPr>
              </a:p>
            </p:txBody>
          </p:sp>
          <p:sp>
            <p:nvSpPr>
              <p:cNvPr id="265242" name="Text Box 26"/>
              <p:cNvSpPr txBox="1">
                <a:spLocks noChangeArrowheads="1"/>
              </p:cNvSpPr>
              <p:nvPr/>
            </p:nvSpPr>
            <p:spPr bwMode="auto">
              <a:xfrm>
                <a:off x="4387" y="1515"/>
                <a:ext cx="2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  <a:sym typeface="Symbol" pitchFamily="18" charset="2"/>
                  </a:rPr>
                  <a:t></a:t>
                </a:r>
                <a:endParaRPr lang="en-US" sz="1400">
                  <a:latin typeface="Tahoma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428411" y="3494315"/>
              <a:ext cx="344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10548" y="2965753"/>
              <a:ext cx="4138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P’</a:t>
              </a: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 (</a:t>
            </a:r>
            <a:r>
              <a:rPr lang="en-US" i="1"/>
              <a:t>homogeneous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B</a:t>
            </a:r>
            <a:r>
              <a:rPr lang="en-US" smtClean="0"/>
              <a:t>iến </a:t>
            </a:r>
            <a:r>
              <a:rPr lang="en-US"/>
              <a:t>đổi </a:t>
            </a:r>
            <a:r>
              <a:rPr lang="en-US" smtClean="0"/>
              <a:t>affine cơ </a:t>
            </a:r>
            <a:r>
              <a:rPr lang="en-US"/>
              <a:t>sở </a:t>
            </a:r>
            <a:r>
              <a:rPr lang="en-US" smtClean="0"/>
              <a:t>trình bày trên đây có các cách </a:t>
            </a:r>
            <a:r>
              <a:rPr lang="en-US"/>
              <a:t>xử lý khác </a:t>
            </a:r>
            <a:r>
              <a:rPr lang="en-US" smtClean="0"/>
              <a:t>nhau:</a:t>
            </a:r>
            <a:endParaRPr lang="en-US"/>
          </a:p>
          <a:p>
            <a:pPr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r>
              <a:rPr lang="en-US"/>
              <a:t>Thực tế: Nhu cầu tổ hợp các chuyển đổi cơ </a:t>
            </a:r>
            <a:r>
              <a:rPr lang="en-US" smtClean="0"/>
              <a:t>sở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Cần xử </a:t>
            </a:r>
            <a:r>
              <a:rPr lang="en-US"/>
              <a:t>lý </a:t>
            </a:r>
            <a:r>
              <a:rPr lang="en-US" smtClean="0"/>
              <a:t>theo cách nhất </a:t>
            </a:r>
            <a:r>
              <a:rPr lang="en-US"/>
              <a:t>quán để dễ dàng tổ </a:t>
            </a:r>
            <a:r>
              <a:rPr lang="en-US" smtClean="0"/>
              <a:t>hợp các biến đổi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Giải pháp: Sử dụng hệ thống tọa độ </a:t>
            </a:r>
            <a:r>
              <a:rPr lang="en-US" smtClean="0"/>
              <a:t>đồng nhất </a:t>
            </a:r>
            <a:r>
              <a:rPr lang="en-US"/>
              <a:t>(</a:t>
            </a:r>
            <a:r>
              <a:rPr lang="en-US">
                <a:solidFill>
                  <a:srgbClr val="A50021"/>
                </a:solidFill>
              </a:rPr>
              <a:t>Homogeneous Coordinates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18182" y="2054149"/>
            <a:ext cx="3596818" cy="12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P + T    ;tịnh tiến   </a:t>
            </a:r>
          </a:p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S.P       ;co dãn    </a:t>
            </a:r>
          </a:p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R.P       ;xoay</a:t>
            </a:r>
            <a:endParaRPr lang="en-US" sz="1800" noProof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12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Tọa độ đồng nhất sử dụng trong </a:t>
            </a:r>
            <a:r>
              <a:rPr lang="en-US"/>
              <a:t>P</a:t>
            </a:r>
            <a:r>
              <a:rPr lang="en-US" smtClean="0"/>
              <a:t>rojective geometry; Tọa độ Đề Các sử dụng trong hình học Euclidean.</a:t>
            </a:r>
          </a:p>
          <a:p>
            <a:pPr>
              <a:lnSpc>
                <a:spcPct val="110000"/>
              </a:lnSpc>
            </a:pPr>
            <a:r>
              <a:rPr lang="en-US" smtClean="0"/>
              <a:t>Mục </a:t>
            </a:r>
            <a:r>
              <a:rPr lang="en-US"/>
              <a:t>tiêu ban đầu của hệ tọa độ </a:t>
            </a:r>
            <a:r>
              <a:rPr lang="en-US" smtClean="0"/>
              <a:t>đồng nhất </a:t>
            </a:r>
            <a:r>
              <a:rPr lang="en-US"/>
              <a:t>là để biểu diễn khái niệm vô hạn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Trong </a:t>
            </a:r>
            <a:r>
              <a:rPr lang="en-US"/>
              <a:t>hệ tọa độ Đề C</a:t>
            </a:r>
            <a:r>
              <a:rPr lang="en-US" smtClean="0"/>
              <a:t>ác: Không </a:t>
            </a:r>
            <a:r>
              <a:rPr lang="en-US"/>
              <a:t>thể biểu diễn giá trị vô hạn </a:t>
            </a:r>
          </a:p>
          <a:p>
            <a:pPr lvl="1">
              <a:lnSpc>
                <a:spcPct val="110000"/>
              </a:lnSpc>
            </a:pPr>
            <a:r>
              <a:rPr lang="en-US"/>
              <a:t>Giả sử với hai số thực w và a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Khái niệm giá </a:t>
            </a:r>
            <a:r>
              <a:rPr lang="en-US"/>
              <a:t>trị vô hạn được biểu diễn bởi v=a/w, </a:t>
            </a:r>
          </a:p>
          <a:p>
            <a:pPr lvl="2">
              <a:lnSpc>
                <a:spcPct val="110000"/>
              </a:lnSpc>
            </a:pPr>
            <a:r>
              <a:rPr lang="en-US"/>
              <a:t>Khi w-&gt;0 thì a/w tiến tới vô hạn: cặp (a, w) biểu diễn khái niệm vô hạn; cặp (a, 0) biểu diễn giá trị vô hạn.</a:t>
            </a:r>
          </a:p>
          <a:p>
            <a:pPr>
              <a:lnSpc>
                <a:spcPct val="110000"/>
              </a:lnSpc>
            </a:pPr>
            <a:r>
              <a:rPr lang="en-US"/>
              <a:t>Áp dụng hệ tọa độ xy trong mặt </a:t>
            </a:r>
            <a:r>
              <a:rPr lang="en-US" smtClean="0"/>
              <a:t>phẳng f(x,y)=0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Thay thế x/w </a:t>
            </a:r>
            <a:r>
              <a:rPr lang="en-US" smtClean="0"/>
              <a:t>và </a:t>
            </a:r>
            <a:r>
              <a:rPr lang="en-US"/>
              <a:t>y/w </a:t>
            </a:r>
            <a:r>
              <a:rPr lang="en-US" smtClean="0"/>
              <a:t>vào x</a:t>
            </a:r>
            <a:r>
              <a:rPr lang="en-US"/>
              <a:t>, y </a:t>
            </a:r>
            <a:r>
              <a:rPr lang="en-US" smtClean="0"/>
              <a:t>trong hàm </a:t>
            </a:r>
            <a:r>
              <a:rPr lang="en-US"/>
              <a:t>f(x, y) =0 ta có  </a:t>
            </a:r>
          </a:p>
          <a:p>
            <a:pPr lvl="1">
              <a:lnSpc>
                <a:spcPct val="110000"/>
              </a:lnSpc>
              <a:buFont typeface="Wingdings" pitchFamily="1" charset="2"/>
              <a:buNone/>
            </a:pPr>
            <a:r>
              <a:rPr lang="en-US"/>
              <a:t>                f(x/w, y/w)=0</a:t>
            </a:r>
          </a:p>
          <a:p>
            <a:pPr lvl="1">
              <a:lnSpc>
                <a:spcPct val="110000"/>
              </a:lnSpc>
            </a:pPr>
            <a:r>
              <a:rPr lang="en-US"/>
              <a:t>Nếu f(x,y)=0 là đa thức bậc n thì nhân nó với w</a:t>
            </a:r>
            <a:r>
              <a:rPr lang="en-US" baseline="30000"/>
              <a:t>n</a:t>
            </a:r>
            <a:r>
              <a:rPr lang="en-US"/>
              <a:t> để loại bỏ </a:t>
            </a:r>
            <a:r>
              <a:rPr lang="en-US" smtClean="0"/>
              <a:t>mẫu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13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4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</a:p>
          <a:p>
            <a:pPr lvl="1">
              <a:lnSpc>
                <a:spcPct val="110000"/>
              </a:lnSpc>
            </a:pPr>
            <a:r>
              <a:rPr lang="en-US"/>
              <a:t>Phương trình bậc nhất (đường thẳng):  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Ax+By+C=0;   </a:t>
            </a:r>
            <a:r>
              <a:rPr lang="en-US" sz="1600">
                <a:solidFill>
                  <a:schemeClr val="tx1"/>
                </a:solidFill>
              </a:rPr>
              <a:t>thay x, y ta có: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A(x/w)+B(y/w)+C=0; </a:t>
            </a:r>
            <a:r>
              <a:rPr lang="en-US" sz="1600">
                <a:solidFill>
                  <a:schemeClr val="tx1"/>
                </a:solidFill>
              </a:rPr>
              <a:t>Nhân với w ta có: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Ax+By+Cw=0</a:t>
            </a:r>
          </a:p>
          <a:p>
            <a:pPr lvl="1">
              <a:lnSpc>
                <a:spcPct val="110000"/>
              </a:lnSpc>
            </a:pPr>
            <a:r>
              <a:rPr lang="en-US"/>
              <a:t>Đa thức bậc 2:</a:t>
            </a:r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/>
              <a:t>Ax</a:t>
            </a:r>
            <a:r>
              <a:rPr lang="en-US" sz="1600" baseline="30000" noProof="1"/>
              <a:t>2</a:t>
            </a:r>
            <a:r>
              <a:rPr lang="en-US" sz="1600" noProof="1"/>
              <a:t>+2Bxy+Cy</a:t>
            </a:r>
            <a:r>
              <a:rPr lang="en-US" sz="1600" baseline="30000" noProof="1"/>
              <a:t>2</a:t>
            </a:r>
            <a:r>
              <a:rPr lang="en-US" sz="1600" noProof="1"/>
              <a:t>+2Dx+2Ey+F=0</a:t>
            </a:r>
            <a:endParaRPr lang="en-US" sz="1600"/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>
                <a:solidFill>
                  <a:schemeClr val="tx1"/>
                </a:solidFill>
              </a:rPr>
              <a:t>sau khi thay thế và nhân với w</a:t>
            </a:r>
            <a:r>
              <a:rPr lang="en-US" sz="1600" baseline="30000" noProof="1">
                <a:solidFill>
                  <a:schemeClr val="tx1"/>
                </a:solidFill>
              </a:rPr>
              <a:t>2</a:t>
            </a:r>
            <a:r>
              <a:rPr lang="en-US" sz="1600" noProof="1">
                <a:solidFill>
                  <a:schemeClr val="tx1"/>
                </a:solidFill>
              </a:rPr>
              <a:t> ta có</a:t>
            </a:r>
            <a:r>
              <a:rPr lang="en-US" sz="1600">
                <a:solidFill>
                  <a:schemeClr val="tx1"/>
                </a:solidFill>
              </a:rPr>
              <a:t>:</a:t>
            </a:r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/>
              <a:t>Ax</a:t>
            </a:r>
            <a:r>
              <a:rPr lang="en-US" sz="1600" baseline="30000" noProof="1"/>
              <a:t>2</a:t>
            </a:r>
            <a:r>
              <a:rPr lang="en-US" sz="1600" noProof="1"/>
              <a:t> + 2Bxy + Cy</a:t>
            </a:r>
            <a:r>
              <a:rPr lang="en-US" sz="1600" baseline="30000" noProof="1"/>
              <a:t>2</a:t>
            </a:r>
            <a:r>
              <a:rPr lang="en-US" sz="1600" noProof="1"/>
              <a:t> + 2Dxw + 2Eyw + Fw</a:t>
            </a:r>
            <a:r>
              <a:rPr lang="en-US" sz="1600" baseline="30000" noProof="1"/>
              <a:t>2</a:t>
            </a:r>
            <a:r>
              <a:rPr lang="en-US" sz="1600" noProof="1"/>
              <a:t> = 0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/>
              <a:t>Tương tự với đa thức bậc cao </a:t>
            </a:r>
            <a:r>
              <a:rPr lang="en-US" smtClean="0"/>
              <a:t>hơn.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Nhận xét</a:t>
            </a:r>
            <a:r>
              <a:rPr lang="en-US" smtClean="0"/>
              <a:t>: </a:t>
            </a:r>
            <a:r>
              <a:rPr lang="en-US" sz="1800" smtClean="0"/>
              <a:t>Các </a:t>
            </a:r>
            <a:r>
              <a:rPr lang="en-US" sz="1800"/>
              <a:t>phần tử trong đa thức đều có bậc như nhau</a:t>
            </a:r>
          </a:p>
          <a:p>
            <a:pPr lvl="2">
              <a:lnSpc>
                <a:spcPct val="110000"/>
              </a:lnSpc>
            </a:pPr>
            <a:r>
              <a:rPr lang="en-US" sz="1600"/>
              <a:t>Nếu đa thức có bậc n thì các thành phần của nó đều có bậc n</a:t>
            </a:r>
          </a:p>
          <a:p>
            <a:pPr lvl="2">
              <a:lnSpc>
                <a:spcPct val="110000"/>
              </a:lnSpc>
            </a:pPr>
            <a:r>
              <a:rPr lang="en-US" sz="1600"/>
              <a:t>Cho trước đa thức bậc n, sau khi bổ sung w thì mọi thành phần đều có bậc n -&gt; gọi nó là </a:t>
            </a:r>
            <a:r>
              <a:rPr lang="en-US" sz="1600">
                <a:solidFill>
                  <a:schemeClr val="hlink"/>
                </a:solidFill>
              </a:rPr>
              <a:t>đa thức </a:t>
            </a:r>
            <a:r>
              <a:rPr lang="en-US" sz="1600" smtClean="0">
                <a:solidFill>
                  <a:schemeClr val="hlink"/>
                </a:solidFill>
              </a:rPr>
              <a:t>đồng nhất</a:t>
            </a:r>
            <a:r>
              <a:rPr lang="en-US" sz="1600" smtClean="0"/>
              <a:t> </a:t>
            </a:r>
            <a:r>
              <a:rPr lang="en-US" sz="1600"/>
              <a:t>và tọa độ (x, y, w) là </a:t>
            </a:r>
            <a:r>
              <a:rPr lang="en-US" sz="1600" u="sng">
                <a:solidFill>
                  <a:schemeClr val="hlink"/>
                </a:solidFill>
              </a:rPr>
              <a:t>tọa độ </a:t>
            </a:r>
            <a:r>
              <a:rPr lang="en-US" sz="1600" u="sng" smtClean="0">
                <a:solidFill>
                  <a:schemeClr val="hlink"/>
                </a:solidFill>
              </a:rPr>
              <a:t>đồng nhất</a:t>
            </a:r>
            <a:r>
              <a:rPr lang="en-US" sz="1600" u="sng"/>
              <a:t>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14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7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Diễn giải hình học</a:t>
            </a:r>
          </a:p>
          <a:p>
            <a:pPr lvl="1">
              <a:lnSpc>
                <a:spcPct val="110000"/>
              </a:lnSpc>
            </a:pPr>
            <a:r>
              <a:rPr lang="en-US"/>
              <a:t>Cho trước điểm có tọa độ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(x</a:t>
            </a:r>
            <a:r>
              <a:rPr lang="en-US" baseline="-25000" smtClean="0"/>
              <a:t>1</a:t>
            </a:r>
            <a:r>
              <a:rPr lang="en-US" smtClean="0"/>
              <a:t>,y</a:t>
            </a:r>
            <a:r>
              <a:rPr lang="en-US" baseline="-25000" smtClean="0"/>
              <a:t>1</a:t>
            </a:r>
            <a:r>
              <a:rPr lang="en-US" smtClean="0"/>
              <a:t>) trong không gian Đề Các. Hãy </a:t>
            </a:r>
            <a:r>
              <a:rPr lang="en-US"/>
              <a:t>biểu diễn </a:t>
            </a:r>
            <a:r>
              <a:rPr lang="en-US" smtClean="0"/>
              <a:t>điểm P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/>
              <a:t>trong không gian ba chiều (hình dưới)</a:t>
            </a:r>
          </a:p>
          <a:p>
            <a:pPr lvl="1">
              <a:lnSpc>
                <a:spcPct val="110000"/>
              </a:lnSpc>
            </a:pPr>
            <a:r>
              <a:rPr lang="en-US"/>
              <a:t>Các điểm nằm trên đường </a:t>
            </a:r>
            <a:r>
              <a:rPr lang="en-US" smtClean="0"/>
              <a:t>thẳng, </a:t>
            </a:r>
            <a:r>
              <a:rPr lang="en-US"/>
              <a:t>nối P</a:t>
            </a:r>
            <a:r>
              <a:rPr lang="en-US" baseline="-25000"/>
              <a:t>1</a:t>
            </a:r>
            <a:r>
              <a:rPr lang="en-US"/>
              <a:t> với gốc tọa độ được biểu diễn thông qua tham số h:  P(x,y,w)=P(hx</a:t>
            </a:r>
            <a:r>
              <a:rPr lang="en-US" baseline="-25000"/>
              <a:t>1</a:t>
            </a:r>
            <a:r>
              <a:rPr lang="en-US"/>
              <a:t>,hy</a:t>
            </a:r>
            <a:r>
              <a:rPr lang="en-US" baseline="-25000"/>
              <a:t>1</a:t>
            </a:r>
            <a:r>
              <a:rPr lang="en-US"/>
              <a:t>,h)</a:t>
            </a:r>
          </a:p>
          <a:p>
            <a:pPr lvl="2">
              <a:lnSpc>
                <a:spcPct val="110000"/>
              </a:lnSpc>
            </a:pPr>
            <a:r>
              <a:rPr lang="en-US"/>
              <a:t>Mọi điểm 2D có thể biểu diễn bởi 1 trong các điểm trên đường thẳng trong 3D (gọi là không gian </a:t>
            </a:r>
            <a:r>
              <a:rPr lang="en-US" smtClean="0"/>
              <a:t>đồng nhất</a:t>
            </a:r>
            <a:r>
              <a:rPr lang="en-US"/>
              <a:t>), trừ điểm có h=0</a:t>
            </a:r>
          </a:p>
          <a:p>
            <a:pPr lvl="1">
              <a:lnSpc>
                <a:spcPct val="110000"/>
              </a:lnSpc>
            </a:pPr>
            <a:r>
              <a:rPr lang="en-US"/>
              <a:t>Các tọa độ </a:t>
            </a:r>
            <a:r>
              <a:rPr lang="en-US" smtClean="0"/>
              <a:t>Đề Các tương </a:t>
            </a:r>
            <a:r>
              <a:rPr lang="en-US"/>
              <a:t>ứng với giao điểm của đường thẳng và mặt phẳng w=1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267200" y="4267200"/>
            <a:ext cx="4343400" cy="2057400"/>
            <a:chOff x="2256" y="2808"/>
            <a:chExt cx="2736" cy="1296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 rot="641415">
              <a:off x="2846" y="3466"/>
              <a:ext cx="322" cy="2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2360" y="2912"/>
              <a:ext cx="0" cy="9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63" y="3480"/>
              <a:ext cx="997" cy="3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363" y="3816"/>
              <a:ext cx="19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784" y="3888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(x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 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,1)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984" y="3840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X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256" y="295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y</a:t>
              </a: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152" y="3480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 rot="641415">
              <a:off x="3352" y="3143"/>
              <a:ext cx="576" cy="4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2352" y="2904"/>
              <a:ext cx="129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2376" y="3520"/>
              <a:ext cx="22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V="1">
              <a:off x="2352" y="3048"/>
              <a:ext cx="2016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678" y="3228"/>
              <a:ext cx="3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w=1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622" y="2964"/>
              <a:ext cx="3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w=2</a:t>
              </a: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 flipV="1">
              <a:off x="3168" y="3480"/>
              <a:ext cx="96" cy="45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3928" y="3184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3840" y="3192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2</a:t>
              </a:r>
              <a:r>
                <a:rPr kumimoji="0" lang="en-US" sz="1400">
                  <a:solidFill>
                    <a:srgbClr val="A50021"/>
                  </a:solidFill>
                </a:rPr>
                <a:t>(2x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,2y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,2)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032" y="2808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h</a:t>
              </a:r>
              <a:r>
                <a:rPr kumimoji="0" lang="en-US" sz="1400">
                  <a:solidFill>
                    <a:srgbClr val="A50021"/>
                  </a:solidFill>
                </a:rPr>
                <a:t>(hx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,hy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,h)</a:t>
              </a:r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4352" y="3024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15</a:t>
            </a:fld>
            <a:r>
              <a:rPr lang="en-GB" smtClean="0"/>
              <a:t>/33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66800" y="4942582"/>
            <a:ext cx="3213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/>
              <a:t>Ví </a:t>
            </a:r>
            <a:r>
              <a:rPr lang="vi-VN" sz="1600" smtClean="0"/>
              <a:t>dụ</a:t>
            </a:r>
            <a:r>
              <a:rPr lang="en-US" sz="1600" smtClean="0"/>
              <a:t>: </a:t>
            </a:r>
            <a:r>
              <a:rPr lang="vi-VN" sz="1600" smtClean="0"/>
              <a:t>điểm </a:t>
            </a:r>
            <a:r>
              <a:rPr lang="vi-VN" sz="1600"/>
              <a:t>P(2,4) </a:t>
            </a:r>
            <a:r>
              <a:rPr lang="en-US" sz="1600" smtClean="0"/>
              <a:t>(Đề Các) tương ứng với các điểm </a:t>
            </a:r>
            <a:r>
              <a:rPr lang="vi-VN" sz="1600" smtClean="0"/>
              <a:t>P(4,8,2</a:t>
            </a:r>
            <a:r>
              <a:rPr lang="vi-VN" sz="1600"/>
              <a:t>), </a:t>
            </a:r>
            <a:r>
              <a:rPr lang="vi-VN" sz="1600" smtClean="0"/>
              <a:t>P(6,12,3)...</a:t>
            </a:r>
            <a:r>
              <a:rPr lang="en-US" sz="1600" smtClean="0"/>
              <a:t>trong Hệ tọa độ đồng nhất.</a:t>
            </a:r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256144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</a:t>
            </a:r>
            <a:r>
              <a:rPr lang="en-US" smtClean="0"/>
              <a:t>nhất</a:t>
            </a: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4191000" cy="5105400"/>
          </a:xfrm>
        </p:spPr>
        <p:txBody>
          <a:bodyPr/>
          <a:lstStyle/>
          <a:p>
            <a:r>
              <a:rPr lang="en-US"/>
              <a:t>Biểu diễn tọa độ </a:t>
            </a:r>
            <a:r>
              <a:rPr lang="en-US" smtClean="0"/>
              <a:t>Đề Các (x,y</a:t>
            </a:r>
            <a:r>
              <a:rPr lang="en-US"/>
              <a:t>) trong hệ tọa độ </a:t>
            </a:r>
            <a:r>
              <a:rPr lang="en-US" smtClean="0"/>
              <a:t>đồng nhất </a:t>
            </a:r>
            <a:r>
              <a:rPr lang="en-US"/>
              <a:t>là bộ ba (x, y, 1)</a:t>
            </a:r>
          </a:p>
          <a:p>
            <a:pPr lvl="1"/>
            <a:r>
              <a:rPr lang="en-US"/>
              <a:t>Các điểm là véctơ </a:t>
            </a:r>
            <a:r>
              <a:rPr lang="en-US" smtClean="0"/>
              <a:t>cột 3 </a:t>
            </a:r>
            <a:r>
              <a:rPr lang="en-US"/>
              <a:t>phần tử</a:t>
            </a:r>
          </a:p>
          <a:p>
            <a:pPr lvl="1"/>
            <a:r>
              <a:rPr lang="en-US"/>
              <a:t>Các ma trận biến đổi 2D sẽ có kích thước 3x3</a:t>
            </a:r>
          </a:p>
          <a:p>
            <a:r>
              <a:rPr lang="en-US" smtClean="0"/>
              <a:t>Tọa </a:t>
            </a:r>
            <a:r>
              <a:rPr lang="en-US"/>
              <a:t>độ đồng nhất cho ta cùng một cách thức biến đổi (nhân ma trận)</a:t>
            </a:r>
          </a:p>
        </p:txBody>
      </p:sp>
      <p:graphicFrame>
        <p:nvGraphicFramePr>
          <p:cNvPr id="224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26038" y="1222375"/>
          <a:ext cx="36163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8" name="Equation" r:id="rId3" imgW="1892160" imgH="711000" progId="Equation.3">
                  <p:embed/>
                </p:oleObj>
              </mc:Choice>
              <mc:Fallback>
                <p:oleObj name="Equation" r:id="rId3" imgW="18921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22375"/>
                        <a:ext cx="361632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97475" y="2895600"/>
          <a:ext cx="36242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9" name="Equation" r:id="rId5" imgW="1968480" imgH="711000" progId="Equation.3">
                  <p:embed/>
                </p:oleObj>
              </mc:Choice>
              <mc:Fallback>
                <p:oleObj name="Equation" r:id="rId5" imgW="196848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895600"/>
                        <a:ext cx="3624263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88732"/>
              </p:ext>
            </p:extLst>
          </p:nvPr>
        </p:nvGraphicFramePr>
        <p:xfrm>
          <a:off x="4092575" y="4737100"/>
          <a:ext cx="48990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0" name="Equation" r:id="rId7" imgW="2425680" imgH="711000" progId="Equation.3">
                  <p:embed/>
                </p:oleObj>
              </mc:Choice>
              <mc:Fallback>
                <p:oleObj name="Equation" r:id="rId7" imgW="242568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4737100"/>
                        <a:ext cx="4899025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16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gộp trong 2D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Ví dụ: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Cho trước tam giác ABC, tọa độ chốt (t</a:t>
            </a:r>
            <a:r>
              <a:rPr lang="en-US" baseline="-25000" smtClean="0"/>
              <a:t>x</a:t>
            </a:r>
            <a:r>
              <a:rPr lang="en-US" smtClean="0"/>
              <a:t>, 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và góc xoay </a:t>
            </a:r>
            <a:r>
              <a:rPr lang="en-US" smtClean="0">
                <a:sym typeface="Symbol" pitchFamily="18" charset="2"/>
              </a:rPr>
              <a:t>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Hãy tính tọa độ của các đỉnh tam giác sau khi xoay.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Qui trình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mtClean="0"/>
              <a:t>Dịch chuyển đối tượng đi một khoảng (-t</a:t>
            </a:r>
            <a:r>
              <a:rPr lang="en-US" baseline="-25000" smtClean="0"/>
              <a:t>x</a:t>
            </a:r>
            <a:r>
              <a:rPr lang="en-US" smtClean="0"/>
              <a:t>, -t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để về</a:t>
            </a:r>
            <a:r>
              <a:rPr lang="en-US" b="1" smtClean="0"/>
              <a:t> </a:t>
            </a:r>
            <a:r>
              <a:rPr lang="en-US" smtClean="0"/>
              <a:t>gốc tọa độ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Xoay đối tượng một góc </a:t>
            </a:r>
            <a:r>
              <a:rPr lang="en-US" smtClean="0">
                <a:sym typeface="Symbol" pitchFamily="18" charset="2"/>
              </a:rPr>
              <a:t> cho trước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Dịch chuyển đối tượng đi một khoảng (t</a:t>
            </a:r>
            <a:r>
              <a:rPr lang="en-US" baseline="-25000" smtClean="0"/>
              <a:t>x</a:t>
            </a:r>
            <a:r>
              <a:rPr lang="en-US" smtClean="0"/>
              <a:t>, 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để trở về vị trí ban đầu.</a:t>
            </a:r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35200" y="2438400"/>
            <a:ext cx="6146800" cy="2133600"/>
            <a:chOff x="2235200" y="2438400"/>
            <a:chExt cx="6146800" cy="2133600"/>
          </a:xfrm>
        </p:grpSpPr>
        <p:sp>
          <p:nvSpPr>
            <p:cNvPr id="51" name="AutoShape 6160"/>
            <p:cNvSpPr>
              <a:spLocks noChangeArrowheads="1"/>
            </p:cNvSpPr>
            <p:nvPr/>
          </p:nvSpPr>
          <p:spPr bwMode="auto">
            <a:xfrm rot="19078593">
              <a:off x="7289471" y="2794152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6160"/>
            <p:cNvSpPr>
              <a:spLocks noChangeArrowheads="1"/>
            </p:cNvSpPr>
            <p:nvPr/>
          </p:nvSpPr>
          <p:spPr bwMode="auto">
            <a:xfrm rot="18997807">
              <a:off x="5447763" y="3315237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151"/>
            <p:cNvSpPr>
              <a:spLocks noChangeShapeType="1"/>
            </p:cNvSpPr>
            <p:nvPr/>
          </p:nvSpPr>
          <p:spPr bwMode="auto">
            <a:xfrm flipH="1">
              <a:off x="2366963" y="2438400"/>
              <a:ext cx="0" cy="1641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152"/>
            <p:cNvSpPr>
              <a:spLocks noChangeShapeType="1"/>
            </p:cNvSpPr>
            <p:nvPr/>
          </p:nvSpPr>
          <p:spPr bwMode="auto">
            <a:xfrm>
              <a:off x="2235200" y="3751263"/>
              <a:ext cx="118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6153"/>
            <p:cNvSpPr>
              <a:spLocks noChangeArrowheads="1"/>
            </p:cNvSpPr>
            <p:nvPr/>
          </p:nvSpPr>
          <p:spPr bwMode="auto">
            <a:xfrm>
              <a:off x="2630488" y="2711450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6154"/>
            <p:cNvSpPr>
              <a:spLocks noChangeArrowheads="1"/>
            </p:cNvSpPr>
            <p:nvPr/>
          </p:nvSpPr>
          <p:spPr bwMode="auto">
            <a:xfrm>
              <a:off x="2860675" y="3149600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24" name="Text Box 6155"/>
            <p:cNvSpPr txBox="1">
              <a:spLocks noChangeArrowheads="1"/>
            </p:cNvSpPr>
            <p:nvPr/>
          </p:nvSpPr>
          <p:spPr bwMode="auto">
            <a:xfrm>
              <a:off x="2754313" y="3348038"/>
              <a:ext cx="788988" cy="39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 smtClean="0">
                  <a:solidFill>
                    <a:schemeClr val="folHlink"/>
                  </a:solidFill>
                </a:rPr>
                <a:t>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x</a:t>
              </a:r>
              <a:r>
                <a:rPr kumimoji="0" lang="en-US" sz="1400" smtClean="0">
                  <a:solidFill>
                    <a:schemeClr val="folHlink"/>
                  </a:solidFill>
                </a:rPr>
                <a:t>, 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y</a:t>
              </a:r>
              <a:endParaRPr kumimoji="0" 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25" name="Line 6156"/>
            <p:cNvSpPr>
              <a:spLocks noChangeShapeType="1"/>
            </p:cNvSpPr>
            <p:nvPr/>
          </p:nvSpPr>
          <p:spPr bwMode="auto">
            <a:xfrm>
              <a:off x="2965450" y="3276600"/>
              <a:ext cx="131763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6160"/>
            <p:cNvSpPr>
              <a:spLocks noChangeArrowheads="1"/>
            </p:cNvSpPr>
            <p:nvPr/>
          </p:nvSpPr>
          <p:spPr bwMode="auto">
            <a:xfrm>
              <a:off x="3946525" y="3259138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158"/>
            <p:cNvSpPr>
              <a:spLocks noChangeShapeType="1"/>
            </p:cNvSpPr>
            <p:nvPr/>
          </p:nvSpPr>
          <p:spPr bwMode="auto">
            <a:xfrm flipH="1">
              <a:off x="4208463" y="2438400"/>
              <a:ext cx="0" cy="16414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159"/>
            <p:cNvSpPr>
              <a:spLocks noChangeShapeType="1"/>
            </p:cNvSpPr>
            <p:nvPr/>
          </p:nvSpPr>
          <p:spPr bwMode="auto">
            <a:xfrm>
              <a:off x="3814763" y="3751263"/>
              <a:ext cx="11826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6161"/>
            <p:cNvSpPr>
              <a:spLocks noChangeArrowheads="1"/>
            </p:cNvSpPr>
            <p:nvPr/>
          </p:nvSpPr>
          <p:spPr bwMode="auto">
            <a:xfrm>
              <a:off x="4176713" y="3700463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36" name="Line 6163"/>
            <p:cNvSpPr>
              <a:spLocks noChangeShapeType="1"/>
            </p:cNvSpPr>
            <p:nvPr/>
          </p:nvSpPr>
          <p:spPr bwMode="auto">
            <a:xfrm flipH="1">
              <a:off x="5788025" y="2438400"/>
              <a:ext cx="0" cy="16414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164"/>
            <p:cNvSpPr>
              <a:spLocks noChangeShapeType="1"/>
            </p:cNvSpPr>
            <p:nvPr/>
          </p:nvSpPr>
          <p:spPr bwMode="auto">
            <a:xfrm>
              <a:off x="5392738" y="3751263"/>
              <a:ext cx="11842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6166"/>
            <p:cNvSpPr>
              <a:spLocks noChangeArrowheads="1"/>
            </p:cNvSpPr>
            <p:nvPr/>
          </p:nvSpPr>
          <p:spPr bwMode="auto">
            <a:xfrm>
              <a:off x="5756275" y="3700463"/>
              <a:ext cx="76200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167"/>
            <p:cNvSpPr>
              <a:spLocks noChangeShapeType="1"/>
            </p:cNvSpPr>
            <p:nvPr/>
          </p:nvSpPr>
          <p:spPr bwMode="auto">
            <a:xfrm flipH="1">
              <a:off x="7102475" y="2438400"/>
              <a:ext cx="0" cy="1641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168"/>
            <p:cNvSpPr>
              <a:spLocks noChangeShapeType="1"/>
            </p:cNvSpPr>
            <p:nvPr/>
          </p:nvSpPr>
          <p:spPr bwMode="auto">
            <a:xfrm>
              <a:off x="6972300" y="3751263"/>
              <a:ext cx="11826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6170"/>
            <p:cNvSpPr>
              <a:spLocks noChangeArrowheads="1"/>
            </p:cNvSpPr>
            <p:nvPr/>
          </p:nvSpPr>
          <p:spPr bwMode="auto">
            <a:xfrm>
              <a:off x="7597775" y="3149600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6171"/>
            <p:cNvSpPr txBox="1">
              <a:spLocks noChangeArrowheads="1"/>
            </p:cNvSpPr>
            <p:nvPr/>
          </p:nvSpPr>
          <p:spPr bwMode="auto">
            <a:xfrm>
              <a:off x="7593012" y="33940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 smtClean="0">
                  <a:solidFill>
                    <a:schemeClr val="folHlink"/>
                  </a:solidFill>
                </a:rPr>
                <a:t>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x</a:t>
              </a:r>
              <a:r>
                <a:rPr kumimoji="0" lang="en-US" sz="1400" smtClean="0">
                  <a:solidFill>
                    <a:schemeClr val="folHlink"/>
                  </a:solidFill>
                </a:rPr>
                <a:t>, 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y</a:t>
              </a:r>
              <a:endParaRPr kumimoji="0" 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44" name="Line 6172"/>
            <p:cNvSpPr>
              <a:spLocks noChangeShapeType="1"/>
            </p:cNvSpPr>
            <p:nvPr/>
          </p:nvSpPr>
          <p:spPr bwMode="auto">
            <a:xfrm>
              <a:off x="7702550" y="3276600"/>
              <a:ext cx="131763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6173"/>
            <p:cNvSpPr txBox="1">
              <a:spLocks noChangeArrowheads="1"/>
            </p:cNvSpPr>
            <p:nvPr/>
          </p:nvSpPr>
          <p:spPr bwMode="auto">
            <a:xfrm>
              <a:off x="7288212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d)</a:t>
              </a:r>
            </a:p>
          </p:txBody>
        </p:sp>
        <p:sp>
          <p:nvSpPr>
            <p:cNvPr id="46" name="Text Box 6174"/>
            <p:cNvSpPr txBox="1">
              <a:spLocks noChangeArrowheads="1"/>
            </p:cNvSpPr>
            <p:nvPr/>
          </p:nvSpPr>
          <p:spPr bwMode="auto">
            <a:xfrm>
              <a:off x="2498725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a)</a:t>
              </a:r>
            </a:p>
          </p:txBody>
        </p:sp>
        <p:sp>
          <p:nvSpPr>
            <p:cNvPr id="47" name="Text Box 6175"/>
            <p:cNvSpPr txBox="1">
              <a:spLocks noChangeArrowheads="1"/>
            </p:cNvSpPr>
            <p:nvPr/>
          </p:nvSpPr>
          <p:spPr bwMode="auto">
            <a:xfrm>
              <a:off x="3944938" y="4079875"/>
              <a:ext cx="79057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b)</a:t>
              </a:r>
            </a:p>
          </p:txBody>
        </p:sp>
        <p:sp>
          <p:nvSpPr>
            <p:cNvPr id="48" name="Text Box 6176"/>
            <p:cNvSpPr txBox="1">
              <a:spLocks noChangeArrowheads="1"/>
            </p:cNvSpPr>
            <p:nvPr/>
          </p:nvSpPr>
          <p:spPr bwMode="auto">
            <a:xfrm>
              <a:off x="5656263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c)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17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gộp trong 2D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Ma </a:t>
            </a:r>
            <a:r>
              <a:rPr lang="en-US"/>
              <a:t>trận biến đổi sẽ </a:t>
            </a:r>
            <a:r>
              <a:rPr lang="en-US" smtClean="0"/>
              <a:t>là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Ma trận biến đổi ngược</a:t>
            </a:r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965325" y="3816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2006600" y="1447800"/>
          <a:ext cx="65008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8" name="Equation" r:id="rId3" imgW="3568680" imgH="1422360" progId="Equation.3">
                  <p:embed/>
                </p:oleObj>
              </mc:Choice>
              <mc:Fallback>
                <p:oleObj name="Equation" r:id="rId3" imgW="3568680" imgH="1422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447800"/>
                        <a:ext cx="650081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2057400" cy="115467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u="sng">
                <a:solidFill>
                  <a:srgbClr val="993300"/>
                </a:solidFill>
                <a:latin typeface="Arial" charset="0"/>
              </a:rPr>
              <a:t>Chú ý</a:t>
            </a:r>
            <a:r>
              <a:rPr lang="en-US" sz="1600" i="1">
                <a:solidFill>
                  <a:srgbClr val="993300"/>
                </a:solidFill>
                <a:latin typeface="Arial" charset="0"/>
              </a:rPr>
              <a:t>: Tích ma trận theo thứ tự ngược với qui trình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381000" y="4800600"/>
          <a:ext cx="22558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9" name="Equation" r:id="rId5" imgW="1180800" imgH="711000" progId="Equation.3">
                  <p:embed/>
                </p:oleObj>
              </mc:Choice>
              <mc:Fallback>
                <p:oleObj name="Equation" r:id="rId5" imgW="11808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255838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6096000" y="4419600"/>
          <a:ext cx="2895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0" name="Equation" r:id="rId7" imgW="1422360" imgH="914400" progId="Equation.3">
                  <p:embed/>
                </p:oleObj>
              </mc:Choice>
              <mc:Fallback>
                <p:oleObj name="Equation" r:id="rId7" imgW="142236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8956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2895600" y="4876800"/>
          <a:ext cx="2895600" cy="128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1" name="Equation" r:id="rId9" imgW="1600200" imgH="711000" progId="Equation.3">
                  <p:embed/>
                </p:oleObj>
              </mc:Choice>
              <mc:Fallback>
                <p:oleObj name="Equation" r:id="rId9" imgW="160020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895600" cy="1285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18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Phản chiếu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066800" y="1239838"/>
          <a:ext cx="155416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5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39838"/>
                        <a:ext cx="1554163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3657600" y="1219200"/>
          <a:ext cx="15541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6" name="Equation" r:id="rId5" imgW="774360" imgH="711000" progId="Equation.3">
                  <p:embed/>
                </p:oleObj>
              </mc:Choice>
              <mc:Fallback>
                <p:oleObj name="Equation" r:id="rId5" imgW="7743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1554163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5989638" y="1244600"/>
          <a:ext cx="16303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7" name="Equation" r:id="rId7" imgW="850680" imgH="711000" progId="Equation.3">
                  <p:embed/>
                </p:oleObj>
              </mc:Choice>
              <mc:Fallback>
                <p:oleObj name="Equation" r:id="rId7" imgW="85068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244600"/>
                        <a:ext cx="163036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1219200" y="27432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trục x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840163" y="26670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trục y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6202363" y="26670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gốc tọa độ</a:t>
            </a:r>
          </a:p>
        </p:txBody>
      </p:sp>
      <p:grpSp>
        <p:nvGrpSpPr>
          <p:cNvPr id="270346" name="Group 10"/>
          <p:cNvGrpSpPr>
            <a:grpSpLocks/>
          </p:cNvGrpSpPr>
          <p:nvPr/>
        </p:nvGrpSpPr>
        <p:grpSpPr bwMode="auto">
          <a:xfrm>
            <a:off x="944563" y="3613150"/>
            <a:ext cx="1524000" cy="1949450"/>
            <a:chOff x="864" y="2668"/>
            <a:chExt cx="960" cy="1228"/>
          </a:xfrm>
        </p:grpSpPr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 flipH="1">
              <a:off x="1008" y="274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864" y="3264"/>
              <a:ext cx="9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9" name="AutoShape 13"/>
            <p:cNvSpPr>
              <a:spLocks noChangeArrowheads="1"/>
            </p:cNvSpPr>
            <p:nvPr/>
          </p:nvSpPr>
          <p:spPr bwMode="auto">
            <a:xfrm>
              <a:off x="1267" y="280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0" name="AutoShape 14"/>
            <p:cNvSpPr>
              <a:spLocks noChangeArrowheads="1"/>
            </p:cNvSpPr>
            <p:nvPr/>
          </p:nvSpPr>
          <p:spPr bwMode="auto">
            <a:xfrm rot="10704654">
              <a:off x="1267" y="3437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1" name="Arc 15"/>
            <p:cNvSpPr>
              <a:spLocks/>
            </p:cNvSpPr>
            <p:nvPr/>
          </p:nvSpPr>
          <p:spPr bwMode="auto">
            <a:xfrm rot="19899370" flipH="1">
              <a:off x="1267" y="3149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1253" y="266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53" name="Text Box 17"/>
            <p:cNvSpPr txBox="1">
              <a:spLocks noChangeArrowheads="1"/>
            </p:cNvSpPr>
            <p:nvPr/>
          </p:nvSpPr>
          <p:spPr bwMode="auto">
            <a:xfrm>
              <a:off x="1325" y="3725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54" name="Text Box 18"/>
            <p:cNvSpPr txBox="1">
              <a:spLocks noChangeArrowheads="1"/>
            </p:cNvSpPr>
            <p:nvPr/>
          </p:nvSpPr>
          <p:spPr bwMode="auto">
            <a:xfrm>
              <a:off x="1096" y="297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55" name="Text Box 19"/>
            <p:cNvSpPr txBox="1">
              <a:spLocks noChangeArrowheads="1"/>
            </p:cNvSpPr>
            <p:nvPr/>
          </p:nvSpPr>
          <p:spPr bwMode="auto">
            <a:xfrm>
              <a:off x="1072" y="338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56" name="Text Box 20"/>
            <p:cNvSpPr txBox="1">
              <a:spLocks noChangeArrowheads="1"/>
            </p:cNvSpPr>
            <p:nvPr/>
          </p:nvSpPr>
          <p:spPr bwMode="auto">
            <a:xfrm>
              <a:off x="1536" y="297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57" name="Text Box 21"/>
            <p:cNvSpPr txBox="1">
              <a:spLocks noChangeArrowheads="1"/>
            </p:cNvSpPr>
            <p:nvPr/>
          </p:nvSpPr>
          <p:spPr bwMode="auto">
            <a:xfrm>
              <a:off x="1517" y="3380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grpSp>
        <p:nvGrpSpPr>
          <p:cNvPr id="270358" name="Group 22"/>
          <p:cNvGrpSpPr>
            <a:grpSpLocks/>
          </p:cNvGrpSpPr>
          <p:nvPr/>
        </p:nvGrpSpPr>
        <p:grpSpPr bwMode="auto">
          <a:xfrm>
            <a:off x="3208338" y="3657600"/>
            <a:ext cx="2232025" cy="1828800"/>
            <a:chOff x="1743" y="2496"/>
            <a:chExt cx="1406" cy="1152"/>
          </a:xfrm>
        </p:grpSpPr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>
              <a:off x="2448" y="2496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>
              <a:off x="1920" y="3360"/>
              <a:ext cx="1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1" name="AutoShape 25"/>
            <p:cNvSpPr>
              <a:spLocks noChangeArrowheads="1"/>
            </p:cNvSpPr>
            <p:nvPr/>
          </p:nvSpPr>
          <p:spPr bwMode="auto">
            <a:xfrm>
              <a:off x="2707" y="284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2" name="AutoShape 26"/>
            <p:cNvSpPr>
              <a:spLocks noChangeArrowheads="1"/>
            </p:cNvSpPr>
            <p:nvPr/>
          </p:nvSpPr>
          <p:spPr bwMode="auto">
            <a:xfrm rot="21520373">
              <a:off x="1983" y="283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3" name="Arc 27"/>
            <p:cNvSpPr>
              <a:spLocks/>
            </p:cNvSpPr>
            <p:nvPr/>
          </p:nvSpPr>
          <p:spPr bwMode="auto">
            <a:xfrm rot="3996947" flipH="1">
              <a:off x="2410" y="2774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4" name="Text Box 28"/>
            <p:cNvSpPr txBox="1">
              <a:spLocks noChangeArrowheads="1"/>
            </p:cNvSpPr>
            <p:nvPr/>
          </p:nvSpPr>
          <p:spPr bwMode="auto">
            <a:xfrm>
              <a:off x="2693" y="270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049" y="2688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2536" y="301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67" name="Text Box 31"/>
            <p:cNvSpPr txBox="1">
              <a:spLocks noChangeArrowheads="1"/>
            </p:cNvSpPr>
            <p:nvPr/>
          </p:nvSpPr>
          <p:spPr bwMode="auto">
            <a:xfrm>
              <a:off x="2193" y="3129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68" name="Text Box 32"/>
            <p:cNvSpPr txBox="1">
              <a:spLocks noChangeArrowheads="1"/>
            </p:cNvSpPr>
            <p:nvPr/>
          </p:nvSpPr>
          <p:spPr bwMode="auto">
            <a:xfrm>
              <a:off x="2976" y="301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1743" y="3024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grpSp>
        <p:nvGrpSpPr>
          <p:cNvPr id="270370" name="Group 34"/>
          <p:cNvGrpSpPr>
            <a:grpSpLocks/>
          </p:cNvGrpSpPr>
          <p:nvPr/>
        </p:nvGrpSpPr>
        <p:grpSpPr bwMode="auto">
          <a:xfrm>
            <a:off x="6126163" y="3429000"/>
            <a:ext cx="2103437" cy="2025650"/>
            <a:chOff x="3600" y="2592"/>
            <a:chExt cx="1325" cy="1276"/>
          </a:xfrm>
        </p:grpSpPr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H="1">
              <a:off x="4320" y="2716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>
              <a:off x="3770" y="3220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3" name="AutoShape 37"/>
            <p:cNvSpPr>
              <a:spLocks noChangeArrowheads="1"/>
            </p:cNvSpPr>
            <p:nvPr/>
          </p:nvSpPr>
          <p:spPr bwMode="auto">
            <a:xfrm rot="-683267">
              <a:off x="4469" y="275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4" name="AutoShape 38"/>
            <p:cNvSpPr>
              <a:spLocks noChangeArrowheads="1"/>
            </p:cNvSpPr>
            <p:nvPr/>
          </p:nvSpPr>
          <p:spPr bwMode="auto">
            <a:xfrm rot="2840208">
              <a:off x="3888" y="336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5" name="Arc 39"/>
            <p:cNvSpPr>
              <a:spLocks/>
            </p:cNvSpPr>
            <p:nvPr/>
          </p:nvSpPr>
          <p:spPr bwMode="auto">
            <a:xfrm rot="930270" flipH="1">
              <a:off x="4224" y="2937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4464" y="2592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77" name="Text Box 41"/>
            <p:cNvSpPr txBox="1">
              <a:spLocks noChangeArrowheads="1"/>
            </p:cNvSpPr>
            <p:nvPr/>
          </p:nvSpPr>
          <p:spPr bwMode="auto">
            <a:xfrm>
              <a:off x="3600" y="3456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4368" y="3024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4032" y="3236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80" name="Text Box 44"/>
            <p:cNvSpPr txBox="1">
              <a:spLocks noChangeArrowheads="1"/>
            </p:cNvSpPr>
            <p:nvPr/>
          </p:nvSpPr>
          <p:spPr bwMode="auto">
            <a:xfrm>
              <a:off x="4752" y="294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81" name="Text Box 45"/>
            <p:cNvSpPr txBox="1">
              <a:spLocks noChangeArrowheads="1"/>
            </p:cNvSpPr>
            <p:nvPr/>
          </p:nvSpPr>
          <p:spPr bwMode="auto">
            <a:xfrm>
              <a:off x="3984" y="3600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dvduc-2006/14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/>
            <a:r>
              <a:rPr lang="en-US" smtClean="0"/>
              <a:t>Biến đổi hình học hai chiều, ba chiều</a:t>
            </a:r>
          </a:p>
          <a:p>
            <a:pPr eaLnBrk="1" hangingPunct="1"/>
            <a:r>
              <a:rPr lang="en-US" smtClean="0"/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Biến đổi 3D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Biểu diễn đối tượng trong Hệ tọa độ đồng nhất </a:t>
            </a:r>
          </a:p>
          <a:p>
            <a:r>
              <a:rPr lang="en-US"/>
              <a:t>Dịch chuyển điểm (x, y, z) đến (x’, y’, z’)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 dãn</a:t>
            </a: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7513638" y="3048000"/>
            <a:ext cx="0" cy="822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7513638" y="3870325"/>
            <a:ext cx="792162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6964363" y="3870325"/>
            <a:ext cx="549275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7916863" y="3360738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81" name="Oval 9"/>
          <p:cNvSpPr>
            <a:spLocks noChangeArrowheads="1"/>
          </p:cNvSpPr>
          <p:nvPr/>
        </p:nvSpPr>
        <p:spPr bwMode="auto">
          <a:xfrm>
            <a:off x="7056438" y="3687763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7146925" y="3413125"/>
            <a:ext cx="731838" cy="27463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7878763" y="3322638"/>
            <a:ext cx="1036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(x', y',z')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477000" y="3716338"/>
            <a:ext cx="944563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(x, y,z)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8001000" y="4114800"/>
            <a:ext cx="6397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6873875" y="4237038"/>
            <a:ext cx="6397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z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7056438" y="3048000"/>
            <a:ext cx="639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y</a:t>
            </a:r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1812925" y="2133600"/>
          <a:ext cx="43751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8" name="Equation" r:id="rId3" imgW="2222280" imgH="914400" progId="Equation.3">
                  <p:embed/>
                </p:oleObj>
              </mc:Choice>
              <mc:Fallback>
                <p:oleObj name="Equation" r:id="rId3" imgW="222228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133600"/>
                        <a:ext cx="437515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1817688" y="4343400"/>
          <a:ext cx="47625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9" name="Equation" r:id="rId5" imgW="2374560" imgH="914400" progId="Equation.3">
                  <p:embed/>
                </p:oleObj>
              </mc:Choice>
              <mc:Fallback>
                <p:oleObj name="Equation" r:id="rId5" imgW="2374560" imgH="914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343400"/>
                        <a:ext cx="476250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3D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97888" cy="5065713"/>
          </a:xfrm>
        </p:spPr>
        <p:txBody>
          <a:bodyPr/>
          <a:lstStyle/>
          <a:p>
            <a:r>
              <a:rPr lang="en-US"/>
              <a:t>Xoay</a:t>
            </a:r>
          </a:p>
          <a:p>
            <a:pPr lvl="1"/>
            <a:r>
              <a:rPr lang="en-US"/>
              <a:t>Chọn trục xoay và góc xoay</a:t>
            </a:r>
          </a:p>
          <a:p>
            <a:pPr lvl="1"/>
            <a:r>
              <a:rPr lang="en-US"/>
              <a:t>Qui ước: Xoay ngược chiều kim đồng hồ tạo thành góc dương.</a:t>
            </a:r>
          </a:p>
          <a:p>
            <a:pPr lvl="1"/>
            <a:r>
              <a:rPr lang="en-US"/>
              <a:t>Trục dễ quản lý: Song song trục tọa độ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Xoay quanh trục z</a:t>
            </a: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3886200" y="4597400"/>
          <a:ext cx="47529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8" name="Equation" r:id="rId3" imgW="2768400" imgH="914400" progId="Equation.3">
                  <p:embed/>
                </p:oleObj>
              </mc:Choice>
              <mc:Fallback>
                <p:oleObj name="Equation" r:id="rId3" imgW="27684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97400"/>
                        <a:ext cx="4752975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762000" y="4648200"/>
          <a:ext cx="24384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9" name="Equation" r:id="rId5" imgW="1231560" imgH="622080" progId="Equation.3">
                  <p:embed/>
                </p:oleObj>
              </mc:Choice>
              <mc:Fallback>
                <p:oleObj name="Equation" r:id="rId5" imgW="1231560" imgH="6220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43840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38" name="Picture 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582863"/>
            <a:ext cx="2667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4547" name="Group 51"/>
          <p:cNvGrpSpPr>
            <a:grpSpLocks/>
          </p:cNvGrpSpPr>
          <p:nvPr/>
        </p:nvGrpSpPr>
        <p:grpSpPr bwMode="auto">
          <a:xfrm>
            <a:off x="685800" y="2743200"/>
            <a:ext cx="1570038" cy="1185863"/>
            <a:chOff x="432" y="1728"/>
            <a:chExt cx="989" cy="747"/>
          </a:xfrm>
        </p:grpSpPr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1075" y="1728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 flipH="1">
              <a:off x="729" y="2073"/>
              <a:ext cx="346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1075" y="2073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7" name="Arc 21"/>
            <p:cNvSpPr>
              <a:spLocks/>
            </p:cNvSpPr>
            <p:nvPr/>
          </p:nvSpPr>
          <p:spPr bwMode="auto">
            <a:xfrm flipV="1">
              <a:off x="889" y="2048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769" y="2246"/>
              <a:ext cx="173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z</a:t>
              </a:r>
            </a:p>
          </p:txBody>
        </p:sp>
        <p:pic>
          <p:nvPicPr>
            <p:cNvPr id="234539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2" y="2184"/>
              <a:ext cx="25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4546" name="Group 50"/>
          <p:cNvGrpSpPr>
            <a:grpSpLocks/>
          </p:cNvGrpSpPr>
          <p:nvPr/>
        </p:nvGrpSpPr>
        <p:grpSpPr bwMode="auto">
          <a:xfrm>
            <a:off x="2590800" y="2835275"/>
            <a:ext cx="1552575" cy="912813"/>
            <a:chOff x="1632" y="1786"/>
            <a:chExt cx="978" cy="575"/>
          </a:xfrm>
        </p:grpSpPr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>
              <a:off x="1977" y="1786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 flipH="1">
              <a:off x="1632" y="2131"/>
              <a:ext cx="345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1977" y="2131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6" name="Arc 30"/>
            <p:cNvSpPr>
              <a:spLocks/>
            </p:cNvSpPr>
            <p:nvPr/>
          </p:nvSpPr>
          <p:spPr bwMode="auto">
            <a:xfrm rot="14396026" flipV="1">
              <a:off x="2035" y="2073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7" name="Text Box 31"/>
            <p:cNvSpPr txBox="1">
              <a:spLocks noChangeArrowheads="1"/>
            </p:cNvSpPr>
            <p:nvPr/>
          </p:nvSpPr>
          <p:spPr bwMode="auto">
            <a:xfrm>
              <a:off x="2160" y="2176"/>
              <a:ext cx="17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x</a:t>
              </a:r>
            </a:p>
          </p:txBody>
        </p:sp>
        <p:pic>
          <p:nvPicPr>
            <p:cNvPr id="234541" name="Picture 4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51" y="2040"/>
              <a:ext cx="25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4548" name="Group 52"/>
          <p:cNvGrpSpPr>
            <a:grpSpLocks/>
          </p:cNvGrpSpPr>
          <p:nvPr/>
        </p:nvGrpSpPr>
        <p:grpSpPr bwMode="auto">
          <a:xfrm>
            <a:off x="4779963" y="2884488"/>
            <a:ext cx="935037" cy="1230312"/>
            <a:chOff x="3011" y="1817"/>
            <a:chExt cx="589" cy="775"/>
          </a:xfrm>
        </p:grpSpPr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>
              <a:off x="3254" y="2099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H="1">
              <a:off x="3011" y="2444"/>
              <a:ext cx="243" cy="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0" name="Line 34"/>
            <p:cNvSpPr>
              <a:spLocks noChangeShapeType="1"/>
            </p:cNvSpPr>
            <p:nvPr/>
          </p:nvSpPr>
          <p:spPr bwMode="auto">
            <a:xfrm>
              <a:off x="3254" y="2444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5" name="Arc 39"/>
            <p:cNvSpPr>
              <a:spLocks/>
            </p:cNvSpPr>
            <p:nvPr/>
          </p:nvSpPr>
          <p:spPr bwMode="auto">
            <a:xfrm rot="8632491" flipV="1">
              <a:off x="3184" y="2246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6" name="Text Box 40"/>
            <p:cNvSpPr txBox="1">
              <a:spLocks noChangeArrowheads="1"/>
            </p:cNvSpPr>
            <p:nvPr/>
          </p:nvSpPr>
          <p:spPr bwMode="auto">
            <a:xfrm>
              <a:off x="3286" y="2061"/>
              <a:ext cx="17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y</a:t>
              </a:r>
            </a:p>
          </p:txBody>
        </p:sp>
        <p:pic>
          <p:nvPicPr>
            <p:cNvPr id="234543" name="Picture 4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3141" y="1796"/>
              <a:ext cx="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3D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8001000" cy="5105400"/>
          </a:xfrm>
        </p:spPr>
        <p:txBody>
          <a:bodyPr/>
          <a:lstStyle/>
          <a:p>
            <a:r>
              <a:rPr lang="en-US"/>
              <a:t>Xoay quanh trục x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Xoay quanh trục 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3552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1676400"/>
          <a:ext cx="44958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6" name="Equation" r:id="rId3" imgW="2768400" imgH="914400" progId="Equation.3">
                  <p:embed/>
                </p:oleObj>
              </mc:Choice>
              <mc:Fallback>
                <p:oleObj name="Equation" r:id="rId3" imgW="27684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4495800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990600" y="4267200"/>
          <a:ext cx="24384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7" name="Equation" r:id="rId5" imgW="1206360" imgH="660240" progId="Equation.3">
                  <p:embed/>
                </p:oleObj>
              </mc:Choice>
              <mc:Fallback>
                <p:oleObj name="Equation" r:id="rId5" imgW="12063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24384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914400" y="1905000"/>
          <a:ext cx="23622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8" name="Equation" r:id="rId7" imgW="1218960" imgH="634680" progId="Equation.3">
                  <p:embed/>
                </p:oleObj>
              </mc:Choice>
              <mc:Fallback>
                <p:oleObj name="Equation" r:id="rId7" imgW="1218960" imgH="634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362200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117975"/>
          <a:ext cx="46482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9" name="Equation" r:id="rId9" imgW="2781000" imgH="914400" progId="Equation.3">
                  <p:embed/>
                </p:oleObj>
              </mc:Choice>
              <mc:Fallback>
                <p:oleObj name="Equation" r:id="rId9" imgW="278100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7975"/>
                        <a:ext cx="4648200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22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Xoay quanh trục bất kỳ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28600" y="1371600"/>
            <a:ext cx="57150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Dịch đối tượng sao cho trục xoay đi qua gốc tọa độ.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Xoay đối tượng sao cho trục xoay trùng với một trong các trục tọa độ.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Thực hiện xoay đối tượng.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Áp dụng xoay ngược để trục xoay trở về hướng xoay ban đầu.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Áp dụng chuyển dịch ngược để đem trục xoay về vị trí ban đầu.</a:t>
            </a:r>
          </a:p>
        </p:txBody>
      </p:sp>
      <p:grpSp>
        <p:nvGrpSpPr>
          <p:cNvPr id="237593" name="Group 25"/>
          <p:cNvGrpSpPr>
            <a:grpSpLocks/>
          </p:cNvGrpSpPr>
          <p:nvPr/>
        </p:nvGrpSpPr>
        <p:grpSpPr bwMode="auto">
          <a:xfrm>
            <a:off x="6248400" y="2438400"/>
            <a:ext cx="2667000" cy="2157413"/>
            <a:chOff x="3984" y="2016"/>
            <a:chExt cx="1680" cy="1359"/>
          </a:xfrm>
        </p:grpSpPr>
        <p:grpSp>
          <p:nvGrpSpPr>
            <p:cNvPr id="237592" name="Group 24"/>
            <p:cNvGrpSpPr>
              <a:grpSpLocks/>
            </p:cNvGrpSpPr>
            <p:nvPr/>
          </p:nvGrpSpPr>
          <p:grpSpPr bwMode="auto">
            <a:xfrm>
              <a:off x="3984" y="2056"/>
              <a:ext cx="1680" cy="1319"/>
              <a:chOff x="3984" y="2056"/>
              <a:chExt cx="1680" cy="1319"/>
            </a:xfrm>
          </p:grpSpPr>
          <p:pic>
            <p:nvPicPr>
              <p:cNvPr id="237587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84" y="2160"/>
                <a:ext cx="1680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7588" name="Line 20"/>
              <p:cNvSpPr>
                <a:spLocks noChangeShapeType="1"/>
              </p:cNvSpPr>
              <p:nvPr/>
            </p:nvSpPr>
            <p:spPr bwMode="auto">
              <a:xfrm flipV="1">
                <a:off x="4728" y="2056"/>
                <a:ext cx="768" cy="96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589" name="Line 21"/>
              <p:cNvSpPr>
                <a:spLocks noChangeShapeType="1"/>
              </p:cNvSpPr>
              <p:nvPr/>
            </p:nvSpPr>
            <p:spPr bwMode="auto">
              <a:xfrm flipV="1">
                <a:off x="4924" y="2361"/>
                <a:ext cx="333" cy="4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580" name="Text Box 12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68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(x2,y2,z2)</a:t>
                </a:r>
              </a:p>
            </p:txBody>
          </p:sp>
          <p:sp>
            <p:nvSpPr>
              <p:cNvPr id="237579" name="Text Box 11"/>
              <p:cNvSpPr txBox="1">
                <a:spLocks noChangeArrowheads="1"/>
              </p:cNvSpPr>
              <p:nvPr/>
            </p:nvSpPr>
            <p:spPr bwMode="auto">
              <a:xfrm>
                <a:off x="4728" y="278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(x1,y1,z1)</a:t>
                </a:r>
              </a:p>
            </p:txBody>
          </p:sp>
          <p:sp>
            <p:nvSpPr>
              <p:cNvPr id="237590" name="Oval 22"/>
              <p:cNvSpPr>
                <a:spLocks noChangeArrowheads="1"/>
              </p:cNvSpPr>
              <p:nvPr/>
            </p:nvSpPr>
            <p:spPr bwMode="auto">
              <a:xfrm>
                <a:off x="4704" y="298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1" name="Line 23"/>
              <p:cNvSpPr>
                <a:spLocks noChangeShapeType="1"/>
              </p:cNvSpPr>
              <p:nvPr/>
            </p:nvSpPr>
            <p:spPr bwMode="auto">
              <a:xfrm flipH="1">
                <a:off x="4421" y="3024"/>
                <a:ext cx="299" cy="351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584" name="Text Box 16"/>
            <p:cNvSpPr txBox="1">
              <a:spLocks noChangeArrowheads="1"/>
            </p:cNvSpPr>
            <p:nvPr/>
          </p:nvSpPr>
          <p:spPr bwMode="auto">
            <a:xfrm>
              <a:off x="4560" y="20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37585" name="Text Box 17"/>
            <p:cNvSpPr txBox="1">
              <a:spLocks noChangeArrowheads="1"/>
            </p:cNvSpPr>
            <p:nvPr/>
          </p:nvSpPr>
          <p:spPr bwMode="auto">
            <a:xfrm>
              <a:off x="3984" y="288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z</a:t>
              </a:r>
            </a:p>
          </p:txBody>
        </p:sp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57" y="3148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23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Xoay quanh trục bất kỳ</a:t>
            </a:r>
          </a:p>
        </p:txBody>
      </p:sp>
      <p:grpSp>
        <p:nvGrpSpPr>
          <p:cNvPr id="276547" name="Group 67"/>
          <p:cNvGrpSpPr>
            <a:grpSpLocks/>
          </p:cNvGrpSpPr>
          <p:nvPr/>
        </p:nvGrpSpPr>
        <p:grpSpPr bwMode="auto">
          <a:xfrm>
            <a:off x="3854450" y="1754188"/>
            <a:ext cx="1846263" cy="1370012"/>
            <a:chOff x="2428" y="1105"/>
            <a:chExt cx="1163" cy="863"/>
          </a:xfrm>
        </p:grpSpPr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2743" y="1105"/>
              <a:ext cx="0" cy="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>
              <a:off x="2743" y="1824"/>
              <a:ext cx="7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7" name="Line 27"/>
            <p:cNvSpPr>
              <a:spLocks noChangeShapeType="1"/>
            </p:cNvSpPr>
            <p:nvPr/>
          </p:nvSpPr>
          <p:spPr bwMode="auto">
            <a:xfrm flipH="1">
              <a:off x="2428" y="1824"/>
              <a:ext cx="315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 flipH="1">
              <a:off x="2742" y="1520"/>
              <a:ext cx="306" cy="29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9" name="Text Box 29"/>
            <p:cNvSpPr txBox="1">
              <a:spLocks noChangeArrowheads="1"/>
            </p:cNvSpPr>
            <p:nvPr/>
          </p:nvSpPr>
          <p:spPr bwMode="auto">
            <a:xfrm>
              <a:off x="2880" y="1248"/>
              <a:ext cx="7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(</a:t>
              </a:r>
              <a:r>
                <a:rPr lang="en-US" sz="1600" smtClean="0">
                  <a:latin typeface="Tahoma" pitchFamily="34" charset="0"/>
                </a:rPr>
                <a:t>x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y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z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)</a:t>
              </a:r>
              <a:endParaRPr lang="en-US" sz="1600">
                <a:latin typeface="Tahoma" pitchFamily="34" charset="0"/>
              </a:endParaRPr>
            </a:p>
          </p:txBody>
        </p:sp>
      </p:grpSp>
      <p:grpSp>
        <p:nvGrpSpPr>
          <p:cNvPr id="276546" name="Group 66"/>
          <p:cNvGrpSpPr>
            <a:grpSpLocks/>
          </p:cNvGrpSpPr>
          <p:nvPr/>
        </p:nvGrpSpPr>
        <p:grpSpPr bwMode="auto">
          <a:xfrm>
            <a:off x="6078538" y="1295400"/>
            <a:ext cx="2760662" cy="2016125"/>
            <a:chOff x="3829" y="816"/>
            <a:chExt cx="1739" cy="1270"/>
          </a:xfrm>
        </p:grpSpPr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300" y="1606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x</a:t>
              </a:r>
            </a:p>
          </p:txBody>
        </p:sp>
        <p:sp>
          <p:nvSpPr>
            <p:cNvPr id="276511" name="Line 31"/>
            <p:cNvSpPr>
              <a:spLocks noChangeShapeType="1"/>
            </p:cNvSpPr>
            <p:nvPr/>
          </p:nvSpPr>
          <p:spPr bwMode="auto">
            <a:xfrm>
              <a:off x="4455" y="928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2" name="Line 32"/>
            <p:cNvSpPr>
              <a:spLocks noChangeShapeType="1"/>
            </p:cNvSpPr>
            <p:nvPr/>
          </p:nvSpPr>
          <p:spPr bwMode="auto">
            <a:xfrm>
              <a:off x="4455" y="1630"/>
              <a:ext cx="1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3" name="Line 33"/>
            <p:cNvSpPr>
              <a:spLocks noChangeShapeType="1"/>
            </p:cNvSpPr>
            <p:nvPr/>
          </p:nvSpPr>
          <p:spPr bwMode="auto">
            <a:xfrm flipH="1">
              <a:off x="3829" y="1614"/>
              <a:ext cx="657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 flipH="1">
              <a:off x="4455" y="1262"/>
              <a:ext cx="433" cy="36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5" name="Text Box 35"/>
            <p:cNvSpPr txBox="1">
              <a:spLocks noChangeArrowheads="1"/>
            </p:cNvSpPr>
            <p:nvPr/>
          </p:nvSpPr>
          <p:spPr bwMode="auto">
            <a:xfrm>
              <a:off x="4704" y="992"/>
              <a:ext cx="8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(</a:t>
              </a:r>
              <a:r>
                <a:rPr lang="en-US" sz="1600" smtClean="0">
                  <a:latin typeface="Tahoma" pitchFamily="34" charset="0"/>
                </a:rPr>
                <a:t>x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y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z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)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276516" name="Text Box 36"/>
            <p:cNvSpPr txBox="1">
              <a:spLocks noChangeArrowheads="1"/>
            </p:cNvSpPr>
            <p:nvPr/>
          </p:nvSpPr>
          <p:spPr bwMode="auto">
            <a:xfrm>
              <a:off x="4408" y="816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 flipH="1" flipV="1">
              <a:off x="4453" y="1632"/>
              <a:ext cx="473" cy="30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8" name="Arc 38"/>
            <p:cNvSpPr>
              <a:spLocks/>
            </p:cNvSpPr>
            <p:nvPr/>
          </p:nvSpPr>
          <p:spPr bwMode="auto">
            <a:xfrm flipH="1">
              <a:off x="4855" y="1276"/>
              <a:ext cx="125" cy="655"/>
            </a:xfrm>
            <a:custGeom>
              <a:avLst/>
              <a:gdLst>
                <a:gd name="G0" fmla="+- 0 0 0"/>
                <a:gd name="G1" fmla="+- 16000 0 0"/>
                <a:gd name="G2" fmla="+- 21600 0 0"/>
                <a:gd name="T0" fmla="*/ 14511 w 21600"/>
                <a:gd name="T1" fmla="*/ 0 h 34790"/>
                <a:gd name="T2" fmla="*/ 10653 w 21600"/>
                <a:gd name="T3" fmla="*/ 34790 h 34790"/>
                <a:gd name="T4" fmla="*/ 0 w 21600"/>
                <a:gd name="T5" fmla="*/ 16000 h 34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790" fill="none" extrusionOk="0">
                  <a:moveTo>
                    <a:pt x="14510" y="0"/>
                  </a:moveTo>
                  <a:cubicBezTo>
                    <a:pt x="19025" y="4094"/>
                    <a:pt x="21600" y="9905"/>
                    <a:pt x="21600" y="16000"/>
                  </a:cubicBezTo>
                  <a:cubicBezTo>
                    <a:pt x="21600" y="23777"/>
                    <a:pt x="17418" y="30954"/>
                    <a:pt x="10653" y="34790"/>
                  </a:cubicBezTo>
                </a:path>
                <a:path w="21600" h="34790" stroke="0" extrusionOk="0">
                  <a:moveTo>
                    <a:pt x="14510" y="0"/>
                  </a:moveTo>
                  <a:cubicBezTo>
                    <a:pt x="19025" y="4094"/>
                    <a:pt x="21600" y="9905"/>
                    <a:pt x="21600" y="16000"/>
                  </a:cubicBezTo>
                  <a:cubicBezTo>
                    <a:pt x="21600" y="23777"/>
                    <a:pt x="17418" y="30954"/>
                    <a:pt x="10653" y="34790"/>
                  </a:cubicBezTo>
                  <a:lnTo>
                    <a:pt x="0" y="160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9" name="Line 39"/>
            <p:cNvSpPr>
              <a:spLocks noChangeShapeType="1"/>
            </p:cNvSpPr>
            <p:nvPr/>
          </p:nvSpPr>
          <p:spPr bwMode="auto">
            <a:xfrm flipV="1">
              <a:off x="4028" y="1635"/>
              <a:ext cx="440" cy="30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20" name="Arc 40"/>
            <p:cNvSpPr>
              <a:spLocks/>
            </p:cNvSpPr>
            <p:nvPr/>
          </p:nvSpPr>
          <p:spPr bwMode="auto">
            <a:xfrm>
              <a:off x="4637" y="1486"/>
              <a:ext cx="70" cy="268"/>
            </a:xfrm>
            <a:custGeom>
              <a:avLst/>
              <a:gdLst>
                <a:gd name="G0" fmla="+- 6075 0 0"/>
                <a:gd name="G1" fmla="+- 21600 0 0"/>
                <a:gd name="G2" fmla="+- 21600 0 0"/>
                <a:gd name="T0" fmla="*/ 6075 w 27675"/>
                <a:gd name="T1" fmla="*/ 0 h 43200"/>
                <a:gd name="T2" fmla="*/ 0 w 27675"/>
                <a:gd name="T3" fmla="*/ 42328 h 43200"/>
                <a:gd name="T4" fmla="*/ 6075 w 2767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75" h="43200" fill="none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</a:path>
                <a:path w="27675" h="43200" stroke="0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  <a:lnTo>
                    <a:pt x="60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1" name="Arc 41"/>
            <p:cNvSpPr>
              <a:spLocks/>
            </p:cNvSpPr>
            <p:nvPr/>
          </p:nvSpPr>
          <p:spPr bwMode="auto">
            <a:xfrm rot="5316123">
              <a:off x="4429" y="1613"/>
              <a:ext cx="61" cy="238"/>
            </a:xfrm>
            <a:custGeom>
              <a:avLst/>
              <a:gdLst>
                <a:gd name="G0" fmla="+- 6075 0 0"/>
                <a:gd name="G1" fmla="+- 21600 0 0"/>
                <a:gd name="G2" fmla="+- 21600 0 0"/>
                <a:gd name="T0" fmla="*/ 6075 w 27675"/>
                <a:gd name="T1" fmla="*/ 0 h 43200"/>
                <a:gd name="T2" fmla="*/ 0 w 27675"/>
                <a:gd name="T3" fmla="*/ 42328 h 43200"/>
                <a:gd name="T4" fmla="*/ 6075 w 2767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75" h="43200" fill="none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</a:path>
                <a:path w="27675" h="43200" stroke="0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  <a:lnTo>
                    <a:pt x="60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2" name="Text Box 42"/>
            <p:cNvSpPr txBox="1">
              <a:spLocks noChangeArrowheads="1"/>
            </p:cNvSpPr>
            <p:nvPr/>
          </p:nvSpPr>
          <p:spPr bwMode="auto">
            <a:xfrm>
              <a:off x="4628" y="1404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  <a:sym typeface="Symbol" pitchFamily="18" charset="2"/>
                </a:rPr>
                <a:t>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276526" name="Arc 46"/>
            <p:cNvSpPr>
              <a:spLocks/>
            </p:cNvSpPr>
            <p:nvPr/>
          </p:nvSpPr>
          <p:spPr bwMode="auto">
            <a:xfrm rot="16120265" flipH="1">
              <a:off x="4406" y="1552"/>
              <a:ext cx="135" cy="851"/>
            </a:xfrm>
            <a:custGeom>
              <a:avLst/>
              <a:gdLst>
                <a:gd name="G0" fmla="+- 0 0 0"/>
                <a:gd name="G1" fmla="+- 20090 0 0"/>
                <a:gd name="G2" fmla="+- 21600 0 0"/>
                <a:gd name="T0" fmla="*/ 7935 w 21600"/>
                <a:gd name="T1" fmla="*/ 0 h 38880"/>
                <a:gd name="T2" fmla="*/ 10653 w 21600"/>
                <a:gd name="T3" fmla="*/ 38880 h 38880"/>
                <a:gd name="T4" fmla="*/ 0 w 21600"/>
                <a:gd name="T5" fmla="*/ 20090 h 38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880" fill="none" extrusionOk="0">
                  <a:moveTo>
                    <a:pt x="7934" y="0"/>
                  </a:moveTo>
                  <a:cubicBezTo>
                    <a:pt x="16181" y="3257"/>
                    <a:pt x="21600" y="11223"/>
                    <a:pt x="21600" y="20090"/>
                  </a:cubicBezTo>
                  <a:cubicBezTo>
                    <a:pt x="21600" y="27867"/>
                    <a:pt x="17418" y="35044"/>
                    <a:pt x="10653" y="38880"/>
                  </a:cubicBezTo>
                </a:path>
                <a:path w="21600" h="38880" stroke="0" extrusionOk="0">
                  <a:moveTo>
                    <a:pt x="7934" y="0"/>
                  </a:moveTo>
                  <a:cubicBezTo>
                    <a:pt x="16181" y="3257"/>
                    <a:pt x="21600" y="11223"/>
                    <a:pt x="21600" y="20090"/>
                  </a:cubicBezTo>
                  <a:cubicBezTo>
                    <a:pt x="21600" y="27867"/>
                    <a:pt x="17418" y="35044"/>
                    <a:pt x="10653" y="38880"/>
                  </a:cubicBezTo>
                  <a:lnTo>
                    <a:pt x="0" y="2009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 type="triangle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7" name="Text Box 47"/>
            <p:cNvSpPr txBox="1">
              <a:spLocks noChangeArrowheads="1"/>
            </p:cNvSpPr>
            <p:nvPr/>
          </p:nvSpPr>
          <p:spPr bwMode="auto">
            <a:xfrm>
              <a:off x="4319" y="1733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  <a:sym typeface="Symbol" pitchFamily="18" charset="2"/>
                </a:rPr>
                <a:t></a:t>
              </a:r>
              <a:endParaRPr lang="en-US" sz="1600">
                <a:latin typeface="Tahoma" pitchFamily="34" charset="0"/>
              </a:endParaRPr>
            </a:p>
          </p:txBody>
        </p:sp>
      </p:grpSp>
      <p:sp>
        <p:nvSpPr>
          <p:cNvPr id="276531" name="Text Box 51"/>
          <p:cNvSpPr txBox="1">
            <a:spLocks noChangeArrowheads="1"/>
          </p:cNvSpPr>
          <p:nvPr/>
        </p:nvSpPr>
        <p:spPr bwMode="auto">
          <a:xfrm>
            <a:off x="1295400" y="3733800"/>
            <a:ext cx="363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 trận biến đổi cuối cùng:</a:t>
            </a:r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1143000" y="4800601"/>
            <a:ext cx="6934200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36000"/>
              </a:lnSpc>
            </a:pPr>
            <a:r>
              <a:rPr kumimoji="1" lang="en-US" noProof="1" smtClean="0">
                <a:latin typeface="Tahoma" pitchFamily="34" charset="0"/>
              </a:rPr>
              <a:t>Trong đó,</a:t>
            </a:r>
            <a:endParaRPr kumimoji="1" lang="en-US" sz="2400" baseline="30000" noProof="1">
              <a:latin typeface="Tahoma" pitchFamily="34" charset="0"/>
            </a:endParaRPr>
          </a:p>
        </p:txBody>
      </p:sp>
      <p:grpSp>
        <p:nvGrpSpPr>
          <p:cNvPr id="276534" name="Group 54"/>
          <p:cNvGrpSpPr>
            <a:grpSpLocks/>
          </p:cNvGrpSpPr>
          <p:nvPr/>
        </p:nvGrpSpPr>
        <p:grpSpPr bwMode="auto">
          <a:xfrm>
            <a:off x="609600" y="1371600"/>
            <a:ext cx="2667000" cy="2157413"/>
            <a:chOff x="3984" y="2016"/>
            <a:chExt cx="1680" cy="1359"/>
          </a:xfrm>
        </p:grpSpPr>
        <p:grpSp>
          <p:nvGrpSpPr>
            <p:cNvPr id="276535" name="Group 55"/>
            <p:cNvGrpSpPr>
              <a:grpSpLocks/>
            </p:cNvGrpSpPr>
            <p:nvPr/>
          </p:nvGrpSpPr>
          <p:grpSpPr bwMode="auto">
            <a:xfrm>
              <a:off x="3984" y="2056"/>
              <a:ext cx="1680" cy="1319"/>
              <a:chOff x="3984" y="2056"/>
              <a:chExt cx="1680" cy="1319"/>
            </a:xfrm>
          </p:grpSpPr>
          <p:pic>
            <p:nvPicPr>
              <p:cNvPr id="276536" name="Picture 5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4" y="2160"/>
                <a:ext cx="1680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6537" name="Line 57"/>
              <p:cNvSpPr>
                <a:spLocks noChangeShapeType="1"/>
              </p:cNvSpPr>
              <p:nvPr/>
            </p:nvSpPr>
            <p:spPr bwMode="auto">
              <a:xfrm flipV="1">
                <a:off x="4728" y="2056"/>
                <a:ext cx="768" cy="96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38" name="Line 58"/>
              <p:cNvSpPr>
                <a:spLocks noChangeShapeType="1"/>
              </p:cNvSpPr>
              <p:nvPr/>
            </p:nvSpPr>
            <p:spPr bwMode="auto">
              <a:xfrm flipV="1">
                <a:off x="4924" y="2361"/>
                <a:ext cx="333" cy="4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39" name="Text Box 59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68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(x1,y1,z1)</a:t>
                </a:r>
              </a:p>
            </p:txBody>
          </p:sp>
          <p:sp>
            <p:nvSpPr>
              <p:cNvPr id="276540" name="Text Box 60"/>
              <p:cNvSpPr txBox="1">
                <a:spLocks noChangeArrowheads="1"/>
              </p:cNvSpPr>
              <p:nvPr/>
            </p:nvSpPr>
            <p:spPr bwMode="auto">
              <a:xfrm>
                <a:off x="4728" y="278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(x0,y0,z0)</a:t>
                </a:r>
              </a:p>
            </p:txBody>
          </p:sp>
          <p:sp>
            <p:nvSpPr>
              <p:cNvPr id="276541" name="Oval 61"/>
              <p:cNvSpPr>
                <a:spLocks noChangeArrowheads="1"/>
              </p:cNvSpPr>
              <p:nvPr/>
            </p:nvSpPr>
            <p:spPr bwMode="auto">
              <a:xfrm>
                <a:off x="4704" y="298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42" name="Line 62"/>
              <p:cNvSpPr>
                <a:spLocks noChangeShapeType="1"/>
              </p:cNvSpPr>
              <p:nvPr/>
            </p:nvSpPr>
            <p:spPr bwMode="auto">
              <a:xfrm flipH="1">
                <a:off x="4421" y="3024"/>
                <a:ext cx="299" cy="351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43" name="Text Box 63"/>
            <p:cNvSpPr txBox="1">
              <a:spLocks noChangeArrowheads="1"/>
            </p:cNvSpPr>
            <p:nvPr/>
          </p:nvSpPr>
          <p:spPr bwMode="auto">
            <a:xfrm>
              <a:off x="4560" y="20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76544" name="Text Box 64"/>
            <p:cNvSpPr txBox="1">
              <a:spLocks noChangeArrowheads="1"/>
            </p:cNvSpPr>
            <p:nvPr/>
          </p:nvSpPr>
          <p:spPr bwMode="auto">
            <a:xfrm>
              <a:off x="3984" y="288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z</a:t>
              </a:r>
            </a:p>
          </p:txBody>
        </p:sp>
        <p:sp>
          <p:nvSpPr>
            <p:cNvPr id="276545" name="Text Box 65"/>
            <p:cNvSpPr txBox="1">
              <a:spLocks noChangeArrowheads="1"/>
            </p:cNvSpPr>
            <p:nvPr/>
          </p:nvSpPr>
          <p:spPr bwMode="auto">
            <a:xfrm>
              <a:off x="4957" y="3148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x</a:t>
              </a: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371600" y="41910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0" name="Equation" r:id="rId4" imgW="2920680" imgH="253800" progId="Equation.3">
                  <p:embed/>
                </p:oleObj>
              </mc:Choice>
              <mc:Fallback>
                <p:oleObj name="Equation" r:id="rId4" imgW="29206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701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2646947" y="5257800"/>
          <a:ext cx="4820653" cy="50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1" name="Equation" r:id="rId6" imgW="2387520" imgH="241200" progId="Equation.3">
                  <p:embed/>
                </p:oleObj>
              </mc:Choice>
              <mc:Fallback>
                <p:oleObj name="Equation" r:id="rId6" imgW="23875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947" y="5257800"/>
                        <a:ext cx="4820653" cy="502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24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Biến đổi hình học trong OpenGL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z="2000"/>
              <a:t>OpenGL quản lý các ma trận sau</a:t>
            </a:r>
          </a:p>
          <a:p>
            <a:pPr lvl="1"/>
            <a:r>
              <a:rPr lang="en-US" sz="1800"/>
              <a:t>Modelview (GL_MODELVIEW): Dùng để biến đổi hình </a:t>
            </a:r>
            <a:r>
              <a:rPr lang="en-US" sz="1800" smtClean="0"/>
              <a:t>học đối tượng và thay đổi hệ trục tọa độ </a:t>
            </a:r>
            <a:endParaRPr lang="en-US" sz="1800"/>
          </a:p>
          <a:p>
            <a:pPr lvl="1"/>
            <a:r>
              <a:rPr lang="en-US" sz="1800"/>
              <a:t>Projection (GL_PROJECTION): Dùng vào việc chiếu trực giao và chiếu phối cảnh </a:t>
            </a:r>
            <a:r>
              <a:rPr lang="en-US" sz="1800" smtClean="0"/>
              <a:t>mô hình đối </a:t>
            </a:r>
            <a:r>
              <a:rPr lang="en-US" sz="1800"/>
              <a:t>tượng</a:t>
            </a:r>
          </a:p>
          <a:p>
            <a:pPr lvl="1"/>
            <a:r>
              <a:rPr lang="en-US" sz="1800"/>
              <a:t>Texture (GL_TEXTURE): Dùng để phủ hoa văn lên đối tượng</a:t>
            </a:r>
          </a:p>
          <a:p>
            <a:r>
              <a:rPr lang="en-US" sz="2000"/>
              <a:t>Hàm quản lý:  </a:t>
            </a:r>
            <a:endParaRPr lang="en-US" sz="2000" smtClean="0"/>
          </a:p>
          <a:p>
            <a:pPr lvl="1"/>
            <a:r>
              <a:rPr lang="en-US" sz="1800" smtClean="0"/>
              <a:t>glMatrixMode(</a:t>
            </a:r>
            <a:r>
              <a:rPr lang="en-US" sz="1800" i="1" smtClean="0"/>
              <a:t>mode</a:t>
            </a:r>
            <a:r>
              <a:rPr lang="en-US" sz="1800" smtClean="0"/>
              <a:t>);</a:t>
            </a:r>
          </a:p>
          <a:p>
            <a:pPr lvl="1"/>
            <a:r>
              <a:rPr lang="en-US" sz="1800" smtClean="0"/>
              <a:t>glLoadIdentity();</a:t>
            </a:r>
          </a:p>
          <a:p>
            <a:pPr lvl="1"/>
            <a:r>
              <a:rPr lang="en-US" sz="1800" smtClean="0"/>
              <a:t>glPushMatrix(); …</a:t>
            </a:r>
            <a:endParaRPr lang="en-US" sz="1800"/>
          </a:p>
          <a:p>
            <a:r>
              <a:rPr lang="en-US" sz="2000"/>
              <a:t>Các hàm biến đổi </a:t>
            </a:r>
            <a:r>
              <a:rPr lang="en-US" sz="2000" smtClean="0"/>
              <a:t>mô hình</a:t>
            </a:r>
            <a:endParaRPr lang="en-US" sz="2000"/>
          </a:p>
          <a:p>
            <a:pPr lvl="1"/>
            <a:r>
              <a:rPr lang="es-ES" sz="1800"/>
              <a:t>glTranslate*(</a:t>
            </a:r>
            <a:r>
              <a:rPr lang="en-US" sz="1800" i="1"/>
              <a:t>Tx, Ty, Tz</a:t>
            </a:r>
            <a:r>
              <a:rPr lang="es-ES" sz="1800"/>
              <a:t>); </a:t>
            </a:r>
          </a:p>
          <a:p>
            <a:pPr lvl="2">
              <a:buFont typeface="Wingdings" pitchFamily="2" charset="2"/>
              <a:buNone/>
            </a:pPr>
            <a:r>
              <a:rPr lang="es-ES" sz="1600"/>
              <a:t>* có thể là d (double) hay f (float), </a:t>
            </a:r>
          </a:p>
          <a:p>
            <a:pPr lvl="1"/>
            <a:r>
              <a:rPr lang="en-US" sz="1800"/>
              <a:t>glRotate*(</a:t>
            </a:r>
            <a:r>
              <a:rPr lang="en-US" sz="1800" i="1"/>
              <a:t>angle, x, y, z</a:t>
            </a:r>
            <a:r>
              <a:rPr lang="en-US" sz="1800"/>
              <a:t>); </a:t>
            </a:r>
          </a:p>
          <a:p>
            <a:pPr lvl="2">
              <a:buFont typeface="Wingdings" pitchFamily="2" charset="2"/>
              <a:buNone/>
            </a:pPr>
            <a:r>
              <a:rPr lang="en-US" sz="1600" i="1"/>
              <a:t>angle</a:t>
            </a:r>
            <a:r>
              <a:rPr lang="en-US" sz="1600"/>
              <a:t> - tính bằng độ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(x, y, z) - tọa độ véctơ xoay, thí dụ: (0, 0, 1) xoay theo trục z</a:t>
            </a:r>
          </a:p>
          <a:p>
            <a:pPr lvl="1"/>
            <a:r>
              <a:rPr lang="en-US" sz="1800"/>
              <a:t>glScale*(</a:t>
            </a:r>
            <a:r>
              <a:rPr lang="en-US" sz="1800" i="1"/>
              <a:t>Sx, Sy, Sz</a:t>
            </a:r>
            <a:r>
              <a:rPr lang="en-US" sz="1800"/>
              <a:t>);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25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/>
              <a:t>Thí dụ biến đổi </a:t>
            </a:r>
            <a:r>
              <a:rPr lang="en-US" smtClean="0"/>
              <a:t>2D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914400" y="1485900"/>
            <a:ext cx="6172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glMatrixMode(GL_ MODELVIEW);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glColor3f(1.0f, 0.0f, 0.0f);  // chọn màu đỏ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glRecti(50, 100, 200, 150);// vẽ chữ nhật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glPushMatrix();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glColor3f(0.0f, 0.0f, 1.0f);  // chọn màu xanh</a:t>
            </a:r>
            <a:endParaRPr lang="en-US" sz="1800">
              <a:solidFill>
                <a:srgbClr val="9933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glTranslatef(-200., -50., 0.);// dịch chuyển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glRecti(50, 100, 200, 150); </a:t>
            </a:r>
            <a:endParaRPr lang="en-US" sz="1800">
              <a:solidFill>
                <a:srgbClr val="9933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glPopMatrix();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glPushMatrix();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glRotatef(90., 0., 0., 1.);    // xoay </a:t>
            </a:r>
            <a:r>
              <a:rPr lang="en-US" sz="1800" smtClean="0"/>
              <a:t>90 </a:t>
            </a:r>
            <a:r>
              <a:rPr lang="en-US" sz="1800"/>
              <a:t>độ quanh z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glRecti(50, 100, 200, 150);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glPopMatrix();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glScalef(-0.5, 1., 1.);	     // co dãn không đều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glRecti(50, 100, 200, 150);</a:t>
            </a:r>
          </a:p>
        </p:txBody>
      </p:sp>
      <p:grpSp>
        <p:nvGrpSpPr>
          <p:cNvPr id="254989" name="Group 13"/>
          <p:cNvGrpSpPr>
            <a:grpSpLocks/>
          </p:cNvGrpSpPr>
          <p:nvPr/>
        </p:nvGrpSpPr>
        <p:grpSpPr bwMode="auto">
          <a:xfrm>
            <a:off x="6477000" y="1219200"/>
            <a:ext cx="2286000" cy="1295400"/>
            <a:chOff x="4032" y="1008"/>
            <a:chExt cx="1440" cy="816"/>
          </a:xfrm>
        </p:grpSpPr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4800" y="100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>
              <a:off x="4032" y="1536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4272" y="1248"/>
              <a:ext cx="528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999" name="Group 23"/>
          <p:cNvGrpSpPr>
            <a:grpSpLocks/>
          </p:cNvGrpSpPr>
          <p:nvPr/>
        </p:nvGrpSpPr>
        <p:grpSpPr bwMode="auto">
          <a:xfrm>
            <a:off x="6553200" y="2895600"/>
            <a:ext cx="2286000" cy="1295400"/>
            <a:chOff x="4032" y="1680"/>
            <a:chExt cx="1440" cy="816"/>
          </a:xfrm>
        </p:grpSpPr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4800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4032" y="24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4944" y="1968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 rot="16200000">
              <a:off x="4128" y="1920"/>
              <a:ext cx="528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2" name="Freeform 16"/>
            <p:cNvSpPr>
              <a:spLocks/>
            </p:cNvSpPr>
            <p:nvPr/>
          </p:nvSpPr>
          <p:spPr bwMode="auto">
            <a:xfrm>
              <a:off x="4512" y="1763"/>
              <a:ext cx="558" cy="168"/>
            </a:xfrm>
            <a:custGeom>
              <a:avLst/>
              <a:gdLst/>
              <a:ahLst/>
              <a:cxnLst>
                <a:cxn ang="0">
                  <a:pos x="558" y="168"/>
                </a:cxn>
                <a:cxn ang="0">
                  <a:pos x="380" y="22"/>
                </a:cxn>
                <a:cxn ang="0">
                  <a:pos x="153" y="38"/>
                </a:cxn>
                <a:cxn ang="0">
                  <a:pos x="0" y="157"/>
                </a:cxn>
              </a:cxnLst>
              <a:rect l="0" t="0" r="r" b="b"/>
              <a:pathLst>
                <a:path w="558" h="168">
                  <a:moveTo>
                    <a:pt x="558" y="168"/>
                  </a:moveTo>
                  <a:cubicBezTo>
                    <a:pt x="528" y="144"/>
                    <a:pt x="448" y="44"/>
                    <a:pt x="380" y="22"/>
                  </a:cubicBezTo>
                  <a:cubicBezTo>
                    <a:pt x="312" y="0"/>
                    <a:pt x="216" y="16"/>
                    <a:pt x="153" y="38"/>
                  </a:cubicBezTo>
                  <a:cubicBezTo>
                    <a:pt x="90" y="60"/>
                    <a:pt x="32" y="132"/>
                    <a:pt x="0" y="1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993" name="Line 17"/>
          <p:cNvSpPr>
            <a:spLocks noChangeShapeType="1"/>
          </p:cNvSpPr>
          <p:nvPr/>
        </p:nvSpPr>
        <p:spPr bwMode="auto">
          <a:xfrm flipH="1">
            <a:off x="7696200" y="1600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5001" name="Group 25"/>
          <p:cNvGrpSpPr>
            <a:grpSpLocks/>
          </p:cNvGrpSpPr>
          <p:nvPr/>
        </p:nvGrpSpPr>
        <p:grpSpPr bwMode="auto">
          <a:xfrm>
            <a:off x="6934200" y="4876800"/>
            <a:ext cx="1828800" cy="1066800"/>
            <a:chOff x="4368" y="3072"/>
            <a:chExt cx="1152" cy="672"/>
          </a:xfrm>
        </p:grpSpPr>
        <p:sp>
          <p:nvSpPr>
            <p:cNvPr id="254994" name="Line 18"/>
            <p:cNvSpPr>
              <a:spLocks noChangeShapeType="1"/>
            </p:cNvSpPr>
            <p:nvPr/>
          </p:nvSpPr>
          <p:spPr bwMode="auto">
            <a:xfrm>
              <a:off x="4848" y="30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Rectangle 20"/>
            <p:cNvSpPr>
              <a:spLocks noChangeArrowheads="1"/>
            </p:cNvSpPr>
            <p:nvPr/>
          </p:nvSpPr>
          <p:spPr bwMode="auto">
            <a:xfrm>
              <a:off x="4992" y="3216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4512" y="3216"/>
              <a:ext cx="240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0" name="Line 24"/>
            <p:cNvSpPr>
              <a:spLocks noChangeShapeType="1"/>
            </p:cNvSpPr>
            <p:nvPr/>
          </p:nvSpPr>
          <p:spPr bwMode="auto">
            <a:xfrm flipH="1">
              <a:off x="4768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26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5257800"/>
          </a:xfrm>
        </p:spPr>
        <p:txBody>
          <a:bodyPr/>
          <a:lstStyle/>
          <a:p>
            <a:r>
              <a:rPr lang="en-US" smtClean="0"/>
              <a:t>Qui trình máy tính biến </a:t>
            </a:r>
            <a:r>
              <a:rPr lang="en-US"/>
              <a:t>đổi </a:t>
            </a:r>
            <a:r>
              <a:rPr lang="en-US" smtClean="0"/>
              <a:t>cặp </a:t>
            </a:r>
            <a:r>
              <a:rPr lang="en-US"/>
              <a:t>tọa độ qua dãy ma </a:t>
            </a:r>
            <a:r>
              <a:rPr lang="en-US" smtClean="0"/>
              <a:t>trận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Trình tự biến đổi trong OpenGL</a:t>
            </a:r>
          </a:p>
          <a:p>
            <a:pPr lvl="1"/>
            <a:r>
              <a:rPr lang="en-US" smtClean="0"/>
              <a:t>Chuyển ma </a:t>
            </a:r>
            <a:r>
              <a:rPr lang="en-US"/>
              <a:t>trận hiện hành vào ngăn xếp</a:t>
            </a:r>
          </a:p>
          <a:p>
            <a:pPr lvl="1"/>
            <a:r>
              <a:rPr lang="en-US"/>
              <a:t>Nhân mọi ma trận biến đổi với ma trận hiện hành</a:t>
            </a:r>
          </a:p>
          <a:p>
            <a:pPr lvl="1"/>
            <a:r>
              <a:rPr lang="en-US"/>
              <a:t>Vẽ đối tượng</a:t>
            </a:r>
          </a:p>
          <a:p>
            <a:pPr lvl="1"/>
            <a:r>
              <a:rPr lang="en-US" smtClean="0"/>
              <a:t>Khôi phục ma </a:t>
            </a:r>
            <a:r>
              <a:rPr lang="en-US"/>
              <a:t>trận hiện hành từ ngăn </a:t>
            </a:r>
            <a:r>
              <a:rPr lang="en-US" smtClean="0"/>
              <a:t>xếp.</a:t>
            </a:r>
            <a:endParaRPr lang="en-US"/>
          </a:p>
        </p:txBody>
      </p:sp>
      <p:grpSp>
        <p:nvGrpSpPr>
          <p:cNvPr id="257051" name="Group 27"/>
          <p:cNvGrpSpPr>
            <a:grpSpLocks/>
          </p:cNvGrpSpPr>
          <p:nvPr/>
        </p:nvGrpSpPr>
        <p:grpSpPr bwMode="auto">
          <a:xfrm>
            <a:off x="306388" y="1905000"/>
            <a:ext cx="8761412" cy="2057400"/>
            <a:chOff x="113" y="1296"/>
            <a:chExt cx="5519" cy="1296"/>
          </a:xfrm>
        </p:grpSpPr>
        <p:sp>
          <p:nvSpPr>
            <p:cNvPr id="257040" name="Text Box 16"/>
            <p:cNvSpPr txBox="1">
              <a:spLocks noChangeArrowheads="1"/>
            </p:cNvSpPr>
            <p:nvPr/>
          </p:nvSpPr>
          <p:spPr bwMode="auto">
            <a:xfrm>
              <a:off x="113" y="1296"/>
              <a:ext cx="9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Point </a:t>
              </a:r>
            </a:p>
            <a:p>
              <a:pPr algn="ctr"/>
              <a:r>
                <a:rPr lang="en-US" sz="1400"/>
                <a:t>(from glVertex)</a:t>
              </a:r>
            </a:p>
          </p:txBody>
        </p:sp>
        <p:grpSp>
          <p:nvGrpSpPr>
            <p:cNvPr id="257049" name="Group 25"/>
            <p:cNvGrpSpPr>
              <a:grpSpLocks/>
            </p:cNvGrpSpPr>
            <p:nvPr/>
          </p:nvGrpSpPr>
          <p:grpSpPr bwMode="auto">
            <a:xfrm>
              <a:off x="320" y="1412"/>
              <a:ext cx="5312" cy="1180"/>
              <a:chOff x="320" y="1200"/>
              <a:chExt cx="5312" cy="1180"/>
            </a:xfrm>
          </p:grpSpPr>
          <p:sp>
            <p:nvSpPr>
              <p:cNvPr id="257028" name="Rectangle 4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720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Modelview Matrix</a:t>
                </a:r>
              </a:p>
            </p:txBody>
          </p:sp>
          <p:sp>
            <p:nvSpPr>
              <p:cNvPr id="257030" name="Rectangle 6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720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Project Matrix</a:t>
                </a:r>
              </a:p>
            </p:txBody>
          </p:sp>
          <p:sp>
            <p:nvSpPr>
              <p:cNvPr id="257031" name="Rectangle 7"/>
              <p:cNvSpPr>
                <a:spLocks noChangeArrowheads="1"/>
              </p:cNvSpPr>
              <p:nvPr/>
            </p:nvSpPr>
            <p:spPr bwMode="auto">
              <a:xfrm>
                <a:off x="3024" y="1200"/>
                <a:ext cx="1008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Perspective normalization and clipping</a:t>
                </a:r>
              </a:p>
            </p:txBody>
          </p:sp>
          <p:sp>
            <p:nvSpPr>
              <p:cNvPr id="257032" name="Rectangle 8"/>
              <p:cNvSpPr>
                <a:spLocks noChangeArrowheads="1"/>
              </p:cNvSpPr>
              <p:nvPr/>
            </p:nvSpPr>
            <p:spPr bwMode="auto">
              <a:xfrm>
                <a:off x="4272" y="1200"/>
                <a:ext cx="1008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Viewport Transformation</a:t>
                </a:r>
              </a:p>
            </p:txBody>
          </p:sp>
          <p:sp>
            <p:nvSpPr>
              <p:cNvPr id="257034" name="AutoShape 1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5" name="AutoShape 11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7" name="AutoShape 13"/>
              <p:cNvSpPr>
                <a:spLocks noChangeArrowheads="1"/>
              </p:cNvSpPr>
              <p:nvPr/>
            </p:nvSpPr>
            <p:spPr bwMode="auto">
              <a:xfrm>
                <a:off x="278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8" name="AutoShape 14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9" name="AutoShape 15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1" name="Text Box 17"/>
              <p:cNvSpPr txBox="1">
                <a:spLocks noChangeArrowheads="1"/>
              </p:cNvSpPr>
              <p:nvPr/>
            </p:nvSpPr>
            <p:spPr bwMode="auto">
              <a:xfrm>
                <a:off x="320" y="1978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Standard coordinates</a:t>
                </a:r>
              </a:p>
            </p:txBody>
          </p:sp>
          <p:sp>
            <p:nvSpPr>
              <p:cNvPr id="257042" name="Text Box 18"/>
              <p:cNvSpPr txBox="1">
                <a:spLocks noChangeArrowheads="1"/>
              </p:cNvSpPr>
              <p:nvPr/>
            </p:nvSpPr>
            <p:spPr bwMode="auto">
              <a:xfrm>
                <a:off x="1392" y="1968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Camera (eye) coordinates</a:t>
                </a:r>
              </a:p>
            </p:txBody>
          </p:sp>
          <p:sp>
            <p:nvSpPr>
              <p:cNvPr id="257043" name="Text Box 19"/>
              <p:cNvSpPr txBox="1">
                <a:spLocks noChangeArrowheads="1"/>
              </p:cNvSpPr>
              <p:nvPr/>
            </p:nvSpPr>
            <p:spPr bwMode="auto">
              <a:xfrm>
                <a:off x="3440" y="1920"/>
                <a:ext cx="1120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Normalized device coordinates</a:t>
                </a:r>
              </a:p>
            </p:txBody>
          </p:sp>
          <p:sp>
            <p:nvSpPr>
              <p:cNvPr id="257044" name="Text Box 20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Window coordinates</a:t>
                </a:r>
              </a:p>
            </p:txBody>
          </p:sp>
          <p:sp>
            <p:nvSpPr>
              <p:cNvPr id="257045" name="Line 21"/>
              <p:cNvSpPr>
                <a:spLocks noChangeShapeType="1"/>
              </p:cNvSpPr>
              <p:nvPr/>
            </p:nvSpPr>
            <p:spPr bwMode="auto">
              <a:xfrm flipV="1">
                <a:off x="91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6" name="Line 22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7" name="Line 23"/>
              <p:cNvSpPr>
                <a:spLocks noChangeShapeType="1"/>
              </p:cNvSpPr>
              <p:nvPr/>
            </p:nvSpPr>
            <p:spPr bwMode="auto">
              <a:xfrm flipV="1">
                <a:off x="4176" y="15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8" name="Line 24"/>
              <p:cNvSpPr>
                <a:spLocks noChangeShapeType="1"/>
              </p:cNvSpPr>
              <p:nvPr/>
            </p:nvSpPr>
            <p:spPr bwMode="auto">
              <a:xfrm flipV="1">
                <a:off x="53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33" name="Oval 9"/>
            <p:cNvSpPr>
              <a:spLocks noChangeArrowheads="1"/>
            </p:cNvSpPr>
            <p:nvPr/>
          </p:nvSpPr>
          <p:spPr bwMode="auto">
            <a:xfrm>
              <a:off x="2944" y="1352"/>
              <a:ext cx="115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27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685800"/>
          </a:xfrm>
        </p:spPr>
        <p:txBody>
          <a:bodyPr/>
          <a:lstStyle/>
          <a:p>
            <a:r>
              <a:rPr lang="en-US"/>
              <a:t>Thí dụ</a:t>
            </a:r>
          </a:p>
        </p:txBody>
      </p:sp>
      <p:pic>
        <p:nvPicPr>
          <p:cNvPr id="258072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752600"/>
            <a:ext cx="22193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73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00200"/>
            <a:ext cx="3141663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1219200" y="4572000"/>
            <a:ext cx="3200400" cy="106997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/>
              <a:t>glPushMatrix(); 	</a:t>
            </a:r>
          </a:p>
          <a:p>
            <a:r>
              <a:rPr lang="en-US" sz="1600"/>
              <a:t>glRotatef(20., 0., 0., 1.);</a:t>
            </a:r>
          </a:p>
          <a:p>
            <a:r>
              <a:rPr lang="en-US" sz="1600"/>
              <a:t>glRectf(x-2, y-2, x+2, y+2); glPopMatrix();	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5486400" y="3962400"/>
            <a:ext cx="2832100" cy="15589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/>
              <a:t>glPushMatrix(); </a:t>
            </a:r>
          </a:p>
          <a:p>
            <a:r>
              <a:rPr lang="en-US" sz="1600"/>
              <a:t>glTranslatef(x, y, 0.);</a:t>
            </a:r>
          </a:p>
          <a:p>
            <a:r>
              <a:rPr lang="en-US" sz="1600"/>
              <a:t>glRotatef(20., 0., 0., 1.); </a:t>
            </a:r>
          </a:p>
          <a:p>
            <a:r>
              <a:rPr lang="en-US" sz="1600"/>
              <a:t>glTranslatef(-x,-y,0.);</a:t>
            </a:r>
          </a:p>
          <a:p>
            <a:r>
              <a:rPr lang="en-US" sz="1600"/>
              <a:t>glRectf(-2., -2., 2., 2.);</a:t>
            </a:r>
          </a:p>
          <a:p>
            <a:r>
              <a:rPr lang="en-US" sz="1600"/>
              <a:t>glPopMatrix(); 	</a:t>
            </a: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5562600" y="5715000"/>
            <a:ext cx="2868093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Thứ tự của các hàm biến đổi </a:t>
            </a:r>
          </a:p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ngược với qui trình</a:t>
            </a:r>
            <a:endParaRPr lang="en-US" sz="160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28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Thực 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Ví </a:t>
            </a:r>
            <a:r>
              <a:rPr lang="en-US"/>
              <a:t>dụ 4.1</a:t>
            </a:r>
          </a:p>
          <a:p>
            <a:pPr lvl="1"/>
            <a:r>
              <a:rPr lang="en-US"/>
              <a:t>Viết chương trình xoay hình vuông một góc 20 độ, tâm xoay là gốc tọa độ.</a:t>
            </a:r>
          </a:p>
          <a:p>
            <a:r>
              <a:rPr lang="en-US" smtClean="0"/>
              <a:t>Ví </a:t>
            </a:r>
            <a:r>
              <a:rPr lang="en-US"/>
              <a:t>dụ 4.2</a:t>
            </a:r>
          </a:p>
          <a:p>
            <a:pPr lvl="1"/>
            <a:r>
              <a:rPr lang="en-US"/>
              <a:t>Viết chương trình xoay hình vuông một góc 20 độ, tâm xoay tại vị trí (x, y</a:t>
            </a:r>
            <a:r>
              <a:rPr lang="en-US" smtClean="0"/>
              <a:t>).</a:t>
            </a:r>
          </a:p>
          <a:p>
            <a:r>
              <a:rPr lang="en-US" smtClean="0"/>
              <a:t>Ví dụ 4.3</a:t>
            </a:r>
          </a:p>
          <a:p>
            <a:pPr lvl="1"/>
            <a:r>
              <a:rPr lang="en-US" smtClean="0"/>
              <a:t>Hãy tìm ma trận biến đổi để có đối tượng phản chiếu qua y=x và y=-x.</a:t>
            </a:r>
            <a:endParaRPr lang="en-US"/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Biến đổi hình học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 phép toán với ma </a:t>
            </a:r>
            <a:r>
              <a:rPr lang="en-US" smtClean="0"/>
              <a:t>trận, véctơ</a:t>
            </a:r>
            <a:endParaRPr lang="en-US"/>
          </a:p>
          <a:p>
            <a:r>
              <a:rPr lang="en-US"/>
              <a:t>Biến đổi hình học trong không gian 2D</a:t>
            </a:r>
          </a:p>
          <a:p>
            <a:r>
              <a:rPr lang="en-US"/>
              <a:t>Biến đổi hình học trong không gian 3D</a:t>
            </a:r>
          </a:p>
          <a:p>
            <a:r>
              <a:rPr lang="en-US"/>
              <a:t>Biến đổi hình học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Bài </a:t>
            </a:r>
            <a:r>
              <a:rPr lang="en-US"/>
              <a:t>tập 4.1</a:t>
            </a:r>
          </a:p>
          <a:p>
            <a:pPr lvl="1"/>
            <a:r>
              <a:rPr lang="en-US"/>
              <a:t>Viết chương trình vẽ hình vuông</a:t>
            </a:r>
          </a:p>
          <a:p>
            <a:pPr lvl="1"/>
            <a:r>
              <a:rPr lang="en-US"/>
              <a:t>Nhấn phím trái chuột, hình vuông xoay quanh chính nó, ngược chiều kim đồng hồ.</a:t>
            </a:r>
          </a:p>
          <a:p>
            <a:pPr lvl="1"/>
            <a:r>
              <a:rPr lang="en-US"/>
              <a:t>Nhấn phím phải chuột dừng xoay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Ghi chú: Hàm quản lý tiến trình nền</a:t>
            </a:r>
          </a:p>
          <a:p>
            <a:pPr lvl="2"/>
            <a:r>
              <a:rPr lang="en-US" smtClean="0"/>
              <a:t>glutIdleFunc(void (* </a:t>
            </a:r>
            <a:r>
              <a:rPr lang="en-US" i="1" smtClean="0"/>
              <a:t>func)(void))</a:t>
            </a:r>
            <a:endParaRPr lang="en-US" smtClean="0"/>
          </a:p>
          <a:p>
            <a:r>
              <a:rPr lang="en-US" smtClean="0"/>
              <a:t>Bài tập 4.2</a:t>
            </a:r>
          </a:p>
          <a:p>
            <a:pPr lvl="1"/>
            <a:r>
              <a:rPr lang="en-US" smtClean="0"/>
              <a:t>Cho tam giác A(3, 1), B(1, 3), C(3,3);</a:t>
            </a:r>
          </a:p>
          <a:p>
            <a:pPr marL="1235075" lvl="2" indent="-38100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smtClean="0"/>
              <a:t>Hãy xác định tọa độ mới của các đỉnh tam giác sau khi xoay một góc 90</a:t>
            </a:r>
            <a:r>
              <a:rPr lang="en-US" baseline="30000" smtClean="0"/>
              <a:t>0</a:t>
            </a:r>
            <a:r>
              <a:rPr lang="en-US" smtClean="0"/>
              <a:t> ngược chiều kim đồng hồ xung quanh điểm P(2, 2).</a:t>
            </a:r>
          </a:p>
          <a:p>
            <a:pPr marL="1235075" lvl="2" indent="-38100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smtClean="0"/>
              <a:t>Phóng to tam giác lên hai lần, giữ nguyên vị trí của điểm C. Tính tọa độ các đỉnh tam giác sau khi biến hình.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Bài tập 4.3</a:t>
            </a:r>
          </a:p>
          <a:p>
            <a:pPr lvl="1"/>
            <a:r>
              <a:rPr lang="en-US" smtClean="0"/>
              <a:t>Một hình chóp A(0, 0, 0), B(1, 0, 0), C(0, 1, 0) và D(0, 0, 1) được xoay một góc 45</a:t>
            </a:r>
            <a:r>
              <a:rPr lang="en-US" baseline="38000" smtClean="0"/>
              <a:t>0</a:t>
            </a:r>
            <a:r>
              <a:rPr lang="en-US" smtClean="0"/>
              <a:t> quanh đoạn thẳng L được xác định theo hướng </a:t>
            </a:r>
            <a:r>
              <a:rPr lang="en-US" b="1" smtClean="0"/>
              <a:t>V= j + k </a:t>
            </a:r>
            <a:r>
              <a:rPr lang="en-US" smtClean="0"/>
              <a:t>và đi qua đỉnh C. Xác định tọa độ của các đỉnh sau khi xoay.</a:t>
            </a:r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2631405" y="2921168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Phép toán với ma </a:t>
            </a:r>
            <a:r>
              <a:rPr lang="en-US" smtClean="0"/>
              <a:t>trận, véctơ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8229600" cy="5105400"/>
          </a:xfrm>
        </p:spPr>
        <p:txBody>
          <a:bodyPr/>
          <a:lstStyle/>
          <a:p>
            <a:r>
              <a:rPr lang="en-US" sz="2200"/>
              <a:t>Cộng, trừ ma trận: </a:t>
            </a:r>
            <a:endParaRPr lang="en-US" sz="2200" smtClean="0"/>
          </a:p>
          <a:p>
            <a:pPr lvl="1"/>
            <a:r>
              <a:rPr lang="en-US" sz="1800" smtClean="0"/>
              <a:t>Chỉ </a:t>
            </a:r>
            <a:r>
              <a:rPr lang="en-US" sz="1800"/>
              <a:t>thực hiện trên hai ma trận cùng bậc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r>
              <a:rPr lang="en-US" sz="2200" smtClean="0"/>
              <a:t>Nhân </a:t>
            </a:r>
            <a:r>
              <a:rPr lang="en-US" sz="2200"/>
              <a:t>hai ma trận: </a:t>
            </a:r>
            <a:endParaRPr lang="en-US" sz="2200" smtClean="0"/>
          </a:p>
          <a:p>
            <a:pPr lvl="1"/>
            <a:r>
              <a:rPr lang="en-US" sz="1800" smtClean="0"/>
              <a:t>Ma </a:t>
            </a:r>
            <a:r>
              <a:rPr lang="en-US" sz="1800"/>
              <a:t>trận bậc </a:t>
            </a:r>
            <a:r>
              <a:rPr lang="en-US" sz="1800" smtClean="0"/>
              <a:t>n</a:t>
            </a:r>
            <a:r>
              <a:rPr lang="en-US" sz="1800" baseline="-25000" smtClean="0"/>
              <a:t>1</a:t>
            </a:r>
            <a:r>
              <a:rPr lang="en-US" sz="1800" smtClean="0"/>
              <a:t>x m</a:t>
            </a:r>
            <a:r>
              <a:rPr lang="en-US" sz="1800" baseline="-25000" smtClean="0"/>
              <a:t>1</a:t>
            </a:r>
            <a:r>
              <a:rPr lang="en-US" sz="1800" smtClean="0"/>
              <a:t> </a:t>
            </a:r>
            <a:r>
              <a:rPr lang="en-US" sz="1800"/>
              <a:t>và ma trận bậc </a:t>
            </a:r>
            <a:r>
              <a:rPr lang="en-US" sz="1800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x m</a:t>
            </a:r>
            <a:r>
              <a:rPr lang="en-US" sz="1800" baseline="-25000" smtClean="0"/>
              <a:t>2</a:t>
            </a:r>
            <a:r>
              <a:rPr lang="en-US" sz="1800" smtClean="0"/>
              <a:t> </a:t>
            </a:r>
            <a:r>
              <a:rPr lang="en-US" sz="1800"/>
              <a:t>nhân được với nhau nếu m</a:t>
            </a:r>
            <a:r>
              <a:rPr lang="en-US" sz="1800" baseline="-25000"/>
              <a:t>1</a:t>
            </a:r>
            <a:r>
              <a:rPr lang="en-US" sz="1800"/>
              <a:t>=n</a:t>
            </a:r>
            <a:r>
              <a:rPr lang="en-US" sz="1800" baseline="-25000"/>
              <a:t>2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algn="just">
              <a:lnSpc>
                <a:spcPct val="136000"/>
              </a:lnSpc>
            </a:pPr>
            <a:r>
              <a:rPr lang="en-US" sz="2200"/>
              <a:t>M</a:t>
            </a:r>
            <a:r>
              <a:rPr lang="en-US" sz="2200" smtClean="0"/>
              <a:t>a trận hoán </a:t>
            </a:r>
            <a:r>
              <a:rPr lang="en-US" sz="2200"/>
              <a:t>vị A</a:t>
            </a:r>
            <a:r>
              <a:rPr lang="en-US" sz="2200" baseline="30000"/>
              <a:t>T </a:t>
            </a:r>
            <a:r>
              <a:rPr lang="en-US" sz="2200"/>
              <a:t>hay A’ của ma trận </a:t>
            </a:r>
            <a:r>
              <a:rPr lang="en-US" sz="2200" smtClean="0"/>
              <a:t>A được tính như sau:</a:t>
            </a:r>
            <a:endParaRPr lang="en-US" sz="2000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311400" y="1862137"/>
            <a:ext cx="3784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6000"/>
              </a:lnSpc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[A(m, n)] + [B(m, n)] = [C(m, n)]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80368"/>
              </p:ext>
            </p:extLst>
          </p:nvPr>
        </p:nvGraphicFramePr>
        <p:xfrm>
          <a:off x="2819400" y="2308538"/>
          <a:ext cx="213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3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08538"/>
                        <a:ext cx="2133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590800" y="36576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[A(m, n)] [B(n, p)]= [C(m, p)]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24040"/>
              </p:ext>
            </p:extLst>
          </p:nvPr>
        </p:nvGraphicFramePr>
        <p:xfrm>
          <a:off x="2667000" y="3925888"/>
          <a:ext cx="1752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4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25888"/>
                        <a:ext cx="17526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4683125" y="4235450"/>
            <a:ext cx="209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j=1,...,m và k=1,...,p</a:t>
            </a:r>
          </a:p>
        </p:txBody>
      </p:sp>
      <p:graphicFrame>
        <p:nvGraphicFramePr>
          <p:cNvPr id="222217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2861917"/>
              </p:ext>
            </p:extLst>
          </p:nvPr>
        </p:nvGraphicFramePr>
        <p:xfrm>
          <a:off x="2209799" y="5153025"/>
          <a:ext cx="430127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5" name="Equation" r:id="rId7" imgW="2539800" imgH="736560" progId="Equation.3">
                  <p:embed/>
                </p:oleObj>
              </mc:Choice>
              <mc:Fallback>
                <p:oleObj name="Equation" r:id="rId7" imgW="2539800" imgH="736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5153025"/>
                        <a:ext cx="430127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4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</a:t>
            </a:r>
            <a:r>
              <a:rPr lang="en-US"/>
              <a:t>toán với ma trận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8229600" cy="5105400"/>
          </a:xfrm>
        </p:spPr>
        <p:txBody>
          <a:bodyPr/>
          <a:lstStyle/>
          <a:p>
            <a:r>
              <a:rPr lang="en-US" sz="2200" smtClean="0"/>
              <a:t>Ví dụ nhân </a:t>
            </a:r>
            <a:r>
              <a:rPr lang="en-US" sz="2200"/>
              <a:t>hai ma trận: </a:t>
            </a:r>
            <a:endParaRPr lang="en-US" sz="220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69204"/>
              </p:ext>
            </p:extLst>
          </p:nvPr>
        </p:nvGraphicFramePr>
        <p:xfrm>
          <a:off x="1295399" y="1752600"/>
          <a:ext cx="709388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2" name="Equation" r:id="rId3" imgW="3556000" imgH="2425700" progId="Equation.DSMT4">
                  <p:embed/>
                </p:oleObj>
              </mc:Choice>
              <mc:Fallback>
                <p:oleObj name="Equation" r:id="rId3" imgW="3556000" imgH="2425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1752600"/>
                        <a:ext cx="7093883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5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và véctơ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</a:t>
            </a:r>
            <a:r>
              <a:rPr lang="en-US" smtClean="0">
                <a:latin typeface="MS Gothic" pitchFamily="49" charset="-128"/>
              </a:rPr>
              <a:t>R</a:t>
            </a:r>
            <a:r>
              <a:rPr lang="en-US" baseline="30000" smtClean="0"/>
              <a:t>3</a:t>
            </a:r>
            <a:r>
              <a:rPr lang="en-US"/>
              <a:t>, </a:t>
            </a:r>
            <a:r>
              <a:rPr lang="en-US" smtClean="0"/>
              <a:t>có thể biểu diễn point bởi bộ ba chữ số</a:t>
            </a:r>
            <a:endParaRPr lang="en-US"/>
          </a:p>
          <a:p>
            <a:r>
              <a:rPr lang="en-US"/>
              <a:t>Trong </a:t>
            </a:r>
            <a:r>
              <a:rPr lang="en-US">
                <a:latin typeface="MS Gothic" pitchFamily="49" charset="-128"/>
              </a:rPr>
              <a:t>R</a:t>
            </a:r>
            <a:r>
              <a:rPr lang="en-US" baseline="30000"/>
              <a:t>3</a:t>
            </a:r>
            <a:r>
              <a:rPr lang="en-US"/>
              <a:t>, </a:t>
            </a:r>
            <a:r>
              <a:rPr lang="en-US" smtClean="0"/>
              <a:t>có thể </a:t>
            </a:r>
            <a:r>
              <a:rPr lang="en-US"/>
              <a:t>biểu diễn </a:t>
            </a:r>
            <a:r>
              <a:rPr lang="en-US" smtClean="0"/>
              <a:t>vector bởi </a:t>
            </a:r>
            <a:r>
              <a:rPr lang="en-US"/>
              <a:t>bộ ba chữ số</a:t>
            </a:r>
          </a:p>
          <a:p>
            <a:pPr eaLnBrk="1" hangingPunct="1"/>
            <a:r>
              <a:rPr lang="en-US" smtClean="0"/>
              <a:t>Dễ nhận thấy chúng tương đồng, nhưng chúng khác nhau. </a:t>
            </a:r>
          </a:p>
          <a:p>
            <a:pPr lvl="1"/>
            <a:r>
              <a:rPr lang="en-US" smtClean="0"/>
              <a:t>Chúng có các phép toán khác nhau, hành vi khác nhau</a:t>
            </a:r>
          </a:p>
          <a:p>
            <a:pPr eaLnBrk="1" hangingPunct="1"/>
            <a:r>
              <a:rPr lang="en-US" i="1"/>
              <a:t>Point </a:t>
            </a:r>
            <a:r>
              <a:rPr lang="en-US" smtClean="0"/>
              <a:t>mô tả vị trí trong không gian</a:t>
            </a:r>
            <a:endParaRPr lang="en-US"/>
          </a:p>
          <a:p>
            <a:pPr lvl="1" eaLnBrk="1" hangingPunct="1"/>
            <a:r>
              <a:rPr lang="en-US"/>
              <a:t>can subtract points to get a vector</a:t>
            </a:r>
          </a:p>
          <a:p>
            <a:pPr lvl="1" eaLnBrk="1" hangingPunct="1"/>
            <a:r>
              <a:rPr lang="en-US"/>
              <a:t>can take weighted average of points to get a point</a:t>
            </a:r>
          </a:p>
          <a:p>
            <a:pPr eaLnBrk="1" hangingPunct="1"/>
            <a:r>
              <a:rPr lang="en-US" i="1"/>
              <a:t>Vector</a:t>
            </a:r>
            <a:r>
              <a:rPr lang="en-US"/>
              <a:t> </a:t>
            </a:r>
            <a:r>
              <a:rPr lang="en-US" smtClean="0"/>
              <a:t>mô tả sự dịch chuyển trong không gian</a:t>
            </a:r>
            <a:endParaRPr lang="en-US"/>
          </a:p>
          <a:p>
            <a:pPr lvl="1" eaLnBrk="1" hangingPunct="1"/>
            <a:r>
              <a:rPr lang="en-US"/>
              <a:t>has a magnitude and direction</a:t>
            </a:r>
          </a:p>
          <a:p>
            <a:pPr lvl="1" eaLnBrk="1" hangingPunct="1"/>
            <a:r>
              <a:rPr lang="en-US"/>
              <a:t>can add, subtract, scale vectors</a:t>
            </a:r>
          </a:p>
          <a:p>
            <a:pPr lvl="1" eaLnBrk="1" hangingPunct="1"/>
            <a:r>
              <a:rPr lang="en-US"/>
              <a:t>can add vector to a point to get a </a:t>
            </a:r>
            <a:r>
              <a:rPr lang="en-US" smtClean="0"/>
              <a:t>point</a:t>
            </a:r>
          </a:p>
          <a:p>
            <a:pPr lvl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6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4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và véctơ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phép toán số học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880803"/>
              </p:ext>
            </p:extLst>
          </p:nvPr>
        </p:nvGraphicFramePr>
        <p:xfrm>
          <a:off x="1400175" y="1905000"/>
          <a:ext cx="6753225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2" name="Equation" r:id="rId3" imgW="3263900" imgH="1765300" progId="Equation.DSMT4">
                  <p:embed/>
                </p:oleObj>
              </mc:Choice>
              <mc:Fallback>
                <p:oleObj name="Equation" r:id="rId3" imgW="3263900" imgH="176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05000"/>
                        <a:ext cx="6753225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7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5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Biến đổi (</a:t>
            </a:r>
            <a:r>
              <a:rPr lang="en-US" i="1"/>
              <a:t>transformation</a:t>
            </a:r>
            <a:r>
              <a:rPr lang="en-US"/>
              <a:t>)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 smtClean="0"/>
              <a:t>Các loại biến đổi hình học</a:t>
            </a:r>
          </a:p>
          <a:p>
            <a:pPr lvl="1"/>
            <a:r>
              <a:rPr lang="en-US" smtClean="0"/>
              <a:t>Biến đổi tuyến tính: Đường thẳng giữ nguyên là đường thẳng</a:t>
            </a:r>
          </a:p>
          <a:p>
            <a:pPr lvl="1"/>
            <a:r>
              <a:rPr lang="en-US" smtClean="0"/>
              <a:t>Biến đổi affine: Các đường song song giữ nguyên song song</a:t>
            </a:r>
          </a:p>
          <a:p>
            <a:pPr lvl="2"/>
            <a:r>
              <a:rPr lang="en-US" smtClean="0"/>
              <a:t>Ví dụ: Phép chiếu phối cảnh không phải là biến đổi affine</a:t>
            </a:r>
          </a:p>
          <a:p>
            <a:pPr lvl="1"/>
            <a:r>
              <a:rPr lang="en-US" smtClean="0"/>
              <a:t>Biến đổi trực giao: Bảo toàn khoảng cách</a:t>
            </a:r>
          </a:p>
          <a:p>
            <a:pPr lvl="2"/>
            <a:r>
              <a:rPr lang="en-US" smtClean="0"/>
              <a:t>Ví dụ: Dịch chuyển khối rắn trong không gian 3D</a:t>
            </a:r>
          </a:p>
          <a:p>
            <a:r>
              <a:rPr lang="en-US" smtClean="0"/>
              <a:t>Các phép biến đổi affine cơ sở</a:t>
            </a:r>
          </a:p>
          <a:p>
            <a:pPr lvl="1"/>
            <a:r>
              <a:rPr lang="en-US" smtClean="0"/>
              <a:t>Tịnh tiến (translation)</a:t>
            </a:r>
          </a:p>
          <a:p>
            <a:pPr lvl="1"/>
            <a:r>
              <a:rPr lang="en-US" smtClean="0"/>
              <a:t>Co dãn (Scaling)</a:t>
            </a:r>
          </a:p>
          <a:p>
            <a:pPr lvl="1"/>
            <a:r>
              <a:rPr lang="en-US" smtClean="0"/>
              <a:t>Xoay (Rotation)</a:t>
            </a:r>
          </a:p>
          <a:p>
            <a:pPr lvl="1"/>
            <a:r>
              <a:rPr lang="en-US" smtClean="0"/>
              <a:t>Phản chiếu (Reflection)</a:t>
            </a:r>
          </a:p>
          <a:p>
            <a:r>
              <a:rPr lang="en-US" smtClean="0"/>
              <a:t>Biểu diễn biến đổi affine bằng </a:t>
            </a:r>
            <a:r>
              <a:rPr lang="en-US" u="sng" smtClean="0"/>
              <a:t>ma trận</a:t>
            </a:r>
            <a:endParaRPr lang="en-US" u="s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1275"/>
              </p:ext>
            </p:extLst>
          </p:nvPr>
        </p:nvGraphicFramePr>
        <p:xfrm>
          <a:off x="1485900" y="5435958"/>
          <a:ext cx="31670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5" name="Equation" r:id="rId3" imgW="1688760" imgH="482400" progId="Equation.3">
                  <p:embed/>
                </p:oleObj>
              </mc:Choice>
              <mc:Fallback>
                <p:oleObj name="Equation" r:id="rId3" imgW="1688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435958"/>
                        <a:ext cx="31670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8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5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Tịnh tiến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772400" cy="5105400"/>
          </a:xfrm>
        </p:spPr>
        <p:txBody>
          <a:bodyPr/>
          <a:lstStyle/>
          <a:p>
            <a:r>
              <a:rPr lang="en-US"/>
              <a:t>Cho trước điểm tại p </a:t>
            </a:r>
          </a:p>
          <a:p>
            <a:r>
              <a:rPr lang="en-US"/>
              <a:t>Dịch chuyển </a:t>
            </a:r>
            <a:r>
              <a:rPr lang="en-US" smtClean="0"/>
              <a:t>p đi </a:t>
            </a:r>
            <a:r>
              <a:rPr lang="en-US"/>
              <a:t>một giá trị T</a:t>
            </a:r>
            <a:r>
              <a:rPr lang="en-US" baseline="-25000"/>
              <a:t>x</a:t>
            </a:r>
            <a:r>
              <a:rPr lang="en-US"/>
              <a:t>, T</a:t>
            </a:r>
            <a:r>
              <a:rPr lang="en-US" baseline="-25000"/>
              <a:t>y</a:t>
            </a:r>
            <a:endParaRPr lang="en-US"/>
          </a:p>
          <a:p>
            <a:r>
              <a:rPr lang="en-US"/>
              <a:t>Vị trí mới sẽ là: p’ = p+T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2819400" y="3224212"/>
          <a:ext cx="1117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3" name="Equation" r:id="rId3" imgW="558720" imgH="482400" progId="Equation.3">
                  <p:embed/>
                </p:oleObj>
              </mc:Choice>
              <mc:Fallback>
                <p:oleObj name="Equation" r:id="rId3" imgW="55872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24212"/>
                        <a:ext cx="11176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048000"/>
            <a:ext cx="3124200" cy="140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93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19200" y="3200400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4" name="Equation" r:id="rId6" imgW="647640" imgH="457200" progId="Equation.3">
                  <p:embed/>
                </p:oleObj>
              </mc:Choice>
              <mc:Fallback>
                <p:oleObj name="Equation" r:id="rId6" imgW="6476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129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1066800" y="4953000"/>
          <a:ext cx="59436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5" name="Equation" r:id="rId8" imgW="2705040" imgH="482400" progId="Equation.3">
                  <p:embed/>
                </p:oleObj>
              </mc:Choice>
              <mc:Fallback>
                <p:oleObj name="Equation" r:id="rId8" imgW="270504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59436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096000" y="1122362"/>
            <a:ext cx="2318896" cy="1620838"/>
            <a:chOff x="6096000" y="1122362"/>
            <a:chExt cx="2318896" cy="1620838"/>
          </a:xfrm>
        </p:grpSpPr>
        <p:grpSp>
          <p:nvGrpSpPr>
            <p:cNvPr id="32" name="Group 31"/>
            <p:cNvGrpSpPr/>
            <p:nvPr/>
          </p:nvGrpSpPr>
          <p:grpSpPr>
            <a:xfrm>
              <a:off x="6096000" y="1122362"/>
              <a:ext cx="2318896" cy="1620838"/>
              <a:chOff x="6096000" y="838200"/>
              <a:chExt cx="2318896" cy="162083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198834" y="1066800"/>
                <a:ext cx="344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01000" y="8382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p’</a:t>
                </a:r>
                <a:endParaRPr lang="en-US"/>
              </a:p>
            </p:txBody>
          </p: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6096000" y="990600"/>
                <a:ext cx="2286000" cy="1468438"/>
                <a:chOff x="3504" y="1152"/>
                <a:chExt cx="1440" cy="925"/>
              </a:xfrm>
            </p:grpSpPr>
            <p:grpSp>
              <p:nvGrpSpPr>
                <p:cNvPr id="16" name="Group 30"/>
                <p:cNvGrpSpPr>
                  <a:grpSpLocks/>
                </p:cNvGrpSpPr>
                <p:nvPr/>
              </p:nvGrpSpPr>
              <p:grpSpPr bwMode="auto">
                <a:xfrm>
                  <a:off x="3504" y="1152"/>
                  <a:ext cx="1440" cy="925"/>
                  <a:chOff x="912" y="1624"/>
                  <a:chExt cx="1440" cy="925"/>
                </a:xfrm>
              </p:grpSpPr>
              <p:sp>
                <p:nvSpPr>
                  <p:cNvPr id="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289" y="1624"/>
                    <a:ext cx="0" cy="8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231" y="2373"/>
                    <a:ext cx="103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462" y="1912"/>
                    <a:ext cx="576" cy="28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A5002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89" y="2200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89" y="1912"/>
                    <a:ext cx="46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462" y="2200"/>
                    <a:ext cx="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38" y="2200"/>
                    <a:ext cx="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376"/>
                    <a:ext cx="28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50</a:t>
                    </a:r>
                  </a:p>
                </p:txBody>
              </p:sp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0" y="2376"/>
                    <a:ext cx="410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150</a:t>
                    </a:r>
                  </a:p>
                </p:txBody>
              </p:sp>
              <p:sp>
                <p:nvSpPr>
                  <p:cNvPr id="27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2" y="2339"/>
                    <a:ext cx="0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2" y="2112"/>
                    <a:ext cx="28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50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912"/>
                    <a:ext cx="432" cy="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100</a:t>
                    </a:r>
                  </a:p>
                </p:txBody>
              </p:sp>
              <p:sp>
                <p:nvSpPr>
                  <p:cNvPr id="3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271" y="1993"/>
                    <a:ext cx="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9"/>
                    <a:ext cx="576" cy="28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416" y="15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Oval 33"/>
            <p:cNvSpPr/>
            <p:nvPr/>
          </p:nvSpPr>
          <p:spPr>
            <a:xfrm>
              <a:off x="7905206" y="1395548"/>
              <a:ext cx="73152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02285" y="1702526"/>
              <a:ext cx="73152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5052</TotalTime>
  <Words>2500</Words>
  <Application>Microsoft Office PowerPoint</Application>
  <PresentationFormat>On-screen Show (4:3)</PresentationFormat>
  <Paragraphs>448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MS Gothic</vt:lpstr>
      <vt:lpstr>Algerian</vt:lpstr>
      <vt:lpstr>Arial</vt:lpstr>
      <vt:lpstr>Arial Rounded MT Bold</vt:lpstr>
      <vt:lpstr>Calibri</vt:lpstr>
      <vt:lpstr>Symbol</vt:lpstr>
      <vt:lpstr>Tahoma</vt:lpstr>
      <vt:lpstr>Times New Roman</vt:lpstr>
      <vt:lpstr>Verdana</vt:lpstr>
      <vt:lpstr>Wingdings</vt:lpstr>
      <vt:lpstr>Profile</vt:lpstr>
      <vt:lpstr>Custom Design</vt:lpstr>
      <vt:lpstr>Equation</vt:lpstr>
      <vt:lpstr>BIẾN ĐỔI HÌNH HỌC 2D VÀ 3D</vt:lpstr>
      <vt:lpstr>Các chủ đề</vt:lpstr>
      <vt:lpstr>Biến đổi hình học</vt:lpstr>
      <vt:lpstr>1. Phép toán với ma trận, véctơ</vt:lpstr>
      <vt:lpstr>Phép toán với ma trận</vt:lpstr>
      <vt:lpstr>Điểm và véctơ</vt:lpstr>
      <vt:lpstr>Điểm và véctơ</vt:lpstr>
      <vt:lpstr>2. Biến đổi (transformation) 2D</vt:lpstr>
      <vt:lpstr>Biến đổi 2D: Tịnh tiến</vt:lpstr>
      <vt:lpstr>Biến đổi 2D: Co dãn</vt:lpstr>
      <vt:lpstr>Biến đổi 2D: Xoay</vt:lpstr>
      <vt:lpstr>Hệ tọa độ đồng nhất (homogeneous)</vt:lpstr>
      <vt:lpstr>Hệ tọa độ đồng nhất</vt:lpstr>
      <vt:lpstr>Hệ tọa độ đồng nhất</vt:lpstr>
      <vt:lpstr>Hệ tọa độ đồng nhất</vt:lpstr>
      <vt:lpstr>Hệ tọa độ đồng nhất</vt:lpstr>
      <vt:lpstr>Biến đổi gộp trong 2D</vt:lpstr>
      <vt:lpstr>Biến đổi gộp trong 2D</vt:lpstr>
      <vt:lpstr>Biến đổi 2D: Phản chiếu</vt:lpstr>
      <vt:lpstr>3. Biến đổi 3D</vt:lpstr>
      <vt:lpstr>Biến đổi 3D</vt:lpstr>
      <vt:lpstr>Biến đổi 3D</vt:lpstr>
      <vt:lpstr>Xoay quanh trục bất kỳ</vt:lpstr>
      <vt:lpstr>Xoay quanh trục bất kỳ</vt:lpstr>
      <vt:lpstr>4. Biến đổi hình học trong OpenGL</vt:lpstr>
      <vt:lpstr>Biến đổi hình học trong OpenGL</vt:lpstr>
      <vt:lpstr>Biến đổi hình học trong OpenGL</vt:lpstr>
      <vt:lpstr>Biến đổi hình học trong OpenGL</vt:lpstr>
      <vt:lpstr>5. Thực hành</vt:lpstr>
      <vt:lpstr>Thực hành</vt:lpstr>
      <vt:lpstr>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doi hinh hoc</dc:title>
  <dc:creator>Dang Van Duc</dc:creator>
  <cp:lastModifiedBy>Duc Dang Van</cp:lastModifiedBy>
  <cp:revision>649</cp:revision>
  <dcterms:created xsi:type="dcterms:W3CDTF">2003-10-08T09:52:31Z</dcterms:created>
  <dcterms:modified xsi:type="dcterms:W3CDTF">2014-09-10T22:01:17Z</dcterms:modified>
</cp:coreProperties>
</file>