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261" r:id="rId2"/>
    <p:sldId id="341" r:id="rId3"/>
    <p:sldId id="301" r:id="rId4"/>
    <p:sldId id="326" r:id="rId5"/>
    <p:sldId id="349" r:id="rId6"/>
    <p:sldId id="329" r:id="rId7"/>
    <p:sldId id="344" r:id="rId8"/>
    <p:sldId id="350" r:id="rId9"/>
    <p:sldId id="345" r:id="rId10"/>
    <p:sldId id="331" r:id="rId11"/>
    <p:sldId id="332" r:id="rId12"/>
    <p:sldId id="333" r:id="rId13"/>
    <p:sldId id="342" r:id="rId14"/>
    <p:sldId id="338" r:id="rId15"/>
    <p:sldId id="339" r:id="rId16"/>
    <p:sldId id="334" r:id="rId17"/>
    <p:sldId id="336" r:id="rId18"/>
    <p:sldId id="335" r:id="rId19"/>
    <p:sldId id="340" r:id="rId20"/>
    <p:sldId id="347" r:id="rId21"/>
    <p:sldId id="337" r:id="rId22"/>
    <p:sldId id="348" r:id="rId23"/>
    <p:sldId id="343" r:id="rId24"/>
    <p:sldId id="346" r:id="rId25"/>
  </p:sldIdLst>
  <p:sldSz cx="9144000" cy="6858000" type="screen4x3"/>
  <p:notesSz cx="9144000" cy="6858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9EF8"/>
    <a:srgbClr val="987EF6"/>
    <a:srgbClr val="8466F4"/>
    <a:srgbClr val="6741F1"/>
    <a:srgbClr val="E5E9F7"/>
    <a:srgbClr val="FFCCFF"/>
    <a:srgbClr val="9933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4681" autoAdjust="0"/>
  </p:normalViewPr>
  <p:slideViewPr>
    <p:cSldViewPr>
      <p:cViewPr varScale="1">
        <p:scale>
          <a:sx n="74" d="100"/>
          <a:sy n="74" d="100"/>
        </p:scale>
        <p:origin x="178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B00550E6-B56A-4C0F-B142-C13525FC93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88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AF5E973A-9367-49B6-A36C-53CEC844741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9691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06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E973A-9367-49B6-A36C-53CEC844741F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07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373313"/>
            <a:ext cx="7010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114800"/>
            <a:ext cx="64770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200"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5127" name="AutoShape 7"/>
          <p:cNvSpPr>
            <a:spLocks noChangeArrowheads="1"/>
          </p:cNvSpPr>
          <p:nvPr/>
        </p:nvSpPr>
        <p:spPr bwMode="auto">
          <a:xfrm>
            <a:off x="1219200" y="3810000"/>
            <a:ext cx="7010400" cy="76200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latin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8 - Chiếu sáng và tô bóng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AA6B4E-504B-4928-AFCB-AB348AC27A9E}" type="slidenum">
              <a:rPr lang="en-GB"/>
              <a:pPr/>
              <a:t>‹#›</a:t>
            </a:fld>
            <a:r>
              <a:rPr lang="en-GB"/>
              <a:t>/15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152400"/>
            <a:ext cx="20574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152400"/>
            <a:ext cx="60198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8 - Chiếu sáng và tô bóng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5F2B41-6B37-4621-9978-E5DEE8967413}" type="slidenum">
              <a:rPr lang="en-GB"/>
              <a:pPr/>
              <a:t>‹#›</a:t>
            </a:fld>
            <a:r>
              <a:rPr lang="en-GB"/>
              <a:t>/15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143000"/>
            <a:ext cx="40386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143000"/>
            <a:ext cx="40386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00800"/>
            <a:ext cx="19812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Bài 8 - Chiếu sáng và tô bóng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400800"/>
            <a:ext cx="1981200" cy="320675"/>
          </a:xfrm>
        </p:spPr>
        <p:txBody>
          <a:bodyPr/>
          <a:lstStyle>
            <a:lvl1pPr>
              <a:defRPr/>
            </a:lvl1pPr>
          </a:lstStyle>
          <a:p>
            <a:fld id="{C08AC2FF-134A-4047-8A84-B38FF7F26FE0}" type="slidenum">
              <a:rPr lang="en-GB" smtClean="0"/>
              <a:pPr/>
              <a:t>‹#›</a:t>
            </a:fld>
            <a:r>
              <a:rPr lang="en-GB" smtClean="0"/>
              <a:t>/18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8 - Chiếu sáng và tô bóng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0A3C5D-9681-4D27-A1FB-6EB6068E26A8}" type="slidenum">
              <a:rPr lang="en-GB" smtClean="0"/>
              <a:pPr/>
              <a:t>‹#›</a:t>
            </a:fld>
            <a:r>
              <a:rPr lang="en-GB" smtClean="0"/>
              <a:t>/24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8 - Chiếu sáng và tô bóng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D0B9EF-4D0E-4039-B97C-E35415BBAADF}" type="slidenum">
              <a:rPr lang="en-GB"/>
              <a:pPr/>
              <a:t>‹#›</a:t>
            </a:fld>
            <a:r>
              <a:rPr lang="en-GB"/>
              <a:t>/15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1430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1430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8 - Chiếu sáng và tô bóng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045DAC-6392-4A8A-B0E7-E481F4247DDD}" type="slidenum">
              <a:rPr lang="en-GB"/>
              <a:pPr/>
              <a:t>‹#›</a:t>
            </a:fld>
            <a:r>
              <a:rPr lang="en-GB"/>
              <a:t>/15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8 - Chiếu sáng và tô bóng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F45C21-06ED-46DE-A1E9-F5BD1593BC03}" type="slidenum">
              <a:rPr lang="en-GB"/>
              <a:pPr/>
              <a:t>‹#›</a:t>
            </a:fld>
            <a:r>
              <a:rPr lang="en-GB"/>
              <a:t>/15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8 - Chiếu sáng và tô bóng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B8DD6C-3735-4B38-BE85-05EBA1FB13A3}" type="slidenum">
              <a:rPr lang="en-GB"/>
              <a:pPr/>
              <a:t>‹#›</a:t>
            </a:fld>
            <a:r>
              <a:rPr lang="en-GB"/>
              <a:t>/15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8 - Chiếu sáng và tô bóng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D5C632-AD4B-42C9-A487-956F10F12681}" type="slidenum">
              <a:rPr lang="en-GB"/>
              <a:pPr/>
              <a:t>‹#›</a:t>
            </a:fld>
            <a:r>
              <a:rPr lang="en-GB"/>
              <a:t>/15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8 - Chiếu sáng và tô bóng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D0C5FA-AFD2-4EE4-83DA-A694B03AD4F5}" type="slidenum">
              <a:rPr lang="en-GB"/>
              <a:pPr/>
              <a:t>‹#›</a:t>
            </a:fld>
            <a:r>
              <a:rPr lang="en-GB"/>
              <a:t>/15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8 - Chiếu sáng và tô bóng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7614CE-F952-431C-864C-8077797F1D56}" type="slidenum">
              <a:rPr lang="en-GB"/>
              <a:pPr/>
              <a:t>‹#›</a:t>
            </a:fld>
            <a:r>
              <a:rPr lang="en-GB"/>
              <a:t>/15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rgbClr val="EAEAE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524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1430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762000" y="838200"/>
            <a:ext cx="7958138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 flipV="1">
            <a:off x="609600" y="6396038"/>
            <a:ext cx="8153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00800"/>
            <a:ext cx="1981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r>
              <a:rPr lang="en-GB"/>
              <a:t>Bài 8 - Chiếu sáng và tô bóng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400800"/>
            <a:ext cx="1981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93CBC3-2561-4D4E-A1ED-69EBB046DEB4}" type="slidenum">
              <a:rPr lang="en-GB"/>
              <a:pPr/>
              <a:t>‹#›</a:t>
            </a:fld>
            <a:r>
              <a:rPr lang="en-GB"/>
              <a:t>/15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  <a:cs typeface="Arial" charset="0"/>
        </a:defRPr>
      </a:lvl9pPr>
    </p:titleStyle>
    <p:bodyStyle>
      <a:lvl1pPr marL="469900" indent="-469900" algn="l" rtl="0" fontAlgn="base">
        <a:spcBef>
          <a:spcPct val="5000"/>
        </a:spcBef>
        <a:spcAft>
          <a:spcPct val="15000"/>
        </a:spcAft>
        <a:buClr>
          <a:schemeClr val="accent2"/>
        </a:buClr>
        <a:buFont typeface="Wingdings" pitchFamily="2" charset="2"/>
        <a:buChar char="o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15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n"/>
        <a:defRPr sz="2000">
          <a:solidFill>
            <a:srgbClr val="003399"/>
          </a:solidFill>
          <a:latin typeface="+mn-lt"/>
          <a:cs typeface="+mn-cs"/>
        </a:defRPr>
      </a:lvl2pPr>
      <a:lvl3pPr marL="1304925" indent="-395288" algn="l" rtl="0" fontAlgn="base">
        <a:spcBef>
          <a:spcPct val="15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o"/>
        <a:defRPr>
          <a:solidFill>
            <a:schemeClr val="tx1"/>
          </a:solidFill>
          <a:latin typeface="+mn-lt"/>
          <a:cs typeface="+mn-cs"/>
        </a:defRPr>
      </a:lvl3pPr>
      <a:lvl4pPr marL="1693863" indent="-387350" algn="l" rtl="0" fontAlgn="base">
        <a:spcBef>
          <a:spcPct val="15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n"/>
        <a:defRPr sz="1600">
          <a:solidFill>
            <a:srgbClr val="003399"/>
          </a:solidFill>
          <a:latin typeface="+mn-lt"/>
          <a:cs typeface="+mn-cs"/>
        </a:defRPr>
      </a:lvl4pPr>
      <a:lvl5pPr marL="2093913" indent="-398463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vduc@ioit.ac.v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2895600"/>
            <a:ext cx="6934200" cy="914400"/>
          </a:xfrm>
        </p:spPr>
        <p:txBody>
          <a:bodyPr/>
          <a:lstStyle/>
          <a:p>
            <a:r>
              <a:rPr lang="en-GB" sz="48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C</a:t>
            </a:r>
            <a:r>
              <a:rPr lang="en-GB"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HIẾU SÁNG VÀ TÔ BÓNG</a:t>
            </a:r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4114800" y="2362200"/>
            <a:ext cx="912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i="1">
                <a:solidFill>
                  <a:schemeClr val="folHlink"/>
                </a:solidFill>
                <a:latin typeface="Arial" charset="0"/>
              </a:rPr>
              <a:t>Bài 8</a:t>
            </a:r>
          </a:p>
        </p:txBody>
      </p:sp>
      <p:sp>
        <p:nvSpPr>
          <p:cNvPr id="117771" name="Text Box 11"/>
          <p:cNvSpPr txBox="1">
            <a:spLocks noChangeArrowheads="1"/>
          </p:cNvSpPr>
          <p:nvPr/>
        </p:nvSpPr>
        <p:spPr bwMode="auto">
          <a:xfrm>
            <a:off x="3429000" y="4114800"/>
            <a:ext cx="25479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/>
              <a:t>PGS.TS. Đặng Văn Đức</a:t>
            </a:r>
          </a:p>
          <a:p>
            <a:pPr algn="ctr"/>
            <a:r>
              <a:rPr lang="en-US" sz="1600">
                <a:hlinkClick r:id="rId3"/>
              </a:rPr>
              <a:t>dvduc@ioit.ac.vn</a:t>
            </a:r>
            <a:r>
              <a:rPr lang="en-US" sz="160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7078" y="6196546"/>
            <a:ext cx="2420322" cy="4328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8 - Chiếu sáng và tô bóng</a:t>
            </a:r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Kỹ thuật tô bóng Gouraud 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Cường độ sáng được tính toán tại mỗi điểm</a:t>
            </a:r>
          </a:p>
          <a:p>
            <a:pPr lvl="1">
              <a:lnSpc>
                <a:spcPct val="90000"/>
              </a:lnSpc>
            </a:pPr>
            <a:r>
              <a:rPr lang="en-US"/>
              <a:t>Cường độ tại các đỉnh được pha trộn và làm mịn </a:t>
            </a:r>
            <a:r>
              <a:rPr lang="en-US" smtClean="0"/>
              <a:t>thông qua tính toán cường độ trên </a:t>
            </a:r>
            <a:r>
              <a:rPr lang="en-US"/>
              <a:t>toàn bề mặt</a:t>
            </a:r>
          </a:p>
          <a:p>
            <a:pPr>
              <a:lnSpc>
                <a:spcPct val="90000"/>
              </a:lnSpc>
            </a:pPr>
            <a:r>
              <a:rPr lang="en-US"/>
              <a:t>Tính cường độ tại các đỉnh chung của nhiều đa giác: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Tính trung </a:t>
            </a:r>
            <a:r>
              <a:rPr lang="en-US"/>
              <a:t>bình </a:t>
            </a:r>
            <a:r>
              <a:rPr lang="en-US" smtClean="0"/>
              <a:t>pháp </a:t>
            </a:r>
            <a:r>
              <a:rPr lang="en-US"/>
              <a:t>tuyến của các đa giác có chung đỉnh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Nội suy tuyến tính cường độ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    cho điểm tô bóng trong đa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    giác từ cường độ tại </a:t>
            </a:r>
            <a:r>
              <a:rPr lang="en-US" smtClean="0"/>
              <a:t>đỉnh</a:t>
            </a:r>
            <a:endParaRPr lang="en-US"/>
          </a:p>
        </p:txBody>
      </p:sp>
      <p:graphicFrame>
        <p:nvGraphicFramePr>
          <p:cNvPr id="268292" name="Object 4"/>
          <p:cNvGraphicFramePr>
            <a:graphicFrameLocks noChangeAspect="1"/>
          </p:cNvGraphicFramePr>
          <p:nvPr/>
        </p:nvGraphicFramePr>
        <p:xfrm>
          <a:off x="1676400" y="2971800"/>
          <a:ext cx="13589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95" name="Equation" r:id="rId3" imgW="812520" imgH="507960" progId="Equation.3">
                  <p:embed/>
                </p:oleObj>
              </mc:Choice>
              <mc:Fallback>
                <p:oleObj name="Equation" r:id="rId3" imgW="812520" imgH="5079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971800"/>
                        <a:ext cx="1358900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293" name="Rectangle 5"/>
          <p:cNvSpPr>
            <a:spLocks noChangeArrowheads="1"/>
          </p:cNvSpPr>
          <p:nvPr/>
        </p:nvSpPr>
        <p:spPr bwMode="auto">
          <a:xfrm>
            <a:off x="3505200" y="3200400"/>
            <a:ext cx="4581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1600">
                <a:latin typeface="Tahoma" pitchFamily="34" charset="0"/>
              </a:rPr>
              <a:t> </a:t>
            </a:r>
            <a:r>
              <a:rPr kumimoji="1" lang="en-US" sz="1600" b="1">
                <a:latin typeface="Tahoma" pitchFamily="34" charset="0"/>
              </a:rPr>
              <a:t>n</a:t>
            </a:r>
            <a:r>
              <a:rPr kumimoji="1" lang="en-US" sz="1600" baseline="-25000">
                <a:latin typeface="Tahoma" pitchFamily="34" charset="0"/>
              </a:rPr>
              <a:t>i</a:t>
            </a:r>
            <a:r>
              <a:rPr kumimoji="1" lang="en-US" sz="1600">
                <a:latin typeface="Tahoma" pitchFamily="34" charset="0"/>
              </a:rPr>
              <a:t> là pháp tuyến đơn vị của các mặt chung đỉnh 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800600" y="3930650"/>
            <a:ext cx="4191000" cy="2317750"/>
            <a:chOff x="4876800" y="3733800"/>
            <a:chExt cx="4191000" cy="2317750"/>
          </a:xfrm>
        </p:grpSpPr>
        <p:sp>
          <p:nvSpPr>
            <p:cNvPr id="268295" name="Line 7"/>
            <p:cNvSpPr>
              <a:spLocks noChangeShapeType="1"/>
            </p:cNvSpPr>
            <p:nvPr/>
          </p:nvSpPr>
          <p:spPr bwMode="auto">
            <a:xfrm flipV="1">
              <a:off x="5676900" y="4908550"/>
              <a:ext cx="914400" cy="5715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296" name="Line 8"/>
            <p:cNvSpPr>
              <a:spLocks noChangeShapeType="1"/>
            </p:cNvSpPr>
            <p:nvPr/>
          </p:nvSpPr>
          <p:spPr bwMode="auto">
            <a:xfrm>
              <a:off x="6591300" y="4908550"/>
              <a:ext cx="685800" cy="5715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297" name="Line 9"/>
            <p:cNvSpPr>
              <a:spLocks noChangeShapeType="1"/>
            </p:cNvSpPr>
            <p:nvPr/>
          </p:nvSpPr>
          <p:spPr bwMode="auto">
            <a:xfrm>
              <a:off x="5676900" y="5480050"/>
              <a:ext cx="800100" cy="5715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298" name="Line 10"/>
            <p:cNvSpPr>
              <a:spLocks noChangeShapeType="1"/>
            </p:cNvSpPr>
            <p:nvPr/>
          </p:nvSpPr>
          <p:spPr bwMode="auto">
            <a:xfrm flipV="1">
              <a:off x="6477000" y="5480050"/>
              <a:ext cx="800100" cy="5715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299" name="Line 11"/>
            <p:cNvSpPr>
              <a:spLocks noChangeShapeType="1"/>
            </p:cNvSpPr>
            <p:nvPr/>
          </p:nvSpPr>
          <p:spPr bwMode="auto">
            <a:xfrm flipV="1">
              <a:off x="6591300" y="4679950"/>
              <a:ext cx="914400" cy="228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00" name="Line 12"/>
            <p:cNvSpPr>
              <a:spLocks noChangeShapeType="1"/>
            </p:cNvSpPr>
            <p:nvPr/>
          </p:nvSpPr>
          <p:spPr bwMode="auto">
            <a:xfrm>
              <a:off x="7505700" y="4679950"/>
              <a:ext cx="800100" cy="685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01" name="Line 13"/>
            <p:cNvSpPr>
              <a:spLocks noChangeShapeType="1"/>
            </p:cNvSpPr>
            <p:nvPr/>
          </p:nvSpPr>
          <p:spPr bwMode="auto">
            <a:xfrm flipV="1">
              <a:off x="7277100" y="5365750"/>
              <a:ext cx="1028700" cy="1143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02" name="Line 14"/>
            <p:cNvSpPr>
              <a:spLocks noChangeShapeType="1"/>
            </p:cNvSpPr>
            <p:nvPr/>
          </p:nvSpPr>
          <p:spPr bwMode="auto">
            <a:xfrm flipH="1" flipV="1">
              <a:off x="5791200" y="4679950"/>
              <a:ext cx="800100" cy="228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03" name="Line 15"/>
            <p:cNvSpPr>
              <a:spLocks noChangeShapeType="1"/>
            </p:cNvSpPr>
            <p:nvPr/>
          </p:nvSpPr>
          <p:spPr bwMode="auto">
            <a:xfrm flipH="1">
              <a:off x="4876800" y="4679950"/>
              <a:ext cx="914400" cy="5715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04" name="Line 16"/>
            <p:cNvSpPr>
              <a:spLocks noChangeShapeType="1"/>
            </p:cNvSpPr>
            <p:nvPr/>
          </p:nvSpPr>
          <p:spPr bwMode="auto">
            <a:xfrm>
              <a:off x="4876800" y="5251450"/>
              <a:ext cx="800100" cy="228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05" name="Line 17"/>
            <p:cNvSpPr>
              <a:spLocks noChangeShapeType="1"/>
            </p:cNvSpPr>
            <p:nvPr/>
          </p:nvSpPr>
          <p:spPr bwMode="auto">
            <a:xfrm flipV="1">
              <a:off x="5791200" y="4451350"/>
              <a:ext cx="1143000" cy="228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06" name="Line 18"/>
            <p:cNvSpPr>
              <a:spLocks noChangeShapeType="1"/>
            </p:cNvSpPr>
            <p:nvPr/>
          </p:nvSpPr>
          <p:spPr bwMode="auto">
            <a:xfrm>
              <a:off x="6934200" y="4451350"/>
              <a:ext cx="571500" cy="228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07" name="Line 19"/>
            <p:cNvSpPr>
              <a:spLocks noChangeShapeType="1"/>
            </p:cNvSpPr>
            <p:nvPr/>
          </p:nvSpPr>
          <p:spPr bwMode="auto">
            <a:xfrm flipV="1">
              <a:off x="6591300" y="4222750"/>
              <a:ext cx="0" cy="6858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08" name="Line 20"/>
            <p:cNvSpPr>
              <a:spLocks noChangeShapeType="1"/>
            </p:cNvSpPr>
            <p:nvPr/>
          </p:nvSpPr>
          <p:spPr bwMode="auto">
            <a:xfrm flipH="1" flipV="1">
              <a:off x="5446713" y="4679950"/>
              <a:ext cx="228600" cy="34290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09" name="Line 21"/>
            <p:cNvSpPr>
              <a:spLocks noChangeShapeType="1"/>
            </p:cNvSpPr>
            <p:nvPr/>
          </p:nvSpPr>
          <p:spPr bwMode="auto">
            <a:xfrm flipV="1">
              <a:off x="6832600" y="4381500"/>
              <a:ext cx="25400" cy="29845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10" name="Line 22"/>
            <p:cNvSpPr>
              <a:spLocks noChangeShapeType="1"/>
            </p:cNvSpPr>
            <p:nvPr/>
          </p:nvSpPr>
          <p:spPr bwMode="auto">
            <a:xfrm flipV="1">
              <a:off x="7505700" y="4679950"/>
              <a:ext cx="228600" cy="34290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11" name="Line 23"/>
            <p:cNvSpPr>
              <a:spLocks noChangeShapeType="1"/>
            </p:cNvSpPr>
            <p:nvPr/>
          </p:nvSpPr>
          <p:spPr bwMode="auto">
            <a:xfrm flipH="1" flipV="1">
              <a:off x="6400800" y="5232400"/>
              <a:ext cx="88900" cy="24765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12" name="Text Box 24"/>
            <p:cNvSpPr txBox="1">
              <a:spLocks noChangeArrowheads="1"/>
            </p:cNvSpPr>
            <p:nvPr/>
          </p:nvSpPr>
          <p:spPr bwMode="auto">
            <a:xfrm>
              <a:off x="7696200" y="4267200"/>
              <a:ext cx="1371600" cy="520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solidFill>
                    <a:srgbClr val="A50021"/>
                  </a:solidFill>
                  <a:latin typeface="Tahoma" pitchFamily="34" charset="0"/>
                </a:rPr>
                <a:t>Véctơ pháp tuyến tại mặt</a:t>
              </a:r>
            </a:p>
          </p:txBody>
        </p:sp>
        <p:sp>
          <p:nvSpPr>
            <p:cNvPr id="268313" name="Text Box 25"/>
            <p:cNvSpPr txBox="1">
              <a:spLocks noChangeArrowheads="1"/>
            </p:cNvSpPr>
            <p:nvPr/>
          </p:nvSpPr>
          <p:spPr bwMode="auto">
            <a:xfrm>
              <a:off x="5867400" y="3733800"/>
              <a:ext cx="13716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solidFill>
                    <a:schemeClr val="tx2"/>
                  </a:solidFill>
                  <a:latin typeface="Tahoma" pitchFamily="34" charset="0"/>
                </a:rPr>
                <a:t>Véctơ pháp tuyến tại đỉnh</a:t>
              </a:r>
            </a:p>
          </p:txBody>
        </p:sp>
      </p:grp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3C5D-9681-4D27-A1FB-6EB6068E26A8}" type="slidenum">
              <a:rPr lang="en-GB" smtClean="0"/>
              <a:pPr/>
              <a:t>10</a:t>
            </a:fld>
            <a:r>
              <a:rPr lang="en-GB" smtClean="0"/>
              <a:t>/24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8 - Chiếu sáng và tô bóng</a:t>
            </a:r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Kỹ thuật tô bóng Gouraud 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077200" cy="5105400"/>
          </a:xfrm>
        </p:spPr>
        <p:txBody>
          <a:bodyPr/>
          <a:lstStyle/>
          <a:p>
            <a:r>
              <a:rPr lang="en-US"/>
              <a:t>Nội suy tuyến tính</a:t>
            </a:r>
          </a:p>
          <a:p>
            <a:pPr lvl="1"/>
            <a:r>
              <a:rPr lang="en-US"/>
              <a:t>Nội suy cường độ sáng tại điểm P khi đã biết cường độ sáng tại A và </a:t>
            </a:r>
            <a:r>
              <a:rPr lang="en-US" smtClean="0"/>
              <a:t>B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Nhận xét kỹ thuật Gouraud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Hiệu quả, ảnh mịn</a:t>
            </a:r>
            <a:endParaRPr lang="en-US"/>
          </a:p>
        </p:txBody>
      </p:sp>
      <p:grpSp>
        <p:nvGrpSpPr>
          <p:cNvPr id="269343" name="Group 31"/>
          <p:cNvGrpSpPr>
            <a:grpSpLocks/>
          </p:cNvGrpSpPr>
          <p:nvPr/>
        </p:nvGrpSpPr>
        <p:grpSpPr bwMode="auto">
          <a:xfrm>
            <a:off x="685800" y="2362200"/>
            <a:ext cx="4419600" cy="2438400"/>
            <a:chOff x="288" y="1632"/>
            <a:chExt cx="2784" cy="1536"/>
          </a:xfrm>
        </p:grpSpPr>
        <p:grpSp>
          <p:nvGrpSpPr>
            <p:cNvPr id="269342" name="Group 30"/>
            <p:cNvGrpSpPr>
              <a:grpSpLocks/>
            </p:cNvGrpSpPr>
            <p:nvPr/>
          </p:nvGrpSpPr>
          <p:grpSpPr bwMode="auto">
            <a:xfrm>
              <a:off x="288" y="1632"/>
              <a:ext cx="2223" cy="1536"/>
              <a:chOff x="288" y="1632"/>
              <a:chExt cx="2223" cy="1536"/>
            </a:xfrm>
          </p:grpSpPr>
          <p:sp>
            <p:nvSpPr>
              <p:cNvPr id="269317" name="Line 5"/>
              <p:cNvSpPr>
                <a:spLocks noChangeShapeType="1"/>
              </p:cNvSpPr>
              <p:nvPr/>
            </p:nvSpPr>
            <p:spPr bwMode="auto">
              <a:xfrm>
                <a:off x="606" y="1771"/>
                <a:ext cx="0" cy="118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318" name="Freeform 6"/>
              <p:cNvSpPr>
                <a:spLocks/>
              </p:cNvSpPr>
              <p:nvPr/>
            </p:nvSpPr>
            <p:spPr bwMode="auto">
              <a:xfrm>
                <a:off x="924" y="1987"/>
                <a:ext cx="1270" cy="859"/>
              </a:xfrm>
              <a:custGeom>
                <a:avLst/>
                <a:gdLst/>
                <a:ahLst/>
                <a:cxnLst>
                  <a:cxn ang="0">
                    <a:pos x="0" y="1440"/>
                  </a:cxn>
                  <a:cxn ang="0">
                    <a:pos x="720" y="0"/>
                  </a:cxn>
                  <a:cxn ang="0">
                    <a:pos x="2160" y="540"/>
                  </a:cxn>
                  <a:cxn ang="0">
                    <a:pos x="1980" y="1440"/>
                  </a:cxn>
                  <a:cxn ang="0">
                    <a:pos x="0" y="1440"/>
                  </a:cxn>
                </a:cxnLst>
                <a:rect l="0" t="0" r="r" b="b"/>
                <a:pathLst>
                  <a:path w="2160" h="1440">
                    <a:moveTo>
                      <a:pt x="0" y="1440"/>
                    </a:moveTo>
                    <a:lnTo>
                      <a:pt x="720" y="0"/>
                    </a:lnTo>
                    <a:lnTo>
                      <a:pt x="2160" y="540"/>
                    </a:lnTo>
                    <a:lnTo>
                      <a:pt x="1980" y="1440"/>
                    </a:lnTo>
                    <a:lnTo>
                      <a:pt x="0" y="144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mpd="sng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319" name="Line 7"/>
              <p:cNvSpPr>
                <a:spLocks noChangeShapeType="1"/>
              </p:cNvSpPr>
              <p:nvPr/>
            </p:nvSpPr>
            <p:spPr bwMode="auto">
              <a:xfrm>
                <a:off x="606" y="2523"/>
                <a:ext cx="190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320" name="Line 8"/>
              <p:cNvSpPr>
                <a:spLocks noChangeShapeType="1"/>
              </p:cNvSpPr>
              <p:nvPr/>
            </p:nvSpPr>
            <p:spPr bwMode="auto">
              <a:xfrm>
                <a:off x="606" y="1987"/>
                <a:ext cx="8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321" name="Line 9"/>
              <p:cNvSpPr>
                <a:spLocks noChangeShapeType="1"/>
              </p:cNvSpPr>
              <p:nvPr/>
            </p:nvSpPr>
            <p:spPr bwMode="auto">
              <a:xfrm>
                <a:off x="606" y="2846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322" name="Text Box 10"/>
              <p:cNvSpPr txBox="1">
                <a:spLocks noChangeArrowheads="1"/>
              </p:cNvSpPr>
              <p:nvPr/>
            </p:nvSpPr>
            <p:spPr bwMode="auto">
              <a:xfrm>
                <a:off x="288" y="1632"/>
                <a:ext cx="423" cy="3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>
                    <a:latin typeface="Tahoma" pitchFamily="34" charset="0"/>
                  </a:rPr>
                  <a:t>y</a:t>
                </a:r>
              </a:p>
            </p:txBody>
          </p:sp>
          <p:sp>
            <p:nvSpPr>
              <p:cNvPr id="269323" name="Text Box 11"/>
              <p:cNvSpPr txBox="1">
                <a:spLocks noChangeArrowheads="1"/>
              </p:cNvSpPr>
              <p:nvPr/>
            </p:nvSpPr>
            <p:spPr bwMode="auto">
              <a:xfrm>
                <a:off x="297" y="1870"/>
                <a:ext cx="423" cy="3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>
                    <a:latin typeface="Tahoma" pitchFamily="34" charset="0"/>
                  </a:rPr>
                  <a:t>y</a:t>
                </a:r>
                <a:r>
                  <a:rPr lang="en-US" sz="1400" baseline="-25000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269324" name="Text Box 12"/>
              <p:cNvSpPr txBox="1">
                <a:spLocks noChangeArrowheads="1"/>
              </p:cNvSpPr>
              <p:nvPr/>
            </p:nvSpPr>
            <p:spPr bwMode="auto">
              <a:xfrm>
                <a:off x="288" y="2739"/>
                <a:ext cx="423" cy="3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>
                    <a:latin typeface="Tahoma" pitchFamily="34" charset="0"/>
                  </a:rPr>
                  <a:t>y</a:t>
                </a:r>
                <a:r>
                  <a:rPr lang="en-US" sz="1400" baseline="-25000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269325" name="Text Box 13"/>
              <p:cNvSpPr txBox="1">
                <a:spLocks noChangeArrowheads="1"/>
              </p:cNvSpPr>
              <p:nvPr/>
            </p:nvSpPr>
            <p:spPr bwMode="auto">
              <a:xfrm>
                <a:off x="302" y="2397"/>
                <a:ext cx="379" cy="3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>
                    <a:latin typeface="Tahoma" pitchFamily="34" charset="0"/>
                  </a:rPr>
                  <a:t>y</a:t>
                </a:r>
                <a:r>
                  <a:rPr lang="en-US" sz="1400" baseline="-25000">
                    <a:latin typeface="Tahoma" pitchFamily="34" charset="0"/>
                  </a:rPr>
                  <a:t>S</a:t>
                </a:r>
              </a:p>
            </p:txBody>
          </p:sp>
          <p:sp>
            <p:nvSpPr>
              <p:cNvPr id="269326" name="Text Box 14"/>
              <p:cNvSpPr txBox="1">
                <a:spLocks noChangeArrowheads="1"/>
              </p:cNvSpPr>
              <p:nvPr/>
            </p:nvSpPr>
            <p:spPr bwMode="auto">
              <a:xfrm>
                <a:off x="1126" y="1771"/>
                <a:ext cx="424" cy="3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>
                    <a:latin typeface="Tahoma" pitchFamily="34" charset="0"/>
                  </a:rPr>
                  <a:t>A</a:t>
                </a:r>
                <a:endParaRPr lang="en-US" sz="1400" baseline="-25000">
                  <a:latin typeface="Tahoma" pitchFamily="34" charset="0"/>
                </a:endParaRPr>
              </a:p>
            </p:txBody>
          </p:sp>
          <p:sp>
            <p:nvSpPr>
              <p:cNvPr id="269327" name="Text Box 15"/>
              <p:cNvSpPr txBox="1">
                <a:spLocks noChangeArrowheads="1"/>
              </p:cNvSpPr>
              <p:nvPr/>
            </p:nvSpPr>
            <p:spPr bwMode="auto">
              <a:xfrm>
                <a:off x="711" y="2846"/>
                <a:ext cx="424" cy="3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>
                    <a:latin typeface="Tahoma" pitchFamily="34" charset="0"/>
                  </a:rPr>
                  <a:t>B</a:t>
                </a:r>
                <a:endParaRPr lang="en-US" sz="1400" baseline="-25000">
                  <a:latin typeface="Tahoma" pitchFamily="34" charset="0"/>
                </a:endParaRPr>
              </a:p>
            </p:txBody>
          </p:sp>
          <p:sp>
            <p:nvSpPr>
              <p:cNvPr id="269328" name="Text Box 16"/>
              <p:cNvSpPr txBox="1">
                <a:spLocks noChangeArrowheads="1"/>
              </p:cNvSpPr>
              <p:nvPr/>
            </p:nvSpPr>
            <p:spPr bwMode="auto">
              <a:xfrm>
                <a:off x="1955" y="2846"/>
                <a:ext cx="423" cy="3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>
                    <a:latin typeface="Tahoma" pitchFamily="34" charset="0"/>
                  </a:rPr>
                  <a:t>C</a:t>
                </a:r>
                <a:endParaRPr lang="en-US" sz="1400" baseline="-25000">
                  <a:latin typeface="Tahoma" pitchFamily="34" charset="0"/>
                </a:endParaRPr>
              </a:p>
            </p:txBody>
          </p:sp>
          <p:sp>
            <p:nvSpPr>
              <p:cNvPr id="269329" name="Text Box 17"/>
              <p:cNvSpPr txBox="1">
                <a:spLocks noChangeArrowheads="1"/>
              </p:cNvSpPr>
              <p:nvPr/>
            </p:nvSpPr>
            <p:spPr bwMode="auto">
              <a:xfrm>
                <a:off x="2087" y="2075"/>
                <a:ext cx="424" cy="3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>
                    <a:latin typeface="Tahoma" pitchFamily="34" charset="0"/>
                  </a:rPr>
                  <a:t>D</a:t>
                </a:r>
                <a:endParaRPr lang="en-US" sz="1400" baseline="-25000">
                  <a:latin typeface="Tahoma" pitchFamily="34" charset="0"/>
                </a:endParaRPr>
              </a:p>
            </p:txBody>
          </p:sp>
          <p:sp>
            <p:nvSpPr>
              <p:cNvPr id="269330" name="Text Box 18"/>
              <p:cNvSpPr txBox="1">
                <a:spLocks noChangeArrowheads="1"/>
              </p:cNvSpPr>
              <p:nvPr/>
            </p:nvSpPr>
            <p:spPr bwMode="auto">
              <a:xfrm>
                <a:off x="807" y="2239"/>
                <a:ext cx="424" cy="3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>
                    <a:latin typeface="Tahoma" pitchFamily="34" charset="0"/>
                  </a:rPr>
                  <a:t>I</a:t>
                </a:r>
                <a:r>
                  <a:rPr lang="en-US" sz="1400" baseline="-2500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69331" name="Text Box 19"/>
              <p:cNvSpPr txBox="1">
                <a:spLocks noChangeArrowheads="1"/>
              </p:cNvSpPr>
              <p:nvPr/>
            </p:nvSpPr>
            <p:spPr bwMode="auto">
              <a:xfrm>
                <a:off x="2047" y="2516"/>
                <a:ext cx="423" cy="3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>
                    <a:latin typeface="Tahoma" pitchFamily="34" charset="0"/>
                  </a:rPr>
                  <a:t>I</a:t>
                </a:r>
                <a:r>
                  <a:rPr lang="en-US" sz="1400" baseline="-25000">
                    <a:latin typeface="Tahoma" pitchFamily="34" charset="0"/>
                  </a:rPr>
                  <a:t>2</a:t>
                </a:r>
              </a:p>
            </p:txBody>
          </p:sp>
          <p:sp>
            <p:nvSpPr>
              <p:cNvPr id="269332" name="Text Box 20"/>
              <p:cNvSpPr txBox="1">
                <a:spLocks noChangeArrowheads="1"/>
              </p:cNvSpPr>
              <p:nvPr/>
            </p:nvSpPr>
            <p:spPr bwMode="auto">
              <a:xfrm>
                <a:off x="1347" y="2251"/>
                <a:ext cx="424" cy="3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>
                    <a:latin typeface="Tahoma" pitchFamily="34" charset="0"/>
                  </a:rPr>
                  <a:t>I</a:t>
                </a:r>
                <a:r>
                  <a:rPr lang="en-US" sz="1400" baseline="-25000">
                    <a:latin typeface="Tahoma" pitchFamily="34" charset="0"/>
                  </a:rPr>
                  <a:t>P</a:t>
                </a:r>
              </a:p>
            </p:txBody>
          </p:sp>
          <p:sp>
            <p:nvSpPr>
              <p:cNvPr id="269333" name="Oval 21"/>
              <p:cNvSpPr>
                <a:spLocks noChangeArrowheads="1"/>
              </p:cNvSpPr>
              <p:nvPr/>
            </p:nvSpPr>
            <p:spPr bwMode="auto">
              <a:xfrm>
                <a:off x="1329" y="1968"/>
                <a:ext cx="40" cy="4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334" name="Oval 22"/>
              <p:cNvSpPr>
                <a:spLocks noChangeArrowheads="1"/>
              </p:cNvSpPr>
              <p:nvPr/>
            </p:nvSpPr>
            <p:spPr bwMode="auto">
              <a:xfrm>
                <a:off x="1065" y="2501"/>
                <a:ext cx="39" cy="4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335" name="Oval 23"/>
              <p:cNvSpPr>
                <a:spLocks noChangeArrowheads="1"/>
              </p:cNvSpPr>
              <p:nvPr/>
            </p:nvSpPr>
            <p:spPr bwMode="auto">
              <a:xfrm>
                <a:off x="1594" y="2501"/>
                <a:ext cx="39" cy="4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336" name="Oval 24"/>
              <p:cNvSpPr>
                <a:spLocks noChangeArrowheads="1"/>
              </p:cNvSpPr>
              <p:nvPr/>
            </p:nvSpPr>
            <p:spPr bwMode="auto">
              <a:xfrm>
                <a:off x="2171" y="2282"/>
                <a:ext cx="40" cy="4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337" name="Oval 25"/>
              <p:cNvSpPr>
                <a:spLocks noChangeArrowheads="1"/>
              </p:cNvSpPr>
              <p:nvPr/>
            </p:nvSpPr>
            <p:spPr bwMode="auto">
              <a:xfrm>
                <a:off x="897" y="2815"/>
                <a:ext cx="40" cy="4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338" name="Oval 26"/>
              <p:cNvSpPr>
                <a:spLocks noChangeArrowheads="1"/>
              </p:cNvSpPr>
              <p:nvPr/>
            </p:nvSpPr>
            <p:spPr bwMode="auto">
              <a:xfrm>
                <a:off x="2065" y="2823"/>
                <a:ext cx="41" cy="4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339" name="Oval 27"/>
              <p:cNvSpPr>
                <a:spLocks noChangeArrowheads="1"/>
              </p:cNvSpPr>
              <p:nvPr/>
            </p:nvSpPr>
            <p:spPr bwMode="auto">
              <a:xfrm>
                <a:off x="2136" y="2497"/>
                <a:ext cx="40" cy="4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9340" name="Text Box 28"/>
            <p:cNvSpPr txBox="1">
              <a:spLocks noChangeArrowheads="1"/>
            </p:cNvSpPr>
            <p:nvPr/>
          </p:nvSpPr>
          <p:spPr bwMode="auto">
            <a:xfrm>
              <a:off x="2208" y="2304"/>
              <a:ext cx="864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Tahoma" pitchFamily="34" charset="0"/>
                </a:rPr>
                <a:t>Đường quét s</a:t>
              </a:r>
            </a:p>
          </p:txBody>
        </p:sp>
      </p:grpSp>
      <p:graphicFrame>
        <p:nvGraphicFramePr>
          <p:cNvPr id="269341" name="Object 29"/>
          <p:cNvGraphicFramePr>
            <a:graphicFrameLocks noChangeAspect="1"/>
          </p:cNvGraphicFramePr>
          <p:nvPr/>
        </p:nvGraphicFramePr>
        <p:xfrm>
          <a:off x="5334000" y="2209800"/>
          <a:ext cx="3429000" cy="248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44" name="Equation" r:id="rId3" imgW="1739880" imgH="1320480" progId="Equation.3">
                  <p:embed/>
                </p:oleObj>
              </mc:Choice>
              <mc:Fallback>
                <p:oleObj name="Equation" r:id="rId3" imgW="1739880" imgH="132048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209800"/>
                        <a:ext cx="3429000" cy="2487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3C5D-9681-4D27-A1FB-6EB6068E26A8}" type="slidenum">
              <a:rPr lang="en-GB" smtClean="0"/>
              <a:pPr/>
              <a:t>11</a:t>
            </a:fld>
            <a:r>
              <a:rPr lang="en-GB" smtClean="0"/>
              <a:t>/24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8 - Chiếu sáng và tô bóng</a:t>
            </a:r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Kỹ thuật tô bóng Bùi Tưởng Phong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8153400" cy="51054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Tính cường độ ánh sáng tô bóng cho các pháp tuyến vừa nội suy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Thực hiện nội suy pháp tuyến thay cho nội suy cường độ tô bóng của Gouraud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Tính véctơ pháp tuyến tại các đỉnh của lưới đa giác mô phỏng bề mặt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Nội suy tuyến tính để tính ra véctơ pháp tuyến tại các điểm mới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Tính cường độ ánh sáng tô cho các pháp tuyến vừa nội </a:t>
            </a:r>
            <a:r>
              <a:rPr lang="en-US" smtClean="0"/>
              <a:t>suy.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3C5D-9681-4D27-A1FB-6EB6068E26A8}" type="slidenum">
              <a:rPr lang="en-GB" smtClean="0"/>
              <a:pPr/>
              <a:t>12</a:t>
            </a:fld>
            <a:r>
              <a:rPr lang="en-GB" smtClean="0"/>
              <a:t>/24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457200" y="3429000"/>
            <a:ext cx="8153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908050" lvl="1" indent="-436563">
              <a:spcBef>
                <a:spcPts val="200"/>
              </a:spcBef>
              <a:spcAft>
                <a:spcPts val="20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</a:pPr>
            <a:r>
              <a:rPr lang="en-US" sz="1800" kern="0" smtClean="0">
                <a:solidFill>
                  <a:srgbClr val="003399"/>
                </a:solidFill>
                <a:latin typeface="+mn-lt"/>
                <a:cs typeface="+mn-cs"/>
              </a:rPr>
              <a:t>Nếu </a:t>
            </a:r>
            <a:r>
              <a:rPr lang="en-US" sz="1800" kern="0" smtClean="0">
                <a:solidFill>
                  <a:srgbClr val="003399"/>
                </a:solidFill>
              </a:rPr>
              <a:t>P chia AD theo tỷ lệ m = AP/PD và Q chia BC theo tỷ lệ n = BQ/QC thì véctơ pháp tuyến tại P và Q sẽ là</a:t>
            </a:r>
          </a:p>
          <a:p>
            <a:pPr marL="908050" lvl="1" indent="-436563">
              <a:spcBef>
                <a:spcPts val="200"/>
              </a:spcBef>
              <a:spcAft>
                <a:spcPts val="20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</a:pPr>
            <a:endParaRPr lang="en-US" sz="1800" kern="0" smtClean="0">
              <a:solidFill>
                <a:srgbClr val="003399"/>
              </a:solidFill>
              <a:latin typeface="+mn-lt"/>
              <a:cs typeface="+mn-cs"/>
            </a:endParaRPr>
          </a:p>
          <a:p>
            <a:pPr marL="908050" lvl="1" indent="-436563">
              <a:spcBef>
                <a:spcPts val="200"/>
              </a:spcBef>
              <a:spcAft>
                <a:spcPts val="20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</a:pPr>
            <a:endParaRPr lang="en-US" sz="1800" kern="0" smtClean="0">
              <a:solidFill>
                <a:srgbClr val="003399"/>
              </a:solidFill>
              <a:latin typeface="+mn-lt"/>
              <a:cs typeface="+mn-cs"/>
            </a:endParaRPr>
          </a:p>
          <a:p>
            <a:pPr marL="908050" lvl="1" indent="-436563">
              <a:spcBef>
                <a:spcPts val="200"/>
              </a:spcBef>
              <a:spcAft>
                <a:spcPts val="20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</a:pPr>
            <a:r>
              <a:rPr lang="en-US" sz="1800" kern="0" smtClean="0">
                <a:solidFill>
                  <a:srgbClr val="003399"/>
                </a:solidFill>
              </a:rPr>
              <a:t>Nếu M chia PQ với tỷ số </a:t>
            </a:r>
            <a:r>
              <a:rPr lang="en-US" sz="1800" kern="0" smtClean="0">
                <a:solidFill>
                  <a:srgbClr val="003399"/>
                </a:solidFill>
                <a:latin typeface="Times New Roman" pitchFamily="18" charset="0"/>
              </a:rPr>
              <a:t>x</a:t>
            </a:r>
            <a:r>
              <a:rPr lang="en-US" sz="1800" kern="0" smtClean="0">
                <a:solidFill>
                  <a:srgbClr val="003399"/>
                </a:solidFill>
              </a:rPr>
              <a:t> = MP/MQ thì: </a:t>
            </a:r>
          </a:p>
          <a:p>
            <a:pPr marL="1365250" lvl="2" indent="-436563">
              <a:spcBef>
                <a:spcPts val="200"/>
              </a:spcBef>
              <a:spcAft>
                <a:spcPts val="200"/>
              </a:spcAft>
              <a:buClr>
                <a:schemeClr val="accent2"/>
              </a:buClr>
              <a:buSzPct val="80000"/>
            </a:pPr>
            <a:r>
              <a:rPr lang="en-US" sz="1800" kern="0" smtClean="0">
                <a:solidFill>
                  <a:srgbClr val="003399"/>
                </a:solidFill>
              </a:rPr>
              <a:t>   N</a:t>
            </a:r>
            <a:r>
              <a:rPr lang="en-US" sz="1800" kern="0" baseline="-25000" smtClean="0">
                <a:solidFill>
                  <a:srgbClr val="003399"/>
                </a:solidFill>
              </a:rPr>
              <a:t>M</a:t>
            </a:r>
            <a:r>
              <a:rPr lang="en-US" sz="1800" kern="0" smtClean="0">
                <a:solidFill>
                  <a:srgbClr val="003399"/>
                </a:solidFill>
              </a:rPr>
              <a:t> = </a:t>
            </a:r>
            <a:r>
              <a:rPr lang="en-US" sz="1800" kern="0" smtClean="0">
                <a:solidFill>
                  <a:srgbClr val="003399"/>
                </a:solidFill>
                <a:latin typeface="Times New Roman" pitchFamily="18" charset="0"/>
              </a:rPr>
              <a:t>x</a:t>
            </a:r>
            <a:r>
              <a:rPr lang="en-US" sz="1800" kern="0" smtClean="0">
                <a:solidFill>
                  <a:srgbClr val="003399"/>
                </a:solidFill>
              </a:rPr>
              <a:t> N</a:t>
            </a:r>
            <a:r>
              <a:rPr lang="en-US" sz="1800" kern="0" baseline="-25000" smtClean="0">
                <a:solidFill>
                  <a:srgbClr val="003399"/>
                </a:solidFill>
              </a:rPr>
              <a:t>P</a:t>
            </a:r>
            <a:r>
              <a:rPr lang="en-US" sz="1800" kern="0" smtClean="0">
                <a:solidFill>
                  <a:srgbClr val="003399"/>
                </a:solidFill>
              </a:rPr>
              <a:t> + (1-</a:t>
            </a:r>
            <a:r>
              <a:rPr lang="en-US" sz="1800" kern="0" smtClean="0">
                <a:solidFill>
                  <a:srgbClr val="003399"/>
                </a:solidFill>
                <a:latin typeface="Times New Roman" pitchFamily="18" charset="0"/>
              </a:rPr>
              <a:t>x</a:t>
            </a:r>
            <a:r>
              <a:rPr lang="en-US" sz="1800" kern="0" smtClean="0">
                <a:solidFill>
                  <a:srgbClr val="003399"/>
                </a:solidFill>
              </a:rPr>
              <a:t>) N</a:t>
            </a:r>
            <a:r>
              <a:rPr lang="en-US" sz="1800" kern="0" baseline="-25000" smtClean="0">
                <a:solidFill>
                  <a:srgbClr val="003399"/>
                </a:solidFill>
              </a:rPr>
              <a:t>Q</a:t>
            </a:r>
          </a:p>
          <a:p>
            <a:pPr marL="908050" lvl="1" indent="-436563">
              <a:spcBef>
                <a:spcPts val="200"/>
              </a:spcBef>
              <a:spcAft>
                <a:spcPts val="20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</a:pPr>
            <a:endParaRPr lang="en-US" sz="1800" kern="0" smtClean="0">
              <a:solidFill>
                <a:srgbClr val="003399"/>
              </a:solidFill>
            </a:endParaRPr>
          </a:p>
          <a:p>
            <a:pPr marL="908050" lvl="1" indent="-436563">
              <a:spcBef>
                <a:spcPts val="200"/>
              </a:spcBef>
              <a:spcAft>
                <a:spcPts val="20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</a:pPr>
            <a:endParaRPr lang="en-US" sz="1800" kern="0" smtClean="0">
              <a:solidFill>
                <a:srgbClr val="003399"/>
              </a:solidFill>
            </a:endParaRPr>
          </a:p>
          <a:p>
            <a:pPr marL="908050" lvl="1" indent="-436563">
              <a:spcBef>
                <a:spcPts val="200"/>
              </a:spcBef>
              <a:spcAft>
                <a:spcPts val="20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</a:pPr>
            <a:r>
              <a:rPr lang="en-US" sz="1800" kern="0" smtClean="0">
                <a:solidFill>
                  <a:srgbClr val="003399"/>
                </a:solidFill>
              </a:rPr>
              <a:t>Tính độ sáng tô theo véctơ pháp tuyến N</a:t>
            </a:r>
            <a:r>
              <a:rPr lang="en-US" sz="1800" kern="0" baseline="-25000" smtClean="0">
                <a:solidFill>
                  <a:srgbClr val="003399"/>
                </a:solidFill>
              </a:rPr>
              <a:t>M</a:t>
            </a:r>
            <a:r>
              <a:rPr lang="en-US" sz="1800" kern="0" smtClean="0">
                <a:solidFill>
                  <a:srgbClr val="003399"/>
                </a:solidFill>
              </a:rPr>
              <a:t>.</a:t>
            </a:r>
            <a:endParaRPr lang="en-US" sz="1800" kern="0" smtClean="0">
              <a:solidFill>
                <a:srgbClr val="003399"/>
              </a:solidFill>
              <a:latin typeface="+mn-lt"/>
              <a:cs typeface="+mn-cs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8 - Chiếu sáng và tô bóng</a:t>
            </a:r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Kỹ </a:t>
            </a:r>
            <a:r>
              <a:rPr lang="en-US"/>
              <a:t>thuật tô bóng Bùi Tưởng Phong</a:t>
            </a:r>
          </a:p>
        </p:txBody>
      </p: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5867400" y="1219200"/>
            <a:ext cx="2895600" cy="2095500"/>
            <a:chOff x="3648" y="1440"/>
            <a:chExt cx="1824" cy="132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4032" y="1824"/>
              <a:ext cx="1152" cy="648"/>
            </a:xfrm>
            <a:custGeom>
              <a:avLst/>
              <a:gdLst/>
              <a:ahLst/>
              <a:cxnLst>
                <a:cxn ang="0">
                  <a:pos x="0" y="900"/>
                </a:cxn>
                <a:cxn ang="0">
                  <a:pos x="900" y="0"/>
                </a:cxn>
                <a:cxn ang="0">
                  <a:pos x="2880" y="180"/>
                </a:cxn>
                <a:cxn ang="0">
                  <a:pos x="2880" y="1620"/>
                </a:cxn>
                <a:cxn ang="0">
                  <a:pos x="0" y="900"/>
                </a:cxn>
              </a:cxnLst>
              <a:rect l="0" t="0" r="r" b="b"/>
              <a:pathLst>
                <a:path w="2880" h="1620">
                  <a:moveTo>
                    <a:pt x="0" y="900"/>
                  </a:moveTo>
                  <a:lnTo>
                    <a:pt x="900" y="0"/>
                  </a:lnTo>
                  <a:lnTo>
                    <a:pt x="2880" y="180"/>
                  </a:lnTo>
                  <a:lnTo>
                    <a:pt x="2880" y="1620"/>
                  </a:lnTo>
                  <a:lnTo>
                    <a:pt x="0" y="900"/>
                  </a:lnTo>
                  <a:close/>
                </a:path>
              </a:pathLst>
            </a:custGeom>
            <a:solidFill>
              <a:srgbClr val="FFFFFF"/>
            </a:solidFill>
            <a:ln w="190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4176" y="2040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>
              <a:off x="3816" y="2184"/>
              <a:ext cx="216" cy="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5184" y="2472"/>
              <a:ext cx="288" cy="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3816" y="2472"/>
              <a:ext cx="1656" cy="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V="1">
              <a:off x="5184" y="1752"/>
              <a:ext cx="288" cy="1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5472" y="1752"/>
              <a:ext cx="0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V="1">
              <a:off x="4392" y="1680"/>
              <a:ext cx="360" cy="1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752" y="1680"/>
              <a:ext cx="72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V="1">
              <a:off x="4392" y="1608"/>
              <a:ext cx="0" cy="216"/>
            </a:xfrm>
            <a:prstGeom prst="line">
              <a:avLst/>
            </a:prstGeom>
            <a:noFill/>
            <a:ln w="19050">
              <a:solidFill>
                <a:srgbClr val="A5002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H="1" flipV="1">
              <a:off x="5088" y="1632"/>
              <a:ext cx="96" cy="264"/>
            </a:xfrm>
            <a:prstGeom prst="line">
              <a:avLst/>
            </a:prstGeom>
            <a:noFill/>
            <a:ln w="19050">
              <a:solidFill>
                <a:srgbClr val="A5002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H="1" flipV="1">
              <a:off x="5112" y="1824"/>
              <a:ext cx="72" cy="216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 flipH="1" flipV="1">
              <a:off x="4104" y="1824"/>
              <a:ext cx="72" cy="216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 flipV="1">
              <a:off x="3888" y="2040"/>
              <a:ext cx="144" cy="144"/>
            </a:xfrm>
            <a:prstGeom prst="line">
              <a:avLst/>
            </a:prstGeom>
            <a:noFill/>
            <a:ln w="19050">
              <a:solidFill>
                <a:srgbClr val="A5002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H="1" flipV="1">
              <a:off x="5112" y="2256"/>
              <a:ext cx="72" cy="216"/>
            </a:xfrm>
            <a:prstGeom prst="line">
              <a:avLst/>
            </a:prstGeom>
            <a:noFill/>
            <a:ln w="19050">
              <a:solidFill>
                <a:srgbClr val="A5002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4380" y="1806"/>
              <a:ext cx="32" cy="3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Oval 22"/>
            <p:cNvSpPr>
              <a:spLocks noChangeArrowheads="1"/>
            </p:cNvSpPr>
            <p:nvPr/>
          </p:nvSpPr>
          <p:spPr bwMode="auto">
            <a:xfrm>
              <a:off x="5160" y="2022"/>
              <a:ext cx="32" cy="3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Oval 23"/>
            <p:cNvSpPr>
              <a:spLocks noChangeArrowheads="1"/>
            </p:cNvSpPr>
            <p:nvPr/>
          </p:nvSpPr>
          <p:spPr bwMode="auto">
            <a:xfrm>
              <a:off x="4158" y="2022"/>
              <a:ext cx="32" cy="3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auto">
            <a:xfrm>
              <a:off x="5164" y="1878"/>
              <a:ext cx="32" cy="3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Oval 25"/>
            <p:cNvSpPr>
              <a:spLocks noChangeArrowheads="1"/>
            </p:cNvSpPr>
            <p:nvPr/>
          </p:nvSpPr>
          <p:spPr bwMode="auto">
            <a:xfrm>
              <a:off x="4014" y="2166"/>
              <a:ext cx="32" cy="3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Oval 26"/>
            <p:cNvSpPr>
              <a:spLocks noChangeArrowheads="1"/>
            </p:cNvSpPr>
            <p:nvPr/>
          </p:nvSpPr>
          <p:spPr bwMode="auto">
            <a:xfrm>
              <a:off x="5166" y="2452"/>
              <a:ext cx="32" cy="3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Oval 27"/>
            <p:cNvSpPr>
              <a:spLocks noChangeArrowheads="1"/>
            </p:cNvSpPr>
            <p:nvPr/>
          </p:nvSpPr>
          <p:spPr bwMode="auto">
            <a:xfrm>
              <a:off x="4476" y="2020"/>
              <a:ext cx="32" cy="3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 Box 28"/>
            <p:cNvSpPr txBox="1">
              <a:spLocks noChangeArrowheads="1"/>
            </p:cNvSpPr>
            <p:nvPr/>
          </p:nvSpPr>
          <p:spPr bwMode="auto">
            <a:xfrm>
              <a:off x="3784" y="2094"/>
              <a:ext cx="288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en-US" sz="1400"/>
                <a:t>A</a:t>
              </a:r>
            </a:p>
          </p:txBody>
        </p:sp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>
              <a:off x="5134" y="2340"/>
              <a:ext cx="288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en-US" sz="1400"/>
                <a:t>B</a:t>
              </a:r>
            </a:p>
          </p:txBody>
        </p:sp>
        <p:sp>
          <p:nvSpPr>
            <p:cNvPr id="33" name="Text Box 30"/>
            <p:cNvSpPr txBox="1">
              <a:spLocks noChangeArrowheads="1"/>
            </p:cNvSpPr>
            <p:nvPr/>
          </p:nvSpPr>
          <p:spPr bwMode="auto">
            <a:xfrm>
              <a:off x="5136" y="1852"/>
              <a:ext cx="288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en-US" sz="1400"/>
                <a:t>C</a:t>
              </a:r>
            </a:p>
          </p:txBody>
        </p:sp>
        <p:sp>
          <p:nvSpPr>
            <p:cNvPr id="34" name="Text Box 31"/>
            <p:cNvSpPr txBox="1">
              <a:spLocks noChangeArrowheads="1"/>
            </p:cNvSpPr>
            <p:nvPr/>
          </p:nvSpPr>
          <p:spPr bwMode="auto">
            <a:xfrm>
              <a:off x="4176" y="1682"/>
              <a:ext cx="288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en-US" sz="1400"/>
                <a:t>D</a:t>
              </a:r>
            </a:p>
          </p:txBody>
        </p:sp>
        <p:sp>
          <p:nvSpPr>
            <p:cNvPr id="35" name="Text Box 32"/>
            <p:cNvSpPr txBox="1">
              <a:spLocks noChangeArrowheads="1"/>
            </p:cNvSpPr>
            <p:nvPr/>
          </p:nvSpPr>
          <p:spPr bwMode="auto">
            <a:xfrm>
              <a:off x="4338" y="1856"/>
              <a:ext cx="288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en-US" sz="1400"/>
                <a:t>M</a:t>
              </a:r>
            </a:p>
          </p:txBody>
        </p:sp>
        <p:sp>
          <p:nvSpPr>
            <p:cNvPr id="36" name="Text Box 33"/>
            <p:cNvSpPr txBox="1">
              <a:spLocks noChangeArrowheads="1"/>
            </p:cNvSpPr>
            <p:nvPr/>
          </p:nvSpPr>
          <p:spPr bwMode="auto">
            <a:xfrm>
              <a:off x="3960" y="1938"/>
              <a:ext cx="288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en-US" sz="1400"/>
                <a:t>P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5120" y="1996"/>
              <a:ext cx="288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en-US" sz="1400"/>
                <a:t>Q</a:t>
              </a:r>
            </a:p>
          </p:txBody>
        </p:sp>
        <p:sp>
          <p:nvSpPr>
            <p:cNvPr id="38" name="Text Box 35"/>
            <p:cNvSpPr txBox="1">
              <a:spLocks noChangeArrowheads="1"/>
            </p:cNvSpPr>
            <p:nvPr/>
          </p:nvSpPr>
          <p:spPr bwMode="auto">
            <a:xfrm>
              <a:off x="3648" y="1872"/>
              <a:ext cx="288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en-US" sz="1400" b="1">
                  <a:solidFill>
                    <a:schemeClr val="hlink"/>
                  </a:solidFill>
                </a:rPr>
                <a:t>N</a:t>
              </a:r>
              <a:r>
                <a:rPr kumimoji="0" lang="en-US" sz="1400" baseline="-250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39" name="Text Box 36"/>
            <p:cNvSpPr txBox="1">
              <a:spLocks noChangeArrowheads="1"/>
            </p:cNvSpPr>
            <p:nvPr/>
          </p:nvSpPr>
          <p:spPr bwMode="auto">
            <a:xfrm>
              <a:off x="4896" y="2184"/>
              <a:ext cx="312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en-US" sz="1400" b="1">
                  <a:solidFill>
                    <a:schemeClr val="hlink"/>
                  </a:solidFill>
                </a:rPr>
                <a:t>N</a:t>
              </a:r>
              <a:r>
                <a:rPr kumimoji="0" lang="en-US" sz="1400" baseline="-25000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40" name="Text Box 37"/>
            <p:cNvSpPr txBox="1">
              <a:spLocks noChangeArrowheads="1"/>
            </p:cNvSpPr>
            <p:nvPr/>
          </p:nvSpPr>
          <p:spPr bwMode="auto">
            <a:xfrm>
              <a:off x="5040" y="1440"/>
              <a:ext cx="288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en-US" sz="1400">
                  <a:solidFill>
                    <a:schemeClr val="hlink"/>
                  </a:solidFill>
                </a:rPr>
                <a:t>N</a:t>
              </a:r>
              <a:r>
                <a:rPr kumimoji="0" lang="en-US" sz="1400" baseline="-25000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41" name="Text Box 38"/>
            <p:cNvSpPr txBox="1">
              <a:spLocks noChangeArrowheads="1"/>
            </p:cNvSpPr>
            <p:nvPr/>
          </p:nvSpPr>
          <p:spPr bwMode="auto">
            <a:xfrm>
              <a:off x="4320" y="1464"/>
              <a:ext cx="288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en-US" sz="1400">
                  <a:solidFill>
                    <a:schemeClr val="hlink"/>
                  </a:solidFill>
                </a:rPr>
                <a:t>N</a:t>
              </a:r>
              <a:r>
                <a:rPr kumimoji="0" lang="en-US" sz="1400" baseline="-25000">
                  <a:solidFill>
                    <a:schemeClr val="hlink"/>
                  </a:solidFill>
                </a:rPr>
                <a:t>D</a:t>
              </a:r>
            </a:p>
          </p:txBody>
        </p:sp>
        <p:sp>
          <p:nvSpPr>
            <p:cNvPr id="42" name="Text Box 39"/>
            <p:cNvSpPr txBox="1">
              <a:spLocks noChangeArrowheads="1"/>
            </p:cNvSpPr>
            <p:nvPr/>
          </p:nvSpPr>
          <p:spPr bwMode="auto">
            <a:xfrm>
              <a:off x="3896" y="1632"/>
              <a:ext cx="288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en-US" sz="1400">
                  <a:solidFill>
                    <a:schemeClr val="folHlink"/>
                  </a:solidFill>
                </a:rPr>
                <a:t>N</a:t>
              </a:r>
              <a:r>
                <a:rPr kumimoji="0" lang="en-US" sz="1400" baseline="-25000">
                  <a:solidFill>
                    <a:schemeClr val="folHlink"/>
                  </a:solidFill>
                </a:rPr>
                <a:t>P</a:t>
              </a:r>
            </a:p>
          </p:txBody>
        </p:sp>
        <p:sp>
          <p:nvSpPr>
            <p:cNvPr id="43" name="Text Box 40"/>
            <p:cNvSpPr txBox="1">
              <a:spLocks noChangeArrowheads="1"/>
            </p:cNvSpPr>
            <p:nvPr/>
          </p:nvSpPr>
          <p:spPr bwMode="auto">
            <a:xfrm>
              <a:off x="4896" y="1672"/>
              <a:ext cx="288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en-US" sz="1400">
                  <a:solidFill>
                    <a:schemeClr val="folHlink"/>
                  </a:solidFill>
                </a:rPr>
                <a:t>N</a:t>
              </a:r>
              <a:r>
                <a:rPr kumimoji="0" lang="en-US" sz="1400" baseline="-25000">
                  <a:solidFill>
                    <a:schemeClr val="folHlink"/>
                  </a:solidFill>
                </a:rPr>
                <a:t>Q</a:t>
              </a:r>
            </a:p>
          </p:txBody>
        </p:sp>
      </p:grpSp>
      <p:sp>
        <p:nvSpPr>
          <p:cNvPr id="46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5638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2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Thí dụ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cs typeface="+mn-cs"/>
              </a:rPr>
              <a:t>Tính cường độ ánh sáng tô cho điểm M trong tứ giác ABCD</a:t>
            </a: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2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Giải</a:t>
            </a:r>
          </a:p>
          <a:p>
            <a:pPr marL="908050" lvl="1" indent="-436563">
              <a:spcBef>
                <a:spcPts val="200"/>
              </a:spcBef>
              <a:spcAft>
                <a:spcPts val="20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</a:pPr>
            <a:r>
              <a:rPr lang="en-US" sz="1800" kern="0" smtClean="0">
                <a:solidFill>
                  <a:srgbClr val="003399"/>
                </a:solidFill>
                <a:latin typeface="+mn-lt"/>
                <a:cs typeface="+mn-cs"/>
              </a:rPr>
              <a:t>Tính véctơ pháp tuyến tại A, B, C, D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lang="en-US" sz="1800" kern="0" smtClean="0">
                <a:solidFill>
                  <a:srgbClr val="003399"/>
                </a:solidFill>
                <a:latin typeface="+mn-lt"/>
                <a:cs typeface="+mn-cs"/>
              </a:rPr>
              <a:t>Tính cường độ ánh sáng tại các đỉnh này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lang="en-US" sz="1800" kern="0" smtClean="0">
                <a:solidFill>
                  <a:srgbClr val="003399"/>
                </a:solidFill>
                <a:latin typeface="+mn-lt"/>
                <a:cs typeface="+mn-cs"/>
              </a:rPr>
              <a:t>Nội suy véctơ pháp tuyến tại P và Q</a:t>
            </a:r>
          </a:p>
        </p:txBody>
      </p:sp>
      <p:sp>
        <p:nvSpPr>
          <p:cNvPr id="48" name="Rectangle 46"/>
          <p:cNvSpPr>
            <a:spLocks noChangeArrowheads="1"/>
          </p:cNvSpPr>
          <p:nvPr/>
        </p:nvSpPr>
        <p:spPr bwMode="auto">
          <a:xfrm>
            <a:off x="2603500" y="4114800"/>
            <a:ext cx="4330700" cy="56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>
              <a:lnSpc>
                <a:spcPct val="70000"/>
              </a:lnSpc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</a:rPr>
              <a:t>N</a:t>
            </a:r>
            <a:r>
              <a:rPr lang="en-US" sz="1600" baseline="-25000">
                <a:solidFill>
                  <a:srgbClr val="000000"/>
                </a:solidFill>
              </a:rPr>
              <a:t>P</a:t>
            </a:r>
            <a:r>
              <a:rPr lang="en-US" sz="1600">
                <a:solidFill>
                  <a:srgbClr val="000000"/>
                </a:solidFill>
              </a:rPr>
              <a:t> = m </a:t>
            </a:r>
            <a:r>
              <a:rPr lang="en-US" sz="1600" b="1">
                <a:solidFill>
                  <a:srgbClr val="000000"/>
                </a:solidFill>
              </a:rPr>
              <a:t>N</a:t>
            </a:r>
            <a:r>
              <a:rPr lang="en-US" sz="1600" baseline="-25000">
                <a:solidFill>
                  <a:srgbClr val="000000"/>
                </a:solidFill>
              </a:rPr>
              <a:t>A</a:t>
            </a:r>
            <a:r>
              <a:rPr lang="en-US" sz="1600">
                <a:solidFill>
                  <a:srgbClr val="000000"/>
                </a:solidFill>
              </a:rPr>
              <a:t> + (1-m) </a:t>
            </a:r>
            <a:r>
              <a:rPr lang="en-US" sz="1600" b="1">
                <a:solidFill>
                  <a:srgbClr val="000000"/>
                </a:solidFill>
              </a:rPr>
              <a:t>N</a:t>
            </a:r>
            <a:r>
              <a:rPr lang="en-US" sz="1600" baseline="-25000">
                <a:solidFill>
                  <a:srgbClr val="000000"/>
                </a:solidFill>
              </a:rPr>
              <a:t>D</a:t>
            </a:r>
            <a:endParaRPr lang="en-US" sz="1600">
              <a:solidFill>
                <a:srgbClr val="000000"/>
              </a:solidFill>
            </a:endParaRPr>
          </a:p>
          <a:p>
            <a:pPr lvl="1">
              <a:lnSpc>
                <a:spcPct val="70000"/>
              </a:lnSpc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</a:rPr>
              <a:t>N</a:t>
            </a:r>
            <a:r>
              <a:rPr lang="en-US" sz="1600" baseline="-25000">
                <a:solidFill>
                  <a:srgbClr val="000000"/>
                </a:solidFill>
              </a:rPr>
              <a:t>Q</a:t>
            </a:r>
            <a:r>
              <a:rPr lang="en-US" sz="1600">
                <a:solidFill>
                  <a:srgbClr val="000000"/>
                </a:solidFill>
              </a:rPr>
              <a:t> = m </a:t>
            </a:r>
            <a:r>
              <a:rPr lang="en-US" sz="1600" b="1">
                <a:solidFill>
                  <a:srgbClr val="000000"/>
                </a:solidFill>
              </a:rPr>
              <a:t>N</a:t>
            </a:r>
            <a:r>
              <a:rPr lang="en-US" sz="1600" baseline="-25000">
                <a:solidFill>
                  <a:srgbClr val="000000"/>
                </a:solidFill>
              </a:rPr>
              <a:t>B</a:t>
            </a:r>
            <a:r>
              <a:rPr lang="en-US" sz="1600">
                <a:solidFill>
                  <a:srgbClr val="000000"/>
                </a:solidFill>
              </a:rPr>
              <a:t> + (1-n) </a:t>
            </a:r>
            <a:r>
              <a:rPr lang="en-US" sz="1600" b="1">
                <a:solidFill>
                  <a:srgbClr val="000000"/>
                </a:solidFill>
              </a:rPr>
              <a:t>N</a:t>
            </a:r>
            <a:r>
              <a:rPr lang="en-US" sz="1600" baseline="-2500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49" name="Rectangle 47"/>
          <p:cNvSpPr>
            <a:spLocks noChangeArrowheads="1"/>
          </p:cNvSpPr>
          <p:nvPr/>
        </p:nvSpPr>
        <p:spPr bwMode="auto">
          <a:xfrm>
            <a:off x="1676400" y="5334000"/>
            <a:ext cx="6172200" cy="636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spcBef>
                <a:spcPts val="200"/>
              </a:spcBef>
              <a:spcAft>
                <a:spcPts val="200"/>
              </a:spcAft>
            </a:pPr>
            <a:r>
              <a:rPr kumimoji="0" lang="en-GB" sz="1600" b="1">
                <a:solidFill>
                  <a:srgbClr val="000000"/>
                </a:solidFill>
                <a:cs typeface="Times New Roman" pitchFamily="18" charset="0"/>
              </a:rPr>
              <a:t>N</a:t>
            </a:r>
            <a:r>
              <a:rPr kumimoji="0" lang="en-GB" sz="1600" baseline="-30000">
                <a:solidFill>
                  <a:srgbClr val="000000"/>
                </a:solidFill>
                <a:cs typeface="Times New Roman" pitchFamily="18" charset="0"/>
              </a:rPr>
              <a:t>M</a:t>
            </a:r>
            <a:r>
              <a:rPr kumimoji="0" lang="en-GB" sz="1600">
                <a:solidFill>
                  <a:srgbClr val="000000"/>
                </a:solidFill>
                <a:cs typeface="Times New Roman" pitchFamily="18" charset="0"/>
              </a:rPr>
              <a:t> = x (m.</a:t>
            </a:r>
            <a:r>
              <a:rPr kumimoji="0" lang="en-GB" sz="1600" b="1">
                <a:solidFill>
                  <a:srgbClr val="000000"/>
                </a:solidFill>
                <a:cs typeface="Times New Roman" pitchFamily="18" charset="0"/>
              </a:rPr>
              <a:t>N</a:t>
            </a:r>
            <a:r>
              <a:rPr kumimoji="0" lang="en-GB" sz="1600" baseline="-30000">
                <a:solidFill>
                  <a:srgbClr val="000000"/>
                </a:solidFill>
                <a:cs typeface="Times New Roman" pitchFamily="18" charset="0"/>
              </a:rPr>
              <a:t>A</a:t>
            </a:r>
            <a:r>
              <a:rPr kumimoji="0" lang="en-GB" sz="1600">
                <a:solidFill>
                  <a:srgbClr val="000000"/>
                </a:solidFill>
                <a:cs typeface="Times New Roman" pitchFamily="18" charset="0"/>
              </a:rPr>
              <a:t> + (1-m) </a:t>
            </a:r>
            <a:r>
              <a:rPr kumimoji="0" lang="en-GB" sz="1600" b="1">
                <a:solidFill>
                  <a:srgbClr val="000000"/>
                </a:solidFill>
                <a:cs typeface="Times New Roman" pitchFamily="18" charset="0"/>
              </a:rPr>
              <a:t>N</a:t>
            </a:r>
            <a:r>
              <a:rPr kumimoji="0" lang="en-GB" sz="1600" baseline="-3000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kumimoji="0" lang="en-GB" sz="1600">
                <a:solidFill>
                  <a:srgbClr val="000000"/>
                </a:solidFill>
                <a:cs typeface="Times New Roman" pitchFamily="18" charset="0"/>
              </a:rPr>
              <a:t>)+ (1-x)(n.</a:t>
            </a:r>
            <a:r>
              <a:rPr kumimoji="0" lang="en-GB" sz="1600" b="1">
                <a:solidFill>
                  <a:srgbClr val="000000"/>
                </a:solidFill>
                <a:cs typeface="Times New Roman" pitchFamily="18" charset="0"/>
              </a:rPr>
              <a:t>N</a:t>
            </a:r>
            <a:r>
              <a:rPr kumimoji="0" lang="en-GB" sz="1600" baseline="-30000">
                <a:solidFill>
                  <a:srgbClr val="000000"/>
                </a:solidFill>
                <a:cs typeface="Times New Roman" pitchFamily="18" charset="0"/>
              </a:rPr>
              <a:t>B</a:t>
            </a:r>
            <a:r>
              <a:rPr kumimoji="0" lang="en-GB" sz="1600">
                <a:solidFill>
                  <a:srgbClr val="000000"/>
                </a:solidFill>
                <a:cs typeface="Times New Roman" pitchFamily="18" charset="0"/>
              </a:rPr>
              <a:t> + (1-n) </a:t>
            </a:r>
            <a:r>
              <a:rPr kumimoji="0" lang="en-GB" sz="1600" b="1">
                <a:solidFill>
                  <a:srgbClr val="000000"/>
                </a:solidFill>
                <a:cs typeface="Times New Roman" pitchFamily="18" charset="0"/>
              </a:rPr>
              <a:t>N</a:t>
            </a:r>
            <a:r>
              <a:rPr kumimoji="0" lang="en-GB" sz="1600" baseline="-30000">
                <a:solidFill>
                  <a:srgbClr val="000000"/>
                </a:solidFill>
                <a:cs typeface="Times New Roman" pitchFamily="18" charset="0"/>
              </a:rPr>
              <a:t>C</a:t>
            </a:r>
            <a:r>
              <a:rPr kumimoji="0" lang="en-GB" sz="1600">
                <a:solidFill>
                  <a:srgbClr val="000000"/>
                </a:solidFill>
                <a:cs typeface="Times New Roman" pitchFamily="18" charset="0"/>
              </a:rPr>
              <a:t>)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</a:pPr>
            <a:r>
              <a:rPr kumimoji="0" lang="en-US" sz="1600">
                <a:cs typeface="Times New Roman" pitchFamily="18" charset="0"/>
              </a:rPr>
              <a:t>     = x n.</a:t>
            </a:r>
            <a:r>
              <a:rPr kumimoji="0" lang="en-US" sz="1600" b="1">
                <a:cs typeface="Times New Roman" pitchFamily="18" charset="0"/>
              </a:rPr>
              <a:t>N</a:t>
            </a:r>
            <a:r>
              <a:rPr kumimoji="0" lang="en-US" sz="1600" baseline="-30000">
                <a:cs typeface="Times New Roman" pitchFamily="18" charset="0"/>
              </a:rPr>
              <a:t>A</a:t>
            </a:r>
            <a:r>
              <a:rPr kumimoji="0" lang="en-US" sz="1600">
                <a:cs typeface="Times New Roman" pitchFamily="18" charset="0"/>
              </a:rPr>
              <a:t> + x(1-m) </a:t>
            </a:r>
            <a:r>
              <a:rPr kumimoji="0" lang="en-US" sz="1600" b="1">
                <a:cs typeface="Times New Roman" pitchFamily="18" charset="0"/>
              </a:rPr>
              <a:t>N</a:t>
            </a:r>
            <a:r>
              <a:rPr kumimoji="0" lang="en-US" sz="1600" baseline="-30000">
                <a:cs typeface="Times New Roman" pitchFamily="18" charset="0"/>
              </a:rPr>
              <a:t>D</a:t>
            </a:r>
            <a:r>
              <a:rPr kumimoji="0" lang="en-US" sz="1600">
                <a:cs typeface="Times New Roman" pitchFamily="18" charset="0"/>
              </a:rPr>
              <a:t>+ n(1-x)</a:t>
            </a:r>
            <a:r>
              <a:rPr kumimoji="0" lang="en-US" sz="1600" b="1">
                <a:cs typeface="Times New Roman" pitchFamily="18" charset="0"/>
              </a:rPr>
              <a:t>N</a:t>
            </a:r>
            <a:r>
              <a:rPr kumimoji="0" lang="en-US" sz="1600" baseline="-30000">
                <a:cs typeface="Times New Roman" pitchFamily="18" charset="0"/>
              </a:rPr>
              <a:t>B</a:t>
            </a:r>
            <a:r>
              <a:rPr kumimoji="0" lang="en-US" sz="1600">
                <a:cs typeface="Times New Roman" pitchFamily="18" charset="0"/>
              </a:rPr>
              <a:t> + (1-x)(1-n)</a:t>
            </a:r>
            <a:r>
              <a:rPr kumimoji="0" lang="en-US" sz="1600" b="1">
                <a:cs typeface="Times New Roman" pitchFamily="18" charset="0"/>
              </a:rPr>
              <a:t>N</a:t>
            </a:r>
            <a:r>
              <a:rPr kumimoji="0" lang="en-US" sz="1600" baseline="-30000">
                <a:cs typeface="Times New Roman" pitchFamily="18" charset="0"/>
              </a:rPr>
              <a:t>C</a:t>
            </a:r>
            <a:r>
              <a:rPr kumimoji="0" lang="en-US" sz="1600"/>
              <a:t> </a:t>
            </a: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3C5D-9681-4D27-A1FB-6EB6068E26A8}" type="slidenum">
              <a:rPr lang="en-GB" smtClean="0"/>
              <a:pPr/>
              <a:t>13</a:t>
            </a:fld>
            <a:r>
              <a:rPr lang="en-GB" smtClean="0"/>
              <a:t>/24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8 - Chiếu sáng và tô bóng</a:t>
            </a:r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Thí dụ tô bóng</a:t>
            </a:r>
          </a:p>
        </p:txBody>
      </p:sp>
      <p:grpSp>
        <p:nvGrpSpPr>
          <p:cNvPr id="276484" name="Group 4"/>
          <p:cNvGrpSpPr>
            <a:grpSpLocks/>
          </p:cNvGrpSpPr>
          <p:nvPr/>
        </p:nvGrpSpPr>
        <p:grpSpPr bwMode="auto">
          <a:xfrm>
            <a:off x="1524000" y="2101850"/>
            <a:ext cx="6781800" cy="3200400"/>
            <a:chOff x="480" y="1632"/>
            <a:chExt cx="4787" cy="2354"/>
          </a:xfrm>
        </p:grpSpPr>
        <p:pic>
          <p:nvPicPr>
            <p:cNvPr id="276485" name="Picture 5" descr="CMPFTZ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0" y="1632"/>
              <a:ext cx="1475" cy="1106"/>
            </a:xfrm>
            <a:prstGeom prst="rect">
              <a:avLst/>
            </a:prstGeom>
            <a:noFill/>
          </p:spPr>
        </p:pic>
        <p:pic>
          <p:nvPicPr>
            <p:cNvPr id="276486" name="Picture 6" descr="CMPGRZ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60" y="1632"/>
              <a:ext cx="1475" cy="1106"/>
            </a:xfrm>
            <a:prstGeom prst="rect">
              <a:avLst/>
            </a:prstGeom>
            <a:noFill/>
          </p:spPr>
        </p:pic>
        <p:pic>
          <p:nvPicPr>
            <p:cNvPr id="276487" name="Picture 7" descr="CMPPGZ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92" y="1632"/>
              <a:ext cx="1475" cy="1106"/>
            </a:xfrm>
            <a:prstGeom prst="rect">
              <a:avLst/>
            </a:prstGeom>
            <a:noFill/>
          </p:spPr>
        </p:pic>
        <p:pic>
          <p:nvPicPr>
            <p:cNvPr id="276488" name="Picture 8" descr="CMPFLZ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80" y="2880"/>
              <a:ext cx="1475" cy="1106"/>
            </a:xfrm>
            <a:prstGeom prst="rect">
              <a:avLst/>
            </a:prstGeom>
            <a:noFill/>
          </p:spPr>
        </p:pic>
        <p:pic>
          <p:nvPicPr>
            <p:cNvPr id="276489" name="Picture 9" descr="CMPGLZ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160" y="2880"/>
              <a:ext cx="1475" cy="1106"/>
            </a:xfrm>
            <a:prstGeom prst="rect">
              <a:avLst/>
            </a:prstGeom>
            <a:noFill/>
          </p:spPr>
        </p:pic>
        <p:pic>
          <p:nvPicPr>
            <p:cNvPr id="276490" name="Picture 10" descr="CMPPLZ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792" y="2880"/>
              <a:ext cx="1475" cy="1106"/>
            </a:xfrm>
            <a:prstGeom prst="rect">
              <a:avLst/>
            </a:prstGeom>
            <a:noFill/>
          </p:spPr>
        </p:pic>
      </p:grpSp>
      <p:sp>
        <p:nvSpPr>
          <p:cNvPr id="276491" name="Text Box 11"/>
          <p:cNvSpPr txBox="1">
            <a:spLocks noChangeArrowheads="1"/>
          </p:cNvSpPr>
          <p:nvPr/>
        </p:nvSpPr>
        <p:spPr bwMode="auto">
          <a:xfrm>
            <a:off x="2281238" y="1600200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GB" sz="1600">
                <a:solidFill>
                  <a:srgbClr val="A50021"/>
                </a:solidFill>
                <a:latin typeface="Tahoma" pitchFamily="34" charset="0"/>
              </a:rPr>
              <a:t>Flat</a:t>
            </a:r>
          </a:p>
        </p:txBody>
      </p:sp>
      <p:sp>
        <p:nvSpPr>
          <p:cNvPr id="276492" name="Text Box 12"/>
          <p:cNvSpPr txBox="1">
            <a:spLocks noChangeArrowheads="1"/>
          </p:cNvSpPr>
          <p:nvPr/>
        </p:nvSpPr>
        <p:spPr bwMode="auto">
          <a:xfrm>
            <a:off x="4394200" y="1600200"/>
            <a:ext cx="947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GB" sz="1600">
                <a:solidFill>
                  <a:srgbClr val="A50021"/>
                </a:solidFill>
                <a:latin typeface="Tahoma" pitchFamily="34" charset="0"/>
              </a:rPr>
              <a:t>Gouraud</a:t>
            </a:r>
          </a:p>
        </p:txBody>
      </p:sp>
      <p:sp>
        <p:nvSpPr>
          <p:cNvPr id="276493" name="Text Box 13"/>
          <p:cNvSpPr txBox="1">
            <a:spLocks noChangeArrowheads="1"/>
          </p:cNvSpPr>
          <p:nvPr/>
        </p:nvSpPr>
        <p:spPr bwMode="auto">
          <a:xfrm>
            <a:off x="6837363" y="1600200"/>
            <a:ext cx="746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GB" sz="1600">
                <a:solidFill>
                  <a:srgbClr val="A50021"/>
                </a:solidFill>
                <a:latin typeface="Tahoma" pitchFamily="34" charset="0"/>
              </a:rPr>
              <a:t>Phong</a:t>
            </a:r>
          </a:p>
        </p:txBody>
      </p:sp>
      <p:sp>
        <p:nvSpPr>
          <p:cNvPr id="276494" name="Text Box 14"/>
          <p:cNvSpPr txBox="1">
            <a:spLocks noChangeArrowheads="1"/>
          </p:cNvSpPr>
          <p:nvPr/>
        </p:nvSpPr>
        <p:spPr bwMode="auto">
          <a:xfrm>
            <a:off x="457200" y="4159250"/>
            <a:ext cx="10302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GB" sz="1600">
                <a:solidFill>
                  <a:srgbClr val="A50021"/>
                </a:solidFill>
                <a:latin typeface="Tahoma" pitchFamily="34" charset="0"/>
              </a:rPr>
              <a:t>Lưới thưa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3C5D-9681-4D27-A1FB-6EB6068E26A8}" type="slidenum">
              <a:rPr lang="en-GB" smtClean="0"/>
              <a:pPr/>
              <a:t>14</a:t>
            </a:fld>
            <a:r>
              <a:rPr lang="en-GB" smtClean="0"/>
              <a:t>/24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8 - Chiếu sáng và tô bóng</a:t>
            </a:r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Chiếu sáng và tô bóng trong OpenGL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8229600" cy="5257800"/>
          </a:xfrm>
        </p:spPr>
        <p:txBody>
          <a:bodyPr/>
          <a:lstStyle/>
          <a:p>
            <a:r>
              <a:rPr lang="en-US" smtClean="0"/>
              <a:t>Các bước chính</a:t>
            </a:r>
          </a:p>
          <a:p>
            <a:pPr lvl="1"/>
            <a:r>
              <a:rPr lang="en-US" smtClean="0"/>
              <a:t>Thiết lập mô hình nguồn sáng và mô hình tô bóng</a:t>
            </a:r>
          </a:p>
          <a:p>
            <a:pPr lvl="1"/>
            <a:r>
              <a:rPr lang="en-US" smtClean="0"/>
              <a:t>Định nghĩa nguồn sáng, vị trí và tính chất của chúng</a:t>
            </a:r>
          </a:p>
          <a:p>
            <a:pPr lvl="1"/>
            <a:r>
              <a:rPr lang="en-US" smtClean="0"/>
              <a:t>Định nghĩa tính chất vật liệu đối tượng được chiếu sáng.</a:t>
            </a:r>
          </a:p>
          <a:p>
            <a:r>
              <a:rPr lang="en-US" smtClean="0"/>
              <a:t>Hàm thiết lập mô </a:t>
            </a:r>
            <a:r>
              <a:rPr lang="en-US"/>
              <a:t>hình chiếu sáng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r>
              <a:rPr lang="en-US" smtClean="0"/>
              <a:t>Ví dụ: glLightModelfv(GL_LIGHT_MODEL_AMBIENT, lmodel_ambient);</a:t>
            </a:r>
          </a:p>
        </p:txBody>
      </p:sp>
      <p:sp>
        <p:nvSpPr>
          <p:cNvPr id="272388" name="Rectangle 4"/>
          <p:cNvSpPr>
            <a:spLocks noChangeArrowheads="1"/>
          </p:cNvSpPr>
          <p:nvPr/>
        </p:nvSpPr>
        <p:spPr bwMode="auto">
          <a:xfrm>
            <a:off x="1371600" y="3094875"/>
            <a:ext cx="7086600" cy="22775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glLightModelf(GLenum pname, GLfloat param);</a:t>
            </a:r>
          </a:p>
          <a:p>
            <a:pPr>
              <a:spcBef>
                <a:spcPts val="600"/>
              </a:spcBef>
            </a:pPr>
            <a:r>
              <a:rPr lang="en-US" sz="160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glLightModelfv(GLenum pname, const GLfloat* params);</a:t>
            </a:r>
          </a:p>
          <a:p>
            <a:pPr>
              <a:spcBef>
                <a:spcPts val="600"/>
              </a:spcBef>
            </a:pPr>
            <a:r>
              <a:rPr lang="en-US" sz="160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	pname: </a:t>
            </a:r>
            <a: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GL_LIGHT_MODEL_AMBIENT, GL_SPECULAR…</a:t>
            </a:r>
            <a:endParaRPr lang="en-US" sz="1600">
              <a:solidFill>
                <a:schemeClr val="accent2">
                  <a:lumMod val="50000"/>
                </a:schemeClr>
              </a:solidFill>
              <a:latin typeface="Arial" charset="0"/>
            </a:endParaRPr>
          </a:p>
          <a:p>
            <a:pPr>
              <a:spcBef>
                <a:spcPts val="600"/>
              </a:spcBef>
            </a:pPr>
            <a:r>
              <a:rPr lang="en-US" sz="160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	params: con trỏ đến véctơ </a:t>
            </a:r>
            <a: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RGBA</a:t>
            </a:r>
          </a:p>
          <a:p>
            <a:pPr>
              <a:spcBef>
                <a:spcPts val="600"/>
              </a:spcBef>
            </a:pPr>
            <a: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Nếu pnam: GL_POSITION,  thì params= (x, y, z, w) </a:t>
            </a:r>
          </a:p>
          <a:p>
            <a:pPr>
              <a:spcBef>
                <a:spcPts val="600"/>
              </a:spcBef>
            </a:pPr>
            <a: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            w=0 params tương ứng hướng nguồn sáng, </a:t>
            </a:r>
          </a:p>
          <a:p>
            <a:pPr>
              <a:spcBef>
                <a:spcPts val="600"/>
              </a:spcBef>
            </a:pPr>
            <a: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            w=1 params tương ứng vị trí nguồn sáng trong hệ tọa độ đồng nhất.</a:t>
            </a:r>
            <a:endParaRPr lang="en-US" sz="1600">
              <a:solidFill>
                <a:schemeClr val="accent2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3C5D-9681-4D27-A1FB-6EB6068E26A8}" type="slidenum">
              <a:rPr lang="en-GB" smtClean="0"/>
              <a:pPr/>
              <a:t>15</a:t>
            </a:fld>
            <a:r>
              <a:rPr lang="en-GB" smtClean="0"/>
              <a:t>/24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8 - Chiếu sáng và tô bóng</a:t>
            </a:r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Chiếu </a:t>
            </a:r>
            <a:r>
              <a:rPr lang="en-US"/>
              <a:t>sáng và tô bóng trong OpenGL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8382000" cy="5181600"/>
          </a:xfrm>
        </p:spPr>
        <p:txBody>
          <a:bodyPr/>
          <a:lstStyle/>
          <a:p>
            <a:r>
              <a:rPr lang="en-US" smtClean="0"/>
              <a:t>Hàm thiết lập mô hình tô bóng</a:t>
            </a:r>
          </a:p>
          <a:p>
            <a:endParaRPr lang="en-US" smtClean="0"/>
          </a:p>
          <a:p>
            <a:pPr lvl="1">
              <a:spcBef>
                <a:spcPts val="1200"/>
              </a:spcBef>
            </a:pPr>
            <a:r>
              <a:rPr lang="en-US" smtClean="0"/>
              <a:t>Ví dụ: glShadeModel (GL_SMOOTH);</a:t>
            </a:r>
          </a:p>
          <a:p>
            <a:r>
              <a:rPr lang="en-US" smtClean="0"/>
              <a:t>Hàm tạo </a:t>
            </a:r>
            <a:r>
              <a:rPr lang="en-US"/>
              <a:t>lập/cho phép chiếu sáng và các nguồn </a:t>
            </a:r>
            <a:r>
              <a:rPr lang="en-US" smtClean="0"/>
              <a:t>sáng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Xác định tính chất nguồn sáng</a:t>
            </a:r>
          </a:p>
          <a:p>
            <a:pPr lvl="1"/>
            <a:r>
              <a:rPr lang="en-US" smtClean="0"/>
              <a:t>OpenGL giả sử rằng nguồn sáng là điểm, năng lượng nguồn sáng được mô hình hóa bằng bộ ba RGB hay véc tơ (L</a:t>
            </a:r>
            <a:r>
              <a:rPr lang="en-US" baseline="-25000" smtClean="0"/>
              <a:t>r</a:t>
            </a:r>
            <a:r>
              <a:rPr lang="en-US" smtClean="0"/>
              <a:t>, L</a:t>
            </a:r>
            <a:r>
              <a:rPr lang="en-US" baseline="-25000" smtClean="0"/>
              <a:t>g</a:t>
            </a:r>
            <a:r>
              <a:rPr lang="en-US" smtClean="0"/>
              <a:t>, L</a:t>
            </a:r>
            <a:r>
              <a:rPr lang="en-US" baseline="-25000" smtClean="0"/>
              <a:t>b</a:t>
            </a:r>
            <a:r>
              <a:rPr lang="en-US" smtClean="0"/>
              <a:t>).</a:t>
            </a:r>
          </a:p>
          <a:p>
            <a:pPr lvl="1"/>
            <a:r>
              <a:rPr lang="en-US" smtClean="0"/>
              <a:t>Thành phần A để xác định trộn mầu (</a:t>
            </a:r>
            <a:r>
              <a:rPr lang="en-US" i="1" smtClean="0"/>
              <a:t>blend</a:t>
            </a:r>
            <a:r>
              <a:rPr lang="en-US" smtClean="0"/>
              <a:t>) hay trong suốt (</a:t>
            </a:r>
            <a:r>
              <a:rPr lang="en-US" i="1" smtClean="0"/>
              <a:t>transparency</a:t>
            </a:r>
            <a:r>
              <a:rPr lang="en-US" smtClean="0"/>
              <a:t>). </a:t>
            </a:r>
          </a:p>
          <a:p>
            <a:pPr lvl="1"/>
            <a:r>
              <a:rPr lang="en-US" smtClean="0"/>
              <a:t>Vậy, mô hình của nguồn sáng là RGBA. </a:t>
            </a:r>
          </a:p>
          <a:p>
            <a:pPr lvl="1"/>
            <a:endParaRPr lang="en-US" smtClean="0"/>
          </a:p>
          <a:p>
            <a:endParaRPr lang="en-US"/>
          </a:p>
        </p:txBody>
      </p:sp>
      <p:sp>
        <p:nvSpPr>
          <p:cNvPr id="272390" name="Rectangle 6"/>
          <p:cNvSpPr>
            <a:spLocks noChangeArrowheads="1"/>
          </p:cNvSpPr>
          <p:nvPr/>
        </p:nvSpPr>
        <p:spPr bwMode="auto">
          <a:xfrm>
            <a:off x="1905000" y="2819400"/>
            <a:ext cx="3810000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600">
                <a:solidFill>
                  <a:schemeClr val="accent2">
                    <a:lumMod val="50000"/>
                  </a:schemeClr>
                </a:solidFill>
              </a:rPr>
              <a:t>glEnable(GL_LIGHTING);</a:t>
            </a:r>
          </a:p>
          <a:p>
            <a:r>
              <a:rPr lang="en-US" sz="1600">
                <a:solidFill>
                  <a:schemeClr val="accent2">
                    <a:lumMod val="50000"/>
                  </a:schemeClr>
                </a:solidFill>
              </a:rPr>
              <a:t>glEnable(GL_LIGHT0);</a:t>
            </a:r>
          </a:p>
          <a:p>
            <a:r>
              <a:rPr lang="en-US" sz="1600">
                <a:solidFill>
                  <a:schemeClr val="accent2">
                    <a:lumMod val="50000"/>
                  </a:schemeClr>
                </a:solidFill>
              </a:rPr>
              <a:t>…</a:t>
            </a:r>
          </a:p>
          <a:p>
            <a:r>
              <a:rPr lang="en-US" sz="1600">
                <a:solidFill>
                  <a:schemeClr val="accent2">
                    <a:lumMod val="50000"/>
                  </a:schemeClr>
                </a:solidFill>
              </a:rPr>
              <a:t>glEnable(GL_LIGHT7);</a:t>
            </a:r>
          </a:p>
          <a:p>
            <a:r>
              <a:rPr lang="en-US" sz="1600">
                <a:solidFill>
                  <a:schemeClr val="accent2">
                    <a:lumMod val="50000"/>
                  </a:schemeClr>
                </a:solidFill>
              </a:rPr>
              <a:t>glDisable ();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752600" y="1447800"/>
            <a:ext cx="5334000" cy="637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glShadeModel (GLenum </a:t>
            </a:r>
            <a:r>
              <a:rPr lang="en-US" sz="1600" i="1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mode</a:t>
            </a:r>
            <a: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);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sz="1600" i="1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     mode: </a:t>
            </a:r>
            <a: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GL_SMOOTH (mặc định) hay GL_FLAT</a:t>
            </a:r>
            <a:endParaRPr lang="en-US" sz="1600">
              <a:solidFill>
                <a:schemeClr val="accent2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3C5D-9681-4D27-A1FB-6EB6068E26A8}" type="slidenum">
              <a:rPr lang="en-GB" smtClean="0"/>
              <a:pPr/>
              <a:t>16</a:t>
            </a:fld>
            <a:r>
              <a:rPr lang="en-GB" smtClean="0"/>
              <a:t>/24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8 - Chiếu sáng và tô bóng</a:t>
            </a:r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Chiếu sáng và tô bóng trong OpenGL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8229600" cy="5181600"/>
          </a:xfrm>
        </p:spPr>
        <p:txBody>
          <a:bodyPr/>
          <a:lstStyle/>
          <a:p>
            <a:r>
              <a:rPr lang="en-US" smtClean="0"/>
              <a:t>Thí </a:t>
            </a:r>
            <a:r>
              <a:rPr lang="en-US"/>
              <a:t>dụ thiết lập nguồn sáng đơn giản</a:t>
            </a:r>
          </a:p>
          <a:p>
            <a:endParaRPr lang="en-US"/>
          </a:p>
        </p:txBody>
      </p:sp>
      <p:sp>
        <p:nvSpPr>
          <p:cNvPr id="274437" name="Rectangle 5"/>
          <p:cNvSpPr>
            <a:spLocks noChangeArrowheads="1"/>
          </p:cNvSpPr>
          <p:nvPr/>
        </p:nvSpPr>
        <p:spPr bwMode="auto">
          <a:xfrm>
            <a:off x="1600200" y="1752600"/>
            <a:ext cx="7010400" cy="37210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GLfloat ambientIntensity[4] = {0.9, 0.0, 0.0, 1.0};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GLfloat otherIntensity[4] = {1.2, 1.2, 1.2, 1.0};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GLfloat </a:t>
            </a:r>
            <a:r>
              <a:rPr lang="en-US" sz="1800" smtClean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lightPosition[4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] = {2.0, 4.0, 5.0, </a:t>
            </a:r>
            <a:r>
              <a:rPr lang="en-US" sz="1800" smtClean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1.0}; // vị trí nguồn sáng</a:t>
            </a:r>
            <a:endParaRPr lang="en-US" sz="1800">
              <a:solidFill>
                <a:schemeClr val="accent6">
                  <a:lumMod val="50000"/>
                </a:schemeClr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endParaRPr lang="en-US" sz="1800">
              <a:solidFill>
                <a:schemeClr val="accent6">
                  <a:lumMod val="50000"/>
                </a:schemeClr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glEnable(GL_LIGHTING); 	// enable lighting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glEnable(GL_LIGHT0); 	// enable light 0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// set up light 0 properties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glLightfv(GL_LIGHT0, GL_AMBIENT, ambientIntensity);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glLightfv(GL_LIGHT0, GL_DIFFUSE, otherIntensity);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glLightfv(GL_LIGHT0, GL_SPECULAR, otherIntensity);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glLightfv(GL_LIGHT0, GL_POSITION, </a:t>
            </a:r>
            <a:r>
              <a:rPr lang="en-US" sz="1800" smtClean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lightPosition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);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3C5D-9681-4D27-A1FB-6EB6068E26A8}" type="slidenum">
              <a:rPr lang="en-GB" smtClean="0"/>
              <a:pPr/>
              <a:t>17</a:t>
            </a:fld>
            <a:r>
              <a:rPr lang="en-GB" smtClean="0"/>
              <a:t>/24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8 - Chiếu sáng và tô bóng</a:t>
            </a:r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Chiếu sáng và tô bóng trong OpenGL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8077200" cy="5181600"/>
          </a:xfrm>
        </p:spPr>
        <p:txBody>
          <a:bodyPr/>
          <a:lstStyle/>
          <a:p>
            <a:r>
              <a:rPr lang="en-US"/>
              <a:t>Xác định vật liệu bề mặt (màu</a:t>
            </a:r>
            <a:r>
              <a:rPr lang="en-US" smtClean="0"/>
              <a:t>) đối tượng</a:t>
            </a:r>
            <a:endParaRPr lang="en-US"/>
          </a:p>
          <a:p>
            <a:pPr lvl="1"/>
            <a:r>
              <a:rPr lang="en-US"/>
              <a:t>Không sử dụng glColor() để xác định màu khi chiếu sáng</a:t>
            </a:r>
          </a:p>
          <a:p>
            <a:pPr lvl="1"/>
            <a:r>
              <a:rPr lang="en-US" smtClean="0"/>
              <a:t>Các đối tượng cơ sở của OpenGL là đa giác. Do vậy, có thể tô bóng mặt trước, mặt sau hay cả hai mặt đa giác.</a:t>
            </a:r>
          </a:p>
          <a:p>
            <a:pPr lvl="1"/>
            <a:r>
              <a:rPr lang="en-US" smtClean="0"/>
              <a:t>OpenGL tính toán màu trên cơ sở thuộc tính ánh sáng và thuộc tính vật liệu vật thể</a:t>
            </a:r>
          </a:p>
          <a:p>
            <a:pPr lvl="2"/>
            <a:r>
              <a:rPr lang="en-US" smtClean="0"/>
              <a:t>Thuộc tính của vật liệu được gán cho đỉnh đa giác (không gán cho bề mặt)</a:t>
            </a:r>
          </a:p>
          <a:p>
            <a:pPr lvl="2"/>
            <a:r>
              <a:rPr lang="en-US" smtClean="0"/>
              <a:t>OpenGL tính màu của từng đỉnh sau đó nội suy màu cho từng pixel trên bề mặt vật thể</a:t>
            </a:r>
          </a:p>
          <a:p>
            <a:endParaRPr lang="en-US"/>
          </a:p>
          <a:p>
            <a:pPr lvl="1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3C5D-9681-4D27-A1FB-6EB6068E26A8}" type="slidenum">
              <a:rPr lang="en-GB" smtClean="0"/>
              <a:pPr/>
              <a:t>18</a:t>
            </a:fld>
            <a:r>
              <a:rPr lang="en-GB" smtClean="0"/>
              <a:t>/24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8 - Chiếu sáng và tô bóng</a:t>
            </a:r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Chiếu sáng và tô bóng trong OpenGL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8229600" cy="5334000"/>
          </a:xfrm>
        </p:spPr>
        <p:txBody>
          <a:bodyPr/>
          <a:lstStyle/>
          <a:p>
            <a:r>
              <a:rPr lang="en-US"/>
              <a:t>Xác định vật liệu bề mặt (màu)</a:t>
            </a:r>
          </a:p>
          <a:p>
            <a:pPr lvl="1"/>
            <a:r>
              <a:rPr lang="en-US" smtClean="0"/>
              <a:t>Tính thuộc tính vật liệu bằng các hàm sau: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lvl="1"/>
            <a:endParaRPr lang="en-US"/>
          </a:p>
          <a:p>
            <a:pPr lvl="2"/>
            <a:r>
              <a:rPr lang="en-US" smtClean="0">
                <a:solidFill>
                  <a:srgbClr val="002060"/>
                </a:solidFill>
              </a:rPr>
              <a:t>Ví dụ,  glMaterialfv(GL_FRONT_AND_BACK,</a:t>
            </a:r>
          </a:p>
          <a:p>
            <a:pPr lvl="2">
              <a:buNone/>
            </a:pPr>
            <a:r>
              <a:rPr lang="en-US" smtClean="0">
                <a:solidFill>
                  <a:srgbClr val="002060"/>
                </a:solidFill>
              </a:rPr>
              <a:t>                                     GL_AMBIENT_AND_DIFFUSE, red);</a:t>
            </a:r>
          </a:p>
          <a:p>
            <a:pPr lvl="2"/>
            <a:r>
              <a:rPr lang="en-US" smtClean="0"/>
              <a:t>Ghi chú: glu đã tính véctơ pháp tuyến cho hình cầu</a:t>
            </a:r>
            <a:endParaRPr lang="en-US"/>
          </a:p>
        </p:txBody>
      </p:sp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1676400" y="1975572"/>
            <a:ext cx="7239000" cy="23678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sz="180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glMaterialf(GLenum face, GLenum pname, GLfloat param);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sz="180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glMaterialfv(GLenum face, GLenum pname, const GLfloat *params);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sz="1800" i="1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face</a:t>
            </a:r>
            <a:r>
              <a:rPr lang="en-US" sz="180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  </a:t>
            </a:r>
            <a:r>
              <a:rPr lang="en-US" sz="180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- bề mặt nào của đối tượng muốn tô bóng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sz="180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          </a:t>
            </a:r>
            <a:r>
              <a:rPr lang="en-US" sz="180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(GL_FRONT</a:t>
            </a:r>
            <a:r>
              <a:rPr lang="en-US" sz="180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, GL_BACK, hay </a:t>
            </a:r>
            <a:r>
              <a:rPr lang="en-US" sz="180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GL_FRONT_AND_BACK). </a:t>
            </a:r>
            <a:endParaRPr lang="en-US" sz="1800">
              <a:solidFill>
                <a:schemeClr val="accent2">
                  <a:lumMod val="50000"/>
                </a:schemeClr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sz="1800" i="1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pname</a:t>
            </a:r>
            <a:r>
              <a:rPr lang="en-US" sz="180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 - tên tham số (GL_EMISSION, GL_AMBIENT, </a:t>
            </a:r>
            <a:endParaRPr lang="en-US" sz="1800" smtClean="0">
              <a:solidFill>
                <a:schemeClr val="accent2">
                  <a:lumMod val="50000"/>
                </a:schemeClr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sz="180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           GL_DIFFUSE</a:t>
            </a:r>
            <a:r>
              <a:rPr lang="en-US" sz="180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, </a:t>
            </a:r>
            <a:r>
              <a:rPr lang="en-US" sz="180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GL_SPECULAR</a:t>
            </a:r>
            <a:r>
              <a:rPr lang="en-US" sz="180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, GL_SHININESS). 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sz="1800" i="1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param</a:t>
            </a:r>
            <a:r>
              <a:rPr lang="en-US" sz="180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 là giá trị </a:t>
            </a:r>
            <a:r>
              <a:rPr lang="en-US" sz="180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màu (có </a:t>
            </a:r>
            <a:r>
              <a:rPr lang="en-US" sz="180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thể là vô hướng hay véctơ).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3C5D-9681-4D27-A1FB-6EB6068E26A8}" type="slidenum">
              <a:rPr lang="en-GB" smtClean="0"/>
              <a:pPr/>
              <a:t>19</a:t>
            </a:fld>
            <a:r>
              <a:rPr lang="en-GB" smtClean="0"/>
              <a:t>/24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dvduc-2006/14</a:t>
            </a:r>
            <a:endParaRPr lang="en-GB" smtClean="0"/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Bài 8 - Chiếu sáng và tô bóng</a:t>
            </a:r>
            <a:endParaRPr lang="en-GB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Các chủ đề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696200" cy="4878388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eaLnBrk="1" hangingPunct="1">
              <a:buClr>
                <a:schemeClr val="accent5">
                  <a:lumMod val="75000"/>
                </a:schemeClr>
              </a:buClr>
            </a:pPr>
            <a:r>
              <a:rPr lang="en-US" smtClean="0">
                <a:solidFill>
                  <a:srgbClr val="002060"/>
                </a:solidFill>
              </a:rPr>
              <a:t>Giới thiệu hệ thống đồ họa máy tính</a:t>
            </a:r>
          </a:p>
          <a:p>
            <a:pPr eaLnBrk="1" hangingPunct="1">
              <a:buClr>
                <a:schemeClr val="accent5">
                  <a:lumMod val="75000"/>
                </a:schemeClr>
              </a:buClr>
            </a:pPr>
            <a:r>
              <a:rPr lang="en-US" smtClean="0">
                <a:solidFill>
                  <a:srgbClr val="002060"/>
                </a:solidFill>
              </a:rPr>
              <a:t>Các thuật toán cơ sở trong đồ họa hai chiều</a:t>
            </a:r>
          </a:p>
          <a:p>
            <a:pPr eaLnBrk="1" hangingPunct="1">
              <a:buClr>
                <a:schemeClr val="accent5">
                  <a:lumMod val="75000"/>
                </a:schemeClr>
              </a:buClr>
            </a:pPr>
            <a:r>
              <a:rPr lang="en-US" smtClean="0">
                <a:solidFill>
                  <a:srgbClr val="002060"/>
                </a:solidFill>
              </a:rPr>
              <a:t>Thuộc tính hình vẽ</a:t>
            </a:r>
          </a:p>
          <a:p>
            <a:pPr eaLnBrk="1" hangingPunct="1">
              <a:buClr>
                <a:schemeClr val="accent5">
                  <a:lumMod val="75000"/>
                </a:schemeClr>
              </a:buClr>
            </a:pPr>
            <a:r>
              <a:rPr lang="en-US" smtClean="0">
                <a:solidFill>
                  <a:srgbClr val="002060"/>
                </a:solidFill>
              </a:rPr>
              <a:t>Biến đổi hình học hai chiều, ba chiều</a:t>
            </a:r>
          </a:p>
          <a:p>
            <a:pPr eaLnBrk="1" hangingPunct="1">
              <a:buClr>
                <a:schemeClr val="accent5">
                  <a:lumMod val="75000"/>
                </a:schemeClr>
              </a:buClr>
            </a:pPr>
            <a:r>
              <a:rPr lang="en-US" smtClean="0">
                <a:solidFill>
                  <a:srgbClr val="002060"/>
                </a:solidFill>
              </a:rPr>
              <a:t>Quan sát trong không gian ba chiều</a:t>
            </a:r>
          </a:p>
          <a:p>
            <a:pPr eaLnBrk="1" hangingPunct="1">
              <a:buClr>
                <a:schemeClr val="accent5">
                  <a:lumMod val="75000"/>
                </a:schemeClr>
              </a:buClr>
            </a:pPr>
            <a:r>
              <a:rPr lang="en-US" smtClean="0">
                <a:solidFill>
                  <a:srgbClr val="002060"/>
                </a:solidFill>
              </a:rPr>
              <a:t>Mô hình hóa bề mặt vật thể</a:t>
            </a:r>
          </a:p>
          <a:p>
            <a:pPr eaLnBrk="1" hangingPunct="1">
              <a:buClr>
                <a:schemeClr val="accent5">
                  <a:lumMod val="75000"/>
                </a:schemeClr>
              </a:buClr>
            </a:pPr>
            <a:r>
              <a:rPr lang="en-US" smtClean="0">
                <a:solidFill>
                  <a:srgbClr val="002060"/>
                </a:solidFill>
              </a:rPr>
              <a:t>Loại bỏ mặt khuất</a:t>
            </a:r>
          </a:p>
          <a:p>
            <a:pPr eaLnBrk="1" hangingPunct="1"/>
            <a:r>
              <a:rPr lang="en-US" smtClean="0"/>
              <a:t>Chiếu sáng và tô bóng</a:t>
            </a:r>
          </a:p>
          <a:p>
            <a:pPr eaLnBrk="1" hangingPunct="1"/>
            <a:r>
              <a:rPr lang="en-US" smtClean="0"/>
              <a:t>Ôn tập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3C5D-9681-4D27-A1FB-6EB6068E26A8}" type="slidenum">
              <a:rPr lang="en-GB" smtClean="0"/>
              <a:pPr/>
              <a:t>2</a:t>
            </a:fld>
            <a:r>
              <a:rPr lang="en-GB" smtClean="0"/>
              <a:t>/24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8 - Chiếu sáng và tô bóng</a:t>
            </a:r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Chiếu sáng và tô bóng trong OpenGL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8229600" cy="5334000"/>
          </a:xfrm>
        </p:spPr>
        <p:txBody>
          <a:bodyPr/>
          <a:lstStyle/>
          <a:p>
            <a:r>
              <a:rPr lang="en-US" smtClean="0"/>
              <a:t>Véctơ pháp tuyến</a:t>
            </a:r>
          </a:p>
          <a:p>
            <a:pPr lvl="1"/>
            <a:r>
              <a:rPr lang="en-US" smtClean="0"/>
              <a:t>OpenGL sử dụng véctơ pháp tuyến để tính toán ánh sáng chiếu đến từng đỉnh (vertex). Các véctơ pháp tuyến xác định hướng của đối tượng so với nguồn sáng.</a:t>
            </a:r>
          </a:p>
          <a:p>
            <a:pPr lvl="1"/>
            <a:r>
              <a:rPr lang="en-US" smtClean="0"/>
              <a:t>Thiết lập véctơ pháp tuyến hiện hành bằng hàm:</a:t>
            </a:r>
          </a:p>
          <a:p>
            <a:pPr lvl="2">
              <a:buNone/>
            </a:pPr>
            <a:r>
              <a:rPr lang="en-US" smtClean="0"/>
              <a:t>void glNormal3f ( GLfloat </a:t>
            </a:r>
            <a:r>
              <a:rPr lang="en-US" i="1" smtClean="0"/>
              <a:t>nx</a:t>
            </a:r>
            <a:r>
              <a:rPr lang="en-US" smtClean="0"/>
              <a:t> , GLfloat </a:t>
            </a:r>
            <a:r>
              <a:rPr lang="en-US" i="1" smtClean="0"/>
              <a:t>ny</a:t>
            </a:r>
            <a:r>
              <a:rPr lang="en-US" smtClean="0"/>
              <a:t> , GLfloat </a:t>
            </a:r>
            <a:r>
              <a:rPr lang="en-US" i="1" smtClean="0"/>
              <a:t>nz</a:t>
            </a:r>
            <a:r>
              <a:rPr lang="en-US" smtClean="0"/>
              <a:t> );</a:t>
            </a:r>
          </a:p>
          <a:p>
            <a:pPr lvl="2">
              <a:buNone/>
            </a:pPr>
            <a:r>
              <a:rPr lang="en-US" smtClean="0"/>
              <a:t>(</a:t>
            </a:r>
            <a:r>
              <a:rPr lang="en-US" i="1" smtClean="0"/>
              <a:t>nx, ny, nz</a:t>
            </a:r>
            <a:r>
              <a:rPr lang="en-US" smtClean="0"/>
              <a:t>) – tọa độ của véctơ pháp tuyến hiện hành</a:t>
            </a:r>
          </a:p>
          <a:p>
            <a:pPr lvl="1"/>
            <a:r>
              <a:rPr lang="en-US" smtClean="0"/>
              <a:t>glu đã tính véctơ pháp tuyến cho hình cầu.</a:t>
            </a:r>
          </a:p>
          <a:p>
            <a:pPr lvl="1"/>
            <a:r>
              <a:rPr lang="en-US" smtClean="0"/>
              <a:t>Ví dụ chiếu sáng lập phương:</a:t>
            </a:r>
          </a:p>
        </p:txBody>
      </p:sp>
      <p:pic>
        <p:nvPicPr>
          <p:cNvPr id="9" name="Picture 8" descr="Tutorial12-Qua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4188656"/>
            <a:ext cx="2667000" cy="2135944"/>
          </a:xfrm>
          <a:prstGeom prst="rect">
            <a:avLst/>
          </a:prstGeom>
        </p:spPr>
      </p:pic>
      <p:pic>
        <p:nvPicPr>
          <p:cNvPr id="10" name="Picture 9" descr="Tutorial12-QuadNorm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90063" y="4191000"/>
            <a:ext cx="2465677" cy="213360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3C5D-9681-4D27-A1FB-6EB6068E26A8}" type="slidenum">
              <a:rPr lang="en-GB" smtClean="0"/>
              <a:pPr/>
              <a:t>20</a:t>
            </a:fld>
            <a:r>
              <a:rPr lang="en-GB" smtClean="0"/>
              <a:t>/24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8 - Chiếu sáng và tô bóng</a:t>
            </a:r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Chiếu sáng và tô bóng trong OpenGL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8229600" cy="5181600"/>
          </a:xfrm>
        </p:spPr>
        <p:txBody>
          <a:bodyPr/>
          <a:lstStyle/>
          <a:p>
            <a:r>
              <a:rPr lang="en-US" smtClean="0"/>
              <a:t>Thí dụ chiếu sáng lập phương 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275460" name="Rectangle 4"/>
          <p:cNvSpPr>
            <a:spLocks noChangeArrowheads="1"/>
          </p:cNvSpPr>
          <p:nvPr/>
        </p:nvSpPr>
        <p:spPr bwMode="auto">
          <a:xfrm>
            <a:off x="914400" y="1600200"/>
            <a:ext cx="7924800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sz="1600">
                <a:solidFill>
                  <a:schemeClr val="accent2">
                    <a:lumMod val="50000"/>
                  </a:schemeClr>
                </a:solidFill>
                <a:latin typeface="+mn-lt"/>
              </a:rPr>
              <a:t>GLfloat red[4] = {1.0, 0.0, 0.0, 1.0}; 	// RGB for red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sz="1600">
                <a:solidFill>
                  <a:schemeClr val="accent2">
                    <a:lumMod val="50000"/>
                  </a:schemeClr>
                </a:solidFill>
                <a:latin typeface="+mn-lt"/>
              </a:rPr>
              <a:t>// set material color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sz="1600">
                <a:solidFill>
                  <a:schemeClr val="accent2">
                    <a:lumMod val="50000"/>
                  </a:schemeClr>
                </a:solidFill>
                <a:latin typeface="+mn-lt"/>
              </a:rPr>
              <a:t>glMaterialfv(GL_FRONT_AND_BACK, GL_AMBIENT_AND_DIFFUSE, red</a:t>
            </a:r>
            <a: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);</a:t>
            </a:r>
          </a:p>
          <a:p>
            <a: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glBegin(GL_QUADS);  //vẽ lập phương</a:t>
            </a:r>
            <a:b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</a:br>
            <a: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  //Quad 1</a:t>
            </a:r>
            <a:b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</a:br>
            <a: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   glNormal3f(1.0f, 0.0f, 0.0f);   //N1=(1,0,0) véctơ pháp tuyến của mặt 1 theo trục x</a:t>
            </a:r>
            <a:b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</a:br>
            <a: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   …</a:t>
            </a:r>
            <a:b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</a:br>
            <a: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   //Quad 3</a:t>
            </a:r>
            <a:b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</a:br>
            <a: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   glNormal3f(-1.0f, 0.0f, 0.0f);  //N3 </a:t>
            </a:r>
            <a:r>
              <a:rPr lang="en-US" sz="1600" smtClean="0">
                <a:solidFill>
                  <a:schemeClr val="accent2">
                    <a:lumMod val="50000"/>
                  </a:schemeClr>
                </a:solidFill>
              </a:rPr>
              <a:t>- véctơ pháp tuyến của mặt 3 theo trục –x</a:t>
            </a:r>
          </a:p>
          <a:p>
            <a: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   glColor3f(0, 1, 1); </a:t>
            </a:r>
            <a:b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</a:br>
            <a: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   glVertex3f(-size/2, size/2,-size/2);   //V6</a:t>
            </a:r>
            <a:b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</a:br>
            <a: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   glVertex3f(-size/2,-size/2,-size/2);   //V5</a:t>
            </a:r>
            <a:b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</a:br>
            <a: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   glVertex3f(-size/2,-size/2, size/2);   //V7</a:t>
            </a:r>
            <a:b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</a:br>
            <a: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   glVertex3f(-size/2, size/2, size/2);   //V8</a:t>
            </a:r>
            <a:b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</a:br>
            <a: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  //Quad 4</a:t>
            </a:r>
            <a:b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</a:br>
            <a: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    glNormal3f(0.0f, 0.0f, 1.0f); //N4 -</a:t>
            </a:r>
            <a:r>
              <a:rPr lang="en-US" sz="1600" smtClean="0">
                <a:solidFill>
                  <a:schemeClr val="accent2">
                    <a:lumMod val="50000"/>
                  </a:schemeClr>
                </a:solidFill>
              </a:rPr>
              <a:t> véctơ pháp tuyến của mặt 4 theo trục z</a:t>
            </a:r>
            <a: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/>
            </a:r>
            <a:b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</a:br>
            <a: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   …</a:t>
            </a:r>
          </a:p>
          <a:p>
            <a: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 glEnd();</a:t>
            </a:r>
            <a:endParaRPr lang="en-US" sz="160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3C5D-9681-4D27-A1FB-6EB6068E26A8}" type="slidenum">
              <a:rPr lang="en-GB" smtClean="0"/>
              <a:pPr/>
              <a:t>21</a:t>
            </a:fld>
            <a:r>
              <a:rPr lang="en-GB" smtClean="0"/>
              <a:t>/24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8 - Chiếu sáng và tô bóng</a:t>
            </a:r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Chiếu sáng và tô bóng trong OpenGL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8229600" cy="5181600"/>
          </a:xfrm>
        </p:spPr>
        <p:txBody>
          <a:bodyPr/>
          <a:lstStyle/>
          <a:p>
            <a:r>
              <a:rPr lang="en-US" smtClean="0"/>
              <a:t>Thí dụ xác </a:t>
            </a:r>
            <a:r>
              <a:rPr lang="en-US"/>
              <a:t>định vật liệu bề </a:t>
            </a:r>
            <a:r>
              <a:rPr lang="en-US" smtClean="0"/>
              <a:t>mặt (tam giác trong 3D) 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275460" name="Rectangle 4"/>
          <p:cNvSpPr>
            <a:spLocks noChangeArrowheads="1"/>
          </p:cNvSpPr>
          <p:nvPr/>
        </p:nvSpPr>
        <p:spPr bwMode="auto">
          <a:xfrm>
            <a:off x="990600" y="1744379"/>
            <a:ext cx="7924800" cy="305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sz="180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GLfloat red[4] = {1.0, 0.0, 0.0, 1.0}; 	// RGB for red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sz="180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// set material color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sz="180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glMaterialfv(GL_FRONT_AND_BACK, GL_AMBIENT_AND_DIFFUSE, red);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sz="180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glNormal3f(0, 0, 1); 		</a:t>
            </a:r>
            <a:r>
              <a:rPr lang="en-US" sz="180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// </a:t>
            </a:r>
            <a:r>
              <a:rPr lang="en-US" sz="180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set normal vector (up)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sz="180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glBegin(GL_POLYGON);		// draw triangle on x,y-plane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en-US" sz="180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glVertex3f(0, 0, 0);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en-US" sz="180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glVertex3f(1, 0, 0);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en-US" sz="180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glVertex3f(0, 1, 0);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sz="180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glEnd();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3C5D-9681-4D27-A1FB-6EB6068E26A8}" type="slidenum">
              <a:rPr lang="en-GB" smtClean="0"/>
              <a:pPr/>
              <a:t>22</a:t>
            </a:fld>
            <a:r>
              <a:rPr lang="en-GB" smtClean="0"/>
              <a:t>/24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8 - Chiếu sáng và tô bóng</a:t>
            </a:r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6. Thực </a:t>
            </a:r>
            <a:r>
              <a:rPr lang="en-US"/>
              <a:t>hành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8153400" cy="5105400"/>
          </a:xfrm>
        </p:spPr>
        <p:txBody>
          <a:bodyPr/>
          <a:lstStyle/>
          <a:p>
            <a:r>
              <a:rPr lang="en-US" smtClean="0"/>
              <a:t>Ví dụ 8.1</a:t>
            </a:r>
          </a:p>
          <a:p>
            <a:pPr lvl="1"/>
            <a:r>
              <a:rPr lang="en-US" smtClean="0"/>
              <a:t>Viết chương trình chiếu sáng hình cầu từ một nguồn sáng.</a:t>
            </a:r>
          </a:p>
          <a:p>
            <a:pPr lvl="1"/>
            <a:r>
              <a:rPr lang="en-US" smtClean="0"/>
              <a:t>Sử dụng hàm </a:t>
            </a:r>
            <a:r>
              <a:rPr lang="en-US" smtClean="0">
                <a:solidFill>
                  <a:schemeClr val="accent2">
                    <a:lumMod val="50000"/>
                  </a:schemeClr>
                </a:solidFill>
              </a:rPr>
              <a:t>glutSolidSphere() </a:t>
            </a:r>
            <a:r>
              <a:rPr lang="en-US" smtClean="0"/>
              <a:t>để vẽ hình cầu.</a:t>
            </a:r>
          </a:p>
          <a:p>
            <a:r>
              <a:rPr lang="en-US" smtClean="0"/>
              <a:t>Bài </a:t>
            </a:r>
            <a:r>
              <a:rPr lang="en-US"/>
              <a:t>tập 8.1</a:t>
            </a:r>
          </a:p>
          <a:p>
            <a:pPr lvl="1"/>
            <a:r>
              <a:rPr lang="en-US"/>
              <a:t>Xây dựng chương trình chiếu sáng khối hình xuyến. </a:t>
            </a:r>
            <a:endParaRPr lang="en-US" smtClean="0"/>
          </a:p>
          <a:p>
            <a:pPr lvl="1"/>
            <a:r>
              <a:rPr lang="en-US" smtClean="0"/>
              <a:t>Sử dụng hàm </a:t>
            </a:r>
            <a:r>
              <a:rPr lang="en-GB" smtClean="0">
                <a:solidFill>
                  <a:schemeClr val="accent2">
                    <a:lumMod val="50000"/>
                  </a:schemeClr>
                </a:solidFill>
              </a:rPr>
              <a:t>glutSolidTorus() </a:t>
            </a:r>
            <a:r>
              <a:rPr lang="en-GB" smtClean="0"/>
              <a:t>để vẽ khối hình xuyến.</a:t>
            </a:r>
            <a:endParaRPr lang="en-US"/>
          </a:p>
          <a:p>
            <a:pPr lvl="1"/>
            <a:r>
              <a:rPr lang="en-US"/>
              <a:t>Sử dụng chuột để điều khiển vị trí nguồn sáng</a:t>
            </a:r>
            <a:r>
              <a:rPr lang="en-US" smtClean="0"/>
              <a:t>.</a:t>
            </a:r>
          </a:p>
          <a:p>
            <a:r>
              <a:rPr lang="en-US" smtClean="0"/>
              <a:t>Bài tập 8.2</a:t>
            </a:r>
          </a:p>
          <a:p>
            <a:pPr lvl="1">
              <a:lnSpc>
                <a:spcPts val="2700"/>
              </a:lnSpc>
              <a:spcAft>
                <a:spcPts val="600"/>
              </a:spcAft>
            </a:pPr>
            <a:r>
              <a:rPr lang="en-US" smtClean="0"/>
              <a:t>Một mặt phẳng chữ nhật tạo bởi A(0,0), B(1,0), C(1,1) và D(0,1). Hãy tính cường độ phản chiếu tại điểm P(0.5, 0.5) bằng kỹ thuật tô bóng </a:t>
            </a:r>
            <a:r>
              <a:rPr lang="en-US" smtClean="0">
                <a:solidFill>
                  <a:schemeClr val="folHlink"/>
                </a:solidFill>
              </a:rPr>
              <a:t>Gauraud</a:t>
            </a:r>
            <a:r>
              <a:rPr lang="en-US" smtClean="0"/>
              <a:t>. Cường độ trung bình của ánh sáng phản chiếu tại bốn đỉnh là: </a:t>
            </a:r>
            <a:r>
              <a:rPr lang="en-US" smtClean="0">
                <a:solidFill>
                  <a:srgbClr val="000000"/>
                </a:solidFill>
              </a:rPr>
              <a:t>I</a:t>
            </a:r>
            <a:r>
              <a:rPr lang="en-US" baseline="-25000" smtClean="0">
                <a:solidFill>
                  <a:srgbClr val="000000"/>
                </a:solidFill>
              </a:rPr>
              <a:t>A</a:t>
            </a:r>
            <a:r>
              <a:rPr lang="en-US" smtClean="0">
                <a:solidFill>
                  <a:srgbClr val="000000"/>
                </a:solidFill>
              </a:rPr>
              <a:t>=8,  I</a:t>
            </a:r>
            <a:r>
              <a:rPr lang="en-US" baseline="-25000" smtClean="0">
                <a:solidFill>
                  <a:srgbClr val="000000"/>
                </a:solidFill>
              </a:rPr>
              <a:t>B</a:t>
            </a:r>
            <a:r>
              <a:rPr lang="en-US" smtClean="0">
                <a:solidFill>
                  <a:srgbClr val="000000"/>
                </a:solidFill>
              </a:rPr>
              <a:t>=9, I</a:t>
            </a:r>
            <a:r>
              <a:rPr lang="en-US" baseline="-25000" smtClean="0">
                <a:solidFill>
                  <a:srgbClr val="000000"/>
                </a:solidFill>
              </a:rPr>
              <a:t>C</a:t>
            </a:r>
            <a:r>
              <a:rPr lang="en-US" smtClean="0">
                <a:solidFill>
                  <a:srgbClr val="000000"/>
                </a:solidFill>
              </a:rPr>
              <a:t>=2, I</a:t>
            </a:r>
            <a:r>
              <a:rPr lang="en-US" baseline="-25000" smtClean="0">
                <a:solidFill>
                  <a:srgbClr val="000000"/>
                </a:solidFill>
              </a:rPr>
              <a:t>D</a:t>
            </a:r>
            <a:r>
              <a:rPr lang="en-US" smtClean="0">
                <a:solidFill>
                  <a:srgbClr val="000000"/>
                </a:solidFill>
              </a:rPr>
              <a:t>=4.</a:t>
            </a:r>
            <a:endParaRPr lang="en-US" smtClean="0"/>
          </a:p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3C5D-9681-4D27-A1FB-6EB6068E26A8}" type="slidenum">
              <a:rPr lang="en-GB" smtClean="0"/>
              <a:pPr/>
              <a:t>23</a:t>
            </a:fld>
            <a:r>
              <a:rPr lang="en-GB" smtClean="0"/>
              <a:t>/24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67000" y="2489537"/>
            <a:ext cx="3881191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6000" b="1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Câu hỏi?</a:t>
            </a:r>
            <a:endParaRPr lang="en-US" sz="6000" b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8 - Chiếu sáng và tô bóng</a:t>
            </a:r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Chiếu sáng và tô bóng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8229600" cy="5029200"/>
          </a:xfrm>
        </p:spPr>
        <p:txBody>
          <a:bodyPr/>
          <a:lstStyle/>
          <a:p>
            <a:r>
              <a:rPr lang="en-US"/>
              <a:t>Các khái niệm cơ sở</a:t>
            </a:r>
          </a:p>
          <a:p>
            <a:r>
              <a:rPr lang="en-US"/>
              <a:t>Kỹ thuật tô bóng Lambert</a:t>
            </a:r>
          </a:p>
          <a:p>
            <a:r>
              <a:rPr lang="en-US"/>
              <a:t>Kỹ thuật tô bóng Gouraud</a:t>
            </a:r>
          </a:p>
          <a:p>
            <a:r>
              <a:rPr lang="en-US"/>
              <a:t>Kỹ thuật tô bóng Phong</a:t>
            </a:r>
          </a:p>
          <a:p>
            <a:r>
              <a:rPr lang="en-US"/>
              <a:t>Chiếu sáng trong OpenGL</a:t>
            </a:r>
          </a:p>
          <a:p>
            <a:r>
              <a:rPr lang="en-US"/>
              <a:t>Thực hành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3C5D-9681-4D27-A1FB-6EB6068E26A8}" type="slidenum">
              <a:rPr lang="en-GB" smtClean="0"/>
              <a:pPr/>
              <a:t>3</a:t>
            </a:fld>
            <a:r>
              <a:rPr lang="en-GB" smtClean="0"/>
              <a:t>/24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8 - Chiếu sáng và tô bóng</a:t>
            </a:r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Một số khái niệm cơ sở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6096000" cy="5105400"/>
          </a:xfrm>
        </p:spPr>
        <p:txBody>
          <a:bodyPr/>
          <a:lstStyle/>
          <a:p>
            <a:r>
              <a:rPr lang="en-US" sz="2000"/>
              <a:t>Qui trình chiếu sáng đơn giản</a:t>
            </a:r>
          </a:p>
          <a:p>
            <a:pPr lvl="1"/>
            <a:r>
              <a:rPr lang="en-US" sz="1800"/>
              <a:t>Ánh sáng phát ra từ nguồn sáng bao gồm nhiều photon.</a:t>
            </a:r>
          </a:p>
          <a:p>
            <a:pPr lvl="1"/>
            <a:r>
              <a:rPr lang="en-US" sz="1800"/>
              <a:t>Ánh sáng chiếu lên đối tượng</a:t>
            </a:r>
          </a:p>
          <a:p>
            <a:pPr lvl="1"/>
            <a:r>
              <a:rPr lang="en-US" sz="1800"/>
              <a:t>Một số tia sáng bức xạ đến mắt người</a:t>
            </a:r>
          </a:p>
          <a:p>
            <a:pPr lvl="2"/>
            <a:r>
              <a:rPr lang="en-US" sz="1600"/>
              <a:t>Tập hợp các ánh sáng đến mắt người hình thành hình dạng đối tượng</a:t>
            </a:r>
          </a:p>
          <a:p>
            <a:r>
              <a:rPr lang="en-US" sz="2000"/>
              <a:t>Các loại bức xạ ánh sáng</a:t>
            </a:r>
          </a:p>
          <a:p>
            <a:pPr lvl="1"/>
            <a:r>
              <a:rPr lang="en-US" sz="1800"/>
              <a:t>Phản xạ</a:t>
            </a:r>
          </a:p>
          <a:p>
            <a:pPr lvl="2"/>
            <a:r>
              <a:rPr lang="en-US" sz="1600"/>
              <a:t>Toàn phần - Pure reflection</a:t>
            </a:r>
            <a:r>
              <a:rPr lang="en-US"/>
              <a:t> </a:t>
            </a:r>
            <a:endParaRPr lang="en-US" sz="1600"/>
          </a:p>
          <a:p>
            <a:pPr lvl="2"/>
            <a:r>
              <a:rPr lang="en-US" sz="1600"/>
              <a:t>Bán phần – Specular reflection</a:t>
            </a:r>
          </a:p>
          <a:p>
            <a:pPr lvl="2"/>
            <a:r>
              <a:rPr lang="en-US" sz="1600"/>
              <a:t>Phân tán đều – Diffuse reflection</a:t>
            </a:r>
          </a:p>
          <a:p>
            <a:pPr lvl="1"/>
            <a:r>
              <a:rPr lang="en-US" sz="1800"/>
              <a:t>Thẩm thấu - Absorption</a:t>
            </a:r>
          </a:p>
          <a:p>
            <a:pPr lvl="1"/>
            <a:r>
              <a:rPr lang="en-US" sz="1800"/>
              <a:t>Xuyên qua</a:t>
            </a:r>
          </a:p>
          <a:p>
            <a:pPr lvl="2"/>
            <a:r>
              <a:rPr lang="en-US" sz="1600"/>
              <a:t>Xuyên qua hoàn toàn –Pure</a:t>
            </a:r>
          </a:p>
          <a:p>
            <a:pPr lvl="2"/>
            <a:r>
              <a:rPr lang="en-US" sz="1600"/>
              <a:t>Phân tán</a:t>
            </a:r>
          </a:p>
        </p:txBody>
      </p:sp>
      <p:pic>
        <p:nvPicPr>
          <p:cNvPr id="259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1125538"/>
            <a:ext cx="1905000" cy="131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59112" name="Group 40"/>
          <p:cNvGrpSpPr>
            <a:grpSpLocks/>
          </p:cNvGrpSpPr>
          <p:nvPr/>
        </p:nvGrpSpPr>
        <p:grpSpPr bwMode="auto">
          <a:xfrm>
            <a:off x="5537200" y="3273425"/>
            <a:ext cx="3225800" cy="1298575"/>
            <a:chOff x="3456" y="2016"/>
            <a:chExt cx="2032" cy="818"/>
          </a:xfrm>
        </p:grpSpPr>
        <p:sp>
          <p:nvSpPr>
            <p:cNvPr id="259082" name="AutoShape 10"/>
            <p:cNvSpPr>
              <a:spLocks noChangeArrowheads="1"/>
            </p:cNvSpPr>
            <p:nvPr/>
          </p:nvSpPr>
          <p:spPr bwMode="auto">
            <a:xfrm>
              <a:off x="3456" y="2016"/>
              <a:ext cx="144" cy="144"/>
            </a:xfrm>
            <a:prstGeom prst="star16">
              <a:avLst>
                <a:gd name="adj" fmla="val 375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083" name="Line 11"/>
            <p:cNvSpPr>
              <a:spLocks noChangeShapeType="1"/>
            </p:cNvSpPr>
            <p:nvPr/>
          </p:nvSpPr>
          <p:spPr bwMode="auto">
            <a:xfrm>
              <a:off x="3456" y="2496"/>
              <a:ext cx="20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9084" name="Line 12"/>
            <p:cNvSpPr>
              <a:spLocks noChangeShapeType="1"/>
            </p:cNvSpPr>
            <p:nvPr/>
          </p:nvSpPr>
          <p:spPr bwMode="auto">
            <a:xfrm>
              <a:off x="3600" y="2208"/>
              <a:ext cx="144" cy="2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9085" name="Line 13"/>
            <p:cNvSpPr>
              <a:spLocks noChangeShapeType="1"/>
            </p:cNvSpPr>
            <p:nvPr/>
          </p:nvSpPr>
          <p:spPr bwMode="auto">
            <a:xfrm flipV="1">
              <a:off x="3744" y="2256"/>
              <a:ext cx="192" cy="24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oval" w="med" len="med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9086" name="Line 14"/>
            <p:cNvSpPr>
              <a:spLocks noChangeShapeType="1"/>
            </p:cNvSpPr>
            <p:nvPr/>
          </p:nvSpPr>
          <p:spPr bwMode="auto">
            <a:xfrm>
              <a:off x="4992" y="2208"/>
              <a:ext cx="144" cy="2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9087" name="Line 15"/>
            <p:cNvSpPr>
              <a:spLocks noChangeShapeType="1"/>
            </p:cNvSpPr>
            <p:nvPr/>
          </p:nvSpPr>
          <p:spPr bwMode="auto">
            <a:xfrm>
              <a:off x="4320" y="2208"/>
              <a:ext cx="144" cy="2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9088" name="Line 16"/>
            <p:cNvSpPr>
              <a:spLocks noChangeShapeType="1"/>
            </p:cNvSpPr>
            <p:nvPr/>
          </p:nvSpPr>
          <p:spPr bwMode="auto">
            <a:xfrm flipV="1">
              <a:off x="4464" y="2352"/>
              <a:ext cx="144" cy="14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oval" w="med" len="med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9089" name="Line 17"/>
            <p:cNvSpPr>
              <a:spLocks noChangeShapeType="1"/>
            </p:cNvSpPr>
            <p:nvPr/>
          </p:nvSpPr>
          <p:spPr bwMode="auto">
            <a:xfrm flipV="1">
              <a:off x="4464" y="2448"/>
              <a:ext cx="96" cy="4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9090" name="Line 18"/>
            <p:cNvSpPr>
              <a:spLocks noChangeShapeType="1"/>
            </p:cNvSpPr>
            <p:nvPr/>
          </p:nvSpPr>
          <p:spPr bwMode="auto">
            <a:xfrm flipV="1">
              <a:off x="4464" y="2400"/>
              <a:ext cx="48" cy="9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9091" name="Line 19"/>
            <p:cNvSpPr>
              <a:spLocks noChangeShapeType="1"/>
            </p:cNvSpPr>
            <p:nvPr/>
          </p:nvSpPr>
          <p:spPr bwMode="auto">
            <a:xfrm flipV="1">
              <a:off x="5136" y="2352"/>
              <a:ext cx="144" cy="14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9092" name="Line 20"/>
            <p:cNvSpPr>
              <a:spLocks noChangeShapeType="1"/>
            </p:cNvSpPr>
            <p:nvPr/>
          </p:nvSpPr>
          <p:spPr bwMode="auto">
            <a:xfrm flipV="1">
              <a:off x="5136" y="2352"/>
              <a:ext cx="0" cy="14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9093" name="Line 21"/>
            <p:cNvSpPr>
              <a:spLocks noChangeShapeType="1"/>
            </p:cNvSpPr>
            <p:nvPr/>
          </p:nvSpPr>
          <p:spPr bwMode="auto">
            <a:xfrm flipV="1">
              <a:off x="5136" y="2448"/>
              <a:ext cx="144" cy="4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9094" name="Line 22"/>
            <p:cNvSpPr>
              <a:spLocks noChangeShapeType="1"/>
            </p:cNvSpPr>
            <p:nvPr/>
          </p:nvSpPr>
          <p:spPr bwMode="auto">
            <a:xfrm flipH="1" flipV="1">
              <a:off x="4992" y="2448"/>
              <a:ext cx="144" cy="4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9095" name="Text Box 23"/>
            <p:cNvSpPr txBox="1">
              <a:spLocks noChangeArrowheads="1"/>
            </p:cNvSpPr>
            <p:nvPr/>
          </p:nvSpPr>
          <p:spPr bwMode="auto">
            <a:xfrm>
              <a:off x="3456" y="2508"/>
              <a:ext cx="6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Pure </a:t>
              </a:r>
            </a:p>
            <a:p>
              <a:pPr algn="ctr"/>
              <a:r>
                <a:rPr lang="en-US" sz="1400"/>
                <a:t>reflection</a:t>
              </a:r>
            </a:p>
          </p:txBody>
        </p:sp>
        <p:sp>
          <p:nvSpPr>
            <p:cNvPr id="259096" name="Text Box 24"/>
            <p:cNvSpPr txBox="1">
              <a:spLocks noChangeArrowheads="1"/>
            </p:cNvSpPr>
            <p:nvPr/>
          </p:nvSpPr>
          <p:spPr bwMode="auto">
            <a:xfrm>
              <a:off x="4176" y="2496"/>
              <a:ext cx="6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Specular</a:t>
              </a:r>
            </a:p>
            <a:p>
              <a:pPr algn="ctr"/>
              <a:r>
                <a:rPr lang="en-US" sz="1400"/>
                <a:t>reflection</a:t>
              </a:r>
            </a:p>
          </p:txBody>
        </p:sp>
        <p:sp>
          <p:nvSpPr>
            <p:cNvPr id="259097" name="Text Box 25"/>
            <p:cNvSpPr txBox="1">
              <a:spLocks noChangeArrowheads="1"/>
            </p:cNvSpPr>
            <p:nvPr/>
          </p:nvSpPr>
          <p:spPr bwMode="auto">
            <a:xfrm>
              <a:off x="4848" y="2496"/>
              <a:ext cx="6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Diffuse</a:t>
              </a:r>
            </a:p>
            <a:p>
              <a:pPr algn="ctr"/>
              <a:r>
                <a:rPr lang="en-US" sz="1400"/>
                <a:t>reflection</a:t>
              </a:r>
            </a:p>
          </p:txBody>
        </p:sp>
      </p:grpSp>
      <p:grpSp>
        <p:nvGrpSpPr>
          <p:cNvPr id="259111" name="Group 39"/>
          <p:cNvGrpSpPr>
            <a:grpSpLocks/>
          </p:cNvGrpSpPr>
          <p:nvPr/>
        </p:nvGrpSpPr>
        <p:grpSpPr bwMode="auto">
          <a:xfrm>
            <a:off x="5334000" y="4953000"/>
            <a:ext cx="3679825" cy="1295400"/>
            <a:chOff x="3360" y="3168"/>
            <a:chExt cx="2318" cy="816"/>
          </a:xfrm>
        </p:grpSpPr>
        <p:sp>
          <p:nvSpPr>
            <p:cNvPr id="259098" name="Line 26"/>
            <p:cNvSpPr>
              <a:spLocks noChangeShapeType="1"/>
            </p:cNvSpPr>
            <p:nvPr/>
          </p:nvSpPr>
          <p:spPr bwMode="auto">
            <a:xfrm>
              <a:off x="3408" y="3456"/>
              <a:ext cx="20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9099" name="Line 27"/>
            <p:cNvSpPr>
              <a:spLocks noChangeShapeType="1"/>
            </p:cNvSpPr>
            <p:nvPr/>
          </p:nvSpPr>
          <p:spPr bwMode="auto">
            <a:xfrm>
              <a:off x="3552" y="3168"/>
              <a:ext cx="144" cy="2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9100" name="Line 28"/>
            <p:cNvSpPr>
              <a:spLocks noChangeShapeType="1"/>
            </p:cNvSpPr>
            <p:nvPr/>
          </p:nvSpPr>
          <p:spPr bwMode="auto">
            <a:xfrm>
              <a:off x="5040" y="3168"/>
              <a:ext cx="144" cy="2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9101" name="Line 29"/>
            <p:cNvSpPr>
              <a:spLocks noChangeShapeType="1"/>
            </p:cNvSpPr>
            <p:nvPr/>
          </p:nvSpPr>
          <p:spPr bwMode="auto">
            <a:xfrm>
              <a:off x="4272" y="3168"/>
              <a:ext cx="144" cy="2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9102" name="Freeform 30"/>
            <p:cNvSpPr>
              <a:spLocks/>
            </p:cNvSpPr>
            <p:nvPr/>
          </p:nvSpPr>
          <p:spPr bwMode="auto">
            <a:xfrm>
              <a:off x="3648" y="3456"/>
              <a:ext cx="144" cy="240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126" y="114"/>
                </a:cxn>
                <a:cxn ang="0">
                  <a:pos x="0" y="192"/>
                </a:cxn>
                <a:cxn ang="0">
                  <a:pos x="144" y="240"/>
                </a:cxn>
              </a:cxnLst>
              <a:rect l="0" t="0" r="r" b="b"/>
              <a:pathLst>
                <a:path w="144" h="240">
                  <a:moveTo>
                    <a:pt x="48" y="0"/>
                  </a:moveTo>
                  <a:lnTo>
                    <a:pt x="126" y="114"/>
                  </a:lnTo>
                  <a:lnTo>
                    <a:pt x="0" y="192"/>
                  </a:lnTo>
                  <a:lnTo>
                    <a:pt x="144" y="240"/>
                  </a:lnTo>
                </a:path>
              </a:pathLst>
            </a:custGeom>
            <a:noFill/>
            <a:ln w="12700" cap="flat" cmpd="sng">
              <a:solidFill>
                <a:schemeClr val="accent2"/>
              </a:solidFill>
              <a:prstDash val="dash"/>
              <a:round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9103" name="Line 31"/>
            <p:cNvSpPr>
              <a:spLocks noChangeShapeType="1"/>
            </p:cNvSpPr>
            <p:nvPr/>
          </p:nvSpPr>
          <p:spPr bwMode="auto">
            <a:xfrm>
              <a:off x="4416" y="3456"/>
              <a:ext cx="48" cy="24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9104" name="Line 32"/>
            <p:cNvSpPr>
              <a:spLocks noChangeShapeType="1"/>
            </p:cNvSpPr>
            <p:nvPr/>
          </p:nvSpPr>
          <p:spPr bwMode="auto">
            <a:xfrm>
              <a:off x="5184" y="3456"/>
              <a:ext cx="48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9105" name="Line 33"/>
            <p:cNvSpPr>
              <a:spLocks noChangeShapeType="1"/>
            </p:cNvSpPr>
            <p:nvPr/>
          </p:nvSpPr>
          <p:spPr bwMode="auto">
            <a:xfrm>
              <a:off x="5184" y="3456"/>
              <a:ext cx="96" cy="14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9107" name="Line 35"/>
            <p:cNvSpPr>
              <a:spLocks noChangeShapeType="1"/>
            </p:cNvSpPr>
            <p:nvPr/>
          </p:nvSpPr>
          <p:spPr bwMode="auto">
            <a:xfrm flipH="1">
              <a:off x="5184" y="3456"/>
              <a:ext cx="0" cy="14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9108" name="Text Box 36"/>
            <p:cNvSpPr txBox="1">
              <a:spLocks noChangeArrowheads="1"/>
            </p:cNvSpPr>
            <p:nvPr/>
          </p:nvSpPr>
          <p:spPr bwMode="auto">
            <a:xfrm>
              <a:off x="4080" y="3656"/>
              <a:ext cx="83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Pure </a:t>
              </a:r>
            </a:p>
            <a:p>
              <a:pPr algn="ctr"/>
              <a:r>
                <a:rPr lang="en-US" sz="1400"/>
                <a:t>transmission</a:t>
              </a:r>
            </a:p>
          </p:txBody>
        </p:sp>
        <p:sp>
          <p:nvSpPr>
            <p:cNvPr id="259109" name="Text Box 37"/>
            <p:cNvSpPr txBox="1">
              <a:spLocks noChangeArrowheads="1"/>
            </p:cNvSpPr>
            <p:nvPr/>
          </p:nvSpPr>
          <p:spPr bwMode="auto">
            <a:xfrm>
              <a:off x="4848" y="3658"/>
              <a:ext cx="83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Translucent</a:t>
              </a:r>
            </a:p>
            <a:p>
              <a:pPr algn="ctr"/>
              <a:r>
                <a:rPr lang="en-US" sz="1400"/>
                <a:t>transmission</a:t>
              </a:r>
            </a:p>
          </p:txBody>
        </p:sp>
        <p:sp>
          <p:nvSpPr>
            <p:cNvPr id="259110" name="Text Box 38"/>
            <p:cNvSpPr txBox="1">
              <a:spLocks noChangeArrowheads="1"/>
            </p:cNvSpPr>
            <p:nvPr/>
          </p:nvSpPr>
          <p:spPr bwMode="auto">
            <a:xfrm>
              <a:off x="3360" y="3696"/>
              <a:ext cx="72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Absorption</a:t>
              </a:r>
            </a:p>
          </p:txBody>
        </p:sp>
      </p:grp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3C5D-9681-4D27-A1FB-6EB6068E26A8}" type="slidenum">
              <a:rPr lang="en-GB" smtClean="0"/>
              <a:pPr/>
              <a:t>4</a:t>
            </a:fld>
            <a:r>
              <a:rPr lang="en-GB" smtClean="0"/>
              <a:t>/24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8 - Chiếu sáng và tô bóng</a:t>
            </a:r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Một </a:t>
            </a:r>
            <a:r>
              <a:rPr lang="en-US"/>
              <a:t>số khái niệm cơ sở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8077200" cy="5029200"/>
          </a:xfrm>
        </p:spPr>
        <p:txBody>
          <a:bodyPr/>
          <a:lstStyle/>
          <a:p>
            <a:r>
              <a:rPr lang="en-US" smtClean="0"/>
              <a:t>Nguồn sáng</a:t>
            </a:r>
          </a:p>
          <a:p>
            <a:pPr lvl="1"/>
            <a:r>
              <a:rPr lang="en-US" sz="1800" smtClean="0"/>
              <a:t>Ánh sáng điểm</a:t>
            </a:r>
          </a:p>
          <a:p>
            <a:pPr lvl="2"/>
            <a:r>
              <a:rPr lang="en-US" sz="1600" smtClean="0"/>
              <a:t>Ánh sáng từ một điểm chiếu lên vật thể, theo hướng nhất định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1800" smtClean="0"/>
              <a:t>Ánh sáng môi trường</a:t>
            </a: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US" sz="1600" smtClean="0"/>
              <a:t>Ánh sáng đi đến từ mọi hướng, không quan tâm đến vị trí nguồn sáng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mtClean="0"/>
              <a:t>Mô hình chiếu sáng</a:t>
            </a:r>
          </a:p>
          <a:p>
            <a:pPr lvl="1"/>
            <a:r>
              <a:rPr lang="en-US" sz="1800" smtClean="0"/>
              <a:t>Nguồn sáng điểm tại Q</a:t>
            </a:r>
          </a:p>
          <a:p>
            <a:pPr lvl="1"/>
            <a:r>
              <a:rPr lang="en-US" sz="1800" smtClean="0"/>
              <a:t>Tia sáng chiếu vào đối tượng tại P</a:t>
            </a:r>
          </a:p>
          <a:p>
            <a:pPr lvl="1"/>
            <a:r>
              <a:rPr lang="en-US" sz="1800" smtClean="0"/>
              <a:t>Góc giữa tia sáng và véctơ pháp </a:t>
            </a:r>
            <a:r>
              <a:rPr lang="en-US" sz="1800" b="1" smtClean="0"/>
              <a:t>n</a:t>
            </a:r>
            <a:r>
              <a:rPr lang="en-US" sz="1800" smtClean="0"/>
              <a:t> tại P là </a:t>
            </a:r>
            <a:r>
              <a:rPr lang="en-US" sz="1800" smtClean="0">
                <a:sym typeface="Symbol" pitchFamily="18" charset="2"/>
              </a:rPr>
              <a:t></a:t>
            </a:r>
          </a:p>
          <a:p>
            <a:pPr lvl="1"/>
            <a:r>
              <a:rPr lang="en-US" sz="1800" smtClean="0">
                <a:sym typeface="Symbol" pitchFamily="18" charset="2"/>
              </a:rPr>
              <a:t>Véctơ đơn vị của tia phản xạ </a:t>
            </a:r>
            <a:r>
              <a:rPr lang="en-US" sz="1800" b="1" smtClean="0">
                <a:sym typeface="Symbol" pitchFamily="18" charset="2"/>
              </a:rPr>
              <a:t>L</a:t>
            </a:r>
            <a:r>
              <a:rPr lang="en-US" sz="1800" smtClean="0"/>
              <a:t> </a:t>
            </a:r>
          </a:p>
          <a:p>
            <a:r>
              <a:rPr lang="en-US" smtClean="0"/>
              <a:t>Suy giảm cường độ sáng</a:t>
            </a:r>
          </a:p>
          <a:p>
            <a:endParaRPr lang="en-US" sz="1600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3C5D-9681-4D27-A1FB-6EB6068E26A8}" type="slidenum">
              <a:rPr lang="en-GB" smtClean="0"/>
              <a:pPr/>
              <a:t>5</a:t>
            </a:fld>
            <a:r>
              <a:rPr lang="en-GB" smtClean="0"/>
              <a:t>/24</a:t>
            </a:r>
            <a:endParaRPr lang="en-GB"/>
          </a:p>
        </p:txBody>
      </p:sp>
      <p:grpSp>
        <p:nvGrpSpPr>
          <p:cNvPr id="38" name="Group 26"/>
          <p:cNvGrpSpPr>
            <a:grpSpLocks/>
          </p:cNvGrpSpPr>
          <p:nvPr/>
        </p:nvGrpSpPr>
        <p:grpSpPr bwMode="auto">
          <a:xfrm>
            <a:off x="5653088" y="4019550"/>
            <a:ext cx="3262312" cy="1606550"/>
            <a:chOff x="3216" y="2532"/>
            <a:chExt cx="2055" cy="1012"/>
          </a:xfrm>
        </p:grpSpPr>
        <p:sp>
          <p:nvSpPr>
            <p:cNvPr id="40" name="Oval 5"/>
            <p:cNvSpPr>
              <a:spLocks noChangeArrowheads="1"/>
            </p:cNvSpPr>
            <p:nvPr/>
          </p:nvSpPr>
          <p:spPr bwMode="auto">
            <a:xfrm>
              <a:off x="4831" y="2848"/>
              <a:ext cx="84" cy="85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6"/>
            <p:cNvSpPr>
              <a:spLocks noChangeShapeType="1"/>
            </p:cNvSpPr>
            <p:nvPr/>
          </p:nvSpPr>
          <p:spPr bwMode="auto">
            <a:xfrm flipH="1">
              <a:off x="4071" y="2912"/>
              <a:ext cx="760" cy="421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7"/>
            <p:cNvSpPr>
              <a:spLocks noChangeShapeType="1"/>
            </p:cNvSpPr>
            <p:nvPr/>
          </p:nvSpPr>
          <p:spPr bwMode="auto">
            <a:xfrm>
              <a:off x="4873" y="2961"/>
              <a:ext cx="0" cy="8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8"/>
            <p:cNvSpPr>
              <a:spLocks noChangeShapeType="1"/>
            </p:cNvSpPr>
            <p:nvPr/>
          </p:nvSpPr>
          <p:spPr bwMode="auto">
            <a:xfrm flipV="1">
              <a:off x="4873" y="2736"/>
              <a:ext cx="0" cy="8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9"/>
            <p:cNvSpPr>
              <a:spLocks noChangeShapeType="1"/>
            </p:cNvSpPr>
            <p:nvPr/>
          </p:nvSpPr>
          <p:spPr bwMode="auto">
            <a:xfrm>
              <a:off x="4929" y="2891"/>
              <a:ext cx="85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0"/>
            <p:cNvSpPr>
              <a:spLocks noChangeShapeType="1"/>
            </p:cNvSpPr>
            <p:nvPr/>
          </p:nvSpPr>
          <p:spPr bwMode="auto">
            <a:xfrm flipH="1">
              <a:off x="4725" y="2884"/>
              <a:ext cx="85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1"/>
            <p:cNvSpPr>
              <a:spLocks noChangeShapeType="1"/>
            </p:cNvSpPr>
            <p:nvPr/>
          </p:nvSpPr>
          <p:spPr bwMode="auto">
            <a:xfrm flipH="1">
              <a:off x="4716" y="2912"/>
              <a:ext cx="113" cy="6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12"/>
            <p:cNvSpPr>
              <a:spLocks noChangeShapeType="1"/>
            </p:cNvSpPr>
            <p:nvPr/>
          </p:nvSpPr>
          <p:spPr bwMode="auto">
            <a:xfrm flipH="1">
              <a:off x="4057" y="3253"/>
              <a:ext cx="158" cy="83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13"/>
            <p:cNvSpPr>
              <a:spLocks noChangeShapeType="1"/>
            </p:cNvSpPr>
            <p:nvPr/>
          </p:nvSpPr>
          <p:spPr bwMode="auto">
            <a:xfrm flipV="1">
              <a:off x="4043" y="3115"/>
              <a:ext cx="0" cy="2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Arc 14"/>
            <p:cNvSpPr>
              <a:spLocks/>
            </p:cNvSpPr>
            <p:nvPr/>
          </p:nvSpPr>
          <p:spPr bwMode="auto">
            <a:xfrm rot="-12307977" flipH="1" flipV="1">
              <a:off x="4043" y="3242"/>
              <a:ext cx="85" cy="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Text Box 15"/>
            <p:cNvSpPr txBox="1">
              <a:spLocks noChangeArrowheads="1"/>
            </p:cNvSpPr>
            <p:nvPr/>
          </p:nvSpPr>
          <p:spPr bwMode="auto">
            <a:xfrm>
              <a:off x="3795" y="3017"/>
              <a:ext cx="338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n</a:t>
              </a:r>
            </a:p>
          </p:txBody>
        </p:sp>
        <p:sp>
          <p:nvSpPr>
            <p:cNvPr id="51" name="Text Box 16"/>
            <p:cNvSpPr txBox="1">
              <a:spLocks noChangeArrowheads="1"/>
            </p:cNvSpPr>
            <p:nvPr/>
          </p:nvSpPr>
          <p:spPr bwMode="auto">
            <a:xfrm>
              <a:off x="4134" y="3214"/>
              <a:ext cx="337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chemeClr val="tx2"/>
                  </a:solidFill>
                  <a:latin typeface="Tahoma" pitchFamily="34" charset="0"/>
                </a:rPr>
                <a:t>L</a:t>
              </a:r>
            </a:p>
          </p:txBody>
        </p:sp>
        <p:sp>
          <p:nvSpPr>
            <p:cNvPr id="52" name="Text Box 17"/>
            <p:cNvSpPr txBox="1">
              <a:spLocks noChangeArrowheads="1"/>
            </p:cNvSpPr>
            <p:nvPr/>
          </p:nvSpPr>
          <p:spPr bwMode="auto">
            <a:xfrm>
              <a:off x="3959" y="3090"/>
              <a:ext cx="337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Tahoma" pitchFamily="34" charset="0"/>
                  <a:sym typeface="Symbol" pitchFamily="18" charset="2"/>
                </a:rPr>
                <a:t></a:t>
              </a:r>
              <a:endParaRPr lang="en-US" sz="1400">
                <a:latin typeface="Tahoma" pitchFamily="34" charset="0"/>
              </a:endParaRPr>
            </a:p>
          </p:txBody>
        </p:sp>
        <p:sp>
          <p:nvSpPr>
            <p:cNvPr id="53" name="Text Box 18"/>
            <p:cNvSpPr txBox="1">
              <a:spLocks noChangeArrowheads="1"/>
            </p:cNvSpPr>
            <p:nvPr/>
          </p:nvSpPr>
          <p:spPr bwMode="auto">
            <a:xfrm>
              <a:off x="4512" y="2532"/>
              <a:ext cx="75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Tahoma" pitchFamily="34" charset="0"/>
                </a:rPr>
                <a:t>Nguồn sáng</a:t>
              </a:r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4032" y="2867"/>
              <a:ext cx="591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solidFill>
                    <a:srgbClr val="A50021"/>
                  </a:solidFill>
                  <a:latin typeface="Tahoma" pitchFamily="34" charset="0"/>
                </a:rPr>
                <a:t>Tia sáng</a:t>
              </a:r>
            </a:p>
          </p:txBody>
        </p:sp>
        <p:sp>
          <p:nvSpPr>
            <p:cNvPr id="55" name="Oval 20"/>
            <p:cNvSpPr>
              <a:spLocks noChangeArrowheads="1"/>
            </p:cNvSpPr>
            <p:nvPr/>
          </p:nvSpPr>
          <p:spPr bwMode="auto">
            <a:xfrm>
              <a:off x="4031" y="3326"/>
              <a:ext cx="32" cy="3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Text Box 21"/>
            <p:cNvSpPr txBox="1">
              <a:spLocks noChangeArrowheads="1"/>
            </p:cNvSpPr>
            <p:nvPr/>
          </p:nvSpPr>
          <p:spPr bwMode="auto">
            <a:xfrm>
              <a:off x="3891" y="3362"/>
              <a:ext cx="253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>
                  <a:latin typeface="Tahoma" pitchFamily="34" charset="0"/>
                </a:rPr>
                <a:t>P</a:t>
              </a:r>
            </a:p>
          </p:txBody>
        </p:sp>
        <p:sp>
          <p:nvSpPr>
            <p:cNvPr id="57" name="Freeform 22"/>
            <p:cNvSpPr>
              <a:spLocks/>
            </p:cNvSpPr>
            <p:nvPr/>
          </p:nvSpPr>
          <p:spPr bwMode="auto">
            <a:xfrm>
              <a:off x="3216" y="3344"/>
              <a:ext cx="1632" cy="200"/>
            </a:xfrm>
            <a:custGeom>
              <a:avLst/>
              <a:gdLst/>
              <a:ahLst/>
              <a:cxnLst>
                <a:cxn ang="0">
                  <a:pos x="0" y="200"/>
                </a:cxn>
                <a:cxn ang="0">
                  <a:pos x="816" y="8"/>
                </a:cxn>
                <a:cxn ang="0">
                  <a:pos x="1488" y="152"/>
                </a:cxn>
                <a:cxn ang="0">
                  <a:pos x="1632" y="152"/>
                </a:cxn>
              </a:cxnLst>
              <a:rect l="0" t="0" r="r" b="b"/>
              <a:pathLst>
                <a:path w="1632" h="200">
                  <a:moveTo>
                    <a:pt x="0" y="200"/>
                  </a:moveTo>
                  <a:cubicBezTo>
                    <a:pt x="284" y="108"/>
                    <a:pt x="568" y="16"/>
                    <a:pt x="816" y="8"/>
                  </a:cubicBezTo>
                  <a:cubicBezTo>
                    <a:pt x="1064" y="0"/>
                    <a:pt x="1352" y="128"/>
                    <a:pt x="1488" y="152"/>
                  </a:cubicBezTo>
                  <a:cubicBezTo>
                    <a:pt x="1624" y="176"/>
                    <a:pt x="1608" y="152"/>
                    <a:pt x="1632" y="152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8 - Chiếu sáng và tô bóng</a:t>
            </a:r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Kỹ thuật tô bóng Lambert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269288" cy="5410200"/>
          </a:xfrm>
        </p:spPr>
        <p:txBody>
          <a:bodyPr/>
          <a:lstStyle/>
          <a:p>
            <a:r>
              <a:rPr lang="en-US"/>
              <a:t>Áp dụng định luật phản xạ ánh sáng của Lambert</a:t>
            </a:r>
          </a:p>
          <a:p>
            <a:pPr lvl="1"/>
            <a:r>
              <a:rPr lang="en-US"/>
              <a:t>Bức xạ lý tưởng của tia sáng</a:t>
            </a:r>
          </a:p>
          <a:p>
            <a:pPr lvl="1"/>
            <a:endParaRPr lang="en-US"/>
          </a:p>
          <a:p>
            <a:pPr lvl="2">
              <a:buFont typeface="Wingdings" pitchFamily="2" charset="2"/>
              <a:buNone/>
            </a:pPr>
            <a:r>
              <a:rPr lang="en-US"/>
              <a:t>      	</a:t>
            </a:r>
            <a:r>
              <a:rPr lang="en-US" sz="1600"/>
              <a:t>I</a:t>
            </a:r>
            <a:r>
              <a:rPr lang="en-US" sz="1600" baseline="-25000"/>
              <a:t>s </a:t>
            </a:r>
            <a:r>
              <a:rPr lang="en-US" sz="1600"/>
              <a:t>- cường độ điểm nguồn</a:t>
            </a:r>
          </a:p>
          <a:p>
            <a:pPr lvl="2">
              <a:buFont typeface="Wingdings" pitchFamily="2" charset="2"/>
              <a:buNone/>
            </a:pPr>
            <a:r>
              <a:rPr lang="en-US" sz="1600"/>
              <a:t>      	k</a:t>
            </a:r>
            <a:r>
              <a:rPr lang="en-US" sz="1600" baseline="-25000"/>
              <a:t>d</a:t>
            </a:r>
            <a:r>
              <a:rPr lang="en-US" sz="1600"/>
              <a:t> - hệ số phản xạ có giá trị trong khoảng [0..1]</a:t>
            </a:r>
          </a:p>
          <a:p>
            <a:r>
              <a:rPr lang="en-US"/>
              <a:t>Khi quan tâm đến </a:t>
            </a:r>
          </a:p>
          <a:p>
            <a:pPr lvl="1"/>
            <a:r>
              <a:rPr lang="en-US"/>
              <a:t>khoảng cách giữa đối tượng và nguồn sáng</a:t>
            </a:r>
          </a:p>
          <a:p>
            <a:pPr lvl="1"/>
            <a:r>
              <a:rPr lang="en-US"/>
              <a:t>nguồn sáng môi trường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2">
              <a:buFont typeface="Wingdings" pitchFamily="2" charset="2"/>
              <a:buNone/>
            </a:pPr>
            <a:r>
              <a:rPr lang="en-US" sz="1600"/>
              <a:t>	I</a:t>
            </a:r>
            <a:r>
              <a:rPr lang="en-US" sz="1600" baseline="-25000"/>
              <a:t>a</a:t>
            </a:r>
            <a:r>
              <a:rPr lang="en-US" sz="1600"/>
              <a:t> - cường độ </a:t>
            </a:r>
          </a:p>
          <a:p>
            <a:pPr lvl="2">
              <a:buFont typeface="Wingdings" pitchFamily="2" charset="2"/>
              <a:buNone/>
            </a:pPr>
            <a:r>
              <a:rPr lang="en-US" sz="1600"/>
              <a:t>	k</a:t>
            </a:r>
            <a:r>
              <a:rPr lang="en-US" sz="1600" baseline="-25000"/>
              <a:t>a</a:t>
            </a:r>
            <a:r>
              <a:rPr lang="en-US" sz="1600"/>
              <a:t> - tham số của ánh sáng môi trường</a:t>
            </a:r>
          </a:p>
          <a:p>
            <a:pPr lvl="2">
              <a:buFont typeface="Wingdings" pitchFamily="2" charset="2"/>
              <a:buNone/>
            </a:pPr>
            <a:r>
              <a:rPr lang="en-US" sz="1600"/>
              <a:t>	D - khoảng cách từ nguồn sáng tới vật thể</a:t>
            </a:r>
          </a:p>
        </p:txBody>
      </p:sp>
      <p:sp>
        <p:nvSpPr>
          <p:cNvPr id="264196" name="Rectangle 4"/>
          <p:cNvSpPr>
            <a:spLocks noChangeArrowheads="1"/>
          </p:cNvSpPr>
          <p:nvPr/>
        </p:nvSpPr>
        <p:spPr bwMode="auto">
          <a:xfrm>
            <a:off x="1981200" y="1949450"/>
            <a:ext cx="2133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tabLst>
                <a:tab pos="457200" algn="l"/>
              </a:tabLst>
            </a:pPr>
            <a:r>
              <a:rPr lang="en-GB" sz="160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I = I</a:t>
            </a:r>
            <a:r>
              <a:rPr lang="en-GB" sz="1600" baseline="-3000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s</a:t>
            </a:r>
            <a:r>
              <a:rPr lang="en-GB" sz="160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k</a:t>
            </a:r>
            <a:r>
              <a:rPr lang="en-GB" sz="1600" baseline="-3000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d</a:t>
            </a:r>
            <a:r>
              <a:rPr lang="en-GB" sz="160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 cos </a:t>
            </a:r>
            <a:r>
              <a:rPr lang="en-GB" sz="1600">
                <a:solidFill>
                  <a:srgbClr val="000000"/>
                </a:solidFill>
                <a:latin typeface="Tahoma" pitchFamily="34" charset="0"/>
                <a:cs typeface="Times New Roman" pitchFamily="18" charset="0"/>
                <a:sym typeface="Symbol" pitchFamily="18" charset="2"/>
              </a:rPr>
              <a:t></a:t>
            </a:r>
          </a:p>
        </p:txBody>
      </p:sp>
      <p:sp>
        <p:nvSpPr>
          <p:cNvPr id="264197" name="Rectangle 5"/>
          <p:cNvSpPr>
            <a:spLocks noChangeArrowheads="1"/>
          </p:cNvSpPr>
          <p:nvPr/>
        </p:nvSpPr>
        <p:spPr bwMode="auto">
          <a:xfrm>
            <a:off x="2286000" y="4235450"/>
            <a:ext cx="2286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Tahoma" pitchFamily="34" charset="0"/>
                <a:cs typeface="Times New Roman" pitchFamily="18" charset="0"/>
              </a:rPr>
              <a:t>I = I</a:t>
            </a:r>
            <a:r>
              <a:rPr lang="en-US" sz="1600" baseline="-30000">
                <a:latin typeface="Tahoma" pitchFamily="34" charset="0"/>
                <a:cs typeface="Times New Roman" pitchFamily="18" charset="0"/>
              </a:rPr>
              <a:t>a</a:t>
            </a:r>
            <a:r>
              <a:rPr lang="en-US" sz="1600">
                <a:latin typeface="Tahoma" pitchFamily="34" charset="0"/>
                <a:cs typeface="Times New Roman" pitchFamily="18" charset="0"/>
              </a:rPr>
              <a:t>k</a:t>
            </a:r>
            <a:r>
              <a:rPr lang="en-US" sz="1600" baseline="-30000">
                <a:latin typeface="Tahoma" pitchFamily="34" charset="0"/>
                <a:cs typeface="Times New Roman" pitchFamily="18" charset="0"/>
              </a:rPr>
              <a:t>a</a:t>
            </a:r>
            <a:r>
              <a:rPr lang="en-US" sz="1600">
                <a:latin typeface="Tahoma" pitchFamily="34" charset="0"/>
                <a:cs typeface="Times New Roman" pitchFamily="18" charset="0"/>
              </a:rPr>
              <a:t>+ I</a:t>
            </a:r>
            <a:r>
              <a:rPr lang="en-US" sz="1600" baseline="-30000">
                <a:latin typeface="Tahoma" pitchFamily="34" charset="0"/>
                <a:cs typeface="Times New Roman" pitchFamily="18" charset="0"/>
              </a:rPr>
              <a:t>s</a:t>
            </a:r>
            <a:r>
              <a:rPr lang="en-US" sz="1600">
                <a:latin typeface="Tahoma" pitchFamily="34" charset="0"/>
                <a:cs typeface="Times New Roman" pitchFamily="18" charset="0"/>
              </a:rPr>
              <a:t>k</a:t>
            </a:r>
            <a:r>
              <a:rPr lang="en-US" sz="1600" baseline="-30000">
                <a:latin typeface="Tahoma" pitchFamily="34" charset="0"/>
                <a:cs typeface="Times New Roman" pitchFamily="18" charset="0"/>
              </a:rPr>
              <a:t>d</a:t>
            </a:r>
            <a:r>
              <a:rPr lang="en-US" sz="1600">
                <a:latin typeface="Tahoma" pitchFamily="34" charset="0"/>
                <a:cs typeface="Times New Roman" pitchFamily="18" charset="0"/>
              </a:rPr>
              <a:t> cos </a:t>
            </a:r>
            <a:r>
              <a:rPr lang="en-US" sz="1600">
                <a:latin typeface="Tahoma" pitchFamily="34" charset="0"/>
                <a:cs typeface="Times New Roman" pitchFamily="18" charset="0"/>
                <a:sym typeface="Symbol" pitchFamily="18" charset="2"/>
              </a:rPr>
              <a:t></a:t>
            </a:r>
            <a:r>
              <a:rPr lang="en-US" sz="1600">
                <a:latin typeface="Tahoma" pitchFamily="34" charset="0"/>
                <a:cs typeface="Times New Roman" pitchFamily="18" charset="0"/>
              </a:rPr>
              <a:t>   </a:t>
            </a:r>
            <a:endParaRPr lang="en-US" sz="1600">
              <a:latin typeface="Tahoma" pitchFamily="34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64198" name="Rectangle 6"/>
          <p:cNvSpPr>
            <a:spLocks noChangeArrowheads="1"/>
          </p:cNvSpPr>
          <p:nvPr/>
        </p:nvSpPr>
        <p:spPr bwMode="auto">
          <a:xfrm>
            <a:off x="5105400" y="4235450"/>
            <a:ext cx="18510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1600">
                <a:latin typeface="Tahoma" pitchFamily="34" charset="0"/>
              </a:rPr>
              <a:t>I =I</a:t>
            </a:r>
            <a:r>
              <a:rPr kumimoji="1" lang="en-US" sz="1600" baseline="-25000">
                <a:latin typeface="Tahoma" pitchFamily="34" charset="0"/>
              </a:rPr>
              <a:t>a</a:t>
            </a:r>
            <a:r>
              <a:rPr kumimoji="1" lang="en-US" sz="1600">
                <a:latin typeface="Tahoma" pitchFamily="34" charset="0"/>
              </a:rPr>
              <a:t>k</a:t>
            </a:r>
            <a:r>
              <a:rPr kumimoji="1" lang="en-US" sz="1600" baseline="-25000">
                <a:latin typeface="Tahoma" pitchFamily="34" charset="0"/>
              </a:rPr>
              <a:t>a</a:t>
            </a:r>
            <a:r>
              <a:rPr kumimoji="1" lang="en-US" sz="1600">
                <a:latin typeface="Tahoma" pitchFamily="34" charset="0"/>
              </a:rPr>
              <a:t>+ I</a:t>
            </a:r>
            <a:r>
              <a:rPr kumimoji="1" lang="en-US" sz="1600" baseline="-25000">
                <a:latin typeface="Tahoma" pitchFamily="34" charset="0"/>
              </a:rPr>
              <a:t>s</a:t>
            </a:r>
            <a:r>
              <a:rPr kumimoji="1" lang="en-US" sz="1600">
                <a:latin typeface="Tahoma" pitchFamily="34" charset="0"/>
              </a:rPr>
              <a:t>k</a:t>
            </a:r>
            <a:r>
              <a:rPr kumimoji="1" lang="en-US" sz="1600" baseline="-25000">
                <a:latin typeface="Tahoma" pitchFamily="34" charset="0"/>
              </a:rPr>
              <a:t>d</a:t>
            </a:r>
            <a:r>
              <a:rPr kumimoji="1" lang="en-US" sz="1600">
                <a:latin typeface="Tahoma" pitchFamily="34" charset="0"/>
              </a:rPr>
              <a:t> (</a:t>
            </a:r>
            <a:r>
              <a:rPr kumimoji="1" lang="en-US" sz="1600" b="1">
                <a:latin typeface="Tahoma" pitchFamily="34" charset="0"/>
              </a:rPr>
              <a:t>n</a:t>
            </a:r>
            <a:r>
              <a:rPr kumimoji="1" lang="en-US" sz="1600">
                <a:latin typeface="Tahoma" pitchFamily="34" charset="0"/>
              </a:rPr>
              <a:t>.</a:t>
            </a:r>
            <a:r>
              <a:rPr kumimoji="1" lang="en-US" sz="1600" b="1">
                <a:latin typeface="Tahoma" pitchFamily="34" charset="0"/>
              </a:rPr>
              <a:t>L</a:t>
            </a:r>
            <a:r>
              <a:rPr kumimoji="1" lang="en-US" sz="1600">
                <a:latin typeface="Tahoma" pitchFamily="34" charset="0"/>
              </a:rPr>
              <a:t>)</a:t>
            </a:r>
          </a:p>
        </p:txBody>
      </p:sp>
      <p:graphicFrame>
        <p:nvGraphicFramePr>
          <p:cNvPr id="264200" name="Object 8"/>
          <p:cNvGraphicFramePr>
            <a:graphicFrameLocks noChangeAspect="1"/>
          </p:cNvGraphicFramePr>
          <p:nvPr/>
        </p:nvGraphicFramePr>
        <p:xfrm>
          <a:off x="2400300" y="4733925"/>
          <a:ext cx="197961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03" name="Equation" r:id="rId3" imgW="1282680" imgH="393480" progId="Equation.3">
                  <p:embed/>
                </p:oleObj>
              </mc:Choice>
              <mc:Fallback>
                <p:oleObj name="Equation" r:id="rId3" imgW="1282680" imgH="3934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4733925"/>
                        <a:ext cx="1979613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3C5D-9681-4D27-A1FB-6EB6068E26A8}" type="slidenum">
              <a:rPr lang="en-GB" smtClean="0"/>
              <a:pPr/>
              <a:t>6</a:t>
            </a:fld>
            <a:r>
              <a:rPr lang="en-GB" smtClean="0"/>
              <a:t>/24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8 - Chiếu sáng và tô bóng</a:t>
            </a:r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Kỹ thuật tô bóng Lambert</a:t>
            </a:r>
            <a:endParaRPr lang="en-US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8153400" cy="5105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Với nguồn sáng môi trường và nhiều nguồn sáng ta có</a:t>
            </a:r>
          </a:p>
          <a:p>
            <a:pPr>
              <a:lnSpc>
                <a:spcPct val="110000"/>
              </a:lnSpc>
            </a:pPr>
            <a:endParaRPr lang="en-US" smtClean="0"/>
          </a:p>
          <a:p>
            <a:pPr>
              <a:lnSpc>
                <a:spcPct val="110000"/>
              </a:lnSpc>
            </a:pPr>
            <a:endParaRPr lang="en-US" smtClean="0"/>
          </a:p>
          <a:p>
            <a:pPr lvl="2" algn="just">
              <a:lnSpc>
                <a:spcPct val="110000"/>
              </a:lnSpc>
              <a:buNone/>
            </a:pPr>
            <a:r>
              <a:rPr lang="en-US" sz="1600" smtClean="0">
                <a:solidFill>
                  <a:srgbClr val="000000"/>
                </a:solidFill>
              </a:rPr>
              <a:t>		</a:t>
            </a:r>
          </a:p>
          <a:p>
            <a:pPr lvl="2" algn="just">
              <a:lnSpc>
                <a:spcPct val="110000"/>
              </a:lnSpc>
              <a:buNone/>
            </a:pPr>
            <a:r>
              <a:rPr lang="en-US" sz="1600" smtClean="0">
                <a:solidFill>
                  <a:srgbClr val="000000"/>
                </a:solidFill>
              </a:rPr>
              <a:t>		I</a:t>
            </a:r>
            <a:r>
              <a:rPr lang="en-US" sz="1600" baseline="-25000" smtClean="0">
                <a:solidFill>
                  <a:srgbClr val="000000"/>
                </a:solidFill>
              </a:rPr>
              <a:t>a</a:t>
            </a:r>
            <a:r>
              <a:rPr lang="en-US" sz="1600" smtClean="0">
                <a:solidFill>
                  <a:srgbClr val="000000"/>
                </a:solidFill>
              </a:rPr>
              <a:t> = cường độ của ánh sáng môi trường</a:t>
            </a:r>
          </a:p>
          <a:p>
            <a:pPr lvl="2" algn="just">
              <a:lnSpc>
                <a:spcPct val="110000"/>
              </a:lnSpc>
              <a:buNone/>
            </a:pPr>
            <a:r>
              <a:rPr lang="en-US" sz="1600" smtClean="0">
                <a:solidFill>
                  <a:srgbClr val="000000"/>
                </a:solidFill>
              </a:rPr>
              <a:t>		I</a:t>
            </a:r>
            <a:r>
              <a:rPr lang="en-US" sz="1600" baseline="-25000" smtClean="0">
                <a:solidFill>
                  <a:srgbClr val="000000"/>
                </a:solidFill>
              </a:rPr>
              <a:t>j</a:t>
            </a:r>
            <a:r>
              <a:rPr lang="en-US" sz="1600" smtClean="0">
                <a:solidFill>
                  <a:srgbClr val="000000"/>
                </a:solidFill>
              </a:rPr>
              <a:t>= cường độ của ánh sáng nguồn</a:t>
            </a:r>
          </a:p>
          <a:p>
            <a:pPr>
              <a:lnSpc>
                <a:spcPct val="110000"/>
              </a:lnSpc>
            </a:pPr>
            <a:r>
              <a:rPr lang="en-US" smtClean="0"/>
              <a:t>Nhận xét</a:t>
            </a:r>
          </a:p>
          <a:p>
            <a:pPr lvl="1">
              <a:lnSpc>
                <a:spcPct val="110000"/>
              </a:lnSpc>
            </a:pPr>
            <a:r>
              <a:rPr lang="en-US" smtClean="0"/>
              <a:t>Nếu đối tượng cấu tạo bằng các mặt đa giác thì phương pháp này tạo ra các cường độ sáng như nhau cho các điểm trên cùng mặt</a:t>
            </a:r>
          </a:p>
          <a:p>
            <a:pPr lvl="2">
              <a:lnSpc>
                <a:spcPct val="110000"/>
              </a:lnSpc>
            </a:pPr>
            <a:r>
              <a:rPr lang="en-US" smtClean="0"/>
              <a:t>do vậy sẽ có ảnh bao gồm nhiều ô sáng. </a:t>
            </a:r>
          </a:p>
          <a:p>
            <a:pPr lvl="1">
              <a:lnSpc>
                <a:spcPct val="110000"/>
              </a:lnSpc>
            </a:pPr>
            <a:r>
              <a:rPr lang="en-US" smtClean="0"/>
              <a:t>Giải pháp này có tốc độ nhanh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3C5D-9681-4D27-A1FB-6EB6068E26A8}" type="slidenum">
              <a:rPr lang="en-GB" smtClean="0"/>
              <a:pPr/>
              <a:t>7</a:t>
            </a:fld>
            <a:r>
              <a:rPr lang="en-GB" smtClean="0"/>
              <a:t>/24</a:t>
            </a:r>
            <a:endParaRPr lang="en-GB"/>
          </a:p>
        </p:txBody>
      </p:sp>
      <p:graphicFrame>
        <p:nvGraphicFramePr>
          <p:cNvPr id="287748" name="Object 4"/>
          <p:cNvGraphicFramePr>
            <a:graphicFrameLocks noChangeAspect="1"/>
          </p:cNvGraphicFramePr>
          <p:nvPr/>
        </p:nvGraphicFramePr>
        <p:xfrm>
          <a:off x="1611313" y="1806575"/>
          <a:ext cx="54864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51" name="Equation" r:id="rId3" imgW="2793960" imgH="469800" progId="Equation.3">
                  <p:embed/>
                </p:oleObj>
              </mc:Choice>
              <mc:Fallback>
                <p:oleObj name="Equation" r:id="rId3" imgW="2793960" imgH="469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313" y="1806575"/>
                        <a:ext cx="5486400" cy="99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8 - Chiếu sáng và tô bóng</a:t>
            </a:r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Kỹ thuật tô bóng Lambert</a:t>
            </a:r>
            <a:endParaRPr lang="en-US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8153400" cy="5105400"/>
          </a:xfrm>
        </p:spPr>
        <p:txBody>
          <a:bodyPr/>
          <a:lstStyle/>
          <a:p>
            <a:r>
              <a:rPr lang="en-US" smtClean="0"/>
              <a:t>Ví dụ</a:t>
            </a:r>
          </a:p>
          <a:p>
            <a:pPr lvl="1">
              <a:spcBef>
                <a:spcPts val="0"/>
              </a:spcBef>
            </a:pPr>
            <a:r>
              <a:rPr lang="en-US" smtClean="0"/>
              <a:t>Cho ba điểm A(0,0,1), B(1,0,0) và C(0,1,0) và nguồn sáng có cường độ là 9 đặt tại khoảng cách xa theo hướng:  </a:t>
            </a:r>
          </a:p>
          <a:p>
            <a:pPr lvl="1">
              <a:spcBef>
                <a:spcPts val="0"/>
              </a:spcBef>
            </a:pPr>
            <a:endParaRPr lang="en-US" smtClean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None/>
            </a:pPr>
            <a:r>
              <a:rPr lang="en-US" smtClean="0">
                <a:solidFill>
                  <a:srgbClr val="000000"/>
                </a:solidFill>
              </a:rPr>
              <a:t> 		</a:t>
            </a:r>
          </a:p>
          <a:p>
            <a:pPr lvl="1">
              <a:spcBef>
                <a:spcPts val="0"/>
              </a:spcBef>
              <a:buNone/>
            </a:pPr>
            <a:r>
              <a:rPr lang="en-US" smtClean="0">
                <a:solidFill>
                  <a:srgbClr val="000000"/>
                </a:solidFill>
              </a:rPr>
              <a:t>	</a:t>
            </a:r>
            <a:r>
              <a:rPr lang="en-US" smtClean="0"/>
              <a:t>Hãy xác định cường độ bức xạ lý tưởng tô bóng mặt phẳng qua ba điểm A, B và C với hệ số phản chiếu là 0.25.</a:t>
            </a:r>
          </a:p>
          <a:p>
            <a:pPr lvl="1"/>
            <a:r>
              <a:rPr lang="en-US" smtClean="0"/>
              <a:t>Giải:</a:t>
            </a:r>
          </a:p>
          <a:p>
            <a:pPr lvl="1"/>
            <a:endParaRPr lang="en-US"/>
          </a:p>
        </p:txBody>
      </p:sp>
      <p:graphicFrame>
        <p:nvGraphicFramePr>
          <p:cNvPr id="284674" name="Object 2"/>
          <p:cNvGraphicFramePr>
            <a:graphicFrameLocks noChangeAspect="1"/>
          </p:cNvGraphicFramePr>
          <p:nvPr/>
        </p:nvGraphicFramePr>
        <p:xfrm>
          <a:off x="3581400" y="2286000"/>
          <a:ext cx="1850884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48" name="Equation" r:id="rId3" imgW="939600" imgH="241200" progId="Equation.3">
                  <p:embed/>
                </p:oleObj>
              </mc:Choice>
              <mc:Fallback>
                <p:oleObj name="Equation" r:id="rId3" imgW="939600" imgH="24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286000"/>
                        <a:ext cx="1850884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75" name="Object 3"/>
          <p:cNvGraphicFramePr>
            <a:graphicFrameLocks noChangeAspect="1"/>
          </p:cNvGraphicFramePr>
          <p:nvPr/>
        </p:nvGraphicFramePr>
        <p:xfrm>
          <a:off x="2667000" y="3810000"/>
          <a:ext cx="4256261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49" name="Equation" r:id="rId5" imgW="2298600" imgH="939600" progId="Equation.3">
                  <p:embed/>
                </p:oleObj>
              </mc:Choice>
              <mc:Fallback>
                <p:oleObj name="Equation" r:id="rId5" imgW="2298600" imgH="939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810000"/>
                        <a:ext cx="4256261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3C5D-9681-4D27-A1FB-6EB6068E26A8}" type="slidenum">
              <a:rPr lang="en-GB" smtClean="0"/>
              <a:pPr/>
              <a:t>8</a:t>
            </a:fld>
            <a:r>
              <a:rPr lang="en-GB" smtClean="0"/>
              <a:t>/24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8 - Chiếu sáng và tô bóng</a:t>
            </a:r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Kỹ thuật tô bóng Lambert</a:t>
            </a:r>
            <a:endParaRPr lang="en-US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8153400" cy="5105400"/>
          </a:xfrm>
        </p:spPr>
        <p:txBody>
          <a:bodyPr/>
          <a:lstStyle/>
          <a:p>
            <a:r>
              <a:rPr lang="en-US" smtClean="0"/>
              <a:t>Thí dụ (tiếp theo)</a:t>
            </a:r>
          </a:p>
          <a:p>
            <a:pPr lvl="1"/>
            <a:r>
              <a:rPr lang="en-US" smtClean="0"/>
              <a:t>Véctơ pháp tuyến của mặt AB: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r>
              <a:rPr lang="en-US" smtClean="0"/>
              <a:t>Tính </a:t>
            </a:r>
            <a:r>
              <a:rPr lang="en-US" b="1" smtClean="0"/>
              <a:t>n</a:t>
            </a:r>
            <a:r>
              <a:rPr lang="en-US" smtClean="0"/>
              <a:t>: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r>
              <a:rPr lang="en-US" smtClean="0"/>
              <a:t>Cường độ tô bóng:</a:t>
            </a:r>
          </a:p>
          <a:p>
            <a:pPr lvl="1"/>
            <a:endParaRPr lang="en-US" smtClean="0"/>
          </a:p>
          <a:p>
            <a:pPr lvl="1"/>
            <a:endParaRPr lang="en-US"/>
          </a:p>
        </p:txBody>
      </p:sp>
      <p:graphicFrame>
        <p:nvGraphicFramePr>
          <p:cNvPr id="285700" name="Object 4"/>
          <p:cNvGraphicFramePr>
            <a:graphicFrameLocks noChangeAspect="1"/>
          </p:cNvGraphicFramePr>
          <p:nvPr/>
        </p:nvGraphicFramePr>
        <p:xfrm>
          <a:off x="5486400" y="1524000"/>
          <a:ext cx="16002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82" name="Equation" r:id="rId3" imgW="965160" imgH="444240" progId="Equation.3">
                  <p:embed/>
                </p:oleObj>
              </mc:Choice>
              <mc:Fallback>
                <p:oleObj name="Equation" r:id="rId3" imgW="965160" imgH="444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524000"/>
                        <a:ext cx="1600200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862833" y="2557046"/>
            <a:ext cx="301396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/>
              <a:t>AB</a:t>
            </a:r>
            <a:r>
              <a:rPr lang="en-US" sz="1600"/>
              <a:t> = </a:t>
            </a:r>
            <a:r>
              <a:rPr lang="en-US" sz="1600" b="1"/>
              <a:t>i </a:t>
            </a:r>
            <a:r>
              <a:rPr lang="en-US" sz="1600"/>
              <a:t>- </a:t>
            </a:r>
            <a:r>
              <a:rPr lang="en-US" sz="1600" b="1"/>
              <a:t>k</a:t>
            </a:r>
            <a:r>
              <a:rPr lang="en-US" sz="1600"/>
              <a:t>    và  </a:t>
            </a:r>
            <a:r>
              <a:rPr lang="en-US" sz="1600" b="1"/>
              <a:t>AC</a:t>
            </a:r>
            <a:r>
              <a:rPr lang="en-US" sz="1600"/>
              <a:t> = </a:t>
            </a:r>
            <a:r>
              <a:rPr lang="en-US" sz="1600" b="1"/>
              <a:t>j</a:t>
            </a:r>
            <a:r>
              <a:rPr lang="en-US" sz="1600"/>
              <a:t> - </a:t>
            </a:r>
            <a:r>
              <a:rPr lang="en-US" sz="1600" b="1"/>
              <a:t>k</a:t>
            </a:r>
          </a:p>
        </p:txBody>
      </p:sp>
      <p:graphicFrame>
        <p:nvGraphicFramePr>
          <p:cNvPr id="285701" name="Object 5"/>
          <p:cNvGraphicFramePr>
            <a:graphicFrameLocks noChangeAspect="1"/>
          </p:cNvGraphicFramePr>
          <p:nvPr/>
        </p:nvGraphicFramePr>
        <p:xfrm>
          <a:off x="5334000" y="2209800"/>
          <a:ext cx="312420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83" name="Equation" r:id="rId5" imgW="2044440" imgH="711000" progId="Equation.3">
                  <p:embed/>
                </p:oleObj>
              </mc:Choice>
              <mc:Fallback>
                <p:oleObj name="Equation" r:id="rId5" imgW="2044440" imgH="711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209800"/>
                        <a:ext cx="3124200" cy="1071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02" name="Object 6"/>
          <p:cNvGraphicFramePr>
            <a:graphicFrameLocks noChangeAspect="1"/>
          </p:cNvGraphicFramePr>
          <p:nvPr/>
        </p:nvGraphicFramePr>
        <p:xfrm>
          <a:off x="2667000" y="3276600"/>
          <a:ext cx="403860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84" name="Equation" r:id="rId7" imgW="2425680" imgH="469800" progId="Equation.3">
                  <p:embed/>
                </p:oleObj>
              </mc:Choice>
              <mc:Fallback>
                <p:oleObj name="Equation" r:id="rId7" imgW="2425680" imgH="469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276600"/>
                        <a:ext cx="4038600" cy="78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514600" y="4495800"/>
            <a:ext cx="209865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I =I</a:t>
            </a:r>
            <a:r>
              <a:rPr lang="en-US" sz="1600" baseline="-25000"/>
              <a:t>a</a:t>
            </a:r>
            <a:r>
              <a:rPr lang="en-US" sz="1600"/>
              <a:t>k</a:t>
            </a:r>
            <a:r>
              <a:rPr lang="en-US" sz="1600" baseline="-25000"/>
              <a:t>a</a:t>
            </a:r>
            <a:r>
              <a:rPr lang="en-US" sz="1600"/>
              <a:t>+ I</a:t>
            </a:r>
            <a:r>
              <a:rPr lang="en-US" sz="1600" baseline="-25000"/>
              <a:t>s</a:t>
            </a:r>
            <a:r>
              <a:rPr lang="en-US" sz="1600"/>
              <a:t>k</a:t>
            </a:r>
            <a:r>
              <a:rPr lang="en-US" sz="1600" baseline="-25000"/>
              <a:t>d</a:t>
            </a:r>
            <a:r>
              <a:rPr lang="en-US" sz="1600"/>
              <a:t> (</a:t>
            </a:r>
            <a:r>
              <a:rPr lang="en-US" sz="1600" b="1"/>
              <a:t>n</a:t>
            </a:r>
            <a:r>
              <a:rPr lang="en-US" sz="1600"/>
              <a:t>.</a:t>
            </a:r>
            <a:r>
              <a:rPr lang="en-US" sz="1600" b="1"/>
              <a:t>L</a:t>
            </a:r>
            <a:r>
              <a:rPr lang="en-US" sz="1600"/>
              <a:t>)</a:t>
            </a:r>
          </a:p>
        </p:txBody>
      </p:sp>
      <p:graphicFrame>
        <p:nvGraphicFramePr>
          <p:cNvPr id="14" name="Object 12"/>
          <p:cNvGraphicFramePr>
            <a:graphicFrameLocks noChangeAspect="1"/>
          </p:cNvGraphicFramePr>
          <p:nvPr/>
        </p:nvGraphicFramePr>
        <p:xfrm>
          <a:off x="2484438" y="4953000"/>
          <a:ext cx="5231694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85" name="Equation" r:id="rId9" imgW="2997000" imgH="634680" progId="Equation.3">
                  <p:embed/>
                </p:oleObj>
              </mc:Choice>
              <mc:Fallback>
                <p:oleObj name="Equation" r:id="rId9" imgW="2997000" imgH="6346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953000"/>
                        <a:ext cx="5231694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3C5D-9681-4D27-A1FB-6EB6068E26A8}" type="slidenum">
              <a:rPr lang="en-GB" smtClean="0"/>
              <a:pPr/>
              <a:t>9</a:t>
            </a:fld>
            <a:r>
              <a:rPr lang="en-GB" smtClean="0"/>
              <a:t>/24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4913</TotalTime>
  <Words>1820</Words>
  <Application>Microsoft Office PowerPoint</Application>
  <PresentationFormat>On-screen Show (4:3)</PresentationFormat>
  <Paragraphs>387</Paragraphs>
  <Slides>24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Algerian</vt:lpstr>
      <vt:lpstr>Arial</vt:lpstr>
      <vt:lpstr>Arial Rounded MT Bold</vt:lpstr>
      <vt:lpstr>Symbol</vt:lpstr>
      <vt:lpstr>Tahoma</vt:lpstr>
      <vt:lpstr>Times New Roman</vt:lpstr>
      <vt:lpstr>Verdana</vt:lpstr>
      <vt:lpstr>Wingdings</vt:lpstr>
      <vt:lpstr>Profile</vt:lpstr>
      <vt:lpstr>Equation</vt:lpstr>
      <vt:lpstr>CHIẾU SÁNG VÀ TÔ BÓNG</vt:lpstr>
      <vt:lpstr>Các chủ đề</vt:lpstr>
      <vt:lpstr>Chiếu sáng và tô bóng</vt:lpstr>
      <vt:lpstr>1. Một số khái niệm cơ sở</vt:lpstr>
      <vt:lpstr>Một số khái niệm cơ sở</vt:lpstr>
      <vt:lpstr>2. Kỹ thuật tô bóng Lambert</vt:lpstr>
      <vt:lpstr>Kỹ thuật tô bóng Lambert</vt:lpstr>
      <vt:lpstr>Kỹ thuật tô bóng Lambert</vt:lpstr>
      <vt:lpstr>Kỹ thuật tô bóng Lambert</vt:lpstr>
      <vt:lpstr>3. Kỹ thuật tô bóng Gouraud </vt:lpstr>
      <vt:lpstr>Kỹ thuật tô bóng Gouraud </vt:lpstr>
      <vt:lpstr>4. Kỹ thuật tô bóng Bùi Tưởng Phong</vt:lpstr>
      <vt:lpstr>Kỹ thuật tô bóng Bùi Tưởng Phong</vt:lpstr>
      <vt:lpstr>Thí dụ tô bóng</vt:lpstr>
      <vt:lpstr>5. Chiếu sáng và tô bóng trong OpenGL</vt:lpstr>
      <vt:lpstr>Chiếu sáng và tô bóng trong OpenGL</vt:lpstr>
      <vt:lpstr>Chiếu sáng và tô bóng trong OpenGL</vt:lpstr>
      <vt:lpstr>Chiếu sáng và tô bóng trong OpenGL</vt:lpstr>
      <vt:lpstr>Chiếu sáng và tô bóng trong OpenGL</vt:lpstr>
      <vt:lpstr>Chiếu sáng và tô bóng trong OpenGL</vt:lpstr>
      <vt:lpstr>Chiếu sáng và tô bóng trong OpenGL</vt:lpstr>
      <vt:lpstr>Chiếu sáng và tô bóng trong OpenGL</vt:lpstr>
      <vt:lpstr>6. Thực hành</vt:lpstr>
      <vt:lpstr>PowerPoint Presentation</vt:lpstr>
    </vt:vector>
  </TitlesOfParts>
  <Company>UM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Chieu sang va to bong</dc:title>
  <dc:creator>Dang Van Duc</dc:creator>
  <cp:lastModifiedBy>Duc Dang Van</cp:lastModifiedBy>
  <cp:revision>656</cp:revision>
  <dcterms:created xsi:type="dcterms:W3CDTF">2003-10-08T09:52:31Z</dcterms:created>
  <dcterms:modified xsi:type="dcterms:W3CDTF">2014-09-10T22:07:25Z</dcterms:modified>
</cp:coreProperties>
</file>