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4"/>
    <p:restoredTop sz="94696"/>
  </p:normalViewPr>
  <p:slideViewPr>
    <p:cSldViewPr snapToGrid="0" snapToObjects="1">
      <p:cViewPr>
        <p:scale>
          <a:sx n="110" d="100"/>
          <a:sy n="110" d="100"/>
        </p:scale>
        <p:origin x="7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7A3E-B966-D64F-8631-E8FC32573072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6671C-447F-544A-B5EE-85C645035D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17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2" name="圖片 11" descr="bomdi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6002426"/>
            <a:ext cx="1298870" cy="2706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1500"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350" b="0" cap="all" spc="7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350" b="0" kern="1200" cap="all" spc="75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1C483012-DBBF-AE41-85EA-BA6C09FB0419}" type="datetimeFigureOut">
              <a:rPr kumimoji="1" lang="zh-TW" altLang="en-US" smtClean="0"/>
              <a:t>2017/6/30</a:t>
            </a:fld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1" name="圖片 10" descr="bomdic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586829"/>
            <a:ext cx="1298870" cy="2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2700" kern="1200" cap="all" spc="-4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spcAft>
          <a:spcPts val="450"/>
        </a:spcAft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400" dirty="0" smtClean="0"/>
              <a:t>Jump Analysis</a:t>
            </a:r>
            <a:br>
              <a:rPr kumimoji="1" lang="en-US" altLang="zh-TW" sz="4400" dirty="0" smtClean="0"/>
            </a:br>
            <a:r>
              <a:rPr kumimoji="1" lang="en-US" altLang="zh-TW" sz="4400" dirty="0" smtClean="0"/>
              <a:t>for CMJ / SJ / DJ / IMTP</a:t>
            </a:r>
            <a:endParaRPr kumimoji="1"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Scott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78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451100"/>
            <a:ext cx="5400000" cy="4050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940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/>
              <a:t>Eccentric </a:t>
            </a:r>
            <a:r>
              <a:rPr kumimoji="1" lang="en-US" altLang="zh-TW" sz="140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572008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3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940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/>
              <a:t>Eccentric </a:t>
            </a:r>
            <a:r>
              <a:rPr kumimoji="1" lang="en-US" altLang="zh-TW" sz="140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572008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10" y="2590482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6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808598" y="26797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479101" y="26797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223576" y="2687504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4894079" y="2687504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6630090" y="2695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6300593" y="2695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8036603" y="2703112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7707106" y="2703112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359752" y="2671896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030255" y="2671896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72626" y="1738433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42256" y="3719553"/>
            <a:ext cx="474438" cy="179347"/>
            <a:chOff x="3706495" y="838518"/>
            <a:chExt cx="474438" cy="179347"/>
          </a:xfrm>
        </p:grpSpPr>
        <p:sp>
          <p:nvSpPr>
            <p:cNvPr id="21" name="矩形 20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4" name="肘形接點 23"/>
            <p:cNvCxnSpPr>
              <a:stCxn id="21" idx="2"/>
              <a:endCxn id="22" idx="2"/>
            </p:cNvCxnSpPr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940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Eccentric </a:t>
            </a:r>
            <a:r>
              <a:rPr kumimoji="1" lang="en-US" altLang="zh-TW" sz="1400" dirty="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47544" y="1789827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13" name="直線箭頭接點 12"/>
          <p:cNvCxnSpPr/>
          <p:nvPr/>
        </p:nvCxnSpPr>
        <p:spPr>
          <a:xfrm>
            <a:off x="457200" y="2164187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815" y="416948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15.0</a:t>
            </a:r>
            <a:endParaRPr kumimoji="1" lang="zh-TW" altLang="en-US" sz="1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34174" y="21641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15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47544" y="4473134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cxnSp>
        <p:nvCxnSpPr>
          <p:cNvPr id="42" name="肘形接點 41"/>
          <p:cNvCxnSpPr>
            <a:stCxn id="47" idx="0"/>
            <a:endCxn id="43" idx="0"/>
          </p:cNvCxnSpPr>
          <p:nvPr/>
        </p:nvCxnSpPr>
        <p:spPr>
          <a:xfrm rot="16200000" flipV="1">
            <a:off x="817101" y="1376350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39301" y="1128834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10</a:t>
            </a:r>
          </a:p>
          <a:p>
            <a:pPr algn="ctr"/>
            <a:r>
              <a:rPr kumimoji="1" lang="en-US" altLang="zh-TW" sz="1000" dirty="0" smtClean="0"/>
              <a:t>For more than 0.1sec</a:t>
            </a:r>
            <a:endParaRPr kumimoji="1" lang="zh-TW" altLang="en-US" sz="1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31691" y="231495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v</a:t>
            </a:r>
            <a:r>
              <a:rPr kumimoji="1" lang="en-US" altLang="zh-TW" sz="1000" dirty="0" smtClean="0"/>
              <a:t> &gt; </a:t>
            </a:r>
            <a:r>
              <a:rPr kumimoji="1" lang="en-US" altLang="zh-TW" sz="1000" dirty="0" err="1"/>
              <a:t>v</a:t>
            </a:r>
            <a:r>
              <a:rPr kumimoji="1" lang="en-US" altLang="zh-TW" sz="1000" dirty="0" err="1" smtClean="0"/>
              <a:t>_min</a:t>
            </a:r>
            <a:endParaRPr kumimoji="1" lang="zh-TW" altLang="en-US" sz="1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16715" y="2314956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v</a:t>
            </a:r>
            <a:r>
              <a:rPr kumimoji="1" lang="en-US" altLang="zh-TW" sz="1000" dirty="0" smtClean="0"/>
              <a:t> = 0</a:t>
            </a:r>
            <a:endParaRPr kumimoji="1" lang="zh-TW" altLang="en-US" sz="1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388810" y="4620279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 = 0</a:t>
            </a:r>
          </a:p>
          <a:p>
            <a:pPr algn="ctr"/>
            <a:r>
              <a:rPr kumimoji="1" lang="en-US" altLang="zh-TW" sz="1000" dirty="0" smtClean="0"/>
              <a:t>(no extra force</a:t>
            </a:r>
          </a:p>
          <a:p>
            <a:pPr algn="ctr"/>
            <a:r>
              <a:rPr kumimoji="1" lang="en-US" altLang="zh-TW" sz="1000" dirty="0" smtClean="0"/>
              <a:t>F = mean weight)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5265225" y="4169489"/>
            <a:ext cx="1200150" cy="5803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 end</a:t>
            </a:r>
            <a:endParaRPr kumimoji="1" lang="zh-TW" altLang="en-US" sz="1400" dirty="0"/>
          </a:p>
        </p:txBody>
      </p:sp>
      <p:cxnSp>
        <p:nvCxnSpPr>
          <p:cNvPr id="62" name="肘形接點 61"/>
          <p:cNvCxnSpPr>
            <a:stCxn id="8" idx="2"/>
            <a:endCxn id="61" idx="1"/>
          </p:cNvCxnSpPr>
          <p:nvPr/>
        </p:nvCxnSpPr>
        <p:spPr>
          <a:xfrm rot="16200000" flipH="1">
            <a:off x="4912243" y="4106662"/>
            <a:ext cx="560745" cy="14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61" idx="3"/>
            <a:endCxn id="9" idx="2"/>
          </p:cNvCxnSpPr>
          <p:nvPr/>
        </p:nvCxnSpPr>
        <p:spPr>
          <a:xfrm flipV="1">
            <a:off x="6465375" y="3898900"/>
            <a:ext cx="68140" cy="560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440547" y="4620279"/>
            <a:ext cx="180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pf_tick</a:t>
            </a:r>
            <a:r>
              <a:rPr kumimoji="1" lang="en-US" altLang="zh-TW" sz="1000" dirty="0"/>
              <a:t>] &gt; mean</a:t>
            </a:r>
            <a:endParaRPr kumimoji="1" lang="zh-TW" altLang="en-US" sz="1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433468" y="2251019"/>
            <a:ext cx="164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</a:t>
            </a:r>
            <a:r>
              <a:rPr kumimoji="1" lang="en-US" altLang="zh-TW" sz="1000" dirty="0" smtClean="0"/>
              <a:t> </a:t>
            </a:r>
            <a:r>
              <a:rPr kumimoji="1" lang="en-US" altLang="zh-TW" sz="1000" dirty="0"/>
              <a:t>100 </a:t>
            </a:r>
            <a:r>
              <a:rPr kumimoji="1" lang="en-US" altLang="zh-TW" sz="1000" dirty="0" smtClean="0"/>
              <a:t>and </a:t>
            </a:r>
          </a:p>
          <a:p>
            <a:pPr algn="ctr"/>
            <a:r>
              <a:rPr kumimoji="1" lang="en-US" altLang="zh-TW" sz="1000" dirty="0" smtClean="0"/>
              <a:t>(</a:t>
            </a:r>
            <a:r>
              <a:rPr kumimoji="1" lang="en-US" altLang="zh-TW" sz="1000" dirty="0" err="1" smtClean="0"/>
              <a:t>i-air_start_tick</a:t>
            </a:r>
            <a:r>
              <a:rPr kumimoji="1" lang="en-US" altLang="zh-TW" sz="1000" dirty="0" smtClean="0"/>
              <a:t>)&gt;=100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617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30" y="2514600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50" y="2590482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2186193" y="3765139"/>
            <a:ext cx="474438" cy="179347"/>
            <a:chOff x="3706495" y="838518"/>
            <a:chExt cx="474438" cy="179347"/>
          </a:xfrm>
        </p:grpSpPr>
        <p:sp>
          <p:nvSpPr>
            <p:cNvPr id="65" name="矩形 64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7" name="肘形接點 66"/>
            <p:cNvCxnSpPr/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2049752" y="4215075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</a:t>
            </a:r>
            <a:r>
              <a:rPr kumimoji="1" lang="en-US" altLang="zh-TW" sz="1000" dirty="0" smtClean="0"/>
              <a:t>20</a:t>
            </a:r>
            <a:r>
              <a:rPr kumimoji="1" lang="mr-IN" altLang="zh-TW" sz="1000" dirty="0" smtClean="0"/>
              <a:t>.0</a:t>
            </a:r>
            <a:endParaRPr kumimoji="1" lang="zh-TW" altLang="en-US" sz="1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691481" y="4518720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sp>
        <p:nvSpPr>
          <p:cNvPr id="56" name="矩形 55"/>
          <p:cNvSpPr/>
          <p:nvPr/>
        </p:nvSpPr>
        <p:spPr>
          <a:xfrm>
            <a:off x="3886209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56712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899083" y="1797037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674001" y="1848431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60" name="直線箭頭接點 59"/>
          <p:cNvCxnSpPr/>
          <p:nvPr/>
        </p:nvCxnSpPr>
        <p:spPr>
          <a:xfrm>
            <a:off x="1983657" y="2222791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660631" y="222279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0.25sec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20</a:t>
            </a:r>
          </a:p>
        </p:txBody>
      </p:sp>
      <p:cxnSp>
        <p:nvCxnSpPr>
          <p:cNvPr id="62" name="肘形接點 61"/>
          <p:cNvCxnSpPr/>
          <p:nvPr/>
        </p:nvCxnSpPr>
        <p:spPr>
          <a:xfrm rot="16200000" flipV="1">
            <a:off x="2343558" y="1434954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1502747" y="966039"/>
            <a:ext cx="2488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10</a:t>
            </a:r>
          </a:p>
          <a:p>
            <a:pPr algn="ctr"/>
            <a:r>
              <a:rPr kumimoji="1" lang="en-US" altLang="zh-TW" sz="1000" dirty="0" smtClean="0"/>
              <a:t>For more than 0.1sec or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-</a:t>
            </a:r>
            <a:r>
              <a:rPr kumimoji="1" lang="en-US" altLang="zh-TW" sz="1000" dirty="0" smtClean="0"/>
              <a:t>50 (detect </a:t>
            </a:r>
            <a:r>
              <a:rPr kumimoji="1" lang="en-US" altLang="zh-TW" sz="1000" dirty="0" err="1" smtClean="0"/>
              <a:t>ec</a:t>
            </a:r>
            <a:r>
              <a:rPr kumimoji="1" lang="en-US" altLang="zh-TW" sz="1000" dirty="0" smtClean="0"/>
              <a:t>)</a:t>
            </a:r>
            <a:endParaRPr kumimoji="1" lang="zh-TW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5279235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49738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95892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66395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67123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137626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59926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30429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33401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33401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134530" y="4665865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 = 0</a:t>
            </a:r>
          </a:p>
          <a:p>
            <a:pPr algn="ctr"/>
            <a:r>
              <a:rPr kumimoji="1" lang="en-US" altLang="zh-TW" sz="1000" dirty="0" smtClean="0"/>
              <a:t>(no extra force</a:t>
            </a:r>
          </a:p>
          <a:p>
            <a:pPr algn="ctr"/>
            <a:r>
              <a:rPr kumimoji="1" lang="en-US" altLang="zh-TW" sz="1000" dirty="0" smtClean="0"/>
              <a:t>F = mean weight)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4010945" y="4215075"/>
            <a:ext cx="1200150" cy="5803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 end</a:t>
            </a:r>
            <a:endParaRPr kumimoji="1" lang="zh-TW" altLang="en-US" sz="1400" dirty="0"/>
          </a:p>
        </p:txBody>
      </p:sp>
      <p:cxnSp>
        <p:nvCxnSpPr>
          <p:cNvPr id="72" name="肘形接點 71"/>
          <p:cNvCxnSpPr/>
          <p:nvPr/>
        </p:nvCxnSpPr>
        <p:spPr>
          <a:xfrm rot="16200000" flipH="1">
            <a:off x="3657963" y="4152248"/>
            <a:ext cx="560745" cy="14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/>
          <p:nvPr/>
        </p:nvCxnSpPr>
        <p:spPr>
          <a:xfrm flipV="1">
            <a:off x="5211095" y="3944486"/>
            <a:ext cx="68140" cy="560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186267" y="4665865"/>
            <a:ext cx="180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pf_tick</a:t>
            </a:r>
            <a:r>
              <a:rPr kumimoji="1" lang="en-US" altLang="zh-TW" sz="1000" dirty="0"/>
              <a:t>] &gt; mean</a:t>
            </a:r>
            <a:endParaRPr kumimoji="1" lang="zh-TW" altLang="en-US" sz="1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149311" y="2282352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100 and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i-air_start_tick</a:t>
            </a:r>
            <a:r>
              <a:rPr kumimoji="1" lang="en-US" altLang="zh-TW" sz="1000" dirty="0"/>
              <a:t>)&gt;=100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399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DJ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before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jump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again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70" y="2514600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DJ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before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jump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again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79832" y="2179386"/>
            <a:ext cx="1433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No force time </a:t>
            </a:r>
          </a:p>
          <a:p>
            <a:pPr algn="ctr"/>
            <a:r>
              <a:rPr kumimoji="1" lang="en-US" altLang="zh-TW" sz="1000" dirty="0" smtClean="0"/>
              <a:t>&gt; 0.5sec &amp;</a:t>
            </a:r>
          </a:p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</a:t>
            </a:r>
            <a:r>
              <a:rPr kumimoji="1" lang="en-US" altLang="zh-TW" sz="1000" dirty="0" smtClean="0"/>
              <a:t> &gt;= 100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93509" y="2276550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100 and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i-air_start_tick</a:t>
            </a:r>
            <a:r>
              <a:rPr kumimoji="1" lang="en-US" altLang="zh-TW" sz="1000" dirty="0"/>
              <a:t>)&gt;=100</a:t>
            </a:r>
            <a:endParaRPr kumimoji="1"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3837054" y="2430439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314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IMTP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2123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stand_by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63474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pull_stage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04825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release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3421380" y="152431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834890" y="152431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15" y="2286318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589038" y="3649354"/>
            <a:ext cx="474438" cy="179347"/>
            <a:chOff x="3706495" y="838518"/>
            <a:chExt cx="474438" cy="179347"/>
          </a:xfrm>
        </p:grpSpPr>
        <p:sp>
          <p:nvSpPr>
            <p:cNvPr id="26" name="矩形 25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8" name="肘形接點 27"/>
            <p:cNvCxnSpPr/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2452597" y="40992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15.0</a:t>
            </a:r>
            <a:endParaRPr kumimoji="1"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094326" y="440293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4337621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08124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50495" y="1694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125413" y="174570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15" name="直線箭頭接點 14"/>
          <p:cNvCxnSpPr/>
          <p:nvPr/>
        </p:nvCxnSpPr>
        <p:spPr>
          <a:xfrm>
            <a:off x="2435069" y="2120062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112043" y="21200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0.25sec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20</a:t>
            </a:r>
          </a:p>
        </p:txBody>
      </p:sp>
      <p:cxnSp>
        <p:nvCxnSpPr>
          <p:cNvPr id="17" name="肘形接點 16"/>
          <p:cNvCxnSpPr/>
          <p:nvPr/>
        </p:nvCxnSpPr>
        <p:spPr>
          <a:xfrm rot="16200000" flipV="1">
            <a:off x="2794970" y="1332225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088812" y="886455"/>
            <a:ext cx="2218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abs(</a:t>
            </a:r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50 </a:t>
            </a:r>
          </a:p>
          <a:p>
            <a:pPr algn="ctr"/>
            <a:r>
              <a:rPr kumimoji="1" lang="en-US" altLang="zh-TW" sz="1000" dirty="0" smtClean="0"/>
              <a:t>For more than 0.1sec (detect </a:t>
            </a:r>
            <a:r>
              <a:rPr kumimoji="1" lang="en-US" altLang="zh-TW" sz="1000" dirty="0" err="1" smtClean="0"/>
              <a:t>ec</a:t>
            </a:r>
            <a:r>
              <a:rPr kumimoji="1" lang="en-US" altLang="zh-TW" sz="1000" dirty="0" smtClean="0"/>
              <a:t>) or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-50</a:t>
            </a:r>
            <a:endParaRPr kumimoji="1" lang="zh-TW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918535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589038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311338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81841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IMTP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2123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stand_by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63474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pull_stage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04825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release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3421380" y="3237371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834890" y="3237371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34815" y="2173862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10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(</a:t>
            </a:r>
            <a:r>
              <a:rPr kumimoji="1" lang="en-US" altLang="zh-TW" sz="1000" dirty="0" err="1"/>
              <a:t>pull_height</a:t>
            </a:r>
            <a:r>
              <a:rPr kumimoji="1" lang="en-US" altLang="zh-TW" sz="1000" dirty="0"/>
              <a:t> - mean) &gt; 200</a:t>
            </a:r>
            <a:endParaRPr kumimoji="1"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185570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Structure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1831" y="2936384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Control</a:t>
            </a:r>
          </a:p>
          <a:p>
            <a:pPr algn="ctr"/>
            <a:r>
              <a:rPr kumimoji="1" lang="en-US" altLang="zh-TW" sz="1200" dirty="0" smtClean="0"/>
              <a:t>(Handling main process / directory / file access)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22760" y="2028423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Module</a:t>
            </a:r>
          </a:p>
          <a:p>
            <a:pPr algn="ctr"/>
            <a:r>
              <a:rPr kumimoji="1" lang="en-US" altLang="zh-TW" sz="1200" dirty="0" smtClean="0"/>
              <a:t>(Data Processing: parsing / calculation)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22760" y="4597759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Plot</a:t>
            </a:r>
          </a:p>
          <a:p>
            <a:pPr algn="ctr"/>
            <a:r>
              <a:rPr kumimoji="1" lang="en-US" altLang="zh-TW" sz="1200" dirty="0" smtClean="0"/>
              <a:t>(Generate figures)</a:t>
            </a:r>
            <a:endParaRPr kumimoji="1" lang="zh-TW" altLang="en-US" dirty="0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3528812" y="2601532"/>
            <a:ext cx="1493948" cy="669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endCxn id="4" idx="3"/>
          </p:cNvCxnSpPr>
          <p:nvPr/>
        </p:nvCxnSpPr>
        <p:spPr>
          <a:xfrm flipH="1">
            <a:off x="3528812" y="3146579"/>
            <a:ext cx="1493949" cy="6977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798732" y="2737913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99377" y="3296762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cxnSp>
        <p:nvCxnSpPr>
          <p:cNvPr id="17" name="直線箭頭接點 16"/>
          <p:cNvCxnSpPr/>
          <p:nvPr/>
        </p:nvCxnSpPr>
        <p:spPr>
          <a:xfrm>
            <a:off x="3526864" y="4155493"/>
            <a:ext cx="1495895" cy="8950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 flipV="1">
            <a:off x="3526864" y="4752306"/>
            <a:ext cx="1495895" cy="8644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798732" y="436568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899377" y="4999883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0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6822" y="2266681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Jump Analysis Control</a:t>
            </a:r>
          </a:p>
          <a:p>
            <a:pPr algn="ctr"/>
            <a:r>
              <a:rPr kumimoji="1" lang="en-US" altLang="zh-TW" sz="1100" dirty="0" smtClean="0"/>
              <a:t>(for all users)</a:t>
            </a:r>
            <a:endParaRPr kumimoji="1" lang="zh-TW" altLang="en-US" sz="1400" dirty="0"/>
          </a:p>
        </p:txBody>
      </p:sp>
      <p:sp>
        <p:nvSpPr>
          <p:cNvPr id="5" name="圓角矩形 4"/>
          <p:cNvSpPr/>
          <p:nvPr/>
        </p:nvSpPr>
        <p:spPr>
          <a:xfrm>
            <a:off x="2444838" y="216794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Data Parsing Modules</a:t>
            </a:r>
            <a:endParaRPr kumimoji="1" lang="zh-TW" altLang="en-US" sz="1400" dirty="0"/>
          </a:p>
        </p:txBody>
      </p:sp>
      <p:cxnSp>
        <p:nvCxnSpPr>
          <p:cNvPr id="7" name="肘形接點 6"/>
          <p:cNvCxnSpPr>
            <a:stCxn id="4" idx="0"/>
            <a:endCxn id="5" idx="1"/>
          </p:cNvCxnSpPr>
          <p:nvPr/>
        </p:nvCxnSpPr>
        <p:spPr>
          <a:xfrm rot="5400000" flipH="1" flipV="1">
            <a:off x="1140853" y="962697"/>
            <a:ext cx="1315791" cy="1292179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444837" y="2266681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Single User Analysis Control</a:t>
            </a:r>
          </a:p>
          <a:p>
            <a:pPr algn="ctr"/>
            <a:r>
              <a:rPr kumimoji="1" lang="en-US" altLang="zh-TW" sz="1100" dirty="0" smtClean="0"/>
              <a:t>(Jump dispatch)</a:t>
            </a:r>
            <a:endParaRPr kumimoji="1" lang="zh-TW" altLang="en-US" sz="1400" dirty="0"/>
          </a:p>
        </p:txBody>
      </p:sp>
      <p:cxnSp>
        <p:nvCxnSpPr>
          <p:cNvPr id="14" name="直線箭頭接點 13"/>
          <p:cNvCxnSpPr>
            <a:stCxn id="4" idx="3"/>
            <a:endCxn id="8" idx="1"/>
          </p:cNvCxnSpPr>
          <p:nvPr/>
        </p:nvCxnSpPr>
        <p:spPr>
          <a:xfrm>
            <a:off x="1648495" y="3000777"/>
            <a:ext cx="79634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8" idx="0"/>
            <a:endCxn id="5" idx="2"/>
          </p:cNvCxnSpPr>
          <p:nvPr/>
        </p:nvCxnSpPr>
        <p:spPr>
          <a:xfrm flipV="1">
            <a:off x="2940674" y="1684986"/>
            <a:ext cx="1" cy="58169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39687" y="613841"/>
            <a:ext cx="1147445" cy="47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dispatch_daul_input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98748" y="1726584"/>
            <a:ext cx="124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parsing_force_plate_raw_data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662145" y="386365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Analysis Control</a:t>
            </a:r>
            <a:endParaRPr kumimoji="1" lang="zh-TW" altLang="en-US" sz="1400" dirty="0"/>
          </a:p>
        </p:txBody>
      </p:sp>
      <p:sp>
        <p:nvSpPr>
          <p:cNvPr id="23" name="圓角矩形 22"/>
          <p:cNvSpPr/>
          <p:nvPr/>
        </p:nvSpPr>
        <p:spPr>
          <a:xfrm>
            <a:off x="4662145" y="2013396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SJ Analysis Control</a:t>
            </a:r>
            <a:endParaRPr kumimoji="1" lang="zh-TW" altLang="en-US" sz="1400" dirty="0"/>
          </a:p>
        </p:txBody>
      </p:sp>
      <p:sp>
        <p:nvSpPr>
          <p:cNvPr id="24" name="圓角矩形 23"/>
          <p:cNvSpPr/>
          <p:nvPr/>
        </p:nvSpPr>
        <p:spPr>
          <a:xfrm>
            <a:off x="4662145" y="3640427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DJ</a:t>
            </a:r>
          </a:p>
          <a:p>
            <a:pPr algn="ctr"/>
            <a:r>
              <a:rPr kumimoji="1" lang="en-US" altLang="zh-TW" sz="1400" dirty="0" smtClean="0"/>
              <a:t>Analysis Control</a:t>
            </a:r>
            <a:endParaRPr kumimoji="1" lang="zh-TW" altLang="en-US" sz="1400" dirty="0"/>
          </a:p>
        </p:txBody>
      </p:sp>
      <p:sp>
        <p:nvSpPr>
          <p:cNvPr id="25" name="圓角矩形 24"/>
          <p:cNvSpPr/>
          <p:nvPr/>
        </p:nvSpPr>
        <p:spPr>
          <a:xfrm>
            <a:off x="4662145" y="5267459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Analysis Control</a:t>
            </a:r>
            <a:endParaRPr kumimoji="1" lang="zh-TW" altLang="en-US" sz="1400" dirty="0"/>
          </a:p>
        </p:txBody>
      </p:sp>
      <p:sp>
        <p:nvSpPr>
          <p:cNvPr id="26" name="圓角矩形 25"/>
          <p:cNvSpPr/>
          <p:nvPr/>
        </p:nvSpPr>
        <p:spPr>
          <a:xfrm>
            <a:off x="2801155" y="4316568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S</a:t>
            </a:r>
            <a:r>
              <a:rPr kumimoji="1" lang="en-US" altLang="zh-TW" sz="1400" dirty="0" smtClean="0"/>
              <a:t>J Statistics Control</a:t>
            </a:r>
            <a:endParaRPr kumimoji="1"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2801155" y="5417737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Statistics Control</a:t>
            </a:r>
            <a:endParaRPr kumimoji="1" lang="zh-TW" altLang="en-US" sz="1400" dirty="0"/>
          </a:p>
        </p:txBody>
      </p:sp>
      <p:sp>
        <p:nvSpPr>
          <p:cNvPr id="28" name="圓角矩形 27"/>
          <p:cNvSpPr/>
          <p:nvPr/>
        </p:nvSpPr>
        <p:spPr>
          <a:xfrm>
            <a:off x="1695106" y="4316568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Statistics Control</a:t>
            </a:r>
            <a:endParaRPr kumimoji="1" lang="zh-TW" altLang="en-US" sz="1400" dirty="0"/>
          </a:p>
        </p:txBody>
      </p:sp>
      <p:sp>
        <p:nvSpPr>
          <p:cNvPr id="29" name="圓角矩形 28"/>
          <p:cNvSpPr/>
          <p:nvPr/>
        </p:nvSpPr>
        <p:spPr>
          <a:xfrm>
            <a:off x="1695106" y="5417737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</a:t>
            </a:r>
            <a:r>
              <a:rPr kumimoji="1" lang="en-US" altLang="zh-TW" sz="1400" dirty="0" smtClean="0"/>
              <a:t>J Statistics Control</a:t>
            </a:r>
            <a:endParaRPr kumimoji="1"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1508976" y="4211392"/>
            <a:ext cx="2414790" cy="23053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/>
          <p:cNvCxnSpPr>
            <a:endCxn id="8" idx="2"/>
          </p:cNvCxnSpPr>
          <p:nvPr/>
        </p:nvCxnSpPr>
        <p:spPr>
          <a:xfrm flipV="1">
            <a:off x="2940673" y="3734873"/>
            <a:ext cx="1" cy="47651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6589679" y="382098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CMJ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589679" y="1150485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Plot</a:t>
            </a:r>
            <a:endParaRPr kumimoji="1"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6589679" y="1987637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rgbClr val="FF0000"/>
                </a:solidFill>
              </a:rPr>
              <a:t>S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J </a:t>
            </a:r>
            <a:r>
              <a:rPr kumimoji="1" lang="en-US" altLang="zh-TW" sz="1400" smtClean="0">
                <a:solidFill>
                  <a:srgbClr val="FF0000"/>
                </a:solidFill>
              </a:rPr>
              <a:t>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589679" y="2756024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S</a:t>
            </a:r>
            <a:r>
              <a:rPr kumimoji="1" lang="en-US" altLang="zh-TW" sz="1400" dirty="0" smtClean="0"/>
              <a:t>J Plot</a:t>
            </a:r>
            <a:endParaRPr kumimoji="1" lang="zh-TW" altLang="en-US" sz="1400" dirty="0"/>
          </a:p>
        </p:txBody>
      </p:sp>
      <p:sp>
        <p:nvSpPr>
          <p:cNvPr id="38" name="圓角矩形 37"/>
          <p:cNvSpPr/>
          <p:nvPr/>
        </p:nvSpPr>
        <p:spPr>
          <a:xfrm>
            <a:off x="6589679" y="3683356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DJ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589679" y="4451743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</a:t>
            </a:r>
            <a:r>
              <a:rPr kumimoji="1" lang="en-US" altLang="zh-TW" sz="1400" dirty="0" smtClean="0"/>
              <a:t>J Plot</a:t>
            </a:r>
            <a:endParaRPr kumimoji="1"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6589679" y="5246019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IMTP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6589679" y="6014406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Plot</a:t>
            </a:r>
            <a:endParaRPr kumimoji="1" lang="zh-TW" altLang="en-US" sz="1400" dirty="0"/>
          </a:p>
        </p:txBody>
      </p:sp>
      <p:cxnSp>
        <p:nvCxnSpPr>
          <p:cNvPr id="42" name="直線箭頭接點 41"/>
          <p:cNvCxnSpPr/>
          <p:nvPr/>
        </p:nvCxnSpPr>
        <p:spPr>
          <a:xfrm>
            <a:off x="5653818" y="719108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/>
          <p:nvPr/>
        </p:nvCxnSpPr>
        <p:spPr>
          <a:xfrm>
            <a:off x="5653818" y="1500412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/>
          <p:cNvCxnSpPr/>
          <p:nvPr/>
        </p:nvCxnSpPr>
        <p:spPr>
          <a:xfrm>
            <a:off x="5653818" y="2326756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5653818" y="3108060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>
            <a:off x="5653818" y="4039605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/>
          <p:nvPr/>
        </p:nvCxnSpPr>
        <p:spPr>
          <a:xfrm>
            <a:off x="5653818" y="4820909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/>
          <p:cNvCxnSpPr/>
          <p:nvPr/>
        </p:nvCxnSpPr>
        <p:spPr>
          <a:xfrm>
            <a:off x="5653818" y="5589348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/>
          <p:nvPr/>
        </p:nvCxnSpPr>
        <p:spPr>
          <a:xfrm>
            <a:off x="5653818" y="6370652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>
            <a:stCxn id="8" idx="3"/>
            <a:endCxn id="22" idx="1"/>
          </p:cNvCxnSpPr>
          <p:nvPr/>
        </p:nvCxnSpPr>
        <p:spPr>
          <a:xfrm flipV="1">
            <a:off x="3436510" y="1120461"/>
            <a:ext cx="1225635" cy="188031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/>
          <p:cNvCxnSpPr>
            <a:stCxn id="8" idx="3"/>
            <a:endCxn id="23" idx="1"/>
          </p:cNvCxnSpPr>
          <p:nvPr/>
        </p:nvCxnSpPr>
        <p:spPr>
          <a:xfrm flipV="1">
            <a:off x="3436510" y="2747492"/>
            <a:ext cx="1225635" cy="25328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/>
          <p:cNvCxnSpPr>
            <a:stCxn id="8" idx="3"/>
            <a:endCxn id="24" idx="1"/>
          </p:cNvCxnSpPr>
          <p:nvPr/>
        </p:nvCxnSpPr>
        <p:spPr>
          <a:xfrm>
            <a:off x="3436510" y="3000777"/>
            <a:ext cx="1225635" cy="137374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/>
          <p:cNvCxnSpPr>
            <a:stCxn id="8" idx="3"/>
            <a:endCxn id="25" idx="1"/>
          </p:cNvCxnSpPr>
          <p:nvPr/>
        </p:nvCxnSpPr>
        <p:spPr>
          <a:xfrm>
            <a:off x="3436510" y="3000777"/>
            <a:ext cx="1225635" cy="300077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282715" y="4820908"/>
            <a:ext cx="991673" cy="8586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Data Plot</a:t>
            </a:r>
            <a:endParaRPr kumimoji="1" lang="zh-TW" altLang="en-US" sz="1400" dirty="0"/>
          </a:p>
        </p:txBody>
      </p:sp>
      <p:cxnSp>
        <p:nvCxnSpPr>
          <p:cNvPr id="71" name="肘形接點 70"/>
          <p:cNvCxnSpPr>
            <a:stCxn id="68" idx="0"/>
            <a:endCxn id="4" idx="2"/>
          </p:cNvCxnSpPr>
          <p:nvPr/>
        </p:nvCxnSpPr>
        <p:spPr>
          <a:xfrm rot="5400000" flipH="1" flipV="1">
            <a:off x="422588" y="4090838"/>
            <a:ext cx="1086035" cy="374107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35775" y="3998610"/>
            <a:ext cx="5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bg1">
                    <a:lumMod val="75000"/>
                  </a:schemeClr>
                </a:solidFill>
              </a:rPr>
              <a:t>Error</a:t>
            </a:r>
          </a:p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Msg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/>
              <a:t>CMJ </a:t>
            </a:r>
            <a:r>
              <a:rPr kumimoji="1" lang="en-US" altLang="zh-TW" sz="2800"/>
              <a:t>Analysis </a:t>
            </a:r>
            <a:r>
              <a:rPr kumimoji="1" lang="en-US" altLang="zh-TW" sz="2800" smtClean="0"/>
              <a:t>Modules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/>
              <a:t>S</a:t>
            </a:r>
            <a:r>
              <a:rPr kumimoji="1" lang="en-US" altLang="zh-TW" sz="2800" dirty="0" smtClean="0"/>
              <a:t>J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 smtClean="0"/>
              <a:t>DJ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 smtClean="0"/>
              <a:t>IMTP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04105"/>
          </a:xfrm>
        </p:spPr>
        <p:txBody>
          <a:bodyPr anchor="t"/>
          <a:lstStyle/>
          <a:p>
            <a:r>
              <a:rPr kumimoji="1" lang="en-US" altLang="zh-TW" smtClean="0"/>
              <a:t>Operation Flow</a:t>
            </a:r>
            <a:endParaRPr kumimoji="1"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3684" y="656823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dual input data</a:t>
            </a:r>
            <a:endParaRPr kumimoji="1" lang="zh-TW" altLang="en-US" sz="1600" dirty="0"/>
          </a:p>
        </p:txBody>
      </p:sp>
      <p:sp>
        <p:nvSpPr>
          <p:cNvPr id="5" name="圓角矩形 4"/>
          <p:cNvSpPr/>
          <p:nvPr/>
        </p:nvSpPr>
        <p:spPr>
          <a:xfrm>
            <a:off x="563684" y="1815921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data in user1’s folder </a:t>
            </a:r>
            <a:endParaRPr kumimoji="1" lang="zh-TW" altLang="en-US" sz="1600" dirty="0"/>
          </a:p>
        </p:txBody>
      </p:sp>
      <p:sp>
        <p:nvSpPr>
          <p:cNvPr id="8" name="圓角矩形 7"/>
          <p:cNvSpPr/>
          <p:nvPr/>
        </p:nvSpPr>
        <p:spPr>
          <a:xfrm>
            <a:off x="563684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data in user2’s folder </a:t>
            </a:r>
            <a:endParaRPr kumimoji="1" lang="zh-TW" altLang="en-US" sz="1600" dirty="0"/>
          </a:p>
        </p:txBody>
      </p:sp>
      <p:cxnSp>
        <p:nvCxnSpPr>
          <p:cNvPr id="9" name="直線箭頭接點 8"/>
          <p:cNvCxnSpPr>
            <a:stCxn id="5" idx="0"/>
            <a:endCxn id="4" idx="2"/>
          </p:cNvCxnSpPr>
          <p:nvPr/>
        </p:nvCxnSpPr>
        <p:spPr>
          <a:xfrm flipV="1">
            <a:off x="1342856" y="1455313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1342856" y="2614411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rot="5400000">
            <a:off x="1212381" y="39494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901200" y="1815921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Single </a:t>
            </a:r>
            <a:r>
              <a:rPr kumimoji="1" lang="en-US" altLang="zh-TW" sz="1600" smtClean="0"/>
              <a:t>User </a:t>
            </a:r>
            <a:r>
              <a:rPr kumimoji="1" lang="en-US" altLang="zh-TW" sz="1600" smtClean="0"/>
              <a:t>Analysis</a:t>
            </a:r>
            <a:endParaRPr kumimoji="1" lang="zh-TW" altLang="en-US" sz="1600" dirty="0"/>
          </a:p>
        </p:txBody>
      </p:sp>
      <p:sp>
        <p:nvSpPr>
          <p:cNvPr id="16" name="圓角矩形 15"/>
          <p:cNvSpPr/>
          <p:nvPr/>
        </p:nvSpPr>
        <p:spPr>
          <a:xfrm>
            <a:off x="2901200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Activity Detection</a:t>
            </a:r>
            <a:endParaRPr kumimoji="1" lang="zh-TW" altLang="en-US" sz="1600" dirty="0"/>
          </a:p>
        </p:txBody>
      </p:sp>
      <p:sp>
        <p:nvSpPr>
          <p:cNvPr id="17" name="圓角矩形 16"/>
          <p:cNvSpPr/>
          <p:nvPr/>
        </p:nvSpPr>
        <p:spPr>
          <a:xfrm>
            <a:off x="5238716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CMJ</a:t>
            </a:r>
            <a:endParaRPr kumimoji="1" lang="zh-TW" altLang="en-US" sz="1600" dirty="0"/>
          </a:p>
        </p:txBody>
      </p:sp>
      <p:sp>
        <p:nvSpPr>
          <p:cNvPr id="18" name="圓角矩形 17"/>
          <p:cNvSpPr/>
          <p:nvPr/>
        </p:nvSpPr>
        <p:spPr>
          <a:xfrm>
            <a:off x="5238716" y="3867954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SJ</a:t>
            </a:r>
            <a:endParaRPr kumimoji="1" lang="zh-TW" altLang="en-US" sz="1600" dirty="0"/>
          </a:p>
        </p:txBody>
      </p:sp>
      <p:sp>
        <p:nvSpPr>
          <p:cNvPr id="19" name="圓角矩形 18"/>
          <p:cNvSpPr/>
          <p:nvPr/>
        </p:nvSpPr>
        <p:spPr>
          <a:xfrm>
            <a:off x="5238716" y="476088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D</a:t>
            </a:r>
            <a:r>
              <a:rPr kumimoji="1" lang="en-US" altLang="zh-TW" sz="1600" dirty="0" smtClean="0"/>
              <a:t>J</a:t>
            </a:r>
            <a:endParaRPr kumimoji="1" lang="zh-TW" altLang="en-US" sz="1600" dirty="0"/>
          </a:p>
        </p:txBody>
      </p:sp>
      <p:sp>
        <p:nvSpPr>
          <p:cNvPr id="20" name="圓角矩形 19"/>
          <p:cNvSpPr/>
          <p:nvPr/>
        </p:nvSpPr>
        <p:spPr>
          <a:xfrm>
            <a:off x="5238716" y="5653823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IMTP</a:t>
            </a:r>
            <a:endParaRPr kumimoji="1" lang="zh-TW" altLang="en-US" sz="1600" dirty="0"/>
          </a:p>
        </p:txBody>
      </p:sp>
      <p:cxnSp>
        <p:nvCxnSpPr>
          <p:cNvPr id="21" name="直線箭頭接點 20"/>
          <p:cNvCxnSpPr>
            <a:stCxn id="15" idx="1"/>
            <a:endCxn id="5" idx="3"/>
          </p:cNvCxnSpPr>
          <p:nvPr/>
        </p:nvCxnSpPr>
        <p:spPr>
          <a:xfrm flipH="1">
            <a:off x="2122028" y="2215166"/>
            <a:ext cx="779172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16" idx="0"/>
            <a:endCxn id="15" idx="2"/>
          </p:cNvCxnSpPr>
          <p:nvPr/>
        </p:nvCxnSpPr>
        <p:spPr>
          <a:xfrm flipV="1">
            <a:off x="3680372" y="2614411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弧 23"/>
          <p:cNvSpPr/>
          <p:nvPr/>
        </p:nvSpPr>
        <p:spPr>
          <a:xfrm>
            <a:off x="4836392" y="2975019"/>
            <a:ext cx="265043" cy="3477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肘形接點 25"/>
          <p:cNvCxnSpPr>
            <a:stCxn id="16" idx="3"/>
            <a:endCxn id="24" idx="1"/>
          </p:cNvCxnSpPr>
          <p:nvPr/>
        </p:nvCxnSpPr>
        <p:spPr>
          <a:xfrm>
            <a:off x="4459544" y="3374264"/>
            <a:ext cx="376848" cy="13394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314292" y="2948515"/>
            <a:ext cx="1558344" cy="3992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Analysis</a:t>
            </a:r>
            <a:endParaRPr kumimoji="1"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7314292" y="3372023"/>
            <a:ext cx="1558344" cy="3992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Plot</a:t>
            </a:r>
            <a:endParaRPr kumimoji="1" lang="zh-TW" altLang="en-US" sz="1600" dirty="0"/>
          </a:p>
        </p:txBody>
      </p:sp>
      <p:sp>
        <p:nvSpPr>
          <p:cNvPr id="29" name="左大括弧 28"/>
          <p:cNvSpPr/>
          <p:nvPr/>
        </p:nvSpPr>
        <p:spPr>
          <a:xfrm>
            <a:off x="7111578" y="2969231"/>
            <a:ext cx="124659" cy="805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直線箭頭接點 29"/>
          <p:cNvCxnSpPr>
            <a:stCxn id="29" idx="1"/>
            <a:endCxn id="17" idx="3"/>
          </p:cNvCxnSpPr>
          <p:nvPr/>
        </p:nvCxnSpPr>
        <p:spPr>
          <a:xfrm flipH="1">
            <a:off x="6797060" y="3372023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2901200" y="565344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Single User </a:t>
            </a:r>
            <a:r>
              <a:rPr kumimoji="1" lang="en-US" altLang="zh-TW" sz="1600" dirty="0" err="1" smtClean="0"/>
              <a:t>Avg</a:t>
            </a:r>
            <a:r>
              <a:rPr kumimoji="1" lang="en-US" altLang="zh-TW" sz="1600" dirty="0" smtClean="0"/>
              <a:t> Statistics</a:t>
            </a:r>
            <a:endParaRPr kumimoji="1" lang="zh-TW" altLang="en-US" sz="1600" dirty="0"/>
          </a:p>
        </p:txBody>
      </p:sp>
      <p:cxnSp>
        <p:nvCxnSpPr>
          <p:cNvPr id="35" name="直線箭頭接點 34"/>
          <p:cNvCxnSpPr>
            <a:stCxn id="34" idx="0"/>
            <a:endCxn id="16" idx="2"/>
          </p:cNvCxnSpPr>
          <p:nvPr/>
        </p:nvCxnSpPr>
        <p:spPr>
          <a:xfrm flipV="1">
            <a:off x="3680372" y="3773509"/>
            <a:ext cx="0" cy="187994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542439" y="4027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cxnSp>
        <p:nvCxnSpPr>
          <p:cNvPr id="39" name="直線箭頭接點 38"/>
          <p:cNvCxnSpPr/>
          <p:nvPr/>
        </p:nvCxnSpPr>
        <p:spPr>
          <a:xfrm flipH="1">
            <a:off x="6777082" y="4267199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/>
          <p:nvPr/>
        </p:nvCxnSpPr>
        <p:spPr>
          <a:xfrm flipH="1">
            <a:off x="6757104" y="5162375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/>
          <p:cNvCxnSpPr/>
          <p:nvPr/>
        </p:nvCxnSpPr>
        <p:spPr>
          <a:xfrm flipH="1">
            <a:off x="6737126" y="6057551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542439" y="4887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542439" y="5793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88222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Single User Analysis Control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25738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[Jump Type] Analysis Control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314292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[Jump Type] Analysis Modules &amp; Plot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36237" y="656823"/>
            <a:ext cx="1655662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21420" y="656823"/>
            <a:ext cx="1792943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58756" y="656823"/>
            <a:ext cx="1792943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2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299018"/>
            <a:ext cx="5791200" cy="1371600"/>
          </a:xfrm>
        </p:spPr>
        <p:txBody>
          <a:bodyPr anchor="ctr"/>
          <a:lstStyle/>
          <a:p>
            <a:pPr algn="ctr"/>
            <a:r>
              <a:rPr kumimoji="1" lang="en-US" altLang="zh-TW" smtClean="0"/>
              <a:t>CMJ Analysis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55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MDIC RD 2017 template">
  <a:themeElements>
    <a:clrScheme name="基礎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MDIC RD 2017 template" id="{675AA128-C8ED-E24D-B8EC-A420C8AB9864}" vid="{528D7B65-3BCA-DC4C-B036-9814C305A2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bOMDIC RD 2017 template</Template>
  <TotalTime>4500</TotalTime>
  <Words>522</Words>
  <Application>Microsoft Macintosh PowerPoint</Application>
  <PresentationFormat>如螢幕大小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 Black</vt:lpstr>
      <vt:lpstr>Calibri</vt:lpstr>
      <vt:lpstr>Mangal</vt:lpstr>
      <vt:lpstr>微軟正黑體</vt:lpstr>
      <vt:lpstr>新細明體</vt:lpstr>
      <vt:lpstr>Arial</vt:lpstr>
      <vt:lpstr>bOMDIC RD 2017 template</vt:lpstr>
      <vt:lpstr>Jump Analysis for CMJ / SJ / DJ / IMTP</vt:lpstr>
      <vt:lpstr>Basic Structure</vt:lpstr>
      <vt:lpstr>PowerPoint 簡報</vt:lpstr>
      <vt:lpstr>CMJ Analysis Modules</vt:lpstr>
      <vt:lpstr>SJ Analysis Modules</vt:lpstr>
      <vt:lpstr>DJ Analysis Modules</vt:lpstr>
      <vt:lpstr>IMTP Analysis Modules</vt:lpstr>
      <vt:lpstr>Operation Flow</vt:lpstr>
      <vt:lpstr>CMJ Analysis</vt:lpstr>
      <vt:lpstr>CMJ Analysis</vt:lpstr>
      <vt:lpstr>CMJ Analysis</vt:lpstr>
      <vt:lpstr>CMJ Analysis</vt:lpstr>
      <vt:lpstr>SJ Analysis</vt:lpstr>
      <vt:lpstr>SJ Analysis</vt:lpstr>
      <vt:lpstr>SJ Analysis</vt:lpstr>
      <vt:lpstr>DJ Analysis</vt:lpstr>
      <vt:lpstr>DJ Analysis</vt:lpstr>
      <vt:lpstr>IMTP Analysis</vt:lpstr>
      <vt:lpstr>IMTP Analysis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Analysis for CMJ / SJ / DJ / IMTP</dc:title>
  <dc:creator>Microsoft Office 使用者</dc:creator>
  <cp:lastModifiedBy>Microsoft Office 使用者</cp:lastModifiedBy>
  <cp:revision>123</cp:revision>
  <dcterms:created xsi:type="dcterms:W3CDTF">2017-06-29T23:34:24Z</dcterms:created>
  <dcterms:modified xsi:type="dcterms:W3CDTF">2017-07-03T05:27:56Z</dcterms:modified>
</cp:coreProperties>
</file>