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972800" cy="10972800"/>
  <p:notesSz cx="6858000" cy="9144000"/>
  <p:defaultTextStyle>
    <a:defPPr>
      <a:defRPr lang="en-US"/>
    </a:defPPr>
    <a:lvl1pPr marL="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700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4008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1012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8016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5020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2024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9029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6033" algn="l" defTabSz="62700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952" y="-88"/>
      </p:cViewPr>
      <p:guideLst>
        <p:guide orient="horz" pos="345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408683"/>
            <a:ext cx="93268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17920"/>
            <a:ext cx="76809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8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439424"/>
            <a:ext cx="246888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439424"/>
            <a:ext cx="722376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7051040"/>
            <a:ext cx="9326880" cy="2179320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4650745"/>
            <a:ext cx="9326880" cy="2400299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2700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5400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10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080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35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620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890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1603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560323"/>
            <a:ext cx="4846320" cy="724154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7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2" y="2456181"/>
            <a:ext cx="4848226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2" y="3479800"/>
            <a:ext cx="4848226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2456181"/>
            <a:ext cx="4850130" cy="1023619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7004" indent="0">
              <a:buNone/>
              <a:defRPr sz="2700" b="1"/>
            </a:lvl2pPr>
            <a:lvl3pPr marL="1254008" indent="0">
              <a:buNone/>
              <a:defRPr sz="2500" b="1"/>
            </a:lvl3pPr>
            <a:lvl4pPr marL="1881012" indent="0">
              <a:buNone/>
              <a:defRPr sz="2200" b="1"/>
            </a:lvl4pPr>
            <a:lvl5pPr marL="2508016" indent="0">
              <a:buNone/>
              <a:defRPr sz="2200" b="1"/>
            </a:lvl5pPr>
            <a:lvl6pPr marL="3135020" indent="0">
              <a:buNone/>
              <a:defRPr sz="2200" b="1"/>
            </a:lvl6pPr>
            <a:lvl7pPr marL="3762024" indent="0">
              <a:buNone/>
              <a:defRPr sz="2200" b="1"/>
            </a:lvl7pPr>
            <a:lvl8pPr marL="4389029" indent="0">
              <a:buNone/>
              <a:defRPr sz="2200" b="1"/>
            </a:lvl8pPr>
            <a:lvl9pPr marL="5016033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3479800"/>
            <a:ext cx="4850130" cy="6322061"/>
          </a:xfrm>
        </p:spPr>
        <p:txBody>
          <a:bodyPr/>
          <a:lstStyle>
            <a:lvl1pPr>
              <a:defRPr sz="3300"/>
            </a:lvl1pPr>
            <a:lvl2pPr>
              <a:defRPr sz="27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436880"/>
            <a:ext cx="3609976" cy="185928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436884"/>
            <a:ext cx="6134101" cy="9364981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3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2296164"/>
            <a:ext cx="3609976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7680962"/>
            <a:ext cx="6583680" cy="90678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980440"/>
            <a:ext cx="6583680" cy="6583680"/>
          </a:xfrm>
        </p:spPr>
        <p:txBody>
          <a:bodyPr/>
          <a:lstStyle>
            <a:lvl1pPr marL="0" indent="0">
              <a:buNone/>
              <a:defRPr sz="4400"/>
            </a:lvl1pPr>
            <a:lvl2pPr marL="627004" indent="0">
              <a:buNone/>
              <a:defRPr sz="3800"/>
            </a:lvl2pPr>
            <a:lvl3pPr marL="1254008" indent="0">
              <a:buNone/>
              <a:defRPr sz="3300"/>
            </a:lvl3pPr>
            <a:lvl4pPr marL="1881012" indent="0">
              <a:buNone/>
              <a:defRPr sz="2700"/>
            </a:lvl4pPr>
            <a:lvl5pPr marL="2508016" indent="0">
              <a:buNone/>
              <a:defRPr sz="2700"/>
            </a:lvl5pPr>
            <a:lvl6pPr marL="3135020" indent="0">
              <a:buNone/>
              <a:defRPr sz="2700"/>
            </a:lvl6pPr>
            <a:lvl7pPr marL="3762024" indent="0">
              <a:buNone/>
              <a:defRPr sz="2700"/>
            </a:lvl7pPr>
            <a:lvl8pPr marL="4389029" indent="0">
              <a:buNone/>
              <a:defRPr sz="2700"/>
            </a:lvl8pPr>
            <a:lvl9pPr marL="501603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8587743"/>
            <a:ext cx="6583680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27004" indent="0">
              <a:buNone/>
              <a:defRPr sz="1600"/>
            </a:lvl2pPr>
            <a:lvl3pPr marL="1254008" indent="0">
              <a:buNone/>
              <a:defRPr sz="1400"/>
            </a:lvl3pPr>
            <a:lvl4pPr marL="1881012" indent="0">
              <a:buNone/>
              <a:defRPr sz="1200"/>
            </a:lvl4pPr>
            <a:lvl5pPr marL="2508016" indent="0">
              <a:buNone/>
              <a:defRPr sz="1200"/>
            </a:lvl5pPr>
            <a:lvl6pPr marL="3135020" indent="0">
              <a:buNone/>
              <a:defRPr sz="1200"/>
            </a:lvl6pPr>
            <a:lvl7pPr marL="3762024" indent="0">
              <a:buNone/>
              <a:defRPr sz="1200"/>
            </a:lvl7pPr>
            <a:lvl8pPr marL="4389029" indent="0">
              <a:buNone/>
              <a:defRPr sz="1200"/>
            </a:lvl8pPr>
            <a:lvl9pPr marL="501603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39421"/>
            <a:ext cx="9875520" cy="1828800"/>
          </a:xfrm>
          <a:prstGeom prst="rect">
            <a:avLst/>
          </a:prstGeom>
        </p:spPr>
        <p:txBody>
          <a:bodyPr vert="horz" lIns="125401" tIns="62700" rIns="125401" bIns="62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560323"/>
            <a:ext cx="9875520" cy="7241540"/>
          </a:xfrm>
          <a:prstGeom prst="rect">
            <a:avLst/>
          </a:prstGeom>
        </p:spPr>
        <p:txBody>
          <a:bodyPr vert="horz" lIns="125401" tIns="62700" rIns="125401" bIns="62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0523-3F0A-3D4F-9F00-E442DF3AB4B6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0170164"/>
            <a:ext cx="34747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0170164"/>
            <a:ext cx="2560320" cy="584200"/>
          </a:xfrm>
          <a:prstGeom prst="rect">
            <a:avLst/>
          </a:prstGeom>
        </p:spPr>
        <p:txBody>
          <a:bodyPr vert="horz" lIns="125401" tIns="62700" rIns="125401" bIns="6270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F4FD-7E82-E249-9F6F-D692046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7004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253" indent="-470253" algn="l" defTabSz="627004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82" indent="-391878" algn="l" defTabSz="627004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510" indent="-313502" algn="l" defTabSz="62700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14" indent="-313502" algn="l" defTabSz="62700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518" indent="-313502" algn="l" defTabSz="627004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522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27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2531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29535" indent="-313502" algn="l" defTabSz="62700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0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008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1012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8016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5020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2024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029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6033" algn="l" defTabSz="62700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lternate Process 44"/>
          <p:cNvSpPr/>
          <p:nvPr/>
        </p:nvSpPr>
        <p:spPr>
          <a:xfrm>
            <a:off x="3186211" y="22537"/>
            <a:ext cx="4769945" cy="248419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ocess 45"/>
          <p:cNvSpPr/>
          <p:nvPr/>
        </p:nvSpPr>
        <p:spPr>
          <a:xfrm>
            <a:off x="4857522" y="366460"/>
            <a:ext cx="1426259" cy="7711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PI O’Meara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: Oversee project to ensure delivery of targets. Workshops 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47" name="Curved Connector 46"/>
          <p:cNvCxnSpPr>
            <a:stCxn id="46" idx="2"/>
            <a:endCxn id="52" idx="0"/>
          </p:cNvCxnSpPr>
          <p:nvPr/>
        </p:nvCxnSpPr>
        <p:spPr>
          <a:xfrm rot="16200000" flipH="1">
            <a:off x="5439577" y="1268701"/>
            <a:ext cx="273292" cy="11142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rocess 47"/>
          <p:cNvSpPr/>
          <p:nvPr/>
        </p:nvSpPr>
        <p:spPr>
          <a:xfrm>
            <a:off x="3271877" y="366459"/>
            <a:ext cx="1426259" cy="7711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Co-PI </a:t>
            </a:r>
            <a:r>
              <a:rPr lang="en-US" sz="1100" b="1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Kwit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: Liaison between students and external groups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49" name="Process 48"/>
          <p:cNvSpPr/>
          <p:nvPr/>
        </p:nvSpPr>
        <p:spPr>
          <a:xfrm>
            <a:off x="3271877" y="1410918"/>
            <a:ext cx="1426259" cy="7711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Co-PI </a:t>
            </a:r>
            <a:r>
              <a:rPr lang="en-US" sz="1100" b="1" dirty="0" err="1" smtClean="0">
                <a:solidFill>
                  <a:srgbClr val="000000"/>
                </a:solidFill>
                <a:effectLst/>
                <a:latin typeface="Arial"/>
                <a:cs typeface="Arial"/>
              </a:rPr>
              <a:t>Staton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: Teach workshops, identify curriculum needs 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0" name="Process 49"/>
          <p:cNvSpPr/>
          <p:nvPr/>
        </p:nvSpPr>
        <p:spPr>
          <a:xfrm>
            <a:off x="6443169" y="366460"/>
            <a:ext cx="1426259" cy="7711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Co-PI 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Moulton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: Mentoring students, teaching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1" name="Process 50"/>
          <p:cNvSpPr/>
          <p:nvPr/>
        </p:nvSpPr>
        <p:spPr>
          <a:xfrm>
            <a:off x="6443169" y="1291072"/>
            <a:ext cx="1426259" cy="7711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Co-PI 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Kalisz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: Mentoring, coordination with other administrators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2" name="Process 51"/>
          <p:cNvSpPr/>
          <p:nvPr/>
        </p:nvSpPr>
        <p:spPr>
          <a:xfrm>
            <a:off x="4868664" y="1410918"/>
            <a:ext cx="1426259" cy="9207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Project Coordinator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: Matching students to internships, tracking progress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84908" y="22537"/>
            <a:ext cx="2593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Leadership team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23236" y="3273452"/>
            <a:ext cx="3813807" cy="2484196"/>
            <a:chOff x="1279588" y="5774643"/>
            <a:chExt cx="3813807" cy="2484196"/>
          </a:xfrm>
        </p:grpSpPr>
        <p:sp>
          <p:nvSpPr>
            <p:cNvPr id="54" name="Alternate Process 53"/>
            <p:cNvSpPr/>
            <p:nvPr/>
          </p:nvSpPr>
          <p:spPr>
            <a:xfrm>
              <a:off x="1279588" y="5774643"/>
              <a:ext cx="3813807" cy="2484196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562505" y="5801261"/>
              <a:ext cx="11970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/>
                  <a:cs typeface="Arial"/>
                </a:rPr>
                <a:t>Students</a:t>
              </a:r>
              <a:endParaRPr lang="en-US" sz="20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" name="Process 55"/>
            <p:cNvSpPr/>
            <p:nvPr/>
          </p:nvSpPr>
          <p:spPr>
            <a:xfrm>
              <a:off x="1508703" y="6197881"/>
              <a:ext cx="1646152" cy="7711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Funded students</a:t>
              </a:r>
              <a:r>
                <a:rPr lang="en-US" sz="1100" dirty="0" smtClean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: Masters &amp; PhD, 2 </a:t>
              </a:r>
              <a:r>
                <a:rPr lang="en-US" sz="1100" dirty="0" err="1" smtClean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yr</a:t>
              </a:r>
              <a:r>
                <a:rPr lang="en-US" sz="1100" dirty="0" smtClean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 funding, continuous mentoring.</a:t>
              </a:r>
              <a:endParaRPr lang="en-US" sz="1100" dirty="0">
                <a:solidFill>
                  <a:srgbClr val="000000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7" name="Process 56"/>
            <p:cNvSpPr/>
            <p:nvPr/>
          </p:nvSpPr>
          <p:spPr>
            <a:xfrm>
              <a:off x="1508703" y="7121448"/>
              <a:ext cx="1646152" cy="7711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Affiliate students</a:t>
              </a:r>
              <a:r>
                <a:rPr lang="en-US" sz="1100" dirty="0" smtClean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: Other degree seeking students participating in program activities</a:t>
              </a:r>
              <a:endParaRPr lang="en-US" sz="1100" dirty="0">
                <a:solidFill>
                  <a:srgbClr val="000000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58" name="Process 57"/>
            <p:cNvSpPr/>
            <p:nvPr/>
          </p:nvSpPr>
          <p:spPr>
            <a:xfrm>
              <a:off x="3271879" y="6211922"/>
              <a:ext cx="1596787" cy="168069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External participants</a:t>
              </a:r>
              <a:r>
                <a:rPr lang="en-US" sz="1100" dirty="0" smtClean="0">
                  <a:solidFill>
                    <a:srgbClr val="000000"/>
                  </a:solidFill>
                  <a:effectLst/>
                  <a:latin typeface="Arial"/>
                  <a:cs typeface="Arial"/>
                </a:rPr>
                <a:t>: Other participants in activities, either remotely or through field courses or workshops. </a:t>
              </a:r>
              <a:endParaRPr lang="en-US" sz="1100" dirty="0">
                <a:solidFill>
                  <a:srgbClr val="000000"/>
                </a:solidFill>
                <a:effectLst/>
                <a:latin typeface="Arial"/>
                <a:cs typeface="Arial"/>
              </a:endParaRPr>
            </a:p>
          </p:txBody>
        </p:sp>
      </p:grpSp>
      <p:sp>
        <p:nvSpPr>
          <p:cNvPr id="59" name="Alternate Process 58"/>
          <p:cNvSpPr/>
          <p:nvPr/>
        </p:nvSpPr>
        <p:spPr>
          <a:xfrm>
            <a:off x="71820" y="22537"/>
            <a:ext cx="2667000" cy="248419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0" name="Rectangle 59"/>
          <p:cNvSpPr/>
          <p:nvPr/>
        </p:nvSpPr>
        <p:spPr>
          <a:xfrm>
            <a:off x="764420" y="0"/>
            <a:ext cx="1111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Mentors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1" name="Process 60"/>
          <p:cNvSpPr/>
          <p:nvPr/>
        </p:nvSpPr>
        <p:spPr>
          <a:xfrm>
            <a:off x="223236" y="366459"/>
            <a:ext cx="2372993" cy="7003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Internship mentors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: Mentors at NGOs, government organizations, and companies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62" name="Process 61"/>
          <p:cNvSpPr/>
          <p:nvPr/>
        </p:nvSpPr>
        <p:spPr>
          <a:xfrm>
            <a:off x="223236" y="1219200"/>
            <a:ext cx="2372993" cy="10916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Affiliate faculty</a:t>
            </a:r>
            <a:r>
              <a:rPr lang="en-US" sz="1100" dirty="0" smtClean="0">
                <a:solidFill>
                  <a:srgbClr val="000000"/>
                </a:solidFill>
                <a:latin typeface="Arial"/>
                <a:cs typeface="Arial"/>
              </a:rPr>
              <a:t>: Other faculty seeking to accept students into this program. They will be required to go through cross-mentoring training before being considered for students.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64" name="Alternate Process 63"/>
          <p:cNvSpPr/>
          <p:nvPr/>
        </p:nvSpPr>
        <p:spPr>
          <a:xfrm>
            <a:off x="8330550" y="28886"/>
            <a:ext cx="2346321" cy="248419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5" name="Rectangle 64"/>
          <p:cNvSpPr/>
          <p:nvPr/>
        </p:nvSpPr>
        <p:spPr>
          <a:xfrm>
            <a:off x="8795482" y="6349"/>
            <a:ext cx="1313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External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6" name="Process 65"/>
          <p:cNvSpPr/>
          <p:nvPr/>
        </p:nvSpPr>
        <p:spPr>
          <a:xfrm>
            <a:off x="8449918" y="372808"/>
            <a:ext cx="2085848" cy="73346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Advisory board</a:t>
            </a:r>
            <a:r>
              <a:rPr lang="en-US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1100" dirty="0">
                <a:solidFill>
                  <a:srgbClr val="000000"/>
                </a:solidFill>
                <a:latin typeface="Arial"/>
                <a:cs typeface="Arial"/>
              </a:rPr>
              <a:t>provide significant guidance and an outside perspective on the progress of the training. 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sp>
        <p:nvSpPr>
          <p:cNvPr id="67" name="Process 66"/>
          <p:cNvSpPr/>
          <p:nvPr/>
        </p:nvSpPr>
        <p:spPr>
          <a:xfrm>
            <a:off x="8449918" y="1259716"/>
            <a:ext cx="2085848" cy="10198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Administration</a:t>
            </a:r>
            <a:r>
              <a:rPr lang="en-US" sz="1100" dirty="0" smtClean="0">
                <a:solidFill>
                  <a:srgbClr val="000000"/>
                </a:solidFill>
                <a:latin typeface="Arial"/>
                <a:cs typeface="Arial"/>
              </a:rPr>
              <a:t>: Administrators at UTK and UTIA who will engage with leadership team annually to review needs.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75" name="Curved Connector 74"/>
          <p:cNvCxnSpPr>
            <a:stCxn id="59" idx="2"/>
            <a:endCxn id="55" idx="0"/>
          </p:cNvCxnSpPr>
          <p:nvPr/>
        </p:nvCxnSpPr>
        <p:spPr>
          <a:xfrm rot="16200000" flipH="1">
            <a:off x="1358334" y="2553718"/>
            <a:ext cx="793337" cy="699365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Alternate Process 78"/>
          <p:cNvSpPr/>
          <p:nvPr/>
        </p:nvSpPr>
        <p:spPr>
          <a:xfrm>
            <a:off x="6710283" y="3269371"/>
            <a:ext cx="2357518" cy="154384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0" name="Rectangle 79"/>
          <p:cNvSpPr/>
          <p:nvPr/>
        </p:nvSpPr>
        <p:spPr>
          <a:xfrm>
            <a:off x="6823474" y="3246834"/>
            <a:ext cx="2085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Assessment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1" name="Process 80"/>
          <p:cNvSpPr/>
          <p:nvPr/>
        </p:nvSpPr>
        <p:spPr>
          <a:xfrm>
            <a:off x="6823474" y="3613293"/>
            <a:ext cx="2085848" cy="105057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East Main Consulting: 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Assessment of delivery on project goals. Reports back to leadership team and peer-reviewed publications.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86" name="Curved Connector 85"/>
          <p:cNvCxnSpPr>
            <a:stCxn id="48" idx="1"/>
            <a:endCxn id="61" idx="3"/>
          </p:cNvCxnSpPr>
          <p:nvPr/>
        </p:nvCxnSpPr>
        <p:spPr>
          <a:xfrm rot="10800000">
            <a:off x="2596229" y="716630"/>
            <a:ext cx="675648" cy="35412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45" idx="1"/>
            <a:endCxn id="59" idx="3"/>
          </p:cNvCxnSpPr>
          <p:nvPr/>
        </p:nvCxnSpPr>
        <p:spPr>
          <a:xfrm rot="10800000">
            <a:off x="2738821" y="1264635"/>
            <a:ext cx="447391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4" idx="3"/>
            <a:endCxn id="79" idx="1"/>
          </p:cNvCxnSpPr>
          <p:nvPr/>
        </p:nvCxnSpPr>
        <p:spPr>
          <a:xfrm flipV="1">
            <a:off x="4037043" y="4041294"/>
            <a:ext cx="2673240" cy="474256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9" idx="0"/>
            <a:endCxn id="45" idx="3"/>
          </p:cNvCxnSpPr>
          <p:nvPr/>
        </p:nvCxnSpPr>
        <p:spPr>
          <a:xfrm rot="5400000" flipH="1" flipV="1">
            <a:off x="6920231" y="2233446"/>
            <a:ext cx="2004736" cy="67114"/>
          </a:xfrm>
          <a:prstGeom prst="curvedConnector4">
            <a:avLst>
              <a:gd name="adj1" fmla="val 19021"/>
              <a:gd name="adj2" fmla="val 440614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45" idx="2"/>
            <a:endCxn id="54" idx="0"/>
          </p:cNvCxnSpPr>
          <p:nvPr/>
        </p:nvCxnSpPr>
        <p:spPr>
          <a:xfrm rot="5400000">
            <a:off x="3467303" y="1169570"/>
            <a:ext cx="766719" cy="344104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Alternate Process 102"/>
          <p:cNvSpPr/>
          <p:nvPr/>
        </p:nvSpPr>
        <p:spPr>
          <a:xfrm>
            <a:off x="4822540" y="5213906"/>
            <a:ext cx="1524000" cy="135670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04" name="Rectangle 103"/>
          <p:cNvSpPr/>
          <p:nvPr/>
        </p:nvSpPr>
        <p:spPr>
          <a:xfrm>
            <a:off x="4935730" y="5191368"/>
            <a:ext cx="129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Outreach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5" name="Process 104"/>
          <p:cNvSpPr/>
          <p:nvPr/>
        </p:nvSpPr>
        <p:spPr>
          <a:xfrm>
            <a:off x="4935730" y="5557827"/>
            <a:ext cx="1292128" cy="85600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rgbClr val="000000"/>
                </a:solidFill>
                <a:latin typeface="Arial"/>
                <a:cs typeface="Arial"/>
              </a:rPr>
              <a:t>Members of public at events like Ag Day and Darwin Day.</a:t>
            </a:r>
            <a:endParaRPr lang="en-US" sz="110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106" name="Curved Connector 105"/>
          <p:cNvCxnSpPr>
            <a:stCxn id="54" idx="2"/>
            <a:endCxn id="103" idx="1"/>
          </p:cNvCxnSpPr>
          <p:nvPr/>
        </p:nvCxnSpPr>
        <p:spPr>
          <a:xfrm rot="16200000" flipH="1">
            <a:off x="3409035" y="4478753"/>
            <a:ext cx="134610" cy="2692400"/>
          </a:xfrm>
          <a:prstGeom prst="curvedConnector2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03" idx="0"/>
            <a:endCxn id="79" idx="1"/>
          </p:cNvCxnSpPr>
          <p:nvPr/>
        </p:nvCxnSpPr>
        <p:spPr>
          <a:xfrm rot="5400000" flipH="1" flipV="1">
            <a:off x="5561105" y="4064729"/>
            <a:ext cx="1172612" cy="1125743"/>
          </a:xfrm>
          <a:prstGeom prst="curvedConnector2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64" idx="1"/>
            <a:endCxn id="45" idx="3"/>
          </p:cNvCxnSpPr>
          <p:nvPr/>
        </p:nvCxnSpPr>
        <p:spPr>
          <a:xfrm rot="10800000">
            <a:off x="7956156" y="1264636"/>
            <a:ext cx="374394" cy="6349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5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224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O'Meara</dc:creator>
  <cp:lastModifiedBy>Brian O'Meara</cp:lastModifiedBy>
  <cp:revision>24</cp:revision>
  <dcterms:created xsi:type="dcterms:W3CDTF">2017-01-25T20:57:29Z</dcterms:created>
  <dcterms:modified xsi:type="dcterms:W3CDTF">2017-01-30T01:55:55Z</dcterms:modified>
</cp:coreProperties>
</file>