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75" r:id="rId3"/>
    <p:sldId id="277" r:id="rId4"/>
    <p:sldId id="274" r:id="rId5"/>
    <p:sldId id="267" r:id="rId6"/>
    <p:sldId id="266" r:id="rId7"/>
    <p:sldId id="276" r:id="rId8"/>
    <p:sldId id="272" r:id="rId9"/>
    <p:sldId id="271" r:id="rId10"/>
    <p:sldId id="268" r:id="rId11"/>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6" autoAdjust="0"/>
    <p:restoredTop sz="94660"/>
  </p:normalViewPr>
  <p:slideViewPr>
    <p:cSldViewPr snapToGrid="0">
      <p:cViewPr varScale="1">
        <p:scale>
          <a:sx n="16" d="100"/>
          <a:sy n="16" d="100"/>
        </p:scale>
        <p:origin x="684"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31610-3FA4-4BE5-B256-A60898852CB1}" type="datetimeFigureOut">
              <a:rPr lang="en-US" smtClean="0"/>
              <a:t>11/1/2018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D6ABF-6490-40DF-BC8B-4B7DFB469DD4}" type="slidenum">
              <a:rPr lang="en-US" smtClean="0"/>
              <a:t>‹#›</a:t>
            </a:fld>
            <a:endParaRPr lang="en-US"/>
          </a:p>
        </p:txBody>
      </p:sp>
    </p:spTree>
    <p:extLst>
      <p:ext uri="{BB962C8B-B14F-4D97-AF65-F5344CB8AC3E}">
        <p14:creationId xmlns:p14="http://schemas.microsoft.com/office/powerpoint/2010/main" val="676157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mtClean="0">
                <a:latin typeface="Optima" pitchFamily="1" charset="0"/>
              </a:rPr>
              <a:t>Here you can see, for the above example of thirty taxa, the final estimates. The prior probabilities given were the grey distributions (uniform). The true values used were the blue lines. The pink distributions are the posterior probabilities, with the red line the mean and the dotted lines showing the 95% highest probability density region (the gray lines show the corresponding intervals for the prior). Okay, but that’s brownian motion: boring.</a:t>
            </a:r>
          </a:p>
        </p:txBody>
      </p:sp>
    </p:spTree>
    <p:extLst>
      <p:ext uri="{BB962C8B-B14F-4D97-AF65-F5344CB8AC3E}">
        <p14:creationId xmlns:p14="http://schemas.microsoft.com/office/powerpoint/2010/main" val="2207811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CD399D-1B1C-4FC1-9705-4D1895A75902}"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C911-E648-4085-906B-CA1C8B200EBE}" type="slidenum">
              <a:rPr lang="en-US" smtClean="0"/>
              <a:t>‹#›</a:t>
            </a:fld>
            <a:endParaRPr lang="en-US"/>
          </a:p>
        </p:txBody>
      </p:sp>
    </p:spTree>
    <p:extLst>
      <p:ext uri="{BB962C8B-B14F-4D97-AF65-F5344CB8AC3E}">
        <p14:creationId xmlns:p14="http://schemas.microsoft.com/office/powerpoint/2010/main" val="2465372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CD399D-1B1C-4FC1-9705-4D1895A75902}"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C911-E648-4085-906B-CA1C8B200EBE}" type="slidenum">
              <a:rPr lang="en-US" smtClean="0"/>
              <a:t>‹#›</a:t>
            </a:fld>
            <a:endParaRPr lang="en-US"/>
          </a:p>
        </p:txBody>
      </p:sp>
    </p:spTree>
    <p:extLst>
      <p:ext uri="{BB962C8B-B14F-4D97-AF65-F5344CB8AC3E}">
        <p14:creationId xmlns:p14="http://schemas.microsoft.com/office/powerpoint/2010/main" val="36810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CD399D-1B1C-4FC1-9705-4D1895A75902}"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C911-E648-4085-906B-CA1C8B200EBE}" type="slidenum">
              <a:rPr lang="en-US" smtClean="0"/>
              <a:t>‹#›</a:t>
            </a:fld>
            <a:endParaRPr lang="en-US"/>
          </a:p>
        </p:txBody>
      </p:sp>
    </p:spTree>
    <p:extLst>
      <p:ext uri="{BB962C8B-B14F-4D97-AF65-F5344CB8AC3E}">
        <p14:creationId xmlns:p14="http://schemas.microsoft.com/office/powerpoint/2010/main" val="2589607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CD399D-1B1C-4FC1-9705-4D1895A75902}"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C911-E648-4085-906B-CA1C8B200EBE}" type="slidenum">
              <a:rPr lang="en-US" smtClean="0"/>
              <a:t>‹#›</a:t>
            </a:fld>
            <a:endParaRPr lang="en-US"/>
          </a:p>
        </p:txBody>
      </p:sp>
    </p:spTree>
    <p:extLst>
      <p:ext uri="{BB962C8B-B14F-4D97-AF65-F5344CB8AC3E}">
        <p14:creationId xmlns:p14="http://schemas.microsoft.com/office/powerpoint/2010/main" val="4243547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D399D-1B1C-4FC1-9705-4D1895A75902}" type="datetimeFigureOut">
              <a:rPr lang="en-US" smtClean="0"/>
              <a:t>10/31/2018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FC911-E648-4085-906B-CA1C8B200EBE}" type="slidenum">
              <a:rPr lang="en-US" smtClean="0"/>
              <a:t>‹#›</a:t>
            </a:fld>
            <a:endParaRPr lang="en-US"/>
          </a:p>
        </p:txBody>
      </p:sp>
    </p:spTree>
    <p:extLst>
      <p:ext uri="{BB962C8B-B14F-4D97-AF65-F5344CB8AC3E}">
        <p14:creationId xmlns:p14="http://schemas.microsoft.com/office/powerpoint/2010/main" val="2107273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CD399D-1B1C-4FC1-9705-4D1895A75902}"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FC911-E648-4085-906B-CA1C8B200EBE}" type="slidenum">
              <a:rPr lang="en-US" smtClean="0"/>
              <a:t>‹#›</a:t>
            </a:fld>
            <a:endParaRPr lang="en-US"/>
          </a:p>
        </p:txBody>
      </p:sp>
    </p:spTree>
    <p:extLst>
      <p:ext uri="{BB962C8B-B14F-4D97-AF65-F5344CB8AC3E}">
        <p14:creationId xmlns:p14="http://schemas.microsoft.com/office/powerpoint/2010/main" val="131415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CD399D-1B1C-4FC1-9705-4D1895A75902}" type="datetimeFigureOut">
              <a:rPr lang="en-US" smtClean="0"/>
              <a:t>10/31/2018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FC911-E648-4085-906B-CA1C8B200EBE}" type="slidenum">
              <a:rPr lang="en-US" smtClean="0"/>
              <a:t>‹#›</a:t>
            </a:fld>
            <a:endParaRPr lang="en-US"/>
          </a:p>
        </p:txBody>
      </p:sp>
    </p:spTree>
    <p:extLst>
      <p:ext uri="{BB962C8B-B14F-4D97-AF65-F5344CB8AC3E}">
        <p14:creationId xmlns:p14="http://schemas.microsoft.com/office/powerpoint/2010/main" val="3884258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CD399D-1B1C-4FC1-9705-4D1895A75902}" type="datetimeFigureOut">
              <a:rPr lang="en-US" smtClean="0"/>
              <a:t>10/31/2018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FC911-E648-4085-906B-CA1C8B200EBE}" type="slidenum">
              <a:rPr lang="en-US" smtClean="0"/>
              <a:t>‹#›</a:t>
            </a:fld>
            <a:endParaRPr lang="en-US"/>
          </a:p>
        </p:txBody>
      </p:sp>
    </p:spTree>
    <p:extLst>
      <p:ext uri="{BB962C8B-B14F-4D97-AF65-F5344CB8AC3E}">
        <p14:creationId xmlns:p14="http://schemas.microsoft.com/office/powerpoint/2010/main" val="139043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D399D-1B1C-4FC1-9705-4D1895A75902}" type="datetimeFigureOut">
              <a:rPr lang="en-US" smtClean="0"/>
              <a:t>10/31/2018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FC911-E648-4085-906B-CA1C8B200EBE}" type="slidenum">
              <a:rPr lang="en-US" smtClean="0"/>
              <a:t>‹#›</a:t>
            </a:fld>
            <a:endParaRPr lang="en-US"/>
          </a:p>
        </p:txBody>
      </p:sp>
    </p:spTree>
    <p:extLst>
      <p:ext uri="{BB962C8B-B14F-4D97-AF65-F5344CB8AC3E}">
        <p14:creationId xmlns:p14="http://schemas.microsoft.com/office/powerpoint/2010/main" val="392832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D399D-1B1C-4FC1-9705-4D1895A75902}"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FC911-E648-4085-906B-CA1C8B200EBE}" type="slidenum">
              <a:rPr lang="en-US" smtClean="0"/>
              <a:t>‹#›</a:t>
            </a:fld>
            <a:endParaRPr lang="en-US"/>
          </a:p>
        </p:txBody>
      </p:sp>
    </p:spTree>
    <p:extLst>
      <p:ext uri="{BB962C8B-B14F-4D97-AF65-F5344CB8AC3E}">
        <p14:creationId xmlns:p14="http://schemas.microsoft.com/office/powerpoint/2010/main" val="176329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D399D-1B1C-4FC1-9705-4D1895A75902}" type="datetimeFigureOut">
              <a:rPr lang="en-US" smtClean="0"/>
              <a:t>10/31/2018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FC911-E648-4085-906B-CA1C8B200EBE}" type="slidenum">
              <a:rPr lang="en-US" smtClean="0"/>
              <a:t>‹#›</a:t>
            </a:fld>
            <a:endParaRPr lang="en-US"/>
          </a:p>
        </p:txBody>
      </p:sp>
    </p:spTree>
    <p:extLst>
      <p:ext uri="{BB962C8B-B14F-4D97-AF65-F5344CB8AC3E}">
        <p14:creationId xmlns:p14="http://schemas.microsoft.com/office/powerpoint/2010/main" val="38639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A8CD399D-1B1C-4FC1-9705-4D1895A75902}" type="datetimeFigureOut">
              <a:rPr lang="en-US" smtClean="0"/>
              <a:t>10/31/2018</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EAFC911-E648-4085-906B-CA1C8B200EBE}" type="slidenum">
              <a:rPr lang="en-US" smtClean="0"/>
              <a:t>‹#›</a:t>
            </a:fld>
            <a:endParaRPr lang="en-US"/>
          </a:p>
        </p:txBody>
      </p:sp>
    </p:spTree>
    <p:extLst>
      <p:ext uri="{BB962C8B-B14F-4D97-AF65-F5344CB8AC3E}">
        <p14:creationId xmlns:p14="http://schemas.microsoft.com/office/powerpoint/2010/main" val="1626909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emf"/><Relationship Id="rId16" Type="http://schemas.openxmlformats.org/officeDocument/2006/relationships/image" Target="../media/image15.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emf"/><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319" y="3277475"/>
            <a:ext cx="34716320" cy="3046988"/>
          </a:xfrm>
          <a:prstGeom prst="rect">
            <a:avLst/>
          </a:prstGeom>
        </p:spPr>
        <p:txBody>
          <a:bodyPr wrap="square">
            <a:spAutoFit/>
          </a:bodyPr>
          <a:lstStyle/>
          <a:p>
            <a:r>
              <a:rPr lang="en-US" sz="9600" dirty="0">
                <a:latin typeface="Helvetica" panose="020B0500000000000000" pitchFamily="34" charset="0"/>
              </a:rPr>
              <a:t>Do-It-Yourself Phylogenetic Models of Trait </a:t>
            </a:r>
            <a:r>
              <a:rPr lang="en-US" sz="9600" dirty="0" smtClean="0">
                <a:latin typeface="Helvetica" panose="020B0500000000000000" pitchFamily="34" charset="0"/>
              </a:rPr>
              <a:t>Evolution</a:t>
            </a:r>
            <a:br>
              <a:rPr lang="en-US" sz="9600" dirty="0" smtClean="0">
                <a:latin typeface="Helvetica" panose="020B0500000000000000" pitchFamily="34" charset="0"/>
              </a:rPr>
            </a:br>
            <a:r>
              <a:rPr lang="en-US" sz="9600" dirty="0" smtClean="0">
                <a:latin typeface="Helvetica" panose="020B0500000000000000" pitchFamily="34" charset="0"/>
              </a:rPr>
              <a:t>    </a:t>
            </a:r>
            <a:r>
              <a:rPr lang="en-US" sz="9600" dirty="0">
                <a:latin typeface="Helvetica" panose="020B0500000000000000" pitchFamily="34" charset="0"/>
              </a:rPr>
              <a:t>for the Fossil Record with the R Package </a:t>
            </a:r>
            <a:r>
              <a:rPr lang="en-US" sz="9600" b="1" dirty="0" err="1">
                <a:latin typeface="Courier New" panose="02070309020205020404" pitchFamily="49" charset="0"/>
                <a:cs typeface="Courier New" panose="02070309020205020404" pitchFamily="49" charset="0"/>
              </a:rPr>
              <a:t>TreEvo</a:t>
            </a:r>
            <a:endParaRPr lang="en-US" sz="7200" b="1" dirty="0">
              <a:latin typeface="Courier New" panose="02070309020205020404" pitchFamily="49" charset="0"/>
              <a:cs typeface="Courier New" panose="02070309020205020404" pitchFamily="49" charset="0"/>
            </a:endParaRPr>
          </a:p>
        </p:txBody>
      </p:sp>
      <p:sp>
        <p:nvSpPr>
          <p:cNvPr id="7" name="Content Placeholder 3"/>
          <p:cNvSpPr txBox="1">
            <a:spLocks/>
          </p:cNvSpPr>
          <p:nvPr/>
        </p:nvSpPr>
        <p:spPr>
          <a:xfrm>
            <a:off x="31352598" y="3886688"/>
            <a:ext cx="12062690" cy="2476812"/>
          </a:xfrm>
          <a:prstGeom prst="rect">
            <a:avLst/>
          </a:prstGeom>
        </p:spPr>
        <p:txBody>
          <a:bodyPr vert="horz" lIns="91440" tIns="45720" rIns="91440" bIns="45720" rtlCol="0">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buNone/>
            </a:pPr>
            <a:r>
              <a:rPr lang="en-US" sz="7200" i="1" dirty="0" smtClean="0">
                <a:latin typeface="Helvetica" panose="020B0500000000000000" pitchFamily="34" charset="0"/>
              </a:rPr>
              <a:t> David Bapst, Brian O’Meara   </a:t>
            </a:r>
            <a:br>
              <a:rPr lang="en-US" sz="7200" i="1" dirty="0" smtClean="0">
                <a:latin typeface="Helvetica" panose="020B0500000000000000" pitchFamily="34" charset="0"/>
              </a:rPr>
            </a:br>
            <a:r>
              <a:rPr lang="en-US" sz="7200" i="1" dirty="0" smtClean="0">
                <a:latin typeface="Helvetica" panose="020B0500000000000000" pitchFamily="34" charset="0"/>
              </a:rPr>
              <a:t>       &amp; Barbara </a:t>
            </a:r>
            <a:r>
              <a:rPr lang="en-US" sz="7200" i="1" dirty="0" err="1" smtClean="0">
                <a:latin typeface="Helvetica" panose="020B0500000000000000" pitchFamily="34" charset="0"/>
              </a:rPr>
              <a:t>Branbury</a:t>
            </a:r>
            <a:endParaRPr lang="en-US" sz="7200" i="1" dirty="0" smtClean="0">
              <a:latin typeface="Helvetica" panose="020B0500000000000000" pitchFamily="34" charset="0"/>
            </a:endParaRPr>
          </a:p>
        </p:txBody>
      </p:sp>
      <p:grpSp>
        <p:nvGrpSpPr>
          <p:cNvPr id="37" name="Group 36"/>
          <p:cNvGrpSpPr/>
          <p:nvPr/>
        </p:nvGrpSpPr>
        <p:grpSpPr>
          <a:xfrm>
            <a:off x="20316956" y="23097290"/>
            <a:ext cx="7669949" cy="4706617"/>
            <a:chOff x="7313957" y="9778707"/>
            <a:chExt cx="30861000" cy="16432304"/>
          </a:xfrm>
        </p:grpSpPr>
        <p:sp>
          <p:nvSpPr>
            <p:cNvPr id="38" name="Rectangle 37"/>
            <p:cNvSpPr/>
            <p:nvPr/>
          </p:nvSpPr>
          <p:spPr bwMode="auto">
            <a:xfrm>
              <a:off x="7313957" y="11722287"/>
              <a:ext cx="28546425" cy="13630273"/>
            </a:xfrm>
            <a:prstGeom prst="rect">
              <a:avLst/>
            </a:prstGeom>
            <a:solidFill>
              <a:srgbClr val="FFFFFF"/>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Lst>
          </p:spPr>
          <p:txBody>
            <a:bodyPr/>
            <a:lstStyle/>
            <a:p>
              <a:pPr>
                <a:defRPr/>
              </a:pPr>
              <a:endParaRPr lang="en-US" sz="8800">
                <a:latin typeface="Helvetica" panose="020B0500000000000000" pitchFamily="34" charset="0"/>
                <a:ea typeface="ヒラギノ角ゴ ProN W3" charset="0"/>
                <a:sym typeface="Optima" charset="0"/>
              </a:endParaRPr>
            </a:p>
          </p:txBody>
        </p:sp>
        <p:sp>
          <p:nvSpPr>
            <p:cNvPr id="39" name="TextBox 4"/>
            <p:cNvSpPr txBox="1">
              <a:spLocks noChangeArrowheads="1"/>
            </p:cNvSpPr>
            <p:nvPr/>
          </p:nvSpPr>
          <p:spPr bwMode="auto">
            <a:xfrm>
              <a:off x="12744612" y="22665007"/>
              <a:ext cx="21699986" cy="3546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Optima" pitchFamily="1" charset="0"/>
                  <a:ea typeface="ヒラギノ角ゴ ProN W3" pitchFamily="1" charset="-128"/>
                  <a:sym typeface="Optima" pitchFamily="1" charset="0"/>
                </a:defRPr>
              </a:lvl1pPr>
              <a:lvl2pPr marL="742950" indent="-285750" eaLnBrk="0" hangingPunct="0">
                <a:defRPr sz="4200">
                  <a:solidFill>
                    <a:srgbClr val="000000"/>
                  </a:solidFill>
                  <a:latin typeface="Optima" pitchFamily="1" charset="0"/>
                  <a:ea typeface="ヒラギノ角ゴ ProN W3" pitchFamily="1" charset="-128"/>
                  <a:sym typeface="Optima" pitchFamily="1" charset="0"/>
                </a:defRPr>
              </a:lvl2pPr>
              <a:lvl3pPr marL="1143000" indent="-228600" eaLnBrk="0" hangingPunct="0">
                <a:defRPr sz="4200">
                  <a:solidFill>
                    <a:srgbClr val="000000"/>
                  </a:solidFill>
                  <a:latin typeface="Optima" pitchFamily="1" charset="0"/>
                  <a:ea typeface="ヒラギノ角ゴ ProN W3" pitchFamily="1" charset="-128"/>
                  <a:sym typeface="Optima" pitchFamily="1" charset="0"/>
                </a:defRPr>
              </a:lvl3pPr>
              <a:lvl4pPr marL="1600200" indent="-228600" eaLnBrk="0" hangingPunct="0">
                <a:defRPr sz="4200">
                  <a:solidFill>
                    <a:srgbClr val="000000"/>
                  </a:solidFill>
                  <a:latin typeface="Optima" pitchFamily="1" charset="0"/>
                  <a:ea typeface="ヒラギノ角ゴ ProN W3" pitchFamily="1" charset="-128"/>
                  <a:sym typeface="Optima" pitchFamily="1" charset="0"/>
                </a:defRPr>
              </a:lvl4pPr>
              <a:lvl5pPr marL="2057400" indent="-228600" eaLnBrk="0" hangingPunct="0">
                <a:defRPr sz="4200">
                  <a:solidFill>
                    <a:srgbClr val="000000"/>
                  </a:solidFill>
                  <a:latin typeface="Optima" pitchFamily="1" charset="0"/>
                  <a:ea typeface="ヒラギノ角ゴ ProN W3" pitchFamily="1" charset="-128"/>
                  <a:sym typeface="Optima" pitchFamily="1" charset="0"/>
                </a:defRPr>
              </a:lvl5pPr>
              <a:lvl6pPr marL="2514600" indent="-228600" algn="ctr" eaLnBrk="0" fontAlgn="base" hangingPunct="0">
                <a:spcBef>
                  <a:spcPct val="0"/>
                </a:spcBef>
                <a:spcAft>
                  <a:spcPct val="0"/>
                </a:spcAft>
                <a:defRPr sz="4200">
                  <a:solidFill>
                    <a:srgbClr val="000000"/>
                  </a:solidFill>
                  <a:latin typeface="Optima" pitchFamily="1" charset="0"/>
                  <a:ea typeface="ヒラギノ角ゴ ProN W3" pitchFamily="1" charset="-128"/>
                  <a:sym typeface="Optima" pitchFamily="1" charset="0"/>
                </a:defRPr>
              </a:lvl6pPr>
              <a:lvl7pPr marL="2971800" indent="-228600" algn="ctr" eaLnBrk="0" fontAlgn="base" hangingPunct="0">
                <a:spcBef>
                  <a:spcPct val="0"/>
                </a:spcBef>
                <a:spcAft>
                  <a:spcPct val="0"/>
                </a:spcAft>
                <a:defRPr sz="4200">
                  <a:solidFill>
                    <a:srgbClr val="000000"/>
                  </a:solidFill>
                  <a:latin typeface="Optima" pitchFamily="1" charset="0"/>
                  <a:ea typeface="ヒラギノ角ゴ ProN W3" pitchFamily="1" charset="-128"/>
                  <a:sym typeface="Optima" pitchFamily="1" charset="0"/>
                </a:defRPr>
              </a:lvl7pPr>
              <a:lvl8pPr marL="3429000" indent="-228600" algn="ctr" eaLnBrk="0" fontAlgn="base" hangingPunct="0">
                <a:spcBef>
                  <a:spcPct val="0"/>
                </a:spcBef>
                <a:spcAft>
                  <a:spcPct val="0"/>
                </a:spcAft>
                <a:defRPr sz="4200">
                  <a:solidFill>
                    <a:srgbClr val="000000"/>
                  </a:solidFill>
                  <a:latin typeface="Optima" pitchFamily="1" charset="0"/>
                  <a:ea typeface="ヒラギノ角ゴ ProN W3" pitchFamily="1" charset="-128"/>
                  <a:sym typeface="Optima" pitchFamily="1" charset="0"/>
                </a:defRPr>
              </a:lvl8pPr>
              <a:lvl9pPr marL="3886200" indent="-228600" algn="ctr" eaLnBrk="0" fontAlgn="base" hangingPunct="0">
                <a:spcBef>
                  <a:spcPct val="0"/>
                </a:spcBef>
                <a:spcAft>
                  <a:spcPct val="0"/>
                </a:spcAft>
                <a:defRPr sz="4200">
                  <a:solidFill>
                    <a:srgbClr val="000000"/>
                  </a:solidFill>
                  <a:latin typeface="Optima" pitchFamily="1" charset="0"/>
                  <a:ea typeface="ヒラギノ角ゴ ProN W3" pitchFamily="1" charset="-128"/>
                  <a:sym typeface="Optima" pitchFamily="1" charset="0"/>
                </a:defRPr>
              </a:lvl9pPr>
            </a:lstStyle>
            <a:p>
              <a:pPr eaLnBrk="1" hangingPunct="1"/>
              <a:r>
                <a:rPr lang="en-US" altLang="en-US" sz="6000" dirty="0" smtClean="0">
                  <a:latin typeface="Helvetica" panose="020B0500000000000000" pitchFamily="34" charset="0"/>
                </a:rPr>
                <a:t>Ancestral State</a:t>
              </a:r>
              <a:endParaRPr lang="en-US" altLang="en-US" sz="6000" dirty="0">
                <a:latin typeface="Helvetica" panose="020B0500000000000000" pitchFamily="34" charset="0"/>
              </a:endParaRPr>
            </a:p>
          </p:txBody>
        </p:sp>
        <p:pic>
          <p:nvPicPr>
            <p:cNvPr id="40" name="Picture 16" descr="RootState.pdf"/>
            <p:cNvPicPr>
              <a:picLocks noChangeAspect="1"/>
            </p:cNvPicPr>
            <p:nvPr/>
          </p:nvPicPr>
          <p:blipFill rotWithShape="1">
            <a:blip r:embed="rId2">
              <a:extLst>
                <a:ext uri="{28A0092B-C50C-407E-A947-70E740481C1C}">
                  <a14:useLocalDpi xmlns:a14="http://schemas.microsoft.com/office/drawing/2010/main" val="0"/>
                </a:ext>
              </a:extLst>
            </a:blip>
            <a:srcRect b="16770"/>
            <a:stretch/>
          </p:blipFill>
          <p:spPr bwMode="auto">
            <a:xfrm>
              <a:off x="7313957" y="9778707"/>
              <a:ext cx="30861000" cy="12842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
            <p:cNvPicPr>
              <a:picLocks noChangeAspect="1"/>
            </p:cNvPicPr>
            <p:nvPr/>
          </p:nvPicPr>
          <p:blipFill>
            <a:blip r:embed="rId3"/>
            <a:stretch>
              <a:fillRect/>
            </a:stretch>
          </p:blipFill>
          <p:spPr>
            <a:xfrm>
              <a:off x="8708851" y="12483827"/>
              <a:ext cx="1012235" cy="10956305"/>
            </a:xfrm>
            <a:prstGeom prst="rect">
              <a:avLst/>
            </a:prstGeom>
          </p:spPr>
        </p:pic>
        <p:sp>
          <p:nvSpPr>
            <p:cNvPr id="42" name="TextBox 41"/>
            <p:cNvSpPr txBox="1"/>
            <p:nvPr/>
          </p:nvSpPr>
          <p:spPr>
            <a:xfrm>
              <a:off x="27779229" y="16810155"/>
              <a:ext cx="8689284" cy="3868368"/>
            </a:xfrm>
            <a:prstGeom prst="rect">
              <a:avLst/>
            </a:prstGeom>
            <a:noFill/>
          </p:spPr>
          <p:txBody>
            <a:bodyPr wrap="none" rtlCol="0">
              <a:spAutoFit/>
            </a:bodyPr>
            <a:lstStyle/>
            <a:p>
              <a:r>
                <a:rPr lang="en-US" sz="6600" b="1" dirty="0" smtClean="0">
                  <a:solidFill>
                    <a:schemeClr val="bg1">
                      <a:lumMod val="65000"/>
                    </a:schemeClr>
                  </a:solidFill>
                  <a:latin typeface="Helvetica" panose="020B0500000000000000" pitchFamily="34" charset="0"/>
                </a:rPr>
                <a:t>Prior</a:t>
              </a:r>
              <a:endParaRPr lang="en-US" sz="6600" b="1" dirty="0">
                <a:solidFill>
                  <a:schemeClr val="bg1">
                    <a:lumMod val="65000"/>
                  </a:schemeClr>
                </a:solidFill>
                <a:latin typeface="Helvetica" panose="020B0500000000000000" pitchFamily="34" charset="0"/>
              </a:endParaRPr>
            </a:p>
          </p:txBody>
        </p:sp>
        <p:sp>
          <p:nvSpPr>
            <p:cNvPr id="43" name="TextBox 42"/>
            <p:cNvSpPr txBox="1"/>
            <p:nvPr/>
          </p:nvSpPr>
          <p:spPr>
            <a:xfrm>
              <a:off x="15338900" y="14008026"/>
              <a:ext cx="14332934" cy="3546004"/>
            </a:xfrm>
            <a:prstGeom prst="rect">
              <a:avLst/>
            </a:prstGeom>
            <a:noFill/>
          </p:spPr>
          <p:txBody>
            <a:bodyPr wrap="none" rtlCol="0">
              <a:spAutoFit/>
            </a:bodyPr>
            <a:lstStyle/>
            <a:p>
              <a:r>
                <a:rPr lang="en-US" sz="6000" b="1" dirty="0" smtClean="0">
                  <a:solidFill>
                    <a:schemeClr val="accent2">
                      <a:lumMod val="75000"/>
                    </a:schemeClr>
                  </a:solidFill>
                  <a:latin typeface="Helvetica" panose="020B0500000000000000" pitchFamily="34" charset="0"/>
                </a:rPr>
                <a:t>Posterior</a:t>
              </a:r>
              <a:endParaRPr lang="en-US" sz="6000" b="1" dirty="0">
                <a:solidFill>
                  <a:schemeClr val="accent2">
                    <a:lumMod val="75000"/>
                  </a:schemeClr>
                </a:solidFill>
                <a:latin typeface="Helvetica" panose="020B0500000000000000" pitchFamily="34" charset="0"/>
              </a:endParaRPr>
            </a:p>
          </p:txBody>
        </p:sp>
      </p:grpSp>
      <p:grpSp>
        <p:nvGrpSpPr>
          <p:cNvPr id="44" name="Group 43"/>
          <p:cNvGrpSpPr/>
          <p:nvPr/>
        </p:nvGrpSpPr>
        <p:grpSpPr>
          <a:xfrm>
            <a:off x="19951674" y="27359947"/>
            <a:ext cx="8224011" cy="4830309"/>
            <a:chOff x="6923225" y="6742395"/>
            <a:chExt cx="30861000" cy="19441711"/>
          </a:xfrm>
        </p:grpSpPr>
        <p:sp>
          <p:nvSpPr>
            <p:cNvPr id="45" name="Rectangle 44"/>
            <p:cNvSpPr/>
            <p:nvPr/>
          </p:nvSpPr>
          <p:spPr bwMode="auto">
            <a:xfrm>
              <a:off x="8080513" y="9422295"/>
              <a:ext cx="28546425" cy="13630275"/>
            </a:xfrm>
            <a:prstGeom prst="rect">
              <a:avLst/>
            </a:prstGeom>
            <a:solidFill>
              <a:srgbClr val="FFFFFF"/>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Lst>
          </p:spPr>
          <p:txBody>
            <a:bodyPr/>
            <a:lstStyle/>
            <a:p>
              <a:pPr>
                <a:defRPr/>
              </a:pPr>
              <a:endParaRPr lang="en-US" sz="8800">
                <a:latin typeface="Helvetica" panose="020B0500000000000000" pitchFamily="34" charset="0"/>
                <a:ea typeface="ヒラギノ角ゴ ProN W3" charset="0"/>
                <a:sym typeface="Optima" charset="0"/>
              </a:endParaRPr>
            </a:p>
          </p:txBody>
        </p:sp>
        <p:sp>
          <p:nvSpPr>
            <p:cNvPr id="46" name="TextBox 3"/>
            <p:cNvSpPr txBox="1">
              <a:spLocks noChangeArrowheads="1"/>
            </p:cNvSpPr>
            <p:nvPr/>
          </p:nvSpPr>
          <p:spPr bwMode="auto">
            <a:xfrm>
              <a:off x="11629585" y="22096122"/>
              <a:ext cx="22424933" cy="408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200">
                  <a:solidFill>
                    <a:srgbClr val="000000"/>
                  </a:solidFill>
                  <a:latin typeface="Optima" pitchFamily="1" charset="0"/>
                  <a:ea typeface="ヒラギノ角ゴ ProN W3" pitchFamily="1" charset="-128"/>
                  <a:sym typeface="Optima" pitchFamily="1" charset="0"/>
                </a:defRPr>
              </a:lvl1pPr>
              <a:lvl2pPr marL="742950" indent="-285750" eaLnBrk="0" hangingPunct="0">
                <a:defRPr sz="4200">
                  <a:solidFill>
                    <a:srgbClr val="000000"/>
                  </a:solidFill>
                  <a:latin typeface="Optima" pitchFamily="1" charset="0"/>
                  <a:ea typeface="ヒラギノ角ゴ ProN W3" pitchFamily="1" charset="-128"/>
                  <a:sym typeface="Optima" pitchFamily="1" charset="0"/>
                </a:defRPr>
              </a:lvl2pPr>
              <a:lvl3pPr marL="1143000" indent="-228600" eaLnBrk="0" hangingPunct="0">
                <a:defRPr sz="4200">
                  <a:solidFill>
                    <a:srgbClr val="000000"/>
                  </a:solidFill>
                  <a:latin typeface="Optima" pitchFamily="1" charset="0"/>
                  <a:ea typeface="ヒラギノ角ゴ ProN W3" pitchFamily="1" charset="-128"/>
                  <a:sym typeface="Optima" pitchFamily="1" charset="0"/>
                </a:defRPr>
              </a:lvl3pPr>
              <a:lvl4pPr marL="1600200" indent="-228600" eaLnBrk="0" hangingPunct="0">
                <a:defRPr sz="4200">
                  <a:solidFill>
                    <a:srgbClr val="000000"/>
                  </a:solidFill>
                  <a:latin typeface="Optima" pitchFamily="1" charset="0"/>
                  <a:ea typeface="ヒラギノ角ゴ ProN W3" pitchFamily="1" charset="-128"/>
                  <a:sym typeface="Optima" pitchFamily="1" charset="0"/>
                </a:defRPr>
              </a:lvl4pPr>
              <a:lvl5pPr marL="2057400" indent="-228600" eaLnBrk="0" hangingPunct="0">
                <a:defRPr sz="4200">
                  <a:solidFill>
                    <a:srgbClr val="000000"/>
                  </a:solidFill>
                  <a:latin typeface="Optima" pitchFamily="1" charset="0"/>
                  <a:ea typeface="ヒラギノ角ゴ ProN W3" pitchFamily="1" charset="-128"/>
                  <a:sym typeface="Optima" pitchFamily="1" charset="0"/>
                </a:defRPr>
              </a:lvl5pPr>
              <a:lvl6pPr marL="2514600" indent="-228600" algn="ctr" eaLnBrk="0" fontAlgn="base" hangingPunct="0">
                <a:spcBef>
                  <a:spcPct val="0"/>
                </a:spcBef>
                <a:spcAft>
                  <a:spcPct val="0"/>
                </a:spcAft>
                <a:defRPr sz="4200">
                  <a:solidFill>
                    <a:srgbClr val="000000"/>
                  </a:solidFill>
                  <a:latin typeface="Optima" pitchFamily="1" charset="0"/>
                  <a:ea typeface="ヒラギノ角ゴ ProN W3" pitchFamily="1" charset="-128"/>
                  <a:sym typeface="Optima" pitchFamily="1" charset="0"/>
                </a:defRPr>
              </a:lvl6pPr>
              <a:lvl7pPr marL="2971800" indent="-228600" algn="ctr" eaLnBrk="0" fontAlgn="base" hangingPunct="0">
                <a:spcBef>
                  <a:spcPct val="0"/>
                </a:spcBef>
                <a:spcAft>
                  <a:spcPct val="0"/>
                </a:spcAft>
                <a:defRPr sz="4200">
                  <a:solidFill>
                    <a:srgbClr val="000000"/>
                  </a:solidFill>
                  <a:latin typeface="Optima" pitchFamily="1" charset="0"/>
                  <a:ea typeface="ヒラギノ角ゴ ProN W3" pitchFamily="1" charset="-128"/>
                  <a:sym typeface="Optima" pitchFamily="1" charset="0"/>
                </a:defRPr>
              </a:lvl7pPr>
              <a:lvl8pPr marL="3429000" indent="-228600" algn="ctr" eaLnBrk="0" fontAlgn="base" hangingPunct="0">
                <a:spcBef>
                  <a:spcPct val="0"/>
                </a:spcBef>
                <a:spcAft>
                  <a:spcPct val="0"/>
                </a:spcAft>
                <a:defRPr sz="4200">
                  <a:solidFill>
                    <a:srgbClr val="000000"/>
                  </a:solidFill>
                  <a:latin typeface="Optima" pitchFamily="1" charset="0"/>
                  <a:ea typeface="ヒラギノ角ゴ ProN W3" pitchFamily="1" charset="-128"/>
                  <a:sym typeface="Optima" pitchFamily="1" charset="0"/>
                </a:defRPr>
              </a:lvl8pPr>
              <a:lvl9pPr marL="3886200" indent="-228600" algn="ctr" eaLnBrk="0" fontAlgn="base" hangingPunct="0">
                <a:spcBef>
                  <a:spcPct val="0"/>
                </a:spcBef>
                <a:spcAft>
                  <a:spcPct val="0"/>
                </a:spcAft>
                <a:defRPr sz="4200">
                  <a:solidFill>
                    <a:srgbClr val="000000"/>
                  </a:solidFill>
                  <a:latin typeface="Optima" pitchFamily="1" charset="0"/>
                  <a:ea typeface="ヒラギノ角ゴ ProN W3" pitchFamily="1" charset="-128"/>
                  <a:sym typeface="Optima" pitchFamily="1" charset="0"/>
                </a:defRPr>
              </a:lvl9pPr>
            </a:lstStyle>
            <a:p>
              <a:pPr algn="ctr" eaLnBrk="1" hangingPunct="1"/>
              <a:r>
                <a:rPr lang="en-US" altLang="en-US" sz="6000" dirty="0" smtClean="0">
                  <a:latin typeface="Helvetica" panose="020B0500000000000000" pitchFamily="34" charset="0"/>
                </a:rPr>
                <a:t>Rate of Change</a:t>
              </a:r>
              <a:endParaRPr lang="en-US" altLang="en-US" sz="6000" dirty="0">
                <a:latin typeface="Helvetica" panose="020B0500000000000000" pitchFamily="34" charset="0"/>
              </a:endParaRPr>
            </a:p>
          </p:txBody>
        </p:sp>
        <p:pic>
          <p:nvPicPr>
            <p:cNvPr id="47" name="Picture 1" descr="BMrate.pdf"/>
            <p:cNvPicPr>
              <a:picLocks noChangeAspect="1"/>
            </p:cNvPicPr>
            <p:nvPr/>
          </p:nvPicPr>
          <p:blipFill rotWithShape="1">
            <a:blip r:embed="rId4">
              <a:extLst>
                <a:ext uri="{28A0092B-C50C-407E-A947-70E740481C1C}">
                  <a14:useLocalDpi xmlns:a14="http://schemas.microsoft.com/office/drawing/2010/main" val="0"/>
                </a:ext>
              </a:extLst>
            </a:blip>
            <a:srcRect b="15797"/>
            <a:stretch/>
          </p:blipFill>
          <p:spPr bwMode="auto">
            <a:xfrm>
              <a:off x="6923225" y="9740968"/>
              <a:ext cx="30861000" cy="12992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7"/>
            <p:cNvPicPr>
              <a:picLocks noChangeAspect="1"/>
            </p:cNvPicPr>
            <p:nvPr/>
          </p:nvPicPr>
          <p:blipFill>
            <a:blip r:embed="rId3"/>
            <a:stretch>
              <a:fillRect/>
            </a:stretch>
          </p:blipFill>
          <p:spPr>
            <a:xfrm>
              <a:off x="8784327" y="6742395"/>
              <a:ext cx="1514475" cy="16392525"/>
            </a:xfrm>
            <a:prstGeom prst="rect">
              <a:avLst/>
            </a:prstGeom>
          </p:spPr>
        </p:pic>
        <p:sp>
          <p:nvSpPr>
            <p:cNvPr id="49" name="TextBox 48"/>
            <p:cNvSpPr txBox="1"/>
            <p:nvPr/>
          </p:nvSpPr>
          <p:spPr>
            <a:xfrm>
              <a:off x="11629585" y="9339943"/>
              <a:ext cx="13367306" cy="4087984"/>
            </a:xfrm>
            <a:prstGeom prst="rect">
              <a:avLst/>
            </a:prstGeom>
            <a:noFill/>
          </p:spPr>
          <p:txBody>
            <a:bodyPr wrap="none" rtlCol="0">
              <a:spAutoFit/>
            </a:bodyPr>
            <a:lstStyle/>
            <a:p>
              <a:r>
                <a:rPr lang="en-US" sz="6000" b="1" dirty="0" smtClean="0">
                  <a:solidFill>
                    <a:schemeClr val="accent2">
                      <a:lumMod val="75000"/>
                    </a:schemeClr>
                  </a:solidFill>
                  <a:latin typeface="Helvetica" panose="020B0500000000000000" pitchFamily="34" charset="0"/>
                </a:rPr>
                <a:t>Posterior</a:t>
              </a:r>
              <a:endParaRPr lang="en-US" sz="6000" b="1" dirty="0">
                <a:solidFill>
                  <a:schemeClr val="accent2">
                    <a:lumMod val="75000"/>
                  </a:schemeClr>
                </a:solidFill>
                <a:latin typeface="Helvetica" panose="020B0500000000000000" pitchFamily="34" charset="0"/>
              </a:endParaRPr>
            </a:p>
          </p:txBody>
        </p:sp>
        <p:sp>
          <p:nvSpPr>
            <p:cNvPr id="50" name="TextBox 49"/>
            <p:cNvSpPr txBox="1"/>
            <p:nvPr/>
          </p:nvSpPr>
          <p:spPr>
            <a:xfrm>
              <a:off x="26201309" y="16085645"/>
              <a:ext cx="8103876" cy="4459619"/>
            </a:xfrm>
            <a:prstGeom prst="rect">
              <a:avLst/>
            </a:prstGeom>
            <a:noFill/>
          </p:spPr>
          <p:txBody>
            <a:bodyPr wrap="none" rtlCol="0">
              <a:spAutoFit/>
            </a:bodyPr>
            <a:lstStyle/>
            <a:p>
              <a:r>
                <a:rPr lang="en-US" sz="6600" b="1" dirty="0" smtClean="0">
                  <a:solidFill>
                    <a:schemeClr val="bg1">
                      <a:lumMod val="65000"/>
                    </a:schemeClr>
                  </a:solidFill>
                  <a:latin typeface="Helvetica" panose="020B0500000000000000" pitchFamily="34" charset="0"/>
                </a:rPr>
                <a:t>Prior</a:t>
              </a:r>
              <a:endParaRPr lang="en-US" sz="6600" b="1" dirty="0">
                <a:solidFill>
                  <a:schemeClr val="bg1">
                    <a:lumMod val="65000"/>
                  </a:schemeClr>
                </a:solidFill>
                <a:latin typeface="Helvetica" panose="020B0500000000000000" pitchFamily="34" charset="0"/>
              </a:endParaRPr>
            </a:p>
          </p:txBody>
        </p:sp>
      </p:grpSp>
      <p:grpSp>
        <p:nvGrpSpPr>
          <p:cNvPr id="66" name="Group 65"/>
          <p:cNvGrpSpPr/>
          <p:nvPr/>
        </p:nvGrpSpPr>
        <p:grpSpPr>
          <a:xfrm>
            <a:off x="406925" y="23798129"/>
            <a:ext cx="3882622" cy="3577484"/>
            <a:chOff x="1498053" y="23683780"/>
            <a:chExt cx="3882622" cy="3577484"/>
          </a:xfrm>
        </p:grpSpPr>
        <p:pic>
          <p:nvPicPr>
            <p:cNvPr id="51" name="Picture 50"/>
            <p:cNvPicPr>
              <a:picLocks noChangeAspect="1"/>
            </p:cNvPicPr>
            <p:nvPr/>
          </p:nvPicPr>
          <p:blipFill>
            <a:blip r:embed="rId5"/>
            <a:stretch>
              <a:fillRect/>
            </a:stretch>
          </p:blipFill>
          <p:spPr>
            <a:xfrm>
              <a:off x="1498053" y="23683780"/>
              <a:ext cx="3882622" cy="3577484"/>
            </a:xfrm>
            <a:prstGeom prst="rect">
              <a:avLst/>
            </a:prstGeom>
          </p:spPr>
        </p:pic>
        <p:sp>
          <p:nvSpPr>
            <p:cNvPr id="56" name="TextBox 55"/>
            <p:cNvSpPr txBox="1"/>
            <p:nvPr/>
          </p:nvSpPr>
          <p:spPr>
            <a:xfrm>
              <a:off x="2808739" y="24400320"/>
              <a:ext cx="2408032" cy="1015663"/>
            </a:xfrm>
            <a:prstGeom prst="rect">
              <a:avLst/>
            </a:prstGeom>
            <a:noFill/>
          </p:spPr>
          <p:txBody>
            <a:bodyPr wrap="none" rtlCol="0">
              <a:spAutoFit/>
            </a:bodyPr>
            <a:lstStyle/>
            <a:p>
              <a:r>
                <a:rPr lang="en-US" sz="6000" b="1" dirty="0" smtClean="0">
                  <a:latin typeface="Helvetica" panose="020B0500000000000000" pitchFamily="34" charset="0"/>
                </a:rPr>
                <a:t>Priors</a:t>
              </a:r>
              <a:endParaRPr lang="en-US" sz="6000" b="1" dirty="0">
                <a:latin typeface="Helvetica" panose="020B0500000000000000" pitchFamily="34" charset="0"/>
              </a:endParaRPr>
            </a:p>
          </p:txBody>
        </p:sp>
      </p:grpSp>
      <p:grpSp>
        <p:nvGrpSpPr>
          <p:cNvPr id="94" name="Group 93"/>
          <p:cNvGrpSpPr/>
          <p:nvPr/>
        </p:nvGrpSpPr>
        <p:grpSpPr>
          <a:xfrm>
            <a:off x="34693720" y="373924"/>
            <a:ext cx="8583155" cy="3048000"/>
            <a:chOff x="33600606" y="3202937"/>
            <a:chExt cx="8583155" cy="3048000"/>
          </a:xfrm>
        </p:grpSpPr>
        <p:pic>
          <p:nvPicPr>
            <p:cNvPr id="92" name="Picture 9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600606" y="3202937"/>
              <a:ext cx="3048000" cy="3048000"/>
            </a:xfrm>
            <a:prstGeom prst="rect">
              <a:avLst/>
            </a:prstGeom>
          </p:spPr>
        </p:pic>
        <p:pic>
          <p:nvPicPr>
            <p:cNvPr id="93" name="Picture 92"/>
            <p:cNvPicPr>
              <a:picLocks noChangeAspect="1"/>
            </p:cNvPicPr>
            <p:nvPr/>
          </p:nvPicPr>
          <p:blipFill rotWithShape="1">
            <a:blip r:embed="rId7"/>
            <a:srcRect l="35971" r="18636"/>
            <a:stretch/>
          </p:blipFill>
          <p:spPr>
            <a:xfrm>
              <a:off x="36915076" y="3336282"/>
              <a:ext cx="5268685" cy="2699295"/>
            </a:xfrm>
            <a:prstGeom prst="rect">
              <a:avLst/>
            </a:prstGeom>
          </p:spPr>
        </p:pic>
      </p:grpSp>
      <p:sp>
        <p:nvSpPr>
          <p:cNvPr id="96" name="Rectangle 95"/>
          <p:cNvSpPr/>
          <p:nvPr/>
        </p:nvSpPr>
        <p:spPr>
          <a:xfrm>
            <a:off x="317865" y="6467606"/>
            <a:ext cx="6399509" cy="1323439"/>
          </a:xfrm>
          <a:prstGeom prst="rect">
            <a:avLst/>
          </a:prstGeom>
        </p:spPr>
        <p:txBody>
          <a:bodyPr wrap="none">
            <a:spAutoFit/>
          </a:bodyPr>
          <a:lstStyle/>
          <a:p>
            <a:r>
              <a:rPr lang="en-US" sz="8000" b="1" u="sng" dirty="0">
                <a:latin typeface="Helvetica" panose="020B0500000000000000" pitchFamily="34" charset="0"/>
              </a:rPr>
              <a:t>The Problem</a:t>
            </a:r>
            <a:endParaRPr lang="en-US" sz="8000" b="1" u="sng" dirty="0">
              <a:latin typeface="Helvetica" panose="020B0500000000000000" pitchFamily="34" charset="0"/>
            </a:endParaRPr>
          </a:p>
        </p:txBody>
      </p:sp>
      <p:sp>
        <p:nvSpPr>
          <p:cNvPr id="102" name="TextBox 101"/>
          <p:cNvSpPr txBox="1"/>
          <p:nvPr/>
        </p:nvSpPr>
        <p:spPr>
          <a:xfrm>
            <a:off x="20316956" y="22589459"/>
            <a:ext cx="7798930" cy="1015663"/>
          </a:xfrm>
          <a:prstGeom prst="rect">
            <a:avLst/>
          </a:prstGeom>
          <a:noFill/>
        </p:spPr>
        <p:txBody>
          <a:bodyPr wrap="none" rtlCol="0">
            <a:spAutoFit/>
          </a:bodyPr>
          <a:lstStyle/>
          <a:p>
            <a:r>
              <a:rPr lang="en-US" sz="6000" b="1" dirty="0" smtClean="0">
                <a:latin typeface="Helvetica" panose="020B0500000000000000" pitchFamily="34" charset="0"/>
              </a:rPr>
              <a:t>Parameter Estimates</a:t>
            </a:r>
            <a:endParaRPr lang="en-US" sz="6000" b="1" dirty="0">
              <a:latin typeface="Helvetica" panose="020B0500000000000000" pitchFamily="34" charset="0"/>
            </a:endParaRPr>
          </a:p>
        </p:txBody>
      </p:sp>
      <p:sp>
        <p:nvSpPr>
          <p:cNvPr id="103" name="TextBox 102"/>
          <p:cNvSpPr txBox="1"/>
          <p:nvPr/>
        </p:nvSpPr>
        <p:spPr>
          <a:xfrm>
            <a:off x="5504107" y="30281401"/>
            <a:ext cx="8614408" cy="2585323"/>
          </a:xfrm>
          <a:prstGeom prst="rect">
            <a:avLst/>
          </a:prstGeom>
          <a:noFill/>
        </p:spPr>
        <p:txBody>
          <a:bodyPr wrap="square" rtlCol="0">
            <a:spAutoFit/>
          </a:bodyPr>
          <a:lstStyle/>
          <a:p>
            <a:r>
              <a:rPr lang="en-US" sz="5400" dirty="0" smtClean="0">
                <a:latin typeface="Helvetica" panose="020B0500000000000000" pitchFamily="34" charset="0"/>
              </a:rPr>
              <a:t>Summary Statistics</a:t>
            </a:r>
            <a:br>
              <a:rPr lang="en-US" sz="5400" dirty="0" smtClean="0">
                <a:latin typeface="Helvetica" panose="020B0500000000000000" pitchFamily="34" charset="0"/>
              </a:rPr>
            </a:br>
            <a:r>
              <a:rPr lang="en-US" sz="5400" dirty="0" smtClean="0">
                <a:latin typeface="Helvetica" panose="020B0500000000000000" pitchFamily="34" charset="0"/>
              </a:rPr>
              <a:t>   </a:t>
            </a:r>
            <a:r>
              <a:rPr lang="el-GR" sz="5400" dirty="0" smtClean="0">
                <a:latin typeface="Calibri" panose="020F0502020204030204" pitchFamily="34" charset="0"/>
                <a:cs typeface="Calibri" panose="020F0502020204030204" pitchFamily="34" charset="0"/>
              </a:rPr>
              <a:t>λ</a:t>
            </a:r>
            <a:r>
              <a:rPr lang="en-US" sz="5400" dirty="0" smtClean="0">
                <a:latin typeface="Calibri" panose="020F0502020204030204" pitchFamily="34" charset="0"/>
                <a:cs typeface="Calibri" panose="020F0502020204030204" pitchFamily="34" charset="0"/>
              </a:rPr>
              <a:t>, </a:t>
            </a:r>
            <a:r>
              <a:rPr lang="el-GR" sz="5400" dirty="0" smtClean="0">
                <a:latin typeface="Calibri" panose="020F0502020204030204" pitchFamily="34" charset="0"/>
                <a:cs typeface="Calibri" panose="020F0502020204030204" pitchFamily="34" charset="0"/>
              </a:rPr>
              <a:t>α</a:t>
            </a:r>
            <a:r>
              <a:rPr lang="en-US" sz="5400" dirty="0" smtClean="0">
                <a:latin typeface="Calibri" panose="020F0502020204030204" pitchFamily="34" charset="0"/>
                <a:cs typeface="Calibri" panose="020F0502020204030204" pitchFamily="34" charset="0"/>
              </a:rPr>
              <a:t>, </a:t>
            </a:r>
            <a:r>
              <a:rPr lang="el-GR" sz="5400" dirty="0" smtClean="0">
                <a:latin typeface="Calibri" panose="020F0502020204030204" pitchFamily="34" charset="0"/>
                <a:cs typeface="Calibri" panose="020F0502020204030204" pitchFamily="34" charset="0"/>
              </a:rPr>
              <a:t>β</a:t>
            </a:r>
            <a:r>
              <a:rPr lang="en-US" sz="5400" dirty="0" smtClean="0">
                <a:latin typeface="Calibri" panose="020F0502020204030204" pitchFamily="34" charset="0"/>
                <a:cs typeface="Calibri" panose="020F0502020204030204" pitchFamily="34" charset="0"/>
              </a:rPr>
              <a:t>, </a:t>
            </a:r>
            <a:r>
              <a:rPr lang="el-GR" sz="5400" dirty="0" smtClean="0">
                <a:latin typeface="Calibri" panose="020F0502020204030204" pitchFamily="34" charset="0"/>
                <a:cs typeface="Calibri" panose="020F0502020204030204" pitchFamily="34" charset="0"/>
              </a:rPr>
              <a:t>δ</a:t>
            </a:r>
            <a:r>
              <a:rPr lang="en-US" sz="5400" dirty="0" smtClean="0">
                <a:latin typeface="Calibri" panose="020F0502020204030204" pitchFamily="34" charset="0"/>
                <a:cs typeface="Calibri" panose="020F0502020204030204" pitchFamily="34" charset="0"/>
              </a:rPr>
              <a:t>, </a:t>
            </a:r>
            <a:r>
              <a:rPr lang="el-GR" sz="5400" dirty="0" smtClean="0">
                <a:latin typeface="Calibri" panose="020F0502020204030204" pitchFamily="34" charset="0"/>
                <a:cs typeface="Calibri" panose="020F0502020204030204" pitchFamily="34" charset="0"/>
              </a:rPr>
              <a:t>ρ</a:t>
            </a:r>
            <a:r>
              <a:rPr lang="en-US" sz="5400" dirty="0" smtClean="0">
                <a:latin typeface="Calibri" panose="020F0502020204030204" pitchFamily="34" charset="0"/>
                <a:cs typeface="Calibri" panose="020F0502020204030204" pitchFamily="34" charset="0"/>
              </a:rPr>
              <a:t>, </a:t>
            </a:r>
            <a:r>
              <a:rPr lang="el-GR" sz="5400" dirty="0" smtClean="0">
                <a:latin typeface="Calibri" panose="020F0502020204030204" pitchFamily="34" charset="0"/>
                <a:cs typeface="Calibri" panose="020F0502020204030204" pitchFamily="34" charset="0"/>
              </a:rPr>
              <a:t>μ</a:t>
            </a:r>
            <a:r>
              <a:rPr lang="en-US" sz="5400" dirty="0" smtClean="0">
                <a:latin typeface="Calibri" panose="020F0502020204030204" pitchFamily="34" charset="0"/>
                <a:cs typeface="Calibri" panose="020F0502020204030204" pitchFamily="34" charset="0"/>
              </a:rPr>
              <a:t>, </a:t>
            </a:r>
            <a:r>
              <a:rPr lang="el-GR" sz="5400" dirty="0" smtClean="0">
                <a:latin typeface="Calibri" panose="020F0502020204030204" pitchFamily="34" charset="0"/>
                <a:cs typeface="Calibri" panose="020F0502020204030204" pitchFamily="34" charset="0"/>
              </a:rPr>
              <a:t>¥</a:t>
            </a:r>
            <a:r>
              <a:rPr lang="en-US" sz="5400" dirty="0" smtClean="0">
                <a:latin typeface="Calibri" panose="020F0502020204030204" pitchFamily="34" charset="0"/>
                <a:cs typeface="Calibri" panose="020F0502020204030204" pitchFamily="34" charset="0"/>
              </a:rPr>
              <a:t>, </a:t>
            </a:r>
            <a:r>
              <a:rPr lang="el-GR" sz="5400" dirty="0" smtClean="0">
                <a:latin typeface="Calibri" panose="020F0502020204030204" pitchFamily="34" charset="0"/>
                <a:cs typeface="Calibri" panose="020F0502020204030204" pitchFamily="34" charset="0"/>
              </a:rPr>
              <a:t>§</a:t>
            </a:r>
            <a:r>
              <a:rPr lang="en-US" sz="5400" dirty="0" smtClean="0">
                <a:latin typeface="Calibri" panose="020F0502020204030204" pitchFamily="34" charset="0"/>
                <a:cs typeface="Calibri" panose="020F0502020204030204" pitchFamily="34" charset="0"/>
              </a:rPr>
              <a:t>… </a:t>
            </a:r>
            <a:r>
              <a:rPr lang="en-US" sz="5400" dirty="0" err="1" smtClean="0">
                <a:latin typeface="Calibri" panose="020F0502020204030204" pitchFamily="34" charset="0"/>
                <a:cs typeface="Calibri" panose="020F0502020204030204" pitchFamily="34" charset="0"/>
              </a:rPr>
              <a:t>etc</a:t>
            </a:r>
            <a:r>
              <a:rPr lang="en-US" sz="5400" dirty="0" smtClean="0">
                <a:latin typeface="Calibri" panose="020F0502020204030204" pitchFamily="34" charset="0"/>
                <a:cs typeface="Calibri" panose="020F0502020204030204" pitchFamily="34" charset="0"/>
              </a:rPr>
              <a:t/>
            </a:r>
            <a:br>
              <a:rPr lang="en-US" sz="5400" dirty="0" smtClean="0">
                <a:latin typeface="Calibri" panose="020F0502020204030204" pitchFamily="34" charset="0"/>
                <a:cs typeface="Calibri" panose="020F0502020204030204" pitchFamily="34" charset="0"/>
              </a:rPr>
            </a:br>
            <a:r>
              <a:rPr lang="en-US" sz="5400" dirty="0" smtClean="0">
                <a:latin typeface="Calibri" panose="020F0502020204030204" pitchFamily="34" charset="0"/>
                <a:cs typeface="Calibri" panose="020F0502020204030204" pitchFamily="34" charset="0"/>
              </a:rPr>
              <a:t>      </a:t>
            </a:r>
            <a:r>
              <a:rPr lang="en-US" sz="4800" dirty="0" smtClean="0">
                <a:latin typeface="Helvetica" panose="020B0500000000000000" pitchFamily="34" charset="0"/>
              </a:rPr>
              <a:t>(</a:t>
            </a:r>
            <a:r>
              <a:rPr lang="en-US" sz="4800" dirty="0">
                <a:latin typeface="Helvetica" panose="020B0500000000000000" pitchFamily="34" charset="0"/>
              </a:rPr>
              <a:t>Reduced with PLSR)</a:t>
            </a:r>
            <a:endParaRPr lang="en-US" sz="5400" dirty="0">
              <a:latin typeface="Helvetica" panose="020B0500000000000000" pitchFamily="34" charset="0"/>
            </a:endParaRPr>
          </a:p>
        </p:txBody>
      </p:sp>
      <p:sp>
        <p:nvSpPr>
          <p:cNvPr id="104" name="TextBox 103"/>
          <p:cNvSpPr txBox="1"/>
          <p:nvPr/>
        </p:nvSpPr>
        <p:spPr>
          <a:xfrm>
            <a:off x="13367440" y="29396315"/>
            <a:ext cx="5671021" cy="2123658"/>
          </a:xfrm>
          <a:prstGeom prst="rect">
            <a:avLst/>
          </a:prstGeom>
          <a:noFill/>
        </p:spPr>
        <p:txBody>
          <a:bodyPr wrap="square" rtlCol="0">
            <a:spAutoFit/>
          </a:bodyPr>
          <a:lstStyle/>
          <a:p>
            <a:r>
              <a:rPr lang="en-US" sz="4400" dirty="0" smtClean="0">
                <a:latin typeface="Helvetica" panose="020B0500000000000000" pitchFamily="34" charset="0"/>
              </a:rPr>
              <a:t>Compare For Acceptance to Posterior</a:t>
            </a:r>
            <a:endParaRPr lang="en-US" sz="4400" dirty="0">
              <a:latin typeface="Helvetica" panose="020B0500000000000000" pitchFamily="34" charset="0"/>
            </a:endParaRPr>
          </a:p>
        </p:txBody>
      </p:sp>
      <p:sp>
        <p:nvSpPr>
          <p:cNvPr id="105" name="TextBox 104"/>
          <p:cNvSpPr txBox="1"/>
          <p:nvPr/>
        </p:nvSpPr>
        <p:spPr>
          <a:xfrm>
            <a:off x="1330810" y="22663103"/>
            <a:ext cx="4722958" cy="1323439"/>
          </a:xfrm>
          <a:prstGeom prst="rect">
            <a:avLst/>
          </a:prstGeom>
          <a:noFill/>
        </p:spPr>
        <p:txBody>
          <a:bodyPr wrap="square" rtlCol="0">
            <a:spAutoFit/>
          </a:bodyPr>
          <a:lstStyle/>
          <a:p>
            <a:r>
              <a:rPr lang="en-US" sz="4000" dirty="0" smtClean="0">
                <a:latin typeface="Helvetica" panose="020B0500000000000000" pitchFamily="34" charset="0"/>
              </a:rPr>
              <a:t>Draw New Parameter Values</a:t>
            </a:r>
            <a:endParaRPr lang="en-US" sz="4000" dirty="0">
              <a:latin typeface="Helvetica" panose="020B0500000000000000" pitchFamily="34" charset="0"/>
            </a:endParaRPr>
          </a:p>
        </p:txBody>
      </p:sp>
      <p:sp>
        <p:nvSpPr>
          <p:cNvPr id="130" name="Content Placeholder 5"/>
          <p:cNvSpPr>
            <a:spLocks noGrp="1"/>
          </p:cNvSpPr>
          <p:nvPr>
            <p:ph sz="quarter" idx="4"/>
          </p:nvPr>
        </p:nvSpPr>
        <p:spPr>
          <a:xfrm>
            <a:off x="27510401" y="7401570"/>
            <a:ext cx="13559011" cy="4236827"/>
          </a:xfrm>
        </p:spPr>
        <p:txBody>
          <a:bodyPr>
            <a:normAutofit/>
          </a:bodyPr>
          <a:lstStyle/>
          <a:p>
            <a:pPr marL="0" indent="0">
              <a:buNone/>
            </a:pPr>
            <a:r>
              <a:rPr lang="en-US" sz="8800" b="1" u="sng" dirty="0">
                <a:latin typeface="Helvetica" panose="020B0500000000000000" pitchFamily="34" charset="0"/>
              </a:rPr>
              <a:t>Modeling</a:t>
            </a:r>
            <a:r>
              <a:rPr lang="en-US" sz="8800" b="1" u="sng" dirty="0" smtClean="0">
                <a:latin typeface="Helvetica" panose="020B0500000000000000" pitchFamily="34" charset="0"/>
              </a:rPr>
              <a:t> Trait Evolution</a:t>
            </a:r>
            <a:br>
              <a:rPr lang="en-US" sz="8800" b="1" u="sng" dirty="0" smtClean="0">
                <a:latin typeface="Helvetica" panose="020B0500000000000000" pitchFamily="34" charset="0"/>
              </a:rPr>
            </a:br>
            <a:r>
              <a:rPr lang="en-US" sz="8800" b="1" dirty="0" smtClean="0">
                <a:latin typeface="Helvetica" panose="020B0500000000000000" pitchFamily="34" charset="0"/>
              </a:rPr>
              <a:t> </a:t>
            </a:r>
            <a:r>
              <a:rPr lang="en-US" sz="8800" b="1" dirty="0">
                <a:latin typeface="Helvetica" panose="020B0500000000000000" pitchFamily="34" charset="0"/>
              </a:rPr>
              <a:t> </a:t>
            </a:r>
            <a:r>
              <a:rPr lang="en-US" sz="8800" b="1" dirty="0" smtClean="0">
                <a:latin typeface="Helvetica" panose="020B0500000000000000" pitchFamily="34" charset="0"/>
              </a:rPr>
              <a:t>             </a:t>
            </a:r>
            <a:r>
              <a:rPr lang="en-US" sz="8800" b="1" u="sng" dirty="0" smtClean="0">
                <a:latin typeface="Helvetica" panose="020B0500000000000000" pitchFamily="34" charset="0"/>
              </a:rPr>
              <a:t>with </a:t>
            </a:r>
            <a:r>
              <a:rPr lang="en-US" sz="8800" b="1" u="sng" dirty="0" err="1" smtClean="0">
                <a:latin typeface="Courier New" panose="02070309020205020404" pitchFamily="49" charset="0"/>
                <a:cs typeface="Courier New" panose="02070309020205020404" pitchFamily="49" charset="0"/>
              </a:rPr>
              <a:t>TreEvo</a:t>
            </a:r>
            <a:endParaRPr lang="en-US" sz="8800" b="1" u="sng" dirty="0">
              <a:latin typeface="Courier New" panose="02070309020205020404" pitchFamily="49" charset="0"/>
              <a:cs typeface="Courier New" panose="02070309020205020404" pitchFamily="49" charset="0"/>
            </a:endParaRPr>
          </a:p>
        </p:txBody>
      </p:sp>
      <p:sp>
        <p:nvSpPr>
          <p:cNvPr id="134" name="Title 1"/>
          <p:cNvSpPr>
            <a:spLocks noGrp="1"/>
          </p:cNvSpPr>
          <p:nvPr>
            <p:ph type="title"/>
          </p:nvPr>
        </p:nvSpPr>
        <p:spPr>
          <a:xfrm>
            <a:off x="245956" y="-318052"/>
            <a:ext cx="37291617" cy="4333462"/>
          </a:xfrm>
        </p:spPr>
        <p:txBody>
          <a:bodyPr>
            <a:noAutofit/>
          </a:bodyPr>
          <a:lstStyle/>
          <a:p>
            <a:r>
              <a:rPr lang="en-US" sz="15000" b="1" u="sng" dirty="0">
                <a:latin typeface="Helvetica" panose="020B0500000000000000" pitchFamily="34" charset="0"/>
              </a:rPr>
              <a:t>If You Can Simulate It, You Can Fit </a:t>
            </a:r>
            <a:r>
              <a:rPr lang="en-US" sz="15000" b="1" u="sng" dirty="0" smtClean="0">
                <a:latin typeface="Helvetica" panose="020B0500000000000000" pitchFamily="34" charset="0"/>
              </a:rPr>
              <a:t>It</a:t>
            </a:r>
            <a:endParaRPr lang="en-US" sz="15000" b="1" u="sng" dirty="0">
              <a:latin typeface="Helvetica" panose="020B0500000000000000" pitchFamily="34" charset="0"/>
            </a:endParaRPr>
          </a:p>
        </p:txBody>
      </p:sp>
      <p:grpSp>
        <p:nvGrpSpPr>
          <p:cNvPr id="136" name="Group 135"/>
          <p:cNvGrpSpPr/>
          <p:nvPr/>
        </p:nvGrpSpPr>
        <p:grpSpPr>
          <a:xfrm>
            <a:off x="10778149" y="14193094"/>
            <a:ext cx="9989192" cy="6480448"/>
            <a:chOff x="15186490" y="22868995"/>
            <a:chExt cx="9989192" cy="6480448"/>
          </a:xfrm>
        </p:grpSpPr>
        <p:pic>
          <p:nvPicPr>
            <p:cNvPr id="145" name="Content Placeholder 3"/>
            <p:cNvPicPr>
              <a:picLocks noChangeAspect="1"/>
            </p:cNvPicPr>
            <p:nvPr/>
          </p:nvPicPr>
          <p:blipFill rotWithShape="1">
            <a:blip r:embed="rId8">
              <a:extLst>
                <a:ext uri="{28A0092B-C50C-407E-A947-70E740481C1C}">
                  <a14:useLocalDpi xmlns:a14="http://schemas.microsoft.com/office/drawing/2010/main" val="0"/>
                </a:ext>
              </a:extLst>
            </a:blip>
            <a:srcRect l="10406" t="12326" b="14433"/>
            <a:stretch/>
          </p:blipFill>
          <p:spPr>
            <a:xfrm>
              <a:off x="15186490" y="22868995"/>
              <a:ext cx="8946309" cy="5904184"/>
            </a:xfrm>
            <a:prstGeom prst="rect">
              <a:avLst/>
            </a:prstGeom>
          </p:spPr>
        </p:pic>
        <p:sp>
          <p:nvSpPr>
            <p:cNvPr id="146" name="TextBox 145"/>
            <p:cNvSpPr txBox="1"/>
            <p:nvPr/>
          </p:nvSpPr>
          <p:spPr>
            <a:xfrm>
              <a:off x="15879880" y="28641557"/>
              <a:ext cx="9295802" cy="707886"/>
            </a:xfrm>
            <a:prstGeom prst="rect">
              <a:avLst/>
            </a:prstGeom>
            <a:noFill/>
          </p:spPr>
          <p:txBody>
            <a:bodyPr wrap="square" rtlCol="0">
              <a:spAutoFit/>
            </a:bodyPr>
            <a:lstStyle/>
            <a:p>
              <a:r>
                <a:rPr lang="en-US" sz="4000" dirty="0">
                  <a:latin typeface="Helvetica" panose="020B0500000000000000" pitchFamily="34" charset="0"/>
                </a:rPr>
                <a:t>Aquilegia: Floral Spur Length</a:t>
              </a:r>
              <a:endParaRPr lang="en-US" sz="4000" dirty="0">
                <a:latin typeface="Helvetica" panose="020B0500000000000000" pitchFamily="34" charset="0"/>
              </a:endParaRPr>
            </a:p>
          </p:txBody>
        </p:sp>
        <p:cxnSp>
          <p:nvCxnSpPr>
            <p:cNvPr id="147" name="Straight Connector 146"/>
            <p:cNvCxnSpPr/>
            <p:nvPr/>
          </p:nvCxnSpPr>
          <p:spPr>
            <a:xfrm>
              <a:off x="20975525" y="22972247"/>
              <a:ext cx="0" cy="530222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18352677" y="22868995"/>
              <a:ext cx="0" cy="530222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rot="16200000">
              <a:off x="19819445" y="24921554"/>
              <a:ext cx="1667444" cy="707886"/>
            </a:xfrm>
            <a:prstGeom prst="rect">
              <a:avLst/>
            </a:prstGeom>
            <a:noFill/>
          </p:spPr>
          <p:txBody>
            <a:bodyPr wrap="none" rtlCol="0">
              <a:spAutoFit/>
            </a:bodyPr>
            <a:lstStyle/>
            <a:p>
              <a:r>
                <a:rPr lang="en-US" sz="4000" dirty="0" smtClean="0">
                  <a:solidFill>
                    <a:schemeClr val="accent2">
                      <a:lumMod val="50000"/>
                    </a:schemeClr>
                  </a:solidFill>
                  <a:latin typeface="Helvetica" panose="020B0500000000000000" pitchFamily="34" charset="0"/>
                </a:rPr>
                <a:t>Bound</a:t>
              </a:r>
              <a:endParaRPr lang="en-US" sz="4000" dirty="0">
                <a:solidFill>
                  <a:schemeClr val="accent2">
                    <a:lumMod val="50000"/>
                  </a:schemeClr>
                </a:solidFill>
                <a:latin typeface="Helvetica" panose="020B0500000000000000" pitchFamily="34" charset="0"/>
              </a:endParaRPr>
            </a:p>
          </p:txBody>
        </p:sp>
        <p:sp>
          <p:nvSpPr>
            <p:cNvPr id="150" name="TextBox 149"/>
            <p:cNvSpPr txBox="1"/>
            <p:nvPr/>
          </p:nvSpPr>
          <p:spPr>
            <a:xfrm rot="16200000">
              <a:off x="17228580" y="24962885"/>
              <a:ext cx="1667444" cy="707886"/>
            </a:xfrm>
            <a:prstGeom prst="rect">
              <a:avLst/>
            </a:prstGeom>
            <a:noFill/>
          </p:spPr>
          <p:txBody>
            <a:bodyPr wrap="none" rtlCol="0">
              <a:spAutoFit/>
            </a:bodyPr>
            <a:lstStyle/>
            <a:p>
              <a:r>
                <a:rPr lang="en-US" sz="4000" dirty="0" smtClean="0">
                  <a:solidFill>
                    <a:schemeClr val="accent2">
                      <a:lumMod val="50000"/>
                    </a:schemeClr>
                  </a:solidFill>
                  <a:latin typeface="Helvetica" panose="020B0500000000000000" pitchFamily="34" charset="0"/>
                </a:rPr>
                <a:t>Bound</a:t>
              </a:r>
              <a:endParaRPr lang="en-US" sz="4000" dirty="0">
                <a:solidFill>
                  <a:schemeClr val="accent2">
                    <a:lumMod val="50000"/>
                  </a:schemeClr>
                </a:solidFill>
                <a:latin typeface="Helvetica" panose="020B0500000000000000" pitchFamily="34" charset="0"/>
              </a:endParaRPr>
            </a:p>
          </p:txBody>
        </p:sp>
        <p:sp>
          <p:nvSpPr>
            <p:cNvPr id="151" name="Right Arrow 150"/>
            <p:cNvSpPr/>
            <p:nvPr/>
          </p:nvSpPr>
          <p:spPr>
            <a:xfrm>
              <a:off x="17939167" y="23746551"/>
              <a:ext cx="954156" cy="553009"/>
            </a:xfrm>
            <a:prstGeom prst="rightArrow">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anose="020B0500000000000000" pitchFamily="34" charset="0"/>
              </a:endParaRPr>
            </a:p>
          </p:txBody>
        </p:sp>
        <p:sp>
          <p:nvSpPr>
            <p:cNvPr id="152" name="Right Arrow 151"/>
            <p:cNvSpPr/>
            <p:nvPr/>
          </p:nvSpPr>
          <p:spPr>
            <a:xfrm>
              <a:off x="20564709" y="23746550"/>
              <a:ext cx="954156" cy="553009"/>
            </a:xfrm>
            <a:prstGeom prst="rightArrow">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anose="020B0500000000000000" pitchFamily="34" charset="0"/>
              </a:endParaRPr>
            </a:p>
          </p:txBody>
        </p:sp>
        <p:pic>
          <p:nvPicPr>
            <p:cNvPr id="153" name="Picture 152"/>
            <p:cNvPicPr>
              <a:picLocks noChangeAspect="1"/>
            </p:cNvPicPr>
            <p:nvPr/>
          </p:nvPicPr>
          <p:blipFill rotWithShape="1">
            <a:blip r:embed="rId9"/>
            <a:srcRect r="35043"/>
            <a:stretch/>
          </p:blipFill>
          <p:spPr>
            <a:xfrm>
              <a:off x="15957889" y="26109219"/>
              <a:ext cx="2149829" cy="971725"/>
            </a:xfrm>
            <a:prstGeom prst="rect">
              <a:avLst/>
            </a:prstGeom>
          </p:spPr>
        </p:pic>
        <p:pic>
          <p:nvPicPr>
            <p:cNvPr id="154" name="Picture 153"/>
            <p:cNvPicPr>
              <a:picLocks noChangeAspect="1"/>
            </p:cNvPicPr>
            <p:nvPr/>
          </p:nvPicPr>
          <p:blipFill rotWithShape="1">
            <a:blip r:embed="rId9"/>
            <a:srcRect r="35043"/>
            <a:stretch/>
          </p:blipFill>
          <p:spPr>
            <a:xfrm>
              <a:off x="18549955" y="25623357"/>
              <a:ext cx="2149829" cy="971725"/>
            </a:xfrm>
            <a:prstGeom prst="rect">
              <a:avLst/>
            </a:prstGeom>
          </p:spPr>
        </p:pic>
        <p:pic>
          <p:nvPicPr>
            <p:cNvPr id="155" name="Picture 154"/>
            <p:cNvPicPr>
              <a:picLocks noChangeAspect="1"/>
            </p:cNvPicPr>
            <p:nvPr/>
          </p:nvPicPr>
          <p:blipFill rotWithShape="1">
            <a:blip r:embed="rId9"/>
            <a:srcRect r="35043"/>
            <a:stretch/>
          </p:blipFill>
          <p:spPr>
            <a:xfrm>
              <a:off x="21246614" y="23997242"/>
              <a:ext cx="2149829" cy="971725"/>
            </a:xfrm>
            <a:prstGeom prst="rect">
              <a:avLst/>
            </a:prstGeom>
          </p:spPr>
        </p:pic>
      </p:grpSp>
      <p:grpSp>
        <p:nvGrpSpPr>
          <p:cNvPr id="137" name="Group 136"/>
          <p:cNvGrpSpPr/>
          <p:nvPr/>
        </p:nvGrpSpPr>
        <p:grpSpPr>
          <a:xfrm>
            <a:off x="2136744" y="7870220"/>
            <a:ext cx="10541321" cy="4602016"/>
            <a:chOff x="3517446" y="16790607"/>
            <a:chExt cx="9751941" cy="3622569"/>
          </a:xfrm>
        </p:grpSpPr>
        <p:pic>
          <p:nvPicPr>
            <p:cNvPr id="143" name="Picture 142"/>
            <p:cNvPicPr>
              <a:picLocks noChangeAspect="1"/>
            </p:cNvPicPr>
            <p:nvPr/>
          </p:nvPicPr>
          <p:blipFill>
            <a:blip r:embed="rId10"/>
            <a:stretch>
              <a:fillRect/>
            </a:stretch>
          </p:blipFill>
          <p:spPr>
            <a:xfrm>
              <a:off x="3517446" y="16790607"/>
              <a:ext cx="6869383" cy="3037794"/>
            </a:xfrm>
            <a:prstGeom prst="rect">
              <a:avLst/>
            </a:prstGeom>
          </p:spPr>
        </p:pic>
        <p:sp>
          <p:nvSpPr>
            <p:cNvPr id="144" name="TextBox 143"/>
            <p:cNvSpPr txBox="1"/>
            <p:nvPr/>
          </p:nvSpPr>
          <p:spPr>
            <a:xfrm>
              <a:off x="3973585" y="19828401"/>
              <a:ext cx="9295802" cy="584775"/>
            </a:xfrm>
            <a:prstGeom prst="rect">
              <a:avLst/>
            </a:prstGeom>
            <a:noFill/>
          </p:spPr>
          <p:txBody>
            <a:bodyPr wrap="square" rtlCol="0">
              <a:spAutoFit/>
            </a:bodyPr>
            <a:lstStyle/>
            <a:p>
              <a:r>
                <a:rPr lang="en-US" sz="3200" dirty="0">
                  <a:latin typeface="Helvetica" panose="020B0500000000000000" pitchFamily="34" charset="0"/>
                </a:rPr>
                <a:t>Aquilegia: Floral Spur Length</a:t>
              </a:r>
              <a:endParaRPr lang="en-US" sz="3200" dirty="0">
                <a:latin typeface="Helvetica" panose="020B0500000000000000" pitchFamily="34" charset="0"/>
              </a:endParaRPr>
            </a:p>
          </p:txBody>
        </p:sp>
      </p:grpSp>
      <p:grpSp>
        <p:nvGrpSpPr>
          <p:cNvPr id="138" name="Group 137"/>
          <p:cNvGrpSpPr/>
          <p:nvPr/>
        </p:nvGrpSpPr>
        <p:grpSpPr>
          <a:xfrm>
            <a:off x="686359" y="12052973"/>
            <a:ext cx="8975324" cy="8835579"/>
            <a:chOff x="1748840" y="10783977"/>
            <a:chExt cx="8975324" cy="8835579"/>
          </a:xfrm>
        </p:grpSpPr>
        <p:pic>
          <p:nvPicPr>
            <p:cNvPr id="141" name="Content Placeholder 3"/>
            <p:cNvPicPr>
              <a:picLocks noChangeAspect="1"/>
            </p:cNvPicPr>
            <p:nvPr/>
          </p:nvPicPr>
          <p:blipFill>
            <a:blip r:embed="rId11"/>
            <a:stretch>
              <a:fillRect/>
            </a:stretch>
          </p:blipFill>
          <p:spPr>
            <a:xfrm>
              <a:off x="1748840" y="11309191"/>
              <a:ext cx="8975324" cy="8310365"/>
            </a:xfrm>
            <a:prstGeom prst="rect">
              <a:avLst/>
            </a:prstGeom>
          </p:spPr>
        </p:pic>
        <p:sp>
          <p:nvSpPr>
            <p:cNvPr id="142" name="TextBox 141"/>
            <p:cNvSpPr txBox="1"/>
            <p:nvPr/>
          </p:nvSpPr>
          <p:spPr>
            <a:xfrm rot="16200000">
              <a:off x="6187923" y="14489220"/>
              <a:ext cx="8241484" cy="830997"/>
            </a:xfrm>
            <a:prstGeom prst="rect">
              <a:avLst/>
            </a:prstGeom>
            <a:noFill/>
          </p:spPr>
          <p:txBody>
            <a:bodyPr wrap="square" rtlCol="0">
              <a:spAutoFit/>
            </a:bodyPr>
            <a:lstStyle/>
            <a:p>
              <a:r>
                <a:rPr lang="en-US" sz="4800" i="1" dirty="0" err="1">
                  <a:latin typeface="Helvetica" panose="020B0500000000000000" pitchFamily="34" charset="0"/>
                </a:rPr>
                <a:t>Whittall</a:t>
              </a:r>
              <a:r>
                <a:rPr lang="en-US" sz="4800" i="1" dirty="0">
                  <a:latin typeface="Helvetica" panose="020B0500000000000000" pitchFamily="34" charset="0"/>
                </a:rPr>
                <a:t> and Hodges, 2007</a:t>
              </a:r>
              <a:endParaRPr lang="en-US" sz="4800" i="1" dirty="0">
                <a:latin typeface="Helvetica" panose="020B0500000000000000" pitchFamily="34" charset="0"/>
              </a:endParaRPr>
            </a:p>
          </p:txBody>
        </p:sp>
      </p:grpSp>
      <p:sp>
        <p:nvSpPr>
          <p:cNvPr id="139" name="Curved Down Arrow 138"/>
          <p:cNvSpPr/>
          <p:nvPr/>
        </p:nvSpPr>
        <p:spPr>
          <a:xfrm rot="1569997">
            <a:off x="9340853" y="8970157"/>
            <a:ext cx="10243706" cy="301512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a:solidFill>
                <a:schemeClr val="tx1"/>
              </a:solidFill>
              <a:latin typeface="Helvetica" panose="020B0500000000000000" pitchFamily="34" charset="0"/>
            </a:endParaRPr>
          </a:p>
        </p:txBody>
      </p:sp>
      <p:sp>
        <p:nvSpPr>
          <p:cNvPr id="140" name="TextBox 139"/>
          <p:cNvSpPr txBox="1"/>
          <p:nvPr/>
        </p:nvSpPr>
        <p:spPr>
          <a:xfrm>
            <a:off x="9971543" y="10988173"/>
            <a:ext cx="6835230" cy="2308324"/>
          </a:xfrm>
          <a:prstGeom prst="rect">
            <a:avLst/>
          </a:prstGeom>
          <a:noFill/>
        </p:spPr>
        <p:txBody>
          <a:bodyPr wrap="square" rtlCol="0">
            <a:spAutoFit/>
          </a:bodyPr>
          <a:lstStyle/>
          <a:p>
            <a:r>
              <a:rPr lang="en-US" sz="4800" dirty="0" smtClean="0">
                <a:latin typeface="Helvetica" panose="020B0500000000000000" pitchFamily="34" charset="0"/>
              </a:rPr>
              <a:t>Pollinator Regimes with different optima, </a:t>
            </a:r>
            <a:br>
              <a:rPr lang="en-US" sz="4800" dirty="0" smtClean="0">
                <a:latin typeface="Helvetica" panose="020B0500000000000000" pitchFamily="34" charset="0"/>
              </a:rPr>
            </a:br>
            <a:r>
              <a:rPr lang="en-US" sz="4800" dirty="0" smtClean="0">
                <a:latin typeface="Helvetica" panose="020B0500000000000000" pitchFamily="34" charset="0"/>
              </a:rPr>
              <a:t>unidirectional bounds…</a:t>
            </a:r>
            <a:endParaRPr lang="en-US" sz="4800" dirty="0">
              <a:latin typeface="Helvetica" panose="020B0500000000000000" pitchFamily="34" charset="0"/>
            </a:endParaRPr>
          </a:p>
        </p:txBody>
      </p:sp>
      <p:sp>
        <p:nvSpPr>
          <p:cNvPr id="97" name="TextBox 96"/>
          <p:cNvSpPr txBox="1"/>
          <p:nvPr/>
        </p:nvSpPr>
        <p:spPr>
          <a:xfrm>
            <a:off x="19473115" y="16629958"/>
            <a:ext cx="6141425" cy="4154984"/>
          </a:xfrm>
          <a:prstGeom prst="rect">
            <a:avLst/>
          </a:prstGeom>
          <a:noFill/>
        </p:spPr>
        <p:txBody>
          <a:bodyPr wrap="none" rtlCol="0">
            <a:spAutoFit/>
          </a:bodyPr>
          <a:lstStyle/>
          <a:p>
            <a:pPr algn="ctr"/>
            <a:r>
              <a:rPr lang="en-US" sz="8800" b="1" dirty="0" smtClean="0">
                <a:latin typeface="Helvetica" panose="020B0500000000000000" pitchFamily="34" charset="0"/>
              </a:rPr>
              <a:t>Model</a:t>
            </a:r>
            <a:br>
              <a:rPr lang="en-US" sz="8800" b="1" dirty="0" smtClean="0">
                <a:latin typeface="Helvetica" panose="020B0500000000000000" pitchFamily="34" charset="0"/>
              </a:rPr>
            </a:br>
            <a:r>
              <a:rPr lang="en-US" sz="8800" b="1" dirty="0" smtClean="0">
                <a:latin typeface="Helvetica" panose="020B0500000000000000" pitchFamily="34" charset="0"/>
              </a:rPr>
              <a:t>Likelihood </a:t>
            </a:r>
            <a:br>
              <a:rPr lang="en-US" sz="8800" b="1" dirty="0" smtClean="0">
                <a:latin typeface="Helvetica" panose="020B0500000000000000" pitchFamily="34" charset="0"/>
              </a:rPr>
            </a:br>
            <a:r>
              <a:rPr lang="en-US" sz="8800" b="1" dirty="0" smtClean="0">
                <a:latin typeface="Helvetica" panose="020B0500000000000000" pitchFamily="34" charset="0"/>
              </a:rPr>
              <a:t>= ???</a:t>
            </a:r>
            <a:endParaRPr lang="en-US" sz="8800" b="1" dirty="0">
              <a:latin typeface="Helvetica" panose="020B0500000000000000" pitchFamily="34" charset="0"/>
            </a:endParaRPr>
          </a:p>
        </p:txBody>
      </p:sp>
      <p:sp>
        <p:nvSpPr>
          <p:cNvPr id="91" name="TextBox 90"/>
          <p:cNvSpPr txBox="1"/>
          <p:nvPr/>
        </p:nvSpPr>
        <p:spPr>
          <a:xfrm>
            <a:off x="17753719" y="13480534"/>
            <a:ext cx="9042152" cy="2800767"/>
          </a:xfrm>
          <a:prstGeom prst="rect">
            <a:avLst/>
          </a:prstGeom>
          <a:noFill/>
        </p:spPr>
        <p:txBody>
          <a:bodyPr wrap="square" rtlCol="0">
            <a:spAutoFit/>
          </a:bodyPr>
          <a:lstStyle/>
          <a:p>
            <a:pPr algn="ctr"/>
            <a:r>
              <a:rPr lang="en-US" sz="8800" dirty="0" smtClean="0">
                <a:latin typeface="Helvetica" panose="020B0500000000000000" pitchFamily="34" charset="0"/>
              </a:rPr>
              <a:t>Parameter Estimates?</a:t>
            </a:r>
            <a:endParaRPr lang="en-US" sz="8800" dirty="0">
              <a:latin typeface="Helvetica" panose="020B0500000000000000" pitchFamily="34" charset="0"/>
            </a:endParaRPr>
          </a:p>
        </p:txBody>
      </p:sp>
      <p:sp>
        <p:nvSpPr>
          <p:cNvPr id="158" name="Rectangle 157"/>
          <p:cNvSpPr/>
          <p:nvPr/>
        </p:nvSpPr>
        <p:spPr>
          <a:xfrm>
            <a:off x="245956" y="20880459"/>
            <a:ext cx="27849803" cy="1323439"/>
          </a:xfrm>
          <a:prstGeom prst="rect">
            <a:avLst/>
          </a:prstGeom>
        </p:spPr>
        <p:txBody>
          <a:bodyPr wrap="none">
            <a:spAutoFit/>
          </a:bodyPr>
          <a:lstStyle/>
          <a:p>
            <a:r>
              <a:rPr lang="en-US" sz="8000" b="1" u="sng" dirty="0">
                <a:latin typeface="Helvetica" panose="020B0500000000000000" pitchFamily="34" charset="0"/>
              </a:rPr>
              <a:t>The </a:t>
            </a:r>
            <a:r>
              <a:rPr lang="en-US" sz="8000" b="1" u="sng" dirty="0" smtClean="0">
                <a:latin typeface="Helvetica" panose="020B0500000000000000" pitchFamily="34" charset="0"/>
              </a:rPr>
              <a:t>Solution: Approximate Bayesian Computation (ABC)</a:t>
            </a:r>
            <a:endParaRPr lang="en-US" sz="8000" b="1" u="sng" dirty="0">
              <a:latin typeface="Helvetica" panose="020B0500000000000000" pitchFamily="34" charset="0"/>
            </a:endParaRPr>
          </a:p>
        </p:txBody>
      </p:sp>
      <p:grpSp>
        <p:nvGrpSpPr>
          <p:cNvPr id="186" name="Group 185"/>
          <p:cNvGrpSpPr/>
          <p:nvPr/>
        </p:nvGrpSpPr>
        <p:grpSpPr>
          <a:xfrm>
            <a:off x="26700028" y="9725190"/>
            <a:ext cx="16855618" cy="10849923"/>
            <a:chOff x="26838974" y="10203118"/>
            <a:chExt cx="16855618" cy="10849923"/>
          </a:xfrm>
        </p:grpSpPr>
        <p:grpSp>
          <p:nvGrpSpPr>
            <p:cNvPr id="26" name="Group 25"/>
            <p:cNvGrpSpPr/>
            <p:nvPr/>
          </p:nvGrpSpPr>
          <p:grpSpPr>
            <a:xfrm>
              <a:off x="35024010" y="16056573"/>
              <a:ext cx="8530224" cy="4996468"/>
              <a:chOff x="11506907" y="6698601"/>
              <a:chExt cx="21655208" cy="24982975"/>
            </a:xfrm>
          </p:grpSpPr>
          <p:sp>
            <p:nvSpPr>
              <p:cNvPr id="27" name="TextBox 26"/>
              <p:cNvSpPr txBox="1"/>
              <p:nvPr/>
            </p:nvSpPr>
            <p:spPr>
              <a:xfrm>
                <a:off x="11893586" y="6698601"/>
                <a:ext cx="19291179" cy="4388587"/>
              </a:xfrm>
              <a:prstGeom prst="rect">
                <a:avLst/>
              </a:prstGeom>
              <a:noFill/>
            </p:spPr>
            <p:txBody>
              <a:bodyPr wrap="none" rtlCol="0">
                <a:spAutoFit/>
              </a:bodyPr>
              <a:lstStyle/>
              <a:p>
                <a:r>
                  <a:rPr lang="en-US" sz="6000" dirty="0" smtClean="0">
                    <a:latin typeface="Helvetica" panose="020B0500000000000000" pitchFamily="34" charset="0"/>
                  </a:rPr>
                  <a:t>Character Displacement</a:t>
                </a:r>
                <a:endParaRPr lang="en-US" sz="6000" dirty="0">
                  <a:latin typeface="Helvetica" panose="020B0500000000000000" pitchFamily="34" charset="0"/>
                </a:endParaRPr>
              </a:p>
            </p:txBody>
          </p:sp>
          <p:sp>
            <p:nvSpPr>
              <p:cNvPr id="28" name="TextBox 27"/>
              <p:cNvSpPr txBox="1"/>
              <p:nvPr/>
            </p:nvSpPr>
            <p:spPr>
              <a:xfrm rot="16200000">
                <a:off x="8839426" y="18241975"/>
                <a:ext cx="7447295" cy="2112334"/>
              </a:xfrm>
              <a:prstGeom prst="rect">
                <a:avLst/>
              </a:prstGeom>
              <a:noFill/>
            </p:spPr>
            <p:txBody>
              <a:bodyPr wrap="none" rtlCol="0">
                <a:spAutoFit/>
              </a:bodyPr>
              <a:lstStyle/>
              <a:p>
                <a:r>
                  <a:rPr lang="en-US" sz="5400" dirty="0" smtClean="0">
                    <a:latin typeface="Helvetica" panose="020B0500000000000000" pitchFamily="34" charset="0"/>
                  </a:rPr>
                  <a:t>Time</a:t>
                </a:r>
                <a:endParaRPr lang="en-US" sz="5400" dirty="0">
                  <a:latin typeface="Helvetica" panose="020B0500000000000000" pitchFamily="34" charset="0"/>
                </a:endParaRPr>
              </a:p>
            </p:txBody>
          </p:sp>
          <p:sp>
            <p:nvSpPr>
              <p:cNvPr id="29" name="TextBox 28"/>
              <p:cNvSpPr txBox="1"/>
              <p:nvPr/>
            </p:nvSpPr>
            <p:spPr>
              <a:xfrm>
                <a:off x="20620385" y="27691953"/>
                <a:ext cx="3385015" cy="3989623"/>
              </a:xfrm>
              <a:prstGeom prst="rect">
                <a:avLst/>
              </a:prstGeom>
              <a:noFill/>
            </p:spPr>
            <p:txBody>
              <a:bodyPr wrap="none" rtlCol="0">
                <a:spAutoFit/>
              </a:bodyPr>
              <a:lstStyle/>
              <a:p>
                <a:r>
                  <a:rPr lang="en-US" sz="5400" dirty="0" smtClean="0">
                    <a:latin typeface="Helvetica" panose="020B0500000000000000" pitchFamily="34" charset="0"/>
                  </a:rPr>
                  <a:t>Trait</a:t>
                </a:r>
                <a:endParaRPr lang="en-US" sz="5400" dirty="0">
                  <a:latin typeface="Helvetica" panose="020B0500000000000000" pitchFamily="34" charset="0"/>
                </a:endParaRPr>
              </a:p>
            </p:txBody>
          </p:sp>
          <p:pic>
            <p:nvPicPr>
              <p:cNvPr id="30" name="Picture 29"/>
              <p:cNvPicPr>
                <a:picLocks noChangeAspect="1"/>
              </p:cNvPicPr>
              <p:nvPr/>
            </p:nvPicPr>
            <p:blipFill>
              <a:blip r:embed="rId12"/>
              <a:stretch>
                <a:fillRect/>
              </a:stretch>
            </p:blipFill>
            <p:spPr>
              <a:xfrm>
                <a:off x="13512040" y="11757556"/>
                <a:ext cx="19650075" cy="16221075"/>
              </a:xfrm>
              <a:prstGeom prst="rect">
                <a:avLst/>
              </a:prstGeom>
            </p:spPr>
          </p:pic>
        </p:grpSp>
        <p:grpSp>
          <p:nvGrpSpPr>
            <p:cNvPr id="63" name="Group 62"/>
            <p:cNvGrpSpPr/>
            <p:nvPr/>
          </p:nvGrpSpPr>
          <p:grpSpPr>
            <a:xfrm>
              <a:off x="26838974" y="10203118"/>
              <a:ext cx="16855618" cy="2398682"/>
              <a:chOff x="25910978" y="13286459"/>
              <a:chExt cx="16855618" cy="2398682"/>
            </a:xfrm>
          </p:grpSpPr>
          <p:sp>
            <p:nvSpPr>
              <p:cNvPr id="52" name="Rectangle 51"/>
              <p:cNvSpPr/>
              <p:nvPr/>
            </p:nvSpPr>
            <p:spPr>
              <a:xfrm>
                <a:off x="25910978" y="14475899"/>
                <a:ext cx="15999893" cy="1209242"/>
              </a:xfrm>
              <a:prstGeom prst="rect">
                <a:avLst/>
              </a:prstGeom>
            </p:spPr>
            <p:txBody>
              <a:bodyPr wrap="none">
                <a:spAutoFit/>
              </a:bodyPr>
              <a:lstStyle/>
              <a:p>
                <a:r>
                  <a:rPr lang="en-US" b="1" dirty="0" err="1" smtClean="0">
                    <a:latin typeface="Helvetica" panose="020B0500000000000000" pitchFamily="34" charset="0"/>
                  </a:rPr>
                  <a:t>X</a:t>
                </a:r>
                <a:r>
                  <a:rPr lang="en-US" b="1" baseline="-25000" dirty="0" err="1" smtClean="0">
                    <a:latin typeface="Helvetica" panose="020B0500000000000000" pitchFamily="34" charset="0"/>
                  </a:rPr>
                  <a:t>t</a:t>
                </a:r>
                <a:r>
                  <a:rPr lang="en-US" b="1" dirty="0" smtClean="0">
                    <a:latin typeface="Helvetica" panose="020B0500000000000000" pitchFamily="34" charset="0"/>
                  </a:rPr>
                  <a:t> </a:t>
                </a:r>
                <a:r>
                  <a:rPr lang="en-US" b="1" dirty="0">
                    <a:latin typeface="Helvetica" panose="020B0500000000000000" pitchFamily="34" charset="0"/>
                  </a:rPr>
                  <a:t>~ </a:t>
                </a:r>
                <a:r>
                  <a:rPr lang="en-US" b="1" dirty="0" smtClean="0">
                    <a:latin typeface="Helvetica" panose="020B0500000000000000" pitchFamily="34" charset="0"/>
                  </a:rPr>
                  <a:t>X</a:t>
                </a:r>
                <a:r>
                  <a:rPr lang="en-US" b="1" baseline="-25000" dirty="0" smtClean="0">
                    <a:latin typeface="Helvetica" panose="020B0500000000000000" pitchFamily="34" charset="0"/>
                  </a:rPr>
                  <a:t>t-1</a:t>
                </a:r>
                <a:r>
                  <a:rPr lang="en-US" b="1" dirty="0" smtClean="0">
                    <a:latin typeface="Helvetica" panose="020B0500000000000000" pitchFamily="34" charset="0"/>
                  </a:rPr>
                  <a:t>  +  </a:t>
                </a:r>
                <a:r>
                  <a:rPr lang="en-US" b="1" dirty="0">
                    <a:latin typeface="Helvetica" panose="020B0500000000000000" pitchFamily="34" charset="0"/>
                  </a:rPr>
                  <a:t>Intrinsic </a:t>
                </a:r>
                <a:r>
                  <a:rPr lang="el-GR" b="1" dirty="0" smtClean="0">
                    <a:latin typeface="Helvetica" panose="020B0500000000000000" pitchFamily="34" charset="0"/>
                    <a:cs typeface="Calibri" panose="020F0502020204030204" pitchFamily="34" charset="0"/>
                  </a:rPr>
                  <a:t>Δ</a:t>
                </a:r>
                <a:r>
                  <a:rPr lang="en-US" b="1" dirty="0" smtClean="0">
                    <a:latin typeface="Helvetica" panose="020B0500000000000000" pitchFamily="34" charset="0"/>
                  </a:rPr>
                  <a:t>   +  </a:t>
                </a:r>
                <a:r>
                  <a:rPr lang="en-US" b="1" i="1" dirty="0" smtClean="0">
                    <a:latin typeface="Helvetica" panose="020B0500000000000000" pitchFamily="34" charset="0"/>
                  </a:rPr>
                  <a:t>Extrinsic</a:t>
                </a:r>
                <a:r>
                  <a:rPr lang="en-US" b="1" dirty="0" smtClean="0">
                    <a:latin typeface="Helvetica" panose="020B0500000000000000" pitchFamily="34" charset="0"/>
                  </a:rPr>
                  <a:t> </a:t>
                </a:r>
                <a:r>
                  <a:rPr lang="el-GR" b="1" dirty="0">
                    <a:latin typeface="Helvetica" panose="020B0500000000000000" pitchFamily="34" charset="0"/>
                    <a:cs typeface="Calibri" panose="020F0502020204030204" pitchFamily="34" charset="0"/>
                  </a:rPr>
                  <a:t>Δ</a:t>
                </a:r>
                <a:endParaRPr lang="en-US" b="1" dirty="0">
                  <a:latin typeface="Helvetica" panose="020B0500000000000000" pitchFamily="34" charset="0"/>
                </a:endParaRPr>
              </a:p>
            </p:txBody>
          </p:sp>
          <p:pic>
            <p:nvPicPr>
              <p:cNvPr id="61" name="Picture 60"/>
              <p:cNvPicPr>
                <a:picLocks noChangeAspect="1"/>
              </p:cNvPicPr>
              <p:nvPr/>
            </p:nvPicPr>
            <p:blipFill>
              <a:blip r:embed="rId13"/>
              <a:stretch>
                <a:fillRect/>
              </a:stretch>
            </p:blipFill>
            <p:spPr>
              <a:xfrm>
                <a:off x="29579943" y="13286459"/>
                <a:ext cx="6633023" cy="1938696"/>
              </a:xfrm>
              <a:prstGeom prst="rect">
                <a:avLst/>
              </a:prstGeom>
            </p:spPr>
          </p:pic>
          <p:pic>
            <p:nvPicPr>
              <p:cNvPr id="62" name="Picture 61"/>
              <p:cNvPicPr>
                <a:picLocks noChangeAspect="1"/>
              </p:cNvPicPr>
              <p:nvPr/>
            </p:nvPicPr>
            <p:blipFill>
              <a:blip r:embed="rId13"/>
              <a:stretch>
                <a:fillRect/>
              </a:stretch>
            </p:blipFill>
            <p:spPr>
              <a:xfrm>
                <a:off x="36133573" y="13286459"/>
                <a:ext cx="6633023" cy="1938696"/>
              </a:xfrm>
              <a:prstGeom prst="rect">
                <a:avLst/>
              </a:prstGeom>
            </p:spPr>
          </p:pic>
        </p:grpSp>
        <p:sp>
          <p:nvSpPr>
            <p:cNvPr id="65" name="Right Arrow 64"/>
            <p:cNvSpPr/>
            <p:nvPr/>
          </p:nvSpPr>
          <p:spPr>
            <a:xfrm rot="5400000">
              <a:off x="38636764" y="13762313"/>
              <a:ext cx="2975610" cy="1208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latin typeface="Helvetica" panose="020B0500000000000000" pitchFamily="34" charset="0"/>
                </a:rPr>
                <a:t>Example</a:t>
              </a:r>
              <a:endParaRPr lang="en-US" sz="4400" dirty="0">
                <a:latin typeface="Helvetica" panose="020B0500000000000000" pitchFamily="34" charset="0"/>
              </a:endParaRPr>
            </a:p>
          </p:txBody>
        </p:sp>
        <p:grpSp>
          <p:nvGrpSpPr>
            <p:cNvPr id="161" name="Group 160"/>
            <p:cNvGrpSpPr/>
            <p:nvPr/>
          </p:nvGrpSpPr>
          <p:grpSpPr>
            <a:xfrm>
              <a:off x="29081708" y="13443612"/>
              <a:ext cx="4932402" cy="6465473"/>
              <a:chOff x="24042383" y="6852544"/>
              <a:chExt cx="4932402" cy="6465473"/>
            </a:xfrm>
          </p:grpSpPr>
          <p:pic>
            <p:nvPicPr>
              <p:cNvPr id="162" name="Picture 161"/>
              <p:cNvPicPr>
                <a:picLocks noChangeAspect="1"/>
              </p:cNvPicPr>
              <p:nvPr/>
            </p:nvPicPr>
            <p:blipFill>
              <a:blip r:embed="rId14"/>
              <a:stretch>
                <a:fillRect/>
              </a:stretch>
            </p:blipFill>
            <p:spPr>
              <a:xfrm>
                <a:off x="24296914" y="8615547"/>
                <a:ext cx="4354286" cy="3908962"/>
              </a:xfrm>
              <a:prstGeom prst="rect">
                <a:avLst/>
              </a:prstGeom>
            </p:spPr>
          </p:pic>
          <p:sp>
            <p:nvSpPr>
              <p:cNvPr id="163" name="TextBox 162"/>
              <p:cNvSpPr txBox="1"/>
              <p:nvPr/>
            </p:nvSpPr>
            <p:spPr>
              <a:xfrm rot="19741914">
                <a:off x="24042383" y="6852544"/>
                <a:ext cx="4803218" cy="1938992"/>
              </a:xfrm>
              <a:prstGeom prst="rect">
                <a:avLst/>
              </a:prstGeom>
              <a:noFill/>
            </p:spPr>
            <p:txBody>
              <a:bodyPr wrap="square" rtlCol="0">
                <a:spAutoFit/>
              </a:bodyPr>
              <a:lstStyle/>
              <a:p>
                <a:r>
                  <a:rPr lang="en-US" sz="6000" dirty="0" smtClean="0">
                    <a:latin typeface="Helvetica" panose="020B0500000000000000" pitchFamily="34" charset="0"/>
                  </a:rPr>
                  <a:t>Arbitrary Optima</a:t>
                </a:r>
                <a:endParaRPr lang="en-US" sz="6000" dirty="0">
                  <a:latin typeface="Helvetica" panose="020B0500000000000000" pitchFamily="34" charset="0"/>
                </a:endParaRPr>
              </a:p>
            </p:txBody>
          </p:sp>
          <p:pic>
            <p:nvPicPr>
              <p:cNvPr id="164" name="Picture 163"/>
              <p:cNvPicPr>
                <a:picLocks noChangeAspect="1"/>
              </p:cNvPicPr>
              <p:nvPr/>
            </p:nvPicPr>
            <p:blipFill rotWithShape="1">
              <a:blip r:embed="rId9"/>
              <a:srcRect r="35043"/>
              <a:stretch/>
            </p:blipFill>
            <p:spPr>
              <a:xfrm>
                <a:off x="24296914" y="10154923"/>
                <a:ext cx="1836743" cy="830210"/>
              </a:xfrm>
              <a:prstGeom prst="rect">
                <a:avLst/>
              </a:prstGeom>
            </p:spPr>
          </p:pic>
          <p:pic>
            <p:nvPicPr>
              <p:cNvPr id="165" name="Picture 164"/>
              <p:cNvPicPr>
                <a:picLocks noChangeAspect="1"/>
              </p:cNvPicPr>
              <p:nvPr/>
            </p:nvPicPr>
            <p:blipFill rotWithShape="1">
              <a:blip r:embed="rId9"/>
              <a:srcRect r="35043"/>
              <a:stretch/>
            </p:blipFill>
            <p:spPr>
              <a:xfrm>
                <a:off x="25795753" y="9365811"/>
                <a:ext cx="1836743" cy="830210"/>
              </a:xfrm>
              <a:prstGeom prst="rect">
                <a:avLst/>
              </a:prstGeom>
            </p:spPr>
          </p:pic>
          <p:pic>
            <p:nvPicPr>
              <p:cNvPr id="166" name="Picture 165"/>
              <p:cNvPicPr>
                <a:picLocks noChangeAspect="1"/>
              </p:cNvPicPr>
              <p:nvPr/>
            </p:nvPicPr>
            <p:blipFill rotWithShape="1">
              <a:blip r:embed="rId9"/>
              <a:srcRect r="35043"/>
              <a:stretch/>
            </p:blipFill>
            <p:spPr>
              <a:xfrm>
                <a:off x="27138042" y="10004870"/>
                <a:ext cx="1836743" cy="830210"/>
              </a:xfrm>
              <a:prstGeom prst="rect">
                <a:avLst/>
              </a:prstGeom>
            </p:spPr>
          </p:pic>
          <p:sp>
            <p:nvSpPr>
              <p:cNvPr id="167" name="TextBox 166"/>
              <p:cNvSpPr txBox="1"/>
              <p:nvPr/>
            </p:nvSpPr>
            <p:spPr>
              <a:xfrm>
                <a:off x="25469691" y="12520113"/>
                <a:ext cx="1443218" cy="797904"/>
              </a:xfrm>
              <a:prstGeom prst="rect">
                <a:avLst/>
              </a:prstGeom>
              <a:noFill/>
            </p:spPr>
            <p:txBody>
              <a:bodyPr wrap="none" rtlCol="0">
                <a:spAutoFit/>
              </a:bodyPr>
              <a:lstStyle/>
              <a:p>
                <a:r>
                  <a:rPr lang="en-US" sz="5400" dirty="0" smtClean="0">
                    <a:latin typeface="Helvetica" panose="020B0500000000000000" pitchFamily="34" charset="0"/>
                  </a:rPr>
                  <a:t>Trait</a:t>
                </a:r>
                <a:endParaRPr lang="en-US" sz="5400" dirty="0">
                  <a:latin typeface="Helvetica" panose="020B0500000000000000" pitchFamily="34" charset="0"/>
                </a:endParaRPr>
              </a:p>
            </p:txBody>
          </p:sp>
        </p:grpSp>
        <p:sp>
          <p:nvSpPr>
            <p:cNvPr id="170" name="Left Arrow 169"/>
            <p:cNvSpPr/>
            <p:nvPr/>
          </p:nvSpPr>
          <p:spPr>
            <a:xfrm rot="17509151">
              <a:off x="31909609" y="13608693"/>
              <a:ext cx="3121376" cy="138598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Example</a:t>
              </a:r>
              <a:endParaRPr lang="en-US" sz="5400" dirty="0"/>
            </a:p>
          </p:txBody>
        </p:sp>
      </p:grpSp>
      <p:pic>
        <p:nvPicPr>
          <p:cNvPr id="172" name="Picture 171"/>
          <p:cNvPicPr>
            <a:picLocks noChangeAspect="1"/>
          </p:cNvPicPr>
          <p:nvPr/>
        </p:nvPicPr>
        <p:blipFill>
          <a:blip r:embed="rId10"/>
          <a:stretch>
            <a:fillRect/>
          </a:stretch>
        </p:blipFill>
        <p:spPr>
          <a:xfrm>
            <a:off x="346790" y="30752545"/>
            <a:ext cx="3304446" cy="1859758"/>
          </a:xfrm>
          <a:prstGeom prst="rect">
            <a:avLst/>
          </a:prstGeom>
        </p:spPr>
      </p:pic>
      <p:sp>
        <p:nvSpPr>
          <p:cNvPr id="174" name="Right Arrow 173"/>
          <p:cNvSpPr/>
          <p:nvPr/>
        </p:nvSpPr>
        <p:spPr>
          <a:xfrm>
            <a:off x="3676040" y="31174593"/>
            <a:ext cx="1720418" cy="11461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5" name="Group 184"/>
          <p:cNvGrpSpPr/>
          <p:nvPr/>
        </p:nvGrpSpPr>
        <p:grpSpPr>
          <a:xfrm>
            <a:off x="5008848" y="24936531"/>
            <a:ext cx="3114685" cy="1951620"/>
            <a:chOff x="4714317" y="25113636"/>
            <a:chExt cx="3318161" cy="2223874"/>
          </a:xfrm>
        </p:grpSpPr>
        <p:sp>
          <p:nvSpPr>
            <p:cNvPr id="106" name="Right Arrow 105"/>
            <p:cNvSpPr/>
            <p:nvPr/>
          </p:nvSpPr>
          <p:spPr>
            <a:xfrm>
              <a:off x="4722496" y="25113636"/>
              <a:ext cx="3309982" cy="657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ight Arrow 174"/>
            <p:cNvSpPr/>
            <p:nvPr/>
          </p:nvSpPr>
          <p:spPr>
            <a:xfrm>
              <a:off x="4722496" y="25899879"/>
              <a:ext cx="3309982" cy="6545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ight Arrow 175"/>
            <p:cNvSpPr/>
            <p:nvPr/>
          </p:nvSpPr>
          <p:spPr>
            <a:xfrm>
              <a:off x="4714317" y="26683008"/>
              <a:ext cx="3309982" cy="6545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8" name="Curved Connector 177"/>
          <p:cNvCxnSpPr/>
          <p:nvPr/>
        </p:nvCxnSpPr>
        <p:spPr>
          <a:xfrm rot="5400000" flipH="1" flipV="1">
            <a:off x="11628062" y="29624808"/>
            <a:ext cx="1919789" cy="906364"/>
          </a:xfrm>
          <a:prstGeom prst="curvedConnector3">
            <a:avLst>
              <a:gd name="adj1" fmla="val 43786"/>
            </a:avLst>
          </a:prstGeom>
          <a:ln w="76200">
            <a:solidFill>
              <a:schemeClr val="accent6">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183" name="Picture 182"/>
          <p:cNvPicPr>
            <a:picLocks noChangeAspect="1"/>
          </p:cNvPicPr>
          <p:nvPr/>
        </p:nvPicPr>
        <p:blipFill>
          <a:blip r:embed="rId15"/>
          <a:stretch>
            <a:fillRect/>
          </a:stretch>
        </p:blipFill>
        <p:spPr>
          <a:xfrm>
            <a:off x="9130906" y="22976264"/>
            <a:ext cx="8906906" cy="6000442"/>
          </a:xfrm>
          <a:prstGeom prst="rect">
            <a:avLst/>
          </a:prstGeom>
        </p:spPr>
      </p:pic>
      <p:sp>
        <p:nvSpPr>
          <p:cNvPr id="184" name="TextBox 183"/>
          <p:cNvSpPr txBox="1"/>
          <p:nvPr/>
        </p:nvSpPr>
        <p:spPr>
          <a:xfrm>
            <a:off x="4479407" y="27076439"/>
            <a:ext cx="5708952" cy="1754326"/>
          </a:xfrm>
          <a:prstGeom prst="rect">
            <a:avLst/>
          </a:prstGeom>
          <a:noFill/>
        </p:spPr>
        <p:txBody>
          <a:bodyPr wrap="square" rtlCol="0">
            <a:spAutoFit/>
          </a:bodyPr>
          <a:lstStyle/>
          <a:p>
            <a:r>
              <a:rPr lang="en-US" sz="3600" dirty="0" smtClean="0">
                <a:latin typeface="Helvetica" panose="020B0500000000000000" pitchFamily="34" charset="0"/>
              </a:rPr>
              <a:t>Simulate Trait Change</a:t>
            </a:r>
            <a:br>
              <a:rPr lang="en-US" sz="3600" dirty="0" smtClean="0">
                <a:latin typeface="Helvetica" panose="020B0500000000000000" pitchFamily="34" charset="0"/>
              </a:rPr>
            </a:br>
            <a:r>
              <a:rPr lang="en-US" sz="3600" dirty="0" smtClean="0">
                <a:latin typeface="Helvetica" panose="020B0500000000000000" pitchFamily="34" charset="0"/>
              </a:rPr>
              <a:t>     On Input Tree </a:t>
            </a:r>
            <a:br>
              <a:rPr lang="en-US" sz="3600" dirty="0" smtClean="0">
                <a:latin typeface="Helvetica" panose="020B0500000000000000" pitchFamily="34" charset="0"/>
              </a:rPr>
            </a:br>
            <a:endParaRPr lang="en-US" sz="3600" dirty="0">
              <a:latin typeface="Helvetica" panose="020B0500000000000000" pitchFamily="34" charset="0"/>
            </a:endParaRPr>
          </a:p>
        </p:txBody>
      </p:sp>
      <p:sp>
        <p:nvSpPr>
          <p:cNvPr id="182" name="Right Arrow 181"/>
          <p:cNvSpPr/>
          <p:nvPr/>
        </p:nvSpPr>
        <p:spPr>
          <a:xfrm rot="18960404">
            <a:off x="16705996" y="28193854"/>
            <a:ext cx="4419111" cy="9771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Content Placeholder 2"/>
          <p:cNvSpPr txBox="1">
            <a:spLocks/>
          </p:cNvSpPr>
          <p:nvPr/>
        </p:nvSpPr>
        <p:spPr>
          <a:xfrm>
            <a:off x="28966382" y="21260460"/>
            <a:ext cx="14629051" cy="9922565"/>
          </a:xfrm>
          <a:prstGeom prst="rect">
            <a:avLst/>
          </a:prstGeom>
        </p:spPr>
        <p:txBody>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buFont typeface="Arial" panose="020B0604020202020204" pitchFamily="34" charset="0"/>
              <a:buNone/>
            </a:pPr>
            <a:r>
              <a:rPr lang="en-US" sz="7200" u="sng" dirty="0" smtClean="0">
                <a:latin typeface="Helvetica" panose="020B0500000000000000" pitchFamily="34" charset="0"/>
              </a:rPr>
              <a:t>Limits of ABC</a:t>
            </a:r>
          </a:p>
          <a:p>
            <a:pPr lvl="1"/>
            <a:r>
              <a:rPr lang="en-US" sz="6600" dirty="0" smtClean="0">
                <a:latin typeface="Helvetica" panose="020B0500000000000000" pitchFamily="34" charset="0"/>
              </a:rPr>
              <a:t>Slow</a:t>
            </a:r>
          </a:p>
          <a:p>
            <a:pPr lvl="1"/>
            <a:r>
              <a:rPr lang="en-US" sz="6600" dirty="0" smtClean="0">
                <a:latin typeface="Helvetica" panose="020B0500000000000000" pitchFamily="34" charset="0"/>
              </a:rPr>
              <a:t>Identifiability</a:t>
            </a:r>
          </a:p>
          <a:p>
            <a:pPr marL="0" indent="0">
              <a:buNone/>
            </a:pPr>
            <a:r>
              <a:rPr lang="en-US" sz="7200" dirty="0" smtClean="0">
                <a:latin typeface="Helvetica" panose="020B0500000000000000" pitchFamily="34" charset="0"/>
              </a:rPr>
              <a:t>Trait evolution models should be match our biological understanding, not methodological limits. What new models can you imagine?</a:t>
            </a:r>
            <a:endParaRPr lang="en-US" sz="7200" dirty="0">
              <a:latin typeface="Helvetica" panose="020B0500000000000000" pitchFamily="34" charset="0"/>
            </a:endParaRPr>
          </a:p>
        </p:txBody>
      </p:sp>
      <p:sp>
        <p:nvSpPr>
          <p:cNvPr id="188" name="Rectangle 187"/>
          <p:cNvSpPr/>
          <p:nvPr/>
        </p:nvSpPr>
        <p:spPr>
          <a:xfrm>
            <a:off x="31614503" y="30074429"/>
            <a:ext cx="12149480" cy="1754326"/>
          </a:xfrm>
          <a:prstGeom prst="rect">
            <a:avLst/>
          </a:prstGeom>
        </p:spPr>
        <p:txBody>
          <a:bodyPr wrap="none">
            <a:spAutoFit/>
          </a:bodyPr>
          <a:lstStyle/>
          <a:p>
            <a:r>
              <a:rPr lang="en-US" sz="5400" b="1" dirty="0" smtClean="0">
                <a:latin typeface="Helvetica" panose="020B0500000000000000" pitchFamily="34" charset="0"/>
              </a:rPr>
              <a:t>For the package, see:</a:t>
            </a:r>
            <a:br>
              <a:rPr lang="en-US" sz="5400" b="1" dirty="0" smtClean="0">
                <a:latin typeface="Helvetica" panose="020B0500000000000000" pitchFamily="34" charset="0"/>
              </a:rPr>
            </a:br>
            <a:r>
              <a:rPr lang="en-US" sz="5400" b="1" dirty="0" smtClean="0">
                <a:latin typeface="Helvetica" panose="020B0500000000000000" pitchFamily="34" charset="0"/>
              </a:rPr>
              <a:t>   https</a:t>
            </a:r>
            <a:r>
              <a:rPr lang="en-US" sz="5400" b="1" dirty="0">
                <a:latin typeface="Helvetica" panose="020B0500000000000000" pitchFamily="34" charset="0"/>
              </a:rPr>
              <a:t>://github.com/bomeara/treevo</a:t>
            </a:r>
          </a:p>
        </p:txBody>
      </p:sp>
      <p:pic>
        <p:nvPicPr>
          <p:cNvPr id="189" name="Picture 18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8859264" y="29681285"/>
            <a:ext cx="2697237" cy="2697237"/>
          </a:xfrm>
          <a:prstGeom prst="rect">
            <a:avLst/>
          </a:prstGeom>
        </p:spPr>
      </p:pic>
    </p:spTree>
    <p:extLst>
      <p:ext uri="{BB962C8B-B14F-4D97-AF65-F5344CB8AC3E}">
        <p14:creationId xmlns:p14="http://schemas.microsoft.com/office/powerpoint/2010/main" val="2001847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11658600" y="16459200"/>
            <a:ext cx="28546425" cy="13630275"/>
          </a:xfrm>
          <a:prstGeom prst="rect">
            <a:avLst/>
          </a:prstGeom>
          <a:solidFill>
            <a:srgbClr val="FFFFFF"/>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Lst>
        </p:spPr>
        <p:txBody>
          <a:bodyPr/>
          <a:lstStyle/>
          <a:p>
            <a:pPr>
              <a:defRPr/>
            </a:pPr>
            <a:endParaRPr lang="en-US" sz="24496">
              <a:latin typeface="Optima" charset="0"/>
              <a:ea typeface="ヒラギノ角ゴ ProN W3" charset="0"/>
              <a:sym typeface="Optima" charset="0"/>
            </a:endParaRPr>
          </a:p>
        </p:txBody>
      </p:sp>
      <p:sp>
        <p:nvSpPr>
          <p:cNvPr id="18" name="Rectangle 17"/>
          <p:cNvSpPr/>
          <p:nvPr/>
        </p:nvSpPr>
        <p:spPr bwMode="auto">
          <a:xfrm>
            <a:off x="11658600" y="1543050"/>
            <a:ext cx="28546425" cy="13630275"/>
          </a:xfrm>
          <a:prstGeom prst="rect">
            <a:avLst/>
          </a:prstGeom>
          <a:solidFill>
            <a:srgbClr val="FFFFFF"/>
          </a:solidFill>
          <a:ln>
            <a:noFill/>
          </a:ln>
          <a:effectLst>
            <a:outerShdw blurRad="63500" dist="38099" dir="2700000" algn="ctr" rotWithShape="0">
              <a:schemeClr val="bg2">
                <a:alpha val="74998"/>
              </a:schemeClr>
            </a:outerShdw>
          </a:effectLst>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Lst>
        </p:spPr>
        <p:txBody>
          <a:bodyPr/>
          <a:lstStyle/>
          <a:p>
            <a:pPr>
              <a:defRPr/>
            </a:pPr>
            <a:endParaRPr lang="en-US" sz="24496">
              <a:latin typeface="Optima" charset="0"/>
              <a:ea typeface="ヒラギノ角ゴ ProN W3" charset="0"/>
              <a:sym typeface="Optima" charset="0"/>
            </a:endParaRPr>
          </a:p>
        </p:txBody>
      </p:sp>
      <p:sp>
        <p:nvSpPr>
          <p:cNvPr id="114691" name="TextBox 3"/>
          <p:cNvSpPr txBox="1">
            <a:spLocks noChangeArrowheads="1"/>
          </p:cNvSpPr>
          <p:nvPr/>
        </p:nvSpPr>
        <p:spPr bwMode="auto">
          <a:xfrm>
            <a:off x="857250" y="22374227"/>
            <a:ext cx="8486775" cy="445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000000"/>
                </a:solidFill>
                <a:latin typeface="Optima" pitchFamily="1" charset="0"/>
                <a:ea typeface="ヒラギノ角ゴ ProN W3" pitchFamily="1" charset="-128"/>
                <a:sym typeface="Optima" pitchFamily="1" charset="0"/>
              </a:defRPr>
            </a:lvl1pPr>
            <a:lvl2pPr marL="742950" indent="-285750" eaLnBrk="0" hangingPunct="0">
              <a:defRPr sz="4200">
                <a:solidFill>
                  <a:srgbClr val="000000"/>
                </a:solidFill>
                <a:latin typeface="Optima" pitchFamily="1" charset="0"/>
                <a:ea typeface="ヒラギノ角ゴ ProN W3" pitchFamily="1" charset="-128"/>
                <a:sym typeface="Optima" pitchFamily="1" charset="0"/>
              </a:defRPr>
            </a:lvl2pPr>
            <a:lvl3pPr marL="1143000" indent="-228600" eaLnBrk="0" hangingPunct="0">
              <a:defRPr sz="4200">
                <a:solidFill>
                  <a:srgbClr val="000000"/>
                </a:solidFill>
                <a:latin typeface="Optima" pitchFamily="1" charset="0"/>
                <a:ea typeface="ヒラギノ角ゴ ProN W3" pitchFamily="1" charset="-128"/>
                <a:sym typeface="Optima" pitchFamily="1" charset="0"/>
              </a:defRPr>
            </a:lvl3pPr>
            <a:lvl4pPr marL="1600200" indent="-228600" eaLnBrk="0" hangingPunct="0">
              <a:defRPr sz="4200">
                <a:solidFill>
                  <a:srgbClr val="000000"/>
                </a:solidFill>
                <a:latin typeface="Optima" pitchFamily="1" charset="0"/>
                <a:ea typeface="ヒラギノ角ゴ ProN W3" pitchFamily="1" charset="-128"/>
                <a:sym typeface="Optima" pitchFamily="1" charset="0"/>
              </a:defRPr>
            </a:lvl4pPr>
            <a:lvl5pPr marL="2057400" indent="-228600" eaLnBrk="0" hangingPunct="0">
              <a:defRPr sz="4200">
                <a:solidFill>
                  <a:srgbClr val="000000"/>
                </a:solidFill>
                <a:latin typeface="Optima" pitchFamily="1" charset="0"/>
                <a:ea typeface="ヒラギノ角ゴ ProN W3" pitchFamily="1" charset="-128"/>
                <a:sym typeface="Optima" pitchFamily="1" charset="0"/>
              </a:defRPr>
            </a:lvl5pPr>
            <a:lvl6pPr marL="2514600" indent="-228600" algn="ctr" eaLnBrk="0" fontAlgn="base" hangingPunct="0">
              <a:spcBef>
                <a:spcPct val="0"/>
              </a:spcBef>
              <a:spcAft>
                <a:spcPct val="0"/>
              </a:spcAft>
              <a:defRPr sz="4200">
                <a:solidFill>
                  <a:srgbClr val="000000"/>
                </a:solidFill>
                <a:latin typeface="Optima" pitchFamily="1" charset="0"/>
                <a:ea typeface="ヒラギノ角ゴ ProN W3" pitchFamily="1" charset="-128"/>
                <a:sym typeface="Optima" pitchFamily="1" charset="0"/>
              </a:defRPr>
            </a:lvl6pPr>
            <a:lvl7pPr marL="2971800" indent="-228600" algn="ctr" eaLnBrk="0" fontAlgn="base" hangingPunct="0">
              <a:spcBef>
                <a:spcPct val="0"/>
              </a:spcBef>
              <a:spcAft>
                <a:spcPct val="0"/>
              </a:spcAft>
              <a:defRPr sz="4200">
                <a:solidFill>
                  <a:srgbClr val="000000"/>
                </a:solidFill>
                <a:latin typeface="Optima" pitchFamily="1" charset="0"/>
                <a:ea typeface="ヒラギノ角ゴ ProN W3" pitchFamily="1" charset="-128"/>
                <a:sym typeface="Optima" pitchFamily="1" charset="0"/>
              </a:defRPr>
            </a:lvl7pPr>
            <a:lvl8pPr marL="3429000" indent="-228600" algn="ctr" eaLnBrk="0" fontAlgn="base" hangingPunct="0">
              <a:spcBef>
                <a:spcPct val="0"/>
              </a:spcBef>
              <a:spcAft>
                <a:spcPct val="0"/>
              </a:spcAft>
              <a:defRPr sz="4200">
                <a:solidFill>
                  <a:srgbClr val="000000"/>
                </a:solidFill>
                <a:latin typeface="Optima" pitchFamily="1" charset="0"/>
                <a:ea typeface="ヒラギノ角ゴ ProN W3" pitchFamily="1" charset="-128"/>
                <a:sym typeface="Optima" pitchFamily="1" charset="0"/>
              </a:defRPr>
            </a:lvl8pPr>
            <a:lvl9pPr marL="3886200" indent="-228600" algn="ctr" eaLnBrk="0" fontAlgn="base" hangingPunct="0">
              <a:spcBef>
                <a:spcPct val="0"/>
              </a:spcBef>
              <a:spcAft>
                <a:spcPct val="0"/>
              </a:spcAft>
              <a:defRPr sz="4200">
                <a:solidFill>
                  <a:srgbClr val="000000"/>
                </a:solidFill>
                <a:latin typeface="Optima" pitchFamily="1" charset="0"/>
                <a:ea typeface="ヒラギノ角ゴ ProN W3" pitchFamily="1" charset="-128"/>
                <a:sym typeface="Optima" pitchFamily="1" charset="0"/>
              </a:defRPr>
            </a:lvl9pPr>
          </a:lstStyle>
          <a:p>
            <a:pPr eaLnBrk="1" hangingPunct="1"/>
            <a:r>
              <a:rPr lang="en-US" altLang="en-US" sz="14175"/>
              <a:t>Brownian rate</a:t>
            </a:r>
          </a:p>
        </p:txBody>
      </p:sp>
      <p:sp>
        <p:nvSpPr>
          <p:cNvPr id="114692" name="TextBox 4"/>
          <p:cNvSpPr txBox="1">
            <a:spLocks noChangeArrowheads="1"/>
          </p:cNvSpPr>
          <p:nvPr/>
        </p:nvSpPr>
        <p:spPr bwMode="auto">
          <a:xfrm>
            <a:off x="1114427" y="6172202"/>
            <a:ext cx="8472191" cy="2273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000000"/>
                </a:solidFill>
                <a:latin typeface="Optima" pitchFamily="1" charset="0"/>
                <a:ea typeface="ヒラギノ角ゴ ProN W3" pitchFamily="1" charset="-128"/>
                <a:sym typeface="Optima" pitchFamily="1" charset="0"/>
              </a:defRPr>
            </a:lvl1pPr>
            <a:lvl2pPr marL="742950" indent="-285750" eaLnBrk="0" hangingPunct="0">
              <a:defRPr sz="4200">
                <a:solidFill>
                  <a:srgbClr val="000000"/>
                </a:solidFill>
                <a:latin typeface="Optima" pitchFamily="1" charset="0"/>
                <a:ea typeface="ヒラギノ角ゴ ProN W3" pitchFamily="1" charset="-128"/>
                <a:sym typeface="Optima" pitchFamily="1" charset="0"/>
              </a:defRPr>
            </a:lvl2pPr>
            <a:lvl3pPr marL="1143000" indent="-228600" eaLnBrk="0" hangingPunct="0">
              <a:defRPr sz="4200">
                <a:solidFill>
                  <a:srgbClr val="000000"/>
                </a:solidFill>
                <a:latin typeface="Optima" pitchFamily="1" charset="0"/>
                <a:ea typeface="ヒラギノ角ゴ ProN W3" pitchFamily="1" charset="-128"/>
                <a:sym typeface="Optima" pitchFamily="1" charset="0"/>
              </a:defRPr>
            </a:lvl3pPr>
            <a:lvl4pPr marL="1600200" indent="-228600" eaLnBrk="0" hangingPunct="0">
              <a:defRPr sz="4200">
                <a:solidFill>
                  <a:srgbClr val="000000"/>
                </a:solidFill>
                <a:latin typeface="Optima" pitchFamily="1" charset="0"/>
                <a:ea typeface="ヒラギノ角ゴ ProN W3" pitchFamily="1" charset="-128"/>
                <a:sym typeface="Optima" pitchFamily="1" charset="0"/>
              </a:defRPr>
            </a:lvl4pPr>
            <a:lvl5pPr marL="2057400" indent="-228600" eaLnBrk="0" hangingPunct="0">
              <a:defRPr sz="4200">
                <a:solidFill>
                  <a:srgbClr val="000000"/>
                </a:solidFill>
                <a:latin typeface="Optima" pitchFamily="1" charset="0"/>
                <a:ea typeface="ヒラギノ角ゴ ProN W3" pitchFamily="1" charset="-128"/>
                <a:sym typeface="Optima" pitchFamily="1" charset="0"/>
              </a:defRPr>
            </a:lvl5pPr>
            <a:lvl6pPr marL="2514600" indent="-228600" algn="ctr" eaLnBrk="0" fontAlgn="base" hangingPunct="0">
              <a:spcBef>
                <a:spcPct val="0"/>
              </a:spcBef>
              <a:spcAft>
                <a:spcPct val="0"/>
              </a:spcAft>
              <a:defRPr sz="4200">
                <a:solidFill>
                  <a:srgbClr val="000000"/>
                </a:solidFill>
                <a:latin typeface="Optima" pitchFamily="1" charset="0"/>
                <a:ea typeface="ヒラギノ角ゴ ProN W3" pitchFamily="1" charset="-128"/>
                <a:sym typeface="Optima" pitchFamily="1" charset="0"/>
              </a:defRPr>
            </a:lvl6pPr>
            <a:lvl7pPr marL="2971800" indent="-228600" algn="ctr" eaLnBrk="0" fontAlgn="base" hangingPunct="0">
              <a:spcBef>
                <a:spcPct val="0"/>
              </a:spcBef>
              <a:spcAft>
                <a:spcPct val="0"/>
              </a:spcAft>
              <a:defRPr sz="4200">
                <a:solidFill>
                  <a:srgbClr val="000000"/>
                </a:solidFill>
                <a:latin typeface="Optima" pitchFamily="1" charset="0"/>
                <a:ea typeface="ヒラギノ角ゴ ProN W3" pitchFamily="1" charset="-128"/>
                <a:sym typeface="Optima" pitchFamily="1" charset="0"/>
              </a:defRPr>
            </a:lvl7pPr>
            <a:lvl8pPr marL="3429000" indent="-228600" algn="ctr" eaLnBrk="0" fontAlgn="base" hangingPunct="0">
              <a:spcBef>
                <a:spcPct val="0"/>
              </a:spcBef>
              <a:spcAft>
                <a:spcPct val="0"/>
              </a:spcAft>
              <a:defRPr sz="4200">
                <a:solidFill>
                  <a:srgbClr val="000000"/>
                </a:solidFill>
                <a:latin typeface="Optima" pitchFamily="1" charset="0"/>
                <a:ea typeface="ヒラギノ角ゴ ProN W3" pitchFamily="1" charset="-128"/>
                <a:sym typeface="Optima" pitchFamily="1" charset="0"/>
              </a:defRPr>
            </a:lvl8pPr>
            <a:lvl9pPr marL="3886200" indent="-228600" algn="ctr" eaLnBrk="0" fontAlgn="base" hangingPunct="0">
              <a:spcBef>
                <a:spcPct val="0"/>
              </a:spcBef>
              <a:spcAft>
                <a:spcPct val="0"/>
              </a:spcAft>
              <a:defRPr sz="4200">
                <a:solidFill>
                  <a:srgbClr val="000000"/>
                </a:solidFill>
                <a:latin typeface="Optima" pitchFamily="1" charset="0"/>
                <a:ea typeface="ヒラギノ角ゴ ProN W3" pitchFamily="1" charset="-128"/>
                <a:sym typeface="Optima" pitchFamily="1" charset="0"/>
              </a:defRPr>
            </a:lvl9pPr>
          </a:lstStyle>
          <a:p>
            <a:pPr eaLnBrk="1" hangingPunct="1"/>
            <a:r>
              <a:rPr lang="en-US" altLang="en-US" sz="14175"/>
              <a:t>Root state</a:t>
            </a:r>
          </a:p>
        </p:txBody>
      </p:sp>
      <p:pic>
        <p:nvPicPr>
          <p:cNvPr id="114693" name="Picture 1" descr="BMrat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14916150"/>
            <a:ext cx="30861000" cy="154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4" name="Picture 16" descr="RootState.pd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58375" y="117872"/>
            <a:ext cx="30861000" cy="154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76237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799806" y="3654264"/>
            <a:ext cx="11512542" cy="9922565"/>
          </a:xfrm>
          <a:prstGeom prst="rect">
            <a:avLst/>
          </a:prstGeom>
        </p:spPr>
        <p:txBody>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buFont typeface="Arial" panose="020B0604020202020204" pitchFamily="34" charset="0"/>
              <a:buNone/>
            </a:pPr>
            <a:r>
              <a:rPr lang="en-US" sz="7200" dirty="0" smtClean="0">
                <a:latin typeface="Helvetica" panose="020B0500000000000000" pitchFamily="34" charset="0"/>
              </a:rPr>
              <a:t>Limits of ABC</a:t>
            </a:r>
          </a:p>
          <a:p>
            <a:pPr lvl="1"/>
            <a:r>
              <a:rPr lang="en-US" sz="6600" dirty="0" smtClean="0">
                <a:latin typeface="Helvetica" panose="020B0500000000000000" pitchFamily="34" charset="0"/>
              </a:rPr>
              <a:t>Slow</a:t>
            </a:r>
          </a:p>
          <a:p>
            <a:pPr lvl="1"/>
            <a:r>
              <a:rPr lang="en-US" sz="6600" dirty="0" smtClean="0">
                <a:latin typeface="Helvetica" panose="020B0500000000000000" pitchFamily="34" charset="0"/>
              </a:rPr>
              <a:t>Identifiability</a:t>
            </a:r>
          </a:p>
          <a:p>
            <a:pPr marL="0" indent="0">
              <a:buNone/>
            </a:pPr>
            <a:r>
              <a:rPr lang="en-US" sz="7200" dirty="0" err="1" smtClean="0">
                <a:latin typeface="Helvetica" panose="020B0500000000000000" pitchFamily="34" charset="0"/>
              </a:rPr>
              <a:t>TreEvo</a:t>
            </a:r>
            <a:r>
              <a:rPr lang="en-US" sz="7200" dirty="0" smtClean="0">
                <a:latin typeface="Helvetica" panose="020B0500000000000000" pitchFamily="34" charset="0"/>
              </a:rPr>
              <a:t> allows our models to be limited by our biological understanding, not methodological limits. What new models can you imagine?</a:t>
            </a:r>
            <a:endParaRPr lang="en-US" sz="7200" dirty="0">
              <a:latin typeface="Helvetica" panose="020B0500000000000000" pitchFamily="34" charset="0"/>
            </a:endParaRPr>
          </a:p>
        </p:txBody>
      </p:sp>
      <p:sp>
        <p:nvSpPr>
          <p:cNvPr id="4" name="Content Placeholder 5"/>
          <p:cNvSpPr txBox="1">
            <a:spLocks/>
          </p:cNvSpPr>
          <p:nvPr/>
        </p:nvSpPr>
        <p:spPr>
          <a:xfrm>
            <a:off x="28175685" y="24680284"/>
            <a:ext cx="15376756" cy="17686022"/>
          </a:xfrm>
          <a:prstGeom prst="rect">
            <a:avLst/>
          </a:prstGeom>
        </p:spPr>
        <p:txBody>
          <a:bodyPr>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buFont typeface="Arial" panose="020B0604020202020204" pitchFamily="34" charset="0"/>
              <a:buNone/>
            </a:pPr>
            <a:r>
              <a:rPr lang="en-US" sz="6000" b="1" dirty="0" smtClean="0">
                <a:latin typeface="Helvetica" panose="020B0500000000000000" pitchFamily="34" charset="0"/>
              </a:rPr>
              <a:t>Only limit to fitting models of trait evolution with </a:t>
            </a:r>
            <a:r>
              <a:rPr lang="en-US" sz="6000" b="1" dirty="0" err="1" smtClean="0">
                <a:latin typeface="Helvetica" panose="020B0500000000000000" pitchFamily="34" charset="0"/>
              </a:rPr>
              <a:t>TreEvo</a:t>
            </a:r>
            <a:r>
              <a:rPr lang="en-US" sz="6000" b="1" dirty="0" smtClean="0">
                <a:latin typeface="Helvetica" panose="020B0500000000000000" pitchFamily="34" charset="0"/>
              </a:rPr>
              <a:t> is our ability to describe them as function of trait change per time step. What models can you imagine?</a:t>
            </a:r>
          </a:p>
          <a:p>
            <a:pPr lvl="1"/>
            <a:endParaRPr lang="en-US" sz="6000" b="1" dirty="0" smtClean="0">
              <a:latin typeface="Helvetica" panose="020B0500000000000000" pitchFamily="34" charset="0"/>
            </a:endParaRPr>
          </a:p>
          <a:p>
            <a:pPr lvl="1"/>
            <a:endParaRPr lang="en-US" sz="6000" b="1" dirty="0">
              <a:latin typeface="Helvetica" panose="020B0500000000000000" pitchFamily="34" charset="0"/>
            </a:endParaRPr>
          </a:p>
        </p:txBody>
      </p:sp>
      <p:grpSp>
        <p:nvGrpSpPr>
          <p:cNvPr id="11" name="Group 10"/>
          <p:cNvGrpSpPr/>
          <p:nvPr/>
        </p:nvGrpSpPr>
        <p:grpSpPr>
          <a:xfrm>
            <a:off x="24235725" y="6816998"/>
            <a:ext cx="4858331" cy="6501019"/>
            <a:chOff x="24235725" y="6816998"/>
            <a:chExt cx="4858331" cy="6501019"/>
          </a:xfrm>
        </p:grpSpPr>
        <p:pic>
          <p:nvPicPr>
            <p:cNvPr id="3" name="Picture 2"/>
            <p:cNvPicPr>
              <a:picLocks noChangeAspect="1"/>
            </p:cNvPicPr>
            <p:nvPr/>
          </p:nvPicPr>
          <p:blipFill>
            <a:blip r:embed="rId2"/>
            <a:stretch>
              <a:fillRect/>
            </a:stretch>
          </p:blipFill>
          <p:spPr>
            <a:xfrm>
              <a:off x="24296914" y="8615547"/>
              <a:ext cx="4354286" cy="3908962"/>
            </a:xfrm>
            <a:prstGeom prst="rect">
              <a:avLst/>
            </a:prstGeom>
          </p:spPr>
        </p:pic>
        <p:sp>
          <p:nvSpPr>
            <p:cNvPr id="5" name="TextBox 4"/>
            <p:cNvSpPr txBox="1"/>
            <p:nvPr/>
          </p:nvSpPr>
          <p:spPr>
            <a:xfrm rot="19741914">
              <a:off x="24235725" y="6816998"/>
              <a:ext cx="4803218" cy="1938992"/>
            </a:xfrm>
            <a:prstGeom prst="rect">
              <a:avLst/>
            </a:prstGeom>
            <a:noFill/>
          </p:spPr>
          <p:txBody>
            <a:bodyPr wrap="square" rtlCol="0">
              <a:spAutoFit/>
            </a:bodyPr>
            <a:lstStyle/>
            <a:p>
              <a:r>
                <a:rPr lang="en-US" sz="6000" dirty="0" smtClean="0">
                  <a:latin typeface="Helvetica" panose="020B0500000000000000" pitchFamily="34" charset="0"/>
                </a:rPr>
                <a:t>Arbitrary Optima</a:t>
              </a:r>
              <a:endParaRPr lang="en-US" sz="6000" dirty="0">
                <a:latin typeface="Helvetica" panose="020B0500000000000000" pitchFamily="34" charset="0"/>
              </a:endParaRPr>
            </a:p>
          </p:txBody>
        </p:sp>
        <p:pic>
          <p:nvPicPr>
            <p:cNvPr id="6" name="Picture 5"/>
            <p:cNvPicPr>
              <a:picLocks noChangeAspect="1"/>
            </p:cNvPicPr>
            <p:nvPr/>
          </p:nvPicPr>
          <p:blipFill rotWithShape="1">
            <a:blip r:embed="rId3"/>
            <a:srcRect r="35043"/>
            <a:stretch/>
          </p:blipFill>
          <p:spPr>
            <a:xfrm>
              <a:off x="24296914" y="10154923"/>
              <a:ext cx="1836743" cy="830210"/>
            </a:xfrm>
            <a:prstGeom prst="rect">
              <a:avLst/>
            </a:prstGeom>
          </p:spPr>
        </p:pic>
        <p:pic>
          <p:nvPicPr>
            <p:cNvPr id="7" name="Picture 6"/>
            <p:cNvPicPr>
              <a:picLocks noChangeAspect="1"/>
            </p:cNvPicPr>
            <p:nvPr/>
          </p:nvPicPr>
          <p:blipFill rotWithShape="1">
            <a:blip r:embed="rId3"/>
            <a:srcRect r="35043"/>
            <a:stretch/>
          </p:blipFill>
          <p:spPr>
            <a:xfrm>
              <a:off x="25994538" y="9365811"/>
              <a:ext cx="1836743" cy="830210"/>
            </a:xfrm>
            <a:prstGeom prst="rect">
              <a:avLst/>
            </a:prstGeom>
          </p:spPr>
        </p:pic>
        <p:pic>
          <p:nvPicPr>
            <p:cNvPr id="8" name="Picture 7"/>
            <p:cNvPicPr>
              <a:picLocks noChangeAspect="1"/>
            </p:cNvPicPr>
            <p:nvPr/>
          </p:nvPicPr>
          <p:blipFill rotWithShape="1">
            <a:blip r:embed="rId3"/>
            <a:srcRect r="35043"/>
            <a:stretch/>
          </p:blipFill>
          <p:spPr>
            <a:xfrm>
              <a:off x="27257313" y="10004870"/>
              <a:ext cx="1836743" cy="830210"/>
            </a:xfrm>
            <a:prstGeom prst="rect">
              <a:avLst/>
            </a:prstGeom>
          </p:spPr>
        </p:pic>
        <p:sp>
          <p:nvSpPr>
            <p:cNvPr id="9" name="TextBox 8"/>
            <p:cNvSpPr txBox="1"/>
            <p:nvPr/>
          </p:nvSpPr>
          <p:spPr>
            <a:xfrm>
              <a:off x="25469691" y="12520113"/>
              <a:ext cx="1443218" cy="797904"/>
            </a:xfrm>
            <a:prstGeom prst="rect">
              <a:avLst/>
            </a:prstGeom>
            <a:noFill/>
          </p:spPr>
          <p:txBody>
            <a:bodyPr wrap="none" rtlCol="0">
              <a:spAutoFit/>
            </a:bodyPr>
            <a:lstStyle/>
            <a:p>
              <a:r>
                <a:rPr lang="en-US" sz="5400" dirty="0" smtClean="0">
                  <a:latin typeface="Helvetica" panose="020B0500000000000000" pitchFamily="34" charset="0"/>
                </a:rPr>
                <a:t>Trait</a:t>
              </a:r>
              <a:endParaRPr lang="en-US" sz="5400" dirty="0">
                <a:latin typeface="Helvetica" panose="020B0500000000000000" pitchFamily="34" charset="0"/>
              </a:endParaRPr>
            </a:p>
          </p:txBody>
        </p:sp>
      </p:grpSp>
      <p:sp>
        <p:nvSpPr>
          <p:cNvPr id="12" name="TextBox 11"/>
          <p:cNvSpPr txBox="1"/>
          <p:nvPr/>
        </p:nvSpPr>
        <p:spPr>
          <a:xfrm>
            <a:off x="9921059" y="23471042"/>
            <a:ext cx="11781559" cy="1209242"/>
          </a:xfrm>
          <a:prstGeom prst="rect">
            <a:avLst/>
          </a:prstGeom>
          <a:noFill/>
        </p:spPr>
        <p:txBody>
          <a:bodyPr wrap="none" rtlCol="0">
            <a:spAutoFit/>
          </a:bodyPr>
          <a:lstStyle/>
          <a:p>
            <a:r>
              <a:rPr lang="en-US" dirty="0" smtClean="0"/>
              <a:t>Yes it works fine for fossil trees</a:t>
            </a:r>
            <a:endParaRPr lang="en-US" dirty="0"/>
          </a:p>
        </p:txBody>
      </p:sp>
      <p:sp>
        <p:nvSpPr>
          <p:cNvPr id="13" name="Rectangle 12"/>
          <p:cNvSpPr/>
          <p:nvPr/>
        </p:nvSpPr>
        <p:spPr>
          <a:xfrm>
            <a:off x="14993215" y="15854579"/>
            <a:ext cx="15491741" cy="1209242"/>
          </a:xfrm>
          <a:prstGeom prst="rect">
            <a:avLst/>
          </a:prstGeom>
        </p:spPr>
        <p:txBody>
          <a:bodyPr wrap="none">
            <a:spAutoFit/>
          </a:bodyPr>
          <a:lstStyle/>
          <a:p>
            <a:r>
              <a:rPr lang="en-US" b="1" dirty="0">
                <a:latin typeface="Helvetica" panose="020B0500000000000000" pitchFamily="34" charset="0"/>
              </a:rPr>
              <a:t>https://github.com/bomeara/treevo</a:t>
            </a:r>
          </a:p>
        </p:txBody>
      </p:sp>
    </p:spTree>
    <p:extLst>
      <p:ext uri="{BB962C8B-B14F-4D97-AF65-F5344CB8AC3E}">
        <p14:creationId xmlns:p14="http://schemas.microsoft.com/office/powerpoint/2010/main" val="259867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1443" y="20668791"/>
            <a:ext cx="20541201" cy="1631216"/>
          </a:xfrm>
          <a:prstGeom prst="rect">
            <a:avLst/>
          </a:prstGeom>
          <a:noFill/>
        </p:spPr>
        <p:txBody>
          <a:bodyPr wrap="none" rtlCol="0">
            <a:spAutoFit/>
          </a:bodyPr>
          <a:lstStyle/>
          <a:p>
            <a:r>
              <a:rPr lang="en-US" sz="10000" dirty="0" smtClean="0">
                <a:latin typeface="Helvetica" panose="020B0500000000000000" pitchFamily="34" charset="0"/>
              </a:rPr>
              <a:t>Approximate Bayesian Computation</a:t>
            </a:r>
            <a:endParaRPr lang="en-US" sz="10000" dirty="0">
              <a:latin typeface="Helvetica" panose="020B0500000000000000" pitchFamily="34" charset="0"/>
            </a:endParaRPr>
          </a:p>
        </p:txBody>
      </p:sp>
      <p:sp>
        <p:nvSpPr>
          <p:cNvPr id="4" name="TextBox 3"/>
          <p:cNvSpPr txBox="1"/>
          <p:nvPr/>
        </p:nvSpPr>
        <p:spPr>
          <a:xfrm>
            <a:off x="813843" y="20821191"/>
            <a:ext cx="20541201" cy="1631216"/>
          </a:xfrm>
          <a:prstGeom prst="rect">
            <a:avLst/>
          </a:prstGeom>
          <a:noFill/>
        </p:spPr>
        <p:txBody>
          <a:bodyPr wrap="none" rtlCol="0">
            <a:spAutoFit/>
          </a:bodyPr>
          <a:lstStyle/>
          <a:p>
            <a:r>
              <a:rPr lang="en-US" sz="10000" dirty="0" smtClean="0">
                <a:latin typeface="Helvetica" panose="020B0500000000000000" pitchFamily="34" charset="0"/>
              </a:rPr>
              <a:t>Approximate Bayesian Computation</a:t>
            </a:r>
            <a:endParaRPr lang="en-US" sz="10000" dirty="0">
              <a:latin typeface="Helvetica" panose="020B0500000000000000" pitchFamily="34" charset="0"/>
            </a:endParaRPr>
          </a:p>
        </p:txBody>
      </p:sp>
      <p:sp>
        <p:nvSpPr>
          <p:cNvPr id="5" name="Rectangle 4"/>
          <p:cNvSpPr/>
          <p:nvPr/>
        </p:nvSpPr>
        <p:spPr>
          <a:xfrm>
            <a:off x="317865" y="6467606"/>
            <a:ext cx="24661431" cy="1323439"/>
          </a:xfrm>
          <a:prstGeom prst="rect">
            <a:avLst/>
          </a:prstGeom>
        </p:spPr>
        <p:txBody>
          <a:bodyPr wrap="none">
            <a:spAutoFit/>
          </a:bodyPr>
          <a:lstStyle/>
          <a:p>
            <a:r>
              <a:rPr lang="en-US" sz="8000" b="1" u="sng" dirty="0">
                <a:latin typeface="Helvetica" panose="020B0500000000000000" pitchFamily="34" charset="0"/>
              </a:rPr>
              <a:t>The </a:t>
            </a:r>
            <a:r>
              <a:rPr lang="en-US" sz="8000" b="1" u="sng" dirty="0" smtClean="0">
                <a:latin typeface="Helvetica" panose="020B0500000000000000" pitchFamily="34" charset="0"/>
              </a:rPr>
              <a:t>Problem: Approximate Bayesian Computation</a:t>
            </a:r>
            <a:endParaRPr lang="en-US" sz="8000" b="1" u="sng" dirty="0">
              <a:latin typeface="Helvetica" panose="020B0500000000000000" pitchFamily="34" charset="0"/>
            </a:endParaRPr>
          </a:p>
        </p:txBody>
      </p:sp>
    </p:spTree>
    <p:extLst>
      <p:ext uri="{BB962C8B-B14F-4D97-AF65-F5344CB8AC3E}">
        <p14:creationId xmlns:p14="http://schemas.microsoft.com/office/powerpoint/2010/main" val="325077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27697551" y="25034244"/>
            <a:ext cx="9989192" cy="6480448"/>
            <a:chOff x="13755756" y="11868111"/>
            <a:chExt cx="9989192" cy="6480448"/>
          </a:xfrm>
        </p:grpSpPr>
        <p:pic>
          <p:nvPicPr>
            <p:cNvPr id="36"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10406" t="12326" b="14433"/>
            <a:stretch/>
          </p:blipFill>
          <p:spPr>
            <a:xfrm>
              <a:off x="13755756" y="11868111"/>
              <a:ext cx="8946309" cy="5904184"/>
            </a:xfrm>
            <a:prstGeom prst="rect">
              <a:avLst/>
            </a:prstGeom>
          </p:spPr>
        </p:pic>
        <p:sp>
          <p:nvSpPr>
            <p:cNvPr id="37" name="TextBox 36"/>
            <p:cNvSpPr txBox="1"/>
            <p:nvPr/>
          </p:nvSpPr>
          <p:spPr>
            <a:xfrm>
              <a:off x="14449146" y="17640673"/>
              <a:ext cx="9295802" cy="707886"/>
            </a:xfrm>
            <a:prstGeom prst="rect">
              <a:avLst/>
            </a:prstGeom>
            <a:noFill/>
          </p:spPr>
          <p:txBody>
            <a:bodyPr wrap="square" rtlCol="0">
              <a:spAutoFit/>
            </a:bodyPr>
            <a:lstStyle/>
            <a:p>
              <a:r>
                <a:rPr lang="en-US" sz="4000" dirty="0">
                  <a:latin typeface="Helvetica" panose="020B0500000000000000" pitchFamily="34" charset="0"/>
                </a:rPr>
                <a:t>Aquilegia: Floral Spur Length</a:t>
              </a:r>
              <a:endParaRPr lang="en-US" sz="4000" dirty="0">
                <a:latin typeface="Helvetica" panose="020B0500000000000000" pitchFamily="34" charset="0"/>
              </a:endParaRPr>
            </a:p>
          </p:txBody>
        </p:sp>
        <p:cxnSp>
          <p:nvCxnSpPr>
            <p:cNvPr id="38" name="Straight Connector 37"/>
            <p:cNvCxnSpPr/>
            <p:nvPr/>
          </p:nvCxnSpPr>
          <p:spPr>
            <a:xfrm>
              <a:off x="19544791" y="11971363"/>
              <a:ext cx="0" cy="530222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6921943" y="11868111"/>
              <a:ext cx="0" cy="530222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16200000">
              <a:off x="18388711" y="13920670"/>
              <a:ext cx="1667444" cy="707886"/>
            </a:xfrm>
            <a:prstGeom prst="rect">
              <a:avLst/>
            </a:prstGeom>
            <a:noFill/>
          </p:spPr>
          <p:txBody>
            <a:bodyPr wrap="none" rtlCol="0">
              <a:spAutoFit/>
            </a:bodyPr>
            <a:lstStyle/>
            <a:p>
              <a:r>
                <a:rPr lang="en-US" sz="4000" dirty="0" smtClean="0">
                  <a:solidFill>
                    <a:schemeClr val="accent2">
                      <a:lumMod val="50000"/>
                    </a:schemeClr>
                  </a:solidFill>
                  <a:latin typeface="Helvetica" panose="020B0500000000000000" pitchFamily="34" charset="0"/>
                </a:rPr>
                <a:t>Bound</a:t>
              </a:r>
              <a:endParaRPr lang="en-US" sz="4000" dirty="0">
                <a:solidFill>
                  <a:schemeClr val="accent2">
                    <a:lumMod val="50000"/>
                  </a:schemeClr>
                </a:solidFill>
                <a:latin typeface="Helvetica" panose="020B0500000000000000" pitchFamily="34" charset="0"/>
              </a:endParaRPr>
            </a:p>
          </p:txBody>
        </p:sp>
        <p:sp>
          <p:nvSpPr>
            <p:cNvPr id="41" name="TextBox 40"/>
            <p:cNvSpPr txBox="1"/>
            <p:nvPr/>
          </p:nvSpPr>
          <p:spPr>
            <a:xfrm rot="16200000">
              <a:off x="15797846" y="13962001"/>
              <a:ext cx="1667444" cy="707886"/>
            </a:xfrm>
            <a:prstGeom prst="rect">
              <a:avLst/>
            </a:prstGeom>
            <a:noFill/>
          </p:spPr>
          <p:txBody>
            <a:bodyPr wrap="none" rtlCol="0">
              <a:spAutoFit/>
            </a:bodyPr>
            <a:lstStyle/>
            <a:p>
              <a:r>
                <a:rPr lang="en-US" sz="4000" dirty="0" smtClean="0">
                  <a:solidFill>
                    <a:schemeClr val="accent2">
                      <a:lumMod val="50000"/>
                    </a:schemeClr>
                  </a:solidFill>
                  <a:latin typeface="Helvetica" panose="020B0500000000000000" pitchFamily="34" charset="0"/>
                </a:rPr>
                <a:t>Bound</a:t>
              </a:r>
              <a:endParaRPr lang="en-US" sz="4000" dirty="0">
                <a:solidFill>
                  <a:schemeClr val="accent2">
                    <a:lumMod val="50000"/>
                  </a:schemeClr>
                </a:solidFill>
                <a:latin typeface="Helvetica" panose="020B0500000000000000" pitchFamily="34" charset="0"/>
              </a:endParaRPr>
            </a:p>
          </p:txBody>
        </p:sp>
      </p:grpSp>
      <p:grpSp>
        <p:nvGrpSpPr>
          <p:cNvPr id="43" name="Group 42"/>
          <p:cNvGrpSpPr/>
          <p:nvPr/>
        </p:nvGrpSpPr>
        <p:grpSpPr>
          <a:xfrm>
            <a:off x="15740381" y="25137496"/>
            <a:ext cx="9989192" cy="6480448"/>
            <a:chOff x="15186490" y="22868995"/>
            <a:chExt cx="9989192" cy="6480448"/>
          </a:xfrm>
        </p:grpSpPr>
        <p:pic>
          <p:nvPicPr>
            <p:cNvPr id="44"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10406" t="12326" b="14433"/>
            <a:stretch/>
          </p:blipFill>
          <p:spPr>
            <a:xfrm>
              <a:off x="15186490" y="22868995"/>
              <a:ext cx="8946309" cy="5904184"/>
            </a:xfrm>
            <a:prstGeom prst="rect">
              <a:avLst/>
            </a:prstGeom>
          </p:spPr>
        </p:pic>
        <p:sp>
          <p:nvSpPr>
            <p:cNvPr id="45" name="TextBox 44"/>
            <p:cNvSpPr txBox="1"/>
            <p:nvPr/>
          </p:nvSpPr>
          <p:spPr>
            <a:xfrm>
              <a:off x="15879880" y="28641557"/>
              <a:ext cx="9295802" cy="707886"/>
            </a:xfrm>
            <a:prstGeom prst="rect">
              <a:avLst/>
            </a:prstGeom>
            <a:noFill/>
          </p:spPr>
          <p:txBody>
            <a:bodyPr wrap="square" rtlCol="0">
              <a:spAutoFit/>
            </a:bodyPr>
            <a:lstStyle/>
            <a:p>
              <a:r>
                <a:rPr lang="en-US" sz="4000" dirty="0">
                  <a:latin typeface="Helvetica" panose="020B0500000000000000" pitchFamily="34" charset="0"/>
                </a:rPr>
                <a:t>Aquilegia: Floral Spur Length</a:t>
              </a:r>
              <a:endParaRPr lang="en-US" sz="4000" dirty="0">
                <a:latin typeface="Helvetica" panose="020B0500000000000000" pitchFamily="34" charset="0"/>
              </a:endParaRPr>
            </a:p>
          </p:txBody>
        </p:sp>
        <p:cxnSp>
          <p:nvCxnSpPr>
            <p:cNvPr id="46" name="Straight Connector 45"/>
            <p:cNvCxnSpPr/>
            <p:nvPr/>
          </p:nvCxnSpPr>
          <p:spPr>
            <a:xfrm>
              <a:off x="20975525" y="22972247"/>
              <a:ext cx="0" cy="530222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8352677" y="22868995"/>
              <a:ext cx="0" cy="530222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rot="16200000">
              <a:off x="19819445" y="24921554"/>
              <a:ext cx="1667444" cy="707886"/>
            </a:xfrm>
            <a:prstGeom prst="rect">
              <a:avLst/>
            </a:prstGeom>
            <a:noFill/>
          </p:spPr>
          <p:txBody>
            <a:bodyPr wrap="none" rtlCol="0">
              <a:spAutoFit/>
            </a:bodyPr>
            <a:lstStyle/>
            <a:p>
              <a:r>
                <a:rPr lang="en-US" sz="4000" dirty="0" smtClean="0">
                  <a:solidFill>
                    <a:schemeClr val="accent2">
                      <a:lumMod val="50000"/>
                    </a:schemeClr>
                  </a:solidFill>
                  <a:latin typeface="Helvetica" panose="020B0500000000000000" pitchFamily="34" charset="0"/>
                </a:rPr>
                <a:t>Bound</a:t>
              </a:r>
              <a:endParaRPr lang="en-US" sz="4000" dirty="0">
                <a:solidFill>
                  <a:schemeClr val="accent2">
                    <a:lumMod val="50000"/>
                  </a:schemeClr>
                </a:solidFill>
                <a:latin typeface="Helvetica" panose="020B0500000000000000" pitchFamily="34" charset="0"/>
              </a:endParaRPr>
            </a:p>
          </p:txBody>
        </p:sp>
        <p:sp>
          <p:nvSpPr>
            <p:cNvPr id="49" name="TextBox 48"/>
            <p:cNvSpPr txBox="1"/>
            <p:nvPr/>
          </p:nvSpPr>
          <p:spPr>
            <a:xfrm rot="16200000">
              <a:off x="17228580" y="24962885"/>
              <a:ext cx="1667444" cy="707886"/>
            </a:xfrm>
            <a:prstGeom prst="rect">
              <a:avLst/>
            </a:prstGeom>
            <a:noFill/>
          </p:spPr>
          <p:txBody>
            <a:bodyPr wrap="none" rtlCol="0">
              <a:spAutoFit/>
            </a:bodyPr>
            <a:lstStyle/>
            <a:p>
              <a:r>
                <a:rPr lang="en-US" sz="4000" dirty="0" smtClean="0">
                  <a:solidFill>
                    <a:schemeClr val="accent2">
                      <a:lumMod val="50000"/>
                    </a:schemeClr>
                  </a:solidFill>
                  <a:latin typeface="Helvetica" panose="020B0500000000000000" pitchFamily="34" charset="0"/>
                </a:rPr>
                <a:t>Bound</a:t>
              </a:r>
              <a:endParaRPr lang="en-US" sz="4000" dirty="0">
                <a:solidFill>
                  <a:schemeClr val="accent2">
                    <a:lumMod val="50000"/>
                  </a:schemeClr>
                </a:solidFill>
                <a:latin typeface="Helvetica" panose="020B0500000000000000" pitchFamily="34" charset="0"/>
              </a:endParaRPr>
            </a:p>
          </p:txBody>
        </p:sp>
        <p:sp>
          <p:nvSpPr>
            <p:cNvPr id="50" name="Right Arrow 49"/>
            <p:cNvSpPr/>
            <p:nvPr/>
          </p:nvSpPr>
          <p:spPr>
            <a:xfrm>
              <a:off x="17939167" y="23746551"/>
              <a:ext cx="954156" cy="553009"/>
            </a:xfrm>
            <a:prstGeom prst="rightArrow">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p:cNvSpPr/>
            <p:nvPr/>
          </p:nvSpPr>
          <p:spPr>
            <a:xfrm>
              <a:off x="20564709" y="23746550"/>
              <a:ext cx="954156" cy="553009"/>
            </a:xfrm>
            <a:prstGeom prst="rightArrow">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p:cNvPicPr>
              <a:picLocks noChangeAspect="1"/>
            </p:cNvPicPr>
            <p:nvPr/>
          </p:nvPicPr>
          <p:blipFill rotWithShape="1">
            <a:blip r:embed="rId3"/>
            <a:srcRect r="35043"/>
            <a:stretch/>
          </p:blipFill>
          <p:spPr>
            <a:xfrm>
              <a:off x="15957889" y="26109219"/>
              <a:ext cx="2149829" cy="971725"/>
            </a:xfrm>
            <a:prstGeom prst="rect">
              <a:avLst/>
            </a:prstGeom>
          </p:spPr>
        </p:pic>
        <p:pic>
          <p:nvPicPr>
            <p:cNvPr id="53" name="Picture 52"/>
            <p:cNvPicPr>
              <a:picLocks noChangeAspect="1"/>
            </p:cNvPicPr>
            <p:nvPr/>
          </p:nvPicPr>
          <p:blipFill rotWithShape="1">
            <a:blip r:embed="rId3"/>
            <a:srcRect r="35043"/>
            <a:stretch/>
          </p:blipFill>
          <p:spPr>
            <a:xfrm>
              <a:off x="18549955" y="25623357"/>
              <a:ext cx="2149829" cy="971725"/>
            </a:xfrm>
            <a:prstGeom prst="rect">
              <a:avLst/>
            </a:prstGeom>
          </p:spPr>
        </p:pic>
        <p:pic>
          <p:nvPicPr>
            <p:cNvPr id="54" name="Picture 53"/>
            <p:cNvPicPr>
              <a:picLocks noChangeAspect="1"/>
            </p:cNvPicPr>
            <p:nvPr/>
          </p:nvPicPr>
          <p:blipFill rotWithShape="1">
            <a:blip r:embed="rId3"/>
            <a:srcRect r="35043"/>
            <a:stretch/>
          </p:blipFill>
          <p:spPr>
            <a:xfrm>
              <a:off x="21246614" y="23997242"/>
              <a:ext cx="2149829" cy="971725"/>
            </a:xfrm>
            <a:prstGeom prst="rect">
              <a:avLst/>
            </a:prstGeom>
          </p:spPr>
        </p:pic>
      </p:grpSp>
      <p:grpSp>
        <p:nvGrpSpPr>
          <p:cNvPr id="68" name="Group 67"/>
          <p:cNvGrpSpPr/>
          <p:nvPr/>
        </p:nvGrpSpPr>
        <p:grpSpPr>
          <a:xfrm>
            <a:off x="13267654" y="12688090"/>
            <a:ext cx="9989192" cy="6480448"/>
            <a:chOff x="15186490" y="22868995"/>
            <a:chExt cx="9989192" cy="6480448"/>
          </a:xfrm>
        </p:grpSpPr>
        <p:pic>
          <p:nvPicPr>
            <p:cNvPr id="73" name="Content Placeholder 3"/>
            <p:cNvPicPr>
              <a:picLocks noChangeAspect="1"/>
            </p:cNvPicPr>
            <p:nvPr/>
          </p:nvPicPr>
          <p:blipFill rotWithShape="1">
            <a:blip r:embed="rId2">
              <a:extLst>
                <a:ext uri="{28A0092B-C50C-407E-A947-70E740481C1C}">
                  <a14:useLocalDpi xmlns:a14="http://schemas.microsoft.com/office/drawing/2010/main" val="0"/>
                </a:ext>
              </a:extLst>
            </a:blip>
            <a:srcRect l="10406" t="12326" b="14433"/>
            <a:stretch/>
          </p:blipFill>
          <p:spPr>
            <a:xfrm>
              <a:off x="15186490" y="22868995"/>
              <a:ext cx="8946309" cy="5904184"/>
            </a:xfrm>
            <a:prstGeom prst="rect">
              <a:avLst/>
            </a:prstGeom>
          </p:spPr>
        </p:pic>
        <p:sp>
          <p:nvSpPr>
            <p:cNvPr id="74" name="TextBox 73"/>
            <p:cNvSpPr txBox="1"/>
            <p:nvPr/>
          </p:nvSpPr>
          <p:spPr>
            <a:xfrm>
              <a:off x="15879880" y="28641557"/>
              <a:ext cx="9295802" cy="707886"/>
            </a:xfrm>
            <a:prstGeom prst="rect">
              <a:avLst/>
            </a:prstGeom>
            <a:noFill/>
          </p:spPr>
          <p:txBody>
            <a:bodyPr wrap="square" rtlCol="0">
              <a:spAutoFit/>
            </a:bodyPr>
            <a:lstStyle/>
            <a:p>
              <a:r>
                <a:rPr lang="en-US" sz="4000" dirty="0">
                  <a:latin typeface="Helvetica" panose="020B0500000000000000" pitchFamily="34" charset="0"/>
                </a:rPr>
                <a:t>Aquilegia: Floral Spur Length</a:t>
              </a:r>
              <a:endParaRPr lang="en-US" sz="4000" dirty="0">
                <a:latin typeface="Helvetica" panose="020B0500000000000000" pitchFamily="34" charset="0"/>
              </a:endParaRPr>
            </a:p>
          </p:txBody>
        </p:sp>
        <p:cxnSp>
          <p:nvCxnSpPr>
            <p:cNvPr id="75" name="Straight Connector 74"/>
            <p:cNvCxnSpPr/>
            <p:nvPr/>
          </p:nvCxnSpPr>
          <p:spPr>
            <a:xfrm>
              <a:off x="20975525" y="22972247"/>
              <a:ext cx="0" cy="530222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8352677" y="22868995"/>
              <a:ext cx="0" cy="5302221"/>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rot="16200000">
              <a:off x="19819445" y="24921554"/>
              <a:ext cx="1667444" cy="707886"/>
            </a:xfrm>
            <a:prstGeom prst="rect">
              <a:avLst/>
            </a:prstGeom>
            <a:noFill/>
          </p:spPr>
          <p:txBody>
            <a:bodyPr wrap="none" rtlCol="0">
              <a:spAutoFit/>
            </a:bodyPr>
            <a:lstStyle/>
            <a:p>
              <a:r>
                <a:rPr lang="en-US" sz="4000" dirty="0" smtClean="0">
                  <a:solidFill>
                    <a:schemeClr val="accent2">
                      <a:lumMod val="50000"/>
                    </a:schemeClr>
                  </a:solidFill>
                  <a:latin typeface="Helvetica" panose="020B0500000000000000" pitchFamily="34" charset="0"/>
                </a:rPr>
                <a:t>Bound</a:t>
              </a:r>
              <a:endParaRPr lang="en-US" sz="4000" dirty="0">
                <a:solidFill>
                  <a:schemeClr val="accent2">
                    <a:lumMod val="50000"/>
                  </a:schemeClr>
                </a:solidFill>
                <a:latin typeface="Helvetica" panose="020B0500000000000000" pitchFamily="34" charset="0"/>
              </a:endParaRPr>
            </a:p>
          </p:txBody>
        </p:sp>
        <p:sp>
          <p:nvSpPr>
            <p:cNvPr id="78" name="TextBox 77"/>
            <p:cNvSpPr txBox="1"/>
            <p:nvPr/>
          </p:nvSpPr>
          <p:spPr>
            <a:xfrm rot="16200000">
              <a:off x="17228580" y="24962885"/>
              <a:ext cx="1667444" cy="707886"/>
            </a:xfrm>
            <a:prstGeom prst="rect">
              <a:avLst/>
            </a:prstGeom>
            <a:noFill/>
          </p:spPr>
          <p:txBody>
            <a:bodyPr wrap="none" rtlCol="0">
              <a:spAutoFit/>
            </a:bodyPr>
            <a:lstStyle/>
            <a:p>
              <a:r>
                <a:rPr lang="en-US" sz="4000" dirty="0" smtClean="0">
                  <a:solidFill>
                    <a:schemeClr val="accent2">
                      <a:lumMod val="50000"/>
                    </a:schemeClr>
                  </a:solidFill>
                  <a:latin typeface="Helvetica" panose="020B0500000000000000" pitchFamily="34" charset="0"/>
                </a:rPr>
                <a:t>Bound</a:t>
              </a:r>
              <a:endParaRPr lang="en-US" sz="4000" dirty="0">
                <a:solidFill>
                  <a:schemeClr val="accent2">
                    <a:lumMod val="50000"/>
                  </a:schemeClr>
                </a:solidFill>
                <a:latin typeface="Helvetica" panose="020B0500000000000000" pitchFamily="34" charset="0"/>
              </a:endParaRPr>
            </a:p>
          </p:txBody>
        </p:sp>
        <p:sp>
          <p:nvSpPr>
            <p:cNvPr id="79" name="Right Arrow 78"/>
            <p:cNvSpPr/>
            <p:nvPr/>
          </p:nvSpPr>
          <p:spPr>
            <a:xfrm>
              <a:off x="17939167" y="23746551"/>
              <a:ext cx="954156" cy="553009"/>
            </a:xfrm>
            <a:prstGeom prst="rightArrow">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anose="020B0500000000000000" pitchFamily="34" charset="0"/>
              </a:endParaRPr>
            </a:p>
          </p:txBody>
        </p:sp>
        <p:sp>
          <p:nvSpPr>
            <p:cNvPr id="80" name="Right Arrow 79"/>
            <p:cNvSpPr/>
            <p:nvPr/>
          </p:nvSpPr>
          <p:spPr>
            <a:xfrm>
              <a:off x="20564709" y="23746550"/>
              <a:ext cx="954156" cy="553009"/>
            </a:xfrm>
            <a:prstGeom prst="rightArrow">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panose="020B0500000000000000" pitchFamily="34" charset="0"/>
              </a:endParaRPr>
            </a:p>
          </p:txBody>
        </p:sp>
        <p:pic>
          <p:nvPicPr>
            <p:cNvPr id="81" name="Picture 80"/>
            <p:cNvPicPr>
              <a:picLocks noChangeAspect="1"/>
            </p:cNvPicPr>
            <p:nvPr/>
          </p:nvPicPr>
          <p:blipFill rotWithShape="1">
            <a:blip r:embed="rId3"/>
            <a:srcRect r="35043"/>
            <a:stretch/>
          </p:blipFill>
          <p:spPr>
            <a:xfrm>
              <a:off x="15957889" y="26109219"/>
              <a:ext cx="2149829" cy="971725"/>
            </a:xfrm>
            <a:prstGeom prst="rect">
              <a:avLst/>
            </a:prstGeom>
          </p:spPr>
        </p:pic>
        <p:pic>
          <p:nvPicPr>
            <p:cNvPr id="82" name="Picture 81"/>
            <p:cNvPicPr>
              <a:picLocks noChangeAspect="1"/>
            </p:cNvPicPr>
            <p:nvPr/>
          </p:nvPicPr>
          <p:blipFill rotWithShape="1">
            <a:blip r:embed="rId3"/>
            <a:srcRect r="35043"/>
            <a:stretch/>
          </p:blipFill>
          <p:spPr>
            <a:xfrm>
              <a:off x="18549955" y="25623357"/>
              <a:ext cx="2149829" cy="971725"/>
            </a:xfrm>
            <a:prstGeom prst="rect">
              <a:avLst/>
            </a:prstGeom>
          </p:spPr>
        </p:pic>
        <p:pic>
          <p:nvPicPr>
            <p:cNvPr id="83" name="Picture 82"/>
            <p:cNvPicPr>
              <a:picLocks noChangeAspect="1"/>
            </p:cNvPicPr>
            <p:nvPr/>
          </p:nvPicPr>
          <p:blipFill rotWithShape="1">
            <a:blip r:embed="rId3"/>
            <a:srcRect r="35043"/>
            <a:stretch/>
          </p:blipFill>
          <p:spPr>
            <a:xfrm>
              <a:off x="21246614" y="23997242"/>
              <a:ext cx="2149829" cy="971725"/>
            </a:xfrm>
            <a:prstGeom prst="rect">
              <a:avLst/>
            </a:prstGeom>
          </p:spPr>
        </p:pic>
      </p:grpSp>
      <p:grpSp>
        <p:nvGrpSpPr>
          <p:cNvPr id="66" name="Group 65"/>
          <p:cNvGrpSpPr/>
          <p:nvPr/>
        </p:nvGrpSpPr>
        <p:grpSpPr>
          <a:xfrm>
            <a:off x="4574648" y="6384258"/>
            <a:ext cx="10541321" cy="4602016"/>
            <a:chOff x="3517446" y="16790607"/>
            <a:chExt cx="9751941" cy="3622569"/>
          </a:xfrm>
        </p:grpSpPr>
        <p:pic>
          <p:nvPicPr>
            <p:cNvPr id="64" name="Picture 63"/>
            <p:cNvPicPr>
              <a:picLocks noChangeAspect="1"/>
            </p:cNvPicPr>
            <p:nvPr/>
          </p:nvPicPr>
          <p:blipFill>
            <a:blip r:embed="rId4"/>
            <a:stretch>
              <a:fillRect/>
            </a:stretch>
          </p:blipFill>
          <p:spPr>
            <a:xfrm>
              <a:off x="3517446" y="16790607"/>
              <a:ext cx="6869383" cy="3037794"/>
            </a:xfrm>
            <a:prstGeom prst="rect">
              <a:avLst/>
            </a:prstGeom>
          </p:spPr>
        </p:pic>
        <p:sp>
          <p:nvSpPr>
            <p:cNvPr id="65" name="TextBox 64"/>
            <p:cNvSpPr txBox="1"/>
            <p:nvPr/>
          </p:nvSpPr>
          <p:spPr>
            <a:xfrm>
              <a:off x="3973585" y="19828401"/>
              <a:ext cx="9295802" cy="584775"/>
            </a:xfrm>
            <a:prstGeom prst="rect">
              <a:avLst/>
            </a:prstGeom>
            <a:noFill/>
          </p:spPr>
          <p:txBody>
            <a:bodyPr wrap="square" rtlCol="0">
              <a:spAutoFit/>
            </a:bodyPr>
            <a:lstStyle/>
            <a:p>
              <a:r>
                <a:rPr lang="en-US" sz="3200" dirty="0">
                  <a:latin typeface="Helvetica" panose="020B0500000000000000" pitchFamily="34" charset="0"/>
                </a:rPr>
                <a:t>Aquilegia: Floral Spur Length</a:t>
              </a:r>
              <a:endParaRPr lang="en-US" sz="3200" dirty="0">
                <a:latin typeface="Helvetica" panose="020B0500000000000000" pitchFamily="34" charset="0"/>
              </a:endParaRPr>
            </a:p>
          </p:txBody>
        </p:sp>
      </p:grpSp>
      <p:grpSp>
        <p:nvGrpSpPr>
          <p:cNvPr id="69" name="Group 68"/>
          <p:cNvGrpSpPr/>
          <p:nvPr/>
        </p:nvGrpSpPr>
        <p:grpSpPr>
          <a:xfrm>
            <a:off x="3124263" y="10567011"/>
            <a:ext cx="8975324" cy="8835579"/>
            <a:chOff x="1748840" y="10783977"/>
            <a:chExt cx="8975324" cy="8835579"/>
          </a:xfrm>
        </p:grpSpPr>
        <p:pic>
          <p:nvPicPr>
            <p:cNvPr id="71" name="Content Placeholder 3"/>
            <p:cNvPicPr>
              <a:picLocks noChangeAspect="1"/>
            </p:cNvPicPr>
            <p:nvPr/>
          </p:nvPicPr>
          <p:blipFill>
            <a:blip r:embed="rId5"/>
            <a:stretch>
              <a:fillRect/>
            </a:stretch>
          </p:blipFill>
          <p:spPr>
            <a:xfrm>
              <a:off x="1748840" y="11309191"/>
              <a:ext cx="8975324" cy="8310365"/>
            </a:xfrm>
            <a:prstGeom prst="rect">
              <a:avLst/>
            </a:prstGeom>
          </p:spPr>
        </p:pic>
        <p:sp>
          <p:nvSpPr>
            <p:cNvPr id="72" name="TextBox 71"/>
            <p:cNvSpPr txBox="1"/>
            <p:nvPr/>
          </p:nvSpPr>
          <p:spPr>
            <a:xfrm rot="16200000">
              <a:off x="6187923" y="14489220"/>
              <a:ext cx="8241484" cy="830997"/>
            </a:xfrm>
            <a:prstGeom prst="rect">
              <a:avLst/>
            </a:prstGeom>
            <a:noFill/>
          </p:spPr>
          <p:txBody>
            <a:bodyPr wrap="square" rtlCol="0">
              <a:spAutoFit/>
            </a:bodyPr>
            <a:lstStyle/>
            <a:p>
              <a:r>
                <a:rPr lang="en-US" sz="4800" i="1" dirty="0" err="1">
                  <a:latin typeface="Helvetica" panose="020B0500000000000000" pitchFamily="34" charset="0"/>
                </a:rPr>
                <a:t>Whittall</a:t>
              </a:r>
              <a:r>
                <a:rPr lang="en-US" sz="4800" i="1" dirty="0">
                  <a:latin typeface="Helvetica" panose="020B0500000000000000" pitchFamily="34" charset="0"/>
                </a:rPr>
                <a:t> and Hodges, 2007</a:t>
              </a:r>
              <a:endParaRPr lang="en-US" sz="4800" i="1" dirty="0">
                <a:latin typeface="Helvetica" panose="020B0500000000000000" pitchFamily="34" charset="0"/>
              </a:endParaRPr>
            </a:p>
          </p:txBody>
        </p:sp>
      </p:grpSp>
      <p:sp>
        <p:nvSpPr>
          <p:cNvPr id="70" name="Curved Down Arrow 69"/>
          <p:cNvSpPr/>
          <p:nvPr/>
        </p:nvSpPr>
        <p:spPr>
          <a:xfrm rot="1569997">
            <a:off x="11708709" y="7721605"/>
            <a:ext cx="10243706" cy="301512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a:solidFill>
                <a:schemeClr val="tx1"/>
              </a:solidFill>
              <a:latin typeface="Helvetica" panose="020B0500000000000000" pitchFamily="34" charset="0"/>
            </a:endParaRPr>
          </a:p>
        </p:txBody>
      </p:sp>
      <p:sp>
        <p:nvSpPr>
          <p:cNvPr id="85" name="TextBox 84"/>
          <p:cNvSpPr txBox="1"/>
          <p:nvPr/>
        </p:nvSpPr>
        <p:spPr>
          <a:xfrm>
            <a:off x="12409447" y="9502211"/>
            <a:ext cx="6835230" cy="2308324"/>
          </a:xfrm>
          <a:prstGeom prst="rect">
            <a:avLst/>
          </a:prstGeom>
          <a:noFill/>
        </p:spPr>
        <p:txBody>
          <a:bodyPr wrap="square" rtlCol="0">
            <a:spAutoFit/>
          </a:bodyPr>
          <a:lstStyle/>
          <a:p>
            <a:r>
              <a:rPr lang="en-US" sz="4800" dirty="0" smtClean="0">
                <a:latin typeface="Helvetica" panose="020B0500000000000000" pitchFamily="34" charset="0"/>
              </a:rPr>
              <a:t>Pollinator Regimes with different optima, </a:t>
            </a:r>
            <a:br>
              <a:rPr lang="en-US" sz="4800" dirty="0" smtClean="0">
                <a:latin typeface="Helvetica" panose="020B0500000000000000" pitchFamily="34" charset="0"/>
              </a:rPr>
            </a:br>
            <a:r>
              <a:rPr lang="en-US" sz="4800" dirty="0" smtClean="0">
                <a:latin typeface="Helvetica" panose="020B0500000000000000" pitchFamily="34" charset="0"/>
              </a:rPr>
              <a:t>unidirectional bounds…</a:t>
            </a:r>
            <a:endParaRPr lang="en-US" sz="4800" dirty="0">
              <a:latin typeface="Helvetica" panose="020B0500000000000000" pitchFamily="34" charset="0"/>
            </a:endParaRPr>
          </a:p>
        </p:txBody>
      </p:sp>
    </p:spTree>
    <p:extLst>
      <p:ext uri="{BB962C8B-B14F-4D97-AF65-F5344CB8AC3E}">
        <p14:creationId xmlns:p14="http://schemas.microsoft.com/office/powerpoint/2010/main" val="166902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64904" y="24132209"/>
            <a:ext cx="184731" cy="1209242"/>
          </a:xfrm>
          <a:prstGeom prst="rect">
            <a:avLst/>
          </a:prstGeom>
          <a:noFill/>
        </p:spPr>
        <p:txBody>
          <a:bodyPr wrap="none" rtlCol="0">
            <a:spAutoFit/>
          </a:bodyPr>
          <a:lstStyle/>
          <a:p>
            <a:endParaRPr lang="en-US" dirty="0"/>
          </a:p>
        </p:txBody>
      </p:sp>
      <p:sp>
        <p:nvSpPr>
          <p:cNvPr id="12" name="Curved Down Arrow 11"/>
          <p:cNvSpPr/>
          <p:nvPr/>
        </p:nvSpPr>
        <p:spPr>
          <a:xfrm rot="1797898">
            <a:off x="20611895" y="8720746"/>
            <a:ext cx="9797166" cy="34094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a:solidFill>
                <a:schemeClr val="tx1"/>
              </a:solidFill>
            </a:endParaRPr>
          </a:p>
        </p:txBody>
      </p:sp>
      <p:sp>
        <p:nvSpPr>
          <p:cNvPr id="13" name="TextBox 12"/>
          <p:cNvSpPr txBox="1"/>
          <p:nvPr/>
        </p:nvSpPr>
        <p:spPr>
          <a:xfrm>
            <a:off x="12278571" y="18868781"/>
            <a:ext cx="21776026" cy="4745915"/>
          </a:xfrm>
          <a:prstGeom prst="rect">
            <a:avLst/>
          </a:prstGeom>
          <a:noFill/>
        </p:spPr>
        <p:txBody>
          <a:bodyPr wrap="none" rtlCol="0">
            <a:spAutoFit/>
          </a:bodyPr>
          <a:lstStyle/>
          <a:p>
            <a:r>
              <a:rPr lang="en-US" sz="10080" dirty="0"/>
              <a:t>Can’t </a:t>
            </a:r>
            <a:r>
              <a:rPr lang="en-US" sz="10080" dirty="0" smtClean="0"/>
              <a:t>calculate the likelihood of trait data</a:t>
            </a:r>
            <a:br>
              <a:rPr lang="en-US" sz="10080" dirty="0" smtClean="0"/>
            </a:br>
            <a:r>
              <a:rPr lang="en-US" sz="10080" dirty="0" smtClean="0"/>
              <a:t>    for some model </a:t>
            </a:r>
            <a:r>
              <a:rPr lang="en-US" sz="10080" dirty="0"/>
              <a:t>of </a:t>
            </a:r>
            <a:r>
              <a:rPr lang="en-US" sz="10080" dirty="0" smtClean="0"/>
              <a:t>evolution?  </a:t>
            </a:r>
            <a:br>
              <a:rPr lang="en-US" sz="10080" dirty="0" smtClean="0"/>
            </a:br>
            <a:r>
              <a:rPr lang="en-US" sz="10080" dirty="0" smtClean="0"/>
              <a:t>                Brute </a:t>
            </a:r>
            <a:r>
              <a:rPr lang="en-US" sz="10080" dirty="0"/>
              <a:t>force it with simulations.</a:t>
            </a:r>
            <a:endParaRPr lang="en-US" sz="10080" dirty="0"/>
          </a:p>
        </p:txBody>
      </p:sp>
    </p:spTree>
    <p:extLst>
      <p:ext uri="{BB962C8B-B14F-4D97-AF65-F5344CB8AC3E}">
        <p14:creationId xmlns:p14="http://schemas.microsoft.com/office/powerpoint/2010/main" val="198952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
            </a:r>
            <a:br>
              <a:rPr lang="en-US" dirty="0"/>
            </a:br>
            <a:r>
              <a:rPr lang="en-US" dirty="0"/>
              <a:t>Modern phylogenetic comparative methods (PCMs) are often used to compare the fit of alternative models of trait evolution, usually limited to the small set of models for which we can calculate likelihoods for. Many of our qualitative explanations of trait evolution for a particular scenario are much more complicated than the simple, mathematically tractable models. Model selection approaches in PCMs can be a red herring, however, often preferring more complex models with outlandish or imperceptibly small parameter values. A better, truly Bayesian approach would be to fit complex, generalized models tailored for the specific evolutionary scenario we are interested in, and then assess parameter estimates for whether they support a significant role for evolutionary processes of interest. Approximate Bayesian Computation (ABC) assesses the fit of models via summary statistics, allowing us to use any model that we can simulate data from. Thus, the only real limits to ABC are the computational cost of repeating those simulations, and whether we our data and summary statistics are sufficient to obtain precise and accurate parameter values. We have implemented an ABC approach in the R package </a:t>
            </a:r>
            <a:r>
              <a:rPr lang="en-US" dirty="0" err="1"/>
              <a:t>TreEvo</a:t>
            </a:r>
            <a:r>
              <a:rPr lang="en-US" dirty="0"/>
              <a:t>, which allows users to write their own functions describing trait change at a given time-step, allowing for models that incorporate competitive exclusion, heterogeneous rates of trait change, multi-optima models of macroevolutionary landscapes, directional trends, and combinations thereof. We will present the application of </a:t>
            </a:r>
            <a:r>
              <a:rPr lang="en-US" dirty="0" err="1"/>
              <a:t>TreEvo</a:t>
            </a:r>
            <a:r>
              <a:rPr lang="en-US" dirty="0"/>
              <a:t> to fossil datasets with dated phylogenies, as well as analyses of simulated datasets to demonstrate the utility and limits of the ABC approach.</a:t>
            </a:r>
          </a:p>
          <a:p>
            <a:endParaRPr lang="en-US" dirty="0"/>
          </a:p>
        </p:txBody>
      </p:sp>
    </p:spTree>
    <p:extLst>
      <p:ext uri="{BB962C8B-B14F-4D97-AF65-F5344CB8AC3E}">
        <p14:creationId xmlns:p14="http://schemas.microsoft.com/office/powerpoint/2010/main" val="138641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17520" y="8763000"/>
            <a:ext cx="10777993" cy="9922565"/>
          </a:xfrm>
        </p:spPr>
        <p:txBody>
          <a:bodyPr/>
          <a:lstStyle/>
          <a:p>
            <a:pPr marL="0" indent="0">
              <a:buNone/>
            </a:pPr>
            <a:r>
              <a:rPr lang="en-US" dirty="0" smtClean="0"/>
              <a:t>Limits of ABC</a:t>
            </a:r>
          </a:p>
          <a:p>
            <a:pPr lvl="1"/>
            <a:r>
              <a:rPr lang="en-US" dirty="0" smtClean="0"/>
              <a:t>Slow</a:t>
            </a:r>
          </a:p>
          <a:p>
            <a:pPr lvl="1"/>
            <a:r>
              <a:rPr lang="en-US" dirty="0" smtClean="0"/>
              <a:t>Sufficient Summary Statistics</a:t>
            </a:r>
            <a:endParaRPr lang="en-US" dirty="0"/>
          </a:p>
        </p:txBody>
      </p:sp>
    </p:spTree>
    <p:extLst>
      <p:ext uri="{BB962C8B-B14F-4D97-AF65-F5344CB8AC3E}">
        <p14:creationId xmlns:p14="http://schemas.microsoft.com/office/powerpoint/2010/main" val="367397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X(t) ~ X(t-1) + Intrinsic Change + Extrinsic Change</a:t>
            </a:r>
            <a:endParaRPr lang="en-US" dirty="0"/>
          </a:p>
        </p:txBody>
      </p:sp>
      <p:sp>
        <p:nvSpPr>
          <p:cNvPr id="4" name="Rectangle 3"/>
          <p:cNvSpPr/>
          <p:nvPr/>
        </p:nvSpPr>
        <p:spPr>
          <a:xfrm>
            <a:off x="12673093" y="15854579"/>
            <a:ext cx="13815705" cy="1209242"/>
          </a:xfrm>
          <a:prstGeom prst="rect">
            <a:avLst/>
          </a:prstGeom>
        </p:spPr>
        <p:txBody>
          <a:bodyPr wrap="none">
            <a:spAutoFit/>
          </a:bodyPr>
          <a:lstStyle/>
          <a:p>
            <a:r>
              <a:rPr lang="en-US" dirty="0" err="1" smtClean="0">
                <a:latin typeface="Helvetica" panose="020B0500000000000000" pitchFamily="34" charset="0"/>
              </a:rPr>
              <a:t>X</a:t>
            </a:r>
            <a:r>
              <a:rPr lang="en-US" baseline="-25000" dirty="0" err="1" smtClean="0">
                <a:latin typeface="Helvetica" panose="020B0500000000000000" pitchFamily="34" charset="0"/>
              </a:rPr>
              <a:t>t</a:t>
            </a:r>
            <a:r>
              <a:rPr lang="en-US" dirty="0" smtClean="0">
                <a:latin typeface="Helvetica" panose="020B0500000000000000" pitchFamily="34" charset="0"/>
              </a:rPr>
              <a:t> </a:t>
            </a:r>
            <a:r>
              <a:rPr lang="en-US" dirty="0">
                <a:latin typeface="Helvetica" panose="020B0500000000000000" pitchFamily="34" charset="0"/>
              </a:rPr>
              <a:t>~ </a:t>
            </a:r>
            <a:r>
              <a:rPr lang="en-US" dirty="0" smtClean="0">
                <a:latin typeface="Helvetica" panose="020B0500000000000000" pitchFamily="34" charset="0"/>
              </a:rPr>
              <a:t>X</a:t>
            </a:r>
            <a:r>
              <a:rPr lang="en-US" baseline="-25000" dirty="0" smtClean="0">
                <a:latin typeface="Helvetica" panose="020B0500000000000000" pitchFamily="34" charset="0"/>
              </a:rPr>
              <a:t>t-1</a:t>
            </a:r>
            <a:r>
              <a:rPr lang="en-US" dirty="0" smtClean="0">
                <a:latin typeface="Helvetica" panose="020B0500000000000000" pitchFamily="34" charset="0"/>
              </a:rPr>
              <a:t> </a:t>
            </a:r>
            <a:r>
              <a:rPr lang="en-US" dirty="0">
                <a:latin typeface="Helvetica" panose="020B0500000000000000" pitchFamily="34" charset="0"/>
              </a:rPr>
              <a:t>+ </a:t>
            </a:r>
            <a:r>
              <a:rPr lang="en-US" i="1" dirty="0">
                <a:latin typeface="Helvetica" panose="020B0500000000000000" pitchFamily="34" charset="0"/>
              </a:rPr>
              <a:t>Intrinsic </a:t>
            </a:r>
            <a:r>
              <a:rPr lang="el-GR" dirty="0" smtClean="0">
                <a:latin typeface="Calibri" panose="020F0502020204030204" pitchFamily="34" charset="0"/>
                <a:cs typeface="Calibri" panose="020F0502020204030204" pitchFamily="34" charset="0"/>
              </a:rPr>
              <a:t>Δ</a:t>
            </a:r>
            <a:r>
              <a:rPr lang="en-US" dirty="0" smtClean="0">
                <a:latin typeface="Helvetica" panose="020B0500000000000000" pitchFamily="34" charset="0"/>
              </a:rPr>
              <a:t> </a:t>
            </a:r>
            <a:r>
              <a:rPr lang="en-US" dirty="0">
                <a:latin typeface="Helvetica" panose="020B0500000000000000" pitchFamily="34" charset="0"/>
              </a:rPr>
              <a:t>+ </a:t>
            </a:r>
            <a:r>
              <a:rPr lang="en-US" i="1" dirty="0">
                <a:latin typeface="Helvetica" panose="020B0500000000000000" pitchFamily="34" charset="0"/>
              </a:rPr>
              <a:t>Extrinsic </a:t>
            </a:r>
            <a:r>
              <a:rPr lang="el-GR" dirty="0">
                <a:latin typeface="Calibri" panose="020F0502020204030204" pitchFamily="34" charset="0"/>
                <a:cs typeface="Calibri" panose="020F0502020204030204" pitchFamily="34" charset="0"/>
              </a:rPr>
              <a:t>Δ</a:t>
            </a:r>
            <a:endParaRPr lang="en-US" dirty="0">
              <a:latin typeface="Helvetica" panose="020B0500000000000000" pitchFamily="34" charset="0"/>
            </a:endParaRPr>
          </a:p>
        </p:txBody>
      </p:sp>
    </p:spTree>
    <p:extLst>
      <p:ext uri="{BB962C8B-B14F-4D97-AF65-F5344CB8AC3E}">
        <p14:creationId xmlns:p14="http://schemas.microsoft.com/office/powerpoint/2010/main" val="376634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8070574" y="9859617"/>
            <a:ext cx="198783" cy="1113182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H="1">
            <a:off x="8269357" y="20991443"/>
            <a:ext cx="12211878" cy="3312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7458504" y="19189147"/>
            <a:ext cx="198783" cy="1113182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27657287" y="30320973"/>
            <a:ext cx="12211878" cy="3312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20832416" y="1416140"/>
            <a:ext cx="12423913" cy="11504729"/>
            <a:chOff x="24046069" y="-5143686"/>
            <a:chExt cx="22091374" cy="19999371"/>
          </a:xfrm>
        </p:grpSpPr>
        <p:cxnSp>
          <p:nvCxnSpPr>
            <p:cNvPr id="6" name="Straight Connector 5"/>
            <p:cNvCxnSpPr/>
            <p:nvPr/>
          </p:nvCxnSpPr>
          <p:spPr>
            <a:xfrm>
              <a:off x="24046069" y="3690730"/>
              <a:ext cx="198783" cy="1113182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4244852" y="14822556"/>
              <a:ext cx="12211878" cy="3312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10800000">
              <a:off x="24244852" y="-5143686"/>
              <a:ext cx="21892591" cy="19926485"/>
            </a:xfrm>
            <a:prstGeom prst="arc">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25361592" y="5237922"/>
              <a:ext cx="9829555" cy="9617763"/>
            </a:xfrm>
            <a:custGeom>
              <a:avLst/>
              <a:gdLst>
                <a:gd name="connsiteX0" fmla="*/ 0 w 11101763"/>
                <a:gd name="connsiteY0" fmla="*/ 9582069 h 10687237"/>
                <a:gd name="connsiteX1" fmla="*/ 3458817 w 11101763"/>
                <a:gd name="connsiteY1" fmla="*/ 747 h 10687237"/>
                <a:gd name="connsiteX2" fmla="*/ 7195930 w 11101763"/>
                <a:gd name="connsiteY2" fmla="*/ 9065234 h 10687237"/>
                <a:gd name="connsiteX3" fmla="*/ 10734261 w 11101763"/>
                <a:gd name="connsiteY3" fmla="*/ 10575982 h 10687237"/>
                <a:gd name="connsiteX4" fmla="*/ 10813774 w 11101763"/>
                <a:gd name="connsiteY4" fmla="*/ 10456712 h 10687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1763" h="10687237">
                  <a:moveTo>
                    <a:pt x="0" y="9582069"/>
                  </a:moveTo>
                  <a:cubicBezTo>
                    <a:pt x="1129747" y="4834477"/>
                    <a:pt x="2259495" y="86886"/>
                    <a:pt x="3458817" y="747"/>
                  </a:cubicBezTo>
                  <a:cubicBezTo>
                    <a:pt x="4658139" y="-85392"/>
                    <a:pt x="5983356" y="7302695"/>
                    <a:pt x="7195930" y="9065234"/>
                  </a:cubicBezTo>
                  <a:cubicBezTo>
                    <a:pt x="8408504" y="10827773"/>
                    <a:pt x="10131287" y="10344069"/>
                    <a:pt x="10734261" y="10575982"/>
                  </a:cubicBezTo>
                  <a:cubicBezTo>
                    <a:pt x="11337235" y="10807895"/>
                    <a:pt x="11075504" y="10632303"/>
                    <a:pt x="10813774" y="10456712"/>
                  </a:cubicBezTo>
                </a:path>
              </a:pathLst>
            </a:custGeom>
            <a:ln w="38100">
              <a:prstDash val="lgDashDot"/>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15" name="Straight Connector 14"/>
            <p:cNvCxnSpPr/>
            <p:nvPr/>
          </p:nvCxnSpPr>
          <p:spPr>
            <a:xfrm>
              <a:off x="24369212" y="9786732"/>
              <a:ext cx="11814313" cy="72885"/>
            </a:xfrm>
            <a:prstGeom prst="line">
              <a:avLst/>
            </a:prstGeom>
            <a:ln w="76200">
              <a:prstDash val="sysDash"/>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8864274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9434</TotalTime>
  <Words>376</Words>
  <Application>Microsoft Office PowerPoint</Application>
  <PresentationFormat>Custom</PresentationFormat>
  <Paragraphs>73</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Courier New</vt:lpstr>
      <vt:lpstr>Helvetica</vt:lpstr>
      <vt:lpstr>Optima</vt:lpstr>
      <vt:lpstr>ヒラギノ角ゴ ProN W3</vt:lpstr>
      <vt:lpstr>Office Theme</vt:lpstr>
      <vt:lpstr>If You Can Simulate It, You Can Fit 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dwbapst</dc:creator>
  <cp:lastModifiedBy>dwbapst</cp:lastModifiedBy>
  <cp:revision>31</cp:revision>
  <dcterms:created xsi:type="dcterms:W3CDTF">2018-10-27T08:44:46Z</dcterms:created>
  <dcterms:modified xsi:type="dcterms:W3CDTF">2018-11-03T00:01:14Z</dcterms:modified>
</cp:coreProperties>
</file>