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FF"/>
    <a:srgbClr val="E7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6" d="100"/>
          <a:sy n="16" d="100"/>
        </p:scale>
        <p:origin x="68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31610-3FA4-4BE5-B256-A60898852CB1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D6ABF-6490-40DF-BC8B-4B7DFB46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57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99D-1B1C-4FC1-9705-4D1895A7590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C911-E648-4085-906B-CA1C8B2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7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99D-1B1C-4FC1-9705-4D1895A7590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C911-E648-4085-906B-CA1C8B2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99D-1B1C-4FC1-9705-4D1895A7590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C911-E648-4085-906B-CA1C8B2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0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99D-1B1C-4FC1-9705-4D1895A7590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C911-E648-4085-906B-CA1C8B2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99D-1B1C-4FC1-9705-4D1895A7590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C911-E648-4085-906B-CA1C8B2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7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99D-1B1C-4FC1-9705-4D1895A7590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C911-E648-4085-906B-CA1C8B2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99D-1B1C-4FC1-9705-4D1895A7590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C911-E648-4085-906B-CA1C8B2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5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99D-1B1C-4FC1-9705-4D1895A7590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C911-E648-4085-906B-CA1C8B2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3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99D-1B1C-4FC1-9705-4D1895A7590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C911-E648-4085-906B-CA1C8B2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2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99D-1B1C-4FC1-9705-4D1895A7590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C911-E648-4085-906B-CA1C8B2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9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399D-1B1C-4FC1-9705-4D1895A7590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C911-E648-4085-906B-CA1C8B2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399D-1B1C-4FC1-9705-4D1895A7590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FC911-E648-4085-906B-CA1C8B2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/>
          <p:cNvSpPr/>
          <p:nvPr/>
        </p:nvSpPr>
        <p:spPr>
          <a:xfrm>
            <a:off x="27982405" y="7087831"/>
            <a:ext cx="15908795" cy="25830450"/>
          </a:xfrm>
          <a:prstGeom prst="rect">
            <a:avLst/>
          </a:prstGeom>
          <a:solidFill>
            <a:srgbClr val="F3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6359" y="2760100"/>
            <a:ext cx="347163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latin typeface="Helvetica" panose="020B0500000000000000" pitchFamily="34" charset="0"/>
              </a:rPr>
              <a:t>Do-It-Yourself Phylogenetic Models of Trait </a:t>
            </a:r>
            <a:r>
              <a:rPr lang="en-US" sz="9600" dirty="0" smtClean="0">
                <a:latin typeface="Helvetica" panose="020B0500000000000000" pitchFamily="34" charset="0"/>
              </a:rPr>
              <a:t>Evolution</a:t>
            </a:r>
            <a:br>
              <a:rPr lang="en-US" sz="9600" dirty="0" smtClean="0">
                <a:latin typeface="Helvetica" panose="020B0500000000000000" pitchFamily="34" charset="0"/>
              </a:rPr>
            </a:br>
            <a:r>
              <a:rPr lang="en-US" sz="9600" dirty="0" smtClean="0">
                <a:latin typeface="Helvetica" panose="020B0500000000000000" pitchFamily="34" charset="0"/>
              </a:rPr>
              <a:t>    </a:t>
            </a:r>
            <a:r>
              <a:rPr lang="en-US" sz="9600" dirty="0">
                <a:latin typeface="Helvetica" panose="020B0500000000000000" pitchFamily="34" charset="0"/>
              </a:rPr>
              <a:t>for the Fossil Record with the R Package </a:t>
            </a:r>
            <a:r>
              <a:rPr lang="en-US" sz="9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TreEvo</a:t>
            </a:r>
            <a:endParaRPr lang="en-US" sz="7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0370070" y="3448973"/>
            <a:ext cx="19884585" cy="2476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i="1" dirty="0" smtClean="0">
                <a:latin typeface="Helvetica" panose="020B0500000000000000" pitchFamily="34" charset="0"/>
              </a:rPr>
              <a:t> David Bapst, Brian O’Meara   </a:t>
            </a:r>
            <a:br>
              <a:rPr lang="en-US" sz="8000" i="1" dirty="0" smtClean="0">
                <a:latin typeface="Helvetica" panose="020B0500000000000000" pitchFamily="34" charset="0"/>
              </a:rPr>
            </a:br>
            <a:r>
              <a:rPr lang="en-US" sz="8000" i="1" dirty="0" smtClean="0">
                <a:latin typeface="Helvetica" panose="020B0500000000000000" pitchFamily="34" charset="0"/>
              </a:rPr>
              <a:t>          &amp; Barb </a:t>
            </a:r>
            <a:r>
              <a:rPr lang="en-US" sz="8000" i="1" dirty="0" err="1" smtClean="0">
                <a:latin typeface="Helvetica" panose="020B0500000000000000" pitchFamily="34" charset="0"/>
              </a:rPr>
              <a:t>Banbury</a:t>
            </a:r>
            <a:endParaRPr lang="en-US" sz="8000" i="1" dirty="0" smtClean="0">
              <a:latin typeface="Helvetica" panose="020B0500000000000000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26190" y="24359317"/>
            <a:ext cx="3882622" cy="3577484"/>
            <a:chOff x="1498053" y="23683780"/>
            <a:chExt cx="3882622" cy="3577484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8053" y="23683780"/>
              <a:ext cx="3882622" cy="3577484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2808739" y="24400320"/>
              <a:ext cx="240803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Helvetica" panose="020B0500000000000000" pitchFamily="34" charset="0"/>
                </a:rPr>
                <a:t>Priors</a:t>
              </a:r>
              <a:endParaRPr lang="en-US" sz="6000" b="1" dirty="0">
                <a:latin typeface="Helvetica" panose="020B0500000000000000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6112768" y="112904"/>
            <a:ext cx="7651215" cy="2694072"/>
            <a:chOff x="34532546" y="3336282"/>
            <a:chExt cx="7651215" cy="2699295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32546" y="3736029"/>
              <a:ext cx="1883326" cy="1883326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4"/>
            <a:srcRect l="35971" r="18636"/>
            <a:stretch/>
          </p:blipFill>
          <p:spPr>
            <a:xfrm>
              <a:off x="36915076" y="3336282"/>
              <a:ext cx="5268685" cy="2699295"/>
            </a:xfrm>
            <a:prstGeom prst="rect">
              <a:avLst/>
            </a:prstGeom>
          </p:spPr>
        </p:pic>
      </p:grpSp>
      <p:sp>
        <p:nvSpPr>
          <p:cNvPr id="96" name="Rectangle 95"/>
          <p:cNvSpPr/>
          <p:nvPr/>
        </p:nvSpPr>
        <p:spPr>
          <a:xfrm>
            <a:off x="317865" y="6467606"/>
            <a:ext cx="639950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u="sng" dirty="0">
                <a:latin typeface="Helvetica" panose="020B0500000000000000" pitchFamily="34" charset="0"/>
              </a:rPr>
              <a:t>The Problem</a:t>
            </a:r>
            <a:endParaRPr lang="en-US" sz="8000" b="1" u="sng" dirty="0">
              <a:latin typeface="Helvetica" panose="020B0500000000000000" pitchFamily="34" charset="0"/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18999480" y="22669105"/>
            <a:ext cx="8224011" cy="9604018"/>
            <a:chOff x="18999480" y="22669105"/>
            <a:chExt cx="8224011" cy="9604018"/>
          </a:xfrm>
        </p:grpSpPr>
        <p:grpSp>
          <p:nvGrpSpPr>
            <p:cNvPr id="37" name="Group 36"/>
            <p:cNvGrpSpPr/>
            <p:nvPr/>
          </p:nvGrpSpPr>
          <p:grpSpPr>
            <a:xfrm>
              <a:off x="19364762" y="23180157"/>
              <a:ext cx="7669949" cy="4706617"/>
              <a:chOff x="7313957" y="9778707"/>
              <a:chExt cx="30861000" cy="16432304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7313957" y="11722287"/>
                <a:ext cx="28546425" cy="136302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8800">
                  <a:latin typeface="Helvetica" panose="020B0500000000000000" pitchFamily="34" charset="0"/>
                  <a:ea typeface="ヒラギノ角ゴ ProN W3" charset="0"/>
                  <a:sym typeface="Optima" charset="0"/>
                </a:endParaRPr>
              </a:p>
            </p:txBody>
          </p:sp>
          <p:sp>
            <p:nvSpPr>
              <p:cNvPr id="39" name="TextBox 4"/>
              <p:cNvSpPr txBox="1">
                <a:spLocks noChangeArrowheads="1"/>
              </p:cNvSpPr>
              <p:nvPr/>
            </p:nvSpPr>
            <p:spPr bwMode="auto">
              <a:xfrm>
                <a:off x="12744612" y="22665007"/>
                <a:ext cx="21699986" cy="35460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Optima" pitchFamily="1" charset="0"/>
                    <a:ea typeface="ヒラギノ角ゴ ProN W3" pitchFamily="1" charset="-128"/>
                    <a:sym typeface="Optima" pitchFamily="1" charset="0"/>
                  </a:defRPr>
                </a:lvl1pPr>
                <a:lvl2pPr marL="742950" indent="-285750" eaLnBrk="0" hangingPunct="0">
                  <a:defRPr sz="4200">
                    <a:solidFill>
                      <a:srgbClr val="000000"/>
                    </a:solidFill>
                    <a:latin typeface="Optima" pitchFamily="1" charset="0"/>
                    <a:ea typeface="ヒラギノ角ゴ ProN W3" pitchFamily="1" charset="-128"/>
                    <a:sym typeface="Optima" pitchFamily="1" charset="0"/>
                  </a:defRPr>
                </a:lvl2pPr>
                <a:lvl3pPr marL="1143000" indent="-228600" eaLnBrk="0" hangingPunct="0">
                  <a:defRPr sz="4200">
                    <a:solidFill>
                      <a:srgbClr val="000000"/>
                    </a:solidFill>
                    <a:latin typeface="Optima" pitchFamily="1" charset="0"/>
                    <a:ea typeface="ヒラギノ角ゴ ProN W3" pitchFamily="1" charset="-128"/>
                    <a:sym typeface="Optima" pitchFamily="1" charset="0"/>
                  </a:defRPr>
                </a:lvl3pPr>
                <a:lvl4pPr marL="1600200" indent="-228600" eaLnBrk="0" hangingPunct="0">
                  <a:defRPr sz="4200">
                    <a:solidFill>
                      <a:srgbClr val="000000"/>
                    </a:solidFill>
                    <a:latin typeface="Optima" pitchFamily="1" charset="0"/>
                    <a:ea typeface="ヒラギノ角ゴ ProN W3" pitchFamily="1" charset="-128"/>
                    <a:sym typeface="Optima" pitchFamily="1" charset="0"/>
                  </a:defRPr>
                </a:lvl4pPr>
                <a:lvl5pPr marL="2057400" indent="-228600" eaLnBrk="0" hangingPunct="0">
                  <a:defRPr sz="4200">
                    <a:solidFill>
                      <a:srgbClr val="000000"/>
                    </a:solidFill>
                    <a:latin typeface="Optima" pitchFamily="1" charset="0"/>
                    <a:ea typeface="ヒラギノ角ゴ ProN W3" pitchFamily="1" charset="-128"/>
                    <a:sym typeface="Optima" pitchFamily="1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Optima" pitchFamily="1" charset="0"/>
                    <a:ea typeface="ヒラギノ角ゴ ProN W3" pitchFamily="1" charset="-128"/>
                    <a:sym typeface="Optima" pitchFamily="1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Optima" pitchFamily="1" charset="0"/>
                    <a:ea typeface="ヒラギノ角ゴ ProN W3" pitchFamily="1" charset="-128"/>
                    <a:sym typeface="Optima" pitchFamily="1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Optima" pitchFamily="1" charset="0"/>
                    <a:ea typeface="ヒラギノ角ゴ ProN W3" pitchFamily="1" charset="-128"/>
                    <a:sym typeface="Optima" pitchFamily="1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Optima" pitchFamily="1" charset="0"/>
                    <a:ea typeface="ヒラギノ角ゴ ProN W3" pitchFamily="1" charset="-128"/>
                    <a:sym typeface="Optima" pitchFamily="1" charset="0"/>
                  </a:defRPr>
                </a:lvl9pPr>
              </a:lstStyle>
              <a:p>
                <a:pPr eaLnBrk="1" hangingPunct="1"/>
                <a:r>
                  <a:rPr lang="en-US" altLang="en-US" sz="6000" dirty="0" smtClean="0">
                    <a:latin typeface="Helvetica" panose="020B0500000000000000" pitchFamily="34" charset="0"/>
                  </a:rPr>
                  <a:t>Ancestral State</a:t>
                </a:r>
                <a:endParaRPr lang="en-US" altLang="en-US" sz="6000" dirty="0">
                  <a:latin typeface="Helvetica" panose="020B0500000000000000" pitchFamily="34" charset="0"/>
                </a:endParaRPr>
              </a:p>
            </p:txBody>
          </p:sp>
          <p:pic>
            <p:nvPicPr>
              <p:cNvPr id="40" name="Picture 16" descr="RootState.pdf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770"/>
              <a:stretch/>
            </p:blipFill>
            <p:spPr bwMode="auto">
              <a:xfrm>
                <a:off x="7313957" y="9778707"/>
                <a:ext cx="30861000" cy="12842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5336" y="11375843"/>
                <a:ext cx="1012235" cy="10956305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27779229" y="16810155"/>
                <a:ext cx="8689284" cy="386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b="1" dirty="0" smtClean="0">
                    <a:solidFill>
                      <a:schemeClr val="bg1">
                        <a:lumMod val="65000"/>
                      </a:schemeClr>
                    </a:solidFill>
                    <a:latin typeface="Helvetica" panose="020B0500000000000000" pitchFamily="34" charset="0"/>
                  </a:rPr>
                  <a:t>Prior</a:t>
                </a:r>
                <a:endParaRPr lang="en-US" sz="6600" b="1" dirty="0">
                  <a:solidFill>
                    <a:schemeClr val="bg1">
                      <a:lumMod val="65000"/>
                    </a:schemeClr>
                  </a:solidFill>
                  <a:latin typeface="Helvetica" panose="020B0500000000000000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338900" y="14008026"/>
                <a:ext cx="14332934" cy="3546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b="1" dirty="0" smtClean="0">
                    <a:solidFill>
                      <a:schemeClr val="accent2">
                        <a:lumMod val="75000"/>
                      </a:schemeClr>
                    </a:solidFill>
                    <a:latin typeface="Helvetica" panose="020B0500000000000000" pitchFamily="34" charset="0"/>
                  </a:rPr>
                  <a:t>Posterior</a:t>
                </a:r>
                <a:endParaRPr lang="en-US" sz="6000" b="1" dirty="0">
                  <a:solidFill>
                    <a:schemeClr val="accent2">
                      <a:lumMod val="75000"/>
                    </a:schemeClr>
                  </a:solidFill>
                  <a:latin typeface="Helvetica" panose="020B0500000000000000" pitchFamily="34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8999480" y="27442814"/>
              <a:ext cx="8224011" cy="4830309"/>
              <a:chOff x="6923225" y="6742395"/>
              <a:chExt cx="30861000" cy="19441711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8080513" y="9422295"/>
                <a:ext cx="28546425" cy="13630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8800">
                  <a:latin typeface="Helvetica" panose="020B0500000000000000" pitchFamily="34" charset="0"/>
                  <a:ea typeface="ヒラギノ角ゴ ProN W3" charset="0"/>
                  <a:sym typeface="Optima" charset="0"/>
                </a:endParaRPr>
              </a:p>
            </p:txBody>
          </p:sp>
          <p:sp>
            <p:nvSpPr>
              <p:cNvPr id="46" name="TextBox 3"/>
              <p:cNvSpPr txBox="1">
                <a:spLocks noChangeArrowheads="1"/>
              </p:cNvSpPr>
              <p:nvPr/>
            </p:nvSpPr>
            <p:spPr bwMode="auto">
              <a:xfrm>
                <a:off x="11629585" y="22096122"/>
                <a:ext cx="22424933" cy="4087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Optima" pitchFamily="1" charset="0"/>
                    <a:ea typeface="ヒラギノ角ゴ ProN W3" pitchFamily="1" charset="-128"/>
                    <a:sym typeface="Optima" pitchFamily="1" charset="0"/>
                  </a:defRPr>
                </a:lvl1pPr>
                <a:lvl2pPr marL="742950" indent="-285750" eaLnBrk="0" hangingPunct="0">
                  <a:defRPr sz="4200">
                    <a:solidFill>
                      <a:srgbClr val="000000"/>
                    </a:solidFill>
                    <a:latin typeface="Optima" pitchFamily="1" charset="0"/>
                    <a:ea typeface="ヒラギノ角ゴ ProN W3" pitchFamily="1" charset="-128"/>
                    <a:sym typeface="Optima" pitchFamily="1" charset="0"/>
                  </a:defRPr>
                </a:lvl2pPr>
                <a:lvl3pPr marL="1143000" indent="-228600" eaLnBrk="0" hangingPunct="0">
                  <a:defRPr sz="4200">
                    <a:solidFill>
                      <a:srgbClr val="000000"/>
                    </a:solidFill>
                    <a:latin typeface="Optima" pitchFamily="1" charset="0"/>
                    <a:ea typeface="ヒラギノ角ゴ ProN W3" pitchFamily="1" charset="-128"/>
                    <a:sym typeface="Optima" pitchFamily="1" charset="0"/>
                  </a:defRPr>
                </a:lvl3pPr>
                <a:lvl4pPr marL="1600200" indent="-228600" eaLnBrk="0" hangingPunct="0">
                  <a:defRPr sz="4200">
                    <a:solidFill>
                      <a:srgbClr val="000000"/>
                    </a:solidFill>
                    <a:latin typeface="Optima" pitchFamily="1" charset="0"/>
                    <a:ea typeface="ヒラギノ角ゴ ProN W3" pitchFamily="1" charset="-128"/>
                    <a:sym typeface="Optima" pitchFamily="1" charset="0"/>
                  </a:defRPr>
                </a:lvl4pPr>
                <a:lvl5pPr marL="2057400" indent="-228600" eaLnBrk="0" hangingPunct="0">
                  <a:defRPr sz="4200">
                    <a:solidFill>
                      <a:srgbClr val="000000"/>
                    </a:solidFill>
                    <a:latin typeface="Optima" pitchFamily="1" charset="0"/>
                    <a:ea typeface="ヒラギノ角ゴ ProN W3" pitchFamily="1" charset="-128"/>
                    <a:sym typeface="Optima" pitchFamily="1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Optima" pitchFamily="1" charset="0"/>
                    <a:ea typeface="ヒラギノ角ゴ ProN W3" pitchFamily="1" charset="-128"/>
                    <a:sym typeface="Optima" pitchFamily="1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Optima" pitchFamily="1" charset="0"/>
                    <a:ea typeface="ヒラギノ角ゴ ProN W3" pitchFamily="1" charset="-128"/>
                    <a:sym typeface="Optima" pitchFamily="1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Optima" pitchFamily="1" charset="0"/>
                    <a:ea typeface="ヒラギノ角ゴ ProN W3" pitchFamily="1" charset="-128"/>
                    <a:sym typeface="Optima" pitchFamily="1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Optima" pitchFamily="1" charset="0"/>
                    <a:ea typeface="ヒラギノ角ゴ ProN W3" pitchFamily="1" charset="-128"/>
                    <a:sym typeface="Optima" pitchFamily="1" charset="0"/>
                  </a:defRPr>
                </a:lvl9pPr>
              </a:lstStyle>
              <a:p>
                <a:pPr algn="ctr" eaLnBrk="1" hangingPunct="1"/>
                <a:r>
                  <a:rPr lang="en-US" altLang="en-US" sz="6000" dirty="0" smtClean="0">
                    <a:latin typeface="Helvetica" panose="020B0500000000000000" pitchFamily="34" charset="0"/>
                  </a:rPr>
                  <a:t>Rate of Change</a:t>
                </a:r>
                <a:endParaRPr lang="en-US" altLang="en-US" sz="6000" dirty="0">
                  <a:latin typeface="Helvetica" panose="020B0500000000000000" pitchFamily="34" charset="0"/>
                </a:endParaRPr>
              </a:p>
            </p:txBody>
          </p:sp>
          <p:pic>
            <p:nvPicPr>
              <p:cNvPr id="47" name="Picture 1" descr="BMrate.pdf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5797"/>
              <a:stretch/>
            </p:blipFill>
            <p:spPr bwMode="auto">
              <a:xfrm>
                <a:off x="6923225" y="9740968"/>
                <a:ext cx="30861000" cy="12992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84327" y="6742395"/>
                <a:ext cx="1514475" cy="16392525"/>
              </a:xfrm>
              <a:prstGeom prst="rect">
                <a:avLst/>
              </a:prstGeom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11629585" y="9339943"/>
                <a:ext cx="13367306" cy="4087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b="1" dirty="0" smtClean="0">
                    <a:solidFill>
                      <a:schemeClr val="accent2">
                        <a:lumMod val="75000"/>
                      </a:schemeClr>
                    </a:solidFill>
                    <a:latin typeface="Helvetica" panose="020B0500000000000000" pitchFamily="34" charset="0"/>
                  </a:rPr>
                  <a:t>Posterior</a:t>
                </a:r>
                <a:endParaRPr lang="en-US" sz="6000" b="1" dirty="0">
                  <a:solidFill>
                    <a:schemeClr val="accent2">
                      <a:lumMod val="75000"/>
                    </a:schemeClr>
                  </a:solidFill>
                  <a:latin typeface="Helvetica" panose="020B0500000000000000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6201309" y="16085645"/>
                <a:ext cx="8103876" cy="4459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b="1" dirty="0" smtClean="0">
                    <a:solidFill>
                      <a:schemeClr val="bg1">
                        <a:lumMod val="65000"/>
                      </a:schemeClr>
                    </a:solidFill>
                    <a:latin typeface="Helvetica" panose="020B0500000000000000" pitchFamily="34" charset="0"/>
                  </a:rPr>
                  <a:t>Prior</a:t>
                </a:r>
                <a:endParaRPr lang="en-US" sz="6600" b="1" dirty="0">
                  <a:solidFill>
                    <a:schemeClr val="bg1">
                      <a:lumMod val="65000"/>
                    </a:schemeClr>
                  </a:solidFill>
                  <a:latin typeface="Helvetica" panose="020B0500000000000000" pitchFamily="34" charset="0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19364762" y="22669105"/>
              <a:ext cx="77989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Helvetica" panose="020B0500000000000000" pitchFamily="34" charset="0"/>
                </a:rPr>
                <a:t>Parameter Estimates</a:t>
              </a:r>
              <a:endParaRPr lang="en-US" sz="6000" b="1" dirty="0">
                <a:latin typeface="Helvetica" panose="020B0500000000000000" pitchFamily="34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5504107" y="30281401"/>
            <a:ext cx="8614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Helvetica" panose="020B0500000000000000" pitchFamily="34" charset="0"/>
              </a:rPr>
              <a:t>Summary Statistics</a:t>
            </a:r>
            <a:br>
              <a:rPr lang="en-US" sz="5400" dirty="0" smtClean="0">
                <a:latin typeface="Helvetica" panose="020B0500000000000000" pitchFamily="34" charset="0"/>
              </a:rPr>
            </a:br>
            <a:r>
              <a:rPr lang="en-US" sz="5400" dirty="0" smtClean="0">
                <a:latin typeface="Helvetica" panose="020B0500000000000000" pitchFamily="34" charset="0"/>
              </a:rPr>
              <a:t>   </a:t>
            </a:r>
            <a:r>
              <a:rPr lang="el-G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¥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§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 </a:t>
            </a:r>
            <a:r>
              <a:rPr lang="en-US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4800" dirty="0" smtClean="0">
                <a:latin typeface="Helvetica" panose="020B0500000000000000" pitchFamily="34" charset="0"/>
              </a:rPr>
              <a:t>(</a:t>
            </a:r>
            <a:r>
              <a:rPr lang="en-US" sz="4800" dirty="0">
                <a:latin typeface="Helvetica" panose="020B0500000000000000" pitchFamily="34" charset="0"/>
              </a:rPr>
              <a:t>Reduced with PLSR)</a:t>
            </a:r>
            <a:endParaRPr lang="en-US" sz="5400" dirty="0">
              <a:latin typeface="Helvetica" panose="020B0500000000000000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3367440" y="29396315"/>
            <a:ext cx="56710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" panose="020B0500000000000000" pitchFamily="34" charset="0"/>
              </a:rPr>
              <a:t>Compare For Acceptance to Posterior</a:t>
            </a:r>
            <a:endParaRPr lang="en-US" sz="4400" dirty="0">
              <a:latin typeface="Helvetica" panose="020B0500000000000000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46131" y="22943402"/>
            <a:ext cx="4722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elvetica" panose="020B0500000000000000" pitchFamily="34" charset="0"/>
              </a:rPr>
              <a:t>Draw New Parameter Values</a:t>
            </a:r>
            <a:endParaRPr lang="en-US" sz="4000" dirty="0">
              <a:latin typeface="Helvetica" panose="020B0500000000000000" pitchFamily="34" charset="0"/>
            </a:endParaRPr>
          </a:p>
        </p:txBody>
      </p:sp>
      <p:sp>
        <p:nvSpPr>
          <p:cNvPr id="130" name="Content Placeholder 5"/>
          <p:cNvSpPr>
            <a:spLocks noGrp="1"/>
          </p:cNvSpPr>
          <p:nvPr>
            <p:ph sz="quarter" idx="4"/>
          </p:nvPr>
        </p:nvSpPr>
        <p:spPr>
          <a:xfrm>
            <a:off x="29254476" y="7446375"/>
            <a:ext cx="13559011" cy="423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b="1" u="sng" dirty="0">
                <a:latin typeface="Helvetica" panose="020B0500000000000000" pitchFamily="34" charset="0"/>
              </a:rPr>
              <a:t>Modeling</a:t>
            </a:r>
            <a:r>
              <a:rPr lang="en-US" sz="8800" b="1" u="sng" dirty="0" smtClean="0">
                <a:latin typeface="Helvetica" panose="020B0500000000000000" pitchFamily="34" charset="0"/>
              </a:rPr>
              <a:t> Trait Evolution</a:t>
            </a:r>
            <a:br>
              <a:rPr lang="en-US" sz="8800" b="1" u="sng" dirty="0" smtClean="0">
                <a:latin typeface="Helvetica" panose="020B0500000000000000" pitchFamily="34" charset="0"/>
              </a:rPr>
            </a:br>
            <a:r>
              <a:rPr lang="en-US" sz="8800" b="1" dirty="0" smtClean="0">
                <a:latin typeface="Helvetica" panose="020B0500000000000000" pitchFamily="34" charset="0"/>
              </a:rPr>
              <a:t> </a:t>
            </a:r>
            <a:r>
              <a:rPr lang="en-US" sz="8800" b="1" dirty="0">
                <a:latin typeface="Helvetica" panose="020B0500000000000000" pitchFamily="34" charset="0"/>
              </a:rPr>
              <a:t> </a:t>
            </a:r>
            <a:r>
              <a:rPr lang="en-US" sz="8800" b="1" dirty="0" smtClean="0">
                <a:latin typeface="Helvetica" panose="020B0500000000000000" pitchFamily="34" charset="0"/>
              </a:rPr>
              <a:t>             </a:t>
            </a:r>
            <a:r>
              <a:rPr lang="en-US" sz="8800" b="1" u="sng" dirty="0" smtClean="0">
                <a:latin typeface="Helvetica" panose="020B0500000000000000" pitchFamily="34" charset="0"/>
              </a:rPr>
              <a:t>with </a:t>
            </a:r>
            <a:r>
              <a:rPr lang="en-US" sz="8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TreEvo</a:t>
            </a:r>
            <a:endParaRPr lang="en-US" sz="8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itle 1"/>
          <p:cNvSpPr>
            <a:spLocks noGrp="1"/>
          </p:cNvSpPr>
          <p:nvPr>
            <p:ph type="title"/>
          </p:nvPr>
        </p:nvSpPr>
        <p:spPr>
          <a:xfrm>
            <a:off x="245956" y="-318052"/>
            <a:ext cx="37291617" cy="3946268"/>
          </a:xfrm>
        </p:spPr>
        <p:txBody>
          <a:bodyPr>
            <a:noAutofit/>
          </a:bodyPr>
          <a:lstStyle/>
          <a:p>
            <a:r>
              <a:rPr lang="en-US" sz="15000" b="1" u="sng" dirty="0">
                <a:latin typeface="Helvetica" panose="020B0500000000000000" pitchFamily="34" charset="0"/>
              </a:rPr>
              <a:t>If You Can Simulate It, You Can Fit </a:t>
            </a:r>
            <a:r>
              <a:rPr lang="en-US" sz="15000" b="1" u="sng" dirty="0" smtClean="0">
                <a:latin typeface="Helvetica" panose="020B0500000000000000" pitchFamily="34" charset="0"/>
              </a:rPr>
              <a:t>It</a:t>
            </a:r>
            <a:endParaRPr lang="en-US" sz="15000" b="1" u="sng" dirty="0">
              <a:latin typeface="Helvetica" panose="020B0500000000000000" pitchFamily="34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10778149" y="14193094"/>
            <a:ext cx="9989192" cy="6480448"/>
            <a:chOff x="15186490" y="22868995"/>
            <a:chExt cx="9989192" cy="6480448"/>
          </a:xfrm>
        </p:grpSpPr>
        <p:pic>
          <p:nvPicPr>
            <p:cNvPr id="145" name="Content Placeholder 3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06" t="12326" b="14433"/>
            <a:stretch/>
          </p:blipFill>
          <p:spPr>
            <a:xfrm>
              <a:off x="15186490" y="22868995"/>
              <a:ext cx="8946309" cy="5904184"/>
            </a:xfrm>
            <a:prstGeom prst="rect">
              <a:avLst/>
            </a:prstGeom>
          </p:spPr>
        </p:pic>
        <p:sp>
          <p:nvSpPr>
            <p:cNvPr id="146" name="TextBox 145"/>
            <p:cNvSpPr txBox="1"/>
            <p:nvPr/>
          </p:nvSpPr>
          <p:spPr>
            <a:xfrm>
              <a:off x="15879880" y="28641557"/>
              <a:ext cx="9295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Helvetica" panose="020B0500000000000000" pitchFamily="34" charset="0"/>
                </a:rPr>
                <a:t>Aquilegia: Floral Spur Length</a:t>
              </a:r>
              <a:endParaRPr lang="en-US" sz="4000" dirty="0">
                <a:latin typeface="Helvetica" panose="020B0500000000000000" pitchFamily="34" charset="0"/>
              </a:endParaRP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0975525" y="22972247"/>
              <a:ext cx="0" cy="5302221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8352677" y="22868995"/>
              <a:ext cx="0" cy="5302221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 rot="16200000">
              <a:off x="19819445" y="24921554"/>
              <a:ext cx="16674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2">
                      <a:lumMod val="50000"/>
                    </a:schemeClr>
                  </a:solidFill>
                  <a:latin typeface="Helvetica" panose="020B0500000000000000" pitchFamily="34" charset="0"/>
                </a:rPr>
                <a:t>Bound</a:t>
              </a:r>
              <a:endParaRPr lang="en-US" sz="4000" dirty="0">
                <a:solidFill>
                  <a:schemeClr val="accent2">
                    <a:lumMod val="50000"/>
                  </a:schemeClr>
                </a:solidFill>
                <a:latin typeface="Helvetica" panose="020B0500000000000000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17228580" y="24962885"/>
              <a:ext cx="16674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2">
                      <a:lumMod val="50000"/>
                    </a:schemeClr>
                  </a:solidFill>
                  <a:latin typeface="Helvetica" panose="020B0500000000000000" pitchFamily="34" charset="0"/>
                </a:rPr>
                <a:t>Bound</a:t>
              </a:r>
              <a:endParaRPr lang="en-US" sz="4000" dirty="0">
                <a:solidFill>
                  <a:schemeClr val="accent2">
                    <a:lumMod val="50000"/>
                  </a:schemeClr>
                </a:solidFill>
                <a:latin typeface="Helvetica" panose="020B0500000000000000" pitchFamily="34" charset="0"/>
              </a:endParaRPr>
            </a:p>
          </p:txBody>
        </p:sp>
        <p:sp>
          <p:nvSpPr>
            <p:cNvPr id="151" name="Right Arrow 150"/>
            <p:cNvSpPr/>
            <p:nvPr/>
          </p:nvSpPr>
          <p:spPr>
            <a:xfrm>
              <a:off x="17939167" y="23746551"/>
              <a:ext cx="954156" cy="553009"/>
            </a:xfrm>
            <a:prstGeom prst="righ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500000000000000" pitchFamily="34" charset="0"/>
              </a:endParaRPr>
            </a:p>
          </p:txBody>
        </p:sp>
        <p:sp>
          <p:nvSpPr>
            <p:cNvPr id="152" name="Right Arrow 151"/>
            <p:cNvSpPr/>
            <p:nvPr/>
          </p:nvSpPr>
          <p:spPr>
            <a:xfrm>
              <a:off x="20564709" y="23746550"/>
              <a:ext cx="954156" cy="553009"/>
            </a:xfrm>
            <a:prstGeom prst="righ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500000000000000" pitchFamily="34" charset="0"/>
              </a:endParaRPr>
            </a:p>
          </p:txBody>
        </p:sp>
        <p:pic>
          <p:nvPicPr>
            <p:cNvPr id="153" name="Picture 152"/>
            <p:cNvPicPr>
              <a:picLocks noChangeAspect="1"/>
            </p:cNvPicPr>
            <p:nvPr/>
          </p:nvPicPr>
          <p:blipFill rotWithShape="1">
            <a:blip r:embed="rId9"/>
            <a:srcRect r="35043"/>
            <a:stretch/>
          </p:blipFill>
          <p:spPr>
            <a:xfrm>
              <a:off x="15957889" y="26109219"/>
              <a:ext cx="2149829" cy="971725"/>
            </a:xfrm>
            <a:prstGeom prst="rect">
              <a:avLst/>
            </a:prstGeom>
          </p:spPr>
        </p:pic>
        <p:pic>
          <p:nvPicPr>
            <p:cNvPr id="154" name="Picture 153"/>
            <p:cNvPicPr>
              <a:picLocks noChangeAspect="1"/>
            </p:cNvPicPr>
            <p:nvPr/>
          </p:nvPicPr>
          <p:blipFill rotWithShape="1">
            <a:blip r:embed="rId9"/>
            <a:srcRect r="35043"/>
            <a:stretch/>
          </p:blipFill>
          <p:spPr>
            <a:xfrm>
              <a:off x="18549955" y="25623357"/>
              <a:ext cx="2149829" cy="971725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 rotWithShape="1">
            <a:blip r:embed="rId9"/>
            <a:srcRect r="35043"/>
            <a:stretch/>
          </p:blipFill>
          <p:spPr>
            <a:xfrm>
              <a:off x="21246614" y="23997242"/>
              <a:ext cx="2149829" cy="971725"/>
            </a:xfrm>
            <a:prstGeom prst="rect">
              <a:avLst/>
            </a:prstGeom>
          </p:spPr>
        </p:pic>
      </p:grpSp>
      <p:grpSp>
        <p:nvGrpSpPr>
          <p:cNvPr id="137" name="Group 136"/>
          <p:cNvGrpSpPr/>
          <p:nvPr/>
        </p:nvGrpSpPr>
        <p:grpSpPr>
          <a:xfrm>
            <a:off x="2136744" y="7870220"/>
            <a:ext cx="10541321" cy="4602016"/>
            <a:chOff x="3517446" y="16790607"/>
            <a:chExt cx="9751941" cy="3622569"/>
          </a:xfrm>
        </p:grpSpPr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17446" y="16790607"/>
              <a:ext cx="6869383" cy="3037794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3973585" y="19828401"/>
              <a:ext cx="92958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Helvetica" panose="020B0500000000000000" pitchFamily="34" charset="0"/>
                </a:rPr>
                <a:t>Aquilegia: Floral Spur Length</a:t>
              </a:r>
              <a:endParaRPr lang="en-US" sz="3200" dirty="0">
                <a:latin typeface="Helvetica" panose="020B0500000000000000" pitchFamily="34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86359" y="12052973"/>
            <a:ext cx="8975324" cy="8835579"/>
            <a:chOff x="1748840" y="10783977"/>
            <a:chExt cx="8975324" cy="8835579"/>
          </a:xfrm>
        </p:grpSpPr>
        <p:pic>
          <p:nvPicPr>
            <p:cNvPr id="141" name="Content Placeholder 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48840" y="11309191"/>
              <a:ext cx="8975324" cy="8310365"/>
            </a:xfrm>
            <a:prstGeom prst="rect">
              <a:avLst/>
            </a:prstGeom>
          </p:spPr>
        </p:pic>
        <p:sp>
          <p:nvSpPr>
            <p:cNvPr id="142" name="TextBox 141"/>
            <p:cNvSpPr txBox="1"/>
            <p:nvPr/>
          </p:nvSpPr>
          <p:spPr>
            <a:xfrm rot="16200000">
              <a:off x="6187923" y="14489220"/>
              <a:ext cx="82414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i="1" dirty="0" err="1">
                  <a:latin typeface="Helvetica" panose="020B0500000000000000" pitchFamily="34" charset="0"/>
                </a:rPr>
                <a:t>Whittall</a:t>
              </a:r>
              <a:r>
                <a:rPr lang="en-US" sz="4800" i="1" dirty="0">
                  <a:latin typeface="Helvetica" panose="020B0500000000000000" pitchFamily="34" charset="0"/>
                </a:rPr>
                <a:t> and Hodges, 2007</a:t>
              </a:r>
              <a:endParaRPr lang="en-US" sz="4800" i="1" dirty="0">
                <a:latin typeface="Helvetica" panose="020B0500000000000000" pitchFamily="34" charset="0"/>
              </a:endParaRPr>
            </a:p>
          </p:txBody>
        </p:sp>
      </p:grpSp>
      <p:sp>
        <p:nvSpPr>
          <p:cNvPr id="139" name="Curved Down Arrow 138"/>
          <p:cNvSpPr/>
          <p:nvPr/>
        </p:nvSpPr>
        <p:spPr>
          <a:xfrm rot="1569997">
            <a:off x="9471572" y="8407684"/>
            <a:ext cx="10243706" cy="36079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129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0137395" y="10509541"/>
            <a:ext cx="6835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Helvetica" panose="020B0500000000000000" pitchFamily="34" charset="0"/>
              </a:rPr>
              <a:t>Pollinator Regimes with different optima, </a:t>
            </a:r>
            <a:br>
              <a:rPr lang="en-US" sz="4800" dirty="0" smtClean="0">
                <a:latin typeface="Helvetica" panose="020B0500000000000000" pitchFamily="34" charset="0"/>
              </a:rPr>
            </a:br>
            <a:r>
              <a:rPr lang="en-US" sz="4800" dirty="0" smtClean="0">
                <a:latin typeface="Helvetica" panose="020B0500000000000000" pitchFamily="34" charset="0"/>
              </a:rPr>
              <a:t>unidirectional bounds…</a:t>
            </a:r>
            <a:endParaRPr lang="en-US" sz="4800" dirty="0">
              <a:latin typeface="Helvetica" panose="020B0500000000000000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9473115" y="16629958"/>
            <a:ext cx="614142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 smtClean="0">
                <a:latin typeface="Helvetica" panose="020B0500000000000000" pitchFamily="34" charset="0"/>
              </a:rPr>
              <a:t>Model</a:t>
            </a:r>
            <a:br>
              <a:rPr lang="en-US" sz="8800" b="1" dirty="0" smtClean="0">
                <a:latin typeface="Helvetica" panose="020B0500000000000000" pitchFamily="34" charset="0"/>
              </a:rPr>
            </a:br>
            <a:r>
              <a:rPr lang="en-US" sz="8800" b="1" dirty="0" smtClean="0">
                <a:latin typeface="Helvetica" panose="020B0500000000000000" pitchFamily="34" charset="0"/>
              </a:rPr>
              <a:t>Likelihood </a:t>
            </a:r>
            <a:br>
              <a:rPr lang="en-US" sz="8800" b="1" dirty="0" smtClean="0">
                <a:latin typeface="Helvetica" panose="020B0500000000000000" pitchFamily="34" charset="0"/>
              </a:rPr>
            </a:br>
            <a:r>
              <a:rPr lang="en-US" sz="8800" b="1" dirty="0" smtClean="0">
                <a:latin typeface="Helvetica" panose="020B0500000000000000" pitchFamily="34" charset="0"/>
              </a:rPr>
              <a:t>= ???</a:t>
            </a:r>
            <a:endParaRPr lang="en-US" sz="8800" b="1" dirty="0">
              <a:latin typeface="Helvetica" panose="020B0500000000000000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783767" y="13241708"/>
            <a:ext cx="90421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Helvetica" panose="020B0500000000000000" pitchFamily="34" charset="0"/>
              </a:rPr>
              <a:t>Parameter   </a:t>
            </a:r>
            <a:br>
              <a:rPr lang="en-US" sz="8800" dirty="0" smtClean="0">
                <a:latin typeface="Helvetica" panose="020B0500000000000000" pitchFamily="34" charset="0"/>
              </a:rPr>
            </a:br>
            <a:r>
              <a:rPr lang="en-US" sz="8800" dirty="0" smtClean="0">
                <a:latin typeface="Helvetica" panose="020B0500000000000000" pitchFamily="34" charset="0"/>
              </a:rPr>
              <a:t>   Estimates?</a:t>
            </a:r>
            <a:endParaRPr lang="en-US" sz="8800" dirty="0">
              <a:latin typeface="Helvetica" panose="020B0500000000000000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45956" y="20880459"/>
            <a:ext cx="2784980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u="sng" dirty="0">
                <a:latin typeface="Helvetica" panose="020B0500000000000000" pitchFamily="34" charset="0"/>
              </a:rPr>
              <a:t>The </a:t>
            </a:r>
            <a:r>
              <a:rPr lang="en-US" sz="8000" b="1" u="sng" dirty="0" smtClean="0">
                <a:latin typeface="Helvetica" panose="020B0500000000000000" pitchFamily="34" charset="0"/>
              </a:rPr>
              <a:t>Solution: Approximate Bayesian Computation (ABC)</a:t>
            </a:r>
            <a:endParaRPr lang="en-US" sz="8000" b="1" u="sng" dirty="0">
              <a:latin typeface="Helvetica" panose="020B0500000000000000" pitchFamily="34" charset="0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28050344" y="9804617"/>
            <a:ext cx="15637110" cy="10770496"/>
            <a:chOff x="28189290" y="10282545"/>
            <a:chExt cx="15637110" cy="10770496"/>
          </a:xfrm>
        </p:grpSpPr>
        <p:grpSp>
          <p:nvGrpSpPr>
            <p:cNvPr id="26" name="Group 25"/>
            <p:cNvGrpSpPr/>
            <p:nvPr/>
          </p:nvGrpSpPr>
          <p:grpSpPr>
            <a:xfrm>
              <a:off x="35024010" y="16056573"/>
              <a:ext cx="8530224" cy="4996468"/>
              <a:chOff x="11506907" y="6698601"/>
              <a:chExt cx="21655208" cy="2498297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1893586" y="6698601"/>
                <a:ext cx="19291179" cy="4388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 smtClean="0">
                    <a:latin typeface="Helvetica" panose="020B0500000000000000" pitchFamily="34" charset="0"/>
                  </a:rPr>
                  <a:t>Character Displacement</a:t>
                </a:r>
                <a:endParaRPr lang="en-US" sz="6000" dirty="0">
                  <a:latin typeface="Helvetica" panose="020B0500000000000000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16200000">
                <a:off x="8839426" y="18241975"/>
                <a:ext cx="7447295" cy="2112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>
                    <a:latin typeface="Helvetica" panose="020B0500000000000000" pitchFamily="34" charset="0"/>
                  </a:rPr>
                  <a:t>Time</a:t>
                </a:r>
                <a:endParaRPr lang="en-US" sz="5400" dirty="0">
                  <a:latin typeface="Helvetica" panose="020B0500000000000000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0620385" y="27691953"/>
                <a:ext cx="3385015" cy="3989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>
                    <a:latin typeface="Helvetica" panose="020B0500000000000000" pitchFamily="34" charset="0"/>
                  </a:rPr>
                  <a:t>Trait</a:t>
                </a:r>
                <a:endParaRPr lang="en-US" sz="5400" dirty="0">
                  <a:latin typeface="Helvetica" panose="020B0500000000000000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512040" y="11757556"/>
                <a:ext cx="19650075" cy="16221075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28189290" y="10282545"/>
              <a:ext cx="15637110" cy="2337718"/>
              <a:chOff x="27261294" y="13365886"/>
              <a:chExt cx="15637110" cy="233771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7261294" y="14595608"/>
                <a:ext cx="14586044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600" b="1" dirty="0" err="1" smtClean="0">
                    <a:latin typeface="Helvetica" panose="020B0500000000000000" pitchFamily="34" charset="0"/>
                  </a:rPr>
                  <a:t>X</a:t>
                </a:r>
                <a:r>
                  <a:rPr lang="en-US" sz="6600" b="1" baseline="-25000" dirty="0" err="1" smtClean="0">
                    <a:latin typeface="Helvetica" panose="020B0500000000000000" pitchFamily="34" charset="0"/>
                  </a:rPr>
                  <a:t>t</a:t>
                </a:r>
                <a:r>
                  <a:rPr lang="en-US" sz="6600" b="1" dirty="0" smtClean="0">
                    <a:latin typeface="Helvetica" panose="020B0500000000000000" pitchFamily="34" charset="0"/>
                  </a:rPr>
                  <a:t> </a:t>
                </a:r>
                <a:r>
                  <a:rPr lang="en-US" sz="6600" b="1" dirty="0">
                    <a:latin typeface="Helvetica" panose="020B0500000000000000" pitchFamily="34" charset="0"/>
                  </a:rPr>
                  <a:t>~ </a:t>
                </a:r>
                <a:r>
                  <a:rPr lang="en-US" sz="6600" b="1" dirty="0" smtClean="0">
                    <a:latin typeface="Helvetica" panose="020B0500000000000000" pitchFamily="34" charset="0"/>
                  </a:rPr>
                  <a:t>X</a:t>
                </a:r>
                <a:r>
                  <a:rPr lang="en-US" sz="6600" b="1" baseline="-25000" dirty="0" smtClean="0">
                    <a:latin typeface="Helvetica" panose="020B0500000000000000" pitchFamily="34" charset="0"/>
                  </a:rPr>
                  <a:t>t-1</a:t>
                </a:r>
                <a:r>
                  <a:rPr lang="en-US" sz="6600" b="1" dirty="0" smtClean="0">
                    <a:latin typeface="Helvetica" panose="020B0500000000000000" pitchFamily="34" charset="0"/>
                  </a:rPr>
                  <a:t>  +  </a:t>
                </a:r>
                <a:r>
                  <a:rPr lang="en-US" sz="6600" b="1" dirty="0">
                    <a:latin typeface="Helvetica" panose="020B0500000000000000" pitchFamily="34" charset="0"/>
                  </a:rPr>
                  <a:t>Intrinsic </a:t>
                </a:r>
                <a:r>
                  <a:rPr lang="el-GR" sz="6600" b="1" dirty="0" smtClean="0">
                    <a:latin typeface="Helvetica" panose="020B0500000000000000" pitchFamily="34" charset="0"/>
                    <a:cs typeface="Calibri" panose="020F0502020204030204" pitchFamily="34" charset="0"/>
                  </a:rPr>
                  <a:t>Δ</a:t>
                </a:r>
                <a:r>
                  <a:rPr lang="en-US" sz="6600" b="1" dirty="0" smtClean="0">
                    <a:latin typeface="Helvetica" panose="020B0500000000000000" pitchFamily="34" charset="0"/>
                  </a:rPr>
                  <a:t>   +  </a:t>
                </a:r>
                <a:r>
                  <a:rPr lang="en-US" sz="6600" b="1" i="1" dirty="0" smtClean="0">
                    <a:latin typeface="Helvetica" panose="020B0500000000000000" pitchFamily="34" charset="0"/>
                  </a:rPr>
                  <a:t>Extrinsic</a:t>
                </a:r>
                <a:r>
                  <a:rPr lang="en-US" sz="6600" b="1" dirty="0" smtClean="0">
                    <a:latin typeface="Helvetica" panose="020B0500000000000000" pitchFamily="34" charset="0"/>
                  </a:rPr>
                  <a:t> </a:t>
                </a:r>
                <a:r>
                  <a:rPr lang="el-GR" sz="6600" b="1" dirty="0">
                    <a:latin typeface="Helvetica" panose="020B0500000000000000" pitchFamily="34" charset="0"/>
                    <a:cs typeface="Calibri" panose="020F0502020204030204" pitchFamily="34" charset="0"/>
                  </a:rPr>
                  <a:t>Δ</a:t>
                </a:r>
                <a:endParaRPr lang="en-US" sz="6600" b="1" dirty="0">
                  <a:latin typeface="Helvetica" panose="020B0500000000000000" pitchFamily="34" charset="0"/>
                </a:endParaRPr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244986" y="13365886"/>
                <a:ext cx="6633023" cy="1938696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65381" y="13365886"/>
                <a:ext cx="6633023" cy="1938696"/>
              </a:xfrm>
              <a:prstGeom prst="rect">
                <a:avLst/>
              </a:prstGeom>
            </p:spPr>
          </p:pic>
        </p:grpSp>
        <p:sp>
          <p:nvSpPr>
            <p:cNvPr id="65" name="Right Arrow 64"/>
            <p:cNvSpPr/>
            <p:nvPr/>
          </p:nvSpPr>
          <p:spPr>
            <a:xfrm rot="5400000">
              <a:off x="38636764" y="13762313"/>
              <a:ext cx="2975610" cy="12089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latin typeface="Helvetica" panose="020B0500000000000000" pitchFamily="34" charset="0"/>
                </a:rPr>
                <a:t>Example</a:t>
              </a:r>
              <a:endParaRPr lang="en-US" sz="4400" dirty="0">
                <a:latin typeface="Helvetica" panose="020B0500000000000000" pitchFamily="34" charset="0"/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29081708" y="13443612"/>
              <a:ext cx="4932402" cy="6465473"/>
              <a:chOff x="24042383" y="6852544"/>
              <a:chExt cx="4932402" cy="6465473"/>
            </a:xfrm>
          </p:grpSpPr>
          <p:pic>
            <p:nvPicPr>
              <p:cNvPr id="162" name="Picture 161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296914" y="8615547"/>
                <a:ext cx="4354286" cy="3908962"/>
              </a:xfrm>
              <a:prstGeom prst="rect">
                <a:avLst/>
              </a:prstGeom>
            </p:spPr>
          </p:pic>
          <p:sp>
            <p:nvSpPr>
              <p:cNvPr id="163" name="TextBox 162"/>
              <p:cNvSpPr txBox="1"/>
              <p:nvPr/>
            </p:nvSpPr>
            <p:spPr>
              <a:xfrm rot="19741914">
                <a:off x="24042383" y="6852544"/>
                <a:ext cx="480321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 smtClean="0">
                    <a:latin typeface="Helvetica" panose="020B0500000000000000" pitchFamily="34" charset="0"/>
                  </a:rPr>
                  <a:t>Arbitrary Optima</a:t>
                </a:r>
                <a:endParaRPr lang="en-US" sz="6000" dirty="0">
                  <a:latin typeface="Helvetica" panose="020B0500000000000000" pitchFamily="34" charset="0"/>
                </a:endParaRPr>
              </a:p>
            </p:txBody>
          </p:sp>
          <p:pic>
            <p:nvPicPr>
              <p:cNvPr id="164" name="Picture 163"/>
              <p:cNvPicPr>
                <a:picLocks noChangeAspect="1"/>
              </p:cNvPicPr>
              <p:nvPr/>
            </p:nvPicPr>
            <p:blipFill rotWithShape="1">
              <a:blip r:embed="rId9"/>
              <a:srcRect r="35043"/>
              <a:stretch/>
            </p:blipFill>
            <p:spPr>
              <a:xfrm>
                <a:off x="24296914" y="10154923"/>
                <a:ext cx="1836743" cy="830210"/>
              </a:xfrm>
              <a:prstGeom prst="rect">
                <a:avLst/>
              </a:prstGeom>
            </p:spPr>
          </p:pic>
          <p:pic>
            <p:nvPicPr>
              <p:cNvPr id="165" name="Picture 164"/>
              <p:cNvPicPr>
                <a:picLocks noChangeAspect="1"/>
              </p:cNvPicPr>
              <p:nvPr/>
            </p:nvPicPr>
            <p:blipFill rotWithShape="1">
              <a:blip r:embed="rId9"/>
              <a:srcRect r="35043"/>
              <a:stretch/>
            </p:blipFill>
            <p:spPr>
              <a:xfrm>
                <a:off x="25795753" y="9365811"/>
                <a:ext cx="1836743" cy="830210"/>
              </a:xfrm>
              <a:prstGeom prst="rect">
                <a:avLst/>
              </a:prstGeom>
            </p:spPr>
          </p:pic>
          <p:pic>
            <p:nvPicPr>
              <p:cNvPr id="166" name="Picture 165"/>
              <p:cNvPicPr>
                <a:picLocks noChangeAspect="1"/>
              </p:cNvPicPr>
              <p:nvPr/>
            </p:nvPicPr>
            <p:blipFill rotWithShape="1">
              <a:blip r:embed="rId9"/>
              <a:srcRect r="35043"/>
              <a:stretch/>
            </p:blipFill>
            <p:spPr>
              <a:xfrm>
                <a:off x="27138042" y="10004870"/>
                <a:ext cx="1836743" cy="830210"/>
              </a:xfrm>
              <a:prstGeom prst="rect">
                <a:avLst/>
              </a:prstGeom>
            </p:spPr>
          </p:pic>
          <p:sp>
            <p:nvSpPr>
              <p:cNvPr id="167" name="TextBox 166"/>
              <p:cNvSpPr txBox="1"/>
              <p:nvPr/>
            </p:nvSpPr>
            <p:spPr>
              <a:xfrm>
                <a:off x="25469691" y="12520113"/>
                <a:ext cx="1443218" cy="797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>
                    <a:latin typeface="Helvetica" panose="020B0500000000000000" pitchFamily="34" charset="0"/>
                  </a:rPr>
                  <a:t>Trait</a:t>
                </a:r>
                <a:endParaRPr lang="en-US" sz="5400" dirty="0">
                  <a:latin typeface="Helvetica" panose="020B0500000000000000" pitchFamily="34" charset="0"/>
                </a:endParaRPr>
              </a:p>
            </p:txBody>
          </p:sp>
        </p:grpSp>
        <p:sp>
          <p:nvSpPr>
            <p:cNvPr id="170" name="Left Arrow 169"/>
            <p:cNvSpPr/>
            <p:nvPr/>
          </p:nvSpPr>
          <p:spPr>
            <a:xfrm rot="18315900">
              <a:off x="32012435" y="13570658"/>
              <a:ext cx="3074746" cy="157594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smtClean="0"/>
                <a:t>Example</a:t>
              </a:r>
              <a:endParaRPr lang="en-US" sz="5400" dirty="0"/>
            </a:p>
          </p:txBody>
        </p:sp>
      </p:grpSp>
      <p:pic>
        <p:nvPicPr>
          <p:cNvPr id="172" name="Picture 1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790" y="30752545"/>
            <a:ext cx="3304446" cy="1859758"/>
          </a:xfrm>
          <a:prstGeom prst="rect">
            <a:avLst/>
          </a:prstGeom>
        </p:spPr>
      </p:pic>
      <p:sp>
        <p:nvSpPr>
          <p:cNvPr id="174" name="Right Arrow 173"/>
          <p:cNvSpPr/>
          <p:nvPr/>
        </p:nvSpPr>
        <p:spPr>
          <a:xfrm>
            <a:off x="3676040" y="31174593"/>
            <a:ext cx="1720418" cy="114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/>
          <p:cNvGrpSpPr/>
          <p:nvPr/>
        </p:nvGrpSpPr>
        <p:grpSpPr>
          <a:xfrm>
            <a:off x="5202731" y="25679474"/>
            <a:ext cx="3114685" cy="1951620"/>
            <a:chOff x="4714317" y="25113636"/>
            <a:chExt cx="3318161" cy="2223874"/>
          </a:xfrm>
        </p:grpSpPr>
        <p:sp>
          <p:nvSpPr>
            <p:cNvPr id="106" name="Right Arrow 105"/>
            <p:cNvSpPr/>
            <p:nvPr/>
          </p:nvSpPr>
          <p:spPr>
            <a:xfrm>
              <a:off x="4722496" y="25113636"/>
              <a:ext cx="3309982" cy="6576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ight Arrow 174"/>
            <p:cNvSpPr/>
            <p:nvPr/>
          </p:nvSpPr>
          <p:spPr>
            <a:xfrm>
              <a:off x="4722496" y="25899879"/>
              <a:ext cx="3309982" cy="6545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ight Arrow 175"/>
            <p:cNvSpPr/>
            <p:nvPr/>
          </p:nvSpPr>
          <p:spPr>
            <a:xfrm>
              <a:off x="4714317" y="26683008"/>
              <a:ext cx="3309982" cy="6545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8" name="Curved Connector 177"/>
          <p:cNvCxnSpPr/>
          <p:nvPr/>
        </p:nvCxnSpPr>
        <p:spPr>
          <a:xfrm rot="5400000" flipH="1" flipV="1">
            <a:off x="11628062" y="29624808"/>
            <a:ext cx="1919789" cy="906364"/>
          </a:xfrm>
          <a:prstGeom prst="curvedConnector3">
            <a:avLst>
              <a:gd name="adj1" fmla="val 43786"/>
            </a:avLst>
          </a:prstGeom>
          <a:ln w="76200">
            <a:solidFill>
              <a:schemeClr val="accent5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3" name="Picture 18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32847" y="23014733"/>
            <a:ext cx="8906906" cy="6000442"/>
          </a:xfrm>
          <a:prstGeom prst="rect">
            <a:avLst/>
          </a:prstGeom>
        </p:spPr>
      </p:pic>
      <p:sp>
        <p:nvSpPr>
          <p:cNvPr id="184" name="TextBox 183"/>
          <p:cNvSpPr txBox="1"/>
          <p:nvPr/>
        </p:nvSpPr>
        <p:spPr>
          <a:xfrm>
            <a:off x="4428443" y="24489972"/>
            <a:ext cx="570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 panose="020B0500000000000000" pitchFamily="34" charset="0"/>
              </a:rPr>
              <a:t>Simulate Trait Change</a:t>
            </a:r>
            <a:br>
              <a:rPr lang="en-US" sz="3600" dirty="0" smtClean="0">
                <a:latin typeface="Helvetica" panose="020B0500000000000000" pitchFamily="34" charset="0"/>
              </a:rPr>
            </a:br>
            <a:r>
              <a:rPr lang="en-US" sz="3600" dirty="0" smtClean="0">
                <a:latin typeface="Helvetica" panose="020B0500000000000000" pitchFamily="34" charset="0"/>
              </a:rPr>
              <a:t>     On Input Tree </a:t>
            </a:r>
            <a:br>
              <a:rPr lang="en-US" sz="3600" dirty="0" smtClean="0">
                <a:latin typeface="Helvetica" panose="020B0500000000000000" pitchFamily="34" charset="0"/>
              </a:rPr>
            </a:br>
            <a:endParaRPr lang="en-US" sz="3600" dirty="0">
              <a:latin typeface="Helvetica" panose="020B0500000000000000" pitchFamily="34" charset="0"/>
            </a:endParaRPr>
          </a:p>
        </p:txBody>
      </p:sp>
      <p:sp>
        <p:nvSpPr>
          <p:cNvPr id="182" name="Right Arrow 181"/>
          <p:cNvSpPr/>
          <p:nvPr/>
        </p:nvSpPr>
        <p:spPr>
          <a:xfrm rot="18960404">
            <a:off x="16705996" y="28193854"/>
            <a:ext cx="4419111" cy="977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ontent Placeholder 2"/>
          <p:cNvSpPr txBox="1">
            <a:spLocks/>
          </p:cNvSpPr>
          <p:nvPr/>
        </p:nvSpPr>
        <p:spPr>
          <a:xfrm>
            <a:off x="28966382" y="21260460"/>
            <a:ext cx="14629051" cy="9922565"/>
          </a:xfrm>
          <a:prstGeom prst="rect">
            <a:avLst/>
          </a:prstGeom>
        </p:spPr>
        <p:txBody>
          <a:bodyPr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200" u="sng" dirty="0" smtClean="0">
                <a:latin typeface="Helvetica" panose="020B0500000000000000" pitchFamily="34" charset="0"/>
              </a:rPr>
              <a:t>Limits of ABC</a:t>
            </a:r>
          </a:p>
          <a:p>
            <a:pPr lvl="1"/>
            <a:r>
              <a:rPr lang="en-US" sz="6600" dirty="0" smtClean="0">
                <a:latin typeface="Helvetica" panose="020B0500000000000000" pitchFamily="34" charset="0"/>
              </a:rPr>
              <a:t>Slow</a:t>
            </a:r>
          </a:p>
          <a:p>
            <a:pPr lvl="1"/>
            <a:r>
              <a:rPr lang="en-US" sz="6600" dirty="0" smtClean="0">
                <a:latin typeface="Helvetica" panose="020B0500000000000000" pitchFamily="34" charset="0"/>
              </a:rPr>
              <a:t>Identifiability</a:t>
            </a:r>
          </a:p>
          <a:p>
            <a:pPr marL="0" indent="0">
              <a:buNone/>
            </a:pPr>
            <a:r>
              <a:rPr lang="en-US" sz="7200" dirty="0" smtClean="0">
                <a:latin typeface="Helvetica" panose="020B0500000000000000" pitchFamily="34" charset="0"/>
              </a:rPr>
              <a:t>Trait evolution models should be match our biological understanding, not methodological limits. What new models can you imagine?</a:t>
            </a:r>
            <a:endParaRPr lang="en-US" sz="7200" dirty="0">
              <a:latin typeface="Helvetica" panose="020B0500000000000000" pitchFamily="34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1614503" y="30074429"/>
            <a:ext cx="1214948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Helvetica" panose="020B0500000000000000" pitchFamily="34" charset="0"/>
              </a:rPr>
              <a:t>For the package, see:</a:t>
            </a:r>
            <a:br>
              <a:rPr lang="en-US" sz="5400" b="1" dirty="0" smtClean="0">
                <a:latin typeface="Helvetica" panose="020B0500000000000000" pitchFamily="34" charset="0"/>
              </a:rPr>
            </a:br>
            <a:r>
              <a:rPr lang="en-US" sz="5400" b="1" dirty="0" smtClean="0">
                <a:latin typeface="Helvetica" panose="020B0500000000000000" pitchFamily="34" charset="0"/>
              </a:rPr>
              <a:t>   https</a:t>
            </a:r>
            <a:r>
              <a:rPr lang="en-US" sz="5400" b="1" dirty="0">
                <a:latin typeface="Helvetica" panose="020B0500000000000000" pitchFamily="34" charset="0"/>
              </a:rPr>
              <a:t>://github.com/bomeara/treevo</a:t>
            </a:r>
          </a:p>
        </p:txBody>
      </p:sp>
      <p:pic>
        <p:nvPicPr>
          <p:cNvPr id="189" name="Picture 18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264" y="29681285"/>
            <a:ext cx="2697237" cy="26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4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9469</TotalTime>
  <Words>131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Helvetica</vt:lpstr>
      <vt:lpstr>Optima</vt:lpstr>
      <vt:lpstr>ヒラギノ角ゴ ProN W3</vt:lpstr>
      <vt:lpstr>Office Theme</vt:lpstr>
      <vt:lpstr>If You Can Simulate It, You Can Fit 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dwbapst</dc:creator>
  <cp:lastModifiedBy>dwbapst</cp:lastModifiedBy>
  <cp:revision>37</cp:revision>
  <dcterms:created xsi:type="dcterms:W3CDTF">2018-10-27T08:44:46Z</dcterms:created>
  <dcterms:modified xsi:type="dcterms:W3CDTF">2018-11-03T00:36:00Z</dcterms:modified>
</cp:coreProperties>
</file>