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60" r:id="rId7"/>
    <p:sldId id="262" r:id="rId8"/>
    <p:sldId id="269" r:id="rId9"/>
    <p:sldId id="263" r:id="rId10"/>
    <p:sldId id="264" r:id="rId11"/>
    <p:sldId id="265" r:id="rId12"/>
    <p:sldId id="270" r:id="rId13"/>
    <p:sldId id="272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AF6E-B53F-4A47-A903-913FEB65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3AF21-5FEF-4F53-8E87-D4A978249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B408-06D8-462E-8488-75115A08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9C8D-C6A9-41BC-92E6-899D24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15CB-76BA-4CB0-AA10-E994E2D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867B-6FF7-43D6-80A3-3EA70B1F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60EDC-41A1-46C9-85B3-0D9D25AE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6B03-CAFC-4F5A-AD4C-DD759A42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04D6-C835-4D94-A4B5-492C00F2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8EB4-C252-4C3B-A229-6E7E2063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095D9-EB84-4FC7-8CC5-BD8AADD8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5511-D434-4BE1-9EC4-6B9D3DD7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E5AC-6C46-484D-9A6F-B63EC397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9349-2630-4AE0-8CF3-A4A5E94B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740D-DEA5-44DD-8FE4-C614BB2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0302-B5F2-42B3-8434-57D13ECC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C072-5ACE-4F45-B015-50BF4CFC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8B85-203C-4E81-B765-77397438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04AE-F09A-47B7-BB50-F038354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D730-4DF0-4D5F-B205-57BE595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F39-1E93-4A89-BB4B-8CDAB8C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C77-1015-45AE-9D5A-BF26CCFB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AB62-60FC-46F2-94B6-CFD27475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927B-CF3B-414B-BC15-C3C91DE8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5527-E3CA-45F5-BA50-1E8B9444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C35-A260-45DF-944D-720E4FA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A512-2750-46EB-A4BC-269699A4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9A710-C5B4-4DEC-BA39-BA92CEED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6F24-91AB-42AA-8304-67CC7DA0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9008-2EF7-49AA-A3F0-5AD7E45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BF953-4F1E-4F69-94BC-57AB6856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B50A-CF90-41A5-8E61-B15C3F47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2D00-6B13-4AE2-A869-B8D60146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5FC8-074B-4F20-9DF1-074A2AE1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1BB8-83BA-47B9-82AF-C29DECB6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2E614-F122-411B-9686-924417EA5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D1ADD-6EBC-4B87-A9D5-F97A7746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2A71A-E910-442F-918A-EE8A28F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2A3E-8EB5-4D72-A027-D0DA514D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3833-A0CB-4E59-A276-91C59C49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B124F-D38E-4E4C-9D33-AC75C01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4669E-A4B4-4C50-9288-CDD23AE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7F5A-8E17-40AE-84B6-7180C6D4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70F11-C5E3-4E70-ADA9-A759ADF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9DF76-9CD3-41E1-9220-0C0C0B9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56EE2-C73F-4EBA-9947-AB484C76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250D-F5DD-4F71-9DD6-ADB434E0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A1C-1BB2-4E48-8762-1D5D42AE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80AD-F1E4-4941-9180-4086821D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5FB2-1AA6-4D87-9C64-7E7FDE2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C0FE-B839-4DC7-AADA-CDBB9E0F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1BA1-142D-4C05-B5CB-EF9D08F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D38-58C3-41A2-A704-F878845E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A25DF-E8DC-4AA3-A159-66FAB13E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854C-75A4-4FEC-934A-A823B2E0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7198-3A83-4DE5-ACF9-B738B24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4982-24C9-4AA9-AD83-15F8E193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84D5-982A-4586-BA64-A4604E7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E2600-AF34-4F5A-B5EE-06FE8090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571E-817E-4742-AE2F-4ECDDD09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1A45-303A-485B-BF11-F7214D395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09B2-42DE-446E-A300-91355F2182B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1E57-DCCE-4D0E-BC6C-31D7F994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F87B-A606-4AC6-85CD-CCAF6043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6833-6860-4421-BBC2-ED542A70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ui.uiowa.edu/my-ui/courses/details.page?id=911599&amp;ci=15189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F243-346A-4A1A-BF14-8A65DEC83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Analysis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2246C-45A2-4165-879A-82E999A19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Bomi Lee</a:t>
            </a:r>
          </a:p>
        </p:txBody>
      </p:sp>
    </p:spTree>
    <p:extLst>
      <p:ext uri="{BB962C8B-B14F-4D97-AF65-F5344CB8AC3E}">
        <p14:creationId xmlns:p14="http://schemas.microsoft.com/office/powerpoint/2010/main" val="262085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Adjacency Matrix vs 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Matrix- values show connection between nodes</a:t>
            </a:r>
          </a:p>
          <a:p>
            <a:pPr lvl="1"/>
            <a:r>
              <a:rPr lang="en-US" dirty="0"/>
              <a:t>Often omit 0, just care about 1 if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columns- node 1, node 2</a:t>
            </a:r>
          </a:p>
          <a:p>
            <a:pPr lvl="1"/>
            <a:r>
              <a:rPr lang="en-US" dirty="0"/>
              <a:t>Sometimes 3</a:t>
            </a:r>
            <a:r>
              <a:rPr lang="en-US" baseline="30000" dirty="0"/>
              <a:t>rd</a:t>
            </a:r>
            <a:r>
              <a:rPr lang="en-US" dirty="0"/>
              <a:t> column for weight if not binary</a:t>
            </a:r>
          </a:p>
          <a:p>
            <a:pPr lvl="1"/>
            <a:r>
              <a:rPr lang="en-US" dirty="0"/>
              <a:t>Missing edges not included </a:t>
            </a:r>
            <a:r>
              <a:rPr lang="en-US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Visualizing networks</a:t>
            </a:r>
          </a:p>
        </p:txBody>
      </p:sp>
    </p:spTree>
    <p:extLst>
      <p:ext uri="{BB962C8B-B14F-4D97-AF65-F5344CB8AC3E}">
        <p14:creationId xmlns:p14="http://schemas.microsoft.com/office/powerpoint/2010/main" val="152228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mean for an actor to be central?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1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pPr lvl="1"/>
            <a:r>
              <a:rPr lang="en-US" dirty="0"/>
              <a:t>In-degree </a:t>
            </a:r>
          </a:p>
          <a:p>
            <a:pPr lvl="1"/>
            <a:r>
              <a:rPr lang="en-US" dirty="0"/>
              <a:t>Out-degree</a:t>
            </a:r>
          </a:p>
          <a:p>
            <a:r>
              <a:rPr lang="en-US" dirty="0"/>
              <a:t>Eigenvector</a:t>
            </a:r>
          </a:p>
          <a:p>
            <a:pPr lvl="1"/>
            <a:r>
              <a:rPr lang="en-US" dirty="0"/>
              <a:t>If one’s alters have high degree centrality, then the focal actor has high eigenvector centrality.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5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Betweenness</a:t>
                </a:r>
              </a:p>
              <a:p>
                <a:pPr lvl="1"/>
                <a:r>
                  <a:rPr lang="en-US" dirty="0"/>
                  <a:t>How often an actor rests between two other actors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𝑖𝑘𝑗</m:t>
                        </m:r>
                      </m:sub>
                    </m:sSub>
                  </m:oMath>
                </a14:m>
                <a:r>
                  <a:rPr lang="en-US" dirty="0"/>
                  <a:t> is the number of geodesics linking actors </a:t>
                </a:r>
                <a:r>
                  <a:rPr lang="en-US" dirty="0" err="1"/>
                  <a:t>i</a:t>
                </a:r>
                <a:r>
                  <a:rPr lang="en-US" dirty="0"/>
                  <a:t> and j that pass through node k,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number of geodesics linking actors k and j</a:t>
                </a:r>
              </a:p>
              <a:p>
                <a:pPr lvl="2"/>
                <a:r>
                  <a:rPr lang="en-US" dirty="0"/>
                  <a:t>Notes: geodesic means the shortest path in the network.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EAF6A-A3A9-4C12-831A-BA6D92A8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15" y="134291"/>
            <a:ext cx="3328497" cy="3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Closeness</a:t>
            </a:r>
          </a:p>
          <a:p>
            <a:pPr lvl="1"/>
            <a:r>
              <a:rPr lang="en-US" dirty="0"/>
              <a:t>emphasizes an actor’s independence.</a:t>
            </a:r>
          </a:p>
          <a:p>
            <a:pPr lvl="1"/>
            <a:r>
              <a:rPr lang="en-US" dirty="0"/>
              <a:t>If an actor is not central, the actor generally needs to rely on others to relay messages through the network. Thus, an actor who is close to many other actors is a very independent actor.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Centralities</a:t>
            </a:r>
          </a:p>
        </p:txBody>
      </p:sp>
    </p:spTree>
    <p:extLst>
      <p:ext uri="{BB962C8B-B14F-4D97-AF65-F5344CB8AC3E}">
        <p14:creationId xmlns:p14="http://schemas.microsoft.com/office/powerpoint/2010/main" val="206296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Centralities</a:t>
            </a:r>
          </a:p>
        </p:txBody>
      </p:sp>
    </p:spTree>
    <p:extLst>
      <p:ext uri="{BB962C8B-B14F-4D97-AF65-F5344CB8AC3E}">
        <p14:creationId xmlns:p14="http://schemas.microsoft.com/office/powerpoint/2010/main" val="26698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9C324-4B62-4779-B36A-3F07C5BB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81" y="643467"/>
            <a:ext cx="83978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r>
              <a:rPr lang="en-US" dirty="0"/>
              <a:t>Visualizing networks</a:t>
            </a:r>
          </a:p>
          <a:p>
            <a:r>
              <a:rPr lang="en-US" dirty="0"/>
              <a:t>Centralities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If </a:t>
            </a:r>
            <a:r>
              <a:rPr lang="en-US" dirty="0"/>
              <a:t>you are interested in network analysis…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E9AF9D-69D9-4816-A722-753FB5FBE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73684"/>
              </p:ext>
            </p:extLst>
          </p:nvPr>
        </p:nvGraphicFramePr>
        <p:xfrm>
          <a:off x="838200" y="4939489"/>
          <a:ext cx="10515600" cy="3759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836175986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3680314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u="sng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POLI:7002:0001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Topics Methodology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i="1" dirty="0">
                          <a:effectLst/>
                        </a:rPr>
                        <a:t>Networks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87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8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Reciprocity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0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B993F-4265-4633-8DC8-8105540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292"/>
            <a:ext cx="10515600" cy="57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DDE6-0C34-4FD0-A362-044556E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of Rivalries from 1968 to 2003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05B579-313D-4436-9C2F-2CFC7BD8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5-year intervals</a:t>
            </a:r>
          </a:p>
          <a:p>
            <a:endParaRPr lang="en-US" dirty="0"/>
          </a:p>
        </p:txBody>
      </p:sp>
      <p:pic>
        <p:nvPicPr>
          <p:cNvPr id="10" name="화면 녹화 9">
            <a:hlinkClick r:id="" action="ppaction://media"/>
            <a:extLst>
              <a:ext uri="{FF2B5EF4-FFF2-40B4-BE49-F238E27FC236}">
                <a16:creationId xmlns:a16="http://schemas.microsoft.com/office/drawing/2014/main" id="{87378D13-12E9-4C06-B803-911BA73ACB2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80887" y="457200"/>
            <a:ext cx="6834975" cy="5882639"/>
          </a:xfrm>
        </p:spPr>
      </p:pic>
    </p:spTree>
    <p:extLst>
      <p:ext uri="{BB962C8B-B14F-4D97-AF65-F5344CB8AC3E}">
        <p14:creationId xmlns:p14="http://schemas.microsoft.com/office/powerpoint/2010/main" val="35314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61A9-CDD0-452D-A7BF-07AAF587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D893-4840-4C7A-AB6D-D8DA08A4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as IV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28C4A-410D-467E-A050-524998B9B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Friendship -&gt; Behavior</a:t>
            </a:r>
          </a:p>
          <a:p>
            <a:r>
              <a:rPr lang="en-US" dirty="0"/>
              <a:t>Centrality -&gt; Promotion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F4744-F08E-4197-B3E9-99624D931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Network as DV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49BF3-2948-40B8-B736-B2A826A7E7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Homophily -&gt; Friendship</a:t>
            </a:r>
          </a:p>
          <a:p>
            <a:r>
              <a:rPr lang="en-US" dirty="0"/>
              <a:t>Personality -&gt; central actors</a:t>
            </a:r>
          </a:p>
        </p:txBody>
      </p:sp>
    </p:spTree>
    <p:extLst>
      <p:ext uri="{BB962C8B-B14F-4D97-AF65-F5344CB8AC3E}">
        <p14:creationId xmlns:p14="http://schemas.microsoft.com/office/powerpoint/2010/main" val="35551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A5559A95-B552-4966-B8C8-FA95EAC2F1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780" r="21560" b="31797"/>
          <a:stretch/>
        </p:blipFill>
        <p:spPr bwMode="auto">
          <a:xfrm>
            <a:off x="643467" y="1176489"/>
            <a:ext cx="5294716" cy="45050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2A20CA-E49E-4734-AC24-6EED6C47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6825" r="9283" b="13650"/>
          <a:stretch/>
        </p:blipFill>
        <p:spPr>
          <a:xfrm>
            <a:off x="6758799" y="950495"/>
            <a:ext cx="4815398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/>
              <a:t>nodes</a:t>
            </a:r>
            <a:r>
              <a:rPr lang="en-US" dirty="0"/>
              <a:t> joined by </a:t>
            </a:r>
            <a:r>
              <a:rPr lang="en-US" b="1" dirty="0"/>
              <a:t>edges</a:t>
            </a:r>
            <a:endParaRPr lang="en-US" dirty="0"/>
          </a:p>
          <a:p>
            <a:r>
              <a:rPr lang="en-US" dirty="0"/>
              <a:t>Whole network</a:t>
            </a:r>
          </a:p>
          <a:p>
            <a:pPr lvl="1"/>
            <a:r>
              <a:rPr lang="en-US" dirty="0"/>
              <a:t>Complete universe of cases</a:t>
            </a:r>
          </a:p>
          <a:p>
            <a:r>
              <a:rPr lang="en-US" dirty="0"/>
              <a:t>Sample Networks</a:t>
            </a:r>
          </a:p>
          <a:p>
            <a:pPr lvl="1"/>
            <a:r>
              <a:rPr lang="en-US" dirty="0"/>
              <a:t>Ego-net</a:t>
            </a:r>
          </a:p>
          <a:p>
            <a:pPr lvl="2"/>
            <a:r>
              <a:rPr lang="en-US" dirty="0"/>
              <a:t>Questions to ask if ego net</a:t>
            </a:r>
          </a:p>
          <a:p>
            <a:pPr lvl="3"/>
            <a:r>
              <a:rPr lang="en-US" dirty="0"/>
              <a:t>Who is the ego?</a:t>
            </a:r>
          </a:p>
          <a:p>
            <a:pPr lvl="3"/>
            <a:r>
              <a:rPr lang="en-US" dirty="0"/>
              <a:t>How many steps removed are you going from the ego? </a:t>
            </a:r>
          </a:p>
          <a:p>
            <a:pPr lvl="4"/>
            <a:r>
              <a:rPr lang="en-US" dirty="0"/>
              <a:t>(think 6 degrees of Kevin Bacon)</a:t>
            </a:r>
          </a:p>
          <a:p>
            <a:pPr lvl="1"/>
            <a:r>
              <a:rPr lang="en-US" dirty="0"/>
              <a:t>Respondent-driven sample</a:t>
            </a:r>
          </a:p>
          <a:p>
            <a:pPr lvl="1"/>
            <a:r>
              <a:rPr lang="en-US" dirty="0"/>
              <a:t>Some combination of the two (multiple ego nets,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15" y="905132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Node- unit we are examining</a:t>
            </a:r>
          </a:p>
          <a:p>
            <a:pPr lvl="1"/>
            <a:r>
              <a:rPr lang="en-US" dirty="0"/>
              <a:t>Could be countries, people, cities, etc. </a:t>
            </a:r>
          </a:p>
          <a:p>
            <a:pPr lvl="1"/>
            <a:r>
              <a:rPr lang="en-US" dirty="0"/>
              <a:t>Synonyms: Vertex, Sites, Actors</a:t>
            </a:r>
          </a:p>
          <a:p>
            <a:r>
              <a:rPr lang="en-US" dirty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exists?</a:t>
            </a:r>
          </a:p>
          <a:p>
            <a:pPr lvl="2"/>
            <a:r>
              <a:rPr lang="en-US" dirty="0"/>
              <a:t>Do you care about the nature of the tie?</a:t>
            </a:r>
          </a:p>
          <a:p>
            <a:pPr lvl="1"/>
            <a:r>
              <a:rPr lang="en-US" dirty="0"/>
              <a:t>Synonyms: Edge, Link, Bond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C9671-2684-4328-99B7-643D4FA2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69" y="1690688"/>
            <a:ext cx="10298661" cy="48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>
            <a:extLst>
              <a:ext uri="{FF2B5EF4-FFF2-40B4-BE49-F238E27FC236}">
                <a16:creationId xmlns:a16="http://schemas.microsoft.com/office/drawing/2014/main" id="{A5559A95-B552-4966-B8C8-FA95EAC2F1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780" r="21560" b="31797"/>
          <a:stretch/>
        </p:blipFill>
        <p:spPr bwMode="auto">
          <a:xfrm>
            <a:off x="643467" y="1176489"/>
            <a:ext cx="5294716" cy="45050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A20CA-E49E-4734-AC24-6EED6C47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6825" r="9283" b="13650"/>
          <a:stretch/>
        </p:blipFill>
        <p:spPr>
          <a:xfrm>
            <a:off x="6758799" y="950495"/>
            <a:ext cx="4815398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397</Words>
  <Application>Microsoft Office PowerPoint</Application>
  <PresentationFormat>Widescreen</PresentationFormat>
  <Paragraphs>91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Network Analysis using R</vt:lpstr>
      <vt:lpstr>Outline</vt:lpstr>
      <vt:lpstr>Changes of Rivalries from 1968 to 2003</vt:lpstr>
      <vt:lpstr>Research Design</vt:lpstr>
      <vt:lpstr>PowerPoint Presentation</vt:lpstr>
      <vt:lpstr>Terms</vt:lpstr>
      <vt:lpstr>Terms</vt:lpstr>
      <vt:lpstr>Relationship? </vt:lpstr>
      <vt:lpstr>PowerPoint Presentation</vt:lpstr>
      <vt:lpstr>Data: Adjacency Matrix vs Edge list</vt:lpstr>
      <vt:lpstr>Edge list</vt:lpstr>
      <vt:lpstr>R – Visualizing networks</vt:lpstr>
      <vt:lpstr>Centrality</vt:lpstr>
      <vt:lpstr>Centralities</vt:lpstr>
      <vt:lpstr>Centralities</vt:lpstr>
      <vt:lpstr>Centralities</vt:lpstr>
      <vt:lpstr>R – Centralities</vt:lpstr>
      <vt:lpstr>R – Centralities</vt:lpstr>
      <vt:lpstr>PowerPoint Presentation</vt:lpstr>
      <vt:lpstr>Dyads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using R</dc:title>
  <dc:creator>Lee Bomi</dc:creator>
  <cp:lastModifiedBy>Lee Bomi</cp:lastModifiedBy>
  <cp:revision>12</cp:revision>
  <dcterms:created xsi:type="dcterms:W3CDTF">2019-10-23T02:54:00Z</dcterms:created>
  <dcterms:modified xsi:type="dcterms:W3CDTF">2019-10-23T14:26:29Z</dcterms:modified>
</cp:coreProperties>
</file>