
<file path=[Content_Types].xml><?xml version="1.0" encoding="utf-8"?>
<Types xmlns="http://schemas.openxmlformats.org/package/2006/content-types">
  <Default Extension="emf" ContentType="image/x-emf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66" r:id="rId4"/>
    <p:sldId id="268" r:id="rId5"/>
    <p:sldId id="257" r:id="rId6"/>
    <p:sldId id="260" r:id="rId7"/>
    <p:sldId id="262" r:id="rId8"/>
    <p:sldId id="269" r:id="rId9"/>
    <p:sldId id="263" r:id="rId10"/>
    <p:sldId id="264" r:id="rId11"/>
    <p:sldId id="265" r:id="rId12"/>
    <p:sldId id="270" r:id="rId13"/>
    <p:sldId id="272" r:id="rId14"/>
    <p:sldId id="273" r:id="rId15"/>
    <p:sldId id="271" r:id="rId16"/>
    <p:sldId id="274" r:id="rId17"/>
    <p:sldId id="275" r:id="rId18"/>
    <p:sldId id="277" r:id="rId19"/>
    <p:sldId id="278" r:id="rId20"/>
    <p:sldId id="279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4AF6E-B53F-4A47-A903-913FEB651C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43AF21-5FEF-4F53-8E87-D4A978249E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2EB408-06D8-462E-8488-75115A089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109B2-42DE-446E-A300-91355F2182B5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5A9C8D-C6A9-41BC-92E6-899D24D58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5A15CB-76BA-4CB0-AA10-E994E2D7C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E6833-6860-4421-BBC2-ED542A706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944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1867B-6FF7-43D6-80A3-3EA70B1F8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160EDC-41A1-46C9-85B3-0D9D25AE06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556B03-CAFC-4F5A-AD4C-DD759A42D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109B2-42DE-446E-A300-91355F2182B5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404D6-C835-4D94-A4B5-492C00F2C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FB8EB4-C252-4C3B-A229-6E7E20636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E6833-6860-4421-BBC2-ED542A706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064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A095D9-EB84-4FC7-8CC5-BD8AADD81D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9F5511-D434-4BE1-9EC4-6B9D3DD780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ACE5AC-6C46-484D-9A6F-B63EC3978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109B2-42DE-446E-A300-91355F2182B5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609349-2630-4AE0-8CF3-A4A5E94BA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9C740D-DEA5-44DD-8FE4-C614BB281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E6833-6860-4421-BBC2-ED542A706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650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60302-B5F2-42B3-8434-57D13ECCC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8DC072-5ACE-4F45-B015-50BF4CFCB5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978B85-203C-4E81-B765-773974382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109B2-42DE-446E-A300-91355F2182B5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DE04AE-F09A-47B7-BB50-F038354C6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B5D730-4DF0-4D5F-B205-57BE595CC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E6833-6860-4421-BBC2-ED542A706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575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22F39-1E93-4A89-BB4B-8CDAB8C41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70EC77-1015-45AE-9D5A-BF26CCFBE6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23AB62-60FC-46F2-94B6-CFD274753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109B2-42DE-446E-A300-91355F2182B5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FC927B-CF3B-414B-BC15-C3C91DE81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FB5527-E3CA-45F5-BA50-1E8B94447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E6833-6860-4421-BBC2-ED542A706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314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0AC35-A260-45DF-944D-720E4FA89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C8A512-2750-46EB-A4BC-269699A437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69A710-C5B4-4DEC-BA39-BA92CEED36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876F24-91AB-42AA-8304-67CC7DA02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109B2-42DE-446E-A300-91355F2182B5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0A9008-2EF7-49AA-A3F0-5AD7E4531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6BF953-4F1E-4F69-94BC-57AB6856E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E6833-6860-4421-BBC2-ED542A706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617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9B50A-CF90-41A5-8E61-B15C3F472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522D00-6B13-4AE2-A869-B8D601460B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9C5FC8-074B-4F20-9DF1-074A2AE17F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0E1BB8-83BA-47B9-82AF-C29DECB6F5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52E614-F122-411B-9686-924417EA56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FD1ADD-6EBC-4B87-A9D5-F97A77463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109B2-42DE-446E-A300-91355F2182B5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02A71A-E910-442F-918A-EE8A28FA2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032A3E-8EB5-4D72-A027-D0DA514D2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E6833-6860-4421-BBC2-ED542A706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413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B3833-A0CB-4E59-A276-91C59C492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9B124F-D38E-4E4C-9D33-AC75C01DA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109B2-42DE-446E-A300-91355F2182B5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24669E-A4B4-4C50-9288-CDD23AEA5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427F5A-8E17-40AE-84B6-7180C6D42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E6833-6860-4421-BBC2-ED542A706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390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870F11-C5E3-4E70-ADA9-A759ADF74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109B2-42DE-446E-A300-91355F2182B5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69DF76-9CD3-41E1-9220-0C0C0B9F6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856EE2-C73F-4EBA-9947-AB484C769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E6833-6860-4421-BBC2-ED542A706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138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7250D-F5DD-4F71-9DD6-ADB434E05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009A1C-1BB2-4E48-8762-1D5D42AEE0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3780AD-F1E4-4941-9180-4086821D14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395FB2-1AA6-4D87-9C64-7E7FDE246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109B2-42DE-446E-A300-91355F2182B5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DEC0FE-B839-4DC7-AADA-CDBB9E0FA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4F1BA1-142D-4C05-B5CB-EF9D08F86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E6833-6860-4421-BBC2-ED542A706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35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32D38-58C3-41A2-A704-F878845ED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2A25DF-E8DC-4AA3-A159-66FAB13EE0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93854C-75A4-4FEC-934A-A823B2E0C9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0D7198-3A83-4DE5-ACF9-B738B24FF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109B2-42DE-446E-A300-91355F2182B5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664982-24C9-4AA9-AD83-15F8E1931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4984D5-982A-4586-BA64-A4604E7F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E6833-6860-4421-BBC2-ED542A706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388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FE2600-AF34-4F5A-B5EE-06FE8090C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BD571E-817E-4742-AE2F-4ECDDD098A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D61A45-303A-485B-BF11-F7214D3955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1109B2-42DE-446E-A300-91355F2182B5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B31E57-DCCE-4D0E-BC6C-31D7F994CD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60F87B-A606-4AC6-85CD-CCAF604363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FE6833-6860-4421-BBC2-ED542A706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68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myui.uiowa.edu/my-ui/courses/details.page?id=911599&amp;ci=151893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AF243-346A-4A1A-BF14-8A65DEC836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Network Analysis using 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D2246C-45A2-4165-879A-82E999A19D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Bomi Lee</a:t>
            </a:r>
          </a:p>
        </p:txBody>
      </p:sp>
    </p:spTree>
    <p:extLst>
      <p:ext uri="{BB962C8B-B14F-4D97-AF65-F5344CB8AC3E}">
        <p14:creationId xmlns:p14="http://schemas.microsoft.com/office/powerpoint/2010/main" val="26208589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Data: Adjacency Matrix vs Edge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Adjacency Matrix- values show connection between nodes</a:t>
            </a:r>
          </a:p>
          <a:p>
            <a:pPr lvl="1"/>
            <a:r>
              <a:rPr lang="en-US" dirty="0"/>
              <a:t>Often omit 0, just care about 1 if binary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312" y="3196807"/>
            <a:ext cx="3593379" cy="356355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0753" y="3303241"/>
            <a:ext cx="3382629" cy="3457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0952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Edge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 columns- node 1, node 2</a:t>
            </a:r>
          </a:p>
          <a:p>
            <a:pPr lvl="1"/>
            <a:r>
              <a:rPr lang="en-US" dirty="0"/>
              <a:t>Sometimes 3</a:t>
            </a:r>
            <a:r>
              <a:rPr lang="en-US" baseline="30000" dirty="0"/>
              <a:t>rd</a:t>
            </a:r>
            <a:r>
              <a:rPr lang="en-US" dirty="0"/>
              <a:t> column for weight if not binary</a:t>
            </a:r>
          </a:p>
          <a:p>
            <a:pPr lvl="1"/>
            <a:r>
              <a:rPr lang="en-US" dirty="0"/>
              <a:t>Missing edges not included </a:t>
            </a:r>
            <a:r>
              <a:rPr lang="en-US"/>
              <a:t>(usually)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7292" y="1853248"/>
            <a:ext cx="2297400" cy="459720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9643" y="4550826"/>
            <a:ext cx="4650750" cy="144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9012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– Visualizing networks</a:t>
            </a:r>
          </a:p>
        </p:txBody>
      </p:sp>
    </p:spTree>
    <p:extLst>
      <p:ext uri="{BB962C8B-B14F-4D97-AF65-F5344CB8AC3E}">
        <p14:creationId xmlns:p14="http://schemas.microsoft.com/office/powerpoint/2010/main" val="15222812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Centrality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does it mean for an actor to be central?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95171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Centralities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Degree</a:t>
            </a:r>
          </a:p>
          <a:p>
            <a:pPr lvl="1"/>
            <a:r>
              <a:rPr lang="en-US" dirty="0"/>
              <a:t>In-degree </a:t>
            </a:r>
          </a:p>
          <a:p>
            <a:pPr lvl="1"/>
            <a:r>
              <a:rPr lang="en-US" dirty="0"/>
              <a:t>Out-degree</a:t>
            </a:r>
          </a:p>
          <a:p>
            <a:r>
              <a:rPr lang="en-US" dirty="0"/>
              <a:t>Eigenvector</a:t>
            </a:r>
          </a:p>
          <a:p>
            <a:pPr lvl="1"/>
            <a:r>
              <a:rPr lang="en-US" dirty="0"/>
              <a:t>If one’s alters have high degree centrality, then the focal actor has high eigenvector centrality.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7584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Centralities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Betweenness</a:t>
                </a:r>
              </a:p>
              <a:p>
                <a:pPr lvl="1"/>
                <a:r>
                  <a:rPr lang="en-US" dirty="0"/>
                  <a:t>How often an actor rests between two other actors</a:t>
                </a:r>
              </a:p>
              <a:p>
                <a:pPr lvl="1"/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limLoc m:val="undOvr"/>
                        <m:subHide m:val="on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𝑖𝑘𝑗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nary>
                  </m:oMath>
                </a14:m>
                <a:r>
                  <a:rPr lang="en-US" dirty="0"/>
                  <a:t>,</a:t>
                </a:r>
              </a:p>
              <a:p>
                <a:pPr marL="457200" lvl="1" indent="0">
                  <a:buNone/>
                </a:pPr>
                <a:r>
                  <a:rPr lang="en-US" dirty="0"/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𝑖𝑘𝑗</m:t>
                        </m:r>
                      </m:sub>
                    </m:sSub>
                  </m:oMath>
                </a14:m>
                <a:r>
                  <a:rPr lang="en-US" dirty="0"/>
                  <a:t> is the number of geodesics linking actors </a:t>
                </a:r>
                <a:r>
                  <a:rPr lang="en-US" dirty="0" err="1"/>
                  <a:t>i</a:t>
                </a:r>
                <a:r>
                  <a:rPr lang="en-US" dirty="0"/>
                  <a:t> and j that pass through node k,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/>
                  <a:t> is the number of geodesics linking actors k and j</a:t>
                </a:r>
              </a:p>
              <a:p>
                <a:pPr lvl="2"/>
                <a:r>
                  <a:rPr lang="en-US" dirty="0"/>
                  <a:t>Notes: geodesic means the shortest path in the network.</a:t>
                </a:r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6EEEAF6A-A3A9-4C12-831A-BA6D92A823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9915" y="134291"/>
            <a:ext cx="3328497" cy="3247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3114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Centralities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Closeness</a:t>
            </a:r>
          </a:p>
          <a:p>
            <a:pPr lvl="1"/>
            <a:r>
              <a:rPr lang="en-US" dirty="0"/>
              <a:t>emphasizes an actor’s independence.</a:t>
            </a:r>
          </a:p>
          <a:p>
            <a:pPr lvl="1"/>
            <a:r>
              <a:rPr lang="en-US" dirty="0"/>
              <a:t>If an actor is not central, the actor generally needs to rely on others to relay messages through the network. Thus, an actor who is close to many other actors is a very independent actor.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90469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– Centralities</a:t>
            </a:r>
          </a:p>
        </p:txBody>
      </p:sp>
    </p:spTree>
    <p:extLst>
      <p:ext uri="{BB962C8B-B14F-4D97-AF65-F5344CB8AC3E}">
        <p14:creationId xmlns:p14="http://schemas.microsoft.com/office/powerpoint/2010/main" val="20629657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BF9C324-4B62-4779-B36A-3F07C5BB81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7081" y="643467"/>
            <a:ext cx="8397838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2698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Dyads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Reciprocity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806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Basics</a:t>
            </a:r>
          </a:p>
          <a:p>
            <a:r>
              <a:rPr lang="en-US" dirty="0"/>
              <a:t>Visualizing networks</a:t>
            </a:r>
          </a:p>
          <a:p>
            <a:r>
              <a:rPr lang="en-US" dirty="0"/>
              <a:t>Centralities</a:t>
            </a:r>
          </a:p>
          <a:p>
            <a:r>
              <a:rPr lang="en-US" dirty="0"/>
              <a:t>Dyads and Triads</a:t>
            </a:r>
          </a:p>
          <a:p>
            <a:endParaRPr lang="en-US" dirty="0"/>
          </a:p>
          <a:p>
            <a:r>
              <a:rPr lang="en-US" dirty="0"/>
              <a:t>If you are interested in network analysis…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9E9AF9D-69D9-4816-A722-753FB5FBEE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1173684"/>
              </p:ext>
            </p:extLst>
          </p:nvPr>
        </p:nvGraphicFramePr>
        <p:xfrm>
          <a:off x="838200" y="4939489"/>
          <a:ext cx="10515600" cy="375920"/>
        </p:xfrm>
        <a:graphic>
          <a:graphicData uri="http://schemas.openxmlformats.org/drawingml/2006/table">
            <a:tbl>
              <a:tblPr/>
              <a:tblGrid>
                <a:gridCol w="1676400">
                  <a:extLst>
                    <a:ext uri="{9D8B030D-6E8A-4147-A177-3AD203B41FA5}">
                      <a16:colId xmlns:a16="http://schemas.microsoft.com/office/drawing/2014/main" val="2836175986"/>
                    </a:ext>
                  </a:extLst>
                </a:gridCol>
                <a:gridCol w="8839200">
                  <a:extLst>
                    <a:ext uri="{9D8B030D-6E8A-4147-A177-3AD203B41FA5}">
                      <a16:colId xmlns:a16="http://schemas.microsoft.com/office/drawing/2014/main" val="36803144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b="1" u="sng" dirty="0">
                          <a:solidFill>
                            <a:srgbClr val="337AB7"/>
                          </a:solidFill>
                          <a:effectLst/>
                          <a:hlinkClick r:id="rId2"/>
                        </a:rPr>
                        <a:t>POLI:7002:0001</a:t>
                      </a:r>
                      <a:r>
                        <a:rPr lang="en-US" b="1" dirty="0">
                          <a:effectLst/>
                        </a:rPr>
                        <a:t> </a:t>
                      </a:r>
                      <a:endParaRPr lang="en-US" dirty="0">
                        <a:effectLst/>
                      </a:endParaRP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1" dirty="0">
                          <a:effectLst/>
                        </a:rPr>
                        <a:t>Topics Methodology</a:t>
                      </a:r>
                      <a:r>
                        <a:rPr lang="en-US" dirty="0">
                          <a:effectLst/>
                        </a:rPr>
                        <a:t>: </a:t>
                      </a:r>
                      <a:r>
                        <a:rPr lang="en-US" i="1" dirty="0">
                          <a:effectLst/>
                        </a:rPr>
                        <a:t>Networks</a:t>
                      </a:r>
                      <a:endParaRPr lang="en-US" dirty="0">
                        <a:effectLst/>
                      </a:endParaRP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18771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8840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8B993F-4265-4633-8DC8-81055400A6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02292"/>
            <a:ext cx="10515600" cy="5774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361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BDDDE6-0C34-4FD0-A362-044556E69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Changes of Rivalries from 1968 to 2003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C05B579-313D-4436-9C2F-2CFC7BD8CBD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5-year intervals</a:t>
            </a:r>
          </a:p>
          <a:p>
            <a:endParaRPr lang="en-US" dirty="0"/>
          </a:p>
        </p:txBody>
      </p:sp>
      <p:pic>
        <p:nvPicPr>
          <p:cNvPr id="10" name="화면 녹화 9">
            <a:hlinkClick r:id="" action="ppaction://media"/>
            <a:extLst>
              <a:ext uri="{FF2B5EF4-FFF2-40B4-BE49-F238E27FC236}">
                <a16:creationId xmlns:a16="http://schemas.microsoft.com/office/drawing/2014/main" id="{87378D13-12E9-4C06-B803-911BA73ACB2D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880887" y="457200"/>
            <a:ext cx="6834975" cy="5882639"/>
          </a:xfrm>
        </p:spPr>
      </p:pic>
    </p:spTree>
    <p:extLst>
      <p:ext uri="{BB962C8B-B14F-4D97-AF65-F5344CB8AC3E}">
        <p14:creationId xmlns:p14="http://schemas.microsoft.com/office/powerpoint/2010/main" val="3531473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10"/>
                </p:tgtEl>
              </p:cMediaNode>
            </p:vide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661A9-CDD0-452D-A7BF-07AAF5878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Design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F9D893-4840-4C7A-AB6D-D8DA08A4B8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Network as IV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528C4A-410D-467E-A050-524998B9B84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Friendship -&gt; Behavior</a:t>
            </a:r>
          </a:p>
          <a:p>
            <a:r>
              <a:rPr lang="en-US" dirty="0"/>
              <a:t>Centrality -&gt; Promotion</a:t>
            </a: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7F4744-F08E-4197-B3E9-99624D9316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Network as DV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B49BF3-2948-40B8-B736-B2A826A7E7D2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Homophily -&gt; Friendship</a:t>
            </a:r>
          </a:p>
          <a:p>
            <a:r>
              <a:rPr lang="en-US" dirty="0"/>
              <a:t>Personality -&gt; Central actors</a:t>
            </a:r>
          </a:p>
        </p:txBody>
      </p:sp>
    </p:spTree>
    <p:extLst>
      <p:ext uri="{BB962C8B-B14F-4D97-AF65-F5344CB8AC3E}">
        <p14:creationId xmlns:p14="http://schemas.microsoft.com/office/powerpoint/2010/main" val="3555112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그림 2">
            <a:extLst>
              <a:ext uri="{FF2B5EF4-FFF2-40B4-BE49-F238E27FC236}">
                <a16:creationId xmlns:a16="http://schemas.microsoft.com/office/drawing/2014/main" id="{A5559A95-B552-4966-B8C8-FA95EAC2F18C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50" t="6780" r="21560" b="31797"/>
          <a:stretch/>
        </p:blipFill>
        <p:spPr bwMode="auto">
          <a:xfrm>
            <a:off x="643467" y="1176489"/>
            <a:ext cx="5294716" cy="4505019"/>
          </a:xfrm>
          <a:prstGeom prst="rect">
            <a:avLst/>
          </a:prstGeom>
          <a:noFill/>
          <a:extLst>
            <a:ext uri="{53640926-AAD7-44D8-BBD7-CCE9431645EC}">
              <a14:shadowObscured xmlns:a14="http://schemas.microsoft.com/office/drawing/2010/main"/>
            </a:ext>
          </a:extLst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E12A20CA-E49E-4734-AC24-6EED6C47FC3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87" t="6825" r="9283" b="13650"/>
          <a:stretch/>
        </p:blipFill>
        <p:spPr>
          <a:xfrm>
            <a:off x="6758799" y="950495"/>
            <a:ext cx="4815398" cy="4932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1314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b="1" i="1" dirty="0"/>
              <a:t>network</a:t>
            </a:r>
            <a:r>
              <a:rPr lang="en-US" dirty="0"/>
              <a:t> is a collection of </a:t>
            </a:r>
            <a:r>
              <a:rPr lang="en-US" b="1" dirty="0"/>
              <a:t>nodes</a:t>
            </a:r>
            <a:r>
              <a:rPr lang="en-US" dirty="0"/>
              <a:t> joined by </a:t>
            </a:r>
            <a:r>
              <a:rPr lang="en-US" b="1" dirty="0"/>
              <a:t>edges</a:t>
            </a:r>
            <a:endParaRPr lang="en-US" dirty="0"/>
          </a:p>
          <a:p>
            <a:r>
              <a:rPr lang="en-US" dirty="0"/>
              <a:t>Whole network</a:t>
            </a:r>
          </a:p>
          <a:p>
            <a:pPr lvl="1"/>
            <a:r>
              <a:rPr lang="en-US" dirty="0"/>
              <a:t>Complete universe of cases</a:t>
            </a:r>
          </a:p>
          <a:p>
            <a:r>
              <a:rPr lang="en-US" dirty="0"/>
              <a:t>Sample Networks</a:t>
            </a:r>
          </a:p>
          <a:p>
            <a:pPr lvl="1"/>
            <a:r>
              <a:rPr lang="en-US" dirty="0"/>
              <a:t>Ego-net</a:t>
            </a:r>
          </a:p>
          <a:p>
            <a:pPr lvl="2"/>
            <a:r>
              <a:rPr lang="en-US" dirty="0"/>
              <a:t>Questions to ask if ego net</a:t>
            </a:r>
          </a:p>
          <a:p>
            <a:pPr lvl="3"/>
            <a:r>
              <a:rPr lang="en-US" dirty="0"/>
              <a:t>Who is the ego?</a:t>
            </a:r>
          </a:p>
          <a:p>
            <a:pPr lvl="3"/>
            <a:r>
              <a:rPr lang="en-US" dirty="0"/>
              <a:t>How many steps removed are you going from the ego? </a:t>
            </a:r>
          </a:p>
          <a:p>
            <a:pPr lvl="4"/>
            <a:r>
              <a:rPr lang="en-US" dirty="0"/>
              <a:t>(think 6 degrees of Kevin Bacon)</a:t>
            </a:r>
          </a:p>
          <a:p>
            <a:pPr lvl="1"/>
            <a:r>
              <a:rPr lang="en-US" dirty="0"/>
              <a:t>Respondent-driven sample</a:t>
            </a:r>
          </a:p>
          <a:p>
            <a:pPr lvl="1"/>
            <a:r>
              <a:rPr lang="en-US" dirty="0"/>
              <a:t>Some combination of the two (multiple ego nets,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1026" name="Picture 2" descr="Image result for ego networ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7215" y="905132"/>
            <a:ext cx="2504498" cy="2380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31229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Node- unit we are examining</a:t>
            </a:r>
          </a:p>
          <a:p>
            <a:pPr lvl="1"/>
            <a:r>
              <a:rPr lang="en-US" dirty="0"/>
              <a:t>Could be countries, people, cities, etc. </a:t>
            </a:r>
          </a:p>
          <a:p>
            <a:pPr lvl="1"/>
            <a:r>
              <a:rPr lang="en-US" dirty="0"/>
              <a:t>Synonyms: Vertex, Sites, Actors</a:t>
            </a:r>
          </a:p>
          <a:p>
            <a:r>
              <a:rPr lang="en-US" dirty="0"/>
              <a:t>Tie- connection between two nodes</a:t>
            </a:r>
          </a:p>
          <a:p>
            <a:pPr lvl="1"/>
            <a:r>
              <a:rPr lang="en-US" dirty="0"/>
              <a:t>Directed or undirected?</a:t>
            </a:r>
          </a:p>
          <a:p>
            <a:pPr lvl="2"/>
            <a:r>
              <a:rPr lang="en-US" dirty="0"/>
              <a:t>Example directed: giving money to a person </a:t>
            </a:r>
          </a:p>
          <a:p>
            <a:pPr lvl="2"/>
            <a:r>
              <a:rPr lang="en-US" dirty="0"/>
              <a:t>Example undirected: friendship, conversation</a:t>
            </a:r>
          </a:p>
          <a:p>
            <a:pPr lvl="1"/>
            <a:r>
              <a:rPr lang="en-US" dirty="0"/>
              <a:t>Binary or Valued?</a:t>
            </a:r>
          </a:p>
          <a:p>
            <a:pPr lvl="2"/>
            <a:r>
              <a:rPr lang="en-US" dirty="0"/>
              <a:t>Do you only care if a tie exists?</a:t>
            </a:r>
          </a:p>
          <a:p>
            <a:pPr lvl="2"/>
            <a:r>
              <a:rPr lang="en-US" dirty="0"/>
              <a:t>Do you care about the nature of the tie?</a:t>
            </a:r>
          </a:p>
          <a:p>
            <a:pPr lvl="1"/>
            <a:r>
              <a:rPr lang="en-US" dirty="0"/>
              <a:t>Synonyms: Edge, Link, Bond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9098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Relationship?	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3AC9671-2684-4328-99B7-643D4FA247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669" y="1690688"/>
            <a:ext cx="10298661" cy="4832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165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2">
            <a:extLst>
              <a:ext uri="{FF2B5EF4-FFF2-40B4-BE49-F238E27FC236}">
                <a16:creationId xmlns:a16="http://schemas.microsoft.com/office/drawing/2014/main" id="{A5559A95-B552-4966-B8C8-FA95EAC2F18C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50" t="6780" r="21560" b="31797"/>
          <a:stretch/>
        </p:blipFill>
        <p:spPr bwMode="auto">
          <a:xfrm>
            <a:off x="643467" y="1176489"/>
            <a:ext cx="5294716" cy="4505019"/>
          </a:xfrm>
          <a:prstGeom prst="rect">
            <a:avLst/>
          </a:prstGeom>
          <a:noFill/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12A20CA-E49E-4734-AC24-6EED6C47FC3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87" t="6825" r="9283" b="13650"/>
          <a:stretch/>
        </p:blipFill>
        <p:spPr>
          <a:xfrm>
            <a:off x="6758799" y="950495"/>
            <a:ext cx="4815398" cy="4932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36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</TotalTime>
  <Words>397</Words>
  <Application>Microsoft Office PowerPoint</Application>
  <PresentationFormat>Widescreen</PresentationFormat>
  <Paragraphs>90</Paragraphs>
  <Slides>20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Office Theme</vt:lpstr>
      <vt:lpstr>Network Analysis using R</vt:lpstr>
      <vt:lpstr>Outline</vt:lpstr>
      <vt:lpstr>Changes of Rivalries from 1968 to 2003</vt:lpstr>
      <vt:lpstr>Research Design</vt:lpstr>
      <vt:lpstr>PowerPoint Presentation</vt:lpstr>
      <vt:lpstr>Terms</vt:lpstr>
      <vt:lpstr>Terms</vt:lpstr>
      <vt:lpstr>Relationship? </vt:lpstr>
      <vt:lpstr>PowerPoint Presentation</vt:lpstr>
      <vt:lpstr>Data: Adjacency Matrix vs Edge list</vt:lpstr>
      <vt:lpstr>Edge list</vt:lpstr>
      <vt:lpstr>R – Visualizing networks</vt:lpstr>
      <vt:lpstr>Centrality</vt:lpstr>
      <vt:lpstr>Centralities</vt:lpstr>
      <vt:lpstr>Centralities</vt:lpstr>
      <vt:lpstr>Centralities</vt:lpstr>
      <vt:lpstr>R – Centralities</vt:lpstr>
      <vt:lpstr>PowerPoint Presentation</vt:lpstr>
      <vt:lpstr>Dyads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Analysis using R</dc:title>
  <dc:creator>Lee Bomi</dc:creator>
  <cp:lastModifiedBy>Lee Bomi</cp:lastModifiedBy>
  <cp:revision>15</cp:revision>
  <dcterms:created xsi:type="dcterms:W3CDTF">2019-10-23T02:54:00Z</dcterms:created>
  <dcterms:modified xsi:type="dcterms:W3CDTF">2019-10-23T14:49:32Z</dcterms:modified>
</cp:coreProperties>
</file>